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59" r:id="rId5"/>
    <p:sldId id="260" r:id="rId6"/>
    <p:sldId id="265" r:id="rId7"/>
    <p:sldId id="261" r:id="rId8"/>
    <p:sldId id="262" r:id="rId9"/>
    <p:sldId id="266" r:id="rId10"/>
    <p:sldId id="267" r:id="rId11"/>
    <p:sldId id="268" r:id="rId12"/>
    <p:sldId id="269" r:id="rId13"/>
    <p:sldId id="270" r:id="rId14"/>
    <p:sldId id="271" r:id="rId15"/>
    <p:sldId id="272" r:id="rId16"/>
    <p:sldId id="273" r:id="rId17"/>
    <p:sldId id="275" r:id="rId18"/>
    <p:sldId id="276" r:id="rId19"/>
    <p:sldId id="278" r:id="rId20"/>
    <p:sldId id="279" r:id="rId21"/>
    <p:sldId id="280" r:id="rId22"/>
    <p:sldId id="281" r:id="rId23"/>
    <p:sldId id="284" r:id="rId24"/>
    <p:sldId id="282" r:id="rId25"/>
    <p:sldId id="283" r:id="rId26"/>
    <p:sldId id="285" r:id="rId27"/>
    <p:sldId id="286" r:id="rId28"/>
    <p:sldId id="263" r:id="rId29"/>
    <p:sldId id="26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80677" autoAdjust="0"/>
  </p:normalViewPr>
  <p:slideViewPr>
    <p:cSldViewPr snapToGrid="0">
      <p:cViewPr varScale="1">
        <p:scale>
          <a:sx n="79" d="100"/>
          <a:sy n="79" d="100"/>
        </p:scale>
        <p:origin x="75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732DB0-B63B-4C09-B5EB-DE1824217CA8}" type="doc">
      <dgm:prSet loTypeId="urn:microsoft.com/office/officeart/2016/7/layout/HexagonTimeline" loCatId="process" qsTypeId="urn:microsoft.com/office/officeart/2005/8/quickstyle/simple4" qsCatId="simple" csTypeId="urn:microsoft.com/office/officeart/2005/8/colors/accent2_2" csCatId="accent2" phldr="1"/>
      <dgm:spPr/>
      <dgm:t>
        <a:bodyPr/>
        <a:lstStyle/>
        <a:p>
          <a:endParaRPr lang="en-US"/>
        </a:p>
      </dgm:t>
    </dgm:pt>
    <dgm:pt modelId="{D8C46C49-55BC-464A-99A4-24FB2608491F}">
      <dgm:prSet/>
      <dgm:spPr/>
      <dgm:t>
        <a:bodyPr/>
        <a:lstStyle/>
        <a:p>
          <a:r>
            <a:rPr lang="en-US"/>
            <a:t>Ago. 2019</a:t>
          </a:r>
        </a:p>
      </dgm:t>
    </dgm:pt>
    <dgm:pt modelId="{6FAEA889-8C15-491A-AA73-5C1329BDD888}" type="parTrans" cxnId="{2DFB42F9-A694-4C85-9FF1-EEAE1BA7D783}">
      <dgm:prSet/>
      <dgm:spPr/>
      <dgm:t>
        <a:bodyPr/>
        <a:lstStyle/>
        <a:p>
          <a:endParaRPr lang="en-US"/>
        </a:p>
      </dgm:t>
    </dgm:pt>
    <dgm:pt modelId="{AEEB5BBE-E6D8-4F46-8270-0D8A7CCB014C}" type="sibTrans" cxnId="{2DFB42F9-A694-4C85-9FF1-EEAE1BA7D783}">
      <dgm:prSet/>
      <dgm:spPr/>
      <dgm:t>
        <a:bodyPr/>
        <a:lstStyle/>
        <a:p>
          <a:endParaRPr lang="en-US"/>
        </a:p>
      </dgm:t>
    </dgm:pt>
    <dgm:pt modelId="{92AAB58E-ED42-4670-AA81-5B8ADB19A36E}">
      <dgm:prSet/>
      <dgm:spPr/>
      <dgm:t>
        <a:bodyPr/>
        <a:lstStyle/>
        <a:p>
          <a:r>
            <a:rPr lang="en-US"/>
            <a:t>PhD en lingüística hispánica – UF</a:t>
          </a:r>
        </a:p>
      </dgm:t>
    </dgm:pt>
    <dgm:pt modelId="{4184D92B-2AE1-4347-9706-133A1F27B0CF}" type="parTrans" cxnId="{428BA473-BFE1-445D-B33F-7748530107C3}">
      <dgm:prSet/>
      <dgm:spPr/>
      <dgm:t>
        <a:bodyPr/>
        <a:lstStyle/>
        <a:p>
          <a:endParaRPr lang="en-US"/>
        </a:p>
      </dgm:t>
    </dgm:pt>
    <dgm:pt modelId="{EBD2157F-0845-4A60-A997-11DB9C3B5C3A}" type="sibTrans" cxnId="{428BA473-BFE1-445D-B33F-7748530107C3}">
      <dgm:prSet/>
      <dgm:spPr/>
      <dgm:t>
        <a:bodyPr/>
        <a:lstStyle/>
        <a:p>
          <a:endParaRPr lang="en-US"/>
        </a:p>
      </dgm:t>
    </dgm:pt>
    <dgm:pt modelId="{AB099CE6-0E27-4B44-993B-F2F58DABD139}">
      <dgm:prSet/>
      <dgm:spPr/>
      <dgm:t>
        <a:bodyPr/>
        <a:lstStyle/>
        <a:p>
          <a:r>
            <a:rPr lang="en-US"/>
            <a:t>Mayo 2021</a:t>
          </a:r>
        </a:p>
      </dgm:t>
    </dgm:pt>
    <dgm:pt modelId="{512DAD68-0505-4FE6-8097-B94B456CE89D}" type="parTrans" cxnId="{ED729B2A-AADC-406E-8553-C22379DD2DA1}">
      <dgm:prSet/>
      <dgm:spPr/>
      <dgm:t>
        <a:bodyPr/>
        <a:lstStyle/>
        <a:p>
          <a:endParaRPr lang="en-US"/>
        </a:p>
      </dgm:t>
    </dgm:pt>
    <dgm:pt modelId="{C9775EEC-4A87-4EC4-9014-05DCB1738E05}" type="sibTrans" cxnId="{ED729B2A-AADC-406E-8553-C22379DD2DA1}">
      <dgm:prSet/>
      <dgm:spPr/>
      <dgm:t>
        <a:bodyPr/>
        <a:lstStyle/>
        <a:p>
          <a:endParaRPr lang="en-US"/>
        </a:p>
      </dgm:t>
    </dgm:pt>
    <dgm:pt modelId="{8AC54192-BEE7-4B3A-8510-03B1B5B4AE01}">
      <dgm:prSet/>
      <dgm:spPr/>
      <dgm:t>
        <a:bodyPr/>
        <a:lstStyle/>
        <a:p>
          <a:r>
            <a:rPr lang="en-US" dirty="0"/>
            <a:t>Masters </a:t>
          </a:r>
          <a:r>
            <a:rPr lang="en-US" dirty="0" err="1"/>
            <a:t>en</a:t>
          </a:r>
          <a:r>
            <a:rPr lang="en-US" dirty="0"/>
            <a:t> </a:t>
          </a:r>
          <a:r>
            <a:rPr lang="en-US" dirty="0" err="1"/>
            <a:t>lingüística</a:t>
          </a:r>
          <a:r>
            <a:rPr lang="en-US" dirty="0"/>
            <a:t> </a:t>
          </a:r>
          <a:r>
            <a:rPr lang="en-US" dirty="0" err="1"/>
            <a:t>computacional</a:t>
          </a:r>
          <a:r>
            <a:rPr lang="en-US" dirty="0"/>
            <a:t> – Indiana University</a:t>
          </a:r>
        </a:p>
        <a:p>
          <a:r>
            <a:rPr lang="en-US" dirty="0" err="1"/>
            <a:t>Profesor</a:t>
          </a:r>
          <a:r>
            <a:rPr lang="en-US" dirty="0"/>
            <a:t> </a:t>
          </a:r>
          <a:r>
            <a:rPr lang="en-US" dirty="0" err="1"/>
            <a:t>asistente</a:t>
          </a:r>
          <a:r>
            <a:rPr lang="en-US" dirty="0"/>
            <a:t> </a:t>
          </a:r>
          <a:r>
            <a:rPr lang="en-US" dirty="0" err="1"/>
            <a:t>en</a:t>
          </a:r>
          <a:r>
            <a:rPr lang="en-US" dirty="0"/>
            <a:t> College of Charleston</a:t>
          </a:r>
        </a:p>
      </dgm:t>
    </dgm:pt>
    <dgm:pt modelId="{8C37AF58-B807-4026-A133-297CEFC944E4}" type="parTrans" cxnId="{CE06D205-2EA8-4A84-8372-728A2D12BBFF}">
      <dgm:prSet/>
      <dgm:spPr/>
      <dgm:t>
        <a:bodyPr/>
        <a:lstStyle/>
        <a:p>
          <a:endParaRPr lang="en-US"/>
        </a:p>
      </dgm:t>
    </dgm:pt>
    <dgm:pt modelId="{697D7D03-48DA-41D2-950D-683C9CF6D3BF}" type="sibTrans" cxnId="{CE06D205-2EA8-4A84-8372-728A2D12BBFF}">
      <dgm:prSet/>
      <dgm:spPr/>
      <dgm:t>
        <a:bodyPr/>
        <a:lstStyle/>
        <a:p>
          <a:endParaRPr lang="en-US"/>
        </a:p>
      </dgm:t>
    </dgm:pt>
    <dgm:pt modelId="{638B8FA5-9899-4BDE-A32B-FEB0D4392C0C}">
      <dgm:prSet/>
      <dgm:spPr/>
      <dgm:t>
        <a:bodyPr/>
        <a:lstStyle/>
        <a:p>
          <a:r>
            <a:rPr lang="es-CO" dirty="0"/>
            <a:t>Agosto 2021</a:t>
          </a:r>
          <a:endParaRPr lang="en-US" dirty="0"/>
        </a:p>
      </dgm:t>
    </dgm:pt>
    <dgm:pt modelId="{F92FD7FE-225D-4707-A793-5D8E2673D207}" type="parTrans" cxnId="{19771F4F-F020-4594-A474-1D5EA2923112}">
      <dgm:prSet/>
      <dgm:spPr/>
      <dgm:t>
        <a:bodyPr/>
        <a:lstStyle/>
        <a:p>
          <a:endParaRPr lang="en-US"/>
        </a:p>
      </dgm:t>
    </dgm:pt>
    <dgm:pt modelId="{72B2AC74-A015-4734-AF2D-D90D0D2CC3FF}" type="sibTrans" cxnId="{19771F4F-F020-4594-A474-1D5EA2923112}">
      <dgm:prSet/>
      <dgm:spPr/>
      <dgm:t>
        <a:bodyPr/>
        <a:lstStyle/>
        <a:p>
          <a:endParaRPr lang="en-US"/>
        </a:p>
      </dgm:t>
    </dgm:pt>
    <dgm:pt modelId="{037D7DBB-2B5E-4EF0-94BE-C989E934DB06}">
      <dgm:prSet/>
      <dgm:spPr/>
      <dgm:t>
        <a:bodyPr/>
        <a:lstStyle/>
        <a:p>
          <a:r>
            <a:rPr lang="es-CO" dirty="0"/>
            <a:t>Profesor asistente en Minnesota </a:t>
          </a:r>
          <a:r>
            <a:rPr lang="es-CO" dirty="0" err="1"/>
            <a:t>State</a:t>
          </a:r>
          <a:endParaRPr lang="en-US" dirty="0"/>
        </a:p>
      </dgm:t>
    </dgm:pt>
    <dgm:pt modelId="{5B892F59-FD5A-4C22-A636-4146556DA234}" type="parTrans" cxnId="{08AACDC8-7CF2-4EA0-86CB-A24A4FF42E04}">
      <dgm:prSet/>
      <dgm:spPr/>
      <dgm:t>
        <a:bodyPr/>
        <a:lstStyle/>
        <a:p>
          <a:endParaRPr lang="en-US"/>
        </a:p>
      </dgm:t>
    </dgm:pt>
    <dgm:pt modelId="{5163CF1D-1645-4812-BDC3-E4B381735C25}" type="sibTrans" cxnId="{08AACDC8-7CF2-4EA0-86CB-A24A4FF42E04}">
      <dgm:prSet/>
      <dgm:spPr/>
      <dgm:t>
        <a:bodyPr/>
        <a:lstStyle/>
        <a:p>
          <a:endParaRPr lang="en-US"/>
        </a:p>
      </dgm:t>
    </dgm:pt>
    <dgm:pt modelId="{638E8FB5-6AE9-49E5-B439-D0AAF71E9FF2}" type="pres">
      <dgm:prSet presAssocID="{CA732DB0-B63B-4C09-B5EB-DE1824217CA8}" presName="Name0" presStyleCnt="0">
        <dgm:presLayoutVars>
          <dgm:chMax/>
          <dgm:chPref/>
          <dgm:animLvl val="lvl"/>
        </dgm:presLayoutVars>
      </dgm:prSet>
      <dgm:spPr/>
    </dgm:pt>
    <dgm:pt modelId="{F2F3917B-3334-4C4F-9E50-A4F7A68251A9}" type="pres">
      <dgm:prSet presAssocID="{D8C46C49-55BC-464A-99A4-24FB2608491F}" presName="composite" presStyleCnt="0"/>
      <dgm:spPr/>
    </dgm:pt>
    <dgm:pt modelId="{F4F432E1-FF23-4456-B030-D03C68427124}" type="pres">
      <dgm:prSet presAssocID="{D8C46C49-55BC-464A-99A4-24FB2608491F}" presName="Parent1" presStyleLbl="alignNode1" presStyleIdx="0" presStyleCnt="3">
        <dgm:presLayoutVars>
          <dgm:chMax val="1"/>
          <dgm:chPref val="1"/>
          <dgm:bulletEnabled val="1"/>
        </dgm:presLayoutVars>
      </dgm:prSet>
      <dgm:spPr/>
    </dgm:pt>
    <dgm:pt modelId="{13E4CD24-5D08-4DC7-8778-97EDAFE05AAB}" type="pres">
      <dgm:prSet presAssocID="{D8C46C49-55BC-464A-99A4-24FB2608491F}" presName="Childtext1" presStyleLbl="revTx" presStyleIdx="0" presStyleCnt="3">
        <dgm:presLayoutVars>
          <dgm:chMax val="0"/>
          <dgm:chPref val="0"/>
          <dgm:bulletEnabled/>
        </dgm:presLayoutVars>
      </dgm:prSet>
      <dgm:spPr/>
    </dgm:pt>
    <dgm:pt modelId="{C7B49599-B6CA-4322-AC77-45EEC90EF3A9}" type="pres">
      <dgm:prSet presAssocID="{D8C46C49-55BC-464A-99A4-24FB2608491F}" presName="ConnectLine" presStyleLbl="sibTrans1D1" presStyleIdx="0" presStyleCnt="3"/>
      <dgm:spPr>
        <a:noFill/>
        <a:ln w="12700" cap="flat" cmpd="sng" algn="ctr">
          <a:solidFill>
            <a:schemeClr val="accent2">
              <a:hueOff val="0"/>
              <a:satOff val="0"/>
              <a:lumOff val="0"/>
              <a:alphaOff val="0"/>
            </a:schemeClr>
          </a:solidFill>
          <a:prstDash val="dash"/>
          <a:miter lim="800000"/>
        </a:ln>
        <a:effectLst/>
      </dgm:spPr>
    </dgm:pt>
    <dgm:pt modelId="{98AB55BF-C45D-4AAB-B54F-1A680D2C9815}" type="pres">
      <dgm:prSet presAssocID="{D8C46C49-55BC-464A-99A4-24FB2608491F}" presName="ConnectLineEnd" presStyleLbl="node1" presStyleIdx="0" presStyleCnt="3"/>
      <dgm:spPr/>
    </dgm:pt>
    <dgm:pt modelId="{E56A437E-0F5A-4239-B90B-B9F9300AF3E9}" type="pres">
      <dgm:prSet presAssocID="{D8C46C49-55BC-464A-99A4-24FB2608491F}" presName="EmptyPane" presStyleCnt="0"/>
      <dgm:spPr/>
    </dgm:pt>
    <dgm:pt modelId="{ABE487CF-19E4-4676-BDC6-9791DC497D07}" type="pres">
      <dgm:prSet presAssocID="{AEEB5BBE-E6D8-4F46-8270-0D8A7CCB014C}" presName="spaceBetweenRectangles" presStyleLbl="fgAcc1" presStyleIdx="0" presStyleCnt="2"/>
      <dgm:spPr/>
    </dgm:pt>
    <dgm:pt modelId="{A70C0D9D-FA70-4D54-AD93-C5B83C438212}" type="pres">
      <dgm:prSet presAssocID="{AB099CE6-0E27-4B44-993B-F2F58DABD139}" presName="composite" presStyleCnt="0"/>
      <dgm:spPr/>
    </dgm:pt>
    <dgm:pt modelId="{A434C885-5D19-45BA-A562-A53386237859}" type="pres">
      <dgm:prSet presAssocID="{AB099CE6-0E27-4B44-993B-F2F58DABD139}" presName="Parent1" presStyleLbl="alignNode1" presStyleIdx="1" presStyleCnt="3">
        <dgm:presLayoutVars>
          <dgm:chMax val="1"/>
          <dgm:chPref val="1"/>
          <dgm:bulletEnabled val="1"/>
        </dgm:presLayoutVars>
      </dgm:prSet>
      <dgm:spPr/>
    </dgm:pt>
    <dgm:pt modelId="{CDA6B7B6-3731-4C4E-B9C9-C97C8BA074AD}" type="pres">
      <dgm:prSet presAssocID="{AB099CE6-0E27-4B44-993B-F2F58DABD139}" presName="Childtext1" presStyleLbl="revTx" presStyleIdx="1" presStyleCnt="3">
        <dgm:presLayoutVars>
          <dgm:chMax val="0"/>
          <dgm:chPref val="0"/>
          <dgm:bulletEnabled/>
        </dgm:presLayoutVars>
      </dgm:prSet>
      <dgm:spPr/>
    </dgm:pt>
    <dgm:pt modelId="{DD5D1205-1D27-42C6-BE23-D098AB1226E9}" type="pres">
      <dgm:prSet presAssocID="{AB099CE6-0E27-4B44-993B-F2F58DABD139}" presName="ConnectLine" presStyleLbl="sibTrans1D1" presStyleIdx="1" presStyleCnt="3"/>
      <dgm:spPr>
        <a:noFill/>
        <a:ln w="12700" cap="flat" cmpd="sng" algn="ctr">
          <a:solidFill>
            <a:schemeClr val="accent2">
              <a:hueOff val="0"/>
              <a:satOff val="0"/>
              <a:lumOff val="0"/>
              <a:alphaOff val="0"/>
            </a:schemeClr>
          </a:solidFill>
          <a:prstDash val="dash"/>
          <a:miter lim="800000"/>
        </a:ln>
        <a:effectLst/>
      </dgm:spPr>
    </dgm:pt>
    <dgm:pt modelId="{B3370F59-7FFA-4030-AFF8-B7CB68911725}" type="pres">
      <dgm:prSet presAssocID="{AB099CE6-0E27-4B44-993B-F2F58DABD139}" presName="ConnectLineEnd" presStyleLbl="node1" presStyleIdx="1" presStyleCnt="3"/>
      <dgm:spPr/>
    </dgm:pt>
    <dgm:pt modelId="{90B925E0-4EA8-4DC6-8A76-8722D14B00CD}" type="pres">
      <dgm:prSet presAssocID="{AB099CE6-0E27-4B44-993B-F2F58DABD139}" presName="EmptyPane" presStyleCnt="0"/>
      <dgm:spPr/>
    </dgm:pt>
    <dgm:pt modelId="{BBE7A583-E5C5-47BB-B721-8FF7DD09B931}" type="pres">
      <dgm:prSet presAssocID="{C9775EEC-4A87-4EC4-9014-05DCB1738E05}" presName="spaceBetweenRectangles" presStyleLbl="fgAcc1" presStyleIdx="1" presStyleCnt="2"/>
      <dgm:spPr/>
    </dgm:pt>
    <dgm:pt modelId="{2EDDB764-03F7-436A-AA03-65600F34FB26}" type="pres">
      <dgm:prSet presAssocID="{638B8FA5-9899-4BDE-A32B-FEB0D4392C0C}" presName="composite" presStyleCnt="0"/>
      <dgm:spPr/>
    </dgm:pt>
    <dgm:pt modelId="{059FA29A-46A7-4BB8-9808-FE6A0D0342F6}" type="pres">
      <dgm:prSet presAssocID="{638B8FA5-9899-4BDE-A32B-FEB0D4392C0C}" presName="Parent1" presStyleLbl="alignNode1" presStyleIdx="2" presStyleCnt="3">
        <dgm:presLayoutVars>
          <dgm:chMax val="1"/>
          <dgm:chPref val="1"/>
          <dgm:bulletEnabled val="1"/>
        </dgm:presLayoutVars>
      </dgm:prSet>
      <dgm:spPr/>
    </dgm:pt>
    <dgm:pt modelId="{EFE2A775-A27B-4D17-8A04-052906D65E53}" type="pres">
      <dgm:prSet presAssocID="{638B8FA5-9899-4BDE-A32B-FEB0D4392C0C}" presName="Childtext1" presStyleLbl="revTx" presStyleIdx="2" presStyleCnt="3">
        <dgm:presLayoutVars>
          <dgm:chMax val="0"/>
          <dgm:chPref val="0"/>
          <dgm:bulletEnabled/>
        </dgm:presLayoutVars>
      </dgm:prSet>
      <dgm:spPr/>
    </dgm:pt>
    <dgm:pt modelId="{672BE6EB-EC15-4695-A6DF-5230A31A5A56}" type="pres">
      <dgm:prSet presAssocID="{638B8FA5-9899-4BDE-A32B-FEB0D4392C0C}" presName="ConnectLine" presStyleLbl="sibTrans1D1" presStyleIdx="2" presStyleCnt="3"/>
      <dgm:spPr>
        <a:noFill/>
        <a:ln w="12700" cap="flat" cmpd="sng" algn="ctr">
          <a:solidFill>
            <a:schemeClr val="accent2">
              <a:hueOff val="0"/>
              <a:satOff val="0"/>
              <a:lumOff val="0"/>
              <a:alphaOff val="0"/>
            </a:schemeClr>
          </a:solidFill>
          <a:prstDash val="dash"/>
          <a:miter lim="800000"/>
        </a:ln>
        <a:effectLst/>
      </dgm:spPr>
    </dgm:pt>
    <dgm:pt modelId="{7A2343A9-668D-4BC5-8A99-657042E92717}" type="pres">
      <dgm:prSet presAssocID="{638B8FA5-9899-4BDE-A32B-FEB0D4392C0C}" presName="ConnectLineEnd" presStyleLbl="node1" presStyleIdx="2" presStyleCnt="3"/>
      <dgm:spPr/>
    </dgm:pt>
    <dgm:pt modelId="{1D5AA01A-1E39-4FE4-9F04-69FD3A31B54B}" type="pres">
      <dgm:prSet presAssocID="{638B8FA5-9899-4BDE-A32B-FEB0D4392C0C}" presName="EmptyPane" presStyleCnt="0"/>
      <dgm:spPr/>
    </dgm:pt>
  </dgm:ptLst>
  <dgm:cxnLst>
    <dgm:cxn modelId="{CE06D205-2EA8-4A84-8372-728A2D12BBFF}" srcId="{AB099CE6-0E27-4B44-993B-F2F58DABD139}" destId="{8AC54192-BEE7-4B3A-8510-03B1B5B4AE01}" srcOrd="0" destOrd="0" parTransId="{8C37AF58-B807-4026-A133-297CEFC944E4}" sibTransId="{697D7D03-48DA-41D2-950D-683C9CF6D3BF}"/>
    <dgm:cxn modelId="{9383C80E-3D4D-4A5D-B412-3BB973E2293E}" type="presOf" srcId="{CA732DB0-B63B-4C09-B5EB-DE1824217CA8}" destId="{638E8FB5-6AE9-49E5-B439-D0AAF71E9FF2}" srcOrd="0" destOrd="0" presId="urn:microsoft.com/office/officeart/2016/7/layout/HexagonTimeline"/>
    <dgm:cxn modelId="{ED729B2A-AADC-406E-8553-C22379DD2DA1}" srcId="{CA732DB0-B63B-4C09-B5EB-DE1824217CA8}" destId="{AB099CE6-0E27-4B44-993B-F2F58DABD139}" srcOrd="1" destOrd="0" parTransId="{512DAD68-0505-4FE6-8097-B94B456CE89D}" sibTransId="{C9775EEC-4A87-4EC4-9014-05DCB1738E05}"/>
    <dgm:cxn modelId="{19771F4F-F020-4594-A474-1D5EA2923112}" srcId="{CA732DB0-B63B-4C09-B5EB-DE1824217CA8}" destId="{638B8FA5-9899-4BDE-A32B-FEB0D4392C0C}" srcOrd="2" destOrd="0" parTransId="{F92FD7FE-225D-4707-A793-5D8E2673D207}" sibTransId="{72B2AC74-A015-4734-AF2D-D90D0D2CC3FF}"/>
    <dgm:cxn modelId="{428BA473-BFE1-445D-B33F-7748530107C3}" srcId="{D8C46C49-55BC-464A-99A4-24FB2608491F}" destId="{92AAB58E-ED42-4670-AA81-5B8ADB19A36E}" srcOrd="0" destOrd="0" parTransId="{4184D92B-2AE1-4347-9706-133A1F27B0CF}" sibTransId="{EBD2157F-0845-4A60-A997-11DB9C3B5C3A}"/>
    <dgm:cxn modelId="{666B699A-F15F-42D3-8D20-E227DA346705}" type="presOf" srcId="{AB099CE6-0E27-4B44-993B-F2F58DABD139}" destId="{A434C885-5D19-45BA-A562-A53386237859}" srcOrd="0" destOrd="0" presId="urn:microsoft.com/office/officeart/2016/7/layout/HexagonTimeline"/>
    <dgm:cxn modelId="{AF0C18A2-A064-4B46-B597-CF0EEDF8E817}" type="presOf" srcId="{638B8FA5-9899-4BDE-A32B-FEB0D4392C0C}" destId="{059FA29A-46A7-4BB8-9808-FE6A0D0342F6}" srcOrd="0" destOrd="0" presId="urn:microsoft.com/office/officeart/2016/7/layout/HexagonTimeline"/>
    <dgm:cxn modelId="{4D8106A5-A47F-4FE1-891A-5FEDE5502BCC}" type="presOf" srcId="{8AC54192-BEE7-4B3A-8510-03B1B5B4AE01}" destId="{CDA6B7B6-3731-4C4E-B9C9-C97C8BA074AD}" srcOrd="0" destOrd="0" presId="urn:microsoft.com/office/officeart/2016/7/layout/HexagonTimeline"/>
    <dgm:cxn modelId="{A18278C6-2F31-4C1E-9503-C17F575CD796}" type="presOf" srcId="{037D7DBB-2B5E-4EF0-94BE-C989E934DB06}" destId="{EFE2A775-A27B-4D17-8A04-052906D65E53}" srcOrd="0" destOrd="0" presId="urn:microsoft.com/office/officeart/2016/7/layout/HexagonTimeline"/>
    <dgm:cxn modelId="{08AACDC8-7CF2-4EA0-86CB-A24A4FF42E04}" srcId="{638B8FA5-9899-4BDE-A32B-FEB0D4392C0C}" destId="{037D7DBB-2B5E-4EF0-94BE-C989E934DB06}" srcOrd="0" destOrd="0" parTransId="{5B892F59-FD5A-4C22-A636-4146556DA234}" sibTransId="{5163CF1D-1645-4812-BDC3-E4B381735C25}"/>
    <dgm:cxn modelId="{B1A8A2DF-A25B-4CD7-A8B3-178E08D775BA}" type="presOf" srcId="{D8C46C49-55BC-464A-99A4-24FB2608491F}" destId="{F4F432E1-FF23-4456-B030-D03C68427124}" srcOrd="0" destOrd="0" presId="urn:microsoft.com/office/officeart/2016/7/layout/HexagonTimeline"/>
    <dgm:cxn modelId="{9E2CE0E7-07A2-4172-B5DD-A9C227109FB5}" type="presOf" srcId="{92AAB58E-ED42-4670-AA81-5B8ADB19A36E}" destId="{13E4CD24-5D08-4DC7-8778-97EDAFE05AAB}" srcOrd="0" destOrd="0" presId="urn:microsoft.com/office/officeart/2016/7/layout/HexagonTimeline"/>
    <dgm:cxn modelId="{2DFB42F9-A694-4C85-9FF1-EEAE1BA7D783}" srcId="{CA732DB0-B63B-4C09-B5EB-DE1824217CA8}" destId="{D8C46C49-55BC-464A-99A4-24FB2608491F}" srcOrd="0" destOrd="0" parTransId="{6FAEA889-8C15-491A-AA73-5C1329BDD888}" sibTransId="{AEEB5BBE-E6D8-4F46-8270-0D8A7CCB014C}"/>
    <dgm:cxn modelId="{D7687C05-0D38-4C31-83B0-7CDCC522BDC2}" type="presParOf" srcId="{638E8FB5-6AE9-49E5-B439-D0AAF71E9FF2}" destId="{F2F3917B-3334-4C4F-9E50-A4F7A68251A9}" srcOrd="0" destOrd="0" presId="urn:microsoft.com/office/officeart/2016/7/layout/HexagonTimeline"/>
    <dgm:cxn modelId="{2E2B530D-83F3-49CA-BB4C-21B217EED4A5}" type="presParOf" srcId="{F2F3917B-3334-4C4F-9E50-A4F7A68251A9}" destId="{F4F432E1-FF23-4456-B030-D03C68427124}" srcOrd="0" destOrd="0" presId="urn:microsoft.com/office/officeart/2016/7/layout/HexagonTimeline"/>
    <dgm:cxn modelId="{46B95E82-8C1C-4D69-8006-C800E9F407D4}" type="presParOf" srcId="{F2F3917B-3334-4C4F-9E50-A4F7A68251A9}" destId="{13E4CD24-5D08-4DC7-8778-97EDAFE05AAB}" srcOrd="1" destOrd="0" presId="urn:microsoft.com/office/officeart/2016/7/layout/HexagonTimeline"/>
    <dgm:cxn modelId="{6B6F9E7D-7322-4499-AF10-7338E4694E61}" type="presParOf" srcId="{F2F3917B-3334-4C4F-9E50-A4F7A68251A9}" destId="{C7B49599-B6CA-4322-AC77-45EEC90EF3A9}" srcOrd="2" destOrd="0" presId="urn:microsoft.com/office/officeart/2016/7/layout/HexagonTimeline"/>
    <dgm:cxn modelId="{3FE3C3C6-ACE2-4F1C-8110-A1A0C5C7A135}" type="presParOf" srcId="{F2F3917B-3334-4C4F-9E50-A4F7A68251A9}" destId="{98AB55BF-C45D-4AAB-B54F-1A680D2C9815}" srcOrd="3" destOrd="0" presId="urn:microsoft.com/office/officeart/2016/7/layout/HexagonTimeline"/>
    <dgm:cxn modelId="{31A9C3D4-FBF3-4DCC-850A-8C2D2E9B427E}" type="presParOf" srcId="{F2F3917B-3334-4C4F-9E50-A4F7A68251A9}" destId="{E56A437E-0F5A-4239-B90B-B9F9300AF3E9}" srcOrd="4" destOrd="0" presId="urn:microsoft.com/office/officeart/2016/7/layout/HexagonTimeline"/>
    <dgm:cxn modelId="{D2A0A426-A63F-41A8-85E3-077C69F959F4}" type="presParOf" srcId="{638E8FB5-6AE9-49E5-B439-D0AAF71E9FF2}" destId="{ABE487CF-19E4-4676-BDC6-9791DC497D07}" srcOrd="1" destOrd="0" presId="urn:microsoft.com/office/officeart/2016/7/layout/HexagonTimeline"/>
    <dgm:cxn modelId="{498A5405-48EE-496D-87D2-5EB2E922D509}" type="presParOf" srcId="{638E8FB5-6AE9-49E5-B439-D0AAF71E9FF2}" destId="{A70C0D9D-FA70-4D54-AD93-C5B83C438212}" srcOrd="2" destOrd="0" presId="urn:microsoft.com/office/officeart/2016/7/layout/HexagonTimeline"/>
    <dgm:cxn modelId="{4FBB10B2-0CE1-4179-891B-F8B5C085153D}" type="presParOf" srcId="{A70C0D9D-FA70-4D54-AD93-C5B83C438212}" destId="{A434C885-5D19-45BA-A562-A53386237859}" srcOrd="0" destOrd="0" presId="urn:microsoft.com/office/officeart/2016/7/layout/HexagonTimeline"/>
    <dgm:cxn modelId="{8A44B222-5D3E-42AF-860F-9BAA7BF810C5}" type="presParOf" srcId="{A70C0D9D-FA70-4D54-AD93-C5B83C438212}" destId="{CDA6B7B6-3731-4C4E-B9C9-C97C8BA074AD}" srcOrd="1" destOrd="0" presId="urn:microsoft.com/office/officeart/2016/7/layout/HexagonTimeline"/>
    <dgm:cxn modelId="{26986890-17D1-4ADD-AB62-B1C95FA3FE03}" type="presParOf" srcId="{A70C0D9D-FA70-4D54-AD93-C5B83C438212}" destId="{DD5D1205-1D27-42C6-BE23-D098AB1226E9}" srcOrd="2" destOrd="0" presId="urn:microsoft.com/office/officeart/2016/7/layout/HexagonTimeline"/>
    <dgm:cxn modelId="{EDF994BD-5C4A-42F6-8EF9-0CEBECA2F7C0}" type="presParOf" srcId="{A70C0D9D-FA70-4D54-AD93-C5B83C438212}" destId="{B3370F59-7FFA-4030-AFF8-B7CB68911725}" srcOrd="3" destOrd="0" presId="urn:microsoft.com/office/officeart/2016/7/layout/HexagonTimeline"/>
    <dgm:cxn modelId="{BB9C1F07-7D72-4676-A547-C65DF7D8D2DD}" type="presParOf" srcId="{A70C0D9D-FA70-4D54-AD93-C5B83C438212}" destId="{90B925E0-4EA8-4DC6-8A76-8722D14B00CD}" srcOrd="4" destOrd="0" presId="urn:microsoft.com/office/officeart/2016/7/layout/HexagonTimeline"/>
    <dgm:cxn modelId="{A0050885-C72A-41A1-9ACC-C5D238E703A5}" type="presParOf" srcId="{638E8FB5-6AE9-49E5-B439-D0AAF71E9FF2}" destId="{BBE7A583-E5C5-47BB-B721-8FF7DD09B931}" srcOrd="3" destOrd="0" presId="urn:microsoft.com/office/officeart/2016/7/layout/HexagonTimeline"/>
    <dgm:cxn modelId="{EC173B03-2788-4206-8E84-3F08167FF3CB}" type="presParOf" srcId="{638E8FB5-6AE9-49E5-B439-D0AAF71E9FF2}" destId="{2EDDB764-03F7-436A-AA03-65600F34FB26}" srcOrd="4" destOrd="0" presId="urn:microsoft.com/office/officeart/2016/7/layout/HexagonTimeline"/>
    <dgm:cxn modelId="{62CD72BC-E872-40C5-8011-8C788488EC3F}" type="presParOf" srcId="{2EDDB764-03F7-436A-AA03-65600F34FB26}" destId="{059FA29A-46A7-4BB8-9808-FE6A0D0342F6}" srcOrd="0" destOrd="0" presId="urn:microsoft.com/office/officeart/2016/7/layout/HexagonTimeline"/>
    <dgm:cxn modelId="{F223E753-51A0-4290-88A4-F42AAC5ABAB9}" type="presParOf" srcId="{2EDDB764-03F7-436A-AA03-65600F34FB26}" destId="{EFE2A775-A27B-4D17-8A04-052906D65E53}" srcOrd="1" destOrd="0" presId="urn:microsoft.com/office/officeart/2016/7/layout/HexagonTimeline"/>
    <dgm:cxn modelId="{7444ACC4-3276-490D-AF61-F69AA48A205C}" type="presParOf" srcId="{2EDDB764-03F7-436A-AA03-65600F34FB26}" destId="{672BE6EB-EC15-4695-A6DF-5230A31A5A56}" srcOrd="2" destOrd="0" presId="urn:microsoft.com/office/officeart/2016/7/layout/HexagonTimeline"/>
    <dgm:cxn modelId="{A2B997B1-2858-42AA-86E4-CF09A05320E1}" type="presParOf" srcId="{2EDDB764-03F7-436A-AA03-65600F34FB26}" destId="{7A2343A9-668D-4BC5-8A99-657042E92717}" srcOrd="3" destOrd="0" presId="urn:microsoft.com/office/officeart/2016/7/layout/HexagonTimeline"/>
    <dgm:cxn modelId="{53E11B12-8791-433F-8AAF-B3847EF06CFF}" type="presParOf" srcId="{2EDDB764-03F7-436A-AA03-65600F34FB26}" destId="{1D5AA01A-1E39-4FE4-9F04-69FD3A31B54B}" srcOrd="4"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F432E1-FF23-4456-B030-D03C68427124}">
      <dsp:nvSpPr>
        <dsp:cNvPr id="0" name=""/>
        <dsp:cNvSpPr/>
      </dsp:nvSpPr>
      <dsp:spPr>
        <a:xfrm>
          <a:off x="179486" y="1804458"/>
          <a:ext cx="913507" cy="492125"/>
        </a:xfrm>
        <a:prstGeom prst="homePlate">
          <a:avLst>
            <a:gd name="adj" fmla="val 4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a:t>Ago. 2019</a:t>
          </a:r>
        </a:p>
      </dsp:txBody>
      <dsp:txXfrm>
        <a:off x="179486" y="1804458"/>
        <a:ext cx="815082" cy="492125"/>
      </dsp:txXfrm>
    </dsp:sp>
    <dsp:sp modelId="{13E4CD24-5D08-4DC7-8778-97EDAFE05AAB}">
      <dsp:nvSpPr>
        <dsp:cNvPr id="0" name=""/>
        <dsp:cNvSpPr/>
      </dsp:nvSpPr>
      <dsp:spPr>
        <a:xfrm>
          <a:off x="1860" y="0"/>
          <a:ext cx="1268759" cy="1312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b" anchorCtr="1">
          <a:noAutofit/>
        </a:bodyPr>
        <a:lstStyle/>
        <a:p>
          <a:pPr marL="0" lvl="0" indent="0" algn="ctr" defTabSz="488950">
            <a:lnSpc>
              <a:spcPct val="90000"/>
            </a:lnSpc>
            <a:spcBef>
              <a:spcPct val="0"/>
            </a:spcBef>
            <a:spcAft>
              <a:spcPct val="35000"/>
            </a:spcAft>
            <a:buNone/>
          </a:pPr>
          <a:r>
            <a:rPr lang="en-US" sz="1100" kern="1200"/>
            <a:t>PhD en lingüística hispánica – UF</a:t>
          </a:r>
        </a:p>
      </dsp:txBody>
      <dsp:txXfrm>
        <a:off x="1860" y="0"/>
        <a:ext cx="1268759" cy="1312333"/>
      </dsp:txXfrm>
    </dsp:sp>
    <dsp:sp modelId="{ABE487CF-19E4-4676-BDC6-9791DC497D07}">
      <dsp:nvSpPr>
        <dsp:cNvPr id="0" name=""/>
        <dsp:cNvSpPr/>
      </dsp:nvSpPr>
      <dsp:spPr>
        <a:xfrm>
          <a:off x="1092993" y="2050521"/>
          <a:ext cx="355252" cy="0"/>
        </a:xfrm>
        <a:custGeom>
          <a:avLst/>
          <a:gdLst/>
          <a:ahLst/>
          <a:cxnLst/>
          <a:rect l="0" t="0" r="0" b="0"/>
          <a:pathLst>
            <a:path>
              <a:moveTo>
                <a:pt x="0" y="0"/>
              </a:moveTo>
              <a:lnTo>
                <a:pt x="355252" y="0"/>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7B49599-B6CA-4322-AC77-45EEC90EF3A9}">
      <dsp:nvSpPr>
        <dsp:cNvPr id="0" name=""/>
        <dsp:cNvSpPr/>
      </dsp:nvSpPr>
      <dsp:spPr>
        <a:xfrm>
          <a:off x="636240" y="1394354"/>
          <a:ext cx="0" cy="410104"/>
        </a:xfrm>
        <a:prstGeom prst="line">
          <a:avLst/>
        </a:prstGeom>
        <a:noFill/>
        <a:ln w="1270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98AB55BF-C45D-4AAB-B54F-1A680D2C9815}">
      <dsp:nvSpPr>
        <dsp:cNvPr id="0" name=""/>
        <dsp:cNvSpPr/>
      </dsp:nvSpPr>
      <dsp:spPr>
        <a:xfrm>
          <a:off x="595229" y="1312333"/>
          <a:ext cx="82020" cy="8202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434C885-5D19-45BA-A562-A53386237859}">
      <dsp:nvSpPr>
        <dsp:cNvPr id="0" name=""/>
        <dsp:cNvSpPr/>
      </dsp:nvSpPr>
      <dsp:spPr>
        <a:xfrm>
          <a:off x="1448246" y="1804458"/>
          <a:ext cx="913507" cy="492125"/>
        </a:xfrm>
        <a:prstGeom prst="hexagon">
          <a:avLst>
            <a:gd name="adj" fmla="val 40000"/>
            <a:gd name="vf" fmla="val 11547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a:t>Mayo 2021</a:t>
          </a:r>
        </a:p>
      </dsp:txBody>
      <dsp:txXfrm>
        <a:off x="1589988" y="1880817"/>
        <a:ext cx="630023" cy="339407"/>
      </dsp:txXfrm>
    </dsp:sp>
    <dsp:sp modelId="{CDA6B7B6-3731-4C4E-B9C9-C97C8BA074AD}">
      <dsp:nvSpPr>
        <dsp:cNvPr id="0" name=""/>
        <dsp:cNvSpPr/>
      </dsp:nvSpPr>
      <dsp:spPr>
        <a:xfrm>
          <a:off x="1270620" y="2788708"/>
          <a:ext cx="1268759" cy="1312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t" anchorCtr="1">
          <a:noAutofit/>
        </a:bodyPr>
        <a:lstStyle/>
        <a:p>
          <a:pPr marL="0" lvl="0" indent="0" algn="ctr" defTabSz="488950">
            <a:lnSpc>
              <a:spcPct val="90000"/>
            </a:lnSpc>
            <a:spcBef>
              <a:spcPct val="0"/>
            </a:spcBef>
            <a:spcAft>
              <a:spcPct val="35000"/>
            </a:spcAft>
            <a:buNone/>
          </a:pPr>
          <a:r>
            <a:rPr lang="en-US" sz="1100" kern="1200" dirty="0"/>
            <a:t>Masters </a:t>
          </a:r>
          <a:r>
            <a:rPr lang="en-US" sz="1100" kern="1200" dirty="0" err="1"/>
            <a:t>en</a:t>
          </a:r>
          <a:r>
            <a:rPr lang="en-US" sz="1100" kern="1200" dirty="0"/>
            <a:t> </a:t>
          </a:r>
          <a:r>
            <a:rPr lang="en-US" sz="1100" kern="1200" dirty="0" err="1"/>
            <a:t>lingüística</a:t>
          </a:r>
          <a:r>
            <a:rPr lang="en-US" sz="1100" kern="1200" dirty="0"/>
            <a:t> </a:t>
          </a:r>
          <a:r>
            <a:rPr lang="en-US" sz="1100" kern="1200" dirty="0" err="1"/>
            <a:t>computacional</a:t>
          </a:r>
          <a:r>
            <a:rPr lang="en-US" sz="1100" kern="1200" dirty="0"/>
            <a:t> – Indiana University</a:t>
          </a:r>
        </a:p>
        <a:p>
          <a:pPr marL="0" lvl="0" indent="0" algn="ctr" defTabSz="488950">
            <a:lnSpc>
              <a:spcPct val="90000"/>
            </a:lnSpc>
            <a:spcBef>
              <a:spcPct val="0"/>
            </a:spcBef>
            <a:spcAft>
              <a:spcPct val="35000"/>
            </a:spcAft>
            <a:buNone/>
          </a:pPr>
          <a:r>
            <a:rPr lang="en-US" sz="1100" kern="1200" dirty="0" err="1"/>
            <a:t>Profesor</a:t>
          </a:r>
          <a:r>
            <a:rPr lang="en-US" sz="1100" kern="1200" dirty="0"/>
            <a:t> </a:t>
          </a:r>
          <a:r>
            <a:rPr lang="en-US" sz="1100" kern="1200" dirty="0" err="1"/>
            <a:t>asistente</a:t>
          </a:r>
          <a:r>
            <a:rPr lang="en-US" sz="1100" kern="1200" dirty="0"/>
            <a:t> </a:t>
          </a:r>
          <a:r>
            <a:rPr lang="en-US" sz="1100" kern="1200" dirty="0" err="1"/>
            <a:t>en</a:t>
          </a:r>
          <a:r>
            <a:rPr lang="en-US" sz="1100" kern="1200" dirty="0"/>
            <a:t> College of Charleston</a:t>
          </a:r>
        </a:p>
      </dsp:txBody>
      <dsp:txXfrm>
        <a:off x="1270620" y="2788708"/>
        <a:ext cx="1268759" cy="1312333"/>
      </dsp:txXfrm>
    </dsp:sp>
    <dsp:sp modelId="{BBE7A583-E5C5-47BB-B721-8FF7DD09B931}">
      <dsp:nvSpPr>
        <dsp:cNvPr id="0" name=""/>
        <dsp:cNvSpPr/>
      </dsp:nvSpPr>
      <dsp:spPr>
        <a:xfrm>
          <a:off x="2361753" y="2050521"/>
          <a:ext cx="355252" cy="0"/>
        </a:xfrm>
        <a:custGeom>
          <a:avLst/>
          <a:gdLst/>
          <a:ahLst/>
          <a:cxnLst/>
          <a:rect l="0" t="0" r="0" b="0"/>
          <a:pathLst>
            <a:path>
              <a:moveTo>
                <a:pt x="0" y="0"/>
              </a:moveTo>
              <a:lnTo>
                <a:pt x="355252" y="0"/>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DD5D1205-1D27-42C6-BE23-D098AB1226E9}">
      <dsp:nvSpPr>
        <dsp:cNvPr id="0" name=""/>
        <dsp:cNvSpPr/>
      </dsp:nvSpPr>
      <dsp:spPr>
        <a:xfrm>
          <a:off x="1904999" y="2296583"/>
          <a:ext cx="0" cy="410104"/>
        </a:xfrm>
        <a:prstGeom prst="line">
          <a:avLst/>
        </a:prstGeom>
        <a:noFill/>
        <a:ln w="1270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B3370F59-7FFA-4030-AFF8-B7CB68911725}">
      <dsp:nvSpPr>
        <dsp:cNvPr id="0" name=""/>
        <dsp:cNvSpPr/>
      </dsp:nvSpPr>
      <dsp:spPr>
        <a:xfrm>
          <a:off x="1863989" y="2706687"/>
          <a:ext cx="82020" cy="8202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59FA29A-46A7-4BB8-9808-FE6A0D0342F6}">
      <dsp:nvSpPr>
        <dsp:cNvPr id="0" name=""/>
        <dsp:cNvSpPr/>
      </dsp:nvSpPr>
      <dsp:spPr>
        <a:xfrm rot="10800000">
          <a:off x="2717006" y="1804458"/>
          <a:ext cx="913507" cy="492125"/>
        </a:xfrm>
        <a:prstGeom prst="homePlate">
          <a:avLst>
            <a:gd name="adj" fmla="val 4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s-CO" sz="1100" kern="1200" dirty="0"/>
            <a:t>Agosto 2021</a:t>
          </a:r>
          <a:endParaRPr lang="en-US" sz="1100" kern="1200" dirty="0"/>
        </a:p>
      </dsp:txBody>
      <dsp:txXfrm rot="10800000">
        <a:off x="2815431" y="1804458"/>
        <a:ext cx="815082" cy="492125"/>
      </dsp:txXfrm>
    </dsp:sp>
    <dsp:sp modelId="{EFE2A775-A27B-4D17-8A04-052906D65E53}">
      <dsp:nvSpPr>
        <dsp:cNvPr id="0" name=""/>
        <dsp:cNvSpPr/>
      </dsp:nvSpPr>
      <dsp:spPr>
        <a:xfrm>
          <a:off x="2539379" y="0"/>
          <a:ext cx="1268759" cy="1312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b" anchorCtr="1">
          <a:noAutofit/>
        </a:bodyPr>
        <a:lstStyle/>
        <a:p>
          <a:pPr marL="0" lvl="0" indent="0" algn="ctr" defTabSz="488950">
            <a:lnSpc>
              <a:spcPct val="90000"/>
            </a:lnSpc>
            <a:spcBef>
              <a:spcPct val="0"/>
            </a:spcBef>
            <a:spcAft>
              <a:spcPct val="35000"/>
            </a:spcAft>
            <a:buNone/>
          </a:pPr>
          <a:r>
            <a:rPr lang="es-CO" sz="1100" kern="1200" dirty="0"/>
            <a:t>Profesor asistente en Minnesota </a:t>
          </a:r>
          <a:r>
            <a:rPr lang="es-CO" sz="1100" kern="1200" dirty="0" err="1"/>
            <a:t>State</a:t>
          </a:r>
          <a:endParaRPr lang="en-US" sz="1100" kern="1200" dirty="0"/>
        </a:p>
      </dsp:txBody>
      <dsp:txXfrm>
        <a:off x="2539379" y="0"/>
        <a:ext cx="1268759" cy="1312333"/>
      </dsp:txXfrm>
    </dsp:sp>
    <dsp:sp modelId="{672BE6EB-EC15-4695-A6DF-5230A31A5A56}">
      <dsp:nvSpPr>
        <dsp:cNvPr id="0" name=""/>
        <dsp:cNvSpPr/>
      </dsp:nvSpPr>
      <dsp:spPr>
        <a:xfrm>
          <a:off x="3173759" y="1394354"/>
          <a:ext cx="0" cy="410104"/>
        </a:xfrm>
        <a:prstGeom prst="line">
          <a:avLst/>
        </a:prstGeom>
        <a:noFill/>
        <a:ln w="1270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7A2343A9-668D-4BC5-8A99-657042E92717}">
      <dsp:nvSpPr>
        <dsp:cNvPr id="0" name=""/>
        <dsp:cNvSpPr/>
      </dsp:nvSpPr>
      <dsp:spPr>
        <a:xfrm>
          <a:off x="3132749" y="1312333"/>
          <a:ext cx="82020" cy="8202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10E581-DF54-4BF2-9FC9-848CDF726120}" type="datetimeFigureOut">
              <a:rPr lang="en-US" smtClean="0"/>
              <a:t>6/25/2021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A31774-17A8-4EEE-BD10-010F5090F255}" type="slidenum">
              <a:rPr lang="en-US" smtClean="0"/>
              <a:t>‹#›</a:t>
            </a:fld>
            <a:endParaRPr lang="en-US"/>
          </a:p>
        </p:txBody>
      </p:sp>
    </p:spTree>
    <p:extLst>
      <p:ext uri="{BB962C8B-B14F-4D97-AF65-F5344CB8AC3E}">
        <p14:creationId xmlns:p14="http://schemas.microsoft.com/office/powerpoint/2010/main" val="2466481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A31774-17A8-4EEE-BD10-010F5090F255}" type="slidenum">
              <a:rPr lang="en-US" smtClean="0"/>
              <a:t>8</a:t>
            </a:fld>
            <a:endParaRPr lang="en-US"/>
          </a:p>
        </p:txBody>
      </p:sp>
    </p:spTree>
    <p:extLst>
      <p:ext uri="{BB962C8B-B14F-4D97-AF65-F5344CB8AC3E}">
        <p14:creationId xmlns:p14="http://schemas.microsoft.com/office/powerpoint/2010/main" val="2546670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a:p>
            <a:endParaRPr lang="en-US" dirty="0"/>
          </a:p>
        </p:txBody>
      </p:sp>
      <p:sp>
        <p:nvSpPr>
          <p:cNvPr id="4" name="Slide Number Placeholder 3"/>
          <p:cNvSpPr>
            <a:spLocks noGrp="1"/>
          </p:cNvSpPr>
          <p:nvPr>
            <p:ph type="sldNum" sz="quarter" idx="5"/>
          </p:nvPr>
        </p:nvSpPr>
        <p:spPr/>
        <p:txBody>
          <a:bodyPr/>
          <a:lstStyle/>
          <a:p>
            <a:fld id="{80A31774-17A8-4EEE-BD10-010F5090F255}" type="slidenum">
              <a:rPr lang="en-US" smtClean="0"/>
              <a:t>9</a:t>
            </a:fld>
            <a:endParaRPr lang="en-US"/>
          </a:p>
        </p:txBody>
      </p:sp>
    </p:spTree>
    <p:extLst>
      <p:ext uri="{BB962C8B-B14F-4D97-AF65-F5344CB8AC3E}">
        <p14:creationId xmlns:p14="http://schemas.microsoft.com/office/powerpoint/2010/main" val="3881978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Enlace </a:t>
            </a:r>
            <a:r>
              <a:rPr lang="en-US" dirty="0" err="1"/>
              <a:t>directo</a:t>
            </a:r>
            <a:r>
              <a:rPr lang="en-US" dirty="0"/>
              <a:t>: </a:t>
            </a:r>
          </a:p>
          <a:p>
            <a:pPr marL="0" indent="0">
              <a:buNone/>
            </a:pPr>
            <a:r>
              <a:rPr lang="en-US" dirty="0"/>
              <a:t> ln -s /</a:t>
            </a:r>
            <a:r>
              <a:rPr lang="en-US" dirty="0" err="1"/>
              <a:t>mnt</a:t>
            </a:r>
            <a:r>
              <a:rPr lang="en-US" dirty="0"/>
              <a:t>/c/Users/</a:t>
            </a:r>
            <a:r>
              <a:rPr lang="en-US" dirty="0" err="1"/>
              <a:t>desun</a:t>
            </a:r>
            <a:r>
              <a:rPr lang="en-US" dirty="0"/>
              <a:t>/On</a:t>
            </a:r>
          </a:p>
          <a:p>
            <a:endParaRPr lang="en-US" dirty="0"/>
          </a:p>
        </p:txBody>
      </p:sp>
      <p:sp>
        <p:nvSpPr>
          <p:cNvPr id="4" name="Slide Number Placeholder 3"/>
          <p:cNvSpPr>
            <a:spLocks noGrp="1"/>
          </p:cNvSpPr>
          <p:nvPr>
            <p:ph type="sldNum" sz="quarter" idx="5"/>
          </p:nvPr>
        </p:nvSpPr>
        <p:spPr/>
        <p:txBody>
          <a:bodyPr/>
          <a:lstStyle/>
          <a:p>
            <a:fld id="{80A31774-17A8-4EEE-BD10-010F5090F255}" type="slidenum">
              <a:rPr lang="en-US" smtClean="0"/>
              <a:t>10</a:t>
            </a:fld>
            <a:endParaRPr lang="en-US"/>
          </a:p>
        </p:txBody>
      </p:sp>
    </p:spTree>
    <p:extLst>
      <p:ext uri="{BB962C8B-B14F-4D97-AF65-F5344CB8AC3E}">
        <p14:creationId xmlns:p14="http://schemas.microsoft.com/office/powerpoint/2010/main" val="2958351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A31774-17A8-4EEE-BD10-010F5090F255}" type="slidenum">
              <a:rPr lang="en-US" smtClean="0"/>
              <a:t>19</a:t>
            </a:fld>
            <a:endParaRPr lang="en-US"/>
          </a:p>
        </p:txBody>
      </p:sp>
    </p:spTree>
    <p:extLst>
      <p:ext uri="{BB962C8B-B14F-4D97-AF65-F5344CB8AC3E}">
        <p14:creationId xmlns:p14="http://schemas.microsoft.com/office/powerpoint/2010/main" val="327272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C2119-7AF3-47CB-99A7-19DD3235D9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FE140FB-F8B0-4A73-AFA1-C26B51C9FB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DEC11F-634F-4B55-A6E8-661D0B155012}"/>
              </a:ext>
            </a:extLst>
          </p:cNvPr>
          <p:cNvSpPr>
            <a:spLocks noGrp="1"/>
          </p:cNvSpPr>
          <p:nvPr>
            <p:ph type="dt" sz="half" idx="10"/>
          </p:nvPr>
        </p:nvSpPr>
        <p:spPr/>
        <p:txBody>
          <a:bodyPr/>
          <a:lstStyle/>
          <a:p>
            <a:fld id="{846B8663-A2F6-4CCF-8E2D-6D9C07D0C456}" type="datetimeFigureOut">
              <a:rPr lang="en-US" smtClean="0"/>
              <a:t>6/25/2021</a:t>
            </a:fld>
            <a:endParaRPr lang="en-US"/>
          </a:p>
        </p:txBody>
      </p:sp>
      <p:sp>
        <p:nvSpPr>
          <p:cNvPr id="5" name="Footer Placeholder 4">
            <a:extLst>
              <a:ext uri="{FF2B5EF4-FFF2-40B4-BE49-F238E27FC236}">
                <a16:creationId xmlns:a16="http://schemas.microsoft.com/office/drawing/2014/main" id="{01251B76-FC74-41E8-B74D-C938050C4A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A7CA74-6B79-4C3C-81FD-14D2C454B4B7}"/>
              </a:ext>
            </a:extLst>
          </p:cNvPr>
          <p:cNvSpPr>
            <a:spLocks noGrp="1"/>
          </p:cNvSpPr>
          <p:nvPr>
            <p:ph type="sldNum" sz="quarter" idx="12"/>
          </p:nvPr>
        </p:nvSpPr>
        <p:spPr/>
        <p:txBody>
          <a:bodyPr/>
          <a:lstStyle/>
          <a:p>
            <a:fld id="{DD481A98-ACF1-46F6-B22E-2F0848E56BCD}" type="slidenum">
              <a:rPr lang="en-US" smtClean="0"/>
              <a:t>‹#›</a:t>
            </a:fld>
            <a:endParaRPr lang="en-US"/>
          </a:p>
        </p:txBody>
      </p:sp>
    </p:spTree>
    <p:extLst>
      <p:ext uri="{BB962C8B-B14F-4D97-AF65-F5344CB8AC3E}">
        <p14:creationId xmlns:p14="http://schemas.microsoft.com/office/powerpoint/2010/main" val="3790731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8883D-418A-4EF3-B8FF-AEBC0BF28B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E3464E-6F4B-46AD-8FD1-890187A193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E66A5E-DBC4-4A9A-B353-321AC63B605A}"/>
              </a:ext>
            </a:extLst>
          </p:cNvPr>
          <p:cNvSpPr>
            <a:spLocks noGrp="1"/>
          </p:cNvSpPr>
          <p:nvPr>
            <p:ph type="dt" sz="half" idx="10"/>
          </p:nvPr>
        </p:nvSpPr>
        <p:spPr/>
        <p:txBody>
          <a:bodyPr/>
          <a:lstStyle/>
          <a:p>
            <a:fld id="{846B8663-A2F6-4CCF-8E2D-6D9C07D0C456}" type="datetimeFigureOut">
              <a:rPr lang="en-US" smtClean="0"/>
              <a:t>6/25/2021</a:t>
            </a:fld>
            <a:endParaRPr lang="en-US"/>
          </a:p>
        </p:txBody>
      </p:sp>
      <p:sp>
        <p:nvSpPr>
          <p:cNvPr id="5" name="Footer Placeholder 4">
            <a:extLst>
              <a:ext uri="{FF2B5EF4-FFF2-40B4-BE49-F238E27FC236}">
                <a16:creationId xmlns:a16="http://schemas.microsoft.com/office/drawing/2014/main" id="{11B98CE3-9062-4192-8D58-BCD608A507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8CF4AF-E968-4839-A482-2BCA49DFD7C7}"/>
              </a:ext>
            </a:extLst>
          </p:cNvPr>
          <p:cNvSpPr>
            <a:spLocks noGrp="1"/>
          </p:cNvSpPr>
          <p:nvPr>
            <p:ph type="sldNum" sz="quarter" idx="12"/>
          </p:nvPr>
        </p:nvSpPr>
        <p:spPr/>
        <p:txBody>
          <a:bodyPr/>
          <a:lstStyle/>
          <a:p>
            <a:fld id="{DD481A98-ACF1-46F6-B22E-2F0848E56BCD}" type="slidenum">
              <a:rPr lang="en-US" smtClean="0"/>
              <a:t>‹#›</a:t>
            </a:fld>
            <a:endParaRPr lang="en-US"/>
          </a:p>
        </p:txBody>
      </p:sp>
    </p:spTree>
    <p:extLst>
      <p:ext uri="{BB962C8B-B14F-4D97-AF65-F5344CB8AC3E}">
        <p14:creationId xmlns:p14="http://schemas.microsoft.com/office/powerpoint/2010/main" val="3471793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9D430F-CA69-4890-B9E6-B99EE0F117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B74B23-6B67-4313-9E72-6B58325CA5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BAE18C-763B-4013-A485-AC8B92954A7A}"/>
              </a:ext>
            </a:extLst>
          </p:cNvPr>
          <p:cNvSpPr>
            <a:spLocks noGrp="1"/>
          </p:cNvSpPr>
          <p:nvPr>
            <p:ph type="dt" sz="half" idx="10"/>
          </p:nvPr>
        </p:nvSpPr>
        <p:spPr/>
        <p:txBody>
          <a:bodyPr/>
          <a:lstStyle/>
          <a:p>
            <a:fld id="{846B8663-A2F6-4CCF-8E2D-6D9C07D0C456}" type="datetimeFigureOut">
              <a:rPr lang="en-US" smtClean="0"/>
              <a:t>6/25/2021</a:t>
            </a:fld>
            <a:endParaRPr lang="en-US"/>
          </a:p>
        </p:txBody>
      </p:sp>
      <p:sp>
        <p:nvSpPr>
          <p:cNvPr id="5" name="Footer Placeholder 4">
            <a:extLst>
              <a:ext uri="{FF2B5EF4-FFF2-40B4-BE49-F238E27FC236}">
                <a16:creationId xmlns:a16="http://schemas.microsoft.com/office/drawing/2014/main" id="{70CF5287-9C4E-41E1-8E18-5A61C50810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AC8ADB-C7A7-4960-B796-F17B7F431E3F}"/>
              </a:ext>
            </a:extLst>
          </p:cNvPr>
          <p:cNvSpPr>
            <a:spLocks noGrp="1"/>
          </p:cNvSpPr>
          <p:nvPr>
            <p:ph type="sldNum" sz="quarter" idx="12"/>
          </p:nvPr>
        </p:nvSpPr>
        <p:spPr/>
        <p:txBody>
          <a:bodyPr/>
          <a:lstStyle/>
          <a:p>
            <a:fld id="{DD481A98-ACF1-46F6-B22E-2F0848E56BCD}" type="slidenum">
              <a:rPr lang="en-US" smtClean="0"/>
              <a:t>‹#›</a:t>
            </a:fld>
            <a:endParaRPr lang="en-US"/>
          </a:p>
        </p:txBody>
      </p:sp>
    </p:spTree>
    <p:extLst>
      <p:ext uri="{BB962C8B-B14F-4D97-AF65-F5344CB8AC3E}">
        <p14:creationId xmlns:p14="http://schemas.microsoft.com/office/powerpoint/2010/main" val="3606632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8AD24-E522-4B3C-8E76-C8BE7670C0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FFE783-827B-4CCA-914E-42D0411B23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49BCA2-BA8A-47B6-B4F8-F10C9D1D32AF}"/>
              </a:ext>
            </a:extLst>
          </p:cNvPr>
          <p:cNvSpPr>
            <a:spLocks noGrp="1"/>
          </p:cNvSpPr>
          <p:nvPr>
            <p:ph type="dt" sz="half" idx="10"/>
          </p:nvPr>
        </p:nvSpPr>
        <p:spPr/>
        <p:txBody>
          <a:bodyPr/>
          <a:lstStyle/>
          <a:p>
            <a:fld id="{846B8663-A2F6-4CCF-8E2D-6D9C07D0C456}" type="datetimeFigureOut">
              <a:rPr lang="en-US" smtClean="0"/>
              <a:t>6/25/2021</a:t>
            </a:fld>
            <a:endParaRPr lang="en-US"/>
          </a:p>
        </p:txBody>
      </p:sp>
      <p:sp>
        <p:nvSpPr>
          <p:cNvPr id="5" name="Footer Placeholder 4">
            <a:extLst>
              <a:ext uri="{FF2B5EF4-FFF2-40B4-BE49-F238E27FC236}">
                <a16:creationId xmlns:a16="http://schemas.microsoft.com/office/drawing/2014/main" id="{0621E30D-BE19-4B7B-81E1-A439AD5CEE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386D04-3108-4889-BDEE-1338528BD5FC}"/>
              </a:ext>
            </a:extLst>
          </p:cNvPr>
          <p:cNvSpPr>
            <a:spLocks noGrp="1"/>
          </p:cNvSpPr>
          <p:nvPr>
            <p:ph type="sldNum" sz="quarter" idx="12"/>
          </p:nvPr>
        </p:nvSpPr>
        <p:spPr/>
        <p:txBody>
          <a:bodyPr/>
          <a:lstStyle/>
          <a:p>
            <a:fld id="{DD481A98-ACF1-46F6-B22E-2F0848E56BCD}" type="slidenum">
              <a:rPr lang="en-US" smtClean="0"/>
              <a:t>‹#›</a:t>
            </a:fld>
            <a:endParaRPr lang="en-US"/>
          </a:p>
        </p:txBody>
      </p:sp>
    </p:spTree>
    <p:extLst>
      <p:ext uri="{BB962C8B-B14F-4D97-AF65-F5344CB8AC3E}">
        <p14:creationId xmlns:p14="http://schemas.microsoft.com/office/powerpoint/2010/main" val="1026325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6FE00-B2C4-444B-8AB1-5BA1288422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44C6DB-1876-4A1D-8CD9-9DFB67CB37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08A63F-865F-46C6-AFC8-4FE817F02276}"/>
              </a:ext>
            </a:extLst>
          </p:cNvPr>
          <p:cNvSpPr>
            <a:spLocks noGrp="1"/>
          </p:cNvSpPr>
          <p:nvPr>
            <p:ph type="dt" sz="half" idx="10"/>
          </p:nvPr>
        </p:nvSpPr>
        <p:spPr/>
        <p:txBody>
          <a:bodyPr/>
          <a:lstStyle/>
          <a:p>
            <a:fld id="{846B8663-A2F6-4CCF-8E2D-6D9C07D0C456}" type="datetimeFigureOut">
              <a:rPr lang="en-US" smtClean="0"/>
              <a:t>6/25/2021</a:t>
            </a:fld>
            <a:endParaRPr lang="en-US"/>
          </a:p>
        </p:txBody>
      </p:sp>
      <p:sp>
        <p:nvSpPr>
          <p:cNvPr id="5" name="Footer Placeholder 4">
            <a:extLst>
              <a:ext uri="{FF2B5EF4-FFF2-40B4-BE49-F238E27FC236}">
                <a16:creationId xmlns:a16="http://schemas.microsoft.com/office/drawing/2014/main" id="{F6D40B05-A8F4-4894-AC48-E0836E5C07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38C0FA-AE02-4FE8-B184-B1C41CB798AB}"/>
              </a:ext>
            </a:extLst>
          </p:cNvPr>
          <p:cNvSpPr>
            <a:spLocks noGrp="1"/>
          </p:cNvSpPr>
          <p:nvPr>
            <p:ph type="sldNum" sz="quarter" idx="12"/>
          </p:nvPr>
        </p:nvSpPr>
        <p:spPr/>
        <p:txBody>
          <a:bodyPr/>
          <a:lstStyle/>
          <a:p>
            <a:fld id="{DD481A98-ACF1-46F6-B22E-2F0848E56BCD}" type="slidenum">
              <a:rPr lang="en-US" smtClean="0"/>
              <a:t>‹#›</a:t>
            </a:fld>
            <a:endParaRPr lang="en-US"/>
          </a:p>
        </p:txBody>
      </p:sp>
    </p:spTree>
    <p:extLst>
      <p:ext uri="{BB962C8B-B14F-4D97-AF65-F5344CB8AC3E}">
        <p14:creationId xmlns:p14="http://schemas.microsoft.com/office/powerpoint/2010/main" val="2227301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6461F-041B-4AED-B0A5-85806D820F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2E2034-8FFA-4641-B300-522700474E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EFFB64-998E-4D42-8CE2-4A5F95DF51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CDBD20-FED8-4057-AB1A-67BECDBE90F0}"/>
              </a:ext>
            </a:extLst>
          </p:cNvPr>
          <p:cNvSpPr>
            <a:spLocks noGrp="1"/>
          </p:cNvSpPr>
          <p:nvPr>
            <p:ph type="dt" sz="half" idx="10"/>
          </p:nvPr>
        </p:nvSpPr>
        <p:spPr/>
        <p:txBody>
          <a:bodyPr/>
          <a:lstStyle/>
          <a:p>
            <a:fld id="{846B8663-A2F6-4CCF-8E2D-6D9C07D0C456}" type="datetimeFigureOut">
              <a:rPr lang="en-US" smtClean="0"/>
              <a:t>6/25/2021</a:t>
            </a:fld>
            <a:endParaRPr lang="en-US"/>
          </a:p>
        </p:txBody>
      </p:sp>
      <p:sp>
        <p:nvSpPr>
          <p:cNvPr id="6" name="Footer Placeholder 5">
            <a:extLst>
              <a:ext uri="{FF2B5EF4-FFF2-40B4-BE49-F238E27FC236}">
                <a16:creationId xmlns:a16="http://schemas.microsoft.com/office/drawing/2014/main" id="{20C355D5-76E5-48DB-9120-0B1CBEC04B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F9B6F6-2BFF-4AE5-8812-6AD1053CD429}"/>
              </a:ext>
            </a:extLst>
          </p:cNvPr>
          <p:cNvSpPr>
            <a:spLocks noGrp="1"/>
          </p:cNvSpPr>
          <p:nvPr>
            <p:ph type="sldNum" sz="quarter" idx="12"/>
          </p:nvPr>
        </p:nvSpPr>
        <p:spPr/>
        <p:txBody>
          <a:bodyPr/>
          <a:lstStyle/>
          <a:p>
            <a:fld id="{DD481A98-ACF1-46F6-B22E-2F0848E56BCD}" type="slidenum">
              <a:rPr lang="en-US" smtClean="0"/>
              <a:t>‹#›</a:t>
            </a:fld>
            <a:endParaRPr lang="en-US"/>
          </a:p>
        </p:txBody>
      </p:sp>
    </p:spTree>
    <p:extLst>
      <p:ext uri="{BB962C8B-B14F-4D97-AF65-F5344CB8AC3E}">
        <p14:creationId xmlns:p14="http://schemas.microsoft.com/office/powerpoint/2010/main" val="2822155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5F8F2-68D0-44D7-BFAA-C80AAA57804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A63990-6643-4988-85A1-933EEE8F7A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B2B783-700C-4091-94D3-6ED6E27887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AD4C59-7CFA-4195-8063-993A904113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741D48-3549-4252-BF89-42A7F8773F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776756-CCE1-4170-ABCF-1DDD72A7BE17}"/>
              </a:ext>
            </a:extLst>
          </p:cNvPr>
          <p:cNvSpPr>
            <a:spLocks noGrp="1"/>
          </p:cNvSpPr>
          <p:nvPr>
            <p:ph type="dt" sz="half" idx="10"/>
          </p:nvPr>
        </p:nvSpPr>
        <p:spPr/>
        <p:txBody>
          <a:bodyPr/>
          <a:lstStyle/>
          <a:p>
            <a:fld id="{846B8663-A2F6-4CCF-8E2D-6D9C07D0C456}" type="datetimeFigureOut">
              <a:rPr lang="en-US" smtClean="0"/>
              <a:t>6/25/2021</a:t>
            </a:fld>
            <a:endParaRPr lang="en-US"/>
          </a:p>
        </p:txBody>
      </p:sp>
      <p:sp>
        <p:nvSpPr>
          <p:cNvPr id="8" name="Footer Placeholder 7">
            <a:extLst>
              <a:ext uri="{FF2B5EF4-FFF2-40B4-BE49-F238E27FC236}">
                <a16:creationId xmlns:a16="http://schemas.microsoft.com/office/drawing/2014/main" id="{2577895B-D891-456C-806E-F8F6E6A927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60BF14C-D8A9-47F0-B323-BDDABAC1AA2F}"/>
              </a:ext>
            </a:extLst>
          </p:cNvPr>
          <p:cNvSpPr>
            <a:spLocks noGrp="1"/>
          </p:cNvSpPr>
          <p:nvPr>
            <p:ph type="sldNum" sz="quarter" idx="12"/>
          </p:nvPr>
        </p:nvSpPr>
        <p:spPr/>
        <p:txBody>
          <a:bodyPr/>
          <a:lstStyle/>
          <a:p>
            <a:fld id="{DD481A98-ACF1-46F6-B22E-2F0848E56BCD}" type="slidenum">
              <a:rPr lang="en-US" smtClean="0"/>
              <a:t>‹#›</a:t>
            </a:fld>
            <a:endParaRPr lang="en-US"/>
          </a:p>
        </p:txBody>
      </p:sp>
    </p:spTree>
    <p:extLst>
      <p:ext uri="{BB962C8B-B14F-4D97-AF65-F5344CB8AC3E}">
        <p14:creationId xmlns:p14="http://schemas.microsoft.com/office/powerpoint/2010/main" val="2059433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FF165-2BE7-4630-A1FD-2ABDB9EAFC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55209C3-0BE9-4947-89E5-F44F94F4BA33}"/>
              </a:ext>
            </a:extLst>
          </p:cNvPr>
          <p:cNvSpPr>
            <a:spLocks noGrp="1"/>
          </p:cNvSpPr>
          <p:nvPr>
            <p:ph type="dt" sz="half" idx="10"/>
          </p:nvPr>
        </p:nvSpPr>
        <p:spPr/>
        <p:txBody>
          <a:bodyPr/>
          <a:lstStyle/>
          <a:p>
            <a:fld id="{846B8663-A2F6-4CCF-8E2D-6D9C07D0C456}" type="datetimeFigureOut">
              <a:rPr lang="en-US" smtClean="0"/>
              <a:t>6/25/2021</a:t>
            </a:fld>
            <a:endParaRPr lang="en-US"/>
          </a:p>
        </p:txBody>
      </p:sp>
      <p:sp>
        <p:nvSpPr>
          <p:cNvPr id="4" name="Footer Placeholder 3">
            <a:extLst>
              <a:ext uri="{FF2B5EF4-FFF2-40B4-BE49-F238E27FC236}">
                <a16:creationId xmlns:a16="http://schemas.microsoft.com/office/drawing/2014/main" id="{9C22DE8B-40C3-4A33-869C-E35E590D183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4AB749-C29C-4A15-ADE9-2ED7FFE4EC47}"/>
              </a:ext>
            </a:extLst>
          </p:cNvPr>
          <p:cNvSpPr>
            <a:spLocks noGrp="1"/>
          </p:cNvSpPr>
          <p:nvPr>
            <p:ph type="sldNum" sz="quarter" idx="12"/>
          </p:nvPr>
        </p:nvSpPr>
        <p:spPr/>
        <p:txBody>
          <a:bodyPr/>
          <a:lstStyle/>
          <a:p>
            <a:fld id="{DD481A98-ACF1-46F6-B22E-2F0848E56BCD}" type="slidenum">
              <a:rPr lang="en-US" smtClean="0"/>
              <a:t>‹#›</a:t>
            </a:fld>
            <a:endParaRPr lang="en-US"/>
          </a:p>
        </p:txBody>
      </p:sp>
    </p:spTree>
    <p:extLst>
      <p:ext uri="{BB962C8B-B14F-4D97-AF65-F5344CB8AC3E}">
        <p14:creationId xmlns:p14="http://schemas.microsoft.com/office/powerpoint/2010/main" val="1277663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76224C-BE67-4AF0-8C08-ECBB8DE106A1}"/>
              </a:ext>
            </a:extLst>
          </p:cNvPr>
          <p:cNvSpPr>
            <a:spLocks noGrp="1"/>
          </p:cNvSpPr>
          <p:nvPr>
            <p:ph type="dt" sz="half" idx="10"/>
          </p:nvPr>
        </p:nvSpPr>
        <p:spPr/>
        <p:txBody>
          <a:bodyPr/>
          <a:lstStyle/>
          <a:p>
            <a:fld id="{846B8663-A2F6-4CCF-8E2D-6D9C07D0C456}" type="datetimeFigureOut">
              <a:rPr lang="en-US" smtClean="0"/>
              <a:t>6/25/2021</a:t>
            </a:fld>
            <a:endParaRPr lang="en-US"/>
          </a:p>
        </p:txBody>
      </p:sp>
      <p:sp>
        <p:nvSpPr>
          <p:cNvPr id="3" name="Footer Placeholder 2">
            <a:extLst>
              <a:ext uri="{FF2B5EF4-FFF2-40B4-BE49-F238E27FC236}">
                <a16:creationId xmlns:a16="http://schemas.microsoft.com/office/drawing/2014/main" id="{93583318-040D-41F1-B948-89A7283D7F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FFD6AC-2166-466C-A224-8971FCC17CA3}"/>
              </a:ext>
            </a:extLst>
          </p:cNvPr>
          <p:cNvSpPr>
            <a:spLocks noGrp="1"/>
          </p:cNvSpPr>
          <p:nvPr>
            <p:ph type="sldNum" sz="quarter" idx="12"/>
          </p:nvPr>
        </p:nvSpPr>
        <p:spPr/>
        <p:txBody>
          <a:bodyPr/>
          <a:lstStyle/>
          <a:p>
            <a:fld id="{DD481A98-ACF1-46F6-B22E-2F0848E56BCD}" type="slidenum">
              <a:rPr lang="en-US" smtClean="0"/>
              <a:t>‹#›</a:t>
            </a:fld>
            <a:endParaRPr lang="en-US"/>
          </a:p>
        </p:txBody>
      </p:sp>
    </p:spTree>
    <p:extLst>
      <p:ext uri="{BB962C8B-B14F-4D97-AF65-F5344CB8AC3E}">
        <p14:creationId xmlns:p14="http://schemas.microsoft.com/office/powerpoint/2010/main" val="3595082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E8190-9F00-40CD-B481-7783D32BD6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80AE2F9-ECCA-438C-9F2D-D2D93B9C8F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D1AFCF9-03DC-4932-BE12-7FE287BAE1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9C3A38-C63A-476E-BC13-62199FDA3382}"/>
              </a:ext>
            </a:extLst>
          </p:cNvPr>
          <p:cNvSpPr>
            <a:spLocks noGrp="1"/>
          </p:cNvSpPr>
          <p:nvPr>
            <p:ph type="dt" sz="half" idx="10"/>
          </p:nvPr>
        </p:nvSpPr>
        <p:spPr/>
        <p:txBody>
          <a:bodyPr/>
          <a:lstStyle/>
          <a:p>
            <a:fld id="{846B8663-A2F6-4CCF-8E2D-6D9C07D0C456}" type="datetimeFigureOut">
              <a:rPr lang="en-US" smtClean="0"/>
              <a:t>6/25/2021</a:t>
            </a:fld>
            <a:endParaRPr lang="en-US"/>
          </a:p>
        </p:txBody>
      </p:sp>
      <p:sp>
        <p:nvSpPr>
          <p:cNvPr id="6" name="Footer Placeholder 5">
            <a:extLst>
              <a:ext uri="{FF2B5EF4-FFF2-40B4-BE49-F238E27FC236}">
                <a16:creationId xmlns:a16="http://schemas.microsoft.com/office/drawing/2014/main" id="{0D0988E1-6703-4603-AE86-50F24132E4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929F60-2D57-414E-8735-282FE04930F8}"/>
              </a:ext>
            </a:extLst>
          </p:cNvPr>
          <p:cNvSpPr>
            <a:spLocks noGrp="1"/>
          </p:cNvSpPr>
          <p:nvPr>
            <p:ph type="sldNum" sz="quarter" idx="12"/>
          </p:nvPr>
        </p:nvSpPr>
        <p:spPr/>
        <p:txBody>
          <a:bodyPr/>
          <a:lstStyle/>
          <a:p>
            <a:fld id="{DD481A98-ACF1-46F6-B22E-2F0848E56BCD}" type="slidenum">
              <a:rPr lang="en-US" smtClean="0"/>
              <a:t>‹#›</a:t>
            </a:fld>
            <a:endParaRPr lang="en-US"/>
          </a:p>
        </p:txBody>
      </p:sp>
    </p:spTree>
    <p:extLst>
      <p:ext uri="{BB962C8B-B14F-4D97-AF65-F5344CB8AC3E}">
        <p14:creationId xmlns:p14="http://schemas.microsoft.com/office/powerpoint/2010/main" val="3845695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49453-EFFD-4BD5-9F3A-7792D4C266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320F72-1136-4003-97D1-ACEDD7A8FC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D60ECA-A095-4A1B-BE88-38076370B8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FFC565-24D3-45DA-990F-2158F544C473}"/>
              </a:ext>
            </a:extLst>
          </p:cNvPr>
          <p:cNvSpPr>
            <a:spLocks noGrp="1"/>
          </p:cNvSpPr>
          <p:nvPr>
            <p:ph type="dt" sz="half" idx="10"/>
          </p:nvPr>
        </p:nvSpPr>
        <p:spPr/>
        <p:txBody>
          <a:bodyPr/>
          <a:lstStyle/>
          <a:p>
            <a:fld id="{846B8663-A2F6-4CCF-8E2D-6D9C07D0C456}" type="datetimeFigureOut">
              <a:rPr lang="en-US" smtClean="0"/>
              <a:t>6/25/2021</a:t>
            </a:fld>
            <a:endParaRPr lang="en-US"/>
          </a:p>
        </p:txBody>
      </p:sp>
      <p:sp>
        <p:nvSpPr>
          <p:cNvPr id="6" name="Footer Placeholder 5">
            <a:extLst>
              <a:ext uri="{FF2B5EF4-FFF2-40B4-BE49-F238E27FC236}">
                <a16:creationId xmlns:a16="http://schemas.microsoft.com/office/drawing/2014/main" id="{5BAE03A9-DB7E-4A5B-ADD7-0E4E59B933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7A8C8F-757A-475D-A594-8B56C71FB16B}"/>
              </a:ext>
            </a:extLst>
          </p:cNvPr>
          <p:cNvSpPr>
            <a:spLocks noGrp="1"/>
          </p:cNvSpPr>
          <p:nvPr>
            <p:ph type="sldNum" sz="quarter" idx="12"/>
          </p:nvPr>
        </p:nvSpPr>
        <p:spPr/>
        <p:txBody>
          <a:bodyPr/>
          <a:lstStyle/>
          <a:p>
            <a:fld id="{DD481A98-ACF1-46F6-B22E-2F0848E56BCD}" type="slidenum">
              <a:rPr lang="en-US" smtClean="0"/>
              <a:t>‹#›</a:t>
            </a:fld>
            <a:endParaRPr lang="en-US"/>
          </a:p>
        </p:txBody>
      </p:sp>
    </p:spTree>
    <p:extLst>
      <p:ext uri="{BB962C8B-B14F-4D97-AF65-F5344CB8AC3E}">
        <p14:creationId xmlns:p14="http://schemas.microsoft.com/office/powerpoint/2010/main" val="2035248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BE80AD-0293-449A-B4B6-40168EE2C1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8B8BB2-7FF8-4F94-8EFE-FC8E9FF52E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029DCB-60EB-498D-A8A3-C57AAD0EF4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B8663-A2F6-4CCF-8E2D-6D9C07D0C456}" type="datetimeFigureOut">
              <a:rPr lang="en-US" smtClean="0"/>
              <a:t>6/25/2021</a:t>
            </a:fld>
            <a:endParaRPr lang="en-US"/>
          </a:p>
        </p:txBody>
      </p:sp>
      <p:sp>
        <p:nvSpPr>
          <p:cNvPr id="5" name="Footer Placeholder 4">
            <a:extLst>
              <a:ext uri="{FF2B5EF4-FFF2-40B4-BE49-F238E27FC236}">
                <a16:creationId xmlns:a16="http://schemas.microsoft.com/office/drawing/2014/main" id="{C44438BF-A525-41AC-B176-3654BD37A0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3CE1A7E-4310-43D1-87F5-CC656043D6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481A98-ACF1-46F6-B22E-2F0848E56BCD}" type="slidenum">
              <a:rPr lang="en-US" smtClean="0"/>
              <a:t>‹#›</a:t>
            </a:fld>
            <a:endParaRPr lang="en-US"/>
          </a:p>
        </p:txBody>
      </p:sp>
    </p:spTree>
    <p:extLst>
      <p:ext uri="{BB962C8B-B14F-4D97-AF65-F5344CB8AC3E}">
        <p14:creationId xmlns:p14="http://schemas.microsoft.com/office/powerpoint/2010/main" val="3058355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28A9D-6793-4306-B5CF-423F8F6E4182}"/>
              </a:ext>
            </a:extLst>
          </p:cNvPr>
          <p:cNvSpPr>
            <a:spLocks noGrp="1"/>
          </p:cNvSpPr>
          <p:nvPr>
            <p:ph type="ctrTitle"/>
          </p:nvPr>
        </p:nvSpPr>
        <p:spPr/>
        <p:txBody>
          <a:bodyPr/>
          <a:lstStyle/>
          <a:p>
            <a:r>
              <a:rPr lang="en-US" dirty="0"/>
              <a:t>NLP 4 Spanish</a:t>
            </a:r>
          </a:p>
        </p:txBody>
      </p:sp>
      <p:sp>
        <p:nvSpPr>
          <p:cNvPr id="3" name="Subtitle 2">
            <a:extLst>
              <a:ext uri="{FF2B5EF4-FFF2-40B4-BE49-F238E27FC236}">
                <a16:creationId xmlns:a16="http://schemas.microsoft.com/office/drawing/2014/main" id="{7BC9019B-881B-4ADF-BC08-0A7F93C89FAD}"/>
              </a:ext>
            </a:extLst>
          </p:cNvPr>
          <p:cNvSpPr>
            <a:spLocks noGrp="1"/>
          </p:cNvSpPr>
          <p:nvPr>
            <p:ph type="subTitle" idx="1"/>
          </p:nvPr>
        </p:nvSpPr>
        <p:spPr/>
        <p:txBody>
          <a:bodyPr/>
          <a:lstStyle/>
          <a:p>
            <a:r>
              <a:rPr lang="es-CO" dirty="0"/>
              <a:t>¡Bienvenidos!</a:t>
            </a:r>
            <a:endParaRPr lang="en-US" dirty="0"/>
          </a:p>
        </p:txBody>
      </p:sp>
    </p:spTree>
    <p:extLst>
      <p:ext uri="{BB962C8B-B14F-4D97-AF65-F5344CB8AC3E}">
        <p14:creationId xmlns:p14="http://schemas.microsoft.com/office/powerpoint/2010/main" val="1912165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0C198-7990-4388-A7D4-E29AA8B9E394}"/>
              </a:ext>
            </a:extLst>
          </p:cNvPr>
          <p:cNvSpPr>
            <a:spLocks noGrp="1"/>
          </p:cNvSpPr>
          <p:nvPr>
            <p:ph type="title"/>
          </p:nvPr>
        </p:nvSpPr>
        <p:spPr/>
        <p:txBody>
          <a:bodyPr/>
          <a:lstStyle/>
          <a:p>
            <a:pPr algn="ctr"/>
            <a:r>
              <a:rPr lang="es-CO" dirty="0"/>
              <a:t>Vamos a crear la carpeta del curso</a:t>
            </a:r>
            <a:endParaRPr lang="en-US" dirty="0"/>
          </a:p>
        </p:txBody>
      </p:sp>
      <p:sp>
        <p:nvSpPr>
          <p:cNvPr id="3" name="Content Placeholder 2">
            <a:extLst>
              <a:ext uri="{FF2B5EF4-FFF2-40B4-BE49-F238E27FC236}">
                <a16:creationId xmlns:a16="http://schemas.microsoft.com/office/drawing/2014/main" id="{185B6159-F416-4473-95DB-4D714E6EF32D}"/>
              </a:ext>
            </a:extLst>
          </p:cNvPr>
          <p:cNvSpPr>
            <a:spLocks noGrp="1"/>
          </p:cNvSpPr>
          <p:nvPr>
            <p:ph idx="1"/>
          </p:nvPr>
        </p:nvSpPr>
        <p:spPr>
          <a:xfrm>
            <a:off x="838200" y="1825625"/>
            <a:ext cx="10515600" cy="4667250"/>
          </a:xfrm>
        </p:spPr>
        <p:txBody>
          <a:bodyPr>
            <a:normAutofit lnSpcReduction="10000"/>
          </a:bodyPr>
          <a:lstStyle/>
          <a:p>
            <a:pPr marL="0" indent="0">
              <a:buNone/>
            </a:pPr>
            <a:r>
              <a:rPr lang="es-CO" dirty="0"/>
              <a:t>$ </a:t>
            </a:r>
            <a:r>
              <a:rPr lang="es-CO" dirty="0" err="1"/>
              <a:t>mkdir</a:t>
            </a:r>
            <a:r>
              <a:rPr lang="es-CO" dirty="0"/>
              <a:t> NLP4Spanish</a:t>
            </a:r>
          </a:p>
          <a:p>
            <a:pPr marL="0" indent="0">
              <a:buNone/>
            </a:pPr>
            <a:r>
              <a:rPr lang="es-CO" dirty="0"/>
              <a:t>$ cd NLP4Spanish</a:t>
            </a:r>
          </a:p>
          <a:p>
            <a:pPr marL="0" indent="0">
              <a:buNone/>
            </a:pPr>
            <a:endParaRPr lang="es-CO" dirty="0"/>
          </a:p>
          <a:p>
            <a:pPr marL="0" indent="0">
              <a:buNone/>
            </a:pPr>
            <a:r>
              <a:rPr lang="es-CO" dirty="0"/>
              <a:t>Ahora vamos a crear un </a:t>
            </a:r>
            <a:r>
              <a:rPr lang="es-CO" b="1" dirty="0"/>
              <a:t>acceso rápido </a:t>
            </a:r>
            <a:r>
              <a:rPr lang="es-CO" dirty="0"/>
              <a:t>a la carpeta del curso</a:t>
            </a:r>
            <a:r>
              <a:rPr lang="es-CO" b="1" dirty="0"/>
              <a:t>:</a:t>
            </a:r>
          </a:p>
          <a:p>
            <a:pPr marL="0" indent="0">
              <a:buNone/>
            </a:pPr>
            <a:r>
              <a:rPr lang="en-US" dirty="0"/>
              <a:t>$ clear (</a:t>
            </a:r>
            <a:r>
              <a:rPr lang="en-US" dirty="0" err="1"/>
              <a:t>opcional</a:t>
            </a:r>
            <a:r>
              <a:rPr lang="en-US" dirty="0"/>
              <a:t> para </a:t>
            </a:r>
            <a:r>
              <a:rPr lang="en-US" dirty="0" err="1"/>
              <a:t>limpiar</a:t>
            </a:r>
            <a:r>
              <a:rPr lang="en-US" dirty="0"/>
              <a:t> la </a:t>
            </a:r>
            <a:r>
              <a:rPr lang="en-US" dirty="0" err="1"/>
              <a:t>pantalla</a:t>
            </a:r>
            <a:r>
              <a:rPr lang="en-US" dirty="0"/>
              <a:t> de la terminal)</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cd NLP4Spanish</a:t>
            </a:r>
          </a:p>
          <a:p>
            <a:pPr marL="0" indent="0">
              <a:buNone/>
            </a:pPr>
            <a:endParaRPr lang="en-US" dirty="0"/>
          </a:p>
        </p:txBody>
      </p:sp>
      <p:pic>
        <p:nvPicPr>
          <p:cNvPr id="9" name="Picture 8">
            <a:extLst>
              <a:ext uri="{FF2B5EF4-FFF2-40B4-BE49-F238E27FC236}">
                <a16:creationId xmlns:a16="http://schemas.microsoft.com/office/drawing/2014/main" id="{4B3E1ABC-C6ED-4EB9-AE3F-D6085D1B465E}"/>
              </a:ext>
            </a:extLst>
          </p:cNvPr>
          <p:cNvPicPr>
            <a:picLocks noChangeAspect="1"/>
          </p:cNvPicPr>
          <p:nvPr/>
        </p:nvPicPr>
        <p:blipFill>
          <a:blip r:embed="rId3"/>
          <a:stretch>
            <a:fillRect/>
          </a:stretch>
        </p:blipFill>
        <p:spPr>
          <a:xfrm>
            <a:off x="590550" y="4382678"/>
            <a:ext cx="10763250" cy="1047750"/>
          </a:xfrm>
          <a:prstGeom prst="rect">
            <a:avLst/>
          </a:prstGeom>
        </p:spPr>
      </p:pic>
      <p:pic>
        <p:nvPicPr>
          <p:cNvPr id="11" name="Picture 10">
            <a:extLst>
              <a:ext uri="{FF2B5EF4-FFF2-40B4-BE49-F238E27FC236}">
                <a16:creationId xmlns:a16="http://schemas.microsoft.com/office/drawing/2014/main" id="{C0889BFE-8DB6-4831-8DC6-5FD452B8B7A4}"/>
              </a:ext>
            </a:extLst>
          </p:cNvPr>
          <p:cNvPicPr>
            <a:picLocks noChangeAspect="1"/>
          </p:cNvPicPr>
          <p:nvPr/>
        </p:nvPicPr>
        <p:blipFill>
          <a:blip r:embed="rId4"/>
          <a:stretch>
            <a:fillRect/>
          </a:stretch>
        </p:blipFill>
        <p:spPr>
          <a:xfrm>
            <a:off x="0" y="5430428"/>
            <a:ext cx="12192000" cy="669331"/>
          </a:xfrm>
          <a:prstGeom prst="rect">
            <a:avLst/>
          </a:prstGeom>
        </p:spPr>
      </p:pic>
    </p:spTree>
    <p:extLst>
      <p:ext uri="{BB962C8B-B14F-4D97-AF65-F5344CB8AC3E}">
        <p14:creationId xmlns:p14="http://schemas.microsoft.com/office/powerpoint/2010/main" val="404183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45E41-2BFD-4053-90DA-D8F0B61CA6C2}"/>
              </a:ext>
            </a:extLst>
          </p:cNvPr>
          <p:cNvSpPr>
            <a:spLocks noGrp="1"/>
          </p:cNvSpPr>
          <p:nvPr>
            <p:ph type="title"/>
          </p:nvPr>
        </p:nvSpPr>
        <p:spPr/>
        <p:txBody>
          <a:bodyPr/>
          <a:lstStyle/>
          <a:p>
            <a:pPr algn="ctr"/>
            <a:r>
              <a:rPr lang="es-CO" dirty="0"/>
              <a:t>Práctica de Linux</a:t>
            </a:r>
            <a:endParaRPr lang="en-US" dirty="0"/>
          </a:p>
        </p:txBody>
      </p:sp>
      <p:sp>
        <p:nvSpPr>
          <p:cNvPr id="3" name="Content Placeholder 2">
            <a:extLst>
              <a:ext uri="{FF2B5EF4-FFF2-40B4-BE49-F238E27FC236}">
                <a16:creationId xmlns:a16="http://schemas.microsoft.com/office/drawing/2014/main" id="{0BA8C3D6-E811-4BD9-A615-01EF8F1527AD}"/>
              </a:ext>
            </a:extLst>
          </p:cNvPr>
          <p:cNvSpPr>
            <a:spLocks noGrp="1"/>
          </p:cNvSpPr>
          <p:nvPr>
            <p:ph idx="1"/>
          </p:nvPr>
        </p:nvSpPr>
        <p:spPr/>
        <p:txBody>
          <a:bodyPr/>
          <a:lstStyle/>
          <a:p>
            <a:pPr marL="0" indent="0">
              <a:buNone/>
            </a:pPr>
            <a:r>
              <a:rPr lang="en-US" dirty="0"/>
              <a:t>0. </a:t>
            </a:r>
            <a:r>
              <a:rPr lang="en-US" dirty="0" err="1"/>
              <a:t>Manejar</a:t>
            </a:r>
            <a:r>
              <a:rPr lang="en-US" dirty="0"/>
              <a:t> </a:t>
            </a:r>
            <a:r>
              <a:rPr lang="en-US" dirty="0" err="1"/>
              <a:t>archivos</a:t>
            </a:r>
            <a:r>
              <a:rPr lang="en-US" dirty="0"/>
              <a:t> y </a:t>
            </a:r>
            <a:r>
              <a:rPr lang="en-US" dirty="0" err="1"/>
              <a:t>directorios</a:t>
            </a:r>
            <a:r>
              <a:rPr lang="en-US" dirty="0"/>
              <a:t> de </a:t>
            </a:r>
            <a:r>
              <a:rPr lang="en-US" dirty="0" err="1"/>
              <a:t>carpetas</a:t>
            </a:r>
            <a:endParaRPr lang="en-US" dirty="0"/>
          </a:p>
          <a:p>
            <a:pPr marL="514350" indent="-514350">
              <a:buFont typeface="+mj-lt"/>
              <a:buAutoNum type="arabicPeriod"/>
            </a:pPr>
            <a:r>
              <a:rPr lang="en-US" dirty="0" err="1">
                <a:solidFill>
                  <a:srgbClr val="FF0000"/>
                </a:solidFill>
              </a:rPr>
              <a:t>Contar</a:t>
            </a:r>
            <a:r>
              <a:rPr lang="en-US" dirty="0">
                <a:solidFill>
                  <a:srgbClr val="FF0000"/>
                </a:solidFill>
              </a:rPr>
              <a:t> palabras de un </a:t>
            </a:r>
            <a:r>
              <a:rPr lang="en-US" dirty="0" err="1">
                <a:solidFill>
                  <a:srgbClr val="FF0000"/>
                </a:solidFill>
              </a:rPr>
              <a:t>texto</a:t>
            </a:r>
            <a:endParaRPr lang="en-US" dirty="0">
              <a:solidFill>
                <a:srgbClr val="FF0000"/>
              </a:solidFill>
            </a:endParaRPr>
          </a:p>
          <a:p>
            <a:pPr marL="514350" indent="-514350">
              <a:buAutoNum type="arabicPeriod"/>
            </a:pPr>
            <a:r>
              <a:rPr lang="en-US" dirty="0" err="1"/>
              <a:t>Clasificación</a:t>
            </a:r>
            <a:r>
              <a:rPr lang="en-US" dirty="0"/>
              <a:t> de palabras </a:t>
            </a:r>
          </a:p>
          <a:p>
            <a:pPr marL="514350" indent="-514350">
              <a:buAutoNum type="arabicPeriod"/>
            </a:pPr>
            <a:r>
              <a:rPr lang="en-US" dirty="0" err="1"/>
              <a:t>Filtrar</a:t>
            </a:r>
            <a:r>
              <a:rPr lang="en-US" dirty="0"/>
              <a:t> </a:t>
            </a:r>
            <a:r>
              <a:rPr lang="en-US" dirty="0" err="1"/>
              <a:t>concordancias</a:t>
            </a:r>
            <a:r>
              <a:rPr lang="en-US" dirty="0"/>
              <a:t> de palabras</a:t>
            </a:r>
          </a:p>
          <a:p>
            <a:endParaRPr lang="en-US" dirty="0"/>
          </a:p>
        </p:txBody>
      </p:sp>
    </p:spTree>
    <p:extLst>
      <p:ext uri="{BB962C8B-B14F-4D97-AF65-F5344CB8AC3E}">
        <p14:creationId xmlns:p14="http://schemas.microsoft.com/office/powerpoint/2010/main" val="251179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5A274-FDA2-4A0A-B2F7-1F7491BE809A}"/>
              </a:ext>
            </a:extLst>
          </p:cNvPr>
          <p:cNvSpPr>
            <a:spLocks noGrp="1"/>
          </p:cNvSpPr>
          <p:nvPr>
            <p:ph type="title"/>
          </p:nvPr>
        </p:nvSpPr>
        <p:spPr/>
        <p:txBody>
          <a:bodyPr/>
          <a:lstStyle/>
          <a:p>
            <a:r>
              <a:rPr lang="es-CO" dirty="0"/>
              <a:t>1. Contar palabras de un texto</a:t>
            </a:r>
            <a:endParaRPr lang="en-US" dirty="0"/>
          </a:p>
        </p:txBody>
      </p:sp>
      <p:sp>
        <p:nvSpPr>
          <p:cNvPr id="3" name="Content Placeholder 2">
            <a:extLst>
              <a:ext uri="{FF2B5EF4-FFF2-40B4-BE49-F238E27FC236}">
                <a16:creationId xmlns:a16="http://schemas.microsoft.com/office/drawing/2014/main" id="{70FF32F5-2C31-403A-8CAA-424B3F9A82B8}"/>
              </a:ext>
            </a:extLst>
          </p:cNvPr>
          <p:cNvSpPr>
            <a:spLocks noGrp="1"/>
          </p:cNvSpPr>
          <p:nvPr>
            <p:ph idx="1"/>
          </p:nvPr>
        </p:nvSpPr>
        <p:spPr/>
        <p:txBody>
          <a:bodyPr/>
          <a:lstStyle/>
          <a:p>
            <a:pPr marL="0" indent="0">
              <a:buNone/>
            </a:pPr>
            <a:r>
              <a:rPr lang="es-CO" dirty="0"/>
              <a:t>Los datos: </a:t>
            </a:r>
          </a:p>
          <a:p>
            <a:pPr marL="0" indent="0">
              <a:buNone/>
            </a:pPr>
            <a:r>
              <a:rPr lang="es-CO" dirty="0"/>
              <a:t>el corpus de CEDEL2  = composiciones de estudiantes de español de instituciones universitarias y de colegios (</a:t>
            </a:r>
            <a:r>
              <a:rPr lang="en-US" dirty="0"/>
              <a:t>~ 3034)</a:t>
            </a:r>
          </a:p>
          <a:p>
            <a:pPr marL="0" indent="0">
              <a:buNone/>
            </a:pPr>
            <a:r>
              <a:rPr lang="en-US" dirty="0"/>
              <a:t>Datasets:</a:t>
            </a:r>
          </a:p>
        </p:txBody>
      </p:sp>
      <p:pic>
        <p:nvPicPr>
          <p:cNvPr id="6" name="Picture 5">
            <a:extLst>
              <a:ext uri="{FF2B5EF4-FFF2-40B4-BE49-F238E27FC236}">
                <a16:creationId xmlns:a16="http://schemas.microsoft.com/office/drawing/2014/main" id="{8A69C758-D5FB-42F9-9ACC-723CBC90D6CF}"/>
              </a:ext>
            </a:extLst>
          </p:cNvPr>
          <p:cNvPicPr>
            <a:picLocks noChangeAspect="1"/>
          </p:cNvPicPr>
          <p:nvPr/>
        </p:nvPicPr>
        <p:blipFill>
          <a:blip r:embed="rId2"/>
          <a:stretch>
            <a:fillRect/>
          </a:stretch>
        </p:blipFill>
        <p:spPr>
          <a:xfrm>
            <a:off x="8486578" y="588386"/>
            <a:ext cx="3705422" cy="1382133"/>
          </a:xfrm>
          <a:prstGeom prst="rect">
            <a:avLst/>
          </a:prstGeom>
        </p:spPr>
      </p:pic>
      <p:pic>
        <p:nvPicPr>
          <p:cNvPr id="8" name="Picture 7">
            <a:extLst>
              <a:ext uri="{FF2B5EF4-FFF2-40B4-BE49-F238E27FC236}">
                <a16:creationId xmlns:a16="http://schemas.microsoft.com/office/drawing/2014/main" id="{CD8FCEE4-B3CF-43D0-8282-5072762037DE}"/>
              </a:ext>
            </a:extLst>
          </p:cNvPr>
          <p:cNvPicPr>
            <a:picLocks noChangeAspect="1"/>
          </p:cNvPicPr>
          <p:nvPr/>
        </p:nvPicPr>
        <p:blipFill>
          <a:blip r:embed="rId3"/>
          <a:stretch>
            <a:fillRect/>
          </a:stretch>
        </p:blipFill>
        <p:spPr>
          <a:xfrm>
            <a:off x="1730477" y="3624550"/>
            <a:ext cx="9507793" cy="3017140"/>
          </a:xfrm>
          <a:prstGeom prst="rect">
            <a:avLst/>
          </a:prstGeom>
        </p:spPr>
      </p:pic>
    </p:spTree>
    <p:extLst>
      <p:ext uri="{BB962C8B-B14F-4D97-AF65-F5344CB8AC3E}">
        <p14:creationId xmlns:p14="http://schemas.microsoft.com/office/powerpoint/2010/main" val="3241030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36089-03E8-4E86-B836-2BCED2B635E2}"/>
              </a:ext>
            </a:extLst>
          </p:cNvPr>
          <p:cNvSpPr>
            <a:spLocks noGrp="1"/>
          </p:cNvSpPr>
          <p:nvPr>
            <p:ph type="title"/>
          </p:nvPr>
        </p:nvSpPr>
        <p:spPr/>
        <p:txBody>
          <a:bodyPr/>
          <a:lstStyle/>
          <a:p>
            <a:r>
              <a:rPr lang="es-CO" dirty="0"/>
              <a:t>1. Contar palabras de un texto</a:t>
            </a:r>
            <a:endParaRPr lang="en-US" dirty="0"/>
          </a:p>
        </p:txBody>
      </p:sp>
      <p:sp>
        <p:nvSpPr>
          <p:cNvPr id="3" name="Content Placeholder 2">
            <a:extLst>
              <a:ext uri="{FF2B5EF4-FFF2-40B4-BE49-F238E27FC236}">
                <a16:creationId xmlns:a16="http://schemas.microsoft.com/office/drawing/2014/main" id="{6EB0B3A7-80AC-4E6D-B0A9-1CBA5C5E7E3E}"/>
              </a:ext>
            </a:extLst>
          </p:cNvPr>
          <p:cNvSpPr>
            <a:spLocks noGrp="1"/>
          </p:cNvSpPr>
          <p:nvPr>
            <p:ph idx="1"/>
          </p:nvPr>
        </p:nvSpPr>
        <p:spPr>
          <a:xfrm>
            <a:off x="587829" y="1436914"/>
            <a:ext cx="10765971" cy="4849586"/>
          </a:xfrm>
        </p:spPr>
        <p:txBody>
          <a:bodyPr>
            <a:normAutofit/>
          </a:bodyPr>
          <a:lstStyle/>
          <a:p>
            <a:pPr marL="0" indent="0">
              <a:buNone/>
            </a:pPr>
            <a:r>
              <a:rPr lang="en-US" dirty="0" err="1"/>
              <a:t>Contexto</a:t>
            </a:r>
            <a:r>
              <a:rPr lang="en-US" dirty="0"/>
              <a:t>: </a:t>
            </a:r>
            <a:r>
              <a:rPr lang="en-US" dirty="0" err="1"/>
              <a:t>digamos</a:t>
            </a:r>
            <a:r>
              <a:rPr lang="en-US" dirty="0"/>
              <a:t> que </a:t>
            </a:r>
            <a:r>
              <a:rPr lang="en-US" dirty="0" err="1"/>
              <a:t>quieres</a:t>
            </a:r>
            <a:r>
              <a:rPr lang="en-US" dirty="0"/>
              <a:t> saber </a:t>
            </a:r>
            <a:r>
              <a:rPr lang="en-US" dirty="0" err="1"/>
              <a:t>cuantas</a:t>
            </a:r>
            <a:r>
              <a:rPr lang="en-US" dirty="0"/>
              <a:t> palabras hay </a:t>
            </a:r>
            <a:r>
              <a:rPr lang="en-US" dirty="0" err="1"/>
              <a:t>en</a:t>
            </a:r>
            <a:r>
              <a:rPr lang="en-US" dirty="0"/>
              <a:t> </a:t>
            </a:r>
            <a:r>
              <a:rPr lang="en-US" dirty="0" err="1"/>
              <a:t>el</a:t>
            </a:r>
            <a:r>
              <a:rPr lang="en-US" dirty="0"/>
              <a:t> </a:t>
            </a:r>
            <a:r>
              <a:rPr lang="en-US" dirty="0" err="1"/>
              <a:t>texto</a:t>
            </a:r>
            <a:r>
              <a:rPr lang="en-US" dirty="0"/>
              <a:t>. </a:t>
            </a:r>
            <a:r>
              <a:rPr lang="en-US" dirty="0" err="1"/>
              <a:t>Adem</a:t>
            </a:r>
            <a:r>
              <a:rPr lang="es-CO" dirty="0" err="1"/>
              <a:t>ás</a:t>
            </a:r>
            <a:r>
              <a:rPr lang="es-CO" dirty="0"/>
              <a:t> quieres saber de cuantas líneas y caracteres se compone el escrito. Con el comando </a:t>
            </a:r>
            <a:r>
              <a:rPr lang="es-CO" b="1" i="1" dirty="0" err="1"/>
              <a:t>wc</a:t>
            </a:r>
            <a:r>
              <a:rPr lang="es-CO" dirty="0"/>
              <a:t> (Word </a:t>
            </a:r>
            <a:r>
              <a:rPr lang="es-CO" dirty="0" err="1"/>
              <a:t>count</a:t>
            </a:r>
            <a:r>
              <a:rPr lang="es-CO" dirty="0"/>
              <a:t>) puedes hacer todo esto. </a:t>
            </a:r>
          </a:p>
          <a:p>
            <a:pPr marL="0" indent="0" algn="ctr">
              <a:buNone/>
            </a:pPr>
            <a:r>
              <a:rPr lang="es-CO" dirty="0"/>
              <a:t>Sintaxis: $ </a:t>
            </a:r>
            <a:r>
              <a:rPr lang="es-CO" b="1" i="1" dirty="0"/>
              <a:t>comando </a:t>
            </a:r>
            <a:r>
              <a:rPr lang="en-US" b="1" i="1" dirty="0"/>
              <a:t>+ </a:t>
            </a:r>
            <a:r>
              <a:rPr lang="en-US" b="1" i="1" dirty="0" err="1"/>
              <a:t>opci</a:t>
            </a:r>
            <a:r>
              <a:rPr lang="es-CO" b="1" i="1" dirty="0" err="1"/>
              <a:t>ón</a:t>
            </a:r>
            <a:r>
              <a:rPr lang="es-CO" b="1" i="1" dirty="0"/>
              <a:t> </a:t>
            </a:r>
            <a:r>
              <a:rPr lang="en-US" b="1" i="1" dirty="0"/>
              <a:t>+ </a:t>
            </a:r>
            <a:r>
              <a:rPr lang="en-US" b="1" i="1" dirty="0" err="1"/>
              <a:t>archivo</a:t>
            </a:r>
            <a:r>
              <a:rPr lang="en-US" b="1" i="1" dirty="0"/>
              <a:t> de </a:t>
            </a:r>
            <a:r>
              <a:rPr lang="en-US" b="1" i="1" dirty="0" err="1"/>
              <a:t>texto</a:t>
            </a:r>
            <a:endParaRPr lang="en-US" b="1" i="1" dirty="0"/>
          </a:p>
          <a:p>
            <a:pPr marL="0" indent="0">
              <a:buNone/>
            </a:pPr>
            <a:r>
              <a:rPr lang="en-US" dirty="0" err="1"/>
              <a:t>Texto</a:t>
            </a:r>
            <a:r>
              <a:rPr lang="en-US" dirty="0"/>
              <a:t>: </a:t>
            </a:r>
            <a:r>
              <a:rPr lang="en-US" i="1" dirty="0"/>
              <a:t>Lower Beginner</a:t>
            </a:r>
          </a:p>
          <a:p>
            <a:pPr marL="0" indent="0">
              <a:buNone/>
            </a:pPr>
            <a:r>
              <a:rPr lang="en-US" b="1" dirty="0" err="1"/>
              <a:t>Pregunta</a:t>
            </a:r>
            <a:r>
              <a:rPr lang="en-US" b="1" dirty="0"/>
              <a:t>					</a:t>
            </a:r>
            <a:r>
              <a:rPr lang="en-US" b="1" dirty="0" err="1"/>
              <a:t>Soluci</a:t>
            </a:r>
            <a:r>
              <a:rPr lang="es-CO" b="1" dirty="0" err="1"/>
              <a:t>ón</a:t>
            </a:r>
            <a:r>
              <a:rPr lang="en-US" b="1" dirty="0"/>
              <a:t>/</a:t>
            </a:r>
            <a:r>
              <a:rPr lang="en-US" b="1" dirty="0" err="1"/>
              <a:t>Comando</a:t>
            </a:r>
            <a:endParaRPr lang="en-US" b="1" dirty="0"/>
          </a:p>
          <a:p>
            <a:pPr marL="514350" indent="-514350">
              <a:buAutoNum type="alphaLcPeriod"/>
            </a:pPr>
            <a:r>
              <a:rPr lang="es-CO" dirty="0"/>
              <a:t>Cuántas palabras:			$ </a:t>
            </a:r>
            <a:r>
              <a:rPr lang="es-CO" i="1" dirty="0" err="1"/>
              <a:t>wc</a:t>
            </a:r>
            <a:r>
              <a:rPr lang="es-CO" i="1" dirty="0"/>
              <a:t> </a:t>
            </a:r>
            <a:r>
              <a:rPr lang="en-US" i="1" dirty="0"/>
              <a:t>–w </a:t>
            </a:r>
            <a:r>
              <a:rPr lang="en-US" i="1" dirty="0" err="1"/>
              <a:t>tuarchivodetexto</a:t>
            </a:r>
            <a:endParaRPr lang="es-CO" i="1" dirty="0"/>
          </a:p>
          <a:p>
            <a:pPr marL="514350" indent="-514350">
              <a:buAutoNum type="alphaLcPeriod"/>
            </a:pPr>
            <a:r>
              <a:rPr lang="es-CO" dirty="0"/>
              <a:t>Cuántas líneas de texto:		$ </a:t>
            </a:r>
            <a:r>
              <a:rPr lang="es-CO" i="1" dirty="0" err="1"/>
              <a:t>wc</a:t>
            </a:r>
            <a:r>
              <a:rPr lang="es-CO" i="1" dirty="0"/>
              <a:t> </a:t>
            </a:r>
            <a:r>
              <a:rPr lang="en-US" i="1" dirty="0"/>
              <a:t>–l </a:t>
            </a:r>
            <a:r>
              <a:rPr lang="en-US" i="1" dirty="0" err="1"/>
              <a:t>tuarchivodetexto</a:t>
            </a:r>
            <a:endParaRPr lang="es-CO" i="1" dirty="0"/>
          </a:p>
          <a:p>
            <a:pPr marL="514350" indent="-514350">
              <a:buAutoNum type="alphaLcPeriod"/>
            </a:pPr>
            <a:r>
              <a:rPr lang="en-US" dirty="0" err="1"/>
              <a:t>Cuántos</a:t>
            </a:r>
            <a:r>
              <a:rPr lang="en-US" dirty="0"/>
              <a:t> </a:t>
            </a:r>
            <a:r>
              <a:rPr lang="en-US" dirty="0" err="1"/>
              <a:t>caracteres</a:t>
            </a:r>
            <a:r>
              <a:rPr lang="en-US" dirty="0"/>
              <a:t>:		 	$ </a:t>
            </a:r>
            <a:r>
              <a:rPr lang="es-CO" i="1" dirty="0" err="1"/>
              <a:t>wc</a:t>
            </a:r>
            <a:r>
              <a:rPr lang="es-CO" i="1" dirty="0"/>
              <a:t> </a:t>
            </a:r>
            <a:r>
              <a:rPr lang="en-US" i="1" dirty="0"/>
              <a:t>–c </a:t>
            </a:r>
            <a:r>
              <a:rPr lang="en-US" i="1" dirty="0" err="1"/>
              <a:t>tuarchivodetexto</a:t>
            </a:r>
            <a:endParaRPr lang="es-CO" i="1" dirty="0"/>
          </a:p>
          <a:p>
            <a:pPr marL="514350" indent="-514350">
              <a:buAutoNum type="alphaLcPeriod"/>
            </a:pPr>
            <a:endParaRPr lang="en-US" dirty="0"/>
          </a:p>
        </p:txBody>
      </p:sp>
    </p:spTree>
    <p:extLst>
      <p:ext uri="{BB962C8B-B14F-4D97-AF65-F5344CB8AC3E}">
        <p14:creationId xmlns:p14="http://schemas.microsoft.com/office/powerpoint/2010/main" val="4115543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8BC1C6-A582-4F6C-BE9B-93F679F9C80D}"/>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dirty="0" err="1">
                <a:solidFill>
                  <a:schemeClr val="bg1"/>
                </a:solidFill>
                <a:latin typeface="+mj-lt"/>
                <a:ea typeface="+mj-ea"/>
                <a:cs typeface="+mj-cs"/>
              </a:rPr>
              <a:t>Compilación</a:t>
            </a:r>
            <a:endParaRPr lang="en-US" sz="5400" kern="1200" dirty="0">
              <a:solidFill>
                <a:schemeClr val="bg1"/>
              </a:solidFill>
              <a:latin typeface="+mj-lt"/>
              <a:ea typeface="+mj-ea"/>
              <a:cs typeface="+mj-cs"/>
            </a:endParaRP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Text&#10;&#10;Description automatically generated">
            <a:extLst>
              <a:ext uri="{FF2B5EF4-FFF2-40B4-BE49-F238E27FC236}">
                <a16:creationId xmlns:a16="http://schemas.microsoft.com/office/drawing/2014/main" id="{A0D3F53F-E90A-42BA-A482-5CD08850CBCC}"/>
              </a:ext>
            </a:extLst>
          </p:cNvPr>
          <p:cNvPicPr>
            <a:picLocks noGrp="1" noChangeAspect="1"/>
          </p:cNvPicPr>
          <p:nvPr>
            <p:ph idx="1"/>
          </p:nvPr>
        </p:nvPicPr>
        <p:blipFill rotWithShape="1">
          <a:blip r:embed="rId2"/>
          <a:srcRect b="12992"/>
          <a:stretch/>
        </p:blipFill>
        <p:spPr>
          <a:xfrm>
            <a:off x="320040" y="3046740"/>
            <a:ext cx="11496821" cy="2400748"/>
          </a:xfrm>
          <a:prstGeom prst="rect">
            <a:avLst/>
          </a:prstGeom>
        </p:spPr>
      </p:pic>
    </p:spTree>
    <p:extLst>
      <p:ext uri="{BB962C8B-B14F-4D97-AF65-F5344CB8AC3E}">
        <p14:creationId xmlns:p14="http://schemas.microsoft.com/office/powerpoint/2010/main" val="1474386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45E41-2BFD-4053-90DA-D8F0B61CA6C2}"/>
              </a:ext>
            </a:extLst>
          </p:cNvPr>
          <p:cNvSpPr>
            <a:spLocks noGrp="1"/>
          </p:cNvSpPr>
          <p:nvPr>
            <p:ph type="title"/>
          </p:nvPr>
        </p:nvSpPr>
        <p:spPr/>
        <p:txBody>
          <a:bodyPr/>
          <a:lstStyle/>
          <a:p>
            <a:pPr algn="ctr"/>
            <a:r>
              <a:rPr lang="es-CO" dirty="0"/>
              <a:t>Práctica de Linux</a:t>
            </a:r>
            <a:endParaRPr lang="en-US" dirty="0"/>
          </a:p>
        </p:txBody>
      </p:sp>
      <p:sp>
        <p:nvSpPr>
          <p:cNvPr id="3" name="Content Placeholder 2">
            <a:extLst>
              <a:ext uri="{FF2B5EF4-FFF2-40B4-BE49-F238E27FC236}">
                <a16:creationId xmlns:a16="http://schemas.microsoft.com/office/drawing/2014/main" id="{0BA8C3D6-E811-4BD9-A615-01EF8F1527AD}"/>
              </a:ext>
            </a:extLst>
          </p:cNvPr>
          <p:cNvSpPr>
            <a:spLocks noGrp="1"/>
          </p:cNvSpPr>
          <p:nvPr>
            <p:ph idx="1"/>
          </p:nvPr>
        </p:nvSpPr>
        <p:spPr/>
        <p:txBody>
          <a:bodyPr/>
          <a:lstStyle/>
          <a:p>
            <a:pPr marL="0" indent="0">
              <a:buNone/>
            </a:pPr>
            <a:r>
              <a:rPr lang="en-US" dirty="0"/>
              <a:t>0. </a:t>
            </a:r>
            <a:r>
              <a:rPr lang="en-US" dirty="0" err="1"/>
              <a:t>Manejar</a:t>
            </a:r>
            <a:r>
              <a:rPr lang="en-US" dirty="0"/>
              <a:t> </a:t>
            </a:r>
            <a:r>
              <a:rPr lang="en-US" dirty="0" err="1"/>
              <a:t>archivos</a:t>
            </a:r>
            <a:r>
              <a:rPr lang="en-US" dirty="0"/>
              <a:t> y </a:t>
            </a:r>
            <a:r>
              <a:rPr lang="en-US" dirty="0" err="1"/>
              <a:t>directorios</a:t>
            </a:r>
            <a:r>
              <a:rPr lang="en-US" dirty="0"/>
              <a:t> de </a:t>
            </a:r>
            <a:r>
              <a:rPr lang="en-US" dirty="0" err="1"/>
              <a:t>carpetas</a:t>
            </a:r>
            <a:endParaRPr lang="en-US" dirty="0"/>
          </a:p>
          <a:p>
            <a:pPr marL="514350" indent="-514350">
              <a:buFont typeface="+mj-lt"/>
              <a:buAutoNum type="arabicPeriod"/>
            </a:pPr>
            <a:r>
              <a:rPr lang="en-US" dirty="0" err="1"/>
              <a:t>Contar</a:t>
            </a:r>
            <a:r>
              <a:rPr lang="en-US" dirty="0"/>
              <a:t> palabras de un </a:t>
            </a:r>
            <a:r>
              <a:rPr lang="en-US" dirty="0" err="1"/>
              <a:t>texto</a:t>
            </a:r>
            <a:endParaRPr lang="en-US" dirty="0"/>
          </a:p>
          <a:p>
            <a:pPr marL="514350" indent="-514350">
              <a:buAutoNum type="arabicPeriod"/>
            </a:pPr>
            <a:r>
              <a:rPr lang="en-US" dirty="0" err="1">
                <a:solidFill>
                  <a:srgbClr val="FF0000"/>
                </a:solidFill>
              </a:rPr>
              <a:t>Clasificación</a:t>
            </a:r>
            <a:r>
              <a:rPr lang="en-US" dirty="0">
                <a:solidFill>
                  <a:srgbClr val="FF0000"/>
                </a:solidFill>
              </a:rPr>
              <a:t> de palabras </a:t>
            </a:r>
          </a:p>
          <a:p>
            <a:pPr marL="514350" indent="-514350">
              <a:buAutoNum type="arabicPeriod"/>
            </a:pPr>
            <a:r>
              <a:rPr lang="en-US" dirty="0" err="1"/>
              <a:t>Filtrar</a:t>
            </a:r>
            <a:r>
              <a:rPr lang="en-US" dirty="0"/>
              <a:t> </a:t>
            </a:r>
            <a:r>
              <a:rPr lang="en-US" dirty="0" err="1"/>
              <a:t>concordancias</a:t>
            </a:r>
            <a:r>
              <a:rPr lang="en-US" dirty="0"/>
              <a:t> de palabras</a:t>
            </a:r>
          </a:p>
          <a:p>
            <a:endParaRPr lang="en-US" dirty="0"/>
          </a:p>
        </p:txBody>
      </p:sp>
    </p:spTree>
    <p:extLst>
      <p:ext uri="{BB962C8B-B14F-4D97-AF65-F5344CB8AC3E}">
        <p14:creationId xmlns:p14="http://schemas.microsoft.com/office/powerpoint/2010/main" val="2733910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36089-03E8-4E86-B836-2BCED2B635E2}"/>
              </a:ext>
            </a:extLst>
          </p:cNvPr>
          <p:cNvSpPr>
            <a:spLocks noGrp="1"/>
          </p:cNvSpPr>
          <p:nvPr>
            <p:ph type="title"/>
          </p:nvPr>
        </p:nvSpPr>
        <p:spPr/>
        <p:txBody>
          <a:bodyPr/>
          <a:lstStyle/>
          <a:p>
            <a:r>
              <a:rPr lang="es-CO" dirty="0"/>
              <a:t>2. Clasificación de palabras</a:t>
            </a:r>
            <a:endParaRPr lang="en-US" dirty="0"/>
          </a:p>
        </p:txBody>
      </p:sp>
      <p:sp>
        <p:nvSpPr>
          <p:cNvPr id="3" name="Content Placeholder 2">
            <a:extLst>
              <a:ext uri="{FF2B5EF4-FFF2-40B4-BE49-F238E27FC236}">
                <a16:creationId xmlns:a16="http://schemas.microsoft.com/office/drawing/2014/main" id="{6EB0B3A7-80AC-4E6D-B0A9-1CBA5C5E7E3E}"/>
              </a:ext>
            </a:extLst>
          </p:cNvPr>
          <p:cNvSpPr>
            <a:spLocks noGrp="1"/>
          </p:cNvSpPr>
          <p:nvPr>
            <p:ph idx="1"/>
          </p:nvPr>
        </p:nvSpPr>
        <p:spPr>
          <a:xfrm>
            <a:off x="587829" y="1436914"/>
            <a:ext cx="10765971" cy="4849586"/>
          </a:xfrm>
        </p:spPr>
        <p:txBody>
          <a:bodyPr>
            <a:normAutofit/>
          </a:bodyPr>
          <a:lstStyle/>
          <a:p>
            <a:pPr marL="0" indent="0">
              <a:buNone/>
            </a:pPr>
            <a:r>
              <a:rPr lang="en-US" dirty="0" err="1"/>
              <a:t>Contexto</a:t>
            </a:r>
            <a:r>
              <a:rPr lang="en-US" dirty="0"/>
              <a:t>: </a:t>
            </a:r>
            <a:r>
              <a:rPr lang="es-CO" dirty="0"/>
              <a:t>Ahora digamos que te interesa tener una lista de palabras del texto y saber la frecuencia léxica. Así sabrías cuáles palabras son las más frecuentes en las composiciones de estos estudiantes.</a:t>
            </a:r>
          </a:p>
          <a:p>
            <a:pPr marL="0" indent="0" algn="ctr">
              <a:buNone/>
            </a:pPr>
            <a:r>
              <a:rPr lang="es-CO" dirty="0"/>
              <a:t>Sintaxis: $ </a:t>
            </a:r>
            <a:r>
              <a:rPr lang="es-CO" b="1" i="1" dirty="0"/>
              <a:t>comando </a:t>
            </a:r>
            <a:r>
              <a:rPr lang="en-US" b="1" i="1" dirty="0"/>
              <a:t>+ </a:t>
            </a:r>
            <a:r>
              <a:rPr lang="en-US" b="1" i="1" dirty="0" err="1"/>
              <a:t>filtro</a:t>
            </a:r>
            <a:r>
              <a:rPr lang="en-US" b="1" i="1" dirty="0"/>
              <a:t> + &lt; + </a:t>
            </a:r>
            <a:r>
              <a:rPr lang="en-US" b="1" i="1" dirty="0" err="1"/>
              <a:t>archivo</a:t>
            </a:r>
            <a:r>
              <a:rPr lang="en-US" b="1" i="1" dirty="0"/>
              <a:t> de </a:t>
            </a:r>
            <a:r>
              <a:rPr lang="en-US" b="1" i="1" dirty="0" err="1"/>
              <a:t>texto</a:t>
            </a:r>
            <a:endParaRPr lang="en-US" b="1" i="1" dirty="0"/>
          </a:p>
          <a:p>
            <a:pPr marL="0" indent="0">
              <a:buNone/>
            </a:pPr>
            <a:endParaRPr lang="en-US" dirty="0"/>
          </a:p>
          <a:p>
            <a:pPr marL="0" indent="0">
              <a:buNone/>
            </a:pPr>
            <a:r>
              <a:rPr lang="en-US" dirty="0"/>
              <a:t>El </a:t>
            </a:r>
            <a:r>
              <a:rPr lang="en-US" dirty="0" err="1"/>
              <a:t>comando</a:t>
            </a:r>
            <a:r>
              <a:rPr lang="en-US" dirty="0"/>
              <a:t> </a:t>
            </a:r>
            <a:r>
              <a:rPr lang="en-US" i="1" dirty="0"/>
              <a:t>sed</a:t>
            </a:r>
          </a:p>
          <a:p>
            <a:pPr>
              <a:buFontTx/>
              <a:buChar char="-"/>
            </a:pPr>
            <a:r>
              <a:rPr lang="en-US" dirty="0" err="1"/>
              <a:t>Comando</a:t>
            </a:r>
            <a:r>
              <a:rPr lang="en-US" dirty="0"/>
              <a:t> de </a:t>
            </a:r>
            <a:r>
              <a:rPr lang="en-US" dirty="0" err="1"/>
              <a:t>edici</a:t>
            </a:r>
            <a:r>
              <a:rPr lang="es-CO" dirty="0" err="1"/>
              <a:t>ón</a:t>
            </a:r>
            <a:r>
              <a:rPr lang="es-CO" dirty="0"/>
              <a:t> de Linux</a:t>
            </a:r>
          </a:p>
          <a:p>
            <a:pPr>
              <a:buFontTx/>
              <a:buChar char="-"/>
            </a:pPr>
            <a:r>
              <a:rPr lang="es-CO" dirty="0"/>
              <a:t>Puede realizar muchas funciones de procesamiento:</a:t>
            </a:r>
          </a:p>
          <a:p>
            <a:pPr lvl="1">
              <a:buFontTx/>
              <a:buChar char="-"/>
            </a:pPr>
            <a:r>
              <a:rPr lang="es-CO" dirty="0"/>
              <a:t>Buscar, filtrar, borrar, buscar, insertar, </a:t>
            </a:r>
            <a:r>
              <a:rPr lang="es-CO" dirty="0" err="1"/>
              <a:t>etc</a:t>
            </a:r>
            <a:r>
              <a:rPr lang="es-CO" dirty="0"/>
              <a:t>…</a:t>
            </a:r>
          </a:p>
          <a:p>
            <a:pPr>
              <a:buFontTx/>
              <a:buChar char="-"/>
            </a:pPr>
            <a:endParaRPr lang="es-CO" dirty="0"/>
          </a:p>
          <a:p>
            <a:pPr>
              <a:buFontTx/>
              <a:buChar char="-"/>
            </a:pPr>
            <a:endParaRPr lang="en-US" dirty="0"/>
          </a:p>
        </p:txBody>
      </p:sp>
    </p:spTree>
    <p:extLst>
      <p:ext uri="{BB962C8B-B14F-4D97-AF65-F5344CB8AC3E}">
        <p14:creationId xmlns:p14="http://schemas.microsoft.com/office/powerpoint/2010/main" val="4048559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C2277-56D4-48F9-AA45-B8AB48C45CEF}"/>
              </a:ext>
            </a:extLst>
          </p:cNvPr>
          <p:cNvSpPr>
            <a:spLocks noGrp="1"/>
          </p:cNvSpPr>
          <p:nvPr>
            <p:ph type="title"/>
          </p:nvPr>
        </p:nvSpPr>
        <p:spPr/>
        <p:txBody>
          <a:bodyPr/>
          <a:lstStyle/>
          <a:p>
            <a:r>
              <a:rPr lang="es-CO" dirty="0"/>
              <a:t>2. Clasificación de palabras</a:t>
            </a:r>
            <a:endParaRPr lang="en-US" dirty="0"/>
          </a:p>
        </p:txBody>
      </p:sp>
      <p:sp>
        <p:nvSpPr>
          <p:cNvPr id="3" name="Content Placeholder 2">
            <a:extLst>
              <a:ext uri="{FF2B5EF4-FFF2-40B4-BE49-F238E27FC236}">
                <a16:creationId xmlns:a16="http://schemas.microsoft.com/office/drawing/2014/main" id="{8E922BDC-0B15-4EF3-B8C2-951C4CB950CF}"/>
              </a:ext>
            </a:extLst>
          </p:cNvPr>
          <p:cNvSpPr>
            <a:spLocks noGrp="1"/>
          </p:cNvSpPr>
          <p:nvPr>
            <p:ph idx="1"/>
          </p:nvPr>
        </p:nvSpPr>
        <p:spPr>
          <a:xfrm>
            <a:off x="838200" y="1518557"/>
            <a:ext cx="10515600" cy="4974318"/>
          </a:xfrm>
        </p:spPr>
        <p:txBody>
          <a:bodyPr>
            <a:normAutofit fontScale="92500" lnSpcReduction="10000"/>
          </a:bodyPr>
          <a:lstStyle/>
          <a:p>
            <a:pPr marL="0" indent="0">
              <a:buNone/>
            </a:pPr>
            <a:r>
              <a:rPr lang="es-CO" dirty="0"/>
              <a:t>Primero veamos el texto:</a:t>
            </a:r>
          </a:p>
          <a:p>
            <a:pPr marL="0" indent="0">
              <a:buNone/>
            </a:pPr>
            <a:r>
              <a:rPr lang="es-CO" dirty="0"/>
              <a:t>$ </a:t>
            </a:r>
            <a:r>
              <a:rPr lang="es-CO" i="1" dirty="0" err="1"/>
              <a:t>cat</a:t>
            </a:r>
            <a:r>
              <a:rPr lang="es-CO" i="1" dirty="0"/>
              <a:t> </a:t>
            </a:r>
            <a:r>
              <a:rPr lang="en-US" i="1" dirty="0" err="1"/>
              <a:t>tuarchivodetexto</a:t>
            </a:r>
            <a:endParaRPr lang="es-CO" i="1" dirty="0"/>
          </a:p>
          <a:p>
            <a:pPr marL="0" indent="0">
              <a:buNone/>
            </a:pPr>
            <a:endParaRPr lang="es-CO" dirty="0"/>
          </a:p>
          <a:p>
            <a:pPr marL="0" indent="0">
              <a:buNone/>
            </a:pPr>
            <a:r>
              <a:rPr lang="es-CO" dirty="0"/>
              <a:t>Ahora, hagamos una lista de palabras con </a:t>
            </a:r>
            <a:r>
              <a:rPr lang="es-CO" i="1" dirty="0"/>
              <a:t>sed</a:t>
            </a:r>
            <a:r>
              <a:rPr lang="es-CO" dirty="0"/>
              <a:t>. Aquí vamos a realizar esto con una opción predeterminada de </a:t>
            </a:r>
            <a:r>
              <a:rPr lang="es-CO" i="1" dirty="0"/>
              <a:t>sed </a:t>
            </a:r>
            <a:r>
              <a:rPr lang="es-CO" dirty="0"/>
              <a:t>que realiza el cambio en cada línea de texto: </a:t>
            </a:r>
            <a:r>
              <a:rPr lang="en-US" dirty="0"/>
              <a:t>'s/[      ]\+/\n/g'</a:t>
            </a:r>
            <a:r>
              <a:rPr lang="es-CO" dirty="0"/>
              <a:t> </a:t>
            </a:r>
          </a:p>
          <a:p>
            <a:pPr marL="0" indent="0">
              <a:buNone/>
            </a:pPr>
            <a:r>
              <a:rPr lang="es-CO" dirty="0"/>
              <a:t>Entre los corchetes </a:t>
            </a:r>
            <a:r>
              <a:rPr lang="en-US" dirty="0"/>
              <a:t>[] </a:t>
            </a:r>
            <a:r>
              <a:rPr lang="en-US" dirty="0" err="1"/>
              <a:t>vamos</a:t>
            </a:r>
            <a:r>
              <a:rPr lang="en-US" dirty="0"/>
              <a:t> a </a:t>
            </a:r>
            <a:r>
              <a:rPr lang="en-US" dirty="0" err="1"/>
              <a:t>poner</a:t>
            </a:r>
            <a:r>
              <a:rPr lang="en-US" dirty="0"/>
              <a:t> lo que </a:t>
            </a:r>
            <a:r>
              <a:rPr lang="en-US" dirty="0" err="1"/>
              <a:t>queremos</a:t>
            </a:r>
            <a:r>
              <a:rPr lang="en-US" dirty="0"/>
              <a:t> que </a:t>
            </a:r>
            <a:r>
              <a:rPr lang="en-US" dirty="0" err="1"/>
              <a:t>haga</a:t>
            </a:r>
            <a:r>
              <a:rPr lang="en-US" dirty="0"/>
              <a:t>. </a:t>
            </a:r>
            <a:r>
              <a:rPr lang="en-US" dirty="0" err="1"/>
              <a:t>En</a:t>
            </a:r>
            <a:r>
              <a:rPr lang="en-US" dirty="0"/>
              <a:t> </a:t>
            </a:r>
            <a:r>
              <a:rPr lang="en-US" dirty="0" err="1"/>
              <a:t>este</a:t>
            </a:r>
            <a:r>
              <a:rPr lang="en-US" dirty="0"/>
              <a:t> </a:t>
            </a:r>
            <a:r>
              <a:rPr lang="en-US" dirty="0" err="1"/>
              <a:t>caso</a:t>
            </a:r>
            <a:r>
              <a:rPr lang="en-US" dirty="0"/>
              <a:t>, </a:t>
            </a:r>
            <a:r>
              <a:rPr lang="en-US" dirty="0" err="1"/>
              <a:t>queremos</a:t>
            </a:r>
            <a:r>
              <a:rPr lang="en-US" dirty="0"/>
              <a:t> que </a:t>
            </a:r>
            <a:r>
              <a:rPr lang="en-US" dirty="0" err="1"/>
              <a:t>encuentre</a:t>
            </a:r>
            <a:r>
              <a:rPr lang="en-US" dirty="0"/>
              <a:t> palabras que </a:t>
            </a:r>
            <a:r>
              <a:rPr lang="en-US" dirty="0" err="1"/>
              <a:t>empiecen</a:t>
            </a:r>
            <a:r>
              <a:rPr lang="en-US" dirty="0"/>
              <a:t> con </a:t>
            </a:r>
            <a:r>
              <a:rPr lang="en-US" dirty="0" err="1"/>
              <a:t>el</a:t>
            </a:r>
            <a:r>
              <a:rPr lang="en-US" dirty="0"/>
              <a:t> </a:t>
            </a:r>
            <a:r>
              <a:rPr lang="en-US" dirty="0" err="1"/>
              <a:t>alfabeto</a:t>
            </a:r>
            <a:r>
              <a:rPr lang="en-US" dirty="0"/>
              <a:t> </a:t>
            </a:r>
            <a:r>
              <a:rPr lang="en-US" dirty="0" err="1"/>
              <a:t>latino</a:t>
            </a:r>
            <a:r>
              <a:rPr lang="en-US" dirty="0"/>
              <a:t>. </a:t>
            </a:r>
            <a:r>
              <a:rPr lang="en-US" dirty="0" err="1"/>
              <a:t>Incluyendo</a:t>
            </a:r>
            <a:r>
              <a:rPr lang="en-US" dirty="0"/>
              <a:t> palabras </a:t>
            </a:r>
            <a:r>
              <a:rPr lang="en-US" dirty="0" err="1"/>
              <a:t>en</a:t>
            </a:r>
            <a:r>
              <a:rPr lang="en-US" dirty="0"/>
              <a:t> min</a:t>
            </a:r>
            <a:r>
              <a:rPr lang="es-CO" dirty="0" err="1"/>
              <a:t>úscula</a:t>
            </a:r>
            <a:r>
              <a:rPr lang="es-CO" dirty="0"/>
              <a:t> y mayúscula. Así:</a:t>
            </a:r>
          </a:p>
          <a:p>
            <a:pPr marL="0" indent="0">
              <a:buNone/>
            </a:pPr>
            <a:r>
              <a:rPr lang="es-CO" dirty="0"/>
              <a:t>[</a:t>
            </a:r>
            <a:r>
              <a:rPr kumimoji="0" lang="en-US" altLang="en-US" sz="2800" b="0" i="0" u="none" strike="noStrike" cap="none" normalizeH="0" baseline="0" dirty="0">
                <a:ln>
                  <a:noFill/>
                </a:ln>
                <a:solidFill>
                  <a:srgbClr val="000000"/>
                </a:solidFill>
                <a:effectLst/>
                <a:latin typeface="Arial Unicode MS"/>
              </a:rPr>
              <a:t>^a-</a:t>
            </a:r>
            <a:r>
              <a:rPr kumimoji="0" lang="en-US" altLang="en-US" sz="2800" b="0" i="0" u="none" strike="noStrike" cap="none" normalizeH="0" baseline="0" dirty="0" err="1">
                <a:ln>
                  <a:noFill/>
                </a:ln>
                <a:solidFill>
                  <a:srgbClr val="000000"/>
                </a:solidFill>
                <a:effectLst/>
                <a:latin typeface="Arial Unicode MS"/>
              </a:rPr>
              <a:t>zA</a:t>
            </a:r>
            <a:r>
              <a:rPr kumimoji="0" lang="en-US" altLang="en-US" sz="2800" b="0" i="0" u="none" strike="noStrike" cap="none" normalizeH="0" baseline="0" dirty="0">
                <a:ln>
                  <a:noFill/>
                </a:ln>
                <a:solidFill>
                  <a:srgbClr val="000000"/>
                </a:solidFill>
                <a:effectLst/>
                <a:latin typeface="Arial Unicode MS"/>
              </a:rPr>
              <a:t>-Z</a:t>
            </a:r>
            <a:r>
              <a:rPr lang="es-CO" dirty="0"/>
              <a:t>]</a:t>
            </a:r>
          </a:p>
          <a:p>
            <a:pPr marL="0" indent="0" algn="ctr">
              <a:buNone/>
            </a:pPr>
            <a:r>
              <a:rPr lang="es-CO" dirty="0"/>
              <a:t>Sintaxis: $ </a:t>
            </a:r>
            <a:r>
              <a:rPr lang="es-CO" b="1" i="1" dirty="0"/>
              <a:t>comando </a:t>
            </a:r>
            <a:r>
              <a:rPr lang="en-US" b="1" i="1" dirty="0"/>
              <a:t>+ </a:t>
            </a:r>
            <a:r>
              <a:rPr lang="en-US" b="1" i="1" dirty="0" err="1"/>
              <a:t>opciones</a:t>
            </a:r>
            <a:r>
              <a:rPr lang="en-US" b="1" i="1" dirty="0"/>
              <a:t> + &lt; (feed) + </a:t>
            </a:r>
            <a:r>
              <a:rPr lang="en-US" b="1" i="1" dirty="0" err="1"/>
              <a:t>archivo</a:t>
            </a:r>
            <a:r>
              <a:rPr lang="en-US" b="1" i="1" dirty="0"/>
              <a:t> de </a:t>
            </a:r>
            <a:r>
              <a:rPr lang="en-US" b="1" i="1" dirty="0" err="1"/>
              <a:t>texto</a:t>
            </a:r>
            <a:endParaRPr lang="en-US" b="1" i="1" dirty="0"/>
          </a:p>
          <a:p>
            <a:pPr marL="0" indent="0">
              <a:buNone/>
            </a:pPr>
            <a:r>
              <a:rPr lang="es-CO" dirty="0"/>
              <a:t>$ </a:t>
            </a:r>
            <a:r>
              <a:rPr lang="es-CO" i="1" dirty="0"/>
              <a:t>sed </a:t>
            </a:r>
            <a:r>
              <a:rPr lang="en-US" dirty="0"/>
              <a:t>'s/[^a-</a:t>
            </a:r>
            <a:r>
              <a:rPr lang="en-US" dirty="0" err="1"/>
              <a:t>zA</a:t>
            </a:r>
            <a:r>
              <a:rPr lang="en-US" dirty="0"/>
              <a:t>-Z]\+/\n/g'</a:t>
            </a:r>
            <a:r>
              <a:rPr lang="es-CO" dirty="0"/>
              <a:t> </a:t>
            </a:r>
            <a:r>
              <a:rPr lang="en-US" i="1" dirty="0"/>
              <a:t> &lt; </a:t>
            </a:r>
            <a:r>
              <a:rPr lang="en-US" i="1" dirty="0" err="1"/>
              <a:t>tuarchivodetexto</a:t>
            </a:r>
            <a:endParaRPr lang="es-CO" i="1" dirty="0"/>
          </a:p>
          <a:p>
            <a:pPr marL="0" indent="0" algn="ctr">
              <a:buNone/>
            </a:pPr>
            <a:endParaRPr lang="en-US" b="1" i="1" dirty="0"/>
          </a:p>
          <a:p>
            <a:pPr marL="0" indent="0">
              <a:buNone/>
            </a:pPr>
            <a:endParaRPr lang="en-US" dirty="0"/>
          </a:p>
          <a:p>
            <a:pPr marL="0" indent="0">
              <a:buNone/>
            </a:pPr>
            <a:endParaRPr lang="en-US" dirty="0"/>
          </a:p>
        </p:txBody>
      </p:sp>
      <p:sp>
        <p:nvSpPr>
          <p:cNvPr id="9" name="Rectangle 4">
            <a:extLst>
              <a:ext uri="{FF2B5EF4-FFF2-40B4-BE49-F238E27FC236}">
                <a16:creationId xmlns:a16="http://schemas.microsoft.com/office/drawing/2014/main" id="{717EDB9F-19A6-45F6-8E24-1712024CE73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83683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B0325-E21C-47A7-A703-629916768A1C}"/>
              </a:ext>
            </a:extLst>
          </p:cNvPr>
          <p:cNvSpPr>
            <a:spLocks noGrp="1"/>
          </p:cNvSpPr>
          <p:nvPr>
            <p:ph type="title"/>
          </p:nvPr>
        </p:nvSpPr>
        <p:spPr/>
        <p:txBody>
          <a:bodyPr/>
          <a:lstStyle/>
          <a:p>
            <a:r>
              <a:rPr lang="es-CO" dirty="0"/>
              <a:t>2. Clasificación de palabras</a:t>
            </a:r>
            <a:endParaRPr lang="en-US" dirty="0"/>
          </a:p>
        </p:txBody>
      </p:sp>
      <p:sp>
        <p:nvSpPr>
          <p:cNvPr id="3" name="Content Placeholder 2">
            <a:extLst>
              <a:ext uri="{FF2B5EF4-FFF2-40B4-BE49-F238E27FC236}">
                <a16:creationId xmlns:a16="http://schemas.microsoft.com/office/drawing/2014/main" id="{BFBF453B-F1FD-4430-A0B0-73882F14E035}"/>
              </a:ext>
            </a:extLst>
          </p:cNvPr>
          <p:cNvSpPr>
            <a:spLocks noGrp="1"/>
          </p:cNvSpPr>
          <p:nvPr>
            <p:ph idx="1"/>
          </p:nvPr>
        </p:nvSpPr>
        <p:spPr/>
        <p:txBody>
          <a:bodyPr>
            <a:normAutofit/>
          </a:bodyPr>
          <a:lstStyle/>
          <a:p>
            <a:pPr marL="0" indent="0">
              <a:buNone/>
            </a:pPr>
            <a:r>
              <a:rPr lang="en-US" dirty="0" err="1"/>
              <a:t>Vimos</a:t>
            </a:r>
            <a:r>
              <a:rPr lang="en-US" dirty="0"/>
              <a:t> que </a:t>
            </a:r>
            <a:r>
              <a:rPr lang="en-US" dirty="0" err="1"/>
              <a:t>nos</a:t>
            </a:r>
            <a:r>
              <a:rPr lang="en-US" dirty="0"/>
              <a:t> </a:t>
            </a:r>
            <a:r>
              <a:rPr lang="en-US" dirty="0" err="1"/>
              <a:t>muestra</a:t>
            </a:r>
            <a:r>
              <a:rPr lang="en-US" dirty="0"/>
              <a:t> una </a:t>
            </a:r>
            <a:r>
              <a:rPr lang="en-US" dirty="0" err="1"/>
              <a:t>lista</a:t>
            </a:r>
            <a:r>
              <a:rPr lang="en-US" dirty="0"/>
              <a:t> </a:t>
            </a:r>
            <a:r>
              <a:rPr lang="en-US" dirty="0" err="1"/>
              <a:t>gigante</a:t>
            </a:r>
            <a:r>
              <a:rPr lang="en-US" dirty="0"/>
              <a:t> de palabras. </a:t>
            </a:r>
            <a:r>
              <a:rPr lang="en-US" dirty="0" err="1"/>
              <a:t>Ahora</a:t>
            </a:r>
            <a:r>
              <a:rPr lang="en-US" dirty="0"/>
              <a:t> </a:t>
            </a:r>
            <a:r>
              <a:rPr lang="en-US" dirty="0" err="1"/>
              <a:t>vamos</a:t>
            </a:r>
            <a:r>
              <a:rPr lang="en-US" dirty="0"/>
              <a:t> a </a:t>
            </a:r>
            <a:r>
              <a:rPr lang="en-US" dirty="0" err="1"/>
              <a:t>ordenar</a:t>
            </a:r>
            <a:r>
              <a:rPr lang="en-US" dirty="0"/>
              <a:t> </a:t>
            </a:r>
            <a:r>
              <a:rPr lang="en-US" dirty="0" err="1"/>
              <a:t>ortograficamente</a:t>
            </a:r>
            <a:r>
              <a:rPr lang="en-US" dirty="0"/>
              <a:t> la </a:t>
            </a:r>
            <a:r>
              <a:rPr lang="en-US" dirty="0" err="1"/>
              <a:t>lista</a:t>
            </a:r>
            <a:r>
              <a:rPr lang="en-US" dirty="0"/>
              <a:t> (sort –r) y </a:t>
            </a:r>
            <a:r>
              <a:rPr lang="en-US" dirty="0" err="1"/>
              <a:t>luego</a:t>
            </a:r>
            <a:r>
              <a:rPr lang="en-US" dirty="0"/>
              <a:t> </a:t>
            </a:r>
            <a:r>
              <a:rPr lang="en-US" dirty="0" err="1"/>
              <a:t>contaremos</a:t>
            </a:r>
            <a:r>
              <a:rPr lang="en-US" dirty="0"/>
              <a:t> las palabras que se </a:t>
            </a:r>
            <a:r>
              <a:rPr lang="en-US" dirty="0" err="1"/>
              <a:t>repiten</a:t>
            </a:r>
            <a:r>
              <a:rPr lang="en-US" dirty="0"/>
              <a:t> (</a:t>
            </a:r>
            <a:r>
              <a:rPr lang="en-US" dirty="0" err="1"/>
              <a:t>uniq</a:t>
            </a:r>
            <a:r>
              <a:rPr lang="en-US" dirty="0"/>
              <a:t> –c). Podemos </a:t>
            </a:r>
            <a:r>
              <a:rPr lang="en-US" dirty="0" err="1"/>
              <a:t>hacer</a:t>
            </a:r>
            <a:r>
              <a:rPr lang="en-US" dirty="0"/>
              <a:t> </a:t>
            </a:r>
            <a:r>
              <a:rPr lang="en-US" dirty="0" err="1"/>
              <a:t>esto</a:t>
            </a:r>
            <a:r>
              <a:rPr lang="en-US" dirty="0"/>
              <a:t> a</a:t>
            </a:r>
            <a:r>
              <a:rPr lang="es-CO" dirty="0" err="1"/>
              <a:t>ñadiendo</a:t>
            </a:r>
            <a:r>
              <a:rPr lang="es-CO" dirty="0"/>
              <a:t> o </a:t>
            </a:r>
            <a:r>
              <a:rPr lang="es-CO" i="1" dirty="0" err="1"/>
              <a:t>piping</a:t>
            </a:r>
            <a:r>
              <a:rPr lang="es-CO" i="1" dirty="0"/>
              <a:t> </a:t>
            </a:r>
            <a:r>
              <a:rPr lang="en-US" dirty="0"/>
              <a:t>(|) </a:t>
            </a:r>
            <a:r>
              <a:rPr lang="en-US" dirty="0" err="1"/>
              <a:t>todos</a:t>
            </a:r>
            <a:r>
              <a:rPr lang="en-US" dirty="0"/>
              <a:t> los commandos y </a:t>
            </a:r>
            <a:r>
              <a:rPr lang="en-US" dirty="0" err="1"/>
              <a:t>luego</a:t>
            </a:r>
            <a:r>
              <a:rPr lang="en-US" dirty="0"/>
              <a:t> </a:t>
            </a:r>
            <a:r>
              <a:rPr lang="en-US" dirty="0" err="1"/>
              <a:t>creando</a:t>
            </a:r>
            <a:r>
              <a:rPr lang="en-US" dirty="0"/>
              <a:t> un nuevo </a:t>
            </a:r>
            <a:r>
              <a:rPr lang="en-US" dirty="0" err="1"/>
              <a:t>archivo</a:t>
            </a:r>
            <a:r>
              <a:rPr lang="en-US" dirty="0"/>
              <a:t> (&gt;)</a:t>
            </a:r>
          </a:p>
          <a:p>
            <a:pPr marL="0" indent="0">
              <a:buNone/>
            </a:pPr>
            <a:endParaRPr lang="en-US" dirty="0"/>
          </a:p>
          <a:p>
            <a:pPr marL="0" indent="0">
              <a:buNone/>
            </a:pPr>
            <a:r>
              <a:rPr lang="es-CO" dirty="0"/>
              <a:t>Sintaxis: $ </a:t>
            </a:r>
            <a:r>
              <a:rPr lang="es-CO" b="1" i="1" dirty="0"/>
              <a:t>comando 1 </a:t>
            </a:r>
            <a:r>
              <a:rPr lang="en-US" b="1" i="1" dirty="0"/>
              <a:t>+ &lt; + </a:t>
            </a:r>
            <a:r>
              <a:rPr lang="en-US" b="1" i="1" dirty="0" err="1"/>
              <a:t>archivo</a:t>
            </a:r>
            <a:r>
              <a:rPr lang="en-US" b="1" i="1" dirty="0"/>
              <a:t> de </a:t>
            </a:r>
            <a:r>
              <a:rPr lang="en-US" b="1" i="1" dirty="0" err="1"/>
              <a:t>texto</a:t>
            </a:r>
            <a:r>
              <a:rPr lang="en-US" b="1" i="1" dirty="0"/>
              <a:t> + | + commando 2 + | + </a:t>
            </a:r>
            <a:r>
              <a:rPr lang="en-US" b="1" i="1" dirty="0" err="1"/>
              <a:t>comando</a:t>
            </a:r>
            <a:r>
              <a:rPr lang="en-US" b="1" i="1" dirty="0"/>
              <a:t> 3 + &gt; (output) + </a:t>
            </a:r>
            <a:r>
              <a:rPr lang="en-US" b="1" i="1" dirty="0" err="1"/>
              <a:t>nombre</a:t>
            </a:r>
            <a:r>
              <a:rPr lang="en-US" b="1" i="1" dirty="0"/>
              <a:t> de </a:t>
            </a:r>
            <a:r>
              <a:rPr lang="en-US" b="1" i="1" dirty="0" err="1"/>
              <a:t>archivo</a:t>
            </a:r>
            <a:r>
              <a:rPr lang="en-US" b="1" i="1" dirty="0"/>
              <a:t> de </a:t>
            </a:r>
            <a:r>
              <a:rPr lang="en-US" b="1" i="1" dirty="0" err="1"/>
              <a:t>salida</a:t>
            </a:r>
            <a:endParaRPr lang="es-CO" dirty="0"/>
          </a:p>
          <a:p>
            <a:pPr marL="0" indent="0">
              <a:buNone/>
            </a:pPr>
            <a:endParaRPr lang="es-CO" dirty="0"/>
          </a:p>
          <a:p>
            <a:pPr marL="0" indent="0">
              <a:buNone/>
            </a:pPr>
            <a:r>
              <a:rPr lang="es-CO" sz="2400" dirty="0"/>
              <a:t>$ sed '</a:t>
            </a:r>
            <a:r>
              <a:rPr lang="en-US" sz="2400" dirty="0"/>
              <a:t>s/[^a-</a:t>
            </a:r>
            <a:r>
              <a:rPr lang="en-US" sz="2400" dirty="0" err="1"/>
              <a:t>zA</a:t>
            </a:r>
            <a:r>
              <a:rPr lang="en-US" sz="2400" dirty="0"/>
              <a:t>-Z]\+/\n/g'</a:t>
            </a:r>
            <a:r>
              <a:rPr lang="es-CO" sz="2400" dirty="0"/>
              <a:t> </a:t>
            </a:r>
            <a:r>
              <a:rPr lang="en-US" sz="2400" dirty="0"/>
              <a:t> &lt; </a:t>
            </a:r>
            <a:r>
              <a:rPr lang="en-US" sz="2400" dirty="0" err="1"/>
              <a:t>tuarchivodetexto</a:t>
            </a:r>
            <a:r>
              <a:rPr lang="en-US" sz="2400" dirty="0"/>
              <a:t> | sort -r | </a:t>
            </a:r>
            <a:r>
              <a:rPr lang="en-US" sz="2400" dirty="0" err="1"/>
              <a:t>uniq</a:t>
            </a:r>
            <a:r>
              <a:rPr lang="en-US" sz="2400" dirty="0"/>
              <a:t> -c &gt; </a:t>
            </a:r>
            <a:r>
              <a:rPr lang="en-US" sz="2400" dirty="0" err="1"/>
              <a:t>archivodesalida</a:t>
            </a:r>
            <a:endParaRPr lang="es-CO" sz="2400" dirty="0"/>
          </a:p>
          <a:p>
            <a:pPr marL="0" indent="0">
              <a:buNone/>
            </a:pPr>
            <a:endParaRPr lang="en-US" dirty="0"/>
          </a:p>
        </p:txBody>
      </p:sp>
    </p:spTree>
    <p:extLst>
      <p:ext uri="{BB962C8B-B14F-4D97-AF65-F5344CB8AC3E}">
        <p14:creationId xmlns:p14="http://schemas.microsoft.com/office/powerpoint/2010/main" val="2956403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68BC1C6-A582-4F6C-BE9B-93F679F9C80D}"/>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dirty="0" err="1">
                <a:solidFill>
                  <a:schemeClr val="bg1"/>
                </a:solidFill>
                <a:latin typeface="+mj-lt"/>
                <a:ea typeface="+mj-ea"/>
                <a:cs typeface="+mj-cs"/>
              </a:rPr>
              <a:t>Compilación</a:t>
            </a:r>
            <a:endParaRPr lang="en-US" sz="5400" kern="1200" dirty="0">
              <a:solidFill>
                <a:schemeClr val="bg1"/>
              </a:solidFill>
              <a:latin typeface="+mj-lt"/>
              <a:ea typeface="+mj-ea"/>
              <a:cs typeface="+mj-cs"/>
            </a:endParaRP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E53FA83E-D3EC-4586-95B5-9D062613B60A}"/>
              </a:ext>
            </a:extLst>
          </p:cNvPr>
          <p:cNvSpPr>
            <a:spLocks noGrp="1"/>
          </p:cNvSpPr>
          <p:nvPr>
            <p:ph idx="1"/>
          </p:nvPr>
        </p:nvSpPr>
        <p:spPr>
          <a:xfrm>
            <a:off x="838200" y="3061286"/>
            <a:ext cx="10515600" cy="3115676"/>
          </a:xfrm>
        </p:spPr>
        <p:txBody>
          <a:bodyPr/>
          <a:lstStyle/>
          <a:p>
            <a:pPr marL="0" indent="0">
              <a:buNone/>
            </a:pPr>
            <a:r>
              <a:rPr lang="es-CO" dirty="0"/>
              <a:t>Ojo:</a:t>
            </a:r>
          </a:p>
          <a:p>
            <a:pPr marL="0" indent="0">
              <a:buNone/>
            </a:pPr>
            <a:r>
              <a:rPr lang="en-US" dirty="0"/>
              <a:t>&lt; : se </a:t>
            </a:r>
            <a:r>
              <a:rPr lang="en-US" dirty="0" err="1"/>
              <a:t>utiliza</a:t>
            </a:r>
            <a:r>
              <a:rPr lang="en-US" dirty="0"/>
              <a:t> para </a:t>
            </a:r>
            <a:r>
              <a:rPr lang="en-US" dirty="0" err="1"/>
              <a:t>decirle</a:t>
            </a:r>
            <a:r>
              <a:rPr lang="en-US" dirty="0"/>
              <a:t> a Linux que </a:t>
            </a:r>
            <a:r>
              <a:rPr lang="en-US" dirty="0" err="1"/>
              <a:t>queremos</a:t>
            </a:r>
            <a:r>
              <a:rPr lang="en-US" dirty="0"/>
              <a:t> que </a:t>
            </a:r>
            <a:r>
              <a:rPr lang="en-US" dirty="0" err="1"/>
              <a:t>procese</a:t>
            </a:r>
            <a:r>
              <a:rPr lang="en-US" dirty="0"/>
              <a:t> ese </a:t>
            </a:r>
            <a:r>
              <a:rPr lang="en-US" dirty="0" err="1"/>
              <a:t>texto</a:t>
            </a:r>
            <a:endParaRPr lang="en-US" dirty="0"/>
          </a:p>
          <a:p>
            <a:pPr marL="0" indent="0">
              <a:buNone/>
            </a:pPr>
            <a:r>
              <a:rPr lang="en-US" dirty="0"/>
              <a:t>&gt; : </a:t>
            </a:r>
            <a:r>
              <a:rPr lang="es-CO" dirty="0"/>
              <a:t>Aquí Linux nos crea un archivo con el resultado del comando. </a:t>
            </a:r>
          </a:p>
          <a:p>
            <a:pPr marL="0" indent="0">
              <a:buNone/>
            </a:pPr>
            <a:endParaRPr lang="es-CO" dirty="0"/>
          </a:p>
          <a:p>
            <a:pPr marL="0" indent="0">
              <a:buNone/>
            </a:pPr>
            <a:r>
              <a:rPr lang="es-CO" dirty="0"/>
              <a:t>No olvides mirar el texto de salida con $ </a:t>
            </a:r>
            <a:r>
              <a:rPr lang="es-CO" i="1" dirty="0" err="1"/>
              <a:t>cat</a:t>
            </a:r>
            <a:endParaRPr lang="es-CO" i="1" dirty="0"/>
          </a:p>
          <a:p>
            <a:pPr marL="0" indent="0">
              <a:buNone/>
            </a:pPr>
            <a:r>
              <a:rPr lang="es-CO" i="1" dirty="0"/>
              <a:t>¿Qué pasa si añadimos </a:t>
            </a:r>
            <a:r>
              <a:rPr lang="en-US" b="1" dirty="0"/>
              <a:t>|</a:t>
            </a:r>
            <a:r>
              <a:rPr lang="es-CO" b="1" dirty="0"/>
              <a:t>sed 5q</a:t>
            </a:r>
            <a:r>
              <a:rPr lang="es-CO" i="1" dirty="0"/>
              <a:t>?</a:t>
            </a:r>
            <a:endParaRPr lang="es-CO" dirty="0"/>
          </a:p>
        </p:txBody>
      </p:sp>
      <p:pic>
        <p:nvPicPr>
          <p:cNvPr id="13" name="Picture 12">
            <a:extLst>
              <a:ext uri="{FF2B5EF4-FFF2-40B4-BE49-F238E27FC236}">
                <a16:creationId xmlns:a16="http://schemas.microsoft.com/office/drawing/2014/main" id="{D425BD3F-57AB-4743-B167-CB742C750A10}"/>
              </a:ext>
            </a:extLst>
          </p:cNvPr>
          <p:cNvPicPr>
            <a:picLocks noChangeAspect="1"/>
          </p:cNvPicPr>
          <p:nvPr/>
        </p:nvPicPr>
        <p:blipFill>
          <a:blip r:embed="rId3"/>
          <a:stretch>
            <a:fillRect/>
          </a:stretch>
        </p:blipFill>
        <p:spPr>
          <a:xfrm>
            <a:off x="-3176" y="2454760"/>
            <a:ext cx="12192000" cy="353169"/>
          </a:xfrm>
          <a:prstGeom prst="rect">
            <a:avLst/>
          </a:prstGeom>
        </p:spPr>
      </p:pic>
      <p:pic>
        <p:nvPicPr>
          <p:cNvPr id="17" name="Picture 16">
            <a:extLst>
              <a:ext uri="{FF2B5EF4-FFF2-40B4-BE49-F238E27FC236}">
                <a16:creationId xmlns:a16="http://schemas.microsoft.com/office/drawing/2014/main" id="{16C3DF09-7469-405E-AD55-6D7F5DFB7908}"/>
              </a:ext>
            </a:extLst>
          </p:cNvPr>
          <p:cNvPicPr>
            <a:picLocks noChangeAspect="1"/>
          </p:cNvPicPr>
          <p:nvPr/>
        </p:nvPicPr>
        <p:blipFill>
          <a:blip r:embed="rId4"/>
          <a:stretch>
            <a:fillRect/>
          </a:stretch>
        </p:blipFill>
        <p:spPr>
          <a:xfrm>
            <a:off x="-3176" y="6176727"/>
            <a:ext cx="12192000" cy="297366"/>
          </a:xfrm>
          <a:prstGeom prst="rect">
            <a:avLst/>
          </a:prstGeom>
        </p:spPr>
      </p:pic>
    </p:spTree>
    <p:extLst>
      <p:ext uri="{BB962C8B-B14F-4D97-AF65-F5344CB8AC3E}">
        <p14:creationId xmlns:p14="http://schemas.microsoft.com/office/powerpoint/2010/main" val="2215443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1AC6A30-4F22-4C0F-B278-19C5B8A80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B4335AD-65B1-44E4-90AF-264024FE4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1999"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1EF4E9-D587-4876-8839-2453C255A796}"/>
              </a:ext>
            </a:extLst>
          </p:cNvPr>
          <p:cNvSpPr>
            <a:spLocks noGrp="1"/>
          </p:cNvSpPr>
          <p:nvPr>
            <p:ph type="title"/>
          </p:nvPr>
        </p:nvSpPr>
        <p:spPr>
          <a:xfrm>
            <a:off x="3970366" y="609600"/>
            <a:ext cx="4267200" cy="1351472"/>
          </a:xfrm>
        </p:spPr>
        <p:txBody>
          <a:bodyPr>
            <a:normAutofit/>
          </a:bodyPr>
          <a:lstStyle/>
          <a:p>
            <a:pPr algn="ctr"/>
            <a:r>
              <a:rPr lang="es-CO">
                <a:solidFill>
                  <a:schemeClr val="tx1">
                    <a:lumMod val="85000"/>
                    <a:lumOff val="15000"/>
                  </a:schemeClr>
                </a:solidFill>
              </a:rPr>
              <a:t>Sobre Falcon</a:t>
            </a:r>
            <a:endParaRPr lang="en-US">
              <a:solidFill>
                <a:schemeClr val="tx1">
                  <a:lumMod val="85000"/>
                  <a:lumOff val="15000"/>
                </a:schemeClr>
              </a:solidFill>
            </a:endParaRPr>
          </a:p>
        </p:txBody>
      </p:sp>
      <p:pic>
        <p:nvPicPr>
          <p:cNvPr id="7" name="Picture 6" descr="A picture containing sky, outdoor, person, nature&#10;&#10;Description automatically generated">
            <a:extLst>
              <a:ext uri="{FF2B5EF4-FFF2-40B4-BE49-F238E27FC236}">
                <a16:creationId xmlns:a16="http://schemas.microsoft.com/office/drawing/2014/main" id="{6C64DD96-9EBF-491D-93E8-31204CDF54EB}"/>
              </a:ext>
            </a:extLst>
          </p:cNvPr>
          <p:cNvPicPr>
            <a:picLocks noChangeAspect="1"/>
          </p:cNvPicPr>
          <p:nvPr/>
        </p:nvPicPr>
        <p:blipFill rotWithShape="1">
          <a:blip r:embed="rId2">
            <a:extLst>
              <a:ext uri="{28A0092B-C50C-407E-A947-70E740481C1C}">
                <a14:useLocalDpi xmlns:a14="http://schemas.microsoft.com/office/drawing/2010/main" val="0"/>
              </a:ext>
            </a:extLst>
          </a:blip>
          <a:srcRect l="51398" r="9106"/>
          <a:stretch/>
        </p:blipFill>
        <p:spPr>
          <a:xfrm>
            <a:off x="8580467" y="10"/>
            <a:ext cx="3611533" cy="6857990"/>
          </a:xfrm>
          <a:custGeom>
            <a:avLst/>
            <a:gdLst/>
            <a:ahLst/>
            <a:cxnLst/>
            <a:rect l="l" t="t" r="r" b="b"/>
            <a:pathLst>
              <a:path w="3810000" h="6858000">
                <a:moveTo>
                  <a:pt x="95627" y="0"/>
                </a:moveTo>
                <a:lnTo>
                  <a:pt x="3810000" y="0"/>
                </a:lnTo>
                <a:lnTo>
                  <a:pt x="3810000" y="6858000"/>
                </a:lnTo>
                <a:lnTo>
                  <a:pt x="13132" y="6858000"/>
                </a:lnTo>
                <a:cubicBezTo>
                  <a:pt x="13183" y="6857363"/>
                  <a:pt x="13234" y="6856727"/>
                  <a:pt x="13284" y="6856090"/>
                </a:cubicBezTo>
                <a:lnTo>
                  <a:pt x="31566" y="6805847"/>
                </a:lnTo>
                <a:lnTo>
                  <a:pt x="30463" y="6715381"/>
                </a:lnTo>
                <a:cubicBezTo>
                  <a:pt x="29585" y="6714082"/>
                  <a:pt x="28597" y="6713038"/>
                  <a:pt x="27533" y="6712286"/>
                </a:cubicBezTo>
                <a:lnTo>
                  <a:pt x="31288" y="6698474"/>
                </a:lnTo>
                <a:lnTo>
                  <a:pt x="29901" y="6686264"/>
                </a:lnTo>
                <a:cubicBezTo>
                  <a:pt x="29591" y="6639749"/>
                  <a:pt x="29281" y="6593234"/>
                  <a:pt x="28971" y="6546719"/>
                </a:cubicBezTo>
                <a:cubicBezTo>
                  <a:pt x="23415" y="6502008"/>
                  <a:pt x="3087" y="6462057"/>
                  <a:pt x="310" y="6408337"/>
                </a:cubicBezTo>
                <a:cubicBezTo>
                  <a:pt x="-2468" y="6354617"/>
                  <a:pt x="14431" y="6312397"/>
                  <a:pt x="12307" y="6224401"/>
                </a:cubicBezTo>
                <a:lnTo>
                  <a:pt x="27152" y="6147415"/>
                </a:lnTo>
                <a:lnTo>
                  <a:pt x="39044" y="6093837"/>
                </a:lnTo>
                <a:cubicBezTo>
                  <a:pt x="47718" y="6039281"/>
                  <a:pt x="47985" y="5964495"/>
                  <a:pt x="46816" y="5915901"/>
                </a:cubicBezTo>
                <a:cubicBezTo>
                  <a:pt x="43189" y="5876557"/>
                  <a:pt x="47196" y="5863739"/>
                  <a:pt x="33533" y="5831562"/>
                </a:cubicBezTo>
                <a:cubicBezTo>
                  <a:pt x="27901" y="5792459"/>
                  <a:pt x="47408" y="5747455"/>
                  <a:pt x="46555" y="5710909"/>
                </a:cubicBezTo>
                <a:cubicBezTo>
                  <a:pt x="53188" y="5686865"/>
                  <a:pt x="49116" y="5615845"/>
                  <a:pt x="62461" y="5602222"/>
                </a:cubicBezTo>
                <a:cubicBezTo>
                  <a:pt x="64066" y="5572067"/>
                  <a:pt x="49594" y="5555548"/>
                  <a:pt x="56185" y="5529979"/>
                </a:cubicBezTo>
                <a:lnTo>
                  <a:pt x="67961" y="5458854"/>
                </a:lnTo>
                <a:lnTo>
                  <a:pt x="110939" y="5353584"/>
                </a:lnTo>
                <a:cubicBezTo>
                  <a:pt x="123070" y="5308303"/>
                  <a:pt x="110671" y="5307524"/>
                  <a:pt x="128276" y="5249764"/>
                </a:cubicBezTo>
                <a:cubicBezTo>
                  <a:pt x="137692" y="5218499"/>
                  <a:pt x="146153" y="5160067"/>
                  <a:pt x="156749" y="5116288"/>
                </a:cubicBezTo>
                <a:cubicBezTo>
                  <a:pt x="167347" y="5072508"/>
                  <a:pt x="184838" y="5010298"/>
                  <a:pt x="191855" y="4987089"/>
                </a:cubicBezTo>
                <a:lnTo>
                  <a:pt x="219824" y="4934095"/>
                </a:lnTo>
                <a:cubicBezTo>
                  <a:pt x="223315" y="4926170"/>
                  <a:pt x="231151" y="4920904"/>
                  <a:pt x="231137" y="4903120"/>
                </a:cubicBezTo>
                <a:lnTo>
                  <a:pt x="219738" y="4827391"/>
                </a:lnTo>
                <a:cubicBezTo>
                  <a:pt x="223928" y="4818620"/>
                  <a:pt x="227939" y="4809255"/>
                  <a:pt x="231597" y="4799440"/>
                </a:cubicBezTo>
                <a:lnTo>
                  <a:pt x="233480" y="4793512"/>
                </a:lnTo>
                <a:cubicBezTo>
                  <a:pt x="233423" y="4793432"/>
                  <a:pt x="233367" y="4793351"/>
                  <a:pt x="233310" y="4793271"/>
                </a:cubicBezTo>
                <a:cubicBezTo>
                  <a:pt x="233275" y="4791711"/>
                  <a:pt x="233728" y="4789662"/>
                  <a:pt x="234882" y="4786765"/>
                </a:cubicBezTo>
                <a:lnTo>
                  <a:pt x="236914" y="4782703"/>
                </a:lnTo>
                <a:lnTo>
                  <a:pt x="246329" y="4683644"/>
                </a:lnTo>
                <a:cubicBezTo>
                  <a:pt x="256294" y="4677568"/>
                  <a:pt x="256527" y="4667288"/>
                  <a:pt x="253823" y="4655204"/>
                </a:cubicBezTo>
                <a:cubicBezTo>
                  <a:pt x="259521" y="4631796"/>
                  <a:pt x="280440" y="4574275"/>
                  <a:pt x="280514" y="4543195"/>
                </a:cubicBezTo>
                <a:cubicBezTo>
                  <a:pt x="272112" y="4519880"/>
                  <a:pt x="251340" y="4505102"/>
                  <a:pt x="254268" y="4468722"/>
                </a:cubicBezTo>
                <a:cubicBezTo>
                  <a:pt x="266696" y="4435462"/>
                  <a:pt x="236001" y="4395418"/>
                  <a:pt x="252728" y="4353998"/>
                </a:cubicBezTo>
                <a:cubicBezTo>
                  <a:pt x="256750" y="4339008"/>
                  <a:pt x="256168" y="4294115"/>
                  <a:pt x="248123" y="4286542"/>
                </a:cubicBezTo>
                <a:cubicBezTo>
                  <a:pt x="246365" y="4277371"/>
                  <a:pt x="249194" y="4266107"/>
                  <a:pt x="240584" y="4262777"/>
                </a:cubicBezTo>
                <a:cubicBezTo>
                  <a:pt x="230221" y="4256829"/>
                  <a:pt x="246153" y="4222259"/>
                  <a:pt x="233949" y="4228340"/>
                </a:cubicBezTo>
                <a:cubicBezTo>
                  <a:pt x="244865" y="4203839"/>
                  <a:pt x="223150" y="4187902"/>
                  <a:pt x="217758" y="4169004"/>
                </a:cubicBezTo>
                <a:cubicBezTo>
                  <a:pt x="228596" y="4149446"/>
                  <a:pt x="206597" y="4129080"/>
                  <a:pt x="203797" y="4086781"/>
                </a:cubicBezTo>
                <a:cubicBezTo>
                  <a:pt x="216334" y="4065199"/>
                  <a:pt x="201740" y="4058317"/>
                  <a:pt x="218344" y="4018957"/>
                </a:cubicBezTo>
                <a:cubicBezTo>
                  <a:pt x="216630" y="4017979"/>
                  <a:pt x="215034" y="4016614"/>
                  <a:pt x="213609" y="4014902"/>
                </a:cubicBezTo>
                <a:cubicBezTo>
                  <a:pt x="205325" y="4004955"/>
                  <a:pt x="204424" y="3985729"/>
                  <a:pt x="211594" y="3971964"/>
                </a:cubicBezTo>
                <a:cubicBezTo>
                  <a:pt x="233561" y="3910433"/>
                  <a:pt x="230991" y="3860613"/>
                  <a:pt x="234357" y="3812226"/>
                </a:cubicBezTo>
                <a:cubicBezTo>
                  <a:pt x="235501" y="3758242"/>
                  <a:pt x="209185" y="3801364"/>
                  <a:pt x="229596" y="3728573"/>
                </a:cubicBezTo>
                <a:cubicBezTo>
                  <a:pt x="219804" y="3724174"/>
                  <a:pt x="219047" y="3715890"/>
                  <a:pt x="223099" y="3700384"/>
                </a:cubicBezTo>
                <a:cubicBezTo>
                  <a:pt x="222942" y="3674360"/>
                  <a:pt x="199034" y="3683312"/>
                  <a:pt x="212511" y="3653063"/>
                </a:cubicBezTo>
                <a:cubicBezTo>
                  <a:pt x="207582" y="3623616"/>
                  <a:pt x="199349" y="3555881"/>
                  <a:pt x="193522" y="3523704"/>
                </a:cubicBezTo>
                <a:cubicBezTo>
                  <a:pt x="199728" y="3495169"/>
                  <a:pt x="185963" y="3494025"/>
                  <a:pt x="177551" y="3460001"/>
                </a:cubicBezTo>
                <a:cubicBezTo>
                  <a:pt x="184399" y="3442692"/>
                  <a:pt x="180138" y="3431687"/>
                  <a:pt x="172293" y="3422022"/>
                </a:cubicBezTo>
                <a:cubicBezTo>
                  <a:pt x="172567" y="3386386"/>
                  <a:pt x="159982" y="3357707"/>
                  <a:pt x="153640" y="3319632"/>
                </a:cubicBezTo>
                <a:cubicBezTo>
                  <a:pt x="117352" y="3267571"/>
                  <a:pt x="111308" y="3199530"/>
                  <a:pt x="102580" y="3174350"/>
                </a:cubicBezTo>
                <a:lnTo>
                  <a:pt x="101281" y="3168555"/>
                </a:lnTo>
                <a:cubicBezTo>
                  <a:pt x="101655" y="3163067"/>
                  <a:pt x="102030" y="3157580"/>
                  <a:pt x="102403" y="3152092"/>
                </a:cubicBezTo>
                <a:lnTo>
                  <a:pt x="103597" y="3145797"/>
                </a:lnTo>
                <a:cubicBezTo>
                  <a:pt x="104132" y="3141497"/>
                  <a:pt x="104119" y="3138691"/>
                  <a:pt x="103701" y="3136806"/>
                </a:cubicBezTo>
                <a:lnTo>
                  <a:pt x="108221" y="3088993"/>
                </a:lnTo>
                <a:cubicBezTo>
                  <a:pt x="109464" y="3064872"/>
                  <a:pt x="113188" y="3030250"/>
                  <a:pt x="111158" y="2992081"/>
                </a:cubicBezTo>
                <a:cubicBezTo>
                  <a:pt x="109031" y="2944441"/>
                  <a:pt x="104226" y="2942439"/>
                  <a:pt x="105565" y="2902844"/>
                </a:cubicBezTo>
                <a:cubicBezTo>
                  <a:pt x="107874" y="2897323"/>
                  <a:pt x="101362" y="2801618"/>
                  <a:pt x="105102" y="2797375"/>
                </a:cubicBezTo>
                <a:cubicBezTo>
                  <a:pt x="86174" y="2744941"/>
                  <a:pt x="109804" y="2750735"/>
                  <a:pt x="107241" y="2691357"/>
                </a:cubicBezTo>
                <a:cubicBezTo>
                  <a:pt x="107811" y="2665349"/>
                  <a:pt x="115946" y="2561129"/>
                  <a:pt x="145888" y="2542201"/>
                </a:cubicBezTo>
                <a:cubicBezTo>
                  <a:pt x="170455" y="2427400"/>
                  <a:pt x="123634" y="2367849"/>
                  <a:pt x="136292" y="2250554"/>
                </a:cubicBezTo>
                <a:cubicBezTo>
                  <a:pt x="110877" y="2215639"/>
                  <a:pt x="134601" y="2180816"/>
                  <a:pt x="130310" y="2141581"/>
                </a:cubicBezTo>
                <a:cubicBezTo>
                  <a:pt x="154051" y="2149219"/>
                  <a:pt x="117587" y="2094975"/>
                  <a:pt x="144587" y="2089095"/>
                </a:cubicBezTo>
                <a:cubicBezTo>
                  <a:pt x="142952" y="2082142"/>
                  <a:pt x="140513" y="2075590"/>
                  <a:pt x="137867" y="2069059"/>
                </a:cubicBezTo>
                <a:lnTo>
                  <a:pt x="136492" y="2065634"/>
                </a:lnTo>
                <a:cubicBezTo>
                  <a:pt x="136216" y="2060851"/>
                  <a:pt x="135939" y="2056067"/>
                  <a:pt x="135663" y="2051284"/>
                </a:cubicBezTo>
                <a:lnTo>
                  <a:pt x="124268" y="1960184"/>
                </a:lnTo>
                <a:cubicBezTo>
                  <a:pt x="138968" y="1926370"/>
                  <a:pt x="111716" y="1914873"/>
                  <a:pt x="131257" y="1873060"/>
                </a:cubicBezTo>
                <a:cubicBezTo>
                  <a:pt x="136329" y="1857442"/>
                  <a:pt x="139083" y="1807624"/>
                  <a:pt x="131724" y="1797311"/>
                </a:cubicBezTo>
                <a:cubicBezTo>
                  <a:pt x="130673" y="1786740"/>
                  <a:pt x="134293" y="1774954"/>
                  <a:pt x="126063" y="1769201"/>
                </a:cubicBezTo>
                <a:cubicBezTo>
                  <a:pt x="116300" y="1760126"/>
                  <a:pt x="134551" y="1725705"/>
                  <a:pt x="122085" y="1729500"/>
                </a:cubicBezTo>
                <a:cubicBezTo>
                  <a:pt x="134648" y="1705012"/>
                  <a:pt x="114449" y="1682158"/>
                  <a:pt x="110543" y="1659949"/>
                </a:cubicBezTo>
                <a:cubicBezTo>
                  <a:pt x="122664" y="1640913"/>
                  <a:pt x="102513" y="1613087"/>
                  <a:pt x="102892" y="1565607"/>
                </a:cubicBezTo>
                <a:cubicBezTo>
                  <a:pt x="116835" y="1544742"/>
                  <a:pt x="102976" y="1533616"/>
                  <a:pt x="122245" y="1494057"/>
                </a:cubicBezTo>
                <a:cubicBezTo>
                  <a:pt x="120629" y="1492563"/>
                  <a:pt x="119160" y="1490668"/>
                  <a:pt x="117883" y="1488429"/>
                </a:cubicBezTo>
                <a:cubicBezTo>
                  <a:pt x="110465" y="1475431"/>
                  <a:pt x="111002" y="1453942"/>
                  <a:pt x="119083" y="1440433"/>
                </a:cubicBezTo>
                <a:cubicBezTo>
                  <a:pt x="145274" y="1377630"/>
                  <a:pt x="146438" y="1321884"/>
                  <a:pt x="153340" y="1269148"/>
                </a:cubicBezTo>
                <a:cubicBezTo>
                  <a:pt x="158467" y="1209690"/>
                  <a:pt x="129360" y="1251077"/>
                  <a:pt x="154855" y="1175439"/>
                </a:cubicBezTo>
                <a:cubicBezTo>
                  <a:pt x="145538" y="1168218"/>
                  <a:pt x="145408" y="1158868"/>
                  <a:pt x="150548" y="1142685"/>
                </a:cubicBezTo>
                <a:cubicBezTo>
                  <a:pt x="152321" y="1113850"/>
                  <a:pt x="128121" y="1118007"/>
                  <a:pt x="143630" y="1087778"/>
                </a:cubicBezTo>
                <a:cubicBezTo>
                  <a:pt x="139451" y="1064261"/>
                  <a:pt x="125971" y="1018012"/>
                  <a:pt x="125476" y="1001580"/>
                </a:cubicBezTo>
                <a:cubicBezTo>
                  <a:pt x="123958" y="976962"/>
                  <a:pt x="134851" y="962709"/>
                  <a:pt x="134526" y="940069"/>
                </a:cubicBezTo>
                <a:cubicBezTo>
                  <a:pt x="142751" y="909988"/>
                  <a:pt x="129284" y="905409"/>
                  <a:pt x="123523" y="865739"/>
                </a:cubicBezTo>
                <a:cubicBezTo>
                  <a:pt x="131549" y="848234"/>
                  <a:pt x="128173" y="835030"/>
                  <a:pt x="121164" y="822450"/>
                </a:cubicBezTo>
                <a:cubicBezTo>
                  <a:pt x="124077" y="783082"/>
                  <a:pt x="113811" y="748321"/>
                  <a:pt x="110389" y="704665"/>
                </a:cubicBezTo>
                <a:cubicBezTo>
                  <a:pt x="120144" y="656264"/>
                  <a:pt x="99869" y="633697"/>
                  <a:pt x="96299" y="587032"/>
                </a:cubicBezTo>
                <a:cubicBezTo>
                  <a:pt x="87861" y="539988"/>
                  <a:pt x="66571" y="452493"/>
                  <a:pt x="59759" y="422399"/>
                </a:cubicBezTo>
                <a:cubicBezTo>
                  <a:pt x="62865" y="416491"/>
                  <a:pt x="59682" y="404768"/>
                  <a:pt x="55429" y="406467"/>
                </a:cubicBezTo>
                <a:cubicBezTo>
                  <a:pt x="56742" y="400038"/>
                  <a:pt x="64884" y="384166"/>
                  <a:pt x="58062" y="383409"/>
                </a:cubicBezTo>
                <a:cubicBezTo>
                  <a:pt x="57210" y="351894"/>
                  <a:pt x="61145" y="320031"/>
                  <a:pt x="69487" y="290892"/>
                </a:cubicBezTo>
                <a:cubicBezTo>
                  <a:pt x="57686" y="231306"/>
                  <a:pt x="89539" y="260845"/>
                  <a:pt x="86198" y="217175"/>
                </a:cubicBezTo>
                <a:cubicBezTo>
                  <a:pt x="72715" y="183379"/>
                  <a:pt x="83646" y="168958"/>
                  <a:pt x="74643" y="129155"/>
                </a:cubicBezTo>
                <a:cubicBezTo>
                  <a:pt x="96697" y="112411"/>
                  <a:pt x="72236" y="90977"/>
                  <a:pt x="78417" y="74202"/>
                </a:cubicBezTo>
                <a:cubicBezTo>
                  <a:pt x="59029" y="57686"/>
                  <a:pt x="81827" y="29115"/>
                  <a:pt x="94183" y="4683"/>
                </a:cubicBezTo>
                <a:close/>
              </a:path>
            </a:pathLst>
          </a:custGeom>
        </p:spPr>
      </p:pic>
      <p:graphicFrame>
        <p:nvGraphicFramePr>
          <p:cNvPr id="12" name="Content Placeholder 2">
            <a:extLst>
              <a:ext uri="{FF2B5EF4-FFF2-40B4-BE49-F238E27FC236}">
                <a16:creationId xmlns:a16="http://schemas.microsoft.com/office/drawing/2014/main" id="{CD2BE97B-4689-4B28-86C9-802984502C75}"/>
              </a:ext>
            </a:extLst>
          </p:cNvPr>
          <p:cNvGraphicFramePr/>
          <p:nvPr>
            <p:extLst>
              <p:ext uri="{D42A27DB-BD31-4B8C-83A1-F6EECF244321}">
                <p14:modId xmlns:p14="http://schemas.microsoft.com/office/powerpoint/2010/main" val="4058572288"/>
              </p:ext>
            </p:extLst>
          </p:nvPr>
        </p:nvGraphicFramePr>
        <p:xfrm>
          <a:off x="4198966" y="2147357"/>
          <a:ext cx="3810000" cy="41010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4" name="Picture 13" descr="A picture containing tree, outdoor, bird, wooden&#10;&#10;Description automatically generated">
            <a:extLst>
              <a:ext uri="{FF2B5EF4-FFF2-40B4-BE49-F238E27FC236}">
                <a16:creationId xmlns:a16="http://schemas.microsoft.com/office/drawing/2014/main" id="{8AF93835-C014-49B6-B86A-C9F51D4D5558}"/>
              </a:ext>
            </a:extLst>
          </p:cNvPr>
          <p:cNvPicPr>
            <a:picLocks noChangeAspect="1"/>
          </p:cNvPicPr>
          <p:nvPr/>
        </p:nvPicPr>
        <p:blipFill rotWithShape="1">
          <a:blip r:embed="rId8">
            <a:extLst>
              <a:ext uri="{28A0092B-C50C-407E-A947-70E740481C1C}">
                <a14:useLocalDpi xmlns:a14="http://schemas.microsoft.com/office/drawing/2010/main" val="0"/>
              </a:ext>
            </a:extLst>
          </a:blip>
          <a:srcRect l="14113" r="53790"/>
          <a:stretch/>
        </p:blipFill>
        <p:spPr>
          <a:xfrm>
            <a:off x="142864" y="0"/>
            <a:ext cx="3913239" cy="6858000"/>
          </a:xfrm>
          <a:prstGeom prst="rect">
            <a:avLst/>
          </a:prstGeom>
        </p:spPr>
      </p:pic>
    </p:spTree>
    <p:extLst>
      <p:ext uri="{BB962C8B-B14F-4D97-AF65-F5344CB8AC3E}">
        <p14:creationId xmlns:p14="http://schemas.microsoft.com/office/powerpoint/2010/main" val="742657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45E41-2BFD-4053-90DA-D8F0B61CA6C2}"/>
              </a:ext>
            </a:extLst>
          </p:cNvPr>
          <p:cNvSpPr>
            <a:spLocks noGrp="1"/>
          </p:cNvSpPr>
          <p:nvPr>
            <p:ph type="title"/>
          </p:nvPr>
        </p:nvSpPr>
        <p:spPr/>
        <p:txBody>
          <a:bodyPr/>
          <a:lstStyle/>
          <a:p>
            <a:pPr algn="ctr"/>
            <a:r>
              <a:rPr lang="es-CO" dirty="0"/>
              <a:t>Práctica de Linux</a:t>
            </a:r>
            <a:endParaRPr lang="en-US" dirty="0"/>
          </a:p>
        </p:txBody>
      </p:sp>
      <p:sp>
        <p:nvSpPr>
          <p:cNvPr id="3" name="Content Placeholder 2">
            <a:extLst>
              <a:ext uri="{FF2B5EF4-FFF2-40B4-BE49-F238E27FC236}">
                <a16:creationId xmlns:a16="http://schemas.microsoft.com/office/drawing/2014/main" id="{0BA8C3D6-E811-4BD9-A615-01EF8F1527AD}"/>
              </a:ext>
            </a:extLst>
          </p:cNvPr>
          <p:cNvSpPr>
            <a:spLocks noGrp="1"/>
          </p:cNvSpPr>
          <p:nvPr>
            <p:ph idx="1"/>
          </p:nvPr>
        </p:nvSpPr>
        <p:spPr/>
        <p:txBody>
          <a:bodyPr/>
          <a:lstStyle/>
          <a:p>
            <a:pPr marL="0" indent="0">
              <a:buNone/>
            </a:pPr>
            <a:r>
              <a:rPr lang="en-US" dirty="0"/>
              <a:t>0. </a:t>
            </a:r>
            <a:r>
              <a:rPr lang="en-US" dirty="0" err="1"/>
              <a:t>Manejar</a:t>
            </a:r>
            <a:r>
              <a:rPr lang="en-US" dirty="0"/>
              <a:t> </a:t>
            </a:r>
            <a:r>
              <a:rPr lang="en-US" dirty="0" err="1"/>
              <a:t>archivos</a:t>
            </a:r>
            <a:r>
              <a:rPr lang="en-US" dirty="0"/>
              <a:t> y </a:t>
            </a:r>
            <a:r>
              <a:rPr lang="en-US" dirty="0" err="1"/>
              <a:t>directorios</a:t>
            </a:r>
            <a:r>
              <a:rPr lang="en-US" dirty="0"/>
              <a:t> de </a:t>
            </a:r>
            <a:r>
              <a:rPr lang="en-US" dirty="0" err="1"/>
              <a:t>carpetas</a:t>
            </a:r>
            <a:endParaRPr lang="en-US" dirty="0"/>
          </a:p>
          <a:p>
            <a:pPr marL="514350" indent="-514350">
              <a:buFont typeface="+mj-lt"/>
              <a:buAutoNum type="arabicPeriod"/>
            </a:pPr>
            <a:r>
              <a:rPr lang="en-US" dirty="0" err="1"/>
              <a:t>Contar</a:t>
            </a:r>
            <a:r>
              <a:rPr lang="en-US" dirty="0"/>
              <a:t> palabras de un </a:t>
            </a:r>
            <a:r>
              <a:rPr lang="en-US" dirty="0" err="1"/>
              <a:t>texto</a:t>
            </a:r>
            <a:endParaRPr lang="en-US" dirty="0"/>
          </a:p>
          <a:p>
            <a:pPr marL="514350" indent="-514350">
              <a:buAutoNum type="arabicPeriod"/>
            </a:pPr>
            <a:r>
              <a:rPr lang="en-US" dirty="0" err="1"/>
              <a:t>Clasificación</a:t>
            </a:r>
            <a:r>
              <a:rPr lang="en-US" dirty="0"/>
              <a:t> de palabras </a:t>
            </a:r>
          </a:p>
          <a:p>
            <a:pPr marL="514350" indent="-514350">
              <a:buAutoNum type="arabicPeriod"/>
            </a:pPr>
            <a:r>
              <a:rPr lang="en-US" dirty="0" err="1">
                <a:solidFill>
                  <a:srgbClr val="FF0000"/>
                </a:solidFill>
              </a:rPr>
              <a:t>Filtrar</a:t>
            </a:r>
            <a:r>
              <a:rPr lang="en-US" dirty="0">
                <a:solidFill>
                  <a:srgbClr val="FF0000"/>
                </a:solidFill>
              </a:rPr>
              <a:t> </a:t>
            </a:r>
            <a:r>
              <a:rPr lang="en-US" dirty="0" err="1">
                <a:solidFill>
                  <a:srgbClr val="FF0000"/>
                </a:solidFill>
              </a:rPr>
              <a:t>concordancias</a:t>
            </a:r>
            <a:r>
              <a:rPr lang="en-US" dirty="0">
                <a:solidFill>
                  <a:srgbClr val="FF0000"/>
                </a:solidFill>
              </a:rPr>
              <a:t> de palabras</a:t>
            </a:r>
          </a:p>
          <a:p>
            <a:endParaRPr lang="en-US" dirty="0"/>
          </a:p>
        </p:txBody>
      </p:sp>
    </p:spTree>
    <p:extLst>
      <p:ext uri="{BB962C8B-B14F-4D97-AF65-F5344CB8AC3E}">
        <p14:creationId xmlns:p14="http://schemas.microsoft.com/office/powerpoint/2010/main" val="7352509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3B7FB-A598-452B-ACC7-44740E0B45A7}"/>
              </a:ext>
            </a:extLst>
          </p:cNvPr>
          <p:cNvSpPr>
            <a:spLocks noGrp="1"/>
          </p:cNvSpPr>
          <p:nvPr>
            <p:ph type="title"/>
          </p:nvPr>
        </p:nvSpPr>
        <p:spPr/>
        <p:txBody>
          <a:bodyPr/>
          <a:lstStyle/>
          <a:p>
            <a:r>
              <a:rPr lang="es-CO" dirty="0"/>
              <a:t>3. Filtrar concordancias de palabras</a:t>
            </a:r>
            <a:endParaRPr lang="en-US" dirty="0"/>
          </a:p>
        </p:txBody>
      </p:sp>
      <p:sp>
        <p:nvSpPr>
          <p:cNvPr id="3" name="Content Placeholder 2">
            <a:extLst>
              <a:ext uri="{FF2B5EF4-FFF2-40B4-BE49-F238E27FC236}">
                <a16:creationId xmlns:a16="http://schemas.microsoft.com/office/drawing/2014/main" id="{54FFB58E-9BDC-4127-850A-5CBBB325035E}"/>
              </a:ext>
            </a:extLst>
          </p:cNvPr>
          <p:cNvSpPr>
            <a:spLocks noGrp="1"/>
          </p:cNvSpPr>
          <p:nvPr>
            <p:ph idx="1"/>
          </p:nvPr>
        </p:nvSpPr>
        <p:spPr/>
        <p:txBody>
          <a:bodyPr/>
          <a:lstStyle/>
          <a:p>
            <a:pPr marL="0" indent="0">
              <a:buNone/>
            </a:pPr>
            <a:r>
              <a:rPr lang="es-CO" dirty="0"/>
              <a:t>Contexto: algunas veces queremos encontrar instancias de palabras, morfemas y otros elementos en el corpus. Con el comando </a:t>
            </a:r>
            <a:r>
              <a:rPr lang="es-CO" i="1" dirty="0"/>
              <a:t>grep </a:t>
            </a:r>
            <a:r>
              <a:rPr lang="es-CO" dirty="0"/>
              <a:t>podemos hacer esto. </a:t>
            </a:r>
          </a:p>
          <a:p>
            <a:pPr marL="0" indent="0">
              <a:buNone/>
            </a:pPr>
            <a:r>
              <a:rPr lang="es-CO" dirty="0"/>
              <a:t>Digamos que nos interesa saber si el estudiante utiliza el morfema ‘-</a:t>
            </a:r>
            <a:r>
              <a:rPr lang="es-CO" dirty="0" err="1"/>
              <a:t>ado</a:t>
            </a:r>
            <a:r>
              <a:rPr lang="es-CO" dirty="0"/>
              <a:t>’. </a:t>
            </a:r>
          </a:p>
          <a:p>
            <a:pPr marL="0" indent="0">
              <a:buNone/>
            </a:pPr>
            <a:endParaRPr lang="es-CO" dirty="0"/>
          </a:p>
          <a:p>
            <a:pPr marL="0" indent="0">
              <a:buNone/>
            </a:pPr>
            <a:r>
              <a:rPr lang="es-CO" dirty="0"/>
              <a:t>Sintaxis: $ </a:t>
            </a:r>
            <a:r>
              <a:rPr lang="es-CO" b="1" i="1" dirty="0"/>
              <a:t>comando </a:t>
            </a:r>
            <a:r>
              <a:rPr lang="en-US" b="1" i="1" dirty="0"/>
              <a:t>+ </a:t>
            </a:r>
            <a:r>
              <a:rPr lang="es-CO" dirty="0"/>
              <a:t>'</a:t>
            </a:r>
            <a:r>
              <a:rPr lang="en-US" b="1" i="1" dirty="0" err="1"/>
              <a:t>filtro</a:t>
            </a:r>
            <a:r>
              <a:rPr lang="es-CO" dirty="0"/>
              <a:t>'</a:t>
            </a:r>
            <a:r>
              <a:rPr lang="en-US" b="1" i="1" dirty="0"/>
              <a:t> + </a:t>
            </a:r>
            <a:r>
              <a:rPr lang="en-US" b="1" i="1" dirty="0" err="1"/>
              <a:t>archivo</a:t>
            </a:r>
            <a:r>
              <a:rPr lang="en-US" b="1" i="1" dirty="0"/>
              <a:t> de </a:t>
            </a:r>
            <a:r>
              <a:rPr lang="en-US" b="1" i="1" dirty="0" err="1"/>
              <a:t>texto</a:t>
            </a:r>
            <a:endParaRPr lang="en-US" b="1" i="1" dirty="0"/>
          </a:p>
          <a:p>
            <a:pPr marL="0" indent="0">
              <a:buNone/>
            </a:pPr>
            <a:endParaRPr lang="en-US" b="1" i="1" dirty="0"/>
          </a:p>
          <a:p>
            <a:pPr marL="0" indent="0">
              <a:buNone/>
            </a:pPr>
            <a:r>
              <a:rPr lang="es-CO" dirty="0"/>
              <a:t>$ grep '</a:t>
            </a:r>
            <a:r>
              <a:rPr lang="es-CO" dirty="0" err="1"/>
              <a:t>ado</a:t>
            </a:r>
            <a:r>
              <a:rPr lang="es-CO" dirty="0"/>
              <a:t>' UpperBeginner.txt</a:t>
            </a:r>
          </a:p>
          <a:p>
            <a:pPr marL="0" indent="0">
              <a:buNone/>
            </a:pPr>
            <a:endParaRPr lang="en-US" dirty="0"/>
          </a:p>
        </p:txBody>
      </p:sp>
    </p:spTree>
    <p:extLst>
      <p:ext uri="{BB962C8B-B14F-4D97-AF65-F5344CB8AC3E}">
        <p14:creationId xmlns:p14="http://schemas.microsoft.com/office/powerpoint/2010/main" val="3592465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50B0B-E888-4412-B8D8-C893988F51B5}"/>
              </a:ext>
            </a:extLst>
          </p:cNvPr>
          <p:cNvSpPr>
            <a:spLocks noGrp="1"/>
          </p:cNvSpPr>
          <p:nvPr>
            <p:ph type="title"/>
          </p:nvPr>
        </p:nvSpPr>
        <p:spPr/>
        <p:txBody>
          <a:bodyPr/>
          <a:lstStyle/>
          <a:p>
            <a:r>
              <a:rPr lang="es-CO" dirty="0"/>
              <a:t>3. Filtrar concordancias de palabras</a:t>
            </a:r>
            <a:endParaRPr lang="en-US" dirty="0"/>
          </a:p>
        </p:txBody>
      </p:sp>
      <p:sp>
        <p:nvSpPr>
          <p:cNvPr id="3" name="Content Placeholder 2">
            <a:extLst>
              <a:ext uri="{FF2B5EF4-FFF2-40B4-BE49-F238E27FC236}">
                <a16:creationId xmlns:a16="http://schemas.microsoft.com/office/drawing/2014/main" id="{2132369F-82B0-4797-81DC-3EF6B0F6AFBC}"/>
              </a:ext>
            </a:extLst>
          </p:cNvPr>
          <p:cNvSpPr>
            <a:spLocks noGrp="1"/>
          </p:cNvSpPr>
          <p:nvPr>
            <p:ph idx="1"/>
          </p:nvPr>
        </p:nvSpPr>
        <p:spPr/>
        <p:txBody>
          <a:bodyPr>
            <a:normAutofit fontScale="92500" lnSpcReduction="10000"/>
          </a:bodyPr>
          <a:lstStyle/>
          <a:p>
            <a:pPr marL="0" indent="0">
              <a:buNone/>
            </a:pPr>
            <a:r>
              <a:rPr lang="en-US" dirty="0"/>
              <a:t>Pero </a:t>
            </a:r>
            <a:r>
              <a:rPr lang="en-US" dirty="0" err="1"/>
              <a:t>nos</a:t>
            </a:r>
            <a:r>
              <a:rPr lang="en-US" dirty="0"/>
              <a:t> </a:t>
            </a:r>
            <a:r>
              <a:rPr lang="en-US" dirty="0" err="1"/>
              <a:t>muestra</a:t>
            </a:r>
            <a:r>
              <a:rPr lang="en-US" dirty="0"/>
              <a:t> </a:t>
            </a:r>
            <a:r>
              <a:rPr lang="en-US" dirty="0" err="1"/>
              <a:t>todas</a:t>
            </a:r>
            <a:r>
              <a:rPr lang="en-US" dirty="0"/>
              <a:t> las </a:t>
            </a:r>
            <a:r>
              <a:rPr lang="en-US" dirty="0" err="1"/>
              <a:t>lineas</a:t>
            </a:r>
            <a:r>
              <a:rPr lang="en-US" dirty="0"/>
              <a:t> que </a:t>
            </a:r>
            <a:r>
              <a:rPr lang="en-US" dirty="0" err="1"/>
              <a:t>contengan</a:t>
            </a:r>
            <a:r>
              <a:rPr lang="en-US" dirty="0"/>
              <a:t> </a:t>
            </a:r>
            <a:r>
              <a:rPr lang="en-US" dirty="0" err="1"/>
              <a:t>esta</a:t>
            </a:r>
            <a:r>
              <a:rPr lang="en-US" dirty="0"/>
              <a:t> </a:t>
            </a:r>
            <a:r>
              <a:rPr lang="en-US" dirty="0" err="1"/>
              <a:t>secuencia</a:t>
            </a:r>
            <a:r>
              <a:rPr lang="en-US" dirty="0"/>
              <a:t> de </a:t>
            </a:r>
            <a:r>
              <a:rPr lang="en-US" dirty="0" err="1"/>
              <a:t>caracteres</a:t>
            </a:r>
            <a:r>
              <a:rPr lang="en-US" dirty="0"/>
              <a:t>. Sin embargo </a:t>
            </a:r>
            <a:r>
              <a:rPr lang="en-US" dirty="0" err="1"/>
              <a:t>necesitamos</a:t>
            </a:r>
            <a:r>
              <a:rPr lang="en-US" dirty="0"/>
              <a:t> </a:t>
            </a:r>
            <a:r>
              <a:rPr lang="en-US" dirty="0" err="1"/>
              <a:t>el</a:t>
            </a:r>
            <a:r>
              <a:rPr lang="en-US" dirty="0"/>
              <a:t> </a:t>
            </a:r>
            <a:r>
              <a:rPr lang="en-US" dirty="0" err="1"/>
              <a:t>sufijo</a:t>
            </a:r>
            <a:r>
              <a:rPr lang="en-US" dirty="0"/>
              <a:t> ‘-ado’ que </a:t>
            </a:r>
            <a:r>
              <a:rPr lang="en-US" dirty="0" err="1"/>
              <a:t>está</a:t>
            </a:r>
            <a:r>
              <a:rPr lang="en-US" dirty="0"/>
              <a:t> </a:t>
            </a:r>
            <a:r>
              <a:rPr lang="en-US" dirty="0" err="1"/>
              <a:t>en</a:t>
            </a:r>
            <a:r>
              <a:rPr lang="en-US" dirty="0"/>
              <a:t> </a:t>
            </a:r>
            <a:r>
              <a:rPr lang="en-US" dirty="0" err="1"/>
              <a:t>cada</a:t>
            </a:r>
            <a:r>
              <a:rPr lang="en-US" dirty="0"/>
              <a:t> palabra. </a:t>
            </a:r>
            <a:r>
              <a:rPr lang="es-CO" dirty="0"/>
              <a:t>Para esto necesitamos </a:t>
            </a:r>
            <a:r>
              <a:rPr lang="en-US" dirty="0"/>
              <a:t>la </a:t>
            </a:r>
            <a:r>
              <a:rPr lang="en-US" dirty="0" err="1"/>
              <a:t>opci</a:t>
            </a:r>
            <a:r>
              <a:rPr lang="es-CO" dirty="0" err="1"/>
              <a:t>ón</a:t>
            </a:r>
            <a:r>
              <a:rPr lang="es-CO" dirty="0"/>
              <a:t> \&gt;.</a:t>
            </a:r>
          </a:p>
          <a:p>
            <a:pPr marL="0" indent="0">
              <a:buNone/>
            </a:pPr>
            <a:endParaRPr lang="es-CO" dirty="0"/>
          </a:p>
          <a:p>
            <a:pPr marL="0" indent="0">
              <a:buNone/>
            </a:pPr>
            <a:r>
              <a:rPr lang="es-CO" dirty="0"/>
              <a:t>$ grep '</a:t>
            </a:r>
            <a:r>
              <a:rPr lang="es-CO" dirty="0" err="1"/>
              <a:t>ado</a:t>
            </a:r>
            <a:r>
              <a:rPr lang="es-CO" dirty="0"/>
              <a:t>\&gt;' UpperBeginner.txt</a:t>
            </a:r>
          </a:p>
          <a:p>
            <a:pPr marL="0" indent="0">
              <a:buNone/>
            </a:pPr>
            <a:endParaRPr lang="es-CO" dirty="0"/>
          </a:p>
          <a:p>
            <a:pPr marL="0" indent="0">
              <a:buNone/>
            </a:pPr>
            <a:r>
              <a:rPr lang="es-CO" dirty="0"/>
              <a:t>Nota: Con la opción </a:t>
            </a:r>
            <a:r>
              <a:rPr lang="es-CO" b="1" dirty="0"/>
              <a:t>-c </a:t>
            </a:r>
            <a:r>
              <a:rPr lang="es-CO" dirty="0"/>
              <a:t>contamos las concordancias. Con </a:t>
            </a:r>
            <a:r>
              <a:rPr lang="es-CO" b="1" dirty="0"/>
              <a:t>\&lt;</a:t>
            </a:r>
            <a:r>
              <a:rPr lang="es-CO" dirty="0"/>
              <a:t> podemos encontrar una concordancia a inicio de palabra.</a:t>
            </a:r>
          </a:p>
          <a:p>
            <a:pPr marL="0" indent="0">
              <a:buNone/>
            </a:pPr>
            <a:endParaRPr lang="es-CO" dirty="0"/>
          </a:p>
          <a:p>
            <a:pPr marL="0" indent="0" algn="ctr">
              <a:buNone/>
            </a:pPr>
            <a:r>
              <a:rPr lang="es-CO" b="1" dirty="0"/>
              <a:t>¿Cuántas palabras hay que inicien con </a:t>
            </a:r>
            <a:r>
              <a:rPr lang="es-CO" b="1" dirty="0" err="1"/>
              <a:t>im</a:t>
            </a:r>
            <a:r>
              <a:rPr lang="es-CO" b="1" dirty="0"/>
              <a:t>-?</a:t>
            </a:r>
          </a:p>
        </p:txBody>
      </p:sp>
    </p:spTree>
    <p:extLst>
      <p:ext uri="{BB962C8B-B14F-4D97-AF65-F5344CB8AC3E}">
        <p14:creationId xmlns:p14="http://schemas.microsoft.com/office/powerpoint/2010/main" val="2329918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153F9-DA0D-4098-B498-05DAE6E9A7BB}"/>
              </a:ext>
            </a:extLst>
          </p:cNvPr>
          <p:cNvSpPr>
            <a:spLocks noGrp="1"/>
          </p:cNvSpPr>
          <p:nvPr>
            <p:ph type="title"/>
          </p:nvPr>
        </p:nvSpPr>
        <p:spPr/>
        <p:txBody>
          <a:bodyPr/>
          <a:lstStyle/>
          <a:p>
            <a:r>
              <a:rPr lang="en-US" dirty="0"/>
              <a:t>Oh </a:t>
            </a:r>
            <a:r>
              <a:rPr lang="en-US" dirty="0" err="1"/>
              <a:t>oh</a:t>
            </a:r>
            <a:r>
              <a:rPr lang="en-US" dirty="0"/>
              <a:t>, hay un </a:t>
            </a:r>
            <a:r>
              <a:rPr lang="en-US" dirty="0" err="1"/>
              <a:t>problema</a:t>
            </a:r>
            <a:r>
              <a:rPr lang="en-US" dirty="0"/>
              <a:t>!</a:t>
            </a:r>
          </a:p>
        </p:txBody>
      </p:sp>
      <p:sp>
        <p:nvSpPr>
          <p:cNvPr id="3" name="Content Placeholder 2">
            <a:extLst>
              <a:ext uri="{FF2B5EF4-FFF2-40B4-BE49-F238E27FC236}">
                <a16:creationId xmlns:a16="http://schemas.microsoft.com/office/drawing/2014/main" id="{6A23016B-4D9B-43C0-B10A-D9FE290F0E51}"/>
              </a:ext>
            </a:extLst>
          </p:cNvPr>
          <p:cNvSpPr>
            <a:spLocks noGrp="1"/>
          </p:cNvSpPr>
          <p:nvPr>
            <p:ph idx="1"/>
          </p:nvPr>
        </p:nvSpPr>
        <p:spPr/>
        <p:txBody>
          <a:bodyPr/>
          <a:lstStyle/>
          <a:p>
            <a:r>
              <a:rPr lang="en-US" dirty="0" err="1"/>
              <a:t>Sabemos</a:t>
            </a:r>
            <a:r>
              <a:rPr lang="en-US" dirty="0"/>
              <a:t> que hay </a:t>
            </a:r>
            <a:r>
              <a:rPr lang="en-US" dirty="0" err="1"/>
              <a:t>más</a:t>
            </a:r>
            <a:r>
              <a:rPr lang="en-US" dirty="0"/>
              <a:t> de 1 </a:t>
            </a:r>
            <a:r>
              <a:rPr lang="en-US" dirty="0" err="1"/>
              <a:t>instancia</a:t>
            </a:r>
            <a:r>
              <a:rPr lang="en-US" dirty="0"/>
              <a:t> de palabras que </a:t>
            </a:r>
            <a:r>
              <a:rPr lang="en-US" dirty="0" err="1"/>
              <a:t>empiezan</a:t>
            </a:r>
            <a:r>
              <a:rPr lang="en-US" dirty="0"/>
              <a:t> con </a:t>
            </a:r>
            <a:r>
              <a:rPr lang="en-US" dirty="0" err="1"/>
              <a:t>el</a:t>
            </a:r>
            <a:r>
              <a:rPr lang="en-US" dirty="0"/>
              <a:t> </a:t>
            </a:r>
            <a:r>
              <a:rPr lang="en-US" dirty="0" err="1"/>
              <a:t>prefijo</a:t>
            </a:r>
            <a:r>
              <a:rPr lang="en-US" dirty="0"/>
              <a:t> –</a:t>
            </a:r>
            <a:r>
              <a:rPr lang="en-US" dirty="0" err="1"/>
              <a:t>im</a:t>
            </a:r>
            <a:r>
              <a:rPr lang="en-US" dirty="0"/>
              <a:t>, </a:t>
            </a:r>
            <a:r>
              <a:rPr lang="en-US" dirty="0" err="1"/>
              <a:t>pero</a:t>
            </a:r>
            <a:r>
              <a:rPr lang="en-US" dirty="0"/>
              <a:t> </a:t>
            </a:r>
            <a:r>
              <a:rPr lang="es-CO" dirty="0"/>
              <a:t>¿</a:t>
            </a:r>
            <a:r>
              <a:rPr lang="en-US" dirty="0"/>
              <a:t>por </a:t>
            </a:r>
            <a:r>
              <a:rPr lang="en-US" dirty="0" err="1"/>
              <a:t>qué</a:t>
            </a:r>
            <a:r>
              <a:rPr lang="en-US" dirty="0"/>
              <a:t> </a:t>
            </a:r>
            <a:r>
              <a:rPr lang="en-US" dirty="0" err="1"/>
              <a:t>el</a:t>
            </a:r>
            <a:r>
              <a:rPr lang="en-US" dirty="0"/>
              <a:t> </a:t>
            </a:r>
            <a:r>
              <a:rPr lang="en-US" dirty="0" err="1"/>
              <a:t>programa</a:t>
            </a:r>
            <a:r>
              <a:rPr lang="en-US" dirty="0"/>
              <a:t> </a:t>
            </a:r>
            <a:r>
              <a:rPr lang="en-US" dirty="0" err="1"/>
              <a:t>nos</a:t>
            </a:r>
            <a:r>
              <a:rPr lang="en-US" dirty="0"/>
              <a:t> </a:t>
            </a:r>
            <a:r>
              <a:rPr lang="en-US" dirty="0" err="1"/>
              <a:t>est</a:t>
            </a:r>
            <a:r>
              <a:rPr lang="es-CO" dirty="0"/>
              <a:t>á contando incorrectamente?</a:t>
            </a:r>
          </a:p>
          <a:p>
            <a:r>
              <a:rPr lang="es-CO" dirty="0"/>
              <a:t>$ grep cuenta una línea a la vez y termina de contar cuando empieza otro párrafo</a:t>
            </a:r>
          </a:p>
          <a:p>
            <a:r>
              <a:rPr lang="es-CO" dirty="0"/>
              <a:t>Tendremos que hacer algo antes: eliminar los saltos de línea ‘ \n’ con </a:t>
            </a:r>
            <a:r>
              <a:rPr lang="es-CO" i="1" dirty="0" err="1"/>
              <a:t>tr</a:t>
            </a:r>
            <a:r>
              <a:rPr lang="es-CO" i="1" dirty="0"/>
              <a:t> </a:t>
            </a:r>
            <a:r>
              <a:rPr lang="es-CO" dirty="0"/>
              <a:t>y luego podremos hacer la cuenta.</a:t>
            </a:r>
            <a:endParaRPr lang="es-CO" i="1" dirty="0"/>
          </a:p>
          <a:p>
            <a:pPr marL="0" indent="0">
              <a:buNone/>
            </a:pPr>
            <a:r>
              <a:rPr lang="es-CO" b="1" i="1" dirty="0"/>
              <a:t>Solución:</a:t>
            </a:r>
          </a:p>
          <a:p>
            <a:pPr marL="0" indent="0">
              <a:buNone/>
            </a:pPr>
            <a:r>
              <a:rPr lang="es-CO" i="1" dirty="0"/>
              <a:t>$ </a:t>
            </a:r>
            <a:r>
              <a:rPr lang="es-CO" i="1" dirty="0" err="1"/>
              <a:t>tr</a:t>
            </a:r>
            <a:r>
              <a:rPr lang="es-CO" i="1" dirty="0"/>
              <a:t> ' ' '\n' &lt; UpperBeginner.txt | grep -c '\&lt;</a:t>
            </a:r>
            <a:r>
              <a:rPr lang="es-CO" i="1" dirty="0" err="1"/>
              <a:t>im</a:t>
            </a:r>
            <a:r>
              <a:rPr lang="es-CO" i="1" dirty="0"/>
              <a:t>'</a:t>
            </a:r>
            <a:endParaRPr lang="en-US" dirty="0"/>
          </a:p>
        </p:txBody>
      </p:sp>
    </p:spTree>
    <p:extLst>
      <p:ext uri="{BB962C8B-B14F-4D97-AF65-F5344CB8AC3E}">
        <p14:creationId xmlns:p14="http://schemas.microsoft.com/office/powerpoint/2010/main" val="1119519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arn(inVertical)">
                                      <p:cBhvr>
                                        <p:cTn id="7" dur="500"/>
                                        <p:tgtEl>
                                          <p:spTgt spid="3">
                                            <p:txEl>
                                              <p:pRg st="3" end="3"/>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arn(inVertical)">
                                      <p:cBhvr>
                                        <p:cTn id="1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40BDC-66CF-442E-AE7B-BC53EDE2B26D}"/>
              </a:ext>
            </a:extLst>
          </p:cNvPr>
          <p:cNvSpPr>
            <a:spLocks noGrp="1"/>
          </p:cNvSpPr>
          <p:nvPr>
            <p:ph type="title"/>
          </p:nvPr>
        </p:nvSpPr>
        <p:spPr/>
        <p:txBody>
          <a:bodyPr/>
          <a:lstStyle/>
          <a:p>
            <a:pPr algn="ctr"/>
            <a:r>
              <a:rPr lang="es-CO" dirty="0"/>
              <a:t>3. Filtrar concordancias de palabras: reemplazar</a:t>
            </a:r>
            <a:r>
              <a:rPr lang="en-US" dirty="0"/>
              <a:t>/remover</a:t>
            </a:r>
          </a:p>
        </p:txBody>
      </p:sp>
      <p:sp>
        <p:nvSpPr>
          <p:cNvPr id="3" name="Content Placeholder 2">
            <a:extLst>
              <a:ext uri="{FF2B5EF4-FFF2-40B4-BE49-F238E27FC236}">
                <a16:creationId xmlns:a16="http://schemas.microsoft.com/office/drawing/2014/main" id="{197F200E-3D18-4401-9762-2463B125F8CA}"/>
              </a:ext>
            </a:extLst>
          </p:cNvPr>
          <p:cNvSpPr>
            <a:spLocks noGrp="1"/>
          </p:cNvSpPr>
          <p:nvPr>
            <p:ph idx="1"/>
          </p:nvPr>
        </p:nvSpPr>
        <p:spPr/>
        <p:txBody>
          <a:bodyPr/>
          <a:lstStyle/>
          <a:p>
            <a:pPr marL="0" indent="0">
              <a:buNone/>
            </a:pPr>
            <a:r>
              <a:rPr lang="es-CO" dirty="0"/>
              <a:t>Si te fijas en el texto hay muchos caracteres como este: &lt;</a:t>
            </a:r>
            <a:r>
              <a:rPr lang="es-CO" dirty="0" err="1"/>
              <a:t>br</a:t>
            </a:r>
            <a:r>
              <a:rPr lang="es-CO" dirty="0"/>
              <a:t>/&gt;</a:t>
            </a:r>
            <a:r>
              <a:rPr lang="en-US" dirty="0"/>
              <a:t> (</a:t>
            </a:r>
            <a:r>
              <a:rPr lang="en-US" dirty="0" err="1"/>
              <a:t>salto</a:t>
            </a:r>
            <a:r>
              <a:rPr lang="en-US" dirty="0"/>
              <a:t> de </a:t>
            </a:r>
            <a:r>
              <a:rPr lang="en-US" dirty="0" err="1"/>
              <a:t>línea</a:t>
            </a:r>
            <a:r>
              <a:rPr lang="en-US" dirty="0"/>
              <a:t>). Al </a:t>
            </a:r>
            <a:r>
              <a:rPr lang="en-US" dirty="0" err="1"/>
              <a:t>parecer</a:t>
            </a:r>
            <a:r>
              <a:rPr lang="en-US" dirty="0"/>
              <a:t> se </a:t>
            </a:r>
            <a:r>
              <a:rPr lang="en-US" dirty="0" err="1"/>
              <a:t>transfirieron</a:t>
            </a:r>
            <a:r>
              <a:rPr lang="en-US" dirty="0"/>
              <a:t> </a:t>
            </a:r>
            <a:r>
              <a:rPr lang="en-US" dirty="0" err="1"/>
              <a:t>como</a:t>
            </a:r>
            <a:r>
              <a:rPr lang="en-US" dirty="0"/>
              <a:t> </a:t>
            </a:r>
            <a:r>
              <a:rPr lang="en-US" dirty="0" err="1"/>
              <a:t>caracteres</a:t>
            </a:r>
            <a:r>
              <a:rPr lang="en-US" dirty="0"/>
              <a:t> html </a:t>
            </a:r>
            <a:r>
              <a:rPr lang="en-US" dirty="0" err="1"/>
              <a:t>cuando</a:t>
            </a:r>
            <a:r>
              <a:rPr lang="en-US" dirty="0"/>
              <a:t> </a:t>
            </a:r>
            <a:r>
              <a:rPr lang="en-US" dirty="0" err="1"/>
              <a:t>copié</a:t>
            </a:r>
            <a:r>
              <a:rPr lang="en-US" dirty="0"/>
              <a:t> y </a:t>
            </a:r>
            <a:r>
              <a:rPr lang="en-US" dirty="0" err="1"/>
              <a:t>pegué</a:t>
            </a:r>
            <a:r>
              <a:rPr lang="en-US" dirty="0"/>
              <a:t> </a:t>
            </a:r>
            <a:r>
              <a:rPr lang="en-US" dirty="0" err="1"/>
              <a:t>el</a:t>
            </a:r>
            <a:r>
              <a:rPr lang="en-US" dirty="0"/>
              <a:t> </a:t>
            </a:r>
            <a:r>
              <a:rPr lang="en-US" dirty="0" err="1"/>
              <a:t>texto</a:t>
            </a:r>
            <a:r>
              <a:rPr lang="en-US" dirty="0"/>
              <a:t>. </a:t>
            </a:r>
            <a:r>
              <a:rPr lang="en-US" dirty="0" err="1"/>
              <a:t>Necesitamos</a:t>
            </a:r>
            <a:r>
              <a:rPr lang="en-US" dirty="0"/>
              <a:t> </a:t>
            </a:r>
            <a:r>
              <a:rPr lang="en-US" dirty="0" err="1"/>
              <a:t>eliminarlos</a:t>
            </a:r>
            <a:r>
              <a:rPr lang="en-US" dirty="0"/>
              <a:t>! El </a:t>
            </a:r>
            <a:r>
              <a:rPr lang="en-US" dirty="0" err="1"/>
              <a:t>comando</a:t>
            </a:r>
            <a:r>
              <a:rPr lang="en-US" dirty="0"/>
              <a:t> </a:t>
            </a:r>
            <a:r>
              <a:rPr lang="en-US" i="1" dirty="0"/>
              <a:t>sed </a:t>
            </a:r>
            <a:r>
              <a:rPr lang="en-US" dirty="0" err="1"/>
              <a:t>hará</a:t>
            </a:r>
            <a:r>
              <a:rPr lang="en-US" dirty="0"/>
              <a:t> </a:t>
            </a:r>
            <a:r>
              <a:rPr lang="en-US" dirty="0" err="1"/>
              <a:t>el</a:t>
            </a:r>
            <a:r>
              <a:rPr lang="en-US" dirty="0"/>
              <a:t> </a:t>
            </a:r>
            <a:r>
              <a:rPr lang="en-US" dirty="0" err="1"/>
              <a:t>trabajo</a:t>
            </a:r>
            <a:r>
              <a:rPr lang="en-US" dirty="0"/>
              <a:t>:</a:t>
            </a:r>
          </a:p>
          <a:p>
            <a:pPr marL="0" indent="0">
              <a:buNone/>
            </a:pPr>
            <a:endParaRPr lang="en-US" dirty="0"/>
          </a:p>
          <a:p>
            <a:pPr marL="0" indent="0">
              <a:buNone/>
            </a:pPr>
            <a:r>
              <a:rPr lang="en-US" dirty="0" err="1"/>
              <a:t>Intento</a:t>
            </a:r>
            <a:r>
              <a:rPr lang="en-US" dirty="0"/>
              <a:t> 1: </a:t>
            </a:r>
          </a:p>
          <a:p>
            <a:pPr marL="0" indent="0">
              <a:buNone/>
            </a:pPr>
            <a:r>
              <a:rPr lang="en-US" dirty="0"/>
              <a:t>$ sed 's/&lt;</a:t>
            </a:r>
            <a:r>
              <a:rPr lang="en-US" dirty="0" err="1"/>
              <a:t>br</a:t>
            </a:r>
            <a:r>
              <a:rPr lang="en-US" dirty="0"/>
              <a:t>//g' UpperBeginner.txt</a:t>
            </a:r>
          </a:p>
          <a:p>
            <a:pPr marL="0" indent="0">
              <a:buNone/>
            </a:pPr>
            <a:r>
              <a:rPr lang="en-US" dirty="0" err="1"/>
              <a:t>Intento</a:t>
            </a:r>
            <a:r>
              <a:rPr lang="en-US" dirty="0"/>
              <a:t> 2: </a:t>
            </a:r>
          </a:p>
          <a:p>
            <a:pPr marL="0" indent="0">
              <a:buNone/>
            </a:pPr>
            <a:r>
              <a:rPr lang="en-US" dirty="0"/>
              <a:t>$ sed 's/&lt;</a:t>
            </a:r>
            <a:r>
              <a:rPr lang="en-US" dirty="0" err="1"/>
              <a:t>br</a:t>
            </a:r>
            <a:r>
              <a:rPr lang="en-US" dirty="0">
                <a:solidFill>
                  <a:srgbClr val="FF0000"/>
                </a:solidFill>
              </a:rPr>
              <a:t>[^&gt;]*&gt;</a:t>
            </a:r>
            <a:r>
              <a:rPr lang="en-US" dirty="0"/>
              <a:t>//g' UpperBeginner.txt</a:t>
            </a:r>
          </a:p>
        </p:txBody>
      </p:sp>
    </p:spTree>
    <p:extLst>
      <p:ext uri="{BB962C8B-B14F-4D97-AF65-F5344CB8AC3E}">
        <p14:creationId xmlns:p14="http://schemas.microsoft.com/office/powerpoint/2010/main" val="4122541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1000"/>
                                        <p:tgtEl>
                                          <p:spTgt spid="3">
                                            <p:txEl>
                                              <p:pRg st="5" end="5"/>
                                            </p:txEl>
                                          </p:spTgt>
                                        </p:tgtEl>
                                      </p:cBhvr>
                                    </p:animEffect>
                                    <p:anim calcmode="lin" valueType="num">
                                      <p:cBhvr>
                                        <p:cTn id="1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22894-29D1-4A09-B71D-CEB347DA6C00}"/>
              </a:ext>
            </a:extLst>
          </p:cNvPr>
          <p:cNvSpPr>
            <a:spLocks noGrp="1"/>
          </p:cNvSpPr>
          <p:nvPr>
            <p:ph type="title"/>
          </p:nvPr>
        </p:nvSpPr>
        <p:spPr/>
        <p:txBody>
          <a:bodyPr/>
          <a:lstStyle/>
          <a:p>
            <a:r>
              <a:rPr lang="es-CO" dirty="0"/>
              <a:t>Las expresiones regulares</a:t>
            </a:r>
            <a:endParaRPr lang="en-US" dirty="0"/>
          </a:p>
        </p:txBody>
      </p:sp>
      <p:sp>
        <p:nvSpPr>
          <p:cNvPr id="3" name="Content Placeholder 2">
            <a:extLst>
              <a:ext uri="{FF2B5EF4-FFF2-40B4-BE49-F238E27FC236}">
                <a16:creationId xmlns:a16="http://schemas.microsoft.com/office/drawing/2014/main" id="{CC5CD665-5923-4824-A84E-AE6446F60293}"/>
              </a:ext>
            </a:extLst>
          </p:cNvPr>
          <p:cNvSpPr>
            <a:spLocks noGrp="1"/>
          </p:cNvSpPr>
          <p:nvPr>
            <p:ph idx="1"/>
          </p:nvPr>
        </p:nvSpPr>
        <p:spPr/>
        <p:txBody>
          <a:bodyPr>
            <a:normAutofit fontScale="77500" lnSpcReduction="20000"/>
          </a:bodyPr>
          <a:lstStyle/>
          <a:p>
            <a:pPr marL="0" indent="0">
              <a:buNone/>
            </a:pPr>
            <a:r>
              <a:rPr lang="es-CO" dirty="0"/>
              <a:t>Secuencias de caracteres que permiten buscar un patrón en un texto. </a:t>
            </a:r>
          </a:p>
          <a:p>
            <a:pPr marL="0" indent="0">
              <a:buNone/>
            </a:pPr>
            <a:r>
              <a:rPr lang="es-CO" dirty="0"/>
              <a:t>Algunos ejemplos útiles son: </a:t>
            </a:r>
          </a:p>
          <a:p>
            <a:pPr marL="0" indent="0">
              <a:buNone/>
            </a:pPr>
            <a:r>
              <a:rPr lang="en-US" dirty="0" err="1"/>
              <a:t>Ejemplos</a:t>
            </a:r>
            <a:r>
              <a:rPr lang="en-US" dirty="0"/>
              <a:t>		</a:t>
            </a:r>
            <a:r>
              <a:rPr lang="en-US" dirty="0" err="1"/>
              <a:t>Explicación</a:t>
            </a:r>
            <a:endParaRPr lang="en-US" dirty="0"/>
          </a:p>
          <a:p>
            <a:pPr marL="0" indent="0">
              <a:buNone/>
            </a:pPr>
            <a:r>
              <a:rPr lang="en-US" dirty="0"/>
              <a:t>[a-z]			</a:t>
            </a:r>
            <a:r>
              <a:rPr lang="en-US" dirty="0" err="1"/>
              <a:t>encuentra</a:t>
            </a:r>
            <a:r>
              <a:rPr lang="en-US" dirty="0"/>
              <a:t> </a:t>
            </a:r>
            <a:r>
              <a:rPr lang="en-US" dirty="0" err="1"/>
              <a:t>cualquier</a:t>
            </a:r>
            <a:r>
              <a:rPr lang="en-US" dirty="0"/>
              <a:t> </a:t>
            </a:r>
            <a:r>
              <a:rPr lang="en-US" dirty="0" err="1"/>
              <a:t>letra</a:t>
            </a:r>
            <a:r>
              <a:rPr lang="en-US" dirty="0"/>
              <a:t> </a:t>
            </a:r>
            <a:r>
              <a:rPr lang="en-US" dirty="0" err="1"/>
              <a:t>minúscula</a:t>
            </a:r>
            <a:endParaRPr lang="en-US" dirty="0"/>
          </a:p>
          <a:p>
            <a:pPr marL="0" indent="0">
              <a:buNone/>
            </a:pPr>
            <a:r>
              <a:rPr lang="en-US" dirty="0"/>
              <a:t>[А-Z]			</a:t>
            </a:r>
            <a:r>
              <a:rPr lang="en-US" dirty="0" err="1"/>
              <a:t>encuentra</a:t>
            </a:r>
            <a:r>
              <a:rPr lang="en-US" dirty="0"/>
              <a:t> </a:t>
            </a:r>
            <a:r>
              <a:rPr lang="en-US" dirty="0" err="1"/>
              <a:t>cuaquier</a:t>
            </a:r>
            <a:r>
              <a:rPr lang="en-US" dirty="0"/>
              <a:t> </a:t>
            </a:r>
            <a:r>
              <a:rPr lang="en-US" dirty="0" err="1"/>
              <a:t>letra</a:t>
            </a:r>
            <a:r>
              <a:rPr lang="en-US" dirty="0"/>
              <a:t> </a:t>
            </a:r>
            <a:r>
              <a:rPr lang="en-US" dirty="0" err="1"/>
              <a:t>mayúscula</a:t>
            </a:r>
            <a:endParaRPr lang="en-US" dirty="0"/>
          </a:p>
          <a:p>
            <a:pPr marL="0" indent="0">
              <a:buNone/>
            </a:pPr>
            <a:r>
              <a:rPr lang="en-US" dirty="0"/>
              <a:t>[0-9]			</a:t>
            </a:r>
            <a:r>
              <a:rPr lang="en-US" dirty="0" err="1"/>
              <a:t>encuentra</a:t>
            </a:r>
            <a:r>
              <a:rPr lang="en-US" dirty="0"/>
              <a:t> </a:t>
            </a:r>
            <a:r>
              <a:rPr lang="en-US" dirty="0" err="1"/>
              <a:t>cualquier</a:t>
            </a:r>
            <a:r>
              <a:rPr lang="en-US" dirty="0"/>
              <a:t> </a:t>
            </a:r>
            <a:r>
              <a:rPr lang="en-US" dirty="0" err="1"/>
              <a:t>dígito</a:t>
            </a:r>
            <a:endParaRPr lang="en-US" dirty="0"/>
          </a:p>
          <a:p>
            <a:pPr marL="0" indent="0">
              <a:buNone/>
            </a:pPr>
            <a:r>
              <a:rPr lang="en-US" dirty="0"/>
              <a:t>[</a:t>
            </a:r>
            <a:r>
              <a:rPr lang="en-US" dirty="0" err="1"/>
              <a:t>aeiouAEIOU</a:t>
            </a:r>
            <a:r>
              <a:rPr lang="en-US" dirty="0"/>
              <a:t>]		</a:t>
            </a:r>
            <a:r>
              <a:rPr lang="en-US" dirty="0" err="1"/>
              <a:t>encuentral</a:t>
            </a:r>
            <a:r>
              <a:rPr lang="en-US" dirty="0"/>
              <a:t> </a:t>
            </a:r>
            <a:r>
              <a:rPr lang="en-US" dirty="0" err="1"/>
              <a:t>cualquier</a:t>
            </a:r>
            <a:r>
              <a:rPr lang="en-US" dirty="0"/>
              <a:t> vocal</a:t>
            </a:r>
          </a:p>
          <a:p>
            <a:pPr marL="0" indent="0">
              <a:buNone/>
            </a:pPr>
            <a:r>
              <a:rPr lang="en-US" dirty="0"/>
              <a:t>[^ </a:t>
            </a:r>
            <a:r>
              <a:rPr lang="en-US" dirty="0" err="1"/>
              <a:t>aeiouAEIOU</a:t>
            </a:r>
            <a:r>
              <a:rPr lang="en-US" dirty="0"/>
              <a:t>]	</a:t>
            </a:r>
            <a:r>
              <a:rPr lang="en-US" dirty="0" err="1"/>
              <a:t>encuentra</a:t>
            </a:r>
            <a:r>
              <a:rPr lang="en-US" dirty="0"/>
              <a:t> </a:t>
            </a:r>
            <a:r>
              <a:rPr lang="en-US" dirty="0" err="1"/>
              <a:t>cualquier</a:t>
            </a:r>
            <a:r>
              <a:rPr lang="en-US" dirty="0"/>
              <a:t> </a:t>
            </a:r>
            <a:r>
              <a:rPr lang="en-US" dirty="0" err="1"/>
              <a:t>caracter</a:t>
            </a:r>
            <a:r>
              <a:rPr lang="en-US" dirty="0"/>
              <a:t> que no sea una vocal</a:t>
            </a:r>
          </a:p>
          <a:p>
            <a:pPr marL="0" indent="0">
              <a:buNone/>
            </a:pPr>
            <a:r>
              <a:rPr lang="en-US" dirty="0"/>
              <a:t>^			</a:t>
            </a:r>
            <a:r>
              <a:rPr lang="en-US" dirty="0" err="1"/>
              <a:t>inicio</a:t>
            </a:r>
            <a:r>
              <a:rPr lang="en-US" dirty="0"/>
              <a:t> de </a:t>
            </a:r>
            <a:r>
              <a:rPr lang="en-US" dirty="0" err="1"/>
              <a:t>línea</a:t>
            </a:r>
            <a:r>
              <a:rPr lang="en-US" dirty="0"/>
              <a:t> (</a:t>
            </a:r>
            <a:r>
              <a:rPr lang="en-US" dirty="0" err="1"/>
              <a:t>ojo</a:t>
            </a:r>
            <a:r>
              <a:rPr lang="en-US" dirty="0"/>
              <a:t>: </a:t>
            </a:r>
            <a:r>
              <a:rPr lang="en-US" dirty="0" err="1"/>
              <a:t>cuando</a:t>
            </a:r>
            <a:r>
              <a:rPr lang="en-US" dirty="0"/>
              <a:t> </a:t>
            </a:r>
            <a:r>
              <a:rPr lang="en-US" dirty="0" err="1"/>
              <a:t>está</a:t>
            </a:r>
            <a:r>
              <a:rPr lang="en-US" dirty="0"/>
              <a:t> </a:t>
            </a:r>
            <a:r>
              <a:rPr lang="en-US" dirty="0" err="1"/>
              <a:t>fuera</a:t>
            </a:r>
            <a:r>
              <a:rPr lang="en-US" dirty="0"/>
              <a:t> de los </a:t>
            </a:r>
            <a:r>
              <a:rPr lang="en-US" dirty="0" err="1"/>
              <a:t>corchetes</a:t>
            </a:r>
            <a:r>
              <a:rPr lang="en-US" dirty="0"/>
              <a:t>)</a:t>
            </a:r>
          </a:p>
          <a:p>
            <a:pPr marL="0" indent="0">
              <a:buNone/>
            </a:pPr>
            <a:r>
              <a:rPr lang="en-US" dirty="0"/>
              <a:t>$			fin de </a:t>
            </a:r>
            <a:r>
              <a:rPr lang="en-US" dirty="0" err="1"/>
              <a:t>línea</a:t>
            </a:r>
            <a:endParaRPr lang="en-US" dirty="0"/>
          </a:p>
          <a:p>
            <a:pPr marL="0" indent="0">
              <a:buNone/>
            </a:pPr>
            <a:r>
              <a:rPr lang="en-US" dirty="0"/>
              <a:t>*			</a:t>
            </a:r>
            <a:r>
              <a:rPr lang="en-US" dirty="0" err="1"/>
              <a:t>Encuentra</a:t>
            </a:r>
            <a:r>
              <a:rPr lang="en-US" dirty="0"/>
              <a:t> una o m</a:t>
            </a:r>
            <a:r>
              <a:rPr lang="es-CO" dirty="0" err="1"/>
              <a:t>ás</a:t>
            </a:r>
            <a:r>
              <a:rPr lang="es-CO" dirty="0"/>
              <a:t> veces</a:t>
            </a:r>
          </a:p>
          <a:p>
            <a:pPr marL="0" indent="0">
              <a:buNone/>
            </a:pPr>
            <a:r>
              <a:rPr lang="en-US" dirty="0"/>
              <a:t>\w			</a:t>
            </a:r>
            <a:r>
              <a:rPr lang="en-US" dirty="0" err="1"/>
              <a:t>cualquier</a:t>
            </a:r>
            <a:r>
              <a:rPr lang="en-US" dirty="0"/>
              <a:t> </a:t>
            </a:r>
            <a:r>
              <a:rPr lang="en-US" dirty="0" err="1"/>
              <a:t>caracter</a:t>
            </a:r>
            <a:r>
              <a:rPr lang="en-US" dirty="0"/>
              <a:t> </a:t>
            </a:r>
            <a:r>
              <a:rPr lang="en-US" dirty="0" err="1"/>
              <a:t>alfanum</a:t>
            </a:r>
            <a:r>
              <a:rPr lang="es-CO" dirty="0"/>
              <a:t>érico</a:t>
            </a:r>
            <a:endParaRPr lang="en-US" dirty="0"/>
          </a:p>
        </p:txBody>
      </p:sp>
    </p:spTree>
    <p:extLst>
      <p:ext uri="{BB962C8B-B14F-4D97-AF65-F5344CB8AC3E}">
        <p14:creationId xmlns:p14="http://schemas.microsoft.com/office/powerpoint/2010/main" val="16404379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8E95D-0B0D-4E73-8022-034B8CF47B72}"/>
              </a:ext>
            </a:extLst>
          </p:cNvPr>
          <p:cNvSpPr>
            <a:spLocks noGrp="1"/>
          </p:cNvSpPr>
          <p:nvPr>
            <p:ph type="title"/>
          </p:nvPr>
        </p:nvSpPr>
        <p:spPr/>
        <p:txBody>
          <a:bodyPr/>
          <a:lstStyle/>
          <a:p>
            <a:r>
              <a:rPr lang="es-CO" dirty="0"/>
              <a:t>¿Qué aprendimos?</a:t>
            </a:r>
            <a:endParaRPr lang="en-US" dirty="0"/>
          </a:p>
        </p:txBody>
      </p:sp>
      <p:sp>
        <p:nvSpPr>
          <p:cNvPr id="3" name="Content Placeholder 2">
            <a:extLst>
              <a:ext uri="{FF2B5EF4-FFF2-40B4-BE49-F238E27FC236}">
                <a16:creationId xmlns:a16="http://schemas.microsoft.com/office/drawing/2014/main" id="{DB548475-0430-459D-A289-1146545F5873}"/>
              </a:ext>
            </a:extLst>
          </p:cNvPr>
          <p:cNvSpPr>
            <a:spLocks noGrp="1"/>
          </p:cNvSpPr>
          <p:nvPr>
            <p:ph idx="1"/>
          </p:nvPr>
        </p:nvSpPr>
        <p:spPr/>
        <p:txBody>
          <a:bodyPr/>
          <a:lstStyle/>
          <a:p>
            <a:r>
              <a:rPr lang="es-CO" dirty="0"/>
              <a:t>Términos comunes y populares</a:t>
            </a:r>
          </a:p>
          <a:p>
            <a:r>
              <a:rPr lang="es-CO" dirty="0"/>
              <a:t>Ubicación y creación de carpetas en la Terminal</a:t>
            </a:r>
          </a:p>
          <a:p>
            <a:r>
              <a:rPr lang="es-CO" dirty="0"/>
              <a:t>Contamos palabras, líneas y caracteres de un texto</a:t>
            </a:r>
          </a:p>
          <a:p>
            <a:r>
              <a:rPr lang="es-CO" dirty="0"/>
              <a:t>Visualizamos un texto en la terminal</a:t>
            </a:r>
          </a:p>
          <a:p>
            <a:r>
              <a:rPr lang="es-CO" dirty="0"/>
              <a:t>Creamos listas de palabras con </a:t>
            </a:r>
            <a:r>
              <a:rPr lang="es-CO" i="1" dirty="0"/>
              <a:t>sed</a:t>
            </a:r>
          </a:p>
          <a:p>
            <a:r>
              <a:rPr lang="es-CO" dirty="0"/>
              <a:t>Ordenamos las listas de palabras y contamos las repeticiones</a:t>
            </a:r>
          </a:p>
          <a:p>
            <a:r>
              <a:rPr lang="es-CO" dirty="0"/>
              <a:t>Filtramos palabras y contamos morfemas</a:t>
            </a:r>
          </a:p>
          <a:p>
            <a:r>
              <a:rPr lang="es-CO" dirty="0"/>
              <a:t> removimos secuencias de caracteres indeseados</a:t>
            </a:r>
          </a:p>
          <a:p>
            <a:endParaRPr lang="es-CO" dirty="0"/>
          </a:p>
          <a:p>
            <a:endParaRPr lang="es-CO" dirty="0"/>
          </a:p>
          <a:p>
            <a:endParaRPr lang="es-CO" dirty="0"/>
          </a:p>
          <a:p>
            <a:endParaRPr lang="en-US" dirty="0"/>
          </a:p>
        </p:txBody>
      </p:sp>
    </p:spTree>
    <p:extLst>
      <p:ext uri="{BB962C8B-B14F-4D97-AF65-F5344CB8AC3E}">
        <p14:creationId xmlns:p14="http://schemas.microsoft.com/office/powerpoint/2010/main" val="21313710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57037-CC33-4982-AEF3-32371D9EA72C}"/>
              </a:ext>
            </a:extLst>
          </p:cNvPr>
          <p:cNvSpPr>
            <a:spLocks noGrp="1"/>
          </p:cNvSpPr>
          <p:nvPr>
            <p:ph type="title"/>
          </p:nvPr>
        </p:nvSpPr>
        <p:spPr/>
        <p:txBody>
          <a:bodyPr/>
          <a:lstStyle/>
          <a:p>
            <a:r>
              <a:rPr lang="en-US" dirty="0"/>
              <a:t>Lista de </a:t>
            </a:r>
            <a:r>
              <a:rPr lang="en-US" dirty="0" err="1"/>
              <a:t>comandos</a:t>
            </a:r>
            <a:r>
              <a:rPr lang="en-US" dirty="0"/>
              <a:t> </a:t>
            </a:r>
            <a:r>
              <a:rPr lang="es-CO" dirty="0"/>
              <a:t>útiles </a:t>
            </a:r>
            <a:r>
              <a:rPr lang="en-US" dirty="0"/>
              <a:t>que </a:t>
            </a:r>
            <a:r>
              <a:rPr lang="en-US" dirty="0" err="1"/>
              <a:t>vimos</a:t>
            </a:r>
            <a:endParaRPr lang="en-US" dirty="0"/>
          </a:p>
        </p:txBody>
      </p:sp>
      <p:sp>
        <p:nvSpPr>
          <p:cNvPr id="3" name="Content Placeholder 2">
            <a:extLst>
              <a:ext uri="{FF2B5EF4-FFF2-40B4-BE49-F238E27FC236}">
                <a16:creationId xmlns:a16="http://schemas.microsoft.com/office/drawing/2014/main" id="{0154F623-7F27-4AD0-96BF-7CD320F82928}"/>
              </a:ext>
            </a:extLst>
          </p:cNvPr>
          <p:cNvSpPr>
            <a:spLocks noGrp="1"/>
          </p:cNvSpPr>
          <p:nvPr>
            <p:ph idx="1"/>
          </p:nvPr>
        </p:nvSpPr>
        <p:spPr>
          <a:xfrm>
            <a:off x="5204298" y="1671637"/>
            <a:ext cx="6032770" cy="4351338"/>
          </a:xfrm>
        </p:spPr>
        <p:txBody>
          <a:bodyPr/>
          <a:lstStyle/>
          <a:p>
            <a:pPr marL="0" indent="0">
              <a:buNone/>
            </a:pPr>
            <a:r>
              <a:rPr lang="en-US" dirty="0"/>
              <a:t>$ </a:t>
            </a:r>
            <a:r>
              <a:rPr lang="en-US" dirty="0" err="1"/>
              <a:t>wc</a:t>
            </a:r>
            <a:endParaRPr lang="en-US" dirty="0"/>
          </a:p>
          <a:p>
            <a:pPr marL="0" indent="0">
              <a:buNone/>
            </a:pPr>
            <a:r>
              <a:rPr lang="en-US" dirty="0"/>
              <a:t>$ cat</a:t>
            </a:r>
          </a:p>
          <a:p>
            <a:pPr marL="0" indent="0">
              <a:buNone/>
            </a:pPr>
            <a:r>
              <a:rPr lang="en-US" dirty="0"/>
              <a:t>$ sort</a:t>
            </a:r>
          </a:p>
          <a:p>
            <a:pPr marL="0" indent="0">
              <a:buNone/>
            </a:pPr>
            <a:r>
              <a:rPr lang="en-US" dirty="0"/>
              <a:t>$ </a:t>
            </a:r>
            <a:r>
              <a:rPr lang="en-US" dirty="0" err="1"/>
              <a:t>uniq</a:t>
            </a:r>
            <a:endParaRPr lang="en-US" dirty="0"/>
          </a:p>
          <a:p>
            <a:pPr marL="0" indent="0">
              <a:buNone/>
            </a:pPr>
            <a:r>
              <a:rPr lang="en-US" dirty="0"/>
              <a:t>$ sed</a:t>
            </a:r>
          </a:p>
          <a:p>
            <a:pPr marL="0" indent="0">
              <a:buNone/>
            </a:pPr>
            <a:r>
              <a:rPr lang="en-US" dirty="0"/>
              <a:t>$ tr</a:t>
            </a:r>
          </a:p>
          <a:p>
            <a:pPr marL="0" indent="0">
              <a:buNone/>
            </a:pPr>
            <a:r>
              <a:rPr lang="en-US" dirty="0"/>
              <a:t>$ grep</a:t>
            </a:r>
          </a:p>
          <a:p>
            <a:pPr marL="0" indent="0">
              <a:buNone/>
            </a:pPr>
            <a:endParaRPr lang="en-US" dirty="0"/>
          </a:p>
          <a:p>
            <a:endParaRPr lang="en-US" dirty="0"/>
          </a:p>
        </p:txBody>
      </p:sp>
      <p:pic>
        <p:nvPicPr>
          <p:cNvPr id="5" name="Picture 4">
            <a:extLst>
              <a:ext uri="{FF2B5EF4-FFF2-40B4-BE49-F238E27FC236}">
                <a16:creationId xmlns:a16="http://schemas.microsoft.com/office/drawing/2014/main" id="{0D886177-19B7-480A-868E-C028C3006111}"/>
              </a:ext>
            </a:extLst>
          </p:cNvPr>
          <p:cNvPicPr>
            <a:picLocks noChangeAspect="1"/>
          </p:cNvPicPr>
          <p:nvPr/>
        </p:nvPicPr>
        <p:blipFill>
          <a:blip r:embed="rId2"/>
          <a:stretch>
            <a:fillRect/>
          </a:stretch>
        </p:blipFill>
        <p:spPr>
          <a:xfrm>
            <a:off x="1201993" y="1671637"/>
            <a:ext cx="2286000" cy="3514725"/>
          </a:xfrm>
          <a:prstGeom prst="rect">
            <a:avLst/>
          </a:prstGeom>
        </p:spPr>
      </p:pic>
    </p:spTree>
    <p:extLst>
      <p:ext uri="{BB962C8B-B14F-4D97-AF65-F5344CB8AC3E}">
        <p14:creationId xmlns:p14="http://schemas.microsoft.com/office/powerpoint/2010/main" val="10222347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D1575-20ED-4A9B-A774-B0E2EBB19EDC}"/>
              </a:ext>
            </a:extLst>
          </p:cNvPr>
          <p:cNvSpPr>
            <a:spLocks noGrp="1"/>
          </p:cNvSpPr>
          <p:nvPr>
            <p:ph type="title"/>
          </p:nvPr>
        </p:nvSpPr>
        <p:spPr/>
        <p:txBody>
          <a:bodyPr/>
          <a:lstStyle/>
          <a:p>
            <a:r>
              <a:rPr lang="es-CO" dirty="0" err="1"/>
              <a:t>Lab</a:t>
            </a:r>
            <a:r>
              <a:rPr lang="es-CO" dirty="0"/>
              <a:t> </a:t>
            </a:r>
            <a:r>
              <a:rPr lang="es-CO" dirty="0" err="1"/>
              <a:t>assignment</a:t>
            </a:r>
            <a:r>
              <a:rPr lang="es-CO" dirty="0"/>
              <a:t> 1: la práctica es clave</a:t>
            </a:r>
            <a:endParaRPr lang="en-US" dirty="0"/>
          </a:p>
        </p:txBody>
      </p:sp>
      <p:sp>
        <p:nvSpPr>
          <p:cNvPr id="3" name="Content Placeholder 2">
            <a:extLst>
              <a:ext uri="{FF2B5EF4-FFF2-40B4-BE49-F238E27FC236}">
                <a16:creationId xmlns:a16="http://schemas.microsoft.com/office/drawing/2014/main" id="{CF81A9A2-FE34-4E98-8899-4022597CF2BA}"/>
              </a:ext>
            </a:extLst>
          </p:cNvPr>
          <p:cNvSpPr>
            <a:spLocks noGrp="1"/>
          </p:cNvSpPr>
          <p:nvPr>
            <p:ph idx="1"/>
          </p:nvPr>
        </p:nvSpPr>
        <p:spPr/>
        <p:txBody>
          <a:bodyPr>
            <a:normAutofit fontScale="85000" lnSpcReduction="10000"/>
          </a:bodyPr>
          <a:lstStyle/>
          <a:p>
            <a:pPr marL="0" indent="0">
              <a:buNone/>
            </a:pPr>
            <a:r>
              <a:rPr lang="es-CO" dirty="0"/>
              <a:t>Datos: LowerBeginner.txt </a:t>
            </a:r>
          </a:p>
          <a:p>
            <a:pPr marL="514350" indent="-514350">
              <a:buAutoNum type="arabicPeriod"/>
            </a:pPr>
            <a:r>
              <a:rPr lang="es-CO" dirty="0"/>
              <a:t>¿Cuántas líneas, palabras y caracteres tiene el texto?</a:t>
            </a:r>
          </a:p>
          <a:p>
            <a:pPr marL="514350" indent="-514350">
              <a:buAutoNum type="arabicPeriod"/>
            </a:pPr>
            <a:r>
              <a:rPr lang="es-CO" dirty="0"/>
              <a:t>¿Qué hace la siguiente línea de código? Explica la función de cada comando.</a:t>
            </a:r>
          </a:p>
          <a:p>
            <a:pPr marL="0" indent="0">
              <a:buNone/>
            </a:pPr>
            <a:r>
              <a:rPr lang="es-CO" sz="2400" dirty="0"/>
              <a:t>$ sed 's/[^a-</a:t>
            </a:r>
            <a:r>
              <a:rPr lang="es-CO" sz="2400" dirty="0" err="1"/>
              <a:t>zA</a:t>
            </a:r>
            <a:r>
              <a:rPr lang="es-CO" sz="2400" dirty="0"/>
              <a:t>-Z]\+/\n/g' &lt; LowerBeginner.txt | </a:t>
            </a:r>
            <a:r>
              <a:rPr lang="es-CO" sz="2400" dirty="0" err="1"/>
              <a:t>sort</a:t>
            </a:r>
            <a:r>
              <a:rPr lang="es-CO" sz="2400" dirty="0"/>
              <a:t> | </a:t>
            </a:r>
            <a:r>
              <a:rPr lang="es-CO" sz="2400" dirty="0" err="1"/>
              <a:t>uniq</a:t>
            </a:r>
            <a:r>
              <a:rPr lang="es-CO" sz="2400" dirty="0"/>
              <a:t> -c | </a:t>
            </a:r>
            <a:r>
              <a:rPr lang="es-CO" sz="2400" dirty="0" err="1"/>
              <a:t>sort</a:t>
            </a:r>
            <a:r>
              <a:rPr lang="es-CO" sz="2400" dirty="0"/>
              <a:t> -</a:t>
            </a:r>
            <a:r>
              <a:rPr lang="es-CO" sz="2400" dirty="0" err="1"/>
              <a:t>nr</a:t>
            </a:r>
            <a:r>
              <a:rPr lang="es-CO" sz="2400" dirty="0"/>
              <a:t> | sed 10q</a:t>
            </a:r>
          </a:p>
          <a:p>
            <a:pPr marL="0" indent="0">
              <a:buNone/>
            </a:pPr>
            <a:r>
              <a:rPr lang="es-CO" dirty="0"/>
              <a:t>3. ¿Cuáles son las 20 palabras más frecuentes del corpus?</a:t>
            </a:r>
          </a:p>
          <a:p>
            <a:pPr marL="0" indent="0">
              <a:buNone/>
            </a:pPr>
            <a:r>
              <a:rPr lang="es-CO" dirty="0"/>
              <a:t>4. Escoge cualquier tipo de afijo gramática o léxico que te interese. ¿Cuántas veces lo utilizaron los estudiantes?</a:t>
            </a:r>
          </a:p>
          <a:p>
            <a:pPr marL="0" indent="0">
              <a:buNone/>
            </a:pPr>
            <a:r>
              <a:rPr lang="es-CO" dirty="0"/>
              <a:t>5. ¿Qué hace la siguiente línea de código? Explica la función de cada comando.</a:t>
            </a:r>
          </a:p>
          <a:p>
            <a:pPr marL="0" indent="0">
              <a:buNone/>
            </a:pPr>
            <a:r>
              <a:rPr lang="en-US" dirty="0"/>
              <a:t>$ grep --color '\&lt;a\w*a\&gt;' LowerBeginner.txt</a:t>
            </a:r>
            <a:endParaRPr lang="es-CO" dirty="0"/>
          </a:p>
          <a:p>
            <a:pPr marL="0" indent="0">
              <a:buNone/>
            </a:pPr>
            <a:r>
              <a:rPr lang="es-CO" dirty="0"/>
              <a:t>6. Remueve los saltos de línea </a:t>
            </a:r>
            <a:r>
              <a:rPr lang="es-CO" i="1" dirty="0" err="1"/>
              <a:t>html</a:t>
            </a:r>
            <a:r>
              <a:rPr lang="es-CO" i="1" dirty="0"/>
              <a:t> </a:t>
            </a:r>
            <a:r>
              <a:rPr lang="es-CO" dirty="0"/>
              <a:t>que se copiaron al texto </a:t>
            </a:r>
            <a:r>
              <a:rPr lang="en-US" dirty="0"/>
              <a:t>(&lt;</a:t>
            </a:r>
            <a:r>
              <a:rPr lang="en-US" dirty="0" err="1"/>
              <a:t>br</a:t>
            </a:r>
            <a:r>
              <a:rPr lang="en-US" dirty="0"/>
              <a:t>/&gt;)</a:t>
            </a:r>
            <a:endParaRPr lang="es-CO" dirty="0"/>
          </a:p>
          <a:p>
            <a:pPr marL="0" indent="0">
              <a:buNone/>
            </a:pPr>
            <a:endParaRPr lang="es-CO" dirty="0"/>
          </a:p>
        </p:txBody>
      </p:sp>
    </p:spTree>
    <p:extLst>
      <p:ext uri="{BB962C8B-B14F-4D97-AF65-F5344CB8AC3E}">
        <p14:creationId xmlns:p14="http://schemas.microsoft.com/office/powerpoint/2010/main" val="37541607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00551-428F-455C-9986-7996E8045924}"/>
              </a:ext>
            </a:extLst>
          </p:cNvPr>
          <p:cNvSpPr>
            <a:spLocks noGrp="1"/>
          </p:cNvSpPr>
          <p:nvPr>
            <p:ph type="title"/>
          </p:nvPr>
        </p:nvSpPr>
        <p:spPr/>
        <p:txBody>
          <a:bodyPr/>
          <a:lstStyle/>
          <a:p>
            <a:r>
              <a:rPr lang="es-CO"/>
              <a:t>Próxima clase</a:t>
            </a:r>
            <a:endParaRPr lang="en-US"/>
          </a:p>
        </p:txBody>
      </p:sp>
      <p:sp>
        <p:nvSpPr>
          <p:cNvPr id="3" name="Content Placeholder 2">
            <a:extLst>
              <a:ext uri="{FF2B5EF4-FFF2-40B4-BE49-F238E27FC236}">
                <a16:creationId xmlns:a16="http://schemas.microsoft.com/office/drawing/2014/main" id="{25BAC197-2375-47A3-8F08-72A1E0945046}"/>
              </a:ext>
            </a:extLst>
          </p:cNvPr>
          <p:cNvSpPr>
            <a:spLocks noGrp="1"/>
          </p:cNvSpPr>
          <p:nvPr>
            <p:ph idx="1"/>
          </p:nvPr>
        </p:nvSpPr>
        <p:spPr/>
        <p:txBody>
          <a:bodyPr/>
          <a:lstStyle/>
          <a:p>
            <a:pPr marL="0" indent="0">
              <a:buNone/>
            </a:pPr>
            <a:r>
              <a:rPr lang="en-US" dirty="0"/>
              <a:t>Python</a:t>
            </a:r>
          </a:p>
          <a:p>
            <a:pPr marL="0" indent="0">
              <a:buNone/>
            </a:pPr>
            <a:r>
              <a:rPr lang="en-US" dirty="0"/>
              <a:t>- </a:t>
            </a:r>
            <a:r>
              <a:rPr lang="en-US" dirty="0" err="1"/>
              <a:t>Introducción</a:t>
            </a:r>
            <a:endParaRPr lang="en-US" dirty="0"/>
          </a:p>
          <a:p>
            <a:pPr>
              <a:buFontTx/>
              <a:buChar char="-"/>
            </a:pPr>
            <a:r>
              <a:rPr lang="en-US" dirty="0" err="1"/>
              <a:t>Tokenizaci</a:t>
            </a:r>
            <a:r>
              <a:rPr lang="es-CO" dirty="0" err="1"/>
              <a:t>ón</a:t>
            </a:r>
            <a:endParaRPr lang="es-CO" dirty="0"/>
          </a:p>
          <a:p>
            <a:pPr>
              <a:buFontTx/>
              <a:buChar char="-"/>
            </a:pPr>
            <a:r>
              <a:rPr lang="es-CO" dirty="0"/>
              <a:t>Segmentación de oraciones</a:t>
            </a:r>
          </a:p>
          <a:p>
            <a:pPr>
              <a:buFontTx/>
              <a:buChar char="-"/>
            </a:pPr>
            <a:r>
              <a:rPr lang="es-CO" dirty="0"/>
              <a:t>Utilidades básicas</a:t>
            </a:r>
            <a:endParaRPr lang="en-US" dirty="0"/>
          </a:p>
        </p:txBody>
      </p:sp>
    </p:spTree>
    <p:extLst>
      <p:ext uri="{BB962C8B-B14F-4D97-AF65-F5344CB8AC3E}">
        <p14:creationId xmlns:p14="http://schemas.microsoft.com/office/powerpoint/2010/main" val="4254646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4F88D-AA89-4818-B0CD-41B2554E3757}"/>
              </a:ext>
            </a:extLst>
          </p:cNvPr>
          <p:cNvSpPr>
            <a:spLocks noGrp="1"/>
          </p:cNvSpPr>
          <p:nvPr>
            <p:ph type="title"/>
          </p:nvPr>
        </p:nvSpPr>
        <p:spPr/>
        <p:txBody>
          <a:bodyPr/>
          <a:lstStyle/>
          <a:p>
            <a:r>
              <a:rPr lang="es-CO" dirty="0"/>
              <a:t>¿Y tú?</a:t>
            </a:r>
            <a:endParaRPr lang="en-US" dirty="0"/>
          </a:p>
        </p:txBody>
      </p:sp>
      <p:sp>
        <p:nvSpPr>
          <p:cNvPr id="3" name="Content Placeholder 2">
            <a:extLst>
              <a:ext uri="{FF2B5EF4-FFF2-40B4-BE49-F238E27FC236}">
                <a16:creationId xmlns:a16="http://schemas.microsoft.com/office/drawing/2014/main" id="{65111191-8049-4EB5-BAA6-C781608E2912}"/>
              </a:ext>
            </a:extLst>
          </p:cNvPr>
          <p:cNvSpPr>
            <a:spLocks noGrp="1"/>
          </p:cNvSpPr>
          <p:nvPr>
            <p:ph idx="1"/>
          </p:nvPr>
        </p:nvSpPr>
        <p:spPr/>
        <p:txBody>
          <a:bodyPr/>
          <a:lstStyle/>
          <a:p>
            <a:pPr marL="0" indent="0">
              <a:buNone/>
            </a:pPr>
            <a:r>
              <a:rPr lang="es-CO" dirty="0"/>
              <a:t>¿De dónde eres?</a:t>
            </a:r>
          </a:p>
          <a:p>
            <a:pPr marL="0" indent="0">
              <a:buNone/>
            </a:pPr>
            <a:r>
              <a:rPr lang="es-CO" dirty="0"/>
              <a:t>¿Cuánto tiempo llevas en UF?</a:t>
            </a:r>
          </a:p>
          <a:p>
            <a:pPr marL="0" indent="0">
              <a:buNone/>
            </a:pPr>
            <a:r>
              <a:rPr lang="es-CO" dirty="0"/>
              <a:t>¿Tienes experiencia con algún lenguaje de programación?</a:t>
            </a:r>
          </a:p>
          <a:p>
            <a:pPr marL="0" indent="0">
              <a:buNone/>
            </a:pPr>
            <a:r>
              <a:rPr lang="en-US" dirty="0"/>
              <a:t>¿</a:t>
            </a:r>
            <a:r>
              <a:rPr lang="en-US" dirty="0" err="1"/>
              <a:t>Tienes</a:t>
            </a:r>
            <a:r>
              <a:rPr lang="en-US" dirty="0"/>
              <a:t> una Mac o una Laptop?</a:t>
            </a:r>
          </a:p>
          <a:p>
            <a:pPr marL="0" indent="0">
              <a:buNone/>
            </a:pPr>
            <a:r>
              <a:rPr lang="en-US" dirty="0"/>
              <a:t>¿</a:t>
            </a:r>
            <a:r>
              <a:rPr lang="en-US" dirty="0" err="1"/>
              <a:t>Cuál</a:t>
            </a:r>
            <a:r>
              <a:rPr lang="en-US" dirty="0"/>
              <a:t> es </a:t>
            </a:r>
            <a:r>
              <a:rPr lang="en-US" dirty="0" err="1"/>
              <a:t>tu</a:t>
            </a:r>
            <a:r>
              <a:rPr lang="en-US" dirty="0"/>
              <a:t> meta con </a:t>
            </a:r>
            <a:r>
              <a:rPr lang="en-US" dirty="0" err="1"/>
              <a:t>el</a:t>
            </a:r>
            <a:r>
              <a:rPr lang="en-US" dirty="0"/>
              <a:t> </a:t>
            </a:r>
            <a:r>
              <a:rPr lang="en-US" dirty="0" err="1"/>
              <a:t>curso</a:t>
            </a:r>
            <a:r>
              <a:rPr lang="en-US" dirty="0"/>
              <a:t>?</a:t>
            </a:r>
          </a:p>
          <a:p>
            <a:pPr marL="0" indent="0">
              <a:buNone/>
            </a:pPr>
            <a:r>
              <a:rPr lang="en-US" dirty="0"/>
              <a:t>¿Has </a:t>
            </a:r>
            <a:r>
              <a:rPr lang="en-US" dirty="0" err="1"/>
              <a:t>experimentado</a:t>
            </a:r>
            <a:r>
              <a:rPr lang="en-US" dirty="0"/>
              <a:t> un poco con la Terminal de Linux?</a:t>
            </a:r>
          </a:p>
          <a:p>
            <a:pPr marL="0" indent="0">
              <a:buNone/>
            </a:pPr>
            <a:endParaRPr lang="en-US" dirty="0"/>
          </a:p>
          <a:p>
            <a:pPr marL="0" indent="0">
              <a:buNone/>
            </a:pPr>
            <a:endParaRPr lang="es-CO" dirty="0"/>
          </a:p>
        </p:txBody>
      </p:sp>
    </p:spTree>
    <p:extLst>
      <p:ext uri="{BB962C8B-B14F-4D97-AF65-F5344CB8AC3E}">
        <p14:creationId xmlns:p14="http://schemas.microsoft.com/office/powerpoint/2010/main" val="2034422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2C740-ACBE-4489-879D-38B0945CC914}"/>
              </a:ext>
            </a:extLst>
          </p:cNvPr>
          <p:cNvSpPr>
            <a:spLocks noGrp="1"/>
          </p:cNvSpPr>
          <p:nvPr>
            <p:ph type="title"/>
          </p:nvPr>
        </p:nvSpPr>
        <p:spPr/>
        <p:txBody>
          <a:bodyPr>
            <a:normAutofit/>
          </a:bodyPr>
          <a:lstStyle/>
          <a:p>
            <a:r>
              <a:rPr lang="es-CO" dirty="0"/>
              <a:t>Términos: Inteligencia Artificial y Machine </a:t>
            </a:r>
            <a:r>
              <a:rPr lang="es-CO" dirty="0" err="1"/>
              <a:t>Learning</a:t>
            </a:r>
            <a:endParaRPr lang="en-US" dirty="0"/>
          </a:p>
        </p:txBody>
      </p:sp>
      <p:sp>
        <p:nvSpPr>
          <p:cNvPr id="3" name="Content Placeholder 2">
            <a:extLst>
              <a:ext uri="{FF2B5EF4-FFF2-40B4-BE49-F238E27FC236}">
                <a16:creationId xmlns:a16="http://schemas.microsoft.com/office/drawing/2014/main" id="{AE9CE2BF-7C67-4704-AF26-944842F69BF3}"/>
              </a:ext>
            </a:extLst>
          </p:cNvPr>
          <p:cNvSpPr>
            <a:spLocks noGrp="1"/>
          </p:cNvSpPr>
          <p:nvPr>
            <p:ph idx="1"/>
          </p:nvPr>
        </p:nvSpPr>
        <p:spPr>
          <a:xfrm>
            <a:off x="1998407" y="4466255"/>
            <a:ext cx="7708614" cy="1751320"/>
          </a:xfrm>
        </p:spPr>
        <p:txBody>
          <a:bodyPr/>
          <a:lstStyle/>
          <a:p>
            <a:pPr marL="0" indent="0">
              <a:buNone/>
            </a:pPr>
            <a:r>
              <a:rPr lang="es-CO" dirty="0"/>
              <a:t>NLP: Natural </a:t>
            </a:r>
            <a:r>
              <a:rPr lang="es-CO" dirty="0" err="1"/>
              <a:t>Language</a:t>
            </a:r>
            <a:r>
              <a:rPr lang="es-CO" dirty="0"/>
              <a:t> Processing</a:t>
            </a:r>
            <a:endParaRPr lang="en-US" dirty="0"/>
          </a:p>
        </p:txBody>
      </p:sp>
      <p:pic>
        <p:nvPicPr>
          <p:cNvPr id="1026" name="Picture 2" descr="MathWorks &#10;Some Basic Definitions &#10;Artificial Intelligence &#10;Machine Learning &#10;The practice of learning a task from data &#10;without relying on a predetermined equation or model ">
            <a:extLst>
              <a:ext uri="{FF2B5EF4-FFF2-40B4-BE49-F238E27FC236}">
                <a16:creationId xmlns:a16="http://schemas.microsoft.com/office/drawing/2014/main" id="{A3A412A0-55CA-4A5D-8FF2-8C9D6A967D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0207" y="1880768"/>
            <a:ext cx="8819535" cy="4758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5745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EBCDE-BE4B-4958-8926-FA003A75649C}"/>
              </a:ext>
            </a:extLst>
          </p:cNvPr>
          <p:cNvSpPr>
            <a:spLocks noGrp="1"/>
          </p:cNvSpPr>
          <p:nvPr>
            <p:ph type="title"/>
          </p:nvPr>
        </p:nvSpPr>
        <p:spPr/>
        <p:txBody>
          <a:bodyPr/>
          <a:lstStyle/>
          <a:p>
            <a:r>
              <a:rPr lang="es-CO" dirty="0"/>
              <a:t>Términos: NLP, Lingüística computacional, Algoritmos….</a:t>
            </a:r>
            <a:endParaRPr lang="en-US" dirty="0"/>
          </a:p>
        </p:txBody>
      </p:sp>
      <p:sp>
        <p:nvSpPr>
          <p:cNvPr id="3" name="Content Placeholder 2">
            <a:extLst>
              <a:ext uri="{FF2B5EF4-FFF2-40B4-BE49-F238E27FC236}">
                <a16:creationId xmlns:a16="http://schemas.microsoft.com/office/drawing/2014/main" id="{837C9B8D-EB43-4983-97BD-A09AE3F3709E}"/>
              </a:ext>
            </a:extLst>
          </p:cNvPr>
          <p:cNvSpPr>
            <a:spLocks noGrp="1"/>
          </p:cNvSpPr>
          <p:nvPr>
            <p:ph idx="1"/>
          </p:nvPr>
        </p:nvSpPr>
        <p:spPr/>
        <p:txBody>
          <a:bodyPr>
            <a:normAutofit fontScale="92500"/>
          </a:bodyPr>
          <a:lstStyle/>
          <a:p>
            <a:pPr marL="0" indent="0">
              <a:buNone/>
            </a:pPr>
            <a:r>
              <a:rPr lang="es-CO" dirty="0"/>
              <a:t>Lingüística computacional: rama de la lingüística que utiliza enfoques y herramientas de </a:t>
            </a:r>
            <a:r>
              <a:rPr lang="es-CO" i="1" dirty="0" err="1"/>
              <a:t>Computer</a:t>
            </a:r>
            <a:r>
              <a:rPr lang="es-CO" i="1" dirty="0"/>
              <a:t> </a:t>
            </a:r>
            <a:r>
              <a:rPr lang="es-CO" i="1" dirty="0" err="1"/>
              <a:t>Science</a:t>
            </a:r>
            <a:r>
              <a:rPr lang="es-CO" i="1" dirty="0"/>
              <a:t> </a:t>
            </a:r>
            <a:r>
              <a:rPr lang="es-CO" dirty="0"/>
              <a:t>para el análisis lingüístico.</a:t>
            </a:r>
          </a:p>
          <a:p>
            <a:pPr marL="0" indent="0">
              <a:buNone/>
            </a:pPr>
            <a:endParaRPr lang="es-CO" dirty="0"/>
          </a:p>
          <a:p>
            <a:pPr marL="0" indent="0">
              <a:buNone/>
            </a:pPr>
            <a:r>
              <a:rPr lang="es-CO" dirty="0"/>
              <a:t>NLP (</a:t>
            </a:r>
            <a:r>
              <a:rPr lang="en-US" dirty="0"/>
              <a:t>Natural Language Processing): Rama de la </a:t>
            </a:r>
            <a:r>
              <a:rPr lang="en-US" dirty="0" err="1"/>
              <a:t>lingüística</a:t>
            </a:r>
            <a:r>
              <a:rPr lang="en-US" dirty="0"/>
              <a:t> </a:t>
            </a:r>
            <a:r>
              <a:rPr lang="en-US" dirty="0" err="1"/>
              <a:t>computacional</a:t>
            </a:r>
            <a:r>
              <a:rPr lang="en-US" dirty="0"/>
              <a:t>.</a:t>
            </a:r>
          </a:p>
          <a:p>
            <a:pPr lvl="1"/>
            <a:r>
              <a:rPr lang="en-US" dirty="0" err="1"/>
              <a:t>Lenguaje</a:t>
            </a:r>
            <a:r>
              <a:rPr lang="en-US" dirty="0"/>
              <a:t> natural: </a:t>
            </a:r>
            <a:r>
              <a:rPr lang="en-US" dirty="0" err="1"/>
              <a:t>manifestaci</a:t>
            </a:r>
            <a:r>
              <a:rPr lang="es-CO" dirty="0" err="1"/>
              <a:t>ón</a:t>
            </a:r>
            <a:r>
              <a:rPr lang="es-CO" dirty="0"/>
              <a:t> del lenguaje humano que se originó dentro de un ambiente natural (</a:t>
            </a:r>
            <a:r>
              <a:rPr lang="es-CO" dirty="0" err="1"/>
              <a:t>e.g</a:t>
            </a:r>
            <a:r>
              <a:rPr lang="es-CO" dirty="0"/>
              <a:t>., un idioma como el español). </a:t>
            </a:r>
          </a:p>
          <a:p>
            <a:pPr lvl="1"/>
            <a:r>
              <a:rPr lang="es-CO" dirty="0"/>
              <a:t>Procesamiento: se encarga de hacer que la computadora pueda entender el lenguaje humano mediante la creación de diferentes aplicaciones computacionales.</a:t>
            </a:r>
          </a:p>
          <a:p>
            <a:pPr marL="0" indent="0">
              <a:buNone/>
            </a:pPr>
            <a:r>
              <a:rPr lang="es-CO" dirty="0"/>
              <a:t>Algoritmo: conjunto de instrucciones que se generan para que la computadora pueda completar una tarea. Se escriben en un lenguaje de programación cómo Python, C</a:t>
            </a:r>
            <a:r>
              <a:rPr lang="en-US" dirty="0"/>
              <a:t>++, R, etc.</a:t>
            </a:r>
          </a:p>
        </p:txBody>
      </p:sp>
    </p:spTree>
    <p:extLst>
      <p:ext uri="{BB962C8B-B14F-4D97-AF65-F5344CB8AC3E}">
        <p14:creationId xmlns:p14="http://schemas.microsoft.com/office/powerpoint/2010/main" val="2718828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5CB26-65B9-4811-9A57-C8D5BC2B878D}"/>
              </a:ext>
            </a:extLst>
          </p:cNvPr>
          <p:cNvSpPr>
            <a:spLocks noGrp="1"/>
          </p:cNvSpPr>
          <p:nvPr>
            <p:ph type="title"/>
          </p:nvPr>
        </p:nvSpPr>
        <p:spPr/>
        <p:txBody>
          <a:bodyPr/>
          <a:lstStyle/>
          <a:p>
            <a:r>
              <a:rPr lang="en-US" dirty="0"/>
              <a:t>Una nota r</a:t>
            </a:r>
            <a:r>
              <a:rPr lang="es-CO" dirty="0" err="1"/>
              <a:t>ápida</a:t>
            </a:r>
            <a:endParaRPr lang="en-US" dirty="0"/>
          </a:p>
        </p:txBody>
      </p:sp>
      <p:sp>
        <p:nvSpPr>
          <p:cNvPr id="3" name="Content Placeholder 2">
            <a:extLst>
              <a:ext uri="{FF2B5EF4-FFF2-40B4-BE49-F238E27FC236}">
                <a16:creationId xmlns:a16="http://schemas.microsoft.com/office/drawing/2014/main" id="{9DB7721F-AAAB-4081-8427-054DA3057EF7}"/>
              </a:ext>
            </a:extLst>
          </p:cNvPr>
          <p:cNvSpPr>
            <a:spLocks noGrp="1"/>
          </p:cNvSpPr>
          <p:nvPr>
            <p:ph idx="1"/>
          </p:nvPr>
        </p:nvSpPr>
        <p:spPr/>
        <p:txBody>
          <a:bodyPr/>
          <a:lstStyle/>
          <a:p>
            <a:pPr>
              <a:buFontTx/>
              <a:buChar char="-"/>
            </a:pPr>
            <a:r>
              <a:rPr lang="es-CO" dirty="0"/>
              <a:t>Clase práctica utilizando los recursos que tenemos: nuestra propia computadora personal</a:t>
            </a:r>
          </a:p>
          <a:p>
            <a:pPr>
              <a:buFontTx/>
              <a:buChar char="-"/>
            </a:pPr>
            <a:r>
              <a:rPr lang="es-CO" dirty="0"/>
              <a:t>Se evitarán definiciones complejas cuando sea posible. Más bien enseñaré mediante ejemplos.</a:t>
            </a:r>
          </a:p>
          <a:p>
            <a:pPr>
              <a:buFontTx/>
              <a:buChar char="-"/>
            </a:pPr>
            <a:r>
              <a:rPr lang="es-CO" dirty="0"/>
              <a:t>Te recomiendo que, una vez veas los comandos y ejemplos en clase, intentes reproducirlos con tus propios datos. </a:t>
            </a:r>
          </a:p>
          <a:p>
            <a:pPr>
              <a:buFontTx/>
              <a:buChar char="-"/>
            </a:pPr>
            <a:r>
              <a:rPr lang="es-CO" dirty="0"/>
              <a:t>Las herramientas y métodos que veremos serán simples y prácticos. Espero que una vez termine el curso puedas utilizar lo que aprendiste en tu propio trabajo e investigación. </a:t>
            </a:r>
          </a:p>
          <a:p>
            <a:pPr>
              <a:buFontTx/>
              <a:buChar char="-"/>
            </a:pPr>
            <a:endParaRPr lang="es-CO" dirty="0"/>
          </a:p>
          <a:p>
            <a:pPr>
              <a:buFontTx/>
              <a:buChar char="-"/>
            </a:pPr>
            <a:endParaRPr lang="es-CO" dirty="0"/>
          </a:p>
          <a:p>
            <a:pPr>
              <a:buFontTx/>
              <a:buChar char="-"/>
            </a:pPr>
            <a:endParaRPr lang="en-US" dirty="0"/>
          </a:p>
        </p:txBody>
      </p:sp>
    </p:spTree>
    <p:extLst>
      <p:ext uri="{BB962C8B-B14F-4D97-AF65-F5344CB8AC3E}">
        <p14:creationId xmlns:p14="http://schemas.microsoft.com/office/powerpoint/2010/main" val="1870457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F7348-AA27-41BF-9A7D-AC772166B7C9}"/>
              </a:ext>
            </a:extLst>
          </p:cNvPr>
          <p:cNvSpPr>
            <a:spLocks noGrp="1"/>
          </p:cNvSpPr>
          <p:nvPr>
            <p:ph type="title"/>
          </p:nvPr>
        </p:nvSpPr>
        <p:spPr/>
        <p:txBody>
          <a:bodyPr/>
          <a:lstStyle/>
          <a:p>
            <a:r>
              <a:rPr lang="en-US" dirty="0"/>
              <a:t>Linux: </a:t>
            </a:r>
            <a:r>
              <a:rPr lang="es-CO" dirty="0"/>
              <a:t>¿Qué es y para que lo vamos a utilizar?</a:t>
            </a:r>
            <a:endParaRPr lang="en-US" dirty="0"/>
          </a:p>
        </p:txBody>
      </p:sp>
      <p:sp>
        <p:nvSpPr>
          <p:cNvPr id="3" name="Content Placeholder 2">
            <a:extLst>
              <a:ext uri="{FF2B5EF4-FFF2-40B4-BE49-F238E27FC236}">
                <a16:creationId xmlns:a16="http://schemas.microsoft.com/office/drawing/2014/main" id="{3001E338-FE3D-4E5D-AC30-593D8163FD43}"/>
              </a:ext>
            </a:extLst>
          </p:cNvPr>
          <p:cNvSpPr>
            <a:spLocks noGrp="1"/>
          </p:cNvSpPr>
          <p:nvPr>
            <p:ph idx="1"/>
          </p:nvPr>
        </p:nvSpPr>
        <p:spPr>
          <a:xfrm>
            <a:off x="838200" y="1551214"/>
            <a:ext cx="11097986" cy="4941661"/>
          </a:xfrm>
        </p:spPr>
        <p:txBody>
          <a:bodyPr>
            <a:normAutofit/>
          </a:bodyPr>
          <a:lstStyle/>
          <a:p>
            <a:pPr>
              <a:buFontTx/>
              <a:buChar char="-"/>
            </a:pPr>
            <a:r>
              <a:rPr lang="es-CO" dirty="0"/>
              <a:t>Sistema operativo que se basa en UNIX </a:t>
            </a:r>
            <a:r>
              <a:rPr lang="en-US" dirty="0"/>
              <a:t>(1970)</a:t>
            </a:r>
          </a:p>
          <a:p>
            <a:pPr>
              <a:buFontTx/>
              <a:buChar char="-"/>
            </a:pPr>
            <a:r>
              <a:rPr lang="en-US" dirty="0"/>
              <a:t>Nos </a:t>
            </a:r>
            <a:r>
              <a:rPr lang="en-US" dirty="0" err="1"/>
              <a:t>va</a:t>
            </a:r>
            <a:r>
              <a:rPr lang="en-US" dirty="0"/>
              <a:t> a </a:t>
            </a:r>
            <a:r>
              <a:rPr lang="en-US" dirty="0" err="1"/>
              <a:t>permitir</a:t>
            </a:r>
            <a:r>
              <a:rPr lang="en-US" dirty="0"/>
              <a:t> </a:t>
            </a:r>
            <a:r>
              <a:rPr lang="en-US" dirty="0" err="1"/>
              <a:t>procesar</a:t>
            </a:r>
            <a:r>
              <a:rPr lang="en-US" dirty="0"/>
              <a:t> </a:t>
            </a:r>
            <a:r>
              <a:rPr lang="en-US" dirty="0" err="1"/>
              <a:t>textos</a:t>
            </a:r>
            <a:r>
              <a:rPr lang="en-US" dirty="0"/>
              <a:t> de </a:t>
            </a:r>
            <a:r>
              <a:rPr lang="en-US" dirty="0" err="1"/>
              <a:t>cientos</a:t>
            </a:r>
            <a:r>
              <a:rPr lang="en-US" dirty="0"/>
              <a:t> de miles e </a:t>
            </a:r>
            <a:r>
              <a:rPr lang="en-US" dirty="0" err="1"/>
              <a:t>incluso</a:t>
            </a:r>
            <a:r>
              <a:rPr lang="en-US" dirty="0"/>
              <a:t> de </a:t>
            </a:r>
            <a:r>
              <a:rPr lang="en-US" dirty="0" err="1"/>
              <a:t>millones</a:t>
            </a:r>
            <a:r>
              <a:rPr lang="en-US" dirty="0"/>
              <a:t> de palabras con </a:t>
            </a:r>
            <a:r>
              <a:rPr lang="en-US" dirty="0" err="1"/>
              <a:t>nuestras</a:t>
            </a:r>
            <a:r>
              <a:rPr lang="en-US" dirty="0"/>
              <a:t> </a:t>
            </a:r>
            <a:r>
              <a:rPr lang="en-US" dirty="0" err="1"/>
              <a:t>propias</a:t>
            </a:r>
            <a:r>
              <a:rPr lang="en-US" dirty="0"/>
              <a:t> </a:t>
            </a:r>
            <a:r>
              <a:rPr lang="en-US" dirty="0" err="1"/>
              <a:t>computadoras</a:t>
            </a:r>
            <a:r>
              <a:rPr lang="en-US" dirty="0"/>
              <a:t>. </a:t>
            </a:r>
          </a:p>
          <a:p>
            <a:pPr>
              <a:buFontTx/>
              <a:buChar char="-"/>
            </a:pPr>
            <a:r>
              <a:rPr lang="en-US" dirty="0"/>
              <a:t>Podemos </a:t>
            </a:r>
            <a:r>
              <a:rPr lang="en-US" dirty="0" err="1"/>
              <a:t>utilizarlo</a:t>
            </a:r>
            <a:r>
              <a:rPr lang="en-US" dirty="0"/>
              <a:t> </a:t>
            </a:r>
            <a:r>
              <a:rPr lang="en-US" dirty="0" err="1"/>
              <a:t>mediante</a:t>
            </a:r>
            <a:r>
              <a:rPr lang="en-US" dirty="0"/>
              <a:t> la </a:t>
            </a:r>
            <a:r>
              <a:rPr lang="en-US" dirty="0" err="1"/>
              <a:t>aplicación</a:t>
            </a:r>
            <a:r>
              <a:rPr lang="en-US" dirty="0"/>
              <a:t> Ubuntu </a:t>
            </a:r>
            <a:r>
              <a:rPr lang="en-US" dirty="0" err="1"/>
              <a:t>en</a:t>
            </a:r>
            <a:r>
              <a:rPr lang="en-US" dirty="0"/>
              <a:t> Windows o la Terminal </a:t>
            </a:r>
            <a:r>
              <a:rPr lang="en-US" dirty="0" err="1"/>
              <a:t>en</a:t>
            </a:r>
            <a:r>
              <a:rPr lang="en-US" dirty="0"/>
              <a:t> Mac</a:t>
            </a:r>
          </a:p>
          <a:p>
            <a:pPr marL="0" indent="0">
              <a:buNone/>
            </a:pPr>
            <a:r>
              <a:rPr lang="en-US" dirty="0" err="1"/>
              <a:t>Utilidades</a:t>
            </a:r>
            <a:r>
              <a:rPr lang="en-US" dirty="0"/>
              <a:t> que </a:t>
            </a:r>
            <a:r>
              <a:rPr lang="en-US" dirty="0" err="1"/>
              <a:t>veremos</a:t>
            </a:r>
            <a:r>
              <a:rPr lang="en-US" dirty="0"/>
              <a:t>:</a:t>
            </a:r>
          </a:p>
          <a:p>
            <a:pPr marL="0" indent="0">
              <a:buNone/>
            </a:pPr>
            <a:r>
              <a:rPr lang="en-US" dirty="0"/>
              <a:t>0.    </a:t>
            </a:r>
            <a:r>
              <a:rPr lang="en-US" dirty="0" err="1"/>
              <a:t>Manejar</a:t>
            </a:r>
            <a:r>
              <a:rPr lang="en-US" dirty="0"/>
              <a:t> </a:t>
            </a:r>
            <a:r>
              <a:rPr lang="en-US" dirty="0" err="1"/>
              <a:t>archivos</a:t>
            </a:r>
            <a:r>
              <a:rPr lang="en-US" dirty="0"/>
              <a:t> y </a:t>
            </a:r>
            <a:r>
              <a:rPr lang="en-US" dirty="0" err="1"/>
              <a:t>directorios</a:t>
            </a:r>
            <a:r>
              <a:rPr lang="en-US" dirty="0"/>
              <a:t> de </a:t>
            </a:r>
            <a:r>
              <a:rPr lang="en-US" dirty="0" err="1"/>
              <a:t>carpetas</a:t>
            </a:r>
            <a:endParaRPr lang="en-US" dirty="0"/>
          </a:p>
          <a:p>
            <a:pPr marL="514350" indent="-514350">
              <a:buFont typeface="+mj-lt"/>
              <a:buAutoNum type="arabicPeriod"/>
            </a:pPr>
            <a:r>
              <a:rPr lang="en-US" dirty="0" err="1"/>
              <a:t>Contar</a:t>
            </a:r>
            <a:r>
              <a:rPr lang="en-US" dirty="0"/>
              <a:t> palabras de un </a:t>
            </a:r>
            <a:r>
              <a:rPr lang="en-US" dirty="0" err="1"/>
              <a:t>texto</a:t>
            </a:r>
            <a:endParaRPr lang="en-US" dirty="0"/>
          </a:p>
          <a:p>
            <a:pPr marL="514350" indent="-514350">
              <a:buAutoNum type="arabicPeriod"/>
            </a:pPr>
            <a:r>
              <a:rPr lang="en-US" dirty="0" err="1"/>
              <a:t>Clasificación</a:t>
            </a:r>
            <a:r>
              <a:rPr lang="en-US" dirty="0"/>
              <a:t> de palabras </a:t>
            </a:r>
          </a:p>
          <a:p>
            <a:pPr marL="514350" indent="-514350">
              <a:buAutoNum type="arabicPeriod"/>
            </a:pPr>
            <a:r>
              <a:rPr lang="en-US" dirty="0" err="1"/>
              <a:t>Filtrar</a:t>
            </a:r>
            <a:r>
              <a:rPr lang="en-US" dirty="0"/>
              <a:t> </a:t>
            </a:r>
            <a:r>
              <a:rPr lang="en-US" dirty="0" err="1"/>
              <a:t>concordancias</a:t>
            </a:r>
            <a:r>
              <a:rPr lang="en-US" dirty="0"/>
              <a:t> de palabras</a:t>
            </a:r>
          </a:p>
          <a:p>
            <a:pPr marL="514350" indent="-514350">
              <a:buAutoNum type="arabicPeriod"/>
            </a:pPr>
            <a:endParaRPr lang="en-US" dirty="0"/>
          </a:p>
        </p:txBody>
      </p:sp>
    </p:spTree>
    <p:extLst>
      <p:ext uri="{BB962C8B-B14F-4D97-AF65-F5344CB8AC3E}">
        <p14:creationId xmlns:p14="http://schemas.microsoft.com/office/powerpoint/2010/main" val="1184780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807FD-56E1-4226-9BF7-64D615711452}"/>
              </a:ext>
            </a:extLst>
          </p:cNvPr>
          <p:cNvSpPr>
            <a:spLocks noGrp="1"/>
          </p:cNvSpPr>
          <p:nvPr>
            <p:ph type="title"/>
          </p:nvPr>
        </p:nvSpPr>
        <p:spPr/>
        <p:txBody>
          <a:bodyPr/>
          <a:lstStyle/>
          <a:p>
            <a:r>
              <a:rPr lang="es-CO" dirty="0"/>
              <a:t>0. Manejo de archivos y carpetas</a:t>
            </a:r>
            <a:endParaRPr lang="en-US" dirty="0"/>
          </a:p>
        </p:txBody>
      </p:sp>
      <p:sp>
        <p:nvSpPr>
          <p:cNvPr id="3" name="Content Placeholder 2">
            <a:extLst>
              <a:ext uri="{FF2B5EF4-FFF2-40B4-BE49-F238E27FC236}">
                <a16:creationId xmlns:a16="http://schemas.microsoft.com/office/drawing/2014/main" id="{1CFB3A07-1BF4-4150-A371-E0F9944E9A27}"/>
              </a:ext>
            </a:extLst>
          </p:cNvPr>
          <p:cNvSpPr>
            <a:spLocks noGrp="1"/>
          </p:cNvSpPr>
          <p:nvPr>
            <p:ph idx="1"/>
          </p:nvPr>
        </p:nvSpPr>
        <p:spPr/>
        <p:txBody>
          <a:bodyPr>
            <a:normAutofit/>
          </a:bodyPr>
          <a:lstStyle/>
          <a:p>
            <a:pPr marL="0" indent="0">
              <a:buNone/>
            </a:pPr>
            <a:r>
              <a:rPr lang="en-US" b="1" dirty="0" err="1"/>
              <a:t>Pregunta</a:t>
            </a:r>
            <a:r>
              <a:rPr lang="en-US" b="1" dirty="0"/>
              <a:t>					</a:t>
            </a:r>
            <a:r>
              <a:rPr lang="en-US" b="1" dirty="0" err="1"/>
              <a:t>Soluci</a:t>
            </a:r>
            <a:r>
              <a:rPr lang="es-CO" b="1" dirty="0" err="1"/>
              <a:t>ón</a:t>
            </a:r>
            <a:r>
              <a:rPr lang="en-US" b="1" dirty="0"/>
              <a:t>/</a:t>
            </a:r>
            <a:r>
              <a:rPr lang="en-US" b="1" dirty="0" err="1"/>
              <a:t>Comando</a:t>
            </a:r>
            <a:endParaRPr lang="en-US" b="1" dirty="0"/>
          </a:p>
          <a:p>
            <a:pPr marL="514350" indent="-514350">
              <a:buAutoNum type="alphaLcPeriod"/>
            </a:pPr>
            <a:r>
              <a:rPr lang="en-US" dirty="0"/>
              <a:t>D</a:t>
            </a:r>
            <a:r>
              <a:rPr lang="es-CO" dirty="0" err="1"/>
              <a:t>ónde</a:t>
            </a:r>
            <a:r>
              <a:rPr lang="es-CO" dirty="0"/>
              <a:t> estamos:			$ </a:t>
            </a:r>
            <a:r>
              <a:rPr lang="es-CO" i="1" dirty="0" err="1"/>
              <a:t>pwd</a:t>
            </a:r>
            <a:endParaRPr lang="es-CO" i="1" dirty="0"/>
          </a:p>
          <a:p>
            <a:pPr marL="514350" indent="-514350">
              <a:buAutoNum type="alphaLcPeriod"/>
            </a:pPr>
            <a:r>
              <a:rPr lang="es-CO" dirty="0"/>
              <a:t>Qué carpetas hay:			$ </a:t>
            </a:r>
            <a:r>
              <a:rPr lang="es-CO" i="1" dirty="0" err="1"/>
              <a:t>ls</a:t>
            </a:r>
            <a:r>
              <a:rPr lang="es-CO" dirty="0"/>
              <a:t> </a:t>
            </a:r>
            <a:r>
              <a:rPr lang="es-CO" dirty="0" err="1"/>
              <a:t>ó</a:t>
            </a:r>
            <a:r>
              <a:rPr lang="es-CO" dirty="0"/>
              <a:t> </a:t>
            </a:r>
            <a:r>
              <a:rPr lang="es-CO" i="1" dirty="0"/>
              <a:t>ll</a:t>
            </a:r>
          </a:p>
          <a:p>
            <a:pPr marL="514350" indent="-514350">
              <a:buAutoNum type="alphaLcPeriod"/>
            </a:pPr>
            <a:r>
              <a:rPr lang="en-US" dirty="0" err="1"/>
              <a:t>Cómo</a:t>
            </a:r>
            <a:r>
              <a:rPr lang="en-US" dirty="0"/>
              <a:t> </a:t>
            </a:r>
            <a:r>
              <a:rPr lang="en-US" dirty="0" err="1"/>
              <a:t>navegar</a:t>
            </a:r>
            <a:r>
              <a:rPr lang="en-US" dirty="0"/>
              <a:t> entre </a:t>
            </a:r>
            <a:r>
              <a:rPr lang="en-US" dirty="0" err="1"/>
              <a:t>carpetas</a:t>
            </a:r>
            <a:r>
              <a:rPr lang="en-US" dirty="0"/>
              <a:t>: 	$ </a:t>
            </a:r>
            <a:r>
              <a:rPr lang="en-US" i="1" dirty="0"/>
              <a:t>cd ..</a:t>
            </a:r>
          </a:p>
          <a:p>
            <a:pPr marL="514350" indent="-514350">
              <a:buAutoNum type="alphaLcPeriod"/>
            </a:pPr>
            <a:r>
              <a:rPr lang="en-US" dirty="0" err="1"/>
              <a:t>Cómo</a:t>
            </a:r>
            <a:r>
              <a:rPr lang="en-US" dirty="0"/>
              <a:t> </a:t>
            </a:r>
            <a:r>
              <a:rPr lang="en-US" dirty="0" err="1"/>
              <a:t>entrar</a:t>
            </a:r>
            <a:r>
              <a:rPr lang="en-US" dirty="0"/>
              <a:t> a una </a:t>
            </a:r>
            <a:r>
              <a:rPr lang="en-US" dirty="0" err="1"/>
              <a:t>carpeta</a:t>
            </a:r>
            <a:r>
              <a:rPr lang="en-US" dirty="0"/>
              <a:t>: 		$ </a:t>
            </a:r>
            <a:r>
              <a:rPr lang="en-US" i="1" dirty="0"/>
              <a:t>cd &lt;</a:t>
            </a:r>
            <a:r>
              <a:rPr lang="en-US" i="1" dirty="0" err="1"/>
              <a:t>carpeta</a:t>
            </a:r>
            <a:r>
              <a:rPr lang="en-US" i="1" dirty="0"/>
              <a:t>&gt;</a:t>
            </a:r>
          </a:p>
          <a:p>
            <a:pPr marL="514350" indent="-514350">
              <a:buAutoNum type="alphaLcPeriod"/>
            </a:pPr>
            <a:r>
              <a:rPr lang="en-US" dirty="0" err="1"/>
              <a:t>Cómo</a:t>
            </a:r>
            <a:r>
              <a:rPr lang="en-US" dirty="0"/>
              <a:t> </a:t>
            </a:r>
            <a:r>
              <a:rPr lang="en-US" dirty="0" err="1"/>
              <a:t>regresar</a:t>
            </a:r>
            <a:r>
              <a:rPr lang="en-US" dirty="0"/>
              <a:t> al </a:t>
            </a:r>
            <a:r>
              <a:rPr lang="en-US" dirty="0" err="1"/>
              <a:t>inicio</a:t>
            </a:r>
            <a:r>
              <a:rPr lang="en-US" dirty="0"/>
              <a:t>		$ </a:t>
            </a:r>
            <a:r>
              <a:rPr lang="en-US" i="1" dirty="0"/>
              <a:t>cd</a:t>
            </a:r>
          </a:p>
          <a:p>
            <a:pPr marL="514350" indent="-514350">
              <a:buAutoNum type="alphaLcPeriod"/>
            </a:pPr>
            <a:r>
              <a:rPr lang="en-US" dirty="0" err="1"/>
              <a:t>Cómo</a:t>
            </a:r>
            <a:r>
              <a:rPr lang="en-US" dirty="0"/>
              <a:t> </a:t>
            </a:r>
            <a:r>
              <a:rPr lang="en-US" dirty="0" err="1"/>
              <a:t>autocompletar</a:t>
            </a:r>
            <a:r>
              <a:rPr lang="en-US" dirty="0"/>
              <a:t>			$ </a:t>
            </a:r>
            <a:r>
              <a:rPr lang="en-US" i="1" dirty="0"/>
              <a:t>cd</a:t>
            </a:r>
            <a:r>
              <a:rPr lang="en-US" dirty="0"/>
              <a:t> + </a:t>
            </a:r>
            <a:r>
              <a:rPr lang="en-US" i="1" dirty="0"/>
              <a:t>tab</a:t>
            </a:r>
          </a:p>
          <a:p>
            <a:pPr marL="514350" indent="-514350">
              <a:buAutoNum type="alphaLcPeriod"/>
            </a:pPr>
            <a:r>
              <a:rPr lang="en-US" dirty="0"/>
              <a:t>C</a:t>
            </a:r>
            <a:r>
              <a:rPr lang="es-CO" dirty="0" err="1"/>
              <a:t>ómo</a:t>
            </a:r>
            <a:r>
              <a:rPr lang="es-CO" dirty="0"/>
              <a:t> deshacer			$ </a:t>
            </a:r>
            <a:r>
              <a:rPr lang="es-CO" i="1" dirty="0" err="1"/>
              <a:t>ctrl</a:t>
            </a:r>
            <a:r>
              <a:rPr lang="es-CO" dirty="0"/>
              <a:t> </a:t>
            </a:r>
            <a:r>
              <a:rPr lang="en-US" dirty="0"/>
              <a:t>+ </a:t>
            </a:r>
            <a:r>
              <a:rPr lang="en-US" i="1" dirty="0"/>
              <a:t>c</a:t>
            </a:r>
          </a:p>
        </p:txBody>
      </p:sp>
    </p:spTree>
    <p:extLst>
      <p:ext uri="{BB962C8B-B14F-4D97-AF65-F5344CB8AC3E}">
        <p14:creationId xmlns:p14="http://schemas.microsoft.com/office/powerpoint/2010/main" val="2401962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D0F14E5-7F75-4068-9DA9-E68EFCB1024E}"/>
              </a:ext>
            </a:extLst>
          </p:cNvPr>
          <p:cNvSpPr>
            <a:spLocks noGrp="1"/>
          </p:cNvSpPr>
          <p:nvPr>
            <p:ph type="title"/>
          </p:nvPr>
        </p:nvSpPr>
        <p:spPr>
          <a:xfrm>
            <a:off x="643467" y="321734"/>
            <a:ext cx="7602145" cy="1135737"/>
          </a:xfrm>
        </p:spPr>
        <p:txBody>
          <a:bodyPr>
            <a:normAutofit/>
          </a:bodyPr>
          <a:lstStyle/>
          <a:p>
            <a:pPr algn="ctr"/>
            <a:r>
              <a:rPr lang="es-CO" sz="3600" dirty="0"/>
              <a:t>Cómo llegar al Escritorio o cualquier </a:t>
            </a:r>
            <a:br>
              <a:rPr lang="es-CO" sz="3600" dirty="0"/>
            </a:br>
            <a:r>
              <a:rPr lang="es-CO" sz="3600" dirty="0"/>
              <a:t>carpeta personal</a:t>
            </a:r>
          </a:p>
        </p:txBody>
      </p:sp>
      <p:sp>
        <p:nvSpPr>
          <p:cNvPr id="3" name="Content Placeholder 2">
            <a:extLst>
              <a:ext uri="{FF2B5EF4-FFF2-40B4-BE49-F238E27FC236}">
                <a16:creationId xmlns:a16="http://schemas.microsoft.com/office/drawing/2014/main" id="{3F6D83B6-FB2A-4CD9-ADCC-06AA170BA5C9}"/>
              </a:ext>
            </a:extLst>
          </p:cNvPr>
          <p:cNvSpPr>
            <a:spLocks noGrp="1"/>
          </p:cNvSpPr>
          <p:nvPr>
            <p:ph idx="1"/>
          </p:nvPr>
        </p:nvSpPr>
        <p:spPr>
          <a:xfrm>
            <a:off x="643467" y="1782981"/>
            <a:ext cx="7222369" cy="4393982"/>
          </a:xfrm>
        </p:spPr>
        <p:txBody>
          <a:bodyPr>
            <a:normAutofit fontScale="92500" lnSpcReduction="10000"/>
          </a:bodyPr>
          <a:lstStyle/>
          <a:p>
            <a:pPr marL="0" indent="0" algn="ctr">
              <a:buNone/>
            </a:pPr>
            <a:r>
              <a:rPr lang="en-US" dirty="0" err="1"/>
              <a:t>Ahora</a:t>
            </a:r>
            <a:r>
              <a:rPr lang="en-US" dirty="0"/>
              <a:t> </a:t>
            </a:r>
            <a:r>
              <a:rPr lang="en-US" dirty="0" err="1"/>
              <a:t>vamos</a:t>
            </a:r>
            <a:r>
              <a:rPr lang="en-US" dirty="0"/>
              <a:t> a </a:t>
            </a:r>
            <a:r>
              <a:rPr lang="en-US" dirty="0" err="1"/>
              <a:t>ir</a:t>
            </a:r>
            <a:r>
              <a:rPr lang="en-US" dirty="0"/>
              <a:t> al </a:t>
            </a:r>
            <a:r>
              <a:rPr lang="en-US" dirty="0" err="1"/>
              <a:t>Escritorio</a:t>
            </a:r>
            <a:r>
              <a:rPr lang="en-US" dirty="0"/>
              <a:t> (Desktop). </a:t>
            </a:r>
          </a:p>
          <a:p>
            <a:pPr marL="0" indent="0">
              <a:buNone/>
            </a:pPr>
            <a:r>
              <a:rPr lang="es-CO" dirty="0"/>
              <a:t>$ cd ~</a:t>
            </a:r>
            <a:r>
              <a:rPr lang="es-CO" dirty="0" err="1"/>
              <a:t>falconrr</a:t>
            </a:r>
            <a:r>
              <a:rPr lang="es-CO" dirty="0"/>
              <a:t>/</a:t>
            </a:r>
            <a:r>
              <a:rPr lang="es-CO" dirty="0" err="1"/>
              <a:t>desun</a:t>
            </a:r>
            <a:r>
              <a:rPr lang="es-CO" dirty="0"/>
              <a:t>/</a:t>
            </a:r>
          </a:p>
          <a:p>
            <a:pPr marL="0" indent="0">
              <a:buNone/>
            </a:pPr>
            <a:r>
              <a:rPr lang="en-US" dirty="0"/>
              <a:t>		</a:t>
            </a:r>
            <a:r>
              <a:rPr lang="es-CO" dirty="0" err="1"/>
              <a:t>ó</a:t>
            </a:r>
            <a:endParaRPr lang="en-US" dirty="0"/>
          </a:p>
          <a:p>
            <a:pPr marL="0" indent="0">
              <a:buNone/>
            </a:pPr>
            <a:r>
              <a:rPr lang="en-US" dirty="0"/>
              <a:t>$ cd ../../</a:t>
            </a:r>
            <a:r>
              <a:rPr lang="en-US" dirty="0" err="1"/>
              <a:t>mnt</a:t>
            </a:r>
            <a:r>
              <a:rPr lang="en-US" dirty="0"/>
              <a:t>/Users/(</a:t>
            </a:r>
            <a:r>
              <a:rPr lang="en-US" dirty="0" err="1"/>
              <a:t>tu</a:t>
            </a:r>
            <a:r>
              <a:rPr lang="en-US" dirty="0"/>
              <a:t> </a:t>
            </a:r>
            <a:r>
              <a:rPr lang="en-US" dirty="0" err="1"/>
              <a:t>usuario</a:t>
            </a:r>
            <a:r>
              <a:rPr lang="en-US" dirty="0"/>
              <a:t>)</a:t>
            </a:r>
          </a:p>
          <a:p>
            <a:pPr marL="0" indent="0">
              <a:buNone/>
            </a:pPr>
            <a:endParaRPr lang="en-US" dirty="0"/>
          </a:p>
          <a:p>
            <a:pPr marL="0" indent="0" algn="ctr">
              <a:buNone/>
            </a:pPr>
            <a:r>
              <a:rPr lang="en-US" dirty="0"/>
              <a:t>La </a:t>
            </a:r>
            <a:r>
              <a:rPr lang="en-US" dirty="0" err="1"/>
              <a:t>direcci</a:t>
            </a:r>
            <a:r>
              <a:rPr lang="es-CO" dirty="0" err="1"/>
              <a:t>ón</a:t>
            </a:r>
            <a:r>
              <a:rPr lang="es-CO" dirty="0"/>
              <a:t> del escritorio puede variar de Windows a Mac. El comando para mí es: </a:t>
            </a:r>
          </a:p>
          <a:p>
            <a:pPr marL="0" indent="0">
              <a:buNone/>
            </a:pPr>
            <a:r>
              <a:rPr lang="es-CO" dirty="0"/>
              <a:t>$ cd ~</a:t>
            </a:r>
            <a:r>
              <a:rPr lang="es-CO" dirty="0" err="1"/>
              <a:t>falconrr</a:t>
            </a:r>
            <a:r>
              <a:rPr lang="es-CO" dirty="0"/>
              <a:t>/</a:t>
            </a:r>
            <a:r>
              <a:rPr lang="es-CO" dirty="0" err="1"/>
              <a:t>desun</a:t>
            </a:r>
            <a:r>
              <a:rPr lang="es-CO" dirty="0"/>
              <a:t>/OneDrive/Escritorio</a:t>
            </a:r>
          </a:p>
          <a:p>
            <a:pPr marL="0" indent="0">
              <a:buNone/>
            </a:pPr>
            <a:r>
              <a:rPr lang="es-CO" dirty="0"/>
              <a:t>			</a:t>
            </a:r>
            <a:r>
              <a:rPr lang="es-CO" dirty="0" err="1"/>
              <a:t>ó</a:t>
            </a:r>
            <a:endParaRPr lang="es-CO" dirty="0"/>
          </a:p>
          <a:p>
            <a:pPr marL="0" indent="0">
              <a:buNone/>
            </a:pPr>
            <a:r>
              <a:rPr lang="es-CO" dirty="0"/>
              <a:t>$ cd /</a:t>
            </a:r>
            <a:r>
              <a:rPr lang="es-CO" dirty="0" err="1"/>
              <a:t>mnt</a:t>
            </a:r>
            <a:r>
              <a:rPr lang="es-CO" dirty="0"/>
              <a:t>/c/</a:t>
            </a:r>
            <a:r>
              <a:rPr lang="es-CO" dirty="0" err="1"/>
              <a:t>Users</a:t>
            </a:r>
            <a:r>
              <a:rPr lang="es-CO" dirty="0"/>
              <a:t>/</a:t>
            </a:r>
            <a:r>
              <a:rPr lang="es-CO" dirty="0" err="1"/>
              <a:t>desun</a:t>
            </a:r>
            <a:r>
              <a:rPr lang="es-CO" dirty="0"/>
              <a:t>/OneDrive/Escritorio</a:t>
            </a:r>
          </a:p>
          <a:p>
            <a:pPr marL="0" indent="0">
              <a:buNone/>
            </a:pPr>
            <a:endParaRPr lang="es-CO" sz="2000" dirty="0"/>
          </a:p>
        </p:txBody>
      </p:sp>
      <p:grpSp>
        <p:nvGrpSpPr>
          <p:cNvPr id="22" name="Group 13">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5" name="Rectangle 14">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15">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17">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9" name="Isosceles Triangle 1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a:extLst>
              <a:ext uri="{FF2B5EF4-FFF2-40B4-BE49-F238E27FC236}">
                <a16:creationId xmlns:a16="http://schemas.microsoft.com/office/drawing/2014/main" id="{F6DD6B7F-6F68-4FC8-AAC9-A698BA92031F}"/>
              </a:ext>
            </a:extLst>
          </p:cNvPr>
          <p:cNvPicPr>
            <a:picLocks noChangeAspect="1"/>
          </p:cNvPicPr>
          <p:nvPr/>
        </p:nvPicPr>
        <p:blipFill>
          <a:blip r:embed="rId3"/>
          <a:stretch>
            <a:fillRect/>
          </a:stretch>
        </p:blipFill>
        <p:spPr>
          <a:xfrm>
            <a:off x="7943413" y="108466"/>
            <a:ext cx="2740613" cy="3234030"/>
          </a:xfrm>
          <a:prstGeom prst="rect">
            <a:avLst/>
          </a:prstGeom>
        </p:spPr>
      </p:pic>
      <p:pic>
        <p:nvPicPr>
          <p:cNvPr id="5" name="Picture 4">
            <a:extLst>
              <a:ext uri="{FF2B5EF4-FFF2-40B4-BE49-F238E27FC236}">
                <a16:creationId xmlns:a16="http://schemas.microsoft.com/office/drawing/2014/main" id="{FA1F70C1-7CE7-43D2-9122-D780D0AD371D}"/>
              </a:ext>
            </a:extLst>
          </p:cNvPr>
          <p:cNvPicPr>
            <a:picLocks noChangeAspect="1"/>
          </p:cNvPicPr>
          <p:nvPr/>
        </p:nvPicPr>
        <p:blipFill>
          <a:blip r:embed="rId4"/>
          <a:stretch>
            <a:fillRect/>
          </a:stretch>
        </p:blipFill>
        <p:spPr>
          <a:xfrm>
            <a:off x="8563213" y="3444062"/>
            <a:ext cx="2698345" cy="3312372"/>
          </a:xfrm>
          <a:prstGeom prst="rect">
            <a:avLst/>
          </a:prstGeom>
        </p:spPr>
      </p:pic>
      <p:sp>
        <p:nvSpPr>
          <p:cNvPr id="8" name="TextBox 7">
            <a:extLst>
              <a:ext uri="{FF2B5EF4-FFF2-40B4-BE49-F238E27FC236}">
                <a16:creationId xmlns:a16="http://schemas.microsoft.com/office/drawing/2014/main" id="{BCBB2DC3-E17B-41C2-A068-D83DFE2184AE}"/>
              </a:ext>
            </a:extLst>
          </p:cNvPr>
          <p:cNvSpPr txBox="1"/>
          <p:nvPr/>
        </p:nvSpPr>
        <p:spPr>
          <a:xfrm>
            <a:off x="10761564" y="1935809"/>
            <a:ext cx="1265090" cy="923330"/>
          </a:xfrm>
          <a:prstGeom prst="rect">
            <a:avLst/>
          </a:prstGeom>
          <a:noFill/>
        </p:spPr>
        <p:txBody>
          <a:bodyPr wrap="none" rtlCol="0">
            <a:spAutoFit/>
          </a:bodyPr>
          <a:lstStyle/>
          <a:p>
            <a:pPr algn="ctr"/>
            <a:r>
              <a:rPr lang="en-US" dirty="0" err="1">
                <a:solidFill>
                  <a:srgbClr val="FF0000"/>
                </a:solidFill>
              </a:rPr>
              <a:t>Ojo</a:t>
            </a:r>
            <a:endParaRPr lang="en-US" dirty="0">
              <a:solidFill>
                <a:srgbClr val="FF0000"/>
              </a:solidFill>
            </a:endParaRPr>
          </a:p>
          <a:p>
            <a:r>
              <a:rPr lang="en-US" dirty="0" err="1"/>
              <a:t>Ctrl+shift+c</a:t>
            </a:r>
            <a:endParaRPr lang="en-US" dirty="0"/>
          </a:p>
          <a:p>
            <a:r>
              <a:rPr lang="en-US" dirty="0" err="1"/>
              <a:t>Ctrl+shift+v</a:t>
            </a:r>
            <a:endParaRPr lang="en-US" dirty="0"/>
          </a:p>
        </p:txBody>
      </p:sp>
    </p:spTree>
    <p:extLst>
      <p:ext uri="{BB962C8B-B14F-4D97-AF65-F5344CB8AC3E}">
        <p14:creationId xmlns:p14="http://schemas.microsoft.com/office/powerpoint/2010/main" val="25990363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3460</TotalTime>
  <Words>1881</Words>
  <Application>Microsoft Office PowerPoint</Application>
  <PresentationFormat>Widescreen</PresentationFormat>
  <Paragraphs>216</Paragraphs>
  <Slides>29</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Arial Unicode MS</vt:lpstr>
      <vt:lpstr>Calibri</vt:lpstr>
      <vt:lpstr>Calibri Light</vt:lpstr>
      <vt:lpstr>Office Theme</vt:lpstr>
      <vt:lpstr>NLP 4 Spanish</vt:lpstr>
      <vt:lpstr>Sobre Falcon</vt:lpstr>
      <vt:lpstr>¿Y tú?</vt:lpstr>
      <vt:lpstr>Términos: Inteligencia Artificial y Machine Learning</vt:lpstr>
      <vt:lpstr>Términos: NLP, Lingüística computacional, Algoritmos….</vt:lpstr>
      <vt:lpstr>Una nota rápida</vt:lpstr>
      <vt:lpstr>Linux: ¿Qué es y para que lo vamos a utilizar?</vt:lpstr>
      <vt:lpstr>0. Manejo de archivos y carpetas</vt:lpstr>
      <vt:lpstr>Cómo llegar al Escritorio o cualquier  carpeta personal</vt:lpstr>
      <vt:lpstr>Vamos a crear la carpeta del curso</vt:lpstr>
      <vt:lpstr>Práctica de Linux</vt:lpstr>
      <vt:lpstr>1. Contar palabras de un texto</vt:lpstr>
      <vt:lpstr>1. Contar palabras de un texto</vt:lpstr>
      <vt:lpstr>Compilación</vt:lpstr>
      <vt:lpstr>Práctica de Linux</vt:lpstr>
      <vt:lpstr>2. Clasificación de palabras</vt:lpstr>
      <vt:lpstr>2. Clasificación de palabras</vt:lpstr>
      <vt:lpstr>2. Clasificación de palabras</vt:lpstr>
      <vt:lpstr>Compilación</vt:lpstr>
      <vt:lpstr>Práctica de Linux</vt:lpstr>
      <vt:lpstr>3. Filtrar concordancias de palabras</vt:lpstr>
      <vt:lpstr>3. Filtrar concordancias de palabras</vt:lpstr>
      <vt:lpstr>Oh oh, hay un problema!</vt:lpstr>
      <vt:lpstr>3. Filtrar concordancias de palabras: reemplazar/remover</vt:lpstr>
      <vt:lpstr>Las expresiones regulares</vt:lpstr>
      <vt:lpstr>¿Qué aprendimos?</vt:lpstr>
      <vt:lpstr>Lista de comandos útiles que vimos</vt:lpstr>
      <vt:lpstr>Lab assignment 1: la práctica es clave</vt:lpstr>
      <vt:lpstr>Próxima clase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4 Spanish</dc:title>
  <dc:creator>Restrepo-Ramos, Falcon D</dc:creator>
  <cp:lastModifiedBy>Restrepo-Ramos, Falcon D</cp:lastModifiedBy>
  <cp:revision>76</cp:revision>
  <dcterms:created xsi:type="dcterms:W3CDTF">2021-06-23T02:02:04Z</dcterms:created>
  <dcterms:modified xsi:type="dcterms:W3CDTF">2021-06-28T04:32:27Z</dcterms:modified>
</cp:coreProperties>
</file>