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5" r:id="rId3"/>
    <p:sldId id="287" r:id="rId4"/>
    <p:sldId id="289" r:id="rId5"/>
    <p:sldId id="288" r:id="rId6"/>
    <p:sldId id="290" r:id="rId7"/>
    <p:sldId id="291" r:id="rId8"/>
    <p:sldId id="265" r:id="rId9"/>
    <p:sldId id="292" r:id="rId10"/>
    <p:sldId id="293" r:id="rId11"/>
    <p:sldId id="257" r:id="rId12"/>
    <p:sldId id="258" r:id="rId13"/>
    <p:sldId id="259" r:id="rId14"/>
    <p:sldId id="260" r:id="rId15"/>
    <p:sldId id="261" r:id="rId16"/>
    <p:sldId id="268" r:id="rId17"/>
    <p:sldId id="262" r:id="rId18"/>
    <p:sldId id="273" r:id="rId19"/>
    <p:sldId id="277" r:id="rId20"/>
    <p:sldId id="275" r:id="rId21"/>
    <p:sldId id="276" r:id="rId22"/>
    <p:sldId id="278" r:id="rId23"/>
    <p:sldId id="279" r:id="rId24"/>
    <p:sldId id="281" r:id="rId25"/>
    <p:sldId id="298" r:id="rId26"/>
    <p:sldId id="286" r:id="rId27"/>
    <p:sldId id="296" r:id="rId28"/>
    <p:sldId id="297"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4" autoAdjust="0"/>
    <p:restoredTop sz="94660"/>
  </p:normalViewPr>
  <p:slideViewPr>
    <p:cSldViewPr snapToGrid="0">
      <p:cViewPr varScale="1">
        <p:scale>
          <a:sx n="90" d="100"/>
          <a:sy n="90" d="100"/>
        </p:scale>
        <p:origin x="6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32DB0-B63B-4C09-B5EB-DE1824217CA8}" type="doc">
      <dgm:prSet loTypeId="urn:microsoft.com/office/officeart/2016/7/layout/HexagonTimeline" loCatId="process" qsTypeId="urn:microsoft.com/office/officeart/2005/8/quickstyle/simple4" qsCatId="simple" csTypeId="urn:microsoft.com/office/officeart/2005/8/colors/accent2_2" csCatId="accent2" phldr="1"/>
      <dgm:spPr/>
      <dgm:t>
        <a:bodyPr/>
        <a:lstStyle/>
        <a:p>
          <a:endParaRPr lang="en-US"/>
        </a:p>
      </dgm:t>
    </dgm:pt>
    <dgm:pt modelId="{D8C46C49-55BC-464A-99A4-24FB2608491F}">
      <dgm:prSet/>
      <dgm:spPr/>
      <dgm:t>
        <a:bodyPr/>
        <a:lstStyle/>
        <a:p>
          <a:r>
            <a:rPr lang="en-US"/>
            <a:t>Ago. 2019</a:t>
          </a:r>
        </a:p>
      </dgm:t>
    </dgm:pt>
    <dgm:pt modelId="{6FAEA889-8C15-491A-AA73-5C1329BDD888}" type="parTrans" cxnId="{2DFB42F9-A694-4C85-9FF1-EEAE1BA7D783}">
      <dgm:prSet/>
      <dgm:spPr/>
      <dgm:t>
        <a:bodyPr/>
        <a:lstStyle/>
        <a:p>
          <a:endParaRPr lang="en-US"/>
        </a:p>
      </dgm:t>
    </dgm:pt>
    <dgm:pt modelId="{AEEB5BBE-E6D8-4F46-8270-0D8A7CCB014C}" type="sibTrans" cxnId="{2DFB42F9-A694-4C85-9FF1-EEAE1BA7D783}">
      <dgm:prSet/>
      <dgm:spPr/>
      <dgm:t>
        <a:bodyPr/>
        <a:lstStyle/>
        <a:p>
          <a:endParaRPr lang="en-US"/>
        </a:p>
      </dgm:t>
    </dgm:pt>
    <dgm:pt modelId="{92AAB58E-ED42-4670-AA81-5B8ADB19A36E}">
      <dgm:prSet/>
      <dgm:spPr/>
      <dgm:t>
        <a:bodyPr/>
        <a:lstStyle/>
        <a:p>
          <a:r>
            <a:rPr lang="en-US" dirty="0"/>
            <a:t>PhD </a:t>
          </a:r>
          <a:r>
            <a:rPr lang="en-US" dirty="0" err="1"/>
            <a:t>en</a:t>
          </a:r>
          <a:r>
            <a:rPr lang="en-US" dirty="0"/>
            <a:t> </a:t>
          </a:r>
          <a:r>
            <a:rPr lang="en-US" dirty="0" err="1"/>
            <a:t>lingüística</a:t>
          </a:r>
          <a:r>
            <a:rPr lang="en-US" dirty="0"/>
            <a:t> </a:t>
          </a:r>
          <a:r>
            <a:rPr lang="en-US" dirty="0" err="1"/>
            <a:t>hispánica</a:t>
          </a:r>
          <a:r>
            <a:rPr lang="en-US" dirty="0"/>
            <a:t> – UF</a:t>
          </a:r>
        </a:p>
      </dgm:t>
    </dgm:pt>
    <dgm:pt modelId="{4184D92B-2AE1-4347-9706-133A1F27B0CF}" type="parTrans" cxnId="{428BA473-BFE1-445D-B33F-7748530107C3}">
      <dgm:prSet/>
      <dgm:spPr/>
      <dgm:t>
        <a:bodyPr/>
        <a:lstStyle/>
        <a:p>
          <a:endParaRPr lang="en-US"/>
        </a:p>
      </dgm:t>
    </dgm:pt>
    <dgm:pt modelId="{EBD2157F-0845-4A60-A997-11DB9C3B5C3A}" type="sibTrans" cxnId="{428BA473-BFE1-445D-B33F-7748530107C3}">
      <dgm:prSet/>
      <dgm:spPr/>
      <dgm:t>
        <a:bodyPr/>
        <a:lstStyle/>
        <a:p>
          <a:endParaRPr lang="en-US"/>
        </a:p>
      </dgm:t>
    </dgm:pt>
    <dgm:pt modelId="{AB099CE6-0E27-4B44-993B-F2F58DABD139}">
      <dgm:prSet/>
      <dgm:spPr/>
      <dgm:t>
        <a:bodyPr/>
        <a:lstStyle/>
        <a:p>
          <a:r>
            <a:rPr lang="en-US"/>
            <a:t>Mayo 2021</a:t>
          </a:r>
        </a:p>
      </dgm:t>
    </dgm:pt>
    <dgm:pt modelId="{512DAD68-0505-4FE6-8097-B94B456CE89D}" type="parTrans" cxnId="{ED729B2A-AADC-406E-8553-C22379DD2DA1}">
      <dgm:prSet/>
      <dgm:spPr/>
      <dgm:t>
        <a:bodyPr/>
        <a:lstStyle/>
        <a:p>
          <a:endParaRPr lang="en-US"/>
        </a:p>
      </dgm:t>
    </dgm:pt>
    <dgm:pt modelId="{C9775EEC-4A87-4EC4-9014-05DCB1738E05}" type="sibTrans" cxnId="{ED729B2A-AADC-406E-8553-C22379DD2DA1}">
      <dgm:prSet/>
      <dgm:spPr/>
      <dgm:t>
        <a:bodyPr/>
        <a:lstStyle/>
        <a:p>
          <a:endParaRPr lang="en-US"/>
        </a:p>
      </dgm:t>
    </dgm:pt>
    <dgm:pt modelId="{8AC54192-BEE7-4B3A-8510-03B1B5B4AE01}">
      <dgm:prSet/>
      <dgm:spPr/>
      <dgm:t>
        <a:bodyPr/>
        <a:lstStyle/>
        <a:p>
          <a:r>
            <a:rPr lang="en-US" dirty="0"/>
            <a:t>Masters </a:t>
          </a:r>
          <a:r>
            <a:rPr lang="en-US" dirty="0" err="1"/>
            <a:t>en</a:t>
          </a:r>
          <a:r>
            <a:rPr lang="en-US" dirty="0"/>
            <a:t> </a:t>
          </a:r>
          <a:r>
            <a:rPr lang="en-US" dirty="0" err="1"/>
            <a:t>lingüística</a:t>
          </a:r>
          <a:r>
            <a:rPr lang="en-US" dirty="0"/>
            <a:t> </a:t>
          </a:r>
          <a:r>
            <a:rPr lang="en-US" dirty="0" err="1"/>
            <a:t>computacional</a:t>
          </a:r>
          <a:r>
            <a:rPr lang="en-US" dirty="0"/>
            <a:t> – Indiana University</a:t>
          </a:r>
        </a:p>
      </dgm:t>
    </dgm:pt>
    <dgm:pt modelId="{8C37AF58-B807-4026-A133-297CEFC944E4}" type="parTrans" cxnId="{CE06D205-2EA8-4A84-8372-728A2D12BBFF}">
      <dgm:prSet/>
      <dgm:spPr/>
      <dgm:t>
        <a:bodyPr/>
        <a:lstStyle/>
        <a:p>
          <a:endParaRPr lang="en-US"/>
        </a:p>
      </dgm:t>
    </dgm:pt>
    <dgm:pt modelId="{697D7D03-48DA-41D2-950D-683C9CF6D3BF}" type="sibTrans" cxnId="{CE06D205-2EA8-4A84-8372-728A2D12BBFF}">
      <dgm:prSet/>
      <dgm:spPr/>
      <dgm:t>
        <a:bodyPr/>
        <a:lstStyle/>
        <a:p>
          <a:endParaRPr lang="en-US"/>
        </a:p>
      </dgm:t>
    </dgm:pt>
    <dgm:pt modelId="{638B8FA5-9899-4BDE-A32B-FEB0D4392C0C}">
      <dgm:prSet/>
      <dgm:spPr/>
      <dgm:t>
        <a:bodyPr/>
        <a:lstStyle/>
        <a:p>
          <a:r>
            <a:rPr lang="es-CO" dirty="0"/>
            <a:t>Agosto 2021</a:t>
          </a:r>
          <a:endParaRPr lang="en-US" dirty="0"/>
        </a:p>
      </dgm:t>
    </dgm:pt>
    <dgm:pt modelId="{F92FD7FE-225D-4707-A793-5D8E2673D207}" type="parTrans" cxnId="{19771F4F-F020-4594-A474-1D5EA2923112}">
      <dgm:prSet/>
      <dgm:spPr/>
      <dgm:t>
        <a:bodyPr/>
        <a:lstStyle/>
        <a:p>
          <a:endParaRPr lang="en-US"/>
        </a:p>
      </dgm:t>
    </dgm:pt>
    <dgm:pt modelId="{72B2AC74-A015-4734-AF2D-D90D0D2CC3FF}" type="sibTrans" cxnId="{19771F4F-F020-4594-A474-1D5EA2923112}">
      <dgm:prSet/>
      <dgm:spPr/>
      <dgm:t>
        <a:bodyPr/>
        <a:lstStyle/>
        <a:p>
          <a:endParaRPr lang="en-US"/>
        </a:p>
      </dgm:t>
    </dgm:pt>
    <dgm:pt modelId="{037D7DBB-2B5E-4EF0-94BE-C989E934DB06}">
      <dgm:prSet/>
      <dgm:spPr/>
      <dgm:t>
        <a:bodyPr/>
        <a:lstStyle/>
        <a:p>
          <a:r>
            <a:rPr lang="es-CO" dirty="0"/>
            <a:t>Profesor asistente en Minnesota </a:t>
          </a:r>
          <a:r>
            <a:rPr lang="es-CO" dirty="0" err="1"/>
            <a:t>State</a:t>
          </a:r>
          <a:endParaRPr lang="en-US" dirty="0"/>
        </a:p>
      </dgm:t>
    </dgm:pt>
    <dgm:pt modelId="{5B892F59-FD5A-4C22-A636-4146556DA234}" type="parTrans" cxnId="{08AACDC8-7CF2-4EA0-86CB-A24A4FF42E04}">
      <dgm:prSet/>
      <dgm:spPr/>
      <dgm:t>
        <a:bodyPr/>
        <a:lstStyle/>
        <a:p>
          <a:endParaRPr lang="en-US"/>
        </a:p>
      </dgm:t>
    </dgm:pt>
    <dgm:pt modelId="{5163CF1D-1645-4812-BDC3-E4B381735C25}" type="sibTrans" cxnId="{08AACDC8-7CF2-4EA0-86CB-A24A4FF42E04}">
      <dgm:prSet/>
      <dgm:spPr/>
      <dgm:t>
        <a:bodyPr/>
        <a:lstStyle/>
        <a:p>
          <a:endParaRPr lang="en-US"/>
        </a:p>
      </dgm:t>
    </dgm:pt>
    <dgm:pt modelId="{638E8FB5-6AE9-49E5-B439-D0AAF71E9FF2}" type="pres">
      <dgm:prSet presAssocID="{CA732DB0-B63B-4C09-B5EB-DE1824217CA8}" presName="Name0" presStyleCnt="0">
        <dgm:presLayoutVars>
          <dgm:chMax/>
          <dgm:chPref/>
          <dgm:animLvl val="lvl"/>
        </dgm:presLayoutVars>
      </dgm:prSet>
      <dgm:spPr/>
    </dgm:pt>
    <dgm:pt modelId="{F2F3917B-3334-4C4F-9E50-A4F7A68251A9}" type="pres">
      <dgm:prSet presAssocID="{D8C46C49-55BC-464A-99A4-24FB2608491F}" presName="composite" presStyleCnt="0"/>
      <dgm:spPr/>
    </dgm:pt>
    <dgm:pt modelId="{F4F432E1-FF23-4456-B030-D03C68427124}" type="pres">
      <dgm:prSet presAssocID="{D8C46C49-55BC-464A-99A4-24FB2608491F}" presName="Parent1" presStyleLbl="alignNode1" presStyleIdx="0" presStyleCnt="3">
        <dgm:presLayoutVars>
          <dgm:chMax val="1"/>
          <dgm:chPref val="1"/>
          <dgm:bulletEnabled val="1"/>
        </dgm:presLayoutVars>
      </dgm:prSet>
      <dgm:spPr/>
    </dgm:pt>
    <dgm:pt modelId="{13E4CD24-5D08-4DC7-8778-97EDAFE05AAB}" type="pres">
      <dgm:prSet presAssocID="{D8C46C49-55BC-464A-99A4-24FB2608491F}" presName="Childtext1" presStyleLbl="revTx" presStyleIdx="0" presStyleCnt="3">
        <dgm:presLayoutVars>
          <dgm:chMax val="0"/>
          <dgm:chPref val="0"/>
          <dgm:bulletEnabled/>
        </dgm:presLayoutVars>
      </dgm:prSet>
      <dgm:spPr/>
    </dgm:pt>
    <dgm:pt modelId="{C7B49599-B6CA-4322-AC77-45EEC90EF3A9}" type="pres">
      <dgm:prSet presAssocID="{D8C46C49-55BC-464A-99A4-24FB2608491F}"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98AB55BF-C45D-4AAB-B54F-1A680D2C9815}" type="pres">
      <dgm:prSet presAssocID="{D8C46C49-55BC-464A-99A4-24FB2608491F}" presName="ConnectLineEnd" presStyleLbl="node1" presStyleIdx="0" presStyleCnt="3"/>
      <dgm:spPr/>
    </dgm:pt>
    <dgm:pt modelId="{E56A437E-0F5A-4239-B90B-B9F9300AF3E9}" type="pres">
      <dgm:prSet presAssocID="{D8C46C49-55BC-464A-99A4-24FB2608491F}" presName="EmptyPane" presStyleCnt="0"/>
      <dgm:spPr/>
    </dgm:pt>
    <dgm:pt modelId="{ABE487CF-19E4-4676-BDC6-9791DC497D07}" type="pres">
      <dgm:prSet presAssocID="{AEEB5BBE-E6D8-4F46-8270-0D8A7CCB014C}" presName="spaceBetweenRectangles" presStyleLbl="fgAcc1" presStyleIdx="0" presStyleCnt="2"/>
      <dgm:spPr/>
    </dgm:pt>
    <dgm:pt modelId="{A70C0D9D-FA70-4D54-AD93-C5B83C438212}" type="pres">
      <dgm:prSet presAssocID="{AB099CE6-0E27-4B44-993B-F2F58DABD139}" presName="composite" presStyleCnt="0"/>
      <dgm:spPr/>
    </dgm:pt>
    <dgm:pt modelId="{A434C885-5D19-45BA-A562-A53386237859}" type="pres">
      <dgm:prSet presAssocID="{AB099CE6-0E27-4B44-993B-F2F58DABD139}" presName="Parent1" presStyleLbl="alignNode1" presStyleIdx="1" presStyleCnt="3">
        <dgm:presLayoutVars>
          <dgm:chMax val="1"/>
          <dgm:chPref val="1"/>
          <dgm:bulletEnabled val="1"/>
        </dgm:presLayoutVars>
      </dgm:prSet>
      <dgm:spPr/>
    </dgm:pt>
    <dgm:pt modelId="{CDA6B7B6-3731-4C4E-B9C9-C97C8BA074AD}" type="pres">
      <dgm:prSet presAssocID="{AB099CE6-0E27-4B44-993B-F2F58DABD139}" presName="Childtext1" presStyleLbl="revTx" presStyleIdx="1" presStyleCnt="3">
        <dgm:presLayoutVars>
          <dgm:chMax val="0"/>
          <dgm:chPref val="0"/>
          <dgm:bulletEnabled/>
        </dgm:presLayoutVars>
      </dgm:prSet>
      <dgm:spPr/>
    </dgm:pt>
    <dgm:pt modelId="{DD5D1205-1D27-42C6-BE23-D098AB1226E9}" type="pres">
      <dgm:prSet presAssocID="{AB099CE6-0E27-4B44-993B-F2F58DABD139}" presName="ConnectLine" presStyleLbl="sibTrans1D1" presStyleIdx="1" presStyleCnt="3"/>
      <dgm:spPr>
        <a:noFill/>
        <a:ln w="12700" cap="flat" cmpd="sng" algn="ctr">
          <a:solidFill>
            <a:schemeClr val="accent2">
              <a:hueOff val="0"/>
              <a:satOff val="0"/>
              <a:lumOff val="0"/>
              <a:alphaOff val="0"/>
            </a:schemeClr>
          </a:solidFill>
          <a:prstDash val="dash"/>
          <a:miter lim="800000"/>
        </a:ln>
        <a:effectLst/>
      </dgm:spPr>
    </dgm:pt>
    <dgm:pt modelId="{B3370F59-7FFA-4030-AFF8-B7CB68911725}" type="pres">
      <dgm:prSet presAssocID="{AB099CE6-0E27-4B44-993B-F2F58DABD139}" presName="ConnectLineEnd" presStyleLbl="node1" presStyleIdx="1" presStyleCnt="3"/>
      <dgm:spPr/>
    </dgm:pt>
    <dgm:pt modelId="{90B925E0-4EA8-4DC6-8A76-8722D14B00CD}" type="pres">
      <dgm:prSet presAssocID="{AB099CE6-0E27-4B44-993B-F2F58DABD139}" presName="EmptyPane" presStyleCnt="0"/>
      <dgm:spPr/>
    </dgm:pt>
    <dgm:pt modelId="{BBE7A583-E5C5-47BB-B721-8FF7DD09B931}" type="pres">
      <dgm:prSet presAssocID="{C9775EEC-4A87-4EC4-9014-05DCB1738E05}" presName="spaceBetweenRectangles" presStyleLbl="fgAcc1" presStyleIdx="1" presStyleCnt="2"/>
      <dgm:spPr/>
    </dgm:pt>
    <dgm:pt modelId="{2EDDB764-03F7-436A-AA03-65600F34FB26}" type="pres">
      <dgm:prSet presAssocID="{638B8FA5-9899-4BDE-A32B-FEB0D4392C0C}" presName="composite" presStyleCnt="0"/>
      <dgm:spPr/>
    </dgm:pt>
    <dgm:pt modelId="{059FA29A-46A7-4BB8-9808-FE6A0D0342F6}" type="pres">
      <dgm:prSet presAssocID="{638B8FA5-9899-4BDE-A32B-FEB0D4392C0C}" presName="Parent1" presStyleLbl="alignNode1" presStyleIdx="2" presStyleCnt="3">
        <dgm:presLayoutVars>
          <dgm:chMax val="1"/>
          <dgm:chPref val="1"/>
          <dgm:bulletEnabled val="1"/>
        </dgm:presLayoutVars>
      </dgm:prSet>
      <dgm:spPr/>
    </dgm:pt>
    <dgm:pt modelId="{EFE2A775-A27B-4D17-8A04-052906D65E53}" type="pres">
      <dgm:prSet presAssocID="{638B8FA5-9899-4BDE-A32B-FEB0D4392C0C}" presName="Childtext1" presStyleLbl="revTx" presStyleIdx="2" presStyleCnt="3">
        <dgm:presLayoutVars>
          <dgm:chMax val="0"/>
          <dgm:chPref val="0"/>
          <dgm:bulletEnabled/>
        </dgm:presLayoutVars>
      </dgm:prSet>
      <dgm:spPr/>
    </dgm:pt>
    <dgm:pt modelId="{672BE6EB-EC15-4695-A6DF-5230A31A5A56}" type="pres">
      <dgm:prSet presAssocID="{638B8FA5-9899-4BDE-A32B-FEB0D4392C0C}" presName="ConnectLine" presStyleLbl="sibTrans1D1" presStyleIdx="2" presStyleCnt="3"/>
      <dgm:spPr>
        <a:noFill/>
        <a:ln w="12700" cap="flat" cmpd="sng" algn="ctr">
          <a:solidFill>
            <a:schemeClr val="accent2">
              <a:hueOff val="0"/>
              <a:satOff val="0"/>
              <a:lumOff val="0"/>
              <a:alphaOff val="0"/>
            </a:schemeClr>
          </a:solidFill>
          <a:prstDash val="dash"/>
          <a:miter lim="800000"/>
        </a:ln>
        <a:effectLst/>
      </dgm:spPr>
    </dgm:pt>
    <dgm:pt modelId="{7A2343A9-668D-4BC5-8A99-657042E92717}" type="pres">
      <dgm:prSet presAssocID="{638B8FA5-9899-4BDE-A32B-FEB0D4392C0C}" presName="ConnectLineEnd" presStyleLbl="node1" presStyleIdx="2" presStyleCnt="3"/>
      <dgm:spPr/>
    </dgm:pt>
    <dgm:pt modelId="{1D5AA01A-1E39-4FE4-9F04-69FD3A31B54B}" type="pres">
      <dgm:prSet presAssocID="{638B8FA5-9899-4BDE-A32B-FEB0D4392C0C}" presName="EmptyPane" presStyleCnt="0"/>
      <dgm:spPr/>
    </dgm:pt>
  </dgm:ptLst>
  <dgm:cxnLst>
    <dgm:cxn modelId="{CE06D205-2EA8-4A84-8372-728A2D12BBFF}" srcId="{AB099CE6-0E27-4B44-993B-F2F58DABD139}" destId="{8AC54192-BEE7-4B3A-8510-03B1B5B4AE01}" srcOrd="0" destOrd="0" parTransId="{8C37AF58-B807-4026-A133-297CEFC944E4}" sibTransId="{697D7D03-48DA-41D2-950D-683C9CF6D3BF}"/>
    <dgm:cxn modelId="{9383C80E-3D4D-4A5D-B412-3BB973E2293E}" type="presOf" srcId="{CA732DB0-B63B-4C09-B5EB-DE1824217CA8}" destId="{638E8FB5-6AE9-49E5-B439-D0AAF71E9FF2}" srcOrd="0" destOrd="0" presId="urn:microsoft.com/office/officeart/2016/7/layout/HexagonTimeline"/>
    <dgm:cxn modelId="{ED729B2A-AADC-406E-8553-C22379DD2DA1}" srcId="{CA732DB0-B63B-4C09-B5EB-DE1824217CA8}" destId="{AB099CE6-0E27-4B44-993B-F2F58DABD139}" srcOrd="1" destOrd="0" parTransId="{512DAD68-0505-4FE6-8097-B94B456CE89D}" sibTransId="{C9775EEC-4A87-4EC4-9014-05DCB1738E05}"/>
    <dgm:cxn modelId="{19771F4F-F020-4594-A474-1D5EA2923112}" srcId="{CA732DB0-B63B-4C09-B5EB-DE1824217CA8}" destId="{638B8FA5-9899-4BDE-A32B-FEB0D4392C0C}" srcOrd="2" destOrd="0" parTransId="{F92FD7FE-225D-4707-A793-5D8E2673D207}" sibTransId="{72B2AC74-A015-4734-AF2D-D90D0D2CC3FF}"/>
    <dgm:cxn modelId="{428BA473-BFE1-445D-B33F-7748530107C3}" srcId="{D8C46C49-55BC-464A-99A4-24FB2608491F}" destId="{92AAB58E-ED42-4670-AA81-5B8ADB19A36E}" srcOrd="0" destOrd="0" parTransId="{4184D92B-2AE1-4347-9706-133A1F27B0CF}" sibTransId="{EBD2157F-0845-4A60-A997-11DB9C3B5C3A}"/>
    <dgm:cxn modelId="{666B699A-F15F-42D3-8D20-E227DA346705}" type="presOf" srcId="{AB099CE6-0E27-4B44-993B-F2F58DABD139}" destId="{A434C885-5D19-45BA-A562-A53386237859}" srcOrd="0" destOrd="0" presId="urn:microsoft.com/office/officeart/2016/7/layout/HexagonTimeline"/>
    <dgm:cxn modelId="{AF0C18A2-A064-4B46-B597-CF0EEDF8E817}" type="presOf" srcId="{638B8FA5-9899-4BDE-A32B-FEB0D4392C0C}" destId="{059FA29A-46A7-4BB8-9808-FE6A0D0342F6}" srcOrd="0" destOrd="0" presId="urn:microsoft.com/office/officeart/2016/7/layout/HexagonTimeline"/>
    <dgm:cxn modelId="{4D8106A5-A47F-4FE1-891A-5FEDE5502BCC}" type="presOf" srcId="{8AC54192-BEE7-4B3A-8510-03B1B5B4AE01}" destId="{CDA6B7B6-3731-4C4E-B9C9-C97C8BA074AD}" srcOrd="0" destOrd="0" presId="urn:microsoft.com/office/officeart/2016/7/layout/HexagonTimeline"/>
    <dgm:cxn modelId="{A18278C6-2F31-4C1E-9503-C17F575CD796}" type="presOf" srcId="{037D7DBB-2B5E-4EF0-94BE-C989E934DB06}" destId="{EFE2A775-A27B-4D17-8A04-052906D65E53}" srcOrd="0" destOrd="0" presId="urn:microsoft.com/office/officeart/2016/7/layout/HexagonTimeline"/>
    <dgm:cxn modelId="{08AACDC8-7CF2-4EA0-86CB-A24A4FF42E04}" srcId="{638B8FA5-9899-4BDE-A32B-FEB0D4392C0C}" destId="{037D7DBB-2B5E-4EF0-94BE-C989E934DB06}" srcOrd="0" destOrd="0" parTransId="{5B892F59-FD5A-4C22-A636-4146556DA234}" sibTransId="{5163CF1D-1645-4812-BDC3-E4B381735C25}"/>
    <dgm:cxn modelId="{B1A8A2DF-A25B-4CD7-A8B3-178E08D775BA}" type="presOf" srcId="{D8C46C49-55BC-464A-99A4-24FB2608491F}" destId="{F4F432E1-FF23-4456-B030-D03C68427124}" srcOrd="0" destOrd="0" presId="urn:microsoft.com/office/officeart/2016/7/layout/HexagonTimeline"/>
    <dgm:cxn modelId="{9E2CE0E7-07A2-4172-B5DD-A9C227109FB5}" type="presOf" srcId="{92AAB58E-ED42-4670-AA81-5B8ADB19A36E}" destId="{13E4CD24-5D08-4DC7-8778-97EDAFE05AAB}" srcOrd="0" destOrd="0" presId="urn:microsoft.com/office/officeart/2016/7/layout/HexagonTimeline"/>
    <dgm:cxn modelId="{2DFB42F9-A694-4C85-9FF1-EEAE1BA7D783}" srcId="{CA732DB0-B63B-4C09-B5EB-DE1824217CA8}" destId="{D8C46C49-55BC-464A-99A4-24FB2608491F}" srcOrd="0" destOrd="0" parTransId="{6FAEA889-8C15-491A-AA73-5C1329BDD888}" sibTransId="{AEEB5BBE-E6D8-4F46-8270-0D8A7CCB014C}"/>
    <dgm:cxn modelId="{D7687C05-0D38-4C31-83B0-7CDCC522BDC2}" type="presParOf" srcId="{638E8FB5-6AE9-49E5-B439-D0AAF71E9FF2}" destId="{F2F3917B-3334-4C4F-9E50-A4F7A68251A9}" srcOrd="0" destOrd="0" presId="urn:microsoft.com/office/officeart/2016/7/layout/HexagonTimeline"/>
    <dgm:cxn modelId="{2E2B530D-83F3-49CA-BB4C-21B217EED4A5}" type="presParOf" srcId="{F2F3917B-3334-4C4F-9E50-A4F7A68251A9}" destId="{F4F432E1-FF23-4456-B030-D03C68427124}" srcOrd="0" destOrd="0" presId="urn:microsoft.com/office/officeart/2016/7/layout/HexagonTimeline"/>
    <dgm:cxn modelId="{46B95E82-8C1C-4D69-8006-C800E9F407D4}" type="presParOf" srcId="{F2F3917B-3334-4C4F-9E50-A4F7A68251A9}" destId="{13E4CD24-5D08-4DC7-8778-97EDAFE05AAB}" srcOrd="1" destOrd="0" presId="urn:microsoft.com/office/officeart/2016/7/layout/HexagonTimeline"/>
    <dgm:cxn modelId="{6B6F9E7D-7322-4499-AF10-7338E4694E61}" type="presParOf" srcId="{F2F3917B-3334-4C4F-9E50-A4F7A68251A9}" destId="{C7B49599-B6CA-4322-AC77-45EEC90EF3A9}" srcOrd="2" destOrd="0" presId="urn:microsoft.com/office/officeart/2016/7/layout/HexagonTimeline"/>
    <dgm:cxn modelId="{3FE3C3C6-ACE2-4F1C-8110-A1A0C5C7A135}" type="presParOf" srcId="{F2F3917B-3334-4C4F-9E50-A4F7A68251A9}" destId="{98AB55BF-C45D-4AAB-B54F-1A680D2C9815}" srcOrd="3" destOrd="0" presId="urn:microsoft.com/office/officeart/2016/7/layout/HexagonTimeline"/>
    <dgm:cxn modelId="{31A9C3D4-FBF3-4DCC-850A-8C2D2E9B427E}" type="presParOf" srcId="{F2F3917B-3334-4C4F-9E50-A4F7A68251A9}" destId="{E56A437E-0F5A-4239-B90B-B9F9300AF3E9}" srcOrd="4" destOrd="0" presId="urn:microsoft.com/office/officeart/2016/7/layout/HexagonTimeline"/>
    <dgm:cxn modelId="{D2A0A426-A63F-41A8-85E3-077C69F959F4}" type="presParOf" srcId="{638E8FB5-6AE9-49E5-B439-D0AAF71E9FF2}" destId="{ABE487CF-19E4-4676-BDC6-9791DC497D07}" srcOrd="1" destOrd="0" presId="urn:microsoft.com/office/officeart/2016/7/layout/HexagonTimeline"/>
    <dgm:cxn modelId="{498A5405-48EE-496D-87D2-5EB2E922D509}" type="presParOf" srcId="{638E8FB5-6AE9-49E5-B439-D0AAF71E9FF2}" destId="{A70C0D9D-FA70-4D54-AD93-C5B83C438212}" srcOrd="2" destOrd="0" presId="urn:microsoft.com/office/officeart/2016/7/layout/HexagonTimeline"/>
    <dgm:cxn modelId="{4FBB10B2-0CE1-4179-891B-F8B5C085153D}" type="presParOf" srcId="{A70C0D9D-FA70-4D54-AD93-C5B83C438212}" destId="{A434C885-5D19-45BA-A562-A53386237859}" srcOrd="0" destOrd="0" presId="urn:microsoft.com/office/officeart/2016/7/layout/HexagonTimeline"/>
    <dgm:cxn modelId="{8A44B222-5D3E-42AF-860F-9BAA7BF810C5}" type="presParOf" srcId="{A70C0D9D-FA70-4D54-AD93-C5B83C438212}" destId="{CDA6B7B6-3731-4C4E-B9C9-C97C8BA074AD}" srcOrd="1" destOrd="0" presId="urn:microsoft.com/office/officeart/2016/7/layout/HexagonTimeline"/>
    <dgm:cxn modelId="{26986890-17D1-4ADD-AB62-B1C95FA3FE03}" type="presParOf" srcId="{A70C0D9D-FA70-4D54-AD93-C5B83C438212}" destId="{DD5D1205-1D27-42C6-BE23-D098AB1226E9}" srcOrd="2" destOrd="0" presId="urn:microsoft.com/office/officeart/2016/7/layout/HexagonTimeline"/>
    <dgm:cxn modelId="{EDF994BD-5C4A-42F6-8EF9-0CEBECA2F7C0}" type="presParOf" srcId="{A70C0D9D-FA70-4D54-AD93-C5B83C438212}" destId="{B3370F59-7FFA-4030-AFF8-B7CB68911725}" srcOrd="3" destOrd="0" presId="urn:microsoft.com/office/officeart/2016/7/layout/HexagonTimeline"/>
    <dgm:cxn modelId="{BB9C1F07-7D72-4676-A547-C65DF7D8D2DD}" type="presParOf" srcId="{A70C0D9D-FA70-4D54-AD93-C5B83C438212}" destId="{90B925E0-4EA8-4DC6-8A76-8722D14B00CD}" srcOrd="4" destOrd="0" presId="urn:microsoft.com/office/officeart/2016/7/layout/HexagonTimeline"/>
    <dgm:cxn modelId="{A0050885-C72A-41A1-9ACC-C5D238E703A5}" type="presParOf" srcId="{638E8FB5-6AE9-49E5-B439-D0AAF71E9FF2}" destId="{BBE7A583-E5C5-47BB-B721-8FF7DD09B931}" srcOrd="3" destOrd="0" presId="urn:microsoft.com/office/officeart/2016/7/layout/HexagonTimeline"/>
    <dgm:cxn modelId="{EC173B03-2788-4206-8E84-3F08167FF3CB}" type="presParOf" srcId="{638E8FB5-6AE9-49E5-B439-D0AAF71E9FF2}" destId="{2EDDB764-03F7-436A-AA03-65600F34FB26}" srcOrd="4" destOrd="0" presId="urn:microsoft.com/office/officeart/2016/7/layout/HexagonTimeline"/>
    <dgm:cxn modelId="{62CD72BC-E872-40C5-8011-8C788488EC3F}" type="presParOf" srcId="{2EDDB764-03F7-436A-AA03-65600F34FB26}" destId="{059FA29A-46A7-4BB8-9808-FE6A0D0342F6}" srcOrd="0" destOrd="0" presId="urn:microsoft.com/office/officeart/2016/7/layout/HexagonTimeline"/>
    <dgm:cxn modelId="{F223E753-51A0-4290-88A4-F42AAC5ABAB9}" type="presParOf" srcId="{2EDDB764-03F7-436A-AA03-65600F34FB26}" destId="{EFE2A775-A27B-4D17-8A04-052906D65E53}" srcOrd="1" destOrd="0" presId="urn:microsoft.com/office/officeart/2016/7/layout/HexagonTimeline"/>
    <dgm:cxn modelId="{7444ACC4-3276-490D-AF61-F69AA48A205C}" type="presParOf" srcId="{2EDDB764-03F7-436A-AA03-65600F34FB26}" destId="{672BE6EB-EC15-4695-A6DF-5230A31A5A56}" srcOrd="2" destOrd="0" presId="urn:microsoft.com/office/officeart/2016/7/layout/HexagonTimeline"/>
    <dgm:cxn modelId="{A2B997B1-2858-42AA-86E4-CF09A05320E1}" type="presParOf" srcId="{2EDDB764-03F7-436A-AA03-65600F34FB26}" destId="{7A2343A9-668D-4BC5-8A99-657042E92717}" srcOrd="3" destOrd="0" presId="urn:microsoft.com/office/officeart/2016/7/layout/HexagonTimeline"/>
    <dgm:cxn modelId="{53E11B12-8791-433F-8AAF-B3847EF06CFF}" type="presParOf" srcId="{2EDDB764-03F7-436A-AA03-65600F34FB26}" destId="{1D5AA01A-1E39-4FE4-9F04-69FD3A31B54B}"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432E1-FF23-4456-B030-D03C68427124}">
      <dsp:nvSpPr>
        <dsp:cNvPr id="0" name=""/>
        <dsp:cNvSpPr/>
      </dsp:nvSpPr>
      <dsp:spPr>
        <a:xfrm>
          <a:off x="17948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Ago. 2019</a:t>
          </a:r>
        </a:p>
      </dsp:txBody>
      <dsp:txXfrm>
        <a:off x="179486" y="1804458"/>
        <a:ext cx="815082" cy="492125"/>
      </dsp:txXfrm>
    </dsp:sp>
    <dsp:sp modelId="{13E4CD24-5D08-4DC7-8778-97EDAFE05AAB}">
      <dsp:nvSpPr>
        <dsp:cNvPr id="0" name=""/>
        <dsp:cNvSpPr/>
      </dsp:nvSpPr>
      <dsp:spPr>
        <a:xfrm>
          <a:off x="1860"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PhD </a:t>
          </a:r>
          <a:r>
            <a:rPr lang="en-US" sz="1100" kern="1200" dirty="0" err="1"/>
            <a:t>en</a:t>
          </a:r>
          <a:r>
            <a:rPr lang="en-US" sz="1100" kern="1200" dirty="0"/>
            <a:t> </a:t>
          </a:r>
          <a:r>
            <a:rPr lang="en-US" sz="1100" kern="1200" dirty="0" err="1"/>
            <a:t>lingüística</a:t>
          </a:r>
          <a:r>
            <a:rPr lang="en-US" sz="1100" kern="1200" dirty="0"/>
            <a:t> </a:t>
          </a:r>
          <a:r>
            <a:rPr lang="en-US" sz="1100" kern="1200" dirty="0" err="1"/>
            <a:t>hispánica</a:t>
          </a:r>
          <a:r>
            <a:rPr lang="en-US" sz="1100" kern="1200" dirty="0"/>
            <a:t> – UF</a:t>
          </a:r>
        </a:p>
      </dsp:txBody>
      <dsp:txXfrm>
        <a:off x="1860" y="0"/>
        <a:ext cx="1268759" cy="1312333"/>
      </dsp:txXfrm>
    </dsp:sp>
    <dsp:sp modelId="{ABE487CF-19E4-4676-BDC6-9791DC497D07}">
      <dsp:nvSpPr>
        <dsp:cNvPr id="0" name=""/>
        <dsp:cNvSpPr/>
      </dsp:nvSpPr>
      <dsp:spPr>
        <a:xfrm>
          <a:off x="109299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B49599-B6CA-4322-AC77-45EEC90EF3A9}">
      <dsp:nvSpPr>
        <dsp:cNvPr id="0" name=""/>
        <dsp:cNvSpPr/>
      </dsp:nvSpPr>
      <dsp:spPr>
        <a:xfrm>
          <a:off x="636240"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8AB55BF-C45D-4AAB-B54F-1A680D2C9815}">
      <dsp:nvSpPr>
        <dsp:cNvPr id="0" name=""/>
        <dsp:cNvSpPr/>
      </dsp:nvSpPr>
      <dsp:spPr>
        <a:xfrm>
          <a:off x="59522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34C885-5D19-45BA-A562-A53386237859}">
      <dsp:nvSpPr>
        <dsp:cNvPr id="0" name=""/>
        <dsp:cNvSpPr/>
      </dsp:nvSpPr>
      <dsp:spPr>
        <a:xfrm>
          <a:off x="1448246" y="1804458"/>
          <a:ext cx="913507" cy="492125"/>
        </a:xfrm>
        <a:prstGeom prst="hexagon">
          <a:avLst>
            <a:gd name="adj" fmla="val 40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Mayo 2021</a:t>
          </a:r>
        </a:p>
      </dsp:txBody>
      <dsp:txXfrm>
        <a:off x="1589988" y="1880817"/>
        <a:ext cx="630023" cy="339407"/>
      </dsp:txXfrm>
    </dsp:sp>
    <dsp:sp modelId="{CDA6B7B6-3731-4C4E-B9C9-C97C8BA074AD}">
      <dsp:nvSpPr>
        <dsp:cNvPr id="0" name=""/>
        <dsp:cNvSpPr/>
      </dsp:nvSpPr>
      <dsp:spPr>
        <a:xfrm>
          <a:off x="1270620" y="2788708"/>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Masters </a:t>
          </a:r>
          <a:r>
            <a:rPr lang="en-US" sz="1100" kern="1200" dirty="0" err="1"/>
            <a:t>en</a:t>
          </a:r>
          <a:r>
            <a:rPr lang="en-US" sz="1100" kern="1200" dirty="0"/>
            <a:t> </a:t>
          </a:r>
          <a:r>
            <a:rPr lang="en-US" sz="1100" kern="1200" dirty="0" err="1"/>
            <a:t>lingüística</a:t>
          </a:r>
          <a:r>
            <a:rPr lang="en-US" sz="1100" kern="1200" dirty="0"/>
            <a:t> </a:t>
          </a:r>
          <a:r>
            <a:rPr lang="en-US" sz="1100" kern="1200" dirty="0" err="1"/>
            <a:t>computacional</a:t>
          </a:r>
          <a:r>
            <a:rPr lang="en-US" sz="1100" kern="1200" dirty="0"/>
            <a:t> – Indiana University</a:t>
          </a:r>
        </a:p>
      </dsp:txBody>
      <dsp:txXfrm>
        <a:off x="1270620" y="2788708"/>
        <a:ext cx="1268759" cy="1312333"/>
      </dsp:txXfrm>
    </dsp:sp>
    <dsp:sp modelId="{BBE7A583-E5C5-47BB-B721-8FF7DD09B931}">
      <dsp:nvSpPr>
        <dsp:cNvPr id="0" name=""/>
        <dsp:cNvSpPr/>
      </dsp:nvSpPr>
      <dsp:spPr>
        <a:xfrm>
          <a:off x="236175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5D1205-1D27-42C6-BE23-D098AB1226E9}">
      <dsp:nvSpPr>
        <dsp:cNvPr id="0" name=""/>
        <dsp:cNvSpPr/>
      </dsp:nvSpPr>
      <dsp:spPr>
        <a:xfrm>
          <a:off x="1904999" y="2296583"/>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3370F59-7FFA-4030-AFF8-B7CB68911725}">
      <dsp:nvSpPr>
        <dsp:cNvPr id="0" name=""/>
        <dsp:cNvSpPr/>
      </dsp:nvSpPr>
      <dsp:spPr>
        <a:xfrm>
          <a:off x="1863989" y="2706687"/>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59FA29A-46A7-4BB8-9808-FE6A0D0342F6}">
      <dsp:nvSpPr>
        <dsp:cNvPr id="0" name=""/>
        <dsp:cNvSpPr/>
      </dsp:nvSpPr>
      <dsp:spPr>
        <a:xfrm rot="10800000">
          <a:off x="271700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s-CO" sz="1100" kern="1200" dirty="0"/>
            <a:t>Agosto 2021</a:t>
          </a:r>
          <a:endParaRPr lang="en-US" sz="1100" kern="1200" dirty="0"/>
        </a:p>
      </dsp:txBody>
      <dsp:txXfrm rot="10800000">
        <a:off x="2815431" y="1804458"/>
        <a:ext cx="815082" cy="492125"/>
      </dsp:txXfrm>
    </dsp:sp>
    <dsp:sp modelId="{EFE2A775-A27B-4D17-8A04-052906D65E53}">
      <dsp:nvSpPr>
        <dsp:cNvPr id="0" name=""/>
        <dsp:cNvSpPr/>
      </dsp:nvSpPr>
      <dsp:spPr>
        <a:xfrm>
          <a:off x="2539379"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s-CO" sz="1100" kern="1200" dirty="0"/>
            <a:t>Profesor asistente en Minnesota </a:t>
          </a:r>
          <a:r>
            <a:rPr lang="es-CO" sz="1100" kern="1200" dirty="0" err="1"/>
            <a:t>State</a:t>
          </a:r>
          <a:endParaRPr lang="en-US" sz="1100" kern="1200" dirty="0"/>
        </a:p>
      </dsp:txBody>
      <dsp:txXfrm>
        <a:off x="2539379" y="0"/>
        <a:ext cx="1268759" cy="1312333"/>
      </dsp:txXfrm>
    </dsp:sp>
    <dsp:sp modelId="{672BE6EB-EC15-4695-A6DF-5230A31A5A56}">
      <dsp:nvSpPr>
        <dsp:cNvPr id="0" name=""/>
        <dsp:cNvSpPr/>
      </dsp:nvSpPr>
      <dsp:spPr>
        <a:xfrm>
          <a:off x="3173759"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A2343A9-668D-4BC5-8A99-657042E92717}">
      <dsp:nvSpPr>
        <dsp:cNvPr id="0" name=""/>
        <dsp:cNvSpPr/>
      </dsp:nvSpPr>
      <dsp:spPr>
        <a:xfrm>
          <a:off x="313274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2B0C6-9C73-4545-A657-3B00776517A7}"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B7775-0CF7-4AB7-94DF-2CC309E7E51A}" type="slidenum">
              <a:rPr lang="en-US" smtClean="0"/>
              <a:t>‹#›</a:t>
            </a:fld>
            <a:endParaRPr lang="en-US"/>
          </a:p>
        </p:txBody>
      </p:sp>
    </p:spTree>
    <p:extLst>
      <p:ext uri="{BB962C8B-B14F-4D97-AF65-F5344CB8AC3E}">
        <p14:creationId xmlns:p14="http://schemas.microsoft.com/office/powerpoint/2010/main" val="269024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10</a:t>
            </a:fld>
            <a:endParaRPr lang="en-US"/>
          </a:p>
        </p:txBody>
      </p:sp>
    </p:spTree>
    <p:extLst>
      <p:ext uri="{BB962C8B-B14F-4D97-AF65-F5344CB8AC3E}">
        <p14:creationId xmlns:p14="http://schemas.microsoft.com/office/powerpoint/2010/main" val="254667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31774-17A8-4EEE-BD10-010F5090F2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7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39DF-AC63-44B7-A793-32B5A4DC2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15EBF-C0A2-4618-957F-BE5A2C303E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298D7-8A21-4ABE-BA7A-936842554B80}"/>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773E0598-ED46-4AEF-A899-7F185199B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7F96D-CE9D-4E1D-B1AC-097F86B04546}"/>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236011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3D6-3AAF-4EA7-B8AD-7A63A98970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EC8527-EE02-426B-AE50-8278F943B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5AB67-E48E-4708-A11B-AE14EC08FE0F}"/>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71995B9D-8E7A-4AC2-9E7C-881FB8B91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5985D-AEA4-45B1-BC3E-723A842EA5DE}"/>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139845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1DA30-57F7-43D7-BE3E-1971AE60A9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953B0E-DA77-44D5-88DA-5C53D731ED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5FC4A-BE5D-497D-853D-22C984894659}"/>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71209525-667A-4679-8120-9A5D9CC1C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5E931-EAB8-4334-AAAE-1855C810E43E}"/>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30839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44B8-0AA1-4830-8492-3EBC464C51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DC469-34BB-43F0-8ADA-CB33EF6CF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85418-E4F3-4C2F-854F-11FBFC6F49A6}"/>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505C6A73-EEEB-4623-B2AC-71AA464DC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F2B0D-A4EB-41CF-97BB-453F3FEA7699}"/>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267311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DE28-867D-4CDA-B964-5528DB8CC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5074C4-9DC0-4DC9-B0E6-3EE9FC1E9E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D57EA-E0BE-4A94-A1B8-999326922195}"/>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19DF8601-9E41-4C3B-B63B-0E37672C0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E505B-15F0-41E4-8E8E-70D1C4AA263F}"/>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39096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0128-E8E0-439D-88BD-A0A9535C4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BA78E3-8FFE-4AE5-BAD0-560EA13998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9596BE-8D2B-4909-BCC8-FB491DC4A8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FEC3A-78AB-41C7-9E90-4E23C742D745}"/>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6" name="Footer Placeholder 5">
            <a:extLst>
              <a:ext uri="{FF2B5EF4-FFF2-40B4-BE49-F238E27FC236}">
                <a16:creationId xmlns:a16="http://schemas.microsoft.com/office/drawing/2014/main" id="{4E42179D-480C-47E8-87C4-EAC7C33B8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F9B9D-C80B-4AD5-8D8F-668E49A82ADA}"/>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133389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ED28-340C-4E42-8CED-7912EAF568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7B6E6-965D-4A97-B01F-796BA3765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E5F361-157C-452B-8AD8-810383363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98B7A-4EED-4345-8D19-0C003641C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1F54-9004-45B9-A395-A11D6E607A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7A768D-9747-4B6D-8E37-5A355C727F79}"/>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8" name="Footer Placeholder 7">
            <a:extLst>
              <a:ext uri="{FF2B5EF4-FFF2-40B4-BE49-F238E27FC236}">
                <a16:creationId xmlns:a16="http://schemas.microsoft.com/office/drawing/2014/main" id="{5170ADEB-05D3-4762-92DA-F3E983AEAD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7B0582-45F8-491A-8024-6F935B5DE240}"/>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60779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C146-798D-46C5-B6B7-96ED45BC96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978F38-6F26-4FBC-BEFC-993F7367E98D}"/>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4" name="Footer Placeholder 3">
            <a:extLst>
              <a:ext uri="{FF2B5EF4-FFF2-40B4-BE49-F238E27FC236}">
                <a16:creationId xmlns:a16="http://schemas.microsoft.com/office/drawing/2014/main" id="{C2E89106-7AD8-41CB-8953-B9C7CACC0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CC0499-078F-40D8-9270-3C1F97051515}"/>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142605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2D90C4-5429-4162-8EC3-B727DC6A7B11}"/>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3" name="Footer Placeholder 2">
            <a:extLst>
              <a:ext uri="{FF2B5EF4-FFF2-40B4-BE49-F238E27FC236}">
                <a16:creationId xmlns:a16="http://schemas.microsoft.com/office/drawing/2014/main" id="{72DC4B0A-D3F1-4FFB-BE81-601416299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169EA7-8EFF-4E03-98DB-CACA35B29397}"/>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26324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F8AB-E47D-48C4-8188-A751A09F0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9FD06E-1EF1-446B-BEDB-1E83282B4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CE82A6-C738-4755-AADA-D6C689230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8B612-48E2-4C66-BC58-74B5EA9E0F1D}"/>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6" name="Footer Placeholder 5">
            <a:extLst>
              <a:ext uri="{FF2B5EF4-FFF2-40B4-BE49-F238E27FC236}">
                <a16:creationId xmlns:a16="http://schemas.microsoft.com/office/drawing/2014/main" id="{F0579BFD-E58D-4D62-9B0E-7A47EBA38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8BBAF-ED02-4E40-BA0B-9AC3A90DB6BA}"/>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43261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D4D3-4FE3-4F7A-94DE-59B6E2E84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6127B-5544-4229-A35C-C1017C6A6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D76309-EFB7-4348-BA78-95BA3373C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7D644-330D-45C3-8502-DDDFDE10893A}"/>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6" name="Footer Placeholder 5">
            <a:extLst>
              <a:ext uri="{FF2B5EF4-FFF2-40B4-BE49-F238E27FC236}">
                <a16:creationId xmlns:a16="http://schemas.microsoft.com/office/drawing/2014/main" id="{EE50BFBA-3867-444F-B347-7F7E3305E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79539-5A6B-44F2-983C-BD49BAD1D6D7}"/>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92703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DFC92-B2EE-4C24-9B94-8A479A0A5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9362E-9BA8-4212-83DC-EEB83C97C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B4F2B-FF10-4DD7-86A6-614E194F1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B611E09C-F5D6-4C7A-A6DD-75DFE7B0D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264D80-77EE-41DC-83E9-23A3B66DC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3CF32-F076-4DC5-866C-8D5742B36028}" type="slidenum">
              <a:rPr lang="en-US" smtClean="0"/>
              <a:t>‹#›</a:t>
            </a:fld>
            <a:endParaRPr lang="en-US"/>
          </a:p>
        </p:txBody>
      </p:sp>
    </p:spTree>
    <p:extLst>
      <p:ext uri="{BB962C8B-B14F-4D97-AF65-F5344CB8AC3E}">
        <p14:creationId xmlns:p14="http://schemas.microsoft.com/office/powerpoint/2010/main" val="178202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fsync.org/v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linkedin.com/learning/programming-foundations-fundamentals/what-is-programming?autoplay=true&amp;resume=false&amp;u=57684185" TargetMode="External"/><Relationship Id="rId2" Type="http://schemas.openxmlformats.org/officeDocument/2006/relationships/hyperlink" Target="https://www.mnsu.edu/it-solutions/help-support/linkedinlearning_training/" TargetMode="External"/><Relationship Id="rId1" Type="http://schemas.openxmlformats.org/officeDocument/2006/relationships/slideLayout" Target="../slideLayouts/slideLayout2.xml"/><Relationship Id="rId4" Type="http://schemas.openxmlformats.org/officeDocument/2006/relationships/hyperlink" Target="https://www.linkedin.com/learning/python-for-non-programmer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join.slack.com/t/nlp4spanish2022/shared_invite/zt-191p7joxh-v4Vsl1ti0gsblSfhrwADnw"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alconrr/NLP4SPanish2022/blob/main/Syllabus/Syllabus.m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AB4E-545A-4651-B38F-D5222D75FA27}"/>
              </a:ext>
            </a:extLst>
          </p:cNvPr>
          <p:cNvSpPr>
            <a:spLocks noGrp="1"/>
          </p:cNvSpPr>
          <p:nvPr>
            <p:ph type="ctrTitle"/>
          </p:nvPr>
        </p:nvSpPr>
        <p:spPr/>
        <p:txBody>
          <a:bodyPr/>
          <a:lstStyle/>
          <a:p>
            <a:r>
              <a:rPr lang="en-US" dirty="0" err="1"/>
              <a:t>Pr</a:t>
            </a:r>
            <a:r>
              <a:rPr lang="es-CO" dirty="0" err="1"/>
              <a:t>áctica</a:t>
            </a:r>
            <a:r>
              <a:rPr lang="es-CO" dirty="0"/>
              <a:t> del </a:t>
            </a:r>
            <a:r>
              <a:rPr lang="es-CO" i="1" dirty="0" err="1"/>
              <a:t>Command</a:t>
            </a:r>
            <a:r>
              <a:rPr lang="es-CO" i="1" dirty="0"/>
              <a:t> Line</a:t>
            </a:r>
            <a:endParaRPr lang="en-US" i="1" dirty="0"/>
          </a:p>
        </p:txBody>
      </p:sp>
      <p:sp>
        <p:nvSpPr>
          <p:cNvPr id="3" name="Subtitle 2">
            <a:extLst>
              <a:ext uri="{FF2B5EF4-FFF2-40B4-BE49-F238E27FC236}">
                <a16:creationId xmlns:a16="http://schemas.microsoft.com/office/drawing/2014/main" id="{41735BF3-0552-42FC-B88D-7FDCDE058E7C}"/>
              </a:ext>
            </a:extLst>
          </p:cNvPr>
          <p:cNvSpPr>
            <a:spLocks noGrp="1"/>
          </p:cNvSpPr>
          <p:nvPr>
            <p:ph type="subTitle" idx="1"/>
          </p:nvPr>
        </p:nvSpPr>
        <p:spPr/>
        <p:txBody>
          <a:bodyPr/>
          <a:lstStyle/>
          <a:p>
            <a:r>
              <a:rPr lang="es-CO" dirty="0"/>
              <a:t>NLP 4 </a:t>
            </a:r>
            <a:r>
              <a:rPr lang="es-CO" dirty="0" err="1"/>
              <a:t>Spanish</a:t>
            </a:r>
            <a:endParaRPr lang="en-US" dirty="0"/>
          </a:p>
        </p:txBody>
      </p:sp>
    </p:spTree>
    <p:extLst>
      <p:ext uri="{BB962C8B-B14F-4D97-AF65-F5344CB8AC3E}">
        <p14:creationId xmlns:p14="http://schemas.microsoft.com/office/powerpoint/2010/main" val="123527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07FD-56E1-4226-9BF7-64D615711452}"/>
              </a:ext>
            </a:extLst>
          </p:cNvPr>
          <p:cNvSpPr>
            <a:spLocks noGrp="1"/>
          </p:cNvSpPr>
          <p:nvPr>
            <p:ph type="title"/>
          </p:nvPr>
        </p:nvSpPr>
        <p:spPr/>
        <p:txBody>
          <a:bodyPr/>
          <a:lstStyle/>
          <a:p>
            <a:r>
              <a:rPr lang="es-CO" dirty="0"/>
              <a:t>0. Manejo de archivos y carpetas</a:t>
            </a:r>
            <a:endParaRPr lang="en-US" dirty="0"/>
          </a:p>
        </p:txBody>
      </p:sp>
      <p:sp>
        <p:nvSpPr>
          <p:cNvPr id="3" name="Content Placeholder 2">
            <a:extLst>
              <a:ext uri="{FF2B5EF4-FFF2-40B4-BE49-F238E27FC236}">
                <a16:creationId xmlns:a16="http://schemas.microsoft.com/office/drawing/2014/main" id="{1CFB3A07-1BF4-4150-A371-E0F9944E9A27}"/>
              </a:ext>
            </a:extLst>
          </p:cNvPr>
          <p:cNvSpPr>
            <a:spLocks noGrp="1"/>
          </p:cNvSpPr>
          <p:nvPr>
            <p:ph idx="1"/>
          </p:nvPr>
        </p:nvSpPr>
        <p:spPr/>
        <p:txBody>
          <a:bodyPr>
            <a:normAutofit/>
          </a:bodyPr>
          <a:lstStyle/>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n-US" dirty="0"/>
              <a:t>D</a:t>
            </a:r>
            <a:r>
              <a:rPr lang="es-CO" dirty="0" err="1"/>
              <a:t>ónde</a:t>
            </a:r>
            <a:r>
              <a:rPr lang="es-CO" dirty="0"/>
              <a:t> estamos:			$ </a:t>
            </a:r>
            <a:r>
              <a:rPr lang="es-CO" i="1" dirty="0" err="1"/>
              <a:t>pwd</a:t>
            </a:r>
            <a:endParaRPr lang="es-CO" i="1" dirty="0"/>
          </a:p>
          <a:p>
            <a:pPr marL="514350" indent="-514350">
              <a:buAutoNum type="alphaLcPeriod"/>
            </a:pPr>
            <a:r>
              <a:rPr lang="es-CO" dirty="0"/>
              <a:t>Qué carpetas hay:			$ </a:t>
            </a:r>
            <a:r>
              <a:rPr lang="es-CO" i="1" dirty="0" err="1"/>
              <a:t>ls</a:t>
            </a:r>
            <a:r>
              <a:rPr lang="es-CO" dirty="0"/>
              <a:t> </a:t>
            </a:r>
            <a:r>
              <a:rPr lang="es-CO" dirty="0" err="1"/>
              <a:t>ó</a:t>
            </a:r>
            <a:r>
              <a:rPr lang="es-CO" dirty="0"/>
              <a:t> </a:t>
            </a:r>
            <a:r>
              <a:rPr lang="es-CO" i="1" dirty="0"/>
              <a:t>ll</a:t>
            </a:r>
          </a:p>
          <a:p>
            <a:pPr marL="514350" indent="-514350">
              <a:buAutoNum type="alphaLcPeriod"/>
            </a:pPr>
            <a:r>
              <a:rPr lang="en-US" dirty="0" err="1"/>
              <a:t>Cómo</a:t>
            </a:r>
            <a:r>
              <a:rPr lang="en-US" dirty="0"/>
              <a:t> </a:t>
            </a:r>
            <a:r>
              <a:rPr lang="en-US" dirty="0" err="1"/>
              <a:t>navegar</a:t>
            </a:r>
            <a:r>
              <a:rPr lang="en-US" dirty="0"/>
              <a:t> entre </a:t>
            </a:r>
            <a:r>
              <a:rPr lang="en-US" dirty="0" err="1"/>
              <a:t>carpetas</a:t>
            </a:r>
            <a:r>
              <a:rPr lang="en-US" dirty="0"/>
              <a:t>: 	$ </a:t>
            </a:r>
            <a:r>
              <a:rPr lang="en-US" i="1" dirty="0"/>
              <a:t>cd ..</a:t>
            </a:r>
          </a:p>
          <a:p>
            <a:pPr marL="514350" indent="-514350">
              <a:buAutoNum type="alphaLcPeriod"/>
            </a:pPr>
            <a:r>
              <a:rPr lang="en-US" dirty="0" err="1"/>
              <a:t>Cómo</a:t>
            </a:r>
            <a:r>
              <a:rPr lang="en-US" dirty="0"/>
              <a:t> </a:t>
            </a:r>
            <a:r>
              <a:rPr lang="en-US" dirty="0" err="1"/>
              <a:t>entrar</a:t>
            </a:r>
            <a:r>
              <a:rPr lang="en-US" dirty="0"/>
              <a:t> a una </a:t>
            </a:r>
            <a:r>
              <a:rPr lang="en-US" dirty="0" err="1"/>
              <a:t>carpeta</a:t>
            </a:r>
            <a:r>
              <a:rPr lang="en-US" dirty="0"/>
              <a:t>: 		$ </a:t>
            </a:r>
            <a:r>
              <a:rPr lang="en-US" i="1" dirty="0"/>
              <a:t>cd &lt;</a:t>
            </a:r>
            <a:r>
              <a:rPr lang="en-US" i="1" dirty="0" err="1"/>
              <a:t>carpeta</a:t>
            </a:r>
            <a:r>
              <a:rPr lang="en-US" i="1" dirty="0"/>
              <a:t>&gt;</a:t>
            </a:r>
          </a:p>
          <a:p>
            <a:pPr marL="514350" indent="-514350">
              <a:buAutoNum type="alphaLcPeriod"/>
            </a:pPr>
            <a:r>
              <a:rPr lang="en-US" dirty="0" err="1"/>
              <a:t>Cómo</a:t>
            </a:r>
            <a:r>
              <a:rPr lang="en-US" dirty="0"/>
              <a:t> </a:t>
            </a:r>
            <a:r>
              <a:rPr lang="en-US" dirty="0" err="1"/>
              <a:t>regresar</a:t>
            </a:r>
            <a:r>
              <a:rPr lang="en-US" dirty="0"/>
              <a:t> al </a:t>
            </a:r>
            <a:r>
              <a:rPr lang="en-US" dirty="0" err="1"/>
              <a:t>inicio</a:t>
            </a:r>
            <a:r>
              <a:rPr lang="en-US" dirty="0"/>
              <a:t>		$ </a:t>
            </a:r>
            <a:r>
              <a:rPr lang="en-US" i="1" dirty="0"/>
              <a:t>cd</a:t>
            </a:r>
          </a:p>
          <a:p>
            <a:pPr marL="514350" indent="-514350">
              <a:buAutoNum type="alphaLcPeriod"/>
            </a:pPr>
            <a:r>
              <a:rPr lang="en-US" dirty="0" err="1"/>
              <a:t>Cómo</a:t>
            </a:r>
            <a:r>
              <a:rPr lang="en-US" dirty="0"/>
              <a:t> </a:t>
            </a:r>
            <a:r>
              <a:rPr lang="en-US" dirty="0" err="1"/>
              <a:t>autocompletar</a:t>
            </a:r>
            <a:r>
              <a:rPr lang="en-US" dirty="0"/>
              <a:t>			$ </a:t>
            </a:r>
            <a:r>
              <a:rPr lang="en-US" i="1" dirty="0"/>
              <a:t>cd</a:t>
            </a:r>
            <a:r>
              <a:rPr lang="en-US" dirty="0"/>
              <a:t> + </a:t>
            </a:r>
            <a:r>
              <a:rPr lang="en-US" i="1" dirty="0"/>
              <a:t>tab</a:t>
            </a:r>
          </a:p>
          <a:p>
            <a:pPr marL="514350" indent="-514350">
              <a:buAutoNum type="alphaLcPeriod"/>
            </a:pPr>
            <a:r>
              <a:rPr lang="en-US" dirty="0"/>
              <a:t>C</a:t>
            </a:r>
            <a:r>
              <a:rPr lang="es-CO" dirty="0" err="1"/>
              <a:t>ómo</a:t>
            </a:r>
            <a:r>
              <a:rPr lang="es-CO" dirty="0"/>
              <a:t> deshacer			$ </a:t>
            </a:r>
            <a:r>
              <a:rPr lang="es-CO" i="1" dirty="0" err="1"/>
              <a:t>ctrl</a:t>
            </a:r>
            <a:r>
              <a:rPr lang="es-CO" dirty="0"/>
              <a:t> </a:t>
            </a:r>
            <a:r>
              <a:rPr lang="en-US" dirty="0"/>
              <a:t>+ </a:t>
            </a:r>
            <a:r>
              <a:rPr lang="en-US" i="1" dirty="0"/>
              <a:t>c</a:t>
            </a:r>
          </a:p>
        </p:txBody>
      </p:sp>
    </p:spTree>
    <p:extLst>
      <p:ext uri="{BB962C8B-B14F-4D97-AF65-F5344CB8AC3E}">
        <p14:creationId xmlns:p14="http://schemas.microsoft.com/office/powerpoint/2010/main" val="240196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BDA9-78D4-4902-92C1-EC114CF817D4}"/>
              </a:ext>
            </a:extLst>
          </p:cNvPr>
          <p:cNvSpPr>
            <a:spLocks noGrp="1"/>
          </p:cNvSpPr>
          <p:nvPr>
            <p:ph type="title"/>
          </p:nvPr>
        </p:nvSpPr>
        <p:spPr/>
        <p:txBody>
          <a:bodyPr/>
          <a:lstStyle/>
          <a:p>
            <a:r>
              <a:rPr lang="en-US" dirty="0"/>
              <a:t>Enlace: </a:t>
            </a:r>
            <a:r>
              <a:rPr lang="en-US" dirty="0">
                <a:hlinkClick r:id="rId2"/>
              </a:rPr>
              <a:t>https://vfsync.org/vm.html</a:t>
            </a:r>
            <a:br>
              <a:rPr lang="en-US" dirty="0"/>
            </a:br>
            <a:endParaRPr lang="en-US" dirty="0"/>
          </a:p>
        </p:txBody>
      </p:sp>
      <p:pic>
        <p:nvPicPr>
          <p:cNvPr id="5" name="Content Placeholder 4">
            <a:extLst>
              <a:ext uri="{FF2B5EF4-FFF2-40B4-BE49-F238E27FC236}">
                <a16:creationId xmlns:a16="http://schemas.microsoft.com/office/drawing/2014/main" id="{94F06B76-DE4C-4D64-904E-A5CAF97456DF}"/>
              </a:ext>
            </a:extLst>
          </p:cNvPr>
          <p:cNvPicPr>
            <a:picLocks noGrp="1" noChangeAspect="1"/>
          </p:cNvPicPr>
          <p:nvPr>
            <p:ph idx="1"/>
          </p:nvPr>
        </p:nvPicPr>
        <p:blipFill>
          <a:blip r:embed="rId3"/>
          <a:stretch>
            <a:fillRect/>
          </a:stretch>
        </p:blipFill>
        <p:spPr>
          <a:xfrm>
            <a:off x="3693647" y="1825625"/>
            <a:ext cx="4804705" cy="4351338"/>
          </a:xfrm>
        </p:spPr>
      </p:pic>
    </p:spTree>
    <p:extLst>
      <p:ext uri="{BB962C8B-B14F-4D97-AF65-F5344CB8AC3E}">
        <p14:creationId xmlns:p14="http://schemas.microsoft.com/office/powerpoint/2010/main" val="426039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B9BE-EC51-4F12-AC64-C16B27A7E2F9}"/>
              </a:ext>
            </a:extLst>
          </p:cNvPr>
          <p:cNvSpPr>
            <a:spLocks noGrp="1"/>
          </p:cNvSpPr>
          <p:nvPr>
            <p:ph type="title"/>
          </p:nvPr>
        </p:nvSpPr>
        <p:spPr/>
        <p:txBody>
          <a:bodyPr/>
          <a:lstStyle/>
          <a:p>
            <a:r>
              <a:rPr lang="es-CO" dirty="0"/>
              <a:t>Crea una cuenta</a:t>
            </a:r>
            <a:endParaRPr lang="en-US" dirty="0"/>
          </a:p>
        </p:txBody>
      </p:sp>
      <p:pic>
        <p:nvPicPr>
          <p:cNvPr id="5" name="Content Placeholder 4">
            <a:extLst>
              <a:ext uri="{FF2B5EF4-FFF2-40B4-BE49-F238E27FC236}">
                <a16:creationId xmlns:a16="http://schemas.microsoft.com/office/drawing/2014/main" id="{5A6DFE8C-B1E5-4D8B-9DEA-F49CE8E92DD2}"/>
              </a:ext>
            </a:extLst>
          </p:cNvPr>
          <p:cNvPicPr>
            <a:picLocks noGrp="1" noChangeAspect="1"/>
          </p:cNvPicPr>
          <p:nvPr>
            <p:ph idx="1"/>
          </p:nvPr>
        </p:nvPicPr>
        <p:blipFill>
          <a:blip r:embed="rId2"/>
          <a:stretch>
            <a:fillRect/>
          </a:stretch>
        </p:blipFill>
        <p:spPr>
          <a:xfrm>
            <a:off x="1258931" y="1825625"/>
            <a:ext cx="9674137" cy="4351338"/>
          </a:xfrm>
        </p:spPr>
      </p:pic>
      <p:pic>
        <p:nvPicPr>
          <p:cNvPr id="7" name="Picture 6">
            <a:extLst>
              <a:ext uri="{FF2B5EF4-FFF2-40B4-BE49-F238E27FC236}">
                <a16:creationId xmlns:a16="http://schemas.microsoft.com/office/drawing/2014/main" id="{4E74BC61-E507-4F5F-A6ED-9DC6A4F46DE9}"/>
              </a:ext>
            </a:extLst>
          </p:cNvPr>
          <p:cNvPicPr>
            <a:picLocks noChangeAspect="1"/>
          </p:cNvPicPr>
          <p:nvPr/>
        </p:nvPicPr>
        <p:blipFill>
          <a:blip r:embed="rId2"/>
          <a:stretch>
            <a:fillRect/>
          </a:stretch>
        </p:blipFill>
        <p:spPr>
          <a:xfrm>
            <a:off x="0" y="687075"/>
            <a:ext cx="12192000" cy="5483849"/>
          </a:xfrm>
          <a:prstGeom prst="rect">
            <a:avLst/>
          </a:prstGeom>
        </p:spPr>
      </p:pic>
    </p:spTree>
    <p:extLst>
      <p:ext uri="{BB962C8B-B14F-4D97-AF65-F5344CB8AC3E}">
        <p14:creationId xmlns:p14="http://schemas.microsoft.com/office/powerpoint/2010/main" val="267164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5A0B-D227-4992-BBE7-EACDA6F34F29}"/>
              </a:ext>
            </a:extLst>
          </p:cNvPr>
          <p:cNvSpPr>
            <a:spLocks noGrp="1"/>
          </p:cNvSpPr>
          <p:nvPr>
            <p:ph type="title"/>
          </p:nvPr>
        </p:nvSpPr>
        <p:spPr/>
        <p:txBody>
          <a:bodyPr/>
          <a:lstStyle/>
          <a:p>
            <a:r>
              <a:rPr lang="es-CO" dirty="0"/>
              <a:t>Accede a tu cuenta</a:t>
            </a:r>
            <a:endParaRPr lang="en-US" dirty="0"/>
          </a:p>
        </p:txBody>
      </p:sp>
      <p:pic>
        <p:nvPicPr>
          <p:cNvPr id="5" name="Content Placeholder 4">
            <a:extLst>
              <a:ext uri="{FF2B5EF4-FFF2-40B4-BE49-F238E27FC236}">
                <a16:creationId xmlns:a16="http://schemas.microsoft.com/office/drawing/2014/main" id="{CC985745-8189-4C43-9F5D-1BCDE3B99999}"/>
              </a:ext>
            </a:extLst>
          </p:cNvPr>
          <p:cNvPicPr>
            <a:picLocks noGrp="1" noChangeAspect="1"/>
          </p:cNvPicPr>
          <p:nvPr>
            <p:ph idx="1"/>
          </p:nvPr>
        </p:nvPicPr>
        <p:blipFill>
          <a:blip r:embed="rId2"/>
          <a:stretch>
            <a:fillRect/>
          </a:stretch>
        </p:blipFill>
        <p:spPr>
          <a:xfrm>
            <a:off x="2310263" y="1853527"/>
            <a:ext cx="5931863" cy="4351338"/>
          </a:xfrm>
        </p:spPr>
      </p:pic>
    </p:spTree>
    <p:extLst>
      <p:ext uri="{BB962C8B-B14F-4D97-AF65-F5344CB8AC3E}">
        <p14:creationId xmlns:p14="http://schemas.microsoft.com/office/powerpoint/2010/main" val="320347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A31E-83A7-4A18-A8FF-F4116B0F3C67}"/>
              </a:ext>
            </a:extLst>
          </p:cNvPr>
          <p:cNvSpPr>
            <a:spLocks noGrp="1"/>
          </p:cNvSpPr>
          <p:nvPr>
            <p:ph type="title"/>
          </p:nvPr>
        </p:nvSpPr>
        <p:spPr/>
        <p:txBody>
          <a:bodyPr/>
          <a:lstStyle/>
          <a:p>
            <a:r>
              <a:rPr lang="es-CO" dirty="0"/>
              <a:t>Crea una carpeta</a:t>
            </a:r>
            <a:endParaRPr lang="en-US" dirty="0"/>
          </a:p>
        </p:txBody>
      </p:sp>
      <p:sp>
        <p:nvSpPr>
          <p:cNvPr id="3" name="Content Placeholder 2">
            <a:extLst>
              <a:ext uri="{FF2B5EF4-FFF2-40B4-BE49-F238E27FC236}">
                <a16:creationId xmlns:a16="http://schemas.microsoft.com/office/drawing/2014/main" id="{9DB77B3C-A018-4F2D-8954-7099D3BFA79A}"/>
              </a:ext>
            </a:extLst>
          </p:cNvPr>
          <p:cNvSpPr>
            <a:spLocks noGrp="1"/>
          </p:cNvSpPr>
          <p:nvPr>
            <p:ph idx="1"/>
          </p:nvPr>
        </p:nvSpPr>
        <p:spPr/>
        <p:txBody>
          <a:bodyPr/>
          <a:lstStyle/>
          <a:p>
            <a:pPr marL="0" indent="0">
              <a:buNone/>
            </a:pPr>
            <a:r>
              <a:rPr lang="es-CO" dirty="0"/>
              <a:t>1. Crea la carpeta</a:t>
            </a:r>
          </a:p>
          <a:p>
            <a:pPr marL="0" indent="0">
              <a:buNone/>
            </a:pPr>
            <a:r>
              <a:rPr lang="es-CO" dirty="0"/>
              <a:t>$ </a:t>
            </a:r>
            <a:r>
              <a:rPr lang="es-CO" dirty="0" err="1"/>
              <a:t>mkdir</a:t>
            </a:r>
            <a:r>
              <a:rPr lang="es-CO" dirty="0"/>
              <a:t> NLP4Span </a:t>
            </a:r>
          </a:p>
          <a:p>
            <a:pPr marL="0" indent="0">
              <a:buNone/>
            </a:pPr>
            <a:endParaRPr lang="es-CO" dirty="0"/>
          </a:p>
          <a:p>
            <a:pPr marL="0" indent="0">
              <a:buNone/>
            </a:pPr>
            <a:r>
              <a:rPr lang="es-CO" dirty="0"/>
              <a:t>2.  Verifica que la carpeta exista</a:t>
            </a:r>
          </a:p>
          <a:p>
            <a:pPr marL="0" indent="0">
              <a:buNone/>
            </a:pPr>
            <a:r>
              <a:rPr lang="es-CO" dirty="0"/>
              <a:t>$ </a:t>
            </a:r>
            <a:r>
              <a:rPr lang="es-CO" dirty="0" err="1"/>
              <a:t>ls</a:t>
            </a:r>
            <a:endParaRPr lang="es-CO" dirty="0"/>
          </a:p>
          <a:p>
            <a:pPr marL="0" indent="0">
              <a:buNone/>
            </a:pPr>
            <a:endParaRPr lang="es-CO" dirty="0"/>
          </a:p>
          <a:p>
            <a:pPr marL="0" indent="0">
              <a:buNone/>
            </a:pPr>
            <a:r>
              <a:rPr lang="es-CO" dirty="0"/>
              <a:t>3. Guarda los cambios a tu cuenta</a:t>
            </a:r>
          </a:p>
          <a:p>
            <a:pPr marL="0" indent="0">
              <a:buNone/>
            </a:pPr>
            <a:r>
              <a:rPr lang="es-CO" dirty="0"/>
              <a:t>$ </a:t>
            </a:r>
            <a:r>
              <a:rPr lang="es-CO" dirty="0" err="1"/>
              <a:t>vfsync</a:t>
            </a:r>
            <a:endParaRPr lang="en-US" dirty="0"/>
          </a:p>
        </p:txBody>
      </p:sp>
    </p:spTree>
    <p:extLst>
      <p:ext uri="{BB962C8B-B14F-4D97-AF65-F5344CB8AC3E}">
        <p14:creationId xmlns:p14="http://schemas.microsoft.com/office/powerpoint/2010/main" val="171115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89A2-24FD-4058-B0E5-096E9FDFA281}"/>
              </a:ext>
            </a:extLst>
          </p:cNvPr>
          <p:cNvSpPr>
            <a:spLocks noGrp="1"/>
          </p:cNvSpPr>
          <p:nvPr>
            <p:ph type="title"/>
          </p:nvPr>
        </p:nvSpPr>
        <p:spPr>
          <a:xfrm>
            <a:off x="465667" y="365125"/>
            <a:ext cx="11413066" cy="1325563"/>
          </a:xfrm>
        </p:spPr>
        <p:txBody>
          <a:bodyPr/>
          <a:lstStyle/>
          <a:p>
            <a:r>
              <a:rPr lang="es-CO" dirty="0"/>
              <a:t>Sube el archivo muestra.txt a la carpeta NLP4Span</a:t>
            </a:r>
            <a:endParaRPr lang="en-US" dirty="0"/>
          </a:p>
        </p:txBody>
      </p:sp>
      <p:sp>
        <p:nvSpPr>
          <p:cNvPr id="3" name="Content Placeholder 2">
            <a:extLst>
              <a:ext uri="{FF2B5EF4-FFF2-40B4-BE49-F238E27FC236}">
                <a16:creationId xmlns:a16="http://schemas.microsoft.com/office/drawing/2014/main" id="{8BB39320-9DA7-49A5-8EC0-1E2AFC387DF6}"/>
              </a:ext>
            </a:extLst>
          </p:cNvPr>
          <p:cNvSpPr>
            <a:spLocks noGrp="1"/>
          </p:cNvSpPr>
          <p:nvPr>
            <p:ph idx="1"/>
          </p:nvPr>
        </p:nvSpPr>
        <p:spPr>
          <a:xfrm>
            <a:off x="6438900" y="1825625"/>
            <a:ext cx="4914900" cy="4351338"/>
          </a:xfrm>
        </p:spPr>
        <p:txBody>
          <a:bodyPr>
            <a:normAutofit/>
          </a:bodyPr>
          <a:lstStyle/>
          <a:p>
            <a:pPr marL="0" indent="0">
              <a:buNone/>
            </a:pPr>
            <a:r>
              <a:rPr lang="es-CO" dirty="0"/>
              <a:t>Paso 1:</a:t>
            </a:r>
          </a:p>
          <a:p>
            <a:pPr marL="0" indent="0">
              <a:buNone/>
            </a:pPr>
            <a:r>
              <a:rPr lang="es-CO" dirty="0"/>
              <a:t>utiliza el botón de la aplicación</a:t>
            </a:r>
          </a:p>
          <a:p>
            <a:pPr marL="0" indent="0">
              <a:buNone/>
            </a:pPr>
            <a:endParaRPr lang="es-CO" dirty="0"/>
          </a:p>
          <a:p>
            <a:pPr marL="0" indent="0">
              <a:buNone/>
            </a:pPr>
            <a:r>
              <a:rPr lang="es-CO" dirty="0"/>
              <a:t>Paso 2: </a:t>
            </a:r>
          </a:p>
          <a:p>
            <a:pPr marL="0" indent="0">
              <a:buNone/>
            </a:pPr>
            <a:r>
              <a:rPr lang="es-CO" dirty="0"/>
              <a:t>$ </a:t>
            </a:r>
            <a:r>
              <a:rPr lang="es-CO" dirty="0" err="1"/>
              <a:t>vfsync</a:t>
            </a:r>
            <a:endParaRPr lang="es-CO" dirty="0"/>
          </a:p>
          <a:p>
            <a:pPr marL="0" indent="0">
              <a:buNone/>
            </a:pPr>
            <a:endParaRPr lang="es-CO" dirty="0"/>
          </a:p>
          <a:p>
            <a:pPr marL="0" indent="0">
              <a:buNone/>
            </a:pPr>
            <a:r>
              <a:rPr lang="es-CO" dirty="0"/>
              <a:t>Ojo: el texto debe estar en un archivo </a:t>
            </a:r>
            <a:r>
              <a:rPr lang="es-CO" b="1" dirty="0"/>
              <a:t>.</a:t>
            </a:r>
            <a:r>
              <a:rPr lang="es-CO" b="1" dirty="0" err="1"/>
              <a:t>txt</a:t>
            </a:r>
            <a:endParaRPr lang="es-CO" b="1" dirty="0"/>
          </a:p>
          <a:p>
            <a:pPr marL="0" indent="0">
              <a:buNone/>
            </a:pPr>
            <a:endParaRPr lang="en-US" dirty="0"/>
          </a:p>
        </p:txBody>
      </p:sp>
      <p:pic>
        <p:nvPicPr>
          <p:cNvPr id="6" name="Picture 5">
            <a:extLst>
              <a:ext uri="{FF2B5EF4-FFF2-40B4-BE49-F238E27FC236}">
                <a16:creationId xmlns:a16="http://schemas.microsoft.com/office/drawing/2014/main" id="{09944B04-E91B-4F90-8B5B-AB60E4B98A62}"/>
              </a:ext>
            </a:extLst>
          </p:cNvPr>
          <p:cNvPicPr>
            <a:picLocks noChangeAspect="1"/>
          </p:cNvPicPr>
          <p:nvPr/>
        </p:nvPicPr>
        <p:blipFill>
          <a:blip r:embed="rId2"/>
          <a:stretch>
            <a:fillRect/>
          </a:stretch>
        </p:blipFill>
        <p:spPr>
          <a:xfrm>
            <a:off x="838200" y="1825625"/>
            <a:ext cx="5346830" cy="4585195"/>
          </a:xfrm>
          <a:prstGeom prst="rect">
            <a:avLst/>
          </a:prstGeom>
        </p:spPr>
      </p:pic>
      <p:sp>
        <p:nvSpPr>
          <p:cNvPr id="7" name="Oval 6">
            <a:extLst>
              <a:ext uri="{FF2B5EF4-FFF2-40B4-BE49-F238E27FC236}">
                <a16:creationId xmlns:a16="http://schemas.microsoft.com/office/drawing/2014/main" id="{63D705B8-7B23-4225-B73F-6E44FE51F84F}"/>
              </a:ext>
            </a:extLst>
          </p:cNvPr>
          <p:cNvSpPr/>
          <p:nvPr/>
        </p:nvSpPr>
        <p:spPr>
          <a:xfrm>
            <a:off x="2047875" y="6096000"/>
            <a:ext cx="351376" cy="39687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666199E-739C-4B68-BE3D-06A08BAD561A}"/>
              </a:ext>
            </a:extLst>
          </p:cNvPr>
          <p:cNvCxnSpPr/>
          <p:nvPr/>
        </p:nvCxnSpPr>
        <p:spPr>
          <a:xfrm flipH="1" flipV="1">
            <a:off x="2474752" y="6317521"/>
            <a:ext cx="704675" cy="35070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3151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solidFill>
                  <a:srgbClr val="FF0000"/>
                </a:solidFill>
              </a:rPr>
              <a:t>Contar</a:t>
            </a:r>
            <a:r>
              <a:rPr lang="en-US" dirty="0">
                <a:solidFill>
                  <a:srgbClr val="FF0000"/>
                </a:solidFill>
              </a:rPr>
              <a:t> palabras de un </a:t>
            </a:r>
            <a:r>
              <a:rPr lang="en-US" dirty="0" err="1">
                <a:solidFill>
                  <a:srgbClr val="FF0000"/>
                </a:solidFill>
              </a:rPr>
              <a:t>texto</a:t>
            </a:r>
            <a:endParaRPr lang="en-US" dirty="0">
              <a:solidFill>
                <a:srgbClr val="FF0000"/>
              </a:solidFill>
            </a:endParaRPr>
          </a:p>
          <a:p>
            <a:pPr marL="514350" indent="-514350">
              <a:buAutoNum type="arabicPeriod"/>
            </a:pPr>
            <a:r>
              <a:rPr lang="en-US" dirty="0" err="1"/>
              <a:t>Clasificación</a:t>
            </a:r>
            <a:r>
              <a:rPr lang="en-US" dirty="0"/>
              <a:t> de palabras </a:t>
            </a:r>
          </a:p>
          <a:p>
            <a:pPr marL="514350" indent="-514350">
              <a:buAutoNum type="arabicPeriod"/>
            </a:pPr>
            <a:r>
              <a:rPr lang="en-US" dirty="0" err="1"/>
              <a:t>Filtrar</a:t>
            </a:r>
            <a:r>
              <a:rPr lang="en-US" dirty="0"/>
              <a:t> </a:t>
            </a:r>
            <a:r>
              <a:rPr lang="en-US" dirty="0" err="1"/>
              <a:t>concordancias</a:t>
            </a:r>
            <a:r>
              <a:rPr lang="en-US" dirty="0"/>
              <a:t> de palabras</a:t>
            </a:r>
          </a:p>
          <a:p>
            <a:endParaRPr lang="en-US" dirty="0"/>
          </a:p>
        </p:txBody>
      </p:sp>
    </p:spTree>
    <p:extLst>
      <p:ext uri="{BB962C8B-B14F-4D97-AF65-F5344CB8AC3E}">
        <p14:creationId xmlns:p14="http://schemas.microsoft.com/office/powerpoint/2010/main" val="251179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BFB2-3037-4F39-858C-454CEF1FFD5F}"/>
              </a:ext>
            </a:extLst>
          </p:cNvPr>
          <p:cNvSpPr>
            <a:spLocks noGrp="1"/>
          </p:cNvSpPr>
          <p:nvPr>
            <p:ph type="title"/>
          </p:nvPr>
        </p:nvSpPr>
        <p:spPr/>
        <p:txBody>
          <a:bodyPr/>
          <a:lstStyle/>
          <a:p>
            <a:pPr algn="ctr"/>
            <a:r>
              <a:rPr lang="es-CO" dirty="0"/>
              <a:t>Ahora vamos a procesar tu composición con varios comandos</a:t>
            </a:r>
            <a:endParaRPr lang="en-US" dirty="0"/>
          </a:p>
        </p:txBody>
      </p:sp>
      <p:sp>
        <p:nvSpPr>
          <p:cNvPr id="3" name="Content Placeholder 2">
            <a:extLst>
              <a:ext uri="{FF2B5EF4-FFF2-40B4-BE49-F238E27FC236}">
                <a16:creationId xmlns:a16="http://schemas.microsoft.com/office/drawing/2014/main" id="{1E498196-451B-4DDF-AD97-B0C6198E6305}"/>
              </a:ext>
            </a:extLst>
          </p:cNvPr>
          <p:cNvSpPr>
            <a:spLocks noGrp="1"/>
          </p:cNvSpPr>
          <p:nvPr>
            <p:ph idx="1"/>
          </p:nvPr>
        </p:nvSpPr>
        <p:spPr/>
        <p:txBody>
          <a:bodyPr/>
          <a:lstStyle/>
          <a:p>
            <a:pPr marL="0" indent="0">
              <a:buNone/>
            </a:pPr>
            <a:r>
              <a:rPr lang="en-US" dirty="0" err="1"/>
              <a:t>Contexto</a:t>
            </a:r>
            <a:r>
              <a:rPr lang="en-US" dirty="0"/>
              <a:t>: </a:t>
            </a:r>
            <a:r>
              <a:rPr lang="en-US" dirty="0" err="1"/>
              <a:t>digamos</a:t>
            </a:r>
            <a:r>
              <a:rPr lang="en-US" dirty="0"/>
              <a:t> que </a:t>
            </a:r>
            <a:r>
              <a:rPr lang="en-US" dirty="0" err="1"/>
              <a:t>quieres</a:t>
            </a:r>
            <a:r>
              <a:rPr lang="en-US" dirty="0"/>
              <a:t> saber </a:t>
            </a:r>
            <a:r>
              <a:rPr lang="en-US" dirty="0" err="1"/>
              <a:t>cuantas</a:t>
            </a:r>
            <a:r>
              <a:rPr lang="en-US" dirty="0"/>
              <a:t> palabras hay </a:t>
            </a:r>
            <a:r>
              <a:rPr lang="en-US" dirty="0" err="1"/>
              <a:t>en</a:t>
            </a:r>
            <a:r>
              <a:rPr lang="en-US" dirty="0"/>
              <a:t> </a:t>
            </a:r>
            <a:r>
              <a:rPr lang="en-US" dirty="0" err="1"/>
              <a:t>el</a:t>
            </a:r>
            <a:r>
              <a:rPr lang="en-US" dirty="0"/>
              <a:t> </a:t>
            </a:r>
            <a:r>
              <a:rPr lang="en-US" dirty="0" err="1"/>
              <a:t>texto</a:t>
            </a:r>
            <a:r>
              <a:rPr lang="en-US" dirty="0"/>
              <a:t>. </a:t>
            </a:r>
            <a:r>
              <a:rPr lang="en-US" dirty="0" err="1"/>
              <a:t>Adem</a:t>
            </a:r>
            <a:r>
              <a:rPr lang="es-CO" dirty="0" err="1"/>
              <a:t>ás</a:t>
            </a:r>
            <a:r>
              <a:rPr lang="es-CO" dirty="0"/>
              <a:t> quieres saber de cuantas líneas y caracteres se compone el escrito. Con el comando </a:t>
            </a:r>
            <a:r>
              <a:rPr lang="es-CO" b="1" i="1" dirty="0" err="1"/>
              <a:t>wc</a:t>
            </a:r>
            <a:r>
              <a:rPr lang="es-CO" dirty="0"/>
              <a:t> (Word </a:t>
            </a:r>
            <a:r>
              <a:rPr lang="es-CO" dirty="0" err="1"/>
              <a:t>count</a:t>
            </a:r>
            <a:r>
              <a:rPr lang="es-CO" dirty="0"/>
              <a:t>) puedes hacer todo esto. </a:t>
            </a:r>
          </a:p>
          <a:p>
            <a:pPr marL="0" indent="0" algn="ctr">
              <a:buNone/>
            </a:pPr>
            <a:r>
              <a:rPr lang="es-CO" dirty="0"/>
              <a:t>Sintaxis: $ </a:t>
            </a:r>
            <a:r>
              <a:rPr lang="es-CO" b="1" i="1" dirty="0"/>
              <a:t>comando </a:t>
            </a:r>
            <a:r>
              <a:rPr lang="en-US" b="1" i="1" dirty="0"/>
              <a:t>+ </a:t>
            </a:r>
            <a:r>
              <a:rPr lang="en-US" b="1" i="1" dirty="0" err="1"/>
              <a:t>opci</a:t>
            </a:r>
            <a:r>
              <a:rPr lang="es-CO" b="1" i="1" dirty="0" err="1"/>
              <a:t>ón</a:t>
            </a:r>
            <a:r>
              <a:rPr lang="es-CO" b="1" i="1" dirty="0"/>
              <a:t> </a:t>
            </a:r>
            <a:r>
              <a:rPr lang="en-US" b="1" i="1" dirty="0"/>
              <a:t>+ </a:t>
            </a:r>
            <a:r>
              <a:rPr lang="en-US" b="1" i="1" dirty="0" err="1"/>
              <a:t>archivo</a:t>
            </a:r>
            <a:r>
              <a:rPr lang="en-US" b="1" i="1" dirty="0"/>
              <a:t> de </a:t>
            </a:r>
            <a:r>
              <a:rPr lang="en-US" b="1" i="1" dirty="0" err="1"/>
              <a:t>texto</a:t>
            </a:r>
            <a:endParaRPr lang="en-US" b="1" i="1" dirty="0"/>
          </a:p>
          <a:p>
            <a:pPr marL="0" indent="0">
              <a:buNone/>
            </a:pPr>
            <a:r>
              <a:rPr lang="en-US" dirty="0" err="1"/>
              <a:t>Texto</a:t>
            </a:r>
            <a:r>
              <a:rPr lang="en-US" dirty="0"/>
              <a:t>: </a:t>
            </a:r>
            <a:r>
              <a:rPr lang="en-US" i="1" dirty="0"/>
              <a:t>muestra.txt</a:t>
            </a:r>
          </a:p>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s-CO" dirty="0"/>
              <a:t>Cuántas palabras:			$ </a:t>
            </a:r>
            <a:r>
              <a:rPr lang="es-CO" i="1" dirty="0" err="1"/>
              <a:t>wc</a:t>
            </a:r>
            <a:r>
              <a:rPr lang="es-CO" i="1" dirty="0"/>
              <a:t> </a:t>
            </a:r>
            <a:r>
              <a:rPr lang="en-US" i="1" dirty="0"/>
              <a:t>–w </a:t>
            </a:r>
            <a:r>
              <a:rPr lang="en-US" i="1" dirty="0" err="1"/>
              <a:t>tuarchivodetexto</a:t>
            </a:r>
            <a:endParaRPr lang="es-CO" i="1" dirty="0"/>
          </a:p>
          <a:p>
            <a:pPr marL="514350" indent="-514350">
              <a:buAutoNum type="alphaLcPeriod"/>
            </a:pPr>
            <a:r>
              <a:rPr lang="es-CO" dirty="0"/>
              <a:t>Cuántas líneas de texto:		$ </a:t>
            </a:r>
            <a:r>
              <a:rPr lang="es-CO" i="1" dirty="0" err="1"/>
              <a:t>wc</a:t>
            </a:r>
            <a:r>
              <a:rPr lang="es-CO" i="1" dirty="0"/>
              <a:t> </a:t>
            </a:r>
            <a:r>
              <a:rPr lang="en-US" i="1" dirty="0"/>
              <a:t>–l </a:t>
            </a:r>
            <a:r>
              <a:rPr lang="en-US" i="1" dirty="0" err="1"/>
              <a:t>tuarchivodetexto</a:t>
            </a:r>
            <a:endParaRPr lang="es-CO" i="1" dirty="0"/>
          </a:p>
          <a:p>
            <a:pPr marL="514350" indent="-514350">
              <a:buAutoNum type="alphaLcPeriod"/>
            </a:pPr>
            <a:r>
              <a:rPr lang="en-US" dirty="0" err="1"/>
              <a:t>Cuántos</a:t>
            </a:r>
            <a:r>
              <a:rPr lang="en-US" dirty="0"/>
              <a:t> </a:t>
            </a:r>
            <a:r>
              <a:rPr lang="en-US" dirty="0" err="1"/>
              <a:t>caracteres</a:t>
            </a:r>
            <a:r>
              <a:rPr lang="en-US" dirty="0"/>
              <a:t>:		 	$ </a:t>
            </a:r>
            <a:r>
              <a:rPr lang="es-CO" i="1" dirty="0" err="1"/>
              <a:t>wc</a:t>
            </a:r>
            <a:r>
              <a:rPr lang="es-CO" i="1" dirty="0"/>
              <a:t> </a:t>
            </a:r>
            <a:r>
              <a:rPr lang="en-US" i="1" dirty="0"/>
              <a:t>–c </a:t>
            </a:r>
            <a:r>
              <a:rPr lang="en-US" i="1" dirty="0" err="1"/>
              <a:t>tuarchivodetexto</a:t>
            </a:r>
            <a:endParaRPr lang="es-CO" i="1" dirty="0"/>
          </a:p>
          <a:p>
            <a:pPr marL="0" indent="0">
              <a:buNone/>
            </a:pPr>
            <a:endParaRPr lang="en-US" dirty="0"/>
          </a:p>
        </p:txBody>
      </p:sp>
    </p:spTree>
    <p:extLst>
      <p:ext uri="{BB962C8B-B14F-4D97-AF65-F5344CB8AC3E}">
        <p14:creationId xmlns:p14="http://schemas.microsoft.com/office/powerpoint/2010/main" val="375872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089-03E8-4E86-B836-2BCED2B635E2}"/>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6EB0B3A7-80AC-4E6D-B0A9-1CBA5C5E7E3E}"/>
              </a:ext>
            </a:extLst>
          </p:cNvPr>
          <p:cNvSpPr>
            <a:spLocks noGrp="1"/>
          </p:cNvSpPr>
          <p:nvPr>
            <p:ph idx="1"/>
          </p:nvPr>
        </p:nvSpPr>
        <p:spPr>
          <a:xfrm>
            <a:off x="587829" y="1436914"/>
            <a:ext cx="10765971" cy="4849586"/>
          </a:xfrm>
        </p:spPr>
        <p:txBody>
          <a:bodyPr>
            <a:normAutofit/>
          </a:bodyPr>
          <a:lstStyle/>
          <a:p>
            <a:pPr marL="0" indent="0">
              <a:buNone/>
            </a:pPr>
            <a:r>
              <a:rPr lang="en-US" dirty="0" err="1"/>
              <a:t>Contexto</a:t>
            </a:r>
            <a:r>
              <a:rPr lang="en-US" dirty="0"/>
              <a:t>: </a:t>
            </a:r>
            <a:r>
              <a:rPr lang="es-CO" dirty="0"/>
              <a:t>Ahora digamos que te interesa tener una lista de palabras del texto y saber la frecuencia léxica. Así sabrías cuáles palabras son las más frecuentes en las composiciones de estos estudiantes.</a:t>
            </a:r>
          </a:p>
          <a:p>
            <a:pPr marL="0" indent="0" algn="ctr">
              <a:buNone/>
            </a:pPr>
            <a:r>
              <a:rPr lang="es-CO" dirty="0"/>
              <a:t>Sintaxis: $ </a:t>
            </a:r>
            <a:r>
              <a:rPr lang="es-CO" b="1" i="1" dirty="0"/>
              <a:t>comando </a:t>
            </a:r>
            <a:r>
              <a:rPr lang="en-US" b="1" i="1" dirty="0"/>
              <a:t>+ </a:t>
            </a:r>
            <a:r>
              <a:rPr lang="en-US" b="1" i="1" dirty="0" err="1"/>
              <a:t>filtro</a:t>
            </a:r>
            <a:r>
              <a:rPr lang="en-US" b="1" i="1" dirty="0"/>
              <a:t> + &lt; + </a:t>
            </a:r>
            <a:r>
              <a:rPr lang="en-US" b="1" i="1" dirty="0" err="1"/>
              <a:t>archivo</a:t>
            </a:r>
            <a:r>
              <a:rPr lang="en-US" b="1" i="1" dirty="0"/>
              <a:t> de </a:t>
            </a:r>
            <a:r>
              <a:rPr lang="en-US" b="1" i="1" dirty="0" err="1"/>
              <a:t>texto</a:t>
            </a:r>
            <a:endParaRPr lang="en-US" b="1" i="1" dirty="0"/>
          </a:p>
          <a:p>
            <a:pPr marL="0" indent="0">
              <a:buNone/>
            </a:pPr>
            <a:endParaRPr lang="en-US" dirty="0"/>
          </a:p>
          <a:p>
            <a:pPr marL="0" indent="0">
              <a:buNone/>
            </a:pPr>
            <a:r>
              <a:rPr lang="en-US" dirty="0"/>
              <a:t>El </a:t>
            </a:r>
            <a:r>
              <a:rPr lang="en-US" dirty="0" err="1"/>
              <a:t>comando</a:t>
            </a:r>
            <a:r>
              <a:rPr lang="en-US" dirty="0"/>
              <a:t> </a:t>
            </a:r>
            <a:r>
              <a:rPr lang="en-US" i="1" dirty="0"/>
              <a:t>sed</a:t>
            </a:r>
          </a:p>
          <a:p>
            <a:pPr>
              <a:buFontTx/>
              <a:buChar char="-"/>
            </a:pPr>
            <a:r>
              <a:rPr lang="en-US" dirty="0" err="1"/>
              <a:t>Comando</a:t>
            </a:r>
            <a:r>
              <a:rPr lang="en-US" dirty="0"/>
              <a:t> de </a:t>
            </a:r>
            <a:r>
              <a:rPr lang="en-US" dirty="0" err="1"/>
              <a:t>edici</a:t>
            </a:r>
            <a:r>
              <a:rPr lang="es-CO" dirty="0" err="1"/>
              <a:t>ón</a:t>
            </a:r>
            <a:r>
              <a:rPr lang="es-CO" dirty="0"/>
              <a:t> de Linux</a:t>
            </a:r>
          </a:p>
          <a:p>
            <a:pPr>
              <a:buFontTx/>
              <a:buChar char="-"/>
            </a:pPr>
            <a:r>
              <a:rPr lang="es-CO" dirty="0"/>
              <a:t>Puede realizar muchas funciones de procesamiento:</a:t>
            </a:r>
          </a:p>
          <a:p>
            <a:pPr lvl="1">
              <a:buFontTx/>
              <a:buChar char="-"/>
            </a:pPr>
            <a:r>
              <a:rPr lang="es-CO" dirty="0"/>
              <a:t>Buscar, filtrar, borrar, insertar, </a:t>
            </a:r>
            <a:r>
              <a:rPr lang="es-CO" dirty="0" err="1"/>
              <a:t>etc</a:t>
            </a:r>
            <a:r>
              <a:rPr lang="es-CO" dirty="0"/>
              <a:t>…</a:t>
            </a:r>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404855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6D03-1555-4D0C-9C69-AA02297D543D}"/>
              </a:ext>
            </a:extLst>
          </p:cNvPr>
          <p:cNvSpPr>
            <a:spLocks noGrp="1"/>
          </p:cNvSpPr>
          <p:nvPr>
            <p:ph type="title"/>
          </p:nvPr>
        </p:nvSpPr>
        <p:spPr/>
        <p:txBody>
          <a:bodyPr/>
          <a:lstStyle/>
          <a:p>
            <a:pPr algn="ctr"/>
            <a:r>
              <a:rPr lang="en-US" dirty="0" err="1"/>
              <a:t>Recuerda</a:t>
            </a:r>
            <a:r>
              <a:rPr lang="en-US" dirty="0"/>
              <a:t> que </a:t>
            </a:r>
            <a:r>
              <a:rPr lang="en-US" dirty="0" err="1"/>
              <a:t>puedes</a:t>
            </a:r>
            <a:r>
              <a:rPr lang="en-US" dirty="0"/>
              <a:t> </a:t>
            </a:r>
            <a:r>
              <a:rPr lang="en-US" dirty="0" err="1"/>
              <a:t>copiar</a:t>
            </a:r>
            <a:r>
              <a:rPr lang="en-US" dirty="0"/>
              <a:t> y </a:t>
            </a:r>
            <a:r>
              <a:rPr lang="en-US" dirty="0" err="1"/>
              <a:t>pegar</a:t>
            </a:r>
            <a:r>
              <a:rPr lang="en-US" dirty="0"/>
              <a:t> </a:t>
            </a:r>
            <a:r>
              <a:rPr lang="en-US" dirty="0" err="1"/>
              <a:t>el</a:t>
            </a:r>
            <a:r>
              <a:rPr lang="en-US" dirty="0"/>
              <a:t> </a:t>
            </a:r>
            <a:r>
              <a:rPr lang="en-US" dirty="0" err="1"/>
              <a:t>comando</a:t>
            </a:r>
            <a:r>
              <a:rPr lang="en-US" dirty="0"/>
              <a:t> </a:t>
            </a:r>
            <a:r>
              <a:rPr lang="en-US" dirty="0" err="1"/>
              <a:t>aqu</a:t>
            </a:r>
            <a:r>
              <a:rPr lang="es-CO" dirty="0"/>
              <a:t>í</a:t>
            </a:r>
            <a:endParaRPr lang="en-US" dirty="0"/>
          </a:p>
        </p:txBody>
      </p:sp>
      <p:pic>
        <p:nvPicPr>
          <p:cNvPr id="4" name="Content Placeholder 3">
            <a:extLst>
              <a:ext uri="{FF2B5EF4-FFF2-40B4-BE49-F238E27FC236}">
                <a16:creationId xmlns:a16="http://schemas.microsoft.com/office/drawing/2014/main" id="{5B5ED28B-545B-4493-9BD7-4DB6015FAAA1}"/>
              </a:ext>
            </a:extLst>
          </p:cNvPr>
          <p:cNvPicPr>
            <a:picLocks noGrp="1" noChangeAspect="1"/>
          </p:cNvPicPr>
          <p:nvPr>
            <p:ph idx="1"/>
          </p:nvPr>
        </p:nvPicPr>
        <p:blipFill>
          <a:blip r:embed="rId2"/>
          <a:stretch>
            <a:fillRect/>
          </a:stretch>
        </p:blipFill>
        <p:spPr>
          <a:xfrm>
            <a:off x="3558936" y="1825625"/>
            <a:ext cx="5074127" cy="4351338"/>
          </a:xfrm>
          <a:prstGeom prst="rect">
            <a:avLst/>
          </a:prstGeom>
        </p:spPr>
      </p:pic>
      <p:cxnSp>
        <p:nvCxnSpPr>
          <p:cNvPr id="6" name="Straight Arrow Connector 5">
            <a:extLst>
              <a:ext uri="{FF2B5EF4-FFF2-40B4-BE49-F238E27FC236}">
                <a16:creationId xmlns:a16="http://schemas.microsoft.com/office/drawing/2014/main" id="{B615525F-B89A-4F74-A25B-8077030B5651}"/>
              </a:ext>
            </a:extLst>
          </p:cNvPr>
          <p:cNvCxnSpPr/>
          <p:nvPr/>
        </p:nvCxnSpPr>
        <p:spPr>
          <a:xfrm flipH="1" flipV="1">
            <a:off x="4457700" y="6105525"/>
            <a:ext cx="609600" cy="62865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2936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B8B2-E80D-82C2-DACC-46EB752B5473}"/>
              </a:ext>
            </a:extLst>
          </p:cNvPr>
          <p:cNvSpPr>
            <a:spLocks noGrp="1"/>
          </p:cNvSpPr>
          <p:nvPr>
            <p:ph type="title"/>
          </p:nvPr>
        </p:nvSpPr>
        <p:spPr/>
        <p:txBody>
          <a:bodyPr/>
          <a:lstStyle/>
          <a:p>
            <a:pPr algn="ctr"/>
            <a:r>
              <a:rPr lang="es-CO" dirty="0"/>
              <a:t>Objetivos de la clase de hoy</a:t>
            </a:r>
            <a:endParaRPr lang="en-US" dirty="0"/>
          </a:p>
        </p:txBody>
      </p:sp>
      <p:sp>
        <p:nvSpPr>
          <p:cNvPr id="3" name="Content Placeholder 2">
            <a:extLst>
              <a:ext uri="{FF2B5EF4-FFF2-40B4-BE49-F238E27FC236}">
                <a16:creationId xmlns:a16="http://schemas.microsoft.com/office/drawing/2014/main" id="{A7E00560-B520-5DDA-7296-AE3D64857A87}"/>
              </a:ext>
            </a:extLst>
          </p:cNvPr>
          <p:cNvSpPr>
            <a:spLocks noGrp="1"/>
          </p:cNvSpPr>
          <p:nvPr>
            <p:ph idx="1"/>
          </p:nvPr>
        </p:nvSpPr>
        <p:spPr/>
        <p:txBody>
          <a:bodyPr/>
          <a:lstStyle/>
          <a:p>
            <a:pPr marL="514350" indent="-514350">
              <a:buFont typeface="+mj-lt"/>
              <a:buAutoNum type="arabicPeriod"/>
            </a:pPr>
            <a:r>
              <a:rPr lang="es-CO" dirty="0"/>
              <a:t>Presentación del curso</a:t>
            </a:r>
          </a:p>
          <a:p>
            <a:pPr marL="514350" indent="-514350">
              <a:buFont typeface="+mj-lt"/>
              <a:buAutoNum type="arabicPeriod"/>
            </a:pPr>
            <a:r>
              <a:rPr lang="es-CO" dirty="0"/>
              <a:t>Presentación de nuestros compañeros</a:t>
            </a:r>
          </a:p>
          <a:p>
            <a:pPr marL="514350" indent="-514350">
              <a:buFont typeface="+mj-lt"/>
              <a:buAutoNum type="arabicPeriod"/>
            </a:pPr>
            <a:r>
              <a:rPr lang="es-CO" dirty="0"/>
              <a:t>Práctica de Linux</a:t>
            </a:r>
          </a:p>
          <a:p>
            <a:pPr marL="514350" indent="-514350">
              <a:buFont typeface="+mj-lt"/>
              <a:buAutoNum type="arabicPeriod"/>
            </a:pPr>
            <a:r>
              <a:rPr lang="es-CO" dirty="0"/>
              <a:t>Tarea de laboratorio 1</a:t>
            </a:r>
          </a:p>
          <a:p>
            <a:pPr marL="514350" indent="-514350">
              <a:buFont typeface="+mj-lt"/>
              <a:buAutoNum type="arabicPeriod"/>
            </a:pPr>
            <a:r>
              <a:rPr lang="es-CO" dirty="0"/>
              <a:t>Anuncios</a:t>
            </a:r>
            <a:endParaRPr lang="en-US" dirty="0"/>
          </a:p>
        </p:txBody>
      </p:sp>
    </p:spTree>
    <p:extLst>
      <p:ext uri="{BB962C8B-B14F-4D97-AF65-F5344CB8AC3E}">
        <p14:creationId xmlns:p14="http://schemas.microsoft.com/office/powerpoint/2010/main" val="1099715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277-56D4-48F9-AA45-B8AB48C45CEF}"/>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8E922BDC-0B15-4EF3-B8C2-951C4CB950CF}"/>
              </a:ext>
            </a:extLst>
          </p:cNvPr>
          <p:cNvSpPr>
            <a:spLocks noGrp="1"/>
          </p:cNvSpPr>
          <p:nvPr>
            <p:ph idx="1"/>
          </p:nvPr>
        </p:nvSpPr>
        <p:spPr>
          <a:xfrm>
            <a:off x="838200" y="1518557"/>
            <a:ext cx="10515600" cy="4974318"/>
          </a:xfrm>
        </p:spPr>
        <p:txBody>
          <a:bodyPr>
            <a:normAutofit fontScale="92500" lnSpcReduction="10000"/>
          </a:bodyPr>
          <a:lstStyle/>
          <a:p>
            <a:pPr marL="0" indent="0">
              <a:buNone/>
            </a:pPr>
            <a:r>
              <a:rPr lang="es-CO" dirty="0"/>
              <a:t>Primero veamos el texto:</a:t>
            </a:r>
          </a:p>
          <a:p>
            <a:pPr marL="0" indent="0">
              <a:buNone/>
            </a:pPr>
            <a:r>
              <a:rPr lang="es-CO" dirty="0"/>
              <a:t>$ </a:t>
            </a:r>
            <a:r>
              <a:rPr lang="es-CO" i="1" dirty="0" err="1"/>
              <a:t>cat</a:t>
            </a:r>
            <a:r>
              <a:rPr lang="es-CO" i="1" dirty="0"/>
              <a:t> </a:t>
            </a:r>
            <a:r>
              <a:rPr lang="en-US" i="1" dirty="0" err="1"/>
              <a:t>tuarchivodetexto</a:t>
            </a:r>
            <a:endParaRPr lang="es-CO" i="1" dirty="0"/>
          </a:p>
          <a:p>
            <a:pPr marL="0" indent="0">
              <a:buNone/>
            </a:pPr>
            <a:endParaRPr lang="es-CO" dirty="0"/>
          </a:p>
          <a:p>
            <a:pPr marL="0" indent="0">
              <a:buNone/>
            </a:pPr>
            <a:r>
              <a:rPr lang="es-CO" dirty="0"/>
              <a:t>Ahora, hagamos una lista de palabras con </a:t>
            </a:r>
            <a:r>
              <a:rPr lang="es-CO" i="1" dirty="0"/>
              <a:t>sed</a:t>
            </a:r>
            <a:r>
              <a:rPr lang="es-CO" dirty="0"/>
              <a:t>. Aquí vamos a realizar esto con una opción predeterminada de </a:t>
            </a:r>
            <a:r>
              <a:rPr lang="es-CO" i="1" dirty="0"/>
              <a:t>sed </a:t>
            </a:r>
            <a:r>
              <a:rPr lang="es-CO" dirty="0"/>
              <a:t>que realiza el cambio en cada línea de texto: </a:t>
            </a:r>
            <a:r>
              <a:rPr lang="en-US" dirty="0"/>
              <a:t>'s/[      ]\+/  \n  /g'</a:t>
            </a:r>
            <a:r>
              <a:rPr lang="es-CO" dirty="0"/>
              <a:t> </a:t>
            </a:r>
          </a:p>
          <a:p>
            <a:pPr marL="0" indent="0">
              <a:buNone/>
            </a:pPr>
            <a:r>
              <a:rPr lang="es-CO" dirty="0"/>
              <a:t>Entre los corchetes </a:t>
            </a:r>
            <a:r>
              <a:rPr lang="en-US" dirty="0"/>
              <a:t>[] </a:t>
            </a:r>
            <a:r>
              <a:rPr lang="en-US" dirty="0" err="1"/>
              <a:t>vamos</a:t>
            </a:r>
            <a:r>
              <a:rPr lang="en-US" dirty="0"/>
              <a:t> a </a:t>
            </a:r>
            <a:r>
              <a:rPr lang="en-US" dirty="0" err="1"/>
              <a:t>poner</a:t>
            </a:r>
            <a:r>
              <a:rPr lang="en-US" dirty="0"/>
              <a:t> lo que </a:t>
            </a:r>
            <a:r>
              <a:rPr lang="en-US" dirty="0" err="1"/>
              <a:t>queremos</a:t>
            </a:r>
            <a:r>
              <a:rPr lang="en-US" dirty="0"/>
              <a:t> que </a:t>
            </a:r>
            <a:r>
              <a:rPr lang="en-US" dirty="0" err="1"/>
              <a:t>haga</a:t>
            </a:r>
            <a:r>
              <a:rPr lang="en-US" dirty="0"/>
              <a:t>. </a:t>
            </a:r>
            <a:r>
              <a:rPr lang="en-US" dirty="0" err="1"/>
              <a:t>En</a:t>
            </a:r>
            <a:r>
              <a:rPr lang="en-US" dirty="0"/>
              <a:t> </a:t>
            </a:r>
            <a:r>
              <a:rPr lang="en-US" dirty="0" err="1"/>
              <a:t>este</a:t>
            </a:r>
            <a:r>
              <a:rPr lang="en-US" dirty="0"/>
              <a:t> </a:t>
            </a:r>
            <a:r>
              <a:rPr lang="en-US" dirty="0" err="1"/>
              <a:t>caso</a:t>
            </a:r>
            <a:r>
              <a:rPr lang="en-US" dirty="0"/>
              <a:t>, </a:t>
            </a:r>
            <a:r>
              <a:rPr lang="en-US" dirty="0" err="1"/>
              <a:t>queremos</a:t>
            </a:r>
            <a:r>
              <a:rPr lang="en-US" dirty="0"/>
              <a:t> que </a:t>
            </a:r>
            <a:r>
              <a:rPr lang="en-US" dirty="0" err="1"/>
              <a:t>encuentre</a:t>
            </a:r>
            <a:r>
              <a:rPr lang="en-US" dirty="0"/>
              <a:t> palabras que </a:t>
            </a:r>
            <a:r>
              <a:rPr lang="en-US" dirty="0" err="1"/>
              <a:t>empiecen</a:t>
            </a:r>
            <a:r>
              <a:rPr lang="en-US" dirty="0"/>
              <a:t> con </a:t>
            </a:r>
            <a:r>
              <a:rPr lang="en-US" dirty="0" err="1"/>
              <a:t>el</a:t>
            </a:r>
            <a:r>
              <a:rPr lang="en-US" dirty="0"/>
              <a:t> </a:t>
            </a:r>
            <a:r>
              <a:rPr lang="en-US" dirty="0" err="1"/>
              <a:t>alfabeto</a:t>
            </a:r>
            <a:r>
              <a:rPr lang="en-US" dirty="0"/>
              <a:t> </a:t>
            </a:r>
            <a:r>
              <a:rPr lang="en-US" dirty="0" err="1"/>
              <a:t>latino</a:t>
            </a:r>
            <a:r>
              <a:rPr lang="en-US" dirty="0"/>
              <a:t>. </a:t>
            </a:r>
            <a:r>
              <a:rPr lang="en-US" dirty="0" err="1"/>
              <a:t>Incluyendo</a:t>
            </a:r>
            <a:r>
              <a:rPr lang="en-US" dirty="0"/>
              <a:t> palabras </a:t>
            </a:r>
            <a:r>
              <a:rPr lang="en-US" dirty="0" err="1"/>
              <a:t>en</a:t>
            </a:r>
            <a:r>
              <a:rPr lang="en-US" dirty="0"/>
              <a:t> min</a:t>
            </a:r>
            <a:r>
              <a:rPr lang="es-CO" dirty="0" err="1"/>
              <a:t>úscula</a:t>
            </a:r>
            <a:r>
              <a:rPr lang="es-CO" dirty="0"/>
              <a:t> y mayúscula. Así:</a:t>
            </a:r>
          </a:p>
          <a:p>
            <a:pPr marL="0" indent="0">
              <a:buNone/>
            </a:pPr>
            <a:r>
              <a:rPr lang="es-CO" dirty="0"/>
              <a:t>[</a:t>
            </a:r>
            <a:r>
              <a:rPr kumimoji="0" lang="en-US" altLang="en-US" sz="2800" b="0" i="0" u="none" strike="noStrike" cap="none" normalizeH="0" baseline="0" dirty="0">
                <a:ln>
                  <a:noFill/>
                </a:ln>
                <a:solidFill>
                  <a:srgbClr val="000000"/>
                </a:solidFill>
                <a:effectLst/>
                <a:latin typeface="Arial Unicode MS"/>
              </a:rPr>
              <a:t>^a-</a:t>
            </a:r>
            <a:r>
              <a:rPr kumimoji="0" lang="en-US" altLang="en-US" sz="2800" b="0" i="0" u="none" strike="noStrike" cap="none" normalizeH="0" baseline="0" dirty="0" err="1">
                <a:ln>
                  <a:noFill/>
                </a:ln>
                <a:solidFill>
                  <a:srgbClr val="000000"/>
                </a:solidFill>
                <a:effectLst/>
                <a:latin typeface="Arial Unicode MS"/>
              </a:rPr>
              <a:t>zA</a:t>
            </a:r>
            <a:r>
              <a:rPr kumimoji="0" lang="en-US" altLang="en-US" sz="2800" b="0" i="0" u="none" strike="noStrike" cap="none" normalizeH="0" baseline="0" dirty="0">
                <a:ln>
                  <a:noFill/>
                </a:ln>
                <a:solidFill>
                  <a:srgbClr val="000000"/>
                </a:solidFill>
                <a:effectLst/>
                <a:latin typeface="Arial Unicode MS"/>
              </a:rPr>
              <a:t>-Z</a:t>
            </a:r>
            <a:r>
              <a:rPr lang="es-CO" dirty="0"/>
              <a:t>]</a:t>
            </a:r>
          </a:p>
          <a:p>
            <a:pPr marL="0" indent="0" algn="ctr">
              <a:buNone/>
            </a:pPr>
            <a:r>
              <a:rPr lang="es-CO" dirty="0"/>
              <a:t>Sintaxis: $ </a:t>
            </a:r>
            <a:r>
              <a:rPr lang="es-CO" b="1" i="1" dirty="0"/>
              <a:t>comando </a:t>
            </a:r>
            <a:r>
              <a:rPr lang="en-US" b="1" i="1" dirty="0"/>
              <a:t>+ </a:t>
            </a:r>
            <a:r>
              <a:rPr lang="en-US" b="1" i="1" dirty="0" err="1"/>
              <a:t>opciones</a:t>
            </a:r>
            <a:r>
              <a:rPr lang="en-US" b="1" i="1" dirty="0"/>
              <a:t> + &lt; (feed) + </a:t>
            </a:r>
            <a:r>
              <a:rPr lang="en-US" b="1" i="1" dirty="0" err="1"/>
              <a:t>archivo</a:t>
            </a:r>
            <a:r>
              <a:rPr lang="en-US" b="1" i="1" dirty="0"/>
              <a:t> de </a:t>
            </a:r>
            <a:r>
              <a:rPr lang="en-US" b="1" i="1" dirty="0" err="1"/>
              <a:t>texto</a:t>
            </a:r>
            <a:endParaRPr lang="en-US" b="1" i="1" dirty="0"/>
          </a:p>
          <a:p>
            <a:pPr marL="0" indent="0">
              <a:buNone/>
            </a:pPr>
            <a:r>
              <a:rPr lang="es-CO" dirty="0">
                <a:solidFill>
                  <a:srgbClr val="FF0000"/>
                </a:solidFill>
              </a:rPr>
              <a:t>$ </a:t>
            </a:r>
            <a:r>
              <a:rPr lang="es-CO" i="1" dirty="0">
                <a:solidFill>
                  <a:srgbClr val="FF0000"/>
                </a:solidFill>
              </a:rPr>
              <a:t>sed </a:t>
            </a:r>
            <a:r>
              <a:rPr lang="en-US" dirty="0">
                <a:solidFill>
                  <a:srgbClr val="FF0000"/>
                </a:solidFill>
              </a:rPr>
              <a:t>'s/[^a-</a:t>
            </a:r>
            <a:r>
              <a:rPr lang="en-US" dirty="0" err="1">
                <a:solidFill>
                  <a:srgbClr val="FF0000"/>
                </a:solidFill>
              </a:rPr>
              <a:t>zA</a:t>
            </a:r>
            <a:r>
              <a:rPr lang="en-US" dirty="0">
                <a:solidFill>
                  <a:srgbClr val="FF0000"/>
                </a:solidFill>
              </a:rPr>
              <a:t>-</a:t>
            </a:r>
            <a:r>
              <a:rPr lang="en-US" dirty="0" err="1">
                <a:solidFill>
                  <a:srgbClr val="FF0000"/>
                </a:solidFill>
              </a:rPr>
              <a:t>Záéíóúñ</a:t>
            </a:r>
            <a:r>
              <a:rPr lang="en-US" dirty="0">
                <a:solidFill>
                  <a:srgbClr val="FF0000"/>
                </a:solidFill>
              </a:rPr>
              <a:t>]\+/\n/g'</a:t>
            </a:r>
            <a:r>
              <a:rPr lang="es-CO" dirty="0">
                <a:solidFill>
                  <a:srgbClr val="FF0000"/>
                </a:solidFill>
              </a:rPr>
              <a:t> </a:t>
            </a:r>
            <a:r>
              <a:rPr lang="en-US" i="1" dirty="0">
                <a:solidFill>
                  <a:srgbClr val="FF0000"/>
                </a:solidFill>
              </a:rPr>
              <a:t> &lt; </a:t>
            </a:r>
            <a:r>
              <a:rPr lang="en-US" i="1" dirty="0" err="1">
                <a:solidFill>
                  <a:srgbClr val="FF0000"/>
                </a:solidFill>
              </a:rPr>
              <a:t>tuarchivodetexto</a:t>
            </a:r>
            <a:endParaRPr lang="es-CO" i="1" dirty="0">
              <a:solidFill>
                <a:srgbClr val="FF0000"/>
              </a:solidFill>
            </a:endParaRPr>
          </a:p>
          <a:p>
            <a:pPr marL="0" indent="0" algn="ctr">
              <a:buNone/>
            </a:pPr>
            <a:endParaRPr lang="en-US" b="1" i="1" dirty="0"/>
          </a:p>
          <a:p>
            <a:pPr marL="0" indent="0">
              <a:buNone/>
            </a:pPr>
            <a:endParaRPr lang="en-US" dirty="0"/>
          </a:p>
          <a:p>
            <a:pPr marL="0" indent="0">
              <a:buNone/>
            </a:pPr>
            <a:endParaRPr lang="en-US" dirty="0"/>
          </a:p>
        </p:txBody>
      </p:sp>
      <p:sp>
        <p:nvSpPr>
          <p:cNvPr id="9" name="Rectangle 4">
            <a:extLst>
              <a:ext uri="{FF2B5EF4-FFF2-40B4-BE49-F238E27FC236}">
                <a16:creationId xmlns:a16="http://schemas.microsoft.com/office/drawing/2014/main" id="{717EDB9F-19A6-45F6-8E24-1712024CE7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Unicode MS"/>
                <a:ea typeface="+mn-ea"/>
                <a:cs typeface="+mn-cs"/>
              </a:rPr>
              <a:t>^</a:t>
            </a:r>
            <a:r>
              <a:rPr kumimoji="0" lang="en-US" altLang="en-US" sz="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83683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0325-E21C-47A7-A703-629916768A1C}"/>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BFBF453B-F1FD-4430-A0B0-73882F14E035}"/>
              </a:ext>
            </a:extLst>
          </p:cNvPr>
          <p:cNvSpPr>
            <a:spLocks noGrp="1"/>
          </p:cNvSpPr>
          <p:nvPr>
            <p:ph idx="1"/>
          </p:nvPr>
        </p:nvSpPr>
        <p:spPr/>
        <p:txBody>
          <a:bodyPr>
            <a:normAutofit/>
          </a:bodyPr>
          <a:lstStyle/>
          <a:p>
            <a:pPr marL="0" indent="0">
              <a:buNone/>
            </a:pPr>
            <a:r>
              <a:rPr lang="en-US" dirty="0" err="1"/>
              <a:t>Vimos</a:t>
            </a:r>
            <a:r>
              <a:rPr lang="en-US" dirty="0"/>
              <a:t> que </a:t>
            </a:r>
            <a:r>
              <a:rPr lang="en-US" dirty="0" err="1"/>
              <a:t>nos</a:t>
            </a:r>
            <a:r>
              <a:rPr lang="en-US" dirty="0"/>
              <a:t> </a:t>
            </a:r>
            <a:r>
              <a:rPr lang="en-US" dirty="0" err="1"/>
              <a:t>muestra</a:t>
            </a:r>
            <a:r>
              <a:rPr lang="en-US" dirty="0"/>
              <a:t> una </a:t>
            </a:r>
            <a:r>
              <a:rPr lang="en-US" dirty="0" err="1"/>
              <a:t>lista</a:t>
            </a:r>
            <a:r>
              <a:rPr lang="en-US" dirty="0"/>
              <a:t> </a:t>
            </a:r>
            <a:r>
              <a:rPr lang="en-US" dirty="0" err="1"/>
              <a:t>gigante</a:t>
            </a:r>
            <a:r>
              <a:rPr lang="en-US" dirty="0"/>
              <a:t> de palabras. </a:t>
            </a:r>
            <a:r>
              <a:rPr lang="en-US" dirty="0" err="1"/>
              <a:t>Ahora</a:t>
            </a:r>
            <a:r>
              <a:rPr lang="en-US" dirty="0"/>
              <a:t> </a:t>
            </a:r>
            <a:r>
              <a:rPr lang="en-US" dirty="0" err="1"/>
              <a:t>vamos</a:t>
            </a:r>
            <a:r>
              <a:rPr lang="en-US" dirty="0"/>
              <a:t> a </a:t>
            </a:r>
            <a:r>
              <a:rPr lang="en-US" dirty="0" err="1"/>
              <a:t>ordenar</a:t>
            </a:r>
            <a:r>
              <a:rPr lang="en-US" dirty="0"/>
              <a:t> </a:t>
            </a:r>
            <a:r>
              <a:rPr lang="en-US" dirty="0" err="1"/>
              <a:t>ortograficamente</a:t>
            </a:r>
            <a:r>
              <a:rPr lang="en-US" dirty="0"/>
              <a:t> la </a:t>
            </a:r>
            <a:r>
              <a:rPr lang="en-US" dirty="0" err="1"/>
              <a:t>lista</a:t>
            </a:r>
            <a:r>
              <a:rPr lang="en-US" dirty="0"/>
              <a:t> (sort –r) y </a:t>
            </a:r>
            <a:r>
              <a:rPr lang="en-US" dirty="0" err="1"/>
              <a:t>luego</a:t>
            </a:r>
            <a:r>
              <a:rPr lang="en-US" dirty="0"/>
              <a:t> </a:t>
            </a:r>
            <a:r>
              <a:rPr lang="en-US" dirty="0" err="1"/>
              <a:t>contaremos</a:t>
            </a:r>
            <a:r>
              <a:rPr lang="en-US" dirty="0"/>
              <a:t> las palabras que se </a:t>
            </a:r>
            <a:r>
              <a:rPr lang="en-US" dirty="0" err="1"/>
              <a:t>repiten</a:t>
            </a:r>
            <a:r>
              <a:rPr lang="en-US" dirty="0"/>
              <a:t> (</a:t>
            </a:r>
            <a:r>
              <a:rPr lang="en-US" dirty="0" err="1"/>
              <a:t>uniq</a:t>
            </a:r>
            <a:r>
              <a:rPr lang="en-US" dirty="0"/>
              <a:t> –c). Podemos </a:t>
            </a:r>
            <a:r>
              <a:rPr lang="en-US" dirty="0" err="1"/>
              <a:t>hacer</a:t>
            </a:r>
            <a:r>
              <a:rPr lang="en-US" dirty="0"/>
              <a:t> </a:t>
            </a:r>
            <a:r>
              <a:rPr lang="en-US" dirty="0" err="1"/>
              <a:t>esto</a:t>
            </a:r>
            <a:r>
              <a:rPr lang="en-US" dirty="0"/>
              <a:t> a</a:t>
            </a:r>
            <a:r>
              <a:rPr lang="es-CO" dirty="0" err="1"/>
              <a:t>ñadiendo</a:t>
            </a:r>
            <a:r>
              <a:rPr lang="es-CO" dirty="0"/>
              <a:t> o </a:t>
            </a:r>
            <a:r>
              <a:rPr lang="es-CO" i="1" dirty="0" err="1"/>
              <a:t>piping</a:t>
            </a:r>
            <a:r>
              <a:rPr lang="es-CO" i="1" dirty="0"/>
              <a:t> </a:t>
            </a:r>
            <a:r>
              <a:rPr lang="en-US" dirty="0"/>
              <a:t>(|) </a:t>
            </a:r>
            <a:r>
              <a:rPr lang="en-US" dirty="0" err="1"/>
              <a:t>todos</a:t>
            </a:r>
            <a:r>
              <a:rPr lang="en-US" dirty="0"/>
              <a:t> los commandos y </a:t>
            </a:r>
            <a:r>
              <a:rPr lang="en-US" dirty="0" err="1"/>
              <a:t>luego</a:t>
            </a:r>
            <a:r>
              <a:rPr lang="en-US" dirty="0"/>
              <a:t> </a:t>
            </a:r>
            <a:r>
              <a:rPr lang="en-US" dirty="0" err="1"/>
              <a:t>creando</a:t>
            </a:r>
            <a:r>
              <a:rPr lang="en-US" dirty="0"/>
              <a:t> un nuevo </a:t>
            </a:r>
            <a:r>
              <a:rPr lang="en-US" dirty="0" err="1"/>
              <a:t>archivo</a:t>
            </a:r>
            <a:r>
              <a:rPr lang="en-US" dirty="0"/>
              <a:t> (&gt;)</a:t>
            </a:r>
          </a:p>
          <a:p>
            <a:pPr marL="0" indent="0">
              <a:buNone/>
            </a:pPr>
            <a:endParaRPr lang="en-US" dirty="0"/>
          </a:p>
          <a:p>
            <a:pPr marL="0" indent="0">
              <a:buNone/>
            </a:pPr>
            <a:r>
              <a:rPr lang="es-CO" dirty="0"/>
              <a:t>Sintaxis: $ </a:t>
            </a:r>
            <a:r>
              <a:rPr lang="es-CO" b="1" i="1" dirty="0"/>
              <a:t>comando 1 </a:t>
            </a:r>
            <a:r>
              <a:rPr lang="en-US" b="1" i="1" dirty="0"/>
              <a:t>+ &lt; + </a:t>
            </a:r>
            <a:r>
              <a:rPr lang="en-US" b="1" i="1" dirty="0" err="1"/>
              <a:t>archivo</a:t>
            </a:r>
            <a:r>
              <a:rPr lang="en-US" b="1" i="1" dirty="0"/>
              <a:t> de </a:t>
            </a:r>
            <a:r>
              <a:rPr lang="en-US" b="1" i="1" dirty="0" err="1"/>
              <a:t>texto</a:t>
            </a:r>
            <a:r>
              <a:rPr lang="en-US" b="1" i="1" dirty="0"/>
              <a:t> + | + commando 2 + | + </a:t>
            </a:r>
            <a:r>
              <a:rPr lang="en-US" b="1" i="1" dirty="0" err="1"/>
              <a:t>comando</a:t>
            </a:r>
            <a:r>
              <a:rPr lang="en-US" b="1" i="1" dirty="0"/>
              <a:t> 3 + &gt; (output) + </a:t>
            </a:r>
            <a:r>
              <a:rPr lang="en-US" b="1" i="1" dirty="0" err="1"/>
              <a:t>nombre</a:t>
            </a:r>
            <a:r>
              <a:rPr lang="en-US" b="1" i="1" dirty="0"/>
              <a:t> de </a:t>
            </a:r>
            <a:r>
              <a:rPr lang="en-US" b="1" i="1" dirty="0" err="1"/>
              <a:t>archivo</a:t>
            </a:r>
            <a:r>
              <a:rPr lang="en-US" b="1" i="1" dirty="0"/>
              <a:t> de </a:t>
            </a:r>
            <a:r>
              <a:rPr lang="en-US" b="1" i="1" dirty="0" err="1"/>
              <a:t>salida</a:t>
            </a:r>
            <a:endParaRPr lang="es-CO" dirty="0"/>
          </a:p>
          <a:p>
            <a:pPr marL="0" indent="0">
              <a:buNone/>
            </a:pPr>
            <a:endParaRPr lang="es-CO" dirty="0"/>
          </a:p>
          <a:p>
            <a:pPr marL="0" indent="0">
              <a:buNone/>
            </a:pPr>
            <a:r>
              <a:rPr lang="es-CO" sz="2400" dirty="0">
                <a:solidFill>
                  <a:srgbClr val="FF0000"/>
                </a:solidFill>
              </a:rPr>
              <a:t>$ sed '</a:t>
            </a:r>
            <a:r>
              <a:rPr lang="en-US" sz="2400" dirty="0">
                <a:solidFill>
                  <a:srgbClr val="FF0000"/>
                </a:solidFill>
              </a:rPr>
              <a:t>s/[^a-</a:t>
            </a:r>
            <a:r>
              <a:rPr lang="en-US" sz="2400" dirty="0" err="1">
                <a:solidFill>
                  <a:srgbClr val="FF0000"/>
                </a:solidFill>
              </a:rPr>
              <a:t>zA</a:t>
            </a:r>
            <a:r>
              <a:rPr lang="en-US" sz="2400" dirty="0">
                <a:solidFill>
                  <a:srgbClr val="FF0000"/>
                </a:solidFill>
              </a:rPr>
              <a:t>-</a:t>
            </a:r>
            <a:r>
              <a:rPr lang="en-US" sz="2400" dirty="0" err="1">
                <a:solidFill>
                  <a:srgbClr val="FF0000"/>
                </a:solidFill>
              </a:rPr>
              <a:t>Záéíóú</a:t>
            </a:r>
            <a:r>
              <a:rPr lang="es-CO" sz="2400" dirty="0">
                <a:solidFill>
                  <a:srgbClr val="FF0000"/>
                </a:solidFill>
              </a:rPr>
              <a:t>ñ</a:t>
            </a:r>
            <a:r>
              <a:rPr lang="en-US" sz="2400" dirty="0">
                <a:solidFill>
                  <a:srgbClr val="FF0000"/>
                </a:solidFill>
              </a:rPr>
              <a:t>]\+/\n/g'</a:t>
            </a:r>
            <a:r>
              <a:rPr lang="es-CO" sz="2400" dirty="0">
                <a:solidFill>
                  <a:srgbClr val="FF0000"/>
                </a:solidFill>
              </a:rPr>
              <a:t> </a:t>
            </a:r>
            <a:r>
              <a:rPr lang="en-US" sz="2400" dirty="0">
                <a:solidFill>
                  <a:srgbClr val="FF0000"/>
                </a:solidFill>
              </a:rPr>
              <a:t> &lt; muestra.txt | sort -r | </a:t>
            </a:r>
            <a:r>
              <a:rPr lang="en-US" sz="2400" dirty="0" err="1">
                <a:solidFill>
                  <a:srgbClr val="FF0000"/>
                </a:solidFill>
              </a:rPr>
              <a:t>uniq</a:t>
            </a:r>
            <a:r>
              <a:rPr lang="en-US" sz="2400" dirty="0">
                <a:solidFill>
                  <a:srgbClr val="FF0000"/>
                </a:solidFill>
              </a:rPr>
              <a:t> -c</a:t>
            </a:r>
            <a:endParaRPr lang="es-CO" sz="2400" dirty="0">
              <a:solidFill>
                <a:srgbClr val="FF0000"/>
              </a:solidFill>
            </a:endParaRPr>
          </a:p>
          <a:p>
            <a:pPr marL="0" indent="0">
              <a:buNone/>
            </a:pPr>
            <a:endParaRPr lang="en-US" dirty="0"/>
          </a:p>
        </p:txBody>
      </p:sp>
    </p:spTree>
    <p:extLst>
      <p:ext uri="{BB962C8B-B14F-4D97-AF65-F5344CB8AC3E}">
        <p14:creationId xmlns:p14="http://schemas.microsoft.com/office/powerpoint/2010/main" val="2956403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8BC1C6-A582-4F6C-BE9B-93F679F9C80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err="1">
                <a:solidFill>
                  <a:schemeClr val="bg1"/>
                </a:solidFill>
                <a:latin typeface="+mj-lt"/>
                <a:ea typeface="+mj-ea"/>
                <a:cs typeface="+mj-cs"/>
              </a:rPr>
              <a:t>Compilación</a:t>
            </a:r>
            <a:endParaRPr lang="en-US" sz="54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53FA83E-D3EC-4586-95B5-9D062613B60A}"/>
              </a:ext>
            </a:extLst>
          </p:cNvPr>
          <p:cNvSpPr>
            <a:spLocks noGrp="1"/>
          </p:cNvSpPr>
          <p:nvPr>
            <p:ph idx="1"/>
          </p:nvPr>
        </p:nvSpPr>
        <p:spPr>
          <a:xfrm>
            <a:off x="838200" y="3061286"/>
            <a:ext cx="10515600" cy="3115676"/>
          </a:xfrm>
        </p:spPr>
        <p:txBody>
          <a:bodyPr/>
          <a:lstStyle/>
          <a:p>
            <a:pPr marL="0" indent="0">
              <a:buNone/>
            </a:pPr>
            <a:r>
              <a:rPr lang="es-CO" dirty="0"/>
              <a:t>Ojo:</a:t>
            </a:r>
          </a:p>
          <a:p>
            <a:pPr marL="0" indent="0">
              <a:buNone/>
            </a:pPr>
            <a:r>
              <a:rPr lang="en-US" dirty="0"/>
              <a:t>&lt; : se </a:t>
            </a:r>
            <a:r>
              <a:rPr lang="en-US" dirty="0" err="1"/>
              <a:t>utiliza</a:t>
            </a:r>
            <a:r>
              <a:rPr lang="en-US" dirty="0"/>
              <a:t> para </a:t>
            </a:r>
            <a:r>
              <a:rPr lang="en-US" dirty="0" err="1"/>
              <a:t>decirle</a:t>
            </a:r>
            <a:r>
              <a:rPr lang="en-US" dirty="0"/>
              <a:t> a Linux que </a:t>
            </a:r>
            <a:r>
              <a:rPr lang="en-US" dirty="0" err="1"/>
              <a:t>queremos</a:t>
            </a:r>
            <a:r>
              <a:rPr lang="en-US" dirty="0"/>
              <a:t> que </a:t>
            </a:r>
            <a:r>
              <a:rPr lang="en-US" dirty="0" err="1"/>
              <a:t>procese</a:t>
            </a:r>
            <a:r>
              <a:rPr lang="en-US" dirty="0"/>
              <a:t> ese </a:t>
            </a:r>
            <a:r>
              <a:rPr lang="en-US" dirty="0" err="1"/>
              <a:t>texto</a:t>
            </a:r>
            <a:endParaRPr lang="en-US" dirty="0"/>
          </a:p>
          <a:p>
            <a:pPr marL="0" indent="0">
              <a:buNone/>
            </a:pPr>
            <a:r>
              <a:rPr lang="en-US" dirty="0"/>
              <a:t>&gt; : </a:t>
            </a:r>
            <a:r>
              <a:rPr lang="es-CO" dirty="0"/>
              <a:t>Aquí Linux nos crea un archivo con el resultado del comando. </a:t>
            </a:r>
          </a:p>
          <a:p>
            <a:pPr marL="0" indent="0">
              <a:buNone/>
            </a:pPr>
            <a:endParaRPr lang="es-CO" dirty="0"/>
          </a:p>
          <a:p>
            <a:pPr marL="0" indent="0">
              <a:buNone/>
            </a:pPr>
            <a:r>
              <a:rPr lang="es-CO" dirty="0"/>
              <a:t>No olvides mirar el texto de salida con $ </a:t>
            </a:r>
            <a:r>
              <a:rPr lang="es-CO" i="1" dirty="0" err="1"/>
              <a:t>cat</a:t>
            </a:r>
            <a:endParaRPr lang="es-CO" i="1" dirty="0"/>
          </a:p>
          <a:p>
            <a:pPr marL="0" indent="0">
              <a:buNone/>
            </a:pPr>
            <a:r>
              <a:rPr lang="es-CO" i="1" dirty="0"/>
              <a:t>¿Qué pasa si añadimos </a:t>
            </a:r>
            <a:r>
              <a:rPr lang="en-US" b="1" dirty="0"/>
              <a:t>|</a:t>
            </a:r>
            <a:r>
              <a:rPr lang="es-CO" b="1" dirty="0"/>
              <a:t>sed 5q</a:t>
            </a:r>
            <a:r>
              <a:rPr lang="es-CO" i="1" dirty="0"/>
              <a:t>?</a:t>
            </a:r>
            <a:endParaRPr lang="es-CO" dirty="0"/>
          </a:p>
        </p:txBody>
      </p:sp>
      <p:pic>
        <p:nvPicPr>
          <p:cNvPr id="13" name="Picture 12">
            <a:extLst>
              <a:ext uri="{FF2B5EF4-FFF2-40B4-BE49-F238E27FC236}">
                <a16:creationId xmlns:a16="http://schemas.microsoft.com/office/drawing/2014/main" id="{D425BD3F-57AB-4743-B167-CB742C750A10}"/>
              </a:ext>
            </a:extLst>
          </p:cNvPr>
          <p:cNvPicPr>
            <a:picLocks noChangeAspect="1"/>
          </p:cNvPicPr>
          <p:nvPr/>
        </p:nvPicPr>
        <p:blipFill>
          <a:blip r:embed="rId3"/>
          <a:stretch>
            <a:fillRect/>
          </a:stretch>
        </p:blipFill>
        <p:spPr>
          <a:xfrm>
            <a:off x="-3176" y="2454760"/>
            <a:ext cx="12192000" cy="353169"/>
          </a:xfrm>
          <a:prstGeom prst="rect">
            <a:avLst/>
          </a:prstGeom>
        </p:spPr>
      </p:pic>
      <p:pic>
        <p:nvPicPr>
          <p:cNvPr id="17" name="Picture 16">
            <a:extLst>
              <a:ext uri="{FF2B5EF4-FFF2-40B4-BE49-F238E27FC236}">
                <a16:creationId xmlns:a16="http://schemas.microsoft.com/office/drawing/2014/main" id="{16C3DF09-7469-405E-AD55-6D7F5DFB7908}"/>
              </a:ext>
            </a:extLst>
          </p:cNvPr>
          <p:cNvPicPr>
            <a:picLocks noChangeAspect="1"/>
          </p:cNvPicPr>
          <p:nvPr/>
        </p:nvPicPr>
        <p:blipFill>
          <a:blip r:embed="rId4"/>
          <a:stretch>
            <a:fillRect/>
          </a:stretch>
        </p:blipFill>
        <p:spPr>
          <a:xfrm>
            <a:off x="-3176" y="6176727"/>
            <a:ext cx="12192000" cy="297366"/>
          </a:xfrm>
          <a:prstGeom prst="rect">
            <a:avLst/>
          </a:prstGeom>
        </p:spPr>
      </p:pic>
    </p:spTree>
    <p:extLst>
      <p:ext uri="{BB962C8B-B14F-4D97-AF65-F5344CB8AC3E}">
        <p14:creationId xmlns:p14="http://schemas.microsoft.com/office/powerpoint/2010/main" val="2215443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Clasificación</a:t>
            </a:r>
            <a:r>
              <a:rPr lang="en-US" dirty="0"/>
              <a:t> de palabras </a:t>
            </a:r>
          </a:p>
          <a:p>
            <a:pPr marL="514350" indent="-514350">
              <a:buAutoNum type="arabicPeriod"/>
            </a:pPr>
            <a:r>
              <a:rPr lang="en-US" dirty="0" err="1">
                <a:solidFill>
                  <a:srgbClr val="FF0000"/>
                </a:solidFill>
              </a:rPr>
              <a:t>Filtrar</a:t>
            </a:r>
            <a:r>
              <a:rPr lang="en-US" dirty="0">
                <a:solidFill>
                  <a:srgbClr val="FF0000"/>
                </a:solidFill>
              </a:rPr>
              <a:t> </a:t>
            </a:r>
            <a:r>
              <a:rPr lang="en-US" dirty="0" err="1">
                <a:solidFill>
                  <a:srgbClr val="FF0000"/>
                </a:solidFill>
              </a:rPr>
              <a:t>concordancias</a:t>
            </a:r>
            <a:r>
              <a:rPr lang="en-US" dirty="0">
                <a:solidFill>
                  <a:srgbClr val="FF0000"/>
                </a:solidFill>
              </a:rPr>
              <a:t> de palabras</a:t>
            </a:r>
          </a:p>
          <a:p>
            <a:endParaRPr lang="en-US" dirty="0"/>
          </a:p>
        </p:txBody>
      </p:sp>
    </p:spTree>
    <p:extLst>
      <p:ext uri="{BB962C8B-B14F-4D97-AF65-F5344CB8AC3E}">
        <p14:creationId xmlns:p14="http://schemas.microsoft.com/office/powerpoint/2010/main" val="73525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0B0B-E888-4412-B8D8-C893988F51B5}"/>
              </a:ext>
            </a:extLst>
          </p:cNvPr>
          <p:cNvSpPr>
            <a:spLocks noGrp="1"/>
          </p:cNvSpPr>
          <p:nvPr>
            <p:ph type="title"/>
          </p:nvPr>
        </p:nvSpPr>
        <p:spPr>
          <a:xfrm>
            <a:off x="838200" y="365125"/>
            <a:ext cx="10515600" cy="1325563"/>
          </a:xfrm>
        </p:spPr>
        <p:txBody>
          <a:bodyPr/>
          <a:lstStyle/>
          <a:p>
            <a:r>
              <a:rPr lang="es-CO" dirty="0"/>
              <a:t>3. Filtrar concordancias de palabras</a:t>
            </a:r>
            <a:endParaRPr lang="en-US" dirty="0"/>
          </a:p>
        </p:txBody>
      </p:sp>
      <p:sp>
        <p:nvSpPr>
          <p:cNvPr id="3" name="Content Placeholder 2">
            <a:extLst>
              <a:ext uri="{FF2B5EF4-FFF2-40B4-BE49-F238E27FC236}">
                <a16:creationId xmlns:a16="http://schemas.microsoft.com/office/drawing/2014/main" id="{2132369F-82B0-4797-81DC-3EF6B0F6AFBC}"/>
              </a:ext>
            </a:extLst>
          </p:cNvPr>
          <p:cNvSpPr>
            <a:spLocks noGrp="1"/>
          </p:cNvSpPr>
          <p:nvPr>
            <p:ph idx="1"/>
          </p:nvPr>
        </p:nvSpPr>
        <p:spPr>
          <a:xfrm>
            <a:off x="838200" y="1825625"/>
            <a:ext cx="10515600" cy="4351338"/>
          </a:xfrm>
        </p:spPr>
        <p:txBody>
          <a:bodyPr>
            <a:normAutofit lnSpcReduction="10000"/>
          </a:bodyPr>
          <a:lstStyle/>
          <a:p>
            <a:pPr marL="0" indent="0">
              <a:buNone/>
            </a:pPr>
            <a:r>
              <a:rPr lang="es-CO" dirty="0"/>
              <a:t>¿Cuántas palabras hay que inicien con </a:t>
            </a:r>
            <a:r>
              <a:rPr lang="es-CO" dirty="0" err="1"/>
              <a:t>im</a:t>
            </a:r>
            <a:r>
              <a:rPr lang="es-CO" dirty="0"/>
              <a:t>-?</a:t>
            </a:r>
          </a:p>
          <a:p>
            <a:pPr marL="0" indent="0">
              <a:buNone/>
            </a:pPr>
            <a:r>
              <a:rPr lang="es-CO" dirty="0"/>
              <a:t>Solución:</a:t>
            </a:r>
          </a:p>
          <a:p>
            <a:pPr marL="0" indent="0">
              <a:buNone/>
            </a:pPr>
            <a:r>
              <a:rPr lang="es-CO" dirty="0"/>
              <a:t>$ </a:t>
            </a:r>
            <a:r>
              <a:rPr lang="es-CO" dirty="0" err="1">
                <a:solidFill>
                  <a:srgbClr val="FF0000"/>
                </a:solidFill>
              </a:rPr>
              <a:t>tr</a:t>
            </a:r>
            <a:r>
              <a:rPr lang="es-CO" dirty="0">
                <a:solidFill>
                  <a:srgbClr val="FF0000"/>
                </a:solidFill>
              </a:rPr>
              <a:t> ' ' '\n' &lt; </a:t>
            </a:r>
            <a:r>
              <a:rPr lang="pt-BR" dirty="0">
                <a:solidFill>
                  <a:srgbClr val="FF0000"/>
                </a:solidFill>
              </a:rPr>
              <a:t>muestra.txt</a:t>
            </a:r>
            <a:r>
              <a:rPr lang="es-CO" dirty="0">
                <a:solidFill>
                  <a:srgbClr val="FF0000"/>
                </a:solidFill>
              </a:rPr>
              <a:t> | grep -c '\&lt;</a:t>
            </a:r>
            <a:r>
              <a:rPr lang="es-CO" dirty="0" err="1">
                <a:solidFill>
                  <a:srgbClr val="FF0000"/>
                </a:solidFill>
              </a:rPr>
              <a:t>im</a:t>
            </a:r>
            <a:r>
              <a:rPr lang="en-US" dirty="0">
                <a:solidFill>
                  <a:srgbClr val="FF0000"/>
                </a:solidFill>
              </a:rPr>
              <a:t>'</a:t>
            </a:r>
            <a:endParaRPr lang="es-CO" dirty="0">
              <a:solidFill>
                <a:srgbClr val="FF0000"/>
              </a:solidFill>
            </a:endParaRPr>
          </a:p>
          <a:p>
            <a:pPr marL="0" indent="0">
              <a:buNone/>
            </a:pPr>
            <a:endParaRPr lang="es-CO" dirty="0"/>
          </a:p>
          <a:p>
            <a:pPr marL="0" indent="0">
              <a:buNone/>
            </a:pPr>
            <a:r>
              <a:rPr lang="es-CO" dirty="0"/>
              <a:t>Eliminaremos los saltos de línea ‘ \n’ con </a:t>
            </a:r>
            <a:r>
              <a:rPr lang="es-CO" dirty="0" err="1"/>
              <a:t>tr</a:t>
            </a:r>
            <a:r>
              <a:rPr lang="es-CO" dirty="0"/>
              <a:t> y luego podremos hacer la cuenta.</a:t>
            </a:r>
            <a:endParaRPr lang="en-US" dirty="0"/>
          </a:p>
          <a:p>
            <a:pPr marL="0" indent="0">
              <a:buNone/>
            </a:pPr>
            <a:r>
              <a:rPr lang="es-CO" dirty="0"/>
              <a:t>¿Cuántas palabras hay que terminen con -ras?</a:t>
            </a:r>
          </a:p>
          <a:p>
            <a:pPr marL="0" indent="0">
              <a:buNone/>
            </a:pPr>
            <a:r>
              <a:rPr lang="es-CO" dirty="0"/>
              <a:t>Solución:</a:t>
            </a:r>
          </a:p>
          <a:p>
            <a:pPr marL="0" indent="0">
              <a:buNone/>
            </a:pPr>
            <a:r>
              <a:rPr lang="pt-BR" dirty="0"/>
              <a:t>$ </a:t>
            </a:r>
            <a:r>
              <a:rPr lang="en-US" dirty="0">
                <a:solidFill>
                  <a:srgbClr val="FF0000"/>
                </a:solidFill>
              </a:rPr>
              <a:t>tr ' ' '\n' &lt; muestra.txt  | grep -c '</a:t>
            </a:r>
            <a:r>
              <a:rPr lang="en-US" dirty="0" err="1">
                <a:solidFill>
                  <a:srgbClr val="FF0000"/>
                </a:solidFill>
              </a:rPr>
              <a:t>ras</a:t>
            </a:r>
            <a:r>
              <a:rPr lang="en-US" dirty="0">
                <a:solidFill>
                  <a:srgbClr val="FF0000"/>
                </a:solidFill>
              </a:rPr>
              <a:t>\&gt;'</a:t>
            </a:r>
            <a:endParaRPr lang="es-CO" dirty="0">
              <a:solidFill>
                <a:srgbClr val="FF0000"/>
              </a:solidFill>
            </a:endParaRPr>
          </a:p>
        </p:txBody>
      </p:sp>
    </p:spTree>
    <p:extLst>
      <p:ext uri="{BB962C8B-B14F-4D97-AF65-F5344CB8AC3E}">
        <p14:creationId xmlns:p14="http://schemas.microsoft.com/office/powerpoint/2010/main" val="232991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C3C2-8626-1050-DC6B-427D5347F111}"/>
              </a:ext>
            </a:extLst>
          </p:cNvPr>
          <p:cNvSpPr>
            <a:spLocks noGrp="1"/>
          </p:cNvSpPr>
          <p:nvPr>
            <p:ph type="title"/>
          </p:nvPr>
        </p:nvSpPr>
        <p:spPr/>
        <p:txBody>
          <a:bodyPr/>
          <a:lstStyle/>
          <a:p>
            <a:r>
              <a:rPr lang="en-US" dirty="0" err="1"/>
              <a:t>morfema</a:t>
            </a:r>
            <a:endParaRPr lang="en-US" dirty="0"/>
          </a:p>
        </p:txBody>
      </p:sp>
      <p:sp>
        <p:nvSpPr>
          <p:cNvPr id="3" name="Content Placeholder 2">
            <a:extLst>
              <a:ext uri="{FF2B5EF4-FFF2-40B4-BE49-F238E27FC236}">
                <a16:creationId xmlns:a16="http://schemas.microsoft.com/office/drawing/2014/main" id="{6D8B2ED1-AAD0-6454-6D7D-60A8B277FD7F}"/>
              </a:ext>
            </a:extLst>
          </p:cNvPr>
          <p:cNvSpPr>
            <a:spLocks noGrp="1"/>
          </p:cNvSpPr>
          <p:nvPr>
            <p:ph idx="1"/>
          </p:nvPr>
        </p:nvSpPr>
        <p:spPr/>
        <p:txBody>
          <a:bodyPr/>
          <a:lstStyle/>
          <a:p>
            <a:pPr marL="0" indent="0">
              <a:buNone/>
            </a:pPr>
            <a:r>
              <a:rPr lang="en-US" dirty="0"/>
              <a:t>Es </a:t>
            </a:r>
            <a:r>
              <a:rPr lang="en-US" dirty="0" err="1"/>
              <a:t>una</a:t>
            </a:r>
            <a:r>
              <a:rPr lang="en-US" dirty="0"/>
              <a:t> </a:t>
            </a:r>
            <a:r>
              <a:rPr lang="en-US" dirty="0" err="1"/>
              <a:t>terminaci</a:t>
            </a:r>
            <a:r>
              <a:rPr lang="es-CO" dirty="0" err="1"/>
              <a:t>ón</a:t>
            </a:r>
            <a:r>
              <a:rPr lang="es-CO" dirty="0"/>
              <a:t> de una palabra que tiene un significado</a:t>
            </a:r>
          </a:p>
          <a:p>
            <a:pPr marL="0" indent="0">
              <a:buNone/>
            </a:pPr>
            <a:endParaRPr lang="es-CO" dirty="0"/>
          </a:p>
          <a:p>
            <a:pPr marL="0" indent="0">
              <a:buNone/>
            </a:pPr>
            <a:r>
              <a:rPr lang="es-CO" dirty="0"/>
              <a:t>Casa --- cas-</a:t>
            </a:r>
            <a:r>
              <a:rPr lang="es-CO" dirty="0" err="1">
                <a:solidFill>
                  <a:srgbClr val="FF0000"/>
                </a:solidFill>
              </a:rPr>
              <a:t>ita</a:t>
            </a:r>
            <a:endParaRPr lang="es-CO" dirty="0">
              <a:solidFill>
                <a:srgbClr val="FF0000"/>
              </a:solidFill>
            </a:endParaRPr>
          </a:p>
          <a:p>
            <a:pPr marL="0" indent="0">
              <a:buNone/>
            </a:pPr>
            <a:endParaRPr lang="es-CO" dirty="0">
              <a:solidFill>
                <a:srgbClr val="FF0000"/>
              </a:solidFill>
            </a:endParaRPr>
          </a:p>
          <a:p>
            <a:pPr marL="0" indent="0">
              <a:buNone/>
            </a:pPr>
            <a:r>
              <a:rPr lang="es-CO" dirty="0">
                <a:solidFill>
                  <a:srgbClr val="FF0000"/>
                </a:solidFill>
              </a:rPr>
              <a:t>posible</a:t>
            </a:r>
            <a:endParaRPr lang="en-US" dirty="0"/>
          </a:p>
        </p:txBody>
      </p:sp>
    </p:spTree>
    <p:extLst>
      <p:ext uri="{BB962C8B-B14F-4D97-AF65-F5344CB8AC3E}">
        <p14:creationId xmlns:p14="http://schemas.microsoft.com/office/powerpoint/2010/main" val="401362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7037-CC33-4982-AEF3-32371D9EA72C}"/>
              </a:ext>
            </a:extLst>
          </p:cNvPr>
          <p:cNvSpPr>
            <a:spLocks noGrp="1"/>
          </p:cNvSpPr>
          <p:nvPr>
            <p:ph type="title"/>
          </p:nvPr>
        </p:nvSpPr>
        <p:spPr/>
        <p:txBody>
          <a:bodyPr/>
          <a:lstStyle/>
          <a:p>
            <a:r>
              <a:rPr lang="en-US" dirty="0"/>
              <a:t>Lista de </a:t>
            </a:r>
            <a:r>
              <a:rPr lang="en-US" dirty="0" err="1"/>
              <a:t>comandos</a:t>
            </a:r>
            <a:r>
              <a:rPr lang="en-US" dirty="0"/>
              <a:t> </a:t>
            </a:r>
            <a:r>
              <a:rPr lang="es-CO" dirty="0"/>
              <a:t>útiles </a:t>
            </a:r>
            <a:r>
              <a:rPr lang="en-US" dirty="0"/>
              <a:t>que </a:t>
            </a:r>
            <a:r>
              <a:rPr lang="en-US" dirty="0" err="1"/>
              <a:t>vimos</a:t>
            </a:r>
            <a:endParaRPr lang="en-US" dirty="0"/>
          </a:p>
        </p:txBody>
      </p:sp>
      <p:sp>
        <p:nvSpPr>
          <p:cNvPr id="3" name="Content Placeholder 2">
            <a:extLst>
              <a:ext uri="{FF2B5EF4-FFF2-40B4-BE49-F238E27FC236}">
                <a16:creationId xmlns:a16="http://schemas.microsoft.com/office/drawing/2014/main" id="{0154F623-7F27-4AD0-96BF-7CD320F82928}"/>
              </a:ext>
            </a:extLst>
          </p:cNvPr>
          <p:cNvSpPr>
            <a:spLocks noGrp="1"/>
          </p:cNvSpPr>
          <p:nvPr>
            <p:ph idx="1"/>
          </p:nvPr>
        </p:nvSpPr>
        <p:spPr>
          <a:xfrm>
            <a:off x="5204298" y="1671637"/>
            <a:ext cx="6032770" cy="4351338"/>
          </a:xfrm>
        </p:spPr>
        <p:txBody>
          <a:bodyPr/>
          <a:lstStyle/>
          <a:p>
            <a:pPr marL="0" indent="0">
              <a:buNone/>
            </a:pPr>
            <a:r>
              <a:rPr lang="en-US" dirty="0"/>
              <a:t>$ </a:t>
            </a:r>
            <a:r>
              <a:rPr lang="en-US" dirty="0" err="1"/>
              <a:t>wc</a:t>
            </a:r>
            <a:endParaRPr lang="en-US" dirty="0"/>
          </a:p>
          <a:p>
            <a:pPr marL="0" indent="0">
              <a:buNone/>
            </a:pPr>
            <a:r>
              <a:rPr lang="en-US" dirty="0"/>
              <a:t>$ cat</a:t>
            </a:r>
          </a:p>
          <a:p>
            <a:pPr marL="0" indent="0">
              <a:buNone/>
            </a:pPr>
            <a:r>
              <a:rPr lang="en-US" dirty="0"/>
              <a:t>$ sort</a:t>
            </a:r>
          </a:p>
          <a:p>
            <a:pPr marL="0" indent="0">
              <a:buNone/>
            </a:pPr>
            <a:r>
              <a:rPr lang="en-US" dirty="0"/>
              <a:t>$ </a:t>
            </a:r>
            <a:r>
              <a:rPr lang="en-US" dirty="0" err="1"/>
              <a:t>uniq</a:t>
            </a:r>
            <a:endParaRPr lang="en-US" dirty="0"/>
          </a:p>
          <a:p>
            <a:pPr marL="0" indent="0">
              <a:buNone/>
            </a:pPr>
            <a:r>
              <a:rPr lang="en-US" dirty="0"/>
              <a:t>$ sed</a:t>
            </a:r>
          </a:p>
          <a:p>
            <a:pPr marL="0" indent="0">
              <a:buNone/>
            </a:pPr>
            <a:r>
              <a:rPr lang="en-US" dirty="0"/>
              <a:t>$ tr</a:t>
            </a:r>
          </a:p>
          <a:p>
            <a:pPr marL="0" indent="0">
              <a:buNone/>
            </a:pPr>
            <a:r>
              <a:rPr lang="en-US" dirty="0"/>
              <a:t>$ grep</a:t>
            </a:r>
          </a:p>
          <a:p>
            <a:pPr marL="0" indent="0">
              <a:buNone/>
            </a:pPr>
            <a:endParaRPr lang="en-US" dirty="0"/>
          </a:p>
          <a:p>
            <a:endParaRPr lang="en-US" dirty="0"/>
          </a:p>
        </p:txBody>
      </p:sp>
      <p:pic>
        <p:nvPicPr>
          <p:cNvPr id="5" name="Picture 4">
            <a:extLst>
              <a:ext uri="{FF2B5EF4-FFF2-40B4-BE49-F238E27FC236}">
                <a16:creationId xmlns:a16="http://schemas.microsoft.com/office/drawing/2014/main" id="{0D886177-19B7-480A-868E-C028C3006111}"/>
              </a:ext>
            </a:extLst>
          </p:cNvPr>
          <p:cNvPicPr>
            <a:picLocks noChangeAspect="1"/>
          </p:cNvPicPr>
          <p:nvPr/>
        </p:nvPicPr>
        <p:blipFill>
          <a:blip r:embed="rId2"/>
          <a:stretch>
            <a:fillRect/>
          </a:stretch>
        </p:blipFill>
        <p:spPr>
          <a:xfrm>
            <a:off x="1201993" y="1671637"/>
            <a:ext cx="2286000" cy="3514725"/>
          </a:xfrm>
          <a:prstGeom prst="rect">
            <a:avLst/>
          </a:prstGeom>
        </p:spPr>
      </p:pic>
    </p:spTree>
    <p:extLst>
      <p:ext uri="{BB962C8B-B14F-4D97-AF65-F5344CB8AC3E}">
        <p14:creationId xmlns:p14="http://schemas.microsoft.com/office/powerpoint/2010/main" val="1022234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161E-EFD4-6A2E-3AB5-D6CCE4E039CD}"/>
              </a:ext>
            </a:extLst>
          </p:cNvPr>
          <p:cNvSpPr>
            <a:spLocks noGrp="1"/>
          </p:cNvSpPr>
          <p:nvPr>
            <p:ph type="title"/>
          </p:nvPr>
        </p:nvSpPr>
        <p:spPr/>
        <p:txBody>
          <a:bodyPr/>
          <a:lstStyle/>
          <a:p>
            <a:r>
              <a:rPr lang="es-CO" dirty="0"/>
              <a:t>Tarea: </a:t>
            </a:r>
            <a:r>
              <a:rPr lang="es-CO" dirty="0" err="1"/>
              <a:t>Lab</a:t>
            </a:r>
            <a:r>
              <a:rPr lang="es-CO" dirty="0"/>
              <a:t> </a:t>
            </a:r>
            <a:r>
              <a:rPr lang="es-CO" dirty="0" err="1"/>
              <a:t>Assignment</a:t>
            </a:r>
            <a:r>
              <a:rPr lang="es-CO" dirty="0"/>
              <a:t> 1</a:t>
            </a:r>
            <a:endParaRPr lang="en-US" dirty="0"/>
          </a:p>
        </p:txBody>
      </p:sp>
      <p:sp>
        <p:nvSpPr>
          <p:cNvPr id="3" name="Content Placeholder 2">
            <a:extLst>
              <a:ext uri="{FF2B5EF4-FFF2-40B4-BE49-F238E27FC236}">
                <a16:creationId xmlns:a16="http://schemas.microsoft.com/office/drawing/2014/main" id="{E0EF75D5-EA87-71F6-B671-5B41D00743E9}"/>
              </a:ext>
            </a:extLst>
          </p:cNvPr>
          <p:cNvSpPr>
            <a:spLocks noGrp="1"/>
          </p:cNvSpPr>
          <p:nvPr>
            <p:ph idx="1"/>
          </p:nvPr>
        </p:nvSpPr>
        <p:spPr/>
        <p:txBody>
          <a:bodyPr/>
          <a:lstStyle/>
          <a:p>
            <a:pPr marL="0" indent="0">
              <a:buNone/>
            </a:pPr>
            <a:r>
              <a:rPr lang="es-CO" dirty="0"/>
              <a:t>Datos: lowerbeginner.txt</a:t>
            </a:r>
          </a:p>
          <a:p>
            <a:pPr marL="0" indent="0">
              <a:buNone/>
            </a:pPr>
            <a:endParaRPr lang="es-CO" dirty="0"/>
          </a:p>
          <a:p>
            <a:pPr marL="514350" indent="-514350">
              <a:buAutoNum type="arabicPeriod"/>
            </a:pPr>
            <a:r>
              <a:rPr lang="es-CO" dirty="0"/>
              <a:t>¿Cuántas líneas, palabras y caracteres tienen tus composiciones?</a:t>
            </a:r>
          </a:p>
          <a:p>
            <a:pPr marL="514350" indent="-514350">
              <a:buAutoNum type="arabicPeriod"/>
            </a:pPr>
            <a:r>
              <a:rPr lang="es-CO" dirty="0"/>
              <a:t>¿Qué hace la siguiente línea de código? Explica la función de cada comando.</a:t>
            </a:r>
          </a:p>
          <a:p>
            <a:pPr marL="0" indent="0">
              <a:buNone/>
            </a:pPr>
            <a:r>
              <a:rPr lang="es-CO" sz="2400" dirty="0">
                <a:solidFill>
                  <a:srgbClr val="FF0000"/>
                </a:solidFill>
              </a:rPr>
              <a:t>$ sed 's/[^a-</a:t>
            </a:r>
            <a:r>
              <a:rPr lang="es-CO" sz="2400" dirty="0" err="1">
                <a:solidFill>
                  <a:srgbClr val="FF0000"/>
                </a:solidFill>
              </a:rPr>
              <a:t>zA</a:t>
            </a:r>
            <a:r>
              <a:rPr lang="es-CO" sz="2400" dirty="0">
                <a:solidFill>
                  <a:srgbClr val="FF0000"/>
                </a:solidFill>
              </a:rPr>
              <a:t>-Z]\+/\n/g' &lt; </a:t>
            </a:r>
            <a:r>
              <a:rPr lang="pt-BR" sz="2400" dirty="0">
                <a:solidFill>
                  <a:srgbClr val="FF0000"/>
                </a:solidFill>
              </a:rPr>
              <a:t>TUTEXTO.txt </a:t>
            </a:r>
            <a:r>
              <a:rPr lang="es-CO" sz="2400" dirty="0">
                <a:solidFill>
                  <a:srgbClr val="FF0000"/>
                </a:solidFill>
              </a:rPr>
              <a:t>| </a:t>
            </a:r>
            <a:r>
              <a:rPr lang="es-CO" sz="2400" dirty="0" err="1">
                <a:solidFill>
                  <a:srgbClr val="FF0000"/>
                </a:solidFill>
              </a:rPr>
              <a:t>sort</a:t>
            </a:r>
            <a:r>
              <a:rPr lang="es-CO" sz="2400" dirty="0">
                <a:solidFill>
                  <a:srgbClr val="FF0000"/>
                </a:solidFill>
              </a:rPr>
              <a:t> | </a:t>
            </a:r>
            <a:r>
              <a:rPr lang="es-CO" sz="2400" dirty="0" err="1">
                <a:solidFill>
                  <a:srgbClr val="FF0000"/>
                </a:solidFill>
              </a:rPr>
              <a:t>uniq</a:t>
            </a:r>
            <a:r>
              <a:rPr lang="es-CO" sz="2400" dirty="0">
                <a:solidFill>
                  <a:srgbClr val="FF0000"/>
                </a:solidFill>
              </a:rPr>
              <a:t> -c | </a:t>
            </a:r>
            <a:r>
              <a:rPr lang="es-CO" sz="2400" dirty="0" err="1">
                <a:solidFill>
                  <a:srgbClr val="FF0000"/>
                </a:solidFill>
              </a:rPr>
              <a:t>sort</a:t>
            </a:r>
            <a:r>
              <a:rPr lang="es-CO" sz="2400" dirty="0">
                <a:solidFill>
                  <a:srgbClr val="FF0000"/>
                </a:solidFill>
              </a:rPr>
              <a:t> -</a:t>
            </a:r>
            <a:r>
              <a:rPr lang="es-CO" sz="2400" dirty="0" err="1">
                <a:solidFill>
                  <a:srgbClr val="FF0000"/>
                </a:solidFill>
              </a:rPr>
              <a:t>nr</a:t>
            </a:r>
            <a:r>
              <a:rPr lang="es-CO" sz="2400" dirty="0">
                <a:solidFill>
                  <a:srgbClr val="FF0000"/>
                </a:solidFill>
              </a:rPr>
              <a:t> | sed 10q</a:t>
            </a:r>
          </a:p>
          <a:p>
            <a:pPr marL="0" indent="0">
              <a:buNone/>
            </a:pPr>
            <a:r>
              <a:rPr lang="es-CO" dirty="0"/>
              <a:t>3. ¿Cuáles son las 20 palabras más frecuentes del corpus?</a:t>
            </a:r>
          </a:p>
          <a:p>
            <a:pPr marL="0" indent="0">
              <a:buNone/>
            </a:pPr>
            <a:r>
              <a:rPr lang="es-CO" dirty="0"/>
              <a:t>4. Escoge cualquier tipo de afijo </a:t>
            </a:r>
            <a:r>
              <a:rPr lang="es-CO" dirty="0" err="1"/>
              <a:t>gramátical</a:t>
            </a:r>
            <a:r>
              <a:rPr lang="es-CO" dirty="0"/>
              <a:t> o léxico que te interese. ¿Cuántas veces lo utilizaste?</a:t>
            </a:r>
          </a:p>
          <a:p>
            <a:pPr marL="0" indent="0">
              <a:buNone/>
            </a:pPr>
            <a:endParaRPr lang="en-US" dirty="0"/>
          </a:p>
        </p:txBody>
      </p:sp>
    </p:spTree>
    <p:extLst>
      <p:ext uri="{BB962C8B-B14F-4D97-AF65-F5344CB8AC3E}">
        <p14:creationId xmlns:p14="http://schemas.microsoft.com/office/powerpoint/2010/main" val="1853468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20C9-2207-3C9D-F4F7-7D84A9E6465C}"/>
              </a:ext>
            </a:extLst>
          </p:cNvPr>
          <p:cNvSpPr>
            <a:spLocks noGrp="1"/>
          </p:cNvSpPr>
          <p:nvPr>
            <p:ph type="title"/>
          </p:nvPr>
        </p:nvSpPr>
        <p:spPr/>
        <p:txBody>
          <a:bodyPr/>
          <a:lstStyle/>
          <a:p>
            <a:r>
              <a:rPr lang="es-CO" dirty="0"/>
              <a:t>Para antes de la clase del miércoles</a:t>
            </a:r>
            <a:endParaRPr lang="en-US" dirty="0"/>
          </a:p>
        </p:txBody>
      </p:sp>
      <p:sp>
        <p:nvSpPr>
          <p:cNvPr id="3" name="Content Placeholder 2">
            <a:extLst>
              <a:ext uri="{FF2B5EF4-FFF2-40B4-BE49-F238E27FC236}">
                <a16:creationId xmlns:a16="http://schemas.microsoft.com/office/drawing/2014/main" id="{67926A25-4FF7-7887-2D4C-2FF3A4844A51}"/>
              </a:ext>
            </a:extLst>
          </p:cNvPr>
          <p:cNvSpPr>
            <a:spLocks noGrp="1"/>
          </p:cNvSpPr>
          <p:nvPr>
            <p:ph idx="1"/>
          </p:nvPr>
        </p:nvSpPr>
        <p:spPr>
          <a:xfrm>
            <a:off x="838199" y="1825625"/>
            <a:ext cx="10634133" cy="4351338"/>
          </a:xfrm>
        </p:spPr>
        <p:txBody>
          <a:bodyPr/>
          <a:lstStyle/>
          <a:p>
            <a:pPr marL="0" indent="0" algn="l">
              <a:buNone/>
            </a:pPr>
            <a:r>
              <a:rPr lang="en-US" dirty="0" err="1">
                <a:solidFill>
                  <a:srgbClr val="24292F"/>
                </a:solidFill>
              </a:rPr>
              <a:t>Completar</a:t>
            </a:r>
            <a:r>
              <a:rPr lang="en-US" dirty="0">
                <a:solidFill>
                  <a:srgbClr val="24292F"/>
                </a:solidFill>
              </a:rPr>
              <a:t> </a:t>
            </a:r>
            <a:r>
              <a:rPr lang="en-US" dirty="0" err="1">
                <a:solidFill>
                  <a:srgbClr val="24292F"/>
                </a:solidFill>
              </a:rPr>
              <a:t>los</a:t>
            </a:r>
            <a:r>
              <a:rPr lang="en-US" dirty="0">
                <a:solidFill>
                  <a:srgbClr val="24292F"/>
                </a:solidFill>
              </a:rPr>
              <a:t> </a:t>
            </a:r>
            <a:r>
              <a:rPr lang="en-US" dirty="0" err="1">
                <a:solidFill>
                  <a:srgbClr val="24292F"/>
                </a:solidFill>
              </a:rPr>
              <a:t>siguientes</a:t>
            </a:r>
            <a:r>
              <a:rPr lang="en-US" dirty="0">
                <a:solidFill>
                  <a:srgbClr val="24292F"/>
                </a:solidFill>
              </a:rPr>
              <a:t> </a:t>
            </a:r>
            <a:r>
              <a:rPr lang="en-US" dirty="0" err="1">
                <a:solidFill>
                  <a:srgbClr val="24292F"/>
                </a:solidFill>
              </a:rPr>
              <a:t>tutoriales</a:t>
            </a:r>
            <a:r>
              <a:rPr lang="en-US" dirty="0">
                <a:solidFill>
                  <a:srgbClr val="24292F"/>
                </a:solidFill>
              </a:rPr>
              <a:t> </a:t>
            </a:r>
            <a:r>
              <a:rPr lang="en-US" dirty="0" err="1">
                <a:solidFill>
                  <a:srgbClr val="24292F"/>
                </a:solidFill>
              </a:rPr>
              <a:t>en</a:t>
            </a:r>
            <a:r>
              <a:rPr lang="en-US" dirty="0">
                <a:solidFill>
                  <a:srgbClr val="24292F"/>
                </a:solidFill>
              </a:rPr>
              <a:t> LinkedIn Learning (</a:t>
            </a:r>
            <a:r>
              <a:rPr lang="en-US" sz="2400" dirty="0">
                <a:solidFill>
                  <a:srgbClr val="24292F"/>
                </a:solidFill>
                <a:hlinkClick r:id="rId2"/>
              </a:rPr>
              <a:t>https://www.mnsu.edu/it-solutions/help-support/linkedinlearning_training/</a:t>
            </a:r>
            <a:r>
              <a:rPr lang="en-US" sz="2400" dirty="0">
                <a:solidFill>
                  <a:srgbClr val="24292F"/>
                </a:solidFill>
              </a:rPr>
              <a:t>)</a:t>
            </a:r>
          </a:p>
          <a:p>
            <a:pPr marL="0" indent="0" algn="l">
              <a:buNone/>
            </a:pPr>
            <a:endParaRPr lang="en-US" b="0" i="0" u="none" strike="noStrike" dirty="0">
              <a:solidFill>
                <a:srgbClr val="24292F"/>
              </a:solidFill>
              <a:effectLst/>
              <a:hlinkClick r:id="rId3"/>
            </a:endParaRPr>
          </a:p>
          <a:p>
            <a:pPr algn="l">
              <a:buFont typeface="+mj-lt"/>
              <a:buAutoNum type="arabicPeriod"/>
            </a:pPr>
            <a:r>
              <a:rPr lang="en-US" b="0" i="0" u="none" strike="noStrike" dirty="0">
                <a:solidFill>
                  <a:srgbClr val="24292F"/>
                </a:solidFill>
                <a:effectLst/>
                <a:latin typeface="-apple-system"/>
                <a:hlinkClick r:id="rId3"/>
              </a:rPr>
              <a:t>Fundamentals of Programming Languages </a:t>
            </a:r>
            <a:r>
              <a:rPr lang="en-US" b="0" i="0" dirty="0">
                <a:solidFill>
                  <a:srgbClr val="24292F"/>
                </a:solidFill>
                <a:effectLst/>
                <a:latin typeface="-apple-system"/>
              </a:rPr>
              <a:t>- Section 1: Programming Basics</a:t>
            </a:r>
          </a:p>
          <a:p>
            <a:pPr algn="l">
              <a:buFont typeface="+mj-lt"/>
              <a:buAutoNum type="arabicPeriod"/>
            </a:pPr>
            <a:r>
              <a:rPr lang="en-US" b="0" i="0" u="none" strike="noStrike" dirty="0">
                <a:solidFill>
                  <a:srgbClr val="24292F"/>
                </a:solidFill>
                <a:effectLst/>
                <a:latin typeface="-apple-system"/>
                <a:hlinkClick r:id="rId4"/>
              </a:rPr>
              <a:t>Python for Non-Programmers</a:t>
            </a:r>
            <a:r>
              <a:rPr lang="en-US" b="0" i="0" dirty="0">
                <a:solidFill>
                  <a:srgbClr val="24292F"/>
                </a:solidFill>
                <a:effectLst/>
                <a:latin typeface="-apple-system"/>
              </a:rPr>
              <a:t>. Sections 1, 2 &amp; 3. After that (Optional), work at your own pace and complete as many modules as you want.</a:t>
            </a:r>
          </a:p>
          <a:p>
            <a:pPr marL="0" indent="0">
              <a:buNone/>
            </a:pPr>
            <a:endParaRPr lang="en-US" dirty="0"/>
          </a:p>
        </p:txBody>
      </p:sp>
    </p:spTree>
    <p:extLst>
      <p:ext uri="{BB962C8B-B14F-4D97-AF65-F5344CB8AC3E}">
        <p14:creationId xmlns:p14="http://schemas.microsoft.com/office/powerpoint/2010/main" val="1178002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A4B1-C8F0-2FA0-1F15-DD63C1B618AC}"/>
              </a:ext>
            </a:extLst>
          </p:cNvPr>
          <p:cNvSpPr>
            <a:spLocks noGrp="1"/>
          </p:cNvSpPr>
          <p:nvPr>
            <p:ph type="title"/>
          </p:nvPr>
        </p:nvSpPr>
        <p:spPr/>
        <p:txBody>
          <a:bodyPr/>
          <a:lstStyle/>
          <a:p>
            <a:pPr algn="ctr"/>
            <a:r>
              <a:rPr lang="es-CO" dirty="0"/>
              <a:t>Grupo en </a:t>
            </a:r>
            <a:r>
              <a:rPr lang="es-CO" dirty="0" err="1"/>
              <a:t>Slack</a:t>
            </a:r>
            <a:endParaRPr lang="en-US" dirty="0"/>
          </a:p>
        </p:txBody>
      </p:sp>
      <p:pic>
        <p:nvPicPr>
          <p:cNvPr id="5" name="Content Placeholder 4">
            <a:extLst>
              <a:ext uri="{FF2B5EF4-FFF2-40B4-BE49-F238E27FC236}">
                <a16:creationId xmlns:a16="http://schemas.microsoft.com/office/drawing/2014/main" id="{0C0487BD-1B60-BFA3-08D9-A1946443B8C6}"/>
              </a:ext>
            </a:extLst>
          </p:cNvPr>
          <p:cNvPicPr>
            <a:picLocks noGrp="1" noChangeAspect="1"/>
          </p:cNvPicPr>
          <p:nvPr>
            <p:ph idx="1"/>
          </p:nvPr>
        </p:nvPicPr>
        <p:blipFill>
          <a:blip r:embed="rId2"/>
          <a:stretch>
            <a:fillRect/>
          </a:stretch>
        </p:blipFill>
        <p:spPr>
          <a:xfrm>
            <a:off x="2024484" y="1546225"/>
            <a:ext cx="8143032" cy="4351338"/>
          </a:xfrm>
        </p:spPr>
      </p:pic>
      <p:sp>
        <p:nvSpPr>
          <p:cNvPr id="9" name="TextBox 8">
            <a:extLst>
              <a:ext uri="{FF2B5EF4-FFF2-40B4-BE49-F238E27FC236}">
                <a16:creationId xmlns:a16="http://schemas.microsoft.com/office/drawing/2014/main" id="{3F979F72-EF90-FE76-BD70-AE58A1705945}"/>
              </a:ext>
            </a:extLst>
          </p:cNvPr>
          <p:cNvSpPr txBox="1"/>
          <p:nvPr/>
        </p:nvSpPr>
        <p:spPr>
          <a:xfrm>
            <a:off x="1634067" y="6057900"/>
            <a:ext cx="9287934" cy="646331"/>
          </a:xfrm>
          <a:prstGeom prst="rect">
            <a:avLst/>
          </a:prstGeom>
          <a:noFill/>
        </p:spPr>
        <p:txBody>
          <a:bodyPr wrap="square">
            <a:spAutoFit/>
          </a:bodyPr>
          <a:lstStyle/>
          <a:p>
            <a:r>
              <a:rPr lang="en-US" dirty="0">
                <a:hlinkClick r:id="rId3"/>
              </a:rPr>
              <a:t>https://join.slack.com/t/nlp4spanish2022/shared_invite/zt-191p7joxh-v4Vsl1ti0gsblSfhrwADnw</a:t>
            </a:r>
            <a:endParaRPr lang="en-US" dirty="0"/>
          </a:p>
          <a:p>
            <a:endParaRPr lang="en-US" dirty="0"/>
          </a:p>
        </p:txBody>
      </p:sp>
    </p:spTree>
    <p:extLst>
      <p:ext uri="{BB962C8B-B14F-4D97-AF65-F5344CB8AC3E}">
        <p14:creationId xmlns:p14="http://schemas.microsoft.com/office/powerpoint/2010/main" val="421992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F4E9-D587-4876-8839-2453C255A796}"/>
              </a:ext>
            </a:extLst>
          </p:cNvPr>
          <p:cNvSpPr>
            <a:spLocks noGrp="1"/>
          </p:cNvSpPr>
          <p:nvPr>
            <p:ph type="title"/>
          </p:nvPr>
        </p:nvSpPr>
        <p:spPr>
          <a:xfrm>
            <a:off x="3970366" y="609600"/>
            <a:ext cx="4267200" cy="1351472"/>
          </a:xfrm>
        </p:spPr>
        <p:txBody>
          <a:bodyPr>
            <a:normAutofit/>
          </a:bodyPr>
          <a:lstStyle/>
          <a:p>
            <a:pPr algn="ctr"/>
            <a:r>
              <a:rPr lang="es-CO" dirty="0">
                <a:solidFill>
                  <a:schemeClr val="tx1">
                    <a:lumMod val="85000"/>
                    <a:lumOff val="15000"/>
                  </a:schemeClr>
                </a:solidFill>
              </a:rPr>
              <a:t>Sobre Falcon Restrepo</a:t>
            </a:r>
            <a:endParaRPr lang="en-US" dirty="0">
              <a:solidFill>
                <a:schemeClr val="tx1">
                  <a:lumMod val="85000"/>
                  <a:lumOff val="15000"/>
                </a:schemeClr>
              </a:solidFill>
            </a:endParaRPr>
          </a:p>
        </p:txBody>
      </p:sp>
      <p:pic>
        <p:nvPicPr>
          <p:cNvPr id="7" name="Picture 6" descr="A picture containing sky, outdoor, person, nature&#10;&#10;Description automatically generated">
            <a:extLst>
              <a:ext uri="{FF2B5EF4-FFF2-40B4-BE49-F238E27FC236}">
                <a16:creationId xmlns:a16="http://schemas.microsoft.com/office/drawing/2014/main" id="{6C64DD96-9EBF-491D-93E8-31204CDF54EB}"/>
              </a:ext>
            </a:extLst>
          </p:cNvPr>
          <p:cNvPicPr>
            <a:picLocks noChangeAspect="1"/>
          </p:cNvPicPr>
          <p:nvPr/>
        </p:nvPicPr>
        <p:blipFill rotWithShape="1">
          <a:blip r:embed="rId2">
            <a:extLst>
              <a:ext uri="{28A0092B-C50C-407E-A947-70E740481C1C}">
                <a14:useLocalDpi xmlns:a14="http://schemas.microsoft.com/office/drawing/2010/main" val="0"/>
              </a:ext>
            </a:extLst>
          </a:blip>
          <a:srcRect l="51398" r="9106"/>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graphicFrame>
        <p:nvGraphicFramePr>
          <p:cNvPr id="12" name="Content Placeholder 2">
            <a:extLst>
              <a:ext uri="{FF2B5EF4-FFF2-40B4-BE49-F238E27FC236}">
                <a16:creationId xmlns:a16="http://schemas.microsoft.com/office/drawing/2014/main" id="{CD2BE97B-4689-4B28-86C9-802984502C75}"/>
              </a:ext>
            </a:extLst>
          </p:cNvPr>
          <p:cNvGraphicFramePr/>
          <p:nvPr>
            <p:extLst>
              <p:ext uri="{D42A27DB-BD31-4B8C-83A1-F6EECF244321}">
                <p14:modId xmlns:p14="http://schemas.microsoft.com/office/powerpoint/2010/main" val="974513950"/>
              </p:ext>
            </p:extLst>
          </p:nvPr>
        </p:nvGraphicFramePr>
        <p:xfrm>
          <a:off x="4198966" y="2147357"/>
          <a:ext cx="3810000" cy="4101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picture containing tree, outdoor, bird, wooden&#10;&#10;Description automatically generated">
            <a:extLst>
              <a:ext uri="{FF2B5EF4-FFF2-40B4-BE49-F238E27FC236}">
                <a16:creationId xmlns:a16="http://schemas.microsoft.com/office/drawing/2014/main" id="{8AF93835-C014-49B6-B86A-C9F51D4D5558}"/>
              </a:ext>
            </a:extLst>
          </p:cNvPr>
          <p:cNvPicPr>
            <a:picLocks noChangeAspect="1"/>
          </p:cNvPicPr>
          <p:nvPr/>
        </p:nvPicPr>
        <p:blipFill rotWithShape="1">
          <a:blip r:embed="rId8">
            <a:extLst>
              <a:ext uri="{28A0092B-C50C-407E-A947-70E740481C1C}">
                <a14:useLocalDpi xmlns:a14="http://schemas.microsoft.com/office/drawing/2010/main" val="0"/>
              </a:ext>
            </a:extLst>
          </a:blip>
          <a:srcRect l="14113" r="53790"/>
          <a:stretch/>
        </p:blipFill>
        <p:spPr>
          <a:xfrm>
            <a:off x="142864" y="0"/>
            <a:ext cx="3913239" cy="6858000"/>
          </a:xfrm>
          <a:prstGeom prst="rect">
            <a:avLst/>
          </a:prstGeom>
        </p:spPr>
      </p:pic>
    </p:spTree>
    <p:extLst>
      <p:ext uri="{BB962C8B-B14F-4D97-AF65-F5344CB8AC3E}">
        <p14:creationId xmlns:p14="http://schemas.microsoft.com/office/powerpoint/2010/main" val="74265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5738-C99E-01E9-BED3-584659CF12E7}"/>
              </a:ext>
            </a:extLst>
          </p:cNvPr>
          <p:cNvSpPr>
            <a:spLocks noGrp="1"/>
          </p:cNvSpPr>
          <p:nvPr>
            <p:ph type="title"/>
          </p:nvPr>
        </p:nvSpPr>
        <p:spPr/>
        <p:txBody>
          <a:bodyPr/>
          <a:lstStyle/>
          <a:p>
            <a:pPr algn="ctr"/>
            <a:r>
              <a:rPr lang="es-CO" dirty="0"/>
              <a:t>El sílabo y el contenido del curso</a:t>
            </a:r>
            <a:endParaRPr lang="en-US" dirty="0"/>
          </a:p>
        </p:txBody>
      </p:sp>
      <p:sp>
        <p:nvSpPr>
          <p:cNvPr id="3" name="Content Placeholder 2">
            <a:extLst>
              <a:ext uri="{FF2B5EF4-FFF2-40B4-BE49-F238E27FC236}">
                <a16:creationId xmlns:a16="http://schemas.microsoft.com/office/drawing/2014/main" id="{C069A536-F737-1323-7351-F48114D0213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A9D12D1-6A47-0C4A-18BD-A010EC415D42}"/>
              </a:ext>
            </a:extLst>
          </p:cNvPr>
          <p:cNvPicPr>
            <a:picLocks noChangeAspect="1"/>
          </p:cNvPicPr>
          <p:nvPr/>
        </p:nvPicPr>
        <p:blipFill>
          <a:blip r:embed="rId2"/>
          <a:stretch>
            <a:fillRect/>
          </a:stretch>
        </p:blipFill>
        <p:spPr>
          <a:xfrm>
            <a:off x="1096847" y="1893437"/>
            <a:ext cx="9998306" cy="3071126"/>
          </a:xfrm>
          <a:prstGeom prst="rect">
            <a:avLst/>
          </a:prstGeom>
        </p:spPr>
      </p:pic>
      <p:sp>
        <p:nvSpPr>
          <p:cNvPr id="7" name="TextBox 6">
            <a:extLst>
              <a:ext uri="{FF2B5EF4-FFF2-40B4-BE49-F238E27FC236}">
                <a16:creationId xmlns:a16="http://schemas.microsoft.com/office/drawing/2014/main" id="{DC75BF20-E7E9-2865-87AD-CCF3C11F9267}"/>
              </a:ext>
            </a:extLst>
          </p:cNvPr>
          <p:cNvSpPr txBox="1"/>
          <p:nvPr/>
        </p:nvSpPr>
        <p:spPr>
          <a:xfrm>
            <a:off x="1756605" y="5530632"/>
            <a:ext cx="8406726" cy="369332"/>
          </a:xfrm>
          <a:prstGeom prst="rect">
            <a:avLst/>
          </a:prstGeom>
          <a:noFill/>
        </p:spPr>
        <p:txBody>
          <a:bodyPr wrap="square">
            <a:spAutoFit/>
          </a:bodyPr>
          <a:lstStyle/>
          <a:p>
            <a:r>
              <a:rPr lang="en-US" dirty="0">
                <a:hlinkClick r:id="rId3"/>
              </a:rPr>
              <a:t>NLP4SPanish2022/Syllabus.md at main · </a:t>
            </a:r>
            <a:r>
              <a:rPr lang="en-US" dirty="0" err="1">
                <a:hlinkClick r:id="rId3"/>
              </a:rPr>
              <a:t>falconrr</a:t>
            </a:r>
            <a:r>
              <a:rPr lang="en-US" dirty="0">
                <a:hlinkClick r:id="rId3"/>
              </a:rPr>
              <a:t>/NLP4SPanish2022 · GitHub</a:t>
            </a:r>
            <a:endParaRPr lang="en-US" dirty="0"/>
          </a:p>
        </p:txBody>
      </p:sp>
    </p:spTree>
    <p:extLst>
      <p:ext uri="{BB962C8B-B14F-4D97-AF65-F5344CB8AC3E}">
        <p14:creationId xmlns:p14="http://schemas.microsoft.com/office/powerpoint/2010/main" val="26660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F88D-AA89-4818-B0CD-41B2554E3757}"/>
              </a:ext>
            </a:extLst>
          </p:cNvPr>
          <p:cNvSpPr>
            <a:spLocks noGrp="1"/>
          </p:cNvSpPr>
          <p:nvPr>
            <p:ph type="title"/>
          </p:nvPr>
        </p:nvSpPr>
        <p:spPr/>
        <p:txBody>
          <a:bodyPr/>
          <a:lstStyle/>
          <a:p>
            <a:r>
              <a:rPr lang="es-CO" dirty="0"/>
              <a:t>¿Y tú?</a:t>
            </a:r>
            <a:endParaRPr lang="en-US" dirty="0"/>
          </a:p>
        </p:txBody>
      </p:sp>
      <p:sp>
        <p:nvSpPr>
          <p:cNvPr id="3" name="Content Placeholder 2">
            <a:extLst>
              <a:ext uri="{FF2B5EF4-FFF2-40B4-BE49-F238E27FC236}">
                <a16:creationId xmlns:a16="http://schemas.microsoft.com/office/drawing/2014/main" id="{65111191-8049-4EB5-BAA6-C781608E2912}"/>
              </a:ext>
            </a:extLst>
          </p:cNvPr>
          <p:cNvSpPr>
            <a:spLocks noGrp="1"/>
          </p:cNvSpPr>
          <p:nvPr>
            <p:ph idx="1"/>
          </p:nvPr>
        </p:nvSpPr>
        <p:spPr/>
        <p:txBody>
          <a:bodyPr/>
          <a:lstStyle/>
          <a:p>
            <a:pPr marL="0" indent="0">
              <a:buNone/>
            </a:pPr>
            <a:r>
              <a:rPr lang="es-CO" dirty="0"/>
              <a:t>¿De dónde eres?</a:t>
            </a:r>
          </a:p>
          <a:p>
            <a:pPr marL="0" indent="0">
              <a:buNone/>
            </a:pPr>
            <a:r>
              <a:rPr lang="es-CO" dirty="0"/>
              <a:t>¿Cuál es tu especialidad?</a:t>
            </a:r>
          </a:p>
          <a:p>
            <a:pPr marL="0" indent="0">
              <a:buNone/>
            </a:pPr>
            <a:r>
              <a:rPr lang="es-CO" dirty="0"/>
              <a:t>¿Tienes experiencia con algún lenguaje de programación?</a:t>
            </a:r>
          </a:p>
          <a:p>
            <a:pPr marL="0" indent="0">
              <a:buNone/>
            </a:pPr>
            <a:r>
              <a:rPr lang="en-US" dirty="0"/>
              <a:t>¿</a:t>
            </a:r>
            <a:r>
              <a:rPr lang="en-US" dirty="0" err="1"/>
              <a:t>Cuál</a:t>
            </a:r>
            <a:r>
              <a:rPr lang="en-US" dirty="0"/>
              <a:t> es </a:t>
            </a:r>
            <a:r>
              <a:rPr lang="en-US" dirty="0" err="1"/>
              <a:t>tu</a:t>
            </a:r>
            <a:r>
              <a:rPr lang="en-US" dirty="0"/>
              <a:t> meta con </a:t>
            </a:r>
            <a:r>
              <a:rPr lang="en-US" dirty="0" err="1"/>
              <a:t>el</a:t>
            </a:r>
            <a:r>
              <a:rPr lang="en-US" dirty="0"/>
              <a:t> </a:t>
            </a:r>
            <a:r>
              <a:rPr lang="en-US" dirty="0" err="1"/>
              <a:t>curso</a:t>
            </a:r>
            <a:r>
              <a:rPr lang="en-US" dirty="0"/>
              <a:t>?</a:t>
            </a:r>
          </a:p>
          <a:p>
            <a:pPr marL="0" indent="0">
              <a:buNone/>
            </a:pPr>
            <a:endParaRPr lang="en-US" dirty="0"/>
          </a:p>
          <a:p>
            <a:pPr marL="0" indent="0">
              <a:buNone/>
            </a:pPr>
            <a:endParaRPr lang="es-CO" dirty="0"/>
          </a:p>
        </p:txBody>
      </p:sp>
    </p:spTree>
    <p:extLst>
      <p:ext uri="{BB962C8B-B14F-4D97-AF65-F5344CB8AC3E}">
        <p14:creationId xmlns:p14="http://schemas.microsoft.com/office/powerpoint/2010/main" val="203442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C740-ACBE-4489-879D-38B0945CC914}"/>
              </a:ext>
            </a:extLst>
          </p:cNvPr>
          <p:cNvSpPr>
            <a:spLocks noGrp="1"/>
          </p:cNvSpPr>
          <p:nvPr>
            <p:ph type="title"/>
          </p:nvPr>
        </p:nvSpPr>
        <p:spPr/>
        <p:txBody>
          <a:bodyPr>
            <a:normAutofit/>
          </a:bodyPr>
          <a:lstStyle/>
          <a:p>
            <a:r>
              <a:rPr lang="es-CO" dirty="0"/>
              <a:t>Términos: Inteligencia Artificial y Machine </a:t>
            </a:r>
            <a:r>
              <a:rPr lang="es-CO" dirty="0" err="1"/>
              <a:t>Learning</a:t>
            </a:r>
            <a:endParaRPr lang="en-US" dirty="0"/>
          </a:p>
        </p:txBody>
      </p:sp>
      <p:sp>
        <p:nvSpPr>
          <p:cNvPr id="3" name="Content Placeholder 2">
            <a:extLst>
              <a:ext uri="{FF2B5EF4-FFF2-40B4-BE49-F238E27FC236}">
                <a16:creationId xmlns:a16="http://schemas.microsoft.com/office/drawing/2014/main" id="{AE9CE2BF-7C67-4704-AF26-944842F69BF3}"/>
              </a:ext>
            </a:extLst>
          </p:cNvPr>
          <p:cNvSpPr>
            <a:spLocks noGrp="1"/>
          </p:cNvSpPr>
          <p:nvPr>
            <p:ph idx="1"/>
          </p:nvPr>
        </p:nvSpPr>
        <p:spPr>
          <a:xfrm>
            <a:off x="1998407" y="4466255"/>
            <a:ext cx="7708614" cy="1751320"/>
          </a:xfrm>
        </p:spPr>
        <p:txBody>
          <a:bodyPr/>
          <a:lstStyle/>
          <a:p>
            <a:pPr marL="0" indent="0">
              <a:buNone/>
            </a:pPr>
            <a:r>
              <a:rPr lang="es-CO" dirty="0"/>
              <a:t>NLP: Natural </a:t>
            </a:r>
            <a:r>
              <a:rPr lang="es-CO" dirty="0" err="1"/>
              <a:t>Language</a:t>
            </a:r>
            <a:r>
              <a:rPr lang="es-CO" dirty="0"/>
              <a:t> Processing</a:t>
            </a:r>
            <a:endParaRPr lang="en-US" dirty="0"/>
          </a:p>
        </p:txBody>
      </p:sp>
      <p:pic>
        <p:nvPicPr>
          <p:cNvPr id="1026" name="Picture 2" descr="MathWorks &#10;Some Basic Definitions &#10;Artificial Intelligence &#10;Machine Learning &#10;The practice of learning a task from data &#10;without relying on a predetermined equation or model ">
            <a:extLst>
              <a:ext uri="{FF2B5EF4-FFF2-40B4-BE49-F238E27FC236}">
                <a16:creationId xmlns:a16="http://schemas.microsoft.com/office/drawing/2014/main" id="{A3A412A0-55CA-4A5D-8FF2-8C9D6A967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7" y="1880768"/>
            <a:ext cx="8819535" cy="475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74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BCDE-BE4B-4958-8926-FA003A75649C}"/>
              </a:ext>
            </a:extLst>
          </p:cNvPr>
          <p:cNvSpPr>
            <a:spLocks noGrp="1"/>
          </p:cNvSpPr>
          <p:nvPr>
            <p:ph type="title"/>
          </p:nvPr>
        </p:nvSpPr>
        <p:spPr/>
        <p:txBody>
          <a:bodyPr/>
          <a:lstStyle/>
          <a:p>
            <a:r>
              <a:rPr lang="es-CO" dirty="0"/>
              <a:t>Términos: NLP, Lingüística computacional, Algoritmos….</a:t>
            </a:r>
            <a:endParaRPr lang="en-US" dirty="0"/>
          </a:p>
        </p:txBody>
      </p:sp>
      <p:sp>
        <p:nvSpPr>
          <p:cNvPr id="3" name="Content Placeholder 2">
            <a:extLst>
              <a:ext uri="{FF2B5EF4-FFF2-40B4-BE49-F238E27FC236}">
                <a16:creationId xmlns:a16="http://schemas.microsoft.com/office/drawing/2014/main" id="{837C9B8D-EB43-4983-97BD-A09AE3F3709E}"/>
              </a:ext>
            </a:extLst>
          </p:cNvPr>
          <p:cNvSpPr>
            <a:spLocks noGrp="1"/>
          </p:cNvSpPr>
          <p:nvPr>
            <p:ph idx="1"/>
          </p:nvPr>
        </p:nvSpPr>
        <p:spPr/>
        <p:txBody>
          <a:bodyPr>
            <a:normAutofit fontScale="92500"/>
          </a:bodyPr>
          <a:lstStyle/>
          <a:p>
            <a:pPr marL="0" indent="0">
              <a:buNone/>
            </a:pPr>
            <a:r>
              <a:rPr lang="es-CO" dirty="0"/>
              <a:t>Lingüística computacional: rama de la lingüística que utiliza enfoques y herramientas de </a:t>
            </a:r>
            <a:r>
              <a:rPr lang="es-CO" i="1" dirty="0" err="1"/>
              <a:t>Computer</a:t>
            </a:r>
            <a:r>
              <a:rPr lang="es-CO" i="1" dirty="0"/>
              <a:t> </a:t>
            </a:r>
            <a:r>
              <a:rPr lang="es-CO" i="1" dirty="0" err="1"/>
              <a:t>Science</a:t>
            </a:r>
            <a:r>
              <a:rPr lang="es-CO" i="1" dirty="0"/>
              <a:t> </a:t>
            </a:r>
            <a:r>
              <a:rPr lang="es-CO" dirty="0"/>
              <a:t>para el análisis lingüístico.</a:t>
            </a:r>
          </a:p>
          <a:p>
            <a:pPr marL="0" indent="0">
              <a:buNone/>
            </a:pPr>
            <a:endParaRPr lang="es-CO" dirty="0"/>
          </a:p>
          <a:p>
            <a:pPr marL="0" indent="0">
              <a:buNone/>
            </a:pPr>
            <a:r>
              <a:rPr lang="es-CO" dirty="0"/>
              <a:t>NLP (</a:t>
            </a:r>
            <a:r>
              <a:rPr lang="en-US" dirty="0"/>
              <a:t>Natural Language Processing): Rama de la </a:t>
            </a:r>
            <a:r>
              <a:rPr lang="en-US" dirty="0" err="1"/>
              <a:t>lingüística</a:t>
            </a:r>
            <a:r>
              <a:rPr lang="en-US" dirty="0"/>
              <a:t> </a:t>
            </a:r>
            <a:r>
              <a:rPr lang="en-US" dirty="0" err="1"/>
              <a:t>computacional</a:t>
            </a:r>
            <a:r>
              <a:rPr lang="en-US" dirty="0"/>
              <a:t>.</a:t>
            </a:r>
          </a:p>
          <a:p>
            <a:pPr lvl="1"/>
            <a:r>
              <a:rPr lang="en-US" dirty="0" err="1"/>
              <a:t>Lenguaje</a:t>
            </a:r>
            <a:r>
              <a:rPr lang="en-US" dirty="0"/>
              <a:t> natural: </a:t>
            </a:r>
            <a:r>
              <a:rPr lang="en-US" dirty="0" err="1"/>
              <a:t>manifestaci</a:t>
            </a:r>
            <a:r>
              <a:rPr lang="es-CO" dirty="0" err="1"/>
              <a:t>ón</a:t>
            </a:r>
            <a:r>
              <a:rPr lang="es-CO" dirty="0"/>
              <a:t> del lenguaje humano que se originó dentro de un ambiente natural (</a:t>
            </a:r>
            <a:r>
              <a:rPr lang="es-CO" dirty="0" err="1"/>
              <a:t>e.g</a:t>
            </a:r>
            <a:r>
              <a:rPr lang="es-CO" dirty="0"/>
              <a:t>., un idioma como el español). </a:t>
            </a:r>
          </a:p>
          <a:p>
            <a:pPr lvl="1"/>
            <a:r>
              <a:rPr lang="es-CO" dirty="0"/>
              <a:t>Procesamiento: se encarga de hacer que la computadora pueda entender el lenguaje humano mediante la creación de diferentes aplicaciones computacionales.</a:t>
            </a:r>
          </a:p>
          <a:p>
            <a:pPr marL="0" indent="0">
              <a:buNone/>
            </a:pPr>
            <a:r>
              <a:rPr lang="es-CO" dirty="0"/>
              <a:t>Algoritmo: conjunto de instrucciones que se generan para que la computadora pueda completar una tarea. Se escriben en un lenguaje de programación cómo Python, C</a:t>
            </a:r>
            <a:r>
              <a:rPr lang="en-US" dirty="0"/>
              <a:t>++, R, etc.</a:t>
            </a:r>
          </a:p>
        </p:txBody>
      </p:sp>
    </p:spTree>
    <p:extLst>
      <p:ext uri="{BB962C8B-B14F-4D97-AF65-F5344CB8AC3E}">
        <p14:creationId xmlns:p14="http://schemas.microsoft.com/office/powerpoint/2010/main" val="271882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CB26-65B9-4811-9A57-C8D5BC2B878D}"/>
              </a:ext>
            </a:extLst>
          </p:cNvPr>
          <p:cNvSpPr>
            <a:spLocks noGrp="1"/>
          </p:cNvSpPr>
          <p:nvPr>
            <p:ph type="title"/>
          </p:nvPr>
        </p:nvSpPr>
        <p:spPr/>
        <p:txBody>
          <a:bodyPr/>
          <a:lstStyle/>
          <a:p>
            <a:r>
              <a:rPr lang="en-US" dirty="0"/>
              <a:t>Una nota r</a:t>
            </a:r>
            <a:r>
              <a:rPr lang="es-CO" dirty="0" err="1"/>
              <a:t>ápida</a:t>
            </a:r>
            <a:endParaRPr lang="en-US" dirty="0"/>
          </a:p>
        </p:txBody>
      </p:sp>
      <p:sp>
        <p:nvSpPr>
          <p:cNvPr id="3" name="Content Placeholder 2">
            <a:extLst>
              <a:ext uri="{FF2B5EF4-FFF2-40B4-BE49-F238E27FC236}">
                <a16:creationId xmlns:a16="http://schemas.microsoft.com/office/drawing/2014/main" id="{9DB7721F-AAAB-4081-8427-054DA3057EF7}"/>
              </a:ext>
            </a:extLst>
          </p:cNvPr>
          <p:cNvSpPr>
            <a:spLocks noGrp="1"/>
          </p:cNvSpPr>
          <p:nvPr>
            <p:ph idx="1"/>
          </p:nvPr>
        </p:nvSpPr>
        <p:spPr/>
        <p:txBody>
          <a:bodyPr/>
          <a:lstStyle/>
          <a:p>
            <a:pPr>
              <a:buFontTx/>
              <a:buChar char="-"/>
            </a:pPr>
            <a:r>
              <a:rPr lang="es-CO" dirty="0"/>
              <a:t>Clase práctica utilizando los recursos que tenemos: nuestra propia computadora personal</a:t>
            </a:r>
          </a:p>
          <a:p>
            <a:pPr>
              <a:buFontTx/>
              <a:buChar char="-"/>
            </a:pPr>
            <a:r>
              <a:rPr lang="es-CO" dirty="0"/>
              <a:t>Se evitarán definiciones complejas cuando sea posible. Más bien enseñaré mediante ejemplos.</a:t>
            </a:r>
          </a:p>
          <a:p>
            <a:pPr>
              <a:buFontTx/>
              <a:buChar char="-"/>
            </a:pPr>
            <a:r>
              <a:rPr lang="es-CO" dirty="0"/>
              <a:t>Te recomiendo que, una vez veas los comandos y ejemplos en clase, intentes reproducirlos con tus propios datos. </a:t>
            </a:r>
          </a:p>
          <a:p>
            <a:pPr>
              <a:buFontTx/>
              <a:buChar char="-"/>
            </a:pPr>
            <a:r>
              <a:rPr lang="es-CO" dirty="0"/>
              <a:t>Las herramientas y métodos que veremos serán simples y prácticos. Espero que una vez termine el curso puedas utilizar lo que aprendiste en tu propio trabajo e investigación. </a:t>
            </a:r>
          </a:p>
          <a:p>
            <a:pPr>
              <a:buFontTx/>
              <a:buChar char="-"/>
            </a:pPr>
            <a:endParaRPr lang="es-CO" dirty="0"/>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187045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7348-AA27-41BF-9A7D-AC772166B7C9}"/>
              </a:ext>
            </a:extLst>
          </p:cNvPr>
          <p:cNvSpPr>
            <a:spLocks noGrp="1"/>
          </p:cNvSpPr>
          <p:nvPr>
            <p:ph type="title"/>
          </p:nvPr>
        </p:nvSpPr>
        <p:spPr/>
        <p:txBody>
          <a:bodyPr/>
          <a:lstStyle/>
          <a:p>
            <a:r>
              <a:rPr lang="en-US" dirty="0"/>
              <a:t>Linux: </a:t>
            </a:r>
            <a:r>
              <a:rPr lang="es-CO" dirty="0"/>
              <a:t>¿Qué es y para qué lo vamos a utilizar?</a:t>
            </a:r>
            <a:endParaRPr lang="en-US" dirty="0"/>
          </a:p>
        </p:txBody>
      </p:sp>
      <p:sp>
        <p:nvSpPr>
          <p:cNvPr id="3" name="Content Placeholder 2">
            <a:extLst>
              <a:ext uri="{FF2B5EF4-FFF2-40B4-BE49-F238E27FC236}">
                <a16:creationId xmlns:a16="http://schemas.microsoft.com/office/drawing/2014/main" id="{3001E338-FE3D-4E5D-AC30-593D8163FD43}"/>
              </a:ext>
            </a:extLst>
          </p:cNvPr>
          <p:cNvSpPr>
            <a:spLocks noGrp="1"/>
          </p:cNvSpPr>
          <p:nvPr>
            <p:ph idx="1"/>
          </p:nvPr>
        </p:nvSpPr>
        <p:spPr>
          <a:xfrm>
            <a:off x="838200" y="1551214"/>
            <a:ext cx="11097986" cy="4941661"/>
          </a:xfrm>
        </p:spPr>
        <p:txBody>
          <a:bodyPr>
            <a:normAutofit/>
          </a:bodyPr>
          <a:lstStyle/>
          <a:p>
            <a:pPr>
              <a:buFontTx/>
              <a:buChar char="-"/>
            </a:pPr>
            <a:r>
              <a:rPr lang="es-CO" dirty="0"/>
              <a:t>Sistema operativo que se basa en UNIX </a:t>
            </a:r>
            <a:r>
              <a:rPr lang="en-US" dirty="0"/>
              <a:t>(1970)</a:t>
            </a:r>
          </a:p>
          <a:p>
            <a:pPr>
              <a:buFontTx/>
              <a:buChar char="-"/>
            </a:pPr>
            <a:r>
              <a:rPr lang="en-US" dirty="0"/>
              <a:t>Nos </a:t>
            </a:r>
            <a:r>
              <a:rPr lang="en-US" dirty="0" err="1"/>
              <a:t>va</a:t>
            </a:r>
            <a:r>
              <a:rPr lang="en-US" dirty="0"/>
              <a:t> a </a:t>
            </a:r>
            <a:r>
              <a:rPr lang="en-US" dirty="0" err="1"/>
              <a:t>permitir</a:t>
            </a:r>
            <a:r>
              <a:rPr lang="en-US" dirty="0"/>
              <a:t> </a:t>
            </a:r>
            <a:r>
              <a:rPr lang="en-US" dirty="0" err="1"/>
              <a:t>procesar</a:t>
            </a:r>
            <a:r>
              <a:rPr lang="en-US" dirty="0"/>
              <a:t> </a:t>
            </a:r>
            <a:r>
              <a:rPr lang="en-US" dirty="0" err="1"/>
              <a:t>textos</a:t>
            </a:r>
            <a:r>
              <a:rPr lang="en-US" dirty="0"/>
              <a:t> de </a:t>
            </a:r>
            <a:r>
              <a:rPr lang="en-US" dirty="0" err="1"/>
              <a:t>cientos</a:t>
            </a:r>
            <a:r>
              <a:rPr lang="en-US" dirty="0"/>
              <a:t> de miles e </a:t>
            </a:r>
            <a:r>
              <a:rPr lang="en-US" dirty="0" err="1"/>
              <a:t>incluso</a:t>
            </a:r>
            <a:r>
              <a:rPr lang="en-US" dirty="0"/>
              <a:t> de </a:t>
            </a:r>
            <a:r>
              <a:rPr lang="en-US" dirty="0" err="1"/>
              <a:t>millones</a:t>
            </a:r>
            <a:r>
              <a:rPr lang="en-US" dirty="0"/>
              <a:t> de palabras con </a:t>
            </a:r>
            <a:r>
              <a:rPr lang="en-US" dirty="0" err="1"/>
              <a:t>nuestras</a:t>
            </a:r>
            <a:r>
              <a:rPr lang="en-US" dirty="0"/>
              <a:t> </a:t>
            </a:r>
            <a:r>
              <a:rPr lang="en-US" dirty="0" err="1"/>
              <a:t>propias</a:t>
            </a:r>
            <a:r>
              <a:rPr lang="en-US" dirty="0"/>
              <a:t> </a:t>
            </a:r>
            <a:r>
              <a:rPr lang="en-US" dirty="0" err="1"/>
              <a:t>computadoras</a:t>
            </a:r>
            <a:r>
              <a:rPr lang="en-US" dirty="0"/>
              <a:t>. </a:t>
            </a:r>
          </a:p>
          <a:p>
            <a:pPr>
              <a:buFontTx/>
              <a:buChar char="-"/>
            </a:pPr>
            <a:r>
              <a:rPr lang="en-US" dirty="0"/>
              <a:t>Podemos </a:t>
            </a:r>
            <a:r>
              <a:rPr lang="en-US" dirty="0" err="1"/>
              <a:t>utilizarlo</a:t>
            </a:r>
            <a:r>
              <a:rPr lang="en-US" dirty="0"/>
              <a:t> </a:t>
            </a:r>
            <a:r>
              <a:rPr lang="en-US" dirty="0" err="1"/>
              <a:t>mediante</a:t>
            </a:r>
            <a:r>
              <a:rPr lang="en-US" dirty="0"/>
              <a:t> la </a:t>
            </a:r>
            <a:r>
              <a:rPr lang="en-US" dirty="0" err="1"/>
              <a:t>aplicación</a:t>
            </a:r>
            <a:r>
              <a:rPr lang="en-US" dirty="0"/>
              <a:t> Ubuntu </a:t>
            </a:r>
            <a:r>
              <a:rPr lang="en-US" dirty="0" err="1"/>
              <a:t>en</a:t>
            </a:r>
            <a:r>
              <a:rPr lang="en-US" dirty="0"/>
              <a:t> Windows o la Terminal </a:t>
            </a:r>
            <a:r>
              <a:rPr lang="en-US" dirty="0" err="1"/>
              <a:t>en</a:t>
            </a:r>
            <a:r>
              <a:rPr lang="en-US" dirty="0"/>
              <a:t> Mac</a:t>
            </a:r>
          </a:p>
          <a:p>
            <a:pPr marL="0" indent="0">
              <a:buNone/>
            </a:pPr>
            <a:r>
              <a:rPr lang="en-US" dirty="0" err="1"/>
              <a:t>Utilidades</a:t>
            </a:r>
            <a:r>
              <a:rPr lang="en-US" dirty="0"/>
              <a:t> que </a:t>
            </a:r>
            <a:r>
              <a:rPr lang="en-US" dirty="0" err="1"/>
              <a:t>veremos</a:t>
            </a:r>
            <a:r>
              <a:rPr lang="en-US" dirty="0"/>
              <a:t>:</a:t>
            </a:r>
          </a:p>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Clasificación</a:t>
            </a:r>
            <a:r>
              <a:rPr lang="en-US" dirty="0"/>
              <a:t> de palabras </a:t>
            </a:r>
          </a:p>
          <a:p>
            <a:pPr marL="514350" indent="-514350">
              <a:buAutoNum type="arabicPeriod"/>
            </a:pPr>
            <a:r>
              <a:rPr lang="en-US" dirty="0" err="1"/>
              <a:t>Filtrar</a:t>
            </a:r>
            <a:r>
              <a:rPr lang="en-US" dirty="0"/>
              <a:t> </a:t>
            </a:r>
            <a:r>
              <a:rPr lang="en-US" dirty="0" err="1"/>
              <a:t>concordancias</a:t>
            </a:r>
            <a:r>
              <a:rPr lang="en-US" dirty="0"/>
              <a:t> de palabras</a:t>
            </a:r>
          </a:p>
          <a:p>
            <a:pPr marL="514350" indent="-514350">
              <a:buAutoNum type="arabicPeriod"/>
            </a:pPr>
            <a:endParaRPr lang="en-US" dirty="0"/>
          </a:p>
        </p:txBody>
      </p:sp>
    </p:spTree>
    <p:extLst>
      <p:ext uri="{BB962C8B-B14F-4D97-AF65-F5344CB8AC3E}">
        <p14:creationId xmlns:p14="http://schemas.microsoft.com/office/powerpoint/2010/main" val="1184780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1415</Words>
  <Application>Microsoft Office PowerPoint</Application>
  <PresentationFormat>Widescreen</PresentationFormat>
  <Paragraphs>166</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Arial Unicode MS</vt:lpstr>
      <vt:lpstr>Calibri</vt:lpstr>
      <vt:lpstr>Calibri Light</vt:lpstr>
      <vt:lpstr>Office Theme</vt:lpstr>
      <vt:lpstr>Práctica del Command Line</vt:lpstr>
      <vt:lpstr>Objetivos de la clase de hoy</vt:lpstr>
      <vt:lpstr>Sobre Falcon Restrepo</vt:lpstr>
      <vt:lpstr>El sílabo y el contenido del curso</vt:lpstr>
      <vt:lpstr>¿Y tú?</vt:lpstr>
      <vt:lpstr>Términos: Inteligencia Artificial y Machine Learning</vt:lpstr>
      <vt:lpstr>Términos: NLP, Lingüística computacional, Algoritmos….</vt:lpstr>
      <vt:lpstr>Una nota rápida</vt:lpstr>
      <vt:lpstr>Linux: ¿Qué es y para qué lo vamos a utilizar?</vt:lpstr>
      <vt:lpstr>0. Manejo de archivos y carpetas</vt:lpstr>
      <vt:lpstr>Enlace: https://vfsync.org/vm.html </vt:lpstr>
      <vt:lpstr>Crea una cuenta</vt:lpstr>
      <vt:lpstr>Accede a tu cuenta</vt:lpstr>
      <vt:lpstr>Crea una carpeta</vt:lpstr>
      <vt:lpstr>Sube el archivo muestra.txt a la carpeta NLP4Span</vt:lpstr>
      <vt:lpstr>Práctica de Linux</vt:lpstr>
      <vt:lpstr>Ahora vamos a procesar tu composición con varios comandos</vt:lpstr>
      <vt:lpstr>2. Clasificación de palabras</vt:lpstr>
      <vt:lpstr>Recuerda que puedes copiar y pegar el comando aquí</vt:lpstr>
      <vt:lpstr>2. Clasificación de palabras</vt:lpstr>
      <vt:lpstr>2. Clasificación de palabras</vt:lpstr>
      <vt:lpstr>Compilación</vt:lpstr>
      <vt:lpstr>Práctica de Linux</vt:lpstr>
      <vt:lpstr>3. Filtrar concordancias de palabras</vt:lpstr>
      <vt:lpstr>morfema</vt:lpstr>
      <vt:lpstr>Lista de comandos útiles que vimos</vt:lpstr>
      <vt:lpstr>Tarea: Lab Assignment 1</vt:lpstr>
      <vt:lpstr>Para antes de la clase del miércoles</vt:lpstr>
      <vt:lpstr>Grupo en Slack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del Command Line</dc:title>
  <dc:creator>Restrepo Ramos,Falcon D</dc:creator>
  <cp:lastModifiedBy>Restrepo Ramos,Falcon D</cp:lastModifiedBy>
  <cp:revision>17</cp:revision>
  <dcterms:created xsi:type="dcterms:W3CDTF">2022-01-19T17:39:47Z</dcterms:created>
  <dcterms:modified xsi:type="dcterms:W3CDTF">2022-05-17T02:51:03Z</dcterms:modified>
</cp:coreProperties>
</file>