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79" r:id="rId3"/>
    <p:sldId id="281" r:id="rId4"/>
    <p:sldId id="298" r:id="rId5"/>
    <p:sldId id="286" r:id="rId6"/>
    <p:sldId id="296" r:id="rId7"/>
    <p:sldId id="297" r:id="rId8"/>
    <p:sldId id="294" r:id="rId9"/>
    <p:sldId id="256" r:id="rId10"/>
    <p:sldId id="257" r:id="rId11"/>
    <p:sldId id="264" r:id="rId12"/>
    <p:sldId id="3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4660"/>
  </p:normalViewPr>
  <p:slideViewPr>
    <p:cSldViewPr snapToGrid="0">
      <p:cViewPr varScale="1">
        <p:scale>
          <a:sx n="95" d="100"/>
          <a:sy n="95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71823-807D-4D12-97C1-87462E1BF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28913-CD9D-4E38-9822-BB22A7354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9CF57-E23F-4D42-A47E-488B33D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1E2B-6B21-4853-9320-58EEC67DCA5C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03D69-EA43-4BE3-ACD8-15AA8DCF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A2441-074C-456C-A1D5-C6379C50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5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52CD-017C-48F0-9A62-0F18D6C6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FB0C4-262C-4135-B567-288DD7235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44ECA-A769-42EB-9BBF-6CFAC0CC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1E2B-6B21-4853-9320-58EEC67DCA5C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8FA81-AF29-4536-ADCE-1F9548DA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5BCE-5C8D-45BE-A68C-6A99C965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9266B-CF08-4FFC-84B7-D54CC0E61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516E3-2DA3-479D-96B5-90207BCCB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FA826-3479-45EA-89E4-EA5E48EB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1E2B-6B21-4853-9320-58EEC67DCA5C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23963-24CD-45EF-880B-89659DD0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D1AAD-EA05-48CE-BF4B-41640F5D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983B-0A74-4A8B-AECE-2C3279CD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B2FF5-2D03-41F1-8FEA-EBB110B2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455AD-64A2-4A72-B2CE-0CCA5CB3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1E2B-6B21-4853-9320-58EEC67DCA5C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2C09A-ACB9-405C-9382-7F4E3CD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DF95B-0D86-467E-BB5E-AE612DB0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6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45F0-BC52-4911-8A04-C70C6771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F46D7-1FA8-40EC-8973-88CB5CF63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E2FB0-5139-477F-9963-486C71D5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1E2B-6B21-4853-9320-58EEC67DCA5C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AF2AB-1A93-4C5D-B60F-EAF5DCB7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461A-6F9D-44DE-94AC-04550092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9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2DE7-0921-4B84-AB78-35758A99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6393-9737-456A-80D7-BE012E9B3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12A45-C627-4049-B5B1-6C7BC770F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06FC8-CDE6-4BBB-BD70-7453C6D3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1E2B-6B21-4853-9320-58EEC67DCA5C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C5E1A-E24A-4990-A104-EF3C98E4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B3ADB-8333-4BFB-B52F-FD8A2A8B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6884-7ACE-45B9-8E79-2818D25A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93DE6-4C4B-4326-BF35-382AB025C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6C0BB-8DDC-40DD-BCE2-9CE11BA6F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1438A-D798-459E-B89E-1042AF34C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E6B42-A7EF-4579-A6D7-C409EF174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53F54-D311-4B8E-9084-7D8B78D7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1E2B-6B21-4853-9320-58EEC67DCA5C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E7119-DD24-4E27-85A4-FC9CCC9F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BB624-5FB4-4840-9C3D-CAF1D0BA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F4FB-AE97-449A-86EB-F9B88F72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525A7-8DE4-4A3A-92D3-C9B66729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1E2B-6B21-4853-9320-58EEC67DCA5C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D24D9-807B-49F3-8313-79F76A06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A10C0-1C4B-43EE-90DB-E1A956DB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7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CAAE2-592F-4627-8664-ADDDE2CA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1E2B-6B21-4853-9320-58EEC67DCA5C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5D6A7-6C34-4901-AFA1-229A2B9F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CDABC-BFF9-45B7-9506-B091581D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1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4632-01BE-4C0B-9B6F-ED481A7B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B41FF-64C9-47F2-9FCC-171646EE4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EC964-9AC5-48FF-B235-22151BEE3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7EE21-DA4E-489C-99E6-A551BA83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1E2B-6B21-4853-9320-58EEC67DCA5C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7AFE0-928F-41A4-B358-72281D95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74660-6079-4447-A854-25986327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0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BE6F-EB81-49EA-B7A2-0A5B030F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5FEC0-FCB8-4450-936A-2A7952B6B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2BBCE-8D57-45E0-A512-6D01385E1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03A1-193B-455C-8FA5-541466F6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1E2B-6B21-4853-9320-58EEC67DCA5C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27786-6983-449F-86D5-B0C7C2A2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4FC7E-456A-4CBE-B321-A62CF132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2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0CDAC-3789-4836-94A7-63A008B8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9A908-C475-49F5-9B20-4A61C2D26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64616-76C9-4BA1-904D-146DBD6FB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A1E2B-6B21-4853-9320-58EEC67DCA5C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5491C-8BD0-4F65-A3C4-70F137BD4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FB5C-390B-4F59-B924-39C64D415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6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programming-foundations-fundamentals/what-is-programming?autoplay=true&amp;resume=false&amp;u=57684185" TargetMode="External"/><Relationship Id="rId2" Type="http://schemas.openxmlformats.org/officeDocument/2006/relationships/hyperlink" Target="https://www.mnsu.edu/it-solutions/help-support/linkedinlearning_train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learning/python-for-non-programmer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nlp4spanish2022/shared_invite/zt-191p7joxh-v4Vsl1ti0gsblSfhrwADn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F6E9-88B9-41A7-8516-180424CB0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Práctica</a:t>
            </a:r>
            <a:r>
              <a:rPr lang="en-US" dirty="0"/>
              <a:t> de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9EFE4-5F53-405F-9E74-2CAB7A865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Revisión</a:t>
            </a:r>
            <a:r>
              <a:rPr lang="en-US" dirty="0">
                <a:solidFill>
                  <a:srgbClr val="FF0000"/>
                </a:solidFill>
              </a:rPr>
              <a:t> de la </a:t>
            </a:r>
            <a:r>
              <a:rPr lang="en-US" dirty="0" err="1">
                <a:solidFill>
                  <a:srgbClr val="FF0000"/>
                </a:solidFill>
              </a:rPr>
              <a:t>práctica</a:t>
            </a:r>
            <a:r>
              <a:rPr lang="en-US" dirty="0">
                <a:solidFill>
                  <a:srgbClr val="FF0000"/>
                </a:solidFill>
              </a:rPr>
              <a:t> de Linux + </a:t>
            </a:r>
            <a:r>
              <a:rPr lang="en-US" dirty="0" err="1">
                <a:solidFill>
                  <a:srgbClr val="FF0000"/>
                </a:solidFill>
              </a:rPr>
              <a:t>Tarea</a:t>
            </a:r>
            <a:r>
              <a:rPr lang="en-US" dirty="0">
                <a:solidFill>
                  <a:srgbClr val="FF0000"/>
                </a:solidFill>
              </a:rPr>
              <a:t> 1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Preámbulo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Creaci</a:t>
            </a:r>
            <a:r>
              <a:rPr lang="es-CO" dirty="0" err="1"/>
              <a:t>ón</a:t>
            </a:r>
            <a:r>
              <a:rPr lang="es-CO" dirty="0"/>
              <a:t> de 3 programas!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8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1CEA-8C6C-48CB-A24F-AEE0164E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P</a:t>
            </a:r>
            <a:r>
              <a:rPr lang="en-US" dirty="0" err="1"/>
              <a:t>ython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5EFE-1C10-4977-8BA8-BF462966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 un lenguaje de programación (</a:t>
            </a:r>
            <a:r>
              <a:rPr lang="en-US" dirty="0"/>
              <a:t>Van Rossum, 1980)</a:t>
            </a:r>
            <a:r>
              <a:rPr lang="es-CO" dirty="0"/>
              <a:t> </a:t>
            </a:r>
          </a:p>
          <a:p>
            <a:r>
              <a:rPr lang="es-CO" dirty="0"/>
              <a:t>Frecuentemente usado para aplicaciones de NLP</a:t>
            </a:r>
          </a:p>
          <a:p>
            <a:r>
              <a:rPr lang="es-CO" dirty="0"/>
              <a:t>Contiene paquetes y utilidades para cualquier tipo de tarea de NLP</a:t>
            </a:r>
          </a:p>
          <a:p>
            <a:r>
              <a:rPr lang="es-CO" dirty="0"/>
              <a:t>Altamente modular </a:t>
            </a:r>
          </a:p>
          <a:p>
            <a:r>
              <a:rPr lang="es-CO" dirty="0"/>
              <a:t>Los códigos o scripts son reutilizables</a:t>
            </a:r>
          </a:p>
          <a:p>
            <a:r>
              <a:rPr lang="es-CO" dirty="0"/>
              <a:t> fácil de encontrar y corregir errores en los </a:t>
            </a:r>
            <a:r>
              <a:rPr lang="es-CO" i="1" dirty="0"/>
              <a:t>scripts</a:t>
            </a:r>
            <a:endParaRPr lang="es-CO" dirty="0"/>
          </a:p>
          <a:p>
            <a:r>
              <a:rPr lang="es-CO" dirty="0"/>
              <a:t>Gratis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7631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CC20-7BD2-4EC0-9416-8C0237EC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Muestras</a:t>
            </a:r>
            <a:r>
              <a:rPr lang="en-US" dirty="0"/>
              <a:t>: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programas</a:t>
            </a:r>
            <a:r>
              <a:rPr lang="en-US" dirty="0"/>
              <a:t> simples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45CF6-A3C2-4193-8F23-D0285403A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335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Programa</a:t>
            </a:r>
            <a:r>
              <a:rPr lang="en-US" dirty="0"/>
              <a:t> 1: detector de </a:t>
            </a:r>
            <a:r>
              <a:rPr lang="en-US" dirty="0" err="1"/>
              <a:t>mayúsculas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Un </a:t>
            </a:r>
            <a:r>
              <a:rPr lang="en-US" dirty="0" err="1"/>
              <a:t>programa</a:t>
            </a:r>
            <a:r>
              <a:rPr lang="en-US" dirty="0"/>
              <a:t> que </a:t>
            </a:r>
            <a:r>
              <a:rPr lang="en-US" dirty="0" err="1"/>
              <a:t>detecta</a:t>
            </a:r>
            <a:r>
              <a:rPr lang="en-US" dirty="0"/>
              <a:t> </a:t>
            </a:r>
            <a:r>
              <a:rPr lang="en-US" dirty="0" err="1"/>
              <a:t>letras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mayúsculas</a:t>
            </a:r>
            <a:r>
              <a:rPr lang="en-US" dirty="0"/>
              <a:t>, las cambia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caracter</a:t>
            </a:r>
            <a:r>
              <a:rPr lang="en-US" dirty="0"/>
              <a:t> y </a:t>
            </a:r>
            <a:r>
              <a:rPr lang="en-US" dirty="0" err="1"/>
              <a:t>luego</a:t>
            </a:r>
            <a:r>
              <a:rPr lang="en-US" dirty="0"/>
              <a:t> cambia </a:t>
            </a:r>
            <a:r>
              <a:rPr lang="en-US" dirty="0" err="1"/>
              <a:t>toda</a:t>
            </a:r>
            <a:r>
              <a:rPr lang="en-US" dirty="0"/>
              <a:t> la </a:t>
            </a:r>
            <a:r>
              <a:rPr lang="en-US" dirty="0" err="1"/>
              <a:t>oración</a:t>
            </a:r>
            <a:r>
              <a:rPr lang="en-US" dirty="0"/>
              <a:t> a </a:t>
            </a:r>
            <a:r>
              <a:rPr lang="en-US" dirty="0" err="1"/>
              <a:t>minúsculas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Programa</a:t>
            </a:r>
            <a:r>
              <a:rPr lang="en-US" dirty="0"/>
              <a:t> 2: </a:t>
            </a:r>
            <a:r>
              <a:rPr lang="en-US" dirty="0" err="1"/>
              <a:t>tokenizador</a:t>
            </a:r>
            <a:r>
              <a:rPr lang="en-US" dirty="0"/>
              <a:t> de palabras</a:t>
            </a:r>
          </a:p>
          <a:p>
            <a:pPr marL="0" indent="0">
              <a:buNone/>
            </a:pPr>
            <a:r>
              <a:rPr lang="en-US" dirty="0"/>
              <a:t>Algo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parecido</a:t>
            </a:r>
            <a:r>
              <a:rPr lang="en-US" dirty="0"/>
              <a:t> a lo que </a:t>
            </a:r>
            <a:r>
              <a:rPr lang="en-US" dirty="0" err="1"/>
              <a:t>hicimos</a:t>
            </a:r>
            <a:r>
              <a:rPr lang="en-US" dirty="0"/>
              <a:t> con la </a:t>
            </a:r>
            <a:r>
              <a:rPr lang="en-US" dirty="0" err="1"/>
              <a:t>práctica</a:t>
            </a:r>
            <a:r>
              <a:rPr lang="en-US" dirty="0"/>
              <a:t> de Linux. </a:t>
            </a:r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separar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de un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tokens. Los tokens </a:t>
            </a:r>
            <a:r>
              <a:rPr lang="en-US" dirty="0" err="1"/>
              <a:t>pueden</a:t>
            </a:r>
            <a:r>
              <a:rPr lang="en-US" dirty="0"/>
              <a:t> ser palabras (casa) o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secuencia</a:t>
            </a:r>
            <a:r>
              <a:rPr lang="en-US" dirty="0"/>
              <a:t> de </a:t>
            </a:r>
            <a:r>
              <a:rPr lang="en-US" dirty="0" err="1"/>
              <a:t>morfemas</a:t>
            </a:r>
            <a:r>
              <a:rPr lang="en-US" dirty="0"/>
              <a:t> (-</a:t>
            </a:r>
            <a:r>
              <a:rPr lang="en-US" dirty="0" err="1"/>
              <a:t>ito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Programa</a:t>
            </a:r>
            <a:r>
              <a:rPr lang="en-US" dirty="0"/>
              <a:t> 3: </a:t>
            </a:r>
            <a:r>
              <a:rPr lang="en-US" dirty="0" err="1"/>
              <a:t>Segmentador</a:t>
            </a:r>
            <a:r>
              <a:rPr lang="en-US" dirty="0"/>
              <a:t> de </a:t>
            </a:r>
            <a:r>
              <a:rPr lang="en-US" dirty="0" err="1"/>
              <a:t>oraciones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Divide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oraciones</a:t>
            </a:r>
            <a:r>
              <a:rPr lang="en-US" dirty="0"/>
              <a:t> </a:t>
            </a:r>
            <a:r>
              <a:rPr lang="en-US" dirty="0" err="1"/>
              <a:t>mientras</a:t>
            </a:r>
            <a:r>
              <a:rPr lang="en-US" dirty="0"/>
              <a:t> </a:t>
            </a:r>
            <a:r>
              <a:rPr lang="en-US" dirty="0" err="1"/>
              <a:t>coloca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oraci</a:t>
            </a:r>
            <a:r>
              <a:rPr lang="es-CO" dirty="0" err="1"/>
              <a:t>ón</a:t>
            </a:r>
            <a:r>
              <a:rPr lang="es-CO" dirty="0"/>
              <a:t> en diferentes líneas.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6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E5D4-632B-3AD4-F556-5E256CF6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AF365-80C3-E441-44CF-7BE8CD929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err="1"/>
              <a:t>Func</a:t>
            </a:r>
            <a:r>
              <a:rPr lang="en-US" dirty="0" err="1"/>
              <a:t>i</a:t>
            </a:r>
            <a:r>
              <a:rPr lang="es-CO" dirty="0" err="1"/>
              <a:t>ón</a:t>
            </a:r>
            <a:r>
              <a:rPr lang="en-US" dirty="0"/>
              <a:t>(par</a:t>
            </a:r>
            <a:r>
              <a:rPr lang="es-CO" dirty="0" err="1"/>
              <a:t>ámetro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CO" dirty="0"/>
              <a:t>Falcon </a:t>
            </a:r>
            <a:r>
              <a:rPr lang="en-US" dirty="0"/>
              <a:t>= </a:t>
            </a:r>
            <a:r>
              <a:rPr lang="es-CO" dirty="0" err="1"/>
              <a:t>Func</a:t>
            </a:r>
            <a:r>
              <a:rPr lang="en-US" dirty="0" err="1"/>
              <a:t>i</a:t>
            </a:r>
            <a:r>
              <a:rPr lang="es-CO" dirty="0" err="1"/>
              <a:t>ón</a:t>
            </a:r>
            <a:r>
              <a:rPr lang="en-US" dirty="0"/>
              <a:t>(par</a:t>
            </a:r>
            <a:r>
              <a:rPr lang="es-CO" dirty="0" err="1"/>
              <a:t>ámetro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5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5E41-2BFD-4053-90DA-D8F0B61C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Práctica de Linux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8C3D6-E811-4BD9-A615-01EF8F152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0. </a:t>
            </a:r>
            <a:r>
              <a:rPr lang="en-US" dirty="0" err="1"/>
              <a:t>Manejar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y </a:t>
            </a:r>
            <a:r>
              <a:rPr lang="en-US" dirty="0" err="1"/>
              <a:t>directorios</a:t>
            </a:r>
            <a:r>
              <a:rPr lang="en-US" dirty="0"/>
              <a:t> de </a:t>
            </a:r>
            <a:r>
              <a:rPr lang="en-US" dirty="0" err="1"/>
              <a:t>carpetas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Contar</a:t>
            </a:r>
            <a:r>
              <a:rPr lang="en-US" dirty="0"/>
              <a:t> palabras de un </a:t>
            </a:r>
            <a:r>
              <a:rPr lang="en-US" dirty="0" err="1"/>
              <a:t>texto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Clasificación</a:t>
            </a:r>
            <a:r>
              <a:rPr lang="en-US" dirty="0"/>
              <a:t> de palabras </a:t>
            </a:r>
          </a:p>
          <a:p>
            <a:pPr marL="514350" indent="-514350"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Filtrar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concordancias</a:t>
            </a:r>
            <a:r>
              <a:rPr lang="en-US" dirty="0">
                <a:solidFill>
                  <a:srgbClr val="FF0000"/>
                </a:solidFill>
              </a:rPr>
              <a:t> de palabras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5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0B0B-E888-4412-B8D8-C893988F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/>
              <a:t>3. Filtrar concordancias de palabras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2369F-82B0-4797-81DC-3EF6B0F6A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/>
              <a:t>¿Cuántas palabras hay que inicien con </a:t>
            </a:r>
            <a:r>
              <a:rPr lang="es-CO" dirty="0" err="1"/>
              <a:t>im</a:t>
            </a:r>
            <a:r>
              <a:rPr lang="es-CO" dirty="0"/>
              <a:t>-?</a:t>
            </a:r>
          </a:p>
          <a:p>
            <a:pPr marL="0" indent="0">
              <a:buNone/>
            </a:pPr>
            <a:r>
              <a:rPr lang="es-CO" dirty="0"/>
              <a:t>Solución:</a:t>
            </a:r>
          </a:p>
          <a:p>
            <a:pPr marL="0" indent="0">
              <a:buNone/>
            </a:pPr>
            <a:r>
              <a:rPr lang="es-CO" dirty="0"/>
              <a:t>$ </a:t>
            </a:r>
            <a:r>
              <a:rPr lang="es-CO" dirty="0" err="1">
                <a:solidFill>
                  <a:srgbClr val="FF0000"/>
                </a:solidFill>
              </a:rPr>
              <a:t>tr</a:t>
            </a:r>
            <a:r>
              <a:rPr lang="es-CO" dirty="0">
                <a:solidFill>
                  <a:srgbClr val="FF0000"/>
                </a:solidFill>
              </a:rPr>
              <a:t> ' ' '\n' &lt; </a:t>
            </a:r>
            <a:r>
              <a:rPr lang="pt-BR" dirty="0">
                <a:solidFill>
                  <a:srgbClr val="FF0000"/>
                </a:solidFill>
              </a:rPr>
              <a:t>muestra.txt</a:t>
            </a:r>
            <a:r>
              <a:rPr lang="es-CO" dirty="0">
                <a:solidFill>
                  <a:srgbClr val="FF0000"/>
                </a:solidFill>
              </a:rPr>
              <a:t> | grep -c '\&lt;</a:t>
            </a:r>
            <a:r>
              <a:rPr lang="es-CO" dirty="0" err="1">
                <a:solidFill>
                  <a:srgbClr val="FF0000"/>
                </a:solidFill>
              </a:rPr>
              <a:t>im</a:t>
            </a:r>
            <a:r>
              <a:rPr lang="en-US" dirty="0">
                <a:solidFill>
                  <a:srgbClr val="FF0000"/>
                </a:solidFill>
              </a:rPr>
              <a:t>’ = </a:t>
            </a:r>
            <a:r>
              <a:rPr lang="en-US" dirty="0" err="1">
                <a:solidFill>
                  <a:srgbClr val="FF0000"/>
                </a:solidFill>
              </a:rPr>
              <a:t>prefijos</a:t>
            </a:r>
            <a:endParaRPr lang="es-CO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Eliminaremos los saltos de línea ‘ \n’ con </a:t>
            </a:r>
            <a:r>
              <a:rPr lang="es-CO" dirty="0" err="1"/>
              <a:t>tr</a:t>
            </a:r>
            <a:r>
              <a:rPr lang="es-CO" dirty="0"/>
              <a:t> y luego podremos hacer la cuenta.</a:t>
            </a:r>
            <a:endParaRPr lang="en-US" dirty="0"/>
          </a:p>
          <a:p>
            <a:pPr marL="0" indent="0">
              <a:buNone/>
            </a:pPr>
            <a:r>
              <a:rPr lang="es-CO" dirty="0"/>
              <a:t>¿Cuántas palabras hay que terminen con -ras?</a:t>
            </a:r>
          </a:p>
          <a:p>
            <a:pPr marL="0" indent="0">
              <a:buNone/>
            </a:pPr>
            <a:r>
              <a:rPr lang="es-CO" dirty="0"/>
              <a:t>Solución:</a:t>
            </a:r>
          </a:p>
          <a:p>
            <a:pPr marL="0" indent="0">
              <a:buNone/>
            </a:pPr>
            <a:r>
              <a:rPr lang="pt-BR" dirty="0"/>
              <a:t>$ </a:t>
            </a:r>
            <a:r>
              <a:rPr lang="en-US" dirty="0">
                <a:solidFill>
                  <a:srgbClr val="FF0000"/>
                </a:solidFill>
              </a:rPr>
              <a:t>tr ' ' '\n' &lt; muestra.txt  | grep -c '</a:t>
            </a:r>
            <a:r>
              <a:rPr lang="en-US" dirty="0" err="1">
                <a:solidFill>
                  <a:srgbClr val="FF0000"/>
                </a:solidFill>
              </a:rPr>
              <a:t>ras</a:t>
            </a:r>
            <a:r>
              <a:rPr lang="en-US" dirty="0">
                <a:solidFill>
                  <a:srgbClr val="FF0000"/>
                </a:solidFill>
              </a:rPr>
              <a:t>\&gt;' = </a:t>
            </a:r>
            <a:r>
              <a:rPr lang="en-US" dirty="0" err="1">
                <a:solidFill>
                  <a:srgbClr val="FF0000"/>
                </a:solidFill>
              </a:rPr>
              <a:t>sufijos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9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C3C2-8626-1050-DC6B-427D5347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morfema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B2ED1-AAD0-6454-6D7D-60A8B277F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terminaci</a:t>
            </a:r>
            <a:r>
              <a:rPr lang="es-CO" dirty="0" err="1"/>
              <a:t>ón</a:t>
            </a:r>
            <a:r>
              <a:rPr lang="es-CO" dirty="0"/>
              <a:t> de una palabra que tiene un significado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Casa --- cas-</a:t>
            </a:r>
            <a:r>
              <a:rPr lang="es-CO" dirty="0" err="1">
                <a:solidFill>
                  <a:srgbClr val="FF0000"/>
                </a:solidFill>
              </a:rPr>
              <a:t>ita</a:t>
            </a:r>
            <a:endParaRPr lang="es-CO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CO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CO" dirty="0">
                <a:solidFill>
                  <a:srgbClr val="FF0000"/>
                </a:solidFill>
              </a:rPr>
              <a:t>posible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7037-CC33-4982-AEF3-32371D9E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 de </a:t>
            </a:r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s-CO" dirty="0"/>
              <a:t>útiles </a:t>
            </a:r>
            <a:r>
              <a:rPr lang="en-US" dirty="0"/>
              <a:t>que </a:t>
            </a:r>
            <a:r>
              <a:rPr lang="en-US" dirty="0" err="1"/>
              <a:t>vimos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F623-7F27-4AD0-96BF-7CD320F82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298" y="1671637"/>
            <a:ext cx="603277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wc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cat</a:t>
            </a:r>
          </a:p>
          <a:p>
            <a:pPr marL="0" indent="0">
              <a:buNone/>
            </a:pPr>
            <a:r>
              <a:rPr lang="en-US" dirty="0"/>
              <a:t>$ sort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uniq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sed</a:t>
            </a:r>
          </a:p>
          <a:p>
            <a:pPr marL="0" indent="0">
              <a:buNone/>
            </a:pPr>
            <a:r>
              <a:rPr lang="en-US" dirty="0"/>
              <a:t>$ tr</a:t>
            </a:r>
          </a:p>
          <a:p>
            <a:pPr marL="0" indent="0">
              <a:buNone/>
            </a:pPr>
            <a:r>
              <a:rPr lang="en-US" dirty="0"/>
              <a:t>$ grep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86177-19B7-480A-868E-C028C3006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93" y="1671637"/>
            <a:ext cx="22860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3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161E-EFD4-6A2E-3AB5-D6CCE4E0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6" y="296779"/>
            <a:ext cx="10515600" cy="936709"/>
          </a:xfrm>
        </p:spPr>
        <p:txBody>
          <a:bodyPr/>
          <a:lstStyle/>
          <a:p>
            <a:r>
              <a:rPr lang="es-CO" dirty="0"/>
              <a:t>Tarea: </a:t>
            </a:r>
            <a:r>
              <a:rPr lang="es-CO" dirty="0" err="1"/>
              <a:t>Lab</a:t>
            </a:r>
            <a:r>
              <a:rPr lang="es-CO" dirty="0"/>
              <a:t> </a:t>
            </a:r>
            <a:r>
              <a:rPr lang="es-CO" dirty="0" err="1"/>
              <a:t>Assignment</a:t>
            </a:r>
            <a:r>
              <a:rPr lang="es-CO" dirty="0"/>
              <a:t>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F75D5-EA87-71F6-B671-5B41D0074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189"/>
            <a:ext cx="10515600" cy="4580774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Datos: lowerbeginner.txt</a:t>
            </a:r>
          </a:p>
          <a:p>
            <a:pPr marL="514350" indent="-514350">
              <a:buAutoNum type="arabicPeriod"/>
            </a:pPr>
            <a:r>
              <a:rPr lang="es-CO" dirty="0"/>
              <a:t>¿Cuántas líneas, palabras y caracteres tienen tus composiciones?</a:t>
            </a:r>
          </a:p>
          <a:p>
            <a:pPr marL="514350" indent="-514350">
              <a:buAutoNum type="arabicPeriod"/>
            </a:pPr>
            <a:r>
              <a:rPr lang="es-CO" dirty="0"/>
              <a:t>¿Qué hace la siguiente línea de código? Explica la función de cada comando.</a:t>
            </a:r>
          </a:p>
          <a:p>
            <a:pPr marL="0" indent="0">
              <a:buNone/>
            </a:pPr>
            <a:r>
              <a:rPr lang="es-CO" sz="2400" dirty="0">
                <a:solidFill>
                  <a:srgbClr val="FF0000"/>
                </a:solidFill>
              </a:rPr>
              <a:t>$ sed 's/[^a-</a:t>
            </a:r>
            <a:r>
              <a:rPr lang="es-CO" sz="2400" dirty="0" err="1">
                <a:solidFill>
                  <a:srgbClr val="FF0000"/>
                </a:solidFill>
              </a:rPr>
              <a:t>zA</a:t>
            </a:r>
            <a:r>
              <a:rPr lang="es-CO" sz="2400" dirty="0">
                <a:solidFill>
                  <a:srgbClr val="FF0000"/>
                </a:solidFill>
              </a:rPr>
              <a:t>-Z]\+/\n/g’ &lt; </a:t>
            </a:r>
            <a:r>
              <a:rPr lang="pt-BR" sz="2400" dirty="0">
                <a:solidFill>
                  <a:srgbClr val="FF0000"/>
                </a:solidFill>
              </a:rPr>
              <a:t>LowerBeginner.txt </a:t>
            </a:r>
            <a:r>
              <a:rPr lang="es-CO" sz="2400" dirty="0">
                <a:solidFill>
                  <a:srgbClr val="FF0000"/>
                </a:solidFill>
              </a:rPr>
              <a:t>| </a:t>
            </a:r>
            <a:r>
              <a:rPr lang="es-CO" sz="2400" dirty="0" err="1">
                <a:solidFill>
                  <a:srgbClr val="FF0000"/>
                </a:solidFill>
              </a:rPr>
              <a:t>sort</a:t>
            </a:r>
            <a:r>
              <a:rPr lang="es-CO" sz="2400" dirty="0">
                <a:solidFill>
                  <a:srgbClr val="FF0000"/>
                </a:solidFill>
              </a:rPr>
              <a:t> | </a:t>
            </a:r>
            <a:r>
              <a:rPr lang="es-CO" sz="2400" dirty="0" err="1">
                <a:solidFill>
                  <a:srgbClr val="FF0000"/>
                </a:solidFill>
              </a:rPr>
              <a:t>uniq</a:t>
            </a:r>
            <a:r>
              <a:rPr lang="es-CO" sz="2400" dirty="0">
                <a:solidFill>
                  <a:srgbClr val="FF0000"/>
                </a:solidFill>
              </a:rPr>
              <a:t> -c | </a:t>
            </a:r>
            <a:r>
              <a:rPr lang="es-CO" sz="2400" dirty="0" err="1">
                <a:solidFill>
                  <a:srgbClr val="FF0000"/>
                </a:solidFill>
              </a:rPr>
              <a:t>sort</a:t>
            </a:r>
            <a:r>
              <a:rPr lang="es-CO" sz="2400" dirty="0">
                <a:solidFill>
                  <a:srgbClr val="FF0000"/>
                </a:solidFill>
              </a:rPr>
              <a:t> -</a:t>
            </a:r>
            <a:r>
              <a:rPr lang="es-CO" sz="2400" dirty="0" err="1">
                <a:solidFill>
                  <a:srgbClr val="FF0000"/>
                </a:solidFill>
              </a:rPr>
              <a:t>nr</a:t>
            </a:r>
            <a:r>
              <a:rPr lang="es-CO" sz="2400" dirty="0">
                <a:solidFill>
                  <a:srgbClr val="FF0000"/>
                </a:solidFill>
              </a:rPr>
              <a:t> | sed 10q</a:t>
            </a:r>
          </a:p>
          <a:p>
            <a:pPr marL="0" indent="0">
              <a:buNone/>
            </a:pPr>
            <a:r>
              <a:rPr lang="es-CO" dirty="0"/>
              <a:t>3. ¿Cuáles son las 20 palabras más frecuentes del corpus?</a:t>
            </a:r>
          </a:p>
          <a:p>
            <a:pPr marL="0" indent="0">
              <a:buNone/>
            </a:pPr>
            <a:r>
              <a:rPr lang="es-CO" dirty="0"/>
              <a:t>4. Escoge cualquier tipo de afijo </a:t>
            </a:r>
            <a:r>
              <a:rPr lang="es-CO" dirty="0" err="1"/>
              <a:t>gramátical</a:t>
            </a:r>
            <a:r>
              <a:rPr lang="es-CO" dirty="0"/>
              <a:t> o léxico que te interese. ¿Cuántas veces lo utilizaste?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6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20C9-2207-3C9D-F4F7-7D84A9E6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Para antes de la clase del miércoles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26A25-4FF7-7887-2D4C-2FF3A4844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4133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err="1">
                <a:solidFill>
                  <a:srgbClr val="24292F"/>
                </a:solidFill>
              </a:rPr>
              <a:t>Completar</a:t>
            </a:r>
            <a:r>
              <a:rPr lang="en-US" dirty="0">
                <a:solidFill>
                  <a:srgbClr val="24292F"/>
                </a:solidFill>
              </a:rPr>
              <a:t> </a:t>
            </a:r>
            <a:r>
              <a:rPr lang="en-US" dirty="0" err="1">
                <a:solidFill>
                  <a:srgbClr val="24292F"/>
                </a:solidFill>
              </a:rPr>
              <a:t>los</a:t>
            </a:r>
            <a:r>
              <a:rPr lang="en-US" dirty="0">
                <a:solidFill>
                  <a:srgbClr val="24292F"/>
                </a:solidFill>
              </a:rPr>
              <a:t> </a:t>
            </a:r>
            <a:r>
              <a:rPr lang="en-US" dirty="0" err="1">
                <a:solidFill>
                  <a:srgbClr val="24292F"/>
                </a:solidFill>
              </a:rPr>
              <a:t>siguientes</a:t>
            </a:r>
            <a:r>
              <a:rPr lang="en-US" dirty="0">
                <a:solidFill>
                  <a:srgbClr val="24292F"/>
                </a:solidFill>
              </a:rPr>
              <a:t> </a:t>
            </a:r>
            <a:r>
              <a:rPr lang="en-US" dirty="0" err="1">
                <a:solidFill>
                  <a:srgbClr val="24292F"/>
                </a:solidFill>
              </a:rPr>
              <a:t>tutoriales</a:t>
            </a:r>
            <a:r>
              <a:rPr lang="en-US" dirty="0">
                <a:solidFill>
                  <a:srgbClr val="24292F"/>
                </a:solidFill>
              </a:rPr>
              <a:t> </a:t>
            </a:r>
            <a:r>
              <a:rPr lang="en-US" dirty="0" err="1">
                <a:solidFill>
                  <a:srgbClr val="24292F"/>
                </a:solidFill>
              </a:rPr>
              <a:t>en</a:t>
            </a:r>
            <a:r>
              <a:rPr lang="en-US" dirty="0">
                <a:solidFill>
                  <a:srgbClr val="24292F"/>
                </a:solidFill>
              </a:rPr>
              <a:t> LinkedIn Learning (</a:t>
            </a:r>
            <a:r>
              <a:rPr lang="en-US" sz="2400" dirty="0">
                <a:solidFill>
                  <a:srgbClr val="24292F"/>
                </a:solidFill>
                <a:hlinkClick r:id="rId2"/>
              </a:rPr>
              <a:t>https://www.mnsu.edu/it-solutions/help-support/linkedinlearning_training/</a:t>
            </a:r>
            <a:r>
              <a:rPr lang="en-US" sz="2400" dirty="0">
                <a:solidFill>
                  <a:srgbClr val="24292F"/>
                </a:solidFill>
              </a:rPr>
              <a:t>)</a:t>
            </a:r>
          </a:p>
          <a:p>
            <a:pPr marL="0" indent="0" algn="l">
              <a:buNone/>
            </a:pPr>
            <a:endParaRPr lang="en-US" b="0" i="0" u="none" strike="noStrike" dirty="0">
              <a:solidFill>
                <a:srgbClr val="24292F"/>
              </a:solidFill>
              <a:effectLst/>
              <a:hlinkClick r:id="rId3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Fundamentals of Programming Languages 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- Section 1: Programming Basics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Python for Non-Programmers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. Sections 1, 2 &amp; 3. After that (Optional), work at your own pace and complete as many modules as you want.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0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A4B1-C8F0-2FA0-1F15-DD63C1B6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Grupo en </a:t>
            </a:r>
            <a:r>
              <a:rPr lang="es-CO" dirty="0" err="1"/>
              <a:t>Slack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0487BD-1B60-BFA3-08D9-A1946443B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484" y="1546225"/>
            <a:ext cx="8143032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979F72-EF90-FE76-BD70-AE58A1705945}"/>
              </a:ext>
            </a:extLst>
          </p:cNvPr>
          <p:cNvSpPr txBox="1"/>
          <p:nvPr/>
        </p:nvSpPr>
        <p:spPr>
          <a:xfrm>
            <a:off x="1634067" y="6057900"/>
            <a:ext cx="9287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https://join.slack.com/t/nlp4spanish2022/shared_invite/zt-191p7joxh-v4Vsl1ti0gsblSfhrwADnw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2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F6E9-88B9-41A7-8516-180424CB0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Práctica</a:t>
            </a:r>
            <a:r>
              <a:rPr lang="en-US" dirty="0"/>
              <a:t> de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9EFE4-5F53-405F-9E74-2CAB7A865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 err="1"/>
              <a:t>Revisión</a:t>
            </a:r>
            <a:r>
              <a:rPr lang="en-US" dirty="0"/>
              <a:t> de la </a:t>
            </a:r>
            <a:r>
              <a:rPr lang="en-US" dirty="0" err="1"/>
              <a:t>práctica</a:t>
            </a:r>
            <a:r>
              <a:rPr lang="en-US" dirty="0"/>
              <a:t> de Linux + </a:t>
            </a:r>
            <a:r>
              <a:rPr lang="en-US" dirty="0" err="1"/>
              <a:t>Tarea</a:t>
            </a:r>
            <a:r>
              <a:rPr lang="en-US" dirty="0"/>
              <a:t> 1</a:t>
            </a: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Preámbulo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Creaci</a:t>
            </a:r>
            <a:r>
              <a:rPr lang="es-CO" dirty="0" err="1">
                <a:solidFill>
                  <a:srgbClr val="FF0000"/>
                </a:solidFill>
              </a:rPr>
              <a:t>ón</a:t>
            </a:r>
            <a:r>
              <a:rPr lang="es-CO" dirty="0">
                <a:solidFill>
                  <a:srgbClr val="FF0000"/>
                </a:solidFill>
              </a:rPr>
              <a:t> de 3 programas!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51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3347</TotalTime>
  <Words>543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Office Theme</vt:lpstr>
      <vt:lpstr>Práctica de Python</vt:lpstr>
      <vt:lpstr>Práctica de Linux</vt:lpstr>
      <vt:lpstr>3. Filtrar concordancias de palabras</vt:lpstr>
      <vt:lpstr>morfema</vt:lpstr>
      <vt:lpstr>Lista de comandos útiles que vimos</vt:lpstr>
      <vt:lpstr>Tarea: Lab Assignment 1</vt:lpstr>
      <vt:lpstr>Para antes de la clase del miércoles</vt:lpstr>
      <vt:lpstr>Grupo en Slack</vt:lpstr>
      <vt:lpstr>Práctica de Python</vt:lpstr>
      <vt:lpstr>¿Qué es Python?</vt:lpstr>
      <vt:lpstr>Muestras: Vamos a crear tres programas simples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Python for NLP Functions</dc:title>
  <dc:creator>Restrepo-Ramos, Falcon D</dc:creator>
  <cp:lastModifiedBy>Restrepo Ramos,Falcon D</cp:lastModifiedBy>
  <cp:revision>34</cp:revision>
  <dcterms:created xsi:type="dcterms:W3CDTF">2021-06-29T16:53:58Z</dcterms:created>
  <dcterms:modified xsi:type="dcterms:W3CDTF">2022-05-19T02:15:20Z</dcterms:modified>
</cp:coreProperties>
</file>