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3" r:id="rId7"/>
    <p:sldId id="264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C65C-0646-4FF5-B075-3CFD8A4AD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84EC5-CEB4-4500-A56A-F851FBCBF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B09E3-D7B2-47BE-A93F-A10AB3E7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EE12-7FC3-4EA2-BD82-30737B00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AFD1-F673-4C32-9D7E-39DD2819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0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8B20-E7A5-49B8-99B3-502B7813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875DD-C01C-4386-B940-4CF306A79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32BB-C5E9-4240-89FE-EF07031D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3E75-9B4E-480C-BEA1-E47DE0B2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9803-1E91-422B-9F3D-C62D37B4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A66D1-3C23-420D-A122-B5AE83600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C6120-AE90-4930-B07D-201204A11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0C93-D5C8-4EC7-A74E-14D1AE78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B5F7-EF8D-4DC5-A9D1-1AFD7725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3725-D9E1-4F61-BC35-A10971E8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5CB8-D75B-4C42-8BB2-A3C6417D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1446-064B-401C-9F7D-72250DB4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E3B00-82EE-4BCE-897D-AA722CF2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B88BF-984E-4C9B-902D-6F3F2DFA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D99C-0968-4A9E-B978-B468D33E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2A31-4129-4B02-94C5-3F978B37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CCA31-4D0E-4464-9DC1-606C2949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C0A8-4C12-49C0-9AED-5152262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8CA4-4520-452F-808B-54C76250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E1890-EF98-4F00-B273-E2CE533E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D8E3-21DB-4EA1-B83F-B66CF7F0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9C2D-032E-4E0B-BABD-AF6695EA7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900A4-3A5E-4AB1-B079-DC84CBF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75299-EBFF-4263-8E03-5B1468B8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4292-3678-4CFA-820D-60D1BD11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46045-9CF4-42F9-8604-635711E6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E18A-FFF7-45AF-A1FF-1C7C6E6B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BD487-DBCA-45E8-8029-DF14955E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9F99D-C0D5-4E91-B5C8-0986C207B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85219-6CCE-41D3-BDE4-AE30981A1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2C54C-B781-4787-B8C4-7E9E2053F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C243D-1A42-44F2-80A8-89113E9F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89BF3-B36B-4BD2-AEA1-09911E2A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1B994-2B63-46B0-B39A-3ABB1EC4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8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064B-B0EA-4E34-93D6-378A825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BECC3-94F1-4198-8773-6A8A04C8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51996-AD71-44CE-B394-CC8F6D2C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99472-94C0-4403-8398-5B80AFEF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2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E743C-8B65-4CA7-B6EE-30386644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3C9A-D2A2-4314-B96A-6161FF05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39DD8-16F7-4C5C-8DF7-1FA879D0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1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1674-FFAA-480F-996A-F3185E6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CE0B-290D-4ED3-9FEE-28D27861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89B3B-5451-4F81-9E43-56B4246CA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0179A-48B6-41D9-ACDC-A093FF07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C231A-B6F7-4523-85DA-154A423F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08E13-50E0-4237-B563-E5300405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0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E168-65B7-46F6-AEF8-C0606313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A5C85-B8E6-403A-BB9E-FDA8CC778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E717E-170A-4517-8006-73794C709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0632-C98B-44BD-9A7D-A3CEF796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75E6F-8708-430C-8F44-2432390B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1F9D7-AB62-4C46-9D01-C2938868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E6237-AD26-47F0-90F2-6368E985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C6B2F-B78E-4BA0-A48F-993084D46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0039-B086-4F19-AFB8-B303CBC22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415D-6789-4496-A03F-69390932FA9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E4EC-F03B-40B6-973F-094E34C37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40F4-E7B5-4ABE-A1C6-F2B93AE23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drive/folders/1L19ruxGM13-Wzecg7cx7T1Y6J3QIhyD8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rive.google.com/drive/folders/1cp-3Go6l3ireloDUGnQCqoMBJ5iCJoNa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8B5E-2E92-4F6E-9E8C-D9827691F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B0E23-5778-40F5-AC68-99B3FC901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Data collection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Annotation for Machine Learning Applications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2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A392-3491-4E2F-B507-F5C66654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4. Evaluación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AEC1-6F89-4AFA-8501-D93C79D0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dirty="0"/>
              <a:t>Aquí nos hacemos varias preguntas:</a:t>
            </a:r>
          </a:p>
          <a:p>
            <a:pPr marL="514350" indent="-514350">
              <a:buAutoNum type="arabicPeriod"/>
            </a:pPr>
            <a:r>
              <a:rPr lang="es-CO" dirty="0"/>
              <a:t>¿Qué tan bueno es el desempeño de mi modelo? </a:t>
            </a:r>
          </a:p>
          <a:p>
            <a:pPr marL="514350" indent="-514350">
              <a:buAutoNum type="arabicPeriod"/>
            </a:pPr>
            <a:r>
              <a:rPr lang="es-CO" dirty="0"/>
              <a:t>¿Es un modelo útil y preciso?</a:t>
            </a:r>
          </a:p>
          <a:p>
            <a:pPr marL="514350" indent="-514350">
              <a:buAutoNum type="arabicPeriod"/>
            </a:pPr>
            <a:r>
              <a:rPr lang="es-CO" dirty="0"/>
              <a:t>Si le agrego más datos, ¿podré mejorar mi modelo?</a:t>
            </a:r>
          </a:p>
          <a:p>
            <a:pPr marL="514350" indent="-514350">
              <a:buAutoNum type="arabicPeriod"/>
            </a:pPr>
            <a:r>
              <a:rPr lang="es-CO" dirty="0"/>
              <a:t>Debo incluir más parámetros de clasificación?</a:t>
            </a:r>
          </a:p>
          <a:p>
            <a:pPr marL="514350" indent="-514350">
              <a:buAutoNum type="arabicPeriod"/>
            </a:pPr>
            <a:endParaRPr lang="es-CO" dirty="0"/>
          </a:p>
          <a:p>
            <a:pPr marL="0" indent="0">
              <a:buNone/>
            </a:pPr>
            <a:r>
              <a:rPr lang="es-CO" dirty="0"/>
              <a:t>Para evaluar un modelo se deben de dividir los datos en dos:</a:t>
            </a:r>
          </a:p>
          <a:p>
            <a:pPr marL="0" indent="0">
              <a:buNone/>
            </a:pPr>
            <a:r>
              <a:rPr lang="es-CO" dirty="0"/>
              <a:t>70% </a:t>
            </a:r>
            <a:r>
              <a:rPr lang="es-CO" i="1" dirty="0"/>
              <a:t>Training</a:t>
            </a:r>
          </a:p>
          <a:p>
            <a:pPr marL="0" indent="0">
              <a:buNone/>
            </a:pPr>
            <a:r>
              <a:rPr lang="es-CO" dirty="0"/>
              <a:t>30%</a:t>
            </a:r>
            <a:r>
              <a:rPr lang="es-CO" i="1" dirty="0"/>
              <a:t> </a:t>
            </a:r>
            <a:r>
              <a:rPr lang="es-CO" i="1" dirty="0" err="1"/>
              <a:t>testing</a:t>
            </a:r>
            <a:endParaRPr lang="es-CO" i="1" dirty="0"/>
          </a:p>
          <a:p>
            <a:pPr marL="0" indent="0">
              <a:buNone/>
            </a:pPr>
            <a:endParaRPr lang="es-CO" i="1" dirty="0"/>
          </a:p>
          <a:p>
            <a:pPr marL="0" indent="0">
              <a:buNone/>
            </a:pPr>
            <a:r>
              <a:rPr lang="es-CO" dirty="0"/>
              <a:t>La métrica más común para evaluar el modelo es mediante el </a:t>
            </a:r>
            <a:r>
              <a:rPr lang="es-CO" i="1" dirty="0"/>
              <a:t>F1 Score</a:t>
            </a:r>
            <a:r>
              <a:rPr lang="es-CO" dirty="0"/>
              <a:t>: mide si los positivos </a:t>
            </a:r>
            <a:r>
              <a:rPr lang="es-CO" dirty="0" err="1"/>
              <a:t>predecidos</a:t>
            </a:r>
            <a:r>
              <a:rPr lang="es-CO" dirty="0"/>
              <a:t> son realmente positivos. Entre más alta la puntuación mejor. Veremos esto en más detalle la próxima semana.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1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4B56-E67E-4EF6-BDAE-37544BB8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9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https://drive.google.com/drive/folders/1L19ruxGM13-Wzecg7cx7T1Y6J3QIhyD8?usp=sharing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FD15-8341-4801-8301-8A83C35D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896A4-3A5C-412A-BE43-6D574F4C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9456"/>
            <a:ext cx="12192000" cy="27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C6B5-1DF6-468F-AEFA-0ACC4927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API?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ABB8-86A8-48F8-955F-115E2B18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11250386" cy="4351338"/>
          </a:xfrm>
        </p:spPr>
        <p:txBody>
          <a:bodyPr/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 API (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Application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Programming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Interface) nos permite establecer una comunicación directamente con los servidores de Twitter y solicitar búsquedas de las publicaciones de sus usuarios. Ajustamos las búsquedas de acuerdo a Hashtags y otros parámetros, cómo: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La ubicación geográfica, la fecha, el idioma, etc.</a:t>
            </a:r>
          </a:p>
        </p:txBody>
      </p:sp>
    </p:spTree>
    <p:extLst>
      <p:ext uri="{BB962C8B-B14F-4D97-AF65-F5344CB8AC3E}">
        <p14:creationId xmlns:p14="http://schemas.microsoft.com/office/powerpoint/2010/main" val="150279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7331-264C-485B-96DA-C0984FEB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 del proyecto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E57C-B92B-4585-8200-FAA66327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Para este proyecto vamos a </a:t>
            </a:r>
            <a:r>
              <a:rPr lang="es-CO" dirty="0" err="1"/>
              <a:t>recoelctar</a:t>
            </a:r>
            <a:r>
              <a:rPr lang="es-CO" dirty="0"/>
              <a:t> datos de Twitter sobre algún tema de investigación de tu interés. Por ejemplo, puedes estar interesado en saber sobre el uso del voseo en Colombia vs Argentina, o tal vez te interesa conocer sobre cómo se usa el </a:t>
            </a:r>
            <a:r>
              <a:rPr lang="es-CO" i="1" dirty="0" err="1"/>
              <a:t>codeswitching</a:t>
            </a:r>
            <a:r>
              <a:rPr lang="es-CO" i="1" dirty="0"/>
              <a:t> </a:t>
            </a:r>
            <a:r>
              <a:rPr lang="es-CO" dirty="0"/>
              <a:t>en tuits de personas de Miami, etc. </a:t>
            </a:r>
          </a:p>
          <a:p>
            <a:pPr marL="0" indent="0">
              <a:buNone/>
            </a:pPr>
            <a:r>
              <a:rPr lang="en-US" dirty="0"/>
              <a:t>Pasos:</a:t>
            </a:r>
          </a:p>
          <a:p>
            <a:pPr marL="514350" indent="-514350">
              <a:buAutoNum type="arabicPeriod"/>
            </a:pPr>
            <a:r>
              <a:rPr lang="en-US" dirty="0" err="1"/>
              <a:t>Recolección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Anotación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Entrenamiento</a:t>
            </a:r>
            <a:r>
              <a:rPr lang="en-US" dirty="0"/>
              <a:t> del </a:t>
            </a:r>
            <a:r>
              <a:rPr lang="en-US" dirty="0" err="1"/>
              <a:t>clasificador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Evaluación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027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C5F1-D612-4C26-BC48-17500EE6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Recolección de datos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5ABF1-3C46-479B-A9A8-FC7F10BB2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517" y="1825625"/>
            <a:ext cx="84589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1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2FD81-1381-4C04-8FCC-3CDFB57A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28" y="199862"/>
            <a:ext cx="11807343" cy="873244"/>
          </a:xfrm>
        </p:spPr>
        <p:txBody>
          <a:bodyPr anchor="b">
            <a:normAutofit/>
          </a:bodyPr>
          <a:lstStyle/>
          <a:p>
            <a:r>
              <a:rPr lang="es-CO" sz="3800" dirty="0"/>
              <a:t>Lo que necesitas antes de empezar a recoger datos</a:t>
            </a:r>
            <a:endParaRPr lang="en-US" sz="38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8523F7-2519-4480-A09D-4676488E5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447250" cy="341071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s-CO" sz="2200" dirty="0"/>
              <a:t>- API </a:t>
            </a:r>
            <a:r>
              <a:rPr lang="es-CO" sz="2200" dirty="0" err="1"/>
              <a:t>Secret</a:t>
            </a:r>
            <a:r>
              <a:rPr lang="es-CO" sz="2200" dirty="0"/>
              <a:t> Key</a:t>
            </a:r>
          </a:p>
          <a:p>
            <a:pPr>
              <a:buFontTx/>
              <a:buChar char="-"/>
            </a:pPr>
            <a:r>
              <a:rPr lang="en-US" sz="2200" dirty="0"/>
              <a:t>Bearer Token</a:t>
            </a:r>
          </a:p>
          <a:p>
            <a:pPr>
              <a:buFontTx/>
              <a:buChar char="-"/>
            </a:pPr>
            <a:r>
              <a:rPr lang="en-US" sz="2200" dirty="0"/>
              <a:t>Consumer Key</a:t>
            </a:r>
          </a:p>
          <a:p>
            <a:pPr>
              <a:buFontTx/>
              <a:buChar char="-"/>
            </a:pPr>
            <a:r>
              <a:rPr lang="en-US" sz="2200" dirty="0"/>
              <a:t>Consumer Secret</a:t>
            </a:r>
          </a:p>
          <a:p>
            <a:pPr>
              <a:buFontTx/>
              <a:buChar char="-"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err="1"/>
              <a:t>Guarda</a:t>
            </a:r>
            <a:r>
              <a:rPr lang="en-US" sz="2200" dirty="0"/>
              <a:t> </a:t>
            </a:r>
            <a:r>
              <a:rPr lang="en-US" sz="2200" dirty="0" err="1"/>
              <a:t>esta</a:t>
            </a:r>
            <a:r>
              <a:rPr lang="en-US" sz="2200" dirty="0"/>
              <a:t> </a:t>
            </a:r>
            <a:r>
              <a:rPr lang="en-US" sz="2200" dirty="0" err="1"/>
              <a:t>informaci</a:t>
            </a:r>
            <a:r>
              <a:rPr lang="es-CO" sz="2200" dirty="0" err="1"/>
              <a:t>ón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archivo</a:t>
            </a:r>
            <a:r>
              <a:rPr lang="en-US" sz="2200" dirty="0"/>
              <a:t> de txt.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+ Hashtags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BF973-EADF-41C3-A00C-FDC4FF98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73106"/>
            <a:ext cx="6903720" cy="47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3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D46F-3115-4CE2-96EB-95CB11C2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¡Manos a la obra! </a:t>
            </a:r>
            <a:r>
              <a:rPr lang="es-CO" dirty="0">
                <a:hlinkClick r:id="rId2"/>
              </a:rPr>
              <a:t>https://drive.google.com/drive/folders/1cp-3Go6l3ireloDUGnQCqoMBJ5iCJoNa?usp=sharing</a:t>
            </a:r>
            <a:br>
              <a:rPr lang="es-CO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59F97-AE09-4D72-891A-57AAE4CFF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00716"/>
            <a:ext cx="10515600" cy="3601155"/>
          </a:xfrm>
        </p:spPr>
      </p:pic>
    </p:spTree>
    <p:extLst>
      <p:ext uri="{BB962C8B-B14F-4D97-AF65-F5344CB8AC3E}">
        <p14:creationId xmlns:p14="http://schemas.microsoft.com/office/powerpoint/2010/main" val="424509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613D-6B02-422A-962D-7B170333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 Anotación de 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F3F2-CF36-4B0C-AB97-411F177EE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s-CO" dirty="0"/>
              <a:t>Anotación humana</a:t>
            </a:r>
          </a:p>
          <a:p>
            <a:pPr>
              <a:buFontTx/>
              <a:buChar char="-"/>
            </a:pPr>
            <a:r>
              <a:rPr lang="es-CO" dirty="0"/>
              <a:t>Más datos mejor</a:t>
            </a:r>
          </a:p>
          <a:p>
            <a:pPr marL="0" indent="0">
              <a:buNone/>
            </a:pPr>
            <a:r>
              <a:rPr lang="es-CO" dirty="0"/>
              <a:t>- Tipos de clasificación: </a:t>
            </a:r>
          </a:p>
          <a:p>
            <a:pPr marL="514350" indent="-514350">
              <a:buAutoNum type="arabicPeriod"/>
            </a:pPr>
            <a:r>
              <a:rPr lang="es-CO" dirty="0"/>
              <a:t>Binaria: simple y sencilla. Requiere menos datos comparado con múltiples etiquetas. Dos factores en tu variable. </a:t>
            </a:r>
          </a:p>
          <a:p>
            <a:pPr marL="514350" indent="-514350">
              <a:buAutoNum type="arabicPeriod"/>
            </a:pPr>
            <a:r>
              <a:rPr lang="es-CO" dirty="0" err="1"/>
              <a:t>Multilabel</a:t>
            </a:r>
            <a:r>
              <a:rPr lang="es-CO" dirty="0"/>
              <a:t>: compleja y requiere una gran cantidad de datos. 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ES" b="0" i="0" dirty="0">
                <a:solidFill>
                  <a:srgbClr val="1D1C1D"/>
                </a:solidFill>
                <a:effectLst/>
                <a:latin typeface="Slack-Lato"/>
              </a:rPr>
              <a:t>Para el clasificador de ML, la idea es entrenar un clasificador con los datos de Twitter para predecir una clasificación binaria. </a:t>
            </a:r>
            <a:r>
              <a:rPr lang="es-CO" dirty="0"/>
              <a:t>Por ejemplo, yo quiero obtener datos del voseo en Cali y Medellín, dos ciudades de Colombia donde se utiliza esta forma de tratamiento. </a:t>
            </a:r>
          </a:p>
          <a:p>
            <a:pPr marL="0" indent="0">
              <a:buNone/>
            </a:pPr>
            <a:r>
              <a:rPr lang="es-ES" b="0" i="0" dirty="0">
                <a:solidFill>
                  <a:srgbClr val="1D1C1D"/>
                </a:solidFill>
                <a:effectLst/>
                <a:latin typeface="Slack-Lato"/>
              </a:rPr>
              <a:t>Yo voy a entrenar un clasificador de texto que prediga si el uso del voseo en un tuit es de Cali o de Medellín. Luego evaluaremos su precisión.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8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13A4-6641-454E-9A17-F941440D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3. La aplicación de Machine </a:t>
            </a:r>
            <a:r>
              <a:rPr lang="es-CO" dirty="0" err="1"/>
              <a:t>Learning</a:t>
            </a:r>
            <a:r>
              <a:rPr lang="es-CO" dirty="0"/>
              <a:t>: Un clasificador de textos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6D2C-6127-4A32-8E55-48C4F1D9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/>
              <a:t>Hay tres tipos de clasificadores de textos:</a:t>
            </a:r>
          </a:p>
          <a:p>
            <a:pPr marL="0" indent="0">
              <a:buNone/>
            </a:pPr>
            <a:endParaRPr lang="es-CO" dirty="0"/>
          </a:p>
          <a:p>
            <a:pPr marL="514350" indent="-514350">
              <a:buAutoNum type="arabicPeriod"/>
            </a:pPr>
            <a:r>
              <a:rPr lang="es-CO" dirty="0"/>
              <a:t>Clasificación por tópicos (</a:t>
            </a:r>
            <a:r>
              <a:rPr lang="es-CO" dirty="0" err="1"/>
              <a:t>Topic</a:t>
            </a:r>
            <a:r>
              <a:rPr lang="es-CO" dirty="0"/>
              <a:t> </a:t>
            </a:r>
            <a:r>
              <a:rPr lang="es-CO" dirty="0" err="1"/>
              <a:t>Classification</a:t>
            </a:r>
            <a:r>
              <a:rPr lang="es-CO" dirty="0"/>
              <a:t>): Aquí puedes clasificar un texto de acuerdo al tema o relevancia. Por ejemplo, si deseas saber si el texto trata sobre recetas de cocina o sobre la historia de Colombia.</a:t>
            </a:r>
          </a:p>
          <a:p>
            <a:pPr marL="514350" indent="-514350">
              <a:buAutoNum type="arabicPeriod"/>
            </a:pPr>
            <a:r>
              <a:rPr lang="es-CO" dirty="0"/>
              <a:t>Análisis de sentimiento (</a:t>
            </a:r>
            <a:r>
              <a:rPr lang="es-CO" dirty="0" err="1"/>
              <a:t>Sentiment</a:t>
            </a:r>
            <a:r>
              <a:rPr lang="es-CO" dirty="0"/>
              <a:t> </a:t>
            </a:r>
            <a:r>
              <a:rPr lang="es-CO" dirty="0" err="1"/>
              <a:t>analysis</a:t>
            </a:r>
            <a:r>
              <a:rPr lang="es-CO" dirty="0"/>
              <a:t>): detecta si un texto tiene sentimientos positivos, neutrales o negativos. Se utiliza mucho para conocer la popularidad de un producto o de una persona.</a:t>
            </a:r>
          </a:p>
          <a:p>
            <a:pPr marL="514350" indent="-514350">
              <a:buAutoNum type="arabicPeriod"/>
            </a:pPr>
            <a:r>
              <a:rPr lang="es-CO" dirty="0"/>
              <a:t>Clasificación de la intención (</a:t>
            </a:r>
            <a:r>
              <a:rPr lang="es-CO" dirty="0" err="1"/>
              <a:t>Intent</a:t>
            </a:r>
            <a:r>
              <a:rPr lang="es-CO" dirty="0"/>
              <a:t> </a:t>
            </a:r>
            <a:r>
              <a:rPr lang="es-CO" dirty="0" err="1"/>
              <a:t>Analysis</a:t>
            </a:r>
            <a:r>
              <a:rPr lang="es-CO" dirty="0"/>
              <a:t>): clasifica un texto de acuerdo a su función pragmática. Se utiliza mucho para clasificar si un usuario está haciendo una petición, una queja, un agradecimiento,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7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583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Slack-Lato</vt:lpstr>
      <vt:lpstr>Office Theme</vt:lpstr>
      <vt:lpstr>Twitter API</vt:lpstr>
      <vt:lpstr>Google Colab: https://drive.google.com/drive/folders/1L19ruxGM13-Wzecg7cx7T1Y6J3QIhyD8?usp=sharing </vt:lpstr>
      <vt:lpstr>¿Qué es un API?</vt:lpstr>
      <vt:lpstr>Objetivos del proyecto</vt:lpstr>
      <vt:lpstr>1. Recolección de datos</vt:lpstr>
      <vt:lpstr>Lo que necesitas antes de empezar a recoger datos</vt:lpstr>
      <vt:lpstr>¡Manos a la obra! https://drive.google.com/drive/folders/1cp-3Go6l3ireloDUGnQCqoMBJ5iCJoNa?usp=sharing </vt:lpstr>
      <vt:lpstr>2. Anotación de datos</vt:lpstr>
      <vt:lpstr>3. La aplicación de Machine Learning: Un clasificador de textos </vt:lpstr>
      <vt:lpstr>4. 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NLT and spaCy for different NLP Tasks</dc:title>
  <dc:creator>Restrepo-Ramos, Falcon D</dc:creator>
  <cp:lastModifiedBy>Restrepo-Ramos, Falcon D</cp:lastModifiedBy>
  <cp:revision>13</cp:revision>
  <dcterms:created xsi:type="dcterms:W3CDTF">2021-07-09T00:39:34Z</dcterms:created>
  <dcterms:modified xsi:type="dcterms:W3CDTF">2021-07-20T17:29:16Z</dcterms:modified>
</cp:coreProperties>
</file>