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6583a07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6583a07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53e44bed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53e44bed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6583a07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6583a07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6583a07f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6583a07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6583a07f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6583a07f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6583a07f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6583a07f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63179da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63179da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53e44be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53e44be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63179da6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63179da6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53e44be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53e44be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53e44be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e53e44bed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53e44bed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e53e44bedb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53e44bed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e53e44bedb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53e44bed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e53e44bedb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Text classification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Using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¿Cómo se ve una red neuronal?</a:t>
            </a:r>
            <a:endParaRPr/>
          </a:p>
        </p:txBody>
      </p:sp>
      <p:sp>
        <p:nvSpPr>
          <p:cNvPr id="137" name="Google Shape;137;p22"/>
          <p:cNvSpPr txBox="1"/>
          <p:nvPr>
            <p:ph idx="1" type="body"/>
          </p:nvPr>
        </p:nvSpPr>
        <p:spPr>
          <a:xfrm>
            <a:off x="311700" y="1152475"/>
            <a:ext cx="3498300" cy="130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El perceptrón							</a:t>
            </a:r>
            <a:endParaRPr/>
          </a:p>
        </p:txBody>
      </p:sp>
      <p:pic>
        <p:nvPicPr>
          <p:cNvPr id="138" name="Google Shape;138;p22"/>
          <p:cNvPicPr preferRelativeResize="0"/>
          <p:nvPr/>
        </p:nvPicPr>
        <p:blipFill>
          <a:blip r:embed="rId3">
            <a:alphaModFix/>
          </a:blip>
          <a:stretch>
            <a:fillRect/>
          </a:stretch>
        </p:blipFill>
        <p:spPr>
          <a:xfrm>
            <a:off x="204300" y="1909103"/>
            <a:ext cx="4367700" cy="1843997"/>
          </a:xfrm>
          <a:prstGeom prst="rect">
            <a:avLst/>
          </a:prstGeom>
          <a:noFill/>
          <a:ln>
            <a:noFill/>
          </a:ln>
        </p:spPr>
      </p:pic>
      <p:pic>
        <p:nvPicPr>
          <p:cNvPr id="139" name="Google Shape;139;p22"/>
          <p:cNvPicPr preferRelativeResize="0"/>
          <p:nvPr/>
        </p:nvPicPr>
        <p:blipFill>
          <a:blip r:embed="rId4">
            <a:alphaModFix/>
          </a:blip>
          <a:stretch>
            <a:fillRect/>
          </a:stretch>
        </p:blipFill>
        <p:spPr>
          <a:xfrm>
            <a:off x="5452625" y="1376725"/>
            <a:ext cx="3379675" cy="3240551"/>
          </a:xfrm>
          <a:prstGeom prst="rect">
            <a:avLst/>
          </a:prstGeom>
          <a:noFill/>
          <a:ln>
            <a:noFill/>
          </a:ln>
        </p:spPr>
      </p:pic>
      <p:sp>
        <p:nvSpPr>
          <p:cNvPr id="140" name="Google Shape;140;p22"/>
          <p:cNvSpPr txBox="1"/>
          <p:nvPr/>
        </p:nvSpPr>
        <p:spPr>
          <a:xfrm>
            <a:off x="5452625" y="596425"/>
            <a:ext cx="38925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Red neuronal con capas de perceptrones ‘escondidos’</a:t>
            </a:r>
            <a:endParaRPr sz="1800">
              <a:solidFill>
                <a:schemeClr val="dk2"/>
              </a:solidFill>
            </a:endParaRPr>
          </a:p>
        </p:txBody>
      </p:sp>
      <p:sp>
        <p:nvSpPr>
          <p:cNvPr id="141" name="Google Shape;141;p22"/>
          <p:cNvSpPr txBox="1"/>
          <p:nvPr/>
        </p:nvSpPr>
        <p:spPr>
          <a:xfrm>
            <a:off x="432475" y="4407250"/>
            <a:ext cx="459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Bias: un peso constante que permite obtener un mejor </a:t>
            </a:r>
            <a:r>
              <a:rPr i="1" lang="en"/>
              <a:t>fit </a:t>
            </a:r>
            <a:r>
              <a:rPr lang="en"/>
              <a:t>o asertividad del modelo</a:t>
            </a:r>
            <a:endParaRPr/>
          </a:p>
        </p:txBody>
      </p:sp>
      <p:sp>
        <p:nvSpPr>
          <p:cNvPr id="142" name="Google Shape;142;p22"/>
          <p:cNvSpPr txBox="1"/>
          <p:nvPr/>
        </p:nvSpPr>
        <p:spPr>
          <a:xfrm>
            <a:off x="5452625" y="4299400"/>
            <a:ext cx="413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‘Escondidos’ (hidden layer) porque las </a:t>
            </a:r>
            <a:endParaRPr/>
          </a:p>
          <a:p>
            <a:pPr indent="0" lvl="0" marL="0" rtl="0" algn="l">
              <a:spcBef>
                <a:spcPts val="0"/>
              </a:spcBef>
              <a:spcAft>
                <a:spcPts val="0"/>
              </a:spcAft>
              <a:buNone/>
            </a:pPr>
            <a:r>
              <a:rPr lang="en"/>
              <a:t>Capas de perceptrones no ven el input directamente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Los datos para esta práctica</a:t>
            </a:r>
            <a:endParaRPr/>
          </a:p>
        </p:txBody>
      </p:sp>
      <p:sp>
        <p:nvSpPr>
          <p:cNvPr id="148" name="Google Shape;148;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a:t>1. </a:t>
            </a:r>
            <a:r>
              <a:rPr b="1" lang="en"/>
              <a:t>Detección de lenguaje abusivo en Twitter. Replicación del artículo de </a:t>
            </a:r>
            <a:r>
              <a:rPr b="1" lang="en" sz="1200">
                <a:solidFill>
                  <a:schemeClr val="accent2"/>
                </a:solidFill>
                <a:highlight>
                  <a:srgbClr val="FFFFFF"/>
                </a:highlight>
                <a:latin typeface="Roboto"/>
                <a:ea typeface="Roboto"/>
                <a:cs typeface="Roboto"/>
                <a:sym typeface="Roboto"/>
              </a:rPr>
              <a:t>Waseem and Hovy (2016).</a:t>
            </a:r>
            <a:endParaRPr b="1"/>
          </a:p>
          <a:p>
            <a:pPr indent="0" lvl="0" marL="0" rtl="0" algn="l">
              <a:spcBef>
                <a:spcPts val="1200"/>
              </a:spcBef>
              <a:spcAft>
                <a:spcPts val="0"/>
              </a:spcAft>
              <a:buNone/>
            </a:pPr>
            <a:r>
              <a:rPr b="1" lang="en"/>
              <a:t>Términos buscados:</a:t>
            </a:r>
            <a:r>
              <a:rPr lang="en"/>
              <a:t> </a:t>
            </a:r>
            <a:r>
              <a:rPr lang="en"/>
              <a:t>“MKR”, “asian drive”, “feminazi”, “immigrant”, “nigger”, “sjw”, “WomenAgainstFeminism”, “blameonenotall”, “islam terrorism”, “notallmen”, “victimcard”, “victim card”, “arab terror”, “gamergate”, “jsil”, “racecard”, “race card”</a:t>
            </a:r>
            <a:endParaRPr/>
          </a:p>
          <a:p>
            <a:pPr indent="0" lvl="0" marL="0" rtl="0" algn="l">
              <a:spcBef>
                <a:spcPts val="1200"/>
              </a:spcBef>
              <a:spcAft>
                <a:spcPts val="0"/>
              </a:spcAft>
              <a:buNone/>
            </a:pPr>
            <a:r>
              <a:rPr b="1" lang="en"/>
              <a:t>Labels </a:t>
            </a:r>
            <a:r>
              <a:rPr lang="en"/>
              <a:t>(anotaciones): </a:t>
            </a:r>
            <a:endParaRPr/>
          </a:p>
          <a:p>
            <a:pPr indent="0" lvl="0" marL="0" rtl="0" algn="l">
              <a:spcBef>
                <a:spcPts val="1200"/>
              </a:spcBef>
              <a:spcAft>
                <a:spcPts val="0"/>
              </a:spcAft>
              <a:buClr>
                <a:srgbClr val="000000"/>
              </a:buClr>
              <a:buSzPts val="1800"/>
              <a:buFont typeface="Arial"/>
              <a:buNone/>
            </a:pPr>
            <a:r>
              <a:rPr lang="en"/>
              <a:t>1 = Abusive</a:t>
            </a:r>
            <a:endParaRPr/>
          </a:p>
          <a:p>
            <a:pPr indent="0" lvl="0" marL="0" rtl="0" algn="l">
              <a:spcBef>
                <a:spcPts val="1200"/>
              </a:spcBef>
              <a:spcAft>
                <a:spcPts val="1200"/>
              </a:spcAft>
              <a:buClr>
                <a:srgbClr val="000000"/>
              </a:buClr>
              <a:buSzPts val="1800"/>
              <a:buFont typeface="Arial"/>
              <a:buNone/>
            </a:pPr>
            <a:r>
              <a:rPr lang="en"/>
              <a:t>2 = Non-abusive</a:t>
            </a:r>
            <a:endParaRPr/>
          </a:p>
        </p:txBody>
      </p:sp>
      <p:sp>
        <p:nvSpPr>
          <p:cNvPr id="149" name="Google Shape;149;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2. Clasificación de competencia lingüística en composiciones de estudiantes de español. </a:t>
            </a:r>
            <a:endParaRPr/>
          </a:p>
        </p:txBody>
      </p:sp>
      <p:pic>
        <p:nvPicPr>
          <p:cNvPr id="150" name="Google Shape;150;p23"/>
          <p:cNvPicPr preferRelativeResize="0"/>
          <p:nvPr/>
        </p:nvPicPr>
        <p:blipFill rotWithShape="1">
          <a:blip r:embed="rId3">
            <a:alphaModFix/>
          </a:blip>
          <a:srcRect b="0" l="0" r="0" t="0"/>
          <a:stretch/>
        </p:blipFill>
        <p:spPr>
          <a:xfrm>
            <a:off x="4615675" y="2388949"/>
            <a:ext cx="4433351" cy="140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Detección de lenguaje abusivo</a:t>
            </a:r>
            <a:endParaRPr/>
          </a:p>
        </p:txBody>
      </p:sp>
      <p:sp>
        <p:nvSpPr>
          <p:cNvPr id="156" name="Google Shape;156;p24"/>
          <p:cNvSpPr txBox="1"/>
          <p:nvPr>
            <p:ph idx="1" type="body"/>
          </p:nvPr>
        </p:nvSpPr>
        <p:spPr>
          <a:xfrm>
            <a:off x="218650" y="3809475"/>
            <a:ext cx="8520600" cy="12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												Labels</a:t>
            </a:r>
            <a:endParaRPr/>
          </a:p>
        </p:txBody>
      </p:sp>
      <p:pic>
        <p:nvPicPr>
          <p:cNvPr id="157" name="Google Shape;157;p24"/>
          <p:cNvPicPr preferRelativeResize="0"/>
          <p:nvPr/>
        </p:nvPicPr>
        <p:blipFill>
          <a:blip r:embed="rId3">
            <a:alphaModFix/>
          </a:blip>
          <a:stretch>
            <a:fillRect/>
          </a:stretch>
        </p:blipFill>
        <p:spPr>
          <a:xfrm>
            <a:off x="0" y="1017730"/>
            <a:ext cx="9144000" cy="1266990"/>
          </a:xfrm>
          <a:prstGeom prst="rect">
            <a:avLst/>
          </a:prstGeom>
          <a:noFill/>
          <a:ln>
            <a:noFill/>
          </a:ln>
        </p:spPr>
      </p:pic>
      <p:pic>
        <p:nvPicPr>
          <p:cNvPr id="158" name="Google Shape;158;p24"/>
          <p:cNvPicPr preferRelativeResize="0"/>
          <p:nvPr/>
        </p:nvPicPr>
        <p:blipFill>
          <a:blip r:embed="rId4">
            <a:alphaModFix/>
          </a:blip>
          <a:stretch>
            <a:fillRect/>
          </a:stretch>
        </p:blipFill>
        <p:spPr>
          <a:xfrm>
            <a:off x="101650" y="2698200"/>
            <a:ext cx="6849750" cy="948600"/>
          </a:xfrm>
          <a:prstGeom prst="rect">
            <a:avLst/>
          </a:prstGeom>
          <a:noFill/>
          <a:ln>
            <a:noFill/>
          </a:ln>
        </p:spPr>
      </p:pic>
      <p:pic>
        <p:nvPicPr>
          <p:cNvPr id="159" name="Google Shape;159;p24"/>
          <p:cNvPicPr preferRelativeResize="0"/>
          <p:nvPr/>
        </p:nvPicPr>
        <p:blipFill>
          <a:blip r:embed="rId5">
            <a:alphaModFix/>
          </a:blip>
          <a:stretch>
            <a:fillRect/>
          </a:stretch>
        </p:blipFill>
        <p:spPr>
          <a:xfrm>
            <a:off x="7397194" y="2284719"/>
            <a:ext cx="1634225" cy="2483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Detección de lenguaje abusivo</a:t>
            </a:r>
            <a:endParaRPr/>
          </a:p>
        </p:txBody>
      </p:sp>
      <p:sp>
        <p:nvSpPr>
          <p:cNvPr id="165" name="Google Shape;165;p25"/>
          <p:cNvSpPr txBox="1"/>
          <p:nvPr>
            <p:ph idx="1" type="body"/>
          </p:nvPr>
        </p:nvSpPr>
        <p:spPr>
          <a:xfrm>
            <a:off x="311700" y="3691025"/>
            <a:ext cx="5550900" cy="12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Test</a:t>
            </a:r>
            <a:r>
              <a:rPr lang="en"/>
              <a:t>									Labels</a:t>
            </a:r>
            <a:endParaRPr/>
          </a:p>
        </p:txBody>
      </p:sp>
      <p:pic>
        <p:nvPicPr>
          <p:cNvPr id="166" name="Google Shape;166;p25"/>
          <p:cNvPicPr preferRelativeResize="0"/>
          <p:nvPr/>
        </p:nvPicPr>
        <p:blipFill>
          <a:blip r:embed="rId3">
            <a:alphaModFix/>
          </a:blip>
          <a:stretch>
            <a:fillRect/>
          </a:stretch>
        </p:blipFill>
        <p:spPr>
          <a:xfrm>
            <a:off x="0" y="1017730"/>
            <a:ext cx="9144000" cy="1266990"/>
          </a:xfrm>
          <a:prstGeom prst="rect">
            <a:avLst/>
          </a:prstGeom>
          <a:noFill/>
          <a:ln>
            <a:noFill/>
          </a:ln>
        </p:spPr>
      </p:pic>
      <p:pic>
        <p:nvPicPr>
          <p:cNvPr id="167" name="Google Shape;167;p25"/>
          <p:cNvPicPr preferRelativeResize="0"/>
          <p:nvPr/>
        </p:nvPicPr>
        <p:blipFill>
          <a:blip r:embed="rId4">
            <a:alphaModFix/>
          </a:blip>
          <a:stretch>
            <a:fillRect/>
          </a:stretch>
        </p:blipFill>
        <p:spPr>
          <a:xfrm>
            <a:off x="152400" y="2437125"/>
            <a:ext cx="5650949" cy="813750"/>
          </a:xfrm>
          <a:prstGeom prst="rect">
            <a:avLst/>
          </a:prstGeom>
          <a:noFill/>
          <a:ln>
            <a:noFill/>
          </a:ln>
        </p:spPr>
      </p:pic>
      <p:pic>
        <p:nvPicPr>
          <p:cNvPr id="168" name="Google Shape;168;p25"/>
          <p:cNvPicPr preferRelativeResize="0"/>
          <p:nvPr/>
        </p:nvPicPr>
        <p:blipFill>
          <a:blip r:embed="rId5">
            <a:alphaModFix/>
          </a:blip>
          <a:stretch>
            <a:fillRect/>
          </a:stretch>
        </p:blipFill>
        <p:spPr>
          <a:xfrm>
            <a:off x="6013471" y="2341396"/>
            <a:ext cx="3072173" cy="261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Composiciones de español L2</a:t>
            </a:r>
            <a:endParaRPr/>
          </a:p>
        </p:txBody>
      </p:sp>
      <p:sp>
        <p:nvSpPr>
          <p:cNvPr id="174" name="Google Shape;17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6"/>
          <p:cNvPicPr preferRelativeResize="0"/>
          <p:nvPr/>
        </p:nvPicPr>
        <p:blipFill>
          <a:blip r:embed="rId3">
            <a:alphaModFix/>
          </a:blip>
          <a:stretch>
            <a:fillRect/>
          </a:stretch>
        </p:blipFill>
        <p:spPr>
          <a:xfrm>
            <a:off x="0" y="1152468"/>
            <a:ext cx="9143999" cy="36835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Manos a la obra!</a:t>
            </a:r>
            <a:endParaRPr/>
          </a:p>
        </p:txBody>
      </p:sp>
      <p:sp>
        <p:nvSpPr>
          <p:cNvPr id="181" name="Google Shape;181;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https://drive.google.com/drive/folders/1O2nLlzsx34bHfVPzw1EmxqmrWFrvnLw7?usp=sharing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¿Qué es</a:t>
            </a:r>
            <a:r>
              <a:rPr lang="en"/>
              <a:t> ML y cómo lo vamos a implementar?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a:t>
            </a:r>
            <a:r>
              <a:rPr i="1" lang="en"/>
              <a:t> Machine Learning </a:t>
            </a:r>
            <a:r>
              <a:rPr lang="en"/>
              <a:t>hacemos que algoritmos computacionales aprendan de patrones vistos en los datos, imitando así el patrón de ‘aprendizaje’ de los humanos. </a:t>
            </a:r>
            <a:endParaRPr/>
          </a:p>
          <a:p>
            <a:pPr indent="0" lvl="0" marL="0" rtl="0" algn="l">
              <a:spcBef>
                <a:spcPts val="1200"/>
              </a:spcBef>
              <a:spcAft>
                <a:spcPts val="0"/>
              </a:spcAft>
              <a:buNone/>
            </a:pPr>
            <a:r>
              <a:rPr lang="en"/>
              <a:t>Estos algoritmos se entrenan mediante el uso de métodos estadísticos y se utilizan para hacer clasificaciones o predicciones en datos nuevos. </a:t>
            </a:r>
            <a:endParaRPr/>
          </a:p>
          <a:p>
            <a:pPr indent="0" lvl="0" marL="0" rtl="0" algn="l">
              <a:spcBef>
                <a:spcPts val="1200"/>
              </a:spcBef>
              <a:spcAft>
                <a:spcPts val="1200"/>
              </a:spcAft>
              <a:buNone/>
            </a:pPr>
            <a:r>
              <a:rPr lang="en"/>
              <a:t>El método que vamos a utilizar se llama </a:t>
            </a:r>
            <a:r>
              <a:rPr i="1" lang="en"/>
              <a:t>supervised machine learning</a:t>
            </a:r>
            <a:r>
              <a:rPr lang="en"/>
              <a:t>, porque le damos a la computadora las datos anotados para que haga predicciones acertadas.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Machine Learning </a:t>
            </a:r>
            <a:r>
              <a:rPr lang="en"/>
              <a:t>puede ser: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695D46"/>
              </a:buClr>
              <a:buSzPts val="1800"/>
              <a:buAutoNum type="arabicPeriod"/>
            </a:pPr>
            <a:r>
              <a:rPr lang="en">
                <a:solidFill>
                  <a:srgbClr val="695D46"/>
                </a:solidFill>
              </a:rPr>
              <a:t>Supervised Learning</a:t>
            </a:r>
            <a:endParaRPr>
              <a:solidFill>
                <a:srgbClr val="695D46"/>
              </a:solidFill>
            </a:endParaRPr>
          </a:p>
          <a:p>
            <a:pPr indent="-342900" lvl="0" marL="457200" rtl="0" algn="l">
              <a:spcBef>
                <a:spcPts val="0"/>
              </a:spcBef>
              <a:spcAft>
                <a:spcPts val="0"/>
              </a:spcAft>
              <a:buClr>
                <a:srgbClr val="695D46"/>
              </a:buClr>
              <a:buSzPts val="1800"/>
              <a:buAutoNum type="arabicPeriod"/>
            </a:pPr>
            <a:r>
              <a:rPr lang="en">
                <a:solidFill>
                  <a:srgbClr val="695D46"/>
                </a:solidFill>
              </a:rPr>
              <a:t>Unsupervised Learning</a:t>
            </a:r>
            <a:endParaRPr>
              <a:solidFill>
                <a:srgbClr val="695D46"/>
              </a:solidFill>
            </a:endParaRPr>
          </a:p>
          <a:p>
            <a:pPr indent="-342900" lvl="0" marL="457200" rtl="0" algn="l">
              <a:spcBef>
                <a:spcPts val="0"/>
              </a:spcBef>
              <a:spcAft>
                <a:spcPts val="0"/>
              </a:spcAft>
              <a:buClr>
                <a:srgbClr val="695D46"/>
              </a:buClr>
              <a:buSzPts val="1800"/>
              <a:buAutoNum type="arabicPeriod"/>
            </a:pPr>
            <a:r>
              <a:rPr lang="en">
                <a:solidFill>
                  <a:srgbClr val="695D46"/>
                </a:solidFill>
              </a:rPr>
              <a:t>Semi-supervised Learning</a:t>
            </a:r>
            <a:endParaRPr>
              <a:solidFill>
                <a:srgbClr val="695D46"/>
              </a:solidFill>
            </a:endParaRPr>
          </a:p>
          <a:p>
            <a:pPr indent="-342900" lvl="0" marL="457200" rtl="0" algn="l">
              <a:spcBef>
                <a:spcPts val="0"/>
              </a:spcBef>
              <a:spcAft>
                <a:spcPts val="0"/>
              </a:spcAft>
              <a:buClr>
                <a:srgbClr val="695D46"/>
              </a:buClr>
              <a:buSzPts val="1800"/>
              <a:buAutoNum type="arabicPeriod"/>
            </a:pPr>
            <a:r>
              <a:rPr lang="en">
                <a:solidFill>
                  <a:srgbClr val="695D46"/>
                </a:solidFill>
              </a:rPr>
              <a:t>Reinforcement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Algunas aplicaciones de </a:t>
            </a:r>
            <a:r>
              <a:rPr i="1" lang="en"/>
              <a:t>supervised machine learning</a:t>
            </a:r>
            <a:endParaRPr i="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Ham o Spam: los servidores de correos electrónicos utilizan clasificación textual para determinar si los correos deben ser filtrados y enviados a la carpeta de Spam o a tu bandeja de entrada. Este filtro se realiza mediante palabras claves en el texto.</a:t>
            </a:r>
            <a:endParaRPr/>
          </a:p>
        </p:txBody>
      </p:sp>
      <p:pic>
        <p:nvPicPr>
          <p:cNvPr id="74" name="Google Shape;74;p16"/>
          <p:cNvPicPr preferRelativeResize="0"/>
          <p:nvPr/>
        </p:nvPicPr>
        <p:blipFill>
          <a:blip r:embed="rId3">
            <a:alphaModFix/>
          </a:blip>
          <a:stretch>
            <a:fillRect/>
          </a:stretch>
        </p:blipFill>
        <p:spPr>
          <a:xfrm>
            <a:off x="1773325" y="2217925"/>
            <a:ext cx="5597350" cy="292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 de clasificación textual con ML</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¡Nosotros ya completamos los 3 primeros pasos!</a:t>
            </a:r>
            <a:endParaRPr/>
          </a:p>
        </p:txBody>
      </p:sp>
      <p:pic>
        <p:nvPicPr>
          <p:cNvPr id="81" name="Google Shape;81;p17"/>
          <p:cNvPicPr preferRelativeResize="0"/>
          <p:nvPr/>
        </p:nvPicPr>
        <p:blipFill>
          <a:blip r:embed="rId3">
            <a:alphaModFix/>
          </a:blip>
          <a:stretch>
            <a:fillRect/>
          </a:stretch>
        </p:blipFill>
        <p:spPr>
          <a:xfrm>
            <a:off x="0" y="2375161"/>
            <a:ext cx="9143999" cy="16452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2857"/>
              <a:buNone/>
            </a:pPr>
            <a:r>
              <a:rPr lang="en"/>
              <a:t>¿Cómo funciona </a:t>
            </a:r>
            <a:r>
              <a:rPr lang="en"/>
              <a:t>Supervised Machine Learning?</a:t>
            </a:r>
            <a:endParaRPr/>
          </a:p>
        </p:txBody>
      </p:sp>
      <p:sp>
        <p:nvSpPr>
          <p:cNvPr id="87" name="Google Shape;87;p18"/>
          <p:cNvSpPr/>
          <p:nvPr/>
        </p:nvSpPr>
        <p:spPr>
          <a:xfrm>
            <a:off x="416025" y="2363475"/>
            <a:ext cx="1611300" cy="849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Raw Data</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2549325" y="2363475"/>
            <a:ext cx="1611300" cy="849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Processed Data</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a:off x="6815925" y="2958825"/>
            <a:ext cx="1611300" cy="849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Testing Data</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a:off x="4682613" y="2363475"/>
            <a:ext cx="1611300" cy="849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Features (labels)</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2027325" y="2620150"/>
            <a:ext cx="522000" cy="340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a:off x="4160625" y="2618025"/>
            <a:ext cx="522000" cy="340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rot="-2002822">
            <a:off x="6272922" y="2358435"/>
            <a:ext cx="600333" cy="340646"/>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a:off x="6815925" y="1630663"/>
            <a:ext cx="1611300" cy="849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Training Data</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rot="1987137">
            <a:off x="6294976" y="2742815"/>
            <a:ext cx="575974" cy="34074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p:nvPr/>
        </p:nvSpPr>
        <p:spPr>
          <a:xfrm>
            <a:off x="424900" y="2049350"/>
            <a:ext cx="1575600" cy="87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Training Data</a:t>
            </a:r>
            <a:endParaRPr b="0" i="0" sz="1400" u="none" cap="none" strike="noStrike">
              <a:solidFill>
                <a:srgbClr val="000000"/>
              </a:solidFill>
              <a:latin typeface="Arial"/>
              <a:ea typeface="Arial"/>
              <a:cs typeface="Arial"/>
              <a:sym typeface="Arial"/>
            </a:endParaRPr>
          </a:p>
        </p:txBody>
      </p:sp>
      <p:sp>
        <p:nvSpPr>
          <p:cNvPr id="101" name="Google Shape;101;p19"/>
          <p:cNvSpPr/>
          <p:nvPr/>
        </p:nvSpPr>
        <p:spPr>
          <a:xfrm>
            <a:off x="424900" y="3451913"/>
            <a:ext cx="1575600" cy="87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Training Labels</a:t>
            </a:r>
            <a:endParaRPr b="0" i="0" sz="1400" u="none" cap="none" strike="noStrike">
              <a:solidFill>
                <a:srgbClr val="000000"/>
              </a:solidFill>
              <a:latin typeface="Arial"/>
              <a:ea typeface="Arial"/>
              <a:cs typeface="Arial"/>
              <a:sym typeface="Arial"/>
            </a:endParaRPr>
          </a:p>
        </p:txBody>
      </p:sp>
      <p:sp>
        <p:nvSpPr>
          <p:cNvPr id="102" name="Google Shape;102;p19"/>
          <p:cNvSpPr/>
          <p:nvPr/>
        </p:nvSpPr>
        <p:spPr>
          <a:xfrm>
            <a:off x="5045500" y="2049350"/>
            <a:ext cx="1575600" cy="87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Calculate error,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Update weights.</a:t>
            </a:r>
            <a:endParaRPr b="0" i="0" sz="1400" u="none" cap="none" strike="noStrike">
              <a:solidFill>
                <a:srgbClr val="000000"/>
              </a:solidFill>
              <a:latin typeface="Arial"/>
              <a:ea typeface="Arial"/>
              <a:cs typeface="Arial"/>
              <a:sym typeface="Arial"/>
            </a:endParaRPr>
          </a:p>
        </p:txBody>
      </p:sp>
      <p:sp>
        <p:nvSpPr>
          <p:cNvPr id="103" name="Google Shape;103;p19"/>
          <p:cNvSpPr/>
          <p:nvPr/>
        </p:nvSpPr>
        <p:spPr>
          <a:xfrm>
            <a:off x="7355800" y="2049350"/>
            <a:ext cx="1575600" cy="87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Trained Model</a:t>
            </a:r>
            <a:endParaRPr b="0" i="0" sz="1400" u="none" cap="none" strike="noStrike">
              <a:solidFill>
                <a:srgbClr val="000000"/>
              </a:solidFill>
              <a:latin typeface="Arial"/>
              <a:ea typeface="Arial"/>
              <a:cs typeface="Arial"/>
              <a:sym typeface="Arial"/>
            </a:endParaRPr>
          </a:p>
        </p:txBody>
      </p:sp>
      <p:sp>
        <p:nvSpPr>
          <p:cNvPr id="104" name="Google Shape;104;p19"/>
          <p:cNvSpPr/>
          <p:nvPr/>
        </p:nvSpPr>
        <p:spPr>
          <a:xfrm>
            <a:off x="2735200" y="2049350"/>
            <a:ext cx="1575600" cy="87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ML  Algorithm</a:t>
            </a:r>
            <a:endParaRPr b="0" i="0" sz="1400" u="none" cap="none" strike="noStrike">
              <a:solidFill>
                <a:srgbClr val="000000"/>
              </a:solidFill>
              <a:latin typeface="Arial"/>
              <a:ea typeface="Arial"/>
              <a:cs typeface="Arial"/>
              <a:sym typeface="Arial"/>
            </a:endParaRPr>
          </a:p>
        </p:txBody>
      </p:sp>
      <p:sp>
        <p:nvSpPr>
          <p:cNvPr id="105" name="Google Shape;105;p19"/>
          <p:cNvSpPr/>
          <p:nvPr/>
        </p:nvSpPr>
        <p:spPr>
          <a:xfrm>
            <a:off x="2000500" y="2268500"/>
            <a:ext cx="734700" cy="438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9"/>
          <p:cNvSpPr/>
          <p:nvPr/>
        </p:nvSpPr>
        <p:spPr>
          <a:xfrm>
            <a:off x="2000500" y="2925950"/>
            <a:ext cx="4134000" cy="1068900"/>
          </a:xfrm>
          <a:prstGeom prst="bentUpArrow">
            <a:avLst>
              <a:gd fmla="val 25000" name="adj1"/>
              <a:gd fmla="val 25000" name="adj2"/>
              <a:gd fmla="val 25000" name="adj3"/>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9"/>
          <p:cNvSpPr/>
          <p:nvPr/>
        </p:nvSpPr>
        <p:spPr>
          <a:xfrm rot="5400000">
            <a:off x="4071900" y="223700"/>
            <a:ext cx="1000200" cy="2651100"/>
          </a:xfrm>
          <a:prstGeom prst="curvedRightArrow">
            <a:avLst>
              <a:gd fmla="val 25000" name="adj1"/>
              <a:gd fmla="val 50000" name="adj2"/>
              <a:gd fmla="val 25000" name="adj3"/>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9"/>
          <p:cNvSpPr/>
          <p:nvPr/>
        </p:nvSpPr>
        <p:spPr>
          <a:xfrm>
            <a:off x="2255100" y="1005075"/>
            <a:ext cx="4633800" cy="2274600"/>
          </a:xfrm>
          <a:prstGeom prst="rect">
            <a:avLst/>
          </a:prstGeom>
          <a:noFill/>
          <a:ln cap="flat" cmpd="sng" w="2857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9"/>
          <p:cNvSpPr/>
          <p:nvPr/>
        </p:nvSpPr>
        <p:spPr>
          <a:xfrm>
            <a:off x="4310800" y="2268500"/>
            <a:ext cx="734700" cy="438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p:nvPr/>
        </p:nvSpPr>
        <p:spPr>
          <a:xfrm>
            <a:off x="6621100" y="2268500"/>
            <a:ext cx="734700" cy="438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9"/>
          <p:cNvSpPr txBox="1"/>
          <p:nvPr>
            <p:ph type="title"/>
          </p:nvPr>
        </p:nvSpPr>
        <p:spPr>
          <a:xfrm>
            <a:off x="311700" y="2976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42857"/>
              <a:buFont typeface="Arial"/>
              <a:buNone/>
            </a:pPr>
            <a:r>
              <a:rPr lang="en"/>
              <a:t>¿Cómo funciona Supervised Machine Learning?</a:t>
            </a:r>
            <a:endParaRPr/>
          </a:p>
          <a:p>
            <a:pPr indent="0" lvl="0" marL="0" rtl="0" algn="l">
              <a:lnSpc>
                <a:spcPct val="100000"/>
              </a:lnSpc>
              <a:spcBef>
                <a:spcPts val="0"/>
              </a:spcBef>
              <a:spcAft>
                <a:spcPts val="0"/>
              </a:spcAft>
              <a:buSzPct val="142857"/>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42857"/>
              <a:buFont typeface="Arial"/>
              <a:buNone/>
            </a:pPr>
            <a:r>
              <a:rPr lang="en"/>
              <a:t>¿Cómo funciona Supervised Machine Learning?</a:t>
            </a:r>
            <a:endParaRPr/>
          </a:p>
          <a:p>
            <a:pPr indent="0" lvl="0" marL="0" rtl="0" algn="l">
              <a:lnSpc>
                <a:spcPct val="100000"/>
              </a:lnSpc>
              <a:spcBef>
                <a:spcPts val="0"/>
              </a:spcBef>
              <a:spcAft>
                <a:spcPts val="0"/>
              </a:spcAft>
              <a:buSzPct val="142857"/>
              <a:buNone/>
            </a:pPr>
            <a:r>
              <a:t/>
            </a:r>
            <a:endParaRPr/>
          </a:p>
        </p:txBody>
      </p:sp>
      <p:sp>
        <p:nvSpPr>
          <p:cNvPr id="117" name="Google Shape;117;p20"/>
          <p:cNvSpPr/>
          <p:nvPr/>
        </p:nvSpPr>
        <p:spPr>
          <a:xfrm>
            <a:off x="513800" y="2133450"/>
            <a:ext cx="1575600" cy="87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Testing Data</a:t>
            </a:r>
            <a:endParaRPr b="0" i="0" sz="1400" u="none" cap="none" strike="noStrike">
              <a:solidFill>
                <a:srgbClr val="000000"/>
              </a:solidFill>
              <a:latin typeface="Arial"/>
              <a:ea typeface="Arial"/>
              <a:cs typeface="Arial"/>
              <a:sym typeface="Arial"/>
            </a:endParaRPr>
          </a:p>
        </p:txBody>
      </p:sp>
      <p:sp>
        <p:nvSpPr>
          <p:cNvPr id="118" name="Google Shape;118;p20"/>
          <p:cNvSpPr/>
          <p:nvPr/>
        </p:nvSpPr>
        <p:spPr>
          <a:xfrm>
            <a:off x="513800" y="3675600"/>
            <a:ext cx="1575600" cy="87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Testing Labels</a:t>
            </a:r>
            <a:endParaRPr b="0" i="0" sz="1400" u="none" cap="none" strike="noStrike">
              <a:solidFill>
                <a:srgbClr val="000000"/>
              </a:solidFill>
              <a:latin typeface="Arial"/>
              <a:ea typeface="Arial"/>
              <a:cs typeface="Arial"/>
              <a:sym typeface="Arial"/>
            </a:endParaRPr>
          </a:p>
        </p:txBody>
      </p:sp>
      <p:sp>
        <p:nvSpPr>
          <p:cNvPr id="119" name="Google Shape;119;p20"/>
          <p:cNvSpPr/>
          <p:nvPr/>
        </p:nvSpPr>
        <p:spPr>
          <a:xfrm>
            <a:off x="2664500" y="2133450"/>
            <a:ext cx="1575600" cy="87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Trained Model</a:t>
            </a:r>
            <a:endParaRPr b="0" i="0" sz="1400" u="none" cap="none" strike="noStrike">
              <a:solidFill>
                <a:srgbClr val="000000"/>
              </a:solidFill>
              <a:latin typeface="Arial"/>
              <a:ea typeface="Arial"/>
              <a:cs typeface="Arial"/>
              <a:sym typeface="Arial"/>
            </a:endParaRPr>
          </a:p>
        </p:txBody>
      </p:sp>
      <p:sp>
        <p:nvSpPr>
          <p:cNvPr id="120" name="Google Shape;120;p20"/>
          <p:cNvSpPr/>
          <p:nvPr/>
        </p:nvSpPr>
        <p:spPr>
          <a:xfrm>
            <a:off x="4800825" y="2133450"/>
            <a:ext cx="1575600" cy="87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Accuracy </a:t>
            </a:r>
            <a:endParaRPr b="0" i="0" sz="1400" u="none" cap="none" strike="noStrike">
              <a:solidFill>
                <a:srgbClr val="000000"/>
              </a:solidFill>
              <a:latin typeface="Arial"/>
              <a:ea typeface="Arial"/>
              <a:cs typeface="Arial"/>
              <a:sym typeface="Arial"/>
            </a:endParaRPr>
          </a:p>
        </p:txBody>
      </p:sp>
      <p:sp>
        <p:nvSpPr>
          <p:cNvPr id="121" name="Google Shape;121;p20"/>
          <p:cNvSpPr/>
          <p:nvPr/>
        </p:nvSpPr>
        <p:spPr>
          <a:xfrm>
            <a:off x="6937175" y="2133438"/>
            <a:ext cx="1575600" cy="87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Performance    Evaluation</a:t>
            </a:r>
            <a:endParaRPr b="0" i="0" sz="1400" u="none" cap="none" strike="noStrike">
              <a:solidFill>
                <a:srgbClr val="000000"/>
              </a:solidFill>
              <a:latin typeface="Arial"/>
              <a:ea typeface="Arial"/>
              <a:cs typeface="Arial"/>
              <a:sym typeface="Arial"/>
            </a:endParaRPr>
          </a:p>
        </p:txBody>
      </p:sp>
      <p:sp>
        <p:nvSpPr>
          <p:cNvPr id="122" name="Google Shape;122;p20"/>
          <p:cNvSpPr/>
          <p:nvPr/>
        </p:nvSpPr>
        <p:spPr>
          <a:xfrm>
            <a:off x="2089400" y="2359350"/>
            <a:ext cx="575100" cy="424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6376425" y="2359350"/>
            <a:ext cx="575100" cy="424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p:nvPr/>
        </p:nvSpPr>
        <p:spPr>
          <a:xfrm>
            <a:off x="4232913" y="2359350"/>
            <a:ext cx="575100" cy="424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0"/>
          <p:cNvSpPr/>
          <p:nvPr/>
        </p:nvSpPr>
        <p:spPr>
          <a:xfrm>
            <a:off x="2089400" y="3010050"/>
            <a:ext cx="3841500" cy="1235100"/>
          </a:xfrm>
          <a:prstGeom prst="bentUpArrow">
            <a:avLst>
              <a:gd fmla="val 25000" name="adj1"/>
              <a:gd fmla="val 25000" name="adj2"/>
              <a:gd fmla="val 25000" name="adj3"/>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2857"/>
              <a:buNone/>
            </a:pPr>
            <a:r>
              <a:rPr lang="en"/>
              <a:t>Algoritmos</a:t>
            </a:r>
            <a:endParaRPr/>
          </a:p>
        </p:txBody>
      </p:sp>
      <p:sp>
        <p:nvSpPr>
          <p:cNvPr id="131" name="Google Shape;131;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AutoNum type="arabicPeriod"/>
            </a:pPr>
            <a:r>
              <a:rPr lang="en"/>
              <a:t>Support Vector Machines</a:t>
            </a:r>
            <a:endParaRPr/>
          </a:p>
          <a:p>
            <a:pPr indent="0" lvl="0" marL="0" rtl="0" algn="l">
              <a:lnSpc>
                <a:spcPct val="115000"/>
              </a:lnSpc>
              <a:spcBef>
                <a:spcPts val="0"/>
              </a:spcBef>
              <a:spcAft>
                <a:spcPts val="0"/>
              </a:spcAft>
              <a:buNone/>
            </a:pPr>
            <a:r>
              <a:rPr lang="en"/>
              <a:t>Set de algoritmos que se utiliza en </a:t>
            </a:r>
            <a:r>
              <a:rPr i="1" lang="en"/>
              <a:t>Supervised ML </a:t>
            </a:r>
            <a:r>
              <a:rPr lang="en"/>
              <a:t>para </a:t>
            </a:r>
            <a:r>
              <a:rPr lang="en"/>
              <a:t>tareas de clasificación binarias o de múltiples clases. Usa métodos estadísticos como regresiones. </a:t>
            </a:r>
            <a:endParaRPr/>
          </a:p>
          <a:p>
            <a:pPr indent="0" lvl="0" marL="0" rtl="0" algn="l">
              <a:lnSpc>
                <a:spcPct val="115000"/>
              </a:lnSpc>
              <a:spcBef>
                <a:spcPts val="0"/>
              </a:spcBef>
              <a:spcAft>
                <a:spcPts val="0"/>
              </a:spcAft>
              <a:buNone/>
            </a:pPr>
            <a:r>
              <a:t/>
            </a:r>
            <a:endParaRPr/>
          </a:p>
          <a:p>
            <a:pPr indent="-334327" lvl="0" marL="457200" rtl="0" algn="l">
              <a:lnSpc>
                <a:spcPct val="115000"/>
              </a:lnSpc>
              <a:spcBef>
                <a:spcPts val="0"/>
              </a:spcBef>
              <a:spcAft>
                <a:spcPts val="0"/>
              </a:spcAft>
              <a:buSzPct val="100000"/>
              <a:buAutoNum type="arabicPeriod"/>
            </a:pPr>
            <a:r>
              <a:rPr lang="en"/>
              <a:t>Neural Networks</a:t>
            </a:r>
            <a:endParaRPr/>
          </a:p>
          <a:p>
            <a:pPr indent="0" lvl="0" marL="0" rtl="0" algn="l">
              <a:lnSpc>
                <a:spcPct val="115000"/>
              </a:lnSpc>
              <a:spcBef>
                <a:spcPts val="0"/>
              </a:spcBef>
              <a:spcAft>
                <a:spcPts val="0"/>
              </a:spcAft>
              <a:buNone/>
            </a:pPr>
            <a:r>
              <a:rPr lang="en"/>
              <a:t>Algoritmo de aprendizaje supervisado que trata de imitar las redes neuronales biológicas. Hace esto mediante un </a:t>
            </a:r>
            <a:r>
              <a:rPr i="1" lang="en"/>
              <a:t>perceptron</a:t>
            </a:r>
            <a:r>
              <a:rPr lang="en"/>
              <a:t>. </a:t>
            </a:r>
            <a:r>
              <a:rPr lang="en"/>
              <a:t> Un perceptrón recibe uno o varios inputs, les asigna un peso (weight) aleatorio, luego lo pasa por una función de activación que decide cómo transforma la suma de los pesos hasta un output (un vector numérico). Finalmente, compara este output con un label conocido en los datos mediante varias iteraciones hasta que la tasa de error sea aceptable. </a:t>
            </a:r>
            <a:endParaRPr/>
          </a:p>
          <a:p>
            <a:pPr indent="0" lvl="0" marL="0" rtl="0" algn="l">
              <a:lnSpc>
                <a:spcPct val="115000"/>
              </a:lnSpc>
              <a:spcBef>
                <a:spcPts val="0"/>
              </a:spcBef>
              <a:spcAft>
                <a:spcPts val="0"/>
              </a:spcAft>
              <a:buNone/>
            </a:pPr>
            <a:r>
              <a:rPr lang="en"/>
              <a:t>Para crear una red neuronal simplemente se agregan varias capas de estos perceptrones.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