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57" r:id="rId3"/>
    <p:sldId id="369" r:id="rId4"/>
    <p:sldId id="370" r:id="rId5"/>
    <p:sldId id="372" r:id="rId6"/>
    <p:sldId id="388" r:id="rId7"/>
    <p:sldId id="368" r:id="rId8"/>
    <p:sldId id="373" r:id="rId9"/>
    <p:sldId id="389" r:id="rId10"/>
    <p:sldId id="390" r:id="rId11"/>
    <p:sldId id="391" r:id="rId12"/>
    <p:sldId id="396" r:id="rId13"/>
    <p:sldId id="404" r:id="rId14"/>
    <p:sldId id="397" r:id="rId15"/>
    <p:sldId id="403" r:id="rId16"/>
    <p:sldId id="401" r:id="rId17"/>
    <p:sldId id="402" r:id="rId18"/>
    <p:sldId id="405" r:id="rId19"/>
    <p:sldId id="406" r:id="rId20"/>
    <p:sldId id="407" r:id="rId21"/>
    <p:sldId id="416" r:id="rId22"/>
    <p:sldId id="408" r:id="rId23"/>
    <p:sldId id="377"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2757805" y="2668270"/>
            <a:ext cx="6985635" cy="127698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altLang="en-IN" sz="2000" b="1" dirty="0">
                <a:solidFill>
                  <a:srgbClr val="7030A0"/>
                </a:solidFill>
                <a:latin typeface="Verdana" panose="020B0604030504040204" pitchFamily="34" charset="0"/>
                <a:ea typeface="+mn-ea"/>
                <a:cs typeface="+mn-cs"/>
              </a:rPr>
              <a:t>Intelligence fraud detection: Leveraging Deep Learning For Credit Card Transactions</a:t>
            </a:r>
          </a:p>
        </p:txBody>
      </p:sp>
      <p:sp>
        <p:nvSpPr>
          <p:cNvPr id="10" name="TextBox 1"/>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Mrs.Renuka</a:t>
            </a:r>
            <a:r>
              <a:rPr lang="en-IN" altLang="en-US" sz="2400" b="1" dirty="0">
                <a:solidFill>
                  <a:srgbClr val="FF0000"/>
                </a:solidFill>
              </a:rPr>
              <a:t> Devi S M.E(Asst. Prof)</a:t>
            </a:r>
          </a:p>
        </p:txBody>
      </p:sp>
      <p:sp>
        <p:nvSpPr>
          <p:cNvPr id="11" name="TextBox 1"/>
          <p:cNvSpPr txBox="1">
            <a:spLocks noChangeArrowheads="1"/>
          </p:cNvSpPr>
          <p:nvPr/>
        </p:nvSpPr>
        <p:spPr bwMode="auto">
          <a:xfrm>
            <a:off x="7487728" y="5183902"/>
            <a:ext cx="4623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Faleel Mohsin 221801010</a:t>
            </a:r>
          </a:p>
          <a:p>
            <a:pPr>
              <a:spcBef>
                <a:spcPct val="0"/>
              </a:spcBef>
              <a:buClrTx/>
              <a:buFontTx/>
              <a:buNone/>
            </a:pPr>
            <a:r>
              <a:rPr lang="en-IN" altLang="en-US" sz="2400" b="1" dirty="0" err="1">
                <a:solidFill>
                  <a:srgbClr val="FF0000"/>
                </a:solidFill>
              </a:rPr>
              <a:t>Kawshik</a:t>
            </a:r>
            <a:r>
              <a:rPr lang="en-IN" altLang="en-US" sz="2400" b="1" dirty="0">
                <a:solidFill>
                  <a:srgbClr val="FF0000"/>
                </a:solidFill>
              </a:rPr>
              <a:t> 221801025</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Deep 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256540"/>
            <a:ext cx="10668000" cy="500380"/>
          </a:xfrm>
        </p:spPr>
        <p:txBody>
          <a:bodyPr/>
          <a:lstStyle/>
          <a:p>
            <a:r>
              <a:rPr lang="en-IN" altLang="en-US" b="1" dirty="0">
                <a:solidFill>
                  <a:srgbClr val="FF0000"/>
                </a:solidFill>
              </a:rPr>
              <a:t>System Architecture</a:t>
            </a:r>
          </a:p>
        </p:txBody>
      </p:sp>
      <p:sp>
        <p:nvSpPr>
          <p:cNvPr id="4" name="Date Placeholder 3"/>
          <p:cNvSpPr>
            <a:spLocks noGrp="1"/>
          </p:cNvSpPr>
          <p:nvPr>
            <p:ph type="dt" sz="half" idx="10"/>
          </p:nvPr>
        </p:nvSpPr>
        <p:spPr>
          <a:xfrm>
            <a:off x="411480" y="6245225"/>
            <a:ext cx="2641600" cy="476250"/>
          </a:xfrm>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pic>
        <p:nvPicPr>
          <p:cNvPr id="12" name="Picture 11" descr="Untitled design"/>
          <p:cNvPicPr>
            <a:picLocks noChangeAspect="1"/>
          </p:cNvPicPr>
          <p:nvPr/>
        </p:nvPicPr>
        <p:blipFill>
          <a:blip r:embed="rId2"/>
          <a:stretch>
            <a:fillRect/>
          </a:stretch>
        </p:blipFill>
        <p:spPr>
          <a:xfrm>
            <a:off x="1899285" y="1003935"/>
            <a:ext cx="8284210" cy="5596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List of modules</a:t>
            </a: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Module 1: Data Pre-processing Module.</a:t>
            </a:r>
          </a:p>
          <a:p>
            <a:r>
              <a:rPr lang="en-US" altLang="en-US" sz="2400" dirty="0">
                <a:latin typeface="Times New Roman" panose="02020603050405020304" pitchFamily="18" charset="0"/>
                <a:cs typeface="Times New Roman" panose="02020603050405020304" pitchFamily="18" charset="0"/>
              </a:rPr>
              <a:t>Module 2: Data balancing Module </a:t>
            </a:r>
          </a:p>
          <a:p>
            <a:r>
              <a:rPr lang="en-US" altLang="en-US" sz="2400" dirty="0">
                <a:latin typeface="Times New Roman" panose="02020603050405020304" pitchFamily="18" charset="0"/>
                <a:cs typeface="Times New Roman" panose="02020603050405020304" pitchFamily="18" charset="0"/>
              </a:rPr>
              <a:t>Module 2: Implementing neural Module </a:t>
            </a:r>
          </a:p>
          <a:p>
            <a:r>
              <a:rPr lang="en-US" altLang="en-US" sz="2400" dirty="0">
                <a:latin typeface="Times New Roman" panose="02020603050405020304" pitchFamily="18" charset="0"/>
                <a:cs typeface="Times New Roman" panose="02020603050405020304" pitchFamily="18" charset="0"/>
              </a:rPr>
              <a:t>Module 3: Implementation of XGBoost </a:t>
            </a:r>
          </a:p>
          <a:p>
            <a:r>
              <a:rPr lang="en-US" altLang="en-US" sz="2400" dirty="0">
                <a:latin typeface="Times New Roman" panose="02020603050405020304" pitchFamily="18" charset="0"/>
                <a:cs typeface="Times New Roman" panose="02020603050405020304" pitchFamily="18" charset="0"/>
              </a:rPr>
              <a:t>Module 4: Evaluation Module</a:t>
            </a:r>
          </a:p>
          <a:p>
            <a:r>
              <a:rPr lang="en-US" altLang="en-US" sz="2400" dirty="0">
                <a:latin typeface="Times New Roman" panose="02020603050405020304" pitchFamily="18" charset="0"/>
                <a:cs typeface="Times New Roman" panose="02020603050405020304" pitchFamily="18" charset="0"/>
              </a:rPr>
              <a:t>Module 5: Fraud Detection Module. </a:t>
            </a:r>
          </a:p>
          <a:p>
            <a:pPr marL="0" indent="0">
              <a:buNone/>
            </a:pPr>
            <a:endParaRPr lang="en-IN" altLang="en-US" dirty="0"/>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Pre-Processing Module</a:t>
            </a:r>
          </a:p>
        </p:txBody>
      </p:sp>
      <p:sp>
        <p:nvSpPr>
          <p:cNvPr id="3" name="Content Placeholder 2"/>
          <p:cNvSpPr>
            <a:spLocks noGrp="1"/>
          </p:cNvSpPr>
          <p:nvPr>
            <p:ph idx="1"/>
          </p:nvPr>
        </p:nvSpPr>
        <p:spPr/>
        <p:txBody>
          <a:bodyPr/>
          <a:lstStyle/>
          <a:p>
            <a:r>
              <a:rPr lang="en-US" sz="1800"/>
              <a:t>Handling Missing Data: Rows with missing values are dropped to ensure a clean dataset for accurate analysis.</a:t>
            </a:r>
          </a:p>
          <a:p>
            <a:r>
              <a:rPr lang="en-US" sz="1800"/>
              <a:t>Feature Scaling: Features are standardized using StandardScaler, ensuring consistent scaling across all features.</a:t>
            </a:r>
          </a:p>
          <a:p>
            <a:r>
              <a:rPr lang="en-US" sz="1800"/>
              <a:t>Data Splitting: The dataset is split into training and testing sets, maintaining class distribution with stratified sampling.</a:t>
            </a:r>
          </a:p>
          <a:p>
            <a:pPr marL="0" indent="0">
              <a:buNone/>
            </a:pPr>
            <a:r>
              <a:rPr lang="en-US" sz="1800"/>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pic>
        <p:nvPicPr>
          <p:cNvPr id="7" name="Picture 6"/>
          <p:cNvPicPr>
            <a:picLocks noChangeAspect="1"/>
          </p:cNvPicPr>
          <p:nvPr/>
        </p:nvPicPr>
        <p:blipFill>
          <a:blip r:embed="rId2"/>
          <a:stretch>
            <a:fillRect/>
          </a:stretch>
        </p:blipFill>
        <p:spPr>
          <a:xfrm>
            <a:off x="1182370" y="4373880"/>
            <a:ext cx="9610725" cy="1485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Data Pre-Processing Module:</a:t>
            </a:r>
            <a:endParaRPr lang="en-US"/>
          </a:p>
        </p:txBody>
      </p:sp>
      <p:sp>
        <p:nvSpPr>
          <p:cNvPr id="3" name="Content Placeholder 2"/>
          <p:cNvSpPr>
            <a:spLocks noGrp="1"/>
          </p:cNvSpPr>
          <p:nvPr>
            <p:ph idx="1"/>
          </p:nvPr>
        </p:nvSpPr>
        <p:spPr/>
        <p:txBody>
          <a:bodyPr/>
          <a:lstStyle/>
          <a:p>
            <a:r>
              <a:rPr lang="en-US"/>
              <a:t>Data Flow Diagram:</a:t>
            </a:r>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pic>
        <p:nvPicPr>
          <p:cNvPr id="7" name="Picture 6"/>
          <p:cNvPicPr>
            <a:picLocks noChangeAspect="1"/>
          </p:cNvPicPr>
          <p:nvPr/>
        </p:nvPicPr>
        <p:blipFill>
          <a:blip r:embed="rId2"/>
          <a:stretch>
            <a:fillRect/>
          </a:stretch>
        </p:blipFill>
        <p:spPr>
          <a:xfrm>
            <a:off x="812800" y="2834005"/>
            <a:ext cx="10151110" cy="1189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Balancing Module </a:t>
            </a:r>
          </a:p>
        </p:txBody>
      </p:sp>
      <p:sp>
        <p:nvSpPr>
          <p:cNvPr id="3" name="Content Placeholder 2"/>
          <p:cNvSpPr>
            <a:spLocks noGrp="1"/>
          </p:cNvSpPr>
          <p:nvPr>
            <p:ph idx="1"/>
          </p:nvPr>
        </p:nvSpPr>
        <p:spPr/>
        <p:txBody>
          <a:bodyPr/>
          <a:lstStyle/>
          <a:p>
            <a:r>
              <a:rPr lang="en-US" sz="1800"/>
              <a:t>Synthetic Oversampling: SMOTE generates synthetic samples for the minority class (fraud) by interpolating between existing data points, rather than simply duplicating them.</a:t>
            </a:r>
          </a:p>
          <a:p>
            <a:r>
              <a:rPr lang="en-US" sz="1800"/>
              <a:t>Maintains Class Distribution: It ensures that both the majority and minority classes have equal representation in the training set, addressing the issue of class imbalance.</a:t>
            </a:r>
          </a:p>
          <a:p>
            <a:r>
              <a:rPr lang="en-US" sz="1800"/>
              <a:t>Focused on Training Data: SMOTE is applied only to the training set, preventing information leakage into the testing set while ensuring the model is trained on balanced data.</a:t>
            </a:r>
          </a:p>
          <a:p>
            <a:pPr marL="0" indent="0">
              <a:buNone/>
            </a:pPr>
            <a:r>
              <a:rPr lang="en-US" sz="2400"/>
              <a:t>Output:</a:t>
            </a:r>
          </a:p>
          <a:p>
            <a:endParaRPr lang="en-US"/>
          </a:p>
          <a:p>
            <a:endParaRPr lang="en-US"/>
          </a:p>
          <a:p>
            <a:endParaRPr lang="en-US"/>
          </a:p>
          <a:p>
            <a:endParaRPr lang="en-US"/>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pic>
        <p:nvPicPr>
          <p:cNvPr id="7" name="Picture 6"/>
          <p:cNvPicPr>
            <a:picLocks noChangeAspect="1"/>
          </p:cNvPicPr>
          <p:nvPr/>
        </p:nvPicPr>
        <p:blipFill>
          <a:blip r:embed="rId2"/>
          <a:stretch>
            <a:fillRect/>
          </a:stretch>
        </p:blipFill>
        <p:spPr>
          <a:xfrm>
            <a:off x="989965" y="4771390"/>
            <a:ext cx="10389235" cy="1205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Data Balancing Module </a:t>
            </a:r>
            <a:endParaRPr lang="en-US"/>
          </a:p>
        </p:txBody>
      </p:sp>
      <p:sp>
        <p:nvSpPr>
          <p:cNvPr id="3" name="Content Placeholder 2"/>
          <p:cNvSpPr>
            <a:spLocks noGrp="1"/>
          </p:cNvSpPr>
          <p:nvPr>
            <p:ph idx="1"/>
          </p:nvPr>
        </p:nvSpPr>
        <p:spPr/>
        <p:txBody>
          <a:bodyPr/>
          <a:lstStyle/>
          <a:p>
            <a:r>
              <a:rPr lang="en-US"/>
              <a:t>Data Flow Diagram:</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pic>
        <p:nvPicPr>
          <p:cNvPr id="7" name="Picture 1" descr="IMG_256"/>
          <p:cNvPicPr>
            <a:picLocks noChangeAspect="1"/>
          </p:cNvPicPr>
          <p:nvPr/>
        </p:nvPicPr>
        <p:blipFill>
          <a:blip r:embed="rId2"/>
          <a:stretch>
            <a:fillRect/>
          </a:stretch>
        </p:blipFill>
        <p:spPr>
          <a:xfrm>
            <a:off x="200660" y="2820035"/>
            <a:ext cx="11800205" cy="1219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02236"/>
            <a:ext cx="10668000" cy="1216025"/>
          </a:xfrm>
        </p:spPr>
        <p:txBody>
          <a:bodyPr/>
          <a:lstStyle/>
          <a:p>
            <a:r>
              <a:rPr lang="en-US"/>
              <a:t>Implementation of Neural ODE Module:</a:t>
            </a:r>
          </a:p>
        </p:txBody>
      </p:sp>
      <p:sp>
        <p:nvSpPr>
          <p:cNvPr id="3" name="Content Placeholder 2"/>
          <p:cNvSpPr>
            <a:spLocks noGrp="1"/>
          </p:cNvSpPr>
          <p:nvPr>
            <p:ph idx="1"/>
          </p:nvPr>
        </p:nvSpPr>
        <p:spPr>
          <a:xfrm>
            <a:off x="766446" y="1648460"/>
            <a:ext cx="10668000" cy="4267200"/>
          </a:xfrm>
        </p:spPr>
        <p:txBody>
          <a:bodyPr/>
          <a:lstStyle/>
          <a:p>
            <a:r>
              <a:rPr lang="en-US" sz="1600" b="1"/>
              <a:t>Optimization:</a:t>
            </a:r>
            <a:r>
              <a:rPr lang="en-US" sz="1600"/>
              <a:t> The model uses the Adam optimizer, which adjusts the weights to reduce prediction errors (using binary cross-entropy loss) during training, helping the model improve its fraud detection.</a:t>
            </a:r>
          </a:p>
          <a:p>
            <a:r>
              <a:rPr lang="en-US" sz="1600" b="1"/>
              <a:t>Learning Through ODE:</a:t>
            </a:r>
            <a:r>
              <a:rPr lang="en-US" sz="1600"/>
              <a:t> Gradients (how much to adjust weights) are computed through the ODE block, allowing the model to learn how features evolve over time and capture complex relationships in the data.</a:t>
            </a:r>
          </a:p>
          <a:p>
            <a:r>
              <a:rPr lang="en-US" sz="1600" b="1"/>
              <a:t>Iterative Training:</a:t>
            </a:r>
            <a:r>
              <a:rPr lang="en-US" sz="1600"/>
              <a:t> The model processes the training data multiple times (epochs), gradually refining its ability to classify fraudulent and non-fraudulent transactions with each pass.</a:t>
            </a:r>
            <a:endParaRPr lang="en-US" sz="1000"/>
          </a:p>
          <a:p>
            <a:r>
              <a:rPr lang="en-US" sz="2000"/>
              <a:t>Output:</a:t>
            </a:r>
            <a:endParaRPr lang="en-US"/>
          </a:p>
          <a:p>
            <a:endParaRPr lang="en-US"/>
          </a:p>
          <a:p>
            <a:endParaRPr lang="en-US"/>
          </a:p>
          <a:p>
            <a:endParaRPr lang="en-US"/>
          </a:p>
          <a:p>
            <a:endParaRPr lang="en-US"/>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7" name="Picture 6"/>
          <p:cNvPicPr>
            <a:picLocks noChangeAspect="1"/>
          </p:cNvPicPr>
          <p:nvPr/>
        </p:nvPicPr>
        <p:blipFill>
          <a:blip r:embed="rId2"/>
          <a:stretch>
            <a:fillRect/>
          </a:stretch>
        </p:blipFill>
        <p:spPr>
          <a:xfrm>
            <a:off x="2463165" y="3865245"/>
            <a:ext cx="3956685" cy="2212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Implementation of Neural ODE Module:</a:t>
            </a:r>
            <a:endParaRPr lang="en-US"/>
          </a:p>
        </p:txBody>
      </p:sp>
      <p:sp>
        <p:nvSpPr>
          <p:cNvPr id="3" name="Content Placeholder 2"/>
          <p:cNvSpPr>
            <a:spLocks noGrp="1"/>
          </p:cNvSpPr>
          <p:nvPr>
            <p:ph idx="1"/>
          </p:nvPr>
        </p:nvSpPr>
        <p:spPr/>
        <p:txBody>
          <a:bodyPr/>
          <a:lstStyle/>
          <a:p>
            <a:r>
              <a:rPr lang="en-US"/>
              <a:t>Data Flow Diagram:</a:t>
            </a:r>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pic>
        <p:nvPicPr>
          <p:cNvPr id="8296757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02590" y="2614930"/>
            <a:ext cx="11670665" cy="16694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Formulas: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
        <p:nvSpPr>
          <p:cNvPr id="8" name="Text Box 7"/>
          <p:cNvSpPr txBox="1"/>
          <p:nvPr/>
        </p:nvSpPr>
        <p:spPr>
          <a:xfrm>
            <a:off x="766445" y="1785620"/>
            <a:ext cx="9908540" cy="671195"/>
          </a:xfrm>
          <a:prstGeom prst="rect">
            <a:avLst/>
          </a:prstGeom>
          <a:noFill/>
        </p:spPr>
        <p:txBody>
          <a:bodyPr wrap="square" rtlCol="0">
            <a:noAutofit/>
          </a:bodyPr>
          <a:lstStyle/>
          <a:p>
            <a:pPr marL="285750" indent="-285750">
              <a:buFont typeface="Wingdings" panose="05000000000000000000" charset="0"/>
              <a:buChar char="o"/>
            </a:pPr>
            <a:r>
              <a:rPr lang="en-US" b="1"/>
              <a:t>Ordinary Differential Equation (ODE):</a:t>
            </a:r>
          </a:p>
          <a:p>
            <a:r>
              <a:rPr lang="en-US"/>
              <a:t>The dynamics of the system are modeled using the equation:</a:t>
            </a:r>
          </a:p>
          <a:p>
            <a:endParaRPr lang="en-US"/>
          </a:p>
          <a:p>
            <a:endParaRPr lang="en-US"/>
          </a:p>
        </p:txBody>
      </p:sp>
      <p:pic>
        <p:nvPicPr>
          <p:cNvPr id="11" name="Picture 10"/>
          <p:cNvPicPr>
            <a:picLocks noChangeAspect="1"/>
          </p:cNvPicPr>
          <p:nvPr/>
        </p:nvPicPr>
        <p:blipFill>
          <a:blip r:embed="rId2"/>
          <a:stretch>
            <a:fillRect/>
          </a:stretch>
        </p:blipFill>
        <p:spPr>
          <a:xfrm>
            <a:off x="812800" y="2456815"/>
            <a:ext cx="3419475" cy="800100"/>
          </a:xfrm>
          <a:prstGeom prst="rect">
            <a:avLst/>
          </a:prstGeom>
        </p:spPr>
      </p:pic>
      <p:sp>
        <p:nvSpPr>
          <p:cNvPr id="13" name="Text Box 12"/>
          <p:cNvSpPr txBox="1"/>
          <p:nvPr/>
        </p:nvSpPr>
        <p:spPr>
          <a:xfrm>
            <a:off x="812800" y="3256915"/>
            <a:ext cx="9908540" cy="671195"/>
          </a:xfrm>
          <a:prstGeom prst="rect">
            <a:avLst/>
          </a:prstGeom>
          <a:noFill/>
        </p:spPr>
        <p:txBody>
          <a:bodyPr wrap="square" rtlCol="0">
            <a:noAutofit/>
          </a:bodyPr>
          <a:lstStyle/>
          <a:p>
            <a:endParaRPr lang="en-US"/>
          </a:p>
        </p:txBody>
      </p:sp>
      <p:sp>
        <p:nvSpPr>
          <p:cNvPr id="14" name="Text Box 13"/>
          <p:cNvSpPr txBox="1"/>
          <p:nvPr/>
        </p:nvSpPr>
        <p:spPr>
          <a:xfrm>
            <a:off x="812800" y="3256915"/>
            <a:ext cx="6096000" cy="922020"/>
          </a:xfrm>
          <a:prstGeom prst="rect">
            <a:avLst/>
          </a:prstGeom>
          <a:noFill/>
        </p:spPr>
        <p:txBody>
          <a:bodyPr wrap="square" rtlCol="0" anchor="t">
            <a:spAutoFit/>
          </a:bodyPr>
          <a:lstStyle/>
          <a:p>
            <a:r>
              <a:rPr lang="en-US"/>
              <a:t>Here, x(t) is the state, 𝑓is a neural network representing the rate of change, and 𝜃are the parameters of this network.</a:t>
            </a:r>
          </a:p>
        </p:txBody>
      </p:sp>
      <p:sp>
        <p:nvSpPr>
          <p:cNvPr id="15" name="Text Box 14"/>
          <p:cNvSpPr txBox="1"/>
          <p:nvPr/>
        </p:nvSpPr>
        <p:spPr>
          <a:xfrm>
            <a:off x="812800" y="4192905"/>
            <a:ext cx="9314815" cy="922020"/>
          </a:xfrm>
          <a:prstGeom prst="rect">
            <a:avLst/>
          </a:prstGeom>
          <a:noFill/>
        </p:spPr>
        <p:txBody>
          <a:bodyPr wrap="square" rtlCol="0">
            <a:spAutoFit/>
          </a:bodyPr>
          <a:lstStyle/>
          <a:p>
            <a:pPr marL="285750" indent="-285750">
              <a:buFont typeface="Wingdings" panose="05000000000000000000" charset="0"/>
              <a:buChar char="o"/>
            </a:pPr>
            <a:r>
              <a:rPr lang="en-US" b="1"/>
              <a:t>Training Objective:</a:t>
            </a:r>
          </a:p>
          <a:p>
            <a:pPr indent="0">
              <a:buFont typeface="Wingdings" panose="05000000000000000000" charset="0"/>
              <a:buNone/>
            </a:pPr>
            <a:r>
              <a:rPr lang="en-US"/>
              <a:t>The model is trained by minimizing the loss function, which measures the difference between observed and predicted values:</a:t>
            </a:r>
          </a:p>
        </p:txBody>
      </p:sp>
      <p:pic>
        <p:nvPicPr>
          <p:cNvPr id="16" name="Picture 15"/>
          <p:cNvPicPr>
            <a:picLocks noChangeAspect="1"/>
          </p:cNvPicPr>
          <p:nvPr/>
        </p:nvPicPr>
        <p:blipFill>
          <a:blip r:embed="rId3"/>
          <a:stretch>
            <a:fillRect/>
          </a:stretch>
        </p:blipFill>
        <p:spPr>
          <a:xfrm>
            <a:off x="812800" y="5051425"/>
            <a:ext cx="5993130" cy="1076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Formula:</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sp>
        <p:nvSpPr>
          <p:cNvPr id="9" name="Text Box 8"/>
          <p:cNvSpPr txBox="1"/>
          <p:nvPr/>
        </p:nvSpPr>
        <p:spPr>
          <a:xfrm>
            <a:off x="812800" y="1875790"/>
            <a:ext cx="8707755" cy="645160"/>
          </a:xfrm>
          <a:prstGeom prst="rect">
            <a:avLst/>
          </a:prstGeom>
          <a:noFill/>
        </p:spPr>
        <p:txBody>
          <a:bodyPr wrap="square" rtlCol="0">
            <a:spAutoFit/>
          </a:bodyPr>
          <a:lstStyle/>
          <a:p>
            <a:r>
              <a:rPr lang="en-US"/>
              <a:t>Common choices for Loss datainclude mean squared error (MSE) or binary cross-entropy for classification tasks.</a:t>
            </a:r>
          </a:p>
        </p:txBody>
      </p:sp>
      <p:sp>
        <p:nvSpPr>
          <p:cNvPr id="11" name="Text Box 10"/>
          <p:cNvSpPr txBox="1"/>
          <p:nvPr/>
        </p:nvSpPr>
        <p:spPr>
          <a:xfrm>
            <a:off x="766445" y="2560955"/>
            <a:ext cx="9503410" cy="1198880"/>
          </a:xfrm>
          <a:prstGeom prst="rect">
            <a:avLst/>
          </a:prstGeom>
          <a:noFill/>
        </p:spPr>
        <p:txBody>
          <a:bodyPr wrap="square" rtlCol="0">
            <a:spAutoFit/>
          </a:bodyPr>
          <a:lstStyle/>
          <a:p>
            <a:pPr marL="285750" indent="-285750">
              <a:buFont typeface="Wingdings" panose="05000000000000000000" charset="0"/>
              <a:buChar char="o"/>
            </a:pPr>
            <a:r>
              <a:rPr lang="en-US" b="1"/>
              <a:t>Classifier Integration:</a:t>
            </a:r>
          </a:p>
          <a:p>
            <a:endParaRPr lang="en-US"/>
          </a:p>
          <a:p>
            <a:r>
              <a:rPr lang="en-US"/>
              <a:t>After obtaining the latent representation 𝑧, you can feed it into a classifier (e.g., XGBoost) to classify transactions as fraudulent or not:</a:t>
            </a:r>
          </a:p>
        </p:txBody>
      </p:sp>
      <p:pic>
        <p:nvPicPr>
          <p:cNvPr id="12" name="Picture 11"/>
          <p:cNvPicPr>
            <a:picLocks noChangeAspect="1"/>
          </p:cNvPicPr>
          <p:nvPr/>
        </p:nvPicPr>
        <p:blipFill>
          <a:blip r:embed="rId2"/>
          <a:srcRect l="33193" r="29262" b="78462"/>
          <a:stretch>
            <a:fillRect/>
          </a:stretch>
        </p:blipFill>
        <p:spPr>
          <a:xfrm>
            <a:off x="812800" y="3759835"/>
            <a:ext cx="2524125" cy="559435"/>
          </a:xfrm>
          <a:prstGeom prst="rect">
            <a:avLst/>
          </a:prstGeom>
        </p:spPr>
      </p:pic>
      <p:sp>
        <p:nvSpPr>
          <p:cNvPr id="13" name="Text Box 12"/>
          <p:cNvSpPr txBox="1"/>
          <p:nvPr/>
        </p:nvSpPr>
        <p:spPr>
          <a:xfrm>
            <a:off x="812800" y="4440555"/>
            <a:ext cx="8464550" cy="645160"/>
          </a:xfrm>
          <a:prstGeom prst="rect">
            <a:avLst/>
          </a:prstGeom>
          <a:noFill/>
        </p:spPr>
        <p:txBody>
          <a:bodyPr wrap="square" rtlCol="0">
            <a:spAutoFit/>
          </a:bodyPr>
          <a:lstStyle/>
          <a:p>
            <a:r>
              <a:rPr lang="en-US"/>
              <a:t>The classifier provides predictions based on the latent representation derived from the 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buClr>
                <a:srgbClr val="CC0000"/>
              </a:buClr>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credit card company is aiming to resolve credit card fraud anomalies by analyzing transaction patterns and customer behavior to minizine a potential credential fraud in the system.</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buClr>
                <a:srgbClr val="CC0000"/>
              </a:buClr>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motivation of this problem statement is to minimize financial losses, gaining customers trust and upholding the brand reputation.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7" name="Picture 6"/>
          <p:cNvPicPr>
            <a:picLocks noChangeAspect="1"/>
          </p:cNvPicPr>
          <p:nvPr/>
        </p:nvPicPr>
        <p:blipFill>
          <a:blip r:embed="rId2"/>
          <a:stretch>
            <a:fillRect/>
          </a:stretch>
        </p:blipFill>
        <p:spPr>
          <a:xfrm>
            <a:off x="812800" y="1798955"/>
            <a:ext cx="4311015" cy="3180715"/>
          </a:xfrm>
          <a:prstGeom prst="rect">
            <a:avLst/>
          </a:prstGeom>
        </p:spPr>
      </p:pic>
      <p:sp>
        <p:nvSpPr>
          <p:cNvPr id="8" name="Text Box 7"/>
          <p:cNvSpPr txBox="1"/>
          <p:nvPr/>
        </p:nvSpPr>
        <p:spPr>
          <a:xfrm>
            <a:off x="812800" y="5019675"/>
            <a:ext cx="4064000" cy="922020"/>
          </a:xfrm>
          <a:prstGeom prst="rect">
            <a:avLst/>
          </a:prstGeom>
          <a:noFill/>
        </p:spPr>
        <p:txBody>
          <a:bodyPr wrap="square" rtlCol="0">
            <a:spAutoFit/>
          </a:bodyPr>
          <a:lstStyle/>
          <a:p>
            <a:pPr marL="285750" indent="-285750">
              <a:buFont typeface="Arial" panose="020B0604020202020204" pitchFamily="34" charset="0"/>
              <a:buChar char="•"/>
            </a:pPr>
            <a:r>
              <a:rPr lang="en-US" b="1"/>
              <a:t>Untuned XGBoost classifier using latent representation from NOED</a:t>
            </a:r>
            <a:r>
              <a:rPr lang="en-US"/>
              <a:t>  </a:t>
            </a:r>
          </a:p>
        </p:txBody>
      </p:sp>
      <p:pic>
        <p:nvPicPr>
          <p:cNvPr id="9" name="Picture 8"/>
          <p:cNvPicPr>
            <a:picLocks noChangeAspect="1"/>
          </p:cNvPicPr>
          <p:nvPr/>
        </p:nvPicPr>
        <p:blipFill>
          <a:blip r:embed="rId3"/>
          <a:srcRect t="3618" b="2156"/>
          <a:stretch>
            <a:fillRect/>
          </a:stretch>
        </p:blipFill>
        <p:spPr>
          <a:xfrm>
            <a:off x="5390515" y="1758950"/>
            <a:ext cx="6620510" cy="3968750"/>
          </a:xfrm>
          <a:prstGeom prst="rect">
            <a:avLst/>
          </a:prstGeom>
        </p:spPr>
      </p:pic>
      <p:sp>
        <p:nvSpPr>
          <p:cNvPr id="10" name="Text Box 9"/>
          <p:cNvSpPr txBox="1"/>
          <p:nvPr/>
        </p:nvSpPr>
        <p:spPr>
          <a:xfrm>
            <a:off x="5124450" y="5807710"/>
            <a:ext cx="6853555" cy="335280"/>
          </a:xfrm>
          <a:prstGeom prst="rect">
            <a:avLst/>
          </a:prstGeom>
          <a:noFill/>
        </p:spPr>
        <p:txBody>
          <a:bodyPr wrap="square" rtlCol="0">
            <a:noAutofit/>
          </a:bodyPr>
          <a:lstStyle/>
          <a:p>
            <a:pPr marL="285750" indent="-285750">
              <a:buFont typeface="Arial" panose="020B0604020202020204" pitchFamily="34" charset="0"/>
              <a:buChar char="•"/>
            </a:pPr>
            <a:r>
              <a:rPr lang="en-US" b="1"/>
              <a:t>Precision, Recall and F1 Score Metrics Evaluation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7" name="Picture 6"/>
          <p:cNvPicPr>
            <a:picLocks noChangeAspect="1"/>
          </p:cNvPicPr>
          <p:nvPr/>
        </p:nvPicPr>
        <p:blipFill>
          <a:blip r:embed="rId2"/>
          <a:stretch>
            <a:fillRect/>
          </a:stretch>
        </p:blipFill>
        <p:spPr>
          <a:xfrm>
            <a:off x="766445" y="1997710"/>
            <a:ext cx="4352925" cy="3429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sz="2000"/>
              <a:t>In conclusion, we implemented two advanced models, Neural ODE and XGBoost, to tackle credit card fraud detection. To address the significant class imbalance in the dataset, we applied SMOTE for synthetic oversampling, ensuring an even representation of fraud and non-fraud cases in the training set. This preprocessing step allowed both models to better capture the subtle patterns of fraudulent transactions. By combining dynamic feature learning with Neural ODE and the powerful gradient-boosting capabilities of XGBoost, we aimed to create a robust, effective solution for identifying fraud with improved accuracy.</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p>
        </p:txBody>
      </p:sp>
      <p:sp>
        <p:nvSpPr>
          <p:cNvPr id="3" name="Content Placeholder 2"/>
          <p:cNvSpPr>
            <a:spLocks noGrp="1"/>
          </p:cNvSpPr>
          <p:nvPr>
            <p:ph idx="1"/>
          </p:nvPr>
        </p:nvSpPr>
        <p:spPr/>
        <p:txBody>
          <a:bodyPr/>
          <a:lstStyle/>
          <a:p>
            <a:r>
              <a:rPr lang="en-US" sz="2400" dirty="0"/>
              <a:t>Srivastava, A., Kundu, A., Sural, S., &amp; Majumdar, A. K. (2008). Credit Card Fraud Detection Using Hidden Markov Model. IEEE Transactions on Dependable and Secure Computing, 5(1), 37-48.</a:t>
            </a:r>
          </a:p>
          <a:p>
            <a:r>
              <a:rPr lang="en-US" sz="2400" dirty="0"/>
              <a:t>Bhattacharyya, S., Jha, S., </a:t>
            </a:r>
            <a:r>
              <a:rPr lang="en-US" sz="2400" dirty="0" err="1"/>
              <a:t>Tharakunnel</a:t>
            </a:r>
            <a:r>
              <a:rPr lang="en-US" sz="2400" dirty="0"/>
              <a:t>, K., &amp; Westland, J. C. (2011). Data mining for credit card fraud: A comparative study. Decision Support Systems, 50(3), 602-613.</a:t>
            </a:r>
          </a:p>
          <a:p>
            <a:r>
              <a:rPr lang="en-US" sz="2400" dirty="0" err="1"/>
              <a:t>Phua</a:t>
            </a:r>
            <a:r>
              <a:rPr lang="en-US" sz="2400" dirty="0"/>
              <a:t>, C., Lee, V., Smith, K., &amp; </a:t>
            </a:r>
            <a:r>
              <a:rPr lang="en-US" sz="2400" dirty="0" err="1"/>
              <a:t>Gayler</a:t>
            </a:r>
            <a:r>
              <a:rPr lang="en-US" sz="2400" dirty="0"/>
              <a:t>, R. (2010). A comprehensive survey of data mining-based fraud detection research. Artificial Intelligence Review, 34(1), 1-14.</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24</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US" alt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primary goal of this project is to reduce customers financial losses by analyzing the transaction process and customer behaviour to detect fradulent activities within the system.</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This project aims to enhance credit card fraud detection capabilities by analyzing real-time and past transaction patterns and customer behavior. By leveraging advanced data analytics and machine learning techniques, the system will identify and minimize potential fraudulent activities. The project will focus on developing adaptive models that can detect anomalies in real-time, reduce false positives, and improve the overall security of the credit card system. This approach will ensure a more robust and efficient fraud detection system, ultimately safeguarding customers and reducing financial losses.</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98121"/>
            <a:ext cx="10668000" cy="1216025"/>
          </a:xfrm>
        </p:spPr>
        <p:txBody>
          <a:bodyPr/>
          <a:lstStyle/>
          <a:p>
            <a:r>
              <a:rPr lang="en-US" dirty="0"/>
              <a:t> </a:t>
            </a:r>
            <a:r>
              <a:rPr lang="en-US" sz="3200" b="1" dirty="0">
                <a:solidFill>
                  <a:srgbClr val="FF0000"/>
                </a:solidFill>
              </a:rPr>
              <a:t>Introduction and Overview of the Project</a:t>
            </a:r>
            <a:endParaRPr lang="en-US" dirty="0"/>
          </a:p>
        </p:txBody>
      </p:sp>
      <p:sp>
        <p:nvSpPr>
          <p:cNvPr id="3" name="Content Placeholder 2"/>
          <p:cNvSpPr>
            <a:spLocks noGrp="1"/>
          </p:cNvSpPr>
          <p:nvPr>
            <p:ph idx="1"/>
          </p:nvPr>
        </p:nvSpPr>
        <p:spPr>
          <a:xfrm>
            <a:off x="755650" y="1672590"/>
            <a:ext cx="10668000" cy="4572635"/>
          </a:xfrm>
        </p:spPr>
        <p:txBody>
          <a:bodyPr/>
          <a:lstStyle/>
          <a:p>
            <a:pPr marL="0" indent="0">
              <a:buNone/>
            </a:pPr>
            <a:r>
              <a:rPr lang="en-US" sz="2700" b="1" u="sng" dirty="0">
                <a:latin typeface="Times New Roman" panose="02020603050405020304" pitchFamily="18" charset="0"/>
                <a:cs typeface="Times New Roman" panose="02020603050405020304" pitchFamily="18" charset="0"/>
              </a:rPr>
              <a:t>Introduction</a:t>
            </a:r>
            <a:r>
              <a:rPr lang="en-US" sz="2400" b="1" u="sng" dirty="0"/>
              <a:t>:</a:t>
            </a:r>
          </a:p>
          <a:p>
            <a:pPr marL="0" indent="0">
              <a:buNone/>
            </a:pPr>
            <a:r>
              <a:rPr lang="en-US" sz="2400" dirty="0">
                <a:latin typeface="Times New Roman" panose="02020603050405020304" pitchFamily="18" charset="0"/>
                <a:cs typeface="Times New Roman" panose="02020603050405020304" pitchFamily="18" charset="0"/>
              </a:rPr>
              <a:t>Credit card is a widely used payment method for online and offline transactions. However, the mass evolution of credit cards paved the way for different fraudulent actions.</a:t>
            </a:r>
          </a:p>
          <a:p>
            <a:pPr marL="0" indent="0">
              <a:buNone/>
            </a:pPr>
            <a:r>
              <a:rPr lang="en-US" sz="2700" b="1" u="sng" dirty="0">
                <a:latin typeface="Times New Roman" panose="02020603050405020304" pitchFamily="18" charset="0"/>
                <a:cs typeface="Times New Roman" panose="02020603050405020304" pitchFamily="18" charset="0"/>
              </a:rPr>
              <a:t>Overview:</a:t>
            </a:r>
          </a:p>
          <a:p>
            <a:pPr marL="0" indent="0">
              <a:buNone/>
            </a:pPr>
            <a:r>
              <a:rPr lang="en-US" sz="2400" dirty="0">
                <a:latin typeface="Times New Roman" panose="02020603050405020304" pitchFamily="18" charset="0"/>
                <a:cs typeface="Times New Roman" panose="02020603050405020304" pitchFamily="18" charset="0"/>
                <a:sym typeface="+mn-ea"/>
              </a:rPr>
              <a:t>The aim of this project is to create a robust system for real-time identification of fraudulent credit card transactions. Using advanced data analysis and machine learning, the system will analyze transaction data and customer behavior to detect anomalies fraud patterns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72" y="-608013"/>
            <a:ext cx="10668000" cy="1216025"/>
          </a:xfrm>
        </p:spPr>
        <p:txBody>
          <a:bodyPr/>
          <a:lstStyle/>
          <a:p>
            <a:r>
              <a:rPr lang="en-IN" altLang="en-US" b="1" dirty="0">
                <a:solidFill>
                  <a:srgbClr val="FF0000"/>
                </a:solidFill>
              </a:rPr>
              <a:t>Literature Survey</a:t>
            </a:r>
          </a:p>
        </p:txBody>
      </p:sp>
      <p:sp>
        <p:nvSpPr>
          <p:cNvPr id="4" name="Date Placeholder 3"/>
          <p:cNvSpPr>
            <a:spLocks noGrp="1"/>
          </p:cNvSpPr>
          <p:nvPr>
            <p:ph type="dt" sz="half" idx="10"/>
          </p:nvPr>
        </p:nvSpPr>
        <p:spPr>
          <a:xfrm>
            <a:off x="755650" y="6420144"/>
            <a:ext cx="2641600" cy="476250"/>
          </a:xfrm>
        </p:spPr>
        <p:txBody>
          <a:bodyPr/>
          <a:lstStyle/>
          <a:p>
            <a:pPr>
              <a:defRPr/>
            </a:pPr>
            <a:r>
              <a:rPr lang="en-US" dirty="0"/>
              <a:t>First Review</a:t>
            </a:r>
          </a:p>
        </p:txBody>
      </p:sp>
      <p:sp>
        <p:nvSpPr>
          <p:cNvPr id="5" name="Footer Placeholder 4"/>
          <p:cNvSpPr>
            <a:spLocks noGrp="1"/>
          </p:cNvSpPr>
          <p:nvPr>
            <p:ph type="ftr" sz="quarter" idx="11"/>
          </p:nvPr>
        </p:nvSpPr>
        <p:spPr>
          <a:xfrm>
            <a:off x="4164541" y="6431623"/>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pic>
        <p:nvPicPr>
          <p:cNvPr id="19" name="Picture 18"/>
          <p:cNvPicPr>
            <a:picLocks noChangeAspect="1"/>
          </p:cNvPicPr>
          <p:nvPr/>
        </p:nvPicPr>
        <p:blipFill>
          <a:blip r:embed="rId2"/>
          <a:stretch>
            <a:fillRect/>
          </a:stretch>
        </p:blipFill>
        <p:spPr>
          <a:xfrm>
            <a:off x="605790" y="618490"/>
            <a:ext cx="8477250" cy="61810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Rule-Based Systems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Rule-based systems rely on predefined rules and thresholds to detect fraudulent transactions.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r>
              <a:rPr lang="en-IN" altLang="en-US" sz="2400" b="1" dirty="0">
                <a:latin typeface="Times New Roman" panose="02020603050405020304" pitchFamily="18" charset="0"/>
                <a:cs typeface="Times New Roman" panose="02020603050405020304" pitchFamily="18" charset="0"/>
              </a:rPr>
              <a:t>Machine Learning Techniques</a:t>
            </a:r>
          </a:p>
          <a:p>
            <a:pPr>
              <a:buClr>
                <a:srgbClr val="CC0000"/>
              </a:buClr>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Supervised Learning : Models are trained on historical labeled data (fraudulent and non-fraudulent transactions).</a:t>
            </a:r>
            <a:endParaRPr lang="en-IN" sz="2400" dirty="0">
              <a:latin typeface="Times New Roman" panose="02020603050405020304" pitchFamily="18" charset="0"/>
              <a:cs typeface="Times New Roman" panose="02020603050405020304" pitchFamily="18" charset="0"/>
            </a:endParaRPr>
          </a:p>
          <a:p>
            <a:pPr>
              <a:buClr>
                <a:srgbClr val="CC0000"/>
              </a:buClr>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Unsupervised Learning : Models identify patterns and anomalies without labeled data.</a:t>
            </a: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Drawback of Existing System</a:t>
            </a: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Rule-Based Systems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Rule-based systems are inflexible and need manual updates to handle new fraud patterns. They become complex and slow as rules increase, require high maintenance, and often miss sophisticated fraud.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Machine Learning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ML models rely on large amounts of high-quality, labeled data and require significant manual effort for feature engineering. They can suffer from overfitting or underfitting and are often difficult to interpret.</a:t>
            </a:r>
          </a:p>
          <a:p>
            <a:endParaRPr lang="en-US" sz="2400" dirty="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Proposed System</a:t>
            </a:r>
          </a:p>
        </p:txBody>
      </p:sp>
      <p:sp>
        <p:nvSpPr>
          <p:cNvPr id="3" name="Content Placeholder 2"/>
          <p:cNvSpPr>
            <a:spLocks noGrp="1"/>
          </p:cNvSpPr>
          <p:nvPr>
            <p:ph idx="1"/>
          </p:nvPr>
        </p:nvSpPr>
        <p:spPr/>
        <p:txBody>
          <a:bodyPr/>
          <a:lstStyle/>
          <a:p>
            <a:pPr marL="457200" indent="-457200">
              <a:buAutoNum type="arabicPeriod"/>
            </a:pPr>
            <a:r>
              <a:rPr lang="en-US" altLang="en-US" sz="2400" b="1" dirty="0">
                <a:latin typeface="Times New Roman" panose="02020603050405020304" pitchFamily="18" charset="0"/>
                <a:cs typeface="Times New Roman" panose="02020603050405020304" pitchFamily="18" charset="0"/>
              </a:rPr>
              <a:t>System Integration: </a:t>
            </a:r>
            <a:r>
              <a:rPr lang="en-US" altLang="en-US" sz="2400" dirty="0">
                <a:latin typeface="Times New Roman" panose="02020603050405020304" pitchFamily="18" charset="0"/>
                <a:cs typeface="Times New Roman" panose="02020603050405020304" pitchFamily="18" charset="0"/>
              </a:rPr>
              <a:t>Combines Neural OED and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for credit card fraud detection.</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Feature Engineering: </a:t>
            </a:r>
            <a:r>
              <a:rPr lang="en-US" altLang="en-US" sz="2400" dirty="0">
                <a:latin typeface="Times New Roman" panose="02020603050405020304" pitchFamily="18" charset="0"/>
                <a:cs typeface="Times New Roman" panose="02020603050405020304" pitchFamily="18" charset="0"/>
              </a:rPr>
              <a:t>Neural OED is used to identify significant features from transaction data.</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Classifier Training: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is trained using the optimized features.</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Model Optimization: </a:t>
            </a:r>
            <a:r>
              <a:rPr lang="en-US" altLang="en-US" sz="2400" dirty="0">
                <a:latin typeface="Times New Roman" panose="02020603050405020304" pitchFamily="18" charset="0"/>
                <a:cs typeface="Times New Roman" panose="02020603050405020304" pitchFamily="18" charset="0"/>
              </a:rPr>
              <a:t>Hyperparameters of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are fine-tuned and validated with cross-validation.</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Real-Time Deployment</a:t>
            </a:r>
            <a:r>
              <a:rPr lang="en-US" altLang="en-US" sz="2400" dirty="0">
                <a:latin typeface="Times New Roman" panose="02020603050405020304" pitchFamily="18" charset="0"/>
                <a:cs typeface="Times New Roman" panose="02020603050405020304" pitchFamily="18" charset="0"/>
              </a:rPr>
              <a:t>: The system is deployed for real-time fraud detection.6. Continuous Monitoring: The system is monitored and updated based on new data and feedback.</a:t>
            </a: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Widescreen</PresentationFormat>
  <Paragraphs>166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Existing System</vt:lpstr>
      <vt:lpstr>Drawback of Existing System</vt:lpstr>
      <vt:lpstr>Proposed System</vt:lpstr>
      <vt:lpstr>System Architecture</vt:lpstr>
      <vt:lpstr>List of modules</vt:lpstr>
      <vt:lpstr>Data Pre-Processing Module</vt:lpstr>
      <vt:lpstr>Data Pre-Processing Module:</vt:lpstr>
      <vt:lpstr>Data Balancing Module </vt:lpstr>
      <vt:lpstr>Data Balancing Module </vt:lpstr>
      <vt:lpstr>Implementation of Neural ODE Module:</vt:lpstr>
      <vt:lpstr>Implementation of Neural ODE Module:</vt:lpstr>
      <vt:lpstr>Formulas:</vt:lpstr>
      <vt:lpstr>Formula:</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Faleel Mohsin</cp:lastModifiedBy>
  <cp:revision>20</cp:revision>
  <dcterms:created xsi:type="dcterms:W3CDTF">2023-08-03T04:32:00Z</dcterms:created>
  <dcterms:modified xsi:type="dcterms:W3CDTF">2024-11-22T14:43:12Z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5F0FF2B0F0E54BDFB31A7B2384600362_12</vt:lpwstr>
  </property>
  <property fmtid="{D5CDD505-2E9C-101B-9397-08002B2CF9AE}" pid="3" name="KSOProductBuildVer">
    <vt:lpwstr>1033-12.2.0.18165</vt:lpwstr>
  </property>
</Properties>
</file>