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8" r:id="rId2"/>
    <p:sldId id="269" r:id="rId3"/>
    <p:sldId id="394" r:id="rId4"/>
    <p:sldId id="395" r:id="rId5"/>
    <p:sldId id="368" r:id="rId6"/>
    <p:sldId id="369" r:id="rId7"/>
    <p:sldId id="277" r:id="rId8"/>
    <p:sldId id="371" r:id="rId9"/>
    <p:sldId id="379" r:id="rId10"/>
    <p:sldId id="380" r:id="rId11"/>
    <p:sldId id="381" r:id="rId12"/>
    <p:sldId id="382" r:id="rId13"/>
    <p:sldId id="278" r:id="rId14"/>
    <p:sldId id="384" r:id="rId15"/>
    <p:sldId id="383" r:id="rId16"/>
    <p:sldId id="386" r:id="rId17"/>
    <p:sldId id="389" r:id="rId18"/>
    <p:sldId id="392" r:id="rId19"/>
    <p:sldId id="387" r:id="rId20"/>
    <p:sldId id="390" r:id="rId21"/>
    <p:sldId id="281" r:id="rId22"/>
    <p:sldId id="282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10" r:id="rId33"/>
    <p:sldId id="412" r:id="rId34"/>
    <p:sldId id="413" r:id="rId35"/>
    <p:sldId id="414" r:id="rId36"/>
    <p:sldId id="292" r:id="rId37"/>
    <p:sldId id="290" r:id="rId38"/>
    <p:sldId id="293" r:id="rId39"/>
    <p:sldId id="429" r:id="rId40"/>
    <p:sldId id="294" r:id="rId41"/>
    <p:sldId id="418" r:id="rId42"/>
    <p:sldId id="419" r:id="rId43"/>
    <p:sldId id="298" r:id="rId44"/>
    <p:sldId id="421" r:id="rId45"/>
    <p:sldId id="300" r:id="rId46"/>
    <p:sldId id="430" r:id="rId47"/>
    <p:sldId id="303" r:id="rId48"/>
    <p:sldId id="425" r:id="rId49"/>
    <p:sldId id="426" r:id="rId50"/>
    <p:sldId id="304" r:id="rId51"/>
    <p:sldId id="307" r:id="rId52"/>
    <p:sldId id="427" r:id="rId53"/>
  </p:sldIdLst>
  <p:sldSz cx="6858000" cy="5143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4C47-BFA9-446E-84EB-3B0076746E5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4B54-FD9F-4768-A8F3-1AEA11E0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04B-BB0D-44AE-9922-D3E053668E3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46751" y="2011680"/>
            <a:ext cx="4164497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32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Inter-Integrated Circuit (I2C) Bus</a:t>
            </a:r>
          </a:p>
        </p:txBody>
      </p:sp>
    </p:spTree>
    <p:extLst>
      <p:ext uri="{BB962C8B-B14F-4D97-AF65-F5344CB8AC3E}">
        <p14:creationId xmlns:p14="http://schemas.microsoft.com/office/powerpoint/2010/main" val="333582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95250" y="863745"/>
            <a:ext cx="666851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Transistor Operation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switch will turn ON and close when its gate voltage is at V</a:t>
            </a:r>
            <a:r>
              <a:rPr lang="en-US" sz="1400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NMOS is ON, a conduction path is formed between its other two terminals, which effectively closes the switch.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B319B-2379-4686-BB6F-625FAB6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990" r="2914" b="63362"/>
          <a:stretch/>
        </p:blipFill>
        <p:spPr>
          <a:xfrm>
            <a:off x="598896" y="3074987"/>
            <a:ext cx="576490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1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95250" y="863745"/>
            <a:ext cx="666851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Transistor Operation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switch will turn ON and close when its gate voltage is at V</a:t>
            </a:r>
            <a:r>
              <a:rPr lang="en-US" sz="1400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NMOS is ON, a conduction path is formed between its other two terminals, which effectively closes the switch.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will switch OFF when the gate voltage is at GND.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B319B-2379-4686-BB6F-625FAB6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990" r="2914" b="63362"/>
          <a:stretch/>
        </p:blipFill>
        <p:spPr>
          <a:xfrm>
            <a:off x="598896" y="3074987"/>
            <a:ext cx="576490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5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95250" y="863745"/>
            <a:ext cx="666851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Transistor Operation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switch will turn ON and close when its gate voltage is at V</a:t>
            </a:r>
            <a:r>
              <a:rPr lang="en-US" sz="1400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NMOS is ON, a conduction path is formed between its other two terminals, which effectively closes the switch.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will switch OFF when the gate voltage is at GND.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NMOS is OFF, there is no conduction path between the source and drain, which effectively opens the switch.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B319B-2379-4686-BB6F-625FAB6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990" r="2914" b="63362"/>
          <a:stretch/>
        </p:blipFill>
        <p:spPr>
          <a:xfrm>
            <a:off x="598896" y="3074987"/>
            <a:ext cx="576490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42042" r="56942" b="3642"/>
          <a:stretch/>
        </p:blipFill>
        <p:spPr>
          <a:xfrm>
            <a:off x="1854506" y="2235200"/>
            <a:ext cx="2909749" cy="24994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1854506" y="3540760"/>
            <a:ext cx="1899614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turn </a:t>
            </a:r>
            <a:r>
              <a:rPr lang="en-US" sz="1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NMOS by driving a HIGH (1) to its gate, it will pull the I2C line to GND, or LOW (0).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42042" r="56942" b="3642"/>
          <a:stretch/>
        </p:blipFill>
        <p:spPr>
          <a:xfrm>
            <a:off x="1854506" y="2235200"/>
            <a:ext cx="2909749" cy="24994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1854506" y="3540760"/>
            <a:ext cx="1899614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C0C33-F33F-4FE2-9109-2E94CFA20864}"/>
              </a:ext>
            </a:extLst>
          </p:cNvPr>
          <p:cNvSpPr/>
          <p:nvPr/>
        </p:nvSpPr>
        <p:spPr>
          <a:xfrm>
            <a:off x="4786330" y="2856829"/>
            <a:ext cx="1199151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0070C0"/>
                </a:solidFill>
              </a:rPr>
              <a:t>LOW (0)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CB107-FB39-429C-B53D-F60D3648DC6D}"/>
              </a:ext>
            </a:extLst>
          </p:cNvPr>
          <p:cNvSpPr/>
          <p:nvPr/>
        </p:nvSpPr>
        <p:spPr>
          <a:xfrm>
            <a:off x="4471762" y="3521117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00B05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25425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turn </a:t>
            </a:r>
            <a:r>
              <a:rPr lang="en-US" sz="1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NMOS by driving a LOW (0) to its gate, the line is left </a:t>
            </a:r>
            <a:r>
              <a:rPr lang="en-US" sz="1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floating,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an unknown logic level.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42042" r="56942" b="3642"/>
          <a:stretch/>
        </p:blipFill>
        <p:spPr>
          <a:xfrm>
            <a:off x="1854506" y="2235200"/>
            <a:ext cx="2909749" cy="24994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1854506" y="3540760"/>
            <a:ext cx="1899614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LOW (0)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C0C33-F33F-4FE2-9109-2E94CFA20864}"/>
              </a:ext>
            </a:extLst>
          </p:cNvPr>
          <p:cNvSpPr/>
          <p:nvPr/>
        </p:nvSpPr>
        <p:spPr>
          <a:xfrm>
            <a:off x="4786330" y="2856829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CB107-FB39-429C-B53D-F60D3648DC6D}"/>
              </a:ext>
            </a:extLst>
          </p:cNvPr>
          <p:cNvSpPr/>
          <p:nvPr/>
        </p:nvSpPr>
        <p:spPr>
          <a:xfrm>
            <a:off x="4471762" y="3521117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90686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2042" r="46560" b="3642"/>
          <a:stretch/>
        </p:blipFill>
        <p:spPr>
          <a:xfrm>
            <a:off x="1854506" y="2235200"/>
            <a:ext cx="3652834" cy="2499444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turn </a:t>
            </a:r>
            <a:r>
              <a:rPr lang="en-US" sz="1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NMOS by driving a LOW (0) to its gate, the line is left </a:t>
            </a:r>
            <a:r>
              <a:rPr lang="en-US" sz="1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floating,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an unknown logic level.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pull-up resistor it placed on the line, it will pull the resistor to a HIGH (1) when the NMOS is </a:t>
            </a:r>
            <a:r>
              <a:rPr lang="en-US" sz="1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1854506" y="3540760"/>
            <a:ext cx="1899614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LOW (0)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C0C33-F33F-4FE2-9109-2E94CFA20864}"/>
              </a:ext>
            </a:extLst>
          </p:cNvPr>
          <p:cNvSpPr/>
          <p:nvPr/>
        </p:nvSpPr>
        <p:spPr>
          <a:xfrm>
            <a:off x="5580840" y="2869553"/>
            <a:ext cx="1277160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CB107-FB39-429C-B53D-F60D3648DC6D}"/>
              </a:ext>
            </a:extLst>
          </p:cNvPr>
          <p:cNvSpPr/>
          <p:nvPr/>
        </p:nvSpPr>
        <p:spPr>
          <a:xfrm>
            <a:off x="4471762" y="3521117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78410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2042" r="46560" b="3642"/>
          <a:stretch/>
        </p:blipFill>
        <p:spPr>
          <a:xfrm>
            <a:off x="1854506" y="2235200"/>
            <a:ext cx="3652834" cy="2499444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now we have an inverted logic scheme where: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LOW to the NMOS yields a HIGH on the line.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HIGH on the NMOR yields a LOW on the line.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DF439-3DE2-4676-90EE-4FDEE26F33DE}"/>
              </a:ext>
            </a:extLst>
          </p:cNvPr>
          <p:cNvSpPr/>
          <p:nvPr/>
        </p:nvSpPr>
        <p:spPr>
          <a:xfrm>
            <a:off x="1854506" y="3540760"/>
            <a:ext cx="1899614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2042" r="46560" b="3642"/>
          <a:stretch/>
        </p:blipFill>
        <p:spPr>
          <a:xfrm>
            <a:off x="1854506" y="2235200"/>
            <a:ext cx="3652834" cy="2499444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now we have an inverted logic scheme where: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LOW to the NMOS yields a HIGH on the line.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HIGH on the NMOR yields a LOW on the line.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back to positive logic, we insert an inverter before the NMOS.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0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2042" r="46560" b="3642"/>
          <a:stretch/>
        </p:blipFill>
        <p:spPr>
          <a:xfrm>
            <a:off x="1854506" y="2235200"/>
            <a:ext cx="3652834" cy="2499444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now we have an inverted logic scheme where: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LOW to the NMOS yields a HIGH on the line.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HIGH on the NMOR yields a LOW on the line.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back to positive logic, we insert an inverter before the NMOS.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352498" y="3484922"/>
            <a:ext cx="1293616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LOW (0)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CB107-FB39-429C-B53D-F60D3648DC6D}"/>
              </a:ext>
            </a:extLst>
          </p:cNvPr>
          <p:cNvSpPr/>
          <p:nvPr/>
        </p:nvSpPr>
        <p:spPr>
          <a:xfrm>
            <a:off x="4471762" y="3521117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00B050"/>
                </a:solidFill>
              </a:rPr>
              <a:t>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5C5A9-4933-4CA5-A955-2ED1976CD319}"/>
              </a:ext>
            </a:extLst>
          </p:cNvPr>
          <p:cNvSpPr/>
          <p:nvPr/>
        </p:nvSpPr>
        <p:spPr>
          <a:xfrm>
            <a:off x="3500546" y="3484922"/>
            <a:ext cx="667455" cy="46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E30090-B915-48A4-AF59-F2623581849E}"/>
              </a:ext>
            </a:extLst>
          </p:cNvPr>
          <p:cNvSpPr/>
          <p:nvPr/>
        </p:nvSpPr>
        <p:spPr>
          <a:xfrm>
            <a:off x="5310733" y="2751666"/>
            <a:ext cx="1293616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LOW (0)</a:t>
            </a:r>
          </a:p>
        </p:txBody>
      </p:sp>
    </p:spTree>
    <p:extLst>
      <p:ext uri="{BB962C8B-B14F-4D97-AF65-F5344CB8AC3E}">
        <p14:creationId xmlns:p14="http://schemas.microsoft.com/office/powerpoint/2010/main" val="26395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Inter-Integrated Circuit (I2C)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is a serial interface implement with a two-wire link that can support multiple masters and multiple slaves.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198FE6-D9C8-43B2-9809-79508DC71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0433" y="1781093"/>
            <a:ext cx="3989857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3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B0920-1011-42AF-A872-7571A3C1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42042" r="46560" b="3642"/>
          <a:stretch/>
        </p:blipFill>
        <p:spPr>
          <a:xfrm>
            <a:off x="1854506" y="2235200"/>
            <a:ext cx="3652834" cy="2499444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Open-Drain Output Stage: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now we have an inverted logic scheme where: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LOW to the NMOS yields a HIGH on the line.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Driving a HIGH on the NMOR yields a LOW on the line.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back to positive logic, we insert an inverter before the NMOS.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5B1A7-07DE-4E5C-B9B4-2ED85E07F6BB}"/>
              </a:ext>
            </a:extLst>
          </p:cNvPr>
          <p:cNvSpPr/>
          <p:nvPr/>
        </p:nvSpPr>
        <p:spPr>
          <a:xfrm>
            <a:off x="352498" y="3484922"/>
            <a:ext cx="1293616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CB107-FB39-429C-B53D-F60D3648DC6D}"/>
              </a:ext>
            </a:extLst>
          </p:cNvPr>
          <p:cNvSpPr/>
          <p:nvPr/>
        </p:nvSpPr>
        <p:spPr>
          <a:xfrm>
            <a:off x="4471762" y="3521117"/>
            <a:ext cx="965985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5C5A9-4933-4CA5-A955-2ED1976CD319}"/>
              </a:ext>
            </a:extLst>
          </p:cNvPr>
          <p:cNvSpPr/>
          <p:nvPr/>
        </p:nvSpPr>
        <p:spPr>
          <a:xfrm>
            <a:off x="3500546" y="3484922"/>
            <a:ext cx="667455" cy="46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</a:rPr>
              <a:t>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E30090-B915-48A4-AF59-F2623581849E}"/>
              </a:ext>
            </a:extLst>
          </p:cNvPr>
          <p:cNvSpPr/>
          <p:nvPr/>
        </p:nvSpPr>
        <p:spPr>
          <a:xfrm>
            <a:off x="5310733" y="2751666"/>
            <a:ext cx="1293616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FF0000"/>
                </a:solidFill>
              </a:rPr>
              <a:t>HIGH (1)</a:t>
            </a:r>
          </a:p>
        </p:txBody>
      </p:sp>
    </p:spTree>
    <p:extLst>
      <p:ext uri="{BB962C8B-B14F-4D97-AF65-F5344CB8AC3E}">
        <p14:creationId xmlns:p14="http://schemas.microsoft.com/office/powerpoint/2010/main" val="372630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8AC48-E6CD-4CB9-BAC3-F147B9C30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39" y="2034216"/>
            <a:ext cx="3705433" cy="27239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ADAC45-2DDA-4CCD-868E-85B2B4902EB1}"/>
              </a:ext>
            </a:extLst>
          </p:cNvPr>
          <p:cNvSpPr/>
          <p:nvPr/>
        </p:nvSpPr>
        <p:spPr>
          <a:xfrm>
            <a:off x="3382439" y="2192867"/>
            <a:ext cx="438367" cy="6414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0446D-A680-41B9-A9F1-EE2E37A1CEDD}"/>
              </a:ext>
            </a:extLst>
          </p:cNvPr>
          <p:cNvSpPr/>
          <p:nvPr/>
        </p:nvSpPr>
        <p:spPr>
          <a:xfrm>
            <a:off x="2103972" y="3396183"/>
            <a:ext cx="438367" cy="6414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FDF6243-B3E0-4312-A77D-15EAF5E9575D}"/>
              </a:ext>
            </a:extLst>
          </p:cNvPr>
          <p:cNvSpPr txBox="1">
            <a:spLocks/>
          </p:cNvSpPr>
          <p:nvPr/>
        </p:nvSpPr>
        <p:spPr>
          <a:xfrm>
            <a:off x="143093" y="895155"/>
            <a:ext cx="6714907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I2C bus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external pull-up resistors on each of its lines.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can’t be implemented on the MCU because the resistor function is only available when the port is configured as an INPUT. 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I2C is bidirectional, we never know wither the pin will be an input or output.</a:t>
            </a:r>
          </a:p>
        </p:txBody>
      </p:sp>
    </p:spTree>
    <p:extLst>
      <p:ext uri="{BB962C8B-B14F-4D97-AF65-F5344CB8AC3E}">
        <p14:creationId xmlns:p14="http://schemas.microsoft.com/office/powerpoint/2010/main" val="392712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8" r="2612" b="74836"/>
          <a:stretch/>
        </p:blipFill>
        <p:spPr>
          <a:xfrm>
            <a:off x="2125134" y="870229"/>
            <a:ext cx="4648200" cy="1212571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device that initiates communication and controls the clock.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masters are also supported on an I2C bus.</a:t>
            </a:r>
          </a:p>
        </p:txBody>
      </p:sp>
    </p:spTree>
    <p:extLst>
      <p:ext uri="{BB962C8B-B14F-4D97-AF65-F5344CB8AC3E}">
        <p14:creationId xmlns:p14="http://schemas.microsoft.com/office/powerpoint/2010/main" val="166846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8" r="2612" b="74836"/>
          <a:stretch/>
        </p:blipFill>
        <p:spPr>
          <a:xfrm>
            <a:off x="2125134" y="870229"/>
            <a:ext cx="4648200" cy="1212571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5019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device on the bus that is read or written to, but does not initiate transmission or provide a clock.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 address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unique and </a:t>
            </a:r>
            <a:r>
              <a:rPr lang="en-US" sz="16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predetermined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for each slave on the bus.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address is used by the master to indicate which slave it wants to communicate with.</a:t>
            </a:r>
          </a:p>
        </p:txBody>
      </p:sp>
    </p:spTree>
    <p:extLst>
      <p:ext uri="{BB962C8B-B14F-4D97-AF65-F5344CB8AC3E}">
        <p14:creationId xmlns:p14="http://schemas.microsoft.com/office/powerpoint/2010/main" val="9866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45607"/>
          <a:stretch/>
        </p:blipFill>
        <p:spPr>
          <a:xfrm>
            <a:off x="2125134" y="870230"/>
            <a:ext cx="4648200" cy="2783138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both SDA and SCL are held high by the pull-up resistors and no I2C device is attempting to communicate.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devices are driving the bus.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how I2C information is transferred.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61A99-40DA-4A5C-B9F9-CEEA33DC6578}"/>
              </a:ext>
            </a:extLst>
          </p:cNvPr>
          <p:cNvSpPr/>
          <p:nvPr/>
        </p:nvSpPr>
        <p:spPr>
          <a:xfrm>
            <a:off x="2171700" y="2097378"/>
            <a:ext cx="4601634" cy="8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380E-B52E-403A-8782-304FDD1B331B}"/>
              </a:ext>
            </a:extLst>
          </p:cNvPr>
          <p:cNvSpPr/>
          <p:nvPr/>
        </p:nvSpPr>
        <p:spPr>
          <a:xfrm>
            <a:off x="2561716" y="2816492"/>
            <a:ext cx="4211618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0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45607"/>
          <a:stretch/>
        </p:blipFill>
        <p:spPr>
          <a:xfrm>
            <a:off x="2125134" y="870230"/>
            <a:ext cx="4648200" cy="2783138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master initiates a new message by generating a START (S) condition by pulling SDA LOW while SCL is still HIGH.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soon as the START condition is generated, the SCL will be pulled LOW and start pulsing to provide the clock for the message.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61A99-40DA-4A5C-B9F9-CEEA33DC6578}"/>
              </a:ext>
            </a:extLst>
          </p:cNvPr>
          <p:cNvSpPr/>
          <p:nvPr/>
        </p:nvSpPr>
        <p:spPr>
          <a:xfrm>
            <a:off x="4215864" y="2097378"/>
            <a:ext cx="2557469" cy="8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380E-B52E-403A-8782-304FDD1B331B}"/>
              </a:ext>
            </a:extLst>
          </p:cNvPr>
          <p:cNvSpPr/>
          <p:nvPr/>
        </p:nvSpPr>
        <p:spPr>
          <a:xfrm>
            <a:off x="2954956" y="2816492"/>
            <a:ext cx="3818378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9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45607"/>
          <a:stretch/>
        </p:blipFill>
        <p:spPr>
          <a:xfrm>
            <a:off x="2125134" y="870230"/>
            <a:ext cx="4648200" cy="2783138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is responsible for pulsing the clock.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61A99-40DA-4A5C-B9F9-CEEA33DC6578}"/>
              </a:ext>
            </a:extLst>
          </p:cNvPr>
          <p:cNvSpPr/>
          <p:nvPr/>
        </p:nvSpPr>
        <p:spPr>
          <a:xfrm>
            <a:off x="4215864" y="2097378"/>
            <a:ext cx="2557469" cy="8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380E-B52E-403A-8782-304FDD1B331B}"/>
              </a:ext>
            </a:extLst>
          </p:cNvPr>
          <p:cNvSpPr/>
          <p:nvPr/>
        </p:nvSpPr>
        <p:spPr>
          <a:xfrm>
            <a:off x="2954956" y="2816492"/>
            <a:ext cx="3818378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9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45607"/>
          <a:stretch/>
        </p:blipFill>
        <p:spPr>
          <a:xfrm>
            <a:off x="2125134" y="870230"/>
            <a:ext cx="4648200" cy="2783138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clock pulse within the I2C message is numbered by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master and the slaves count the number of periods that have occurred since the message started in order to know when certain frames and signals should be present.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61A99-40DA-4A5C-B9F9-CEEA33DC6578}"/>
              </a:ext>
            </a:extLst>
          </p:cNvPr>
          <p:cNvSpPr/>
          <p:nvPr/>
        </p:nvSpPr>
        <p:spPr>
          <a:xfrm>
            <a:off x="4215864" y="2097378"/>
            <a:ext cx="2557469" cy="8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380E-B52E-403A-8782-304FDD1B331B}"/>
              </a:ext>
            </a:extLst>
          </p:cNvPr>
          <p:cNvSpPr/>
          <p:nvPr/>
        </p:nvSpPr>
        <p:spPr>
          <a:xfrm>
            <a:off x="3224462" y="2816492"/>
            <a:ext cx="3548871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5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5C906-3FFA-4947-AAB6-96DFF32F6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4729"/>
          <a:stretch/>
        </p:blipFill>
        <p:spPr>
          <a:xfrm>
            <a:off x="2125134" y="870229"/>
            <a:ext cx="4648200" cy="3904971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master generates the START condition, it first sends the slave address that it wishes to communicate with.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 slave addresses can either be 7-bit (default) or 10-bit.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61A99-40DA-4A5C-B9F9-CEEA33DC6578}"/>
              </a:ext>
            </a:extLst>
          </p:cNvPr>
          <p:cNvSpPr/>
          <p:nvPr/>
        </p:nvSpPr>
        <p:spPr>
          <a:xfrm>
            <a:off x="4215864" y="2097378"/>
            <a:ext cx="2557469" cy="8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380E-B52E-403A-8782-304FDD1B331B}"/>
              </a:ext>
            </a:extLst>
          </p:cNvPr>
          <p:cNvSpPr/>
          <p:nvPr/>
        </p:nvSpPr>
        <p:spPr>
          <a:xfrm>
            <a:off x="4270376" y="2816492"/>
            <a:ext cx="2502958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5B66F-A8B6-473A-AD5F-1C767050E036}"/>
              </a:ext>
            </a:extLst>
          </p:cNvPr>
          <p:cNvSpPr/>
          <p:nvPr/>
        </p:nvSpPr>
        <p:spPr>
          <a:xfrm>
            <a:off x="3532887" y="3666996"/>
            <a:ext cx="3325113" cy="117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6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address is followed by the read/write signal indicating which type of transaction is being requested in the message.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condition, slave address, and read/write signal constitute periods 1 → 8.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160FE7-3064-4C97-B4E9-FB7700803B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4729"/>
          <a:stretch/>
        </p:blipFill>
        <p:spPr>
          <a:xfrm>
            <a:off x="2125134" y="870229"/>
            <a:ext cx="4648200" cy="39049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DAFAB5-927A-4698-8A96-28A8D663DEFC}"/>
              </a:ext>
            </a:extLst>
          </p:cNvPr>
          <p:cNvSpPr/>
          <p:nvPr/>
        </p:nvSpPr>
        <p:spPr>
          <a:xfrm>
            <a:off x="4215864" y="2097379"/>
            <a:ext cx="2557469" cy="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846F4-0E26-46F0-8C65-B0AACF6BBEBB}"/>
              </a:ext>
            </a:extLst>
          </p:cNvPr>
          <p:cNvSpPr/>
          <p:nvPr/>
        </p:nvSpPr>
        <p:spPr>
          <a:xfrm>
            <a:off x="4470400" y="2816492"/>
            <a:ext cx="2302934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F3943-1FCD-4E0B-96F3-DF9B49F1B245}"/>
              </a:ext>
            </a:extLst>
          </p:cNvPr>
          <p:cNvSpPr/>
          <p:nvPr/>
        </p:nvSpPr>
        <p:spPr>
          <a:xfrm>
            <a:off x="4470400" y="3666996"/>
            <a:ext cx="2387600" cy="117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Inter-Integrated Circuit (I2C)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is a serial interface implement with a two-wire link that can support multiple masters and multiple slaves.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198FE6-D9C8-43B2-9809-79508DC71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0433" y="1781093"/>
            <a:ext cx="3989857" cy="293302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19150E2-5A14-4188-B709-A3A443D46768}"/>
              </a:ext>
            </a:extLst>
          </p:cNvPr>
          <p:cNvSpPr/>
          <p:nvPr/>
        </p:nvSpPr>
        <p:spPr>
          <a:xfrm>
            <a:off x="485133" y="1751597"/>
            <a:ext cx="1978667" cy="904779"/>
          </a:xfrm>
          <a:prstGeom prst="wedgeRectCallout">
            <a:avLst>
              <a:gd name="adj1" fmla="val 76227"/>
              <a:gd name="adj2" fmla="val 4984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Providing a clock allows higher data rates over UART.</a:t>
            </a:r>
          </a:p>
        </p:txBody>
      </p:sp>
    </p:spTree>
    <p:extLst>
      <p:ext uri="{BB962C8B-B14F-4D97-AF65-F5344CB8AC3E}">
        <p14:creationId xmlns:p14="http://schemas.microsoft.com/office/powerpoint/2010/main" val="1770517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1717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9 of the message is reserved for the slave acknowledge (ACK) or no-acknowledge (NACK) signal.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slave address and read/write signal are sent by the master, each slave on the bus checks whether it is being addressed.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0F914-C144-4E0D-BD13-847064D652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4729"/>
          <a:stretch/>
        </p:blipFill>
        <p:spPr>
          <a:xfrm>
            <a:off x="2125134" y="870229"/>
            <a:ext cx="4648200" cy="39049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6DDB90-4D75-4F6B-B18B-4DA6B2FE0588}"/>
              </a:ext>
            </a:extLst>
          </p:cNvPr>
          <p:cNvSpPr/>
          <p:nvPr/>
        </p:nvSpPr>
        <p:spPr>
          <a:xfrm>
            <a:off x="4215864" y="2097379"/>
            <a:ext cx="2557469" cy="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29DCB-E5AF-4F24-A45D-6543FA9F6C42}"/>
              </a:ext>
            </a:extLst>
          </p:cNvPr>
          <p:cNvSpPr/>
          <p:nvPr/>
        </p:nvSpPr>
        <p:spPr>
          <a:xfrm>
            <a:off x="4686302" y="2816492"/>
            <a:ext cx="2087032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9C487-A363-4FC1-BBAD-EE985F382F0A}"/>
              </a:ext>
            </a:extLst>
          </p:cNvPr>
          <p:cNvSpPr/>
          <p:nvPr/>
        </p:nvSpPr>
        <p:spPr>
          <a:xfrm>
            <a:off x="5469924" y="3666996"/>
            <a:ext cx="1388076" cy="117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19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27156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slave exists with the specified slave address, it will send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signal back to the master by pulling SDA LOW.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device exists with the specified slave address, no device will pull down SDA.  This will result in period 9 remaining HIGH and will be interpreted as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NACK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41D495-5169-4FD1-B6BC-5DC8620C52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4729"/>
          <a:stretch/>
        </p:blipFill>
        <p:spPr>
          <a:xfrm>
            <a:off x="2125134" y="870229"/>
            <a:ext cx="4648200" cy="39049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A3953D-8959-48B0-9ADD-521BD3784ACE}"/>
              </a:ext>
            </a:extLst>
          </p:cNvPr>
          <p:cNvSpPr/>
          <p:nvPr/>
        </p:nvSpPr>
        <p:spPr>
          <a:xfrm>
            <a:off x="4215864" y="2097379"/>
            <a:ext cx="2557469" cy="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82556-CF06-4B91-8D06-5454B5B999BD}"/>
              </a:ext>
            </a:extLst>
          </p:cNvPr>
          <p:cNvSpPr/>
          <p:nvPr/>
        </p:nvSpPr>
        <p:spPr>
          <a:xfrm>
            <a:off x="4686302" y="2816492"/>
            <a:ext cx="2087032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F3715-BD66-4C23-B88C-F468CAD5A3C5}"/>
              </a:ext>
            </a:extLst>
          </p:cNvPr>
          <p:cNvSpPr/>
          <p:nvPr/>
        </p:nvSpPr>
        <p:spPr>
          <a:xfrm>
            <a:off x="5469924" y="3666996"/>
            <a:ext cx="1388076" cy="117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2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27156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master sees the ACK signal, it knows a slave exists with the specified address and proceeds with the message.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CFFBA9-79B9-4814-9F99-750A8743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4729"/>
          <a:stretch/>
        </p:blipFill>
        <p:spPr>
          <a:xfrm>
            <a:off x="2125134" y="870229"/>
            <a:ext cx="4648200" cy="39049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5FDC97-360A-4B83-B726-FE3E66679DD0}"/>
              </a:ext>
            </a:extLst>
          </p:cNvPr>
          <p:cNvSpPr/>
          <p:nvPr/>
        </p:nvSpPr>
        <p:spPr>
          <a:xfrm>
            <a:off x="4215864" y="2097379"/>
            <a:ext cx="2557469" cy="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88A78-A878-409F-87B4-230ECC7EE2EE}"/>
              </a:ext>
            </a:extLst>
          </p:cNvPr>
          <p:cNvSpPr/>
          <p:nvPr/>
        </p:nvSpPr>
        <p:spPr>
          <a:xfrm>
            <a:off x="6260756" y="2816492"/>
            <a:ext cx="512577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440EE-B505-42B7-853C-8F01EA4802A2}"/>
              </a:ext>
            </a:extLst>
          </p:cNvPr>
          <p:cNvSpPr/>
          <p:nvPr/>
        </p:nvSpPr>
        <p:spPr>
          <a:xfrm>
            <a:off x="6260755" y="3666996"/>
            <a:ext cx="597245" cy="117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72C41-C62C-4BAF-A2F6-DD93A3B71162}"/>
              </a:ext>
            </a:extLst>
          </p:cNvPr>
          <p:cNvSpPr/>
          <p:nvPr/>
        </p:nvSpPr>
        <p:spPr>
          <a:xfrm>
            <a:off x="5494598" y="4403124"/>
            <a:ext cx="1239834" cy="40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43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27156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byte is sent, the receiving device sends an ACK signal indicating that it successfully received the data.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CFFBA9-79B9-4814-9F99-750A8743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3835"/>
          <a:stretch/>
        </p:blipFill>
        <p:spPr>
          <a:xfrm>
            <a:off x="2125134" y="870229"/>
            <a:ext cx="4648200" cy="39530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5FDC97-360A-4B83-B726-FE3E66679DD0}"/>
              </a:ext>
            </a:extLst>
          </p:cNvPr>
          <p:cNvSpPr/>
          <p:nvPr/>
        </p:nvSpPr>
        <p:spPr>
          <a:xfrm>
            <a:off x="4215864" y="2097379"/>
            <a:ext cx="2557469" cy="74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88A78-A878-409F-87B4-230ECC7EE2EE}"/>
              </a:ext>
            </a:extLst>
          </p:cNvPr>
          <p:cNvSpPr/>
          <p:nvPr/>
        </p:nvSpPr>
        <p:spPr>
          <a:xfrm>
            <a:off x="6532605" y="2816492"/>
            <a:ext cx="240728" cy="94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066BEC-1A13-4346-82C9-BBBCC68A3194}"/>
              </a:ext>
            </a:extLst>
          </p:cNvPr>
          <p:cNvSpPr/>
          <p:nvPr/>
        </p:nvSpPr>
        <p:spPr>
          <a:xfrm>
            <a:off x="6439013" y="2393092"/>
            <a:ext cx="240728" cy="54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73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27156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STOP condition occurs when there is a LOW-to-HIGH transition on SDA while SCL is HIGH.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Once, SDA goes HIGH, SCL also remains HIGH indicating that the bus is idle again.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CFFBA9-79B9-4814-9F99-750A8743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3835"/>
          <a:stretch/>
        </p:blipFill>
        <p:spPr>
          <a:xfrm>
            <a:off x="2125134" y="870229"/>
            <a:ext cx="4648200" cy="39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0" y="895155"/>
            <a:ext cx="227156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NACK in period 9 tells the master that no slave exists with the specified address.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then generates a STOP condition and ends the message.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CFFBA9-79B9-4814-9F99-750A8743B8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23835"/>
          <a:stretch/>
        </p:blipFill>
        <p:spPr>
          <a:xfrm>
            <a:off x="2125134" y="870229"/>
            <a:ext cx="4648200" cy="3953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BF80E9-F60C-40E3-B215-2B5EBB5E4195}"/>
              </a:ext>
            </a:extLst>
          </p:cNvPr>
          <p:cNvSpPr/>
          <p:nvPr/>
        </p:nvSpPr>
        <p:spPr>
          <a:xfrm>
            <a:off x="4731102" y="2108886"/>
            <a:ext cx="2042231" cy="1202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33878-0D71-43ED-ABE4-C3B93EE8FD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9" t="47808" r="2612" b="46025"/>
          <a:stretch/>
        </p:blipFill>
        <p:spPr>
          <a:xfrm>
            <a:off x="4626680" y="3302620"/>
            <a:ext cx="289164" cy="3313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F827C1-0555-42CF-9B1E-2861B340DA55}"/>
              </a:ext>
            </a:extLst>
          </p:cNvPr>
          <p:cNvSpPr/>
          <p:nvPr/>
        </p:nvSpPr>
        <p:spPr>
          <a:xfrm>
            <a:off x="4365978" y="3342864"/>
            <a:ext cx="365125" cy="250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NACK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84C53-0E5C-45B8-B078-72499591C02E}"/>
              </a:ext>
            </a:extLst>
          </p:cNvPr>
          <p:cNvSpPr/>
          <p:nvPr/>
        </p:nvSpPr>
        <p:spPr>
          <a:xfrm>
            <a:off x="4915844" y="3227348"/>
            <a:ext cx="1909675" cy="159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E6F62-FF48-454A-8316-1EFCB60FA762}"/>
              </a:ext>
            </a:extLst>
          </p:cNvPr>
          <p:cNvSpPr/>
          <p:nvPr/>
        </p:nvSpPr>
        <p:spPr>
          <a:xfrm>
            <a:off x="4449234" y="3608534"/>
            <a:ext cx="1909675" cy="1202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8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94492-2A0F-4F13-BBF1-F8B984DE9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904" y="1276350"/>
            <a:ext cx="5244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0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625E926F-DB87-4A3F-B3E9-C2F916F17113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20C2E0A-8111-47E6-A9DB-CCBA62808E9C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99652FA-8C6B-41C4-93CB-610BDB2125F5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master is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slave, the master sends the 8-bits of data and the slave produces the ACK/NACK signal.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master is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slave, the slave sends the 8-bits of data and the master produces the ACK/NACK signal.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has been sent and acknowledged, the master can end the message by generating the STOP condition anytime.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A243E27-FF82-4A4B-843D-99DAFEA6CB7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72735AC-3C3A-48D6-9E63-22E12E7B88B3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053BB60-C46C-4CB0-A668-26E4A09DD0F9}"/>
              </a:ext>
            </a:extLst>
          </p:cNvPr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94492-2A0F-4F13-BBF1-F8B984DE9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904" y="1386778"/>
            <a:ext cx="5244750" cy="29033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7B3F899-C694-48B0-8C36-72C65F63B494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340122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can send multiple data bytes in a single message.</a:t>
            </a:r>
          </a:p>
        </p:txBody>
      </p:sp>
    </p:spTree>
    <p:extLst>
      <p:ext uri="{BB962C8B-B14F-4D97-AF65-F5344CB8AC3E}">
        <p14:creationId xmlns:p14="http://schemas.microsoft.com/office/powerpoint/2010/main" val="2709760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390604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the Basic I2C Message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748CB-6DA8-42DF-9223-2310BA1B9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345" y="2247501"/>
            <a:ext cx="4293553" cy="255759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41105-C751-47EE-A3B1-027B94D4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2599" r="2612" b="74616"/>
          <a:stretch/>
        </p:blipFill>
        <p:spPr>
          <a:xfrm>
            <a:off x="1439750" y="1164721"/>
            <a:ext cx="3872785" cy="10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Inter-Integrated Circuit (I2C)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is a serial interface implement with a two-wire link that can support multiple masters and multiple slaves.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198FE6-D9C8-43B2-9809-79508DC71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0433" y="1781093"/>
            <a:ext cx="3989857" cy="293302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19150E2-5A14-4188-B709-A3A443D46768}"/>
              </a:ext>
            </a:extLst>
          </p:cNvPr>
          <p:cNvSpPr/>
          <p:nvPr/>
        </p:nvSpPr>
        <p:spPr>
          <a:xfrm>
            <a:off x="485133" y="1751597"/>
            <a:ext cx="1978667" cy="904779"/>
          </a:xfrm>
          <a:prstGeom prst="wedgeRectCallout">
            <a:avLst>
              <a:gd name="adj1" fmla="val 76227"/>
              <a:gd name="adj2" fmla="val 4984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Providing a clock allows higher data rates over UART.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DA53B78-12CB-4BB9-80CD-BC4B425C913C}"/>
              </a:ext>
            </a:extLst>
          </p:cNvPr>
          <p:cNvSpPr/>
          <p:nvPr/>
        </p:nvSpPr>
        <p:spPr>
          <a:xfrm>
            <a:off x="393700" y="3001433"/>
            <a:ext cx="2070100" cy="1789220"/>
          </a:xfrm>
          <a:prstGeom prst="wedgeRectCallout">
            <a:avLst>
              <a:gd name="adj1" fmla="val 82606"/>
              <a:gd name="adj2" fmla="val -861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two-wire interface allows devices to be added without increasing the number of lines like on SPI.</a:t>
            </a:r>
          </a:p>
        </p:txBody>
      </p:sp>
    </p:spTree>
    <p:extLst>
      <p:ext uri="{BB962C8B-B14F-4D97-AF65-F5344CB8AC3E}">
        <p14:creationId xmlns:p14="http://schemas.microsoft.com/office/powerpoint/2010/main" val="2577706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761544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I2C devices contain individual registers that hold their information.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simplest case, an I2C device contains only a single register.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BAC58-ADFE-438D-A065-48A4807A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15995" r="4573" b="53724"/>
          <a:stretch/>
        </p:blipFill>
        <p:spPr>
          <a:xfrm>
            <a:off x="2952044" y="820712"/>
            <a:ext cx="3590424" cy="8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28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761544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slave with a single register.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initiates the message by sending the S bit.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provides the slave address and a WRITE signal.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ACKs to indicate it is ready.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writes the data.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sends an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it got the data.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ends the message by sending the P bit.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EC6A4C1-7A69-40C8-8584-6F988B7C0952}"/>
              </a:ext>
            </a:extLst>
          </p:cNvPr>
          <p:cNvSpPr/>
          <p:nvPr/>
        </p:nvSpPr>
        <p:spPr>
          <a:xfrm>
            <a:off x="3809711" y="3524651"/>
            <a:ext cx="1978667" cy="638010"/>
          </a:xfrm>
          <a:prstGeom prst="wedgeRectCallout">
            <a:avLst>
              <a:gd name="adj1" fmla="val 63390"/>
              <a:gd name="adj2" fmla="val -11605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register address is needed.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F1D4FA-7FE7-4E78-AE29-7958F5A297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15994" r="4573" b="3915"/>
          <a:stretch/>
        </p:blipFill>
        <p:spPr>
          <a:xfrm>
            <a:off x="2952044" y="820712"/>
            <a:ext cx="3590424" cy="22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34056" y="871594"/>
            <a:ext cx="2863144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slave with a single register.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initiates the message by sending the S bit.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provides the slave address and a WRITE signal.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ACKs to indicate it is ready.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sends the data.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sends a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NACK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stop the slave from sending more data.</a:t>
            </a:r>
          </a:p>
          <a:p>
            <a:pPr marL="287338" lvl="1" indent="-174625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ends the message by sending the P bit.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7267F-4B0B-4831-B0A7-C5C602588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9110" r="2439" b="2965"/>
          <a:stretch/>
        </p:blipFill>
        <p:spPr>
          <a:xfrm>
            <a:off x="2997200" y="1675075"/>
            <a:ext cx="3670300" cy="2929467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39E4B1D-B9ED-422E-95F5-4302E12AFB6E}"/>
              </a:ext>
            </a:extLst>
          </p:cNvPr>
          <p:cNvSpPr/>
          <p:nvPr/>
        </p:nvSpPr>
        <p:spPr>
          <a:xfrm>
            <a:off x="4458966" y="596191"/>
            <a:ext cx="1978667" cy="638010"/>
          </a:xfrm>
          <a:prstGeom prst="wedgeRectCallout">
            <a:avLst>
              <a:gd name="adj1" fmla="val 38571"/>
              <a:gd name="adj2" fmla="val 13784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register address is needed.</a:t>
            </a:r>
          </a:p>
        </p:txBody>
      </p:sp>
    </p:spTree>
    <p:extLst>
      <p:ext uri="{BB962C8B-B14F-4D97-AF65-F5344CB8AC3E}">
        <p14:creationId xmlns:p14="http://schemas.microsoft.com/office/powerpoint/2010/main" val="384230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97142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I2C device has multiple registers, each is assigned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address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access a specific register in the slave, the master needs to provide the register address in the message.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F45176-BF37-4B62-A1C0-5B7C8892AB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10737" b="46741"/>
          <a:stretch/>
        </p:blipFill>
        <p:spPr>
          <a:xfrm>
            <a:off x="3268134" y="1241778"/>
            <a:ext cx="3551766" cy="16989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D399B9-2480-40D1-B483-0CB70BC545FF}"/>
              </a:ext>
            </a:extLst>
          </p:cNvPr>
          <p:cNvSpPr/>
          <p:nvPr/>
        </p:nvSpPr>
        <p:spPr>
          <a:xfrm>
            <a:off x="3268134" y="2095166"/>
            <a:ext cx="2088798" cy="91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5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97142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transaction, the master generates an I2C message that first provides the slave address, then provides the register address to access, then provides the data to be written.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frame, the slave sends an ACK signal.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F45176-BF37-4B62-A1C0-5B7C8892AB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10737" b="2099"/>
          <a:stretch/>
        </p:blipFill>
        <p:spPr>
          <a:xfrm>
            <a:off x="3268134" y="1241778"/>
            <a:ext cx="3551766" cy="34826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D399B9-2480-40D1-B483-0CB70BC545FF}"/>
              </a:ext>
            </a:extLst>
          </p:cNvPr>
          <p:cNvSpPr/>
          <p:nvPr/>
        </p:nvSpPr>
        <p:spPr>
          <a:xfrm>
            <a:off x="3268134" y="2095166"/>
            <a:ext cx="2088798" cy="84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6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976033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can also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block of data to registers.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automatically increments the starting address after each byte of data is written.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still sends the slave address, the write signal, and the starting register address.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byte of data that is sent goes into the first register address location.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07503B-C74B-45FD-8454-0B46270066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10465" r="3192" b="3552"/>
          <a:stretch/>
        </p:blipFill>
        <p:spPr>
          <a:xfrm>
            <a:off x="3282527" y="1241778"/>
            <a:ext cx="3346873" cy="340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81A6C4-E30A-4952-A75D-1C23321F2675}"/>
              </a:ext>
            </a:extLst>
          </p:cNvPr>
          <p:cNvSpPr/>
          <p:nvPr/>
        </p:nvSpPr>
        <p:spPr>
          <a:xfrm>
            <a:off x="3166533" y="2095166"/>
            <a:ext cx="2158723" cy="63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71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976033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slave will continue to increment its register address until it sees the STOP condition generated by the master.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07503B-C74B-45FD-8454-0B46270066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10465" r="3192" b="3552"/>
          <a:stretch/>
        </p:blipFill>
        <p:spPr>
          <a:xfrm>
            <a:off x="3282527" y="1241778"/>
            <a:ext cx="3346873" cy="340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81A6C4-E30A-4952-A75D-1C23321F2675}"/>
              </a:ext>
            </a:extLst>
          </p:cNvPr>
          <p:cNvSpPr/>
          <p:nvPr/>
        </p:nvSpPr>
        <p:spPr>
          <a:xfrm>
            <a:off x="3166533" y="2095166"/>
            <a:ext cx="2158723" cy="63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CD64666-F29B-4CDC-B008-25E5DB0C32F7}"/>
              </a:ext>
            </a:extLst>
          </p:cNvPr>
          <p:cNvSpPr/>
          <p:nvPr/>
        </p:nvSpPr>
        <p:spPr>
          <a:xfrm>
            <a:off x="3756649" y="537066"/>
            <a:ext cx="2785262" cy="638010"/>
          </a:xfrm>
          <a:prstGeom prst="wedgeRectCallout">
            <a:avLst>
              <a:gd name="adj1" fmla="val 25905"/>
              <a:gd name="adj2" fmla="val 962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slave’s datasheet for details!!!</a:t>
            </a:r>
          </a:p>
        </p:txBody>
      </p:sp>
    </p:spTree>
    <p:extLst>
      <p:ext uri="{BB962C8B-B14F-4D97-AF65-F5344CB8AC3E}">
        <p14:creationId xmlns:p14="http://schemas.microsoft.com/office/powerpoint/2010/main" val="1736661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3238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device that contains multiple registers, two message are needed.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DCC97A-6473-495D-90A4-269FDFB9DA84}"/>
              </a:ext>
            </a:extLst>
          </p:cNvPr>
          <p:cNvSpPr/>
          <p:nvPr/>
        </p:nvSpPr>
        <p:spPr>
          <a:xfrm>
            <a:off x="3314700" y="2803504"/>
            <a:ext cx="1999899" cy="68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7DBE97-88F0-4CE2-9130-4AA0CA6E8CD5}"/>
              </a:ext>
            </a:extLst>
          </p:cNvPr>
          <p:cNvSpPr/>
          <p:nvPr/>
        </p:nvSpPr>
        <p:spPr>
          <a:xfrm>
            <a:off x="3429000" y="1720166"/>
            <a:ext cx="1265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E4BB08-E753-421E-B2F9-6CFECF80DF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26406" r="3901" b="4622"/>
          <a:stretch/>
        </p:blipFill>
        <p:spPr>
          <a:xfrm>
            <a:off x="3489678" y="692430"/>
            <a:ext cx="3330222" cy="14788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2792E7-6DFE-4A69-92AE-6968AC176773}"/>
              </a:ext>
            </a:extLst>
          </p:cNvPr>
          <p:cNvSpPr/>
          <p:nvPr/>
        </p:nvSpPr>
        <p:spPr>
          <a:xfrm>
            <a:off x="3375378" y="1569963"/>
            <a:ext cx="1999899" cy="68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BD10E7-3BBF-4342-A54C-4F5056C044C6}"/>
              </a:ext>
            </a:extLst>
          </p:cNvPr>
          <p:cNvSpPr/>
          <p:nvPr/>
        </p:nvSpPr>
        <p:spPr>
          <a:xfrm>
            <a:off x="3489678" y="486625"/>
            <a:ext cx="1265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77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3238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device that contains multiple registers, two message are needed.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message sets the register address within the slave that will be read from using a write transaction.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message puts the slave into a mode where it’s expecting a second message that will read data from the register address that was just sent.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2B8DC8-463B-4B21-A5F1-886EBA82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26406" r="3901" b="4622"/>
          <a:stretch/>
        </p:blipFill>
        <p:spPr>
          <a:xfrm>
            <a:off x="3489678" y="692430"/>
            <a:ext cx="3330222" cy="1478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DCC97A-6473-495D-90A4-269FDFB9DA84}"/>
              </a:ext>
            </a:extLst>
          </p:cNvPr>
          <p:cNvSpPr/>
          <p:nvPr/>
        </p:nvSpPr>
        <p:spPr>
          <a:xfrm>
            <a:off x="3375378" y="1569963"/>
            <a:ext cx="1999899" cy="68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7DBE97-88F0-4CE2-9130-4AA0CA6E8CD5}"/>
              </a:ext>
            </a:extLst>
          </p:cNvPr>
          <p:cNvSpPr/>
          <p:nvPr/>
        </p:nvSpPr>
        <p:spPr>
          <a:xfrm>
            <a:off x="3489678" y="486625"/>
            <a:ext cx="1265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02DC5-5C28-4A6B-A939-A74CB5E75C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601" r="1724" b="67355"/>
          <a:stretch/>
        </p:blipFill>
        <p:spPr>
          <a:xfrm>
            <a:off x="3026535" y="2453426"/>
            <a:ext cx="3793365" cy="9465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55C721-84BE-4AA0-BBE0-F221B2EB2429}"/>
              </a:ext>
            </a:extLst>
          </p:cNvPr>
          <p:cNvSpPr/>
          <p:nvPr/>
        </p:nvSpPr>
        <p:spPr>
          <a:xfrm>
            <a:off x="3227493" y="3105574"/>
            <a:ext cx="3592407" cy="73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5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2836035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message performs a read transaction that retrieves the data from the register address sent in the first message.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2B8DC8-463B-4B21-A5F1-886EBA82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26406" r="3901" b="4622"/>
          <a:stretch/>
        </p:blipFill>
        <p:spPr>
          <a:xfrm>
            <a:off x="3489678" y="692430"/>
            <a:ext cx="3330222" cy="1478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DCC97A-6473-495D-90A4-269FDFB9DA84}"/>
              </a:ext>
            </a:extLst>
          </p:cNvPr>
          <p:cNvSpPr/>
          <p:nvPr/>
        </p:nvSpPr>
        <p:spPr>
          <a:xfrm>
            <a:off x="3375378" y="1569963"/>
            <a:ext cx="1999899" cy="68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7DBE97-88F0-4CE2-9130-4AA0CA6E8CD5}"/>
              </a:ext>
            </a:extLst>
          </p:cNvPr>
          <p:cNvSpPr/>
          <p:nvPr/>
        </p:nvSpPr>
        <p:spPr>
          <a:xfrm>
            <a:off x="3489678" y="486625"/>
            <a:ext cx="1265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02DC5-5C28-4A6B-A939-A74CB5E75C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601" r="1724" b="39101"/>
          <a:stretch/>
        </p:blipFill>
        <p:spPr>
          <a:xfrm>
            <a:off x="3026535" y="2453425"/>
            <a:ext cx="3793365" cy="18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I2C bus contains a clock line (SCK) and data line (SDA).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4AA86-069E-40EA-8119-E61C476A0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443" y="1717593"/>
            <a:ext cx="3989857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6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alternative approach can also be used where a second START (Sr) condition is generated before the STOP condition of the first message.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initiates the second read transaction immediately without giving up control of the bus.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7B2E06-707E-4F25-9803-AEC2D76032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72581" r="3236" b="2362"/>
          <a:stretch/>
        </p:blipFill>
        <p:spPr>
          <a:xfrm>
            <a:off x="1013881" y="2994819"/>
            <a:ext cx="5189463" cy="11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8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CFF9B3C-7E08-4533-8236-4A6E08CADF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t="26183" r="4580" b="6900"/>
          <a:stretch/>
        </p:blipFill>
        <p:spPr>
          <a:xfrm>
            <a:off x="2984753" y="647152"/>
            <a:ext cx="3777997" cy="16889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69085" y="895155"/>
            <a:ext cx="2841539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master can also </a:t>
            </a:r>
            <a:r>
              <a:rPr lang="en-US" sz="16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of data from a slave.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situation, the master still sends two messages, the first setting the register address and the second retrieving the data.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second message, the master continually sends SCL pulses to read as many bytes as it wants prior to generating the STOP condition.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45F003-5A31-4F9D-9308-1EE4649B9E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t="2053" r="2412" b="50889"/>
          <a:stretch/>
        </p:blipFill>
        <p:spPr>
          <a:xfrm>
            <a:off x="2596842" y="2464319"/>
            <a:ext cx="4192073" cy="18660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675F04-3E2F-4626-9840-85DBF1748591}"/>
              </a:ext>
            </a:extLst>
          </p:cNvPr>
          <p:cNvSpPr/>
          <p:nvPr/>
        </p:nvSpPr>
        <p:spPr>
          <a:xfrm>
            <a:off x="2984753" y="1553830"/>
            <a:ext cx="2359240" cy="76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16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CFF9B3C-7E08-4533-8236-4A6E08CADF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t="26183" r="4580" b="6900"/>
          <a:stretch/>
        </p:blipFill>
        <p:spPr>
          <a:xfrm>
            <a:off x="2984753" y="647152"/>
            <a:ext cx="3777997" cy="16889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69085" y="895155"/>
            <a:ext cx="2841539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repeated Start bit (Sr) can also be used to read blocks of information.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75F04-3E2F-4626-9840-85DBF1748591}"/>
              </a:ext>
            </a:extLst>
          </p:cNvPr>
          <p:cNvSpPr/>
          <p:nvPr/>
        </p:nvSpPr>
        <p:spPr>
          <a:xfrm>
            <a:off x="2984753" y="1553830"/>
            <a:ext cx="2359240" cy="76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4A48C7-4414-4714-B35F-3C34F4D64C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66694" r="2283" b="3102"/>
          <a:stretch/>
        </p:blipFill>
        <p:spPr>
          <a:xfrm>
            <a:off x="2324637" y="2520751"/>
            <a:ext cx="4211391" cy="11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I2C link is always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that all devices share the data line with only one device transmitting at any given time.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FC4BD-BBD9-4D5F-9733-E812FD4C2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443" y="1717593"/>
            <a:ext cx="3989857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Open-drain output stage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supports multiple drivers on the same signal line using NMOS transistor.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8557B-7645-4180-BD40-D768D0660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41415" r="44495" b="3642"/>
          <a:stretch/>
        </p:blipFill>
        <p:spPr>
          <a:xfrm>
            <a:off x="1242980" y="1611946"/>
            <a:ext cx="4449431" cy="29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95250" y="863745"/>
            <a:ext cx="666851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Transistor Operation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B319B-2379-4686-BB6F-625FAB6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990" r="2914" b="63362"/>
          <a:stretch/>
        </p:blipFill>
        <p:spPr>
          <a:xfrm>
            <a:off x="598896" y="3074987"/>
            <a:ext cx="576490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57750"/>
            <a:ext cx="2819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      Inter-Integrated Circuit (I2C) Bus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14.3.1 The I2C Protocol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14: Serial Communication in C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27783F-2233-4A28-A701-5102B4410E32}"/>
              </a:ext>
            </a:extLst>
          </p:cNvPr>
          <p:cNvSpPr txBox="1">
            <a:spLocks/>
          </p:cNvSpPr>
          <p:nvPr/>
        </p:nvSpPr>
        <p:spPr>
          <a:xfrm>
            <a:off x="95250" y="863745"/>
            <a:ext cx="6668518" cy="288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Transistor Operation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NMOS switch will turn ON and close when its gate voltage is at V</a:t>
            </a:r>
            <a:r>
              <a:rPr lang="en-US" sz="1400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B319B-2379-4686-BB6F-625FAB6B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990" r="2914" b="63362"/>
          <a:stretch/>
        </p:blipFill>
        <p:spPr>
          <a:xfrm>
            <a:off x="598896" y="3074987"/>
            <a:ext cx="576490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36153</TotalTime>
  <Words>3033</Words>
  <Application>Microsoft Office PowerPoint</Application>
  <PresentationFormat>Custom</PresentationFormat>
  <Paragraphs>331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Embedded Systems Design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  <vt:lpstr>Ch. 14: Serial Communication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J. LaMeres</dc:creator>
  <cp:lastModifiedBy>durjoy.talukder166@gmail.com</cp:lastModifiedBy>
  <cp:revision>242</cp:revision>
  <dcterms:created xsi:type="dcterms:W3CDTF">2015-09-08T19:48:25Z</dcterms:created>
  <dcterms:modified xsi:type="dcterms:W3CDTF">2024-01-22T09:44:30Z</dcterms:modified>
</cp:coreProperties>
</file>