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</p:sldMasterIdLst>
  <p:sldIdLst>
    <p:sldId id="257" r:id="rId2"/>
    <p:sldId id="258" r:id="rId3"/>
    <p:sldId id="275" r:id="rId4"/>
    <p:sldId id="259" r:id="rId5"/>
    <p:sldId id="262" r:id="rId6"/>
    <p:sldId id="260" r:id="rId7"/>
    <p:sldId id="261" r:id="rId8"/>
    <p:sldId id="270" r:id="rId9"/>
    <p:sldId id="264" r:id="rId10"/>
    <p:sldId id="272" r:id="rId11"/>
    <p:sldId id="265" r:id="rId12"/>
    <p:sldId id="278" r:id="rId13"/>
    <p:sldId id="279" r:id="rId14"/>
    <p:sldId id="271" r:id="rId15"/>
    <p:sldId id="277" r:id="rId16"/>
    <p:sldId id="267" r:id="rId17"/>
    <p:sldId id="273" r:id="rId18"/>
    <p:sldId id="268" r:id="rId19"/>
    <p:sldId id="27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1281" autoAdjust="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FDBD782-82B3-402A-A29F-E1E8C6631CA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CE0FC1-0419-49B1-9479-CD31FB5F21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nvidia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dropbox.com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hyperlink" Target="https://www.sap.com/index.html" TargetMode="External"/><Relationship Id="rId17" Type="http://schemas.openxmlformats.org/officeDocument/2006/relationships/image" Target="../media/image30.png"/><Relationship Id="rId2" Type="http://schemas.openxmlformats.org/officeDocument/2006/relationships/image" Target="../media/image22.jpeg"/><Relationship Id="rId16" Type="http://schemas.openxmlformats.org/officeDocument/2006/relationships/hyperlink" Target="https://deepmind.com/" TargetMode="External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d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s://www.uber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airbnb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kakaocorp.com/" TargetMode="Externa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IEEE%20Papers" TargetMode="External"/><Relationship Id="rId3" Type="http://schemas.openxmlformats.org/officeDocument/2006/relationships/image" Target="../media/image5.png"/><Relationship Id="rId7" Type="http://schemas.openxmlformats.org/officeDocument/2006/relationships/hyperlink" Target="file:///F:\4N%207th%20sem\Seminar\Falgun%20Seminar%20Report\IEEE%20Papers\student_future_prediction.pdf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F:\4N%207th%20sem\Seminar\Falgun%20Seminar%20Report\IEEE%20Papers\1610.01178.pdf" TargetMode="External"/><Relationship Id="rId5" Type="http://schemas.openxmlformats.org/officeDocument/2006/relationships/hyperlink" Target="file:///F:\4N%207th%20sem\Seminar\Falgun%20Seminar%20Report\IEEE%20Papers\data_classification.pdf" TargetMode="External"/><Relationship Id="rId4" Type="http://schemas.openxmlformats.org/officeDocument/2006/relationships/hyperlink" Target="file:///F:\4N%207th%20sem\Seminar\Falgun%20Seminar%20Report\IEEE%20Papers\Inception_V4.pdf" TargetMode="External"/><Relationship Id="rId9" Type="http://schemas.openxmlformats.org/officeDocument/2006/relationships/hyperlink" Target="IEEE%20Papers/Driver_state_estimation.pdf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i.googleblog.com/2015/11/computer-respond-to-this-email.html" TargetMode="External"/><Relationship Id="rId3" Type="http://schemas.openxmlformats.org/officeDocument/2006/relationships/hyperlink" Target="IEEE%20Papers/semmantic_video_search.pdf" TargetMode="External"/><Relationship Id="rId7" Type="http://schemas.openxmlformats.org/officeDocument/2006/relationships/hyperlink" Target="http://www.seo-companies.co.in/blog/google-already-uses-algorithm-searches-%20rankbrain" TargetMode="External"/><Relationship Id="rId2" Type="http://schemas.openxmlformats.org/officeDocument/2006/relationships/hyperlink" Target="IEEE%20Papers/mulfari201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EEE%20Papers/portable_document_formatted_reccomender.pdf" TargetMode="External"/><Relationship Id="rId5" Type="http://schemas.openxmlformats.org/officeDocument/2006/relationships/hyperlink" Target="IEEE%20Papers/face_recognition_CNN.pdf" TargetMode="External"/><Relationship Id="rId4" Type="http://schemas.openxmlformats.org/officeDocument/2006/relationships/hyperlink" Target="IEEE%20Papers/battery_LION.pdf" TargetMode="External"/><Relationship Id="rId9" Type="http://schemas.openxmlformats.org/officeDocument/2006/relationships/hyperlink" Target="IEEE%20Papers/tomato_diseas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ensorFlow" TargetMode="External"/><Relationship Id="rId7" Type="http://schemas.openxmlformats.org/officeDocument/2006/relationships/hyperlink" Target="IEEE%20Papers/tetxt_label_robot.pdf" TargetMode="External"/><Relationship Id="rId2" Type="http://schemas.openxmlformats.org/officeDocument/2006/relationships/hyperlink" Target="IEEE%20Papers/QA_diagnosi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nsorflow.org/" TargetMode="External"/><Relationship Id="rId5" Type="http://schemas.openxmlformats.org/officeDocument/2006/relationships/hyperlink" Target="https://data-flair.training/blogs/tensorflow-mobile/" TargetMode="External"/><Relationship Id="rId4" Type="http://schemas.openxmlformats.org/officeDocument/2006/relationships/hyperlink" Target="https://medium.com/tensorflow/introducing-tensorflow-js-machine-learning-in-javascript-%20bf3eab376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wnload 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266" y="193184"/>
            <a:ext cx="2171605" cy="162273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26679" y="570622"/>
            <a:ext cx="1135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SHRI SANT GAJANAN MAHARAJ COLLEGE OF ENGINEERING, SHEGAON</a:t>
            </a:r>
          </a:p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INFORMATION TECHNOLOGY</a:t>
            </a:r>
          </a:p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2018-19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503" y="4942626"/>
            <a:ext cx="4114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Guided by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i="1" dirty="0" smtClean="0">
                <a:solidFill>
                  <a:schemeClr val="accent6">
                    <a:lumMod val="50000"/>
                  </a:schemeClr>
                </a:solidFill>
              </a:rPr>
              <a:t>Prof. A. K. Shahade</a:t>
            </a: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7675" y="4883411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Present by : </a:t>
            </a:r>
          </a:p>
          <a:p>
            <a:r>
              <a:rPr lang="en-IN" sz="2000" b="1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000" i="1" dirty="0" smtClean="0">
                <a:solidFill>
                  <a:schemeClr val="accent6">
                    <a:lumMod val="50000"/>
                  </a:schemeClr>
                </a:solidFill>
              </a:rPr>
              <a:t>Falgun Atara (45) </a:t>
            </a:r>
          </a:p>
          <a:p>
            <a:endParaRPr lang="en-IN" sz="20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0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2683095" y="2678769"/>
            <a:ext cx="7543800" cy="627736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I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INTRODUCTION TO </a:t>
            </a:r>
          </a:p>
        </p:txBody>
      </p:sp>
      <p:pic>
        <p:nvPicPr>
          <p:cNvPr id="1026" name="Picture 2" descr="F:\4N 7th sem\Seminar\downloa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16" y="3375859"/>
            <a:ext cx="5506089" cy="10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1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82169" y="375809"/>
            <a:ext cx="9859366" cy="504056"/>
          </a:xfrm>
          <a:prstGeom prst="rect">
            <a:avLst/>
          </a:prstGeom>
          <a:solidFill>
            <a:srgbClr val="EB6B0B"/>
          </a:solidFill>
          <a:ln w="9525" cap="flat" cmpd="sng" algn="ctr">
            <a:solidFill>
              <a:srgbClr val="EB6B0B"/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 smtClean="0">
                <a:solidFill>
                  <a:schemeClr val="bg1"/>
                </a:solidFill>
                <a:latin typeface="Calibri" pitchFamily="34" charset="0"/>
              </a:rPr>
              <a:t>COMPARATIVE STUDY AND ANALYSIS</a:t>
            </a:r>
            <a:endParaRPr lang="en-IN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539" y="1884096"/>
            <a:ext cx="2880360" cy="3334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666666"/>
                </a:solidFill>
                <a:latin typeface="Calibri"/>
                <a:cs typeface="Calibri"/>
              </a:rPr>
              <a:t>There</a:t>
            </a:r>
            <a:r>
              <a:rPr sz="1800" b="1" spc="-5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666666"/>
                </a:solidFill>
                <a:latin typeface="Calibri"/>
                <a:cs typeface="Calibri"/>
              </a:rPr>
              <a:t>are</a:t>
            </a:r>
            <a:r>
              <a:rPr sz="1800" b="1" spc="-5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lang="en-IN" b="1" spc="55" dirty="0" smtClean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800" b="1" spc="25" dirty="0" smtClean="0">
                <a:solidFill>
                  <a:srgbClr val="666666"/>
                </a:solidFill>
                <a:latin typeface="Calibri"/>
                <a:cs typeface="Calibri"/>
              </a:rPr>
              <a:t>lot</a:t>
            </a:r>
            <a:r>
              <a:rPr sz="1800" b="1" spc="-55" dirty="0" smtClean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66666"/>
                </a:solidFill>
                <a:latin typeface="Calibri"/>
                <a:cs typeface="Calibri"/>
              </a:rPr>
              <a:t>of</a:t>
            </a:r>
            <a:r>
              <a:rPr sz="1800" b="1" spc="-5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800" b="1" spc="20" dirty="0">
                <a:solidFill>
                  <a:srgbClr val="666666"/>
                </a:solidFill>
                <a:latin typeface="Calibri"/>
                <a:cs typeface="Calibri"/>
              </a:rPr>
              <a:t>alternatives:</a:t>
            </a:r>
            <a:endParaRPr sz="1800" b="1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1889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IN" spc="40" dirty="0" err="1" smtClean="0">
                <a:solidFill>
                  <a:srgbClr val="666666"/>
                </a:solidFill>
                <a:latin typeface="Calibri"/>
                <a:cs typeface="Calibri"/>
              </a:rPr>
              <a:t>Scikit</a:t>
            </a:r>
            <a:r>
              <a:rPr lang="en-IN" spc="40" dirty="0" smtClean="0">
                <a:solidFill>
                  <a:srgbClr val="666666"/>
                </a:solidFill>
                <a:latin typeface="Calibri"/>
                <a:cs typeface="Calibri"/>
              </a:rPr>
              <a:t>-learn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15" dirty="0">
                <a:solidFill>
                  <a:srgbClr val="666666"/>
                </a:solidFill>
                <a:latin typeface="Calibri"/>
                <a:cs typeface="Calibri"/>
              </a:rPr>
              <a:t>Caffe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666666"/>
                </a:solidFill>
                <a:latin typeface="Calibri"/>
                <a:cs typeface="Calibri"/>
              </a:rPr>
              <a:t>Theano </a:t>
            </a:r>
            <a:r>
              <a:rPr sz="1800" spc="25" dirty="0">
                <a:solidFill>
                  <a:srgbClr val="666666"/>
                </a:solidFill>
                <a:latin typeface="Calibri"/>
                <a:cs typeface="Calibri"/>
              </a:rPr>
              <a:t>(Keras,</a:t>
            </a:r>
            <a:r>
              <a:rPr sz="1800" spc="-15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666666"/>
                </a:solidFill>
                <a:latin typeface="Calibri"/>
                <a:cs typeface="Calibri"/>
              </a:rPr>
              <a:t>Lasagne)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666666"/>
                </a:solidFill>
                <a:latin typeface="Calibri"/>
                <a:cs typeface="Calibri"/>
              </a:rPr>
              <a:t>CuDNN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666666"/>
                </a:solidFill>
                <a:latin typeface="Calibri"/>
                <a:cs typeface="Calibri"/>
              </a:rPr>
              <a:t>Mxnet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70" dirty="0">
                <a:solidFill>
                  <a:srgbClr val="666666"/>
                </a:solidFill>
                <a:latin typeface="Calibri"/>
                <a:cs typeface="Calibri"/>
              </a:rPr>
              <a:t>DSSTNE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95" dirty="0">
                <a:solidFill>
                  <a:srgbClr val="666666"/>
                </a:solidFill>
                <a:latin typeface="Calibri"/>
                <a:cs typeface="Calibri"/>
              </a:rPr>
              <a:t>DL4J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666666"/>
                </a:solidFill>
                <a:latin typeface="Calibri"/>
                <a:cs typeface="Calibri"/>
              </a:rPr>
              <a:t>DIANNE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30" dirty="0">
                <a:solidFill>
                  <a:srgbClr val="666666"/>
                </a:solidFill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1477081" y="6094348"/>
            <a:ext cx="1143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595959"/>
                </a:solidFill>
                <a:latin typeface="Calibri"/>
                <a:cs typeface="Calibri"/>
              </a:rPr>
              <a:t>19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7379594" y="3709115"/>
            <a:ext cx="1668946" cy="1612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8653666" y="1723416"/>
            <a:ext cx="2548145" cy="1549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9743241" y="4369290"/>
            <a:ext cx="1667424" cy="1667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4958366" y="4211392"/>
            <a:ext cx="2250750" cy="1512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/>
          <p:nvPr/>
        </p:nvSpPr>
        <p:spPr>
          <a:xfrm>
            <a:off x="167425" y="335186"/>
            <a:ext cx="907374" cy="638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54" y="1268263"/>
            <a:ext cx="9343730" cy="615833"/>
          </a:xfrm>
        </p:spPr>
        <p:txBody>
          <a:bodyPr/>
          <a:lstStyle/>
          <a:p>
            <a:pPr algn="l"/>
            <a:r>
              <a:rPr lang="en-IN" sz="3600" dirty="0" smtClean="0"/>
              <a:t>Why TensorFlow </a:t>
            </a:r>
            <a:r>
              <a:rPr lang="en-IN" sz="2800" dirty="0" smtClean="0"/>
              <a:t>?</a:t>
            </a:r>
            <a:endParaRPr lang="en-IN" sz="2800" dirty="0"/>
          </a:p>
        </p:txBody>
      </p:sp>
      <p:pic>
        <p:nvPicPr>
          <p:cNvPr id="13" name="Picture 2" descr="F:\4N 7th sem\Seminar\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024"/>
            <a:ext cx="1182169" cy="6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Yash\Downloads\download (1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06" y="1884096"/>
            <a:ext cx="2421228" cy="130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0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75533"/>
              </p:ext>
            </p:extLst>
          </p:nvPr>
        </p:nvGraphicFramePr>
        <p:xfrm>
          <a:off x="1030312" y="618185"/>
          <a:ext cx="10006884" cy="5642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628"/>
                <a:gridCol w="3335628"/>
                <a:gridCol w="3335628"/>
              </a:tblGrid>
              <a:tr h="82095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Frameworks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Pros.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Cons.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3059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Theano</a:t>
                      </a:r>
                      <a:endParaRPr lang="en-I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Released in 2008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Python Frontend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Fast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Poor visualization</a:t>
                      </a:r>
                      <a:r>
                        <a:rPr lang="en-IN" baseline="0" dirty="0" smtClean="0"/>
                        <a:t> tool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No support for distributing the execution of computational graph.</a:t>
                      </a:r>
                      <a:endParaRPr lang="en-IN" dirty="0"/>
                    </a:p>
                  </a:txBody>
                  <a:tcPr/>
                </a:tc>
              </a:tr>
              <a:tr h="1908639">
                <a:tc>
                  <a:txBody>
                    <a:bodyPr/>
                    <a:lstStyle/>
                    <a:p>
                      <a:r>
                        <a:rPr lang="en-IN" b="1" dirty="0" smtClean="0"/>
                        <a:t>Torch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Released in 2012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its main frontend.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Lua’s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limited API and library ecosystem can make industrial deployment harder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is quite different from TensorFlow</a:t>
                      </a:r>
                      <a:endParaRPr lang="en-IN" dirty="0"/>
                    </a:p>
                  </a:txBody>
                  <a:tcPr/>
                </a:tc>
              </a:tr>
              <a:tr h="1607275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Caffe</a:t>
                      </a:r>
                      <a:endParaRPr lang="en-IN" b="1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Released in 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interface is pretty useful.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 suited for development CNN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image recognition tasks.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distributed execution.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Probably dying; slow development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46887" y="6474876"/>
            <a:ext cx="152400" cy="1555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900" spc="-13" dirty="0">
                <a:solidFill>
                  <a:srgbClr val="595959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7872" y="1018695"/>
            <a:ext cx="9762186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33"/>
              </a:spcBef>
            </a:pPr>
            <a:r>
              <a:rPr sz="2800" spc="67" dirty="0"/>
              <a:t>TensorFlow </a:t>
            </a:r>
            <a:r>
              <a:rPr sz="2800" spc="93" dirty="0"/>
              <a:t>has </a:t>
            </a:r>
            <a:r>
              <a:rPr sz="2800" spc="20" dirty="0"/>
              <a:t>the </a:t>
            </a:r>
            <a:r>
              <a:rPr sz="2800" spc="60" dirty="0" smtClean="0"/>
              <a:t>largest</a:t>
            </a:r>
            <a:r>
              <a:rPr lang="en-IN" sz="2800" spc="60" dirty="0" smtClean="0"/>
              <a:t> </a:t>
            </a:r>
            <a:r>
              <a:rPr sz="2800" spc="-579" dirty="0" smtClean="0"/>
              <a:t> </a:t>
            </a:r>
            <a:r>
              <a:rPr lang="en-IN" sz="2800" spc="-579" dirty="0" smtClean="0"/>
              <a:t>    </a:t>
            </a:r>
            <a:r>
              <a:rPr sz="2800" spc="73" dirty="0" smtClean="0"/>
              <a:t>community</a:t>
            </a:r>
            <a:endParaRPr sz="2800" spc="73" dirty="0"/>
          </a:p>
        </p:txBody>
      </p:sp>
      <p:sp>
        <p:nvSpPr>
          <p:cNvPr id="6" name="object 6"/>
          <p:cNvSpPr/>
          <p:nvPr/>
        </p:nvSpPr>
        <p:spPr>
          <a:xfrm>
            <a:off x="247872" y="1918952"/>
            <a:ext cx="5977177" cy="4250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954" y="2215166"/>
            <a:ext cx="5790432" cy="3670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7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775" y="2321855"/>
            <a:ext cx="5317842" cy="103468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9833" marR="6773" indent="-342900" algn="just">
              <a:lnSpc>
                <a:spcPct val="116100"/>
              </a:lnSpc>
              <a:spcBef>
                <a:spcPts val="133"/>
              </a:spcBef>
              <a:buFont typeface="Arial" pitchFamily="34" charset="0"/>
              <a:buChar char="•"/>
            </a:pPr>
            <a:r>
              <a:rPr sz="1900" spc="47" dirty="0">
                <a:solidFill>
                  <a:srgbClr val="666666"/>
                </a:solidFill>
                <a:latin typeface="Calibri"/>
                <a:cs typeface="Calibri"/>
              </a:rPr>
              <a:t>Runs</a:t>
            </a:r>
            <a:r>
              <a:rPr sz="1900" spc="-53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33" dirty="0">
                <a:solidFill>
                  <a:srgbClr val="666666"/>
                </a:solidFill>
                <a:latin typeface="Calibri"/>
                <a:cs typeface="Calibri"/>
              </a:rPr>
              <a:t>on</a:t>
            </a:r>
            <a:r>
              <a:rPr sz="1900" spc="-47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47" dirty="0">
                <a:solidFill>
                  <a:srgbClr val="666666"/>
                </a:solidFill>
                <a:latin typeface="Calibri"/>
                <a:cs typeface="Calibri"/>
              </a:rPr>
              <a:t>CPUs,</a:t>
            </a:r>
            <a:r>
              <a:rPr sz="1900" spc="-53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27" dirty="0">
                <a:solidFill>
                  <a:srgbClr val="666666"/>
                </a:solidFill>
                <a:latin typeface="Calibri"/>
                <a:cs typeface="Calibri"/>
              </a:rPr>
              <a:t>GPUs,</a:t>
            </a:r>
            <a:r>
              <a:rPr sz="1900" spc="-47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60" dirty="0">
                <a:solidFill>
                  <a:srgbClr val="666666"/>
                </a:solidFill>
                <a:latin typeface="Calibri"/>
                <a:cs typeface="Calibri"/>
              </a:rPr>
              <a:t>TPUs</a:t>
            </a:r>
            <a:r>
              <a:rPr sz="1900" spc="-53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7" dirty="0">
                <a:solidFill>
                  <a:srgbClr val="666666"/>
                </a:solidFill>
                <a:latin typeface="Calibri"/>
                <a:cs typeface="Calibri"/>
              </a:rPr>
              <a:t>over</a:t>
            </a:r>
            <a:r>
              <a:rPr sz="1900" spc="-47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20" dirty="0">
                <a:solidFill>
                  <a:srgbClr val="666666"/>
                </a:solidFill>
                <a:latin typeface="Calibri"/>
                <a:cs typeface="Calibri"/>
              </a:rPr>
              <a:t>one</a:t>
            </a:r>
            <a:r>
              <a:rPr sz="1900" spc="-47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7" dirty="0">
                <a:solidFill>
                  <a:srgbClr val="666666"/>
                </a:solidFill>
                <a:latin typeface="Calibri"/>
                <a:cs typeface="Calibri"/>
              </a:rPr>
              <a:t>or</a:t>
            </a:r>
            <a:r>
              <a:rPr sz="1900" spc="-53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13" dirty="0">
                <a:solidFill>
                  <a:srgbClr val="666666"/>
                </a:solidFill>
                <a:latin typeface="Calibri"/>
                <a:cs typeface="Calibri"/>
              </a:rPr>
              <a:t>more  </a:t>
            </a:r>
            <a:r>
              <a:rPr sz="1900" spc="33" dirty="0">
                <a:solidFill>
                  <a:srgbClr val="666666"/>
                </a:solidFill>
                <a:latin typeface="Calibri"/>
                <a:cs typeface="Calibri"/>
              </a:rPr>
              <a:t>machines,</a:t>
            </a:r>
            <a:r>
              <a:rPr sz="1900" spc="-67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27" dirty="0">
                <a:solidFill>
                  <a:srgbClr val="666666"/>
                </a:solidFill>
                <a:latin typeface="Calibri"/>
                <a:cs typeface="Calibri"/>
              </a:rPr>
              <a:t>but</a:t>
            </a:r>
            <a:r>
              <a:rPr sz="1900" spc="-6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47" dirty="0">
                <a:solidFill>
                  <a:srgbClr val="666666"/>
                </a:solidFill>
                <a:latin typeface="Calibri"/>
                <a:cs typeface="Calibri"/>
              </a:rPr>
              <a:t>also</a:t>
            </a:r>
            <a:r>
              <a:rPr sz="1900" spc="-6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33" dirty="0">
                <a:solidFill>
                  <a:srgbClr val="666666"/>
                </a:solidFill>
                <a:latin typeface="Calibri"/>
                <a:cs typeface="Calibri"/>
              </a:rPr>
              <a:t>on</a:t>
            </a:r>
            <a:r>
              <a:rPr sz="1900" spc="-6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33" dirty="0">
                <a:solidFill>
                  <a:srgbClr val="666666"/>
                </a:solidFill>
                <a:latin typeface="Calibri"/>
                <a:cs typeface="Calibri"/>
              </a:rPr>
              <a:t>phones(android+iOS)  </a:t>
            </a:r>
            <a:r>
              <a:rPr sz="1900" spc="47" dirty="0">
                <a:solidFill>
                  <a:srgbClr val="666666"/>
                </a:solidFill>
                <a:latin typeface="Calibri"/>
                <a:cs typeface="Calibri"/>
              </a:rPr>
              <a:t>and </a:t>
            </a:r>
            <a:r>
              <a:rPr sz="1900" spc="20" dirty="0">
                <a:solidFill>
                  <a:srgbClr val="666666"/>
                </a:solidFill>
                <a:latin typeface="Calibri"/>
                <a:cs typeface="Calibri"/>
              </a:rPr>
              <a:t>raspberry</a:t>
            </a:r>
            <a:r>
              <a:rPr sz="1900" spc="-147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900" spc="13" dirty="0">
                <a:solidFill>
                  <a:srgbClr val="666666"/>
                </a:solidFill>
                <a:latin typeface="Calibri"/>
                <a:cs typeface="Calibri"/>
              </a:rPr>
              <a:t>pi’s...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00567" y="1054976"/>
            <a:ext cx="3433632" cy="228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8100" y="3524467"/>
            <a:ext cx="3296099" cy="253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358" y="589467"/>
            <a:ext cx="3433633" cy="5869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8134" y="6476605"/>
            <a:ext cx="1391073" cy="153033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>
              <a:spcBef>
                <a:spcPts val="113"/>
              </a:spcBef>
            </a:pPr>
            <a:r>
              <a:rPr sz="900" spc="13" dirty="0">
                <a:solidFill>
                  <a:srgbClr val="666666"/>
                </a:solidFill>
                <a:latin typeface="Calibri"/>
                <a:cs typeface="Calibri"/>
              </a:rPr>
              <a:t>Introduction </a:t>
            </a:r>
            <a:r>
              <a:rPr sz="900" spc="7" dirty="0">
                <a:solidFill>
                  <a:srgbClr val="666666"/>
                </a:solidFill>
                <a:latin typeface="Calibri"/>
                <a:cs typeface="Calibri"/>
              </a:rPr>
              <a:t>to</a:t>
            </a:r>
            <a:r>
              <a:rPr sz="900" spc="-127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spc="13" dirty="0">
                <a:solidFill>
                  <a:srgbClr val="666666"/>
                </a:solidFill>
                <a:latin typeface="Calibri"/>
                <a:cs typeface="Calibri"/>
              </a:rPr>
              <a:t>TensorFlow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529953" y="6476773"/>
            <a:ext cx="186267" cy="291532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33866">
              <a:spcBef>
                <a:spcPts val="113"/>
              </a:spcBef>
            </a:pPr>
            <a:fld id="{81D60167-4931-47E6-BA6A-407CBD079E47}" type="slidenum">
              <a:rPr spc="-13" dirty="0"/>
              <a:pPr marL="33866">
                <a:spcBef>
                  <a:spcPts val="113"/>
                </a:spcBef>
              </a:pPr>
              <a:t>13</a:t>
            </a:fld>
            <a:endParaRPr spc="-13" dirty="0"/>
          </a:p>
        </p:txBody>
      </p:sp>
      <p:sp>
        <p:nvSpPr>
          <p:cNvPr id="11" name="Rectangle 10"/>
          <p:cNvSpPr/>
          <p:nvPr/>
        </p:nvSpPr>
        <p:spPr>
          <a:xfrm>
            <a:off x="111775" y="3576048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TensorFlow Lite is the lightweight version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provides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machine learning solution to mobile with low latency and small binary size.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 TensorFlow Lite Architecture, The trained TensorFlow model on the disk will convert into TensorFlow Lite file format (.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tflite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) using the TensorFlow Lite converter. Then we can use that converted file in the mobile application</a:t>
            </a:r>
            <a:endParaRPr lang="en-IN" sz="1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object 5"/>
          <p:cNvSpPr txBox="1">
            <a:spLocks/>
          </p:cNvSpPr>
          <p:nvPr/>
        </p:nvSpPr>
        <p:spPr>
          <a:xfrm>
            <a:off x="111775" y="1351490"/>
            <a:ext cx="9762186" cy="386430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16933" algn="l">
              <a:spcBef>
                <a:spcPts val="133"/>
              </a:spcBef>
            </a:pPr>
            <a:r>
              <a:rPr lang="en-US" sz="2400" b="1" dirty="0"/>
              <a:t>TensorFlow Mobile | TensorFlow </a:t>
            </a:r>
            <a:r>
              <a:rPr lang="en-US" sz="2400" b="1" dirty="0" smtClean="0"/>
              <a:t>Lite</a:t>
            </a:r>
            <a:endParaRPr lang="en-IN" sz="2400" spc="73" dirty="0"/>
          </a:p>
        </p:txBody>
      </p:sp>
      <p:pic>
        <p:nvPicPr>
          <p:cNvPr id="13" name="Picture 2" descr="F:\4N 7th sem\Seminar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024"/>
            <a:ext cx="1182169" cy="6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1182169" y="392546"/>
            <a:ext cx="9859366" cy="504056"/>
          </a:xfrm>
          <a:prstGeom prst="rect">
            <a:avLst/>
          </a:prstGeom>
          <a:solidFill>
            <a:srgbClr val="EB6B0B"/>
          </a:solidFill>
          <a:ln w="9525" cap="flat" cmpd="sng" algn="ctr">
            <a:solidFill>
              <a:srgbClr val="EB6B0B"/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 smtClean="0">
                <a:solidFill>
                  <a:schemeClr val="bg1"/>
                </a:solidFill>
                <a:latin typeface="Calibri" pitchFamily="34" charset="0"/>
              </a:rPr>
              <a:t>IMPLICATIONS</a:t>
            </a:r>
            <a:endParaRPr lang="en-IN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5" name="Picture 2" descr="F:\4N 7th sem\Seminar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947"/>
            <a:ext cx="1182169" cy="6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9503" y="5731097"/>
            <a:ext cx="9247031" cy="515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290" name="Picture 2" descr="F:\4N 7th sem\Seminar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06" y="-121871"/>
            <a:ext cx="5749034" cy="299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99504" y="2870747"/>
            <a:ext cx="961193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W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orld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is massively booming towards World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Wide Web.</a:t>
            </a:r>
          </a:p>
          <a:p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We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can Develop ML with JavaScript,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run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existing models and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retrain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existing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models.</a:t>
            </a:r>
          </a:p>
          <a:p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It is useful as </a:t>
            </a: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privacy preserving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application. </a:t>
            </a:r>
          </a:p>
          <a:p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There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are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two main ways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to get TensorFlow.js in your JavaScript project:  </a:t>
            </a: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via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script </a:t>
            </a: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tag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</a:t>
            </a: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algn="just"/>
            <a:r>
              <a:rPr lang="en-IN" sz="2000" dirty="0">
                <a:latin typeface="Calibri" pitchFamily="34" charset="0"/>
              </a:rPr>
              <a:t>&lt;script </a:t>
            </a:r>
            <a:r>
              <a:rPr lang="en-IN" sz="2000" dirty="0" smtClean="0">
                <a:latin typeface="Calibri" pitchFamily="34" charset="0"/>
              </a:rPr>
              <a:t> </a:t>
            </a:r>
            <a:r>
              <a:rPr lang="en-IN" sz="2000" dirty="0" err="1" smtClean="0">
                <a:latin typeface="Calibri" pitchFamily="34" charset="0"/>
              </a:rPr>
              <a:t>src</a:t>
            </a:r>
            <a:r>
              <a:rPr lang="en-IN" sz="2000" dirty="0" smtClean="0">
                <a:latin typeface="Calibri" pitchFamily="34" charset="0"/>
              </a:rPr>
              <a:t>= "</a:t>
            </a:r>
            <a:r>
              <a:rPr lang="en-IN" sz="2000" dirty="0">
                <a:latin typeface="Calibri" pitchFamily="34" charset="0"/>
              </a:rPr>
              <a:t>https://cdn.jsdelivr.net/</a:t>
            </a:r>
            <a:r>
              <a:rPr lang="en-IN" sz="2000" dirty="0" err="1">
                <a:latin typeface="Calibri" pitchFamily="34" charset="0"/>
              </a:rPr>
              <a:t>npm</a:t>
            </a:r>
            <a:r>
              <a:rPr lang="en-IN" sz="2000" dirty="0">
                <a:latin typeface="Calibri" pitchFamily="34" charset="0"/>
              </a:rPr>
              <a:t>/@</a:t>
            </a:r>
            <a:r>
              <a:rPr lang="en-IN" sz="2000" dirty="0" err="1">
                <a:latin typeface="Calibri" pitchFamily="34" charset="0"/>
              </a:rPr>
              <a:t>tensorflow</a:t>
            </a:r>
            <a:r>
              <a:rPr lang="en-IN" sz="2000" dirty="0">
                <a:latin typeface="Calibri" pitchFamily="34" charset="0"/>
              </a:rPr>
              <a:t>/tfjs@0.13.0"&gt; </a:t>
            </a:r>
            <a:r>
              <a:rPr lang="en-IN" sz="2000" dirty="0" smtClean="0">
                <a:latin typeface="Calibri" pitchFamily="34" charset="0"/>
              </a:rPr>
              <a:t>  &lt;/</a:t>
            </a:r>
            <a:r>
              <a:rPr lang="en-IN" sz="2000" dirty="0">
                <a:latin typeface="Calibri" pitchFamily="34" charset="0"/>
              </a:rPr>
              <a:t>script</a:t>
            </a:r>
            <a:r>
              <a:rPr lang="en-IN" sz="2000" dirty="0" smtClean="0">
                <a:latin typeface="Calibri" pitchFamily="34" charset="0"/>
              </a:rPr>
              <a:t>&gt;</a:t>
            </a:r>
          </a:p>
          <a:p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or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by installing it from NPM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 and using a build tool like Parcel, 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WebPack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or Rollup.</a:t>
            </a:r>
            <a:endParaRPr lang="en-IN" sz="19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9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1249251" y="337326"/>
            <a:ext cx="9762186" cy="57109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16933" algn="l">
              <a:spcBef>
                <a:spcPts val="133"/>
              </a:spcBef>
            </a:pPr>
            <a:r>
              <a:rPr lang="en-IN" sz="3600" spc="73" dirty="0" smtClean="0"/>
              <a:t>Next ??</a:t>
            </a:r>
            <a:endParaRPr lang="en-IN" sz="3600" spc="73" dirty="0"/>
          </a:p>
        </p:txBody>
      </p:sp>
      <p:pic>
        <p:nvPicPr>
          <p:cNvPr id="9" name="Picture 2" descr="F:\4N 7th sem\Seminar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024"/>
            <a:ext cx="1182169" cy="6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195048" y="392546"/>
            <a:ext cx="9859366" cy="504056"/>
          </a:xfrm>
          <a:prstGeom prst="rect">
            <a:avLst/>
          </a:prstGeom>
          <a:solidFill>
            <a:srgbClr val="EB6B0B"/>
          </a:solidFill>
          <a:ln w="9525" cap="flat" cmpd="sng" algn="ctr">
            <a:solidFill>
              <a:srgbClr val="EB6B0B"/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 smtClean="0">
                <a:solidFill>
                  <a:schemeClr val="bg1"/>
                </a:solidFill>
                <a:latin typeface="Calibri" pitchFamily="34" charset="0"/>
              </a:rPr>
              <a:t>LIMITATIONS</a:t>
            </a:r>
            <a:endParaRPr lang="en-IN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" name="Picture 2" descr="F:\4N 7th sem\Seminar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40"/>
            <a:ext cx="1182169" cy="73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62300" y="1904931"/>
            <a:ext cx="3864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.  </a:t>
            </a:r>
            <a:r>
              <a:rPr lang="en-US" sz="2000" dirty="0">
                <a:latin typeface="Calibri" pitchFamily="34" charset="0"/>
              </a:rPr>
              <a:t>No </a:t>
            </a:r>
            <a:r>
              <a:rPr lang="en-US" sz="2000" dirty="0" smtClean="0">
                <a:latin typeface="Calibri" pitchFamily="34" charset="0"/>
              </a:rPr>
              <a:t>Native Support </a:t>
            </a:r>
            <a:r>
              <a:rPr lang="en-US" sz="2000" dirty="0">
                <a:latin typeface="Calibri" pitchFamily="34" charset="0"/>
              </a:rPr>
              <a:t>for </a:t>
            </a:r>
            <a:r>
              <a:rPr lang="en-US" sz="2000" dirty="0" smtClean="0">
                <a:latin typeface="Calibri" pitchFamily="34" charset="0"/>
              </a:rPr>
              <a:t>Windows.</a:t>
            </a:r>
            <a:endParaRPr lang="en-IN" sz="20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2300" y="2302047"/>
            <a:ext cx="7461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2. </a:t>
            </a:r>
            <a:r>
              <a:rPr lang="en-US" sz="2000" dirty="0" smtClean="0">
                <a:latin typeface="Calibri" pitchFamily="34" charset="0"/>
              </a:rPr>
              <a:t> No </a:t>
            </a:r>
            <a:r>
              <a:rPr lang="en-US" sz="2000" dirty="0">
                <a:latin typeface="Calibri" pitchFamily="34" charset="0"/>
              </a:rPr>
              <a:t>GPU support other than </a:t>
            </a:r>
            <a:r>
              <a:rPr lang="en-US" sz="2000" b="1" dirty="0" smtClean="0">
                <a:latin typeface="Calibri" pitchFamily="34" charset="0"/>
              </a:rPr>
              <a:t>NVDIA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and only language </a:t>
            </a:r>
            <a:r>
              <a:rPr lang="en-US" sz="2000" dirty="0" smtClean="0">
                <a:latin typeface="Calibri" pitchFamily="34" charset="0"/>
              </a:rPr>
              <a:t>support.</a:t>
            </a:r>
          </a:p>
          <a:p>
            <a:r>
              <a:rPr lang="en-US" sz="2000" dirty="0" smtClean="0">
                <a:latin typeface="Calibri" pitchFamily="34" charset="0"/>
              </a:rPr>
              <a:t> </a:t>
            </a:r>
            <a:endParaRPr lang="en-IN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82169" y="375809"/>
            <a:ext cx="9859366" cy="504056"/>
          </a:xfrm>
          <a:prstGeom prst="rect">
            <a:avLst/>
          </a:prstGeom>
          <a:solidFill>
            <a:srgbClr val="EB6B0B"/>
          </a:solidFill>
          <a:ln w="9525" cap="flat" cmpd="sng" algn="ctr">
            <a:solidFill>
              <a:srgbClr val="EB6B0B"/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 smtClean="0">
                <a:solidFill>
                  <a:schemeClr val="bg1"/>
                </a:solidFill>
                <a:latin typeface="Calibri" pitchFamily="34" charset="0"/>
              </a:rPr>
              <a:t>CONCLUSION</a:t>
            </a:r>
            <a:endParaRPr lang="en-IN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90150" y="257961"/>
            <a:ext cx="907374" cy="638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libri" pitchFamily="34" charset="0"/>
            </a:endParaRPr>
          </a:p>
        </p:txBody>
      </p:sp>
      <p:pic>
        <p:nvPicPr>
          <p:cNvPr id="7" name="Picture 2" descr="F:\4N 7th sem\Seminar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961"/>
            <a:ext cx="1182169" cy="73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72428" y="2440230"/>
            <a:ext cx="1427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Calibri" pitchFamily="34" charset="0"/>
              </a:rPr>
              <a:t>2.  Portability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2168" y="2057400"/>
            <a:ext cx="1964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Calibri" pitchFamily="34" charset="0"/>
              </a:rPr>
              <a:t>1. Python </a:t>
            </a:r>
            <a:r>
              <a:rPr lang="en-US" dirty="0">
                <a:latin typeface="Calibri" pitchFamily="34" charset="0"/>
              </a:rPr>
              <a:t>API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427" y="2815824"/>
            <a:ext cx="8817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Calibri" pitchFamily="34" charset="0"/>
              </a:rPr>
              <a:t>3.  Flexibility: from Raspberry Pi, Android, Windows, </a:t>
            </a:r>
            <a:r>
              <a:rPr lang="en-US" dirty="0" err="1" smtClean="0">
                <a:latin typeface="Calibri" pitchFamily="34" charset="0"/>
              </a:rPr>
              <a:t>iOS</a:t>
            </a:r>
            <a:r>
              <a:rPr lang="en-US" dirty="0" smtClean="0">
                <a:latin typeface="Calibri" pitchFamily="34" charset="0"/>
              </a:rPr>
              <a:t>, Linux to server farms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2168" y="3211614"/>
            <a:ext cx="843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Calibri" pitchFamily="34" charset="0"/>
              </a:rPr>
              <a:t>4.  Large community (&gt; 10,000 commits and &gt; 3000 TF-related repos in 1 year)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7524" y="1398494"/>
            <a:ext cx="818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2169" y="3580946"/>
            <a:ext cx="2965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Calibri" pitchFamily="34" charset="0"/>
              </a:rPr>
              <a:t>5</a:t>
            </a:r>
            <a:r>
              <a:rPr lang="en-US" dirty="0" smtClean="0">
                <a:latin typeface="Calibri" pitchFamily="34" charset="0"/>
              </a:rPr>
              <a:t>. Visualization </a:t>
            </a:r>
            <a:r>
              <a:rPr lang="en-US" dirty="0">
                <a:latin typeface="Calibri" pitchFamily="34" charset="0"/>
              </a:rPr>
              <a:t>(TensorBoard)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427" y="4334907"/>
            <a:ext cx="986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Calibri" pitchFamily="34" charset="0"/>
              </a:rPr>
              <a:t>TensorFlow has gained great popularity and strong support in the open-source community with many third-party contributions, making Google’s move a sensible decision already. </a:t>
            </a:r>
          </a:p>
        </p:txBody>
      </p:sp>
      <p:sp>
        <p:nvSpPr>
          <p:cNvPr id="14" name="object 5"/>
          <p:cNvSpPr txBox="1">
            <a:spLocks/>
          </p:cNvSpPr>
          <p:nvPr/>
        </p:nvSpPr>
        <p:spPr>
          <a:xfrm>
            <a:off x="1172427" y="1407213"/>
            <a:ext cx="9762186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 smtClean="0">
                <a:latin typeface="Calibri" pitchFamily="34" charset="0"/>
              </a:rPr>
              <a:t>TensorFlow has </a:t>
            </a:r>
            <a:r>
              <a:rPr lang="en-IN" sz="2800" dirty="0">
                <a:latin typeface="Calibri" pitchFamily="34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312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77390" y="391010"/>
            <a:ext cx="9859366" cy="504056"/>
          </a:xfrm>
          <a:prstGeom prst="rect">
            <a:avLst/>
          </a:prstGeom>
          <a:solidFill>
            <a:srgbClr val="EB6B0B"/>
          </a:solidFill>
          <a:ln w="9525" cap="flat" cmpd="sng" algn="ctr">
            <a:solidFill>
              <a:srgbClr val="EB6B0B"/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 smtClean="0">
                <a:solidFill>
                  <a:schemeClr val="bg1"/>
                </a:solidFill>
                <a:latin typeface="Calibri" pitchFamily="34" charset="0"/>
              </a:rPr>
              <a:t>CONCLUSION</a:t>
            </a:r>
            <a:endParaRPr lang="en-IN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3317" name="Picture 5" descr="https://lh3.googleusercontent.com/sM4KyImMxvAFmb2FfxyWoTN__kEqRG2T86Rl2Zgu35xqX0vk716LZA1jo5SycAt_W9Jpera5t6bWFPmdJ1leunThpO2sVw=s6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10583863"/>
            <a:ext cx="7864475" cy="44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lh3.googleusercontent.com/Eo2WP7ZboDiYxQGG4tdhTH1ZcwpxpvYMXdOZb5cfwNhGkq3QFTY18Dx7xKyMPCvQ2IQF17qHcr4sqF3LfxEcTVyMxiB4guQ=s6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5476875"/>
            <a:ext cx="7864475" cy="4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 descr="https://www.tensorflow.org/site-assets/images/partner-logos/airbnb.192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18" y="1978026"/>
            <a:ext cx="1566999" cy="88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www.tensorflow.org/site-assets/images/partner-logos/amd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81" y="1989226"/>
            <a:ext cx="1598264" cy="87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1" name="Picture 9" descr="https://www.tensorflow.org/site-assets/images/partner-logos/nvidia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60" y="1925301"/>
            <a:ext cx="1805693" cy="98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s://www.tensorflow.org/site-assets/images/partner-logos/uber.192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7" y="1981225"/>
            <a:ext cx="1566999" cy="88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3" name="Picture 11" descr="https://www.tensorflow.org/site-assets/images/partner-logos/sap.192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455" y="1914585"/>
            <a:ext cx="1566999" cy="88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https://www.tensorflow.org/site-assets/images/partner-logos/kakao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53" y="3439958"/>
            <a:ext cx="1547313" cy="8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5" name="Picture 13" descr="https://www.tensorflow.org/site-assets/images/partner-logos/deepmind.192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592" y="3439958"/>
            <a:ext cx="1566999" cy="88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https://www.tensorflow.org/site-assets/images/partner-logos/dropbox.192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60" y="3422024"/>
            <a:ext cx="1566999" cy="88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7" name="Picture 15" descr="C:\Users\Yash\Downloads\google.192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58" y="3439958"/>
            <a:ext cx="1578542" cy="88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8" name="Picture 16" descr="C:\Users\Yash\Downloads\coca_cola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045" y="3301878"/>
            <a:ext cx="1765874" cy="96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5"/>
          <p:cNvSpPr txBox="1">
            <a:spLocks/>
          </p:cNvSpPr>
          <p:nvPr/>
        </p:nvSpPr>
        <p:spPr>
          <a:xfrm>
            <a:off x="1274570" y="1195213"/>
            <a:ext cx="9762186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IN" sz="2800" b="1" dirty="0"/>
              <a:t>Companies </a:t>
            </a:r>
            <a:r>
              <a:rPr lang="en-IN" sz="2800" b="1" dirty="0" smtClean="0"/>
              <a:t>uses </a:t>
            </a:r>
            <a:r>
              <a:rPr lang="en-IN" sz="2800" b="1" dirty="0"/>
              <a:t>TensorFlow :</a:t>
            </a:r>
          </a:p>
        </p:txBody>
      </p:sp>
      <p:sp>
        <p:nvSpPr>
          <p:cNvPr id="18" name="object 5"/>
          <p:cNvSpPr txBox="1">
            <a:spLocks/>
          </p:cNvSpPr>
          <p:nvPr/>
        </p:nvSpPr>
        <p:spPr>
          <a:xfrm>
            <a:off x="1526753" y="4786272"/>
            <a:ext cx="9762186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IN" sz="2800" b="1" dirty="0"/>
              <a:t>And many more…</a:t>
            </a:r>
          </a:p>
        </p:txBody>
      </p:sp>
      <p:pic>
        <p:nvPicPr>
          <p:cNvPr id="19" name="Picture 2" descr="F:\4N 7th sem\Seminar\logo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024"/>
            <a:ext cx="1182169" cy="6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82169" y="375809"/>
            <a:ext cx="9859366" cy="504056"/>
          </a:xfrm>
          <a:prstGeom prst="rect">
            <a:avLst/>
          </a:prstGeom>
          <a:solidFill>
            <a:srgbClr val="EB6B0B"/>
          </a:solidFill>
          <a:ln w="9525" cap="flat" cmpd="sng" algn="ctr">
            <a:solidFill>
              <a:srgbClr val="EB6B0B"/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 smtClean="0">
                <a:solidFill>
                  <a:schemeClr val="bg1"/>
                </a:solidFill>
                <a:latin typeface="Calibri" pitchFamily="34" charset="0"/>
              </a:rPr>
              <a:t>REFERENCES</a:t>
            </a:r>
            <a:endParaRPr lang="en-IN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150" y="335186"/>
            <a:ext cx="907374" cy="638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2" descr="F:\4N 7th sem\Seminar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024"/>
            <a:ext cx="1182169" cy="6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27" y="1191775"/>
            <a:ext cx="119644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hlinkClick r:id="rId4" action="ppaction://hlinkfile"/>
              </a:rPr>
              <a:t>[1] </a:t>
            </a:r>
            <a:r>
              <a:rPr lang="en-IN" dirty="0" smtClean="0">
                <a:latin typeface="Calibri" pitchFamily="34" charset="0"/>
              </a:rPr>
              <a:t>C</a:t>
            </a:r>
            <a:r>
              <a:rPr lang="en-IN" dirty="0">
                <a:latin typeface="Calibri" pitchFamily="34" charset="0"/>
              </a:rPr>
              <a:t>. </a:t>
            </a:r>
            <a:r>
              <a:rPr lang="en-IN" dirty="0" err="1">
                <a:latin typeface="Calibri" pitchFamily="34" charset="0"/>
              </a:rPr>
              <a:t>Szegedy</a:t>
            </a:r>
            <a:r>
              <a:rPr lang="en-IN" dirty="0">
                <a:latin typeface="Calibri" pitchFamily="34" charset="0"/>
              </a:rPr>
              <a:t>, S. </a:t>
            </a:r>
            <a:r>
              <a:rPr lang="en-IN" dirty="0" err="1">
                <a:latin typeface="Calibri" pitchFamily="34" charset="0"/>
              </a:rPr>
              <a:t>Ioffe</a:t>
            </a:r>
            <a:r>
              <a:rPr lang="en-IN" dirty="0">
                <a:latin typeface="Calibri" pitchFamily="34" charset="0"/>
              </a:rPr>
              <a:t>, and V. </a:t>
            </a:r>
            <a:r>
              <a:rPr lang="en-IN" dirty="0" err="1">
                <a:latin typeface="Calibri" pitchFamily="34" charset="0"/>
              </a:rPr>
              <a:t>Vanhoucke</a:t>
            </a:r>
            <a:r>
              <a:rPr lang="en-IN" dirty="0">
                <a:latin typeface="Calibri" pitchFamily="34" charset="0"/>
              </a:rPr>
              <a:t>, “Inception-v4, Inception-</a:t>
            </a:r>
            <a:r>
              <a:rPr lang="en-IN" dirty="0" err="1">
                <a:latin typeface="Calibri" pitchFamily="34" charset="0"/>
              </a:rPr>
              <a:t>ResNet</a:t>
            </a:r>
            <a:r>
              <a:rPr lang="en-IN" dirty="0">
                <a:latin typeface="Calibri" pitchFamily="34" charset="0"/>
              </a:rPr>
              <a:t> and the Impact of Residual </a:t>
            </a:r>
            <a:r>
              <a:rPr lang="en-IN" dirty="0" smtClean="0">
                <a:latin typeface="Calibri" pitchFamily="34" charset="0"/>
              </a:rPr>
              <a:t>Connections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</a:rPr>
              <a:t>     on </a:t>
            </a:r>
            <a:r>
              <a:rPr lang="en-IN" dirty="0">
                <a:latin typeface="Calibri" pitchFamily="34" charset="0"/>
              </a:rPr>
              <a:t>Learning,” </a:t>
            </a:r>
            <a:r>
              <a:rPr lang="en-IN" dirty="0" err="1">
                <a:latin typeface="Calibri" pitchFamily="34" charset="0"/>
              </a:rPr>
              <a:t>ArXiv</a:t>
            </a:r>
            <a:r>
              <a:rPr lang="en-IN" dirty="0">
                <a:latin typeface="Calibri" pitchFamily="34" charset="0"/>
              </a:rPr>
              <a:t> e-prints, Feb. 2016.</a:t>
            </a: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hlinkClick r:id="rId5" action="ppaction://hlinkfile"/>
              </a:rPr>
              <a:t>[2] </a:t>
            </a:r>
            <a:r>
              <a:rPr lang="en-IN" dirty="0" err="1" smtClean="0">
                <a:latin typeface="Calibri" pitchFamily="34" charset="0"/>
              </a:rPr>
              <a:t>Fatih</a:t>
            </a:r>
            <a:r>
              <a:rPr lang="en-IN" dirty="0" smtClean="0">
                <a:latin typeface="Calibri" pitchFamily="34" charset="0"/>
              </a:rPr>
              <a:t> </a:t>
            </a:r>
            <a:r>
              <a:rPr lang="en-IN" dirty="0" err="1">
                <a:latin typeface="Calibri" pitchFamily="34" charset="0"/>
              </a:rPr>
              <a:t>Ertam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IN" dirty="0" err="1">
                <a:latin typeface="Calibri" pitchFamily="34" charset="0"/>
              </a:rPr>
              <a:t>Galip</a:t>
            </a:r>
            <a:r>
              <a:rPr lang="en-IN" dirty="0">
                <a:latin typeface="Calibri" pitchFamily="34" charset="0"/>
              </a:rPr>
              <a:t> </a:t>
            </a:r>
            <a:r>
              <a:rPr lang="en-IN" dirty="0" err="1">
                <a:latin typeface="Calibri" pitchFamily="34" charset="0"/>
              </a:rPr>
              <a:t>Aydm</a:t>
            </a:r>
            <a:r>
              <a:rPr lang="en-US" dirty="0">
                <a:latin typeface="Calibri" pitchFamily="34" charset="0"/>
              </a:rPr>
              <a:t>, “Data classification with Deep Learning using TensorFlow”, in International </a:t>
            </a:r>
            <a:endParaRPr lang="en-US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Conference </a:t>
            </a:r>
            <a:r>
              <a:rPr lang="en-US" dirty="0">
                <a:latin typeface="Calibri" pitchFamily="34" charset="0"/>
              </a:rPr>
              <a:t>on Computer Science Engineering (UBMK), 2017.</a:t>
            </a:r>
            <a:endParaRPr lang="en-IN" b="1" dirty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hlinkClick r:id="rId6" action="ppaction://hlinkfile"/>
              </a:rPr>
              <a:t>[3] </a:t>
            </a:r>
            <a:r>
              <a:rPr lang="en-IN" dirty="0" smtClean="0">
                <a:latin typeface="Calibri" pitchFamily="34" charset="0"/>
              </a:rPr>
              <a:t>Peter </a:t>
            </a:r>
            <a:r>
              <a:rPr lang="en-IN" dirty="0">
                <a:latin typeface="Calibri" pitchFamily="34" charset="0"/>
              </a:rPr>
              <a:t>Goldsborough</a:t>
            </a:r>
            <a:r>
              <a:rPr lang="en-US" dirty="0">
                <a:latin typeface="Calibri" pitchFamily="34" charset="0"/>
              </a:rPr>
              <a:t>, “</a:t>
            </a:r>
            <a:r>
              <a:rPr lang="en-IN" dirty="0">
                <a:latin typeface="Calibri" pitchFamily="34" charset="0"/>
              </a:rPr>
              <a:t>A Tour of TensorFlow</a:t>
            </a:r>
            <a:r>
              <a:rPr lang="en-US" dirty="0">
                <a:latin typeface="Calibri" pitchFamily="34" charset="0"/>
              </a:rPr>
              <a:t>”, From Cornell University Library </a:t>
            </a:r>
            <a:r>
              <a:rPr lang="en-US" dirty="0" smtClean="0">
                <a:latin typeface="Calibri" pitchFamily="34" charset="0"/>
              </a:rPr>
              <a:t>At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https</a:t>
            </a:r>
            <a:r>
              <a:rPr lang="en-US" dirty="0">
                <a:latin typeface="Calibri" pitchFamily="34" charset="0"/>
              </a:rPr>
              <a:t>://arxiv.org/pdf/1610.01178</a:t>
            </a:r>
            <a:endParaRPr lang="en-IN" b="1" dirty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hlinkClick r:id="rId7" action="ppaction://hlinkfile"/>
              </a:rPr>
              <a:t>[4] </a:t>
            </a:r>
            <a:r>
              <a:rPr lang="en-US" dirty="0" smtClean="0">
                <a:latin typeface="Calibri" pitchFamily="34" charset="0"/>
              </a:rPr>
              <a:t>Wilton </a:t>
            </a:r>
            <a:r>
              <a:rPr lang="en-US" dirty="0">
                <a:latin typeface="Calibri" pitchFamily="34" charset="0"/>
              </a:rPr>
              <a:t>W.T. </a:t>
            </a:r>
            <a:r>
              <a:rPr lang="en-US" dirty="0" err="1">
                <a:latin typeface="Calibri" pitchFamily="34" charset="0"/>
              </a:rPr>
              <a:t>Fok</a:t>
            </a:r>
            <a:r>
              <a:rPr lang="en-US" dirty="0">
                <a:latin typeface="Calibri" pitchFamily="34" charset="0"/>
              </a:rPr>
              <a:t>, “Prediction model for students' future development by deep learning and TensorFlow </a:t>
            </a:r>
            <a:r>
              <a:rPr lang="en-US" dirty="0" smtClean="0">
                <a:latin typeface="Calibri" pitchFamily="34" charset="0"/>
              </a:rPr>
              <a:t>artificial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</a:t>
            </a:r>
            <a:r>
              <a:rPr lang="en-US" dirty="0">
                <a:latin typeface="Calibri" pitchFamily="34" charset="0"/>
              </a:rPr>
              <a:t>intelligence engine” Pre. In 2018 4</a:t>
            </a:r>
            <a:r>
              <a:rPr lang="en-US" baseline="30000" dirty="0">
                <a:latin typeface="Calibri" pitchFamily="34" charset="0"/>
              </a:rPr>
              <a:t>th</a:t>
            </a:r>
            <a:r>
              <a:rPr lang="en-US" dirty="0">
                <a:latin typeface="Calibri" pitchFamily="34" charset="0"/>
              </a:rPr>
              <a:t> International Conference on Information Management (ICIM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IN" b="1" dirty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hlinkClick r:id="rId8" action="ppaction://hlinkfile"/>
              </a:rPr>
              <a:t>[5] </a:t>
            </a:r>
            <a:r>
              <a:rPr lang="en-US" dirty="0" smtClean="0">
                <a:latin typeface="Calibri" pitchFamily="34" charset="0"/>
              </a:rPr>
              <a:t>Laurie </a:t>
            </a:r>
            <a:r>
              <a:rPr lang="en-US" dirty="0" err="1">
                <a:latin typeface="Calibri" pitchFamily="34" charset="0"/>
              </a:rPr>
              <a:t>Butgereit</a:t>
            </a:r>
            <a:r>
              <a:rPr lang="en-US" dirty="0">
                <a:latin typeface="Calibri" pitchFamily="34" charset="0"/>
              </a:rPr>
              <a:t>, Laura </a:t>
            </a:r>
            <a:r>
              <a:rPr lang="en-US" dirty="0" err="1">
                <a:latin typeface="Calibri" pitchFamily="34" charset="0"/>
              </a:rPr>
              <a:t>Martinus</a:t>
            </a:r>
            <a:r>
              <a:rPr lang="en-US" dirty="0">
                <a:latin typeface="Calibri" pitchFamily="34" charset="0"/>
              </a:rPr>
              <a:t>,“Assisting Tourism in Underserved Areas with TensorFlow”, </a:t>
            </a:r>
            <a:endParaRPr lang="en-US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Pre</a:t>
            </a:r>
            <a:r>
              <a:rPr lang="en-US" dirty="0">
                <a:latin typeface="Calibri" pitchFamily="34" charset="0"/>
              </a:rPr>
              <a:t>. In 2018 IST-Africa Week Conference (IST-Africa)</a:t>
            </a:r>
            <a:endParaRPr lang="en-IN" b="1" dirty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hlinkClick r:id="rId9" action="ppaction://hlinkfile"/>
              </a:rPr>
              <a:t>[6] </a:t>
            </a:r>
            <a:r>
              <a:rPr lang="en-IN" dirty="0" err="1" smtClean="0">
                <a:latin typeface="Calibri" pitchFamily="34" charset="0"/>
              </a:rPr>
              <a:t>Sejoon</a:t>
            </a:r>
            <a:r>
              <a:rPr lang="en-IN" dirty="0" smtClean="0">
                <a:latin typeface="Calibri" pitchFamily="34" charset="0"/>
              </a:rPr>
              <a:t> </a:t>
            </a:r>
            <a:r>
              <a:rPr lang="en-IN" dirty="0">
                <a:latin typeface="Calibri" pitchFamily="34" charset="0"/>
              </a:rPr>
              <a:t>Lim</a:t>
            </a:r>
            <a:r>
              <a:rPr lang="en-US" dirty="0">
                <a:latin typeface="Calibri" pitchFamily="34" charset="0"/>
              </a:rPr>
              <a:t> ,</a:t>
            </a:r>
            <a:r>
              <a:rPr lang="en-IN" dirty="0">
                <a:latin typeface="Calibri" pitchFamily="34" charset="0"/>
              </a:rPr>
              <a:t> </a:t>
            </a:r>
            <a:r>
              <a:rPr lang="en-IN" dirty="0" err="1">
                <a:latin typeface="Calibri" pitchFamily="34" charset="0"/>
              </a:rPr>
              <a:t>Ji</a:t>
            </a:r>
            <a:r>
              <a:rPr lang="en-IN" dirty="0">
                <a:latin typeface="Calibri" pitchFamily="34" charset="0"/>
              </a:rPr>
              <a:t> Hyun Yang</a:t>
            </a:r>
            <a:r>
              <a:rPr lang="en-US" dirty="0">
                <a:latin typeface="Calibri" pitchFamily="34" charset="0"/>
              </a:rPr>
              <a:t> , “</a:t>
            </a:r>
            <a:r>
              <a:rPr lang="en-IN" dirty="0">
                <a:latin typeface="Calibri" pitchFamily="34" charset="0"/>
              </a:rPr>
              <a:t>Driver state estimation by convolutional neural network using multimodal </a:t>
            </a:r>
            <a:r>
              <a:rPr lang="en-IN" dirty="0" smtClean="0">
                <a:latin typeface="Calibri" pitchFamily="34" charset="0"/>
              </a:rPr>
              <a:t>sensor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</a:rPr>
              <a:t>     data”, in </a:t>
            </a:r>
            <a:r>
              <a:rPr lang="en-IN" b="1" dirty="0"/>
              <a:t> </a:t>
            </a:r>
            <a:r>
              <a:rPr lang="en-IN" dirty="0" smtClean="0">
                <a:latin typeface="Calibri" pitchFamily="34" charset="0"/>
              </a:rPr>
              <a:t>Electronics Letters in 2017</a:t>
            </a:r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335" y="197346"/>
            <a:ext cx="1190866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hlinkClick r:id="rId2" action="ppaction://hlinkfile"/>
              </a:rPr>
              <a:t>[7] </a:t>
            </a:r>
            <a:r>
              <a:rPr lang="en-IN" dirty="0" err="1" smtClean="0">
                <a:latin typeface="Calibri" pitchFamily="34" charset="0"/>
              </a:rPr>
              <a:t>Davide</a:t>
            </a:r>
            <a:r>
              <a:rPr lang="en-IN" dirty="0" smtClean="0">
                <a:latin typeface="Calibri" pitchFamily="34" charset="0"/>
              </a:rPr>
              <a:t> </a:t>
            </a:r>
            <a:r>
              <a:rPr lang="en-IN" dirty="0" err="1">
                <a:latin typeface="Calibri" pitchFamily="34" charset="0"/>
              </a:rPr>
              <a:t>Mulfari</a:t>
            </a:r>
            <a:r>
              <a:rPr lang="en-IN" dirty="0">
                <a:latin typeface="Calibri" pitchFamily="34" charset="0"/>
              </a:rPr>
              <a:t>, </a:t>
            </a:r>
            <a:r>
              <a:rPr lang="en-IN" dirty="0" err="1">
                <a:latin typeface="Calibri" pitchFamily="34" charset="0"/>
              </a:rPr>
              <a:t>Antonino</a:t>
            </a:r>
            <a:r>
              <a:rPr lang="en-IN" dirty="0">
                <a:latin typeface="Calibri" pitchFamily="34" charset="0"/>
              </a:rPr>
              <a:t> Longo </a:t>
            </a:r>
            <a:r>
              <a:rPr lang="en-IN" dirty="0" err="1">
                <a:latin typeface="Calibri" pitchFamily="34" charset="0"/>
              </a:rPr>
              <a:t>Minnolo</a:t>
            </a:r>
            <a:r>
              <a:rPr lang="en-IN" dirty="0">
                <a:latin typeface="Calibri" pitchFamily="34" charset="0"/>
              </a:rPr>
              <a:t>, “Building TensorFlow Applications in Smart City Scenarios</a:t>
            </a:r>
            <a:r>
              <a:rPr lang="en-IN" dirty="0" smtClean="0">
                <a:latin typeface="Calibri" pitchFamily="34" charset="0"/>
              </a:rPr>
              <a:t>”, in </a:t>
            </a:r>
            <a:r>
              <a:rPr lang="en-IN" b="1" dirty="0"/>
              <a:t> </a:t>
            </a:r>
            <a:r>
              <a:rPr lang="en-IN" dirty="0">
                <a:latin typeface="Calibri" pitchFamily="34" charset="0"/>
              </a:rPr>
              <a:t>2017 </a:t>
            </a:r>
            <a:r>
              <a:rPr lang="en-IN" dirty="0" smtClean="0">
                <a:latin typeface="Calibri" pitchFamily="34" charset="0"/>
              </a:rPr>
              <a:t>IEEE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</a:rPr>
              <a:t>     </a:t>
            </a:r>
            <a:r>
              <a:rPr lang="en-IN" dirty="0">
                <a:latin typeface="Calibri" pitchFamily="34" charset="0"/>
              </a:rPr>
              <a:t>International Conference on Smart Computing (SMARTCOMP)</a:t>
            </a: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hlinkClick r:id="rId3" action="ppaction://hlinkfile"/>
              </a:rPr>
              <a:t>[8] </a:t>
            </a:r>
            <a:r>
              <a:rPr lang="en-IN" dirty="0" err="1" smtClean="0">
                <a:latin typeface="Calibri" pitchFamily="34" charset="0"/>
              </a:rPr>
              <a:t>Kithmi</a:t>
            </a:r>
            <a:r>
              <a:rPr lang="en-IN" dirty="0" smtClean="0">
                <a:latin typeface="Calibri" pitchFamily="34" charset="0"/>
              </a:rPr>
              <a:t> </a:t>
            </a:r>
            <a:r>
              <a:rPr lang="en-IN" dirty="0" err="1">
                <a:latin typeface="Calibri" pitchFamily="34" charset="0"/>
              </a:rPr>
              <a:t>Ashangani</a:t>
            </a:r>
            <a:r>
              <a:rPr lang="en-IN" dirty="0">
                <a:latin typeface="Calibri" pitchFamily="34" charset="0"/>
              </a:rPr>
              <a:t> , </a:t>
            </a:r>
            <a:r>
              <a:rPr lang="en-IN" dirty="0" err="1">
                <a:latin typeface="Calibri" pitchFamily="34" charset="0"/>
              </a:rPr>
              <a:t>Wickramasinghe</a:t>
            </a:r>
            <a:r>
              <a:rPr lang="en-IN" dirty="0">
                <a:latin typeface="Calibri" pitchFamily="34" charset="0"/>
              </a:rPr>
              <a:t> K.U, De Silva D.W.N, “</a:t>
            </a:r>
            <a:r>
              <a:rPr lang="en-IN" b="1" dirty="0">
                <a:latin typeface="Calibri" pitchFamily="34" charset="0"/>
              </a:rPr>
              <a:t> </a:t>
            </a:r>
            <a:r>
              <a:rPr lang="en-IN" dirty="0">
                <a:latin typeface="Calibri" pitchFamily="34" charset="0"/>
              </a:rPr>
              <a:t>Semantic Video Search by Automatic Video </a:t>
            </a:r>
            <a:endParaRPr lang="en-IN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dirty="0">
                <a:latin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</a:rPr>
              <a:t>      Annotation </a:t>
            </a:r>
            <a:r>
              <a:rPr lang="en-IN" dirty="0">
                <a:latin typeface="Calibri" pitchFamily="34" charset="0"/>
              </a:rPr>
              <a:t>using </a:t>
            </a:r>
            <a:r>
              <a:rPr lang="en-IN" dirty="0" err="1">
                <a:latin typeface="Calibri" pitchFamily="34" charset="0"/>
              </a:rPr>
              <a:t>Tensorflow</a:t>
            </a:r>
            <a:r>
              <a:rPr lang="en-IN" dirty="0">
                <a:latin typeface="Calibri" pitchFamily="34" charset="0"/>
              </a:rPr>
              <a:t>”,  in Proceedings of the 1st Manufacturing &amp; </a:t>
            </a:r>
            <a:r>
              <a:rPr lang="en-IN" dirty="0" smtClean="0">
                <a:latin typeface="Calibri" pitchFamily="34" charset="0"/>
              </a:rPr>
              <a:t>IE Symposium </a:t>
            </a:r>
            <a:r>
              <a:rPr lang="en-IN" dirty="0">
                <a:latin typeface="Calibri" pitchFamily="34" charset="0"/>
              </a:rPr>
              <a:t>2016, </a:t>
            </a:r>
            <a:r>
              <a:rPr lang="en-IN" dirty="0" smtClean="0">
                <a:latin typeface="Calibri" pitchFamily="34" charset="0"/>
              </a:rPr>
              <a:t>Sri </a:t>
            </a:r>
            <a:r>
              <a:rPr lang="en-IN" dirty="0">
                <a:latin typeface="Calibri" pitchFamily="34" charset="0"/>
              </a:rPr>
              <a:t>Lanka </a:t>
            </a: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hlinkClick r:id="rId4" action="ppaction://hlinkfile"/>
              </a:rPr>
              <a:t>[9] </a:t>
            </a:r>
            <a:r>
              <a:rPr lang="en-IN" dirty="0" err="1" smtClean="0">
                <a:latin typeface="Calibri" pitchFamily="34" charset="0"/>
              </a:rPr>
              <a:t>Cecilio</a:t>
            </a:r>
            <a:r>
              <a:rPr lang="en-IN" dirty="0" smtClean="0">
                <a:latin typeface="Calibri" pitchFamily="34" charset="0"/>
              </a:rPr>
              <a:t> </a:t>
            </a:r>
            <a:r>
              <a:rPr lang="en-IN" dirty="0" err="1">
                <a:latin typeface="Calibri" pitchFamily="34" charset="0"/>
              </a:rPr>
              <a:t>Blanco,Luciano</a:t>
            </a:r>
            <a:r>
              <a:rPr lang="en-IN" dirty="0">
                <a:latin typeface="Calibri" pitchFamily="34" charset="0"/>
              </a:rPr>
              <a:t> Sanchez, “Battery diagnosis for electrical vehicles through semi-physical fuzzy models</a:t>
            </a:r>
            <a:r>
              <a:rPr lang="en-IN" dirty="0" smtClean="0">
                <a:latin typeface="Calibri" pitchFamily="34" charset="0"/>
              </a:rPr>
              <a:t>”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</a:rPr>
              <a:t>      </a:t>
            </a:r>
            <a:r>
              <a:rPr lang="en-IN" dirty="0">
                <a:latin typeface="Calibri" pitchFamily="34" charset="0"/>
              </a:rPr>
              <a:t>in 2016 IEEE International Conference on Fuzzy systems (FUZZ)</a:t>
            </a:r>
            <a:r>
              <a:rPr lang="en-US" dirty="0">
                <a:latin typeface="Calibri" pitchFamily="34" charset="0"/>
              </a:rPr>
              <a:t>.</a:t>
            </a:r>
            <a:endParaRPr lang="en-IN" dirty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hlinkClick r:id="rId5" action="ppaction://hlinkfile"/>
              </a:rPr>
              <a:t>[10] </a:t>
            </a:r>
            <a:r>
              <a:rPr lang="en-IN" dirty="0" err="1" smtClean="0">
                <a:latin typeface="Calibri" pitchFamily="34" charset="0"/>
              </a:rPr>
              <a:t>Liping</a:t>
            </a:r>
            <a:r>
              <a:rPr lang="en-IN" dirty="0" smtClean="0">
                <a:latin typeface="Calibri" pitchFamily="34" charset="0"/>
              </a:rPr>
              <a:t> </a:t>
            </a:r>
            <a:r>
              <a:rPr lang="en-IN" dirty="0">
                <a:latin typeface="Calibri" pitchFamily="34" charset="0"/>
              </a:rPr>
              <a:t>Yuan, </a:t>
            </a:r>
            <a:r>
              <a:rPr lang="en-IN" dirty="0" err="1">
                <a:latin typeface="Calibri" pitchFamily="34" charset="0"/>
              </a:rPr>
              <a:t>Zhiyi</a:t>
            </a:r>
            <a:r>
              <a:rPr lang="en-IN" dirty="0">
                <a:latin typeface="Calibri" pitchFamily="34" charset="0"/>
              </a:rPr>
              <a:t> </a:t>
            </a:r>
            <a:r>
              <a:rPr lang="en-IN" dirty="0" err="1">
                <a:latin typeface="Calibri" pitchFamily="34" charset="0"/>
              </a:rPr>
              <a:t>Qu</a:t>
            </a:r>
            <a:r>
              <a:rPr lang="en-IN" dirty="0">
                <a:latin typeface="Calibri" pitchFamily="34" charset="0"/>
              </a:rPr>
              <a:t>, “A Convolutional Neural Network based on </a:t>
            </a:r>
            <a:r>
              <a:rPr lang="en-IN" dirty="0" smtClean="0">
                <a:latin typeface="Calibri" pitchFamily="34" charset="0"/>
              </a:rPr>
              <a:t>TensorFlow </a:t>
            </a:r>
            <a:r>
              <a:rPr lang="en-IN" dirty="0">
                <a:latin typeface="Calibri" pitchFamily="34" charset="0"/>
              </a:rPr>
              <a:t>for Face Recognition”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hlinkClick r:id="rId6" action="ppaction://hlinkfile"/>
              </a:rPr>
              <a:t>[11] </a:t>
            </a:r>
            <a:r>
              <a:rPr lang="en-US" dirty="0" err="1" smtClean="0">
                <a:latin typeface="Calibri" pitchFamily="34" charset="0"/>
              </a:rPr>
              <a:t>Gittin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Goyal</a:t>
            </a:r>
            <a:r>
              <a:rPr lang="en-US" dirty="0">
                <a:latin typeface="Calibri" pitchFamily="34" charset="0"/>
              </a:rPr>
              <a:t> , </a:t>
            </a:r>
            <a:r>
              <a:rPr lang="en-US" dirty="0" err="1">
                <a:latin typeface="Calibri" pitchFamily="34" charset="0"/>
              </a:rPr>
              <a:t>Sakshi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Dhingra</a:t>
            </a:r>
            <a:r>
              <a:rPr lang="en-US" dirty="0">
                <a:latin typeface="Calibri" pitchFamily="34" charset="0"/>
              </a:rPr>
              <a:t> , “ Hybrid TensorFlow Based Portable Document </a:t>
            </a:r>
            <a:r>
              <a:rPr lang="en-US" dirty="0" smtClean="0">
                <a:latin typeface="Calibri" pitchFamily="34" charset="0"/>
              </a:rPr>
              <a:t>Formatted </a:t>
            </a:r>
            <a:r>
              <a:rPr lang="en-US" dirty="0">
                <a:latin typeface="Calibri" pitchFamily="34" charset="0"/>
              </a:rPr>
              <a:t>Recommender </a:t>
            </a:r>
            <a:endParaRPr lang="en-US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System</a:t>
            </a:r>
            <a:r>
              <a:rPr lang="en-US" dirty="0">
                <a:latin typeface="Calibri" pitchFamily="34" charset="0"/>
              </a:rPr>
              <a:t>” in International conference on I-SMAC (</a:t>
            </a:r>
            <a:r>
              <a:rPr lang="en-US" dirty="0" err="1">
                <a:latin typeface="Calibri" pitchFamily="34" charset="0"/>
              </a:rPr>
              <a:t>IoT</a:t>
            </a:r>
            <a:r>
              <a:rPr lang="en-US" dirty="0">
                <a:latin typeface="Calibri" pitchFamily="34" charset="0"/>
              </a:rPr>
              <a:t> in Social, Mobile, Analytics and Cloud) (I-SMAC 2017)</a:t>
            </a:r>
            <a:endParaRPr lang="en-IN" dirty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hlinkClick r:id="rId7"/>
              </a:rPr>
              <a:t>[12] </a:t>
            </a:r>
            <a:r>
              <a:rPr lang="en-US" dirty="0" smtClean="0">
                <a:latin typeface="Calibri" pitchFamily="34" charset="0"/>
              </a:rPr>
              <a:t>Google </a:t>
            </a:r>
            <a:r>
              <a:rPr lang="en-US" dirty="0" err="1">
                <a:latin typeface="Calibri" pitchFamily="34" charset="0"/>
              </a:rPr>
              <a:t>Rsearch</a:t>
            </a:r>
            <a:r>
              <a:rPr lang="en-US" dirty="0">
                <a:latin typeface="Calibri" pitchFamily="34" charset="0"/>
              </a:rPr>
              <a:t> blog, </a:t>
            </a:r>
            <a:r>
              <a:rPr lang="en-US" dirty="0" err="1">
                <a:latin typeface="Calibri" pitchFamily="34" charset="0"/>
              </a:rPr>
              <a:t>acssed</a:t>
            </a:r>
            <a:r>
              <a:rPr lang="en-US" dirty="0">
                <a:latin typeface="Calibri" pitchFamily="34" charset="0"/>
              </a:rPr>
              <a:t> at – </a:t>
            </a:r>
            <a:endParaRPr lang="en-I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  </a:t>
            </a:r>
            <a:r>
              <a:rPr lang="en-US" dirty="0" smtClean="0">
                <a:latin typeface="Calibri" pitchFamily="34" charset="0"/>
              </a:rPr>
              <a:t>       http</a:t>
            </a:r>
            <a:r>
              <a:rPr lang="en-US" dirty="0">
                <a:latin typeface="Calibri" pitchFamily="34" charset="0"/>
              </a:rPr>
              <a:t>://www.seo-companies.co.in/blog/google-already-uses-algorithm-searches- </a:t>
            </a:r>
            <a:r>
              <a:rPr lang="en-US" dirty="0" err="1">
                <a:latin typeface="Calibri" pitchFamily="34" charset="0"/>
              </a:rPr>
              <a:t>rankbrain</a:t>
            </a:r>
            <a:endParaRPr lang="en-IN" dirty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hlinkClick r:id="rId8"/>
              </a:rPr>
              <a:t>[13] </a:t>
            </a:r>
            <a:r>
              <a:rPr lang="en-US" dirty="0" smtClean="0">
                <a:latin typeface="Calibri" pitchFamily="34" charset="0"/>
              </a:rPr>
              <a:t>Google </a:t>
            </a:r>
            <a:r>
              <a:rPr lang="en-US" dirty="0">
                <a:latin typeface="Calibri" pitchFamily="34" charset="0"/>
              </a:rPr>
              <a:t>Research Blog, accessed at – </a:t>
            </a:r>
            <a:endParaRPr lang="en-I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  </a:t>
            </a:r>
            <a:r>
              <a:rPr lang="en-US" dirty="0" smtClean="0">
                <a:latin typeface="Calibri" pitchFamily="34" charset="0"/>
              </a:rPr>
              <a:t>       https</a:t>
            </a:r>
            <a:r>
              <a:rPr lang="en-US" dirty="0">
                <a:latin typeface="Calibri" pitchFamily="34" charset="0"/>
              </a:rPr>
              <a:t>://ai.googleblog.com/2015/11/computer-respond-to-this-email.html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335" y="5526763"/>
            <a:ext cx="11565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hlinkClick r:id="rId9" action="ppaction://hlinkfile"/>
              </a:rPr>
              <a:t>[14] </a:t>
            </a:r>
            <a:r>
              <a:rPr lang="en-US" dirty="0" err="1" smtClean="0">
                <a:latin typeface="Calibri" pitchFamily="34" charset="0"/>
              </a:rPr>
              <a:t>Jia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Shijie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Jia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Peiyi</a:t>
            </a:r>
            <a:r>
              <a:rPr lang="en-US" dirty="0">
                <a:latin typeface="Calibri" pitchFamily="34" charset="0"/>
              </a:rPr>
              <a:t>, “Automatic Detection of Tomato Diseases and Pests Base on Leaf Images”, in 2017 </a:t>
            </a:r>
            <a:endParaRPr lang="en-US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Chinese </a:t>
            </a:r>
            <a:r>
              <a:rPr lang="en-US" dirty="0">
                <a:latin typeface="Calibri" pitchFamily="34" charset="0"/>
              </a:rPr>
              <a:t>Automation Congress (CAC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77828" y="402600"/>
            <a:ext cx="9241182" cy="504056"/>
          </a:xfrm>
          <a:prstGeom prst="rect">
            <a:avLst/>
          </a:prstGeom>
          <a:solidFill>
            <a:srgbClr val="EB6B0B"/>
          </a:solidFill>
          <a:ln w="9525" cap="flat" cmpd="sng" algn="ctr">
            <a:solidFill>
              <a:srgbClr val="EB6B0B"/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 smtClean="0">
                <a:solidFill>
                  <a:schemeClr val="bg1"/>
                </a:solidFill>
                <a:latin typeface="Calibri" pitchFamily="34" charset="0"/>
              </a:rPr>
              <a:t>INTRODUCTION </a:t>
            </a:r>
            <a:endParaRPr lang="en-IN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130" y="1677637"/>
            <a:ext cx="1042603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900" dirty="0" smtClean="0">
                <a:latin typeface="Calibri" pitchFamily="34" charset="0"/>
              </a:rPr>
              <a:t>TensorFlow </a:t>
            </a:r>
            <a:r>
              <a:rPr lang="en-IN" sz="1900" dirty="0">
                <a:latin typeface="Calibri" pitchFamily="34" charset="0"/>
              </a:rPr>
              <a:t>is an open-source library for Deep </a:t>
            </a:r>
            <a:r>
              <a:rPr lang="en-IN" sz="1900" dirty="0" smtClean="0">
                <a:latin typeface="Calibri" pitchFamily="34" charset="0"/>
              </a:rPr>
              <a:t>Learning developed </a:t>
            </a:r>
            <a:r>
              <a:rPr lang="en-IN" sz="1900" dirty="0">
                <a:latin typeface="Calibri" pitchFamily="34" charset="0"/>
              </a:rPr>
              <a:t>by the </a:t>
            </a:r>
            <a:r>
              <a:rPr lang="en-IN" sz="1900" b="1" dirty="0">
                <a:latin typeface="Calibri" pitchFamily="34" charset="0"/>
              </a:rPr>
              <a:t>Google Brain team </a:t>
            </a:r>
            <a:endParaRPr lang="en-IN" sz="1900" dirty="0" smtClean="0">
              <a:latin typeface="Calibri" pitchFamily="34" charset="0"/>
            </a:endParaRPr>
          </a:p>
          <a:p>
            <a:r>
              <a:rPr lang="en-IN" sz="1900" dirty="0">
                <a:latin typeface="Calibri" pitchFamily="34" charset="0"/>
              </a:rPr>
              <a:t> </a:t>
            </a:r>
            <a:r>
              <a:rPr lang="en-IN" sz="1900" dirty="0" smtClean="0">
                <a:latin typeface="Calibri" pitchFamily="34" charset="0"/>
              </a:rPr>
              <a:t>      in </a:t>
            </a:r>
            <a:r>
              <a:rPr lang="en-IN" sz="1900" b="1" dirty="0">
                <a:latin typeface="Calibri" pitchFamily="34" charset="0"/>
              </a:rPr>
              <a:t>November 2015</a:t>
            </a:r>
            <a:r>
              <a:rPr lang="en-IN" sz="1900" dirty="0" smtClean="0">
                <a:latin typeface="Calibri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N" sz="1900" dirty="0">
              <a:latin typeface="Calibri" pitchFamily="34" charset="0"/>
            </a:endParaRPr>
          </a:p>
          <a:p>
            <a:r>
              <a:rPr lang="en-IN" sz="1900" dirty="0" smtClean="0">
                <a:latin typeface="Calibri" pitchFamily="34" charset="0"/>
              </a:rPr>
              <a:t>2.   Originally  created for tasks with heavy numerical computations, run either on CPU’s or GPU’s</a:t>
            </a:r>
          </a:p>
          <a:p>
            <a:pPr marL="342900" indent="-342900">
              <a:buAutoNum type="arabicPeriod"/>
            </a:pPr>
            <a:endParaRPr lang="en-IN" sz="1900" dirty="0">
              <a:latin typeface="Calibri" pitchFamily="34" charset="0"/>
            </a:endParaRPr>
          </a:p>
          <a:p>
            <a:r>
              <a:rPr lang="en-IN" sz="1900" dirty="0" smtClean="0">
                <a:latin typeface="Calibri" pitchFamily="34" charset="0"/>
              </a:rPr>
              <a:t>3.   Library for numerical </a:t>
            </a:r>
            <a:r>
              <a:rPr lang="en-IN" sz="1900" dirty="0">
                <a:latin typeface="Calibri" pitchFamily="34" charset="0"/>
              </a:rPr>
              <a:t>computation using </a:t>
            </a:r>
            <a:r>
              <a:rPr lang="en-IN" sz="1900" dirty="0" smtClean="0">
                <a:latin typeface="Calibri" pitchFamily="34" charset="0"/>
              </a:rPr>
              <a:t> </a:t>
            </a:r>
            <a:r>
              <a:rPr lang="en-IN" sz="1900" b="1" dirty="0" smtClean="0">
                <a:latin typeface="Calibri" pitchFamily="34" charset="0"/>
              </a:rPr>
              <a:t>Data Flow Graphs </a:t>
            </a:r>
            <a:r>
              <a:rPr lang="en-IN" sz="1900" dirty="0" smtClean="0">
                <a:latin typeface="Calibri" pitchFamily="34" charset="0"/>
              </a:rPr>
              <a:t>(having nodes and edges)</a:t>
            </a:r>
          </a:p>
          <a:p>
            <a:pPr marL="457200" indent="-457200">
              <a:buFont typeface="+mj-lt"/>
              <a:buAutoNum type="arabicPeriod"/>
            </a:pPr>
            <a:endParaRPr lang="en-IN" sz="1900" b="1" dirty="0">
              <a:latin typeface="Calibri" pitchFamily="34" charset="0"/>
            </a:endParaRPr>
          </a:p>
          <a:p>
            <a:r>
              <a:rPr lang="en-IN" sz="1900" dirty="0">
                <a:latin typeface="Calibri" pitchFamily="34" charset="0"/>
              </a:rPr>
              <a:t>4</a:t>
            </a:r>
            <a:r>
              <a:rPr lang="en-IN" sz="1900" dirty="0" smtClean="0">
                <a:latin typeface="Calibri" pitchFamily="34" charset="0"/>
              </a:rPr>
              <a:t>.    C / C++ Backend</a:t>
            </a:r>
          </a:p>
          <a:p>
            <a:endParaRPr lang="en-IN" sz="1900" dirty="0"/>
          </a:p>
          <a:p>
            <a:endParaRPr lang="en-IN" sz="1900" dirty="0"/>
          </a:p>
        </p:txBody>
      </p:sp>
      <p:sp>
        <p:nvSpPr>
          <p:cNvPr id="6" name="object 3"/>
          <p:cNvSpPr/>
          <p:nvPr/>
        </p:nvSpPr>
        <p:spPr>
          <a:xfrm>
            <a:off x="392431" y="391426"/>
            <a:ext cx="785399" cy="5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F:\4N 7th sem\Seminar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024"/>
            <a:ext cx="1182169" cy="6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5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789" y="1342424"/>
            <a:ext cx="111917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hlinkClick r:id="rId2" action="ppaction://hlinkfile"/>
              </a:rPr>
              <a:t>[16] </a:t>
            </a:r>
            <a:r>
              <a:rPr lang="en-IN" dirty="0" smtClean="0">
                <a:latin typeface="Calibri" pitchFamily="34" charset="0"/>
              </a:rPr>
              <a:t>Matthew Velazquez, </a:t>
            </a:r>
            <a:r>
              <a:rPr lang="en-IN" dirty="0" err="1" smtClean="0">
                <a:latin typeface="Calibri" pitchFamily="34" charset="0"/>
              </a:rPr>
              <a:t>Yugyung</a:t>
            </a:r>
            <a:r>
              <a:rPr lang="en-IN" dirty="0" smtClean="0">
                <a:latin typeface="Calibri" pitchFamily="34" charset="0"/>
              </a:rPr>
              <a:t> Lee, “QA Diagnostics with Visual Recognition Tracking for Accurate</a:t>
            </a: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</a:rPr>
              <a:t>        Trending of Alzheimer’s Disease” in 2017 IEEE International Conference on Bioinformatics and </a:t>
            </a: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</a:rPr>
              <a:t>         Biomedicine (BIBM)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hlinkClick r:id="rId3"/>
              </a:rPr>
              <a:t>[17] </a:t>
            </a:r>
            <a:r>
              <a:rPr lang="en-US" dirty="0" err="1" smtClean="0">
                <a:latin typeface="Calibri" pitchFamily="34" charset="0"/>
              </a:rPr>
              <a:t>TensorFlow</a:t>
            </a:r>
            <a:r>
              <a:rPr lang="en-US" dirty="0" smtClean="0">
                <a:latin typeface="Calibri" pitchFamily="34" charset="0"/>
              </a:rPr>
              <a:t> on AWS -  https:// aws.amazon.com/</a:t>
            </a:r>
            <a:r>
              <a:rPr lang="en-US" dirty="0" err="1" smtClean="0">
                <a:latin typeface="Calibri" pitchFamily="34" charset="0"/>
              </a:rPr>
              <a:t>TensorFlow</a:t>
            </a:r>
            <a:endParaRPr lang="en-IN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hlinkClick r:id="rId4"/>
              </a:rPr>
              <a:t>[18] </a:t>
            </a:r>
            <a:r>
              <a:rPr lang="en-US" dirty="0" smtClean="0">
                <a:latin typeface="Calibri" pitchFamily="34" charset="0"/>
              </a:rPr>
              <a:t>More about Tesnorflow.js accessed at – </a:t>
            </a:r>
            <a:endParaRPr lang="en-I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        https://medium.com/tensorflow/introducing-tensorflow-js-machine-learning-in-javascript- bf3eab376db</a:t>
            </a:r>
            <a:endParaRPr lang="en-IN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hlinkClick r:id="rId5"/>
              </a:rPr>
              <a:t>[19] </a:t>
            </a:r>
            <a:r>
              <a:rPr lang="en-US" dirty="0" smtClean="0">
                <a:latin typeface="Calibri" pitchFamily="34" charset="0"/>
              </a:rPr>
              <a:t>Introducing </a:t>
            </a:r>
            <a:r>
              <a:rPr lang="en-US" dirty="0" err="1" smtClean="0">
                <a:latin typeface="Calibri" pitchFamily="34" charset="0"/>
              </a:rPr>
              <a:t>TensorFlow</a:t>
            </a:r>
            <a:r>
              <a:rPr lang="en-US" dirty="0" smtClean="0">
                <a:latin typeface="Calibri" pitchFamily="34" charset="0"/>
              </a:rPr>
              <a:t> Mobile – https://data-flair.training/blogs/tensorflow-mobile/</a:t>
            </a:r>
            <a:endParaRPr lang="en-IN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hlinkClick r:id="rId6"/>
              </a:rPr>
              <a:t>[20] </a:t>
            </a:r>
            <a:r>
              <a:rPr lang="en-IN" dirty="0" smtClean="0">
                <a:latin typeface="Calibri" pitchFamily="34" charset="0"/>
              </a:rPr>
              <a:t>Google TensorFlow API </a:t>
            </a:r>
            <a:r>
              <a:rPr lang="en-US" dirty="0" smtClean="0">
                <a:latin typeface="Calibri" pitchFamily="34" charset="0"/>
              </a:rPr>
              <a:t>- www.tensorflow.org/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3789" y="509246"/>
            <a:ext cx="10410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Calibri" pitchFamily="34" charset="0"/>
                <a:hlinkClick r:id="rId7" action="ppaction://hlinkfile"/>
              </a:rPr>
              <a:t>[15] </a:t>
            </a:r>
            <a:r>
              <a:rPr lang="en-US" dirty="0">
                <a:latin typeface="Calibri" pitchFamily="34" charset="0"/>
              </a:rPr>
              <a:t>Chi </a:t>
            </a:r>
            <a:r>
              <a:rPr lang="en-US" dirty="0" err="1">
                <a:latin typeface="Calibri" pitchFamily="34" charset="0"/>
              </a:rPr>
              <a:t>Zao</a:t>
            </a:r>
            <a:r>
              <a:rPr lang="en-US" dirty="0" smtClean="0">
                <a:latin typeface="Calibri" pitchFamily="34" charset="0"/>
              </a:rPr>
              <a:t>, “</a:t>
            </a:r>
            <a:r>
              <a:rPr lang="en-US" dirty="0">
                <a:latin typeface="Calibri" pitchFamily="34" charset="0"/>
              </a:rPr>
              <a:t>Text </a:t>
            </a:r>
            <a:r>
              <a:rPr lang="en-US" dirty="0" err="1">
                <a:latin typeface="Calibri" pitchFamily="34" charset="0"/>
              </a:rPr>
              <a:t>Labelling</a:t>
            </a:r>
            <a:r>
              <a:rPr lang="en-US" dirty="0">
                <a:latin typeface="Calibri" pitchFamily="34" charset="0"/>
              </a:rPr>
              <a:t> applied in shopping assistant Robot using Long Short term memory</a:t>
            </a:r>
            <a:r>
              <a:rPr lang="en-US" dirty="0" smtClean="0">
                <a:latin typeface="Calibri" pitchFamily="34" charset="0"/>
              </a:rPr>
              <a:t>”, in</a:t>
            </a:r>
            <a:endParaRPr lang="en-US" dirty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        International Conference on Intelligent Transportation, Big Data &amp; Smart City 2018.</a:t>
            </a:r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21262" y="2859110"/>
            <a:ext cx="4327301" cy="39988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670376" y="455820"/>
            <a:ext cx="67986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3200" spc="25" dirty="0" smtClean="0"/>
              <a:t>What is </a:t>
            </a:r>
            <a:r>
              <a:rPr sz="3200" spc="25" dirty="0" smtClean="0"/>
              <a:t>Tensor</a:t>
            </a:r>
            <a:r>
              <a:rPr sz="3200" spc="25" dirty="0"/>
              <a:t>?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786962" y="1184855"/>
            <a:ext cx="7507032" cy="2884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Simply 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put: </a:t>
            </a:r>
            <a:r>
              <a:rPr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Tensors </a:t>
            </a:r>
            <a:r>
              <a:rPr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can </a:t>
            </a:r>
            <a:r>
              <a:rPr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be 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viewed </a:t>
            </a:r>
            <a:r>
              <a:rPr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as</a:t>
            </a:r>
            <a:r>
              <a:rPr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 </a:t>
            </a:r>
            <a:r>
              <a:rPr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a  </a:t>
            </a:r>
            <a:r>
              <a:rPr spc="4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multidimensional</a:t>
            </a:r>
            <a:r>
              <a:rPr lang="en-IN" spc="4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 </a:t>
            </a:r>
            <a:r>
              <a:rPr spc="5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array </a:t>
            </a:r>
            <a:r>
              <a:rPr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of </a:t>
            </a:r>
            <a:r>
              <a:rPr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numbers.  </a:t>
            </a:r>
            <a:endParaRPr lang="en-IN" spc="4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/>
            </a:endParaRP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pc="3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This </a:t>
            </a:r>
            <a:r>
              <a:rPr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means</a:t>
            </a:r>
            <a:r>
              <a:rPr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 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that: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Times New Roman"/>
            </a:endParaRPr>
          </a:p>
          <a:p>
            <a:pPr marL="612775" indent="-14287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613410" algn="l"/>
              </a:tabLst>
            </a:pPr>
            <a:r>
              <a:rPr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A </a:t>
            </a:r>
            <a:r>
              <a:rPr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scalar </a:t>
            </a:r>
            <a:r>
              <a:rPr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is </a:t>
            </a:r>
            <a:r>
              <a:rPr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a</a:t>
            </a:r>
            <a:r>
              <a:rPr spc="-16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 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tensor,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/>
            </a:endParaRPr>
          </a:p>
          <a:p>
            <a:pPr>
              <a:lnSpc>
                <a:spcPct val="100000"/>
              </a:lnSpc>
              <a:buClr>
                <a:srgbClr val="666666"/>
              </a:buClr>
              <a:buFont typeface="Arial"/>
              <a:buChar char="●"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Times New Roman"/>
            </a:endParaRPr>
          </a:p>
          <a:p>
            <a:pPr marL="612775" indent="-14287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613410" algn="l"/>
              </a:tabLst>
            </a:pPr>
            <a:r>
              <a:rPr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A 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vector </a:t>
            </a:r>
            <a:r>
              <a:rPr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is </a:t>
            </a:r>
            <a:r>
              <a:rPr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a</a:t>
            </a:r>
            <a:r>
              <a:rPr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 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tensor,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6666"/>
              </a:buClr>
              <a:buFont typeface="Arial"/>
              <a:buChar char="●"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Times New Roman"/>
            </a:endParaRPr>
          </a:p>
          <a:p>
            <a:pPr marL="612775" indent="-142875">
              <a:lnSpc>
                <a:spcPct val="100000"/>
              </a:lnSpc>
              <a:buFont typeface="Arial"/>
              <a:buChar char="●"/>
              <a:tabLst>
                <a:tab pos="613410" algn="l"/>
              </a:tabLst>
            </a:pPr>
            <a:r>
              <a:rPr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A </a:t>
            </a:r>
            <a:r>
              <a:rPr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matrix </a:t>
            </a:r>
            <a:r>
              <a:rPr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is </a:t>
            </a:r>
            <a:r>
              <a:rPr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a</a:t>
            </a:r>
            <a:r>
              <a:rPr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 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tensor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6666"/>
              </a:buClr>
              <a:buFont typeface="Arial"/>
              <a:buChar char="●"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Times New Roman"/>
            </a:endParaRPr>
          </a:p>
          <a:p>
            <a:pPr marL="612775" indent="-142875">
              <a:lnSpc>
                <a:spcPct val="100000"/>
              </a:lnSpc>
              <a:buFont typeface="Arial"/>
              <a:buChar char="●"/>
              <a:tabLst>
                <a:tab pos="613410" algn="l"/>
              </a:tabLst>
            </a:pP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...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8094371" y="77273"/>
            <a:ext cx="3181081" cy="2781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70376" y="4730303"/>
            <a:ext cx="55894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Nodes (Vertices) – operations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Edges (tensors) – data flow between nodes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670376" y="4199277"/>
            <a:ext cx="6541793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3200" spc="25" dirty="0" smtClean="0"/>
              <a:t>Data Flow (computational) Graph</a:t>
            </a:r>
            <a:endParaRPr lang="en-IN" sz="3200" spc="25" dirty="0"/>
          </a:p>
        </p:txBody>
      </p:sp>
      <p:pic>
        <p:nvPicPr>
          <p:cNvPr id="10" name="Picture 2" descr="Tensorflow_Graph_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31" y="2958157"/>
            <a:ext cx="4108360" cy="38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13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10007"/>
              </p:ext>
            </p:extLst>
          </p:nvPr>
        </p:nvGraphicFramePr>
        <p:xfrm>
          <a:off x="476519" y="1151106"/>
          <a:ext cx="10831131" cy="49985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0830"/>
                <a:gridCol w="3706993"/>
                <a:gridCol w="3245524"/>
                <a:gridCol w="2707784"/>
              </a:tblGrid>
              <a:tr h="729209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Ref. No. 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Title / Author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Findings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Limitations</a:t>
                      </a:r>
                      <a:r>
                        <a:rPr lang="en-IN" baseline="0" dirty="0" smtClean="0">
                          <a:latin typeface="Calibri" pitchFamily="34" charset="0"/>
                        </a:rPr>
                        <a:t> / Remarks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179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libri" pitchFamily="34" charset="0"/>
                          <a:hlinkClick r:id="rId2" action="ppaction://hlinksldjump"/>
                        </a:rPr>
                        <a:t>[1]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C.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Szegedy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, et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al., “Inception-v4, Inception-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ResNet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and the Impact of Residual Connections on Learning,” in 2016.</a:t>
                      </a:r>
                    </a:p>
                    <a:p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First noteworthy mention of TensorFlow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is used to improve on the Inception model.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The authors report a 3.08%  top-5 error on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ImageNet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Classification test set.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25142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libri" pitchFamily="34" charset="0"/>
                          <a:hlinkClick r:id="rId2" action="ppaction://hlinksldjump"/>
                        </a:rPr>
                        <a:t>[2]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Fatih</a:t>
                      </a:r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Ertam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et al. ,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“Data classification with Deep Learning using TensorFlow”, in 2016.</a:t>
                      </a:r>
                      <a:endParaRPr lang="en-IN" sz="1800" b="1" kern="1200" dirty="0" smtClean="0"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TensorFlow is used to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classify MNIST dataset.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We have studied and compared the effects of multiple activation functions on classification results.</a:t>
                      </a:r>
                      <a:endParaRPr lang="en-IN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The most accurate classification rate is found using the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ReLu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activation function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1182169" y="396623"/>
            <a:ext cx="10138361" cy="504056"/>
          </a:xfrm>
          <a:prstGeom prst="rect">
            <a:avLst/>
          </a:prstGeom>
          <a:solidFill>
            <a:srgbClr val="EB6B0B"/>
          </a:solidFill>
          <a:ln w="9525" cap="flat" cmpd="sng" algn="ctr">
            <a:solidFill>
              <a:srgbClr val="EB6B0B"/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 smtClean="0">
                <a:solidFill>
                  <a:schemeClr val="bg1"/>
                </a:solidFill>
                <a:latin typeface="Calibri" pitchFamily="34" charset="0"/>
              </a:rPr>
              <a:t>LITERATURE SURVEY </a:t>
            </a:r>
            <a:endParaRPr lang="en-IN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270457" y="335186"/>
            <a:ext cx="907374" cy="638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2" descr="F:\4N 7th sem\Seminar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024"/>
            <a:ext cx="1182169" cy="6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32474"/>
              </p:ext>
            </p:extLst>
          </p:nvPr>
        </p:nvGraphicFramePr>
        <p:xfrm>
          <a:off x="450761" y="154547"/>
          <a:ext cx="11397802" cy="54959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445"/>
                <a:gridCol w="3639433"/>
                <a:gridCol w="3731654"/>
                <a:gridCol w="3081270"/>
              </a:tblGrid>
              <a:tr h="643943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Ref. No. 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Title / Author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Findings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Limitations</a:t>
                      </a:r>
                      <a:r>
                        <a:rPr lang="en-IN" baseline="0" dirty="0" smtClean="0">
                          <a:latin typeface="Calibri" pitchFamily="34" charset="0"/>
                        </a:rPr>
                        <a:t> / Remarks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21006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IN" baseline="0" dirty="0" smtClean="0">
                          <a:latin typeface="Calibri" pitchFamily="34" charset="0"/>
                          <a:hlinkClick r:id="rId2" action="ppaction://hlinksldjump"/>
                        </a:rPr>
                        <a:t>[8]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Kithmi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Ashangani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,et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al., “</a:t>
                      </a:r>
                      <a:r>
                        <a:rPr lang="en-IN" sz="1800" b="1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Semantic Video Search by Automatic Video Annotation using TensorFlow”,  in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2016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Calibri" pitchFamily="34" charset="0"/>
                        </a:rPr>
                        <a:t>Here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shots in each video are identified using image duplication techniques,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and model is trained to extract features of frame.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N" sz="1800" kern="1200" baseline="0" dirty="0" smtClean="0"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Semantic searching is done using NLP, allows receiving an efficient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The benefits of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leveling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large scale video datasets for automated annotation presents fresh challenges and requires methods specialized for scalability and efficiency.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66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libri" pitchFamily="34" charset="0"/>
                          <a:hlinkClick r:id="rId3" action="ppaction://hlinksldjump"/>
                        </a:rPr>
                        <a:t>[6]</a:t>
                      </a:r>
                      <a:endParaRPr lang="en-IN" dirty="0" smtClean="0">
                        <a:latin typeface="Calibri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Sejoon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Lim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et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al.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Driver state estimation by convolutional neural network using multimodal sensor data” in 2017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Calibri" pitchFamily="34" charset="0"/>
                        </a:rPr>
                        <a:t>Driver state detection algorithm is developed to</a:t>
                      </a:r>
                      <a:r>
                        <a:rPr lang="en-IN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estimate the states of driver drowsiness, visual distraction, based on sensory data collected from a driving simulator.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dirty="0" smtClean="0">
                          <a:latin typeface="Calibri" pitchFamily="34" charset="0"/>
                        </a:rPr>
                        <a:t>It is used to implement</a:t>
                      </a:r>
                      <a:r>
                        <a:rPr lang="en-IN" baseline="0" dirty="0" smtClean="0">
                          <a:latin typeface="Calibri" pitchFamily="34" charset="0"/>
                        </a:rPr>
                        <a:t> CNN model helps to get data in real time.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More accurate than previous research using a dynamic Bayesian network model. </a:t>
                      </a:r>
                      <a:endParaRPr lang="en-IN" dirty="0" smtClean="0">
                        <a:latin typeface="Calibri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8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24987"/>
              </p:ext>
            </p:extLst>
          </p:nvPr>
        </p:nvGraphicFramePr>
        <p:xfrm>
          <a:off x="412125" y="154547"/>
          <a:ext cx="11539470" cy="63910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5458"/>
                <a:gridCol w="3670479"/>
                <a:gridCol w="3799268"/>
                <a:gridCol w="3374265"/>
              </a:tblGrid>
              <a:tr h="643943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Ref. No. 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Title / Author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Findings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</a:rPr>
                        <a:t>Limitations</a:t>
                      </a:r>
                      <a:r>
                        <a:rPr lang="en-IN" baseline="0" dirty="0" smtClean="0">
                          <a:latin typeface="Calibri" pitchFamily="34" charset="0"/>
                        </a:rPr>
                        <a:t> / Remarks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1810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libri" pitchFamily="34" charset="0"/>
                          <a:hlinkClick r:id="rId2" action="ppaction://hlinksldjump"/>
                        </a:rPr>
                        <a:t>[4]</a:t>
                      </a:r>
                      <a:r>
                        <a:rPr lang="en-IN" baseline="0" dirty="0" smtClean="0">
                          <a:latin typeface="Calibri" pitchFamily="34" charset="0"/>
                          <a:hlinkClick r:id="rId2" action="ppaction://hlinksldjump"/>
                        </a:rPr>
                        <a:t> 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Wilton W.T.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Fok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, “Prediction model for students' future development by deep learning and TensorFlow artificial intelligence engine”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in 2018</a:t>
                      </a:r>
                      <a:endParaRPr lang="en-IN" sz="1800" b="1" kern="1200" dirty="0" smtClean="0"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Classification and prediction of students’ performance in examination are the typical challenges for educators.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Calibri" pitchFamily="34" charset="0"/>
                        </a:rPr>
                        <a:t>Here</a:t>
                      </a:r>
                      <a:r>
                        <a:rPr lang="en-IN" baseline="0" dirty="0" smtClean="0">
                          <a:latin typeface="Calibri" pitchFamily="34" charset="0"/>
                        </a:rPr>
                        <a:t> Model is trained using </a:t>
                      </a:r>
                      <a:r>
                        <a:rPr lang="en-IN" baseline="0" dirty="0" err="1" smtClean="0">
                          <a:latin typeface="Calibri" pitchFamily="34" charset="0"/>
                        </a:rPr>
                        <a:t>tensorflow</a:t>
                      </a:r>
                      <a:r>
                        <a:rPr lang="en-IN" baseline="0" dirty="0" smtClean="0">
                          <a:latin typeface="Calibri" pitchFamily="34" charset="0"/>
                        </a:rPr>
                        <a:t>  &amp;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the number of hidden layers and number of nodes are adjusted for comparing the best performance configuration.</a:t>
                      </a:r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By adapting different calculation factor and element, such as hidden nodes, hidden layer and learning rate and so on, accuracy up to 90% was achieved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The prediction result provides appropriate recommendations for students, their teachers and parents.</a:t>
                      </a:r>
                    </a:p>
                  </a:txBody>
                  <a:tcPr/>
                </a:tc>
              </a:tr>
              <a:tr h="2566005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IN" baseline="0" dirty="0" smtClean="0">
                        <a:latin typeface="Calibri" pitchFamily="34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IN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3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77828" y="374648"/>
            <a:ext cx="9859366" cy="504056"/>
          </a:xfrm>
          <a:prstGeom prst="rect">
            <a:avLst/>
          </a:prstGeom>
          <a:solidFill>
            <a:srgbClr val="EB6B0B"/>
          </a:solidFill>
          <a:ln w="9525" cap="flat" cmpd="sng" algn="ctr">
            <a:solidFill>
              <a:srgbClr val="EB6B0B"/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 smtClean="0">
                <a:solidFill>
                  <a:schemeClr val="bg1"/>
                </a:solidFill>
                <a:latin typeface="Calibri" pitchFamily="34" charset="0"/>
              </a:rPr>
              <a:t>METHODOLOGY</a:t>
            </a:r>
            <a:endParaRPr lang="en-IN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074" name="Picture 2" descr="Context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47" y="978794"/>
            <a:ext cx="8138622" cy="504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3"/>
          <p:cNvSpPr/>
          <p:nvPr/>
        </p:nvSpPr>
        <p:spPr>
          <a:xfrm>
            <a:off x="270457" y="335186"/>
            <a:ext cx="907374" cy="638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2" descr="F:\4N 7th sem\Seminar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782"/>
            <a:ext cx="1182169" cy="6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8794" y="6181859"/>
            <a:ext cx="847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>
                <a:latin typeface="Calibri" pitchFamily="34" charset="0"/>
              </a:rPr>
              <a:t>TensorFlow</a:t>
            </a:r>
            <a:r>
              <a:rPr lang="en-IN" dirty="0" smtClean="0">
                <a:latin typeface="Calibri" pitchFamily="34" charset="0"/>
              </a:rPr>
              <a:t>  separates definition of computation from </a:t>
            </a:r>
            <a:r>
              <a:rPr lang="en-IN" dirty="0" err="1" smtClean="0">
                <a:latin typeface="Calibri" pitchFamily="34" charset="0"/>
              </a:rPr>
              <a:t>executation</a:t>
            </a:r>
            <a:r>
              <a:rPr lang="en-IN" dirty="0" smtClean="0">
                <a:latin typeface="Calibri" pitchFamily="34" charset="0"/>
              </a:rPr>
              <a:t>.</a:t>
            </a:r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:\4N 7th sem\Seminar\Tensorflow_Graph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25" y="923783"/>
            <a:ext cx="8767013" cy="55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85325" y="296214"/>
            <a:ext cx="767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Let’s take a simple example.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3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860" y="5595089"/>
            <a:ext cx="10161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It contains </a:t>
            </a:r>
            <a:r>
              <a:rPr lang="en-US" dirty="0">
                <a:latin typeface="Calibri" pitchFamily="34" charset="0"/>
              </a:rPr>
              <a:t>summary data that you can generate when running TensorFlow. </a:t>
            </a:r>
            <a:endParaRPr lang="en-IN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To run </a:t>
            </a:r>
            <a:r>
              <a:rPr lang="en-US" dirty="0">
                <a:latin typeface="Calibri" pitchFamily="34" charset="0"/>
              </a:rPr>
              <a:t>TensorBoard, use the following command in python </a:t>
            </a:r>
            <a:endParaRPr lang="en-IN" dirty="0">
              <a:latin typeface="Calibri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IN" b="1" dirty="0">
                <a:latin typeface="Calibri" pitchFamily="34" charset="0"/>
              </a:rPr>
              <a:t>python -m tensorboard.main</a:t>
            </a:r>
          </a:p>
          <a:p>
            <a:r>
              <a:rPr lang="en-US" dirty="0">
                <a:latin typeface="Calibri" pitchFamily="34" charset="0"/>
              </a:rPr>
              <a:t> </a:t>
            </a:r>
            <a:endParaRPr lang="en-IN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.</a:t>
            </a:r>
            <a:endParaRPr lang="en-IN" dirty="0">
              <a:latin typeface="Calibri" pitchFamily="34" charset="0"/>
            </a:endParaRPr>
          </a:p>
        </p:txBody>
      </p:sp>
      <p:pic>
        <p:nvPicPr>
          <p:cNvPr id="11266" name="Picture 2" descr="F:\4N 7th sem\Seminar\4Zqx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1" y="699523"/>
            <a:ext cx="9178342" cy="489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456" y="91329"/>
            <a:ext cx="9343730" cy="615833"/>
          </a:xfrm>
        </p:spPr>
        <p:txBody>
          <a:bodyPr/>
          <a:lstStyle/>
          <a:p>
            <a:pPr algn="l"/>
            <a:r>
              <a:rPr lang="en-IN" sz="3200" dirty="0" smtClean="0"/>
              <a:t>TensorBoard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209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1556</TotalTime>
  <Words>1303</Words>
  <Application>Microsoft Office PowerPoint</Application>
  <PresentationFormat>Custom</PresentationFormat>
  <Paragraphs>199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PowerPoint Presentation</vt:lpstr>
      <vt:lpstr>PowerPoint Presentation</vt:lpstr>
      <vt:lpstr>What is Tensor?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TensorBoard</vt:lpstr>
      <vt:lpstr>Why TensorFlow ?</vt:lpstr>
      <vt:lpstr>PowerPoint Presentation</vt:lpstr>
      <vt:lpstr>TensorFlow has the largest      community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Falgun Atara</dc:creator>
  <cp:lastModifiedBy>Falgun</cp:lastModifiedBy>
  <cp:revision>127</cp:revision>
  <dcterms:created xsi:type="dcterms:W3CDTF">2017-12-05T03:18:04Z</dcterms:created>
  <dcterms:modified xsi:type="dcterms:W3CDTF">2018-09-23T14:46:20Z</dcterms:modified>
</cp:coreProperties>
</file>