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3"/>
  </p:notes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5" r:id="rId15"/>
    <p:sldId id="271" r:id="rId16"/>
    <p:sldId id="289" r:id="rId17"/>
    <p:sldId id="272" r:id="rId18"/>
    <p:sldId id="290" r:id="rId19"/>
    <p:sldId id="273" r:id="rId20"/>
    <p:sldId id="291" r:id="rId21"/>
    <p:sldId id="274" r:id="rId22"/>
    <p:sldId id="292" r:id="rId23"/>
    <p:sldId id="276" r:id="rId24"/>
    <p:sldId id="297" r:id="rId25"/>
    <p:sldId id="298" r:id="rId26"/>
    <p:sldId id="283" r:id="rId27"/>
    <p:sldId id="296" r:id="rId28"/>
    <p:sldId id="280" r:id="rId29"/>
    <p:sldId id="277" r:id="rId30"/>
    <p:sldId id="281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33BAC-C6F9-46E3-AD2A-BFE8404E9F9A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87A8D-C2E6-48BC-9A64-4C2A8D70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27F51-3D71-469C-B8DF-AC94A17006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6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0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2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350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09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0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56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44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1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0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5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4332A-9956-49A5-B1FA-3FE1737C3CEB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0AB27-1396-424D-B4BD-25473A8B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3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7219835-EE22-4B4C-BC06-29B02B4FB1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482" t="21721" r="3646" b="18279"/>
          <a:stretch/>
        </p:blipFill>
        <p:spPr>
          <a:xfrm>
            <a:off x="6825013" y="1519080"/>
            <a:ext cx="5013027" cy="379033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D3C87D0-7D65-4965-833B-CD8D2E995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29" y="1693876"/>
            <a:ext cx="5486400" cy="19960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Bankruptcy Prediction</a:t>
            </a:r>
          </a:p>
        </p:txBody>
      </p:sp>
      <p:sp>
        <p:nvSpPr>
          <p:cNvPr id="15" name="Subtitle 7">
            <a:extLst>
              <a:ext uri="{FF2B5EF4-FFF2-40B4-BE49-F238E27FC236}">
                <a16:creationId xmlns:a16="http://schemas.microsoft.com/office/drawing/2014/main" id="{0C3A0F2A-05BF-410E-B900-6B755E74100B}"/>
              </a:ext>
            </a:extLst>
          </p:cNvPr>
          <p:cNvSpPr txBox="1">
            <a:spLocks/>
          </p:cNvSpPr>
          <p:nvPr/>
        </p:nvSpPr>
        <p:spPr>
          <a:xfrm>
            <a:off x="609600" y="4801760"/>
            <a:ext cx="5486400" cy="848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Falgunee </a:t>
            </a:r>
            <a:r>
              <a:rPr lang="en-US" sz="1600" b="1" dirty="0" err="1"/>
              <a:t>Warutkar</a:t>
            </a:r>
            <a:endParaRPr lang="en-US" sz="1600" b="1" dirty="0"/>
          </a:p>
        </p:txBody>
      </p:sp>
      <p:sp>
        <p:nvSpPr>
          <p:cNvPr id="16" name="Subtitle 7">
            <a:extLst>
              <a:ext uri="{FF2B5EF4-FFF2-40B4-BE49-F238E27FC236}">
                <a16:creationId xmlns:a16="http://schemas.microsoft.com/office/drawing/2014/main" id="{AE98D9A6-0F0B-455E-9E1A-0A590886E346}"/>
              </a:ext>
            </a:extLst>
          </p:cNvPr>
          <p:cNvSpPr txBox="1">
            <a:spLocks/>
          </p:cNvSpPr>
          <p:nvPr/>
        </p:nvSpPr>
        <p:spPr>
          <a:xfrm>
            <a:off x="471029" y="666586"/>
            <a:ext cx="6076842" cy="142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Project Presentation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b="1" dirty="0"/>
              <a:t>Machine Learning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57"/>
    </mc:Choice>
    <mc:Fallback xmlns="">
      <p:transition spd="slow" advTm="229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04140"/>
              </p:ext>
            </p:extLst>
          </p:nvPr>
        </p:nvGraphicFramePr>
        <p:xfrm>
          <a:off x="635953" y="1310640"/>
          <a:ext cx="5381625" cy="4573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4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net profit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total liabilities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working capital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current assets / short-term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[(cash + short-term securities + receivables - short-term liabilities) / (operating expenses - depreciation)] * 365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X6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retained earnings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X7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EBIT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X8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book value of equity / total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X9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sales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X10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equity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4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(gross profit + extraordinary items + financial expenses)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gross profit / short-term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X13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(gross profit + depreciation)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X14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(gross profit + interest)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X15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(total liabilities * 365) / (gross profit + depreciation)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7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X16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(gross profit + depreciation) / total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18071"/>
              </p:ext>
            </p:extLst>
          </p:nvPr>
        </p:nvGraphicFramePr>
        <p:xfrm>
          <a:off x="6041073" y="1320800"/>
          <a:ext cx="5486400" cy="4574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5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X17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total assets / total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X18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gross profit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X19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gross profit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X20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(inventory * 365)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sales (n) / sales (n-1)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profit on operating activities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X23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net profit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X24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gross profit (in 3 years)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X25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(equity - share capital)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X26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(net profit + depreciation) / total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X27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profit on operating activities / financial expenses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X28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working capital / fixed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X29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logarithm of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X30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(total liabilities - cash)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(gross profit + interest)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8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(current liabilities * 365) / cost of products sold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112618" y="490974"/>
            <a:ext cx="1439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66946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29706"/>
              </p:ext>
            </p:extLst>
          </p:nvPr>
        </p:nvGraphicFramePr>
        <p:xfrm>
          <a:off x="595312" y="1117600"/>
          <a:ext cx="5439727" cy="4897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4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4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0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X33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operating expenses / short-term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X34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operating expenses / total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X35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profit on sales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X36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total sales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X37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(current assets - inventories) / long-term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X38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constant capital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X39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profit on sales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X40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(current assets - inventory - receivables) / short-term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5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total liabilities / ((profit on operating activities + depreciation) * (12/365))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profit on operating activities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X43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rotation receivables + inventory turnover in days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X44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(receivables * 365)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X45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net profit / inventory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X46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(current assets - inventory) / short-term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X47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(inventory * 365) / cost of products sold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65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X48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EBITDA (profit on operating activities - depreciation)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08991"/>
              </p:ext>
            </p:extLst>
          </p:nvPr>
        </p:nvGraphicFramePr>
        <p:xfrm>
          <a:off x="6008052" y="1127759"/>
          <a:ext cx="5513387" cy="4897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8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ID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X49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EBITDA (profit on operating activities - depreciation)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X50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current assets / total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short-term liabilities / total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(short-term liabilities * 365) / cost of products sold)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X53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equity / fixed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X54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constant capital / fixed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X55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working capital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X56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(sales - cost of products sold)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9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X57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(current assets - inventory - short-term liabilities) / (sales - gross profit - depreciation)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X58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total costs /total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X59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long-term liabilities / equity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X60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sales / inventory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X61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sales / receivables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X62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(short-term liabilities *365) / sales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X63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sales / short-term liabilities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X64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sales / fixed assets</a:t>
                      </a: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4258"/>
            <a:ext cx="10678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Analyzing the 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C58E7-3EAB-46E8-A262-8274E671465A}"/>
              </a:ext>
            </a:extLst>
          </p:cNvPr>
          <p:cNvSpPr txBox="1"/>
          <p:nvPr/>
        </p:nvSpPr>
        <p:spPr>
          <a:xfrm>
            <a:off x="0" y="1179444"/>
            <a:ext cx="618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Observing the correlation among variables for 5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550EE-422F-4A27-BA40-7C896DF0C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4" y="1638269"/>
            <a:ext cx="9303026" cy="5066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558740-3708-4BA1-83D2-748CB21C0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4" y="1638269"/>
            <a:ext cx="9303025" cy="5030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35E7DF-EB8B-437A-859B-B9C203480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3" y="1652731"/>
            <a:ext cx="9303026" cy="50300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0D30A6-A520-43B7-8400-A86F06C6D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3" y="1652731"/>
            <a:ext cx="9303025" cy="50155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696156-23A2-4113-8F7F-B7349A5E2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2" y="1652729"/>
            <a:ext cx="9303026" cy="50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45000"/>
              </p:ext>
            </p:extLst>
          </p:nvPr>
        </p:nvGraphicFramePr>
        <p:xfrm>
          <a:off x="1103313" y="3302318"/>
          <a:ext cx="9720073" cy="3154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9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9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19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Set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# Instances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# Bankrupt instances in this forecasting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# Non-Bankrupt instances in this forecasting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Percentage of minority class samples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5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1</a:t>
                      </a:r>
                    </a:p>
                  </a:txBody>
                  <a:tcPr marL="68580" marR="68580" marT="0" marB="0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3.85 %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5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2</a:t>
                      </a:r>
                    </a:p>
                  </a:txBody>
                  <a:tcPr marL="68580" marR="68580" marT="0" marB="0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9773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3.93 %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5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3</a:t>
                      </a:r>
                    </a:p>
                  </a:txBody>
                  <a:tcPr marL="68580" marR="68580" marT="0" marB="0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4.71 %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5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4</a:t>
                      </a:r>
                    </a:p>
                  </a:txBody>
                  <a:tcPr marL="68580" marR="68580" marT="0" marB="0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5.25 %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5</a:t>
                      </a:r>
                    </a:p>
                  </a:txBody>
                  <a:tcPr marL="68580" marR="68580" marT="0" marB="0"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6.93 %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08063"/>
              </p:ext>
            </p:extLst>
          </p:nvPr>
        </p:nvGraphicFramePr>
        <p:xfrm>
          <a:off x="1103312" y="3281998"/>
          <a:ext cx="989647" cy="31428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55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Set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4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3798" y="987930"/>
            <a:ext cx="976376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Data Imbalance</a:t>
            </a:r>
          </a:p>
          <a:p>
            <a:pPr algn="ctr"/>
            <a:endParaRPr lang="en-US" sz="2400" b="1" dirty="0"/>
          </a:p>
          <a:p>
            <a:r>
              <a:rPr lang="en-US" dirty="0"/>
              <a:t>Column 5 clearly shows the population percentage of the minority class, i.e., the Bankruptcy class label, among the total population of the dataset. These numbers in column 5 tell us that there is a huge data imbalance.</a:t>
            </a:r>
          </a:p>
        </p:txBody>
      </p:sp>
    </p:spTree>
    <p:extLst>
      <p:ext uri="{BB962C8B-B14F-4D97-AF65-F5344CB8AC3E}">
        <p14:creationId xmlns:p14="http://schemas.microsoft.com/office/powerpoint/2010/main" val="39456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C6DA7-A237-4352-9DE4-5F7CE0C174C0}"/>
              </a:ext>
            </a:extLst>
          </p:cNvPr>
          <p:cNvSpPr txBox="1">
            <a:spLocks/>
          </p:cNvSpPr>
          <p:nvPr/>
        </p:nvSpPr>
        <p:spPr>
          <a:xfrm>
            <a:off x="0" y="6573458"/>
            <a:ext cx="6091084" cy="2743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Bankruptcy Prediction: Mining the Polish Bankruptcy Data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5FFAF-1C68-4AB8-B2BE-1F3FEDF1C4AA}"/>
              </a:ext>
            </a:extLst>
          </p:cNvPr>
          <p:cNvSpPr txBox="1">
            <a:spLocks/>
          </p:cNvSpPr>
          <p:nvPr/>
        </p:nvSpPr>
        <p:spPr>
          <a:xfrm>
            <a:off x="6091084" y="6573458"/>
            <a:ext cx="6100915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562E48-ACC9-4670-96C1-5C78BC47E01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6A9A004-B5C8-4564-A287-2DBE374D6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2359DB6-E421-47B2-A4AC-155AB8C50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E1A5FC5-8F4A-4A20-9E0F-E480D76C0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1268C16-3272-4AED-9835-60D6B3B81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654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96E3A1-2616-4378-B947-4CC34820D614}"/>
              </a:ext>
            </a:extLst>
          </p:cNvPr>
          <p:cNvGrpSpPr/>
          <p:nvPr/>
        </p:nvGrpSpPr>
        <p:grpSpPr>
          <a:xfrm>
            <a:off x="5774145" y="688851"/>
            <a:ext cx="5680247" cy="5722379"/>
            <a:chOff x="3229358" y="914400"/>
            <a:chExt cx="5680247" cy="5722379"/>
          </a:xfrm>
        </p:grpSpPr>
        <p:sp>
          <p:nvSpPr>
            <p:cNvPr id="11" name="Rectangle: Rounded Corners 17">
              <a:extLst>
                <a:ext uri="{FF2B5EF4-FFF2-40B4-BE49-F238E27FC236}">
                  <a16:creationId xmlns:a16="http://schemas.microsoft.com/office/drawing/2014/main" id="{69B9C5E1-3E91-4212-89C7-C33414B7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797" y="914400"/>
              <a:ext cx="1104900" cy="549275"/>
            </a:xfrm>
            <a:prstGeom prst="roundRect">
              <a:avLst>
                <a:gd name="adj" fmla="val 16667"/>
              </a:avLst>
            </a:prstGeom>
            <a:solidFill>
              <a:srgbClr val="2E75B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Data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(.</a:t>
              </a:r>
              <a:r>
                <a:rPr kumimoji="0" lang="en-US" altLang="en-US" sz="1100" b="1" i="0" u="none" strike="noStrike" cap="none" normalizeH="0" baseline="0" dirty="0" err="1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arff</a:t>
              </a: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files)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: Rounded Corners 18">
              <a:extLst>
                <a:ext uri="{FF2B5EF4-FFF2-40B4-BE49-F238E27FC236}">
                  <a16:creationId xmlns:a16="http://schemas.microsoft.com/office/drawing/2014/main" id="{0B33154B-BAB6-449E-B82B-22469A4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797" y="1850140"/>
              <a:ext cx="1104900" cy="640080"/>
            </a:xfrm>
            <a:prstGeom prst="roundRect">
              <a:avLst>
                <a:gd name="adj" fmla="val 16667"/>
              </a:avLst>
            </a:prstGeom>
            <a:solidFill>
              <a:srgbClr val="2E75B6"/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Formatted  5 Years’ Data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: Rounded Corners 19">
              <a:extLst>
                <a:ext uri="{FF2B5EF4-FFF2-40B4-BE49-F238E27FC236}">
                  <a16:creationId xmlns:a16="http://schemas.microsoft.com/office/drawing/2014/main" id="{47C8AA93-54BD-4832-9150-D96325A84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3680" y="3191053"/>
              <a:ext cx="1189038" cy="549275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Mean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Imputation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: Rounded Corners 19">
              <a:extLst>
                <a:ext uri="{FF2B5EF4-FFF2-40B4-BE49-F238E27FC236}">
                  <a16:creationId xmlns:a16="http://schemas.microsoft.com/office/drawing/2014/main" id="{0CE803BB-6702-4839-94AA-6E7F3EC1A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096" y="3235239"/>
              <a:ext cx="1189038" cy="549275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7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k-NN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effectLst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Imputation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5F1686-153A-45CC-957C-BBAD599436DD}"/>
                </a:ext>
              </a:extLst>
            </p:cNvPr>
            <p:cNvCxnSpPr>
              <a:cxnSpLocks/>
            </p:cNvCxnSpPr>
            <p:nvPr/>
          </p:nvCxnSpPr>
          <p:spPr>
            <a:xfrm>
              <a:off x="5310110" y="2846630"/>
              <a:ext cx="1524000" cy="14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1890AC6-4DD8-4B7B-B4D8-761365F9298C}"/>
                </a:ext>
              </a:extLst>
            </p:cNvPr>
            <p:cNvCxnSpPr/>
            <p:nvPr/>
          </p:nvCxnSpPr>
          <p:spPr>
            <a:xfrm>
              <a:off x="5310110" y="2846630"/>
              <a:ext cx="0" cy="370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D21FA7-49E0-4E8A-9F33-B5B716D1E8F8}"/>
                </a:ext>
              </a:extLst>
            </p:cNvPr>
            <p:cNvCxnSpPr/>
            <p:nvPr/>
          </p:nvCxnSpPr>
          <p:spPr>
            <a:xfrm>
              <a:off x="6834110" y="2846630"/>
              <a:ext cx="0" cy="370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7B8D4CF-B3E2-4DAE-B29B-140D94D11834}"/>
                </a:ext>
              </a:extLst>
            </p:cNvPr>
            <p:cNvCxnSpPr/>
            <p:nvPr/>
          </p:nvCxnSpPr>
          <p:spPr>
            <a:xfrm>
              <a:off x="6092163" y="2490220"/>
              <a:ext cx="0" cy="370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9670D2-3C56-4D4B-A0CC-1A46F88F7DB2}"/>
                </a:ext>
              </a:extLst>
            </p:cNvPr>
            <p:cNvCxnSpPr/>
            <p:nvPr/>
          </p:nvCxnSpPr>
          <p:spPr>
            <a:xfrm>
              <a:off x="6096174" y="1460109"/>
              <a:ext cx="0" cy="370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795A93-90B9-444D-B4B3-14900BE1F110}"/>
                </a:ext>
              </a:extLst>
            </p:cNvPr>
            <p:cNvCxnSpPr>
              <a:cxnSpLocks/>
            </p:cNvCxnSpPr>
            <p:nvPr/>
          </p:nvCxnSpPr>
          <p:spPr>
            <a:xfrm>
              <a:off x="5298602" y="3788895"/>
              <a:ext cx="0" cy="10894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861CFB6-6092-48D8-A72D-760009C82B98}"/>
                </a:ext>
              </a:extLst>
            </p:cNvPr>
            <p:cNvCxnSpPr>
              <a:cxnSpLocks/>
            </p:cNvCxnSpPr>
            <p:nvPr/>
          </p:nvCxnSpPr>
          <p:spPr>
            <a:xfrm>
              <a:off x="6834110" y="3788895"/>
              <a:ext cx="0" cy="10894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19">
              <a:extLst>
                <a:ext uri="{FF2B5EF4-FFF2-40B4-BE49-F238E27FC236}">
                  <a16:creationId xmlns:a16="http://schemas.microsoft.com/office/drawing/2014/main" id="{DA016B90-5EE7-4F39-8BA0-565AC8B22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750" y="3994875"/>
              <a:ext cx="5655855" cy="54927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75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SMOTE Oversampling</a:t>
              </a:r>
              <a:r>
                <a:rPr lang="en-US" altLang="en-US" b="1" dirty="0"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: Rounded Corners 19">
              <a:extLst>
                <a:ext uri="{FF2B5EF4-FFF2-40B4-BE49-F238E27FC236}">
                  <a16:creationId xmlns:a16="http://schemas.microsoft.com/office/drawing/2014/main" id="{519D1AA0-5D05-4E06-8C90-5FFD4E78E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358" y="4878372"/>
              <a:ext cx="5655855" cy="549275"/>
            </a:xfrm>
            <a:prstGeom prst="roundRect">
              <a:avLst>
                <a:gd name="adj" fmla="val 16667"/>
              </a:avLst>
            </a:prstGeom>
            <a:solidFill>
              <a:srgbClr val="2E75B6"/>
            </a:solidFill>
            <a:ln w="1270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CMU Serif" panose="02000603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Modeling with 6 models: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b="1" dirty="0">
                  <a:latin typeface="CMU Serif" panose="02000603000000000000" pitchFamily="2" charset="0"/>
                  <a:cs typeface="Times New Roman" panose="02020603050405020304" pitchFamily="18" charset="0"/>
                </a:rPr>
                <a:t>DT, RF, XGB,LR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D8F3C18-B645-4D9A-B435-0799957BC1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4077" y="5427647"/>
              <a:ext cx="3170" cy="3657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19">
                  <a:extLst>
                    <a:ext uri="{FF2B5EF4-FFF2-40B4-BE49-F238E27FC236}">
                      <a16:creationId xmlns:a16="http://schemas.microsoft.com/office/drawing/2014/main" id="{A75ED66E-E130-4B7F-AAFF-C19EE5F79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5178" y="5802962"/>
                  <a:ext cx="1997798" cy="8338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548235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Results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en-US" sz="1100" b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4 </a:t>
                  </a:r>
                  <a:r>
                    <a:rPr lang="en-US" altLang="en-US" sz="1100" b="1" dirty="0">
                      <a:solidFill>
                        <a:schemeClr val="tx1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models </a:t>
                  </a:r>
                  <a14:m>
                    <m:oMath xmlns:m="http://schemas.openxmlformats.org/officeDocument/2006/math">
                      <m:r>
                        <a:rPr lang="en-US" altLang="en-US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×</m:t>
                      </m:r>
                    </m:oMath>
                  </a14:m>
                  <a:r>
                    <a:rPr kumimoji="0" lang="en-US" altLang="en-US" sz="11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2 imputers = </a:t>
                  </a:r>
                  <a:r>
                    <a:rPr lang="en-US" altLang="en-US" sz="1100" b="1" dirty="0"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8</a:t>
                  </a:r>
                  <a:r>
                    <a:rPr kumimoji="0" lang="en-US" altLang="en-US" sz="11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 analyses</a:t>
                  </a:r>
                </a:p>
              </p:txBody>
            </p:sp>
          </mc:Choice>
          <mc:Fallback xmlns="">
            <p:sp>
              <p:nvSpPr>
                <p:cNvPr id="25" name="Rectangle: Rounded Corners 19">
                  <a:extLst>
                    <a:ext uri="{FF2B5EF4-FFF2-40B4-BE49-F238E27FC236}">
                      <a16:creationId xmlns:a16="http://schemas.microsoft.com/office/drawing/2014/main" id="{A75ED66E-E130-4B7F-AAFF-C19EE5F79C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5178" y="5802962"/>
                  <a:ext cx="1997798" cy="8338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itle 2">
            <a:extLst>
              <a:ext uri="{FF2B5EF4-FFF2-40B4-BE49-F238E27FC236}">
                <a16:creationId xmlns:a16="http://schemas.microsoft.com/office/drawing/2014/main" id="{60B6F098-E817-4E9F-BE86-52EDE0145CF2}"/>
              </a:ext>
            </a:extLst>
          </p:cNvPr>
          <p:cNvSpPr txBox="1">
            <a:spLocks/>
          </p:cNvSpPr>
          <p:nvPr/>
        </p:nvSpPr>
        <p:spPr>
          <a:xfrm>
            <a:off x="504967" y="573206"/>
            <a:ext cx="11072517" cy="6598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Modeling Pipeline</a:t>
            </a:r>
            <a:endParaRPr lang="en-US" dirty="0"/>
          </a:p>
        </p:txBody>
      </p:sp>
      <p:pic>
        <p:nvPicPr>
          <p:cNvPr id="27" name="Picture 2" descr="Image result for k-fold cross validation">
            <a:extLst>
              <a:ext uri="{FF2B5EF4-FFF2-40B4-BE49-F238E27FC236}">
                <a16:creationId xmlns:a16="http://schemas.microsoft.com/office/drawing/2014/main" id="{9064B171-4B3D-44B1-847E-7E733DAE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46" y="3863349"/>
            <a:ext cx="3749040" cy="20309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D53440-E8BA-4033-995D-6D100A1A22AD}"/>
              </a:ext>
            </a:extLst>
          </p:cNvPr>
          <p:cNvCxnSpPr>
            <a:cxnSpLocks/>
          </p:cNvCxnSpPr>
          <p:nvPr/>
        </p:nvCxnSpPr>
        <p:spPr>
          <a:xfrm flipH="1" flipV="1">
            <a:off x="4408523" y="4878832"/>
            <a:ext cx="139942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17">
            <a:extLst>
              <a:ext uri="{FF2B5EF4-FFF2-40B4-BE49-F238E27FC236}">
                <a16:creationId xmlns:a16="http://schemas.microsoft.com/office/drawing/2014/main" id="{7319FF89-8EC9-4C54-9711-FA866DEE7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37" y="3414863"/>
            <a:ext cx="3490654" cy="549275"/>
          </a:xfrm>
          <a:prstGeom prst="roundRect">
            <a:avLst>
              <a:gd name="adj" fmla="val 16667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K-Fold Cross Validation Procedure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6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C65D14-D5C5-4082-B4AA-221489CAC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03" r="74860"/>
          <a:stretch/>
        </p:blipFill>
        <p:spPr>
          <a:xfrm>
            <a:off x="6851560" y="1531954"/>
            <a:ext cx="4711178" cy="47031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3760" y="744974"/>
            <a:ext cx="682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3. DATA PREPARATION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29262" y="1898354"/>
            <a:ext cx="66751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section:</a:t>
            </a:r>
          </a:p>
          <a:p>
            <a:endParaRPr lang="en-US" dirty="0"/>
          </a:p>
          <a:p>
            <a:r>
              <a:rPr lang="en-US" b="1" dirty="0"/>
              <a:t>1.Dealing with missing data</a:t>
            </a:r>
          </a:p>
          <a:p>
            <a:pPr lvl="1"/>
            <a:r>
              <a:rPr lang="en-US" dirty="0"/>
              <a:t>Mean Imputation</a:t>
            </a:r>
          </a:p>
          <a:p>
            <a:pPr lvl="1"/>
            <a:r>
              <a:rPr lang="en-US" dirty="0"/>
              <a:t>k-NN Imputation</a:t>
            </a:r>
          </a:p>
          <a:p>
            <a:endParaRPr lang="en-US" b="1" dirty="0"/>
          </a:p>
          <a:p>
            <a:r>
              <a:rPr lang="en-US" b="1" dirty="0"/>
              <a:t>2.Feature Selection</a:t>
            </a:r>
          </a:p>
          <a:p>
            <a:r>
              <a:rPr lang="en-US" b="1" dirty="0"/>
              <a:t>	</a:t>
            </a:r>
            <a:r>
              <a:rPr lang="en-US" dirty="0"/>
              <a:t>RFE</a:t>
            </a:r>
          </a:p>
          <a:p>
            <a:r>
              <a:rPr lang="en-US" b="1" dirty="0"/>
              <a:t>       </a:t>
            </a:r>
          </a:p>
          <a:p>
            <a:r>
              <a:rPr lang="en-US" b="1" dirty="0"/>
              <a:t>3. Dealing with data imbalance</a:t>
            </a:r>
          </a:p>
          <a:p>
            <a:pPr lvl="1"/>
            <a:r>
              <a:rPr lang="en-US" dirty="0"/>
              <a:t>SMOTE Oversampling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89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78716" y="652208"/>
            <a:ext cx="6827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Viewing the Missingness of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688" y="1951362"/>
            <a:ext cx="6675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FF258-1584-4449-B2DB-3CAE4A9399E9}"/>
              </a:ext>
            </a:extLst>
          </p:cNvPr>
          <p:cNvSpPr txBox="1"/>
          <p:nvPr/>
        </p:nvSpPr>
        <p:spPr>
          <a:xfrm>
            <a:off x="178688" y="1939481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Observing the Missing's of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89C6F3-D234-4748-97A4-80C8183F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1526"/>
            <a:ext cx="12192000" cy="3412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8367CB-F75D-4EC5-A63E-DB5F0681C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0512"/>
            <a:ext cx="12192000" cy="3078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354275-CA00-4130-8DC9-AC3C9AC9A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7061"/>
            <a:ext cx="12192000" cy="3381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8064B1-4CC2-4316-ADBE-C48B41333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2223"/>
            <a:ext cx="12192000" cy="31065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1FD167-ACB7-41B0-B646-E6B6BD447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815"/>
            <a:ext cx="12192000" cy="34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815" y="1232654"/>
            <a:ext cx="1164314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Mean Imputation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imputation technique involves replacing any missing value with the mean of that variable.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k-NN Imputation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k-NN is a non-parametric method used for classification and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consists of the </a:t>
            </a:r>
            <a:r>
              <a:rPr lang="en-US" i="1" dirty="0"/>
              <a:t>k</a:t>
            </a:r>
            <a:r>
              <a:rPr lang="en-US" dirty="0"/>
              <a:t> closest training examples in the feature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also be used as a data imputation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k-NN imputation replaces </a:t>
            </a:r>
            <a:r>
              <a:rPr lang="en-US" dirty="0" err="1"/>
              <a:t>NaNs</a:t>
            </a:r>
            <a:r>
              <a:rPr lang="en-US" dirty="0"/>
              <a:t> in data with the corresponding value from the nearest-neighbor row or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nearest-neighbor row or column is the closest row or column by Euclidean distance.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68320" y="470654"/>
            <a:ext cx="530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1.Dealing with missing data</a:t>
            </a:r>
          </a:p>
        </p:txBody>
      </p:sp>
    </p:spTree>
    <p:extLst>
      <p:ext uri="{BB962C8B-B14F-4D97-AF65-F5344CB8AC3E}">
        <p14:creationId xmlns:p14="http://schemas.microsoft.com/office/powerpoint/2010/main" val="418172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6CFC2C-9E88-463D-BFDC-80AC41940D70}"/>
              </a:ext>
            </a:extLst>
          </p:cNvPr>
          <p:cNvSpPr txBox="1"/>
          <p:nvPr/>
        </p:nvSpPr>
        <p:spPr>
          <a:xfrm>
            <a:off x="630592" y="270034"/>
            <a:ext cx="4886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Feature Selection Using RFE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2EE5C-4B3C-44AF-9E05-F2406A37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3" y="1290859"/>
            <a:ext cx="9196895" cy="529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3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678" y="643374"/>
            <a:ext cx="1153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Dealing with Data imbalance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EB6AF-B729-45E9-BE0A-EBE43E331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3" y="1484243"/>
            <a:ext cx="8097078" cy="5163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7145A-6908-4D12-AFA7-6185D683A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3" y="1573695"/>
            <a:ext cx="8097078" cy="5073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7DF6D4-43B3-4B6E-BB8C-B397E3D4E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4" y="1484243"/>
            <a:ext cx="8097078" cy="5073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DBCB72-9540-4251-81E2-3E5D69EBB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3" y="1527258"/>
            <a:ext cx="8097078" cy="5073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0DC5D8-EE66-4604-A58C-947A2AF64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" y="1527257"/>
            <a:ext cx="8097079" cy="507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2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595" y="0"/>
            <a:ext cx="9349099" cy="7187012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                  </a:t>
            </a:r>
            <a:r>
              <a:rPr lang="en-US" b="1" dirty="0">
                <a:solidFill>
                  <a:schemeClr val="tx1"/>
                </a:solidFill>
              </a:rPr>
              <a:t>Table Of </a:t>
            </a:r>
            <a:r>
              <a:rPr lang="en-US" b="1" dirty="0" err="1">
                <a:solidFill>
                  <a:schemeClr val="tx1"/>
                </a:solidFill>
              </a:rPr>
              <a:t>ContentS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/>
              <a:t>Business Understanding 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      Business objectives , problem statement 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/>
              <a:t>Data Understanding: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</a:t>
            </a:r>
            <a:r>
              <a:rPr lang="en-US" sz="1400" dirty="0">
                <a:solidFill>
                  <a:schemeClr val="tx1"/>
                </a:solidFill>
              </a:rPr>
              <a:t>Data description, exploration, quality assessment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/>
              <a:t>Data Preparation 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       </a:t>
            </a:r>
            <a:r>
              <a:rPr lang="en-US" sz="1400" dirty="0">
                <a:solidFill>
                  <a:schemeClr val="tx1"/>
                </a:solidFill>
              </a:rPr>
              <a:t>Data cleanup, preparation, formatting , Feature selection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	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/>
              <a:t>Modeling: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           </a:t>
            </a:r>
            <a:r>
              <a:rPr lang="en-US" sz="1400" dirty="0">
                <a:solidFill>
                  <a:schemeClr val="tx1"/>
                </a:solidFill>
              </a:rPr>
              <a:t>Training and Testing the models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/>
              <a:t>Evaluation 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           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Model evaluation, performance reporting , Performance after </a:t>
            </a:r>
            <a:r>
              <a:rPr lang="en-US" sz="1400" dirty="0" err="1">
                <a:solidFill>
                  <a:schemeClr val="tx1"/>
                </a:solidFill>
              </a:rPr>
              <a:t>Tunning</a:t>
            </a:r>
            <a:r>
              <a:rPr lang="en-US" sz="1400" dirty="0">
                <a:solidFill>
                  <a:schemeClr val="tx1"/>
                </a:solidFill>
              </a:rPr>
              <a:t> Features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/>
              <a:t>Visualization 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              </a:t>
            </a:r>
            <a:r>
              <a:rPr lang="en-US" sz="1400" dirty="0">
                <a:solidFill>
                  <a:schemeClr val="tx1"/>
                </a:solidFill>
              </a:rPr>
              <a:t>Result analysis, visualization, conclusion</a:t>
            </a:r>
            <a:endParaRPr lang="en-US" sz="1100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7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678" y="643374"/>
            <a:ext cx="1153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Dealing with Data imbalance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Imbalance can be treated with </a:t>
            </a:r>
            <a:r>
              <a:rPr lang="en-US" b="1" dirty="0"/>
              <a:t>Oversampling</a:t>
            </a:r>
            <a:r>
              <a:rPr lang="en-US" dirty="0"/>
              <a:t> and </a:t>
            </a:r>
            <a:r>
              <a:rPr lang="en-US" b="1" dirty="0" err="1"/>
              <a:t>Undersampling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data analysis, Oversampling and </a:t>
            </a:r>
            <a:r>
              <a:rPr lang="en-US" dirty="0" err="1"/>
              <a:t>Undersampling</a:t>
            </a:r>
            <a:r>
              <a:rPr lang="en-US" dirty="0"/>
              <a:t> are techniques used to adjust the class distribution of a data set.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Oversampling is increasing the class distribution of the minority class label.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Undersampling</a:t>
            </a:r>
            <a:r>
              <a:rPr lang="en-US" dirty="0"/>
              <a:t> is decreasing the class distribution of the majority class label.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explored </a:t>
            </a:r>
            <a:r>
              <a:rPr lang="en-US" b="1" dirty="0"/>
              <a:t>SMOTE</a:t>
            </a:r>
            <a:r>
              <a:rPr lang="en-US" dirty="0"/>
              <a:t> Oversampling technique.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36547" y="995428"/>
                <a:ext cx="10126669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/>
                  <a:t>SMOTE Oversampling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SMOTE: Synthetic Minority Over-sampling Technique is a widely used oversampling technique.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illustrate how this technique works consider some training data which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samples,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features in the feature space of the data, assuming the features to be continuous.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oversample, take a sample from the dataset, and consider its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in the feature space. To create a synthetic data point, take the vector between one of those </a:t>
                </a:r>
                <a:r>
                  <a:rPr lang="en-US" i="1" dirty="0"/>
                  <a:t>k</a:t>
                </a:r>
                <a:r>
                  <a:rPr lang="en-US" dirty="0"/>
                  <a:t> neighbors, and the current data point.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Multiply this vector by a random number </a:t>
                </a:r>
                <a:r>
                  <a:rPr lang="en-US" i="1" dirty="0"/>
                  <a:t>x</a:t>
                </a:r>
                <a:r>
                  <a:rPr lang="en-US" dirty="0"/>
                  <a:t> which lies between 0 and 1. Adding this to the current data point will create the new synthetic data point.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7" y="995428"/>
                <a:ext cx="10126669" cy="4893647"/>
              </a:xfrm>
              <a:prstGeom prst="rect">
                <a:avLst/>
              </a:prstGeom>
              <a:blipFill>
                <a:blip r:embed="rId2"/>
                <a:stretch>
                  <a:fillRect l="-481" t="-996" r="-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2696" y="1326732"/>
            <a:ext cx="1012666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Training –Testing Procedure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After Feature Selection we trained our data by applying  Stratified </a:t>
            </a:r>
            <a:r>
              <a:rPr lang="en-US" sz="2000" dirty="0" err="1"/>
              <a:t>Kfold</a:t>
            </a:r>
            <a:r>
              <a:rPr lang="en-US" sz="2000" dirty="0"/>
              <a:t> on selected features on the first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Then we tested on consecutive years and observed the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				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				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				Recall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all different classification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377042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27067" y="490974"/>
            <a:ext cx="2395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5. EVALUATION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567680" y="18989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Evaluation and performance reporting of:</a:t>
            </a:r>
          </a:p>
          <a:p>
            <a:endParaRPr lang="en-US" dirty="0"/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Decision Trees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Random Forests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Extreme Gradient Boosting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Logistic Regression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A1E1A7-B7AC-460F-839D-F70519B0C2C2}"/>
              </a:ext>
            </a:extLst>
          </p:cNvPr>
          <p:cNvGrpSpPr/>
          <p:nvPr/>
        </p:nvGrpSpPr>
        <p:grpSpPr>
          <a:xfrm>
            <a:off x="174215" y="1602245"/>
            <a:ext cx="4799925" cy="4666963"/>
            <a:chOff x="966695" y="1541285"/>
            <a:chExt cx="4799925" cy="46669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80420B-08BE-47C6-A5CB-EA6ACEFF6E70}"/>
                </a:ext>
              </a:extLst>
            </p:cNvPr>
            <p:cNvSpPr/>
            <p:nvPr/>
          </p:nvSpPr>
          <p:spPr>
            <a:xfrm>
              <a:off x="1144987" y="2026417"/>
              <a:ext cx="4407408" cy="4181831"/>
            </a:xfrm>
            <a:prstGeom prst="ellipse">
              <a:avLst/>
            </a:prstGeom>
            <a:solidFill>
              <a:srgbClr val="ECED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C550AB-E22B-44C3-83D5-27C0275A4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5" t="7085" r="6796" b="16229"/>
            <a:stretch/>
          </p:blipFill>
          <p:spPr>
            <a:xfrm>
              <a:off x="966695" y="1541285"/>
              <a:ext cx="4799925" cy="4288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8279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87" y="2358301"/>
            <a:ext cx="10092583" cy="44150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3155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 evaluation metrics considered are Accuracy, Precision ,</a:t>
            </a:r>
            <a:r>
              <a:rPr lang="en-US" b="1" dirty="0" err="1">
                <a:solidFill>
                  <a:schemeClr val="bg1"/>
                </a:solidFill>
              </a:rPr>
              <a:t>Recal</a:t>
            </a:r>
            <a:r>
              <a:rPr lang="en-US" b="1" dirty="0">
                <a:solidFill>
                  <a:schemeClr val="bg1"/>
                </a:solidFill>
              </a:rPr>
              <a:t> and Roc curve.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1.Imputer selected –Mean</a:t>
            </a:r>
            <a:r>
              <a:rPr lang="en-US" dirty="0"/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2.Model selected-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261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29178" y="454001"/>
            <a:ext cx="15135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Precision</a:t>
            </a:r>
          </a:p>
          <a:p>
            <a:endParaRPr lang="en-US" b="0" dirty="0">
              <a:solidFill>
                <a:srgbClr val="212121"/>
              </a:solidFill>
              <a:effectLst/>
              <a:latin typeface="Google San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1282" y="939326"/>
            <a:ext cx="1099165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Precision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attempts to answer the following question: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What proportion of positive identifications was actually correct?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Precision is defined as follows: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Precision=TP/TP+FP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latin typeface="+mn-lt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If Precision= 0.5</a:t>
            </a:r>
          </a:p>
          <a:p>
            <a:pPr defTabSz="914400"/>
            <a:endParaRPr lang="en-US" dirty="0">
              <a:latin typeface="+mn-lt"/>
            </a:endParaRPr>
          </a:p>
          <a:p>
            <a:pPr defTabSz="914400"/>
            <a:r>
              <a:rPr lang="en-US" dirty="0">
                <a:latin typeface="+mn-lt"/>
              </a:rPr>
              <a:t>Our model has a precision of 0.5—in other words, when it predicts a company is going to be bankrupt, it is correct 50% of the time.</a:t>
            </a:r>
          </a:p>
          <a:p>
            <a:pPr defTabSz="914400"/>
            <a:endParaRPr kumimoji="0" 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defTabSz="914400"/>
            <a:endParaRPr kumimoji="0" 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23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7676D-F639-482B-9405-BC1E1C5AF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0" y="2188562"/>
            <a:ext cx="8523832" cy="4361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016090-D02E-4226-82F6-1AFE97360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0" y="2188562"/>
            <a:ext cx="8523832" cy="4361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576B17-0097-4D93-A275-AFE41C432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30" y="2188561"/>
            <a:ext cx="8523831" cy="43618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B7B8CA-A627-4844-B29E-C903B3B214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29" y="2108850"/>
            <a:ext cx="8538788" cy="44416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8A5CEA-A184-4315-B744-006930EA3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29" y="2108849"/>
            <a:ext cx="8634188" cy="44183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C59329-FB79-43D7-AC48-EBC94C44B38A}"/>
              </a:ext>
            </a:extLst>
          </p:cNvPr>
          <p:cNvSpPr txBox="1"/>
          <p:nvPr/>
        </p:nvSpPr>
        <p:spPr>
          <a:xfrm>
            <a:off x="1467385" y="811130"/>
            <a:ext cx="863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+mj-lt"/>
              </a:rPr>
              <a:t>Plots for Performance </a:t>
            </a:r>
            <a:r>
              <a:rPr lang="en-IN" b="1" dirty="0" err="1">
                <a:latin typeface="+mj-lt"/>
              </a:rPr>
              <a:t>metrics:Accuracy,precision,recall</a:t>
            </a:r>
            <a:r>
              <a:rPr lang="en-IN" b="1" dirty="0">
                <a:latin typeface="+mj-lt"/>
              </a:rPr>
              <a:t> and Roc Curve</a:t>
            </a:r>
          </a:p>
        </p:txBody>
      </p:sp>
    </p:spTree>
    <p:extLst>
      <p:ext uri="{BB962C8B-B14F-4D97-AF65-F5344CB8AC3E}">
        <p14:creationId xmlns:p14="http://schemas.microsoft.com/office/powerpoint/2010/main" val="14222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51095D-4E5E-4CFD-B46A-E24F2013A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92"/>
            <a:ext cx="4518991" cy="3201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ED0FCF-AFFC-4623-8215-5876CEB4C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45" y="3746269"/>
            <a:ext cx="4518991" cy="3201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CB4DA8-4BBD-4BDD-8C47-A89C26BD0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7704"/>
            <a:ext cx="4333461" cy="3069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8AD03-22A4-4292-AB3B-18F8149C5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28" y="227566"/>
            <a:ext cx="4518991" cy="32014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528D35-C30D-4D14-8908-F51DEDA59024}"/>
              </a:ext>
            </a:extLst>
          </p:cNvPr>
          <p:cNvSpPr txBox="1"/>
          <p:nvPr/>
        </p:nvSpPr>
        <p:spPr>
          <a:xfrm>
            <a:off x="6983896" y="4233848"/>
            <a:ext cx="120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xgboost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0CCF9-BC00-4B45-B962-AEF01F6DDFAA}"/>
              </a:ext>
            </a:extLst>
          </p:cNvPr>
          <p:cNvSpPr txBox="1"/>
          <p:nvPr/>
        </p:nvSpPr>
        <p:spPr>
          <a:xfrm>
            <a:off x="6983896" y="650220"/>
            <a:ext cx="120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CFF31-6764-4234-A890-7C2EC9631725}"/>
              </a:ext>
            </a:extLst>
          </p:cNvPr>
          <p:cNvSpPr txBox="1"/>
          <p:nvPr/>
        </p:nvSpPr>
        <p:spPr>
          <a:xfrm flipH="1">
            <a:off x="581767" y="610464"/>
            <a:ext cx="71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6A475-D4F8-4C9E-B7A4-701001970E6C}"/>
              </a:ext>
            </a:extLst>
          </p:cNvPr>
          <p:cNvSpPr txBox="1"/>
          <p:nvPr/>
        </p:nvSpPr>
        <p:spPr>
          <a:xfrm flipH="1">
            <a:off x="581767" y="4233848"/>
            <a:ext cx="107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LR</a:t>
            </a:r>
          </a:p>
        </p:txBody>
      </p:sp>
    </p:spTree>
    <p:extLst>
      <p:ext uri="{BB962C8B-B14F-4D97-AF65-F5344CB8AC3E}">
        <p14:creationId xmlns:p14="http://schemas.microsoft.com/office/powerpoint/2010/main" val="1930747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F5D859-1EDE-42C6-A7DD-C7103EAEF0BC}"/>
              </a:ext>
            </a:extLst>
          </p:cNvPr>
          <p:cNvSpPr/>
          <p:nvPr/>
        </p:nvSpPr>
        <p:spPr>
          <a:xfrm>
            <a:off x="501747" y="306365"/>
            <a:ext cx="11075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Xgboost</a:t>
            </a:r>
            <a:r>
              <a:rPr lang="en-US" sz="2800" b="1" dirty="0"/>
              <a:t> Classifier + Mean Imputation +Parameter Tuning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D85B5-D296-41B9-A9D5-370E01B90048}"/>
              </a:ext>
            </a:extLst>
          </p:cNvPr>
          <p:cNvSpPr txBox="1"/>
          <p:nvPr/>
        </p:nvSpPr>
        <p:spPr>
          <a:xfrm>
            <a:off x="501747" y="1392702"/>
            <a:ext cx="5976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Tunning</a:t>
            </a:r>
            <a:r>
              <a:rPr lang="en-US" dirty="0"/>
              <a:t> done in following rounds:</a:t>
            </a:r>
          </a:p>
          <a:p>
            <a:pPr marL="342900" indent="-342900">
              <a:buAutoNum type="arabicPeriod"/>
            </a:pPr>
            <a:r>
              <a:rPr lang="en-US" dirty="0"/>
              <a:t>Round 1: Tune </a:t>
            </a:r>
            <a:r>
              <a:rPr lang="en-US" dirty="0" err="1"/>
              <a:t>max_depth</a:t>
            </a:r>
            <a:r>
              <a:rPr lang="en-US" dirty="0"/>
              <a:t> and </a:t>
            </a:r>
            <a:r>
              <a:rPr lang="en-US" dirty="0" err="1"/>
              <a:t>min_child_weigh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Round 2: Tune subsample and </a:t>
            </a:r>
            <a:r>
              <a:rPr lang="en-US" dirty="0" err="1"/>
              <a:t>colsample_bytree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Round 3: Tune </a:t>
            </a:r>
            <a:r>
              <a:rPr lang="en-US" dirty="0" err="1"/>
              <a:t>reg_alpha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Round 4: Tune  estimators</a:t>
            </a:r>
          </a:p>
          <a:p>
            <a:pPr marL="342900" indent="-342900">
              <a:buAutoNum type="arabicPeriod"/>
            </a:pPr>
            <a:r>
              <a:rPr lang="en-US" dirty="0"/>
              <a:t>Round 5: Tune </a:t>
            </a:r>
            <a:r>
              <a:rPr lang="en-US" dirty="0" err="1"/>
              <a:t>learning_rate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430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B8302D8-E502-4DB6-8022-CECC33286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05" y="404408"/>
            <a:ext cx="8725727" cy="60491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CEC9D9-694A-4F92-AA13-B1A53B971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04" y="404408"/>
            <a:ext cx="8725728" cy="60491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2A06D8-7412-41A2-ABB8-94C83ACAA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04" y="404408"/>
            <a:ext cx="8725728" cy="60491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3A479E-8E29-43B0-96F9-066817BEF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03" y="404408"/>
            <a:ext cx="8725727" cy="60491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178E20-1D9F-4DC4-91BA-0D9570BD8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47" y="404408"/>
            <a:ext cx="9060438" cy="62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8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617" y="966787"/>
            <a:ext cx="10164417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Problem Statement</a:t>
            </a:r>
          </a:p>
          <a:p>
            <a:pPr algn="ctr"/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Bankruptcy prediction on the basis of given financial  statements containing various financial ratios which are the key indicators of financial soundness of a business and thus predict distress and bankruptcy one to five years in advance.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0"/>
            <a:endParaRPr lang="en-US" sz="2400" dirty="0">
              <a:solidFill>
                <a:prstClr val="whit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endParaRPr lang="en-US" sz="2400" dirty="0">
              <a:solidFill>
                <a:prstClr val="whit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0" algn="ctr"/>
            <a:endParaRPr lang="en-US" sz="2400" dirty="0">
              <a:solidFill>
                <a:prstClr val="white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/>
            <a:endParaRPr lang="en-US" sz="2400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54194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D977A-F22E-439F-A305-A500CAE34B23}"/>
              </a:ext>
            </a:extLst>
          </p:cNvPr>
          <p:cNvSpPr txBox="1"/>
          <p:nvPr/>
        </p:nvSpPr>
        <p:spPr>
          <a:xfrm>
            <a:off x="844022" y="473490"/>
            <a:ext cx="3222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915CD-F28D-4EBE-8DFF-31A23CF55729}"/>
              </a:ext>
            </a:extLst>
          </p:cNvPr>
          <p:cNvSpPr txBox="1"/>
          <p:nvPr/>
        </p:nvSpPr>
        <p:spPr>
          <a:xfrm>
            <a:off x="844022" y="1574235"/>
            <a:ext cx="1135439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 the concluding note:</a:t>
            </a:r>
          </a:p>
          <a:p>
            <a:endParaRPr lang="en-US" sz="2000" dirty="0"/>
          </a:p>
          <a:p>
            <a:r>
              <a:rPr lang="en-US" sz="2000" dirty="0"/>
              <a:t>1.Successfully determine best </a:t>
            </a:r>
            <a:r>
              <a:rPr lang="en-US" sz="2000" dirty="0" err="1"/>
              <a:t>model+imputer</a:t>
            </a:r>
            <a:r>
              <a:rPr lang="en-US" sz="2000" dirty="0"/>
              <a:t>  on the basis of metrics -Precision and Recall.</a:t>
            </a:r>
          </a:p>
          <a:p>
            <a:endParaRPr lang="en-US" sz="2000" dirty="0"/>
          </a:p>
          <a:p>
            <a:r>
              <a:rPr lang="en-US" sz="2000" dirty="0"/>
              <a:t>2.Successfully tuned the parameters of best model and increased required metrics.</a:t>
            </a:r>
          </a:p>
          <a:p>
            <a:endParaRPr lang="en-US" sz="2000" dirty="0"/>
          </a:p>
          <a:p>
            <a:r>
              <a:rPr lang="en-US" sz="2000" dirty="0"/>
              <a:t>3.Our model was able to  predict company is bankrupt  40-80% of the times correctly in </a:t>
            </a:r>
          </a:p>
          <a:p>
            <a:r>
              <a:rPr lang="en-US" sz="2000" dirty="0"/>
              <a:t>   context of 5 different years.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40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CE7AF6-7131-4748-AA3A-0ECE0BFE857B}"/>
              </a:ext>
            </a:extLst>
          </p:cNvPr>
          <p:cNvSpPr/>
          <p:nvPr/>
        </p:nvSpPr>
        <p:spPr>
          <a:xfrm>
            <a:off x="3765989" y="2812591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592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0565" y="660030"/>
            <a:ext cx="51667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b="1" dirty="0"/>
          </a:p>
          <a:p>
            <a:pPr algn="ctr"/>
            <a:r>
              <a:rPr lang="en-US" sz="2800" b="1" dirty="0"/>
              <a:t>1. BUSINESS UNDERSTANDING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80661" y="2453907"/>
            <a:ext cx="1121133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What is Bankruptcy?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Bankruptcy is a legal status of a person or other entity that cannot repay debts to creditors.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the successful completion of bankruptcy proceedings, the debtor is relieved of the debt obligations incurred prior to filing for bankruptcy.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7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730" y="1443841"/>
            <a:ext cx="1090653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What is Bankruptcy Prediction?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Bankruptcy prediction is the art of predicting bankruptcy and various measures of financial distress of public firms.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vast area of finance and accounting research and is important due in part to the relevance for creditors and investors in evaluating the likelihood that a firm may go bankrupt.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history of bankruptcy prediction includes application of numerous statistical tools which gradually became available, and involves deepening appreciation of various pitfalls in early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area is well-suited for testing of increasingly sophisticated, data-intensive forecasting approaches.</a:t>
            </a:r>
          </a:p>
        </p:txBody>
      </p:sp>
    </p:spTree>
    <p:extLst>
      <p:ext uri="{BB962C8B-B14F-4D97-AF65-F5344CB8AC3E}">
        <p14:creationId xmlns:p14="http://schemas.microsoft.com/office/powerpoint/2010/main" val="246648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9694" y="411468"/>
            <a:ext cx="95605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2800" b="1" dirty="0"/>
              <a:t>Challenges in Bankruptcy Prediction :</a:t>
            </a:r>
          </a:p>
          <a:p>
            <a:pPr algn="ctr"/>
            <a:endParaRPr lang="en-US" sz="28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collecting the data also the collected is sparse.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Gathering the data on time.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features on which the bankruptcy prediction is based, are not as straightforward as the financial ratios found on the balance sheets of the companies.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Some companies might go bankrupt in the first year itself, while others perform well in the first 2 years but might go bankrupt in the 3rd year.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large and imbalance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missing data and finding best suited classification model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Enhancing performance evaluation metrics.</a:t>
            </a:r>
          </a:p>
        </p:txBody>
      </p:sp>
    </p:spTree>
    <p:extLst>
      <p:ext uri="{BB962C8B-B14F-4D97-AF65-F5344CB8AC3E}">
        <p14:creationId xmlns:p14="http://schemas.microsoft.com/office/powerpoint/2010/main" val="363677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0A9317-CF68-4C4F-8782-D3A80AAA5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3" t="50216" r="25856" b="24000"/>
          <a:stretch/>
        </p:blipFill>
        <p:spPr>
          <a:xfrm>
            <a:off x="143129" y="1301512"/>
            <a:ext cx="4527186" cy="50259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17537" y="109011"/>
            <a:ext cx="4724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2. DATA UNDERSTANDING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8598" y="141384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:  bankruptcy prediction of Polish companies.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was collected from Emerging Markets Information Service (EMIS), which is a database containing information on emerging markets around the world.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bankrupt companies were analyzed in the period 2000-2012, while the still operating companies were evaluated from 2007 to 2013.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data files have multivariate data and is intended to be used for classification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features are numeric (Real) values and data set has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113761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09138"/>
              </p:ext>
            </p:extLst>
          </p:nvPr>
        </p:nvGraphicFramePr>
        <p:xfrm>
          <a:off x="615633" y="1829118"/>
          <a:ext cx="10972799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6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9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# Instances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# Bankrupt instances in this forecasting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# Non-Bankrupt instances in this forecasting period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for: 1</a:t>
                      </a:r>
                      <a:r>
                        <a:rPr lang="en-US" sz="1600" baseline="30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st</a:t>
                      </a: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year of the forecasting period </a:t>
                      </a:r>
                    </a:p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Label indicates: Bankruptcy status after 5 years.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7027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6756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for: 2</a:t>
                      </a:r>
                      <a:r>
                        <a:rPr lang="en-US" sz="1600" baseline="30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nd</a:t>
                      </a: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year of the forecasting period </a:t>
                      </a:r>
                    </a:p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Label indicates: Bankruptcy status after 4 years.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for: 3</a:t>
                      </a:r>
                      <a:r>
                        <a:rPr lang="en-US" sz="1600" baseline="30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rd</a:t>
                      </a: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year of the forecasting period </a:t>
                      </a:r>
                    </a:p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Label indicates: Bankruptcy status after 3 years.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10008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for: 4</a:t>
                      </a:r>
                      <a:r>
                        <a:rPr lang="en-US" sz="1600" baseline="30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th</a:t>
                      </a: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year of the forecasting period </a:t>
                      </a:r>
                    </a:p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Label indicates: Bankruptcy status after 2 years.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9277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Year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Data for: 5</a:t>
                      </a:r>
                      <a:r>
                        <a:rPr lang="en-US" sz="1600" baseline="30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th</a:t>
                      </a:r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year of the forecasting period </a:t>
                      </a:r>
                    </a:p>
                    <a:p>
                      <a:pPr algn="l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Label indicates: Bankruptcy status after 1 year.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5500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60400" y="393115"/>
            <a:ext cx="700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Basing on the collected data five classification cases were distinguished, that depends on the forecasting period:</a:t>
            </a:r>
          </a:p>
        </p:txBody>
      </p:sp>
    </p:spTree>
    <p:extLst>
      <p:ext uri="{BB962C8B-B14F-4D97-AF65-F5344CB8AC3E}">
        <p14:creationId xmlns:p14="http://schemas.microsoft.com/office/powerpoint/2010/main" val="393065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280" y="765294"/>
            <a:ext cx="1099312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Features:</a:t>
            </a:r>
          </a:p>
          <a:p>
            <a:pPr algn="ctr"/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a total of 64 features in the dataset, where each feature is constructed using two or more core econometric indicators.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Hence each feature is actually a </a:t>
            </a:r>
            <a:r>
              <a:rPr lang="en-US" sz="2000" b="1" dirty="0"/>
              <a:t>synthetic feature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synthetic features are formulated by performing arithmetic operation(s) on the core indicators.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purpose of the synthetic features is to combine the econometric indicators into complex features.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synthetic features can be seen as hidden features extracted by the neural networks but the fashion they are extracted is different. 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6837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1892</TotalTime>
  <Words>1854</Words>
  <Application>Microsoft Office PowerPoint</Application>
  <PresentationFormat>Widescreen</PresentationFormat>
  <Paragraphs>435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Century Gothic</vt:lpstr>
      <vt:lpstr>CMU Serif</vt:lpstr>
      <vt:lpstr>Google Sans</vt:lpstr>
      <vt:lpstr>Wingdings</vt:lpstr>
      <vt:lpstr>Wingdings 3</vt:lpstr>
      <vt:lpstr>Ion</vt:lpstr>
      <vt:lpstr>Bankruptcy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Prediction</dc:title>
  <dc:creator>Prachi Dhamale</dc:creator>
  <cp:lastModifiedBy>falgunee</cp:lastModifiedBy>
  <cp:revision>79</cp:revision>
  <dcterms:created xsi:type="dcterms:W3CDTF">2019-01-19T03:58:38Z</dcterms:created>
  <dcterms:modified xsi:type="dcterms:W3CDTF">2019-03-01T13:53:38Z</dcterms:modified>
</cp:coreProperties>
</file>