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272" r:id="rId3"/>
    <p:sldId id="269" r:id="rId4"/>
    <p:sldId id="273" r:id="rId5"/>
    <p:sldId id="270" r:id="rId6"/>
    <p:sldId id="271" r:id="rId7"/>
  </p:sldIdLst>
  <p:sldSz cx="12192000" cy="6858000"/>
  <p:notesSz cx="6858000" cy="9144000"/>
  <p:custDataLst>
    <p:tags r:id="rId10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lipe Soares" initials="FS" lastIdx="1" clrIdx="0">
    <p:extLst>
      <p:ext uri="{19B8F6BF-5375-455C-9EA6-DF929625EA0E}">
        <p15:presenceInfo xmlns:p15="http://schemas.microsoft.com/office/powerpoint/2012/main" userId="S-1-5-21-3091030543-3730522216-4267169121-66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95B"/>
    <a:srgbClr val="8B8C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 autoAdjust="0"/>
  </p:normalViewPr>
  <p:slideViewPr>
    <p:cSldViewPr snapToGrid="0" showGuides="1">
      <p:cViewPr>
        <p:scale>
          <a:sx n="75" d="100"/>
          <a:sy n="75" d="100"/>
        </p:scale>
        <p:origin x="749" y="403"/>
      </p:cViewPr>
      <p:guideLst>
        <p:guide orient="horz" pos="2183"/>
        <p:guide pos="3840"/>
        <p:guide pos="2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C1E0D5BE-5C50-4AB6-BAB2-5023FA4539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08673636-05DE-42C3-A72B-88BBEFD653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A4370-5183-45C5-A6E2-981DF520AFF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45C104F4-FC6C-4EA4-B2CE-737B5C6220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F6AEE9A4-05A9-45B9-B483-F206C8793A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54825-5B59-4864-86B8-D2F7ADA653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22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C5D4C-A211-4F21-ACF2-EBDF7CB0E14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1BB7E-9ED5-4A7C-A0CB-753D7437DC8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23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1BB7E-9ED5-4A7C-A0CB-753D7437DC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5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1BB7E-9ED5-4A7C-A0CB-753D7437DC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25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xmlns="" id="{A13BFAD3-7B96-4D73-B827-CFE2DC9BC7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482801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97E2402-5932-4C73-A564-DA0F0B69E43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63525" y="483766"/>
            <a:ext cx="11656807" cy="641771"/>
          </a:xfrm>
        </p:spPr>
        <p:txBody>
          <a:bodyPr vert="horz" anchor="t">
            <a:normAutofit/>
          </a:bodyPr>
          <a:lstStyle>
            <a:lvl1pPr algn="l">
              <a:defRPr sz="200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Titulo</a:t>
            </a:r>
            <a:br>
              <a:rPr lang="pt-BR" dirty="0"/>
            </a:br>
            <a:r>
              <a:rPr lang="pt-BR" dirty="0"/>
              <a:t>do slide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xmlns="" id="{014D260E-C58D-4A9C-B2FE-06A2EF3ABC7F}"/>
              </a:ext>
            </a:extLst>
          </p:cNvPr>
          <p:cNvCxnSpPr/>
          <p:nvPr userDrawn="1"/>
        </p:nvCxnSpPr>
        <p:spPr>
          <a:xfrm>
            <a:off x="271667" y="6529380"/>
            <a:ext cx="11655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xmlns="" id="{75EDF841-6611-43D1-8A36-291CFC47142E}"/>
              </a:ext>
            </a:extLst>
          </p:cNvPr>
          <p:cNvSpPr txBox="1"/>
          <p:nvPr userDrawn="1"/>
        </p:nvSpPr>
        <p:spPr>
          <a:xfrm>
            <a:off x="194733" y="6585707"/>
            <a:ext cx="607060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10774009 - Apresentação da Evolução do Projeto de Formatura </a:t>
            </a:r>
            <a:r>
              <a:rPr lang="pt-BR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pt-BR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pt-BR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13/11/2023</a:t>
            </a:r>
            <a:endParaRPr lang="pt-BR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dentidade visual da Escola Politécnica da USP – ESCOLA POLITÉCNICA">
            <a:extLst>
              <a:ext uri="{FF2B5EF4-FFF2-40B4-BE49-F238E27FC236}">
                <a16:creationId xmlns:a16="http://schemas.microsoft.com/office/drawing/2014/main" xmlns="" id="{61BB95BE-8527-4EB9-A85D-F4844B72BC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6756" y="6628386"/>
            <a:ext cx="725540" cy="13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is Notícias… – Página: 2 – PCS">
            <a:extLst>
              <a:ext uri="{FF2B5EF4-FFF2-40B4-BE49-F238E27FC236}">
                <a16:creationId xmlns:a16="http://schemas.microsoft.com/office/drawing/2014/main" xmlns="" id="{9F79E4C0-2DED-4D26-85F7-35663F75BF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961" y="6564481"/>
            <a:ext cx="547611" cy="25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Espaço Reservado para Número de Slide 5">
            <a:extLst>
              <a:ext uri="{FF2B5EF4-FFF2-40B4-BE49-F238E27FC236}">
                <a16:creationId xmlns:a16="http://schemas.microsoft.com/office/drawing/2014/main" xmlns="" id="{7DEE4A19-31F0-48D1-810F-519110471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7300" y="6528859"/>
            <a:ext cx="503032" cy="329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BA9E32BD-B201-4C38-96C4-D961A395C03A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0" hasCustomPrompt="1"/>
          </p:nvPr>
        </p:nvSpPr>
        <p:spPr>
          <a:xfrm>
            <a:off x="271667" y="247534"/>
            <a:ext cx="4873958" cy="22629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kern="1200" dirty="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Hardware de consoles de video 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921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66" userDrawn="1">
          <p15:clr>
            <a:srgbClr val="FBAE40"/>
          </p15:clr>
        </p15:guide>
        <p15:guide id="3" pos="7514" userDrawn="1">
          <p15:clr>
            <a:srgbClr val="FBAE40"/>
          </p15:clr>
        </p15:guide>
        <p15:guide id="4" orient="horz" pos="709" userDrawn="1">
          <p15:clr>
            <a:srgbClr val="FBAE40"/>
          </p15:clr>
        </p15:guide>
        <p15:guide id="5" orient="horz" pos="300" userDrawn="1">
          <p15:clr>
            <a:srgbClr val="FBAE40"/>
          </p15:clr>
        </p15:guide>
        <p15:guide id="6" orient="horz" pos="119" userDrawn="1">
          <p15:clr>
            <a:srgbClr val="FBAE40"/>
          </p15:clr>
        </p15:guide>
        <p15:guide id="7" orient="horz" pos="411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xmlns="" id="{B32220DB-6DC5-4776-BED7-F90822A9F21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0215801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Slide do think-cell" r:id="rId5" imgW="395" imgH="396" progId="TCLayout.ActiveDocument.1">
                  <p:embed/>
                </p:oleObj>
              </mc:Choice>
              <mc:Fallback>
                <p:oleObj name="Slide do think-cell" r:id="rId5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F4A82ECC-059F-4269-984F-F2D08B642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903C63B6-1814-4A98-8879-8C5DD8C87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8A1342B-6405-4F8D-B504-9DB89AD7B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11F34C0-D96E-4092-8FDF-F11FE5FBA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BA6D5CB-7F34-44D3-8872-5DFDCD31D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E32BD-B201-4C38-96C4-D961A395C0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7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jpe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svg"/><Relationship Id="rId18" Type="http://schemas.openxmlformats.org/officeDocument/2006/relationships/image" Target="../media/image12.png"/><Relationship Id="rId3" Type="http://schemas.openxmlformats.org/officeDocument/2006/relationships/slideLayout" Target="../slideLayouts/slideLayout1.xml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9.png"/><Relationship Id="rId17" Type="http://schemas.openxmlformats.org/officeDocument/2006/relationships/image" Target="../media/image17.svg"/><Relationship Id="rId2" Type="http://schemas.openxmlformats.org/officeDocument/2006/relationships/tags" Target="../tags/tag5.xml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1.emf"/><Relationship Id="rId15" Type="http://schemas.openxmlformats.org/officeDocument/2006/relationships/image" Target="../media/image15.svg"/><Relationship Id="rId10" Type="http://schemas.openxmlformats.org/officeDocument/2006/relationships/image" Target="../media/image8.png"/><Relationship Id="rId19" Type="http://schemas.openxmlformats.org/officeDocument/2006/relationships/image" Target="../media/image19.svg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sv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4.pn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6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to 10" hidden="1">
            <a:extLst>
              <a:ext uri="{FF2B5EF4-FFF2-40B4-BE49-F238E27FC236}">
                <a16:creationId xmlns:a16="http://schemas.microsoft.com/office/drawing/2014/main" xmlns="" id="{E76C80B1-3933-43E8-9678-8166DEEB532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033538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Slide do think-cell" r:id="rId4" imgW="395" imgH="396" progId="TCLayout.ActiveDocument.1">
                  <p:embed/>
                </p:oleObj>
              </mc:Choice>
              <mc:Fallback>
                <p:oleObj name="Slide do think-cell" r:id="rId4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5601675-1D59-4D59-8625-E407938A1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902C35F6-9D83-4CFE-B37E-C8529A48514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71667" y="146465"/>
            <a:ext cx="11648665" cy="318052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62991C85-5335-4F1C-BE32-4F2F033BAAD0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800" b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3624E86A-C69E-46D7-A612-797856457E50}"/>
              </a:ext>
            </a:extLst>
          </p:cNvPr>
          <p:cNvSpPr txBox="1"/>
          <p:nvPr/>
        </p:nvSpPr>
        <p:spPr>
          <a:xfrm>
            <a:off x="346308" y="2192239"/>
            <a:ext cx="3130409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Aluno: Filipe Soares, 10774009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Orientador: Prof. Dr. Arthur Jordão</a:t>
            </a:r>
          </a:p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Engenharia de Computação</a:t>
            </a:r>
          </a:p>
          <a:p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Poli-USP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13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novembro de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xmlns="" id="{69A0F705-5756-4F50-9290-15A9C22B8818}"/>
              </a:ext>
            </a:extLst>
          </p:cNvPr>
          <p:cNvCxnSpPr>
            <a:cxnSpLocks/>
          </p:cNvCxnSpPr>
          <p:nvPr/>
        </p:nvCxnSpPr>
        <p:spPr>
          <a:xfrm>
            <a:off x="-280219" y="4681444"/>
            <a:ext cx="1220055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F957B334-54D5-43D9-A88F-20B6EE525C2A}"/>
              </a:ext>
            </a:extLst>
          </p:cNvPr>
          <p:cNvSpPr txBox="1"/>
          <p:nvPr/>
        </p:nvSpPr>
        <p:spPr>
          <a:xfrm>
            <a:off x="362039" y="1130974"/>
            <a:ext cx="10416611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 da Evolução do Projeto de Formatura </a:t>
            </a:r>
            <a:r>
              <a:rPr lang="pt-BR" sz="2400" b="1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lang="pt-BR" sz="2400" b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Mais Notícias… – Página: 2 – PCS">
            <a:extLst>
              <a:ext uri="{FF2B5EF4-FFF2-40B4-BE49-F238E27FC236}">
                <a16:creationId xmlns:a16="http://schemas.microsoft.com/office/drawing/2014/main" xmlns="" id="{5DE9A16D-4D9D-460C-ACAE-B4BB5BDB4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1207" y="4842914"/>
            <a:ext cx="1111573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dentidade visual da Escola Politécnica da USP – ESCOLA POLITÉCNICA">
            <a:extLst>
              <a:ext uri="{FF2B5EF4-FFF2-40B4-BE49-F238E27FC236}">
                <a16:creationId xmlns:a16="http://schemas.microsoft.com/office/drawing/2014/main" xmlns="" id="{DEF4FBC4-C16C-4137-A68A-0250A41CC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716" y="4974998"/>
            <a:ext cx="1444814" cy="25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42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xmlns="" id="{94F8F980-38FE-EA09-B6E6-F3E3E9D84F6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156201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Slide do think-cell" r:id="rId4" imgW="473" imgH="476" progId="TCLayout.ActiveDocument.1">
                  <p:embed/>
                </p:oleObj>
              </mc:Choice>
              <mc:Fallback>
                <p:oleObj name="Slide do think-cell" r:id="rId4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3B58ED-97F5-4780-064A-D2F25EC01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pt-BR" b="0" i="0" dirty="0">
                <a:effectLst/>
                <a:latin typeface="Arial" panose="020B0604020202020204" pitchFamily="34" charset="0"/>
              </a:rPr>
              <a:t>O estudo da mortalidade é um recurso importante para a criação e orientação de políticas públicas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xmlns="" id="{B8F6E19E-EB1B-4B24-BF4A-4DCBB005E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9E32BD-B201-4C38-96C4-D961A395C03A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xmlns="" id="{199862B6-7EB9-601B-C50D-9F68C5C3B1B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1667" y="247534"/>
            <a:ext cx="4873958" cy="226299"/>
          </a:xfrm>
        </p:spPr>
        <p:txBody>
          <a:bodyPr>
            <a:normAutofit fontScale="40000" lnSpcReduction="20000"/>
          </a:bodyPr>
          <a:lstStyle/>
          <a:p>
            <a:r>
              <a:rPr lang="pt-BR" dirty="0"/>
              <a:t>Motivação </a:t>
            </a:r>
            <a:endParaRPr lang="en-US" dirty="0"/>
          </a:p>
        </p:txBody>
      </p:sp>
      <p:pic>
        <p:nvPicPr>
          <p:cNvPr id="11" name="Gráfico 10" descr="Dólar com preenchimento sólido">
            <a:extLst>
              <a:ext uri="{FF2B5EF4-FFF2-40B4-BE49-F238E27FC236}">
                <a16:creationId xmlns:a16="http://schemas.microsoft.com/office/drawing/2014/main" xmlns="" id="{5D8C69CD-A766-AD98-9AF1-4C88488005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204327" y="1730181"/>
            <a:ext cx="589907" cy="589907"/>
          </a:xfrm>
          <a:prstGeom prst="rect">
            <a:avLst/>
          </a:prstGeom>
        </p:spPr>
      </p:pic>
      <p:pic>
        <p:nvPicPr>
          <p:cNvPr id="13" name="Gráfico 12" descr="Família com menina com preenchimento sólido">
            <a:extLst>
              <a:ext uri="{FF2B5EF4-FFF2-40B4-BE49-F238E27FC236}">
                <a16:creationId xmlns:a16="http://schemas.microsoft.com/office/drawing/2014/main" xmlns="" id="{4C6FBF26-CA4D-74C4-72B1-C22BBCDFE87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3102733" y="1687634"/>
            <a:ext cx="697659" cy="697659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2B25519F-CADC-FFA6-E027-60B6A830F945}"/>
              </a:ext>
            </a:extLst>
          </p:cNvPr>
          <p:cNvSpPr txBox="1"/>
          <p:nvPr/>
        </p:nvSpPr>
        <p:spPr>
          <a:xfrm>
            <a:off x="3961069" y="2503217"/>
            <a:ext cx="1135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Condições econômicas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C7636199-3F3A-662E-EC07-F742DC260797}"/>
              </a:ext>
            </a:extLst>
          </p:cNvPr>
          <p:cNvSpPr txBox="1"/>
          <p:nvPr/>
        </p:nvSpPr>
        <p:spPr>
          <a:xfrm>
            <a:off x="3102733" y="2576399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Família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75C07B7D-4FEC-2C81-7984-4CD41CD205F0}"/>
              </a:ext>
            </a:extLst>
          </p:cNvPr>
          <p:cNvSpPr txBox="1"/>
          <p:nvPr/>
        </p:nvSpPr>
        <p:spPr>
          <a:xfrm>
            <a:off x="2084904" y="2574555"/>
            <a:ext cx="847502" cy="278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Gestação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2BC81681-2CBC-8691-3EA9-FB439DF4C3CE}"/>
              </a:ext>
            </a:extLst>
          </p:cNvPr>
          <p:cNvSpPr txBox="1"/>
          <p:nvPr/>
        </p:nvSpPr>
        <p:spPr>
          <a:xfrm>
            <a:off x="1133719" y="2574555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Educação</a:t>
            </a:r>
          </a:p>
        </p:txBody>
      </p:sp>
      <p:pic>
        <p:nvPicPr>
          <p:cNvPr id="19" name="Gráfico 18" descr="Moça grávida com preenchimento sólido">
            <a:extLst>
              <a:ext uri="{FF2B5EF4-FFF2-40B4-BE49-F238E27FC236}">
                <a16:creationId xmlns:a16="http://schemas.microsoft.com/office/drawing/2014/main" xmlns="" id="{193041CC-BB5F-F1EA-4F24-759661E99F1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2117098" y="1700259"/>
            <a:ext cx="702304" cy="702304"/>
          </a:xfrm>
          <a:prstGeom prst="rect">
            <a:avLst/>
          </a:prstGeom>
        </p:spPr>
      </p:pic>
      <p:pic>
        <p:nvPicPr>
          <p:cNvPr id="21" name="Gráfico 20" descr="Livros com preenchimento sólido">
            <a:extLst>
              <a:ext uri="{FF2B5EF4-FFF2-40B4-BE49-F238E27FC236}">
                <a16:creationId xmlns:a16="http://schemas.microsoft.com/office/drawing/2014/main" xmlns="" id="{581B993A-3E32-28D6-1DB3-5A7EF3E3E8C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404482" y="1728251"/>
            <a:ext cx="477184" cy="477184"/>
          </a:xfrm>
          <a:prstGeom prst="rect">
            <a:avLst/>
          </a:prstGeom>
        </p:spPr>
      </p:pic>
      <p:pic>
        <p:nvPicPr>
          <p:cNvPr id="23" name="Gráfico 22" descr="Homem com preenchimento sólido">
            <a:extLst>
              <a:ext uri="{FF2B5EF4-FFF2-40B4-BE49-F238E27FC236}">
                <a16:creationId xmlns:a16="http://schemas.microsoft.com/office/drawing/2014/main" xmlns="" id="{A961C907-8003-DA76-BEF3-1E1B9C638BE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2382749" y="3851988"/>
            <a:ext cx="1667069" cy="1667069"/>
          </a:xfrm>
          <a:prstGeom prst="rect">
            <a:avLst/>
          </a:prstGeom>
        </p:spPr>
      </p:pic>
      <p:pic>
        <p:nvPicPr>
          <p:cNvPr id="30" name="Gráfico 29" descr="Médico com preenchimento sólido">
            <a:extLst>
              <a:ext uri="{FF2B5EF4-FFF2-40B4-BE49-F238E27FC236}">
                <a16:creationId xmlns:a16="http://schemas.microsoft.com/office/drawing/2014/main" xmlns="" id="{4B3C31C5-1EEC-1079-FA90-68114A0A907F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5989422" y="4057261"/>
            <a:ext cx="1256523" cy="1256523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xmlns="" id="{E3A20C0C-B88C-0C83-CF8F-A0AADD46D7BA}"/>
              </a:ext>
            </a:extLst>
          </p:cNvPr>
          <p:cNvSpPr txBox="1"/>
          <p:nvPr/>
        </p:nvSpPr>
        <p:spPr>
          <a:xfrm>
            <a:off x="2812967" y="5585039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Indivíduo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xmlns="" id="{8F5E0D95-D000-15CD-AC0B-EC0CD8A619A4}"/>
              </a:ext>
            </a:extLst>
          </p:cNvPr>
          <p:cNvSpPr txBox="1"/>
          <p:nvPr/>
        </p:nvSpPr>
        <p:spPr>
          <a:xfrm>
            <a:off x="6115746" y="5380557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Atendimento</a:t>
            </a:r>
          </a:p>
        </p:txBody>
      </p:sp>
      <p:cxnSp>
        <p:nvCxnSpPr>
          <p:cNvPr id="64" name="Conector: Angulado 63">
            <a:extLst>
              <a:ext uri="{FF2B5EF4-FFF2-40B4-BE49-F238E27FC236}">
                <a16:creationId xmlns:a16="http://schemas.microsoft.com/office/drawing/2014/main" xmlns="" id="{D7B14409-D2F4-11C2-2831-3C3DF4068DB9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 rot="16200000" flipH="1">
            <a:off x="1891270" y="2526974"/>
            <a:ext cx="1000434" cy="1649593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xmlns="" id="{B8151107-C2C1-0D71-E29C-76C0D1BD793E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 rot="16200000" flipH="1">
            <a:off x="2363174" y="2998878"/>
            <a:ext cx="998590" cy="707629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: Angulado 69">
            <a:extLst>
              <a:ext uri="{FF2B5EF4-FFF2-40B4-BE49-F238E27FC236}">
                <a16:creationId xmlns:a16="http://schemas.microsoft.com/office/drawing/2014/main" xmlns="" id="{383FA842-C7CB-3E83-E3AB-EA410502D5C7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 rot="5400000">
            <a:off x="2832216" y="3237466"/>
            <a:ext cx="998590" cy="230454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: Angulado 73">
            <a:extLst>
              <a:ext uri="{FF2B5EF4-FFF2-40B4-BE49-F238E27FC236}">
                <a16:creationId xmlns:a16="http://schemas.microsoft.com/office/drawing/2014/main" xmlns="" id="{59497B12-DADB-A55D-9CD3-4B444798ABA6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rot="5400000">
            <a:off x="3428920" y="2752246"/>
            <a:ext cx="887106" cy="1312378"/>
          </a:xfrm>
          <a:prstGeom prst="bentConnector3">
            <a:avLst>
              <a:gd name="adj1" fmla="val 44741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xmlns="" id="{AF642110-7FEC-C8CE-75BE-122F3FCB83F7}"/>
              </a:ext>
            </a:extLst>
          </p:cNvPr>
          <p:cNvCxnSpPr>
            <a:endCxn id="30" idx="1"/>
          </p:cNvCxnSpPr>
          <p:nvPr/>
        </p:nvCxnSpPr>
        <p:spPr>
          <a:xfrm>
            <a:off x="4049818" y="4685522"/>
            <a:ext cx="1939604" cy="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xmlns="" id="{BF523D9C-7F07-FD99-E473-9077823039D3}"/>
              </a:ext>
            </a:extLst>
          </p:cNvPr>
          <p:cNvSpPr txBox="1"/>
          <p:nvPr/>
        </p:nvSpPr>
        <p:spPr>
          <a:xfrm>
            <a:off x="4650233" y="4521005"/>
            <a:ext cx="54213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Crise</a:t>
            </a:r>
          </a:p>
        </p:txBody>
      </p: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xmlns="" id="{85A1BE31-5CF1-D2E3-07F2-21F77118F9FD}"/>
              </a:ext>
            </a:extLst>
          </p:cNvPr>
          <p:cNvCxnSpPr/>
          <p:nvPr/>
        </p:nvCxnSpPr>
        <p:spPr>
          <a:xfrm>
            <a:off x="7464822" y="4685522"/>
            <a:ext cx="1939604" cy="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aixaDeTexto 85">
            <a:extLst>
              <a:ext uri="{FF2B5EF4-FFF2-40B4-BE49-F238E27FC236}">
                <a16:creationId xmlns:a16="http://schemas.microsoft.com/office/drawing/2014/main" xmlns="" id="{88DD9D17-FFEF-E50C-D2EE-D0F048C47D43}"/>
              </a:ext>
            </a:extLst>
          </p:cNvPr>
          <p:cNvSpPr txBox="1"/>
          <p:nvPr/>
        </p:nvSpPr>
        <p:spPr>
          <a:xfrm>
            <a:off x="8065237" y="4521005"/>
            <a:ext cx="5517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Óbito</a:t>
            </a:r>
          </a:p>
        </p:txBody>
      </p:sp>
      <p:pic>
        <p:nvPicPr>
          <p:cNvPr id="96" name="Gráfico 95" descr="Esqueleto com preenchimento sólido">
            <a:extLst>
              <a:ext uri="{FF2B5EF4-FFF2-40B4-BE49-F238E27FC236}">
                <a16:creationId xmlns:a16="http://schemas.microsoft.com/office/drawing/2014/main" xmlns="" id="{4A3F27AE-4D40-8033-B203-6A37D9542972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9551388" y="3932455"/>
            <a:ext cx="1386820" cy="1386820"/>
          </a:xfrm>
          <a:prstGeom prst="rect">
            <a:avLst/>
          </a:prstGeom>
        </p:spPr>
      </p:pic>
      <p:sp>
        <p:nvSpPr>
          <p:cNvPr id="97" name="CaixaDeTexto 96">
            <a:extLst>
              <a:ext uri="{FF2B5EF4-FFF2-40B4-BE49-F238E27FC236}">
                <a16:creationId xmlns:a16="http://schemas.microsoft.com/office/drawing/2014/main" xmlns="" id="{04E282E3-33DD-FD2C-C439-0D39F5E4B1F4}"/>
              </a:ext>
            </a:extLst>
          </p:cNvPr>
          <p:cNvSpPr txBox="1"/>
          <p:nvPr/>
        </p:nvSpPr>
        <p:spPr>
          <a:xfrm>
            <a:off x="9792007" y="5415341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Necrópsia</a:t>
            </a:r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xmlns="" id="{AEA1CA2D-EDED-6B34-BFD3-233A2D29704A}"/>
              </a:ext>
            </a:extLst>
          </p:cNvPr>
          <p:cNvSpPr/>
          <p:nvPr/>
        </p:nvSpPr>
        <p:spPr>
          <a:xfrm>
            <a:off x="782022" y="1474237"/>
            <a:ext cx="4774150" cy="1667069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xmlns="" id="{82CDFD32-01A5-8A7A-4650-E7857F564913}"/>
              </a:ext>
            </a:extLst>
          </p:cNvPr>
          <p:cNvSpPr txBox="1"/>
          <p:nvPr/>
        </p:nvSpPr>
        <p:spPr>
          <a:xfrm>
            <a:off x="3961069" y="1342269"/>
            <a:ext cx="151836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b="1" i="1" dirty="0"/>
              <a:t>Contexto paciente</a:t>
            </a:r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xmlns="" id="{C4C03762-8DD1-C766-2E3D-679D578A9F2F}"/>
              </a:ext>
            </a:extLst>
          </p:cNvPr>
          <p:cNvSpPr/>
          <p:nvPr/>
        </p:nvSpPr>
        <p:spPr>
          <a:xfrm>
            <a:off x="4280272" y="3602972"/>
            <a:ext cx="6785833" cy="2340628"/>
          </a:xfrm>
          <a:prstGeom prst="rect">
            <a:avLst/>
          </a:prstGeom>
          <a:noFill/>
          <a:ln>
            <a:solidFill>
              <a:schemeClr val="bg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xmlns="" id="{34A9D168-481B-047C-64D5-EA666EAFDADD}"/>
              </a:ext>
            </a:extLst>
          </p:cNvPr>
          <p:cNvSpPr txBox="1"/>
          <p:nvPr/>
        </p:nvSpPr>
        <p:spPr>
          <a:xfrm>
            <a:off x="9231335" y="3464472"/>
            <a:ext cx="127310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b="1" i="1" dirty="0"/>
              <a:t>Contexto óbito</a:t>
            </a:r>
          </a:p>
        </p:txBody>
      </p:sp>
      <p:pic>
        <p:nvPicPr>
          <p:cNvPr id="111" name="Gráfico 110" descr="Apresentação com gráfico de pizza com preenchimento sólido">
            <a:extLst>
              <a:ext uri="{FF2B5EF4-FFF2-40B4-BE49-F238E27FC236}">
                <a16:creationId xmlns:a16="http://schemas.microsoft.com/office/drawing/2014/main" xmlns="" id="{ED1ADD36-0394-00F0-F3E5-72F711422DDF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8267342" y="1720287"/>
            <a:ext cx="1137084" cy="1137084"/>
          </a:xfrm>
          <a:prstGeom prst="rect">
            <a:avLst/>
          </a:prstGeom>
        </p:spPr>
      </p:pic>
      <p:cxnSp>
        <p:nvCxnSpPr>
          <p:cNvPr id="112" name="Conector: Angulado 111">
            <a:extLst>
              <a:ext uri="{FF2B5EF4-FFF2-40B4-BE49-F238E27FC236}">
                <a16:creationId xmlns:a16="http://schemas.microsoft.com/office/drawing/2014/main" xmlns="" id="{18404E5A-716F-0CB7-4ACC-2F35C7C39D28}"/>
              </a:ext>
            </a:extLst>
          </p:cNvPr>
          <p:cNvCxnSpPr>
            <a:cxnSpLocks/>
            <a:stCxn id="109" idx="3"/>
          </p:cNvCxnSpPr>
          <p:nvPr/>
        </p:nvCxnSpPr>
        <p:spPr>
          <a:xfrm flipH="1" flipV="1">
            <a:off x="9404426" y="2205435"/>
            <a:ext cx="1661679" cy="2567851"/>
          </a:xfrm>
          <a:prstGeom prst="bentConnector4">
            <a:avLst>
              <a:gd name="adj1" fmla="val -13757"/>
              <a:gd name="adj2" fmla="val 10004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aixaDeTexto 118">
            <a:extLst>
              <a:ext uri="{FF2B5EF4-FFF2-40B4-BE49-F238E27FC236}">
                <a16:creationId xmlns:a16="http://schemas.microsoft.com/office/drawing/2014/main" xmlns="" id="{8E73B298-BF79-FD06-E649-5F39260EED5C}"/>
              </a:ext>
            </a:extLst>
          </p:cNvPr>
          <p:cNvSpPr txBox="1"/>
          <p:nvPr/>
        </p:nvSpPr>
        <p:spPr>
          <a:xfrm>
            <a:off x="7939669" y="2851553"/>
            <a:ext cx="2009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Coleta e análise de dados</a:t>
            </a:r>
          </a:p>
        </p:txBody>
      </p:sp>
      <p:cxnSp>
        <p:nvCxnSpPr>
          <p:cNvPr id="123" name="Conector de Seta Reta 122">
            <a:extLst>
              <a:ext uri="{FF2B5EF4-FFF2-40B4-BE49-F238E27FC236}">
                <a16:creationId xmlns:a16="http://schemas.microsoft.com/office/drawing/2014/main" xmlns="" id="{3E4B8A02-9292-8EF8-A1FF-AF78FD7A2DC4}"/>
              </a:ext>
            </a:extLst>
          </p:cNvPr>
          <p:cNvCxnSpPr>
            <a:cxnSpLocks/>
          </p:cNvCxnSpPr>
          <p:nvPr/>
        </p:nvCxnSpPr>
        <p:spPr>
          <a:xfrm flipH="1">
            <a:off x="5770545" y="2266007"/>
            <a:ext cx="2368900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aixaDeTexto 125">
            <a:extLst>
              <a:ext uri="{FF2B5EF4-FFF2-40B4-BE49-F238E27FC236}">
                <a16:creationId xmlns:a16="http://schemas.microsoft.com/office/drawing/2014/main" xmlns="" id="{6F35D5C0-FBBD-7347-0413-77D773A71DA9}"/>
              </a:ext>
            </a:extLst>
          </p:cNvPr>
          <p:cNvSpPr txBox="1"/>
          <p:nvPr/>
        </p:nvSpPr>
        <p:spPr>
          <a:xfrm>
            <a:off x="6329514" y="2125564"/>
            <a:ext cx="136928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Políticas públicas</a:t>
            </a:r>
          </a:p>
        </p:txBody>
      </p:sp>
    </p:spTree>
    <p:extLst>
      <p:ext uri="{BB962C8B-B14F-4D97-AF65-F5344CB8AC3E}">
        <p14:creationId xmlns:p14="http://schemas.microsoft.com/office/powerpoint/2010/main" val="23725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xmlns="" id="{14F9FCD9-7F0E-5D14-EEA6-E3B397A32C3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540960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Slide do think-cell" r:id="rId5" imgW="473" imgH="476" progId="TCLayout.ActiveDocument.1">
                  <p:embed/>
                </p:oleObj>
              </mc:Choice>
              <mc:Fallback>
                <p:oleObj name="Slide do think-cell" r:id="rId5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revisão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planejamento</a:t>
            </a:r>
            <a:r>
              <a:rPr lang="en-US" dirty="0" smtClean="0"/>
              <a:t> </a:t>
            </a:r>
            <a:r>
              <a:rPr lang="en-US" dirty="0" err="1" smtClean="0"/>
              <a:t>previamente</a:t>
            </a:r>
            <a:r>
              <a:rPr lang="en-US" dirty="0" smtClean="0"/>
              <a:t> </a:t>
            </a:r>
            <a:r>
              <a:rPr lang="en-US" dirty="0" err="1" smtClean="0"/>
              <a:t>estipulado</a:t>
            </a:r>
            <a:r>
              <a:rPr lang="en-US" dirty="0" smtClean="0"/>
              <a:t>, o </a:t>
            </a:r>
            <a:r>
              <a:rPr lang="en-US" dirty="0" err="1" smtClean="0"/>
              <a:t>aprendizado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supervisionado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explorado</a:t>
            </a:r>
            <a:r>
              <a:rPr lang="en-US" dirty="0" smtClean="0"/>
              <a:t> e o </a:t>
            </a:r>
            <a:r>
              <a:rPr lang="en-US" dirty="0" err="1" smtClean="0"/>
              <a:t>relatório</a:t>
            </a:r>
            <a:r>
              <a:rPr lang="en-US" dirty="0" smtClean="0"/>
              <a:t> final do </a:t>
            </a:r>
            <a:r>
              <a:rPr lang="en-US" dirty="0" err="1" smtClean="0"/>
              <a:t>trabalho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sendo</a:t>
            </a:r>
            <a:r>
              <a:rPr lang="en-US" dirty="0" smtClean="0"/>
              <a:t> </a:t>
            </a:r>
            <a:r>
              <a:rPr lang="en-US" dirty="0" err="1" smtClean="0"/>
              <a:t>redigido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9E32BD-B201-4C38-96C4-D961A395C03A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40000" lnSpcReduction="20000"/>
          </a:bodyPr>
          <a:lstStyle/>
          <a:p>
            <a:r>
              <a:rPr lang="pt-BR" dirty="0"/>
              <a:t>Cronograma do projeto</a:t>
            </a:r>
            <a:endParaRPr lang="en-US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58974CE0-E80A-AF32-4671-5FA7A251206C}"/>
              </a:ext>
            </a:extLst>
          </p:cNvPr>
          <p:cNvSpPr txBox="1"/>
          <p:nvPr/>
        </p:nvSpPr>
        <p:spPr>
          <a:xfrm>
            <a:off x="263525" y="1364760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i="1" dirty="0"/>
              <a:t>Fases</a:t>
            </a:r>
            <a:endParaRPr lang="pt-BR" b="1" i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4702" y="1887953"/>
            <a:ext cx="10242595" cy="441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9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xmlns="" id="{14F9FCD9-7F0E-5D14-EEA6-E3B397A32C3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Slide do think-cell" r:id="rId5" imgW="473" imgH="476" progId="TCLayout.ActiveDocument.1">
                  <p:embed/>
                </p:oleObj>
              </mc:Choice>
              <mc:Fallback>
                <p:oleObj name="Slide do think-cell" r:id="rId5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longo</a:t>
            </a:r>
            <a:r>
              <a:rPr lang="en-US" dirty="0" smtClean="0"/>
              <a:t> do ultimo </a:t>
            </a:r>
            <a:r>
              <a:rPr lang="en-US" dirty="0" err="1" smtClean="0"/>
              <a:t>mês</a:t>
            </a:r>
            <a:r>
              <a:rPr lang="en-US" dirty="0" smtClean="0"/>
              <a:t>, a </a:t>
            </a:r>
            <a:r>
              <a:rPr lang="en-US" dirty="0" err="1" smtClean="0"/>
              <a:t>maturidade</a:t>
            </a:r>
            <a:r>
              <a:rPr lang="en-US" dirty="0" smtClean="0"/>
              <a:t> da </a:t>
            </a:r>
            <a:r>
              <a:rPr lang="en-US" dirty="0" err="1" smtClean="0"/>
              <a:t>análise</a:t>
            </a:r>
            <a:r>
              <a:rPr lang="en-US" dirty="0" smtClean="0"/>
              <a:t> da </a:t>
            </a:r>
            <a:r>
              <a:rPr lang="en-US" dirty="0" err="1" smtClean="0"/>
              <a:t>questão</a:t>
            </a:r>
            <a:r>
              <a:rPr lang="en-US" dirty="0" smtClean="0"/>
              <a:t> </a:t>
            </a:r>
            <a:r>
              <a:rPr lang="en-US" dirty="0" err="1" smtClean="0"/>
              <a:t>evoluiu</a:t>
            </a:r>
            <a:r>
              <a:rPr lang="en-US" dirty="0" smtClean="0"/>
              <a:t> de </a:t>
            </a:r>
            <a:r>
              <a:rPr lang="en-US" dirty="0" err="1" smtClean="0"/>
              <a:t>tal</a:t>
            </a:r>
            <a:r>
              <a:rPr lang="en-US" dirty="0" smtClean="0"/>
              <a:t> forma </a:t>
            </a:r>
            <a:r>
              <a:rPr lang="en-US" dirty="0" err="1" smtClean="0"/>
              <a:t>que</a:t>
            </a:r>
            <a:r>
              <a:rPr lang="en-US" dirty="0" smtClean="0"/>
              <a:t> as </a:t>
            </a:r>
            <a:r>
              <a:rPr lang="en-US" dirty="0" err="1" smtClean="0"/>
              <a:t>questões</a:t>
            </a:r>
            <a:r>
              <a:rPr lang="en-US" dirty="0" smtClean="0"/>
              <a:t> de </a:t>
            </a:r>
            <a:r>
              <a:rPr lang="en-US" dirty="0" err="1" smtClean="0"/>
              <a:t>pesquisa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alteradas</a:t>
            </a:r>
            <a:r>
              <a:rPr lang="en-US" dirty="0" smtClean="0"/>
              <a:t> para </a:t>
            </a:r>
            <a:r>
              <a:rPr lang="en-US" dirty="0" err="1" smtClean="0"/>
              <a:t>refletir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o </a:t>
            </a:r>
            <a:r>
              <a:rPr lang="en-US" dirty="0" err="1" smtClean="0"/>
              <a:t>estudo</a:t>
            </a:r>
            <a:r>
              <a:rPr lang="en-US" dirty="0" smtClean="0"/>
              <a:t> </a:t>
            </a:r>
            <a:r>
              <a:rPr lang="en-US" dirty="0" err="1" smtClean="0"/>
              <a:t>conduzido</a:t>
            </a:r>
            <a:endParaRPr lang="en-US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9E32BD-B201-4C38-96C4-D961A395C03A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40000" lnSpcReduction="20000"/>
          </a:bodyPr>
          <a:lstStyle/>
          <a:p>
            <a:r>
              <a:rPr lang="pt-BR" dirty="0" smtClean="0"/>
              <a:t>Questões de pesquisa</a:t>
            </a:r>
            <a:endParaRPr lang="en-US" dirty="0"/>
          </a:p>
        </p:txBody>
      </p:sp>
      <p:grpSp>
        <p:nvGrpSpPr>
          <p:cNvPr id="29" name="Grupo 28"/>
          <p:cNvGrpSpPr/>
          <p:nvPr/>
        </p:nvGrpSpPr>
        <p:grpSpPr>
          <a:xfrm>
            <a:off x="846037" y="2296160"/>
            <a:ext cx="5084686" cy="843280"/>
            <a:chOff x="371475" y="2296160"/>
            <a:chExt cx="5084686" cy="843280"/>
          </a:xfrm>
        </p:grpSpPr>
        <p:sp>
          <p:nvSpPr>
            <p:cNvPr id="6" name="Retângulo 5"/>
            <p:cNvSpPr/>
            <p:nvPr/>
          </p:nvSpPr>
          <p:spPr>
            <a:xfrm>
              <a:off x="756022" y="2296160"/>
              <a:ext cx="4700139" cy="8432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pt-BR" sz="1400" dirty="0" smtClean="0">
                  <a:solidFill>
                    <a:schemeClr val="tx1"/>
                  </a:solidFill>
                </a:rPr>
                <a:t>É possível predizer a causa da morte com base nos atributos disponíveis?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Elipse 4"/>
            <p:cNvSpPr/>
            <p:nvPr/>
          </p:nvSpPr>
          <p:spPr>
            <a:xfrm>
              <a:off x="371475" y="2296160"/>
              <a:ext cx="843280" cy="843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1</a:t>
              </a:r>
              <a:endParaRPr lang="en-US" dirty="0"/>
            </a:p>
          </p:txBody>
        </p:sp>
      </p:grpSp>
      <p:sp>
        <p:nvSpPr>
          <p:cNvPr id="26" name="Retângulo 25"/>
          <p:cNvSpPr/>
          <p:nvPr/>
        </p:nvSpPr>
        <p:spPr>
          <a:xfrm>
            <a:off x="6315270" y="2296160"/>
            <a:ext cx="4700139" cy="843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Depende!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846037" y="3603467"/>
            <a:ext cx="5084686" cy="845820"/>
            <a:chOff x="3626945" y="3603467"/>
            <a:chExt cx="5084686" cy="845820"/>
          </a:xfrm>
        </p:grpSpPr>
        <p:sp>
          <p:nvSpPr>
            <p:cNvPr id="14" name="Retângulo 13"/>
            <p:cNvSpPr/>
            <p:nvPr/>
          </p:nvSpPr>
          <p:spPr>
            <a:xfrm>
              <a:off x="4011492" y="3606007"/>
              <a:ext cx="4700139" cy="8432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pt-BR" sz="1400" dirty="0" smtClean="0">
                  <a:solidFill>
                    <a:schemeClr val="tx1"/>
                  </a:solidFill>
                </a:rPr>
                <a:t>É possível generalizar os resultados obtidos no estado de SP?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3626945" y="3603467"/>
              <a:ext cx="843280" cy="843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2</a:t>
              </a:r>
              <a:endParaRPr lang="en-US" dirty="0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846037" y="4918393"/>
            <a:ext cx="5084686" cy="848360"/>
            <a:chOff x="5355853" y="4918393"/>
            <a:chExt cx="5084686" cy="848360"/>
          </a:xfrm>
        </p:grpSpPr>
        <p:sp>
          <p:nvSpPr>
            <p:cNvPr id="15" name="Retângulo 14"/>
            <p:cNvSpPr/>
            <p:nvPr/>
          </p:nvSpPr>
          <p:spPr>
            <a:xfrm>
              <a:off x="5740400" y="4918393"/>
              <a:ext cx="4700139" cy="8432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pt-BR" sz="1400" dirty="0" smtClean="0">
                  <a:solidFill>
                    <a:schemeClr val="tx1"/>
                  </a:solidFill>
                </a:rPr>
                <a:t>Com base no modelo desenvolvido, quais atributos são mais relevantes para a definição da causa da morte? (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feature</a:t>
              </a:r>
              <a:r>
                <a:rPr lang="pt-BR" sz="1400" dirty="0" smtClean="0">
                  <a:solidFill>
                    <a:schemeClr val="tx1"/>
                  </a:solidFill>
                </a:rPr>
                <a:t> </a:t>
              </a:r>
              <a:r>
                <a:rPr lang="pt-BR" sz="1400" dirty="0" err="1" smtClean="0">
                  <a:solidFill>
                    <a:schemeClr val="tx1"/>
                  </a:solidFill>
                </a:rPr>
                <a:t>selection</a:t>
              </a:r>
              <a:r>
                <a:rPr lang="pt-BR" sz="1400" dirty="0">
                  <a:solidFill>
                    <a:schemeClr val="tx1"/>
                  </a:solidFill>
                </a:rPr>
                <a:t>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Elipse 11"/>
            <p:cNvSpPr/>
            <p:nvPr/>
          </p:nvSpPr>
          <p:spPr>
            <a:xfrm>
              <a:off x="5355853" y="4923473"/>
              <a:ext cx="843280" cy="843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3</a:t>
              </a:r>
              <a:endParaRPr lang="en-US" dirty="0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58974CE0-E80A-AF32-4671-5FA7A251206C}"/>
              </a:ext>
            </a:extLst>
          </p:cNvPr>
          <p:cNvSpPr txBox="1"/>
          <p:nvPr/>
        </p:nvSpPr>
        <p:spPr>
          <a:xfrm>
            <a:off x="263525" y="1461223"/>
            <a:ext cx="1818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i="1" dirty="0" smtClean="0"/>
              <a:t>Questões de pesquisa</a:t>
            </a:r>
            <a:endParaRPr lang="pt-BR" b="1" i="1" dirty="0"/>
          </a:p>
        </p:txBody>
      </p:sp>
      <p:sp>
        <p:nvSpPr>
          <p:cNvPr id="30" name="Retângulo 29"/>
          <p:cNvSpPr/>
          <p:nvPr/>
        </p:nvSpPr>
        <p:spPr>
          <a:xfrm>
            <a:off x="6315270" y="3603467"/>
            <a:ext cx="4700139" cy="843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Verificar. Modelo já pronto e calibrado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6315270" y="4918393"/>
            <a:ext cx="4700139" cy="843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pt-BR" sz="1400" dirty="0" smtClean="0">
                <a:solidFill>
                  <a:schemeClr val="tx1"/>
                </a:solidFill>
              </a:rPr>
              <a:t>Já realizado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81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xmlns="" id="{F812B11A-D417-9732-6EB7-2A136B9DC5F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45839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Slide do think-cell" r:id="rId4" imgW="473" imgH="476" progId="TCLayout.ActiveDocument.1">
                  <p:embed/>
                </p:oleObj>
              </mc:Choice>
              <mc:Fallback>
                <p:oleObj name="Slide do think-cell" r:id="rId4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6DC3762-7303-C049-B0E1-F8914DB0B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pt-BR" dirty="0"/>
              <a:t>A principal fonte de dados para o projeto é a plataforma de ciência de dados aplicada à saúde da Fiocruz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xmlns="" id="{09334A1C-7CC7-E9D6-88A6-365096C45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9E32BD-B201-4C38-96C4-D961A395C03A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xmlns="" id="{29731A8A-5E30-465E-8CCC-7767B345B7B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1667" y="247534"/>
            <a:ext cx="4873958" cy="226299"/>
          </a:xfrm>
        </p:spPr>
        <p:txBody>
          <a:bodyPr>
            <a:normAutofit fontScale="40000" lnSpcReduction="20000"/>
          </a:bodyPr>
          <a:lstStyle/>
          <a:p>
            <a:r>
              <a:rPr lang="pt-BR" dirty="0"/>
              <a:t>Identificação das fontes de dados disponíveis e tratamento deles</a:t>
            </a:r>
            <a:endParaRPr lang="en-US" dirty="0"/>
          </a:p>
        </p:txBody>
      </p:sp>
      <p:pic>
        <p:nvPicPr>
          <p:cNvPr id="4098" name="Picture 2" descr="DATASUS - Ministério da Saúde - Insper: Ensino Superior em Negócios,  Direito, Engenharias e Ciência da Computação">
            <a:extLst>
              <a:ext uri="{FF2B5EF4-FFF2-40B4-BE49-F238E27FC236}">
                <a16:creationId xmlns:a16="http://schemas.microsoft.com/office/drawing/2014/main" xmlns="" id="{DD1A4358-C887-674C-E710-EA9642425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04" y="1720939"/>
            <a:ext cx="2220685" cy="66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andemia na Internet: FIOCRUZ | PCDaS">
            <a:extLst>
              <a:ext uri="{FF2B5EF4-FFF2-40B4-BE49-F238E27FC236}">
                <a16:creationId xmlns:a16="http://schemas.microsoft.com/office/drawing/2014/main" xmlns="" id="{C71BEFCE-9AA2-34D7-4907-74BD25521D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8" t="23952" r="11708" b="17050"/>
          <a:stretch/>
        </p:blipFill>
        <p:spPr bwMode="auto">
          <a:xfrm>
            <a:off x="5036597" y="1969744"/>
            <a:ext cx="2110661" cy="74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FD1E1BD7-C5DD-81CA-E909-4C5ACD7ECA13}"/>
              </a:ext>
            </a:extLst>
          </p:cNvPr>
          <p:cNvSpPr txBox="1">
            <a:spLocks/>
          </p:cNvSpPr>
          <p:nvPr/>
        </p:nvSpPr>
        <p:spPr>
          <a:xfrm>
            <a:off x="726245" y="2642002"/>
            <a:ext cx="27374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SIM - Sistemas de Informação de Mortalidade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xmlns="" id="{D062DF6B-913B-1DB3-33B0-4037B182E3FD}"/>
              </a:ext>
            </a:extLst>
          </p:cNvPr>
          <p:cNvGrpSpPr/>
          <p:nvPr/>
        </p:nvGrpSpPr>
        <p:grpSpPr>
          <a:xfrm>
            <a:off x="3925008" y="1572874"/>
            <a:ext cx="270442" cy="1465112"/>
            <a:chOff x="7589942" y="2269789"/>
            <a:chExt cx="579718" cy="2544810"/>
          </a:xfrm>
        </p:grpSpPr>
        <p:cxnSp>
          <p:nvCxnSpPr>
            <p:cNvPr id="24" name="Gerader Verbinder 77">
              <a:extLst>
                <a:ext uri="{FF2B5EF4-FFF2-40B4-BE49-F238E27FC236}">
                  <a16:creationId xmlns:a16="http://schemas.microsoft.com/office/drawing/2014/main" xmlns="" id="{DA33E8CE-5098-CCA5-1322-173DF3032703}"/>
                </a:ext>
              </a:extLst>
            </p:cNvPr>
            <p:cNvCxnSpPr/>
            <p:nvPr/>
          </p:nvCxnSpPr>
          <p:spPr>
            <a:xfrm>
              <a:off x="7589942" y="2269789"/>
              <a:ext cx="579718" cy="1275108"/>
            </a:xfrm>
            <a:prstGeom prst="line">
              <a:avLst/>
            </a:prstGeom>
            <a:ln w="15875" cap="rnd">
              <a:solidFill>
                <a:schemeClr val="tx2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78">
              <a:extLst>
                <a:ext uri="{FF2B5EF4-FFF2-40B4-BE49-F238E27FC236}">
                  <a16:creationId xmlns:a16="http://schemas.microsoft.com/office/drawing/2014/main" xmlns="" id="{26713B3A-038D-3AE0-522C-06B654864145}"/>
                </a:ext>
              </a:extLst>
            </p:cNvPr>
            <p:cNvCxnSpPr/>
            <p:nvPr/>
          </p:nvCxnSpPr>
          <p:spPr>
            <a:xfrm flipV="1">
              <a:off x="7589942" y="3539491"/>
              <a:ext cx="579718" cy="1275108"/>
            </a:xfrm>
            <a:prstGeom prst="line">
              <a:avLst/>
            </a:prstGeom>
            <a:ln w="15875" cap="rnd">
              <a:solidFill>
                <a:schemeClr val="tx2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1E28BB49-B5BB-DE2E-D497-DA0343743A59}"/>
              </a:ext>
            </a:extLst>
          </p:cNvPr>
          <p:cNvSpPr txBox="1"/>
          <p:nvPr/>
        </p:nvSpPr>
        <p:spPr>
          <a:xfrm>
            <a:off x="3198562" y="2488915"/>
            <a:ext cx="172333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ETL (Extract, Transform and Load)</a:t>
            </a:r>
            <a:endParaRPr lang="pt-BR" sz="1100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xmlns="" id="{487E9307-6E6F-318B-D3C9-11A391503EAE}"/>
              </a:ext>
            </a:extLst>
          </p:cNvPr>
          <p:cNvSpPr/>
          <p:nvPr/>
        </p:nvSpPr>
        <p:spPr>
          <a:xfrm>
            <a:off x="8684798" y="1709562"/>
            <a:ext cx="2890680" cy="1133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23.5 GB (702 arquivos) – 1 por ano por estado desde 1996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Estado de SP: 5,52GB e 6.993.473 instâncias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164 parâmetros na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xmlns="" id="{4420DF43-2134-2485-921B-4FFE04B13C7F}"/>
              </a:ext>
            </a:extLst>
          </p:cNvPr>
          <p:cNvSpPr/>
          <p:nvPr/>
        </p:nvSpPr>
        <p:spPr>
          <a:xfrm>
            <a:off x="8778136" y="4763968"/>
            <a:ext cx="2890680" cy="444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Classificação dos parâmetros em categorias do paciente e do óbito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tx1"/>
              </a:solidFill>
            </a:endParaRP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xmlns="" id="{F66327D8-A075-152B-EF9E-31360ED3B503}"/>
              </a:ext>
            </a:extLst>
          </p:cNvPr>
          <p:cNvGrpSpPr/>
          <p:nvPr/>
        </p:nvGrpSpPr>
        <p:grpSpPr>
          <a:xfrm>
            <a:off x="7853184" y="1572874"/>
            <a:ext cx="270442" cy="1465112"/>
            <a:chOff x="7589942" y="2269789"/>
            <a:chExt cx="579718" cy="2544810"/>
          </a:xfrm>
        </p:grpSpPr>
        <p:cxnSp>
          <p:nvCxnSpPr>
            <p:cNvPr id="44" name="Gerader Verbinder 77">
              <a:extLst>
                <a:ext uri="{FF2B5EF4-FFF2-40B4-BE49-F238E27FC236}">
                  <a16:creationId xmlns:a16="http://schemas.microsoft.com/office/drawing/2014/main" xmlns="" id="{CC668F30-84AA-4345-2385-0E74E6228D44}"/>
                </a:ext>
              </a:extLst>
            </p:cNvPr>
            <p:cNvCxnSpPr/>
            <p:nvPr/>
          </p:nvCxnSpPr>
          <p:spPr>
            <a:xfrm>
              <a:off x="7589942" y="2269789"/>
              <a:ext cx="579718" cy="1275108"/>
            </a:xfrm>
            <a:prstGeom prst="line">
              <a:avLst/>
            </a:prstGeom>
            <a:ln w="15875" cap="rnd">
              <a:solidFill>
                <a:schemeClr val="tx2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78">
              <a:extLst>
                <a:ext uri="{FF2B5EF4-FFF2-40B4-BE49-F238E27FC236}">
                  <a16:creationId xmlns:a16="http://schemas.microsoft.com/office/drawing/2014/main" xmlns="" id="{8DFBBCD6-AD1B-4B3B-5BA0-3D1C71CA507C}"/>
                </a:ext>
              </a:extLst>
            </p:cNvPr>
            <p:cNvCxnSpPr/>
            <p:nvPr/>
          </p:nvCxnSpPr>
          <p:spPr>
            <a:xfrm flipV="1">
              <a:off x="7589942" y="3539491"/>
              <a:ext cx="579718" cy="1275108"/>
            </a:xfrm>
            <a:prstGeom prst="line">
              <a:avLst/>
            </a:prstGeom>
            <a:ln w="15875" cap="rnd">
              <a:solidFill>
                <a:schemeClr val="tx2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xmlns="" id="{6F5A1469-8518-8FC8-E730-D1D4E521059A}"/>
              </a:ext>
            </a:extLst>
          </p:cNvPr>
          <p:cNvGrpSpPr/>
          <p:nvPr/>
        </p:nvGrpSpPr>
        <p:grpSpPr>
          <a:xfrm flipH="1">
            <a:off x="7853184" y="4256440"/>
            <a:ext cx="270442" cy="1465112"/>
            <a:chOff x="7589942" y="2269789"/>
            <a:chExt cx="579718" cy="2544810"/>
          </a:xfrm>
        </p:grpSpPr>
        <p:cxnSp>
          <p:nvCxnSpPr>
            <p:cNvPr id="47" name="Gerader Verbinder 77">
              <a:extLst>
                <a:ext uri="{FF2B5EF4-FFF2-40B4-BE49-F238E27FC236}">
                  <a16:creationId xmlns:a16="http://schemas.microsoft.com/office/drawing/2014/main" xmlns="" id="{6CFDDC66-DEF2-779F-7710-971AB074DCC9}"/>
                </a:ext>
              </a:extLst>
            </p:cNvPr>
            <p:cNvCxnSpPr/>
            <p:nvPr/>
          </p:nvCxnSpPr>
          <p:spPr>
            <a:xfrm>
              <a:off x="7589942" y="2269789"/>
              <a:ext cx="579718" cy="1275108"/>
            </a:xfrm>
            <a:prstGeom prst="line">
              <a:avLst/>
            </a:prstGeom>
            <a:ln w="15875" cap="rnd">
              <a:solidFill>
                <a:schemeClr val="tx2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78">
              <a:extLst>
                <a:ext uri="{FF2B5EF4-FFF2-40B4-BE49-F238E27FC236}">
                  <a16:creationId xmlns:a16="http://schemas.microsoft.com/office/drawing/2014/main" xmlns="" id="{E91227A8-69D2-DAB1-8B9A-9A0790CA0A64}"/>
                </a:ext>
              </a:extLst>
            </p:cNvPr>
            <p:cNvCxnSpPr/>
            <p:nvPr/>
          </p:nvCxnSpPr>
          <p:spPr>
            <a:xfrm flipV="1">
              <a:off x="7589942" y="3539491"/>
              <a:ext cx="579718" cy="1275108"/>
            </a:xfrm>
            <a:prstGeom prst="line">
              <a:avLst/>
            </a:prstGeom>
            <a:ln w="15875" cap="rnd">
              <a:solidFill>
                <a:schemeClr val="tx2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CaixaDeTexto 49">
            <a:extLst>
              <a:ext uri="{FF2B5EF4-FFF2-40B4-BE49-F238E27FC236}">
                <a16:creationId xmlns:a16="http://schemas.microsoft.com/office/drawing/2014/main" xmlns="" id="{2C8C5D49-49F4-F027-CC11-27A320E9F366}"/>
              </a:ext>
            </a:extLst>
          </p:cNvPr>
          <p:cNvSpPr txBox="1"/>
          <p:nvPr/>
        </p:nvSpPr>
        <p:spPr>
          <a:xfrm>
            <a:off x="1138727" y="4742958"/>
            <a:ext cx="170131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1" dirty="0"/>
              <a:t>Seleção de 41 parâmetros</a:t>
            </a: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xmlns="" id="{60B620B4-1425-C938-A368-BE76DAAA59B6}"/>
              </a:ext>
            </a:extLst>
          </p:cNvPr>
          <p:cNvGrpSpPr/>
          <p:nvPr/>
        </p:nvGrpSpPr>
        <p:grpSpPr>
          <a:xfrm flipH="1">
            <a:off x="3848566" y="4256440"/>
            <a:ext cx="270442" cy="1465112"/>
            <a:chOff x="7589942" y="2269789"/>
            <a:chExt cx="579718" cy="2544810"/>
          </a:xfrm>
        </p:grpSpPr>
        <p:cxnSp>
          <p:nvCxnSpPr>
            <p:cNvPr id="52" name="Gerader Verbinder 77">
              <a:extLst>
                <a:ext uri="{FF2B5EF4-FFF2-40B4-BE49-F238E27FC236}">
                  <a16:creationId xmlns:a16="http://schemas.microsoft.com/office/drawing/2014/main" xmlns="" id="{BDE63EF3-517C-0793-038F-1EE60C7B4FF1}"/>
                </a:ext>
              </a:extLst>
            </p:cNvPr>
            <p:cNvCxnSpPr/>
            <p:nvPr/>
          </p:nvCxnSpPr>
          <p:spPr>
            <a:xfrm>
              <a:off x="7589942" y="2269789"/>
              <a:ext cx="579718" cy="1275108"/>
            </a:xfrm>
            <a:prstGeom prst="line">
              <a:avLst/>
            </a:prstGeom>
            <a:ln w="15875" cap="rnd">
              <a:solidFill>
                <a:schemeClr val="tx2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78">
              <a:extLst>
                <a:ext uri="{FF2B5EF4-FFF2-40B4-BE49-F238E27FC236}">
                  <a16:creationId xmlns:a16="http://schemas.microsoft.com/office/drawing/2014/main" xmlns="" id="{0BCD365A-E227-A726-4EBE-568085FBC1E5}"/>
                </a:ext>
              </a:extLst>
            </p:cNvPr>
            <p:cNvCxnSpPr/>
            <p:nvPr/>
          </p:nvCxnSpPr>
          <p:spPr>
            <a:xfrm flipV="1">
              <a:off x="7589942" y="3539491"/>
              <a:ext cx="579718" cy="1275108"/>
            </a:xfrm>
            <a:prstGeom prst="line">
              <a:avLst/>
            </a:prstGeom>
            <a:ln w="15875" cap="rnd">
              <a:solidFill>
                <a:schemeClr val="tx2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tângulo 53">
            <a:extLst>
              <a:ext uri="{FF2B5EF4-FFF2-40B4-BE49-F238E27FC236}">
                <a16:creationId xmlns:a16="http://schemas.microsoft.com/office/drawing/2014/main" xmlns="" id="{19164EE5-FE1A-D7F7-FAB7-78BF6C3DD509}"/>
              </a:ext>
            </a:extLst>
          </p:cNvPr>
          <p:cNvSpPr/>
          <p:nvPr/>
        </p:nvSpPr>
        <p:spPr>
          <a:xfrm>
            <a:off x="4635249" y="4445884"/>
            <a:ext cx="2890680" cy="1268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Filtro de parâmetros: (i) com quantidade de dados relevante, (</a:t>
            </a:r>
            <a:r>
              <a:rPr lang="pt-BR" sz="1200" dirty="0" err="1">
                <a:solidFill>
                  <a:schemeClr val="tx1"/>
                </a:solidFill>
              </a:rPr>
              <a:t>ii</a:t>
            </a:r>
            <a:r>
              <a:rPr lang="pt-BR" sz="1200" dirty="0">
                <a:solidFill>
                  <a:schemeClr val="tx1"/>
                </a:solidFill>
              </a:rPr>
              <a:t>) colunas redundantes e (</a:t>
            </a:r>
            <a:r>
              <a:rPr lang="pt-BR" sz="1200" dirty="0" err="1">
                <a:solidFill>
                  <a:schemeClr val="tx1"/>
                </a:solidFill>
              </a:rPr>
              <a:t>iii</a:t>
            </a:r>
            <a:r>
              <a:rPr lang="pt-BR" sz="1200" dirty="0">
                <a:solidFill>
                  <a:schemeClr val="tx1"/>
                </a:solidFill>
              </a:rPr>
              <a:t>) que fazem sentido para análise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Codificação dos parâmetros</a:t>
            </a:r>
          </a:p>
        </p:txBody>
      </p:sp>
      <p:grpSp>
        <p:nvGrpSpPr>
          <p:cNvPr id="55" name="Agrupar 54">
            <a:extLst>
              <a:ext uri="{FF2B5EF4-FFF2-40B4-BE49-F238E27FC236}">
                <a16:creationId xmlns:a16="http://schemas.microsoft.com/office/drawing/2014/main" xmlns="" id="{52063C0C-2CFD-1AA9-4DC1-50FC30AB7019}"/>
              </a:ext>
            </a:extLst>
          </p:cNvPr>
          <p:cNvGrpSpPr/>
          <p:nvPr/>
        </p:nvGrpSpPr>
        <p:grpSpPr>
          <a:xfrm rot="5400000">
            <a:off x="9911112" y="2790607"/>
            <a:ext cx="270442" cy="1465112"/>
            <a:chOff x="7589942" y="2269789"/>
            <a:chExt cx="579718" cy="2544810"/>
          </a:xfrm>
        </p:grpSpPr>
        <p:cxnSp>
          <p:nvCxnSpPr>
            <p:cNvPr id="56" name="Gerader Verbinder 77">
              <a:extLst>
                <a:ext uri="{FF2B5EF4-FFF2-40B4-BE49-F238E27FC236}">
                  <a16:creationId xmlns:a16="http://schemas.microsoft.com/office/drawing/2014/main" xmlns="" id="{BEEA0ED4-39D5-1BB7-C6A7-45D35244FB04}"/>
                </a:ext>
              </a:extLst>
            </p:cNvPr>
            <p:cNvCxnSpPr/>
            <p:nvPr/>
          </p:nvCxnSpPr>
          <p:spPr>
            <a:xfrm>
              <a:off x="7589942" y="2269789"/>
              <a:ext cx="579718" cy="1275108"/>
            </a:xfrm>
            <a:prstGeom prst="line">
              <a:avLst/>
            </a:prstGeom>
            <a:ln w="15875" cap="rnd">
              <a:solidFill>
                <a:schemeClr val="tx2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78">
              <a:extLst>
                <a:ext uri="{FF2B5EF4-FFF2-40B4-BE49-F238E27FC236}">
                  <a16:creationId xmlns:a16="http://schemas.microsoft.com/office/drawing/2014/main" xmlns="" id="{AB36B321-D718-E303-E908-24C0B51AF008}"/>
                </a:ext>
              </a:extLst>
            </p:cNvPr>
            <p:cNvCxnSpPr/>
            <p:nvPr/>
          </p:nvCxnSpPr>
          <p:spPr>
            <a:xfrm flipV="1">
              <a:off x="7589942" y="3539491"/>
              <a:ext cx="579718" cy="1275108"/>
            </a:xfrm>
            <a:prstGeom prst="line">
              <a:avLst/>
            </a:prstGeom>
            <a:ln w="15875" cap="rnd">
              <a:solidFill>
                <a:schemeClr val="tx2"/>
              </a:solidFill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6730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xmlns="" id="{A146CFB9-7C2F-BA74-58AC-2130C60B1CB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471662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Slide do think-cell" r:id="rId4" imgW="473" imgH="476" progId="TCLayout.ActiveDocument.1">
                  <p:embed/>
                </p:oleObj>
              </mc:Choice>
              <mc:Fallback>
                <p:oleObj name="Slide do think-cell" r:id="rId4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620C781-6596-0D2E-D077-1E5469E6B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pt-BR" dirty="0"/>
              <a:t>Existem duas hipóteses guiando a análise que serão validados ou refutados pela combinação de análise supervisionada e não supervisionada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xmlns="" id="{7ACD33A2-223F-0D2E-F664-4454F55C8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9E32BD-B201-4C38-96C4-D961A395C03A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A76EAE5F-CC05-D1EB-7EE7-77ED1145492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40000" lnSpcReduction="20000"/>
          </a:bodyPr>
          <a:lstStyle/>
          <a:p>
            <a:r>
              <a:rPr lang="pt-BR" dirty="0"/>
              <a:t>Próximos passos</a:t>
            </a:r>
          </a:p>
        </p:txBody>
      </p:sp>
    </p:spTree>
    <p:extLst>
      <p:ext uri="{BB962C8B-B14F-4D97-AF65-F5344CB8AC3E}">
        <p14:creationId xmlns:p14="http://schemas.microsoft.com/office/powerpoint/2010/main" val="4083322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McKinsey">
      <a:dk1>
        <a:srgbClr val="58595B"/>
      </a:dk1>
      <a:lt1>
        <a:srgbClr val="FFFFFF"/>
      </a:lt1>
      <a:dk2>
        <a:srgbClr val="073240"/>
      </a:dk2>
      <a:lt2>
        <a:srgbClr val="216767"/>
      </a:lt2>
      <a:accent1>
        <a:srgbClr val="0F6580"/>
      </a:accent1>
      <a:accent2>
        <a:srgbClr val="1585A6"/>
      </a:accent2>
      <a:accent3>
        <a:srgbClr val="3CCAF6"/>
      </a:accent3>
      <a:accent4>
        <a:srgbClr val="94DCF6"/>
      </a:accent4>
      <a:accent5>
        <a:srgbClr val="D8D8D8"/>
      </a:accent5>
      <a:accent6>
        <a:srgbClr val="F2F2F2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3557</TotalTime>
  <Words>337</Words>
  <Application>Microsoft Office PowerPoint</Application>
  <PresentationFormat>Widescreen</PresentationFormat>
  <Paragraphs>57</Paragraphs>
  <Slides>6</Slides>
  <Notes>2</Notes>
  <HiddenSlides>2</HiddenSlides>
  <MMClips>0</MMClips>
  <ScaleCrop>false</ScaleCrop>
  <HeadingPairs>
    <vt:vector size="8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Tema do Office</vt:lpstr>
      <vt:lpstr>Slide do think-cell</vt:lpstr>
      <vt:lpstr>Apresentação do PowerPoint</vt:lpstr>
      <vt:lpstr>O estudo da mortalidade é um recurso importante para a criação e orientação de políticas públicas</vt:lpstr>
      <vt:lpstr>Em revisão ao planejamento previamente estipulado, o aprendizado não supervisionado não foi explorado e o relatório final do trabalho já está sendo redigido</vt:lpstr>
      <vt:lpstr>Ao longo do ultimo mês, a maturidade da análise da questão evoluiu de tal forma que as questões de pesquisa foram alteradas para refletir melhor o estudo conduzido</vt:lpstr>
      <vt:lpstr>A principal fonte de dados para o projeto é a plataforma de ciência de dados aplicada à saúde da Fiocruz </vt:lpstr>
      <vt:lpstr>Existem duas hipóteses guiando a análise que serão validados ou refutados pela combinação de análise supervisionada e não supervisionada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Filipe Soares</dc:creator>
  <cp:lastModifiedBy>Conta da Microsoft</cp:lastModifiedBy>
  <cp:revision>66</cp:revision>
  <dcterms:created xsi:type="dcterms:W3CDTF">2021-06-21T17:14:37Z</dcterms:created>
  <dcterms:modified xsi:type="dcterms:W3CDTF">2023-11-13T12:40:35Z</dcterms:modified>
</cp:coreProperties>
</file>