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26670000" cy="38100000"/>
  <p:notesSz cx="6858000" cy="9144000"/>
  <p:custDataLst>
    <p:tags r:id="rId5"/>
  </p:custDataLst>
  <p:defaultTextStyle>
    <a:defPPr>
      <a:defRPr lang="pt-B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55">
          <p15:clr>
            <a:srgbClr val="A4A3A4"/>
          </p15:clr>
        </p15:guide>
        <p15:guide id="2" pos="8400">
          <p15:clr>
            <a:srgbClr val="A4A3A4"/>
          </p15:clr>
        </p15:guide>
        <p15:guide id="3" pos="16111" userDrawn="1">
          <p15:clr>
            <a:srgbClr val="A4A3A4"/>
          </p15:clr>
        </p15:guide>
        <p15:guide id="4" pos="82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EFEF"/>
    <a:srgbClr val="E2ECE4"/>
    <a:srgbClr val="B4D6D7"/>
    <a:srgbClr val="6600FF"/>
    <a:srgbClr val="6666FF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77" autoAdjust="0"/>
  </p:normalViewPr>
  <p:slideViewPr>
    <p:cSldViewPr>
      <p:cViewPr>
        <p:scale>
          <a:sx n="25" d="100"/>
          <a:sy n="25" d="100"/>
        </p:scale>
        <p:origin x="1651" y="-2002"/>
      </p:cViewPr>
      <p:guideLst>
        <p:guide orient="horz" pos="11955"/>
        <p:guide pos="8400"/>
        <p:guide pos="16111"/>
        <p:guide pos="82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9" d="100"/>
          <a:sy n="69" d="100"/>
        </p:scale>
        <p:origin x="2990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9226FE-9ABC-40AB-BAF0-0EBF3C2E453C}" type="datetimeFigureOut">
              <a:rPr lang="pt-BR" smtClean="0"/>
              <a:t>03/12/2023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BD4581-4150-481B-81A5-6C4464F693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12701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623B46-7CE4-411F-BE8D-EBB9785300B4}" type="datetimeFigureOut">
              <a:rPr lang="pt-BR" smtClean="0"/>
              <a:t>03/12/2023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228850" y="685800"/>
            <a:ext cx="24003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1441F5-364F-4B5A-9F33-E07BC92750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5219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1441F5-364F-4B5A-9F33-E07BC927503E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0190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6194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000" userDrawn="1">
          <p15:clr>
            <a:srgbClr val="FBAE40"/>
          </p15:clr>
        </p15:guide>
        <p15:guide id="2" pos="840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878BC8B4-4CB3-7D09-68BA-BDE98D824C3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67877016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lide do think-cell" r:id="rId4" imgW="473" imgH="476" progId="TCLayout.ActiveDocument.1">
                  <p:embed/>
                </p:oleObj>
              </mc:Choice>
              <mc:Fallback>
                <p:oleObj name="Slide do think-cell" r:id="rId4" imgW="473" imgH="47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38" name="Group 14"/>
          <p:cNvGrpSpPr>
            <a:grpSpLocks/>
          </p:cNvGrpSpPr>
          <p:nvPr userDrawn="1"/>
        </p:nvGrpSpPr>
        <p:grpSpPr bwMode="auto">
          <a:xfrm>
            <a:off x="1066800" y="533400"/>
            <a:ext cx="24536400" cy="35356800"/>
            <a:chOff x="672" y="336"/>
            <a:chExt cx="15456" cy="22272"/>
          </a:xfrm>
        </p:grpSpPr>
        <p:pic>
          <p:nvPicPr>
            <p:cNvPr id="1031" name="Picture 7" descr="poster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71" t="2626" r="5710"/>
            <a:stretch>
              <a:fillRect/>
            </a:stretch>
          </p:blipFill>
          <p:spPr bwMode="auto">
            <a:xfrm>
              <a:off x="672" y="805"/>
              <a:ext cx="15456" cy="218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32" name="Text Box 8"/>
            <p:cNvSpPr txBox="1">
              <a:spLocks noChangeArrowheads="1"/>
            </p:cNvSpPr>
            <p:nvPr userDrawn="1"/>
          </p:nvSpPr>
          <p:spPr bwMode="auto">
            <a:xfrm>
              <a:off x="4656" y="1152"/>
              <a:ext cx="9984" cy="14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pt-BR" altLang="pt-BR" sz="7200" dirty="0">
                  <a:latin typeface="Berlin Sans FB Demi" pitchFamily="34" charset="0"/>
                </a:rPr>
                <a:t>PCS - Departamento de Engenharia de Computação e Sistemas Digitais</a:t>
              </a:r>
            </a:p>
          </p:txBody>
        </p:sp>
        <p:sp>
          <p:nvSpPr>
            <p:cNvPr id="1033" name="Text Box 9"/>
            <p:cNvSpPr txBox="1">
              <a:spLocks noChangeArrowheads="1"/>
            </p:cNvSpPr>
            <p:nvPr userDrawn="1"/>
          </p:nvSpPr>
          <p:spPr bwMode="auto">
            <a:xfrm>
              <a:off x="2976" y="336"/>
              <a:ext cx="10320" cy="13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pt-BR" altLang="pt-BR" sz="7200" dirty="0">
                  <a:solidFill>
                    <a:srgbClr val="6600FF"/>
                  </a:solidFill>
                  <a:latin typeface="Berlin Sans FB Demi" pitchFamily="34" charset="0"/>
                </a:rPr>
                <a:t>Projeto de Formatura – 2023</a:t>
              </a:r>
            </a:p>
            <a:p>
              <a:pPr algn="ctr">
                <a:lnSpc>
                  <a:spcPct val="90000"/>
                </a:lnSpc>
              </a:pPr>
              <a:endParaRPr lang="pt-BR" altLang="pt-BR" sz="7200" dirty="0">
                <a:solidFill>
                  <a:srgbClr val="6600FF"/>
                </a:solidFill>
                <a:latin typeface="Berlin Sans FB Demi" pitchFamily="34" charset="0"/>
              </a:endParaRPr>
            </a:p>
          </p:txBody>
        </p:sp>
        <p:sp>
          <p:nvSpPr>
            <p:cNvPr id="1037" name="Text Box 13"/>
            <p:cNvSpPr txBox="1">
              <a:spLocks noChangeArrowheads="1"/>
            </p:cNvSpPr>
            <p:nvPr userDrawn="1"/>
          </p:nvSpPr>
          <p:spPr bwMode="auto">
            <a:xfrm>
              <a:off x="3984" y="2832"/>
              <a:ext cx="9984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pt-BR" altLang="pt-BR" sz="5400" dirty="0">
                  <a:latin typeface="Berlin Sans FB Demi" pitchFamily="34" charset="0"/>
                </a:rPr>
                <a:t>Engenharia Elétrica – Ênfase Computação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defTabSz="3700463" rtl="0" fontAlgn="base">
        <a:spcBef>
          <a:spcPct val="0"/>
        </a:spcBef>
        <a:spcAft>
          <a:spcPct val="0"/>
        </a:spcAft>
        <a:defRPr sz="17800">
          <a:solidFill>
            <a:schemeClr val="tx2"/>
          </a:solidFill>
          <a:latin typeface="+mj-lt"/>
          <a:ea typeface="+mj-ea"/>
          <a:cs typeface="+mj-cs"/>
        </a:defRPr>
      </a:lvl1pPr>
      <a:lvl2pPr algn="ctr" defTabSz="3700463" rtl="0" fontAlgn="base">
        <a:spcBef>
          <a:spcPct val="0"/>
        </a:spcBef>
        <a:spcAft>
          <a:spcPct val="0"/>
        </a:spcAft>
        <a:defRPr sz="17800">
          <a:solidFill>
            <a:schemeClr val="tx2"/>
          </a:solidFill>
          <a:latin typeface="Times New Roman" charset="0"/>
        </a:defRPr>
      </a:lvl2pPr>
      <a:lvl3pPr algn="ctr" defTabSz="3700463" rtl="0" fontAlgn="base">
        <a:spcBef>
          <a:spcPct val="0"/>
        </a:spcBef>
        <a:spcAft>
          <a:spcPct val="0"/>
        </a:spcAft>
        <a:defRPr sz="17800">
          <a:solidFill>
            <a:schemeClr val="tx2"/>
          </a:solidFill>
          <a:latin typeface="Times New Roman" charset="0"/>
        </a:defRPr>
      </a:lvl3pPr>
      <a:lvl4pPr algn="ctr" defTabSz="3700463" rtl="0" fontAlgn="base">
        <a:spcBef>
          <a:spcPct val="0"/>
        </a:spcBef>
        <a:spcAft>
          <a:spcPct val="0"/>
        </a:spcAft>
        <a:defRPr sz="17800">
          <a:solidFill>
            <a:schemeClr val="tx2"/>
          </a:solidFill>
          <a:latin typeface="Times New Roman" charset="0"/>
        </a:defRPr>
      </a:lvl4pPr>
      <a:lvl5pPr algn="ctr" defTabSz="3700463" rtl="0" fontAlgn="base">
        <a:spcBef>
          <a:spcPct val="0"/>
        </a:spcBef>
        <a:spcAft>
          <a:spcPct val="0"/>
        </a:spcAft>
        <a:defRPr sz="17800">
          <a:solidFill>
            <a:schemeClr val="tx2"/>
          </a:solidFill>
          <a:latin typeface="Times New Roman" charset="0"/>
        </a:defRPr>
      </a:lvl5pPr>
      <a:lvl6pPr marL="457200" algn="ctr" defTabSz="3700463" rtl="0" fontAlgn="base">
        <a:spcBef>
          <a:spcPct val="0"/>
        </a:spcBef>
        <a:spcAft>
          <a:spcPct val="0"/>
        </a:spcAft>
        <a:defRPr sz="17800">
          <a:solidFill>
            <a:schemeClr val="tx2"/>
          </a:solidFill>
          <a:latin typeface="Times New Roman" charset="0"/>
        </a:defRPr>
      </a:lvl6pPr>
      <a:lvl7pPr marL="914400" algn="ctr" defTabSz="3700463" rtl="0" fontAlgn="base">
        <a:spcBef>
          <a:spcPct val="0"/>
        </a:spcBef>
        <a:spcAft>
          <a:spcPct val="0"/>
        </a:spcAft>
        <a:defRPr sz="17800">
          <a:solidFill>
            <a:schemeClr val="tx2"/>
          </a:solidFill>
          <a:latin typeface="Times New Roman" charset="0"/>
        </a:defRPr>
      </a:lvl7pPr>
      <a:lvl8pPr marL="1371600" algn="ctr" defTabSz="3700463" rtl="0" fontAlgn="base">
        <a:spcBef>
          <a:spcPct val="0"/>
        </a:spcBef>
        <a:spcAft>
          <a:spcPct val="0"/>
        </a:spcAft>
        <a:defRPr sz="17800">
          <a:solidFill>
            <a:schemeClr val="tx2"/>
          </a:solidFill>
          <a:latin typeface="Times New Roman" charset="0"/>
        </a:defRPr>
      </a:lvl8pPr>
      <a:lvl9pPr marL="1828800" algn="ctr" defTabSz="3700463" rtl="0" fontAlgn="base">
        <a:spcBef>
          <a:spcPct val="0"/>
        </a:spcBef>
        <a:spcAft>
          <a:spcPct val="0"/>
        </a:spcAft>
        <a:defRPr sz="17800">
          <a:solidFill>
            <a:schemeClr val="tx2"/>
          </a:solidFill>
          <a:latin typeface="Times New Roman" charset="0"/>
        </a:defRPr>
      </a:lvl9pPr>
    </p:titleStyle>
    <p:bodyStyle>
      <a:lvl1pPr marL="1387475" indent="-1387475" algn="l" defTabSz="3700463" rtl="0" fontAlgn="base">
        <a:spcBef>
          <a:spcPct val="20000"/>
        </a:spcBef>
        <a:spcAft>
          <a:spcPct val="0"/>
        </a:spcAft>
        <a:buChar char="•"/>
        <a:defRPr sz="13000">
          <a:solidFill>
            <a:schemeClr val="tx1"/>
          </a:solidFill>
          <a:latin typeface="+mn-lt"/>
          <a:ea typeface="+mn-ea"/>
          <a:cs typeface="+mn-cs"/>
        </a:defRPr>
      </a:lvl1pPr>
      <a:lvl2pPr marL="3006725" indent="-1155700" algn="l" defTabSz="3700463" rtl="0" fontAlgn="base">
        <a:spcBef>
          <a:spcPct val="20000"/>
        </a:spcBef>
        <a:spcAft>
          <a:spcPct val="0"/>
        </a:spcAft>
        <a:buChar char="–"/>
        <a:defRPr sz="11300">
          <a:solidFill>
            <a:schemeClr val="tx1"/>
          </a:solidFill>
          <a:latin typeface="+mn-lt"/>
        </a:defRPr>
      </a:lvl2pPr>
      <a:lvl3pPr marL="4625975" indent="-925513" algn="l" defTabSz="3700463" rtl="0" fontAlgn="base">
        <a:spcBef>
          <a:spcPct val="20000"/>
        </a:spcBef>
        <a:spcAft>
          <a:spcPct val="0"/>
        </a:spcAft>
        <a:buChar char="•"/>
        <a:defRPr sz="9700">
          <a:solidFill>
            <a:schemeClr val="tx1"/>
          </a:solidFill>
          <a:latin typeface="+mn-lt"/>
        </a:defRPr>
      </a:lvl3pPr>
      <a:lvl4pPr marL="6477000" indent="-925513" algn="l" defTabSz="3700463" rtl="0" fontAlgn="base">
        <a:spcBef>
          <a:spcPct val="20000"/>
        </a:spcBef>
        <a:spcAft>
          <a:spcPct val="0"/>
        </a:spcAft>
        <a:buChar char="–"/>
        <a:defRPr sz="8100">
          <a:solidFill>
            <a:schemeClr val="tx1"/>
          </a:solidFill>
          <a:latin typeface="+mn-lt"/>
        </a:defRPr>
      </a:lvl4pPr>
      <a:lvl5pPr marL="8328025" indent="-925513" algn="l" defTabSz="3700463" rtl="0" fontAlgn="base">
        <a:spcBef>
          <a:spcPct val="20000"/>
        </a:spcBef>
        <a:spcAft>
          <a:spcPct val="0"/>
        </a:spcAft>
        <a:buChar char="»"/>
        <a:defRPr sz="8100">
          <a:solidFill>
            <a:schemeClr val="tx1"/>
          </a:solidFill>
          <a:latin typeface="+mn-lt"/>
        </a:defRPr>
      </a:lvl5pPr>
      <a:lvl6pPr marL="8785225" indent="-925513" algn="l" defTabSz="3700463" rtl="0" fontAlgn="base">
        <a:spcBef>
          <a:spcPct val="20000"/>
        </a:spcBef>
        <a:spcAft>
          <a:spcPct val="0"/>
        </a:spcAft>
        <a:buChar char="»"/>
        <a:defRPr sz="8100">
          <a:solidFill>
            <a:schemeClr val="tx1"/>
          </a:solidFill>
          <a:latin typeface="+mn-lt"/>
        </a:defRPr>
      </a:lvl6pPr>
      <a:lvl7pPr marL="9242425" indent="-925513" algn="l" defTabSz="3700463" rtl="0" fontAlgn="base">
        <a:spcBef>
          <a:spcPct val="20000"/>
        </a:spcBef>
        <a:spcAft>
          <a:spcPct val="0"/>
        </a:spcAft>
        <a:buChar char="»"/>
        <a:defRPr sz="8100">
          <a:solidFill>
            <a:schemeClr val="tx1"/>
          </a:solidFill>
          <a:latin typeface="+mn-lt"/>
        </a:defRPr>
      </a:lvl7pPr>
      <a:lvl8pPr marL="9699625" indent="-925513" algn="l" defTabSz="3700463" rtl="0" fontAlgn="base">
        <a:spcBef>
          <a:spcPct val="20000"/>
        </a:spcBef>
        <a:spcAft>
          <a:spcPct val="0"/>
        </a:spcAft>
        <a:buChar char="»"/>
        <a:defRPr sz="8100">
          <a:solidFill>
            <a:schemeClr val="tx1"/>
          </a:solidFill>
          <a:latin typeface="+mn-lt"/>
        </a:defRPr>
      </a:lvl8pPr>
      <a:lvl9pPr marL="10156825" indent="-925513" algn="l" defTabSz="3700463" rtl="0" fontAlgn="base">
        <a:spcBef>
          <a:spcPct val="20000"/>
        </a:spcBef>
        <a:spcAft>
          <a:spcPct val="0"/>
        </a:spcAft>
        <a:buChar char="»"/>
        <a:defRPr sz="81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2000" userDrawn="1">
          <p15:clr>
            <a:srgbClr val="F26B43"/>
          </p15:clr>
        </p15:guide>
        <p15:guide id="2" pos="840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1.emf"/><Relationship Id="rId10" Type="http://schemas.openxmlformats.org/officeDocument/2006/relationships/image" Target="../media/image7.png"/><Relationship Id="rId4" Type="http://schemas.openxmlformats.org/officeDocument/2006/relationships/oleObject" Target="../embeddings/oleObject2.bin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think-cell data - do not delete" hidden="1">
            <a:extLst>
              <a:ext uri="{FF2B5EF4-FFF2-40B4-BE49-F238E27FC236}">
                <a16:creationId xmlns:a16="http://schemas.microsoft.com/office/drawing/2014/main" id="{F4ADA71E-0301-9F45-9578-945ECAFB223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8369714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lide do think-cell" r:id="rId4" imgW="473" imgH="476" progId="TCLayout.ActiveDocument.1">
                  <p:embed/>
                </p:oleObj>
              </mc:Choice>
              <mc:Fallback>
                <p:oleObj name="Slide do think-cell" r:id="rId4" imgW="473" imgH="47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Retângulo 31">
            <a:extLst>
              <a:ext uri="{FF2B5EF4-FFF2-40B4-BE49-F238E27FC236}">
                <a16:creationId xmlns:a16="http://schemas.microsoft.com/office/drawing/2014/main" id="{E73D3804-A502-B50D-E428-D17B75ECDEF7}"/>
              </a:ext>
            </a:extLst>
          </p:cNvPr>
          <p:cNvSpPr/>
          <p:nvPr/>
        </p:nvSpPr>
        <p:spPr>
          <a:xfrm>
            <a:off x="1309688" y="36386631"/>
            <a:ext cx="24266525" cy="1379244"/>
          </a:xfrm>
          <a:prstGeom prst="rect">
            <a:avLst/>
          </a:prstGeom>
          <a:solidFill>
            <a:srgbClr val="E2EC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extBox 12"/>
          <p:cNvSpPr txBox="1"/>
          <p:nvPr/>
        </p:nvSpPr>
        <p:spPr>
          <a:xfrm>
            <a:off x="1524001" y="6088560"/>
            <a:ext cx="23836335" cy="92333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spcAft>
                <a:spcPts val="0"/>
              </a:spcAft>
              <a:defRPr/>
            </a:pPr>
            <a:r>
              <a:rPr lang="pt-BR" sz="5400" dirty="0">
                <a:solidFill>
                  <a:srgbClr val="6600FF"/>
                </a:solidFill>
                <a:latin typeface="Berlin Sans FB" panose="020E0602020502020306" pitchFamily="34" charset="0"/>
                <a:ea typeface="Times New Roman"/>
              </a:rPr>
              <a:t>Explorando Padrões de Mortalidade no Brasil, com Aprendizado de Máquina</a:t>
            </a:r>
          </a:p>
        </p:txBody>
      </p:sp>
      <p:sp>
        <p:nvSpPr>
          <p:cNvPr id="9" name="TextBox 13"/>
          <p:cNvSpPr txBox="1"/>
          <p:nvPr/>
        </p:nvSpPr>
        <p:spPr>
          <a:xfrm>
            <a:off x="1309664" y="7600728"/>
            <a:ext cx="12025336" cy="769441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53690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907381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861070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814760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768454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722143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675833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629523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Introdução</a:t>
            </a:r>
            <a:endParaRPr lang="en-US" sz="4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3">
            <a:extLst>
              <a:ext uri="{FF2B5EF4-FFF2-40B4-BE49-F238E27FC236}">
                <a16:creationId xmlns:a16="http://schemas.microsoft.com/office/drawing/2014/main" id="{25F21E3A-AF4C-AFD9-1219-BCA1539BB4F0}"/>
              </a:ext>
            </a:extLst>
          </p:cNvPr>
          <p:cNvSpPr txBox="1"/>
          <p:nvPr/>
        </p:nvSpPr>
        <p:spPr>
          <a:xfrm>
            <a:off x="13520829" y="7600728"/>
            <a:ext cx="12025336" cy="769441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53690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907381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861070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814760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768454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722143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675833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629523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Experimentos</a:t>
            </a:r>
            <a:r>
              <a:rPr lang="en-US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(2/2)</a:t>
            </a:r>
          </a:p>
        </p:txBody>
      </p:sp>
      <p:sp>
        <p:nvSpPr>
          <p:cNvPr id="6" name="TextBox 13">
            <a:extLst>
              <a:ext uri="{FF2B5EF4-FFF2-40B4-BE49-F238E27FC236}">
                <a16:creationId xmlns:a16="http://schemas.microsoft.com/office/drawing/2014/main" id="{6C4B33FE-ABA4-CB0C-EB27-D69667741420}"/>
              </a:ext>
            </a:extLst>
          </p:cNvPr>
          <p:cNvSpPr txBox="1"/>
          <p:nvPr/>
        </p:nvSpPr>
        <p:spPr>
          <a:xfrm>
            <a:off x="1309664" y="16348870"/>
            <a:ext cx="12025336" cy="769441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53690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907381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861070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814760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768454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722143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675833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629523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Preliminares</a:t>
            </a:r>
            <a:r>
              <a:rPr lang="en-US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en-US" sz="4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Definição</a:t>
            </a:r>
            <a:r>
              <a:rPr lang="en-US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sz="4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Problema</a:t>
            </a:r>
            <a:endParaRPr lang="en-US" sz="4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13">
            <a:extLst>
              <a:ext uri="{FF2B5EF4-FFF2-40B4-BE49-F238E27FC236}">
                <a16:creationId xmlns:a16="http://schemas.microsoft.com/office/drawing/2014/main" id="{EF097D8B-D9CD-4C4A-D7DD-162DA3DCA3CA}"/>
              </a:ext>
            </a:extLst>
          </p:cNvPr>
          <p:cNvSpPr txBox="1"/>
          <p:nvPr/>
        </p:nvSpPr>
        <p:spPr>
          <a:xfrm>
            <a:off x="13520829" y="30859312"/>
            <a:ext cx="12025336" cy="769441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53690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907381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861070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814760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768454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722143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675833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629523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Conclusões</a:t>
            </a:r>
            <a:endParaRPr lang="en-US" sz="4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FF31683-3869-1A56-38BD-3A473824A6D7}"/>
              </a:ext>
            </a:extLst>
          </p:cNvPr>
          <p:cNvSpPr txBox="1"/>
          <p:nvPr/>
        </p:nvSpPr>
        <p:spPr>
          <a:xfrm>
            <a:off x="1279001" y="8612565"/>
            <a:ext cx="12025312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 causas de morte refletem uma complexa interação sociais, biológicos e comportamentais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compreensão da relação entre esses fatores é fundamental para a construção de políticas de saúde pública e melhorar a qualidade e expectativa de vida da população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Por meio dos dados públicos de saúde pesquisadores no Brasil e EUA já demonstraram a relação de fatores, como a cor da pele, nas causas de morte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 aprendizado supervisionado é uma técnica que permite a partir de amostras categorizadas, descritas por diferentes atributos, prever, em um novo conjunto de dados com os mesmos atributos, qual a categoria das novas amostras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Nesse trabalho, diferentes técnicas de aprendizado supervisionado foram aplicadas a amostras de falecimentos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F5EFA2DB-79E7-7128-F584-0DAB3430093A}"/>
              </a:ext>
            </a:extLst>
          </p:cNvPr>
          <p:cNvSpPr txBox="1"/>
          <p:nvPr/>
        </p:nvSpPr>
        <p:spPr>
          <a:xfrm>
            <a:off x="1309689" y="17515826"/>
            <a:ext cx="12025312" cy="11541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 Brasil, os óbitos com diversos atributos são registrados nos Sistemas de Informação de Mortalidade (SIM), na plataforma </a:t>
            </a:r>
            <a:r>
              <a:rPr lang="pt-BR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DataSUS</a:t>
            </a:r>
            <a:endParaRPr lang="pt-BR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Fiocruz, por meio da Plataforma de Ciência de Dados aplicada à saúde, extrai e enriquece as bases disponibilizadas pelo governo. A base final contém 159 atributos, dos quais muitos são categóricos, de todos os óbitos de 1996 a 2021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Em virtude do número extenso de atributos e amostras, escolheu-se reduzir o espaço amostral para o Estado de SP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Pelo número extenso de categorias (19), 9 das quais com menos de 1% de representatividade nas amostras, agrupou-se essas amostras em uma categoria “Outros”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Pelo número ainda elevado de amostras, considerou-se a métrica de “top-k” como indicativo da qualidade do modelo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fim de reduzir o </a:t>
            </a:r>
            <a:r>
              <a:rPr lang="pt-BR" i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bias</a:t>
            </a: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do modelo e reduzir o custo computacional do projeto,  selecionou-se 1000 amostras de cada categoria para os dados de treinamento e teste </a:t>
            </a:r>
          </a:p>
          <a:p>
            <a:endParaRPr lang="pt-BR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pt-BR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Questões de pesquisa:</a:t>
            </a:r>
          </a:p>
          <a:p>
            <a:endParaRPr lang="pt-BR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Seria possível predizer a causa de morte de um falecido, a partir de um conjunto de dados que reflita particularidades do paciente e do óbito registrado?</a:t>
            </a:r>
          </a:p>
          <a:p>
            <a:pPr marL="457200" indent="-457200">
              <a:buFont typeface="+mj-lt"/>
              <a:buAutoNum type="arabicPeriod"/>
            </a:pPr>
            <a:endParaRPr lang="pt-BR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pt-BR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Os modelos desenvolvidos generalizam os resultados obtidos para amostras</a:t>
            </a:r>
            <a:b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externas aos casos de treinamento e teste? </a:t>
            </a:r>
          </a:p>
          <a:p>
            <a:pPr marL="457200" indent="-457200">
              <a:buFont typeface="+mj-lt"/>
              <a:buAutoNum type="arabicPeriod"/>
            </a:pPr>
            <a:endParaRPr lang="pt-BR" i="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pt-BR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Existem características que desempenham maior impacto na predição da</a:t>
            </a:r>
            <a:b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causa da morte?</a:t>
            </a:r>
            <a:endParaRPr lang="pt-BR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3C0402FC-1B3C-3FE9-BC62-3B8C088DA97E}"/>
              </a:ext>
            </a:extLst>
          </p:cNvPr>
          <p:cNvSpPr txBox="1"/>
          <p:nvPr/>
        </p:nvSpPr>
        <p:spPr>
          <a:xfrm>
            <a:off x="13527235" y="31859158"/>
            <a:ext cx="120253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É possível predizer, a partir do conjunto de </a:t>
            </a:r>
            <a:r>
              <a:rPr lang="pt-BR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features</a:t>
            </a: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selecionado, a causa de óbito de um falecido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Os modelos desenvolvidos são capazes de generalizar os resultados obtidos para amostras aos casos de treinamento e teste, inclusive pode ser generalizado para outros estados da federação com características bem diferentes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 modelo gerado possui resultado semelhante para apenas 10% das </a:t>
            </a:r>
            <a:r>
              <a:rPr lang="pt-BR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features</a:t>
            </a: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 a precisão acima desse valor não cresce de maneira relevante</a:t>
            </a:r>
          </a:p>
        </p:txBody>
      </p:sp>
      <p:pic>
        <p:nvPicPr>
          <p:cNvPr id="17" name="Imagem 16" descr="Gráfico, Gráfico de linhas&#10;&#10;Descrição gerada automaticamente">
            <a:extLst>
              <a:ext uri="{FF2B5EF4-FFF2-40B4-BE49-F238E27FC236}">
                <a16:creationId xmlns:a16="http://schemas.microsoft.com/office/drawing/2014/main" id="{73E99811-BAC5-D321-9C38-4DC2F9BD576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1275" y="14957879"/>
            <a:ext cx="6000000" cy="3600000"/>
          </a:xfrm>
          <a:prstGeom prst="rect">
            <a:avLst/>
          </a:prstGeom>
        </p:spPr>
      </p:pic>
      <p:pic>
        <p:nvPicPr>
          <p:cNvPr id="19" name="Imagem 18" descr="Gráfico, Gráfico de linhas&#10;&#10;Descrição gerada automaticamente">
            <a:extLst>
              <a:ext uri="{FF2B5EF4-FFF2-40B4-BE49-F238E27FC236}">
                <a16:creationId xmlns:a16="http://schemas.microsoft.com/office/drawing/2014/main" id="{69E8D6CA-43E9-6DF4-872F-6D0A48212D5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9071" y="14957879"/>
            <a:ext cx="6000000" cy="3600000"/>
          </a:xfrm>
          <a:prstGeom prst="rect">
            <a:avLst/>
          </a:prstGeom>
        </p:spPr>
      </p:pic>
      <p:pic>
        <p:nvPicPr>
          <p:cNvPr id="23" name="Imagem 22" descr="Gráfico&#10;&#10;Descrição gerada automaticamente">
            <a:extLst>
              <a:ext uri="{FF2B5EF4-FFF2-40B4-BE49-F238E27FC236}">
                <a16:creationId xmlns:a16="http://schemas.microsoft.com/office/drawing/2014/main" id="{53C6B76B-21C5-92AB-8AD3-0C51F6222BD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8991" y="20742450"/>
            <a:ext cx="10800160" cy="6480096"/>
          </a:xfrm>
          <a:prstGeom prst="rect">
            <a:avLst/>
          </a:prstGeom>
        </p:spPr>
      </p:pic>
      <p:pic>
        <p:nvPicPr>
          <p:cNvPr id="25" name="Imagem 24" descr="Gráfico, Gráfico de linhas&#10;&#10;Descrição gerada automaticamente">
            <a:extLst>
              <a:ext uri="{FF2B5EF4-FFF2-40B4-BE49-F238E27FC236}">
                <a16:creationId xmlns:a16="http://schemas.microsoft.com/office/drawing/2014/main" id="{08E77E0D-F6C0-6678-6A01-41AAD77383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7072" y="10030193"/>
            <a:ext cx="6000000" cy="3600000"/>
          </a:xfrm>
          <a:prstGeom prst="rect">
            <a:avLst/>
          </a:prstGeom>
        </p:spPr>
      </p:pic>
      <p:pic>
        <p:nvPicPr>
          <p:cNvPr id="27" name="Imagem 26" descr="Gráfico, Gráfico de linhas&#10;&#10;Descrição gerada automaticamente">
            <a:extLst>
              <a:ext uri="{FF2B5EF4-FFF2-40B4-BE49-F238E27FC236}">
                <a16:creationId xmlns:a16="http://schemas.microsoft.com/office/drawing/2014/main" id="{F1FFC008-ECFE-1D87-8078-0476AA19FA4F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7072" y="10030193"/>
            <a:ext cx="6000000" cy="3600000"/>
          </a:xfrm>
          <a:prstGeom prst="rect">
            <a:avLst/>
          </a:prstGeom>
        </p:spPr>
      </p:pic>
      <p:sp>
        <p:nvSpPr>
          <p:cNvPr id="30" name="Text Box 10">
            <a:extLst>
              <a:ext uri="{FF2B5EF4-FFF2-40B4-BE49-F238E27FC236}">
                <a16:creationId xmlns:a16="http://schemas.microsoft.com/office/drawing/2014/main" id="{8D7792C4-0E93-46D8-2F7C-16A124EEBD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5369" y="36565546"/>
            <a:ext cx="131657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pt-BR" altLang="pt-BR" sz="4000" dirty="0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Integrantes: </a:t>
            </a:r>
            <a:r>
              <a:rPr lang="en-US" sz="4000" dirty="0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Filipe Penna </a:t>
            </a:r>
            <a:r>
              <a:rPr lang="en-US" sz="4000" dirty="0" err="1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Cerávolo</a:t>
            </a:r>
            <a:r>
              <a:rPr lang="en-US" sz="4000" dirty="0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 Soares</a:t>
            </a:r>
          </a:p>
          <a:p>
            <a:pPr>
              <a:lnSpc>
                <a:spcPct val="90000"/>
              </a:lnSpc>
            </a:pPr>
            <a:r>
              <a:rPr lang="pt-BR" altLang="pt-BR" sz="4000" dirty="0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Professor(a) Orientador(a): </a:t>
            </a:r>
            <a:r>
              <a:rPr lang="pt-BR" sz="4000" dirty="0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Prof. Dr. Arthur Jordão</a:t>
            </a:r>
            <a:endParaRPr lang="pt-BR" altLang="pt-BR" sz="4000" dirty="0">
              <a:solidFill>
                <a:srgbClr val="66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13">
            <a:extLst>
              <a:ext uri="{FF2B5EF4-FFF2-40B4-BE49-F238E27FC236}">
                <a16:creationId xmlns:a16="http://schemas.microsoft.com/office/drawing/2014/main" id="{EEC01FD8-22E4-566F-88AB-58A35B8959F7}"/>
              </a:ext>
            </a:extLst>
          </p:cNvPr>
          <p:cNvSpPr txBox="1"/>
          <p:nvPr/>
        </p:nvSpPr>
        <p:spPr>
          <a:xfrm>
            <a:off x="248198" y="40144278"/>
            <a:ext cx="29331234" cy="769441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53690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907381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861070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814760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768454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722143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675833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629523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CE9DEEDE-9080-216B-A503-F5AA4F00EB65}"/>
              </a:ext>
            </a:extLst>
          </p:cNvPr>
          <p:cNvSpPr txBox="1"/>
          <p:nvPr/>
        </p:nvSpPr>
        <p:spPr>
          <a:xfrm>
            <a:off x="13616071" y="8921497"/>
            <a:ext cx="12025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Teste de diferentes modelos: modelos baseados na técnica de </a:t>
            </a:r>
            <a:r>
              <a:rPr lang="pt-BR" i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boosting</a:t>
            </a: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performaram melhor</a:t>
            </a:r>
          </a:p>
        </p:txBody>
      </p:sp>
      <p:sp>
        <p:nvSpPr>
          <p:cNvPr id="37" name="TextBox 13">
            <a:extLst>
              <a:ext uri="{FF2B5EF4-FFF2-40B4-BE49-F238E27FC236}">
                <a16:creationId xmlns:a16="http://schemas.microsoft.com/office/drawing/2014/main" id="{1E1CC1FC-CF58-B76D-D811-8A3C71EB3E72}"/>
              </a:ext>
            </a:extLst>
          </p:cNvPr>
          <p:cNvSpPr txBox="1"/>
          <p:nvPr/>
        </p:nvSpPr>
        <p:spPr>
          <a:xfrm>
            <a:off x="1309664" y="30830127"/>
            <a:ext cx="12025336" cy="769441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53690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907381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861070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814760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768454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722143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675833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629523" algn="l" defTabSz="3907381" rtl="0" eaLnBrk="1" latinLnBrk="0" hangingPunct="1">
              <a:defRPr sz="76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Experimentos</a:t>
            </a:r>
            <a:r>
              <a:rPr lang="en-US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(1/2)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7A8EEA5F-3EBA-C486-6B8D-49E85CEDC90E}"/>
              </a:ext>
            </a:extLst>
          </p:cNvPr>
          <p:cNvSpPr txBox="1"/>
          <p:nvPr/>
        </p:nvSpPr>
        <p:spPr>
          <a:xfrm>
            <a:off x="1250362" y="32108250"/>
            <a:ext cx="60412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Um modelo com </a:t>
            </a:r>
            <a:r>
              <a:rPr lang="pt-BR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XGBoosting</a:t>
            </a: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é capaz de prever as categorias com uma precisão de 28,45%, ~3x acima do palpite aleatório (9,09%) e mais de 53,27% para o top-3</a:t>
            </a:r>
          </a:p>
        </p:txBody>
      </p:sp>
      <p:pic>
        <p:nvPicPr>
          <p:cNvPr id="40" name="Imagem 39" descr="Gráfico, Gráfico de linhas&#10;&#10;Descrição gerada automaticamente">
            <a:extLst>
              <a:ext uri="{FF2B5EF4-FFF2-40B4-BE49-F238E27FC236}">
                <a16:creationId xmlns:a16="http://schemas.microsoft.com/office/drawing/2014/main" id="{40EBEDAC-D1AB-2A00-9E8D-D07F293D91F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1657" y="31966441"/>
            <a:ext cx="6000001" cy="3600000"/>
          </a:xfrm>
          <a:prstGeom prst="rect">
            <a:avLst/>
          </a:prstGeom>
        </p:spPr>
      </p:pic>
      <p:sp>
        <p:nvSpPr>
          <p:cNvPr id="41" name="CaixaDeTexto 40">
            <a:extLst>
              <a:ext uri="{FF2B5EF4-FFF2-40B4-BE49-F238E27FC236}">
                <a16:creationId xmlns:a16="http://schemas.microsoft.com/office/drawing/2014/main" id="{166F6A2F-1F11-E619-A99F-545E7B915E5F}"/>
              </a:ext>
            </a:extLst>
          </p:cNvPr>
          <p:cNvSpPr txBox="1"/>
          <p:nvPr/>
        </p:nvSpPr>
        <p:spPr>
          <a:xfrm>
            <a:off x="13616071" y="13836569"/>
            <a:ext cx="12025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Seleção de </a:t>
            </a:r>
            <a:r>
              <a:rPr lang="pt-BR" i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features</a:t>
            </a: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a precisão e a precisão top-3 varia muito pouco com o aumento  da porcentagem das </a:t>
            </a:r>
            <a:r>
              <a:rPr lang="pt-BR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features</a:t>
            </a: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selecionadas 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465CF1E5-C8B7-5502-F604-C4D0581B1CE3}"/>
              </a:ext>
            </a:extLst>
          </p:cNvPr>
          <p:cNvSpPr txBox="1"/>
          <p:nvPr/>
        </p:nvSpPr>
        <p:spPr>
          <a:xfrm>
            <a:off x="13616071" y="19050000"/>
            <a:ext cx="120253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Teste em diferentes amostras: o modelo encontra uma precisão próxima do estado de São Paulo em 3 dos 4 estados avaliados, o que sugere que o modelo pode ser extrapolado a amostras fora do conjunto de treinamento e testes</a:t>
            </a:r>
          </a:p>
        </p:txBody>
      </p:sp>
      <p:pic>
        <p:nvPicPr>
          <p:cNvPr id="44" name="Imagem 43">
            <a:extLst>
              <a:ext uri="{FF2B5EF4-FFF2-40B4-BE49-F238E27FC236}">
                <a16:creationId xmlns:a16="http://schemas.microsoft.com/office/drawing/2014/main" id="{E02CF2BB-6FD1-C3D0-8938-B70F0356D8C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917565" y="27275996"/>
            <a:ext cx="7443011" cy="2652031"/>
          </a:xfrm>
          <a:prstGeom prst="rect">
            <a:avLst/>
          </a:prstGeom>
        </p:spPr>
      </p:pic>
      <p:sp>
        <p:nvSpPr>
          <p:cNvPr id="45" name="Retângulo 44">
            <a:extLst>
              <a:ext uri="{FF2B5EF4-FFF2-40B4-BE49-F238E27FC236}">
                <a16:creationId xmlns:a16="http://schemas.microsoft.com/office/drawing/2014/main" id="{41869066-4A17-8F6A-E3EE-7F6B6BAB3C78}"/>
              </a:ext>
            </a:extLst>
          </p:cNvPr>
          <p:cNvSpPr/>
          <p:nvPr/>
        </p:nvSpPr>
        <p:spPr>
          <a:xfrm>
            <a:off x="22255096" y="27774914"/>
            <a:ext cx="936104" cy="279768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Estrutura padrão">
  <a:themeElements>
    <a:clrScheme name="Estrutura padrão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trutura padrã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strutura padrão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trutura padrão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</TotalTime>
  <Words>581</Words>
  <Application>Microsoft Office PowerPoint</Application>
  <PresentationFormat>Personalizar</PresentationFormat>
  <Paragraphs>47</Paragraphs>
  <Slides>1</Slides>
  <Notes>1</Notes>
  <HiddenSlides>0</HiddenSlides>
  <MMClips>0</MMClips>
  <ScaleCrop>false</ScaleCrop>
  <HeadingPairs>
    <vt:vector size="8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8" baseType="lpstr">
      <vt:lpstr>Arial</vt:lpstr>
      <vt:lpstr>Berlin Sans FB</vt:lpstr>
      <vt:lpstr>Berlin Sans FB Demi</vt:lpstr>
      <vt:lpstr>Calibri</vt:lpstr>
      <vt:lpstr>Times New Roman</vt:lpstr>
      <vt:lpstr>Estrutura padrão</vt:lpstr>
      <vt:lpstr>Slide do think-cell</vt:lpstr>
      <vt:lpstr>Apresentação do PowerPoint</vt:lpstr>
    </vt:vector>
  </TitlesOfParts>
  <Company>PCS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Jorge Rady</dc:creator>
  <cp:lastModifiedBy>Filipe Penna</cp:lastModifiedBy>
  <cp:revision>29</cp:revision>
  <dcterms:created xsi:type="dcterms:W3CDTF">2002-11-05T12:15:26Z</dcterms:created>
  <dcterms:modified xsi:type="dcterms:W3CDTF">2023-12-04T00:00:44Z</dcterms:modified>
</cp:coreProperties>
</file>