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6670000" cy="38100000"/>
  <p:notesSz cx="6858000" cy="9144000"/>
  <p:custDataLst>
    <p:tags r:id="rId5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55">
          <p15:clr>
            <a:srgbClr val="A4A3A4"/>
          </p15:clr>
        </p15:guide>
        <p15:guide id="2" pos="8400">
          <p15:clr>
            <a:srgbClr val="A4A3A4"/>
          </p15:clr>
        </p15:guide>
        <p15:guide id="3" pos="16111" userDrawn="1">
          <p15:clr>
            <a:srgbClr val="A4A3A4"/>
          </p15:clr>
        </p15:guide>
        <p15:guide id="4" pos="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3960FB0-0382-945A-B1A1-F693A89DD05E}" name="Filipe Penna" initials="FP" userId="S-1-5-21-3091030543-3730522216-4267169121-678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E2ECE4"/>
    <a:srgbClr val="EFEFEF"/>
    <a:srgbClr val="B4D6D7"/>
    <a:srgbClr val="66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7" autoAdjust="0"/>
  </p:normalViewPr>
  <p:slideViewPr>
    <p:cSldViewPr>
      <p:cViewPr>
        <p:scale>
          <a:sx n="33" d="100"/>
          <a:sy n="33" d="100"/>
        </p:scale>
        <p:origin x="1022" y="-4555"/>
      </p:cViewPr>
      <p:guideLst>
        <p:guide orient="horz" pos="11955"/>
        <p:guide pos="8400"/>
        <p:guide pos="16111"/>
        <p:guide pos="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99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10" Type="http://schemas.microsoft.com/office/2018/10/relationships/authors" Target="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226FE-9ABC-40AB-BAF0-0EBF3C2E453C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4581-4150-481B-81A5-6C4464F69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270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23B46-7CE4-411F-BE8D-EBB9785300B4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685800"/>
            <a:ext cx="2400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41F5-364F-4B5A-9F33-E07BC9275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21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441F5-364F-4B5A-9F33-E07BC927503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19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19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00" userDrawn="1">
          <p15:clr>
            <a:srgbClr val="FBAE40"/>
          </p15:clr>
        </p15:guide>
        <p15:guide id="2" pos="840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78BC8B4-4CB3-7D09-68BA-BDE98D824C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787701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73" imgH="476" progId="TCLayout.ActiveDocument.1">
                  <p:embed/>
                </p:oleObj>
              </mc:Choice>
              <mc:Fallback>
                <p:oleObj name="Slide do think-cell" r:id="rId4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8" name="Group 14"/>
          <p:cNvGrpSpPr>
            <a:grpSpLocks/>
          </p:cNvGrpSpPr>
          <p:nvPr userDrawn="1"/>
        </p:nvGrpSpPr>
        <p:grpSpPr bwMode="auto">
          <a:xfrm>
            <a:off x="1066800" y="533400"/>
            <a:ext cx="24536400" cy="35356800"/>
            <a:chOff x="672" y="336"/>
            <a:chExt cx="15456" cy="22272"/>
          </a:xfrm>
        </p:grpSpPr>
        <p:pic>
          <p:nvPicPr>
            <p:cNvPr id="1031" name="Picture 7" descr="poster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1" t="2626" r="5710"/>
            <a:stretch>
              <a:fillRect/>
            </a:stretch>
          </p:blipFill>
          <p:spPr bwMode="auto">
            <a:xfrm>
              <a:off x="672" y="805"/>
              <a:ext cx="15456" cy="21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2" name="Text Box 8"/>
            <p:cNvSpPr txBox="1">
              <a:spLocks noChangeArrowheads="1"/>
            </p:cNvSpPr>
            <p:nvPr userDrawn="1"/>
          </p:nvSpPr>
          <p:spPr bwMode="auto">
            <a:xfrm>
              <a:off x="4656" y="1152"/>
              <a:ext cx="9984" cy="1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pt-BR" altLang="pt-BR" sz="7200" dirty="0">
                  <a:latin typeface="Berlin Sans FB Demi" pitchFamily="34" charset="0"/>
                </a:rPr>
                <a:t>PCS - Departamento de Engenharia de Computação e Sistemas Digitais</a:t>
              </a:r>
            </a:p>
          </p:txBody>
        </p:sp>
        <p:sp>
          <p:nvSpPr>
            <p:cNvPr id="1033" name="Text Box 9"/>
            <p:cNvSpPr txBox="1">
              <a:spLocks noChangeArrowheads="1"/>
            </p:cNvSpPr>
            <p:nvPr userDrawn="1"/>
          </p:nvSpPr>
          <p:spPr bwMode="auto">
            <a:xfrm>
              <a:off x="2976" y="336"/>
              <a:ext cx="10320" cy="1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pt-BR" altLang="pt-BR" sz="7200" dirty="0">
                  <a:solidFill>
                    <a:srgbClr val="6600FF"/>
                  </a:solidFill>
                  <a:latin typeface="Berlin Sans FB Demi" pitchFamily="34" charset="0"/>
                </a:rPr>
                <a:t>Projeto de Formatura – 2023</a:t>
              </a:r>
            </a:p>
            <a:p>
              <a:pPr algn="ctr">
                <a:lnSpc>
                  <a:spcPct val="90000"/>
                </a:lnSpc>
              </a:pPr>
              <a:endParaRPr lang="pt-BR" altLang="pt-BR" sz="7200" dirty="0">
                <a:solidFill>
                  <a:srgbClr val="6600FF"/>
                </a:solidFill>
                <a:latin typeface="Berlin Sans FB Demi" pitchFamily="34" charset="0"/>
              </a:endParaRPr>
            </a:p>
          </p:txBody>
        </p:sp>
        <p:sp>
          <p:nvSpPr>
            <p:cNvPr id="1037" name="Text Box 13"/>
            <p:cNvSpPr txBox="1">
              <a:spLocks noChangeArrowheads="1"/>
            </p:cNvSpPr>
            <p:nvPr userDrawn="1"/>
          </p:nvSpPr>
          <p:spPr bwMode="auto">
            <a:xfrm>
              <a:off x="3984" y="2832"/>
              <a:ext cx="998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pt-BR" altLang="pt-BR" sz="5400" dirty="0">
                  <a:latin typeface="Berlin Sans FB Demi" pitchFamily="34" charset="0"/>
                </a:rPr>
                <a:t>Engenharia Elétrica – Ênfase Computação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2pPr>
      <a:lvl3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3pPr>
      <a:lvl4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4pPr>
      <a:lvl5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5pPr>
      <a:lvl6pPr marL="457200"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6pPr>
      <a:lvl7pPr marL="914400"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7pPr>
      <a:lvl8pPr marL="1371600"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8pPr>
      <a:lvl9pPr marL="1828800"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9pPr>
    </p:titleStyle>
    <p:bodyStyle>
      <a:lvl1pPr marL="1387475" indent="-1387475" algn="l" defTabSz="3700463" rtl="0" fontAlgn="base">
        <a:spcBef>
          <a:spcPct val="20000"/>
        </a:spcBef>
        <a:spcAft>
          <a:spcPct val="0"/>
        </a:spcAft>
        <a:buChar char="•"/>
        <a:defRPr sz="13000">
          <a:solidFill>
            <a:schemeClr val="tx1"/>
          </a:solidFill>
          <a:latin typeface="+mn-lt"/>
          <a:ea typeface="+mn-ea"/>
          <a:cs typeface="+mn-cs"/>
        </a:defRPr>
      </a:lvl1pPr>
      <a:lvl2pPr marL="3006725" indent="-1155700" algn="l" defTabSz="3700463" rtl="0" fontAlgn="base">
        <a:spcBef>
          <a:spcPct val="20000"/>
        </a:spcBef>
        <a:spcAft>
          <a:spcPct val="0"/>
        </a:spcAft>
        <a:buChar char="–"/>
        <a:defRPr sz="11300">
          <a:solidFill>
            <a:schemeClr val="tx1"/>
          </a:solidFill>
          <a:latin typeface="+mn-lt"/>
        </a:defRPr>
      </a:lvl2pPr>
      <a:lvl3pPr marL="4625975" indent="-925513" algn="l" defTabSz="3700463" rtl="0" fontAlgn="base">
        <a:spcBef>
          <a:spcPct val="20000"/>
        </a:spcBef>
        <a:spcAft>
          <a:spcPct val="0"/>
        </a:spcAft>
        <a:buChar char="•"/>
        <a:defRPr sz="9700">
          <a:solidFill>
            <a:schemeClr val="tx1"/>
          </a:solidFill>
          <a:latin typeface="+mn-lt"/>
        </a:defRPr>
      </a:lvl3pPr>
      <a:lvl4pPr marL="6477000" indent="-925513" algn="l" defTabSz="3700463" rtl="0" fontAlgn="base">
        <a:spcBef>
          <a:spcPct val="20000"/>
        </a:spcBef>
        <a:spcAft>
          <a:spcPct val="0"/>
        </a:spcAft>
        <a:buChar char="–"/>
        <a:defRPr sz="8100">
          <a:solidFill>
            <a:schemeClr val="tx1"/>
          </a:solidFill>
          <a:latin typeface="+mn-lt"/>
        </a:defRPr>
      </a:lvl4pPr>
      <a:lvl5pPr marL="83280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5pPr>
      <a:lvl6pPr marL="87852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6pPr>
      <a:lvl7pPr marL="92424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7pPr>
      <a:lvl8pPr marL="96996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8pPr>
      <a:lvl9pPr marL="101568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000" userDrawn="1">
          <p15:clr>
            <a:srgbClr val="F26B43"/>
          </p15:clr>
        </p15:guide>
        <p15:guide id="2" pos="84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.e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hink-cell data - do not delete" hidden="1">
            <a:extLst>
              <a:ext uri="{FF2B5EF4-FFF2-40B4-BE49-F238E27FC236}">
                <a16:creationId xmlns:a16="http://schemas.microsoft.com/office/drawing/2014/main" id="{F4ADA71E-0301-9F45-9578-945ECAFB223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23971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73" imgH="476" progId="TCLayout.ActiveDocument.1">
                  <p:embed/>
                </p:oleObj>
              </mc:Choice>
              <mc:Fallback>
                <p:oleObj name="Slide do think-cell" r:id="rId4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tângulo 31">
            <a:extLst>
              <a:ext uri="{FF2B5EF4-FFF2-40B4-BE49-F238E27FC236}">
                <a16:creationId xmlns:a16="http://schemas.microsoft.com/office/drawing/2014/main" id="{E73D3804-A502-B50D-E428-D17B75ECDEF7}"/>
              </a:ext>
            </a:extLst>
          </p:cNvPr>
          <p:cNvSpPr/>
          <p:nvPr/>
        </p:nvSpPr>
        <p:spPr>
          <a:xfrm>
            <a:off x="1309688" y="36386631"/>
            <a:ext cx="24266525" cy="1379244"/>
          </a:xfrm>
          <a:prstGeom prst="rect">
            <a:avLst/>
          </a:prstGeom>
          <a:solidFill>
            <a:srgbClr val="E2EC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12"/>
          <p:cNvSpPr txBox="1"/>
          <p:nvPr/>
        </p:nvSpPr>
        <p:spPr>
          <a:xfrm>
            <a:off x="1524001" y="6088560"/>
            <a:ext cx="23836335" cy="92333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Aft>
                <a:spcPts val="0"/>
              </a:spcAft>
              <a:defRPr/>
            </a:pPr>
            <a:r>
              <a:rPr lang="pt-BR" sz="5400" dirty="0">
                <a:solidFill>
                  <a:srgbClr val="6600FF"/>
                </a:solidFill>
                <a:latin typeface="Berlin Sans FB" panose="020E0602020502020306" pitchFamily="34" charset="0"/>
                <a:ea typeface="Times New Roman"/>
              </a:rPr>
              <a:t>Explorando Padrões de Mortalidade no Brasil com Aprendizado de Máquina</a:t>
            </a:r>
          </a:p>
        </p:txBody>
      </p:sp>
      <p:sp>
        <p:nvSpPr>
          <p:cNvPr id="9" name="TextBox 13"/>
          <p:cNvSpPr txBox="1"/>
          <p:nvPr/>
        </p:nvSpPr>
        <p:spPr>
          <a:xfrm>
            <a:off x="1309664" y="7826610"/>
            <a:ext cx="12025336" cy="846385"/>
          </a:xfrm>
          <a:prstGeom prst="rect">
            <a:avLst/>
          </a:prstGeom>
          <a:solidFill>
            <a:srgbClr val="E2ECE4"/>
          </a:solidFill>
          <a:ln w="3175">
            <a:noFill/>
          </a:ln>
          <a:effectLst>
            <a:outerShdw blurRad="127000" dist="38100" dir="5400000" algn="t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en-US" sz="4400" b="1" dirty="0">
              <a:solidFill>
                <a:srgbClr val="66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3">
            <a:extLst>
              <a:ext uri="{FF2B5EF4-FFF2-40B4-BE49-F238E27FC236}">
                <a16:creationId xmlns:a16="http://schemas.microsoft.com/office/drawing/2014/main" id="{25F21E3A-AF4C-AFD9-1219-BCA1539BB4F0}"/>
              </a:ext>
            </a:extLst>
          </p:cNvPr>
          <p:cNvSpPr txBox="1"/>
          <p:nvPr/>
        </p:nvSpPr>
        <p:spPr>
          <a:xfrm>
            <a:off x="13520829" y="7826610"/>
            <a:ext cx="12025336" cy="846385"/>
          </a:xfrm>
          <a:prstGeom prst="rect">
            <a:avLst/>
          </a:prstGeom>
          <a:solidFill>
            <a:srgbClr val="E2ECE4"/>
          </a:solidFill>
          <a:ln w="3175">
            <a:noFill/>
          </a:ln>
          <a:effectLst>
            <a:outerShdw blurRad="127000" dist="38100" dir="5400000" algn="t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Experimentos</a:t>
            </a:r>
            <a:r>
              <a:rPr lang="en-US" sz="44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(2/2)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6C4B33FE-ABA4-CB0C-EB27-D69667741420}"/>
              </a:ext>
            </a:extLst>
          </p:cNvPr>
          <p:cNvSpPr txBox="1"/>
          <p:nvPr/>
        </p:nvSpPr>
        <p:spPr>
          <a:xfrm>
            <a:off x="1309664" y="15471874"/>
            <a:ext cx="12025336" cy="846385"/>
          </a:xfrm>
          <a:prstGeom prst="rect">
            <a:avLst/>
          </a:prstGeom>
          <a:solidFill>
            <a:srgbClr val="E2ECE4"/>
          </a:solidFill>
          <a:ln w="3175">
            <a:noFill/>
          </a:ln>
          <a:effectLst>
            <a:outerShdw blurRad="127000" dist="38100" dir="5400000" algn="t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Preliminares</a:t>
            </a:r>
            <a:r>
              <a:rPr lang="en-US" sz="44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44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44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44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4400" b="1" dirty="0">
              <a:solidFill>
                <a:srgbClr val="66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EF097D8B-D9CD-4C4A-D7DD-162DA3DCA3CA}"/>
              </a:ext>
            </a:extLst>
          </p:cNvPr>
          <p:cNvSpPr txBox="1"/>
          <p:nvPr/>
        </p:nvSpPr>
        <p:spPr>
          <a:xfrm>
            <a:off x="13520829" y="31085194"/>
            <a:ext cx="12025336" cy="846385"/>
          </a:xfrm>
          <a:prstGeom prst="rect">
            <a:avLst/>
          </a:prstGeom>
          <a:solidFill>
            <a:srgbClr val="E2ECE4"/>
          </a:solidFill>
          <a:ln w="3175">
            <a:noFill/>
          </a:ln>
          <a:effectLst>
            <a:outerShdw blurRad="127000" dist="38100" dir="5400000" algn="t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  <a:endParaRPr lang="en-US" sz="4400" b="1" dirty="0">
              <a:solidFill>
                <a:srgbClr val="66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F31683-3869-1A56-38BD-3A473824A6D7}"/>
              </a:ext>
            </a:extLst>
          </p:cNvPr>
          <p:cNvSpPr txBox="1"/>
          <p:nvPr/>
        </p:nvSpPr>
        <p:spPr>
          <a:xfrm>
            <a:off x="1279001" y="8876919"/>
            <a:ext cx="1202531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causas de morte refletem uma complexa interação de fatores sociais, biológicos e comportamentais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compreensão da relação entre esses fatores é fundamental para a construção de políticas de saúde pública e melhorar a qualidade e expectativa de vida da população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Por meio dos dados públicos de saúde pesquisadores no Brasil e Estados Unidos já demonstraram a correlação (R²) de atributos dos indivíduos nas causas de morte, quando analisados separadamente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aprendizado supervisionado corresponde a um paradigma de aprendizado de máquina que permite prever a categoria dos (novos) dados descritos por diferentes atributos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Nesse trabalho, diferentes técnicas de aprendizado supervisionado foram aplicadas a bases de mortalidade públicas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5EFA2DB-79E7-7128-F584-0DAB3430093A}"/>
              </a:ext>
            </a:extLst>
          </p:cNvPr>
          <p:cNvSpPr txBox="1"/>
          <p:nvPr/>
        </p:nvSpPr>
        <p:spPr>
          <a:xfrm>
            <a:off x="1309689" y="16646660"/>
            <a:ext cx="12025312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Brasil, os óbitos com diversos atributos são registrados nos Sistemas de Informação de Mortalidade (SIM), na plataforma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DataSUS</a:t>
            </a: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Fiocruz, por meio da Plataforma de Ciência de Dados aplicada à saúde, extrai e enriquece as bases disponibilizadas pelo governo. A base final contém 159 atributos, dos quais muitos são categóricos, de todos os óbitos de 1996 a 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virtude do número extenso de atributos e amostras, escolheu-se reduzir o espaço amostral para o Estado de SP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Pelo número extenso de categorias (19), 9 das quais com menos de 1% de representatividade nas amostras, agrupou-se essas amostras em uma única categoria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Pelo número ainda razoável de categorias, considerou-se a métrica de acurácia “top-k” como indicativo da qualidade do modelo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fim de reduzir o </a:t>
            </a:r>
            <a:r>
              <a:rPr lang="pt-BR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bias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modelo e reduzir o custo computacional do projeto,  selecionou-se 1000 amostras de cada categoria para os dados de treinamento e teste </a:t>
            </a:r>
          </a:p>
          <a:p>
            <a:endParaRPr lang="pt-BR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solidFill>
                  <a:srgbClr val="6600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Questões de pesquisa:</a:t>
            </a:r>
          </a:p>
          <a:p>
            <a:endParaRPr lang="pt-BR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Seria possível predizer a causa de morte de um indivíduo, a partir de um conjunto de dados que reflita particularidades do paciente e do óbito registrado?</a:t>
            </a:r>
          </a:p>
          <a:p>
            <a:pPr marL="457200" indent="-457200">
              <a:buFont typeface="+mj-lt"/>
              <a:buAutoNum type="arabicPeriod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modelos desenvolvidos promovem capacidade de generalização quando aplicados a novas amostras? Especificamente, um modelo treinado considerando dados de um estado (ex. SP) é capaz de predizer a causa da morte de indivíduos de outros estados?</a:t>
            </a:r>
          </a:p>
          <a:p>
            <a:pPr marL="457200" indent="-457200">
              <a:buFont typeface="+mj-lt"/>
              <a:buAutoNum type="arabicPeriod"/>
            </a:pPr>
            <a:endParaRPr lang="pt-BR" i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Existem atributos que desempenham maior impacto na predição da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causa da morte?</a:t>
            </a: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C0402FC-1B3C-3FE9-BC62-3B8C088DA97E}"/>
              </a:ext>
            </a:extLst>
          </p:cNvPr>
          <p:cNvSpPr txBox="1"/>
          <p:nvPr/>
        </p:nvSpPr>
        <p:spPr>
          <a:xfrm>
            <a:off x="13527235" y="32123512"/>
            <a:ext cx="120253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 possível predizer, a partir do conjunto de atributos selecionado, a causa de óbito de um indivíduo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modelos desenvolvidos e treinados para o estado de SP apresentaram uma generalização positiva e promissora. Interessantemente, os modelos generalizaram para outros estados da federação com padrões bem diferentes.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modelo gerado possui resultado semelhante quando considera-se apenas 10% dos atributos e a precisão acima desse valor não cresce de maneira relevante</a:t>
            </a:r>
          </a:p>
        </p:txBody>
      </p:sp>
      <p:pic>
        <p:nvPicPr>
          <p:cNvPr id="23" name="Imagem 22" descr="Gráfico&#10;&#10;Descrição gerada automaticamente">
            <a:extLst>
              <a:ext uri="{FF2B5EF4-FFF2-40B4-BE49-F238E27FC236}">
                <a16:creationId xmlns:a16="http://schemas.microsoft.com/office/drawing/2014/main" id="{53C6B76B-21C5-92AB-8AD3-0C51F6222B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991" y="21006804"/>
            <a:ext cx="10800160" cy="6480096"/>
          </a:xfrm>
          <a:prstGeom prst="rect">
            <a:avLst/>
          </a:prstGeom>
        </p:spPr>
      </p:pic>
      <p:pic>
        <p:nvPicPr>
          <p:cNvPr id="27" name="Imagem 26" descr="Gráfico, Gráfico de linhas&#10;&#10;Descrição gerada automaticamente">
            <a:extLst>
              <a:ext uri="{FF2B5EF4-FFF2-40B4-BE49-F238E27FC236}">
                <a16:creationId xmlns:a16="http://schemas.microsoft.com/office/drawing/2014/main" id="{F1FFC008-ECFE-1D87-8078-0476AA19FA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235" y="9947315"/>
            <a:ext cx="6480000" cy="3888000"/>
          </a:xfrm>
          <a:prstGeom prst="rect">
            <a:avLst/>
          </a:prstGeom>
        </p:spPr>
      </p:pic>
      <p:sp>
        <p:nvSpPr>
          <p:cNvPr id="30" name="Text Box 10">
            <a:extLst>
              <a:ext uri="{FF2B5EF4-FFF2-40B4-BE49-F238E27FC236}">
                <a16:creationId xmlns:a16="http://schemas.microsoft.com/office/drawing/2014/main" id="{8D7792C4-0E93-46D8-2F7C-16A124EEB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369" y="36565546"/>
            <a:ext cx="131657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pt-BR" sz="4000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Aluno: </a:t>
            </a:r>
            <a:r>
              <a:rPr lang="en-US" sz="4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Filipe Penna </a:t>
            </a:r>
            <a:r>
              <a:rPr lang="en-US" sz="40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Cerávolo</a:t>
            </a:r>
            <a:r>
              <a:rPr lang="en-US" sz="4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Soares</a:t>
            </a:r>
          </a:p>
          <a:p>
            <a:pPr>
              <a:lnSpc>
                <a:spcPct val="90000"/>
              </a:lnSpc>
            </a:pPr>
            <a:r>
              <a:rPr lang="pt-BR" altLang="pt-BR" sz="4000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Professor(a) Orientador(a): </a:t>
            </a:r>
            <a:r>
              <a:rPr lang="pt-BR" sz="4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Prof. Dr. Artur Jordão</a:t>
            </a:r>
            <a:endParaRPr lang="pt-BR" altLang="pt-BR" sz="4000" dirty="0">
              <a:solidFill>
                <a:srgbClr val="66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13">
            <a:extLst>
              <a:ext uri="{FF2B5EF4-FFF2-40B4-BE49-F238E27FC236}">
                <a16:creationId xmlns:a16="http://schemas.microsoft.com/office/drawing/2014/main" id="{EEC01FD8-22E4-566F-88AB-58A35B8959F7}"/>
              </a:ext>
            </a:extLst>
          </p:cNvPr>
          <p:cNvSpPr txBox="1"/>
          <p:nvPr/>
        </p:nvSpPr>
        <p:spPr>
          <a:xfrm>
            <a:off x="248198" y="40144278"/>
            <a:ext cx="29331234" cy="76944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E9DEEDE-9080-216B-A503-F5AA4F00EB65}"/>
              </a:ext>
            </a:extLst>
          </p:cNvPr>
          <p:cNvSpPr txBox="1"/>
          <p:nvPr/>
        </p:nvSpPr>
        <p:spPr>
          <a:xfrm>
            <a:off x="13616071" y="8876919"/>
            <a:ext cx="12025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Teste de diferentes modelos: modelos baseados na técnica de </a:t>
            </a:r>
            <a:r>
              <a:rPr lang="pt-BR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boosting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performaram melhor, quando comparados a modelos modernos de </a:t>
            </a:r>
            <a:r>
              <a:rPr lang="pt-BR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deep</a:t>
            </a:r>
            <a:r>
              <a:rPr lang="pt-BR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</a:t>
            </a:r>
            <a:endParaRPr lang="pt-BR" i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13">
            <a:extLst>
              <a:ext uri="{FF2B5EF4-FFF2-40B4-BE49-F238E27FC236}">
                <a16:creationId xmlns:a16="http://schemas.microsoft.com/office/drawing/2014/main" id="{1E1CC1FC-CF58-B76D-D811-8A3C71EB3E72}"/>
              </a:ext>
            </a:extLst>
          </p:cNvPr>
          <p:cNvSpPr txBox="1"/>
          <p:nvPr/>
        </p:nvSpPr>
        <p:spPr>
          <a:xfrm>
            <a:off x="1309664" y="29081348"/>
            <a:ext cx="12025336" cy="846385"/>
          </a:xfrm>
          <a:prstGeom prst="rect">
            <a:avLst/>
          </a:prstGeom>
          <a:solidFill>
            <a:srgbClr val="E2ECE4"/>
          </a:solidFill>
          <a:ln w="3175">
            <a:noFill/>
          </a:ln>
          <a:effectLst>
            <a:outerShdw blurRad="127000" dist="38100" dir="5400000" algn="t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Experimentos</a:t>
            </a:r>
            <a:r>
              <a:rPr lang="en-US" sz="44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(1/2)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A8EEA5F-3EBA-C486-6B8D-49E85CEDC90E}"/>
              </a:ext>
            </a:extLst>
          </p:cNvPr>
          <p:cNvSpPr txBox="1"/>
          <p:nvPr/>
        </p:nvSpPr>
        <p:spPr>
          <a:xfrm>
            <a:off x="1250363" y="30299896"/>
            <a:ext cx="365970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 modelo com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XGBoosting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é capaz de prever as categorias com uma acurácia de 28,45%, ~3x acima do palpite aleatório (9,09%) e mais de 53,27% quando utilizando o top-3 </a:t>
            </a:r>
            <a:r>
              <a:rPr lang="pt-BR" dirty="0">
                <a:solidFill>
                  <a:srgbClr val="6600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(confirmando a primeira questão de pesquisa)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166F6A2F-1F11-E619-A99F-545E7B915E5F}"/>
              </a:ext>
            </a:extLst>
          </p:cNvPr>
          <p:cNvSpPr txBox="1"/>
          <p:nvPr/>
        </p:nvSpPr>
        <p:spPr>
          <a:xfrm>
            <a:off x="13616071" y="14100923"/>
            <a:ext cx="12025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Seleção de atributos: a precisão e a precisão top-3 varia muito pouco com o aumento da porcentagem dos atributos selecionados  </a:t>
            </a:r>
            <a:r>
              <a:rPr lang="pt-BR" dirty="0">
                <a:solidFill>
                  <a:srgbClr val="6600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(confirmando a segunda questão de pesquisa)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65CF1E5-C8B7-5502-F604-C4D0581B1CE3}"/>
              </a:ext>
            </a:extLst>
          </p:cNvPr>
          <p:cNvSpPr txBox="1"/>
          <p:nvPr/>
        </p:nvSpPr>
        <p:spPr>
          <a:xfrm>
            <a:off x="13616071" y="19569797"/>
            <a:ext cx="12025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Teste em diferentes amostras: o modelo encontra uma precisão próxima do estado de São Paulo em 3 dos 4 estados avaliados, o que sugere que o modelo pode ser extrapolado a amostras fora do conjunto de treinamento e testes  </a:t>
            </a:r>
            <a:r>
              <a:rPr lang="pt-BR" dirty="0">
                <a:solidFill>
                  <a:srgbClr val="6600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(confirmando a terceira questão de pesquisa)</a:t>
            </a: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41869066-4A17-8F6A-E3EE-7F6B6BAB3C78}"/>
              </a:ext>
            </a:extLst>
          </p:cNvPr>
          <p:cNvSpPr/>
          <p:nvPr/>
        </p:nvSpPr>
        <p:spPr>
          <a:xfrm>
            <a:off x="22255096" y="28039268"/>
            <a:ext cx="936104" cy="27976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8492482-B338-A915-1C62-517CAB513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175284"/>
              </p:ext>
            </p:extLst>
          </p:nvPr>
        </p:nvGraphicFramePr>
        <p:xfrm>
          <a:off x="15406839" y="27563226"/>
          <a:ext cx="8253315" cy="306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51105">
                  <a:extLst>
                    <a:ext uri="{9D8B030D-6E8A-4147-A177-3AD203B41FA5}">
                      <a16:colId xmlns:a16="http://schemas.microsoft.com/office/drawing/2014/main" val="260880667"/>
                    </a:ext>
                  </a:extLst>
                </a:gridCol>
                <a:gridCol w="2751105">
                  <a:extLst>
                    <a:ext uri="{9D8B030D-6E8A-4147-A177-3AD203B41FA5}">
                      <a16:colId xmlns:a16="http://schemas.microsoft.com/office/drawing/2014/main" val="3240914268"/>
                    </a:ext>
                  </a:extLst>
                </a:gridCol>
                <a:gridCol w="2751105">
                  <a:extLst>
                    <a:ext uri="{9D8B030D-6E8A-4147-A177-3AD203B41FA5}">
                      <a16:colId xmlns:a16="http://schemas.microsoft.com/office/drawing/2014/main" val="1480852889"/>
                    </a:ext>
                  </a:extLst>
                </a:gridCol>
              </a:tblGrid>
              <a:tr h="353504">
                <a:tc>
                  <a:txBody>
                    <a:bodyPr/>
                    <a:lstStyle/>
                    <a:p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</a:t>
                      </a:r>
                    </a:p>
                  </a:txBody>
                  <a:tcPr marL="108000" marT="0" marB="72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(Top-1) </a:t>
                      </a:r>
                      <a:r>
                        <a:rPr lang="pt-BR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pt-BR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T="0" marB="72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Top-3 </a:t>
                      </a:r>
                      <a:r>
                        <a:rPr lang="pt-BR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pt-BR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T="0" marB="72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913433"/>
                  </a:ext>
                </a:extLst>
              </a:tr>
              <a:tr h="353504">
                <a:tc>
                  <a:txBody>
                    <a:bodyPr/>
                    <a:lstStyle/>
                    <a:p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Guess</a:t>
                      </a:r>
                    </a:p>
                  </a:txBody>
                  <a:tcPr marL="108000" marT="0" marB="72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9,09%</a:t>
                      </a:r>
                    </a:p>
                  </a:txBody>
                  <a:tcPr marL="108000" marT="0" marB="72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27,27%</a:t>
                      </a:r>
                    </a:p>
                  </a:txBody>
                  <a:tcPr marL="108000" marT="0" marB="72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103834"/>
                  </a:ext>
                </a:extLst>
              </a:tr>
              <a:tr h="353504">
                <a:tc>
                  <a:txBody>
                    <a:bodyPr/>
                    <a:lstStyle/>
                    <a:p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São Paulo*</a:t>
                      </a:r>
                    </a:p>
                  </a:txBody>
                  <a:tcPr marL="108000" marT="0" marB="72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26,33%</a:t>
                      </a:r>
                    </a:p>
                  </a:txBody>
                  <a:tcPr marL="108000" marT="0" marB="72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51,67%</a:t>
                      </a:r>
                    </a:p>
                  </a:txBody>
                  <a:tcPr marL="108000" marT="0" marB="72000"/>
                </a:tc>
                <a:extLst>
                  <a:ext uri="{0D108BD9-81ED-4DB2-BD59-A6C34878D82A}">
                    <a16:rowId xmlns:a16="http://schemas.microsoft.com/office/drawing/2014/main" val="2508616337"/>
                  </a:ext>
                </a:extLst>
              </a:tr>
              <a:tr h="353504">
                <a:tc>
                  <a:txBody>
                    <a:bodyPr/>
                    <a:lstStyle/>
                    <a:p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Rio Grande do Sul</a:t>
                      </a:r>
                    </a:p>
                  </a:txBody>
                  <a:tcPr marL="108000" marT="0" marB="72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16,43%</a:t>
                      </a:r>
                    </a:p>
                  </a:txBody>
                  <a:tcPr marL="108000" marT="0" marB="72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37,37%</a:t>
                      </a:r>
                    </a:p>
                  </a:txBody>
                  <a:tcPr marL="108000" marT="0" marB="72000"/>
                </a:tc>
                <a:extLst>
                  <a:ext uri="{0D108BD9-81ED-4DB2-BD59-A6C34878D82A}">
                    <a16:rowId xmlns:a16="http://schemas.microsoft.com/office/drawing/2014/main" val="2772060745"/>
                  </a:ext>
                </a:extLst>
              </a:tr>
              <a:tr h="353504">
                <a:tc>
                  <a:txBody>
                    <a:bodyPr/>
                    <a:lstStyle/>
                    <a:p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Pernambuco</a:t>
                      </a:r>
                    </a:p>
                  </a:txBody>
                  <a:tcPr marL="108000" marT="0" marB="72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29,19%</a:t>
                      </a:r>
                    </a:p>
                  </a:txBody>
                  <a:tcPr marL="108000" marT="0" marB="72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44,27%</a:t>
                      </a:r>
                    </a:p>
                  </a:txBody>
                  <a:tcPr marL="108000" marT="0" marB="72000"/>
                </a:tc>
                <a:extLst>
                  <a:ext uri="{0D108BD9-81ED-4DB2-BD59-A6C34878D82A}">
                    <a16:rowId xmlns:a16="http://schemas.microsoft.com/office/drawing/2014/main" val="3458800131"/>
                  </a:ext>
                </a:extLst>
              </a:tr>
              <a:tr h="353504">
                <a:tc>
                  <a:txBody>
                    <a:bodyPr/>
                    <a:lstStyle/>
                    <a:p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Goiás</a:t>
                      </a:r>
                    </a:p>
                  </a:txBody>
                  <a:tcPr marL="108000" marT="0" marB="72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21,26%</a:t>
                      </a:r>
                    </a:p>
                  </a:txBody>
                  <a:tcPr marL="108000" marT="0" marB="72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45,93%</a:t>
                      </a:r>
                    </a:p>
                  </a:txBody>
                  <a:tcPr marL="108000" marT="0" marB="72000"/>
                </a:tc>
                <a:extLst>
                  <a:ext uri="{0D108BD9-81ED-4DB2-BD59-A6C34878D82A}">
                    <a16:rowId xmlns:a16="http://schemas.microsoft.com/office/drawing/2014/main" val="1315411820"/>
                  </a:ext>
                </a:extLst>
              </a:tr>
              <a:tr h="353504">
                <a:tc>
                  <a:txBody>
                    <a:bodyPr/>
                    <a:lstStyle/>
                    <a:p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Pará</a:t>
                      </a:r>
                    </a:p>
                  </a:txBody>
                  <a:tcPr marL="108000" marT="0" marB="72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27,85%</a:t>
                      </a:r>
                    </a:p>
                  </a:txBody>
                  <a:tcPr marL="108000" marT="0" marB="72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50,38%</a:t>
                      </a:r>
                    </a:p>
                  </a:txBody>
                  <a:tcPr marL="108000" marT="0" marB="72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759940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690" y="30112460"/>
            <a:ext cx="8569623" cy="514177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235" y="15487956"/>
            <a:ext cx="6480000" cy="3888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273" y="15487956"/>
            <a:ext cx="6480000" cy="3888000"/>
          </a:xfrm>
          <a:prstGeom prst="rect">
            <a:avLst/>
          </a:prstGeom>
        </p:spPr>
      </p:pic>
      <p:pic>
        <p:nvPicPr>
          <p:cNvPr id="25" name="Imagem 24" descr="Gráfico, Gráfico de linhas&#10;&#10;Descrição gerada automaticamente">
            <a:extLst>
              <a:ext uri="{FF2B5EF4-FFF2-40B4-BE49-F238E27FC236}">
                <a16:creationId xmlns:a16="http://schemas.microsoft.com/office/drawing/2014/main" id="{08E77E0D-F6C0-6678-6A01-41AAD773835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273" y="9947315"/>
            <a:ext cx="6480000" cy="388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674</Words>
  <Application>Microsoft Office PowerPoint</Application>
  <PresentationFormat>Personalizar</PresentationFormat>
  <Paragraphs>68</Paragraphs>
  <Slides>1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Berlin Sans FB</vt:lpstr>
      <vt:lpstr>Berlin Sans FB Demi</vt:lpstr>
      <vt:lpstr>Calibri</vt:lpstr>
      <vt:lpstr>Times New Roman</vt:lpstr>
      <vt:lpstr>Estrutura padrão</vt:lpstr>
      <vt:lpstr>Slide do think-cell</vt:lpstr>
      <vt:lpstr>Apresentação do PowerPoint</vt:lpstr>
    </vt:vector>
  </TitlesOfParts>
  <Company>PCS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Rady</dc:creator>
  <cp:lastModifiedBy>Filipe Penna</cp:lastModifiedBy>
  <cp:revision>35</cp:revision>
  <dcterms:created xsi:type="dcterms:W3CDTF">2002-11-05T12:15:26Z</dcterms:created>
  <dcterms:modified xsi:type="dcterms:W3CDTF">2023-12-05T14:48:33Z</dcterms:modified>
</cp:coreProperties>
</file>