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0240288" cy="424799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380" userDrawn="1">
          <p15:clr>
            <a:srgbClr val="A4A3A4"/>
          </p15:clr>
        </p15:guide>
        <p15:guide id="2" pos="9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00FF"/>
    <a:srgbClr val="FF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0346" autoAdjust="0"/>
  </p:normalViewPr>
  <p:slideViewPr>
    <p:cSldViewPr snapToGrid="0">
      <p:cViewPr>
        <p:scale>
          <a:sx n="33" d="100"/>
          <a:sy n="33" d="100"/>
        </p:scale>
        <p:origin x="474" y="-3942"/>
      </p:cViewPr>
      <p:guideLst>
        <p:guide orient="horz" pos="13380"/>
        <p:guide pos="952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09800" y="685800"/>
            <a:ext cx="2438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6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5633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9800" y="685800"/>
            <a:ext cx="2438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400" smtClean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Many advances in pruning leverage concepts from the LTH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34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5264051" y="793432"/>
            <a:ext cx="19380125" cy="419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428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262506" y="6068567"/>
            <a:ext cx="9439548" cy="352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rmAutofit/>
          </a:bodyPr>
          <a:lstStyle>
            <a:lvl1pPr marL="356250" lvl="0" indent="-178125" algn="l">
              <a:spcBef>
                <a:spcPts val="452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260">
                <a:latin typeface="Arial"/>
                <a:ea typeface="Arial"/>
                <a:cs typeface="Arial"/>
                <a:sym typeface="Arial"/>
              </a:defRPr>
            </a:lvl1pPr>
            <a:lvl2pPr marL="712500" lvl="1" indent="-291927" algn="l"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  <a:defRPr sz="1792">
                <a:latin typeface="Arial"/>
                <a:ea typeface="Arial"/>
                <a:cs typeface="Arial"/>
                <a:sym typeface="Arial"/>
              </a:defRPr>
            </a:lvl2pPr>
            <a:lvl3pPr marL="1068751" lvl="2" indent="-272136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480">
                <a:latin typeface="Arial"/>
                <a:ea typeface="Arial"/>
                <a:cs typeface="Arial"/>
                <a:sym typeface="Arial"/>
              </a:defRPr>
            </a:lvl3pPr>
            <a:lvl4pPr marL="1425001" lvl="3" indent="-257292" algn="l">
              <a:spcBef>
                <a:spcPts val="249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47">
                <a:latin typeface="Arial"/>
                <a:ea typeface="Arial"/>
                <a:cs typeface="Arial"/>
                <a:sym typeface="Arial"/>
              </a:defRPr>
            </a:lvl4pPr>
            <a:lvl5pPr marL="1781251" lvl="4" indent="-291927" algn="l"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1792"/>
            </a:lvl5pPr>
            <a:lvl6pPr marL="2137501" lvl="5" indent="-435417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4052"/>
            </a:lvl6pPr>
            <a:lvl7pPr marL="2493752" lvl="6" indent="-435417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4052"/>
            </a:lvl7pPr>
            <a:lvl8pPr marL="2850002" lvl="7" indent="-435417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4052"/>
            </a:lvl8pPr>
            <a:lvl9pPr marL="3206252" lvl="8" indent="-435417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4052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10321602" y="6068567"/>
            <a:ext cx="9439548" cy="352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rmAutofit/>
          </a:bodyPr>
          <a:lstStyle>
            <a:lvl1pPr marL="356250" lvl="0" indent="-178125" algn="l">
              <a:spcBef>
                <a:spcPts val="452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260">
                <a:latin typeface="Arial"/>
                <a:ea typeface="Arial"/>
                <a:cs typeface="Arial"/>
                <a:sym typeface="Arial"/>
              </a:defRPr>
            </a:lvl1pPr>
            <a:lvl2pPr marL="712500" lvl="1" indent="-291927" algn="l"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  <a:defRPr sz="1792">
                <a:latin typeface="Arial"/>
                <a:ea typeface="Arial"/>
                <a:cs typeface="Arial"/>
                <a:sym typeface="Arial"/>
              </a:defRPr>
            </a:lvl2pPr>
            <a:lvl3pPr marL="1068751" lvl="2" indent="-272136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480">
                <a:latin typeface="Arial"/>
                <a:ea typeface="Arial"/>
                <a:cs typeface="Arial"/>
                <a:sym typeface="Arial"/>
              </a:defRPr>
            </a:lvl3pPr>
            <a:lvl4pPr marL="1425001" lvl="3" indent="-257292" algn="l">
              <a:spcBef>
                <a:spcPts val="249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47">
                <a:latin typeface="Arial"/>
                <a:ea typeface="Arial"/>
                <a:cs typeface="Arial"/>
                <a:sym typeface="Arial"/>
              </a:defRPr>
            </a:lvl4pPr>
            <a:lvl5pPr marL="1781251" lvl="4" indent="-291927" algn="l"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1792"/>
            </a:lvl5pPr>
            <a:lvl6pPr marL="2137501" lvl="5" indent="-435417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4052"/>
            </a:lvl6pPr>
            <a:lvl7pPr marL="2493752" lvl="6" indent="-435417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4052"/>
            </a:lvl7pPr>
            <a:lvl8pPr marL="2850002" lvl="7" indent="-435417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4052"/>
            </a:lvl8pPr>
            <a:lvl9pPr marL="3206252" lvl="8" indent="-435417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4052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3"/>
          </p:nvPr>
        </p:nvSpPr>
        <p:spPr>
          <a:xfrm>
            <a:off x="20380697" y="6068567"/>
            <a:ext cx="9439548" cy="3523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rmAutofit/>
          </a:bodyPr>
          <a:lstStyle>
            <a:lvl1pPr marL="356250" lvl="0" indent="-178125" algn="l">
              <a:spcBef>
                <a:spcPts val="452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260">
                <a:latin typeface="Arial"/>
                <a:ea typeface="Arial"/>
                <a:cs typeface="Arial"/>
                <a:sym typeface="Arial"/>
              </a:defRPr>
            </a:lvl1pPr>
            <a:lvl2pPr marL="712500" lvl="1" indent="-291927" algn="l"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  <a:defRPr sz="1792">
                <a:latin typeface="Arial"/>
                <a:ea typeface="Arial"/>
                <a:cs typeface="Arial"/>
                <a:sym typeface="Arial"/>
              </a:defRPr>
            </a:lvl2pPr>
            <a:lvl3pPr marL="1068751" lvl="2" indent="-272136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480">
                <a:latin typeface="Arial"/>
                <a:ea typeface="Arial"/>
                <a:cs typeface="Arial"/>
                <a:sym typeface="Arial"/>
              </a:defRPr>
            </a:lvl3pPr>
            <a:lvl4pPr marL="1425001" lvl="3" indent="-257292" algn="l">
              <a:spcBef>
                <a:spcPts val="249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47">
                <a:latin typeface="Arial"/>
                <a:ea typeface="Arial"/>
                <a:cs typeface="Arial"/>
                <a:sym typeface="Arial"/>
              </a:defRPr>
            </a:lvl4pPr>
            <a:lvl5pPr marL="1781251" lvl="4" indent="-291927" algn="l"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1792"/>
            </a:lvl5pPr>
            <a:lvl6pPr marL="2137501" lvl="5" indent="-435417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4052"/>
            </a:lvl6pPr>
            <a:lvl7pPr marL="2493752" lvl="6" indent="-435417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4052"/>
            </a:lvl7pPr>
            <a:lvl8pPr marL="2850002" lvl="7" indent="-435417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4052"/>
            </a:lvl8pPr>
            <a:lvl9pPr marL="3206252" lvl="8" indent="-435417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405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512462" y="1699455"/>
            <a:ext cx="27215308" cy="707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102927" y="10320932"/>
            <a:ext cx="28034492" cy="2721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356250" lvl="0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12500" lvl="1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68751" lvl="2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25001" lvl="3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81251" lvl="4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137501" lvl="5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93752" lvl="6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850002" lvl="7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206252" lvl="8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512462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0332546" y="39372801"/>
            <a:ext cx="9575141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21672654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0822778" y="39173889"/>
            <a:ext cx="101489599" cy="3266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249593" y="6765270"/>
            <a:ext cx="101489599" cy="9747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356250" lvl="0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12500" lvl="1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68751" lvl="2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25001" lvl="3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81251" lvl="4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137501" lvl="5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93752" lvl="6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850002" lvl="7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206252" lvl="8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512462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0332546" y="39372801"/>
            <a:ext cx="9575141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21672654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2268021" y="13196317"/>
            <a:ext cx="25704163" cy="910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4536043" y="24071951"/>
            <a:ext cx="21168243" cy="1085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lvl="0" algn="ctr">
              <a:spcBef>
                <a:spcPts val="1590"/>
              </a:spcBef>
              <a:spcAft>
                <a:spcPts val="0"/>
              </a:spcAft>
              <a:buClr>
                <a:srgbClr val="888888"/>
              </a:buClr>
              <a:buSzPts val="10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403"/>
              </a:spcBef>
              <a:spcAft>
                <a:spcPts val="0"/>
              </a:spcAft>
              <a:buClr>
                <a:srgbClr val="888888"/>
              </a:buClr>
              <a:buSzPts val="9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16"/>
              </a:spcBef>
              <a:spcAft>
                <a:spcPts val="0"/>
              </a:spcAft>
              <a:buClr>
                <a:srgbClr val="888888"/>
              </a:buClr>
              <a:buSzPts val="7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13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13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13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13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13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13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1512462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10332546" y="39372801"/>
            <a:ext cx="9575141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21672654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512462" y="1699455"/>
            <a:ext cx="27215308" cy="707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512462" y="9911340"/>
            <a:ext cx="27215308" cy="2803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356250" lvl="0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12500" lvl="1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68751" lvl="2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25001" lvl="3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81251" lvl="4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137501" lvl="5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93752" lvl="6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850002" lvl="7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206252" lvl="8" indent="-267188" algn="l"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1512462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10332546" y="39372801"/>
            <a:ext cx="9575141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21672654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2388775" y="27297279"/>
            <a:ext cx="25704163" cy="843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74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2388775" y="18004810"/>
            <a:ext cx="25704163" cy="929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b" anchorCtr="0">
            <a:noAutofit/>
          </a:bodyPr>
          <a:lstStyle>
            <a:lvl1pPr marL="356250" lvl="0" indent="-178125" algn="l">
              <a:spcBef>
                <a:spcPts val="1013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5065">
                <a:solidFill>
                  <a:srgbClr val="888888"/>
                </a:solidFill>
              </a:defRPr>
            </a:lvl1pPr>
            <a:lvl2pPr marL="712500" lvl="1" indent="-178125" algn="l">
              <a:spcBef>
                <a:spcPts val="888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4441">
                <a:solidFill>
                  <a:srgbClr val="888888"/>
                </a:solidFill>
              </a:defRPr>
            </a:lvl2pPr>
            <a:lvl3pPr marL="1068751" lvl="2" indent="-178125" algn="l">
              <a:spcBef>
                <a:spcPts val="810"/>
              </a:spcBef>
              <a:spcAft>
                <a:spcPts val="0"/>
              </a:spcAft>
              <a:buClr>
                <a:srgbClr val="888888"/>
              </a:buClr>
              <a:buSzPts val="5200"/>
              <a:buNone/>
              <a:defRPr sz="4052">
                <a:solidFill>
                  <a:srgbClr val="888888"/>
                </a:solidFill>
              </a:defRPr>
            </a:lvl3pPr>
            <a:lvl4pPr marL="1425001" lvl="3" indent="-178125" algn="l">
              <a:spcBef>
                <a:spcPts val="701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3506">
                <a:solidFill>
                  <a:srgbClr val="888888"/>
                </a:solidFill>
              </a:defRPr>
            </a:lvl4pPr>
            <a:lvl5pPr marL="1781251" lvl="4" indent="-178125" algn="l">
              <a:spcBef>
                <a:spcPts val="701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3506">
                <a:solidFill>
                  <a:srgbClr val="888888"/>
                </a:solidFill>
              </a:defRPr>
            </a:lvl5pPr>
            <a:lvl6pPr marL="2137501" lvl="5" indent="-178125" algn="l">
              <a:spcBef>
                <a:spcPts val="701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3506">
                <a:solidFill>
                  <a:srgbClr val="888888"/>
                </a:solidFill>
              </a:defRPr>
            </a:lvl6pPr>
            <a:lvl7pPr marL="2493752" lvl="6" indent="-178125" algn="l">
              <a:spcBef>
                <a:spcPts val="701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3506">
                <a:solidFill>
                  <a:srgbClr val="888888"/>
                </a:solidFill>
              </a:defRPr>
            </a:lvl7pPr>
            <a:lvl8pPr marL="2850002" lvl="7" indent="-178125" algn="l">
              <a:spcBef>
                <a:spcPts val="701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3506">
                <a:solidFill>
                  <a:srgbClr val="888888"/>
                </a:solidFill>
              </a:defRPr>
            </a:lvl8pPr>
            <a:lvl9pPr marL="3206252" lvl="8" indent="-178125" algn="l">
              <a:spcBef>
                <a:spcPts val="701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350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1512462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10332546" y="39372801"/>
            <a:ext cx="9575141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21672654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512462" y="1699455"/>
            <a:ext cx="27215308" cy="707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255573" y="27749627"/>
            <a:ext cx="65069203" cy="7849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356250" lvl="0" indent="-623438" algn="l">
              <a:spcBef>
                <a:spcPts val="1403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7013"/>
            </a:lvl1pPr>
            <a:lvl2pPr marL="712500" lvl="1" indent="-564063" algn="l">
              <a:spcBef>
                <a:spcPts val="1216"/>
              </a:spcBef>
              <a:spcAft>
                <a:spcPts val="0"/>
              </a:spcAft>
              <a:buClr>
                <a:schemeClr val="dk1"/>
              </a:buClr>
              <a:buSzPts val="7800"/>
              <a:buChar char="–"/>
              <a:defRPr sz="6078"/>
            </a:lvl2pPr>
            <a:lvl3pPr marL="1068751" lvl="2" indent="-499740" algn="l">
              <a:spcBef>
                <a:spcPts val="1013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5065"/>
            </a:lvl3pPr>
            <a:lvl4pPr marL="1425001" lvl="3" indent="-460157" algn="l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4441"/>
            </a:lvl4pPr>
            <a:lvl5pPr marL="1781251" lvl="4" indent="-460157" algn="l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4441"/>
            </a:lvl5pPr>
            <a:lvl6pPr marL="2137501" lvl="5" indent="-460157" algn="l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4441"/>
            </a:lvl6pPr>
            <a:lvl7pPr marL="2493752" lvl="6" indent="-460157" algn="l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4441"/>
            </a:lvl7pPr>
            <a:lvl8pPr marL="2850002" lvl="7" indent="-460157" algn="l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4441"/>
            </a:lvl8pPr>
            <a:lvl9pPr marL="3206252" lvl="8" indent="-460157" algn="l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444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2828701" y="27749627"/>
            <a:ext cx="65069203" cy="7849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356250" lvl="0" indent="-623438" algn="l">
              <a:spcBef>
                <a:spcPts val="1403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7013"/>
            </a:lvl1pPr>
            <a:lvl2pPr marL="712500" lvl="1" indent="-564063" algn="l">
              <a:spcBef>
                <a:spcPts val="1216"/>
              </a:spcBef>
              <a:spcAft>
                <a:spcPts val="0"/>
              </a:spcAft>
              <a:buClr>
                <a:schemeClr val="dk1"/>
              </a:buClr>
              <a:buSzPts val="7800"/>
              <a:buChar char="–"/>
              <a:defRPr sz="6078"/>
            </a:lvl2pPr>
            <a:lvl3pPr marL="1068751" lvl="2" indent="-499740" algn="l">
              <a:spcBef>
                <a:spcPts val="1013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5065"/>
            </a:lvl3pPr>
            <a:lvl4pPr marL="1425001" lvl="3" indent="-460157" algn="l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4441"/>
            </a:lvl4pPr>
            <a:lvl5pPr marL="1781251" lvl="4" indent="-460157" algn="l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4441"/>
            </a:lvl5pPr>
            <a:lvl6pPr marL="2137501" lvl="5" indent="-460157" algn="l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4441"/>
            </a:lvl6pPr>
            <a:lvl7pPr marL="2493752" lvl="6" indent="-460157" algn="l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4441"/>
            </a:lvl7pPr>
            <a:lvl8pPr marL="2850002" lvl="7" indent="-460157" algn="l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4441"/>
            </a:lvl8pPr>
            <a:lvl9pPr marL="3206252" lvl="8" indent="-460157" algn="l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444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1512462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0332546" y="39372801"/>
            <a:ext cx="9575141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1672654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512462" y="1699455"/>
            <a:ext cx="27215308" cy="707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1512462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0332546" y="39372801"/>
            <a:ext cx="9575141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1672654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512462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0332546" y="39372801"/>
            <a:ext cx="9575141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1672654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512021" y="1691330"/>
            <a:ext cx="9948845" cy="719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6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1823116" y="1691342"/>
            <a:ext cx="16905161" cy="3625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356250" lvl="0" indent="-682813" algn="l">
              <a:spcBef>
                <a:spcPts val="1590"/>
              </a:spcBef>
              <a:spcAft>
                <a:spcPts val="0"/>
              </a:spcAft>
              <a:buClr>
                <a:schemeClr val="dk1"/>
              </a:buClr>
              <a:buSzPts val="10200"/>
              <a:buChar char="•"/>
              <a:defRPr sz="7948"/>
            </a:lvl1pPr>
            <a:lvl2pPr marL="712500" lvl="1" indent="-623438" algn="l">
              <a:spcBef>
                <a:spcPts val="1403"/>
              </a:spcBef>
              <a:spcAft>
                <a:spcPts val="0"/>
              </a:spcAft>
              <a:buClr>
                <a:schemeClr val="dk1"/>
              </a:buClr>
              <a:buSzPts val="9000"/>
              <a:buChar char="–"/>
              <a:defRPr sz="7013"/>
            </a:lvl2pPr>
            <a:lvl3pPr marL="1068751" lvl="2" indent="-564063" algn="l">
              <a:spcBef>
                <a:spcPts val="1216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6078"/>
            </a:lvl3pPr>
            <a:lvl4pPr marL="1425001" lvl="3" indent="-499740" algn="l">
              <a:spcBef>
                <a:spcPts val="1013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5065"/>
            </a:lvl4pPr>
            <a:lvl5pPr marL="1781251" lvl="4" indent="-499740" algn="l">
              <a:spcBef>
                <a:spcPts val="1013"/>
              </a:spcBef>
              <a:spcAft>
                <a:spcPts val="0"/>
              </a:spcAft>
              <a:buClr>
                <a:schemeClr val="dk1"/>
              </a:buClr>
              <a:buSzPts val="6500"/>
              <a:buChar char="»"/>
              <a:defRPr sz="5065"/>
            </a:lvl5pPr>
            <a:lvl6pPr marL="2137501" lvl="5" indent="-499740" algn="l">
              <a:spcBef>
                <a:spcPts val="1013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5065"/>
            </a:lvl6pPr>
            <a:lvl7pPr marL="2493752" lvl="6" indent="-499740" algn="l">
              <a:spcBef>
                <a:spcPts val="1013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5065"/>
            </a:lvl7pPr>
            <a:lvl8pPr marL="2850002" lvl="7" indent="-499740" algn="l">
              <a:spcBef>
                <a:spcPts val="1013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5065"/>
            </a:lvl8pPr>
            <a:lvl9pPr marL="3206252" lvl="8" indent="-499740" algn="l">
              <a:spcBef>
                <a:spcPts val="1013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5065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512021" y="8889328"/>
            <a:ext cx="9948845" cy="29057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356250" lvl="0" indent="-178125" algn="l">
              <a:spcBef>
                <a:spcPts val="701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3506"/>
            </a:lvl1pPr>
            <a:lvl2pPr marL="712500" lvl="1" indent="-178125" algn="l"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039"/>
            </a:lvl2pPr>
            <a:lvl3pPr marL="1068751" lvl="2" indent="-1781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2416"/>
            </a:lvl3pPr>
            <a:lvl4pPr marL="1425001" lvl="3" indent="-178125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82"/>
            </a:lvl4pPr>
            <a:lvl5pPr marL="1781251" lvl="4" indent="-178125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82"/>
            </a:lvl5pPr>
            <a:lvl6pPr marL="2137501" lvl="5" indent="-178125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82"/>
            </a:lvl6pPr>
            <a:lvl7pPr marL="2493752" lvl="6" indent="-178125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82"/>
            </a:lvl7pPr>
            <a:lvl8pPr marL="2850002" lvl="7" indent="-178125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82"/>
            </a:lvl8pPr>
            <a:lvl9pPr marL="3206252" lvl="8" indent="-178125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82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512462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332546" y="39372801"/>
            <a:ext cx="9575141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1672654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927309" y="29735951"/>
            <a:ext cx="18144090" cy="351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6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927309" y="3795659"/>
            <a:ext cx="18144090" cy="2548815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927309" y="33246445"/>
            <a:ext cx="18144090" cy="498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356250" lvl="0" indent="-178125" algn="l">
              <a:spcBef>
                <a:spcPts val="701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3506"/>
            </a:lvl1pPr>
            <a:lvl2pPr marL="712500" lvl="1" indent="-178125" algn="l"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039"/>
            </a:lvl2pPr>
            <a:lvl3pPr marL="1068751" lvl="2" indent="-178125" algn="l">
              <a:spcBef>
                <a:spcPts val="483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2416"/>
            </a:lvl3pPr>
            <a:lvl4pPr marL="1425001" lvl="3" indent="-178125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82"/>
            </a:lvl4pPr>
            <a:lvl5pPr marL="1781251" lvl="4" indent="-178125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82"/>
            </a:lvl5pPr>
            <a:lvl6pPr marL="2137501" lvl="5" indent="-178125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82"/>
            </a:lvl6pPr>
            <a:lvl7pPr marL="2493752" lvl="6" indent="-178125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82"/>
            </a:lvl7pPr>
            <a:lvl8pPr marL="2850002" lvl="7" indent="-178125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82"/>
            </a:lvl8pPr>
            <a:lvl9pPr marL="3206252" lvl="8" indent="-178125" algn="l">
              <a:spcBef>
                <a:spcPts val="43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82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512462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332546" y="39372801"/>
            <a:ext cx="9575141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1672654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12462" y="1699455"/>
            <a:ext cx="27215308" cy="707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12462" y="9911340"/>
            <a:ext cx="27215308" cy="2803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t" anchorCtr="0">
            <a:noAutofit/>
          </a:bodyPr>
          <a:lstStyle>
            <a:lvl1pPr marL="457200" marR="0" lvl="0" indent="-876300" algn="l" rtl="0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10200"/>
              <a:buFont typeface="Arial"/>
              <a:buChar char="•"/>
              <a:defRPr sz="10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001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23900" algn="l" rtl="0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Char char="•"/>
              <a:defRPr sz="7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–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512462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332546" y="39372801"/>
            <a:ext cx="9575141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1672654" y="39372801"/>
            <a:ext cx="7055116" cy="22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4825" tIns="147400" rIns="294825" bIns="147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3039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804633" y="2944386"/>
            <a:ext cx="26859324" cy="321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9724" tIns="114852" rIns="229724" bIns="114852" anchor="ctr" anchorCtr="0">
            <a:noAutofit/>
          </a:bodyPr>
          <a:lstStyle/>
          <a:p>
            <a:r>
              <a:rPr lang="en-US" sz="6000" b="1" dirty="0"/>
              <a:t>When Layers Play the </a:t>
            </a:r>
            <a:r>
              <a:rPr lang="en-US" sz="6000" b="1" dirty="0" smtClean="0"/>
              <a:t>Lottery, All </a:t>
            </a:r>
            <a:r>
              <a:rPr lang="en-US" sz="6000" b="1" dirty="0"/>
              <a:t>Tickets Win at </a:t>
            </a:r>
            <a:r>
              <a:rPr lang="en-US" sz="6000" b="1" dirty="0" smtClean="0"/>
              <a:t>Initialization</a:t>
            </a:r>
            <a:r>
              <a:rPr lang="en-US" sz="4208" dirty="0" smtClean="0"/>
              <a:t/>
            </a:r>
            <a:br>
              <a:rPr lang="en-US" sz="4208" dirty="0" smtClean="0"/>
            </a:br>
            <a:r>
              <a:rPr lang="en-US" sz="3000" dirty="0" smtClean="0"/>
              <a:t> </a:t>
            </a:r>
            <a:r>
              <a:rPr lang="en-US" sz="4208" dirty="0" smtClean="0"/>
              <a:t/>
            </a:r>
            <a:br>
              <a:rPr lang="en-US" sz="4208" dirty="0" smtClean="0"/>
            </a:br>
            <a:r>
              <a:rPr lang="pt-BR" sz="4400" dirty="0" smtClean="0"/>
              <a:t>Artur </a:t>
            </a:r>
            <a:r>
              <a:rPr lang="pt-BR" sz="4400" dirty="0"/>
              <a:t>Jordao, George de Araújo, Helena </a:t>
            </a:r>
            <a:r>
              <a:rPr lang="pt-BR" sz="4400" dirty="0" smtClean="0"/>
              <a:t>de Almeida Maia </a:t>
            </a:r>
            <a:r>
              <a:rPr lang="pt-BR" sz="4400" dirty="0" err="1"/>
              <a:t>and</a:t>
            </a:r>
            <a:r>
              <a:rPr lang="pt-BR" sz="4400" dirty="0"/>
              <a:t> </a:t>
            </a:r>
            <a:r>
              <a:rPr lang="pt-BR" sz="4400" dirty="0" err="1"/>
              <a:t>Helio</a:t>
            </a:r>
            <a:r>
              <a:rPr lang="pt-BR" sz="4400" dirty="0"/>
              <a:t> </a:t>
            </a:r>
            <a:r>
              <a:rPr lang="pt-BR" sz="4400" dirty="0" err="1"/>
              <a:t>Pedrini</a:t>
            </a:r>
            <a:r>
              <a:rPr lang="pt-BR" sz="4400" dirty="0"/>
              <a:t/>
            </a:r>
            <a:br>
              <a:rPr lang="pt-BR" sz="4400" dirty="0"/>
            </a:br>
            <a:r>
              <a:rPr lang="pt-BR" sz="3600" dirty="0"/>
              <a:t>1 Escola Politécnica, Universidade de São Paulo</a:t>
            </a:r>
            <a:br>
              <a:rPr lang="pt-BR" sz="3600" dirty="0"/>
            </a:br>
            <a:r>
              <a:rPr lang="en-US" sz="3600" dirty="0"/>
              <a:t>2 Institute of Computing, University of Campinas</a:t>
            </a:r>
            <a:endParaRPr lang="pt-BR" sz="3600"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15768580" y="29265047"/>
            <a:ext cx="12877029" cy="766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9724" tIns="114852" rIns="229724" bIns="114852" anchor="t" anchorCtr="0">
            <a:normAutofit/>
          </a:bodyPr>
          <a:lstStyle/>
          <a:p>
            <a:pPr marL="440365" lvl="1" indent="-440365" algn="just">
              <a:spcBef>
                <a:spcPts val="499"/>
              </a:spcBef>
              <a:buSzPts val="3200"/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440365" lvl="1" indent="-440365" algn="just">
              <a:spcBef>
                <a:spcPts val="499"/>
              </a:spcBef>
              <a:buSzPts val="3200"/>
              <a:buFont typeface="Arial" panose="020B0604020202020204" pitchFamily="34" charset="0"/>
              <a:buChar char="•"/>
            </a:pPr>
            <a:endParaRPr lang="pt-BR" sz="3500" dirty="0"/>
          </a:p>
          <a:p>
            <a:pPr marL="514584" lvl="1" indent="-356250" algn="just">
              <a:spcBef>
                <a:spcPts val="499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sz="3500" dirty="0" smtClean="0"/>
          </a:p>
          <a:p>
            <a:pPr marL="514584" lvl="1" indent="-356250" algn="just">
              <a:spcBef>
                <a:spcPts val="499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pt-BR" sz="3500" dirty="0" smtClean="0"/>
          </a:p>
          <a:p>
            <a:pPr marL="514584" lvl="1" indent="-356250" algn="just">
              <a:spcBef>
                <a:spcPts val="499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14584" lvl="1" indent="-356250" algn="just">
              <a:spcBef>
                <a:spcPts val="499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pt-BR" sz="3500" dirty="0"/>
          </a:p>
          <a:p>
            <a:pPr marL="514584" lvl="1" indent="-356250" algn="just">
              <a:spcBef>
                <a:spcPts val="499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sz="3500" dirty="0" smtClean="0"/>
          </a:p>
          <a:p>
            <a:pPr marL="514584" lvl="1" indent="-356250" algn="just">
              <a:spcBef>
                <a:spcPts val="499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3500" dirty="0"/>
          </a:p>
        </p:txBody>
      </p:sp>
      <p:sp>
        <p:nvSpPr>
          <p:cNvPr id="363" name="TextBox 1"/>
          <p:cNvSpPr txBox="1"/>
          <p:nvPr/>
        </p:nvSpPr>
        <p:spPr>
          <a:xfrm>
            <a:off x="13465685" y="4143355"/>
            <a:ext cx="674370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2800" dirty="0"/>
              <a:t>2</a:t>
            </a:r>
            <a:endParaRPr lang="en-US" sz="2800" dirty="0"/>
          </a:p>
        </p:txBody>
      </p:sp>
      <p:sp>
        <p:nvSpPr>
          <p:cNvPr id="364" name="TextBox 1"/>
          <p:cNvSpPr txBox="1"/>
          <p:nvPr/>
        </p:nvSpPr>
        <p:spPr>
          <a:xfrm>
            <a:off x="19825442" y="4143355"/>
            <a:ext cx="674370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2800" dirty="0"/>
              <a:t>2</a:t>
            </a:r>
            <a:endParaRPr lang="en-US" sz="2800" dirty="0"/>
          </a:p>
        </p:txBody>
      </p:sp>
      <p:sp>
        <p:nvSpPr>
          <p:cNvPr id="365" name="TextBox 1"/>
          <p:cNvSpPr txBox="1"/>
          <p:nvPr/>
        </p:nvSpPr>
        <p:spPr>
          <a:xfrm>
            <a:off x="24300344" y="4143355"/>
            <a:ext cx="674370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2800" dirty="0"/>
              <a:t>2</a:t>
            </a:r>
            <a:endParaRPr lang="en-US" sz="2800" dirty="0"/>
          </a:p>
        </p:txBody>
      </p:sp>
      <p:sp>
        <p:nvSpPr>
          <p:cNvPr id="351" name="TextBox 13"/>
          <p:cNvSpPr txBox="1"/>
          <p:nvPr/>
        </p:nvSpPr>
        <p:spPr>
          <a:xfrm>
            <a:off x="247023" y="20431226"/>
            <a:ext cx="13810852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Preliminaries and </a:t>
            </a:r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 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348" name="TextBox 13"/>
          <p:cNvSpPr txBox="1"/>
          <p:nvPr/>
        </p:nvSpPr>
        <p:spPr>
          <a:xfrm>
            <a:off x="245756" y="6204772"/>
            <a:ext cx="13810852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TextBox 13"/>
          <p:cNvSpPr txBox="1"/>
          <p:nvPr/>
        </p:nvSpPr>
        <p:spPr>
          <a:xfrm>
            <a:off x="15803503" y="6204772"/>
            <a:ext cx="13810852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0069867" y="17087509"/>
            <a:ext cx="4132127" cy="2878327"/>
            <a:chOff x="10146067" y="17087509"/>
            <a:chExt cx="4132127" cy="2878327"/>
          </a:xfrm>
        </p:grpSpPr>
        <p:grpSp>
          <p:nvGrpSpPr>
            <p:cNvPr id="382" name="Group 706"/>
            <p:cNvGrpSpPr>
              <a:grpSpLocks noChangeAspect="1"/>
            </p:cNvGrpSpPr>
            <p:nvPr/>
          </p:nvGrpSpPr>
          <p:grpSpPr bwMode="auto">
            <a:xfrm>
              <a:off x="10381067" y="17087509"/>
              <a:ext cx="3662126" cy="2083355"/>
              <a:chOff x="2448" y="2437"/>
              <a:chExt cx="1183" cy="673"/>
            </a:xfrm>
          </p:grpSpPr>
          <p:sp>
            <p:nvSpPr>
              <p:cNvPr id="383" name="AutoShape 705"/>
              <p:cNvSpPr>
                <a:spLocks noChangeAspect="1" noChangeArrowheads="1" noTextEdit="1"/>
              </p:cNvSpPr>
              <p:nvPr/>
            </p:nvSpPr>
            <p:spPr bwMode="auto">
              <a:xfrm>
                <a:off x="2448" y="2437"/>
                <a:ext cx="1183" cy="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384" name="Group 907"/>
              <p:cNvGrpSpPr>
                <a:grpSpLocks/>
              </p:cNvGrpSpPr>
              <p:nvPr/>
            </p:nvGrpSpPr>
            <p:grpSpPr bwMode="auto">
              <a:xfrm>
                <a:off x="2450" y="2437"/>
                <a:ext cx="364" cy="673"/>
                <a:chOff x="2450" y="2437"/>
                <a:chExt cx="364" cy="673"/>
              </a:xfrm>
            </p:grpSpPr>
            <p:sp>
              <p:nvSpPr>
                <p:cNvPr id="887" name="Freeform 707"/>
                <p:cNvSpPr>
                  <a:spLocks/>
                </p:cNvSpPr>
                <p:nvPr/>
              </p:nvSpPr>
              <p:spPr bwMode="auto">
                <a:xfrm>
                  <a:off x="2455" y="2447"/>
                  <a:ext cx="74" cy="66"/>
                </a:xfrm>
                <a:custGeom>
                  <a:avLst/>
                  <a:gdLst>
                    <a:gd name="T0" fmla="*/ 17 w 31"/>
                    <a:gd name="T1" fmla="*/ 0 h 28"/>
                    <a:gd name="T2" fmla="*/ 6 w 31"/>
                    <a:gd name="T3" fmla="*/ 4 h 28"/>
                    <a:gd name="T4" fmla="*/ 2 w 31"/>
                    <a:gd name="T5" fmla="*/ 14 h 28"/>
                    <a:gd name="T6" fmla="*/ 0 w 31"/>
                    <a:gd name="T7" fmla="*/ 14 h 28"/>
                    <a:gd name="T8" fmla="*/ 0 w 31"/>
                    <a:gd name="T9" fmla="*/ 14 h 28"/>
                    <a:gd name="T10" fmla="*/ 2 w 31"/>
                    <a:gd name="T11" fmla="*/ 14 h 28"/>
                    <a:gd name="T12" fmla="*/ 6 w 31"/>
                    <a:gd name="T13" fmla="*/ 24 h 28"/>
                    <a:gd name="T14" fmla="*/ 17 w 31"/>
                    <a:gd name="T15" fmla="*/ 28 h 28"/>
                    <a:gd name="T16" fmla="*/ 27 w 31"/>
                    <a:gd name="T17" fmla="*/ 24 h 28"/>
                    <a:gd name="T18" fmla="*/ 31 w 31"/>
                    <a:gd name="T19" fmla="*/ 14 h 28"/>
                    <a:gd name="T20" fmla="*/ 27 w 31"/>
                    <a:gd name="T21" fmla="*/ 4 h 28"/>
                    <a:gd name="T22" fmla="*/ 17 w 31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28">
                      <a:moveTo>
                        <a:pt x="17" y="0"/>
                      </a:moveTo>
                      <a:cubicBezTo>
                        <a:pt x="13" y="0"/>
                        <a:pt x="9" y="1"/>
                        <a:pt x="6" y="4"/>
                      </a:cubicBezTo>
                      <a:cubicBezTo>
                        <a:pt x="3" y="6"/>
                        <a:pt x="2" y="10"/>
                        <a:pt x="2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7"/>
                        <a:pt x="3" y="21"/>
                        <a:pt x="6" y="24"/>
                      </a:cubicBezTo>
                      <a:cubicBezTo>
                        <a:pt x="9" y="26"/>
                        <a:pt x="13" y="28"/>
                        <a:pt x="17" y="28"/>
                      </a:cubicBezTo>
                      <a:cubicBezTo>
                        <a:pt x="21" y="28"/>
                        <a:pt x="24" y="26"/>
                        <a:pt x="27" y="24"/>
                      </a:cubicBezTo>
                      <a:cubicBezTo>
                        <a:pt x="30" y="21"/>
                        <a:pt x="31" y="17"/>
                        <a:pt x="31" y="14"/>
                      </a:cubicBezTo>
                      <a:cubicBezTo>
                        <a:pt x="31" y="10"/>
                        <a:pt x="30" y="6"/>
                        <a:pt x="27" y="4"/>
                      </a:cubicBezTo>
                      <a:cubicBezTo>
                        <a:pt x="24" y="1"/>
                        <a:pt x="21" y="0"/>
                        <a:pt x="1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88" name="Freeform 708"/>
                <p:cNvSpPr>
                  <a:spLocks/>
                </p:cNvSpPr>
                <p:nvPr/>
              </p:nvSpPr>
              <p:spPr bwMode="auto">
                <a:xfrm>
                  <a:off x="2450" y="2437"/>
                  <a:ext cx="88" cy="86"/>
                </a:xfrm>
                <a:custGeom>
                  <a:avLst/>
                  <a:gdLst>
                    <a:gd name="T0" fmla="*/ 19 w 37"/>
                    <a:gd name="T1" fmla="*/ 0 h 36"/>
                    <a:gd name="T2" fmla="*/ 19 w 37"/>
                    <a:gd name="T3" fmla="*/ 0 h 36"/>
                    <a:gd name="T4" fmla="*/ 5 w 37"/>
                    <a:gd name="T5" fmla="*/ 5 h 36"/>
                    <a:gd name="T6" fmla="*/ 0 w 37"/>
                    <a:gd name="T7" fmla="*/ 18 h 36"/>
                    <a:gd name="T8" fmla="*/ 2 w 37"/>
                    <a:gd name="T9" fmla="*/ 18 h 36"/>
                    <a:gd name="T10" fmla="*/ 19 w 37"/>
                    <a:gd name="T11" fmla="*/ 2 h 36"/>
                    <a:gd name="T12" fmla="*/ 35 w 37"/>
                    <a:gd name="T13" fmla="*/ 18 h 36"/>
                    <a:gd name="T14" fmla="*/ 19 w 37"/>
                    <a:gd name="T15" fmla="*/ 34 h 36"/>
                    <a:gd name="T16" fmla="*/ 2 w 37"/>
                    <a:gd name="T17" fmla="*/ 18 h 36"/>
                    <a:gd name="T18" fmla="*/ 2 w 37"/>
                    <a:gd name="T19" fmla="*/ 18 h 36"/>
                    <a:gd name="T20" fmla="*/ 0 w 37"/>
                    <a:gd name="T21" fmla="*/ 18 h 36"/>
                    <a:gd name="T22" fmla="*/ 5 w 37"/>
                    <a:gd name="T23" fmla="*/ 30 h 36"/>
                    <a:gd name="T24" fmla="*/ 19 w 37"/>
                    <a:gd name="T25" fmla="*/ 36 h 36"/>
                    <a:gd name="T26" fmla="*/ 19 w 37"/>
                    <a:gd name="T27" fmla="*/ 36 h 36"/>
                    <a:gd name="T28" fmla="*/ 32 w 37"/>
                    <a:gd name="T29" fmla="*/ 30 h 36"/>
                    <a:gd name="T30" fmla="*/ 37 w 37"/>
                    <a:gd name="T31" fmla="*/ 19 h 36"/>
                    <a:gd name="T32" fmla="*/ 34 w 37"/>
                    <a:gd name="T33" fmla="*/ 10 h 36"/>
                    <a:gd name="T34" fmla="*/ 34 w 37"/>
                    <a:gd name="T35" fmla="*/ 10 h 36"/>
                    <a:gd name="T36" fmla="*/ 34 w 37"/>
                    <a:gd name="T37" fmla="*/ 10 h 36"/>
                    <a:gd name="T38" fmla="*/ 34 w 37"/>
                    <a:gd name="T39" fmla="*/ 10 h 36"/>
                    <a:gd name="T40" fmla="*/ 34 w 37"/>
                    <a:gd name="T41" fmla="*/ 10 h 36"/>
                    <a:gd name="T42" fmla="*/ 34 w 37"/>
                    <a:gd name="T43" fmla="*/ 10 h 36"/>
                    <a:gd name="T44" fmla="*/ 34 w 37"/>
                    <a:gd name="T45" fmla="*/ 10 h 36"/>
                    <a:gd name="T46" fmla="*/ 34 w 37"/>
                    <a:gd name="T47" fmla="*/ 9 h 36"/>
                    <a:gd name="T48" fmla="*/ 34 w 37"/>
                    <a:gd name="T49" fmla="*/ 9 h 36"/>
                    <a:gd name="T50" fmla="*/ 34 w 37"/>
                    <a:gd name="T51" fmla="*/ 9 h 36"/>
                    <a:gd name="T52" fmla="*/ 34 w 37"/>
                    <a:gd name="T53" fmla="*/ 9 h 36"/>
                    <a:gd name="T54" fmla="*/ 34 w 37"/>
                    <a:gd name="T55" fmla="*/ 8 h 36"/>
                    <a:gd name="T56" fmla="*/ 34 w 37"/>
                    <a:gd name="T57" fmla="*/ 8 h 36"/>
                    <a:gd name="T58" fmla="*/ 34 w 37"/>
                    <a:gd name="T59" fmla="*/ 8 h 36"/>
                    <a:gd name="T60" fmla="*/ 34 w 37"/>
                    <a:gd name="T61" fmla="*/ 8 h 36"/>
                    <a:gd name="T62" fmla="*/ 34 w 37"/>
                    <a:gd name="T63" fmla="*/ 8 h 36"/>
                    <a:gd name="T64" fmla="*/ 34 w 37"/>
                    <a:gd name="T65" fmla="*/ 8 h 36"/>
                    <a:gd name="T66" fmla="*/ 34 w 37"/>
                    <a:gd name="T67" fmla="*/ 8 h 36"/>
                    <a:gd name="T68" fmla="*/ 34 w 37"/>
                    <a:gd name="T69" fmla="*/ 8 h 36"/>
                    <a:gd name="T70" fmla="*/ 34 w 37"/>
                    <a:gd name="T71" fmla="*/ 8 h 36"/>
                    <a:gd name="T72" fmla="*/ 34 w 37"/>
                    <a:gd name="T73" fmla="*/ 8 h 36"/>
                    <a:gd name="T74" fmla="*/ 34 w 37"/>
                    <a:gd name="T75" fmla="*/ 8 h 36"/>
                    <a:gd name="T76" fmla="*/ 34 w 37"/>
                    <a:gd name="T77" fmla="*/ 8 h 36"/>
                    <a:gd name="T78" fmla="*/ 34 w 37"/>
                    <a:gd name="T79" fmla="*/ 8 h 36"/>
                    <a:gd name="T80" fmla="*/ 34 w 37"/>
                    <a:gd name="T81" fmla="*/ 8 h 36"/>
                    <a:gd name="T82" fmla="*/ 34 w 37"/>
                    <a:gd name="T83" fmla="*/ 8 h 36"/>
                    <a:gd name="T84" fmla="*/ 34 w 37"/>
                    <a:gd name="T85" fmla="*/ 8 h 36"/>
                    <a:gd name="T86" fmla="*/ 32 w 37"/>
                    <a:gd name="T87" fmla="*/ 5 h 36"/>
                    <a:gd name="T88" fmla="*/ 19 w 37"/>
                    <a:gd name="T8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7" h="36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3" y="0"/>
                        <a:pt x="9" y="2"/>
                        <a:pt x="5" y="5"/>
                      </a:cubicBezTo>
                      <a:cubicBezTo>
                        <a:pt x="2" y="8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9"/>
                        <a:pt x="9" y="2"/>
                        <a:pt x="19" y="2"/>
                      </a:cubicBezTo>
                      <a:cubicBezTo>
                        <a:pt x="28" y="2"/>
                        <a:pt x="35" y="9"/>
                        <a:pt x="35" y="18"/>
                      </a:cubicBezTo>
                      <a:cubicBezTo>
                        <a:pt x="35" y="26"/>
                        <a:pt x="28" y="34"/>
                        <a:pt x="19" y="34"/>
                      </a:cubicBezTo>
                      <a:cubicBezTo>
                        <a:pt x="9" y="34"/>
                        <a:pt x="2" y="2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7"/>
                        <a:pt x="5" y="30"/>
                      </a:cubicBezTo>
                      <a:cubicBezTo>
                        <a:pt x="9" y="34"/>
                        <a:pt x="13" y="36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4" y="36"/>
                        <a:pt x="28" y="34"/>
                        <a:pt x="32" y="30"/>
                      </a:cubicBezTo>
                      <a:cubicBezTo>
                        <a:pt x="35" y="27"/>
                        <a:pt x="37" y="23"/>
                        <a:pt x="37" y="19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7"/>
                        <a:pt x="33" y="6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89" name="Freeform 709"/>
                <p:cNvSpPr>
                  <a:spLocks/>
                </p:cNvSpPr>
                <p:nvPr/>
              </p:nvSpPr>
              <p:spPr bwMode="auto">
                <a:xfrm>
                  <a:off x="2455" y="2442"/>
                  <a:ext cx="79" cy="76"/>
                </a:xfrm>
                <a:custGeom>
                  <a:avLst/>
                  <a:gdLst>
                    <a:gd name="T0" fmla="*/ 17 w 33"/>
                    <a:gd name="T1" fmla="*/ 0 h 32"/>
                    <a:gd name="T2" fmla="*/ 0 w 33"/>
                    <a:gd name="T3" fmla="*/ 16 h 32"/>
                    <a:gd name="T4" fmla="*/ 2 w 33"/>
                    <a:gd name="T5" fmla="*/ 16 h 32"/>
                    <a:gd name="T6" fmla="*/ 6 w 33"/>
                    <a:gd name="T7" fmla="*/ 6 h 32"/>
                    <a:gd name="T8" fmla="*/ 17 w 33"/>
                    <a:gd name="T9" fmla="*/ 2 h 32"/>
                    <a:gd name="T10" fmla="*/ 27 w 33"/>
                    <a:gd name="T11" fmla="*/ 6 h 32"/>
                    <a:gd name="T12" fmla="*/ 31 w 33"/>
                    <a:gd name="T13" fmla="*/ 16 h 32"/>
                    <a:gd name="T14" fmla="*/ 27 w 33"/>
                    <a:gd name="T15" fmla="*/ 26 h 32"/>
                    <a:gd name="T16" fmla="*/ 17 w 33"/>
                    <a:gd name="T17" fmla="*/ 30 h 32"/>
                    <a:gd name="T18" fmla="*/ 6 w 33"/>
                    <a:gd name="T19" fmla="*/ 26 h 32"/>
                    <a:gd name="T20" fmla="*/ 2 w 33"/>
                    <a:gd name="T21" fmla="*/ 16 h 32"/>
                    <a:gd name="T22" fmla="*/ 0 w 33"/>
                    <a:gd name="T23" fmla="*/ 16 h 32"/>
                    <a:gd name="T24" fmla="*/ 0 w 33"/>
                    <a:gd name="T25" fmla="*/ 16 h 32"/>
                    <a:gd name="T26" fmla="*/ 17 w 33"/>
                    <a:gd name="T27" fmla="*/ 32 h 32"/>
                    <a:gd name="T28" fmla="*/ 33 w 33"/>
                    <a:gd name="T29" fmla="*/ 16 h 32"/>
                    <a:gd name="T30" fmla="*/ 17 w 33"/>
                    <a:gd name="T31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" h="32">
                      <a:moveTo>
                        <a:pt x="17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2"/>
                        <a:pt x="3" y="8"/>
                        <a:pt x="6" y="6"/>
                      </a:cubicBezTo>
                      <a:cubicBezTo>
                        <a:pt x="9" y="3"/>
                        <a:pt x="13" y="2"/>
                        <a:pt x="17" y="2"/>
                      </a:cubicBezTo>
                      <a:cubicBezTo>
                        <a:pt x="21" y="2"/>
                        <a:pt x="24" y="3"/>
                        <a:pt x="27" y="6"/>
                      </a:cubicBezTo>
                      <a:cubicBezTo>
                        <a:pt x="30" y="8"/>
                        <a:pt x="31" y="12"/>
                        <a:pt x="31" y="16"/>
                      </a:cubicBezTo>
                      <a:cubicBezTo>
                        <a:pt x="31" y="19"/>
                        <a:pt x="30" y="23"/>
                        <a:pt x="27" y="26"/>
                      </a:cubicBezTo>
                      <a:cubicBezTo>
                        <a:pt x="24" y="28"/>
                        <a:pt x="21" y="30"/>
                        <a:pt x="17" y="30"/>
                      </a:cubicBezTo>
                      <a:cubicBezTo>
                        <a:pt x="13" y="30"/>
                        <a:pt x="9" y="28"/>
                        <a:pt x="6" y="26"/>
                      </a:cubicBezTo>
                      <a:cubicBezTo>
                        <a:pt x="3" y="23"/>
                        <a:pt x="2" y="19"/>
                        <a:pt x="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7" y="32"/>
                        <a:pt x="17" y="32"/>
                      </a:cubicBezTo>
                      <a:cubicBezTo>
                        <a:pt x="26" y="32"/>
                        <a:pt x="33" y="24"/>
                        <a:pt x="33" y="16"/>
                      </a:cubicBezTo>
                      <a:cubicBezTo>
                        <a:pt x="33" y="7"/>
                        <a:pt x="26" y="0"/>
                        <a:pt x="17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90" name="Freeform 710"/>
                <p:cNvSpPr>
                  <a:spLocks/>
                </p:cNvSpPr>
                <p:nvPr/>
              </p:nvSpPr>
              <p:spPr bwMode="auto">
                <a:xfrm>
                  <a:off x="2455" y="2587"/>
                  <a:ext cx="74" cy="67"/>
                </a:xfrm>
                <a:custGeom>
                  <a:avLst/>
                  <a:gdLst>
                    <a:gd name="T0" fmla="*/ 17 w 31"/>
                    <a:gd name="T1" fmla="*/ 0 h 28"/>
                    <a:gd name="T2" fmla="*/ 6 w 31"/>
                    <a:gd name="T3" fmla="*/ 4 h 28"/>
                    <a:gd name="T4" fmla="*/ 2 w 31"/>
                    <a:gd name="T5" fmla="*/ 14 h 28"/>
                    <a:gd name="T6" fmla="*/ 0 w 31"/>
                    <a:gd name="T7" fmla="*/ 14 h 28"/>
                    <a:gd name="T8" fmla="*/ 0 w 31"/>
                    <a:gd name="T9" fmla="*/ 14 h 28"/>
                    <a:gd name="T10" fmla="*/ 2 w 31"/>
                    <a:gd name="T11" fmla="*/ 14 h 28"/>
                    <a:gd name="T12" fmla="*/ 6 w 31"/>
                    <a:gd name="T13" fmla="*/ 24 h 28"/>
                    <a:gd name="T14" fmla="*/ 17 w 31"/>
                    <a:gd name="T15" fmla="*/ 28 h 28"/>
                    <a:gd name="T16" fmla="*/ 27 w 31"/>
                    <a:gd name="T17" fmla="*/ 24 h 28"/>
                    <a:gd name="T18" fmla="*/ 31 w 31"/>
                    <a:gd name="T19" fmla="*/ 14 h 28"/>
                    <a:gd name="T20" fmla="*/ 27 w 31"/>
                    <a:gd name="T21" fmla="*/ 4 h 28"/>
                    <a:gd name="T22" fmla="*/ 17 w 31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28">
                      <a:moveTo>
                        <a:pt x="17" y="0"/>
                      </a:moveTo>
                      <a:cubicBezTo>
                        <a:pt x="13" y="0"/>
                        <a:pt x="9" y="2"/>
                        <a:pt x="6" y="4"/>
                      </a:cubicBezTo>
                      <a:cubicBezTo>
                        <a:pt x="3" y="7"/>
                        <a:pt x="2" y="10"/>
                        <a:pt x="2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8"/>
                        <a:pt x="3" y="22"/>
                        <a:pt x="6" y="24"/>
                      </a:cubicBezTo>
                      <a:cubicBezTo>
                        <a:pt x="9" y="27"/>
                        <a:pt x="13" y="28"/>
                        <a:pt x="17" y="28"/>
                      </a:cubicBezTo>
                      <a:cubicBezTo>
                        <a:pt x="21" y="28"/>
                        <a:pt x="24" y="27"/>
                        <a:pt x="27" y="24"/>
                      </a:cubicBezTo>
                      <a:cubicBezTo>
                        <a:pt x="30" y="22"/>
                        <a:pt x="31" y="18"/>
                        <a:pt x="31" y="14"/>
                      </a:cubicBezTo>
                      <a:cubicBezTo>
                        <a:pt x="31" y="10"/>
                        <a:pt x="30" y="7"/>
                        <a:pt x="27" y="4"/>
                      </a:cubicBezTo>
                      <a:cubicBezTo>
                        <a:pt x="24" y="2"/>
                        <a:pt x="21" y="0"/>
                        <a:pt x="1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91" name="Freeform 711"/>
                <p:cNvSpPr>
                  <a:spLocks/>
                </p:cNvSpPr>
                <p:nvPr/>
              </p:nvSpPr>
              <p:spPr bwMode="auto">
                <a:xfrm>
                  <a:off x="2450" y="2578"/>
                  <a:ext cx="88" cy="86"/>
                </a:xfrm>
                <a:custGeom>
                  <a:avLst/>
                  <a:gdLst>
                    <a:gd name="T0" fmla="*/ 19 w 37"/>
                    <a:gd name="T1" fmla="*/ 0 h 36"/>
                    <a:gd name="T2" fmla="*/ 19 w 37"/>
                    <a:gd name="T3" fmla="*/ 0 h 36"/>
                    <a:gd name="T4" fmla="*/ 5 w 37"/>
                    <a:gd name="T5" fmla="*/ 6 h 36"/>
                    <a:gd name="T6" fmla="*/ 0 w 37"/>
                    <a:gd name="T7" fmla="*/ 18 h 36"/>
                    <a:gd name="T8" fmla="*/ 2 w 37"/>
                    <a:gd name="T9" fmla="*/ 18 h 36"/>
                    <a:gd name="T10" fmla="*/ 19 w 37"/>
                    <a:gd name="T11" fmla="*/ 2 h 36"/>
                    <a:gd name="T12" fmla="*/ 35 w 37"/>
                    <a:gd name="T13" fmla="*/ 18 h 36"/>
                    <a:gd name="T14" fmla="*/ 19 w 37"/>
                    <a:gd name="T15" fmla="*/ 34 h 36"/>
                    <a:gd name="T16" fmla="*/ 2 w 37"/>
                    <a:gd name="T17" fmla="*/ 18 h 36"/>
                    <a:gd name="T18" fmla="*/ 2 w 37"/>
                    <a:gd name="T19" fmla="*/ 18 h 36"/>
                    <a:gd name="T20" fmla="*/ 0 w 37"/>
                    <a:gd name="T21" fmla="*/ 18 h 36"/>
                    <a:gd name="T22" fmla="*/ 5 w 37"/>
                    <a:gd name="T23" fmla="*/ 31 h 36"/>
                    <a:gd name="T24" fmla="*/ 19 w 37"/>
                    <a:gd name="T25" fmla="*/ 36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37 w 37"/>
                    <a:gd name="T33" fmla="*/ 17 h 36"/>
                    <a:gd name="T34" fmla="*/ 34 w 37"/>
                    <a:gd name="T35" fmla="*/ 11 h 36"/>
                    <a:gd name="T36" fmla="*/ 34 w 37"/>
                    <a:gd name="T37" fmla="*/ 11 h 36"/>
                    <a:gd name="T38" fmla="*/ 34 w 37"/>
                    <a:gd name="T39" fmla="*/ 10 h 36"/>
                    <a:gd name="T40" fmla="*/ 34 w 37"/>
                    <a:gd name="T41" fmla="*/ 10 h 36"/>
                    <a:gd name="T42" fmla="*/ 34 w 37"/>
                    <a:gd name="T43" fmla="*/ 10 h 36"/>
                    <a:gd name="T44" fmla="*/ 34 w 37"/>
                    <a:gd name="T45" fmla="*/ 10 h 36"/>
                    <a:gd name="T46" fmla="*/ 34 w 37"/>
                    <a:gd name="T47" fmla="*/ 9 h 36"/>
                    <a:gd name="T48" fmla="*/ 34 w 37"/>
                    <a:gd name="T49" fmla="*/ 9 h 36"/>
                    <a:gd name="T50" fmla="*/ 34 w 37"/>
                    <a:gd name="T51" fmla="*/ 9 h 36"/>
                    <a:gd name="T52" fmla="*/ 34 w 37"/>
                    <a:gd name="T53" fmla="*/ 9 h 36"/>
                    <a:gd name="T54" fmla="*/ 34 w 37"/>
                    <a:gd name="T55" fmla="*/ 9 h 36"/>
                    <a:gd name="T56" fmla="*/ 34 w 37"/>
                    <a:gd name="T57" fmla="*/ 9 h 36"/>
                    <a:gd name="T58" fmla="*/ 34 w 37"/>
                    <a:gd name="T59" fmla="*/ 9 h 36"/>
                    <a:gd name="T60" fmla="*/ 32 w 37"/>
                    <a:gd name="T61" fmla="*/ 6 h 36"/>
                    <a:gd name="T62" fmla="*/ 19 w 37"/>
                    <a:gd name="T6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7" h="36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3" y="0"/>
                        <a:pt x="9" y="2"/>
                        <a:pt x="5" y="6"/>
                      </a:cubicBezTo>
                      <a:cubicBezTo>
                        <a:pt x="2" y="9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9"/>
                        <a:pt x="9" y="2"/>
                        <a:pt x="19" y="2"/>
                      </a:cubicBezTo>
                      <a:cubicBezTo>
                        <a:pt x="28" y="2"/>
                        <a:pt x="35" y="9"/>
                        <a:pt x="35" y="18"/>
                      </a:cubicBezTo>
                      <a:cubicBezTo>
                        <a:pt x="35" y="27"/>
                        <a:pt x="28" y="34"/>
                        <a:pt x="19" y="34"/>
                      </a:cubicBezTo>
                      <a:cubicBezTo>
                        <a:pt x="9" y="34"/>
                        <a:pt x="2" y="27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5" y="31"/>
                      </a:cubicBezTo>
                      <a:cubicBezTo>
                        <a:pt x="9" y="34"/>
                        <a:pt x="13" y="36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4" y="36"/>
                        <a:pt x="28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18"/>
                        <a:pt x="37" y="18"/>
                        <a:pt x="37" y="17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8"/>
                        <a:pt x="33" y="7"/>
                        <a:pt x="32" y="6"/>
                      </a:cubicBezTo>
                      <a:cubicBezTo>
                        <a:pt x="28" y="2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92" name="Freeform 712"/>
                <p:cNvSpPr>
                  <a:spLocks/>
                </p:cNvSpPr>
                <p:nvPr/>
              </p:nvSpPr>
              <p:spPr bwMode="auto">
                <a:xfrm>
                  <a:off x="2455" y="2583"/>
                  <a:ext cx="79" cy="76"/>
                </a:xfrm>
                <a:custGeom>
                  <a:avLst/>
                  <a:gdLst>
                    <a:gd name="T0" fmla="*/ 17 w 33"/>
                    <a:gd name="T1" fmla="*/ 0 h 32"/>
                    <a:gd name="T2" fmla="*/ 0 w 33"/>
                    <a:gd name="T3" fmla="*/ 16 h 32"/>
                    <a:gd name="T4" fmla="*/ 2 w 33"/>
                    <a:gd name="T5" fmla="*/ 16 h 32"/>
                    <a:gd name="T6" fmla="*/ 6 w 33"/>
                    <a:gd name="T7" fmla="*/ 6 h 32"/>
                    <a:gd name="T8" fmla="*/ 17 w 33"/>
                    <a:gd name="T9" fmla="*/ 2 h 32"/>
                    <a:gd name="T10" fmla="*/ 27 w 33"/>
                    <a:gd name="T11" fmla="*/ 6 h 32"/>
                    <a:gd name="T12" fmla="*/ 31 w 33"/>
                    <a:gd name="T13" fmla="*/ 16 h 32"/>
                    <a:gd name="T14" fmla="*/ 27 w 33"/>
                    <a:gd name="T15" fmla="*/ 26 h 32"/>
                    <a:gd name="T16" fmla="*/ 17 w 33"/>
                    <a:gd name="T17" fmla="*/ 30 h 32"/>
                    <a:gd name="T18" fmla="*/ 6 w 33"/>
                    <a:gd name="T19" fmla="*/ 26 h 32"/>
                    <a:gd name="T20" fmla="*/ 2 w 33"/>
                    <a:gd name="T21" fmla="*/ 16 h 32"/>
                    <a:gd name="T22" fmla="*/ 0 w 33"/>
                    <a:gd name="T23" fmla="*/ 16 h 32"/>
                    <a:gd name="T24" fmla="*/ 0 w 33"/>
                    <a:gd name="T25" fmla="*/ 16 h 32"/>
                    <a:gd name="T26" fmla="*/ 17 w 33"/>
                    <a:gd name="T27" fmla="*/ 32 h 32"/>
                    <a:gd name="T28" fmla="*/ 33 w 33"/>
                    <a:gd name="T29" fmla="*/ 16 h 32"/>
                    <a:gd name="T30" fmla="*/ 17 w 33"/>
                    <a:gd name="T31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" h="32">
                      <a:moveTo>
                        <a:pt x="17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2"/>
                        <a:pt x="3" y="9"/>
                        <a:pt x="6" y="6"/>
                      </a:cubicBezTo>
                      <a:cubicBezTo>
                        <a:pt x="9" y="4"/>
                        <a:pt x="13" y="2"/>
                        <a:pt x="17" y="2"/>
                      </a:cubicBezTo>
                      <a:cubicBezTo>
                        <a:pt x="21" y="2"/>
                        <a:pt x="24" y="4"/>
                        <a:pt x="27" y="6"/>
                      </a:cubicBezTo>
                      <a:cubicBezTo>
                        <a:pt x="30" y="9"/>
                        <a:pt x="31" y="12"/>
                        <a:pt x="31" y="16"/>
                      </a:cubicBezTo>
                      <a:cubicBezTo>
                        <a:pt x="31" y="20"/>
                        <a:pt x="30" y="24"/>
                        <a:pt x="27" y="26"/>
                      </a:cubicBezTo>
                      <a:cubicBezTo>
                        <a:pt x="24" y="29"/>
                        <a:pt x="21" y="30"/>
                        <a:pt x="17" y="30"/>
                      </a:cubicBezTo>
                      <a:cubicBezTo>
                        <a:pt x="13" y="30"/>
                        <a:pt x="9" y="29"/>
                        <a:pt x="6" y="26"/>
                      </a:cubicBezTo>
                      <a:cubicBezTo>
                        <a:pt x="3" y="24"/>
                        <a:pt x="2" y="20"/>
                        <a:pt x="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5"/>
                        <a:pt x="7" y="32"/>
                        <a:pt x="17" y="32"/>
                      </a:cubicBezTo>
                      <a:cubicBezTo>
                        <a:pt x="26" y="32"/>
                        <a:pt x="33" y="25"/>
                        <a:pt x="33" y="16"/>
                      </a:cubicBezTo>
                      <a:cubicBezTo>
                        <a:pt x="33" y="7"/>
                        <a:pt x="26" y="0"/>
                        <a:pt x="17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93" name="Freeform 713"/>
                <p:cNvSpPr>
                  <a:spLocks/>
                </p:cNvSpPr>
                <p:nvPr/>
              </p:nvSpPr>
              <p:spPr bwMode="auto">
                <a:xfrm>
                  <a:off x="2458" y="2733"/>
                  <a:ext cx="73" cy="67"/>
                </a:xfrm>
                <a:custGeom>
                  <a:avLst/>
                  <a:gdLst>
                    <a:gd name="T0" fmla="*/ 17 w 31"/>
                    <a:gd name="T1" fmla="*/ 0 h 28"/>
                    <a:gd name="T2" fmla="*/ 6 w 31"/>
                    <a:gd name="T3" fmla="*/ 4 h 28"/>
                    <a:gd name="T4" fmla="*/ 2 w 31"/>
                    <a:gd name="T5" fmla="*/ 14 h 28"/>
                    <a:gd name="T6" fmla="*/ 0 w 31"/>
                    <a:gd name="T7" fmla="*/ 14 h 28"/>
                    <a:gd name="T8" fmla="*/ 0 w 31"/>
                    <a:gd name="T9" fmla="*/ 14 h 28"/>
                    <a:gd name="T10" fmla="*/ 2 w 31"/>
                    <a:gd name="T11" fmla="*/ 14 h 28"/>
                    <a:gd name="T12" fmla="*/ 6 w 31"/>
                    <a:gd name="T13" fmla="*/ 24 h 28"/>
                    <a:gd name="T14" fmla="*/ 17 w 31"/>
                    <a:gd name="T15" fmla="*/ 28 h 28"/>
                    <a:gd name="T16" fmla="*/ 27 w 31"/>
                    <a:gd name="T17" fmla="*/ 24 h 28"/>
                    <a:gd name="T18" fmla="*/ 31 w 31"/>
                    <a:gd name="T19" fmla="*/ 14 h 28"/>
                    <a:gd name="T20" fmla="*/ 27 w 31"/>
                    <a:gd name="T21" fmla="*/ 4 h 28"/>
                    <a:gd name="T22" fmla="*/ 17 w 31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28">
                      <a:moveTo>
                        <a:pt x="17" y="0"/>
                      </a:moveTo>
                      <a:cubicBezTo>
                        <a:pt x="13" y="0"/>
                        <a:pt x="9" y="1"/>
                        <a:pt x="6" y="4"/>
                      </a:cubicBezTo>
                      <a:cubicBezTo>
                        <a:pt x="4" y="6"/>
                        <a:pt x="2" y="10"/>
                        <a:pt x="2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8"/>
                        <a:pt x="4" y="21"/>
                        <a:pt x="6" y="24"/>
                      </a:cubicBezTo>
                      <a:cubicBezTo>
                        <a:pt x="9" y="26"/>
                        <a:pt x="13" y="28"/>
                        <a:pt x="17" y="28"/>
                      </a:cubicBezTo>
                      <a:cubicBezTo>
                        <a:pt x="21" y="28"/>
                        <a:pt x="24" y="26"/>
                        <a:pt x="27" y="24"/>
                      </a:cubicBezTo>
                      <a:cubicBezTo>
                        <a:pt x="30" y="21"/>
                        <a:pt x="31" y="18"/>
                        <a:pt x="31" y="14"/>
                      </a:cubicBezTo>
                      <a:cubicBezTo>
                        <a:pt x="31" y="10"/>
                        <a:pt x="30" y="6"/>
                        <a:pt x="27" y="4"/>
                      </a:cubicBezTo>
                      <a:cubicBezTo>
                        <a:pt x="24" y="1"/>
                        <a:pt x="21" y="0"/>
                        <a:pt x="1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94" name="Freeform 714"/>
                <p:cNvSpPr>
                  <a:spLocks/>
                </p:cNvSpPr>
                <p:nvPr/>
              </p:nvSpPr>
              <p:spPr bwMode="auto">
                <a:xfrm>
                  <a:off x="2453" y="2723"/>
                  <a:ext cx="88" cy="86"/>
                </a:xfrm>
                <a:custGeom>
                  <a:avLst/>
                  <a:gdLst>
                    <a:gd name="T0" fmla="*/ 19 w 37"/>
                    <a:gd name="T1" fmla="*/ 0 h 36"/>
                    <a:gd name="T2" fmla="*/ 0 w 37"/>
                    <a:gd name="T3" fmla="*/ 18 h 36"/>
                    <a:gd name="T4" fmla="*/ 2 w 37"/>
                    <a:gd name="T5" fmla="*/ 18 h 36"/>
                    <a:gd name="T6" fmla="*/ 19 w 37"/>
                    <a:gd name="T7" fmla="*/ 2 h 36"/>
                    <a:gd name="T8" fmla="*/ 35 w 37"/>
                    <a:gd name="T9" fmla="*/ 18 h 36"/>
                    <a:gd name="T10" fmla="*/ 19 w 37"/>
                    <a:gd name="T11" fmla="*/ 34 h 36"/>
                    <a:gd name="T12" fmla="*/ 2 w 37"/>
                    <a:gd name="T13" fmla="*/ 18 h 36"/>
                    <a:gd name="T14" fmla="*/ 2 w 37"/>
                    <a:gd name="T15" fmla="*/ 18 h 36"/>
                    <a:gd name="T16" fmla="*/ 0 w 37"/>
                    <a:gd name="T17" fmla="*/ 18 h 36"/>
                    <a:gd name="T18" fmla="*/ 6 w 37"/>
                    <a:gd name="T19" fmla="*/ 31 h 36"/>
                    <a:gd name="T20" fmla="*/ 19 w 37"/>
                    <a:gd name="T21" fmla="*/ 36 h 36"/>
                    <a:gd name="T22" fmla="*/ 32 w 37"/>
                    <a:gd name="T23" fmla="*/ 31 h 36"/>
                    <a:gd name="T24" fmla="*/ 37 w 37"/>
                    <a:gd name="T25" fmla="*/ 18 h 36"/>
                    <a:gd name="T26" fmla="*/ 37 w 37"/>
                    <a:gd name="T27" fmla="*/ 14 h 36"/>
                    <a:gd name="T28" fmla="*/ 34 w 37"/>
                    <a:gd name="T29" fmla="*/ 11 h 36"/>
                    <a:gd name="T30" fmla="*/ 34 w 37"/>
                    <a:gd name="T31" fmla="*/ 11 h 36"/>
                    <a:gd name="T32" fmla="*/ 34 w 37"/>
                    <a:gd name="T33" fmla="*/ 10 h 36"/>
                    <a:gd name="T34" fmla="*/ 34 w 37"/>
                    <a:gd name="T35" fmla="*/ 9 h 36"/>
                    <a:gd name="T36" fmla="*/ 34 w 37"/>
                    <a:gd name="T37" fmla="*/ 9 h 36"/>
                    <a:gd name="T38" fmla="*/ 34 w 37"/>
                    <a:gd name="T39" fmla="*/ 9 h 36"/>
                    <a:gd name="T40" fmla="*/ 34 w 37"/>
                    <a:gd name="T41" fmla="*/ 9 h 36"/>
                    <a:gd name="T42" fmla="*/ 34 w 37"/>
                    <a:gd name="T43" fmla="*/ 9 h 36"/>
                    <a:gd name="T44" fmla="*/ 35 w 37"/>
                    <a:gd name="T45" fmla="*/ 9 h 36"/>
                    <a:gd name="T46" fmla="*/ 19 w 37"/>
                    <a:gd name="T4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7" h="36">
                      <a:moveTo>
                        <a:pt x="19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9"/>
                        <a:pt x="9" y="2"/>
                        <a:pt x="19" y="2"/>
                      </a:cubicBezTo>
                      <a:cubicBezTo>
                        <a:pt x="28" y="2"/>
                        <a:pt x="35" y="9"/>
                        <a:pt x="35" y="18"/>
                      </a:cubicBezTo>
                      <a:cubicBezTo>
                        <a:pt x="35" y="27"/>
                        <a:pt x="28" y="34"/>
                        <a:pt x="19" y="34"/>
                      </a:cubicBezTo>
                      <a:cubicBezTo>
                        <a:pt x="9" y="34"/>
                        <a:pt x="2" y="27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7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8" y="34"/>
                        <a:pt x="32" y="31"/>
                      </a:cubicBezTo>
                      <a:cubicBezTo>
                        <a:pt x="35" y="27"/>
                        <a:pt x="37" y="23"/>
                        <a:pt x="37" y="18"/>
                      </a:cubicBezTo>
                      <a:cubicBezTo>
                        <a:pt x="37" y="17"/>
                        <a:pt x="37" y="15"/>
                        <a:pt x="37" y="14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1" y="3"/>
                        <a:pt x="25" y="0"/>
                        <a:pt x="19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95" name="Freeform 715"/>
                <p:cNvSpPr>
                  <a:spLocks/>
                </p:cNvSpPr>
                <p:nvPr/>
              </p:nvSpPr>
              <p:spPr bwMode="auto">
                <a:xfrm>
                  <a:off x="2458" y="2728"/>
                  <a:ext cx="78" cy="77"/>
                </a:xfrm>
                <a:custGeom>
                  <a:avLst/>
                  <a:gdLst>
                    <a:gd name="T0" fmla="*/ 17 w 33"/>
                    <a:gd name="T1" fmla="*/ 0 h 32"/>
                    <a:gd name="T2" fmla="*/ 0 w 33"/>
                    <a:gd name="T3" fmla="*/ 16 h 32"/>
                    <a:gd name="T4" fmla="*/ 2 w 33"/>
                    <a:gd name="T5" fmla="*/ 16 h 32"/>
                    <a:gd name="T6" fmla="*/ 6 w 33"/>
                    <a:gd name="T7" fmla="*/ 6 h 32"/>
                    <a:gd name="T8" fmla="*/ 17 w 33"/>
                    <a:gd name="T9" fmla="*/ 2 h 32"/>
                    <a:gd name="T10" fmla="*/ 27 w 33"/>
                    <a:gd name="T11" fmla="*/ 6 h 32"/>
                    <a:gd name="T12" fmla="*/ 31 w 33"/>
                    <a:gd name="T13" fmla="*/ 16 h 32"/>
                    <a:gd name="T14" fmla="*/ 27 w 33"/>
                    <a:gd name="T15" fmla="*/ 26 h 32"/>
                    <a:gd name="T16" fmla="*/ 17 w 33"/>
                    <a:gd name="T17" fmla="*/ 30 h 32"/>
                    <a:gd name="T18" fmla="*/ 6 w 33"/>
                    <a:gd name="T19" fmla="*/ 26 h 32"/>
                    <a:gd name="T20" fmla="*/ 2 w 33"/>
                    <a:gd name="T21" fmla="*/ 16 h 32"/>
                    <a:gd name="T22" fmla="*/ 0 w 33"/>
                    <a:gd name="T23" fmla="*/ 16 h 32"/>
                    <a:gd name="T24" fmla="*/ 0 w 33"/>
                    <a:gd name="T25" fmla="*/ 16 h 32"/>
                    <a:gd name="T26" fmla="*/ 17 w 33"/>
                    <a:gd name="T27" fmla="*/ 32 h 32"/>
                    <a:gd name="T28" fmla="*/ 33 w 33"/>
                    <a:gd name="T29" fmla="*/ 16 h 32"/>
                    <a:gd name="T30" fmla="*/ 17 w 33"/>
                    <a:gd name="T31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" h="32">
                      <a:moveTo>
                        <a:pt x="17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2"/>
                        <a:pt x="4" y="8"/>
                        <a:pt x="6" y="6"/>
                      </a:cubicBezTo>
                      <a:cubicBezTo>
                        <a:pt x="9" y="3"/>
                        <a:pt x="13" y="2"/>
                        <a:pt x="17" y="2"/>
                      </a:cubicBezTo>
                      <a:cubicBezTo>
                        <a:pt x="21" y="2"/>
                        <a:pt x="24" y="3"/>
                        <a:pt x="27" y="6"/>
                      </a:cubicBezTo>
                      <a:cubicBezTo>
                        <a:pt x="30" y="8"/>
                        <a:pt x="31" y="12"/>
                        <a:pt x="31" y="16"/>
                      </a:cubicBezTo>
                      <a:cubicBezTo>
                        <a:pt x="31" y="20"/>
                        <a:pt x="30" y="23"/>
                        <a:pt x="27" y="26"/>
                      </a:cubicBezTo>
                      <a:cubicBezTo>
                        <a:pt x="24" y="28"/>
                        <a:pt x="21" y="30"/>
                        <a:pt x="17" y="30"/>
                      </a:cubicBezTo>
                      <a:cubicBezTo>
                        <a:pt x="13" y="30"/>
                        <a:pt x="9" y="28"/>
                        <a:pt x="6" y="26"/>
                      </a:cubicBezTo>
                      <a:cubicBezTo>
                        <a:pt x="4" y="23"/>
                        <a:pt x="2" y="20"/>
                        <a:pt x="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5"/>
                        <a:pt x="7" y="32"/>
                        <a:pt x="17" y="32"/>
                      </a:cubicBezTo>
                      <a:cubicBezTo>
                        <a:pt x="26" y="32"/>
                        <a:pt x="33" y="25"/>
                        <a:pt x="33" y="16"/>
                      </a:cubicBezTo>
                      <a:cubicBezTo>
                        <a:pt x="33" y="7"/>
                        <a:pt x="26" y="0"/>
                        <a:pt x="17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96" name="Freeform 716"/>
                <p:cNvSpPr>
                  <a:spLocks/>
                </p:cNvSpPr>
                <p:nvPr/>
              </p:nvSpPr>
              <p:spPr bwMode="auto">
                <a:xfrm>
                  <a:off x="2458" y="2893"/>
                  <a:ext cx="73" cy="67"/>
                </a:xfrm>
                <a:custGeom>
                  <a:avLst/>
                  <a:gdLst>
                    <a:gd name="T0" fmla="*/ 17 w 31"/>
                    <a:gd name="T1" fmla="*/ 0 h 28"/>
                    <a:gd name="T2" fmla="*/ 6 w 31"/>
                    <a:gd name="T3" fmla="*/ 4 h 28"/>
                    <a:gd name="T4" fmla="*/ 2 w 31"/>
                    <a:gd name="T5" fmla="*/ 14 h 28"/>
                    <a:gd name="T6" fmla="*/ 0 w 31"/>
                    <a:gd name="T7" fmla="*/ 14 h 28"/>
                    <a:gd name="T8" fmla="*/ 0 w 31"/>
                    <a:gd name="T9" fmla="*/ 14 h 28"/>
                    <a:gd name="T10" fmla="*/ 2 w 31"/>
                    <a:gd name="T11" fmla="*/ 14 h 28"/>
                    <a:gd name="T12" fmla="*/ 6 w 31"/>
                    <a:gd name="T13" fmla="*/ 24 h 28"/>
                    <a:gd name="T14" fmla="*/ 17 w 31"/>
                    <a:gd name="T15" fmla="*/ 28 h 28"/>
                    <a:gd name="T16" fmla="*/ 27 w 31"/>
                    <a:gd name="T17" fmla="*/ 24 h 28"/>
                    <a:gd name="T18" fmla="*/ 31 w 31"/>
                    <a:gd name="T19" fmla="*/ 14 h 28"/>
                    <a:gd name="T20" fmla="*/ 27 w 31"/>
                    <a:gd name="T21" fmla="*/ 4 h 28"/>
                    <a:gd name="T22" fmla="*/ 17 w 31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28">
                      <a:moveTo>
                        <a:pt x="17" y="0"/>
                      </a:moveTo>
                      <a:cubicBezTo>
                        <a:pt x="13" y="0"/>
                        <a:pt x="9" y="1"/>
                        <a:pt x="6" y="4"/>
                      </a:cubicBezTo>
                      <a:cubicBezTo>
                        <a:pt x="4" y="7"/>
                        <a:pt x="2" y="10"/>
                        <a:pt x="2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8"/>
                        <a:pt x="4" y="21"/>
                        <a:pt x="6" y="24"/>
                      </a:cubicBezTo>
                      <a:cubicBezTo>
                        <a:pt x="9" y="27"/>
                        <a:pt x="13" y="28"/>
                        <a:pt x="17" y="28"/>
                      </a:cubicBezTo>
                      <a:cubicBezTo>
                        <a:pt x="21" y="28"/>
                        <a:pt x="24" y="27"/>
                        <a:pt x="27" y="24"/>
                      </a:cubicBezTo>
                      <a:cubicBezTo>
                        <a:pt x="30" y="21"/>
                        <a:pt x="31" y="18"/>
                        <a:pt x="31" y="14"/>
                      </a:cubicBezTo>
                      <a:cubicBezTo>
                        <a:pt x="31" y="10"/>
                        <a:pt x="30" y="7"/>
                        <a:pt x="27" y="4"/>
                      </a:cubicBezTo>
                      <a:cubicBezTo>
                        <a:pt x="24" y="1"/>
                        <a:pt x="21" y="0"/>
                        <a:pt x="1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97" name="Freeform 717"/>
                <p:cNvSpPr>
                  <a:spLocks/>
                </p:cNvSpPr>
                <p:nvPr/>
              </p:nvSpPr>
              <p:spPr bwMode="auto">
                <a:xfrm>
                  <a:off x="2453" y="2883"/>
                  <a:ext cx="88" cy="86"/>
                </a:xfrm>
                <a:custGeom>
                  <a:avLst/>
                  <a:gdLst>
                    <a:gd name="T0" fmla="*/ 19 w 37"/>
                    <a:gd name="T1" fmla="*/ 0 h 36"/>
                    <a:gd name="T2" fmla="*/ 0 w 37"/>
                    <a:gd name="T3" fmla="*/ 18 h 36"/>
                    <a:gd name="T4" fmla="*/ 2 w 37"/>
                    <a:gd name="T5" fmla="*/ 18 h 36"/>
                    <a:gd name="T6" fmla="*/ 19 w 37"/>
                    <a:gd name="T7" fmla="*/ 2 h 36"/>
                    <a:gd name="T8" fmla="*/ 35 w 37"/>
                    <a:gd name="T9" fmla="*/ 18 h 36"/>
                    <a:gd name="T10" fmla="*/ 19 w 37"/>
                    <a:gd name="T11" fmla="*/ 34 h 36"/>
                    <a:gd name="T12" fmla="*/ 2 w 37"/>
                    <a:gd name="T13" fmla="*/ 18 h 36"/>
                    <a:gd name="T14" fmla="*/ 2 w 37"/>
                    <a:gd name="T15" fmla="*/ 18 h 36"/>
                    <a:gd name="T16" fmla="*/ 0 w 37"/>
                    <a:gd name="T17" fmla="*/ 18 h 36"/>
                    <a:gd name="T18" fmla="*/ 6 w 37"/>
                    <a:gd name="T19" fmla="*/ 31 h 36"/>
                    <a:gd name="T20" fmla="*/ 19 w 37"/>
                    <a:gd name="T21" fmla="*/ 36 h 36"/>
                    <a:gd name="T22" fmla="*/ 32 w 37"/>
                    <a:gd name="T23" fmla="*/ 31 h 36"/>
                    <a:gd name="T24" fmla="*/ 37 w 37"/>
                    <a:gd name="T25" fmla="*/ 18 h 36"/>
                    <a:gd name="T26" fmla="*/ 36 w 37"/>
                    <a:gd name="T27" fmla="*/ 12 h 36"/>
                    <a:gd name="T28" fmla="*/ 35 w 37"/>
                    <a:gd name="T29" fmla="*/ 12 h 36"/>
                    <a:gd name="T30" fmla="*/ 35 w 37"/>
                    <a:gd name="T31" fmla="*/ 12 h 36"/>
                    <a:gd name="T32" fmla="*/ 35 w 37"/>
                    <a:gd name="T33" fmla="*/ 12 h 36"/>
                    <a:gd name="T34" fmla="*/ 35 w 37"/>
                    <a:gd name="T35" fmla="*/ 12 h 36"/>
                    <a:gd name="T36" fmla="*/ 35 w 37"/>
                    <a:gd name="T37" fmla="*/ 12 h 36"/>
                    <a:gd name="T38" fmla="*/ 35 w 37"/>
                    <a:gd name="T39" fmla="*/ 11 h 36"/>
                    <a:gd name="T40" fmla="*/ 35 w 37"/>
                    <a:gd name="T41" fmla="*/ 11 h 36"/>
                    <a:gd name="T42" fmla="*/ 35 w 37"/>
                    <a:gd name="T43" fmla="*/ 11 h 36"/>
                    <a:gd name="T44" fmla="*/ 35 w 37"/>
                    <a:gd name="T45" fmla="*/ 11 h 36"/>
                    <a:gd name="T46" fmla="*/ 35 w 37"/>
                    <a:gd name="T47" fmla="*/ 11 h 36"/>
                    <a:gd name="T48" fmla="*/ 34 w 37"/>
                    <a:gd name="T49" fmla="*/ 11 h 36"/>
                    <a:gd name="T50" fmla="*/ 34 w 37"/>
                    <a:gd name="T51" fmla="*/ 11 h 36"/>
                    <a:gd name="T52" fmla="*/ 34 w 37"/>
                    <a:gd name="T53" fmla="*/ 11 h 36"/>
                    <a:gd name="T54" fmla="*/ 34 w 37"/>
                    <a:gd name="T55" fmla="*/ 11 h 36"/>
                    <a:gd name="T56" fmla="*/ 34 w 37"/>
                    <a:gd name="T57" fmla="*/ 11 h 36"/>
                    <a:gd name="T58" fmla="*/ 34 w 37"/>
                    <a:gd name="T59" fmla="*/ 11 h 36"/>
                    <a:gd name="T60" fmla="*/ 34 w 37"/>
                    <a:gd name="T61" fmla="*/ 11 h 36"/>
                    <a:gd name="T62" fmla="*/ 34 w 37"/>
                    <a:gd name="T63" fmla="*/ 11 h 36"/>
                    <a:gd name="T64" fmla="*/ 34 w 37"/>
                    <a:gd name="T65" fmla="*/ 11 h 36"/>
                    <a:gd name="T66" fmla="*/ 34 w 37"/>
                    <a:gd name="T67" fmla="*/ 11 h 36"/>
                    <a:gd name="T68" fmla="*/ 34 w 37"/>
                    <a:gd name="T69" fmla="*/ 11 h 36"/>
                    <a:gd name="T70" fmla="*/ 34 w 37"/>
                    <a:gd name="T71" fmla="*/ 11 h 36"/>
                    <a:gd name="T72" fmla="*/ 34 w 37"/>
                    <a:gd name="T73" fmla="*/ 11 h 36"/>
                    <a:gd name="T74" fmla="*/ 34 w 37"/>
                    <a:gd name="T75" fmla="*/ 11 h 36"/>
                    <a:gd name="T76" fmla="*/ 34 w 37"/>
                    <a:gd name="T77" fmla="*/ 11 h 36"/>
                    <a:gd name="T78" fmla="*/ 34 w 37"/>
                    <a:gd name="T79" fmla="*/ 11 h 36"/>
                    <a:gd name="T80" fmla="*/ 34 w 37"/>
                    <a:gd name="T81" fmla="*/ 11 h 36"/>
                    <a:gd name="T82" fmla="*/ 34 w 37"/>
                    <a:gd name="T83" fmla="*/ 11 h 36"/>
                    <a:gd name="T84" fmla="*/ 34 w 37"/>
                    <a:gd name="T85" fmla="*/ 11 h 36"/>
                    <a:gd name="T86" fmla="*/ 34 w 37"/>
                    <a:gd name="T87" fmla="*/ 11 h 36"/>
                    <a:gd name="T88" fmla="*/ 34 w 37"/>
                    <a:gd name="T89" fmla="*/ 11 h 36"/>
                    <a:gd name="T90" fmla="*/ 34 w 37"/>
                    <a:gd name="T91" fmla="*/ 10 h 36"/>
                    <a:gd name="T92" fmla="*/ 34 w 37"/>
                    <a:gd name="T93" fmla="*/ 10 h 36"/>
                    <a:gd name="T94" fmla="*/ 34 w 37"/>
                    <a:gd name="T95" fmla="*/ 9 h 36"/>
                    <a:gd name="T96" fmla="*/ 34 w 37"/>
                    <a:gd name="T97" fmla="*/ 9 h 36"/>
                    <a:gd name="T98" fmla="*/ 34 w 37"/>
                    <a:gd name="T99" fmla="*/ 9 h 36"/>
                    <a:gd name="T100" fmla="*/ 19 w 37"/>
                    <a:gd name="T101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7" h="36">
                      <a:moveTo>
                        <a:pt x="19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9"/>
                        <a:pt x="9" y="2"/>
                        <a:pt x="19" y="2"/>
                      </a:cubicBezTo>
                      <a:cubicBezTo>
                        <a:pt x="28" y="2"/>
                        <a:pt x="35" y="9"/>
                        <a:pt x="35" y="18"/>
                      </a:cubicBezTo>
                      <a:cubicBezTo>
                        <a:pt x="35" y="27"/>
                        <a:pt x="28" y="34"/>
                        <a:pt x="19" y="34"/>
                      </a:cubicBezTo>
                      <a:cubicBezTo>
                        <a:pt x="9" y="34"/>
                        <a:pt x="2" y="27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8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16"/>
                        <a:pt x="37" y="14"/>
                        <a:pt x="36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2"/>
                        <a:pt x="35" y="12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1" y="3"/>
                        <a:pt x="25" y="0"/>
                        <a:pt x="19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98" name="Freeform 718"/>
                <p:cNvSpPr>
                  <a:spLocks/>
                </p:cNvSpPr>
                <p:nvPr/>
              </p:nvSpPr>
              <p:spPr bwMode="auto">
                <a:xfrm>
                  <a:off x="2458" y="2888"/>
                  <a:ext cx="78" cy="77"/>
                </a:xfrm>
                <a:custGeom>
                  <a:avLst/>
                  <a:gdLst>
                    <a:gd name="T0" fmla="*/ 17 w 33"/>
                    <a:gd name="T1" fmla="*/ 0 h 32"/>
                    <a:gd name="T2" fmla="*/ 0 w 33"/>
                    <a:gd name="T3" fmla="*/ 16 h 32"/>
                    <a:gd name="T4" fmla="*/ 2 w 33"/>
                    <a:gd name="T5" fmla="*/ 16 h 32"/>
                    <a:gd name="T6" fmla="*/ 6 w 33"/>
                    <a:gd name="T7" fmla="*/ 6 h 32"/>
                    <a:gd name="T8" fmla="*/ 17 w 33"/>
                    <a:gd name="T9" fmla="*/ 2 h 32"/>
                    <a:gd name="T10" fmla="*/ 27 w 33"/>
                    <a:gd name="T11" fmla="*/ 6 h 32"/>
                    <a:gd name="T12" fmla="*/ 31 w 33"/>
                    <a:gd name="T13" fmla="*/ 16 h 32"/>
                    <a:gd name="T14" fmla="*/ 27 w 33"/>
                    <a:gd name="T15" fmla="*/ 26 h 32"/>
                    <a:gd name="T16" fmla="*/ 17 w 33"/>
                    <a:gd name="T17" fmla="*/ 30 h 32"/>
                    <a:gd name="T18" fmla="*/ 6 w 33"/>
                    <a:gd name="T19" fmla="*/ 26 h 32"/>
                    <a:gd name="T20" fmla="*/ 2 w 33"/>
                    <a:gd name="T21" fmla="*/ 16 h 32"/>
                    <a:gd name="T22" fmla="*/ 0 w 33"/>
                    <a:gd name="T23" fmla="*/ 16 h 32"/>
                    <a:gd name="T24" fmla="*/ 0 w 33"/>
                    <a:gd name="T25" fmla="*/ 16 h 32"/>
                    <a:gd name="T26" fmla="*/ 17 w 33"/>
                    <a:gd name="T27" fmla="*/ 32 h 32"/>
                    <a:gd name="T28" fmla="*/ 33 w 33"/>
                    <a:gd name="T29" fmla="*/ 16 h 32"/>
                    <a:gd name="T30" fmla="*/ 17 w 33"/>
                    <a:gd name="T31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" h="32">
                      <a:moveTo>
                        <a:pt x="17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2"/>
                        <a:pt x="4" y="9"/>
                        <a:pt x="6" y="6"/>
                      </a:cubicBezTo>
                      <a:cubicBezTo>
                        <a:pt x="9" y="3"/>
                        <a:pt x="13" y="2"/>
                        <a:pt x="17" y="2"/>
                      </a:cubicBezTo>
                      <a:cubicBezTo>
                        <a:pt x="21" y="2"/>
                        <a:pt x="24" y="3"/>
                        <a:pt x="27" y="6"/>
                      </a:cubicBezTo>
                      <a:cubicBezTo>
                        <a:pt x="30" y="9"/>
                        <a:pt x="31" y="12"/>
                        <a:pt x="31" y="16"/>
                      </a:cubicBezTo>
                      <a:cubicBezTo>
                        <a:pt x="31" y="20"/>
                        <a:pt x="30" y="23"/>
                        <a:pt x="27" y="26"/>
                      </a:cubicBezTo>
                      <a:cubicBezTo>
                        <a:pt x="24" y="29"/>
                        <a:pt x="21" y="30"/>
                        <a:pt x="17" y="30"/>
                      </a:cubicBezTo>
                      <a:cubicBezTo>
                        <a:pt x="13" y="30"/>
                        <a:pt x="9" y="29"/>
                        <a:pt x="6" y="26"/>
                      </a:cubicBezTo>
                      <a:cubicBezTo>
                        <a:pt x="4" y="23"/>
                        <a:pt x="2" y="20"/>
                        <a:pt x="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5"/>
                        <a:pt x="7" y="32"/>
                        <a:pt x="17" y="32"/>
                      </a:cubicBezTo>
                      <a:cubicBezTo>
                        <a:pt x="26" y="32"/>
                        <a:pt x="33" y="25"/>
                        <a:pt x="33" y="16"/>
                      </a:cubicBezTo>
                      <a:cubicBezTo>
                        <a:pt x="33" y="7"/>
                        <a:pt x="26" y="0"/>
                        <a:pt x="17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99" name="Freeform 719"/>
                <p:cNvSpPr>
                  <a:spLocks/>
                </p:cNvSpPr>
                <p:nvPr/>
              </p:nvSpPr>
              <p:spPr bwMode="auto">
                <a:xfrm>
                  <a:off x="2458" y="3034"/>
                  <a:ext cx="73" cy="67"/>
                </a:xfrm>
                <a:custGeom>
                  <a:avLst/>
                  <a:gdLst>
                    <a:gd name="T0" fmla="*/ 17 w 31"/>
                    <a:gd name="T1" fmla="*/ 0 h 28"/>
                    <a:gd name="T2" fmla="*/ 6 w 31"/>
                    <a:gd name="T3" fmla="*/ 4 h 28"/>
                    <a:gd name="T4" fmla="*/ 2 w 31"/>
                    <a:gd name="T5" fmla="*/ 14 h 28"/>
                    <a:gd name="T6" fmla="*/ 0 w 31"/>
                    <a:gd name="T7" fmla="*/ 14 h 28"/>
                    <a:gd name="T8" fmla="*/ 0 w 31"/>
                    <a:gd name="T9" fmla="*/ 14 h 28"/>
                    <a:gd name="T10" fmla="*/ 2 w 31"/>
                    <a:gd name="T11" fmla="*/ 14 h 28"/>
                    <a:gd name="T12" fmla="*/ 6 w 31"/>
                    <a:gd name="T13" fmla="*/ 24 h 28"/>
                    <a:gd name="T14" fmla="*/ 17 w 31"/>
                    <a:gd name="T15" fmla="*/ 28 h 28"/>
                    <a:gd name="T16" fmla="*/ 27 w 31"/>
                    <a:gd name="T17" fmla="*/ 24 h 28"/>
                    <a:gd name="T18" fmla="*/ 31 w 31"/>
                    <a:gd name="T19" fmla="*/ 14 h 28"/>
                    <a:gd name="T20" fmla="*/ 27 w 31"/>
                    <a:gd name="T21" fmla="*/ 4 h 28"/>
                    <a:gd name="T22" fmla="*/ 17 w 31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28">
                      <a:moveTo>
                        <a:pt x="17" y="0"/>
                      </a:moveTo>
                      <a:cubicBezTo>
                        <a:pt x="13" y="0"/>
                        <a:pt x="9" y="1"/>
                        <a:pt x="6" y="4"/>
                      </a:cubicBezTo>
                      <a:cubicBezTo>
                        <a:pt x="4" y="6"/>
                        <a:pt x="2" y="10"/>
                        <a:pt x="2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8"/>
                        <a:pt x="4" y="21"/>
                        <a:pt x="6" y="24"/>
                      </a:cubicBezTo>
                      <a:cubicBezTo>
                        <a:pt x="9" y="26"/>
                        <a:pt x="13" y="28"/>
                        <a:pt x="17" y="28"/>
                      </a:cubicBezTo>
                      <a:cubicBezTo>
                        <a:pt x="21" y="28"/>
                        <a:pt x="24" y="26"/>
                        <a:pt x="27" y="24"/>
                      </a:cubicBezTo>
                      <a:cubicBezTo>
                        <a:pt x="30" y="21"/>
                        <a:pt x="31" y="18"/>
                        <a:pt x="31" y="14"/>
                      </a:cubicBezTo>
                      <a:cubicBezTo>
                        <a:pt x="31" y="10"/>
                        <a:pt x="30" y="6"/>
                        <a:pt x="27" y="4"/>
                      </a:cubicBezTo>
                      <a:cubicBezTo>
                        <a:pt x="24" y="1"/>
                        <a:pt x="21" y="0"/>
                        <a:pt x="1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00" name="Freeform 720"/>
                <p:cNvSpPr>
                  <a:spLocks/>
                </p:cNvSpPr>
                <p:nvPr/>
              </p:nvSpPr>
              <p:spPr bwMode="auto">
                <a:xfrm>
                  <a:off x="2453" y="3024"/>
                  <a:ext cx="88" cy="86"/>
                </a:xfrm>
                <a:custGeom>
                  <a:avLst/>
                  <a:gdLst>
                    <a:gd name="T0" fmla="*/ 19 w 37"/>
                    <a:gd name="T1" fmla="*/ 0 h 36"/>
                    <a:gd name="T2" fmla="*/ 6 w 37"/>
                    <a:gd name="T3" fmla="*/ 5 h 36"/>
                    <a:gd name="T4" fmla="*/ 0 w 37"/>
                    <a:gd name="T5" fmla="*/ 18 h 36"/>
                    <a:gd name="T6" fmla="*/ 2 w 37"/>
                    <a:gd name="T7" fmla="*/ 18 h 36"/>
                    <a:gd name="T8" fmla="*/ 19 w 37"/>
                    <a:gd name="T9" fmla="*/ 2 h 36"/>
                    <a:gd name="T10" fmla="*/ 35 w 37"/>
                    <a:gd name="T11" fmla="*/ 18 h 36"/>
                    <a:gd name="T12" fmla="*/ 19 w 37"/>
                    <a:gd name="T13" fmla="*/ 34 h 36"/>
                    <a:gd name="T14" fmla="*/ 2 w 37"/>
                    <a:gd name="T15" fmla="*/ 18 h 36"/>
                    <a:gd name="T16" fmla="*/ 2 w 37"/>
                    <a:gd name="T17" fmla="*/ 18 h 36"/>
                    <a:gd name="T18" fmla="*/ 0 w 37"/>
                    <a:gd name="T19" fmla="*/ 18 h 36"/>
                    <a:gd name="T20" fmla="*/ 6 w 37"/>
                    <a:gd name="T21" fmla="*/ 30 h 36"/>
                    <a:gd name="T22" fmla="*/ 19 w 37"/>
                    <a:gd name="T23" fmla="*/ 36 h 36"/>
                    <a:gd name="T24" fmla="*/ 32 w 37"/>
                    <a:gd name="T25" fmla="*/ 30 h 36"/>
                    <a:gd name="T26" fmla="*/ 37 w 37"/>
                    <a:gd name="T27" fmla="*/ 18 h 36"/>
                    <a:gd name="T28" fmla="*/ 36 w 37"/>
                    <a:gd name="T29" fmla="*/ 11 h 36"/>
                    <a:gd name="T30" fmla="*/ 36 w 37"/>
                    <a:gd name="T31" fmla="*/ 11 h 36"/>
                    <a:gd name="T32" fmla="*/ 36 w 37"/>
                    <a:gd name="T33" fmla="*/ 11 h 36"/>
                    <a:gd name="T34" fmla="*/ 36 w 37"/>
                    <a:gd name="T35" fmla="*/ 11 h 36"/>
                    <a:gd name="T36" fmla="*/ 35 w 37"/>
                    <a:gd name="T37" fmla="*/ 11 h 36"/>
                    <a:gd name="T38" fmla="*/ 35 w 37"/>
                    <a:gd name="T39" fmla="*/ 11 h 36"/>
                    <a:gd name="T40" fmla="*/ 35 w 37"/>
                    <a:gd name="T41" fmla="*/ 11 h 36"/>
                    <a:gd name="T42" fmla="*/ 35 w 37"/>
                    <a:gd name="T43" fmla="*/ 11 h 36"/>
                    <a:gd name="T44" fmla="*/ 34 w 37"/>
                    <a:gd name="T45" fmla="*/ 11 h 36"/>
                    <a:gd name="T46" fmla="*/ 34 w 37"/>
                    <a:gd name="T47" fmla="*/ 11 h 36"/>
                    <a:gd name="T48" fmla="*/ 34 w 37"/>
                    <a:gd name="T49" fmla="*/ 11 h 36"/>
                    <a:gd name="T50" fmla="*/ 34 w 37"/>
                    <a:gd name="T51" fmla="*/ 11 h 36"/>
                    <a:gd name="T52" fmla="*/ 34 w 37"/>
                    <a:gd name="T53" fmla="*/ 10 h 36"/>
                    <a:gd name="T54" fmla="*/ 34 w 37"/>
                    <a:gd name="T55" fmla="*/ 10 h 36"/>
                    <a:gd name="T56" fmla="*/ 34 w 37"/>
                    <a:gd name="T57" fmla="*/ 9 h 36"/>
                    <a:gd name="T58" fmla="*/ 34 w 37"/>
                    <a:gd name="T59" fmla="*/ 8 h 36"/>
                    <a:gd name="T60" fmla="*/ 32 w 37"/>
                    <a:gd name="T61" fmla="*/ 5 h 36"/>
                    <a:gd name="T62" fmla="*/ 19 w 37"/>
                    <a:gd name="T6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7" h="36">
                      <a:moveTo>
                        <a:pt x="19" y="0"/>
                      </a:moveTo>
                      <a:cubicBezTo>
                        <a:pt x="14" y="0"/>
                        <a:pt x="9" y="2"/>
                        <a:pt x="6" y="5"/>
                      </a:cubicBezTo>
                      <a:cubicBezTo>
                        <a:pt x="2" y="8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9"/>
                        <a:pt x="9" y="2"/>
                        <a:pt x="19" y="2"/>
                      </a:cubicBezTo>
                      <a:cubicBezTo>
                        <a:pt x="28" y="2"/>
                        <a:pt x="35" y="9"/>
                        <a:pt x="35" y="18"/>
                      </a:cubicBezTo>
                      <a:cubicBezTo>
                        <a:pt x="35" y="27"/>
                        <a:pt x="28" y="34"/>
                        <a:pt x="19" y="34"/>
                      </a:cubicBezTo>
                      <a:cubicBezTo>
                        <a:pt x="9" y="34"/>
                        <a:pt x="2" y="27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7"/>
                        <a:pt x="6" y="30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8" y="34"/>
                        <a:pt x="32" y="30"/>
                      </a:cubicBezTo>
                      <a:cubicBezTo>
                        <a:pt x="35" y="27"/>
                        <a:pt x="37" y="23"/>
                        <a:pt x="37" y="18"/>
                      </a:cubicBezTo>
                      <a:cubicBezTo>
                        <a:pt x="37" y="15"/>
                        <a:pt x="37" y="13"/>
                        <a:pt x="36" y="11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6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9"/>
                        <a:pt x="34" y="9"/>
                      </a:cubicBezTo>
                      <a:cubicBezTo>
                        <a:pt x="34" y="8"/>
                        <a:pt x="34" y="8"/>
                        <a:pt x="34" y="8"/>
                      </a:cubicBezTo>
                      <a:cubicBezTo>
                        <a:pt x="34" y="7"/>
                        <a:pt x="33" y="6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01" name="Freeform 721"/>
                <p:cNvSpPr>
                  <a:spLocks/>
                </p:cNvSpPr>
                <p:nvPr/>
              </p:nvSpPr>
              <p:spPr bwMode="auto">
                <a:xfrm>
                  <a:off x="2458" y="3029"/>
                  <a:ext cx="78" cy="76"/>
                </a:xfrm>
                <a:custGeom>
                  <a:avLst/>
                  <a:gdLst>
                    <a:gd name="T0" fmla="*/ 17 w 33"/>
                    <a:gd name="T1" fmla="*/ 0 h 32"/>
                    <a:gd name="T2" fmla="*/ 0 w 33"/>
                    <a:gd name="T3" fmla="*/ 16 h 32"/>
                    <a:gd name="T4" fmla="*/ 2 w 33"/>
                    <a:gd name="T5" fmla="*/ 16 h 32"/>
                    <a:gd name="T6" fmla="*/ 6 w 33"/>
                    <a:gd name="T7" fmla="*/ 6 h 32"/>
                    <a:gd name="T8" fmla="*/ 17 w 33"/>
                    <a:gd name="T9" fmla="*/ 2 h 32"/>
                    <a:gd name="T10" fmla="*/ 27 w 33"/>
                    <a:gd name="T11" fmla="*/ 6 h 32"/>
                    <a:gd name="T12" fmla="*/ 31 w 33"/>
                    <a:gd name="T13" fmla="*/ 16 h 32"/>
                    <a:gd name="T14" fmla="*/ 27 w 33"/>
                    <a:gd name="T15" fmla="*/ 26 h 32"/>
                    <a:gd name="T16" fmla="*/ 17 w 33"/>
                    <a:gd name="T17" fmla="*/ 30 h 32"/>
                    <a:gd name="T18" fmla="*/ 6 w 33"/>
                    <a:gd name="T19" fmla="*/ 26 h 32"/>
                    <a:gd name="T20" fmla="*/ 2 w 33"/>
                    <a:gd name="T21" fmla="*/ 16 h 32"/>
                    <a:gd name="T22" fmla="*/ 0 w 33"/>
                    <a:gd name="T23" fmla="*/ 16 h 32"/>
                    <a:gd name="T24" fmla="*/ 0 w 33"/>
                    <a:gd name="T25" fmla="*/ 16 h 32"/>
                    <a:gd name="T26" fmla="*/ 17 w 33"/>
                    <a:gd name="T27" fmla="*/ 32 h 32"/>
                    <a:gd name="T28" fmla="*/ 33 w 33"/>
                    <a:gd name="T29" fmla="*/ 16 h 32"/>
                    <a:gd name="T30" fmla="*/ 17 w 33"/>
                    <a:gd name="T31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" h="32">
                      <a:moveTo>
                        <a:pt x="17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2"/>
                        <a:pt x="4" y="8"/>
                        <a:pt x="6" y="6"/>
                      </a:cubicBezTo>
                      <a:cubicBezTo>
                        <a:pt x="9" y="3"/>
                        <a:pt x="13" y="2"/>
                        <a:pt x="17" y="2"/>
                      </a:cubicBezTo>
                      <a:cubicBezTo>
                        <a:pt x="21" y="2"/>
                        <a:pt x="24" y="3"/>
                        <a:pt x="27" y="6"/>
                      </a:cubicBezTo>
                      <a:cubicBezTo>
                        <a:pt x="30" y="8"/>
                        <a:pt x="31" y="12"/>
                        <a:pt x="31" y="16"/>
                      </a:cubicBezTo>
                      <a:cubicBezTo>
                        <a:pt x="31" y="20"/>
                        <a:pt x="30" y="23"/>
                        <a:pt x="27" y="26"/>
                      </a:cubicBezTo>
                      <a:cubicBezTo>
                        <a:pt x="24" y="28"/>
                        <a:pt x="21" y="30"/>
                        <a:pt x="17" y="30"/>
                      </a:cubicBezTo>
                      <a:cubicBezTo>
                        <a:pt x="13" y="30"/>
                        <a:pt x="9" y="28"/>
                        <a:pt x="6" y="26"/>
                      </a:cubicBezTo>
                      <a:cubicBezTo>
                        <a:pt x="4" y="23"/>
                        <a:pt x="2" y="20"/>
                        <a:pt x="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5"/>
                        <a:pt x="7" y="32"/>
                        <a:pt x="17" y="32"/>
                      </a:cubicBezTo>
                      <a:cubicBezTo>
                        <a:pt x="26" y="32"/>
                        <a:pt x="33" y="25"/>
                        <a:pt x="33" y="16"/>
                      </a:cubicBezTo>
                      <a:cubicBezTo>
                        <a:pt x="33" y="7"/>
                        <a:pt x="26" y="0"/>
                        <a:pt x="17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02" name="Oval 722"/>
                <p:cNvSpPr>
                  <a:spLocks noChangeArrowheads="1"/>
                </p:cNvSpPr>
                <p:nvPr/>
              </p:nvSpPr>
              <p:spPr bwMode="auto">
                <a:xfrm>
                  <a:off x="2731" y="2504"/>
                  <a:ext cx="78" cy="7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03" name="Freeform 723"/>
                <p:cNvSpPr>
                  <a:spLocks/>
                </p:cNvSpPr>
                <p:nvPr/>
              </p:nvSpPr>
              <p:spPr bwMode="auto">
                <a:xfrm>
                  <a:off x="2726" y="2499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3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5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32 w 37"/>
                    <a:gd name="T33" fmla="*/ 5 h 36"/>
                    <a:gd name="T34" fmla="*/ 19 w 37"/>
                    <a:gd name="T35" fmla="*/ 0 h 36"/>
                    <a:gd name="T36" fmla="*/ 5 w 37"/>
                    <a:gd name="T37" fmla="*/ 5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5" y="10"/>
                        <a:pt x="8" y="8"/>
                      </a:cubicBezTo>
                      <a:cubicBezTo>
                        <a:pt x="11" y="5"/>
                        <a:pt x="14" y="4"/>
                        <a:pt x="19" y="4"/>
                      </a:cubicBezTo>
                      <a:cubicBezTo>
                        <a:pt x="23" y="4"/>
                        <a:pt x="26" y="5"/>
                        <a:pt x="29" y="8"/>
                      </a:cubicBezTo>
                      <a:cubicBezTo>
                        <a:pt x="32" y="10"/>
                        <a:pt x="33" y="14"/>
                        <a:pt x="33" y="18"/>
                      </a:cubicBezTo>
                      <a:cubicBezTo>
                        <a:pt x="33" y="22"/>
                        <a:pt x="32" y="25"/>
                        <a:pt x="29" y="28"/>
                      </a:cubicBezTo>
                      <a:cubicBezTo>
                        <a:pt x="26" y="30"/>
                        <a:pt x="23" y="32"/>
                        <a:pt x="19" y="32"/>
                      </a:cubicBezTo>
                      <a:cubicBezTo>
                        <a:pt x="14" y="32"/>
                        <a:pt x="11" y="30"/>
                        <a:pt x="8" y="28"/>
                      </a:cubicBezTo>
                      <a:cubicBezTo>
                        <a:pt x="5" y="25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7"/>
                        <a:pt x="5" y="31"/>
                      </a:cubicBezTo>
                      <a:cubicBezTo>
                        <a:pt x="9" y="34"/>
                        <a:pt x="13" y="36"/>
                        <a:pt x="19" y="36"/>
                      </a:cubicBezTo>
                      <a:cubicBezTo>
                        <a:pt x="24" y="36"/>
                        <a:pt x="28" y="34"/>
                        <a:pt x="32" y="31"/>
                      </a:cubicBezTo>
                      <a:cubicBezTo>
                        <a:pt x="35" y="27"/>
                        <a:pt x="37" y="23"/>
                        <a:pt x="37" y="18"/>
                      </a:cubicBezTo>
                      <a:cubicBezTo>
                        <a:pt x="37" y="13"/>
                        <a:pt x="35" y="8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3" y="0"/>
                        <a:pt x="9" y="2"/>
                        <a:pt x="5" y="5"/>
                      </a:cubicBezTo>
                      <a:cubicBezTo>
                        <a:pt x="2" y="8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04" name="Oval 724"/>
                <p:cNvSpPr>
                  <a:spLocks noChangeArrowheads="1"/>
                </p:cNvSpPr>
                <p:nvPr/>
              </p:nvSpPr>
              <p:spPr bwMode="auto">
                <a:xfrm>
                  <a:off x="2731" y="2659"/>
                  <a:ext cx="78" cy="7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05" name="Freeform 725"/>
                <p:cNvSpPr>
                  <a:spLocks/>
                </p:cNvSpPr>
                <p:nvPr/>
              </p:nvSpPr>
              <p:spPr bwMode="auto">
                <a:xfrm>
                  <a:off x="2726" y="2654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3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5 w 37"/>
                    <a:gd name="T25" fmla="*/ 30 h 36"/>
                    <a:gd name="T26" fmla="*/ 19 w 37"/>
                    <a:gd name="T27" fmla="*/ 36 h 36"/>
                    <a:gd name="T28" fmla="*/ 32 w 37"/>
                    <a:gd name="T29" fmla="*/ 30 h 36"/>
                    <a:gd name="T30" fmla="*/ 37 w 37"/>
                    <a:gd name="T31" fmla="*/ 18 h 36"/>
                    <a:gd name="T32" fmla="*/ 32 w 37"/>
                    <a:gd name="T33" fmla="*/ 5 h 36"/>
                    <a:gd name="T34" fmla="*/ 19 w 37"/>
                    <a:gd name="T35" fmla="*/ 0 h 36"/>
                    <a:gd name="T36" fmla="*/ 5 w 37"/>
                    <a:gd name="T37" fmla="*/ 5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5" y="10"/>
                        <a:pt x="8" y="8"/>
                      </a:cubicBezTo>
                      <a:cubicBezTo>
                        <a:pt x="11" y="5"/>
                        <a:pt x="14" y="4"/>
                        <a:pt x="19" y="4"/>
                      </a:cubicBezTo>
                      <a:cubicBezTo>
                        <a:pt x="23" y="4"/>
                        <a:pt x="26" y="5"/>
                        <a:pt x="29" y="8"/>
                      </a:cubicBezTo>
                      <a:cubicBezTo>
                        <a:pt x="32" y="10"/>
                        <a:pt x="33" y="14"/>
                        <a:pt x="33" y="18"/>
                      </a:cubicBezTo>
                      <a:cubicBezTo>
                        <a:pt x="33" y="22"/>
                        <a:pt x="32" y="25"/>
                        <a:pt x="29" y="28"/>
                      </a:cubicBezTo>
                      <a:cubicBezTo>
                        <a:pt x="26" y="30"/>
                        <a:pt x="23" y="32"/>
                        <a:pt x="19" y="32"/>
                      </a:cubicBezTo>
                      <a:cubicBezTo>
                        <a:pt x="14" y="32"/>
                        <a:pt x="11" y="30"/>
                        <a:pt x="8" y="28"/>
                      </a:cubicBezTo>
                      <a:cubicBezTo>
                        <a:pt x="5" y="25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7"/>
                        <a:pt x="5" y="30"/>
                      </a:cubicBezTo>
                      <a:cubicBezTo>
                        <a:pt x="9" y="34"/>
                        <a:pt x="13" y="36"/>
                        <a:pt x="19" y="36"/>
                      </a:cubicBezTo>
                      <a:cubicBezTo>
                        <a:pt x="24" y="36"/>
                        <a:pt x="28" y="34"/>
                        <a:pt x="32" y="30"/>
                      </a:cubicBezTo>
                      <a:cubicBezTo>
                        <a:pt x="35" y="27"/>
                        <a:pt x="37" y="23"/>
                        <a:pt x="37" y="18"/>
                      </a:cubicBezTo>
                      <a:cubicBezTo>
                        <a:pt x="37" y="13"/>
                        <a:pt x="35" y="8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3" y="0"/>
                        <a:pt x="9" y="2"/>
                        <a:pt x="5" y="5"/>
                      </a:cubicBezTo>
                      <a:cubicBezTo>
                        <a:pt x="2" y="8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06" name="Oval 726"/>
                <p:cNvSpPr>
                  <a:spLocks noChangeArrowheads="1"/>
                </p:cNvSpPr>
                <p:nvPr/>
              </p:nvSpPr>
              <p:spPr bwMode="auto">
                <a:xfrm>
                  <a:off x="2731" y="2802"/>
                  <a:ext cx="78" cy="7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07" name="Freeform 727"/>
                <p:cNvSpPr>
                  <a:spLocks/>
                </p:cNvSpPr>
                <p:nvPr/>
              </p:nvSpPr>
              <p:spPr bwMode="auto">
                <a:xfrm>
                  <a:off x="2726" y="2797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3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5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32 w 37"/>
                    <a:gd name="T33" fmla="*/ 5 h 36"/>
                    <a:gd name="T34" fmla="*/ 19 w 37"/>
                    <a:gd name="T35" fmla="*/ 0 h 36"/>
                    <a:gd name="T36" fmla="*/ 5 w 37"/>
                    <a:gd name="T37" fmla="*/ 5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5" y="10"/>
                        <a:pt x="8" y="8"/>
                      </a:cubicBezTo>
                      <a:cubicBezTo>
                        <a:pt x="11" y="5"/>
                        <a:pt x="14" y="4"/>
                        <a:pt x="19" y="4"/>
                      </a:cubicBezTo>
                      <a:cubicBezTo>
                        <a:pt x="23" y="4"/>
                        <a:pt x="26" y="5"/>
                        <a:pt x="29" y="8"/>
                      </a:cubicBezTo>
                      <a:cubicBezTo>
                        <a:pt x="32" y="10"/>
                        <a:pt x="33" y="14"/>
                        <a:pt x="33" y="18"/>
                      </a:cubicBezTo>
                      <a:cubicBezTo>
                        <a:pt x="33" y="22"/>
                        <a:pt x="32" y="25"/>
                        <a:pt x="29" y="28"/>
                      </a:cubicBezTo>
                      <a:cubicBezTo>
                        <a:pt x="26" y="30"/>
                        <a:pt x="23" y="32"/>
                        <a:pt x="19" y="32"/>
                      </a:cubicBezTo>
                      <a:cubicBezTo>
                        <a:pt x="14" y="32"/>
                        <a:pt x="11" y="30"/>
                        <a:pt x="8" y="28"/>
                      </a:cubicBezTo>
                      <a:cubicBezTo>
                        <a:pt x="5" y="25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7"/>
                        <a:pt x="5" y="31"/>
                      </a:cubicBezTo>
                      <a:cubicBezTo>
                        <a:pt x="9" y="34"/>
                        <a:pt x="13" y="36"/>
                        <a:pt x="19" y="36"/>
                      </a:cubicBezTo>
                      <a:cubicBezTo>
                        <a:pt x="24" y="36"/>
                        <a:pt x="28" y="34"/>
                        <a:pt x="32" y="31"/>
                      </a:cubicBezTo>
                      <a:cubicBezTo>
                        <a:pt x="35" y="27"/>
                        <a:pt x="37" y="23"/>
                        <a:pt x="37" y="18"/>
                      </a:cubicBezTo>
                      <a:cubicBezTo>
                        <a:pt x="37" y="13"/>
                        <a:pt x="35" y="8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3" y="0"/>
                        <a:pt x="9" y="2"/>
                        <a:pt x="5" y="5"/>
                      </a:cubicBezTo>
                      <a:cubicBezTo>
                        <a:pt x="2" y="8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08" name="Oval 728"/>
                <p:cNvSpPr>
                  <a:spLocks noChangeArrowheads="1"/>
                </p:cNvSpPr>
                <p:nvPr/>
              </p:nvSpPr>
              <p:spPr bwMode="auto">
                <a:xfrm>
                  <a:off x="2731" y="2950"/>
                  <a:ext cx="78" cy="7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09" name="Freeform 729"/>
                <p:cNvSpPr>
                  <a:spLocks/>
                </p:cNvSpPr>
                <p:nvPr/>
              </p:nvSpPr>
              <p:spPr bwMode="auto">
                <a:xfrm>
                  <a:off x="2726" y="2945"/>
                  <a:ext cx="88" cy="84"/>
                </a:xfrm>
                <a:custGeom>
                  <a:avLst/>
                  <a:gdLst>
                    <a:gd name="T0" fmla="*/ 2 w 37"/>
                    <a:gd name="T1" fmla="*/ 18 h 35"/>
                    <a:gd name="T2" fmla="*/ 4 w 37"/>
                    <a:gd name="T3" fmla="*/ 18 h 35"/>
                    <a:gd name="T4" fmla="*/ 8 w 37"/>
                    <a:gd name="T5" fmla="*/ 8 h 35"/>
                    <a:gd name="T6" fmla="*/ 19 w 37"/>
                    <a:gd name="T7" fmla="*/ 3 h 35"/>
                    <a:gd name="T8" fmla="*/ 29 w 37"/>
                    <a:gd name="T9" fmla="*/ 8 h 35"/>
                    <a:gd name="T10" fmla="*/ 33 w 37"/>
                    <a:gd name="T11" fmla="*/ 18 h 35"/>
                    <a:gd name="T12" fmla="*/ 29 w 37"/>
                    <a:gd name="T13" fmla="*/ 27 h 35"/>
                    <a:gd name="T14" fmla="*/ 19 w 37"/>
                    <a:gd name="T15" fmla="*/ 32 h 35"/>
                    <a:gd name="T16" fmla="*/ 8 w 37"/>
                    <a:gd name="T17" fmla="*/ 27 h 35"/>
                    <a:gd name="T18" fmla="*/ 4 w 37"/>
                    <a:gd name="T19" fmla="*/ 18 h 35"/>
                    <a:gd name="T20" fmla="*/ 2 w 37"/>
                    <a:gd name="T21" fmla="*/ 18 h 35"/>
                    <a:gd name="T22" fmla="*/ 0 w 37"/>
                    <a:gd name="T23" fmla="*/ 18 h 35"/>
                    <a:gd name="T24" fmla="*/ 5 w 37"/>
                    <a:gd name="T25" fmla="*/ 30 h 35"/>
                    <a:gd name="T26" fmla="*/ 19 w 37"/>
                    <a:gd name="T27" fmla="*/ 35 h 35"/>
                    <a:gd name="T28" fmla="*/ 32 w 37"/>
                    <a:gd name="T29" fmla="*/ 30 h 35"/>
                    <a:gd name="T30" fmla="*/ 37 w 37"/>
                    <a:gd name="T31" fmla="*/ 18 h 35"/>
                    <a:gd name="T32" fmla="*/ 32 w 37"/>
                    <a:gd name="T33" fmla="*/ 5 h 35"/>
                    <a:gd name="T34" fmla="*/ 19 w 37"/>
                    <a:gd name="T35" fmla="*/ 0 h 35"/>
                    <a:gd name="T36" fmla="*/ 5 w 37"/>
                    <a:gd name="T37" fmla="*/ 5 h 35"/>
                    <a:gd name="T38" fmla="*/ 0 w 37"/>
                    <a:gd name="T39" fmla="*/ 18 h 35"/>
                    <a:gd name="T40" fmla="*/ 2 w 37"/>
                    <a:gd name="T41" fmla="*/ 1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5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5" y="10"/>
                        <a:pt x="8" y="8"/>
                      </a:cubicBezTo>
                      <a:cubicBezTo>
                        <a:pt x="11" y="5"/>
                        <a:pt x="14" y="3"/>
                        <a:pt x="19" y="3"/>
                      </a:cubicBezTo>
                      <a:cubicBezTo>
                        <a:pt x="23" y="3"/>
                        <a:pt x="26" y="5"/>
                        <a:pt x="29" y="8"/>
                      </a:cubicBezTo>
                      <a:cubicBezTo>
                        <a:pt x="32" y="10"/>
                        <a:pt x="33" y="14"/>
                        <a:pt x="33" y="18"/>
                      </a:cubicBezTo>
                      <a:cubicBezTo>
                        <a:pt x="33" y="21"/>
                        <a:pt x="32" y="25"/>
                        <a:pt x="29" y="27"/>
                      </a:cubicBezTo>
                      <a:cubicBezTo>
                        <a:pt x="26" y="30"/>
                        <a:pt x="23" y="32"/>
                        <a:pt x="19" y="32"/>
                      </a:cubicBezTo>
                      <a:cubicBezTo>
                        <a:pt x="14" y="32"/>
                        <a:pt x="11" y="30"/>
                        <a:pt x="8" y="27"/>
                      </a:cubicBezTo>
                      <a:cubicBezTo>
                        <a:pt x="5" y="25"/>
                        <a:pt x="4" y="21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cubicBezTo>
                        <a:pt x="9" y="33"/>
                        <a:pt x="13" y="35"/>
                        <a:pt x="19" y="35"/>
                      </a:cubicBezTo>
                      <a:cubicBezTo>
                        <a:pt x="24" y="35"/>
                        <a:pt x="28" y="33"/>
                        <a:pt x="32" y="30"/>
                      </a:cubicBezTo>
                      <a:cubicBezTo>
                        <a:pt x="35" y="27"/>
                        <a:pt x="37" y="22"/>
                        <a:pt x="37" y="18"/>
                      </a:cubicBezTo>
                      <a:cubicBezTo>
                        <a:pt x="37" y="13"/>
                        <a:pt x="35" y="8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3" y="0"/>
                        <a:pt x="9" y="2"/>
                        <a:pt x="5" y="5"/>
                      </a:cubicBezTo>
                      <a:cubicBezTo>
                        <a:pt x="2" y="8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10" name="Freeform 730"/>
                <p:cNvSpPr>
                  <a:spLocks noEditPoints="1"/>
                </p:cNvSpPr>
                <p:nvPr/>
              </p:nvSpPr>
              <p:spPr bwMode="auto">
                <a:xfrm>
                  <a:off x="2534" y="2456"/>
                  <a:ext cx="192" cy="86"/>
                </a:xfrm>
                <a:custGeom>
                  <a:avLst/>
                  <a:gdLst>
                    <a:gd name="T0" fmla="*/ 1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1 w 81"/>
                    <a:gd name="T13" fmla="*/ 1 h 36"/>
                    <a:gd name="T14" fmla="*/ 5 w 81"/>
                    <a:gd name="T15" fmla="*/ 5 h 36"/>
                    <a:gd name="T16" fmla="*/ 79 w 81"/>
                    <a:gd name="T17" fmla="*/ 36 h 36"/>
                    <a:gd name="T18" fmla="*/ 81 w 81"/>
                    <a:gd name="T19" fmla="*/ 35 h 36"/>
                    <a:gd name="T20" fmla="*/ 81 w 81"/>
                    <a:gd name="T21" fmla="*/ 33 h 36"/>
                    <a:gd name="T22" fmla="*/ 1 w 81"/>
                    <a:gd name="T23" fmla="*/ 0 h 36"/>
                    <a:gd name="T24" fmla="*/ 1 w 81"/>
                    <a:gd name="T25" fmla="*/ 0 h 36"/>
                    <a:gd name="T26" fmla="*/ 1 w 81"/>
                    <a:gd name="T27" fmla="*/ 0 h 36"/>
                    <a:gd name="T28" fmla="*/ 1 w 81"/>
                    <a:gd name="T29" fmla="*/ 0 h 36"/>
                    <a:gd name="T30" fmla="*/ 0 w 81"/>
                    <a:gd name="T31" fmla="*/ 0 h 36"/>
                    <a:gd name="T32" fmla="*/ 0 w 81"/>
                    <a:gd name="T33" fmla="*/ 0 h 36"/>
                    <a:gd name="T34" fmla="*/ 0 w 81"/>
                    <a:gd name="T35" fmla="*/ 0 h 36"/>
                    <a:gd name="T36" fmla="*/ 0 w 81"/>
                    <a:gd name="T37" fmla="*/ 0 h 36"/>
                    <a:gd name="T38" fmla="*/ 0 w 81"/>
                    <a:gd name="T39" fmla="*/ 0 h 36"/>
                    <a:gd name="T40" fmla="*/ 0 w 81"/>
                    <a:gd name="T41" fmla="*/ 0 h 36"/>
                    <a:gd name="T42" fmla="*/ 0 w 81"/>
                    <a:gd name="T43" fmla="*/ 0 h 36"/>
                    <a:gd name="T44" fmla="*/ 0 w 81"/>
                    <a:gd name="T45" fmla="*/ 0 h 36"/>
                    <a:gd name="T46" fmla="*/ 0 w 81"/>
                    <a:gd name="T47" fmla="*/ 0 h 36"/>
                    <a:gd name="T48" fmla="*/ 0 w 81"/>
                    <a:gd name="T49" fmla="*/ 0 h 36"/>
                    <a:gd name="T50" fmla="*/ 0 w 81"/>
                    <a:gd name="T51" fmla="*/ 0 h 36"/>
                    <a:gd name="T52" fmla="*/ 1 w 81"/>
                    <a:gd name="T53" fmla="*/ 0 h 36"/>
                    <a:gd name="T54" fmla="*/ 1 w 81"/>
                    <a:gd name="T55" fmla="*/ 0 h 36"/>
                    <a:gd name="T56" fmla="*/ 0 w 81"/>
                    <a:gd name="T5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1" h="3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79" y="36"/>
                        <a:pt x="79" y="36"/>
                        <a:pt x="79" y="36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81" y="34"/>
                        <a:pt x="81" y="34"/>
                        <a:pt x="81" y="33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11" name="Freeform 731"/>
                <p:cNvSpPr>
                  <a:spLocks/>
                </p:cNvSpPr>
                <p:nvPr/>
              </p:nvSpPr>
              <p:spPr bwMode="auto">
                <a:xfrm>
                  <a:off x="2531" y="2458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1 h 1"/>
                    <a:gd name="T5" fmla="*/ 0 h 1"/>
                    <a:gd name="T6" fmla="*/ 0 h 1"/>
                    <a:gd name="T7" fmla="*/ 0 h 1"/>
                    <a:gd name="T8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12" name="Freeform 732"/>
                <p:cNvSpPr>
                  <a:spLocks/>
                </p:cNvSpPr>
                <p:nvPr/>
              </p:nvSpPr>
              <p:spPr bwMode="auto">
                <a:xfrm>
                  <a:off x="2726" y="2535"/>
                  <a:ext cx="5" cy="5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2 h 2"/>
                    <a:gd name="T4" fmla="*/ 1 w 2"/>
                    <a:gd name="T5" fmla="*/ 1 h 2"/>
                    <a:gd name="T6" fmla="*/ 2 w 2"/>
                    <a:gd name="T7" fmla="*/ 1 h 2"/>
                    <a:gd name="T8" fmla="*/ 2 w 2"/>
                    <a:gd name="T9" fmla="*/ 1 h 2"/>
                    <a:gd name="T10" fmla="*/ 2 w 2"/>
                    <a:gd name="T11" fmla="*/ 1 h 2"/>
                    <a:gd name="T12" fmla="*/ 2 w 2"/>
                    <a:gd name="T13" fmla="*/ 1 h 2"/>
                    <a:gd name="T14" fmla="*/ 2 w 2"/>
                    <a:gd name="T15" fmla="*/ 1 h 2"/>
                    <a:gd name="T16" fmla="*/ 0 w 2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13" name="Freeform 733"/>
                <p:cNvSpPr>
                  <a:spLocks noEditPoints="1"/>
                </p:cNvSpPr>
                <p:nvPr/>
              </p:nvSpPr>
              <p:spPr bwMode="auto">
                <a:xfrm>
                  <a:off x="2534" y="2542"/>
                  <a:ext cx="190" cy="62"/>
                </a:xfrm>
                <a:custGeom>
                  <a:avLst/>
                  <a:gdLst>
                    <a:gd name="T0" fmla="*/ 18 w 80"/>
                    <a:gd name="T1" fmla="*/ 18 h 26"/>
                    <a:gd name="T2" fmla="*/ 0 w 80"/>
                    <a:gd name="T3" fmla="*/ 24 h 26"/>
                    <a:gd name="T4" fmla="*/ 0 w 80"/>
                    <a:gd name="T5" fmla="*/ 24 h 26"/>
                    <a:gd name="T6" fmla="*/ 0 w 80"/>
                    <a:gd name="T7" fmla="*/ 24 h 26"/>
                    <a:gd name="T8" fmla="*/ 0 w 80"/>
                    <a:gd name="T9" fmla="*/ 24 h 26"/>
                    <a:gd name="T10" fmla="*/ 0 w 80"/>
                    <a:gd name="T11" fmla="*/ 24 h 26"/>
                    <a:gd name="T12" fmla="*/ 0 w 80"/>
                    <a:gd name="T13" fmla="*/ 24 h 26"/>
                    <a:gd name="T14" fmla="*/ 0 w 80"/>
                    <a:gd name="T15" fmla="*/ 24 h 26"/>
                    <a:gd name="T16" fmla="*/ 1 w 80"/>
                    <a:gd name="T17" fmla="*/ 24 h 26"/>
                    <a:gd name="T18" fmla="*/ 1 w 80"/>
                    <a:gd name="T19" fmla="*/ 24 h 26"/>
                    <a:gd name="T20" fmla="*/ 1 w 80"/>
                    <a:gd name="T21" fmla="*/ 24 h 26"/>
                    <a:gd name="T22" fmla="*/ 1 w 80"/>
                    <a:gd name="T23" fmla="*/ 24 h 26"/>
                    <a:gd name="T24" fmla="*/ 1 w 80"/>
                    <a:gd name="T25" fmla="*/ 24 h 26"/>
                    <a:gd name="T26" fmla="*/ 1 w 80"/>
                    <a:gd name="T27" fmla="*/ 24 h 26"/>
                    <a:gd name="T28" fmla="*/ 4 w 80"/>
                    <a:gd name="T29" fmla="*/ 26 h 26"/>
                    <a:gd name="T30" fmla="*/ 19 w 80"/>
                    <a:gd name="T31" fmla="*/ 21 h 26"/>
                    <a:gd name="T32" fmla="*/ 18 w 80"/>
                    <a:gd name="T33" fmla="*/ 18 h 26"/>
                    <a:gd name="T34" fmla="*/ 25 w 80"/>
                    <a:gd name="T35" fmla="*/ 16 h 26"/>
                    <a:gd name="T36" fmla="*/ 21 w 80"/>
                    <a:gd name="T37" fmla="*/ 17 h 26"/>
                    <a:gd name="T38" fmla="*/ 22 w 80"/>
                    <a:gd name="T39" fmla="*/ 20 h 26"/>
                    <a:gd name="T40" fmla="*/ 26 w 80"/>
                    <a:gd name="T41" fmla="*/ 19 h 26"/>
                    <a:gd name="T42" fmla="*/ 25 w 80"/>
                    <a:gd name="T43" fmla="*/ 16 h 26"/>
                    <a:gd name="T44" fmla="*/ 37 w 80"/>
                    <a:gd name="T45" fmla="*/ 12 h 26"/>
                    <a:gd name="T46" fmla="*/ 28 w 80"/>
                    <a:gd name="T47" fmla="*/ 15 h 26"/>
                    <a:gd name="T48" fmla="*/ 29 w 80"/>
                    <a:gd name="T49" fmla="*/ 18 h 26"/>
                    <a:gd name="T50" fmla="*/ 39 w 80"/>
                    <a:gd name="T51" fmla="*/ 15 h 26"/>
                    <a:gd name="T52" fmla="*/ 37 w 80"/>
                    <a:gd name="T53" fmla="*/ 12 h 26"/>
                    <a:gd name="T54" fmla="*/ 79 w 80"/>
                    <a:gd name="T55" fmla="*/ 0 h 26"/>
                    <a:gd name="T56" fmla="*/ 40 w 80"/>
                    <a:gd name="T57" fmla="*/ 11 h 26"/>
                    <a:gd name="T58" fmla="*/ 42 w 80"/>
                    <a:gd name="T59" fmla="*/ 14 h 26"/>
                    <a:gd name="T60" fmla="*/ 78 w 80"/>
                    <a:gd name="T61" fmla="*/ 3 h 26"/>
                    <a:gd name="T62" fmla="*/ 80 w 80"/>
                    <a:gd name="T63" fmla="*/ 0 h 26"/>
                    <a:gd name="T64" fmla="*/ 79 w 80"/>
                    <a:gd name="T6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" h="26">
                      <a:moveTo>
                        <a:pt x="18" y="18"/>
                      </a:move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1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moveTo>
                        <a:pt x="25" y="16"/>
                      </a:move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moveTo>
                        <a:pt x="37" y="12"/>
                      </a:move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moveTo>
                        <a:pt x="79" y="0"/>
                      </a:move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9" y="0"/>
                        <a:pt x="79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14" name="Freeform 734"/>
                <p:cNvSpPr>
                  <a:spLocks/>
                </p:cNvSpPr>
                <p:nvPr/>
              </p:nvSpPr>
              <p:spPr bwMode="auto">
                <a:xfrm>
                  <a:off x="2531" y="2602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0 h 1"/>
                    <a:gd name="T8" fmla="*/ 0 h 1"/>
                    <a:gd name="T9" fmla="*/ 0 h 1"/>
                    <a:gd name="T10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15" name="Freeform 735"/>
                <p:cNvSpPr>
                  <a:spLocks/>
                </p:cNvSpPr>
                <p:nvPr/>
              </p:nvSpPr>
              <p:spPr bwMode="auto">
                <a:xfrm>
                  <a:off x="2721" y="2540"/>
                  <a:ext cx="5" cy="2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1 w 2"/>
                    <a:gd name="T5" fmla="*/ 1 h 1"/>
                    <a:gd name="T6" fmla="*/ 2 w 2"/>
                    <a:gd name="T7" fmla="*/ 1 h 1"/>
                    <a:gd name="T8" fmla="*/ 2 w 2"/>
                    <a:gd name="T9" fmla="*/ 1 h 1"/>
                    <a:gd name="T10" fmla="*/ 2 w 2"/>
                    <a:gd name="T11" fmla="*/ 1 h 1"/>
                    <a:gd name="T12" fmla="*/ 2 w 2"/>
                    <a:gd name="T13" fmla="*/ 1 h 1"/>
                    <a:gd name="T14" fmla="*/ 2 w 2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16" name="Freeform 736"/>
                <p:cNvSpPr>
                  <a:spLocks noEditPoints="1"/>
                </p:cNvSpPr>
                <p:nvPr/>
              </p:nvSpPr>
              <p:spPr bwMode="auto">
                <a:xfrm>
                  <a:off x="2726" y="2537"/>
                  <a:ext cx="5" cy="5"/>
                </a:xfrm>
                <a:custGeom>
                  <a:avLst/>
                  <a:gdLst>
                    <a:gd name="T0" fmla="*/ 0 w 2"/>
                    <a:gd name="T1" fmla="*/ 2 h 2"/>
                    <a:gd name="T2" fmla="*/ 0 w 2"/>
                    <a:gd name="T3" fmla="*/ 2 h 2"/>
                    <a:gd name="T4" fmla="*/ 0 w 2"/>
                    <a:gd name="T5" fmla="*/ 2 h 2"/>
                    <a:gd name="T6" fmla="*/ 0 w 2"/>
                    <a:gd name="T7" fmla="*/ 2 h 2"/>
                    <a:gd name="T8" fmla="*/ 2 w 2"/>
                    <a:gd name="T9" fmla="*/ 0 h 2"/>
                    <a:gd name="T10" fmla="*/ 1 w 2"/>
                    <a:gd name="T11" fmla="*/ 0 h 2"/>
                    <a:gd name="T12" fmla="*/ 0 w 2"/>
                    <a:gd name="T13" fmla="*/ 1 h 2"/>
                    <a:gd name="T14" fmla="*/ 0 w 2"/>
                    <a:gd name="T15" fmla="*/ 2 h 2"/>
                    <a:gd name="T16" fmla="*/ 0 w 2"/>
                    <a:gd name="T17" fmla="*/ 2 h 2"/>
                    <a:gd name="T18" fmla="*/ 1 w 2"/>
                    <a:gd name="T19" fmla="*/ 1 h 2"/>
                    <a:gd name="T20" fmla="*/ 1 w 2"/>
                    <a:gd name="T21" fmla="*/ 1 h 2"/>
                    <a:gd name="T22" fmla="*/ 1 w 2"/>
                    <a:gd name="T23" fmla="*/ 1 h 2"/>
                    <a:gd name="T24" fmla="*/ 1 w 2"/>
                    <a:gd name="T25" fmla="*/ 1 h 2"/>
                    <a:gd name="T26" fmla="*/ 1 w 2"/>
                    <a:gd name="T27" fmla="*/ 1 h 2"/>
                    <a:gd name="T28" fmla="*/ 1 w 2"/>
                    <a:gd name="T29" fmla="*/ 1 h 2"/>
                    <a:gd name="T30" fmla="*/ 1 w 2"/>
                    <a:gd name="T31" fmla="*/ 1 h 2"/>
                    <a:gd name="T32" fmla="*/ 1 w 2"/>
                    <a:gd name="T33" fmla="*/ 1 h 2"/>
                    <a:gd name="T34" fmla="*/ 1 w 2"/>
                    <a:gd name="T35" fmla="*/ 1 h 2"/>
                    <a:gd name="T36" fmla="*/ 2 w 2"/>
                    <a:gd name="T37" fmla="*/ 0 h 2"/>
                    <a:gd name="T38" fmla="*/ 2 w 2"/>
                    <a:gd name="T39" fmla="*/ 0 h 2"/>
                    <a:gd name="T40" fmla="*/ 2 w 2"/>
                    <a:gd name="T41" fmla="*/ 0 h 2"/>
                    <a:gd name="T42" fmla="*/ 2 w 2"/>
                    <a:gd name="T43" fmla="*/ 0 h 2"/>
                    <a:gd name="T44" fmla="*/ 2 w 2"/>
                    <a:gd name="T45" fmla="*/ 0 h 2"/>
                    <a:gd name="T46" fmla="*/ 2 w 2"/>
                    <a:gd name="T47" fmla="*/ 0 h 2"/>
                    <a:gd name="T48" fmla="*/ 2 w 2"/>
                    <a:gd name="T49" fmla="*/ 0 h 2"/>
                    <a:gd name="T50" fmla="*/ 2 w 2"/>
                    <a:gd name="T51" fmla="*/ 0 h 2"/>
                    <a:gd name="T52" fmla="*/ 2 w 2"/>
                    <a:gd name="T53" fmla="*/ 0 h 2"/>
                    <a:gd name="T54" fmla="*/ 2 w 2"/>
                    <a:gd name="T55" fmla="*/ 0 h 2"/>
                    <a:gd name="T56" fmla="*/ 2 w 2"/>
                    <a:gd name="T57" fmla="*/ 0 h 2"/>
                    <a:gd name="T58" fmla="*/ 2 w 2"/>
                    <a:gd name="T59" fmla="*/ 0 h 2"/>
                    <a:gd name="T60" fmla="*/ 2 w 2"/>
                    <a:gd name="T61" fmla="*/ 0 h 2"/>
                    <a:gd name="T62" fmla="*/ 2 w 2"/>
                    <a:gd name="T63" fmla="*/ 0 h 2"/>
                    <a:gd name="T64" fmla="*/ 2 w 2"/>
                    <a:gd name="T65" fmla="*/ 0 h 2"/>
                    <a:gd name="T66" fmla="*/ 2 w 2"/>
                    <a:gd name="T67" fmla="*/ 0 h 2"/>
                    <a:gd name="T68" fmla="*/ 2 w 2"/>
                    <a:gd name="T69" fmla="*/ 0 h 2"/>
                    <a:gd name="T70" fmla="*/ 2 w 2"/>
                    <a:gd name="T71" fmla="*/ 0 h 2"/>
                    <a:gd name="T72" fmla="*/ 2 w 2"/>
                    <a:gd name="T73" fmla="*/ 0 h 2"/>
                    <a:gd name="T74" fmla="*/ 2 w 2"/>
                    <a:gd name="T75" fmla="*/ 0 h 2"/>
                    <a:gd name="T76" fmla="*/ 2 w 2"/>
                    <a:gd name="T77" fmla="*/ 0 h 2"/>
                    <a:gd name="T78" fmla="*/ 2 w 2"/>
                    <a:gd name="T79" fmla="*/ 0 h 2"/>
                    <a:gd name="T80" fmla="*/ 2 w 2"/>
                    <a:gd name="T81" fmla="*/ 0 h 2"/>
                    <a:gd name="T82" fmla="*/ 2 w 2"/>
                    <a:gd name="T83" fmla="*/ 0 h 2"/>
                    <a:gd name="T84" fmla="*/ 2 w 2"/>
                    <a:gd name="T85" fmla="*/ 0 h 2"/>
                    <a:gd name="T86" fmla="*/ 2 w 2"/>
                    <a:gd name="T87" fmla="*/ 0 h 2"/>
                    <a:gd name="T88" fmla="*/ 2 w 2"/>
                    <a:gd name="T89" fmla="*/ 0 h 2"/>
                    <a:gd name="T90" fmla="*/ 2 w 2"/>
                    <a:gd name="T91" fmla="*/ 0 h 2"/>
                    <a:gd name="T92" fmla="*/ 2 w 2"/>
                    <a:gd name="T9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17" name="Oval 737"/>
                <p:cNvSpPr>
                  <a:spLocks noChangeArrowheads="1"/>
                </p:cNvSpPr>
                <p:nvPr/>
              </p:nvSpPr>
              <p:spPr bwMode="auto">
                <a:xfrm>
                  <a:off x="2731" y="2537"/>
                  <a:ext cx="1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18" name="Freeform 738"/>
                <p:cNvSpPr>
                  <a:spLocks noEditPoints="1"/>
                </p:cNvSpPr>
                <p:nvPr/>
              </p:nvSpPr>
              <p:spPr bwMode="auto">
                <a:xfrm>
                  <a:off x="2731" y="2537"/>
                  <a:ext cx="2" cy="3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  <a:gd name="T8" fmla="*/ 0 w 1"/>
                    <a:gd name="T9" fmla="*/ 0 h 1"/>
                    <a:gd name="T10" fmla="*/ 1 w 1"/>
                    <a:gd name="T11" fmla="*/ 1 h 1"/>
                    <a:gd name="T12" fmla="*/ 1 w 1"/>
                    <a:gd name="T13" fmla="*/ 1 h 1"/>
                    <a:gd name="T14" fmla="*/ 1 w 1"/>
                    <a:gd name="T15" fmla="*/ 1 h 1"/>
                    <a:gd name="T16" fmla="*/ 1 w 1"/>
                    <a:gd name="T17" fmla="*/ 1 h 1"/>
                    <a:gd name="T18" fmla="*/ 0 w 1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19" name="Freeform 739"/>
                <p:cNvSpPr>
                  <a:spLocks/>
                </p:cNvSpPr>
                <p:nvPr/>
              </p:nvSpPr>
              <p:spPr bwMode="auto">
                <a:xfrm>
                  <a:off x="2731" y="253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20" name="Freeform 740"/>
                <p:cNvSpPr>
                  <a:spLocks noEditPoints="1"/>
                </p:cNvSpPr>
                <p:nvPr/>
              </p:nvSpPr>
              <p:spPr bwMode="auto">
                <a:xfrm>
                  <a:off x="2728" y="2537"/>
                  <a:ext cx="3" cy="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  <a:gd name="T8" fmla="*/ 0 w 1"/>
                    <a:gd name="T9" fmla="*/ 1 h 1"/>
                    <a:gd name="T10" fmla="*/ 1 w 1"/>
                    <a:gd name="T11" fmla="*/ 0 h 1"/>
                    <a:gd name="T12" fmla="*/ 1 w 1"/>
                    <a:gd name="T13" fmla="*/ 0 h 1"/>
                    <a:gd name="T14" fmla="*/ 1 w 1"/>
                    <a:gd name="T15" fmla="*/ 0 h 1"/>
                    <a:gd name="T16" fmla="*/ 1 w 1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21" name="Freeform 741"/>
                <p:cNvSpPr>
                  <a:spLocks noEditPoints="1"/>
                </p:cNvSpPr>
                <p:nvPr/>
              </p:nvSpPr>
              <p:spPr bwMode="auto">
                <a:xfrm>
                  <a:off x="2536" y="2547"/>
                  <a:ext cx="188" cy="198"/>
                </a:xfrm>
                <a:custGeom>
                  <a:avLst/>
                  <a:gdLst>
                    <a:gd name="T0" fmla="*/ 18 w 79"/>
                    <a:gd name="T1" fmla="*/ 63 h 83"/>
                    <a:gd name="T2" fmla="*/ 0 w 79"/>
                    <a:gd name="T3" fmla="*/ 83 h 83"/>
                    <a:gd name="T4" fmla="*/ 0 w 79"/>
                    <a:gd name="T5" fmla="*/ 83 h 83"/>
                    <a:gd name="T6" fmla="*/ 0 w 79"/>
                    <a:gd name="T7" fmla="*/ 83 h 83"/>
                    <a:gd name="T8" fmla="*/ 5 w 79"/>
                    <a:gd name="T9" fmla="*/ 81 h 83"/>
                    <a:gd name="T10" fmla="*/ 19 w 79"/>
                    <a:gd name="T11" fmla="*/ 66 h 83"/>
                    <a:gd name="T12" fmla="*/ 18 w 79"/>
                    <a:gd name="T13" fmla="*/ 63 h 83"/>
                    <a:gd name="T14" fmla="*/ 25 w 79"/>
                    <a:gd name="T15" fmla="*/ 56 h 83"/>
                    <a:gd name="T16" fmla="*/ 20 w 79"/>
                    <a:gd name="T17" fmla="*/ 61 h 83"/>
                    <a:gd name="T18" fmla="*/ 22 w 79"/>
                    <a:gd name="T19" fmla="*/ 64 h 83"/>
                    <a:gd name="T20" fmla="*/ 27 w 79"/>
                    <a:gd name="T21" fmla="*/ 58 h 83"/>
                    <a:gd name="T22" fmla="*/ 25 w 79"/>
                    <a:gd name="T23" fmla="*/ 56 h 83"/>
                    <a:gd name="T24" fmla="*/ 30 w 79"/>
                    <a:gd name="T25" fmla="*/ 50 h 83"/>
                    <a:gd name="T26" fmla="*/ 27 w 79"/>
                    <a:gd name="T27" fmla="*/ 54 h 83"/>
                    <a:gd name="T28" fmla="*/ 29 w 79"/>
                    <a:gd name="T29" fmla="*/ 56 h 83"/>
                    <a:gd name="T30" fmla="*/ 31 w 79"/>
                    <a:gd name="T31" fmla="*/ 53 h 83"/>
                    <a:gd name="T32" fmla="*/ 30 w 79"/>
                    <a:gd name="T33" fmla="*/ 50 h 83"/>
                    <a:gd name="T34" fmla="*/ 37 w 79"/>
                    <a:gd name="T35" fmla="*/ 43 h 83"/>
                    <a:gd name="T36" fmla="*/ 32 w 79"/>
                    <a:gd name="T37" fmla="*/ 48 h 83"/>
                    <a:gd name="T38" fmla="*/ 34 w 79"/>
                    <a:gd name="T39" fmla="*/ 51 h 83"/>
                    <a:gd name="T40" fmla="*/ 40 w 79"/>
                    <a:gd name="T41" fmla="*/ 45 h 83"/>
                    <a:gd name="T42" fmla="*/ 39 w 79"/>
                    <a:gd name="T43" fmla="*/ 44 h 83"/>
                    <a:gd name="T44" fmla="*/ 37 w 79"/>
                    <a:gd name="T45" fmla="*/ 43 h 83"/>
                    <a:gd name="T46" fmla="*/ 51 w 79"/>
                    <a:gd name="T47" fmla="*/ 28 h 83"/>
                    <a:gd name="T48" fmla="*/ 40 w 79"/>
                    <a:gd name="T49" fmla="*/ 40 h 83"/>
                    <a:gd name="T50" fmla="*/ 41 w 79"/>
                    <a:gd name="T51" fmla="*/ 42 h 83"/>
                    <a:gd name="T52" fmla="*/ 42 w 79"/>
                    <a:gd name="T53" fmla="*/ 42 h 83"/>
                    <a:gd name="T54" fmla="*/ 53 w 79"/>
                    <a:gd name="T55" fmla="*/ 31 h 83"/>
                    <a:gd name="T56" fmla="*/ 51 w 79"/>
                    <a:gd name="T57" fmla="*/ 28 h 83"/>
                    <a:gd name="T58" fmla="*/ 79 w 79"/>
                    <a:gd name="T59" fmla="*/ 0 h 83"/>
                    <a:gd name="T60" fmla="*/ 77 w 79"/>
                    <a:gd name="T61" fmla="*/ 1 h 83"/>
                    <a:gd name="T62" fmla="*/ 53 w 79"/>
                    <a:gd name="T63" fmla="*/ 26 h 83"/>
                    <a:gd name="T64" fmla="*/ 55 w 79"/>
                    <a:gd name="T65" fmla="*/ 28 h 83"/>
                    <a:gd name="T66" fmla="*/ 75 w 79"/>
                    <a:gd name="T67" fmla="*/ 7 h 83"/>
                    <a:gd name="T68" fmla="*/ 79 w 79"/>
                    <a:gd name="T6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9" h="83">
                      <a:moveTo>
                        <a:pt x="18" y="63"/>
                      </a:move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5" y="81"/>
                        <a:pt x="5" y="81"/>
                        <a:pt x="5" y="81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8" y="63"/>
                        <a:pt x="18" y="63"/>
                        <a:pt x="18" y="63"/>
                      </a:cubicBezTo>
                      <a:moveTo>
                        <a:pt x="25" y="56"/>
                      </a:moveTo>
                      <a:cubicBezTo>
                        <a:pt x="20" y="61"/>
                        <a:pt x="20" y="61"/>
                        <a:pt x="20" y="61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7" y="58"/>
                        <a:pt x="27" y="58"/>
                        <a:pt x="27" y="58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30" y="50"/>
                      </a:moveTo>
                      <a:cubicBezTo>
                        <a:pt x="27" y="54"/>
                        <a:pt x="27" y="54"/>
                        <a:pt x="27" y="54"/>
                      </a:cubicBezTo>
                      <a:cubicBezTo>
                        <a:pt x="29" y="56"/>
                        <a:pt x="29" y="56"/>
                        <a:pt x="29" y="56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moveTo>
                        <a:pt x="37" y="43"/>
                      </a:move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39" y="44"/>
                        <a:pt x="39" y="44"/>
                        <a:pt x="39" y="44"/>
                      </a:cubicBezTo>
                      <a:cubicBezTo>
                        <a:pt x="37" y="43"/>
                        <a:pt x="37" y="43"/>
                        <a:pt x="37" y="43"/>
                      </a:cubicBezTo>
                      <a:moveTo>
                        <a:pt x="51" y="28"/>
                      </a:move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53" y="31"/>
                        <a:pt x="53" y="31"/>
                        <a:pt x="53" y="31"/>
                      </a:cubicBezTo>
                      <a:cubicBezTo>
                        <a:pt x="51" y="28"/>
                        <a:pt x="51" y="28"/>
                        <a:pt x="51" y="28"/>
                      </a:cubicBezTo>
                      <a:moveTo>
                        <a:pt x="79" y="0"/>
                      </a:moveTo>
                      <a:cubicBezTo>
                        <a:pt x="77" y="1"/>
                        <a:pt x="77" y="1"/>
                        <a:pt x="77" y="1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5" y="28"/>
                        <a:pt x="55" y="28"/>
                        <a:pt x="55" y="28"/>
                      </a:cubicBezTo>
                      <a:cubicBezTo>
                        <a:pt x="75" y="7"/>
                        <a:pt x="75" y="7"/>
                        <a:pt x="75" y="7"/>
                      </a:cubicBezTo>
                      <a:cubicBezTo>
                        <a:pt x="79" y="0"/>
                        <a:pt x="79" y="0"/>
                        <a:pt x="79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22" name="Freeform 742"/>
                <p:cNvSpPr>
                  <a:spLocks noEditPoints="1"/>
                </p:cNvSpPr>
                <p:nvPr/>
              </p:nvSpPr>
              <p:spPr bwMode="auto">
                <a:xfrm>
                  <a:off x="2534" y="2745"/>
                  <a:ext cx="2" cy="5"/>
                </a:xfrm>
                <a:custGeom>
                  <a:avLst/>
                  <a:gdLst>
                    <a:gd name="T0" fmla="*/ 0 w 1"/>
                    <a:gd name="T1" fmla="*/ 1 h 2"/>
                    <a:gd name="T2" fmla="*/ 0 w 1"/>
                    <a:gd name="T3" fmla="*/ 2 h 2"/>
                    <a:gd name="T4" fmla="*/ 0 w 1"/>
                    <a:gd name="T5" fmla="*/ 2 h 2"/>
                    <a:gd name="T6" fmla="*/ 0 w 1"/>
                    <a:gd name="T7" fmla="*/ 2 h 2"/>
                    <a:gd name="T8" fmla="*/ 0 w 1"/>
                    <a:gd name="T9" fmla="*/ 2 h 2"/>
                    <a:gd name="T10" fmla="*/ 0 w 1"/>
                    <a:gd name="T11" fmla="*/ 2 h 2"/>
                    <a:gd name="T12" fmla="*/ 0 w 1"/>
                    <a:gd name="T13" fmla="*/ 2 h 2"/>
                    <a:gd name="T14" fmla="*/ 0 w 1"/>
                    <a:gd name="T15" fmla="*/ 2 h 2"/>
                    <a:gd name="T16" fmla="*/ 0 w 1"/>
                    <a:gd name="T17" fmla="*/ 2 h 2"/>
                    <a:gd name="T18" fmla="*/ 0 w 1"/>
                    <a:gd name="T19" fmla="*/ 2 h 2"/>
                    <a:gd name="T20" fmla="*/ 0 w 1"/>
                    <a:gd name="T21" fmla="*/ 1 h 2"/>
                    <a:gd name="T22" fmla="*/ 0 w 1"/>
                    <a:gd name="T23" fmla="*/ 1 h 2"/>
                    <a:gd name="T24" fmla="*/ 1 w 1"/>
                    <a:gd name="T25" fmla="*/ 0 h 2"/>
                    <a:gd name="T26" fmla="*/ 0 w 1"/>
                    <a:gd name="T27" fmla="*/ 0 h 2"/>
                    <a:gd name="T28" fmla="*/ 0 w 1"/>
                    <a:gd name="T29" fmla="*/ 0 h 2"/>
                    <a:gd name="T30" fmla="*/ 0 w 1"/>
                    <a:gd name="T31" fmla="*/ 0 h 2"/>
                    <a:gd name="T32" fmla="*/ 0 w 1"/>
                    <a:gd name="T33" fmla="*/ 0 h 2"/>
                    <a:gd name="T34" fmla="*/ 1 w 1"/>
                    <a:gd name="T35" fmla="*/ 0 h 2"/>
                    <a:gd name="T36" fmla="*/ 1 w 1"/>
                    <a:gd name="T37" fmla="*/ 0 h 2"/>
                    <a:gd name="T38" fmla="*/ 1 w 1"/>
                    <a:gd name="T3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" h="2">
                      <a:moveTo>
                        <a:pt x="0" y="1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23" name="Freeform 743"/>
                <p:cNvSpPr>
                  <a:spLocks/>
                </p:cNvSpPr>
                <p:nvPr/>
              </p:nvSpPr>
              <p:spPr bwMode="auto">
                <a:xfrm>
                  <a:off x="2719" y="2542"/>
                  <a:ext cx="7" cy="7"/>
                </a:xfrm>
                <a:custGeom>
                  <a:avLst/>
                  <a:gdLst>
                    <a:gd name="T0" fmla="*/ 5 w 7"/>
                    <a:gd name="T1" fmla="*/ 0 h 7"/>
                    <a:gd name="T2" fmla="*/ 0 w 7"/>
                    <a:gd name="T3" fmla="*/ 7 h 7"/>
                    <a:gd name="T4" fmla="*/ 5 w 7"/>
                    <a:gd name="T5" fmla="*/ 5 h 7"/>
                    <a:gd name="T6" fmla="*/ 7 w 7"/>
                    <a:gd name="T7" fmla="*/ 2 h 7"/>
                    <a:gd name="T8" fmla="*/ 5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5"/>
                      </a:lnTo>
                      <a:lnTo>
                        <a:pt x="7" y="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24" name="Freeform 744"/>
                <p:cNvSpPr>
                  <a:spLocks/>
                </p:cNvSpPr>
                <p:nvPr/>
              </p:nvSpPr>
              <p:spPr bwMode="auto">
                <a:xfrm>
                  <a:off x="2719" y="2542"/>
                  <a:ext cx="7" cy="7"/>
                </a:xfrm>
                <a:custGeom>
                  <a:avLst/>
                  <a:gdLst>
                    <a:gd name="T0" fmla="*/ 5 w 7"/>
                    <a:gd name="T1" fmla="*/ 0 h 7"/>
                    <a:gd name="T2" fmla="*/ 0 w 7"/>
                    <a:gd name="T3" fmla="*/ 7 h 7"/>
                    <a:gd name="T4" fmla="*/ 5 w 7"/>
                    <a:gd name="T5" fmla="*/ 5 h 7"/>
                    <a:gd name="T6" fmla="*/ 7 w 7"/>
                    <a:gd name="T7" fmla="*/ 2 h 7"/>
                    <a:gd name="T8" fmla="*/ 5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5"/>
                      </a:lnTo>
                      <a:lnTo>
                        <a:pt x="7" y="2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25" name="Freeform 745"/>
                <p:cNvSpPr>
                  <a:spLocks/>
                </p:cNvSpPr>
                <p:nvPr/>
              </p:nvSpPr>
              <p:spPr bwMode="auto">
                <a:xfrm>
                  <a:off x="2724" y="2542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0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26" name="Freeform 746"/>
                <p:cNvSpPr>
                  <a:spLocks noEditPoints="1"/>
                </p:cNvSpPr>
                <p:nvPr/>
              </p:nvSpPr>
              <p:spPr bwMode="auto">
                <a:xfrm>
                  <a:off x="2726" y="254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  <a:gd name="T10" fmla="*/ 1 w 1"/>
                    <a:gd name="T11" fmla="*/ 0 h 1"/>
                    <a:gd name="T12" fmla="*/ 0 w 1"/>
                    <a:gd name="T13" fmla="*/ 1 h 1"/>
                    <a:gd name="T14" fmla="*/ 0 w 1"/>
                    <a:gd name="T15" fmla="*/ 1 h 1"/>
                    <a:gd name="T16" fmla="*/ 1 w 1"/>
                    <a:gd name="T17" fmla="*/ 0 h 1"/>
                    <a:gd name="T18" fmla="*/ 1 w 1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27" name="Freeform 747"/>
                <p:cNvSpPr>
                  <a:spLocks noEditPoints="1"/>
                </p:cNvSpPr>
                <p:nvPr/>
              </p:nvSpPr>
              <p:spPr bwMode="auto">
                <a:xfrm>
                  <a:off x="2733" y="2540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0 h 1"/>
                    <a:gd name="T5" fmla="*/ 0 h 1"/>
                    <a:gd name="T6" fmla="*/ 0 h 1"/>
                    <a:gd name="T7" fmla="*/ 0 h 1"/>
                    <a:gd name="T8" fmla="*/ 0 h 1"/>
                    <a:gd name="T9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28" name="Freeform 748"/>
                <p:cNvSpPr>
                  <a:spLocks/>
                </p:cNvSpPr>
                <p:nvPr/>
              </p:nvSpPr>
              <p:spPr bwMode="auto">
                <a:xfrm>
                  <a:off x="2731" y="253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29" name="Freeform 749"/>
                <p:cNvSpPr>
                  <a:spLocks noEditPoints="1"/>
                </p:cNvSpPr>
                <p:nvPr/>
              </p:nvSpPr>
              <p:spPr bwMode="auto">
                <a:xfrm>
                  <a:off x="2728" y="2537"/>
                  <a:ext cx="3" cy="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  <a:gd name="T10" fmla="*/ 0 w 1"/>
                    <a:gd name="T11" fmla="*/ 1 h 1"/>
                    <a:gd name="T12" fmla="*/ 0 w 1"/>
                    <a:gd name="T13" fmla="*/ 1 h 1"/>
                    <a:gd name="T14" fmla="*/ 0 w 1"/>
                    <a:gd name="T15" fmla="*/ 1 h 1"/>
                    <a:gd name="T16" fmla="*/ 0 w 1"/>
                    <a:gd name="T17" fmla="*/ 1 h 1"/>
                    <a:gd name="T18" fmla="*/ 0 w 1"/>
                    <a:gd name="T19" fmla="*/ 1 h 1"/>
                    <a:gd name="T20" fmla="*/ 0 w 1"/>
                    <a:gd name="T21" fmla="*/ 1 h 1"/>
                    <a:gd name="T22" fmla="*/ 0 w 1"/>
                    <a:gd name="T23" fmla="*/ 1 h 1"/>
                    <a:gd name="T24" fmla="*/ 0 w 1"/>
                    <a:gd name="T25" fmla="*/ 1 h 1"/>
                    <a:gd name="T26" fmla="*/ 1 w 1"/>
                    <a:gd name="T27" fmla="*/ 0 h 1"/>
                    <a:gd name="T28" fmla="*/ 1 w 1"/>
                    <a:gd name="T29" fmla="*/ 0 h 1"/>
                    <a:gd name="T30" fmla="*/ 1 w 1"/>
                    <a:gd name="T31" fmla="*/ 0 h 1"/>
                    <a:gd name="T32" fmla="*/ 1 w 1"/>
                    <a:gd name="T33" fmla="*/ 0 h 1"/>
                    <a:gd name="T34" fmla="*/ 1 w 1"/>
                    <a:gd name="T35" fmla="*/ 0 h 1"/>
                    <a:gd name="T36" fmla="*/ 1 w 1"/>
                    <a:gd name="T37" fmla="*/ 0 h 1"/>
                    <a:gd name="T38" fmla="*/ 1 w 1"/>
                    <a:gd name="T39" fmla="*/ 0 h 1"/>
                    <a:gd name="T40" fmla="*/ 1 w 1"/>
                    <a:gd name="T41" fmla="*/ 0 h 1"/>
                    <a:gd name="T42" fmla="*/ 1 w 1"/>
                    <a:gd name="T43" fmla="*/ 0 h 1"/>
                    <a:gd name="T44" fmla="*/ 1 w 1"/>
                    <a:gd name="T45" fmla="*/ 0 h 1"/>
                    <a:gd name="T46" fmla="*/ 1 w 1"/>
                    <a:gd name="T47" fmla="*/ 0 h 1"/>
                    <a:gd name="T48" fmla="*/ 1 w 1"/>
                    <a:gd name="T49" fmla="*/ 0 h 1"/>
                    <a:gd name="T50" fmla="*/ 1 w 1"/>
                    <a:gd name="T51" fmla="*/ 0 h 1"/>
                    <a:gd name="T52" fmla="*/ 1 w 1"/>
                    <a:gd name="T53" fmla="*/ 0 h 1"/>
                    <a:gd name="T54" fmla="*/ 1 w 1"/>
                    <a:gd name="T55" fmla="*/ 0 h 1"/>
                    <a:gd name="T56" fmla="*/ 1 w 1"/>
                    <a:gd name="T57" fmla="*/ 0 h 1"/>
                    <a:gd name="T58" fmla="*/ 1 w 1"/>
                    <a:gd name="T59" fmla="*/ 0 h 1"/>
                    <a:gd name="T60" fmla="*/ 1 w 1"/>
                    <a:gd name="T61" fmla="*/ 0 h 1"/>
                    <a:gd name="T62" fmla="*/ 1 w 1"/>
                    <a:gd name="T63" fmla="*/ 0 h 1"/>
                    <a:gd name="T64" fmla="*/ 1 w 1"/>
                    <a:gd name="T65" fmla="*/ 0 h 1"/>
                    <a:gd name="T66" fmla="*/ 1 w 1"/>
                    <a:gd name="T67" fmla="*/ 0 h 1"/>
                    <a:gd name="T68" fmla="*/ 1 w 1"/>
                    <a:gd name="T69" fmla="*/ 0 h 1"/>
                    <a:gd name="T70" fmla="*/ 1 w 1"/>
                    <a:gd name="T71" fmla="*/ 0 h 1"/>
                    <a:gd name="T72" fmla="*/ 1 w 1"/>
                    <a:gd name="T73" fmla="*/ 0 h 1"/>
                    <a:gd name="T74" fmla="*/ 1 w 1"/>
                    <a:gd name="T75" fmla="*/ 0 h 1"/>
                    <a:gd name="T76" fmla="*/ 1 w 1"/>
                    <a:gd name="T77" fmla="*/ 0 h 1"/>
                    <a:gd name="T78" fmla="*/ 1 w 1"/>
                    <a:gd name="T79" fmla="*/ 0 h 1"/>
                    <a:gd name="T80" fmla="*/ 1 w 1"/>
                    <a:gd name="T81" fmla="*/ 0 h 1"/>
                    <a:gd name="T82" fmla="*/ 1 w 1"/>
                    <a:gd name="T83" fmla="*/ 0 h 1"/>
                    <a:gd name="T84" fmla="*/ 1 w 1"/>
                    <a:gd name="T85" fmla="*/ 0 h 1"/>
                    <a:gd name="T86" fmla="*/ 1 w 1"/>
                    <a:gd name="T87" fmla="*/ 0 h 1"/>
                    <a:gd name="T88" fmla="*/ 1 w 1"/>
                    <a:gd name="T89" fmla="*/ 0 h 1"/>
                    <a:gd name="T90" fmla="*/ 1 w 1"/>
                    <a:gd name="T91" fmla="*/ 0 h 1"/>
                    <a:gd name="T92" fmla="*/ 1 w 1"/>
                    <a:gd name="T93" fmla="*/ 0 h 1"/>
                    <a:gd name="T94" fmla="*/ 1 w 1"/>
                    <a:gd name="T95" fmla="*/ 0 h 1"/>
                    <a:gd name="T96" fmla="*/ 1 w 1"/>
                    <a:gd name="T97" fmla="*/ 0 h 1"/>
                    <a:gd name="T98" fmla="*/ 1 w 1"/>
                    <a:gd name="T99" fmla="*/ 0 h 1"/>
                    <a:gd name="T100" fmla="*/ 1 w 1"/>
                    <a:gd name="T101" fmla="*/ 0 h 1"/>
                    <a:gd name="T102" fmla="*/ 1 w 1"/>
                    <a:gd name="T103" fmla="*/ 0 h 1"/>
                    <a:gd name="T104" fmla="*/ 1 w 1"/>
                    <a:gd name="T105" fmla="*/ 0 h 1"/>
                    <a:gd name="T106" fmla="*/ 1 w 1"/>
                    <a:gd name="T107" fmla="*/ 0 h 1"/>
                    <a:gd name="T108" fmla="*/ 1 w 1"/>
                    <a:gd name="T109" fmla="*/ 0 h 1"/>
                    <a:gd name="T110" fmla="*/ 1 w 1"/>
                    <a:gd name="T111" fmla="*/ 0 h 1"/>
                    <a:gd name="T112" fmla="*/ 1 w 1"/>
                    <a:gd name="T1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30" name="Freeform 750"/>
                <p:cNvSpPr>
                  <a:spLocks noEditPoints="1"/>
                </p:cNvSpPr>
                <p:nvPr/>
              </p:nvSpPr>
              <p:spPr bwMode="auto">
                <a:xfrm>
                  <a:off x="2733" y="254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31" name="Freeform 751"/>
                <p:cNvSpPr>
                  <a:spLocks noEditPoints="1"/>
                </p:cNvSpPr>
                <p:nvPr/>
              </p:nvSpPr>
              <p:spPr bwMode="auto">
                <a:xfrm>
                  <a:off x="2534" y="2556"/>
                  <a:ext cx="187" cy="349"/>
                </a:xfrm>
                <a:custGeom>
                  <a:avLst/>
                  <a:gdLst>
                    <a:gd name="T0" fmla="*/ 21 w 79"/>
                    <a:gd name="T1" fmla="*/ 107 h 146"/>
                    <a:gd name="T2" fmla="*/ 0 w 79"/>
                    <a:gd name="T3" fmla="*/ 146 h 146"/>
                    <a:gd name="T4" fmla="*/ 0 w 79"/>
                    <a:gd name="T5" fmla="*/ 146 h 146"/>
                    <a:gd name="T6" fmla="*/ 1 w 79"/>
                    <a:gd name="T7" fmla="*/ 146 h 146"/>
                    <a:gd name="T8" fmla="*/ 8 w 79"/>
                    <a:gd name="T9" fmla="*/ 137 h 146"/>
                    <a:gd name="T10" fmla="*/ 23 w 79"/>
                    <a:gd name="T11" fmla="*/ 109 h 146"/>
                    <a:gd name="T12" fmla="*/ 21 w 79"/>
                    <a:gd name="T13" fmla="*/ 107 h 146"/>
                    <a:gd name="T14" fmla="*/ 28 w 79"/>
                    <a:gd name="T15" fmla="*/ 94 h 146"/>
                    <a:gd name="T16" fmla="*/ 23 w 79"/>
                    <a:gd name="T17" fmla="*/ 104 h 146"/>
                    <a:gd name="T18" fmla="*/ 25 w 79"/>
                    <a:gd name="T19" fmla="*/ 106 h 146"/>
                    <a:gd name="T20" fmla="*/ 30 w 79"/>
                    <a:gd name="T21" fmla="*/ 96 h 146"/>
                    <a:gd name="T22" fmla="*/ 28 w 79"/>
                    <a:gd name="T23" fmla="*/ 94 h 146"/>
                    <a:gd name="T24" fmla="*/ 32 w 79"/>
                    <a:gd name="T25" fmla="*/ 85 h 146"/>
                    <a:gd name="T26" fmla="*/ 29 w 79"/>
                    <a:gd name="T27" fmla="*/ 92 h 146"/>
                    <a:gd name="T28" fmla="*/ 32 w 79"/>
                    <a:gd name="T29" fmla="*/ 93 h 146"/>
                    <a:gd name="T30" fmla="*/ 34 w 79"/>
                    <a:gd name="T31" fmla="*/ 89 h 146"/>
                    <a:gd name="T32" fmla="*/ 32 w 79"/>
                    <a:gd name="T33" fmla="*/ 85 h 146"/>
                    <a:gd name="T34" fmla="*/ 40 w 79"/>
                    <a:gd name="T35" fmla="*/ 71 h 146"/>
                    <a:gd name="T36" fmla="*/ 40 w 79"/>
                    <a:gd name="T37" fmla="*/ 71 h 146"/>
                    <a:gd name="T38" fmla="*/ 34 w 79"/>
                    <a:gd name="T39" fmla="*/ 82 h 146"/>
                    <a:gd name="T40" fmla="*/ 36 w 79"/>
                    <a:gd name="T41" fmla="*/ 85 h 146"/>
                    <a:gd name="T42" fmla="*/ 42 w 79"/>
                    <a:gd name="T43" fmla="*/ 75 h 146"/>
                    <a:gd name="T44" fmla="*/ 40 w 79"/>
                    <a:gd name="T45" fmla="*/ 71 h 146"/>
                    <a:gd name="T46" fmla="*/ 48 w 79"/>
                    <a:gd name="T47" fmla="*/ 56 h 146"/>
                    <a:gd name="T48" fmla="*/ 42 w 79"/>
                    <a:gd name="T49" fmla="*/ 67 h 146"/>
                    <a:gd name="T50" fmla="*/ 42 w 79"/>
                    <a:gd name="T51" fmla="*/ 67 h 146"/>
                    <a:gd name="T52" fmla="*/ 42 w 79"/>
                    <a:gd name="T53" fmla="*/ 68 h 146"/>
                    <a:gd name="T54" fmla="*/ 46 w 79"/>
                    <a:gd name="T55" fmla="*/ 67 h 146"/>
                    <a:gd name="T56" fmla="*/ 50 w 79"/>
                    <a:gd name="T57" fmla="*/ 59 h 146"/>
                    <a:gd name="T58" fmla="*/ 48 w 79"/>
                    <a:gd name="T59" fmla="*/ 56 h 146"/>
                    <a:gd name="T60" fmla="*/ 53 w 79"/>
                    <a:gd name="T61" fmla="*/ 46 h 146"/>
                    <a:gd name="T62" fmla="*/ 50 w 79"/>
                    <a:gd name="T63" fmla="*/ 52 h 146"/>
                    <a:gd name="T64" fmla="*/ 52 w 79"/>
                    <a:gd name="T65" fmla="*/ 56 h 146"/>
                    <a:gd name="T66" fmla="*/ 56 w 79"/>
                    <a:gd name="T67" fmla="*/ 48 h 146"/>
                    <a:gd name="T68" fmla="*/ 53 w 79"/>
                    <a:gd name="T69" fmla="*/ 46 h 146"/>
                    <a:gd name="T70" fmla="*/ 60 w 79"/>
                    <a:gd name="T71" fmla="*/ 34 h 146"/>
                    <a:gd name="T72" fmla="*/ 55 w 79"/>
                    <a:gd name="T73" fmla="*/ 44 h 146"/>
                    <a:gd name="T74" fmla="*/ 57 w 79"/>
                    <a:gd name="T75" fmla="*/ 45 h 146"/>
                    <a:gd name="T76" fmla="*/ 62 w 79"/>
                    <a:gd name="T77" fmla="*/ 36 h 146"/>
                    <a:gd name="T78" fmla="*/ 60 w 79"/>
                    <a:gd name="T79" fmla="*/ 34 h 146"/>
                    <a:gd name="T80" fmla="*/ 79 w 79"/>
                    <a:gd name="T81" fmla="*/ 0 h 146"/>
                    <a:gd name="T82" fmla="*/ 76 w 79"/>
                    <a:gd name="T83" fmla="*/ 3 h 146"/>
                    <a:gd name="T84" fmla="*/ 62 w 79"/>
                    <a:gd name="T85" fmla="*/ 31 h 146"/>
                    <a:gd name="T86" fmla="*/ 64 w 79"/>
                    <a:gd name="T87" fmla="*/ 33 h 146"/>
                    <a:gd name="T88" fmla="*/ 73 w 79"/>
                    <a:gd name="T89" fmla="*/ 16 h 146"/>
                    <a:gd name="T90" fmla="*/ 79 w 79"/>
                    <a:gd name="T91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9" h="146">
                      <a:moveTo>
                        <a:pt x="21" y="107"/>
                      </a:move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146"/>
                        <a:pt x="1" y="146"/>
                        <a:pt x="1" y="146"/>
                      </a:cubicBezTo>
                      <a:cubicBezTo>
                        <a:pt x="8" y="137"/>
                        <a:pt x="8" y="137"/>
                        <a:pt x="8" y="137"/>
                      </a:cubicBezTo>
                      <a:cubicBezTo>
                        <a:pt x="23" y="109"/>
                        <a:pt x="23" y="109"/>
                        <a:pt x="23" y="109"/>
                      </a:cubicBezTo>
                      <a:cubicBezTo>
                        <a:pt x="21" y="107"/>
                        <a:pt x="21" y="107"/>
                        <a:pt x="21" y="107"/>
                      </a:cubicBezTo>
                      <a:moveTo>
                        <a:pt x="28" y="94"/>
                      </a:moveTo>
                      <a:cubicBezTo>
                        <a:pt x="23" y="104"/>
                        <a:pt x="23" y="104"/>
                        <a:pt x="23" y="104"/>
                      </a:cubicBezTo>
                      <a:cubicBezTo>
                        <a:pt x="25" y="106"/>
                        <a:pt x="25" y="106"/>
                        <a:pt x="25" y="106"/>
                      </a:cubicBezTo>
                      <a:cubicBezTo>
                        <a:pt x="30" y="96"/>
                        <a:pt x="30" y="96"/>
                        <a:pt x="30" y="96"/>
                      </a:cubicBezTo>
                      <a:cubicBezTo>
                        <a:pt x="28" y="94"/>
                        <a:pt x="28" y="94"/>
                        <a:pt x="28" y="94"/>
                      </a:cubicBezTo>
                      <a:moveTo>
                        <a:pt x="32" y="85"/>
                      </a:moveTo>
                      <a:cubicBezTo>
                        <a:pt x="29" y="92"/>
                        <a:pt x="29" y="92"/>
                        <a:pt x="29" y="92"/>
                      </a:cubicBezTo>
                      <a:cubicBezTo>
                        <a:pt x="32" y="93"/>
                        <a:pt x="32" y="93"/>
                        <a:pt x="32" y="93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moveTo>
                        <a:pt x="40" y="71"/>
                      </a:moveTo>
                      <a:cubicBezTo>
                        <a:pt x="40" y="71"/>
                        <a:pt x="40" y="71"/>
                        <a:pt x="40" y="71"/>
                      </a:cubicBezTo>
                      <a:cubicBezTo>
                        <a:pt x="34" y="82"/>
                        <a:pt x="34" y="82"/>
                        <a:pt x="34" y="82"/>
                      </a:cubicBezTo>
                      <a:cubicBezTo>
                        <a:pt x="36" y="85"/>
                        <a:pt x="36" y="85"/>
                        <a:pt x="36" y="85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40" y="71"/>
                        <a:pt x="40" y="71"/>
                        <a:pt x="40" y="71"/>
                      </a:cubicBezTo>
                      <a:moveTo>
                        <a:pt x="48" y="56"/>
                      </a:move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8"/>
                        <a:pt x="42" y="68"/>
                        <a:pt x="42" y="68"/>
                      </a:cubicBezTo>
                      <a:cubicBezTo>
                        <a:pt x="46" y="67"/>
                        <a:pt x="46" y="67"/>
                        <a:pt x="46" y="67"/>
                      </a:cubicBezTo>
                      <a:cubicBezTo>
                        <a:pt x="50" y="59"/>
                        <a:pt x="50" y="59"/>
                        <a:pt x="50" y="59"/>
                      </a:cubicBezTo>
                      <a:cubicBezTo>
                        <a:pt x="48" y="56"/>
                        <a:pt x="48" y="56"/>
                        <a:pt x="48" y="56"/>
                      </a:cubicBezTo>
                      <a:moveTo>
                        <a:pt x="53" y="46"/>
                      </a:move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2" y="56"/>
                        <a:pt x="52" y="56"/>
                        <a:pt x="52" y="56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3" y="46"/>
                        <a:pt x="53" y="46"/>
                        <a:pt x="53" y="46"/>
                      </a:cubicBezTo>
                      <a:moveTo>
                        <a:pt x="60" y="34"/>
                      </a:move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57" y="45"/>
                        <a:pt x="57" y="45"/>
                        <a:pt x="57" y="45"/>
                      </a:cubicBez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0" y="34"/>
                        <a:pt x="60" y="34"/>
                        <a:pt x="60" y="34"/>
                      </a:cubicBezTo>
                      <a:moveTo>
                        <a:pt x="79" y="0"/>
                      </a:move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62" y="31"/>
                        <a:pt x="62" y="31"/>
                        <a:pt x="62" y="31"/>
                      </a:cubicBezTo>
                      <a:cubicBezTo>
                        <a:pt x="64" y="33"/>
                        <a:pt x="64" y="33"/>
                        <a:pt x="64" y="33"/>
                      </a:cubicBezTo>
                      <a:cubicBezTo>
                        <a:pt x="73" y="16"/>
                        <a:pt x="73" y="16"/>
                        <a:pt x="73" y="16"/>
                      </a:cubicBezTo>
                      <a:cubicBezTo>
                        <a:pt x="79" y="0"/>
                        <a:pt x="79" y="0"/>
                        <a:pt x="79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32" name="Freeform 752"/>
                <p:cNvSpPr>
                  <a:spLocks noEditPoints="1"/>
                </p:cNvSpPr>
                <p:nvPr/>
              </p:nvSpPr>
              <p:spPr bwMode="auto">
                <a:xfrm>
                  <a:off x="2534" y="2905"/>
                  <a:ext cx="2" cy="7"/>
                </a:xfrm>
                <a:custGeom>
                  <a:avLst/>
                  <a:gdLst>
                    <a:gd name="T0" fmla="*/ 1 w 1"/>
                    <a:gd name="T1" fmla="*/ 3 h 3"/>
                    <a:gd name="T2" fmla="*/ 1 w 1"/>
                    <a:gd name="T3" fmla="*/ 3 h 3"/>
                    <a:gd name="T4" fmla="*/ 1 w 1"/>
                    <a:gd name="T5" fmla="*/ 3 h 3"/>
                    <a:gd name="T6" fmla="*/ 1 w 1"/>
                    <a:gd name="T7" fmla="*/ 2 h 3"/>
                    <a:gd name="T8" fmla="*/ 1 w 1"/>
                    <a:gd name="T9" fmla="*/ 3 h 3"/>
                    <a:gd name="T10" fmla="*/ 1 w 1"/>
                    <a:gd name="T11" fmla="*/ 2 h 3"/>
                    <a:gd name="T12" fmla="*/ 1 w 1"/>
                    <a:gd name="T13" fmla="*/ 2 h 3"/>
                    <a:gd name="T14" fmla="*/ 1 w 1"/>
                    <a:gd name="T15" fmla="*/ 2 h 3"/>
                    <a:gd name="T16" fmla="*/ 1 w 1"/>
                    <a:gd name="T17" fmla="*/ 2 h 3"/>
                    <a:gd name="T18" fmla="*/ 1 w 1"/>
                    <a:gd name="T19" fmla="*/ 2 h 3"/>
                    <a:gd name="T20" fmla="*/ 1 w 1"/>
                    <a:gd name="T21" fmla="*/ 2 h 3"/>
                    <a:gd name="T22" fmla="*/ 1 w 1"/>
                    <a:gd name="T23" fmla="*/ 2 h 3"/>
                    <a:gd name="T24" fmla="*/ 0 w 1"/>
                    <a:gd name="T25" fmla="*/ 2 h 3"/>
                    <a:gd name="T26" fmla="*/ 0 w 1"/>
                    <a:gd name="T27" fmla="*/ 2 h 3"/>
                    <a:gd name="T28" fmla="*/ 0 w 1"/>
                    <a:gd name="T29" fmla="*/ 2 h 3"/>
                    <a:gd name="T30" fmla="*/ 0 w 1"/>
                    <a:gd name="T31" fmla="*/ 2 h 3"/>
                    <a:gd name="T32" fmla="*/ 0 w 1"/>
                    <a:gd name="T33" fmla="*/ 2 h 3"/>
                    <a:gd name="T34" fmla="*/ 0 w 1"/>
                    <a:gd name="T35" fmla="*/ 2 h 3"/>
                    <a:gd name="T36" fmla="*/ 0 w 1"/>
                    <a:gd name="T37" fmla="*/ 2 h 3"/>
                    <a:gd name="T38" fmla="*/ 0 w 1"/>
                    <a:gd name="T39" fmla="*/ 2 h 3"/>
                    <a:gd name="T40" fmla="*/ 0 w 1"/>
                    <a:gd name="T41" fmla="*/ 2 h 3"/>
                    <a:gd name="T42" fmla="*/ 0 w 1"/>
                    <a:gd name="T43" fmla="*/ 2 h 3"/>
                    <a:gd name="T44" fmla="*/ 0 w 1"/>
                    <a:gd name="T45" fmla="*/ 2 h 3"/>
                    <a:gd name="T46" fmla="*/ 0 w 1"/>
                    <a:gd name="T47" fmla="*/ 2 h 3"/>
                    <a:gd name="T48" fmla="*/ 0 w 1"/>
                    <a:gd name="T49" fmla="*/ 2 h 3"/>
                    <a:gd name="T50" fmla="*/ 0 w 1"/>
                    <a:gd name="T51" fmla="*/ 2 h 3"/>
                    <a:gd name="T52" fmla="*/ 0 w 1"/>
                    <a:gd name="T53" fmla="*/ 2 h 3"/>
                    <a:gd name="T54" fmla="*/ 0 w 1"/>
                    <a:gd name="T55" fmla="*/ 2 h 3"/>
                    <a:gd name="T56" fmla="*/ 0 w 1"/>
                    <a:gd name="T57" fmla="*/ 2 h 3"/>
                    <a:gd name="T58" fmla="*/ 0 w 1"/>
                    <a:gd name="T59" fmla="*/ 2 h 3"/>
                    <a:gd name="T60" fmla="*/ 0 w 1"/>
                    <a:gd name="T61" fmla="*/ 2 h 3"/>
                    <a:gd name="T62" fmla="*/ 0 w 1"/>
                    <a:gd name="T63" fmla="*/ 2 h 3"/>
                    <a:gd name="T64" fmla="*/ 0 w 1"/>
                    <a:gd name="T65" fmla="*/ 2 h 3"/>
                    <a:gd name="T66" fmla="*/ 0 w 1"/>
                    <a:gd name="T67" fmla="*/ 2 h 3"/>
                    <a:gd name="T68" fmla="*/ 0 w 1"/>
                    <a:gd name="T69" fmla="*/ 2 h 3"/>
                    <a:gd name="T70" fmla="*/ 0 w 1"/>
                    <a:gd name="T71" fmla="*/ 2 h 3"/>
                    <a:gd name="T72" fmla="*/ 0 w 1"/>
                    <a:gd name="T73" fmla="*/ 2 h 3"/>
                    <a:gd name="T74" fmla="*/ 0 w 1"/>
                    <a:gd name="T75" fmla="*/ 2 h 3"/>
                    <a:gd name="T76" fmla="*/ 0 w 1"/>
                    <a:gd name="T77" fmla="*/ 2 h 3"/>
                    <a:gd name="T78" fmla="*/ 0 w 1"/>
                    <a:gd name="T79" fmla="*/ 2 h 3"/>
                    <a:gd name="T80" fmla="*/ 0 w 1"/>
                    <a:gd name="T81" fmla="*/ 2 h 3"/>
                    <a:gd name="T82" fmla="*/ 0 w 1"/>
                    <a:gd name="T83" fmla="*/ 2 h 3"/>
                    <a:gd name="T84" fmla="*/ 0 w 1"/>
                    <a:gd name="T85" fmla="*/ 0 h 3"/>
                    <a:gd name="T86" fmla="*/ 0 w 1"/>
                    <a:gd name="T87" fmla="*/ 0 h 3"/>
                    <a:gd name="T88" fmla="*/ 0 w 1"/>
                    <a:gd name="T89" fmla="*/ 0 h 3"/>
                    <a:gd name="T90" fmla="*/ 0 w 1"/>
                    <a:gd name="T9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moveTo>
                        <a:pt x="1" y="2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33" name="Freeform 753"/>
                <p:cNvSpPr>
                  <a:spLocks/>
                </p:cNvSpPr>
                <p:nvPr/>
              </p:nvSpPr>
              <p:spPr bwMode="auto">
                <a:xfrm>
                  <a:off x="2714" y="2547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10 w 10"/>
                    <a:gd name="T3" fmla="*/ 0 h 16"/>
                    <a:gd name="T4" fmla="*/ 0 w 10"/>
                    <a:gd name="T5" fmla="*/ 16 h 16"/>
                    <a:gd name="T6" fmla="*/ 7 w 10"/>
                    <a:gd name="T7" fmla="*/ 9 h 16"/>
                    <a:gd name="T8" fmla="*/ 10 w 10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0" y="16"/>
                      </a:lnTo>
                      <a:lnTo>
                        <a:pt x="7" y="9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34" name="Freeform 754"/>
                <p:cNvSpPr>
                  <a:spLocks/>
                </p:cNvSpPr>
                <p:nvPr/>
              </p:nvSpPr>
              <p:spPr bwMode="auto">
                <a:xfrm>
                  <a:off x="2714" y="2547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10 w 10"/>
                    <a:gd name="T3" fmla="*/ 0 h 16"/>
                    <a:gd name="T4" fmla="*/ 0 w 10"/>
                    <a:gd name="T5" fmla="*/ 16 h 16"/>
                    <a:gd name="T6" fmla="*/ 7 w 10"/>
                    <a:gd name="T7" fmla="*/ 9 h 16"/>
                    <a:gd name="T8" fmla="*/ 10 w 10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0" y="16"/>
                      </a:lnTo>
                      <a:lnTo>
                        <a:pt x="7" y="9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35" name="Freeform 755"/>
                <p:cNvSpPr>
                  <a:spLocks noEditPoints="1"/>
                </p:cNvSpPr>
                <p:nvPr/>
              </p:nvSpPr>
              <p:spPr bwMode="auto">
                <a:xfrm>
                  <a:off x="2731" y="2537"/>
                  <a:ext cx="2" cy="5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1 w 1"/>
                    <a:gd name="T5" fmla="*/ 2 h 2"/>
                    <a:gd name="T6" fmla="*/ 1 w 1"/>
                    <a:gd name="T7" fmla="*/ 2 h 2"/>
                    <a:gd name="T8" fmla="*/ 1 w 1"/>
                    <a:gd name="T9" fmla="*/ 2 h 2"/>
                    <a:gd name="T10" fmla="*/ 1 w 1"/>
                    <a:gd name="T11" fmla="*/ 2 h 2"/>
                    <a:gd name="T12" fmla="*/ 1 w 1"/>
                    <a:gd name="T13" fmla="*/ 2 h 2"/>
                    <a:gd name="T14" fmla="*/ 1 w 1"/>
                    <a:gd name="T15" fmla="*/ 2 h 2"/>
                    <a:gd name="T16" fmla="*/ 1 w 1"/>
                    <a:gd name="T17" fmla="*/ 1 h 2"/>
                    <a:gd name="T18" fmla="*/ 1 w 1"/>
                    <a:gd name="T19" fmla="*/ 1 h 2"/>
                    <a:gd name="T20" fmla="*/ 1 w 1"/>
                    <a:gd name="T21" fmla="*/ 1 h 2"/>
                    <a:gd name="T22" fmla="*/ 0 w 1"/>
                    <a:gd name="T23" fmla="*/ 0 h 2"/>
                    <a:gd name="T24" fmla="*/ 0 w 1"/>
                    <a:gd name="T25" fmla="*/ 0 h 2"/>
                    <a:gd name="T26" fmla="*/ 1 w 1"/>
                    <a:gd name="T27" fmla="*/ 0 h 2"/>
                    <a:gd name="T28" fmla="*/ 1 w 1"/>
                    <a:gd name="T29" fmla="*/ 1 h 2"/>
                    <a:gd name="T30" fmla="*/ 0 w 1"/>
                    <a:gd name="T3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36" name="Freeform 756"/>
                <p:cNvSpPr>
                  <a:spLocks noEditPoints="1"/>
                </p:cNvSpPr>
                <p:nvPr/>
              </p:nvSpPr>
              <p:spPr bwMode="auto">
                <a:xfrm>
                  <a:off x="2731" y="253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37" name="Freeform 757"/>
                <p:cNvSpPr>
                  <a:spLocks/>
                </p:cNvSpPr>
                <p:nvPr/>
              </p:nvSpPr>
              <p:spPr bwMode="auto">
                <a:xfrm>
                  <a:off x="2724" y="2544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  <a:gd name="T8" fmla="*/ 1 w 1"/>
                    <a:gd name="T9" fmla="*/ 0 h 1"/>
                    <a:gd name="T10" fmla="*/ 1 w 1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38" name="Freeform 758"/>
                <p:cNvSpPr>
                  <a:spLocks/>
                </p:cNvSpPr>
                <p:nvPr/>
              </p:nvSpPr>
              <p:spPr bwMode="auto">
                <a:xfrm>
                  <a:off x="2726" y="254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39" name="Freeform 759"/>
                <p:cNvSpPr>
                  <a:spLocks/>
                </p:cNvSpPr>
                <p:nvPr/>
              </p:nvSpPr>
              <p:spPr bwMode="auto">
                <a:xfrm>
                  <a:off x="2726" y="2542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40" name="Freeform 760"/>
                <p:cNvSpPr>
                  <a:spLocks noEditPoints="1"/>
                </p:cNvSpPr>
                <p:nvPr/>
              </p:nvSpPr>
              <p:spPr bwMode="auto">
                <a:xfrm>
                  <a:off x="2726" y="2537"/>
                  <a:ext cx="5" cy="7"/>
                </a:xfrm>
                <a:custGeom>
                  <a:avLst/>
                  <a:gdLst>
                    <a:gd name="T0" fmla="*/ 0 w 2"/>
                    <a:gd name="T1" fmla="*/ 2 h 3"/>
                    <a:gd name="T2" fmla="*/ 0 w 2"/>
                    <a:gd name="T3" fmla="*/ 2 h 3"/>
                    <a:gd name="T4" fmla="*/ 0 w 2"/>
                    <a:gd name="T5" fmla="*/ 2 h 3"/>
                    <a:gd name="T6" fmla="*/ 0 w 2"/>
                    <a:gd name="T7" fmla="*/ 3 h 3"/>
                    <a:gd name="T8" fmla="*/ 0 w 2"/>
                    <a:gd name="T9" fmla="*/ 3 h 3"/>
                    <a:gd name="T10" fmla="*/ 0 w 2"/>
                    <a:gd name="T11" fmla="*/ 2 h 3"/>
                    <a:gd name="T12" fmla="*/ 1 w 2"/>
                    <a:gd name="T13" fmla="*/ 1 h 3"/>
                    <a:gd name="T14" fmla="*/ 0 w 2"/>
                    <a:gd name="T15" fmla="*/ 2 h 3"/>
                    <a:gd name="T16" fmla="*/ 0 w 2"/>
                    <a:gd name="T17" fmla="*/ 2 h 3"/>
                    <a:gd name="T18" fmla="*/ 1 w 2"/>
                    <a:gd name="T19" fmla="*/ 1 h 3"/>
                    <a:gd name="T20" fmla="*/ 1 w 2"/>
                    <a:gd name="T21" fmla="*/ 1 h 3"/>
                    <a:gd name="T22" fmla="*/ 2 w 2"/>
                    <a:gd name="T23" fmla="*/ 0 h 3"/>
                    <a:gd name="T24" fmla="*/ 2 w 2"/>
                    <a:gd name="T25" fmla="*/ 0 h 3"/>
                    <a:gd name="T26" fmla="*/ 2 w 2"/>
                    <a:gd name="T27" fmla="*/ 0 h 3"/>
                    <a:gd name="T28" fmla="*/ 2 w 2"/>
                    <a:gd name="T29" fmla="*/ 0 h 3"/>
                    <a:gd name="T30" fmla="*/ 2 w 2"/>
                    <a:gd name="T31" fmla="*/ 0 h 3"/>
                    <a:gd name="T32" fmla="*/ 1 w 2"/>
                    <a:gd name="T33" fmla="*/ 1 h 3"/>
                    <a:gd name="T34" fmla="*/ 1 w 2"/>
                    <a:gd name="T35" fmla="*/ 1 h 3"/>
                    <a:gd name="T36" fmla="*/ 1 w 2"/>
                    <a:gd name="T37" fmla="*/ 1 h 3"/>
                    <a:gd name="T38" fmla="*/ 1 w 2"/>
                    <a:gd name="T39" fmla="*/ 1 h 3"/>
                    <a:gd name="T40" fmla="*/ 2 w 2"/>
                    <a:gd name="T41" fmla="*/ 0 h 3"/>
                    <a:gd name="T42" fmla="*/ 2 w 2"/>
                    <a:gd name="T43" fmla="*/ 0 h 3"/>
                    <a:gd name="T44" fmla="*/ 2 w 2"/>
                    <a:gd name="T45" fmla="*/ 0 h 3"/>
                    <a:gd name="T46" fmla="*/ 2 w 2"/>
                    <a:gd name="T47" fmla="*/ 0 h 3"/>
                    <a:gd name="T48" fmla="*/ 2 w 2"/>
                    <a:gd name="T4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1" y="1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41" name="Freeform 761"/>
                <p:cNvSpPr>
                  <a:spLocks/>
                </p:cNvSpPr>
                <p:nvPr/>
              </p:nvSpPr>
              <p:spPr bwMode="auto">
                <a:xfrm>
                  <a:off x="2688" y="2554"/>
                  <a:ext cx="40" cy="93"/>
                </a:xfrm>
                <a:custGeom>
                  <a:avLst/>
                  <a:gdLst>
                    <a:gd name="T0" fmla="*/ 17 w 17"/>
                    <a:gd name="T1" fmla="*/ 0 h 39"/>
                    <a:gd name="T2" fmla="*/ 8 w 17"/>
                    <a:gd name="T3" fmla="*/ 17 h 39"/>
                    <a:gd name="T4" fmla="*/ 0 w 17"/>
                    <a:gd name="T5" fmla="*/ 36 h 39"/>
                    <a:gd name="T6" fmla="*/ 3 w 17"/>
                    <a:gd name="T7" fmla="*/ 39 h 39"/>
                    <a:gd name="T8" fmla="*/ 17 w 17"/>
                    <a:gd name="T9" fmla="*/ 1 h 39"/>
                    <a:gd name="T10" fmla="*/ 17 w 17"/>
                    <a:gd name="T1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39">
                      <a:moveTo>
                        <a:pt x="17" y="0"/>
                      </a:move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42" name="Freeform 762"/>
                <p:cNvSpPr>
                  <a:spLocks noEditPoints="1"/>
                </p:cNvSpPr>
                <p:nvPr/>
              </p:nvSpPr>
              <p:spPr bwMode="auto">
                <a:xfrm>
                  <a:off x="2728" y="2540"/>
                  <a:ext cx="5" cy="16"/>
                </a:xfrm>
                <a:custGeom>
                  <a:avLst/>
                  <a:gdLst>
                    <a:gd name="T0" fmla="*/ 2 w 2"/>
                    <a:gd name="T1" fmla="*/ 1 h 7"/>
                    <a:gd name="T2" fmla="*/ 2 w 2"/>
                    <a:gd name="T3" fmla="*/ 2 h 7"/>
                    <a:gd name="T4" fmla="*/ 0 w 2"/>
                    <a:gd name="T5" fmla="*/ 6 h 7"/>
                    <a:gd name="T6" fmla="*/ 0 w 2"/>
                    <a:gd name="T7" fmla="*/ 7 h 7"/>
                    <a:gd name="T8" fmla="*/ 2 w 2"/>
                    <a:gd name="T9" fmla="*/ 1 h 7"/>
                    <a:gd name="T10" fmla="*/ 2 w 2"/>
                    <a:gd name="T11" fmla="*/ 1 h 7"/>
                    <a:gd name="T12" fmla="*/ 2 w 2"/>
                    <a:gd name="T13" fmla="*/ 1 h 7"/>
                    <a:gd name="T14" fmla="*/ 2 w 2"/>
                    <a:gd name="T15" fmla="*/ 1 h 7"/>
                    <a:gd name="T16" fmla="*/ 2 w 2"/>
                    <a:gd name="T17" fmla="*/ 1 h 7"/>
                    <a:gd name="T18" fmla="*/ 2 w 2"/>
                    <a:gd name="T19" fmla="*/ 1 h 7"/>
                    <a:gd name="T20" fmla="*/ 2 w 2"/>
                    <a:gd name="T21" fmla="*/ 1 h 7"/>
                    <a:gd name="T22" fmla="*/ 2 w 2"/>
                    <a:gd name="T23" fmla="*/ 1 h 7"/>
                    <a:gd name="T24" fmla="*/ 2 w 2"/>
                    <a:gd name="T25" fmla="*/ 0 h 7"/>
                    <a:gd name="T26" fmla="*/ 2 w 2"/>
                    <a:gd name="T27" fmla="*/ 1 h 7"/>
                    <a:gd name="T28" fmla="*/ 2 w 2"/>
                    <a:gd name="T29" fmla="*/ 1 h 7"/>
                    <a:gd name="T30" fmla="*/ 2 w 2"/>
                    <a:gd name="T31" fmla="*/ 1 h 7"/>
                    <a:gd name="T32" fmla="*/ 2 w 2"/>
                    <a:gd name="T33" fmla="*/ 1 h 7"/>
                    <a:gd name="T34" fmla="*/ 2 w 2"/>
                    <a:gd name="T35" fmla="*/ 1 h 7"/>
                    <a:gd name="T36" fmla="*/ 2 w 2"/>
                    <a:gd name="T37" fmla="*/ 0 h 7"/>
                    <a:gd name="T38" fmla="*/ 2 w 2"/>
                    <a:gd name="T39" fmla="*/ 0 h 7"/>
                    <a:gd name="T40" fmla="*/ 2 w 2"/>
                    <a:gd name="T41" fmla="*/ 0 h 7"/>
                    <a:gd name="T42" fmla="*/ 2 w 2"/>
                    <a:gd name="T43" fmla="*/ 0 h 7"/>
                    <a:gd name="T44" fmla="*/ 2 w 2"/>
                    <a:gd name="T45" fmla="*/ 0 h 7"/>
                    <a:gd name="T46" fmla="*/ 2 w 2"/>
                    <a:gd name="T47" fmla="*/ 0 h 7"/>
                    <a:gd name="T48" fmla="*/ 2 w 2"/>
                    <a:gd name="T49" fmla="*/ 0 h 7"/>
                    <a:gd name="T50" fmla="*/ 2 w 2"/>
                    <a:gd name="T51" fmla="*/ 0 h 7"/>
                    <a:gd name="T52" fmla="*/ 2 w 2"/>
                    <a:gd name="T53" fmla="*/ 0 h 7"/>
                    <a:gd name="T54" fmla="*/ 2 w 2"/>
                    <a:gd name="T55" fmla="*/ 0 h 7"/>
                    <a:gd name="T56" fmla="*/ 2 w 2"/>
                    <a:gd name="T57" fmla="*/ 0 h 7"/>
                    <a:gd name="T58" fmla="*/ 2 w 2"/>
                    <a:gd name="T59" fmla="*/ 0 h 7"/>
                    <a:gd name="T60" fmla="*/ 2 w 2"/>
                    <a:gd name="T61" fmla="*/ 0 h 7"/>
                    <a:gd name="T62" fmla="*/ 2 w 2"/>
                    <a:gd name="T63" fmla="*/ 0 h 7"/>
                    <a:gd name="T64" fmla="*/ 2 w 2"/>
                    <a:gd name="T65" fmla="*/ 0 h 7"/>
                    <a:gd name="T66" fmla="*/ 2 w 2"/>
                    <a:gd name="T67" fmla="*/ 0 h 7"/>
                    <a:gd name="T68" fmla="*/ 2 w 2"/>
                    <a:gd name="T69" fmla="*/ 0 h 7"/>
                    <a:gd name="T70" fmla="*/ 2 w 2"/>
                    <a:gd name="T71" fmla="*/ 0 h 7"/>
                    <a:gd name="T72" fmla="*/ 2 w 2"/>
                    <a:gd name="T73" fmla="*/ 0 h 7"/>
                    <a:gd name="T74" fmla="*/ 2 w 2"/>
                    <a:gd name="T75" fmla="*/ 0 h 7"/>
                    <a:gd name="T76" fmla="*/ 2 w 2"/>
                    <a:gd name="T77" fmla="*/ 0 h 7"/>
                    <a:gd name="T78" fmla="*/ 2 w 2"/>
                    <a:gd name="T79" fmla="*/ 0 h 7"/>
                    <a:gd name="T80" fmla="*/ 2 w 2"/>
                    <a:gd name="T81" fmla="*/ 0 h 7"/>
                    <a:gd name="T82" fmla="*/ 2 w 2"/>
                    <a:gd name="T83" fmla="*/ 0 h 7"/>
                    <a:gd name="T84" fmla="*/ 2 w 2"/>
                    <a:gd name="T8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" h="7">
                      <a:moveTo>
                        <a:pt x="2" y="1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2" y="0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43" name="Freeform 763"/>
                <p:cNvSpPr>
                  <a:spLocks noEditPoints="1"/>
                </p:cNvSpPr>
                <p:nvPr/>
              </p:nvSpPr>
              <p:spPr bwMode="auto">
                <a:xfrm>
                  <a:off x="2728" y="2537"/>
                  <a:ext cx="3" cy="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  <a:gd name="T10" fmla="*/ 0 w 1"/>
                    <a:gd name="T11" fmla="*/ 1 h 1"/>
                    <a:gd name="T12" fmla="*/ 0 w 1"/>
                    <a:gd name="T13" fmla="*/ 1 h 1"/>
                    <a:gd name="T14" fmla="*/ 0 w 1"/>
                    <a:gd name="T15" fmla="*/ 1 h 1"/>
                    <a:gd name="T16" fmla="*/ 0 w 1"/>
                    <a:gd name="T17" fmla="*/ 1 h 1"/>
                    <a:gd name="T18" fmla="*/ 0 w 1"/>
                    <a:gd name="T19" fmla="*/ 1 h 1"/>
                    <a:gd name="T20" fmla="*/ 1 w 1"/>
                    <a:gd name="T21" fmla="*/ 0 h 1"/>
                    <a:gd name="T22" fmla="*/ 1 w 1"/>
                    <a:gd name="T23" fmla="*/ 0 h 1"/>
                    <a:gd name="T24" fmla="*/ 1 w 1"/>
                    <a:gd name="T25" fmla="*/ 0 h 1"/>
                    <a:gd name="T26" fmla="*/ 1 w 1"/>
                    <a:gd name="T27" fmla="*/ 0 h 1"/>
                    <a:gd name="T28" fmla="*/ 1 w 1"/>
                    <a:gd name="T29" fmla="*/ 0 h 1"/>
                    <a:gd name="T30" fmla="*/ 1 w 1"/>
                    <a:gd name="T31" fmla="*/ 0 h 1"/>
                    <a:gd name="T32" fmla="*/ 1 w 1"/>
                    <a:gd name="T33" fmla="*/ 0 h 1"/>
                    <a:gd name="T34" fmla="*/ 1 w 1"/>
                    <a:gd name="T35" fmla="*/ 0 h 1"/>
                    <a:gd name="T36" fmla="*/ 1 w 1"/>
                    <a:gd name="T37" fmla="*/ 0 h 1"/>
                    <a:gd name="T38" fmla="*/ 1 w 1"/>
                    <a:gd name="T39" fmla="*/ 0 h 1"/>
                    <a:gd name="T40" fmla="*/ 1 w 1"/>
                    <a:gd name="T41" fmla="*/ 0 h 1"/>
                    <a:gd name="T42" fmla="*/ 1 w 1"/>
                    <a:gd name="T43" fmla="*/ 0 h 1"/>
                    <a:gd name="T44" fmla="*/ 1 w 1"/>
                    <a:gd name="T45" fmla="*/ 0 h 1"/>
                    <a:gd name="T46" fmla="*/ 1 w 1"/>
                    <a:gd name="T47" fmla="*/ 0 h 1"/>
                    <a:gd name="T48" fmla="*/ 1 w 1"/>
                    <a:gd name="T49" fmla="*/ 0 h 1"/>
                    <a:gd name="T50" fmla="*/ 1 w 1"/>
                    <a:gd name="T51" fmla="*/ 0 h 1"/>
                    <a:gd name="T52" fmla="*/ 1 w 1"/>
                    <a:gd name="T53" fmla="*/ 0 h 1"/>
                    <a:gd name="T54" fmla="*/ 1 w 1"/>
                    <a:gd name="T55" fmla="*/ 0 h 1"/>
                    <a:gd name="T56" fmla="*/ 1 w 1"/>
                    <a:gd name="T57" fmla="*/ 0 h 1"/>
                    <a:gd name="T58" fmla="*/ 1 w 1"/>
                    <a:gd name="T59" fmla="*/ 0 h 1"/>
                    <a:gd name="T60" fmla="*/ 1 w 1"/>
                    <a:gd name="T61" fmla="*/ 0 h 1"/>
                    <a:gd name="T62" fmla="*/ 1 w 1"/>
                    <a:gd name="T63" fmla="*/ 0 h 1"/>
                    <a:gd name="T64" fmla="*/ 1 w 1"/>
                    <a:gd name="T65" fmla="*/ 0 h 1"/>
                    <a:gd name="T66" fmla="*/ 1 w 1"/>
                    <a:gd name="T67" fmla="*/ 0 h 1"/>
                    <a:gd name="T68" fmla="*/ 1 w 1"/>
                    <a:gd name="T69" fmla="*/ 0 h 1"/>
                    <a:gd name="T70" fmla="*/ 1 w 1"/>
                    <a:gd name="T71" fmla="*/ 0 h 1"/>
                    <a:gd name="T72" fmla="*/ 1 w 1"/>
                    <a:gd name="T73" fmla="*/ 0 h 1"/>
                    <a:gd name="T74" fmla="*/ 1 w 1"/>
                    <a:gd name="T75" fmla="*/ 0 h 1"/>
                    <a:gd name="T76" fmla="*/ 1 w 1"/>
                    <a:gd name="T77" fmla="*/ 0 h 1"/>
                    <a:gd name="T78" fmla="*/ 1 w 1"/>
                    <a:gd name="T79" fmla="*/ 0 h 1"/>
                    <a:gd name="T80" fmla="*/ 1 w 1"/>
                    <a:gd name="T81" fmla="*/ 0 h 1"/>
                    <a:gd name="T82" fmla="*/ 1 w 1"/>
                    <a:gd name="T83" fmla="*/ 0 h 1"/>
                    <a:gd name="T84" fmla="*/ 1 w 1"/>
                    <a:gd name="T85" fmla="*/ 0 h 1"/>
                    <a:gd name="T86" fmla="*/ 1 w 1"/>
                    <a:gd name="T87" fmla="*/ 0 h 1"/>
                    <a:gd name="T88" fmla="*/ 1 w 1"/>
                    <a:gd name="T8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44" name="Freeform 764"/>
                <p:cNvSpPr>
                  <a:spLocks noEditPoints="1"/>
                </p:cNvSpPr>
                <p:nvPr/>
              </p:nvSpPr>
              <p:spPr bwMode="auto">
                <a:xfrm>
                  <a:off x="2731" y="253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45" name="Freeform 765"/>
                <p:cNvSpPr>
                  <a:spLocks noEditPoints="1"/>
                </p:cNvSpPr>
                <p:nvPr/>
              </p:nvSpPr>
              <p:spPr bwMode="auto">
                <a:xfrm>
                  <a:off x="2733" y="254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46" name="Freeform 766"/>
                <p:cNvSpPr>
                  <a:spLocks noEditPoints="1"/>
                </p:cNvSpPr>
                <p:nvPr/>
              </p:nvSpPr>
              <p:spPr bwMode="auto">
                <a:xfrm>
                  <a:off x="2733" y="254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47" name="Oval 767"/>
                <p:cNvSpPr>
                  <a:spLocks noChangeArrowheads="1"/>
                </p:cNvSpPr>
                <p:nvPr/>
              </p:nvSpPr>
              <p:spPr bwMode="auto">
                <a:xfrm>
                  <a:off x="2728" y="2540"/>
                  <a:ext cx="1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48" name="Freeform 768"/>
                <p:cNvSpPr>
                  <a:spLocks noEditPoints="1"/>
                </p:cNvSpPr>
                <p:nvPr/>
              </p:nvSpPr>
              <p:spPr bwMode="auto">
                <a:xfrm>
                  <a:off x="2733" y="2540"/>
                  <a:ext cx="0" cy="4"/>
                </a:xfrm>
                <a:custGeom>
                  <a:avLst/>
                  <a:gdLst>
                    <a:gd name="T0" fmla="*/ 1 h 2"/>
                    <a:gd name="T1" fmla="*/ 2 h 2"/>
                    <a:gd name="T2" fmla="*/ 2 h 2"/>
                    <a:gd name="T3" fmla="*/ 1 h 2"/>
                    <a:gd name="T4" fmla="*/ 1 h 2"/>
                    <a:gd name="T5" fmla="*/ 1 h 2"/>
                    <a:gd name="T6" fmla="*/ 1 h 2"/>
                    <a:gd name="T7" fmla="*/ 1 h 2"/>
                    <a:gd name="T8" fmla="*/ 0 h 2"/>
                    <a:gd name="T9" fmla="*/ 1 h 2"/>
                    <a:gd name="T10" fmla="*/ 0 h 2"/>
                    <a:gd name="T11" fmla="*/ 0 h 2"/>
                    <a:gd name="T12" fmla="*/ 0 h 2"/>
                    <a:gd name="T13" fmla="*/ 0 h 2"/>
                    <a:gd name="T14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49" name="Freeform 769"/>
                <p:cNvSpPr>
                  <a:spLocks noEditPoints="1"/>
                </p:cNvSpPr>
                <p:nvPr/>
              </p:nvSpPr>
              <p:spPr bwMode="auto">
                <a:xfrm>
                  <a:off x="2731" y="253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50" name="Freeform 770"/>
                <p:cNvSpPr>
                  <a:spLocks noEditPoints="1"/>
                </p:cNvSpPr>
                <p:nvPr/>
              </p:nvSpPr>
              <p:spPr bwMode="auto">
                <a:xfrm>
                  <a:off x="2728" y="2537"/>
                  <a:ext cx="3" cy="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  <a:gd name="T10" fmla="*/ 0 w 1"/>
                    <a:gd name="T11" fmla="*/ 1 h 1"/>
                    <a:gd name="T12" fmla="*/ 0 w 1"/>
                    <a:gd name="T13" fmla="*/ 1 h 1"/>
                    <a:gd name="T14" fmla="*/ 0 w 1"/>
                    <a:gd name="T15" fmla="*/ 1 h 1"/>
                    <a:gd name="T16" fmla="*/ 0 w 1"/>
                    <a:gd name="T17" fmla="*/ 1 h 1"/>
                    <a:gd name="T18" fmla="*/ 1 w 1"/>
                    <a:gd name="T19" fmla="*/ 0 h 1"/>
                    <a:gd name="T20" fmla="*/ 1 w 1"/>
                    <a:gd name="T21" fmla="*/ 0 h 1"/>
                    <a:gd name="T22" fmla="*/ 1 w 1"/>
                    <a:gd name="T23" fmla="*/ 0 h 1"/>
                    <a:gd name="T24" fmla="*/ 1 w 1"/>
                    <a:gd name="T25" fmla="*/ 0 h 1"/>
                    <a:gd name="T26" fmla="*/ 1 w 1"/>
                    <a:gd name="T27" fmla="*/ 0 h 1"/>
                    <a:gd name="T28" fmla="*/ 1 w 1"/>
                    <a:gd name="T29" fmla="*/ 0 h 1"/>
                    <a:gd name="T30" fmla="*/ 1 w 1"/>
                    <a:gd name="T31" fmla="*/ 0 h 1"/>
                    <a:gd name="T32" fmla="*/ 1 w 1"/>
                    <a:gd name="T33" fmla="*/ 0 h 1"/>
                    <a:gd name="T34" fmla="*/ 1 w 1"/>
                    <a:gd name="T35" fmla="*/ 0 h 1"/>
                    <a:gd name="T36" fmla="*/ 1 w 1"/>
                    <a:gd name="T37" fmla="*/ 0 h 1"/>
                    <a:gd name="T38" fmla="*/ 1 w 1"/>
                    <a:gd name="T39" fmla="*/ 0 h 1"/>
                    <a:gd name="T40" fmla="*/ 1 w 1"/>
                    <a:gd name="T41" fmla="*/ 0 h 1"/>
                    <a:gd name="T42" fmla="*/ 1 w 1"/>
                    <a:gd name="T43" fmla="*/ 0 h 1"/>
                    <a:gd name="T44" fmla="*/ 1 w 1"/>
                    <a:gd name="T45" fmla="*/ 0 h 1"/>
                    <a:gd name="T46" fmla="*/ 1 w 1"/>
                    <a:gd name="T47" fmla="*/ 0 h 1"/>
                    <a:gd name="T48" fmla="*/ 1 w 1"/>
                    <a:gd name="T49" fmla="*/ 0 h 1"/>
                    <a:gd name="T50" fmla="*/ 1 w 1"/>
                    <a:gd name="T51" fmla="*/ 0 h 1"/>
                    <a:gd name="T52" fmla="*/ 1 w 1"/>
                    <a:gd name="T53" fmla="*/ 0 h 1"/>
                    <a:gd name="T54" fmla="*/ 1 w 1"/>
                    <a:gd name="T55" fmla="*/ 0 h 1"/>
                    <a:gd name="T56" fmla="*/ 1 w 1"/>
                    <a:gd name="T57" fmla="*/ 0 h 1"/>
                    <a:gd name="T58" fmla="*/ 1 w 1"/>
                    <a:gd name="T59" fmla="*/ 0 h 1"/>
                    <a:gd name="T60" fmla="*/ 1 w 1"/>
                    <a:gd name="T61" fmla="*/ 0 h 1"/>
                    <a:gd name="T62" fmla="*/ 1 w 1"/>
                    <a:gd name="T63" fmla="*/ 0 h 1"/>
                    <a:gd name="T64" fmla="*/ 1 w 1"/>
                    <a:gd name="T65" fmla="*/ 0 h 1"/>
                    <a:gd name="T66" fmla="*/ 1 w 1"/>
                    <a:gd name="T67" fmla="*/ 0 h 1"/>
                    <a:gd name="T68" fmla="*/ 1 w 1"/>
                    <a:gd name="T69" fmla="*/ 0 h 1"/>
                    <a:gd name="T70" fmla="*/ 1 w 1"/>
                    <a:gd name="T71" fmla="*/ 0 h 1"/>
                    <a:gd name="T72" fmla="*/ 1 w 1"/>
                    <a:gd name="T73" fmla="*/ 0 h 1"/>
                    <a:gd name="T74" fmla="*/ 1 w 1"/>
                    <a:gd name="T7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51" name="Freeform 771"/>
                <p:cNvSpPr>
                  <a:spLocks noEditPoints="1"/>
                </p:cNvSpPr>
                <p:nvPr/>
              </p:nvSpPr>
              <p:spPr bwMode="auto">
                <a:xfrm>
                  <a:off x="2733" y="2540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  <a:gd name="T7" fmla="*/ 0 h 1"/>
                    <a:gd name="T8" fmla="*/ 0 h 1"/>
                    <a:gd name="T9" fmla="*/ 0 h 1"/>
                    <a:gd name="T10" fmla="*/ 0 h 1"/>
                    <a:gd name="T11" fmla="*/ 0 h 1"/>
                    <a:gd name="T12" fmla="*/ 0 h 1"/>
                    <a:gd name="T13" fmla="*/ 0 h 1"/>
                    <a:gd name="T14" fmla="*/ 0 h 1"/>
                    <a:gd name="T15" fmla="*/ 0 h 1"/>
                    <a:gd name="T16" fmla="*/ 0 h 1"/>
                    <a:gd name="T17" fmla="*/ 0 h 1"/>
                    <a:gd name="T18" fmla="*/ 0 h 1"/>
                    <a:gd name="T19" fmla="*/ 0 h 1"/>
                    <a:gd name="T20" fmla="*/ 0 h 1"/>
                    <a:gd name="T21" fmla="*/ 0 h 1"/>
                    <a:gd name="T22" fmla="*/ 0 h 1"/>
                    <a:gd name="T2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52" name="Freeform 772"/>
                <p:cNvSpPr>
                  <a:spLocks noEditPoints="1"/>
                </p:cNvSpPr>
                <p:nvPr/>
              </p:nvSpPr>
              <p:spPr bwMode="auto">
                <a:xfrm>
                  <a:off x="2733" y="254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53" name="Freeform 773"/>
                <p:cNvSpPr>
                  <a:spLocks/>
                </p:cNvSpPr>
                <p:nvPr/>
              </p:nvSpPr>
              <p:spPr bwMode="auto">
                <a:xfrm>
                  <a:off x="2707" y="2552"/>
                  <a:ext cx="21" cy="43"/>
                </a:xfrm>
                <a:custGeom>
                  <a:avLst/>
                  <a:gdLst>
                    <a:gd name="T0" fmla="*/ 8 w 9"/>
                    <a:gd name="T1" fmla="*/ 0 h 18"/>
                    <a:gd name="T2" fmla="*/ 6 w 9"/>
                    <a:gd name="T3" fmla="*/ 2 h 18"/>
                    <a:gd name="T4" fmla="*/ 0 w 9"/>
                    <a:gd name="T5" fmla="*/ 18 h 18"/>
                    <a:gd name="T6" fmla="*/ 9 w 9"/>
                    <a:gd name="T7" fmla="*/ 1 h 18"/>
                    <a:gd name="T8" fmla="*/ 8 w 9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8">
                      <a:moveTo>
                        <a:pt x="8" y="0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54" name="Freeform 774"/>
                <p:cNvSpPr>
                  <a:spLocks/>
                </p:cNvSpPr>
                <p:nvPr/>
              </p:nvSpPr>
              <p:spPr bwMode="auto">
                <a:xfrm>
                  <a:off x="2726" y="2544"/>
                  <a:ext cx="7" cy="10"/>
                </a:xfrm>
                <a:custGeom>
                  <a:avLst/>
                  <a:gdLst>
                    <a:gd name="T0" fmla="*/ 3 w 3"/>
                    <a:gd name="T1" fmla="*/ 0 h 4"/>
                    <a:gd name="T2" fmla="*/ 3 w 3"/>
                    <a:gd name="T3" fmla="*/ 0 h 4"/>
                    <a:gd name="T4" fmla="*/ 0 w 3"/>
                    <a:gd name="T5" fmla="*/ 3 h 4"/>
                    <a:gd name="T6" fmla="*/ 1 w 3"/>
                    <a:gd name="T7" fmla="*/ 4 h 4"/>
                    <a:gd name="T8" fmla="*/ 3 w 3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55" name="Freeform 775"/>
                <p:cNvSpPr>
                  <a:spLocks/>
                </p:cNvSpPr>
                <p:nvPr/>
              </p:nvSpPr>
              <p:spPr bwMode="auto">
                <a:xfrm>
                  <a:off x="2721" y="2547"/>
                  <a:ext cx="5" cy="9"/>
                </a:xfrm>
                <a:custGeom>
                  <a:avLst/>
                  <a:gdLst>
                    <a:gd name="T0" fmla="*/ 2 w 2"/>
                    <a:gd name="T1" fmla="*/ 0 h 4"/>
                    <a:gd name="T2" fmla="*/ 1 w 2"/>
                    <a:gd name="T3" fmla="*/ 0 h 4"/>
                    <a:gd name="T4" fmla="*/ 0 w 2"/>
                    <a:gd name="T5" fmla="*/ 4 h 4"/>
                    <a:gd name="T6" fmla="*/ 2 w 2"/>
                    <a:gd name="T7" fmla="*/ 2 h 4"/>
                    <a:gd name="T8" fmla="*/ 2 w 2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56" name="Freeform 776"/>
                <p:cNvSpPr>
                  <a:spLocks noEditPoints="1"/>
                </p:cNvSpPr>
                <p:nvPr/>
              </p:nvSpPr>
              <p:spPr bwMode="auto">
                <a:xfrm>
                  <a:off x="2726" y="2537"/>
                  <a:ext cx="7" cy="15"/>
                </a:xfrm>
                <a:custGeom>
                  <a:avLst/>
                  <a:gdLst>
                    <a:gd name="T0" fmla="*/ 3 w 3"/>
                    <a:gd name="T1" fmla="*/ 2 h 6"/>
                    <a:gd name="T2" fmla="*/ 3 w 3"/>
                    <a:gd name="T3" fmla="*/ 2 h 6"/>
                    <a:gd name="T4" fmla="*/ 3 w 3"/>
                    <a:gd name="T5" fmla="*/ 2 h 6"/>
                    <a:gd name="T6" fmla="*/ 2 w 3"/>
                    <a:gd name="T7" fmla="*/ 3 h 6"/>
                    <a:gd name="T8" fmla="*/ 0 w 3"/>
                    <a:gd name="T9" fmla="*/ 4 h 6"/>
                    <a:gd name="T10" fmla="*/ 0 w 3"/>
                    <a:gd name="T11" fmla="*/ 6 h 6"/>
                    <a:gd name="T12" fmla="*/ 3 w 3"/>
                    <a:gd name="T13" fmla="*/ 3 h 6"/>
                    <a:gd name="T14" fmla="*/ 3 w 3"/>
                    <a:gd name="T15" fmla="*/ 3 h 6"/>
                    <a:gd name="T16" fmla="*/ 3 w 3"/>
                    <a:gd name="T17" fmla="*/ 3 h 6"/>
                    <a:gd name="T18" fmla="*/ 3 w 3"/>
                    <a:gd name="T19" fmla="*/ 2 h 6"/>
                    <a:gd name="T20" fmla="*/ 3 w 3"/>
                    <a:gd name="T21" fmla="*/ 2 h 6"/>
                    <a:gd name="T22" fmla="*/ 3 w 3"/>
                    <a:gd name="T23" fmla="*/ 2 h 6"/>
                    <a:gd name="T24" fmla="*/ 3 w 3"/>
                    <a:gd name="T25" fmla="*/ 2 h 6"/>
                    <a:gd name="T26" fmla="*/ 3 w 3"/>
                    <a:gd name="T27" fmla="*/ 2 h 6"/>
                    <a:gd name="T28" fmla="*/ 3 w 3"/>
                    <a:gd name="T29" fmla="*/ 2 h 6"/>
                    <a:gd name="T30" fmla="*/ 2 w 3"/>
                    <a:gd name="T31" fmla="*/ 0 h 6"/>
                    <a:gd name="T32" fmla="*/ 2 w 3"/>
                    <a:gd name="T33" fmla="*/ 0 h 6"/>
                    <a:gd name="T34" fmla="*/ 3 w 3"/>
                    <a:gd name="T35" fmla="*/ 2 h 6"/>
                    <a:gd name="T36" fmla="*/ 3 w 3"/>
                    <a:gd name="T37" fmla="*/ 2 h 6"/>
                    <a:gd name="T38" fmla="*/ 3 w 3"/>
                    <a:gd name="T39" fmla="*/ 2 h 6"/>
                    <a:gd name="T40" fmla="*/ 3 w 3"/>
                    <a:gd name="T41" fmla="*/ 2 h 6"/>
                    <a:gd name="T42" fmla="*/ 3 w 3"/>
                    <a:gd name="T43" fmla="*/ 2 h 6"/>
                    <a:gd name="T44" fmla="*/ 3 w 3"/>
                    <a:gd name="T45" fmla="*/ 1 h 6"/>
                    <a:gd name="T46" fmla="*/ 3 w 3"/>
                    <a:gd name="T47" fmla="*/ 1 h 6"/>
                    <a:gd name="T48" fmla="*/ 3 w 3"/>
                    <a:gd name="T49" fmla="*/ 1 h 6"/>
                    <a:gd name="T50" fmla="*/ 3 w 3"/>
                    <a:gd name="T51" fmla="*/ 1 h 6"/>
                    <a:gd name="T52" fmla="*/ 3 w 3"/>
                    <a:gd name="T53" fmla="*/ 1 h 6"/>
                    <a:gd name="T54" fmla="*/ 3 w 3"/>
                    <a:gd name="T55" fmla="*/ 1 h 6"/>
                    <a:gd name="T56" fmla="*/ 3 w 3"/>
                    <a:gd name="T57" fmla="*/ 1 h 6"/>
                    <a:gd name="T58" fmla="*/ 3 w 3"/>
                    <a:gd name="T59" fmla="*/ 1 h 6"/>
                    <a:gd name="T60" fmla="*/ 3 w 3"/>
                    <a:gd name="T61" fmla="*/ 1 h 6"/>
                    <a:gd name="T62" fmla="*/ 3 w 3"/>
                    <a:gd name="T63" fmla="*/ 1 h 6"/>
                    <a:gd name="T64" fmla="*/ 3 w 3"/>
                    <a:gd name="T65" fmla="*/ 1 h 6"/>
                    <a:gd name="T66" fmla="*/ 3 w 3"/>
                    <a:gd name="T67" fmla="*/ 1 h 6"/>
                    <a:gd name="T68" fmla="*/ 3 w 3"/>
                    <a:gd name="T69" fmla="*/ 1 h 6"/>
                    <a:gd name="T70" fmla="*/ 3 w 3"/>
                    <a:gd name="T71" fmla="*/ 1 h 6"/>
                    <a:gd name="T72" fmla="*/ 3 w 3"/>
                    <a:gd name="T73" fmla="*/ 1 h 6"/>
                    <a:gd name="T74" fmla="*/ 3 w 3"/>
                    <a:gd name="T75" fmla="*/ 1 h 6"/>
                    <a:gd name="T76" fmla="*/ 3 w 3"/>
                    <a:gd name="T77" fmla="*/ 1 h 6"/>
                    <a:gd name="T78" fmla="*/ 3 w 3"/>
                    <a:gd name="T79" fmla="*/ 1 h 6"/>
                    <a:gd name="T80" fmla="*/ 3 w 3"/>
                    <a:gd name="T81" fmla="*/ 0 h 6"/>
                    <a:gd name="T82" fmla="*/ 2 w 3"/>
                    <a:gd name="T8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" h="6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57" name="Freeform 777"/>
                <p:cNvSpPr>
                  <a:spLocks noEditPoints="1"/>
                </p:cNvSpPr>
                <p:nvPr/>
              </p:nvSpPr>
              <p:spPr bwMode="auto">
                <a:xfrm>
                  <a:off x="2731" y="2537"/>
                  <a:ext cx="2" cy="5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1 w 1"/>
                    <a:gd name="T5" fmla="*/ 2 h 2"/>
                    <a:gd name="T6" fmla="*/ 1 w 1"/>
                    <a:gd name="T7" fmla="*/ 2 h 2"/>
                    <a:gd name="T8" fmla="*/ 0 w 1"/>
                    <a:gd name="T9" fmla="*/ 0 h 2"/>
                    <a:gd name="T10" fmla="*/ 0 w 1"/>
                    <a:gd name="T11" fmla="*/ 0 h 2"/>
                    <a:gd name="T12" fmla="*/ 1 w 1"/>
                    <a:gd name="T13" fmla="*/ 1 h 2"/>
                    <a:gd name="T14" fmla="*/ 1 w 1"/>
                    <a:gd name="T15" fmla="*/ 2 h 2"/>
                    <a:gd name="T16" fmla="*/ 1 w 1"/>
                    <a:gd name="T17" fmla="*/ 2 h 2"/>
                    <a:gd name="T18" fmla="*/ 0 w 1"/>
                    <a:gd name="T19" fmla="*/ 0 h 2"/>
                    <a:gd name="T20" fmla="*/ 0 w 1"/>
                    <a:gd name="T21" fmla="*/ 0 h 2"/>
                    <a:gd name="T22" fmla="*/ 0 w 1"/>
                    <a:gd name="T23" fmla="*/ 0 h 2"/>
                    <a:gd name="T24" fmla="*/ 0 w 1"/>
                    <a:gd name="T25" fmla="*/ 0 h 2"/>
                    <a:gd name="T26" fmla="*/ 0 w 1"/>
                    <a:gd name="T27" fmla="*/ 0 h 2"/>
                    <a:gd name="T28" fmla="*/ 0 w 1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58" name="Freeform 778"/>
                <p:cNvSpPr>
                  <a:spLocks/>
                </p:cNvSpPr>
                <p:nvPr/>
              </p:nvSpPr>
              <p:spPr bwMode="auto">
                <a:xfrm>
                  <a:off x="2724" y="2544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59" name="Freeform 779"/>
                <p:cNvSpPr>
                  <a:spLocks/>
                </p:cNvSpPr>
                <p:nvPr/>
              </p:nvSpPr>
              <p:spPr bwMode="auto">
                <a:xfrm>
                  <a:off x="2726" y="2542"/>
                  <a:ext cx="7" cy="5"/>
                </a:xfrm>
                <a:custGeom>
                  <a:avLst/>
                  <a:gdLst>
                    <a:gd name="T0" fmla="*/ 3 w 3"/>
                    <a:gd name="T1" fmla="*/ 0 h 2"/>
                    <a:gd name="T2" fmla="*/ 3 w 3"/>
                    <a:gd name="T3" fmla="*/ 0 h 2"/>
                    <a:gd name="T4" fmla="*/ 2 w 3"/>
                    <a:gd name="T5" fmla="*/ 1 h 2"/>
                    <a:gd name="T6" fmla="*/ 1 w 3"/>
                    <a:gd name="T7" fmla="*/ 1 h 2"/>
                    <a:gd name="T8" fmla="*/ 0 w 3"/>
                    <a:gd name="T9" fmla="*/ 1 h 2"/>
                    <a:gd name="T10" fmla="*/ 0 w 3"/>
                    <a:gd name="T11" fmla="*/ 1 h 2"/>
                    <a:gd name="T12" fmla="*/ 0 w 3"/>
                    <a:gd name="T13" fmla="*/ 2 h 2"/>
                    <a:gd name="T14" fmla="*/ 2 w 3"/>
                    <a:gd name="T15" fmla="*/ 1 h 2"/>
                    <a:gd name="T16" fmla="*/ 3 w 3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60" name="Freeform 780"/>
                <p:cNvSpPr>
                  <a:spLocks noEditPoints="1"/>
                </p:cNvSpPr>
                <p:nvPr/>
              </p:nvSpPr>
              <p:spPr bwMode="auto">
                <a:xfrm>
                  <a:off x="2726" y="2537"/>
                  <a:ext cx="7" cy="7"/>
                </a:xfrm>
                <a:custGeom>
                  <a:avLst/>
                  <a:gdLst>
                    <a:gd name="T0" fmla="*/ 3 w 3"/>
                    <a:gd name="T1" fmla="*/ 2 h 3"/>
                    <a:gd name="T2" fmla="*/ 2 w 3"/>
                    <a:gd name="T3" fmla="*/ 2 h 3"/>
                    <a:gd name="T4" fmla="*/ 0 w 3"/>
                    <a:gd name="T5" fmla="*/ 2 h 3"/>
                    <a:gd name="T6" fmla="*/ 0 w 3"/>
                    <a:gd name="T7" fmla="*/ 3 h 3"/>
                    <a:gd name="T8" fmla="*/ 1 w 3"/>
                    <a:gd name="T9" fmla="*/ 3 h 3"/>
                    <a:gd name="T10" fmla="*/ 2 w 3"/>
                    <a:gd name="T11" fmla="*/ 3 h 3"/>
                    <a:gd name="T12" fmla="*/ 3 w 3"/>
                    <a:gd name="T13" fmla="*/ 2 h 3"/>
                    <a:gd name="T14" fmla="*/ 3 w 3"/>
                    <a:gd name="T15" fmla="*/ 2 h 3"/>
                    <a:gd name="T16" fmla="*/ 3 w 3"/>
                    <a:gd name="T17" fmla="*/ 2 h 3"/>
                    <a:gd name="T18" fmla="*/ 2 w 3"/>
                    <a:gd name="T19" fmla="*/ 0 h 3"/>
                    <a:gd name="T20" fmla="*/ 2 w 3"/>
                    <a:gd name="T21" fmla="*/ 0 h 3"/>
                    <a:gd name="T22" fmla="*/ 2 w 3"/>
                    <a:gd name="T23" fmla="*/ 0 h 3"/>
                    <a:gd name="T24" fmla="*/ 2 w 3"/>
                    <a:gd name="T25" fmla="*/ 0 h 3"/>
                    <a:gd name="T26" fmla="*/ 2 w 3"/>
                    <a:gd name="T27" fmla="*/ 0 h 3"/>
                    <a:gd name="T28" fmla="*/ 2 w 3"/>
                    <a:gd name="T29" fmla="*/ 0 h 3"/>
                    <a:gd name="T30" fmla="*/ 1 w 3"/>
                    <a:gd name="T31" fmla="*/ 1 h 3"/>
                    <a:gd name="T32" fmla="*/ 1 w 3"/>
                    <a:gd name="T33" fmla="*/ 1 h 3"/>
                    <a:gd name="T34" fmla="*/ 1 w 3"/>
                    <a:gd name="T35" fmla="*/ 1 h 3"/>
                    <a:gd name="T36" fmla="*/ 1 w 3"/>
                    <a:gd name="T37" fmla="*/ 1 h 3"/>
                    <a:gd name="T38" fmla="*/ 1 w 3"/>
                    <a:gd name="T39" fmla="*/ 1 h 3"/>
                    <a:gd name="T40" fmla="*/ 1 w 3"/>
                    <a:gd name="T41" fmla="*/ 1 h 3"/>
                    <a:gd name="T42" fmla="*/ 0 w 3"/>
                    <a:gd name="T43" fmla="*/ 2 h 3"/>
                    <a:gd name="T44" fmla="*/ 2 w 3"/>
                    <a:gd name="T45" fmla="*/ 2 h 3"/>
                    <a:gd name="T46" fmla="*/ 3 w 3"/>
                    <a:gd name="T47" fmla="*/ 2 h 3"/>
                    <a:gd name="T48" fmla="*/ 3 w 3"/>
                    <a:gd name="T49" fmla="*/ 1 h 3"/>
                    <a:gd name="T50" fmla="*/ 2 w 3"/>
                    <a:gd name="T5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" h="3">
                      <a:moveTo>
                        <a:pt x="3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61" name="Freeform 781"/>
                <p:cNvSpPr>
                  <a:spLocks noEditPoints="1"/>
                </p:cNvSpPr>
                <p:nvPr/>
              </p:nvSpPr>
              <p:spPr bwMode="auto">
                <a:xfrm>
                  <a:off x="2534" y="2649"/>
                  <a:ext cx="156" cy="394"/>
                </a:xfrm>
                <a:custGeom>
                  <a:avLst/>
                  <a:gdLst>
                    <a:gd name="T0" fmla="*/ 19 w 66"/>
                    <a:gd name="T1" fmla="*/ 117 h 165"/>
                    <a:gd name="T2" fmla="*/ 0 w 66"/>
                    <a:gd name="T3" fmla="*/ 165 h 165"/>
                    <a:gd name="T4" fmla="*/ 0 w 66"/>
                    <a:gd name="T5" fmla="*/ 165 h 165"/>
                    <a:gd name="T6" fmla="*/ 10 w 66"/>
                    <a:gd name="T7" fmla="*/ 147 h 165"/>
                    <a:gd name="T8" fmla="*/ 22 w 66"/>
                    <a:gd name="T9" fmla="*/ 118 h 165"/>
                    <a:gd name="T10" fmla="*/ 19 w 66"/>
                    <a:gd name="T11" fmla="*/ 117 h 165"/>
                    <a:gd name="T12" fmla="*/ 29 w 66"/>
                    <a:gd name="T13" fmla="*/ 100 h 165"/>
                    <a:gd name="T14" fmla="*/ 25 w 66"/>
                    <a:gd name="T15" fmla="*/ 102 h 165"/>
                    <a:gd name="T16" fmla="*/ 20 w 66"/>
                    <a:gd name="T17" fmla="*/ 114 h 165"/>
                    <a:gd name="T18" fmla="*/ 23 w 66"/>
                    <a:gd name="T19" fmla="*/ 115 h 165"/>
                    <a:gd name="T20" fmla="*/ 29 w 66"/>
                    <a:gd name="T21" fmla="*/ 100 h 165"/>
                    <a:gd name="T22" fmla="*/ 32 w 66"/>
                    <a:gd name="T23" fmla="*/ 82 h 165"/>
                    <a:gd name="T24" fmla="*/ 26 w 66"/>
                    <a:gd name="T25" fmla="*/ 98 h 165"/>
                    <a:gd name="T26" fmla="*/ 30 w 66"/>
                    <a:gd name="T27" fmla="*/ 97 h 165"/>
                    <a:gd name="T28" fmla="*/ 35 w 66"/>
                    <a:gd name="T29" fmla="*/ 84 h 165"/>
                    <a:gd name="T30" fmla="*/ 32 w 66"/>
                    <a:gd name="T31" fmla="*/ 82 h 165"/>
                    <a:gd name="T32" fmla="*/ 41 w 66"/>
                    <a:gd name="T33" fmla="*/ 67 h 165"/>
                    <a:gd name="T34" fmla="*/ 36 w 66"/>
                    <a:gd name="T35" fmla="*/ 73 h 165"/>
                    <a:gd name="T36" fmla="*/ 34 w 66"/>
                    <a:gd name="T37" fmla="*/ 79 h 165"/>
                    <a:gd name="T38" fmla="*/ 36 w 66"/>
                    <a:gd name="T39" fmla="*/ 81 h 165"/>
                    <a:gd name="T40" fmla="*/ 41 w 66"/>
                    <a:gd name="T41" fmla="*/ 67 h 165"/>
                    <a:gd name="T42" fmla="*/ 40 w 66"/>
                    <a:gd name="T43" fmla="*/ 62 h 165"/>
                    <a:gd name="T44" fmla="*/ 39 w 66"/>
                    <a:gd name="T45" fmla="*/ 65 h 165"/>
                    <a:gd name="T46" fmla="*/ 41 w 66"/>
                    <a:gd name="T47" fmla="*/ 63 h 165"/>
                    <a:gd name="T48" fmla="*/ 40 w 66"/>
                    <a:gd name="T49" fmla="*/ 62 h 165"/>
                    <a:gd name="T50" fmla="*/ 46 w 66"/>
                    <a:gd name="T51" fmla="*/ 47 h 165"/>
                    <a:gd name="T52" fmla="*/ 42 w 66"/>
                    <a:gd name="T53" fmla="*/ 58 h 165"/>
                    <a:gd name="T54" fmla="*/ 42 w 66"/>
                    <a:gd name="T55" fmla="*/ 59 h 165"/>
                    <a:gd name="T56" fmla="*/ 44 w 66"/>
                    <a:gd name="T57" fmla="*/ 60 h 165"/>
                    <a:gd name="T58" fmla="*/ 44 w 66"/>
                    <a:gd name="T59" fmla="*/ 59 h 165"/>
                    <a:gd name="T60" fmla="*/ 47 w 66"/>
                    <a:gd name="T61" fmla="*/ 51 h 165"/>
                    <a:gd name="T62" fmla="*/ 46 w 66"/>
                    <a:gd name="T63" fmla="*/ 47 h 165"/>
                    <a:gd name="T64" fmla="*/ 48 w 66"/>
                    <a:gd name="T65" fmla="*/ 41 h 165"/>
                    <a:gd name="T66" fmla="*/ 48 w 66"/>
                    <a:gd name="T67" fmla="*/ 43 h 165"/>
                    <a:gd name="T68" fmla="*/ 49 w 66"/>
                    <a:gd name="T69" fmla="*/ 47 h 165"/>
                    <a:gd name="T70" fmla="*/ 51 w 66"/>
                    <a:gd name="T71" fmla="*/ 43 h 165"/>
                    <a:gd name="T72" fmla="*/ 48 w 66"/>
                    <a:gd name="T73" fmla="*/ 41 h 165"/>
                    <a:gd name="T74" fmla="*/ 55 w 66"/>
                    <a:gd name="T75" fmla="*/ 29 h 165"/>
                    <a:gd name="T76" fmla="*/ 53 w 66"/>
                    <a:gd name="T77" fmla="*/ 29 h 165"/>
                    <a:gd name="T78" fmla="*/ 50 w 66"/>
                    <a:gd name="T79" fmla="*/ 37 h 165"/>
                    <a:gd name="T80" fmla="*/ 52 w 66"/>
                    <a:gd name="T81" fmla="*/ 40 h 165"/>
                    <a:gd name="T82" fmla="*/ 55 w 66"/>
                    <a:gd name="T83" fmla="*/ 30 h 165"/>
                    <a:gd name="T84" fmla="*/ 55 w 66"/>
                    <a:gd name="T85" fmla="*/ 29 h 165"/>
                    <a:gd name="T86" fmla="*/ 60 w 66"/>
                    <a:gd name="T87" fmla="*/ 10 h 165"/>
                    <a:gd name="T88" fmla="*/ 55 w 66"/>
                    <a:gd name="T89" fmla="*/ 23 h 165"/>
                    <a:gd name="T90" fmla="*/ 56 w 66"/>
                    <a:gd name="T91" fmla="*/ 25 h 165"/>
                    <a:gd name="T92" fmla="*/ 58 w 66"/>
                    <a:gd name="T93" fmla="*/ 25 h 165"/>
                    <a:gd name="T94" fmla="*/ 63 w 66"/>
                    <a:gd name="T95" fmla="*/ 12 h 165"/>
                    <a:gd name="T96" fmla="*/ 60 w 66"/>
                    <a:gd name="T97" fmla="*/ 10 h 165"/>
                    <a:gd name="T98" fmla="*/ 64 w 66"/>
                    <a:gd name="T99" fmla="*/ 0 h 165"/>
                    <a:gd name="T100" fmla="*/ 61 w 66"/>
                    <a:gd name="T101" fmla="*/ 8 h 165"/>
                    <a:gd name="T102" fmla="*/ 64 w 66"/>
                    <a:gd name="T103" fmla="*/ 9 h 165"/>
                    <a:gd name="T104" fmla="*/ 66 w 66"/>
                    <a:gd name="T105" fmla="*/ 2 h 165"/>
                    <a:gd name="T106" fmla="*/ 64 w 66"/>
                    <a:gd name="T107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" h="165">
                      <a:moveTo>
                        <a:pt x="19" y="117"/>
                      </a:move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10" y="147"/>
                        <a:pt x="10" y="147"/>
                        <a:pt x="10" y="147"/>
                      </a:cubicBezTo>
                      <a:cubicBezTo>
                        <a:pt x="22" y="118"/>
                        <a:pt x="22" y="118"/>
                        <a:pt x="22" y="118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moveTo>
                        <a:pt x="29" y="100"/>
                      </a:moveTo>
                      <a:cubicBezTo>
                        <a:pt x="25" y="102"/>
                        <a:pt x="25" y="102"/>
                        <a:pt x="25" y="102"/>
                      </a:cubicBezTo>
                      <a:cubicBezTo>
                        <a:pt x="20" y="114"/>
                        <a:pt x="20" y="114"/>
                        <a:pt x="20" y="114"/>
                      </a:cubicBezTo>
                      <a:cubicBezTo>
                        <a:pt x="23" y="115"/>
                        <a:pt x="23" y="115"/>
                        <a:pt x="23" y="115"/>
                      </a:cubicBezTo>
                      <a:cubicBezTo>
                        <a:pt x="29" y="100"/>
                        <a:pt x="29" y="100"/>
                        <a:pt x="29" y="100"/>
                      </a:cubicBezTo>
                      <a:moveTo>
                        <a:pt x="32" y="82"/>
                      </a:moveTo>
                      <a:cubicBezTo>
                        <a:pt x="26" y="98"/>
                        <a:pt x="26" y="98"/>
                        <a:pt x="26" y="98"/>
                      </a:cubicBezTo>
                      <a:cubicBezTo>
                        <a:pt x="30" y="97"/>
                        <a:pt x="30" y="97"/>
                        <a:pt x="30" y="97"/>
                      </a:cubicBezTo>
                      <a:cubicBezTo>
                        <a:pt x="35" y="84"/>
                        <a:pt x="35" y="84"/>
                        <a:pt x="35" y="84"/>
                      </a:cubicBezTo>
                      <a:cubicBezTo>
                        <a:pt x="32" y="82"/>
                        <a:pt x="32" y="82"/>
                        <a:pt x="32" y="82"/>
                      </a:cubicBezTo>
                      <a:moveTo>
                        <a:pt x="41" y="67"/>
                      </a:move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4" y="79"/>
                        <a:pt x="34" y="79"/>
                        <a:pt x="34" y="79"/>
                      </a:cubicBezTo>
                      <a:cubicBezTo>
                        <a:pt x="36" y="81"/>
                        <a:pt x="36" y="81"/>
                        <a:pt x="36" y="81"/>
                      </a:cubicBezTo>
                      <a:cubicBezTo>
                        <a:pt x="41" y="67"/>
                        <a:pt x="41" y="67"/>
                        <a:pt x="41" y="67"/>
                      </a:cubicBezTo>
                      <a:moveTo>
                        <a:pt x="40" y="62"/>
                      </a:moveTo>
                      <a:cubicBezTo>
                        <a:pt x="39" y="65"/>
                        <a:pt x="39" y="65"/>
                        <a:pt x="39" y="65"/>
                      </a:cubicBezTo>
                      <a:cubicBezTo>
                        <a:pt x="41" y="63"/>
                        <a:pt x="41" y="63"/>
                        <a:pt x="41" y="63"/>
                      </a:cubicBezTo>
                      <a:cubicBezTo>
                        <a:pt x="40" y="62"/>
                        <a:pt x="40" y="62"/>
                        <a:pt x="40" y="62"/>
                      </a:cubicBezTo>
                      <a:moveTo>
                        <a:pt x="46" y="47"/>
                      </a:moveTo>
                      <a:cubicBezTo>
                        <a:pt x="42" y="58"/>
                        <a:pt x="42" y="58"/>
                        <a:pt x="42" y="58"/>
                      </a:cubicBezTo>
                      <a:cubicBezTo>
                        <a:pt x="42" y="59"/>
                        <a:pt x="42" y="59"/>
                        <a:pt x="42" y="59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4" y="59"/>
                        <a:pt x="44" y="59"/>
                        <a:pt x="44" y="59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ubicBezTo>
                        <a:pt x="46" y="47"/>
                        <a:pt x="46" y="47"/>
                        <a:pt x="46" y="47"/>
                      </a:cubicBezTo>
                      <a:moveTo>
                        <a:pt x="48" y="41"/>
                      </a:moveTo>
                      <a:cubicBezTo>
                        <a:pt x="48" y="43"/>
                        <a:pt x="48" y="43"/>
                        <a:pt x="48" y="43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51" y="43"/>
                        <a:pt x="51" y="43"/>
                        <a:pt x="51" y="43"/>
                      </a:cubicBezTo>
                      <a:cubicBezTo>
                        <a:pt x="48" y="41"/>
                        <a:pt x="48" y="41"/>
                        <a:pt x="48" y="41"/>
                      </a:cubicBezTo>
                      <a:moveTo>
                        <a:pt x="55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0" y="37"/>
                        <a:pt x="50" y="37"/>
                        <a:pt x="50" y="37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moveTo>
                        <a:pt x="60" y="10"/>
                      </a:move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0" y="10"/>
                        <a:pt x="60" y="10"/>
                        <a:pt x="60" y="10"/>
                      </a:cubicBezTo>
                      <a:moveTo>
                        <a:pt x="64" y="0"/>
                      </a:moveTo>
                      <a:cubicBezTo>
                        <a:pt x="61" y="8"/>
                        <a:pt x="61" y="8"/>
                        <a:pt x="61" y="8"/>
                      </a:cubicBezTo>
                      <a:cubicBezTo>
                        <a:pt x="64" y="9"/>
                        <a:pt x="64" y="9"/>
                        <a:pt x="64" y="9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4" y="0"/>
                        <a:pt x="64" y="0"/>
                        <a:pt x="64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62" name="Freeform 782"/>
                <p:cNvSpPr>
                  <a:spLocks noEditPoints="1"/>
                </p:cNvSpPr>
                <p:nvPr/>
              </p:nvSpPr>
              <p:spPr bwMode="auto">
                <a:xfrm>
                  <a:off x="2534" y="3043"/>
                  <a:ext cx="4" cy="7"/>
                </a:xfrm>
                <a:custGeom>
                  <a:avLst/>
                  <a:gdLst>
                    <a:gd name="T0" fmla="*/ 1 w 2"/>
                    <a:gd name="T1" fmla="*/ 3 h 3"/>
                    <a:gd name="T2" fmla="*/ 1 w 2"/>
                    <a:gd name="T3" fmla="*/ 3 h 3"/>
                    <a:gd name="T4" fmla="*/ 1 w 2"/>
                    <a:gd name="T5" fmla="*/ 3 h 3"/>
                    <a:gd name="T6" fmla="*/ 2 w 2"/>
                    <a:gd name="T7" fmla="*/ 3 h 3"/>
                    <a:gd name="T8" fmla="*/ 1 w 2"/>
                    <a:gd name="T9" fmla="*/ 3 h 3"/>
                    <a:gd name="T10" fmla="*/ 1 w 2"/>
                    <a:gd name="T11" fmla="*/ 3 h 3"/>
                    <a:gd name="T12" fmla="*/ 1 w 2"/>
                    <a:gd name="T13" fmla="*/ 3 h 3"/>
                    <a:gd name="T14" fmla="*/ 2 w 2"/>
                    <a:gd name="T15" fmla="*/ 3 h 3"/>
                    <a:gd name="T16" fmla="*/ 2 w 2"/>
                    <a:gd name="T17" fmla="*/ 3 h 3"/>
                    <a:gd name="T18" fmla="*/ 2 w 2"/>
                    <a:gd name="T19" fmla="*/ 3 h 3"/>
                    <a:gd name="T20" fmla="*/ 2 w 2"/>
                    <a:gd name="T21" fmla="*/ 3 h 3"/>
                    <a:gd name="T22" fmla="*/ 0 w 2"/>
                    <a:gd name="T23" fmla="*/ 3 h 3"/>
                    <a:gd name="T24" fmla="*/ 0 w 2"/>
                    <a:gd name="T25" fmla="*/ 3 h 3"/>
                    <a:gd name="T26" fmla="*/ 0 w 2"/>
                    <a:gd name="T27" fmla="*/ 3 h 3"/>
                    <a:gd name="T28" fmla="*/ 0 w 2"/>
                    <a:gd name="T29" fmla="*/ 3 h 3"/>
                    <a:gd name="T30" fmla="*/ 0 w 2"/>
                    <a:gd name="T31" fmla="*/ 3 h 3"/>
                    <a:gd name="T32" fmla="*/ 0 w 2"/>
                    <a:gd name="T33" fmla="*/ 3 h 3"/>
                    <a:gd name="T34" fmla="*/ 0 w 2"/>
                    <a:gd name="T35" fmla="*/ 3 h 3"/>
                    <a:gd name="T36" fmla="*/ 0 w 2"/>
                    <a:gd name="T37" fmla="*/ 2 h 3"/>
                    <a:gd name="T38" fmla="*/ 0 w 2"/>
                    <a:gd name="T39" fmla="*/ 2 h 3"/>
                    <a:gd name="T40" fmla="*/ 0 w 2"/>
                    <a:gd name="T41" fmla="*/ 2 h 3"/>
                    <a:gd name="T42" fmla="*/ 0 w 2"/>
                    <a:gd name="T43" fmla="*/ 2 h 3"/>
                    <a:gd name="T44" fmla="*/ 0 w 2"/>
                    <a:gd name="T45" fmla="*/ 2 h 3"/>
                    <a:gd name="T46" fmla="*/ 0 w 2"/>
                    <a:gd name="T47" fmla="*/ 0 h 3"/>
                    <a:gd name="T48" fmla="*/ 0 w 2"/>
                    <a:gd name="T49" fmla="*/ 1 h 3"/>
                    <a:gd name="T50" fmla="*/ 0 w 2"/>
                    <a:gd name="T51" fmla="*/ 1 h 3"/>
                    <a:gd name="T52" fmla="*/ 0 w 2"/>
                    <a:gd name="T53" fmla="*/ 0 h 3"/>
                    <a:gd name="T54" fmla="*/ 0 w 2"/>
                    <a:gd name="T5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" h="3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moveTo>
                        <a:pt x="2" y="3"/>
                      </a:move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moveTo>
                        <a:pt x="2" y="3"/>
                      </a:move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63" name="Freeform 783"/>
                <p:cNvSpPr>
                  <a:spLocks noEditPoints="1"/>
                </p:cNvSpPr>
                <p:nvPr/>
              </p:nvSpPr>
              <p:spPr bwMode="auto">
                <a:xfrm>
                  <a:off x="2531" y="2456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0 w 1"/>
                    <a:gd name="T4" fmla="*/ 0 w 1"/>
                    <a:gd name="T5" fmla="*/ 0 w 1"/>
                    <a:gd name="T6" fmla="*/ 0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1 w 1"/>
                    <a:gd name="T14" fmla="*/ 1 w 1"/>
                    <a:gd name="T15" fmla="*/ 1 w 1"/>
                    <a:gd name="T16" fmla="*/ 1 w 1"/>
                    <a:gd name="T17" fmla="*/ 1 w 1"/>
                    <a:gd name="T18" fmla="*/ 1 w 1"/>
                    <a:gd name="T19" fmla="*/ 1 w 1"/>
                    <a:gd name="T20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64" name="Oval 784"/>
                <p:cNvSpPr>
                  <a:spLocks noChangeArrowheads="1"/>
                </p:cNvSpPr>
                <p:nvPr/>
              </p:nvSpPr>
              <p:spPr bwMode="auto">
                <a:xfrm>
                  <a:off x="2531" y="2456"/>
                  <a:ext cx="1" cy="1"/>
                </a:xfrm>
                <a:prstGeom prst="ellipse">
                  <a:avLst/>
                </a:pr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65" name="Freeform 785"/>
                <p:cNvSpPr>
                  <a:spLocks noEditPoints="1"/>
                </p:cNvSpPr>
                <p:nvPr/>
              </p:nvSpPr>
              <p:spPr bwMode="auto">
                <a:xfrm>
                  <a:off x="2536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66" name="Freeform 786"/>
                <p:cNvSpPr>
                  <a:spLocks noEditPoints="1"/>
                </p:cNvSpPr>
                <p:nvPr/>
              </p:nvSpPr>
              <p:spPr bwMode="auto">
                <a:xfrm>
                  <a:off x="2536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67" name="Freeform 787"/>
                <p:cNvSpPr>
                  <a:spLocks noEditPoints="1"/>
                </p:cNvSpPr>
                <p:nvPr/>
              </p:nvSpPr>
              <p:spPr bwMode="auto">
                <a:xfrm>
                  <a:off x="2541" y="2468"/>
                  <a:ext cx="147" cy="181"/>
                </a:xfrm>
                <a:custGeom>
                  <a:avLst/>
                  <a:gdLst>
                    <a:gd name="T0" fmla="*/ 145 w 147"/>
                    <a:gd name="T1" fmla="*/ 167 h 181"/>
                    <a:gd name="T2" fmla="*/ 140 w 147"/>
                    <a:gd name="T3" fmla="*/ 174 h 181"/>
                    <a:gd name="T4" fmla="*/ 145 w 147"/>
                    <a:gd name="T5" fmla="*/ 181 h 181"/>
                    <a:gd name="T6" fmla="*/ 147 w 147"/>
                    <a:gd name="T7" fmla="*/ 172 h 181"/>
                    <a:gd name="T8" fmla="*/ 145 w 147"/>
                    <a:gd name="T9" fmla="*/ 167 h 181"/>
                    <a:gd name="T10" fmla="*/ 126 w 147"/>
                    <a:gd name="T11" fmla="*/ 146 h 181"/>
                    <a:gd name="T12" fmla="*/ 121 w 147"/>
                    <a:gd name="T13" fmla="*/ 153 h 181"/>
                    <a:gd name="T14" fmla="*/ 135 w 147"/>
                    <a:gd name="T15" fmla="*/ 169 h 181"/>
                    <a:gd name="T16" fmla="*/ 140 w 147"/>
                    <a:gd name="T17" fmla="*/ 162 h 181"/>
                    <a:gd name="T18" fmla="*/ 126 w 147"/>
                    <a:gd name="T19" fmla="*/ 146 h 181"/>
                    <a:gd name="T20" fmla="*/ 92 w 147"/>
                    <a:gd name="T21" fmla="*/ 107 h 181"/>
                    <a:gd name="T22" fmla="*/ 85 w 147"/>
                    <a:gd name="T23" fmla="*/ 110 h 181"/>
                    <a:gd name="T24" fmla="*/ 116 w 147"/>
                    <a:gd name="T25" fmla="*/ 146 h 181"/>
                    <a:gd name="T26" fmla="*/ 121 w 147"/>
                    <a:gd name="T27" fmla="*/ 141 h 181"/>
                    <a:gd name="T28" fmla="*/ 92 w 147"/>
                    <a:gd name="T29" fmla="*/ 107 h 181"/>
                    <a:gd name="T30" fmla="*/ 0 w 147"/>
                    <a:gd name="T31" fmla="*/ 0 h 181"/>
                    <a:gd name="T32" fmla="*/ 12 w 147"/>
                    <a:gd name="T33" fmla="*/ 19 h 181"/>
                    <a:gd name="T34" fmla="*/ 80 w 147"/>
                    <a:gd name="T35" fmla="*/ 103 h 181"/>
                    <a:gd name="T36" fmla="*/ 88 w 147"/>
                    <a:gd name="T37" fmla="*/ 100 h 181"/>
                    <a:gd name="T38" fmla="*/ 4 w 147"/>
                    <a:gd name="T39" fmla="*/ 0 h 181"/>
                    <a:gd name="T40" fmla="*/ 0 w 147"/>
                    <a:gd name="T41" fmla="*/ 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7" h="181">
                      <a:moveTo>
                        <a:pt x="145" y="167"/>
                      </a:moveTo>
                      <a:lnTo>
                        <a:pt x="140" y="174"/>
                      </a:lnTo>
                      <a:lnTo>
                        <a:pt x="145" y="181"/>
                      </a:lnTo>
                      <a:lnTo>
                        <a:pt x="147" y="172"/>
                      </a:lnTo>
                      <a:lnTo>
                        <a:pt x="145" y="167"/>
                      </a:lnTo>
                      <a:close/>
                      <a:moveTo>
                        <a:pt x="126" y="146"/>
                      </a:moveTo>
                      <a:lnTo>
                        <a:pt x="121" y="153"/>
                      </a:lnTo>
                      <a:lnTo>
                        <a:pt x="135" y="169"/>
                      </a:lnTo>
                      <a:lnTo>
                        <a:pt x="140" y="162"/>
                      </a:lnTo>
                      <a:lnTo>
                        <a:pt x="126" y="146"/>
                      </a:lnTo>
                      <a:close/>
                      <a:moveTo>
                        <a:pt x="92" y="107"/>
                      </a:moveTo>
                      <a:lnTo>
                        <a:pt x="85" y="110"/>
                      </a:lnTo>
                      <a:lnTo>
                        <a:pt x="116" y="146"/>
                      </a:lnTo>
                      <a:lnTo>
                        <a:pt x="121" y="141"/>
                      </a:lnTo>
                      <a:lnTo>
                        <a:pt x="92" y="107"/>
                      </a:lnTo>
                      <a:close/>
                      <a:moveTo>
                        <a:pt x="0" y="0"/>
                      </a:moveTo>
                      <a:lnTo>
                        <a:pt x="12" y="19"/>
                      </a:lnTo>
                      <a:lnTo>
                        <a:pt x="80" y="103"/>
                      </a:lnTo>
                      <a:lnTo>
                        <a:pt x="88" y="10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68" name="Freeform 788"/>
                <p:cNvSpPr>
                  <a:spLocks noEditPoints="1"/>
                </p:cNvSpPr>
                <p:nvPr/>
              </p:nvSpPr>
              <p:spPr bwMode="auto">
                <a:xfrm>
                  <a:off x="2541" y="2468"/>
                  <a:ext cx="147" cy="181"/>
                </a:xfrm>
                <a:custGeom>
                  <a:avLst/>
                  <a:gdLst>
                    <a:gd name="T0" fmla="*/ 145 w 147"/>
                    <a:gd name="T1" fmla="*/ 167 h 181"/>
                    <a:gd name="T2" fmla="*/ 140 w 147"/>
                    <a:gd name="T3" fmla="*/ 174 h 181"/>
                    <a:gd name="T4" fmla="*/ 145 w 147"/>
                    <a:gd name="T5" fmla="*/ 181 h 181"/>
                    <a:gd name="T6" fmla="*/ 147 w 147"/>
                    <a:gd name="T7" fmla="*/ 172 h 181"/>
                    <a:gd name="T8" fmla="*/ 145 w 147"/>
                    <a:gd name="T9" fmla="*/ 167 h 181"/>
                    <a:gd name="T10" fmla="*/ 126 w 147"/>
                    <a:gd name="T11" fmla="*/ 146 h 181"/>
                    <a:gd name="T12" fmla="*/ 121 w 147"/>
                    <a:gd name="T13" fmla="*/ 153 h 181"/>
                    <a:gd name="T14" fmla="*/ 135 w 147"/>
                    <a:gd name="T15" fmla="*/ 169 h 181"/>
                    <a:gd name="T16" fmla="*/ 140 w 147"/>
                    <a:gd name="T17" fmla="*/ 162 h 181"/>
                    <a:gd name="T18" fmla="*/ 126 w 147"/>
                    <a:gd name="T19" fmla="*/ 146 h 181"/>
                    <a:gd name="T20" fmla="*/ 92 w 147"/>
                    <a:gd name="T21" fmla="*/ 107 h 181"/>
                    <a:gd name="T22" fmla="*/ 85 w 147"/>
                    <a:gd name="T23" fmla="*/ 110 h 181"/>
                    <a:gd name="T24" fmla="*/ 116 w 147"/>
                    <a:gd name="T25" fmla="*/ 146 h 181"/>
                    <a:gd name="T26" fmla="*/ 121 w 147"/>
                    <a:gd name="T27" fmla="*/ 141 h 181"/>
                    <a:gd name="T28" fmla="*/ 92 w 147"/>
                    <a:gd name="T29" fmla="*/ 107 h 181"/>
                    <a:gd name="T30" fmla="*/ 0 w 147"/>
                    <a:gd name="T31" fmla="*/ 0 h 181"/>
                    <a:gd name="T32" fmla="*/ 12 w 147"/>
                    <a:gd name="T33" fmla="*/ 19 h 181"/>
                    <a:gd name="T34" fmla="*/ 80 w 147"/>
                    <a:gd name="T35" fmla="*/ 103 h 181"/>
                    <a:gd name="T36" fmla="*/ 88 w 147"/>
                    <a:gd name="T37" fmla="*/ 100 h 181"/>
                    <a:gd name="T38" fmla="*/ 4 w 147"/>
                    <a:gd name="T39" fmla="*/ 0 h 181"/>
                    <a:gd name="T40" fmla="*/ 0 w 147"/>
                    <a:gd name="T41" fmla="*/ 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7" h="181">
                      <a:moveTo>
                        <a:pt x="145" y="167"/>
                      </a:moveTo>
                      <a:lnTo>
                        <a:pt x="140" y="174"/>
                      </a:lnTo>
                      <a:lnTo>
                        <a:pt x="145" y="181"/>
                      </a:lnTo>
                      <a:lnTo>
                        <a:pt x="147" y="172"/>
                      </a:lnTo>
                      <a:lnTo>
                        <a:pt x="145" y="167"/>
                      </a:lnTo>
                      <a:moveTo>
                        <a:pt x="126" y="146"/>
                      </a:moveTo>
                      <a:lnTo>
                        <a:pt x="121" y="153"/>
                      </a:lnTo>
                      <a:lnTo>
                        <a:pt x="135" y="169"/>
                      </a:lnTo>
                      <a:lnTo>
                        <a:pt x="140" y="162"/>
                      </a:lnTo>
                      <a:lnTo>
                        <a:pt x="126" y="146"/>
                      </a:lnTo>
                      <a:moveTo>
                        <a:pt x="92" y="107"/>
                      </a:moveTo>
                      <a:lnTo>
                        <a:pt x="85" y="110"/>
                      </a:lnTo>
                      <a:lnTo>
                        <a:pt x="116" y="146"/>
                      </a:lnTo>
                      <a:lnTo>
                        <a:pt x="121" y="141"/>
                      </a:lnTo>
                      <a:lnTo>
                        <a:pt x="92" y="107"/>
                      </a:lnTo>
                      <a:moveTo>
                        <a:pt x="0" y="0"/>
                      </a:moveTo>
                      <a:lnTo>
                        <a:pt x="12" y="19"/>
                      </a:lnTo>
                      <a:lnTo>
                        <a:pt x="80" y="103"/>
                      </a:lnTo>
                      <a:lnTo>
                        <a:pt x="88" y="100"/>
                      </a:lnTo>
                      <a:lnTo>
                        <a:pt x="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69" name="Freeform 789"/>
                <p:cNvSpPr>
                  <a:spLocks/>
                </p:cNvSpPr>
                <p:nvPr/>
              </p:nvSpPr>
              <p:spPr bwMode="auto">
                <a:xfrm>
                  <a:off x="2536" y="2458"/>
                  <a:ext cx="9" cy="10"/>
                </a:xfrm>
                <a:custGeom>
                  <a:avLst/>
                  <a:gdLst>
                    <a:gd name="T0" fmla="*/ 0 w 4"/>
                    <a:gd name="T1" fmla="*/ 0 h 4"/>
                    <a:gd name="T2" fmla="*/ 0 w 4"/>
                    <a:gd name="T3" fmla="*/ 0 h 4"/>
                    <a:gd name="T4" fmla="*/ 0 w 4"/>
                    <a:gd name="T5" fmla="*/ 0 h 4"/>
                    <a:gd name="T6" fmla="*/ 0 w 4"/>
                    <a:gd name="T7" fmla="*/ 0 h 4"/>
                    <a:gd name="T8" fmla="*/ 0 w 4"/>
                    <a:gd name="T9" fmla="*/ 0 h 4"/>
                    <a:gd name="T10" fmla="*/ 0 w 4"/>
                    <a:gd name="T11" fmla="*/ 0 h 4"/>
                    <a:gd name="T12" fmla="*/ 0 w 4"/>
                    <a:gd name="T13" fmla="*/ 0 h 4"/>
                    <a:gd name="T14" fmla="*/ 0 w 4"/>
                    <a:gd name="T15" fmla="*/ 0 h 4"/>
                    <a:gd name="T16" fmla="*/ 0 w 4"/>
                    <a:gd name="T17" fmla="*/ 0 h 4"/>
                    <a:gd name="T18" fmla="*/ 0 w 4"/>
                    <a:gd name="T19" fmla="*/ 0 h 4"/>
                    <a:gd name="T20" fmla="*/ 1 w 4"/>
                    <a:gd name="T21" fmla="*/ 0 h 4"/>
                    <a:gd name="T22" fmla="*/ 1 w 4"/>
                    <a:gd name="T23" fmla="*/ 0 h 4"/>
                    <a:gd name="T24" fmla="*/ 1 w 4"/>
                    <a:gd name="T25" fmla="*/ 0 h 4"/>
                    <a:gd name="T26" fmla="*/ 1 w 4"/>
                    <a:gd name="T27" fmla="*/ 0 h 4"/>
                    <a:gd name="T28" fmla="*/ 1 w 4"/>
                    <a:gd name="T29" fmla="*/ 0 h 4"/>
                    <a:gd name="T30" fmla="*/ 1 w 4"/>
                    <a:gd name="T31" fmla="*/ 0 h 4"/>
                    <a:gd name="T32" fmla="*/ 1 w 4"/>
                    <a:gd name="T33" fmla="*/ 0 h 4"/>
                    <a:gd name="T34" fmla="*/ 1 w 4"/>
                    <a:gd name="T35" fmla="*/ 0 h 4"/>
                    <a:gd name="T36" fmla="*/ 1 w 4"/>
                    <a:gd name="T37" fmla="*/ 0 h 4"/>
                    <a:gd name="T38" fmla="*/ 1 w 4"/>
                    <a:gd name="T39" fmla="*/ 0 h 4"/>
                    <a:gd name="T40" fmla="*/ 1 w 4"/>
                    <a:gd name="T41" fmla="*/ 0 h 4"/>
                    <a:gd name="T42" fmla="*/ 1 w 4"/>
                    <a:gd name="T43" fmla="*/ 0 h 4"/>
                    <a:gd name="T44" fmla="*/ 2 w 4"/>
                    <a:gd name="T45" fmla="*/ 4 h 4"/>
                    <a:gd name="T46" fmla="*/ 4 w 4"/>
                    <a:gd name="T47" fmla="*/ 4 h 4"/>
                    <a:gd name="T48" fmla="*/ 0 w 4"/>
                    <a:gd name="T4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" h="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70" name="Freeform 790"/>
                <p:cNvSpPr>
                  <a:spLocks/>
                </p:cNvSpPr>
                <p:nvPr/>
              </p:nvSpPr>
              <p:spPr bwMode="auto">
                <a:xfrm>
                  <a:off x="2621" y="2568"/>
                  <a:ext cx="12" cy="10"/>
                </a:xfrm>
                <a:custGeom>
                  <a:avLst/>
                  <a:gdLst>
                    <a:gd name="T0" fmla="*/ 8 w 12"/>
                    <a:gd name="T1" fmla="*/ 0 h 10"/>
                    <a:gd name="T2" fmla="*/ 0 w 12"/>
                    <a:gd name="T3" fmla="*/ 3 h 10"/>
                    <a:gd name="T4" fmla="*/ 5 w 12"/>
                    <a:gd name="T5" fmla="*/ 10 h 10"/>
                    <a:gd name="T6" fmla="*/ 12 w 12"/>
                    <a:gd name="T7" fmla="*/ 7 h 10"/>
                    <a:gd name="T8" fmla="*/ 8 w 1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8" y="0"/>
                      </a:moveTo>
                      <a:lnTo>
                        <a:pt x="0" y="3"/>
                      </a:lnTo>
                      <a:lnTo>
                        <a:pt x="5" y="10"/>
                      </a:lnTo>
                      <a:lnTo>
                        <a:pt x="12" y="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71" name="Freeform 791"/>
                <p:cNvSpPr>
                  <a:spLocks/>
                </p:cNvSpPr>
                <p:nvPr/>
              </p:nvSpPr>
              <p:spPr bwMode="auto">
                <a:xfrm>
                  <a:off x="2621" y="2568"/>
                  <a:ext cx="12" cy="10"/>
                </a:xfrm>
                <a:custGeom>
                  <a:avLst/>
                  <a:gdLst>
                    <a:gd name="T0" fmla="*/ 8 w 12"/>
                    <a:gd name="T1" fmla="*/ 0 h 10"/>
                    <a:gd name="T2" fmla="*/ 0 w 12"/>
                    <a:gd name="T3" fmla="*/ 3 h 10"/>
                    <a:gd name="T4" fmla="*/ 5 w 12"/>
                    <a:gd name="T5" fmla="*/ 10 h 10"/>
                    <a:gd name="T6" fmla="*/ 12 w 12"/>
                    <a:gd name="T7" fmla="*/ 7 h 10"/>
                    <a:gd name="T8" fmla="*/ 8 w 1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8" y="0"/>
                      </a:moveTo>
                      <a:lnTo>
                        <a:pt x="0" y="3"/>
                      </a:lnTo>
                      <a:lnTo>
                        <a:pt x="5" y="10"/>
                      </a:lnTo>
                      <a:lnTo>
                        <a:pt x="12" y="7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72" name="Freeform 792"/>
                <p:cNvSpPr>
                  <a:spLocks/>
                </p:cNvSpPr>
                <p:nvPr/>
              </p:nvSpPr>
              <p:spPr bwMode="auto">
                <a:xfrm>
                  <a:off x="2657" y="2609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5 h 12"/>
                    <a:gd name="T4" fmla="*/ 5 w 10"/>
                    <a:gd name="T5" fmla="*/ 12 h 12"/>
                    <a:gd name="T6" fmla="*/ 10 w 10"/>
                    <a:gd name="T7" fmla="*/ 5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12"/>
                      </a:lnTo>
                      <a:lnTo>
                        <a:pt x="10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73" name="Freeform 793"/>
                <p:cNvSpPr>
                  <a:spLocks/>
                </p:cNvSpPr>
                <p:nvPr/>
              </p:nvSpPr>
              <p:spPr bwMode="auto">
                <a:xfrm>
                  <a:off x="2657" y="2609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5 h 12"/>
                    <a:gd name="T4" fmla="*/ 5 w 10"/>
                    <a:gd name="T5" fmla="*/ 12 h 12"/>
                    <a:gd name="T6" fmla="*/ 10 w 10"/>
                    <a:gd name="T7" fmla="*/ 5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12"/>
                      </a:lnTo>
                      <a:lnTo>
                        <a:pt x="10" y="5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74" name="Freeform 794"/>
                <p:cNvSpPr>
                  <a:spLocks/>
                </p:cNvSpPr>
                <p:nvPr/>
              </p:nvSpPr>
              <p:spPr bwMode="auto">
                <a:xfrm>
                  <a:off x="2676" y="2630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7 h 12"/>
                    <a:gd name="T4" fmla="*/ 5 w 10"/>
                    <a:gd name="T5" fmla="*/ 12 h 12"/>
                    <a:gd name="T6" fmla="*/ 10 w 10"/>
                    <a:gd name="T7" fmla="*/ 5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0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75" name="Freeform 795"/>
                <p:cNvSpPr>
                  <a:spLocks/>
                </p:cNvSpPr>
                <p:nvPr/>
              </p:nvSpPr>
              <p:spPr bwMode="auto">
                <a:xfrm>
                  <a:off x="2676" y="2630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7 h 12"/>
                    <a:gd name="T4" fmla="*/ 5 w 10"/>
                    <a:gd name="T5" fmla="*/ 12 h 12"/>
                    <a:gd name="T6" fmla="*/ 10 w 10"/>
                    <a:gd name="T7" fmla="*/ 5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0" y="5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76" name="Freeform 796"/>
                <p:cNvSpPr>
                  <a:spLocks noEditPoints="1"/>
                </p:cNvSpPr>
                <p:nvPr/>
              </p:nvSpPr>
              <p:spPr bwMode="auto">
                <a:xfrm>
                  <a:off x="2531" y="24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77" name="Freeform 797"/>
                <p:cNvSpPr>
                  <a:spLocks noEditPoints="1"/>
                </p:cNvSpPr>
                <p:nvPr/>
              </p:nvSpPr>
              <p:spPr bwMode="auto">
                <a:xfrm>
                  <a:off x="2531" y="24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78" name="Freeform 798"/>
                <p:cNvSpPr>
                  <a:spLocks noEditPoints="1"/>
                </p:cNvSpPr>
                <p:nvPr/>
              </p:nvSpPr>
              <p:spPr bwMode="auto">
                <a:xfrm>
                  <a:off x="2531" y="246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79" name="Freeform 799"/>
                <p:cNvSpPr>
                  <a:spLocks/>
                </p:cNvSpPr>
                <p:nvPr/>
              </p:nvSpPr>
              <p:spPr bwMode="auto">
                <a:xfrm>
                  <a:off x="2690" y="2647"/>
                  <a:ext cx="36" cy="43"/>
                </a:xfrm>
                <a:custGeom>
                  <a:avLst/>
                  <a:gdLst>
                    <a:gd name="T0" fmla="*/ 2 w 15"/>
                    <a:gd name="T1" fmla="*/ 0 h 18"/>
                    <a:gd name="T2" fmla="*/ 0 w 15"/>
                    <a:gd name="T3" fmla="*/ 3 h 18"/>
                    <a:gd name="T4" fmla="*/ 11 w 15"/>
                    <a:gd name="T5" fmla="*/ 16 h 18"/>
                    <a:gd name="T6" fmla="*/ 15 w 15"/>
                    <a:gd name="T7" fmla="*/ 18 h 18"/>
                    <a:gd name="T8" fmla="*/ 15 w 15"/>
                    <a:gd name="T9" fmla="*/ 17 h 18"/>
                    <a:gd name="T10" fmla="*/ 2 w 15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18">
                      <a:moveTo>
                        <a:pt x="2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8"/>
                        <a:pt x="15" y="17"/>
                        <a:pt x="15" y="17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80" name="Freeform 800"/>
                <p:cNvSpPr>
                  <a:spLocks/>
                </p:cNvSpPr>
                <p:nvPr/>
              </p:nvSpPr>
              <p:spPr bwMode="auto">
                <a:xfrm>
                  <a:off x="2726" y="2688"/>
                  <a:ext cx="7" cy="7"/>
                </a:xfrm>
                <a:custGeom>
                  <a:avLst/>
                  <a:gdLst>
                    <a:gd name="T0" fmla="*/ 0 w 3"/>
                    <a:gd name="T1" fmla="*/ 0 h 3"/>
                    <a:gd name="T2" fmla="*/ 0 w 3"/>
                    <a:gd name="T3" fmla="*/ 1 h 3"/>
                    <a:gd name="T4" fmla="*/ 3 w 3"/>
                    <a:gd name="T5" fmla="*/ 2 h 3"/>
                    <a:gd name="T6" fmla="*/ 3 w 3"/>
                    <a:gd name="T7" fmla="*/ 2 h 3"/>
                    <a:gd name="T8" fmla="*/ 3 w 3"/>
                    <a:gd name="T9" fmla="*/ 3 h 3"/>
                    <a:gd name="T10" fmla="*/ 0 w 3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81" name="Freeform 801"/>
                <p:cNvSpPr>
                  <a:spLocks/>
                </p:cNvSpPr>
                <p:nvPr/>
              </p:nvSpPr>
              <p:spPr bwMode="auto">
                <a:xfrm>
                  <a:off x="2686" y="2640"/>
                  <a:ext cx="9" cy="14"/>
                </a:xfrm>
                <a:custGeom>
                  <a:avLst/>
                  <a:gdLst>
                    <a:gd name="T0" fmla="*/ 2 w 9"/>
                    <a:gd name="T1" fmla="*/ 0 h 14"/>
                    <a:gd name="T2" fmla="*/ 0 w 9"/>
                    <a:gd name="T3" fmla="*/ 9 h 14"/>
                    <a:gd name="T4" fmla="*/ 4 w 9"/>
                    <a:gd name="T5" fmla="*/ 14 h 14"/>
                    <a:gd name="T6" fmla="*/ 9 w 9"/>
                    <a:gd name="T7" fmla="*/ 7 h 14"/>
                    <a:gd name="T8" fmla="*/ 2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0"/>
                      </a:moveTo>
                      <a:lnTo>
                        <a:pt x="0" y="9"/>
                      </a:lnTo>
                      <a:lnTo>
                        <a:pt x="4" y="14"/>
                      </a:lnTo>
                      <a:lnTo>
                        <a:pt x="9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82" name="Freeform 802"/>
                <p:cNvSpPr>
                  <a:spLocks/>
                </p:cNvSpPr>
                <p:nvPr/>
              </p:nvSpPr>
              <p:spPr bwMode="auto">
                <a:xfrm>
                  <a:off x="2686" y="2640"/>
                  <a:ext cx="9" cy="14"/>
                </a:xfrm>
                <a:custGeom>
                  <a:avLst/>
                  <a:gdLst>
                    <a:gd name="T0" fmla="*/ 2 w 9"/>
                    <a:gd name="T1" fmla="*/ 0 h 14"/>
                    <a:gd name="T2" fmla="*/ 0 w 9"/>
                    <a:gd name="T3" fmla="*/ 9 h 14"/>
                    <a:gd name="T4" fmla="*/ 4 w 9"/>
                    <a:gd name="T5" fmla="*/ 14 h 14"/>
                    <a:gd name="T6" fmla="*/ 9 w 9"/>
                    <a:gd name="T7" fmla="*/ 7 h 14"/>
                    <a:gd name="T8" fmla="*/ 2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0"/>
                      </a:moveTo>
                      <a:lnTo>
                        <a:pt x="0" y="9"/>
                      </a:lnTo>
                      <a:lnTo>
                        <a:pt x="4" y="14"/>
                      </a:lnTo>
                      <a:lnTo>
                        <a:pt x="9" y="7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83" name="Freeform 803"/>
                <p:cNvSpPr>
                  <a:spLocks noEditPoints="1"/>
                </p:cNvSpPr>
                <p:nvPr/>
              </p:nvSpPr>
              <p:spPr bwMode="auto">
                <a:xfrm>
                  <a:off x="2534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84" name="Freeform 804"/>
                <p:cNvSpPr>
                  <a:spLocks noEditPoints="1"/>
                </p:cNvSpPr>
                <p:nvPr/>
              </p:nvSpPr>
              <p:spPr bwMode="auto">
                <a:xfrm>
                  <a:off x="2534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85" name="Freeform 805"/>
                <p:cNvSpPr>
                  <a:spLocks noEditPoints="1"/>
                </p:cNvSpPr>
                <p:nvPr/>
              </p:nvSpPr>
              <p:spPr bwMode="auto">
                <a:xfrm>
                  <a:off x="2534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86" name="Freeform 806"/>
                <p:cNvSpPr>
                  <a:spLocks noEditPoints="1"/>
                </p:cNvSpPr>
                <p:nvPr/>
              </p:nvSpPr>
              <p:spPr bwMode="auto">
                <a:xfrm>
                  <a:off x="2534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87" name="Freeform 807"/>
                <p:cNvSpPr>
                  <a:spLocks/>
                </p:cNvSpPr>
                <p:nvPr/>
              </p:nvSpPr>
              <p:spPr bwMode="auto">
                <a:xfrm>
                  <a:off x="2534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88" name="Freeform 808"/>
                <p:cNvSpPr>
                  <a:spLocks noEditPoints="1"/>
                </p:cNvSpPr>
                <p:nvPr/>
              </p:nvSpPr>
              <p:spPr bwMode="auto">
                <a:xfrm>
                  <a:off x="2534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89" name="Freeform 809"/>
                <p:cNvSpPr>
                  <a:spLocks noEditPoints="1"/>
                </p:cNvSpPr>
                <p:nvPr/>
              </p:nvSpPr>
              <p:spPr bwMode="auto">
                <a:xfrm>
                  <a:off x="2534" y="2456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0 w 1"/>
                    <a:gd name="T5" fmla="*/ 0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0 w 1"/>
                    <a:gd name="T13" fmla="*/ 0 w 1"/>
                    <a:gd name="T14" fmla="*/ 0 w 1"/>
                    <a:gd name="T15" fmla="*/ 0 w 1"/>
                    <a:gd name="T16" fmla="*/ 0 w 1"/>
                    <a:gd name="T17" fmla="*/ 0 w 1"/>
                    <a:gd name="T18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90" name="Freeform 810"/>
                <p:cNvSpPr>
                  <a:spLocks noEditPoints="1"/>
                </p:cNvSpPr>
                <p:nvPr/>
              </p:nvSpPr>
              <p:spPr bwMode="auto">
                <a:xfrm>
                  <a:off x="2536" y="2456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1 h 1"/>
                    <a:gd name="T4" fmla="*/ 0 h 1"/>
                    <a:gd name="T5" fmla="*/ 0 h 1"/>
                    <a:gd name="T6" fmla="*/ 0 h 1"/>
                    <a:gd name="T7" fmla="*/ 0 h 1"/>
                    <a:gd name="T8" fmla="*/ 0 h 1"/>
                    <a:gd name="T9" fmla="*/ 0 h 1"/>
                    <a:gd name="T10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91" name="Freeform 811"/>
                <p:cNvSpPr>
                  <a:spLocks noEditPoints="1"/>
                </p:cNvSpPr>
                <p:nvPr/>
              </p:nvSpPr>
              <p:spPr bwMode="auto">
                <a:xfrm>
                  <a:off x="2536" y="2456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0 h 1"/>
                    <a:gd name="T5" fmla="*/ 0 h 1"/>
                    <a:gd name="T6" fmla="*/ 0 h 1"/>
                    <a:gd name="T7" fmla="*/ 0 h 1"/>
                    <a:gd name="T8" fmla="*/ 0 h 1"/>
                    <a:gd name="T9" fmla="*/ 0 h 1"/>
                    <a:gd name="T10" fmla="*/ 0 h 1"/>
                    <a:gd name="T11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92" name="Freeform 812"/>
                <p:cNvSpPr>
                  <a:spLocks/>
                </p:cNvSpPr>
                <p:nvPr/>
              </p:nvSpPr>
              <p:spPr bwMode="auto">
                <a:xfrm>
                  <a:off x="2531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93" name="Freeform 813"/>
                <p:cNvSpPr>
                  <a:spLocks/>
                </p:cNvSpPr>
                <p:nvPr/>
              </p:nvSpPr>
              <p:spPr bwMode="auto">
                <a:xfrm>
                  <a:off x="2531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94" name="Freeform 814"/>
                <p:cNvSpPr>
                  <a:spLocks noEditPoints="1"/>
                </p:cNvSpPr>
                <p:nvPr/>
              </p:nvSpPr>
              <p:spPr bwMode="auto">
                <a:xfrm>
                  <a:off x="2531" y="2456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1 h 1"/>
                    <a:gd name="T8" fmla="*/ 1 h 1"/>
                    <a:gd name="T9" fmla="*/ 1 h 1"/>
                    <a:gd name="T10" fmla="*/ 0 h 1"/>
                    <a:gd name="T11" fmla="*/ 0 h 1"/>
                    <a:gd name="T12" fmla="*/ 0 h 1"/>
                    <a:gd name="T13" fmla="*/ 0 h 1"/>
                    <a:gd name="T14" fmla="*/ 0 h 1"/>
                    <a:gd name="T15" fmla="*/ 0 h 1"/>
                    <a:gd name="T16" fmla="*/ 0 h 1"/>
                    <a:gd name="T17" fmla="*/ 0 h 1"/>
                    <a:gd name="T18" fmla="*/ 0 h 1"/>
                    <a:gd name="T19" fmla="*/ 0 h 1"/>
                    <a:gd name="T20" fmla="*/ 0 h 1"/>
                    <a:gd name="T21" fmla="*/ 0 h 1"/>
                    <a:gd name="T22" fmla="*/ 0 h 1"/>
                    <a:gd name="T23" fmla="*/ 0 h 1"/>
                    <a:gd name="T24" fmla="*/ 0 h 1"/>
                    <a:gd name="T25" fmla="*/ 0 h 1"/>
                    <a:gd name="T26" fmla="*/ 0 h 1"/>
                    <a:gd name="T27" fmla="*/ 0 h 1"/>
                    <a:gd name="T28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95" name="Freeform 815"/>
                <p:cNvSpPr>
                  <a:spLocks noEditPoints="1"/>
                </p:cNvSpPr>
                <p:nvPr/>
              </p:nvSpPr>
              <p:spPr bwMode="auto">
                <a:xfrm>
                  <a:off x="2531" y="24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96" name="Freeform 816"/>
                <p:cNvSpPr>
                  <a:spLocks/>
                </p:cNvSpPr>
                <p:nvPr/>
              </p:nvSpPr>
              <p:spPr bwMode="auto">
                <a:xfrm>
                  <a:off x="2531" y="24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97" name="Freeform 817"/>
                <p:cNvSpPr>
                  <a:spLocks/>
                </p:cNvSpPr>
                <p:nvPr/>
              </p:nvSpPr>
              <p:spPr bwMode="auto">
                <a:xfrm>
                  <a:off x="2531" y="24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98" name="Freeform 818"/>
                <p:cNvSpPr>
                  <a:spLocks noEditPoints="1"/>
                </p:cNvSpPr>
                <p:nvPr/>
              </p:nvSpPr>
              <p:spPr bwMode="auto">
                <a:xfrm>
                  <a:off x="2531" y="24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99" name="Freeform 819"/>
                <p:cNvSpPr>
                  <a:spLocks/>
                </p:cNvSpPr>
                <p:nvPr/>
              </p:nvSpPr>
              <p:spPr bwMode="auto">
                <a:xfrm>
                  <a:off x="2531" y="24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00" name="Freeform 820"/>
                <p:cNvSpPr>
                  <a:spLocks noEditPoints="1"/>
                </p:cNvSpPr>
                <p:nvPr/>
              </p:nvSpPr>
              <p:spPr bwMode="auto">
                <a:xfrm>
                  <a:off x="2536" y="2458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1 w 1"/>
                    <a:gd name="T14" fmla="*/ 1 w 1"/>
                    <a:gd name="T15" fmla="*/ 0 w 1"/>
                    <a:gd name="T16" fmla="*/ 0 w 1"/>
                    <a:gd name="T17" fmla="*/ 0 w 1"/>
                    <a:gd name="T18" fmla="*/ 0 w 1"/>
                    <a:gd name="T19" fmla="*/ 0 w 1"/>
                    <a:gd name="T20" fmla="*/ 0 w 1"/>
                    <a:gd name="T21" fmla="*/ 0 w 1"/>
                    <a:gd name="T22" fmla="*/ 0 w 1"/>
                    <a:gd name="T23" fmla="*/ 0 w 1"/>
                    <a:gd name="T24" fmla="*/ 0 w 1"/>
                    <a:gd name="T25" fmla="*/ 0 w 1"/>
                    <a:gd name="T26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01" name="Freeform 821"/>
                <p:cNvSpPr>
                  <a:spLocks noEditPoints="1"/>
                </p:cNvSpPr>
                <p:nvPr/>
              </p:nvSpPr>
              <p:spPr bwMode="auto">
                <a:xfrm>
                  <a:off x="2545" y="2478"/>
                  <a:ext cx="119" cy="233"/>
                </a:xfrm>
                <a:custGeom>
                  <a:avLst/>
                  <a:gdLst>
                    <a:gd name="T0" fmla="*/ 112 w 119"/>
                    <a:gd name="T1" fmla="*/ 212 h 233"/>
                    <a:gd name="T2" fmla="*/ 107 w 119"/>
                    <a:gd name="T3" fmla="*/ 219 h 233"/>
                    <a:gd name="T4" fmla="*/ 114 w 119"/>
                    <a:gd name="T5" fmla="*/ 233 h 233"/>
                    <a:gd name="T6" fmla="*/ 117 w 119"/>
                    <a:gd name="T7" fmla="*/ 233 h 233"/>
                    <a:gd name="T8" fmla="*/ 119 w 119"/>
                    <a:gd name="T9" fmla="*/ 226 h 233"/>
                    <a:gd name="T10" fmla="*/ 112 w 119"/>
                    <a:gd name="T11" fmla="*/ 212 h 233"/>
                    <a:gd name="T12" fmla="*/ 86 w 119"/>
                    <a:gd name="T13" fmla="*/ 174 h 233"/>
                    <a:gd name="T14" fmla="*/ 86 w 119"/>
                    <a:gd name="T15" fmla="*/ 176 h 233"/>
                    <a:gd name="T16" fmla="*/ 103 w 119"/>
                    <a:gd name="T17" fmla="*/ 212 h 233"/>
                    <a:gd name="T18" fmla="*/ 107 w 119"/>
                    <a:gd name="T19" fmla="*/ 202 h 233"/>
                    <a:gd name="T20" fmla="*/ 95 w 119"/>
                    <a:gd name="T21" fmla="*/ 179 h 233"/>
                    <a:gd name="T22" fmla="*/ 86 w 119"/>
                    <a:gd name="T23" fmla="*/ 174 h 233"/>
                    <a:gd name="T24" fmla="*/ 57 w 119"/>
                    <a:gd name="T25" fmla="*/ 107 h 233"/>
                    <a:gd name="T26" fmla="*/ 50 w 119"/>
                    <a:gd name="T27" fmla="*/ 109 h 233"/>
                    <a:gd name="T28" fmla="*/ 79 w 119"/>
                    <a:gd name="T29" fmla="*/ 164 h 233"/>
                    <a:gd name="T30" fmla="*/ 84 w 119"/>
                    <a:gd name="T31" fmla="*/ 167 h 233"/>
                    <a:gd name="T32" fmla="*/ 86 w 119"/>
                    <a:gd name="T33" fmla="*/ 164 h 233"/>
                    <a:gd name="T34" fmla="*/ 57 w 119"/>
                    <a:gd name="T35" fmla="*/ 107 h 233"/>
                    <a:gd name="T36" fmla="*/ 0 w 119"/>
                    <a:gd name="T37" fmla="*/ 0 h 233"/>
                    <a:gd name="T38" fmla="*/ 12 w 119"/>
                    <a:gd name="T39" fmla="*/ 35 h 233"/>
                    <a:gd name="T40" fmla="*/ 48 w 119"/>
                    <a:gd name="T41" fmla="*/ 102 h 233"/>
                    <a:gd name="T42" fmla="*/ 55 w 119"/>
                    <a:gd name="T43" fmla="*/ 100 h 233"/>
                    <a:gd name="T44" fmla="*/ 8 w 119"/>
                    <a:gd name="T45" fmla="*/ 9 h 233"/>
                    <a:gd name="T46" fmla="*/ 0 w 119"/>
                    <a:gd name="T47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9" h="233">
                      <a:moveTo>
                        <a:pt x="112" y="212"/>
                      </a:moveTo>
                      <a:lnTo>
                        <a:pt x="107" y="219"/>
                      </a:lnTo>
                      <a:lnTo>
                        <a:pt x="114" y="233"/>
                      </a:lnTo>
                      <a:lnTo>
                        <a:pt x="117" y="233"/>
                      </a:lnTo>
                      <a:lnTo>
                        <a:pt x="119" y="226"/>
                      </a:lnTo>
                      <a:lnTo>
                        <a:pt x="112" y="212"/>
                      </a:lnTo>
                      <a:close/>
                      <a:moveTo>
                        <a:pt x="86" y="174"/>
                      </a:moveTo>
                      <a:lnTo>
                        <a:pt x="86" y="176"/>
                      </a:lnTo>
                      <a:lnTo>
                        <a:pt x="103" y="212"/>
                      </a:lnTo>
                      <a:lnTo>
                        <a:pt x="107" y="202"/>
                      </a:lnTo>
                      <a:lnTo>
                        <a:pt x="95" y="179"/>
                      </a:lnTo>
                      <a:lnTo>
                        <a:pt x="86" y="174"/>
                      </a:lnTo>
                      <a:close/>
                      <a:moveTo>
                        <a:pt x="57" y="107"/>
                      </a:moveTo>
                      <a:lnTo>
                        <a:pt x="50" y="109"/>
                      </a:lnTo>
                      <a:lnTo>
                        <a:pt x="79" y="164"/>
                      </a:lnTo>
                      <a:lnTo>
                        <a:pt x="84" y="167"/>
                      </a:lnTo>
                      <a:lnTo>
                        <a:pt x="86" y="164"/>
                      </a:lnTo>
                      <a:lnTo>
                        <a:pt x="57" y="107"/>
                      </a:lnTo>
                      <a:close/>
                      <a:moveTo>
                        <a:pt x="0" y="0"/>
                      </a:moveTo>
                      <a:lnTo>
                        <a:pt x="12" y="35"/>
                      </a:lnTo>
                      <a:lnTo>
                        <a:pt x="48" y="102"/>
                      </a:lnTo>
                      <a:lnTo>
                        <a:pt x="55" y="100"/>
                      </a:lnTo>
                      <a:lnTo>
                        <a:pt x="8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02" name="Freeform 822"/>
                <p:cNvSpPr>
                  <a:spLocks noEditPoints="1"/>
                </p:cNvSpPr>
                <p:nvPr/>
              </p:nvSpPr>
              <p:spPr bwMode="auto">
                <a:xfrm>
                  <a:off x="2545" y="2478"/>
                  <a:ext cx="119" cy="233"/>
                </a:xfrm>
                <a:custGeom>
                  <a:avLst/>
                  <a:gdLst>
                    <a:gd name="T0" fmla="*/ 112 w 119"/>
                    <a:gd name="T1" fmla="*/ 212 h 233"/>
                    <a:gd name="T2" fmla="*/ 107 w 119"/>
                    <a:gd name="T3" fmla="*/ 219 h 233"/>
                    <a:gd name="T4" fmla="*/ 114 w 119"/>
                    <a:gd name="T5" fmla="*/ 233 h 233"/>
                    <a:gd name="T6" fmla="*/ 117 w 119"/>
                    <a:gd name="T7" fmla="*/ 233 h 233"/>
                    <a:gd name="T8" fmla="*/ 119 w 119"/>
                    <a:gd name="T9" fmla="*/ 226 h 233"/>
                    <a:gd name="T10" fmla="*/ 112 w 119"/>
                    <a:gd name="T11" fmla="*/ 212 h 233"/>
                    <a:gd name="T12" fmla="*/ 86 w 119"/>
                    <a:gd name="T13" fmla="*/ 174 h 233"/>
                    <a:gd name="T14" fmla="*/ 86 w 119"/>
                    <a:gd name="T15" fmla="*/ 176 h 233"/>
                    <a:gd name="T16" fmla="*/ 103 w 119"/>
                    <a:gd name="T17" fmla="*/ 212 h 233"/>
                    <a:gd name="T18" fmla="*/ 107 w 119"/>
                    <a:gd name="T19" fmla="*/ 202 h 233"/>
                    <a:gd name="T20" fmla="*/ 95 w 119"/>
                    <a:gd name="T21" fmla="*/ 179 h 233"/>
                    <a:gd name="T22" fmla="*/ 86 w 119"/>
                    <a:gd name="T23" fmla="*/ 174 h 233"/>
                    <a:gd name="T24" fmla="*/ 57 w 119"/>
                    <a:gd name="T25" fmla="*/ 107 h 233"/>
                    <a:gd name="T26" fmla="*/ 50 w 119"/>
                    <a:gd name="T27" fmla="*/ 109 h 233"/>
                    <a:gd name="T28" fmla="*/ 79 w 119"/>
                    <a:gd name="T29" fmla="*/ 164 h 233"/>
                    <a:gd name="T30" fmla="*/ 84 w 119"/>
                    <a:gd name="T31" fmla="*/ 167 h 233"/>
                    <a:gd name="T32" fmla="*/ 86 w 119"/>
                    <a:gd name="T33" fmla="*/ 164 h 233"/>
                    <a:gd name="T34" fmla="*/ 57 w 119"/>
                    <a:gd name="T35" fmla="*/ 107 h 233"/>
                    <a:gd name="T36" fmla="*/ 0 w 119"/>
                    <a:gd name="T37" fmla="*/ 0 h 233"/>
                    <a:gd name="T38" fmla="*/ 12 w 119"/>
                    <a:gd name="T39" fmla="*/ 35 h 233"/>
                    <a:gd name="T40" fmla="*/ 48 w 119"/>
                    <a:gd name="T41" fmla="*/ 102 h 233"/>
                    <a:gd name="T42" fmla="*/ 55 w 119"/>
                    <a:gd name="T43" fmla="*/ 100 h 233"/>
                    <a:gd name="T44" fmla="*/ 8 w 119"/>
                    <a:gd name="T45" fmla="*/ 9 h 233"/>
                    <a:gd name="T46" fmla="*/ 0 w 119"/>
                    <a:gd name="T47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9" h="233">
                      <a:moveTo>
                        <a:pt x="112" y="212"/>
                      </a:moveTo>
                      <a:lnTo>
                        <a:pt x="107" y="219"/>
                      </a:lnTo>
                      <a:lnTo>
                        <a:pt x="114" y="233"/>
                      </a:lnTo>
                      <a:lnTo>
                        <a:pt x="117" y="233"/>
                      </a:lnTo>
                      <a:lnTo>
                        <a:pt x="119" y="226"/>
                      </a:lnTo>
                      <a:lnTo>
                        <a:pt x="112" y="212"/>
                      </a:lnTo>
                      <a:moveTo>
                        <a:pt x="86" y="174"/>
                      </a:moveTo>
                      <a:lnTo>
                        <a:pt x="86" y="176"/>
                      </a:lnTo>
                      <a:lnTo>
                        <a:pt x="103" y="212"/>
                      </a:lnTo>
                      <a:lnTo>
                        <a:pt x="107" y="202"/>
                      </a:lnTo>
                      <a:lnTo>
                        <a:pt x="95" y="179"/>
                      </a:lnTo>
                      <a:lnTo>
                        <a:pt x="86" y="174"/>
                      </a:lnTo>
                      <a:moveTo>
                        <a:pt x="57" y="107"/>
                      </a:moveTo>
                      <a:lnTo>
                        <a:pt x="50" y="109"/>
                      </a:lnTo>
                      <a:lnTo>
                        <a:pt x="79" y="164"/>
                      </a:lnTo>
                      <a:lnTo>
                        <a:pt x="84" y="167"/>
                      </a:lnTo>
                      <a:lnTo>
                        <a:pt x="86" y="164"/>
                      </a:lnTo>
                      <a:lnTo>
                        <a:pt x="57" y="107"/>
                      </a:lnTo>
                      <a:moveTo>
                        <a:pt x="0" y="0"/>
                      </a:moveTo>
                      <a:lnTo>
                        <a:pt x="12" y="35"/>
                      </a:lnTo>
                      <a:lnTo>
                        <a:pt x="48" y="102"/>
                      </a:lnTo>
                      <a:lnTo>
                        <a:pt x="55" y="100"/>
                      </a:lnTo>
                      <a:lnTo>
                        <a:pt x="8" y="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03" name="Freeform 823"/>
                <p:cNvSpPr>
                  <a:spLocks/>
                </p:cNvSpPr>
                <p:nvPr/>
              </p:nvSpPr>
              <p:spPr bwMode="auto">
                <a:xfrm>
                  <a:off x="2593" y="2578"/>
                  <a:ext cx="9" cy="9"/>
                </a:xfrm>
                <a:custGeom>
                  <a:avLst/>
                  <a:gdLst>
                    <a:gd name="T0" fmla="*/ 7 w 9"/>
                    <a:gd name="T1" fmla="*/ 0 h 9"/>
                    <a:gd name="T2" fmla="*/ 0 w 9"/>
                    <a:gd name="T3" fmla="*/ 2 h 9"/>
                    <a:gd name="T4" fmla="*/ 2 w 9"/>
                    <a:gd name="T5" fmla="*/ 9 h 9"/>
                    <a:gd name="T6" fmla="*/ 9 w 9"/>
                    <a:gd name="T7" fmla="*/ 7 h 9"/>
                    <a:gd name="T8" fmla="*/ 7 w 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2" y="9"/>
                      </a:lnTo>
                      <a:lnTo>
                        <a:pt x="9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04" name="Freeform 824"/>
                <p:cNvSpPr>
                  <a:spLocks/>
                </p:cNvSpPr>
                <p:nvPr/>
              </p:nvSpPr>
              <p:spPr bwMode="auto">
                <a:xfrm>
                  <a:off x="2593" y="2578"/>
                  <a:ext cx="9" cy="9"/>
                </a:xfrm>
                <a:custGeom>
                  <a:avLst/>
                  <a:gdLst>
                    <a:gd name="T0" fmla="*/ 7 w 9"/>
                    <a:gd name="T1" fmla="*/ 0 h 9"/>
                    <a:gd name="T2" fmla="*/ 0 w 9"/>
                    <a:gd name="T3" fmla="*/ 2 h 9"/>
                    <a:gd name="T4" fmla="*/ 2 w 9"/>
                    <a:gd name="T5" fmla="*/ 9 h 9"/>
                    <a:gd name="T6" fmla="*/ 9 w 9"/>
                    <a:gd name="T7" fmla="*/ 7 h 9"/>
                    <a:gd name="T8" fmla="*/ 7 w 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2" y="9"/>
                      </a:lnTo>
                      <a:lnTo>
                        <a:pt x="9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05" name="Freeform 825"/>
                <p:cNvSpPr>
                  <a:spLocks noEditPoints="1"/>
                </p:cNvSpPr>
                <p:nvPr/>
              </p:nvSpPr>
              <p:spPr bwMode="auto">
                <a:xfrm>
                  <a:off x="2629" y="2642"/>
                  <a:ext cx="4" cy="12"/>
                </a:xfrm>
                <a:custGeom>
                  <a:avLst/>
                  <a:gdLst>
                    <a:gd name="T0" fmla="*/ 0 w 4"/>
                    <a:gd name="T1" fmla="*/ 10 h 12"/>
                    <a:gd name="T2" fmla="*/ 2 w 4"/>
                    <a:gd name="T3" fmla="*/ 12 h 12"/>
                    <a:gd name="T4" fmla="*/ 2 w 4"/>
                    <a:gd name="T5" fmla="*/ 10 h 12"/>
                    <a:gd name="T6" fmla="*/ 0 w 4"/>
                    <a:gd name="T7" fmla="*/ 10 h 12"/>
                    <a:gd name="T8" fmla="*/ 2 w 4"/>
                    <a:gd name="T9" fmla="*/ 0 h 12"/>
                    <a:gd name="T10" fmla="*/ 0 w 4"/>
                    <a:gd name="T11" fmla="*/ 3 h 12"/>
                    <a:gd name="T12" fmla="*/ 4 w 4"/>
                    <a:gd name="T13" fmla="*/ 5 h 12"/>
                    <a:gd name="T14" fmla="*/ 2 w 4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" h="12">
                      <a:moveTo>
                        <a:pt x="0" y="10"/>
                      </a:moveTo>
                      <a:lnTo>
                        <a:pt x="2" y="12"/>
                      </a:lnTo>
                      <a:lnTo>
                        <a:pt x="2" y="10"/>
                      </a:lnTo>
                      <a:lnTo>
                        <a:pt x="0" y="10"/>
                      </a:lnTo>
                      <a:close/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4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06" name="Freeform 826"/>
                <p:cNvSpPr>
                  <a:spLocks noEditPoints="1"/>
                </p:cNvSpPr>
                <p:nvPr/>
              </p:nvSpPr>
              <p:spPr bwMode="auto">
                <a:xfrm>
                  <a:off x="2629" y="2642"/>
                  <a:ext cx="4" cy="12"/>
                </a:xfrm>
                <a:custGeom>
                  <a:avLst/>
                  <a:gdLst>
                    <a:gd name="T0" fmla="*/ 0 w 4"/>
                    <a:gd name="T1" fmla="*/ 10 h 12"/>
                    <a:gd name="T2" fmla="*/ 2 w 4"/>
                    <a:gd name="T3" fmla="*/ 12 h 12"/>
                    <a:gd name="T4" fmla="*/ 2 w 4"/>
                    <a:gd name="T5" fmla="*/ 10 h 12"/>
                    <a:gd name="T6" fmla="*/ 0 w 4"/>
                    <a:gd name="T7" fmla="*/ 10 h 12"/>
                    <a:gd name="T8" fmla="*/ 2 w 4"/>
                    <a:gd name="T9" fmla="*/ 0 h 12"/>
                    <a:gd name="T10" fmla="*/ 0 w 4"/>
                    <a:gd name="T11" fmla="*/ 3 h 12"/>
                    <a:gd name="T12" fmla="*/ 4 w 4"/>
                    <a:gd name="T13" fmla="*/ 5 h 12"/>
                    <a:gd name="T14" fmla="*/ 2 w 4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" h="12">
                      <a:moveTo>
                        <a:pt x="0" y="10"/>
                      </a:moveTo>
                      <a:lnTo>
                        <a:pt x="2" y="12"/>
                      </a:lnTo>
                      <a:lnTo>
                        <a:pt x="2" y="10"/>
                      </a:lnTo>
                      <a:lnTo>
                        <a:pt x="0" y="10"/>
                      </a:lnTo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4" y="5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07" name="Freeform 827"/>
                <p:cNvSpPr>
                  <a:spLocks/>
                </p:cNvSpPr>
                <p:nvPr/>
              </p:nvSpPr>
              <p:spPr bwMode="auto">
                <a:xfrm>
                  <a:off x="2648" y="2680"/>
                  <a:ext cx="9" cy="17"/>
                </a:xfrm>
                <a:custGeom>
                  <a:avLst/>
                  <a:gdLst>
                    <a:gd name="T0" fmla="*/ 4 w 9"/>
                    <a:gd name="T1" fmla="*/ 0 h 17"/>
                    <a:gd name="T2" fmla="*/ 0 w 9"/>
                    <a:gd name="T3" fmla="*/ 10 h 17"/>
                    <a:gd name="T4" fmla="*/ 4 w 9"/>
                    <a:gd name="T5" fmla="*/ 17 h 17"/>
                    <a:gd name="T6" fmla="*/ 9 w 9"/>
                    <a:gd name="T7" fmla="*/ 10 h 17"/>
                    <a:gd name="T8" fmla="*/ 4 w 9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4" y="0"/>
                      </a:moveTo>
                      <a:lnTo>
                        <a:pt x="0" y="10"/>
                      </a:lnTo>
                      <a:lnTo>
                        <a:pt x="4" y="17"/>
                      </a:lnTo>
                      <a:lnTo>
                        <a:pt x="9" y="1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08" name="Freeform 828"/>
                <p:cNvSpPr>
                  <a:spLocks/>
                </p:cNvSpPr>
                <p:nvPr/>
              </p:nvSpPr>
              <p:spPr bwMode="auto">
                <a:xfrm>
                  <a:off x="2648" y="2680"/>
                  <a:ext cx="9" cy="17"/>
                </a:xfrm>
                <a:custGeom>
                  <a:avLst/>
                  <a:gdLst>
                    <a:gd name="T0" fmla="*/ 4 w 9"/>
                    <a:gd name="T1" fmla="*/ 0 h 17"/>
                    <a:gd name="T2" fmla="*/ 0 w 9"/>
                    <a:gd name="T3" fmla="*/ 10 h 17"/>
                    <a:gd name="T4" fmla="*/ 4 w 9"/>
                    <a:gd name="T5" fmla="*/ 17 h 17"/>
                    <a:gd name="T6" fmla="*/ 9 w 9"/>
                    <a:gd name="T7" fmla="*/ 10 h 17"/>
                    <a:gd name="T8" fmla="*/ 4 w 9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4" y="0"/>
                      </a:moveTo>
                      <a:lnTo>
                        <a:pt x="0" y="10"/>
                      </a:lnTo>
                      <a:lnTo>
                        <a:pt x="4" y="17"/>
                      </a:lnTo>
                      <a:lnTo>
                        <a:pt x="9" y="10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09" name="Freeform 829"/>
                <p:cNvSpPr>
                  <a:spLocks noEditPoints="1"/>
                </p:cNvSpPr>
                <p:nvPr/>
              </p:nvSpPr>
              <p:spPr bwMode="auto">
                <a:xfrm>
                  <a:off x="2664" y="2716"/>
                  <a:ext cx="64" cy="115"/>
                </a:xfrm>
                <a:custGeom>
                  <a:avLst/>
                  <a:gdLst>
                    <a:gd name="T0" fmla="*/ 13 w 27"/>
                    <a:gd name="T1" fmla="*/ 21 h 48"/>
                    <a:gd name="T2" fmla="*/ 12 w 27"/>
                    <a:gd name="T3" fmla="*/ 24 h 48"/>
                    <a:gd name="T4" fmla="*/ 20 w 27"/>
                    <a:gd name="T5" fmla="*/ 40 h 48"/>
                    <a:gd name="T6" fmla="*/ 26 w 27"/>
                    <a:gd name="T7" fmla="*/ 48 h 48"/>
                    <a:gd name="T8" fmla="*/ 27 w 27"/>
                    <a:gd name="T9" fmla="*/ 46 h 48"/>
                    <a:gd name="T10" fmla="*/ 13 w 27"/>
                    <a:gd name="T11" fmla="*/ 21 h 48"/>
                    <a:gd name="T12" fmla="*/ 10 w 27"/>
                    <a:gd name="T13" fmla="*/ 14 h 48"/>
                    <a:gd name="T14" fmla="*/ 8 w 27"/>
                    <a:gd name="T15" fmla="*/ 16 h 48"/>
                    <a:gd name="T16" fmla="*/ 10 w 27"/>
                    <a:gd name="T17" fmla="*/ 21 h 48"/>
                    <a:gd name="T18" fmla="*/ 12 w 27"/>
                    <a:gd name="T19" fmla="*/ 18 h 48"/>
                    <a:gd name="T20" fmla="*/ 10 w 27"/>
                    <a:gd name="T21" fmla="*/ 14 h 48"/>
                    <a:gd name="T22" fmla="*/ 3 w 27"/>
                    <a:gd name="T23" fmla="*/ 0 h 48"/>
                    <a:gd name="T24" fmla="*/ 1 w 27"/>
                    <a:gd name="T25" fmla="*/ 0 h 48"/>
                    <a:gd name="T26" fmla="*/ 0 w 27"/>
                    <a:gd name="T27" fmla="*/ 2 h 48"/>
                    <a:gd name="T28" fmla="*/ 6 w 27"/>
                    <a:gd name="T29" fmla="*/ 13 h 48"/>
                    <a:gd name="T30" fmla="*/ 8 w 27"/>
                    <a:gd name="T31" fmla="*/ 11 h 48"/>
                    <a:gd name="T32" fmla="*/ 3 w 27"/>
                    <a:gd name="T3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7" h="48">
                      <a:moveTo>
                        <a:pt x="13" y="21"/>
                      </a:move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6" y="48"/>
                        <a:pt x="26" y="48"/>
                        <a:pt x="26" y="48"/>
                      </a:cubicBezTo>
                      <a:cubicBezTo>
                        <a:pt x="27" y="47"/>
                        <a:pt x="27" y="47"/>
                        <a:pt x="27" y="46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moveTo>
                        <a:pt x="10" y="14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10" name="Freeform 830"/>
                <p:cNvSpPr>
                  <a:spLocks/>
                </p:cNvSpPr>
                <p:nvPr/>
              </p:nvSpPr>
              <p:spPr bwMode="auto">
                <a:xfrm>
                  <a:off x="2726" y="2826"/>
                  <a:ext cx="7" cy="12"/>
                </a:xfrm>
                <a:custGeom>
                  <a:avLst/>
                  <a:gdLst>
                    <a:gd name="T0" fmla="*/ 1 w 3"/>
                    <a:gd name="T1" fmla="*/ 0 h 5"/>
                    <a:gd name="T2" fmla="*/ 0 w 3"/>
                    <a:gd name="T3" fmla="*/ 2 h 5"/>
                    <a:gd name="T4" fmla="*/ 3 w 3"/>
                    <a:gd name="T5" fmla="*/ 5 h 5"/>
                    <a:gd name="T6" fmla="*/ 3 w 3"/>
                    <a:gd name="T7" fmla="*/ 5 h 5"/>
                    <a:gd name="T8" fmla="*/ 1 w 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0"/>
                      </a:move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11" name="Freeform 831"/>
                <p:cNvSpPr>
                  <a:spLocks noEditPoints="1"/>
                </p:cNvSpPr>
                <p:nvPr/>
              </p:nvSpPr>
              <p:spPr bwMode="auto">
                <a:xfrm>
                  <a:off x="2662" y="2704"/>
                  <a:ext cx="5" cy="17"/>
                </a:xfrm>
                <a:custGeom>
                  <a:avLst/>
                  <a:gdLst>
                    <a:gd name="T0" fmla="*/ 5 w 5"/>
                    <a:gd name="T1" fmla="*/ 12 h 17"/>
                    <a:gd name="T2" fmla="*/ 2 w 5"/>
                    <a:gd name="T3" fmla="*/ 15 h 17"/>
                    <a:gd name="T4" fmla="*/ 2 w 5"/>
                    <a:gd name="T5" fmla="*/ 17 h 17"/>
                    <a:gd name="T6" fmla="*/ 5 w 5"/>
                    <a:gd name="T7" fmla="*/ 12 h 17"/>
                    <a:gd name="T8" fmla="*/ 2 w 5"/>
                    <a:gd name="T9" fmla="*/ 0 h 17"/>
                    <a:gd name="T10" fmla="*/ 0 w 5"/>
                    <a:gd name="T11" fmla="*/ 7 h 17"/>
                    <a:gd name="T12" fmla="*/ 5 w 5"/>
                    <a:gd name="T13" fmla="*/ 5 h 17"/>
                    <a:gd name="T14" fmla="*/ 2 w 5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" h="17">
                      <a:moveTo>
                        <a:pt x="5" y="12"/>
                      </a:moveTo>
                      <a:lnTo>
                        <a:pt x="2" y="15"/>
                      </a:lnTo>
                      <a:lnTo>
                        <a:pt x="2" y="17"/>
                      </a:lnTo>
                      <a:lnTo>
                        <a:pt x="5" y="12"/>
                      </a:lnTo>
                      <a:close/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5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12" name="Freeform 832"/>
                <p:cNvSpPr>
                  <a:spLocks noEditPoints="1"/>
                </p:cNvSpPr>
                <p:nvPr/>
              </p:nvSpPr>
              <p:spPr bwMode="auto">
                <a:xfrm>
                  <a:off x="2662" y="2704"/>
                  <a:ext cx="5" cy="17"/>
                </a:xfrm>
                <a:custGeom>
                  <a:avLst/>
                  <a:gdLst>
                    <a:gd name="T0" fmla="*/ 5 w 5"/>
                    <a:gd name="T1" fmla="*/ 12 h 17"/>
                    <a:gd name="T2" fmla="*/ 2 w 5"/>
                    <a:gd name="T3" fmla="*/ 15 h 17"/>
                    <a:gd name="T4" fmla="*/ 2 w 5"/>
                    <a:gd name="T5" fmla="*/ 17 h 17"/>
                    <a:gd name="T6" fmla="*/ 5 w 5"/>
                    <a:gd name="T7" fmla="*/ 12 h 17"/>
                    <a:gd name="T8" fmla="*/ 2 w 5"/>
                    <a:gd name="T9" fmla="*/ 0 h 17"/>
                    <a:gd name="T10" fmla="*/ 0 w 5"/>
                    <a:gd name="T11" fmla="*/ 7 h 17"/>
                    <a:gd name="T12" fmla="*/ 5 w 5"/>
                    <a:gd name="T13" fmla="*/ 5 h 17"/>
                    <a:gd name="T14" fmla="*/ 2 w 5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" h="17">
                      <a:moveTo>
                        <a:pt x="5" y="12"/>
                      </a:moveTo>
                      <a:lnTo>
                        <a:pt x="2" y="15"/>
                      </a:lnTo>
                      <a:lnTo>
                        <a:pt x="2" y="17"/>
                      </a:lnTo>
                      <a:lnTo>
                        <a:pt x="5" y="12"/>
                      </a:lnTo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5" y="5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13" name="Freeform 833"/>
                <p:cNvSpPr>
                  <a:spLocks/>
                </p:cNvSpPr>
                <p:nvPr/>
              </p:nvSpPr>
              <p:spPr bwMode="auto">
                <a:xfrm>
                  <a:off x="2541" y="2466"/>
                  <a:ext cx="12" cy="21"/>
                </a:xfrm>
                <a:custGeom>
                  <a:avLst/>
                  <a:gdLst>
                    <a:gd name="T0" fmla="*/ 0 w 12"/>
                    <a:gd name="T1" fmla="*/ 0 h 21"/>
                    <a:gd name="T2" fmla="*/ 4 w 12"/>
                    <a:gd name="T3" fmla="*/ 12 h 21"/>
                    <a:gd name="T4" fmla="*/ 12 w 12"/>
                    <a:gd name="T5" fmla="*/ 21 h 21"/>
                    <a:gd name="T6" fmla="*/ 0 w 12"/>
                    <a:gd name="T7" fmla="*/ 2 h 21"/>
                    <a:gd name="T8" fmla="*/ 0 w 1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1">
                      <a:moveTo>
                        <a:pt x="0" y="0"/>
                      </a:moveTo>
                      <a:lnTo>
                        <a:pt x="4" y="12"/>
                      </a:lnTo>
                      <a:lnTo>
                        <a:pt x="12" y="21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14" name="Freeform 834"/>
                <p:cNvSpPr>
                  <a:spLocks/>
                </p:cNvSpPr>
                <p:nvPr/>
              </p:nvSpPr>
              <p:spPr bwMode="auto">
                <a:xfrm>
                  <a:off x="2541" y="2466"/>
                  <a:ext cx="12" cy="21"/>
                </a:xfrm>
                <a:custGeom>
                  <a:avLst/>
                  <a:gdLst>
                    <a:gd name="T0" fmla="*/ 0 w 12"/>
                    <a:gd name="T1" fmla="*/ 0 h 21"/>
                    <a:gd name="T2" fmla="*/ 4 w 12"/>
                    <a:gd name="T3" fmla="*/ 12 h 21"/>
                    <a:gd name="T4" fmla="*/ 12 w 12"/>
                    <a:gd name="T5" fmla="*/ 21 h 21"/>
                    <a:gd name="T6" fmla="*/ 0 w 12"/>
                    <a:gd name="T7" fmla="*/ 2 h 21"/>
                    <a:gd name="T8" fmla="*/ 0 w 12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1">
                      <a:moveTo>
                        <a:pt x="0" y="0"/>
                      </a:moveTo>
                      <a:lnTo>
                        <a:pt x="4" y="12"/>
                      </a:lnTo>
                      <a:lnTo>
                        <a:pt x="12" y="21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15" name="Freeform 835"/>
                <p:cNvSpPr>
                  <a:spLocks/>
                </p:cNvSpPr>
                <p:nvPr/>
              </p:nvSpPr>
              <p:spPr bwMode="auto">
                <a:xfrm>
                  <a:off x="2538" y="2458"/>
                  <a:ext cx="3" cy="10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0 h 4"/>
                    <a:gd name="T4" fmla="*/ 1 w 1"/>
                    <a:gd name="T5" fmla="*/ 3 h 4"/>
                    <a:gd name="T6" fmla="*/ 1 w 1"/>
                    <a:gd name="T7" fmla="*/ 4 h 4"/>
                    <a:gd name="T8" fmla="*/ 0 w 1"/>
                    <a:gd name="T9" fmla="*/ 0 h 4"/>
                    <a:gd name="T10" fmla="*/ 0 w 1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16" name="Freeform 836"/>
                <p:cNvSpPr>
                  <a:spLocks/>
                </p:cNvSpPr>
                <p:nvPr/>
              </p:nvSpPr>
              <p:spPr bwMode="auto">
                <a:xfrm>
                  <a:off x="2531" y="246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17" name="Freeform 837"/>
                <p:cNvSpPr>
                  <a:spLocks/>
                </p:cNvSpPr>
                <p:nvPr/>
              </p:nvSpPr>
              <p:spPr bwMode="auto">
                <a:xfrm>
                  <a:off x="2531" y="246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18" name="Freeform 838"/>
                <p:cNvSpPr>
                  <a:spLocks/>
                </p:cNvSpPr>
                <p:nvPr/>
              </p:nvSpPr>
              <p:spPr bwMode="auto">
                <a:xfrm>
                  <a:off x="2531" y="246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19" name="Freeform 839"/>
                <p:cNvSpPr>
                  <a:spLocks noEditPoints="1"/>
                </p:cNvSpPr>
                <p:nvPr/>
              </p:nvSpPr>
              <p:spPr bwMode="auto">
                <a:xfrm>
                  <a:off x="2531" y="246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20" name="Freeform 840"/>
                <p:cNvSpPr>
                  <a:spLocks/>
                </p:cNvSpPr>
                <p:nvPr/>
              </p:nvSpPr>
              <p:spPr bwMode="auto">
                <a:xfrm>
                  <a:off x="2531" y="246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21" name="Oval 841"/>
                <p:cNvSpPr>
                  <a:spLocks noChangeArrowheads="1"/>
                </p:cNvSpPr>
                <p:nvPr/>
              </p:nvSpPr>
              <p:spPr bwMode="auto">
                <a:xfrm>
                  <a:off x="2531" y="2461"/>
                  <a:ext cx="1" cy="1"/>
                </a:xfrm>
                <a:prstGeom prst="ellipse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22" name="Freeform 842"/>
                <p:cNvSpPr>
                  <a:spLocks/>
                </p:cNvSpPr>
                <p:nvPr/>
              </p:nvSpPr>
              <p:spPr bwMode="auto">
                <a:xfrm>
                  <a:off x="2534" y="2456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1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23" name="Freeform 843"/>
                <p:cNvSpPr>
                  <a:spLocks noEditPoints="1"/>
                </p:cNvSpPr>
                <p:nvPr/>
              </p:nvSpPr>
              <p:spPr bwMode="auto">
                <a:xfrm>
                  <a:off x="2534" y="2456"/>
                  <a:ext cx="2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24" name="Freeform 844"/>
                <p:cNvSpPr>
                  <a:spLocks noEditPoints="1"/>
                </p:cNvSpPr>
                <p:nvPr/>
              </p:nvSpPr>
              <p:spPr bwMode="auto">
                <a:xfrm>
                  <a:off x="2534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25" name="Freeform 845"/>
                <p:cNvSpPr>
                  <a:spLocks noEditPoints="1"/>
                </p:cNvSpPr>
                <p:nvPr/>
              </p:nvSpPr>
              <p:spPr bwMode="auto">
                <a:xfrm>
                  <a:off x="2531" y="2456"/>
                  <a:ext cx="3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0 w 1"/>
                    <a:gd name="T5" fmla="*/ 0 w 1"/>
                    <a:gd name="T6" fmla="*/ 0 w 1"/>
                    <a:gd name="T7" fmla="*/ 1 w 1"/>
                    <a:gd name="T8" fmla="*/ 0 w 1"/>
                    <a:gd name="T9" fmla="*/ 1 w 1"/>
                    <a:gd name="T10" fmla="*/ 1 w 1"/>
                    <a:gd name="T11" fmla="*/ 1 w 1"/>
                    <a:gd name="T1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26" name="Freeform 846"/>
                <p:cNvSpPr>
                  <a:spLocks/>
                </p:cNvSpPr>
                <p:nvPr/>
              </p:nvSpPr>
              <p:spPr bwMode="auto">
                <a:xfrm>
                  <a:off x="2531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27" name="Oval 847"/>
                <p:cNvSpPr>
                  <a:spLocks noChangeArrowheads="1"/>
                </p:cNvSpPr>
                <p:nvPr/>
              </p:nvSpPr>
              <p:spPr bwMode="auto">
                <a:xfrm>
                  <a:off x="2531" y="2456"/>
                  <a:ext cx="1" cy="1"/>
                </a:xfrm>
                <a:prstGeom prst="ellipse">
                  <a:avLst/>
                </a:pr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28" name="Freeform 848"/>
                <p:cNvSpPr>
                  <a:spLocks/>
                </p:cNvSpPr>
                <p:nvPr/>
              </p:nvSpPr>
              <p:spPr bwMode="auto">
                <a:xfrm>
                  <a:off x="2531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29" name="Freeform 849"/>
                <p:cNvSpPr>
                  <a:spLocks noEditPoints="1"/>
                </p:cNvSpPr>
                <p:nvPr/>
              </p:nvSpPr>
              <p:spPr bwMode="auto">
                <a:xfrm>
                  <a:off x="2531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30" name="Freeform 850"/>
                <p:cNvSpPr>
                  <a:spLocks noEditPoints="1"/>
                </p:cNvSpPr>
                <p:nvPr/>
              </p:nvSpPr>
              <p:spPr bwMode="auto">
                <a:xfrm>
                  <a:off x="2536" y="2458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1 w 1"/>
                    <a:gd name="T14" fmla="*/ 1 w 1"/>
                    <a:gd name="T15" fmla="*/ 0 w 1"/>
                    <a:gd name="T16" fmla="*/ 1 w 1"/>
                    <a:gd name="T17" fmla="*/ 0 w 1"/>
                    <a:gd name="T18" fmla="*/ 0 w 1"/>
                    <a:gd name="T19" fmla="*/ 0 w 1"/>
                    <a:gd name="T20" fmla="*/ 0 w 1"/>
                    <a:gd name="T21" fmla="*/ 0 w 1"/>
                    <a:gd name="T22" fmla="*/ 0 w 1"/>
                    <a:gd name="T23" fmla="*/ 0 w 1"/>
                    <a:gd name="T24" fmla="*/ 0 w 1"/>
                    <a:gd name="T25" fmla="*/ 0 w 1"/>
                    <a:gd name="T26" fmla="*/ 0 w 1"/>
                    <a:gd name="T27" fmla="*/ 0 w 1"/>
                    <a:gd name="T28" fmla="*/ 0 w 1"/>
                    <a:gd name="T2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31" name="Freeform 851"/>
                <p:cNvSpPr>
                  <a:spLocks noEditPoints="1"/>
                </p:cNvSpPr>
                <p:nvPr/>
              </p:nvSpPr>
              <p:spPr bwMode="auto">
                <a:xfrm>
                  <a:off x="2531" y="2458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32" name="Freeform 852"/>
                <p:cNvSpPr>
                  <a:spLocks/>
                </p:cNvSpPr>
                <p:nvPr/>
              </p:nvSpPr>
              <p:spPr bwMode="auto">
                <a:xfrm>
                  <a:off x="2531" y="24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33" name="Freeform 853"/>
                <p:cNvSpPr>
                  <a:spLocks/>
                </p:cNvSpPr>
                <p:nvPr/>
              </p:nvSpPr>
              <p:spPr bwMode="auto">
                <a:xfrm>
                  <a:off x="2531" y="246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34" name="Freeform 854"/>
                <p:cNvSpPr>
                  <a:spLocks noEditPoints="1"/>
                </p:cNvSpPr>
                <p:nvPr/>
              </p:nvSpPr>
              <p:spPr bwMode="auto">
                <a:xfrm>
                  <a:off x="2538" y="2475"/>
                  <a:ext cx="110" cy="287"/>
                </a:xfrm>
                <a:custGeom>
                  <a:avLst/>
                  <a:gdLst>
                    <a:gd name="T0" fmla="*/ 41 w 46"/>
                    <a:gd name="T1" fmla="*/ 107 h 120"/>
                    <a:gd name="T2" fmla="*/ 40 w 46"/>
                    <a:gd name="T3" fmla="*/ 109 h 120"/>
                    <a:gd name="T4" fmla="*/ 44 w 46"/>
                    <a:gd name="T5" fmla="*/ 120 h 120"/>
                    <a:gd name="T6" fmla="*/ 46 w 46"/>
                    <a:gd name="T7" fmla="*/ 116 h 120"/>
                    <a:gd name="T8" fmla="*/ 43 w 46"/>
                    <a:gd name="T9" fmla="*/ 110 h 120"/>
                    <a:gd name="T10" fmla="*/ 41 w 46"/>
                    <a:gd name="T11" fmla="*/ 107 h 120"/>
                    <a:gd name="T12" fmla="*/ 33 w 46"/>
                    <a:gd name="T13" fmla="*/ 81 h 120"/>
                    <a:gd name="T14" fmla="*/ 30 w 46"/>
                    <a:gd name="T15" fmla="*/ 83 h 120"/>
                    <a:gd name="T16" fmla="*/ 34 w 46"/>
                    <a:gd name="T17" fmla="*/ 94 h 120"/>
                    <a:gd name="T18" fmla="*/ 40 w 46"/>
                    <a:gd name="T19" fmla="*/ 101 h 120"/>
                    <a:gd name="T20" fmla="*/ 40 w 46"/>
                    <a:gd name="T21" fmla="*/ 101 h 120"/>
                    <a:gd name="T22" fmla="*/ 33 w 46"/>
                    <a:gd name="T23" fmla="*/ 81 h 120"/>
                    <a:gd name="T24" fmla="*/ 24 w 46"/>
                    <a:gd name="T25" fmla="*/ 67 h 120"/>
                    <a:gd name="T26" fmla="*/ 29 w 46"/>
                    <a:gd name="T27" fmla="*/ 80 h 120"/>
                    <a:gd name="T28" fmla="*/ 31 w 46"/>
                    <a:gd name="T29" fmla="*/ 78 h 120"/>
                    <a:gd name="T30" fmla="*/ 28 w 46"/>
                    <a:gd name="T31" fmla="*/ 69 h 120"/>
                    <a:gd name="T32" fmla="*/ 24 w 46"/>
                    <a:gd name="T33" fmla="*/ 67 h 120"/>
                    <a:gd name="T34" fmla="*/ 20 w 46"/>
                    <a:gd name="T35" fmla="*/ 48 h 120"/>
                    <a:gd name="T36" fmla="*/ 17 w 46"/>
                    <a:gd name="T37" fmla="*/ 49 h 120"/>
                    <a:gd name="T38" fmla="*/ 23 w 46"/>
                    <a:gd name="T39" fmla="*/ 63 h 120"/>
                    <a:gd name="T40" fmla="*/ 27 w 46"/>
                    <a:gd name="T41" fmla="*/ 65 h 120"/>
                    <a:gd name="T42" fmla="*/ 20 w 46"/>
                    <a:gd name="T43" fmla="*/ 48 h 120"/>
                    <a:gd name="T44" fmla="*/ 0 w 46"/>
                    <a:gd name="T45" fmla="*/ 0 h 120"/>
                    <a:gd name="T46" fmla="*/ 0 w 46"/>
                    <a:gd name="T47" fmla="*/ 2 h 120"/>
                    <a:gd name="T48" fmla="*/ 0 w 46"/>
                    <a:gd name="T49" fmla="*/ 3 h 120"/>
                    <a:gd name="T50" fmla="*/ 16 w 46"/>
                    <a:gd name="T51" fmla="*/ 46 h 120"/>
                    <a:gd name="T52" fmla="*/ 19 w 46"/>
                    <a:gd name="T53" fmla="*/ 45 h 120"/>
                    <a:gd name="T54" fmla="*/ 8 w 46"/>
                    <a:gd name="T55" fmla="*/ 16 h 120"/>
                    <a:gd name="T56" fmla="*/ 0 w 46"/>
                    <a:gd name="T57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6" h="120">
                      <a:moveTo>
                        <a:pt x="41" y="107"/>
                      </a:moveTo>
                      <a:cubicBezTo>
                        <a:pt x="40" y="109"/>
                        <a:pt x="40" y="109"/>
                        <a:pt x="40" y="109"/>
                      </a:cubicBezTo>
                      <a:cubicBezTo>
                        <a:pt x="44" y="120"/>
                        <a:pt x="44" y="120"/>
                        <a:pt x="44" y="120"/>
                      </a:cubicBezTo>
                      <a:cubicBezTo>
                        <a:pt x="46" y="116"/>
                        <a:pt x="46" y="116"/>
                        <a:pt x="46" y="116"/>
                      </a:cubicBezTo>
                      <a:cubicBezTo>
                        <a:pt x="43" y="110"/>
                        <a:pt x="43" y="110"/>
                        <a:pt x="43" y="110"/>
                      </a:cubicBezTo>
                      <a:cubicBezTo>
                        <a:pt x="41" y="107"/>
                        <a:pt x="41" y="107"/>
                        <a:pt x="41" y="107"/>
                      </a:cubicBezTo>
                      <a:moveTo>
                        <a:pt x="33" y="81"/>
                      </a:moveTo>
                      <a:cubicBezTo>
                        <a:pt x="30" y="83"/>
                        <a:pt x="30" y="83"/>
                        <a:pt x="30" y="83"/>
                      </a:cubicBezTo>
                      <a:cubicBezTo>
                        <a:pt x="34" y="94"/>
                        <a:pt x="34" y="94"/>
                        <a:pt x="34" y="94"/>
                      </a:cubicBezTo>
                      <a:cubicBezTo>
                        <a:pt x="40" y="101"/>
                        <a:pt x="40" y="101"/>
                        <a:pt x="40" y="101"/>
                      </a:cubicBezTo>
                      <a:cubicBezTo>
                        <a:pt x="40" y="101"/>
                        <a:pt x="40" y="101"/>
                        <a:pt x="40" y="101"/>
                      </a:cubicBezTo>
                      <a:cubicBezTo>
                        <a:pt x="33" y="81"/>
                        <a:pt x="33" y="81"/>
                        <a:pt x="33" y="81"/>
                      </a:cubicBezTo>
                      <a:moveTo>
                        <a:pt x="24" y="67"/>
                      </a:moveTo>
                      <a:cubicBezTo>
                        <a:pt x="29" y="80"/>
                        <a:pt x="29" y="80"/>
                        <a:pt x="29" y="80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28" y="69"/>
                        <a:pt x="28" y="69"/>
                        <a:pt x="28" y="69"/>
                      </a:cubicBezTo>
                      <a:cubicBezTo>
                        <a:pt x="24" y="67"/>
                        <a:pt x="24" y="67"/>
                        <a:pt x="24" y="67"/>
                      </a:cubicBezTo>
                      <a:moveTo>
                        <a:pt x="20" y="48"/>
                      </a:move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7" y="65"/>
                        <a:pt x="27" y="65"/>
                        <a:pt x="27" y="65"/>
                      </a:cubicBezTo>
                      <a:cubicBezTo>
                        <a:pt x="20" y="48"/>
                        <a:pt x="20" y="48"/>
                        <a:pt x="20" y="48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36" name="Freeform 855"/>
                <p:cNvSpPr>
                  <a:spLocks/>
                </p:cNvSpPr>
                <p:nvPr/>
              </p:nvSpPr>
              <p:spPr bwMode="auto">
                <a:xfrm>
                  <a:off x="2531" y="2461"/>
                  <a:ext cx="7" cy="21"/>
                </a:xfrm>
                <a:custGeom>
                  <a:avLst/>
                  <a:gdLst>
                    <a:gd name="T0" fmla="*/ 0 w 3"/>
                    <a:gd name="T1" fmla="*/ 0 h 9"/>
                    <a:gd name="T2" fmla="*/ 3 w 3"/>
                    <a:gd name="T3" fmla="*/ 9 h 9"/>
                    <a:gd name="T4" fmla="*/ 3 w 3"/>
                    <a:gd name="T5" fmla="*/ 8 h 9"/>
                    <a:gd name="T6" fmla="*/ 3 w 3"/>
                    <a:gd name="T7" fmla="*/ 6 h 9"/>
                    <a:gd name="T8" fmla="*/ 0 w 3"/>
                    <a:gd name="T9" fmla="*/ 0 h 9"/>
                    <a:gd name="T10" fmla="*/ 0 w 3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9">
                      <a:moveTo>
                        <a:pt x="0" y="0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7"/>
                        <a:pt x="3" y="7"/>
                        <a:pt x="3" y="6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37" name="Freeform 856"/>
                <p:cNvSpPr>
                  <a:spLocks/>
                </p:cNvSpPr>
                <p:nvPr/>
              </p:nvSpPr>
              <p:spPr bwMode="auto">
                <a:xfrm>
                  <a:off x="2576" y="2583"/>
                  <a:ext cx="10" cy="9"/>
                </a:xfrm>
                <a:custGeom>
                  <a:avLst/>
                  <a:gdLst>
                    <a:gd name="T0" fmla="*/ 7 w 10"/>
                    <a:gd name="T1" fmla="*/ 0 h 9"/>
                    <a:gd name="T2" fmla="*/ 0 w 10"/>
                    <a:gd name="T3" fmla="*/ 2 h 9"/>
                    <a:gd name="T4" fmla="*/ 3 w 10"/>
                    <a:gd name="T5" fmla="*/ 9 h 9"/>
                    <a:gd name="T6" fmla="*/ 10 w 10"/>
                    <a:gd name="T7" fmla="*/ 7 h 9"/>
                    <a:gd name="T8" fmla="*/ 7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3" y="9"/>
                      </a:lnTo>
                      <a:lnTo>
                        <a:pt x="1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38" name="Freeform 857"/>
                <p:cNvSpPr>
                  <a:spLocks/>
                </p:cNvSpPr>
                <p:nvPr/>
              </p:nvSpPr>
              <p:spPr bwMode="auto">
                <a:xfrm>
                  <a:off x="2576" y="2583"/>
                  <a:ext cx="10" cy="9"/>
                </a:xfrm>
                <a:custGeom>
                  <a:avLst/>
                  <a:gdLst>
                    <a:gd name="T0" fmla="*/ 7 w 10"/>
                    <a:gd name="T1" fmla="*/ 0 h 9"/>
                    <a:gd name="T2" fmla="*/ 0 w 10"/>
                    <a:gd name="T3" fmla="*/ 2 h 9"/>
                    <a:gd name="T4" fmla="*/ 3 w 10"/>
                    <a:gd name="T5" fmla="*/ 9 h 9"/>
                    <a:gd name="T6" fmla="*/ 10 w 10"/>
                    <a:gd name="T7" fmla="*/ 7 h 9"/>
                    <a:gd name="T8" fmla="*/ 7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3" y="9"/>
                      </a:lnTo>
                      <a:lnTo>
                        <a:pt x="10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39" name="Freeform 858"/>
                <p:cNvSpPr>
                  <a:spLocks/>
                </p:cNvSpPr>
                <p:nvPr/>
              </p:nvSpPr>
              <p:spPr bwMode="auto">
                <a:xfrm>
                  <a:off x="2607" y="2661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5 h 12"/>
                    <a:gd name="T4" fmla="*/ 3 w 10"/>
                    <a:gd name="T5" fmla="*/ 12 h 12"/>
                    <a:gd name="T6" fmla="*/ 10 w 10"/>
                    <a:gd name="T7" fmla="*/ 8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3" y="12"/>
                      </a:lnTo>
                      <a:lnTo>
                        <a:pt x="10" y="8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40" name="Freeform 859"/>
                <p:cNvSpPr>
                  <a:spLocks/>
                </p:cNvSpPr>
                <p:nvPr/>
              </p:nvSpPr>
              <p:spPr bwMode="auto">
                <a:xfrm>
                  <a:off x="2607" y="2661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5 h 12"/>
                    <a:gd name="T4" fmla="*/ 3 w 10"/>
                    <a:gd name="T5" fmla="*/ 12 h 12"/>
                    <a:gd name="T6" fmla="*/ 10 w 10"/>
                    <a:gd name="T7" fmla="*/ 8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3" y="12"/>
                      </a:lnTo>
                      <a:lnTo>
                        <a:pt x="10" y="8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41" name="Freeform 860"/>
                <p:cNvSpPr>
                  <a:spLocks noEditPoints="1"/>
                </p:cNvSpPr>
                <p:nvPr/>
              </p:nvSpPr>
              <p:spPr bwMode="auto">
                <a:xfrm>
                  <a:off x="2629" y="2716"/>
                  <a:ext cx="7" cy="19"/>
                </a:xfrm>
                <a:custGeom>
                  <a:avLst/>
                  <a:gdLst>
                    <a:gd name="T0" fmla="*/ 2 w 7"/>
                    <a:gd name="T1" fmla="*/ 10 h 19"/>
                    <a:gd name="T2" fmla="*/ 0 w 7"/>
                    <a:gd name="T3" fmla="*/ 10 h 19"/>
                    <a:gd name="T4" fmla="*/ 4 w 7"/>
                    <a:gd name="T5" fmla="*/ 19 h 19"/>
                    <a:gd name="T6" fmla="*/ 7 w 7"/>
                    <a:gd name="T7" fmla="*/ 15 h 19"/>
                    <a:gd name="T8" fmla="*/ 2 w 7"/>
                    <a:gd name="T9" fmla="*/ 10 h 19"/>
                    <a:gd name="T10" fmla="*/ 4 w 7"/>
                    <a:gd name="T11" fmla="*/ 0 h 19"/>
                    <a:gd name="T12" fmla="*/ 4 w 7"/>
                    <a:gd name="T13" fmla="*/ 0 h 19"/>
                    <a:gd name="T14" fmla="*/ 4 w 7"/>
                    <a:gd name="T15" fmla="*/ 0 h 19"/>
                    <a:gd name="T16" fmla="*/ 4 w 7"/>
                    <a:gd name="T1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9">
                      <a:moveTo>
                        <a:pt x="2" y="10"/>
                      </a:moveTo>
                      <a:lnTo>
                        <a:pt x="0" y="10"/>
                      </a:lnTo>
                      <a:lnTo>
                        <a:pt x="4" y="19"/>
                      </a:lnTo>
                      <a:lnTo>
                        <a:pt x="7" y="15"/>
                      </a:lnTo>
                      <a:lnTo>
                        <a:pt x="2" y="10"/>
                      </a:lnTo>
                      <a:close/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42" name="Freeform 861"/>
                <p:cNvSpPr>
                  <a:spLocks noEditPoints="1"/>
                </p:cNvSpPr>
                <p:nvPr/>
              </p:nvSpPr>
              <p:spPr bwMode="auto">
                <a:xfrm>
                  <a:off x="2629" y="2716"/>
                  <a:ext cx="7" cy="19"/>
                </a:xfrm>
                <a:custGeom>
                  <a:avLst/>
                  <a:gdLst>
                    <a:gd name="T0" fmla="*/ 2 w 7"/>
                    <a:gd name="T1" fmla="*/ 10 h 19"/>
                    <a:gd name="T2" fmla="*/ 0 w 7"/>
                    <a:gd name="T3" fmla="*/ 10 h 19"/>
                    <a:gd name="T4" fmla="*/ 4 w 7"/>
                    <a:gd name="T5" fmla="*/ 19 h 19"/>
                    <a:gd name="T6" fmla="*/ 7 w 7"/>
                    <a:gd name="T7" fmla="*/ 15 h 19"/>
                    <a:gd name="T8" fmla="*/ 2 w 7"/>
                    <a:gd name="T9" fmla="*/ 10 h 19"/>
                    <a:gd name="T10" fmla="*/ 4 w 7"/>
                    <a:gd name="T11" fmla="*/ 0 h 19"/>
                    <a:gd name="T12" fmla="*/ 4 w 7"/>
                    <a:gd name="T13" fmla="*/ 0 h 19"/>
                    <a:gd name="T14" fmla="*/ 4 w 7"/>
                    <a:gd name="T15" fmla="*/ 0 h 19"/>
                    <a:gd name="T16" fmla="*/ 4 w 7"/>
                    <a:gd name="T1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9">
                      <a:moveTo>
                        <a:pt x="2" y="10"/>
                      </a:moveTo>
                      <a:lnTo>
                        <a:pt x="0" y="10"/>
                      </a:lnTo>
                      <a:lnTo>
                        <a:pt x="4" y="19"/>
                      </a:lnTo>
                      <a:lnTo>
                        <a:pt x="7" y="15"/>
                      </a:lnTo>
                      <a:lnTo>
                        <a:pt x="2" y="10"/>
                      </a:lnTo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43" name="Freeform 862"/>
                <p:cNvSpPr>
                  <a:spLocks noEditPoints="1"/>
                </p:cNvSpPr>
                <p:nvPr/>
              </p:nvSpPr>
              <p:spPr bwMode="auto">
                <a:xfrm>
                  <a:off x="2645" y="2762"/>
                  <a:ext cx="83" cy="212"/>
                </a:xfrm>
                <a:custGeom>
                  <a:avLst/>
                  <a:gdLst>
                    <a:gd name="T0" fmla="*/ 21 w 35"/>
                    <a:gd name="T1" fmla="*/ 51 h 89"/>
                    <a:gd name="T2" fmla="*/ 19 w 35"/>
                    <a:gd name="T3" fmla="*/ 53 h 89"/>
                    <a:gd name="T4" fmla="*/ 25 w 35"/>
                    <a:gd name="T5" fmla="*/ 71 h 89"/>
                    <a:gd name="T6" fmla="*/ 35 w 35"/>
                    <a:gd name="T7" fmla="*/ 89 h 89"/>
                    <a:gd name="T8" fmla="*/ 35 w 35"/>
                    <a:gd name="T9" fmla="*/ 88 h 89"/>
                    <a:gd name="T10" fmla="*/ 21 w 35"/>
                    <a:gd name="T11" fmla="*/ 51 h 89"/>
                    <a:gd name="T12" fmla="*/ 17 w 35"/>
                    <a:gd name="T13" fmla="*/ 41 h 89"/>
                    <a:gd name="T14" fmla="*/ 15 w 35"/>
                    <a:gd name="T15" fmla="*/ 42 h 89"/>
                    <a:gd name="T16" fmla="*/ 18 w 35"/>
                    <a:gd name="T17" fmla="*/ 50 h 89"/>
                    <a:gd name="T18" fmla="*/ 20 w 35"/>
                    <a:gd name="T19" fmla="*/ 48 h 89"/>
                    <a:gd name="T20" fmla="*/ 17 w 35"/>
                    <a:gd name="T21" fmla="*/ 41 h 89"/>
                    <a:gd name="T22" fmla="*/ 10 w 35"/>
                    <a:gd name="T23" fmla="*/ 22 h 89"/>
                    <a:gd name="T24" fmla="*/ 8 w 35"/>
                    <a:gd name="T25" fmla="*/ 25 h 89"/>
                    <a:gd name="T26" fmla="*/ 14 w 35"/>
                    <a:gd name="T27" fmla="*/ 39 h 89"/>
                    <a:gd name="T28" fmla="*/ 16 w 35"/>
                    <a:gd name="T29" fmla="*/ 38 h 89"/>
                    <a:gd name="T30" fmla="*/ 11 w 35"/>
                    <a:gd name="T31" fmla="*/ 22 h 89"/>
                    <a:gd name="T32" fmla="*/ 10 w 35"/>
                    <a:gd name="T33" fmla="*/ 22 h 89"/>
                    <a:gd name="T34" fmla="*/ 7 w 35"/>
                    <a:gd name="T35" fmla="*/ 21 h 89"/>
                    <a:gd name="T36" fmla="*/ 7 w 35"/>
                    <a:gd name="T37" fmla="*/ 22 h 89"/>
                    <a:gd name="T38" fmla="*/ 7 w 35"/>
                    <a:gd name="T39" fmla="*/ 21 h 89"/>
                    <a:gd name="T40" fmla="*/ 7 w 35"/>
                    <a:gd name="T41" fmla="*/ 21 h 89"/>
                    <a:gd name="T42" fmla="*/ 5 w 35"/>
                    <a:gd name="T43" fmla="*/ 8 h 89"/>
                    <a:gd name="T44" fmla="*/ 3 w 35"/>
                    <a:gd name="T45" fmla="*/ 11 h 89"/>
                    <a:gd name="T46" fmla="*/ 5 w 35"/>
                    <a:gd name="T47" fmla="*/ 17 h 89"/>
                    <a:gd name="T48" fmla="*/ 9 w 35"/>
                    <a:gd name="T49" fmla="*/ 18 h 89"/>
                    <a:gd name="T50" fmla="*/ 9 w 35"/>
                    <a:gd name="T51" fmla="*/ 18 h 89"/>
                    <a:gd name="T52" fmla="*/ 5 w 35"/>
                    <a:gd name="T53" fmla="*/ 8 h 89"/>
                    <a:gd name="T54" fmla="*/ 2 w 35"/>
                    <a:gd name="T55" fmla="*/ 0 h 89"/>
                    <a:gd name="T56" fmla="*/ 0 w 35"/>
                    <a:gd name="T57" fmla="*/ 4 h 89"/>
                    <a:gd name="T58" fmla="*/ 2 w 35"/>
                    <a:gd name="T59" fmla="*/ 8 h 89"/>
                    <a:gd name="T60" fmla="*/ 4 w 35"/>
                    <a:gd name="T61" fmla="*/ 5 h 89"/>
                    <a:gd name="T62" fmla="*/ 2 w 35"/>
                    <a:gd name="T63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5" h="89">
                      <a:moveTo>
                        <a:pt x="21" y="51"/>
                      </a:move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25" y="71"/>
                        <a:pt x="25" y="71"/>
                        <a:pt x="25" y="71"/>
                      </a:cubicBezTo>
                      <a:cubicBezTo>
                        <a:pt x="35" y="89"/>
                        <a:pt x="35" y="89"/>
                        <a:pt x="35" y="89"/>
                      </a:cubicBezTo>
                      <a:cubicBezTo>
                        <a:pt x="35" y="89"/>
                        <a:pt x="35" y="89"/>
                        <a:pt x="35" y="88"/>
                      </a:cubicBezTo>
                      <a:cubicBezTo>
                        <a:pt x="21" y="51"/>
                        <a:pt x="21" y="51"/>
                        <a:pt x="21" y="51"/>
                      </a:cubicBezTo>
                      <a:moveTo>
                        <a:pt x="17" y="41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18" y="50"/>
                        <a:pt x="18" y="50"/>
                        <a:pt x="18" y="50"/>
                      </a:cubicBezTo>
                      <a:cubicBezTo>
                        <a:pt x="20" y="48"/>
                        <a:pt x="20" y="48"/>
                        <a:pt x="20" y="48"/>
                      </a:cubicBezTo>
                      <a:cubicBezTo>
                        <a:pt x="17" y="41"/>
                        <a:pt x="17" y="41"/>
                        <a:pt x="17" y="41"/>
                      </a:cubicBezTo>
                      <a:moveTo>
                        <a:pt x="10" y="22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moveTo>
                        <a:pt x="7" y="21"/>
                      </a:move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moveTo>
                        <a:pt x="5" y="8"/>
                      </a:move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5" y="8"/>
                        <a:pt x="5" y="8"/>
                        <a:pt x="5" y="8"/>
                      </a:cubicBezTo>
                      <a:moveTo>
                        <a:pt x="2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44" name="Freeform 863"/>
                <p:cNvSpPr>
                  <a:spLocks/>
                </p:cNvSpPr>
                <p:nvPr/>
              </p:nvSpPr>
              <p:spPr bwMode="auto">
                <a:xfrm>
                  <a:off x="2728" y="2972"/>
                  <a:ext cx="5" cy="12"/>
                </a:xfrm>
                <a:custGeom>
                  <a:avLst/>
                  <a:gdLst>
                    <a:gd name="T0" fmla="*/ 0 w 2"/>
                    <a:gd name="T1" fmla="*/ 0 h 5"/>
                    <a:gd name="T2" fmla="*/ 0 w 2"/>
                    <a:gd name="T3" fmla="*/ 1 h 5"/>
                    <a:gd name="T4" fmla="*/ 2 w 2"/>
                    <a:gd name="T5" fmla="*/ 5 h 5"/>
                    <a:gd name="T6" fmla="*/ 2 w 2"/>
                    <a:gd name="T7" fmla="*/ 5 h 5"/>
                    <a:gd name="T8" fmla="*/ 0 w 2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45" name="Freeform 864"/>
                <p:cNvSpPr>
                  <a:spLocks/>
                </p:cNvSpPr>
                <p:nvPr/>
              </p:nvSpPr>
              <p:spPr bwMode="auto">
                <a:xfrm>
                  <a:off x="2643" y="2752"/>
                  <a:ext cx="7" cy="19"/>
                </a:xfrm>
                <a:custGeom>
                  <a:avLst/>
                  <a:gdLst>
                    <a:gd name="T0" fmla="*/ 5 w 7"/>
                    <a:gd name="T1" fmla="*/ 0 h 19"/>
                    <a:gd name="T2" fmla="*/ 0 w 7"/>
                    <a:gd name="T3" fmla="*/ 10 h 19"/>
                    <a:gd name="T4" fmla="*/ 2 w 7"/>
                    <a:gd name="T5" fmla="*/ 19 h 19"/>
                    <a:gd name="T6" fmla="*/ 7 w 7"/>
                    <a:gd name="T7" fmla="*/ 10 h 19"/>
                    <a:gd name="T8" fmla="*/ 5 w 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9">
                      <a:moveTo>
                        <a:pt x="5" y="0"/>
                      </a:move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7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46" name="Freeform 865"/>
                <p:cNvSpPr>
                  <a:spLocks/>
                </p:cNvSpPr>
                <p:nvPr/>
              </p:nvSpPr>
              <p:spPr bwMode="auto">
                <a:xfrm>
                  <a:off x="2643" y="2752"/>
                  <a:ext cx="7" cy="19"/>
                </a:xfrm>
                <a:custGeom>
                  <a:avLst/>
                  <a:gdLst>
                    <a:gd name="T0" fmla="*/ 5 w 7"/>
                    <a:gd name="T1" fmla="*/ 0 h 19"/>
                    <a:gd name="T2" fmla="*/ 0 w 7"/>
                    <a:gd name="T3" fmla="*/ 10 h 19"/>
                    <a:gd name="T4" fmla="*/ 2 w 7"/>
                    <a:gd name="T5" fmla="*/ 19 h 19"/>
                    <a:gd name="T6" fmla="*/ 7 w 7"/>
                    <a:gd name="T7" fmla="*/ 10 h 19"/>
                    <a:gd name="T8" fmla="*/ 5 w 7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9">
                      <a:moveTo>
                        <a:pt x="5" y="0"/>
                      </a:moveTo>
                      <a:lnTo>
                        <a:pt x="0" y="10"/>
                      </a:lnTo>
                      <a:lnTo>
                        <a:pt x="2" y="19"/>
                      </a:lnTo>
                      <a:lnTo>
                        <a:pt x="7" y="10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47" name="Oval 866"/>
                <p:cNvSpPr>
                  <a:spLocks noChangeArrowheads="1"/>
                </p:cNvSpPr>
                <p:nvPr/>
              </p:nvSpPr>
              <p:spPr bwMode="auto">
                <a:xfrm>
                  <a:off x="2531" y="2461"/>
                  <a:ext cx="1" cy="1"/>
                </a:xfrm>
                <a:prstGeom prst="ellipse">
                  <a:avLst/>
                </a:pr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48" name="Freeform 867"/>
                <p:cNvSpPr>
                  <a:spLocks noEditPoints="1"/>
                </p:cNvSpPr>
                <p:nvPr/>
              </p:nvSpPr>
              <p:spPr bwMode="auto">
                <a:xfrm>
                  <a:off x="2534" y="24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49" name="Freeform 868"/>
                <p:cNvSpPr>
                  <a:spLocks noEditPoints="1"/>
                </p:cNvSpPr>
                <p:nvPr/>
              </p:nvSpPr>
              <p:spPr bwMode="auto">
                <a:xfrm>
                  <a:off x="2531" y="2456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0 h 1"/>
                    <a:gd name="T7" fmla="*/ 0 h 1"/>
                    <a:gd name="T8" fmla="*/ 0 h 1"/>
                    <a:gd name="T9" fmla="*/ 0 h 1"/>
                    <a:gd name="T10" fmla="*/ 0 h 1"/>
                    <a:gd name="T11" fmla="*/ 0 h 1"/>
                    <a:gd name="T12" fmla="*/ 0 h 1"/>
                    <a:gd name="T13" fmla="*/ 0 h 1"/>
                    <a:gd name="T14" fmla="*/ 0 h 1"/>
                    <a:gd name="T15" fmla="*/ 0 h 1"/>
                    <a:gd name="T16" fmla="*/ 0 h 1"/>
                    <a:gd name="T17" fmla="*/ 0 h 1"/>
                    <a:gd name="T18" fmla="*/ 0 h 1"/>
                    <a:gd name="T19" fmla="*/ 0 h 1"/>
                    <a:gd name="T20" fmla="*/ 1 h 1"/>
                    <a:gd name="T21" fmla="*/ 0 h 1"/>
                    <a:gd name="T22" fmla="*/ 0 h 1"/>
                    <a:gd name="T23" fmla="*/ 0 h 1"/>
                    <a:gd name="T24" fmla="*/ 0 h 1"/>
                    <a:gd name="T25" fmla="*/ 0 h 1"/>
                    <a:gd name="T2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50" name="Freeform 869"/>
                <p:cNvSpPr>
                  <a:spLocks/>
                </p:cNvSpPr>
                <p:nvPr/>
              </p:nvSpPr>
              <p:spPr bwMode="auto">
                <a:xfrm>
                  <a:off x="2531" y="2456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0 h 1"/>
                    <a:gd name="T8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51" name="Freeform 870"/>
                <p:cNvSpPr>
                  <a:spLocks/>
                </p:cNvSpPr>
                <p:nvPr/>
              </p:nvSpPr>
              <p:spPr bwMode="auto">
                <a:xfrm>
                  <a:off x="2536" y="2456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52" name="Freeform 871"/>
                <p:cNvSpPr>
                  <a:spLocks noEditPoints="1"/>
                </p:cNvSpPr>
                <p:nvPr/>
              </p:nvSpPr>
              <p:spPr bwMode="auto">
                <a:xfrm>
                  <a:off x="2531" y="2458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1 h 1"/>
                    <a:gd name="T5" fmla="*/ 1 h 1"/>
                    <a:gd name="T6" fmla="*/ 1 h 1"/>
                    <a:gd name="T7" fmla="*/ 1 h 1"/>
                    <a:gd name="T8" fmla="*/ 0 h 1"/>
                    <a:gd name="T9" fmla="*/ 0 h 1"/>
                    <a:gd name="T10" fmla="*/ 0 h 1"/>
                    <a:gd name="T11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53" name="Freeform 872"/>
                <p:cNvSpPr>
                  <a:spLocks/>
                </p:cNvSpPr>
                <p:nvPr/>
              </p:nvSpPr>
              <p:spPr bwMode="auto">
                <a:xfrm>
                  <a:off x="2538" y="2470"/>
                  <a:ext cx="19" cy="43"/>
                </a:xfrm>
                <a:custGeom>
                  <a:avLst/>
                  <a:gdLst>
                    <a:gd name="T0" fmla="*/ 0 w 8"/>
                    <a:gd name="T1" fmla="*/ 0 h 18"/>
                    <a:gd name="T2" fmla="*/ 0 w 8"/>
                    <a:gd name="T3" fmla="*/ 2 h 18"/>
                    <a:gd name="T4" fmla="*/ 8 w 8"/>
                    <a:gd name="T5" fmla="*/ 18 h 18"/>
                    <a:gd name="T6" fmla="*/ 3 w 8"/>
                    <a:gd name="T7" fmla="*/ 3 h 18"/>
                    <a:gd name="T8" fmla="*/ 0 w 8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8">
                      <a:moveTo>
                        <a:pt x="0" y="0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54" name="Freeform 873"/>
                <p:cNvSpPr>
                  <a:spLocks/>
                </p:cNvSpPr>
                <p:nvPr/>
              </p:nvSpPr>
              <p:spPr bwMode="auto">
                <a:xfrm>
                  <a:off x="2531" y="2461"/>
                  <a:ext cx="7" cy="14"/>
                </a:xfrm>
                <a:custGeom>
                  <a:avLst/>
                  <a:gdLst>
                    <a:gd name="T0" fmla="*/ 0 w 3"/>
                    <a:gd name="T1" fmla="*/ 0 h 6"/>
                    <a:gd name="T2" fmla="*/ 3 w 3"/>
                    <a:gd name="T3" fmla="*/ 6 h 6"/>
                    <a:gd name="T4" fmla="*/ 3 w 3"/>
                    <a:gd name="T5" fmla="*/ 4 h 6"/>
                    <a:gd name="T6" fmla="*/ 0 w 3"/>
                    <a:gd name="T7" fmla="*/ 1 h 6"/>
                    <a:gd name="T8" fmla="*/ 0 w 3"/>
                    <a:gd name="T9" fmla="*/ 0 h 6"/>
                    <a:gd name="T10" fmla="*/ 0 w 3"/>
                    <a:gd name="T11" fmla="*/ 0 h 6"/>
                    <a:gd name="T12" fmla="*/ 0 w 3"/>
                    <a:gd name="T13" fmla="*/ 0 h 6"/>
                    <a:gd name="T14" fmla="*/ 0 w 3"/>
                    <a:gd name="T1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6">
                      <a:moveTo>
                        <a:pt x="0" y="0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55" name="Freeform 874"/>
                <p:cNvSpPr>
                  <a:spLocks noEditPoints="1"/>
                </p:cNvSpPr>
                <p:nvPr/>
              </p:nvSpPr>
              <p:spPr bwMode="auto">
                <a:xfrm>
                  <a:off x="2531" y="2461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56" name="Freeform 875"/>
                <p:cNvSpPr>
                  <a:spLocks noEditPoints="1"/>
                </p:cNvSpPr>
                <p:nvPr/>
              </p:nvSpPr>
              <p:spPr bwMode="auto">
                <a:xfrm>
                  <a:off x="2531" y="2456"/>
                  <a:ext cx="14" cy="22"/>
                </a:xfrm>
                <a:custGeom>
                  <a:avLst/>
                  <a:gdLst>
                    <a:gd name="T0" fmla="*/ 2 w 6"/>
                    <a:gd name="T1" fmla="*/ 4 h 9"/>
                    <a:gd name="T2" fmla="*/ 3 w 6"/>
                    <a:gd name="T3" fmla="*/ 6 h 9"/>
                    <a:gd name="T4" fmla="*/ 6 w 6"/>
                    <a:gd name="T5" fmla="*/ 9 h 9"/>
                    <a:gd name="T6" fmla="*/ 4 w 6"/>
                    <a:gd name="T7" fmla="*/ 4 h 9"/>
                    <a:gd name="T8" fmla="*/ 2 w 6"/>
                    <a:gd name="T9" fmla="*/ 4 h 9"/>
                    <a:gd name="T10" fmla="*/ 1 w 6"/>
                    <a:gd name="T11" fmla="*/ 0 h 9"/>
                    <a:gd name="T12" fmla="*/ 1 w 6"/>
                    <a:gd name="T13" fmla="*/ 0 h 9"/>
                    <a:gd name="T14" fmla="*/ 1 w 6"/>
                    <a:gd name="T15" fmla="*/ 0 h 9"/>
                    <a:gd name="T16" fmla="*/ 1 w 6"/>
                    <a:gd name="T17" fmla="*/ 0 h 9"/>
                    <a:gd name="T18" fmla="*/ 0 w 6"/>
                    <a:gd name="T19" fmla="*/ 0 h 9"/>
                    <a:gd name="T20" fmla="*/ 0 w 6"/>
                    <a:gd name="T21" fmla="*/ 0 h 9"/>
                    <a:gd name="T22" fmla="*/ 0 w 6"/>
                    <a:gd name="T23" fmla="*/ 0 h 9"/>
                    <a:gd name="T24" fmla="*/ 0 w 6"/>
                    <a:gd name="T25" fmla="*/ 0 h 9"/>
                    <a:gd name="T26" fmla="*/ 0 w 6"/>
                    <a:gd name="T27" fmla="*/ 0 h 9"/>
                    <a:gd name="T28" fmla="*/ 0 w 6"/>
                    <a:gd name="T29" fmla="*/ 0 h 9"/>
                    <a:gd name="T30" fmla="*/ 1 w 6"/>
                    <a:gd name="T31" fmla="*/ 0 h 9"/>
                    <a:gd name="T32" fmla="*/ 1 w 6"/>
                    <a:gd name="T33" fmla="*/ 0 h 9"/>
                    <a:gd name="T34" fmla="*/ 1 w 6"/>
                    <a:gd name="T35" fmla="*/ 0 h 9"/>
                    <a:gd name="T36" fmla="*/ 1 w 6"/>
                    <a:gd name="T37" fmla="*/ 0 h 9"/>
                    <a:gd name="T38" fmla="*/ 1 w 6"/>
                    <a:gd name="T39" fmla="*/ 0 h 9"/>
                    <a:gd name="T40" fmla="*/ 1 w 6"/>
                    <a:gd name="T41" fmla="*/ 0 h 9"/>
                    <a:gd name="T42" fmla="*/ 1 w 6"/>
                    <a:gd name="T4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" h="9">
                      <a:moveTo>
                        <a:pt x="2" y="4"/>
                      </a:move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57" name="Freeform 876"/>
                <p:cNvSpPr>
                  <a:spLocks noEditPoints="1"/>
                </p:cNvSpPr>
                <p:nvPr/>
              </p:nvSpPr>
              <p:spPr bwMode="auto">
                <a:xfrm>
                  <a:off x="2531" y="2456"/>
                  <a:ext cx="7" cy="14"/>
                </a:xfrm>
                <a:custGeom>
                  <a:avLst/>
                  <a:gdLst>
                    <a:gd name="T0" fmla="*/ 0 w 3"/>
                    <a:gd name="T1" fmla="*/ 3 h 6"/>
                    <a:gd name="T2" fmla="*/ 3 w 3"/>
                    <a:gd name="T3" fmla="*/ 6 h 6"/>
                    <a:gd name="T4" fmla="*/ 2 w 3"/>
                    <a:gd name="T5" fmla="*/ 4 h 6"/>
                    <a:gd name="T6" fmla="*/ 1 w 3"/>
                    <a:gd name="T7" fmla="*/ 3 h 6"/>
                    <a:gd name="T8" fmla="*/ 0 w 3"/>
                    <a:gd name="T9" fmla="*/ 3 h 6"/>
                    <a:gd name="T10" fmla="*/ 0 w 3"/>
                    <a:gd name="T11" fmla="*/ 2 h 6"/>
                    <a:gd name="T12" fmla="*/ 0 w 3"/>
                    <a:gd name="T13" fmla="*/ 2 h 6"/>
                    <a:gd name="T14" fmla="*/ 0 w 3"/>
                    <a:gd name="T15" fmla="*/ 2 h 6"/>
                    <a:gd name="T16" fmla="*/ 0 w 3"/>
                    <a:gd name="T17" fmla="*/ 2 h 6"/>
                    <a:gd name="T18" fmla="*/ 0 w 3"/>
                    <a:gd name="T19" fmla="*/ 2 h 6"/>
                    <a:gd name="T20" fmla="*/ 0 w 3"/>
                    <a:gd name="T21" fmla="*/ 2 h 6"/>
                    <a:gd name="T22" fmla="*/ 0 w 3"/>
                    <a:gd name="T23" fmla="*/ 2 h 6"/>
                    <a:gd name="T24" fmla="*/ 0 w 3"/>
                    <a:gd name="T25" fmla="*/ 2 h 6"/>
                    <a:gd name="T26" fmla="*/ 0 w 3"/>
                    <a:gd name="T27" fmla="*/ 2 h 6"/>
                    <a:gd name="T28" fmla="*/ 0 w 3"/>
                    <a:gd name="T29" fmla="*/ 0 h 6"/>
                    <a:gd name="T30" fmla="*/ 0 w 3"/>
                    <a:gd name="T31" fmla="*/ 0 h 6"/>
                    <a:gd name="T32" fmla="*/ 0 w 3"/>
                    <a:gd name="T33" fmla="*/ 0 h 6"/>
                    <a:gd name="T34" fmla="*/ 0 w 3"/>
                    <a:gd name="T35" fmla="*/ 0 h 6"/>
                    <a:gd name="T36" fmla="*/ 0 w 3"/>
                    <a:gd name="T37" fmla="*/ 0 h 6"/>
                    <a:gd name="T38" fmla="*/ 0 w 3"/>
                    <a:gd name="T39" fmla="*/ 0 h 6"/>
                    <a:gd name="T40" fmla="*/ 0 w 3"/>
                    <a:gd name="T41" fmla="*/ 0 h 6"/>
                    <a:gd name="T42" fmla="*/ 0 w 3"/>
                    <a:gd name="T4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" h="6">
                      <a:moveTo>
                        <a:pt x="0" y="3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2" y="4"/>
                        <a:pt x="2" y="4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58" name="Freeform 877"/>
                <p:cNvSpPr>
                  <a:spLocks/>
                </p:cNvSpPr>
                <p:nvPr/>
              </p:nvSpPr>
              <p:spPr bwMode="auto">
                <a:xfrm>
                  <a:off x="2531" y="2456"/>
                  <a:ext cx="10" cy="10"/>
                </a:xfrm>
                <a:custGeom>
                  <a:avLst/>
                  <a:gdLst>
                    <a:gd name="T0" fmla="*/ 1 w 4"/>
                    <a:gd name="T1" fmla="*/ 0 h 4"/>
                    <a:gd name="T2" fmla="*/ 1 w 4"/>
                    <a:gd name="T3" fmla="*/ 0 h 4"/>
                    <a:gd name="T4" fmla="*/ 1 w 4"/>
                    <a:gd name="T5" fmla="*/ 0 h 4"/>
                    <a:gd name="T6" fmla="*/ 1 w 4"/>
                    <a:gd name="T7" fmla="*/ 0 h 4"/>
                    <a:gd name="T8" fmla="*/ 1 w 4"/>
                    <a:gd name="T9" fmla="*/ 0 h 4"/>
                    <a:gd name="T10" fmla="*/ 1 w 4"/>
                    <a:gd name="T11" fmla="*/ 0 h 4"/>
                    <a:gd name="T12" fmla="*/ 1 w 4"/>
                    <a:gd name="T13" fmla="*/ 0 h 4"/>
                    <a:gd name="T14" fmla="*/ 1 w 4"/>
                    <a:gd name="T15" fmla="*/ 0 h 4"/>
                    <a:gd name="T16" fmla="*/ 1 w 4"/>
                    <a:gd name="T17" fmla="*/ 0 h 4"/>
                    <a:gd name="T18" fmla="*/ 1 w 4"/>
                    <a:gd name="T19" fmla="*/ 0 h 4"/>
                    <a:gd name="T20" fmla="*/ 0 w 4"/>
                    <a:gd name="T21" fmla="*/ 0 h 4"/>
                    <a:gd name="T22" fmla="*/ 2 w 4"/>
                    <a:gd name="T23" fmla="*/ 4 h 4"/>
                    <a:gd name="T24" fmla="*/ 4 w 4"/>
                    <a:gd name="T25" fmla="*/ 4 h 4"/>
                    <a:gd name="T26" fmla="*/ 3 w 4"/>
                    <a:gd name="T27" fmla="*/ 1 h 4"/>
                    <a:gd name="T28" fmla="*/ 3 w 4"/>
                    <a:gd name="T29" fmla="*/ 1 h 4"/>
                    <a:gd name="T30" fmla="*/ 3 w 4"/>
                    <a:gd name="T31" fmla="*/ 1 h 4"/>
                    <a:gd name="T32" fmla="*/ 3 w 4"/>
                    <a:gd name="T33" fmla="*/ 1 h 4"/>
                    <a:gd name="T34" fmla="*/ 3 w 4"/>
                    <a:gd name="T35" fmla="*/ 1 h 4"/>
                    <a:gd name="T36" fmla="*/ 3 w 4"/>
                    <a:gd name="T37" fmla="*/ 1 h 4"/>
                    <a:gd name="T38" fmla="*/ 3 w 4"/>
                    <a:gd name="T39" fmla="*/ 1 h 4"/>
                    <a:gd name="T40" fmla="*/ 3 w 4"/>
                    <a:gd name="T41" fmla="*/ 1 h 4"/>
                    <a:gd name="T42" fmla="*/ 3 w 4"/>
                    <a:gd name="T43" fmla="*/ 1 h 4"/>
                    <a:gd name="T44" fmla="*/ 3 w 4"/>
                    <a:gd name="T45" fmla="*/ 1 h 4"/>
                    <a:gd name="T46" fmla="*/ 3 w 4"/>
                    <a:gd name="T47" fmla="*/ 1 h 4"/>
                    <a:gd name="T48" fmla="*/ 3 w 4"/>
                    <a:gd name="T49" fmla="*/ 1 h 4"/>
                    <a:gd name="T50" fmla="*/ 2 w 4"/>
                    <a:gd name="T51" fmla="*/ 1 h 4"/>
                    <a:gd name="T52" fmla="*/ 2 w 4"/>
                    <a:gd name="T53" fmla="*/ 1 h 4"/>
                    <a:gd name="T54" fmla="*/ 2 w 4"/>
                    <a:gd name="T55" fmla="*/ 1 h 4"/>
                    <a:gd name="T56" fmla="*/ 2 w 4"/>
                    <a:gd name="T57" fmla="*/ 1 h 4"/>
                    <a:gd name="T58" fmla="*/ 2 w 4"/>
                    <a:gd name="T59" fmla="*/ 1 h 4"/>
                    <a:gd name="T60" fmla="*/ 2 w 4"/>
                    <a:gd name="T61" fmla="*/ 1 h 4"/>
                    <a:gd name="T62" fmla="*/ 2 w 4"/>
                    <a:gd name="T63" fmla="*/ 1 h 4"/>
                    <a:gd name="T64" fmla="*/ 2 w 4"/>
                    <a:gd name="T65" fmla="*/ 1 h 4"/>
                    <a:gd name="T66" fmla="*/ 2 w 4"/>
                    <a:gd name="T67" fmla="*/ 1 h 4"/>
                    <a:gd name="T68" fmla="*/ 2 w 4"/>
                    <a:gd name="T69" fmla="*/ 1 h 4"/>
                    <a:gd name="T70" fmla="*/ 2 w 4"/>
                    <a:gd name="T71" fmla="*/ 1 h 4"/>
                    <a:gd name="T72" fmla="*/ 2 w 4"/>
                    <a:gd name="T73" fmla="*/ 0 h 4"/>
                    <a:gd name="T74" fmla="*/ 2 w 4"/>
                    <a:gd name="T75" fmla="*/ 0 h 4"/>
                    <a:gd name="T76" fmla="*/ 2 w 4"/>
                    <a:gd name="T77" fmla="*/ 0 h 4"/>
                    <a:gd name="T78" fmla="*/ 2 w 4"/>
                    <a:gd name="T79" fmla="*/ 0 h 4"/>
                    <a:gd name="T80" fmla="*/ 2 w 4"/>
                    <a:gd name="T81" fmla="*/ 0 h 4"/>
                    <a:gd name="T82" fmla="*/ 2 w 4"/>
                    <a:gd name="T83" fmla="*/ 0 h 4"/>
                    <a:gd name="T84" fmla="*/ 1 w 4"/>
                    <a:gd name="T85" fmla="*/ 0 h 4"/>
                    <a:gd name="T86" fmla="*/ 1 w 4"/>
                    <a:gd name="T87" fmla="*/ 0 h 4"/>
                    <a:gd name="T88" fmla="*/ 1 w 4"/>
                    <a:gd name="T89" fmla="*/ 0 h 4"/>
                    <a:gd name="T90" fmla="*/ 1 w 4"/>
                    <a:gd name="T91" fmla="*/ 0 h 4"/>
                    <a:gd name="T92" fmla="*/ 1 w 4"/>
                    <a:gd name="T93" fmla="*/ 0 h 4"/>
                    <a:gd name="T94" fmla="*/ 1 w 4"/>
                    <a:gd name="T9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1"/>
                        <a:pt x="2" y="2"/>
                        <a:pt x="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59" name="Freeform 878"/>
                <p:cNvSpPr>
                  <a:spLocks/>
                </p:cNvSpPr>
                <p:nvPr/>
              </p:nvSpPr>
              <p:spPr bwMode="auto">
                <a:xfrm>
                  <a:off x="2531" y="2456"/>
                  <a:ext cx="5" cy="10"/>
                </a:xfrm>
                <a:custGeom>
                  <a:avLst/>
                  <a:gdLst>
                    <a:gd name="T0" fmla="*/ 0 w 2"/>
                    <a:gd name="T1" fmla="*/ 0 h 4"/>
                    <a:gd name="T2" fmla="*/ 0 w 2"/>
                    <a:gd name="T3" fmla="*/ 0 h 4"/>
                    <a:gd name="T4" fmla="*/ 0 w 2"/>
                    <a:gd name="T5" fmla="*/ 0 h 4"/>
                    <a:gd name="T6" fmla="*/ 0 w 2"/>
                    <a:gd name="T7" fmla="*/ 1 h 4"/>
                    <a:gd name="T8" fmla="*/ 0 w 2"/>
                    <a:gd name="T9" fmla="*/ 1 h 4"/>
                    <a:gd name="T10" fmla="*/ 0 w 2"/>
                    <a:gd name="T11" fmla="*/ 1 h 4"/>
                    <a:gd name="T12" fmla="*/ 0 w 2"/>
                    <a:gd name="T13" fmla="*/ 1 h 4"/>
                    <a:gd name="T14" fmla="*/ 0 w 2"/>
                    <a:gd name="T15" fmla="*/ 1 h 4"/>
                    <a:gd name="T16" fmla="*/ 0 w 2"/>
                    <a:gd name="T17" fmla="*/ 1 h 4"/>
                    <a:gd name="T18" fmla="*/ 0 w 2"/>
                    <a:gd name="T19" fmla="*/ 1 h 4"/>
                    <a:gd name="T20" fmla="*/ 0 w 2"/>
                    <a:gd name="T21" fmla="*/ 2 h 4"/>
                    <a:gd name="T22" fmla="*/ 0 w 2"/>
                    <a:gd name="T23" fmla="*/ 2 h 4"/>
                    <a:gd name="T24" fmla="*/ 0 w 2"/>
                    <a:gd name="T25" fmla="*/ 2 h 4"/>
                    <a:gd name="T26" fmla="*/ 0 w 2"/>
                    <a:gd name="T27" fmla="*/ 2 h 4"/>
                    <a:gd name="T28" fmla="*/ 0 w 2"/>
                    <a:gd name="T29" fmla="*/ 2 h 4"/>
                    <a:gd name="T30" fmla="*/ 0 w 2"/>
                    <a:gd name="T31" fmla="*/ 2 h 4"/>
                    <a:gd name="T32" fmla="*/ 0 w 2"/>
                    <a:gd name="T33" fmla="*/ 2 h 4"/>
                    <a:gd name="T34" fmla="*/ 0 w 2"/>
                    <a:gd name="T35" fmla="*/ 2 h 4"/>
                    <a:gd name="T36" fmla="*/ 0 w 2"/>
                    <a:gd name="T37" fmla="*/ 3 h 4"/>
                    <a:gd name="T38" fmla="*/ 0 w 2"/>
                    <a:gd name="T39" fmla="*/ 3 h 4"/>
                    <a:gd name="T40" fmla="*/ 1 w 2"/>
                    <a:gd name="T41" fmla="*/ 3 h 4"/>
                    <a:gd name="T42" fmla="*/ 2 w 2"/>
                    <a:gd name="T43" fmla="*/ 4 h 4"/>
                    <a:gd name="T44" fmla="*/ 0 w 2"/>
                    <a:gd name="T4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" h="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60" name="Freeform 879"/>
                <p:cNvSpPr>
                  <a:spLocks noEditPoints="1"/>
                </p:cNvSpPr>
                <p:nvPr/>
              </p:nvSpPr>
              <p:spPr bwMode="auto">
                <a:xfrm>
                  <a:off x="2534" y="2599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0 w 1"/>
                    <a:gd name="T7" fmla="*/ 0 w 1"/>
                    <a:gd name="T8" fmla="*/ 0 w 1"/>
                    <a:gd name="T9" fmla="*/ 0 w 1"/>
                    <a:gd name="T10" fmla="*/ 1 w 1"/>
                    <a:gd name="T11" fmla="*/ 1 w 1"/>
                    <a:gd name="T12" fmla="*/ 1 w 1"/>
                    <a:gd name="T13" fmla="*/ 0 w 1"/>
                    <a:gd name="T14" fmla="*/ 0 w 1"/>
                    <a:gd name="T15" fmla="*/ 0 w 1"/>
                    <a:gd name="T16" fmla="*/ 0 w 1"/>
                    <a:gd name="T17" fmla="*/ 0 w 1"/>
                    <a:gd name="T18" fmla="*/ 0 w 1"/>
                    <a:gd name="T1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61" name="Freeform 880"/>
                <p:cNvSpPr>
                  <a:spLocks noEditPoints="1"/>
                </p:cNvSpPr>
                <p:nvPr/>
              </p:nvSpPr>
              <p:spPr bwMode="auto">
                <a:xfrm>
                  <a:off x="2541" y="2604"/>
                  <a:ext cx="183" cy="91"/>
                </a:xfrm>
                <a:custGeom>
                  <a:avLst/>
                  <a:gdLst>
                    <a:gd name="T0" fmla="*/ 145 w 183"/>
                    <a:gd name="T1" fmla="*/ 67 h 91"/>
                    <a:gd name="T2" fmla="*/ 142 w 183"/>
                    <a:gd name="T3" fmla="*/ 74 h 91"/>
                    <a:gd name="T4" fmla="*/ 180 w 183"/>
                    <a:gd name="T5" fmla="*/ 91 h 91"/>
                    <a:gd name="T6" fmla="*/ 183 w 183"/>
                    <a:gd name="T7" fmla="*/ 91 h 91"/>
                    <a:gd name="T8" fmla="*/ 175 w 183"/>
                    <a:gd name="T9" fmla="*/ 81 h 91"/>
                    <a:gd name="T10" fmla="*/ 145 w 183"/>
                    <a:gd name="T11" fmla="*/ 67 h 91"/>
                    <a:gd name="T12" fmla="*/ 128 w 183"/>
                    <a:gd name="T13" fmla="*/ 60 h 91"/>
                    <a:gd name="T14" fmla="*/ 126 w 183"/>
                    <a:gd name="T15" fmla="*/ 67 h 91"/>
                    <a:gd name="T16" fmla="*/ 135 w 183"/>
                    <a:gd name="T17" fmla="*/ 69 h 91"/>
                    <a:gd name="T18" fmla="*/ 137 w 183"/>
                    <a:gd name="T19" fmla="*/ 65 h 91"/>
                    <a:gd name="T20" fmla="*/ 128 w 183"/>
                    <a:gd name="T21" fmla="*/ 60 h 91"/>
                    <a:gd name="T22" fmla="*/ 95 w 183"/>
                    <a:gd name="T23" fmla="*/ 43 h 91"/>
                    <a:gd name="T24" fmla="*/ 95 w 183"/>
                    <a:gd name="T25" fmla="*/ 43 h 91"/>
                    <a:gd name="T26" fmla="*/ 99 w 183"/>
                    <a:gd name="T27" fmla="*/ 53 h 91"/>
                    <a:gd name="T28" fmla="*/ 118 w 183"/>
                    <a:gd name="T29" fmla="*/ 62 h 91"/>
                    <a:gd name="T30" fmla="*/ 123 w 183"/>
                    <a:gd name="T31" fmla="*/ 57 h 91"/>
                    <a:gd name="T32" fmla="*/ 95 w 183"/>
                    <a:gd name="T33" fmla="*/ 43 h 91"/>
                    <a:gd name="T34" fmla="*/ 61 w 183"/>
                    <a:gd name="T35" fmla="*/ 26 h 91"/>
                    <a:gd name="T36" fmla="*/ 64 w 183"/>
                    <a:gd name="T37" fmla="*/ 36 h 91"/>
                    <a:gd name="T38" fmla="*/ 83 w 183"/>
                    <a:gd name="T39" fmla="*/ 45 h 91"/>
                    <a:gd name="T40" fmla="*/ 85 w 183"/>
                    <a:gd name="T41" fmla="*/ 43 h 91"/>
                    <a:gd name="T42" fmla="*/ 83 w 183"/>
                    <a:gd name="T43" fmla="*/ 38 h 91"/>
                    <a:gd name="T44" fmla="*/ 61 w 183"/>
                    <a:gd name="T45" fmla="*/ 26 h 91"/>
                    <a:gd name="T46" fmla="*/ 2 w 183"/>
                    <a:gd name="T47" fmla="*/ 0 h 91"/>
                    <a:gd name="T48" fmla="*/ 0 w 183"/>
                    <a:gd name="T49" fmla="*/ 0 h 91"/>
                    <a:gd name="T50" fmla="*/ 7 w 183"/>
                    <a:gd name="T51" fmla="*/ 10 h 91"/>
                    <a:gd name="T52" fmla="*/ 54 w 183"/>
                    <a:gd name="T53" fmla="*/ 31 h 91"/>
                    <a:gd name="T54" fmla="*/ 52 w 183"/>
                    <a:gd name="T55" fmla="*/ 22 h 91"/>
                    <a:gd name="T56" fmla="*/ 2 w 183"/>
                    <a:gd name="T5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3" h="91">
                      <a:moveTo>
                        <a:pt x="145" y="67"/>
                      </a:moveTo>
                      <a:lnTo>
                        <a:pt x="142" y="74"/>
                      </a:lnTo>
                      <a:lnTo>
                        <a:pt x="180" y="91"/>
                      </a:lnTo>
                      <a:lnTo>
                        <a:pt x="183" y="91"/>
                      </a:lnTo>
                      <a:lnTo>
                        <a:pt x="175" y="81"/>
                      </a:lnTo>
                      <a:lnTo>
                        <a:pt x="145" y="67"/>
                      </a:lnTo>
                      <a:close/>
                      <a:moveTo>
                        <a:pt x="128" y="60"/>
                      </a:moveTo>
                      <a:lnTo>
                        <a:pt x="126" y="67"/>
                      </a:lnTo>
                      <a:lnTo>
                        <a:pt x="135" y="69"/>
                      </a:lnTo>
                      <a:lnTo>
                        <a:pt x="137" y="65"/>
                      </a:lnTo>
                      <a:lnTo>
                        <a:pt x="128" y="60"/>
                      </a:lnTo>
                      <a:close/>
                      <a:moveTo>
                        <a:pt x="95" y="43"/>
                      </a:moveTo>
                      <a:lnTo>
                        <a:pt x="95" y="43"/>
                      </a:lnTo>
                      <a:lnTo>
                        <a:pt x="99" y="53"/>
                      </a:lnTo>
                      <a:lnTo>
                        <a:pt x="118" y="62"/>
                      </a:lnTo>
                      <a:lnTo>
                        <a:pt x="123" y="57"/>
                      </a:lnTo>
                      <a:lnTo>
                        <a:pt x="95" y="43"/>
                      </a:lnTo>
                      <a:close/>
                      <a:moveTo>
                        <a:pt x="61" y="26"/>
                      </a:moveTo>
                      <a:lnTo>
                        <a:pt x="64" y="36"/>
                      </a:lnTo>
                      <a:lnTo>
                        <a:pt x="83" y="45"/>
                      </a:lnTo>
                      <a:lnTo>
                        <a:pt x="85" y="43"/>
                      </a:lnTo>
                      <a:lnTo>
                        <a:pt x="83" y="38"/>
                      </a:lnTo>
                      <a:lnTo>
                        <a:pt x="61" y="26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7" y="10"/>
                      </a:lnTo>
                      <a:lnTo>
                        <a:pt x="54" y="31"/>
                      </a:lnTo>
                      <a:lnTo>
                        <a:pt x="52" y="2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62" name="Freeform 881"/>
                <p:cNvSpPr>
                  <a:spLocks noEditPoints="1"/>
                </p:cNvSpPr>
                <p:nvPr/>
              </p:nvSpPr>
              <p:spPr bwMode="auto">
                <a:xfrm>
                  <a:off x="2541" y="2604"/>
                  <a:ext cx="183" cy="91"/>
                </a:xfrm>
                <a:custGeom>
                  <a:avLst/>
                  <a:gdLst>
                    <a:gd name="T0" fmla="*/ 145 w 183"/>
                    <a:gd name="T1" fmla="*/ 67 h 91"/>
                    <a:gd name="T2" fmla="*/ 142 w 183"/>
                    <a:gd name="T3" fmla="*/ 74 h 91"/>
                    <a:gd name="T4" fmla="*/ 180 w 183"/>
                    <a:gd name="T5" fmla="*/ 91 h 91"/>
                    <a:gd name="T6" fmla="*/ 183 w 183"/>
                    <a:gd name="T7" fmla="*/ 91 h 91"/>
                    <a:gd name="T8" fmla="*/ 175 w 183"/>
                    <a:gd name="T9" fmla="*/ 81 h 91"/>
                    <a:gd name="T10" fmla="*/ 145 w 183"/>
                    <a:gd name="T11" fmla="*/ 67 h 91"/>
                    <a:gd name="T12" fmla="*/ 128 w 183"/>
                    <a:gd name="T13" fmla="*/ 60 h 91"/>
                    <a:gd name="T14" fmla="*/ 126 w 183"/>
                    <a:gd name="T15" fmla="*/ 67 h 91"/>
                    <a:gd name="T16" fmla="*/ 135 w 183"/>
                    <a:gd name="T17" fmla="*/ 69 h 91"/>
                    <a:gd name="T18" fmla="*/ 137 w 183"/>
                    <a:gd name="T19" fmla="*/ 65 h 91"/>
                    <a:gd name="T20" fmla="*/ 128 w 183"/>
                    <a:gd name="T21" fmla="*/ 60 h 91"/>
                    <a:gd name="T22" fmla="*/ 95 w 183"/>
                    <a:gd name="T23" fmla="*/ 43 h 91"/>
                    <a:gd name="T24" fmla="*/ 95 w 183"/>
                    <a:gd name="T25" fmla="*/ 43 h 91"/>
                    <a:gd name="T26" fmla="*/ 99 w 183"/>
                    <a:gd name="T27" fmla="*/ 53 h 91"/>
                    <a:gd name="T28" fmla="*/ 118 w 183"/>
                    <a:gd name="T29" fmla="*/ 62 h 91"/>
                    <a:gd name="T30" fmla="*/ 123 w 183"/>
                    <a:gd name="T31" fmla="*/ 57 h 91"/>
                    <a:gd name="T32" fmla="*/ 95 w 183"/>
                    <a:gd name="T33" fmla="*/ 43 h 91"/>
                    <a:gd name="T34" fmla="*/ 61 w 183"/>
                    <a:gd name="T35" fmla="*/ 26 h 91"/>
                    <a:gd name="T36" fmla="*/ 64 w 183"/>
                    <a:gd name="T37" fmla="*/ 36 h 91"/>
                    <a:gd name="T38" fmla="*/ 83 w 183"/>
                    <a:gd name="T39" fmla="*/ 45 h 91"/>
                    <a:gd name="T40" fmla="*/ 85 w 183"/>
                    <a:gd name="T41" fmla="*/ 43 h 91"/>
                    <a:gd name="T42" fmla="*/ 83 w 183"/>
                    <a:gd name="T43" fmla="*/ 38 h 91"/>
                    <a:gd name="T44" fmla="*/ 61 w 183"/>
                    <a:gd name="T45" fmla="*/ 26 h 91"/>
                    <a:gd name="T46" fmla="*/ 2 w 183"/>
                    <a:gd name="T47" fmla="*/ 0 h 91"/>
                    <a:gd name="T48" fmla="*/ 0 w 183"/>
                    <a:gd name="T49" fmla="*/ 0 h 91"/>
                    <a:gd name="T50" fmla="*/ 7 w 183"/>
                    <a:gd name="T51" fmla="*/ 10 h 91"/>
                    <a:gd name="T52" fmla="*/ 54 w 183"/>
                    <a:gd name="T53" fmla="*/ 31 h 91"/>
                    <a:gd name="T54" fmla="*/ 52 w 183"/>
                    <a:gd name="T55" fmla="*/ 22 h 91"/>
                    <a:gd name="T56" fmla="*/ 2 w 183"/>
                    <a:gd name="T5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3" h="91">
                      <a:moveTo>
                        <a:pt x="145" y="67"/>
                      </a:moveTo>
                      <a:lnTo>
                        <a:pt x="142" y="74"/>
                      </a:lnTo>
                      <a:lnTo>
                        <a:pt x="180" y="91"/>
                      </a:lnTo>
                      <a:lnTo>
                        <a:pt x="183" y="91"/>
                      </a:lnTo>
                      <a:lnTo>
                        <a:pt x="175" y="81"/>
                      </a:lnTo>
                      <a:lnTo>
                        <a:pt x="145" y="67"/>
                      </a:lnTo>
                      <a:moveTo>
                        <a:pt x="128" y="60"/>
                      </a:moveTo>
                      <a:lnTo>
                        <a:pt x="126" y="67"/>
                      </a:lnTo>
                      <a:lnTo>
                        <a:pt x="135" y="69"/>
                      </a:lnTo>
                      <a:lnTo>
                        <a:pt x="137" y="65"/>
                      </a:lnTo>
                      <a:lnTo>
                        <a:pt x="128" y="60"/>
                      </a:lnTo>
                      <a:moveTo>
                        <a:pt x="95" y="43"/>
                      </a:moveTo>
                      <a:lnTo>
                        <a:pt x="95" y="43"/>
                      </a:lnTo>
                      <a:lnTo>
                        <a:pt x="99" y="53"/>
                      </a:lnTo>
                      <a:lnTo>
                        <a:pt x="118" y="62"/>
                      </a:lnTo>
                      <a:lnTo>
                        <a:pt x="123" y="57"/>
                      </a:lnTo>
                      <a:lnTo>
                        <a:pt x="95" y="43"/>
                      </a:lnTo>
                      <a:moveTo>
                        <a:pt x="61" y="26"/>
                      </a:moveTo>
                      <a:lnTo>
                        <a:pt x="64" y="36"/>
                      </a:lnTo>
                      <a:lnTo>
                        <a:pt x="83" y="45"/>
                      </a:lnTo>
                      <a:lnTo>
                        <a:pt x="85" y="43"/>
                      </a:lnTo>
                      <a:lnTo>
                        <a:pt x="83" y="38"/>
                      </a:lnTo>
                      <a:lnTo>
                        <a:pt x="61" y="26"/>
                      </a:lnTo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7" y="10"/>
                      </a:lnTo>
                      <a:lnTo>
                        <a:pt x="54" y="31"/>
                      </a:lnTo>
                      <a:lnTo>
                        <a:pt x="52" y="22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63" name="Freeform 882"/>
                <p:cNvSpPr>
                  <a:spLocks/>
                </p:cNvSpPr>
                <p:nvPr/>
              </p:nvSpPr>
              <p:spPr bwMode="auto">
                <a:xfrm>
                  <a:off x="2536" y="2599"/>
                  <a:ext cx="7" cy="5"/>
                </a:xfrm>
                <a:custGeom>
                  <a:avLst/>
                  <a:gdLst>
                    <a:gd name="T0" fmla="*/ 0 w 3"/>
                    <a:gd name="T1" fmla="*/ 0 h 2"/>
                    <a:gd name="T2" fmla="*/ 0 w 3"/>
                    <a:gd name="T3" fmla="*/ 0 h 2"/>
                    <a:gd name="T4" fmla="*/ 0 w 3"/>
                    <a:gd name="T5" fmla="*/ 0 h 2"/>
                    <a:gd name="T6" fmla="*/ 0 w 3"/>
                    <a:gd name="T7" fmla="*/ 0 h 2"/>
                    <a:gd name="T8" fmla="*/ 0 w 3"/>
                    <a:gd name="T9" fmla="*/ 0 h 2"/>
                    <a:gd name="T10" fmla="*/ 2 w 3"/>
                    <a:gd name="T11" fmla="*/ 2 h 2"/>
                    <a:gd name="T12" fmla="*/ 3 w 3"/>
                    <a:gd name="T13" fmla="*/ 2 h 2"/>
                    <a:gd name="T14" fmla="*/ 0 w 3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64" name="Freeform 883"/>
                <p:cNvSpPr>
                  <a:spLocks noEditPoints="1"/>
                </p:cNvSpPr>
                <p:nvPr/>
              </p:nvSpPr>
              <p:spPr bwMode="auto">
                <a:xfrm>
                  <a:off x="2624" y="2647"/>
                  <a:ext cx="12" cy="5"/>
                </a:xfrm>
                <a:custGeom>
                  <a:avLst/>
                  <a:gdLst>
                    <a:gd name="T0" fmla="*/ 2 w 12"/>
                    <a:gd name="T1" fmla="*/ 0 h 5"/>
                    <a:gd name="T2" fmla="*/ 0 w 12"/>
                    <a:gd name="T3" fmla="*/ 2 h 5"/>
                    <a:gd name="T4" fmla="*/ 5 w 12"/>
                    <a:gd name="T5" fmla="*/ 5 h 5"/>
                    <a:gd name="T6" fmla="*/ 2 w 12"/>
                    <a:gd name="T7" fmla="*/ 0 h 5"/>
                    <a:gd name="T8" fmla="*/ 9 w 12"/>
                    <a:gd name="T9" fmla="*/ 0 h 5"/>
                    <a:gd name="T10" fmla="*/ 12 w 12"/>
                    <a:gd name="T11" fmla="*/ 0 h 5"/>
                    <a:gd name="T12" fmla="*/ 12 w 12"/>
                    <a:gd name="T13" fmla="*/ 0 h 5"/>
                    <a:gd name="T14" fmla="*/ 9 w 12"/>
                    <a:gd name="T1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5" y="5"/>
                      </a:lnTo>
                      <a:lnTo>
                        <a:pt x="2" y="0"/>
                      </a:lnTo>
                      <a:close/>
                      <a:moveTo>
                        <a:pt x="9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65" name="Freeform 884"/>
                <p:cNvSpPr>
                  <a:spLocks noEditPoints="1"/>
                </p:cNvSpPr>
                <p:nvPr/>
              </p:nvSpPr>
              <p:spPr bwMode="auto">
                <a:xfrm>
                  <a:off x="2624" y="2647"/>
                  <a:ext cx="12" cy="5"/>
                </a:xfrm>
                <a:custGeom>
                  <a:avLst/>
                  <a:gdLst>
                    <a:gd name="T0" fmla="*/ 2 w 12"/>
                    <a:gd name="T1" fmla="*/ 0 h 5"/>
                    <a:gd name="T2" fmla="*/ 0 w 12"/>
                    <a:gd name="T3" fmla="*/ 2 h 5"/>
                    <a:gd name="T4" fmla="*/ 5 w 12"/>
                    <a:gd name="T5" fmla="*/ 5 h 5"/>
                    <a:gd name="T6" fmla="*/ 2 w 12"/>
                    <a:gd name="T7" fmla="*/ 0 h 5"/>
                    <a:gd name="T8" fmla="*/ 9 w 12"/>
                    <a:gd name="T9" fmla="*/ 0 h 5"/>
                    <a:gd name="T10" fmla="*/ 12 w 12"/>
                    <a:gd name="T11" fmla="*/ 0 h 5"/>
                    <a:gd name="T12" fmla="*/ 12 w 12"/>
                    <a:gd name="T13" fmla="*/ 0 h 5"/>
                    <a:gd name="T14" fmla="*/ 9 w 12"/>
                    <a:gd name="T1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5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5" y="5"/>
                      </a:lnTo>
                      <a:lnTo>
                        <a:pt x="2" y="0"/>
                      </a:lnTo>
                      <a:moveTo>
                        <a:pt x="9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66" name="Freeform 885"/>
                <p:cNvSpPr>
                  <a:spLocks/>
                </p:cNvSpPr>
                <p:nvPr/>
              </p:nvSpPr>
              <p:spPr bwMode="auto">
                <a:xfrm>
                  <a:off x="2659" y="2661"/>
                  <a:ext cx="10" cy="10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8 w 10"/>
                    <a:gd name="T5" fmla="*/ 10 h 10"/>
                    <a:gd name="T6" fmla="*/ 10 w 10"/>
                    <a:gd name="T7" fmla="*/ 3 h 10"/>
                    <a:gd name="T8" fmla="*/ 5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8" y="10"/>
                      </a:lnTo>
                      <a:lnTo>
                        <a:pt x="10" y="3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67" name="Freeform 886"/>
                <p:cNvSpPr>
                  <a:spLocks/>
                </p:cNvSpPr>
                <p:nvPr/>
              </p:nvSpPr>
              <p:spPr bwMode="auto">
                <a:xfrm>
                  <a:off x="2659" y="2661"/>
                  <a:ext cx="10" cy="10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8 w 10"/>
                    <a:gd name="T5" fmla="*/ 10 h 10"/>
                    <a:gd name="T6" fmla="*/ 10 w 10"/>
                    <a:gd name="T7" fmla="*/ 3 h 10"/>
                    <a:gd name="T8" fmla="*/ 5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8" y="10"/>
                      </a:lnTo>
                      <a:lnTo>
                        <a:pt x="10" y="3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68" name="Freeform 887"/>
                <p:cNvSpPr>
                  <a:spLocks/>
                </p:cNvSpPr>
                <p:nvPr/>
              </p:nvSpPr>
              <p:spPr bwMode="auto">
                <a:xfrm>
                  <a:off x="2676" y="2669"/>
                  <a:ext cx="10" cy="9"/>
                </a:xfrm>
                <a:custGeom>
                  <a:avLst/>
                  <a:gdLst>
                    <a:gd name="T0" fmla="*/ 2 w 10"/>
                    <a:gd name="T1" fmla="*/ 0 h 9"/>
                    <a:gd name="T2" fmla="*/ 0 w 10"/>
                    <a:gd name="T3" fmla="*/ 4 h 9"/>
                    <a:gd name="T4" fmla="*/ 7 w 10"/>
                    <a:gd name="T5" fmla="*/ 9 h 9"/>
                    <a:gd name="T6" fmla="*/ 10 w 10"/>
                    <a:gd name="T7" fmla="*/ 2 h 9"/>
                    <a:gd name="T8" fmla="*/ 2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0"/>
                      </a:moveTo>
                      <a:lnTo>
                        <a:pt x="0" y="4"/>
                      </a:lnTo>
                      <a:lnTo>
                        <a:pt x="7" y="9"/>
                      </a:lnTo>
                      <a:lnTo>
                        <a:pt x="10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69" name="Freeform 888"/>
                <p:cNvSpPr>
                  <a:spLocks/>
                </p:cNvSpPr>
                <p:nvPr/>
              </p:nvSpPr>
              <p:spPr bwMode="auto">
                <a:xfrm>
                  <a:off x="2676" y="2669"/>
                  <a:ext cx="10" cy="9"/>
                </a:xfrm>
                <a:custGeom>
                  <a:avLst/>
                  <a:gdLst>
                    <a:gd name="T0" fmla="*/ 2 w 10"/>
                    <a:gd name="T1" fmla="*/ 0 h 9"/>
                    <a:gd name="T2" fmla="*/ 0 w 10"/>
                    <a:gd name="T3" fmla="*/ 4 h 9"/>
                    <a:gd name="T4" fmla="*/ 7 w 10"/>
                    <a:gd name="T5" fmla="*/ 9 h 9"/>
                    <a:gd name="T6" fmla="*/ 10 w 10"/>
                    <a:gd name="T7" fmla="*/ 2 h 9"/>
                    <a:gd name="T8" fmla="*/ 2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0"/>
                      </a:moveTo>
                      <a:lnTo>
                        <a:pt x="0" y="4"/>
                      </a:lnTo>
                      <a:lnTo>
                        <a:pt x="7" y="9"/>
                      </a:lnTo>
                      <a:lnTo>
                        <a:pt x="10" y="2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70" name="Freeform 889"/>
                <p:cNvSpPr>
                  <a:spLocks/>
                </p:cNvSpPr>
                <p:nvPr/>
              </p:nvSpPr>
              <p:spPr bwMode="auto">
                <a:xfrm>
                  <a:off x="2716" y="2685"/>
                  <a:ext cx="10" cy="10"/>
                </a:xfrm>
                <a:custGeom>
                  <a:avLst/>
                  <a:gdLst>
                    <a:gd name="T0" fmla="*/ 0 w 4"/>
                    <a:gd name="T1" fmla="*/ 0 h 4"/>
                    <a:gd name="T2" fmla="*/ 3 w 4"/>
                    <a:gd name="T3" fmla="*/ 4 h 4"/>
                    <a:gd name="T4" fmla="*/ 4 w 4"/>
                    <a:gd name="T5" fmla="*/ 4 h 4"/>
                    <a:gd name="T6" fmla="*/ 4 w 4"/>
                    <a:gd name="T7" fmla="*/ 2 h 4"/>
                    <a:gd name="T8" fmla="*/ 0 w 4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0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3"/>
                        <a:pt x="4" y="3"/>
                        <a:pt x="4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71" name="Freeform 890"/>
                <p:cNvSpPr>
                  <a:spLocks/>
                </p:cNvSpPr>
                <p:nvPr/>
              </p:nvSpPr>
              <p:spPr bwMode="auto">
                <a:xfrm>
                  <a:off x="2726" y="2690"/>
                  <a:ext cx="7" cy="5"/>
                </a:xfrm>
                <a:custGeom>
                  <a:avLst/>
                  <a:gdLst>
                    <a:gd name="T0" fmla="*/ 0 w 3"/>
                    <a:gd name="T1" fmla="*/ 0 h 2"/>
                    <a:gd name="T2" fmla="*/ 0 w 3"/>
                    <a:gd name="T3" fmla="*/ 2 h 2"/>
                    <a:gd name="T4" fmla="*/ 2 w 3"/>
                    <a:gd name="T5" fmla="*/ 1 h 2"/>
                    <a:gd name="T6" fmla="*/ 2 w 3"/>
                    <a:gd name="T7" fmla="*/ 1 h 2"/>
                    <a:gd name="T8" fmla="*/ 2 w 3"/>
                    <a:gd name="T9" fmla="*/ 1 h 2"/>
                    <a:gd name="T10" fmla="*/ 2 w 3"/>
                    <a:gd name="T11" fmla="*/ 1 h 2"/>
                    <a:gd name="T12" fmla="*/ 2 w 3"/>
                    <a:gd name="T13" fmla="*/ 1 h 2"/>
                    <a:gd name="T14" fmla="*/ 2 w 3"/>
                    <a:gd name="T15" fmla="*/ 1 h 2"/>
                    <a:gd name="T16" fmla="*/ 2 w 3"/>
                    <a:gd name="T17" fmla="*/ 1 h 2"/>
                    <a:gd name="T18" fmla="*/ 2 w 3"/>
                    <a:gd name="T19" fmla="*/ 1 h 2"/>
                    <a:gd name="T20" fmla="*/ 2 w 3"/>
                    <a:gd name="T21" fmla="*/ 1 h 2"/>
                    <a:gd name="T22" fmla="*/ 2 w 3"/>
                    <a:gd name="T23" fmla="*/ 1 h 2"/>
                    <a:gd name="T24" fmla="*/ 2 w 3"/>
                    <a:gd name="T25" fmla="*/ 1 h 2"/>
                    <a:gd name="T26" fmla="*/ 2 w 3"/>
                    <a:gd name="T27" fmla="*/ 1 h 2"/>
                    <a:gd name="T28" fmla="*/ 2 w 3"/>
                    <a:gd name="T29" fmla="*/ 1 h 2"/>
                    <a:gd name="T30" fmla="*/ 2 w 3"/>
                    <a:gd name="T31" fmla="*/ 1 h 2"/>
                    <a:gd name="T32" fmla="*/ 2 w 3"/>
                    <a:gd name="T33" fmla="*/ 1 h 2"/>
                    <a:gd name="T34" fmla="*/ 2 w 3"/>
                    <a:gd name="T35" fmla="*/ 1 h 2"/>
                    <a:gd name="T36" fmla="*/ 2 w 3"/>
                    <a:gd name="T37" fmla="*/ 1 h 2"/>
                    <a:gd name="T38" fmla="*/ 2 w 3"/>
                    <a:gd name="T39" fmla="*/ 1 h 2"/>
                    <a:gd name="T40" fmla="*/ 2 w 3"/>
                    <a:gd name="T41" fmla="*/ 1 h 2"/>
                    <a:gd name="T42" fmla="*/ 2 w 3"/>
                    <a:gd name="T43" fmla="*/ 1 h 2"/>
                    <a:gd name="T44" fmla="*/ 2 w 3"/>
                    <a:gd name="T45" fmla="*/ 1 h 2"/>
                    <a:gd name="T46" fmla="*/ 2 w 3"/>
                    <a:gd name="T47" fmla="*/ 1 h 2"/>
                    <a:gd name="T48" fmla="*/ 2 w 3"/>
                    <a:gd name="T49" fmla="*/ 1 h 2"/>
                    <a:gd name="T50" fmla="*/ 2 w 3"/>
                    <a:gd name="T51" fmla="*/ 1 h 2"/>
                    <a:gd name="T52" fmla="*/ 2 w 3"/>
                    <a:gd name="T53" fmla="*/ 1 h 2"/>
                    <a:gd name="T54" fmla="*/ 3 w 3"/>
                    <a:gd name="T55" fmla="*/ 1 h 2"/>
                    <a:gd name="T56" fmla="*/ 3 w 3"/>
                    <a:gd name="T57" fmla="*/ 1 h 2"/>
                    <a:gd name="T58" fmla="*/ 0 w 3"/>
                    <a:gd name="T5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72" name="Freeform 891"/>
                <p:cNvSpPr>
                  <a:spLocks noEditPoints="1"/>
                </p:cNvSpPr>
                <p:nvPr/>
              </p:nvSpPr>
              <p:spPr bwMode="auto">
                <a:xfrm>
                  <a:off x="2624" y="2642"/>
                  <a:ext cx="16" cy="15"/>
                </a:xfrm>
                <a:custGeom>
                  <a:avLst/>
                  <a:gdLst>
                    <a:gd name="T0" fmla="*/ 12 w 16"/>
                    <a:gd name="T1" fmla="*/ 5 h 15"/>
                    <a:gd name="T2" fmla="*/ 7 w 16"/>
                    <a:gd name="T3" fmla="*/ 10 h 15"/>
                    <a:gd name="T4" fmla="*/ 16 w 16"/>
                    <a:gd name="T5" fmla="*/ 15 h 15"/>
                    <a:gd name="T6" fmla="*/ 12 w 16"/>
                    <a:gd name="T7" fmla="*/ 5 h 15"/>
                    <a:gd name="T8" fmla="*/ 0 w 16"/>
                    <a:gd name="T9" fmla="*/ 0 h 15"/>
                    <a:gd name="T10" fmla="*/ 2 w 16"/>
                    <a:gd name="T11" fmla="*/ 5 h 15"/>
                    <a:gd name="T12" fmla="*/ 5 w 16"/>
                    <a:gd name="T13" fmla="*/ 3 h 15"/>
                    <a:gd name="T14" fmla="*/ 0 w 16"/>
                    <a:gd name="T1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5">
                      <a:moveTo>
                        <a:pt x="12" y="5"/>
                      </a:moveTo>
                      <a:lnTo>
                        <a:pt x="7" y="10"/>
                      </a:lnTo>
                      <a:lnTo>
                        <a:pt x="16" y="15"/>
                      </a:lnTo>
                      <a:lnTo>
                        <a:pt x="12" y="5"/>
                      </a:lnTo>
                      <a:close/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73" name="Freeform 892"/>
                <p:cNvSpPr>
                  <a:spLocks noEditPoints="1"/>
                </p:cNvSpPr>
                <p:nvPr/>
              </p:nvSpPr>
              <p:spPr bwMode="auto">
                <a:xfrm>
                  <a:off x="2624" y="2642"/>
                  <a:ext cx="16" cy="15"/>
                </a:xfrm>
                <a:custGeom>
                  <a:avLst/>
                  <a:gdLst>
                    <a:gd name="T0" fmla="*/ 12 w 16"/>
                    <a:gd name="T1" fmla="*/ 5 h 15"/>
                    <a:gd name="T2" fmla="*/ 7 w 16"/>
                    <a:gd name="T3" fmla="*/ 10 h 15"/>
                    <a:gd name="T4" fmla="*/ 16 w 16"/>
                    <a:gd name="T5" fmla="*/ 15 h 15"/>
                    <a:gd name="T6" fmla="*/ 12 w 16"/>
                    <a:gd name="T7" fmla="*/ 5 h 15"/>
                    <a:gd name="T8" fmla="*/ 0 w 16"/>
                    <a:gd name="T9" fmla="*/ 0 h 15"/>
                    <a:gd name="T10" fmla="*/ 2 w 16"/>
                    <a:gd name="T11" fmla="*/ 5 h 15"/>
                    <a:gd name="T12" fmla="*/ 5 w 16"/>
                    <a:gd name="T13" fmla="*/ 3 h 15"/>
                    <a:gd name="T14" fmla="*/ 0 w 16"/>
                    <a:gd name="T1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5">
                      <a:moveTo>
                        <a:pt x="12" y="5"/>
                      </a:moveTo>
                      <a:lnTo>
                        <a:pt x="7" y="10"/>
                      </a:lnTo>
                      <a:lnTo>
                        <a:pt x="16" y="15"/>
                      </a:lnTo>
                      <a:lnTo>
                        <a:pt x="12" y="5"/>
                      </a:lnTo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5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74" name="Freeform 893"/>
                <p:cNvSpPr>
                  <a:spLocks/>
                </p:cNvSpPr>
                <p:nvPr/>
              </p:nvSpPr>
              <p:spPr bwMode="auto">
                <a:xfrm>
                  <a:off x="2626" y="2645"/>
                  <a:ext cx="10" cy="7"/>
                </a:xfrm>
                <a:custGeom>
                  <a:avLst/>
                  <a:gdLst>
                    <a:gd name="T0" fmla="*/ 3 w 10"/>
                    <a:gd name="T1" fmla="*/ 0 h 7"/>
                    <a:gd name="T2" fmla="*/ 0 w 10"/>
                    <a:gd name="T3" fmla="*/ 2 h 7"/>
                    <a:gd name="T4" fmla="*/ 3 w 10"/>
                    <a:gd name="T5" fmla="*/ 7 h 7"/>
                    <a:gd name="T6" fmla="*/ 5 w 10"/>
                    <a:gd name="T7" fmla="*/ 7 h 7"/>
                    <a:gd name="T8" fmla="*/ 10 w 10"/>
                    <a:gd name="T9" fmla="*/ 2 h 7"/>
                    <a:gd name="T10" fmla="*/ 7 w 10"/>
                    <a:gd name="T11" fmla="*/ 2 h 7"/>
                    <a:gd name="T12" fmla="*/ 3 w 10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7">
                      <a:moveTo>
                        <a:pt x="3" y="0"/>
                      </a:moveTo>
                      <a:lnTo>
                        <a:pt x="0" y="2"/>
                      </a:lnTo>
                      <a:lnTo>
                        <a:pt x="3" y="7"/>
                      </a:lnTo>
                      <a:lnTo>
                        <a:pt x="5" y="7"/>
                      </a:lnTo>
                      <a:lnTo>
                        <a:pt x="10" y="2"/>
                      </a:lnTo>
                      <a:lnTo>
                        <a:pt x="7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75" name="Freeform 894"/>
                <p:cNvSpPr>
                  <a:spLocks/>
                </p:cNvSpPr>
                <p:nvPr/>
              </p:nvSpPr>
              <p:spPr bwMode="auto">
                <a:xfrm>
                  <a:off x="2626" y="2645"/>
                  <a:ext cx="10" cy="7"/>
                </a:xfrm>
                <a:custGeom>
                  <a:avLst/>
                  <a:gdLst>
                    <a:gd name="T0" fmla="*/ 3 w 10"/>
                    <a:gd name="T1" fmla="*/ 0 h 7"/>
                    <a:gd name="T2" fmla="*/ 0 w 10"/>
                    <a:gd name="T3" fmla="*/ 2 h 7"/>
                    <a:gd name="T4" fmla="*/ 3 w 10"/>
                    <a:gd name="T5" fmla="*/ 7 h 7"/>
                    <a:gd name="T6" fmla="*/ 5 w 10"/>
                    <a:gd name="T7" fmla="*/ 7 h 7"/>
                    <a:gd name="T8" fmla="*/ 10 w 10"/>
                    <a:gd name="T9" fmla="*/ 2 h 7"/>
                    <a:gd name="T10" fmla="*/ 7 w 10"/>
                    <a:gd name="T11" fmla="*/ 2 h 7"/>
                    <a:gd name="T12" fmla="*/ 3 w 10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7">
                      <a:moveTo>
                        <a:pt x="3" y="0"/>
                      </a:moveTo>
                      <a:lnTo>
                        <a:pt x="0" y="2"/>
                      </a:lnTo>
                      <a:lnTo>
                        <a:pt x="3" y="7"/>
                      </a:lnTo>
                      <a:lnTo>
                        <a:pt x="5" y="7"/>
                      </a:lnTo>
                      <a:lnTo>
                        <a:pt x="10" y="2"/>
                      </a:lnTo>
                      <a:lnTo>
                        <a:pt x="7" y="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76" name="Freeform 895"/>
                <p:cNvSpPr>
                  <a:spLocks/>
                </p:cNvSpPr>
                <p:nvPr/>
              </p:nvSpPr>
              <p:spPr bwMode="auto">
                <a:xfrm>
                  <a:off x="2593" y="2626"/>
                  <a:ext cx="12" cy="14"/>
                </a:xfrm>
                <a:custGeom>
                  <a:avLst/>
                  <a:gdLst>
                    <a:gd name="T0" fmla="*/ 0 w 12"/>
                    <a:gd name="T1" fmla="*/ 0 h 14"/>
                    <a:gd name="T2" fmla="*/ 2 w 12"/>
                    <a:gd name="T3" fmla="*/ 9 h 14"/>
                    <a:gd name="T4" fmla="*/ 12 w 12"/>
                    <a:gd name="T5" fmla="*/ 14 h 14"/>
                    <a:gd name="T6" fmla="*/ 9 w 12"/>
                    <a:gd name="T7" fmla="*/ 4 h 14"/>
                    <a:gd name="T8" fmla="*/ 0 w 12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4">
                      <a:moveTo>
                        <a:pt x="0" y="0"/>
                      </a:moveTo>
                      <a:lnTo>
                        <a:pt x="2" y="9"/>
                      </a:lnTo>
                      <a:lnTo>
                        <a:pt x="12" y="14"/>
                      </a:lnTo>
                      <a:lnTo>
                        <a:pt x="9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77" name="Freeform 896"/>
                <p:cNvSpPr>
                  <a:spLocks/>
                </p:cNvSpPr>
                <p:nvPr/>
              </p:nvSpPr>
              <p:spPr bwMode="auto">
                <a:xfrm>
                  <a:off x="2593" y="2626"/>
                  <a:ext cx="12" cy="14"/>
                </a:xfrm>
                <a:custGeom>
                  <a:avLst/>
                  <a:gdLst>
                    <a:gd name="T0" fmla="*/ 0 w 12"/>
                    <a:gd name="T1" fmla="*/ 0 h 14"/>
                    <a:gd name="T2" fmla="*/ 2 w 12"/>
                    <a:gd name="T3" fmla="*/ 9 h 14"/>
                    <a:gd name="T4" fmla="*/ 12 w 12"/>
                    <a:gd name="T5" fmla="*/ 14 h 14"/>
                    <a:gd name="T6" fmla="*/ 9 w 12"/>
                    <a:gd name="T7" fmla="*/ 4 h 14"/>
                    <a:gd name="T8" fmla="*/ 0 w 12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4">
                      <a:moveTo>
                        <a:pt x="0" y="0"/>
                      </a:moveTo>
                      <a:lnTo>
                        <a:pt x="2" y="9"/>
                      </a:lnTo>
                      <a:lnTo>
                        <a:pt x="12" y="14"/>
                      </a:lnTo>
                      <a:lnTo>
                        <a:pt x="9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78" name="Freeform 897"/>
                <p:cNvSpPr>
                  <a:spLocks noEditPoints="1"/>
                </p:cNvSpPr>
                <p:nvPr/>
              </p:nvSpPr>
              <p:spPr bwMode="auto">
                <a:xfrm>
                  <a:off x="2531" y="2599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1 h 1"/>
                    <a:gd name="T8" fmla="*/ 1 h 1"/>
                    <a:gd name="T9" fmla="*/ 1 h 1"/>
                    <a:gd name="T10" fmla="*/ 0 h 1"/>
                    <a:gd name="T11" fmla="*/ 0 h 1"/>
                    <a:gd name="T12" fmla="*/ 0 h 1"/>
                    <a:gd name="T13" fmla="*/ 0 h 1"/>
                    <a:gd name="T14" fmla="*/ 0 h 1"/>
                    <a:gd name="T15" fmla="*/ 0 h 1"/>
                    <a:gd name="T16" fmla="*/ 0 h 1"/>
                    <a:gd name="T17" fmla="*/ 0 h 1"/>
                    <a:gd name="T18" fmla="*/ 0 h 1"/>
                    <a:gd name="T19" fmla="*/ 0 h 1"/>
                    <a:gd name="T20" fmla="*/ 0 h 1"/>
                    <a:gd name="T21" fmla="*/ 0 h 1"/>
                    <a:gd name="T22" fmla="*/ 0 h 1"/>
                    <a:gd name="T23" fmla="*/ 0 h 1"/>
                    <a:gd name="T24" fmla="*/ 0 h 1"/>
                    <a:gd name="T25" fmla="*/ 0 h 1"/>
                    <a:gd name="T2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79" name="Freeform 898"/>
                <p:cNvSpPr>
                  <a:spLocks noEditPoints="1"/>
                </p:cNvSpPr>
                <p:nvPr/>
              </p:nvSpPr>
              <p:spPr bwMode="auto">
                <a:xfrm>
                  <a:off x="2531" y="260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80" name="Freeform 899"/>
                <p:cNvSpPr>
                  <a:spLocks noEditPoints="1"/>
                </p:cNvSpPr>
                <p:nvPr/>
              </p:nvSpPr>
              <p:spPr bwMode="auto">
                <a:xfrm>
                  <a:off x="2531" y="2599"/>
                  <a:ext cx="152" cy="184"/>
                </a:xfrm>
                <a:custGeom>
                  <a:avLst/>
                  <a:gdLst>
                    <a:gd name="T0" fmla="*/ 60 w 64"/>
                    <a:gd name="T1" fmla="*/ 69 h 77"/>
                    <a:gd name="T2" fmla="*/ 58 w 64"/>
                    <a:gd name="T3" fmla="*/ 71 h 77"/>
                    <a:gd name="T4" fmla="*/ 62 w 64"/>
                    <a:gd name="T5" fmla="*/ 77 h 77"/>
                    <a:gd name="T6" fmla="*/ 64 w 64"/>
                    <a:gd name="T7" fmla="*/ 74 h 77"/>
                    <a:gd name="T8" fmla="*/ 60 w 64"/>
                    <a:gd name="T9" fmla="*/ 69 h 77"/>
                    <a:gd name="T10" fmla="*/ 1 w 64"/>
                    <a:gd name="T11" fmla="*/ 0 h 77"/>
                    <a:gd name="T12" fmla="*/ 0 w 64"/>
                    <a:gd name="T13" fmla="*/ 0 h 77"/>
                    <a:gd name="T14" fmla="*/ 0 w 64"/>
                    <a:gd name="T15" fmla="*/ 0 h 77"/>
                    <a:gd name="T16" fmla="*/ 1 w 64"/>
                    <a:gd name="T17" fmla="*/ 0 h 77"/>
                    <a:gd name="T18" fmla="*/ 1 w 64"/>
                    <a:gd name="T19" fmla="*/ 0 h 77"/>
                    <a:gd name="T20" fmla="*/ 1 w 64"/>
                    <a:gd name="T21" fmla="*/ 0 h 77"/>
                    <a:gd name="T22" fmla="*/ 1 w 64"/>
                    <a:gd name="T23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77">
                      <a:moveTo>
                        <a:pt x="60" y="69"/>
                      </a:moveTo>
                      <a:cubicBezTo>
                        <a:pt x="58" y="71"/>
                        <a:pt x="58" y="71"/>
                        <a:pt x="58" y="71"/>
                      </a:cubicBezTo>
                      <a:cubicBezTo>
                        <a:pt x="62" y="77"/>
                        <a:pt x="62" y="77"/>
                        <a:pt x="62" y="77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0" y="69"/>
                        <a:pt x="60" y="69"/>
                        <a:pt x="60" y="69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81" name="Freeform 900"/>
                <p:cNvSpPr>
                  <a:spLocks/>
                </p:cNvSpPr>
                <p:nvPr/>
              </p:nvSpPr>
              <p:spPr bwMode="auto">
                <a:xfrm>
                  <a:off x="2531" y="25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82" name="Freeform 901"/>
                <p:cNvSpPr>
                  <a:spLocks noEditPoints="1"/>
                </p:cNvSpPr>
                <p:nvPr/>
              </p:nvSpPr>
              <p:spPr bwMode="auto">
                <a:xfrm>
                  <a:off x="2536" y="25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83" name="Freeform 902"/>
                <p:cNvSpPr>
                  <a:spLocks noEditPoints="1"/>
                </p:cNvSpPr>
                <p:nvPr/>
              </p:nvSpPr>
              <p:spPr bwMode="auto">
                <a:xfrm>
                  <a:off x="2531" y="2599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1 h 1"/>
                    <a:gd name="T5" fmla="*/ 1 h 1"/>
                    <a:gd name="T6" fmla="*/ 0 h 1"/>
                    <a:gd name="T7" fmla="*/ 0 h 1"/>
                    <a:gd name="T8" fmla="*/ 0 h 1"/>
                    <a:gd name="T9" fmla="*/ 0 h 1"/>
                    <a:gd name="T10" fmla="*/ 0 h 1"/>
                    <a:gd name="T11" fmla="*/ 0 h 1"/>
                    <a:gd name="T1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84" name="Freeform 903"/>
                <p:cNvSpPr>
                  <a:spLocks noEditPoints="1"/>
                </p:cNvSpPr>
                <p:nvPr/>
              </p:nvSpPr>
              <p:spPr bwMode="auto">
                <a:xfrm>
                  <a:off x="2531" y="260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85" name="Freeform 904"/>
                <p:cNvSpPr>
                  <a:spLocks noEditPoints="1"/>
                </p:cNvSpPr>
                <p:nvPr/>
              </p:nvSpPr>
              <p:spPr bwMode="auto">
                <a:xfrm>
                  <a:off x="2543" y="2611"/>
                  <a:ext cx="83" cy="110"/>
                </a:xfrm>
                <a:custGeom>
                  <a:avLst/>
                  <a:gdLst>
                    <a:gd name="T0" fmla="*/ 62 w 83"/>
                    <a:gd name="T1" fmla="*/ 69 h 110"/>
                    <a:gd name="T2" fmla="*/ 57 w 83"/>
                    <a:gd name="T3" fmla="*/ 74 h 110"/>
                    <a:gd name="T4" fmla="*/ 83 w 83"/>
                    <a:gd name="T5" fmla="*/ 110 h 110"/>
                    <a:gd name="T6" fmla="*/ 83 w 83"/>
                    <a:gd name="T7" fmla="*/ 110 h 110"/>
                    <a:gd name="T8" fmla="*/ 76 w 83"/>
                    <a:gd name="T9" fmla="*/ 89 h 110"/>
                    <a:gd name="T10" fmla="*/ 62 w 83"/>
                    <a:gd name="T11" fmla="*/ 69 h 110"/>
                    <a:gd name="T12" fmla="*/ 0 w 83"/>
                    <a:gd name="T13" fmla="*/ 0 h 110"/>
                    <a:gd name="T14" fmla="*/ 10 w 83"/>
                    <a:gd name="T15" fmla="*/ 19 h 110"/>
                    <a:gd name="T16" fmla="*/ 52 w 83"/>
                    <a:gd name="T17" fmla="*/ 69 h 110"/>
                    <a:gd name="T18" fmla="*/ 57 w 83"/>
                    <a:gd name="T19" fmla="*/ 65 h 110"/>
                    <a:gd name="T20" fmla="*/ 5 w 83"/>
                    <a:gd name="T21" fmla="*/ 3 h 110"/>
                    <a:gd name="T22" fmla="*/ 0 w 83"/>
                    <a:gd name="T2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3" h="110">
                      <a:moveTo>
                        <a:pt x="62" y="69"/>
                      </a:moveTo>
                      <a:lnTo>
                        <a:pt x="57" y="74"/>
                      </a:lnTo>
                      <a:lnTo>
                        <a:pt x="83" y="110"/>
                      </a:lnTo>
                      <a:lnTo>
                        <a:pt x="83" y="110"/>
                      </a:lnTo>
                      <a:lnTo>
                        <a:pt x="76" y="89"/>
                      </a:lnTo>
                      <a:lnTo>
                        <a:pt x="62" y="69"/>
                      </a:lnTo>
                      <a:close/>
                      <a:moveTo>
                        <a:pt x="0" y="0"/>
                      </a:moveTo>
                      <a:lnTo>
                        <a:pt x="10" y="19"/>
                      </a:lnTo>
                      <a:lnTo>
                        <a:pt x="52" y="69"/>
                      </a:lnTo>
                      <a:lnTo>
                        <a:pt x="57" y="65"/>
                      </a:ln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86" name="Freeform 905"/>
                <p:cNvSpPr>
                  <a:spLocks noEditPoints="1"/>
                </p:cNvSpPr>
                <p:nvPr/>
              </p:nvSpPr>
              <p:spPr bwMode="auto">
                <a:xfrm>
                  <a:off x="2543" y="2611"/>
                  <a:ext cx="83" cy="110"/>
                </a:xfrm>
                <a:custGeom>
                  <a:avLst/>
                  <a:gdLst>
                    <a:gd name="T0" fmla="*/ 62 w 83"/>
                    <a:gd name="T1" fmla="*/ 69 h 110"/>
                    <a:gd name="T2" fmla="*/ 57 w 83"/>
                    <a:gd name="T3" fmla="*/ 74 h 110"/>
                    <a:gd name="T4" fmla="*/ 83 w 83"/>
                    <a:gd name="T5" fmla="*/ 110 h 110"/>
                    <a:gd name="T6" fmla="*/ 83 w 83"/>
                    <a:gd name="T7" fmla="*/ 110 h 110"/>
                    <a:gd name="T8" fmla="*/ 76 w 83"/>
                    <a:gd name="T9" fmla="*/ 89 h 110"/>
                    <a:gd name="T10" fmla="*/ 62 w 83"/>
                    <a:gd name="T11" fmla="*/ 69 h 110"/>
                    <a:gd name="T12" fmla="*/ 0 w 83"/>
                    <a:gd name="T13" fmla="*/ 0 h 110"/>
                    <a:gd name="T14" fmla="*/ 10 w 83"/>
                    <a:gd name="T15" fmla="*/ 19 h 110"/>
                    <a:gd name="T16" fmla="*/ 52 w 83"/>
                    <a:gd name="T17" fmla="*/ 69 h 110"/>
                    <a:gd name="T18" fmla="*/ 57 w 83"/>
                    <a:gd name="T19" fmla="*/ 65 h 110"/>
                    <a:gd name="T20" fmla="*/ 5 w 83"/>
                    <a:gd name="T21" fmla="*/ 3 h 110"/>
                    <a:gd name="T22" fmla="*/ 0 w 83"/>
                    <a:gd name="T2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3" h="110">
                      <a:moveTo>
                        <a:pt x="62" y="69"/>
                      </a:moveTo>
                      <a:lnTo>
                        <a:pt x="57" y="74"/>
                      </a:lnTo>
                      <a:lnTo>
                        <a:pt x="83" y="110"/>
                      </a:lnTo>
                      <a:lnTo>
                        <a:pt x="83" y="110"/>
                      </a:lnTo>
                      <a:lnTo>
                        <a:pt x="76" y="89"/>
                      </a:lnTo>
                      <a:lnTo>
                        <a:pt x="62" y="69"/>
                      </a:lnTo>
                      <a:moveTo>
                        <a:pt x="0" y="0"/>
                      </a:moveTo>
                      <a:lnTo>
                        <a:pt x="10" y="19"/>
                      </a:lnTo>
                      <a:lnTo>
                        <a:pt x="52" y="69"/>
                      </a:lnTo>
                      <a:lnTo>
                        <a:pt x="57" y="65"/>
                      </a:lnTo>
                      <a:lnTo>
                        <a:pt x="5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87" name="Freeform 906"/>
                <p:cNvSpPr>
                  <a:spLocks/>
                </p:cNvSpPr>
                <p:nvPr/>
              </p:nvSpPr>
              <p:spPr bwMode="auto">
                <a:xfrm>
                  <a:off x="2595" y="2676"/>
                  <a:ext cx="10" cy="9"/>
                </a:xfrm>
                <a:custGeom>
                  <a:avLst/>
                  <a:gdLst>
                    <a:gd name="T0" fmla="*/ 5 w 10"/>
                    <a:gd name="T1" fmla="*/ 0 h 9"/>
                    <a:gd name="T2" fmla="*/ 0 w 10"/>
                    <a:gd name="T3" fmla="*/ 4 h 9"/>
                    <a:gd name="T4" fmla="*/ 5 w 10"/>
                    <a:gd name="T5" fmla="*/ 9 h 9"/>
                    <a:gd name="T6" fmla="*/ 10 w 10"/>
                    <a:gd name="T7" fmla="*/ 4 h 9"/>
                    <a:gd name="T8" fmla="*/ 5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0" y="4"/>
                      </a:lnTo>
                      <a:lnTo>
                        <a:pt x="5" y="9"/>
                      </a:lnTo>
                      <a:lnTo>
                        <a:pt x="10" y="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  <p:grpSp>
            <p:nvGrpSpPr>
              <p:cNvPr id="385" name="Group 1108"/>
              <p:cNvGrpSpPr>
                <a:grpSpLocks/>
              </p:cNvGrpSpPr>
              <p:nvPr/>
            </p:nvGrpSpPr>
            <p:grpSpPr bwMode="auto">
              <a:xfrm>
                <a:off x="2531" y="2599"/>
                <a:ext cx="203" cy="393"/>
                <a:chOff x="2531" y="2599"/>
                <a:chExt cx="203" cy="393"/>
              </a:xfrm>
            </p:grpSpPr>
            <p:sp>
              <p:nvSpPr>
                <p:cNvPr id="687" name="Freeform 908"/>
                <p:cNvSpPr>
                  <a:spLocks/>
                </p:cNvSpPr>
                <p:nvPr/>
              </p:nvSpPr>
              <p:spPr bwMode="auto">
                <a:xfrm>
                  <a:off x="2595" y="2676"/>
                  <a:ext cx="10" cy="9"/>
                </a:xfrm>
                <a:custGeom>
                  <a:avLst/>
                  <a:gdLst>
                    <a:gd name="T0" fmla="*/ 5 w 10"/>
                    <a:gd name="T1" fmla="*/ 0 h 9"/>
                    <a:gd name="T2" fmla="*/ 0 w 10"/>
                    <a:gd name="T3" fmla="*/ 4 h 9"/>
                    <a:gd name="T4" fmla="*/ 5 w 10"/>
                    <a:gd name="T5" fmla="*/ 9 h 9"/>
                    <a:gd name="T6" fmla="*/ 10 w 10"/>
                    <a:gd name="T7" fmla="*/ 4 h 9"/>
                    <a:gd name="T8" fmla="*/ 5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0" y="4"/>
                      </a:lnTo>
                      <a:lnTo>
                        <a:pt x="5" y="9"/>
                      </a:lnTo>
                      <a:lnTo>
                        <a:pt x="10" y="4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88" name="Rectangle 909"/>
                <p:cNvSpPr>
                  <a:spLocks noChangeArrowheads="1"/>
                </p:cNvSpPr>
                <p:nvPr/>
              </p:nvSpPr>
              <p:spPr bwMode="auto">
                <a:xfrm>
                  <a:off x="2633" y="2716"/>
                  <a:ext cx="1" cy="3"/>
                </a:xfrm>
                <a:prstGeom prst="rect">
                  <a:avLst/>
                </a:pr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89" name="Freeform 910"/>
                <p:cNvSpPr>
                  <a:spLocks/>
                </p:cNvSpPr>
                <p:nvPr/>
              </p:nvSpPr>
              <p:spPr bwMode="auto">
                <a:xfrm>
                  <a:off x="2633" y="2716"/>
                  <a:ext cx="0" cy="3"/>
                </a:xfrm>
                <a:custGeom>
                  <a:avLst/>
                  <a:gdLst>
                    <a:gd name="T0" fmla="*/ 0 h 3"/>
                    <a:gd name="T1" fmla="*/ 3 h 3"/>
                    <a:gd name="T2" fmla="*/ 3 h 3"/>
                    <a:gd name="T3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90" name="Freeform 911"/>
                <p:cNvSpPr>
                  <a:spLocks/>
                </p:cNvSpPr>
                <p:nvPr/>
              </p:nvSpPr>
              <p:spPr bwMode="auto">
                <a:xfrm>
                  <a:off x="2619" y="2700"/>
                  <a:ext cx="14" cy="21"/>
                </a:xfrm>
                <a:custGeom>
                  <a:avLst/>
                  <a:gdLst>
                    <a:gd name="T0" fmla="*/ 0 w 14"/>
                    <a:gd name="T1" fmla="*/ 0 h 21"/>
                    <a:gd name="T2" fmla="*/ 7 w 14"/>
                    <a:gd name="T3" fmla="*/ 21 h 21"/>
                    <a:gd name="T4" fmla="*/ 14 w 14"/>
                    <a:gd name="T5" fmla="*/ 19 h 21"/>
                    <a:gd name="T6" fmla="*/ 14 w 14"/>
                    <a:gd name="T7" fmla="*/ 16 h 21"/>
                    <a:gd name="T8" fmla="*/ 0 w 1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1">
                      <a:moveTo>
                        <a:pt x="0" y="0"/>
                      </a:moveTo>
                      <a:lnTo>
                        <a:pt x="7" y="21"/>
                      </a:lnTo>
                      <a:lnTo>
                        <a:pt x="14" y="19"/>
                      </a:lnTo>
                      <a:lnTo>
                        <a:pt x="14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91" name="Freeform 912"/>
                <p:cNvSpPr>
                  <a:spLocks/>
                </p:cNvSpPr>
                <p:nvPr/>
              </p:nvSpPr>
              <p:spPr bwMode="auto">
                <a:xfrm>
                  <a:off x="2619" y="2700"/>
                  <a:ext cx="14" cy="21"/>
                </a:xfrm>
                <a:custGeom>
                  <a:avLst/>
                  <a:gdLst>
                    <a:gd name="T0" fmla="*/ 0 w 14"/>
                    <a:gd name="T1" fmla="*/ 0 h 21"/>
                    <a:gd name="T2" fmla="*/ 7 w 14"/>
                    <a:gd name="T3" fmla="*/ 21 h 21"/>
                    <a:gd name="T4" fmla="*/ 14 w 14"/>
                    <a:gd name="T5" fmla="*/ 19 h 21"/>
                    <a:gd name="T6" fmla="*/ 14 w 14"/>
                    <a:gd name="T7" fmla="*/ 16 h 21"/>
                    <a:gd name="T8" fmla="*/ 0 w 1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1">
                      <a:moveTo>
                        <a:pt x="0" y="0"/>
                      </a:moveTo>
                      <a:lnTo>
                        <a:pt x="7" y="21"/>
                      </a:lnTo>
                      <a:lnTo>
                        <a:pt x="14" y="19"/>
                      </a:lnTo>
                      <a:lnTo>
                        <a:pt x="14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92" name="Rectangle 913"/>
                <p:cNvSpPr>
                  <a:spLocks noChangeArrowheads="1"/>
                </p:cNvSpPr>
                <p:nvPr/>
              </p:nvSpPr>
              <p:spPr bwMode="auto">
                <a:xfrm>
                  <a:off x="2633" y="2716"/>
                  <a:ext cx="1" cy="3"/>
                </a:xfrm>
                <a:prstGeom prst="rect">
                  <a:avLst/>
                </a:pr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93" name="Rectangle 914"/>
                <p:cNvSpPr>
                  <a:spLocks noChangeArrowheads="1"/>
                </p:cNvSpPr>
                <p:nvPr/>
              </p:nvSpPr>
              <p:spPr bwMode="auto">
                <a:xfrm>
                  <a:off x="2633" y="2716"/>
                  <a:ext cx="1" cy="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94" name="Freeform 915"/>
                <p:cNvSpPr>
                  <a:spLocks noEditPoints="1"/>
                </p:cNvSpPr>
                <p:nvPr/>
              </p:nvSpPr>
              <p:spPr bwMode="auto">
                <a:xfrm>
                  <a:off x="2638" y="2723"/>
                  <a:ext cx="31" cy="41"/>
                </a:xfrm>
                <a:custGeom>
                  <a:avLst/>
                  <a:gdLst>
                    <a:gd name="T0" fmla="*/ 19 w 31"/>
                    <a:gd name="T1" fmla="*/ 22 h 41"/>
                    <a:gd name="T2" fmla="*/ 17 w 31"/>
                    <a:gd name="T3" fmla="*/ 29 h 41"/>
                    <a:gd name="T4" fmla="*/ 26 w 31"/>
                    <a:gd name="T5" fmla="*/ 41 h 41"/>
                    <a:gd name="T6" fmla="*/ 31 w 31"/>
                    <a:gd name="T7" fmla="*/ 36 h 41"/>
                    <a:gd name="T8" fmla="*/ 19 w 31"/>
                    <a:gd name="T9" fmla="*/ 22 h 41"/>
                    <a:gd name="T10" fmla="*/ 2 w 31"/>
                    <a:gd name="T11" fmla="*/ 0 h 41"/>
                    <a:gd name="T12" fmla="*/ 0 w 31"/>
                    <a:gd name="T13" fmla="*/ 0 h 41"/>
                    <a:gd name="T14" fmla="*/ 0 w 31"/>
                    <a:gd name="T15" fmla="*/ 3 h 41"/>
                    <a:gd name="T16" fmla="*/ 2 w 31"/>
                    <a:gd name="T17" fmla="*/ 15 h 41"/>
                    <a:gd name="T18" fmla="*/ 10 w 31"/>
                    <a:gd name="T19" fmla="*/ 24 h 41"/>
                    <a:gd name="T20" fmla="*/ 14 w 31"/>
                    <a:gd name="T21" fmla="*/ 15 h 41"/>
                    <a:gd name="T22" fmla="*/ 2 w 31"/>
                    <a:gd name="T23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19" y="22"/>
                      </a:moveTo>
                      <a:lnTo>
                        <a:pt x="17" y="29"/>
                      </a:lnTo>
                      <a:lnTo>
                        <a:pt x="26" y="41"/>
                      </a:lnTo>
                      <a:lnTo>
                        <a:pt x="31" y="36"/>
                      </a:lnTo>
                      <a:lnTo>
                        <a:pt x="19" y="2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15"/>
                      </a:lnTo>
                      <a:lnTo>
                        <a:pt x="10" y="24"/>
                      </a:lnTo>
                      <a:lnTo>
                        <a:pt x="14" y="1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95" name="Freeform 916"/>
                <p:cNvSpPr>
                  <a:spLocks noEditPoints="1"/>
                </p:cNvSpPr>
                <p:nvPr/>
              </p:nvSpPr>
              <p:spPr bwMode="auto">
                <a:xfrm>
                  <a:off x="2638" y="2723"/>
                  <a:ext cx="31" cy="41"/>
                </a:xfrm>
                <a:custGeom>
                  <a:avLst/>
                  <a:gdLst>
                    <a:gd name="T0" fmla="*/ 19 w 31"/>
                    <a:gd name="T1" fmla="*/ 22 h 41"/>
                    <a:gd name="T2" fmla="*/ 17 w 31"/>
                    <a:gd name="T3" fmla="*/ 29 h 41"/>
                    <a:gd name="T4" fmla="*/ 26 w 31"/>
                    <a:gd name="T5" fmla="*/ 41 h 41"/>
                    <a:gd name="T6" fmla="*/ 31 w 31"/>
                    <a:gd name="T7" fmla="*/ 36 h 41"/>
                    <a:gd name="T8" fmla="*/ 19 w 31"/>
                    <a:gd name="T9" fmla="*/ 22 h 41"/>
                    <a:gd name="T10" fmla="*/ 2 w 31"/>
                    <a:gd name="T11" fmla="*/ 0 h 41"/>
                    <a:gd name="T12" fmla="*/ 0 w 31"/>
                    <a:gd name="T13" fmla="*/ 0 h 41"/>
                    <a:gd name="T14" fmla="*/ 0 w 31"/>
                    <a:gd name="T15" fmla="*/ 3 h 41"/>
                    <a:gd name="T16" fmla="*/ 2 w 31"/>
                    <a:gd name="T17" fmla="*/ 15 h 41"/>
                    <a:gd name="T18" fmla="*/ 10 w 31"/>
                    <a:gd name="T19" fmla="*/ 24 h 41"/>
                    <a:gd name="T20" fmla="*/ 14 w 31"/>
                    <a:gd name="T21" fmla="*/ 15 h 41"/>
                    <a:gd name="T22" fmla="*/ 2 w 31"/>
                    <a:gd name="T23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19" y="22"/>
                      </a:moveTo>
                      <a:lnTo>
                        <a:pt x="17" y="29"/>
                      </a:lnTo>
                      <a:lnTo>
                        <a:pt x="26" y="41"/>
                      </a:lnTo>
                      <a:lnTo>
                        <a:pt x="31" y="36"/>
                      </a:lnTo>
                      <a:lnTo>
                        <a:pt x="19" y="22"/>
                      </a:lnTo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15"/>
                      </a:lnTo>
                      <a:lnTo>
                        <a:pt x="10" y="24"/>
                      </a:lnTo>
                      <a:lnTo>
                        <a:pt x="14" y="15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96" name="Freeform 917"/>
                <p:cNvSpPr>
                  <a:spLocks/>
                </p:cNvSpPr>
                <p:nvPr/>
              </p:nvSpPr>
              <p:spPr bwMode="auto">
                <a:xfrm>
                  <a:off x="2636" y="2723"/>
                  <a:ext cx="2" cy="3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3 h 3"/>
                    <a:gd name="T4" fmla="*/ 2 w 2"/>
                    <a:gd name="T5" fmla="*/ 3 h 3"/>
                    <a:gd name="T6" fmla="*/ 2 w 2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97" name="Freeform 918"/>
                <p:cNvSpPr>
                  <a:spLocks/>
                </p:cNvSpPr>
                <p:nvPr/>
              </p:nvSpPr>
              <p:spPr bwMode="auto">
                <a:xfrm>
                  <a:off x="2636" y="2723"/>
                  <a:ext cx="2" cy="3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3 h 3"/>
                    <a:gd name="T4" fmla="*/ 2 w 2"/>
                    <a:gd name="T5" fmla="*/ 3 h 3"/>
                    <a:gd name="T6" fmla="*/ 2 w 2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98" name="Freeform 919"/>
                <p:cNvSpPr>
                  <a:spLocks/>
                </p:cNvSpPr>
                <p:nvPr/>
              </p:nvSpPr>
              <p:spPr bwMode="auto">
                <a:xfrm>
                  <a:off x="2648" y="2738"/>
                  <a:ext cx="9" cy="14"/>
                </a:xfrm>
                <a:custGeom>
                  <a:avLst/>
                  <a:gdLst>
                    <a:gd name="T0" fmla="*/ 4 w 9"/>
                    <a:gd name="T1" fmla="*/ 0 h 14"/>
                    <a:gd name="T2" fmla="*/ 0 w 9"/>
                    <a:gd name="T3" fmla="*/ 9 h 14"/>
                    <a:gd name="T4" fmla="*/ 7 w 9"/>
                    <a:gd name="T5" fmla="*/ 14 h 14"/>
                    <a:gd name="T6" fmla="*/ 9 w 9"/>
                    <a:gd name="T7" fmla="*/ 7 h 14"/>
                    <a:gd name="T8" fmla="*/ 4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4" y="0"/>
                      </a:moveTo>
                      <a:lnTo>
                        <a:pt x="0" y="9"/>
                      </a:lnTo>
                      <a:lnTo>
                        <a:pt x="7" y="14"/>
                      </a:lnTo>
                      <a:lnTo>
                        <a:pt x="9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99" name="Freeform 920"/>
                <p:cNvSpPr>
                  <a:spLocks/>
                </p:cNvSpPr>
                <p:nvPr/>
              </p:nvSpPr>
              <p:spPr bwMode="auto">
                <a:xfrm>
                  <a:off x="2648" y="2738"/>
                  <a:ext cx="9" cy="14"/>
                </a:xfrm>
                <a:custGeom>
                  <a:avLst/>
                  <a:gdLst>
                    <a:gd name="T0" fmla="*/ 4 w 9"/>
                    <a:gd name="T1" fmla="*/ 0 h 14"/>
                    <a:gd name="T2" fmla="*/ 0 w 9"/>
                    <a:gd name="T3" fmla="*/ 9 h 14"/>
                    <a:gd name="T4" fmla="*/ 7 w 9"/>
                    <a:gd name="T5" fmla="*/ 14 h 14"/>
                    <a:gd name="T6" fmla="*/ 9 w 9"/>
                    <a:gd name="T7" fmla="*/ 7 h 14"/>
                    <a:gd name="T8" fmla="*/ 4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4" y="0"/>
                      </a:moveTo>
                      <a:lnTo>
                        <a:pt x="0" y="9"/>
                      </a:lnTo>
                      <a:lnTo>
                        <a:pt x="7" y="14"/>
                      </a:lnTo>
                      <a:lnTo>
                        <a:pt x="9" y="7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00" name="Freeform 921"/>
                <p:cNvSpPr>
                  <a:spLocks/>
                </p:cNvSpPr>
                <p:nvPr/>
              </p:nvSpPr>
              <p:spPr bwMode="auto">
                <a:xfrm>
                  <a:off x="2636" y="2726"/>
                  <a:ext cx="4" cy="12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5 h 12"/>
                    <a:gd name="T4" fmla="*/ 4 w 4"/>
                    <a:gd name="T5" fmla="*/ 12 h 12"/>
                    <a:gd name="T6" fmla="*/ 2 w 4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lnTo>
                        <a:pt x="0" y="5"/>
                      </a:lnTo>
                      <a:lnTo>
                        <a:pt x="4" y="1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01" name="Freeform 922"/>
                <p:cNvSpPr>
                  <a:spLocks/>
                </p:cNvSpPr>
                <p:nvPr/>
              </p:nvSpPr>
              <p:spPr bwMode="auto">
                <a:xfrm>
                  <a:off x="2636" y="2726"/>
                  <a:ext cx="4" cy="12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5 h 12"/>
                    <a:gd name="T4" fmla="*/ 4 w 4"/>
                    <a:gd name="T5" fmla="*/ 12 h 12"/>
                    <a:gd name="T6" fmla="*/ 2 w 4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lnTo>
                        <a:pt x="0" y="5"/>
                      </a:lnTo>
                      <a:lnTo>
                        <a:pt x="4" y="12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02" name="Freeform 923"/>
                <p:cNvSpPr>
                  <a:spLocks/>
                </p:cNvSpPr>
                <p:nvPr/>
              </p:nvSpPr>
              <p:spPr bwMode="auto">
                <a:xfrm>
                  <a:off x="2631" y="2726"/>
                  <a:ext cx="7" cy="5"/>
                </a:xfrm>
                <a:custGeom>
                  <a:avLst/>
                  <a:gdLst>
                    <a:gd name="T0" fmla="*/ 5 w 7"/>
                    <a:gd name="T1" fmla="*/ 0 h 5"/>
                    <a:gd name="T2" fmla="*/ 0 w 7"/>
                    <a:gd name="T3" fmla="*/ 0 h 5"/>
                    <a:gd name="T4" fmla="*/ 5 w 7"/>
                    <a:gd name="T5" fmla="*/ 5 h 5"/>
                    <a:gd name="T6" fmla="*/ 7 w 7"/>
                    <a:gd name="T7" fmla="*/ 0 h 5"/>
                    <a:gd name="T8" fmla="*/ 5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03" name="Freeform 924"/>
                <p:cNvSpPr>
                  <a:spLocks/>
                </p:cNvSpPr>
                <p:nvPr/>
              </p:nvSpPr>
              <p:spPr bwMode="auto">
                <a:xfrm>
                  <a:off x="2631" y="2726"/>
                  <a:ext cx="7" cy="5"/>
                </a:xfrm>
                <a:custGeom>
                  <a:avLst/>
                  <a:gdLst>
                    <a:gd name="T0" fmla="*/ 5 w 7"/>
                    <a:gd name="T1" fmla="*/ 0 h 5"/>
                    <a:gd name="T2" fmla="*/ 0 w 7"/>
                    <a:gd name="T3" fmla="*/ 0 h 5"/>
                    <a:gd name="T4" fmla="*/ 5 w 7"/>
                    <a:gd name="T5" fmla="*/ 5 h 5"/>
                    <a:gd name="T6" fmla="*/ 7 w 7"/>
                    <a:gd name="T7" fmla="*/ 0 h 5"/>
                    <a:gd name="T8" fmla="*/ 5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7" y="0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04" name="Freeform 925"/>
                <p:cNvSpPr>
                  <a:spLocks/>
                </p:cNvSpPr>
                <p:nvPr/>
              </p:nvSpPr>
              <p:spPr bwMode="auto">
                <a:xfrm>
                  <a:off x="2683" y="2783"/>
                  <a:ext cx="38" cy="50"/>
                </a:xfrm>
                <a:custGeom>
                  <a:avLst/>
                  <a:gdLst>
                    <a:gd name="T0" fmla="*/ 5 w 38"/>
                    <a:gd name="T1" fmla="*/ 0 h 50"/>
                    <a:gd name="T2" fmla="*/ 0 w 38"/>
                    <a:gd name="T3" fmla="*/ 5 h 50"/>
                    <a:gd name="T4" fmla="*/ 33 w 38"/>
                    <a:gd name="T5" fmla="*/ 48 h 50"/>
                    <a:gd name="T6" fmla="*/ 38 w 38"/>
                    <a:gd name="T7" fmla="*/ 50 h 50"/>
                    <a:gd name="T8" fmla="*/ 29 w 38"/>
                    <a:gd name="T9" fmla="*/ 29 h 50"/>
                    <a:gd name="T10" fmla="*/ 5 w 38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0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33" y="48"/>
                      </a:lnTo>
                      <a:lnTo>
                        <a:pt x="38" y="50"/>
                      </a:lnTo>
                      <a:lnTo>
                        <a:pt x="29" y="29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05" name="Freeform 926"/>
                <p:cNvSpPr>
                  <a:spLocks/>
                </p:cNvSpPr>
                <p:nvPr/>
              </p:nvSpPr>
              <p:spPr bwMode="auto">
                <a:xfrm>
                  <a:off x="2683" y="2783"/>
                  <a:ext cx="38" cy="50"/>
                </a:xfrm>
                <a:custGeom>
                  <a:avLst/>
                  <a:gdLst>
                    <a:gd name="T0" fmla="*/ 5 w 38"/>
                    <a:gd name="T1" fmla="*/ 0 h 50"/>
                    <a:gd name="T2" fmla="*/ 0 w 38"/>
                    <a:gd name="T3" fmla="*/ 5 h 50"/>
                    <a:gd name="T4" fmla="*/ 33 w 38"/>
                    <a:gd name="T5" fmla="*/ 48 h 50"/>
                    <a:gd name="T6" fmla="*/ 38 w 38"/>
                    <a:gd name="T7" fmla="*/ 50 h 50"/>
                    <a:gd name="T8" fmla="*/ 29 w 38"/>
                    <a:gd name="T9" fmla="*/ 29 h 50"/>
                    <a:gd name="T10" fmla="*/ 5 w 38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0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33" y="48"/>
                      </a:lnTo>
                      <a:lnTo>
                        <a:pt x="38" y="50"/>
                      </a:lnTo>
                      <a:lnTo>
                        <a:pt x="29" y="29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06" name="Freeform 927"/>
                <p:cNvSpPr>
                  <a:spLocks/>
                </p:cNvSpPr>
                <p:nvPr/>
              </p:nvSpPr>
              <p:spPr bwMode="auto">
                <a:xfrm>
                  <a:off x="2712" y="2812"/>
                  <a:ext cx="14" cy="21"/>
                </a:xfrm>
                <a:custGeom>
                  <a:avLst/>
                  <a:gdLst>
                    <a:gd name="T0" fmla="*/ 0 w 6"/>
                    <a:gd name="T1" fmla="*/ 0 h 9"/>
                    <a:gd name="T2" fmla="*/ 4 w 6"/>
                    <a:gd name="T3" fmla="*/ 9 h 9"/>
                    <a:gd name="T4" fmla="*/ 6 w 6"/>
                    <a:gd name="T5" fmla="*/ 9 h 9"/>
                    <a:gd name="T6" fmla="*/ 6 w 6"/>
                    <a:gd name="T7" fmla="*/ 8 h 9"/>
                    <a:gd name="T8" fmla="*/ 0 w 6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9">
                      <a:moveTo>
                        <a:pt x="0" y="0"/>
                      </a:move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8"/>
                        <a:pt x="6" y="8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07" name="Freeform 928"/>
                <p:cNvSpPr>
                  <a:spLocks/>
                </p:cNvSpPr>
                <p:nvPr/>
              </p:nvSpPr>
              <p:spPr bwMode="auto">
                <a:xfrm>
                  <a:off x="2726" y="2831"/>
                  <a:ext cx="7" cy="7"/>
                </a:xfrm>
                <a:custGeom>
                  <a:avLst/>
                  <a:gdLst>
                    <a:gd name="T0" fmla="*/ 0 w 3"/>
                    <a:gd name="T1" fmla="*/ 0 h 3"/>
                    <a:gd name="T2" fmla="*/ 0 w 3"/>
                    <a:gd name="T3" fmla="*/ 1 h 3"/>
                    <a:gd name="T4" fmla="*/ 3 w 3"/>
                    <a:gd name="T5" fmla="*/ 3 h 3"/>
                    <a:gd name="T6" fmla="*/ 3 w 3"/>
                    <a:gd name="T7" fmla="*/ 3 h 3"/>
                    <a:gd name="T8" fmla="*/ 0 w 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08" name="Freeform 929"/>
                <p:cNvSpPr>
                  <a:spLocks noEditPoints="1"/>
                </p:cNvSpPr>
                <p:nvPr/>
              </p:nvSpPr>
              <p:spPr bwMode="auto">
                <a:xfrm>
                  <a:off x="2534" y="2599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0 w 1"/>
                    <a:gd name="T12" fmla="*/ 1 w 1"/>
                    <a:gd name="T13" fmla="*/ 0 w 1"/>
                    <a:gd name="T14" fmla="*/ 0 w 1"/>
                    <a:gd name="T15" fmla="*/ 0 w 1"/>
                    <a:gd name="T16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09" name="Freeform 930"/>
                <p:cNvSpPr>
                  <a:spLocks noEditPoints="1"/>
                </p:cNvSpPr>
                <p:nvPr/>
              </p:nvSpPr>
              <p:spPr bwMode="auto">
                <a:xfrm>
                  <a:off x="2531" y="2599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10" name="Freeform 931"/>
                <p:cNvSpPr>
                  <a:spLocks/>
                </p:cNvSpPr>
                <p:nvPr/>
              </p:nvSpPr>
              <p:spPr bwMode="auto">
                <a:xfrm>
                  <a:off x="2531" y="25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11" name="Freeform 932"/>
                <p:cNvSpPr>
                  <a:spLocks noEditPoints="1"/>
                </p:cNvSpPr>
                <p:nvPr/>
              </p:nvSpPr>
              <p:spPr bwMode="auto">
                <a:xfrm>
                  <a:off x="2536" y="25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12" name="Freeform 933"/>
                <p:cNvSpPr>
                  <a:spLocks noEditPoints="1"/>
                </p:cNvSpPr>
                <p:nvPr/>
              </p:nvSpPr>
              <p:spPr bwMode="auto">
                <a:xfrm>
                  <a:off x="2531" y="2599"/>
                  <a:ext cx="0" cy="3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  <a:gd name="T3" fmla="*/ 0 h 1"/>
                    <a:gd name="T4" fmla="*/ 1 h 1"/>
                    <a:gd name="T5" fmla="*/ 1 h 1"/>
                    <a:gd name="T6" fmla="*/ 1 h 1"/>
                    <a:gd name="T7" fmla="*/ 1 h 1"/>
                    <a:gd name="T8" fmla="*/ 1 h 1"/>
                    <a:gd name="T9" fmla="*/ 0 h 1"/>
                    <a:gd name="T10" fmla="*/ 0 h 1"/>
                    <a:gd name="T11" fmla="*/ 0 h 1"/>
                    <a:gd name="T12" fmla="*/ 0 h 1"/>
                    <a:gd name="T13" fmla="*/ 0 h 1"/>
                    <a:gd name="T14" fmla="*/ 0 h 1"/>
                    <a:gd name="T15" fmla="*/ 0 h 1"/>
                    <a:gd name="T16" fmla="*/ 0 h 1"/>
                    <a:gd name="T17" fmla="*/ 0 h 1"/>
                    <a:gd name="T18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13" name="Freeform 934"/>
                <p:cNvSpPr>
                  <a:spLocks/>
                </p:cNvSpPr>
                <p:nvPr/>
              </p:nvSpPr>
              <p:spPr bwMode="auto">
                <a:xfrm>
                  <a:off x="2538" y="2604"/>
                  <a:ext cx="10" cy="10"/>
                </a:xfrm>
                <a:custGeom>
                  <a:avLst/>
                  <a:gdLst>
                    <a:gd name="T0" fmla="*/ 3 w 10"/>
                    <a:gd name="T1" fmla="*/ 0 h 10"/>
                    <a:gd name="T2" fmla="*/ 0 w 10"/>
                    <a:gd name="T3" fmla="*/ 0 h 10"/>
                    <a:gd name="T4" fmla="*/ 5 w 10"/>
                    <a:gd name="T5" fmla="*/ 7 h 10"/>
                    <a:gd name="T6" fmla="*/ 10 w 10"/>
                    <a:gd name="T7" fmla="*/ 10 h 10"/>
                    <a:gd name="T8" fmla="*/ 3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5" y="7"/>
                      </a:lnTo>
                      <a:lnTo>
                        <a:pt x="10" y="1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14" name="Freeform 935"/>
                <p:cNvSpPr>
                  <a:spLocks/>
                </p:cNvSpPr>
                <p:nvPr/>
              </p:nvSpPr>
              <p:spPr bwMode="auto">
                <a:xfrm>
                  <a:off x="2538" y="2604"/>
                  <a:ext cx="10" cy="10"/>
                </a:xfrm>
                <a:custGeom>
                  <a:avLst/>
                  <a:gdLst>
                    <a:gd name="T0" fmla="*/ 3 w 10"/>
                    <a:gd name="T1" fmla="*/ 0 h 10"/>
                    <a:gd name="T2" fmla="*/ 0 w 10"/>
                    <a:gd name="T3" fmla="*/ 0 h 10"/>
                    <a:gd name="T4" fmla="*/ 5 w 10"/>
                    <a:gd name="T5" fmla="*/ 7 h 10"/>
                    <a:gd name="T6" fmla="*/ 10 w 10"/>
                    <a:gd name="T7" fmla="*/ 10 h 10"/>
                    <a:gd name="T8" fmla="*/ 3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5" y="7"/>
                      </a:lnTo>
                      <a:lnTo>
                        <a:pt x="10" y="10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15" name="Freeform 936"/>
                <p:cNvSpPr>
                  <a:spLocks/>
                </p:cNvSpPr>
                <p:nvPr/>
              </p:nvSpPr>
              <p:spPr bwMode="auto">
                <a:xfrm>
                  <a:off x="2536" y="2599"/>
                  <a:ext cx="5" cy="5"/>
                </a:xfrm>
                <a:custGeom>
                  <a:avLst/>
                  <a:gdLst>
                    <a:gd name="T0" fmla="*/ 0 w 2"/>
                    <a:gd name="T1" fmla="*/ 0 h 2"/>
                    <a:gd name="T2" fmla="*/ 1 w 2"/>
                    <a:gd name="T3" fmla="*/ 1 h 2"/>
                    <a:gd name="T4" fmla="*/ 1 w 2"/>
                    <a:gd name="T5" fmla="*/ 2 h 2"/>
                    <a:gd name="T6" fmla="*/ 2 w 2"/>
                    <a:gd name="T7" fmla="*/ 2 h 2"/>
                    <a:gd name="T8" fmla="*/ 0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16" name="Freeform 937"/>
                <p:cNvSpPr>
                  <a:spLocks noEditPoints="1"/>
                </p:cNvSpPr>
                <p:nvPr/>
              </p:nvSpPr>
              <p:spPr bwMode="auto">
                <a:xfrm>
                  <a:off x="2531" y="260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17" name="Oval 938"/>
                <p:cNvSpPr>
                  <a:spLocks noChangeArrowheads="1"/>
                </p:cNvSpPr>
                <p:nvPr/>
              </p:nvSpPr>
              <p:spPr bwMode="auto">
                <a:xfrm>
                  <a:off x="2534" y="2599"/>
                  <a:ext cx="1" cy="1"/>
                </a:xfrm>
                <a:prstGeom prst="ellipse">
                  <a:avLst/>
                </a:pr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18" name="Freeform 939"/>
                <p:cNvSpPr>
                  <a:spLocks/>
                </p:cNvSpPr>
                <p:nvPr/>
              </p:nvSpPr>
              <p:spPr bwMode="auto">
                <a:xfrm>
                  <a:off x="2534" y="25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19" name="Freeform 940"/>
                <p:cNvSpPr>
                  <a:spLocks noEditPoints="1"/>
                </p:cNvSpPr>
                <p:nvPr/>
              </p:nvSpPr>
              <p:spPr bwMode="auto">
                <a:xfrm>
                  <a:off x="2534" y="25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20" name="Freeform 941"/>
                <p:cNvSpPr>
                  <a:spLocks noEditPoints="1"/>
                </p:cNvSpPr>
                <p:nvPr/>
              </p:nvSpPr>
              <p:spPr bwMode="auto">
                <a:xfrm>
                  <a:off x="2531" y="2602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1 h 1"/>
                    <a:gd name="T5" fmla="*/ 0 h 1"/>
                    <a:gd name="T6" fmla="*/ 0 h 1"/>
                    <a:gd name="T7" fmla="*/ 0 h 1"/>
                    <a:gd name="T8" fmla="*/ 0 h 1"/>
                    <a:gd name="T9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21" name="Freeform 942"/>
                <p:cNvSpPr>
                  <a:spLocks noEditPoints="1"/>
                </p:cNvSpPr>
                <p:nvPr/>
              </p:nvSpPr>
              <p:spPr bwMode="auto">
                <a:xfrm>
                  <a:off x="2538" y="2611"/>
                  <a:ext cx="64" cy="117"/>
                </a:xfrm>
                <a:custGeom>
                  <a:avLst/>
                  <a:gdLst>
                    <a:gd name="T0" fmla="*/ 21 w 27"/>
                    <a:gd name="T1" fmla="*/ 37 h 49"/>
                    <a:gd name="T2" fmla="*/ 18 w 27"/>
                    <a:gd name="T3" fmla="*/ 39 h 49"/>
                    <a:gd name="T4" fmla="*/ 24 w 27"/>
                    <a:gd name="T5" fmla="*/ 49 h 49"/>
                    <a:gd name="T6" fmla="*/ 27 w 27"/>
                    <a:gd name="T7" fmla="*/ 48 h 49"/>
                    <a:gd name="T8" fmla="*/ 21 w 27"/>
                    <a:gd name="T9" fmla="*/ 37 h 49"/>
                    <a:gd name="T10" fmla="*/ 0 w 27"/>
                    <a:gd name="T11" fmla="*/ 0 h 49"/>
                    <a:gd name="T12" fmla="*/ 0 w 27"/>
                    <a:gd name="T13" fmla="*/ 3 h 49"/>
                    <a:gd name="T14" fmla="*/ 17 w 27"/>
                    <a:gd name="T15" fmla="*/ 36 h 49"/>
                    <a:gd name="T16" fmla="*/ 19 w 27"/>
                    <a:gd name="T17" fmla="*/ 34 h 49"/>
                    <a:gd name="T18" fmla="*/ 6 w 27"/>
                    <a:gd name="T19" fmla="*/ 8 h 49"/>
                    <a:gd name="T20" fmla="*/ 0 w 27"/>
                    <a:gd name="T2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49">
                      <a:moveTo>
                        <a:pt x="21" y="37"/>
                      </a:move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22" name="Freeform 943"/>
                <p:cNvSpPr>
                  <a:spLocks/>
                </p:cNvSpPr>
                <p:nvPr/>
              </p:nvSpPr>
              <p:spPr bwMode="auto">
                <a:xfrm>
                  <a:off x="2531" y="2604"/>
                  <a:ext cx="7" cy="14"/>
                </a:xfrm>
                <a:custGeom>
                  <a:avLst/>
                  <a:gdLst>
                    <a:gd name="T0" fmla="*/ 0 w 3"/>
                    <a:gd name="T1" fmla="*/ 0 h 6"/>
                    <a:gd name="T2" fmla="*/ 3 w 3"/>
                    <a:gd name="T3" fmla="*/ 6 h 6"/>
                    <a:gd name="T4" fmla="*/ 3 w 3"/>
                    <a:gd name="T5" fmla="*/ 3 h 6"/>
                    <a:gd name="T6" fmla="*/ 0 w 3"/>
                    <a:gd name="T7" fmla="*/ 0 h 6"/>
                    <a:gd name="T8" fmla="*/ 0 w 3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6">
                      <a:moveTo>
                        <a:pt x="0" y="0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23" name="Freeform 944"/>
                <p:cNvSpPr>
                  <a:spLocks/>
                </p:cNvSpPr>
                <p:nvPr/>
              </p:nvSpPr>
              <p:spPr bwMode="auto">
                <a:xfrm>
                  <a:off x="2531" y="260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24" name="Freeform 945"/>
                <p:cNvSpPr>
                  <a:spLocks/>
                </p:cNvSpPr>
                <p:nvPr/>
              </p:nvSpPr>
              <p:spPr bwMode="auto">
                <a:xfrm>
                  <a:off x="2579" y="2692"/>
                  <a:ext cx="9" cy="12"/>
                </a:xfrm>
                <a:custGeom>
                  <a:avLst/>
                  <a:gdLst>
                    <a:gd name="T0" fmla="*/ 4 w 9"/>
                    <a:gd name="T1" fmla="*/ 0 h 12"/>
                    <a:gd name="T2" fmla="*/ 0 w 9"/>
                    <a:gd name="T3" fmla="*/ 5 h 12"/>
                    <a:gd name="T4" fmla="*/ 2 w 9"/>
                    <a:gd name="T5" fmla="*/ 12 h 12"/>
                    <a:gd name="T6" fmla="*/ 9 w 9"/>
                    <a:gd name="T7" fmla="*/ 8 h 12"/>
                    <a:gd name="T8" fmla="*/ 4 w 9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4" y="0"/>
                      </a:moveTo>
                      <a:lnTo>
                        <a:pt x="0" y="5"/>
                      </a:lnTo>
                      <a:lnTo>
                        <a:pt x="2" y="12"/>
                      </a:lnTo>
                      <a:lnTo>
                        <a:pt x="9" y="8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25" name="Freeform 946"/>
                <p:cNvSpPr>
                  <a:spLocks/>
                </p:cNvSpPr>
                <p:nvPr/>
              </p:nvSpPr>
              <p:spPr bwMode="auto">
                <a:xfrm>
                  <a:off x="2579" y="2692"/>
                  <a:ext cx="9" cy="12"/>
                </a:xfrm>
                <a:custGeom>
                  <a:avLst/>
                  <a:gdLst>
                    <a:gd name="T0" fmla="*/ 4 w 9"/>
                    <a:gd name="T1" fmla="*/ 0 h 12"/>
                    <a:gd name="T2" fmla="*/ 0 w 9"/>
                    <a:gd name="T3" fmla="*/ 5 h 12"/>
                    <a:gd name="T4" fmla="*/ 2 w 9"/>
                    <a:gd name="T5" fmla="*/ 12 h 12"/>
                    <a:gd name="T6" fmla="*/ 9 w 9"/>
                    <a:gd name="T7" fmla="*/ 8 h 12"/>
                    <a:gd name="T8" fmla="*/ 4 w 9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4" y="0"/>
                      </a:moveTo>
                      <a:lnTo>
                        <a:pt x="0" y="5"/>
                      </a:lnTo>
                      <a:lnTo>
                        <a:pt x="2" y="12"/>
                      </a:lnTo>
                      <a:lnTo>
                        <a:pt x="9" y="8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26" name="Freeform 947"/>
                <p:cNvSpPr>
                  <a:spLocks/>
                </p:cNvSpPr>
                <p:nvPr/>
              </p:nvSpPr>
              <p:spPr bwMode="auto">
                <a:xfrm>
                  <a:off x="2534" y="25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27" name="Freeform 948"/>
                <p:cNvSpPr>
                  <a:spLocks/>
                </p:cNvSpPr>
                <p:nvPr/>
              </p:nvSpPr>
              <p:spPr bwMode="auto">
                <a:xfrm>
                  <a:off x="2534" y="25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28" name="Freeform 949"/>
                <p:cNvSpPr>
                  <a:spLocks/>
                </p:cNvSpPr>
                <p:nvPr/>
              </p:nvSpPr>
              <p:spPr bwMode="auto">
                <a:xfrm>
                  <a:off x="2534" y="25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29" name="Freeform 950"/>
                <p:cNvSpPr>
                  <a:spLocks noEditPoints="1"/>
                </p:cNvSpPr>
                <p:nvPr/>
              </p:nvSpPr>
              <p:spPr bwMode="auto">
                <a:xfrm>
                  <a:off x="2534" y="2599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0 w 1"/>
                    <a:gd name="T11" fmla="*/ 0 w 1"/>
                    <a:gd name="T1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30" name="Freeform 951"/>
                <p:cNvSpPr>
                  <a:spLocks noEditPoints="1"/>
                </p:cNvSpPr>
                <p:nvPr/>
              </p:nvSpPr>
              <p:spPr bwMode="auto">
                <a:xfrm>
                  <a:off x="2531" y="2599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0 h 1"/>
                    <a:gd name="T8" fmla="*/ 0 h 1"/>
                    <a:gd name="T9" fmla="*/ 0 h 1"/>
                    <a:gd name="T10" fmla="*/ 0 h 1"/>
                    <a:gd name="T11" fmla="*/ 0 h 1"/>
                    <a:gd name="T12" fmla="*/ 0 h 1"/>
                    <a:gd name="T13" fmla="*/ 0 h 1"/>
                    <a:gd name="T14" fmla="*/ 0 h 1"/>
                    <a:gd name="T15" fmla="*/ 0 h 1"/>
                    <a:gd name="T16" fmla="*/ 0 h 1"/>
                    <a:gd name="T17" fmla="*/ 0 h 1"/>
                    <a:gd name="T18" fmla="*/ 0 h 1"/>
                    <a:gd name="T19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31" name="Freeform 952"/>
                <p:cNvSpPr>
                  <a:spLocks noEditPoints="1"/>
                </p:cNvSpPr>
                <p:nvPr/>
              </p:nvSpPr>
              <p:spPr bwMode="auto">
                <a:xfrm>
                  <a:off x="2531" y="2602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0 h 1"/>
                    <a:gd name="T8" fmla="*/ 0 h 1"/>
                    <a:gd name="T9" fmla="*/ 0 h 1"/>
                    <a:gd name="T10" fmla="*/ 0 h 1"/>
                    <a:gd name="T11" fmla="*/ 0 h 1"/>
                    <a:gd name="T12" fmla="*/ 0 h 1"/>
                    <a:gd name="T1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32" name="Freeform 953"/>
                <p:cNvSpPr>
                  <a:spLocks noEditPoints="1"/>
                </p:cNvSpPr>
                <p:nvPr/>
              </p:nvSpPr>
              <p:spPr bwMode="auto">
                <a:xfrm>
                  <a:off x="2534" y="25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33" name="Freeform 954"/>
                <p:cNvSpPr>
                  <a:spLocks noEditPoints="1"/>
                </p:cNvSpPr>
                <p:nvPr/>
              </p:nvSpPr>
              <p:spPr bwMode="auto">
                <a:xfrm>
                  <a:off x="2536" y="25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34" name="Freeform 955"/>
                <p:cNvSpPr>
                  <a:spLocks noEditPoints="1"/>
                </p:cNvSpPr>
                <p:nvPr/>
              </p:nvSpPr>
              <p:spPr bwMode="auto">
                <a:xfrm>
                  <a:off x="2531" y="2602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1 h 1"/>
                    <a:gd name="T8" fmla="*/ 1 h 1"/>
                    <a:gd name="T9" fmla="*/ 1 h 1"/>
                    <a:gd name="T10" fmla="*/ 0 h 1"/>
                    <a:gd name="T11" fmla="*/ 1 h 1"/>
                    <a:gd name="T12" fmla="*/ 1 h 1"/>
                    <a:gd name="T13" fmla="*/ 1 h 1"/>
                    <a:gd name="T14" fmla="*/ 1 h 1"/>
                    <a:gd name="T1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35" name="Freeform 956"/>
                <p:cNvSpPr>
                  <a:spLocks/>
                </p:cNvSpPr>
                <p:nvPr/>
              </p:nvSpPr>
              <p:spPr bwMode="auto">
                <a:xfrm>
                  <a:off x="2536" y="2606"/>
                  <a:ext cx="17" cy="24"/>
                </a:xfrm>
                <a:custGeom>
                  <a:avLst/>
                  <a:gdLst>
                    <a:gd name="T0" fmla="*/ 0 w 7"/>
                    <a:gd name="T1" fmla="*/ 0 h 10"/>
                    <a:gd name="T2" fmla="*/ 1 w 7"/>
                    <a:gd name="T3" fmla="*/ 2 h 10"/>
                    <a:gd name="T4" fmla="*/ 7 w 7"/>
                    <a:gd name="T5" fmla="*/ 10 h 10"/>
                    <a:gd name="T6" fmla="*/ 3 w 7"/>
                    <a:gd name="T7" fmla="*/ 2 h 10"/>
                    <a:gd name="T8" fmla="*/ 0 w 7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36" name="Freeform 957"/>
                <p:cNvSpPr>
                  <a:spLocks/>
                </p:cNvSpPr>
                <p:nvPr/>
              </p:nvSpPr>
              <p:spPr bwMode="auto">
                <a:xfrm>
                  <a:off x="2531" y="2604"/>
                  <a:ext cx="7" cy="7"/>
                </a:xfrm>
                <a:custGeom>
                  <a:avLst/>
                  <a:gdLst>
                    <a:gd name="T0" fmla="*/ 0 w 3"/>
                    <a:gd name="T1" fmla="*/ 0 h 3"/>
                    <a:gd name="T2" fmla="*/ 3 w 3"/>
                    <a:gd name="T3" fmla="*/ 3 h 3"/>
                    <a:gd name="T4" fmla="*/ 2 w 3"/>
                    <a:gd name="T5" fmla="*/ 1 h 3"/>
                    <a:gd name="T6" fmla="*/ 1 w 3"/>
                    <a:gd name="T7" fmla="*/ 1 h 3"/>
                    <a:gd name="T8" fmla="*/ 0 w 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2" y="2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37" name="Freeform 958"/>
                <p:cNvSpPr>
                  <a:spLocks/>
                </p:cNvSpPr>
                <p:nvPr/>
              </p:nvSpPr>
              <p:spPr bwMode="auto">
                <a:xfrm>
                  <a:off x="2531" y="2604"/>
                  <a:ext cx="3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38" name="Freeform 959"/>
                <p:cNvSpPr>
                  <a:spLocks noEditPoints="1"/>
                </p:cNvSpPr>
                <p:nvPr/>
              </p:nvSpPr>
              <p:spPr bwMode="auto">
                <a:xfrm>
                  <a:off x="2531" y="2599"/>
                  <a:ext cx="12" cy="12"/>
                </a:xfrm>
                <a:custGeom>
                  <a:avLst/>
                  <a:gdLst>
                    <a:gd name="T0" fmla="*/ 3 w 5"/>
                    <a:gd name="T1" fmla="*/ 2 h 5"/>
                    <a:gd name="T2" fmla="*/ 2 w 5"/>
                    <a:gd name="T3" fmla="*/ 3 h 5"/>
                    <a:gd name="T4" fmla="*/ 2 w 5"/>
                    <a:gd name="T5" fmla="*/ 3 h 5"/>
                    <a:gd name="T6" fmla="*/ 5 w 5"/>
                    <a:gd name="T7" fmla="*/ 5 h 5"/>
                    <a:gd name="T8" fmla="*/ 3 w 5"/>
                    <a:gd name="T9" fmla="*/ 2 h 5"/>
                    <a:gd name="T10" fmla="*/ 1 w 5"/>
                    <a:gd name="T11" fmla="*/ 0 h 5"/>
                    <a:gd name="T12" fmla="*/ 1 w 5"/>
                    <a:gd name="T13" fmla="*/ 0 h 5"/>
                    <a:gd name="T14" fmla="*/ 1 w 5"/>
                    <a:gd name="T15" fmla="*/ 0 h 5"/>
                    <a:gd name="T16" fmla="*/ 1 w 5"/>
                    <a:gd name="T17" fmla="*/ 0 h 5"/>
                    <a:gd name="T18" fmla="*/ 1 w 5"/>
                    <a:gd name="T19" fmla="*/ 0 h 5"/>
                    <a:gd name="T20" fmla="*/ 1 w 5"/>
                    <a:gd name="T21" fmla="*/ 0 h 5"/>
                    <a:gd name="T22" fmla="*/ 1 w 5"/>
                    <a:gd name="T23" fmla="*/ 0 h 5"/>
                    <a:gd name="T24" fmla="*/ 1 w 5"/>
                    <a:gd name="T25" fmla="*/ 0 h 5"/>
                    <a:gd name="T26" fmla="*/ 0 w 5"/>
                    <a:gd name="T27" fmla="*/ 0 h 5"/>
                    <a:gd name="T28" fmla="*/ 1 w 5"/>
                    <a:gd name="T29" fmla="*/ 0 h 5"/>
                    <a:gd name="T30" fmla="*/ 1 w 5"/>
                    <a:gd name="T31" fmla="*/ 0 h 5"/>
                    <a:gd name="T32" fmla="*/ 1 w 5"/>
                    <a:gd name="T3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2"/>
                      </a:move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39" name="Freeform 960"/>
                <p:cNvSpPr>
                  <a:spLocks noEditPoints="1"/>
                </p:cNvSpPr>
                <p:nvPr/>
              </p:nvSpPr>
              <p:spPr bwMode="auto">
                <a:xfrm>
                  <a:off x="2531" y="2599"/>
                  <a:ext cx="5" cy="7"/>
                </a:xfrm>
                <a:custGeom>
                  <a:avLst/>
                  <a:gdLst>
                    <a:gd name="T0" fmla="*/ 2 w 2"/>
                    <a:gd name="T1" fmla="*/ 3 h 3"/>
                    <a:gd name="T2" fmla="*/ 2 w 2"/>
                    <a:gd name="T3" fmla="*/ 3 h 3"/>
                    <a:gd name="T4" fmla="*/ 1 w 2"/>
                    <a:gd name="T5" fmla="*/ 3 h 3"/>
                    <a:gd name="T6" fmla="*/ 1 w 2"/>
                    <a:gd name="T7" fmla="*/ 3 h 3"/>
                    <a:gd name="T8" fmla="*/ 2 w 2"/>
                    <a:gd name="T9" fmla="*/ 3 h 3"/>
                    <a:gd name="T10" fmla="*/ 2 w 2"/>
                    <a:gd name="T11" fmla="*/ 3 h 3"/>
                    <a:gd name="T12" fmla="*/ 0 w 2"/>
                    <a:gd name="T13" fmla="*/ 0 h 3"/>
                    <a:gd name="T14" fmla="*/ 0 w 2"/>
                    <a:gd name="T15" fmla="*/ 0 h 3"/>
                    <a:gd name="T16" fmla="*/ 0 w 2"/>
                    <a:gd name="T17" fmla="*/ 0 h 3"/>
                    <a:gd name="T18" fmla="*/ 0 w 2"/>
                    <a:gd name="T19" fmla="*/ 0 h 3"/>
                    <a:gd name="T20" fmla="*/ 0 w 2"/>
                    <a:gd name="T21" fmla="*/ 0 h 3"/>
                    <a:gd name="T22" fmla="*/ 0 w 2"/>
                    <a:gd name="T23" fmla="*/ 0 h 3"/>
                    <a:gd name="T24" fmla="*/ 0 w 2"/>
                    <a:gd name="T25" fmla="*/ 0 h 3"/>
                    <a:gd name="T26" fmla="*/ 0 w 2"/>
                    <a:gd name="T27" fmla="*/ 0 h 3"/>
                    <a:gd name="T28" fmla="*/ 0 w 2"/>
                    <a:gd name="T29" fmla="*/ 0 h 3"/>
                    <a:gd name="T30" fmla="*/ 0 w 2"/>
                    <a:gd name="T31" fmla="*/ 0 h 3"/>
                    <a:gd name="T32" fmla="*/ 0 w 2"/>
                    <a:gd name="T33" fmla="*/ 1 h 3"/>
                    <a:gd name="T34" fmla="*/ 0 w 2"/>
                    <a:gd name="T35" fmla="*/ 1 h 3"/>
                    <a:gd name="T36" fmla="*/ 0 w 2"/>
                    <a:gd name="T37" fmla="*/ 1 h 3"/>
                    <a:gd name="T38" fmla="*/ 0 w 2"/>
                    <a:gd name="T39" fmla="*/ 1 h 3"/>
                    <a:gd name="T40" fmla="*/ 1 w 2"/>
                    <a:gd name="T41" fmla="*/ 0 h 3"/>
                    <a:gd name="T42" fmla="*/ 0 w 2"/>
                    <a:gd name="T4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40" name="Freeform 961"/>
                <p:cNvSpPr>
                  <a:spLocks/>
                </p:cNvSpPr>
                <p:nvPr/>
              </p:nvSpPr>
              <p:spPr bwMode="auto">
                <a:xfrm>
                  <a:off x="2534" y="2599"/>
                  <a:ext cx="4" cy="7"/>
                </a:xfrm>
                <a:custGeom>
                  <a:avLst/>
                  <a:gdLst>
                    <a:gd name="T0" fmla="*/ 0 w 2"/>
                    <a:gd name="T1" fmla="*/ 0 h 3"/>
                    <a:gd name="T2" fmla="*/ 0 w 2"/>
                    <a:gd name="T3" fmla="*/ 0 h 3"/>
                    <a:gd name="T4" fmla="*/ 0 w 2"/>
                    <a:gd name="T5" fmla="*/ 0 h 3"/>
                    <a:gd name="T6" fmla="*/ 0 w 2"/>
                    <a:gd name="T7" fmla="*/ 0 h 3"/>
                    <a:gd name="T8" fmla="*/ 1 w 2"/>
                    <a:gd name="T9" fmla="*/ 3 h 3"/>
                    <a:gd name="T10" fmla="*/ 2 w 2"/>
                    <a:gd name="T11" fmla="*/ 2 h 3"/>
                    <a:gd name="T12" fmla="*/ 2 w 2"/>
                    <a:gd name="T13" fmla="*/ 1 h 3"/>
                    <a:gd name="T14" fmla="*/ 1 w 2"/>
                    <a:gd name="T15" fmla="*/ 0 h 3"/>
                    <a:gd name="T16" fmla="*/ 1 w 2"/>
                    <a:gd name="T17" fmla="*/ 0 h 3"/>
                    <a:gd name="T18" fmla="*/ 1 w 2"/>
                    <a:gd name="T19" fmla="*/ 0 h 3"/>
                    <a:gd name="T20" fmla="*/ 1 w 2"/>
                    <a:gd name="T21" fmla="*/ 0 h 3"/>
                    <a:gd name="T22" fmla="*/ 1 w 2"/>
                    <a:gd name="T23" fmla="*/ 0 h 3"/>
                    <a:gd name="T24" fmla="*/ 1 w 2"/>
                    <a:gd name="T25" fmla="*/ 0 h 3"/>
                    <a:gd name="T26" fmla="*/ 1 w 2"/>
                    <a:gd name="T27" fmla="*/ 0 h 3"/>
                    <a:gd name="T28" fmla="*/ 1 w 2"/>
                    <a:gd name="T29" fmla="*/ 0 h 3"/>
                    <a:gd name="T30" fmla="*/ 1 w 2"/>
                    <a:gd name="T31" fmla="*/ 0 h 3"/>
                    <a:gd name="T32" fmla="*/ 1 w 2"/>
                    <a:gd name="T33" fmla="*/ 0 h 3"/>
                    <a:gd name="T34" fmla="*/ 1 w 2"/>
                    <a:gd name="T35" fmla="*/ 0 h 3"/>
                    <a:gd name="T36" fmla="*/ 1 w 2"/>
                    <a:gd name="T37" fmla="*/ 0 h 3"/>
                    <a:gd name="T38" fmla="*/ 0 w 2"/>
                    <a:gd name="T39" fmla="*/ 0 h 3"/>
                    <a:gd name="T40" fmla="*/ 0 w 2"/>
                    <a:gd name="T41" fmla="*/ 0 h 3"/>
                    <a:gd name="T42" fmla="*/ 0 w 2"/>
                    <a:gd name="T43" fmla="*/ 0 h 3"/>
                    <a:gd name="T44" fmla="*/ 0 w 2"/>
                    <a:gd name="T4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41" name="Freeform 962"/>
                <p:cNvSpPr>
                  <a:spLocks/>
                </p:cNvSpPr>
                <p:nvPr/>
              </p:nvSpPr>
              <p:spPr bwMode="auto">
                <a:xfrm>
                  <a:off x="2531" y="2599"/>
                  <a:ext cx="5" cy="7"/>
                </a:xfrm>
                <a:custGeom>
                  <a:avLst/>
                  <a:gdLst>
                    <a:gd name="T0" fmla="*/ 1 w 2"/>
                    <a:gd name="T1" fmla="*/ 0 h 3"/>
                    <a:gd name="T2" fmla="*/ 0 w 2"/>
                    <a:gd name="T3" fmla="*/ 1 h 3"/>
                    <a:gd name="T4" fmla="*/ 0 w 2"/>
                    <a:gd name="T5" fmla="*/ 1 h 3"/>
                    <a:gd name="T6" fmla="*/ 0 w 2"/>
                    <a:gd name="T7" fmla="*/ 2 h 3"/>
                    <a:gd name="T8" fmla="*/ 0 w 2"/>
                    <a:gd name="T9" fmla="*/ 2 h 3"/>
                    <a:gd name="T10" fmla="*/ 0 w 2"/>
                    <a:gd name="T11" fmla="*/ 2 h 3"/>
                    <a:gd name="T12" fmla="*/ 0 w 2"/>
                    <a:gd name="T13" fmla="*/ 2 h 3"/>
                    <a:gd name="T14" fmla="*/ 0 w 2"/>
                    <a:gd name="T15" fmla="*/ 2 h 3"/>
                    <a:gd name="T16" fmla="*/ 0 w 2"/>
                    <a:gd name="T17" fmla="*/ 2 h 3"/>
                    <a:gd name="T18" fmla="*/ 0 w 2"/>
                    <a:gd name="T19" fmla="*/ 2 h 3"/>
                    <a:gd name="T20" fmla="*/ 0 w 2"/>
                    <a:gd name="T21" fmla="*/ 2 h 3"/>
                    <a:gd name="T22" fmla="*/ 0 w 2"/>
                    <a:gd name="T23" fmla="*/ 2 h 3"/>
                    <a:gd name="T24" fmla="*/ 0 w 2"/>
                    <a:gd name="T25" fmla="*/ 2 h 3"/>
                    <a:gd name="T26" fmla="*/ 1 w 2"/>
                    <a:gd name="T27" fmla="*/ 3 h 3"/>
                    <a:gd name="T28" fmla="*/ 1 w 2"/>
                    <a:gd name="T29" fmla="*/ 3 h 3"/>
                    <a:gd name="T30" fmla="*/ 1 w 2"/>
                    <a:gd name="T31" fmla="*/ 3 h 3"/>
                    <a:gd name="T32" fmla="*/ 2 w 2"/>
                    <a:gd name="T33" fmla="*/ 3 h 3"/>
                    <a:gd name="T34" fmla="*/ 2 w 2"/>
                    <a:gd name="T35" fmla="*/ 3 h 3"/>
                    <a:gd name="T36" fmla="*/ 1 w 2"/>
                    <a:gd name="T3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42" name="Freeform 963"/>
                <p:cNvSpPr>
                  <a:spLocks noEditPoints="1"/>
                </p:cNvSpPr>
                <p:nvPr/>
              </p:nvSpPr>
              <p:spPr bwMode="auto">
                <a:xfrm>
                  <a:off x="2598" y="2733"/>
                  <a:ext cx="85" cy="158"/>
                </a:xfrm>
                <a:custGeom>
                  <a:avLst/>
                  <a:gdLst>
                    <a:gd name="T0" fmla="*/ 73 w 85"/>
                    <a:gd name="T1" fmla="*/ 131 h 158"/>
                    <a:gd name="T2" fmla="*/ 66 w 85"/>
                    <a:gd name="T3" fmla="*/ 134 h 158"/>
                    <a:gd name="T4" fmla="*/ 80 w 85"/>
                    <a:gd name="T5" fmla="*/ 158 h 158"/>
                    <a:gd name="T6" fmla="*/ 85 w 85"/>
                    <a:gd name="T7" fmla="*/ 153 h 158"/>
                    <a:gd name="T8" fmla="*/ 73 w 85"/>
                    <a:gd name="T9" fmla="*/ 131 h 158"/>
                    <a:gd name="T10" fmla="*/ 42 w 85"/>
                    <a:gd name="T11" fmla="*/ 67 h 158"/>
                    <a:gd name="T12" fmla="*/ 35 w 85"/>
                    <a:gd name="T13" fmla="*/ 74 h 158"/>
                    <a:gd name="T14" fmla="*/ 52 w 85"/>
                    <a:gd name="T15" fmla="*/ 103 h 158"/>
                    <a:gd name="T16" fmla="*/ 57 w 85"/>
                    <a:gd name="T17" fmla="*/ 95 h 158"/>
                    <a:gd name="T18" fmla="*/ 42 w 85"/>
                    <a:gd name="T19" fmla="*/ 67 h 158"/>
                    <a:gd name="T20" fmla="*/ 21 w 85"/>
                    <a:gd name="T21" fmla="*/ 26 h 158"/>
                    <a:gd name="T22" fmla="*/ 16 w 85"/>
                    <a:gd name="T23" fmla="*/ 36 h 158"/>
                    <a:gd name="T24" fmla="*/ 26 w 85"/>
                    <a:gd name="T25" fmla="*/ 52 h 158"/>
                    <a:gd name="T26" fmla="*/ 33 w 85"/>
                    <a:gd name="T27" fmla="*/ 55 h 158"/>
                    <a:gd name="T28" fmla="*/ 35 w 85"/>
                    <a:gd name="T29" fmla="*/ 55 h 158"/>
                    <a:gd name="T30" fmla="*/ 21 w 85"/>
                    <a:gd name="T31" fmla="*/ 26 h 158"/>
                    <a:gd name="T32" fmla="*/ 7 w 85"/>
                    <a:gd name="T33" fmla="*/ 0 h 158"/>
                    <a:gd name="T34" fmla="*/ 0 w 85"/>
                    <a:gd name="T35" fmla="*/ 2 h 158"/>
                    <a:gd name="T36" fmla="*/ 12 w 85"/>
                    <a:gd name="T37" fmla="*/ 26 h 158"/>
                    <a:gd name="T38" fmla="*/ 16 w 85"/>
                    <a:gd name="T39" fmla="*/ 19 h 158"/>
                    <a:gd name="T40" fmla="*/ 7 w 85"/>
                    <a:gd name="T41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5" h="158">
                      <a:moveTo>
                        <a:pt x="73" y="131"/>
                      </a:moveTo>
                      <a:lnTo>
                        <a:pt x="66" y="134"/>
                      </a:lnTo>
                      <a:lnTo>
                        <a:pt x="80" y="158"/>
                      </a:lnTo>
                      <a:lnTo>
                        <a:pt x="85" y="153"/>
                      </a:lnTo>
                      <a:lnTo>
                        <a:pt x="73" y="131"/>
                      </a:lnTo>
                      <a:close/>
                      <a:moveTo>
                        <a:pt x="42" y="67"/>
                      </a:moveTo>
                      <a:lnTo>
                        <a:pt x="35" y="74"/>
                      </a:lnTo>
                      <a:lnTo>
                        <a:pt x="52" y="103"/>
                      </a:lnTo>
                      <a:lnTo>
                        <a:pt x="57" y="95"/>
                      </a:lnTo>
                      <a:lnTo>
                        <a:pt x="42" y="67"/>
                      </a:lnTo>
                      <a:close/>
                      <a:moveTo>
                        <a:pt x="21" y="26"/>
                      </a:moveTo>
                      <a:lnTo>
                        <a:pt x="16" y="36"/>
                      </a:lnTo>
                      <a:lnTo>
                        <a:pt x="26" y="52"/>
                      </a:lnTo>
                      <a:lnTo>
                        <a:pt x="33" y="55"/>
                      </a:lnTo>
                      <a:lnTo>
                        <a:pt x="35" y="55"/>
                      </a:lnTo>
                      <a:lnTo>
                        <a:pt x="21" y="26"/>
                      </a:lnTo>
                      <a:close/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12" y="26"/>
                      </a:lnTo>
                      <a:lnTo>
                        <a:pt x="16" y="19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43" name="Freeform 964"/>
                <p:cNvSpPr>
                  <a:spLocks noEditPoints="1"/>
                </p:cNvSpPr>
                <p:nvPr/>
              </p:nvSpPr>
              <p:spPr bwMode="auto">
                <a:xfrm>
                  <a:off x="2598" y="2733"/>
                  <a:ext cx="85" cy="158"/>
                </a:xfrm>
                <a:custGeom>
                  <a:avLst/>
                  <a:gdLst>
                    <a:gd name="T0" fmla="*/ 73 w 85"/>
                    <a:gd name="T1" fmla="*/ 131 h 158"/>
                    <a:gd name="T2" fmla="*/ 66 w 85"/>
                    <a:gd name="T3" fmla="*/ 134 h 158"/>
                    <a:gd name="T4" fmla="*/ 80 w 85"/>
                    <a:gd name="T5" fmla="*/ 158 h 158"/>
                    <a:gd name="T6" fmla="*/ 85 w 85"/>
                    <a:gd name="T7" fmla="*/ 153 h 158"/>
                    <a:gd name="T8" fmla="*/ 73 w 85"/>
                    <a:gd name="T9" fmla="*/ 131 h 158"/>
                    <a:gd name="T10" fmla="*/ 42 w 85"/>
                    <a:gd name="T11" fmla="*/ 67 h 158"/>
                    <a:gd name="T12" fmla="*/ 35 w 85"/>
                    <a:gd name="T13" fmla="*/ 74 h 158"/>
                    <a:gd name="T14" fmla="*/ 52 w 85"/>
                    <a:gd name="T15" fmla="*/ 103 h 158"/>
                    <a:gd name="T16" fmla="*/ 57 w 85"/>
                    <a:gd name="T17" fmla="*/ 95 h 158"/>
                    <a:gd name="T18" fmla="*/ 42 w 85"/>
                    <a:gd name="T19" fmla="*/ 67 h 158"/>
                    <a:gd name="T20" fmla="*/ 21 w 85"/>
                    <a:gd name="T21" fmla="*/ 26 h 158"/>
                    <a:gd name="T22" fmla="*/ 16 w 85"/>
                    <a:gd name="T23" fmla="*/ 36 h 158"/>
                    <a:gd name="T24" fmla="*/ 26 w 85"/>
                    <a:gd name="T25" fmla="*/ 52 h 158"/>
                    <a:gd name="T26" fmla="*/ 33 w 85"/>
                    <a:gd name="T27" fmla="*/ 55 h 158"/>
                    <a:gd name="T28" fmla="*/ 35 w 85"/>
                    <a:gd name="T29" fmla="*/ 55 h 158"/>
                    <a:gd name="T30" fmla="*/ 21 w 85"/>
                    <a:gd name="T31" fmla="*/ 26 h 158"/>
                    <a:gd name="T32" fmla="*/ 7 w 85"/>
                    <a:gd name="T33" fmla="*/ 0 h 158"/>
                    <a:gd name="T34" fmla="*/ 0 w 85"/>
                    <a:gd name="T35" fmla="*/ 2 h 158"/>
                    <a:gd name="T36" fmla="*/ 12 w 85"/>
                    <a:gd name="T37" fmla="*/ 26 h 158"/>
                    <a:gd name="T38" fmla="*/ 16 w 85"/>
                    <a:gd name="T39" fmla="*/ 19 h 158"/>
                    <a:gd name="T40" fmla="*/ 7 w 85"/>
                    <a:gd name="T41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5" h="158">
                      <a:moveTo>
                        <a:pt x="73" y="131"/>
                      </a:moveTo>
                      <a:lnTo>
                        <a:pt x="66" y="134"/>
                      </a:lnTo>
                      <a:lnTo>
                        <a:pt x="80" y="158"/>
                      </a:lnTo>
                      <a:lnTo>
                        <a:pt x="85" y="153"/>
                      </a:lnTo>
                      <a:lnTo>
                        <a:pt x="73" y="131"/>
                      </a:lnTo>
                      <a:moveTo>
                        <a:pt x="42" y="67"/>
                      </a:moveTo>
                      <a:lnTo>
                        <a:pt x="35" y="74"/>
                      </a:lnTo>
                      <a:lnTo>
                        <a:pt x="52" y="103"/>
                      </a:lnTo>
                      <a:lnTo>
                        <a:pt x="57" y="95"/>
                      </a:lnTo>
                      <a:lnTo>
                        <a:pt x="42" y="67"/>
                      </a:lnTo>
                      <a:moveTo>
                        <a:pt x="21" y="26"/>
                      </a:moveTo>
                      <a:lnTo>
                        <a:pt x="16" y="36"/>
                      </a:lnTo>
                      <a:lnTo>
                        <a:pt x="26" y="52"/>
                      </a:lnTo>
                      <a:lnTo>
                        <a:pt x="33" y="55"/>
                      </a:lnTo>
                      <a:lnTo>
                        <a:pt x="35" y="55"/>
                      </a:lnTo>
                      <a:lnTo>
                        <a:pt x="21" y="26"/>
                      </a:lnTo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12" y="26"/>
                      </a:lnTo>
                      <a:lnTo>
                        <a:pt x="16" y="19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44" name="Freeform 965"/>
                <p:cNvSpPr>
                  <a:spLocks/>
                </p:cNvSpPr>
                <p:nvPr/>
              </p:nvSpPr>
              <p:spPr bwMode="auto">
                <a:xfrm>
                  <a:off x="2610" y="2752"/>
                  <a:ext cx="9" cy="17"/>
                </a:xfrm>
                <a:custGeom>
                  <a:avLst/>
                  <a:gdLst>
                    <a:gd name="T0" fmla="*/ 4 w 9"/>
                    <a:gd name="T1" fmla="*/ 0 h 17"/>
                    <a:gd name="T2" fmla="*/ 0 w 9"/>
                    <a:gd name="T3" fmla="*/ 7 h 17"/>
                    <a:gd name="T4" fmla="*/ 4 w 9"/>
                    <a:gd name="T5" fmla="*/ 17 h 17"/>
                    <a:gd name="T6" fmla="*/ 9 w 9"/>
                    <a:gd name="T7" fmla="*/ 7 h 17"/>
                    <a:gd name="T8" fmla="*/ 4 w 9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4" y="17"/>
                      </a:lnTo>
                      <a:lnTo>
                        <a:pt x="9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45" name="Freeform 966"/>
                <p:cNvSpPr>
                  <a:spLocks/>
                </p:cNvSpPr>
                <p:nvPr/>
              </p:nvSpPr>
              <p:spPr bwMode="auto">
                <a:xfrm>
                  <a:off x="2610" y="2752"/>
                  <a:ext cx="9" cy="17"/>
                </a:xfrm>
                <a:custGeom>
                  <a:avLst/>
                  <a:gdLst>
                    <a:gd name="T0" fmla="*/ 4 w 9"/>
                    <a:gd name="T1" fmla="*/ 0 h 17"/>
                    <a:gd name="T2" fmla="*/ 0 w 9"/>
                    <a:gd name="T3" fmla="*/ 7 h 17"/>
                    <a:gd name="T4" fmla="*/ 4 w 9"/>
                    <a:gd name="T5" fmla="*/ 17 h 17"/>
                    <a:gd name="T6" fmla="*/ 9 w 9"/>
                    <a:gd name="T7" fmla="*/ 7 h 17"/>
                    <a:gd name="T8" fmla="*/ 4 w 9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4" y="17"/>
                      </a:lnTo>
                      <a:lnTo>
                        <a:pt x="9" y="7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46" name="Freeform 967"/>
                <p:cNvSpPr>
                  <a:spLocks/>
                </p:cNvSpPr>
                <p:nvPr/>
              </p:nvSpPr>
              <p:spPr bwMode="auto">
                <a:xfrm>
                  <a:off x="2631" y="2788"/>
                  <a:ext cx="2" cy="2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0 h 2"/>
                    <a:gd name="T4" fmla="*/ 2 w 2"/>
                    <a:gd name="T5" fmla="*/ 2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47" name="Freeform 968"/>
                <p:cNvSpPr>
                  <a:spLocks/>
                </p:cNvSpPr>
                <p:nvPr/>
              </p:nvSpPr>
              <p:spPr bwMode="auto">
                <a:xfrm>
                  <a:off x="2631" y="2788"/>
                  <a:ext cx="2" cy="2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0 h 2"/>
                    <a:gd name="T4" fmla="*/ 2 w 2"/>
                    <a:gd name="T5" fmla="*/ 2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48" name="Freeform 969"/>
                <p:cNvSpPr>
                  <a:spLocks/>
                </p:cNvSpPr>
                <p:nvPr/>
              </p:nvSpPr>
              <p:spPr bwMode="auto">
                <a:xfrm>
                  <a:off x="2629" y="2795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  <a:gd name="T3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49" name="Freeform 970"/>
                <p:cNvSpPr>
                  <a:spLocks/>
                </p:cNvSpPr>
                <p:nvPr/>
              </p:nvSpPr>
              <p:spPr bwMode="auto">
                <a:xfrm>
                  <a:off x="2629" y="2795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  <a:gd name="T3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50" name="Freeform 971"/>
                <p:cNvSpPr>
                  <a:spLocks/>
                </p:cNvSpPr>
                <p:nvPr/>
              </p:nvSpPr>
              <p:spPr bwMode="auto">
                <a:xfrm>
                  <a:off x="2629" y="2795"/>
                  <a:ext cx="4" cy="5"/>
                </a:xfrm>
                <a:custGeom>
                  <a:avLst/>
                  <a:gdLst>
                    <a:gd name="T0" fmla="*/ 0 w 4"/>
                    <a:gd name="T1" fmla="*/ 0 h 5"/>
                    <a:gd name="T2" fmla="*/ 0 w 4"/>
                    <a:gd name="T3" fmla="*/ 2 h 5"/>
                    <a:gd name="T4" fmla="*/ 2 w 4"/>
                    <a:gd name="T5" fmla="*/ 5 h 5"/>
                    <a:gd name="T6" fmla="*/ 4 w 4"/>
                    <a:gd name="T7" fmla="*/ 2 h 5"/>
                    <a:gd name="T8" fmla="*/ 0 w 4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2" y="5"/>
                      </a:lnTo>
                      <a:lnTo>
                        <a:pt x="4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51" name="Freeform 972"/>
                <p:cNvSpPr>
                  <a:spLocks/>
                </p:cNvSpPr>
                <p:nvPr/>
              </p:nvSpPr>
              <p:spPr bwMode="auto">
                <a:xfrm>
                  <a:off x="2629" y="2795"/>
                  <a:ext cx="4" cy="5"/>
                </a:xfrm>
                <a:custGeom>
                  <a:avLst/>
                  <a:gdLst>
                    <a:gd name="T0" fmla="*/ 0 w 4"/>
                    <a:gd name="T1" fmla="*/ 0 h 5"/>
                    <a:gd name="T2" fmla="*/ 0 w 4"/>
                    <a:gd name="T3" fmla="*/ 2 h 5"/>
                    <a:gd name="T4" fmla="*/ 2 w 4"/>
                    <a:gd name="T5" fmla="*/ 5 h 5"/>
                    <a:gd name="T6" fmla="*/ 4 w 4"/>
                    <a:gd name="T7" fmla="*/ 2 h 5"/>
                    <a:gd name="T8" fmla="*/ 0 w 4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2" y="5"/>
                      </a:lnTo>
                      <a:lnTo>
                        <a:pt x="4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52" name="Freeform 973"/>
                <p:cNvSpPr>
                  <a:spLocks noEditPoints="1"/>
                </p:cNvSpPr>
                <p:nvPr/>
              </p:nvSpPr>
              <p:spPr bwMode="auto">
                <a:xfrm>
                  <a:off x="2652" y="2836"/>
                  <a:ext cx="67" cy="131"/>
                </a:xfrm>
                <a:custGeom>
                  <a:avLst/>
                  <a:gdLst>
                    <a:gd name="T0" fmla="*/ 34 w 67"/>
                    <a:gd name="T1" fmla="*/ 57 h 131"/>
                    <a:gd name="T2" fmla="*/ 29 w 67"/>
                    <a:gd name="T3" fmla="*/ 62 h 131"/>
                    <a:gd name="T4" fmla="*/ 60 w 67"/>
                    <a:gd name="T5" fmla="*/ 121 h 131"/>
                    <a:gd name="T6" fmla="*/ 67 w 67"/>
                    <a:gd name="T7" fmla="*/ 131 h 131"/>
                    <a:gd name="T8" fmla="*/ 53 w 67"/>
                    <a:gd name="T9" fmla="*/ 95 h 131"/>
                    <a:gd name="T10" fmla="*/ 34 w 67"/>
                    <a:gd name="T11" fmla="*/ 57 h 131"/>
                    <a:gd name="T12" fmla="*/ 5 w 67"/>
                    <a:gd name="T13" fmla="*/ 0 h 131"/>
                    <a:gd name="T14" fmla="*/ 0 w 67"/>
                    <a:gd name="T15" fmla="*/ 7 h 131"/>
                    <a:gd name="T16" fmla="*/ 10 w 67"/>
                    <a:gd name="T17" fmla="*/ 23 h 131"/>
                    <a:gd name="T18" fmla="*/ 17 w 67"/>
                    <a:gd name="T19" fmla="*/ 21 h 131"/>
                    <a:gd name="T20" fmla="*/ 5 w 67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7" h="131">
                      <a:moveTo>
                        <a:pt x="34" y="57"/>
                      </a:moveTo>
                      <a:lnTo>
                        <a:pt x="29" y="62"/>
                      </a:lnTo>
                      <a:lnTo>
                        <a:pt x="60" y="121"/>
                      </a:lnTo>
                      <a:lnTo>
                        <a:pt x="67" y="131"/>
                      </a:lnTo>
                      <a:lnTo>
                        <a:pt x="53" y="95"/>
                      </a:lnTo>
                      <a:lnTo>
                        <a:pt x="34" y="57"/>
                      </a:lnTo>
                      <a:close/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10" y="23"/>
                      </a:lnTo>
                      <a:lnTo>
                        <a:pt x="17" y="2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53" name="Freeform 974"/>
                <p:cNvSpPr>
                  <a:spLocks noEditPoints="1"/>
                </p:cNvSpPr>
                <p:nvPr/>
              </p:nvSpPr>
              <p:spPr bwMode="auto">
                <a:xfrm>
                  <a:off x="2652" y="2836"/>
                  <a:ext cx="67" cy="131"/>
                </a:xfrm>
                <a:custGeom>
                  <a:avLst/>
                  <a:gdLst>
                    <a:gd name="T0" fmla="*/ 34 w 67"/>
                    <a:gd name="T1" fmla="*/ 57 h 131"/>
                    <a:gd name="T2" fmla="*/ 29 w 67"/>
                    <a:gd name="T3" fmla="*/ 62 h 131"/>
                    <a:gd name="T4" fmla="*/ 60 w 67"/>
                    <a:gd name="T5" fmla="*/ 121 h 131"/>
                    <a:gd name="T6" fmla="*/ 67 w 67"/>
                    <a:gd name="T7" fmla="*/ 131 h 131"/>
                    <a:gd name="T8" fmla="*/ 53 w 67"/>
                    <a:gd name="T9" fmla="*/ 95 h 131"/>
                    <a:gd name="T10" fmla="*/ 34 w 67"/>
                    <a:gd name="T11" fmla="*/ 57 h 131"/>
                    <a:gd name="T12" fmla="*/ 5 w 67"/>
                    <a:gd name="T13" fmla="*/ 0 h 131"/>
                    <a:gd name="T14" fmla="*/ 0 w 67"/>
                    <a:gd name="T15" fmla="*/ 7 h 131"/>
                    <a:gd name="T16" fmla="*/ 10 w 67"/>
                    <a:gd name="T17" fmla="*/ 23 h 131"/>
                    <a:gd name="T18" fmla="*/ 17 w 67"/>
                    <a:gd name="T19" fmla="*/ 21 h 131"/>
                    <a:gd name="T20" fmla="*/ 5 w 67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7" h="131">
                      <a:moveTo>
                        <a:pt x="34" y="57"/>
                      </a:moveTo>
                      <a:lnTo>
                        <a:pt x="29" y="62"/>
                      </a:lnTo>
                      <a:lnTo>
                        <a:pt x="60" y="121"/>
                      </a:lnTo>
                      <a:lnTo>
                        <a:pt x="67" y="131"/>
                      </a:lnTo>
                      <a:lnTo>
                        <a:pt x="53" y="95"/>
                      </a:lnTo>
                      <a:lnTo>
                        <a:pt x="34" y="57"/>
                      </a:lnTo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10" y="23"/>
                      </a:lnTo>
                      <a:lnTo>
                        <a:pt x="17" y="21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54" name="Freeform 975"/>
                <p:cNvSpPr>
                  <a:spLocks/>
                </p:cNvSpPr>
                <p:nvPr/>
              </p:nvSpPr>
              <p:spPr bwMode="auto">
                <a:xfrm>
                  <a:off x="2705" y="2931"/>
                  <a:ext cx="23" cy="45"/>
                </a:xfrm>
                <a:custGeom>
                  <a:avLst/>
                  <a:gdLst>
                    <a:gd name="T0" fmla="*/ 0 w 10"/>
                    <a:gd name="T1" fmla="*/ 0 h 19"/>
                    <a:gd name="T2" fmla="*/ 6 w 10"/>
                    <a:gd name="T3" fmla="*/ 15 h 19"/>
                    <a:gd name="T4" fmla="*/ 9 w 10"/>
                    <a:gd name="T5" fmla="*/ 19 h 19"/>
                    <a:gd name="T6" fmla="*/ 10 w 10"/>
                    <a:gd name="T7" fmla="*/ 18 h 19"/>
                    <a:gd name="T8" fmla="*/ 0 w 10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9">
                      <a:moveTo>
                        <a:pt x="0" y="0"/>
                      </a:move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8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55" name="Freeform 976"/>
                <p:cNvSpPr>
                  <a:spLocks/>
                </p:cNvSpPr>
                <p:nvPr/>
              </p:nvSpPr>
              <p:spPr bwMode="auto">
                <a:xfrm>
                  <a:off x="2726" y="2974"/>
                  <a:ext cx="7" cy="10"/>
                </a:xfrm>
                <a:custGeom>
                  <a:avLst/>
                  <a:gdLst>
                    <a:gd name="T0" fmla="*/ 1 w 3"/>
                    <a:gd name="T1" fmla="*/ 0 h 4"/>
                    <a:gd name="T2" fmla="*/ 0 w 3"/>
                    <a:gd name="T3" fmla="*/ 1 h 4"/>
                    <a:gd name="T4" fmla="*/ 3 w 3"/>
                    <a:gd name="T5" fmla="*/ 4 h 4"/>
                    <a:gd name="T6" fmla="*/ 3 w 3"/>
                    <a:gd name="T7" fmla="*/ 4 h 4"/>
                    <a:gd name="T8" fmla="*/ 1 w 3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0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56" name="Freeform 977"/>
                <p:cNvSpPr>
                  <a:spLocks noEditPoints="1"/>
                </p:cNvSpPr>
                <p:nvPr/>
              </p:nvSpPr>
              <p:spPr bwMode="auto">
                <a:xfrm>
                  <a:off x="2638" y="2695"/>
                  <a:ext cx="86" cy="28"/>
                </a:xfrm>
                <a:custGeom>
                  <a:avLst/>
                  <a:gdLst>
                    <a:gd name="T0" fmla="*/ 21 w 86"/>
                    <a:gd name="T1" fmla="*/ 16 h 28"/>
                    <a:gd name="T2" fmla="*/ 5 w 86"/>
                    <a:gd name="T3" fmla="*/ 21 h 28"/>
                    <a:gd name="T4" fmla="*/ 0 w 86"/>
                    <a:gd name="T5" fmla="*/ 28 h 28"/>
                    <a:gd name="T6" fmla="*/ 2 w 86"/>
                    <a:gd name="T7" fmla="*/ 28 h 28"/>
                    <a:gd name="T8" fmla="*/ 21 w 86"/>
                    <a:gd name="T9" fmla="*/ 24 h 28"/>
                    <a:gd name="T10" fmla="*/ 24 w 86"/>
                    <a:gd name="T11" fmla="*/ 19 h 28"/>
                    <a:gd name="T12" fmla="*/ 21 w 86"/>
                    <a:gd name="T13" fmla="*/ 16 h 28"/>
                    <a:gd name="T14" fmla="*/ 83 w 86"/>
                    <a:gd name="T15" fmla="*/ 0 h 28"/>
                    <a:gd name="T16" fmla="*/ 33 w 86"/>
                    <a:gd name="T17" fmla="*/ 14 h 28"/>
                    <a:gd name="T18" fmla="*/ 31 w 86"/>
                    <a:gd name="T19" fmla="*/ 19 h 28"/>
                    <a:gd name="T20" fmla="*/ 33 w 86"/>
                    <a:gd name="T21" fmla="*/ 21 h 28"/>
                    <a:gd name="T22" fmla="*/ 81 w 86"/>
                    <a:gd name="T23" fmla="*/ 7 h 28"/>
                    <a:gd name="T24" fmla="*/ 86 w 86"/>
                    <a:gd name="T25" fmla="*/ 2 h 28"/>
                    <a:gd name="T26" fmla="*/ 83 w 86"/>
                    <a:gd name="T2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6" h="28">
                      <a:moveTo>
                        <a:pt x="21" y="16"/>
                      </a:moveTo>
                      <a:lnTo>
                        <a:pt x="5" y="21"/>
                      </a:lnTo>
                      <a:lnTo>
                        <a:pt x="0" y="28"/>
                      </a:lnTo>
                      <a:lnTo>
                        <a:pt x="2" y="28"/>
                      </a:lnTo>
                      <a:lnTo>
                        <a:pt x="21" y="24"/>
                      </a:lnTo>
                      <a:lnTo>
                        <a:pt x="24" y="19"/>
                      </a:lnTo>
                      <a:lnTo>
                        <a:pt x="21" y="16"/>
                      </a:lnTo>
                      <a:close/>
                      <a:moveTo>
                        <a:pt x="83" y="0"/>
                      </a:moveTo>
                      <a:lnTo>
                        <a:pt x="33" y="14"/>
                      </a:lnTo>
                      <a:lnTo>
                        <a:pt x="31" y="19"/>
                      </a:lnTo>
                      <a:lnTo>
                        <a:pt x="33" y="21"/>
                      </a:lnTo>
                      <a:lnTo>
                        <a:pt x="81" y="7"/>
                      </a:lnTo>
                      <a:lnTo>
                        <a:pt x="86" y="2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57" name="Freeform 978"/>
                <p:cNvSpPr>
                  <a:spLocks noEditPoints="1"/>
                </p:cNvSpPr>
                <p:nvPr/>
              </p:nvSpPr>
              <p:spPr bwMode="auto">
                <a:xfrm>
                  <a:off x="2638" y="2695"/>
                  <a:ext cx="86" cy="28"/>
                </a:xfrm>
                <a:custGeom>
                  <a:avLst/>
                  <a:gdLst>
                    <a:gd name="T0" fmla="*/ 21 w 86"/>
                    <a:gd name="T1" fmla="*/ 16 h 28"/>
                    <a:gd name="T2" fmla="*/ 5 w 86"/>
                    <a:gd name="T3" fmla="*/ 21 h 28"/>
                    <a:gd name="T4" fmla="*/ 0 w 86"/>
                    <a:gd name="T5" fmla="*/ 28 h 28"/>
                    <a:gd name="T6" fmla="*/ 2 w 86"/>
                    <a:gd name="T7" fmla="*/ 28 h 28"/>
                    <a:gd name="T8" fmla="*/ 21 w 86"/>
                    <a:gd name="T9" fmla="*/ 24 h 28"/>
                    <a:gd name="T10" fmla="*/ 24 w 86"/>
                    <a:gd name="T11" fmla="*/ 19 h 28"/>
                    <a:gd name="T12" fmla="*/ 21 w 86"/>
                    <a:gd name="T13" fmla="*/ 16 h 28"/>
                    <a:gd name="T14" fmla="*/ 83 w 86"/>
                    <a:gd name="T15" fmla="*/ 0 h 28"/>
                    <a:gd name="T16" fmla="*/ 33 w 86"/>
                    <a:gd name="T17" fmla="*/ 14 h 28"/>
                    <a:gd name="T18" fmla="*/ 31 w 86"/>
                    <a:gd name="T19" fmla="*/ 19 h 28"/>
                    <a:gd name="T20" fmla="*/ 33 w 86"/>
                    <a:gd name="T21" fmla="*/ 21 h 28"/>
                    <a:gd name="T22" fmla="*/ 81 w 86"/>
                    <a:gd name="T23" fmla="*/ 7 h 28"/>
                    <a:gd name="T24" fmla="*/ 86 w 86"/>
                    <a:gd name="T25" fmla="*/ 2 h 28"/>
                    <a:gd name="T26" fmla="*/ 83 w 86"/>
                    <a:gd name="T2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6" h="28">
                      <a:moveTo>
                        <a:pt x="21" y="16"/>
                      </a:moveTo>
                      <a:lnTo>
                        <a:pt x="5" y="21"/>
                      </a:lnTo>
                      <a:lnTo>
                        <a:pt x="0" y="28"/>
                      </a:lnTo>
                      <a:lnTo>
                        <a:pt x="2" y="28"/>
                      </a:lnTo>
                      <a:lnTo>
                        <a:pt x="21" y="24"/>
                      </a:lnTo>
                      <a:lnTo>
                        <a:pt x="24" y="19"/>
                      </a:lnTo>
                      <a:lnTo>
                        <a:pt x="21" y="16"/>
                      </a:lnTo>
                      <a:moveTo>
                        <a:pt x="83" y="0"/>
                      </a:moveTo>
                      <a:lnTo>
                        <a:pt x="33" y="14"/>
                      </a:lnTo>
                      <a:lnTo>
                        <a:pt x="31" y="19"/>
                      </a:lnTo>
                      <a:lnTo>
                        <a:pt x="33" y="21"/>
                      </a:lnTo>
                      <a:lnTo>
                        <a:pt x="81" y="7"/>
                      </a:lnTo>
                      <a:lnTo>
                        <a:pt x="86" y="2"/>
                      </a:lnTo>
                      <a:lnTo>
                        <a:pt x="8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58" name="Freeform 979"/>
                <p:cNvSpPr>
                  <a:spLocks/>
                </p:cNvSpPr>
                <p:nvPr/>
              </p:nvSpPr>
              <p:spPr bwMode="auto">
                <a:xfrm>
                  <a:off x="2633" y="2716"/>
                  <a:ext cx="10" cy="7"/>
                </a:xfrm>
                <a:custGeom>
                  <a:avLst/>
                  <a:gdLst>
                    <a:gd name="T0" fmla="*/ 10 w 10"/>
                    <a:gd name="T1" fmla="*/ 0 h 7"/>
                    <a:gd name="T2" fmla="*/ 0 w 10"/>
                    <a:gd name="T3" fmla="*/ 3 h 7"/>
                    <a:gd name="T4" fmla="*/ 5 w 10"/>
                    <a:gd name="T5" fmla="*/ 7 h 7"/>
                    <a:gd name="T6" fmla="*/ 10 w 10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7">
                      <a:moveTo>
                        <a:pt x="10" y="0"/>
                      </a:moveTo>
                      <a:lnTo>
                        <a:pt x="0" y="3"/>
                      </a:lnTo>
                      <a:lnTo>
                        <a:pt x="5" y="7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59" name="Freeform 980"/>
                <p:cNvSpPr>
                  <a:spLocks/>
                </p:cNvSpPr>
                <p:nvPr/>
              </p:nvSpPr>
              <p:spPr bwMode="auto">
                <a:xfrm>
                  <a:off x="2633" y="2716"/>
                  <a:ext cx="10" cy="7"/>
                </a:xfrm>
                <a:custGeom>
                  <a:avLst/>
                  <a:gdLst>
                    <a:gd name="T0" fmla="*/ 10 w 10"/>
                    <a:gd name="T1" fmla="*/ 0 h 7"/>
                    <a:gd name="T2" fmla="*/ 0 w 10"/>
                    <a:gd name="T3" fmla="*/ 3 h 7"/>
                    <a:gd name="T4" fmla="*/ 5 w 10"/>
                    <a:gd name="T5" fmla="*/ 7 h 7"/>
                    <a:gd name="T6" fmla="*/ 10 w 10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7">
                      <a:moveTo>
                        <a:pt x="10" y="0"/>
                      </a:moveTo>
                      <a:lnTo>
                        <a:pt x="0" y="3"/>
                      </a:lnTo>
                      <a:lnTo>
                        <a:pt x="5" y="7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60" name="Freeform 981"/>
                <p:cNvSpPr>
                  <a:spLocks noEditPoints="1"/>
                </p:cNvSpPr>
                <p:nvPr/>
              </p:nvSpPr>
              <p:spPr bwMode="auto">
                <a:xfrm>
                  <a:off x="2659" y="2709"/>
                  <a:ext cx="12" cy="10"/>
                </a:xfrm>
                <a:custGeom>
                  <a:avLst/>
                  <a:gdLst>
                    <a:gd name="T0" fmla="*/ 3 w 12"/>
                    <a:gd name="T1" fmla="*/ 5 h 10"/>
                    <a:gd name="T2" fmla="*/ 0 w 12"/>
                    <a:gd name="T3" fmla="*/ 10 h 10"/>
                    <a:gd name="T4" fmla="*/ 5 w 12"/>
                    <a:gd name="T5" fmla="*/ 10 h 10"/>
                    <a:gd name="T6" fmla="*/ 3 w 12"/>
                    <a:gd name="T7" fmla="*/ 5 h 10"/>
                    <a:gd name="T8" fmla="*/ 12 w 12"/>
                    <a:gd name="T9" fmla="*/ 0 h 10"/>
                    <a:gd name="T10" fmla="*/ 8 w 12"/>
                    <a:gd name="T11" fmla="*/ 0 h 10"/>
                    <a:gd name="T12" fmla="*/ 10 w 12"/>
                    <a:gd name="T13" fmla="*/ 5 h 10"/>
                    <a:gd name="T14" fmla="*/ 12 w 12"/>
                    <a:gd name="T1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0">
                      <a:moveTo>
                        <a:pt x="3" y="5"/>
                      </a:move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3" y="5"/>
                      </a:lnTo>
                      <a:close/>
                      <a:moveTo>
                        <a:pt x="12" y="0"/>
                      </a:moveTo>
                      <a:lnTo>
                        <a:pt x="8" y="0"/>
                      </a:lnTo>
                      <a:lnTo>
                        <a:pt x="10" y="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61" name="Freeform 982"/>
                <p:cNvSpPr>
                  <a:spLocks noEditPoints="1"/>
                </p:cNvSpPr>
                <p:nvPr/>
              </p:nvSpPr>
              <p:spPr bwMode="auto">
                <a:xfrm>
                  <a:off x="2659" y="2709"/>
                  <a:ext cx="12" cy="10"/>
                </a:xfrm>
                <a:custGeom>
                  <a:avLst/>
                  <a:gdLst>
                    <a:gd name="T0" fmla="*/ 3 w 12"/>
                    <a:gd name="T1" fmla="*/ 5 h 10"/>
                    <a:gd name="T2" fmla="*/ 0 w 12"/>
                    <a:gd name="T3" fmla="*/ 10 h 10"/>
                    <a:gd name="T4" fmla="*/ 5 w 12"/>
                    <a:gd name="T5" fmla="*/ 10 h 10"/>
                    <a:gd name="T6" fmla="*/ 3 w 12"/>
                    <a:gd name="T7" fmla="*/ 5 h 10"/>
                    <a:gd name="T8" fmla="*/ 12 w 12"/>
                    <a:gd name="T9" fmla="*/ 0 h 10"/>
                    <a:gd name="T10" fmla="*/ 8 w 12"/>
                    <a:gd name="T11" fmla="*/ 0 h 10"/>
                    <a:gd name="T12" fmla="*/ 10 w 12"/>
                    <a:gd name="T13" fmla="*/ 5 h 10"/>
                    <a:gd name="T14" fmla="*/ 12 w 12"/>
                    <a:gd name="T1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0">
                      <a:moveTo>
                        <a:pt x="3" y="5"/>
                      </a:move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3" y="5"/>
                      </a:lnTo>
                      <a:moveTo>
                        <a:pt x="12" y="0"/>
                      </a:moveTo>
                      <a:lnTo>
                        <a:pt x="8" y="0"/>
                      </a:lnTo>
                      <a:lnTo>
                        <a:pt x="10" y="5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62" name="Freeform 983"/>
                <p:cNvSpPr>
                  <a:spLocks noEditPoints="1"/>
                </p:cNvSpPr>
                <p:nvPr/>
              </p:nvSpPr>
              <p:spPr bwMode="auto">
                <a:xfrm>
                  <a:off x="2659" y="2711"/>
                  <a:ext cx="12" cy="5"/>
                </a:xfrm>
                <a:custGeom>
                  <a:avLst/>
                  <a:gdLst>
                    <a:gd name="T0" fmla="*/ 10 w 12"/>
                    <a:gd name="T1" fmla="*/ 3 h 5"/>
                    <a:gd name="T2" fmla="*/ 8 w 12"/>
                    <a:gd name="T3" fmla="*/ 5 h 5"/>
                    <a:gd name="T4" fmla="*/ 12 w 12"/>
                    <a:gd name="T5" fmla="*/ 5 h 5"/>
                    <a:gd name="T6" fmla="*/ 10 w 12"/>
                    <a:gd name="T7" fmla="*/ 3 h 5"/>
                    <a:gd name="T8" fmla="*/ 3 w 12"/>
                    <a:gd name="T9" fmla="*/ 0 h 5"/>
                    <a:gd name="T10" fmla="*/ 0 w 12"/>
                    <a:gd name="T11" fmla="*/ 0 h 5"/>
                    <a:gd name="T12" fmla="*/ 3 w 12"/>
                    <a:gd name="T13" fmla="*/ 3 h 5"/>
                    <a:gd name="T14" fmla="*/ 3 w 12"/>
                    <a:gd name="T1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5">
                      <a:moveTo>
                        <a:pt x="10" y="3"/>
                      </a:moveTo>
                      <a:lnTo>
                        <a:pt x="8" y="5"/>
                      </a:lnTo>
                      <a:lnTo>
                        <a:pt x="12" y="5"/>
                      </a:lnTo>
                      <a:lnTo>
                        <a:pt x="10" y="3"/>
                      </a:lnTo>
                      <a:close/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63" name="Freeform 984"/>
                <p:cNvSpPr>
                  <a:spLocks noEditPoints="1"/>
                </p:cNvSpPr>
                <p:nvPr/>
              </p:nvSpPr>
              <p:spPr bwMode="auto">
                <a:xfrm>
                  <a:off x="2659" y="2711"/>
                  <a:ext cx="12" cy="5"/>
                </a:xfrm>
                <a:custGeom>
                  <a:avLst/>
                  <a:gdLst>
                    <a:gd name="T0" fmla="*/ 10 w 12"/>
                    <a:gd name="T1" fmla="*/ 3 h 5"/>
                    <a:gd name="T2" fmla="*/ 8 w 12"/>
                    <a:gd name="T3" fmla="*/ 5 h 5"/>
                    <a:gd name="T4" fmla="*/ 12 w 12"/>
                    <a:gd name="T5" fmla="*/ 5 h 5"/>
                    <a:gd name="T6" fmla="*/ 10 w 12"/>
                    <a:gd name="T7" fmla="*/ 3 h 5"/>
                    <a:gd name="T8" fmla="*/ 3 w 12"/>
                    <a:gd name="T9" fmla="*/ 0 h 5"/>
                    <a:gd name="T10" fmla="*/ 0 w 12"/>
                    <a:gd name="T11" fmla="*/ 0 h 5"/>
                    <a:gd name="T12" fmla="*/ 3 w 12"/>
                    <a:gd name="T13" fmla="*/ 3 h 5"/>
                    <a:gd name="T14" fmla="*/ 3 w 12"/>
                    <a:gd name="T1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5">
                      <a:moveTo>
                        <a:pt x="10" y="3"/>
                      </a:moveTo>
                      <a:lnTo>
                        <a:pt x="8" y="5"/>
                      </a:lnTo>
                      <a:lnTo>
                        <a:pt x="12" y="5"/>
                      </a:lnTo>
                      <a:lnTo>
                        <a:pt x="10" y="3"/>
                      </a:lnTo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64" name="Freeform 985"/>
                <p:cNvSpPr>
                  <a:spLocks/>
                </p:cNvSpPr>
                <p:nvPr/>
              </p:nvSpPr>
              <p:spPr bwMode="auto">
                <a:xfrm>
                  <a:off x="2662" y="2709"/>
                  <a:ext cx="7" cy="10"/>
                </a:xfrm>
                <a:custGeom>
                  <a:avLst/>
                  <a:gdLst>
                    <a:gd name="T0" fmla="*/ 5 w 7"/>
                    <a:gd name="T1" fmla="*/ 0 h 10"/>
                    <a:gd name="T2" fmla="*/ 0 w 7"/>
                    <a:gd name="T3" fmla="*/ 2 h 10"/>
                    <a:gd name="T4" fmla="*/ 0 w 7"/>
                    <a:gd name="T5" fmla="*/ 5 h 10"/>
                    <a:gd name="T6" fmla="*/ 2 w 7"/>
                    <a:gd name="T7" fmla="*/ 10 h 10"/>
                    <a:gd name="T8" fmla="*/ 5 w 7"/>
                    <a:gd name="T9" fmla="*/ 7 h 10"/>
                    <a:gd name="T10" fmla="*/ 7 w 7"/>
                    <a:gd name="T11" fmla="*/ 5 h 10"/>
                    <a:gd name="T12" fmla="*/ 5 w 7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10">
                      <a:moveTo>
                        <a:pt x="5" y="0"/>
                      </a:moveTo>
                      <a:lnTo>
                        <a:pt x="0" y="2"/>
                      </a:lnTo>
                      <a:lnTo>
                        <a:pt x="0" y="5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7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65" name="Freeform 986"/>
                <p:cNvSpPr>
                  <a:spLocks/>
                </p:cNvSpPr>
                <p:nvPr/>
              </p:nvSpPr>
              <p:spPr bwMode="auto">
                <a:xfrm>
                  <a:off x="2662" y="2709"/>
                  <a:ext cx="7" cy="10"/>
                </a:xfrm>
                <a:custGeom>
                  <a:avLst/>
                  <a:gdLst>
                    <a:gd name="T0" fmla="*/ 5 w 7"/>
                    <a:gd name="T1" fmla="*/ 0 h 10"/>
                    <a:gd name="T2" fmla="*/ 0 w 7"/>
                    <a:gd name="T3" fmla="*/ 2 h 10"/>
                    <a:gd name="T4" fmla="*/ 0 w 7"/>
                    <a:gd name="T5" fmla="*/ 5 h 10"/>
                    <a:gd name="T6" fmla="*/ 2 w 7"/>
                    <a:gd name="T7" fmla="*/ 10 h 10"/>
                    <a:gd name="T8" fmla="*/ 5 w 7"/>
                    <a:gd name="T9" fmla="*/ 7 h 10"/>
                    <a:gd name="T10" fmla="*/ 7 w 7"/>
                    <a:gd name="T11" fmla="*/ 5 h 10"/>
                    <a:gd name="T12" fmla="*/ 5 w 7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10">
                      <a:moveTo>
                        <a:pt x="5" y="0"/>
                      </a:moveTo>
                      <a:lnTo>
                        <a:pt x="0" y="2"/>
                      </a:lnTo>
                      <a:lnTo>
                        <a:pt x="0" y="5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7" y="5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66" name="Freeform 987"/>
                <p:cNvSpPr>
                  <a:spLocks noEditPoints="1"/>
                </p:cNvSpPr>
                <p:nvPr/>
              </p:nvSpPr>
              <p:spPr bwMode="auto">
                <a:xfrm>
                  <a:off x="2733" y="269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67" name="Freeform 988"/>
                <p:cNvSpPr>
                  <a:spLocks/>
                </p:cNvSpPr>
                <p:nvPr/>
              </p:nvSpPr>
              <p:spPr bwMode="auto">
                <a:xfrm>
                  <a:off x="2602" y="2721"/>
                  <a:ext cx="27" cy="12"/>
                </a:xfrm>
                <a:custGeom>
                  <a:avLst/>
                  <a:gdLst>
                    <a:gd name="T0" fmla="*/ 24 w 27"/>
                    <a:gd name="T1" fmla="*/ 0 h 12"/>
                    <a:gd name="T2" fmla="*/ 0 w 27"/>
                    <a:gd name="T3" fmla="*/ 5 h 12"/>
                    <a:gd name="T4" fmla="*/ 3 w 27"/>
                    <a:gd name="T5" fmla="*/ 12 h 12"/>
                    <a:gd name="T6" fmla="*/ 27 w 27"/>
                    <a:gd name="T7" fmla="*/ 5 h 12"/>
                    <a:gd name="T8" fmla="*/ 27 w 27"/>
                    <a:gd name="T9" fmla="*/ 5 h 12"/>
                    <a:gd name="T10" fmla="*/ 27 w 27"/>
                    <a:gd name="T11" fmla="*/ 0 h 12"/>
                    <a:gd name="T12" fmla="*/ 24 w 27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2">
                      <a:moveTo>
                        <a:pt x="24" y="0"/>
                      </a:moveTo>
                      <a:lnTo>
                        <a:pt x="0" y="5"/>
                      </a:lnTo>
                      <a:lnTo>
                        <a:pt x="3" y="12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68" name="Freeform 989"/>
                <p:cNvSpPr>
                  <a:spLocks/>
                </p:cNvSpPr>
                <p:nvPr/>
              </p:nvSpPr>
              <p:spPr bwMode="auto">
                <a:xfrm>
                  <a:off x="2602" y="2721"/>
                  <a:ext cx="27" cy="12"/>
                </a:xfrm>
                <a:custGeom>
                  <a:avLst/>
                  <a:gdLst>
                    <a:gd name="T0" fmla="*/ 24 w 27"/>
                    <a:gd name="T1" fmla="*/ 0 h 12"/>
                    <a:gd name="T2" fmla="*/ 0 w 27"/>
                    <a:gd name="T3" fmla="*/ 5 h 12"/>
                    <a:gd name="T4" fmla="*/ 3 w 27"/>
                    <a:gd name="T5" fmla="*/ 12 h 12"/>
                    <a:gd name="T6" fmla="*/ 27 w 27"/>
                    <a:gd name="T7" fmla="*/ 5 h 12"/>
                    <a:gd name="T8" fmla="*/ 27 w 27"/>
                    <a:gd name="T9" fmla="*/ 5 h 12"/>
                    <a:gd name="T10" fmla="*/ 27 w 27"/>
                    <a:gd name="T11" fmla="*/ 0 h 12"/>
                    <a:gd name="T12" fmla="*/ 24 w 27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2">
                      <a:moveTo>
                        <a:pt x="24" y="0"/>
                      </a:moveTo>
                      <a:lnTo>
                        <a:pt x="0" y="5"/>
                      </a:lnTo>
                      <a:lnTo>
                        <a:pt x="3" y="12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69" name="Rectangle 990"/>
                <p:cNvSpPr>
                  <a:spLocks noChangeArrowheads="1"/>
                </p:cNvSpPr>
                <p:nvPr/>
              </p:nvSpPr>
              <p:spPr bwMode="auto">
                <a:xfrm>
                  <a:off x="2629" y="2726"/>
                  <a:ext cx="1" cy="1"/>
                </a:xfrm>
                <a:prstGeom prst="rect">
                  <a:avLst/>
                </a:pr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70" name="Freeform 991"/>
                <p:cNvSpPr>
                  <a:spLocks/>
                </p:cNvSpPr>
                <p:nvPr/>
              </p:nvSpPr>
              <p:spPr bwMode="auto">
                <a:xfrm>
                  <a:off x="2629" y="272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71" name="Freeform 992"/>
                <p:cNvSpPr>
                  <a:spLocks/>
                </p:cNvSpPr>
                <p:nvPr/>
              </p:nvSpPr>
              <p:spPr bwMode="auto">
                <a:xfrm>
                  <a:off x="2629" y="2721"/>
                  <a:ext cx="2" cy="5"/>
                </a:xfrm>
                <a:custGeom>
                  <a:avLst/>
                  <a:gdLst>
                    <a:gd name="T0" fmla="*/ 0 w 2"/>
                    <a:gd name="T1" fmla="*/ 0 h 5"/>
                    <a:gd name="T2" fmla="*/ 0 w 2"/>
                    <a:gd name="T3" fmla="*/ 5 h 5"/>
                    <a:gd name="T4" fmla="*/ 2 w 2"/>
                    <a:gd name="T5" fmla="*/ 2 h 5"/>
                    <a:gd name="T6" fmla="*/ 0 w 2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5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72" name="Freeform 993"/>
                <p:cNvSpPr>
                  <a:spLocks/>
                </p:cNvSpPr>
                <p:nvPr/>
              </p:nvSpPr>
              <p:spPr bwMode="auto">
                <a:xfrm>
                  <a:off x="2629" y="2721"/>
                  <a:ext cx="2" cy="5"/>
                </a:xfrm>
                <a:custGeom>
                  <a:avLst/>
                  <a:gdLst>
                    <a:gd name="T0" fmla="*/ 0 w 2"/>
                    <a:gd name="T1" fmla="*/ 0 h 5"/>
                    <a:gd name="T2" fmla="*/ 0 w 2"/>
                    <a:gd name="T3" fmla="*/ 5 h 5"/>
                    <a:gd name="T4" fmla="*/ 2 w 2"/>
                    <a:gd name="T5" fmla="*/ 2 h 5"/>
                    <a:gd name="T6" fmla="*/ 0 w 2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5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2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73" name="Freeform 994"/>
                <p:cNvSpPr>
                  <a:spLocks/>
                </p:cNvSpPr>
                <p:nvPr/>
              </p:nvSpPr>
              <p:spPr bwMode="auto">
                <a:xfrm>
                  <a:off x="2629" y="2723"/>
                  <a:ext cx="2" cy="3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3 h 3"/>
                    <a:gd name="T4" fmla="*/ 0 w 2"/>
                    <a:gd name="T5" fmla="*/ 3 h 3"/>
                    <a:gd name="T6" fmla="*/ 2 w 2"/>
                    <a:gd name="T7" fmla="*/ 3 h 3"/>
                    <a:gd name="T8" fmla="*/ 2 w 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74" name="Freeform 995"/>
                <p:cNvSpPr>
                  <a:spLocks/>
                </p:cNvSpPr>
                <p:nvPr/>
              </p:nvSpPr>
              <p:spPr bwMode="auto">
                <a:xfrm>
                  <a:off x="2629" y="2723"/>
                  <a:ext cx="2" cy="3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3 h 3"/>
                    <a:gd name="T4" fmla="*/ 0 w 2"/>
                    <a:gd name="T5" fmla="*/ 3 h 3"/>
                    <a:gd name="T6" fmla="*/ 2 w 2"/>
                    <a:gd name="T7" fmla="*/ 3 h 3"/>
                    <a:gd name="T8" fmla="*/ 2 w 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75" name="Freeform 996"/>
                <p:cNvSpPr>
                  <a:spLocks noEditPoints="1"/>
                </p:cNvSpPr>
                <p:nvPr/>
              </p:nvSpPr>
              <p:spPr bwMode="auto">
                <a:xfrm>
                  <a:off x="2731" y="26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76" name="Freeform 997"/>
                <p:cNvSpPr>
                  <a:spLocks/>
                </p:cNvSpPr>
                <p:nvPr/>
              </p:nvSpPr>
              <p:spPr bwMode="auto">
                <a:xfrm>
                  <a:off x="2721" y="2695"/>
                  <a:ext cx="5" cy="2"/>
                </a:xfrm>
                <a:custGeom>
                  <a:avLst/>
                  <a:gdLst>
                    <a:gd name="T0" fmla="*/ 3 w 5"/>
                    <a:gd name="T1" fmla="*/ 0 h 2"/>
                    <a:gd name="T2" fmla="*/ 0 w 5"/>
                    <a:gd name="T3" fmla="*/ 0 h 2"/>
                    <a:gd name="T4" fmla="*/ 3 w 5"/>
                    <a:gd name="T5" fmla="*/ 2 h 2"/>
                    <a:gd name="T6" fmla="*/ 5 w 5"/>
                    <a:gd name="T7" fmla="*/ 2 h 2"/>
                    <a:gd name="T8" fmla="*/ 3 w 5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77" name="Freeform 998"/>
                <p:cNvSpPr>
                  <a:spLocks/>
                </p:cNvSpPr>
                <p:nvPr/>
              </p:nvSpPr>
              <p:spPr bwMode="auto">
                <a:xfrm>
                  <a:off x="2721" y="2695"/>
                  <a:ext cx="5" cy="2"/>
                </a:xfrm>
                <a:custGeom>
                  <a:avLst/>
                  <a:gdLst>
                    <a:gd name="T0" fmla="*/ 3 w 5"/>
                    <a:gd name="T1" fmla="*/ 0 h 2"/>
                    <a:gd name="T2" fmla="*/ 0 w 5"/>
                    <a:gd name="T3" fmla="*/ 0 h 2"/>
                    <a:gd name="T4" fmla="*/ 3 w 5"/>
                    <a:gd name="T5" fmla="*/ 2 h 2"/>
                    <a:gd name="T6" fmla="*/ 5 w 5"/>
                    <a:gd name="T7" fmla="*/ 2 h 2"/>
                    <a:gd name="T8" fmla="*/ 3 w 5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78" name="Freeform 999"/>
                <p:cNvSpPr>
                  <a:spLocks/>
                </p:cNvSpPr>
                <p:nvPr/>
              </p:nvSpPr>
              <p:spPr bwMode="auto">
                <a:xfrm>
                  <a:off x="2724" y="2695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79" name="Freeform 1000"/>
                <p:cNvSpPr>
                  <a:spLocks/>
                </p:cNvSpPr>
                <p:nvPr/>
              </p:nvSpPr>
              <p:spPr bwMode="auto">
                <a:xfrm>
                  <a:off x="2726" y="2692"/>
                  <a:ext cx="5" cy="5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0 w 2"/>
                    <a:gd name="T5" fmla="*/ 2 h 2"/>
                    <a:gd name="T6" fmla="*/ 1 w 2"/>
                    <a:gd name="T7" fmla="*/ 1 h 2"/>
                    <a:gd name="T8" fmla="*/ 1 w 2"/>
                    <a:gd name="T9" fmla="*/ 0 h 2"/>
                    <a:gd name="T10" fmla="*/ 1 w 2"/>
                    <a:gd name="T11" fmla="*/ 0 h 2"/>
                    <a:gd name="T12" fmla="*/ 1 w 2"/>
                    <a:gd name="T13" fmla="*/ 0 h 2"/>
                    <a:gd name="T14" fmla="*/ 2 w 2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80" name="Freeform 1001"/>
                <p:cNvSpPr>
                  <a:spLocks noEditPoints="1"/>
                </p:cNvSpPr>
                <p:nvPr/>
              </p:nvSpPr>
              <p:spPr bwMode="auto">
                <a:xfrm>
                  <a:off x="2626" y="2721"/>
                  <a:ext cx="14" cy="2"/>
                </a:xfrm>
                <a:custGeom>
                  <a:avLst/>
                  <a:gdLst>
                    <a:gd name="T0" fmla="*/ 12 w 14"/>
                    <a:gd name="T1" fmla="*/ 2 h 2"/>
                    <a:gd name="T2" fmla="*/ 12 w 14"/>
                    <a:gd name="T3" fmla="*/ 2 h 2"/>
                    <a:gd name="T4" fmla="*/ 14 w 14"/>
                    <a:gd name="T5" fmla="*/ 2 h 2"/>
                    <a:gd name="T6" fmla="*/ 12 w 14"/>
                    <a:gd name="T7" fmla="*/ 2 h 2"/>
                    <a:gd name="T8" fmla="*/ 0 w 14"/>
                    <a:gd name="T9" fmla="*/ 0 h 2"/>
                    <a:gd name="T10" fmla="*/ 0 w 14"/>
                    <a:gd name="T11" fmla="*/ 0 h 2"/>
                    <a:gd name="T12" fmla="*/ 3 w 14"/>
                    <a:gd name="T13" fmla="*/ 0 h 2"/>
                    <a:gd name="T14" fmla="*/ 0 w 14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2">
                      <a:moveTo>
                        <a:pt x="12" y="2"/>
                      </a:moveTo>
                      <a:lnTo>
                        <a:pt x="12" y="2"/>
                      </a:lnTo>
                      <a:lnTo>
                        <a:pt x="14" y="2"/>
                      </a:lnTo>
                      <a:lnTo>
                        <a:pt x="12" y="2"/>
                      </a:lnTo>
                      <a:close/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81" name="Freeform 1002"/>
                <p:cNvSpPr>
                  <a:spLocks noEditPoints="1"/>
                </p:cNvSpPr>
                <p:nvPr/>
              </p:nvSpPr>
              <p:spPr bwMode="auto">
                <a:xfrm>
                  <a:off x="2626" y="2721"/>
                  <a:ext cx="14" cy="2"/>
                </a:xfrm>
                <a:custGeom>
                  <a:avLst/>
                  <a:gdLst>
                    <a:gd name="T0" fmla="*/ 12 w 14"/>
                    <a:gd name="T1" fmla="*/ 2 h 2"/>
                    <a:gd name="T2" fmla="*/ 12 w 14"/>
                    <a:gd name="T3" fmla="*/ 2 h 2"/>
                    <a:gd name="T4" fmla="*/ 14 w 14"/>
                    <a:gd name="T5" fmla="*/ 2 h 2"/>
                    <a:gd name="T6" fmla="*/ 12 w 14"/>
                    <a:gd name="T7" fmla="*/ 2 h 2"/>
                    <a:gd name="T8" fmla="*/ 0 w 14"/>
                    <a:gd name="T9" fmla="*/ 0 h 2"/>
                    <a:gd name="T10" fmla="*/ 0 w 14"/>
                    <a:gd name="T11" fmla="*/ 0 h 2"/>
                    <a:gd name="T12" fmla="*/ 3 w 14"/>
                    <a:gd name="T13" fmla="*/ 0 h 2"/>
                    <a:gd name="T14" fmla="*/ 0 w 14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2">
                      <a:moveTo>
                        <a:pt x="12" y="2"/>
                      </a:moveTo>
                      <a:lnTo>
                        <a:pt x="12" y="2"/>
                      </a:lnTo>
                      <a:lnTo>
                        <a:pt x="14" y="2"/>
                      </a:lnTo>
                      <a:lnTo>
                        <a:pt x="12" y="2"/>
                      </a:lnTo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82" name="Freeform 1003"/>
                <p:cNvSpPr>
                  <a:spLocks/>
                </p:cNvSpPr>
                <p:nvPr/>
              </p:nvSpPr>
              <p:spPr bwMode="auto">
                <a:xfrm>
                  <a:off x="2633" y="2719"/>
                  <a:ext cx="5" cy="7"/>
                </a:xfrm>
                <a:custGeom>
                  <a:avLst/>
                  <a:gdLst>
                    <a:gd name="T0" fmla="*/ 0 w 5"/>
                    <a:gd name="T1" fmla="*/ 0 h 7"/>
                    <a:gd name="T2" fmla="*/ 0 w 5"/>
                    <a:gd name="T3" fmla="*/ 0 h 7"/>
                    <a:gd name="T4" fmla="*/ 3 w 5"/>
                    <a:gd name="T5" fmla="*/ 7 h 7"/>
                    <a:gd name="T6" fmla="*/ 5 w 5"/>
                    <a:gd name="T7" fmla="*/ 4 h 7"/>
                    <a:gd name="T8" fmla="*/ 5 w 5"/>
                    <a:gd name="T9" fmla="*/ 4 h 7"/>
                    <a:gd name="T10" fmla="*/ 0 w 5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7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83" name="Freeform 1004"/>
                <p:cNvSpPr>
                  <a:spLocks/>
                </p:cNvSpPr>
                <p:nvPr/>
              </p:nvSpPr>
              <p:spPr bwMode="auto">
                <a:xfrm>
                  <a:off x="2633" y="2719"/>
                  <a:ext cx="5" cy="7"/>
                </a:xfrm>
                <a:custGeom>
                  <a:avLst/>
                  <a:gdLst>
                    <a:gd name="T0" fmla="*/ 0 w 5"/>
                    <a:gd name="T1" fmla="*/ 0 h 7"/>
                    <a:gd name="T2" fmla="*/ 0 w 5"/>
                    <a:gd name="T3" fmla="*/ 0 h 7"/>
                    <a:gd name="T4" fmla="*/ 3 w 5"/>
                    <a:gd name="T5" fmla="*/ 7 h 7"/>
                    <a:gd name="T6" fmla="*/ 5 w 5"/>
                    <a:gd name="T7" fmla="*/ 4 h 7"/>
                    <a:gd name="T8" fmla="*/ 5 w 5"/>
                    <a:gd name="T9" fmla="*/ 4 h 7"/>
                    <a:gd name="T10" fmla="*/ 0 w 5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" y="7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84" name="Freeform 1005"/>
                <p:cNvSpPr>
                  <a:spLocks/>
                </p:cNvSpPr>
                <p:nvPr/>
              </p:nvSpPr>
              <p:spPr bwMode="auto">
                <a:xfrm>
                  <a:off x="2626" y="2719"/>
                  <a:ext cx="7" cy="4"/>
                </a:xfrm>
                <a:custGeom>
                  <a:avLst/>
                  <a:gdLst>
                    <a:gd name="T0" fmla="*/ 7 w 7"/>
                    <a:gd name="T1" fmla="*/ 0 h 4"/>
                    <a:gd name="T2" fmla="*/ 0 w 7"/>
                    <a:gd name="T3" fmla="*/ 2 h 4"/>
                    <a:gd name="T4" fmla="*/ 3 w 7"/>
                    <a:gd name="T5" fmla="*/ 2 h 4"/>
                    <a:gd name="T6" fmla="*/ 5 w 7"/>
                    <a:gd name="T7" fmla="*/ 4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3" y="2"/>
                      </a:lnTo>
                      <a:lnTo>
                        <a:pt x="5" y="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85" name="Freeform 1006"/>
                <p:cNvSpPr>
                  <a:spLocks/>
                </p:cNvSpPr>
                <p:nvPr/>
              </p:nvSpPr>
              <p:spPr bwMode="auto">
                <a:xfrm>
                  <a:off x="2626" y="2719"/>
                  <a:ext cx="7" cy="4"/>
                </a:xfrm>
                <a:custGeom>
                  <a:avLst/>
                  <a:gdLst>
                    <a:gd name="T0" fmla="*/ 7 w 7"/>
                    <a:gd name="T1" fmla="*/ 0 h 4"/>
                    <a:gd name="T2" fmla="*/ 0 w 7"/>
                    <a:gd name="T3" fmla="*/ 2 h 4"/>
                    <a:gd name="T4" fmla="*/ 3 w 7"/>
                    <a:gd name="T5" fmla="*/ 2 h 4"/>
                    <a:gd name="T6" fmla="*/ 5 w 7"/>
                    <a:gd name="T7" fmla="*/ 4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3" y="2"/>
                      </a:lnTo>
                      <a:lnTo>
                        <a:pt x="5" y="4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86" name="Freeform 1007"/>
                <p:cNvSpPr>
                  <a:spLocks/>
                </p:cNvSpPr>
                <p:nvPr/>
              </p:nvSpPr>
              <p:spPr bwMode="auto">
                <a:xfrm>
                  <a:off x="2631" y="2719"/>
                  <a:ext cx="5" cy="7"/>
                </a:xfrm>
                <a:custGeom>
                  <a:avLst/>
                  <a:gdLst>
                    <a:gd name="T0" fmla="*/ 2 w 5"/>
                    <a:gd name="T1" fmla="*/ 0 h 7"/>
                    <a:gd name="T2" fmla="*/ 2 w 5"/>
                    <a:gd name="T3" fmla="*/ 0 h 7"/>
                    <a:gd name="T4" fmla="*/ 0 w 5"/>
                    <a:gd name="T5" fmla="*/ 4 h 7"/>
                    <a:gd name="T6" fmla="*/ 0 w 5"/>
                    <a:gd name="T7" fmla="*/ 7 h 7"/>
                    <a:gd name="T8" fmla="*/ 5 w 5"/>
                    <a:gd name="T9" fmla="*/ 7 h 7"/>
                    <a:gd name="T10" fmla="*/ 2 w 5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7"/>
                      </a:lnTo>
                      <a:lnTo>
                        <a:pt x="5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87" name="Freeform 1008"/>
                <p:cNvSpPr>
                  <a:spLocks/>
                </p:cNvSpPr>
                <p:nvPr/>
              </p:nvSpPr>
              <p:spPr bwMode="auto">
                <a:xfrm>
                  <a:off x="2631" y="2719"/>
                  <a:ext cx="5" cy="7"/>
                </a:xfrm>
                <a:custGeom>
                  <a:avLst/>
                  <a:gdLst>
                    <a:gd name="T0" fmla="*/ 2 w 5"/>
                    <a:gd name="T1" fmla="*/ 0 h 7"/>
                    <a:gd name="T2" fmla="*/ 2 w 5"/>
                    <a:gd name="T3" fmla="*/ 0 h 7"/>
                    <a:gd name="T4" fmla="*/ 0 w 5"/>
                    <a:gd name="T5" fmla="*/ 4 h 7"/>
                    <a:gd name="T6" fmla="*/ 0 w 5"/>
                    <a:gd name="T7" fmla="*/ 7 h 7"/>
                    <a:gd name="T8" fmla="*/ 5 w 5"/>
                    <a:gd name="T9" fmla="*/ 7 h 7"/>
                    <a:gd name="T10" fmla="*/ 2 w 5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7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7"/>
                      </a:lnTo>
                      <a:lnTo>
                        <a:pt x="5" y="7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88" name="Freeform 1009"/>
                <p:cNvSpPr>
                  <a:spLocks/>
                </p:cNvSpPr>
                <p:nvPr/>
              </p:nvSpPr>
              <p:spPr bwMode="auto">
                <a:xfrm>
                  <a:off x="2543" y="2728"/>
                  <a:ext cx="55" cy="19"/>
                </a:xfrm>
                <a:custGeom>
                  <a:avLst/>
                  <a:gdLst>
                    <a:gd name="T0" fmla="*/ 52 w 55"/>
                    <a:gd name="T1" fmla="*/ 0 h 19"/>
                    <a:gd name="T2" fmla="*/ 5 w 55"/>
                    <a:gd name="T3" fmla="*/ 12 h 19"/>
                    <a:gd name="T4" fmla="*/ 0 w 55"/>
                    <a:gd name="T5" fmla="*/ 19 h 19"/>
                    <a:gd name="T6" fmla="*/ 5 w 55"/>
                    <a:gd name="T7" fmla="*/ 19 h 19"/>
                    <a:gd name="T8" fmla="*/ 55 w 55"/>
                    <a:gd name="T9" fmla="*/ 7 h 19"/>
                    <a:gd name="T10" fmla="*/ 52 w 55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5" h="19">
                      <a:moveTo>
                        <a:pt x="52" y="0"/>
                      </a:moveTo>
                      <a:lnTo>
                        <a:pt x="5" y="12"/>
                      </a:lnTo>
                      <a:lnTo>
                        <a:pt x="0" y="19"/>
                      </a:lnTo>
                      <a:lnTo>
                        <a:pt x="5" y="19"/>
                      </a:lnTo>
                      <a:lnTo>
                        <a:pt x="55" y="7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89" name="Freeform 1010"/>
                <p:cNvSpPr>
                  <a:spLocks/>
                </p:cNvSpPr>
                <p:nvPr/>
              </p:nvSpPr>
              <p:spPr bwMode="auto">
                <a:xfrm>
                  <a:off x="2543" y="2728"/>
                  <a:ext cx="55" cy="19"/>
                </a:xfrm>
                <a:custGeom>
                  <a:avLst/>
                  <a:gdLst>
                    <a:gd name="T0" fmla="*/ 52 w 55"/>
                    <a:gd name="T1" fmla="*/ 0 h 19"/>
                    <a:gd name="T2" fmla="*/ 5 w 55"/>
                    <a:gd name="T3" fmla="*/ 12 h 19"/>
                    <a:gd name="T4" fmla="*/ 0 w 55"/>
                    <a:gd name="T5" fmla="*/ 19 h 19"/>
                    <a:gd name="T6" fmla="*/ 5 w 55"/>
                    <a:gd name="T7" fmla="*/ 19 h 19"/>
                    <a:gd name="T8" fmla="*/ 55 w 55"/>
                    <a:gd name="T9" fmla="*/ 7 h 19"/>
                    <a:gd name="T10" fmla="*/ 52 w 55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5" h="19">
                      <a:moveTo>
                        <a:pt x="52" y="0"/>
                      </a:moveTo>
                      <a:lnTo>
                        <a:pt x="5" y="12"/>
                      </a:lnTo>
                      <a:lnTo>
                        <a:pt x="0" y="19"/>
                      </a:lnTo>
                      <a:lnTo>
                        <a:pt x="5" y="19"/>
                      </a:lnTo>
                      <a:lnTo>
                        <a:pt x="55" y="7"/>
                      </a:lnTo>
                      <a:lnTo>
                        <a:pt x="5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90" name="Freeform 1011"/>
                <p:cNvSpPr>
                  <a:spLocks/>
                </p:cNvSpPr>
                <p:nvPr/>
              </p:nvSpPr>
              <p:spPr bwMode="auto">
                <a:xfrm>
                  <a:off x="2536" y="2740"/>
                  <a:ext cx="12" cy="7"/>
                </a:xfrm>
                <a:custGeom>
                  <a:avLst/>
                  <a:gdLst>
                    <a:gd name="T0" fmla="*/ 5 w 5"/>
                    <a:gd name="T1" fmla="*/ 0 h 3"/>
                    <a:gd name="T2" fmla="*/ 0 w 5"/>
                    <a:gd name="T3" fmla="*/ 2 h 3"/>
                    <a:gd name="T4" fmla="*/ 0 w 5"/>
                    <a:gd name="T5" fmla="*/ 1 h 3"/>
                    <a:gd name="T6" fmla="*/ 0 w 5"/>
                    <a:gd name="T7" fmla="*/ 1 h 3"/>
                    <a:gd name="T8" fmla="*/ 0 w 5"/>
                    <a:gd name="T9" fmla="*/ 1 h 3"/>
                    <a:gd name="T10" fmla="*/ 0 w 5"/>
                    <a:gd name="T11" fmla="*/ 1 h 3"/>
                    <a:gd name="T12" fmla="*/ 1 w 5"/>
                    <a:gd name="T13" fmla="*/ 2 h 3"/>
                    <a:gd name="T14" fmla="*/ 1 w 5"/>
                    <a:gd name="T15" fmla="*/ 2 h 3"/>
                    <a:gd name="T16" fmla="*/ 1 w 5"/>
                    <a:gd name="T17" fmla="*/ 2 h 3"/>
                    <a:gd name="T18" fmla="*/ 1 w 5"/>
                    <a:gd name="T19" fmla="*/ 2 h 3"/>
                    <a:gd name="T20" fmla="*/ 3 w 5"/>
                    <a:gd name="T21" fmla="*/ 3 h 3"/>
                    <a:gd name="T22" fmla="*/ 5 w 5"/>
                    <a:gd name="T2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91" name="Freeform 1012"/>
                <p:cNvSpPr>
                  <a:spLocks noEditPoints="1"/>
                </p:cNvSpPr>
                <p:nvPr/>
              </p:nvSpPr>
              <p:spPr bwMode="auto">
                <a:xfrm>
                  <a:off x="2534" y="2745"/>
                  <a:ext cx="2" cy="5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2 h 2"/>
                    <a:gd name="T4" fmla="*/ 0 w 1"/>
                    <a:gd name="T5" fmla="*/ 2 h 2"/>
                    <a:gd name="T6" fmla="*/ 0 w 1"/>
                    <a:gd name="T7" fmla="*/ 2 h 2"/>
                    <a:gd name="T8" fmla="*/ 0 w 1"/>
                    <a:gd name="T9" fmla="*/ 2 h 2"/>
                    <a:gd name="T10" fmla="*/ 0 w 1"/>
                    <a:gd name="T11" fmla="*/ 2 h 2"/>
                    <a:gd name="T12" fmla="*/ 0 w 1"/>
                    <a:gd name="T13" fmla="*/ 2 h 2"/>
                    <a:gd name="T14" fmla="*/ 0 w 1"/>
                    <a:gd name="T15" fmla="*/ 2 h 2"/>
                    <a:gd name="T16" fmla="*/ 0 w 1"/>
                    <a:gd name="T17" fmla="*/ 2 h 2"/>
                    <a:gd name="T18" fmla="*/ 0 w 1"/>
                    <a:gd name="T19" fmla="*/ 2 h 2"/>
                    <a:gd name="T20" fmla="*/ 0 w 1"/>
                    <a:gd name="T21" fmla="*/ 2 h 2"/>
                    <a:gd name="T22" fmla="*/ 0 w 1"/>
                    <a:gd name="T23" fmla="*/ 2 h 2"/>
                    <a:gd name="T24" fmla="*/ 0 w 1"/>
                    <a:gd name="T25" fmla="*/ 0 h 2"/>
                    <a:gd name="T26" fmla="*/ 0 w 1"/>
                    <a:gd name="T27" fmla="*/ 0 h 2"/>
                    <a:gd name="T28" fmla="*/ 0 w 1"/>
                    <a:gd name="T29" fmla="*/ 0 h 2"/>
                    <a:gd name="T30" fmla="*/ 1 w 1"/>
                    <a:gd name="T31" fmla="*/ 0 h 2"/>
                    <a:gd name="T32" fmla="*/ 0 w 1"/>
                    <a:gd name="T33" fmla="*/ 0 h 2"/>
                    <a:gd name="T34" fmla="*/ 0 w 1"/>
                    <a:gd name="T35" fmla="*/ 0 h 2"/>
                    <a:gd name="T36" fmla="*/ 0 w 1"/>
                    <a:gd name="T37" fmla="*/ 0 h 2"/>
                    <a:gd name="T38" fmla="*/ 0 w 1"/>
                    <a:gd name="T39" fmla="*/ 0 h 2"/>
                    <a:gd name="T40" fmla="*/ 1 w 1"/>
                    <a:gd name="T4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92" name="Freeform 1013"/>
                <p:cNvSpPr>
                  <a:spLocks/>
                </p:cNvSpPr>
                <p:nvPr/>
              </p:nvSpPr>
              <p:spPr bwMode="auto">
                <a:xfrm>
                  <a:off x="2595" y="2726"/>
                  <a:ext cx="10" cy="9"/>
                </a:xfrm>
                <a:custGeom>
                  <a:avLst/>
                  <a:gdLst>
                    <a:gd name="T0" fmla="*/ 7 w 10"/>
                    <a:gd name="T1" fmla="*/ 0 h 9"/>
                    <a:gd name="T2" fmla="*/ 0 w 10"/>
                    <a:gd name="T3" fmla="*/ 2 h 9"/>
                    <a:gd name="T4" fmla="*/ 3 w 10"/>
                    <a:gd name="T5" fmla="*/ 9 h 9"/>
                    <a:gd name="T6" fmla="*/ 10 w 10"/>
                    <a:gd name="T7" fmla="*/ 7 h 9"/>
                    <a:gd name="T8" fmla="*/ 7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3" y="9"/>
                      </a:lnTo>
                      <a:lnTo>
                        <a:pt x="1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93" name="Freeform 1014"/>
                <p:cNvSpPr>
                  <a:spLocks/>
                </p:cNvSpPr>
                <p:nvPr/>
              </p:nvSpPr>
              <p:spPr bwMode="auto">
                <a:xfrm>
                  <a:off x="2595" y="2726"/>
                  <a:ext cx="10" cy="9"/>
                </a:xfrm>
                <a:custGeom>
                  <a:avLst/>
                  <a:gdLst>
                    <a:gd name="T0" fmla="*/ 7 w 10"/>
                    <a:gd name="T1" fmla="*/ 0 h 9"/>
                    <a:gd name="T2" fmla="*/ 0 w 10"/>
                    <a:gd name="T3" fmla="*/ 2 h 9"/>
                    <a:gd name="T4" fmla="*/ 3 w 10"/>
                    <a:gd name="T5" fmla="*/ 9 h 9"/>
                    <a:gd name="T6" fmla="*/ 10 w 10"/>
                    <a:gd name="T7" fmla="*/ 7 h 9"/>
                    <a:gd name="T8" fmla="*/ 7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3" y="9"/>
                      </a:lnTo>
                      <a:lnTo>
                        <a:pt x="10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94" name="Freeform 1015"/>
                <p:cNvSpPr>
                  <a:spLocks noEditPoints="1"/>
                </p:cNvSpPr>
                <p:nvPr/>
              </p:nvSpPr>
              <p:spPr bwMode="auto">
                <a:xfrm>
                  <a:off x="2536" y="2743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1 w 1"/>
                    <a:gd name="T19" fmla="*/ 1 h 1"/>
                    <a:gd name="T20" fmla="*/ 0 w 1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95" name="Freeform 1016"/>
                <p:cNvSpPr>
                  <a:spLocks/>
                </p:cNvSpPr>
                <p:nvPr/>
              </p:nvSpPr>
              <p:spPr bwMode="auto">
                <a:xfrm>
                  <a:off x="2640" y="2795"/>
                  <a:ext cx="22" cy="17"/>
                </a:xfrm>
                <a:custGeom>
                  <a:avLst/>
                  <a:gdLst>
                    <a:gd name="T0" fmla="*/ 5 w 22"/>
                    <a:gd name="T1" fmla="*/ 0 h 17"/>
                    <a:gd name="T2" fmla="*/ 0 w 22"/>
                    <a:gd name="T3" fmla="*/ 5 h 17"/>
                    <a:gd name="T4" fmla="*/ 22 w 22"/>
                    <a:gd name="T5" fmla="*/ 17 h 17"/>
                    <a:gd name="T6" fmla="*/ 17 w 22"/>
                    <a:gd name="T7" fmla="*/ 7 h 17"/>
                    <a:gd name="T8" fmla="*/ 5 w 22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7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22" y="17"/>
                      </a:lnTo>
                      <a:lnTo>
                        <a:pt x="17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96" name="Freeform 1017"/>
                <p:cNvSpPr>
                  <a:spLocks/>
                </p:cNvSpPr>
                <p:nvPr/>
              </p:nvSpPr>
              <p:spPr bwMode="auto">
                <a:xfrm>
                  <a:off x="2640" y="2795"/>
                  <a:ext cx="22" cy="17"/>
                </a:xfrm>
                <a:custGeom>
                  <a:avLst/>
                  <a:gdLst>
                    <a:gd name="T0" fmla="*/ 5 w 22"/>
                    <a:gd name="T1" fmla="*/ 0 h 17"/>
                    <a:gd name="T2" fmla="*/ 0 w 22"/>
                    <a:gd name="T3" fmla="*/ 5 h 17"/>
                    <a:gd name="T4" fmla="*/ 22 w 22"/>
                    <a:gd name="T5" fmla="*/ 17 h 17"/>
                    <a:gd name="T6" fmla="*/ 17 w 22"/>
                    <a:gd name="T7" fmla="*/ 7 h 17"/>
                    <a:gd name="T8" fmla="*/ 5 w 22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7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22" y="17"/>
                      </a:lnTo>
                      <a:lnTo>
                        <a:pt x="17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97" name="Freeform 1018"/>
                <p:cNvSpPr>
                  <a:spLocks/>
                </p:cNvSpPr>
                <p:nvPr/>
              </p:nvSpPr>
              <p:spPr bwMode="auto">
                <a:xfrm>
                  <a:off x="2657" y="2802"/>
                  <a:ext cx="10" cy="10"/>
                </a:xfrm>
                <a:custGeom>
                  <a:avLst/>
                  <a:gdLst>
                    <a:gd name="T0" fmla="*/ 0 w 10"/>
                    <a:gd name="T1" fmla="*/ 0 h 10"/>
                    <a:gd name="T2" fmla="*/ 5 w 10"/>
                    <a:gd name="T3" fmla="*/ 10 h 10"/>
                    <a:gd name="T4" fmla="*/ 5 w 10"/>
                    <a:gd name="T5" fmla="*/ 10 h 10"/>
                    <a:gd name="T6" fmla="*/ 10 w 10"/>
                    <a:gd name="T7" fmla="*/ 3 h 10"/>
                    <a:gd name="T8" fmla="*/ 0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5" y="10"/>
                      </a:lnTo>
                      <a:lnTo>
                        <a:pt x="1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98" name="Freeform 1019"/>
                <p:cNvSpPr>
                  <a:spLocks/>
                </p:cNvSpPr>
                <p:nvPr/>
              </p:nvSpPr>
              <p:spPr bwMode="auto">
                <a:xfrm>
                  <a:off x="2657" y="2802"/>
                  <a:ext cx="10" cy="10"/>
                </a:xfrm>
                <a:custGeom>
                  <a:avLst/>
                  <a:gdLst>
                    <a:gd name="T0" fmla="*/ 0 w 10"/>
                    <a:gd name="T1" fmla="*/ 0 h 10"/>
                    <a:gd name="T2" fmla="*/ 5 w 10"/>
                    <a:gd name="T3" fmla="*/ 10 h 10"/>
                    <a:gd name="T4" fmla="*/ 5 w 10"/>
                    <a:gd name="T5" fmla="*/ 10 h 10"/>
                    <a:gd name="T6" fmla="*/ 10 w 10"/>
                    <a:gd name="T7" fmla="*/ 3 h 10"/>
                    <a:gd name="T8" fmla="*/ 0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5" y="10"/>
                      </a:lnTo>
                      <a:lnTo>
                        <a:pt x="10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99" name="Freeform 1020"/>
                <p:cNvSpPr>
                  <a:spLocks noEditPoints="1"/>
                </p:cNvSpPr>
                <p:nvPr/>
              </p:nvSpPr>
              <p:spPr bwMode="auto">
                <a:xfrm>
                  <a:off x="2543" y="2747"/>
                  <a:ext cx="86" cy="48"/>
                </a:xfrm>
                <a:custGeom>
                  <a:avLst/>
                  <a:gdLst>
                    <a:gd name="T0" fmla="*/ 67 w 86"/>
                    <a:gd name="T1" fmla="*/ 31 h 48"/>
                    <a:gd name="T2" fmla="*/ 62 w 86"/>
                    <a:gd name="T3" fmla="*/ 38 h 48"/>
                    <a:gd name="T4" fmla="*/ 86 w 86"/>
                    <a:gd name="T5" fmla="*/ 48 h 48"/>
                    <a:gd name="T6" fmla="*/ 81 w 86"/>
                    <a:gd name="T7" fmla="*/ 38 h 48"/>
                    <a:gd name="T8" fmla="*/ 67 w 86"/>
                    <a:gd name="T9" fmla="*/ 31 h 48"/>
                    <a:gd name="T10" fmla="*/ 5 w 86"/>
                    <a:gd name="T11" fmla="*/ 0 h 48"/>
                    <a:gd name="T12" fmla="*/ 0 w 86"/>
                    <a:gd name="T13" fmla="*/ 3 h 48"/>
                    <a:gd name="T14" fmla="*/ 7 w 86"/>
                    <a:gd name="T15" fmla="*/ 10 h 48"/>
                    <a:gd name="T16" fmla="*/ 57 w 86"/>
                    <a:gd name="T17" fmla="*/ 34 h 48"/>
                    <a:gd name="T18" fmla="*/ 59 w 86"/>
                    <a:gd name="T19" fmla="*/ 29 h 48"/>
                    <a:gd name="T20" fmla="*/ 5 w 86"/>
                    <a:gd name="T21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6" h="48">
                      <a:moveTo>
                        <a:pt x="67" y="31"/>
                      </a:moveTo>
                      <a:lnTo>
                        <a:pt x="62" y="38"/>
                      </a:lnTo>
                      <a:lnTo>
                        <a:pt x="86" y="48"/>
                      </a:lnTo>
                      <a:lnTo>
                        <a:pt x="81" y="38"/>
                      </a:lnTo>
                      <a:lnTo>
                        <a:pt x="67" y="31"/>
                      </a:lnTo>
                      <a:close/>
                      <a:moveTo>
                        <a:pt x="5" y="0"/>
                      </a:moveTo>
                      <a:lnTo>
                        <a:pt x="0" y="3"/>
                      </a:lnTo>
                      <a:lnTo>
                        <a:pt x="7" y="10"/>
                      </a:lnTo>
                      <a:lnTo>
                        <a:pt x="57" y="34"/>
                      </a:lnTo>
                      <a:lnTo>
                        <a:pt x="59" y="29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00" name="Freeform 1021"/>
                <p:cNvSpPr>
                  <a:spLocks noEditPoints="1"/>
                </p:cNvSpPr>
                <p:nvPr/>
              </p:nvSpPr>
              <p:spPr bwMode="auto">
                <a:xfrm>
                  <a:off x="2543" y="2747"/>
                  <a:ext cx="86" cy="48"/>
                </a:xfrm>
                <a:custGeom>
                  <a:avLst/>
                  <a:gdLst>
                    <a:gd name="T0" fmla="*/ 67 w 86"/>
                    <a:gd name="T1" fmla="*/ 31 h 48"/>
                    <a:gd name="T2" fmla="*/ 62 w 86"/>
                    <a:gd name="T3" fmla="*/ 38 h 48"/>
                    <a:gd name="T4" fmla="*/ 86 w 86"/>
                    <a:gd name="T5" fmla="*/ 48 h 48"/>
                    <a:gd name="T6" fmla="*/ 81 w 86"/>
                    <a:gd name="T7" fmla="*/ 38 h 48"/>
                    <a:gd name="T8" fmla="*/ 67 w 86"/>
                    <a:gd name="T9" fmla="*/ 31 h 48"/>
                    <a:gd name="T10" fmla="*/ 5 w 86"/>
                    <a:gd name="T11" fmla="*/ 0 h 48"/>
                    <a:gd name="T12" fmla="*/ 0 w 86"/>
                    <a:gd name="T13" fmla="*/ 3 h 48"/>
                    <a:gd name="T14" fmla="*/ 7 w 86"/>
                    <a:gd name="T15" fmla="*/ 10 h 48"/>
                    <a:gd name="T16" fmla="*/ 57 w 86"/>
                    <a:gd name="T17" fmla="*/ 34 h 48"/>
                    <a:gd name="T18" fmla="*/ 59 w 86"/>
                    <a:gd name="T19" fmla="*/ 29 h 48"/>
                    <a:gd name="T20" fmla="*/ 5 w 86"/>
                    <a:gd name="T21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6" h="48">
                      <a:moveTo>
                        <a:pt x="67" y="31"/>
                      </a:moveTo>
                      <a:lnTo>
                        <a:pt x="62" y="38"/>
                      </a:lnTo>
                      <a:lnTo>
                        <a:pt x="86" y="48"/>
                      </a:lnTo>
                      <a:lnTo>
                        <a:pt x="81" y="38"/>
                      </a:lnTo>
                      <a:lnTo>
                        <a:pt x="67" y="31"/>
                      </a:lnTo>
                      <a:moveTo>
                        <a:pt x="5" y="0"/>
                      </a:moveTo>
                      <a:lnTo>
                        <a:pt x="0" y="3"/>
                      </a:lnTo>
                      <a:lnTo>
                        <a:pt x="7" y="10"/>
                      </a:lnTo>
                      <a:lnTo>
                        <a:pt x="57" y="34"/>
                      </a:lnTo>
                      <a:lnTo>
                        <a:pt x="59" y="29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01" name="Freeform 1022"/>
                <p:cNvSpPr>
                  <a:spLocks/>
                </p:cNvSpPr>
                <p:nvPr/>
              </p:nvSpPr>
              <p:spPr bwMode="auto">
                <a:xfrm>
                  <a:off x="2600" y="2776"/>
                  <a:ext cx="10" cy="9"/>
                </a:xfrm>
                <a:custGeom>
                  <a:avLst/>
                  <a:gdLst>
                    <a:gd name="T0" fmla="*/ 2 w 10"/>
                    <a:gd name="T1" fmla="*/ 0 h 9"/>
                    <a:gd name="T2" fmla="*/ 0 w 10"/>
                    <a:gd name="T3" fmla="*/ 5 h 9"/>
                    <a:gd name="T4" fmla="*/ 5 w 10"/>
                    <a:gd name="T5" fmla="*/ 9 h 9"/>
                    <a:gd name="T6" fmla="*/ 10 w 10"/>
                    <a:gd name="T7" fmla="*/ 2 h 9"/>
                    <a:gd name="T8" fmla="*/ 2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0"/>
                      </a:moveTo>
                      <a:lnTo>
                        <a:pt x="0" y="5"/>
                      </a:lnTo>
                      <a:lnTo>
                        <a:pt x="5" y="9"/>
                      </a:lnTo>
                      <a:lnTo>
                        <a:pt x="10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02" name="Freeform 1023"/>
                <p:cNvSpPr>
                  <a:spLocks/>
                </p:cNvSpPr>
                <p:nvPr/>
              </p:nvSpPr>
              <p:spPr bwMode="auto">
                <a:xfrm>
                  <a:off x="2600" y="2776"/>
                  <a:ext cx="10" cy="9"/>
                </a:xfrm>
                <a:custGeom>
                  <a:avLst/>
                  <a:gdLst>
                    <a:gd name="T0" fmla="*/ 2 w 10"/>
                    <a:gd name="T1" fmla="*/ 0 h 9"/>
                    <a:gd name="T2" fmla="*/ 0 w 10"/>
                    <a:gd name="T3" fmla="*/ 5 h 9"/>
                    <a:gd name="T4" fmla="*/ 5 w 10"/>
                    <a:gd name="T5" fmla="*/ 9 h 9"/>
                    <a:gd name="T6" fmla="*/ 10 w 10"/>
                    <a:gd name="T7" fmla="*/ 2 h 9"/>
                    <a:gd name="T8" fmla="*/ 2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0"/>
                      </a:moveTo>
                      <a:lnTo>
                        <a:pt x="0" y="5"/>
                      </a:lnTo>
                      <a:lnTo>
                        <a:pt x="5" y="9"/>
                      </a:lnTo>
                      <a:lnTo>
                        <a:pt x="10" y="2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03" name="Freeform 1024"/>
                <p:cNvSpPr>
                  <a:spLocks/>
                </p:cNvSpPr>
                <p:nvPr/>
              </p:nvSpPr>
              <p:spPr bwMode="auto">
                <a:xfrm>
                  <a:off x="2633" y="2790"/>
                  <a:ext cx="5" cy="5"/>
                </a:xfrm>
                <a:custGeom>
                  <a:avLst/>
                  <a:gdLst>
                    <a:gd name="T0" fmla="*/ 0 w 5"/>
                    <a:gd name="T1" fmla="*/ 0 h 5"/>
                    <a:gd name="T2" fmla="*/ 3 w 5"/>
                    <a:gd name="T3" fmla="*/ 5 h 5"/>
                    <a:gd name="T4" fmla="*/ 5 w 5"/>
                    <a:gd name="T5" fmla="*/ 3 h 5"/>
                    <a:gd name="T6" fmla="*/ 0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04" name="Freeform 1025"/>
                <p:cNvSpPr>
                  <a:spLocks/>
                </p:cNvSpPr>
                <p:nvPr/>
              </p:nvSpPr>
              <p:spPr bwMode="auto">
                <a:xfrm>
                  <a:off x="2633" y="2790"/>
                  <a:ext cx="5" cy="5"/>
                </a:xfrm>
                <a:custGeom>
                  <a:avLst/>
                  <a:gdLst>
                    <a:gd name="T0" fmla="*/ 0 w 5"/>
                    <a:gd name="T1" fmla="*/ 0 h 5"/>
                    <a:gd name="T2" fmla="*/ 3 w 5"/>
                    <a:gd name="T3" fmla="*/ 5 h 5"/>
                    <a:gd name="T4" fmla="*/ 5 w 5"/>
                    <a:gd name="T5" fmla="*/ 3 h 5"/>
                    <a:gd name="T6" fmla="*/ 0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5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05" name="Freeform 1026"/>
                <p:cNvSpPr>
                  <a:spLocks/>
                </p:cNvSpPr>
                <p:nvPr/>
              </p:nvSpPr>
              <p:spPr bwMode="auto">
                <a:xfrm>
                  <a:off x="2669" y="2809"/>
                  <a:ext cx="55" cy="31"/>
                </a:xfrm>
                <a:custGeom>
                  <a:avLst/>
                  <a:gdLst>
                    <a:gd name="T0" fmla="*/ 5 w 55"/>
                    <a:gd name="T1" fmla="*/ 0 h 31"/>
                    <a:gd name="T2" fmla="*/ 0 w 55"/>
                    <a:gd name="T3" fmla="*/ 5 h 31"/>
                    <a:gd name="T4" fmla="*/ 2 w 55"/>
                    <a:gd name="T5" fmla="*/ 5 h 31"/>
                    <a:gd name="T6" fmla="*/ 52 w 55"/>
                    <a:gd name="T7" fmla="*/ 31 h 31"/>
                    <a:gd name="T8" fmla="*/ 55 w 55"/>
                    <a:gd name="T9" fmla="*/ 29 h 31"/>
                    <a:gd name="T10" fmla="*/ 47 w 55"/>
                    <a:gd name="T11" fmla="*/ 22 h 31"/>
                    <a:gd name="T12" fmla="*/ 5 w 55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31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52" y="31"/>
                      </a:lnTo>
                      <a:lnTo>
                        <a:pt x="55" y="29"/>
                      </a:lnTo>
                      <a:lnTo>
                        <a:pt x="47" y="2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06" name="Freeform 1027"/>
                <p:cNvSpPr>
                  <a:spLocks/>
                </p:cNvSpPr>
                <p:nvPr/>
              </p:nvSpPr>
              <p:spPr bwMode="auto">
                <a:xfrm>
                  <a:off x="2669" y="2809"/>
                  <a:ext cx="55" cy="31"/>
                </a:xfrm>
                <a:custGeom>
                  <a:avLst/>
                  <a:gdLst>
                    <a:gd name="T0" fmla="*/ 5 w 55"/>
                    <a:gd name="T1" fmla="*/ 0 h 31"/>
                    <a:gd name="T2" fmla="*/ 0 w 55"/>
                    <a:gd name="T3" fmla="*/ 5 h 31"/>
                    <a:gd name="T4" fmla="*/ 2 w 55"/>
                    <a:gd name="T5" fmla="*/ 5 h 31"/>
                    <a:gd name="T6" fmla="*/ 52 w 55"/>
                    <a:gd name="T7" fmla="*/ 31 h 31"/>
                    <a:gd name="T8" fmla="*/ 55 w 55"/>
                    <a:gd name="T9" fmla="*/ 29 h 31"/>
                    <a:gd name="T10" fmla="*/ 47 w 55"/>
                    <a:gd name="T11" fmla="*/ 22 h 31"/>
                    <a:gd name="T12" fmla="*/ 5 w 55"/>
                    <a:gd name="T13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31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52" y="31"/>
                      </a:lnTo>
                      <a:lnTo>
                        <a:pt x="55" y="29"/>
                      </a:lnTo>
                      <a:lnTo>
                        <a:pt x="47" y="22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07" name="Freeform 1028"/>
                <p:cNvSpPr>
                  <a:spLocks/>
                </p:cNvSpPr>
                <p:nvPr/>
              </p:nvSpPr>
              <p:spPr bwMode="auto">
                <a:xfrm>
                  <a:off x="2669" y="2814"/>
                  <a:ext cx="2" cy="0"/>
                </a:xfrm>
                <a:custGeom>
                  <a:avLst/>
                  <a:gdLst>
                    <a:gd name="T0" fmla="*/ 0 w 2"/>
                    <a:gd name="T1" fmla="*/ 0 w 2"/>
                    <a:gd name="T2" fmla="*/ 2 w 2"/>
                    <a:gd name="T3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08" name="Freeform 1029"/>
                <p:cNvSpPr>
                  <a:spLocks/>
                </p:cNvSpPr>
                <p:nvPr/>
              </p:nvSpPr>
              <p:spPr bwMode="auto">
                <a:xfrm>
                  <a:off x="2669" y="2814"/>
                  <a:ext cx="2" cy="0"/>
                </a:xfrm>
                <a:custGeom>
                  <a:avLst/>
                  <a:gdLst>
                    <a:gd name="T0" fmla="*/ 0 w 2"/>
                    <a:gd name="T1" fmla="*/ 0 w 2"/>
                    <a:gd name="T2" fmla="*/ 2 w 2"/>
                    <a:gd name="T3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09" name="Freeform 1030"/>
                <p:cNvSpPr>
                  <a:spLocks noEditPoints="1"/>
                </p:cNvSpPr>
                <p:nvPr/>
              </p:nvSpPr>
              <p:spPr bwMode="auto">
                <a:xfrm>
                  <a:off x="2733" y="2838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0 h 1"/>
                    <a:gd name="T5" fmla="*/ 0 h 1"/>
                    <a:gd name="T6" fmla="*/ 0 h 1"/>
                    <a:gd name="T7" fmla="*/ 0 h 1"/>
                    <a:gd name="T8" fmla="*/ 0 h 1"/>
                    <a:gd name="T9" fmla="*/ 1 h 1"/>
                    <a:gd name="T10" fmla="*/ 1 h 1"/>
                    <a:gd name="T11" fmla="*/ 1 h 1"/>
                    <a:gd name="T1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10" name="Oval 1031"/>
                <p:cNvSpPr>
                  <a:spLocks noChangeArrowheads="1"/>
                </p:cNvSpPr>
                <p:nvPr/>
              </p:nvSpPr>
              <p:spPr bwMode="auto">
                <a:xfrm>
                  <a:off x="2733" y="2838"/>
                  <a:ext cx="1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11" name="Freeform 1032"/>
                <p:cNvSpPr>
                  <a:spLocks/>
                </p:cNvSpPr>
                <p:nvPr/>
              </p:nvSpPr>
              <p:spPr bwMode="auto">
                <a:xfrm>
                  <a:off x="2716" y="2831"/>
                  <a:ext cx="10" cy="7"/>
                </a:xfrm>
                <a:custGeom>
                  <a:avLst/>
                  <a:gdLst>
                    <a:gd name="T0" fmla="*/ 0 w 10"/>
                    <a:gd name="T1" fmla="*/ 0 h 7"/>
                    <a:gd name="T2" fmla="*/ 8 w 10"/>
                    <a:gd name="T3" fmla="*/ 7 h 7"/>
                    <a:gd name="T4" fmla="*/ 10 w 10"/>
                    <a:gd name="T5" fmla="*/ 7 h 7"/>
                    <a:gd name="T6" fmla="*/ 5 w 10"/>
                    <a:gd name="T7" fmla="*/ 2 h 7"/>
                    <a:gd name="T8" fmla="*/ 0 w 10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0" y="0"/>
                      </a:moveTo>
                      <a:lnTo>
                        <a:pt x="8" y="7"/>
                      </a:lnTo>
                      <a:lnTo>
                        <a:pt x="10" y="7"/>
                      </a:lnTo>
                      <a:lnTo>
                        <a:pt x="5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12" name="Freeform 1033"/>
                <p:cNvSpPr>
                  <a:spLocks/>
                </p:cNvSpPr>
                <p:nvPr/>
              </p:nvSpPr>
              <p:spPr bwMode="auto">
                <a:xfrm>
                  <a:off x="2716" y="2831"/>
                  <a:ext cx="10" cy="7"/>
                </a:xfrm>
                <a:custGeom>
                  <a:avLst/>
                  <a:gdLst>
                    <a:gd name="T0" fmla="*/ 0 w 10"/>
                    <a:gd name="T1" fmla="*/ 0 h 7"/>
                    <a:gd name="T2" fmla="*/ 8 w 10"/>
                    <a:gd name="T3" fmla="*/ 7 h 7"/>
                    <a:gd name="T4" fmla="*/ 10 w 10"/>
                    <a:gd name="T5" fmla="*/ 7 h 7"/>
                    <a:gd name="T6" fmla="*/ 5 w 10"/>
                    <a:gd name="T7" fmla="*/ 2 h 7"/>
                    <a:gd name="T8" fmla="*/ 0 w 10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0" y="0"/>
                      </a:moveTo>
                      <a:lnTo>
                        <a:pt x="8" y="7"/>
                      </a:lnTo>
                      <a:lnTo>
                        <a:pt x="10" y="7"/>
                      </a:lnTo>
                      <a:lnTo>
                        <a:pt x="5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13" name="Freeform 1034"/>
                <p:cNvSpPr>
                  <a:spLocks/>
                </p:cNvSpPr>
                <p:nvPr/>
              </p:nvSpPr>
              <p:spPr bwMode="auto">
                <a:xfrm>
                  <a:off x="2721" y="2833"/>
                  <a:ext cx="5" cy="5"/>
                </a:xfrm>
                <a:custGeom>
                  <a:avLst/>
                  <a:gdLst>
                    <a:gd name="T0" fmla="*/ 0 w 2"/>
                    <a:gd name="T1" fmla="*/ 0 h 2"/>
                    <a:gd name="T2" fmla="*/ 2 w 2"/>
                    <a:gd name="T3" fmla="*/ 2 h 2"/>
                    <a:gd name="T4" fmla="*/ 2 w 2"/>
                    <a:gd name="T5" fmla="*/ 2 h 2"/>
                    <a:gd name="T6" fmla="*/ 2 w 2"/>
                    <a:gd name="T7" fmla="*/ 0 h 2"/>
                    <a:gd name="T8" fmla="*/ 0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14" name="Freeform 1035"/>
                <p:cNvSpPr>
                  <a:spLocks/>
                </p:cNvSpPr>
                <p:nvPr/>
              </p:nvSpPr>
              <p:spPr bwMode="auto">
                <a:xfrm>
                  <a:off x="2726" y="2833"/>
                  <a:ext cx="7" cy="5"/>
                </a:xfrm>
                <a:custGeom>
                  <a:avLst/>
                  <a:gdLst>
                    <a:gd name="T0" fmla="*/ 0 w 3"/>
                    <a:gd name="T1" fmla="*/ 0 h 2"/>
                    <a:gd name="T2" fmla="*/ 0 w 3"/>
                    <a:gd name="T3" fmla="*/ 2 h 2"/>
                    <a:gd name="T4" fmla="*/ 1 w 3"/>
                    <a:gd name="T5" fmla="*/ 2 h 2"/>
                    <a:gd name="T6" fmla="*/ 2 w 3"/>
                    <a:gd name="T7" fmla="*/ 1 h 2"/>
                    <a:gd name="T8" fmla="*/ 2 w 3"/>
                    <a:gd name="T9" fmla="*/ 1 h 2"/>
                    <a:gd name="T10" fmla="*/ 2 w 3"/>
                    <a:gd name="T11" fmla="*/ 1 h 2"/>
                    <a:gd name="T12" fmla="*/ 2 w 3"/>
                    <a:gd name="T13" fmla="*/ 1 h 2"/>
                    <a:gd name="T14" fmla="*/ 2 w 3"/>
                    <a:gd name="T15" fmla="*/ 1 h 2"/>
                    <a:gd name="T16" fmla="*/ 2 w 3"/>
                    <a:gd name="T17" fmla="*/ 1 h 2"/>
                    <a:gd name="T18" fmla="*/ 2 w 3"/>
                    <a:gd name="T19" fmla="*/ 1 h 2"/>
                    <a:gd name="T20" fmla="*/ 3 w 3"/>
                    <a:gd name="T21" fmla="*/ 2 h 2"/>
                    <a:gd name="T22" fmla="*/ 3 w 3"/>
                    <a:gd name="T23" fmla="*/ 2 h 2"/>
                    <a:gd name="T24" fmla="*/ 3 w 3"/>
                    <a:gd name="T25" fmla="*/ 2 h 2"/>
                    <a:gd name="T26" fmla="*/ 3 w 3"/>
                    <a:gd name="T27" fmla="*/ 2 h 2"/>
                    <a:gd name="T28" fmla="*/ 3 w 3"/>
                    <a:gd name="T29" fmla="*/ 2 h 2"/>
                    <a:gd name="T30" fmla="*/ 3 w 3"/>
                    <a:gd name="T31" fmla="*/ 2 h 2"/>
                    <a:gd name="T32" fmla="*/ 0 w 3"/>
                    <a:gd name="T3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15" name="Freeform 1036"/>
                <p:cNvSpPr>
                  <a:spLocks/>
                </p:cNvSpPr>
                <p:nvPr/>
              </p:nvSpPr>
              <p:spPr bwMode="auto">
                <a:xfrm>
                  <a:off x="2624" y="2785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10 h 10"/>
                    <a:gd name="T4" fmla="*/ 5 w 7"/>
                    <a:gd name="T5" fmla="*/ 10 h 10"/>
                    <a:gd name="T6" fmla="*/ 7 w 7"/>
                    <a:gd name="T7" fmla="*/ 3 h 10"/>
                    <a:gd name="T8" fmla="*/ 0 w 7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5" y="10"/>
                      </a:lnTo>
                      <a:lnTo>
                        <a:pt x="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16" name="Freeform 1037"/>
                <p:cNvSpPr>
                  <a:spLocks/>
                </p:cNvSpPr>
                <p:nvPr/>
              </p:nvSpPr>
              <p:spPr bwMode="auto">
                <a:xfrm>
                  <a:off x="2624" y="2785"/>
                  <a:ext cx="7" cy="10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10 h 10"/>
                    <a:gd name="T4" fmla="*/ 5 w 7"/>
                    <a:gd name="T5" fmla="*/ 10 h 10"/>
                    <a:gd name="T6" fmla="*/ 7 w 7"/>
                    <a:gd name="T7" fmla="*/ 3 h 10"/>
                    <a:gd name="T8" fmla="*/ 0 w 7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5" y="10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17" name="Freeform 1038"/>
                <p:cNvSpPr>
                  <a:spLocks/>
                </p:cNvSpPr>
                <p:nvPr/>
              </p:nvSpPr>
              <p:spPr bwMode="auto">
                <a:xfrm>
                  <a:off x="2629" y="2788"/>
                  <a:ext cx="7" cy="9"/>
                </a:xfrm>
                <a:custGeom>
                  <a:avLst/>
                  <a:gdLst>
                    <a:gd name="T0" fmla="*/ 2 w 7"/>
                    <a:gd name="T1" fmla="*/ 0 h 9"/>
                    <a:gd name="T2" fmla="*/ 0 w 7"/>
                    <a:gd name="T3" fmla="*/ 7 h 9"/>
                    <a:gd name="T4" fmla="*/ 4 w 7"/>
                    <a:gd name="T5" fmla="*/ 9 h 9"/>
                    <a:gd name="T6" fmla="*/ 7 w 7"/>
                    <a:gd name="T7" fmla="*/ 7 h 9"/>
                    <a:gd name="T8" fmla="*/ 4 w 7"/>
                    <a:gd name="T9" fmla="*/ 2 h 9"/>
                    <a:gd name="T10" fmla="*/ 2 w 7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9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4" y="9"/>
                      </a:lnTo>
                      <a:lnTo>
                        <a:pt x="7" y="7"/>
                      </a:lnTo>
                      <a:lnTo>
                        <a:pt x="4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18" name="Freeform 1039"/>
                <p:cNvSpPr>
                  <a:spLocks/>
                </p:cNvSpPr>
                <p:nvPr/>
              </p:nvSpPr>
              <p:spPr bwMode="auto">
                <a:xfrm>
                  <a:off x="2629" y="2788"/>
                  <a:ext cx="7" cy="9"/>
                </a:xfrm>
                <a:custGeom>
                  <a:avLst/>
                  <a:gdLst>
                    <a:gd name="T0" fmla="*/ 2 w 7"/>
                    <a:gd name="T1" fmla="*/ 0 h 9"/>
                    <a:gd name="T2" fmla="*/ 0 w 7"/>
                    <a:gd name="T3" fmla="*/ 7 h 9"/>
                    <a:gd name="T4" fmla="*/ 4 w 7"/>
                    <a:gd name="T5" fmla="*/ 9 h 9"/>
                    <a:gd name="T6" fmla="*/ 7 w 7"/>
                    <a:gd name="T7" fmla="*/ 7 h 9"/>
                    <a:gd name="T8" fmla="*/ 4 w 7"/>
                    <a:gd name="T9" fmla="*/ 2 h 9"/>
                    <a:gd name="T10" fmla="*/ 2 w 7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9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4" y="9"/>
                      </a:lnTo>
                      <a:lnTo>
                        <a:pt x="7" y="7"/>
                      </a:lnTo>
                      <a:lnTo>
                        <a:pt x="4" y="2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19" name="Freeform 1040"/>
                <p:cNvSpPr>
                  <a:spLocks/>
                </p:cNvSpPr>
                <p:nvPr/>
              </p:nvSpPr>
              <p:spPr bwMode="auto">
                <a:xfrm>
                  <a:off x="2541" y="2747"/>
                  <a:ext cx="7" cy="3"/>
                </a:xfrm>
                <a:custGeom>
                  <a:avLst/>
                  <a:gdLst>
                    <a:gd name="T0" fmla="*/ 2 w 7"/>
                    <a:gd name="T1" fmla="*/ 0 h 3"/>
                    <a:gd name="T2" fmla="*/ 0 w 7"/>
                    <a:gd name="T3" fmla="*/ 0 h 3"/>
                    <a:gd name="T4" fmla="*/ 2 w 7"/>
                    <a:gd name="T5" fmla="*/ 3 h 3"/>
                    <a:gd name="T6" fmla="*/ 7 w 7"/>
                    <a:gd name="T7" fmla="*/ 0 h 3"/>
                    <a:gd name="T8" fmla="*/ 2 w 7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2" y="3"/>
                      </a:lnTo>
                      <a:lnTo>
                        <a:pt x="7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20" name="Freeform 1041"/>
                <p:cNvSpPr>
                  <a:spLocks/>
                </p:cNvSpPr>
                <p:nvPr/>
              </p:nvSpPr>
              <p:spPr bwMode="auto">
                <a:xfrm>
                  <a:off x="2541" y="2747"/>
                  <a:ext cx="7" cy="3"/>
                </a:xfrm>
                <a:custGeom>
                  <a:avLst/>
                  <a:gdLst>
                    <a:gd name="T0" fmla="*/ 2 w 7"/>
                    <a:gd name="T1" fmla="*/ 0 h 3"/>
                    <a:gd name="T2" fmla="*/ 0 w 7"/>
                    <a:gd name="T3" fmla="*/ 0 h 3"/>
                    <a:gd name="T4" fmla="*/ 2 w 7"/>
                    <a:gd name="T5" fmla="*/ 3 h 3"/>
                    <a:gd name="T6" fmla="*/ 7 w 7"/>
                    <a:gd name="T7" fmla="*/ 0 h 3"/>
                    <a:gd name="T8" fmla="*/ 2 w 7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2" y="3"/>
                      </a:lnTo>
                      <a:lnTo>
                        <a:pt x="7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21" name="Freeform 1042"/>
                <p:cNvSpPr>
                  <a:spLocks/>
                </p:cNvSpPr>
                <p:nvPr/>
              </p:nvSpPr>
              <p:spPr bwMode="auto">
                <a:xfrm>
                  <a:off x="2538" y="2745"/>
                  <a:ext cx="5" cy="2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1 w 2"/>
                    <a:gd name="T5" fmla="*/ 1 h 1"/>
                    <a:gd name="T6" fmla="*/ 2 w 2"/>
                    <a:gd name="T7" fmla="*/ 1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22" name="Freeform 1043"/>
                <p:cNvSpPr>
                  <a:spLocks/>
                </p:cNvSpPr>
                <p:nvPr/>
              </p:nvSpPr>
              <p:spPr bwMode="auto">
                <a:xfrm>
                  <a:off x="2534" y="27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23" name="Freeform 1044"/>
                <p:cNvSpPr>
                  <a:spLocks/>
                </p:cNvSpPr>
                <p:nvPr/>
              </p:nvSpPr>
              <p:spPr bwMode="auto">
                <a:xfrm>
                  <a:off x="2534" y="27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24" name="Freeform 1045"/>
                <p:cNvSpPr>
                  <a:spLocks/>
                </p:cNvSpPr>
                <p:nvPr/>
              </p:nvSpPr>
              <p:spPr bwMode="auto">
                <a:xfrm>
                  <a:off x="2534" y="27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25" name="Oval 1046"/>
                <p:cNvSpPr>
                  <a:spLocks noChangeArrowheads="1"/>
                </p:cNvSpPr>
                <p:nvPr/>
              </p:nvSpPr>
              <p:spPr bwMode="auto">
                <a:xfrm>
                  <a:off x="2534" y="2745"/>
                  <a:ext cx="1" cy="1"/>
                </a:xfrm>
                <a:prstGeom prst="ellipse">
                  <a:avLst/>
                </a:pr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26" name="Freeform 1047"/>
                <p:cNvSpPr>
                  <a:spLocks/>
                </p:cNvSpPr>
                <p:nvPr/>
              </p:nvSpPr>
              <p:spPr bwMode="auto">
                <a:xfrm>
                  <a:off x="2534" y="27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27" name="Freeform 1048"/>
                <p:cNvSpPr>
                  <a:spLocks/>
                </p:cNvSpPr>
                <p:nvPr/>
              </p:nvSpPr>
              <p:spPr bwMode="auto">
                <a:xfrm>
                  <a:off x="2534" y="27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28" name="Freeform 1049"/>
                <p:cNvSpPr>
                  <a:spLocks noEditPoints="1"/>
                </p:cNvSpPr>
                <p:nvPr/>
              </p:nvSpPr>
              <p:spPr bwMode="auto">
                <a:xfrm>
                  <a:off x="2534" y="2745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0 h 1"/>
                    <a:gd name="T7" fmla="*/ 0 h 1"/>
                    <a:gd name="T8" fmla="*/ 0 h 1"/>
                    <a:gd name="T9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29" name="Oval 1050"/>
                <p:cNvSpPr>
                  <a:spLocks noChangeArrowheads="1"/>
                </p:cNvSpPr>
                <p:nvPr/>
              </p:nvSpPr>
              <p:spPr bwMode="auto">
                <a:xfrm>
                  <a:off x="2534" y="2747"/>
                  <a:ext cx="1" cy="1"/>
                </a:xfrm>
                <a:prstGeom prst="ellipse">
                  <a:avLst/>
                </a:pr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30" name="Freeform 1051"/>
                <p:cNvSpPr>
                  <a:spLocks noEditPoints="1"/>
                </p:cNvSpPr>
                <p:nvPr/>
              </p:nvSpPr>
              <p:spPr bwMode="auto">
                <a:xfrm>
                  <a:off x="2534" y="274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31" name="Freeform 1052"/>
                <p:cNvSpPr>
                  <a:spLocks noEditPoints="1"/>
                </p:cNvSpPr>
                <p:nvPr/>
              </p:nvSpPr>
              <p:spPr bwMode="auto">
                <a:xfrm>
                  <a:off x="2534" y="2747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32" name="Freeform 1053"/>
                <p:cNvSpPr>
                  <a:spLocks noEditPoints="1"/>
                </p:cNvSpPr>
                <p:nvPr/>
              </p:nvSpPr>
              <p:spPr bwMode="auto">
                <a:xfrm>
                  <a:off x="2534" y="27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33" name="Freeform 1054"/>
                <p:cNvSpPr>
                  <a:spLocks/>
                </p:cNvSpPr>
                <p:nvPr/>
              </p:nvSpPr>
              <p:spPr bwMode="auto">
                <a:xfrm>
                  <a:off x="2534" y="27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34" name="Freeform 1055"/>
                <p:cNvSpPr>
                  <a:spLocks/>
                </p:cNvSpPr>
                <p:nvPr/>
              </p:nvSpPr>
              <p:spPr bwMode="auto">
                <a:xfrm>
                  <a:off x="2536" y="274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35" name="Freeform 1056"/>
                <p:cNvSpPr>
                  <a:spLocks/>
                </p:cNvSpPr>
                <p:nvPr/>
              </p:nvSpPr>
              <p:spPr bwMode="auto">
                <a:xfrm>
                  <a:off x="2536" y="27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36" name="Freeform 1057"/>
                <p:cNvSpPr>
                  <a:spLocks/>
                </p:cNvSpPr>
                <p:nvPr/>
              </p:nvSpPr>
              <p:spPr bwMode="auto">
                <a:xfrm>
                  <a:off x="2536" y="27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37" name="Freeform 1058"/>
                <p:cNvSpPr>
                  <a:spLocks noEditPoints="1"/>
                </p:cNvSpPr>
                <p:nvPr/>
              </p:nvSpPr>
              <p:spPr bwMode="auto">
                <a:xfrm>
                  <a:off x="2536" y="2743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  <a:gd name="T10" fmla="*/ 0 w 1"/>
                    <a:gd name="T11" fmla="*/ 1 h 1"/>
                    <a:gd name="T12" fmla="*/ 0 w 1"/>
                    <a:gd name="T13" fmla="*/ 1 h 1"/>
                    <a:gd name="T14" fmla="*/ 0 w 1"/>
                    <a:gd name="T15" fmla="*/ 1 h 1"/>
                    <a:gd name="T16" fmla="*/ 0 w 1"/>
                    <a:gd name="T17" fmla="*/ 1 h 1"/>
                    <a:gd name="T18" fmla="*/ 0 w 1"/>
                    <a:gd name="T19" fmla="*/ 1 h 1"/>
                    <a:gd name="T20" fmla="*/ 1 w 1"/>
                    <a:gd name="T21" fmla="*/ 1 h 1"/>
                    <a:gd name="T22" fmla="*/ 1 w 1"/>
                    <a:gd name="T23" fmla="*/ 1 h 1"/>
                    <a:gd name="T24" fmla="*/ 1 w 1"/>
                    <a:gd name="T25" fmla="*/ 1 h 1"/>
                    <a:gd name="T26" fmla="*/ 1 w 1"/>
                    <a:gd name="T27" fmla="*/ 1 h 1"/>
                    <a:gd name="T28" fmla="*/ 1 w 1"/>
                    <a:gd name="T29" fmla="*/ 1 h 1"/>
                    <a:gd name="T30" fmla="*/ 1 w 1"/>
                    <a:gd name="T31" fmla="*/ 1 h 1"/>
                    <a:gd name="T32" fmla="*/ 1 w 1"/>
                    <a:gd name="T33" fmla="*/ 1 h 1"/>
                    <a:gd name="T34" fmla="*/ 0 w 1"/>
                    <a:gd name="T35" fmla="*/ 0 h 1"/>
                    <a:gd name="T36" fmla="*/ 0 w 1"/>
                    <a:gd name="T37" fmla="*/ 1 h 1"/>
                    <a:gd name="T38" fmla="*/ 0 w 1"/>
                    <a:gd name="T39" fmla="*/ 1 h 1"/>
                    <a:gd name="T40" fmla="*/ 0 w 1"/>
                    <a:gd name="T4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38" name="Freeform 1059"/>
                <p:cNvSpPr>
                  <a:spLocks noEditPoints="1"/>
                </p:cNvSpPr>
                <p:nvPr/>
              </p:nvSpPr>
              <p:spPr bwMode="auto">
                <a:xfrm>
                  <a:off x="2534" y="2745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1 w 1"/>
                    <a:gd name="T4" fmla="*/ 1 w 1"/>
                    <a:gd name="T5" fmla="*/ 0 w 1"/>
                    <a:gd name="T6" fmla="*/ 1 w 1"/>
                    <a:gd name="T7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39" name="Freeform 1060"/>
                <p:cNvSpPr>
                  <a:spLocks noEditPoints="1"/>
                </p:cNvSpPr>
                <p:nvPr/>
              </p:nvSpPr>
              <p:spPr bwMode="auto">
                <a:xfrm>
                  <a:off x="2534" y="27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40" name="Freeform 1061"/>
                <p:cNvSpPr>
                  <a:spLocks/>
                </p:cNvSpPr>
                <p:nvPr/>
              </p:nvSpPr>
              <p:spPr bwMode="auto">
                <a:xfrm>
                  <a:off x="2534" y="2747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1 h 1"/>
                    <a:gd name="T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41" name="Freeform 1062"/>
                <p:cNvSpPr>
                  <a:spLocks noEditPoints="1"/>
                </p:cNvSpPr>
                <p:nvPr/>
              </p:nvSpPr>
              <p:spPr bwMode="auto">
                <a:xfrm>
                  <a:off x="2534" y="27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42" name="Freeform 1063"/>
                <p:cNvSpPr>
                  <a:spLocks noEditPoints="1"/>
                </p:cNvSpPr>
                <p:nvPr/>
              </p:nvSpPr>
              <p:spPr bwMode="auto">
                <a:xfrm>
                  <a:off x="2605" y="2833"/>
                  <a:ext cx="62" cy="74"/>
                </a:xfrm>
                <a:custGeom>
                  <a:avLst/>
                  <a:gdLst>
                    <a:gd name="T0" fmla="*/ 38 w 62"/>
                    <a:gd name="T1" fmla="*/ 41 h 74"/>
                    <a:gd name="T2" fmla="*/ 31 w 62"/>
                    <a:gd name="T3" fmla="*/ 43 h 74"/>
                    <a:gd name="T4" fmla="*/ 57 w 62"/>
                    <a:gd name="T5" fmla="*/ 74 h 74"/>
                    <a:gd name="T6" fmla="*/ 62 w 62"/>
                    <a:gd name="T7" fmla="*/ 69 h 74"/>
                    <a:gd name="T8" fmla="*/ 38 w 62"/>
                    <a:gd name="T9" fmla="*/ 41 h 74"/>
                    <a:gd name="T10" fmla="*/ 14 w 62"/>
                    <a:gd name="T11" fmla="*/ 10 h 74"/>
                    <a:gd name="T12" fmla="*/ 12 w 62"/>
                    <a:gd name="T13" fmla="*/ 17 h 74"/>
                    <a:gd name="T14" fmla="*/ 26 w 62"/>
                    <a:gd name="T15" fmla="*/ 36 h 74"/>
                    <a:gd name="T16" fmla="*/ 31 w 62"/>
                    <a:gd name="T17" fmla="*/ 29 h 74"/>
                    <a:gd name="T18" fmla="*/ 14 w 62"/>
                    <a:gd name="T19" fmla="*/ 10 h 74"/>
                    <a:gd name="T20" fmla="*/ 5 w 62"/>
                    <a:gd name="T21" fmla="*/ 0 h 74"/>
                    <a:gd name="T22" fmla="*/ 0 w 62"/>
                    <a:gd name="T23" fmla="*/ 5 h 74"/>
                    <a:gd name="T24" fmla="*/ 5 w 62"/>
                    <a:gd name="T25" fmla="*/ 12 h 74"/>
                    <a:gd name="T26" fmla="*/ 9 w 62"/>
                    <a:gd name="T27" fmla="*/ 5 h 74"/>
                    <a:gd name="T28" fmla="*/ 5 w 62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" h="74">
                      <a:moveTo>
                        <a:pt x="38" y="41"/>
                      </a:moveTo>
                      <a:lnTo>
                        <a:pt x="31" y="43"/>
                      </a:lnTo>
                      <a:lnTo>
                        <a:pt x="57" y="74"/>
                      </a:lnTo>
                      <a:lnTo>
                        <a:pt x="62" y="69"/>
                      </a:lnTo>
                      <a:lnTo>
                        <a:pt x="38" y="41"/>
                      </a:lnTo>
                      <a:close/>
                      <a:moveTo>
                        <a:pt x="14" y="10"/>
                      </a:moveTo>
                      <a:lnTo>
                        <a:pt x="12" y="17"/>
                      </a:lnTo>
                      <a:lnTo>
                        <a:pt x="26" y="36"/>
                      </a:lnTo>
                      <a:lnTo>
                        <a:pt x="31" y="29"/>
                      </a:lnTo>
                      <a:lnTo>
                        <a:pt x="14" y="10"/>
                      </a:lnTo>
                      <a:close/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12"/>
                      </a:lnTo>
                      <a:lnTo>
                        <a:pt x="9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43" name="Freeform 1064"/>
                <p:cNvSpPr>
                  <a:spLocks noEditPoints="1"/>
                </p:cNvSpPr>
                <p:nvPr/>
              </p:nvSpPr>
              <p:spPr bwMode="auto">
                <a:xfrm>
                  <a:off x="2605" y="2833"/>
                  <a:ext cx="62" cy="74"/>
                </a:xfrm>
                <a:custGeom>
                  <a:avLst/>
                  <a:gdLst>
                    <a:gd name="T0" fmla="*/ 38 w 62"/>
                    <a:gd name="T1" fmla="*/ 41 h 74"/>
                    <a:gd name="T2" fmla="*/ 31 w 62"/>
                    <a:gd name="T3" fmla="*/ 43 h 74"/>
                    <a:gd name="T4" fmla="*/ 57 w 62"/>
                    <a:gd name="T5" fmla="*/ 74 h 74"/>
                    <a:gd name="T6" fmla="*/ 62 w 62"/>
                    <a:gd name="T7" fmla="*/ 69 h 74"/>
                    <a:gd name="T8" fmla="*/ 38 w 62"/>
                    <a:gd name="T9" fmla="*/ 41 h 74"/>
                    <a:gd name="T10" fmla="*/ 14 w 62"/>
                    <a:gd name="T11" fmla="*/ 10 h 74"/>
                    <a:gd name="T12" fmla="*/ 12 w 62"/>
                    <a:gd name="T13" fmla="*/ 17 h 74"/>
                    <a:gd name="T14" fmla="*/ 26 w 62"/>
                    <a:gd name="T15" fmla="*/ 36 h 74"/>
                    <a:gd name="T16" fmla="*/ 31 w 62"/>
                    <a:gd name="T17" fmla="*/ 29 h 74"/>
                    <a:gd name="T18" fmla="*/ 14 w 62"/>
                    <a:gd name="T19" fmla="*/ 10 h 74"/>
                    <a:gd name="T20" fmla="*/ 5 w 62"/>
                    <a:gd name="T21" fmla="*/ 0 h 74"/>
                    <a:gd name="T22" fmla="*/ 0 w 62"/>
                    <a:gd name="T23" fmla="*/ 5 h 74"/>
                    <a:gd name="T24" fmla="*/ 5 w 62"/>
                    <a:gd name="T25" fmla="*/ 12 h 74"/>
                    <a:gd name="T26" fmla="*/ 9 w 62"/>
                    <a:gd name="T27" fmla="*/ 5 h 74"/>
                    <a:gd name="T28" fmla="*/ 5 w 62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" h="74">
                      <a:moveTo>
                        <a:pt x="38" y="41"/>
                      </a:moveTo>
                      <a:lnTo>
                        <a:pt x="31" y="43"/>
                      </a:lnTo>
                      <a:lnTo>
                        <a:pt x="57" y="74"/>
                      </a:lnTo>
                      <a:lnTo>
                        <a:pt x="62" y="69"/>
                      </a:lnTo>
                      <a:lnTo>
                        <a:pt x="38" y="41"/>
                      </a:lnTo>
                      <a:moveTo>
                        <a:pt x="14" y="10"/>
                      </a:moveTo>
                      <a:lnTo>
                        <a:pt x="12" y="17"/>
                      </a:lnTo>
                      <a:lnTo>
                        <a:pt x="26" y="36"/>
                      </a:lnTo>
                      <a:lnTo>
                        <a:pt x="31" y="29"/>
                      </a:lnTo>
                      <a:lnTo>
                        <a:pt x="14" y="10"/>
                      </a:lnTo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12"/>
                      </a:lnTo>
                      <a:lnTo>
                        <a:pt x="9" y="5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44" name="Freeform 1065"/>
                <p:cNvSpPr>
                  <a:spLocks/>
                </p:cNvSpPr>
                <p:nvPr/>
              </p:nvSpPr>
              <p:spPr bwMode="auto">
                <a:xfrm>
                  <a:off x="2610" y="2838"/>
                  <a:ext cx="9" cy="12"/>
                </a:xfrm>
                <a:custGeom>
                  <a:avLst/>
                  <a:gdLst>
                    <a:gd name="T0" fmla="*/ 4 w 9"/>
                    <a:gd name="T1" fmla="*/ 0 h 12"/>
                    <a:gd name="T2" fmla="*/ 0 w 9"/>
                    <a:gd name="T3" fmla="*/ 7 h 12"/>
                    <a:gd name="T4" fmla="*/ 7 w 9"/>
                    <a:gd name="T5" fmla="*/ 12 h 12"/>
                    <a:gd name="T6" fmla="*/ 9 w 9"/>
                    <a:gd name="T7" fmla="*/ 5 h 12"/>
                    <a:gd name="T8" fmla="*/ 4 w 9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7" y="12"/>
                      </a:lnTo>
                      <a:lnTo>
                        <a:pt x="9" y="5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45" name="Freeform 1066"/>
                <p:cNvSpPr>
                  <a:spLocks/>
                </p:cNvSpPr>
                <p:nvPr/>
              </p:nvSpPr>
              <p:spPr bwMode="auto">
                <a:xfrm>
                  <a:off x="2610" y="2838"/>
                  <a:ext cx="9" cy="12"/>
                </a:xfrm>
                <a:custGeom>
                  <a:avLst/>
                  <a:gdLst>
                    <a:gd name="T0" fmla="*/ 4 w 9"/>
                    <a:gd name="T1" fmla="*/ 0 h 12"/>
                    <a:gd name="T2" fmla="*/ 0 w 9"/>
                    <a:gd name="T3" fmla="*/ 7 h 12"/>
                    <a:gd name="T4" fmla="*/ 7 w 9"/>
                    <a:gd name="T5" fmla="*/ 12 h 12"/>
                    <a:gd name="T6" fmla="*/ 9 w 9"/>
                    <a:gd name="T7" fmla="*/ 5 h 12"/>
                    <a:gd name="T8" fmla="*/ 4 w 9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7" y="12"/>
                      </a:lnTo>
                      <a:lnTo>
                        <a:pt x="9" y="5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46" name="Freeform 1067"/>
                <p:cNvSpPr>
                  <a:spLocks noEditPoints="1"/>
                </p:cNvSpPr>
                <p:nvPr/>
              </p:nvSpPr>
              <p:spPr bwMode="auto">
                <a:xfrm>
                  <a:off x="2538" y="2752"/>
                  <a:ext cx="67" cy="81"/>
                </a:xfrm>
                <a:custGeom>
                  <a:avLst/>
                  <a:gdLst>
                    <a:gd name="T0" fmla="*/ 23 w 28"/>
                    <a:gd name="T1" fmla="*/ 24 h 34"/>
                    <a:gd name="T2" fmla="*/ 21 w 28"/>
                    <a:gd name="T3" fmla="*/ 27 h 34"/>
                    <a:gd name="T4" fmla="*/ 26 w 28"/>
                    <a:gd name="T5" fmla="*/ 34 h 34"/>
                    <a:gd name="T6" fmla="*/ 28 w 28"/>
                    <a:gd name="T7" fmla="*/ 31 h 34"/>
                    <a:gd name="T8" fmla="*/ 23 w 28"/>
                    <a:gd name="T9" fmla="*/ 24 h 34"/>
                    <a:gd name="T10" fmla="*/ 0 w 28"/>
                    <a:gd name="T11" fmla="*/ 0 h 34"/>
                    <a:gd name="T12" fmla="*/ 1 w 28"/>
                    <a:gd name="T13" fmla="*/ 2 h 34"/>
                    <a:gd name="T14" fmla="*/ 19 w 28"/>
                    <a:gd name="T15" fmla="*/ 25 h 34"/>
                    <a:gd name="T16" fmla="*/ 21 w 28"/>
                    <a:gd name="T17" fmla="*/ 22 h 34"/>
                    <a:gd name="T18" fmla="*/ 5 w 28"/>
                    <a:gd name="T19" fmla="*/ 2 h 34"/>
                    <a:gd name="T20" fmla="*/ 0 w 28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34">
                      <a:moveTo>
                        <a:pt x="23" y="24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28" y="31"/>
                        <a:pt x="28" y="31"/>
                        <a:pt x="28" y="31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moveTo>
                        <a:pt x="0" y="0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47" name="Freeform 1068"/>
                <p:cNvSpPr>
                  <a:spLocks/>
                </p:cNvSpPr>
                <p:nvPr/>
              </p:nvSpPr>
              <p:spPr bwMode="auto">
                <a:xfrm>
                  <a:off x="2534" y="2750"/>
                  <a:ext cx="7" cy="7"/>
                </a:xfrm>
                <a:custGeom>
                  <a:avLst/>
                  <a:gdLst>
                    <a:gd name="T0" fmla="*/ 0 w 3"/>
                    <a:gd name="T1" fmla="*/ 0 h 3"/>
                    <a:gd name="T2" fmla="*/ 3 w 3"/>
                    <a:gd name="T3" fmla="*/ 3 h 3"/>
                    <a:gd name="T4" fmla="*/ 2 w 3"/>
                    <a:gd name="T5" fmla="*/ 1 h 3"/>
                    <a:gd name="T6" fmla="*/ 1 w 3"/>
                    <a:gd name="T7" fmla="*/ 0 h 3"/>
                    <a:gd name="T8" fmla="*/ 0 w 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2"/>
                        <a:pt x="2" y="2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48" name="Freeform 1069"/>
                <p:cNvSpPr>
                  <a:spLocks/>
                </p:cNvSpPr>
                <p:nvPr/>
              </p:nvSpPr>
              <p:spPr bwMode="auto">
                <a:xfrm>
                  <a:off x="2534" y="2750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49" name="Freeform 1070"/>
                <p:cNvSpPr>
                  <a:spLocks/>
                </p:cNvSpPr>
                <p:nvPr/>
              </p:nvSpPr>
              <p:spPr bwMode="auto">
                <a:xfrm>
                  <a:off x="2583" y="2805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7 h 12"/>
                    <a:gd name="T4" fmla="*/ 5 w 10"/>
                    <a:gd name="T5" fmla="*/ 12 h 12"/>
                    <a:gd name="T6" fmla="*/ 10 w 10"/>
                    <a:gd name="T7" fmla="*/ 4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0" y="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50" name="Freeform 1071"/>
                <p:cNvSpPr>
                  <a:spLocks/>
                </p:cNvSpPr>
                <p:nvPr/>
              </p:nvSpPr>
              <p:spPr bwMode="auto">
                <a:xfrm>
                  <a:off x="2583" y="2805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7 h 12"/>
                    <a:gd name="T4" fmla="*/ 5 w 10"/>
                    <a:gd name="T5" fmla="*/ 12 h 12"/>
                    <a:gd name="T6" fmla="*/ 10 w 10"/>
                    <a:gd name="T7" fmla="*/ 4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0" y="4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51" name="Freeform 1072"/>
                <p:cNvSpPr>
                  <a:spLocks/>
                </p:cNvSpPr>
                <p:nvPr/>
              </p:nvSpPr>
              <p:spPr bwMode="auto">
                <a:xfrm>
                  <a:off x="2667" y="2910"/>
                  <a:ext cx="57" cy="69"/>
                </a:xfrm>
                <a:custGeom>
                  <a:avLst/>
                  <a:gdLst>
                    <a:gd name="T0" fmla="*/ 4 w 57"/>
                    <a:gd name="T1" fmla="*/ 0 h 69"/>
                    <a:gd name="T2" fmla="*/ 0 w 57"/>
                    <a:gd name="T3" fmla="*/ 4 h 69"/>
                    <a:gd name="T4" fmla="*/ 52 w 57"/>
                    <a:gd name="T5" fmla="*/ 69 h 69"/>
                    <a:gd name="T6" fmla="*/ 57 w 57"/>
                    <a:gd name="T7" fmla="*/ 69 h 69"/>
                    <a:gd name="T8" fmla="*/ 45 w 57"/>
                    <a:gd name="T9" fmla="*/ 47 h 69"/>
                    <a:gd name="T10" fmla="*/ 4 w 57"/>
                    <a:gd name="T11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69">
                      <a:moveTo>
                        <a:pt x="4" y="0"/>
                      </a:moveTo>
                      <a:lnTo>
                        <a:pt x="0" y="4"/>
                      </a:lnTo>
                      <a:lnTo>
                        <a:pt x="52" y="69"/>
                      </a:lnTo>
                      <a:lnTo>
                        <a:pt x="57" y="69"/>
                      </a:lnTo>
                      <a:lnTo>
                        <a:pt x="45" y="4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52" name="Freeform 1073"/>
                <p:cNvSpPr>
                  <a:spLocks/>
                </p:cNvSpPr>
                <p:nvPr/>
              </p:nvSpPr>
              <p:spPr bwMode="auto">
                <a:xfrm>
                  <a:off x="2667" y="2910"/>
                  <a:ext cx="57" cy="69"/>
                </a:xfrm>
                <a:custGeom>
                  <a:avLst/>
                  <a:gdLst>
                    <a:gd name="T0" fmla="*/ 4 w 57"/>
                    <a:gd name="T1" fmla="*/ 0 h 69"/>
                    <a:gd name="T2" fmla="*/ 0 w 57"/>
                    <a:gd name="T3" fmla="*/ 4 h 69"/>
                    <a:gd name="T4" fmla="*/ 52 w 57"/>
                    <a:gd name="T5" fmla="*/ 69 h 69"/>
                    <a:gd name="T6" fmla="*/ 57 w 57"/>
                    <a:gd name="T7" fmla="*/ 69 h 69"/>
                    <a:gd name="T8" fmla="*/ 45 w 57"/>
                    <a:gd name="T9" fmla="*/ 47 h 69"/>
                    <a:gd name="T10" fmla="*/ 4 w 57"/>
                    <a:gd name="T11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69">
                      <a:moveTo>
                        <a:pt x="4" y="0"/>
                      </a:moveTo>
                      <a:lnTo>
                        <a:pt x="0" y="4"/>
                      </a:lnTo>
                      <a:lnTo>
                        <a:pt x="52" y="69"/>
                      </a:lnTo>
                      <a:lnTo>
                        <a:pt x="57" y="69"/>
                      </a:lnTo>
                      <a:lnTo>
                        <a:pt x="45" y="47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53" name="Freeform 1074"/>
                <p:cNvSpPr>
                  <a:spLocks/>
                </p:cNvSpPr>
                <p:nvPr/>
              </p:nvSpPr>
              <p:spPr bwMode="auto">
                <a:xfrm>
                  <a:off x="2731" y="2988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  <a:gd name="T10" fmla="*/ 1 w 1"/>
                    <a:gd name="T11" fmla="*/ 1 h 1"/>
                    <a:gd name="T12" fmla="*/ 1 w 1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54" name="Oval 1075"/>
                <p:cNvSpPr>
                  <a:spLocks noChangeArrowheads="1"/>
                </p:cNvSpPr>
                <p:nvPr/>
              </p:nvSpPr>
              <p:spPr bwMode="auto">
                <a:xfrm>
                  <a:off x="2731" y="2991"/>
                  <a:ext cx="2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55" name="Freeform 1076"/>
                <p:cNvSpPr>
                  <a:spLocks/>
                </p:cNvSpPr>
                <p:nvPr/>
              </p:nvSpPr>
              <p:spPr bwMode="auto">
                <a:xfrm>
                  <a:off x="2712" y="2957"/>
                  <a:ext cx="12" cy="24"/>
                </a:xfrm>
                <a:custGeom>
                  <a:avLst/>
                  <a:gdLst>
                    <a:gd name="T0" fmla="*/ 0 w 12"/>
                    <a:gd name="T1" fmla="*/ 0 h 24"/>
                    <a:gd name="T2" fmla="*/ 12 w 12"/>
                    <a:gd name="T3" fmla="*/ 22 h 24"/>
                    <a:gd name="T4" fmla="*/ 12 w 12"/>
                    <a:gd name="T5" fmla="*/ 24 h 24"/>
                    <a:gd name="T6" fmla="*/ 7 w 12"/>
                    <a:gd name="T7" fmla="*/ 10 h 24"/>
                    <a:gd name="T8" fmla="*/ 0 w 12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4">
                      <a:moveTo>
                        <a:pt x="0" y="0"/>
                      </a:moveTo>
                      <a:lnTo>
                        <a:pt x="12" y="22"/>
                      </a:lnTo>
                      <a:lnTo>
                        <a:pt x="12" y="24"/>
                      </a:lnTo>
                      <a:lnTo>
                        <a:pt x="7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56" name="Freeform 1077"/>
                <p:cNvSpPr>
                  <a:spLocks/>
                </p:cNvSpPr>
                <p:nvPr/>
              </p:nvSpPr>
              <p:spPr bwMode="auto">
                <a:xfrm>
                  <a:off x="2712" y="2957"/>
                  <a:ext cx="12" cy="24"/>
                </a:xfrm>
                <a:custGeom>
                  <a:avLst/>
                  <a:gdLst>
                    <a:gd name="T0" fmla="*/ 0 w 12"/>
                    <a:gd name="T1" fmla="*/ 0 h 24"/>
                    <a:gd name="T2" fmla="*/ 12 w 12"/>
                    <a:gd name="T3" fmla="*/ 22 h 24"/>
                    <a:gd name="T4" fmla="*/ 12 w 12"/>
                    <a:gd name="T5" fmla="*/ 24 h 24"/>
                    <a:gd name="T6" fmla="*/ 7 w 12"/>
                    <a:gd name="T7" fmla="*/ 10 h 24"/>
                    <a:gd name="T8" fmla="*/ 0 w 12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4">
                      <a:moveTo>
                        <a:pt x="0" y="0"/>
                      </a:moveTo>
                      <a:lnTo>
                        <a:pt x="12" y="22"/>
                      </a:lnTo>
                      <a:lnTo>
                        <a:pt x="12" y="24"/>
                      </a:lnTo>
                      <a:lnTo>
                        <a:pt x="7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57" name="Freeform 1078"/>
                <p:cNvSpPr>
                  <a:spLocks/>
                </p:cNvSpPr>
                <p:nvPr/>
              </p:nvSpPr>
              <p:spPr bwMode="auto">
                <a:xfrm>
                  <a:off x="2719" y="2967"/>
                  <a:ext cx="7" cy="14"/>
                </a:xfrm>
                <a:custGeom>
                  <a:avLst/>
                  <a:gdLst>
                    <a:gd name="T0" fmla="*/ 0 w 3"/>
                    <a:gd name="T1" fmla="*/ 0 h 6"/>
                    <a:gd name="T2" fmla="*/ 2 w 3"/>
                    <a:gd name="T3" fmla="*/ 6 h 6"/>
                    <a:gd name="T4" fmla="*/ 3 w 3"/>
                    <a:gd name="T5" fmla="*/ 6 h 6"/>
                    <a:gd name="T6" fmla="*/ 3 w 3"/>
                    <a:gd name="T7" fmla="*/ 4 h 6"/>
                    <a:gd name="T8" fmla="*/ 0 w 3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6">
                      <a:moveTo>
                        <a:pt x="0" y="0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3" y="5"/>
                        <a:pt x="3" y="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58" name="Freeform 1079"/>
                <p:cNvSpPr>
                  <a:spLocks/>
                </p:cNvSpPr>
                <p:nvPr/>
              </p:nvSpPr>
              <p:spPr bwMode="auto">
                <a:xfrm>
                  <a:off x="2726" y="2976"/>
                  <a:ext cx="7" cy="8"/>
                </a:xfrm>
                <a:custGeom>
                  <a:avLst/>
                  <a:gdLst>
                    <a:gd name="T0" fmla="*/ 0 w 3"/>
                    <a:gd name="T1" fmla="*/ 0 h 3"/>
                    <a:gd name="T2" fmla="*/ 0 w 3"/>
                    <a:gd name="T3" fmla="*/ 2 h 3"/>
                    <a:gd name="T4" fmla="*/ 3 w 3"/>
                    <a:gd name="T5" fmla="*/ 3 h 3"/>
                    <a:gd name="T6" fmla="*/ 3 w 3"/>
                    <a:gd name="T7" fmla="*/ 3 h 3"/>
                    <a:gd name="T8" fmla="*/ 0 w 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59" name="Freeform 1080"/>
                <p:cNvSpPr>
                  <a:spLocks noEditPoints="1"/>
                </p:cNvSpPr>
                <p:nvPr/>
              </p:nvSpPr>
              <p:spPr bwMode="auto">
                <a:xfrm>
                  <a:off x="2536" y="27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60" name="Freeform 1081"/>
                <p:cNvSpPr>
                  <a:spLocks noEditPoints="1"/>
                </p:cNvSpPr>
                <p:nvPr/>
              </p:nvSpPr>
              <p:spPr bwMode="auto">
                <a:xfrm>
                  <a:off x="2536" y="27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61" name="Freeform 1082"/>
                <p:cNvSpPr>
                  <a:spLocks noEditPoints="1"/>
                </p:cNvSpPr>
                <p:nvPr/>
              </p:nvSpPr>
              <p:spPr bwMode="auto">
                <a:xfrm>
                  <a:off x="2534" y="2745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  <a:gd name="T7" fmla="*/ 0 h 1"/>
                    <a:gd name="T8" fmla="*/ 0 h 1"/>
                    <a:gd name="T9" fmla="*/ 1 h 1"/>
                    <a:gd name="T10" fmla="*/ 0 h 1"/>
                    <a:gd name="T11" fmla="*/ 0 h 1"/>
                    <a:gd name="T12" fmla="*/ 0 h 1"/>
                    <a:gd name="T1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62" name="Freeform 1083"/>
                <p:cNvSpPr>
                  <a:spLocks noEditPoints="1"/>
                </p:cNvSpPr>
                <p:nvPr/>
              </p:nvSpPr>
              <p:spPr bwMode="auto">
                <a:xfrm>
                  <a:off x="2534" y="2747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0 h 1"/>
                    <a:gd name="T5" fmla="*/ 1 h 1"/>
                    <a:gd name="T6" fmla="*/ 0 h 1"/>
                    <a:gd name="T7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63" name="Freeform 1084"/>
                <p:cNvSpPr>
                  <a:spLocks/>
                </p:cNvSpPr>
                <p:nvPr/>
              </p:nvSpPr>
              <p:spPr bwMode="auto">
                <a:xfrm>
                  <a:off x="2538" y="2750"/>
                  <a:ext cx="12" cy="7"/>
                </a:xfrm>
                <a:custGeom>
                  <a:avLst/>
                  <a:gdLst>
                    <a:gd name="T0" fmla="*/ 2 w 5"/>
                    <a:gd name="T1" fmla="*/ 0 h 3"/>
                    <a:gd name="T2" fmla="*/ 0 w 5"/>
                    <a:gd name="T3" fmla="*/ 0 h 3"/>
                    <a:gd name="T4" fmla="*/ 0 w 5"/>
                    <a:gd name="T5" fmla="*/ 0 h 3"/>
                    <a:gd name="T6" fmla="*/ 0 w 5"/>
                    <a:gd name="T7" fmla="*/ 1 h 3"/>
                    <a:gd name="T8" fmla="*/ 5 w 5"/>
                    <a:gd name="T9" fmla="*/ 3 h 3"/>
                    <a:gd name="T10" fmla="*/ 2 w 5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64" name="Freeform 1085"/>
                <p:cNvSpPr>
                  <a:spLocks/>
                </p:cNvSpPr>
                <p:nvPr/>
              </p:nvSpPr>
              <p:spPr bwMode="auto">
                <a:xfrm>
                  <a:off x="2536" y="2750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65" name="Freeform 1086"/>
                <p:cNvSpPr>
                  <a:spLocks/>
                </p:cNvSpPr>
                <p:nvPr/>
              </p:nvSpPr>
              <p:spPr bwMode="auto">
                <a:xfrm>
                  <a:off x="2538" y="27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66" name="Freeform 1087"/>
                <p:cNvSpPr>
                  <a:spLocks noEditPoints="1"/>
                </p:cNvSpPr>
                <p:nvPr/>
              </p:nvSpPr>
              <p:spPr bwMode="auto">
                <a:xfrm>
                  <a:off x="2534" y="2750"/>
                  <a:ext cx="4" cy="2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0 h 1"/>
                    <a:gd name="T4" fmla="*/ 1 w 2"/>
                    <a:gd name="T5" fmla="*/ 1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1 w 2"/>
                    <a:gd name="T13" fmla="*/ 0 h 1"/>
                    <a:gd name="T14" fmla="*/ 1 w 2"/>
                    <a:gd name="T15" fmla="*/ 0 h 1"/>
                    <a:gd name="T16" fmla="*/ 1 w 2"/>
                    <a:gd name="T17" fmla="*/ 0 h 1"/>
                    <a:gd name="T18" fmla="*/ 1 w 2"/>
                    <a:gd name="T19" fmla="*/ 0 h 1"/>
                    <a:gd name="T20" fmla="*/ 1 w 2"/>
                    <a:gd name="T21" fmla="*/ 0 h 1"/>
                    <a:gd name="T22" fmla="*/ 1 w 2"/>
                    <a:gd name="T23" fmla="*/ 0 h 1"/>
                    <a:gd name="T24" fmla="*/ 1 w 2"/>
                    <a:gd name="T25" fmla="*/ 0 h 1"/>
                    <a:gd name="T26" fmla="*/ 1 w 2"/>
                    <a:gd name="T27" fmla="*/ 0 h 1"/>
                    <a:gd name="T28" fmla="*/ 0 w 2"/>
                    <a:gd name="T29" fmla="*/ 0 h 1"/>
                    <a:gd name="T30" fmla="*/ 0 w 2"/>
                    <a:gd name="T31" fmla="*/ 0 h 1"/>
                    <a:gd name="T32" fmla="*/ 1 w 2"/>
                    <a:gd name="T33" fmla="*/ 0 h 1"/>
                    <a:gd name="T34" fmla="*/ 0 w 2"/>
                    <a:gd name="T3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67" name="Freeform 1088"/>
                <p:cNvSpPr>
                  <a:spLocks/>
                </p:cNvSpPr>
                <p:nvPr/>
              </p:nvSpPr>
              <p:spPr bwMode="auto">
                <a:xfrm>
                  <a:off x="2538" y="2747"/>
                  <a:ext cx="5" cy="3"/>
                </a:xfrm>
                <a:custGeom>
                  <a:avLst/>
                  <a:gdLst>
                    <a:gd name="T0" fmla="*/ 1 w 2"/>
                    <a:gd name="T1" fmla="*/ 0 h 1"/>
                    <a:gd name="T2" fmla="*/ 0 w 2"/>
                    <a:gd name="T3" fmla="*/ 1 h 1"/>
                    <a:gd name="T4" fmla="*/ 0 w 2"/>
                    <a:gd name="T5" fmla="*/ 1 h 1"/>
                    <a:gd name="T6" fmla="*/ 2 w 2"/>
                    <a:gd name="T7" fmla="*/ 1 h 1"/>
                    <a:gd name="T8" fmla="*/ 1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68" name="Freeform 1089"/>
                <p:cNvSpPr>
                  <a:spLocks/>
                </p:cNvSpPr>
                <p:nvPr/>
              </p:nvSpPr>
              <p:spPr bwMode="auto">
                <a:xfrm>
                  <a:off x="2534" y="2745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  <a:gd name="T3" fmla="*/ 0 h 1"/>
                    <a:gd name="T4" fmla="*/ 0 h 1"/>
                    <a:gd name="T5" fmla="*/ 1 h 1"/>
                    <a:gd name="T6" fmla="*/ 1 h 1"/>
                    <a:gd name="T7" fmla="*/ 1 h 1"/>
                    <a:gd name="T8" fmla="*/ 1 h 1"/>
                    <a:gd name="T9" fmla="*/ 0 h 1"/>
                    <a:gd name="T10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69" name="Freeform 1090"/>
                <p:cNvSpPr>
                  <a:spLocks/>
                </p:cNvSpPr>
                <p:nvPr/>
              </p:nvSpPr>
              <p:spPr bwMode="auto">
                <a:xfrm>
                  <a:off x="2536" y="2743"/>
                  <a:ext cx="5" cy="7"/>
                </a:xfrm>
                <a:custGeom>
                  <a:avLst/>
                  <a:gdLst>
                    <a:gd name="T0" fmla="*/ 0 w 2"/>
                    <a:gd name="T1" fmla="*/ 0 h 3"/>
                    <a:gd name="T2" fmla="*/ 0 w 2"/>
                    <a:gd name="T3" fmla="*/ 0 h 3"/>
                    <a:gd name="T4" fmla="*/ 0 w 2"/>
                    <a:gd name="T5" fmla="*/ 0 h 3"/>
                    <a:gd name="T6" fmla="*/ 0 w 2"/>
                    <a:gd name="T7" fmla="*/ 0 h 3"/>
                    <a:gd name="T8" fmla="*/ 0 w 2"/>
                    <a:gd name="T9" fmla="*/ 1 h 3"/>
                    <a:gd name="T10" fmla="*/ 0 w 2"/>
                    <a:gd name="T11" fmla="*/ 1 h 3"/>
                    <a:gd name="T12" fmla="*/ 0 w 2"/>
                    <a:gd name="T13" fmla="*/ 1 h 3"/>
                    <a:gd name="T14" fmla="*/ 0 w 2"/>
                    <a:gd name="T15" fmla="*/ 1 h 3"/>
                    <a:gd name="T16" fmla="*/ 0 w 2"/>
                    <a:gd name="T17" fmla="*/ 1 h 3"/>
                    <a:gd name="T18" fmla="*/ 0 w 2"/>
                    <a:gd name="T19" fmla="*/ 1 h 3"/>
                    <a:gd name="T20" fmla="*/ 0 w 2"/>
                    <a:gd name="T21" fmla="*/ 1 h 3"/>
                    <a:gd name="T22" fmla="*/ 0 w 2"/>
                    <a:gd name="T23" fmla="*/ 1 h 3"/>
                    <a:gd name="T24" fmla="*/ 1 w 2"/>
                    <a:gd name="T25" fmla="*/ 3 h 3"/>
                    <a:gd name="T26" fmla="*/ 1 w 2"/>
                    <a:gd name="T27" fmla="*/ 3 h 3"/>
                    <a:gd name="T28" fmla="*/ 1 w 2"/>
                    <a:gd name="T29" fmla="*/ 3 h 3"/>
                    <a:gd name="T30" fmla="*/ 2 w 2"/>
                    <a:gd name="T31" fmla="*/ 2 h 3"/>
                    <a:gd name="T32" fmla="*/ 1 w 2"/>
                    <a:gd name="T33" fmla="*/ 1 h 3"/>
                    <a:gd name="T34" fmla="*/ 1 w 2"/>
                    <a:gd name="T35" fmla="*/ 1 h 3"/>
                    <a:gd name="T36" fmla="*/ 1 w 2"/>
                    <a:gd name="T37" fmla="*/ 1 h 3"/>
                    <a:gd name="T38" fmla="*/ 1 w 2"/>
                    <a:gd name="T39" fmla="*/ 1 h 3"/>
                    <a:gd name="T40" fmla="*/ 1 w 2"/>
                    <a:gd name="T41" fmla="*/ 1 h 3"/>
                    <a:gd name="T42" fmla="*/ 1 w 2"/>
                    <a:gd name="T43" fmla="*/ 1 h 3"/>
                    <a:gd name="T44" fmla="*/ 0 w 2"/>
                    <a:gd name="T4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70" name="Freeform 1091"/>
                <p:cNvSpPr>
                  <a:spLocks/>
                </p:cNvSpPr>
                <p:nvPr/>
              </p:nvSpPr>
              <p:spPr bwMode="auto">
                <a:xfrm>
                  <a:off x="2534" y="2745"/>
                  <a:ext cx="4" cy="5"/>
                </a:xfrm>
                <a:custGeom>
                  <a:avLst/>
                  <a:gdLst>
                    <a:gd name="T0" fmla="*/ 1 w 2"/>
                    <a:gd name="T1" fmla="*/ 0 h 2"/>
                    <a:gd name="T2" fmla="*/ 0 w 2"/>
                    <a:gd name="T3" fmla="*/ 0 h 2"/>
                    <a:gd name="T4" fmla="*/ 0 w 2"/>
                    <a:gd name="T5" fmla="*/ 0 h 2"/>
                    <a:gd name="T6" fmla="*/ 0 w 2"/>
                    <a:gd name="T7" fmla="*/ 0 h 2"/>
                    <a:gd name="T8" fmla="*/ 0 w 2"/>
                    <a:gd name="T9" fmla="*/ 0 h 2"/>
                    <a:gd name="T10" fmla="*/ 0 w 2"/>
                    <a:gd name="T11" fmla="*/ 0 h 2"/>
                    <a:gd name="T12" fmla="*/ 0 w 2"/>
                    <a:gd name="T13" fmla="*/ 1 h 2"/>
                    <a:gd name="T14" fmla="*/ 0 w 2"/>
                    <a:gd name="T15" fmla="*/ 1 h 2"/>
                    <a:gd name="T16" fmla="*/ 0 w 2"/>
                    <a:gd name="T17" fmla="*/ 1 h 2"/>
                    <a:gd name="T18" fmla="*/ 0 w 2"/>
                    <a:gd name="T19" fmla="*/ 2 h 2"/>
                    <a:gd name="T20" fmla="*/ 0 w 2"/>
                    <a:gd name="T21" fmla="*/ 2 h 2"/>
                    <a:gd name="T22" fmla="*/ 0 w 2"/>
                    <a:gd name="T23" fmla="*/ 2 h 2"/>
                    <a:gd name="T24" fmla="*/ 0 w 2"/>
                    <a:gd name="T25" fmla="*/ 2 h 2"/>
                    <a:gd name="T26" fmla="*/ 0 w 2"/>
                    <a:gd name="T27" fmla="*/ 2 h 2"/>
                    <a:gd name="T28" fmla="*/ 0 w 2"/>
                    <a:gd name="T29" fmla="*/ 2 h 2"/>
                    <a:gd name="T30" fmla="*/ 0 w 2"/>
                    <a:gd name="T31" fmla="*/ 2 h 2"/>
                    <a:gd name="T32" fmla="*/ 0 w 2"/>
                    <a:gd name="T33" fmla="*/ 2 h 2"/>
                    <a:gd name="T34" fmla="*/ 1 w 2"/>
                    <a:gd name="T35" fmla="*/ 2 h 2"/>
                    <a:gd name="T36" fmla="*/ 1 w 2"/>
                    <a:gd name="T37" fmla="*/ 2 h 2"/>
                    <a:gd name="T38" fmla="*/ 1 w 2"/>
                    <a:gd name="T39" fmla="*/ 2 h 2"/>
                    <a:gd name="T40" fmla="*/ 1 w 2"/>
                    <a:gd name="T41" fmla="*/ 2 h 2"/>
                    <a:gd name="T42" fmla="*/ 1 w 2"/>
                    <a:gd name="T43" fmla="*/ 2 h 2"/>
                    <a:gd name="T44" fmla="*/ 1 w 2"/>
                    <a:gd name="T45" fmla="*/ 2 h 2"/>
                    <a:gd name="T46" fmla="*/ 1 w 2"/>
                    <a:gd name="T47" fmla="*/ 2 h 2"/>
                    <a:gd name="T48" fmla="*/ 1 w 2"/>
                    <a:gd name="T49" fmla="*/ 2 h 2"/>
                    <a:gd name="T50" fmla="*/ 2 w 2"/>
                    <a:gd name="T51" fmla="*/ 2 h 2"/>
                    <a:gd name="T52" fmla="*/ 2 w 2"/>
                    <a:gd name="T53" fmla="*/ 2 h 2"/>
                    <a:gd name="T54" fmla="*/ 1 w 2"/>
                    <a:gd name="T5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71" name="Freeform 1092"/>
                <p:cNvSpPr>
                  <a:spLocks noEditPoints="1"/>
                </p:cNvSpPr>
                <p:nvPr/>
              </p:nvSpPr>
              <p:spPr bwMode="auto">
                <a:xfrm>
                  <a:off x="2731" y="26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72" name="Freeform 1093"/>
                <p:cNvSpPr>
                  <a:spLocks/>
                </p:cNvSpPr>
                <p:nvPr/>
              </p:nvSpPr>
              <p:spPr bwMode="auto">
                <a:xfrm>
                  <a:off x="2728" y="2692"/>
                  <a:ext cx="3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73" name="Freeform 1094"/>
                <p:cNvSpPr>
                  <a:spLocks/>
                </p:cNvSpPr>
                <p:nvPr/>
              </p:nvSpPr>
              <p:spPr bwMode="auto">
                <a:xfrm>
                  <a:off x="2731" y="26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74" name="Freeform 1095"/>
                <p:cNvSpPr>
                  <a:spLocks/>
                </p:cNvSpPr>
                <p:nvPr/>
              </p:nvSpPr>
              <p:spPr bwMode="auto">
                <a:xfrm>
                  <a:off x="2731" y="26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75" name="Freeform 1096"/>
                <p:cNvSpPr>
                  <a:spLocks/>
                </p:cNvSpPr>
                <p:nvPr/>
              </p:nvSpPr>
              <p:spPr bwMode="auto">
                <a:xfrm>
                  <a:off x="2733" y="269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76" name="Freeform 1097"/>
                <p:cNvSpPr>
                  <a:spLocks/>
                </p:cNvSpPr>
                <p:nvPr/>
              </p:nvSpPr>
              <p:spPr bwMode="auto">
                <a:xfrm>
                  <a:off x="2733" y="2692"/>
                  <a:ext cx="0" cy="3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  <a:gd name="T3" fmla="*/ 0 h 1"/>
                    <a:gd name="T4" fmla="*/ 0 h 1"/>
                    <a:gd name="T5" fmla="*/ 1 h 1"/>
                    <a:gd name="T6" fmla="*/ 1 h 1"/>
                    <a:gd name="T7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77" name="Freeform 1098"/>
                <p:cNvSpPr>
                  <a:spLocks/>
                </p:cNvSpPr>
                <p:nvPr/>
              </p:nvSpPr>
              <p:spPr bwMode="auto">
                <a:xfrm>
                  <a:off x="2731" y="2692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  <a:gd name="T10" fmla="*/ 0 w 1"/>
                    <a:gd name="T11" fmla="*/ 0 w 1"/>
                    <a:gd name="T12" fmla="*/ 0 w 1"/>
                    <a:gd name="T13" fmla="*/ 0 w 1"/>
                    <a:gd name="T14" fmla="*/ 0 w 1"/>
                    <a:gd name="T15" fmla="*/ 0 w 1"/>
                    <a:gd name="T16" fmla="*/ 1 w 1"/>
                    <a:gd name="T17" fmla="*/ 1 w 1"/>
                    <a:gd name="T18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78" name="Freeform 1099"/>
                <p:cNvSpPr>
                  <a:spLocks noEditPoints="1"/>
                </p:cNvSpPr>
                <p:nvPr/>
              </p:nvSpPr>
              <p:spPr bwMode="auto">
                <a:xfrm>
                  <a:off x="2733" y="26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79" name="Freeform 1100"/>
                <p:cNvSpPr>
                  <a:spLocks noEditPoints="1"/>
                </p:cNvSpPr>
                <p:nvPr/>
              </p:nvSpPr>
              <p:spPr bwMode="auto">
                <a:xfrm>
                  <a:off x="2728" y="2692"/>
                  <a:ext cx="5" cy="0"/>
                </a:xfrm>
                <a:custGeom>
                  <a:avLst/>
                  <a:gdLst>
                    <a:gd name="T0" fmla="*/ 0 w 2"/>
                    <a:gd name="T1" fmla="*/ 0 w 2"/>
                    <a:gd name="T2" fmla="*/ 0 w 2"/>
                    <a:gd name="T3" fmla="*/ 1 w 2"/>
                    <a:gd name="T4" fmla="*/ 2 w 2"/>
                    <a:gd name="T5" fmla="*/ 2 w 2"/>
                    <a:gd name="T6" fmla="*/ 2 w 2"/>
                    <a:gd name="T7" fmla="*/ 1 w 2"/>
                    <a:gd name="T8" fmla="*/ 1 w 2"/>
                    <a:gd name="T9" fmla="*/ 1 w 2"/>
                    <a:gd name="T10" fmla="*/ 1 w 2"/>
                    <a:gd name="T11" fmla="*/ 1 w 2"/>
                    <a:gd name="T12" fmla="*/ 1 w 2"/>
                    <a:gd name="T13" fmla="*/ 1 w 2"/>
                    <a:gd name="T14" fmla="*/ 1 w 2"/>
                    <a:gd name="T15" fmla="*/ 1 w 2"/>
                    <a:gd name="T16" fmla="*/ 1 w 2"/>
                    <a:gd name="T17" fmla="*/ 1 w 2"/>
                    <a:gd name="T18" fmla="*/ 1 w 2"/>
                    <a:gd name="T19" fmla="*/ 1 w 2"/>
                    <a:gd name="T20" fmla="*/ 1 w 2"/>
                    <a:gd name="T21" fmla="*/ 1 w 2"/>
                    <a:gd name="T22" fmla="*/ 1 w 2"/>
                    <a:gd name="T23" fmla="*/ 1 w 2"/>
                    <a:gd name="T24" fmla="*/ 1 w 2"/>
                    <a:gd name="T25" fmla="*/ 1 w 2"/>
                    <a:gd name="T26" fmla="*/ 1 w 2"/>
                    <a:gd name="T27" fmla="*/ 1 w 2"/>
                    <a:gd name="T28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80" name="Freeform 1101"/>
                <p:cNvSpPr>
                  <a:spLocks noEditPoints="1"/>
                </p:cNvSpPr>
                <p:nvPr/>
              </p:nvSpPr>
              <p:spPr bwMode="auto">
                <a:xfrm>
                  <a:off x="2669" y="2702"/>
                  <a:ext cx="55" cy="62"/>
                </a:xfrm>
                <a:custGeom>
                  <a:avLst/>
                  <a:gdLst>
                    <a:gd name="T0" fmla="*/ 9 w 55"/>
                    <a:gd name="T1" fmla="*/ 45 h 62"/>
                    <a:gd name="T2" fmla="*/ 0 w 55"/>
                    <a:gd name="T3" fmla="*/ 57 h 62"/>
                    <a:gd name="T4" fmla="*/ 5 w 55"/>
                    <a:gd name="T5" fmla="*/ 62 h 62"/>
                    <a:gd name="T6" fmla="*/ 14 w 55"/>
                    <a:gd name="T7" fmla="*/ 52 h 62"/>
                    <a:gd name="T8" fmla="*/ 9 w 55"/>
                    <a:gd name="T9" fmla="*/ 45 h 62"/>
                    <a:gd name="T10" fmla="*/ 55 w 55"/>
                    <a:gd name="T11" fmla="*/ 0 h 62"/>
                    <a:gd name="T12" fmla="*/ 50 w 55"/>
                    <a:gd name="T13" fmla="*/ 0 h 62"/>
                    <a:gd name="T14" fmla="*/ 14 w 55"/>
                    <a:gd name="T15" fmla="*/ 41 h 62"/>
                    <a:gd name="T16" fmla="*/ 19 w 55"/>
                    <a:gd name="T17" fmla="*/ 48 h 62"/>
                    <a:gd name="T18" fmla="*/ 45 w 55"/>
                    <a:gd name="T19" fmla="*/ 19 h 62"/>
                    <a:gd name="T20" fmla="*/ 55 w 55"/>
                    <a:gd name="T2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" h="62">
                      <a:moveTo>
                        <a:pt x="9" y="45"/>
                      </a:moveTo>
                      <a:lnTo>
                        <a:pt x="0" y="57"/>
                      </a:lnTo>
                      <a:lnTo>
                        <a:pt x="5" y="62"/>
                      </a:lnTo>
                      <a:lnTo>
                        <a:pt x="14" y="52"/>
                      </a:lnTo>
                      <a:lnTo>
                        <a:pt x="9" y="45"/>
                      </a:lnTo>
                      <a:close/>
                      <a:moveTo>
                        <a:pt x="55" y="0"/>
                      </a:moveTo>
                      <a:lnTo>
                        <a:pt x="50" y="0"/>
                      </a:lnTo>
                      <a:lnTo>
                        <a:pt x="14" y="41"/>
                      </a:lnTo>
                      <a:lnTo>
                        <a:pt x="19" y="48"/>
                      </a:lnTo>
                      <a:lnTo>
                        <a:pt x="45" y="19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81" name="Freeform 1102"/>
                <p:cNvSpPr>
                  <a:spLocks noEditPoints="1"/>
                </p:cNvSpPr>
                <p:nvPr/>
              </p:nvSpPr>
              <p:spPr bwMode="auto">
                <a:xfrm>
                  <a:off x="2669" y="2702"/>
                  <a:ext cx="55" cy="62"/>
                </a:xfrm>
                <a:custGeom>
                  <a:avLst/>
                  <a:gdLst>
                    <a:gd name="T0" fmla="*/ 9 w 55"/>
                    <a:gd name="T1" fmla="*/ 45 h 62"/>
                    <a:gd name="T2" fmla="*/ 0 w 55"/>
                    <a:gd name="T3" fmla="*/ 57 h 62"/>
                    <a:gd name="T4" fmla="*/ 5 w 55"/>
                    <a:gd name="T5" fmla="*/ 62 h 62"/>
                    <a:gd name="T6" fmla="*/ 14 w 55"/>
                    <a:gd name="T7" fmla="*/ 52 h 62"/>
                    <a:gd name="T8" fmla="*/ 9 w 55"/>
                    <a:gd name="T9" fmla="*/ 45 h 62"/>
                    <a:gd name="T10" fmla="*/ 55 w 55"/>
                    <a:gd name="T11" fmla="*/ 0 h 62"/>
                    <a:gd name="T12" fmla="*/ 50 w 55"/>
                    <a:gd name="T13" fmla="*/ 0 h 62"/>
                    <a:gd name="T14" fmla="*/ 14 w 55"/>
                    <a:gd name="T15" fmla="*/ 41 h 62"/>
                    <a:gd name="T16" fmla="*/ 19 w 55"/>
                    <a:gd name="T17" fmla="*/ 48 h 62"/>
                    <a:gd name="T18" fmla="*/ 45 w 55"/>
                    <a:gd name="T19" fmla="*/ 19 h 62"/>
                    <a:gd name="T20" fmla="*/ 55 w 55"/>
                    <a:gd name="T2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" h="62">
                      <a:moveTo>
                        <a:pt x="9" y="45"/>
                      </a:moveTo>
                      <a:lnTo>
                        <a:pt x="0" y="57"/>
                      </a:lnTo>
                      <a:lnTo>
                        <a:pt x="5" y="62"/>
                      </a:lnTo>
                      <a:lnTo>
                        <a:pt x="14" y="52"/>
                      </a:lnTo>
                      <a:lnTo>
                        <a:pt x="9" y="45"/>
                      </a:lnTo>
                      <a:moveTo>
                        <a:pt x="55" y="0"/>
                      </a:moveTo>
                      <a:lnTo>
                        <a:pt x="50" y="0"/>
                      </a:lnTo>
                      <a:lnTo>
                        <a:pt x="14" y="41"/>
                      </a:lnTo>
                      <a:lnTo>
                        <a:pt x="19" y="48"/>
                      </a:lnTo>
                      <a:lnTo>
                        <a:pt x="45" y="19"/>
                      </a:lnTo>
                      <a:lnTo>
                        <a:pt x="5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82" name="Freeform 1103"/>
                <p:cNvSpPr>
                  <a:spLocks/>
                </p:cNvSpPr>
                <p:nvPr/>
              </p:nvSpPr>
              <p:spPr bwMode="auto">
                <a:xfrm>
                  <a:off x="2678" y="2743"/>
                  <a:ext cx="10" cy="11"/>
                </a:xfrm>
                <a:custGeom>
                  <a:avLst/>
                  <a:gdLst>
                    <a:gd name="T0" fmla="*/ 5 w 10"/>
                    <a:gd name="T1" fmla="*/ 0 h 11"/>
                    <a:gd name="T2" fmla="*/ 0 w 10"/>
                    <a:gd name="T3" fmla="*/ 4 h 11"/>
                    <a:gd name="T4" fmla="*/ 5 w 10"/>
                    <a:gd name="T5" fmla="*/ 11 h 11"/>
                    <a:gd name="T6" fmla="*/ 10 w 10"/>
                    <a:gd name="T7" fmla="*/ 7 h 11"/>
                    <a:gd name="T8" fmla="*/ 5 w 10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5" y="0"/>
                      </a:moveTo>
                      <a:lnTo>
                        <a:pt x="0" y="4"/>
                      </a:lnTo>
                      <a:lnTo>
                        <a:pt x="5" y="11"/>
                      </a:lnTo>
                      <a:lnTo>
                        <a:pt x="10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83" name="Freeform 1104"/>
                <p:cNvSpPr>
                  <a:spLocks/>
                </p:cNvSpPr>
                <p:nvPr/>
              </p:nvSpPr>
              <p:spPr bwMode="auto">
                <a:xfrm>
                  <a:off x="2678" y="2743"/>
                  <a:ext cx="10" cy="11"/>
                </a:xfrm>
                <a:custGeom>
                  <a:avLst/>
                  <a:gdLst>
                    <a:gd name="T0" fmla="*/ 5 w 10"/>
                    <a:gd name="T1" fmla="*/ 0 h 11"/>
                    <a:gd name="T2" fmla="*/ 0 w 10"/>
                    <a:gd name="T3" fmla="*/ 4 h 11"/>
                    <a:gd name="T4" fmla="*/ 5 w 10"/>
                    <a:gd name="T5" fmla="*/ 11 h 11"/>
                    <a:gd name="T6" fmla="*/ 10 w 10"/>
                    <a:gd name="T7" fmla="*/ 7 h 11"/>
                    <a:gd name="T8" fmla="*/ 5 w 10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5" y="0"/>
                      </a:moveTo>
                      <a:lnTo>
                        <a:pt x="0" y="4"/>
                      </a:lnTo>
                      <a:lnTo>
                        <a:pt x="5" y="11"/>
                      </a:lnTo>
                      <a:lnTo>
                        <a:pt x="10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84" name="Freeform 1105"/>
                <p:cNvSpPr>
                  <a:spLocks noEditPoints="1"/>
                </p:cNvSpPr>
                <p:nvPr/>
              </p:nvSpPr>
              <p:spPr bwMode="auto">
                <a:xfrm>
                  <a:off x="2638" y="2764"/>
                  <a:ext cx="31" cy="31"/>
                </a:xfrm>
                <a:custGeom>
                  <a:avLst/>
                  <a:gdLst>
                    <a:gd name="T0" fmla="*/ 12 w 31"/>
                    <a:gd name="T1" fmla="*/ 17 h 31"/>
                    <a:gd name="T2" fmla="*/ 0 w 31"/>
                    <a:gd name="T3" fmla="*/ 26 h 31"/>
                    <a:gd name="T4" fmla="*/ 0 w 31"/>
                    <a:gd name="T5" fmla="*/ 29 h 31"/>
                    <a:gd name="T6" fmla="*/ 7 w 31"/>
                    <a:gd name="T7" fmla="*/ 31 h 31"/>
                    <a:gd name="T8" fmla="*/ 14 w 31"/>
                    <a:gd name="T9" fmla="*/ 24 h 31"/>
                    <a:gd name="T10" fmla="*/ 12 w 31"/>
                    <a:gd name="T11" fmla="*/ 17 h 31"/>
                    <a:gd name="T12" fmla="*/ 26 w 31"/>
                    <a:gd name="T13" fmla="*/ 0 h 31"/>
                    <a:gd name="T14" fmla="*/ 17 w 31"/>
                    <a:gd name="T15" fmla="*/ 10 h 31"/>
                    <a:gd name="T16" fmla="*/ 19 w 31"/>
                    <a:gd name="T17" fmla="*/ 17 h 31"/>
                    <a:gd name="T18" fmla="*/ 31 w 31"/>
                    <a:gd name="T19" fmla="*/ 5 h 31"/>
                    <a:gd name="T20" fmla="*/ 26 w 31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1">
                      <a:moveTo>
                        <a:pt x="12" y="17"/>
                      </a:moveTo>
                      <a:lnTo>
                        <a:pt x="0" y="26"/>
                      </a:lnTo>
                      <a:lnTo>
                        <a:pt x="0" y="29"/>
                      </a:lnTo>
                      <a:lnTo>
                        <a:pt x="7" y="31"/>
                      </a:lnTo>
                      <a:lnTo>
                        <a:pt x="14" y="24"/>
                      </a:lnTo>
                      <a:lnTo>
                        <a:pt x="12" y="17"/>
                      </a:lnTo>
                      <a:close/>
                      <a:moveTo>
                        <a:pt x="26" y="0"/>
                      </a:moveTo>
                      <a:lnTo>
                        <a:pt x="17" y="10"/>
                      </a:lnTo>
                      <a:lnTo>
                        <a:pt x="19" y="17"/>
                      </a:lnTo>
                      <a:lnTo>
                        <a:pt x="31" y="5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85" name="Freeform 1106"/>
                <p:cNvSpPr>
                  <a:spLocks noEditPoints="1"/>
                </p:cNvSpPr>
                <p:nvPr/>
              </p:nvSpPr>
              <p:spPr bwMode="auto">
                <a:xfrm>
                  <a:off x="2638" y="2764"/>
                  <a:ext cx="31" cy="31"/>
                </a:xfrm>
                <a:custGeom>
                  <a:avLst/>
                  <a:gdLst>
                    <a:gd name="T0" fmla="*/ 12 w 31"/>
                    <a:gd name="T1" fmla="*/ 17 h 31"/>
                    <a:gd name="T2" fmla="*/ 0 w 31"/>
                    <a:gd name="T3" fmla="*/ 26 h 31"/>
                    <a:gd name="T4" fmla="*/ 0 w 31"/>
                    <a:gd name="T5" fmla="*/ 29 h 31"/>
                    <a:gd name="T6" fmla="*/ 7 w 31"/>
                    <a:gd name="T7" fmla="*/ 31 h 31"/>
                    <a:gd name="T8" fmla="*/ 14 w 31"/>
                    <a:gd name="T9" fmla="*/ 24 h 31"/>
                    <a:gd name="T10" fmla="*/ 12 w 31"/>
                    <a:gd name="T11" fmla="*/ 17 h 31"/>
                    <a:gd name="T12" fmla="*/ 26 w 31"/>
                    <a:gd name="T13" fmla="*/ 0 h 31"/>
                    <a:gd name="T14" fmla="*/ 17 w 31"/>
                    <a:gd name="T15" fmla="*/ 10 h 31"/>
                    <a:gd name="T16" fmla="*/ 19 w 31"/>
                    <a:gd name="T17" fmla="*/ 17 h 31"/>
                    <a:gd name="T18" fmla="*/ 31 w 31"/>
                    <a:gd name="T19" fmla="*/ 5 h 31"/>
                    <a:gd name="T20" fmla="*/ 26 w 31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1">
                      <a:moveTo>
                        <a:pt x="12" y="17"/>
                      </a:moveTo>
                      <a:lnTo>
                        <a:pt x="0" y="26"/>
                      </a:lnTo>
                      <a:lnTo>
                        <a:pt x="0" y="29"/>
                      </a:lnTo>
                      <a:lnTo>
                        <a:pt x="7" y="31"/>
                      </a:lnTo>
                      <a:lnTo>
                        <a:pt x="14" y="24"/>
                      </a:lnTo>
                      <a:lnTo>
                        <a:pt x="12" y="17"/>
                      </a:lnTo>
                      <a:moveTo>
                        <a:pt x="26" y="0"/>
                      </a:moveTo>
                      <a:lnTo>
                        <a:pt x="17" y="10"/>
                      </a:lnTo>
                      <a:lnTo>
                        <a:pt x="19" y="17"/>
                      </a:lnTo>
                      <a:lnTo>
                        <a:pt x="31" y="5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86" name="Rectangle 1107"/>
                <p:cNvSpPr>
                  <a:spLocks noChangeArrowheads="1"/>
                </p:cNvSpPr>
                <p:nvPr/>
              </p:nvSpPr>
              <p:spPr bwMode="auto">
                <a:xfrm>
                  <a:off x="2638" y="2790"/>
                  <a:ext cx="1" cy="3"/>
                </a:xfrm>
                <a:prstGeom prst="rect">
                  <a:avLst/>
                </a:pr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  <p:grpSp>
            <p:nvGrpSpPr>
              <p:cNvPr id="386" name="Group 1309"/>
              <p:cNvGrpSpPr>
                <a:grpSpLocks/>
              </p:cNvGrpSpPr>
              <p:nvPr/>
            </p:nvGrpSpPr>
            <p:grpSpPr bwMode="auto">
              <a:xfrm>
                <a:off x="2534" y="2692"/>
                <a:ext cx="200" cy="359"/>
                <a:chOff x="2534" y="2692"/>
                <a:chExt cx="200" cy="359"/>
              </a:xfrm>
            </p:grpSpPr>
            <p:sp>
              <p:nvSpPr>
                <p:cNvPr id="483" name="Freeform 1109"/>
                <p:cNvSpPr>
                  <a:spLocks/>
                </p:cNvSpPr>
                <p:nvPr/>
              </p:nvSpPr>
              <p:spPr bwMode="auto">
                <a:xfrm>
                  <a:off x="2638" y="2790"/>
                  <a:ext cx="0" cy="3"/>
                </a:xfrm>
                <a:custGeom>
                  <a:avLst/>
                  <a:gdLst>
                    <a:gd name="T0" fmla="*/ 0 h 3"/>
                    <a:gd name="T1" fmla="*/ 3 h 3"/>
                    <a:gd name="T2" fmla="*/ 3 h 3"/>
                    <a:gd name="T3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84" name="Freeform 1110"/>
                <p:cNvSpPr>
                  <a:spLocks/>
                </p:cNvSpPr>
                <p:nvPr/>
              </p:nvSpPr>
              <p:spPr bwMode="auto">
                <a:xfrm>
                  <a:off x="2650" y="2774"/>
                  <a:ext cx="7" cy="14"/>
                </a:xfrm>
                <a:custGeom>
                  <a:avLst/>
                  <a:gdLst>
                    <a:gd name="T0" fmla="*/ 5 w 7"/>
                    <a:gd name="T1" fmla="*/ 0 h 14"/>
                    <a:gd name="T2" fmla="*/ 0 w 7"/>
                    <a:gd name="T3" fmla="*/ 7 h 14"/>
                    <a:gd name="T4" fmla="*/ 2 w 7"/>
                    <a:gd name="T5" fmla="*/ 14 h 14"/>
                    <a:gd name="T6" fmla="*/ 7 w 7"/>
                    <a:gd name="T7" fmla="*/ 7 h 14"/>
                    <a:gd name="T8" fmla="*/ 5 w 7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4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2" y="14"/>
                      </a:lnTo>
                      <a:lnTo>
                        <a:pt x="7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85" name="Freeform 1111"/>
                <p:cNvSpPr>
                  <a:spLocks/>
                </p:cNvSpPr>
                <p:nvPr/>
              </p:nvSpPr>
              <p:spPr bwMode="auto">
                <a:xfrm>
                  <a:off x="2650" y="2774"/>
                  <a:ext cx="7" cy="14"/>
                </a:xfrm>
                <a:custGeom>
                  <a:avLst/>
                  <a:gdLst>
                    <a:gd name="T0" fmla="*/ 5 w 7"/>
                    <a:gd name="T1" fmla="*/ 0 h 14"/>
                    <a:gd name="T2" fmla="*/ 0 w 7"/>
                    <a:gd name="T3" fmla="*/ 7 h 14"/>
                    <a:gd name="T4" fmla="*/ 2 w 7"/>
                    <a:gd name="T5" fmla="*/ 14 h 14"/>
                    <a:gd name="T6" fmla="*/ 7 w 7"/>
                    <a:gd name="T7" fmla="*/ 7 h 14"/>
                    <a:gd name="T8" fmla="*/ 5 w 7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4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2" y="14"/>
                      </a:lnTo>
                      <a:lnTo>
                        <a:pt x="7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86" name="Freeform 1112"/>
                <p:cNvSpPr>
                  <a:spLocks noEditPoints="1"/>
                </p:cNvSpPr>
                <p:nvPr/>
              </p:nvSpPr>
              <p:spPr bwMode="auto">
                <a:xfrm>
                  <a:off x="2605" y="2805"/>
                  <a:ext cx="28" cy="28"/>
                </a:xfrm>
                <a:custGeom>
                  <a:avLst/>
                  <a:gdLst>
                    <a:gd name="T0" fmla="*/ 21 w 28"/>
                    <a:gd name="T1" fmla="*/ 0 h 28"/>
                    <a:gd name="T2" fmla="*/ 0 w 28"/>
                    <a:gd name="T3" fmla="*/ 21 h 28"/>
                    <a:gd name="T4" fmla="*/ 5 w 28"/>
                    <a:gd name="T5" fmla="*/ 28 h 28"/>
                    <a:gd name="T6" fmla="*/ 14 w 28"/>
                    <a:gd name="T7" fmla="*/ 19 h 28"/>
                    <a:gd name="T8" fmla="*/ 21 w 28"/>
                    <a:gd name="T9" fmla="*/ 0 h 28"/>
                    <a:gd name="T10" fmla="*/ 28 w 28"/>
                    <a:gd name="T11" fmla="*/ 0 h 28"/>
                    <a:gd name="T12" fmla="*/ 26 w 28"/>
                    <a:gd name="T13" fmla="*/ 4 h 28"/>
                    <a:gd name="T14" fmla="*/ 28 w 28"/>
                    <a:gd name="T15" fmla="*/ 2 h 28"/>
                    <a:gd name="T16" fmla="*/ 28 w 28"/>
                    <a:gd name="T1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8">
                      <a:moveTo>
                        <a:pt x="21" y="0"/>
                      </a:moveTo>
                      <a:lnTo>
                        <a:pt x="0" y="21"/>
                      </a:lnTo>
                      <a:lnTo>
                        <a:pt x="5" y="28"/>
                      </a:lnTo>
                      <a:lnTo>
                        <a:pt x="14" y="19"/>
                      </a:lnTo>
                      <a:lnTo>
                        <a:pt x="21" y="0"/>
                      </a:lnTo>
                      <a:close/>
                      <a:moveTo>
                        <a:pt x="28" y="0"/>
                      </a:moveTo>
                      <a:lnTo>
                        <a:pt x="26" y="4"/>
                      </a:lnTo>
                      <a:lnTo>
                        <a:pt x="28" y="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87" name="Freeform 1113"/>
                <p:cNvSpPr>
                  <a:spLocks noEditPoints="1"/>
                </p:cNvSpPr>
                <p:nvPr/>
              </p:nvSpPr>
              <p:spPr bwMode="auto">
                <a:xfrm>
                  <a:off x="2605" y="2805"/>
                  <a:ext cx="28" cy="28"/>
                </a:xfrm>
                <a:custGeom>
                  <a:avLst/>
                  <a:gdLst>
                    <a:gd name="T0" fmla="*/ 21 w 28"/>
                    <a:gd name="T1" fmla="*/ 0 h 28"/>
                    <a:gd name="T2" fmla="*/ 0 w 28"/>
                    <a:gd name="T3" fmla="*/ 21 h 28"/>
                    <a:gd name="T4" fmla="*/ 5 w 28"/>
                    <a:gd name="T5" fmla="*/ 28 h 28"/>
                    <a:gd name="T6" fmla="*/ 14 w 28"/>
                    <a:gd name="T7" fmla="*/ 19 h 28"/>
                    <a:gd name="T8" fmla="*/ 21 w 28"/>
                    <a:gd name="T9" fmla="*/ 0 h 28"/>
                    <a:gd name="T10" fmla="*/ 28 w 28"/>
                    <a:gd name="T11" fmla="*/ 0 h 28"/>
                    <a:gd name="T12" fmla="*/ 26 w 28"/>
                    <a:gd name="T13" fmla="*/ 4 h 28"/>
                    <a:gd name="T14" fmla="*/ 28 w 28"/>
                    <a:gd name="T15" fmla="*/ 2 h 28"/>
                    <a:gd name="T16" fmla="*/ 28 w 28"/>
                    <a:gd name="T1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8">
                      <a:moveTo>
                        <a:pt x="21" y="0"/>
                      </a:moveTo>
                      <a:lnTo>
                        <a:pt x="0" y="21"/>
                      </a:lnTo>
                      <a:lnTo>
                        <a:pt x="5" y="28"/>
                      </a:lnTo>
                      <a:lnTo>
                        <a:pt x="14" y="19"/>
                      </a:lnTo>
                      <a:lnTo>
                        <a:pt x="21" y="0"/>
                      </a:lnTo>
                      <a:moveTo>
                        <a:pt x="28" y="0"/>
                      </a:moveTo>
                      <a:lnTo>
                        <a:pt x="26" y="4"/>
                      </a:lnTo>
                      <a:lnTo>
                        <a:pt x="28" y="2"/>
                      </a:lnTo>
                      <a:lnTo>
                        <a:pt x="2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88" name="Freeform 1114"/>
                <p:cNvSpPr>
                  <a:spLocks/>
                </p:cNvSpPr>
                <p:nvPr/>
              </p:nvSpPr>
              <p:spPr bwMode="auto">
                <a:xfrm>
                  <a:off x="2619" y="2800"/>
                  <a:ext cx="14" cy="24"/>
                </a:xfrm>
                <a:custGeom>
                  <a:avLst/>
                  <a:gdLst>
                    <a:gd name="T0" fmla="*/ 12 w 14"/>
                    <a:gd name="T1" fmla="*/ 0 h 24"/>
                    <a:gd name="T2" fmla="*/ 7 w 14"/>
                    <a:gd name="T3" fmla="*/ 5 h 24"/>
                    <a:gd name="T4" fmla="*/ 0 w 14"/>
                    <a:gd name="T5" fmla="*/ 24 h 24"/>
                    <a:gd name="T6" fmla="*/ 12 w 14"/>
                    <a:gd name="T7" fmla="*/ 9 h 24"/>
                    <a:gd name="T8" fmla="*/ 14 w 14"/>
                    <a:gd name="T9" fmla="*/ 5 h 24"/>
                    <a:gd name="T10" fmla="*/ 12 w 14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24">
                      <a:moveTo>
                        <a:pt x="12" y="0"/>
                      </a:moveTo>
                      <a:lnTo>
                        <a:pt x="7" y="5"/>
                      </a:lnTo>
                      <a:lnTo>
                        <a:pt x="0" y="24"/>
                      </a:lnTo>
                      <a:lnTo>
                        <a:pt x="12" y="9"/>
                      </a:lnTo>
                      <a:lnTo>
                        <a:pt x="14" y="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89" name="Freeform 1115"/>
                <p:cNvSpPr>
                  <a:spLocks/>
                </p:cNvSpPr>
                <p:nvPr/>
              </p:nvSpPr>
              <p:spPr bwMode="auto">
                <a:xfrm>
                  <a:off x="2619" y="2800"/>
                  <a:ext cx="14" cy="24"/>
                </a:xfrm>
                <a:custGeom>
                  <a:avLst/>
                  <a:gdLst>
                    <a:gd name="T0" fmla="*/ 12 w 14"/>
                    <a:gd name="T1" fmla="*/ 0 h 24"/>
                    <a:gd name="T2" fmla="*/ 7 w 14"/>
                    <a:gd name="T3" fmla="*/ 5 h 24"/>
                    <a:gd name="T4" fmla="*/ 0 w 14"/>
                    <a:gd name="T5" fmla="*/ 24 h 24"/>
                    <a:gd name="T6" fmla="*/ 12 w 14"/>
                    <a:gd name="T7" fmla="*/ 9 h 24"/>
                    <a:gd name="T8" fmla="*/ 14 w 14"/>
                    <a:gd name="T9" fmla="*/ 5 h 24"/>
                    <a:gd name="T10" fmla="*/ 12 w 14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24">
                      <a:moveTo>
                        <a:pt x="12" y="0"/>
                      </a:moveTo>
                      <a:lnTo>
                        <a:pt x="7" y="5"/>
                      </a:lnTo>
                      <a:lnTo>
                        <a:pt x="0" y="24"/>
                      </a:lnTo>
                      <a:lnTo>
                        <a:pt x="12" y="9"/>
                      </a:lnTo>
                      <a:lnTo>
                        <a:pt x="14" y="5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90" name="Freeform 1116"/>
                <p:cNvSpPr>
                  <a:spLocks noEditPoints="1"/>
                </p:cNvSpPr>
                <p:nvPr/>
              </p:nvSpPr>
              <p:spPr bwMode="auto">
                <a:xfrm>
                  <a:off x="2543" y="2800"/>
                  <a:ext cx="97" cy="100"/>
                </a:xfrm>
                <a:custGeom>
                  <a:avLst/>
                  <a:gdLst>
                    <a:gd name="T0" fmla="*/ 57 w 97"/>
                    <a:gd name="T1" fmla="*/ 33 h 100"/>
                    <a:gd name="T2" fmla="*/ 10 w 97"/>
                    <a:gd name="T3" fmla="*/ 83 h 100"/>
                    <a:gd name="T4" fmla="*/ 0 w 97"/>
                    <a:gd name="T5" fmla="*/ 100 h 100"/>
                    <a:gd name="T6" fmla="*/ 5 w 97"/>
                    <a:gd name="T7" fmla="*/ 100 h 100"/>
                    <a:gd name="T8" fmla="*/ 62 w 97"/>
                    <a:gd name="T9" fmla="*/ 38 h 100"/>
                    <a:gd name="T10" fmla="*/ 57 w 97"/>
                    <a:gd name="T11" fmla="*/ 33 h 100"/>
                    <a:gd name="T12" fmla="*/ 95 w 97"/>
                    <a:gd name="T13" fmla="*/ 0 h 100"/>
                    <a:gd name="T14" fmla="*/ 97 w 97"/>
                    <a:gd name="T15" fmla="*/ 0 h 100"/>
                    <a:gd name="T16" fmla="*/ 97 w 97"/>
                    <a:gd name="T17" fmla="*/ 0 h 100"/>
                    <a:gd name="T18" fmla="*/ 95 w 97"/>
                    <a:gd name="T1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7" h="100">
                      <a:moveTo>
                        <a:pt x="57" y="33"/>
                      </a:moveTo>
                      <a:lnTo>
                        <a:pt x="10" y="83"/>
                      </a:lnTo>
                      <a:lnTo>
                        <a:pt x="0" y="100"/>
                      </a:lnTo>
                      <a:lnTo>
                        <a:pt x="5" y="100"/>
                      </a:lnTo>
                      <a:lnTo>
                        <a:pt x="62" y="38"/>
                      </a:lnTo>
                      <a:lnTo>
                        <a:pt x="57" y="33"/>
                      </a:lnTo>
                      <a:close/>
                      <a:moveTo>
                        <a:pt x="95" y="0"/>
                      </a:moveTo>
                      <a:lnTo>
                        <a:pt x="97" y="0"/>
                      </a:lnTo>
                      <a:lnTo>
                        <a:pt x="97" y="0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91" name="Freeform 1117"/>
                <p:cNvSpPr>
                  <a:spLocks noEditPoints="1"/>
                </p:cNvSpPr>
                <p:nvPr/>
              </p:nvSpPr>
              <p:spPr bwMode="auto">
                <a:xfrm>
                  <a:off x="2543" y="2800"/>
                  <a:ext cx="97" cy="100"/>
                </a:xfrm>
                <a:custGeom>
                  <a:avLst/>
                  <a:gdLst>
                    <a:gd name="T0" fmla="*/ 57 w 97"/>
                    <a:gd name="T1" fmla="*/ 33 h 100"/>
                    <a:gd name="T2" fmla="*/ 10 w 97"/>
                    <a:gd name="T3" fmla="*/ 83 h 100"/>
                    <a:gd name="T4" fmla="*/ 0 w 97"/>
                    <a:gd name="T5" fmla="*/ 100 h 100"/>
                    <a:gd name="T6" fmla="*/ 5 w 97"/>
                    <a:gd name="T7" fmla="*/ 100 h 100"/>
                    <a:gd name="T8" fmla="*/ 62 w 97"/>
                    <a:gd name="T9" fmla="*/ 38 h 100"/>
                    <a:gd name="T10" fmla="*/ 57 w 97"/>
                    <a:gd name="T11" fmla="*/ 33 h 100"/>
                    <a:gd name="T12" fmla="*/ 95 w 97"/>
                    <a:gd name="T13" fmla="*/ 0 h 100"/>
                    <a:gd name="T14" fmla="*/ 97 w 97"/>
                    <a:gd name="T15" fmla="*/ 0 h 100"/>
                    <a:gd name="T16" fmla="*/ 97 w 97"/>
                    <a:gd name="T17" fmla="*/ 0 h 100"/>
                    <a:gd name="T18" fmla="*/ 95 w 97"/>
                    <a:gd name="T19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7" h="100">
                      <a:moveTo>
                        <a:pt x="57" y="33"/>
                      </a:moveTo>
                      <a:lnTo>
                        <a:pt x="10" y="83"/>
                      </a:lnTo>
                      <a:lnTo>
                        <a:pt x="0" y="100"/>
                      </a:lnTo>
                      <a:lnTo>
                        <a:pt x="5" y="100"/>
                      </a:lnTo>
                      <a:lnTo>
                        <a:pt x="62" y="38"/>
                      </a:lnTo>
                      <a:lnTo>
                        <a:pt x="57" y="33"/>
                      </a:lnTo>
                      <a:moveTo>
                        <a:pt x="95" y="0"/>
                      </a:moveTo>
                      <a:lnTo>
                        <a:pt x="97" y="0"/>
                      </a:lnTo>
                      <a:lnTo>
                        <a:pt x="97" y="0"/>
                      </a:lnTo>
                      <a:lnTo>
                        <a:pt x="9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92" name="Freeform 1118"/>
                <p:cNvSpPr>
                  <a:spLocks/>
                </p:cNvSpPr>
                <p:nvPr/>
              </p:nvSpPr>
              <p:spPr bwMode="auto">
                <a:xfrm>
                  <a:off x="2536" y="2883"/>
                  <a:ext cx="17" cy="22"/>
                </a:xfrm>
                <a:custGeom>
                  <a:avLst/>
                  <a:gdLst>
                    <a:gd name="T0" fmla="*/ 7 w 7"/>
                    <a:gd name="T1" fmla="*/ 0 h 9"/>
                    <a:gd name="T2" fmla="*/ 0 w 7"/>
                    <a:gd name="T3" fmla="*/ 9 h 9"/>
                    <a:gd name="T4" fmla="*/ 0 w 7"/>
                    <a:gd name="T5" fmla="*/ 8 h 9"/>
                    <a:gd name="T6" fmla="*/ 0 w 7"/>
                    <a:gd name="T7" fmla="*/ 8 h 9"/>
                    <a:gd name="T8" fmla="*/ 3 w 7"/>
                    <a:gd name="T9" fmla="*/ 7 h 9"/>
                    <a:gd name="T10" fmla="*/ 7 w 7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9">
                      <a:moveTo>
                        <a:pt x="7" y="0"/>
                      </a:move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93" name="Freeform 1119"/>
                <p:cNvSpPr>
                  <a:spLocks/>
                </p:cNvSpPr>
                <p:nvPr/>
              </p:nvSpPr>
              <p:spPr bwMode="auto">
                <a:xfrm>
                  <a:off x="2664" y="2759"/>
                  <a:ext cx="10" cy="10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10 w 10"/>
                    <a:gd name="T7" fmla="*/ 5 h 10"/>
                    <a:gd name="T8" fmla="*/ 5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94" name="Freeform 1120"/>
                <p:cNvSpPr>
                  <a:spLocks/>
                </p:cNvSpPr>
                <p:nvPr/>
              </p:nvSpPr>
              <p:spPr bwMode="auto">
                <a:xfrm>
                  <a:off x="2664" y="2759"/>
                  <a:ext cx="10" cy="10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10 w 10"/>
                    <a:gd name="T7" fmla="*/ 5 h 10"/>
                    <a:gd name="T8" fmla="*/ 5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5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95" name="Freeform 1121"/>
                <p:cNvSpPr>
                  <a:spLocks/>
                </p:cNvSpPr>
                <p:nvPr/>
              </p:nvSpPr>
              <p:spPr bwMode="auto">
                <a:xfrm>
                  <a:off x="2633" y="2800"/>
                  <a:ext cx="7" cy="7"/>
                </a:xfrm>
                <a:custGeom>
                  <a:avLst/>
                  <a:gdLst>
                    <a:gd name="T0" fmla="*/ 3 w 7"/>
                    <a:gd name="T1" fmla="*/ 0 h 7"/>
                    <a:gd name="T2" fmla="*/ 0 w 7"/>
                    <a:gd name="T3" fmla="*/ 5 h 7"/>
                    <a:gd name="T4" fmla="*/ 0 w 7"/>
                    <a:gd name="T5" fmla="*/ 7 h 7"/>
                    <a:gd name="T6" fmla="*/ 7 w 7"/>
                    <a:gd name="T7" fmla="*/ 0 h 7"/>
                    <a:gd name="T8" fmla="*/ 5 w 7"/>
                    <a:gd name="T9" fmla="*/ 0 h 7"/>
                    <a:gd name="T10" fmla="*/ 3 w 7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96" name="Freeform 1122"/>
                <p:cNvSpPr>
                  <a:spLocks/>
                </p:cNvSpPr>
                <p:nvPr/>
              </p:nvSpPr>
              <p:spPr bwMode="auto">
                <a:xfrm>
                  <a:off x="2633" y="2800"/>
                  <a:ext cx="7" cy="7"/>
                </a:xfrm>
                <a:custGeom>
                  <a:avLst/>
                  <a:gdLst>
                    <a:gd name="T0" fmla="*/ 3 w 7"/>
                    <a:gd name="T1" fmla="*/ 0 h 7"/>
                    <a:gd name="T2" fmla="*/ 0 w 7"/>
                    <a:gd name="T3" fmla="*/ 5 h 7"/>
                    <a:gd name="T4" fmla="*/ 0 w 7"/>
                    <a:gd name="T5" fmla="*/ 7 h 7"/>
                    <a:gd name="T6" fmla="*/ 7 w 7"/>
                    <a:gd name="T7" fmla="*/ 0 h 7"/>
                    <a:gd name="T8" fmla="*/ 5 w 7"/>
                    <a:gd name="T9" fmla="*/ 0 h 7"/>
                    <a:gd name="T10" fmla="*/ 3 w 7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97" name="Freeform 1123"/>
                <p:cNvSpPr>
                  <a:spLocks/>
                </p:cNvSpPr>
                <p:nvPr/>
              </p:nvSpPr>
              <p:spPr bwMode="auto">
                <a:xfrm>
                  <a:off x="2631" y="2797"/>
                  <a:ext cx="5" cy="8"/>
                </a:xfrm>
                <a:custGeom>
                  <a:avLst/>
                  <a:gdLst>
                    <a:gd name="T0" fmla="*/ 2 w 5"/>
                    <a:gd name="T1" fmla="*/ 0 h 8"/>
                    <a:gd name="T2" fmla="*/ 0 w 5"/>
                    <a:gd name="T3" fmla="*/ 3 h 8"/>
                    <a:gd name="T4" fmla="*/ 2 w 5"/>
                    <a:gd name="T5" fmla="*/ 8 h 8"/>
                    <a:gd name="T6" fmla="*/ 5 w 5"/>
                    <a:gd name="T7" fmla="*/ 3 h 8"/>
                    <a:gd name="T8" fmla="*/ 2 w 5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2" y="8"/>
                      </a:lnTo>
                      <a:lnTo>
                        <a:pt x="5" y="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98" name="Freeform 1124"/>
                <p:cNvSpPr>
                  <a:spLocks/>
                </p:cNvSpPr>
                <p:nvPr/>
              </p:nvSpPr>
              <p:spPr bwMode="auto">
                <a:xfrm>
                  <a:off x="2631" y="2797"/>
                  <a:ext cx="5" cy="8"/>
                </a:xfrm>
                <a:custGeom>
                  <a:avLst/>
                  <a:gdLst>
                    <a:gd name="T0" fmla="*/ 2 w 5"/>
                    <a:gd name="T1" fmla="*/ 0 h 8"/>
                    <a:gd name="T2" fmla="*/ 0 w 5"/>
                    <a:gd name="T3" fmla="*/ 3 h 8"/>
                    <a:gd name="T4" fmla="*/ 2 w 5"/>
                    <a:gd name="T5" fmla="*/ 8 h 8"/>
                    <a:gd name="T6" fmla="*/ 5 w 5"/>
                    <a:gd name="T7" fmla="*/ 3 h 8"/>
                    <a:gd name="T8" fmla="*/ 2 w 5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2" y="8"/>
                      </a:lnTo>
                      <a:lnTo>
                        <a:pt x="5" y="3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499" name="Freeform 1125"/>
                <p:cNvSpPr>
                  <a:spLocks/>
                </p:cNvSpPr>
                <p:nvPr/>
              </p:nvSpPr>
              <p:spPr bwMode="auto">
                <a:xfrm>
                  <a:off x="2719" y="2697"/>
                  <a:ext cx="7" cy="5"/>
                </a:xfrm>
                <a:custGeom>
                  <a:avLst/>
                  <a:gdLst>
                    <a:gd name="T0" fmla="*/ 5 w 7"/>
                    <a:gd name="T1" fmla="*/ 0 h 5"/>
                    <a:gd name="T2" fmla="*/ 0 w 7"/>
                    <a:gd name="T3" fmla="*/ 5 h 5"/>
                    <a:gd name="T4" fmla="*/ 5 w 7"/>
                    <a:gd name="T5" fmla="*/ 5 h 5"/>
                    <a:gd name="T6" fmla="*/ 7 w 7"/>
                    <a:gd name="T7" fmla="*/ 0 h 5"/>
                    <a:gd name="T8" fmla="*/ 5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7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00" name="Freeform 1126"/>
                <p:cNvSpPr>
                  <a:spLocks/>
                </p:cNvSpPr>
                <p:nvPr/>
              </p:nvSpPr>
              <p:spPr bwMode="auto">
                <a:xfrm>
                  <a:off x="2719" y="2697"/>
                  <a:ext cx="7" cy="5"/>
                </a:xfrm>
                <a:custGeom>
                  <a:avLst/>
                  <a:gdLst>
                    <a:gd name="T0" fmla="*/ 5 w 7"/>
                    <a:gd name="T1" fmla="*/ 0 h 5"/>
                    <a:gd name="T2" fmla="*/ 0 w 7"/>
                    <a:gd name="T3" fmla="*/ 5 h 5"/>
                    <a:gd name="T4" fmla="*/ 5 w 7"/>
                    <a:gd name="T5" fmla="*/ 5 h 5"/>
                    <a:gd name="T6" fmla="*/ 7 w 7"/>
                    <a:gd name="T7" fmla="*/ 0 h 5"/>
                    <a:gd name="T8" fmla="*/ 5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7" y="0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01" name="Freeform 1127"/>
                <p:cNvSpPr>
                  <a:spLocks/>
                </p:cNvSpPr>
                <p:nvPr/>
              </p:nvSpPr>
              <p:spPr bwMode="auto">
                <a:xfrm>
                  <a:off x="2724" y="2697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  <a:gd name="T3" fmla="*/ 1 w 1"/>
                    <a:gd name="T4" fmla="*/ 1 w 1"/>
                    <a:gd name="T5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02" name="Freeform 1128"/>
                <p:cNvSpPr>
                  <a:spLocks/>
                </p:cNvSpPr>
                <p:nvPr/>
              </p:nvSpPr>
              <p:spPr bwMode="auto">
                <a:xfrm>
                  <a:off x="2726" y="269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03" name="Freeform 1129"/>
                <p:cNvSpPr>
                  <a:spLocks/>
                </p:cNvSpPr>
                <p:nvPr/>
              </p:nvSpPr>
              <p:spPr bwMode="auto">
                <a:xfrm>
                  <a:off x="2726" y="269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04" name="Freeform 1130"/>
                <p:cNvSpPr>
                  <a:spLocks noEditPoints="1"/>
                </p:cNvSpPr>
                <p:nvPr/>
              </p:nvSpPr>
              <p:spPr bwMode="auto">
                <a:xfrm>
                  <a:off x="2726" y="2695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  <a:gd name="T10" fmla="*/ 1 w 1"/>
                    <a:gd name="T11" fmla="*/ 0 h 1"/>
                    <a:gd name="T12" fmla="*/ 0 w 1"/>
                    <a:gd name="T13" fmla="*/ 1 h 1"/>
                    <a:gd name="T14" fmla="*/ 0 w 1"/>
                    <a:gd name="T15" fmla="*/ 1 h 1"/>
                    <a:gd name="T16" fmla="*/ 0 w 1"/>
                    <a:gd name="T17" fmla="*/ 1 h 1"/>
                    <a:gd name="T18" fmla="*/ 1 w 1"/>
                    <a:gd name="T19" fmla="*/ 0 h 1"/>
                    <a:gd name="T20" fmla="*/ 1 w 1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05" name="Freeform 1131"/>
                <p:cNvSpPr>
                  <a:spLocks/>
                </p:cNvSpPr>
                <p:nvPr/>
              </p:nvSpPr>
              <p:spPr bwMode="auto">
                <a:xfrm>
                  <a:off x="2638" y="2793"/>
                  <a:ext cx="7" cy="7"/>
                </a:xfrm>
                <a:custGeom>
                  <a:avLst/>
                  <a:gdLst>
                    <a:gd name="T0" fmla="*/ 0 w 7"/>
                    <a:gd name="T1" fmla="*/ 0 h 7"/>
                    <a:gd name="T2" fmla="*/ 0 w 7"/>
                    <a:gd name="T3" fmla="*/ 2 h 7"/>
                    <a:gd name="T4" fmla="*/ 0 w 7"/>
                    <a:gd name="T5" fmla="*/ 7 h 7"/>
                    <a:gd name="T6" fmla="*/ 2 w 7"/>
                    <a:gd name="T7" fmla="*/ 7 h 7"/>
                    <a:gd name="T8" fmla="*/ 7 w 7"/>
                    <a:gd name="T9" fmla="*/ 2 h 7"/>
                    <a:gd name="T10" fmla="*/ 0 w 7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7"/>
                      </a:lnTo>
                      <a:lnTo>
                        <a:pt x="2" y="7"/>
                      </a:lnTo>
                      <a:lnTo>
                        <a:pt x="7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06" name="Freeform 1132"/>
                <p:cNvSpPr>
                  <a:spLocks/>
                </p:cNvSpPr>
                <p:nvPr/>
              </p:nvSpPr>
              <p:spPr bwMode="auto">
                <a:xfrm>
                  <a:off x="2638" y="2793"/>
                  <a:ext cx="7" cy="7"/>
                </a:xfrm>
                <a:custGeom>
                  <a:avLst/>
                  <a:gdLst>
                    <a:gd name="T0" fmla="*/ 0 w 7"/>
                    <a:gd name="T1" fmla="*/ 0 h 7"/>
                    <a:gd name="T2" fmla="*/ 0 w 7"/>
                    <a:gd name="T3" fmla="*/ 2 h 7"/>
                    <a:gd name="T4" fmla="*/ 0 w 7"/>
                    <a:gd name="T5" fmla="*/ 7 h 7"/>
                    <a:gd name="T6" fmla="*/ 2 w 7"/>
                    <a:gd name="T7" fmla="*/ 7 h 7"/>
                    <a:gd name="T8" fmla="*/ 7 w 7"/>
                    <a:gd name="T9" fmla="*/ 2 h 7"/>
                    <a:gd name="T10" fmla="*/ 0 w 7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7"/>
                      </a:lnTo>
                      <a:lnTo>
                        <a:pt x="2" y="7"/>
                      </a:lnTo>
                      <a:lnTo>
                        <a:pt x="7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07" name="Freeform 1133"/>
                <p:cNvSpPr>
                  <a:spLocks/>
                </p:cNvSpPr>
                <p:nvPr/>
              </p:nvSpPr>
              <p:spPr bwMode="auto">
                <a:xfrm>
                  <a:off x="2636" y="2793"/>
                  <a:ext cx="2" cy="2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2 h 2"/>
                    <a:gd name="T6" fmla="*/ 2 w 2"/>
                    <a:gd name="T7" fmla="*/ 0 h 2"/>
                    <a:gd name="T8" fmla="*/ 2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08" name="Freeform 1134"/>
                <p:cNvSpPr>
                  <a:spLocks/>
                </p:cNvSpPr>
                <p:nvPr/>
              </p:nvSpPr>
              <p:spPr bwMode="auto">
                <a:xfrm>
                  <a:off x="2636" y="2793"/>
                  <a:ext cx="2" cy="2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2 h 2"/>
                    <a:gd name="T6" fmla="*/ 2 w 2"/>
                    <a:gd name="T7" fmla="*/ 0 h 2"/>
                    <a:gd name="T8" fmla="*/ 2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09" name="Freeform 1135"/>
                <p:cNvSpPr>
                  <a:spLocks/>
                </p:cNvSpPr>
                <p:nvPr/>
              </p:nvSpPr>
              <p:spPr bwMode="auto">
                <a:xfrm>
                  <a:off x="2636" y="2795"/>
                  <a:ext cx="2" cy="5"/>
                </a:xfrm>
                <a:custGeom>
                  <a:avLst/>
                  <a:gdLst>
                    <a:gd name="T0" fmla="*/ 2 w 2"/>
                    <a:gd name="T1" fmla="*/ 0 h 5"/>
                    <a:gd name="T2" fmla="*/ 0 w 2"/>
                    <a:gd name="T3" fmla="*/ 5 h 5"/>
                    <a:gd name="T4" fmla="*/ 2 w 2"/>
                    <a:gd name="T5" fmla="*/ 5 h 5"/>
                    <a:gd name="T6" fmla="*/ 2 w 2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10" name="Freeform 1136"/>
                <p:cNvSpPr>
                  <a:spLocks/>
                </p:cNvSpPr>
                <p:nvPr/>
              </p:nvSpPr>
              <p:spPr bwMode="auto">
                <a:xfrm>
                  <a:off x="2636" y="2795"/>
                  <a:ext cx="2" cy="5"/>
                </a:xfrm>
                <a:custGeom>
                  <a:avLst/>
                  <a:gdLst>
                    <a:gd name="T0" fmla="*/ 2 w 2"/>
                    <a:gd name="T1" fmla="*/ 0 h 5"/>
                    <a:gd name="T2" fmla="*/ 0 w 2"/>
                    <a:gd name="T3" fmla="*/ 5 h 5"/>
                    <a:gd name="T4" fmla="*/ 2 w 2"/>
                    <a:gd name="T5" fmla="*/ 5 h 5"/>
                    <a:gd name="T6" fmla="*/ 2 w 2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11" name="Freeform 1137"/>
                <p:cNvSpPr>
                  <a:spLocks/>
                </p:cNvSpPr>
                <p:nvPr/>
              </p:nvSpPr>
              <p:spPr bwMode="auto">
                <a:xfrm>
                  <a:off x="2633" y="2795"/>
                  <a:ext cx="5" cy="5"/>
                </a:xfrm>
                <a:custGeom>
                  <a:avLst/>
                  <a:gdLst>
                    <a:gd name="T0" fmla="*/ 3 w 5"/>
                    <a:gd name="T1" fmla="*/ 0 h 5"/>
                    <a:gd name="T2" fmla="*/ 0 w 5"/>
                    <a:gd name="T3" fmla="*/ 2 h 5"/>
                    <a:gd name="T4" fmla="*/ 3 w 5"/>
                    <a:gd name="T5" fmla="*/ 5 h 5"/>
                    <a:gd name="T6" fmla="*/ 5 w 5"/>
                    <a:gd name="T7" fmla="*/ 0 h 5"/>
                    <a:gd name="T8" fmla="*/ 3 w 5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3" y="0"/>
                      </a:moveTo>
                      <a:lnTo>
                        <a:pt x="0" y="2"/>
                      </a:lnTo>
                      <a:lnTo>
                        <a:pt x="3" y="5"/>
                      </a:lnTo>
                      <a:lnTo>
                        <a:pt x="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12" name="Freeform 1138"/>
                <p:cNvSpPr>
                  <a:spLocks/>
                </p:cNvSpPr>
                <p:nvPr/>
              </p:nvSpPr>
              <p:spPr bwMode="auto">
                <a:xfrm>
                  <a:off x="2633" y="2795"/>
                  <a:ext cx="5" cy="5"/>
                </a:xfrm>
                <a:custGeom>
                  <a:avLst/>
                  <a:gdLst>
                    <a:gd name="T0" fmla="*/ 3 w 5"/>
                    <a:gd name="T1" fmla="*/ 0 h 5"/>
                    <a:gd name="T2" fmla="*/ 0 w 5"/>
                    <a:gd name="T3" fmla="*/ 2 h 5"/>
                    <a:gd name="T4" fmla="*/ 3 w 5"/>
                    <a:gd name="T5" fmla="*/ 5 h 5"/>
                    <a:gd name="T6" fmla="*/ 5 w 5"/>
                    <a:gd name="T7" fmla="*/ 0 h 5"/>
                    <a:gd name="T8" fmla="*/ 3 w 5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3" y="0"/>
                      </a:moveTo>
                      <a:lnTo>
                        <a:pt x="0" y="2"/>
                      </a:lnTo>
                      <a:lnTo>
                        <a:pt x="3" y="5"/>
                      </a:lnTo>
                      <a:lnTo>
                        <a:pt x="5" y="0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13" name="Freeform 1139"/>
                <p:cNvSpPr>
                  <a:spLocks/>
                </p:cNvSpPr>
                <p:nvPr/>
              </p:nvSpPr>
              <p:spPr bwMode="auto">
                <a:xfrm>
                  <a:off x="2600" y="2826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7 h 12"/>
                    <a:gd name="T4" fmla="*/ 5 w 10"/>
                    <a:gd name="T5" fmla="*/ 12 h 12"/>
                    <a:gd name="T6" fmla="*/ 10 w 10"/>
                    <a:gd name="T7" fmla="*/ 7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0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14" name="Freeform 1140"/>
                <p:cNvSpPr>
                  <a:spLocks/>
                </p:cNvSpPr>
                <p:nvPr/>
              </p:nvSpPr>
              <p:spPr bwMode="auto">
                <a:xfrm>
                  <a:off x="2600" y="2826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7 h 12"/>
                    <a:gd name="T4" fmla="*/ 5 w 10"/>
                    <a:gd name="T5" fmla="*/ 12 h 12"/>
                    <a:gd name="T6" fmla="*/ 10 w 10"/>
                    <a:gd name="T7" fmla="*/ 7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0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15" name="Freeform 1141"/>
                <p:cNvSpPr>
                  <a:spLocks noEditPoints="1"/>
                </p:cNvSpPr>
                <p:nvPr/>
              </p:nvSpPr>
              <p:spPr bwMode="auto">
                <a:xfrm>
                  <a:off x="2733" y="2695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1 h 1"/>
                    <a:gd name="T8" fmla="*/ 1 h 1"/>
                    <a:gd name="T9" fmla="*/ 1 h 1"/>
                    <a:gd name="T10" fmla="*/ 1 h 1"/>
                    <a:gd name="T11" fmla="*/ 1 h 1"/>
                    <a:gd name="T12" fmla="*/ 1 h 1"/>
                    <a:gd name="T13" fmla="*/ 1 h 1"/>
                    <a:gd name="T14" fmla="*/ 1 h 1"/>
                    <a:gd name="T15" fmla="*/ 1 h 1"/>
                    <a:gd name="T16" fmla="*/ 1 h 1"/>
                    <a:gd name="T17" fmla="*/ 1 h 1"/>
                    <a:gd name="T18" fmla="*/ 0 h 1"/>
                    <a:gd name="T19" fmla="*/ 0 h 1"/>
                    <a:gd name="T20" fmla="*/ 0 h 1"/>
                    <a:gd name="T21" fmla="*/ 0 h 1"/>
                    <a:gd name="T22" fmla="*/ 0 h 1"/>
                    <a:gd name="T2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16" name="Freeform 1142"/>
                <p:cNvSpPr>
                  <a:spLocks noEditPoints="1"/>
                </p:cNvSpPr>
                <p:nvPr/>
              </p:nvSpPr>
              <p:spPr bwMode="auto">
                <a:xfrm>
                  <a:off x="2733" y="269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17" name="Freeform 1143"/>
                <p:cNvSpPr>
                  <a:spLocks/>
                </p:cNvSpPr>
                <p:nvPr/>
              </p:nvSpPr>
              <p:spPr bwMode="auto">
                <a:xfrm>
                  <a:off x="2534" y="290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18" name="Freeform 1144"/>
                <p:cNvSpPr>
                  <a:spLocks noEditPoints="1"/>
                </p:cNvSpPr>
                <p:nvPr/>
              </p:nvSpPr>
              <p:spPr bwMode="auto">
                <a:xfrm>
                  <a:off x="2731" y="28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19" name="Freeform 1145"/>
                <p:cNvSpPr>
                  <a:spLocks noEditPoints="1"/>
                </p:cNvSpPr>
                <p:nvPr/>
              </p:nvSpPr>
              <p:spPr bwMode="auto">
                <a:xfrm>
                  <a:off x="2669" y="2840"/>
                  <a:ext cx="55" cy="24"/>
                </a:xfrm>
                <a:custGeom>
                  <a:avLst/>
                  <a:gdLst>
                    <a:gd name="T0" fmla="*/ 9 w 55"/>
                    <a:gd name="T1" fmla="*/ 15 h 24"/>
                    <a:gd name="T2" fmla="*/ 0 w 55"/>
                    <a:gd name="T3" fmla="*/ 17 h 24"/>
                    <a:gd name="T4" fmla="*/ 2 w 55"/>
                    <a:gd name="T5" fmla="*/ 24 h 24"/>
                    <a:gd name="T6" fmla="*/ 12 w 55"/>
                    <a:gd name="T7" fmla="*/ 22 h 24"/>
                    <a:gd name="T8" fmla="*/ 9 w 55"/>
                    <a:gd name="T9" fmla="*/ 15 h 24"/>
                    <a:gd name="T10" fmla="*/ 52 w 55"/>
                    <a:gd name="T11" fmla="*/ 0 h 24"/>
                    <a:gd name="T12" fmla="*/ 14 w 55"/>
                    <a:gd name="T13" fmla="*/ 12 h 24"/>
                    <a:gd name="T14" fmla="*/ 17 w 55"/>
                    <a:gd name="T15" fmla="*/ 19 h 24"/>
                    <a:gd name="T16" fmla="*/ 50 w 55"/>
                    <a:gd name="T17" fmla="*/ 8 h 24"/>
                    <a:gd name="T18" fmla="*/ 55 w 55"/>
                    <a:gd name="T19" fmla="*/ 0 h 24"/>
                    <a:gd name="T20" fmla="*/ 52 w 55"/>
                    <a:gd name="T2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" h="24">
                      <a:moveTo>
                        <a:pt x="9" y="15"/>
                      </a:moveTo>
                      <a:lnTo>
                        <a:pt x="0" y="17"/>
                      </a:lnTo>
                      <a:lnTo>
                        <a:pt x="2" y="24"/>
                      </a:lnTo>
                      <a:lnTo>
                        <a:pt x="12" y="22"/>
                      </a:lnTo>
                      <a:lnTo>
                        <a:pt x="9" y="15"/>
                      </a:lnTo>
                      <a:close/>
                      <a:moveTo>
                        <a:pt x="52" y="0"/>
                      </a:moveTo>
                      <a:lnTo>
                        <a:pt x="14" y="12"/>
                      </a:lnTo>
                      <a:lnTo>
                        <a:pt x="17" y="19"/>
                      </a:lnTo>
                      <a:lnTo>
                        <a:pt x="50" y="8"/>
                      </a:lnTo>
                      <a:lnTo>
                        <a:pt x="55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20" name="Freeform 1146"/>
                <p:cNvSpPr>
                  <a:spLocks noEditPoints="1"/>
                </p:cNvSpPr>
                <p:nvPr/>
              </p:nvSpPr>
              <p:spPr bwMode="auto">
                <a:xfrm>
                  <a:off x="2669" y="2840"/>
                  <a:ext cx="55" cy="24"/>
                </a:xfrm>
                <a:custGeom>
                  <a:avLst/>
                  <a:gdLst>
                    <a:gd name="T0" fmla="*/ 9 w 55"/>
                    <a:gd name="T1" fmla="*/ 15 h 24"/>
                    <a:gd name="T2" fmla="*/ 0 w 55"/>
                    <a:gd name="T3" fmla="*/ 17 h 24"/>
                    <a:gd name="T4" fmla="*/ 2 w 55"/>
                    <a:gd name="T5" fmla="*/ 24 h 24"/>
                    <a:gd name="T6" fmla="*/ 12 w 55"/>
                    <a:gd name="T7" fmla="*/ 22 h 24"/>
                    <a:gd name="T8" fmla="*/ 9 w 55"/>
                    <a:gd name="T9" fmla="*/ 15 h 24"/>
                    <a:gd name="T10" fmla="*/ 52 w 55"/>
                    <a:gd name="T11" fmla="*/ 0 h 24"/>
                    <a:gd name="T12" fmla="*/ 14 w 55"/>
                    <a:gd name="T13" fmla="*/ 12 h 24"/>
                    <a:gd name="T14" fmla="*/ 17 w 55"/>
                    <a:gd name="T15" fmla="*/ 19 h 24"/>
                    <a:gd name="T16" fmla="*/ 50 w 55"/>
                    <a:gd name="T17" fmla="*/ 8 h 24"/>
                    <a:gd name="T18" fmla="*/ 55 w 55"/>
                    <a:gd name="T19" fmla="*/ 0 h 24"/>
                    <a:gd name="T20" fmla="*/ 52 w 55"/>
                    <a:gd name="T2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" h="24">
                      <a:moveTo>
                        <a:pt x="9" y="15"/>
                      </a:moveTo>
                      <a:lnTo>
                        <a:pt x="0" y="17"/>
                      </a:lnTo>
                      <a:lnTo>
                        <a:pt x="2" y="24"/>
                      </a:lnTo>
                      <a:lnTo>
                        <a:pt x="12" y="22"/>
                      </a:lnTo>
                      <a:lnTo>
                        <a:pt x="9" y="15"/>
                      </a:lnTo>
                      <a:moveTo>
                        <a:pt x="52" y="0"/>
                      </a:moveTo>
                      <a:lnTo>
                        <a:pt x="14" y="12"/>
                      </a:lnTo>
                      <a:lnTo>
                        <a:pt x="17" y="19"/>
                      </a:lnTo>
                      <a:lnTo>
                        <a:pt x="50" y="8"/>
                      </a:lnTo>
                      <a:lnTo>
                        <a:pt x="55" y="0"/>
                      </a:lnTo>
                      <a:lnTo>
                        <a:pt x="5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21" name="Freeform 1147"/>
                <p:cNvSpPr>
                  <a:spLocks/>
                </p:cNvSpPr>
                <p:nvPr/>
              </p:nvSpPr>
              <p:spPr bwMode="auto">
                <a:xfrm>
                  <a:off x="2678" y="2852"/>
                  <a:ext cx="8" cy="10"/>
                </a:xfrm>
                <a:custGeom>
                  <a:avLst/>
                  <a:gdLst>
                    <a:gd name="T0" fmla="*/ 5 w 8"/>
                    <a:gd name="T1" fmla="*/ 0 h 10"/>
                    <a:gd name="T2" fmla="*/ 0 w 8"/>
                    <a:gd name="T3" fmla="*/ 3 h 10"/>
                    <a:gd name="T4" fmla="*/ 3 w 8"/>
                    <a:gd name="T5" fmla="*/ 10 h 10"/>
                    <a:gd name="T6" fmla="*/ 8 w 8"/>
                    <a:gd name="T7" fmla="*/ 7 h 10"/>
                    <a:gd name="T8" fmla="*/ 5 w 8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5" y="0"/>
                      </a:moveTo>
                      <a:lnTo>
                        <a:pt x="0" y="3"/>
                      </a:lnTo>
                      <a:lnTo>
                        <a:pt x="3" y="10"/>
                      </a:lnTo>
                      <a:lnTo>
                        <a:pt x="8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22" name="Freeform 1148"/>
                <p:cNvSpPr>
                  <a:spLocks/>
                </p:cNvSpPr>
                <p:nvPr/>
              </p:nvSpPr>
              <p:spPr bwMode="auto">
                <a:xfrm>
                  <a:off x="2678" y="2852"/>
                  <a:ext cx="8" cy="10"/>
                </a:xfrm>
                <a:custGeom>
                  <a:avLst/>
                  <a:gdLst>
                    <a:gd name="T0" fmla="*/ 5 w 8"/>
                    <a:gd name="T1" fmla="*/ 0 h 10"/>
                    <a:gd name="T2" fmla="*/ 0 w 8"/>
                    <a:gd name="T3" fmla="*/ 3 h 10"/>
                    <a:gd name="T4" fmla="*/ 3 w 8"/>
                    <a:gd name="T5" fmla="*/ 10 h 10"/>
                    <a:gd name="T6" fmla="*/ 8 w 8"/>
                    <a:gd name="T7" fmla="*/ 7 h 10"/>
                    <a:gd name="T8" fmla="*/ 5 w 8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5" y="0"/>
                      </a:moveTo>
                      <a:lnTo>
                        <a:pt x="0" y="3"/>
                      </a:lnTo>
                      <a:lnTo>
                        <a:pt x="3" y="10"/>
                      </a:lnTo>
                      <a:lnTo>
                        <a:pt x="8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23" name="Freeform 1149"/>
                <p:cNvSpPr>
                  <a:spLocks noEditPoints="1"/>
                </p:cNvSpPr>
                <p:nvPr/>
              </p:nvSpPr>
              <p:spPr bwMode="auto">
                <a:xfrm>
                  <a:off x="2636" y="2859"/>
                  <a:ext cx="28" cy="17"/>
                </a:xfrm>
                <a:custGeom>
                  <a:avLst/>
                  <a:gdLst>
                    <a:gd name="T0" fmla="*/ 0 w 28"/>
                    <a:gd name="T1" fmla="*/ 17 h 17"/>
                    <a:gd name="T2" fmla="*/ 0 w 28"/>
                    <a:gd name="T3" fmla="*/ 17 h 17"/>
                    <a:gd name="T4" fmla="*/ 0 w 28"/>
                    <a:gd name="T5" fmla="*/ 17 h 17"/>
                    <a:gd name="T6" fmla="*/ 0 w 28"/>
                    <a:gd name="T7" fmla="*/ 17 h 17"/>
                    <a:gd name="T8" fmla="*/ 26 w 28"/>
                    <a:gd name="T9" fmla="*/ 0 h 17"/>
                    <a:gd name="T10" fmla="*/ 4 w 28"/>
                    <a:gd name="T11" fmla="*/ 8 h 17"/>
                    <a:gd name="T12" fmla="*/ 4 w 28"/>
                    <a:gd name="T13" fmla="*/ 10 h 17"/>
                    <a:gd name="T14" fmla="*/ 7 w 28"/>
                    <a:gd name="T15" fmla="*/ 15 h 17"/>
                    <a:gd name="T16" fmla="*/ 28 w 28"/>
                    <a:gd name="T17" fmla="*/ 8 h 17"/>
                    <a:gd name="T18" fmla="*/ 26 w 28"/>
                    <a:gd name="T1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" h="17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0" y="17"/>
                      </a:lnTo>
                      <a:close/>
                      <a:moveTo>
                        <a:pt x="26" y="0"/>
                      </a:moveTo>
                      <a:lnTo>
                        <a:pt x="4" y="8"/>
                      </a:lnTo>
                      <a:lnTo>
                        <a:pt x="4" y="10"/>
                      </a:lnTo>
                      <a:lnTo>
                        <a:pt x="7" y="15"/>
                      </a:lnTo>
                      <a:lnTo>
                        <a:pt x="28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24" name="Freeform 1150"/>
                <p:cNvSpPr>
                  <a:spLocks noEditPoints="1"/>
                </p:cNvSpPr>
                <p:nvPr/>
              </p:nvSpPr>
              <p:spPr bwMode="auto">
                <a:xfrm>
                  <a:off x="2636" y="2859"/>
                  <a:ext cx="28" cy="17"/>
                </a:xfrm>
                <a:custGeom>
                  <a:avLst/>
                  <a:gdLst>
                    <a:gd name="T0" fmla="*/ 0 w 28"/>
                    <a:gd name="T1" fmla="*/ 17 h 17"/>
                    <a:gd name="T2" fmla="*/ 0 w 28"/>
                    <a:gd name="T3" fmla="*/ 17 h 17"/>
                    <a:gd name="T4" fmla="*/ 0 w 28"/>
                    <a:gd name="T5" fmla="*/ 17 h 17"/>
                    <a:gd name="T6" fmla="*/ 0 w 28"/>
                    <a:gd name="T7" fmla="*/ 17 h 17"/>
                    <a:gd name="T8" fmla="*/ 26 w 28"/>
                    <a:gd name="T9" fmla="*/ 0 h 17"/>
                    <a:gd name="T10" fmla="*/ 4 w 28"/>
                    <a:gd name="T11" fmla="*/ 8 h 17"/>
                    <a:gd name="T12" fmla="*/ 4 w 28"/>
                    <a:gd name="T13" fmla="*/ 10 h 17"/>
                    <a:gd name="T14" fmla="*/ 7 w 28"/>
                    <a:gd name="T15" fmla="*/ 15 h 17"/>
                    <a:gd name="T16" fmla="*/ 28 w 28"/>
                    <a:gd name="T17" fmla="*/ 8 h 17"/>
                    <a:gd name="T18" fmla="*/ 26 w 28"/>
                    <a:gd name="T1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" h="17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0" y="17"/>
                      </a:lnTo>
                      <a:moveTo>
                        <a:pt x="26" y="0"/>
                      </a:moveTo>
                      <a:lnTo>
                        <a:pt x="4" y="8"/>
                      </a:lnTo>
                      <a:lnTo>
                        <a:pt x="4" y="10"/>
                      </a:lnTo>
                      <a:lnTo>
                        <a:pt x="7" y="15"/>
                      </a:lnTo>
                      <a:lnTo>
                        <a:pt x="28" y="8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25" name="Freeform 1151"/>
                <p:cNvSpPr>
                  <a:spLocks/>
                </p:cNvSpPr>
                <p:nvPr/>
              </p:nvSpPr>
              <p:spPr bwMode="auto">
                <a:xfrm>
                  <a:off x="2662" y="2857"/>
                  <a:ext cx="9" cy="10"/>
                </a:xfrm>
                <a:custGeom>
                  <a:avLst/>
                  <a:gdLst>
                    <a:gd name="T0" fmla="*/ 7 w 9"/>
                    <a:gd name="T1" fmla="*/ 0 h 10"/>
                    <a:gd name="T2" fmla="*/ 0 w 9"/>
                    <a:gd name="T3" fmla="*/ 2 h 10"/>
                    <a:gd name="T4" fmla="*/ 2 w 9"/>
                    <a:gd name="T5" fmla="*/ 10 h 10"/>
                    <a:gd name="T6" fmla="*/ 9 w 9"/>
                    <a:gd name="T7" fmla="*/ 7 h 10"/>
                    <a:gd name="T8" fmla="*/ 7 w 9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9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26" name="Freeform 1152"/>
                <p:cNvSpPr>
                  <a:spLocks/>
                </p:cNvSpPr>
                <p:nvPr/>
              </p:nvSpPr>
              <p:spPr bwMode="auto">
                <a:xfrm>
                  <a:off x="2662" y="2857"/>
                  <a:ext cx="9" cy="10"/>
                </a:xfrm>
                <a:custGeom>
                  <a:avLst/>
                  <a:gdLst>
                    <a:gd name="T0" fmla="*/ 7 w 9"/>
                    <a:gd name="T1" fmla="*/ 0 h 10"/>
                    <a:gd name="T2" fmla="*/ 0 w 9"/>
                    <a:gd name="T3" fmla="*/ 2 h 10"/>
                    <a:gd name="T4" fmla="*/ 2 w 9"/>
                    <a:gd name="T5" fmla="*/ 10 h 10"/>
                    <a:gd name="T6" fmla="*/ 9 w 9"/>
                    <a:gd name="T7" fmla="*/ 7 h 10"/>
                    <a:gd name="T8" fmla="*/ 7 w 9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9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27" name="Freeform 1153"/>
                <p:cNvSpPr>
                  <a:spLocks/>
                </p:cNvSpPr>
                <p:nvPr/>
              </p:nvSpPr>
              <p:spPr bwMode="auto">
                <a:xfrm>
                  <a:off x="2721" y="2838"/>
                  <a:ext cx="5" cy="2"/>
                </a:xfrm>
                <a:custGeom>
                  <a:avLst/>
                  <a:gdLst>
                    <a:gd name="T0" fmla="*/ 1 w 2"/>
                    <a:gd name="T1" fmla="*/ 0 h 1"/>
                    <a:gd name="T2" fmla="*/ 0 w 2"/>
                    <a:gd name="T3" fmla="*/ 1 h 1"/>
                    <a:gd name="T4" fmla="*/ 1 w 2"/>
                    <a:gd name="T5" fmla="*/ 1 h 1"/>
                    <a:gd name="T6" fmla="*/ 2 w 2"/>
                    <a:gd name="T7" fmla="*/ 1 h 1"/>
                    <a:gd name="T8" fmla="*/ 2 w 2"/>
                    <a:gd name="T9" fmla="*/ 1 h 1"/>
                    <a:gd name="T10" fmla="*/ 1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28" name="Freeform 1154"/>
                <p:cNvSpPr>
                  <a:spLocks/>
                </p:cNvSpPr>
                <p:nvPr/>
              </p:nvSpPr>
              <p:spPr bwMode="auto">
                <a:xfrm>
                  <a:off x="2726" y="284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29" name="Freeform 1155"/>
                <p:cNvSpPr>
                  <a:spLocks/>
                </p:cNvSpPr>
                <p:nvPr/>
              </p:nvSpPr>
              <p:spPr bwMode="auto">
                <a:xfrm>
                  <a:off x="2724" y="2838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0 h 1"/>
                    <a:gd name="T14" fmla="*/ 1 w 1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30" name="Freeform 1156"/>
                <p:cNvSpPr>
                  <a:spLocks noEditPoints="1"/>
                </p:cNvSpPr>
                <p:nvPr/>
              </p:nvSpPr>
              <p:spPr bwMode="auto">
                <a:xfrm>
                  <a:off x="2726" y="2838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0 h 1"/>
                    <a:gd name="T6" fmla="*/ 1 h 1"/>
                    <a:gd name="T7" fmla="*/ 1 h 1"/>
                    <a:gd name="T8" fmla="*/ 1 h 1"/>
                    <a:gd name="T9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31" name="Freeform 1157"/>
                <p:cNvSpPr>
                  <a:spLocks/>
                </p:cNvSpPr>
                <p:nvPr/>
              </p:nvSpPr>
              <p:spPr bwMode="auto">
                <a:xfrm>
                  <a:off x="2726" y="28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32" name="Freeform 1158"/>
                <p:cNvSpPr>
                  <a:spLocks/>
                </p:cNvSpPr>
                <p:nvPr/>
              </p:nvSpPr>
              <p:spPr bwMode="auto">
                <a:xfrm>
                  <a:off x="2726" y="2838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1 h 1"/>
                    <a:gd name="T8" fmla="*/ 1 w 1"/>
                    <a:gd name="T9" fmla="*/ 0 h 1"/>
                    <a:gd name="T10" fmla="*/ 1 w 1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33" name="Freeform 1159"/>
                <p:cNvSpPr>
                  <a:spLocks/>
                </p:cNvSpPr>
                <p:nvPr/>
              </p:nvSpPr>
              <p:spPr bwMode="auto">
                <a:xfrm>
                  <a:off x="2636" y="2869"/>
                  <a:ext cx="7" cy="7"/>
                </a:xfrm>
                <a:custGeom>
                  <a:avLst/>
                  <a:gdLst>
                    <a:gd name="T0" fmla="*/ 4 w 7"/>
                    <a:gd name="T1" fmla="*/ 0 h 7"/>
                    <a:gd name="T2" fmla="*/ 0 w 7"/>
                    <a:gd name="T3" fmla="*/ 7 h 7"/>
                    <a:gd name="T4" fmla="*/ 0 w 7"/>
                    <a:gd name="T5" fmla="*/ 7 h 7"/>
                    <a:gd name="T6" fmla="*/ 7 w 7"/>
                    <a:gd name="T7" fmla="*/ 5 h 7"/>
                    <a:gd name="T8" fmla="*/ 4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5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34" name="Freeform 1160"/>
                <p:cNvSpPr>
                  <a:spLocks/>
                </p:cNvSpPr>
                <p:nvPr/>
              </p:nvSpPr>
              <p:spPr bwMode="auto">
                <a:xfrm>
                  <a:off x="2636" y="2869"/>
                  <a:ext cx="7" cy="7"/>
                </a:xfrm>
                <a:custGeom>
                  <a:avLst/>
                  <a:gdLst>
                    <a:gd name="T0" fmla="*/ 4 w 7"/>
                    <a:gd name="T1" fmla="*/ 0 h 7"/>
                    <a:gd name="T2" fmla="*/ 0 w 7"/>
                    <a:gd name="T3" fmla="*/ 7 h 7"/>
                    <a:gd name="T4" fmla="*/ 0 w 7"/>
                    <a:gd name="T5" fmla="*/ 7 h 7"/>
                    <a:gd name="T6" fmla="*/ 7 w 7"/>
                    <a:gd name="T7" fmla="*/ 5 h 7"/>
                    <a:gd name="T8" fmla="*/ 4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5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35" name="Freeform 1161"/>
                <p:cNvSpPr>
                  <a:spLocks/>
                </p:cNvSpPr>
                <p:nvPr/>
              </p:nvSpPr>
              <p:spPr bwMode="auto">
                <a:xfrm>
                  <a:off x="2733" y="28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36" name="Freeform 1162"/>
                <p:cNvSpPr>
                  <a:spLocks/>
                </p:cNvSpPr>
                <p:nvPr/>
              </p:nvSpPr>
              <p:spPr bwMode="auto">
                <a:xfrm>
                  <a:off x="2733" y="28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37" name="Oval 1163"/>
                <p:cNvSpPr>
                  <a:spLocks noChangeArrowheads="1"/>
                </p:cNvSpPr>
                <p:nvPr/>
              </p:nvSpPr>
              <p:spPr bwMode="auto">
                <a:xfrm>
                  <a:off x="2733" y="2838"/>
                  <a:ext cx="1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38" name="Oval 1164"/>
                <p:cNvSpPr>
                  <a:spLocks noChangeArrowheads="1"/>
                </p:cNvSpPr>
                <p:nvPr/>
              </p:nvSpPr>
              <p:spPr bwMode="auto">
                <a:xfrm>
                  <a:off x="2733" y="2838"/>
                  <a:ext cx="1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39" name="Freeform 1165"/>
                <p:cNvSpPr>
                  <a:spLocks/>
                </p:cNvSpPr>
                <p:nvPr/>
              </p:nvSpPr>
              <p:spPr bwMode="auto">
                <a:xfrm>
                  <a:off x="2733" y="28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40" name="Freeform 1166"/>
                <p:cNvSpPr>
                  <a:spLocks/>
                </p:cNvSpPr>
                <p:nvPr/>
              </p:nvSpPr>
              <p:spPr bwMode="auto">
                <a:xfrm>
                  <a:off x="2733" y="284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41" name="Freeform 1167"/>
                <p:cNvSpPr>
                  <a:spLocks noEditPoints="1"/>
                </p:cNvSpPr>
                <p:nvPr/>
              </p:nvSpPr>
              <p:spPr bwMode="auto">
                <a:xfrm>
                  <a:off x="2733" y="284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42" name="Freeform 1168"/>
                <p:cNvSpPr>
                  <a:spLocks noEditPoints="1"/>
                </p:cNvSpPr>
                <p:nvPr/>
              </p:nvSpPr>
              <p:spPr bwMode="auto">
                <a:xfrm>
                  <a:off x="2733" y="2840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1 h 1"/>
                    <a:gd name="T8" fmla="*/ 1 h 1"/>
                    <a:gd name="T9" fmla="*/ 1 h 1"/>
                    <a:gd name="T10" fmla="*/ 0 h 1"/>
                    <a:gd name="T11" fmla="*/ 0 h 1"/>
                    <a:gd name="T1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43" name="Freeform 1169"/>
                <p:cNvSpPr>
                  <a:spLocks noEditPoints="1"/>
                </p:cNvSpPr>
                <p:nvPr/>
              </p:nvSpPr>
              <p:spPr bwMode="auto">
                <a:xfrm>
                  <a:off x="2543" y="2871"/>
                  <a:ext cx="88" cy="36"/>
                </a:xfrm>
                <a:custGeom>
                  <a:avLst/>
                  <a:gdLst>
                    <a:gd name="T0" fmla="*/ 52 w 88"/>
                    <a:gd name="T1" fmla="*/ 12 h 36"/>
                    <a:gd name="T2" fmla="*/ 5 w 88"/>
                    <a:gd name="T3" fmla="*/ 29 h 36"/>
                    <a:gd name="T4" fmla="*/ 0 w 88"/>
                    <a:gd name="T5" fmla="*/ 34 h 36"/>
                    <a:gd name="T6" fmla="*/ 5 w 88"/>
                    <a:gd name="T7" fmla="*/ 36 h 36"/>
                    <a:gd name="T8" fmla="*/ 50 w 88"/>
                    <a:gd name="T9" fmla="*/ 22 h 36"/>
                    <a:gd name="T10" fmla="*/ 52 w 88"/>
                    <a:gd name="T11" fmla="*/ 12 h 36"/>
                    <a:gd name="T12" fmla="*/ 88 w 88"/>
                    <a:gd name="T13" fmla="*/ 0 h 36"/>
                    <a:gd name="T14" fmla="*/ 62 w 88"/>
                    <a:gd name="T15" fmla="*/ 10 h 36"/>
                    <a:gd name="T16" fmla="*/ 59 w 88"/>
                    <a:gd name="T17" fmla="*/ 17 h 36"/>
                    <a:gd name="T18" fmla="*/ 81 w 88"/>
                    <a:gd name="T19" fmla="*/ 10 h 36"/>
                    <a:gd name="T20" fmla="*/ 88 w 88"/>
                    <a:gd name="T21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36">
                      <a:moveTo>
                        <a:pt x="52" y="12"/>
                      </a:moveTo>
                      <a:lnTo>
                        <a:pt x="5" y="29"/>
                      </a:lnTo>
                      <a:lnTo>
                        <a:pt x="0" y="34"/>
                      </a:lnTo>
                      <a:lnTo>
                        <a:pt x="5" y="36"/>
                      </a:lnTo>
                      <a:lnTo>
                        <a:pt x="50" y="22"/>
                      </a:lnTo>
                      <a:lnTo>
                        <a:pt x="52" y="12"/>
                      </a:lnTo>
                      <a:close/>
                      <a:moveTo>
                        <a:pt x="88" y="0"/>
                      </a:moveTo>
                      <a:lnTo>
                        <a:pt x="62" y="10"/>
                      </a:lnTo>
                      <a:lnTo>
                        <a:pt x="59" y="17"/>
                      </a:lnTo>
                      <a:lnTo>
                        <a:pt x="81" y="1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44" name="Freeform 1170"/>
                <p:cNvSpPr>
                  <a:spLocks noEditPoints="1"/>
                </p:cNvSpPr>
                <p:nvPr/>
              </p:nvSpPr>
              <p:spPr bwMode="auto">
                <a:xfrm>
                  <a:off x="2543" y="2871"/>
                  <a:ext cx="88" cy="36"/>
                </a:xfrm>
                <a:custGeom>
                  <a:avLst/>
                  <a:gdLst>
                    <a:gd name="T0" fmla="*/ 52 w 88"/>
                    <a:gd name="T1" fmla="*/ 12 h 36"/>
                    <a:gd name="T2" fmla="*/ 5 w 88"/>
                    <a:gd name="T3" fmla="*/ 29 h 36"/>
                    <a:gd name="T4" fmla="*/ 0 w 88"/>
                    <a:gd name="T5" fmla="*/ 34 h 36"/>
                    <a:gd name="T6" fmla="*/ 5 w 88"/>
                    <a:gd name="T7" fmla="*/ 36 h 36"/>
                    <a:gd name="T8" fmla="*/ 50 w 88"/>
                    <a:gd name="T9" fmla="*/ 22 h 36"/>
                    <a:gd name="T10" fmla="*/ 52 w 88"/>
                    <a:gd name="T11" fmla="*/ 12 h 36"/>
                    <a:gd name="T12" fmla="*/ 88 w 88"/>
                    <a:gd name="T13" fmla="*/ 0 h 36"/>
                    <a:gd name="T14" fmla="*/ 62 w 88"/>
                    <a:gd name="T15" fmla="*/ 10 h 36"/>
                    <a:gd name="T16" fmla="*/ 59 w 88"/>
                    <a:gd name="T17" fmla="*/ 17 h 36"/>
                    <a:gd name="T18" fmla="*/ 81 w 88"/>
                    <a:gd name="T19" fmla="*/ 10 h 36"/>
                    <a:gd name="T20" fmla="*/ 88 w 88"/>
                    <a:gd name="T21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36">
                      <a:moveTo>
                        <a:pt x="52" y="12"/>
                      </a:moveTo>
                      <a:lnTo>
                        <a:pt x="5" y="29"/>
                      </a:lnTo>
                      <a:lnTo>
                        <a:pt x="0" y="34"/>
                      </a:lnTo>
                      <a:lnTo>
                        <a:pt x="5" y="36"/>
                      </a:lnTo>
                      <a:lnTo>
                        <a:pt x="50" y="22"/>
                      </a:lnTo>
                      <a:lnTo>
                        <a:pt x="52" y="12"/>
                      </a:lnTo>
                      <a:moveTo>
                        <a:pt x="88" y="0"/>
                      </a:moveTo>
                      <a:lnTo>
                        <a:pt x="62" y="10"/>
                      </a:lnTo>
                      <a:lnTo>
                        <a:pt x="59" y="17"/>
                      </a:lnTo>
                      <a:lnTo>
                        <a:pt x="81" y="10"/>
                      </a:lnTo>
                      <a:lnTo>
                        <a:pt x="8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45" name="Freeform 1171"/>
                <p:cNvSpPr>
                  <a:spLocks/>
                </p:cNvSpPr>
                <p:nvPr/>
              </p:nvSpPr>
              <p:spPr bwMode="auto">
                <a:xfrm>
                  <a:off x="2593" y="2881"/>
                  <a:ext cx="12" cy="12"/>
                </a:xfrm>
                <a:custGeom>
                  <a:avLst/>
                  <a:gdLst>
                    <a:gd name="T0" fmla="*/ 12 w 12"/>
                    <a:gd name="T1" fmla="*/ 0 h 12"/>
                    <a:gd name="T2" fmla="*/ 2 w 12"/>
                    <a:gd name="T3" fmla="*/ 2 h 12"/>
                    <a:gd name="T4" fmla="*/ 0 w 12"/>
                    <a:gd name="T5" fmla="*/ 12 h 12"/>
                    <a:gd name="T6" fmla="*/ 9 w 12"/>
                    <a:gd name="T7" fmla="*/ 7 h 12"/>
                    <a:gd name="T8" fmla="*/ 12 w 1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12" y="0"/>
                      </a:moveTo>
                      <a:lnTo>
                        <a:pt x="2" y="2"/>
                      </a:lnTo>
                      <a:lnTo>
                        <a:pt x="0" y="12"/>
                      </a:lnTo>
                      <a:lnTo>
                        <a:pt x="9" y="7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46" name="Freeform 1172"/>
                <p:cNvSpPr>
                  <a:spLocks/>
                </p:cNvSpPr>
                <p:nvPr/>
              </p:nvSpPr>
              <p:spPr bwMode="auto">
                <a:xfrm>
                  <a:off x="2593" y="2881"/>
                  <a:ext cx="12" cy="12"/>
                </a:xfrm>
                <a:custGeom>
                  <a:avLst/>
                  <a:gdLst>
                    <a:gd name="T0" fmla="*/ 12 w 12"/>
                    <a:gd name="T1" fmla="*/ 0 h 12"/>
                    <a:gd name="T2" fmla="*/ 2 w 12"/>
                    <a:gd name="T3" fmla="*/ 2 h 12"/>
                    <a:gd name="T4" fmla="*/ 0 w 12"/>
                    <a:gd name="T5" fmla="*/ 12 h 12"/>
                    <a:gd name="T6" fmla="*/ 9 w 12"/>
                    <a:gd name="T7" fmla="*/ 7 h 12"/>
                    <a:gd name="T8" fmla="*/ 12 w 1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12" y="0"/>
                      </a:moveTo>
                      <a:lnTo>
                        <a:pt x="2" y="2"/>
                      </a:lnTo>
                      <a:lnTo>
                        <a:pt x="0" y="12"/>
                      </a:lnTo>
                      <a:lnTo>
                        <a:pt x="9" y="7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47" name="Freeform 1173"/>
                <p:cNvSpPr>
                  <a:spLocks noEditPoints="1"/>
                </p:cNvSpPr>
                <p:nvPr/>
              </p:nvSpPr>
              <p:spPr bwMode="auto">
                <a:xfrm>
                  <a:off x="2534" y="2907"/>
                  <a:ext cx="2" cy="5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1 w 1"/>
                    <a:gd name="T5" fmla="*/ 2 h 2"/>
                    <a:gd name="T6" fmla="*/ 1 w 1"/>
                    <a:gd name="T7" fmla="*/ 2 h 2"/>
                    <a:gd name="T8" fmla="*/ 1 w 1"/>
                    <a:gd name="T9" fmla="*/ 2 h 2"/>
                    <a:gd name="T10" fmla="*/ 1 w 1"/>
                    <a:gd name="T11" fmla="*/ 2 h 2"/>
                    <a:gd name="T12" fmla="*/ 1 w 1"/>
                    <a:gd name="T13" fmla="*/ 2 h 2"/>
                    <a:gd name="T14" fmla="*/ 1 w 1"/>
                    <a:gd name="T15" fmla="*/ 2 h 2"/>
                    <a:gd name="T16" fmla="*/ 1 w 1"/>
                    <a:gd name="T17" fmla="*/ 2 h 2"/>
                    <a:gd name="T18" fmla="*/ 1 w 1"/>
                    <a:gd name="T19" fmla="*/ 1 h 2"/>
                    <a:gd name="T20" fmla="*/ 1 w 1"/>
                    <a:gd name="T21" fmla="*/ 1 h 2"/>
                    <a:gd name="T22" fmla="*/ 1 w 1"/>
                    <a:gd name="T23" fmla="*/ 1 h 2"/>
                    <a:gd name="T24" fmla="*/ 1 w 1"/>
                    <a:gd name="T25" fmla="*/ 1 h 2"/>
                    <a:gd name="T26" fmla="*/ 1 w 1"/>
                    <a:gd name="T27" fmla="*/ 1 h 2"/>
                    <a:gd name="T28" fmla="*/ 1 w 1"/>
                    <a:gd name="T29" fmla="*/ 1 h 2"/>
                    <a:gd name="T30" fmla="*/ 0 w 1"/>
                    <a:gd name="T31" fmla="*/ 1 h 2"/>
                    <a:gd name="T32" fmla="*/ 1 w 1"/>
                    <a:gd name="T33" fmla="*/ 1 h 2"/>
                    <a:gd name="T34" fmla="*/ 1 w 1"/>
                    <a:gd name="T35" fmla="*/ 1 h 2"/>
                    <a:gd name="T36" fmla="*/ 0 w 1"/>
                    <a:gd name="T37" fmla="*/ 1 h 2"/>
                    <a:gd name="T38" fmla="*/ 0 w 1"/>
                    <a:gd name="T39" fmla="*/ 1 h 2"/>
                    <a:gd name="T40" fmla="*/ 0 w 1"/>
                    <a:gd name="T41" fmla="*/ 1 h 2"/>
                    <a:gd name="T42" fmla="*/ 0 w 1"/>
                    <a:gd name="T43" fmla="*/ 1 h 2"/>
                    <a:gd name="T44" fmla="*/ 0 w 1"/>
                    <a:gd name="T45" fmla="*/ 1 h 2"/>
                    <a:gd name="T46" fmla="*/ 0 w 1"/>
                    <a:gd name="T47" fmla="*/ 1 h 2"/>
                    <a:gd name="T48" fmla="*/ 0 w 1"/>
                    <a:gd name="T49" fmla="*/ 1 h 2"/>
                    <a:gd name="T50" fmla="*/ 0 w 1"/>
                    <a:gd name="T51" fmla="*/ 1 h 2"/>
                    <a:gd name="T52" fmla="*/ 0 w 1"/>
                    <a:gd name="T53" fmla="*/ 1 h 2"/>
                    <a:gd name="T54" fmla="*/ 0 w 1"/>
                    <a:gd name="T55" fmla="*/ 1 h 2"/>
                    <a:gd name="T56" fmla="*/ 0 w 1"/>
                    <a:gd name="T57" fmla="*/ 1 h 2"/>
                    <a:gd name="T58" fmla="*/ 0 w 1"/>
                    <a:gd name="T59" fmla="*/ 1 h 2"/>
                    <a:gd name="T60" fmla="*/ 0 w 1"/>
                    <a:gd name="T61" fmla="*/ 1 h 2"/>
                    <a:gd name="T62" fmla="*/ 0 w 1"/>
                    <a:gd name="T63" fmla="*/ 1 h 2"/>
                    <a:gd name="T64" fmla="*/ 0 w 1"/>
                    <a:gd name="T65" fmla="*/ 1 h 2"/>
                    <a:gd name="T66" fmla="*/ 0 w 1"/>
                    <a:gd name="T67" fmla="*/ 1 h 2"/>
                    <a:gd name="T68" fmla="*/ 0 w 1"/>
                    <a:gd name="T69" fmla="*/ 1 h 2"/>
                    <a:gd name="T70" fmla="*/ 0 w 1"/>
                    <a:gd name="T71" fmla="*/ 1 h 2"/>
                    <a:gd name="T72" fmla="*/ 0 w 1"/>
                    <a:gd name="T73" fmla="*/ 1 h 2"/>
                    <a:gd name="T74" fmla="*/ 0 w 1"/>
                    <a:gd name="T75" fmla="*/ 1 h 2"/>
                    <a:gd name="T76" fmla="*/ 0 w 1"/>
                    <a:gd name="T77" fmla="*/ 1 h 2"/>
                    <a:gd name="T78" fmla="*/ 0 w 1"/>
                    <a:gd name="T79" fmla="*/ 1 h 2"/>
                    <a:gd name="T80" fmla="*/ 0 w 1"/>
                    <a:gd name="T81" fmla="*/ 1 h 2"/>
                    <a:gd name="T82" fmla="*/ 0 w 1"/>
                    <a:gd name="T83" fmla="*/ 1 h 2"/>
                    <a:gd name="T84" fmla="*/ 0 w 1"/>
                    <a:gd name="T85" fmla="*/ 1 h 2"/>
                    <a:gd name="T86" fmla="*/ 0 w 1"/>
                    <a:gd name="T87" fmla="*/ 1 h 2"/>
                    <a:gd name="T88" fmla="*/ 0 w 1"/>
                    <a:gd name="T89" fmla="*/ 1 h 2"/>
                    <a:gd name="T90" fmla="*/ 0 w 1"/>
                    <a:gd name="T91" fmla="*/ 1 h 2"/>
                    <a:gd name="T92" fmla="*/ 0 w 1"/>
                    <a:gd name="T93" fmla="*/ 0 h 2"/>
                    <a:gd name="T94" fmla="*/ 0 w 1"/>
                    <a:gd name="T95" fmla="*/ 1 h 2"/>
                    <a:gd name="T96" fmla="*/ 0 w 1"/>
                    <a:gd name="T97" fmla="*/ 1 h 2"/>
                    <a:gd name="T98" fmla="*/ 0 w 1"/>
                    <a:gd name="T99" fmla="*/ 0 h 2"/>
                    <a:gd name="T100" fmla="*/ 0 w 1"/>
                    <a:gd name="T10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1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48" name="Freeform 1174"/>
                <p:cNvSpPr>
                  <a:spLocks/>
                </p:cNvSpPr>
                <p:nvPr/>
              </p:nvSpPr>
              <p:spPr bwMode="auto">
                <a:xfrm>
                  <a:off x="2534" y="2907"/>
                  <a:ext cx="2" cy="5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1 h 2"/>
                    <a:gd name="T4" fmla="*/ 0 w 1"/>
                    <a:gd name="T5" fmla="*/ 1 h 2"/>
                    <a:gd name="T6" fmla="*/ 0 w 1"/>
                    <a:gd name="T7" fmla="*/ 1 h 2"/>
                    <a:gd name="T8" fmla="*/ 0 w 1"/>
                    <a:gd name="T9" fmla="*/ 1 h 2"/>
                    <a:gd name="T10" fmla="*/ 0 w 1"/>
                    <a:gd name="T11" fmla="*/ 1 h 2"/>
                    <a:gd name="T12" fmla="*/ 0 w 1"/>
                    <a:gd name="T13" fmla="*/ 1 h 2"/>
                    <a:gd name="T14" fmla="*/ 0 w 1"/>
                    <a:gd name="T15" fmla="*/ 1 h 2"/>
                    <a:gd name="T16" fmla="*/ 0 w 1"/>
                    <a:gd name="T17" fmla="*/ 1 h 2"/>
                    <a:gd name="T18" fmla="*/ 0 w 1"/>
                    <a:gd name="T19" fmla="*/ 1 h 2"/>
                    <a:gd name="T20" fmla="*/ 0 w 1"/>
                    <a:gd name="T21" fmla="*/ 1 h 2"/>
                    <a:gd name="T22" fmla="*/ 0 w 1"/>
                    <a:gd name="T23" fmla="*/ 1 h 2"/>
                    <a:gd name="T24" fmla="*/ 0 w 1"/>
                    <a:gd name="T25" fmla="*/ 1 h 2"/>
                    <a:gd name="T26" fmla="*/ 0 w 1"/>
                    <a:gd name="T27" fmla="*/ 1 h 2"/>
                    <a:gd name="T28" fmla="*/ 0 w 1"/>
                    <a:gd name="T29" fmla="*/ 1 h 2"/>
                    <a:gd name="T30" fmla="*/ 0 w 1"/>
                    <a:gd name="T31" fmla="*/ 1 h 2"/>
                    <a:gd name="T32" fmla="*/ 0 w 1"/>
                    <a:gd name="T33" fmla="*/ 1 h 2"/>
                    <a:gd name="T34" fmla="*/ 0 w 1"/>
                    <a:gd name="T35" fmla="*/ 1 h 2"/>
                    <a:gd name="T36" fmla="*/ 0 w 1"/>
                    <a:gd name="T37" fmla="*/ 1 h 2"/>
                    <a:gd name="T38" fmla="*/ 0 w 1"/>
                    <a:gd name="T39" fmla="*/ 1 h 2"/>
                    <a:gd name="T40" fmla="*/ 0 w 1"/>
                    <a:gd name="T41" fmla="*/ 1 h 2"/>
                    <a:gd name="T42" fmla="*/ 1 w 1"/>
                    <a:gd name="T43" fmla="*/ 1 h 2"/>
                    <a:gd name="T44" fmla="*/ 1 w 1"/>
                    <a:gd name="T45" fmla="*/ 1 h 2"/>
                    <a:gd name="T46" fmla="*/ 1 w 1"/>
                    <a:gd name="T47" fmla="*/ 1 h 2"/>
                    <a:gd name="T48" fmla="*/ 1 w 1"/>
                    <a:gd name="T49" fmla="*/ 1 h 2"/>
                    <a:gd name="T50" fmla="*/ 1 w 1"/>
                    <a:gd name="T51" fmla="*/ 1 h 2"/>
                    <a:gd name="T52" fmla="*/ 1 w 1"/>
                    <a:gd name="T53" fmla="*/ 1 h 2"/>
                    <a:gd name="T54" fmla="*/ 1 w 1"/>
                    <a:gd name="T55" fmla="*/ 2 h 2"/>
                    <a:gd name="T56" fmla="*/ 1 w 1"/>
                    <a:gd name="T57" fmla="*/ 2 h 2"/>
                    <a:gd name="T58" fmla="*/ 1 w 1"/>
                    <a:gd name="T59" fmla="*/ 2 h 2"/>
                    <a:gd name="T60" fmla="*/ 1 w 1"/>
                    <a:gd name="T61" fmla="*/ 2 h 2"/>
                    <a:gd name="T62" fmla="*/ 1 w 1"/>
                    <a:gd name="T63" fmla="*/ 2 h 2"/>
                    <a:gd name="T64" fmla="*/ 1 w 1"/>
                    <a:gd name="T65" fmla="*/ 2 h 2"/>
                    <a:gd name="T66" fmla="*/ 0 w 1"/>
                    <a:gd name="T67" fmla="*/ 1 h 2"/>
                    <a:gd name="T68" fmla="*/ 0 w 1"/>
                    <a:gd name="T6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49" name="Freeform 1175"/>
                <p:cNvSpPr>
                  <a:spLocks/>
                </p:cNvSpPr>
                <p:nvPr/>
              </p:nvSpPr>
              <p:spPr bwMode="auto">
                <a:xfrm>
                  <a:off x="2541" y="2900"/>
                  <a:ext cx="7" cy="5"/>
                </a:xfrm>
                <a:custGeom>
                  <a:avLst/>
                  <a:gdLst>
                    <a:gd name="T0" fmla="*/ 7 w 7"/>
                    <a:gd name="T1" fmla="*/ 0 h 5"/>
                    <a:gd name="T2" fmla="*/ 2 w 7"/>
                    <a:gd name="T3" fmla="*/ 0 h 5"/>
                    <a:gd name="T4" fmla="*/ 0 w 7"/>
                    <a:gd name="T5" fmla="*/ 5 h 5"/>
                    <a:gd name="T6" fmla="*/ 2 w 7"/>
                    <a:gd name="T7" fmla="*/ 5 h 5"/>
                    <a:gd name="T8" fmla="*/ 7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50" name="Freeform 1176"/>
                <p:cNvSpPr>
                  <a:spLocks/>
                </p:cNvSpPr>
                <p:nvPr/>
              </p:nvSpPr>
              <p:spPr bwMode="auto">
                <a:xfrm>
                  <a:off x="2541" y="2900"/>
                  <a:ext cx="7" cy="5"/>
                </a:xfrm>
                <a:custGeom>
                  <a:avLst/>
                  <a:gdLst>
                    <a:gd name="T0" fmla="*/ 7 w 7"/>
                    <a:gd name="T1" fmla="*/ 0 h 5"/>
                    <a:gd name="T2" fmla="*/ 2 w 7"/>
                    <a:gd name="T3" fmla="*/ 0 h 5"/>
                    <a:gd name="T4" fmla="*/ 0 w 7"/>
                    <a:gd name="T5" fmla="*/ 5 h 5"/>
                    <a:gd name="T6" fmla="*/ 2 w 7"/>
                    <a:gd name="T7" fmla="*/ 5 h 5"/>
                    <a:gd name="T8" fmla="*/ 7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51" name="Freeform 1177"/>
                <p:cNvSpPr>
                  <a:spLocks/>
                </p:cNvSpPr>
                <p:nvPr/>
              </p:nvSpPr>
              <p:spPr bwMode="auto">
                <a:xfrm>
                  <a:off x="2536" y="2900"/>
                  <a:ext cx="7" cy="5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1 h 2"/>
                    <a:gd name="T4" fmla="*/ 1 w 3"/>
                    <a:gd name="T5" fmla="*/ 2 h 2"/>
                    <a:gd name="T6" fmla="*/ 2 w 3"/>
                    <a:gd name="T7" fmla="*/ 2 h 2"/>
                    <a:gd name="T8" fmla="*/ 3 w 3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52" name="Oval 1178"/>
                <p:cNvSpPr>
                  <a:spLocks noChangeArrowheads="1"/>
                </p:cNvSpPr>
                <p:nvPr/>
              </p:nvSpPr>
              <p:spPr bwMode="auto">
                <a:xfrm>
                  <a:off x="2534" y="2907"/>
                  <a:ext cx="1" cy="1"/>
                </a:xfrm>
                <a:prstGeom prst="ellipse">
                  <a:avLst/>
                </a:pr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53" name="Freeform 1179"/>
                <p:cNvSpPr>
                  <a:spLocks/>
                </p:cNvSpPr>
                <p:nvPr/>
              </p:nvSpPr>
              <p:spPr bwMode="auto">
                <a:xfrm>
                  <a:off x="2534" y="2907"/>
                  <a:ext cx="2" cy="5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1 h 2"/>
                    <a:gd name="T6" fmla="*/ 1 w 1"/>
                    <a:gd name="T7" fmla="*/ 2 h 2"/>
                    <a:gd name="T8" fmla="*/ 1 w 1"/>
                    <a:gd name="T9" fmla="*/ 1 h 2"/>
                    <a:gd name="T10" fmla="*/ 0 w 1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54" name="Freeform 1180"/>
                <p:cNvSpPr>
                  <a:spLocks/>
                </p:cNvSpPr>
                <p:nvPr/>
              </p:nvSpPr>
              <p:spPr bwMode="auto">
                <a:xfrm>
                  <a:off x="2534" y="2905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55" name="Freeform 1181"/>
                <p:cNvSpPr>
                  <a:spLocks/>
                </p:cNvSpPr>
                <p:nvPr/>
              </p:nvSpPr>
              <p:spPr bwMode="auto">
                <a:xfrm>
                  <a:off x="2534" y="2905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56" name="Freeform 1182"/>
                <p:cNvSpPr>
                  <a:spLocks/>
                </p:cNvSpPr>
                <p:nvPr/>
              </p:nvSpPr>
              <p:spPr bwMode="auto">
                <a:xfrm>
                  <a:off x="2534" y="290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57" name="Freeform 1183"/>
                <p:cNvSpPr>
                  <a:spLocks noEditPoints="1"/>
                </p:cNvSpPr>
                <p:nvPr/>
              </p:nvSpPr>
              <p:spPr bwMode="auto">
                <a:xfrm>
                  <a:off x="2538" y="2907"/>
                  <a:ext cx="60" cy="29"/>
                </a:xfrm>
                <a:custGeom>
                  <a:avLst/>
                  <a:gdLst>
                    <a:gd name="T0" fmla="*/ 21 w 25"/>
                    <a:gd name="T1" fmla="*/ 7 h 12"/>
                    <a:gd name="T2" fmla="*/ 20 w 25"/>
                    <a:gd name="T3" fmla="*/ 10 h 12"/>
                    <a:gd name="T4" fmla="*/ 24 w 25"/>
                    <a:gd name="T5" fmla="*/ 12 h 12"/>
                    <a:gd name="T6" fmla="*/ 25 w 25"/>
                    <a:gd name="T7" fmla="*/ 9 h 12"/>
                    <a:gd name="T8" fmla="*/ 21 w 25"/>
                    <a:gd name="T9" fmla="*/ 7 h 12"/>
                    <a:gd name="T10" fmla="*/ 4 w 25"/>
                    <a:gd name="T11" fmla="*/ 0 h 12"/>
                    <a:gd name="T12" fmla="*/ 0 w 25"/>
                    <a:gd name="T13" fmla="*/ 1 h 12"/>
                    <a:gd name="T14" fmla="*/ 0 w 25"/>
                    <a:gd name="T15" fmla="*/ 2 h 12"/>
                    <a:gd name="T16" fmla="*/ 17 w 25"/>
                    <a:gd name="T17" fmla="*/ 9 h 12"/>
                    <a:gd name="T18" fmla="*/ 18 w 25"/>
                    <a:gd name="T19" fmla="*/ 6 h 12"/>
                    <a:gd name="T20" fmla="*/ 4 w 25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2">
                      <a:moveTo>
                        <a:pt x="21" y="7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5" y="9"/>
                        <a:pt x="25" y="9"/>
                        <a:pt x="25" y="9"/>
                      </a:cubicBezTo>
                      <a:cubicBezTo>
                        <a:pt x="21" y="7"/>
                        <a:pt x="21" y="7"/>
                        <a:pt x="21" y="7"/>
                      </a:cubicBezTo>
                      <a:moveTo>
                        <a:pt x="4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58" name="Freeform 1184"/>
                <p:cNvSpPr>
                  <a:spLocks/>
                </p:cNvSpPr>
                <p:nvPr/>
              </p:nvSpPr>
              <p:spPr bwMode="auto">
                <a:xfrm>
                  <a:off x="2536" y="2910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59" name="Freeform 1185"/>
                <p:cNvSpPr>
                  <a:spLocks/>
                </p:cNvSpPr>
                <p:nvPr/>
              </p:nvSpPr>
              <p:spPr bwMode="auto">
                <a:xfrm>
                  <a:off x="2579" y="2922"/>
                  <a:ext cx="9" cy="9"/>
                </a:xfrm>
                <a:custGeom>
                  <a:avLst/>
                  <a:gdLst>
                    <a:gd name="T0" fmla="*/ 2 w 9"/>
                    <a:gd name="T1" fmla="*/ 0 h 9"/>
                    <a:gd name="T2" fmla="*/ 0 w 9"/>
                    <a:gd name="T3" fmla="*/ 7 h 9"/>
                    <a:gd name="T4" fmla="*/ 7 w 9"/>
                    <a:gd name="T5" fmla="*/ 9 h 9"/>
                    <a:gd name="T6" fmla="*/ 9 w 9"/>
                    <a:gd name="T7" fmla="*/ 2 h 9"/>
                    <a:gd name="T8" fmla="*/ 2 w 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7" y="9"/>
                      </a:lnTo>
                      <a:lnTo>
                        <a:pt x="9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60" name="Freeform 1186"/>
                <p:cNvSpPr>
                  <a:spLocks/>
                </p:cNvSpPr>
                <p:nvPr/>
              </p:nvSpPr>
              <p:spPr bwMode="auto">
                <a:xfrm>
                  <a:off x="2579" y="2922"/>
                  <a:ext cx="9" cy="9"/>
                </a:xfrm>
                <a:custGeom>
                  <a:avLst/>
                  <a:gdLst>
                    <a:gd name="T0" fmla="*/ 2 w 9"/>
                    <a:gd name="T1" fmla="*/ 0 h 9"/>
                    <a:gd name="T2" fmla="*/ 0 w 9"/>
                    <a:gd name="T3" fmla="*/ 7 h 9"/>
                    <a:gd name="T4" fmla="*/ 7 w 9"/>
                    <a:gd name="T5" fmla="*/ 9 h 9"/>
                    <a:gd name="T6" fmla="*/ 9 w 9"/>
                    <a:gd name="T7" fmla="*/ 2 h 9"/>
                    <a:gd name="T8" fmla="*/ 2 w 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7" y="9"/>
                      </a:lnTo>
                      <a:lnTo>
                        <a:pt x="9" y="2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61" name="Freeform 1187"/>
                <p:cNvSpPr>
                  <a:spLocks/>
                </p:cNvSpPr>
                <p:nvPr/>
              </p:nvSpPr>
              <p:spPr bwMode="auto">
                <a:xfrm>
                  <a:off x="2534" y="2905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0 h 1"/>
                    <a:gd name="T7" fmla="*/ 0 h 1"/>
                    <a:gd name="T8" fmla="*/ 0 h 1"/>
                    <a:gd name="T9" fmla="*/ 0 h 1"/>
                    <a:gd name="T10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62" name="Freeform 1188"/>
                <p:cNvSpPr>
                  <a:spLocks/>
                </p:cNvSpPr>
                <p:nvPr/>
              </p:nvSpPr>
              <p:spPr bwMode="auto">
                <a:xfrm>
                  <a:off x="2534" y="2902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0 h 1"/>
                    <a:gd name="T12" fmla="*/ 1 w 1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63" name="Freeform 1189"/>
                <p:cNvSpPr>
                  <a:spLocks noEditPoints="1"/>
                </p:cNvSpPr>
                <p:nvPr/>
              </p:nvSpPr>
              <p:spPr bwMode="auto">
                <a:xfrm>
                  <a:off x="2534" y="2905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0 h 1"/>
                    <a:gd name="T8" fmla="*/ 0 w 1"/>
                    <a:gd name="T9" fmla="*/ 1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1 w 1"/>
                    <a:gd name="T27" fmla="*/ 0 h 1"/>
                    <a:gd name="T28" fmla="*/ 0 w 1"/>
                    <a:gd name="T2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64" name="Freeform 1190"/>
                <p:cNvSpPr>
                  <a:spLocks/>
                </p:cNvSpPr>
                <p:nvPr/>
              </p:nvSpPr>
              <p:spPr bwMode="auto">
                <a:xfrm>
                  <a:off x="2538" y="2905"/>
                  <a:ext cx="10" cy="5"/>
                </a:xfrm>
                <a:custGeom>
                  <a:avLst/>
                  <a:gdLst>
                    <a:gd name="T0" fmla="*/ 2 w 4"/>
                    <a:gd name="T1" fmla="*/ 0 h 2"/>
                    <a:gd name="T2" fmla="*/ 0 w 4"/>
                    <a:gd name="T3" fmla="*/ 2 h 2"/>
                    <a:gd name="T4" fmla="*/ 0 w 4"/>
                    <a:gd name="T5" fmla="*/ 2 h 2"/>
                    <a:gd name="T6" fmla="*/ 0 w 4"/>
                    <a:gd name="T7" fmla="*/ 2 h 2"/>
                    <a:gd name="T8" fmla="*/ 4 w 4"/>
                    <a:gd name="T9" fmla="*/ 1 h 2"/>
                    <a:gd name="T10" fmla="*/ 2 w 4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2">
                      <a:moveTo>
                        <a:pt x="2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65" name="Freeform 1191"/>
                <p:cNvSpPr>
                  <a:spLocks/>
                </p:cNvSpPr>
                <p:nvPr/>
              </p:nvSpPr>
              <p:spPr bwMode="auto">
                <a:xfrm>
                  <a:off x="2536" y="2910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0 h 1"/>
                    <a:gd name="T10" fmla="*/ 1 w 1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66" name="Oval 1192"/>
                <p:cNvSpPr>
                  <a:spLocks noChangeArrowheads="1"/>
                </p:cNvSpPr>
                <p:nvPr/>
              </p:nvSpPr>
              <p:spPr bwMode="auto">
                <a:xfrm>
                  <a:off x="2538" y="2910"/>
                  <a:ext cx="1" cy="1"/>
                </a:xfrm>
                <a:prstGeom prst="ellipse">
                  <a:avLst/>
                </a:pr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67" name="Freeform 1193"/>
                <p:cNvSpPr>
                  <a:spLocks/>
                </p:cNvSpPr>
                <p:nvPr/>
              </p:nvSpPr>
              <p:spPr bwMode="auto">
                <a:xfrm>
                  <a:off x="2536" y="2910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1 w 1"/>
                    <a:gd name="T9" fmla="*/ 0 h 1"/>
                    <a:gd name="T10" fmla="*/ 1 w 1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68" name="Freeform 1194"/>
                <p:cNvSpPr>
                  <a:spLocks/>
                </p:cNvSpPr>
                <p:nvPr/>
              </p:nvSpPr>
              <p:spPr bwMode="auto">
                <a:xfrm>
                  <a:off x="2538" y="2905"/>
                  <a:ext cx="5" cy="5"/>
                </a:xfrm>
                <a:custGeom>
                  <a:avLst/>
                  <a:gdLst>
                    <a:gd name="T0" fmla="*/ 1 w 2"/>
                    <a:gd name="T1" fmla="*/ 0 h 2"/>
                    <a:gd name="T2" fmla="*/ 1 w 2"/>
                    <a:gd name="T3" fmla="*/ 2 h 2"/>
                    <a:gd name="T4" fmla="*/ 0 w 2"/>
                    <a:gd name="T5" fmla="*/ 2 h 2"/>
                    <a:gd name="T6" fmla="*/ 2 w 2"/>
                    <a:gd name="T7" fmla="*/ 0 h 2"/>
                    <a:gd name="T8" fmla="*/ 1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69" name="Freeform 1195"/>
                <p:cNvSpPr>
                  <a:spLocks noEditPoints="1"/>
                </p:cNvSpPr>
                <p:nvPr/>
              </p:nvSpPr>
              <p:spPr bwMode="auto">
                <a:xfrm>
                  <a:off x="2534" y="2905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0 h 1"/>
                    <a:gd name="T8" fmla="*/ 0 h 1"/>
                    <a:gd name="T9" fmla="*/ 0 h 1"/>
                    <a:gd name="T10" fmla="*/ 0 h 1"/>
                    <a:gd name="T11" fmla="*/ 0 h 1"/>
                    <a:gd name="T12" fmla="*/ 0 h 1"/>
                    <a:gd name="T1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70" name="Freeform 1196"/>
                <p:cNvSpPr>
                  <a:spLocks/>
                </p:cNvSpPr>
                <p:nvPr/>
              </p:nvSpPr>
              <p:spPr bwMode="auto">
                <a:xfrm>
                  <a:off x="2536" y="2902"/>
                  <a:ext cx="5" cy="8"/>
                </a:xfrm>
                <a:custGeom>
                  <a:avLst/>
                  <a:gdLst>
                    <a:gd name="T0" fmla="*/ 0 w 2"/>
                    <a:gd name="T1" fmla="*/ 0 h 3"/>
                    <a:gd name="T2" fmla="*/ 0 w 2"/>
                    <a:gd name="T3" fmla="*/ 1 h 3"/>
                    <a:gd name="T4" fmla="*/ 0 w 2"/>
                    <a:gd name="T5" fmla="*/ 1 h 3"/>
                    <a:gd name="T6" fmla="*/ 1 w 2"/>
                    <a:gd name="T7" fmla="*/ 3 h 3"/>
                    <a:gd name="T8" fmla="*/ 1 w 2"/>
                    <a:gd name="T9" fmla="*/ 3 h 3"/>
                    <a:gd name="T10" fmla="*/ 1 w 2"/>
                    <a:gd name="T11" fmla="*/ 3 h 3"/>
                    <a:gd name="T12" fmla="*/ 2 w 2"/>
                    <a:gd name="T13" fmla="*/ 3 h 3"/>
                    <a:gd name="T14" fmla="*/ 2 w 2"/>
                    <a:gd name="T15" fmla="*/ 1 h 3"/>
                    <a:gd name="T16" fmla="*/ 1 w 2"/>
                    <a:gd name="T17" fmla="*/ 1 h 3"/>
                    <a:gd name="T18" fmla="*/ 0 w 2"/>
                    <a:gd name="T1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71" name="Freeform 1197"/>
                <p:cNvSpPr>
                  <a:spLocks/>
                </p:cNvSpPr>
                <p:nvPr/>
              </p:nvSpPr>
              <p:spPr bwMode="auto">
                <a:xfrm>
                  <a:off x="2534" y="2905"/>
                  <a:ext cx="4" cy="7"/>
                </a:xfrm>
                <a:custGeom>
                  <a:avLst/>
                  <a:gdLst>
                    <a:gd name="T0" fmla="*/ 1 w 2"/>
                    <a:gd name="T1" fmla="*/ 0 h 3"/>
                    <a:gd name="T2" fmla="*/ 0 w 2"/>
                    <a:gd name="T3" fmla="*/ 0 h 3"/>
                    <a:gd name="T4" fmla="*/ 0 w 2"/>
                    <a:gd name="T5" fmla="*/ 0 h 3"/>
                    <a:gd name="T6" fmla="*/ 0 w 2"/>
                    <a:gd name="T7" fmla="*/ 0 h 3"/>
                    <a:gd name="T8" fmla="*/ 0 w 2"/>
                    <a:gd name="T9" fmla="*/ 0 h 3"/>
                    <a:gd name="T10" fmla="*/ 0 w 2"/>
                    <a:gd name="T11" fmla="*/ 0 h 3"/>
                    <a:gd name="T12" fmla="*/ 0 w 2"/>
                    <a:gd name="T13" fmla="*/ 1 h 3"/>
                    <a:gd name="T14" fmla="*/ 0 w 2"/>
                    <a:gd name="T15" fmla="*/ 1 h 3"/>
                    <a:gd name="T16" fmla="*/ 0 w 2"/>
                    <a:gd name="T17" fmla="*/ 1 h 3"/>
                    <a:gd name="T18" fmla="*/ 0 w 2"/>
                    <a:gd name="T19" fmla="*/ 1 h 3"/>
                    <a:gd name="T20" fmla="*/ 1 w 2"/>
                    <a:gd name="T21" fmla="*/ 2 h 3"/>
                    <a:gd name="T22" fmla="*/ 1 w 2"/>
                    <a:gd name="T23" fmla="*/ 3 h 3"/>
                    <a:gd name="T24" fmla="*/ 1 w 2"/>
                    <a:gd name="T25" fmla="*/ 3 h 3"/>
                    <a:gd name="T26" fmla="*/ 2 w 2"/>
                    <a:gd name="T27" fmla="*/ 2 h 3"/>
                    <a:gd name="T28" fmla="*/ 1 w 2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2"/>
                      </a:cubicBezTo>
                      <a:cubicBezTo>
                        <a:pt x="2" y="2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72" name="Freeform 1198"/>
                <p:cNvSpPr>
                  <a:spLocks noEditPoints="1"/>
                </p:cNvSpPr>
                <p:nvPr/>
              </p:nvSpPr>
              <p:spPr bwMode="auto">
                <a:xfrm>
                  <a:off x="2602" y="2931"/>
                  <a:ext cx="122" cy="55"/>
                </a:xfrm>
                <a:custGeom>
                  <a:avLst/>
                  <a:gdLst>
                    <a:gd name="T0" fmla="*/ 36 w 122"/>
                    <a:gd name="T1" fmla="*/ 14 h 55"/>
                    <a:gd name="T2" fmla="*/ 31 w 122"/>
                    <a:gd name="T3" fmla="*/ 19 h 55"/>
                    <a:gd name="T4" fmla="*/ 119 w 122"/>
                    <a:gd name="T5" fmla="*/ 55 h 55"/>
                    <a:gd name="T6" fmla="*/ 122 w 122"/>
                    <a:gd name="T7" fmla="*/ 55 h 55"/>
                    <a:gd name="T8" fmla="*/ 117 w 122"/>
                    <a:gd name="T9" fmla="*/ 48 h 55"/>
                    <a:gd name="T10" fmla="*/ 36 w 122"/>
                    <a:gd name="T11" fmla="*/ 14 h 55"/>
                    <a:gd name="T12" fmla="*/ 3 w 122"/>
                    <a:gd name="T13" fmla="*/ 0 h 55"/>
                    <a:gd name="T14" fmla="*/ 0 w 122"/>
                    <a:gd name="T15" fmla="*/ 7 h 55"/>
                    <a:gd name="T16" fmla="*/ 24 w 122"/>
                    <a:gd name="T17" fmla="*/ 17 h 55"/>
                    <a:gd name="T18" fmla="*/ 29 w 122"/>
                    <a:gd name="T19" fmla="*/ 12 h 55"/>
                    <a:gd name="T20" fmla="*/ 3 w 122"/>
                    <a:gd name="T21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" h="55">
                      <a:moveTo>
                        <a:pt x="36" y="14"/>
                      </a:moveTo>
                      <a:lnTo>
                        <a:pt x="31" y="19"/>
                      </a:lnTo>
                      <a:lnTo>
                        <a:pt x="119" y="55"/>
                      </a:lnTo>
                      <a:lnTo>
                        <a:pt x="122" y="55"/>
                      </a:lnTo>
                      <a:lnTo>
                        <a:pt x="117" y="48"/>
                      </a:lnTo>
                      <a:lnTo>
                        <a:pt x="36" y="14"/>
                      </a:lnTo>
                      <a:close/>
                      <a:moveTo>
                        <a:pt x="3" y="0"/>
                      </a:moveTo>
                      <a:lnTo>
                        <a:pt x="0" y="7"/>
                      </a:lnTo>
                      <a:lnTo>
                        <a:pt x="24" y="17"/>
                      </a:lnTo>
                      <a:lnTo>
                        <a:pt x="29" y="1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73" name="Freeform 1199"/>
                <p:cNvSpPr>
                  <a:spLocks noEditPoints="1"/>
                </p:cNvSpPr>
                <p:nvPr/>
              </p:nvSpPr>
              <p:spPr bwMode="auto">
                <a:xfrm>
                  <a:off x="2602" y="2931"/>
                  <a:ext cx="122" cy="55"/>
                </a:xfrm>
                <a:custGeom>
                  <a:avLst/>
                  <a:gdLst>
                    <a:gd name="T0" fmla="*/ 36 w 122"/>
                    <a:gd name="T1" fmla="*/ 14 h 55"/>
                    <a:gd name="T2" fmla="*/ 31 w 122"/>
                    <a:gd name="T3" fmla="*/ 19 h 55"/>
                    <a:gd name="T4" fmla="*/ 119 w 122"/>
                    <a:gd name="T5" fmla="*/ 55 h 55"/>
                    <a:gd name="T6" fmla="*/ 122 w 122"/>
                    <a:gd name="T7" fmla="*/ 55 h 55"/>
                    <a:gd name="T8" fmla="*/ 117 w 122"/>
                    <a:gd name="T9" fmla="*/ 48 h 55"/>
                    <a:gd name="T10" fmla="*/ 36 w 122"/>
                    <a:gd name="T11" fmla="*/ 14 h 55"/>
                    <a:gd name="T12" fmla="*/ 3 w 122"/>
                    <a:gd name="T13" fmla="*/ 0 h 55"/>
                    <a:gd name="T14" fmla="*/ 0 w 122"/>
                    <a:gd name="T15" fmla="*/ 7 h 55"/>
                    <a:gd name="T16" fmla="*/ 24 w 122"/>
                    <a:gd name="T17" fmla="*/ 17 h 55"/>
                    <a:gd name="T18" fmla="*/ 29 w 122"/>
                    <a:gd name="T19" fmla="*/ 12 h 55"/>
                    <a:gd name="T20" fmla="*/ 3 w 122"/>
                    <a:gd name="T21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" h="55">
                      <a:moveTo>
                        <a:pt x="36" y="14"/>
                      </a:moveTo>
                      <a:lnTo>
                        <a:pt x="31" y="19"/>
                      </a:lnTo>
                      <a:lnTo>
                        <a:pt x="119" y="55"/>
                      </a:lnTo>
                      <a:lnTo>
                        <a:pt x="122" y="55"/>
                      </a:lnTo>
                      <a:lnTo>
                        <a:pt x="117" y="48"/>
                      </a:lnTo>
                      <a:lnTo>
                        <a:pt x="36" y="14"/>
                      </a:lnTo>
                      <a:moveTo>
                        <a:pt x="3" y="0"/>
                      </a:moveTo>
                      <a:lnTo>
                        <a:pt x="0" y="7"/>
                      </a:lnTo>
                      <a:lnTo>
                        <a:pt x="24" y="17"/>
                      </a:lnTo>
                      <a:lnTo>
                        <a:pt x="2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74" name="Freeform 1200"/>
                <p:cNvSpPr>
                  <a:spLocks/>
                </p:cNvSpPr>
                <p:nvPr/>
              </p:nvSpPr>
              <p:spPr bwMode="auto">
                <a:xfrm>
                  <a:off x="2733" y="2984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75" name="Freeform 1201"/>
                <p:cNvSpPr>
                  <a:spLocks/>
                </p:cNvSpPr>
                <p:nvPr/>
              </p:nvSpPr>
              <p:spPr bwMode="auto">
                <a:xfrm>
                  <a:off x="2733" y="2984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76" name="Oval 1202"/>
                <p:cNvSpPr>
                  <a:spLocks noChangeArrowheads="1"/>
                </p:cNvSpPr>
                <p:nvPr/>
              </p:nvSpPr>
              <p:spPr bwMode="auto">
                <a:xfrm>
                  <a:off x="2733" y="2984"/>
                  <a:ext cx="1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77" name="Freeform 1203"/>
                <p:cNvSpPr>
                  <a:spLocks/>
                </p:cNvSpPr>
                <p:nvPr/>
              </p:nvSpPr>
              <p:spPr bwMode="auto">
                <a:xfrm>
                  <a:off x="2719" y="2979"/>
                  <a:ext cx="7" cy="7"/>
                </a:xfrm>
                <a:custGeom>
                  <a:avLst/>
                  <a:gdLst>
                    <a:gd name="T0" fmla="*/ 0 w 7"/>
                    <a:gd name="T1" fmla="*/ 0 h 7"/>
                    <a:gd name="T2" fmla="*/ 5 w 7"/>
                    <a:gd name="T3" fmla="*/ 7 h 7"/>
                    <a:gd name="T4" fmla="*/ 7 w 7"/>
                    <a:gd name="T5" fmla="*/ 7 h 7"/>
                    <a:gd name="T6" fmla="*/ 5 w 7"/>
                    <a:gd name="T7" fmla="*/ 0 h 7"/>
                    <a:gd name="T8" fmla="*/ 0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5" y="7"/>
                      </a:lnTo>
                      <a:lnTo>
                        <a:pt x="7" y="7"/>
                      </a:ln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78" name="Freeform 1204"/>
                <p:cNvSpPr>
                  <a:spLocks/>
                </p:cNvSpPr>
                <p:nvPr/>
              </p:nvSpPr>
              <p:spPr bwMode="auto">
                <a:xfrm>
                  <a:off x="2719" y="2979"/>
                  <a:ext cx="7" cy="7"/>
                </a:xfrm>
                <a:custGeom>
                  <a:avLst/>
                  <a:gdLst>
                    <a:gd name="T0" fmla="*/ 0 w 7"/>
                    <a:gd name="T1" fmla="*/ 0 h 7"/>
                    <a:gd name="T2" fmla="*/ 5 w 7"/>
                    <a:gd name="T3" fmla="*/ 7 h 7"/>
                    <a:gd name="T4" fmla="*/ 7 w 7"/>
                    <a:gd name="T5" fmla="*/ 7 h 7"/>
                    <a:gd name="T6" fmla="*/ 5 w 7"/>
                    <a:gd name="T7" fmla="*/ 0 h 7"/>
                    <a:gd name="T8" fmla="*/ 0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5" y="7"/>
                      </a:lnTo>
                      <a:lnTo>
                        <a:pt x="7" y="7"/>
                      </a:lnTo>
                      <a:lnTo>
                        <a:pt x="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79" name="Freeform 1205"/>
                <p:cNvSpPr>
                  <a:spLocks/>
                </p:cNvSpPr>
                <p:nvPr/>
              </p:nvSpPr>
              <p:spPr bwMode="auto">
                <a:xfrm>
                  <a:off x="2724" y="2979"/>
                  <a:ext cx="2" cy="7"/>
                </a:xfrm>
                <a:custGeom>
                  <a:avLst/>
                  <a:gdLst>
                    <a:gd name="T0" fmla="*/ 0 w 2"/>
                    <a:gd name="T1" fmla="*/ 0 h 7"/>
                    <a:gd name="T2" fmla="*/ 2 w 2"/>
                    <a:gd name="T3" fmla="*/ 7 h 7"/>
                    <a:gd name="T4" fmla="*/ 2 w 2"/>
                    <a:gd name="T5" fmla="*/ 7 h 7"/>
                    <a:gd name="T6" fmla="*/ 0 w 2"/>
                    <a:gd name="T7" fmla="*/ 2 h 7"/>
                    <a:gd name="T8" fmla="*/ 0 w 2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7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2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80" name="Freeform 1206"/>
                <p:cNvSpPr>
                  <a:spLocks/>
                </p:cNvSpPr>
                <p:nvPr/>
              </p:nvSpPr>
              <p:spPr bwMode="auto">
                <a:xfrm>
                  <a:off x="2724" y="2979"/>
                  <a:ext cx="2" cy="7"/>
                </a:xfrm>
                <a:custGeom>
                  <a:avLst/>
                  <a:gdLst>
                    <a:gd name="T0" fmla="*/ 0 w 2"/>
                    <a:gd name="T1" fmla="*/ 0 h 7"/>
                    <a:gd name="T2" fmla="*/ 2 w 2"/>
                    <a:gd name="T3" fmla="*/ 7 h 7"/>
                    <a:gd name="T4" fmla="*/ 2 w 2"/>
                    <a:gd name="T5" fmla="*/ 7 h 7"/>
                    <a:gd name="T6" fmla="*/ 0 w 2"/>
                    <a:gd name="T7" fmla="*/ 2 h 7"/>
                    <a:gd name="T8" fmla="*/ 0 w 2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7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2" y="7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81" name="Freeform 1207"/>
                <p:cNvSpPr>
                  <a:spLocks/>
                </p:cNvSpPr>
                <p:nvPr/>
              </p:nvSpPr>
              <p:spPr bwMode="auto">
                <a:xfrm>
                  <a:off x="2724" y="2981"/>
                  <a:ext cx="2" cy="5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2 h 2"/>
                    <a:gd name="T6" fmla="*/ 1 w 1"/>
                    <a:gd name="T7" fmla="*/ 0 h 2"/>
                    <a:gd name="T8" fmla="*/ 0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82" name="Freeform 1208"/>
                <p:cNvSpPr>
                  <a:spLocks/>
                </p:cNvSpPr>
                <p:nvPr/>
              </p:nvSpPr>
              <p:spPr bwMode="auto">
                <a:xfrm>
                  <a:off x="2726" y="2981"/>
                  <a:ext cx="7" cy="5"/>
                </a:xfrm>
                <a:custGeom>
                  <a:avLst/>
                  <a:gdLst>
                    <a:gd name="T0" fmla="*/ 0 w 3"/>
                    <a:gd name="T1" fmla="*/ 0 h 2"/>
                    <a:gd name="T2" fmla="*/ 0 w 3"/>
                    <a:gd name="T3" fmla="*/ 2 h 2"/>
                    <a:gd name="T4" fmla="*/ 2 w 3"/>
                    <a:gd name="T5" fmla="*/ 1 h 2"/>
                    <a:gd name="T6" fmla="*/ 2 w 3"/>
                    <a:gd name="T7" fmla="*/ 1 h 2"/>
                    <a:gd name="T8" fmla="*/ 3 w 3"/>
                    <a:gd name="T9" fmla="*/ 1 h 2"/>
                    <a:gd name="T10" fmla="*/ 3 w 3"/>
                    <a:gd name="T11" fmla="*/ 1 h 2"/>
                    <a:gd name="T12" fmla="*/ 3 w 3"/>
                    <a:gd name="T13" fmla="*/ 1 h 2"/>
                    <a:gd name="T14" fmla="*/ 0 w 3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83" name="Freeform 1209"/>
                <p:cNvSpPr>
                  <a:spLocks noEditPoints="1"/>
                </p:cNvSpPr>
                <p:nvPr/>
              </p:nvSpPr>
              <p:spPr bwMode="auto">
                <a:xfrm>
                  <a:off x="2731" y="26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84" name="Freeform 1210"/>
                <p:cNvSpPr>
                  <a:spLocks/>
                </p:cNvSpPr>
                <p:nvPr/>
              </p:nvSpPr>
              <p:spPr bwMode="auto">
                <a:xfrm>
                  <a:off x="2731" y="26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85" name="Freeform 1211"/>
                <p:cNvSpPr>
                  <a:spLocks noEditPoints="1"/>
                </p:cNvSpPr>
                <p:nvPr/>
              </p:nvSpPr>
              <p:spPr bwMode="auto">
                <a:xfrm>
                  <a:off x="2728" y="2692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86" name="Freeform 1212"/>
                <p:cNvSpPr>
                  <a:spLocks/>
                </p:cNvSpPr>
                <p:nvPr/>
              </p:nvSpPr>
              <p:spPr bwMode="auto">
                <a:xfrm>
                  <a:off x="2733" y="269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87" name="Freeform 1213"/>
                <p:cNvSpPr>
                  <a:spLocks noEditPoints="1"/>
                </p:cNvSpPr>
                <p:nvPr/>
              </p:nvSpPr>
              <p:spPr bwMode="auto">
                <a:xfrm>
                  <a:off x="2733" y="269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88" name="Freeform 1214"/>
                <p:cNvSpPr>
                  <a:spLocks noEditPoints="1"/>
                </p:cNvSpPr>
                <p:nvPr/>
              </p:nvSpPr>
              <p:spPr bwMode="auto">
                <a:xfrm>
                  <a:off x="2733" y="2695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1 h 1"/>
                    <a:gd name="T8" fmla="*/ 1 h 1"/>
                    <a:gd name="T9" fmla="*/ 1 h 1"/>
                    <a:gd name="T10" fmla="*/ 1 h 1"/>
                    <a:gd name="T11" fmla="*/ 1 h 1"/>
                    <a:gd name="T12" fmla="*/ 1 h 1"/>
                    <a:gd name="T13" fmla="*/ 1 h 1"/>
                    <a:gd name="T14" fmla="*/ 1 h 1"/>
                    <a:gd name="T15" fmla="*/ 1 h 1"/>
                    <a:gd name="T16" fmla="*/ 1 h 1"/>
                    <a:gd name="T17" fmla="*/ 1 h 1"/>
                    <a:gd name="T18" fmla="*/ 1 h 1"/>
                    <a:gd name="T19" fmla="*/ 1 h 1"/>
                    <a:gd name="T20" fmla="*/ 1 h 1"/>
                    <a:gd name="T21" fmla="*/ 1 h 1"/>
                    <a:gd name="T22" fmla="*/ 1 h 1"/>
                    <a:gd name="T23" fmla="*/ 1 h 1"/>
                    <a:gd name="T24" fmla="*/ 1 h 1"/>
                    <a:gd name="T25" fmla="*/ 1 h 1"/>
                    <a:gd name="T26" fmla="*/ 1 h 1"/>
                    <a:gd name="T27" fmla="*/ 1 h 1"/>
                    <a:gd name="T28" fmla="*/ 0 h 1"/>
                    <a:gd name="T29" fmla="*/ 1 h 1"/>
                    <a:gd name="T30" fmla="*/ 1 h 1"/>
                    <a:gd name="T31" fmla="*/ 1 h 1"/>
                    <a:gd name="T32" fmla="*/ 1 h 1"/>
                    <a:gd name="T33" fmla="*/ 0 h 1"/>
                    <a:gd name="T34" fmla="*/ 0 h 1"/>
                    <a:gd name="T35" fmla="*/ 0 h 1"/>
                    <a:gd name="T3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89" name="Freeform 1215"/>
                <p:cNvSpPr>
                  <a:spLocks/>
                </p:cNvSpPr>
                <p:nvPr/>
              </p:nvSpPr>
              <p:spPr bwMode="auto">
                <a:xfrm>
                  <a:off x="2733" y="269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90" name="Freeform 1216"/>
                <p:cNvSpPr>
                  <a:spLocks noEditPoints="1"/>
                </p:cNvSpPr>
                <p:nvPr/>
              </p:nvSpPr>
              <p:spPr bwMode="auto">
                <a:xfrm>
                  <a:off x="2733" y="269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91" name="Oval 1217"/>
                <p:cNvSpPr>
                  <a:spLocks noChangeArrowheads="1"/>
                </p:cNvSpPr>
                <p:nvPr/>
              </p:nvSpPr>
              <p:spPr bwMode="auto">
                <a:xfrm>
                  <a:off x="2733" y="2697"/>
                  <a:ext cx="1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92" name="Freeform 1218"/>
                <p:cNvSpPr>
                  <a:spLocks noEditPoints="1"/>
                </p:cNvSpPr>
                <p:nvPr/>
              </p:nvSpPr>
              <p:spPr bwMode="auto">
                <a:xfrm>
                  <a:off x="2683" y="2707"/>
                  <a:ext cx="45" cy="76"/>
                </a:xfrm>
                <a:custGeom>
                  <a:avLst/>
                  <a:gdLst>
                    <a:gd name="T0" fmla="*/ 2 w 19"/>
                    <a:gd name="T1" fmla="*/ 25 h 32"/>
                    <a:gd name="T2" fmla="*/ 0 w 19"/>
                    <a:gd name="T3" fmla="*/ 29 h 32"/>
                    <a:gd name="T4" fmla="*/ 2 w 19"/>
                    <a:gd name="T5" fmla="*/ 32 h 32"/>
                    <a:gd name="T6" fmla="*/ 4 w 19"/>
                    <a:gd name="T7" fmla="*/ 28 h 32"/>
                    <a:gd name="T8" fmla="*/ 2 w 19"/>
                    <a:gd name="T9" fmla="*/ 25 h 32"/>
                    <a:gd name="T10" fmla="*/ 18 w 19"/>
                    <a:gd name="T11" fmla="*/ 0 h 32"/>
                    <a:gd name="T12" fmla="*/ 13 w 19"/>
                    <a:gd name="T13" fmla="*/ 6 h 32"/>
                    <a:gd name="T14" fmla="*/ 4 w 19"/>
                    <a:gd name="T15" fmla="*/ 22 h 32"/>
                    <a:gd name="T16" fmla="*/ 5 w 19"/>
                    <a:gd name="T17" fmla="*/ 25 h 32"/>
                    <a:gd name="T18" fmla="*/ 19 w 19"/>
                    <a:gd name="T19" fmla="*/ 1 h 32"/>
                    <a:gd name="T20" fmla="*/ 18 w 19"/>
                    <a:gd name="T21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32">
                      <a:moveTo>
                        <a:pt x="2" y="25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18" y="0"/>
                      </a:move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0"/>
                        <a:pt x="18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93" name="Freeform 1219"/>
                <p:cNvSpPr>
                  <a:spLocks/>
                </p:cNvSpPr>
                <p:nvPr/>
              </p:nvSpPr>
              <p:spPr bwMode="auto">
                <a:xfrm>
                  <a:off x="2726" y="2697"/>
                  <a:ext cx="7" cy="12"/>
                </a:xfrm>
                <a:custGeom>
                  <a:avLst/>
                  <a:gdLst>
                    <a:gd name="T0" fmla="*/ 3 w 3"/>
                    <a:gd name="T1" fmla="*/ 0 h 5"/>
                    <a:gd name="T2" fmla="*/ 3 w 3"/>
                    <a:gd name="T3" fmla="*/ 1 h 5"/>
                    <a:gd name="T4" fmla="*/ 3 w 3"/>
                    <a:gd name="T5" fmla="*/ 1 h 5"/>
                    <a:gd name="T6" fmla="*/ 3 w 3"/>
                    <a:gd name="T7" fmla="*/ 1 h 5"/>
                    <a:gd name="T8" fmla="*/ 3 w 3"/>
                    <a:gd name="T9" fmla="*/ 1 h 5"/>
                    <a:gd name="T10" fmla="*/ 0 w 3"/>
                    <a:gd name="T11" fmla="*/ 4 h 5"/>
                    <a:gd name="T12" fmla="*/ 1 w 3"/>
                    <a:gd name="T13" fmla="*/ 5 h 5"/>
                    <a:gd name="T14" fmla="*/ 3 w 3"/>
                    <a:gd name="T1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1" y="5"/>
                        <a:pt x="1" y="5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94" name="Freeform 1220"/>
                <p:cNvSpPr>
                  <a:spLocks/>
                </p:cNvSpPr>
                <p:nvPr/>
              </p:nvSpPr>
              <p:spPr bwMode="auto">
                <a:xfrm>
                  <a:off x="2688" y="2759"/>
                  <a:ext cx="7" cy="15"/>
                </a:xfrm>
                <a:custGeom>
                  <a:avLst/>
                  <a:gdLst>
                    <a:gd name="T0" fmla="*/ 5 w 7"/>
                    <a:gd name="T1" fmla="*/ 0 h 15"/>
                    <a:gd name="T2" fmla="*/ 0 w 7"/>
                    <a:gd name="T3" fmla="*/ 7 h 15"/>
                    <a:gd name="T4" fmla="*/ 5 w 7"/>
                    <a:gd name="T5" fmla="*/ 15 h 15"/>
                    <a:gd name="T6" fmla="*/ 7 w 7"/>
                    <a:gd name="T7" fmla="*/ 7 h 15"/>
                    <a:gd name="T8" fmla="*/ 5 w 7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5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5"/>
                      </a:lnTo>
                      <a:lnTo>
                        <a:pt x="7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95" name="Freeform 1221"/>
                <p:cNvSpPr>
                  <a:spLocks/>
                </p:cNvSpPr>
                <p:nvPr/>
              </p:nvSpPr>
              <p:spPr bwMode="auto">
                <a:xfrm>
                  <a:off x="2688" y="2759"/>
                  <a:ext cx="7" cy="15"/>
                </a:xfrm>
                <a:custGeom>
                  <a:avLst/>
                  <a:gdLst>
                    <a:gd name="T0" fmla="*/ 5 w 7"/>
                    <a:gd name="T1" fmla="*/ 0 h 15"/>
                    <a:gd name="T2" fmla="*/ 0 w 7"/>
                    <a:gd name="T3" fmla="*/ 7 h 15"/>
                    <a:gd name="T4" fmla="*/ 5 w 7"/>
                    <a:gd name="T5" fmla="*/ 15 h 15"/>
                    <a:gd name="T6" fmla="*/ 7 w 7"/>
                    <a:gd name="T7" fmla="*/ 7 h 15"/>
                    <a:gd name="T8" fmla="*/ 5 w 7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5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5"/>
                      </a:lnTo>
                      <a:lnTo>
                        <a:pt x="7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96" name="Freeform 1222"/>
                <p:cNvSpPr>
                  <a:spLocks/>
                </p:cNvSpPr>
                <p:nvPr/>
              </p:nvSpPr>
              <p:spPr bwMode="auto">
                <a:xfrm>
                  <a:off x="2667" y="2783"/>
                  <a:ext cx="16" cy="26"/>
                </a:xfrm>
                <a:custGeom>
                  <a:avLst/>
                  <a:gdLst>
                    <a:gd name="T0" fmla="*/ 11 w 16"/>
                    <a:gd name="T1" fmla="*/ 0 h 26"/>
                    <a:gd name="T2" fmla="*/ 0 w 16"/>
                    <a:gd name="T3" fmla="*/ 22 h 26"/>
                    <a:gd name="T4" fmla="*/ 0 w 16"/>
                    <a:gd name="T5" fmla="*/ 22 h 26"/>
                    <a:gd name="T6" fmla="*/ 7 w 16"/>
                    <a:gd name="T7" fmla="*/ 26 h 26"/>
                    <a:gd name="T8" fmla="*/ 16 w 16"/>
                    <a:gd name="T9" fmla="*/ 5 h 26"/>
                    <a:gd name="T10" fmla="*/ 11 w 16"/>
                    <a:gd name="T1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26">
                      <a:moveTo>
                        <a:pt x="11" y="0"/>
                      </a:move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7" y="26"/>
                      </a:lnTo>
                      <a:lnTo>
                        <a:pt x="16" y="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97" name="Freeform 1223"/>
                <p:cNvSpPr>
                  <a:spLocks/>
                </p:cNvSpPr>
                <p:nvPr/>
              </p:nvSpPr>
              <p:spPr bwMode="auto">
                <a:xfrm>
                  <a:off x="2667" y="2783"/>
                  <a:ext cx="16" cy="26"/>
                </a:xfrm>
                <a:custGeom>
                  <a:avLst/>
                  <a:gdLst>
                    <a:gd name="T0" fmla="*/ 11 w 16"/>
                    <a:gd name="T1" fmla="*/ 0 h 26"/>
                    <a:gd name="T2" fmla="*/ 0 w 16"/>
                    <a:gd name="T3" fmla="*/ 22 h 26"/>
                    <a:gd name="T4" fmla="*/ 0 w 16"/>
                    <a:gd name="T5" fmla="*/ 22 h 26"/>
                    <a:gd name="T6" fmla="*/ 7 w 16"/>
                    <a:gd name="T7" fmla="*/ 26 h 26"/>
                    <a:gd name="T8" fmla="*/ 16 w 16"/>
                    <a:gd name="T9" fmla="*/ 5 h 26"/>
                    <a:gd name="T10" fmla="*/ 11 w 16"/>
                    <a:gd name="T1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26">
                      <a:moveTo>
                        <a:pt x="11" y="0"/>
                      </a:move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7" y="26"/>
                      </a:lnTo>
                      <a:lnTo>
                        <a:pt x="16" y="5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98" name="Rectangle 1224"/>
                <p:cNvSpPr>
                  <a:spLocks noChangeArrowheads="1"/>
                </p:cNvSpPr>
                <p:nvPr/>
              </p:nvSpPr>
              <p:spPr bwMode="auto">
                <a:xfrm>
                  <a:off x="2667" y="2805"/>
                  <a:ext cx="1" cy="1"/>
                </a:xfrm>
                <a:prstGeom prst="rect">
                  <a:avLst/>
                </a:pr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599" name="Freeform 1225"/>
                <p:cNvSpPr>
                  <a:spLocks/>
                </p:cNvSpPr>
                <p:nvPr/>
              </p:nvSpPr>
              <p:spPr bwMode="auto">
                <a:xfrm>
                  <a:off x="2667" y="280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00" name="Freeform 1226"/>
                <p:cNvSpPr>
                  <a:spLocks/>
                </p:cNvSpPr>
                <p:nvPr/>
              </p:nvSpPr>
              <p:spPr bwMode="auto">
                <a:xfrm>
                  <a:off x="2655" y="2814"/>
                  <a:ext cx="9" cy="22"/>
                </a:xfrm>
                <a:custGeom>
                  <a:avLst/>
                  <a:gdLst>
                    <a:gd name="T0" fmla="*/ 7 w 9"/>
                    <a:gd name="T1" fmla="*/ 0 h 22"/>
                    <a:gd name="T2" fmla="*/ 0 w 9"/>
                    <a:gd name="T3" fmla="*/ 14 h 22"/>
                    <a:gd name="T4" fmla="*/ 2 w 9"/>
                    <a:gd name="T5" fmla="*/ 22 h 22"/>
                    <a:gd name="T6" fmla="*/ 9 w 9"/>
                    <a:gd name="T7" fmla="*/ 7 h 22"/>
                    <a:gd name="T8" fmla="*/ 7 w 9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2">
                      <a:moveTo>
                        <a:pt x="7" y="0"/>
                      </a:moveTo>
                      <a:lnTo>
                        <a:pt x="0" y="14"/>
                      </a:lnTo>
                      <a:lnTo>
                        <a:pt x="2" y="22"/>
                      </a:lnTo>
                      <a:lnTo>
                        <a:pt x="9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01" name="Freeform 1227"/>
                <p:cNvSpPr>
                  <a:spLocks/>
                </p:cNvSpPr>
                <p:nvPr/>
              </p:nvSpPr>
              <p:spPr bwMode="auto">
                <a:xfrm>
                  <a:off x="2655" y="2814"/>
                  <a:ext cx="9" cy="22"/>
                </a:xfrm>
                <a:custGeom>
                  <a:avLst/>
                  <a:gdLst>
                    <a:gd name="T0" fmla="*/ 7 w 9"/>
                    <a:gd name="T1" fmla="*/ 0 h 22"/>
                    <a:gd name="T2" fmla="*/ 0 w 9"/>
                    <a:gd name="T3" fmla="*/ 14 h 22"/>
                    <a:gd name="T4" fmla="*/ 2 w 9"/>
                    <a:gd name="T5" fmla="*/ 22 h 22"/>
                    <a:gd name="T6" fmla="*/ 9 w 9"/>
                    <a:gd name="T7" fmla="*/ 7 h 22"/>
                    <a:gd name="T8" fmla="*/ 7 w 9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2">
                      <a:moveTo>
                        <a:pt x="7" y="0"/>
                      </a:moveTo>
                      <a:lnTo>
                        <a:pt x="0" y="14"/>
                      </a:lnTo>
                      <a:lnTo>
                        <a:pt x="2" y="22"/>
                      </a:lnTo>
                      <a:lnTo>
                        <a:pt x="9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02" name="Freeform 1228"/>
                <p:cNvSpPr>
                  <a:spLocks/>
                </p:cNvSpPr>
                <p:nvPr/>
              </p:nvSpPr>
              <p:spPr bwMode="auto">
                <a:xfrm>
                  <a:off x="2662" y="2812"/>
                  <a:ext cx="7" cy="9"/>
                </a:xfrm>
                <a:custGeom>
                  <a:avLst/>
                  <a:gdLst>
                    <a:gd name="T0" fmla="*/ 0 w 7"/>
                    <a:gd name="T1" fmla="*/ 0 h 9"/>
                    <a:gd name="T2" fmla="*/ 0 w 7"/>
                    <a:gd name="T3" fmla="*/ 2 h 9"/>
                    <a:gd name="T4" fmla="*/ 2 w 7"/>
                    <a:gd name="T5" fmla="*/ 9 h 9"/>
                    <a:gd name="T6" fmla="*/ 7 w 7"/>
                    <a:gd name="T7" fmla="*/ 2 h 9"/>
                    <a:gd name="T8" fmla="*/ 0 w 7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2" y="9"/>
                      </a:lnTo>
                      <a:lnTo>
                        <a:pt x="7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03" name="Freeform 1229"/>
                <p:cNvSpPr>
                  <a:spLocks/>
                </p:cNvSpPr>
                <p:nvPr/>
              </p:nvSpPr>
              <p:spPr bwMode="auto">
                <a:xfrm>
                  <a:off x="2662" y="2812"/>
                  <a:ext cx="7" cy="9"/>
                </a:xfrm>
                <a:custGeom>
                  <a:avLst/>
                  <a:gdLst>
                    <a:gd name="T0" fmla="*/ 0 w 7"/>
                    <a:gd name="T1" fmla="*/ 0 h 9"/>
                    <a:gd name="T2" fmla="*/ 0 w 7"/>
                    <a:gd name="T3" fmla="*/ 2 h 9"/>
                    <a:gd name="T4" fmla="*/ 2 w 7"/>
                    <a:gd name="T5" fmla="*/ 9 h 9"/>
                    <a:gd name="T6" fmla="*/ 7 w 7"/>
                    <a:gd name="T7" fmla="*/ 2 h 9"/>
                    <a:gd name="T8" fmla="*/ 0 w 7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2" y="9"/>
                      </a:lnTo>
                      <a:lnTo>
                        <a:pt x="7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04" name="Freeform 1230"/>
                <p:cNvSpPr>
                  <a:spLocks noEditPoints="1"/>
                </p:cNvSpPr>
                <p:nvPr/>
              </p:nvSpPr>
              <p:spPr bwMode="auto">
                <a:xfrm>
                  <a:off x="2631" y="2836"/>
                  <a:ext cx="21" cy="35"/>
                </a:xfrm>
                <a:custGeom>
                  <a:avLst/>
                  <a:gdLst>
                    <a:gd name="T0" fmla="*/ 0 w 21"/>
                    <a:gd name="T1" fmla="*/ 33 h 35"/>
                    <a:gd name="T2" fmla="*/ 0 w 21"/>
                    <a:gd name="T3" fmla="*/ 35 h 35"/>
                    <a:gd name="T4" fmla="*/ 0 w 21"/>
                    <a:gd name="T5" fmla="*/ 35 h 35"/>
                    <a:gd name="T6" fmla="*/ 0 w 21"/>
                    <a:gd name="T7" fmla="*/ 33 h 35"/>
                    <a:gd name="T8" fmla="*/ 19 w 21"/>
                    <a:gd name="T9" fmla="*/ 0 h 35"/>
                    <a:gd name="T10" fmla="*/ 5 w 21"/>
                    <a:gd name="T11" fmla="*/ 26 h 35"/>
                    <a:gd name="T12" fmla="*/ 7 w 21"/>
                    <a:gd name="T13" fmla="*/ 33 h 35"/>
                    <a:gd name="T14" fmla="*/ 9 w 21"/>
                    <a:gd name="T15" fmla="*/ 31 h 35"/>
                    <a:gd name="T16" fmla="*/ 21 w 21"/>
                    <a:gd name="T17" fmla="*/ 7 h 35"/>
                    <a:gd name="T18" fmla="*/ 19 w 21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35">
                      <a:moveTo>
                        <a:pt x="0" y="33"/>
                      </a:move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0" y="33"/>
                      </a:lnTo>
                      <a:close/>
                      <a:moveTo>
                        <a:pt x="19" y="0"/>
                      </a:moveTo>
                      <a:lnTo>
                        <a:pt x="5" y="26"/>
                      </a:lnTo>
                      <a:lnTo>
                        <a:pt x="7" y="33"/>
                      </a:lnTo>
                      <a:lnTo>
                        <a:pt x="9" y="31"/>
                      </a:lnTo>
                      <a:lnTo>
                        <a:pt x="21" y="7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05" name="Freeform 1231"/>
                <p:cNvSpPr>
                  <a:spLocks noEditPoints="1"/>
                </p:cNvSpPr>
                <p:nvPr/>
              </p:nvSpPr>
              <p:spPr bwMode="auto">
                <a:xfrm>
                  <a:off x="2631" y="2836"/>
                  <a:ext cx="21" cy="35"/>
                </a:xfrm>
                <a:custGeom>
                  <a:avLst/>
                  <a:gdLst>
                    <a:gd name="T0" fmla="*/ 0 w 21"/>
                    <a:gd name="T1" fmla="*/ 33 h 35"/>
                    <a:gd name="T2" fmla="*/ 0 w 21"/>
                    <a:gd name="T3" fmla="*/ 35 h 35"/>
                    <a:gd name="T4" fmla="*/ 0 w 21"/>
                    <a:gd name="T5" fmla="*/ 35 h 35"/>
                    <a:gd name="T6" fmla="*/ 0 w 21"/>
                    <a:gd name="T7" fmla="*/ 33 h 35"/>
                    <a:gd name="T8" fmla="*/ 19 w 21"/>
                    <a:gd name="T9" fmla="*/ 0 h 35"/>
                    <a:gd name="T10" fmla="*/ 5 w 21"/>
                    <a:gd name="T11" fmla="*/ 26 h 35"/>
                    <a:gd name="T12" fmla="*/ 7 w 21"/>
                    <a:gd name="T13" fmla="*/ 33 h 35"/>
                    <a:gd name="T14" fmla="*/ 9 w 21"/>
                    <a:gd name="T15" fmla="*/ 31 h 35"/>
                    <a:gd name="T16" fmla="*/ 21 w 21"/>
                    <a:gd name="T17" fmla="*/ 7 h 35"/>
                    <a:gd name="T18" fmla="*/ 19 w 21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35">
                      <a:moveTo>
                        <a:pt x="0" y="33"/>
                      </a:move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0" y="33"/>
                      </a:lnTo>
                      <a:moveTo>
                        <a:pt x="19" y="0"/>
                      </a:moveTo>
                      <a:lnTo>
                        <a:pt x="5" y="26"/>
                      </a:lnTo>
                      <a:lnTo>
                        <a:pt x="7" y="33"/>
                      </a:lnTo>
                      <a:lnTo>
                        <a:pt x="9" y="31"/>
                      </a:lnTo>
                      <a:lnTo>
                        <a:pt x="21" y="7"/>
                      </a:lnTo>
                      <a:lnTo>
                        <a:pt x="1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06" name="Freeform 1232"/>
                <p:cNvSpPr>
                  <a:spLocks/>
                </p:cNvSpPr>
                <p:nvPr/>
              </p:nvSpPr>
              <p:spPr bwMode="auto">
                <a:xfrm>
                  <a:off x="2678" y="2776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7 h 12"/>
                    <a:gd name="T4" fmla="*/ 5 w 10"/>
                    <a:gd name="T5" fmla="*/ 12 h 12"/>
                    <a:gd name="T6" fmla="*/ 10 w 10"/>
                    <a:gd name="T7" fmla="*/ 7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0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07" name="Freeform 1233"/>
                <p:cNvSpPr>
                  <a:spLocks/>
                </p:cNvSpPr>
                <p:nvPr/>
              </p:nvSpPr>
              <p:spPr bwMode="auto">
                <a:xfrm>
                  <a:off x="2678" y="2776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7 h 12"/>
                    <a:gd name="T4" fmla="*/ 5 w 10"/>
                    <a:gd name="T5" fmla="*/ 12 h 12"/>
                    <a:gd name="T6" fmla="*/ 10 w 10"/>
                    <a:gd name="T7" fmla="*/ 7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0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09" name="Freeform 1234"/>
                <p:cNvSpPr>
                  <a:spLocks/>
                </p:cNvSpPr>
                <p:nvPr/>
              </p:nvSpPr>
              <p:spPr bwMode="auto">
                <a:xfrm>
                  <a:off x="2650" y="2828"/>
                  <a:ext cx="7" cy="15"/>
                </a:xfrm>
                <a:custGeom>
                  <a:avLst/>
                  <a:gdLst>
                    <a:gd name="T0" fmla="*/ 5 w 7"/>
                    <a:gd name="T1" fmla="*/ 0 h 15"/>
                    <a:gd name="T2" fmla="*/ 0 w 7"/>
                    <a:gd name="T3" fmla="*/ 8 h 15"/>
                    <a:gd name="T4" fmla="*/ 2 w 7"/>
                    <a:gd name="T5" fmla="*/ 15 h 15"/>
                    <a:gd name="T6" fmla="*/ 7 w 7"/>
                    <a:gd name="T7" fmla="*/ 8 h 15"/>
                    <a:gd name="T8" fmla="*/ 5 w 7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5">
                      <a:moveTo>
                        <a:pt x="5" y="0"/>
                      </a:moveTo>
                      <a:lnTo>
                        <a:pt x="0" y="8"/>
                      </a:lnTo>
                      <a:lnTo>
                        <a:pt x="2" y="15"/>
                      </a:lnTo>
                      <a:lnTo>
                        <a:pt x="7" y="8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10" name="Freeform 1235"/>
                <p:cNvSpPr>
                  <a:spLocks/>
                </p:cNvSpPr>
                <p:nvPr/>
              </p:nvSpPr>
              <p:spPr bwMode="auto">
                <a:xfrm>
                  <a:off x="2650" y="2828"/>
                  <a:ext cx="7" cy="15"/>
                </a:xfrm>
                <a:custGeom>
                  <a:avLst/>
                  <a:gdLst>
                    <a:gd name="T0" fmla="*/ 5 w 7"/>
                    <a:gd name="T1" fmla="*/ 0 h 15"/>
                    <a:gd name="T2" fmla="*/ 0 w 7"/>
                    <a:gd name="T3" fmla="*/ 8 h 15"/>
                    <a:gd name="T4" fmla="*/ 2 w 7"/>
                    <a:gd name="T5" fmla="*/ 15 h 15"/>
                    <a:gd name="T6" fmla="*/ 7 w 7"/>
                    <a:gd name="T7" fmla="*/ 8 h 15"/>
                    <a:gd name="T8" fmla="*/ 5 w 7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5">
                      <a:moveTo>
                        <a:pt x="5" y="0"/>
                      </a:moveTo>
                      <a:lnTo>
                        <a:pt x="0" y="8"/>
                      </a:lnTo>
                      <a:lnTo>
                        <a:pt x="2" y="15"/>
                      </a:lnTo>
                      <a:lnTo>
                        <a:pt x="7" y="8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11" name="Freeform 1236"/>
                <p:cNvSpPr>
                  <a:spLocks noEditPoints="1"/>
                </p:cNvSpPr>
                <p:nvPr/>
              </p:nvSpPr>
              <p:spPr bwMode="auto">
                <a:xfrm>
                  <a:off x="2733" y="27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12" name="Freeform 1237"/>
                <p:cNvSpPr>
                  <a:spLocks/>
                </p:cNvSpPr>
                <p:nvPr/>
              </p:nvSpPr>
              <p:spPr bwMode="auto">
                <a:xfrm>
                  <a:off x="2667" y="2805"/>
                  <a:ext cx="7" cy="9"/>
                </a:xfrm>
                <a:custGeom>
                  <a:avLst/>
                  <a:gdLst>
                    <a:gd name="T0" fmla="*/ 0 w 7"/>
                    <a:gd name="T1" fmla="*/ 0 h 9"/>
                    <a:gd name="T2" fmla="*/ 2 w 7"/>
                    <a:gd name="T3" fmla="*/ 9 h 9"/>
                    <a:gd name="T4" fmla="*/ 7 w 7"/>
                    <a:gd name="T5" fmla="*/ 4 h 9"/>
                    <a:gd name="T6" fmla="*/ 0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lnTo>
                        <a:pt x="2" y="9"/>
                      </a:lnTo>
                      <a:lnTo>
                        <a:pt x="7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13" name="Freeform 1238"/>
                <p:cNvSpPr>
                  <a:spLocks/>
                </p:cNvSpPr>
                <p:nvPr/>
              </p:nvSpPr>
              <p:spPr bwMode="auto">
                <a:xfrm>
                  <a:off x="2667" y="2805"/>
                  <a:ext cx="7" cy="9"/>
                </a:xfrm>
                <a:custGeom>
                  <a:avLst/>
                  <a:gdLst>
                    <a:gd name="T0" fmla="*/ 0 w 7"/>
                    <a:gd name="T1" fmla="*/ 0 h 9"/>
                    <a:gd name="T2" fmla="*/ 2 w 7"/>
                    <a:gd name="T3" fmla="*/ 9 h 9"/>
                    <a:gd name="T4" fmla="*/ 7 w 7"/>
                    <a:gd name="T5" fmla="*/ 4 h 9"/>
                    <a:gd name="T6" fmla="*/ 0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lnTo>
                        <a:pt x="2" y="9"/>
                      </a:lnTo>
                      <a:lnTo>
                        <a:pt x="7" y="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14" name="Freeform 1239"/>
                <p:cNvSpPr>
                  <a:spLocks/>
                </p:cNvSpPr>
                <p:nvPr/>
              </p:nvSpPr>
              <p:spPr bwMode="auto">
                <a:xfrm>
                  <a:off x="2662" y="2805"/>
                  <a:ext cx="7" cy="9"/>
                </a:xfrm>
                <a:custGeom>
                  <a:avLst/>
                  <a:gdLst>
                    <a:gd name="T0" fmla="*/ 5 w 7"/>
                    <a:gd name="T1" fmla="*/ 0 h 9"/>
                    <a:gd name="T2" fmla="*/ 0 w 7"/>
                    <a:gd name="T3" fmla="*/ 7 h 9"/>
                    <a:gd name="T4" fmla="*/ 7 w 7"/>
                    <a:gd name="T5" fmla="*/ 9 h 9"/>
                    <a:gd name="T6" fmla="*/ 7 w 7"/>
                    <a:gd name="T7" fmla="*/ 9 h 9"/>
                    <a:gd name="T8" fmla="*/ 5 w 7"/>
                    <a:gd name="T9" fmla="*/ 0 h 9"/>
                    <a:gd name="T10" fmla="*/ 5 w 7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9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7" y="9"/>
                      </a:lnTo>
                      <a:lnTo>
                        <a:pt x="7" y="9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17" name="Freeform 1240"/>
                <p:cNvSpPr>
                  <a:spLocks/>
                </p:cNvSpPr>
                <p:nvPr/>
              </p:nvSpPr>
              <p:spPr bwMode="auto">
                <a:xfrm>
                  <a:off x="2662" y="2805"/>
                  <a:ext cx="7" cy="9"/>
                </a:xfrm>
                <a:custGeom>
                  <a:avLst/>
                  <a:gdLst>
                    <a:gd name="T0" fmla="*/ 5 w 7"/>
                    <a:gd name="T1" fmla="*/ 0 h 9"/>
                    <a:gd name="T2" fmla="*/ 0 w 7"/>
                    <a:gd name="T3" fmla="*/ 7 h 9"/>
                    <a:gd name="T4" fmla="*/ 7 w 7"/>
                    <a:gd name="T5" fmla="*/ 9 h 9"/>
                    <a:gd name="T6" fmla="*/ 7 w 7"/>
                    <a:gd name="T7" fmla="*/ 9 h 9"/>
                    <a:gd name="T8" fmla="*/ 5 w 7"/>
                    <a:gd name="T9" fmla="*/ 0 h 9"/>
                    <a:gd name="T10" fmla="*/ 5 w 7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9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7" y="9"/>
                      </a:lnTo>
                      <a:lnTo>
                        <a:pt x="7" y="9"/>
                      </a:lnTo>
                      <a:lnTo>
                        <a:pt x="5" y="0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18" name="Freeform 1241"/>
                <p:cNvSpPr>
                  <a:spLocks/>
                </p:cNvSpPr>
                <p:nvPr/>
              </p:nvSpPr>
              <p:spPr bwMode="auto">
                <a:xfrm>
                  <a:off x="2631" y="2862"/>
                  <a:ext cx="7" cy="9"/>
                </a:xfrm>
                <a:custGeom>
                  <a:avLst/>
                  <a:gdLst>
                    <a:gd name="T0" fmla="*/ 5 w 7"/>
                    <a:gd name="T1" fmla="*/ 0 h 9"/>
                    <a:gd name="T2" fmla="*/ 0 w 7"/>
                    <a:gd name="T3" fmla="*/ 7 h 9"/>
                    <a:gd name="T4" fmla="*/ 0 w 7"/>
                    <a:gd name="T5" fmla="*/ 9 h 9"/>
                    <a:gd name="T6" fmla="*/ 7 w 7"/>
                    <a:gd name="T7" fmla="*/ 7 h 9"/>
                    <a:gd name="T8" fmla="*/ 5 w 7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7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19" name="Freeform 1242"/>
                <p:cNvSpPr>
                  <a:spLocks/>
                </p:cNvSpPr>
                <p:nvPr/>
              </p:nvSpPr>
              <p:spPr bwMode="auto">
                <a:xfrm>
                  <a:off x="2631" y="2862"/>
                  <a:ext cx="7" cy="9"/>
                </a:xfrm>
                <a:custGeom>
                  <a:avLst/>
                  <a:gdLst>
                    <a:gd name="T0" fmla="*/ 5 w 7"/>
                    <a:gd name="T1" fmla="*/ 0 h 9"/>
                    <a:gd name="T2" fmla="*/ 0 w 7"/>
                    <a:gd name="T3" fmla="*/ 7 h 9"/>
                    <a:gd name="T4" fmla="*/ 0 w 7"/>
                    <a:gd name="T5" fmla="*/ 9 h 9"/>
                    <a:gd name="T6" fmla="*/ 7 w 7"/>
                    <a:gd name="T7" fmla="*/ 7 h 9"/>
                    <a:gd name="T8" fmla="*/ 5 w 7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7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21" name="Freeform 1243"/>
                <p:cNvSpPr>
                  <a:spLocks/>
                </p:cNvSpPr>
                <p:nvPr/>
              </p:nvSpPr>
              <p:spPr bwMode="auto">
                <a:xfrm>
                  <a:off x="2598" y="2876"/>
                  <a:ext cx="38" cy="55"/>
                </a:xfrm>
                <a:custGeom>
                  <a:avLst/>
                  <a:gdLst>
                    <a:gd name="T0" fmla="*/ 38 w 38"/>
                    <a:gd name="T1" fmla="*/ 0 h 55"/>
                    <a:gd name="T2" fmla="*/ 26 w 38"/>
                    <a:gd name="T3" fmla="*/ 5 h 55"/>
                    <a:gd name="T4" fmla="*/ 0 w 38"/>
                    <a:gd name="T5" fmla="*/ 53 h 55"/>
                    <a:gd name="T6" fmla="*/ 7 w 38"/>
                    <a:gd name="T7" fmla="*/ 55 h 55"/>
                    <a:gd name="T8" fmla="*/ 38 w 38"/>
                    <a:gd name="T9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55">
                      <a:moveTo>
                        <a:pt x="38" y="0"/>
                      </a:moveTo>
                      <a:lnTo>
                        <a:pt x="26" y="5"/>
                      </a:lnTo>
                      <a:lnTo>
                        <a:pt x="0" y="53"/>
                      </a:lnTo>
                      <a:lnTo>
                        <a:pt x="7" y="55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22" name="Freeform 1244"/>
                <p:cNvSpPr>
                  <a:spLocks/>
                </p:cNvSpPr>
                <p:nvPr/>
              </p:nvSpPr>
              <p:spPr bwMode="auto">
                <a:xfrm>
                  <a:off x="2598" y="2876"/>
                  <a:ext cx="38" cy="55"/>
                </a:xfrm>
                <a:custGeom>
                  <a:avLst/>
                  <a:gdLst>
                    <a:gd name="T0" fmla="*/ 38 w 38"/>
                    <a:gd name="T1" fmla="*/ 0 h 55"/>
                    <a:gd name="T2" fmla="*/ 26 w 38"/>
                    <a:gd name="T3" fmla="*/ 5 h 55"/>
                    <a:gd name="T4" fmla="*/ 0 w 38"/>
                    <a:gd name="T5" fmla="*/ 53 h 55"/>
                    <a:gd name="T6" fmla="*/ 7 w 38"/>
                    <a:gd name="T7" fmla="*/ 55 h 55"/>
                    <a:gd name="T8" fmla="*/ 38 w 38"/>
                    <a:gd name="T9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55">
                      <a:moveTo>
                        <a:pt x="38" y="0"/>
                      </a:moveTo>
                      <a:lnTo>
                        <a:pt x="26" y="5"/>
                      </a:lnTo>
                      <a:lnTo>
                        <a:pt x="0" y="53"/>
                      </a:lnTo>
                      <a:lnTo>
                        <a:pt x="7" y="55"/>
                      </a:lnTo>
                      <a:lnTo>
                        <a:pt x="3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23" name="Freeform 1245"/>
                <p:cNvSpPr>
                  <a:spLocks/>
                </p:cNvSpPr>
                <p:nvPr/>
              </p:nvSpPr>
              <p:spPr bwMode="auto">
                <a:xfrm>
                  <a:off x="2733" y="26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24" name="Oval 1246"/>
                <p:cNvSpPr>
                  <a:spLocks noChangeArrowheads="1"/>
                </p:cNvSpPr>
                <p:nvPr/>
              </p:nvSpPr>
              <p:spPr bwMode="auto">
                <a:xfrm>
                  <a:off x="2733" y="2695"/>
                  <a:ext cx="1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25" name="Freeform 1247"/>
                <p:cNvSpPr>
                  <a:spLocks/>
                </p:cNvSpPr>
                <p:nvPr/>
              </p:nvSpPr>
              <p:spPr bwMode="auto">
                <a:xfrm>
                  <a:off x="2733" y="2692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26" name="Freeform 1248"/>
                <p:cNvSpPr>
                  <a:spLocks noEditPoints="1"/>
                </p:cNvSpPr>
                <p:nvPr/>
              </p:nvSpPr>
              <p:spPr bwMode="auto">
                <a:xfrm>
                  <a:off x="2733" y="2695"/>
                  <a:ext cx="0" cy="5"/>
                </a:xfrm>
                <a:custGeom>
                  <a:avLst/>
                  <a:gdLst>
                    <a:gd name="T0" fmla="*/ 2 h 2"/>
                    <a:gd name="T1" fmla="*/ 2 h 2"/>
                    <a:gd name="T2" fmla="*/ 2 h 2"/>
                    <a:gd name="T3" fmla="*/ 1 h 2"/>
                    <a:gd name="T4" fmla="*/ 2 h 2"/>
                    <a:gd name="T5" fmla="*/ 1 h 2"/>
                    <a:gd name="T6" fmla="*/ 1 h 2"/>
                    <a:gd name="T7" fmla="*/ 1 h 2"/>
                    <a:gd name="T8" fmla="*/ 1 h 2"/>
                    <a:gd name="T9" fmla="*/ 1 h 2"/>
                    <a:gd name="T10" fmla="*/ 1 h 2"/>
                    <a:gd name="T11" fmla="*/ 1 h 2"/>
                    <a:gd name="T12" fmla="*/ 1 h 2"/>
                    <a:gd name="T13" fmla="*/ 1 h 2"/>
                    <a:gd name="T14" fmla="*/ 1 h 2"/>
                    <a:gd name="T15" fmla="*/ 1 h 2"/>
                    <a:gd name="T16" fmla="*/ 1 h 2"/>
                    <a:gd name="T17" fmla="*/ 1 h 2"/>
                    <a:gd name="T18" fmla="*/ 1 h 2"/>
                    <a:gd name="T19" fmla="*/ 1 h 2"/>
                    <a:gd name="T20" fmla="*/ 1 h 2"/>
                    <a:gd name="T21" fmla="*/ 1 h 2"/>
                    <a:gd name="T22" fmla="*/ 1 h 2"/>
                    <a:gd name="T23" fmla="*/ 1 h 2"/>
                    <a:gd name="T24" fmla="*/ 1 h 2"/>
                    <a:gd name="T25" fmla="*/ 1 h 2"/>
                    <a:gd name="T26" fmla="*/ 1 h 2"/>
                    <a:gd name="T27" fmla="*/ 1 h 2"/>
                    <a:gd name="T28" fmla="*/ 1 h 2"/>
                    <a:gd name="T29" fmla="*/ 1 h 2"/>
                    <a:gd name="T30" fmla="*/ 1 h 2"/>
                    <a:gd name="T31" fmla="*/ 1 h 2"/>
                    <a:gd name="T32" fmla="*/ 1 h 2"/>
                    <a:gd name="T33" fmla="*/ 1 h 2"/>
                    <a:gd name="T34" fmla="*/ 0 h 2"/>
                    <a:gd name="T35" fmla="*/ 0 h 2"/>
                    <a:gd name="T36" fmla="*/ 1 h 2"/>
                    <a:gd name="T37" fmla="*/ 0 h 2"/>
                    <a:gd name="T38" fmla="*/ 0 h 2"/>
                    <a:gd name="T39" fmla="*/ 0 h 2"/>
                    <a:gd name="T40" fmla="*/ 0 h 2"/>
                    <a:gd name="T41" fmla="*/ 0 h 2"/>
                    <a:gd name="T42" fmla="*/ 0 h 2"/>
                    <a:gd name="T43" fmla="*/ 0 h 2"/>
                    <a:gd name="T44" fmla="*/ 0 h 2"/>
                    <a:gd name="T45" fmla="*/ 0 h 2"/>
                    <a:gd name="T46" fmla="*/ 0 h 2"/>
                    <a:gd name="T47" fmla="*/ 0 h 2"/>
                    <a:gd name="T48" fmla="*/ 0 h 2"/>
                    <a:gd name="T49" fmla="*/ 0 h 2"/>
                    <a:gd name="T50" fmla="*/ 0 h 2"/>
                    <a:gd name="T51" fmla="*/ 0 h 2"/>
                    <a:gd name="T52" fmla="*/ 0 h 2"/>
                    <a:gd name="T53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  <a:cxn ang="0">
                      <a:pos x="0" y="T42"/>
                    </a:cxn>
                    <a:cxn ang="0">
                      <a:pos x="0" y="T43"/>
                    </a:cxn>
                    <a:cxn ang="0">
                      <a:pos x="0" y="T44"/>
                    </a:cxn>
                    <a:cxn ang="0">
                      <a:pos x="0" y="T45"/>
                    </a:cxn>
                    <a:cxn ang="0">
                      <a:pos x="0" y="T46"/>
                    </a:cxn>
                    <a:cxn ang="0">
                      <a:pos x="0" y="T47"/>
                    </a:cxn>
                    <a:cxn ang="0">
                      <a:pos x="0" y="T48"/>
                    </a:cxn>
                    <a:cxn ang="0">
                      <a:pos x="0" y="T49"/>
                    </a:cxn>
                    <a:cxn ang="0">
                      <a:pos x="0" y="T50"/>
                    </a:cxn>
                    <a:cxn ang="0">
                      <a:pos x="0" y="T51"/>
                    </a:cxn>
                    <a:cxn ang="0">
                      <a:pos x="0" y="T52"/>
                    </a:cxn>
                    <a:cxn ang="0">
                      <a:pos x="0" y="T53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1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27" name="Freeform 1249"/>
                <p:cNvSpPr>
                  <a:spLocks/>
                </p:cNvSpPr>
                <p:nvPr/>
              </p:nvSpPr>
              <p:spPr bwMode="auto">
                <a:xfrm>
                  <a:off x="2714" y="2702"/>
                  <a:ext cx="12" cy="19"/>
                </a:xfrm>
                <a:custGeom>
                  <a:avLst/>
                  <a:gdLst>
                    <a:gd name="T0" fmla="*/ 5 w 5"/>
                    <a:gd name="T1" fmla="*/ 0 h 8"/>
                    <a:gd name="T2" fmla="*/ 4 w 5"/>
                    <a:gd name="T3" fmla="*/ 0 h 8"/>
                    <a:gd name="T4" fmla="*/ 0 w 5"/>
                    <a:gd name="T5" fmla="*/ 8 h 8"/>
                    <a:gd name="T6" fmla="*/ 5 w 5"/>
                    <a:gd name="T7" fmla="*/ 2 h 8"/>
                    <a:gd name="T8" fmla="*/ 5 w 5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28" name="Freeform 1250"/>
                <p:cNvSpPr>
                  <a:spLocks/>
                </p:cNvSpPr>
                <p:nvPr/>
              </p:nvSpPr>
              <p:spPr bwMode="auto">
                <a:xfrm>
                  <a:off x="2726" y="2700"/>
                  <a:ext cx="7" cy="7"/>
                </a:xfrm>
                <a:custGeom>
                  <a:avLst/>
                  <a:gdLst>
                    <a:gd name="T0" fmla="*/ 3 w 3"/>
                    <a:gd name="T1" fmla="*/ 0 h 3"/>
                    <a:gd name="T2" fmla="*/ 2 w 3"/>
                    <a:gd name="T3" fmla="*/ 0 h 3"/>
                    <a:gd name="T4" fmla="*/ 0 w 3"/>
                    <a:gd name="T5" fmla="*/ 1 h 3"/>
                    <a:gd name="T6" fmla="*/ 0 w 3"/>
                    <a:gd name="T7" fmla="*/ 3 h 3"/>
                    <a:gd name="T8" fmla="*/ 3 w 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29" name="Freeform 1251"/>
                <p:cNvSpPr>
                  <a:spLocks noEditPoints="1"/>
                </p:cNvSpPr>
                <p:nvPr/>
              </p:nvSpPr>
              <p:spPr bwMode="auto">
                <a:xfrm>
                  <a:off x="2731" y="26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30" name="Freeform 1252"/>
                <p:cNvSpPr>
                  <a:spLocks/>
                </p:cNvSpPr>
                <p:nvPr/>
              </p:nvSpPr>
              <p:spPr bwMode="auto">
                <a:xfrm>
                  <a:off x="2724" y="2697"/>
                  <a:ext cx="2" cy="5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2 h 2"/>
                    <a:gd name="T6" fmla="*/ 1 w 1"/>
                    <a:gd name="T7" fmla="*/ 0 h 2"/>
                    <a:gd name="T8" fmla="*/ 1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31" name="Freeform 1253"/>
                <p:cNvSpPr>
                  <a:spLocks noEditPoints="1"/>
                </p:cNvSpPr>
                <p:nvPr/>
              </p:nvSpPr>
              <p:spPr bwMode="auto">
                <a:xfrm>
                  <a:off x="2726" y="2695"/>
                  <a:ext cx="7" cy="7"/>
                </a:xfrm>
                <a:custGeom>
                  <a:avLst/>
                  <a:gdLst>
                    <a:gd name="T0" fmla="*/ 3 w 3"/>
                    <a:gd name="T1" fmla="*/ 1 h 3"/>
                    <a:gd name="T2" fmla="*/ 3 w 3"/>
                    <a:gd name="T3" fmla="*/ 1 h 3"/>
                    <a:gd name="T4" fmla="*/ 3 w 3"/>
                    <a:gd name="T5" fmla="*/ 2 h 3"/>
                    <a:gd name="T6" fmla="*/ 2 w 3"/>
                    <a:gd name="T7" fmla="*/ 2 h 3"/>
                    <a:gd name="T8" fmla="*/ 1 w 3"/>
                    <a:gd name="T9" fmla="*/ 2 h 3"/>
                    <a:gd name="T10" fmla="*/ 0 w 3"/>
                    <a:gd name="T11" fmla="*/ 1 h 3"/>
                    <a:gd name="T12" fmla="*/ 0 w 3"/>
                    <a:gd name="T13" fmla="*/ 3 h 3"/>
                    <a:gd name="T14" fmla="*/ 2 w 3"/>
                    <a:gd name="T15" fmla="*/ 2 h 3"/>
                    <a:gd name="T16" fmla="*/ 3 w 3"/>
                    <a:gd name="T17" fmla="*/ 2 h 3"/>
                    <a:gd name="T18" fmla="*/ 3 w 3"/>
                    <a:gd name="T19" fmla="*/ 2 h 3"/>
                    <a:gd name="T20" fmla="*/ 3 w 3"/>
                    <a:gd name="T21" fmla="*/ 2 h 3"/>
                    <a:gd name="T22" fmla="*/ 3 w 3"/>
                    <a:gd name="T23" fmla="*/ 2 h 3"/>
                    <a:gd name="T24" fmla="*/ 3 w 3"/>
                    <a:gd name="T25" fmla="*/ 2 h 3"/>
                    <a:gd name="T26" fmla="*/ 3 w 3"/>
                    <a:gd name="T27" fmla="*/ 1 h 3"/>
                    <a:gd name="T28" fmla="*/ 3 w 3"/>
                    <a:gd name="T29" fmla="*/ 1 h 3"/>
                    <a:gd name="T30" fmla="*/ 3 w 3"/>
                    <a:gd name="T31" fmla="*/ 1 h 3"/>
                    <a:gd name="T32" fmla="*/ 3 w 3"/>
                    <a:gd name="T33" fmla="*/ 1 h 3"/>
                    <a:gd name="T34" fmla="*/ 3 w 3"/>
                    <a:gd name="T35" fmla="*/ 1 h 3"/>
                    <a:gd name="T36" fmla="*/ 3 w 3"/>
                    <a:gd name="T37" fmla="*/ 1 h 3"/>
                    <a:gd name="T38" fmla="*/ 3 w 3"/>
                    <a:gd name="T39" fmla="*/ 1 h 3"/>
                    <a:gd name="T40" fmla="*/ 3 w 3"/>
                    <a:gd name="T41" fmla="*/ 1 h 3"/>
                    <a:gd name="T42" fmla="*/ 3 w 3"/>
                    <a:gd name="T43" fmla="*/ 1 h 3"/>
                    <a:gd name="T44" fmla="*/ 3 w 3"/>
                    <a:gd name="T45" fmla="*/ 1 h 3"/>
                    <a:gd name="T46" fmla="*/ 3 w 3"/>
                    <a:gd name="T47" fmla="*/ 1 h 3"/>
                    <a:gd name="T48" fmla="*/ 3 w 3"/>
                    <a:gd name="T49" fmla="*/ 1 h 3"/>
                    <a:gd name="T50" fmla="*/ 3 w 3"/>
                    <a:gd name="T51" fmla="*/ 1 h 3"/>
                    <a:gd name="T52" fmla="*/ 3 w 3"/>
                    <a:gd name="T53" fmla="*/ 1 h 3"/>
                    <a:gd name="T54" fmla="*/ 3 w 3"/>
                    <a:gd name="T55" fmla="*/ 1 h 3"/>
                    <a:gd name="T56" fmla="*/ 3 w 3"/>
                    <a:gd name="T57" fmla="*/ 1 h 3"/>
                    <a:gd name="T58" fmla="*/ 3 w 3"/>
                    <a:gd name="T59" fmla="*/ 1 h 3"/>
                    <a:gd name="T60" fmla="*/ 3 w 3"/>
                    <a:gd name="T61" fmla="*/ 0 h 3"/>
                    <a:gd name="T62" fmla="*/ 3 w 3"/>
                    <a:gd name="T63" fmla="*/ 0 h 3"/>
                    <a:gd name="T64" fmla="*/ 3 w 3"/>
                    <a:gd name="T65" fmla="*/ 1 h 3"/>
                    <a:gd name="T66" fmla="*/ 3 w 3"/>
                    <a:gd name="T67" fmla="*/ 1 h 3"/>
                    <a:gd name="T68" fmla="*/ 3 w 3"/>
                    <a:gd name="T69" fmla="*/ 1 h 3"/>
                    <a:gd name="T70" fmla="*/ 3 w 3"/>
                    <a:gd name="T71" fmla="*/ 1 h 3"/>
                    <a:gd name="T72" fmla="*/ 3 w 3"/>
                    <a:gd name="T73" fmla="*/ 1 h 3"/>
                    <a:gd name="T74" fmla="*/ 3 w 3"/>
                    <a:gd name="T75" fmla="*/ 1 h 3"/>
                    <a:gd name="T76" fmla="*/ 3 w 3"/>
                    <a:gd name="T77" fmla="*/ 0 h 3"/>
                    <a:gd name="T78" fmla="*/ 3 w 3"/>
                    <a:gd name="T79" fmla="*/ 0 h 3"/>
                    <a:gd name="T80" fmla="*/ 3 w 3"/>
                    <a:gd name="T81" fmla="*/ 0 h 3"/>
                    <a:gd name="T82" fmla="*/ 3 w 3"/>
                    <a:gd name="T83" fmla="*/ 0 h 3"/>
                    <a:gd name="T84" fmla="*/ 3 w 3"/>
                    <a:gd name="T85" fmla="*/ 0 h 3"/>
                    <a:gd name="T86" fmla="*/ 3 w 3"/>
                    <a:gd name="T87" fmla="*/ 0 h 3"/>
                    <a:gd name="T88" fmla="*/ 3 w 3"/>
                    <a:gd name="T89" fmla="*/ 0 h 3"/>
                    <a:gd name="T90" fmla="*/ 3 w 3"/>
                    <a:gd name="T91" fmla="*/ 0 h 3"/>
                    <a:gd name="T92" fmla="*/ 3 w 3"/>
                    <a:gd name="T93" fmla="*/ 0 h 3"/>
                    <a:gd name="T94" fmla="*/ 3 w 3"/>
                    <a:gd name="T95" fmla="*/ 0 h 3"/>
                    <a:gd name="T96" fmla="*/ 3 w 3"/>
                    <a:gd name="T97" fmla="*/ 0 h 3"/>
                    <a:gd name="T98" fmla="*/ 3 w 3"/>
                    <a:gd name="T99" fmla="*/ 0 h 3"/>
                    <a:gd name="T100" fmla="*/ 3 w 3"/>
                    <a:gd name="T10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" h="3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2"/>
                        <a:pt x="3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32" name="Freeform 1254"/>
                <p:cNvSpPr>
                  <a:spLocks noEditPoints="1"/>
                </p:cNvSpPr>
                <p:nvPr/>
              </p:nvSpPr>
              <p:spPr bwMode="auto">
                <a:xfrm>
                  <a:off x="2728" y="2692"/>
                  <a:ext cx="5" cy="8"/>
                </a:xfrm>
                <a:custGeom>
                  <a:avLst/>
                  <a:gdLst>
                    <a:gd name="T0" fmla="*/ 2 w 2"/>
                    <a:gd name="T1" fmla="*/ 2 h 3"/>
                    <a:gd name="T2" fmla="*/ 2 w 2"/>
                    <a:gd name="T3" fmla="*/ 2 h 3"/>
                    <a:gd name="T4" fmla="*/ 2 w 2"/>
                    <a:gd name="T5" fmla="*/ 2 h 3"/>
                    <a:gd name="T6" fmla="*/ 1 w 2"/>
                    <a:gd name="T7" fmla="*/ 3 h 3"/>
                    <a:gd name="T8" fmla="*/ 0 w 2"/>
                    <a:gd name="T9" fmla="*/ 3 h 3"/>
                    <a:gd name="T10" fmla="*/ 0 w 2"/>
                    <a:gd name="T11" fmla="*/ 3 h 3"/>
                    <a:gd name="T12" fmla="*/ 1 w 2"/>
                    <a:gd name="T13" fmla="*/ 3 h 3"/>
                    <a:gd name="T14" fmla="*/ 2 w 2"/>
                    <a:gd name="T15" fmla="*/ 3 h 3"/>
                    <a:gd name="T16" fmla="*/ 2 w 2"/>
                    <a:gd name="T17" fmla="*/ 2 h 3"/>
                    <a:gd name="T18" fmla="*/ 2 w 2"/>
                    <a:gd name="T19" fmla="*/ 2 h 3"/>
                    <a:gd name="T20" fmla="*/ 2 w 2"/>
                    <a:gd name="T21" fmla="*/ 2 h 3"/>
                    <a:gd name="T22" fmla="*/ 2 w 2"/>
                    <a:gd name="T23" fmla="*/ 2 h 3"/>
                    <a:gd name="T24" fmla="*/ 2 w 2"/>
                    <a:gd name="T25" fmla="*/ 2 h 3"/>
                    <a:gd name="T26" fmla="*/ 2 w 2"/>
                    <a:gd name="T27" fmla="*/ 0 h 3"/>
                    <a:gd name="T28" fmla="*/ 2 w 2"/>
                    <a:gd name="T29" fmla="*/ 1 h 3"/>
                    <a:gd name="T30" fmla="*/ 2 w 2"/>
                    <a:gd name="T31" fmla="*/ 1 h 3"/>
                    <a:gd name="T32" fmla="*/ 2 w 2"/>
                    <a:gd name="T33" fmla="*/ 0 h 3"/>
                    <a:gd name="T34" fmla="*/ 2 w 2"/>
                    <a:gd name="T35" fmla="*/ 0 h 3"/>
                    <a:gd name="T36" fmla="*/ 2 w 2"/>
                    <a:gd name="T37" fmla="*/ 0 h 3"/>
                    <a:gd name="T38" fmla="*/ 2 w 2"/>
                    <a:gd name="T3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2"/>
                      </a:cubicBezTo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2" y="0"/>
                      </a:move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33" name="Freeform 1255"/>
                <p:cNvSpPr>
                  <a:spLocks/>
                </p:cNvSpPr>
                <p:nvPr/>
              </p:nvSpPr>
              <p:spPr bwMode="auto">
                <a:xfrm>
                  <a:off x="2726" y="269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34" name="Freeform 1256"/>
                <p:cNvSpPr>
                  <a:spLocks noEditPoints="1"/>
                </p:cNvSpPr>
                <p:nvPr/>
              </p:nvSpPr>
              <p:spPr bwMode="auto">
                <a:xfrm>
                  <a:off x="2726" y="2695"/>
                  <a:ext cx="7" cy="5"/>
                </a:xfrm>
                <a:custGeom>
                  <a:avLst/>
                  <a:gdLst>
                    <a:gd name="T0" fmla="*/ 0 w 3"/>
                    <a:gd name="T1" fmla="*/ 1 h 2"/>
                    <a:gd name="T2" fmla="*/ 0 w 3"/>
                    <a:gd name="T3" fmla="*/ 1 h 2"/>
                    <a:gd name="T4" fmla="*/ 0 w 3"/>
                    <a:gd name="T5" fmla="*/ 1 h 2"/>
                    <a:gd name="T6" fmla="*/ 1 w 3"/>
                    <a:gd name="T7" fmla="*/ 2 h 2"/>
                    <a:gd name="T8" fmla="*/ 1 w 3"/>
                    <a:gd name="T9" fmla="*/ 2 h 2"/>
                    <a:gd name="T10" fmla="*/ 0 w 3"/>
                    <a:gd name="T11" fmla="*/ 1 h 2"/>
                    <a:gd name="T12" fmla="*/ 3 w 3"/>
                    <a:gd name="T13" fmla="*/ 0 h 2"/>
                    <a:gd name="T14" fmla="*/ 3 w 3"/>
                    <a:gd name="T15" fmla="*/ 0 h 2"/>
                    <a:gd name="T16" fmla="*/ 3 w 3"/>
                    <a:gd name="T17" fmla="*/ 1 h 2"/>
                    <a:gd name="T18" fmla="*/ 3 w 3"/>
                    <a:gd name="T1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2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35" name="Freeform 1257"/>
                <p:cNvSpPr>
                  <a:spLocks noEditPoints="1"/>
                </p:cNvSpPr>
                <p:nvPr/>
              </p:nvSpPr>
              <p:spPr bwMode="auto">
                <a:xfrm>
                  <a:off x="2726" y="2692"/>
                  <a:ext cx="7" cy="8"/>
                </a:xfrm>
                <a:custGeom>
                  <a:avLst/>
                  <a:gdLst>
                    <a:gd name="T0" fmla="*/ 3 w 3"/>
                    <a:gd name="T1" fmla="*/ 2 h 3"/>
                    <a:gd name="T2" fmla="*/ 2 w 3"/>
                    <a:gd name="T3" fmla="*/ 2 h 3"/>
                    <a:gd name="T4" fmla="*/ 0 w 3"/>
                    <a:gd name="T5" fmla="*/ 2 h 3"/>
                    <a:gd name="T6" fmla="*/ 0 w 3"/>
                    <a:gd name="T7" fmla="*/ 2 h 3"/>
                    <a:gd name="T8" fmla="*/ 1 w 3"/>
                    <a:gd name="T9" fmla="*/ 3 h 3"/>
                    <a:gd name="T10" fmla="*/ 1 w 3"/>
                    <a:gd name="T11" fmla="*/ 3 h 3"/>
                    <a:gd name="T12" fmla="*/ 1 w 3"/>
                    <a:gd name="T13" fmla="*/ 3 h 3"/>
                    <a:gd name="T14" fmla="*/ 2 w 3"/>
                    <a:gd name="T15" fmla="*/ 3 h 3"/>
                    <a:gd name="T16" fmla="*/ 3 w 3"/>
                    <a:gd name="T17" fmla="*/ 2 h 3"/>
                    <a:gd name="T18" fmla="*/ 3 w 3"/>
                    <a:gd name="T19" fmla="*/ 2 h 3"/>
                    <a:gd name="T20" fmla="*/ 2 w 3"/>
                    <a:gd name="T21" fmla="*/ 0 h 3"/>
                    <a:gd name="T22" fmla="*/ 2 w 3"/>
                    <a:gd name="T23" fmla="*/ 0 h 3"/>
                    <a:gd name="T24" fmla="*/ 2 w 3"/>
                    <a:gd name="T25" fmla="*/ 0 h 3"/>
                    <a:gd name="T26" fmla="*/ 2 w 3"/>
                    <a:gd name="T27" fmla="*/ 0 h 3"/>
                    <a:gd name="T28" fmla="*/ 1 w 3"/>
                    <a:gd name="T29" fmla="*/ 0 h 3"/>
                    <a:gd name="T30" fmla="*/ 1 w 3"/>
                    <a:gd name="T31" fmla="*/ 0 h 3"/>
                    <a:gd name="T32" fmla="*/ 1 w 3"/>
                    <a:gd name="T33" fmla="*/ 0 h 3"/>
                    <a:gd name="T34" fmla="*/ 1 w 3"/>
                    <a:gd name="T35" fmla="*/ 1 h 3"/>
                    <a:gd name="T36" fmla="*/ 1 w 3"/>
                    <a:gd name="T37" fmla="*/ 1 h 3"/>
                    <a:gd name="T38" fmla="*/ 1 w 3"/>
                    <a:gd name="T39" fmla="*/ 1 h 3"/>
                    <a:gd name="T40" fmla="*/ 0 w 3"/>
                    <a:gd name="T41" fmla="*/ 2 h 3"/>
                    <a:gd name="T42" fmla="*/ 2 w 3"/>
                    <a:gd name="T43" fmla="*/ 2 h 3"/>
                    <a:gd name="T44" fmla="*/ 3 w 3"/>
                    <a:gd name="T45" fmla="*/ 2 h 3"/>
                    <a:gd name="T46" fmla="*/ 3 w 3"/>
                    <a:gd name="T47" fmla="*/ 2 h 3"/>
                    <a:gd name="T48" fmla="*/ 3 w 3"/>
                    <a:gd name="T49" fmla="*/ 1 h 3"/>
                    <a:gd name="T50" fmla="*/ 3 w 3"/>
                    <a:gd name="T51" fmla="*/ 1 h 3"/>
                    <a:gd name="T52" fmla="*/ 3 w 3"/>
                    <a:gd name="T53" fmla="*/ 0 h 3"/>
                    <a:gd name="T54" fmla="*/ 3 w 3"/>
                    <a:gd name="T55" fmla="*/ 0 h 3"/>
                    <a:gd name="T56" fmla="*/ 2 w 3"/>
                    <a:gd name="T57" fmla="*/ 0 h 3"/>
                    <a:gd name="T58" fmla="*/ 2 w 3"/>
                    <a:gd name="T59" fmla="*/ 0 h 3"/>
                    <a:gd name="T60" fmla="*/ 2 w 3"/>
                    <a:gd name="T61" fmla="*/ 0 h 3"/>
                    <a:gd name="T62" fmla="*/ 2 w 3"/>
                    <a:gd name="T63" fmla="*/ 0 h 3"/>
                    <a:gd name="T64" fmla="*/ 2 w 3"/>
                    <a:gd name="T65" fmla="*/ 0 h 3"/>
                    <a:gd name="T66" fmla="*/ 2 w 3"/>
                    <a:gd name="T67" fmla="*/ 0 h 3"/>
                    <a:gd name="T68" fmla="*/ 2 w 3"/>
                    <a:gd name="T69" fmla="*/ 0 h 3"/>
                    <a:gd name="T70" fmla="*/ 2 w 3"/>
                    <a:gd name="T71" fmla="*/ 0 h 3"/>
                    <a:gd name="T72" fmla="*/ 2 w 3"/>
                    <a:gd name="T73" fmla="*/ 0 h 3"/>
                    <a:gd name="T74" fmla="*/ 2 w 3"/>
                    <a:gd name="T75" fmla="*/ 0 h 3"/>
                    <a:gd name="T76" fmla="*/ 2 w 3"/>
                    <a:gd name="T77" fmla="*/ 0 h 3"/>
                    <a:gd name="T78" fmla="*/ 2 w 3"/>
                    <a:gd name="T79" fmla="*/ 0 h 3"/>
                    <a:gd name="T80" fmla="*/ 2 w 3"/>
                    <a:gd name="T81" fmla="*/ 0 h 3"/>
                    <a:gd name="T82" fmla="*/ 2 w 3"/>
                    <a:gd name="T83" fmla="*/ 0 h 3"/>
                    <a:gd name="T84" fmla="*/ 2 w 3"/>
                    <a:gd name="T85" fmla="*/ 0 h 3"/>
                    <a:gd name="T86" fmla="*/ 2 w 3"/>
                    <a:gd name="T87" fmla="*/ 0 h 3"/>
                    <a:gd name="T88" fmla="*/ 2 w 3"/>
                    <a:gd name="T89" fmla="*/ 0 h 3"/>
                    <a:gd name="T90" fmla="*/ 2 w 3"/>
                    <a:gd name="T9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" h="3">
                      <a:moveTo>
                        <a:pt x="3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36" name="Freeform 1258"/>
                <p:cNvSpPr>
                  <a:spLocks noEditPoints="1"/>
                </p:cNvSpPr>
                <p:nvPr/>
              </p:nvSpPr>
              <p:spPr bwMode="auto">
                <a:xfrm>
                  <a:off x="2624" y="2867"/>
                  <a:ext cx="16" cy="14"/>
                </a:xfrm>
                <a:custGeom>
                  <a:avLst/>
                  <a:gdLst>
                    <a:gd name="T0" fmla="*/ 7 w 16"/>
                    <a:gd name="T1" fmla="*/ 4 h 14"/>
                    <a:gd name="T2" fmla="*/ 7 w 16"/>
                    <a:gd name="T3" fmla="*/ 4 h 14"/>
                    <a:gd name="T4" fmla="*/ 0 w 16"/>
                    <a:gd name="T5" fmla="*/ 14 h 14"/>
                    <a:gd name="T6" fmla="*/ 12 w 16"/>
                    <a:gd name="T7" fmla="*/ 9 h 14"/>
                    <a:gd name="T8" fmla="*/ 12 w 16"/>
                    <a:gd name="T9" fmla="*/ 9 h 14"/>
                    <a:gd name="T10" fmla="*/ 7 w 16"/>
                    <a:gd name="T11" fmla="*/ 4 h 14"/>
                    <a:gd name="T12" fmla="*/ 16 w 16"/>
                    <a:gd name="T13" fmla="*/ 0 h 14"/>
                    <a:gd name="T14" fmla="*/ 14 w 16"/>
                    <a:gd name="T15" fmla="*/ 2 h 14"/>
                    <a:gd name="T16" fmla="*/ 16 w 16"/>
                    <a:gd name="T17" fmla="*/ 2 h 14"/>
                    <a:gd name="T18" fmla="*/ 16 w 16"/>
                    <a:gd name="T1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4">
                      <a:moveTo>
                        <a:pt x="7" y="4"/>
                      </a:moveTo>
                      <a:lnTo>
                        <a:pt x="7" y="4"/>
                      </a:lnTo>
                      <a:lnTo>
                        <a:pt x="0" y="14"/>
                      </a:lnTo>
                      <a:lnTo>
                        <a:pt x="12" y="9"/>
                      </a:lnTo>
                      <a:lnTo>
                        <a:pt x="12" y="9"/>
                      </a:lnTo>
                      <a:lnTo>
                        <a:pt x="7" y="4"/>
                      </a:lnTo>
                      <a:close/>
                      <a:moveTo>
                        <a:pt x="16" y="0"/>
                      </a:moveTo>
                      <a:lnTo>
                        <a:pt x="14" y="2"/>
                      </a:lnTo>
                      <a:lnTo>
                        <a:pt x="16" y="2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37" name="Freeform 1259"/>
                <p:cNvSpPr>
                  <a:spLocks noEditPoints="1"/>
                </p:cNvSpPr>
                <p:nvPr/>
              </p:nvSpPr>
              <p:spPr bwMode="auto">
                <a:xfrm>
                  <a:off x="2624" y="2867"/>
                  <a:ext cx="16" cy="14"/>
                </a:xfrm>
                <a:custGeom>
                  <a:avLst/>
                  <a:gdLst>
                    <a:gd name="T0" fmla="*/ 7 w 16"/>
                    <a:gd name="T1" fmla="*/ 4 h 14"/>
                    <a:gd name="T2" fmla="*/ 7 w 16"/>
                    <a:gd name="T3" fmla="*/ 4 h 14"/>
                    <a:gd name="T4" fmla="*/ 0 w 16"/>
                    <a:gd name="T5" fmla="*/ 14 h 14"/>
                    <a:gd name="T6" fmla="*/ 12 w 16"/>
                    <a:gd name="T7" fmla="*/ 9 h 14"/>
                    <a:gd name="T8" fmla="*/ 12 w 16"/>
                    <a:gd name="T9" fmla="*/ 9 h 14"/>
                    <a:gd name="T10" fmla="*/ 7 w 16"/>
                    <a:gd name="T11" fmla="*/ 4 h 14"/>
                    <a:gd name="T12" fmla="*/ 16 w 16"/>
                    <a:gd name="T13" fmla="*/ 0 h 14"/>
                    <a:gd name="T14" fmla="*/ 14 w 16"/>
                    <a:gd name="T15" fmla="*/ 2 h 14"/>
                    <a:gd name="T16" fmla="*/ 16 w 16"/>
                    <a:gd name="T17" fmla="*/ 2 h 14"/>
                    <a:gd name="T18" fmla="*/ 16 w 16"/>
                    <a:gd name="T1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4">
                      <a:moveTo>
                        <a:pt x="7" y="4"/>
                      </a:moveTo>
                      <a:lnTo>
                        <a:pt x="7" y="4"/>
                      </a:lnTo>
                      <a:lnTo>
                        <a:pt x="0" y="14"/>
                      </a:lnTo>
                      <a:lnTo>
                        <a:pt x="12" y="9"/>
                      </a:lnTo>
                      <a:lnTo>
                        <a:pt x="12" y="9"/>
                      </a:lnTo>
                      <a:lnTo>
                        <a:pt x="7" y="4"/>
                      </a:lnTo>
                      <a:moveTo>
                        <a:pt x="16" y="0"/>
                      </a:moveTo>
                      <a:lnTo>
                        <a:pt x="14" y="2"/>
                      </a:lnTo>
                      <a:lnTo>
                        <a:pt x="16" y="2"/>
                      </a:lnTo>
                      <a:lnTo>
                        <a:pt x="1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38" name="Freeform 1260"/>
                <p:cNvSpPr>
                  <a:spLocks/>
                </p:cNvSpPr>
                <p:nvPr/>
              </p:nvSpPr>
              <p:spPr bwMode="auto">
                <a:xfrm>
                  <a:off x="2631" y="2869"/>
                  <a:ext cx="9" cy="7"/>
                </a:xfrm>
                <a:custGeom>
                  <a:avLst/>
                  <a:gdLst>
                    <a:gd name="T0" fmla="*/ 7 w 9"/>
                    <a:gd name="T1" fmla="*/ 0 h 7"/>
                    <a:gd name="T2" fmla="*/ 0 w 9"/>
                    <a:gd name="T3" fmla="*/ 2 h 7"/>
                    <a:gd name="T4" fmla="*/ 5 w 9"/>
                    <a:gd name="T5" fmla="*/ 7 h 7"/>
                    <a:gd name="T6" fmla="*/ 9 w 9"/>
                    <a:gd name="T7" fmla="*/ 0 h 7"/>
                    <a:gd name="T8" fmla="*/ 7 w 9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5" y="7"/>
                      </a:lnTo>
                      <a:lnTo>
                        <a:pt x="9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39" name="Freeform 1261"/>
                <p:cNvSpPr>
                  <a:spLocks/>
                </p:cNvSpPr>
                <p:nvPr/>
              </p:nvSpPr>
              <p:spPr bwMode="auto">
                <a:xfrm>
                  <a:off x="2631" y="2869"/>
                  <a:ext cx="9" cy="7"/>
                </a:xfrm>
                <a:custGeom>
                  <a:avLst/>
                  <a:gdLst>
                    <a:gd name="T0" fmla="*/ 7 w 9"/>
                    <a:gd name="T1" fmla="*/ 0 h 7"/>
                    <a:gd name="T2" fmla="*/ 0 w 9"/>
                    <a:gd name="T3" fmla="*/ 2 h 7"/>
                    <a:gd name="T4" fmla="*/ 5 w 9"/>
                    <a:gd name="T5" fmla="*/ 7 h 7"/>
                    <a:gd name="T6" fmla="*/ 9 w 9"/>
                    <a:gd name="T7" fmla="*/ 0 h 7"/>
                    <a:gd name="T8" fmla="*/ 7 w 9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5" y="7"/>
                      </a:lnTo>
                      <a:lnTo>
                        <a:pt x="9" y="0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40" name="Freeform 1262"/>
                <p:cNvSpPr>
                  <a:spLocks/>
                </p:cNvSpPr>
                <p:nvPr/>
              </p:nvSpPr>
              <p:spPr bwMode="auto">
                <a:xfrm>
                  <a:off x="2545" y="2936"/>
                  <a:ext cx="57" cy="95"/>
                </a:xfrm>
                <a:custGeom>
                  <a:avLst/>
                  <a:gdLst>
                    <a:gd name="T0" fmla="*/ 50 w 57"/>
                    <a:gd name="T1" fmla="*/ 0 h 95"/>
                    <a:gd name="T2" fmla="*/ 12 w 57"/>
                    <a:gd name="T3" fmla="*/ 64 h 95"/>
                    <a:gd name="T4" fmla="*/ 0 w 57"/>
                    <a:gd name="T5" fmla="*/ 95 h 95"/>
                    <a:gd name="T6" fmla="*/ 8 w 57"/>
                    <a:gd name="T7" fmla="*/ 88 h 95"/>
                    <a:gd name="T8" fmla="*/ 57 w 57"/>
                    <a:gd name="T9" fmla="*/ 2 h 95"/>
                    <a:gd name="T10" fmla="*/ 50 w 57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95">
                      <a:moveTo>
                        <a:pt x="50" y="0"/>
                      </a:moveTo>
                      <a:lnTo>
                        <a:pt x="12" y="64"/>
                      </a:lnTo>
                      <a:lnTo>
                        <a:pt x="0" y="95"/>
                      </a:lnTo>
                      <a:lnTo>
                        <a:pt x="8" y="88"/>
                      </a:lnTo>
                      <a:lnTo>
                        <a:pt x="57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41" name="Freeform 1263"/>
                <p:cNvSpPr>
                  <a:spLocks/>
                </p:cNvSpPr>
                <p:nvPr/>
              </p:nvSpPr>
              <p:spPr bwMode="auto">
                <a:xfrm>
                  <a:off x="2545" y="2936"/>
                  <a:ext cx="57" cy="95"/>
                </a:xfrm>
                <a:custGeom>
                  <a:avLst/>
                  <a:gdLst>
                    <a:gd name="T0" fmla="*/ 50 w 57"/>
                    <a:gd name="T1" fmla="*/ 0 h 95"/>
                    <a:gd name="T2" fmla="*/ 12 w 57"/>
                    <a:gd name="T3" fmla="*/ 64 h 95"/>
                    <a:gd name="T4" fmla="*/ 0 w 57"/>
                    <a:gd name="T5" fmla="*/ 95 h 95"/>
                    <a:gd name="T6" fmla="*/ 8 w 57"/>
                    <a:gd name="T7" fmla="*/ 88 h 95"/>
                    <a:gd name="T8" fmla="*/ 57 w 57"/>
                    <a:gd name="T9" fmla="*/ 2 h 95"/>
                    <a:gd name="T10" fmla="*/ 50 w 57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95">
                      <a:moveTo>
                        <a:pt x="50" y="0"/>
                      </a:moveTo>
                      <a:lnTo>
                        <a:pt x="12" y="64"/>
                      </a:lnTo>
                      <a:lnTo>
                        <a:pt x="0" y="95"/>
                      </a:lnTo>
                      <a:lnTo>
                        <a:pt x="8" y="88"/>
                      </a:lnTo>
                      <a:lnTo>
                        <a:pt x="57" y="2"/>
                      </a:lnTo>
                      <a:lnTo>
                        <a:pt x="5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42" name="Freeform 1264"/>
                <p:cNvSpPr>
                  <a:spLocks/>
                </p:cNvSpPr>
                <p:nvPr/>
              </p:nvSpPr>
              <p:spPr bwMode="auto">
                <a:xfrm>
                  <a:off x="2534" y="3000"/>
                  <a:ext cx="23" cy="43"/>
                </a:xfrm>
                <a:custGeom>
                  <a:avLst/>
                  <a:gdLst>
                    <a:gd name="T0" fmla="*/ 10 w 10"/>
                    <a:gd name="T1" fmla="*/ 0 h 18"/>
                    <a:gd name="T2" fmla="*/ 0 w 10"/>
                    <a:gd name="T3" fmla="*/ 18 h 18"/>
                    <a:gd name="T4" fmla="*/ 0 w 10"/>
                    <a:gd name="T5" fmla="*/ 18 h 18"/>
                    <a:gd name="T6" fmla="*/ 5 w 10"/>
                    <a:gd name="T7" fmla="*/ 13 h 18"/>
                    <a:gd name="T8" fmla="*/ 10 w 10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8">
                      <a:moveTo>
                        <a:pt x="10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43" name="Freeform 1265"/>
                <p:cNvSpPr>
                  <a:spLocks noEditPoints="1"/>
                </p:cNvSpPr>
                <p:nvPr/>
              </p:nvSpPr>
              <p:spPr bwMode="auto">
                <a:xfrm>
                  <a:off x="2534" y="3043"/>
                  <a:ext cx="0" cy="5"/>
                </a:xfrm>
                <a:custGeom>
                  <a:avLst/>
                  <a:gdLst>
                    <a:gd name="T0" fmla="*/ 2 h 2"/>
                    <a:gd name="T1" fmla="*/ 2 h 2"/>
                    <a:gd name="T2" fmla="*/ 2 h 2"/>
                    <a:gd name="T3" fmla="*/ 2 h 2"/>
                    <a:gd name="T4" fmla="*/ 0 h 2"/>
                    <a:gd name="T5" fmla="*/ 1 h 2"/>
                    <a:gd name="T6" fmla="*/ 1 h 2"/>
                    <a:gd name="T7" fmla="*/ 0 h 2"/>
                    <a:gd name="T8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44" name="Freeform 1266"/>
                <p:cNvSpPr>
                  <a:spLocks/>
                </p:cNvSpPr>
                <p:nvPr/>
              </p:nvSpPr>
              <p:spPr bwMode="auto">
                <a:xfrm>
                  <a:off x="2595" y="2929"/>
                  <a:ext cx="10" cy="9"/>
                </a:xfrm>
                <a:custGeom>
                  <a:avLst/>
                  <a:gdLst>
                    <a:gd name="T0" fmla="*/ 3 w 10"/>
                    <a:gd name="T1" fmla="*/ 0 h 9"/>
                    <a:gd name="T2" fmla="*/ 0 w 10"/>
                    <a:gd name="T3" fmla="*/ 7 h 9"/>
                    <a:gd name="T4" fmla="*/ 7 w 10"/>
                    <a:gd name="T5" fmla="*/ 9 h 9"/>
                    <a:gd name="T6" fmla="*/ 10 w 10"/>
                    <a:gd name="T7" fmla="*/ 2 h 9"/>
                    <a:gd name="T8" fmla="*/ 3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3" y="0"/>
                      </a:moveTo>
                      <a:lnTo>
                        <a:pt x="0" y="7"/>
                      </a:lnTo>
                      <a:lnTo>
                        <a:pt x="7" y="9"/>
                      </a:lnTo>
                      <a:lnTo>
                        <a:pt x="1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45" name="Freeform 1267"/>
                <p:cNvSpPr>
                  <a:spLocks/>
                </p:cNvSpPr>
                <p:nvPr/>
              </p:nvSpPr>
              <p:spPr bwMode="auto">
                <a:xfrm>
                  <a:off x="2595" y="2929"/>
                  <a:ext cx="10" cy="9"/>
                </a:xfrm>
                <a:custGeom>
                  <a:avLst/>
                  <a:gdLst>
                    <a:gd name="T0" fmla="*/ 3 w 10"/>
                    <a:gd name="T1" fmla="*/ 0 h 9"/>
                    <a:gd name="T2" fmla="*/ 0 w 10"/>
                    <a:gd name="T3" fmla="*/ 7 h 9"/>
                    <a:gd name="T4" fmla="*/ 7 w 10"/>
                    <a:gd name="T5" fmla="*/ 9 h 9"/>
                    <a:gd name="T6" fmla="*/ 10 w 10"/>
                    <a:gd name="T7" fmla="*/ 2 h 9"/>
                    <a:gd name="T8" fmla="*/ 3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3" y="0"/>
                      </a:moveTo>
                      <a:lnTo>
                        <a:pt x="0" y="7"/>
                      </a:lnTo>
                      <a:lnTo>
                        <a:pt x="7" y="9"/>
                      </a:lnTo>
                      <a:lnTo>
                        <a:pt x="10" y="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46" name="Freeform 1268"/>
                <p:cNvSpPr>
                  <a:spLocks noEditPoints="1"/>
                </p:cNvSpPr>
                <p:nvPr/>
              </p:nvSpPr>
              <p:spPr bwMode="auto">
                <a:xfrm>
                  <a:off x="2728" y="2836"/>
                  <a:ext cx="5" cy="2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1 h 1"/>
                    <a:gd name="T10" fmla="*/ 0 w 2"/>
                    <a:gd name="T11" fmla="*/ 1 h 1"/>
                    <a:gd name="T12" fmla="*/ 1 w 2"/>
                    <a:gd name="T13" fmla="*/ 0 h 1"/>
                    <a:gd name="T14" fmla="*/ 1 w 2"/>
                    <a:gd name="T15" fmla="*/ 0 h 1"/>
                    <a:gd name="T16" fmla="*/ 1 w 2"/>
                    <a:gd name="T17" fmla="*/ 0 h 1"/>
                    <a:gd name="T18" fmla="*/ 1 w 2"/>
                    <a:gd name="T19" fmla="*/ 0 h 1"/>
                    <a:gd name="T20" fmla="*/ 1 w 2"/>
                    <a:gd name="T21" fmla="*/ 0 h 1"/>
                    <a:gd name="T22" fmla="*/ 2 w 2"/>
                    <a:gd name="T23" fmla="*/ 1 h 1"/>
                    <a:gd name="T24" fmla="*/ 1 w 2"/>
                    <a:gd name="T25" fmla="*/ 0 h 1"/>
                    <a:gd name="T26" fmla="*/ 1 w 2"/>
                    <a:gd name="T27" fmla="*/ 0 h 1"/>
                    <a:gd name="T28" fmla="*/ 1 w 2"/>
                    <a:gd name="T29" fmla="*/ 0 h 1"/>
                    <a:gd name="T30" fmla="*/ 1 w 2"/>
                    <a:gd name="T3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1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47" name="Freeform 1269"/>
                <p:cNvSpPr>
                  <a:spLocks noEditPoints="1"/>
                </p:cNvSpPr>
                <p:nvPr/>
              </p:nvSpPr>
              <p:spPr bwMode="auto">
                <a:xfrm>
                  <a:off x="2733" y="2838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48" name="Freeform 1270"/>
                <p:cNvSpPr>
                  <a:spLocks noEditPoints="1"/>
                </p:cNvSpPr>
                <p:nvPr/>
              </p:nvSpPr>
              <p:spPr bwMode="auto">
                <a:xfrm>
                  <a:off x="2733" y="2840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0 h 1"/>
                    <a:gd name="T7" fmla="*/ 1 h 1"/>
                    <a:gd name="T8" fmla="*/ 0 h 1"/>
                    <a:gd name="T9" fmla="*/ 0 h 1"/>
                    <a:gd name="T10" fmla="*/ 0 h 1"/>
                    <a:gd name="T11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49" name="Freeform 1271"/>
                <p:cNvSpPr>
                  <a:spLocks noEditPoints="1"/>
                </p:cNvSpPr>
                <p:nvPr/>
              </p:nvSpPr>
              <p:spPr bwMode="auto">
                <a:xfrm>
                  <a:off x="2683" y="2845"/>
                  <a:ext cx="43" cy="48"/>
                </a:xfrm>
                <a:custGeom>
                  <a:avLst/>
                  <a:gdLst>
                    <a:gd name="T0" fmla="*/ 2 w 18"/>
                    <a:gd name="T1" fmla="*/ 15 h 20"/>
                    <a:gd name="T2" fmla="*/ 0 w 18"/>
                    <a:gd name="T3" fmla="*/ 17 h 20"/>
                    <a:gd name="T4" fmla="*/ 1 w 18"/>
                    <a:gd name="T5" fmla="*/ 20 h 20"/>
                    <a:gd name="T6" fmla="*/ 3 w 18"/>
                    <a:gd name="T7" fmla="*/ 18 h 20"/>
                    <a:gd name="T8" fmla="*/ 2 w 18"/>
                    <a:gd name="T9" fmla="*/ 15 h 20"/>
                    <a:gd name="T10" fmla="*/ 18 w 18"/>
                    <a:gd name="T11" fmla="*/ 0 h 20"/>
                    <a:gd name="T12" fmla="*/ 15 w 18"/>
                    <a:gd name="T13" fmla="*/ 1 h 20"/>
                    <a:gd name="T14" fmla="*/ 4 w 18"/>
                    <a:gd name="T15" fmla="*/ 13 h 20"/>
                    <a:gd name="T16" fmla="*/ 5 w 18"/>
                    <a:gd name="T17" fmla="*/ 16 h 20"/>
                    <a:gd name="T18" fmla="*/ 18 w 18"/>
                    <a:gd name="T19" fmla="*/ 2 h 20"/>
                    <a:gd name="T20" fmla="*/ 18 w 18"/>
                    <a:gd name="T2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20">
                      <a:moveTo>
                        <a:pt x="2" y="15"/>
                      </a:move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2" y="15"/>
                        <a:pt x="2" y="15"/>
                        <a:pt x="2" y="15"/>
                      </a:cubicBezTo>
                      <a:moveTo>
                        <a:pt x="18" y="0"/>
                      </a:move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1"/>
                        <a:pt x="18" y="1"/>
                        <a:pt x="18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50" name="Freeform 1272"/>
                <p:cNvSpPr>
                  <a:spLocks/>
                </p:cNvSpPr>
                <p:nvPr/>
              </p:nvSpPr>
              <p:spPr bwMode="auto">
                <a:xfrm>
                  <a:off x="2726" y="2843"/>
                  <a:ext cx="7" cy="7"/>
                </a:xfrm>
                <a:custGeom>
                  <a:avLst/>
                  <a:gdLst>
                    <a:gd name="T0" fmla="*/ 3 w 3"/>
                    <a:gd name="T1" fmla="*/ 0 h 3"/>
                    <a:gd name="T2" fmla="*/ 2 w 3"/>
                    <a:gd name="T3" fmla="*/ 0 h 3"/>
                    <a:gd name="T4" fmla="*/ 0 w 3"/>
                    <a:gd name="T5" fmla="*/ 1 h 3"/>
                    <a:gd name="T6" fmla="*/ 0 w 3"/>
                    <a:gd name="T7" fmla="*/ 3 h 3"/>
                    <a:gd name="T8" fmla="*/ 3 w 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51" name="Freeform 1273"/>
                <p:cNvSpPr>
                  <a:spLocks/>
                </p:cNvSpPr>
                <p:nvPr/>
              </p:nvSpPr>
              <p:spPr bwMode="auto">
                <a:xfrm>
                  <a:off x="2688" y="2876"/>
                  <a:ext cx="7" cy="12"/>
                </a:xfrm>
                <a:custGeom>
                  <a:avLst/>
                  <a:gdLst>
                    <a:gd name="T0" fmla="*/ 5 w 7"/>
                    <a:gd name="T1" fmla="*/ 0 h 12"/>
                    <a:gd name="T2" fmla="*/ 0 w 7"/>
                    <a:gd name="T3" fmla="*/ 5 h 12"/>
                    <a:gd name="T4" fmla="*/ 2 w 7"/>
                    <a:gd name="T5" fmla="*/ 12 h 12"/>
                    <a:gd name="T6" fmla="*/ 7 w 7"/>
                    <a:gd name="T7" fmla="*/ 7 h 12"/>
                    <a:gd name="T8" fmla="*/ 5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2" y="12"/>
                      </a:lnTo>
                      <a:lnTo>
                        <a:pt x="7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52" name="Freeform 1274"/>
                <p:cNvSpPr>
                  <a:spLocks/>
                </p:cNvSpPr>
                <p:nvPr/>
              </p:nvSpPr>
              <p:spPr bwMode="auto">
                <a:xfrm>
                  <a:off x="2688" y="2876"/>
                  <a:ext cx="7" cy="12"/>
                </a:xfrm>
                <a:custGeom>
                  <a:avLst/>
                  <a:gdLst>
                    <a:gd name="T0" fmla="*/ 5 w 7"/>
                    <a:gd name="T1" fmla="*/ 0 h 12"/>
                    <a:gd name="T2" fmla="*/ 0 w 7"/>
                    <a:gd name="T3" fmla="*/ 5 h 12"/>
                    <a:gd name="T4" fmla="*/ 2 w 7"/>
                    <a:gd name="T5" fmla="*/ 12 h 12"/>
                    <a:gd name="T6" fmla="*/ 7 w 7"/>
                    <a:gd name="T7" fmla="*/ 7 h 12"/>
                    <a:gd name="T8" fmla="*/ 5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2" y="12"/>
                      </a:lnTo>
                      <a:lnTo>
                        <a:pt x="7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53" name="Freeform 1275"/>
                <p:cNvSpPr>
                  <a:spLocks noEditPoints="1"/>
                </p:cNvSpPr>
                <p:nvPr/>
              </p:nvSpPr>
              <p:spPr bwMode="auto">
                <a:xfrm>
                  <a:off x="2631" y="2891"/>
                  <a:ext cx="50" cy="54"/>
                </a:xfrm>
                <a:custGeom>
                  <a:avLst/>
                  <a:gdLst>
                    <a:gd name="T0" fmla="*/ 31 w 50"/>
                    <a:gd name="T1" fmla="*/ 16 h 54"/>
                    <a:gd name="T2" fmla="*/ 0 w 50"/>
                    <a:gd name="T3" fmla="*/ 52 h 54"/>
                    <a:gd name="T4" fmla="*/ 7 w 50"/>
                    <a:gd name="T5" fmla="*/ 54 h 54"/>
                    <a:gd name="T6" fmla="*/ 36 w 50"/>
                    <a:gd name="T7" fmla="*/ 23 h 54"/>
                    <a:gd name="T8" fmla="*/ 31 w 50"/>
                    <a:gd name="T9" fmla="*/ 16 h 54"/>
                    <a:gd name="T10" fmla="*/ 47 w 50"/>
                    <a:gd name="T11" fmla="*/ 0 h 54"/>
                    <a:gd name="T12" fmla="*/ 36 w 50"/>
                    <a:gd name="T13" fmla="*/ 11 h 54"/>
                    <a:gd name="T14" fmla="*/ 40 w 50"/>
                    <a:gd name="T15" fmla="*/ 19 h 54"/>
                    <a:gd name="T16" fmla="*/ 50 w 50"/>
                    <a:gd name="T17" fmla="*/ 7 h 54"/>
                    <a:gd name="T18" fmla="*/ 47 w 50"/>
                    <a:gd name="T1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" h="54">
                      <a:moveTo>
                        <a:pt x="31" y="16"/>
                      </a:moveTo>
                      <a:lnTo>
                        <a:pt x="0" y="52"/>
                      </a:lnTo>
                      <a:lnTo>
                        <a:pt x="7" y="54"/>
                      </a:lnTo>
                      <a:lnTo>
                        <a:pt x="36" y="23"/>
                      </a:lnTo>
                      <a:lnTo>
                        <a:pt x="31" y="16"/>
                      </a:lnTo>
                      <a:close/>
                      <a:moveTo>
                        <a:pt x="47" y="0"/>
                      </a:moveTo>
                      <a:lnTo>
                        <a:pt x="36" y="11"/>
                      </a:lnTo>
                      <a:lnTo>
                        <a:pt x="40" y="19"/>
                      </a:lnTo>
                      <a:lnTo>
                        <a:pt x="50" y="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54" name="Freeform 1276"/>
                <p:cNvSpPr>
                  <a:spLocks noEditPoints="1"/>
                </p:cNvSpPr>
                <p:nvPr/>
              </p:nvSpPr>
              <p:spPr bwMode="auto">
                <a:xfrm>
                  <a:off x="2631" y="2891"/>
                  <a:ext cx="50" cy="54"/>
                </a:xfrm>
                <a:custGeom>
                  <a:avLst/>
                  <a:gdLst>
                    <a:gd name="T0" fmla="*/ 31 w 50"/>
                    <a:gd name="T1" fmla="*/ 16 h 54"/>
                    <a:gd name="T2" fmla="*/ 0 w 50"/>
                    <a:gd name="T3" fmla="*/ 52 h 54"/>
                    <a:gd name="T4" fmla="*/ 7 w 50"/>
                    <a:gd name="T5" fmla="*/ 54 h 54"/>
                    <a:gd name="T6" fmla="*/ 36 w 50"/>
                    <a:gd name="T7" fmla="*/ 23 h 54"/>
                    <a:gd name="T8" fmla="*/ 31 w 50"/>
                    <a:gd name="T9" fmla="*/ 16 h 54"/>
                    <a:gd name="T10" fmla="*/ 47 w 50"/>
                    <a:gd name="T11" fmla="*/ 0 h 54"/>
                    <a:gd name="T12" fmla="*/ 36 w 50"/>
                    <a:gd name="T13" fmla="*/ 11 h 54"/>
                    <a:gd name="T14" fmla="*/ 40 w 50"/>
                    <a:gd name="T15" fmla="*/ 19 h 54"/>
                    <a:gd name="T16" fmla="*/ 50 w 50"/>
                    <a:gd name="T17" fmla="*/ 7 h 54"/>
                    <a:gd name="T18" fmla="*/ 47 w 50"/>
                    <a:gd name="T1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" h="54">
                      <a:moveTo>
                        <a:pt x="31" y="16"/>
                      </a:moveTo>
                      <a:lnTo>
                        <a:pt x="0" y="52"/>
                      </a:lnTo>
                      <a:lnTo>
                        <a:pt x="7" y="54"/>
                      </a:lnTo>
                      <a:lnTo>
                        <a:pt x="36" y="23"/>
                      </a:lnTo>
                      <a:lnTo>
                        <a:pt x="31" y="16"/>
                      </a:lnTo>
                      <a:moveTo>
                        <a:pt x="47" y="0"/>
                      </a:moveTo>
                      <a:lnTo>
                        <a:pt x="36" y="11"/>
                      </a:lnTo>
                      <a:lnTo>
                        <a:pt x="40" y="19"/>
                      </a:lnTo>
                      <a:lnTo>
                        <a:pt x="50" y="7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55" name="Freeform 1277"/>
                <p:cNvSpPr>
                  <a:spLocks/>
                </p:cNvSpPr>
                <p:nvPr/>
              </p:nvSpPr>
              <p:spPr bwMode="auto">
                <a:xfrm>
                  <a:off x="2678" y="2886"/>
                  <a:ext cx="8" cy="12"/>
                </a:xfrm>
                <a:custGeom>
                  <a:avLst/>
                  <a:gdLst>
                    <a:gd name="T0" fmla="*/ 5 w 8"/>
                    <a:gd name="T1" fmla="*/ 0 h 12"/>
                    <a:gd name="T2" fmla="*/ 0 w 8"/>
                    <a:gd name="T3" fmla="*/ 5 h 12"/>
                    <a:gd name="T4" fmla="*/ 3 w 8"/>
                    <a:gd name="T5" fmla="*/ 12 h 12"/>
                    <a:gd name="T6" fmla="*/ 8 w 8"/>
                    <a:gd name="T7" fmla="*/ 7 h 12"/>
                    <a:gd name="T8" fmla="*/ 5 w 8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3" y="12"/>
                      </a:lnTo>
                      <a:lnTo>
                        <a:pt x="8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56" name="Freeform 1278"/>
                <p:cNvSpPr>
                  <a:spLocks/>
                </p:cNvSpPr>
                <p:nvPr/>
              </p:nvSpPr>
              <p:spPr bwMode="auto">
                <a:xfrm>
                  <a:off x="2678" y="2886"/>
                  <a:ext cx="8" cy="12"/>
                </a:xfrm>
                <a:custGeom>
                  <a:avLst/>
                  <a:gdLst>
                    <a:gd name="T0" fmla="*/ 5 w 8"/>
                    <a:gd name="T1" fmla="*/ 0 h 12"/>
                    <a:gd name="T2" fmla="*/ 0 w 8"/>
                    <a:gd name="T3" fmla="*/ 5 h 12"/>
                    <a:gd name="T4" fmla="*/ 3 w 8"/>
                    <a:gd name="T5" fmla="*/ 12 h 12"/>
                    <a:gd name="T6" fmla="*/ 8 w 8"/>
                    <a:gd name="T7" fmla="*/ 7 h 12"/>
                    <a:gd name="T8" fmla="*/ 5 w 8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3" y="12"/>
                      </a:lnTo>
                      <a:lnTo>
                        <a:pt x="8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57" name="Freeform 1279"/>
                <p:cNvSpPr>
                  <a:spLocks/>
                </p:cNvSpPr>
                <p:nvPr/>
              </p:nvSpPr>
              <p:spPr bwMode="auto">
                <a:xfrm>
                  <a:off x="2662" y="2902"/>
                  <a:ext cx="9" cy="12"/>
                </a:xfrm>
                <a:custGeom>
                  <a:avLst/>
                  <a:gdLst>
                    <a:gd name="T0" fmla="*/ 5 w 9"/>
                    <a:gd name="T1" fmla="*/ 0 h 12"/>
                    <a:gd name="T2" fmla="*/ 0 w 9"/>
                    <a:gd name="T3" fmla="*/ 5 h 12"/>
                    <a:gd name="T4" fmla="*/ 5 w 9"/>
                    <a:gd name="T5" fmla="*/ 12 h 12"/>
                    <a:gd name="T6" fmla="*/ 9 w 9"/>
                    <a:gd name="T7" fmla="*/ 8 h 12"/>
                    <a:gd name="T8" fmla="*/ 5 w 9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58" name="Freeform 1280"/>
                <p:cNvSpPr>
                  <a:spLocks/>
                </p:cNvSpPr>
                <p:nvPr/>
              </p:nvSpPr>
              <p:spPr bwMode="auto">
                <a:xfrm>
                  <a:off x="2662" y="2902"/>
                  <a:ext cx="9" cy="12"/>
                </a:xfrm>
                <a:custGeom>
                  <a:avLst/>
                  <a:gdLst>
                    <a:gd name="T0" fmla="*/ 5 w 9"/>
                    <a:gd name="T1" fmla="*/ 0 h 12"/>
                    <a:gd name="T2" fmla="*/ 0 w 9"/>
                    <a:gd name="T3" fmla="*/ 5 h 12"/>
                    <a:gd name="T4" fmla="*/ 5 w 9"/>
                    <a:gd name="T5" fmla="*/ 12 h 12"/>
                    <a:gd name="T6" fmla="*/ 9 w 9"/>
                    <a:gd name="T7" fmla="*/ 8 h 12"/>
                    <a:gd name="T8" fmla="*/ 5 w 9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59" name="Freeform 1281"/>
                <p:cNvSpPr>
                  <a:spLocks/>
                </p:cNvSpPr>
                <p:nvPr/>
              </p:nvSpPr>
              <p:spPr bwMode="auto">
                <a:xfrm>
                  <a:off x="2543" y="2948"/>
                  <a:ext cx="90" cy="93"/>
                </a:xfrm>
                <a:custGeom>
                  <a:avLst/>
                  <a:gdLst>
                    <a:gd name="T0" fmla="*/ 83 w 90"/>
                    <a:gd name="T1" fmla="*/ 0 h 93"/>
                    <a:gd name="T2" fmla="*/ 10 w 90"/>
                    <a:gd name="T3" fmla="*/ 76 h 93"/>
                    <a:gd name="T4" fmla="*/ 0 w 90"/>
                    <a:gd name="T5" fmla="*/ 93 h 93"/>
                    <a:gd name="T6" fmla="*/ 5 w 90"/>
                    <a:gd name="T7" fmla="*/ 93 h 93"/>
                    <a:gd name="T8" fmla="*/ 90 w 90"/>
                    <a:gd name="T9" fmla="*/ 2 h 93"/>
                    <a:gd name="T10" fmla="*/ 83 w 90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93">
                      <a:moveTo>
                        <a:pt x="83" y="0"/>
                      </a:moveTo>
                      <a:lnTo>
                        <a:pt x="10" y="76"/>
                      </a:lnTo>
                      <a:lnTo>
                        <a:pt x="0" y="93"/>
                      </a:lnTo>
                      <a:lnTo>
                        <a:pt x="5" y="93"/>
                      </a:lnTo>
                      <a:lnTo>
                        <a:pt x="90" y="2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60" name="Freeform 1282"/>
                <p:cNvSpPr>
                  <a:spLocks/>
                </p:cNvSpPr>
                <p:nvPr/>
              </p:nvSpPr>
              <p:spPr bwMode="auto">
                <a:xfrm>
                  <a:off x="2543" y="2948"/>
                  <a:ext cx="90" cy="93"/>
                </a:xfrm>
                <a:custGeom>
                  <a:avLst/>
                  <a:gdLst>
                    <a:gd name="T0" fmla="*/ 83 w 90"/>
                    <a:gd name="T1" fmla="*/ 0 h 93"/>
                    <a:gd name="T2" fmla="*/ 10 w 90"/>
                    <a:gd name="T3" fmla="*/ 76 h 93"/>
                    <a:gd name="T4" fmla="*/ 0 w 90"/>
                    <a:gd name="T5" fmla="*/ 93 h 93"/>
                    <a:gd name="T6" fmla="*/ 5 w 90"/>
                    <a:gd name="T7" fmla="*/ 93 h 93"/>
                    <a:gd name="T8" fmla="*/ 90 w 90"/>
                    <a:gd name="T9" fmla="*/ 2 h 93"/>
                    <a:gd name="T10" fmla="*/ 83 w 90"/>
                    <a:gd name="T11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93">
                      <a:moveTo>
                        <a:pt x="83" y="0"/>
                      </a:moveTo>
                      <a:lnTo>
                        <a:pt x="10" y="76"/>
                      </a:lnTo>
                      <a:lnTo>
                        <a:pt x="0" y="93"/>
                      </a:lnTo>
                      <a:lnTo>
                        <a:pt x="5" y="93"/>
                      </a:lnTo>
                      <a:lnTo>
                        <a:pt x="90" y="2"/>
                      </a:lnTo>
                      <a:lnTo>
                        <a:pt x="8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61" name="Freeform 1283"/>
                <p:cNvSpPr>
                  <a:spLocks/>
                </p:cNvSpPr>
                <p:nvPr/>
              </p:nvSpPr>
              <p:spPr bwMode="auto">
                <a:xfrm>
                  <a:off x="2719" y="2840"/>
                  <a:ext cx="7" cy="8"/>
                </a:xfrm>
                <a:custGeom>
                  <a:avLst/>
                  <a:gdLst>
                    <a:gd name="T0" fmla="*/ 2 w 3"/>
                    <a:gd name="T1" fmla="*/ 0 h 3"/>
                    <a:gd name="T2" fmla="*/ 0 w 3"/>
                    <a:gd name="T3" fmla="*/ 3 h 3"/>
                    <a:gd name="T4" fmla="*/ 3 w 3"/>
                    <a:gd name="T5" fmla="*/ 2 h 3"/>
                    <a:gd name="T6" fmla="*/ 3 w 3"/>
                    <a:gd name="T7" fmla="*/ 1 h 3"/>
                    <a:gd name="T8" fmla="*/ 2 w 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62" name="Freeform 1284"/>
                <p:cNvSpPr>
                  <a:spLocks/>
                </p:cNvSpPr>
                <p:nvPr/>
              </p:nvSpPr>
              <p:spPr bwMode="auto">
                <a:xfrm>
                  <a:off x="2726" y="2840"/>
                  <a:ext cx="7" cy="5"/>
                </a:xfrm>
                <a:custGeom>
                  <a:avLst/>
                  <a:gdLst>
                    <a:gd name="T0" fmla="*/ 3 w 3"/>
                    <a:gd name="T1" fmla="*/ 0 h 2"/>
                    <a:gd name="T2" fmla="*/ 3 w 3"/>
                    <a:gd name="T3" fmla="*/ 1 h 2"/>
                    <a:gd name="T4" fmla="*/ 2 w 3"/>
                    <a:gd name="T5" fmla="*/ 1 h 2"/>
                    <a:gd name="T6" fmla="*/ 2 w 3"/>
                    <a:gd name="T7" fmla="*/ 1 h 2"/>
                    <a:gd name="T8" fmla="*/ 1 w 3"/>
                    <a:gd name="T9" fmla="*/ 1 h 2"/>
                    <a:gd name="T10" fmla="*/ 0 w 3"/>
                    <a:gd name="T11" fmla="*/ 1 h 2"/>
                    <a:gd name="T12" fmla="*/ 0 w 3"/>
                    <a:gd name="T13" fmla="*/ 2 h 2"/>
                    <a:gd name="T14" fmla="*/ 2 w 3"/>
                    <a:gd name="T15" fmla="*/ 1 h 2"/>
                    <a:gd name="T16" fmla="*/ 3 w 3"/>
                    <a:gd name="T17" fmla="*/ 1 h 2"/>
                    <a:gd name="T18" fmla="*/ 3 w 3"/>
                    <a:gd name="T19" fmla="*/ 1 h 2"/>
                    <a:gd name="T20" fmla="*/ 3 w 3"/>
                    <a:gd name="T21" fmla="*/ 1 h 2"/>
                    <a:gd name="T22" fmla="*/ 3 w 3"/>
                    <a:gd name="T23" fmla="*/ 1 h 2"/>
                    <a:gd name="T24" fmla="*/ 3 w 3"/>
                    <a:gd name="T25" fmla="*/ 1 h 2"/>
                    <a:gd name="T26" fmla="*/ 3 w 3"/>
                    <a:gd name="T27" fmla="*/ 1 h 2"/>
                    <a:gd name="T28" fmla="*/ 3 w 3"/>
                    <a:gd name="T29" fmla="*/ 1 h 2"/>
                    <a:gd name="T30" fmla="*/ 3 w 3"/>
                    <a:gd name="T31" fmla="*/ 0 h 2"/>
                    <a:gd name="T32" fmla="*/ 3 w 3"/>
                    <a:gd name="T33" fmla="*/ 0 h 2"/>
                    <a:gd name="T34" fmla="*/ 3 w 3"/>
                    <a:gd name="T35" fmla="*/ 0 h 2"/>
                    <a:gd name="T36" fmla="*/ 3 w 3"/>
                    <a:gd name="T3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3" y="0"/>
                        <a:pt x="3" y="0"/>
                        <a:pt x="3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63" name="Freeform 1285"/>
                <p:cNvSpPr>
                  <a:spLocks/>
                </p:cNvSpPr>
                <p:nvPr/>
              </p:nvSpPr>
              <p:spPr bwMode="auto">
                <a:xfrm>
                  <a:off x="2728" y="2843"/>
                  <a:ext cx="3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64" name="Freeform 1286"/>
                <p:cNvSpPr>
                  <a:spLocks/>
                </p:cNvSpPr>
                <p:nvPr/>
              </p:nvSpPr>
              <p:spPr bwMode="auto">
                <a:xfrm>
                  <a:off x="2724" y="2840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65" name="Freeform 1287"/>
                <p:cNvSpPr>
                  <a:spLocks noEditPoints="1"/>
                </p:cNvSpPr>
                <p:nvPr/>
              </p:nvSpPr>
              <p:spPr bwMode="auto">
                <a:xfrm>
                  <a:off x="2726" y="2838"/>
                  <a:ext cx="7" cy="5"/>
                </a:xfrm>
                <a:custGeom>
                  <a:avLst/>
                  <a:gdLst>
                    <a:gd name="T0" fmla="*/ 0 w 3"/>
                    <a:gd name="T1" fmla="*/ 1 h 2"/>
                    <a:gd name="T2" fmla="*/ 0 w 3"/>
                    <a:gd name="T3" fmla="*/ 1 h 2"/>
                    <a:gd name="T4" fmla="*/ 0 w 3"/>
                    <a:gd name="T5" fmla="*/ 2 h 2"/>
                    <a:gd name="T6" fmla="*/ 1 w 3"/>
                    <a:gd name="T7" fmla="*/ 2 h 2"/>
                    <a:gd name="T8" fmla="*/ 1 w 3"/>
                    <a:gd name="T9" fmla="*/ 2 h 2"/>
                    <a:gd name="T10" fmla="*/ 0 w 3"/>
                    <a:gd name="T11" fmla="*/ 1 h 2"/>
                    <a:gd name="T12" fmla="*/ 3 w 3"/>
                    <a:gd name="T13" fmla="*/ 1 h 2"/>
                    <a:gd name="T14" fmla="*/ 3 w 3"/>
                    <a:gd name="T15" fmla="*/ 1 h 2"/>
                    <a:gd name="T16" fmla="*/ 3 w 3"/>
                    <a:gd name="T17" fmla="*/ 1 h 2"/>
                    <a:gd name="T18" fmla="*/ 3 w 3"/>
                    <a:gd name="T19" fmla="*/ 2 h 2"/>
                    <a:gd name="T20" fmla="*/ 2 w 3"/>
                    <a:gd name="T21" fmla="*/ 2 h 2"/>
                    <a:gd name="T22" fmla="*/ 2 w 3"/>
                    <a:gd name="T23" fmla="*/ 2 h 2"/>
                    <a:gd name="T24" fmla="*/ 2 w 3"/>
                    <a:gd name="T25" fmla="*/ 2 h 2"/>
                    <a:gd name="T26" fmla="*/ 3 w 3"/>
                    <a:gd name="T27" fmla="*/ 2 h 2"/>
                    <a:gd name="T28" fmla="*/ 3 w 3"/>
                    <a:gd name="T29" fmla="*/ 1 h 2"/>
                    <a:gd name="T30" fmla="*/ 3 w 3"/>
                    <a:gd name="T31" fmla="*/ 1 h 2"/>
                    <a:gd name="T32" fmla="*/ 3 w 3"/>
                    <a:gd name="T33" fmla="*/ 0 h 2"/>
                    <a:gd name="T34" fmla="*/ 3 w 3"/>
                    <a:gd name="T35" fmla="*/ 0 h 2"/>
                    <a:gd name="T36" fmla="*/ 3 w 3"/>
                    <a:gd name="T37" fmla="*/ 1 h 2"/>
                    <a:gd name="T38" fmla="*/ 3 w 3"/>
                    <a:gd name="T39" fmla="*/ 1 h 2"/>
                    <a:gd name="T40" fmla="*/ 3 w 3"/>
                    <a:gd name="T41" fmla="*/ 1 h 2"/>
                    <a:gd name="T42" fmla="*/ 3 w 3"/>
                    <a:gd name="T43" fmla="*/ 0 h 2"/>
                    <a:gd name="T44" fmla="*/ 3 w 3"/>
                    <a:gd name="T45" fmla="*/ 0 h 2"/>
                    <a:gd name="T46" fmla="*/ 3 w 3"/>
                    <a:gd name="T47" fmla="*/ 0 h 2"/>
                    <a:gd name="T48" fmla="*/ 3 w 3"/>
                    <a:gd name="T49" fmla="*/ 0 h 2"/>
                    <a:gd name="T50" fmla="*/ 3 w 3"/>
                    <a:gd name="T5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" h="2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2"/>
                        <a:pt x="3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66" name="Freeform 1288"/>
                <p:cNvSpPr>
                  <a:spLocks noEditPoints="1"/>
                </p:cNvSpPr>
                <p:nvPr/>
              </p:nvSpPr>
              <p:spPr bwMode="auto">
                <a:xfrm>
                  <a:off x="2728" y="2838"/>
                  <a:ext cx="5" cy="5"/>
                </a:xfrm>
                <a:custGeom>
                  <a:avLst/>
                  <a:gdLst>
                    <a:gd name="T0" fmla="*/ 2 w 2"/>
                    <a:gd name="T1" fmla="*/ 1 h 2"/>
                    <a:gd name="T2" fmla="*/ 2 w 2"/>
                    <a:gd name="T3" fmla="*/ 2 h 2"/>
                    <a:gd name="T4" fmla="*/ 1 w 2"/>
                    <a:gd name="T5" fmla="*/ 2 h 2"/>
                    <a:gd name="T6" fmla="*/ 0 w 2"/>
                    <a:gd name="T7" fmla="*/ 2 h 2"/>
                    <a:gd name="T8" fmla="*/ 0 w 2"/>
                    <a:gd name="T9" fmla="*/ 2 h 2"/>
                    <a:gd name="T10" fmla="*/ 0 w 2"/>
                    <a:gd name="T11" fmla="*/ 2 h 2"/>
                    <a:gd name="T12" fmla="*/ 0 w 2"/>
                    <a:gd name="T13" fmla="*/ 2 h 2"/>
                    <a:gd name="T14" fmla="*/ 1 w 2"/>
                    <a:gd name="T15" fmla="*/ 2 h 2"/>
                    <a:gd name="T16" fmla="*/ 1 w 2"/>
                    <a:gd name="T17" fmla="*/ 2 h 2"/>
                    <a:gd name="T18" fmla="*/ 2 w 2"/>
                    <a:gd name="T19" fmla="*/ 2 h 2"/>
                    <a:gd name="T20" fmla="*/ 2 w 2"/>
                    <a:gd name="T21" fmla="*/ 1 h 2"/>
                    <a:gd name="T22" fmla="*/ 2 w 2"/>
                    <a:gd name="T23" fmla="*/ 0 h 2"/>
                    <a:gd name="T24" fmla="*/ 2 w 2"/>
                    <a:gd name="T25" fmla="*/ 0 h 2"/>
                    <a:gd name="T26" fmla="*/ 2 w 2"/>
                    <a:gd name="T27" fmla="*/ 0 h 2"/>
                    <a:gd name="T28" fmla="*/ 2 w 2"/>
                    <a:gd name="T29" fmla="*/ 0 h 2"/>
                    <a:gd name="T30" fmla="*/ 2 w 2"/>
                    <a:gd name="T3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2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1"/>
                        <a:pt x="2" y="1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67" name="Freeform 1289"/>
                <p:cNvSpPr>
                  <a:spLocks noEditPoints="1"/>
                </p:cNvSpPr>
                <p:nvPr/>
              </p:nvSpPr>
              <p:spPr bwMode="auto">
                <a:xfrm>
                  <a:off x="2726" y="2838"/>
                  <a:ext cx="7" cy="5"/>
                </a:xfrm>
                <a:custGeom>
                  <a:avLst/>
                  <a:gdLst>
                    <a:gd name="T0" fmla="*/ 0 w 3"/>
                    <a:gd name="T1" fmla="*/ 1 h 2"/>
                    <a:gd name="T2" fmla="*/ 0 w 3"/>
                    <a:gd name="T3" fmla="*/ 1 h 2"/>
                    <a:gd name="T4" fmla="*/ 0 w 3"/>
                    <a:gd name="T5" fmla="*/ 1 h 2"/>
                    <a:gd name="T6" fmla="*/ 1 w 3"/>
                    <a:gd name="T7" fmla="*/ 2 h 2"/>
                    <a:gd name="T8" fmla="*/ 1 w 3"/>
                    <a:gd name="T9" fmla="*/ 2 h 2"/>
                    <a:gd name="T10" fmla="*/ 0 w 3"/>
                    <a:gd name="T11" fmla="*/ 1 h 2"/>
                    <a:gd name="T12" fmla="*/ 3 w 3"/>
                    <a:gd name="T13" fmla="*/ 1 h 2"/>
                    <a:gd name="T14" fmla="*/ 3 w 3"/>
                    <a:gd name="T15" fmla="*/ 1 h 2"/>
                    <a:gd name="T16" fmla="*/ 3 w 3"/>
                    <a:gd name="T17" fmla="*/ 1 h 2"/>
                    <a:gd name="T18" fmla="*/ 3 w 3"/>
                    <a:gd name="T19" fmla="*/ 1 h 2"/>
                    <a:gd name="T20" fmla="*/ 0 w 3"/>
                    <a:gd name="T21" fmla="*/ 1 h 2"/>
                    <a:gd name="T22" fmla="*/ 0 w 3"/>
                    <a:gd name="T23" fmla="*/ 1 h 2"/>
                    <a:gd name="T24" fmla="*/ 0 w 3"/>
                    <a:gd name="T25" fmla="*/ 1 h 2"/>
                    <a:gd name="T26" fmla="*/ 0 w 3"/>
                    <a:gd name="T27" fmla="*/ 1 h 2"/>
                    <a:gd name="T28" fmla="*/ 3 w 3"/>
                    <a:gd name="T29" fmla="*/ 0 h 2"/>
                    <a:gd name="T30" fmla="*/ 3 w 3"/>
                    <a:gd name="T31" fmla="*/ 0 h 2"/>
                    <a:gd name="T32" fmla="*/ 3 w 3"/>
                    <a:gd name="T33" fmla="*/ 1 h 2"/>
                    <a:gd name="T34" fmla="*/ 3 w 3"/>
                    <a:gd name="T35" fmla="*/ 1 h 2"/>
                    <a:gd name="T36" fmla="*/ 3 w 3"/>
                    <a:gd name="T3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" h="2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68" name="Freeform 1290"/>
                <p:cNvSpPr>
                  <a:spLocks noEditPoints="1"/>
                </p:cNvSpPr>
                <p:nvPr/>
              </p:nvSpPr>
              <p:spPr bwMode="auto">
                <a:xfrm>
                  <a:off x="2726" y="2836"/>
                  <a:ext cx="7" cy="7"/>
                </a:xfrm>
                <a:custGeom>
                  <a:avLst/>
                  <a:gdLst>
                    <a:gd name="T0" fmla="*/ 3 w 3"/>
                    <a:gd name="T1" fmla="*/ 2 h 3"/>
                    <a:gd name="T2" fmla="*/ 2 w 3"/>
                    <a:gd name="T3" fmla="*/ 2 h 3"/>
                    <a:gd name="T4" fmla="*/ 0 w 3"/>
                    <a:gd name="T5" fmla="*/ 2 h 3"/>
                    <a:gd name="T6" fmla="*/ 1 w 3"/>
                    <a:gd name="T7" fmla="*/ 3 h 3"/>
                    <a:gd name="T8" fmla="*/ 1 w 3"/>
                    <a:gd name="T9" fmla="*/ 3 h 3"/>
                    <a:gd name="T10" fmla="*/ 1 w 3"/>
                    <a:gd name="T11" fmla="*/ 3 h 3"/>
                    <a:gd name="T12" fmla="*/ 2 w 3"/>
                    <a:gd name="T13" fmla="*/ 3 h 3"/>
                    <a:gd name="T14" fmla="*/ 3 w 3"/>
                    <a:gd name="T15" fmla="*/ 3 h 3"/>
                    <a:gd name="T16" fmla="*/ 3 w 3"/>
                    <a:gd name="T17" fmla="*/ 2 h 3"/>
                    <a:gd name="T18" fmla="*/ 3 w 3"/>
                    <a:gd name="T19" fmla="*/ 2 h 3"/>
                    <a:gd name="T20" fmla="*/ 2 w 3"/>
                    <a:gd name="T21" fmla="*/ 0 h 3"/>
                    <a:gd name="T22" fmla="*/ 2 w 3"/>
                    <a:gd name="T23" fmla="*/ 0 h 3"/>
                    <a:gd name="T24" fmla="*/ 2 w 3"/>
                    <a:gd name="T25" fmla="*/ 0 h 3"/>
                    <a:gd name="T26" fmla="*/ 2 w 3"/>
                    <a:gd name="T27" fmla="*/ 0 h 3"/>
                    <a:gd name="T28" fmla="*/ 1 w 3"/>
                    <a:gd name="T29" fmla="*/ 1 h 3"/>
                    <a:gd name="T30" fmla="*/ 1 w 3"/>
                    <a:gd name="T31" fmla="*/ 1 h 3"/>
                    <a:gd name="T32" fmla="*/ 1 w 3"/>
                    <a:gd name="T33" fmla="*/ 1 h 3"/>
                    <a:gd name="T34" fmla="*/ 0 w 3"/>
                    <a:gd name="T35" fmla="*/ 2 h 3"/>
                    <a:gd name="T36" fmla="*/ 0 w 3"/>
                    <a:gd name="T37" fmla="*/ 2 h 3"/>
                    <a:gd name="T38" fmla="*/ 2 w 3"/>
                    <a:gd name="T39" fmla="*/ 2 h 3"/>
                    <a:gd name="T40" fmla="*/ 3 w 3"/>
                    <a:gd name="T41" fmla="*/ 2 h 3"/>
                    <a:gd name="T42" fmla="*/ 3 w 3"/>
                    <a:gd name="T43" fmla="*/ 1 h 3"/>
                    <a:gd name="T44" fmla="*/ 3 w 3"/>
                    <a:gd name="T45" fmla="*/ 1 h 3"/>
                    <a:gd name="T46" fmla="*/ 3 w 3"/>
                    <a:gd name="T47" fmla="*/ 1 h 3"/>
                    <a:gd name="T48" fmla="*/ 3 w 3"/>
                    <a:gd name="T49" fmla="*/ 1 h 3"/>
                    <a:gd name="T50" fmla="*/ 3 w 3"/>
                    <a:gd name="T51" fmla="*/ 1 h 3"/>
                    <a:gd name="T52" fmla="*/ 3 w 3"/>
                    <a:gd name="T53" fmla="*/ 1 h 3"/>
                    <a:gd name="T54" fmla="*/ 3 w 3"/>
                    <a:gd name="T55" fmla="*/ 1 h 3"/>
                    <a:gd name="T56" fmla="*/ 3 w 3"/>
                    <a:gd name="T57" fmla="*/ 1 h 3"/>
                    <a:gd name="T58" fmla="*/ 2 w 3"/>
                    <a:gd name="T59" fmla="*/ 0 h 3"/>
                    <a:gd name="T60" fmla="*/ 2 w 3"/>
                    <a:gd name="T61" fmla="*/ 0 h 3"/>
                    <a:gd name="T62" fmla="*/ 2 w 3"/>
                    <a:gd name="T63" fmla="*/ 0 h 3"/>
                    <a:gd name="T64" fmla="*/ 2 w 3"/>
                    <a:gd name="T6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" h="3">
                      <a:moveTo>
                        <a:pt x="3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69" name="Freeform 1291"/>
                <p:cNvSpPr>
                  <a:spLocks/>
                </p:cNvSpPr>
                <p:nvPr/>
              </p:nvSpPr>
              <p:spPr bwMode="auto">
                <a:xfrm>
                  <a:off x="2626" y="2943"/>
                  <a:ext cx="12" cy="7"/>
                </a:xfrm>
                <a:custGeom>
                  <a:avLst/>
                  <a:gdLst>
                    <a:gd name="T0" fmla="*/ 5 w 12"/>
                    <a:gd name="T1" fmla="*/ 0 h 7"/>
                    <a:gd name="T2" fmla="*/ 0 w 12"/>
                    <a:gd name="T3" fmla="*/ 5 h 7"/>
                    <a:gd name="T4" fmla="*/ 7 w 12"/>
                    <a:gd name="T5" fmla="*/ 7 h 7"/>
                    <a:gd name="T6" fmla="*/ 12 w 12"/>
                    <a:gd name="T7" fmla="*/ 2 h 7"/>
                    <a:gd name="T8" fmla="*/ 5 w 12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7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7" y="7"/>
                      </a:lnTo>
                      <a:lnTo>
                        <a:pt x="12" y="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70" name="Freeform 1292"/>
                <p:cNvSpPr>
                  <a:spLocks/>
                </p:cNvSpPr>
                <p:nvPr/>
              </p:nvSpPr>
              <p:spPr bwMode="auto">
                <a:xfrm>
                  <a:off x="2626" y="2943"/>
                  <a:ext cx="12" cy="7"/>
                </a:xfrm>
                <a:custGeom>
                  <a:avLst/>
                  <a:gdLst>
                    <a:gd name="T0" fmla="*/ 5 w 12"/>
                    <a:gd name="T1" fmla="*/ 0 h 7"/>
                    <a:gd name="T2" fmla="*/ 0 w 12"/>
                    <a:gd name="T3" fmla="*/ 5 h 7"/>
                    <a:gd name="T4" fmla="*/ 7 w 12"/>
                    <a:gd name="T5" fmla="*/ 7 h 7"/>
                    <a:gd name="T6" fmla="*/ 12 w 12"/>
                    <a:gd name="T7" fmla="*/ 2 h 7"/>
                    <a:gd name="T8" fmla="*/ 5 w 12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7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7" y="7"/>
                      </a:lnTo>
                      <a:lnTo>
                        <a:pt x="12" y="2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71" name="Freeform 1293"/>
                <p:cNvSpPr>
                  <a:spLocks/>
                </p:cNvSpPr>
                <p:nvPr/>
              </p:nvSpPr>
              <p:spPr bwMode="auto">
                <a:xfrm>
                  <a:off x="2543" y="3024"/>
                  <a:ext cx="10" cy="17"/>
                </a:xfrm>
                <a:custGeom>
                  <a:avLst/>
                  <a:gdLst>
                    <a:gd name="T0" fmla="*/ 10 w 10"/>
                    <a:gd name="T1" fmla="*/ 0 h 17"/>
                    <a:gd name="T2" fmla="*/ 2 w 10"/>
                    <a:gd name="T3" fmla="*/ 7 h 17"/>
                    <a:gd name="T4" fmla="*/ 0 w 10"/>
                    <a:gd name="T5" fmla="*/ 17 h 17"/>
                    <a:gd name="T6" fmla="*/ 0 w 10"/>
                    <a:gd name="T7" fmla="*/ 17 h 17"/>
                    <a:gd name="T8" fmla="*/ 10 w 10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10" y="0"/>
                      </a:moveTo>
                      <a:lnTo>
                        <a:pt x="2" y="7"/>
                      </a:ln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72" name="Freeform 1294"/>
                <p:cNvSpPr>
                  <a:spLocks/>
                </p:cNvSpPr>
                <p:nvPr/>
              </p:nvSpPr>
              <p:spPr bwMode="auto">
                <a:xfrm>
                  <a:off x="2543" y="3024"/>
                  <a:ext cx="10" cy="17"/>
                </a:xfrm>
                <a:custGeom>
                  <a:avLst/>
                  <a:gdLst>
                    <a:gd name="T0" fmla="*/ 10 w 10"/>
                    <a:gd name="T1" fmla="*/ 0 h 17"/>
                    <a:gd name="T2" fmla="*/ 2 w 10"/>
                    <a:gd name="T3" fmla="*/ 7 h 17"/>
                    <a:gd name="T4" fmla="*/ 0 w 10"/>
                    <a:gd name="T5" fmla="*/ 17 h 17"/>
                    <a:gd name="T6" fmla="*/ 0 w 10"/>
                    <a:gd name="T7" fmla="*/ 17 h 17"/>
                    <a:gd name="T8" fmla="*/ 10 w 10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10" y="0"/>
                      </a:moveTo>
                      <a:lnTo>
                        <a:pt x="2" y="7"/>
                      </a:ln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73" name="Freeform 1295"/>
                <p:cNvSpPr>
                  <a:spLocks/>
                </p:cNvSpPr>
                <p:nvPr/>
              </p:nvSpPr>
              <p:spPr bwMode="auto">
                <a:xfrm>
                  <a:off x="2534" y="3031"/>
                  <a:ext cx="11" cy="12"/>
                </a:xfrm>
                <a:custGeom>
                  <a:avLst/>
                  <a:gdLst>
                    <a:gd name="T0" fmla="*/ 5 w 5"/>
                    <a:gd name="T1" fmla="*/ 0 h 5"/>
                    <a:gd name="T2" fmla="*/ 0 w 5"/>
                    <a:gd name="T3" fmla="*/ 5 h 5"/>
                    <a:gd name="T4" fmla="*/ 1 w 5"/>
                    <a:gd name="T5" fmla="*/ 5 h 5"/>
                    <a:gd name="T6" fmla="*/ 1 w 5"/>
                    <a:gd name="T7" fmla="*/ 5 h 5"/>
                    <a:gd name="T8" fmla="*/ 4 w 5"/>
                    <a:gd name="T9" fmla="*/ 4 h 5"/>
                    <a:gd name="T10" fmla="*/ 5 w 5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5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74" name="Freeform 1296"/>
                <p:cNvSpPr>
                  <a:spLocks/>
                </p:cNvSpPr>
                <p:nvPr/>
              </p:nvSpPr>
              <p:spPr bwMode="auto">
                <a:xfrm>
                  <a:off x="2534" y="3043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75" name="Oval 1297"/>
                <p:cNvSpPr>
                  <a:spLocks noChangeArrowheads="1"/>
                </p:cNvSpPr>
                <p:nvPr/>
              </p:nvSpPr>
              <p:spPr bwMode="auto">
                <a:xfrm>
                  <a:off x="2538" y="3050"/>
                  <a:ext cx="1" cy="1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76" name="Freeform 1298"/>
                <p:cNvSpPr>
                  <a:spLocks noEditPoints="1"/>
                </p:cNvSpPr>
                <p:nvPr/>
              </p:nvSpPr>
              <p:spPr bwMode="auto">
                <a:xfrm>
                  <a:off x="2534" y="3048"/>
                  <a:ext cx="4" cy="2"/>
                </a:xfrm>
                <a:custGeom>
                  <a:avLst/>
                  <a:gdLst>
                    <a:gd name="T0" fmla="*/ 1 w 2"/>
                    <a:gd name="T1" fmla="*/ 1 h 1"/>
                    <a:gd name="T2" fmla="*/ 1 w 2"/>
                    <a:gd name="T3" fmla="*/ 1 h 1"/>
                    <a:gd name="T4" fmla="*/ 1 w 2"/>
                    <a:gd name="T5" fmla="*/ 1 h 1"/>
                    <a:gd name="T6" fmla="*/ 2 w 2"/>
                    <a:gd name="T7" fmla="*/ 1 h 1"/>
                    <a:gd name="T8" fmla="*/ 2 w 2"/>
                    <a:gd name="T9" fmla="*/ 1 h 1"/>
                    <a:gd name="T10" fmla="*/ 2 w 2"/>
                    <a:gd name="T11" fmla="*/ 1 h 1"/>
                    <a:gd name="T12" fmla="*/ 2 w 2"/>
                    <a:gd name="T13" fmla="*/ 1 h 1"/>
                    <a:gd name="T14" fmla="*/ 2 w 2"/>
                    <a:gd name="T15" fmla="*/ 1 h 1"/>
                    <a:gd name="T16" fmla="*/ 2 w 2"/>
                    <a:gd name="T17" fmla="*/ 1 h 1"/>
                    <a:gd name="T18" fmla="*/ 2 w 2"/>
                    <a:gd name="T19" fmla="*/ 1 h 1"/>
                    <a:gd name="T20" fmla="*/ 0 w 2"/>
                    <a:gd name="T21" fmla="*/ 1 h 1"/>
                    <a:gd name="T22" fmla="*/ 1 w 2"/>
                    <a:gd name="T23" fmla="*/ 1 h 1"/>
                    <a:gd name="T24" fmla="*/ 1 w 2"/>
                    <a:gd name="T25" fmla="*/ 1 h 1"/>
                    <a:gd name="T26" fmla="*/ 0 w 2"/>
                    <a:gd name="T27" fmla="*/ 1 h 1"/>
                    <a:gd name="T28" fmla="*/ 0 w 2"/>
                    <a:gd name="T29" fmla="*/ 1 h 1"/>
                    <a:gd name="T30" fmla="*/ 0 w 2"/>
                    <a:gd name="T31" fmla="*/ 1 h 1"/>
                    <a:gd name="T32" fmla="*/ 0 w 2"/>
                    <a:gd name="T33" fmla="*/ 1 h 1"/>
                    <a:gd name="T34" fmla="*/ 0 w 2"/>
                    <a:gd name="T35" fmla="*/ 0 h 1"/>
                    <a:gd name="T36" fmla="*/ 0 w 2"/>
                    <a:gd name="T37" fmla="*/ 1 h 1"/>
                    <a:gd name="T38" fmla="*/ 0 w 2"/>
                    <a:gd name="T3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77" name="Oval 1299"/>
                <p:cNvSpPr>
                  <a:spLocks noChangeArrowheads="1"/>
                </p:cNvSpPr>
                <p:nvPr/>
              </p:nvSpPr>
              <p:spPr bwMode="auto">
                <a:xfrm>
                  <a:off x="2538" y="3050"/>
                  <a:ext cx="1" cy="1"/>
                </a:xfrm>
                <a:prstGeom prst="ellipse">
                  <a:avLst/>
                </a:pr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78" name="Freeform 1300"/>
                <p:cNvSpPr>
                  <a:spLocks/>
                </p:cNvSpPr>
                <p:nvPr/>
              </p:nvSpPr>
              <p:spPr bwMode="auto">
                <a:xfrm>
                  <a:off x="2534" y="3048"/>
                  <a:ext cx="4" cy="2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0 w 2"/>
                    <a:gd name="T5" fmla="*/ 1 h 1"/>
                    <a:gd name="T6" fmla="*/ 0 w 2"/>
                    <a:gd name="T7" fmla="*/ 1 h 1"/>
                    <a:gd name="T8" fmla="*/ 0 w 2"/>
                    <a:gd name="T9" fmla="*/ 1 h 1"/>
                    <a:gd name="T10" fmla="*/ 0 w 2"/>
                    <a:gd name="T11" fmla="*/ 1 h 1"/>
                    <a:gd name="T12" fmla="*/ 0 w 2"/>
                    <a:gd name="T13" fmla="*/ 1 h 1"/>
                    <a:gd name="T14" fmla="*/ 1 w 2"/>
                    <a:gd name="T15" fmla="*/ 1 h 1"/>
                    <a:gd name="T16" fmla="*/ 1 w 2"/>
                    <a:gd name="T17" fmla="*/ 1 h 1"/>
                    <a:gd name="T18" fmla="*/ 1 w 2"/>
                    <a:gd name="T19" fmla="*/ 1 h 1"/>
                    <a:gd name="T20" fmla="*/ 1 w 2"/>
                    <a:gd name="T21" fmla="*/ 1 h 1"/>
                    <a:gd name="T22" fmla="*/ 1 w 2"/>
                    <a:gd name="T23" fmla="*/ 1 h 1"/>
                    <a:gd name="T24" fmla="*/ 2 w 2"/>
                    <a:gd name="T25" fmla="*/ 1 h 1"/>
                    <a:gd name="T26" fmla="*/ 2 w 2"/>
                    <a:gd name="T27" fmla="*/ 1 h 1"/>
                    <a:gd name="T28" fmla="*/ 2 w 2"/>
                    <a:gd name="T29" fmla="*/ 1 h 1"/>
                    <a:gd name="T30" fmla="*/ 2 w 2"/>
                    <a:gd name="T31" fmla="*/ 1 h 1"/>
                    <a:gd name="T32" fmla="*/ 2 w 2"/>
                    <a:gd name="T33" fmla="*/ 1 h 1"/>
                    <a:gd name="T34" fmla="*/ 1 w 2"/>
                    <a:gd name="T35" fmla="*/ 1 h 1"/>
                    <a:gd name="T36" fmla="*/ 1 w 2"/>
                    <a:gd name="T37" fmla="*/ 1 h 1"/>
                    <a:gd name="T38" fmla="*/ 0 w 2"/>
                    <a:gd name="T3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79" name="Freeform 1301"/>
                <p:cNvSpPr>
                  <a:spLocks/>
                </p:cNvSpPr>
                <p:nvPr/>
              </p:nvSpPr>
              <p:spPr bwMode="auto">
                <a:xfrm>
                  <a:off x="2538" y="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80" name="Freeform 1302"/>
                <p:cNvSpPr>
                  <a:spLocks/>
                </p:cNvSpPr>
                <p:nvPr/>
              </p:nvSpPr>
              <p:spPr bwMode="auto">
                <a:xfrm>
                  <a:off x="2534" y="3048"/>
                  <a:ext cx="4" cy="2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1 w 2"/>
                    <a:gd name="T5" fmla="*/ 1 h 1"/>
                    <a:gd name="T6" fmla="*/ 1 w 2"/>
                    <a:gd name="T7" fmla="*/ 1 h 1"/>
                    <a:gd name="T8" fmla="*/ 2 w 2"/>
                    <a:gd name="T9" fmla="*/ 1 h 1"/>
                    <a:gd name="T10" fmla="*/ 2 w 2"/>
                    <a:gd name="T11" fmla="*/ 1 h 1"/>
                    <a:gd name="T12" fmla="*/ 2 w 2"/>
                    <a:gd name="T13" fmla="*/ 1 h 1"/>
                    <a:gd name="T14" fmla="*/ 1 w 2"/>
                    <a:gd name="T15" fmla="*/ 1 h 1"/>
                    <a:gd name="T16" fmla="*/ 0 w 2"/>
                    <a:gd name="T17" fmla="*/ 0 h 1"/>
                    <a:gd name="T18" fmla="*/ 0 w 2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81" name="Freeform 1303"/>
                <p:cNvSpPr>
                  <a:spLocks/>
                </p:cNvSpPr>
                <p:nvPr/>
              </p:nvSpPr>
              <p:spPr bwMode="auto">
                <a:xfrm>
                  <a:off x="2538" y="2986"/>
                  <a:ext cx="188" cy="64"/>
                </a:xfrm>
                <a:custGeom>
                  <a:avLst/>
                  <a:gdLst>
                    <a:gd name="T0" fmla="*/ 77 w 79"/>
                    <a:gd name="T1" fmla="*/ 0 h 27"/>
                    <a:gd name="T2" fmla="*/ 4 w 79"/>
                    <a:gd name="T3" fmla="*/ 23 h 27"/>
                    <a:gd name="T4" fmla="*/ 0 w 79"/>
                    <a:gd name="T5" fmla="*/ 27 h 27"/>
                    <a:gd name="T6" fmla="*/ 0 w 79"/>
                    <a:gd name="T7" fmla="*/ 27 h 27"/>
                    <a:gd name="T8" fmla="*/ 0 w 79"/>
                    <a:gd name="T9" fmla="*/ 27 h 27"/>
                    <a:gd name="T10" fmla="*/ 79 w 79"/>
                    <a:gd name="T11" fmla="*/ 3 h 27"/>
                    <a:gd name="T12" fmla="*/ 79 w 79"/>
                    <a:gd name="T13" fmla="*/ 1 h 27"/>
                    <a:gd name="T14" fmla="*/ 77 w 79"/>
                    <a:gd name="T15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9" h="27">
                      <a:moveTo>
                        <a:pt x="77" y="0"/>
                      </a:move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79" y="3"/>
                        <a:pt x="79" y="3"/>
                        <a:pt x="79" y="3"/>
                      </a:cubicBezTo>
                      <a:cubicBezTo>
                        <a:pt x="79" y="2"/>
                        <a:pt x="79" y="2"/>
                        <a:pt x="79" y="1"/>
                      </a:cubicBezTo>
                      <a:cubicBezTo>
                        <a:pt x="77" y="0"/>
                        <a:pt x="77" y="0"/>
                        <a:pt x="77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82" name="Freeform 1304"/>
                <p:cNvSpPr>
                  <a:spLocks/>
                </p:cNvSpPr>
                <p:nvPr/>
              </p:nvSpPr>
              <p:spPr bwMode="auto">
                <a:xfrm>
                  <a:off x="2726" y="2988"/>
                  <a:ext cx="5" cy="5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1 h 2"/>
                    <a:gd name="T8" fmla="*/ 2 w 2"/>
                    <a:gd name="T9" fmla="*/ 1 h 2"/>
                    <a:gd name="T10" fmla="*/ 1 w 2"/>
                    <a:gd name="T11" fmla="*/ 1 h 2"/>
                    <a:gd name="T12" fmla="*/ 0 w 2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83" name="Freeform 1305"/>
                <p:cNvSpPr>
                  <a:spLocks/>
                </p:cNvSpPr>
                <p:nvPr/>
              </p:nvSpPr>
              <p:spPr bwMode="auto">
                <a:xfrm>
                  <a:off x="2538" y="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84" name="Freeform 1306"/>
                <p:cNvSpPr>
                  <a:spLocks/>
                </p:cNvSpPr>
                <p:nvPr/>
              </p:nvSpPr>
              <p:spPr bwMode="auto">
                <a:xfrm>
                  <a:off x="2728" y="2991"/>
                  <a:ext cx="3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  <a:gd name="T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85" name="Freeform 1307"/>
                <p:cNvSpPr>
                  <a:spLocks noEditPoints="1"/>
                </p:cNvSpPr>
                <p:nvPr/>
              </p:nvSpPr>
              <p:spPr bwMode="auto">
                <a:xfrm>
                  <a:off x="2733" y="2986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0 h 1"/>
                    <a:gd name="T6" fmla="*/ 1 h 1"/>
                    <a:gd name="T7" fmla="*/ 1 h 1"/>
                    <a:gd name="T8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686" name="Freeform 1308"/>
                <p:cNvSpPr>
                  <a:spLocks/>
                </p:cNvSpPr>
                <p:nvPr/>
              </p:nvSpPr>
              <p:spPr bwMode="auto">
                <a:xfrm>
                  <a:off x="2728" y="299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  <p:sp>
            <p:nvSpPr>
              <p:cNvPr id="387" name="Freeform 1310"/>
              <p:cNvSpPr>
                <a:spLocks noEditPoints="1"/>
              </p:cNvSpPr>
              <p:nvPr/>
            </p:nvSpPr>
            <p:spPr bwMode="auto">
              <a:xfrm>
                <a:off x="2731" y="2988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0 h 1"/>
                  <a:gd name="T18" fmla="*/ 1 w 1"/>
                  <a:gd name="T19" fmla="*/ 1 h 1"/>
                  <a:gd name="T20" fmla="*/ 1 w 1"/>
                  <a:gd name="T21" fmla="*/ 0 h 1"/>
                  <a:gd name="T22" fmla="*/ 1 w 1"/>
                  <a:gd name="T2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388" name="Freeform 1311"/>
              <p:cNvSpPr>
                <a:spLocks/>
              </p:cNvSpPr>
              <p:nvPr/>
            </p:nvSpPr>
            <p:spPr bwMode="auto">
              <a:xfrm>
                <a:off x="2728" y="2988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1 w 2"/>
                  <a:gd name="T13" fmla="*/ 1 h 1"/>
                  <a:gd name="T14" fmla="*/ 1 w 2"/>
                  <a:gd name="T15" fmla="*/ 1 h 1"/>
                  <a:gd name="T16" fmla="*/ 1 w 2"/>
                  <a:gd name="T17" fmla="*/ 1 h 1"/>
                  <a:gd name="T18" fmla="*/ 2 w 2"/>
                  <a:gd name="T19" fmla="*/ 1 h 1"/>
                  <a:gd name="T20" fmla="*/ 2 w 2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389" name="Freeform 1312"/>
              <p:cNvSpPr>
                <a:spLocks/>
              </p:cNvSpPr>
              <p:nvPr/>
            </p:nvSpPr>
            <p:spPr bwMode="auto">
              <a:xfrm>
                <a:off x="2728" y="2991"/>
                <a:ext cx="5" cy="0"/>
              </a:xfrm>
              <a:custGeom>
                <a:avLst/>
                <a:gdLst>
                  <a:gd name="T0" fmla="*/ 2 w 2"/>
                  <a:gd name="T1" fmla="*/ 1 w 2"/>
                  <a:gd name="T2" fmla="*/ 0 w 2"/>
                  <a:gd name="T3" fmla="*/ 0 w 2"/>
                  <a:gd name="T4" fmla="*/ 0 w 2"/>
                  <a:gd name="T5" fmla="*/ 1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390" name="Freeform 1313"/>
              <p:cNvSpPr>
                <a:spLocks noEditPoints="1"/>
              </p:cNvSpPr>
              <p:nvPr/>
            </p:nvSpPr>
            <p:spPr bwMode="auto">
              <a:xfrm>
                <a:off x="2733" y="298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0 h 1"/>
                  <a:gd name="T5" fmla="*/ 0 h 1"/>
                  <a:gd name="T6" fmla="*/ 1 h 1"/>
                  <a:gd name="T7" fmla="*/ 1 h 1"/>
                  <a:gd name="T8" fmla="*/ 0 h 1"/>
                  <a:gd name="T9" fmla="*/ 0 h 1"/>
                  <a:gd name="T10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391" name="Freeform 1314"/>
              <p:cNvSpPr>
                <a:spLocks/>
              </p:cNvSpPr>
              <p:nvPr/>
            </p:nvSpPr>
            <p:spPr bwMode="auto">
              <a:xfrm>
                <a:off x="2733" y="298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392" name="Freeform 1315"/>
              <p:cNvSpPr>
                <a:spLocks/>
              </p:cNvSpPr>
              <p:nvPr/>
            </p:nvSpPr>
            <p:spPr bwMode="auto">
              <a:xfrm>
                <a:off x="2721" y="2986"/>
                <a:ext cx="5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393" name="Freeform 1316"/>
              <p:cNvSpPr>
                <a:spLocks noEditPoints="1"/>
              </p:cNvSpPr>
              <p:nvPr/>
            </p:nvSpPr>
            <p:spPr bwMode="auto">
              <a:xfrm>
                <a:off x="2726" y="2986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394" name="Freeform 1317"/>
              <p:cNvSpPr>
                <a:spLocks/>
              </p:cNvSpPr>
              <p:nvPr/>
            </p:nvSpPr>
            <p:spPr bwMode="auto">
              <a:xfrm>
                <a:off x="2728" y="2988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395" name="Freeform 1318"/>
              <p:cNvSpPr>
                <a:spLocks noEditPoints="1"/>
              </p:cNvSpPr>
              <p:nvPr/>
            </p:nvSpPr>
            <p:spPr bwMode="auto">
              <a:xfrm>
                <a:off x="2728" y="2984"/>
                <a:ext cx="5" cy="7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2 h 3"/>
                  <a:gd name="T10" fmla="*/ 2 w 2"/>
                  <a:gd name="T11" fmla="*/ 0 h 3"/>
                  <a:gd name="T12" fmla="*/ 2 w 2"/>
                  <a:gd name="T13" fmla="*/ 1 h 3"/>
                  <a:gd name="T14" fmla="*/ 2 w 2"/>
                  <a:gd name="T15" fmla="*/ 1 h 3"/>
                  <a:gd name="T16" fmla="*/ 2 w 2"/>
                  <a:gd name="T17" fmla="*/ 0 h 3"/>
                  <a:gd name="T18" fmla="*/ 2 w 2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396" name="Freeform 1319"/>
              <p:cNvSpPr>
                <a:spLocks/>
              </p:cNvSpPr>
              <p:nvPr/>
            </p:nvSpPr>
            <p:spPr bwMode="auto">
              <a:xfrm>
                <a:off x="2724" y="298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397" name="Freeform 1320"/>
              <p:cNvSpPr>
                <a:spLocks noEditPoints="1"/>
              </p:cNvSpPr>
              <p:nvPr/>
            </p:nvSpPr>
            <p:spPr bwMode="auto">
              <a:xfrm>
                <a:off x="2726" y="2986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1 h 1"/>
                  <a:gd name="T18" fmla="*/ 0 w 1"/>
                  <a:gd name="T19" fmla="*/ 1 h 1"/>
                  <a:gd name="T20" fmla="*/ 0 w 1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398" name="Freeform 1321"/>
              <p:cNvSpPr>
                <a:spLocks/>
              </p:cNvSpPr>
              <p:nvPr/>
            </p:nvSpPr>
            <p:spPr bwMode="auto">
              <a:xfrm>
                <a:off x="2726" y="298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1 w 1"/>
                  <a:gd name="T4" fmla="*/ 1 w 1"/>
                  <a:gd name="T5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399" name="Freeform 1322"/>
              <p:cNvSpPr>
                <a:spLocks noEditPoints="1"/>
              </p:cNvSpPr>
              <p:nvPr/>
            </p:nvSpPr>
            <p:spPr bwMode="auto">
              <a:xfrm>
                <a:off x="2733" y="298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1 h 1"/>
                  <a:gd name="T7" fmla="*/ 0 h 1"/>
                  <a:gd name="T8" fmla="*/ 0 h 1"/>
                  <a:gd name="T9" fmla="*/ 0 h 1"/>
                  <a:gd name="T10" fmla="*/ 1 h 1"/>
                  <a:gd name="T11" fmla="*/ 1 h 1"/>
                  <a:gd name="T1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00" name="Freeform 1323"/>
              <p:cNvSpPr>
                <a:spLocks noEditPoints="1"/>
              </p:cNvSpPr>
              <p:nvPr/>
            </p:nvSpPr>
            <p:spPr bwMode="auto">
              <a:xfrm>
                <a:off x="2733" y="2986"/>
                <a:ext cx="0" cy="5"/>
              </a:xfrm>
              <a:custGeom>
                <a:avLst/>
                <a:gdLst>
                  <a:gd name="T0" fmla="*/ 1 h 2"/>
                  <a:gd name="T1" fmla="*/ 2 h 2"/>
                  <a:gd name="T2" fmla="*/ 1 h 2"/>
                  <a:gd name="T3" fmla="*/ 1 h 2"/>
                  <a:gd name="T4" fmla="*/ 0 h 2"/>
                  <a:gd name="T5" fmla="*/ 0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01" name="Oval 1324"/>
              <p:cNvSpPr>
                <a:spLocks noChangeArrowheads="1"/>
              </p:cNvSpPr>
              <p:nvPr/>
            </p:nvSpPr>
            <p:spPr bwMode="auto">
              <a:xfrm>
                <a:off x="2726" y="2986"/>
                <a:ext cx="1" cy="1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02" name="Freeform 1325"/>
              <p:cNvSpPr>
                <a:spLocks noEditPoints="1"/>
              </p:cNvSpPr>
              <p:nvPr/>
            </p:nvSpPr>
            <p:spPr bwMode="auto">
              <a:xfrm>
                <a:off x="2726" y="2986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0 w 3"/>
                  <a:gd name="T3" fmla="*/ 1 h 1"/>
                  <a:gd name="T4" fmla="*/ 0 w 3"/>
                  <a:gd name="T5" fmla="*/ 1 h 1"/>
                  <a:gd name="T6" fmla="*/ 0 w 3"/>
                  <a:gd name="T7" fmla="*/ 1 h 1"/>
                  <a:gd name="T8" fmla="*/ 3 w 3"/>
                  <a:gd name="T9" fmla="*/ 1 h 1"/>
                  <a:gd name="T10" fmla="*/ 3 w 3"/>
                  <a:gd name="T11" fmla="*/ 1 h 1"/>
                  <a:gd name="T12" fmla="*/ 3 w 3"/>
                  <a:gd name="T13" fmla="*/ 1 h 1"/>
                  <a:gd name="T14" fmla="*/ 3 w 3"/>
                  <a:gd name="T15" fmla="*/ 1 h 1"/>
                  <a:gd name="T16" fmla="*/ 3 w 3"/>
                  <a:gd name="T17" fmla="*/ 0 h 1"/>
                  <a:gd name="T18" fmla="*/ 3 w 3"/>
                  <a:gd name="T19" fmla="*/ 0 h 1"/>
                  <a:gd name="T20" fmla="*/ 3 w 3"/>
                  <a:gd name="T21" fmla="*/ 1 h 1"/>
                  <a:gd name="T22" fmla="*/ 3 w 3"/>
                  <a:gd name="T23" fmla="*/ 1 h 1"/>
                  <a:gd name="T24" fmla="*/ 3 w 3"/>
                  <a:gd name="T25" fmla="*/ 0 h 1"/>
                  <a:gd name="T26" fmla="*/ 3 w 3"/>
                  <a:gd name="T27" fmla="*/ 0 h 1"/>
                  <a:gd name="T28" fmla="*/ 0 w 3"/>
                  <a:gd name="T29" fmla="*/ 0 h 1"/>
                  <a:gd name="T30" fmla="*/ 0 w 3"/>
                  <a:gd name="T31" fmla="*/ 0 h 1"/>
                  <a:gd name="T32" fmla="*/ 0 w 3"/>
                  <a:gd name="T33" fmla="*/ 1 h 1"/>
                  <a:gd name="T34" fmla="*/ 0 w 3"/>
                  <a:gd name="T35" fmla="*/ 1 h 1"/>
                  <a:gd name="T36" fmla="*/ 0 w 3"/>
                  <a:gd name="T3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03" name="Freeform 1326"/>
              <p:cNvSpPr>
                <a:spLocks/>
              </p:cNvSpPr>
              <p:nvPr/>
            </p:nvSpPr>
            <p:spPr bwMode="auto">
              <a:xfrm>
                <a:off x="2726" y="29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C3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04" name="Freeform 1327"/>
              <p:cNvSpPr>
                <a:spLocks noEditPoints="1"/>
              </p:cNvSpPr>
              <p:nvPr/>
            </p:nvSpPr>
            <p:spPr bwMode="auto">
              <a:xfrm>
                <a:off x="2726" y="2984"/>
                <a:ext cx="7" cy="7"/>
              </a:xfrm>
              <a:custGeom>
                <a:avLst/>
                <a:gdLst>
                  <a:gd name="T0" fmla="*/ 3 w 3"/>
                  <a:gd name="T1" fmla="*/ 2 h 3"/>
                  <a:gd name="T2" fmla="*/ 2 w 3"/>
                  <a:gd name="T3" fmla="*/ 2 h 3"/>
                  <a:gd name="T4" fmla="*/ 0 w 3"/>
                  <a:gd name="T5" fmla="*/ 2 h 3"/>
                  <a:gd name="T6" fmla="*/ 0 w 3"/>
                  <a:gd name="T7" fmla="*/ 2 h 3"/>
                  <a:gd name="T8" fmla="*/ 1 w 3"/>
                  <a:gd name="T9" fmla="*/ 2 h 3"/>
                  <a:gd name="T10" fmla="*/ 1 w 3"/>
                  <a:gd name="T11" fmla="*/ 2 h 3"/>
                  <a:gd name="T12" fmla="*/ 1 w 3"/>
                  <a:gd name="T13" fmla="*/ 3 h 3"/>
                  <a:gd name="T14" fmla="*/ 1 w 3"/>
                  <a:gd name="T15" fmla="*/ 3 h 3"/>
                  <a:gd name="T16" fmla="*/ 1 w 3"/>
                  <a:gd name="T17" fmla="*/ 3 h 3"/>
                  <a:gd name="T18" fmla="*/ 2 w 3"/>
                  <a:gd name="T19" fmla="*/ 3 h 3"/>
                  <a:gd name="T20" fmla="*/ 3 w 3"/>
                  <a:gd name="T21" fmla="*/ 3 h 3"/>
                  <a:gd name="T22" fmla="*/ 3 w 3"/>
                  <a:gd name="T23" fmla="*/ 2 h 3"/>
                  <a:gd name="T24" fmla="*/ 3 w 3"/>
                  <a:gd name="T25" fmla="*/ 2 h 3"/>
                  <a:gd name="T26" fmla="*/ 2 w 3"/>
                  <a:gd name="T27" fmla="*/ 0 h 3"/>
                  <a:gd name="T28" fmla="*/ 2 w 3"/>
                  <a:gd name="T29" fmla="*/ 0 h 3"/>
                  <a:gd name="T30" fmla="*/ 0 w 3"/>
                  <a:gd name="T31" fmla="*/ 1 h 3"/>
                  <a:gd name="T32" fmla="*/ 0 w 3"/>
                  <a:gd name="T33" fmla="*/ 1 h 3"/>
                  <a:gd name="T34" fmla="*/ 0 w 3"/>
                  <a:gd name="T35" fmla="*/ 2 h 3"/>
                  <a:gd name="T36" fmla="*/ 2 w 3"/>
                  <a:gd name="T37" fmla="*/ 2 h 3"/>
                  <a:gd name="T38" fmla="*/ 3 w 3"/>
                  <a:gd name="T39" fmla="*/ 2 h 3"/>
                  <a:gd name="T40" fmla="*/ 3 w 3"/>
                  <a:gd name="T41" fmla="*/ 1 h 3"/>
                  <a:gd name="T42" fmla="*/ 3 w 3"/>
                  <a:gd name="T43" fmla="*/ 1 h 3"/>
                  <a:gd name="T44" fmla="*/ 3 w 3"/>
                  <a:gd name="T45" fmla="*/ 1 h 3"/>
                  <a:gd name="T46" fmla="*/ 3 w 3"/>
                  <a:gd name="T47" fmla="*/ 1 h 3"/>
                  <a:gd name="T48" fmla="*/ 3 w 3"/>
                  <a:gd name="T49" fmla="*/ 0 h 3"/>
                  <a:gd name="T50" fmla="*/ 2 w 3"/>
                  <a:gd name="T5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05" name="Freeform 1328"/>
              <p:cNvSpPr>
                <a:spLocks/>
              </p:cNvSpPr>
              <p:nvPr/>
            </p:nvSpPr>
            <p:spPr bwMode="auto">
              <a:xfrm>
                <a:off x="2534" y="3046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06" name="Freeform 1329"/>
              <p:cNvSpPr>
                <a:spLocks noEditPoints="1"/>
              </p:cNvSpPr>
              <p:nvPr/>
            </p:nvSpPr>
            <p:spPr bwMode="auto">
              <a:xfrm>
                <a:off x="2534" y="304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0 h 1"/>
                  <a:gd name="T5" fmla="*/ 0 h 1"/>
                  <a:gd name="T6" fmla="*/ 0 h 1"/>
                  <a:gd name="T7" fmla="*/ 0 h 1"/>
                  <a:gd name="T8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07" name="Freeform 1330"/>
              <p:cNvSpPr>
                <a:spLocks/>
              </p:cNvSpPr>
              <p:nvPr/>
            </p:nvSpPr>
            <p:spPr bwMode="auto">
              <a:xfrm>
                <a:off x="2534" y="3046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  <a:gd name="T5" fmla="*/ 0 h 1"/>
                  <a:gd name="T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08" name="Freeform 1331"/>
              <p:cNvSpPr>
                <a:spLocks noEditPoints="1"/>
              </p:cNvSpPr>
              <p:nvPr/>
            </p:nvSpPr>
            <p:spPr bwMode="auto">
              <a:xfrm>
                <a:off x="2534" y="3046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0 h 1"/>
                  <a:gd name="T5" fmla="*/ 0 h 1"/>
                  <a:gd name="T6" fmla="*/ 0 h 1"/>
                  <a:gd name="T7" fmla="*/ 0 h 1"/>
                  <a:gd name="T8" fmla="*/ 0 h 1"/>
                  <a:gd name="T9" fmla="*/ 0 h 1"/>
                  <a:gd name="T10" fmla="*/ 0 h 1"/>
                  <a:gd name="T11" fmla="*/ 0 h 1"/>
                  <a:gd name="T12" fmla="*/ 0 h 1"/>
                  <a:gd name="T13" fmla="*/ 0 h 1"/>
                  <a:gd name="T1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09" name="Freeform 1332"/>
              <p:cNvSpPr>
                <a:spLocks noEditPoints="1"/>
              </p:cNvSpPr>
              <p:nvPr/>
            </p:nvSpPr>
            <p:spPr bwMode="auto">
              <a:xfrm>
                <a:off x="2538" y="3041"/>
                <a:ext cx="10" cy="9"/>
              </a:xfrm>
              <a:custGeom>
                <a:avLst/>
                <a:gdLst>
                  <a:gd name="T0" fmla="*/ 0 w 4"/>
                  <a:gd name="T1" fmla="*/ 4 h 4"/>
                  <a:gd name="T2" fmla="*/ 0 w 4"/>
                  <a:gd name="T3" fmla="*/ 4 h 4"/>
                  <a:gd name="T4" fmla="*/ 0 w 4"/>
                  <a:gd name="T5" fmla="*/ 4 h 4"/>
                  <a:gd name="T6" fmla="*/ 0 w 4"/>
                  <a:gd name="T7" fmla="*/ 4 h 4"/>
                  <a:gd name="T8" fmla="*/ 4 w 4"/>
                  <a:gd name="T9" fmla="*/ 0 h 4"/>
                  <a:gd name="T10" fmla="*/ 2 w 4"/>
                  <a:gd name="T11" fmla="*/ 0 h 4"/>
                  <a:gd name="T12" fmla="*/ 1 w 4"/>
                  <a:gd name="T13" fmla="*/ 3 h 4"/>
                  <a:gd name="T14" fmla="*/ 0 w 4"/>
                  <a:gd name="T15" fmla="*/ 4 h 4"/>
                  <a:gd name="T16" fmla="*/ 4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10" name="Freeform 1333"/>
              <p:cNvSpPr>
                <a:spLocks/>
              </p:cNvSpPr>
              <p:nvPr/>
            </p:nvSpPr>
            <p:spPr bwMode="auto">
              <a:xfrm>
                <a:off x="2538" y="3048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1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11" name="Freeform 1334"/>
              <p:cNvSpPr>
                <a:spLocks/>
              </p:cNvSpPr>
              <p:nvPr/>
            </p:nvSpPr>
            <p:spPr bwMode="auto">
              <a:xfrm>
                <a:off x="2541" y="3041"/>
                <a:ext cx="2" cy="7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0 h 3"/>
                  <a:gd name="T4" fmla="*/ 0 w 1"/>
                  <a:gd name="T5" fmla="*/ 3 h 3"/>
                  <a:gd name="T6" fmla="*/ 0 w 1"/>
                  <a:gd name="T7" fmla="*/ 3 h 3"/>
                  <a:gd name="T8" fmla="*/ 1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12" name="Freeform 1335"/>
              <p:cNvSpPr>
                <a:spLocks noEditPoints="1"/>
              </p:cNvSpPr>
              <p:nvPr/>
            </p:nvSpPr>
            <p:spPr bwMode="auto">
              <a:xfrm>
                <a:off x="2534" y="304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13" name="Freeform 1336"/>
              <p:cNvSpPr>
                <a:spLocks/>
              </p:cNvSpPr>
              <p:nvPr/>
            </p:nvSpPr>
            <p:spPr bwMode="auto">
              <a:xfrm>
                <a:off x="2536" y="3041"/>
                <a:ext cx="7" cy="9"/>
              </a:xfrm>
              <a:custGeom>
                <a:avLst/>
                <a:gdLst>
                  <a:gd name="T0" fmla="*/ 3 w 3"/>
                  <a:gd name="T1" fmla="*/ 0 h 4"/>
                  <a:gd name="T2" fmla="*/ 0 w 3"/>
                  <a:gd name="T3" fmla="*/ 1 h 4"/>
                  <a:gd name="T4" fmla="*/ 0 w 3"/>
                  <a:gd name="T5" fmla="*/ 1 h 4"/>
                  <a:gd name="T6" fmla="*/ 1 w 3"/>
                  <a:gd name="T7" fmla="*/ 4 h 4"/>
                  <a:gd name="T8" fmla="*/ 1 w 3"/>
                  <a:gd name="T9" fmla="*/ 4 h 4"/>
                  <a:gd name="T10" fmla="*/ 2 w 3"/>
                  <a:gd name="T11" fmla="*/ 4 h 4"/>
                  <a:gd name="T12" fmla="*/ 2 w 3"/>
                  <a:gd name="T13" fmla="*/ 3 h 4"/>
                  <a:gd name="T14" fmla="*/ 2 w 3"/>
                  <a:gd name="T15" fmla="*/ 3 h 4"/>
                  <a:gd name="T16" fmla="*/ 3 w 3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14" name="Freeform 1337"/>
              <p:cNvSpPr>
                <a:spLocks/>
              </p:cNvSpPr>
              <p:nvPr/>
            </p:nvSpPr>
            <p:spPr bwMode="auto">
              <a:xfrm>
                <a:off x="2534" y="3043"/>
                <a:ext cx="4" cy="7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1 h 3"/>
                  <a:gd name="T4" fmla="*/ 0 w 2"/>
                  <a:gd name="T5" fmla="*/ 1 h 3"/>
                  <a:gd name="T6" fmla="*/ 0 w 2"/>
                  <a:gd name="T7" fmla="*/ 1 h 3"/>
                  <a:gd name="T8" fmla="*/ 0 w 2"/>
                  <a:gd name="T9" fmla="*/ 1 h 3"/>
                  <a:gd name="T10" fmla="*/ 0 w 2"/>
                  <a:gd name="T11" fmla="*/ 1 h 3"/>
                  <a:gd name="T12" fmla="*/ 0 w 2"/>
                  <a:gd name="T13" fmla="*/ 1 h 3"/>
                  <a:gd name="T14" fmla="*/ 0 w 2"/>
                  <a:gd name="T15" fmla="*/ 1 h 3"/>
                  <a:gd name="T16" fmla="*/ 0 w 2"/>
                  <a:gd name="T17" fmla="*/ 2 h 3"/>
                  <a:gd name="T18" fmla="*/ 0 w 2"/>
                  <a:gd name="T19" fmla="*/ 2 h 3"/>
                  <a:gd name="T20" fmla="*/ 1 w 2"/>
                  <a:gd name="T21" fmla="*/ 3 h 3"/>
                  <a:gd name="T22" fmla="*/ 2 w 2"/>
                  <a:gd name="T23" fmla="*/ 3 h 3"/>
                  <a:gd name="T24" fmla="*/ 2 w 2"/>
                  <a:gd name="T25" fmla="*/ 3 h 3"/>
                  <a:gd name="T26" fmla="*/ 1 w 2"/>
                  <a:gd name="T2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1"/>
                      <a:pt x="1" y="0"/>
                    </a:cubicBezTo>
                  </a:path>
                </a:pathLst>
              </a:custGeom>
              <a:solidFill>
                <a:srgbClr val="3C3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15" name="Line 1338"/>
              <p:cNvSpPr>
                <a:spLocks noChangeShapeType="1"/>
              </p:cNvSpPr>
              <p:nvPr/>
            </p:nvSpPr>
            <p:spPr bwMode="auto">
              <a:xfrm>
                <a:off x="2809" y="2542"/>
                <a:ext cx="193" cy="155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16" name="Line 1339"/>
              <p:cNvSpPr>
                <a:spLocks noChangeShapeType="1"/>
              </p:cNvSpPr>
              <p:nvPr/>
            </p:nvSpPr>
            <p:spPr bwMode="auto">
              <a:xfrm>
                <a:off x="2809" y="2542"/>
                <a:ext cx="197" cy="29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17" name="Line 1340"/>
              <p:cNvSpPr>
                <a:spLocks noChangeShapeType="1"/>
              </p:cNvSpPr>
              <p:nvPr/>
            </p:nvSpPr>
            <p:spPr bwMode="auto">
              <a:xfrm>
                <a:off x="2809" y="2542"/>
                <a:ext cx="193" cy="446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18" name="Line 1341"/>
              <p:cNvSpPr>
                <a:spLocks noChangeShapeType="1"/>
              </p:cNvSpPr>
              <p:nvPr/>
            </p:nvSpPr>
            <p:spPr bwMode="auto">
              <a:xfrm>
                <a:off x="2809" y="2697"/>
                <a:ext cx="193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19" name="Line 1342"/>
              <p:cNvSpPr>
                <a:spLocks noChangeShapeType="1"/>
              </p:cNvSpPr>
              <p:nvPr/>
            </p:nvSpPr>
            <p:spPr bwMode="auto">
              <a:xfrm>
                <a:off x="2809" y="2697"/>
                <a:ext cx="197" cy="143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20" name="Line 1343"/>
              <p:cNvSpPr>
                <a:spLocks noChangeShapeType="1"/>
              </p:cNvSpPr>
              <p:nvPr/>
            </p:nvSpPr>
            <p:spPr bwMode="auto">
              <a:xfrm>
                <a:off x="2809" y="2697"/>
                <a:ext cx="193" cy="291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21" name="Line 1344"/>
              <p:cNvSpPr>
                <a:spLocks noChangeShapeType="1"/>
              </p:cNvSpPr>
              <p:nvPr/>
            </p:nvSpPr>
            <p:spPr bwMode="auto">
              <a:xfrm flipV="1">
                <a:off x="2809" y="2697"/>
                <a:ext cx="193" cy="143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22" name="Line 1345"/>
              <p:cNvSpPr>
                <a:spLocks noChangeShapeType="1"/>
              </p:cNvSpPr>
              <p:nvPr/>
            </p:nvSpPr>
            <p:spPr bwMode="auto">
              <a:xfrm>
                <a:off x="2809" y="2840"/>
                <a:ext cx="197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23" name="Line 1346"/>
              <p:cNvSpPr>
                <a:spLocks noChangeShapeType="1"/>
              </p:cNvSpPr>
              <p:nvPr/>
            </p:nvSpPr>
            <p:spPr bwMode="auto">
              <a:xfrm>
                <a:off x="2809" y="2840"/>
                <a:ext cx="193" cy="14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24" name="Line 1347"/>
              <p:cNvSpPr>
                <a:spLocks noChangeShapeType="1"/>
              </p:cNvSpPr>
              <p:nvPr/>
            </p:nvSpPr>
            <p:spPr bwMode="auto">
              <a:xfrm flipV="1">
                <a:off x="2809" y="2697"/>
                <a:ext cx="193" cy="28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25" name="Line 1348"/>
              <p:cNvSpPr>
                <a:spLocks noChangeShapeType="1"/>
              </p:cNvSpPr>
              <p:nvPr/>
            </p:nvSpPr>
            <p:spPr bwMode="auto">
              <a:xfrm flipV="1">
                <a:off x="2809" y="2840"/>
                <a:ext cx="197" cy="14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26" name="Line 1349"/>
              <p:cNvSpPr>
                <a:spLocks noChangeShapeType="1"/>
              </p:cNvSpPr>
              <p:nvPr/>
            </p:nvSpPr>
            <p:spPr bwMode="auto">
              <a:xfrm>
                <a:off x="2809" y="2988"/>
                <a:ext cx="193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27" name="Freeform 1350"/>
              <p:cNvSpPr>
                <a:spLocks/>
              </p:cNvSpPr>
              <p:nvPr/>
            </p:nvSpPr>
            <p:spPr bwMode="auto">
              <a:xfrm>
                <a:off x="3550" y="2661"/>
                <a:ext cx="69" cy="67"/>
              </a:xfrm>
              <a:custGeom>
                <a:avLst/>
                <a:gdLst>
                  <a:gd name="T0" fmla="*/ 15 w 29"/>
                  <a:gd name="T1" fmla="*/ 0 h 28"/>
                  <a:gd name="T2" fmla="*/ 4 w 29"/>
                  <a:gd name="T3" fmla="*/ 4 h 28"/>
                  <a:gd name="T4" fmla="*/ 0 w 29"/>
                  <a:gd name="T5" fmla="*/ 14 h 28"/>
                  <a:gd name="T6" fmla="*/ 0 w 29"/>
                  <a:gd name="T7" fmla="*/ 14 h 28"/>
                  <a:gd name="T8" fmla="*/ 0 w 29"/>
                  <a:gd name="T9" fmla="*/ 14 h 28"/>
                  <a:gd name="T10" fmla="*/ 0 w 29"/>
                  <a:gd name="T11" fmla="*/ 14 h 28"/>
                  <a:gd name="T12" fmla="*/ 4 w 29"/>
                  <a:gd name="T13" fmla="*/ 24 h 28"/>
                  <a:gd name="T14" fmla="*/ 15 w 29"/>
                  <a:gd name="T15" fmla="*/ 28 h 28"/>
                  <a:gd name="T16" fmla="*/ 25 w 29"/>
                  <a:gd name="T17" fmla="*/ 24 h 28"/>
                  <a:gd name="T18" fmla="*/ 29 w 29"/>
                  <a:gd name="T19" fmla="*/ 14 h 28"/>
                  <a:gd name="T20" fmla="*/ 25 w 29"/>
                  <a:gd name="T21" fmla="*/ 4 h 28"/>
                  <a:gd name="T22" fmla="*/ 15 w 29"/>
                  <a:gd name="T2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8">
                    <a:moveTo>
                      <a:pt x="15" y="0"/>
                    </a:moveTo>
                    <a:cubicBezTo>
                      <a:pt x="11" y="0"/>
                      <a:pt x="7" y="2"/>
                      <a:pt x="4" y="4"/>
                    </a:cubicBezTo>
                    <a:cubicBezTo>
                      <a:pt x="2" y="7"/>
                      <a:pt x="0" y="10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2" y="22"/>
                      <a:pt x="4" y="24"/>
                    </a:cubicBezTo>
                    <a:cubicBezTo>
                      <a:pt x="7" y="27"/>
                      <a:pt x="11" y="28"/>
                      <a:pt x="15" y="28"/>
                    </a:cubicBezTo>
                    <a:cubicBezTo>
                      <a:pt x="19" y="28"/>
                      <a:pt x="22" y="27"/>
                      <a:pt x="25" y="24"/>
                    </a:cubicBezTo>
                    <a:cubicBezTo>
                      <a:pt x="28" y="22"/>
                      <a:pt x="29" y="18"/>
                      <a:pt x="29" y="14"/>
                    </a:cubicBezTo>
                    <a:cubicBezTo>
                      <a:pt x="29" y="10"/>
                      <a:pt x="28" y="7"/>
                      <a:pt x="25" y="4"/>
                    </a:cubicBezTo>
                    <a:cubicBezTo>
                      <a:pt x="22" y="2"/>
                      <a:pt x="19" y="0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28" name="Freeform 1351"/>
              <p:cNvSpPr>
                <a:spLocks noEditPoints="1"/>
              </p:cNvSpPr>
              <p:nvPr/>
            </p:nvSpPr>
            <p:spPr bwMode="auto">
              <a:xfrm>
                <a:off x="3541" y="2652"/>
                <a:ext cx="88" cy="86"/>
              </a:xfrm>
              <a:custGeom>
                <a:avLst/>
                <a:gdLst>
                  <a:gd name="T0" fmla="*/ 19 w 37"/>
                  <a:gd name="T1" fmla="*/ 4 h 36"/>
                  <a:gd name="T2" fmla="*/ 8 w 37"/>
                  <a:gd name="T3" fmla="*/ 8 h 36"/>
                  <a:gd name="T4" fmla="*/ 4 w 37"/>
                  <a:gd name="T5" fmla="*/ 18 h 36"/>
                  <a:gd name="T6" fmla="*/ 3 w 37"/>
                  <a:gd name="T7" fmla="*/ 18 h 36"/>
                  <a:gd name="T8" fmla="*/ 3 w 37"/>
                  <a:gd name="T9" fmla="*/ 18 h 36"/>
                  <a:gd name="T10" fmla="*/ 4 w 37"/>
                  <a:gd name="T11" fmla="*/ 18 h 36"/>
                  <a:gd name="T12" fmla="*/ 4 w 37"/>
                  <a:gd name="T13" fmla="*/ 18 h 36"/>
                  <a:gd name="T14" fmla="*/ 4 w 37"/>
                  <a:gd name="T15" fmla="*/ 18 h 36"/>
                  <a:gd name="T16" fmla="*/ 8 w 37"/>
                  <a:gd name="T17" fmla="*/ 8 h 36"/>
                  <a:gd name="T18" fmla="*/ 19 w 37"/>
                  <a:gd name="T19" fmla="*/ 4 h 36"/>
                  <a:gd name="T20" fmla="*/ 29 w 37"/>
                  <a:gd name="T21" fmla="*/ 8 h 36"/>
                  <a:gd name="T22" fmla="*/ 33 w 37"/>
                  <a:gd name="T23" fmla="*/ 18 h 36"/>
                  <a:gd name="T24" fmla="*/ 29 w 37"/>
                  <a:gd name="T25" fmla="*/ 28 h 36"/>
                  <a:gd name="T26" fmla="*/ 19 w 37"/>
                  <a:gd name="T27" fmla="*/ 32 h 36"/>
                  <a:gd name="T28" fmla="*/ 8 w 37"/>
                  <a:gd name="T29" fmla="*/ 28 h 36"/>
                  <a:gd name="T30" fmla="*/ 4 w 37"/>
                  <a:gd name="T31" fmla="*/ 18 h 36"/>
                  <a:gd name="T32" fmla="*/ 4 w 37"/>
                  <a:gd name="T33" fmla="*/ 18 h 36"/>
                  <a:gd name="T34" fmla="*/ 8 w 37"/>
                  <a:gd name="T35" fmla="*/ 28 h 36"/>
                  <a:gd name="T36" fmla="*/ 19 w 37"/>
                  <a:gd name="T37" fmla="*/ 33 h 36"/>
                  <a:gd name="T38" fmla="*/ 29 w 37"/>
                  <a:gd name="T39" fmla="*/ 28 h 36"/>
                  <a:gd name="T40" fmla="*/ 33 w 37"/>
                  <a:gd name="T41" fmla="*/ 18 h 36"/>
                  <a:gd name="T42" fmla="*/ 29 w 37"/>
                  <a:gd name="T43" fmla="*/ 8 h 36"/>
                  <a:gd name="T44" fmla="*/ 19 w 37"/>
                  <a:gd name="T45" fmla="*/ 4 h 36"/>
                  <a:gd name="T46" fmla="*/ 19 w 37"/>
                  <a:gd name="T47" fmla="*/ 0 h 36"/>
                  <a:gd name="T48" fmla="*/ 19 w 37"/>
                  <a:gd name="T49" fmla="*/ 0 h 36"/>
                  <a:gd name="T50" fmla="*/ 0 w 37"/>
                  <a:gd name="T51" fmla="*/ 17 h 36"/>
                  <a:gd name="T52" fmla="*/ 0 w 37"/>
                  <a:gd name="T53" fmla="*/ 17 h 36"/>
                  <a:gd name="T54" fmla="*/ 19 w 37"/>
                  <a:gd name="T55" fmla="*/ 0 h 36"/>
                  <a:gd name="T56" fmla="*/ 37 w 37"/>
                  <a:gd name="T57" fmla="*/ 18 h 36"/>
                  <a:gd name="T58" fmla="*/ 32 w 37"/>
                  <a:gd name="T59" fmla="*/ 31 h 36"/>
                  <a:gd name="T60" fmla="*/ 19 w 37"/>
                  <a:gd name="T61" fmla="*/ 36 h 36"/>
                  <a:gd name="T62" fmla="*/ 19 w 37"/>
                  <a:gd name="T63" fmla="*/ 36 h 36"/>
                  <a:gd name="T64" fmla="*/ 5 w 37"/>
                  <a:gd name="T65" fmla="*/ 31 h 36"/>
                  <a:gd name="T66" fmla="*/ 0 w 37"/>
                  <a:gd name="T67" fmla="*/ 21 h 36"/>
                  <a:gd name="T68" fmla="*/ 0 w 37"/>
                  <a:gd name="T69" fmla="*/ 21 h 36"/>
                  <a:gd name="T70" fmla="*/ 5 w 37"/>
                  <a:gd name="T71" fmla="*/ 31 h 36"/>
                  <a:gd name="T72" fmla="*/ 19 w 37"/>
                  <a:gd name="T73" fmla="*/ 36 h 36"/>
                  <a:gd name="T74" fmla="*/ 32 w 37"/>
                  <a:gd name="T75" fmla="*/ 31 h 36"/>
                  <a:gd name="T76" fmla="*/ 37 w 37"/>
                  <a:gd name="T77" fmla="*/ 18 h 36"/>
                  <a:gd name="T78" fmla="*/ 32 w 37"/>
                  <a:gd name="T79" fmla="*/ 6 h 36"/>
                  <a:gd name="T80" fmla="*/ 19 w 37"/>
                  <a:gd name="T8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36">
                    <a:moveTo>
                      <a:pt x="19" y="4"/>
                    </a:moveTo>
                    <a:cubicBezTo>
                      <a:pt x="14" y="4"/>
                      <a:pt x="11" y="6"/>
                      <a:pt x="8" y="8"/>
                    </a:cubicBezTo>
                    <a:cubicBezTo>
                      <a:pt x="5" y="11"/>
                      <a:pt x="4" y="14"/>
                      <a:pt x="4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4"/>
                      <a:pt x="6" y="11"/>
                      <a:pt x="8" y="8"/>
                    </a:cubicBezTo>
                    <a:cubicBezTo>
                      <a:pt x="11" y="6"/>
                      <a:pt x="15" y="4"/>
                      <a:pt x="19" y="4"/>
                    </a:cubicBezTo>
                    <a:cubicBezTo>
                      <a:pt x="23" y="4"/>
                      <a:pt x="26" y="6"/>
                      <a:pt x="29" y="8"/>
                    </a:cubicBezTo>
                    <a:cubicBezTo>
                      <a:pt x="32" y="11"/>
                      <a:pt x="33" y="14"/>
                      <a:pt x="33" y="18"/>
                    </a:cubicBezTo>
                    <a:cubicBezTo>
                      <a:pt x="33" y="22"/>
                      <a:pt x="32" y="26"/>
                      <a:pt x="29" y="28"/>
                    </a:cubicBezTo>
                    <a:cubicBezTo>
                      <a:pt x="26" y="31"/>
                      <a:pt x="23" y="32"/>
                      <a:pt x="19" y="32"/>
                    </a:cubicBezTo>
                    <a:cubicBezTo>
                      <a:pt x="15" y="32"/>
                      <a:pt x="11" y="31"/>
                      <a:pt x="8" y="28"/>
                    </a:cubicBezTo>
                    <a:cubicBezTo>
                      <a:pt x="6" y="26"/>
                      <a:pt x="4" y="22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22"/>
                      <a:pt x="5" y="26"/>
                      <a:pt x="8" y="28"/>
                    </a:cubicBezTo>
                    <a:cubicBezTo>
                      <a:pt x="11" y="31"/>
                      <a:pt x="14" y="33"/>
                      <a:pt x="19" y="33"/>
                    </a:cubicBezTo>
                    <a:cubicBezTo>
                      <a:pt x="23" y="33"/>
                      <a:pt x="26" y="31"/>
                      <a:pt x="29" y="28"/>
                    </a:cubicBezTo>
                    <a:cubicBezTo>
                      <a:pt x="32" y="26"/>
                      <a:pt x="33" y="22"/>
                      <a:pt x="33" y="18"/>
                    </a:cubicBezTo>
                    <a:cubicBezTo>
                      <a:pt x="33" y="14"/>
                      <a:pt x="32" y="11"/>
                      <a:pt x="29" y="8"/>
                    </a:cubicBezTo>
                    <a:cubicBezTo>
                      <a:pt x="26" y="6"/>
                      <a:pt x="23" y="4"/>
                      <a:pt x="19" y="4"/>
                    </a:cubicBezTo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1" y="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8"/>
                      <a:pt x="9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cubicBezTo>
                      <a:pt x="37" y="23"/>
                      <a:pt x="35" y="28"/>
                      <a:pt x="32" y="31"/>
                    </a:cubicBezTo>
                    <a:cubicBezTo>
                      <a:pt x="28" y="34"/>
                      <a:pt x="24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9" y="34"/>
                      <a:pt x="5" y="31"/>
                    </a:cubicBezTo>
                    <a:cubicBezTo>
                      <a:pt x="3" y="29"/>
                      <a:pt x="1" y="25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5"/>
                      <a:pt x="3" y="29"/>
                      <a:pt x="5" y="31"/>
                    </a:cubicBezTo>
                    <a:cubicBezTo>
                      <a:pt x="9" y="34"/>
                      <a:pt x="13" y="36"/>
                      <a:pt x="19" y="36"/>
                    </a:cubicBezTo>
                    <a:cubicBezTo>
                      <a:pt x="24" y="36"/>
                      <a:pt x="28" y="34"/>
                      <a:pt x="32" y="31"/>
                    </a:cubicBezTo>
                    <a:cubicBezTo>
                      <a:pt x="35" y="28"/>
                      <a:pt x="37" y="23"/>
                      <a:pt x="37" y="18"/>
                    </a:cubicBezTo>
                    <a:cubicBezTo>
                      <a:pt x="37" y="13"/>
                      <a:pt x="35" y="9"/>
                      <a:pt x="32" y="6"/>
                    </a:cubicBezTo>
                    <a:cubicBezTo>
                      <a:pt x="28" y="2"/>
                      <a:pt x="24" y="0"/>
                      <a:pt x="19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29" name="Freeform 1352"/>
              <p:cNvSpPr>
                <a:spLocks noEditPoints="1"/>
              </p:cNvSpPr>
              <p:nvPr/>
            </p:nvSpPr>
            <p:spPr bwMode="auto">
              <a:xfrm>
                <a:off x="3541" y="2652"/>
                <a:ext cx="88" cy="86"/>
              </a:xfrm>
              <a:custGeom>
                <a:avLst/>
                <a:gdLst>
                  <a:gd name="T0" fmla="*/ 4 w 37"/>
                  <a:gd name="T1" fmla="*/ 18 h 36"/>
                  <a:gd name="T2" fmla="*/ 3 w 37"/>
                  <a:gd name="T3" fmla="*/ 18 h 36"/>
                  <a:gd name="T4" fmla="*/ 3 w 37"/>
                  <a:gd name="T5" fmla="*/ 18 h 36"/>
                  <a:gd name="T6" fmla="*/ 4 w 37"/>
                  <a:gd name="T7" fmla="*/ 18 h 36"/>
                  <a:gd name="T8" fmla="*/ 4 w 37"/>
                  <a:gd name="T9" fmla="*/ 18 h 36"/>
                  <a:gd name="T10" fmla="*/ 19 w 37"/>
                  <a:gd name="T11" fmla="*/ 0 h 36"/>
                  <a:gd name="T12" fmla="*/ 0 w 37"/>
                  <a:gd name="T13" fmla="*/ 17 h 36"/>
                  <a:gd name="T14" fmla="*/ 2 w 37"/>
                  <a:gd name="T15" fmla="*/ 17 h 36"/>
                  <a:gd name="T16" fmla="*/ 3 w 37"/>
                  <a:gd name="T17" fmla="*/ 18 h 36"/>
                  <a:gd name="T18" fmla="*/ 3 w 37"/>
                  <a:gd name="T19" fmla="*/ 18 h 36"/>
                  <a:gd name="T20" fmla="*/ 4 w 37"/>
                  <a:gd name="T21" fmla="*/ 18 h 36"/>
                  <a:gd name="T22" fmla="*/ 8 w 37"/>
                  <a:gd name="T23" fmla="*/ 8 h 36"/>
                  <a:gd name="T24" fmla="*/ 19 w 37"/>
                  <a:gd name="T25" fmla="*/ 4 h 36"/>
                  <a:gd name="T26" fmla="*/ 29 w 37"/>
                  <a:gd name="T27" fmla="*/ 8 h 36"/>
                  <a:gd name="T28" fmla="*/ 33 w 37"/>
                  <a:gd name="T29" fmla="*/ 18 h 36"/>
                  <a:gd name="T30" fmla="*/ 29 w 37"/>
                  <a:gd name="T31" fmla="*/ 28 h 36"/>
                  <a:gd name="T32" fmla="*/ 19 w 37"/>
                  <a:gd name="T33" fmla="*/ 33 h 36"/>
                  <a:gd name="T34" fmla="*/ 8 w 37"/>
                  <a:gd name="T35" fmla="*/ 28 h 36"/>
                  <a:gd name="T36" fmla="*/ 4 w 37"/>
                  <a:gd name="T37" fmla="*/ 18 h 36"/>
                  <a:gd name="T38" fmla="*/ 3 w 37"/>
                  <a:gd name="T39" fmla="*/ 18 h 36"/>
                  <a:gd name="T40" fmla="*/ 3 w 37"/>
                  <a:gd name="T41" fmla="*/ 20 h 36"/>
                  <a:gd name="T42" fmla="*/ 0 w 37"/>
                  <a:gd name="T43" fmla="*/ 21 h 36"/>
                  <a:gd name="T44" fmla="*/ 5 w 37"/>
                  <a:gd name="T45" fmla="*/ 31 h 36"/>
                  <a:gd name="T46" fmla="*/ 19 w 37"/>
                  <a:gd name="T47" fmla="*/ 36 h 36"/>
                  <a:gd name="T48" fmla="*/ 19 w 37"/>
                  <a:gd name="T49" fmla="*/ 36 h 36"/>
                  <a:gd name="T50" fmla="*/ 32 w 37"/>
                  <a:gd name="T51" fmla="*/ 31 h 36"/>
                  <a:gd name="T52" fmla="*/ 37 w 37"/>
                  <a:gd name="T53" fmla="*/ 18 h 36"/>
                  <a:gd name="T54" fmla="*/ 19 w 37"/>
                  <a:gd name="T5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" h="36">
                    <a:moveTo>
                      <a:pt x="4" y="18"/>
                    </a:move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moveTo>
                      <a:pt x="19" y="0"/>
                    </a:moveTo>
                    <a:cubicBezTo>
                      <a:pt x="9" y="0"/>
                      <a:pt x="1" y="8"/>
                      <a:pt x="0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4"/>
                      <a:pt x="5" y="11"/>
                      <a:pt x="8" y="8"/>
                    </a:cubicBezTo>
                    <a:cubicBezTo>
                      <a:pt x="11" y="6"/>
                      <a:pt x="14" y="4"/>
                      <a:pt x="19" y="4"/>
                    </a:cubicBezTo>
                    <a:cubicBezTo>
                      <a:pt x="23" y="4"/>
                      <a:pt x="26" y="6"/>
                      <a:pt x="29" y="8"/>
                    </a:cubicBezTo>
                    <a:cubicBezTo>
                      <a:pt x="32" y="11"/>
                      <a:pt x="33" y="14"/>
                      <a:pt x="33" y="18"/>
                    </a:cubicBezTo>
                    <a:cubicBezTo>
                      <a:pt x="33" y="22"/>
                      <a:pt x="32" y="26"/>
                      <a:pt x="29" y="28"/>
                    </a:cubicBezTo>
                    <a:cubicBezTo>
                      <a:pt x="26" y="31"/>
                      <a:pt x="23" y="33"/>
                      <a:pt x="19" y="33"/>
                    </a:cubicBezTo>
                    <a:cubicBezTo>
                      <a:pt x="14" y="33"/>
                      <a:pt x="11" y="31"/>
                      <a:pt x="8" y="28"/>
                    </a:cubicBezTo>
                    <a:cubicBezTo>
                      <a:pt x="5" y="26"/>
                      <a:pt x="4" y="22"/>
                      <a:pt x="4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5"/>
                      <a:pt x="3" y="29"/>
                      <a:pt x="5" y="31"/>
                    </a:cubicBezTo>
                    <a:cubicBezTo>
                      <a:pt x="9" y="34"/>
                      <a:pt x="13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4" y="36"/>
                      <a:pt x="28" y="34"/>
                      <a:pt x="32" y="31"/>
                    </a:cubicBezTo>
                    <a:cubicBezTo>
                      <a:pt x="35" y="28"/>
                      <a:pt x="37" y="23"/>
                      <a:pt x="37" y="18"/>
                    </a:cubicBezTo>
                    <a:cubicBezTo>
                      <a:pt x="37" y="8"/>
                      <a:pt x="29" y="0"/>
                      <a:pt x="19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30" name="Freeform 1353"/>
              <p:cNvSpPr>
                <a:spLocks/>
              </p:cNvSpPr>
              <p:nvPr/>
            </p:nvSpPr>
            <p:spPr bwMode="auto">
              <a:xfrm>
                <a:off x="3550" y="2805"/>
                <a:ext cx="69" cy="69"/>
              </a:xfrm>
              <a:custGeom>
                <a:avLst/>
                <a:gdLst>
                  <a:gd name="T0" fmla="*/ 15 w 29"/>
                  <a:gd name="T1" fmla="*/ 0 h 29"/>
                  <a:gd name="T2" fmla="*/ 4 w 29"/>
                  <a:gd name="T3" fmla="*/ 5 h 29"/>
                  <a:gd name="T4" fmla="*/ 0 w 29"/>
                  <a:gd name="T5" fmla="*/ 15 h 29"/>
                  <a:gd name="T6" fmla="*/ 0 w 29"/>
                  <a:gd name="T7" fmla="*/ 15 h 29"/>
                  <a:gd name="T8" fmla="*/ 0 w 29"/>
                  <a:gd name="T9" fmla="*/ 15 h 29"/>
                  <a:gd name="T10" fmla="*/ 0 w 29"/>
                  <a:gd name="T11" fmla="*/ 15 h 29"/>
                  <a:gd name="T12" fmla="*/ 4 w 29"/>
                  <a:gd name="T13" fmla="*/ 24 h 29"/>
                  <a:gd name="T14" fmla="*/ 15 w 29"/>
                  <a:gd name="T15" fmla="*/ 29 h 29"/>
                  <a:gd name="T16" fmla="*/ 25 w 29"/>
                  <a:gd name="T17" fmla="*/ 24 h 29"/>
                  <a:gd name="T18" fmla="*/ 29 w 29"/>
                  <a:gd name="T19" fmla="*/ 15 h 29"/>
                  <a:gd name="T20" fmla="*/ 25 w 29"/>
                  <a:gd name="T21" fmla="*/ 5 h 29"/>
                  <a:gd name="T22" fmla="*/ 15 w 29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9">
                    <a:moveTo>
                      <a:pt x="15" y="0"/>
                    </a:moveTo>
                    <a:cubicBezTo>
                      <a:pt x="11" y="0"/>
                      <a:pt x="7" y="2"/>
                      <a:pt x="4" y="5"/>
                    </a:cubicBezTo>
                    <a:cubicBezTo>
                      <a:pt x="2" y="7"/>
                      <a:pt x="0" y="11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2"/>
                      <a:pt x="4" y="24"/>
                    </a:cubicBezTo>
                    <a:cubicBezTo>
                      <a:pt x="7" y="27"/>
                      <a:pt x="11" y="29"/>
                      <a:pt x="15" y="29"/>
                    </a:cubicBezTo>
                    <a:cubicBezTo>
                      <a:pt x="19" y="29"/>
                      <a:pt x="22" y="27"/>
                      <a:pt x="25" y="24"/>
                    </a:cubicBezTo>
                    <a:cubicBezTo>
                      <a:pt x="28" y="22"/>
                      <a:pt x="29" y="18"/>
                      <a:pt x="29" y="15"/>
                    </a:cubicBezTo>
                    <a:cubicBezTo>
                      <a:pt x="29" y="11"/>
                      <a:pt x="28" y="7"/>
                      <a:pt x="25" y="5"/>
                    </a:cubicBezTo>
                    <a:cubicBezTo>
                      <a:pt x="22" y="2"/>
                      <a:pt x="19" y="0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31" name="Freeform 1354"/>
              <p:cNvSpPr>
                <a:spLocks noEditPoints="1"/>
              </p:cNvSpPr>
              <p:nvPr/>
            </p:nvSpPr>
            <p:spPr bwMode="auto">
              <a:xfrm>
                <a:off x="3541" y="2795"/>
                <a:ext cx="88" cy="88"/>
              </a:xfrm>
              <a:custGeom>
                <a:avLst/>
                <a:gdLst>
                  <a:gd name="T0" fmla="*/ 19 w 37"/>
                  <a:gd name="T1" fmla="*/ 4 h 37"/>
                  <a:gd name="T2" fmla="*/ 8 w 37"/>
                  <a:gd name="T3" fmla="*/ 9 h 37"/>
                  <a:gd name="T4" fmla="*/ 4 w 37"/>
                  <a:gd name="T5" fmla="*/ 19 h 37"/>
                  <a:gd name="T6" fmla="*/ 3 w 37"/>
                  <a:gd name="T7" fmla="*/ 19 h 37"/>
                  <a:gd name="T8" fmla="*/ 3 w 37"/>
                  <a:gd name="T9" fmla="*/ 19 h 37"/>
                  <a:gd name="T10" fmla="*/ 4 w 37"/>
                  <a:gd name="T11" fmla="*/ 19 h 37"/>
                  <a:gd name="T12" fmla="*/ 4 w 37"/>
                  <a:gd name="T13" fmla="*/ 19 h 37"/>
                  <a:gd name="T14" fmla="*/ 4 w 37"/>
                  <a:gd name="T15" fmla="*/ 19 h 37"/>
                  <a:gd name="T16" fmla="*/ 8 w 37"/>
                  <a:gd name="T17" fmla="*/ 9 h 37"/>
                  <a:gd name="T18" fmla="*/ 19 w 37"/>
                  <a:gd name="T19" fmla="*/ 4 h 37"/>
                  <a:gd name="T20" fmla="*/ 29 w 37"/>
                  <a:gd name="T21" fmla="*/ 9 h 37"/>
                  <a:gd name="T22" fmla="*/ 33 w 37"/>
                  <a:gd name="T23" fmla="*/ 19 h 37"/>
                  <a:gd name="T24" fmla="*/ 29 w 37"/>
                  <a:gd name="T25" fmla="*/ 28 h 37"/>
                  <a:gd name="T26" fmla="*/ 19 w 37"/>
                  <a:gd name="T27" fmla="*/ 33 h 37"/>
                  <a:gd name="T28" fmla="*/ 8 w 37"/>
                  <a:gd name="T29" fmla="*/ 28 h 37"/>
                  <a:gd name="T30" fmla="*/ 4 w 37"/>
                  <a:gd name="T31" fmla="*/ 19 h 37"/>
                  <a:gd name="T32" fmla="*/ 4 w 37"/>
                  <a:gd name="T33" fmla="*/ 19 h 37"/>
                  <a:gd name="T34" fmla="*/ 8 w 37"/>
                  <a:gd name="T35" fmla="*/ 29 h 37"/>
                  <a:gd name="T36" fmla="*/ 19 w 37"/>
                  <a:gd name="T37" fmla="*/ 33 h 37"/>
                  <a:gd name="T38" fmla="*/ 29 w 37"/>
                  <a:gd name="T39" fmla="*/ 29 h 37"/>
                  <a:gd name="T40" fmla="*/ 33 w 37"/>
                  <a:gd name="T41" fmla="*/ 19 h 37"/>
                  <a:gd name="T42" fmla="*/ 29 w 37"/>
                  <a:gd name="T43" fmla="*/ 9 h 37"/>
                  <a:gd name="T44" fmla="*/ 19 w 37"/>
                  <a:gd name="T45" fmla="*/ 4 h 37"/>
                  <a:gd name="T46" fmla="*/ 19 w 37"/>
                  <a:gd name="T47" fmla="*/ 0 h 37"/>
                  <a:gd name="T48" fmla="*/ 19 w 37"/>
                  <a:gd name="T49" fmla="*/ 0 h 37"/>
                  <a:gd name="T50" fmla="*/ 5 w 37"/>
                  <a:gd name="T51" fmla="*/ 6 h 37"/>
                  <a:gd name="T52" fmla="*/ 0 w 37"/>
                  <a:gd name="T53" fmla="*/ 15 h 37"/>
                  <a:gd name="T54" fmla="*/ 0 w 37"/>
                  <a:gd name="T55" fmla="*/ 15 h 37"/>
                  <a:gd name="T56" fmla="*/ 19 w 37"/>
                  <a:gd name="T57" fmla="*/ 1 h 37"/>
                  <a:gd name="T58" fmla="*/ 19 w 37"/>
                  <a:gd name="T59" fmla="*/ 1 h 37"/>
                  <a:gd name="T60" fmla="*/ 32 w 37"/>
                  <a:gd name="T61" fmla="*/ 6 h 37"/>
                  <a:gd name="T62" fmla="*/ 37 w 37"/>
                  <a:gd name="T63" fmla="*/ 19 h 37"/>
                  <a:gd name="T64" fmla="*/ 32 w 37"/>
                  <a:gd name="T65" fmla="*/ 31 h 37"/>
                  <a:gd name="T66" fmla="*/ 19 w 37"/>
                  <a:gd name="T67" fmla="*/ 37 h 37"/>
                  <a:gd name="T68" fmla="*/ 19 w 37"/>
                  <a:gd name="T69" fmla="*/ 37 h 37"/>
                  <a:gd name="T70" fmla="*/ 5 w 37"/>
                  <a:gd name="T71" fmla="*/ 31 h 37"/>
                  <a:gd name="T72" fmla="*/ 0 w 37"/>
                  <a:gd name="T73" fmla="*/ 20 h 37"/>
                  <a:gd name="T74" fmla="*/ 0 w 37"/>
                  <a:gd name="T75" fmla="*/ 20 h 37"/>
                  <a:gd name="T76" fmla="*/ 5 w 37"/>
                  <a:gd name="T77" fmla="*/ 31 h 37"/>
                  <a:gd name="T78" fmla="*/ 19 w 37"/>
                  <a:gd name="T79" fmla="*/ 37 h 37"/>
                  <a:gd name="T80" fmla="*/ 19 w 37"/>
                  <a:gd name="T81" fmla="*/ 37 h 37"/>
                  <a:gd name="T82" fmla="*/ 32 w 37"/>
                  <a:gd name="T83" fmla="*/ 31 h 37"/>
                  <a:gd name="T84" fmla="*/ 37 w 37"/>
                  <a:gd name="T85" fmla="*/ 19 h 37"/>
                  <a:gd name="T86" fmla="*/ 32 w 37"/>
                  <a:gd name="T87" fmla="*/ 6 h 37"/>
                  <a:gd name="T88" fmla="*/ 19 w 37"/>
                  <a:gd name="T8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7">
                    <a:moveTo>
                      <a:pt x="19" y="4"/>
                    </a:moveTo>
                    <a:cubicBezTo>
                      <a:pt x="14" y="4"/>
                      <a:pt x="11" y="6"/>
                      <a:pt x="8" y="9"/>
                    </a:cubicBezTo>
                    <a:cubicBezTo>
                      <a:pt x="5" y="11"/>
                      <a:pt x="4" y="15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5"/>
                      <a:pt x="6" y="11"/>
                      <a:pt x="8" y="9"/>
                    </a:cubicBezTo>
                    <a:cubicBezTo>
                      <a:pt x="11" y="6"/>
                      <a:pt x="15" y="4"/>
                      <a:pt x="19" y="4"/>
                    </a:cubicBezTo>
                    <a:cubicBezTo>
                      <a:pt x="23" y="4"/>
                      <a:pt x="26" y="6"/>
                      <a:pt x="29" y="9"/>
                    </a:cubicBezTo>
                    <a:cubicBezTo>
                      <a:pt x="32" y="11"/>
                      <a:pt x="33" y="15"/>
                      <a:pt x="33" y="19"/>
                    </a:cubicBezTo>
                    <a:cubicBezTo>
                      <a:pt x="33" y="22"/>
                      <a:pt x="32" y="26"/>
                      <a:pt x="29" y="28"/>
                    </a:cubicBezTo>
                    <a:cubicBezTo>
                      <a:pt x="26" y="31"/>
                      <a:pt x="23" y="33"/>
                      <a:pt x="19" y="33"/>
                    </a:cubicBezTo>
                    <a:cubicBezTo>
                      <a:pt x="15" y="33"/>
                      <a:pt x="11" y="31"/>
                      <a:pt x="8" y="28"/>
                    </a:cubicBezTo>
                    <a:cubicBezTo>
                      <a:pt x="6" y="26"/>
                      <a:pt x="4" y="22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2"/>
                      <a:pt x="5" y="26"/>
                      <a:pt x="8" y="29"/>
                    </a:cubicBezTo>
                    <a:cubicBezTo>
                      <a:pt x="11" y="31"/>
                      <a:pt x="14" y="33"/>
                      <a:pt x="19" y="33"/>
                    </a:cubicBezTo>
                    <a:cubicBezTo>
                      <a:pt x="23" y="33"/>
                      <a:pt x="26" y="31"/>
                      <a:pt x="29" y="29"/>
                    </a:cubicBezTo>
                    <a:cubicBezTo>
                      <a:pt x="32" y="26"/>
                      <a:pt x="33" y="22"/>
                      <a:pt x="33" y="19"/>
                    </a:cubicBezTo>
                    <a:cubicBezTo>
                      <a:pt x="33" y="15"/>
                      <a:pt x="32" y="11"/>
                      <a:pt x="29" y="9"/>
                    </a:cubicBezTo>
                    <a:cubicBezTo>
                      <a:pt x="26" y="6"/>
                      <a:pt x="23" y="4"/>
                      <a:pt x="19" y="4"/>
                    </a:cubicBezTo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9" y="2"/>
                      <a:pt x="5" y="6"/>
                    </a:cubicBezTo>
                    <a:cubicBezTo>
                      <a:pt x="3" y="8"/>
                      <a:pt x="1" y="12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7"/>
                      <a:pt x="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4" y="1"/>
                      <a:pt x="28" y="3"/>
                      <a:pt x="32" y="6"/>
                    </a:cubicBezTo>
                    <a:cubicBezTo>
                      <a:pt x="35" y="9"/>
                      <a:pt x="37" y="14"/>
                      <a:pt x="37" y="19"/>
                    </a:cubicBezTo>
                    <a:cubicBezTo>
                      <a:pt x="37" y="24"/>
                      <a:pt x="35" y="28"/>
                      <a:pt x="32" y="31"/>
                    </a:cubicBezTo>
                    <a:cubicBezTo>
                      <a:pt x="28" y="35"/>
                      <a:pt x="24" y="37"/>
                      <a:pt x="19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3" y="37"/>
                      <a:pt x="9" y="35"/>
                      <a:pt x="5" y="31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2" y="28"/>
                      <a:pt x="5" y="31"/>
                    </a:cubicBezTo>
                    <a:cubicBezTo>
                      <a:pt x="9" y="35"/>
                      <a:pt x="13" y="37"/>
                      <a:pt x="19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4" y="37"/>
                      <a:pt x="28" y="35"/>
                      <a:pt x="32" y="31"/>
                    </a:cubicBezTo>
                    <a:cubicBezTo>
                      <a:pt x="35" y="28"/>
                      <a:pt x="37" y="24"/>
                      <a:pt x="37" y="19"/>
                    </a:cubicBezTo>
                    <a:cubicBezTo>
                      <a:pt x="37" y="14"/>
                      <a:pt x="35" y="9"/>
                      <a:pt x="32" y="6"/>
                    </a:cubicBezTo>
                    <a:cubicBezTo>
                      <a:pt x="28" y="2"/>
                      <a:pt x="24" y="0"/>
                      <a:pt x="19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32" name="Freeform 1355"/>
              <p:cNvSpPr>
                <a:spLocks noEditPoints="1"/>
              </p:cNvSpPr>
              <p:nvPr/>
            </p:nvSpPr>
            <p:spPr bwMode="auto">
              <a:xfrm>
                <a:off x="3541" y="2797"/>
                <a:ext cx="88" cy="86"/>
              </a:xfrm>
              <a:custGeom>
                <a:avLst/>
                <a:gdLst>
                  <a:gd name="T0" fmla="*/ 4 w 37"/>
                  <a:gd name="T1" fmla="*/ 18 h 36"/>
                  <a:gd name="T2" fmla="*/ 3 w 37"/>
                  <a:gd name="T3" fmla="*/ 18 h 36"/>
                  <a:gd name="T4" fmla="*/ 3 w 37"/>
                  <a:gd name="T5" fmla="*/ 18 h 36"/>
                  <a:gd name="T6" fmla="*/ 4 w 37"/>
                  <a:gd name="T7" fmla="*/ 18 h 36"/>
                  <a:gd name="T8" fmla="*/ 4 w 37"/>
                  <a:gd name="T9" fmla="*/ 18 h 36"/>
                  <a:gd name="T10" fmla="*/ 19 w 37"/>
                  <a:gd name="T11" fmla="*/ 0 h 36"/>
                  <a:gd name="T12" fmla="*/ 19 w 37"/>
                  <a:gd name="T13" fmla="*/ 0 h 36"/>
                  <a:gd name="T14" fmla="*/ 0 w 37"/>
                  <a:gd name="T15" fmla="*/ 14 h 36"/>
                  <a:gd name="T16" fmla="*/ 3 w 37"/>
                  <a:gd name="T17" fmla="*/ 16 h 36"/>
                  <a:gd name="T18" fmla="*/ 3 w 37"/>
                  <a:gd name="T19" fmla="*/ 18 h 36"/>
                  <a:gd name="T20" fmla="*/ 4 w 37"/>
                  <a:gd name="T21" fmla="*/ 18 h 36"/>
                  <a:gd name="T22" fmla="*/ 8 w 37"/>
                  <a:gd name="T23" fmla="*/ 8 h 36"/>
                  <a:gd name="T24" fmla="*/ 19 w 37"/>
                  <a:gd name="T25" fmla="*/ 3 h 36"/>
                  <a:gd name="T26" fmla="*/ 29 w 37"/>
                  <a:gd name="T27" fmla="*/ 8 h 36"/>
                  <a:gd name="T28" fmla="*/ 33 w 37"/>
                  <a:gd name="T29" fmla="*/ 18 h 36"/>
                  <a:gd name="T30" fmla="*/ 29 w 37"/>
                  <a:gd name="T31" fmla="*/ 28 h 36"/>
                  <a:gd name="T32" fmla="*/ 19 w 37"/>
                  <a:gd name="T33" fmla="*/ 32 h 36"/>
                  <a:gd name="T34" fmla="*/ 8 w 37"/>
                  <a:gd name="T35" fmla="*/ 28 h 36"/>
                  <a:gd name="T36" fmla="*/ 4 w 37"/>
                  <a:gd name="T37" fmla="*/ 18 h 36"/>
                  <a:gd name="T38" fmla="*/ 3 w 37"/>
                  <a:gd name="T39" fmla="*/ 18 h 36"/>
                  <a:gd name="T40" fmla="*/ 3 w 37"/>
                  <a:gd name="T41" fmla="*/ 18 h 36"/>
                  <a:gd name="T42" fmla="*/ 2 w 37"/>
                  <a:gd name="T43" fmla="*/ 19 h 36"/>
                  <a:gd name="T44" fmla="*/ 0 w 37"/>
                  <a:gd name="T45" fmla="*/ 19 h 36"/>
                  <a:gd name="T46" fmla="*/ 5 w 37"/>
                  <a:gd name="T47" fmla="*/ 30 h 36"/>
                  <a:gd name="T48" fmla="*/ 19 w 37"/>
                  <a:gd name="T49" fmla="*/ 36 h 36"/>
                  <a:gd name="T50" fmla="*/ 19 w 37"/>
                  <a:gd name="T51" fmla="*/ 36 h 36"/>
                  <a:gd name="T52" fmla="*/ 32 w 37"/>
                  <a:gd name="T53" fmla="*/ 30 h 36"/>
                  <a:gd name="T54" fmla="*/ 37 w 37"/>
                  <a:gd name="T55" fmla="*/ 18 h 36"/>
                  <a:gd name="T56" fmla="*/ 32 w 37"/>
                  <a:gd name="T57" fmla="*/ 5 h 36"/>
                  <a:gd name="T58" fmla="*/ 19 w 37"/>
                  <a:gd name="T5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36">
                    <a:moveTo>
                      <a:pt x="4" y="18"/>
                    </a:move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2" y="6"/>
                      <a:pt x="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4"/>
                      <a:pt x="5" y="10"/>
                      <a:pt x="8" y="8"/>
                    </a:cubicBezTo>
                    <a:cubicBezTo>
                      <a:pt x="11" y="5"/>
                      <a:pt x="14" y="3"/>
                      <a:pt x="19" y="3"/>
                    </a:cubicBezTo>
                    <a:cubicBezTo>
                      <a:pt x="23" y="3"/>
                      <a:pt x="26" y="5"/>
                      <a:pt x="29" y="8"/>
                    </a:cubicBezTo>
                    <a:cubicBezTo>
                      <a:pt x="32" y="10"/>
                      <a:pt x="33" y="14"/>
                      <a:pt x="33" y="18"/>
                    </a:cubicBezTo>
                    <a:cubicBezTo>
                      <a:pt x="33" y="21"/>
                      <a:pt x="32" y="25"/>
                      <a:pt x="29" y="28"/>
                    </a:cubicBezTo>
                    <a:cubicBezTo>
                      <a:pt x="26" y="30"/>
                      <a:pt x="23" y="32"/>
                      <a:pt x="19" y="32"/>
                    </a:cubicBezTo>
                    <a:cubicBezTo>
                      <a:pt x="14" y="32"/>
                      <a:pt x="11" y="30"/>
                      <a:pt x="8" y="28"/>
                    </a:cubicBezTo>
                    <a:cubicBezTo>
                      <a:pt x="5" y="25"/>
                      <a:pt x="4" y="21"/>
                      <a:pt x="4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3"/>
                      <a:pt x="2" y="27"/>
                      <a:pt x="5" y="30"/>
                    </a:cubicBezTo>
                    <a:cubicBezTo>
                      <a:pt x="9" y="34"/>
                      <a:pt x="13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4" y="36"/>
                      <a:pt x="28" y="34"/>
                      <a:pt x="32" y="30"/>
                    </a:cubicBezTo>
                    <a:cubicBezTo>
                      <a:pt x="35" y="27"/>
                      <a:pt x="37" y="23"/>
                      <a:pt x="37" y="18"/>
                    </a:cubicBezTo>
                    <a:cubicBezTo>
                      <a:pt x="37" y="13"/>
                      <a:pt x="35" y="8"/>
                      <a:pt x="32" y="5"/>
                    </a:cubicBezTo>
                    <a:cubicBezTo>
                      <a:pt x="28" y="2"/>
                      <a:pt x="24" y="0"/>
                      <a:pt x="19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33" name="Freeform 1356"/>
              <p:cNvSpPr>
                <a:spLocks/>
              </p:cNvSpPr>
              <p:nvPr/>
            </p:nvSpPr>
            <p:spPr bwMode="auto">
              <a:xfrm>
                <a:off x="3351" y="2692"/>
                <a:ext cx="190" cy="8"/>
              </a:xfrm>
              <a:custGeom>
                <a:avLst/>
                <a:gdLst>
                  <a:gd name="T0" fmla="*/ 80 w 80"/>
                  <a:gd name="T1" fmla="*/ 0 h 3"/>
                  <a:gd name="T2" fmla="*/ 0 w 80"/>
                  <a:gd name="T3" fmla="*/ 0 h 3"/>
                  <a:gd name="T4" fmla="*/ 0 w 80"/>
                  <a:gd name="T5" fmla="*/ 0 h 3"/>
                  <a:gd name="T6" fmla="*/ 0 w 80"/>
                  <a:gd name="T7" fmla="*/ 0 h 3"/>
                  <a:gd name="T8" fmla="*/ 1 w 80"/>
                  <a:gd name="T9" fmla="*/ 0 h 3"/>
                  <a:gd name="T10" fmla="*/ 5 w 80"/>
                  <a:gd name="T11" fmla="*/ 3 h 3"/>
                  <a:gd name="T12" fmla="*/ 77 w 80"/>
                  <a:gd name="T13" fmla="*/ 3 h 3"/>
                  <a:gd name="T14" fmla="*/ 80 w 80"/>
                  <a:gd name="T15" fmla="*/ 1 h 3"/>
                  <a:gd name="T16" fmla="*/ 80 w 80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3">
                    <a:moveTo>
                      <a:pt x="8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80" y="0"/>
                      <a:pt x="80" y="0"/>
                      <a:pt x="80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34" name="Freeform 1357"/>
              <p:cNvSpPr>
                <a:spLocks/>
              </p:cNvSpPr>
              <p:nvPr/>
            </p:nvSpPr>
            <p:spPr bwMode="auto">
              <a:xfrm>
                <a:off x="3541" y="2692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35" name="Freeform 1358"/>
              <p:cNvSpPr>
                <a:spLocks noEditPoints="1"/>
              </p:cNvSpPr>
              <p:nvPr/>
            </p:nvSpPr>
            <p:spPr bwMode="auto">
              <a:xfrm>
                <a:off x="3541" y="2692"/>
                <a:ext cx="7" cy="8"/>
              </a:xfrm>
              <a:custGeom>
                <a:avLst/>
                <a:gdLst>
                  <a:gd name="T0" fmla="*/ 3 w 3"/>
                  <a:gd name="T1" fmla="*/ 1 h 3"/>
                  <a:gd name="T2" fmla="*/ 3 w 3"/>
                  <a:gd name="T3" fmla="*/ 1 h 3"/>
                  <a:gd name="T4" fmla="*/ 3 w 3"/>
                  <a:gd name="T5" fmla="*/ 2 h 3"/>
                  <a:gd name="T6" fmla="*/ 3 w 3"/>
                  <a:gd name="T7" fmla="*/ 3 h 3"/>
                  <a:gd name="T8" fmla="*/ 3 w 3"/>
                  <a:gd name="T9" fmla="*/ 1 h 3"/>
                  <a:gd name="T10" fmla="*/ 3 w 3"/>
                  <a:gd name="T11" fmla="*/ 1 h 3"/>
                  <a:gd name="T12" fmla="*/ 3 w 3"/>
                  <a:gd name="T13" fmla="*/ 1 h 3"/>
                  <a:gd name="T14" fmla="*/ 3 w 3"/>
                  <a:gd name="T15" fmla="*/ 1 h 3"/>
                  <a:gd name="T16" fmla="*/ 3 w 3"/>
                  <a:gd name="T17" fmla="*/ 1 h 3"/>
                  <a:gd name="T18" fmla="*/ 3 w 3"/>
                  <a:gd name="T19" fmla="*/ 1 h 3"/>
                  <a:gd name="T20" fmla="*/ 2 w 3"/>
                  <a:gd name="T21" fmla="*/ 0 h 3"/>
                  <a:gd name="T22" fmla="*/ 0 w 3"/>
                  <a:gd name="T23" fmla="*/ 0 h 3"/>
                  <a:gd name="T24" fmla="*/ 0 w 3"/>
                  <a:gd name="T25" fmla="*/ 1 h 3"/>
                  <a:gd name="T26" fmla="*/ 1 w 3"/>
                  <a:gd name="T27" fmla="*/ 0 h 3"/>
                  <a:gd name="T28" fmla="*/ 2 w 3"/>
                  <a:gd name="T29" fmla="*/ 0 h 3"/>
                  <a:gd name="T30" fmla="*/ 3 w 3"/>
                  <a:gd name="T31" fmla="*/ 0 h 3"/>
                  <a:gd name="T32" fmla="*/ 3 w 3"/>
                  <a:gd name="T33" fmla="*/ 1 h 3"/>
                  <a:gd name="T34" fmla="*/ 3 w 3"/>
                  <a:gd name="T35" fmla="*/ 1 h 3"/>
                  <a:gd name="T36" fmla="*/ 3 w 3"/>
                  <a:gd name="T37" fmla="*/ 1 h 3"/>
                  <a:gd name="T38" fmla="*/ 2 w 3"/>
                  <a:gd name="T3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1"/>
                    </a:cubicBezTo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36" name="Freeform 1359"/>
              <p:cNvSpPr>
                <a:spLocks noEditPoints="1"/>
              </p:cNvSpPr>
              <p:nvPr/>
            </p:nvSpPr>
            <p:spPr bwMode="auto">
              <a:xfrm>
                <a:off x="3348" y="2692"/>
                <a:ext cx="3" cy="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2 h 2"/>
                  <a:gd name="T14" fmla="*/ 0 w 1"/>
                  <a:gd name="T15" fmla="*/ 2 h 2"/>
                  <a:gd name="T16" fmla="*/ 0 w 1"/>
                  <a:gd name="T17" fmla="*/ 2 h 2"/>
                  <a:gd name="T18" fmla="*/ 0 w 1"/>
                  <a:gd name="T19" fmla="*/ 2 h 2"/>
                  <a:gd name="T20" fmla="*/ 0 w 1"/>
                  <a:gd name="T21" fmla="*/ 1 h 2"/>
                  <a:gd name="T22" fmla="*/ 0 w 1"/>
                  <a:gd name="T23" fmla="*/ 2 h 2"/>
                  <a:gd name="T24" fmla="*/ 0 w 1"/>
                  <a:gd name="T25" fmla="*/ 1 h 2"/>
                  <a:gd name="T26" fmla="*/ 0 w 1"/>
                  <a:gd name="T27" fmla="*/ 1 h 2"/>
                  <a:gd name="T28" fmla="*/ 0 w 1"/>
                  <a:gd name="T29" fmla="*/ 1 h 2"/>
                  <a:gd name="T30" fmla="*/ 0 w 1"/>
                  <a:gd name="T31" fmla="*/ 1 h 2"/>
                  <a:gd name="T32" fmla="*/ 0 w 1"/>
                  <a:gd name="T33" fmla="*/ 1 h 2"/>
                  <a:gd name="T34" fmla="*/ 0 w 1"/>
                  <a:gd name="T35" fmla="*/ 1 h 2"/>
                  <a:gd name="T36" fmla="*/ 0 w 1"/>
                  <a:gd name="T37" fmla="*/ 1 h 2"/>
                  <a:gd name="T38" fmla="*/ 0 w 1"/>
                  <a:gd name="T39" fmla="*/ 1 h 2"/>
                  <a:gd name="T40" fmla="*/ 0 w 1"/>
                  <a:gd name="T41" fmla="*/ 1 h 2"/>
                  <a:gd name="T42" fmla="*/ 0 w 1"/>
                  <a:gd name="T43" fmla="*/ 1 h 2"/>
                  <a:gd name="T44" fmla="*/ 0 w 1"/>
                  <a:gd name="T45" fmla="*/ 1 h 2"/>
                  <a:gd name="T46" fmla="*/ 0 w 1"/>
                  <a:gd name="T47" fmla="*/ 1 h 2"/>
                  <a:gd name="T48" fmla="*/ 0 w 1"/>
                  <a:gd name="T49" fmla="*/ 1 h 2"/>
                  <a:gd name="T50" fmla="*/ 0 w 1"/>
                  <a:gd name="T51" fmla="*/ 1 h 2"/>
                  <a:gd name="T52" fmla="*/ 0 w 1"/>
                  <a:gd name="T53" fmla="*/ 1 h 2"/>
                  <a:gd name="T54" fmla="*/ 0 w 1"/>
                  <a:gd name="T55" fmla="*/ 1 h 2"/>
                  <a:gd name="T56" fmla="*/ 0 w 1"/>
                  <a:gd name="T57" fmla="*/ 1 h 2"/>
                  <a:gd name="T58" fmla="*/ 0 w 1"/>
                  <a:gd name="T59" fmla="*/ 1 h 2"/>
                  <a:gd name="T60" fmla="*/ 0 w 1"/>
                  <a:gd name="T61" fmla="*/ 1 h 2"/>
                  <a:gd name="T62" fmla="*/ 0 w 1"/>
                  <a:gd name="T63" fmla="*/ 1 h 2"/>
                  <a:gd name="T64" fmla="*/ 0 w 1"/>
                  <a:gd name="T65" fmla="*/ 1 h 2"/>
                  <a:gd name="T66" fmla="*/ 0 w 1"/>
                  <a:gd name="T67" fmla="*/ 1 h 2"/>
                  <a:gd name="T68" fmla="*/ 0 w 1"/>
                  <a:gd name="T69" fmla="*/ 1 h 2"/>
                  <a:gd name="T70" fmla="*/ 0 w 1"/>
                  <a:gd name="T71" fmla="*/ 1 h 2"/>
                  <a:gd name="T72" fmla="*/ 0 w 1"/>
                  <a:gd name="T73" fmla="*/ 1 h 2"/>
                  <a:gd name="T74" fmla="*/ 0 w 1"/>
                  <a:gd name="T75" fmla="*/ 1 h 2"/>
                  <a:gd name="T76" fmla="*/ 0 w 1"/>
                  <a:gd name="T77" fmla="*/ 0 h 2"/>
                  <a:gd name="T78" fmla="*/ 0 w 1"/>
                  <a:gd name="T79" fmla="*/ 1 h 2"/>
                  <a:gd name="T80" fmla="*/ 0 w 1"/>
                  <a:gd name="T81" fmla="*/ 0 h 2"/>
                  <a:gd name="T82" fmla="*/ 0 w 1"/>
                  <a:gd name="T83" fmla="*/ 0 h 2"/>
                  <a:gd name="T84" fmla="*/ 0 w 1"/>
                  <a:gd name="T85" fmla="*/ 0 h 2"/>
                  <a:gd name="T86" fmla="*/ 0 w 1"/>
                  <a:gd name="T87" fmla="*/ 0 h 2"/>
                  <a:gd name="T88" fmla="*/ 0 w 1"/>
                  <a:gd name="T89" fmla="*/ 0 h 2"/>
                  <a:gd name="T90" fmla="*/ 0 w 1"/>
                  <a:gd name="T91" fmla="*/ 0 h 2"/>
                  <a:gd name="T92" fmla="*/ 0 w 1"/>
                  <a:gd name="T93" fmla="*/ 0 h 2"/>
                  <a:gd name="T94" fmla="*/ 0 w 1"/>
                  <a:gd name="T95" fmla="*/ 0 h 2"/>
                  <a:gd name="T96" fmla="*/ 0 w 1"/>
                  <a:gd name="T97" fmla="*/ 0 h 2"/>
                  <a:gd name="T98" fmla="*/ 0 w 1"/>
                  <a:gd name="T99" fmla="*/ 0 h 2"/>
                  <a:gd name="T100" fmla="*/ 0 w 1"/>
                  <a:gd name="T101" fmla="*/ 0 h 2"/>
                  <a:gd name="T102" fmla="*/ 1 w 1"/>
                  <a:gd name="T103" fmla="*/ 0 h 2"/>
                  <a:gd name="T104" fmla="*/ 1 w 1"/>
                  <a:gd name="T105" fmla="*/ 0 h 2"/>
                  <a:gd name="T106" fmla="*/ 1 w 1"/>
                  <a:gd name="T10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37" name="Freeform 1360"/>
              <p:cNvSpPr>
                <a:spLocks/>
              </p:cNvSpPr>
              <p:nvPr/>
            </p:nvSpPr>
            <p:spPr bwMode="auto">
              <a:xfrm>
                <a:off x="3448" y="2700"/>
                <a:ext cx="93" cy="69"/>
              </a:xfrm>
              <a:custGeom>
                <a:avLst/>
                <a:gdLst>
                  <a:gd name="T0" fmla="*/ 39 w 39"/>
                  <a:gd name="T1" fmla="*/ 0 h 29"/>
                  <a:gd name="T2" fmla="*/ 36 w 39"/>
                  <a:gd name="T3" fmla="*/ 0 h 29"/>
                  <a:gd name="T4" fmla="*/ 0 w 39"/>
                  <a:gd name="T5" fmla="*/ 27 h 29"/>
                  <a:gd name="T6" fmla="*/ 3 w 39"/>
                  <a:gd name="T7" fmla="*/ 29 h 29"/>
                  <a:gd name="T8" fmla="*/ 39 w 39"/>
                  <a:gd name="T9" fmla="*/ 1 h 29"/>
                  <a:gd name="T10" fmla="*/ 39 w 3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9">
                    <a:moveTo>
                      <a:pt x="39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0"/>
                      <a:pt x="39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38" name="Freeform 1361"/>
              <p:cNvSpPr>
                <a:spLocks/>
              </p:cNvSpPr>
              <p:nvPr/>
            </p:nvSpPr>
            <p:spPr bwMode="auto">
              <a:xfrm>
                <a:off x="3541" y="2700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39" name="Freeform 1362"/>
              <p:cNvSpPr>
                <a:spLocks/>
              </p:cNvSpPr>
              <p:nvPr/>
            </p:nvSpPr>
            <p:spPr bwMode="auto">
              <a:xfrm>
                <a:off x="3541" y="2700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2 w 3"/>
                  <a:gd name="T3" fmla="*/ 0 h 1"/>
                  <a:gd name="T4" fmla="*/ 0 w 3"/>
                  <a:gd name="T5" fmla="*/ 0 h 1"/>
                  <a:gd name="T6" fmla="*/ 0 w 3"/>
                  <a:gd name="T7" fmla="*/ 1 h 1"/>
                  <a:gd name="T8" fmla="*/ 3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40" name="Freeform 1363"/>
              <p:cNvSpPr>
                <a:spLocks/>
              </p:cNvSpPr>
              <p:nvPr/>
            </p:nvSpPr>
            <p:spPr bwMode="auto">
              <a:xfrm>
                <a:off x="3351" y="2769"/>
                <a:ext cx="97" cy="71"/>
              </a:xfrm>
              <a:custGeom>
                <a:avLst/>
                <a:gdLst>
                  <a:gd name="T0" fmla="*/ 39 w 41"/>
                  <a:gd name="T1" fmla="*/ 0 h 30"/>
                  <a:gd name="T2" fmla="*/ 1 w 41"/>
                  <a:gd name="T3" fmla="*/ 28 h 30"/>
                  <a:gd name="T4" fmla="*/ 0 w 41"/>
                  <a:gd name="T5" fmla="*/ 30 h 30"/>
                  <a:gd name="T6" fmla="*/ 2 w 41"/>
                  <a:gd name="T7" fmla="*/ 28 h 30"/>
                  <a:gd name="T8" fmla="*/ 6 w 41"/>
                  <a:gd name="T9" fmla="*/ 28 h 30"/>
                  <a:gd name="T10" fmla="*/ 41 w 41"/>
                  <a:gd name="T11" fmla="*/ 2 h 30"/>
                  <a:gd name="T12" fmla="*/ 39 w 41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30">
                    <a:moveTo>
                      <a:pt x="39" y="0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29"/>
                      <a:pt x="1" y="28"/>
                      <a:pt x="2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41" name="Freeform 1364"/>
              <p:cNvSpPr>
                <a:spLocks/>
              </p:cNvSpPr>
              <p:nvPr/>
            </p:nvSpPr>
            <p:spPr bwMode="auto">
              <a:xfrm>
                <a:off x="3534" y="2695"/>
                <a:ext cx="7" cy="5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  <a:gd name="T10" fmla="*/ 3 w 3"/>
                  <a:gd name="T11" fmla="*/ 0 h 2"/>
                  <a:gd name="T12" fmla="*/ 3 w 3"/>
                  <a:gd name="T13" fmla="*/ 0 h 2"/>
                  <a:gd name="T14" fmla="*/ 3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42" name="Freeform 1365"/>
              <p:cNvSpPr>
                <a:spLocks noEditPoints="1"/>
              </p:cNvSpPr>
              <p:nvPr/>
            </p:nvSpPr>
            <p:spPr bwMode="auto">
              <a:xfrm>
                <a:off x="3541" y="2695"/>
                <a:ext cx="7" cy="5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0 w 3"/>
                  <a:gd name="T9" fmla="*/ 0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2 w 3"/>
                  <a:gd name="T21" fmla="*/ 0 h 2"/>
                  <a:gd name="T22" fmla="*/ 3 w 3"/>
                  <a:gd name="T23" fmla="*/ 0 h 2"/>
                  <a:gd name="T24" fmla="*/ 3 w 3"/>
                  <a:gd name="T25" fmla="*/ 0 h 2"/>
                  <a:gd name="T26" fmla="*/ 2 w 3"/>
                  <a:gd name="T27" fmla="*/ 0 h 2"/>
                  <a:gd name="T28" fmla="*/ 0 w 3"/>
                  <a:gd name="T29" fmla="*/ 0 h 2"/>
                  <a:gd name="T30" fmla="*/ 0 w 3"/>
                  <a:gd name="T3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43" name="Freeform 1366"/>
              <p:cNvSpPr>
                <a:spLocks noEditPoints="1"/>
              </p:cNvSpPr>
              <p:nvPr/>
            </p:nvSpPr>
            <p:spPr bwMode="auto">
              <a:xfrm>
                <a:off x="3541" y="2692"/>
                <a:ext cx="7" cy="8"/>
              </a:xfrm>
              <a:custGeom>
                <a:avLst/>
                <a:gdLst>
                  <a:gd name="T0" fmla="*/ 3 w 3"/>
                  <a:gd name="T1" fmla="*/ 1 h 3"/>
                  <a:gd name="T2" fmla="*/ 2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2 w 3"/>
                  <a:gd name="T9" fmla="*/ 3 h 3"/>
                  <a:gd name="T10" fmla="*/ 3 w 3"/>
                  <a:gd name="T11" fmla="*/ 3 h 3"/>
                  <a:gd name="T12" fmla="*/ 3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1 h 3"/>
                  <a:gd name="T20" fmla="*/ 0 w 3"/>
                  <a:gd name="T21" fmla="*/ 1 h 3"/>
                  <a:gd name="T22" fmla="*/ 0 w 3"/>
                  <a:gd name="T23" fmla="*/ 1 h 3"/>
                  <a:gd name="T24" fmla="*/ 2 w 3"/>
                  <a:gd name="T25" fmla="*/ 1 h 3"/>
                  <a:gd name="T26" fmla="*/ 3 w 3"/>
                  <a:gd name="T27" fmla="*/ 1 h 3"/>
                  <a:gd name="T28" fmla="*/ 3 w 3"/>
                  <a:gd name="T29" fmla="*/ 1 h 3"/>
                  <a:gd name="T30" fmla="*/ 2 w 3"/>
                  <a:gd name="T31" fmla="*/ 0 h 3"/>
                  <a:gd name="T32" fmla="*/ 1 w 3"/>
                  <a:gd name="T33" fmla="*/ 0 h 3"/>
                  <a:gd name="T34" fmla="*/ 0 w 3"/>
                  <a:gd name="T35" fmla="*/ 1 h 3"/>
                  <a:gd name="T36" fmla="*/ 0 w 3"/>
                  <a:gd name="T37" fmla="*/ 1 h 3"/>
                  <a:gd name="T38" fmla="*/ 2 w 3"/>
                  <a:gd name="T39" fmla="*/ 1 h 3"/>
                  <a:gd name="T40" fmla="*/ 3 w 3"/>
                  <a:gd name="T41" fmla="*/ 1 h 3"/>
                  <a:gd name="T42" fmla="*/ 3 w 3"/>
                  <a:gd name="T43" fmla="*/ 0 h 3"/>
                  <a:gd name="T44" fmla="*/ 2 w 3"/>
                  <a:gd name="T4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moveTo>
                      <a:pt x="3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44" name="Freeform 1367"/>
              <p:cNvSpPr>
                <a:spLocks noEditPoints="1"/>
              </p:cNvSpPr>
              <p:nvPr/>
            </p:nvSpPr>
            <p:spPr bwMode="auto">
              <a:xfrm>
                <a:off x="3348" y="2692"/>
                <a:ext cx="193" cy="144"/>
              </a:xfrm>
              <a:custGeom>
                <a:avLst/>
                <a:gdLst>
                  <a:gd name="T0" fmla="*/ 45 w 81"/>
                  <a:gd name="T1" fmla="*/ 32 h 60"/>
                  <a:gd name="T2" fmla="*/ 42 w 81"/>
                  <a:gd name="T3" fmla="*/ 34 h 60"/>
                  <a:gd name="T4" fmla="*/ 79 w 81"/>
                  <a:gd name="T5" fmla="*/ 60 h 60"/>
                  <a:gd name="T6" fmla="*/ 81 w 81"/>
                  <a:gd name="T7" fmla="*/ 60 h 60"/>
                  <a:gd name="T8" fmla="*/ 81 w 81"/>
                  <a:gd name="T9" fmla="*/ 58 h 60"/>
                  <a:gd name="T10" fmla="*/ 45 w 81"/>
                  <a:gd name="T11" fmla="*/ 32 h 60"/>
                  <a:gd name="T12" fmla="*/ 0 w 81"/>
                  <a:gd name="T13" fmla="*/ 2 h 60"/>
                  <a:gd name="T14" fmla="*/ 40 w 81"/>
                  <a:gd name="T15" fmla="*/ 32 h 60"/>
                  <a:gd name="T16" fmla="*/ 42 w 81"/>
                  <a:gd name="T17" fmla="*/ 30 h 60"/>
                  <a:gd name="T18" fmla="*/ 6 w 81"/>
                  <a:gd name="T19" fmla="*/ 3 h 60"/>
                  <a:gd name="T20" fmla="*/ 1 w 81"/>
                  <a:gd name="T21" fmla="*/ 3 h 60"/>
                  <a:gd name="T22" fmla="*/ 0 w 81"/>
                  <a:gd name="T23" fmla="*/ 2 h 60"/>
                  <a:gd name="T24" fmla="*/ 0 w 81"/>
                  <a:gd name="T25" fmla="*/ 2 h 60"/>
                  <a:gd name="T26" fmla="*/ 0 w 81"/>
                  <a:gd name="T27" fmla="*/ 2 h 60"/>
                  <a:gd name="T28" fmla="*/ 0 w 81"/>
                  <a:gd name="T29" fmla="*/ 2 h 60"/>
                  <a:gd name="T30" fmla="*/ 0 w 81"/>
                  <a:gd name="T31" fmla="*/ 2 h 60"/>
                  <a:gd name="T32" fmla="*/ 0 w 81"/>
                  <a:gd name="T33" fmla="*/ 2 h 60"/>
                  <a:gd name="T34" fmla="*/ 0 w 81"/>
                  <a:gd name="T35" fmla="*/ 2 h 60"/>
                  <a:gd name="T36" fmla="*/ 0 w 81"/>
                  <a:gd name="T37" fmla="*/ 2 h 60"/>
                  <a:gd name="T38" fmla="*/ 0 w 81"/>
                  <a:gd name="T39" fmla="*/ 2 h 60"/>
                  <a:gd name="T40" fmla="*/ 0 w 81"/>
                  <a:gd name="T41" fmla="*/ 2 h 60"/>
                  <a:gd name="T42" fmla="*/ 0 w 81"/>
                  <a:gd name="T43" fmla="*/ 1 h 60"/>
                  <a:gd name="T44" fmla="*/ 0 w 81"/>
                  <a:gd name="T45" fmla="*/ 1 h 60"/>
                  <a:gd name="T46" fmla="*/ 0 w 81"/>
                  <a:gd name="T47" fmla="*/ 1 h 60"/>
                  <a:gd name="T48" fmla="*/ 0 w 81"/>
                  <a:gd name="T49" fmla="*/ 1 h 60"/>
                  <a:gd name="T50" fmla="*/ 0 w 81"/>
                  <a:gd name="T51" fmla="*/ 1 h 60"/>
                  <a:gd name="T52" fmla="*/ 0 w 81"/>
                  <a:gd name="T53" fmla="*/ 1 h 60"/>
                  <a:gd name="T54" fmla="*/ 0 w 81"/>
                  <a:gd name="T55" fmla="*/ 1 h 60"/>
                  <a:gd name="T56" fmla="*/ 0 w 81"/>
                  <a:gd name="T57" fmla="*/ 1 h 60"/>
                  <a:gd name="T58" fmla="*/ 0 w 81"/>
                  <a:gd name="T59" fmla="*/ 1 h 60"/>
                  <a:gd name="T60" fmla="*/ 0 w 81"/>
                  <a:gd name="T61" fmla="*/ 1 h 60"/>
                  <a:gd name="T62" fmla="*/ 0 w 81"/>
                  <a:gd name="T63" fmla="*/ 1 h 60"/>
                  <a:gd name="T64" fmla="*/ 0 w 81"/>
                  <a:gd name="T65" fmla="*/ 1 h 60"/>
                  <a:gd name="T66" fmla="*/ 0 w 81"/>
                  <a:gd name="T67" fmla="*/ 1 h 60"/>
                  <a:gd name="T68" fmla="*/ 0 w 81"/>
                  <a:gd name="T69" fmla="*/ 1 h 60"/>
                  <a:gd name="T70" fmla="*/ 0 w 81"/>
                  <a:gd name="T71" fmla="*/ 1 h 60"/>
                  <a:gd name="T72" fmla="*/ 0 w 81"/>
                  <a:gd name="T73" fmla="*/ 1 h 60"/>
                  <a:gd name="T74" fmla="*/ 0 w 81"/>
                  <a:gd name="T75" fmla="*/ 1 h 60"/>
                  <a:gd name="T76" fmla="*/ 0 w 81"/>
                  <a:gd name="T77" fmla="*/ 1 h 60"/>
                  <a:gd name="T78" fmla="*/ 0 w 81"/>
                  <a:gd name="T79" fmla="*/ 1 h 60"/>
                  <a:gd name="T80" fmla="*/ 0 w 81"/>
                  <a:gd name="T81" fmla="*/ 1 h 60"/>
                  <a:gd name="T82" fmla="*/ 0 w 81"/>
                  <a:gd name="T83" fmla="*/ 1 h 60"/>
                  <a:gd name="T84" fmla="*/ 0 w 81"/>
                  <a:gd name="T85" fmla="*/ 1 h 60"/>
                  <a:gd name="T86" fmla="*/ 0 w 81"/>
                  <a:gd name="T87" fmla="*/ 1 h 60"/>
                  <a:gd name="T88" fmla="*/ 0 w 81"/>
                  <a:gd name="T89" fmla="*/ 1 h 60"/>
                  <a:gd name="T90" fmla="*/ 0 w 81"/>
                  <a:gd name="T91" fmla="*/ 1 h 60"/>
                  <a:gd name="T92" fmla="*/ 0 w 81"/>
                  <a:gd name="T93" fmla="*/ 1 h 60"/>
                  <a:gd name="T94" fmla="*/ 0 w 81"/>
                  <a:gd name="T95" fmla="*/ 1 h 60"/>
                  <a:gd name="T96" fmla="*/ 0 w 81"/>
                  <a:gd name="T97" fmla="*/ 0 h 60"/>
                  <a:gd name="T98" fmla="*/ 0 w 81"/>
                  <a:gd name="T99" fmla="*/ 0 h 60"/>
                  <a:gd name="T100" fmla="*/ 0 w 81"/>
                  <a:gd name="T101" fmla="*/ 0 h 60"/>
                  <a:gd name="T102" fmla="*/ 0 w 81"/>
                  <a:gd name="T103" fmla="*/ 0 h 60"/>
                  <a:gd name="T104" fmla="*/ 0 w 81"/>
                  <a:gd name="T105" fmla="*/ 0 h 60"/>
                  <a:gd name="T106" fmla="*/ 0 w 81"/>
                  <a:gd name="T107" fmla="*/ 0 h 60"/>
                  <a:gd name="T108" fmla="*/ 0 w 81"/>
                  <a:gd name="T109" fmla="*/ 0 h 60"/>
                  <a:gd name="T110" fmla="*/ 0 w 81"/>
                  <a:gd name="T111" fmla="*/ 0 h 60"/>
                  <a:gd name="T112" fmla="*/ 0 w 81"/>
                  <a:gd name="T113" fmla="*/ 0 h 60"/>
                  <a:gd name="T114" fmla="*/ 1 w 81"/>
                  <a:gd name="T115" fmla="*/ 0 h 60"/>
                  <a:gd name="T116" fmla="*/ 0 w 81"/>
                  <a:gd name="T117" fmla="*/ 0 h 60"/>
                  <a:gd name="T118" fmla="*/ 1 w 81"/>
                  <a:gd name="T119" fmla="*/ 0 h 60"/>
                  <a:gd name="T120" fmla="*/ 1 w 81"/>
                  <a:gd name="T121" fmla="*/ 0 h 60"/>
                  <a:gd name="T122" fmla="*/ 1 w 81"/>
                  <a:gd name="T123" fmla="*/ 0 h 60"/>
                  <a:gd name="T124" fmla="*/ 1 w 81"/>
                  <a:gd name="T1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1" h="60">
                    <a:moveTo>
                      <a:pt x="45" y="32"/>
                    </a:moveTo>
                    <a:cubicBezTo>
                      <a:pt x="42" y="34"/>
                      <a:pt x="42" y="34"/>
                      <a:pt x="42" y="34"/>
                    </a:cubicBezTo>
                    <a:cubicBezTo>
                      <a:pt x="79" y="60"/>
                      <a:pt x="79" y="60"/>
                      <a:pt x="79" y="60"/>
                    </a:cubicBez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60"/>
                      <a:pt x="81" y="59"/>
                      <a:pt x="81" y="58"/>
                    </a:cubicBezTo>
                    <a:cubicBezTo>
                      <a:pt x="45" y="32"/>
                      <a:pt x="45" y="32"/>
                      <a:pt x="45" y="32"/>
                    </a:cubicBezTo>
                    <a:moveTo>
                      <a:pt x="0" y="2"/>
                    </a:moveTo>
                    <a:cubicBezTo>
                      <a:pt x="40" y="32"/>
                      <a:pt x="40" y="32"/>
                      <a:pt x="40" y="32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45" name="Freeform 1368"/>
              <p:cNvSpPr>
                <a:spLocks/>
              </p:cNvSpPr>
              <p:nvPr/>
            </p:nvSpPr>
            <p:spPr bwMode="auto">
              <a:xfrm>
                <a:off x="3541" y="2831"/>
                <a:ext cx="0" cy="5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46" name="Freeform 1369"/>
              <p:cNvSpPr>
                <a:spLocks/>
              </p:cNvSpPr>
              <p:nvPr/>
            </p:nvSpPr>
            <p:spPr bwMode="auto">
              <a:xfrm>
                <a:off x="3541" y="2831"/>
                <a:ext cx="7" cy="9"/>
              </a:xfrm>
              <a:custGeom>
                <a:avLst/>
                <a:gdLst>
                  <a:gd name="T0" fmla="*/ 0 w 3"/>
                  <a:gd name="T1" fmla="*/ 0 h 4"/>
                  <a:gd name="T2" fmla="*/ 0 w 3"/>
                  <a:gd name="T3" fmla="*/ 2 h 4"/>
                  <a:gd name="T4" fmla="*/ 2 w 3"/>
                  <a:gd name="T5" fmla="*/ 2 h 4"/>
                  <a:gd name="T6" fmla="*/ 3 w 3"/>
                  <a:gd name="T7" fmla="*/ 4 h 4"/>
                  <a:gd name="T8" fmla="*/ 3 w 3"/>
                  <a:gd name="T9" fmla="*/ 4 h 4"/>
                  <a:gd name="T10" fmla="*/ 3 w 3"/>
                  <a:gd name="T11" fmla="*/ 2 h 4"/>
                  <a:gd name="T12" fmla="*/ 0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47" name="Freeform 1370"/>
              <p:cNvSpPr>
                <a:spLocks noEditPoints="1"/>
              </p:cNvSpPr>
              <p:nvPr/>
            </p:nvSpPr>
            <p:spPr bwMode="auto">
              <a:xfrm>
                <a:off x="3548" y="284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48" name="Freeform 1371"/>
              <p:cNvSpPr>
                <a:spLocks/>
              </p:cNvSpPr>
              <p:nvPr/>
            </p:nvSpPr>
            <p:spPr bwMode="auto">
              <a:xfrm>
                <a:off x="3348" y="2692"/>
                <a:ext cx="15" cy="8"/>
              </a:xfrm>
              <a:custGeom>
                <a:avLst/>
                <a:gdLst>
                  <a:gd name="T0" fmla="*/ 1 w 6"/>
                  <a:gd name="T1" fmla="*/ 0 h 3"/>
                  <a:gd name="T2" fmla="*/ 1 w 6"/>
                  <a:gd name="T3" fmla="*/ 0 h 3"/>
                  <a:gd name="T4" fmla="*/ 1 w 6"/>
                  <a:gd name="T5" fmla="*/ 0 h 3"/>
                  <a:gd name="T6" fmla="*/ 1 w 6"/>
                  <a:gd name="T7" fmla="*/ 0 h 3"/>
                  <a:gd name="T8" fmla="*/ 0 w 6"/>
                  <a:gd name="T9" fmla="*/ 0 h 3"/>
                  <a:gd name="T10" fmla="*/ 0 w 6"/>
                  <a:gd name="T11" fmla="*/ 0 h 3"/>
                  <a:gd name="T12" fmla="*/ 0 w 6"/>
                  <a:gd name="T13" fmla="*/ 0 h 3"/>
                  <a:gd name="T14" fmla="*/ 0 w 6"/>
                  <a:gd name="T15" fmla="*/ 0 h 3"/>
                  <a:gd name="T16" fmla="*/ 0 w 6"/>
                  <a:gd name="T17" fmla="*/ 0 h 3"/>
                  <a:gd name="T18" fmla="*/ 0 w 6"/>
                  <a:gd name="T19" fmla="*/ 0 h 3"/>
                  <a:gd name="T20" fmla="*/ 0 w 6"/>
                  <a:gd name="T21" fmla="*/ 0 h 3"/>
                  <a:gd name="T22" fmla="*/ 0 w 6"/>
                  <a:gd name="T23" fmla="*/ 0 h 3"/>
                  <a:gd name="T24" fmla="*/ 0 w 6"/>
                  <a:gd name="T25" fmla="*/ 1 h 3"/>
                  <a:gd name="T26" fmla="*/ 0 w 6"/>
                  <a:gd name="T27" fmla="*/ 1 h 3"/>
                  <a:gd name="T28" fmla="*/ 0 w 6"/>
                  <a:gd name="T29" fmla="*/ 1 h 3"/>
                  <a:gd name="T30" fmla="*/ 0 w 6"/>
                  <a:gd name="T31" fmla="*/ 1 h 3"/>
                  <a:gd name="T32" fmla="*/ 0 w 6"/>
                  <a:gd name="T33" fmla="*/ 1 h 3"/>
                  <a:gd name="T34" fmla="*/ 0 w 6"/>
                  <a:gd name="T35" fmla="*/ 1 h 3"/>
                  <a:gd name="T36" fmla="*/ 0 w 6"/>
                  <a:gd name="T37" fmla="*/ 1 h 3"/>
                  <a:gd name="T38" fmla="*/ 0 w 6"/>
                  <a:gd name="T39" fmla="*/ 1 h 3"/>
                  <a:gd name="T40" fmla="*/ 0 w 6"/>
                  <a:gd name="T41" fmla="*/ 1 h 3"/>
                  <a:gd name="T42" fmla="*/ 0 w 6"/>
                  <a:gd name="T43" fmla="*/ 1 h 3"/>
                  <a:gd name="T44" fmla="*/ 0 w 6"/>
                  <a:gd name="T45" fmla="*/ 1 h 3"/>
                  <a:gd name="T46" fmla="*/ 0 w 6"/>
                  <a:gd name="T47" fmla="*/ 1 h 3"/>
                  <a:gd name="T48" fmla="*/ 0 w 6"/>
                  <a:gd name="T49" fmla="*/ 1 h 3"/>
                  <a:gd name="T50" fmla="*/ 0 w 6"/>
                  <a:gd name="T51" fmla="*/ 1 h 3"/>
                  <a:gd name="T52" fmla="*/ 0 w 6"/>
                  <a:gd name="T53" fmla="*/ 1 h 3"/>
                  <a:gd name="T54" fmla="*/ 0 w 6"/>
                  <a:gd name="T55" fmla="*/ 1 h 3"/>
                  <a:gd name="T56" fmla="*/ 0 w 6"/>
                  <a:gd name="T57" fmla="*/ 1 h 3"/>
                  <a:gd name="T58" fmla="*/ 0 w 6"/>
                  <a:gd name="T59" fmla="*/ 1 h 3"/>
                  <a:gd name="T60" fmla="*/ 0 w 6"/>
                  <a:gd name="T61" fmla="*/ 2 h 3"/>
                  <a:gd name="T62" fmla="*/ 0 w 6"/>
                  <a:gd name="T63" fmla="*/ 2 h 3"/>
                  <a:gd name="T64" fmla="*/ 0 w 6"/>
                  <a:gd name="T65" fmla="*/ 2 h 3"/>
                  <a:gd name="T66" fmla="*/ 0 w 6"/>
                  <a:gd name="T67" fmla="*/ 2 h 3"/>
                  <a:gd name="T68" fmla="*/ 0 w 6"/>
                  <a:gd name="T69" fmla="*/ 2 h 3"/>
                  <a:gd name="T70" fmla="*/ 0 w 6"/>
                  <a:gd name="T71" fmla="*/ 2 h 3"/>
                  <a:gd name="T72" fmla="*/ 0 w 6"/>
                  <a:gd name="T73" fmla="*/ 2 h 3"/>
                  <a:gd name="T74" fmla="*/ 0 w 6"/>
                  <a:gd name="T75" fmla="*/ 2 h 3"/>
                  <a:gd name="T76" fmla="*/ 1 w 6"/>
                  <a:gd name="T77" fmla="*/ 3 h 3"/>
                  <a:gd name="T78" fmla="*/ 6 w 6"/>
                  <a:gd name="T79" fmla="*/ 3 h 3"/>
                  <a:gd name="T80" fmla="*/ 2 w 6"/>
                  <a:gd name="T81" fmla="*/ 0 h 3"/>
                  <a:gd name="T82" fmla="*/ 1 w 6"/>
                  <a:gd name="T8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49" name="Freeform 1372"/>
              <p:cNvSpPr>
                <a:spLocks/>
              </p:cNvSpPr>
              <p:nvPr/>
            </p:nvSpPr>
            <p:spPr bwMode="auto">
              <a:xfrm>
                <a:off x="3443" y="2764"/>
                <a:ext cx="12" cy="10"/>
              </a:xfrm>
              <a:custGeom>
                <a:avLst/>
                <a:gdLst>
                  <a:gd name="T0" fmla="*/ 5 w 12"/>
                  <a:gd name="T1" fmla="*/ 0 h 10"/>
                  <a:gd name="T2" fmla="*/ 0 w 12"/>
                  <a:gd name="T3" fmla="*/ 5 h 10"/>
                  <a:gd name="T4" fmla="*/ 5 w 12"/>
                  <a:gd name="T5" fmla="*/ 10 h 10"/>
                  <a:gd name="T6" fmla="*/ 12 w 12"/>
                  <a:gd name="T7" fmla="*/ 5 h 10"/>
                  <a:gd name="T8" fmla="*/ 5 w 1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12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50" name="Freeform 1373"/>
              <p:cNvSpPr>
                <a:spLocks/>
              </p:cNvSpPr>
              <p:nvPr/>
            </p:nvSpPr>
            <p:spPr bwMode="auto">
              <a:xfrm>
                <a:off x="3443" y="2764"/>
                <a:ext cx="12" cy="10"/>
              </a:xfrm>
              <a:custGeom>
                <a:avLst/>
                <a:gdLst>
                  <a:gd name="T0" fmla="*/ 5 w 12"/>
                  <a:gd name="T1" fmla="*/ 0 h 10"/>
                  <a:gd name="T2" fmla="*/ 0 w 12"/>
                  <a:gd name="T3" fmla="*/ 5 h 10"/>
                  <a:gd name="T4" fmla="*/ 5 w 12"/>
                  <a:gd name="T5" fmla="*/ 10 h 10"/>
                  <a:gd name="T6" fmla="*/ 12 w 12"/>
                  <a:gd name="T7" fmla="*/ 5 h 10"/>
                  <a:gd name="T8" fmla="*/ 5 w 1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12" y="5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51" name="Freeform 1374"/>
              <p:cNvSpPr>
                <a:spLocks/>
              </p:cNvSpPr>
              <p:nvPr/>
            </p:nvSpPr>
            <p:spPr bwMode="auto">
              <a:xfrm>
                <a:off x="3351" y="2836"/>
                <a:ext cx="190" cy="7"/>
              </a:xfrm>
              <a:custGeom>
                <a:avLst/>
                <a:gdLst>
                  <a:gd name="T0" fmla="*/ 78 w 80"/>
                  <a:gd name="T1" fmla="*/ 0 h 3"/>
                  <a:gd name="T2" fmla="*/ 6 w 80"/>
                  <a:gd name="T3" fmla="*/ 0 h 3"/>
                  <a:gd name="T4" fmla="*/ 3 w 80"/>
                  <a:gd name="T5" fmla="*/ 3 h 3"/>
                  <a:gd name="T6" fmla="*/ 2 w 80"/>
                  <a:gd name="T7" fmla="*/ 3 h 3"/>
                  <a:gd name="T8" fmla="*/ 1 w 80"/>
                  <a:gd name="T9" fmla="*/ 2 h 3"/>
                  <a:gd name="T10" fmla="*/ 0 w 80"/>
                  <a:gd name="T11" fmla="*/ 2 h 3"/>
                  <a:gd name="T12" fmla="*/ 0 w 80"/>
                  <a:gd name="T13" fmla="*/ 2 h 3"/>
                  <a:gd name="T14" fmla="*/ 2 w 80"/>
                  <a:gd name="T15" fmla="*/ 3 h 3"/>
                  <a:gd name="T16" fmla="*/ 80 w 80"/>
                  <a:gd name="T17" fmla="*/ 3 h 3"/>
                  <a:gd name="T18" fmla="*/ 80 w 80"/>
                  <a:gd name="T19" fmla="*/ 2 h 3"/>
                  <a:gd name="T20" fmla="*/ 78 w 80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3">
                    <a:moveTo>
                      <a:pt x="7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0" y="3"/>
                      <a:pt x="80" y="2"/>
                      <a:pt x="80" y="2"/>
                    </a:cubicBezTo>
                    <a:cubicBezTo>
                      <a:pt x="78" y="0"/>
                      <a:pt x="78" y="0"/>
                      <a:pt x="78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52" name="Freeform 1375"/>
              <p:cNvSpPr>
                <a:spLocks/>
              </p:cNvSpPr>
              <p:nvPr/>
            </p:nvSpPr>
            <p:spPr bwMode="auto">
              <a:xfrm>
                <a:off x="3541" y="2840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53" name="Freeform 1376"/>
              <p:cNvSpPr>
                <a:spLocks/>
              </p:cNvSpPr>
              <p:nvPr/>
            </p:nvSpPr>
            <p:spPr bwMode="auto">
              <a:xfrm>
                <a:off x="3541" y="2840"/>
                <a:ext cx="7" cy="3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3 w 3"/>
                  <a:gd name="T9" fmla="*/ 0 h 1"/>
                  <a:gd name="T10" fmla="*/ 2 w 3"/>
                  <a:gd name="T11" fmla="*/ 1 h 1"/>
                  <a:gd name="T12" fmla="*/ 1 w 3"/>
                  <a:gd name="T13" fmla="*/ 1 h 1"/>
                  <a:gd name="T14" fmla="*/ 0 w 3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54" name="Freeform 1377"/>
              <p:cNvSpPr>
                <a:spLocks/>
              </p:cNvSpPr>
              <p:nvPr/>
            </p:nvSpPr>
            <p:spPr bwMode="auto">
              <a:xfrm>
                <a:off x="3351" y="2836"/>
                <a:ext cx="14" cy="7"/>
              </a:xfrm>
              <a:custGeom>
                <a:avLst/>
                <a:gdLst>
                  <a:gd name="T0" fmla="*/ 6 w 6"/>
                  <a:gd name="T1" fmla="*/ 0 h 3"/>
                  <a:gd name="T2" fmla="*/ 2 w 6"/>
                  <a:gd name="T3" fmla="*/ 0 h 3"/>
                  <a:gd name="T4" fmla="*/ 0 w 6"/>
                  <a:gd name="T5" fmla="*/ 2 h 3"/>
                  <a:gd name="T6" fmla="*/ 1 w 6"/>
                  <a:gd name="T7" fmla="*/ 2 h 3"/>
                  <a:gd name="T8" fmla="*/ 2 w 6"/>
                  <a:gd name="T9" fmla="*/ 3 h 3"/>
                  <a:gd name="T10" fmla="*/ 3 w 6"/>
                  <a:gd name="T11" fmla="*/ 3 h 3"/>
                  <a:gd name="T12" fmla="*/ 6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55" name="Freeform 1378"/>
              <p:cNvSpPr>
                <a:spLocks/>
              </p:cNvSpPr>
              <p:nvPr/>
            </p:nvSpPr>
            <p:spPr bwMode="auto">
              <a:xfrm>
                <a:off x="3536" y="2836"/>
                <a:ext cx="5" cy="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56" name="Freeform 1379"/>
              <p:cNvSpPr>
                <a:spLocks noEditPoints="1"/>
              </p:cNvSpPr>
              <p:nvPr/>
            </p:nvSpPr>
            <p:spPr bwMode="auto">
              <a:xfrm>
                <a:off x="3541" y="2836"/>
                <a:ext cx="7" cy="4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  <a:gd name="T6" fmla="*/ 0 w 3"/>
                  <a:gd name="T7" fmla="*/ 2 h 2"/>
                  <a:gd name="T8" fmla="*/ 0 w 3"/>
                  <a:gd name="T9" fmla="*/ 2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2 h 2"/>
                  <a:gd name="T16" fmla="*/ 0 w 3"/>
                  <a:gd name="T17" fmla="*/ 2 h 2"/>
                  <a:gd name="T18" fmla="*/ 0 w 3"/>
                  <a:gd name="T19" fmla="*/ 2 h 2"/>
                  <a:gd name="T20" fmla="*/ 2 w 3"/>
                  <a:gd name="T21" fmla="*/ 2 h 2"/>
                  <a:gd name="T22" fmla="*/ 3 w 3"/>
                  <a:gd name="T23" fmla="*/ 2 h 2"/>
                  <a:gd name="T24" fmla="*/ 3 w 3"/>
                  <a:gd name="T25" fmla="*/ 2 h 2"/>
                  <a:gd name="T26" fmla="*/ 2 w 3"/>
                  <a:gd name="T27" fmla="*/ 2 h 2"/>
                  <a:gd name="T28" fmla="*/ 0 w 3"/>
                  <a:gd name="T29" fmla="*/ 2 h 2"/>
                  <a:gd name="T30" fmla="*/ 0 w 3"/>
                  <a:gd name="T3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57" name="Freeform 1380"/>
              <p:cNvSpPr>
                <a:spLocks/>
              </p:cNvSpPr>
              <p:nvPr/>
            </p:nvSpPr>
            <p:spPr bwMode="auto">
              <a:xfrm>
                <a:off x="3541" y="2836"/>
                <a:ext cx="7" cy="4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2 w 3"/>
                  <a:gd name="T7" fmla="*/ 2 h 2"/>
                  <a:gd name="T8" fmla="*/ 3 w 3"/>
                  <a:gd name="T9" fmla="*/ 2 h 2"/>
                  <a:gd name="T10" fmla="*/ 2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58" name="Freeform 1381"/>
              <p:cNvSpPr>
                <a:spLocks noEditPoints="1"/>
              </p:cNvSpPr>
              <p:nvPr/>
            </p:nvSpPr>
            <p:spPr bwMode="auto">
              <a:xfrm>
                <a:off x="3541" y="2840"/>
                <a:ext cx="7" cy="3"/>
              </a:xfrm>
              <a:custGeom>
                <a:avLst/>
                <a:gdLst>
                  <a:gd name="T0" fmla="*/ 3 w 3"/>
                  <a:gd name="T1" fmla="*/ 0 h 1"/>
                  <a:gd name="T2" fmla="*/ 2 w 3"/>
                  <a:gd name="T3" fmla="*/ 0 h 1"/>
                  <a:gd name="T4" fmla="*/ 0 w 3"/>
                  <a:gd name="T5" fmla="*/ 0 h 1"/>
                  <a:gd name="T6" fmla="*/ 0 w 3"/>
                  <a:gd name="T7" fmla="*/ 0 h 1"/>
                  <a:gd name="T8" fmla="*/ 1 w 3"/>
                  <a:gd name="T9" fmla="*/ 1 h 1"/>
                  <a:gd name="T10" fmla="*/ 2 w 3"/>
                  <a:gd name="T11" fmla="*/ 1 h 1"/>
                  <a:gd name="T12" fmla="*/ 3 w 3"/>
                  <a:gd name="T13" fmla="*/ 0 h 1"/>
                  <a:gd name="T14" fmla="*/ 3 w 3"/>
                  <a:gd name="T15" fmla="*/ 0 h 1"/>
                  <a:gd name="T16" fmla="*/ 3 w 3"/>
                  <a:gd name="T17" fmla="*/ 0 h 1"/>
                  <a:gd name="T18" fmla="*/ 3 w 3"/>
                  <a:gd name="T19" fmla="*/ 0 h 1"/>
                  <a:gd name="T20" fmla="*/ 3 w 3"/>
                  <a:gd name="T21" fmla="*/ 0 h 1"/>
                  <a:gd name="T22" fmla="*/ 2 w 3"/>
                  <a:gd name="T23" fmla="*/ 0 h 1"/>
                  <a:gd name="T24" fmla="*/ 0 w 3"/>
                  <a:gd name="T25" fmla="*/ 0 h 1"/>
                  <a:gd name="T26" fmla="*/ 0 w 3"/>
                  <a:gd name="T27" fmla="*/ 0 h 1"/>
                  <a:gd name="T28" fmla="*/ 2 w 3"/>
                  <a:gd name="T29" fmla="*/ 0 h 1"/>
                  <a:gd name="T30" fmla="*/ 3 w 3"/>
                  <a:gd name="T31" fmla="*/ 0 h 1"/>
                  <a:gd name="T32" fmla="*/ 3 w 3"/>
                  <a:gd name="T3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59" name="Oval 1382"/>
              <p:cNvSpPr>
                <a:spLocks noChangeArrowheads="1"/>
              </p:cNvSpPr>
              <p:nvPr/>
            </p:nvSpPr>
            <p:spPr bwMode="auto">
              <a:xfrm>
                <a:off x="3002" y="2659"/>
                <a:ext cx="78" cy="7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60" name="Oval 1383"/>
              <p:cNvSpPr>
                <a:spLocks noChangeArrowheads="1"/>
              </p:cNvSpPr>
              <p:nvPr/>
            </p:nvSpPr>
            <p:spPr bwMode="auto">
              <a:xfrm>
                <a:off x="3002" y="2659"/>
                <a:ext cx="78" cy="76"/>
              </a:xfrm>
              <a:prstGeom prst="ellipse">
                <a:avLst/>
              </a:pr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61" name="Oval 1384"/>
              <p:cNvSpPr>
                <a:spLocks noChangeArrowheads="1"/>
              </p:cNvSpPr>
              <p:nvPr/>
            </p:nvSpPr>
            <p:spPr bwMode="auto">
              <a:xfrm>
                <a:off x="3006" y="2802"/>
                <a:ext cx="79" cy="7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62" name="Oval 1385"/>
              <p:cNvSpPr>
                <a:spLocks noChangeArrowheads="1"/>
              </p:cNvSpPr>
              <p:nvPr/>
            </p:nvSpPr>
            <p:spPr bwMode="auto">
              <a:xfrm>
                <a:off x="3006" y="2802"/>
                <a:ext cx="79" cy="77"/>
              </a:xfrm>
              <a:prstGeom prst="ellipse">
                <a:avLst/>
              </a:pr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63" name="Freeform 1386"/>
              <p:cNvSpPr>
                <a:spLocks/>
              </p:cNvSpPr>
              <p:nvPr/>
            </p:nvSpPr>
            <p:spPr bwMode="auto">
              <a:xfrm>
                <a:off x="2999" y="2948"/>
                <a:ext cx="83" cy="81"/>
              </a:xfrm>
              <a:custGeom>
                <a:avLst/>
                <a:gdLst>
                  <a:gd name="T0" fmla="*/ 34 w 35"/>
                  <a:gd name="T1" fmla="*/ 19 h 34"/>
                  <a:gd name="T2" fmla="*/ 16 w 35"/>
                  <a:gd name="T3" fmla="*/ 33 h 34"/>
                  <a:gd name="T4" fmla="*/ 1 w 35"/>
                  <a:gd name="T5" fmla="*/ 15 h 34"/>
                  <a:gd name="T6" fmla="*/ 20 w 35"/>
                  <a:gd name="T7" fmla="*/ 1 h 34"/>
                  <a:gd name="T8" fmla="*/ 34 w 35"/>
                  <a:gd name="T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4">
                    <a:moveTo>
                      <a:pt x="34" y="19"/>
                    </a:moveTo>
                    <a:cubicBezTo>
                      <a:pt x="33" y="28"/>
                      <a:pt x="25" y="34"/>
                      <a:pt x="16" y="33"/>
                    </a:cubicBezTo>
                    <a:cubicBezTo>
                      <a:pt x="7" y="32"/>
                      <a:pt x="0" y="24"/>
                      <a:pt x="1" y="15"/>
                    </a:cubicBezTo>
                    <a:cubicBezTo>
                      <a:pt x="2" y="6"/>
                      <a:pt x="11" y="0"/>
                      <a:pt x="20" y="1"/>
                    </a:cubicBezTo>
                    <a:cubicBezTo>
                      <a:pt x="29" y="2"/>
                      <a:pt x="35" y="10"/>
                      <a:pt x="3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64" name="Oval 1387"/>
              <p:cNvSpPr>
                <a:spLocks noChangeArrowheads="1"/>
              </p:cNvSpPr>
              <p:nvPr/>
            </p:nvSpPr>
            <p:spPr bwMode="auto">
              <a:xfrm>
                <a:off x="3002" y="2950"/>
                <a:ext cx="78" cy="77"/>
              </a:xfrm>
              <a:prstGeom prst="ellipse">
                <a:avLst/>
              </a:pr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65" name="Oval 1388"/>
              <p:cNvSpPr>
                <a:spLocks noChangeArrowheads="1"/>
              </p:cNvSpPr>
              <p:nvPr/>
            </p:nvSpPr>
            <p:spPr bwMode="auto">
              <a:xfrm>
                <a:off x="3006" y="2504"/>
                <a:ext cx="79" cy="7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66" name="Oval 1389"/>
              <p:cNvSpPr>
                <a:spLocks noChangeArrowheads="1"/>
              </p:cNvSpPr>
              <p:nvPr/>
            </p:nvSpPr>
            <p:spPr bwMode="auto">
              <a:xfrm>
                <a:off x="3006" y="2504"/>
                <a:ext cx="79" cy="76"/>
              </a:xfrm>
              <a:prstGeom prst="ellipse">
                <a:avLst/>
              </a:pr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67" name="Line 1390"/>
              <p:cNvSpPr>
                <a:spLocks noChangeShapeType="1"/>
              </p:cNvSpPr>
              <p:nvPr/>
            </p:nvSpPr>
            <p:spPr bwMode="auto">
              <a:xfrm>
                <a:off x="2809" y="2542"/>
                <a:ext cx="197" cy="2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68" name="Line 1391"/>
              <p:cNvSpPr>
                <a:spLocks noChangeShapeType="1"/>
              </p:cNvSpPr>
              <p:nvPr/>
            </p:nvSpPr>
            <p:spPr bwMode="auto">
              <a:xfrm flipV="1">
                <a:off x="2809" y="2542"/>
                <a:ext cx="197" cy="155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69" name="Line 1392"/>
              <p:cNvSpPr>
                <a:spLocks noChangeShapeType="1"/>
              </p:cNvSpPr>
              <p:nvPr/>
            </p:nvSpPr>
            <p:spPr bwMode="auto">
              <a:xfrm flipV="1">
                <a:off x="2809" y="2542"/>
                <a:ext cx="197" cy="29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70" name="Line 1393"/>
              <p:cNvSpPr>
                <a:spLocks noChangeShapeType="1"/>
              </p:cNvSpPr>
              <p:nvPr/>
            </p:nvSpPr>
            <p:spPr bwMode="auto">
              <a:xfrm flipV="1">
                <a:off x="2809" y="2542"/>
                <a:ext cx="197" cy="444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71" name="Oval 1394"/>
              <p:cNvSpPr>
                <a:spLocks noChangeArrowheads="1"/>
              </p:cNvSpPr>
              <p:nvPr/>
            </p:nvSpPr>
            <p:spPr bwMode="auto">
              <a:xfrm>
                <a:off x="3272" y="2659"/>
                <a:ext cx="79" cy="7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72" name="Oval 1395"/>
              <p:cNvSpPr>
                <a:spLocks noChangeArrowheads="1"/>
              </p:cNvSpPr>
              <p:nvPr/>
            </p:nvSpPr>
            <p:spPr bwMode="auto">
              <a:xfrm>
                <a:off x="3272" y="2659"/>
                <a:ext cx="79" cy="76"/>
              </a:xfrm>
              <a:prstGeom prst="ellipse">
                <a:avLst/>
              </a:pr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73" name="Oval 1396"/>
              <p:cNvSpPr>
                <a:spLocks noChangeArrowheads="1"/>
              </p:cNvSpPr>
              <p:nvPr/>
            </p:nvSpPr>
            <p:spPr bwMode="auto">
              <a:xfrm>
                <a:off x="3275" y="2802"/>
                <a:ext cx="81" cy="7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74" name="Oval 1397"/>
              <p:cNvSpPr>
                <a:spLocks noChangeArrowheads="1"/>
              </p:cNvSpPr>
              <p:nvPr/>
            </p:nvSpPr>
            <p:spPr bwMode="auto">
              <a:xfrm>
                <a:off x="3275" y="2802"/>
                <a:ext cx="81" cy="77"/>
              </a:xfrm>
              <a:prstGeom prst="ellipse">
                <a:avLst/>
              </a:pr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75" name="Line 1398"/>
              <p:cNvSpPr>
                <a:spLocks noChangeShapeType="1"/>
              </p:cNvSpPr>
              <p:nvPr/>
            </p:nvSpPr>
            <p:spPr bwMode="auto">
              <a:xfrm flipV="1">
                <a:off x="3080" y="2840"/>
                <a:ext cx="195" cy="14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76" name="Line 1399"/>
              <p:cNvSpPr>
                <a:spLocks noChangeShapeType="1"/>
              </p:cNvSpPr>
              <p:nvPr/>
            </p:nvSpPr>
            <p:spPr bwMode="auto">
              <a:xfrm flipV="1">
                <a:off x="3080" y="2697"/>
                <a:ext cx="192" cy="291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77" name="Line 1400"/>
              <p:cNvSpPr>
                <a:spLocks noChangeShapeType="1"/>
              </p:cNvSpPr>
              <p:nvPr/>
            </p:nvSpPr>
            <p:spPr bwMode="auto">
              <a:xfrm>
                <a:off x="3085" y="2840"/>
                <a:ext cx="190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78" name="Line 1401"/>
              <p:cNvSpPr>
                <a:spLocks noChangeShapeType="1"/>
              </p:cNvSpPr>
              <p:nvPr/>
            </p:nvSpPr>
            <p:spPr bwMode="auto">
              <a:xfrm flipV="1">
                <a:off x="3085" y="2697"/>
                <a:ext cx="187" cy="143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79" name="Line 1402"/>
              <p:cNvSpPr>
                <a:spLocks noChangeShapeType="1"/>
              </p:cNvSpPr>
              <p:nvPr/>
            </p:nvSpPr>
            <p:spPr bwMode="auto">
              <a:xfrm>
                <a:off x="3080" y="2697"/>
                <a:ext cx="195" cy="143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80" name="Line 1403"/>
              <p:cNvSpPr>
                <a:spLocks noChangeShapeType="1"/>
              </p:cNvSpPr>
              <p:nvPr/>
            </p:nvSpPr>
            <p:spPr bwMode="auto">
              <a:xfrm>
                <a:off x="3080" y="2697"/>
                <a:ext cx="192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81" name="Line 1404"/>
              <p:cNvSpPr>
                <a:spLocks noChangeShapeType="1"/>
              </p:cNvSpPr>
              <p:nvPr/>
            </p:nvSpPr>
            <p:spPr bwMode="auto">
              <a:xfrm>
                <a:off x="3085" y="2542"/>
                <a:ext cx="190" cy="29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482" name="Line 1405"/>
              <p:cNvSpPr>
                <a:spLocks noChangeShapeType="1"/>
              </p:cNvSpPr>
              <p:nvPr/>
            </p:nvSpPr>
            <p:spPr bwMode="auto">
              <a:xfrm>
                <a:off x="3085" y="2542"/>
                <a:ext cx="187" cy="155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1953" name="Google Shape;92;p13"/>
            <p:cNvSpPr txBox="1"/>
            <p:nvPr/>
          </p:nvSpPr>
          <p:spPr>
            <a:xfrm>
              <a:off x="10146067" y="19014429"/>
              <a:ext cx="4132127" cy="951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9724" tIns="114852" rIns="229724" bIns="114852" anchor="t" anchorCtr="0">
              <a:noAutofit/>
            </a:bodyPr>
            <a:lstStyle/>
            <a:p>
              <a:pPr lvl="1" algn="ctr">
                <a:spcBef>
                  <a:spcPts val="499"/>
                </a:spcBef>
                <a:buSzPts val="3200"/>
              </a:pPr>
              <a:r>
                <a:rPr lang="en-US" sz="3000" b="1" dirty="0"/>
                <a:t>Our Structured LTH </a:t>
              </a:r>
              <a:r>
                <a:rPr lang="en-US" sz="3000" dirty="0"/>
                <a:t>(Pruning Layers)</a:t>
              </a:r>
              <a:endParaRPr sz="30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258424" y="17087509"/>
            <a:ext cx="4132127" cy="2897345"/>
            <a:chOff x="5024120" y="17087509"/>
            <a:chExt cx="4132127" cy="2897345"/>
          </a:xfrm>
        </p:grpSpPr>
        <p:grpSp>
          <p:nvGrpSpPr>
            <p:cNvPr id="1421" name="Group 1742"/>
            <p:cNvGrpSpPr>
              <a:grpSpLocks noChangeAspect="1"/>
            </p:cNvGrpSpPr>
            <p:nvPr/>
          </p:nvGrpSpPr>
          <p:grpSpPr bwMode="auto">
            <a:xfrm>
              <a:off x="5269956" y="17087509"/>
              <a:ext cx="3640455" cy="2083355"/>
              <a:chOff x="3688" y="1669"/>
              <a:chExt cx="1176" cy="673"/>
            </a:xfrm>
          </p:grpSpPr>
          <p:sp>
            <p:nvSpPr>
              <p:cNvPr id="1422" name="AutoShape 1741"/>
              <p:cNvSpPr>
                <a:spLocks noChangeAspect="1" noChangeArrowheads="1" noTextEdit="1"/>
              </p:cNvSpPr>
              <p:nvPr/>
            </p:nvSpPr>
            <p:spPr bwMode="auto">
              <a:xfrm>
                <a:off x="3688" y="1669"/>
                <a:ext cx="1176" cy="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1423" name="Group 1943"/>
              <p:cNvGrpSpPr>
                <a:grpSpLocks/>
              </p:cNvGrpSpPr>
              <p:nvPr/>
            </p:nvGrpSpPr>
            <p:grpSpPr bwMode="auto">
              <a:xfrm>
                <a:off x="3688" y="1669"/>
                <a:ext cx="364" cy="673"/>
                <a:chOff x="3688" y="1669"/>
                <a:chExt cx="364" cy="673"/>
              </a:xfrm>
            </p:grpSpPr>
            <p:sp>
              <p:nvSpPr>
                <p:cNvPr id="1747" name="Oval 1743"/>
                <p:cNvSpPr>
                  <a:spLocks noChangeArrowheads="1"/>
                </p:cNvSpPr>
                <p:nvPr/>
              </p:nvSpPr>
              <p:spPr bwMode="auto">
                <a:xfrm>
                  <a:off x="3693" y="1674"/>
                  <a:ext cx="78" cy="7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48" name="Freeform 1744"/>
                <p:cNvSpPr>
                  <a:spLocks/>
                </p:cNvSpPr>
                <p:nvPr/>
              </p:nvSpPr>
              <p:spPr bwMode="auto">
                <a:xfrm>
                  <a:off x="3688" y="1669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3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32 w 37"/>
                    <a:gd name="T33" fmla="*/ 5 h 36"/>
                    <a:gd name="T34" fmla="*/ 19 w 37"/>
                    <a:gd name="T35" fmla="*/ 0 h 36"/>
                    <a:gd name="T36" fmla="*/ 6 w 37"/>
                    <a:gd name="T37" fmla="*/ 5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6" y="11"/>
                        <a:pt x="8" y="8"/>
                      </a:cubicBezTo>
                      <a:cubicBezTo>
                        <a:pt x="11" y="6"/>
                        <a:pt x="15" y="4"/>
                        <a:pt x="19" y="4"/>
                      </a:cubicBezTo>
                      <a:cubicBezTo>
                        <a:pt x="23" y="4"/>
                        <a:pt x="27" y="6"/>
                        <a:pt x="29" y="8"/>
                      </a:cubicBezTo>
                      <a:cubicBezTo>
                        <a:pt x="32" y="11"/>
                        <a:pt x="33" y="14"/>
                        <a:pt x="33" y="18"/>
                      </a:cubicBezTo>
                      <a:cubicBezTo>
                        <a:pt x="33" y="22"/>
                        <a:pt x="32" y="25"/>
                        <a:pt x="29" y="28"/>
                      </a:cubicBezTo>
                      <a:cubicBezTo>
                        <a:pt x="27" y="31"/>
                        <a:pt x="23" y="32"/>
                        <a:pt x="19" y="32"/>
                      </a:cubicBezTo>
                      <a:cubicBezTo>
                        <a:pt x="15" y="32"/>
                        <a:pt x="11" y="31"/>
                        <a:pt x="8" y="28"/>
                      </a:cubicBezTo>
                      <a:cubicBezTo>
                        <a:pt x="6" y="25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8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13"/>
                        <a:pt x="35" y="9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4" y="0"/>
                        <a:pt x="9" y="2"/>
                        <a:pt x="6" y="5"/>
                      </a:cubicBezTo>
                      <a:cubicBezTo>
                        <a:pt x="2" y="9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49" name="Oval 1745"/>
                <p:cNvSpPr>
                  <a:spLocks noChangeArrowheads="1"/>
                </p:cNvSpPr>
                <p:nvPr/>
              </p:nvSpPr>
              <p:spPr bwMode="auto">
                <a:xfrm>
                  <a:off x="3693" y="1817"/>
                  <a:ext cx="78" cy="7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50" name="Freeform 1746"/>
                <p:cNvSpPr>
                  <a:spLocks/>
                </p:cNvSpPr>
                <p:nvPr/>
              </p:nvSpPr>
              <p:spPr bwMode="auto">
                <a:xfrm>
                  <a:off x="3688" y="1812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3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0 h 36"/>
                    <a:gd name="T26" fmla="*/ 19 w 37"/>
                    <a:gd name="T27" fmla="*/ 36 h 36"/>
                    <a:gd name="T28" fmla="*/ 32 w 37"/>
                    <a:gd name="T29" fmla="*/ 30 h 36"/>
                    <a:gd name="T30" fmla="*/ 37 w 37"/>
                    <a:gd name="T31" fmla="*/ 18 h 36"/>
                    <a:gd name="T32" fmla="*/ 32 w 37"/>
                    <a:gd name="T33" fmla="*/ 5 h 36"/>
                    <a:gd name="T34" fmla="*/ 19 w 37"/>
                    <a:gd name="T35" fmla="*/ 0 h 36"/>
                    <a:gd name="T36" fmla="*/ 6 w 37"/>
                    <a:gd name="T37" fmla="*/ 5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6" y="10"/>
                        <a:pt x="8" y="8"/>
                      </a:cubicBezTo>
                      <a:cubicBezTo>
                        <a:pt x="11" y="5"/>
                        <a:pt x="15" y="4"/>
                        <a:pt x="19" y="4"/>
                      </a:cubicBezTo>
                      <a:cubicBezTo>
                        <a:pt x="23" y="4"/>
                        <a:pt x="27" y="5"/>
                        <a:pt x="29" y="8"/>
                      </a:cubicBezTo>
                      <a:cubicBezTo>
                        <a:pt x="32" y="10"/>
                        <a:pt x="33" y="14"/>
                        <a:pt x="33" y="18"/>
                      </a:cubicBezTo>
                      <a:cubicBezTo>
                        <a:pt x="33" y="22"/>
                        <a:pt x="32" y="25"/>
                        <a:pt x="29" y="28"/>
                      </a:cubicBezTo>
                      <a:cubicBezTo>
                        <a:pt x="27" y="30"/>
                        <a:pt x="23" y="32"/>
                        <a:pt x="19" y="32"/>
                      </a:cubicBezTo>
                      <a:cubicBezTo>
                        <a:pt x="15" y="32"/>
                        <a:pt x="11" y="30"/>
                        <a:pt x="8" y="28"/>
                      </a:cubicBezTo>
                      <a:cubicBezTo>
                        <a:pt x="6" y="25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7"/>
                        <a:pt x="6" y="30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8" y="34"/>
                        <a:pt x="32" y="30"/>
                      </a:cubicBezTo>
                      <a:cubicBezTo>
                        <a:pt x="35" y="27"/>
                        <a:pt x="37" y="23"/>
                        <a:pt x="37" y="18"/>
                      </a:cubicBezTo>
                      <a:cubicBezTo>
                        <a:pt x="37" y="13"/>
                        <a:pt x="35" y="8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4" y="0"/>
                        <a:pt x="9" y="2"/>
                        <a:pt x="6" y="5"/>
                      </a:cubicBezTo>
                      <a:cubicBezTo>
                        <a:pt x="2" y="8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51" name="Oval 1747"/>
                <p:cNvSpPr>
                  <a:spLocks noChangeArrowheads="1"/>
                </p:cNvSpPr>
                <p:nvPr/>
              </p:nvSpPr>
              <p:spPr bwMode="auto">
                <a:xfrm>
                  <a:off x="3695" y="1960"/>
                  <a:ext cx="79" cy="7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52" name="Freeform 1748"/>
                <p:cNvSpPr>
                  <a:spLocks/>
                </p:cNvSpPr>
                <p:nvPr/>
              </p:nvSpPr>
              <p:spPr bwMode="auto">
                <a:xfrm>
                  <a:off x="3691" y="1955"/>
                  <a:ext cx="87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3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19 w 37"/>
                    <a:gd name="T33" fmla="*/ 0 h 36"/>
                    <a:gd name="T34" fmla="*/ 0 w 37"/>
                    <a:gd name="T35" fmla="*/ 18 h 36"/>
                    <a:gd name="T36" fmla="*/ 2 w 37"/>
                    <a:gd name="T37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6" y="11"/>
                        <a:pt x="8" y="8"/>
                      </a:cubicBezTo>
                      <a:cubicBezTo>
                        <a:pt x="11" y="6"/>
                        <a:pt x="15" y="4"/>
                        <a:pt x="19" y="4"/>
                      </a:cubicBezTo>
                      <a:cubicBezTo>
                        <a:pt x="23" y="4"/>
                        <a:pt x="27" y="6"/>
                        <a:pt x="29" y="8"/>
                      </a:cubicBezTo>
                      <a:cubicBezTo>
                        <a:pt x="32" y="11"/>
                        <a:pt x="33" y="14"/>
                        <a:pt x="33" y="18"/>
                      </a:cubicBezTo>
                      <a:cubicBezTo>
                        <a:pt x="33" y="22"/>
                        <a:pt x="32" y="26"/>
                        <a:pt x="29" y="28"/>
                      </a:cubicBezTo>
                      <a:cubicBezTo>
                        <a:pt x="27" y="31"/>
                        <a:pt x="23" y="32"/>
                        <a:pt x="19" y="32"/>
                      </a:cubicBezTo>
                      <a:cubicBezTo>
                        <a:pt x="15" y="32"/>
                        <a:pt x="11" y="31"/>
                        <a:pt x="8" y="28"/>
                      </a:cubicBezTo>
                      <a:cubicBezTo>
                        <a:pt x="6" y="26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8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8"/>
                        <a:pt x="2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53" name="Oval 1749"/>
                <p:cNvSpPr>
                  <a:spLocks noChangeArrowheads="1"/>
                </p:cNvSpPr>
                <p:nvPr/>
              </p:nvSpPr>
              <p:spPr bwMode="auto">
                <a:xfrm>
                  <a:off x="3695" y="2120"/>
                  <a:ext cx="79" cy="7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54" name="Freeform 1750"/>
                <p:cNvSpPr>
                  <a:spLocks/>
                </p:cNvSpPr>
                <p:nvPr/>
              </p:nvSpPr>
              <p:spPr bwMode="auto">
                <a:xfrm>
                  <a:off x="3691" y="2115"/>
                  <a:ext cx="87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3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3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19 w 37"/>
                    <a:gd name="T33" fmla="*/ 0 h 36"/>
                    <a:gd name="T34" fmla="*/ 0 w 37"/>
                    <a:gd name="T35" fmla="*/ 18 h 36"/>
                    <a:gd name="T36" fmla="*/ 2 w 37"/>
                    <a:gd name="T37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5"/>
                        <a:pt x="6" y="11"/>
                        <a:pt x="8" y="8"/>
                      </a:cubicBezTo>
                      <a:cubicBezTo>
                        <a:pt x="11" y="6"/>
                        <a:pt x="15" y="4"/>
                        <a:pt x="19" y="4"/>
                      </a:cubicBezTo>
                      <a:cubicBezTo>
                        <a:pt x="23" y="4"/>
                        <a:pt x="27" y="6"/>
                        <a:pt x="29" y="8"/>
                      </a:cubicBezTo>
                      <a:cubicBezTo>
                        <a:pt x="32" y="11"/>
                        <a:pt x="33" y="15"/>
                        <a:pt x="33" y="18"/>
                      </a:cubicBezTo>
                      <a:cubicBezTo>
                        <a:pt x="33" y="22"/>
                        <a:pt x="32" y="26"/>
                        <a:pt x="29" y="28"/>
                      </a:cubicBezTo>
                      <a:cubicBezTo>
                        <a:pt x="27" y="31"/>
                        <a:pt x="23" y="33"/>
                        <a:pt x="19" y="33"/>
                      </a:cubicBezTo>
                      <a:cubicBezTo>
                        <a:pt x="15" y="33"/>
                        <a:pt x="11" y="31"/>
                        <a:pt x="8" y="28"/>
                      </a:cubicBezTo>
                      <a:cubicBezTo>
                        <a:pt x="6" y="26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8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8"/>
                        <a:pt x="2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55" name="Oval 1751"/>
                <p:cNvSpPr>
                  <a:spLocks noChangeArrowheads="1"/>
                </p:cNvSpPr>
                <p:nvPr/>
              </p:nvSpPr>
              <p:spPr bwMode="auto">
                <a:xfrm>
                  <a:off x="3695" y="2261"/>
                  <a:ext cx="79" cy="7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56" name="Freeform 1752"/>
                <p:cNvSpPr>
                  <a:spLocks/>
                </p:cNvSpPr>
                <p:nvPr/>
              </p:nvSpPr>
              <p:spPr bwMode="auto">
                <a:xfrm>
                  <a:off x="3691" y="2256"/>
                  <a:ext cx="87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3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32 w 37"/>
                    <a:gd name="T33" fmla="*/ 5 h 36"/>
                    <a:gd name="T34" fmla="*/ 19 w 37"/>
                    <a:gd name="T35" fmla="*/ 0 h 36"/>
                    <a:gd name="T36" fmla="*/ 6 w 37"/>
                    <a:gd name="T37" fmla="*/ 5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6" y="11"/>
                        <a:pt x="8" y="8"/>
                      </a:cubicBezTo>
                      <a:cubicBezTo>
                        <a:pt x="11" y="6"/>
                        <a:pt x="15" y="4"/>
                        <a:pt x="19" y="4"/>
                      </a:cubicBezTo>
                      <a:cubicBezTo>
                        <a:pt x="23" y="4"/>
                        <a:pt x="27" y="6"/>
                        <a:pt x="29" y="8"/>
                      </a:cubicBezTo>
                      <a:cubicBezTo>
                        <a:pt x="32" y="11"/>
                        <a:pt x="33" y="14"/>
                        <a:pt x="33" y="18"/>
                      </a:cubicBezTo>
                      <a:cubicBezTo>
                        <a:pt x="33" y="22"/>
                        <a:pt x="32" y="26"/>
                        <a:pt x="29" y="28"/>
                      </a:cubicBezTo>
                      <a:cubicBezTo>
                        <a:pt x="27" y="31"/>
                        <a:pt x="23" y="32"/>
                        <a:pt x="19" y="32"/>
                      </a:cubicBezTo>
                      <a:cubicBezTo>
                        <a:pt x="15" y="32"/>
                        <a:pt x="11" y="31"/>
                        <a:pt x="8" y="28"/>
                      </a:cubicBezTo>
                      <a:cubicBezTo>
                        <a:pt x="6" y="26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8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13"/>
                        <a:pt x="35" y="9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4" y="0"/>
                        <a:pt x="9" y="2"/>
                        <a:pt x="6" y="5"/>
                      </a:cubicBezTo>
                      <a:cubicBezTo>
                        <a:pt x="2" y="9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57" name="Freeform 1753"/>
                <p:cNvSpPr>
                  <a:spLocks/>
                </p:cNvSpPr>
                <p:nvPr/>
              </p:nvSpPr>
              <p:spPr bwMode="auto">
                <a:xfrm>
                  <a:off x="3973" y="1741"/>
                  <a:ext cx="72" cy="66"/>
                </a:xfrm>
                <a:custGeom>
                  <a:avLst/>
                  <a:gdLst>
                    <a:gd name="T0" fmla="*/ 15 w 30"/>
                    <a:gd name="T1" fmla="*/ 0 h 28"/>
                    <a:gd name="T2" fmla="*/ 4 w 30"/>
                    <a:gd name="T3" fmla="*/ 4 h 28"/>
                    <a:gd name="T4" fmla="*/ 0 w 30"/>
                    <a:gd name="T5" fmla="*/ 14 h 28"/>
                    <a:gd name="T6" fmla="*/ 0 w 30"/>
                    <a:gd name="T7" fmla="*/ 14 h 28"/>
                    <a:gd name="T8" fmla="*/ 0 w 30"/>
                    <a:gd name="T9" fmla="*/ 14 h 28"/>
                    <a:gd name="T10" fmla="*/ 0 w 30"/>
                    <a:gd name="T11" fmla="*/ 14 h 28"/>
                    <a:gd name="T12" fmla="*/ 4 w 30"/>
                    <a:gd name="T13" fmla="*/ 24 h 28"/>
                    <a:gd name="T14" fmla="*/ 15 w 30"/>
                    <a:gd name="T15" fmla="*/ 28 h 28"/>
                    <a:gd name="T16" fmla="*/ 25 w 30"/>
                    <a:gd name="T17" fmla="*/ 24 h 28"/>
                    <a:gd name="T18" fmla="*/ 30 w 30"/>
                    <a:gd name="T19" fmla="*/ 14 h 28"/>
                    <a:gd name="T20" fmla="*/ 25 w 30"/>
                    <a:gd name="T21" fmla="*/ 4 h 28"/>
                    <a:gd name="T22" fmla="*/ 15 w 30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0" h="28">
                      <a:moveTo>
                        <a:pt x="15" y="0"/>
                      </a:moveTo>
                      <a:cubicBezTo>
                        <a:pt x="11" y="0"/>
                        <a:pt x="7" y="2"/>
                        <a:pt x="4" y="4"/>
                      </a:cubicBezTo>
                      <a:cubicBezTo>
                        <a:pt x="2" y="7"/>
                        <a:pt x="0" y="10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8"/>
                        <a:pt x="2" y="22"/>
                        <a:pt x="4" y="24"/>
                      </a:cubicBezTo>
                      <a:cubicBezTo>
                        <a:pt x="7" y="27"/>
                        <a:pt x="11" y="28"/>
                        <a:pt x="15" y="28"/>
                      </a:cubicBezTo>
                      <a:cubicBezTo>
                        <a:pt x="19" y="28"/>
                        <a:pt x="23" y="27"/>
                        <a:pt x="25" y="24"/>
                      </a:cubicBezTo>
                      <a:cubicBezTo>
                        <a:pt x="28" y="22"/>
                        <a:pt x="30" y="18"/>
                        <a:pt x="30" y="14"/>
                      </a:cubicBezTo>
                      <a:cubicBezTo>
                        <a:pt x="30" y="10"/>
                        <a:pt x="28" y="7"/>
                        <a:pt x="25" y="4"/>
                      </a:cubicBezTo>
                      <a:cubicBezTo>
                        <a:pt x="23" y="2"/>
                        <a:pt x="19" y="0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58" name="Freeform 1754"/>
                <p:cNvSpPr>
                  <a:spLocks noEditPoints="1"/>
                </p:cNvSpPr>
                <p:nvPr/>
              </p:nvSpPr>
              <p:spPr bwMode="auto">
                <a:xfrm>
                  <a:off x="3964" y="1731"/>
                  <a:ext cx="88" cy="86"/>
                </a:xfrm>
                <a:custGeom>
                  <a:avLst/>
                  <a:gdLst>
                    <a:gd name="T0" fmla="*/ 35 w 37"/>
                    <a:gd name="T1" fmla="*/ 21 h 36"/>
                    <a:gd name="T2" fmla="*/ 19 w 37"/>
                    <a:gd name="T3" fmla="*/ 34 h 36"/>
                    <a:gd name="T4" fmla="*/ 2 w 37"/>
                    <a:gd name="T5" fmla="*/ 22 h 36"/>
                    <a:gd name="T6" fmla="*/ 1 w 37"/>
                    <a:gd name="T7" fmla="*/ 25 h 36"/>
                    <a:gd name="T8" fmla="*/ 6 w 37"/>
                    <a:gd name="T9" fmla="*/ 31 h 36"/>
                    <a:gd name="T10" fmla="*/ 19 w 37"/>
                    <a:gd name="T11" fmla="*/ 36 h 36"/>
                    <a:gd name="T12" fmla="*/ 19 w 37"/>
                    <a:gd name="T13" fmla="*/ 36 h 36"/>
                    <a:gd name="T14" fmla="*/ 32 w 37"/>
                    <a:gd name="T15" fmla="*/ 31 h 36"/>
                    <a:gd name="T16" fmla="*/ 36 w 37"/>
                    <a:gd name="T17" fmla="*/ 24 h 36"/>
                    <a:gd name="T18" fmla="*/ 35 w 37"/>
                    <a:gd name="T19" fmla="*/ 21 h 36"/>
                    <a:gd name="T20" fmla="*/ 19 w 37"/>
                    <a:gd name="T21" fmla="*/ 0 h 36"/>
                    <a:gd name="T22" fmla="*/ 6 w 37"/>
                    <a:gd name="T23" fmla="*/ 5 h 36"/>
                    <a:gd name="T24" fmla="*/ 0 w 37"/>
                    <a:gd name="T25" fmla="*/ 16 h 36"/>
                    <a:gd name="T26" fmla="*/ 2 w 37"/>
                    <a:gd name="T27" fmla="*/ 17 h 36"/>
                    <a:gd name="T28" fmla="*/ 19 w 37"/>
                    <a:gd name="T29" fmla="*/ 2 h 36"/>
                    <a:gd name="T30" fmla="*/ 35 w 37"/>
                    <a:gd name="T31" fmla="*/ 17 h 36"/>
                    <a:gd name="T32" fmla="*/ 35 w 37"/>
                    <a:gd name="T33" fmla="*/ 17 h 36"/>
                    <a:gd name="T34" fmla="*/ 36 w 37"/>
                    <a:gd name="T35" fmla="*/ 17 h 36"/>
                    <a:gd name="T36" fmla="*/ 37 w 37"/>
                    <a:gd name="T37" fmla="*/ 17 h 36"/>
                    <a:gd name="T38" fmla="*/ 32 w 37"/>
                    <a:gd name="T39" fmla="*/ 5 h 36"/>
                    <a:gd name="T40" fmla="*/ 19 w 37"/>
                    <a:gd name="T41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35" y="21"/>
                      </a:moveTo>
                      <a:cubicBezTo>
                        <a:pt x="34" y="29"/>
                        <a:pt x="27" y="34"/>
                        <a:pt x="19" y="34"/>
                      </a:cubicBezTo>
                      <a:cubicBezTo>
                        <a:pt x="11" y="34"/>
                        <a:pt x="4" y="29"/>
                        <a:pt x="2" y="22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2" y="27"/>
                        <a:pt x="4" y="29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4" y="36"/>
                        <a:pt x="29" y="34"/>
                        <a:pt x="32" y="31"/>
                      </a:cubicBezTo>
                      <a:cubicBezTo>
                        <a:pt x="34" y="29"/>
                        <a:pt x="35" y="27"/>
                        <a:pt x="36" y="24"/>
                      </a:cubicBezTo>
                      <a:cubicBezTo>
                        <a:pt x="35" y="21"/>
                        <a:pt x="35" y="21"/>
                        <a:pt x="35" y="21"/>
                      </a:cubicBezTo>
                      <a:moveTo>
                        <a:pt x="19" y="0"/>
                      </a:moveTo>
                      <a:cubicBezTo>
                        <a:pt x="14" y="0"/>
                        <a:pt x="9" y="2"/>
                        <a:pt x="6" y="5"/>
                      </a:cubicBezTo>
                      <a:cubicBezTo>
                        <a:pt x="3" y="8"/>
                        <a:pt x="1" y="12"/>
                        <a:pt x="0" y="16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3" y="9"/>
                        <a:pt x="10" y="2"/>
                        <a:pt x="19" y="2"/>
                      </a:cubicBezTo>
                      <a:cubicBezTo>
                        <a:pt x="27" y="2"/>
                        <a:pt x="35" y="9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5" y="17"/>
                        <a:pt x="35" y="17"/>
                        <a:pt x="36" y="17"/>
                      </a:cubicBezTo>
                      <a:cubicBezTo>
                        <a:pt x="37" y="17"/>
                        <a:pt x="37" y="17"/>
                        <a:pt x="37" y="17"/>
                      </a:cubicBezTo>
                      <a:cubicBezTo>
                        <a:pt x="37" y="12"/>
                        <a:pt x="35" y="8"/>
                        <a:pt x="32" y="5"/>
                      </a:cubicBezTo>
                      <a:cubicBezTo>
                        <a:pt x="29" y="2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59" name="Freeform 1755"/>
                <p:cNvSpPr>
                  <a:spLocks/>
                </p:cNvSpPr>
                <p:nvPr/>
              </p:nvSpPr>
              <p:spPr bwMode="auto">
                <a:xfrm>
                  <a:off x="3968" y="1736"/>
                  <a:ext cx="79" cy="76"/>
                </a:xfrm>
                <a:custGeom>
                  <a:avLst/>
                  <a:gdLst>
                    <a:gd name="T0" fmla="*/ 17 w 33"/>
                    <a:gd name="T1" fmla="*/ 0 h 32"/>
                    <a:gd name="T2" fmla="*/ 0 w 33"/>
                    <a:gd name="T3" fmla="*/ 15 h 32"/>
                    <a:gd name="T4" fmla="*/ 1 w 33"/>
                    <a:gd name="T5" fmla="*/ 15 h 32"/>
                    <a:gd name="T6" fmla="*/ 1 w 33"/>
                    <a:gd name="T7" fmla="*/ 15 h 32"/>
                    <a:gd name="T8" fmla="*/ 1 w 33"/>
                    <a:gd name="T9" fmla="*/ 15 h 32"/>
                    <a:gd name="T10" fmla="*/ 1 w 33"/>
                    <a:gd name="T11" fmla="*/ 15 h 32"/>
                    <a:gd name="T12" fmla="*/ 1 w 33"/>
                    <a:gd name="T13" fmla="*/ 15 h 32"/>
                    <a:gd name="T14" fmla="*/ 1 w 33"/>
                    <a:gd name="T15" fmla="*/ 15 h 32"/>
                    <a:gd name="T16" fmla="*/ 2 w 33"/>
                    <a:gd name="T17" fmla="*/ 16 h 32"/>
                    <a:gd name="T18" fmla="*/ 2 w 33"/>
                    <a:gd name="T19" fmla="*/ 16 h 32"/>
                    <a:gd name="T20" fmla="*/ 2 w 33"/>
                    <a:gd name="T21" fmla="*/ 16 h 32"/>
                    <a:gd name="T22" fmla="*/ 2 w 33"/>
                    <a:gd name="T23" fmla="*/ 16 h 32"/>
                    <a:gd name="T24" fmla="*/ 2 w 33"/>
                    <a:gd name="T25" fmla="*/ 16 h 32"/>
                    <a:gd name="T26" fmla="*/ 6 w 33"/>
                    <a:gd name="T27" fmla="*/ 6 h 32"/>
                    <a:gd name="T28" fmla="*/ 17 w 33"/>
                    <a:gd name="T29" fmla="*/ 2 h 32"/>
                    <a:gd name="T30" fmla="*/ 27 w 33"/>
                    <a:gd name="T31" fmla="*/ 6 h 32"/>
                    <a:gd name="T32" fmla="*/ 32 w 33"/>
                    <a:gd name="T33" fmla="*/ 16 h 32"/>
                    <a:gd name="T34" fmla="*/ 27 w 33"/>
                    <a:gd name="T35" fmla="*/ 26 h 32"/>
                    <a:gd name="T36" fmla="*/ 17 w 33"/>
                    <a:gd name="T37" fmla="*/ 30 h 32"/>
                    <a:gd name="T38" fmla="*/ 6 w 33"/>
                    <a:gd name="T39" fmla="*/ 26 h 32"/>
                    <a:gd name="T40" fmla="*/ 2 w 33"/>
                    <a:gd name="T41" fmla="*/ 16 h 32"/>
                    <a:gd name="T42" fmla="*/ 2 w 33"/>
                    <a:gd name="T43" fmla="*/ 16 h 32"/>
                    <a:gd name="T44" fmla="*/ 2 w 33"/>
                    <a:gd name="T45" fmla="*/ 17 h 32"/>
                    <a:gd name="T46" fmla="*/ 2 w 33"/>
                    <a:gd name="T47" fmla="*/ 17 h 32"/>
                    <a:gd name="T48" fmla="*/ 2 w 33"/>
                    <a:gd name="T49" fmla="*/ 17 h 32"/>
                    <a:gd name="T50" fmla="*/ 2 w 33"/>
                    <a:gd name="T51" fmla="*/ 17 h 32"/>
                    <a:gd name="T52" fmla="*/ 0 w 33"/>
                    <a:gd name="T53" fmla="*/ 20 h 32"/>
                    <a:gd name="T54" fmla="*/ 17 w 33"/>
                    <a:gd name="T55" fmla="*/ 32 h 32"/>
                    <a:gd name="T56" fmla="*/ 33 w 33"/>
                    <a:gd name="T57" fmla="*/ 19 h 32"/>
                    <a:gd name="T58" fmla="*/ 32 w 33"/>
                    <a:gd name="T59" fmla="*/ 17 h 32"/>
                    <a:gd name="T60" fmla="*/ 32 w 33"/>
                    <a:gd name="T61" fmla="*/ 17 h 32"/>
                    <a:gd name="T62" fmla="*/ 32 w 33"/>
                    <a:gd name="T63" fmla="*/ 17 h 32"/>
                    <a:gd name="T64" fmla="*/ 32 w 33"/>
                    <a:gd name="T65" fmla="*/ 17 h 32"/>
                    <a:gd name="T66" fmla="*/ 32 w 33"/>
                    <a:gd name="T67" fmla="*/ 17 h 32"/>
                    <a:gd name="T68" fmla="*/ 32 w 33"/>
                    <a:gd name="T69" fmla="*/ 16 h 32"/>
                    <a:gd name="T70" fmla="*/ 32 w 33"/>
                    <a:gd name="T71" fmla="*/ 16 h 32"/>
                    <a:gd name="T72" fmla="*/ 32 w 33"/>
                    <a:gd name="T73" fmla="*/ 16 h 32"/>
                    <a:gd name="T74" fmla="*/ 32 w 33"/>
                    <a:gd name="T75" fmla="*/ 16 h 32"/>
                    <a:gd name="T76" fmla="*/ 32 w 33"/>
                    <a:gd name="T77" fmla="*/ 15 h 32"/>
                    <a:gd name="T78" fmla="*/ 32 w 33"/>
                    <a:gd name="T79" fmla="*/ 15 h 32"/>
                    <a:gd name="T80" fmla="*/ 32 w 33"/>
                    <a:gd name="T81" fmla="*/ 15 h 32"/>
                    <a:gd name="T82" fmla="*/ 33 w 33"/>
                    <a:gd name="T83" fmla="*/ 15 h 32"/>
                    <a:gd name="T84" fmla="*/ 33 w 33"/>
                    <a:gd name="T85" fmla="*/ 15 h 32"/>
                    <a:gd name="T86" fmla="*/ 33 w 33"/>
                    <a:gd name="T87" fmla="*/ 15 h 32"/>
                    <a:gd name="T88" fmla="*/ 33 w 33"/>
                    <a:gd name="T89" fmla="*/ 15 h 32"/>
                    <a:gd name="T90" fmla="*/ 33 w 33"/>
                    <a:gd name="T91" fmla="*/ 15 h 32"/>
                    <a:gd name="T92" fmla="*/ 17 w 33"/>
                    <a:gd name="T9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3" h="32">
                      <a:moveTo>
                        <a:pt x="17" y="0"/>
                      </a:moveTo>
                      <a:cubicBezTo>
                        <a:pt x="8" y="0"/>
                        <a:pt x="1" y="7"/>
                        <a:pt x="0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2"/>
                        <a:pt x="4" y="9"/>
                        <a:pt x="6" y="6"/>
                      </a:cubicBezTo>
                      <a:cubicBezTo>
                        <a:pt x="9" y="4"/>
                        <a:pt x="13" y="2"/>
                        <a:pt x="17" y="2"/>
                      </a:cubicBezTo>
                      <a:cubicBezTo>
                        <a:pt x="21" y="2"/>
                        <a:pt x="25" y="4"/>
                        <a:pt x="27" y="6"/>
                      </a:cubicBezTo>
                      <a:cubicBezTo>
                        <a:pt x="30" y="9"/>
                        <a:pt x="32" y="12"/>
                        <a:pt x="32" y="16"/>
                      </a:cubicBezTo>
                      <a:cubicBezTo>
                        <a:pt x="32" y="20"/>
                        <a:pt x="30" y="24"/>
                        <a:pt x="27" y="26"/>
                      </a:cubicBezTo>
                      <a:cubicBezTo>
                        <a:pt x="25" y="29"/>
                        <a:pt x="21" y="30"/>
                        <a:pt x="17" y="30"/>
                      </a:cubicBezTo>
                      <a:cubicBezTo>
                        <a:pt x="13" y="30"/>
                        <a:pt x="9" y="29"/>
                        <a:pt x="6" y="26"/>
                      </a:cubicBezTo>
                      <a:cubicBezTo>
                        <a:pt x="4" y="24"/>
                        <a:pt x="2" y="20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2" y="27"/>
                        <a:pt x="9" y="32"/>
                        <a:pt x="17" y="32"/>
                      </a:cubicBezTo>
                      <a:cubicBezTo>
                        <a:pt x="25" y="32"/>
                        <a:pt x="32" y="27"/>
                        <a:pt x="33" y="19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3" y="15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7"/>
                        <a:pt x="25" y="0"/>
                        <a:pt x="17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60" name="Oval 1756"/>
                <p:cNvSpPr>
                  <a:spLocks noChangeArrowheads="1"/>
                </p:cNvSpPr>
                <p:nvPr/>
              </p:nvSpPr>
              <p:spPr bwMode="auto">
                <a:xfrm>
                  <a:off x="3968" y="1891"/>
                  <a:ext cx="79" cy="7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61" name="Freeform 1757"/>
                <p:cNvSpPr>
                  <a:spLocks/>
                </p:cNvSpPr>
                <p:nvPr/>
              </p:nvSpPr>
              <p:spPr bwMode="auto">
                <a:xfrm>
                  <a:off x="3964" y="1886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4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32 w 37"/>
                    <a:gd name="T33" fmla="*/ 5 h 36"/>
                    <a:gd name="T34" fmla="*/ 19 w 37"/>
                    <a:gd name="T35" fmla="*/ 0 h 36"/>
                    <a:gd name="T36" fmla="*/ 6 w 37"/>
                    <a:gd name="T37" fmla="*/ 5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6" y="11"/>
                        <a:pt x="8" y="8"/>
                      </a:cubicBezTo>
                      <a:cubicBezTo>
                        <a:pt x="11" y="6"/>
                        <a:pt x="15" y="4"/>
                        <a:pt x="19" y="4"/>
                      </a:cubicBezTo>
                      <a:cubicBezTo>
                        <a:pt x="23" y="4"/>
                        <a:pt x="27" y="6"/>
                        <a:pt x="29" y="8"/>
                      </a:cubicBezTo>
                      <a:cubicBezTo>
                        <a:pt x="32" y="11"/>
                        <a:pt x="34" y="14"/>
                        <a:pt x="34" y="18"/>
                      </a:cubicBezTo>
                      <a:cubicBezTo>
                        <a:pt x="34" y="22"/>
                        <a:pt x="32" y="26"/>
                        <a:pt x="29" y="28"/>
                      </a:cubicBezTo>
                      <a:cubicBezTo>
                        <a:pt x="27" y="31"/>
                        <a:pt x="23" y="32"/>
                        <a:pt x="19" y="32"/>
                      </a:cubicBezTo>
                      <a:cubicBezTo>
                        <a:pt x="15" y="32"/>
                        <a:pt x="11" y="31"/>
                        <a:pt x="8" y="28"/>
                      </a:cubicBezTo>
                      <a:cubicBezTo>
                        <a:pt x="6" y="26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9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13"/>
                        <a:pt x="35" y="9"/>
                        <a:pt x="32" y="5"/>
                      </a:cubicBezTo>
                      <a:cubicBezTo>
                        <a:pt x="29" y="2"/>
                        <a:pt x="24" y="0"/>
                        <a:pt x="19" y="0"/>
                      </a:cubicBezTo>
                      <a:cubicBezTo>
                        <a:pt x="14" y="0"/>
                        <a:pt x="9" y="2"/>
                        <a:pt x="6" y="5"/>
                      </a:cubicBezTo>
                      <a:cubicBezTo>
                        <a:pt x="2" y="9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62" name="Freeform 1758"/>
                <p:cNvSpPr>
                  <a:spLocks/>
                </p:cNvSpPr>
                <p:nvPr/>
              </p:nvSpPr>
              <p:spPr bwMode="auto">
                <a:xfrm>
                  <a:off x="3973" y="2039"/>
                  <a:ext cx="72" cy="67"/>
                </a:xfrm>
                <a:custGeom>
                  <a:avLst/>
                  <a:gdLst>
                    <a:gd name="T0" fmla="*/ 15 w 30"/>
                    <a:gd name="T1" fmla="*/ 0 h 28"/>
                    <a:gd name="T2" fmla="*/ 4 w 30"/>
                    <a:gd name="T3" fmla="*/ 4 h 28"/>
                    <a:gd name="T4" fmla="*/ 0 w 30"/>
                    <a:gd name="T5" fmla="*/ 14 h 28"/>
                    <a:gd name="T6" fmla="*/ 0 w 30"/>
                    <a:gd name="T7" fmla="*/ 14 h 28"/>
                    <a:gd name="T8" fmla="*/ 0 w 30"/>
                    <a:gd name="T9" fmla="*/ 14 h 28"/>
                    <a:gd name="T10" fmla="*/ 0 w 30"/>
                    <a:gd name="T11" fmla="*/ 14 h 28"/>
                    <a:gd name="T12" fmla="*/ 4 w 30"/>
                    <a:gd name="T13" fmla="*/ 24 h 28"/>
                    <a:gd name="T14" fmla="*/ 15 w 30"/>
                    <a:gd name="T15" fmla="*/ 28 h 28"/>
                    <a:gd name="T16" fmla="*/ 25 w 30"/>
                    <a:gd name="T17" fmla="*/ 24 h 28"/>
                    <a:gd name="T18" fmla="*/ 30 w 30"/>
                    <a:gd name="T19" fmla="*/ 14 h 28"/>
                    <a:gd name="T20" fmla="*/ 25 w 30"/>
                    <a:gd name="T21" fmla="*/ 4 h 28"/>
                    <a:gd name="T22" fmla="*/ 15 w 30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0" h="28">
                      <a:moveTo>
                        <a:pt x="15" y="0"/>
                      </a:moveTo>
                      <a:cubicBezTo>
                        <a:pt x="11" y="0"/>
                        <a:pt x="7" y="2"/>
                        <a:pt x="4" y="4"/>
                      </a:cubicBezTo>
                      <a:cubicBezTo>
                        <a:pt x="2" y="7"/>
                        <a:pt x="0" y="10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8"/>
                        <a:pt x="2" y="22"/>
                        <a:pt x="4" y="24"/>
                      </a:cubicBezTo>
                      <a:cubicBezTo>
                        <a:pt x="7" y="27"/>
                        <a:pt x="11" y="28"/>
                        <a:pt x="15" y="28"/>
                      </a:cubicBezTo>
                      <a:cubicBezTo>
                        <a:pt x="19" y="28"/>
                        <a:pt x="23" y="27"/>
                        <a:pt x="25" y="24"/>
                      </a:cubicBezTo>
                      <a:cubicBezTo>
                        <a:pt x="28" y="22"/>
                        <a:pt x="30" y="18"/>
                        <a:pt x="30" y="14"/>
                      </a:cubicBezTo>
                      <a:cubicBezTo>
                        <a:pt x="30" y="10"/>
                        <a:pt x="28" y="7"/>
                        <a:pt x="25" y="4"/>
                      </a:cubicBezTo>
                      <a:cubicBezTo>
                        <a:pt x="23" y="2"/>
                        <a:pt x="19" y="0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63" name="Freeform 1759"/>
                <p:cNvSpPr>
                  <a:spLocks noEditPoints="1"/>
                </p:cNvSpPr>
                <p:nvPr/>
              </p:nvSpPr>
              <p:spPr bwMode="auto">
                <a:xfrm>
                  <a:off x="3966" y="2029"/>
                  <a:ext cx="86" cy="86"/>
                </a:xfrm>
                <a:custGeom>
                  <a:avLst/>
                  <a:gdLst>
                    <a:gd name="T0" fmla="*/ 34 w 36"/>
                    <a:gd name="T1" fmla="*/ 20 h 36"/>
                    <a:gd name="T2" fmla="*/ 18 w 36"/>
                    <a:gd name="T3" fmla="*/ 34 h 36"/>
                    <a:gd name="T4" fmla="*/ 1 w 36"/>
                    <a:gd name="T5" fmla="*/ 20 h 36"/>
                    <a:gd name="T6" fmla="*/ 0 w 36"/>
                    <a:gd name="T7" fmla="*/ 22 h 36"/>
                    <a:gd name="T8" fmla="*/ 5 w 36"/>
                    <a:gd name="T9" fmla="*/ 31 h 36"/>
                    <a:gd name="T10" fmla="*/ 18 w 36"/>
                    <a:gd name="T11" fmla="*/ 36 h 36"/>
                    <a:gd name="T12" fmla="*/ 18 w 36"/>
                    <a:gd name="T13" fmla="*/ 36 h 36"/>
                    <a:gd name="T14" fmla="*/ 31 w 36"/>
                    <a:gd name="T15" fmla="*/ 31 h 36"/>
                    <a:gd name="T16" fmla="*/ 36 w 36"/>
                    <a:gd name="T17" fmla="*/ 21 h 36"/>
                    <a:gd name="T18" fmla="*/ 34 w 36"/>
                    <a:gd name="T19" fmla="*/ 20 h 36"/>
                    <a:gd name="T20" fmla="*/ 18 w 36"/>
                    <a:gd name="T21" fmla="*/ 0 h 36"/>
                    <a:gd name="T22" fmla="*/ 5 w 36"/>
                    <a:gd name="T23" fmla="*/ 6 h 36"/>
                    <a:gd name="T24" fmla="*/ 0 w 36"/>
                    <a:gd name="T25" fmla="*/ 13 h 36"/>
                    <a:gd name="T26" fmla="*/ 1 w 36"/>
                    <a:gd name="T27" fmla="*/ 15 h 36"/>
                    <a:gd name="T28" fmla="*/ 18 w 36"/>
                    <a:gd name="T29" fmla="*/ 2 h 36"/>
                    <a:gd name="T30" fmla="*/ 34 w 36"/>
                    <a:gd name="T31" fmla="*/ 16 h 36"/>
                    <a:gd name="T32" fmla="*/ 36 w 36"/>
                    <a:gd name="T33" fmla="*/ 14 h 36"/>
                    <a:gd name="T34" fmla="*/ 31 w 36"/>
                    <a:gd name="T35" fmla="*/ 6 h 36"/>
                    <a:gd name="T36" fmla="*/ 18 w 36"/>
                    <a:gd name="T3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36">
                      <a:moveTo>
                        <a:pt x="34" y="20"/>
                      </a:moveTo>
                      <a:cubicBezTo>
                        <a:pt x="33" y="28"/>
                        <a:pt x="26" y="34"/>
                        <a:pt x="18" y="34"/>
                      </a:cubicBezTo>
                      <a:cubicBezTo>
                        <a:pt x="9" y="34"/>
                        <a:pt x="2" y="28"/>
                        <a:pt x="1" y="2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6"/>
                        <a:pt x="2" y="29"/>
                        <a:pt x="5" y="31"/>
                      </a:cubicBezTo>
                      <a:cubicBezTo>
                        <a:pt x="8" y="34"/>
                        <a:pt x="13" y="36"/>
                        <a:pt x="18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3" y="36"/>
                        <a:pt x="28" y="34"/>
                        <a:pt x="31" y="31"/>
                      </a:cubicBezTo>
                      <a:cubicBezTo>
                        <a:pt x="34" y="28"/>
                        <a:pt x="35" y="25"/>
                        <a:pt x="36" y="21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moveTo>
                        <a:pt x="18" y="0"/>
                      </a:moveTo>
                      <a:cubicBezTo>
                        <a:pt x="13" y="0"/>
                        <a:pt x="8" y="2"/>
                        <a:pt x="5" y="6"/>
                      </a:cubicBezTo>
                      <a:cubicBezTo>
                        <a:pt x="2" y="8"/>
                        <a:pt x="1" y="10"/>
                        <a:pt x="0" y="13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3" y="8"/>
                        <a:pt x="10" y="2"/>
                        <a:pt x="18" y="2"/>
                      </a:cubicBezTo>
                      <a:cubicBezTo>
                        <a:pt x="26" y="2"/>
                        <a:pt x="33" y="8"/>
                        <a:pt x="34" y="16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5" y="10"/>
                        <a:pt x="33" y="8"/>
                        <a:pt x="31" y="6"/>
                      </a:cubicBezTo>
                      <a:cubicBezTo>
                        <a:pt x="28" y="2"/>
                        <a:pt x="23" y="0"/>
                        <a:pt x="18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64" name="Freeform 1760"/>
                <p:cNvSpPr>
                  <a:spLocks/>
                </p:cNvSpPr>
                <p:nvPr/>
              </p:nvSpPr>
              <p:spPr bwMode="auto">
                <a:xfrm>
                  <a:off x="3968" y="2034"/>
                  <a:ext cx="79" cy="77"/>
                </a:xfrm>
                <a:custGeom>
                  <a:avLst/>
                  <a:gdLst>
                    <a:gd name="T0" fmla="*/ 17 w 33"/>
                    <a:gd name="T1" fmla="*/ 0 h 32"/>
                    <a:gd name="T2" fmla="*/ 0 w 33"/>
                    <a:gd name="T3" fmla="*/ 13 h 32"/>
                    <a:gd name="T4" fmla="*/ 1 w 33"/>
                    <a:gd name="T5" fmla="*/ 15 h 32"/>
                    <a:gd name="T6" fmla="*/ 2 w 33"/>
                    <a:gd name="T7" fmla="*/ 16 h 32"/>
                    <a:gd name="T8" fmla="*/ 2 w 33"/>
                    <a:gd name="T9" fmla="*/ 16 h 32"/>
                    <a:gd name="T10" fmla="*/ 6 w 33"/>
                    <a:gd name="T11" fmla="*/ 6 h 32"/>
                    <a:gd name="T12" fmla="*/ 17 w 33"/>
                    <a:gd name="T13" fmla="*/ 2 h 32"/>
                    <a:gd name="T14" fmla="*/ 27 w 33"/>
                    <a:gd name="T15" fmla="*/ 6 h 32"/>
                    <a:gd name="T16" fmla="*/ 32 w 33"/>
                    <a:gd name="T17" fmla="*/ 16 h 32"/>
                    <a:gd name="T18" fmla="*/ 27 w 33"/>
                    <a:gd name="T19" fmla="*/ 26 h 32"/>
                    <a:gd name="T20" fmla="*/ 17 w 33"/>
                    <a:gd name="T21" fmla="*/ 30 h 32"/>
                    <a:gd name="T22" fmla="*/ 6 w 33"/>
                    <a:gd name="T23" fmla="*/ 26 h 32"/>
                    <a:gd name="T24" fmla="*/ 2 w 33"/>
                    <a:gd name="T25" fmla="*/ 16 h 32"/>
                    <a:gd name="T26" fmla="*/ 2 w 33"/>
                    <a:gd name="T27" fmla="*/ 16 h 32"/>
                    <a:gd name="T28" fmla="*/ 2 w 33"/>
                    <a:gd name="T29" fmla="*/ 16 h 32"/>
                    <a:gd name="T30" fmla="*/ 2 w 33"/>
                    <a:gd name="T31" fmla="*/ 17 h 32"/>
                    <a:gd name="T32" fmla="*/ 2 w 33"/>
                    <a:gd name="T33" fmla="*/ 17 h 32"/>
                    <a:gd name="T34" fmla="*/ 2 w 33"/>
                    <a:gd name="T35" fmla="*/ 17 h 32"/>
                    <a:gd name="T36" fmla="*/ 1 w 33"/>
                    <a:gd name="T37" fmla="*/ 17 h 32"/>
                    <a:gd name="T38" fmla="*/ 1 w 33"/>
                    <a:gd name="T39" fmla="*/ 17 h 32"/>
                    <a:gd name="T40" fmla="*/ 0 w 33"/>
                    <a:gd name="T41" fmla="*/ 18 h 32"/>
                    <a:gd name="T42" fmla="*/ 17 w 33"/>
                    <a:gd name="T43" fmla="*/ 32 h 32"/>
                    <a:gd name="T44" fmla="*/ 33 w 33"/>
                    <a:gd name="T45" fmla="*/ 18 h 32"/>
                    <a:gd name="T46" fmla="*/ 33 w 33"/>
                    <a:gd name="T47" fmla="*/ 18 h 32"/>
                    <a:gd name="T48" fmla="*/ 32 w 33"/>
                    <a:gd name="T49" fmla="*/ 17 h 32"/>
                    <a:gd name="T50" fmla="*/ 32 w 33"/>
                    <a:gd name="T51" fmla="*/ 17 h 32"/>
                    <a:gd name="T52" fmla="*/ 32 w 33"/>
                    <a:gd name="T53" fmla="*/ 17 h 32"/>
                    <a:gd name="T54" fmla="*/ 32 w 33"/>
                    <a:gd name="T55" fmla="*/ 16 h 32"/>
                    <a:gd name="T56" fmla="*/ 32 w 33"/>
                    <a:gd name="T57" fmla="*/ 16 h 32"/>
                    <a:gd name="T58" fmla="*/ 32 w 33"/>
                    <a:gd name="T59" fmla="*/ 16 h 32"/>
                    <a:gd name="T60" fmla="*/ 32 w 33"/>
                    <a:gd name="T61" fmla="*/ 16 h 32"/>
                    <a:gd name="T62" fmla="*/ 32 w 33"/>
                    <a:gd name="T63" fmla="*/ 16 h 32"/>
                    <a:gd name="T64" fmla="*/ 32 w 33"/>
                    <a:gd name="T65" fmla="*/ 16 h 32"/>
                    <a:gd name="T66" fmla="*/ 32 w 33"/>
                    <a:gd name="T67" fmla="*/ 16 h 32"/>
                    <a:gd name="T68" fmla="*/ 32 w 33"/>
                    <a:gd name="T69" fmla="*/ 16 h 32"/>
                    <a:gd name="T70" fmla="*/ 32 w 33"/>
                    <a:gd name="T71" fmla="*/ 16 h 32"/>
                    <a:gd name="T72" fmla="*/ 32 w 33"/>
                    <a:gd name="T73" fmla="*/ 16 h 32"/>
                    <a:gd name="T74" fmla="*/ 32 w 33"/>
                    <a:gd name="T75" fmla="*/ 15 h 32"/>
                    <a:gd name="T76" fmla="*/ 33 w 33"/>
                    <a:gd name="T77" fmla="*/ 14 h 32"/>
                    <a:gd name="T78" fmla="*/ 17 w 33"/>
                    <a:gd name="T7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3" h="32">
                      <a:moveTo>
                        <a:pt x="17" y="0"/>
                      </a:moveTo>
                      <a:cubicBezTo>
                        <a:pt x="9" y="0"/>
                        <a:pt x="2" y="6"/>
                        <a:pt x="0" y="13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2"/>
                        <a:pt x="4" y="9"/>
                        <a:pt x="6" y="6"/>
                      </a:cubicBezTo>
                      <a:cubicBezTo>
                        <a:pt x="9" y="4"/>
                        <a:pt x="13" y="2"/>
                        <a:pt x="17" y="2"/>
                      </a:cubicBezTo>
                      <a:cubicBezTo>
                        <a:pt x="21" y="2"/>
                        <a:pt x="25" y="4"/>
                        <a:pt x="27" y="6"/>
                      </a:cubicBezTo>
                      <a:cubicBezTo>
                        <a:pt x="30" y="9"/>
                        <a:pt x="32" y="12"/>
                        <a:pt x="32" y="16"/>
                      </a:cubicBezTo>
                      <a:cubicBezTo>
                        <a:pt x="32" y="20"/>
                        <a:pt x="30" y="24"/>
                        <a:pt x="27" y="26"/>
                      </a:cubicBezTo>
                      <a:cubicBezTo>
                        <a:pt x="25" y="29"/>
                        <a:pt x="21" y="30"/>
                        <a:pt x="17" y="30"/>
                      </a:cubicBezTo>
                      <a:cubicBezTo>
                        <a:pt x="13" y="30"/>
                        <a:pt x="9" y="29"/>
                        <a:pt x="6" y="26"/>
                      </a:cubicBezTo>
                      <a:cubicBezTo>
                        <a:pt x="4" y="24"/>
                        <a:pt x="2" y="20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" y="26"/>
                        <a:pt x="8" y="32"/>
                        <a:pt x="17" y="32"/>
                      </a:cubicBezTo>
                      <a:cubicBezTo>
                        <a:pt x="25" y="32"/>
                        <a:pt x="32" y="26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7"/>
                        <a:pt x="32" y="17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5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2" y="6"/>
                        <a:pt x="25" y="0"/>
                        <a:pt x="17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65" name="Oval 1761"/>
                <p:cNvSpPr>
                  <a:spLocks noChangeArrowheads="1"/>
                </p:cNvSpPr>
                <p:nvPr/>
              </p:nvSpPr>
              <p:spPr bwMode="auto">
                <a:xfrm>
                  <a:off x="3968" y="2182"/>
                  <a:ext cx="79" cy="7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66" name="Freeform 1762"/>
                <p:cNvSpPr>
                  <a:spLocks/>
                </p:cNvSpPr>
                <p:nvPr/>
              </p:nvSpPr>
              <p:spPr bwMode="auto">
                <a:xfrm>
                  <a:off x="3964" y="2177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4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32 w 37"/>
                    <a:gd name="T33" fmla="*/ 5 h 36"/>
                    <a:gd name="T34" fmla="*/ 19 w 37"/>
                    <a:gd name="T35" fmla="*/ 0 h 36"/>
                    <a:gd name="T36" fmla="*/ 6 w 37"/>
                    <a:gd name="T37" fmla="*/ 5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6" y="11"/>
                        <a:pt x="8" y="8"/>
                      </a:cubicBezTo>
                      <a:cubicBezTo>
                        <a:pt x="11" y="5"/>
                        <a:pt x="15" y="4"/>
                        <a:pt x="19" y="4"/>
                      </a:cubicBezTo>
                      <a:cubicBezTo>
                        <a:pt x="23" y="4"/>
                        <a:pt x="27" y="5"/>
                        <a:pt x="29" y="8"/>
                      </a:cubicBezTo>
                      <a:cubicBezTo>
                        <a:pt x="32" y="11"/>
                        <a:pt x="34" y="14"/>
                        <a:pt x="34" y="18"/>
                      </a:cubicBezTo>
                      <a:cubicBezTo>
                        <a:pt x="34" y="22"/>
                        <a:pt x="32" y="25"/>
                        <a:pt x="29" y="28"/>
                      </a:cubicBezTo>
                      <a:cubicBezTo>
                        <a:pt x="27" y="30"/>
                        <a:pt x="23" y="32"/>
                        <a:pt x="19" y="32"/>
                      </a:cubicBezTo>
                      <a:cubicBezTo>
                        <a:pt x="15" y="32"/>
                        <a:pt x="11" y="30"/>
                        <a:pt x="8" y="28"/>
                      </a:cubicBezTo>
                      <a:cubicBezTo>
                        <a:pt x="6" y="25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7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9" y="34"/>
                        <a:pt x="32" y="31"/>
                      </a:cubicBezTo>
                      <a:cubicBezTo>
                        <a:pt x="35" y="27"/>
                        <a:pt x="37" y="23"/>
                        <a:pt x="37" y="18"/>
                      </a:cubicBezTo>
                      <a:cubicBezTo>
                        <a:pt x="37" y="13"/>
                        <a:pt x="35" y="8"/>
                        <a:pt x="32" y="5"/>
                      </a:cubicBezTo>
                      <a:cubicBezTo>
                        <a:pt x="29" y="2"/>
                        <a:pt x="24" y="0"/>
                        <a:pt x="19" y="0"/>
                      </a:cubicBezTo>
                      <a:cubicBezTo>
                        <a:pt x="14" y="0"/>
                        <a:pt x="9" y="2"/>
                        <a:pt x="6" y="5"/>
                      </a:cubicBezTo>
                      <a:cubicBezTo>
                        <a:pt x="2" y="8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67" name="Freeform 1763"/>
                <p:cNvSpPr>
                  <a:spLocks/>
                </p:cNvSpPr>
                <p:nvPr/>
              </p:nvSpPr>
              <p:spPr bwMode="auto">
                <a:xfrm>
                  <a:off x="3774" y="1690"/>
                  <a:ext cx="190" cy="84"/>
                </a:xfrm>
                <a:custGeom>
                  <a:avLst/>
                  <a:gdLst>
                    <a:gd name="T0" fmla="*/ 0 w 80"/>
                    <a:gd name="T1" fmla="*/ 0 h 35"/>
                    <a:gd name="T2" fmla="*/ 0 w 80"/>
                    <a:gd name="T3" fmla="*/ 0 h 35"/>
                    <a:gd name="T4" fmla="*/ 0 w 80"/>
                    <a:gd name="T5" fmla="*/ 0 h 35"/>
                    <a:gd name="T6" fmla="*/ 0 w 80"/>
                    <a:gd name="T7" fmla="*/ 0 h 35"/>
                    <a:gd name="T8" fmla="*/ 0 w 80"/>
                    <a:gd name="T9" fmla="*/ 0 h 35"/>
                    <a:gd name="T10" fmla="*/ 0 w 80"/>
                    <a:gd name="T11" fmla="*/ 0 h 35"/>
                    <a:gd name="T12" fmla="*/ 0 w 80"/>
                    <a:gd name="T13" fmla="*/ 0 h 35"/>
                    <a:gd name="T14" fmla="*/ 0 w 80"/>
                    <a:gd name="T15" fmla="*/ 0 h 35"/>
                    <a:gd name="T16" fmla="*/ 0 w 80"/>
                    <a:gd name="T17" fmla="*/ 0 h 35"/>
                    <a:gd name="T18" fmla="*/ 0 w 80"/>
                    <a:gd name="T19" fmla="*/ 0 h 35"/>
                    <a:gd name="T20" fmla="*/ 0 w 80"/>
                    <a:gd name="T21" fmla="*/ 0 h 35"/>
                    <a:gd name="T22" fmla="*/ 1 w 80"/>
                    <a:gd name="T23" fmla="*/ 0 h 35"/>
                    <a:gd name="T24" fmla="*/ 4 w 80"/>
                    <a:gd name="T25" fmla="*/ 5 h 35"/>
                    <a:gd name="T26" fmla="*/ 78 w 80"/>
                    <a:gd name="T27" fmla="*/ 35 h 35"/>
                    <a:gd name="T28" fmla="*/ 80 w 80"/>
                    <a:gd name="T29" fmla="*/ 34 h 35"/>
                    <a:gd name="T30" fmla="*/ 80 w 80"/>
                    <a:gd name="T31" fmla="*/ 33 h 35"/>
                    <a:gd name="T32" fmla="*/ 0 w 80"/>
                    <a:gd name="T3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0" h="3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78" y="35"/>
                        <a:pt x="78" y="35"/>
                        <a:pt x="78" y="35"/>
                      </a:cubicBezTo>
                      <a:cubicBezTo>
                        <a:pt x="80" y="34"/>
                        <a:pt x="80" y="34"/>
                        <a:pt x="80" y="34"/>
                      </a:cubicBezTo>
                      <a:cubicBezTo>
                        <a:pt x="80" y="34"/>
                        <a:pt x="80" y="33"/>
                        <a:pt x="80" y="33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68" name="Freeform 1764"/>
                <p:cNvSpPr>
                  <a:spLocks/>
                </p:cNvSpPr>
                <p:nvPr/>
              </p:nvSpPr>
              <p:spPr bwMode="auto">
                <a:xfrm>
                  <a:off x="3964" y="1769"/>
                  <a:ext cx="4" cy="3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1 h 1"/>
                    <a:gd name="T4" fmla="*/ 2 w 2"/>
                    <a:gd name="T5" fmla="*/ 1 h 1"/>
                    <a:gd name="T6" fmla="*/ 2 w 2"/>
                    <a:gd name="T7" fmla="*/ 1 h 1"/>
                    <a:gd name="T8" fmla="*/ 2 w 2"/>
                    <a:gd name="T9" fmla="*/ 1 h 1"/>
                    <a:gd name="T10" fmla="*/ 2 w 2"/>
                    <a:gd name="T11" fmla="*/ 1 h 1"/>
                    <a:gd name="T12" fmla="*/ 2 w 2"/>
                    <a:gd name="T13" fmla="*/ 1 h 1"/>
                    <a:gd name="T14" fmla="*/ 0 w 2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69" name="Freeform 1765"/>
                <p:cNvSpPr>
                  <a:spLocks/>
                </p:cNvSpPr>
                <p:nvPr/>
              </p:nvSpPr>
              <p:spPr bwMode="auto">
                <a:xfrm>
                  <a:off x="3968" y="1772"/>
                  <a:ext cx="3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0 w 1"/>
                    <a:gd name="T5" fmla="*/ 0 w 1"/>
                    <a:gd name="T6" fmla="*/ 0 w 1"/>
                    <a:gd name="T7" fmla="*/ 1 w 1"/>
                    <a:gd name="T8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70" name="Freeform 1766"/>
                <p:cNvSpPr>
                  <a:spLocks noEditPoints="1"/>
                </p:cNvSpPr>
                <p:nvPr/>
              </p:nvSpPr>
              <p:spPr bwMode="auto">
                <a:xfrm>
                  <a:off x="3771" y="1774"/>
                  <a:ext cx="193" cy="62"/>
                </a:xfrm>
                <a:custGeom>
                  <a:avLst/>
                  <a:gdLst>
                    <a:gd name="T0" fmla="*/ 18 w 81"/>
                    <a:gd name="T1" fmla="*/ 19 h 26"/>
                    <a:gd name="T2" fmla="*/ 0 w 81"/>
                    <a:gd name="T3" fmla="*/ 24 h 26"/>
                    <a:gd name="T4" fmla="*/ 0 w 81"/>
                    <a:gd name="T5" fmla="*/ 24 h 26"/>
                    <a:gd name="T6" fmla="*/ 1 w 81"/>
                    <a:gd name="T7" fmla="*/ 24 h 26"/>
                    <a:gd name="T8" fmla="*/ 1 w 81"/>
                    <a:gd name="T9" fmla="*/ 24 h 26"/>
                    <a:gd name="T10" fmla="*/ 5 w 81"/>
                    <a:gd name="T11" fmla="*/ 26 h 26"/>
                    <a:gd name="T12" fmla="*/ 19 w 81"/>
                    <a:gd name="T13" fmla="*/ 21 h 26"/>
                    <a:gd name="T14" fmla="*/ 18 w 81"/>
                    <a:gd name="T15" fmla="*/ 19 h 26"/>
                    <a:gd name="T16" fmla="*/ 25 w 81"/>
                    <a:gd name="T17" fmla="*/ 17 h 26"/>
                    <a:gd name="T18" fmla="*/ 21 w 81"/>
                    <a:gd name="T19" fmla="*/ 18 h 26"/>
                    <a:gd name="T20" fmla="*/ 22 w 81"/>
                    <a:gd name="T21" fmla="*/ 21 h 26"/>
                    <a:gd name="T22" fmla="*/ 26 w 81"/>
                    <a:gd name="T23" fmla="*/ 19 h 26"/>
                    <a:gd name="T24" fmla="*/ 25 w 81"/>
                    <a:gd name="T25" fmla="*/ 17 h 26"/>
                    <a:gd name="T26" fmla="*/ 37 w 81"/>
                    <a:gd name="T27" fmla="*/ 13 h 26"/>
                    <a:gd name="T28" fmla="*/ 28 w 81"/>
                    <a:gd name="T29" fmla="*/ 16 h 26"/>
                    <a:gd name="T30" fmla="*/ 29 w 81"/>
                    <a:gd name="T31" fmla="*/ 18 h 26"/>
                    <a:gd name="T32" fmla="*/ 39 w 81"/>
                    <a:gd name="T33" fmla="*/ 15 h 26"/>
                    <a:gd name="T34" fmla="*/ 37 w 81"/>
                    <a:gd name="T35" fmla="*/ 13 h 26"/>
                    <a:gd name="T36" fmla="*/ 79 w 81"/>
                    <a:gd name="T37" fmla="*/ 0 h 26"/>
                    <a:gd name="T38" fmla="*/ 41 w 81"/>
                    <a:gd name="T39" fmla="*/ 12 h 26"/>
                    <a:gd name="T40" fmla="*/ 43 w 81"/>
                    <a:gd name="T41" fmla="*/ 14 h 26"/>
                    <a:gd name="T42" fmla="*/ 78 w 81"/>
                    <a:gd name="T43" fmla="*/ 3 h 26"/>
                    <a:gd name="T44" fmla="*/ 81 w 81"/>
                    <a:gd name="T45" fmla="*/ 1 h 26"/>
                    <a:gd name="T46" fmla="*/ 79 w 81"/>
                    <a:gd name="T47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1" h="26">
                      <a:moveTo>
                        <a:pt x="18" y="19"/>
                      </a:move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25" y="17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moveTo>
                        <a:pt x="37" y="13"/>
                      </a:move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moveTo>
                        <a:pt x="79" y="0"/>
                      </a:move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3" y="14"/>
                        <a:pt x="43" y="14"/>
                        <a:pt x="43" y="1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79" y="0"/>
                        <a:pt x="79" y="0"/>
                        <a:pt x="79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71" name="Freeform 1767"/>
                <p:cNvSpPr>
                  <a:spLocks/>
                </p:cNvSpPr>
                <p:nvPr/>
              </p:nvSpPr>
              <p:spPr bwMode="auto">
                <a:xfrm>
                  <a:off x="3769" y="1836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  <a:gd name="T7" fmla="*/ 0 h 1"/>
                    <a:gd name="T8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72" name="Freeform 1768"/>
                <p:cNvSpPr>
                  <a:spLocks/>
                </p:cNvSpPr>
                <p:nvPr/>
              </p:nvSpPr>
              <p:spPr bwMode="auto">
                <a:xfrm>
                  <a:off x="3959" y="1772"/>
                  <a:ext cx="5" cy="4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2 h 2"/>
                    <a:gd name="T6" fmla="*/ 2 w 2"/>
                    <a:gd name="T7" fmla="*/ 1 h 2"/>
                    <a:gd name="T8" fmla="*/ 2 w 2"/>
                    <a:gd name="T9" fmla="*/ 1 h 2"/>
                    <a:gd name="T10" fmla="*/ 2 w 2"/>
                    <a:gd name="T11" fmla="*/ 1 h 2"/>
                    <a:gd name="T12" fmla="*/ 2 w 2"/>
                    <a:gd name="T13" fmla="*/ 1 h 2"/>
                    <a:gd name="T14" fmla="*/ 2 w 2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73" name="Freeform 1769"/>
                <p:cNvSpPr>
                  <a:spLocks noEditPoints="1"/>
                </p:cNvSpPr>
                <p:nvPr/>
              </p:nvSpPr>
              <p:spPr bwMode="auto">
                <a:xfrm>
                  <a:off x="3964" y="1772"/>
                  <a:ext cx="4" cy="2"/>
                </a:xfrm>
                <a:custGeom>
                  <a:avLst/>
                  <a:gdLst>
                    <a:gd name="T0" fmla="*/ 0 w 2"/>
                    <a:gd name="T1" fmla="*/ 1 h 1"/>
                    <a:gd name="T2" fmla="*/ 0 w 2"/>
                    <a:gd name="T3" fmla="*/ 1 h 1"/>
                    <a:gd name="T4" fmla="*/ 0 w 2"/>
                    <a:gd name="T5" fmla="*/ 1 h 1"/>
                    <a:gd name="T6" fmla="*/ 0 w 2"/>
                    <a:gd name="T7" fmla="*/ 1 h 1"/>
                    <a:gd name="T8" fmla="*/ 2 w 2"/>
                    <a:gd name="T9" fmla="*/ 0 h 1"/>
                    <a:gd name="T10" fmla="*/ 2 w 2"/>
                    <a:gd name="T11" fmla="*/ 0 h 1"/>
                    <a:gd name="T12" fmla="*/ 0 w 2"/>
                    <a:gd name="T13" fmla="*/ 0 h 1"/>
                    <a:gd name="T14" fmla="*/ 0 w 2"/>
                    <a:gd name="T15" fmla="*/ 1 h 1"/>
                    <a:gd name="T16" fmla="*/ 0 w 2"/>
                    <a:gd name="T17" fmla="*/ 1 h 1"/>
                    <a:gd name="T18" fmla="*/ 1 w 2"/>
                    <a:gd name="T19" fmla="*/ 0 h 1"/>
                    <a:gd name="T20" fmla="*/ 1 w 2"/>
                    <a:gd name="T21" fmla="*/ 0 h 1"/>
                    <a:gd name="T22" fmla="*/ 1 w 2"/>
                    <a:gd name="T23" fmla="*/ 0 h 1"/>
                    <a:gd name="T24" fmla="*/ 1 w 2"/>
                    <a:gd name="T25" fmla="*/ 0 h 1"/>
                    <a:gd name="T26" fmla="*/ 1 w 2"/>
                    <a:gd name="T27" fmla="*/ 0 h 1"/>
                    <a:gd name="T28" fmla="*/ 1 w 2"/>
                    <a:gd name="T29" fmla="*/ 0 h 1"/>
                    <a:gd name="T30" fmla="*/ 1 w 2"/>
                    <a:gd name="T31" fmla="*/ 0 h 1"/>
                    <a:gd name="T32" fmla="*/ 2 w 2"/>
                    <a:gd name="T33" fmla="*/ 0 h 1"/>
                    <a:gd name="T34" fmla="*/ 2 w 2"/>
                    <a:gd name="T35" fmla="*/ 0 h 1"/>
                    <a:gd name="T36" fmla="*/ 2 w 2"/>
                    <a:gd name="T37" fmla="*/ 0 h 1"/>
                    <a:gd name="T38" fmla="*/ 2 w 2"/>
                    <a:gd name="T39" fmla="*/ 0 h 1"/>
                    <a:gd name="T40" fmla="*/ 2 w 2"/>
                    <a:gd name="T41" fmla="*/ 0 h 1"/>
                    <a:gd name="T42" fmla="*/ 2 w 2"/>
                    <a:gd name="T43" fmla="*/ 0 h 1"/>
                    <a:gd name="T44" fmla="*/ 2 w 2"/>
                    <a:gd name="T45" fmla="*/ 0 h 1"/>
                    <a:gd name="T46" fmla="*/ 2 w 2"/>
                    <a:gd name="T47" fmla="*/ 0 h 1"/>
                    <a:gd name="T48" fmla="*/ 2 w 2"/>
                    <a:gd name="T49" fmla="*/ 0 h 1"/>
                    <a:gd name="T50" fmla="*/ 2 w 2"/>
                    <a:gd name="T51" fmla="*/ 0 h 1"/>
                    <a:gd name="T52" fmla="*/ 2 w 2"/>
                    <a:gd name="T53" fmla="*/ 0 h 1"/>
                    <a:gd name="T54" fmla="*/ 2 w 2"/>
                    <a:gd name="T55" fmla="*/ 0 h 1"/>
                    <a:gd name="T56" fmla="*/ 2 w 2"/>
                    <a:gd name="T57" fmla="*/ 0 h 1"/>
                    <a:gd name="T58" fmla="*/ 2 w 2"/>
                    <a:gd name="T59" fmla="*/ 0 h 1"/>
                    <a:gd name="T60" fmla="*/ 2 w 2"/>
                    <a:gd name="T61" fmla="*/ 0 h 1"/>
                    <a:gd name="T62" fmla="*/ 2 w 2"/>
                    <a:gd name="T63" fmla="*/ 0 h 1"/>
                    <a:gd name="T64" fmla="*/ 2 w 2"/>
                    <a:gd name="T65" fmla="*/ 0 h 1"/>
                    <a:gd name="T66" fmla="*/ 2 w 2"/>
                    <a:gd name="T67" fmla="*/ 0 h 1"/>
                    <a:gd name="T68" fmla="*/ 2 w 2"/>
                    <a:gd name="T69" fmla="*/ 0 h 1"/>
                    <a:gd name="T70" fmla="*/ 2 w 2"/>
                    <a:gd name="T7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74" name="Freeform 1770"/>
                <p:cNvSpPr>
                  <a:spLocks/>
                </p:cNvSpPr>
                <p:nvPr/>
              </p:nvSpPr>
              <p:spPr bwMode="auto">
                <a:xfrm>
                  <a:off x="3971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75" name="Freeform 1771"/>
                <p:cNvSpPr>
                  <a:spLocks/>
                </p:cNvSpPr>
                <p:nvPr/>
              </p:nvSpPr>
              <p:spPr bwMode="auto">
                <a:xfrm>
                  <a:off x="3968" y="1772"/>
                  <a:ext cx="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76" name="Freeform 1772"/>
                <p:cNvSpPr>
                  <a:spLocks noEditPoints="1"/>
                </p:cNvSpPr>
                <p:nvPr/>
              </p:nvSpPr>
              <p:spPr bwMode="auto">
                <a:xfrm>
                  <a:off x="3966" y="1772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1 w 1"/>
                    <a:gd name="T4" fmla="*/ 0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77" name="Freeform 1773"/>
                <p:cNvSpPr>
                  <a:spLocks noEditPoints="1"/>
                </p:cNvSpPr>
                <p:nvPr/>
              </p:nvSpPr>
              <p:spPr bwMode="auto">
                <a:xfrm>
                  <a:off x="3774" y="1781"/>
                  <a:ext cx="187" cy="196"/>
                </a:xfrm>
                <a:custGeom>
                  <a:avLst/>
                  <a:gdLst>
                    <a:gd name="T0" fmla="*/ 18 w 79"/>
                    <a:gd name="T1" fmla="*/ 63 h 82"/>
                    <a:gd name="T2" fmla="*/ 0 w 79"/>
                    <a:gd name="T3" fmla="*/ 82 h 82"/>
                    <a:gd name="T4" fmla="*/ 0 w 79"/>
                    <a:gd name="T5" fmla="*/ 82 h 82"/>
                    <a:gd name="T6" fmla="*/ 0 w 79"/>
                    <a:gd name="T7" fmla="*/ 82 h 82"/>
                    <a:gd name="T8" fmla="*/ 0 w 79"/>
                    <a:gd name="T9" fmla="*/ 82 h 82"/>
                    <a:gd name="T10" fmla="*/ 0 w 79"/>
                    <a:gd name="T11" fmla="*/ 82 h 82"/>
                    <a:gd name="T12" fmla="*/ 0 w 79"/>
                    <a:gd name="T13" fmla="*/ 82 h 82"/>
                    <a:gd name="T14" fmla="*/ 5 w 79"/>
                    <a:gd name="T15" fmla="*/ 81 h 82"/>
                    <a:gd name="T16" fmla="*/ 20 w 79"/>
                    <a:gd name="T17" fmla="*/ 65 h 82"/>
                    <a:gd name="T18" fmla="*/ 18 w 79"/>
                    <a:gd name="T19" fmla="*/ 63 h 82"/>
                    <a:gd name="T20" fmla="*/ 25 w 79"/>
                    <a:gd name="T21" fmla="*/ 56 h 82"/>
                    <a:gd name="T22" fmla="*/ 20 w 79"/>
                    <a:gd name="T23" fmla="*/ 60 h 82"/>
                    <a:gd name="T24" fmla="*/ 22 w 79"/>
                    <a:gd name="T25" fmla="*/ 63 h 82"/>
                    <a:gd name="T26" fmla="*/ 27 w 79"/>
                    <a:gd name="T27" fmla="*/ 58 h 82"/>
                    <a:gd name="T28" fmla="*/ 25 w 79"/>
                    <a:gd name="T29" fmla="*/ 56 h 82"/>
                    <a:gd name="T30" fmla="*/ 30 w 79"/>
                    <a:gd name="T31" fmla="*/ 50 h 82"/>
                    <a:gd name="T32" fmla="*/ 27 w 79"/>
                    <a:gd name="T33" fmla="*/ 53 h 82"/>
                    <a:gd name="T34" fmla="*/ 29 w 79"/>
                    <a:gd name="T35" fmla="*/ 56 h 82"/>
                    <a:gd name="T36" fmla="*/ 31 w 79"/>
                    <a:gd name="T37" fmla="*/ 53 h 82"/>
                    <a:gd name="T38" fmla="*/ 30 w 79"/>
                    <a:gd name="T39" fmla="*/ 50 h 82"/>
                    <a:gd name="T40" fmla="*/ 37 w 79"/>
                    <a:gd name="T41" fmla="*/ 42 h 82"/>
                    <a:gd name="T42" fmla="*/ 33 w 79"/>
                    <a:gd name="T43" fmla="*/ 47 h 82"/>
                    <a:gd name="T44" fmla="*/ 34 w 79"/>
                    <a:gd name="T45" fmla="*/ 50 h 82"/>
                    <a:gd name="T46" fmla="*/ 40 w 79"/>
                    <a:gd name="T47" fmla="*/ 44 h 82"/>
                    <a:gd name="T48" fmla="*/ 39 w 79"/>
                    <a:gd name="T49" fmla="*/ 43 h 82"/>
                    <a:gd name="T50" fmla="*/ 37 w 79"/>
                    <a:gd name="T51" fmla="*/ 42 h 82"/>
                    <a:gd name="T52" fmla="*/ 51 w 79"/>
                    <a:gd name="T53" fmla="*/ 28 h 82"/>
                    <a:gd name="T54" fmla="*/ 40 w 79"/>
                    <a:gd name="T55" fmla="*/ 39 h 82"/>
                    <a:gd name="T56" fmla="*/ 42 w 79"/>
                    <a:gd name="T57" fmla="*/ 41 h 82"/>
                    <a:gd name="T58" fmla="*/ 42 w 79"/>
                    <a:gd name="T59" fmla="*/ 41 h 82"/>
                    <a:gd name="T60" fmla="*/ 53 w 79"/>
                    <a:gd name="T61" fmla="*/ 30 h 82"/>
                    <a:gd name="T62" fmla="*/ 51 w 79"/>
                    <a:gd name="T63" fmla="*/ 28 h 82"/>
                    <a:gd name="T64" fmla="*/ 79 w 79"/>
                    <a:gd name="T65" fmla="*/ 0 h 82"/>
                    <a:gd name="T66" fmla="*/ 77 w 79"/>
                    <a:gd name="T67" fmla="*/ 0 h 82"/>
                    <a:gd name="T68" fmla="*/ 53 w 79"/>
                    <a:gd name="T69" fmla="*/ 25 h 82"/>
                    <a:gd name="T70" fmla="*/ 55 w 79"/>
                    <a:gd name="T71" fmla="*/ 28 h 82"/>
                    <a:gd name="T72" fmla="*/ 76 w 79"/>
                    <a:gd name="T73" fmla="*/ 6 h 82"/>
                    <a:gd name="T74" fmla="*/ 79 w 79"/>
                    <a:gd name="T75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9" h="82">
                      <a:moveTo>
                        <a:pt x="18" y="63"/>
                      </a:move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5" y="81"/>
                        <a:pt x="5" y="81"/>
                        <a:pt x="5" y="81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18" y="63"/>
                        <a:pt x="18" y="63"/>
                        <a:pt x="18" y="63"/>
                      </a:cubicBezTo>
                      <a:moveTo>
                        <a:pt x="25" y="56"/>
                      </a:move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2" y="63"/>
                        <a:pt x="22" y="63"/>
                        <a:pt x="22" y="63"/>
                      </a:cubicBezTo>
                      <a:cubicBezTo>
                        <a:pt x="27" y="58"/>
                        <a:pt x="27" y="58"/>
                        <a:pt x="27" y="58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moveTo>
                        <a:pt x="30" y="50"/>
                      </a:move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29" y="56"/>
                        <a:pt x="29" y="56"/>
                        <a:pt x="29" y="56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moveTo>
                        <a:pt x="37" y="42"/>
                      </a:move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50"/>
                        <a:pt x="34" y="50"/>
                        <a:pt x="34" y="50"/>
                      </a:cubicBezTo>
                      <a:cubicBezTo>
                        <a:pt x="40" y="44"/>
                        <a:pt x="40" y="44"/>
                        <a:pt x="40" y="44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37" y="42"/>
                        <a:pt x="37" y="42"/>
                        <a:pt x="37" y="42"/>
                      </a:cubicBezTo>
                      <a:moveTo>
                        <a:pt x="51" y="28"/>
                      </a:move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1" y="28"/>
                        <a:pt x="51" y="28"/>
                        <a:pt x="51" y="28"/>
                      </a:cubicBezTo>
                      <a:moveTo>
                        <a:pt x="79" y="0"/>
                      </a:move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5" y="28"/>
                        <a:pt x="55" y="28"/>
                        <a:pt x="55" y="28"/>
                      </a:cubicBezTo>
                      <a:cubicBezTo>
                        <a:pt x="76" y="6"/>
                        <a:pt x="76" y="6"/>
                        <a:pt x="76" y="6"/>
                      </a:cubicBezTo>
                      <a:cubicBezTo>
                        <a:pt x="79" y="0"/>
                        <a:pt x="79" y="0"/>
                        <a:pt x="79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78" name="Freeform 1774"/>
                <p:cNvSpPr>
                  <a:spLocks noEditPoints="1"/>
                </p:cNvSpPr>
                <p:nvPr/>
              </p:nvSpPr>
              <p:spPr bwMode="auto">
                <a:xfrm>
                  <a:off x="3771" y="1977"/>
                  <a:ext cx="3" cy="7"/>
                </a:xfrm>
                <a:custGeom>
                  <a:avLst/>
                  <a:gdLst>
                    <a:gd name="T0" fmla="*/ 0 w 1"/>
                    <a:gd name="T1" fmla="*/ 1 h 3"/>
                    <a:gd name="T2" fmla="*/ 0 w 1"/>
                    <a:gd name="T3" fmla="*/ 3 h 3"/>
                    <a:gd name="T4" fmla="*/ 0 w 1"/>
                    <a:gd name="T5" fmla="*/ 3 h 3"/>
                    <a:gd name="T6" fmla="*/ 0 w 1"/>
                    <a:gd name="T7" fmla="*/ 2 h 3"/>
                    <a:gd name="T8" fmla="*/ 0 w 1"/>
                    <a:gd name="T9" fmla="*/ 2 h 3"/>
                    <a:gd name="T10" fmla="*/ 0 w 1"/>
                    <a:gd name="T11" fmla="*/ 2 h 3"/>
                    <a:gd name="T12" fmla="*/ 0 w 1"/>
                    <a:gd name="T13" fmla="*/ 2 h 3"/>
                    <a:gd name="T14" fmla="*/ 0 w 1"/>
                    <a:gd name="T15" fmla="*/ 2 h 3"/>
                    <a:gd name="T16" fmla="*/ 0 w 1"/>
                    <a:gd name="T17" fmla="*/ 2 h 3"/>
                    <a:gd name="T18" fmla="*/ 0 w 1"/>
                    <a:gd name="T19" fmla="*/ 2 h 3"/>
                    <a:gd name="T20" fmla="*/ 0 w 1"/>
                    <a:gd name="T21" fmla="*/ 2 h 3"/>
                    <a:gd name="T22" fmla="*/ 0 w 1"/>
                    <a:gd name="T23" fmla="*/ 2 h 3"/>
                    <a:gd name="T24" fmla="*/ 0 w 1"/>
                    <a:gd name="T25" fmla="*/ 2 h 3"/>
                    <a:gd name="T26" fmla="*/ 0 w 1"/>
                    <a:gd name="T27" fmla="*/ 2 h 3"/>
                    <a:gd name="T28" fmla="*/ 0 w 1"/>
                    <a:gd name="T29" fmla="*/ 2 h 3"/>
                    <a:gd name="T30" fmla="*/ 0 w 1"/>
                    <a:gd name="T31" fmla="*/ 1 h 3"/>
                    <a:gd name="T32" fmla="*/ 1 w 1"/>
                    <a:gd name="T33" fmla="*/ 0 h 3"/>
                    <a:gd name="T34" fmla="*/ 0 w 1"/>
                    <a:gd name="T35" fmla="*/ 0 h 3"/>
                    <a:gd name="T36" fmla="*/ 1 w 1"/>
                    <a:gd name="T37" fmla="*/ 0 h 3"/>
                    <a:gd name="T38" fmla="*/ 1 w 1"/>
                    <a:gd name="T3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" h="3">
                      <a:moveTo>
                        <a:pt x="0" y="1"/>
                      </a:move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79" name="Freeform 1775"/>
                <p:cNvSpPr>
                  <a:spLocks/>
                </p:cNvSpPr>
                <p:nvPr/>
              </p:nvSpPr>
              <p:spPr bwMode="auto">
                <a:xfrm>
                  <a:off x="3957" y="1776"/>
                  <a:ext cx="7" cy="5"/>
                </a:xfrm>
                <a:custGeom>
                  <a:avLst/>
                  <a:gdLst>
                    <a:gd name="T0" fmla="*/ 7 w 7"/>
                    <a:gd name="T1" fmla="*/ 0 h 5"/>
                    <a:gd name="T2" fmla="*/ 0 w 7"/>
                    <a:gd name="T3" fmla="*/ 5 h 5"/>
                    <a:gd name="T4" fmla="*/ 4 w 7"/>
                    <a:gd name="T5" fmla="*/ 5 h 5"/>
                    <a:gd name="T6" fmla="*/ 7 w 7"/>
                    <a:gd name="T7" fmla="*/ 0 h 5"/>
                    <a:gd name="T8" fmla="*/ 7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lnTo>
                        <a:pt x="0" y="5"/>
                      </a:lnTo>
                      <a:lnTo>
                        <a:pt x="4" y="5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80" name="Freeform 1776"/>
                <p:cNvSpPr>
                  <a:spLocks/>
                </p:cNvSpPr>
                <p:nvPr/>
              </p:nvSpPr>
              <p:spPr bwMode="auto">
                <a:xfrm>
                  <a:off x="3957" y="1776"/>
                  <a:ext cx="7" cy="5"/>
                </a:xfrm>
                <a:custGeom>
                  <a:avLst/>
                  <a:gdLst>
                    <a:gd name="T0" fmla="*/ 7 w 7"/>
                    <a:gd name="T1" fmla="*/ 0 h 5"/>
                    <a:gd name="T2" fmla="*/ 0 w 7"/>
                    <a:gd name="T3" fmla="*/ 5 h 5"/>
                    <a:gd name="T4" fmla="*/ 4 w 7"/>
                    <a:gd name="T5" fmla="*/ 5 h 5"/>
                    <a:gd name="T6" fmla="*/ 7 w 7"/>
                    <a:gd name="T7" fmla="*/ 0 h 5"/>
                    <a:gd name="T8" fmla="*/ 7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lnTo>
                        <a:pt x="0" y="5"/>
                      </a:lnTo>
                      <a:lnTo>
                        <a:pt x="4" y="5"/>
                      </a:lnTo>
                      <a:lnTo>
                        <a:pt x="7" y="0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81" name="Freeform 1777"/>
                <p:cNvSpPr>
                  <a:spLocks/>
                </p:cNvSpPr>
                <p:nvPr/>
              </p:nvSpPr>
              <p:spPr bwMode="auto">
                <a:xfrm>
                  <a:off x="3964" y="1774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82" name="Freeform 1778"/>
                <p:cNvSpPr>
                  <a:spLocks noEditPoints="1"/>
                </p:cNvSpPr>
                <p:nvPr/>
              </p:nvSpPr>
              <p:spPr bwMode="auto">
                <a:xfrm>
                  <a:off x="3964" y="1772"/>
                  <a:ext cx="2" cy="4"/>
                </a:xfrm>
                <a:custGeom>
                  <a:avLst/>
                  <a:gdLst>
                    <a:gd name="T0" fmla="*/ 0 w 1"/>
                    <a:gd name="T1" fmla="*/ 1 h 2"/>
                    <a:gd name="T2" fmla="*/ 0 w 1"/>
                    <a:gd name="T3" fmla="*/ 1 h 2"/>
                    <a:gd name="T4" fmla="*/ 0 w 1"/>
                    <a:gd name="T5" fmla="*/ 1 h 2"/>
                    <a:gd name="T6" fmla="*/ 0 w 1"/>
                    <a:gd name="T7" fmla="*/ 2 h 2"/>
                    <a:gd name="T8" fmla="*/ 0 w 1"/>
                    <a:gd name="T9" fmla="*/ 1 h 2"/>
                    <a:gd name="T10" fmla="*/ 1 w 1"/>
                    <a:gd name="T11" fmla="*/ 0 h 2"/>
                    <a:gd name="T12" fmla="*/ 0 w 1"/>
                    <a:gd name="T13" fmla="*/ 1 h 2"/>
                    <a:gd name="T14" fmla="*/ 0 w 1"/>
                    <a:gd name="T15" fmla="*/ 1 h 2"/>
                    <a:gd name="T16" fmla="*/ 1 w 1"/>
                    <a:gd name="T17" fmla="*/ 1 h 2"/>
                    <a:gd name="T18" fmla="*/ 1 w 1"/>
                    <a:gd name="T1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" h="2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83" name="Freeform 1779"/>
                <p:cNvSpPr>
                  <a:spLocks noEditPoints="1"/>
                </p:cNvSpPr>
                <p:nvPr/>
              </p:nvSpPr>
              <p:spPr bwMode="auto">
                <a:xfrm>
                  <a:off x="3971" y="1772"/>
                  <a:ext cx="2" cy="4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1 w 1"/>
                    <a:gd name="T5" fmla="*/ 2 h 2"/>
                    <a:gd name="T6" fmla="*/ 1 w 1"/>
                    <a:gd name="T7" fmla="*/ 2 h 2"/>
                    <a:gd name="T8" fmla="*/ 1 w 1"/>
                    <a:gd name="T9" fmla="*/ 2 h 2"/>
                    <a:gd name="T10" fmla="*/ 1 w 1"/>
                    <a:gd name="T11" fmla="*/ 2 h 2"/>
                    <a:gd name="T12" fmla="*/ 1 w 1"/>
                    <a:gd name="T13" fmla="*/ 2 h 2"/>
                    <a:gd name="T14" fmla="*/ 1 w 1"/>
                    <a:gd name="T15" fmla="*/ 1 h 2"/>
                    <a:gd name="T16" fmla="*/ 1 w 1"/>
                    <a:gd name="T17" fmla="*/ 1 h 2"/>
                    <a:gd name="T18" fmla="*/ 1 w 1"/>
                    <a:gd name="T19" fmla="*/ 1 h 2"/>
                    <a:gd name="T20" fmla="*/ 0 w 1"/>
                    <a:gd name="T21" fmla="*/ 0 h 2"/>
                    <a:gd name="T22" fmla="*/ 0 w 1"/>
                    <a:gd name="T23" fmla="*/ 1 h 2"/>
                    <a:gd name="T24" fmla="*/ 0 w 1"/>
                    <a:gd name="T25" fmla="*/ 1 h 2"/>
                    <a:gd name="T26" fmla="*/ 0 w 1"/>
                    <a:gd name="T27" fmla="*/ 1 h 2"/>
                    <a:gd name="T28" fmla="*/ 0 w 1"/>
                    <a:gd name="T29" fmla="*/ 1 h 2"/>
                    <a:gd name="T30" fmla="*/ 0 w 1"/>
                    <a:gd name="T31" fmla="*/ 1 h 2"/>
                    <a:gd name="T32" fmla="*/ 0 w 1"/>
                    <a:gd name="T33" fmla="*/ 1 h 2"/>
                    <a:gd name="T34" fmla="*/ 0 w 1"/>
                    <a:gd name="T35" fmla="*/ 1 h 2"/>
                    <a:gd name="T36" fmla="*/ 1 w 1"/>
                    <a:gd name="T37" fmla="*/ 1 h 2"/>
                    <a:gd name="T38" fmla="*/ 0 w 1"/>
                    <a:gd name="T39" fmla="*/ 0 h 2"/>
                    <a:gd name="T40" fmla="*/ 0 w 1"/>
                    <a:gd name="T41" fmla="*/ 0 h 2"/>
                    <a:gd name="T42" fmla="*/ 0 w 1"/>
                    <a:gd name="T43" fmla="*/ 0 h 2"/>
                    <a:gd name="T44" fmla="*/ 0 w 1"/>
                    <a:gd name="T4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84" name="Freeform 1780"/>
                <p:cNvSpPr>
                  <a:spLocks noEditPoints="1"/>
                </p:cNvSpPr>
                <p:nvPr/>
              </p:nvSpPr>
              <p:spPr bwMode="auto">
                <a:xfrm>
                  <a:off x="3968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85" name="Freeform 1781"/>
                <p:cNvSpPr>
                  <a:spLocks noEditPoints="1"/>
                </p:cNvSpPr>
                <p:nvPr/>
              </p:nvSpPr>
              <p:spPr bwMode="auto">
                <a:xfrm>
                  <a:off x="3968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86" name="Freeform 1782"/>
                <p:cNvSpPr>
                  <a:spLocks noEditPoints="1"/>
                </p:cNvSpPr>
                <p:nvPr/>
              </p:nvSpPr>
              <p:spPr bwMode="auto">
                <a:xfrm>
                  <a:off x="3966" y="1772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  <a:gd name="T10" fmla="*/ 0 w 1"/>
                    <a:gd name="T11" fmla="*/ 0 w 1"/>
                    <a:gd name="T12" fmla="*/ 1 w 1"/>
                    <a:gd name="T13" fmla="*/ 1 w 1"/>
                    <a:gd name="T14" fmla="*/ 1 w 1"/>
                    <a:gd name="T15" fmla="*/ 1 w 1"/>
                    <a:gd name="T16" fmla="*/ 1 w 1"/>
                    <a:gd name="T17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87" name="Freeform 1783"/>
                <p:cNvSpPr>
                  <a:spLocks noEditPoints="1"/>
                </p:cNvSpPr>
                <p:nvPr/>
              </p:nvSpPr>
              <p:spPr bwMode="auto">
                <a:xfrm>
                  <a:off x="3971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88" name="Freeform 1784"/>
                <p:cNvSpPr>
                  <a:spLocks noEditPoints="1"/>
                </p:cNvSpPr>
                <p:nvPr/>
              </p:nvSpPr>
              <p:spPr bwMode="auto">
                <a:xfrm>
                  <a:off x="3774" y="1791"/>
                  <a:ext cx="185" cy="346"/>
                </a:xfrm>
                <a:custGeom>
                  <a:avLst/>
                  <a:gdLst>
                    <a:gd name="T0" fmla="*/ 20 w 78"/>
                    <a:gd name="T1" fmla="*/ 106 h 145"/>
                    <a:gd name="T2" fmla="*/ 0 w 78"/>
                    <a:gd name="T3" fmla="*/ 145 h 145"/>
                    <a:gd name="T4" fmla="*/ 0 w 78"/>
                    <a:gd name="T5" fmla="*/ 145 h 145"/>
                    <a:gd name="T6" fmla="*/ 0 w 78"/>
                    <a:gd name="T7" fmla="*/ 145 h 145"/>
                    <a:gd name="T8" fmla="*/ 7 w 78"/>
                    <a:gd name="T9" fmla="*/ 137 h 145"/>
                    <a:gd name="T10" fmla="*/ 22 w 78"/>
                    <a:gd name="T11" fmla="*/ 109 h 145"/>
                    <a:gd name="T12" fmla="*/ 20 w 78"/>
                    <a:gd name="T13" fmla="*/ 106 h 145"/>
                    <a:gd name="T14" fmla="*/ 27 w 78"/>
                    <a:gd name="T15" fmla="*/ 94 h 145"/>
                    <a:gd name="T16" fmla="*/ 22 w 78"/>
                    <a:gd name="T17" fmla="*/ 103 h 145"/>
                    <a:gd name="T18" fmla="*/ 24 w 78"/>
                    <a:gd name="T19" fmla="*/ 106 h 145"/>
                    <a:gd name="T20" fmla="*/ 30 w 78"/>
                    <a:gd name="T21" fmla="*/ 95 h 145"/>
                    <a:gd name="T22" fmla="*/ 27 w 78"/>
                    <a:gd name="T23" fmla="*/ 94 h 145"/>
                    <a:gd name="T24" fmla="*/ 32 w 78"/>
                    <a:gd name="T25" fmla="*/ 85 h 145"/>
                    <a:gd name="T26" fmla="*/ 28 w 78"/>
                    <a:gd name="T27" fmla="*/ 91 h 145"/>
                    <a:gd name="T28" fmla="*/ 31 w 78"/>
                    <a:gd name="T29" fmla="*/ 92 h 145"/>
                    <a:gd name="T30" fmla="*/ 33 w 78"/>
                    <a:gd name="T31" fmla="*/ 88 h 145"/>
                    <a:gd name="T32" fmla="*/ 32 w 78"/>
                    <a:gd name="T33" fmla="*/ 85 h 145"/>
                    <a:gd name="T34" fmla="*/ 40 w 78"/>
                    <a:gd name="T35" fmla="*/ 71 h 145"/>
                    <a:gd name="T36" fmla="*/ 39 w 78"/>
                    <a:gd name="T37" fmla="*/ 71 h 145"/>
                    <a:gd name="T38" fmla="*/ 33 w 78"/>
                    <a:gd name="T39" fmla="*/ 82 h 145"/>
                    <a:gd name="T40" fmla="*/ 35 w 78"/>
                    <a:gd name="T41" fmla="*/ 85 h 145"/>
                    <a:gd name="T42" fmla="*/ 41 w 78"/>
                    <a:gd name="T43" fmla="*/ 74 h 145"/>
                    <a:gd name="T44" fmla="*/ 40 w 78"/>
                    <a:gd name="T45" fmla="*/ 71 h 145"/>
                    <a:gd name="T46" fmla="*/ 48 w 78"/>
                    <a:gd name="T47" fmla="*/ 55 h 145"/>
                    <a:gd name="T48" fmla="*/ 41 w 78"/>
                    <a:gd name="T49" fmla="*/ 67 h 145"/>
                    <a:gd name="T50" fmla="*/ 41 w 78"/>
                    <a:gd name="T51" fmla="*/ 67 h 145"/>
                    <a:gd name="T52" fmla="*/ 42 w 78"/>
                    <a:gd name="T53" fmla="*/ 67 h 145"/>
                    <a:gd name="T54" fmla="*/ 45 w 78"/>
                    <a:gd name="T55" fmla="*/ 66 h 145"/>
                    <a:gd name="T56" fmla="*/ 49 w 78"/>
                    <a:gd name="T57" fmla="*/ 58 h 145"/>
                    <a:gd name="T58" fmla="*/ 48 w 78"/>
                    <a:gd name="T59" fmla="*/ 55 h 145"/>
                    <a:gd name="T60" fmla="*/ 52 w 78"/>
                    <a:gd name="T61" fmla="*/ 46 h 145"/>
                    <a:gd name="T62" fmla="*/ 49 w 78"/>
                    <a:gd name="T63" fmla="*/ 52 h 145"/>
                    <a:gd name="T64" fmla="*/ 51 w 78"/>
                    <a:gd name="T65" fmla="*/ 55 h 145"/>
                    <a:gd name="T66" fmla="*/ 55 w 78"/>
                    <a:gd name="T67" fmla="*/ 47 h 145"/>
                    <a:gd name="T68" fmla="*/ 52 w 78"/>
                    <a:gd name="T69" fmla="*/ 46 h 145"/>
                    <a:gd name="T70" fmla="*/ 59 w 78"/>
                    <a:gd name="T71" fmla="*/ 33 h 145"/>
                    <a:gd name="T72" fmla="*/ 54 w 78"/>
                    <a:gd name="T73" fmla="*/ 43 h 145"/>
                    <a:gd name="T74" fmla="*/ 57 w 78"/>
                    <a:gd name="T75" fmla="*/ 44 h 145"/>
                    <a:gd name="T76" fmla="*/ 61 w 78"/>
                    <a:gd name="T77" fmla="*/ 36 h 145"/>
                    <a:gd name="T78" fmla="*/ 59 w 78"/>
                    <a:gd name="T79" fmla="*/ 33 h 145"/>
                    <a:gd name="T80" fmla="*/ 78 w 78"/>
                    <a:gd name="T81" fmla="*/ 0 h 145"/>
                    <a:gd name="T82" fmla="*/ 76 w 78"/>
                    <a:gd name="T83" fmla="*/ 2 h 145"/>
                    <a:gd name="T84" fmla="*/ 61 w 78"/>
                    <a:gd name="T85" fmla="*/ 30 h 145"/>
                    <a:gd name="T86" fmla="*/ 63 w 78"/>
                    <a:gd name="T87" fmla="*/ 33 h 145"/>
                    <a:gd name="T88" fmla="*/ 72 w 78"/>
                    <a:gd name="T89" fmla="*/ 16 h 145"/>
                    <a:gd name="T90" fmla="*/ 78 w 78"/>
                    <a:gd name="T91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8" h="145">
                      <a:moveTo>
                        <a:pt x="20" y="106"/>
                      </a:move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7" y="137"/>
                        <a:pt x="7" y="137"/>
                        <a:pt x="7" y="137"/>
                      </a:cubicBezTo>
                      <a:cubicBezTo>
                        <a:pt x="22" y="109"/>
                        <a:pt x="22" y="109"/>
                        <a:pt x="22" y="109"/>
                      </a:cubicBezTo>
                      <a:cubicBezTo>
                        <a:pt x="20" y="106"/>
                        <a:pt x="20" y="106"/>
                        <a:pt x="20" y="106"/>
                      </a:cubicBezTo>
                      <a:moveTo>
                        <a:pt x="27" y="94"/>
                      </a:move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4" y="106"/>
                        <a:pt x="24" y="106"/>
                        <a:pt x="24" y="106"/>
                      </a:cubicBezTo>
                      <a:cubicBezTo>
                        <a:pt x="30" y="95"/>
                        <a:pt x="30" y="95"/>
                        <a:pt x="30" y="95"/>
                      </a:cubicBezTo>
                      <a:cubicBezTo>
                        <a:pt x="27" y="94"/>
                        <a:pt x="27" y="94"/>
                        <a:pt x="27" y="94"/>
                      </a:cubicBezTo>
                      <a:moveTo>
                        <a:pt x="32" y="85"/>
                      </a:moveTo>
                      <a:cubicBezTo>
                        <a:pt x="28" y="91"/>
                        <a:pt x="28" y="91"/>
                        <a:pt x="28" y="91"/>
                      </a:cubicBezTo>
                      <a:cubicBezTo>
                        <a:pt x="31" y="92"/>
                        <a:pt x="31" y="92"/>
                        <a:pt x="31" y="92"/>
                      </a:cubicBezTo>
                      <a:cubicBezTo>
                        <a:pt x="33" y="88"/>
                        <a:pt x="33" y="88"/>
                        <a:pt x="33" y="88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moveTo>
                        <a:pt x="40" y="71"/>
                      </a:moveTo>
                      <a:cubicBezTo>
                        <a:pt x="39" y="71"/>
                        <a:pt x="39" y="71"/>
                        <a:pt x="39" y="71"/>
                      </a:cubicBezTo>
                      <a:cubicBezTo>
                        <a:pt x="33" y="82"/>
                        <a:pt x="33" y="82"/>
                        <a:pt x="33" y="82"/>
                      </a:cubicBezTo>
                      <a:cubicBezTo>
                        <a:pt x="35" y="85"/>
                        <a:pt x="35" y="85"/>
                        <a:pt x="35" y="85"/>
                      </a:cubicBezTo>
                      <a:cubicBezTo>
                        <a:pt x="41" y="74"/>
                        <a:pt x="41" y="74"/>
                        <a:pt x="41" y="74"/>
                      </a:cubicBezTo>
                      <a:cubicBezTo>
                        <a:pt x="40" y="71"/>
                        <a:pt x="40" y="71"/>
                        <a:pt x="40" y="71"/>
                      </a:cubicBezTo>
                      <a:moveTo>
                        <a:pt x="48" y="55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5" y="66"/>
                        <a:pt x="45" y="66"/>
                        <a:pt x="45" y="66"/>
                      </a:cubicBezTo>
                      <a:cubicBezTo>
                        <a:pt x="49" y="58"/>
                        <a:pt x="49" y="58"/>
                        <a:pt x="49" y="58"/>
                      </a:cubicBezTo>
                      <a:cubicBezTo>
                        <a:pt x="48" y="55"/>
                        <a:pt x="48" y="55"/>
                        <a:pt x="48" y="55"/>
                      </a:cubicBezTo>
                      <a:moveTo>
                        <a:pt x="52" y="46"/>
                      </a:moveTo>
                      <a:cubicBezTo>
                        <a:pt x="49" y="52"/>
                        <a:pt x="49" y="52"/>
                        <a:pt x="49" y="52"/>
                      </a:cubicBezTo>
                      <a:cubicBezTo>
                        <a:pt x="51" y="55"/>
                        <a:pt x="51" y="55"/>
                        <a:pt x="51" y="55"/>
                      </a:cubicBezTo>
                      <a:cubicBezTo>
                        <a:pt x="55" y="47"/>
                        <a:pt x="55" y="47"/>
                        <a:pt x="55" y="47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moveTo>
                        <a:pt x="59" y="33"/>
                      </a:moveTo>
                      <a:cubicBezTo>
                        <a:pt x="54" y="43"/>
                        <a:pt x="54" y="43"/>
                        <a:pt x="54" y="43"/>
                      </a:cubicBezTo>
                      <a:cubicBezTo>
                        <a:pt x="57" y="44"/>
                        <a:pt x="57" y="44"/>
                        <a:pt x="57" y="44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moveTo>
                        <a:pt x="78" y="0"/>
                      </a:move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3" y="33"/>
                        <a:pt x="63" y="33"/>
                        <a:pt x="63" y="33"/>
                      </a:cubicBezTo>
                      <a:cubicBezTo>
                        <a:pt x="72" y="16"/>
                        <a:pt x="72" y="16"/>
                        <a:pt x="72" y="16"/>
                      </a:cubicBezTo>
                      <a:cubicBezTo>
                        <a:pt x="78" y="0"/>
                        <a:pt x="78" y="0"/>
                        <a:pt x="78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89" name="Freeform 1785"/>
                <p:cNvSpPr>
                  <a:spLocks noEditPoints="1"/>
                </p:cNvSpPr>
                <p:nvPr/>
              </p:nvSpPr>
              <p:spPr bwMode="auto">
                <a:xfrm>
                  <a:off x="3771" y="2137"/>
                  <a:ext cx="3" cy="7"/>
                </a:xfrm>
                <a:custGeom>
                  <a:avLst/>
                  <a:gdLst>
                    <a:gd name="T0" fmla="*/ 1 w 1"/>
                    <a:gd name="T1" fmla="*/ 3 h 3"/>
                    <a:gd name="T2" fmla="*/ 1 w 1"/>
                    <a:gd name="T3" fmla="*/ 3 h 3"/>
                    <a:gd name="T4" fmla="*/ 1 w 1"/>
                    <a:gd name="T5" fmla="*/ 3 h 3"/>
                    <a:gd name="T6" fmla="*/ 1 w 1"/>
                    <a:gd name="T7" fmla="*/ 3 h 3"/>
                    <a:gd name="T8" fmla="*/ 1 w 1"/>
                    <a:gd name="T9" fmla="*/ 3 h 3"/>
                    <a:gd name="T10" fmla="*/ 1 w 1"/>
                    <a:gd name="T11" fmla="*/ 3 h 3"/>
                    <a:gd name="T12" fmla="*/ 0 w 1"/>
                    <a:gd name="T13" fmla="*/ 1 h 3"/>
                    <a:gd name="T14" fmla="*/ 1 w 1"/>
                    <a:gd name="T15" fmla="*/ 3 h 3"/>
                    <a:gd name="T16" fmla="*/ 1 w 1"/>
                    <a:gd name="T17" fmla="*/ 3 h 3"/>
                    <a:gd name="T18" fmla="*/ 0 w 1"/>
                    <a:gd name="T19" fmla="*/ 2 h 3"/>
                    <a:gd name="T20" fmla="*/ 0 w 1"/>
                    <a:gd name="T21" fmla="*/ 1 h 3"/>
                    <a:gd name="T22" fmla="*/ 0 w 1"/>
                    <a:gd name="T23" fmla="*/ 1 h 3"/>
                    <a:gd name="T24" fmla="*/ 1 w 1"/>
                    <a:gd name="T25" fmla="*/ 0 h 3"/>
                    <a:gd name="T26" fmla="*/ 0 w 1"/>
                    <a:gd name="T27" fmla="*/ 0 h 3"/>
                    <a:gd name="T28" fmla="*/ 1 w 1"/>
                    <a:gd name="T29" fmla="*/ 0 h 3"/>
                    <a:gd name="T30" fmla="*/ 1 w 1"/>
                    <a:gd name="T3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moveTo>
                        <a:pt x="0" y="1"/>
                      </a:move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90" name="Freeform 1786"/>
                <p:cNvSpPr>
                  <a:spLocks/>
                </p:cNvSpPr>
                <p:nvPr/>
              </p:nvSpPr>
              <p:spPr bwMode="auto">
                <a:xfrm>
                  <a:off x="3954" y="1781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7 w 10"/>
                    <a:gd name="T3" fmla="*/ 0 h 15"/>
                    <a:gd name="T4" fmla="*/ 0 w 10"/>
                    <a:gd name="T5" fmla="*/ 15 h 15"/>
                    <a:gd name="T6" fmla="*/ 5 w 10"/>
                    <a:gd name="T7" fmla="*/ 10 h 15"/>
                    <a:gd name="T8" fmla="*/ 10 w 10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5">
                      <a:moveTo>
                        <a:pt x="10" y="0"/>
                      </a:move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91" name="Freeform 1787"/>
                <p:cNvSpPr>
                  <a:spLocks/>
                </p:cNvSpPr>
                <p:nvPr/>
              </p:nvSpPr>
              <p:spPr bwMode="auto">
                <a:xfrm>
                  <a:off x="3954" y="1781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7 w 10"/>
                    <a:gd name="T3" fmla="*/ 0 h 15"/>
                    <a:gd name="T4" fmla="*/ 0 w 10"/>
                    <a:gd name="T5" fmla="*/ 15 h 15"/>
                    <a:gd name="T6" fmla="*/ 5 w 10"/>
                    <a:gd name="T7" fmla="*/ 10 h 15"/>
                    <a:gd name="T8" fmla="*/ 10 w 10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5">
                      <a:moveTo>
                        <a:pt x="10" y="0"/>
                      </a:move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92" name="Freeform 1788"/>
                <p:cNvSpPr>
                  <a:spLocks noEditPoints="1"/>
                </p:cNvSpPr>
                <p:nvPr/>
              </p:nvSpPr>
              <p:spPr bwMode="auto">
                <a:xfrm>
                  <a:off x="3971" y="1772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1 h 1"/>
                    <a:gd name="T8" fmla="*/ 1 h 1"/>
                    <a:gd name="T9" fmla="*/ 0 h 1"/>
                    <a:gd name="T10" fmla="*/ 1 h 1"/>
                    <a:gd name="T11" fmla="*/ 0 h 1"/>
                    <a:gd name="T12" fmla="*/ 0 h 1"/>
                    <a:gd name="T13" fmla="*/ 0 h 1"/>
                    <a:gd name="T14" fmla="*/ 0 h 1"/>
                    <a:gd name="T15" fmla="*/ 0 h 1"/>
                    <a:gd name="T16" fmla="*/ 0 h 1"/>
                    <a:gd name="T17" fmla="*/ 0 h 1"/>
                    <a:gd name="T18" fmla="*/ 0 h 1"/>
                    <a:gd name="T19" fmla="*/ 0 h 1"/>
                    <a:gd name="T20" fmla="*/ 0 h 1"/>
                    <a:gd name="T21" fmla="*/ 0 h 1"/>
                    <a:gd name="T2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93" name="Freeform 1789"/>
                <p:cNvSpPr>
                  <a:spLocks/>
                </p:cNvSpPr>
                <p:nvPr/>
              </p:nvSpPr>
              <p:spPr bwMode="auto">
                <a:xfrm>
                  <a:off x="3968" y="1772"/>
                  <a:ext cx="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  <a:gd name="T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94" name="Freeform 1790"/>
                <p:cNvSpPr>
                  <a:spLocks/>
                </p:cNvSpPr>
                <p:nvPr/>
              </p:nvSpPr>
              <p:spPr bwMode="auto">
                <a:xfrm>
                  <a:off x="3961" y="1776"/>
                  <a:ext cx="3" cy="5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2 h 2"/>
                    <a:gd name="T6" fmla="*/ 1 w 1"/>
                    <a:gd name="T7" fmla="*/ 0 h 2"/>
                    <a:gd name="T8" fmla="*/ 1 w 1"/>
                    <a:gd name="T9" fmla="*/ 0 h 2"/>
                    <a:gd name="T10" fmla="*/ 1 w 1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95" name="Freeform 1791"/>
                <p:cNvSpPr>
                  <a:spLocks/>
                </p:cNvSpPr>
                <p:nvPr/>
              </p:nvSpPr>
              <p:spPr bwMode="auto">
                <a:xfrm>
                  <a:off x="3964" y="17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96" name="Freeform 1792"/>
                <p:cNvSpPr>
                  <a:spLocks/>
                </p:cNvSpPr>
                <p:nvPr/>
              </p:nvSpPr>
              <p:spPr bwMode="auto">
                <a:xfrm>
                  <a:off x="3964" y="17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97" name="Freeform 1793"/>
                <p:cNvSpPr>
                  <a:spLocks noEditPoints="1"/>
                </p:cNvSpPr>
                <p:nvPr/>
              </p:nvSpPr>
              <p:spPr bwMode="auto">
                <a:xfrm>
                  <a:off x="3964" y="1772"/>
                  <a:ext cx="4" cy="4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0 w 2"/>
                    <a:gd name="T5" fmla="*/ 2 h 2"/>
                    <a:gd name="T6" fmla="*/ 0 w 2"/>
                    <a:gd name="T7" fmla="*/ 2 h 2"/>
                    <a:gd name="T8" fmla="*/ 0 w 2"/>
                    <a:gd name="T9" fmla="*/ 2 h 2"/>
                    <a:gd name="T10" fmla="*/ 1 w 2"/>
                    <a:gd name="T11" fmla="*/ 1 h 2"/>
                    <a:gd name="T12" fmla="*/ 1 w 2"/>
                    <a:gd name="T13" fmla="*/ 1 h 2"/>
                    <a:gd name="T14" fmla="*/ 0 w 2"/>
                    <a:gd name="T15" fmla="*/ 1 h 2"/>
                    <a:gd name="T16" fmla="*/ 1 w 2"/>
                    <a:gd name="T17" fmla="*/ 1 h 2"/>
                    <a:gd name="T18" fmla="*/ 1 w 2"/>
                    <a:gd name="T19" fmla="*/ 1 h 2"/>
                    <a:gd name="T20" fmla="*/ 1 w 2"/>
                    <a:gd name="T21" fmla="*/ 1 h 2"/>
                    <a:gd name="T22" fmla="*/ 1 w 2"/>
                    <a:gd name="T23" fmla="*/ 0 h 2"/>
                    <a:gd name="T24" fmla="*/ 1 w 2"/>
                    <a:gd name="T25" fmla="*/ 0 h 2"/>
                    <a:gd name="T26" fmla="*/ 1 w 2"/>
                    <a:gd name="T27" fmla="*/ 0 h 2"/>
                    <a:gd name="T28" fmla="*/ 2 w 2"/>
                    <a:gd name="T29" fmla="*/ 0 h 2"/>
                    <a:gd name="T30" fmla="*/ 2 w 2"/>
                    <a:gd name="T31" fmla="*/ 0 h 2"/>
                    <a:gd name="T32" fmla="*/ 2 w 2"/>
                    <a:gd name="T33" fmla="*/ 0 h 2"/>
                    <a:gd name="T34" fmla="*/ 2 w 2"/>
                    <a:gd name="T35" fmla="*/ 0 h 2"/>
                    <a:gd name="T36" fmla="*/ 2 w 2"/>
                    <a:gd name="T37" fmla="*/ 0 h 2"/>
                    <a:gd name="T38" fmla="*/ 2 w 2"/>
                    <a:gd name="T39" fmla="*/ 0 h 2"/>
                    <a:gd name="T40" fmla="*/ 1 w 2"/>
                    <a:gd name="T41" fmla="*/ 0 h 2"/>
                    <a:gd name="T42" fmla="*/ 1 w 2"/>
                    <a:gd name="T43" fmla="*/ 0 h 2"/>
                    <a:gd name="T44" fmla="*/ 1 w 2"/>
                    <a:gd name="T45" fmla="*/ 0 h 2"/>
                    <a:gd name="T46" fmla="*/ 1 w 2"/>
                    <a:gd name="T47" fmla="*/ 0 h 2"/>
                    <a:gd name="T48" fmla="*/ 2 w 2"/>
                    <a:gd name="T49" fmla="*/ 0 h 2"/>
                    <a:gd name="T50" fmla="*/ 2 w 2"/>
                    <a:gd name="T51" fmla="*/ 0 h 2"/>
                    <a:gd name="T52" fmla="*/ 2 w 2"/>
                    <a:gd name="T53" fmla="*/ 0 h 2"/>
                    <a:gd name="T54" fmla="*/ 2 w 2"/>
                    <a:gd name="T5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1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98" name="Freeform 1794"/>
                <p:cNvSpPr>
                  <a:spLocks noEditPoints="1"/>
                </p:cNvSpPr>
                <p:nvPr/>
              </p:nvSpPr>
              <p:spPr bwMode="auto">
                <a:xfrm>
                  <a:off x="3871" y="1788"/>
                  <a:ext cx="95" cy="237"/>
                </a:xfrm>
                <a:custGeom>
                  <a:avLst/>
                  <a:gdLst>
                    <a:gd name="T0" fmla="*/ 4 w 40"/>
                    <a:gd name="T1" fmla="*/ 86 h 99"/>
                    <a:gd name="T2" fmla="*/ 0 w 40"/>
                    <a:gd name="T3" fmla="*/ 97 h 99"/>
                    <a:gd name="T4" fmla="*/ 0 w 40"/>
                    <a:gd name="T5" fmla="*/ 98 h 99"/>
                    <a:gd name="T6" fmla="*/ 2 w 40"/>
                    <a:gd name="T7" fmla="*/ 99 h 99"/>
                    <a:gd name="T8" fmla="*/ 2 w 40"/>
                    <a:gd name="T9" fmla="*/ 99 h 99"/>
                    <a:gd name="T10" fmla="*/ 6 w 40"/>
                    <a:gd name="T11" fmla="*/ 91 h 99"/>
                    <a:gd name="T12" fmla="*/ 4 w 40"/>
                    <a:gd name="T13" fmla="*/ 86 h 99"/>
                    <a:gd name="T14" fmla="*/ 6 w 40"/>
                    <a:gd name="T15" fmla="*/ 80 h 99"/>
                    <a:gd name="T16" fmla="*/ 6 w 40"/>
                    <a:gd name="T17" fmla="*/ 82 h 99"/>
                    <a:gd name="T18" fmla="*/ 7 w 40"/>
                    <a:gd name="T19" fmla="*/ 86 h 99"/>
                    <a:gd name="T20" fmla="*/ 9 w 40"/>
                    <a:gd name="T21" fmla="*/ 83 h 99"/>
                    <a:gd name="T22" fmla="*/ 6 w 40"/>
                    <a:gd name="T23" fmla="*/ 80 h 99"/>
                    <a:gd name="T24" fmla="*/ 18 w 40"/>
                    <a:gd name="T25" fmla="*/ 50 h 99"/>
                    <a:gd name="T26" fmla="*/ 13 w 40"/>
                    <a:gd name="T27" fmla="*/ 62 h 99"/>
                    <a:gd name="T28" fmla="*/ 14 w 40"/>
                    <a:gd name="T29" fmla="*/ 65 h 99"/>
                    <a:gd name="T30" fmla="*/ 16 w 40"/>
                    <a:gd name="T31" fmla="*/ 64 h 99"/>
                    <a:gd name="T32" fmla="*/ 21 w 40"/>
                    <a:gd name="T33" fmla="*/ 51 h 99"/>
                    <a:gd name="T34" fmla="*/ 18 w 40"/>
                    <a:gd name="T35" fmla="*/ 50 h 99"/>
                    <a:gd name="T36" fmla="*/ 40 w 40"/>
                    <a:gd name="T37" fmla="*/ 0 h 99"/>
                    <a:gd name="T38" fmla="*/ 31 w 40"/>
                    <a:gd name="T39" fmla="*/ 17 h 99"/>
                    <a:gd name="T40" fmla="*/ 24 w 40"/>
                    <a:gd name="T41" fmla="*/ 36 h 99"/>
                    <a:gd name="T42" fmla="*/ 26 w 40"/>
                    <a:gd name="T43" fmla="*/ 38 h 99"/>
                    <a:gd name="T44" fmla="*/ 40 w 40"/>
                    <a:gd name="T45" fmla="*/ 1 h 99"/>
                    <a:gd name="T46" fmla="*/ 40 w 40"/>
                    <a:gd name="T4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0" h="99">
                      <a:moveTo>
                        <a:pt x="4" y="86"/>
                      </a:move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2" y="99"/>
                        <a:pt x="2" y="99"/>
                        <a:pt x="2" y="99"/>
                      </a:cubicBezTo>
                      <a:cubicBezTo>
                        <a:pt x="2" y="99"/>
                        <a:pt x="2" y="99"/>
                        <a:pt x="2" y="99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4" y="86"/>
                        <a:pt x="4" y="86"/>
                        <a:pt x="4" y="86"/>
                      </a:cubicBezTo>
                      <a:moveTo>
                        <a:pt x="6" y="80"/>
                      </a:moveTo>
                      <a:cubicBezTo>
                        <a:pt x="6" y="82"/>
                        <a:pt x="6" y="82"/>
                        <a:pt x="6" y="82"/>
                      </a:cubicBezTo>
                      <a:cubicBezTo>
                        <a:pt x="7" y="86"/>
                        <a:pt x="7" y="86"/>
                        <a:pt x="7" y="86"/>
                      </a:cubicBezTo>
                      <a:cubicBezTo>
                        <a:pt x="9" y="83"/>
                        <a:pt x="9" y="83"/>
                        <a:pt x="9" y="83"/>
                      </a:cubicBezTo>
                      <a:cubicBezTo>
                        <a:pt x="6" y="80"/>
                        <a:pt x="6" y="80"/>
                        <a:pt x="6" y="80"/>
                      </a:cubicBezTo>
                      <a:moveTo>
                        <a:pt x="18" y="50"/>
                      </a:move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14" y="65"/>
                        <a:pt x="14" y="65"/>
                        <a:pt x="14" y="65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21" y="51"/>
                        <a:pt x="21" y="51"/>
                        <a:pt x="21" y="51"/>
                      </a:cubicBezTo>
                      <a:cubicBezTo>
                        <a:pt x="18" y="50"/>
                        <a:pt x="18" y="50"/>
                        <a:pt x="18" y="50"/>
                      </a:cubicBezTo>
                      <a:moveTo>
                        <a:pt x="40" y="0"/>
                      </a:moveTo>
                      <a:cubicBezTo>
                        <a:pt x="31" y="17"/>
                        <a:pt x="31" y="17"/>
                        <a:pt x="31" y="17"/>
                      </a:cubicBezTo>
                      <a:cubicBezTo>
                        <a:pt x="24" y="36"/>
                        <a:pt x="24" y="36"/>
                        <a:pt x="24" y="36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40" y="1"/>
                        <a:pt x="40" y="1"/>
                        <a:pt x="40" y="1"/>
                      </a:cubicBezTo>
                      <a:cubicBezTo>
                        <a:pt x="40" y="0"/>
                        <a:pt x="40" y="0"/>
                        <a:pt x="4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99" name="Freeform 1795"/>
                <p:cNvSpPr>
                  <a:spLocks/>
                </p:cNvSpPr>
                <p:nvPr/>
              </p:nvSpPr>
              <p:spPr bwMode="auto">
                <a:xfrm>
                  <a:off x="3966" y="1781"/>
                  <a:ext cx="2" cy="10"/>
                </a:xfrm>
                <a:custGeom>
                  <a:avLst/>
                  <a:gdLst>
                    <a:gd name="T0" fmla="*/ 1 w 1"/>
                    <a:gd name="T1" fmla="*/ 0 h 4"/>
                    <a:gd name="T2" fmla="*/ 0 w 1"/>
                    <a:gd name="T3" fmla="*/ 3 h 4"/>
                    <a:gd name="T4" fmla="*/ 0 w 1"/>
                    <a:gd name="T5" fmla="*/ 4 h 4"/>
                    <a:gd name="T6" fmla="*/ 1 w 1"/>
                    <a:gd name="T7" fmla="*/ 1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00" name="Freeform 1796"/>
                <p:cNvSpPr>
                  <a:spLocks noEditPoints="1"/>
                </p:cNvSpPr>
                <p:nvPr/>
              </p:nvSpPr>
              <p:spPr bwMode="auto">
                <a:xfrm>
                  <a:off x="3968" y="1772"/>
                  <a:ext cx="5" cy="12"/>
                </a:xfrm>
                <a:custGeom>
                  <a:avLst/>
                  <a:gdLst>
                    <a:gd name="T0" fmla="*/ 2 w 2"/>
                    <a:gd name="T1" fmla="*/ 2 h 5"/>
                    <a:gd name="T2" fmla="*/ 1 w 2"/>
                    <a:gd name="T3" fmla="*/ 2 h 5"/>
                    <a:gd name="T4" fmla="*/ 0 w 2"/>
                    <a:gd name="T5" fmla="*/ 4 h 5"/>
                    <a:gd name="T6" fmla="*/ 0 w 2"/>
                    <a:gd name="T7" fmla="*/ 5 h 5"/>
                    <a:gd name="T8" fmla="*/ 2 w 2"/>
                    <a:gd name="T9" fmla="*/ 2 h 5"/>
                    <a:gd name="T10" fmla="*/ 2 w 2"/>
                    <a:gd name="T11" fmla="*/ 2 h 5"/>
                    <a:gd name="T12" fmla="*/ 2 w 2"/>
                    <a:gd name="T13" fmla="*/ 2 h 5"/>
                    <a:gd name="T14" fmla="*/ 2 w 2"/>
                    <a:gd name="T15" fmla="*/ 2 h 5"/>
                    <a:gd name="T16" fmla="*/ 2 w 2"/>
                    <a:gd name="T17" fmla="*/ 1 h 5"/>
                    <a:gd name="T18" fmla="*/ 2 w 2"/>
                    <a:gd name="T19" fmla="*/ 1 h 5"/>
                    <a:gd name="T20" fmla="*/ 2 w 2"/>
                    <a:gd name="T21" fmla="*/ 2 h 5"/>
                    <a:gd name="T22" fmla="*/ 2 w 2"/>
                    <a:gd name="T23" fmla="*/ 2 h 5"/>
                    <a:gd name="T24" fmla="*/ 2 w 2"/>
                    <a:gd name="T25" fmla="*/ 1 h 5"/>
                    <a:gd name="T26" fmla="*/ 2 w 2"/>
                    <a:gd name="T27" fmla="*/ 1 h 5"/>
                    <a:gd name="T28" fmla="*/ 2 w 2"/>
                    <a:gd name="T29" fmla="*/ 1 h 5"/>
                    <a:gd name="T30" fmla="*/ 2 w 2"/>
                    <a:gd name="T31" fmla="*/ 1 h 5"/>
                    <a:gd name="T32" fmla="*/ 2 w 2"/>
                    <a:gd name="T33" fmla="*/ 1 h 5"/>
                    <a:gd name="T34" fmla="*/ 2 w 2"/>
                    <a:gd name="T35" fmla="*/ 1 h 5"/>
                    <a:gd name="T36" fmla="*/ 2 w 2"/>
                    <a:gd name="T37" fmla="*/ 1 h 5"/>
                    <a:gd name="T38" fmla="*/ 2 w 2"/>
                    <a:gd name="T39" fmla="*/ 1 h 5"/>
                    <a:gd name="T40" fmla="*/ 2 w 2"/>
                    <a:gd name="T41" fmla="*/ 1 h 5"/>
                    <a:gd name="T42" fmla="*/ 2 w 2"/>
                    <a:gd name="T43" fmla="*/ 1 h 5"/>
                    <a:gd name="T44" fmla="*/ 2 w 2"/>
                    <a:gd name="T45" fmla="*/ 1 h 5"/>
                    <a:gd name="T46" fmla="*/ 2 w 2"/>
                    <a:gd name="T47" fmla="*/ 1 h 5"/>
                    <a:gd name="T48" fmla="*/ 2 w 2"/>
                    <a:gd name="T49" fmla="*/ 1 h 5"/>
                    <a:gd name="T50" fmla="*/ 1 w 2"/>
                    <a:gd name="T51" fmla="*/ 0 h 5"/>
                    <a:gd name="T52" fmla="*/ 1 w 2"/>
                    <a:gd name="T53" fmla="*/ 0 h 5"/>
                    <a:gd name="T54" fmla="*/ 1 w 2"/>
                    <a:gd name="T55" fmla="*/ 0 h 5"/>
                    <a:gd name="T56" fmla="*/ 1 w 2"/>
                    <a:gd name="T57" fmla="*/ 0 h 5"/>
                    <a:gd name="T58" fmla="*/ 1 w 2"/>
                    <a:gd name="T59" fmla="*/ 0 h 5"/>
                    <a:gd name="T60" fmla="*/ 1 w 2"/>
                    <a:gd name="T6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" h="5">
                      <a:moveTo>
                        <a:pt x="2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1"/>
                        <a:pt x="2" y="1"/>
                      </a:cubicBezTo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01" name="Oval 1797"/>
                <p:cNvSpPr>
                  <a:spLocks noChangeArrowheads="1"/>
                </p:cNvSpPr>
                <p:nvPr/>
              </p:nvSpPr>
              <p:spPr bwMode="auto">
                <a:xfrm>
                  <a:off x="3968" y="1772"/>
                  <a:ext cx="1" cy="1"/>
                </a:xfrm>
                <a:prstGeom prst="ellipse">
                  <a:avLst/>
                </a:pr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02" name="Freeform 1798"/>
                <p:cNvSpPr>
                  <a:spLocks noEditPoints="1"/>
                </p:cNvSpPr>
                <p:nvPr/>
              </p:nvSpPr>
              <p:spPr bwMode="auto">
                <a:xfrm>
                  <a:off x="3968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03" name="Freeform 1799"/>
                <p:cNvSpPr>
                  <a:spLocks noEditPoints="1"/>
                </p:cNvSpPr>
                <p:nvPr/>
              </p:nvSpPr>
              <p:spPr bwMode="auto">
                <a:xfrm>
                  <a:off x="3966" y="1772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0 w 1"/>
                    <a:gd name="T5" fmla="*/ 0 w 1"/>
                    <a:gd name="T6" fmla="*/ 0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1 w 1"/>
                    <a:gd name="T14" fmla="*/ 1 w 1"/>
                    <a:gd name="T15" fmla="*/ 1 w 1"/>
                    <a:gd name="T16" fmla="*/ 1 w 1"/>
                    <a:gd name="T17" fmla="*/ 1 w 1"/>
                    <a:gd name="T18" fmla="*/ 1 w 1"/>
                    <a:gd name="T19" fmla="*/ 1 w 1"/>
                    <a:gd name="T20" fmla="*/ 1 w 1"/>
                    <a:gd name="T21" fmla="*/ 1 w 1"/>
                    <a:gd name="T22" fmla="*/ 1 w 1"/>
                    <a:gd name="T23" fmla="*/ 1 w 1"/>
                    <a:gd name="T24" fmla="*/ 1 w 1"/>
                    <a:gd name="T25" fmla="*/ 1 w 1"/>
                    <a:gd name="T26" fmla="*/ 1 w 1"/>
                    <a:gd name="T27" fmla="*/ 1 w 1"/>
                    <a:gd name="T28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04" name="Freeform 1800"/>
                <p:cNvSpPr>
                  <a:spLocks noEditPoints="1"/>
                </p:cNvSpPr>
                <p:nvPr/>
              </p:nvSpPr>
              <p:spPr bwMode="auto">
                <a:xfrm>
                  <a:off x="3971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05" name="Freeform 1801"/>
                <p:cNvSpPr>
                  <a:spLocks/>
                </p:cNvSpPr>
                <p:nvPr/>
              </p:nvSpPr>
              <p:spPr bwMode="auto">
                <a:xfrm>
                  <a:off x="3966" y="1772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1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06" name="Freeform 1802"/>
                <p:cNvSpPr>
                  <a:spLocks noEditPoints="1"/>
                </p:cNvSpPr>
                <p:nvPr/>
              </p:nvSpPr>
              <p:spPr bwMode="auto">
                <a:xfrm>
                  <a:off x="3971" y="1774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1 h 1"/>
                    <a:gd name="T14" fmla="*/ 1 w 1"/>
                    <a:gd name="T15" fmla="*/ 1 h 1"/>
                    <a:gd name="T16" fmla="*/ 1 w 1"/>
                    <a:gd name="T17" fmla="*/ 1 h 1"/>
                    <a:gd name="T18" fmla="*/ 1 w 1"/>
                    <a:gd name="T19" fmla="*/ 0 h 1"/>
                    <a:gd name="T20" fmla="*/ 1 w 1"/>
                    <a:gd name="T21" fmla="*/ 0 h 1"/>
                    <a:gd name="T22" fmla="*/ 1 w 1"/>
                    <a:gd name="T23" fmla="*/ 0 h 1"/>
                    <a:gd name="T24" fmla="*/ 1 w 1"/>
                    <a:gd name="T25" fmla="*/ 0 h 1"/>
                    <a:gd name="T26" fmla="*/ 1 w 1"/>
                    <a:gd name="T27" fmla="*/ 0 h 1"/>
                    <a:gd name="T28" fmla="*/ 1 w 1"/>
                    <a:gd name="T29" fmla="*/ 0 h 1"/>
                    <a:gd name="T30" fmla="*/ 0 w 1"/>
                    <a:gd name="T31" fmla="*/ 0 h 1"/>
                    <a:gd name="T32" fmla="*/ 1 w 1"/>
                    <a:gd name="T33" fmla="*/ 0 h 1"/>
                    <a:gd name="T34" fmla="*/ 1 w 1"/>
                    <a:gd name="T35" fmla="*/ 0 h 1"/>
                    <a:gd name="T36" fmla="*/ 1 w 1"/>
                    <a:gd name="T37" fmla="*/ 0 h 1"/>
                    <a:gd name="T38" fmla="*/ 1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07" name="Freeform 1803"/>
                <p:cNvSpPr>
                  <a:spLocks/>
                </p:cNvSpPr>
                <p:nvPr/>
              </p:nvSpPr>
              <p:spPr bwMode="auto">
                <a:xfrm>
                  <a:off x="3968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08" name="Freeform 1804"/>
                <p:cNvSpPr>
                  <a:spLocks/>
                </p:cNvSpPr>
                <p:nvPr/>
              </p:nvSpPr>
              <p:spPr bwMode="auto">
                <a:xfrm>
                  <a:off x="3968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09" name="Freeform 1805"/>
                <p:cNvSpPr>
                  <a:spLocks noEditPoints="1"/>
                </p:cNvSpPr>
                <p:nvPr/>
              </p:nvSpPr>
              <p:spPr bwMode="auto">
                <a:xfrm>
                  <a:off x="3968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10" name="Freeform 1806"/>
                <p:cNvSpPr>
                  <a:spLocks/>
                </p:cNvSpPr>
                <p:nvPr/>
              </p:nvSpPr>
              <p:spPr bwMode="auto">
                <a:xfrm>
                  <a:off x="3968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11" name="Freeform 1807"/>
                <p:cNvSpPr>
                  <a:spLocks noEditPoints="1"/>
                </p:cNvSpPr>
                <p:nvPr/>
              </p:nvSpPr>
              <p:spPr bwMode="auto">
                <a:xfrm>
                  <a:off x="3966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12" name="Freeform 1808"/>
                <p:cNvSpPr>
                  <a:spLocks noEditPoints="1"/>
                </p:cNvSpPr>
                <p:nvPr/>
              </p:nvSpPr>
              <p:spPr bwMode="auto">
                <a:xfrm>
                  <a:off x="3971" y="1772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13" name="Freeform 1809"/>
                <p:cNvSpPr>
                  <a:spLocks noEditPoints="1"/>
                </p:cNvSpPr>
                <p:nvPr/>
              </p:nvSpPr>
              <p:spPr bwMode="auto">
                <a:xfrm>
                  <a:off x="3973" y="1774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  <a:gd name="T7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14" name="Freeform 1810"/>
                <p:cNvSpPr>
                  <a:spLocks/>
                </p:cNvSpPr>
                <p:nvPr/>
              </p:nvSpPr>
              <p:spPr bwMode="auto">
                <a:xfrm>
                  <a:off x="3945" y="1784"/>
                  <a:ext cx="21" cy="45"/>
                </a:xfrm>
                <a:custGeom>
                  <a:avLst/>
                  <a:gdLst>
                    <a:gd name="T0" fmla="*/ 9 w 9"/>
                    <a:gd name="T1" fmla="*/ 0 h 19"/>
                    <a:gd name="T2" fmla="*/ 6 w 9"/>
                    <a:gd name="T3" fmla="*/ 3 h 19"/>
                    <a:gd name="T4" fmla="*/ 0 w 9"/>
                    <a:gd name="T5" fmla="*/ 19 h 19"/>
                    <a:gd name="T6" fmla="*/ 9 w 9"/>
                    <a:gd name="T7" fmla="*/ 2 h 19"/>
                    <a:gd name="T8" fmla="*/ 9 w 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9">
                      <a:moveTo>
                        <a:pt x="9" y="0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1"/>
                        <a:pt x="9" y="1"/>
                        <a:pt x="9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15" name="Freeform 1811"/>
                <p:cNvSpPr>
                  <a:spLocks/>
                </p:cNvSpPr>
                <p:nvPr/>
              </p:nvSpPr>
              <p:spPr bwMode="auto">
                <a:xfrm>
                  <a:off x="3966" y="1779"/>
                  <a:ext cx="2" cy="9"/>
                </a:xfrm>
                <a:custGeom>
                  <a:avLst/>
                  <a:gdLst>
                    <a:gd name="T0" fmla="*/ 1 w 1"/>
                    <a:gd name="T1" fmla="*/ 0 h 4"/>
                    <a:gd name="T2" fmla="*/ 0 w 1"/>
                    <a:gd name="T3" fmla="*/ 2 h 4"/>
                    <a:gd name="T4" fmla="*/ 0 w 1"/>
                    <a:gd name="T5" fmla="*/ 4 h 4"/>
                    <a:gd name="T6" fmla="*/ 1 w 1"/>
                    <a:gd name="T7" fmla="*/ 1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16" name="Freeform 1812"/>
                <p:cNvSpPr>
                  <a:spLocks/>
                </p:cNvSpPr>
                <p:nvPr/>
              </p:nvSpPr>
              <p:spPr bwMode="auto">
                <a:xfrm>
                  <a:off x="3968" y="1776"/>
                  <a:ext cx="3" cy="5"/>
                </a:xfrm>
                <a:custGeom>
                  <a:avLst/>
                  <a:gdLst>
                    <a:gd name="T0" fmla="*/ 1 w 1"/>
                    <a:gd name="T1" fmla="*/ 0 h 2"/>
                    <a:gd name="T2" fmla="*/ 1 w 1"/>
                    <a:gd name="T3" fmla="*/ 0 h 2"/>
                    <a:gd name="T4" fmla="*/ 0 w 1"/>
                    <a:gd name="T5" fmla="*/ 1 h 2"/>
                    <a:gd name="T6" fmla="*/ 0 w 1"/>
                    <a:gd name="T7" fmla="*/ 2 h 2"/>
                    <a:gd name="T8" fmla="*/ 1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17" name="Freeform 1813"/>
                <p:cNvSpPr>
                  <a:spLocks/>
                </p:cNvSpPr>
                <p:nvPr/>
              </p:nvSpPr>
              <p:spPr bwMode="auto">
                <a:xfrm>
                  <a:off x="3959" y="1779"/>
                  <a:ext cx="7" cy="12"/>
                </a:xfrm>
                <a:custGeom>
                  <a:avLst/>
                  <a:gdLst>
                    <a:gd name="T0" fmla="*/ 2 w 3"/>
                    <a:gd name="T1" fmla="*/ 0 h 5"/>
                    <a:gd name="T2" fmla="*/ 2 w 3"/>
                    <a:gd name="T3" fmla="*/ 1 h 5"/>
                    <a:gd name="T4" fmla="*/ 0 w 3"/>
                    <a:gd name="T5" fmla="*/ 5 h 5"/>
                    <a:gd name="T6" fmla="*/ 3 w 3"/>
                    <a:gd name="T7" fmla="*/ 2 h 5"/>
                    <a:gd name="T8" fmla="*/ 2 w 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2" y="0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2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18" name="Freeform 1814"/>
                <p:cNvSpPr>
                  <a:spLocks/>
                </p:cNvSpPr>
                <p:nvPr/>
              </p:nvSpPr>
              <p:spPr bwMode="auto">
                <a:xfrm>
                  <a:off x="3964" y="1779"/>
                  <a:ext cx="4" cy="5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0 h 2"/>
                    <a:gd name="T4" fmla="*/ 1 w 2"/>
                    <a:gd name="T5" fmla="*/ 2 h 2"/>
                    <a:gd name="T6" fmla="*/ 2 w 2"/>
                    <a:gd name="T7" fmla="*/ 0 h 2"/>
                    <a:gd name="T8" fmla="*/ 2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19" name="Freeform 1815"/>
                <p:cNvSpPr>
                  <a:spLocks noEditPoints="1"/>
                </p:cNvSpPr>
                <p:nvPr/>
              </p:nvSpPr>
              <p:spPr bwMode="auto">
                <a:xfrm>
                  <a:off x="3968" y="1772"/>
                  <a:ext cx="5" cy="7"/>
                </a:xfrm>
                <a:custGeom>
                  <a:avLst/>
                  <a:gdLst>
                    <a:gd name="T0" fmla="*/ 2 w 2"/>
                    <a:gd name="T1" fmla="*/ 1 h 3"/>
                    <a:gd name="T2" fmla="*/ 2 w 2"/>
                    <a:gd name="T3" fmla="*/ 1 h 3"/>
                    <a:gd name="T4" fmla="*/ 2 w 2"/>
                    <a:gd name="T5" fmla="*/ 1 h 3"/>
                    <a:gd name="T6" fmla="*/ 0 w 2"/>
                    <a:gd name="T7" fmla="*/ 3 h 3"/>
                    <a:gd name="T8" fmla="*/ 0 w 2"/>
                    <a:gd name="T9" fmla="*/ 3 h 3"/>
                    <a:gd name="T10" fmla="*/ 0 w 2"/>
                    <a:gd name="T11" fmla="*/ 3 h 3"/>
                    <a:gd name="T12" fmla="*/ 1 w 2"/>
                    <a:gd name="T13" fmla="*/ 2 h 3"/>
                    <a:gd name="T14" fmla="*/ 1 w 2"/>
                    <a:gd name="T15" fmla="*/ 2 h 3"/>
                    <a:gd name="T16" fmla="*/ 1 w 2"/>
                    <a:gd name="T17" fmla="*/ 2 h 3"/>
                    <a:gd name="T18" fmla="*/ 2 w 2"/>
                    <a:gd name="T19" fmla="*/ 2 h 3"/>
                    <a:gd name="T20" fmla="*/ 2 w 2"/>
                    <a:gd name="T21" fmla="*/ 1 h 3"/>
                    <a:gd name="T22" fmla="*/ 1 w 2"/>
                    <a:gd name="T23" fmla="*/ 0 h 3"/>
                    <a:gd name="T24" fmla="*/ 1 w 2"/>
                    <a:gd name="T25" fmla="*/ 0 h 3"/>
                    <a:gd name="T26" fmla="*/ 2 w 2"/>
                    <a:gd name="T27" fmla="*/ 1 h 3"/>
                    <a:gd name="T28" fmla="*/ 2 w 2"/>
                    <a:gd name="T29" fmla="*/ 1 h 3"/>
                    <a:gd name="T30" fmla="*/ 2 w 2"/>
                    <a:gd name="T31" fmla="*/ 1 h 3"/>
                    <a:gd name="T32" fmla="*/ 2 w 2"/>
                    <a:gd name="T33" fmla="*/ 1 h 3"/>
                    <a:gd name="T34" fmla="*/ 2 w 2"/>
                    <a:gd name="T35" fmla="*/ 1 h 3"/>
                    <a:gd name="T36" fmla="*/ 2 w 2"/>
                    <a:gd name="T37" fmla="*/ 1 h 3"/>
                    <a:gd name="T38" fmla="*/ 2 w 2"/>
                    <a:gd name="T39" fmla="*/ 1 h 3"/>
                    <a:gd name="T40" fmla="*/ 1 w 2"/>
                    <a:gd name="T41" fmla="*/ 1 h 3"/>
                    <a:gd name="T42" fmla="*/ 1 w 2"/>
                    <a:gd name="T43" fmla="*/ 1 h 3"/>
                    <a:gd name="T44" fmla="*/ 1 w 2"/>
                    <a:gd name="T45" fmla="*/ 1 h 3"/>
                    <a:gd name="T46" fmla="*/ 1 w 2"/>
                    <a:gd name="T47" fmla="*/ 1 h 3"/>
                    <a:gd name="T48" fmla="*/ 1 w 2"/>
                    <a:gd name="T49" fmla="*/ 1 h 3"/>
                    <a:gd name="T50" fmla="*/ 1 w 2"/>
                    <a:gd name="T51" fmla="*/ 1 h 3"/>
                    <a:gd name="T52" fmla="*/ 1 w 2"/>
                    <a:gd name="T53" fmla="*/ 1 h 3"/>
                    <a:gd name="T54" fmla="*/ 1 w 2"/>
                    <a:gd name="T55" fmla="*/ 0 h 3"/>
                    <a:gd name="T56" fmla="*/ 1 w 2"/>
                    <a:gd name="T57" fmla="*/ 0 h 3"/>
                    <a:gd name="T58" fmla="*/ 1 w 2"/>
                    <a:gd name="T59" fmla="*/ 0 h 3"/>
                    <a:gd name="T60" fmla="*/ 1 w 2"/>
                    <a:gd name="T61" fmla="*/ 0 h 3"/>
                    <a:gd name="T62" fmla="*/ 1 w 2"/>
                    <a:gd name="T63" fmla="*/ 0 h 3"/>
                    <a:gd name="T64" fmla="*/ 1 w 2"/>
                    <a:gd name="T65" fmla="*/ 0 h 3"/>
                    <a:gd name="T66" fmla="*/ 1 w 2"/>
                    <a:gd name="T67" fmla="*/ 0 h 3"/>
                    <a:gd name="T68" fmla="*/ 1 w 2"/>
                    <a:gd name="T69" fmla="*/ 0 h 3"/>
                    <a:gd name="T70" fmla="*/ 1 w 2"/>
                    <a:gd name="T71" fmla="*/ 0 h 3"/>
                    <a:gd name="T72" fmla="*/ 1 w 2"/>
                    <a:gd name="T73" fmla="*/ 0 h 3"/>
                    <a:gd name="T74" fmla="*/ 1 w 2"/>
                    <a:gd name="T7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2"/>
                        <a:pt x="2" y="1"/>
                        <a:pt x="2" y="1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20" name="Freeform 1816"/>
                <p:cNvSpPr>
                  <a:spLocks noEditPoints="1"/>
                </p:cNvSpPr>
                <p:nvPr/>
              </p:nvSpPr>
              <p:spPr bwMode="auto">
                <a:xfrm>
                  <a:off x="3968" y="1772"/>
                  <a:ext cx="5" cy="2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2 w 2"/>
                    <a:gd name="T5" fmla="*/ 1 h 1"/>
                    <a:gd name="T6" fmla="*/ 2 w 2"/>
                    <a:gd name="T7" fmla="*/ 1 h 1"/>
                    <a:gd name="T8" fmla="*/ 0 w 2"/>
                    <a:gd name="T9" fmla="*/ 0 h 1"/>
                    <a:gd name="T10" fmla="*/ 0 w 2"/>
                    <a:gd name="T11" fmla="*/ 0 h 1"/>
                    <a:gd name="T12" fmla="*/ 1 w 2"/>
                    <a:gd name="T13" fmla="*/ 1 h 1"/>
                    <a:gd name="T14" fmla="*/ 2 w 2"/>
                    <a:gd name="T15" fmla="*/ 1 h 1"/>
                    <a:gd name="T16" fmla="*/ 2 w 2"/>
                    <a:gd name="T17" fmla="*/ 1 h 1"/>
                    <a:gd name="T18" fmla="*/ 1 w 2"/>
                    <a:gd name="T19" fmla="*/ 0 h 1"/>
                    <a:gd name="T20" fmla="*/ 1 w 2"/>
                    <a:gd name="T21" fmla="*/ 0 h 1"/>
                    <a:gd name="T22" fmla="*/ 0 w 2"/>
                    <a:gd name="T23" fmla="*/ 0 h 1"/>
                    <a:gd name="T24" fmla="*/ 0 w 2"/>
                    <a:gd name="T2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21" name="Freeform 1817"/>
                <p:cNvSpPr>
                  <a:spLocks/>
                </p:cNvSpPr>
                <p:nvPr/>
              </p:nvSpPr>
              <p:spPr bwMode="auto">
                <a:xfrm>
                  <a:off x="3964" y="1776"/>
                  <a:ext cx="0" cy="5"/>
                </a:xfrm>
                <a:custGeom>
                  <a:avLst/>
                  <a:gdLst>
                    <a:gd name="T0" fmla="*/ 0 h 2"/>
                    <a:gd name="T1" fmla="*/ 2 h 2"/>
                    <a:gd name="T2" fmla="*/ 1 h 2"/>
                    <a:gd name="T3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22" name="Freeform 1818"/>
                <p:cNvSpPr>
                  <a:spLocks/>
                </p:cNvSpPr>
                <p:nvPr/>
              </p:nvSpPr>
              <p:spPr bwMode="auto">
                <a:xfrm>
                  <a:off x="3964" y="1776"/>
                  <a:ext cx="4" cy="3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0 w 2"/>
                    <a:gd name="T5" fmla="*/ 1 h 1"/>
                    <a:gd name="T6" fmla="*/ 2 w 2"/>
                    <a:gd name="T7" fmla="*/ 1 h 1"/>
                    <a:gd name="T8" fmla="*/ 2 w 2"/>
                    <a:gd name="T9" fmla="*/ 1 h 1"/>
                    <a:gd name="T10" fmla="*/ 2 w 2"/>
                    <a:gd name="T11" fmla="*/ 1 h 1"/>
                    <a:gd name="T12" fmla="*/ 1 w 2"/>
                    <a:gd name="T13" fmla="*/ 1 h 1"/>
                    <a:gd name="T14" fmla="*/ 0 w 2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23" name="Freeform 1819"/>
                <p:cNvSpPr>
                  <a:spLocks/>
                </p:cNvSpPr>
                <p:nvPr/>
              </p:nvSpPr>
              <p:spPr bwMode="auto">
                <a:xfrm>
                  <a:off x="3968" y="1774"/>
                  <a:ext cx="5" cy="5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2 h 2"/>
                    <a:gd name="T6" fmla="*/ 0 w 2"/>
                    <a:gd name="T7" fmla="*/ 2 h 2"/>
                    <a:gd name="T8" fmla="*/ 0 w 2"/>
                    <a:gd name="T9" fmla="*/ 2 h 2"/>
                    <a:gd name="T10" fmla="*/ 2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1" y="1"/>
                        <a:pt x="1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24" name="Freeform 1820"/>
                <p:cNvSpPr>
                  <a:spLocks noEditPoints="1"/>
                </p:cNvSpPr>
                <p:nvPr/>
              </p:nvSpPr>
              <p:spPr bwMode="auto">
                <a:xfrm>
                  <a:off x="3964" y="1772"/>
                  <a:ext cx="4" cy="7"/>
                </a:xfrm>
                <a:custGeom>
                  <a:avLst/>
                  <a:gdLst>
                    <a:gd name="T0" fmla="*/ 2 w 2"/>
                    <a:gd name="T1" fmla="*/ 1 h 3"/>
                    <a:gd name="T2" fmla="*/ 2 w 2"/>
                    <a:gd name="T3" fmla="*/ 1 h 3"/>
                    <a:gd name="T4" fmla="*/ 1 w 2"/>
                    <a:gd name="T5" fmla="*/ 1 h 3"/>
                    <a:gd name="T6" fmla="*/ 0 w 2"/>
                    <a:gd name="T7" fmla="*/ 2 h 3"/>
                    <a:gd name="T8" fmla="*/ 1 w 2"/>
                    <a:gd name="T9" fmla="*/ 3 h 3"/>
                    <a:gd name="T10" fmla="*/ 2 w 2"/>
                    <a:gd name="T11" fmla="*/ 3 h 3"/>
                    <a:gd name="T12" fmla="*/ 2 w 2"/>
                    <a:gd name="T13" fmla="*/ 3 h 3"/>
                    <a:gd name="T14" fmla="*/ 2 w 2"/>
                    <a:gd name="T15" fmla="*/ 1 h 3"/>
                    <a:gd name="T16" fmla="*/ 2 w 2"/>
                    <a:gd name="T17" fmla="*/ 1 h 3"/>
                    <a:gd name="T18" fmla="*/ 2 w 2"/>
                    <a:gd name="T19" fmla="*/ 0 h 3"/>
                    <a:gd name="T20" fmla="*/ 2 w 2"/>
                    <a:gd name="T21" fmla="*/ 0 h 3"/>
                    <a:gd name="T22" fmla="*/ 2 w 2"/>
                    <a:gd name="T23" fmla="*/ 0 h 3"/>
                    <a:gd name="T24" fmla="*/ 2 w 2"/>
                    <a:gd name="T25" fmla="*/ 0 h 3"/>
                    <a:gd name="T26" fmla="*/ 1 w 2"/>
                    <a:gd name="T27" fmla="*/ 0 h 3"/>
                    <a:gd name="T28" fmla="*/ 1 w 2"/>
                    <a:gd name="T29" fmla="*/ 0 h 3"/>
                    <a:gd name="T30" fmla="*/ 1 w 2"/>
                    <a:gd name="T31" fmla="*/ 0 h 3"/>
                    <a:gd name="T32" fmla="*/ 1 w 2"/>
                    <a:gd name="T33" fmla="*/ 0 h 3"/>
                    <a:gd name="T34" fmla="*/ 1 w 2"/>
                    <a:gd name="T35" fmla="*/ 0 h 3"/>
                    <a:gd name="T36" fmla="*/ 1 w 2"/>
                    <a:gd name="T37" fmla="*/ 1 h 3"/>
                    <a:gd name="T38" fmla="*/ 1 w 2"/>
                    <a:gd name="T39" fmla="*/ 1 h 3"/>
                    <a:gd name="T40" fmla="*/ 1 w 2"/>
                    <a:gd name="T41" fmla="*/ 1 h 3"/>
                    <a:gd name="T42" fmla="*/ 1 w 2"/>
                    <a:gd name="T43" fmla="*/ 1 h 3"/>
                    <a:gd name="T44" fmla="*/ 2 w 2"/>
                    <a:gd name="T45" fmla="*/ 1 h 3"/>
                    <a:gd name="T46" fmla="*/ 2 w 2"/>
                    <a:gd name="T4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25" name="Freeform 1821"/>
                <p:cNvSpPr>
                  <a:spLocks noEditPoints="1"/>
                </p:cNvSpPr>
                <p:nvPr/>
              </p:nvSpPr>
              <p:spPr bwMode="auto">
                <a:xfrm>
                  <a:off x="3968" y="1772"/>
                  <a:ext cx="5" cy="7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1 h 3"/>
                    <a:gd name="T4" fmla="*/ 0 w 2"/>
                    <a:gd name="T5" fmla="*/ 1 h 3"/>
                    <a:gd name="T6" fmla="*/ 0 w 2"/>
                    <a:gd name="T7" fmla="*/ 3 h 3"/>
                    <a:gd name="T8" fmla="*/ 1 w 2"/>
                    <a:gd name="T9" fmla="*/ 2 h 3"/>
                    <a:gd name="T10" fmla="*/ 2 w 2"/>
                    <a:gd name="T11" fmla="*/ 1 h 3"/>
                    <a:gd name="T12" fmla="*/ 2 w 2"/>
                    <a:gd name="T13" fmla="*/ 1 h 3"/>
                    <a:gd name="T14" fmla="*/ 0 w 2"/>
                    <a:gd name="T15" fmla="*/ 0 h 3"/>
                    <a:gd name="T16" fmla="*/ 0 w 2"/>
                    <a:gd name="T17" fmla="*/ 0 h 3"/>
                    <a:gd name="T18" fmla="*/ 0 w 2"/>
                    <a:gd name="T19" fmla="*/ 1 h 3"/>
                    <a:gd name="T20" fmla="*/ 2 w 2"/>
                    <a:gd name="T21" fmla="*/ 1 h 3"/>
                    <a:gd name="T22" fmla="*/ 1 w 2"/>
                    <a:gd name="T23" fmla="*/ 1 h 3"/>
                    <a:gd name="T24" fmla="*/ 0 w 2"/>
                    <a:gd name="T2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2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26" name="Freeform 1822"/>
                <p:cNvSpPr>
                  <a:spLocks noEditPoints="1"/>
                </p:cNvSpPr>
                <p:nvPr/>
              </p:nvSpPr>
              <p:spPr bwMode="auto">
                <a:xfrm>
                  <a:off x="3771" y="1881"/>
                  <a:ext cx="157" cy="401"/>
                </a:xfrm>
                <a:custGeom>
                  <a:avLst/>
                  <a:gdLst>
                    <a:gd name="T0" fmla="*/ 2 w 66"/>
                    <a:gd name="T1" fmla="*/ 168 h 168"/>
                    <a:gd name="T2" fmla="*/ 2 w 66"/>
                    <a:gd name="T3" fmla="*/ 168 h 168"/>
                    <a:gd name="T4" fmla="*/ 2 w 66"/>
                    <a:gd name="T5" fmla="*/ 168 h 168"/>
                    <a:gd name="T6" fmla="*/ 3 w 66"/>
                    <a:gd name="T7" fmla="*/ 168 h 168"/>
                    <a:gd name="T8" fmla="*/ 2 w 66"/>
                    <a:gd name="T9" fmla="*/ 168 h 168"/>
                    <a:gd name="T10" fmla="*/ 2 w 66"/>
                    <a:gd name="T11" fmla="*/ 168 h 168"/>
                    <a:gd name="T12" fmla="*/ 3 w 66"/>
                    <a:gd name="T13" fmla="*/ 168 h 168"/>
                    <a:gd name="T14" fmla="*/ 19 w 66"/>
                    <a:gd name="T15" fmla="*/ 117 h 168"/>
                    <a:gd name="T16" fmla="*/ 0 w 66"/>
                    <a:gd name="T17" fmla="*/ 166 h 168"/>
                    <a:gd name="T18" fmla="*/ 1 w 66"/>
                    <a:gd name="T19" fmla="*/ 166 h 168"/>
                    <a:gd name="T20" fmla="*/ 11 w 66"/>
                    <a:gd name="T21" fmla="*/ 148 h 168"/>
                    <a:gd name="T22" fmla="*/ 22 w 66"/>
                    <a:gd name="T23" fmla="*/ 118 h 168"/>
                    <a:gd name="T24" fmla="*/ 19 w 66"/>
                    <a:gd name="T25" fmla="*/ 117 h 168"/>
                    <a:gd name="T26" fmla="*/ 29 w 66"/>
                    <a:gd name="T27" fmla="*/ 101 h 168"/>
                    <a:gd name="T28" fmla="*/ 25 w 66"/>
                    <a:gd name="T29" fmla="*/ 102 h 168"/>
                    <a:gd name="T30" fmla="*/ 20 w 66"/>
                    <a:gd name="T31" fmla="*/ 114 h 168"/>
                    <a:gd name="T32" fmla="*/ 23 w 66"/>
                    <a:gd name="T33" fmla="*/ 116 h 168"/>
                    <a:gd name="T34" fmla="*/ 29 w 66"/>
                    <a:gd name="T35" fmla="*/ 101 h 168"/>
                    <a:gd name="T36" fmla="*/ 33 w 66"/>
                    <a:gd name="T37" fmla="*/ 82 h 168"/>
                    <a:gd name="T38" fmla="*/ 26 w 66"/>
                    <a:gd name="T39" fmla="*/ 98 h 168"/>
                    <a:gd name="T40" fmla="*/ 30 w 66"/>
                    <a:gd name="T41" fmla="*/ 97 h 168"/>
                    <a:gd name="T42" fmla="*/ 35 w 66"/>
                    <a:gd name="T43" fmla="*/ 85 h 168"/>
                    <a:gd name="T44" fmla="*/ 33 w 66"/>
                    <a:gd name="T45" fmla="*/ 82 h 168"/>
                    <a:gd name="T46" fmla="*/ 55 w 66"/>
                    <a:gd name="T47" fmla="*/ 29 h 168"/>
                    <a:gd name="T48" fmla="*/ 53 w 66"/>
                    <a:gd name="T49" fmla="*/ 30 h 168"/>
                    <a:gd name="T50" fmla="*/ 50 w 66"/>
                    <a:gd name="T51" fmla="*/ 38 h 168"/>
                    <a:gd name="T52" fmla="*/ 52 w 66"/>
                    <a:gd name="T53" fmla="*/ 40 h 168"/>
                    <a:gd name="T54" fmla="*/ 56 w 66"/>
                    <a:gd name="T55" fmla="*/ 31 h 168"/>
                    <a:gd name="T56" fmla="*/ 55 w 66"/>
                    <a:gd name="T57" fmla="*/ 29 h 168"/>
                    <a:gd name="T58" fmla="*/ 64 w 66"/>
                    <a:gd name="T59" fmla="*/ 0 h 168"/>
                    <a:gd name="T60" fmla="*/ 61 w 66"/>
                    <a:gd name="T61" fmla="*/ 8 h 168"/>
                    <a:gd name="T62" fmla="*/ 64 w 66"/>
                    <a:gd name="T63" fmla="*/ 9 h 168"/>
                    <a:gd name="T64" fmla="*/ 66 w 66"/>
                    <a:gd name="T65" fmla="*/ 3 h 168"/>
                    <a:gd name="T66" fmla="*/ 64 w 66"/>
                    <a:gd name="T67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" h="168">
                      <a:moveTo>
                        <a:pt x="2" y="168"/>
                      </a:moveTo>
                      <a:cubicBezTo>
                        <a:pt x="2" y="168"/>
                        <a:pt x="2" y="168"/>
                        <a:pt x="2" y="168"/>
                      </a:cubicBezTo>
                      <a:cubicBezTo>
                        <a:pt x="2" y="168"/>
                        <a:pt x="2" y="168"/>
                        <a:pt x="2" y="168"/>
                      </a:cubicBezTo>
                      <a:moveTo>
                        <a:pt x="3" y="168"/>
                      </a:moveTo>
                      <a:cubicBezTo>
                        <a:pt x="2" y="168"/>
                        <a:pt x="2" y="168"/>
                        <a:pt x="2" y="168"/>
                      </a:cubicBezTo>
                      <a:cubicBezTo>
                        <a:pt x="2" y="168"/>
                        <a:pt x="2" y="168"/>
                        <a:pt x="2" y="168"/>
                      </a:cubicBezTo>
                      <a:cubicBezTo>
                        <a:pt x="2" y="168"/>
                        <a:pt x="2" y="168"/>
                        <a:pt x="3" y="168"/>
                      </a:cubicBezTo>
                      <a:moveTo>
                        <a:pt x="19" y="117"/>
                      </a:move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0" y="166"/>
                        <a:pt x="1" y="166"/>
                      </a:cubicBezTo>
                      <a:cubicBezTo>
                        <a:pt x="11" y="148"/>
                        <a:pt x="11" y="148"/>
                        <a:pt x="11" y="148"/>
                      </a:cubicBezTo>
                      <a:cubicBezTo>
                        <a:pt x="22" y="118"/>
                        <a:pt x="22" y="118"/>
                        <a:pt x="22" y="118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moveTo>
                        <a:pt x="29" y="101"/>
                      </a:moveTo>
                      <a:cubicBezTo>
                        <a:pt x="25" y="102"/>
                        <a:pt x="25" y="102"/>
                        <a:pt x="25" y="102"/>
                      </a:cubicBezTo>
                      <a:cubicBezTo>
                        <a:pt x="20" y="114"/>
                        <a:pt x="20" y="114"/>
                        <a:pt x="20" y="114"/>
                      </a:cubicBezTo>
                      <a:cubicBezTo>
                        <a:pt x="23" y="116"/>
                        <a:pt x="23" y="116"/>
                        <a:pt x="23" y="116"/>
                      </a:cubicBezTo>
                      <a:cubicBezTo>
                        <a:pt x="29" y="101"/>
                        <a:pt x="29" y="101"/>
                        <a:pt x="29" y="101"/>
                      </a:cubicBezTo>
                      <a:moveTo>
                        <a:pt x="33" y="82"/>
                      </a:moveTo>
                      <a:cubicBezTo>
                        <a:pt x="26" y="98"/>
                        <a:pt x="26" y="98"/>
                        <a:pt x="26" y="98"/>
                      </a:cubicBezTo>
                      <a:cubicBezTo>
                        <a:pt x="30" y="97"/>
                        <a:pt x="30" y="97"/>
                        <a:pt x="30" y="97"/>
                      </a:cubicBezTo>
                      <a:cubicBezTo>
                        <a:pt x="35" y="85"/>
                        <a:pt x="35" y="85"/>
                        <a:pt x="35" y="85"/>
                      </a:cubicBezTo>
                      <a:cubicBezTo>
                        <a:pt x="33" y="82"/>
                        <a:pt x="33" y="82"/>
                        <a:pt x="33" y="82"/>
                      </a:cubicBezTo>
                      <a:moveTo>
                        <a:pt x="55" y="29"/>
                      </a:move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moveTo>
                        <a:pt x="64" y="0"/>
                      </a:moveTo>
                      <a:cubicBezTo>
                        <a:pt x="61" y="8"/>
                        <a:pt x="61" y="8"/>
                        <a:pt x="61" y="8"/>
                      </a:cubicBezTo>
                      <a:cubicBezTo>
                        <a:pt x="64" y="9"/>
                        <a:pt x="64" y="9"/>
                        <a:pt x="64" y="9"/>
                      </a:cubicBezTo>
                      <a:cubicBezTo>
                        <a:pt x="66" y="3"/>
                        <a:pt x="66" y="3"/>
                        <a:pt x="66" y="3"/>
                      </a:cubicBezTo>
                      <a:cubicBezTo>
                        <a:pt x="64" y="0"/>
                        <a:pt x="64" y="0"/>
                        <a:pt x="64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27" name="Freeform 1823"/>
                <p:cNvSpPr>
                  <a:spLocks noEditPoints="1"/>
                </p:cNvSpPr>
                <p:nvPr/>
              </p:nvSpPr>
              <p:spPr bwMode="auto">
                <a:xfrm>
                  <a:off x="3771" y="2278"/>
                  <a:ext cx="5" cy="7"/>
                </a:xfrm>
                <a:custGeom>
                  <a:avLst/>
                  <a:gdLst>
                    <a:gd name="T0" fmla="*/ 2 w 2"/>
                    <a:gd name="T1" fmla="*/ 3 h 3"/>
                    <a:gd name="T2" fmla="*/ 2 w 2"/>
                    <a:gd name="T3" fmla="*/ 3 h 3"/>
                    <a:gd name="T4" fmla="*/ 2 w 2"/>
                    <a:gd name="T5" fmla="*/ 3 h 3"/>
                    <a:gd name="T6" fmla="*/ 1 w 2"/>
                    <a:gd name="T7" fmla="*/ 3 h 3"/>
                    <a:gd name="T8" fmla="*/ 1 w 2"/>
                    <a:gd name="T9" fmla="*/ 3 h 3"/>
                    <a:gd name="T10" fmla="*/ 2 w 2"/>
                    <a:gd name="T11" fmla="*/ 3 h 3"/>
                    <a:gd name="T12" fmla="*/ 1 w 2"/>
                    <a:gd name="T13" fmla="*/ 3 h 3"/>
                    <a:gd name="T14" fmla="*/ 1 w 2"/>
                    <a:gd name="T15" fmla="*/ 3 h 3"/>
                    <a:gd name="T16" fmla="*/ 1 w 2"/>
                    <a:gd name="T17" fmla="*/ 3 h 3"/>
                    <a:gd name="T18" fmla="*/ 1 w 2"/>
                    <a:gd name="T19" fmla="*/ 3 h 3"/>
                    <a:gd name="T20" fmla="*/ 1 w 2"/>
                    <a:gd name="T21" fmla="*/ 3 h 3"/>
                    <a:gd name="T22" fmla="*/ 1 w 2"/>
                    <a:gd name="T23" fmla="*/ 3 h 3"/>
                    <a:gd name="T24" fmla="*/ 1 w 2"/>
                    <a:gd name="T25" fmla="*/ 3 h 3"/>
                    <a:gd name="T26" fmla="*/ 1 w 2"/>
                    <a:gd name="T27" fmla="*/ 3 h 3"/>
                    <a:gd name="T28" fmla="*/ 0 w 2"/>
                    <a:gd name="T29" fmla="*/ 2 h 3"/>
                    <a:gd name="T30" fmla="*/ 1 w 2"/>
                    <a:gd name="T31" fmla="*/ 3 h 3"/>
                    <a:gd name="T32" fmla="*/ 0 w 2"/>
                    <a:gd name="T33" fmla="*/ 2 h 3"/>
                    <a:gd name="T34" fmla="*/ 0 w 2"/>
                    <a:gd name="T35" fmla="*/ 2 h 3"/>
                    <a:gd name="T36" fmla="*/ 0 w 2"/>
                    <a:gd name="T37" fmla="*/ 2 h 3"/>
                    <a:gd name="T38" fmla="*/ 0 w 2"/>
                    <a:gd name="T39" fmla="*/ 2 h 3"/>
                    <a:gd name="T40" fmla="*/ 0 w 2"/>
                    <a:gd name="T41" fmla="*/ 2 h 3"/>
                    <a:gd name="T42" fmla="*/ 0 w 2"/>
                    <a:gd name="T43" fmla="*/ 1 h 3"/>
                    <a:gd name="T44" fmla="*/ 0 w 2"/>
                    <a:gd name="T45" fmla="*/ 1 h 3"/>
                    <a:gd name="T46" fmla="*/ 0 w 2"/>
                    <a:gd name="T47" fmla="*/ 1 h 3"/>
                    <a:gd name="T48" fmla="*/ 0 w 2"/>
                    <a:gd name="T49" fmla="*/ 1 h 3"/>
                    <a:gd name="T50" fmla="*/ 0 w 2"/>
                    <a:gd name="T51" fmla="*/ 1 h 3"/>
                    <a:gd name="T52" fmla="*/ 0 w 2"/>
                    <a:gd name="T53" fmla="*/ 1 h 3"/>
                    <a:gd name="T54" fmla="*/ 0 w 2"/>
                    <a:gd name="T55" fmla="*/ 1 h 3"/>
                    <a:gd name="T56" fmla="*/ 0 w 2"/>
                    <a:gd name="T57" fmla="*/ 0 h 3"/>
                    <a:gd name="T58" fmla="*/ 0 w 2"/>
                    <a:gd name="T59" fmla="*/ 1 h 3"/>
                    <a:gd name="T60" fmla="*/ 0 w 2"/>
                    <a:gd name="T61" fmla="*/ 0 h 3"/>
                    <a:gd name="T62" fmla="*/ 1 w 2"/>
                    <a:gd name="T63" fmla="*/ 0 h 3"/>
                    <a:gd name="T64" fmla="*/ 0 w 2"/>
                    <a:gd name="T6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1" y="3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28" name="Freeform 1824"/>
                <p:cNvSpPr>
                  <a:spLocks noEditPoints="1"/>
                </p:cNvSpPr>
                <p:nvPr/>
              </p:nvSpPr>
              <p:spPr bwMode="auto">
                <a:xfrm>
                  <a:off x="3852" y="2029"/>
                  <a:ext cx="19" cy="48"/>
                </a:xfrm>
                <a:custGeom>
                  <a:avLst/>
                  <a:gdLst>
                    <a:gd name="T0" fmla="*/ 19 w 19"/>
                    <a:gd name="T1" fmla="*/ 12 h 48"/>
                    <a:gd name="T2" fmla="*/ 5 w 19"/>
                    <a:gd name="T3" fmla="*/ 27 h 48"/>
                    <a:gd name="T4" fmla="*/ 0 w 19"/>
                    <a:gd name="T5" fmla="*/ 41 h 48"/>
                    <a:gd name="T6" fmla="*/ 5 w 19"/>
                    <a:gd name="T7" fmla="*/ 48 h 48"/>
                    <a:gd name="T8" fmla="*/ 19 w 19"/>
                    <a:gd name="T9" fmla="*/ 12 h 48"/>
                    <a:gd name="T10" fmla="*/ 14 w 19"/>
                    <a:gd name="T11" fmla="*/ 0 h 48"/>
                    <a:gd name="T12" fmla="*/ 12 w 19"/>
                    <a:gd name="T13" fmla="*/ 10 h 48"/>
                    <a:gd name="T14" fmla="*/ 17 w 19"/>
                    <a:gd name="T15" fmla="*/ 3 h 48"/>
                    <a:gd name="T16" fmla="*/ 14 w 19"/>
                    <a:gd name="T1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48">
                      <a:moveTo>
                        <a:pt x="19" y="12"/>
                      </a:moveTo>
                      <a:lnTo>
                        <a:pt x="5" y="27"/>
                      </a:lnTo>
                      <a:lnTo>
                        <a:pt x="0" y="41"/>
                      </a:lnTo>
                      <a:lnTo>
                        <a:pt x="5" y="48"/>
                      </a:lnTo>
                      <a:lnTo>
                        <a:pt x="19" y="12"/>
                      </a:lnTo>
                      <a:close/>
                      <a:moveTo>
                        <a:pt x="14" y="0"/>
                      </a:moveTo>
                      <a:lnTo>
                        <a:pt x="12" y="10"/>
                      </a:lnTo>
                      <a:lnTo>
                        <a:pt x="17" y="3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29" name="Freeform 1825"/>
                <p:cNvSpPr>
                  <a:spLocks noEditPoints="1"/>
                </p:cNvSpPr>
                <p:nvPr/>
              </p:nvSpPr>
              <p:spPr bwMode="auto">
                <a:xfrm>
                  <a:off x="3852" y="2029"/>
                  <a:ext cx="19" cy="48"/>
                </a:xfrm>
                <a:custGeom>
                  <a:avLst/>
                  <a:gdLst>
                    <a:gd name="T0" fmla="*/ 19 w 19"/>
                    <a:gd name="T1" fmla="*/ 12 h 48"/>
                    <a:gd name="T2" fmla="*/ 5 w 19"/>
                    <a:gd name="T3" fmla="*/ 27 h 48"/>
                    <a:gd name="T4" fmla="*/ 0 w 19"/>
                    <a:gd name="T5" fmla="*/ 41 h 48"/>
                    <a:gd name="T6" fmla="*/ 5 w 19"/>
                    <a:gd name="T7" fmla="*/ 48 h 48"/>
                    <a:gd name="T8" fmla="*/ 19 w 19"/>
                    <a:gd name="T9" fmla="*/ 12 h 48"/>
                    <a:gd name="T10" fmla="*/ 14 w 19"/>
                    <a:gd name="T11" fmla="*/ 0 h 48"/>
                    <a:gd name="T12" fmla="*/ 12 w 19"/>
                    <a:gd name="T13" fmla="*/ 10 h 48"/>
                    <a:gd name="T14" fmla="*/ 17 w 19"/>
                    <a:gd name="T15" fmla="*/ 3 h 48"/>
                    <a:gd name="T16" fmla="*/ 14 w 19"/>
                    <a:gd name="T1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48">
                      <a:moveTo>
                        <a:pt x="19" y="12"/>
                      </a:moveTo>
                      <a:lnTo>
                        <a:pt x="5" y="27"/>
                      </a:lnTo>
                      <a:lnTo>
                        <a:pt x="0" y="41"/>
                      </a:lnTo>
                      <a:lnTo>
                        <a:pt x="5" y="48"/>
                      </a:lnTo>
                      <a:lnTo>
                        <a:pt x="19" y="12"/>
                      </a:lnTo>
                      <a:moveTo>
                        <a:pt x="14" y="0"/>
                      </a:moveTo>
                      <a:lnTo>
                        <a:pt x="12" y="10"/>
                      </a:lnTo>
                      <a:lnTo>
                        <a:pt x="17" y="3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30" name="Freeform 1826"/>
                <p:cNvSpPr>
                  <a:spLocks/>
                </p:cNvSpPr>
                <p:nvPr/>
              </p:nvSpPr>
              <p:spPr bwMode="auto">
                <a:xfrm>
                  <a:off x="3769" y="1688"/>
                  <a:ext cx="204" cy="246"/>
                </a:xfrm>
                <a:custGeom>
                  <a:avLst/>
                  <a:gdLst>
                    <a:gd name="T0" fmla="*/ 0 w 86"/>
                    <a:gd name="T1" fmla="*/ 3 h 103"/>
                    <a:gd name="T2" fmla="*/ 83 w 86"/>
                    <a:gd name="T3" fmla="*/ 102 h 103"/>
                    <a:gd name="T4" fmla="*/ 85 w 86"/>
                    <a:gd name="T5" fmla="*/ 102 h 103"/>
                    <a:gd name="T6" fmla="*/ 85 w 86"/>
                    <a:gd name="T7" fmla="*/ 100 h 103"/>
                    <a:gd name="T8" fmla="*/ 3 w 86"/>
                    <a:gd name="T9" fmla="*/ 1 h 103"/>
                    <a:gd name="T10" fmla="*/ 0 w 86"/>
                    <a:gd name="T11" fmla="*/ 1 h 103"/>
                    <a:gd name="T12" fmla="*/ 0 w 86"/>
                    <a:gd name="T13" fmla="*/ 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103">
                      <a:moveTo>
                        <a:pt x="0" y="3"/>
                      </a:move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83" y="103"/>
                        <a:pt x="84" y="103"/>
                        <a:pt x="85" y="102"/>
                      </a:cubicBezTo>
                      <a:cubicBezTo>
                        <a:pt x="86" y="102"/>
                        <a:pt x="86" y="101"/>
                        <a:pt x="85" y="100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31" name="Freeform 1827"/>
                <p:cNvSpPr>
                  <a:spLocks noEditPoints="1"/>
                </p:cNvSpPr>
                <p:nvPr/>
              </p:nvSpPr>
              <p:spPr bwMode="auto">
                <a:xfrm>
                  <a:off x="3771" y="1690"/>
                  <a:ext cx="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0 w 1"/>
                    <a:gd name="T12" fmla="*/ 0 w 1"/>
                    <a:gd name="T13" fmla="*/ 0 w 1"/>
                    <a:gd name="T14" fmla="*/ 0 w 1"/>
                    <a:gd name="T15" fmla="*/ 0 w 1"/>
                    <a:gd name="T16" fmla="*/ 0 w 1"/>
                    <a:gd name="T17" fmla="*/ 0 w 1"/>
                    <a:gd name="T18" fmla="*/ 0 w 1"/>
                    <a:gd name="T19" fmla="*/ 0 w 1"/>
                    <a:gd name="T20" fmla="*/ 0 w 1"/>
                    <a:gd name="T21" fmla="*/ 0 w 1"/>
                    <a:gd name="T2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32" name="Freeform 1828"/>
                <p:cNvSpPr>
                  <a:spLocks noEditPoints="1"/>
                </p:cNvSpPr>
                <p:nvPr/>
              </p:nvSpPr>
              <p:spPr bwMode="auto">
                <a:xfrm>
                  <a:off x="3774" y="169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33" name="Freeform 1829"/>
                <p:cNvSpPr>
                  <a:spLocks noEditPoints="1"/>
                </p:cNvSpPr>
                <p:nvPr/>
              </p:nvSpPr>
              <p:spPr bwMode="auto">
                <a:xfrm>
                  <a:off x="3774" y="169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34" name="Freeform 1830"/>
                <p:cNvSpPr>
                  <a:spLocks noEditPoints="1"/>
                </p:cNvSpPr>
                <p:nvPr/>
              </p:nvSpPr>
              <p:spPr bwMode="auto">
                <a:xfrm>
                  <a:off x="3774" y="169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35" name="Freeform 1831"/>
                <p:cNvSpPr>
                  <a:spLocks noEditPoints="1"/>
                </p:cNvSpPr>
                <p:nvPr/>
              </p:nvSpPr>
              <p:spPr bwMode="auto">
                <a:xfrm>
                  <a:off x="3869" y="1886"/>
                  <a:ext cx="33" cy="57"/>
                </a:xfrm>
                <a:custGeom>
                  <a:avLst/>
                  <a:gdLst>
                    <a:gd name="T0" fmla="*/ 26 w 33"/>
                    <a:gd name="T1" fmla="*/ 36 h 57"/>
                    <a:gd name="T2" fmla="*/ 21 w 33"/>
                    <a:gd name="T3" fmla="*/ 43 h 57"/>
                    <a:gd name="T4" fmla="*/ 28 w 33"/>
                    <a:gd name="T5" fmla="*/ 57 h 57"/>
                    <a:gd name="T6" fmla="*/ 31 w 33"/>
                    <a:gd name="T7" fmla="*/ 57 h 57"/>
                    <a:gd name="T8" fmla="*/ 33 w 33"/>
                    <a:gd name="T9" fmla="*/ 50 h 57"/>
                    <a:gd name="T10" fmla="*/ 26 w 33"/>
                    <a:gd name="T11" fmla="*/ 36 h 57"/>
                    <a:gd name="T12" fmla="*/ 0 w 33"/>
                    <a:gd name="T13" fmla="*/ 0 h 57"/>
                    <a:gd name="T14" fmla="*/ 0 w 33"/>
                    <a:gd name="T15" fmla="*/ 0 h 57"/>
                    <a:gd name="T16" fmla="*/ 19 w 33"/>
                    <a:gd name="T17" fmla="*/ 36 h 57"/>
                    <a:gd name="T18" fmla="*/ 21 w 33"/>
                    <a:gd name="T19" fmla="*/ 29 h 57"/>
                    <a:gd name="T20" fmla="*/ 9 w 33"/>
                    <a:gd name="T21" fmla="*/ 5 h 57"/>
                    <a:gd name="T22" fmla="*/ 0 w 33"/>
                    <a:gd name="T23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57">
                      <a:moveTo>
                        <a:pt x="26" y="36"/>
                      </a:moveTo>
                      <a:lnTo>
                        <a:pt x="21" y="43"/>
                      </a:lnTo>
                      <a:lnTo>
                        <a:pt x="28" y="57"/>
                      </a:lnTo>
                      <a:lnTo>
                        <a:pt x="31" y="57"/>
                      </a:lnTo>
                      <a:lnTo>
                        <a:pt x="33" y="50"/>
                      </a:lnTo>
                      <a:lnTo>
                        <a:pt x="26" y="36"/>
                      </a:lnTo>
                      <a:close/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9" y="36"/>
                      </a:lnTo>
                      <a:lnTo>
                        <a:pt x="21" y="29"/>
                      </a:lnTo>
                      <a:lnTo>
                        <a:pt x="9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36" name="Freeform 1832"/>
                <p:cNvSpPr>
                  <a:spLocks noEditPoints="1"/>
                </p:cNvSpPr>
                <p:nvPr/>
              </p:nvSpPr>
              <p:spPr bwMode="auto">
                <a:xfrm>
                  <a:off x="3869" y="1886"/>
                  <a:ext cx="33" cy="57"/>
                </a:xfrm>
                <a:custGeom>
                  <a:avLst/>
                  <a:gdLst>
                    <a:gd name="T0" fmla="*/ 26 w 33"/>
                    <a:gd name="T1" fmla="*/ 36 h 57"/>
                    <a:gd name="T2" fmla="*/ 21 w 33"/>
                    <a:gd name="T3" fmla="*/ 43 h 57"/>
                    <a:gd name="T4" fmla="*/ 28 w 33"/>
                    <a:gd name="T5" fmla="*/ 57 h 57"/>
                    <a:gd name="T6" fmla="*/ 31 w 33"/>
                    <a:gd name="T7" fmla="*/ 57 h 57"/>
                    <a:gd name="T8" fmla="*/ 33 w 33"/>
                    <a:gd name="T9" fmla="*/ 50 h 57"/>
                    <a:gd name="T10" fmla="*/ 26 w 33"/>
                    <a:gd name="T11" fmla="*/ 36 h 57"/>
                    <a:gd name="T12" fmla="*/ 0 w 33"/>
                    <a:gd name="T13" fmla="*/ 0 h 57"/>
                    <a:gd name="T14" fmla="*/ 0 w 33"/>
                    <a:gd name="T15" fmla="*/ 0 h 57"/>
                    <a:gd name="T16" fmla="*/ 19 w 33"/>
                    <a:gd name="T17" fmla="*/ 36 h 57"/>
                    <a:gd name="T18" fmla="*/ 21 w 33"/>
                    <a:gd name="T19" fmla="*/ 29 h 57"/>
                    <a:gd name="T20" fmla="*/ 9 w 33"/>
                    <a:gd name="T21" fmla="*/ 5 h 57"/>
                    <a:gd name="T22" fmla="*/ 0 w 33"/>
                    <a:gd name="T23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57">
                      <a:moveTo>
                        <a:pt x="26" y="36"/>
                      </a:moveTo>
                      <a:lnTo>
                        <a:pt x="21" y="43"/>
                      </a:lnTo>
                      <a:lnTo>
                        <a:pt x="28" y="57"/>
                      </a:lnTo>
                      <a:lnTo>
                        <a:pt x="31" y="57"/>
                      </a:lnTo>
                      <a:lnTo>
                        <a:pt x="33" y="50"/>
                      </a:lnTo>
                      <a:lnTo>
                        <a:pt x="26" y="36"/>
                      </a:lnTo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9" y="36"/>
                      </a:lnTo>
                      <a:lnTo>
                        <a:pt x="21" y="29"/>
                      </a:lnTo>
                      <a:lnTo>
                        <a:pt x="9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37" name="Freeform 1833"/>
                <p:cNvSpPr>
                  <a:spLocks/>
                </p:cNvSpPr>
                <p:nvPr/>
              </p:nvSpPr>
              <p:spPr bwMode="auto">
                <a:xfrm>
                  <a:off x="3866" y="1884"/>
                  <a:ext cx="3" cy="2"/>
                </a:xfrm>
                <a:custGeom>
                  <a:avLst/>
                  <a:gdLst>
                    <a:gd name="T0" fmla="*/ 0 w 3"/>
                    <a:gd name="T1" fmla="*/ 0 h 2"/>
                    <a:gd name="T2" fmla="*/ 3 w 3"/>
                    <a:gd name="T3" fmla="*/ 2 h 2"/>
                    <a:gd name="T4" fmla="*/ 3 w 3"/>
                    <a:gd name="T5" fmla="*/ 2 h 2"/>
                    <a:gd name="T6" fmla="*/ 0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38" name="Freeform 1834"/>
                <p:cNvSpPr>
                  <a:spLocks/>
                </p:cNvSpPr>
                <p:nvPr/>
              </p:nvSpPr>
              <p:spPr bwMode="auto">
                <a:xfrm>
                  <a:off x="3866" y="1884"/>
                  <a:ext cx="3" cy="2"/>
                </a:xfrm>
                <a:custGeom>
                  <a:avLst/>
                  <a:gdLst>
                    <a:gd name="T0" fmla="*/ 0 w 3"/>
                    <a:gd name="T1" fmla="*/ 0 h 2"/>
                    <a:gd name="T2" fmla="*/ 3 w 3"/>
                    <a:gd name="T3" fmla="*/ 2 h 2"/>
                    <a:gd name="T4" fmla="*/ 3 w 3"/>
                    <a:gd name="T5" fmla="*/ 2 h 2"/>
                    <a:gd name="T6" fmla="*/ 0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39" name="Freeform 1835"/>
                <p:cNvSpPr>
                  <a:spLocks/>
                </p:cNvSpPr>
                <p:nvPr/>
              </p:nvSpPr>
              <p:spPr bwMode="auto">
                <a:xfrm>
                  <a:off x="3888" y="1915"/>
                  <a:ext cx="7" cy="14"/>
                </a:xfrm>
                <a:custGeom>
                  <a:avLst/>
                  <a:gdLst>
                    <a:gd name="T0" fmla="*/ 2 w 7"/>
                    <a:gd name="T1" fmla="*/ 0 h 14"/>
                    <a:gd name="T2" fmla="*/ 0 w 7"/>
                    <a:gd name="T3" fmla="*/ 7 h 14"/>
                    <a:gd name="T4" fmla="*/ 2 w 7"/>
                    <a:gd name="T5" fmla="*/ 14 h 14"/>
                    <a:gd name="T6" fmla="*/ 7 w 7"/>
                    <a:gd name="T7" fmla="*/ 7 h 14"/>
                    <a:gd name="T8" fmla="*/ 2 w 7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4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2" y="14"/>
                      </a:lnTo>
                      <a:lnTo>
                        <a:pt x="7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40" name="Freeform 1836"/>
                <p:cNvSpPr>
                  <a:spLocks/>
                </p:cNvSpPr>
                <p:nvPr/>
              </p:nvSpPr>
              <p:spPr bwMode="auto">
                <a:xfrm>
                  <a:off x="3888" y="1915"/>
                  <a:ext cx="7" cy="14"/>
                </a:xfrm>
                <a:custGeom>
                  <a:avLst/>
                  <a:gdLst>
                    <a:gd name="T0" fmla="*/ 2 w 7"/>
                    <a:gd name="T1" fmla="*/ 0 h 14"/>
                    <a:gd name="T2" fmla="*/ 0 w 7"/>
                    <a:gd name="T3" fmla="*/ 7 h 14"/>
                    <a:gd name="T4" fmla="*/ 2 w 7"/>
                    <a:gd name="T5" fmla="*/ 14 h 14"/>
                    <a:gd name="T6" fmla="*/ 7 w 7"/>
                    <a:gd name="T7" fmla="*/ 7 h 14"/>
                    <a:gd name="T8" fmla="*/ 2 w 7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4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2" y="14"/>
                      </a:lnTo>
                      <a:lnTo>
                        <a:pt x="7" y="7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41" name="Freeform 1837"/>
                <p:cNvSpPr>
                  <a:spLocks noEditPoints="1"/>
                </p:cNvSpPr>
                <p:nvPr/>
              </p:nvSpPr>
              <p:spPr bwMode="auto">
                <a:xfrm>
                  <a:off x="3783" y="1712"/>
                  <a:ext cx="86" cy="165"/>
                </a:xfrm>
                <a:custGeom>
                  <a:avLst/>
                  <a:gdLst>
                    <a:gd name="T0" fmla="*/ 57 w 86"/>
                    <a:gd name="T1" fmla="*/ 105 h 165"/>
                    <a:gd name="T2" fmla="*/ 50 w 86"/>
                    <a:gd name="T3" fmla="*/ 107 h 165"/>
                    <a:gd name="T4" fmla="*/ 79 w 86"/>
                    <a:gd name="T5" fmla="*/ 162 h 165"/>
                    <a:gd name="T6" fmla="*/ 83 w 86"/>
                    <a:gd name="T7" fmla="*/ 165 h 165"/>
                    <a:gd name="T8" fmla="*/ 86 w 86"/>
                    <a:gd name="T9" fmla="*/ 162 h 165"/>
                    <a:gd name="T10" fmla="*/ 57 w 86"/>
                    <a:gd name="T11" fmla="*/ 105 h 165"/>
                    <a:gd name="T12" fmla="*/ 0 w 86"/>
                    <a:gd name="T13" fmla="*/ 0 h 165"/>
                    <a:gd name="T14" fmla="*/ 12 w 86"/>
                    <a:gd name="T15" fmla="*/ 36 h 165"/>
                    <a:gd name="T16" fmla="*/ 48 w 86"/>
                    <a:gd name="T17" fmla="*/ 103 h 165"/>
                    <a:gd name="T18" fmla="*/ 55 w 86"/>
                    <a:gd name="T19" fmla="*/ 100 h 165"/>
                    <a:gd name="T20" fmla="*/ 7 w 86"/>
                    <a:gd name="T21" fmla="*/ 10 h 165"/>
                    <a:gd name="T22" fmla="*/ 0 w 86"/>
                    <a:gd name="T23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6" h="165">
                      <a:moveTo>
                        <a:pt x="57" y="105"/>
                      </a:moveTo>
                      <a:lnTo>
                        <a:pt x="50" y="107"/>
                      </a:lnTo>
                      <a:lnTo>
                        <a:pt x="79" y="162"/>
                      </a:lnTo>
                      <a:lnTo>
                        <a:pt x="83" y="165"/>
                      </a:lnTo>
                      <a:lnTo>
                        <a:pt x="86" y="162"/>
                      </a:lnTo>
                      <a:lnTo>
                        <a:pt x="57" y="105"/>
                      </a:lnTo>
                      <a:close/>
                      <a:moveTo>
                        <a:pt x="0" y="0"/>
                      </a:moveTo>
                      <a:lnTo>
                        <a:pt x="12" y="36"/>
                      </a:lnTo>
                      <a:lnTo>
                        <a:pt x="48" y="103"/>
                      </a:lnTo>
                      <a:lnTo>
                        <a:pt x="55" y="100"/>
                      </a:lnTo>
                      <a:lnTo>
                        <a:pt x="7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42" name="Freeform 1838"/>
                <p:cNvSpPr>
                  <a:spLocks noEditPoints="1"/>
                </p:cNvSpPr>
                <p:nvPr/>
              </p:nvSpPr>
              <p:spPr bwMode="auto">
                <a:xfrm>
                  <a:off x="3783" y="1712"/>
                  <a:ext cx="86" cy="165"/>
                </a:xfrm>
                <a:custGeom>
                  <a:avLst/>
                  <a:gdLst>
                    <a:gd name="T0" fmla="*/ 57 w 86"/>
                    <a:gd name="T1" fmla="*/ 105 h 165"/>
                    <a:gd name="T2" fmla="*/ 50 w 86"/>
                    <a:gd name="T3" fmla="*/ 107 h 165"/>
                    <a:gd name="T4" fmla="*/ 79 w 86"/>
                    <a:gd name="T5" fmla="*/ 162 h 165"/>
                    <a:gd name="T6" fmla="*/ 83 w 86"/>
                    <a:gd name="T7" fmla="*/ 165 h 165"/>
                    <a:gd name="T8" fmla="*/ 86 w 86"/>
                    <a:gd name="T9" fmla="*/ 162 h 165"/>
                    <a:gd name="T10" fmla="*/ 57 w 86"/>
                    <a:gd name="T11" fmla="*/ 105 h 165"/>
                    <a:gd name="T12" fmla="*/ 0 w 86"/>
                    <a:gd name="T13" fmla="*/ 0 h 165"/>
                    <a:gd name="T14" fmla="*/ 12 w 86"/>
                    <a:gd name="T15" fmla="*/ 36 h 165"/>
                    <a:gd name="T16" fmla="*/ 48 w 86"/>
                    <a:gd name="T17" fmla="*/ 103 h 165"/>
                    <a:gd name="T18" fmla="*/ 55 w 86"/>
                    <a:gd name="T19" fmla="*/ 100 h 165"/>
                    <a:gd name="T20" fmla="*/ 7 w 86"/>
                    <a:gd name="T21" fmla="*/ 10 h 165"/>
                    <a:gd name="T22" fmla="*/ 0 w 86"/>
                    <a:gd name="T23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6" h="165">
                      <a:moveTo>
                        <a:pt x="57" y="105"/>
                      </a:moveTo>
                      <a:lnTo>
                        <a:pt x="50" y="107"/>
                      </a:lnTo>
                      <a:lnTo>
                        <a:pt x="79" y="162"/>
                      </a:lnTo>
                      <a:lnTo>
                        <a:pt x="83" y="165"/>
                      </a:lnTo>
                      <a:lnTo>
                        <a:pt x="86" y="162"/>
                      </a:lnTo>
                      <a:lnTo>
                        <a:pt x="57" y="105"/>
                      </a:lnTo>
                      <a:moveTo>
                        <a:pt x="0" y="0"/>
                      </a:moveTo>
                      <a:lnTo>
                        <a:pt x="12" y="36"/>
                      </a:lnTo>
                      <a:lnTo>
                        <a:pt x="48" y="103"/>
                      </a:lnTo>
                      <a:lnTo>
                        <a:pt x="55" y="100"/>
                      </a:lnTo>
                      <a:lnTo>
                        <a:pt x="7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43" name="Freeform 1839"/>
                <p:cNvSpPr>
                  <a:spLocks/>
                </p:cNvSpPr>
                <p:nvPr/>
              </p:nvSpPr>
              <p:spPr bwMode="auto">
                <a:xfrm>
                  <a:off x="3831" y="1812"/>
                  <a:ext cx="9" cy="7"/>
                </a:xfrm>
                <a:custGeom>
                  <a:avLst/>
                  <a:gdLst>
                    <a:gd name="T0" fmla="*/ 7 w 9"/>
                    <a:gd name="T1" fmla="*/ 0 h 7"/>
                    <a:gd name="T2" fmla="*/ 0 w 9"/>
                    <a:gd name="T3" fmla="*/ 3 h 7"/>
                    <a:gd name="T4" fmla="*/ 2 w 9"/>
                    <a:gd name="T5" fmla="*/ 7 h 7"/>
                    <a:gd name="T6" fmla="*/ 9 w 9"/>
                    <a:gd name="T7" fmla="*/ 5 h 7"/>
                    <a:gd name="T8" fmla="*/ 7 w 9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7" y="0"/>
                      </a:moveTo>
                      <a:lnTo>
                        <a:pt x="0" y="3"/>
                      </a:lnTo>
                      <a:lnTo>
                        <a:pt x="2" y="7"/>
                      </a:lnTo>
                      <a:lnTo>
                        <a:pt x="9" y="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44" name="Freeform 1840"/>
                <p:cNvSpPr>
                  <a:spLocks/>
                </p:cNvSpPr>
                <p:nvPr/>
              </p:nvSpPr>
              <p:spPr bwMode="auto">
                <a:xfrm>
                  <a:off x="3831" y="1812"/>
                  <a:ext cx="9" cy="7"/>
                </a:xfrm>
                <a:custGeom>
                  <a:avLst/>
                  <a:gdLst>
                    <a:gd name="T0" fmla="*/ 7 w 9"/>
                    <a:gd name="T1" fmla="*/ 0 h 7"/>
                    <a:gd name="T2" fmla="*/ 0 w 9"/>
                    <a:gd name="T3" fmla="*/ 3 h 7"/>
                    <a:gd name="T4" fmla="*/ 2 w 9"/>
                    <a:gd name="T5" fmla="*/ 7 h 7"/>
                    <a:gd name="T6" fmla="*/ 9 w 9"/>
                    <a:gd name="T7" fmla="*/ 5 h 7"/>
                    <a:gd name="T8" fmla="*/ 7 w 9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7" y="0"/>
                      </a:moveTo>
                      <a:lnTo>
                        <a:pt x="0" y="3"/>
                      </a:lnTo>
                      <a:lnTo>
                        <a:pt x="2" y="7"/>
                      </a:lnTo>
                      <a:lnTo>
                        <a:pt x="9" y="5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45" name="Freeform 1841"/>
                <p:cNvSpPr>
                  <a:spLocks/>
                </p:cNvSpPr>
                <p:nvPr/>
              </p:nvSpPr>
              <p:spPr bwMode="auto">
                <a:xfrm>
                  <a:off x="3866" y="1874"/>
                  <a:ext cx="7" cy="5"/>
                </a:xfrm>
                <a:custGeom>
                  <a:avLst/>
                  <a:gdLst>
                    <a:gd name="T0" fmla="*/ 3 w 7"/>
                    <a:gd name="T1" fmla="*/ 0 h 5"/>
                    <a:gd name="T2" fmla="*/ 0 w 7"/>
                    <a:gd name="T3" fmla="*/ 3 h 5"/>
                    <a:gd name="T4" fmla="*/ 7 w 7"/>
                    <a:gd name="T5" fmla="*/ 5 h 5"/>
                    <a:gd name="T6" fmla="*/ 3 w 7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5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7" y="5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46" name="Freeform 1842"/>
                <p:cNvSpPr>
                  <a:spLocks/>
                </p:cNvSpPr>
                <p:nvPr/>
              </p:nvSpPr>
              <p:spPr bwMode="auto">
                <a:xfrm>
                  <a:off x="3866" y="1874"/>
                  <a:ext cx="7" cy="5"/>
                </a:xfrm>
                <a:custGeom>
                  <a:avLst/>
                  <a:gdLst>
                    <a:gd name="T0" fmla="*/ 3 w 7"/>
                    <a:gd name="T1" fmla="*/ 0 h 5"/>
                    <a:gd name="T2" fmla="*/ 0 w 7"/>
                    <a:gd name="T3" fmla="*/ 3 h 5"/>
                    <a:gd name="T4" fmla="*/ 7 w 7"/>
                    <a:gd name="T5" fmla="*/ 5 h 5"/>
                    <a:gd name="T6" fmla="*/ 3 w 7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5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7" y="5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47" name="Freeform 1843"/>
                <p:cNvSpPr>
                  <a:spLocks noEditPoints="1"/>
                </p:cNvSpPr>
                <p:nvPr/>
              </p:nvSpPr>
              <p:spPr bwMode="auto">
                <a:xfrm>
                  <a:off x="3904" y="1948"/>
                  <a:ext cx="62" cy="115"/>
                </a:xfrm>
                <a:custGeom>
                  <a:avLst/>
                  <a:gdLst>
                    <a:gd name="T0" fmla="*/ 13 w 26"/>
                    <a:gd name="T1" fmla="*/ 21 h 48"/>
                    <a:gd name="T2" fmla="*/ 11 w 26"/>
                    <a:gd name="T3" fmla="*/ 24 h 48"/>
                    <a:gd name="T4" fmla="*/ 19 w 26"/>
                    <a:gd name="T5" fmla="*/ 40 h 48"/>
                    <a:gd name="T6" fmla="*/ 26 w 26"/>
                    <a:gd name="T7" fmla="*/ 48 h 48"/>
                    <a:gd name="T8" fmla="*/ 26 w 26"/>
                    <a:gd name="T9" fmla="*/ 47 h 48"/>
                    <a:gd name="T10" fmla="*/ 13 w 26"/>
                    <a:gd name="T11" fmla="*/ 21 h 48"/>
                    <a:gd name="T12" fmla="*/ 9 w 26"/>
                    <a:gd name="T13" fmla="*/ 14 h 48"/>
                    <a:gd name="T14" fmla="*/ 7 w 26"/>
                    <a:gd name="T15" fmla="*/ 16 h 48"/>
                    <a:gd name="T16" fmla="*/ 9 w 26"/>
                    <a:gd name="T17" fmla="*/ 21 h 48"/>
                    <a:gd name="T18" fmla="*/ 11 w 26"/>
                    <a:gd name="T19" fmla="*/ 18 h 48"/>
                    <a:gd name="T20" fmla="*/ 9 w 26"/>
                    <a:gd name="T21" fmla="*/ 14 h 48"/>
                    <a:gd name="T22" fmla="*/ 2 w 26"/>
                    <a:gd name="T23" fmla="*/ 0 h 48"/>
                    <a:gd name="T24" fmla="*/ 0 w 26"/>
                    <a:gd name="T25" fmla="*/ 1 h 48"/>
                    <a:gd name="T26" fmla="*/ 0 w 26"/>
                    <a:gd name="T27" fmla="*/ 3 h 48"/>
                    <a:gd name="T28" fmla="*/ 5 w 26"/>
                    <a:gd name="T29" fmla="*/ 14 h 48"/>
                    <a:gd name="T30" fmla="*/ 7 w 26"/>
                    <a:gd name="T31" fmla="*/ 11 h 48"/>
                    <a:gd name="T32" fmla="*/ 2 w 26"/>
                    <a:gd name="T3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48">
                      <a:moveTo>
                        <a:pt x="13" y="21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26" y="48"/>
                        <a:pt x="26" y="48"/>
                        <a:pt x="26" y="48"/>
                      </a:cubicBezTo>
                      <a:cubicBezTo>
                        <a:pt x="26" y="48"/>
                        <a:pt x="26" y="47"/>
                        <a:pt x="26" y="47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moveTo>
                        <a:pt x="9" y="14"/>
                      </a:move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9" y="14"/>
                        <a:pt x="9" y="14"/>
                        <a:pt x="9" y="14"/>
                      </a:cubicBezTo>
                      <a:moveTo>
                        <a:pt x="2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48" name="Freeform 1844"/>
                <p:cNvSpPr>
                  <a:spLocks/>
                </p:cNvSpPr>
                <p:nvPr/>
              </p:nvSpPr>
              <p:spPr bwMode="auto">
                <a:xfrm>
                  <a:off x="3966" y="2060"/>
                  <a:ext cx="2" cy="8"/>
                </a:xfrm>
                <a:custGeom>
                  <a:avLst/>
                  <a:gdLst>
                    <a:gd name="T0" fmla="*/ 0 w 1"/>
                    <a:gd name="T1" fmla="*/ 0 h 3"/>
                    <a:gd name="T2" fmla="*/ 0 w 1"/>
                    <a:gd name="T3" fmla="*/ 1 h 3"/>
                    <a:gd name="T4" fmla="*/ 1 w 1"/>
                    <a:gd name="T5" fmla="*/ 3 h 3"/>
                    <a:gd name="T6" fmla="*/ 1 w 1"/>
                    <a:gd name="T7" fmla="*/ 2 h 3"/>
                    <a:gd name="T8" fmla="*/ 0 w 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49" name="Freeform 1845"/>
                <p:cNvSpPr>
                  <a:spLocks/>
                </p:cNvSpPr>
                <p:nvPr/>
              </p:nvSpPr>
              <p:spPr bwMode="auto">
                <a:xfrm>
                  <a:off x="3968" y="2065"/>
                  <a:ext cx="3" cy="5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1 h 2"/>
                    <a:gd name="T4" fmla="*/ 1 w 1"/>
                    <a:gd name="T5" fmla="*/ 2 h 2"/>
                    <a:gd name="T6" fmla="*/ 1 w 1"/>
                    <a:gd name="T7" fmla="*/ 2 h 2"/>
                    <a:gd name="T8" fmla="*/ 0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50" name="Freeform 1846"/>
                <p:cNvSpPr>
                  <a:spLocks noEditPoints="1"/>
                </p:cNvSpPr>
                <p:nvPr/>
              </p:nvSpPr>
              <p:spPr bwMode="auto">
                <a:xfrm>
                  <a:off x="3900" y="1936"/>
                  <a:ext cx="4" cy="19"/>
                </a:xfrm>
                <a:custGeom>
                  <a:avLst/>
                  <a:gdLst>
                    <a:gd name="T0" fmla="*/ 4 w 4"/>
                    <a:gd name="T1" fmla="*/ 15 h 19"/>
                    <a:gd name="T2" fmla="*/ 2 w 4"/>
                    <a:gd name="T3" fmla="*/ 15 h 19"/>
                    <a:gd name="T4" fmla="*/ 4 w 4"/>
                    <a:gd name="T5" fmla="*/ 19 h 19"/>
                    <a:gd name="T6" fmla="*/ 4 w 4"/>
                    <a:gd name="T7" fmla="*/ 15 h 19"/>
                    <a:gd name="T8" fmla="*/ 2 w 4"/>
                    <a:gd name="T9" fmla="*/ 0 h 19"/>
                    <a:gd name="T10" fmla="*/ 0 w 4"/>
                    <a:gd name="T11" fmla="*/ 7 h 19"/>
                    <a:gd name="T12" fmla="*/ 4 w 4"/>
                    <a:gd name="T13" fmla="*/ 7 h 19"/>
                    <a:gd name="T14" fmla="*/ 2 w 4"/>
                    <a:gd name="T1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" h="19">
                      <a:moveTo>
                        <a:pt x="4" y="15"/>
                      </a:moveTo>
                      <a:lnTo>
                        <a:pt x="2" y="15"/>
                      </a:lnTo>
                      <a:lnTo>
                        <a:pt x="4" y="19"/>
                      </a:lnTo>
                      <a:lnTo>
                        <a:pt x="4" y="15"/>
                      </a:lnTo>
                      <a:close/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4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51" name="Freeform 1847"/>
                <p:cNvSpPr>
                  <a:spLocks noEditPoints="1"/>
                </p:cNvSpPr>
                <p:nvPr/>
              </p:nvSpPr>
              <p:spPr bwMode="auto">
                <a:xfrm>
                  <a:off x="3900" y="1936"/>
                  <a:ext cx="4" cy="19"/>
                </a:xfrm>
                <a:custGeom>
                  <a:avLst/>
                  <a:gdLst>
                    <a:gd name="T0" fmla="*/ 4 w 4"/>
                    <a:gd name="T1" fmla="*/ 15 h 19"/>
                    <a:gd name="T2" fmla="*/ 2 w 4"/>
                    <a:gd name="T3" fmla="*/ 15 h 19"/>
                    <a:gd name="T4" fmla="*/ 4 w 4"/>
                    <a:gd name="T5" fmla="*/ 19 h 19"/>
                    <a:gd name="T6" fmla="*/ 4 w 4"/>
                    <a:gd name="T7" fmla="*/ 15 h 19"/>
                    <a:gd name="T8" fmla="*/ 2 w 4"/>
                    <a:gd name="T9" fmla="*/ 0 h 19"/>
                    <a:gd name="T10" fmla="*/ 0 w 4"/>
                    <a:gd name="T11" fmla="*/ 7 h 19"/>
                    <a:gd name="T12" fmla="*/ 4 w 4"/>
                    <a:gd name="T13" fmla="*/ 7 h 19"/>
                    <a:gd name="T14" fmla="*/ 2 w 4"/>
                    <a:gd name="T1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" h="19">
                      <a:moveTo>
                        <a:pt x="4" y="15"/>
                      </a:moveTo>
                      <a:lnTo>
                        <a:pt x="2" y="15"/>
                      </a:lnTo>
                      <a:lnTo>
                        <a:pt x="4" y="19"/>
                      </a:lnTo>
                      <a:lnTo>
                        <a:pt x="4" y="15"/>
                      </a:lnTo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4" y="7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52" name="Freeform 1848"/>
                <p:cNvSpPr>
                  <a:spLocks/>
                </p:cNvSpPr>
                <p:nvPr/>
              </p:nvSpPr>
              <p:spPr bwMode="auto">
                <a:xfrm>
                  <a:off x="3776" y="1690"/>
                  <a:ext cx="14" cy="32"/>
                </a:xfrm>
                <a:custGeom>
                  <a:avLst/>
                  <a:gdLst>
                    <a:gd name="T0" fmla="*/ 0 w 6"/>
                    <a:gd name="T1" fmla="*/ 0 h 13"/>
                    <a:gd name="T2" fmla="*/ 0 w 6"/>
                    <a:gd name="T3" fmla="*/ 1 h 13"/>
                    <a:gd name="T4" fmla="*/ 3 w 6"/>
                    <a:gd name="T5" fmla="*/ 9 h 13"/>
                    <a:gd name="T6" fmla="*/ 6 w 6"/>
                    <a:gd name="T7" fmla="*/ 13 h 13"/>
                    <a:gd name="T8" fmla="*/ 0 w 6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53" name="Freeform 1849"/>
                <p:cNvSpPr>
                  <a:spLocks noEditPoints="1"/>
                </p:cNvSpPr>
                <p:nvPr/>
              </p:nvSpPr>
              <p:spPr bwMode="auto">
                <a:xfrm>
                  <a:off x="3769" y="1693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1 h 1"/>
                    <a:gd name="T5" fmla="*/ 0 h 1"/>
                    <a:gd name="T6" fmla="*/ 0 h 1"/>
                    <a:gd name="T7" fmla="*/ 0 h 1"/>
                    <a:gd name="T8" fmla="*/ 0 h 1"/>
                    <a:gd name="T9" fmla="*/ 0 h 1"/>
                    <a:gd name="T10" fmla="*/ 0 h 1"/>
                    <a:gd name="T11" fmla="*/ 0 h 1"/>
                    <a:gd name="T12" fmla="*/ 0 h 1"/>
                    <a:gd name="T13" fmla="*/ 0 h 1"/>
                    <a:gd name="T1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54" name="Freeform 1850"/>
                <p:cNvSpPr>
                  <a:spLocks noEditPoints="1"/>
                </p:cNvSpPr>
                <p:nvPr/>
              </p:nvSpPr>
              <p:spPr bwMode="auto">
                <a:xfrm>
                  <a:off x="3769" y="1693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  <a:gd name="T3" fmla="*/ 1 h 1"/>
                    <a:gd name="T4" fmla="*/ 1 h 1"/>
                    <a:gd name="T5" fmla="*/ 1 h 1"/>
                    <a:gd name="T6" fmla="*/ 1 h 1"/>
                    <a:gd name="T7" fmla="*/ 1 h 1"/>
                    <a:gd name="T8" fmla="*/ 0 h 1"/>
                    <a:gd name="T9" fmla="*/ 0 h 1"/>
                    <a:gd name="T10" fmla="*/ 0 h 1"/>
                    <a:gd name="T11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55" name="Freeform 1851"/>
                <p:cNvSpPr>
                  <a:spLocks/>
                </p:cNvSpPr>
                <p:nvPr/>
              </p:nvSpPr>
              <p:spPr bwMode="auto">
                <a:xfrm>
                  <a:off x="3769" y="1688"/>
                  <a:ext cx="204" cy="537"/>
                </a:xfrm>
                <a:custGeom>
                  <a:avLst/>
                  <a:gdLst>
                    <a:gd name="T0" fmla="*/ 0 w 86"/>
                    <a:gd name="T1" fmla="*/ 3 h 225"/>
                    <a:gd name="T2" fmla="*/ 83 w 86"/>
                    <a:gd name="T3" fmla="*/ 224 h 225"/>
                    <a:gd name="T4" fmla="*/ 85 w 86"/>
                    <a:gd name="T5" fmla="*/ 224 h 225"/>
                    <a:gd name="T6" fmla="*/ 85 w 86"/>
                    <a:gd name="T7" fmla="*/ 222 h 225"/>
                    <a:gd name="T8" fmla="*/ 3 w 86"/>
                    <a:gd name="T9" fmla="*/ 2 h 225"/>
                    <a:gd name="T10" fmla="*/ 1 w 86"/>
                    <a:gd name="T11" fmla="*/ 1 h 225"/>
                    <a:gd name="T12" fmla="*/ 0 w 86"/>
                    <a:gd name="T13" fmla="*/ 3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225">
                      <a:moveTo>
                        <a:pt x="0" y="3"/>
                      </a:moveTo>
                      <a:cubicBezTo>
                        <a:pt x="83" y="224"/>
                        <a:pt x="83" y="224"/>
                        <a:pt x="83" y="224"/>
                      </a:cubicBezTo>
                      <a:cubicBezTo>
                        <a:pt x="83" y="224"/>
                        <a:pt x="84" y="225"/>
                        <a:pt x="85" y="224"/>
                      </a:cubicBezTo>
                      <a:cubicBezTo>
                        <a:pt x="85" y="224"/>
                        <a:pt x="86" y="223"/>
                        <a:pt x="85" y="22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1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56" name="Freeform 1852"/>
                <p:cNvSpPr>
                  <a:spLocks/>
                </p:cNvSpPr>
                <p:nvPr/>
              </p:nvSpPr>
              <p:spPr bwMode="auto">
                <a:xfrm>
                  <a:off x="3769" y="1831"/>
                  <a:ext cx="204" cy="103"/>
                </a:xfrm>
                <a:custGeom>
                  <a:avLst/>
                  <a:gdLst>
                    <a:gd name="T0" fmla="*/ 1 w 86"/>
                    <a:gd name="T1" fmla="*/ 3 h 43"/>
                    <a:gd name="T2" fmla="*/ 83 w 86"/>
                    <a:gd name="T3" fmla="*/ 42 h 43"/>
                    <a:gd name="T4" fmla="*/ 85 w 86"/>
                    <a:gd name="T5" fmla="*/ 42 h 43"/>
                    <a:gd name="T6" fmla="*/ 85 w 86"/>
                    <a:gd name="T7" fmla="*/ 40 h 43"/>
                    <a:gd name="T8" fmla="*/ 2 w 86"/>
                    <a:gd name="T9" fmla="*/ 0 h 43"/>
                    <a:gd name="T10" fmla="*/ 0 w 86"/>
                    <a:gd name="T11" fmla="*/ 1 h 43"/>
                    <a:gd name="T12" fmla="*/ 1 w 86"/>
                    <a:gd name="T13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43">
                      <a:moveTo>
                        <a:pt x="1" y="3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4" y="43"/>
                        <a:pt x="85" y="43"/>
                        <a:pt x="85" y="42"/>
                      </a:cubicBezTo>
                      <a:cubicBezTo>
                        <a:pt x="86" y="41"/>
                        <a:pt x="85" y="40"/>
                        <a:pt x="85" y="4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57" name="Freeform 1853"/>
                <p:cNvSpPr>
                  <a:spLocks noEditPoints="1"/>
                </p:cNvSpPr>
                <p:nvPr/>
              </p:nvSpPr>
              <p:spPr bwMode="auto">
                <a:xfrm>
                  <a:off x="3771" y="183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58" name="Freeform 1854"/>
                <p:cNvSpPr>
                  <a:spLocks/>
                </p:cNvSpPr>
                <p:nvPr/>
              </p:nvSpPr>
              <p:spPr bwMode="auto">
                <a:xfrm>
                  <a:off x="3774" y="183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59" name="Freeform 1855"/>
                <p:cNvSpPr>
                  <a:spLocks/>
                </p:cNvSpPr>
                <p:nvPr/>
              </p:nvSpPr>
              <p:spPr bwMode="auto">
                <a:xfrm>
                  <a:off x="3769" y="18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60" name="Freeform 1856"/>
                <p:cNvSpPr>
                  <a:spLocks/>
                </p:cNvSpPr>
                <p:nvPr/>
              </p:nvSpPr>
              <p:spPr bwMode="auto">
                <a:xfrm>
                  <a:off x="3769" y="18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61" name="Freeform 1857"/>
                <p:cNvSpPr>
                  <a:spLocks noEditPoints="1"/>
                </p:cNvSpPr>
                <p:nvPr/>
              </p:nvSpPr>
              <p:spPr bwMode="auto">
                <a:xfrm>
                  <a:off x="3781" y="1843"/>
                  <a:ext cx="85" cy="110"/>
                </a:xfrm>
                <a:custGeom>
                  <a:avLst/>
                  <a:gdLst>
                    <a:gd name="T0" fmla="*/ 62 w 85"/>
                    <a:gd name="T1" fmla="*/ 72 h 110"/>
                    <a:gd name="T2" fmla="*/ 57 w 85"/>
                    <a:gd name="T3" fmla="*/ 77 h 110"/>
                    <a:gd name="T4" fmla="*/ 83 w 85"/>
                    <a:gd name="T5" fmla="*/ 110 h 110"/>
                    <a:gd name="T6" fmla="*/ 85 w 85"/>
                    <a:gd name="T7" fmla="*/ 110 h 110"/>
                    <a:gd name="T8" fmla="*/ 76 w 85"/>
                    <a:gd name="T9" fmla="*/ 91 h 110"/>
                    <a:gd name="T10" fmla="*/ 62 w 85"/>
                    <a:gd name="T11" fmla="*/ 72 h 110"/>
                    <a:gd name="T12" fmla="*/ 0 w 85"/>
                    <a:gd name="T13" fmla="*/ 0 h 110"/>
                    <a:gd name="T14" fmla="*/ 9 w 85"/>
                    <a:gd name="T15" fmla="*/ 19 h 110"/>
                    <a:gd name="T16" fmla="*/ 52 w 85"/>
                    <a:gd name="T17" fmla="*/ 72 h 110"/>
                    <a:gd name="T18" fmla="*/ 57 w 85"/>
                    <a:gd name="T19" fmla="*/ 65 h 110"/>
                    <a:gd name="T20" fmla="*/ 5 w 85"/>
                    <a:gd name="T21" fmla="*/ 3 h 110"/>
                    <a:gd name="T22" fmla="*/ 0 w 85"/>
                    <a:gd name="T2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" h="110">
                      <a:moveTo>
                        <a:pt x="62" y="72"/>
                      </a:moveTo>
                      <a:lnTo>
                        <a:pt x="57" y="77"/>
                      </a:lnTo>
                      <a:lnTo>
                        <a:pt x="83" y="110"/>
                      </a:lnTo>
                      <a:lnTo>
                        <a:pt x="85" y="110"/>
                      </a:lnTo>
                      <a:lnTo>
                        <a:pt x="76" y="91"/>
                      </a:lnTo>
                      <a:lnTo>
                        <a:pt x="62" y="72"/>
                      </a:lnTo>
                      <a:close/>
                      <a:moveTo>
                        <a:pt x="0" y="0"/>
                      </a:moveTo>
                      <a:lnTo>
                        <a:pt x="9" y="19"/>
                      </a:lnTo>
                      <a:lnTo>
                        <a:pt x="52" y="72"/>
                      </a:lnTo>
                      <a:lnTo>
                        <a:pt x="57" y="65"/>
                      </a:ln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62" name="Freeform 1858"/>
                <p:cNvSpPr>
                  <a:spLocks noEditPoints="1"/>
                </p:cNvSpPr>
                <p:nvPr/>
              </p:nvSpPr>
              <p:spPr bwMode="auto">
                <a:xfrm>
                  <a:off x="3781" y="1843"/>
                  <a:ext cx="85" cy="110"/>
                </a:xfrm>
                <a:custGeom>
                  <a:avLst/>
                  <a:gdLst>
                    <a:gd name="T0" fmla="*/ 62 w 85"/>
                    <a:gd name="T1" fmla="*/ 72 h 110"/>
                    <a:gd name="T2" fmla="*/ 57 w 85"/>
                    <a:gd name="T3" fmla="*/ 77 h 110"/>
                    <a:gd name="T4" fmla="*/ 83 w 85"/>
                    <a:gd name="T5" fmla="*/ 110 h 110"/>
                    <a:gd name="T6" fmla="*/ 85 w 85"/>
                    <a:gd name="T7" fmla="*/ 110 h 110"/>
                    <a:gd name="T8" fmla="*/ 76 w 85"/>
                    <a:gd name="T9" fmla="*/ 91 h 110"/>
                    <a:gd name="T10" fmla="*/ 62 w 85"/>
                    <a:gd name="T11" fmla="*/ 72 h 110"/>
                    <a:gd name="T12" fmla="*/ 0 w 85"/>
                    <a:gd name="T13" fmla="*/ 0 h 110"/>
                    <a:gd name="T14" fmla="*/ 9 w 85"/>
                    <a:gd name="T15" fmla="*/ 19 h 110"/>
                    <a:gd name="T16" fmla="*/ 52 w 85"/>
                    <a:gd name="T17" fmla="*/ 72 h 110"/>
                    <a:gd name="T18" fmla="*/ 57 w 85"/>
                    <a:gd name="T19" fmla="*/ 65 h 110"/>
                    <a:gd name="T20" fmla="*/ 5 w 85"/>
                    <a:gd name="T21" fmla="*/ 3 h 110"/>
                    <a:gd name="T22" fmla="*/ 0 w 85"/>
                    <a:gd name="T2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" h="110">
                      <a:moveTo>
                        <a:pt x="62" y="72"/>
                      </a:moveTo>
                      <a:lnTo>
                        <a:pt x="57" y="77"/>
                      </a:lnTo>
                      <a:lnTo>
                        <a:pt x="83" y="110"/>
                      </a:lnTo>
                      <a:lnTo>
                        <a:pt x="85" y="110"/>
                      </a:lnTo>
                      <a:lnTo>
                        <a:pt x="76" y="91"/>
                      </a:lnTo>
                      <a:lnTo>
                        <a:pt x="62" y="72"/>
                      </a:lnTo>
                      <a:moveTo>
                        <a:pt x="0" y="0"/>
                      </a:moveTo>
                      <a:lnTo>
                        <a:pt x="9" y="19"/>
                      </a:lnTo>
                      <a:lnTo>
                        <a:pt x="52" y="72"/>
                      </a:lnTo>
                      <a:lnTo>
                        <a:pt x="57" y="65"/>
                      </a:lnTo>
                      <a:lnTo>
                        <a:pt x="5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63" name="Freeform 1859"/>
                <p:cNvSpPr>
                  <a:spLocks/>
                </p:cNvSpPr>
                <p:nvPr/>
              </p:nvSpPr>
              <p:spPr bwMode="auto">
                <a:xfrm>
                  <a:off x="3833" y="1908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7 h 12"/>
                    <a:gd name="T4" fmla="*/ 5 w 10"/>
                    <a:gd name="T5" fmla="*/ 12 h 12"/>
                    <a:gd name="T6" fmla="*/ 10 w 10"/>
                    <a:gd name="T7" fmla="*/ 7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0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64" name="Freeform 1860"/>
                <p:cNvSpPr>
                  <a:spLocks/>
                </p:cNvSpPr>
                <p:nvPr/>
              </p:nvSpPr>
              <p:spPr bwMode="auto">
                <a:xfrm>
                  <a:off x="3833" y="1908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7 h 12"/>
                    <a:gd name="T4" fmla="*/ 5 w 10"/>
                    <a:gd name="T5" fmla="*/ 12 h 12"/>
                    <a:gd name="T6" fmla="*/ 10 w 10"/>
                    <a:gd name="T7" fmla="*/ 7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0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65" name="Freeform 1861"/>
                <p:cNvSpPr>
                  <a:spLocks/>
                </p:cNvSpPr>
                <p:nvPr/>
              </p:nvSpPr>
              <p:spPr bwMode="auto">
                <a:xfrm>
                  <a:off x="3871" y="1951"/>
                  <a:ext cx="2" cy="0"/>
                </a:xfrm>
                <a:custGeom>
                  <a:avLst/>
                  <a:gdLst>
                    <a:gd name="T0" fmla="*/ 0 w 2"/>
                    <a:gd name="T1" fmla="*/ 0 w 2"/>
                    <a:gd name="T2" fmla="*/ 2 w 2"/>
                    <a:gd name="T3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66" name="Freeform 1862"/>
                <p:cNvSpPr>
                  <a:spLocks/>
                </p:cNvSpPr>
                <p:nvPr/>
              </p:nvSpPr>
              <p:spPr bwMode="auto">
                <a:xfrm>
                  <a:off x="3871" y="1951"/>
                  <a:ext cx="2" cy="0"/>
                </a:xfrm>
                <a:custGeom>
                  <a:avLst/>
                  <a:gdLst>
                    <a:gd name="T0" fmla="*/ 0 w 2"/>
                    <a:gd name="T1" fmla="*/ 0 w 2"/>
                    <a:gd name="T2" fmla="*/ 2 w 2"/>
                    <a:gd name="T3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67" name="Freeform 1863"/>
                <p:cNvSpPr>
                  <a:spLocks/>
                </p:cNvSpPr>
                <p:nvPr/>
              </p:nvSpPr>
              <p:spPr bwMode="auto">
                <a:xfrm>
                  <a:off x="3857" y="1934"/>
                  <a:ext cx="14" cy="19"/>
                </a:xfrm>
                <a:custGeom>
                  <a:avLst/>
                  <a:gdLst>
                    <a:gd name="T0" fmla="*/ 0 w 14"/>
                    <a:gd name="T1" fmla="*/ 0 h 19"/>
                    <a:gd name="T2" fmla="*/ 9 w 14"/>
                    <a:gd name="T3" fmla="*/ 19 h 19"/>
                    <a:gd name="T4" fmla="*/ 14 w 14"/>
                    <a:gd name="T5" fmla="*/ 17 h 19"/>
                    <a:gd name="T6" fmla="*/ 14 w 14"/>
                    <a:gd name="T7" fmla="*/ 17 h 19"/>
                    <a:gd name="T8" fmla="*/ 0 w 14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9">
                      <a:moveTo>
                        <a:pt x="0" y="0"/>
                      </a:moveTo>
                      <a:lnTo>
                        <a:pt x="9" y="19"/>
                      </a:lnTo>
                      <a:lnTo>
                        <a:pt x="14" y="17"/>
                      </a:lnTo>
                      <a:lnTo>
                        <a:pt x="14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68" name="Freeform 1864"/>
                <p:cNvSpPr>
                  <a:spLocks/>
                </p:cNvSpPr>
                <p:nvPr/>
              </p:nvSpPr>
              <p:spPr bwMode="auto">
                <a:xfrm>
                  <a:off x="3857" y="1934"/>
                  <a:ext cx="14" cy="19"/>
                </a:xfrm>
                <a:custGeom>
                  <a:avLst/>
                  <a:gdLst>
                    <a:gd name="T0" fmla="*/ 0 w 14"/>
                    <a:gd name="T1" fmla="*/ 0 h 19"/>
                    <a:gd name="T2" fmla="*/ 9 w 14"/>
                    <a:gd name="T3" fmla="*/ 19 h 19"/>
                    <a:gd name="T4" fmla="*/ 14 w 14"/>
                    <a:gd name="T5" fmla="*/ 17 h 19"/>
                    <a:gd name="T6" fmla="*/ 14 w 14"/>
                    <a:gd name="T7" fmla="*/ 17 h 19"/>
                    <a:gd name="T8" fmla="*/ 0 w 14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9">
                      <a:moveTo>
                        <a:pt x="0" y="0"/>
                      </a:moveTo>
                      <a:lnTo>
                        <a:pt x="9" y="19"/>
                      </a:lnTo>
                      <a:lnTo>
                        <a:pt x="14" y="17"/>
                      </a:lnTo>
                      <a:lnTo>
                        <a:pt x="14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69" name="Freeform 1865"/>
                <p:cNvSpPr>
                  <a:spLocks/>
                </p:cNvSpPr>
                <p:nvPr/>
              </p:nvSpPr>
              <p:spPr bwMode="auto">
                <a:xfrm>
                  <a:off x="3876" y="1958"/>
                  <a:ext cx="14" cy="21"/>
                </a:xfrm>
                <a:custGeom>
                  <a:avLst/>
                  <a:gdLst>
                    <a:gd name="T0" fmla="*/ 2 w 14"/>
                    <a:gd name="T1" fmla="*/ 0 h 21"/>
                    <a:gd name="T2" fmla="*/ 0 w 14"/>
                    <a:gd name="T3" fmla="*/ 0 h 21"/>
                    <a:gd name="T4" fmla="*/ 0 w 14"/>
                    <a:gd name="T5" fmla="*/ 0 h 21"/>
                    <a:gd name="T6" fmla="*/ 5 w 14"/>
                    <a:gd name="T7" fmla="*/ 12 h 21"/>
                    <a:gd name="T8" fmla="*/ 9 w 14"/>
                    <a:gd name="T9" fmla="*/ 21 h 21"/>
                    <a:gd name="T10" fmla="*/ 14 w 14"/>
                    <a:gd name="T11" fmla="*/ 14 h 21"/>
                    <a:gd name="T12" fmla="*/ 2 w 14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1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5" y="12"/>
                      </a:lnTo>
                      <a:lnTo>
                        <a:pt x="9" y="21"/>
                      </a:lnTo>
                      <a:lnTo>
                        <a:pt x="14" y="1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70" name="Freeform 1866"/>
                <p:cNvSpPr>
                  <a:spLocks/>
                </p:cNvSpPr>
                <p:nvPr/>
              </p:nvSpPr>
              <p:spPr bwMode="auto">
                <a:xfrm>
                  <a:off x="3876" y="1958"/>
                  <a:ext cx="14" cy="21"/>
                </a:xfrm>
                <a:custGeom>
                  <a:avLst/>
                  <a:gdLst>
                    <a:gd name="T0" fmla="*/ 2 w 14"/>
                    <a:gd name="T1" fmla="*/ 0 h 21"/>
                    <a:gd name="T2" fmla="*/ 0 w 14"/>
                    <a:gd name="T3" fmla="*/ 0 h 21"/>
                    <a:gd name="T4" fmla="*/ 0 w 14"/>
                    <a:gd name="T5" fmla="*/ 0 h 21"/>
                    <a:gd name="T6" fmla="*/ 5 w 14"/>
                    <a:gd name="T7" fmla="*/ 12 h 21"/>
                    <a:gd name="T8" fmla="*/ 9 w 14"/>
                    <a:gd name="T9" fmla="*/ 21 h 21"/>
                    <a:gd name="T10" fmla="*/ 14 w 14"/>
                    <a:gd name="T11" fmla="*/ 14 h 21"/>
                    <a:gd name="T12" fmla="*/ 2 w 14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1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5" y="12"/>
                      </a:lnTo>
                      <a:lnTo>
                        <a:pt x="9" y="21"/>
                      </a:lnTo>
                      <a:lnTo>
                        <a:pt x="14" y="14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71" name="Rectangle 1867"/>
                <p:cNvSpPr>
                  <a:spLocks noChangeArrowheads="1"/>
                </p:cNvSpPr>
                <p:nvPr/>
              </p:nvSpPr>
              <p:spPr bwMode="auto">
                <a:xfrm>
                  <a:off x="3876" y="1958"/>
                  <a:ext cx="1" cy="1"/>
                </a:xfrm>
                <a:prstGeom prst="rect">
                  <a:avLst/>
                </a:pr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72" name="Freeform 1868"/>
                <p:cNvSpPr>
                  <a:spLocks/>
                </p:cNvSpPr>
                <p:nvPr/>
              </p:nvSpPr>
              <p:spPr bwMode="auto">
                <a:xfrm>
                  <a:off x="3876" y="19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73" name="Freeform 1869"/>
                <p:cNvSpPr>
                  <a:spLocks noEditPoints="1"/>
                </p:cNvSpPr>
                <p:nvPr/>
              </p:nvSpPr>
              <p:spPr bwMode="auto">
                <a:xfrm>
                  <a:off x="3892" y="1977"/>
                  <a:ext cx="69" cy="88"/>
                </a:xfrm>
                <a:custGeom>
                  <a:avLst/>
                  <a:gdLst>
                    <a:gd name="T0" fmla="*/ 34 w 69"/>
                    <a:gd name="T1" fmla="*/ 38 h 88"/>
                    <a:gd name="T2" fmla="*/ 29 w 69"/>
                    <a:gd name="T3" fmla="*/ 45 h 88"/>
                    <a:gd name="T4" fmla="*/ 65 w 69"/>
                    <a:gd name="T5" fmla="*/ 86 h 88"/>
                    <a:gd name="T6" fmla="*/ 69 w 69"/>
                    <a:gd name="T7" fmla="*/ 88 h 88"/>
                    <a:gd name="T8" fmla="*/ 57 w 69"/>
                    <a:gd name="T9" fmla="*/ 67 h 88"/>
                    <a:gd name="T10" fmla="*/ 34 w 69"/>
                    <a:gd name="T11" fmla="*/ 38 h 88"/>
                    <a:gd name="T12" fmla="*/ 19 w 69"/>
                    <a:gd name="T13" fmla="*/ 21 h 88"/>
                    <a:gd name="T14" fmla="*/ 15 w 69"/>
                    <a:gd name="T15" fmla="*/ 26 h 88"/>
                    <a:gd name="T16" fmla="*/ 24 w 69"/>
                    <a:gd name="T17" fmla="*/ 38 h 88"/>
                    <a:gd name="T18" fmla="*/ 29 w 69"/>
                    <a:gd name="T19" fmla="*/ 33 h 88"/>
                    <a:gd name="T20" fmla="*/ 19 w 69"/>
                    <a:gd name="T21" fmla="*/ 21 h 88"/>
                    <a:gd name="T22" fmla="*/ 3 w 69"/>
                    <a:gd name="T23" fmla="*/ 0 h 88"/>
                    <a:gd name="T24" fmla="*/ 0 w 69"/>
                    <a:gd name="T25" fmla="*/ 9 h 88"/>
                    <a:gd name="T26" fmla="*/ 10 w 69"/>
                    <a:gd name="T27" fmla="*/ 21 h 88"/>
                    <a:gd name="T28" fmla="*/ 15 w 69"/>
                    <a:gd name="T29" fmla="*/ 14 h 88"/>
                    <a:gd name="T30" fmla="*/ 3 w 69"/>
                    <a:gd name="T31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9" h="88">
                      <a:moveTo>
                        <a:pt x="34" y="38"/>
                      </a:moveTo>
                      <a:lnTo>
                        <a:pt x="29" y="45"/>
                      </a:lnTo>
                      <a:lnTo>
                        <a:pt x="65" y="86"/>
                      </a:lnTo>
                      <a:lnTo>
                        <a:pt x="69" y="88"/>
                      </a:lnTo>
                      <a:lnTo>
                        <a:pt x="57" y="67"/>
                      </a:lnTo>
                      <a:lnTo>
                        <a:pt x="34" y="38"/>
                      </a:lnTo>
                      <a:close/>
                      <a:moveTo>
                        <a:pt x="19" y="21"/>
                      </a:moveTo>
                      <a:lnTo>
                        <a:pt x="15" y="26"/>
                      </a:lnTo>
                      <a:lnTo>
                        <a:pt x="24" y="38"/>
                      </a:lnTo>
                      <a:lnTo>
                        <a:pt x="29" y="33"/>
                      </a:lnTo>
                      <a:lnTo>
                        <a:pt x="19" y="21"/>
                      </a:lnTo>
                      <a:close/>
                      <a:moveTo>
                        <a:pt x="3" y="0"/>
                      </a:moveTo>
                      <a:lnTo>
                        <a:pt x="0" y="9"/>
                      </a:lnTo>
                      <a:lnTo>
                        <a:pt x="10" y="21"/>
                      </a:lnTo>
                      <a:lnTo>
                        <a:pt x="15" y="14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74" name="Freeform 1870"/>
                <p:cNvSpPr>
                  <a:spLocks noEditPoints="1"/>
                </p:cNvSpPr>
                <p:nvPr/>
              </p:nvSpPr>
              <p:spPr bwMode="auto">
                <a:xfrm>
                  <a:off x="3892" y="1977"/>
                  <a:ext cx="69" cy="88"/>
                </a:xfrm>
                <a:custGeom>
                  <a:avLst/>
                  <a:gdLst>
                    <a:gd name="T0" fmla="*/ 34 w 69"/>
                    <a:gd name="T1" fmla="*/ 38 h 88"/>
                    <a:gd name="T2" fmla="*/ 29 w 69"/>
                    <a:gd name="T3" fmla="*/ 45 h 88"/>
                    <a:gd name="T4" fmla="*/ 65 w 69"/>
                    <a:gd name="T5" fmla="*/ 86 h 88"/>
                    <a:gd name="T6" fmla="*/ 69 w 69"/>
                    <a:gd name="T7" fmla="*/ 88 h 88"/>
                    <a:gd name="T8" fmla="*/ 57 w 69"/>
                    <a:gd name="T9" fmla="*/ 67 h 88"/>
                    <a:gd name="T10" fmla="*/ 34 w 69"/>
                    <a:gd name="T11" fmla="*/ 38 h 88"/>
                    <a:gd name="T12" fmla="*/ 19 w 69"/>
                    <a:gd name="T13" fmla="*/ 21 h 88"/>
                    <a:gd name="T14" fmla="*/ 15 w 69"/>
                    <a:gd name="T15" fmla="*/ 26 h 88"/>
                    <a:gd name="T16" fmla="*/ 24 w 69"/>
                    <a:gd name="T17" fmla="*/ 38 h 88"/>
                    <a:gd name="T18" fmla="*/ 29 w 69"/>
                    <a:gd name="T19" fmla="*/ 33 h 88"/>
                    <a:gd name="T20" fmla="*/ 19 w 69"/>
                    <a:gd name="T21" fmla="*/ 21 h 88"/>
                    <a:gd name="T22" fmla="*/ 3 w 69"/>
                    <a:gd name="T23" fmla="*/ 0 h 88"/>
                    <a:gd name="T24" fmla="*/ 0 w 69"/>
                    <a:gd name="T25" fmla="*/ 9 h 88"/>
                    <a:gd name="T26" fmla="*/ 10 w 69"/>
                    <a:gd name="T27" fmla="*/ 21 h 88"/>
                    <a:gd name="T28" fmla="*/ 15 w 69"/>
                    <a:gd name="T29" fmla="*/ 14 h 88"/>
                    <a:gd name="T30" fmla="*/ 3 w 69"/>
                    <a:gd name="T31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9" h="88">
                      <a:moveTo>
                        <a:pt x="34" y="38"/>
                      </a:moveTo>
                      <a:lnTo>
                        <a:pt x="29" y="45"/>
                      </a:lnTo>
                      <a:lnTo>
                        <a:pt x="65" y="86"/>
                      </a:lnTo>
                      <a:lnTo>
                        <a:pt x="69" y="88"/>
                      </a:lnTo>
                      <a:lnTo>
                        <a:pt x="57" y="67"/>
                      </a:lnTo>
                      <a:lnTo>
                        <a:pt x="34" y="38"/>
                      </a:lnTo>
                      <a:moveTo>
                        <a:pt x="19" y="21"/>
                      </a:moveTo>
                      <a:lnTo>
                        <a:pt x="15" y="26"/>
                      </a:lnTo>
                      <a:lnTo>
                        <a:pt x="24" y="38"/>
                      </a:lnTo>
                      <a:lnTo>
                        <a:pt x="29" y="33"/>
                      </a:lnTo>
                      <a:lnTo>
                        <a:pt x="19" y="21"/>
                      </a:lnTo>
                      <a:moveTo>
                        <a:pt x="3" y="0"/>
                      </a:moveTo>
                      <a:lnTo>
                        <a:pt x="0" y="9"/>
                      </a:lnTo>
                      <a:lnTo>
                        <a:pt x="10" y="21"/>
                      </a:lnTo>
                      <a:lnTo>
                        <a:pt x="15" y="14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75" name="Freeform 1871"/>
                <p:cNvSpPr>
                  <a:spLocks/>
                </p:cNvSpPr>
                <p:nvPr/>
              </p:nvSpPr>
              <p:spPr bwMode="auto">
                <a:xfrm>
                  <a:off x="3885" y="1972"/>
                  <a:ext cx="10" cy="14"/>
                </a:xfrm>
                <a:custGeom>
                  <a:avLst/>
                  <a:gdLst>
                    <a:gd name="T0" fmla="*/ 5 w 10"/>
                    <a:gd name="T1" fmla="*/ 0 h 14"/>
                    <a:gd name="T2" fmla="*/ 0 w 10"/>
                    <a:gd name="T3" fmla="*/ 7 h 14"/>
                    <a:gd name="T4" fmla="*/ 7 w 10"/>
                    <a:gd name="T5" fmla="*/ 14 h 14"/>
                    <a:gd name="T6" fmla="*/ 10 w 10"/>
                    <a:gd name="T7" fmla="*/ 5 h 14"/>
                    <a:gd name="T8" fmla="*/ 5 w 10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4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7" y="14"/>
                      </a:lnTo>
                      <a:lnTo>
                        <a:pt x="10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76" name="Freeform 1872"/>
                <p:cNvSpPr>
                  <a:spLocks/>
                </p:cNvSpPr>
                <p:nvPr/>
              </p:nvSpPr>
              <p:spPr bwMode="auto">
                <a:xfrm>
                  <a:off x="3885" y="1972"/>
                  <a:ext cx="10" cy="14"/>
                </a:xfrm>
                <a:custGeom>
                  <a:avLst/>
                  <a:gdLst>
                    <a:gd name="T0" fmla="*/ 5 w 10"/>
                    <a:gd name="T1" fmla="*/ 0 h 14"/>
                    <a:gd name="T2" fmla="*/ 0 w 10"/>
                    <a:gd name="T3" fmla="*/ 7 h 14"/>
                    <a:gd name="T4" fmla="*/ 7 w 10"/>
                    <a:gd name="T5" fmla="*/ 14 h 14"/>
                    <a:gd name="T6" fmla="*/ 10 w 10"/>
                    <a:gd name="T7" fmla="*/ 5 h 14"/>
                    <a:gd name="T8" fmla="*/ 5 w 10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4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7" y="14"/>
                      </a:lnTo>
                      <a:lnTo>
                        <a:pt x="10" y="5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77" name="Freeform 1873"/>
                <p:cNvSpPr>
                  <a:spLocks/>
                </p:cNvSpPr>
                <p:nvPr/>
              </p:nvSpPr>
              <p:spPr bwMode="auto">
                <a:xfrm>
                  <a:off x="3949" y="2044"/>
                  <a:ext cx="17" cy="24"/>
                </a:xfrm>
                <a:custGeom>
                  <a:avLst/>
                  <a:gdLst>
                    <a:gd name="T0" fmla="*/ 0 w 7"/>
                    <a:gd name="T1" fmla="*/ 0 h 10"/>
                    <a:gd name="T2" fmla="*/ 5 w 7"/>
                    <a:gd name="T3" fmla="*/ 9 h 10"/>
                    <a:gd name="T4" fmla="*/ 6 w 7"/>
                    <a:gd name="T5" fmla="*/ 10 h 10"/>
                    <a:gd name="T6" fmla="*/ 7 w 7"/>
                    <a:gd name="T7" fmla="*/ 8 h 10"/>
                    <a:gd name="T8" fmla="*/ 0 w 7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0">
                      <a:moveTo>
                        <a:pt x="0" y="0"/>
                      </a:move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9"/>
                        <a:pt x="6" y="9"/>
                        <a:pt x="7" y="8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78" name="Freeform 1874"/>
                <p:cNvSpPr>
                  <a:spLocks/>
                </p:cNvSpPr>
                <p:nvPr/>
              </p:nvSpPr>
              <p:spPr bwMode="auto">
                <a:xfrm>
                  <a:off x="3964" y="2063"/>
                  <a:ext cx="4" cy="7"/>
                </a:xfrm>
                <a:custGeom>
                  <a:avLst/>
                  <a:gdLst>
                    <a:gd name="T0" fmla="*/ 1 w 2"/>
                    <a:gd name="T1" fmla="*/ 0 h 3"/>
                    <a:gd name="T2" fmla="*/ 0 w 2"/>
                    <a:gd name="T3" fmla="*/ 2 h 3"/>
                    <a:gd name="T4" fmla="*/ 2 w 2"/>
                    <a:gd name="T5" fmla="*/ 3 h 3"/>
                    <a:gd name="T6" fmla="*/ 2 w 2"/>
                    <a:gd name="T7" fmla="*/ 2 h 3"/>
                    <a:gd name="T8" fmla="*/ 1 w 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79" name="Freeform 1875"/>
                <p:cNvSpPr>
                  <a:spLocks/>
                </p:cNvSpPr>
                <p:nvPr/>
              </p:nvSpPr>
              <p:spPr bwMode="auto">
                <a:xfrm>
                  <a:off x="3968" y="2068"/>
                  <a:ext cx="3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80" name="Freeform 1876"/>
                <p:cNvSpPr>
                  <a:spLocks/>
                </p:cNvSpPr>
                <p:nvPr/>
              </p:nvSpPr>
              <p:spPr bwMode="auto">
                <a:xfrm>
                  <a:off x="3869" y="1958"/>
                  <a:ext cx="12" cy="12"/>
                </a:xfrm>
                <a:custGeom>
                  <a:avLst/>
                  <a:gdLst>
                    <a:gd name="T0" fmla="*/ 7 w 12"/>
                    <a:gd name="T1" fmla="*/ 0 h 12"/>
                    <a:gd name="T2" fmla="*/ 0 w 12"/>
                    <a:gd name="T3" fmla="*/ 2 h 12"/>
                    <a:gd name="T4" fmla="*/ 12 w 12"/>
                    <a:gd name="T5" fmla="*/ 12 h 12"/>
                    <a:gd name="T6" fmla="*/ 7 w 12"/>
                    <a:gd name="T7" fmla="*/ 0 h 12"/>
                    <a:gd name="T8" fmla="*/ 7 w 1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12" y="12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81" name="Freeform 1877"/>
                <p:cNvSpPr>
                  <a:spLocks/>
                </p:cNvSpPr>
                <p:nvPr/>
              </p:nvSpPr>
              <p:spPr bwMode="auto">
                <a:xfrm>
                  <a:off x="3869" y="1958"/>
                  <a:ext cx="12" cy="12"/>
                </a:xfrm>
                <a:custGeom>
                  <a:avLst/>
                  <a:gdLst>
                    <a:gd name="T0" fmla="*/ 7 w 12"/>
                    <a:gd name="T1" fmla="*/ 0 h 12"/>
                    <a:gd name="T2" fmla="*/ 0 w 12"/>
                    <a:gd name="T3" fmla="*/ 2 h 12"/>
                    <a:gd name="T4" fmla="*/ 12 w 12"/>
                    <a:gd name="T5" fmla="*/ 12 h 12"/>
                    <a:gd name="T6" fmla="*/ 7 w 12"/>
                    <a:gd name="T7" fmla="*/ 0 h 12"/>
                    <a:gd name="T8" fmla="*/ 7 w 1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12" y="12"/>
                      </a:lnTo>
                      <a:lnTo>
                        <a:pt x="7" y="0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82" name="Freeform 1878"/>
                <p:cNvSpPr>
                  <a:spLocks noEditPoints="1"/>
                </p:cNvSpPr>
                <p:nvPr/>
              </p:nvSpPr>
              <p:spPr bwMode="auto">
                <a:xfrm>
                  <a:off x="3769" y="1831"/>
                  <a:ext cx="17" cy="15"/>
                </a:xfrm>
                <a:custGeom>
                  <a:avLst/>
                  <a:gdLst>
                    <a:gd name="T0" fmla="*/ 0 w 7"/>
                    <a:gd name="T1" fmla="*/ 2 h 6"/>
                    <a:gd name="T2" fmla="*/ 0 w 7"/>
                    <a:gd name="T3" fmla="*/ 2 h 6"/>
                    <a:gd name="T4" fmla="*/ 0 w 7"/>
                    <a:gd name="T5" fmla="*/ 2 h 6"/>
                    <a:gd name="T6" fmla="*/ 0 w 7"/>
                    <a:gd name="T7" fmla="*/ 2 h 6"/>
                    <a:gd name="T8" fmla="*/ 0 w 7"/>
                    <a:gd name="T9" fmla="*/ 2 h 6"/>
                    <a:gd name="T10" fmla="*/ 0 w 7"/>
                    <a:gd name="T11" fmla="*/ 2 h 6"/>
                    <a:gd name="T12" fmla="*/ 0 w 7"/>
                    <a:gd name="T13" fmla="*/ 2 h 6"/>
                    <a:gd name="T14" fmla="*/ 0 w 7"/>
                    <a:gd name="T15" fmla="*/ 1 h 6"/>
                    <a:gd name="T16" fmla="*/ 0 w 7"/>
                    <a:gd name="T17" fmla="*/ 1 h 6"/>
                    <a:gd name="T18" fmla="*/ 0 w 7"/>
                    <a:gd name="T19" fmla="*/ 1 h 6"/>
                    <a:gd name="T20" fmla="*/ 0 w 7"/>
                    <a:gd name="T21" fmla="*/ 1 h 6"/>
                    <a:gd name="T22" fmla="*/ 0 w 7"/>
                    <a:gd name="T23" fmla="*/ 1 h 6"/>
                    <a:gd name="T24" fmla="*/ 0 w 7"/>
                    <a:gd name="T25" fmla="*/ 1 h 6"/>
                    <a:gd name="T26" fmla="*/ 0 w 7"/>
                    <a:gd name="T27" fmla="*/ 1 h 6"/>
                    <a:gd name="T28" fmla="*/ 0 w 7"/>
                    <a:gd name="T29" fmla="*/ 1 h 6"/>
                    <a:gd name="T30" fmla="*/ 0 w 7"/>
                    <a:gd name="T31" fmla="*/ 1 h 6"/>
                    <a:gd name="T32" fmla="*/ 0 w 7"/>
                    <a:gd name="T33" fmla="*/ 1 h 6"/>
                    <a:gd name="T34" fmla="*/ 3 w 7"/>
                    <a:gd name="T35" fmla="*/ 1 h 6"/>
                    <a:gd name="T36" fmla="*/ 3 w 7"/>
                    <a:gd name="T37" fmla="*/ 1 h 6"/>
                    <a:gd name="T38" fmla="*/ 5 w 7"/>
                    <a:gd name="T39" fmla="*/ 5 h 6"/>
                    <a:gd name="T40" fmla="*/ 7 w 7"/>
                    <a:gd name="T41" fmla="*/ 6 h 6"/>
                    <a:gd name="T42" fmla="*/ 3 w 7"/>
                    <a:gd name="T43" fmla="*/ 1 h 6"/>
                    <a:gd name="T44" fmla="*/ 2 w 7"/>
                    <a:gd name="T45" fmla="*/ 0 h 6"/>
                    <a:gd name="T46" fmla="*/ 2 w 7"/>
                    <a:gd name="T47" fmla="*/ 0 h 6"/>
                    <a:gd name="T48" fmla="*/ 2 w 7"/>
                    <a:gd name="T49" fmla="*/ 0 h 6"/>
                    <a:gd name="T50" fmla="*/ 1 w 7"/>
                    <a:gd name="T51" fmla="*/ 0 h 6"/>
                    <a:gd name="T52" fmla="*/ 1 w 7"/>
                    <a:gd name="T53" fmla="*/ 0 h 6"/>
                    <a:gd name="T54" fmla="*/ 1 w 7"/>
                    <a:gd name="T55" fmla="*/ 0 h 6"/>
                    <a:gd name="T56" fmla="*/ 2 w 7"/>
                    <a:gd name="T57" fmla="*/ 0 h 6"/>
                    <a:gd name="T58" fmla="*/ 2 w 7"/>
                    <a:gd name="T59" fmla="*/ 0 h 6"/>
                    <a:gd name="T60" fmla="*/ 2 w 7"/>
                    <a:gd name="T61" fmla="*/ 0 h 6"/>
                    <a:gd name="T62" fmla="*/ 1 w 7"/>
                    <a:gd name="T63" fmla="*/ 0 h 6"/>
                    <a:gd name="T64" fmla="*/ 1 w 7"/>
                    <a:gd name="T65" fmla="*/ 0 h 6"/>
                    <a:gd name="T66" fmla="*/ 1 w 7"/>
                    <a:gd name="T67" fmla="*/ 0 h 6"/>
                    <a:gd name="T68" fmla="*/ 1 w 7"/>
                    <a:gd name="T69" fmla="*/ 0 h 6"/>
                    <a:gd name="T70" fmla="*/ 1 w 7"/>
                    <a:gd name="T71" fmla="*/ 0 h 6"/>
                    <a:gd name="T72" fmla="*/ 1 w 7"/>
                    <a:gd name="T73" fmla="*/ 0 h 6"/>
                    <a:gd name="T74" fmla="*/ 1 w 7"/>
                    <a:gd name="T75" fmla="*/ 0 h 6"/>
                    <a:gd name="T76" fmla="*/ 1 w 7"/>
                    <a:gd name="T77" fmla="*/ 0 h 6"/>
                    <a:gd name="T78" fmla="*/ 1 w 7"/>
                    <a:gd name="T79" fmla="*/ 0 h 6"/>
                    <a:gd name="T80" fmla="*/ 1 w 7"/>
                    <a:gd name="T81" fmla="*/ 0 h 6"/>
                    <a:gd name="T82" fmla="*/ 1 w 7"/>
                    <a:gd name="T83" fmla="*/ 0 h 6"/>
                    <a:gd name="T84" fmla="*/ 1 w 7"/>
                    <a:gd name="T85" fmla="*/ 0 h 6"/>
                    <a:gd name="T86" fmla="*/ 1 w 7"/>
                    <a:gd name="T87" fmla="*/ 0 h 6"/>
                    <a:gd name="T88" fmla="*/ 1 w 7"/>
                    <a:gd name="T89" fmla="*/ 0 h 6"/>
                    <a:gd name="T90" fmla="*/ 1 w 7"/>
                    <a:gd name="T91" fmla="*/ 0 h 6"/>
                    <a:gd name="T92" fmla="*/ 1 w 7"/>
                    <a:gd name="T93" fmla="*/ 0 h 6"/>
                    <a:gd name="T94" fmla="*/ 2 w 7"/>
                    <a:gd name="T95" fmla="*/ 0 h 6"/>
                    <a:gd name="T96" fmla="*/ 2 w 7"/>
                    <a:gd name="T97" fmla="*/ 0 h 6"/>
                    <a:gd name="T98" fmla="*/ 2 w 7"/>
                    <a:gd name="T99" fmla="*/ 0 h 6"/>
                    <a:gd name="T100" fmla="*/ 2 w 7"/>
                    <a:gd name="T101" fmla="*/ 0 h 6"/>
                    <a:gd name="T102" fmla="*/ 2 w 7"/>
                    <a:gd name="T103" fmla="*/ 0 h 6"/>
                    <a:gd name="T104" fmla="*/ 2 w 7"/>
                    <a:gd name="T105" fmla="*/ 0 h 6"/>
                    <a:gd name="T106" fmla="*/ 2 w 7"/>
                    <a:gd name="T107" fmla="*/ 0 h 6"/>
                    <a:gd name="T108" fmla="*/ 2 w 7"/>
                    <a:gd name="T109" fmla="*/ 0 h 6"/>
                    <a:gd name="T110" fmla="*/ 2 w 7"/>
                    <a:gd name="T111" fmla="*/ 0 h 6"/>
                    <a:gd name="T112" fmla="*/ 2 w 7"/>
                    <a:gd name="T113" fmla="*/ 0 h 6"/>
                    <a:gd name="T114" fmla="*/ 2 w 7"/>
                    <a:gd name="T115" fmla="*/ 0 h 6"/>
                    <a:gd name="T116" fmla="*/ 2 w 7"/>
                    <a:gd name="T11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" h="6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83" name="Freeform 1879"/>
                <p:cNvSpPr>
                  <a:spLocks/>
                </p:cNvSpPr>
                <p:nvPr/>
              </p:nvSpPr>
              <p:spPr bwMode="auto">
                <a:xfrm>
                  <a:off x="3769" y="1831"/>
                  <a:ext cx="204" cy="394"/>
                </a:xfrm>
                <a:custGeom>
                  <a:avLst/>
                  <a:gdLst>
                    <a:gd name="T0" fmla="*/ 0 w 86"/>
                    <a:gd name="T1" fmla="*/ 2 h 165"/>
                    <a:gd name="T2" fmla="*/ 83 w 86"/>
                    <a:gd name="T3" fmla="*/ 164 h 165"/>
                    <a:gd name="T4" fmla="*/ 85 w 86"/>
                    <a:gd name="T5" fmla="*/ 164 h 165"/>
                    <a:gd name="T6" fmla="*/ 85 w 86"/>
                    <a:gd name="T7" fmla="*/ 162 h 165"/>
                    <a:gd name="T8" fmla="*/ 3 w 86"/>
                    <a:gd name="T9" fmla="*/ 1 h 165"/>
                    <a:gd name="T10" fmla="*/ 1 w 86"/>
                    <a:gd name="T11" fmla="*/ 0 h 165"/>
                    <a:gd name="T12" fmla="*/ 0 w 86"/>
                    <a:gd name="T13" fmla="*/ 2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165">
                      <a:moveTo>
                        <a:pt x="0" y="2"/>
                      </a:moveTo>
                      <a:cubicBezTo>
                        <a:pt x="83" y="164"/>
                        <a:pt x="83" y="164"/>
                        <a:pt x="83" y="164"/>
                      </a:cubicBezTo>
                      <a:cubicBezTo>
                        <a:pt x="83" y="164"/>
                        <a:pt x="84" y="165"/>
                        <a:pt x="85" y="164"/>
                      </a:cubicBezTo>
                      <a:cubicBezTo>
                        <a:pt x="85" y="164"/>
                        <a:pt x="86" y="163"/>
                        <a:pt x="85" y="16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0" y="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84" name="Freeform 1880"/>
                <p:cNvSpPr>
                  <a:spLocks/>
                </p:cNvSpPr>
                <p:nvPr/>
              </p:nvSpPr>
              <p:spPr bwMode="auto">
                <a:xfrm>
                  <a:off x="3771" y="1924"/>
                  <a:ext cx="202" cy="60"/>
                </a:xfrm>
                <a:custGeom>
                  <a:avLst/>
                  <a:gdLst>
                    <a:gd name="T0" fmla="*/ 2 w 85"/>
                    <a:gd name="T1" fmla="*/ 25 h 25"/>
                    <a:gd name="T2" fmla="*/ 83 w 85"/>
                    <a:gd name="T3" fmla="*/ 4 h 25"/>
                    <a:gd name="T4" fmla="*/ 85 w 85"/>
                    <a:gd name="T5" fmla="*/ 2 h 25"/>
                    <a:gd name="T6" fmla="*/ 83 w 85"/>
                    <a:gd name="T7" fmla="*/ 1 h 25"/>
                    <a:gd name="T8" fmla="*/ 1 w 85"/>
                    <a:gd name="T9" fmla="*/ 22 h 25"/>
                    <a:gd name="T10" fmla="*/ 0 w 85"/>
                    <a:gd name="T11" fmla="*/ 24 h 25"/>
                    <a:gd name="T12" fmla="*/ 2 w 85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25">
                      <a:moveTo>
                        <a:pt x="2" y="25"/>
                      </a:move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84" y="3"/>
                        <a:pt x="85" y="3"/>
                        <a:pt x="85" y="2"/>
                      </a:cubicBezTo>
                      <a:cubicBezTo>
                        <a:pt x="84" y="1"/>
                        <a:pt x="84" y="0"/>
                        <a:pt x="83" y="1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0" y="22"/>
                        <a:pt x="0" y="23"/>
                        <a:pt x="0" y="24"/>
                      </a:cubicBezTo>
                      <a:cubicBezTo>
                        <a:pt x="0" y="25"/>
                        <a:pt x="1" y="25"/>
                        <a:pt x="2" y="25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85" name="Freeform 1881"/>
                <p:cNvSpPr>
                  <a:spLocks noEditPoints="1"/>
                </p:cNvSpPr>
                <p:nvPr/>
              </p:nvSpPr>
              <p:spPr bwMode="auto">
                <a:xfrm>
                  <a:off x="3774" y="1977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1 w 1"/>
                    <a:gd name="T10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86" name="Freeform 1882"/>
                <p:cNvSpPr>
                  <a:spLocks noEditPoints="1"/>
                </p:cNvSpPr>
                <p:nvPr/>
              </p:nvSpPr>
              <p:spPr bwMode="auto">
                <a:xfrm>
                  <a:off x="3781" y="1982"/>
                  <a:ext cx="85" cy="47"/>
                </a:xfrm>
                <a:custGeom>
                  <a:avLst/>
                  <a:gdLst>
                    <a:gd name="T0" fmla="*/ 66 w 85"/>
                    <a:gd name="T1" fmla="*/ 28 h 47"/>
                    <a:gd name="T2" fmla="*/ 64 w 85"/>
                    <a:gd name="T3" fmla="*/ 35 h 47"/>
                    <a:gd name="T4" fmla="*/ 85 w 85"/>
                    <a:gd name="T5" fmla="*/ 47 h 47"/>
                    <a:gd name="T6" fmla="*/ 81 w 85"/>
                    <a:gd name="T7" fmla="*/ 35 h 47"/>
                    <a:gd name="T8" fmla="*/ 66 w 85"/>
                    <a:gd name="T9" fmla="*/ 28 h 47"/>
                    <a:gd name="T10" fmla="*/ 5 w 85"/>
                    <a:gd name="T11" fmla="*/ 0 h 47"/>
                    <a:gd name="T12" fmla="*/ 0 w 85"/>
                    <a:gd name="T13" fmla="*/ 0 h 47"/>
                    <a:gd name="T14" fmla="*/ 7 w 85"/>
                    <a:gd name="T15" fmla="*/ 9 h 47"/>
                    <a:gd name="T16" fmla="*/ 57 w 85"/>
                    <a:gd name="T17" fmla="*/ 33 h 47"/>
                    <a:gd name="T18" fmla="*/ 59 w 85"/>
                    <a:gd name="T19" fmla="*/ 26 h 47"/>
                    <a:gd name="T20" fmla="*/ 5 w 85"/>
                    <a:gd name="T2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5" h="47">
                      <a:moveTo>
                        <a:pt x="66" y="28"/>
                      </a:moveTo>
                      <a:lnTo>
                        <a:pt x="64" y="35"/>
                      </a:lnTo>
                      <a:lnTo>
                        <a:pt x="85" y="47"/>
                      </a:lnTo>
                      <a:lnTo>
                        <a:pt x="81" y="35"/>
                      </a:lnTo>
                      <a:lnTo>
                        <a:pt x="66" y="28"/>
                      </a:lnTo>
                      <a:close/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7" y="9"/>
                      </a:lnTo>
                      <a:lnTo>
                        <a:pt x="57" y="33"/>
                      </a:lnTo>
                      <a:lnTo>
                        <a:pt x="59" y="2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87" name="Freeform 1883"/>
                <p:cNvSpPr>
                  <a:spLocks noEditPoints="1"/>
                </p:cNvSpPr>
                <p:nvPr/>
              </p:nvSpPr>
              <p:spPr bwMode="auto">
                <a:xfrm>
                  <a:off x="3781" y="1982"/>
                  <a:ext cx="85" cy="47"/>
                </a:xfrm>
                <a:custGeom>
                  <a:avLst/>
                  <a:gdLst>
                    <a:gd name="T0" fmla="*/ 66 w 85"/>
                    <a:gd name="T1" fmla="*/ 28 h 47"/>
                    <a:gd name="T2" fmla="*/ 64 w 85"/>
                    <a:gd name="T3" fmla="*/ 35 h 47"/>
                    <a:gd name="T4" fmla="*/ 85 w 85"/>
                    <a:gd name="T5" fmla="*/ 47 h 47"/>
                    <a:gd name="T6" fmla="*/ 81 w 85"/>
                    <a:gd name="T7" fmla="*/ 35 h 47"/>
                    <a:gd name="T8" fmla="*/ 66 w 85"/>
                    <a:gd name="T9" fmla="*/ 28 h 47"/>
                    <a:gd name="T10" fmla="*/ 5 w 85"/>
                    <a:gd name="T11" fmla="*/ 0 h 47"/>
                    <a:gd name="T12" fmla="*/ 0 w 85"/>
                    <a:gd name="T13" fmla="*/ 0 h 47"/>
                    <a:gd name="T14" fmla="*/ 7 w 85"/>
                    <a:gd name="T15" fmla="*/ 9 h 47"/>
                    <a:gd name="T16" fmla="*/ 57 w 85"/>
                    <a:gd name="T17" fmla="*/ 33 h 47"/>
                    <a:gd name="T18" fmla="*/ 59 w 85"/>
                    <a:gd name="T19" fmla="*/ 26 h 47"/>
                    <a:gd name="T20" fmla="*/ 5 w 85"/>
                    <a:gd name="T2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5" h="47">
                      <a:moveTo>
                        <a:pt x="66" y="28"/>
                      </a:moveTo>
                      <a:lnTo>
                        <a:pt x="64" y="35"/>
                      </a:lnTo>
                      <a:lnTo>
                        <a:pt x="85" y="47"/>
                      </a:lnTo>
                      <a:lnTo>
                        <a:pt x="81" y="35"/>
                      </a:lnTo>
                      <a:lnTo>
                        <a:pt x="66" y="28"/>
                      </a:lnTo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7" y="9"/>
                      </a:lnTo>
                      <a:lnTo>
                        <a:pt x="57" y="33"/>
                      </a:lnTo>
                      <a:lnTo>
                        <a:pt x="59" y="26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88" name="Freeform 1884"/>
                <p:cNvSpPr>
                  <a:spLocks/>
                </p:cNvSpPr>
                <p:nvPr/>
              </p:nvSpPr>
              <p:spPr bwMode="auto">
                <a:xfrm>
                  <a:off x="3838" y="2008"/>
                  <a:ext cx="9" cy="9"/>
                </a:xfrm>
                <a:custGeom>
                  <a:avLst/>
                  <a:gdLst>
                    <a:gd name="T0" fmla="*/ 2 w 9"/>
                    <a:gd name="T1" fmla="*/ 0 h 9"/>
                    <a:gd name="T2" fmla="*/ 0 w 9"/>
                    <a:gd name="T3" fmla="*/ 7 h 9"/>
                    <a:gd name="T4" fmla="*/ 7 w 9"/>
                    <a:gd name="T5" fmla="*/ 9 h 9"/>
                    <a:gd name="T6" fmla="*/ 9 w 9"/>
                    <a:gd name="T7" fmla="*/ 2 h 9"/>
                    <a:gd name="T8" fmla="*/ 2 w 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7" y="9"/>
                      </a:lnTo>
                      <a:lnTo>
                        <a:pt x="9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89" name="Freeform 1885"/>
                <p:cNvSpPr>
                  <a:spLocks/>
                </p:cNvSpPr>
                <p:nvPr/>
              </p:nvSpPr>
              <p:spPr bwMode="auto">
                <a:xfrm>
                  <a:off x="3838" y="2008"/>
                  <a:ext cx="9" cy="9"/>
                </a:xfrm>
                <a:custGeom>
                  <a:avLst/>
                  <a:gdLst>
                    <a:gd name="T0" fmla="*/ 2 w 9"/>
                    <a:gd name="T1" fmla="*/ 0 h 9"/>
                    <a:gd name="T2" fmla="*/ 0 w 9"/>
                    <a:gd name="T3" fmla="*/ 7 h 9"/>
                    <a:gd name="T4" fmla="*/ 7 w 9"/>
                    <a:gd name="T5" fmla="*/ 9 h 9"/>
                    <a:gd name="T6" fmla="*/ 9 w 9"/>
                    <a:gd name="T7" fmla="*/ 2 h 9"/>
                    <a:gd name="T8" fmla="*/ 2 w 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7" y="9"/>
                      </a:lnTo>
                      <a:lnTo>
                        <a:pt x="9" y="2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90" name="Freeform 1886"/>
                <p:cNvSpPr>
                  <a:spLocks noEditPoints="1"/>
                </p:cNvSpPr>
                <p:nvPr/>
              </p:nvSpPr>
              <p:spPr bwMode="auto">
                <a:xfrm>
                  <a:off x="3878" y="2027"/>
                  <a:ext cx="86" cy="45"/>
                </a:xfrm>
                <a:custGeom>
                  <a:avLst/>
                  <a:gdLst>
                    <a:gd name="T0" fmla="*/ 33 w 86"/>
                    <a:gd name="T1" fmla="*/ 14 h 45"/>
                    <a:gd name="T2" fmla="*/ 29 w 86"/>
                    <a:gd name="T3" fmla="*/ 19 h 45"/>
                    <a:gd name="T4" fmla="*/ 31 w 86"/>
                    <a:gd name="T5" fmla="*/ 22 h 45"/>
                    <a:gd name="T6" fmla="*/ 81 w 86"/>
                    <a:gd name="T7" fmla="*/ 45 h 45"/>
                    <a:gd name="T8" fmla="*/ 86 w 86"/>
                    <a:gd name="T9" fmla="*/ 45 h 45"/>
                    <a:gd name="T10" fmla="*/ 79 w 86"/>
                    <a:gd name="T11" fmla="*/ 36 h 45"/>
                    <a:gd name="T12" fmla="*/ 33 w 86"/>
                    <a:gd name="T13" fmla="*/ 14 h 45"/>
                    <a:gd name="T14" fmla="*/ 5 w 86"/>
                    <a:gd name="T15" fmla="*/ 0 h 45"/>
                    <a:gd name="T16" fmla="*/ 0 w 86"/>
                    <a:gd name="T17" fmla="*/ 7 h 45"/>
                    <a:gd name="T18" fmla="*/ 22 w 86"/>
                    <a:gd name="T19" fmla="*/ 17 h 45"/>
                    <a:gd name="T20" fmla="*/ 17 w 86"/>
                    <a:gd name="T21" fmla="*/ 7 h 45"/>
                    <a:gd name="T22" fmla="*/ 5 w 86"/>
                    <a:gd name="T23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6" h="45">
                      <a:moveTo>
                        <a:pt x="33" y="14"/>
                      </a:moveTo>
                      <a:lnTo>
                        <a:pt x="29" y="19"/>
                      </a:lnTo>
                      <a:lnTo>
                        <a:pt x="31" y="22"/>
                      </a:lnTo>
                      <a:lnTo>
                        <a:pt x="81" y="45"/>
                      </a:lnTo>
                      <a:lnTo>
                        <a:pt x="86" y="45"/>
                      </a:lnTo>
                      <a:lnTo>
                        <a:pt x="79" y="36"/>
                      </a:lnTo>
                      <a:lnTo>
                        <a:pt x="33" y="14"/>
                      </a:lnTo>
                      <a:close/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22" y="17"/>
                      </a:lnTo>
                      <a:lnTo>
                        <a:pt x="17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91" name="Freeform 1887"/>
                <p:cNvSpPr>
                  <a:spLocks noEditPoints="1"/>
                </p:cNvSpPr>
                <p:nvPr/>
              </p:nvSpPr>
              <p:spPr bwMode="auto">
                <a:xfrm>
                  <a:off x="3878" y="2027"/>
                  <a:ext cx="86" cy="45"/>
                </a:xfrm>
                <a:custGeom>
                  <a:avLst/>
                  <a:gdLst>
                    <a:gd name="T0" fmla="*/ 33 w 86"/>
                    <a:gd name="T1" fmla="*/ 14 h 45"/>
                    <a:gd name="T2" fmla="*/ 29 w 86"/>
                    <a:gd name="T3" fmla="*/ 19 h 45"/>
                    <a:gd name="T4" fmla="*/ 31 w 86"/>
                    <a:gd name="T5" fmla="*/ 22 h 45"/>
                    <a:gd name="T6" fmla="*/ 81 w 86"/>
                    <a:gd name="T7" fmla="*/ 45 h 45"/>
                    <a:gd name="T8" fmla="*/ 86 w 86"/>
                    <a:gd name="T9" fmla="*/ 45 h 45"/>
                    <a:gd name="T10" fmla="*/ 79 w 86"/>
                    <a:gd name="T11" fmla="*/ 36 h 45"/>
                    <a:gd name="T12" fmla="*/ 33 w 86"/>
                    <a:gd name="T13" fmla="*/ 14 h 45"/>
                    <a:gd name="T14" fmla="*/ 5 w 86"/>
                    <a:gd name="T15" fmla="*/ 0 h 45"/>
                    <a:gd name="T16" fmla="*/ 0 w 86"/>
                    <a:gd name="T17" fmla="*/ 7 h 45"/>
                    <a:gd name="T18" fmla="*/ 22 w 86"/>
                    <a:gd name="T19" fmla="*/ 17 h 45"/>
                    <a:gd name="T20" fmla="*/ 17 w 86"/>
                    <a:gd name="T21" fmla="*/ 7 h 45"/>
                    <a:gd name="T22" fmla="*/ 5 w 86"/>
                    <a:gd name="T23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6" h="45">
                      <a:moveTo>
                        <a:pt x="33" y="14"/>
                      </a:moveTo>
                      <a:lnTo>
                        <a:pt x="29" y="19"/>
                      </a:lnTo>
                      <a:lnTo>
                        <a:pt x="31" y="22"/>
                      </a:lnTo>
                      <a:lnTo>
                        <a:pt x="81" y="45"/>
                      </a:lnTo>
                      <a:lnTo>
                        <a:pt x="86" y="45"/>
                      </a:lnTo>
                      <a:lnTo>
                        <a:pt x="79" y="36"/>
                      </a:lnTo>
                      <a:lnTo>
                        <a:pt x="33" y="14"/>
                      </a:lnTo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22" y="17"/>
                      </a:lnTo>
                      <a:lnTo>
                        <a:pt x="17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92" name="Freeform 1888"/>
                <p:cNvSpPr>
                  <a:spLocks noEditPoints="1"/>
                </p:cNvSpPr>
                <p:nvPr/>
              </p:nvSpPr>
              <p:spPr bwMode="auto">
                <a:xfrm>
                  <a:off x="3971" y="2070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1 h 1"/>
                    <a:gd name="T14" fmla="*/ 0 w 1"/>
                    <a:gd name="T15" fmla="*/ 1 h 1"/>
                    <a:gd name="T16" fmla="*/ 0 w 1"/>
                    <a:gd name="T17" fmla="*/ 1 h 1"/>
                    <a:gd name="T18" fmla="*/ 1 w 1"/>
                    <a:gd name="T19" fmla="*/ 1 h 1"/>
                    <a:gd name="T20" fmla="*/ 1 w 1"/>
                    <a:gd name="T21" fmla="*/ 1 h 1"/>
                    <a:gd name="T22" fmla="*/ 1 w 1"/>
                    <a:gd name="T23" fmla="*/ 1 h 1"/>
                    <a:gd name="T24" fmla="*/ 0 w 1"/>
                    <a:gd name="T2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93" name="Freeform 1889"/>
                <p:cNvSpPr>
                  <a:spLocks/>
                </p:cNvSpPr>
                <p:nvPr/>
              </p:nvSpPr>
              <p:spPr bwMode="auto">
                <a:xfrm>
                  <a:off x="3871" y="2022"/>
                  <a:ext cx="5" cy="5"/>
                </a:xfrm>
                <a:custGeom>
                  <a:avLst/>
                  <a:gdLst>
                    <a:gd name="T0" fmla="*/ 0 w 5"/>
                    <a:gd name="T1" fmla="*/ 0 h 5"/>
                    <a:gd name="T2" fmla="*/ 2 w 5"/>
                    <a:gd name="T3" fmla="*/ 5 h 5"/>
                    <a:gd name="T4" fmla="*/ 5 w 5"/>
                    <a:gd name="T5" fmla="*/ 3 h 5"/>
                    <a:gd name="T6" fmla="*/ 0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5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94" name="Freeform 1890"/>
                <p:cNvSpPr>
                  <a:spLocks/>
                </p:cNvSpPr>
                <p:nvPr/>
              </p:nvSpPr>
              <p:spPr bwMode="auto">
                <a:xfrm>
                  <a:off x="3871" y="2022"/>
                  <a:ext cx="5" cy="5"/>
                </a:xfrm>
                <a:custGeom>
                  <a:avLst/>
                  <a:gdLst>
                    <a:gd name="T0" fmla="*/ 0 w 5"/>
                    <a:gd name="T1" fmla="*/ 0 h 5"/>
                    <a:gd name="T2" fmla="*/ 2 w 5"/>
                    <a:gd name="T3" fmla="*/ 5 h 5"/>
                    <a:gd name="T4" fmla="*/ 5 w 5"/>
                    <a:gd name="T5" fmla="*/ 3 h 5"/>
                    <a:gd name="T6" fmla="*/ 0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5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95" name="Oval 1891"/>
                <p:cNvSpPr>
                  <a:spLocks noChangeArrowheads="1"/>
                </p:cNvSpPr>
                <p:nvPr/>
              </p:nvSpPr>
              <p:spPr bwMode="auto">
                <a:xfrm>
                  <a:off x="3971" y="2070"/>
                  <a:ext cx="1" cy="1"/>
                </a:xfrm>
                <a:prstGeom prst="ellipse">
                  <a:avLst/>
                </a:pr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96" name="Freeform 1892"/>
                <p:cNvSpPr>
                  <a:spLocks noEditPoints="1"/>
                </p:cNvSpPr>
                <p:nvPr/>
              </p:nvSpPr>
              <p:spPr bwMode="auto">
                <a:xfrm>
                  <a:off x="3895" y="2034"/>
                  <a:ext cx="14" cy="15"/>
                </a:xfrm>
                <a:custGeom>
                  <a:avLst/>
                  <a:gdLst>
                    <a:gd name="T0" fmla="*/ 12 w 14"/>
                    <a:gd name="T1" fmla="*/ 12 h 15"/>
                    <a:gd name="T2" fmla="*/ 12 w 14"/>
                    <a:gd name="T3" fmla="*/ 15 h 15"/>
                    <a:gd name="T4" fmla="*/ 14 w 14"/>
                    <a:gd name="T5" fmla="*/ 15 h 15"/>
                    <a:gd name="T6" fmla="*/ 12 w 14"/>
                    <a:gd name="T7" fmla="*/ 12 h 15"/>
                    <a:gd name="T8" fmla="*/ 0 w 14"/>
                    <a:gd name="T9" fmla="*/ 0 h 15"/>
                    <a:gd name="T10" fmla="*/ 5 w 14"/>
                    <a:gd name="T11" fmla="*/ 10 h 15"/>
                    <a:gd name="T12" fmla="*/ 7 w 14"/>
                    <a:gd name="T13" fmla="*/ 10 h 15"/>
                    <a:gd name="T14" fmla="*/ 9 w 14"/>
                    <a:gd name="T15" fmla="*/ 5 h 15"/>
                    <a:gd name="T16" fmla="*/ 0 w 14"/>
                    <a:gd name="T1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15">
                      <a:moveTo>
                        <a:pt x="12" y="12"/>
                      </a:moveTo>
                      <a:lnTo>
                        <a:pt x="12" y="15"/>
                      </a:lnTo>
                      <a:lnTo>
                        <a:pt x="14" y="15"/>
                      </a:lnTo>
                      <a:lnTo>
                        <a:pt x="12" y="12"/>
                      </a:lnTo>
                      <a:close/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7" y="10"/>
                      </a:lnTo>
                      <a:lnTo>
                        <a:pt x="9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97" name="Freeform 1893"/>
                <p:cNvSpPr>
                  <a:spLocks noEditPoints="1"/>
                </p:cNvSpPr>
                <p:nvPr/>
              </p:nvSpPr>
              <p:spPr bwMode="auto">
                <a:xfrm>
                  <a:off x="3895" y="2034"/>
                  <a:ext cx="14" cy="15"/>
                </a:xfrm>
                <a:custGeom>
                  <a:avLst/>
                  <a:gdLst>
                    <a:gd name="T0" fmla="*/ 12 w 14"/>
                    <a:gd name="T1" fmla="*/ 12 h 15"/>
                    <a:gd name="T2" fmla="*/ 12 w 14"/>
                    <a:gd name="T3" fmla="*/ 15 h 15"/>
                    <a:gd name="T4" fmla="*/ 14 w 14"/>
                    <a:gd name="T5" fmla="*/ 15 h 15"/>
                    <a:gd name="T6" fmla="*/ 12 w 14"/>
                    <a:gd name="T7" fmla="*/ 12 h 15"/>
                    <a:gd name="T8" fmla="*/ 0 w 14"/>
                    <a:gd name="T9" fmla="*/ 0 h 15"/>
                    <a:gd name="T10" fmla="*/ 5 w 14"/>
                    <a:gd name="T11" fmla="*/ 10 h 15"/>
                    <a:gd name="T12" fmla="*/ 7 w 14"/>
                    <a:gd name="T13" fmla="*/ 10 h 15"/>
                    <a:gd name="T14" fmla="*/ 9 w 14"/>
                    <a:gd name="T15" fmla="*/ 5 h 15"/>
                    <a:gd name="T16" fmla="*/ 0 w 14"/>
                    <a:gd name="T1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15">
                      <a:moveTo>
                        <a:pt x="12" y="12"/>
                      </a:moveTo>
                      <a:lnTo>
                        <a:pt x="12" y="15"/>
                      </a:lnTo>
                      <a:lnTo>
                        <a:pt x="14" y="15"/>
                      </a:lnTo>
                      <a:lnTo>
                        <a:pt x="12" y="12"/>
                      </a:lnTo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7" y="10"/>
                      </a:lnTo>
                      <a:lnTo>
                        <a:pt x="9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98" name="Freeform 1894"/>
                <p:cNvSpPr>
                  <a:spLocks/>
                </p:cNvSpPr>
                <p:nvPr/>
              </p:nvSpPr>
              <p:spPr bwMode="auto">
                <a:xfrm>
                  <a:off x="3957" y="2063"/>
                  <a:ext cx="7" cy="9"/>
                </a:xfrm>
                <a:custGeom>
                  <a:avLst/>
                  <a:gdLst>
                    <a:gd name="T0" fmla="*/ 0 w 7"/>
                    <a:gd name="T1" fmla="*/ 0 h 9"/>
                    <a:gd name="T2" fmla="*/ 7 w 7"/>
                    <a:gd name="T3" fmla="*/ 9 h 9"/>
                    <a:gd name="T4" fmla="*/ 7 w 7"/>
                    <a:gd name="T5" fmla="*/ 9 h 9"/>
                    <a:gd name="T6" fmla="*/ 4 w 7"/>
                    <a:gd name="T7" fmla="*/ 2 h 9"/>
                    <a:gd name="T8" fmla="*/ 0 w 7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lnTo>
                        <a:pt x="7" y="9"/>
                      </a:lnTo>
                      <a:lnTo>
                        <a:pt x="7" y="9"/>
                      </a:lnTo>
                      <a:lnTo>
                        <a:pt x="4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899" name="Freeform 1895"/>
                <p:cNvSpPr>
                  <a:spLocks/>
                </p:cNvSpPr>
                <p:nvPr/>
              </p:nvSpPr>
              <p:spPr bwMode="auto">
                <a:xfrm>
                  <a:off x="3957" y="2063"/>
                  <a:ext cx="7" cy="9"/>
                </a:xfrm>
                <a:custGeom>
                  <a:avLst/>
                  <a:gdLst>
                    <a:gd name="T0" fmla="*/ 0 w 7"/>
                    <a:gd name="T1" fmla="*/ 0 h 9"/>
                    <a:gd name="T2" fmla="*/ 7 w 7"/>
                    <a:gd name="T3" fmla="*/ 9 h 9"/>
                    <a:gd name="T4" fmla="*/ 7 w 7"/>
                    <a:gd name="T5" fmla="*/ 9 h 9"/>
                    <a:gd name="T6" fmla="*/ 4 w 7"/>
                    <a:gd name="T7" fmla="*/ 2 h 9"/>
                    <a:gd name="T8" fmla="*/ 0 w 7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0" y="0"/>
                      </a:moveTo>
                      <a:lnTo>
                        <a:pt x="7" y="9"/>
                      </a:lnTo>
                      <a:lnTo>
                        <a:pt x="7" y="9"/>
                      </a:lnTo>
                      <a:lnTo>
                        <a:pt x="4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00" name="Freeform 1896"/>
                <p:cNvSpPr>
                  <a:spLocks/>
                </p:cNvSpPr>
                <p:nvPr/>
              </p:nvSpPr>
              <p:spPr bwMode="auto">
                <a:xfrm>
                  <a:off x="3961" y="2065"/>
                  <a:ext cx="3" cy="7"/>
                </a:xfrm>
                <a:custGeom>
                  <a:avLst/>
                  <a:gdLst>
                    <a:gd name="T0" fmla="*/ 0 w 1"/>
                    <a:gd name="T1" fmla="*/ 0 h 3"/>
                    <a:gd name="T2" fmla="*/ 1 w 1"/>
                    <a:gd name="T3" fmla="*/ 3 h 3"/>
                    <a:gd name="T4" fmla="*/ 1 w 1"/>
                    <a:gd name="T5" fmla="*/ 2 h 3"/>
                    <a:gd name="T6" fmla="*/ 1 w 1"/>
                    <a:gd name="T7" fmla="*/ 1 h 3"/>
                    <a:gd name="T8" fmla="*/ 0 w 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01" name="Freeform 1897"/>
                <p:cNvSpPr>
                  <a:spLocks/>
                </p:cNvSpPr>
                <p:nvPr/>
              </p:nvSpPr>
              <p:spPr bwMode="auto">
                <a:xfrm>
                  <a:off x="3964" y="2068"/>
                  <a:ext cx="4" cy="2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1 h 1"/>
                    <a:gd name="T4" fmla="*/ 2 w 2"/>
                    <a:gd name="T5" fmla="*/ 1 h 1"/>
                    <a:gd name="T6" fmla="*/ 2 w 2"/>
                    <a:gd name="T7" fmla="*/ 1 h 1"/>
                    <a:gd name="T8" fmla="*/ 2 w 2"/>
                    <a:gd name="T9" fmla="*/ 1 h 1"/>
                    <a:gd name="T10" fmla="*/ 2 w 2"/>
                    <a:gd name="T11" fmla="*/ 1 h 1"/>
                    <a:gd name="T12" fmla="*/ 0 w 2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02" name="Freeform 1898"/>
                <p:cNvSpPr>
                  <a:spLocks/>
                </p:cNvSpPr>
                <p:nvPr/>
              </p:nvSpPr>
              <p:spPr bwMode="auto">
                <a:xfrm>
                  <a:off x="3968" y="2070"/>
                  <a:ext cx="3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03" name="Freeform 1899"/>
                <p:cNvSpPr>
                  <a:spLocks/>
                </p:cNvSpPr>
                <p:nvPr/>
              </p:nvSpPr>
              <p:spPr bwMode="auto">
                <a:xfrm>
                  <a:off x="3862" y="2017"/>
                  <a:ext cx="11" cy="12"/>
                </a:xfrm>
                <a:custGeom>
                  <a:avLst/>
                  <a:gdLst>
                    <a:gd name="T0" fmla="*/ 0 w 11"/>
                    <a:gd name="T1" fmla="*/ 0 h 12"/>
                    <a:gd name="T2" fmla="*/ 4 w 11"/>
                    <a:gd name="T3" fmla="*/ 12 h 12"/>
                    <a:gd name="T4" fmla="*/ 9 w 11"/>
                    <a:gd name="T5" fmla="*/ 12 h 12"/>
                    <a:gd name="T6" fmla="*/ 11 w 11"/>
                    <a:gd name="T7" fmla="*/ 10 h 12"/>
                    <a:gd name="T8" fmla="*/ 9 w 11"/>
                    <a:gd name="T9" fmla="*/ 5 h 12"/>
                    <a:gd name="T10" fmla="*/ 0 w 11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2">
                      <a:moveTo>
                        <a:pt x="0" y="0"/>
                      </a:moveTo>
                      <a:lnTo>
                        <a:pt x="4" y="12"/>
                      </a:lnTo>
                      <a:lnTo>
                        <a:pt x="9" y="12"/>
                      </a:lnTo>
                      <a:lnTo>
                        <a:pt x="11" y="10"/>
                      </a:lnTo>
                      <a:lnTo>
                        <a:pt x="9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04" name="Freeform 1900"/>
                <p:cNvSpPr>
                  <a:spLocks/>
                </p:cNvSpPr>
                <p:nvPr/>
              </p:nvSpPr>
              <p:spPr bwMode="auto">
                <a:xfrm>
                  <a:off x="3862" y="2017"/>
                  <a:ext cx="11" cy="12"/>
                </a:xfrm>
                <a:custGeom>
                  <a:avLst/>
                  <a:gdLst>
                    <a:gd name="T0" fmla="*/ 0 w 11"/>
                    <a:gd name="T1" fmla="*/ 0 h 12"/>
                    <a:gd name="T2" fmla="*/ 4 w 11"/>
                    <a:gd name="T3" fmla="*/ 12 h 12"/>
                    <a:gd name="T4" fmla="*/ 9 w 11"/>
                    <a:gd name="T5" fmla="*/ 12 h 12"/>
                    <a:gd name="T6" fmla="*/ 11 w 11"/>
                    <a:gd name="T7" fmla="*/ 10 h 12"/>
                    <a:gd name="T8" fmla="*/ 9 w 11"/>
                    <a:gd name="T9" fmla="*/ 5 h 12"/>
                    <a:gd name="T10" fmla="*/ 0 w 11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2">
                      <a:moveTo>
                        <a:pt x="0" y="0"/>
                      </a:moveTo>
                      <a:lnTo>
                        <a:pt x="4" y="12"/>
                      </a:lnTo>
                      <a:lnTo>
                        <a:pt x="9" y="12"/>
                      </a:lnTo>
                      <a:lnTo>
                        <a:pt x="11" y="10"/>
                      </a:lnTo>
                      <a:lnTo>
                        <a:pt x="9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05" name="Freeform 1901"/>
                <p:cNvSpPr>
                  <a:spLocks/>
                </p:cNvSpPr>
                <p:nvPr/>
              </p:nvSpPr>
              <p:spPr bwMode="auto">
                <a:xfrm>
                  <a:off x="3776" y="1977"/>
                  <a:ext cx="10" cy="5"/>
                </a:xfrm>
                <a:custGeom>
                  <a:avLst/>
                  <a:gdLst>
                    <a:gd name="T0" fmla="*/ 0 w 4"/>
                    <a:gd name="T1" fmla="*/ 0 h 2"/>
                    <a:gd name="T2" fmla="*/ 1 w 4"/>
                    <a:gd name="T3" fmla="*/ 0 h 2"/>
                    <a:gd name="T4" fmla="*/ 2 w 4"/>
                    <a:gd name="T5" fmla="*/ 2 h 2"/>
                    <a:gd name="T6" fmla="*/ 4 w 4"/>
                    <a:gd name="T7" fmla="*/ 2 h 2"/>
                    <a:gd name="T8" fmla="*/ 0 w 4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06" name="Freeform 1902"/>
                <p:cNvSpPr>
                  <a:spLocks noEditPoints="1"/>
                </p:cNvSpPr>
                <p:nvPr/>
              </p:nvSpPr>
              <p:spPr bwMode="auto">
                <a:xfrm>
                  <a:off x="3771" y="197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07" name="Freeform 1903"/>
                <p:cNvSpPr>
                  <a:spLocks/>
                </p:cNvSpPr>
                <p:nvPr/>
              </p:nvSpPr>
              <p:spPr bwMode="auto">
                <a:xfrm>
                  <a:off x="3771" y="1977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0 w 1"/>
                    <a:gd name="T4" fmla="*/ 0 w 1"/>
                    <a:gd name="T5" fmla="*/ 0 w 1"/>
                    <a:gd name="T6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08" name="Freeform 1904"/>
                <p:cNvSpPr>
                  <a:spLocks/>
                </p:cNvSpPr>
                <p:nvPr/>
              </p:nvSpPr>
              <p:spPr bwMode="auto">
                <a:xfrm>
                  <a:off x="3771" y="197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09" name="Freeform 1905"/>
                <p:cNvSpPr>
                  <a:spLocks/>
                </p:cNvSpPr>
                <p:nvPr/>
              </p:nvSpPr>
              <p:spPr bwMode="auto">
                <a:xfrm>
                  <a:off x="3771" y="1979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10" name="Freeform 1906"/>
                <p:cNvSpPr>
                  <a:spLocks noEditPoints="1"/>
                </p:cNvSpPr>
                <p:nvPr/>
              </p:nvSpPr>
              <p:spPr bwMode="auto">
                <a:xfrm>
                  <a:off x="3771" y="198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11" name="Freeform 1907"/>
                <p:cNvSpPr>
                  <a:spLocks/>
                </p:cNvSpPr>
                <p:nvPr/>
              </p:nvSpPr>
              <p:spPr bwMode="auto">
                <a:xfrm>
                  <a:off x="3771" y="198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12" name="Freeform 1908"/>
                <p:cNvSpPr>
                  <a:spLocks/>
                </p:cNvSpPr>
                <p:nvPr/>
              </p:nvSpPr>
              <p:spPr bwMode="auto">
                <a:xfrm>
                  <a:off x="3771" y="1977"/>
                  <a:ext cx="202" cy="248"/>
                </a:xfrm>
                <a:custGeom>
                  <a:avLst/>
                  <a:gdLst>
                    <a:gd name="T0" fmla="*/ 0 w 85"/>
                    <a:gd name="T1" fmla="*/ 2 h 104"/>
                    <a:gd name="T2" fmla="*/ 82 w 85"/>
                    <a:gd name="T3" fmla="*/ 103 h 104"/>
                    <a:gd name="T4" fmla="*/ 84 w 85"/>
                    <a:gd name="T5" fmla="*/ 103 h 104"/>
                    <a:gd name="T6" fmla="*/ 84 w 85"/>
                    <a:gd name="T7" fmla="*/ 101 h 104"/>
                    <a:gd name="T8" fmla="*/ 3 w 85"/>
                    <a:gd name="T9" fmla="*/ 0 h 104"/>
                    <a:gd name="T10" fmla="*/ 0 w 85"/>
                    <a:gd name="T11" fmla="*/ 0 h 104"/>
                    <a:gd name="T12" fmla="*/ 0 w 85"/>
                    <a:gd name="T13" fmla="*/ 2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104">
                      <a:moveTo>
                        <a:pt x="0" y="2"/>
                      </a:moveTo>
                      <a:cubicBezTo>
                        <a:pt x="82" y="103"/>
                        <a:pt x="82" y="103"/>
                        <a:pt x="82" y="103"/>
                      </a:cubicBezTo>
                      <a:cubicBezTo>
                        <a:pt x="82" y="104"/>
                        <a:pt x="83" y="104"/>
                        <a:pt x="84" y="103"/>
                      </a:cubicBezTo>
                      <a:cubicBezTo>
                        <a:pt x="85" y="103"/>
                        <a:pt x="85" y="102"/>
                        <a:pt x="84" y="10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13" name="Freeform 1909"/>
                <p:cNvSpPr>
                  <a:spLocks/>
                </p:cNvSpPr>
                <p:nvPr/>
              </p:nvSpPr>
              <p:spPr bwMode="auto">
                <a:xfrm>
                  <a:off x="3771" y="1924"/>
                  <a:ext cx="202" cy="220"/>
                </a:xfrm>
                <a:custGeom>
                  <a:avLst/>
                  <a:gdLst>
                    <a:gd name="T0" fmla="*/ 2 w 85"/>
                    <a:gd name="T1" fmla="*/ 92 h 92"/>
                    <a:gd name="T2" fmla="*/ 84 w 85"/>
                    <a:gd name="T3" fmla="*/ 3 h 92"/>
                    <a:gd name="T4" fmla="*/ 84 w 85"/>
                    <a:gd name="T5" fmla="*/ 1 h 92"/>
                    <a:gd name="T6" fmla="*/ 82 w 85"/>
                    <a:gd name="T7" fmla="*/ 1 h 92"/>
                    <a:gd name="T8" fmla="*/ 0 w 85"/>
                    <a:gd name="T9" fmla="*/ 89 h 92"/>
                    <a:gd name="T10" fmla="*/ 0 w 85"/>
                    <a:gd name="T11" fmla="*/ 92 h 92"/>
                    <a:gd name="T12" fmla="*/ 2 w 85"/>
                    <a:gd name="T13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92">
                      <a:moveTo>
                        <a:pt x="2" y="92"/>
                      </a:moveTo>
                      <a:cubicBezTo>
                        <a:pt x="84" y="3"/>
                        <a:pt x="84" y="3"/>
                        <a:pt x="84" y="3"/>
                      </a:cubicBezTo>
                      <a:cubicBezTo>
                        <a:pt x="85" y="3"/>
                        <a:pt x="85" y="2"/>
                        <a:pt x="84" y="1"/>
                      </a:cubicBezTo>
                      <a:cubicBezTo>
                        <a:pt x="84" y="0"/>
                        <a:pt x="83" y="1"/>
                        <a:pt x="82" y="1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90"/>
                        <a:pt x="0" y="91"/>
                        <a:pt x="0" y="92"/>
                      </a:cubicBezTo>
                      <a:cubicBezTo>
                        <a:pt x="1" y="92"/>
                        <a:pt x="2" y="92"/>
                        <a:pt x="2" y="9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14" name="Freeform 1910"/>
                <p:cNvSpPr>
                  <a:spLocks/>
                </p:cNvSpPr>
                <p:nvPr/>
              </p:nvSpPr>
              <p:spPr bwMode="auto">
                <a:xfrm>
                  <a:off x="3968" y="207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15" name="Freeform 1911"/>
                <p:cNvSpPr>
                  <a:spLocks noEditPoints="1"/>
                </p:cNvSpPr>
                <p:nvPr/>
              </p:nvSpPr>
              <p:spPr bwMode="auto">
                <a:xfrm>
                  <a:off x="3968" y="2070"/>
                  <a:ext cx="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  <a:gd name="T7" fmla="*/ 1 w 1"/>
                    <a:gd name="T8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16" name="Freeform 1912"/>
                <p:cNvSpPr>
                  <a:spLocks noEditPoints="1"/>
                </p:cNvSpPr>
                <p:nvPr/>
              </p:nvSpPr>
              <p:spPr bwMode="auto">
                <a:xfrm>
                  <a:off x="3873" y="2072"/>
                  <a:ext cx="91" cy="39"/>
                </a:xfrm>
                <a:custGeom>
                  <a:avLst/>
                  <a:gdLst>
                    <a:gd name="T0" fmla="*/ 0 w 91"/>
                    <a:gd name="T1" fmla="*/ 36 h 39"/>
                    <a:gd name="T2" fmla="*/ 0 w 91"/>
                    <a:gd name="T3" fmla="*/ 39 h 39"/>
                    <a:gd name="T4" fmla="*/ 0 w 91"/>
                    <a:gd name="T5" fmla="*/ 39 h 39"/>
                    <a:gd name="T6" fmla="*/ 0 w 91"/>
                    <a:gd name="T7" fmla="*/ 36 h 39"/>
                    <a:gd name="T8" fmla="*/ 27 w 91"/>
                    <a:gd name="T9" fmla="*/ 22 h 39"/>
                    <a:gd name="T10" fmla="*/ 5 w 91"/>
                    <a:gd name="T11" fmla="*/ 29 h 39"/>
                    <a:gd name="T12" fmla="*/ 5 w 91"/>
                    <a:gd name="T13" fmla="*/ 29 h 39"/>
                    <a:gd name="T14" fmla="*/ 10 w 91"/>
                    <a:gd name="T15" fmla="*/ 36 h 39"/>
                    <a:gd name="T16" fmla="*/ 29 w 91"/>
                    <a:gd name="T17" fmla="*/ 27 h 39"/>
                    <a:gd name="T18" fmla="*/ 27 w 91"/>
                    <a:gd name="T19" fmla="*/ 22 h 39"/>
                    <a:gd name="T20" fmla="*/ 43 w 91"/>
                    <a:gd name="T21" fmla="*/ 15 h 39"/>
                    <a:gd name="T22" fmla="*/ 34 w 91"/>
                    <a:gd name="T23" fmla="*/ 19 h 39"/>
                    <a:gd name="T24" fmla="*/ 36 w 91"/>
                    <a:gd name="T25" fmla="*/ 24 h 39"/>
                    <a:gd name="T26" fmla="*/ 46 w 91"/>
                    <a:gd name="T27" fmla="*/ 22 h 39"/>
                    <a:gd name="T28" fmla="*/ 43 w 91"/>
                    <a:gd name="T29" fmla="*/ 15 h 39"/>
                    <a:gd name="T30" fmla="*/ 86 w 91"/>
                    <a:gd name="T31" fmla="*/ 0 h 39"/>
                    <a:gd name="T32" fmla="*/ 50 w 91"/>
                    <a:gd name="T33" fmla="*/ 15 h 39"/>
                    <a:gd name="T34" fmla="*/ 53 w 91"/>
                    <a:gd name="T35" fmla="*/ 19 h 39"/>
                    <a:gd name="T36" fmla="*/ 84 w 91"/>
                    <a:gd name="T37" fmla="*/ 10 h 39"/>
                    <a:gd name="T38" fmla="*/ 91 w 91"/>
                    <a:gd name="T39" fmla="*/ 3 h 39"/>
                    <a:gd name="T40" fmla="*/ 86 w 91"/>
                    <a:gd name="T4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1" h="39">
                      <a:moveTo>
                        <a:pt x="0" y="36"/>
                      </a:move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0" y="36"/>
                      </a:lnTo>
                      <a:close/>
                      <a:moveTo>
                        <a:pt x="27" y="22"/>
                      </a:move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10" y="36"/>
                      </a:lnTo>
                      <a:lnTo>
                        <a:pt x="29" y="27"/>
                      </a:lnTo>
                      <a:lnTo>
                        <a:pt x="27" y="22"/>
                      </a:lnTo>
                      <a:close/>
                      <a:moveTo>
                        <a:pt x="43" y="15"/>
                      </a:moveTo>
                      <a:lnTo>
                        <a:pt x="34" y="19"/>
                      </a:lnTo>
                      <a:lnTo>
                        <a:pt x="36" y="24"/>
                      </a:lnTo>
                      <a:lnTo>
                        <a:pt x="46" y="22"/>
                      </a:lnTo>
                      <a:lnTo>
                        <a:pt x="43" y="15"/>
                      </a:lnTo>
                      <a:close/>
                      <a:moveTo>
                        <a:pt x="86" y="0"/>
                      </a:moveTo>
                      <a:lnTo>
                        <a:pt x="50" y="15"/>
                      </a:lnTo>
                      <a:lnTo>
                        <a:pt x="53" y="19"/>
                      </a:lnTo>
                      <a:lnTo>
                        <a:pt x="84" y="10"/>
                      </a:lnTo>
                      <a:lnTo>
                        <a:pt x="91" y="3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17" name="Freeform 1913"/>
                <p:cNvSpPr>
                  <a:spLocks noEditPoints="1"/>
                </p:cNvSpPr>
                <p:nvPr/>
              </p:nvSpPr>
              <p:spPr bwMode="auto">
                <a:xfrm>
                  <a:off x="3873" y="2072"/>
                  <a:ext cx="91" cy="39"/>
                </a:xfrm>
                <a:custGeom>
                  <a:avLst/>
                  <a:gdLst>
                    <a:gd name="T0" fmla="*/ 0 w 91"/>
                    <a:gd name="T1" fmla="*/ 36 h 39"/>
                    <a:gd name="T2" fmla="*/ 0 w 91"/>
                    <a:gd name="T3" fmla="*/ 39 h 39"/>
                    <a:gd name="T4" fmla="*/ 0 w 91"/>
                    <a:gd name="T5" fmla="*/ 39 h 39"/>
                    <a:gd name="T6" fmla="*/ 0 w 91"/>
                    <a:gd name="T7" fmla="*/ 36 h 39"/>
                    <a:gd name="T8" fmla="*/ 27 w 91"/>
                    <a:gd name="T9" fmla="*/ 22 h 39"/>
                    <a:gd name="T10" fmla="*/ 5 w 91"/>
                    <a:gd name="T11" fmla="*/ 29 h 39"/>
                    <a:gd name="T12" fmla="*/ 5 w 91"/>
                    <a:gd name="T13" fmla="*/ 29 h 39"/>
                    <a:gd name="T14" fmla="*/ 10 w 91"/>
                    <a:gd name="T15" fmla="*/ 36 h 39"/>
                    <a:gd name="T16" fmla="*/ 29 w 91"/>
                    <a:gd name="T17" fmla="*/ 27 h 39"/>
                    <a:gd name="T18" fmla="*/ 27 w 91"/>
                    <a:gd name="T19" fmla="*/ 22 h 39"/>
                    <a:gd name="T20" fmla="*/ 43 w 91"/>
                    <a:gd name="T21" fmla="*/ 15 h 39"/>
                    <a:gd name="T22" fmla="*/ 34 w 91"/>
                    <a:gd name="T23" fmla="*/ 19 h 39"/>
                    <a:gd name="T24" fmla="*/ 36 w 91"/>
                    <a:gd name="T25" fmla="*/ 24 h 39"/>
                    <a:gd name="T26" fmla="*/ 46 w 91"/>
                    <a:gd name="T27" fmla="*/ 22 h 39"/>
                    <a:gd name="T28" fmla="*/ 43 w 91"/>
                    <a:gd name="T29" fmla="*/ 15 h 39"/>
                    <a:gd name="T30" fmla="*/ 86 w 91"/>
                    <a:gd name="T31" fmla="*/ 0 h 39"/>
                    <a:gd name="T32" fmla="*/ 50 w 91"/>
                    <a:gd name="T33" fmla="*/ 15 h 39"/>
                    <a:gd name="T34" fmla="*/ 53 w 91"/>
                    <a:gd name="T35" fmla="*/ 19 h 39"/>
                    <a:gd name="T36" fmla="*/ 84 w 91"/>
                    <a:gd name="T37" fmla="*/ 10 h 39"/>
                    <a:gd name="T38" fmla="*/ 91 w 91"/>
                    <a:gd name="T39" fmla="*/ 3 h 39"/>
                    <a:gd name="T40" fmla="*/ 86 w 91"/>
                    <a:gd name="T4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1" h="39">
                      <a:moveTo>
                        <a:pt x="0" y="36"/>
                      </a:move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0" y="36"/>
                      </a:lnTo>
                      <a:moveTo>
                        <a:pt x="27" y="22"/>
                      </a:move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10" y="36"/>
                      </a:lnTo>
                      <a:lnTo>
                        <a:pt x="29" y="27"/>
                      </a:lnTo>
                      <a:lnTo>
                        <a:pt x="27" y="22"/>
                      </a:lnTo>
                      <a:moveTo>
                        <a:pt x="43" y="15"/>
                      </a:moveTo>
                      <a:lnTo>
                        <a:pt x="34" y="19"/>
                      </a:lnTo>
                      <a:lnTo>
                        <a:pt x="36" y="24"/>
                      </a:lnTo>
                      <a:lnTo>
                        <a:pt x="46" y="22"/>
                      </a:lnTo>
                      <a:lnTo>
                        <a:pt x="43" y="15"/>
                      </a:lnTo>
                      <a:moveTo>
                        <a:pt x="86" y="0"/>
                      </a:moveTo>
                      <a:lnTo>
                        <a:pt x="50" y="15"/>
                      </a:lnTo>
                      <a:lnTo>
                        <a:pt x="53" y="19"/>
                      </a:lnTo>
                      <a:lnTo>
                        <a:pt x="84" y="10"/>
                      </a:lnTo>
                      <a:lnTo>
                        <a:pt x="91" y="3"/>
                      </a:lnTo>
                      <a:lnTo>
                        <a:pt x="8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18" name="Freeform 1914"/>
                <p:cNvSpPr>
                  <a:spLocks/>
                </p:cNvSpPr>
                <p:nvPr/>
              </p:nvSpPr>
              <p:spPr bwMode="auto">
                <a:xfrm>
                  <a:off x="3916" y="2087"/>
                  <a:ext cx="10" cy="7"/>
                </a:xfrm>
                <a:custGeom>
                  <a:avLst/>
                  <a:gdLst>
                    <a:gd name="T0" fmla="*/ 7 w 10"/>
                    <a:gd name="T1" fmla="*/ 0 h 7"/>
                    <a:gd name="T2" fmla="*/ 0 w 10"/>
                    <a:gd name="T3" fmla="*/ 0 h 7"/>
                    <a:gd name="T4" fmla="*/ 3 w 10"/>
                    <a:gd name="T5" fmla="*/ 7 h 7"/>
                    <a:gd name="T6" fmla="*/ 10 w 10"/>
                    <a:gd name="T7" fmla="*/ 4 h 7"/>
                    <a:gd name="T8" fmla="*/ 7 w 10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3" y="7"/>
                      </a:lnTo>
                      <a:lnTo>
                        <a:pt x="10" y="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19" name="Freeform 1915"/>
                <p:cNvSpPr>
                  <a:spLocks/>
                </p:cNvSpPr>
                <p:nvPr/>
              </p:nvSpPr>
              <p:spPr bwMode="auto">
                <a:xfrm>
                  <a:off x="3916" y="2087"/>
                  <a:ext cx="10" cy="7"/>
                </a:xfrm>
                <a:custGeom>
                  <a:avLst/>
                  <a:gdLst>
                    <a:gd name="T0" fmla="*/ 7 w 10"/>
                    <a:gd name="T1" fmla="*/ 0 h 7"/>
                    <a:gd name="T2" fmla="*/ 0 w 10"/>
                    <a:gd name="T3" fmla="*/ 0 h 7"/>
                    <a:gd name="T4" fmla="*/ 3 w 10"/>
                    <a:gd name="T5" fmla="*/ 7 h 7"/>
                    <a:gd name="T6" fmla="*/ 10 w 10"/>
                    <a:gd name="T7" fmla="*/ 4 h 7"/>
                    <a:gd name="T8" fmla="*/ 7 w 10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3" y="7"/>
                      </a:lnTo>
                      <a:lnTo>
                        <a:pt x="10" y="4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20" name="Freeform 1916"/>
                <p:cNvSpPr>
                  <a:spLocks/>
                </p:cNvSpPr>
                <p:nvPr/>
              </p:nvSpPr>
              <p:spPr bwMode="auto">
                <a:xfrm>
                  <a:off x="3900" y="2091"/>
                  <a:ext cx="9" cy="8"/>
                </a:xfrm>
                <a:custGeom>
                  <a:avLst/>
                  <a:gdLst>
                    <a:gd name="T0" fmla="*/ 7 w 9"/>
                    <a:gd name="T1" fmla="*/ 0 h 8"/>
                    <a:gd name="T2" fmla="*/ 0 w 9"/>
                    <a:gd name="T3" fmla="*/ 3 h 8"/>
                    <a:gd name="T4" fmla="*/ 2 w 9"/>
                    <a:gd name="T5" fmla="*/ 8 h 8"/>
                    <a:gd name="T6" fmla="*/ 9 w 9"/>
                    <a:gd name="T7" fmla="*/ 5 h 8"/>
                    <a:gd name="T8" fmla="*/ 7 w 9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7" y="0"/>
                      </a:moveTo>
                      <a:lnTo>
                        <a:pt x="0" y="3"/>
                      </a:lnTo>
                      <a:lnTo>
                        <a:pt x="2" y="8"/>
                      </a:lnTo>
                      <a:lnTo>
                        <a:pt x="9" y="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21" name="Freeform 1917"/>
                <p:cNvSpPr>
                  <a:spLocks/>
                </p:cNvSpPr>
                <p:nvPr/>
              </p:nvSpPr>
              <p:spPr bwMode="auto">
                <a:xfrm>
                  <a:off x="3900" y="2091"/>
                  <a:ext cx="9" cy="8"/>
                </a:xfrm>
                <a:custGeom>
                  <a:avLst/>
                  <a:gdLst>
                    <a:gd name="T0" fmla="*/ 7 w 9"/>
                    <a:gd name="T1" fmla="*/ 0 h 8"/>
                    <a:gd name="T2" fmla="*/ 0 w 9"/>
                    <a:gd name="T3" fmla="*/ 3 h 8"/>
                    <a:gd name="T4" fmla="*/ 2 w 9"/>
                    <a:gd name="T5" fmla="*/ 8 h 8"/>
                    <a:gd name="T6" fmla="*/ 9 w 9"/>
                    <a:gd name="T7" fmla="*/ 5 h 8"/>
                    <a:gd name="T8" fmla="*/ 7 w 9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7" y="0"/>
                      </a:moveTo>
                      <a:lnTo>
                        <a:pt x="0" y="3"/>
                      </a:lnTo>
                      <a:lnTo>
                        <a:pt x="2" y="8"/>
                      </a:lnTo>
                      <a:lnTo>
                        <a:pt x="9" y="5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22" name="Freeform 1918"/>
                <p:cNvSpPr>
                  <a:spLocks/>
                </p:cNvSpPr>
                <p:nvPr/>
              </p:nvSpPr>
              <p:spPr bwMode="auto">
                <a:xfrm>
                  <a:off x="3959" y="2072"/>
                  <a:ext cx="5" cy="3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2 w 2"/>
                    <a:gd name="T5" fmla="*/ 1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23" name="Freeform 1919"/>
                <p:cNvSpPr>
                  <a:spLocks/>
                </p:cNvSpPr>
                <p:nvPr/>
              </p:nvSpPr>
              <p:spPr bwMode="auto">
                <a:xfrm>
                  <a:off x="3964" y="20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24" name="Freeform 1920"/>
                <p:cNvSpPr>
                  <a:spLocks/>
                </p:cNvSpPr>
                <p:nvPr/>
              </p:nvSpPr>
              <p:spPr bwMode="auto">
                <a:xfrm>
                  <a:off x="3964" y="20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25" name="Freeform 1921"/>
                <p:cNvSpPr>
                  <a:spLocks noEditPoints="1"/>
                </p:cNvSpPr>
                <p:nvPr/>
              </p:nvSpPr>
              <p:spPr bwMode="auto">
                <a:xfrm>
                  <a:off x="3964" y="20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26" name="Freeform 1922"/>
                <p:cNvSpPr>
                  <a:spLocks/>
                </p:cNvSpPr>
                <p:nvPr/>
              </p:nvSpPr>
              <p:spPr bwMode="auto">
                <a:xfrm>
                  <a:off x="3964" y="2070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27" name="Freeform 1923"/>
                <p:cNvSpPr>
                  <a:spLocks/>
                </p:cNvSpPr>
                <p:nvPr/>
              </p:nvSpPr>
              <p:spPr bwMode="auto">
                <a:xfrm>
                  <a:off x="3964" y="2070"/>
                  <a:ext cx="4" cy="2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0 w 2"/>
                    <a:gd name="T5" fmla="*/ 1 h 1"/>
                    <a:gd name="T6" fmla="*/ 0 w 2"/>
                    <a:gd name="T7" fmla="*/ 1 h 1"/>
                    <a:gd name="T8" fmla="*/ 1 w 2"/>
                    <a:gd name="T9" fmla="*/ 0 h 1"/>
                    <a:gd name="T10" fmla="*/ 2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28" name="Freeform 1924"/>
                <p:cNvSpPr>
                  <a:spLocks/>
                </p:cNvSpPr>
                <p:nvPr/>
              </p:nvSpPr>
              <p:spPr bwMode="auto">
                <a:xfrm>
                  <a:off x="3873" y="2101"/>
                  <a:ext cx="10" cy="10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7 h 10"/>
                    <a:gd name="T4" fmla="*/ 0 w 10"/>
                    <a:gd name="T5" fmla="*/ 10 h 10"/>
                    <a:gd name="T6" fmla="*/ 10 w 10"/>
                    <a:gd name="T7" fmla="*/ 7 h 10"/>
                    <a:gd name="T8" fmla="*/ 5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0" y="10"/>
                      </a:lnTo>
                      <a:lnTo>
                        <a:pt x="10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29" name="Freeform 1925"/>
                <p:cNvSpPr>
                  <a:spLocks/>
                </p:cNvSpPr>
                <p:nvPr/>
              </p:nvSpPr>
              <p:spPr bwMode="auto">
                <a:xfrm>
                  <a:off x="3873" y="2101"/>
                  <a:ext cx="10" cy="10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7 h 10"/>
                    <a:gd name="T4" fmla="*/ 0 w 10"/>
                    <a:gd name="T5" fmla="*/ 10 h 10"/>
                    <a:gd name="T6" fmla="*/ 10 w 10"/>
                    <a:gd name="T7" fmla="*/ 7 h 10"/>
                    <a:gd name="T8" fmla="*/ 5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0" y="10"/>
                      </a:lnTo>
                      <a:lnTo>
                        <a:pt x="10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30" name="Freeform 1926"/>
                <p:cNvSpPr>
                  <a:spLocks/>
                </p:cNvSpPr>
                <p:nvPr/>
              </p:nvSpPr>
              <p:spPr bwMode="auto">
                <a:xfrm>
                  <a:off x="3971" y="207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31" name="Freeform 1927"/>
                <p:cNvSpPr>
                  <a:spLocks/>
                </p:cNvSpPr>
                <p:nvPr/>
              </p:nvSpPr>
              <p:spPr bwMode="auto">
                <a:xfrm>
                  <a:off x="3971" y="2070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32" name="Oval 1928"/>
                <p:cNvSpPr>
                  <a:spLocks noChangeArrowheads="1"/>
                </p:cNvSpPr>
                <p:nvPr/>
              </p:nvSpPr>
              <p:spPr bwMode="auto">
                <a:xfrm>
                  <a:off x="3971" y="2070"/>
                  <a:ext cx="1" cy="1"/>
                </a:xfrm>
                <a:prstGeom prst="ellipse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33" name="Oval 1929"/>
                <p:cNvSpPr>
                  <a:spLocks noChangeArrowheads="1"/>
                </p:cNvSpPr>
                <p:nvPr/>
              </p:nvSpPr>
              <p:spPr bwMode="auto">
                <a:xfrm>
                  <a:off x="3971" y="2070"/>
                  <a:ext cx="1" cy="1"/>
                </a:xfrm>
                <a:prstGeom prst="ellipse">
                  <a:avLst/>
                </a:pr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34" name="Freeform 1930"/>
                <p:cNvSpPr>
                  <a:spLocks/>
                </p:cNvSpPr>
                <p:nvPr/>
              </p:nvSpPr>
              <p:spPr bwMode="auto">
                <a:xfrm>
                  <a:off x="3971" y="20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35" name="Freeform 1931"/>
                <p:cNvSpPr>
                  <a:spLocks/>
                </p:cNvSpPr>
                <p:nvPr/>
              </p:nvSpPr>
              <p:spPr bwMode="auto">
                <a:xfrm>
                  <a:off x="3973" y="2072"/>
                  <a:ext cx="0" cy="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36" name="Freeform 1932"/>
                <p:cNvSpPr>
                  <a:spLocks noEditPoints="1"/>
                </p:cNvSpPr>
                <p:nvPr/>
              </p:nvSpPr>
              <p:spPr bwMode="auto">
                <a:xfrm>
                  <a:off x="3973" y="20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37" name="Freeform 1933"/>
                <p:cNvSpPr>
                  <a:spLocks noEditPoints="1"/>
                </p:cNvSpPr>
                <p:nvPr/>
              </p:nvSpPr>
              <p:spPr bwMode="auto">
                <a:xfrm>
                  <a:off x="3971" y="2075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1 w 1"/>
                    <a:gd name="T5" fmla="*/ 1 w 1"/>
                    <a:gd name="T6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38" name="Freeform 1934"/>
                <p:cNvSpPr>
                  <a:spLocks noEditPoints="1"/>
                </p:cNvSpPr>
                <p:nvPr/>
              </p:nvSpPr>
              <p:spPr bwMode="auto">
                <a:xfrm>
                  <a:off x="3781" y="2103"/>
                  <a:ext cx="88" cy="39"/>
                </a:xfrm>
                <a:custGeom>
                  <a:avLst/>
                  <a:gdLst>
                    <a:gd name="T0" fmla="*/ 52 w 88"/>
                    <a:gd name="T1" fmla="*/ 12 h 39"/>
                    <a:gd name="T2" fmla="*/ 7 w 88"/>
                    <a:gd name="T3" fmla="*/ 29 h 39"/>
                    <a:gd name="T4" fmla="*/ 0 w 88"/>
                    <a:gd name="T5" fmla="*/ 36 h 39"/>
                    <a:gd name="T6" fmla="*/ 5 w 88"/>
                    <a:gd name="T7" fmla="*/ 39 h 39"/>
                    <a:gd name="T8" fmla="*/ 50 w 88"/>
                    <a:gd name="T9" fmla="*/ 22 h 39"/>
                    <a:gd name="T10" fmla="*/ 52 w 88"/>
                    <a:gd name="T11" fmla="*/ 12 h 39"/>
                    <a:gd name="T12" fmla="*/ 88 w 88"/>
                    <a:gd name="T13" fmla="*/ 0 h 39"/>
                    <a:gd name="T14" fmla="*/ 62 w 88"/>
                    <a:gd name="T15" fmla="*/ 10 h 39"/>
                    <a:gd name="T16" fmla="*/ 59 w 88"/>
                    <a:gd name="T17" fmla="*/ 20 h 39"/>
                    <a:gd name="T18" fmla="*/ 83 w 88"/>
                    <a:gd name="T19" fmla="*/ 10 h 39"/>
                    <a:gd name="T20" fmla="*/ 88 w 88"/>
                    <a:gd name="T2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39">
                      <a:moveTo>
                        <a:pt x="52" y="12"/>
                      </a:moveTo>
                      <a:lnTo>
                        <a:pt x="7" y="29"/>
                      </a:lnTo>
                      <a:lnTo>
                        <a:pt x="0" y="36"/>
                      </a:lnTo>
                      <a:lnTo>
                        <a:pt x="5" y="39"/>
                      </a:lnTo>
                      <a:lnTo>
                        <a:pt x="50" y="22"/>
                      </a:lnTo>
                      <a:lnTo>
                        <a:pt x="52" y="12"/>
                      </a:lnTo>
                      <a:close/>
                      <a:moveTo>
                        <a:pt x="88" y="0"/>
                      </a:moveTo>
                      <a:lnTo>
                        <a:pt x="62" y="10"/>
                      </a:lnTo>
                      <a:lnTo>
                        <a:pt x="59" y="20"/>
                      </a:lnTo>
                      <a:lnTo>
                        <a:pt x="83" y="1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39" name="Freeform 1935"/>
                <p:cNvSpPr>
                  <a:spLocks noEditPoints="1"/>
                </p:cNvSpPr>
                <p:nvPr/>
              </p:nvSpPr>
              <p:spPr bwMode="auto">
                <a:xfrm>
                  <a:off x="3781" y="2103"/>
                  <a:ext cx="88" cy="39"/>
                </a:xfrm>
                <a:custGeom>
                  <a:avLst/>
                  <a:gdLst>
                    <a:gd name="T0" fmla="*/ 52 w 88"/>
                    <a:gd name="T1" fmla="*/ 12 h 39"/>
                    <a:gd name="T2" fmla="*/ 7 w 88"/>
                    <a:gd name="T3" fmla="*/ 29 h 39"/>
                    <a:gd name="T4" fmla="*/ 0 w 88"/>
                    <a:gd name="T5" fmla="*/ 36 h 39"/>
                    <a:gd name="T6" fmla="*/ 5 w 88"/>
                    <a:gd name="T7" fmla="*/ 39 h 39"/>
                    <a:gd name="T8" fmla="*/ 50 w 88"/>
                    <a:gd name="T9" fmla="*/ 22 h 39"/>
                    <a:gd name="T10" fmla="*/ 52 w 88"/>
                    <a:gd name="T11" fmla="*/ 12 h 39"/>
                    <a:gd name="T12" fmla="*/ 88 w 88"/>
                    <a:gd name="T13" fmla="*/ 0 h 39"/>
                    <a:gd name="T14" fmla="*/ 62 w 88"/>
                    <a:gd name="T15" fmla="*/ 10 h 39"/>
                    <a:gd name="T16" fmla="*/ 59 w 88"/>
                    <a:gd name="T17" fmla="*/ 20 h 39"/>
                    <a:gd name="T18" fmla="*/ 83 w 88"/>
                    <a:gd name="T19" fmla="*/ 10 h 39"/>
                    <a:gd name="T20" fmla="*/ 88 w 88"/>
                    <a:gd name="T2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8" h="39">
                      <a:moveTo>
                        <a:pt x="52" y="12"/>
                      </a:moveTo>
                      <a:lnTo>
                        <a:pt x="7" y="29"/>
                      </a:lnTo>
                      <a:lnTo>
                        <a:pt x="0" y="36"/>
                      </a:lnTo>
                      <a:lnTo>
                        <a:pt x="5" y="39"/>
                      </a:lnTo>
                      <a:lnTo>
                        <a:pt x="50" y="22"/>
                      </a:lnTo>
                      <a:lnTo>
                        <a:pt x="52" y="12"/>
                      </a:lnTo>
                      <a:moveTo>
                        <a:pt x="88" y="0"/>
                      </a:moveTo>
                      <a:lnTo>
                        <a:pt x="62" y="10"/>
                      </a:lnTo>
                      <a:lnTo>
                        <a:pt x="59" y="20"/>
                      </a:lnTo>
                      <a:lnTo>
                        <a:pt x="83" y="10"/>
                      </a:lnTo>
                      <a:lnTo>
                        <a:pt x="8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40" name="Freeform 1936"/>
                <p:cNvSpPr>
                  <a:spLocks/>
                </p:cNvSpPr>
                <p:nvPr/>
              </p:nvSpPr>
              <p:spPr bwMode="auto">
                <a:xfrm>
                  <a:off x="3831" y="2113"/>
                  <a:ext cx="12" cy="12"/>
                </a:xfrm>
                <a:custGeom>
                  <a:avLst/>
                  <a:gdLst>
                    <a:gd name="T0" fmla="*/ 12 w 12"/>
                    <a:gd name="T1" fmla="*/ 0 h 12"/>
                    <a:gd name="T2" fmla="*/ 2 w 12"/>
                    <a:gd name="T3" fmla="*/ 2 h 12"/>
                    <a:gd name="T4" fmla="*/ 0 w 12"/>
                    <a:gd name="T5" fmla="*/ 12 h 12"/>
                    <a:gd name="T6" fmla="*/ 9 w 12"/>
                    <a:gd name="T7" fmla="*/ 10 h 12"/>
                    <a:gd name="T8" fmla="*/ 12 w 1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12" y="0"/>
                      </a:moveTo>
                      <a:lnTo>
                        <a:pt x="2" y="2"/>
                      </a:lnTo>
                      <a:lnTo>
                        <a:pt x="0" y="12"/>
                      </a:lnTo>
                      <a:lnTo>
                        <a:pt x="9" y="1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41" name="Freeform 1937"/>
                <p:cNvSpPr>
                  <a:spLocks/>
                </p:cNvSpPr>
                <p:nvPr/>
              </p:nvSpPr>
              <p:spPr bwMode="auto">
                <a:xfrm>
                  <a:off x="3831" y="2113"/>
                  <a:ext cx="12" cy="12"/>
                </a:xfrm>
                <a:custGeom>
                  <a:avLst/>
                  <a:gdLst>
                    <a:gd name="T0" fmla="*/ 12 w 12"/>
                    <a:gd name="T1" fmla="*/ 0 h 12"/>
                    <a:gd name="T2" fmla="*/ 2 w 12"/>
                    <a:gd name="T3" fmla="*/ 2 h 12"/>
                    <a:gd name="T4" fmla="*/ 0 w 12"/>
                    <a:gd name="T5" fmla="*/ 12 h 12"/>
                    <a:gd name="T6" fmla="*/ 9 w 12"/>
                    <a:gd name="T7" fmla="*/ 10 h 12"/>
                    <a:gd name="T8" fmla="*/ 12 w 1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12" y="0"/>
                      </a:moveTo>
                      <a:lnTo>
                        <a:pt x="2" y="2"/>
                      </a:lnTo>
                      <a:lnTo>
                        <a:pt x="0" y="12"/>
                      </a:lnTo>
                      <a:lnTo>
                        <a:pt x="9" y="10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42" name="Freeform 1938"/>
                <p:cNvSpPr>
                  <a:spLocks noEditPoints="1"/>
                </p:cNvSpPr>
                <p:nvPr/>
              </p:nvSpPr>
              <p:spPr bwMode="auto">
                <a:xfrm>
                  <a:off x="3774" y="214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43" name="Freeform 1939"/>
                <p:cNvSpPr>
                  <a:spLocks/>
                </p:cNvSpPr>
                <p:nvPr/>
              </p:nvSpPr>
              <p:spPr bwMode="auto">
                <a:xfrm>
                  <a:off x="3771" y="2139"/>
                  <a:ext cx="3" cy="5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1 h 2"/>
                    <a:gd name="T4" fmla="*/ 1 w 1"/>
                    <a:gd name="T5" fmla="*/ 2 h 2"/>
                    <a:gd name="T6" fmla="*/ 1 w 1"/>
                    <a:gd name="T7" fmla="*/ 2 h 2"/>
                    <a:gd name="T8" fmla="*/ 1 w 1"/>
                    <a:gd name="T9" fmla="*/ 2 h 2"/>
                    <a:gd name="T10" fmla="*/ 1 w 1"/>
                    <a:gd name="T11" fmla="*/ 2 h 2"/>
                    <a:gd name="T12" fmla="*/ 1 w 1"/>
                    <a:gd name="T13" fmla="*/ 2 h 2"/>
                    <a:gd name="T14" fmla="*/ 1 w 1"/>
                    <a:gd name="T15" fmla="*/ 2 h 2"/>
                    <a:gd name="T16" fmla="*/ 1 w 1"/>
                    <a:gd name="T17" fmla="*/ 2 h 2"/>
                    <a:gd name="T18" fmla="*/ 1 w 1"/>
                    <a:gd name="T19" fmla="*/ 2 h 2"/>
                    <a:gd name="T20" fmla="*/ 0 w 1"/>
                    <a:gd name="T21" fmla="*/ 2 h 2"/>
                    <a:gd name="T22" fmla="*/ 0 w 1"/>
                    <a:gd name="T2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44" name="Freeform 1940"/>
                <p:cNvSpPr>
                  <a:spLocks noEditPoints="1"/>
                </p:cNvSpPr>
                <p:nvPr/>
              </p:nvSpPr>
              <p:spPr bwMode="auto">
                <a:xfrm>
                  <a:off x="3771" y="2132"/>
                  <a:ext cx="17" cy="12"/>
                </a:xfrm>
                <a:custGeom>
                  <a:avLst/>
                  <a:gdLst>
                    <a:gd name="T0" fmla="*/ 0 w 7"/>
                    <a:gd name="T1" fmla="*/ 3 h 5"/>
                    <a:gd name="T2" fmla="*/ 0 w 7"/>
                    <a:gd name="T3" fmla="*/ 3 h 5"/>
                    <a:gd name="T4" fmla="*/ 0 w 7"/>
                    <a:gd name="T5" fmla="*/ 5 h 5"/>
                    <a:gd name="T6" fmla="*/ 1 w 7"/>
                    <a:gd name="T7" fmla="*/ 5 h 5"/>
                    <a:gd name="T8" fmla="*/ 1 w 7"/>
                    <a:gd name="T9" fmla="*/ 5 h 5"/>
                    <a:gd name="T10" fmla="*/ 0 w 7"/>
                    <a:gd name="T11" fmla="*/ 3 h 5"/>
                    <a:gd name="T12" fmla="*/ 7 w 7"/>
                    <a:gd name="T13" fmla="*/ 0 h 5"/>
                    <a:gd name="T14" fmla="*/ 2 w 7"/>
                    <a:gd name="T15" fmla="*/ 2 h 5"/>
                    <a:gd name="T16" fmla="*/ 2 w 7"/>
                    <a:gd name="T17" fmla="*/ 2 h 5"/>
                    <a:gd name="T18" fmla="*/ 4 w 7"/>
                    <a:gd name="T19" fmla="*/ 3 h 5"/>
                    <a:gd name="T20" fmla="*/ 7 w 7"/>
                    <a:gd name="T2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" h="5"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5"/>
                        <a:pt x="0" y="4"/>
                        <a:pt x="0" y="3"/>
                      </a:cubicBezTo>
                      <a:moveTo>
                        <a:pt x="7" y="0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45" name="Freeform 1941"/>
                <p:cNvSpPr>
                  <a:spLocks/>
                </p:cNvSpPr>
                <p:nvPr/>
              </p:nvSpPr>
              <p:spPr bwMode="auto">
                <a:xfrm>
                  <a:off x="3771" y="2137"/>
                  <a:ext cx="202" cy="88"/>
                </a:xfrm>
                <a:custGeom>
                  <a:avLst/>
                  <a:gdLst>
                    <a:gd name="T0" fmla="*/ 1 w 85"/>
                    <a:gd name="T1" fmla="*/ 3 h 37"/>
                    <a:gd name="T2" fmla="*/ 83 w 85"/>
                    <a:gd name="T3" fmla="*/ 36 h 37"/>
                    <a:gd name="T4" fmla="*/ 85 w 85"/>
                    <a:gd name="T5" fmla="*/ 35 h 37"/>
                    <a:gd name="T6" fmla="*/ 84 w 85"/>
                    <a:gd name="T7" fmla="*/ 33 h 37"/>
                    <a:gd name="T8" fmla="*/ 2 w 85"/>
                    <a:gd name="T9" fmla="*/ 0 h 37"/>
                    <a:gd name="T10" fmla="*/ 0 w 85"/>
                    <a:gd name="T11" fmla="*/ 1 h 37"/>
                    <a:gd name="T12" fmla="*/ 1 w 85"/>
                    <a:gd name="T13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37">
                      <a:moveTo>
                        <a:pt x="1" y="3"/>
                      </a:moveTo>
                      <a:cubicBezTo>
                        <a:pt x="83" y="36"/>
                        <a:pt x="83" y="36"/>
                        <a:pt x="83" y="36"/>
                      </a:cubicBezTo>
                      <a:cubicBezTo>
                        <a:pt x="83" y="37"/>
                        <a:pt x="84" y="36"/>
                        <a:pt x="85" y="35"/>
                      </a:cubicBezTo>
                      <a:cubicBezTo>
                        <a:pt x="85" y="35"/>
                        <a:pt x="84" y="34"/>
                        <a:pt x="84" y="33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1" y="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946" name="Freeform 1942"/>
                <p:cNvSpPr>
                  <a:spLocks/>
                </p:cNvSpPr>
                <p:nvPr/>
              </p:nvSpPr>
              <p:spPr bwMode="auto">
                <a:xfrm>
                  <a:off x="3771" y="1924"/>
                  <a:ext cx="202" cy="361"/>
                </a:xfrm>
                <a:custGeom>
                  <a:avLst/>
                  <a:gdLst>
                    <a:gd name="T0" fmla="*/ 3 w 85"/>
                    <a:gd name="T1" fmla="*/ 150 h 151"/>
                    <a:gd name="T2" fmla="*/ 84 w 85"/>
                    <a:gd name="T3" fmla="*/ 3 h 151"/>
                    <a:gd name="T4" fmla="*/ 84 w 85"/>
                    <a:gd name="T5" fmla="*/ 1 h 151"/>
                    <a:gd name="T6" fmla="*/ 82 w 85"/>
                    <a:gd name="T7" fmla="*/ 1 h 151"/>
                    <a:gd name="T8" fmla="*/ 0 w 85"/>
                    <a:gd name="T9" fmla="*/ 148 h 151"/>
                    <a:gd name="T10" fmla="*/ 1 w 85"/>
                    <a:gd name="T11" fmla="*/ 151 h 151"/>
                    <a:gd name="T12" fmla="*/ 3 w 85"/>
                    <a:gd name="T13" fmla="*/ 15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151">
                      <a:moveTo>
                        <a:pt x="3" y="150"/>
                      </a:moveTo>
                      <a:cubicBezTo>
                        <a:pt x="84" y="3"/>
                        <a:pt x="84" y="3"/>
                        <a:pt x="84" y="3"/>
                      </a:cubicBezTo>
                      <a:cubicBezTo>
                        <a:pt x="85" y="2"/>
                        <a:pt x="85" y="1"/>
                        <a:pt x="84" y="1"/>
                      </a:cubicBezTo>
                      <a:cubicBezTo>
                        <a:pt x="83" y="0"/>
                        <a:pt x="82" y="1"/>
                        <a:pt x="82" y="1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0" y="149"/>
                        <a:pt x="0" y="150"/>
                        <a:pt x="1" y="151"/>
                      </a:cubicBezTo>
                      <a:cubicBezTo>
                        <a:pt x="1" y="151"/>
                        <a:pt x="2" y="151"/>
                        <a:pt x="3" y="15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  <p:grpSp>
            <p:nvGrpSpPr>
              <p:cNvPr id="1424" name="Group 2144"/>
              <p:cNvGrpSpPr>
                <a:grpSpLocks/>
              </p:cNvGrpSpPr>
              <p:nvPr/>
            </p:nvGrpSpPr>
            <p:grpSpPr bwMode="auto">
              <a:xfrm>
                <a:off x="3771" y="1772"/>
                <a:ext cx="1091" cy="513"/>
                <a:chOff x="3771" y="1772"/>
                <a:chExt cx="1091" cy="513"/>
              </a:xfrm>
            </p:grpSpPr>
            <p:sp>
              <p:nvSpPr>
                <p:cNvPr id="1547" name="Freeform 1944"/>
                <p:cNvSpPr>
                  <a:spLocks/>
                </p:cNvSpPr>
                <p:nvPr/>
              </p:nvSpPr>
              <p:spPr bwMode="auto">
                <a:xfrm>
                  <a:off x="3968" y="207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48" name="Freeform 1945"/>
                <p:cNvSpPr>
                  <a:spLocks noEditPoints="1"/>
                </p:cNvSpPr>
                <p:nvPr/>
              </p:nvSpPr>
              <p:spPr bwMode="auto">
                <a:xfrm>
                  <a:off x="3971" y="207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49" name="Freeform 1946"/>
                <p:cNvSpPr>
                  <a:spLocks noEditPoints="1"/>
                </p:cNvSpPr>
                <p:nvPr/>
              </p:nvSpPr>
              <p:spPr bwMode="auto">
                <a:xfrm>
                  <a:off x="3971" y="2072"/>
                  <a:ext cx="2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  <a:gd name="T4" fmla="*/ 0 w 1"/>
                    <a:gd name="T5" fmla="*/ 0 w 1"/>
                    <a:gd name="T6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50" name="Freeform 1947"/>
                <p:cNvSpPr>
                  <a:spLocks noEditPoints="1"/>
                </p:cNvSpPr>
                <p:nvPr/>
              </p:nvSpPr>
              <p:spPr bwMode="auto">
                <a:xfrm>
                  <a:off x="3971" y="2075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  <a:gd name="T3" fmla="*/ 1 w 1"/>
                    <a:gd name="T4" fmla="*/ 1 w 1"/>
                    <a:gd name="T5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51" name="Freeform 1948"/>
                <p:cNvSpPr>
                  <a:spLocks noEditPoints="1"/>
                </p:cNvSpPr>
                <p:nvPr/>
              </p:nvSpPr>
              <p:spPr bwMode="auto">
                <a:xfrm>
                  <a:off x="3869" y="2080"/>
                  <a:ext cx="97" cy="97"/>
                </a:xfrm>
                <a:custGeom>
                  <a:avLst/>
                  <a:gdLst>
                    <a:gd name="T0" fmla="*/ 13 w 41"/>
                    <a:gd name="T1" fmla="*/ 26 h 41"/>
                    <a:gd name="T2" fmla="*/ 0 w 41"/>
                    <a:gd name="T3" fmla="*/ 40 h 41"/>
                    <a:gd name="T4" fmla="*/ 3 w 41"/>
                    <a:gd name="T5" fmla="*/ 41 h 41"/>
                    <a:gd name="T6" fmla="*/ 15 w 41"/>
                    <a:gd name="T7" fmla="*/ 28 h 41"/>
                    <a:gd name="T8" fmla="*/ 13 w 41"/>
                    <a:gd name="T9" fmla="*/ 26 h 41"/>
                    <a:gd name="T10" fmla="*/ 20 w 41"/>
                    <a:gd name="T11" fmla="*/ 19 h 41"/>
                    <a:gd name="T12" fmla="*/ 15 w 41"/>
                    <a:gd name="T13" fmla="*/ 24 h 41"/>
                    <a:gd name="T14" fmla="*/ 17 w 41"/>
                    <a:gd name="T15" fmla="*/ 26 h 41"/>
                    <a:gd name="T16" fmla="*/ 21 w 41"/>
                    <a:gd name="T17" fmla="*/ 22 h 41"/>
                    <a:gd name="T18" fmla="*/ 20 w 41"/>
                    <a:gd name="T19" fmla="*/ 19 h 41"/>
                    <a:gd name="T20" fmla="*/ 24 w 41"/>
                    <a:gd name="T21" fmla="*/ 15 h 41"/>
                    <a:gd name="T22" fmla="*/ 22 w 41"/>
                    <a:gd name="T23" fmla="*/ 17 h 41"/>
                    <a:gd name="T24" fmla="*/ 23 w 41"/>
                    <a:gd name="T25" fmla="*/ 19 h 41"/>
                    <a:gd name="T26" fmla="*/ 25 w 41"/>
                    <a:gd name="T27" fmla="*/ 18 h 41"/>
                    <a:gd name="T28" fmla="*/ 24 w 41"/>
                    <a:gd name="T29" fmla="*/ 15 h 41"/>
                    <a:gd name="T30" fmla="*/ 40 w 41"/>
                    <a:gd name="T31" fmla="*/ 0 h 41"/>
                    <a:gd name="T32" fmla="*/ 37 w 41"/>
                    <a:gd name="T33" fmla="*/ 1 h 41"/>
                    <a:gd name="T34" fmla="*/ 26 w 41"/>
                    <a:gd name="T35" fmla="*/ 12 h 41"/>
                    <a:gd name="T36" fmla="*/ 27 w 41"/>
                    <a:gd name="T37" fmla="*/ 15 h 41"/>
                    <a:gd name="T38" fmla="*/ 41 w 41"/>
                    <a:gd name="T39" fmla="*/ 1 h 41"/>
                    <a:gd name="T40" fmla="*/ 40 w 41"/>
                    <a:gd name="T41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1" h="41">
                      <a:moveTo>
                        <a:pt x="13" y="26"/>
                      </a:move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moveTo>
                        <a:pt x="20" y="19"/>
                      </a:move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moveTo>
                        <a:pt x="24" y="15"/>
                      </a:move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moveTo>
                        <a:pt x="40" y="0"/>
                      </a:moveTo>
                      <a:cubicBezTo>
                        <a:pt x="37" y="1"/>
                        <a:pt x="37" y="1"/>
                        <a:pt x="37" y="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0" y="1"/>
                        <a:pt x="40" y="0"/>
                        <a:pt x="4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52" name="Freeform 1949"/>
                <p:cNvSpPr>
                  <a:spLocks/>
                </p:cNvSpPr>
                <p:nvPr/>
              </p:nvSpPr>
              <p:spPr bwMode="auto">
                <a:xfrm>
                  <a:off x="3964" y="2077"/>
                  <a:ext cx="4" cy="5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1 w 2"/>
                    <a:gd name="T5" fmla="*/ 2 h 2"/>
                    <a:gd name="T6" fmla="*/ 2 w 2"/>
                    <a:gd name="T7" fmla="*/ 0 h 2"/>
                    <a:gd name="T8" fmla="*/ 2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53" name="Freeform 1950"/>
                <p:cNvSpPr>
                  <a:spLocks/>
                </p:cNvSpPr>
                <p:nvPr/>
              </p:nvSpPr>
              <p:spPr bwMode="auto">
                <a:xfrm>
                  <a:off x="3968" y="2075"/>
                  <a:ext cx="3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54" name="Freeform 1951"/>
                <p:cNvSpPr>
                  <a:spLocks/>
                </p:cNvSpPr>
                <p:nvPr/>
              </p:nvSpPr>
              <p:spPr bwMode="auto">
                <a:xfrm>
                  <a:off x="3926" y="2108"/>
                  <a:ext cx="7" cy="15"/>
                </a:xfrm>
                <a:custGeom>
                  <a:avLst/>
                  <a:gdLst>
                    <a:gd name="T0" fmla="*/ 4 w 7"/>
                    <a:gd name="T1" fmla="*/ 0 h 15"/>
                    <a:gd name="T2" fmla="*/ 0 w 7"/>
                    <a:gd name="T3" fmla="*/ 7 h 15"/>
                    <a:gd name="T4" fmla="*/ 2 w 7"/>
                    <a:gd name="T5" fmla="*/ 15 h 15"/>
                    <a:gd name="T6" fmla="*/ 7 w 7"/>
                    <a:gd name="T7" fmla="*/ 7 h 15"/>
                    <a:gd name="T8" fmla="*/ 4 w 7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5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2" y="15"/>
                      </a:lnTo>
                      <a:lnTo>
                        <a:pt x="7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55" name="Freeform 1952"/>
                <p:cNvSpPr>
                  <a:spLocks/>
                </p:cNvSpPr>
                <p:nvPr/>
              </p:nvSpPr>
              <p:spPr bwMode="auto">
                <a:xfrm>
                  <a:off x="3926" y="2108"/>
                  <a:ext cx="7" cy="15"/>
                </a:xfrm>
                <a:custGeom>
                  <a:avLst/>
                  <a:gdLst>
                    <a:gd name="T0" fmla="*/ 4 w 7"/>
                    <a:gd name="T1" fmla="*/ 0 h 15"/>
                    <a:gd name="T2" fmla="*/ 0 w 7"/>
                    <a:gd name="T3" fmla="*/ 7 h 15"/>
                    <a:gd name="T4" fmla="*/ 2 w 7"/>
                    <a:gd name="T5" fmla="*/ 15 h 15"/>
                    <a:gd name="T6" fmla="*/ 7 w 7"/>
                    <a:gd name="T7" fmla="*/ 7 h 15"/>
                    <a:gd name="T8" fmla="*/ 4 w 7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5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2" y="15"/>
                      </a:lnTo>
                      <a:lnTo>
                        <a:pt x="7" y="7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56" name="Freeform 1953"/>
                <p:cNvSpPr>
                  <a:spLocks/>
                </p:cNvSpPr>
                <p:nvPr/>
              </p:nvSpPr>
              <p:spPr bwMode="auto">
                <a:xfrm>
                  <a:off x="3916" y="2120"/>
                  <a:ext cx="7" cy="12"/>
                </a:xfrm>
                <a:custGeom>
                  <a:avLst/>
                  <a:gdLst>
                    <a:gd name="T0" fmla="*/ 5 w 7"/>
                    <a:gd name="T1" fmla="*/ 0 h 12"/>
                    <a:gd name="T2" fmla="*/ 0 w 7"/>
                    <a:gd name="T3" fmla="*/ 5 h 12"/>
                    <a:gd name="T4" fmla="*/ 3 w 7"/>
                    <a:gd name="T5" fmla="*/ 12 h 12"/>
                    <a:gd name="T6" fmla="*/ 7 w 7"/>
                    <a:gd name="T7" fmla="*/ 5 h 12"/>
                    <a:gd name="T8" fmla="*/ 5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3" y="12"/>
                      </a:lnTo>
                      <a:lnTo>
                        <a:pt x="7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57" name="Freeform 1954"/>
                <p:cNvSpPr>
                  <a:spLocks/>
                </p:cNvSpPr>
                <p:nvPr/>
              </p:nvSpPr>
              <p:spPr bwMode="auto">
                <a:xfrm>
                  <a:off x="3916" y="2120"/>
                  <a:ext cx="7" cy="12"/>
                </a:xfrm>
                <a:custGeom>
                  <a:avLst/>
                  <a:gdLst>
                    <a:gd name="T0" fmla="*/ 5 w 7"/>
                    <a:gd name="T1" fmla="*/ 0 h 12"/>
                    <a:gd name="T2" fmla="*/ 0 w 7"/>
                    <a:gd name="T3" fmla="*/ 5 h 12"/>
                    <a:gd name="T4" fmla="*/ 3 w 7"/>
                    <a:gd name="T5" fmla="*/ 12 h 12"/>
                    <a:gd name="T6" fmla="*/ 7 w 7"/>
                    <a:gd name="T7" fmla="*/ 5 h 12"/>
                    <a:gd name="T8" fmla="*/ 5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3" y="12"/>
                      </a:lnTo>
                      <a:lnTo>
                        <a:pt x="7" y="5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58" name="Freeform 1955"/>
                <p:cNvSpPr>
                  <a:spLocks/>
                </p:cNvSpPr>
                <p:nvPr/>
              </p:nvSpPr>
              <p:spPr bwMode="auto">
                <a:xfrm>
                  <a:off x="3900" y="2137"/>
                  <a:ext cx="9" cy="9"/>
                </a:xfrm>
                <a:custGeom>
                  <a:avLst/>
                  <a:gdLst>
                    <a:gd name="T0" fmla="*/ 4 w 9"/>
                    <a:gd name="T1" fmla="*/ 0 h 9"/>
                    <a:gd name="T2" fmla="*/ 0 w 9"/>
                    <a:gd name="T3" fmla="*/ 5 h 9"/>
                    <a:gd name="T4" fmla="*/ 4 w 9"/>
                    <a:gd name="T5" fmla="*/ 9 h 9"/>
                    <a:gd name="T6" fmla="*/ 9 w 9"/>
                    <a:gd name="T7" fmla="*/ 5 h 9"/>
                    <a:gd name="T8" fmla="*/ 4 w 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4" y="0"/>
                      </a:moveTo>
                      <a:lnTo>
                        <a:pt x="0" y="5"/>
                      </a:lnTo>
                      <a:lnTo>
                        <a:pt x="4" y="9"/>
                      </a:lnTo>
                      <a:lnTo>
                        <a:pt x="9" y="5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59" name="Freeform 1956"/>
                <p:cNvSpPr>
                  <a:spLocks/>
                </p:cNvSpPr>
                <p:nvPr/>
              </p:nvSpPr>
              <p:spPr bwMode="auto">
                <a:xfrm>
                  <a:off x="3900" y="2137"/>
                  <a:ext cx="9" cy="9"/>
                </a:xfrm>
                <a:custGeom>
                  <a:avLst/>
                  <a:gdLst>
                    <a:gd name="T0" fmla="*/ 4 w 9"/>
                    <a:gd name="T1" fmla="*/ 0 h 9"/>
                    <a:gd name="T2" fmla="*/ 0 w 9"/>
                    <a:gd name="T3" fmla="*/ 5 h 9"/>
                    <a:gd name="T4" fmla="*/ 4 w 9"/>
                    <a:gd name="T5" fmla="*/ 9 h 9"/>
                    <a:gd name="T6" fmla="*/ 9 w 9"/>
                    <a:gd name="T7" fmla="*/ 5 h 9"/>
                    <a:gd name="T8" fmla="*/ 4 w 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4" y="0"/>
                      </a:moveTo>
                      <a:lnTo>
                        <a:pt x="0" y="5"/>
                      </a:lnTo>
                      <a:lnTo>
                        <a:pt x="4" y="9"/>
                      </a:lnTo>
                      <a:lnTo>
                        <a:pt x="9" y="5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60" name="Freeform 1957"/>
                <p:cNvSpPr>
                  <a:spLocks noEditPoints="1"/>
                </p:cNvSpPr>
                <p:nvPr/>
              </p:nvSpPr>
              <p:spPr bwMode="auto">
                <a:xfrm>
                  <a:off x="3776" y="2180"/>
                  <a:ext cx="95" cy="105"/>
                </a:xfrm>
                <a:custGeom>
                  <a:avLst/>
                  <a:gdLst>
                    <a:gd name="T0" fmla="*/ 0 w 40"/>
                    <a:gd name="T1" fmla="*/ 43 h 44"/>
                    <a:gd name="T2" fmla="*/ 0 w 40"/>
                    <a:gd name="T3" fmla="*/ 44 h 44"/>
                    <a:gd name="T4" fmla="*/ 0 w 40"/>
                    <a:gd name="T5" fmla="*/ 44 h 44"/>
                    <a:gd name="T6" fmla="*/ 0 w 40"/>
                    <a:gd name="T7" fmla="*/ 43 h 44"/>
                    <a:gd name="T8" fmla="*/ 0 w 40"/>
                    <a:gd name="T9" fmla="*/ 43 h 44"/>
                    <a:gd name="T10" fmla="*/ 0 w 40"/>
                    <a:gd name="T11" fmla="*/ 43 h 44"/>
                    <a:gd name="T12" fmla="*/ 0 w 40"/>
                    <a:gd name="T13" fmla="*/ 43 h 44"/>
                    <a:gd name="T14" fmla="*/ 37 w 40"/>
                    <a:gd name="T15" fmla="*/ 0 h 44"/>
                    <a:gd name="T16" fmla="*/ 7 w 40"/>
                    <a:gd name="T17" fmla="*/ 32 h 44"/>
                    <a:gd name="T18" fmla="*/ 1 w 40"/>
                    <a:gd name="T19" fmla="*/ 43 h 44"/>
                    <a:gd name="T20" fmla="*/ 1 w 40"/>
                    <a:gd name="T21" fmla="*/ 43 h 44"/>
                    <a:gd name="T22" fmla="*/ 40 w 40"/>
                    <a:gd name="T23" fmla="*/ 2 h 44"/>
                    <a:gd name="T24" fmla="*/ 37 w 40"/>
                    <a:gd name="T2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44">
                      <a:moveTo>
                        <a:pt x="0" y="43"/>
                      </a:moveTo>
                      <a:cubicBezTo>
                        <a:pt x="0" y="43"/>
                        <a:pt x="0" y="44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0" y="43"/>
                        <a:pt x="0" y="43"/>
                      </a:cubicBezTo>
                      <a:moveTo>
                        <a:pt x="0" y="43"/>
                      </a:move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3"/>
                        <a:pt x="0" y="43"/>
                        <a:pt x="0" y="43"/>
                      </a:cubicBezTo>
                      <a:moveTo>
                        <a:pt x="37" y="0"/>
                      </a:move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1" y="43"/>
                        <a:pt x="1" y="43"/>
                        <a:pt x="1" y="43"/>
                      </a:cubicBezTo>
                      <a:cubicBezTo>
                        <a:pt x="40" y="2"/>
                        <a:pt x="40" y="2"/>
                        <a:pt x="40" y="2"/>
                      </a:cubicBezTo>
                      <a:cubicBezTo>
                        <a:pt x="37" y="0"/>
                        <a:pt x="37" y="0"/>
                        <a:pt x="37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61" name="Freeform 1958"/>
                <p:cNvSpPr>
                  <a:spLocks noEditPoints="1"/>
                </p:cNvSpPr>
                <p:nvPr/>
              </p:nvSpPr>
              <p:spPr bwMode="auto">
                <a:xfrm>
                  <a:off x="3771" y="2280"/>
                  <a:ext cx="5" cy="5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2 w 2"/>
                    <a:gd name="T5" fmla="*/ 2 h 2"/>
                    <a:gd name="T6" fmla="*/ 1 w 2"/>
                    <a:gd name="T7" fmla="*/ 2 h 2"/>
                    <a:gd name="T8" fmla="*/ 1 w 2"/>
                    <a:gd name="T9" fmla="*/ 2 h 2"/>
                    <a:gd name="T10" fmla="*/ 1 w 2"/>
                    <a:gd name="T11" fmla="*/ 2 h 2"/>
                    <a:gd name="T12" fmla="*/ 2 w 2"/>
                    <a:gd name="T13" fmla="*/ 2 h 2"/>
                    <a:gd name="T14" fmla="*/ 2 w 2"/>
                    <a:gd name="T15" fmla="*/ 2 h 2"/>
                    <a:gd name="T16" fmla="*/ 2 w 2"/>
                    <a:gd name="T17" fmla="*/ 2 h 2"/>
                    <a:gd name="T18" fmla="*/ 2 w 2"/>
                    <a:gd name="T19" fmla="*/ 2 h 2"/>
                    <a:gd name="T20" fmla="*/ 1 w 2"/>
                    <a:gd name="T21" fmla="*/ 2 h 2"/>
                    <a:gd name="T22" fmla="*/ 1 w 2"/>
                    <a:gd name="T23" fmla="*/ 2 h 2"/>
                    <a:gd name="T24" fmla="*/ 1 w 2"/>
                    <a:gd name="T25" fmla="*/ 2 h 2"/>
                    <a:gd name="T26" fmla="*/ 1 w 2"/>
                    <a:gd name="T27" fmla="*/ 2 h 2"/>
                    <a:gd name="T28" fmla="*/ 1 w 2"/>
                    <a:gd name="T29" fmla="*/ 2 h 2"/>
                    <a:gd name="T30" fmla="*/ 1 w 2"/>
                    <a:gd name="T31" fmla="*/ 2 h 2"/>
                    <a:gd name="T32" fmla="*/ 1 w 2"/>
                    <a:gd name="T33" fmla="*/ 2 h 2"/>
                    <a:gd name="T34" fmla="*/ 0 w 2"/>
                    <a:gd name="T35" fmla="*/ 1 h 2"/>
                    <a:gd name="T36" fmla="*/ 0 w 2"/>
                    <a:gd name="T37" fmla="*/ 1 h 2"/>
                    <a:gd name="T38" fmla="*/ 0 w 2"/>
                    <a:gd name="T39" fmla="*/ 1 h 2"/>
                    <a:gd name="T40" fmla="*/ 0 w 2"/>
                    <a:gd name="T41" fmla="*/ 0 h 2"/>
                    <a:gd name="T42" fmla="*/ 0 w 2"/>
                    <a:gd name="T43" fmla="*/ 1 h 2"/>
                    <a:gd name="T44" fmla="*/ 0 w 2"/>
                    <a:gd name="T45" fmla="*/ 0 h 2"/>
                    <a:gd name="T46" fmla="*/ 0 w 2"/>
                    <a:gd name="T47" fmla="*/ 0 h 2"/>
                    <a:gd name="T48" fmla="*/ 0 w 2"/>
                    <a:gd name="T49" fmla="*/ 0 h 2"/>
                    <a:gd name="T50" fmla="*/ 0 w 2"/>
                    <a:gd name="T5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62" name="Freeform 1959"/>
                <p:cNvSpPr>
                  <a:spLocks/>
                </p:cNvSpPr>
                <p:nvPr/>
              </p:nvSpPr>
              <p:spPr bwMode="auto">
                <a:xfrm>
                  <a:off x="3776" y="2282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1 w 1"/>
                    <a:gd name="T17" fmla="*/ 0 h 1"/>
                    <a:gd name="T18" fmla="*/ 1 w 1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63" name="Freeform 1960"/>
                <p:cNvSpPr>
                  <a:spLocks/>
                </p:cNvSpPr>
                <p:nvPr/>
              </p:nvSpPr>
              <p:spPr bwMode="auto">
                <a:xfrm>
                  <a:off x="3771" y="2280"/>
                  <a:ext cx="5" cy="5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0 h 2"/>
                    <a:gd name="T4" fmla="*/ 0 w 2"/>
                    <a:gd name="T5" fmla="*/ 0 h 2"/>
                    <a:gd name="T6" fmla="*/ 0 w 2"/>
                    <a:gd name="T7" fmla="*/ 0 h 2"/>
                    <a:gd name="T8" fmla="*/ 0 w 2"/>
                    <a:gd name="T9" fmla="*/ 1 h 2"/>
                    <a:gd name="T10" fmla="*/ 0 w 2"/>
                    <a:gd name="T11" fmla="*/ 1 h 2"/>
                    <a:gd name="T12" fmla="*/ 0 w 2"/>
                    <a:gd name="T13" fmla="*/ 1 h 2"/>
                    <a:gd name="T14" fmla="*/ 0 w 2"/>
                    <a:gd name="T15" fmla="*/ 1 h 2"/>
                    <a:gd name="T16" fmla="*/ 1 w 2"/>
                    <a:gd name="T17" fmla="*/ 2 h 2"/>
                    <a:gd name="T18" fmla="*/ 1 w 2"/>
                    <a:gd name="T19" fmla="*/ 2 h 2"/>
                    <a:gd name="T20" fmla="*/ 1 w 2"/>
                    <a:gd name="T21" fmla="*/ 2 h 2"/>
                    <a:gd name="T22" fmla="*/ 1 w 2"/>
                    <a:gd name="T23" fmla="*/ 2 h 2"/>
                    <a:gd name="T24" fmla="*/ 1 w 2"/>
                    <a:gd name="T25" fmla="*/ 2 h 2"/>
                    <a:gd name="T26" fmla="*/ 1 w 2"/>
                    <a:gd name="T27" fmla="*/ 2 h 2"/>
                    <a:gd name="T28" fmla="*/ 1 w 2"/>
                    <a:gd name="T29" fmla="*/ 2 h 2"/>
                    <a:gd name="T30" fmla="*/ 1 w 2"/>
                    <a:gd name="T31" fmla="*/ 2 h 2"/>
                    <a:gd name="T32" fmla="*/ 2 w 2"/>
                    <a:gd name="T33" fmla="*/ 2 h 2"/>
                    <a:gd name="T34" fmla="*/ 2 w 2"/>
                    <a:gd name="T35" fmla="*/ 2 h 2"/>
                    <a:gd name="T36" fmla="*/ 2 w 2"/>
                    <a:gd name="T37" fmla="*/ 2 h 2"/>
                    <a:gd name="T38" fmla="*/ 2 w 2"/>
                    <a:gd name="T39" fmla="*/ 2 h 2"/>
                    <a:gd name="T40" fmla="*/ 2 w 2"/>
                    <a:gd name="T41" fmla="*/ 2 h 2"/>
                    <a:gd name="T42" fmla="*/ 1 w 2"/>
                    <a:gd name="T43" fmla="*/ 2 h 2"/>
                    <a:gd name="T44" fmla="*/ 1 w 2"/>
                    <a:gd name="T45" fmla="*/ 2 h 2"/>
                    <a:gd name="T46" fmla="*/ 0 w 2"/>
                    <a:gd name="T4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64" name="Freeform 1961"/>
                <p:cNvSpPr>
                  <a:spLocks/>
                </p:cNvSpPr>
                <p:nvPr/>
              </p:nvSpPr>
              <p:spPr bwMode="auto">
                <a:xfrm>
                  <a:off x="3957" y="2075"/>
                  <a:ext cx="7" cy="7"/>
                </a:xfrm>
                <a:custGeom>
                  <a:avLst/>
                  <a:gdLst>
                    <a:gd name="T0" fmla="*/ 3 w 3"/>
                    <a:gd name="T1" fmla="*/ 0 h 3"/>
                    <a:gd name="T2" fmla="*/ 0 w 3"/>
                    <a:gd name="T3" fmla="*/ 3 h 3"/>
                    <a:gd name="T4" fmla="*/ 3 w 3"/>
                    <a:gd name="T5" fmla="*/ 2 h 3"/>
                    <a:gd name="T6" fmla="*/ 3 w 3"/>
                    <a:gd name="T7" fmla="*/ 0 h 3"/>
                    <a:gd name="T8" fmla="*/ 3 w 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65" name="Freeform 1962"/>
                <p:cNvSpPr>
                  <a:spLocks/>
                </p:cNvSpPr>
                <p:nvPr/>
              </p:nvSpPr>
              <p:spPr bwMode="auto">
                <a:xfrm>
                  <a:off x="3964" y="2075"/>
                  <a:ext cx="4" cy="5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1 h 2"/>
                    <a:gd name="T8" fmla="*/ 2 w 2"/>
                    <a:gd name="T9" fmla="*/ 1 h 2"/>
                    <a:gd name="T10" fmla="*/ 1 w 2"/>
                    <a:gd name="T11" fmla="*/ 1 h 2"/>
                    <a:gd name="T12" fmla="*/ 0 w 2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66" name="Freeform 1963"/>
                <p:cNvSpPr>
                  <a:spLocks/>
                </p:cNvSpPr>
                <p:nvPr/>
              </p:nvSpPr>
              <p:spPr bwMode="auto">
                <a:xfrm>
                  <a:off x="3968" y="2072"/>
                  <a:ext cx="5" cy="5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2 h 2"/>
                    <a:gd name="T6" fmla="*/ 0 w 2"/>
                    <a:gd name="T7" fmla="*/ 2 h 2"/>
                    <a:gd name="T8" fmla="*/ 0 w 2"/>
                    <a:gd name="T9" fmla="*/ 2 h 2"/>
                    <a:gd name="T10" fmla="*/ 1 w 2"/>
                    <a:gd name="T11" fmla="*/ 2 h 2"/>
                    <a:gd name="T12" fmla="*/ 1 w 2"/>
                    <a:gd name="T13" fmla="*/ 1 h 2"/>
                    <a:gd name="T14" fmla="*/ 1 w 2"/>
                    <a:gd name="T15" fmla="*/ 1 h 2"/>
                    <a:gd name="T16" fmla="*/ 1 w 2"/>
                    <a:gd name="T17" fmla="*/ 1 h 2"/>
                    <a:gd name="T18" fmla="*/ 2 w 2"/>
                    <a:gd name="T19" fmla="*/ 1 h 2"/>
                    <a:gd name="T20" fmla="*/ 2 w 2"/>
                    <a:gd name="T21" fmla="*/ 1 h 2"/>
                    <a:gd name="T22" fmla="*/ 2 w 2"/>
                    <a:gd name="T23" fmla="*/ 1 h 2"/>
                    <a:gd name="T24" fmla="*/ 2 w 2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67" name="Freeform 1964"/>
                <p:cNvSpPr>
                  <a:spLocks/>
                </p:cNvSpPr>
                <p:nvPr/>
              </p:nvSpPr>
              <p:spPr bwMode="auto">
                <a:xfrm>
                  <a:off x="3966" y="2077"/>
                  <a:ext cx="2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68" name="Freeform 1965"/>
                <p:cNvSpPr>
                  <a:spLocks/>
                </p:cNvSpPr>
                <p:nvPr/>
              </p:nvSpPr>
              <p:spPr bwMode="auto">
                <a:xfrm>
                  <a:off x="3964" y="2072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69" name="Freeform 1966"/>
                <p:cNvSpPr>
                  <a:spLocks/>
                </p:cNvSpPr>
                <p:nvPr/>
              </p:nvSpPr>
              <p:spPr bwMode="auto">
                <a:xfrm>
                  <a:off x="3964" y="2072"/>
                  <a:ext cx="2" cy="5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1 h 2"/>
                    <a:gd name="T6" fmla="*/ 1 w 1"/>
                    <a:gd name="T7" fmla="*/ 2 h 2"/>
                    <a:gd name="T8" fmla="*/ 1 w 1"/>
                    <a:gd name="T9" fmla="*/ 1 h 2"/>
                    <a:gd name="T10" fmla="*/ 0 w 1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70" name="Oval 1967"/>
                <p:cNvSpPr>
                  <a:spLocks noChangeArrowheads="1"/>
                </p:cNvSpPr>
                <p:nvPr/>
              </p:nvSpPr>
              <p:spPr bwMode="auto">
                <a:xfrm>
                  <a:off x="3968" y="2077"/>
                  <a:ext cx="1" cy="1"/>
                </a:xfrm>
                <a:prstGeom prst="ellipse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71" name="Freeform 1968"/>
                <p:cNvSpPr>
                  <a:spLocks noEditPoints="1"/>
                </p:cNvSpPr>
                <p:nvPr/>
              </p:nvSpPr>
              <p:spPr bwMode="auto">
                <a:xfrm>
                  <a:off x="3968" y="2070"/>
                  <a:ext cx="5" cy="7"/>
                </a:xfrm>
                <a:custGeom>
                  <a:avLst/>
                  <a:gdLst>
                    <a:gd name="T0" fmla="*/ 2 w 2"/>
                    <a:gd name="T1" fmla="*/ 1 h 3"/>
                    <a:gd name="T2" fmla="*/ 2 w 2"/>
                    <a:gd name="T3" fmla="*/ 1 h 3"/>
                    <a:gd name="T4" fmla="*/ 2 w 2"/>
                    <a:gd name="T5" fmla="*/ 1 h 3"/>
                    <a:gd name="T6" fmla="*/ 1 w 2"/>
                    <a:gd name="T7" fmla="*/ 3 h 3"/>
                    <a:gd name="T8" fmla="*/ 0 w 2"/>
                    <a:gd name="T9" fmla="*/ 3 h 3"/>
                    <a:gd name="T10" fmla="*/ 0 w 2"/>
                    <a:gd name="T11" fmla="*/ 3 h 3"/>
                    <a:gd name="T12" fmla="*/ 0 w 2"/>
                    <a:gd name="T13" fmla="*/ 3 h 3"/>
                    <a:gd name="T14" fmla="*/ 1 w 2"/>
                    <a:gd name="T15" fmla="*/ 2 h 3"/>
                    <a:gd name="T16" fmla="*/ 2 w 2"/>
                    <a:gd name="T17" fmla="*/ 1 h 3"/>
                    <a:gd name="T18" fmla="*/ 2 w 2"/>
                    <a:gd name="T19" fmla="*/ 1 h 3"/>
                    <a:gd name="T20" fmla="*/ 1 w 2"/>
                    <a:gd name="T21" fmla="*/ 0 h 3"/>
                    <a:gd name="T22" fmla="*/ 1 w 2"/>
                    <a:gd name="T23" fmla="*/ 0 h 3"/>
                    <a:gd name="T24" fmla="*/ 2 w 2"/>
                    <a:gd name="T25" fmla="*/ 1 h 3"/>
                    <a:gd name="T26" fmla="*/ 2 w 2"/>
                    <a:gd name="T27" fmla="*/ 1 h 3"/>
                    <a:gd name="T28" fmla="*/ 2 w 2"/>
                    <a:gd name="T29" fmla="*/ 1 h 3"/>
                    <a:gd name="T30" fmla="*/ 2 w 2"/>
                    <a:gd name="T31" fmla="*/ 1 h 3"/>
                    <a:gd name="T32" fmla="*/ 1 w 2"/>
                    <a:gd name="T33" fmla="*/ 1 h 3"/>
                    <a:gd name="T34" fmla="*/ 1 w 2"/>
                    <a:gd name="T35" fmla="*/ 1 h 3"/>
                    <a:gd name="T36" fmla="*/ 1 w 2"/>
                    <a:gd name="T37" fmla="*/ 1 h 3"/>
                    <a:gd name="T38" fmla="*/ 1 w 2"/>
                    <a:gd name="T3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2"/>
                        <a:pt x="1" y="2"/>
                        <a:pt x="1" y="3"/>
                      </a:cubicBezTo>
                      <a:cubicBezTo>
                        <a:pt x="1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72" name="Oval 1969"/>
                <p:cNvSpPr>
                  <a:spLocks noChangeArrowheads="1"/>
                </p:cNvSpPr>
                <p:nvPr/>
              </p:nvSpPr>
              <p:spPr bwMode="auto">
                <a:xfrm>
                  <a:off x="3971" y="2070"/>
                  <a:ext cx="1" cy="1"/>
                </a:xfrm>
                <a:prstGeom prst="ellipse">
                  <a:avLst/>
                </a:pr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73" name="Freeform 1970"/>
                <p:cNvSpPr>
                  <a:spLocks/>
                </p:cNvSpPr>
                <p:nvPr/>
              </p:nvSpPr>
              <p:spPr bwMode="auto">
                <a:xfrm>
                  <a:off x="3966" y="2075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1 h 1"/>
                    <a:gd name="T14" fmla="*/ 1 w 1"/>
                    <a:gd name="T15" fmla="*/ 1 h 1"/>
                    <a:gd name="T16" fmla="*/ 0 w 1"/>
                    <a:gd name="T17" fmla="*/ 0 h 1"/>
                    <a:gd name="T18" fmla="*/ 0 w 1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74" name="Freeform 1971"/>
                <p:cNvSpPr>
                  <a:spLocks/>
                </p:cNvSpPr>
                <p:nvPr/>
              </p:nvSpPr>
              <p:spPr bwMode="auto">
                <a:xfrm>
                  <a:off x="3968" y="2072"/>
                  <a:ext cx="5" cy="5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2 h 2"/>
                    <a:gd name="T6" fmla="*/ 0 w 2"/>
                    <a:gd name="T7" fmla="*/ 2 h 2"/>
                    <a:gd name="T8" fmla="*/ 1 w 2"/>
                    <a:gd name="T9" fmla="*/ 2 h 2"/>
                    <a:gd name="T10" fmla="*/ 2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75" name="Freeform 1972"/>
                <p:cNvSpPr>
                  <a:spLocks noEditPoints="1"/>
                </p:cNvSpPr>
                <p:nvPr/>
              </p:nvSpPr>
              <p:spPr bwMode="auto">
                <a:xfrm>
                  <a:off x="3964" y="2072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1 w 1"/>
                    <a:gd name="T7" fmla="*/ 1 h 1"/>
                    <a:gd name="T8" fmla="*/ 1 w 1"/>
                    <a:gd name="T9" fmla="*/ 1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76" name="Freeform 1973"/>
                <p:cNvSpPr>
                  <a:spLocks noEditPoints="1"/>
                </p:cNvSpPr>
                <p:nvPr/>
              </p:nvSpPr>
              <p:spPr bwMode="auto">
                <a:xfrm>
                  <a:off x="3971" y="2070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0 w 1"/>
                    <a:gd name="T9" fmla="*/ 0 h 1"/>
                    <a:gd name="T10" fmla="*/ 0 w 1"/>
                    <a:gd name="T11" fmla="*/ 1 h 1"/>
                    <a:gd name="T12" fmla="*/ 1 w 1"/>
                    <a:gd name="T13" fmla="*/ 1 h 1"/>
                    <a:gd name="T14" fmla="*/ 1 w 1"/>
                    <a:gd name="T15" fmla="*/ 1 h 1"/>
                    <a:gd name="T16" fmla="*/ 0 w 1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77" name="Freeform 1974"/>
                <p:cNvSpPr>
                  <a:spLocks noEditPoints="1"/>
                </p:cNvSpPr>
                <p:nvPr/>
              </p:nvSpPr>
              <p:spPr bwMode="auto">
                <a:xfrm>
                  <a:off x="3964" y="2070"/>
                  <a:ext cx="4" cy="7"/>
                </a:xfrm>
                <a:custGeom>
                  <a:avLst/>
                  <a:gdLst>
                    <a:gd name="T0" fmla="*/ 2 w 2"/>
                    <a:gd name="T1" fmla="*/ 1 h 3"/>
                    <a:gd name="T2" fmla="*/ 2 w 2"/>
                    <a:gd name="T3" fmla="*/ 1 h 3"/>
                    <a:gd name="T4" fmla="*/ 0 w 2"/>
                    <a:gd name="T5" fmla="*/ 1 h 3"/>
                    <a:gd name="T6" fmla="*/ 1 w 2"/>
                    <a:gd name="T7" fmla="*/ 2 h 3"/>
                    <a:gd name="T8" fmla="*/ 1 w 2"/>
                    <a:gd name="T9" fmla="*/ 2 h 3"/>
                    <a:gd name="T10" fmla="*/ 1 w 2"/>
                    <a:gd name="T11" fmla="*/ 2 h 3"/>
                    <a:gd name="T12" fmla="*/ 2 w 2"/>
                    <a:gd name="T13" fmla="*/ 3 h 3"/>
                    <a:gd name="T14" fmla="*/ 2 w 2"/>
                    <a:gd name="T15" fmla="*/ 3 h 3"/>
                    <a:gd name="T16" fmla="*/ 2 w 2"/>
                    <a:gd name="T17" fmla="*/ 1 h 3"/>
                    <a:gd name="T18" fmla="*/ 2 w 2"/>
                    <a:gd name="T19" fmla="*/ 1 h 3"/>
                    <a:gd name="T20" fmla="*/ 2 w 2"/>
                    <a:gd name="T21" fmla="*/ 0 h 3"/>
                    <a:gd name="T22" fmla="*/ 2 w 2"/>
                    <a:gd name="T23" fmla="*/ 0 h 3"/>
                    <a:gd name="T24" fmla="*/ 2 w 2"/>
                    <a:gd name="T25" fmla="*/ 0 h 3"/>
                    <a:gd name="T26" fmla="*/ 2 w 2"/>
                    <a:gd name="T27" fmla="*/ 0 h 3"/>
                    <a:gd name="T28" fmla="*/ 1 w 2"/>
                    <a:gd name="T29" fmla="*/ 0 h 3"/>
                    <a:gd name="T30" fmla="*/ 0 w 2"/>
                    <a:gd name="T31" fmla="*/ 1 h 3"/>
                    <a:gd name="T32" fmla="*/ 0 w 2"/>
                    <a:gd name="T33" fmla="*/ 1 h 3"/>
                    <a:gd name="T34" fmla="*/ 2 w 2"/>
                    <a:gd name="T35" fmla="*/ 1 h 3"/>
                    <a:gd name="T36" fmla="*/ 2 w 2"/>
                    <a:gd name="T3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78" name="Freeform 1975"/>
                <p:cNvSpPr>
                  <a:spLocks noEditPoints="1"/>
                </p:cNvSpPr>
                <p:nvPr/>
              </p:nvSpPr>
              <p:spPr bwMode="auto">
                <a:xfrm>
                  <a:off x="3968" y="2070"/>
                  <a:ext cx="5" cy="7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1 h 3"/>
                    <a:gd name="T4" fmla="*/ 0 w 2"/>
                    <a:gd name="T5" fmla="*/ 1 h 3"/>
                    <a:gd name="T6" fmla="*/ 0 w 2"/>
                    <a:gd name="T7" fmla="*/ 3 h 3"/>
                    <a:gd name="T8" fmla="*/ 1 w 2"/>
                    <a:gd name="T9" fmla="*/ 2 h 3"/>
                    <a:gd name="T10" fmla="*/ 2 w 2"/>
                    <a:gd name="T11" fmla="*/ 1 h 3"/>
                    <a:gd name="T12" fmla="*/ 2 w 2"/>
                    <a:gd name="T13" fmla="*/ 1 h 3"/>
                    <a:gd name="T14" fmla="*/ 0 w 2"/>
                    <a:gd name="T15" fmla="*/ 0 h 3"/>
                    <a:gd name="T16" fmla="*/ 0 w 2"/>
                    <a:gd name="T17" fmla="*/ 0 h 3"/>
                    <a:gd name="T18" fmla="*/ 0 w 2"/>
                    <a:gd name="T19" fmla="*/ 1 h 3"/>
                    <a:gd name="T20" fmla="*/ 2 w 2"/>
                    <a:gd name="T21" fmla="*/ 1 h 3"/>
                    <a:gd name="T22" fmla="*/ 1 w 2"/>
                    <a:gd name="T23" fmla="*/ 1 h 3"/>
                    <a:gd name="T24" fmla="*/ 1 w 2"/>
                    <a:gd name="T25" fmla="*/ 0 h 3"/>
                    <a:gd name="T26" fmla="*/ 1 w 2"/>
                    <a:gd name="T27" fmla="*/ 0 h 3"/>
                    <a:gd name="T28" fmla="*/ 1 w 2"/>
                    <a:gd name="T29" fmla="*/ 0 h 3"/>
                    <a:gd name="T30" fmla="*/ 1 w 2"/>
                    <a:gd name="T31" fmla="*/ 0 h 3"/>
                    <a:gd name="T32" fmla="*/ 1 w 2"/>
                    <a:gd name="T33" fmla="*/ 0 h 3"/>
                    <a:gd name="T34" fmla="*/ 1 w 2"/>
                    <a:gd name="T35" fmla="*/ 0 h 3"/>
                    <a:gd name="T36" fmla="*/ 1 w 2"/>
                    <a:gd name="T37" fmla="*/ 0 h 3"/>
                    <a:gd name="T38" fmla="*/ 1 w 2"/>
                    <a:gd name="T39" fmla="*/ 0 h 3"/>
                    <a:gd name="T40" fmla="*/ 1 w 2"/>
                    <a:gd name="T41" fmla="*/ 0 h 3"/>
                    <a:gd name="T42" fmla="*/ 1 w 2"/>
                    <a:gd name="T43" fmla="*/ 0 h 3"/>
                    <a:gd name="T44" fmla="*/ 0 w 2"/>
                    <a:gd name="T4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1" y="3"/>
                        <a:pt x="1" y="2"/>
                      </a:cubicBezTo>
                      <a:cubicBezTo>
                        <a:pt x="1" y="2"/>
                        <a:pt x="2" y="2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79" name="Freeform 1976"/>
                <p:cNvSpPr>
                  <a:spLocks/>
                </p:cNvSpPr>
                <p:nvPr/>
              </p:nvSpPr>
              <p:spPr bwMode="auto">
                <a:xfrm>
                  <a:off x="3864" y="2175"/>
                  <a:ext cx="12" cy="10"/>
                </a:xfrm>
                <a:custGeom>
                  <a:avLst/>
                  <a:gdLst>
                    <a:gd name="T0" fmla="*/ 5 w 12"/>
                    <a:gd name="T1" fmla="*/ 0 h 10"/>
                    <a:gd name="T2" fmla="*/ 0 w 12"/>
                    <a:gd name="T3" fmla="*/ 5 h 10"/>
                    <a:gd name="T4" fmla="*/ 7 w 12"/>
                    <a:gd name="T5" fmla="*/ 10 h 10"/>
                    <a:gd name="T6" fmla="*/ 12 w 12"/>
                    <a:gd name="T7" fmla="*/ 2 h 10"/>
                    <a:gd name="T8" fmla="*/ 5 w 1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7" y="10"/>
                      </a:lnTo>
                      <a:lnTo>
                        <a:pt x="12" y="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80" name="Freeform 1977"/>
                <p:cNvSpPr>
                  <a:spLocks/>
                </p:cNvSpPr>
                <p:nvPr/>
              </p:nvSpPr>
              <p:spPr bwMode="auto">
                <a:xfrm>
                  <a:off x="3864" y="2175"/>
                  <a:ext cx="12" cy="10"/>
                </a:xfrm>
                <a:custGeom>
                  <a:avLst/>
                  <a:gdLst>
                    <a:gd name="T0" fmla="*/ 5 w 12"/>
                    <a:gd name="T1" fmla="*/ 0 h 10"/>
                    <a:gd name="T2" fmla="*/ 0 w 12"/>
                    <a:gd name="T3" fmla="*/ 5 h 10"/>
                    <a:gd name="T4" fmla="*/ 7 w 12"/>
                    <a:gd name="T5" fmla="*/ 10 h 10"/>
                    <a:gd name="T6" fmla="*/ 12 w 12"/>
                    <a:gd name="T7" fmla="*/ 2 h 10"/>
                    <a:gd name="T8" fmla="*/ 5 w 1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7" y="10"/>
                      </a:lnTo>
                      <a:lnTo>
                        <a:pt x="12" y="2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81" name="Freeform 1978"/>
                <p:cNvSpPr>
                  <a:spLocks/>
                </p:cNvSpPr>
                <p:nvPr/>
              </p:nvSpPr>
              <p:spPr bwMode="auto">
                <a:xfrm>
                  <a:off x="3771" y="2256"/>
                  <a:ext cx="22" cy="29"/>
                </a:xfrm>
                <a:custGeom>
                  <a:avLst/>
                  <a:gdLst>
                    <a:gd name="T0" fmla="*/ 9 w 9"/>
                    <a:gd name="T1" fmla="*/ 0 h 12"/>
                    <a:gd name="T2" fmla="*/ 0 w 9"/>
                    <a:gd name="T3" fmla="*/ 9 h 12"/>
                    <a:gd name="T4" fmla="*/ 0 w 9"/>
                    <a:gd name="T5" fmla="*/ 10 h 12"/>
                    <a:gd name="T6" fmla="*/ 1 w 9"/>
                    <a:gd name="T7" fmla="*/ 12 h 12"/>
                    <a:gd name="T8" fmla="*/ 1 w 9"/>
                    <a:gd name="T9" fmla="*/ 12 h 12"/>
                    <a:gd name="T10" fmla="*/ 2 w 9"/>
                    <a:gd name="T11" fmla="*/ 12 h 12"/>
                    <a:gd name="T12" fmla="*/ 3 w 9"/>
                    <a:gd name="T13" fmla="*/ 11 h 12"/>
                    <a:gd name="T14" fmla="*/ 3 w 9"/>
                    <a:gd name="T15" fmla="*/ 11 h 12"/>
                    <a:gd name="T16" fmla="*/ 9 w 9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12">
                      <a:moveTo>
                        <a:pt x="9" y="0"/>
                      </a:move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0" y="11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3" y="11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82" name="Line 1979"/>
                <p:cNvSpPr>
                  <a:spLocks noChangeShapeType="1"/>
                </p:cNvSpPr>
                <p:nvPr/>
              </p:nvSpPr>
              <p:spPr bwMode="auto">
                <a:xfrm flipV="1">
                  <a:off x="3774" y="2220"/>
                  <a:ext cx="194" cy="60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83" name="Freeform 1980"/>
                <p:cNvSpPr>
                  <a:spLocks noEditPoints="1"/>
                </p:cNvSpPr>
                <p:nvPr/>
              </p:nvSpPr>
              <p:spPr bwMode="auto">
                <a:xfrm>
                  <a:off x="4054" y="1779"/>
                  <a:ext cx="183" cy="148"/>
                </a:xfrm>
                <a:custGeom>
                  <a:avLst/>
                  <a:gdLst>
                    <a:gd name="T0" fmla="*/ 53 w 77"/>
                    <a:gd name="T1" fmla="*/ 41 h 62"/>
                    <a:gd name="T2" fmla="*/ 52 w 77"/>
                    <a:gd name="T3" fmla="*/ 44 h 62"/>
                    <a:gd name="T4" fmla="*/ 74 w 77"/>
                    <a:gd name="T5" fmla="*/ 62 h 62"/>
                    <a:gd name="T6" fmla="*/ 76 w 77"/>
                    <a:gd name="T7" fmla="*/ 62 h 62"/>
                    <a:gd name="T8" fmla="*/ 77 w 77"/>
                    <a:gd name="T9" fmla="*/ 60 h 62"/>
                    <a:gd name="T10" fmla="*/ 53 w 77"/>
                    <a:gd name="T11" fmla="*/ 41 h 62"/>
                    <a:gd name="T12" fmla="*/ 41 w 77"/>
                    <a:gd name="T13" fmla="*/ 31 h 62"/>
                    <a:gd name="T14" fmla="*/ 38 w 77"/>
                    <a:gd name="T15" fmla="*/ 33 h 62"/>
                    <a:gd name="T16" fmla="*/ 49 w 77"/>
                    <a:gd name="T17" fmla="*/ 42 h 62"/>
                    <a:gd name="T18" fmla="*/ 51 w 77"/>
                    <a:gd name="T19" fmla="*/ 39 h 62"/>
                    <a:gd name="T20" fmla="*/ 41 w 77"/>
                    <a:gd name="T21" fmla="*/ 31 h 62"/>
                    <a:gd name="T22" fmla="*/ 0 w 77"/>
                    <a:gd name="T23" fmla="*/ 0 h 62"/>
                    <a:gd name="T24" fmla="*/ 4 w 77"/>
                    <a:gd name="T25" fmla="*/ 5 h 62"/>
                    <a:gd name="T26" fmla="*/ 36 w 77"/>
                    <a:gd name="T27" fmla="*/ 31 h 62"/>
                    <a:gd name="T28" fmla="*/ 38 w 77"/>
                    <a:gd name="T29" fmla="*/ 29 h 62"/>
                    <a:gd name="T30" fmla="*/ 2 w 77"/>
                    <a:gd name="T31" fmla="*/ 0 h 62"/>
                    <a:gd name="T32" fmla="*/ 0 w 77"/>
                    <a:gd name="T33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7" h="62">
                      <a:moveTo>
                        <a:pt x="53" y="41"/>
                      </a:moveTo>
                      <a:cubicBezTo>
                        <a:pt x="52" y="44"/>
                        <a:pt x="52" y="44"/>
                        <a:pt x="52" y="44"/>
                      </a:cubicBezTo>
                      <a:cubicBezTo>
                        <a:pt x="74" y="62"/>
                        <a:pt x="74" y="62"/>
                        <a:pt x="74" y="62"/>
                      </a:cubicBezTo>
                      <a:cubicBezTo>
                        <a:pt x="76" y="62"/>
                        <a:pt x="76" y="62"/>
                        <a:pt x="76" y="62"/>
                      </a:cubicBezTo>
                      <a:cubicBezTo>
                        <a:pt x="76" y="61"/>
                        <a:pt x="76" y="60"/>
                        <a:pt x="77" y="60"/>
                      </a:cubicBezTo>
                      <a:cubicBezTo>
                        <a:pt x="53" y="41"/>
                        <a:pt x="53" y="41"/>
                        <a:pt x="53" y="41"/>
                      </a:cubicBezTo>
                      <a:moveTo>
                        <a:pt x="41" y="31"/>
                      </a:move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41" y="31"/>
                        <a:pt x="41" y="31"/>
                        <a:pt x="41" y="31"/>
                      </a:cubicBezTo>
                      <a:moveTo>
                        <a:pt x="0" y="0"/>
                      </a:move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8" y="29"/>
                        <a:pt x="38" y="29"/>
                        <a:pt x="38" y="29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84" name="Freeform 1981"/>
                <p:cNvSpPr>
                  <a:spLocks noEditPoints="1"/>
                </p:cNvSpPr>
                <p:nvPr/>
              </p:nvSpPr>
              <p:spPr bwMode="auto">
                <a:xfrm>
                  <a:off x="4045" y="1772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0 h 1"/>
                    <a:gd name="T5" fmla="*/ 0 h 1"/>
                    <a:gd name="T6" fmla="*/ 0 h 1"/>
                    <a:gd name="T7" fmla="*/ 0 h 1"/>
                    <a:gd name="T8" fmla="*/ 0 h 1"/>
                    <a:gd name="T9" fmla="*/ 0 h 1"/>
                    <a:gd name="T10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85" name="Freeform 1982"/>
                <p:cNvSpPr>
                  <a:spLocks noEditPoints="1"/>
                </p:cNvSpPr>
                <p:nvPr/>
              </p:nvSpPr>
              <p:spPr bwMode="auto">
                <a:xfrm>
                  <a:off x="4056" y="1786"/>
                  <a:ext cx="190" cy="291"/>
                </a:xfrm>
                <a:custGeom>
                  <a:avLst/>
                  <a:gdLst>
                    <a:gd name="T0" fmla="*/ 79 w 80"/>
                    <a:gd name="T1" fmla="*/ 122 h 122"/>
                    <a:gd name="T2" fmla="*/ 79 w 80"/>
                    <a:gd name="T3" fmla="*/ 122 h 122"/>
                    <a:gd name="T4" fmla="*/ 79 w 80"/>
                    <a:gd name="T5" fmla="*/ 122 h 122"/>
                    <a:gd name="T6" fmla="*/ 79 w 80"/>
                    <a:gd name="T7" fmla="*/ 122 h 122"/>
                    <a:gd name="T8" fmla="*/ 79 w 80"/>
                    <a:gd name="T9" fmla="*/ 122 h 122"/>
                    <a:gd name="T10" fmla="*/ 79 w 80"/>
                    <a:gd name="T11" fmla="*/ 122 h 122"/>
                    <a:gd name="T12" fmla="*/ 79 w 80"/>
                    <a:gd name="T13" fmla="*/ 122 h 122"/>
                    <a:gd name="T14" fmla="*/ 80 w 80"/>
                    <a:gd name="T15" fmla="*/ 121 h 122"/>
                    <a:gd name="T16" fmla="*/ 80 w 80"/>
                    <a:gd name="T17" fmla="*/ 121 h 122"/>
                    <a:gd name="T18" fmla="*/ 80 w 80"/>
                    <a:gd name="T19" fmla="*/ 121 h 122"/>
                    <a:gd name="T20" fmla="*/ 80 w 80"/>
                    <a:gd name="T21" fmla="*/ 121 h 122"/>
                    <a:gd name="T22" fmla="*/ 80 w 80"/>
                    <a:gd name="T23" fmla="*/ 121 h 122"/>
                    <a:gd name="T24" fmla="*/ 80 w 80"/>
                    <a:gd name="T25" fmla="*/ 121 h 122"/>
                    <a:gd name="T26" fmla="*/ 80 w 80"/>
                    <a:gd name="T27" fmla="*/ 120 h 122"/>
                    <a:gd name="T28" fmla="*/ 80 w 80"/>
                    <a:gd name="T29" fmla="*/ 120 h 122"/>
                    <a:gd name="T30" fmla="*/ 80 w 80"/>
                    <a:gd name="T31" fmla="*/ 120 h 122"/>
                    <a:gd name="T32" fmla="*/ 80 w 80"/>
                    <a:gd name="T33" fmla="*/ 120 h 122"/>
                    <a:gd name="T34" fmla="*/ 80 w 80"/>
                    <a:gd name="T35" fmla="*/ 120 h 122"/>
                    <a:gd name="T36" fmla="*/ 58 w 80"/>
                    <a:gd name="T37" fmla="*/ 92 h 122"/>
                    <a:gd name="T38" fmla="*/ 80 w 80"/>
                    <a:gd name="T39" fmla="*/ 119 h 122"/>
                    <a:gd name="T40" fmla="*/ 60 w 80"/>
                    <a:gd name="T41" fmla="*/ 89 h 122"/>
                    <a:gd name="T42" fmla="*/ 51 w 80"/>
                    <a:gd name="T43" fmla="*/ 81 h 122"/>
                    <a:gd name="T44" fmla="*/ 58 w 80"/>
                    <a:gd name="T45" fmla="*/ 86 h 122"/>
                    <a:gd name="T46" fmla="*/ 42 w 80"/>
                    <a:gd name="T47" fmla="*/ 62 h 122"/>
                    <a:gd name="T48" fmla="*/ 50 w 80"/>
                    <a:gd name="T49" fmla="*/ 79 h 122"/>
                    <a:gd name="T50" fmla="*/ 42 w 80"/>
                    <a:gd name="T51" fmla="*/ 62 h 122"/>
                    <a:gd name="T52" fmla="*/ 39 w 80"/>
                    <a:gd name="T53" fmla="*/ 59 h 122"/>
                    <a:gd name="T54" fmla="*/ 39 w 80"/>
                    <a:gd name="T55" fmla="*/ 58 h 122"/>
                    <a:gd name="T56" fmla="*/ 24 w 80"/>
                    <a:gd name="T57" fmla="*/ 40 h 122"/>
                    <a:gd name="T58" fmla="*/ 38 w 80"/>
                    <a:gd name="T59" fmla="*/ 55 h 122"/>
                    <a:gd name="T60" fmla="*/ 0 w 80"/>
                    <a:gd name="T61" fmla="*/ 0 h 122"/>
                    <a:gd name="T62" fmla="*/ 23 w 80"/>
                    <a:gd name="T63" fmla="*/ 38 h 122"/>
                    <a:gd name="T64" fmla="*/ 3 w 80"/>
                    <a:gd name="T65" fmla="*/ 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" h="122">
                      <a:moveTo>
                        <a:pt x="79" y="122"/>
                      </a:moveTo>
                      <a:cubicBezTo>
                        <a:pt x="79" y="122"/>
                        <a:pt x="79" y="122"/>
                        <a:pt x="79" y="122"/>
                      </a:cubicBezTo>
                      <a:cubicBezTo>
                        <a:pt x="79" y="122"/>
                        <a:pt x="79" y="122"/>
                        <a:pt x="79" y="122"/>
                      </a:cubicBezTo>
                      <a:cubicBezTo>
                        <a:pt x="79" y="122"/>
                        <a:pt x="79" y="122"/>
                        <a:pt x="79" y="122"/>
                      </a:cubicBezTo>
                      <a:cubicBezTo>
                        <a:pt x="79" y="122"/>
                        <a:pt x="79" y="122"/>
                        <a:pt x="79" y="122"/>
                      </a:cubicBezTo>
                      <a:moveTo>
                        <a:pt x="79" y="122"/>
                      </a:moveTo>
                      <a:cubicBezTo>
                        <a:pt x="79" y="122"/>
                        <a:pt x="79" y="122"/>
                        <a:pt x="79" y="122"/>
                      </a:cubicBezTo>
                      <a:cubicBezTo>
                        <a:pt x="79" y="122"/>
                        <a:pt x="79" y="122"/>
                        <a:pt x="79" y="122"/>
                      </a:cubicBezTo>
                      <a:moveTo>
                        <a:pt x="79" y="122"/>
                      </a:moveTo>
                      <a:cubicBezTo>
                        <a:pt x="79" y="122"/>
                        <a:pt x="79" y="122"/>
                        <a:pt x="79" y="122"/>
                      </a:cubicBezTo>
                      <a:cubicBezTo>
                        <a:pt x="79" y="122"/>
                        <a:pt x="79" y="122"/>
                        <a:pt x="79" y="122"/>
                      </a:cubicBezTo>
                      <a:moveTo>
                        <a:pt x="79" y="122"/>
                      </a:moveTo>
                      <a:cubicBezTo>
                        <a:pt x="79" y="122"/>
                        <a:pt x="79" y="122"/>
                        <a:pt x="79" y="122"/>
                      </a:cubicBezTo>
                      <a:cubicBezTo>
                        <a:pt x="79" y="122"/>
                        <a:pt x="79" y="122"/>
                        <a:pt x="79" y="122"/>
                      </a:cubicBezTo>
                      <a:moveTo>
                        <a:pt x="80" y="121"/>
                      </a:moveTo>
                      <a:cubicBezTo>
                        <a:pt x="80" y="121"/>
                        <a:pt x="80" y="121"/>
                        <a:pt x="80" y="121"/>
                      </a:cubicBezTo>
                      <a:cubicBezTo>
                        <a:pt x="80" y="121"/>
                        <a:pt x="80" y="121"/>
                        <a:pt x="80" y="121"/>
                      </a:cubicBezTo>
                      <a:moveTo>
                        <a:pt x="80" y="121"/>
                      </a:moveTo>
                      <a:cubicBezTo>
                        <a:pt x="80" y="121"/>
                        <a:pt x="80" y="121"/>
                        <a:pt x="80" y="121"/>
                      </a:cubicBezTo>
                      <a:cubicBezTo>
                        <a:pt x="80" y="121"/>
                        <a:pt x="80" y="121"/>
                        <a:pt x="80" y="121"/>
                      </a:cubicBezTo>
                      <a:moveTo>
                        <a:pt x="80" y="121"/>
                      </a:moveTo>
                      <a:cubicBezTo>
                        <a:pt x="80" y="121"/>
                        <a:pt x="80" y="121"/>
                        <a:pt x="80" y="121"/>
                      </a:cubicBezTo>
                      <a:cubicBezTo>
                        <a:pt x="80" y="121"/>
                        <a:pt x="80" y="121"/>
                        <a:pt x="80" y="121"/>
                      </a:cubicBezTo>
                      <a:moveTo>
                        <a:pt x="80" y="121"/>
                      </a:moveTo>
                      <a:cubicBezTo>
                        <a:pt x="80" y="121"/>
                        <a:pt x="80" y="121"/>
                        <a:pt x="80" y="121"/>
                      </a:cubicBezTo>
                      <a:cubicBezTo>
                        <a:pt x="80" y="121"/>
                        <a:pt x="80" y="121"/>
                        <a:pt x="80" y="121"/>
                      </a:cubicBezTo>
                      <a:moveTo>
                        <a:pt x="80" y="120"/>
                      </a:moveTo>
                      <a:cubicBezTo>
                        <a:pt x="80" y="120"/>
                        <a:pt x="80" y="120"/>
                        <a:pt x="80" y="120"/>
                      </a:cubicBezTo>
                      <a:cubicBezTo>
                        <a:pt x="80" y="120"/>
                        <a:pt x="80" y="120"/>
                        <a:pt x="80" y="120"/>
                      </a:cubicBezTo>
                      <a:moveTo>
                        <a:pt x="80" y="120"/>
                      </a:moveTo>
                      <a:cubicBezTo>
                        <a:pt x="80" y="120"/>
                        <a:pt x="80" y="120"/>
                        <a:pt x="80" y="120"/>
                      </a:cubicBezTo>
                      <a:cubicBezTo>
                        <a:pt x="80" y="120"/>
                        <a:pt x="80" y="120"/>
                        <a:pt x="80" y="120"/>
                      </a:cubicBezTo>
                      <a:moveTo>
                        <a:pt x="80" y="120"/>
                      </a:moveTo>
                      <a:cubicBezTo>
                        <a:pt x="80" y="120"/>
                        <a:pt x="80" y="120"/>
                        <a:pt x="80" y="120"/>
                      </a:cubicBezTo>
                      <a:cubicBezTo>
                        <a:pt x="80" y="120"/>
                        <a:pt x="80" y="120"/>
                        <a:pt x="80" y="120"/>
                      </a:cubicBezTo>
                      <a:cubicBezTo>
                        <a:pt x="80" y="120"/>
                        <a:pt x="80" y="120"/>
                        <a:pt x="80" y="120"/>
                      </a:cubicBezTo>
                      <a:moveTo>
                        <a:pt x="60" y="89"/>
                      </a:move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73" y="114"/>
                        <a:pt x="73" y="114"/>
                        <a:pt x="73" y="114"/>
                      </a:cubicBezTo>
                      <a:cubicBezTo>
                        <a:pt x="80" y="119"/>
                        <a:pt x="80" y="119"/>
                        <a:pt x="80" y="119"/>
                      </a:cubicBezTo>
                      <a:cubicBezTo>
                        <a:pt x="80" y="119"/>
                        <a:pt x="80" y="119"/>
                        <a:pt x="80" y="119"/>
                      </a:cubicBezTo>
                      <a:cubicBezTo>
                        <a:pt x="60" y="89"/>
                        <a:pt x="60" y="89"/>
                        <a:pt x="60" y="89"/>
                      </a:cubicBezTo>
                      <a:moveTo>
                        <a:pt x="54" y="79"/>
                      </a:moveTo>
                      <a:cubicBezTo>
                        <a:pt x="51" y="81"/>
                        <a:pt x="51" y="81"/>
                        <a:pt x="51" y="81"/>
                      </a:cubicBezTo>
                      <a:cubicBezTo>
                        <a:pt x="56" y="89"/>
                        <a:pt x="56" y="89"/>
                        <a:pt x="56" y="89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4" y="79"/>
                        <a:pt x="54" y="79"/>
                        <a:pt x="54" y="79"/>
                      </a:cubicBezTo>
                      <a:moveTo>
                        <a:pt x="42" y="62"/>
                      </a:move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50" y="79"/>
                        <a:pt x="50" y="79"/>
                        <a:pt x="50" y="79"/>
                      </a:cubicBezTo>
                      <a:cubicBezTo>
                        <a:pt x="52" y="77"/>
                        <a:pt x="52" y="77"/>
                        <a:pt x="52" y="77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moveTo>
                        <a:pt x="39" y="58"/>
                      </a:moveTo>
                      <a:cubicBezTo>
                        <a:pt x="39" y="59"/>
                        <a:pt x="39" y="59"/>
                        <a:pt x="39" y="59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39" y="58"/>
                        <a:pt x="39" y="58"/>
                        <a:pt x="39" y="58"/>
                      </a:cubicBezTo>
                      <a:moveTo>
                        <a:pt x="27" y="38"/>
                      </a:moveTo>
                      <a:cubicBezTo>
                        <a:pt x="24" y="40"/>
                        <a:pt x="24" y="40"/>
                        <a:pt x="24" y="40"/>
                      </a:cubicBezTo>
                      <a:cubicBezTo>
                        <a:pt x="36" y="58"/>
                        <a:pt x="36" y="58"/>
                        <a:pt x="36" y="58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27" y="38"/>
                        <a:pt x="27" y="38"/>
                        <a:pt x="27" y="38"/>
                      </a:cubicBezTo>
                      <a:moveTo>
                        <a:pt x="0" y="0"/>
                      </a:move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23" y="38"/>
                        <a:pt x="23" y="38"/>
                        <a:pt x="23" y="38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86" name="Freeform 1983"/>
                <p:cNvSpPr>
                  <a:spLocks/>
                </p:cNvSpPr>
                <p:nvPr/>
              </p:nvSpPr>
              <p:spPr bwMode="auto">
                <a:xfrm>
                  <a:off x="4054" y="1779"/>
                  <a:ext cx="10" cy="12"/>
                </a:xfrm>
                <a:custGeom>
                  <a:avLst/>
                  <a:gdLst>
                    <a:gd name="T0" fmla="*/ 0 w 10"/>
                    <a:gd name="T1" fmla="*/ 0 h 12"/>
                    <a:gd name="T2" fmla="*/ 2 w 10"/>
                    <a:gd name="T3" fmla="*/ 7 h 12"/>
                    <a:gd name="T4" fmla="*/ 10 w 10"/>
                    <a:gd name="T5" fmla="*/ 12 h 12"/>
                    <a:gd name="T6" fmla="*/ 0 w 10"/>
                    <a:gd name="T7" fmla="*/ 0 h 12"/>
                    <a:gd name="T8" fmla="*/ 0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10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87" name="Freeform 1984"/>
                <p:cNvSpPr>
                  <a:spLocks/>
                </p:cNvSpPr>
                <p:nvPr/>
              </p:nvSpPr>
              <p:spPr bwMode="auto">
                <a:xfrm>
                  <a:off x="4054" y="1779"/>
                  <a:ext cx="10" cy="12"/>
                </a:xfrm>
                <a:custGeom>
                  <a:avLst/>
                  <a:gdLst>
                    <a:gd name="T0" fmla="*/ 0 w 10"/>
                    <a:gd name="T1" fmla="*/ 0 h 12"/>
                    <a:gd name="T2" fmla="*/ 2 w 10"/>
                    <a:gd name="T3" fmla="*/ 7 h 12"/>
                    <a:gd name="T4" fmla="*/ 10 w 10"/>
                    <a:gd name="T5" fmla="*/ 12 h 12"/>
                    <a:gd name="T6" fmla="*/ 0 w 10"/>
                    <a:gd name="T7" fmla="*/ 0 h 12"/>
                    <a:gd name="T8" fmla="*/ 0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10" y="12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88" name="Freeform 1985"/>
                <p:cNvSpPr>
                  <a:spLocks noEditPoints="1"/>
                </p:cNvSpPr>
                <p:nvPr/>
              </p:nvSpPr>
              <p:spPr bwMode="auto">
                <a:xfrm>
                  <a:off x="4045" y="17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89" name="Freeform 1986"/>
                <p:cNvSpPr>
                  <a:spLocks/>
                </p:cNvSpPr>
                <p:nvPr/>
              </p:nvSpPr>
              <p:spPr bwMode="auto">
                <a:xfrm>
                  <a:off x="4047" y="1772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0 w 1"/>
                    <a:gd name="T5" fmla="*/ 1 w 1"/>
                    <a:gd name="T6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90" name="Freeform 1987"/>
                <p:cNvSpPr>
                  <a:spLocks noEditPoints="1"/>
                </p:cNvSpPr>
                <p:nvPr/>
              </p:nvSpPr>
              <p:spPr bwMode="auto">
                <a:xfrm>
                  <a:off x="4045" y="1772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0 w 1"/>
                    <a:gd name="T4" fmla="*/ 0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1 w 1"/>
                    <a:gd name="T14" fmla="*/ 1 w 1"/>
                    <a:gd name="T15" fmla="*/ 1 w 1"/>
                    <a:gd name="T16" fmla="*/ 1 w 1"/>
                    <a:gd name="T17" fmla="*/ 1 w 1"/>
                    <a:gd name="T18" fmla="*/ 1 w 1"/>
                    <a:gd name="T19" fmla="*/ 1 w 1"/>
                    <a:gd name="T20" fmla="*/ 1 w 1"/>
                    <a:gd name="T21" fmla="*/ 1 w 1"/>
                    <a:gd name="T22" fmla="*/ 1 w 1"/>
                    <a:gd name="T23" fmla="*/ 1 w 1"/>
                    <a:gd name="T24" fmla="*/ 1 w 1"/>
                    <a:gd name="T25" fmla="*/ 1 w 1"/>
                    <a:gd name="T26" fmla="*/ 1 w 1"/>
                    <a:gd name="T27" fmla="*/ 1 w 1"/>
                    <a:gd name="T28" fmla="*/ 1 w 1"/>
                    <a:gd name="T29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91" name="Freeform 1988"/>
                <p:cNvSpPr>
                  <a:spLocks noEditPoints="1"/>
                </p:cNvSpPr>
                <p:nvPr/>
              </p:nvSpPr>
              <p:spPr bwMode="auto">
                <a:xfrm>
                  <a:off x="4045" y="1772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1 w 1"/>
                    <a:gd name="T14" fmla="*/ 1 w 1"/>
                    <a:gd name="T15" fmla="*/ 1 w 1"/>
                    <a:gd name="T16" fmla="*/ 1 w 1"/>
                    <a:gd name="T17" fmla="*/ 1 w 1"/>
                    <a:gd name="T18" fmla="*/ 1 w 1"/>
                    <a:gd name="T19" fmla="*/ 1 w 1"/>
                    <a:gd name="T20" fmla="*/ 1 w 1"/>
                    <a:gd name="T21" fmla="*/ 1 w 1"/>
                    <a:gd name="T22" fmla="*/ 1 w 1"/>
                    <a:gd name="T2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92" name="Freeform 1989"/>
                <p:cNvSpPr>
                  <a:spLocks noEditPoints="1"/>
                </p:cNvSpPr>
                <p:nvPr/>
              </p:nvSpPr>
              <p:spPr bwMode="auto">
                <a:xfrm>
                  <a:off x="4045" y="1772"/>
                  <a:ext cx="0" cy="4"/>
                </a:xfrm>
                <a:custGeom>
                  <a:avLst/>
                  <a:gdLst>
                    <a:gd name="T0" fmla="*/ 1 h 2"/>
                    <a:gd name="T1" fmla="*/ 2 h 2"/>
                    <a:gd name="T2" fmla="*/ 1 h 2"/>
                    <a:gd name="T3" fmla="*/ 1 h 2"/>
                    <a:gd name="T4" fmla="*/ 1 h 2"/>
                    <a:gd name="T5" fmla="*/ 1 h 2"/>
                    <a:gd name="T6" fmla="*/ 1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93" name="Freeform 1990"/>
                <p:cNvSpPr>
                  <a:spLocks noEditPoints="1"/>
                </p:cNvSpPr>
                <p:nvPr/>
              </p:nvSpPr>
              <p:spPr bwMode="auto">
                <a:xfrm>
                  <a:off x="4111" y="1934"/>
                  <a:ext cx="67" cy="136"/>
                </a:xfrm>
                <a:custGeom>
                  <a:avLst/>
                  <a:gdLst>
                    <a:gd name="T0" fmla="*/ 57 w 67"/>
                    <a:gd name="T1" fmla="*/ 110 h 136"/>
                    <a:gd name="T2" fmla="*/ 52 w 67"/>
                    <a:gd name="T3" fmla="*/ 117 h 136"/>
                    <a:gd name="T4" fmla="*/ 59 w 67"/>
                    <a:gd name="T5" fmla="*/ 136 h 136"/>
                    <a:gd name="T6" fmla="*/ 67 w 67"/>
                    <a:gd name="T7" fmla="*/ 136 h 136"/>
                    <a:gd name="T8" fmla="*/ 57 w 67"/>
                    <a:gd name="T9" fmla="*/ 110 h 136"/>
                    <a:gd name="T10" fmla="*/ 33 w 67"/>
                    <a:gd name="T11" fmla="*/ 72 h 136"/>
                    <a:gd name="T12" fmla="*/ 33 w 67"/>
                    <a:gd name="T13" fmla="*/ 72 h 136"/>
                    <a:gd name="T14" fmla="*/ 48 w 67"/>
                    <a:gd name="T15" fmla="*/ 110 h 136"/>
                    <a:gd name="T16" fmla="*/ 52 w 67"/>
                    <a:gd name="T17" fmla="*/ 103 h 136"/>
                    <a:gd name="T18" fmla="*/ 43 w 67"/>
                    <a:gd name="T19" fmla="*/ 79 h 136"/>
                    <a:gd name="T20" fmla="*/ 33 w 67"/>
                    <a:gd name="T21" fmla="*/ 72 h 136"/>
                    <a:gd name="T22" fmla="*/ 19 w 67"/>
                    <a:gd name="T23" fmla="*/ 21 h 136"/>
                    <a:gd name="T24" fmla="*/ 14 w 67"/>
                    <a:gd name="T25" fmla="*/ 29 h 136"/>
                    <a:gd name="T26" fmla="*/ 26 w 67"/>
                    <a:gd name="T27" fmla="*/ 57 h 136"/>
                    <a:gd name="T28" fmla="*/ 33 w 67"/>
                    <a:gd name="T29" fmla="*/ 62 h 136"/>
                    <a:gd name="T30" fmla="*/ 36 w 67"/>
                    <a:gd name="T31" fmla="*/ 60 h 136"/>
                    <a:gd name="T32" fmla="*/ 19 w 67"/>
                    <a:gd name="T33" fmla="*/ 21 h 136"/>
                    <a:gd name="T34" fmla="*/ 10 w 67"/>
                    <a:gd name="T35" fmla="*/ 0 h 136"/>
                    <a:gd name="T36" fmla="*/ 0 w 67"/>
                    <a:gd name="T37" fmla="*/ 0 h 136"/>
                    <a:gd name="T38" fmla="*/ 10 w 67"/>
                    <a:gd name="T39" fmla="*/ 21 h 136"/>
                    <a:gd name="T40" fmla="*/ 14 w 67"/>
                    <a:gd name="T41" fmla="*/ 14 h 136"/>
                    <a:gd name="T42" fmla="*/ 10 w 67"/>
                    <a:gd name="T43" fmla="*/ 0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36">
                      <a:moveTo>
                        <a:pt x="57" y="110"/>
                      </a:moveTo>
                      <a:lnTo>
                        <a:pt x="52" y="117"/>
                      </a:lnTo>
                      <a:lnTo>
                        <a:pt x="59" y="136"/>
                      </a:lnTo>
                      <a:lnTo>
                        <a:pt x="67" y="136"/>
                      </a:lnTo>
                      <a:lnTo>
                        <a:pt x="57" y="110"/>
                      </a:lnTo>
                      <a:close/>
                      <a:moveTo>
                        <a:pt x="33" y="72"/>
                      </a:moveTo>
                      <a:lnTo>
                        <a:pt x="33" y="72"/>
                      </a:lnTo>
                      <a:lnTo>
                        <a:pt x="48" y="110"/>
                      </a:lnTo>
                      <a:lnTo>
                        <a:pt x="52" y="103"/>
                      </a:lnTo>
                      <a:lnTo>
                        <a:pt x="43" y="79"/>
                      </a:lnTo>
                      <a:lnTo>
                        <a:pt x="33" y="72"/>
                      </a:lnTo>
                      <a:close/>
                      <a:moveTo>
                        <a:pt x="19" y="21"/>
                      </a:moveTo>
                      <a:lnTo>
                        <a:pt x="14" y="29"/>
                      </a:lnTo>
                      <a:lnTo>
                        <a:pt x="26" y="57"/>
                      </a:lnTo>
                      <a:lnTo>
                        <a:pt x="33" y="62"/>
                      </a:lnTo>
                      <a:lnTo>
                        <a:pt x="36" y="60"/>
                      </a:lnTo>
                      <a:lnTo>
                        <a:pt x="19" y="21"/>
                      </a:lnTo>
                      <a:close/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10" y="21"/>
                      </a:lnTo>
                      <a:lnTo>
                        <a:pt x="14" y="14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94" name="Freeform 1991"/>
                <p:cNvSpPr>
                  <a:spLocks noEditPoints="1"/>
                </p:cNvSpPr>
                <p:nvPr/>
              </p:nvSpPr>
              <p:spPr bwMode="auto">
                <a:xfrm>
                  <a:off x="4111" y="1934"/>
                  <a:ext cx="67" cy="136"/>
                </a:xfrm>
                <a:custGeom>
                  <a:avLst/>
                  <a:gdLst>
                    <a:gd name="T0" fmla="*/ 57 w 67"/>
                    <a:gd name="T1" fmla="*/ 110 h 136"/>
                    <a:gd name="T2" fmla="*/ 52 w 67"/>
                    <a:gd name="T3" fmla="*/ 117 h 136"/>
                    <a:gd name="T4" fmla="*/ 59 w 67"/>
                    <a:gd name="T5" fmla="*/ 136 h 136"/>
                    <a:gd name="T6" fmla="*/ 67 w 67"/>
                    <a:gd name="T7" fmla="*/ 136 h 136"/>
                    <a:gd name="T8" fmla="*/ 57 w 67"/>
                    <a:gd name="T9" fmla="*/ 110 h 136"/>
                    <a:gd name="T10" fmla="*/ 33 w 67"/>
                    <a:gd name="T11" fmla="*/ 72 h 136"/>
                    <a:gd name="T12" fmla="*/ 33 w 67"/>
                    <a:gd name="T13" fmla="*/ 72 h 136"/>
                    <a:gd name="T14" fmla="*/ 48 w 67"/>
                    <a:gd name="T15" fmla="*/ 110 h 136"/>
                    <a:gd name="T16" fmla="*/ 52 w 67"/>
                    <a:gd name="T17" fmla="*/ 103 h 136"/>
                    <a:gd name="T18" fmla="*/ 43 w 67"/>
                    <a:gd name="T19" fmla="*/ 79 h 136"/>
                    <a:gd name="T20" fmla="*/ 33 w 67"/>
                    <a:gd name="T21" fmla="*/ 72 h 136"/>
                    <a:gd name="T22" fmla="*/ 19 w 67"/>
                    <a:gd name="T23" fmla="*/ 21 h 136"/>
                    <a:gd name="T24" fmla="*/ 14 w 67"/>
                    <a:gd name="T25" fmla="*/ 29 h 136"/>
                    <a:gd name="T26" fmla="*/ 26 w 67"/>
                    <a:gd name="T27" fmla="*/ 57 h 136"/>
                    <a:gd name="T28" fmla="*/ 33 w 67"/>
                    <a:gd name="T29" fmla="*/ 62 h 136"/>
                    <a:gd name="T30" fmla="*/ 36 w 67"/>
                    <a:gd name="T31" fmla="*/ 60 h 136"/>
                    <a:gd name="T32" fmla="*/ 19 w 67"/>
                    <a:gd name="T33" fmla="*/ 21 h 136"/>
                    <a:gd name="T34" fmla="*/ 10 w 67"/>
                    <a:gd name="T35" fmla="*/ 0 h 136"/>
                    <a:gd name="T36" fmla="*/ 0 w 67"/>
                    <a:gd name="T37" fmla="*/ 0 h 136"/>
                    <a:gd name="T38" fmla="*/ 10 w 67"/>
                    <a:gd name="T39" fmla="*/ 21 h 136"/>
                    <a:gd name="T40" fmla="*/ 14 w 67"/>
                    <a:gd name="T41" fmla="*/ 14 h 136"/>
                    <a:gd name="T42" fmla="*/ 10 w 67"/>
                    <a:gd name="T43" fmla="*/ 0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136">
                      <a:moveTo>
                        <a:pt x="57" y="110"/>
                      </a:moveTo>
                      <a:lnTo>
                        <a:pt x="52" y="117"/>
                      </a:lnTo>
                      <a:lnTo>
                        <a:pt x="59" y="136"/>
                      </a:lnTo>
                      <a:lnTo>
                        <a:pt x="67" y="136"/>
                      </a:lnTo>
                      <a:lnTo>
                        <a:pt x="57" y="110"/>
                      </a:lnTo>
                      <a:moveTo>
                        <a:pt x="33" y="72"/>
                      </a:moveTo>
                      <a:lnTo>
                        <a:pt x="33" y="72"/>
                      </a:lnTo>
                      <a:lnTo>
                        <a:pt x="48" y="110"/>
                      </a:lnTo>
                      <a:lnTo>
                        <a:pt x="52" y="103"/>
                      </a:lnTo>
                      <a:lnTo>
                        <a:pt x="43" y="79"/>
                      </a:lnTo>
                      <a:lnTo>
                        <a:pt x="33" y="72"/>
                      </a:lnTo>
                      <a:moveTo>
                        <a:pt x="19" y="21"/>
                      </a:moveTo>
                      <a:lnTo>
                        <a:pt x="14" y="29"/>
                      </a:lnTo>
                      <a:lnTo>
                        <a:pt x="26" y="57"/>
                      </a:lnTo>
                      <a:lnTo>
                        <a:pt x="33" y="62"/>
                      </a:lnTo>
                      <a:lnTo>
                        <a:pt x="36" y="60"/>
                      </a:lnTo>
                      <a:lnTo>
                        <a:pt x="19" y="21"/>
                      </a:lnTo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10" y="21"/>
                      </a:lnTo>
                      <a:lnTo>
                        <a:pt x="14" y="14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95" name="Freeform 1992"/>
                <p:cNvSpPr>
                  <a:spLocks/>
                </p:cNvSpPr>
                <p:nvPr/>
              </p:nvSpPr>
              <p:spPr bwMode="auto">
                <a:xfrm>
                  <a:off x="4049" y="1786"/>
                  <a:ext cx="50" cy="103"/>
                </a:xfrm>
                <a:custGeom>
                  <a:avLst/>
                  <a:gdLst>
                    <a:gd name="T0" fmla="*/ 1 w 21"/>
                    <a:gd name="T1" fmla="*/ 0 h 43"/>
                    <a:gd name="T2" fmla="*/ 0 w 21"/>
                    <a:gd name="T3" fmla="*/ 1 h 43"/>
                    <a:gd name="T4" fmla="*/ 19 w 21"/>
                    <a:gd name="T5" fmla="*/ 43 h 43"/>
                    <a:gd name="T6" fmla="*/ 21 w 21"/>
                    <a:gd name="T7" fmla="*/ 41 h 43"/>
                    <a:gd name="T8" fmla="*/ 8 w 21"/>
                    <a:gd name="T9" fmla="*/ 10 h 43"/>
                    <a:gd name="T10" fmla="*/ 1 w 21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43">
                      <a:moveTo>
                        <a:pt x="1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19" y="43"/>
                        <a:pt x="19" y="43"/>
                        <a:pt x="19" y="43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96" name="Freeform 1993"/>
                <p:cNvSpPr>
                  <a:spLocks/>
                </p:cNvSpPr>
                <p:nvPr/>
              </p:nvSpPr>
              <p:spPr bwMode="auto">
                <a:xfrm>
                  <a:off x="4047" y="1781"/>
                  <a:ext cx="5" cy="7"/>
                </a:xfrm>
                <a:custGeom>
                  <a:avLst/>
                  <a:gdLst>
                    <a:gd name="T0" fmla="*/ 0 w 2"/>
                    <a:gd name="T1" fmla="*/ 0 h 3"/>
                    <a:gd name="T2" fmla="*/ 0 w 2"/>
                    <a:gd name="T3" fmla="*/ 0 h 3"/>
                    <a:gd name="T4" fmla="*/ 1 w 2"/>
                    <a:gd name="T5" fmla="*/ 3 h 3"/>
                    <a:gd name="T6" fmla="*/ 2 w 2"/>
                    <a:gd name="T7" fmla="*/ 2 h 3"/>
                    <a:gd name="T8" fmla="*/ 0 w 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2"/>
                        <a:pt x="2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97" name="Freeform 1994"/>
                <p:cNvSpPr>
                  <a:spLocks/>
                </p:cNvSpPr>
                <p:nvPr/>
              </p:nvSpPr>
              <p:spPr bwMode="auto">
                <a:xfrm>
                  <a:off x="4045" y="1776"/>
                  <a:ext cx="2" cy="5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2 h 2"/>
                    <a:gd name="T6" fmla="*/ 0 w 1"/>
                    <a:gd name="T7" fmla="*/ 0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w 1"/>
                    <a:gd name="T17" fmla="*/ 0 h 2"/>
                    <a:gd name="T18" fmla="*/ 0 w 1"/>
                    <a:gd name="T1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98" name="Freeform 1995"/>
                <p:cNvSpPr>
                  <a:spLocks noEditPoints="1"/>
                </p:cNvSpPr>
                <p:nvPr/>
              </p:nvSpPr>
              <p:spPr bwMode="auto">
                <a:xfrm>
                  <a:off x="4097" y="1891"/>
                  <a:ext cx="147" cy="334"/>
                </a:xfrm>
                <a:custGeom>
                  <a:avLst/>
                  <a:gdLst>
                    <a:gd name="T0" fmla="*/ 62 w 62"/>
                    <a:gd name="T1" fmla="*/ 139 h 140"/>
                    <a:gd name="T2" fmla="*/ 62 w 62"/>
                    <a:gd name="T3" fmla="*/ 139 h 140"/>
                    <a:gd name="T4" fmla="*/ 61 w 62"/>
                    <a:gd name="T5" fmla="*/ 139 h 140"/>
                    <a:gd name="T6" fmla="*/ 60 w 62"/>
                    <a:gd name="T7" fmla="*/ 140 h 140"/>
                    <a:gd name="T8" fmla="*/ 59 w 62"/>
                    <a:gd name="T9" fmla="*/ 140 h 140"/>
                    <a:gd name="T10" fmla="*/ 59 w 62"/>
                    <a:gd name="T11" fmla="*/ 140 h 140"/>
                    <a:gd name="T12" fmla="*/ 60 w 62"/>
                    <a:gd name="T13" fmla="*/ 140 h 140"/>
                    <a:gd name="T14" fmla="*/ 61 w 62"/>
                    <a:gd name="T15" fmla="*/ 140 h 140"/>
                    <a:gd name="T16" fmla="*/ 62 w 62"/>
                    <a:gd name="T17" fmla="*/ 139 h 140"/>
                    <a:gd name="T18" fmla="*/ 36 w 62"/>
                    <a:gd name="T19" fmla="*/ 78 h 140"/>
                    <a:gd name="T20" fmla="*/ 32 w 62"/>
                    <a:gd name="T21" fmla="*/ 78 h 140"/>
                    <a:gd name="T22" fmla="*/ 52 w 62"/>
                    <a:gd name="T23" fmla="*/ 123 h 140"/>
                    <a:gd name="T24" fmla="*/ 61 w 62"/>
                    <a:gd name="T25" fmla="*/ 138 h 140"/>
                    <a:gd name="T26" fmla="*/ 61 w 62"/>
                    <a:gd name="T27" fmla="*/ 138 h 140"/>
                    <a:gd name="T28" fmla="*/ 36 w 62"/>
                    <a:gd name="T29" fmla="*/ 78 h 140"/>
                    <a:gd name="T30" fmla="*/ 2 w 62"/>
                    <a:gd name="T31" fmla="*/ 0 h 140"/>
                    <a:gd name="T32" fmla="*/ 0 w 62"/>
                    <a:gd name="T33" fmla="*/ 2 h 140"/>
                    <a:gd name="T34" fmla="*/ 5 w 62"/>
                    <a:gd name="T35" fmla="*/ 15 h 140"/>
                    <a:gd name="T36" fmla="*/ 8 w 62"/>
                    <a:gd name="T37" fmla="*/ 15 h 140"/>
                    <a:gd name="T38" fmla="*/ 2 w 62"/>
                    <a:gd name="T39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2" h="140">
                      <a:moveTo>
                        <a:pt x="62" y="139"/>
                      </a:moveTo>
                      <a:cubicBezTo>
                        <a:pt x="62" y="139"/>
                        <a:pt x="62" y="139"/>
                        <a:pt x="62" y="139"/>
                      </a:cubicBezTo>
                      <a:cubicBezTo>
                        <a:pt x="62" y="139"/>
                        <a:pt x="62" y="139"/>
                        <a:pt x="61" y="139"/>
                      </a:cubicBezTo>
                      <a:cubicBezTo>
                        <a:pt x="61" y="140"/>
                        <a:pt x="61" y="140"/>
                        <a:pt x="60" y="140"/>
                      </a:cubicBezTo>
                      <a:cubicBezTo>
                        <a:pt x="60" y="140"/>
                        <a:pt x="60" y="140"/>
                        <a:pt x="59" y="140"/>
                      </a:cubicBezTo>
                      <a:cubicBezTo>
                        <a:pt x="59" y="140"/>
                        <a:pt x="59" y="140"/>
                        <a:pt x="59" y="140"/>
                      </a:cubicBezTo>
                      <a:cubicBezTo>
                        <a:pt x="59" y="140"/>
                        <a:pt x="60" y="140"/>
                        <a:pt x="60" y="140"/>
                      </a:cubicBezTo>
                      <a:cubicBezTo>
                        <a:pt x="60" y="140"/>
                        <a:pt x="61" y="140"/>
                        <a:pt x="61" y="140"/>
                      </a:cubicBezTo>
                      <a:cubicBezTo>
                        <a:pt x="61" y="140"/>
                        <a:pt x="62" y="139"/>
                        <a:pt x="62" y="139"/>
                      </a:cubicBezTo>
                      <a:moveTo>
                        <a:pt x="36" y="78"/>
                      </a:move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52" y="123"/>
                        <a:pt x="52" y="123"/>
                        <a:pt x="52" y="123"/>
                      </a:cubicBezTo>
                      <a:cubicBezTo>
                        <a:pt x="61" y="138"/>
                        <a:pt x="61" y="138"/>
                        <a:pt x="61" y="138"/>
                      </a:cubicBezTo>
                      <a:cubicBezTo>
                        <a:pt x="61" y="138"/>
                        <a:pt x="61" y="138"/>
                        <a:pt x="61" y="138"/>
                      </a:cubicBezTo>
                      <a:cubicBezTo>
                        <a:pt x="36" y="78"/>
                        <a:pt x="36" y="78"/>
                        <a:pt x="36" y="78"/>
                      </a:cubicBezTo>
                      <a:moveTo>
                        <a:pt x="2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599" name="Freeform 1996"/>
                <p:cNvSpPr>
                  <a:spLocks noEditPoints="1"/>
                </p:cNvSpPr>
                <p:nvPr/>
              </p:nvSpPr>
              <p:spPr bwMode="auto">
                <a:xfrm>
                  <a:off x="4045" y="17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00" name="Freeform 1997"/>
                <p:cNvSpPr>
                  <a:spLocks/>
                </p:cNvSpPr>
                <p:nvPr/>
              </p:nvSpPr>
              <p:spPr bwMode="auto">
                <a:xfrm>
                  <a:off x="4047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01" name="Freeform 1998"/>
                <p:cNvSpPr>
                  <a:spLocks noEditPoints="1"/>
                </p:cNvSpPr>
                <p:nvPr/>
              </p:nvSpPr>
              <p:spPr bwMode="auto">
                <a:xfrm>
                  <a:off x="4045" y="1772"/>
                  <a:ext cx="2" cy="4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2 h 2"/>
                    <a:gd name="T4" fmla="*/ 0 w 1"/>
                    <a:gd name="T5" fmla="*/ 2 h 2"/>
                    <a:gd name="T6" fmla="*/ 0 w 1"/>
                    <a:gd name="T7" fmla="*/ 1 h 2"/>
                    <a:gd name="T8" fmla="*/ 0 w 1"/>
                    <a:gd name="T9" fmla="*/ 2 h 2"/>
                    <a:gd name="T10" fmla="*/ 0 w 1"/>
                    <a:gd name="T11" fmla="*/ 2 h 2"/>
                    <a:gd name="T12" fmla="*/ 0 w 1"/>
                    <a:gd name="T13" fmla="*/ 2 h 2"/>
                    <a:gd name="T14" fmla="*/ 0 w 1"/>
                    <a:gd name="T15" fmla="*/ 2 h 2"/>
                    <a:gd name="T16" fmla="*/ 0 w 1"/>
                    <a:gd name="T17" fmla="*/ 1 h 2"/>
                    <a:gd name="T18" fmla="*/ 0 w 1"/>
                    <a:gd name="T19" fmla="*/ 1 h 2"/>
                    <a:gd name="T20" fmla="*/ 0 w 1"/>
                    <a:gd name="T21" fmla="*/ 1 h 2"/>
                    <a:gd name="T22" fmla="*/ 0 w 1"/>
                    <a:gd name="T23" fmla="*/ 1 h 2"/>
                    <a:gd name="T24" fmla="*/ 0 w 1"/>
                    <a:gd name="T25" fmla="*/ 1 h 2"/>
                    <a:gd name="T26" fmla="*/ 0 w 1"/>
                    <a:gd name="T27" fmla="*/ 0 h 2"/>
                    <a:gd name="T28" fmla="*/ 0 w 1"/>
                    <a:gd name="T29" fmla="*/ 0 h 2"/>
                    <a:gd name="T30" fmla="*/ 0 w 1"/>
                    <a:gd name="T31" fmla="*/ 0 h 2"/>
                    <a:gd name="T32" fmla="*/ 0 w 1"/>
                    <a:gd name="T33" fmla="*/ 0 h 2"/>
                    <a:gd name="T34" fmla="*/ 0 w 1"/>
                    <a:gd name="T35" fmla="*/ 0 h 2"/>
                    <a:gd name="T36" fmla="*/ 0 w 1"/>
                    <a:gd name="T37" fmla="*/ 0 h 2"/>
                    <a:gd name="T38" fmla="*/ 0 w 1"/>
                    <a:gd name="T39" fmla="*/ 0 h 2"/>
                    <a:gd name="T40" fmla="*/ 0 w 1"/>
                    <a:gd name="T41" fmla="*/ 0 h 2"/>
                    <a:gd name="T42" fmla="*/ 0 w 1"/>
                    <a:gd name="T43" fmla="*/ 0 h 2"/>
                    <a:gd name="T44" fmla="*/ 1 w 1"/>
                    <a:gd name="T45" fmla="*/ 0 h 2"/>
                    <a:gd name="T46" fmla="*/ 1 w 1"/>
                    <a:gd name="T47" fmla="*/ 0 h 2"/>
                    <a:gd name="T48" fmla="*/ 1 w 1"/>
                    <a:gd name="T49" fmla="*/ 0 h 2"/>
                    <a:gd name="T50" fmla="*/ 1 w 1"/>
                    <a:gd name="T51" fmla="*/ 0 h 2"/>
                    <a:gd name="T52" fmla="*/ 1 w 1"/>
                    <a:gd name="T53" fmla="*/ 0 h 2"/>
                    <a:gd name="T54" fmla="*/ 1 w 1"/>
                    <a:gd name="T55" fmla="*/ 0 h 2"/>
                    <a:gd name="T56" fmla="*/ 1 w 1"/>
                    <a:gd name="T5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02" name="Freeform 1999"/>
                <p:cNvSpPr>
                  <a:spLocks/>
                </p:cNvSpPr>
                <p:nvPr/>
              </p:nvSpPr>
              <p:spPr bwMode="auto">
                <a:xfrm>
                  <a:off x="4052" y="1784"/>
                  <a:ext cx="16" cy="26"/>
                </a:xfrm>
                <a:custGeom>
                  <a:avLst/>
                  <a:gdLst>
                    <a:gd name="T0" fmla="*/ 0 w 7"/>
                    <a:gd name="T1" fmla="*/ 0 h 11"/>
                    <a:gd name="T2" fmla="*/ 0 w 7"/>
                    <a:gd name="T3" fmla="*/ 1 h 11"/>
                    <a:gd name="T4" fmla="*/ 7 w 7"/>
                    <a:gd name="T5" fmla="*/ 11 h 11"/>
                    <a:gd name="T6" fmla="*/ 2 w 7"/>
                    <a:gd name="T7" fmla="*/ 1 h 11"/>
                    <a:gd name="T8" fmla="*/ 0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03" name="Freeform 2000"/>
                <p:cNvSpPr>
                  <a:spLocks/>
                </p:cNvSpPr>
                <p:nvPr/>
              </p:nvSpPr>
              <p:spPr bwMode="auto">
                <a:xfrm>
                  <a:off x="4047" y="1779"/>
                  <a:ext cx="5" cy="7"/>
                </a:xfrm>
                <a:custGeom>
                  <a:avLst/>
                  <a:gdLst>
                    <a:gd name="T0" fmla="*/ 0 w 2"/>
                    <a:gd name="T1" fmla="*/ 0 h 3"/>
                    <a:gd name="T2" fmla="*/ 0 w 2"/>
                    <a:gd name="T3" fmla="*/ 1 h 3"/>
                    <a:gd name="T4" fmla="*/ 2 w 2"/>
                    <a:gd name="T5" fmla="*/ 3 h 3"/>
                    <a:gd name="T6" fmla="*/ 2 w 2"/>
                    <a:gd name="T7" fmla="*/ 2 h 3"/>
                    <a:gd name="T8" fmla="*/ 0 w 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04" name="Freeform 2001"/>
                <p:cNvSpPr>
                  <a:spLocks/>
                </p:cNvSpPr>
                <p:nvPr/>
              </p:nvSpPr>
              <p:spPr bwMode="auto">
                <a:xfrm>
                  <a:off x="4045" y="1776"/>
                  <a:ext cx="2" cy="5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1 h 2"/>
                    <a:gd name="T6" fmla="*/ 1 w 1"/>
                    <a:gd name="T7" fmla="*/ 0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05" name="Freeform 2002"/>
                <p:cNvSpPr>
                  <a:spLocks/>
                </p:cNvSpPr>
                <p:nvPr/>
              </p:nvSpPr>
              <p:spPr bwMode="auto">
                <a:xfrm>
                  <a:off x="4047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06" name="Freeform 2003"/>
                <p:cNvSpPr>
                  <a:spLocks noEditPoints="1"/>
                </p:cNvSpPr>
                <p:nvPr/>
              </p:nvSpPr>
              <p:spPr bwMode="auto">
                <a:xfrm>
                  <a:off x="4045" y="17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07" name="Freeform 2004"/>
                <p:cNvSpPr>
                  <a:spLocks/>
                </p:cNvSpPr>
                <p:nvPr/>
              </p:nvSpPr>
              <p:spPr bwMode="auto">
                <a:xfrm>
                  <a:off x="4052" y="1779"/>
                  <a:ext cx="4" cy="7"/>
                </a:xfrm>
                <a:custGeom>
                  <a:avLst/>
                  <a:gdLst>
                    <a:gd name="T0" fmla="*/ 0 w 2"/>
                    <a:gd name="T1" fmla="*/ 0 h 3"/>
                    <a:gd name="T2" fmla="*/ 0 w 2"/>
                    <a:gd name="T3" fmla="*/ 2 h 3"/>
                    <a:gd name="T4" fmla="*/ 2 w 2"/>
                    <a:gd name="T5" fmla="*/ 3 h 3"/>
                    <a:gd name="T6" fmla="*/ 1 w 2"/>
                    <a:gd name="T7" fmla="*/ 0 h 3"/>
                    <a:gd name="T8" fmla="*/ 0 w 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08" name="Freeform 2005"/>
                <p:cNvSpPr>
                  <a:spLocks/>
                </p:cNvSpPr>
                <p:nvPr/>
              </p:nvSpPr>
              <p:spPr bwMode="auto">
                <a:xfrm>
                  <a:off x="4047" y="1779"/>
                  <a:ext cx="5" cy="5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0 h 2"/>
                    <a:gd name="T4" fmla="*/ 2 w 2"/>
                    <a:gd name="T5" fmla="*/ 2 h 2"/>
                    <a:gd name="T6" fmla="*/ 2 w 2"/>
                    <a:gd name="T7" fmla="*/ 0 h 2"/>
                    <a:gd name="T8" fmla="*/ 0 w 2"/>
                    <a:gd name="T9" fmla="*/ 0 h 2"/>
                    <a:gd name="T10" fmla="*/ 0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09" name="Freeform 2006"/>
                <p:cNvSpPr>
                  <a:spLocks/>
                </p:cNvSpPr>
                <p:nvPr/>
              </p:nvSpPr>
              <p:spPr bwMode="auto">
                <a:xfrm>
                  <a:off x="4047" y="1776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10" name="Freeform 2007"/>
                <p:cNvSpPr>
                  <a:spLocks noEditPoints="1"/>
                </p:cNvSpPr>
                <p:nvPr/>
              </p:nvSpPr>
              <p:spPr bwMode="auto">
                <a:xfrm>
                  <a:off x="4054" y="1927"/>
                  <a:ext cx="181" cy="7"/>
                </a:xfrm>
                <a:custGeom>
                  <a:avLst/>
                  <a:gdLst>
                    <a:gd name="T0" fmla="*/ 93 w 181"/>
                    <a:gd name="T1" fmla="*/ 5 h 7"/>
                    <a:gd name="T2" fmla="*/ 90 w 181"/>
                    <a:gd name="T3" fmla="*/ 7 h 7"/>
                    <a:gd name="T4" fmla="*/ 93 w 181"/>
                    <a:gd name="T5" fmla="*/ 7 h 7"/>
                    <a:gd name="T6" fmla="*/ 93 w 181"/>
                    <a:gd name="T7" fmla="*/ 5 h 7"/>
                    <a:gd name="T8" fmla="*/ 55 w 181"/>
                    <a:gd name="T9" fmla="*/ 0 h 7"/>
                    <a:gd name="T10" fmla="*/ 5 w 181"/>
                    <a:gd name="T11" fmla="*/ 0 h 7"/>
                    <a:gd name="T12" fmla="*/ 0 w 181"/>
                    <a:gd name="T13" fmla="*/ 2 h 7"/>
                    <a:gd name="T14" fmla="*/ 5 w 181"/>
                    <a:gd name="T15" fmla="*/ 7 h 7"/>
                    <a:gd name="T16" fmla="*/ 57 w 181"/>
                    <a:gd name="T17" fmla="*/ 7 h 7"/>
                    <a:gd name="T18" fmla="*/ 55 w 181"/>
                    <a:gd name="T19" fmla="*/ 0 h 7"/>
                    <a:gd name="T20" fmla="*/ 86 w 181"/>
                    <a:gd name="T21" fmla="*/ 0 h 7"/>
                    <a:gd name="T22" fmla="*/ 62 w 181"/>
                    <a:gd name="T23" fmla="*/ 0 h 7"/>
                    <a:gd name="T24" fmla="*/ 67 w 181"/>
                    <a:gd name="T25" fmla="*/ 7 h 7"/>
                    <a:gd name="T26" fmla="*/ 81 w 181"/>
                    <a:gd name="T27" fmla="*/ 7 h 7"/>
                    <a:gd name="T28" fmla="*/ 86 w 181"/>
                    <a:gd name="T29" fmla="*/ 0 h 7"/>
                    <a:gd name="T30" fmla="*/ 176 w 181"/>
                    <a:gd name="T31" fmla="*/ 0 h 7"/>
                    <a:gd name="T32" fmla="*/ 97 w 181"/>
                    <a:gd name="T33" fmla="*/ 0 h 7"/>
                    <a:gd name="T34" fmla="*/ 102 w 181"/>
                    <a:gd name="T35" fmla="*/ 7 h 7"/>
                    <a:gd name="T36" fmla="*/ 176 w 181"/>
                    <a:gd name="T37" fmla="*/ 7 h 7"/>
                    <a:gd name="T38" fmla="*/ 181 w 181"/>
                    <a:gd name="T39" fmla="*/ 2 h 7"/>
                    <a:gd name="T40" fmla="*/ 176 w 181"/>
                    <a:gd name="T4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1" h="7">
                      <a:moveTo>
                        <a:pt x="93" y="5"/>
                      </a:moveTo>
                      <a:lnTo>
                        <a:pt x="90" y="7"/>
                      </a:lnTo>
                      <a:lnTo>
                        <a:pt x="93" y="7"/>
                      </a:lnTo>
                      <a:lnTo>
                        <a:pt x="93" y="5"/>
                      </a:lnTo>
                      <a:close/>
                      <a:moveTo>
                        <a:pt x="55" y="0"/>
                      </a:move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5" y="7"/>
                      </a:lnTo>
                      <a:lnTo>
                        <a:pt x="57" y="7"/>
                      </a:lnTo>
                      <a:lnTo>
                        <a:pt x="55" y="0"/>
                      </a:lnTo>
                      <a:close/>
                      <a:moveTo>
                        <a:pt x="86" y="0"/>
                      </a:moveTo>
                      <a:lnTo>
                        <a:pt x="62" y="0"/>
                      </a:lnTo>
                      <a:lnTo>
                        <a:pt x="67" y="7"/>
                      </a:lnTo>
                      <a:lnTo>
                        <a:pt x="81" y="7"/>
                      </a:lnTo>
                      <a:lnTo>
                        <a:pt x="86" y="0"/>
                      </a:lnTo>
                      <a:close/>
                      <a:moveTo>
                        <a:pt x="176" y="0"/>
                      </a:moveTo>
                      <a:lnTo>
                        <a:pt x="97" y="0"/>
                      </a:lnTo>
                      <a:lnTo>
                        <a:pt x="102" y="7"/>
                      </a:lnTo>
                      <a:lnTo>
                        <a:pt x="176" y="7"/>
                      </a:lnTo>
                      <a:lnTo>
                        <a:pt x="181" y="2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11" name="Freeform 2008"/>
                <p:cNvSpPr>
                  <a:spLocks noEditPoints="1"/>
                </p:cNvSpPr>
                <p:nvPr/>
              </p:nvSpPr>
              <p:spPr bwMode="auto">
                <a:xfrm>
                  <a:off x="4054" y="1927"/>
                  <a:ext cx="181" cy="7"/>
                </a:xfrm>
                <a:custGeom>
                  <a:avLst/>
                  <a:gdLst>
                    <a:gd name="T0" fmla="*/ 93 w 181"/>
                    <a:gd name="T1" fmla="*/ 5 h 7"/>
                    <a:gd name="T2" fmla="*/ 90 w 181"/>
                    <a:gd name="T3" fmla="*/ 7 h 7"/>
                    <a:gd name="T4" fmla="*/ 93 w 181"/>
                    <a:gd name="T5" fmla="*/ 7 h 7"/>
                    <a:gd name="T6" fmla="*/ 93 w 181"/>
                    <a:gd name="T7" fmla="*/ 5 h 7"/>
                    <a:gd name="T8" fmla="*/ 55 w 181"/>
                    <a:gd name="T9" fmla="*/ 0 h 7"/>
                    <a:gd name="T10" fmla="*/ 5 w 181"/>
                    <a:gd name="T11" fmla="*/ 0 h 7"/>
                    <a:gd name="T12" fmla="*/ 0 w 181"/>
                    <a:gd name="T13" fmla="*/ 2 h 7"/>
                    <a:gd name="T14" fmla="*/ 5 w 181"/>
                    <a:gd name="T15" fmla="*/ 7 h 7"/>
                    <a:gd name="T16" fmla="*/ 57 w 181"/>
                    <a:gd name="T17" fmla="*/ 7 h 7"/>
                    <a:gd name="T18" fmla="*/ 55 w 181"/>
                    <a:gd name="T19" fmla="*/ 0 h 7"/>
                    <a:gd name="T20" fmla="*/ 86 w 181"/>
                    <a:gd name="T21" fmla="*/ 0 h 7"/>
                    <a:gd name="T22" fmla="*/ 62 w 181"/>
                    <a:gd name="T23" fmla="*/ 0 h 7"/>
                    <a:gd name="T24" fmla="*/ 67 w 181"/>
                    <a:gd name="T25" fmla="*/ 7 h 7"/>
                    <a:gd name="T26" fmla="*/ 81 w 181"/>
                    <a:gd name="T27" fmla="*/ 7 h 7"/>
                    <a:gd name="T28" fmla="*/ 86 w 181"/>
                    <a:gd name="T29" fmla="*/ 0 h 7"/>
                    <a:gd name="T30" fmla="*/ 176 w 181"/>
                    <a:gd name="T31" fmla="*/ 0 h 7"/>
                    <a:gd name="T32" fmla="*/ 97 w 181"/>
                    <a:gd name="T33" fmla="*/ 0 h 7"/>
                    <a:gd name="T34" fmla="*/ 102 w 181"/>
                    <a:gd name="T35" fmla="*/ 7 h 7"/>
                    <a:gd name="T36" fmla="*/ 176 w 181"/>
                    <a:gd name="T37" fmla="*/ 7 h 7"/>
                    <a:gd name="T38" fmla="*/ 181 w 181"/>
                    <a:gd name="T39" fmla="*/ 2 h 7"/>
                    <a:gd name="T40" fmla="*/ 176 w 181"/>
                    <a:gd name="T4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1" h="7">
                      <a:moveTo>
                        <a:pt x="93" y="5"/>
                      </a:moveTo>
                      <a:lnTo>
                        <a:pt x="90" y="7"/>
                      </a:lnTo>
                      <a:lnTo>
                        <a:pt x="93" y="7"/>
                      </a:lnTo>
                      <a:lnTo>
                        <a:pt x="93" y="5"/>
                      </a:lnTo>
                      <a:moveTo>
                        <a:pt x="55" y="0"/>
                      </a:move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5" y="7"/>
                      </a:lnTo>
                      <a:lnTo>
                        <a:pt x="57" y="7"/>
                      </a:lnTo>
                      <a:lnTo>
                        <a:pt x="55" y="0"/>
                      </a:lnTo>
                      <a:moveTo>
                        <a:pt x="86" y="0"/>
                      </a:moveTo>
                      <a:lnTo>
                        <a:pt x="62" y="0"/>
                      </a:lnTo>
                      <a:lnTo>
                        <a:pt x="67" y="7"/>
                      </a:lnTo>
                      <a:lnTo>
                        <a:pt x="81" y="7"/>
                      </a:lnTo>
                      <a:lnTo>
                        <a:pt x="86" y="0"/>
                      </a:lnTo>
                      <a:moveTo>
                        <a:pt x="176" y="0"/>
                      </a:moveTo>
                      <a:lnTo>
                        <a:pt x="97" y="0"/>
                      </a:lnTo>
                      <a:lnTo>
                        <a:pt x="102" y="7"/>
                      </a:lnTo>
                      <a:lnTo>
                        <a:pt x="176" y="7"/>
                      </a:lnTo>
                      <a:lnTo>
                        <a:pt x="181" y="2"/>
                      </a:lnTo>
                      <a:lnTo>
                        <a:pt x="17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12" name="Freeform 2009"/>
                <p:cNvSpPr>
                  <a:spLocks/>
                </p:cNvSpPr>
                <p:nvPr/>
              </p:nvSpPr>
              <p:spPr bwMode="auto">
                <a:xfrm>
                  <a:off x="4230" y="1927"/>
                  <a:ext cx="5" cy="2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2 w 2"/>
                    <a:gd name="T5" fmla="*/ 1 h 1"/>
                    <a:gd name="T6" fmla="*/ 2 w 2"/>
                    <a:gd name="T7" fmla="*/ 1 h 1"/>
                    <a:gd name="T8" fmla="*/ 2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13" name="Freeform 2010"/>
                <p:cNvSpPr>
                  <a:spLocks/>
                </p:cNvSpPr>
                <p:nvPr/>
              </p:nvSpPr>
              <p:spPr bwMode="auto">
                <a:xfrm>
                  <a:off x="4147" y="1927"/>
                  <a:ext cx="9" cy="7"/>
                </a:xfrm>
                <a:custGeom>
                  <a:avLst/>
                  <a:gdLst>
                    <a:gd name="T0" fmla="*/ 4 w 9"/>
                    <a:gd name="T1" fmla="*/ 0 h 7"/>
                    <a:gd name="T2" fmla="*/ 2 w 9"/>
                    <a:gd name="T3" fmla="*/ 0 h 7"/>
                    <a:gd name="T4" fmla="*/ 0 w 9"/>
                    <a:gd name="T5" fmla="*/ 5 h 7"/>
                    <a:gd name="T6" fmla="*/ 0 w 9"/>
                    <a:gd name="T7" fmla="*/ 7 h 7"/>
                    <a:gd name="T8" fmla="*/ 9 w 9"/>
                    <a:gd name="T9" fmla="*/ 7 h 7"/>
                    <a:gd name="T10" fmla="*/ 4 w 9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7">
                      <a:moveTo>
                        <a:pt x="4" y="0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9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14" name="Freeform 2011"/>
                <p:cNvSpPr>
                  <a:spLocks/>
                </p:cNvSpPr>
                <p:nvPr/>
              </p:nvSpPr>
              <p:spPr bwMode="auto">
                <a:xfrm>
                  <a:off x="4147" y="1927"/>
                  <a:ext cx="9" cy="7"/>
                </a:xfrm>
                <a:custGeom>
                  <a:avLst/>
                  <a:gdLst>
                    <a:gd name="T0" fmla="*/ 4 w 9"/>
                    <a:gd name="T1" fmla="*/ 0 h 7"/>
                    <a:gd name="T2" fmla="*/ 2 w 9"/>
                    <a:gd name="T3" fmla="*/ 0 h 7"/>
                    <a:gd name="T4" fmla="*/ 0 w 9"/>
                    <a:gd name="T5" fmla="*/ 5 h 7"/>
                    <a:gd name="T6" fmla="*/ 0 w 9"/>
                    <a:gd name="T7" fmla="*/ 7 h 7"/>
                    <a:gd name="T8" fmla="*/ 9 w 9"/>
                    <a:gd name="T9" fmla="*/ 7 h 7"/>
                    <a:gd name="T10" fmla="*/ 4 w 9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7">
                      <a:moveTo>
                        <a:pt x="4" y="0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9" y="7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15" name="Freeform 2012"/>
                <p:cNvSpPr>
                  <a:spLocks/>
                </p:cNvSpPr>
                <p:nvPr/>
              </p:nvSpPr>
              <p:spPr bwMode="auto">
                <a:xfrm>
                  <a:off x="4109" y="1927"/>
                  <a:ext cx="12" cy="7"/>
                </a:xfrm>
                <a:custGeom>
                  <a:avLst/>
                  <a:gdLst>
                    <a:gd name="T0" fmla="*/ 7 w 12"/>
                    <a:gd name="T1" fmla="*/ 0 h 7"/>
                    <a:gd name="T2" fmla="*/ 0 w 12"/>
                    <a:gd name="T3" fmla="*/ 0 h 7"/>
                    <a:gd name="T4" fmla="*/ 2 w 12"/>
                    <a:gd name="T5" fmla="*/ 7 h 7"/>
                    <a:gd name="T6" fmla="*/ 12 w 12"/>
                    <a:gd name="T7" fmla="*/ 7 h 7"/>
                    <a:gd name="T8" fmla="*/ 7 w 12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7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7"/>
                      </a:lnTo>
                      <a:lnTo>
                        <a:pt x="12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16" name="Freeform 2013"/>
                <p:cNvSpPr>
                  <a:spLocks/>
                </p:cNvSpPr>
                <p:nvPr/>
              </p:nvSpPr>
              <p:spPr bwMode="auto">
                <a:xfrm>
                  <a:off x="4109" y="1927"/>
                  <a:ext cx="12" cy="7"/>
                </a:xfrm>
                <a:custGeom>
                  <a:avLst/>
                  <a:gdLst>
                    <a:gd name="T0" fmla="*/ 7 w 12"/>
                    <a:gd name="T1" fmla="*/ 0 h 7"/>
                    <a:gd name="T2" fmla="*/ 0 w 12"/>
                    <a:gd name="T3" fmla="*/ 0 h 7"/>
                    <a:gd name="T4" fmla="*/ 2 w 12"/>
                    <a:gd name="T5" fmla="*/ 7 h 7"/>
                    <a:gd name="T6" fmla="*/ 12 w 12"/>
                    <a:gd name="T7" fmla="*/ 7 h 7"/>
                    <a:gd name="T8" fmla="*/ 7 w 12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7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7"/>
                      </a:lnTo>
                      <a:lnTo>
                        <a:pt x="12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17" name="Freeform 2014"/>
                <p:cNvSpPr>
                  <a:spLocks/>
                </p:cNvSpPr>
                <p:nvPr/>
              </p:nvSpPr>
              <p:spPr bwMode="auto">
                <a:xfrm>
                  <a:off x="4045" y="1927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18" name="Freeform 2015"/>
                <p:cNvSpPr>
                  <a:spLocks/>
                </p:cNvSpPr>
                <p:nvPr/>
              </p:nvSpPr>
              <p:spPr bwMode="auto">
                <a:xfrm>
                  <a:off x="4045" y="1924"/>
                  <a:ext cx="201" cy="153"/>
                </a:xfrm>
                <a:custGeom>
                  <a:avLst/>
                  <a:gdLst>
                    <a:gd name="T0" fmla="*/ 1 w 85"/>
                    <a:gd name="T1" fmla="*/ 3 h 64"/>
                    <a:gd name="T2" fmla="*/ 83 w 85"/>
                    <a:gd name="T3" fmla="*/ 64 h 64"/>
                    <a:gd name="T4" fmla="*/ 85 w 85"/>
                    <a:gd name="T5" fmla="*/ 63 h 64"/>
                    <a:gd name="T6" fmla="*/ 85 w 85"/>
                    <a:gd name="T7" fmla="*/ 61 h 64"/>
                    <a:gd name="T8" fmla="*/ 2 w 85"/>
                    <a:gd name="T9" fmla="*/ 1 h 64"/>
                    <a:gd name="T10" fmla="*/ 0 w 85"/>
                    <a:gd name="T11" fmla="*/ 1 h 64"/>
                    <a:gd name="T12" fmla="*/ 1 w 85"/>
                    <a:gd name="T13" fmla="*/ 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64">
                      <a:moveTo>
                        <a:pt x="1" y="3"/>
                      </a:moveTo>
                      <a:cubicBezTo>
                        <a:pt x="83" y="64"/>
                        <a:pt x="83" y="64"/>
                        <a:pt x="83" y="64"/>
                      </a:cubicBezTo>
                      <a:cubicBezTo>
                        <a:pt x="83" y="64"/>
                        <a:pt x="84" y="64"/>
                        <a:pt x="85" y="63"/>
                      </a:cubicBezTo>
                      <a:cubicBezTo>
                        <a:pt x="85" y="63"/>
                        <a:pt x="85" y="62"/>
                        <a:pt x="85" y="6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19" name="Freeform 2016"/>
                <p:cNvSpPr>
                  <a:spLocks/>
                </p:cNvSpPr>
                <p:nvPr/>
              </p:nvSpPr>
              <p:spPr bwMode="auto">
                <a:xfrm>
                  <a:off x="4045" y="1924"/>
                  <a:ext cx="199" cy="301"/>
                </a:xfrm>
                <a:custGeom>
                  <a:avLst/>
                  <a:gdLst>
                    <a:gd name="T0" fmla="*/ 0 w 84"/>
                    <a:gd name="T1" fmla="*/ 3 h 126"/>
                    <a:gd name="T2" fmla="*/ 81 w 84"/>
                    <a:gd name="T3" fmla="*/ 125 h 126"/>
                    <a:gd name="T4" fmla="*/ 83 w 84"/>
                    <a:gd name="T5" fmla="*/ 126 h 126"/>
                    <a:gd name="T6" fmla="*/ 83 w 84"/>
                    <a:gd name="T7" fmla="*/ 124 h 126"/>
                    <a:gd name="T8" fmla="*/ 3 w 84"/>
                    <a:gd name="T9" fmla="*/ 1 h 126"/>
                    <a:gd name="T10" fmla="*/ 1 w 84"/>
                    <a:gd name="T11" fmla="*/ 1 h 126"/>
                    <a:gd name="T12" fmla="*/ 0 w 84"/>
                    <a:gd name="T13" fmla="*/ 3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126">
                      <a:moveTo>
                        <a:pt x="0" y="3"/>
                      </a:moveTo>
                      <a:cubicBezTo>
                        <a:pt x="81" y="125"/>
                        <a:pt x="81" y="125"/>
                        <a:pt x="81" y="125"/>
                      </a:cubicBezTo>
                      <a:cubicBezTo>
                        <a:pt x="81" y="126"/>
                        <a:pt x="82" y="126"/>
                        <a:pt x="83" y="126"/>
                      </a:cubicBezTo>
                      <a:cubicBezTo>
                        <a:pt x="84" y="125"/>
                        <a:pt x="84" y="124"/>
                        <a:pt x="83" y="124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20" name="Freeform 2017"/>
                <p:cNvSpPr>
                  <a:spLocks noEditPoints="1"/>
                </p:cNvSpPr>
                <p:nvPr/>
              </p:nvSpPr>
              <p:spPr bwMode="auto">
                <a:xfrm>
                  <a:off x="4147" y="1934"/>
                  <a:ext cx="85" cy="67"/>
                </a:xfrm>
                <a:custGeom>
                  <a:avLst/>
                  <a:gdLst>
                    <a:gd name="T0" fmla="*/ 28 w 85"/>
                    <a:gd name="T1" fmla="*/ 41 h 67"/>
                    <a:gd name="T2" fmla="*/ 0 w 85"/>
                    <a:gd name="T3" fmla="*/ 60 h 67"/>
                    <a:gd name="T4" fmla="*/ 2 w 85"/>
                    <a:gd name="T5" fmla="*/ 64 h 67"/>
                    <a:gd name="T6" fmla="*/ 4 w 85"/>
                    <a:gd name="T7" fmla="*/ 67 h 67"/>
                    <a:gd name="T8" fmla="*/ 31 w 85"/>
                    <a:gd name="T9" fmla="*/ 45 h 67"/>
                    <a:gd name="T10" fmla="*/ 28 w 85"/>
                    <a:gd name="T11" fmla="*/ 41 h 67"/>
                    <a:gd name="T12" fmla="*/ 85 w 85"/>
                    <a:gd name="T13" fmla="*/ 0 h 67"/>
                    <a:gd name="T14" fmla="*/ 83 w 85"/>
                    <a:gd name="T15" fmla="*/ 0 h 67"/>
                    <a:gd name="T16" fmla="*/ 33 w 85"/>
                    <a:gd name="T17" fmla="*/ 36 h 67"/>
                    <a:gd name="T18" fmla="*/ 38 w 85"/>
                    <a:gd name="T19" fmla="*/ 41 h 67"/>
                    <a:gd name="T20" fmla="*/ 78 w 85"/>
                    <a:gd name="T21" fmla="*/ 9 h 67"/>
                    <a:gd name="T22" fmla="*/ 85 w 85"/>
                    <a:gd name="T23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" h="67">
                      <a:moveTo>
                        <a:pt x="28" y="41"/>
                      </a:moveTo>
                      <a:lnTo>
                        <a:pt x="0" y="60"/>
                      </a:lnTo>
                      <a:lnTo>
                        <a:pt x="2" y="64"/>
                      </a:lnTo>
                      <a:lnTo>
                        <a:pt x="4" y="67"/>
                      </a:lnTo>
                      <a:lnTo>
                        <a:pt x="31" y="45"/>
                      </a:lnTo>
                      <a:lnTo>
                        <a:pt x="28" y="41"/>
                      </a:lnTo>
                      <a:close/>
                      <a:moveTo>
                        <a:pt x="85" y="0"/>
                      </a:moveTo>
                      <a:lnTo>
                        <a:pt x="83" y="0"/>
                      </a:lnTo>
                      <a:lnTo>
                        <a:pt x="33" y="36"/>
                      </a:lnTo>
                      <a:lnTo>
                        <a:pt x="38" y="41"/>
                      </a:lnTo>
                      <a:lnTo>
                        <a:pt x="78" y="9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21" name="Freeform 2018"/>
                <p:cNvSpPr>
                  <a:spLocks noEditPoints="1"/>
                </p:cNvSpPr>
                <p:nvPr/>
              </p:nvSpPr>
              <p:spPr bwMode="auto">
                <a:xfrm>
                  <a:off x="4147" y="1934"/>
                  <a:ext cx="85" cy="67"/>
                </a:xfrm>
                <a:custGeom>
                  <a:avLst/>
                  <a:gdLst>
                    <a:gd name="T0" fmla="*/ 28 w 85"/>
                    <a:gd name="T1" fmla="*/ 41 h 67"/>
                    <a:gd name="T2" fmla="*/ 0 w 85"/>
                    <a:gd name="T3" fmla="*/ 60 h 67"/>
                    <a:gd name="T4" fmla="*/ 2 w 85"/>
                    <a:gd name="T5" fmla="*/ 64 h 67"/>
                    <a:gd name="T6" fmla="*/ 4 w 85"/>
                    <a:gd name="T7" fmla="*/ 67 h 67"/>
                    <a:gd name="T8" fmla="*/ 31 w 85"/>
                    <a:gd name="T9" fmla="*/ 45 h 67"/>
                    <a:gd name="T10" fmla="*/ 28 w 85"/>
                    <a:gd name="T11" fmla="*/ 41 h 67"/>
                    <a:gd name="T12" fmla="*/ 85 w 85"/>
                    <a:gd name="T13" fmla="*/ 0 h 67"/>
                    <a:gd name="T14" fmla="*/ 83 w 85"/>
                    <a:gd name="T15" fmla="*/ 0 h 67"/>
                    <a:gd name="T16" fmla="*/ 33 w 85"/>
                    <a:gd name="T17" fmla="*/ 36 h 67"/>
                    <a:gd name="T18" fmla="*/ 38 w 85"/>
                    <a:gd name="T19" fmla="*/ 41 h 67"/>
                    <a:gd name="T20" fmla="*/ 78 w 85"/>
                    <a:gd name="T21" fmla="*/ 9 h 67"/>
                    <a:gd name="T22" fmla="*/ 85 w 85"/>
                    <a:gd name="T23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" h="67">
                      <a:moveTo>
                        <a:pt x="28" y="41"/>
                      </a:moveTo>
                      <a:lnTo>
                        <a:pt x="0" y="60"/>
                      </a:lnTo>
                      <a:lnTo>
                        <a:pt x="2" y="64"/>
                      </a:lnTo>
                      <a:lnTo>
                        <a:pt x="4" y="67"/>
                      </a:lnTo>
                      <a:lnTo>
                        <a:pt x="31" y="45"/>
                      </a:lnTo>
                      <a:lnTo>
                        <a:pt x="28" y="41"/>
                      </a:lnTo>
                      <a:moveTo>
                        <a:pt x="85" y="0"/>
                      </a:moveTo>
                      <a:lnTo>
                        <a:pt x="83" y="0"/>
                      </a:lnTo>
                      <a:lnTo>
                        <a:pt x="33" y="36"/>
                      </a:lnTo>
                      <a:lnTo>
                        <a:pt x="38" y="41"/>
                      </a:lnTo>
                      <a:lnTo>
                        <a:pt x="78" y="9"/>
                      </a:lnTo>
                      <a:lnTo>
                        <a:pt x="8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22" name="Freeform 2019"/>
                <p:cNvSpPr>
                  <a:spLocks/>
                </p:cNvSpPr>
                <p:nvPr/>
              </p:nvSpPr>
              <p:spPr bwMode="auto">
                <a:xfrm>
                  <a:off x="4175" y="1970"/>
                  <a:ext cx="10" cy="9"/>
                </a:xfrm>
                <a:custGeom>
                  <a:avLst/>
                  <a:gdLst>
                    <a:gd name="T0" fmla="*/ 5 w 10"/>
                    <a:gd name="T1" fmla="*/ 0 h 9"/>
                    <a:gd name="T2" fmla="*/ 0 w 10"/>
                    <a:gd name="T3" fmla="*/ 5 h 9"/>
                    <a:gd name="T4" fmla="*/ 3 w 10"/>
                    <a:gd name="T5" fmla="*/ 9 h 9"/>
                    <a:gd name="T6" fmla="*/ 10 w 10"/>
                    <a:gd name="T7" fmla="*/ 5 h 9"/>
                    <a:gd name="T8" fmla="*/ 5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3" y="9"/>
                      </a:lnTo>
                      <a:lnTo>
                        <a:pt x="10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23" name="Freeform 2020"/>
                <p:cNvSpPr>
                  <a:spLocks/>
                </p:cNvSpPr>
                <p:nvPr/>
              </p:nvSpPr>
              <p:spPr bwMode="auto">
                <a:xfrm>
                  <a:off x="4175" y="1970"/>
                  <a:ext cx="10" cy="9"/>
                </a:xfrm>
                <a:custGeom>
                  <a:avLst/>
                  <a:gdLst>
                    <a:gd name="T0" fmla="*/ 5 w 10"/>
                    <a:gd name="T1" fmla="*/ 0 h 9"/>
                    <a:gd name="T2" fmla="*/ 0 w 10"/>
                    <a:gd name="T3" fmla="*/ 5 h 9"/>
                    <a:gd name="T4" fmla="*/ 3 w 10"/>
                    <a:gd name="T5" fmla="*/ 9 h 9"/>
                    <a:gd name="T6" fmla="*/ 10 w 10"/>
                    <a:gd name="T7" fmla="*/ 5 h 9"/>
                    <a:gd name="T8" fmla="*/ 5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3" y="9"/>
                      </a:lnTo>
                      <a:lnTo>
                        <a:pt x="10" y="5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24" name="Freeform 2021"/>
                <p:cNvSpPr>
                  <a:spLocks/>
                </p:cNvSpPr>
                <p:nvPr/>
              </p:nvSpPr>
              <p:spPr bwMode="auto">
                <a:xfrm>
                  <a:off x="4144" y="1994"/>
                  <a:ext cx="5" cy="4"/>
                </a:xfrm>
                <a:custGeom>
                  <a:avLst/>
                  <a:gdLst>
                    <a:gd name="T0" fmla="*/ 3 w 5"/>
                    <a:gd name="T1" fmla="*/ 0 h 4"/>
                    <a:gd name="T2" fmla="*/ 0 w 5"/>
                    <a:gd name="T3" fmla="*/ 2 h 4"/>
                    <a:gd name="T4" fmla="*/ 5 w 5"/>
                    <a:gd name="T5" fmla="*/ 4 h 4"/>
                    <a:gd name="T6" fmla="*/ 3 w 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3" y="0"/>
                      </a:moveTo>
                      <a:lnTo>
                        <a:pt x="0" y="2"/>
                      </a:lnTo>
                      <a:lnTo>
                        <a:pt x="5" y="4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25" name="Freeform 2022"/>
                <p:cNvSpPr>
                  <a:spLocks/>
                </p:cNvSpPr>
                <p:nvPr/>
              </p:nvSpPr>
              <p:spPr bwMode="auto">
                <a:xfrm>
                  <a:off x="4144" y="1994"/>
                  <a:ext cx="5" cy="4"/>
                </a:xfrm>
                <a:custGeom>
                  <a:avLst/>
                  <a:gdLst>
                    <a:gd name="T0" fmla="*/ 3 w 5"/>
                    <a:gd name="T1" fmla="*/ 0 h 4"/>
                    <a:gd name="T2" fmla="*/ 0 w 5"/>
                    <a:gd name="T3" fmla="*/ 2 h 4"/>
                    <a:gd name="T4" fmla="*/ 5 w 5"/>
                    <a:gd name="T5" fmla="*/ 4 h 4"/>
                    <a:gd name="T6" fmla="*/ 3 w 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3" y="0"/>
                      </a:moveTo>
                      <a:lnTo>
                        <a:pt x="0" y="2"/>
                      </a:lnTo>
                      <a:lnTo>
                        <a:pt x="5" y="4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26" name="Freeform 2023"/>
                <p:cNvSpPr>
                  <a:spLocks/>
                </p:cNvSpPr>
                <p:nvPr/>
              </p:nvSpPr>
              <p:spPr bwMode="auto">
                <a:xfrm>
                  <a:off x="4111" y="2001"/>
                  <a:ext cx="33" cy="26"/>
                </a:xfrm>
                <a:custGeom>
                  <a:avLst/>
                  <a:gdLst>
                    <a:gd name="T0" fmla="*/ 29 w 33"/>
                    <a:gd name="T1" fmla="*/ 0 h 26"/>
                    <a:gd name="T2" fmla="*/ 0 w 33"/>
                    <a:gd name="T3" fmla="*/ 19 h 26"/>
                    <a:gd name="T4" fmla="*/ 5 w 33"/>
                    <a:gd name="T5" fmla="*/ 26 h 26"/>
                    <a:gd name="T6" fmla="*/ 33 w 33"/>
                    <a:gd name="T7" fmla="*/ 5 h 26"/>
                    <a:gd name="T8" fmla="*/ 31 w 33"/>
                    <a:gd name="T9" fmla="*/ 2 h 26"/>
                    <a:gd name="T10" fmla="*/ 29 w 33"/>
                    <a:gd name="T1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26">
                      <a:moveTo>
                        <a:pt x="29" y="0"/>
                      </a:moveTo>
                      <a:lnTo>
                        <a:pt x="0" y="19"/>
                      </a:lnTo>
                      <a:lnTo>
                        <a:pt x="5" y="26"/>
                      </a:lnTo>
                      <a:lnTo>
                        <a:pt x="33" y="5"/>
                      </a:lnTo>
                      <a:lnTo>
                        <a:pt x="31" y="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27" name="Freeform 2024"/>
                <p:cNvSpPr>
                  <a:spLocks/>
                </p:cNvSpPr>
                <p:nvPr/>
              </p:nvSpPr>
              <p:spPr bwMode="auto">
                <a:xfrm>
                  <a:off x="4111" y="2001"/>
                  <a:ext cx="33" cy="26"/>
                </a:xfrm>
                <a:custGeom>
                  <a:avLst/>
                  <a:gdLst>
                    <a:gd name="T0" fmla="*/ 29 w 33"/>
                    <a:gd name="T1" fmla="*/ 0 h 26"/>
                    <a:gd name="T2" fmla="*/ 0 w 33"/>
                    <a:gd name="T3" fmla="*/ 19 h 26"/>
                    <a:gd name="T4" fmla="*/ 5 w 33"/>
                    <a:gd name="T5" fmla="*/ 26 h 26"/>
                    <a:gd name="T6" fmla="*/ 33 w 33"/>
                    <a:gd name="T7" fmla="*/ 5 h 26"/>
                    <a:gd name="T8" fmla="*/ 31 w 33"/>
                    <a:gd name="T9" fmla="*/ 2 h 26"/>
                    <a:gd name="T10" fmla="*/ 29 w 33"/>
                    <a:gd name="T1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26">
                      <a:moveTo>
                        <a:pt x="29" y="0"/>
                      </a:moveTo>
                      <a:lnTo>
                        <a:pt x="0" y="19"/>
                      </a:lnTo>
                      <a:lnTo>
                        <a:pt x="5" y="26"/>
                      </a:lnTo>
                      <a:lnTo>
                        <a:pt x="33" y="5"/>
                      </a:lnTo>
                      <a:lnTo>
                        <a:pt x="31" y="2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28" name="Freeform 2025"/>
                <p:cNvSpPr>
                  <a:spLocks/>
                </p:cNvSpPr>
                <p:nvPr/>
              </p:nvSpPr>
              <p:spPr bwMode="auto">
                <a:xfrm>
                  <a:off x="4142" y="2003"/>
                  <a:ext cx="2" cy="3"/>
                </a:xfrm>
                <a:custGeom>
                  <a:avLst/>
                  <a:gdLst>
                    <a:gd name="T0" fmla="*/ 0 w 2"/>
                    <a:gd name="T1" fmla="*/ 0 h 3"/>
                    <a:gd name="T2" fmla="*/ 2 w 2"/>
                    <a:gd name="T3" fmla="*/ 3 h 3"/>
                    <a:gd name="T4" fmla="*/ 2 w 2"/>
                    <a:gd name="T5" fmla="*/ 3 h 3"/>
                    <a:gd name="T6" fmla="*/ 0 w 2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2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29" name="Freeform 2026"/>
                <p:cNvSpPr>
                  <a:spLocks/>
                </p:cNvSpPr>
                <p:nvPr/>
              </p:nvSpPr>
              <p:spPr bwMode="auto">
                <a:xfrm>
                  <a:off x="4142" y="2003"/>
                  <a:ext cx="2" cy="3"/>
                </a:xfrm>
                <a:custGeom>
                  <a:avLst/>
                  <a:gdLst>
                    <a:gd name="T0" fmla="*/ 0 w 2"/>
                    <a:gd name="T1" fmla="*/ 0 h 3"/>
                    <a:gd name="T2" fmla="*/ 2 w 2"/>
                    <a:gd name="T3" fmla="*/ 3 h 3"/>
                    <a:gd name="T4" fmla="*/ 2 w 2"/>
                    <a:gd name="T5" fmla="*/ 3 h 3"/>
                    <a:gd name="T6" fmla="*/ 0 w 2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2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30" name="Freeform 2027"/>
                <p:cNvSpPr>
                  <a:spLocks/>
                </p:cNvSpPr>
                <p:nvPr/>
              </p:nvSpPr>
              <p:spPr bwMode="auto">
                <a:xfrm>
                  <a:off x="4230" y="1929"/>
                  <a:ext cx="5" cy="5"/>
                </a:xfrm>
                <a:custGeom>
                  <a:avLst/>
                  <a:gdLst>
                    <a:gd name="T0" fmla="*/ 5 w 5"/>
                    <a:gd name="T1" fmla="*/ 0 h 5"/>
                    <a:gd name="T2" fmla="*/ 0 w 5"/>
                    <a:gd name="T3" fmla="*/ 5 h 5"/>
                    <a:gd name="T4" fmla="*/ 2 w 5"/>
                    <a:gd name="T5" fmla="*/ 5 h 5"/>
                    <a:gd name="T6" fmla="*/ 5 w 5"/>
                    <a:gd name="T7" fmla="*/ 0 h 5"/>
                    <a:gd name="T8" fmla="*/ 5 w 5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31" name="Freeform 2028"/>
                <p:cNvSpPr>
                  <a:spLocks/>
                </p:cNvSpPr>
                <p:nvPr/>
              </p:nvSpPr>
              <p:spPr bwMode="auto">
                <a:xfrm>
                  <a:off x="4230" y="1929"/>
                  <a:ext cx="5" cy="5"/>
                </a:xfrm>
                <a:custGeom>
                  <a:avLst/>
                  <a:gdLst>
                    <a:gd name="T0" fmla="*/ 5 w 5"/>
                    <a:gd name="T1" fmla="*/ 0 h 5"/>
                    <a:gd name="T2" fmla="*/ 0 w 5"/>
                    <a:gd name="T3" fmla="*/ 5 h 5"/>
                    <a:gd name="T4" fmla="*/ 2 w 5"/>
                    <a:gd name="T5" fmla="*/ 5 h 5"/>
                    <a:gd name="T6" fmla="*/ 5 w 5"/>
                    <a:gd name="T7" fmla="*/ 0 h 5"/>
                    <a:gd name="T8" fmla="*/ 5 w 5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5" y="0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32" name="Freeform 2029"/>
                <p:cNvSpPr>
                  <a:spLocks/>
                </p:cNvSpPr>
                <p:nvPr/>
              </p:nvSpPr>
              <p:spPr bwMode="auto">
                <a:xfrm>
                  <a:off x="4235" y="192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33" name="Freeform 2030"/>
                <p:cNvSpPr>
                  <a:spLocks/>
                </p:cNvSpPr>
                <p:nvPr/>
              </p:nvSpPr>
              <p:spPr bwMode="auto">
                <a:xfrm>
                  <a:off x="4140" y="1996"/>
                  <a:ext cx="11" cy="10"/>
                </a:xfrm>
                <a:custGeom>
                  <a:avLst/>
                  <a:gdLst>
                    <a:gd name="T0" fmla="*/ 4 w 11"/>
                    <a:gd name="T1" fmla="*/ 0 h 10"/>
                    <a:gd name="T2" fmla="*/ 0 w 11"/>
                    <a:gd name="T3" fmla="*/ 5 h 10"/>
                    <a:gd name="T4" fmla="*/ 2 w 11"/>
                    <a:gd name="T5" fmla="*/ 7 h 10"/>
                    <a:gd name="T6" fmla="*/ 4 w 11"/>
                    <a:gd name="T7" fmla="*/ 10 h 10"/>
                    <a:gd name="T8" fmla="*/ 11 w 11"/>
                    <a:gd name="T9" fmla="*/ 5 h 10"/>
                    <a:gd name="T10" fmla="*/ 9 w 11"/>
                    <a:gd name="T11" fmla="*/ 2 h 10"/>
                    <a:gd name="T12" fmla="*/ 4 w 11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0">
                      <a:moveTo>
                        <a:pt x="4" y="0"/>
                      </a:moveTo>
                      <a:lnTo>
                        <a:pt x="0" y="5"/>
                      </a:lnTo>
                      <a:lnTo>
                        <a:pt x="2" y="7"/>
                      </a:lnTo>
                      <a:lnTo>
                        <a:pt x="4" y="10"/>
                      </a:lnTo>
                      <a:lnTo>
                        <a:pt x="11" y="5"/>
                      </a:lnTo>
                      <a:lnTo>
                        <a:pt x="9" y="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34" name="Freeform 2031"/>
                <p:cNvSpPr>
                  <a:spLocks/>
                </p:cNvSpPr>
                <p:nvPr/>
              </p:nvSpPr>
              <p:spPr bwMode="auto">
                <a:xfrm>
                  <a:off x="4140" y="1996"/>
                  <a:ext cx="11" cy="10"/>
                </a:xfrm>
                <a:custGeom>
                  <a:avLst/>
                  <a:gdLst>
                    <a:gd name="T0" fmla="*/ 4 w 11"/>
                    <a:gd name="T1" fmla="*/ 0 h 10"/>
                    <a:gd name="T2" fmla="*/ 0 w 11"/>
                    <a:gd name="T3" fmla="*/ 5 h 10"/>
                    <a:gd name="T4" fmla="*/ 2 w 11"/>
                    <a:gd name="T5" fmla="*/ 7 h 10"/>
                    <a:gd name="T6" fmla="*/ 4 w 11"/>
                    <a:gd name="T7" fmla="*/ 10 h 10"/>
                    <a:gd name="T8" fmla="*/ 11 w 11"/>
                    <a:gd name="T9" fmla="*/ 5 h 10"/>
                    <a:gd name="T10" fmla="*/ 9 w 11"/>
                    <a:gd name="T11" fmla="*/ 2 h 10"/>
                    <a:gd name="T12" fmla="*/ 4 w 11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0">
                      <a:moveTo>
                        <a:pt x="4" y="0"/>
                      </a:moveTo>
                      <a:lnTo>
                        <a:pt x="0" y="5"/>
                      </a:lnTo>
                      <a:lnTo>
                        <a:pt x="2" y="7"/>
                      </a:lnTo>
                      <a:lnTo>
                        <a:pt x="4" y="10"/>
                      </a:lnTo>
                      <a:lnTo>
                        <a:pt x="11" y="5"/>
                      </a:lnTo>
                      <a:lnTo>
                        <a:pt x="9" y="2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35" name="Freeform 2032"/>
                <p:cNvSpPr>
                  <a:spLocks/>
                </p:cNvSpPr>
                <p:nvPr/>
              </p:nvSpPr>
              <p:spPr bwMode="auto">
                <a:xfrm>
                  <a:off x="4054" y="2025"/>
                  <a:ext cx="57" cy="45"/>
                </a:xfrm>
                <a:custGeom>
                  <a:avLst/>
                  <a:gdLst>
                    <a:gd name="T0" fmla="*/ 52 w 57"/>
                    <a:gd name="T1" fmla="*/ 0 h 45"/>
                    <a:gd name="T2" fmla="*/ 7 w 57"/>
                    <a:gd name="T3" fmla="*/ 33 h 45"/>
                    <a:gd name="T4" fmla="*/ 0 w 57"/>
                    <a:gd name="T5" fmla="*/ 45 h 45"/>
                    <a:gd name="T6" fmla="*/ 5 w 57"/>
                    <a:gd name="T7" fmla="*/ 45 h 45"/>
                    <a:gd name="T8" fmla="*/ 57 w 57"/>
                    <a:gd name="T9" fmla="*/ 7 h 45"/>
                    <a:gd name="T10" fmla="*/ 52 w 57"/>
                    <a:gd name="T1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45">
                      <a:moveTo>
                        <a:pt x="52" y="0"/>
                      </a:moveTo>
                      <a:lnTo>
                        <a:pt x="7" y="33"/>
                      </a:lnTo>
                      <a:lnTo>
                        <a:pt x="0" y="45"/>
                      </a:lnTo>
                      <a:lnTo>
                        <a:pt x="5" y="45"/>
                      </a:lnTo>
                      <a:lnTo>
                        <a:pt x="57" y="7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36" name="Freeform 2033"/>
                <p:cNvSpPr>
                  <a:spLocks/>
                </p:cNvSpPr>
                <p:nvPr/>
              </p:nvSpPr>
              <p:spPr bwMode="auto">
                <a:xfrm>
                  <a:off x="4054" y="2025"/>
                  <a:ext cx="57" cy="45"/>
                </a:xfrm>
                <a:custGeom>
                  <a:avLst/>
                  <a:gdLst>
                    <a:gd name="T0" fmla="*/ 52 w 57"/>
                    <a:gd name="T1" fmla="*/ 0 h 45"/>
                    <a:gd name="T2" fmla="*/ 7 w 57"/>
                    <a:gd name="T3" fmla="*/ 33 h 45"/>
                    <a:gd name="T4" fmla="*/ 0 w 57"/>
                    <a:gd name="T5" fmla="*/ 45 h 45"/>
                    <a:gd name="T6" fmla="*/ 5 w 57"/>
                    <a:gd name="T7" fmla="*/ 45 h 45"/>
                    <a:gd name="T8" fmla="*/ 57 w 57"/>
                    <a:gd name="T9" fmla="*/ 7 h 45"/>
                    <a:gd name="T10" fmla="*/ 52 w 57"/>
                    <a:gd name="T1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45">
                      <a:moveTo>
                        <a:pt x="52" y="0"/>
                      </a:moveTo>
                      <a:lnTo>
                        <a:pt x="7" y="33"/>
                      </a:lnTo>
                      <a:lnTo>
                        <a:pt x="0" y="45"/>
                      </a:lnTo>
                      <a:lnTo>
                        <a:pt x="5" y="45"/>
                      </a:lnTo>
                      <a:lnTo>
                        <a:pt x="57" y="7"/>
                      </a:lnTo>
                      <a:lnTo>
                        <a:pt x="5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37" name="Freeform 2034"/>
                <p:cNvSpPr>
                  <a:spLocks/>
                </p:cNvSpPr>
                <p:nvPr/>
              </p:nvSpPr>
              <p:spPr bwMode="auto">
                <a:xfrm>
                  <a:off x="4045" y="2070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38" name="Freeform 2035"/>
                <p:cNvSpPr>
                  <a:spLocks/>
                </p:cNvSpPr>
                <p:nvPr/>
              </p:nvSpPr>
              <p:spPr bwMode="auto">
                <a:xfrm>
                  <a:off x="4106" y="2020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5 h 12"/>
                    <a:gd name="T4" fmla="*/ 5 w 10"/>
                    <a:gd name="T5" fmla="*/ 12 h 12"/>
                    <a:gd name="T6" fmla="*/ 10 w 10"/>
                    <a:gd name="T7" fmla="*/ 7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12"/>
                      </a:lnTo>
                      <a:lnTo>
                        <a:pt x="10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39" name="Freeform 2036"/>
                <p:cNvSpPr>
                  <a:spLocks/>
                </p:cNvSpPr>
                <p:nvPr/>
              </p:nvSpPr>
              <p:spPr bwMode="auto">
                <a:xfrm>
                  <a:off x="4106" y="2020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5 h 12"/>
                    <a:gd name="T4" fmla="*/ 5 w 10"/>
                    <a:gd name="T5" fmla="*/ 12 h 12"/>
                    <a:gd name="T6" fmla="*/ 10 w 10"/>
                    <a:gd name="T7" fmla="*/ 7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12"/>
                      </a:lnTo>
                      <a:lnTo>
                        <a:pt x="10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40" name="Freeform 2037"/>
                <p:cNvSpPr>
                  <a:spLocks noEditPoints="1"/>
                </p:cNvSpPr>
                <p:nvPr/>
              </p:nvSpPr>
              <p:spPr bwMode="auto">
                <a:xfrm>
                  <a:off x="4147" y="2070"/>
                  <a:ext cx="99" cy="7"/>
                </a:xfrm>
                <a:custGeom>
                  <a:avLst/>
                  <a:gdLst>
                    <a:gd name="T0" fmla="*/ 41 w 42"/>
                    <a:gd name="T1" fmla="*/ 3 h 3"/>
                    <a:gd name="T2" fmla="*/ 41 w 42"/>
                    <a:gd name="T3" fmla="*/ 3 h 3"/>
                    <a:gd name="T4" fmla="*/ 41 w 42"/>
                    <a:gd name="T5" fmla="*/ 3 h 3"/>
                    <a:gd name="T6" fmla="*/ 41 w 42"/>
                    <a:gd name="T7" fmla="*/ 3 h 3"/>
                    <a:gd name="T8" fmla="*/ 41 w 42"/>
                    <a:gd name="T9" fmla="*/ 3 h 3"/>
                    <a:gd name="T10" fmla="*/ 41 w 42"/>
                    <a:gd name="T11" fmla="*/ 3 h 3"/>
                    <a:gd name="T12" fmla="*/ 41 w 42"/>
                    <a:gd name="T13" fmla="*/ 3 h 3"/>
                    <a:gd name="T14" fmla="*/ 41 w 42"/>
                    <a:gd name="T15" fmla="*/ 3 h 3"/>
                    <a:gd name="T16" fmla="*/ 41 w 42"/>
                    <a:gd name="T17" fmla="*/ 3 h 3"/>
                    <a:gd name="T18" fmla="*/ 42 w 42"/>
                    <a:gd name="T19" fmla="*/ 2 h 3"/>
                    <a:gd name="T20" fmla="*/ 42 w 42"/>
                    <a:gd name="T21" fmla="*/ 3 h 3"/>
                    <a:gd name="T22" fmla="*/ 41 w 42"/>
                    <a:gd name="T23" fmla="*/ 3 h 3"/>
                    <a:gd name="T24" fmla="*/ 42 w 42"/>
                    <a:gd name="T25" fmla="*/ 2 h 3"/>
                    <a:gd name="T26" fmla="*/ 42 w 42"/>
                    <a:gd name="T27" fmla="*/ 2 h 3"/>
                    <a:gd name="T28" fmla="*/ 42 w 42"/>
                    <a:gd name="T29" fmla="*/ 2 h 3"/>
                    <a:gd name="T30" fmla="*/ 42 w 42"/>
                    <a:gd name="T31" fmla="*/ 2 h 3"/>
                    <a:gd name="T32" fmla="*/ 42 w 42"/>
                    <a:gd name="T33" fmla="*/ 2 h 3"/>
                    <a:gd name="T34" fmla="*/ 42 w 42"/>
                    <a:gd name="T35" fmla="*/ 2 h 3"/>
                    <a:gd name="T36" fmla="*/ 42 w 42"/>
                    <a:gd name="T37" fmla="*/ 2 h 3"/>
                    <a:gd name="T38" fmla="*/ 42 w 42"/>
                    <a:gd name="T39" fmla="*/ 2 h 3"/>
                    <a:gd name="T40" fmla="*/ 42 w 42"/>
                    <a:gd name="T41" fmla="*/ 2 h 3"/>
                    <a:gd name="T42" fmla="*/ 42 w 42"/>
                    <a:gd name="T43" fmla="*/ 2 h 3"/>
                    <a:gd name="T44" fmla="*/ 42 w 42"/>
                    <a:gd name="T45" fmla="*/ 1 h 3"/>
                    <a:gd name="T46" fmla="*/ 42 w 42"/>
                    <a:gd name="T47" fmla="*/ 2 h 3"/>
                    <a:gd name="T48" fmla="*/ 42 w 42"/>
                    <a:gd name="T49" fmla="*/ 1 h 3"/>
                    <a:gd name="T50" fmla="*/ 42 w 42"/>
                    <a:gd name="T51" fmla="*/ 1 h 3"/>
                    <a:gd name="T52" fmla="*/ 42 w 42"/>
                    <a:gd name="T53" fmla="*/ 1 h 3"/>
                    <a:gd name="T54" fmla="*/ 42 w 42"/>
                    <a:gd name="T55" fmla="*/ 1 h 3"/>
                    <a:gd name="T56" fmla="*/ 42 w 42"/>
                    <a:gd name="T57" fmla="*/ 1 h 3"/>
                    <a:gd name="T58" fmla="*/ 42 w 42"/>
                    <a:gd name="T59" fmla="*/ 1 h 3"/>
                    <a:gd name="T60" fmla="*/ 42 w 42"/>
                    <a:gd name="T61" fmla="*/ 1 h 3"/>
                    <a:gd name="T62" fmla="*/ 10 w 42"/>
                    <a:gd name="T63" fmla="*/ 0 h 3"/>
                    <a:gd name="T64" fmla="*/ 2 w 42"/>
                    <a:gd name="T65" fmla="*/ 0 h 3"/>
                    <a:gd name="T66" fmla="*/ 0 w 42"/>
                    <a:gd name="T67" fmla="*/ 2 h 3"/>
                    <a:gd name="T68" fmla="*/ 1 w 42"/>
                    <a:gd name="T69" fmla="*/ 3 h 3"/>
                    <a:gd name="T70" fmla="*/ 11 w 42"/>
                    <a:gd name="T71" fmla="*/ 3 h 3"/>
                    <a:gd name="T72" fmla="*/ 10 w 42"/>
                    <a:gd name="T73" fmla="*/ 0 h 3"/>
                    <a:gd name="T74" fmla="*/ 36 w 42"/>
                    <a:gd name="T75" fmla="*/ 0 h 3"/>
                    <a:gd name="T76" fmla="*/ 13 w 42"/>
                    <a:gd name="T77" fmla="*/ 0 h 3"/>
                    <a:gd name="T78" fmla="*/ 15 w 42"/>
                    <a:gd name="T79" fmla="*/ 3 h 3"/>
                    <a:gd name="T80" fmla="*/ 41 w 42"/>
                    <a:gd name="T81" fmla="*/ 3 h 3"/>
                    <a:gd name="T82" fmla="*/ 40 w 42"/>
                    <a:gd name="T83" fmla="*/ 2 h 3"/>
                    <a:gd name="T84" fmla="*/ 36 w 42"/>
                    <a:gd name="T8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2" h="3">
                      <a:moveTo>
                        <a:pt x="41" y="3"/>
                      </a:move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moveTo>
                        <a:pt x="41" y="3"/>
                      </a:move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moveTo>
                        <a:pt x="41" y="3"/>
                      </a:move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moveTo>
                        <a:pt x="42" y="2"/>
                      </a:move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1" y="3"/>
                        <a:pt x="41" y="3"/>
                        <a:pt x="42" y="2"/>
                      </a:cubicBezTo>
                      <a:moveTo>
                        <a:pt x="42" y="2"/>
                      </a:moveTo>
                      <a:cubicBezTo>
                        <a:pt x="42" y="2"/>
                        <a:pt x="42" y="2"/>
                        <a:pt x="42" y="2"/>
                      </a:cubicBezTo>
                      <a:cubicBezTo>
                        <a:pt x="42" y="2"/>
                        <a:pt x="42" y="2"/>
                        <a:pt x="42" y="2"/>
                      </a:cubicBezTo>
                      <a:moveTo>
                        <a:pt x="42" y="2"/>
                      </a:moveTo>
                      <a:cubicBezTo>
                        <a:pt x="42" y="2"/>
                        <a:pt x="42" y="2"/>
                        <a:pt x="42" y="2"/>
                      </a:cubicBezTo>
                      <a:cubicBezTo>
                        <a:pt x="42" y="2"/>
                        <a:pt x="42" y="2"/>
                        <a:pt x="42" y="2"/>
                      </a:cubicBezTo>
                      <a:moveTo>
                        <a:pt x="42" y="2"/>
                      </a:moveTo>
                      <a:cubicBezTo>
                        <a:pt x="42" y="2"/>
                        <a:pt x="42" y="2"/>
                        <a:pt x="42" y="2"/>
                      </a:cubicBezTo>
                      <a:cubicBezTo>
                        <a:pt x="42" y="2"/>
                        <a:pt x="42" y="2"/>
                        <a:pt x="42" y="2"/>
                      </a:cubicBezTo>
                      <a:moveTo>
                        <a:pt x="42" y="1"/>
                      </a:moveTo>
                      <a:cubicBezTo>
                        <a:pt x="42" y="2"/>
                        <a:pt x="42" y="2"/>
                        <a:pt x="42" y="2"/>
                      </a:cubicBezTo>
                      <a:cubicBezTo>
                        <a:pt x="42" y="2"/>
                        <a:pt x="42" y="2"/>
                        <a:pt x="42" y="1"/>
                      </a:cubicBezTo>
                      <a:moveTo>
                        <a:pt x="42" y="1"/>
                      </a:move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moveTo>
                        <a:pt x="42" y="1"/>
                      </a:move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42" y="1"/>
                        <a:pt x="42" y="1"/>
                        <a:pt x="42" y="1"/>
                      </a:cubicBezTo>
                      <a:moveTo>
                        <a:pt x="1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0" y="0"/>
                        <a:pt x="10" y="0"/>
                        <a:pt x="10" y="0"/>
                      </a:cubicBezTo>
                      <a:moveTo>
                        <a:pt x="36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0" y="3"/>
                        <a:pt x="40" y="3"/>
                        <a:pt x="40" y="2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41" name="Freeform 2038"/>
                <p:cNvSpPr>
                  <a:spLocks/>
                </p:cNvSpPr>
                <p:nvPr/>
              </p:nvSpPr>
              <p:spPr bwMode="auto">
                <a:xfrm>
                  <a:off x="4242" y="2072"/>
                  <a:ext cx="4" cy="5"/>
                </a:xfrm>
                <a:custGeom>
                  <a:avLst/>
                  <a:gdLst>
                    <a:gd name="T0" fmla="*/ 2 w 2"/>
                    <a:gd name="T1" fmla="*/ 0 h 2"/>
                    <a:gd name="T2" fmla="*/ 2 w 2"/>
                    <a:gd name="T3" fmla="*/ 1 h 2"/>
                    <a:gd name="T4" fmla="*/ 1 w 2"/>
                    <a:gd name="T5" fmla="*/ 2 h 2"/>
                    <a:gd name="T6" fmla="*/ 0 w 2"/>
                    <a:gd name="T7" fmla="*/ 2 h 2"/>
                    <a:gd name="T8" fmla="*/ 0 w 2"/>
                    <a:gd name="T9" fmla="*/ 1 h 2"/>
                    <a:gd name="T10" fmla="*/ 1 w 2"/>
                    <a:gd name="T11" fmla="*/ 2 h 2"/>
                    <a:gd name="T12" fmla="*/ 1 w 2"/>
                    <a:gd name="T13" fmla="*/ 2 h 2"/>
                    <a:gd name="T14" fmla="*/ 1 w 2"/>
                    <a:gd name="T15" fmla="*/ 2 h 2"/>
                    <a:gd name="T16" fmla="*/ 1 w 2"/>
                    <a:gd name="T17" fmla="*/ 2 h 2"/>
                    <a:gd name="T18" fmla="*/ 1 w 2"/>
                    <a:gd name="T19" fmla="*/ 2 h 2"/>
                    <a:gd name="T20" fmla="*/ 1 w 2"/>
                    <a:gd name="T21" fmla="*/ 2 h 2"/>
                    <a:gd name="T22" fmla="*/ 1 w 2"/>
                    <a:gd name="T23" fmla="*/ 2 h 2"/>
                    <a:gd name="T24" fmla="*/ 1 w 2"/>
                    <a:gd name="T25" fmla="*/ 2 h 2"/>
                    <a:gd name="T26" fmla="*/ 1 w 2"/>
                    <a:gd name="T27" fmla="*/ 2 h 2"/>
                    <a:gd name="T28" fmla="*/ 2 w 2"/>
                    <a:gd name="T29" fmla="*/ 2 h 2"/>
                    <a:gd name="T30" fmla="*/ 2 w 2"/>
                    <a:gd name="T31" fmla="*/ 1 h 2"/>
                    <a:gd name="T32" fmla="*/ 2 w 2"/>
                    <a:gd name="T33" fmla="*/ 1 h 2"/>
                    <a:gd name="T34" fmla="*/ 2 w 2"/>
                    <a:gd name="T35" fmla="*/ 1 h 2"/>
                    <a:gd name="T36" fmla="*/ 2 w 2"/>
                    <a:gd name="T37" fmla="*/ 1 h 2"/>
                    <a:gd name="T38" fmla="*/ 2 w 2"/>
                    <a:gd name="T39" fmla="*/ 1 h 2"/>
                    <a:gd name="T40" fmla="*/ 2 w 2"/>
                    <a:gd name="T41" fmla="*/ 1 h 2"/>
                    <a:gd name="T42" fmla="*/ 2 w 2"/>
                    <a:gd name="T43" fmla="*/ 1 h 2"/>
                    <a:gd name="T44" fmla="*/ 2 w 2"/>
                    <a:gd name="T45" fmla="*/ 1 h 2"/>
                    <a:gd name="T46" fmla="*/ 2 w 2"/>
                    <a:gd name="T47" fmla="*/ 0 h 2"/>
                    <a:gd name="T48" fmla="*/ 2 w 2"/>
                    <a:gd name="T49" fmla="*/ 0 h 2"/>
                    <a:gd name="T50" fmla="*/ 2 w 2"/>
                    <a:gd name="T51" fmla="*/ 0 h 2"/>
                    <a:gd name="T52" fmla="*/ 2 w 2"/>
                    <a:gd name="T53" fmla="*/ 0 h 2"/>
                    <a:gd name="T54" fmla="*/ 2 w 2"/>
                    <a:gd name="T55" fmla="*/ 0 h 2"/>
                    <a:gd name="T56" fmla="*/ 2 w 2"/>
                    <a:gd name="T5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42" name="Freeform 2039"/>
                <p:cNvSpPr>
                  <a:spLocks/>
                </p:cNvSpPr>
                <p:nvPr/>
              </p:nvSpPr>
              <p:spPr bwMode="auto">
                <a:xfrm>
                  <a:off x="4170" y="2070"/>
                  <a:ext cx="12" cy="7"/>
                </a:xfrm>
                <a:custGeom>
                  <a:avLst/>
                  <a:gdLst>
                    <a:gd name="T0" fmla="*/ 8 w 12"/>
                    <a:gd name="T1" fmla="*/ 0 h 7"/>
                    <a:gd name="T2" fmla="*/ 0 w 12"/>
                    <a:gd name="T3" fmla="*/ 0 h 7"/>
                    <a:gd name="T4" fmla="*/ 3 w 12"/>
                    <a:gd name="T5" fmla="*/ 7 h 7"/>
                    <a:gd name="T6" fmla="*/ 12 w 12"/>
                    <a:gd name="T7" fmla="*/ 7 h 7"/>
                    <a:gd name="T8" fmla="*/ 8 w 12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7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3" y="7"/>
                      </a:lnTo>
                      <a:lnTo>
                        <a:pt x="12" y="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43" name="Freeform 2040"/>
                <p:cNvSpPr>
                  <a:spLocks/>
                </p:cNvSpPr>
                <p:nvPr/>
              </p:nvSpPr>
              <p:spPr bwMode="auto">
                <a:xfrm>
                  <a:off x="4170" y="2070"/>
                  <a:ext cx="12" cy="7"/>
                </a:xfrm>
                <a:custGeom>
                  <a:avLst/>
                  <a:gdLst>
                    <a:gd name="T0" fmla="*/ 8 w 12"/>
                    <a:gd name="T1" fmla="*/ 0 h 7"/>
                    <a:gd name="T2" fmla="*/ 0 w 12"/>
                    <a:gd name="T3" fmla="*/ 0 h 7"/>
                    <a:gd name="T4" fmla="*/ 3 w 12"/>
                    <a:gd name="T5" fmla="*/ 7 h 7"/>
                    <a:gd name="T6" fmla="*/ 12 w 12"/>
                    <a:gd name="T7" fmla="*/ 7 h 7"/>
                    <a:gd name="T8" fmla="*/ 8 w 12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7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3" y="7"/>
                      </a:lnTo>
                      <a:lnTo>
                        <a:pt x="12" y="7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44" name="Freeform 2041"/>
                <p:cNvSpPr>
                  <a:spLocks/>
                </p:cNvSpPr>
                <p:nvPr/>
              </p:nvSpPr>
              <p:spPr bwMode="auto">
                <a:xfrm>
                  <a:off x="4232" y="2070"/>
                  <a:ext cx="14" cy="7"/>
                </a:xfrm>
                <a:custGeom>
                  <a:avLst/>
                  <a:gdLst>
                    <a:gd name="T0" fmla="*/ 5 w 6"/>
                    <a:gd name="T1" fmla="*/ 0 h 3"/>
                    <a:gd name="T2" fmla="*/ 0 w 6"/>
                    <a:gd name="T3" fmla="*/ 0 h 3"/>
                    <a:gd name="T4" fmla="*/ 4 w 6"/>
                    <a:gd name="T5" fmla="*/ 2 h 3"/>
                    <a:gd name="T6" fmla="*/ 4 w 6"/>
                    <a:gd name="T7" fmla="*/ 3 h 3"/>
                    <a:gd name="T8" fmla="*/ 5 w 6"/>
                    <a:gd name="T9" fmla="*/ 3 h 3"/>
                    <a:gd name="T10" fmla="*/ 6 w 6"/>
                    <a:gd name="T11" fmla="*/ 2 h 3"/>
                    <a:gd name="T12" fmla="*/ 6 w 6"/>
                    <a:gd name="T13" fmla="*/ 1 h 3"/>
                    <a:gd name="T14" fmla="*/ 6 w 6"/>
                    <a:gd name="T15" fmla="*/ 1 h 3"/>
                    <a:gd name="T16" fmla="*/ 5 w 6"/>
                    <a:gd name="T1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3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5" y="3"/>
                      </a:cubicBezTo>
                      <a:cubicBezTo>
                        <a:pt x="5" y="3"/>
                        <a:pt x="6" y="3"/>
                        <a:pt x="6" y="2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0"/>
                        <a:pt x="5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45" name="Freeform 2042"/>
                <p:cNvSpPr>
                  <a:spLocks/>
                </p:cNvSpPr>
                <p:nvPr/>
              </p:nvSpPr>
              <p:spPr bwMode="auto">
                <a:xfrm>
                  <a:off x="4147" y="2075"/>
                  <a:ext cx="2" cy="2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2 h 2"/>
                    <a:gd name="T4" fmla="*/ 2 w 2"/>
                    <a:gd name="T5" fmla="*/ 2 h 2"/>
                    <a:gd name="T6" fmla="*/ 0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46" name="Freeform 2043"/>
                <p:cNvSpPr>
                  <a:spLocks/>
                </p:cNvSpPr>
                <p:nvPr/>
              </p:nvSpPr>
              <p:spPr bwMode="auto">
                <a:xfrm>
                  <a:off x="4147" y="2075"/>
                  <a:ext cx="2" cy="2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2 h 2"/>
                    <a:gd name="T4" fmla="*/ 2 w 2"/>
                    <a:gd name="T5" fmla="*/ 2 h 2"/>
                    <a:gd name="T6" fmla="*/ 0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47" name="Freeform 2044"/>
                <p:cNvSpPr>
                  <a:spLocks/>
                </p:cNvSpPr>
                <p:nvPr/>
              </p:nvSpPr>
              <p:spPr bwMode="auto">
                <a:xfrm>
                  <a:off x="4054" y="2070"/>
                  <a:ext cx="86" cy="7"/>
                </a:xfrm>
                <a:custGeom>
                  <a:avLst/>
                  <a:gdLst>
                    <a:gd name="T0" fmla="*/ 81 w 86"/>
                    <a:gd name="T1" fmla="*/ 0 h 7"/>
                    <a:gd name="T2" fmla="*/ 5 w 86"/>
                    <a:gd name="T3" fmla="*/ 0 h 7"/>
                    <a:gd name="T4" fmla="*/ 0 w 86"/>
                    <a:gd name="T5" fmla="*/ 2 h 7"/>
                    <a:gd name="T6" fmla="*/ 5 w 86"/>
                    <a:gd name="T7" fmla="*/ 7 h 7"/>
                    <a:gd name="T8" fmla="*/ 83 w 86"/>
                    <a:gd name="T9" fmla="*/ 7 h 7"/>
                    <a:gd name="T10" fmla="*/ 86 w 86"/>
                    <a:gd name="T11" fmla="*/ 5 h 7"/>
                    <a:gd name="T12" fmla="*/ 81 w 86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7">
                      <a:moveTo>
                        <a:pt x="81" y="0"/>
                      </a:move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5" y="7"/>
                      </a:lnTo>
                      <a:lnTo>
                        <a:pt x="83" y="7"/>
                      </a:lnTo>
                      <a:lnTo>
                        <a:pt x="86" y="5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48" name="Freeform 2045"/>
                <p:cNvSpPr>
                  <a:spLocks/>
                </p:cNvSpPr>
                <p:nvPr/>
              </p:nvSpPr>
              <p:spPr bwMode="auto">
                <a:xfrm>
                  <a:off x="4054" y="2070"/>
                  <a:ext cx="86" cy="7"/>
                </a:xfrm>
                <a:custGeom>
                  <a:avLst/>
                  <a:gdLst>
                    <a:gd name="T0" fmla="*/ 81 w 86"/>
                    <a:gd name="T1" fmla="*/ 0 h 7"/>
                    <a:gd name="T2" fmla="*/ 5 w 86"/>
                    <a:gd name="T3" fmla="*/ 0 h 7"/>
                    <a:gd name="T4" fmla="*/ 0 w 86"/>
                    <a:gd name="T5" fmla="*/ 2 h 7"/>
                    <a:gd name="T6" fmla="*/ 5 w 86"/>
                    <a:gd name="T7" fmla="*/ 7 h 7"/>
                    <a:gd name="T8" fmla="*/ 83 w 86"/>
                    <a:gd name="T9" fmla="*/ 7 h 7"/>
                    <a:gd name="T10" fmla="*/ 86 w 86"/>
                    <a:gd name="T11" fmla="*/ 5 h 7"/>
                    <a:gd name="T12" fmla="*/ 81 w 86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7">
                      <a:moveTo>
                        <a:pt x="81" y="0"/>
                      </a:move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5" y="7"/>
                      </a:lnTo>
                      <a:lnTo>
                        <a:pt x="83" y="7"/>
                      </a:lnTo>
                      <a:lnTo>
                        <a:pt x="86" y="5"/>
                      </a:lnTo>
                      <a:lnTo>
                        <a:pt x="8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49" name="Freeform 2046"/>
                <p:cNvSpPr>
                  <a:spLocks/>
                </p:cNvSpPr>
                <p:nvPr/>
              </p:nvSpPr>
              <p:spPr bwMode="auto">
                <a:xfrm>
                  <a:off x="4135" y="2070"/>
                  <a:ext cx="7" cy="5"/>
                </a:xfrm>
                <a:custGeom>
                  <a:avLst/>
                  <a:gdLst>
                    <a:gd name="T0" fmla="*/ 7 w 7"/>
                    <a:gd name="T1" fmla="*/ 0 h 5"/>
                    <a:gd name="T2" fmla="*/ 0 w 7"/>
                    <a:gd name="T3" fmla="*/ 0 h 5"/>
                    <a:gd name="T4" fmla="*/ 5 w 7"/>
                    <a:gd name="T5" fmla="*/ 5 h 5"/>
                    <a:gd name="T6" fmla="*/ 7 w 7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50" name="Freeform 2047"/>
                <p:cNvSpPr>
                  <a:spLocks/>
                </p:cNvSpPr>
                <p:nvPr/>
              </p:nvSpPr>
              <p:spPr bwMode="auto">
                <a:xfrm>
                  <a:off x="4135" y="2070"/>
                  <a:ext cx="7" cy="5"/>
                </a:xfrm>
                <a:custGeom>
                  <a:avLst/>
                  <a:gdLst>
                    <a:gd name="T0" fmla="*/ 7 w 7"/>
                    <a:gd name="T1" fmla="*/ 0 h 5"/>
                    <a:gd name="T2" fmla="*/ 0 w 7"/>
                    <a:gd name="T3" fmla="*/ 0 h 5"/>
                    <a:gd name="T4" fmla="*/ 5 w 7"/>
                    <a:gd name="T5" fmla="*/ 5 h 5"/>
                    <a:gd name="T6" fmla="*/ 7 w 7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51" name="Freeform 2048"/>
                <p:cNvSpPr>
                  <a:spLocks/>
                </p:cNvSpPr>
                <p:nvPr/>
              </p:nvSpPr>
              <p:spPr bwMode="auto">
                <a:xfrm>
                  <a:off x="4052" y="2070"/>
                  <a:ext cx="7" cy="2"/>
                </a:xfrm>
                <a:custGeom>
                  <a:avLst/>
                  <a:gdLst>
                    <a:gd name="T0" fmla="*/ 7 w 7"/>
                    <a:gd name="T1" fmla="*/ 0 h 2"/>
                    <a:gd name="T2" fmla="*/ 2 w 7"/>
                    <a:gd name="T3" fmla="*/ 0 h 2"/>
                    <a:gd name="T4" fmla="*/ 0 w 7"/>
                    <a:gd name="T5" fmla="*/ 2 h 2"/>
                    <a:gd name="T6" fmla="*/ 2 w 7"/>
                    <a:gd name="T7" fmla="*/ 2 h 2"/>
                    <a:gd name="T8" fmla="*/ 7 w 7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">
                      <a:moveTo>
                        <a:pt x="7" y="0"/>
                      </a:move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52" name="Freeform 2049"/>
                <p:cNvSpPr>
                  <a:spLocks/>
                </p:cNvSpPr>
                <p:nvPr/>
              </p:nvSpPr>
              <p:spPr bwMode="auto">
                <a:xfrm>
                  <a:off x="4052" y="2070"/>
                  <a:ext cx="7" cy="2"/>
                </a:xfrm>
                <a:custGeom>
                  <a:avLst/>
                  <a:gdLst>
                    <a:gd name="T0" fmla="*/ 7 w 7"/>
                    <a:gd name="T1" fmla="*/ 0 h 2"/>
                    <a:gd name="T2" fmla="*/ 2 w 7"/>
                    <a:gd name="T3" fmla="*/ 0 h 2"/>
                    <a:gd name="T4" fmla="*/ 0 w 7"/>
                    <a:gd name="T5" fmla="*/ 2 h 2"/>
                    <a:gd name="T6" fmla="*/ 2 w 7"/>
                    <a:gd name="T7" fmla="*/ 2 h 2"/>
                    <a:gd name="T8" fmla="*/ 7 w 7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">
                      <a:moveTo>
                        <a:pt x="7" y="0"/>
                      </a:move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53" name="Freeform 2050"/>
                <p:cNvSpPr>
                  <a:spLocks noEditPoints="1"/>
                </p:cNvSpPr>
                <p:nvPr/>
              </p:nvSpPr>
              <p:spPr bwMode="auto">
                <a:xfrm>
                  <a:off x="4045" y="2072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1 h 1"/>
                    <a:gd name="T5" fmla="*/ 0 h 1"/>
                    <a:gd name="T6" fmla="*/ 0 h 1"/>
                    <a:gd name="T7" fmla="*/ 0 h 1"/>
                    <a:gd name="T8" fmla="*/ 0 h 1"/>
                    <a:gd name="T9" fmla="*/ 0 h 1"/>
                    <a:gd name="T10" fmla="*/ 0 h 1"/>
                    <a:gd name="T11" fmla="*/ 0 h 1"/>
                    <a:gd name="T12" fmla="*/ 0 h 1"/>
                    <a:gd name="T13" fmla="*/ 0 h 1"/>
                    <a:gd name="T14" fmla="*/ 0 h 1"/>
                    <a:gd name="T1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54" name="Freeform 2051"/>
                <p:cNvSpPr>
                  <a:spLocks/>
                </p:cNvSpPr>
                <p:nvPr/>
              </p:nvSpPr>
              <p:spPr bwMode="auto">
                <a:xfrm>
                  <a:off x="4045" y="20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55" name="Freeform 2052"/>
                <p:cNvSpPr>
                  <a:spLocks noEditPoints="1"/>
                </p:cNvSpPr>
                <p:nvPr/>
              </p:nvSpPr>
              <p:spPr bwMode="auto">
                <a:xfrm>
                  <a:off x="4045" y="2072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0 h 1"/>
                    <a:gd name="T5" fmla="*/ 0 h 1"/>
                    <a:gd name="T6" fmla="*/ 0 h 1"/>
                    <a:gd name="T7" fmla="*/ 0 h 1"/>
                    <a:gd name="T8" fmla="*/ 0 h 1"/>
                    <a:gd name="T9" fmla="*/ 0 h 1"/>
                    <a:gd name="T10" fmla="*/ 0 h 1"/>
                    <a:gd name="T11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56" name="Freeform 2053"/>
                <p:cNvSpPr>
                  <a:spLocks/>
                </p:cNvSpPr>
                <p:nvPr/>
              </p:nvSpPr>
              <p:spPr bwMode="auto">
                <a:xfrm>
                  <a:off x="4052" y="2077"/>
                  <a:ext cx="59" cy="46"/>
                </a:xfrm>
                <a:custGeom>
                  <a:avLst/>
                  <a:gdLst>
                    <a:gd name="T0" fmla="*/ 3 w 25"/>
                    <a:gd name="T1" fmla="*/ 0 h 19"/>
                    <a:gd name="T2" fmla="*/ 0 w 25"/>
                    <a:gd name="T3" fmla="*/ 0 h 19"/>
                    <a:gd name="T4" fmla="*/ 0 w 25"/>
                    <a:gd name="T5" fmla="*/ 1 h 19"/>
                    <a:gd name="T6" fmla="*/ 23 w 25"/>
                    <a:gd name="T7" fmla="*/ 19 h 19"/>
                    <a:gd name="T8" fmla="*/ 25 w 25"/>
                    <a:gd name="T9" fmla="*/ 17 h 19"/>
                    <a:gd name="T10" fmla="*/ 3 w 25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19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57" name="Freeform 2054"/>
                <p:cNvSpPr>
                  <a:spLocks/>
                </p:cNvSpPr>
                <p:nvPr/>
              </p:nvSpPr>
              <p:spPr bwMode="auto">
                <a:xfrm>
                  <a:off x="4047" y="2077"/>
                  <a:ext cx="5" cy="3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2 w 2"/>
                    <a:gd name="T5" fmla="*/ 1 h 1"/>
                    <a:gd name="T6" fmla="*/ 2 w 2"/>
                    <a:gd name="T7" fmla="*/ 0 h 1"/>
                    <a:gd name="T8" fmla="*/ 0 w 2"/>
                    <a:gd name="T9" fmla="*/ 0 h 1"/>
                    <a:gd name="T10" fmla="*/ 0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58" name="Freeform 2055"/>
                <p:cNvSpPr>
                  <a:spLocks/>
                </p:cNvSpPr>
                <p:nvPr/>
              </p:nvSpPr>
              <p:spPr bwMode="auto">
                <a:xfrm>
                  <a:off x="4045" y="2075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59" name="Freeform 2056"/>
                <p:cNvSpPr>
                  <a:spLocks/>
                </p:cNvSpPr>
                <p:nvPr/>
              </p:nvSpPr>
              <p:spPr bwMode="auto">
                <a:xfrm>
                  <a:off x="4113" y="2123"/>
                  <a:ext cx="124" cy="102"/>
                </a:xfrm>
                <a:custGeom>
                  <a:avLst/>
                  <a:gdLst>
                    <a:gd name="T0" fmla="*/ 1 w 52"/>
                    <a:gd name="T1" fmla="*/ 0 h 43"/>
                    <a:gd name="T2" fmla="*/ 0 w 52"/>
                    <a:gd name="T3" fmla="*/ 2 h 43"/>
                    <a:gd name="T4" fmla="*/ 52 w 52"/>
                    <a:gd name="T5" fmla="*/ 43 h 43"/>
                    <a:gd name="T6" fmla="*/ 52 w 52"/>
                    <a:gd name="T7" fmla="*/ 42 h 43"/>
                    <a:gd name="T8" fmla="*/ 47 w 52"/>
                    <a:gd name="T9" fmla="*/ 35 h 43"/>
                    <a:gd name="T10" fmla="*/ 1 w 52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43"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2" y="43"/>
                        <a:pt x="52" y="42"/>
                        <a:pt x="52" y="42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60" name="Freeform 2057"/>
                <p:cNvSpPr>
                  <a:spLocks/>
                </p:cNvSpPr>
                <p:nvPr/>
              </p:nvSpPr>
              <p:spPr bwMode="auto">
                <a:xfrm>
                  <a:off x="4237" y="2223"/>
                  <a:ext cx="7" cy="2"/>
                </a:xfrm>
                <a:custGeom>
                  <a:avLst/>
                  <a:gdLst>
                    <a:gd name="T0" fmla="*/ 3 w 3"/>
                    <a:gd name="T1" fmla="*/ 0 h 1"/>
                    <a:gd name="T2" fmla="*/ 2 w 3"/>
                    <a:gd name="T3" fmla="*/ 1 h 1"/>
                    <a:gd name="T4" fmla="*/ 1 w 3"/>
                    <a:gd name="T5" fmla="*/ 1 h 1"/>
                    <a:gd name="T6" fmla="*/ 0 w 3"/>
                    <a:gd name="T7" fmla="*/ 0 h 1"/>
                    <a:gd name="T8" fmla="*/ 0 w 3"/>
                    <a:gd name="T9" fmla="*/ 0 h 1"/>
                    <a:gd name="T10" fmla="*/ 0 w 3"/>
                    <a:gd name="T11" fmla="*/ 1 h 1"/>
                    <a:gd name="T12" fmla="*/ 0 w 3"/>
                    <a:gd name="T13" fmla="*/ 1 h 1"/>
                    <a:gd name="T14" fmla="*/ 1 w 3"/>
                    <a:gd name="T15" fmla="*/ 1 h 1"/>
                    <a:gd name="T16" fmla="*/ 2 w 3"/>
                    <a:gd name="T17" fmla="*/ 0 h 1"/>
                    <a:gd name="T18" fmla="*/ 3 w 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61" name="Freeform 2058"/>
                <p:cNvSpPr>
                  <a:spLocks/>
                </p:cNvSpPr>
                <p:nvPr/>
              </p:nvSpPr>
              <p:spPr bwMode="auto">
                <a:xfrm>
                  <a:off x="4225" y="2206"/>
                  <a:ext cx="19" cy="19"/>
                </a:xfrm>
                <a:custGeom>
                  <a:avLst/>
                  <a:gdLst>
                    <a:gd name="T0" fmla="*/ 0 w 8"/>
                    <a:gd name="T1" fmla="*/ 0 h 8"/>
                    <a:gd name="T2" fmla="*/ 5 w 8"/>
                    <a:gd name="T3" fmla="*/ 7 h 8"/>
                    <a:gd name="T4" fmla="*/ 5 w 8"/>
                    <a:gd name="T5" fmla="*/ 7 h 8"/>
                    <a:gd name="T6" fmla="*/ 6 w 8"/>
                    <a:gd name="T7" fmla="*/ 8 h 8"/>
                    <a:gd name="T8" fmla="*/ 7 w 8"/>
                    <a:gd name="T9" fmla="*/ 8 h 8"/>
                    <a:gd name="T10" fmla="*/ 8 w 8"/>
                    <a:gd name="T11" fmla="*/ 7 h 8"/>
                    <a:gd name="T12" fmla="*/ 7 w 8"/>
                    <a:gd name="T13" fmla="*/ 5 h 8"/>
                    <a:gd name="T14" fmla="*/ 0 w 8"/>
                    <a:gd name="T1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" h="8">
                      <a:moveTo>
                        <a:pt x="0" y="0"/>
                      </a:move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6" y="8"/>
                        <a:pt x="7" y="8"/>
                        <a:pt x="7" y="8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6"/>
                        <a:pt x="7" y="6"/>
                        <a:pt x="7" y="5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62" name="Freeform 2059"/>
                <p:cNvSpPr>
                  <a:spLocks/>
                </p:cNvSpPr>
                <p:nvPr/>
              </p:nvSpPr>
              <p:spPr bwMode="auto">
                <a:xfrm>
                  <a:off x="4052" y="2072"/>
                  <a:ext cx="7" cy="5"/>
                </a:xfrm>
                <a:custGeom>
                  <a:avLst/>
                  <a:gdLst>
                    <a:gd name="T0" fmla="*/ 1 w 3"/>
                    <a:gd name="T1" fmla="*/ 0 h 2"/>
                    <a:gd name="T2" fmla="*/ 0 w 3"/>
                    <a:gd name="T3" fmla="*/ 1 h 2"/>
                    <a:gd name="T4" fmla="*/ 0 w 3"/>
                    <a:gd name="T5" fmla="*/ 2 h 2"/>
                    <a:gd name="T6" fmla="*/ 3 w 3"/>
                    <a:gd name="T7" fmla="*/ 2 h 2"/>
                    <a:gd name="T8" fmla="*/ 1 w 3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63" name="Freeform 2060"/>
                <p:cNvSpPr>
                  <a:spLocks/>
                </p:cNvSpPr>
                <p:nvPr/>
              </p:nvSpPr>
              <p:spPr bwMode="auto">
                <a:xfrm>
                  <a:off x="4047" y="2075"/>
                  <a:ext cx="5" cy="2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0 w 2"/>
                    <a:gd name="T5" fmla="*/ 1 h 1"/>
                    <a:gd name="T6" fmla="*/ 0 w 2"/>
                    <a:gd name="T7" fmla="*/ 1 h 1"/>
                    <a:gd name="T8" fmla="*/ 0 w 2"/>
                    <a:gd name="T9" fmla="*/ 1 h 1"/>
                    <a:gd name="T10" fmla="*/ 0 w 2"/>
                    <a:gd name="T11" fmla="*/ 1 h 1"/>
                    <a:gd name="T12" fmla="*/ 2 w 2"/>
                    <a:gd name="T13" fmla="*/ 1 h 1"/>
                    <a:gd name="T14" fmla="*/ 2 w 2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64" name="Freeform 2061"/>
                <p:cNvSpPr>
                  <a:spLocks/>
                </p:cNvSpPr>
                <p:nvPr/>
              </p:nvSpPr>
              <p:spPr bwMode="auto">
                <a:xfrm>
                  <a:off x="4045" y="2072"/>
                  <a:ext cx="2" cy="5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0 h 2"/>
                    <a:gd name="T6" fmla="*/ 0 w 1"/>
                    <a:gd name="T7" fmla="*/ 0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  <a:gd name="T16" fmla="*/ 0 w 1"/>
                    <a:gd name="T17" fmla="*/ 1 h 2"/>
                    <a:gd name="T18" fmla="*/ 0 w 1"/>
                    <a:gd name="T19" fmla="*/ 1 h 2"/>
                    <a:gd name="T20" fmla="*/ 0 w 1"/>
                    <a:gd name="T21" fmla="*/ 1 h 2"/>
                    <a:gd name="T22" fmla="*/ 1 w 1"/>
                    <a:gd name="T23" fmla="*/ 2 h 2"/>
                    <a:gd name="T24" fmla="*/ 1 w 1"/>
                    <a:gd name="T25" fmla="*/ 2 h 2"/>
                    <a:gd name="T26" fmla="*/ 1 w 1"/>
                    <a:gd name="T27" fmla="*/ 2 h 2"/>
                    <a:gd name="T28" fmla="*/ 0 w 1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65" name="Freeform 2062"/>
                <p:cNvSpPr>
                  <a:spLocks/>
                </p:cNvSpPr>
                <p:nvPr/>
              </p:nvSpPr>
              <p:spPr bwMode="auto">
                <a:xfrm>
                  <a:off x="4052" y="2072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1 h 1"/>
                    <a:gd name="T8" fmla="*/ 1 w 1"/>
                    <a:gd name="T9" fmla="*/ 0 h 1"/>
                    <a:gd name="T10" fmla="*/ 0 w 1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66" name="Freeform 2063"/>
                <p:cNvSpPr>
                  <a:spLocks/>
                </p:cNvSpPr>
                <p:nvPr/>
              </p:nvSpPr>
              <p:spPr bwMode="auto">
                <a:xfrm>
                  <a:off x="4052" y="2072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0 h 1"/>
                    <a:gd name="T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67" name="Freeform 2064"/>
                <p:cNvSpPr>
                  <a:spLocks noEditPoints="1"/>
                </p:cNvSpPr>
                <p:nvPr/>
              </p:nvSpPr>
              <p:spPr bwMode="auto">
                <a:xfrm>
                  <a:off x="4175" y="1936"/>
                  <a:ext cx="62" cy="89"/>
                </a:xfrm>
                <a:custGeom>
                  <a:avLst/>
                  <a:gdLst>
                    <a:gd name="T0" fmla="*/ 6 w 26"/>
                    <a:gd name="T1" fmla="*/ 26 h 37"/>
                    <a:gd name="T2" fmla="*/ 0 w 26"/>
                    <a:gd name="T3" fmla="*/ 35 h 37"/>
                    <a:gd name="T4" fmla="*/ 3 w 26"/>
                    <a:gd name="T5" fmla="*/ 37 h 37"/>
                    <a:gd name="T6" fmla="*/ 8 w 26"/>
                    <a:gd name="T7" fmla="*/ 29 h 37"/>
                    <a:gd name="T8" fmla="*/ 6 w 26"/>
                    <a:gd name="T9" fmla="*/ 26 h 37"/>
                    <a:gd name="T10" fmla="*/ 26 w 26"/>
                    <a:gd name="T11" fmla="*/ 0 h 37"/>
                    <a:gd name="T12" fmla="*/ 21 w 26"/>
                    <a:gd name="T13" fmla="*/ 3 h 37"/>
                    <a:gd name="T14" fmla="*/ 8 w 26"/>
                    <a:gd name="T15" fmla="*/ 23 h 37"/>
                    <a:gd name="T16" fmla="*/ 10 w 26"/>
                    <a:gd name="T17" fmla="*/ 26 h 37"/>
                    <a:gd name="T18" fmla="*/ 26 w 26"/>
                    <a:gd name="T19" fmla="*/ 2 h 37"/>
                    <a:gd name="T20" fmla="*/ 26 w 26"/>
                    <a:gd name="T21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" h="37">
                      <a:moveTo>
                        <a:pt x="6" y="26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26" y="0"/>
                      </a:move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1"/>
                        <a:pt x="26" y="1"/>
                        <a:pt x="26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68" name="Freeform 2065"/>
                <p:cNvSpPr>
                  <a:spLocks/>
                </p:cNvSpPr>
                <p:nvPr/>
              </p:nvSpPr>
              <p:spPr bwMode="auto">
                <a:xfrm>
                  <a:off x="4189" y="1991"/>
                  <a:ext cx="10" cy="15"/>
                </a:xfrm>
                <a:custGeom>
                  <a:avLst/>
                  <a:gdLst>
                    <a:gd name="T0" fmla="*/ 5 w 10"/>
                    <a:gd name="T1" fmla="*/ 0 h 15"/>
                    <a:gd name="T2" fmla="*/ 0 w 10"/>
                    <a:gd name="T3" fmla="*/ 7 h 15"/>
                    <a:gd name="T4" fmla="*/ 5 w 10"/>
                    <a:gd name="T5" fmla="*/ 15 h 15"/>
                    <a:gd name="T6" fmla="*/ 10 w 10"/>
                    <a:gd name="T7" fmla="*/ 7 h 15"/>
                    <a:gd name="T8" fmla="*/ 5 w 10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5"/>
                      </a:lnTo>
                      <a:lnTo>
                        <a:pt x="10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69" name="Freeform 2066"/>
                <p:cNvSpPr>
                  <a:spLocks/>
                </p:cNvSpPr>
                <p:nvPr/>
              </p:nvSpPr>
              <p:spPr bwMode="auto">
                <a:xfrm>
                  <a:off x="4189" y="1991"/>
                  <a:ext cx="10" cy="15"/>
                </a:xfrm>
                <a:custGeom>
                  <a:avLst/>
                  <a:gdLst>
                    <a:gd name="T0" fmla="*/ 5 w 10"/>
                    <a:gd name="T1" fmla="*/ 0 h 15"/>
                    <a:gd name="T2" fmla="*/ 0 w 10"/>
                    <a:gd name="T3" fmla="*/ 7 h 15"/>
                    <a:gd name="T4" fmla="*/ 5 w 10"/>
                    <a:gd name="T5" fmla="*/ 15 h 15"/>
                    <a:gd name="T6" fmla="*/ 10 w 10"/>
                    <a:gd name="T7" fmla="*/ 7 h 15"/>
                    <a:gd name="T8" fmla="*/ 5 w 10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5"/>
                      </a:lnTo>
                      <a:lnTo>
                        <a:pt x="10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70" name="Freeform 2067"/>
                <p:cNvSpPr>
                  <a:spLocks noEditPoints="1"/>
                </p:cNvSpPr>
                <p:nvPr/>
              </p:nvSpPr>
              <p:spPr bwMode="auto">
                <a:xfrm>
                  <a:off x="4144" y="2025"/>
                  <a:ext cx="34" cy="45"/>
                </a:xfrm>
                <a:custGeom>
                  <a:avLst/>
                  <a:gdLst>
                    <a:gd name="T0" fmla="*/ 15 w 34"/>
                    <a:gd name="T1" fmla="*/ 19 h 45"/>
                    <a:gd name="T2" fmla="*/ 0 w 34"/>
                    <a:gd name="T3" fmla="*/ 43 h 45"/>
                    <a:gd name="T4" fmla="*/ 0 w 34"/>
                    <a:gd name="T5" fmla="*/ 45 h 45"/>
                    <a:gd name="T6" fmla="*/ 7 w 34"/>
                    <a:gd name="T7" fmla="*/ 45 h 45"/>
                    <a:gd name="T8" fmla="*/ 19 w 34"/>
                    <a:gd name="T9" fmla="*/ 26 h 45"/>
                    <a:gd name="T10" fmla="*/ 15 w 34"/>
                    <a:gd name="T11" fmla="*/ 19 h 45"/>
                    <a:gd name="T12" fmla="*/ 29 w 34"/>
                    <a:gd name="T13" fmla="*/ 0 h 45"/>
                    <a:gd name="T14" fmla="*/ 19 w 34"/>
                    <a:gd name="T15" fmla="*/ 12 h 45"/>
                    <a:gd name="T16" fmla="*/ 24 w 34"/>
                    <a:gd name="T17" fmla="*/ 19 h 45"/>
                    <a:gd name="T18" fmla="*/ 34 w 34"/>
                    <a:gd name="T19" fmla="*/ 4 h 45"/>
                    <a:gd name="T20" fmla="*/ 29 w 34"/>
                    <a:gd name="T2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45">
                      <a:moveTo>
                        <a:pt x="15" y="19"/>
                      </a:moveTo>
                      <a:lnTo>
                        <a:pt x="0" y="43"/>
                      </a:lnTo>
                      <a:lnTo>
                        <a:pt x="0" y="45"/>
                      </a:lnTo>
                      <a:lnTo>
                        <a:pt x="7" y="45"/>
                      </a:lnTo>
                      <a:lnTo>
                        <a:pt x="19" y="26"/>
                      </a:lnTo>
                      <a:lnTo>
                        <a:pt x="15" y="19"/>
                      </a:lnTo>
                      <a:close/>
                      <a:moveTo>
                        <a:pt x="29" y="0"/>
                      </a:moveTo>
                      <a:lnTo>
                        <a:pt x="19" y="12"/>
                      </a:lnTo>
                      <a:lnTo>
                        <a:pt x="24" y="19"/>
                      </a:lnTo>
                      <a:lnTo>
                        <a:pt x="34" y="4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71" name="Freeform 2068"/>
                <p:cNvSpPr>
                  <a:spLocks noEditPoints="1"/>
                </p:cNvSpPr>
                <p:nvPr/>
              </p:nvSpPr>
              <p:spPr bwMode="auto">
                <a:xfrm>
                  <a:off x="4144" y="2025"/>
                  <a:ext cx="34" cy="45"/>
                </a:xfrm>
                <a:custGeom>
                  <a:avLst/>
                  <a:gdLst>
                    <a:gd name="T0" fmla="*/ 15 w 34"/>
                    <a:gd name="T1" fmla="*/ 19 h 45"/>
                    <a:gd name="T2" fmla="*/ 0 w 34"/>
                    <a:gd name="T3" fmla="*/ 43 h 45"/>
                    <a:gd name="T4" fmla="*/ 0 w 34"/>
                    <a:gd name="T5" fmla="*/ 45 h 45"/>
                    <a:gd name="T6" fmla="*/ 7 w 34"/>
                    <a:gd name="T7" fmla="*/ 45 h 45"/>
                    <a:gd name="T8" fmla="*/ 19 w 34"/>
                    <a:gd name="T9" fmla="*/ 26 h 45"/>
                    <a:gd name="T10" fmla="*/ 15 w 34"/>
                    <a:gd name="T11" fmla="*/ 19 h 45"/>
                    <a:gd name="T12" fmla="*/ 29 w 34"/>
                    <a:gd name="T13" fmla="*/ 0 h 45"/>
                    <a:gd name="T14" fmla="*/ 19 w 34"/>
                    <a:gd name="T15" fmla="*/ 12 h 45"/>
                    <a:gd name="T16" fmla="*/ 24 w 34"/>
                    <a:gd name="T17" fmla="*/ 19 h 45"/>
                    <a:gd name="T18" fmla="*/ 34 w 34"/>
                    <a:gd name="T19" fmla="*/ 4 h 45"/>
                    <a:gd name="T20" fmla="*/ 29 w 34"/>
                    <a:gd name="T2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45">
                      <a:moveTo>
                        <a:pt x="15" y="19"/>
                      </a:moveTo>
                      <a:lnTo>
                        <a:pt x="0" y="43"/>
                      </a:lnTo>
                      <a:lnTo>
                        <a:pt x="0" y="45"/>
                      </a:lnTo>
                      <a:lnTo>
                        <a:pt x="7" y="45"/>
                      </a:lnTo>
                      <a:lnTo>
                        <a:pt x="19" y="26"/>
                      </a:lnTo>
                      <a:lnTo>
                        <a:pt x="15" y="19"/>
                      </a:lnTo>
                      <a:moveTo>
                        <a:pt x="29" y="0"/>
                      </a:moveTo>
                      <a:lnTo>
                        <a:pt x="19" y="12"/>
                      </a:lnTo>
                      <a:lnTo>
                        <a:pt x="24" y="19"/>
                      </a:lnTo>
                      <a:lnTo>
                        <a:pt x="34" y="4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72" name="Freeform 2069"/>
                <p:cNvSpPr>
                  <a:spLocks/>
                </p:cNvSpPr>
                <p:nvPr/>
              </p:nvSpPr>
              <p:spPr bwMode="auto">
                <a:xfrm>
                  <a:off x="4159" y="2037"/>
                  <a:ext cx="9" cy="14"/>
                </a:xfrm>
                <a:custGeom>
                  <a:avLst/>
                  <a:gdLst>
                    <a:gd name="T0" fmla="*/ 4 w 9"/>
                    <a:gd name="T1" fmla="*/ 0 h 14"/>
                    <a:gd name="T2" fmla="*/ 0 w 9"/>
                    <a:gd name="T3" fmla="*/ 7 h 14"/>
                    <a:gd name="T4" fmla="*/ 4 w 9"/>
                    <a:gd name="T5" fmla="*/ 14 h 14"/>
                    <a:gd name="T6" fmla="*/ 9 w 9"/>
                    <a:gd name="T7" fmla="*/ 7 h 14"/>
                    <a:gd name="T8" fmla="*/ 4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4" y="14"/>
                      </a:lnTo>
                      <a:lnTo>
                        <a:pt x="9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73" name="Freeform 2070"/>
                <p:cNvSpPr>
                  <a:spLocks/>
                </p:cNvSpPr>
                <p:nvPr/>
              </p:nvSpPr>
              <p:spPr bwMode="auto">
                <a:xfrm>
                  <a:off x="4159" y="2037"/>
                  <a:ext cx="9" cy="14"/>
                </a:xfrm>
                <a:custGeom>
                  <a:avLst/>
                  <a:gdLst>
                    <a:gd name="T0" fmla="*/ 4 w 9"/>
                    <a:gd name="T1" fmla="*/ 0 h 14"/>
                    <a:gd name="T2" fmla="*/ 0 w 9"/>
                    <a:gd name="T3" fmla="*/ 7 h 14"/>
                    <a:gd name="T4" fmla="*/ 4 w 9"/>
                    <a:gd name="T5" fmla="*/ 14 h 14"/>
                    <a:gd name="T6" fmla="*/ 9 w 9"/>
                    <a:gd name="T7" fmla="*/ 7 h 14"/>
                    <a:gd name="T8" fmla="*/ 4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4" y="14"/>
                      </a:lnTo>
                      <a:lnTo>
                        <a:pt x="9" y="7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74" name="Freeform 2071"/>
                <p:cNvSpPr>
                  <a:spLocks/>
                </p:cNvSpPr>
                <p:nvPr/>
              </p:nvSpPr>
              <p:spPr bwMode="auto">
                <a:xfrm>
                  <a:off x="4173" y="2020"/>
                  <a:ext cx="9" cy="9"/>
                </a:xfrm>
                <a:custGeom>
                  <a:avLst/>
                  <a:gdLst>
                    <a:gd name="T0" fmla="*/ 2 w 9"/>
                    <a:gd name="T1" fmla="*/ 0 h 9"/>
                    <a:gd name="T2" fmla="*/ 0 w 9"/>
                    <a:gd name="T3" fmla="*/ 5 h 9"/>
                    <a:gd name="T4" fmla="*/ 5 w 9"/>
                    <a:gd name="T5" fmla="*/ 9 h 9"/>
                    <a:gd name="T6" fmla="*/ 9 w 9"/>
                    <a:gd name="T7" fmla="*/ 5 h 9"/>
                    <a:gd name="T8" fmla="*/ 2 w 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0"/>
                      </a:moveTo>
                      <a:lnTo>
                        <a:pt x="0" y="5"/>
                      </a:lnTo>
                      <a:lnTo>
                        <a:pt x="5" y="9"/>
                      </a:lnTo>
                      <a:lnTo>
                        <a:pt x="9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75" name="Freeform 2072"/>
                <p:cNvSpPr>
                  <a:spLocks/>
                </p:cNvSpPr>
                <p:nvPr/>
              </p:nvSpPr>
              <p:spPr bwMode="auto">
                <a:xfrm>
                  <a:off x="4173" y="2020"/>
                  <a:ext cx="9" cy="9"/>
                </a:xfrm>
                <a:custGeom>
                  <a:avLst/>
                  <a:gdLst>
                    <a:gd name="T0" fmla="*/ 2 w 9"/>
                    <a:gd name="T1" fmla="*/ 0 h 9"/>
                    <a:gd name="T2" fmla="*/ 0 w 9"/>
                    <a:gd name="T3" fmla="*/ 5 h 9"/>
                    <a:gd name="T4" fmla="*/ 5 w 9"/>
                    <a:gd name="T5" fmla="*/ 9 h 9"/>
                    <a:gd name="T6" fmla="*/ 9 w 9"/>
                    <a:gd name="T7" fmla="*/ 5 h 9"/>
                    <a:gd name="T8" fmla="*/ 2 w 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0"/>
                      </a:moveTo>
                      <a:lnTo>
                        <a:pt x="0" y="5"/>
                      </a:lnTo>
                      <a:lnTo>
                        <a:pt x="5" y="9"/>
                      </a:lnTo>
                      <a:lnTo>
                        <a:pt x="9" y="5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76" name="Freeform 2073"/>
                <p:cNvSpPr>
                  <a:spLocks/>
                </p:cNvSpPr>
                <p:nvPr/>
              </p:nvSpPr>
              <p:spPr bwMode="auto">
                <a:xfrm>
                  <a:off x="4142" y="2068"/>
                  <a:ext cx="2" cy="2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2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77" name="Freeform 2074"/>
                <p:cNvSpPr>
                  <a:spLocks/>
                </p:cNvSpPr>
                <p:nvPr/>
              </p:nvSpPr>
              <p:spPr bwMode="auto">
                <a:xfrm>
                  <a:off x="4142" y="2068"/>
                  <a:ext cx="2" cy="2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2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78" name="Freeform 2075"/>
                <p:cNvSpPr>
                  <a:spLocks/>
                </p:cNvSpPr>
                <p:nvPr/>
              </p:nvSpPr>
              <p:spPr bwMode="auto">
                <a:xfrm>
                  <a:off x="4225" y="1934"/>
                  <a:ext cx="12" cy="9"/>
                </a:xfrm>
                <a:custGeom>
                  <a:avLst/>
                  <a:gdLst>
                    <a:gd name="T0" fmla="*/ 4 w 5"/>
                    <a:gd name="T1" fmla="*/ 0 h 4"/>
                    <a:gd name="T2" fmla="*/ 3 w 5"/>
                    <a:gd name="T3" fmla="*/ 0 h 4"/>
                    <a:gd name="T4" fmla="*/ 0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79" name="Freeform 2076"/>
                <p:cNvSpPr>
                  <a:spLocks/>
                </p:cNvSpPr>
                <p:nvPr/>
              </p:nvSpPr>
              <p:spPr bwMode="auto">
                <a:xfrm>
                  <a:off x="4232" y="1929"/>
                  <a:ext cx="3" cy="5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2 h 2"/>
                    <a:gd name="T6" fmla="*/ 1 w 1"/>
                    <a:gd name="T7" fmla="*/ 1 h 2"/>
                    <a:gd name="T8" fmla="*/ 1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80" name="Freeform 2077"/>
                <p:cNvSpPr>
                  <a:spLocks/>
                </p:cNvSpPr>
                <p:nvPr/>
              </p:nvSpPr>
              <p:spPr bwMode="auto">
                <a:xfrm>
                  <a:off x="4235" y="1929"/>
                  <a:ext cx="0" cy="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81" name="Freeform 2078"/>
                <p:cNvSpPr>
                  <a:spLocks/>
                </p:cNvSpPr>
                <p:nvPr/>
              </p:nvSpPr>
              <p:spPr bwMode="auto">
                <a:xfrm>
                  <a:off x="4111" y="2077"/>
                  <a:ext cx="33" cy="46"/>
                </a:xfrm>
                <a:custGeom>
                  <a:avLst/>
                  <a:gdLst>
                    <a:gd name="T0" fmla="*/ 29 w 33"/>
                    <a:gd name="T1" fmla="*/ 0 h 46"/>
                    <a:gd name="T2" fmla="*/ 26 w 33"/>
                    <a:gd name="T3" fmla="*/ 0 h 46"/>
                    <a:gd name="T4" fmla="*/ 0 w 33"/>
                    <a:gd name="T5" fmla="*/ 41 h 46"/>
                    <a:gd name="T6" fmla="*/ 5 w 33"/>
                    <a:gd name="T7" fmla="*/ 46 h 46"/>
                    <a:gd name="T8" fmla="*/ 33 w 33"/>
                    <a:gd name="T9" fmla="*/ 5 h 46"/>
                    <a:gd name="T10" fmla="*/ 29 w 33"/>
                    <a:gd name="T11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6">
                      <a:moveTo>
                        <a:pt x="29" y="0"/>
                      </a:moveTo>
                      <a:lnTo>
                        <a:pt x="26" y="0"/>
                      </a:lnTo>
                      <a:lnTo>
                        <a:pt x="0" y="41"/>
                      </a:lnTo>
                      <a:lnTo>
                        <a:pt x="5" y="46"/>
                      </a:lnTo>
                      <a:lnTo>
                        <a:pt x="33" y="5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82" name="Freeform 2079"/>
                <p:cNvSpPr>
                  <a:spLocks/>
                </p:cNvSpPr>
                <p:nvPr/>
              </p:nvSpPr>
              <p:spPr bwMode="auto">
                <a:xfrm>
                  <a:off x="4111" y="2077"/>
                  <a:ext cx="33" cy="46"/>
                </a:xfrm>
                <a:custGeom>
                  <a:avLst/>
                  <a:gdLst>
                    <a:gd name="T0" fmla="*/ 29 w 33"/>
                    <a:gd name="T1" fmla="*/ 0 h 46"/>
                    <a:gd name="T2" fmla="*/ 26 w 33"/>
                    <a:gd name="T3" fmla="*/ 0 h 46"/>
                    <a:gd name="T4" fmla="*/ 0 w 33"/>
                    <a:gd name="T5" fmla="*/ 41 h 46"/>
                    <a:gd name="T6" fmla="*/ 5 w 33"/>
                    <a:gd name="T7" fmla="*/ 46 h 46"/>
                    <a:gd name="T8" fmla="*/ 33 w 33"/>
                    <a:gd name="T9" fmla="*/ 5 h 46"/>
                    <a:gd name="T10" fmla="*/ 29 w 33"/>
                    <a:gd name="T11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46">
                      <a:moveTo>
                        <a:pt x="29" y="0"/>
                      </a:moveTo>
                      <a:lnTo>
                        <a:pt x="26" y="0"/>
                      </a:lnTo>
                      <a:lnTo>
                        <a:pt x="0" y="41"/>
                      </a:lnTo>
                      <a:lnTo>
                        <a:pt x="5" y="46"/>
                      </a:lnTo>
                      <a:lnTo>
                        <a:pt x="33" y="5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83" name="Freeform 2080"/>
                <p:cNvSpPr>
                  <a:spLocks/>
                </p:cNvSpPr>
                <p:nvPr/>
              </p:nvSpPr>
              <p:spPr bwMode="auto">
                <a:xfrm>
                  <a:off x="4140" y="2077"/>
                  <a:ext cx="7" cy="5"/>
                </a:xfrm>
                <a:custGeom>
                  <a:avLst/>
                  <a:gdLst>
                    <a:gd name="T0" fmla="*/ 7 w 7"/>
                    <a:gd name="T1" fmla="*/ 0 h 5"/>
                    <a:gd name="T2" fmla="*/ 0 w 7"/>
                    <a:gd name="T3" fmla="*/ 0 h 5"/>
                    <a:gd name="T4" fmla="*/ 4 w 7"/>
                    <a:gd name="T5" fmla="*/ 5 h 5"/>
                    <a:gd name="T6" fmla="*/ 7 w 7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4" y="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84" name="Freeform 2081"/>
                <p:cNvSpPr>
                  <a:spLocks/>
                </p:cNvSpPr>
                <p:nvPr/>
              </p:nvSpPr>
              <p:spPr bwMode="auto">
                <a:xfrm>
                  <a:off x="4140" y="2077"/>
                  <a:ext cx="7" cy="5"/>
                </a:xfrm>
                <a:custGeom>
                  <a:avLst/>
                  <a:gdLst>
                    <a:gd name="T0" fmla="*/ 7 w 7"/>
                    <a:gd name="T1" fmla="*/ 0 h 5"/>
                    <a:gd name="T2" fmla="*/ 0 w 7"/>
                    <a:gd name="T3" fmla="*/ 0 h 5"/>
                    <a:gd name="T4" fmla="*/ 4 w 7"/>
                    <a:gd name="T5" fmla="*/ 5 h 5"/>
                    <a:gd name="T6" fmla="*/ 7 w 7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4" y="5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85" name="Freeform 2082"/>
                <p:cNvSpPr>
                  <a:spLocks/>
                </p:cNvSpPr>
                <p:nvPr/>
              </p:nvSpPr>
              <p:spPr bwMode="auto">
                <a:xfrm>
                  <a:off x="4052" y="2123"/>
                  <a:ext cx="61" cy="97"/>
                </a:xfrm>
                <a:custGeom>
                  <a:avLst/>
                  <a:gdLst>
                    <a:gd name="T0" fmla="*/ 23 w 26"/>
                    <a:gd name="T1" fmla="*/ 0 h 41"/>
                    <a:gd name="T2" fmla="*/ 0 w 26"/>
                    <a:gd name="T3" fmla="*/ 36 h 41"/>
                    <a:gd name="T4" fmla="*/ 0 w 26"/>
                    <a:gd name="T5" fmla="*/ 41 h 41"/>
                    <a:gd name="T6" fmla="*/ 26 w 26"/>
                    <a:gd name="T7" fmla="*/ 2 h 41"/>
                    <a:gd name="T8" fmla="*/ 23 w 26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41">
                      <a:moveTo>
                        <a:pt x="23" y="0"/>
                      </a:move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8"/>
                        <a:pt x="0" y="39"/>
                        <a:pt x="0" y="4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3" y="0"/>
                        <a:pt x="23" y="0"/>
                        <a:pt x="23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86" name="Freeform 2083"/>
                <p:cNvSpPr>
                  <a:spLocks/>
                </p:cNvSpPr>
                <p:nvPr/>
              </p:nvSpPr>
              <p:spPr bwMode="auto">
                <a:xfrm>
                  <a:off x="4045" y="2208"/>
                  <a:ext cx="7" cy="15"/>
                </a:xfrm>
                <a:custGeom>
                  <a:avLst/>
                  <a:gdLst>
                    <a:gd name="T0" fmla="*/ 3 w 3"/>
                    <a:gd name="T1" fmla="*/ 0 h 6"/>
                    <a:gd name="T2" fmla="*/ 0 w 3"/>
                    <a:gd name="T3" fmla="*/ 4 h 6"/>
                    <a:gd name="T4" fmla="*/ 1 w 3"/>
                    <a:gd name="T5" fmla="*/ 6 h 6"/>
                    <a:gd name="T6" fmla="*/ 1 w 3"/>
                    <a:gd name="T7" fmla="*/ 6 h 6"/>
                    <a:gd name="T8" fmla="*/ 3 w 3"/>
                    <a:gd name="T9" fmla="*/ 6 h 6"/>
                    <a:gd name="T10" fmla="*/ 3 w 3"/>
                    <a:gd name="T11" fmla="*/ 5 h 6"/>
                    <a:gd name="T12" fmla="*/ 3 w 3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6">
                      <a:moveTo>
                        <a:pt x="3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3" y="6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3"/>
                        <a:pt x="3" y="2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87" name="Freeform 2084"/>
                <p:cNvSpPr>
                  <a:spLocks noEditPoints="1"/>
                </p:cNvSpPr>
                <p:nvPr/>
              </p:nvSpPr>
              <p:spPr bwMode="auto">
                <a:xfrm>
                  <a:off x="4137" y="2070"/>
                  <a:ext cx="14" cy="7"/>
                </a:xfrm>
                <a:custGeom>
                  <a:avLst/>
                  <a:gdLst>
                    <a:gd name="T0" fmla="*/ 3 w 14"/>
                    <a:gd name="T1" fmla="*/ 5 h 7"/>
                    <a:gd name="T2" fmla="*/ 0 w 14"/>
                    <a:gd name="T3" fmla="*/ 7 h 7"/>
                    <a:gd name="T4" fmla="*/ 3 w 14"/>
                    <a:gd name="T5" fmla="*/ 7 h 7"/>
                    <a:gd name="T6" fmla="*/ 3 w 14"/>
                    <a:gd name="T7" fmla="*/ 5 h 7"/>
                    <a:gd name="T8" fmla="*/ 14 w 14"/>
                    <a:gd name="T9" fmla="*/ 0 h 7"/>
                    <a:gd name="T10" fmla="*/ 7 w 14"/>
                    <a:gd name="T11" fmla="*/ 0 h 7"/>
                    <a:gd name="T12" fmla="*/ 10 w 14"/>
                    <a:gd name="T13" fmla="*/ 5 h 7"/>
                    <a:gd name="T14" fmla="*/ 14 w 14"/>
                    <a:gd name="T1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7">
                      <a:moveTo>
                        <a:pt x="3" y="5"/>
                      </a:moveTo>
                      <a:lnTo>
                        <a:pt x="0" y="7"/>
                      </a:lnTo>
                      <a:lnTo>
                        <a:pt x="3" y="7"/>
                      </a:lnTo>
                      <a:lnTo>
                        <a:pt x="3" y="5"/>
                      </a:lnTo>
                      <a:close/>
                      <a:moveTo>
                        <a:pt x="14" y="0"/>
                      </a:moveTo>
                      <a:lnTo>
                        <a:pt x="7" y="0"/>
                      </a:lnTo>
                      <a:lnTo>
                        <a:pt x="10" y="5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88" name="Freeform 2085"/>
                <p:cNvSpPr>
                  <a:spLocks noEditPoints="1"/>
                </p:cNvSpPr>
                <p:nvPr/>
              </p:nvSpPr>
              <p:spPr bwMode="auto">
                <a:xfrm>
                  <a:off x="4137" y="2070"/>
                  <a:ext cx="14" cy="7"/>
                </a:xfrm>
                <a:custGeom>
                  <a:avLst/>
                  <a:gdLst>
                    <a:gd name="T0" fmla="*/ 3 w 14"/>
                    <a:gd name="T1" fmla="*/ 5 h 7"/>
                    <a:gd name="T2" fmla="*/ 0 w 14"/>
                    <a:gd name="T3" fmla="*/ 7 h 7"/>
                    <a:gd name="T4" fmla="*/ 3 w 14"/>
                    <a:gd name="T5" fmla="*/ 7 h 7"/>
                    <a:gd name="T6" fmla="*/ 3 w 14"/>
                    <a:gd name="T7" fmla="*/ 5 h 7"/>
                    <a:gd name="T8" fmla="*/ 14 w 14"/>
                    <a:gd name="T9" fmla="*/ 0 h 7"/>
                    <a:gd name="T10" fmla="*/ 7 w 14"/>
                    <a:gd name="T11" fmla="*/ 0 h 7"/>
                    <a:gd name="T12" fmla="*/ 10 w 14"/>
                    <a:gd name="T13" fmla="*/ 5 h 7"/>
                    <a:gd name="T14" fmla="*/ 14 w 14"/>
                    <a:gd name="T1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7">
                      <a:moveTo>
                        <a:pt x="3" y="5"/>
                      </a:moveTo>
                      <a:lnTo>
                        <a:pt x="0" y="7"/>
                      </a:lnTo>
                      <a:lnTo>
                        <a:pt x="3" y="7"/>
                      </a:lnTo>
                      <a:lnTo>
                        <a:pt x="3" y="5"/>
                      </a:lnTo>
                      <a:moveTo>
                        <a:pt x="14" y="0"/>
                      </a:moveTo>
                      <a:lnTo>
                        <a:pt x="7" y="0"/>
                      </a:lnTo>
                      <a:lnTo>
                        <a:pt x="10" y="5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89" name="Freeform 2086"/>
                <p:cNvSpPr>
                  <a:spLocks/>
                </p:cNvSpPr>
                <p:nvPr/>
              </p:nvSpPr>
              <p:spPr bwMode="auto">
                <a:xfrm>
                  <a:off x="4140" y="2070"/>
                  <a:ext cx="7" cy="7"/>
                </a:xfrm>
                <a:custGeom>
                  <a:avLst/>
                  <a:gdLst>
                    <a:gd name="T0" fmla="*/ 4 w 7"/>
                    <a:gd name="T1" fmla="*/ 0 h 7"/>
                    <a:gd name="T2" fmla="*/ 2 w 7"/>
                    <a:gd name="T3" fmla="*/ 0 h 7"/>
                    <a:gd name="T4" fmla="*/ 0 w 7"/>
                    <a:gd name="T5" fmla="*/ 5 h 7"/>
                    <a:gd name="T6" fmla="*/ 0 w 7"/>
                    <a:gd name="T7" fmla="*/ 7 h 7"/>
                    <a:gd name="T8" fmla="*/ 7 w 7"/>
                    <a:gd name="T9" fmla="*/ 7 h 7"/>
                    <a:gd name="T10" fmla="*/ 7 w 7"/>
                    <a:gd name="T11" fmla="*/ 5 h 7"/>
                    <a:gd name="T12" fmla="*/ 4 w 7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7">
                      <a:moveTo>
                        <a:pt x="4" y="0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7" y="7"/>
                      </a:lnTo>
                      <a:lnTo>
                        <a:pt x="7" y="5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90" name="Freeform 2087"/>
                <p:cNvSpPr>
                  <a:spLocks/>
                </p:cNvSpPr>
                <p:nvPr/>
              </p:nvSpPr>
              <p:spPr bwMode="auto">
                <a:xfrm>
                  <a:off x="4140" y="2070"/>
                  <a:ext cx="7" cy="7"/>
                </a:xfrm>
                <a:custGeom>
                  <a:avLst/>
                  <a:gdLst>
                    <a:gd name="T0" fmla="*/ 4 w 7"/>
                    <a:gd name="T1" fmla="*/ 0 h 7"/>
                    <a:gd name="T2" fmla="*/ 2 w 7"/>
                    <a:gd name="T3" fmla="*/ 0 h 7"/>
                    <a:gd name="T4" fmla="*/ 0 w 7"/>
                    <a:gd name="T5" fmla="*/ 5 h 7"/>
                    <a:gd name="T6" fmla="*/ 0 w 7"/>
                    <a:gd name="T7" fmla="*/ 7 h 7"/>
                    <a:gd name="T8" fmla="*/ 7 w 7"/>
                    <a:gd name="T9" fmla="*/ 7 h 7"/>
                    <a:gd name="T10" fmla="*/ 7 w 7"/>
                    <a:gd name="T11" fmla="*/ 5 h 7"/>
                    <a:gd name="T12" fmla="*/ 4 w 7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7">
                      <a:moveTo>
                        <a:pt x="4" y="0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7" y="7"/>
                      </a:lnTo>
                      <a:lnTo>
                        <a:pt x="7" y="5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91" name="Freeform 2088"/>
                <p:cNvSpPr>
                  <a:spLocks/>
                </p:cNvSpPr>
                <p:nvPr/>
              </p:nvSpPr>
              <p:spPr bwMode="auto">
                <a:xfrm>
                  <a:off x="4106" y="2118"/>
                  <a:ext cx="10" cy="9"/>
                </a:xfrm>
                <a:custGeom>
                  <a:avLst/>
                  <a:gdLst>
                    <a:gd name="T0" fmla="*/ 5 w 10"/>
                    <a:gd name="T1" fmla="*/ 0 h 9"/>
                    <a:gd name="T2" fmla="*/ 0 w 10"/>
                    <a:gd name="T3" fmla="*/ 5 h 9"/>
                    <a:gd name="T4" fmla="*/ 7 w 10"/>
                    <a:gd name="T5" fmla="*/ 9 h 9"/>
                    <a:gd name="T6" fmla="*/ 10 w 10"/>
                    <a:gd name="T7" fmla="*/ 5 h 9"/>
                    <a:gd name="T8" fmla="*/ 5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7" y="9"/>
                      </a:lnTo>
                      <a:lnTo>
                        <a:pt x="10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92" name="Freeform 2089"/>
                <p:cNvSpPr>
                  <a:spLocks/>
                </p:cNvSpPr>
                <p:nvPr/>
              </p:nvSpPr>
              <p:spPr bwMode="auto">
                <a:xfrm>
                  <a:off x="4106" y="2118"/>
                  <a:ext cx="10" cy="9"/>
                </a:xfrm>
                <a:custGeom>
                  <a:avLst/>
                  <a:gdLst>
                    <a:gd name="T0" fmla="*/ 5 w 10"/>
                    <a:gd name="T1" fmla="*/ 0 h 9"/>
                    <a:gd name="T2" fmla="*/ 0 w 10"/>
                    <a:gd name="T3" fmla="*/ 5 h 9"/>
                    <a:gd name="T4" fmla="*/ 7 w 10"/>
                    <a:gd name="T5" fmla="*/ 9 h 9"/>
                    <a:gd name="T6" fmla="*/ 10 w 10"/>
                    <a:gd name="T7" fmla="*/ 5 h 9"/>
                    <a:gd name="T8" fmla="*/ 5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7" y="9"/>
                      </a:lnTo>
                      <a:lnTo>
                        <a:pt x="10" y="5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93" name="Line 2090"/>
                <p:cNvSpPr>
                  <a:spLocks noChangeShapeType="1"/>
                </p:cNvSpPr>
                <p:nvPr/>
              </p:nvSpPr>
              <p:spPr bwMode="auto">
                <a:xfrm flipV="1">
                  <a:off x="4047" y="2072"/>
                  <a:ext cx="197" cy="148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94" name="Line 2091"/>
                <p:cNvSpPr>
                  <a:spLocks noChangeShapeType="1"/>
                </p:cNvSpPr>
                <p:nvPr/>
              </p:nvSpPr>
              <p:spPr bwMode="auto">
                <a:xfrm>
                  <a:off x="4047" y="2220"/>
                  <a:ext cx="192" cy="0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95" name="Oval 2092"/>
                <p:cNvSpPr>
                  <a:spLocks noChangeArrowheads="1"/>
                </p:cNvSpPr>
                <p:nvPr/>
              </p:nvSpPr>
              <p:spPr bwMode="auto">
                <a:xfrm>
                  <a:off x="4783" y="1891"/>
                  <a:ext cx="79" cy="7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96" name="Oval 2093"/>
                <p:cNvSpPr>
                  <a:spLocks noChangeArrowheads="1"/>
                </p:cNvSpPr>
                <p:nvPr/>
              </p:nvSpPr>
              <p:spPr bwMode="auto">
                <a:xfrm>
                  <a:off x="4783" y="1891"/>
                  <a:ext cx="79" cy="76"/>
                </a:xfrm>
                <a:prstGeom prst="ellipse">
                  <a:avLst/>
                </a:prstGeom>
                <a:noFill/>
                <a:ln w="1428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97" name="Oval 2094"/>
                <p:cNvSpPr>
                  <a:spLocks noChangeArrowheads="1"/>
                </p:cNvSpPr>
                <p:nvPr/>
              </p:nvSpPr>
              <p:spPr bwMode="auto">
                <a:xfrm>
                  <a:off x="4783" y="2034"/>
                  <a:ext cx="79" cy="7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98" name="Oval 2095"/>
                <p:cNvSpPr>
                  <a:spLocks noChangeArrowheads="1"/>
                </p:cNvSpPr>
                <p:nvPr/>
              </p:nvSpPr>
              <p:spPr bwMode="auto">
                <a:xfrm>
                  <a:off x="4783" y="2034"/>
                  <a:ext cx="79" cy="77"/>
                </a:xfrm>
                <a:prstGeom prst="ellipse">
                  <a:avLst/>
                </a:prstGeom>
                <a:noFill/>
                <a:ln w="1428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699" name="Line 2096"/>
                <p:cNvSpPr>
                  <a:spLocks noChangeShapeType="1"/>
                </p:cNvSpPr>
                <p:nvPr/>
              </p:nvSpPr>
              <p:spPr bwMode="auto">
                <a:xfrm>
                  <a:off x="4588" y="1929"/>
                  <a:ext cx="195" cy="0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00" name="Line 2097"/>
                <p:cNvSpPr>
                  <a:spLocks noChangeShapeType="1"/>
                </p:cNvSpPr>
                <p:nvPr/>
              </p:nvSpPr>
              <p:spPr bwMode="auto">
                <a:xfrm flipV="1">
                  <a:off x="4593" y="1929"/>
                  <a:ext cx="190" cy="143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01" name="Line 2098"/>
                <p:cNvSpPr>
                  <a:spLocks noChangeShapeType="1"/>
                </p:cNvSpPr>
                <p:nvPr/>
              </p:nvSpPr>
              <p:spPr bwMode="auto">
                <a:xfrm>
                  <a:off x="4588" y="1929"/>
                  <a:ext cx="195" cy="143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02" name="Line 2099"/>
                <p:cNvSpPr>
                  <a:spLocks noChangeShapeType="1"/>
                </p:cNvSpPr>
                <p:nvPr/>
              </p:nvSpPr>
              <p:spPr bwMode="auto">
                <a:xfrm>
                  <a:off x="4593" y="2072"/>
                  <a:ext cx="190" cy="0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03" name="Freeform 2100"/>
                <p:cNvSpPr>
                  <a:spLocks/>
                </p:cNvSpPr>
                <p:nvPr/>
              </p:nvSpPr>
              <p:spPr bwMode="auto">
                <a:xfrm>
                  <a:off x="4244" y="1896"/>
                  <a:ext cx="71" cy="67"/>
                </a:xfrm>
                <a:custGeom>
                  <a:avLst/>
                  <a:gdLst>
                    <a:gd name="T0" fmla="*/ 15 w 30"/>
                    <a:gd name="T1" fmla="*/ 0 h 28"/>
                    <a:gd name="T2" fmla="*/ 4 w 30"/>
                    <a:gd name="T3" fmla="*/ 4 h 28"/>
                    <a:gd name="T4" fmla="*/ 0 w 30"/>
                    <a:gd name="T5" fmla="*/ 14 h 28"/>
                    <a:gd name="T6" fmla="*/ 0 w 30"/>
                    <a:gd name="T7" fmla="*/ 14 h 28"/>
                    <a:gd name="T8" fmla="*/ 0 w 30"/>
                    <a:gd name="T9" fmla="*/ 14 h 28"/>
                    <a:gd name="T10" fmla="*/ 0 w 30"/>
                    <a:gd name="T11" fmla="*/ 14 h 28"/>
                    <a:gd name="T12" fmla="*/ 4 w 30"/>
                    <a:gd name="T13" fmla="*/ 24 h 28"/>
                    <a:gd name="T14" fmla="*/ 15 w 30"/>
                    <a:gd name="T15" fmla="*/ 28 h 28"/>
                    <a:gd name="T16" fmla="*/ 25 w 30"/>
                    <a:gd name="T17" fmla="*/ 24 h 28"/>
                    <a:gd name="T18" fmla="*/ 30 w 30"/>
                    <a:gd name="T19" fmla="*/ 14 h 28"/>
                    <a:gd name="T20" fmla="*/ 25 w 30"/>
                    <a:gd name="T21" fmla="*/ 4 h 28"/>
                    <a:gd name="T22" fmla="*/ 15 w 30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0" h="28">
                      <a:moveTo>
                        <a:pt x="15" y="0"/>
                      </a:moveTo>
                      <a:cubicBezTo>
                        <a:pt x="11" y="0"/>
                        <a:pt x="7" y="2"/>
                        <a:pt x="4" y="4"/>
                      </a:cubicBezTo>
                      <a:cubicBezTo>
                        <a:pt x="2" y="7"/>
                        <a:pt x="0" y="10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8"/>
                        <a:pt x="2" y="21"/>
                        <a:pt x="4" y="24"/>
                      </a:cubicBezTo>
                      <a:cubicBezTo>
                        <a:pt x="7" y="27"/>
                        <a:pt x="11" y="28"/>
                        <a:pt x="15" y="28"/>
                      </a:cubicBezTo>
                      <a:cubicBezTo>
                        <a:pt x="19" y="28"/>
                        <a:pt x="23" y="27"/>
                        <a:pt x="25" y="24"/>
                      </a:cubicBezTo>
                      <a:cubicBezTo>
                        <a:pt x="28" y="21"/>
                        <a:pt x="30" y="18"/>
                        <a:pt x="30" y="14"/>
                      </a:cubicBezTo>
                      <a:cubicBezTo>
                        <a:pt x="30" y="10"/>
                        <a:pt x="28" y="7"/>
                        <a:pt x="25" y="4"/>
                      </a:cubicBezTo>
                      <a:cubicBezTo>
                        <a:pt x="23" y="2"/>
                        <a:pt x="19" y="0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04" name="Freeform 2101"/>
                <p:cNvSpPr>
                  <a:spLocks noEditPoints="1"/>
                </p:cNvSpPr>
                <p:nvPr/>
              </p:nvSpPr>
              <p:spPr bwMode="auto">
                <a:xfrm>
                  <a:off x="4237" y="1886"/>
                  <a:ext cx="85" cy="86"/>
                </a:xfrm>
                <a:custGeom>
                  <a:avLst/>
                  <a:gdLst>
                    <a:gd name="T0" fmla="*/ 34 w 36"/>
                    <a:gd name="T1" fmla="*/ 20 h 36"/>
                    <a:gd name="T2" fmla="*/ 18 w 36"/>
                    <a:gd name="T3" fmla="*/ 34 h 36"/>
                    <a:gd name="T4" fmla="*/ 1 w 36"/>
                    <a:gd name="T5" fmla="*/ 20 h 36"/>
                    <a:gd name="T6" fmla="*/ 0 w 36"/>
                    <a:gd name="T7" fmla="*/ 23 h 36"/>
                    <a:gd name="T8" fmla="*/ 18 w 36"/>
                    <a:gd name="T9" fmla="*/ 36 h 36"/>
                    <a:gd name="T10" fmla="*/ 31 w 36"/>
                    <a:gd name="T11" fmla="*/ 31 h 36"/>
                    <a:gd name="T12" fmla="*/ 36 w 36"/>
                    <a:gd name="T13" fmla="*/ 21 h 36"/>
                    <a:gd name="T14" fmla="*/ 34 w 36"/>
                    <a:gd name="T15" fmla="*/ 20 h 36"/>
                    <a:gd name="T16" fmla="*/ 18 w 36"/>
                    <a:gd name="T17" fmla="*/ 0 h 36"/>
                    <a:gd name="T18" fmla="*/ 0 w 36"/>
                    <a:gd name="T19" fmla="*/ 15 h 36"/>
                    <a:gd name="T20" fmla="*/ 1 w 36"/>
                    <a:gd name="T21" fmla="*/ 16 h 36"/>
                    <a:gd name="T22" fmla="*/ 18 w 36"/>
                    <a:gd name="T23" fmla="*/ 2 h 36"/>
                    <a:gd name="T24" fmla="*/ 34 w 36"/>
                    <a:gd name="T25" fmla="*/ 17 h 36"/>
                    <a:gd name="T26" fmla="*/ 35 w 36"/>
                    <a:gd name="T27" fmla="*/ 17 h 36"/>
                    <a:gd name="T28" fmla="*/ 35 w 36"/>
                    <a:gd name="T29" fmla="*/ 17 h 36"/>
                    <a:gd name="T30" fmla="*/ 36 w 36"/>
                    <a:gd name="T31" fmla="*/ 17 h 36"/>
                    <a:gd name="T32" fmla="*/ 18 w 36"/>
                    <a:gd name="T3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6" h="36">
                      <a:moveTo>
                        <a:pt x="34" y="20"/>
                      </a:moveTo>
                      <a:cubicBezTo>
                        <a:pt x="33" y="28"/>
                        <a:pt x="26" y="34"/>
                        <a:pt x="18" y="34"/>
                      </a:cubicBezTo>
                      <a:cubicBezTo>
                        <a:pt x="9" y="34"/>
                        <a:pt x="3" y="28"/>
                        <a:pt x="1" y="20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2" y="30"/>
                        <a:pt x="9" y="36"/>
                        <a:pt x="18" y="36"/>
                      </a:cubicBezTo>
                      <a:cubicBezTo>
                        <a:pt x="23" y="36"/>
                        <a:pt x="28" y="34"/>
                        <a:pt x="31" y="31"/>
                      </a:cubicBezTo>
                      <a:cubicBezTo>
                        <a:pt x="34" y="28"/>
                        <a:pt x="35" y="25"/>
                        <a:pt x="36" y="21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moveTo>
                        <a:pt x="18" y="0"/>
                      </a:moveTo>
                      <a:cubicBezTo>
                        <a:pt x="9" y="0"/>
                        <a:pt x="1" y="6"/>
                        <a:pt x="0" y="15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8"/>
                        <a:pt x="9" y="2"/>
                        <a:pt x="18" y="2"/>
                      </a:cubicBezTo>
                      <a:cubicBezTo>
                        <a:pt x="27" y="2"/>
                        <a:pt x="34" y="8"/>
                        <a:pt x="34" y="17"/>
                      </a:cubicBezTo>
                      <a:cubicBezTo>
                        <a:pt x="34" y="17"/>
                        <a:pt x="34" y="17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6" y="17"/>
                        <a:pt x="36" y="17"/>
                      </a:cubicBezTo>
                      <a:cubicBezTo>
                        <a:pt x="36" y="7"/>
                        <a:pt x="28" y="0"/>
                        <a:pt x="18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05" name="Freeform 2102"/>
                <p:cNvSpPr>
                  <a:spLocks/>
                </p:cNvSpPr>
                <p:nvPr/>
              </p:nvSpPr>
              <p:spPr bwMode="auto">
                <a:xfrm>
                  <a:off x="4235" y="1922"/>
                  <a:ext cx="4" cy="5"/>
                </a:xfrm>
                <a:custGeom>
                  <a:avLst/>
                  <a:gdLst>
                    <a:gd name="T0" fmla="*/ 1 w 2"/>
                    <a:gd name="T1" fmla="*/ 0 h 2"/>
                    <a:gd name="T2" fmla="*/ 0 w 2"/>
                    <a:gd name="T3" fmla="*/ 2 h 2"/>
                    <a:gd name="T4" fmla="*/ 2 w 2"/>
                    <a:gd name="T5" fmla="*/ 2 h 2"/>
                    <a:gd name="T6" fmla="*/ 2 w 2"/>
                    <a:gd name="T7" fmla="*/ 2 h 2"/>
                    <a:gd name="T8" fmla="*/ 2 w 2"/>
                    <a:gd name="T9" fmla="*/ 2 h 2"/>
                    <a:gd name="T10" fmla="*/ 2 w 2"/>
                    <a:gd name="T11" fmla="*/ 2 h 2"/>
                    <a:gd name="T12" fmla="*/ 2 w 2"/>
                    <a:gd name="T13" fmla="*/ 2 h 2"/>
                    <a:gd name="T14" fmla="*/ 2 w 2"/>
                    <a:gd name="T15" fmla="*/ 1 h 2"/>
                    <a:gd name="T16" fmla="*/ 1 w 2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06" name="Freeform 2103"/>
                <p:cNvSpPr>
                  <a:spLocks/>
                </p:cNvSpPr>
                <p:nvPr/>
              </p:nvSpPr>
              <p:spPr bwMode="auto">
                <a:xfrm>
                  <a:off x="4235" y="1927"/>
                  <a:ext cx="4" cy="2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0 w 2"/>
                    <a:gd name="T5" fmla="*/ 1 h 1"/>
                    <a:gd name="T6" fmla="*/ 1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2 w 2"/>
                    <a:gd name="T13" fmla="*/ 0 h 1"/>
                    <a:gd name="T14" fmla="*/ 2 w 2"/>
                    <a:gd name="T15" fmla="*/ 0 h 1"/>
                    <a:gd name="T16" fmla="*/ 2 w 2"/>
                    <a:gd name="T17" fmla="*/ 0 h 1"/>
                    <a:gd name="T18" fmla="*/ 2 w 2"/>
                    <a:gd name="T19" fmla="*/ 0 h 1"/>
                    <a:gd name="T20" fmla="*/ 2 w 2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07" name="Freeform 2104"/>
                <p:cNvSpPr>
                  <a:spLocks noEditPoints="1"/>
                </p:cNvSpPr>
                <p:nvPr/>
              </p:nvSpPr>
              <p:spPr bwMode="auto">
                <a:xfrm>
                  <a:off x="4235" y="1927"/>
                  <a:ext cx="4" cy="2"/>
                </a:xfrm>
                <a:custGeom>
                  <a:avLst/>
                  <a:gdLst>
                    <a:gd name="T0" fmla="*/ 0 w 2"/>
                    <a:gd name="T1" fmla="*/ 1 h 1"/>
                    <a:gd name="T2" fmla="*/ 0 w 2"/>
                    <a:gd name="T3" fmla="*/ 1 h 1"/>
                    <a:gd name="T4" fmla="*/ 0 w 2"/>
                    <a:gd name="T5" fmla="*/ 1 h 1"/>
                    <a:gd name="T6" fmla="*/ 0 w 2"/>
                    <a:gd name="T7" fmla="*/ 1 h 1"/>
                    <a:gd name="T8" fmla="*/ 1 w 2"/>
                    <a:gd name="T9" fmla="*/ 0 h 1"/>
                    <a:gd name="T10" fmla="*/ 0 w 2"/>
                    <a:gd name="T11" fmla="*/ 1 h 1"/>
                    <a:gd name="T12" fmla="*/ 0 w 2"/>
                    <a:gd name="T13" fmla="*/ 1 h 1"/>
                    <a:gd name="T14" fmla="*/ 0 w 2"/>
                    <a:gd name="T15" fmla="*/ 1 h 1"/>
                    <a:gd name="T16" fmla="*/ 1 w 2"/>
                    <a:gd name="T17" fmla="*/ 0 h 1"/>
                    <a:gd name="T18" fmla="*/ 1 w 2"/>
                    <a:gd name="T19" fmla="*/ 0 h 1"/>
                    <a:gd name="T20" fmla="*/ 2 w 2"/>
                    <a:gd name="T21" fmla="*/ 0 h 1"/>
                    <a:gd name="T22" fmla="*/ 2 w 2"/>
                    <a:gd name="T23" fmla="*/ 0 h 1"/>
                    <a:gd name="T24" fmla="*/ 2 w 2"/>
                    <a:gd name="T25" fmla="*/ 0 h 1"/>
                    <a:gd name="T26" fmla="*/ 2 w 2"/>
                    <a:gd name="T27" fmla="*/ 0 h 1"/>
                    <a:gd name="T28" fmla="*/ 2 w 2"/>
                    <a:gd name="T29" fmla="*/ 0 h 1"/>
                    <a:gd name="T30" fmla="*/ 2 w 2"/>
                    <a:gd name="T31" fmla="*/ 0 h 1"/>
                    <a:gd name="T32" fmla="*/ 2 w 2"/>
                    <a:gd name="T33" fmla="*/ 0 h 1"/>
                    <a:gd name="T34" fmla="*/ 2 w 2"/>
                    <a:gd name="T35" fmla="*/ 0 h 1"/>
                    <a:gd name="T36" fmla="*/ 2 w 2"/>
                    <a:gd name="T3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08" name="Freeform 2105"/>
                <p:cNvSpPr>
                  <a:spLocks noEditPoints="1"/>
                </p:cNvSpPr>
                <p:nvPr/>
              </p:nvSpPr>
              <p:spPr bwMode="auto">
                <a:xfrm>
                  <a:off x="4239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09" name="Freeform 2106"/>
                <p:cNvSpPr>
                  <a:spLocks noEditPoints="1"/>
                </p:cNvSpPr>
                <p:nvPr/>
              </p:nvSpPr>
              <p:spPr bwMode="auto">
                <a:xfrm>
                  <a:off x="4237" y="1927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10" name="Freeform 2107"/>
                <p:cNvSpPr>
                  <a:spLocks/>
                </p:cNvSpPr>
                <p:nvPr/>
              </p:nvSpPr>
              <p:spPr bwMode="auto">
                <a:xfrm>
                  <a:off x="4239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11" name="Freeform 2108"/>
                <p:cNvSpPr>
                  <a:spLocks/>
                </p:cNvSpPr>
                <p:nvPr/>
              </p:nvSpPr>
              <p:spPr bwMode="auto">
                <a:xfrm>
                  <a:off x="4235" y="1927"/>
                  <a:ext cx="4" cy="2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2 w 2"/>
                    <a:gd name="T5" fmla="*/ 0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2 w 2"/>
                    <a:gd name="T13" fmla="*/ 0 h 1"/>
                    <a:gd name="T14" fmla="*/ 2 w 2"/>
                    <a:gd name="T15" fmla="*/ 0 h 1"/>
                    <a:gd name="T16" fmla="*/ 2 w 2"/>
                    <a:gd name="T17" fmla="*/ 0 h 1"/>
                    <a:gd name="T18" fmla="*/ 1 w 2"/>
                    <a:gd name="T19" fmla="*/ 0 h 1"/>
                    <a:gd name="T20" fmla="*/ 1 w 2"/>
                    <a:gd name="T21" fmla="*/ 0 h 1"/>
                    <a:gd name="T22" fmla="*/ 1 w 2"/>
                    <a:gd name="T23" fmla="*/ 0 h 1"/>
                    <a:gd name="T24" fmla="*/ 0 w 2"/>
                    <a:gd name="T25" fmla="*/ 1 h 1"/>
                    <a:gd name="T26" fmla="*/ 2 w 2"/>
                    <a:gd name="T27" fmla="*/ 1 h 1"/>
                    <a:gd name="T28" fmla="*/ 2 w 2"/>
                    <a:gd name="T29" fmla="*/ 0 h 1"/>
                    <a:gd name="T30" fmla="*/ 2 w 2"/>
                    <a:gd name="T3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12" name="Freeform 2109"/>
                <p:cNvSpPr>
                  <a:spLocks/>
                </p:cNvSpPr>
                <p:nvPr/>
              </p:nvSpPr>
              <p:spPr bwMode="auto">
                <a:xfrm>
                  <a:off x="4237" y="1934"/>
                  <a:ext cx="2" cy="7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1 h 3"/>
                    <a:gd name="T4" fmla="*/ 0 w 1"/>
                    <a:gd name="T5" fmla="*/ 3 h 3"/>
                    <a:gd name="T6" fmla="*/ 1 w 1"/>
                    <a:gd name="T7" fmla="*/ 0 h 3"/>
                    <a:gd name="T8" fmla="*/ 1 w 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13" name="Freeform 2110"/>
                <p:cNvSpPr>
                  <a:spLocks/>
                </p:cNvSpPr>
                <p:nvPr/>
              </p:nvSpPr>
              <p:spPr bwMode="auto">
                <a:xfrm>
                  <a:off x="4235" y="1934"/>
                  <a:ext cx="4" cy="2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1 w 2"/>
                    <a:gd name="T5" fmla="*/ 1 h 1"/>
                    <a:gd name="T6" fmla="*/ 2 w 2"/>
                    <a:gd name="T7" fmla="*/ 0 h 1"/>
                    <a:gd name="T8" fmla="*/ 2 w 2"/>
                    <a:gd name="T9" fmla="*/ 0 h 1"/>
                    <a:gd name="T10" fmla="*/ 2 w 2"/>
                    <a:gd name="T11" fmla="*/ 0 h 1"/>
                    <a:gd name="T12" fmla="*/ 2 w 2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14" name="Freeform 2111"/>
                <p:cNvSpPr>
                  <a:spLocks/>
                </p:cNvSpPr>
                <p:nvPr/>
              </p:nvSpPr>
              <p:spPr bwMode="auto">
                <a:xfrm>
                  <a:off x="4239" y="19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15" name="Freeform 2112"/>
                <p:cNvSpPr>
                  <a:spLocks/>
                </p:cNvSpPr>
                <p:nvPr/>
              </p:nvSpPr>
              <p:spPr bwMode="auto">
                <a:xfrm>
                  <a:off x="4235" y="1932"/>
                  <a:ext cx="4" cy="2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16" name="Freeform 2113"/>
                <p:cNvSpPr>
                  <a:spLocks/>
                </p:cNvSpPr>
                <p:nvPr/>
              </p:nvSpPr>
              <p:spPr bwMode="auto">
                <a:xfrm>
                  <a:off x="4235" y="1929"/>
                  <a:ext cx="4" cy="5"/>
                </a:xfrm>
                <a:custGeom>
                  <a:avLst/>
                  <a:gdLst>
                    <a:gd name="T0" fmla="*/ 2 w 2"/>
                    <a:gd name="T1" fmla="*/ 0 h 2"/>
                    <a:gd name="T2" fmla="*/ 2 w 2"/>
                    <a:gd name="T3" fmla="*/ 0 h 2"/>
                    <a:gd name="T4" fmla="*/ 0 w 2"/>
                    <a:gd name="T5" fmla="*/ 0 h 2"/>
                    <a:gd name="T6" fmla="*/ 0 w 2"/>
                    <a:gd name="T7" fmla="*/ 0 h 2"/>
                    <a:gd name="T8" fmla="*/ 0 w 2"/>
                    <a:gd name="T9" fmla="*/ 1 h 2"/>
                    <a:gd name="T10" fmla="*/ 1 w 2"/>
                    <a:gd name="T11" fmla="*/ 1 h 2"/>
                    <a:gd name="T12" fmla="*/ 2 w 2"/>
                    <a:gd name="T13" fmla="*/ 2 h 2"/>
                    <a:gd name="T14" fmla="*/ 2 w 2"/>
                    <a:gd name="T15" fmla="*/ 2 h 2"/>
                    <a:gd name="T16" fmla="*/ 2 w 2"/>
                    <a:gd name="T17" fmla="*/ 2 h 2"/>
                    <a:gd name="T18" fmla="*/ 2 w 2"/>
                    <a:gd name="T19" fmla="*/ 0 h 2"/>
                    <a:gd name="T20" fmla="*/ 2 w 2"/>
                    <a:gd name="T2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17" name="Freeform 2114"/>
                <p:cNvSpPr>
                  <a:spLocks/>
                </p:cNvSpPr>
                <p:nvPr/>
              </p:nvSpPr>
              <p:spPr bwMode="auto">
                <a:xfrm>
                  <a:off x="4239" y="1891"/>
                  <a:ext cx="79" cy="76"/>
                </a:xfrm>
                <a:custGeom>
                  <a:avLst/>
                  <a:gdLst>
                    <a:gd name="T0" fmla="*/ 17 w 33"/>
                    <a:gd name="T1" fmla="*/ 0 h 32"/>
                    <a:gd name="T2" fmla="*/ 0 w 33"/>
                    <a:gd name="T3" fmla="*/ 14 h 32"/>
                    <a:gd name="T4" fmla="*/ 1 w 33"/>
                    <a:gd name="T5" fmla="*/ 15 h 32"/>
                    <a:gd name="T6" fmla="*/ 1 w 33"/>
                    <a:gd name="T7" fmla="*/ 15 h 32"/>
                    <a:gd name="T8" fmla="*/ 1 w 33"/>
                    <a:gd name="T9" fmla="*/ 15 h 32"/>
                    <a:gd name="T10" fmla="*/ 1 w 33"/>
                    <a:gd name="T11" fmla="*/ 15 h 32"/>
                    <a:gd name="T12" fmla="*/ 1 w 33"/>
                    <a:gd name="T13" fmla="*/ 15 h 32"/>
                    <a:gd name="T14" fmla="*/ 1 w 33"/>
                    <a:gd name="T15" fmla="*/ 15 h 32"/>
                    <a:gd name="T16" fmla="*/ 1 w 33"/>
                    <a:gd name="T17" fmla="*/ 15 h 32"/>
                    <a:gd name="T18" fmla="*/ 1 w 33"/>
                    <a:gd name="T19" fmla="*/ 15 h 32"/>
                    <a:gd name="T20" fmla="*/ 1 w 33"/>
                    <a:gd name="T21" fmla="*/ 15 h 32"/>
                    <a:gd name="T22" fmla="*/ 1 w 33"/>
                    <a:gd name="T23" fmla="*/ 15 h 32"/>
                    <a:gd name="T24" fmla="*/ 1 w 33"/>
                    <a:gd name="T25" fmla="*/ 15 h 32"/>
                    <a:gd name="T26" fmla="*/ 1 w 33"/>
                    <a:gd name="T27" fmla="*/ 15 h 32"/>
                    <a:gd name="T28" fmla="*/ 2 w 33"/>
                    <a:gd name="T29" fmla="*/ 16 h 32"/>
                    <a:gd name="T30" fmla="*/ 2 w 33"/>
                    <a:gd name="T31" fmla="*/ 16 h 32"/>
                    <a:gd name="T32" fmla="*/ 2 w 33"/>
                    <a:gd name="T33" fmla="*/ 16 h 32"/>
                    <a:gd name="T34" fmla="*/ 2 w 33"/>
                    <a:gd name="T35" fmla="*/ 16 h 32"/>
                    <a:gd name="T36" fmla="*/ 2 w 33"/>
                    <a:gd name="T37" fmla="*/ 16 h 32"/>
                    <a:gd name="T38" fmla="*/ 6 w 33"/>
                    <a:gd name="T39" fmla="*/ 6 h 32"/>
                    <a:gd name="T40" fmla="*/ 17 w 33"/>
                    <a:gd name="T41" fmla="*/ 2 h 32"/>
                    <a:gd name="T42" fmla="*/ 27 w 33"/>
                    <a:gd name="T43" fmla="*/ 6 h 32"/>
                    <a:gd name="T44" fmla="*/ 32 w 33"/>
                    <a:gd name="T45" fmla="*/ 16 h 32"/>
                    <a:gd name="T46" fmla="*/ 27 w 33"/>
                    <a:gd name="T47" fmla="*/ 26 h 32"/>
                    <a:gd name="T48" fmla="*/ 17 w 33"/>
                    <a:gd name="T49" fmla="*/ 30 h 32"/>
                    <a:gd name="T50" fmla="*/ 6 w 33"/>
                    <a:gd name="T51" fmla="*/ 26 h 32"/>
                    <a:gd name="T52" fmla="*/ 2 w 33"/>
                    <a:gd name="T53" fmla="*/ 16 h 32"/>
                    <a:gd name="T54" fmla="*/ 2 w 33"/>
                    <a:gd name="T55" fmla="*/ 16 h 32"/>
                    <a:gd name="T56" fmla="*/ 1 w 33"/>
                    <a:gd name="T57" fmla="*/ 17 h 32"/>
                    <a:gd name="T58" fmla="*/ 1 w 33"/>
                    <a:gd name="T59" fmla="*/ 17 h 32"/>
                    <a:gd name="T60" fmla="*/ 0 w 33"/>
                    <a:gd name="T61" fmla="*/ 18 h 32"/>
                    <a:gd name="T62" fmla="*/ 17 w 33"/>
                    <a:gd name="T63" fmla="*/ 32 h 32"/>
                    <a:gd name="T64" fmla="*/ 33 w 33"/>
                    <a:gd name="T65" fmla="*/ 18 h 32"/>
                    <a:gd name="T66" fmla="*/ 33 w 33"/>
                    <a:gd name="T67" fmla="*/ 17 h 32"/>
                    <a:gd name="T68" fmla="*/ 33 w 33"/>
                    <a:gd name="T69" fmla="*/ 17 h 32"/>
                    <a:gd name="T70" fmla="*/ 33 w 33"/>
                    <a:gd name="T71" fmla="*/ 17 h 32"/>
                    <a:gd name="T72" fmla="*/ 33 w 33"/>
                    <a:gd name="T73" fmla="*/ 17 h 32"/>
                    <a:gd name="T74" fmla="*/ 33 w 33"/>
                    <a:gd name="T75" fmla="*/ 17 h 32"/>
                    <a:gd name="T76" fmla="*/ 33 w 33"/>
                    <a:gd name="T77" fmla="*/ 17 h 32"/>
                    <a:gd name="T78" fmla="*/ 32 w 33"/>
                    <a:gd name="T79" fmla="*/ 15 h 32"/>
                    <a:gd name="T80" fmla="*/ 32 w 33"/>
                    <a:gd name="T81" fmla="*/ 15 h 32"/>
                    <a:gd name="T82" fmla="*/ 32 w 33"/>
                    <a:gd name="T83" fmla="*/ 15 h 32"/>
                    <a:gd name="T84" fmla="*/ 32 w 33"/>
                    <a:gd name="T85" fmla="*/ 15 h 32"/>
                    <a:gd name="T86" fmla="*/ 32 w 33"/>
                    <a:gd name="T87" fmla="*/ 15 h 32"/>
                    <a:gd name="T88" fmla="*/ 32 w 33"/>
                    <a:gd name="T89" fmla="*/ 15 h 32"/>
                    <a:gd name="T90" fmla="*/ 32 w 33"/>
                    <a:gd name="T91" fmla="*/ 15 h 32"/>
                    <a:gd name="T92" fmla="*/ 32 w 33"/>
                    <a:gd name="T93" fmla="*/ 15 h 32"/>
                    <a:gd name="T94" fmla="*/ 33 w 33"/>
                    <a:gd name="T95" fmla="*/ 15 h 32"/>
                    <a:gd name="T96" fmla="*/ 33 w 33"/>
                    <a:gd name="T97" fmla="*/ 15 h 32"/>
                    <a:gd name="T98" fmla="*/ 33 w 33"/>
                    <a:gd name="T99" fmla="*/ 15 h 32"/>
                    <a:gd name="T100" fmla="*/ 33 w 33"/>
                    <a:gd name="T101" fmla="*/ 15 h 32"/>
                    <a:gd name="T102" fmla="*/ 33 w 33"/>
                    <a:gd name="T103" fmla="*/ 15 h 32"/>
                    <a:gd name="T104" fmla="*/ 33 w 33"/>
                    <a:gd name="T105" fmla="*/ 15 h 32"/>
                    <a:gd name="T106" fmla="*/ 33 w 33"/>
                    <a:gd name="T107" fmla="*/ 15 h 32"/>
                    <a:gd name="T108" fmla="*/ 17 w 33"/>
                    <a:gd name="T10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3" h="32">
                      <a:moveTo>
                        <a:pt x="17" y="0"/>
                      </a:move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2"/>
                        <a:pt x="4" y="9"/>
                        <a:pt x="6" y="6"/>
                      </a:cubicBezTo>
                      <a:cubicBezTo>
                        <a:pt x="9" y="4"/>
                        <a:pt x="13" y="2"/>
                        <a:pt x="17" y="2"/>
                      </a:cubicBezTo>
                      <a:cubicBezTo>
                        <a:pt x="21" y="2"/>
                        <a:pt x="25" y="4"/>
                        <a:pt x="27" y="6"/>
                      </a:cubicBezTo>
                      <a:cubicBezTo>
                        <a:pt x="30" y="9"/>
                        <a:pt x="32" y="12"/>
                        <a:pt x="32" y="16"/>
                      </a:cubicBezTo>
                      <a:cubicBezTo>
                        <a:pt x="32" y="20"/>
                        <a:pt x="30" y="23"/>
                        <a:pt x="27" y="26"/>
                      </a:cubicBezTo>
                      <a:cubicBezTo>
                        <a:pt x="25" y="29"/>
                        <a:pt x="21" y="30"/>
                        <a:pt x="17" y="30"/>
                      </a:cubicBezTo>
                      <a:cubicBezTo>
                        <a:pt x="13" y="30"/>
                        <a:pt x="9" y="29"/>
                        <a:pt x="6" y="26"/>
                      </a:cubicBezTo>
                      <a:cubicBezTo>
                        <a:pt x="4" y="23"/>
                        <a:pt x="2" y="20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2" y="26"/>
                        <a:pt x="8" y="32"/>
                        <a:pt x="17" y="32"/>
                      </a:cubicBezTo>
                      <a:cubicBezTo>
                        <a:pt x="25" y="32"/>
                        <a:pt x="32" y="26"/>
                        <a:pt x="33" y="18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7"/>
                        <a:pt x="32" y="16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ubicBezTo>
                        <a:pt x="32" y="15"/>
                        <a:pt x="33" y="15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6"/>
                        <a:pt x="26" y="0"/>
                        <a:pt x="17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18" name="Freeform 2115"/>
                <p:cNvSpPr>
                  <a:spLocks noEditPoints="1"/>
                </p:cNvSpPr>
                <p:nvPr/>
              </p:nvSpPr>
              <p:spPr bwMode="auto">
                <a:xfrm>
                  <a:off x="4239" y="1924"/>
                  <a:ext cx="5" cy="8"/>
                </a:xfrm>
                <a:custGeom>
                  <a:avLst/>
                  <a:gdLst>
                    <a:gd name="T0" fmla="*/ 2 w 2"/>
                    <a:gd name="T1" fmla="*/ 2 h 3"/>
                    <a:gd name="T2" fmla="*/ 2 w 2"/>
                    <a:gd name="T3" fmla="*/ 2 h 3"/>
                    <a:gd name="T4" fmla="*/ 2 w 2"/>
                    <a:gd name="T5" fmla="*/ 2 h 3"/>
                    <a:gd name="T6" fmla="*/ 2 w 2"/>
                    <a:gd name="T7" fmla="*/ 2 h 3"/>
                    <a:gd name="T8" fmla="*/ 2 w 2"/>
                    <a:gd name="T9" fmla="*/ 2 h 3"/>
                    <a:gd name="T10" fmla="*/ 2 w 2"/>
                    <a:gd name="T11" fmla="*/ 2 h 3"/>
                    <a:gd name="T12" fmla="*/ 2 w 2"/>
                    <a:gd name="T13" fmla="*/ 2 h 3"/>
                    <a:gd name="T14" fmla="*/ 2 w 2"/>
                    <a:gd name="T15" fmla="*/ 2 h 3"/>
                    <a:gd name="T16" fmla="*/ 2 w 2"/>
                    <a:gd name="T17" fmla="*/ 2 h 3"/>
                    <a:gd name="T18" fmla="*/ 2 w 2"/>
                    <a:gd name="T19" fmla="*/ 2 h 3"/>
                    <a:gd name="T20" fmla="*/ 2 w 2"/>
                    <a:gd name="T21" fmla="*/ 3 h 3"/>
                    <a:gd name="T22" fmla="*/ 2 w 2"/>
                    <a:gd name="T23" fmla="*/ 3 h 3"/>
                    <a:gd name="T24" fmla="*/ 2 w 2"/>
                    <a:gd name="T25" fmla="*/ 3 h 3"/>
                    <a:gd name="T26" fmla="*/ 1 w 2"/>
                    <a:gd name="T27" fmla="*/ 3 h 3"/>
                    <a:gd name="T28" fmla="*/ 1 w 2"/>
                    <a:gd name="T29" fmla="*/ 3 h 3"/>
                    <a:gd name="T30" fmla="*/ 1 w 2"/>
                    <a:gd name="T31" fmla="*/ 3 h 3"/>
                    <a:gd name="T32" fmla="*/ 2 w 2"/>
                    <a:gd name="T33" fmla="*/ 2 h 3"/>
                    <a:gd name="T34" fmla="*/ 2 w 2"/>
                    <a:gd name="T35" fmla="*/ 2 h 3"/>
                    <a:gd name="T36" fmla="*/ 2 w 2"/>
                    <a:gd name="T37" fmla="*/ 2 h 3"/>
                    <a:gd name="T38" fmla="*/ 2 w 2"/>
                    <a:gd name="T39" fmla="*/ 2 h 3"/>
                    <a:gd name="T40" fmla="*/ 2 w 2"/>
                    <a:gd name="T41" fmla="*/ 2 h 3"/>
                    <a:gd name="T42" fmla="*/ 0 w 2"/>
                    <a:gd name="T43" fmla="*/ 0 h 3"/>
                    <a:gd name="T44" fmla="*/ 0 w 2"/>
                    <a:gd name="T45" fmla="*/ 1 h 3"/>
                    <a:gd name="T46" fmla="*/ 1 w 2"/>
                    <a:gd name="T47" fmla="*/ 1 h 3"/>
                    <a:gd name="T48" fmla="*/ 0 w 2"/>
                    <a:gd name="T4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2" y="2"/>
                        <a:pt x="2" y="2"/>
                      </a:cubicBezTo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B9B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19" name="Freeform 2116"/>
                <p:cNvSpPr>
                  <a:spLocks noEditPoints="1"/>
                </p:cNvSpPr>
                <p:nvPr/>
              </p:nvSpPr>
              <p:spPr bwMode="auto">
                <a:xfrm>
                  <a:off x="4244" y="1929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1 h 1"/>
                    <a:gd name="T5" fmla="*/ 1 h 1"/>
                    <a:gd name="T6" fmla="*/ 1 h 1"/>
                    <a:gd name="T7" fmla="*/ 1 h 1"/>
                    <a:gd name="T8" fmla="*/ 0 h 1"/>
                    <a:gd name="T9" fmla="*/ 0 h 1"/>
                    <a:gd name="T10" fmla="*/ 0 h 1"/>
                    <a:gd name="T11" fmla="*/ 0 h 1"/>
                    <a:gd name="T12" fmla="*/ 0 h 1"/>
                    <a:gd name="T13" fmla="*/ 0 h 1"/>
                    <a:gd name="T14" fmla="*/ 0 h 1"/>
                    <a:gd name="T15" fmla="*/ 0 h 1"/>
                    <a:gd name="T16" fmla="*/ 0 h 1"/>
                    <a:gd name="T17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20" name="Freeform 2117"/>
                <p:cNvSpPr>
                  <a:spLocks noEditPoints="1"/>
                </p:cNvSpPr>
                <p:nvPr/>
              </p:nvSpPr>
              <p:spPr bwMode="auto">
                <a:xfrm>
                  <a:off x="4242" y="1927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0 w 1"/>
                    <a:gd name="T9" fmla="*/ 0 h 1"/>
                    <a:gd name="T10" fmla="*/ 1 w 1"/>
                    <a:gd name="T11" fmla="*/ 0 h 1"/>
                    <a:gd name="T12" fmla="*/ 1 w 1"/>
                    <a:gd name="T13" fmla="*/ 0 h 1"/>
                    <a:gd name="T14" fmla="*/ 1 w 1"/>
                    <a:gd name="T15" fmla="*/ 0 h 1"/>
                    <a:gd name="T16" fmla="*/ 1 w 1"/>
                    <a:gd name="T17" fmla="*/ 1 h 1"/>
                    <a:gd name="T18" fmla="*/ 1 w 1"/>
                    <a:gd name="T19" fmla="*/ 1 h 1"/>
                    <a:gd name="T20" fmla="*/ 1 w 1"/>
                    <a:gd name="T21" fmla="*/ 1 h 1"/>
                    <a:gd name="T22" fmla="*/ 1 w 1"/>
                    <a:gd name="T23" fmla="*/ 1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B9B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21" name="Freeform 2118"/>
                <p:cNvSpPr>
                  <a:spLocks noEditPoints="1"/>
                </p:cNvSpPr>
                <p:nvPr/>
              </p:nvSpPr>
              <p:spPr bwMode="auto">
                <a:xfrm>
                  <a:off x="4242" y="1929"/>
                  <a:ext cx="2" cy="3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1 h 1"/>
                    <a:gd name="T14" fmla="*/ 1 w 1"/>
                    <a:gd name="T15" fmla="*/ 0 h 1"/>
                    <a:gd name="T16" fmla="*/ 1 w 1"/>
                    <a:gd name="T17" fmla="*/ 0 h 1"/>
                    <a:gd name="T18" fmla="*/ 1 w 1"/>
                    <a:gd name="T19" fmla="*/ 0 h 1"/>
                    <a:gd name="T20" fmla="*/ 1 w 1"/>
                    <a:gd name="T21" fmla="*/ 0 h 1"/>
                    <a:gd name="T22" fmla="*/ 1 w 1"/>
                    <a:gd name="T23" fmla="*/ 0 h 1"/>
                    <a:gd name="T24" fmla="*/ 1 w 1"/>
                    <a:gd name="T25" fmla="*/ 0 h 1"/>
                    <a:gd name="T26" fmla="*/ 1 w 1"/>
                    <a:gd name="T27" fmla="*/ 0 h 1"/>
                    <a:gd name="T28" fmla="*/ 1 w 1"/>
                    <a:gd name="T29" fmla="*/ 0 h 1"/>
                    <a:gd name="T30" fmla="*/ 1 w 1"/>
                    <a:gd name="T3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22" name="Freeform 2119"/>
                <p:cNvSpPr>
                  <a:spLocks noEditPoints="1"/>
                </p:cNvSpPr>
                <p:nvPr/>
              </p:nvSpPr>
              <p:spPr bwMode="auto">
                <a:xfrm>
                  <a:off x="4242" y="1927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0 h 1"/>
                    <a:gd name="T8" fmla="*/ 1 w 1"/>
                    <a:gd name="T9" fmla="*/ 1 h 1"/>
                    <a:gd name="T10" fmla="*/ 1 w 1"/>
                    <a:gd name="T11" fmla="*/ 0 h 1"/>
                    <a:gd name="T12" fmla="*/ 1 w 1"/>
                    <a:gd name="T13" fmla="*/ 0 h 1"/>
                    <a:gd name="T14" fmla="*/ 1 w 1"/>
                    <a:gd name="T15" fmla="*/ 0 h 1"/>
                    <a:gd name="T16" fmla="*/ 1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23" name="Freeform 2120"/>
                <p:cNvSpPr>
                  <a:spLocks noEditPoints="1"/>
                </p:cNvSpPr>
                <p:nvPr/>
              </p:nvSpPr>
              <p:spPr bwMode="auto">
                <a:xfrm>
                  <a:off x="4242" y="1932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24" name="Oval 2121"/>
                <p:cNvSpPr>
                  <a:spLocks noChangeArrowheads="1"/>
                </p:cNvSpPr>
                <p:nvPr/>
              </p:nvSpPr>
              <p:spPr bwMode="auto">
                <a:xfrm>
                  <a:off x="4242" y="1927"/>
                  <a:ext cx="1" cy="1"/>
                </a:xfrm>
                <a:prstGeom prst="ellipse">
                  <a:avLst/>
                </a:prstGeom>
                <a:solidFill>
                  <a:srgbClr val="9B9B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25" name="Freeform 2122"/>
                <p:cNvSpPr>
                  <a:spLocks/>
                </p:cNvSpPr>
                <p:nvPr/>
              </p:nvSpPr>
              <p:spPr bwMode="auto">
                <a:xfrm>
                  <a:off x="4239" y="1927"/>
                  <a:ext cx="3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0 w 1"/>
                    <a:gd name="T5" fmla="*/ 0 w 1"/>
                    <a:gd name="T6" fmla="*/ 0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1 w 1"/>
                    <a:gd name="T14" fmla="*/ 1 w 1"/>
                    <a:gd name="T15" fmla="*/ 1 w 1"/>
                    <a:gd name="T16" fmla="*/ 1 w 1"/>
                    <a:gd name="T17" fmla="*/ 1 w 1"/>
                    <a:gd name="T18" fmla="*/ 1 w 1"/>
                    <a:gd name="T1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26" name="Freeform 2123"/>
                <p:cNvSpPr>
                  <a:spLocks noEditPoints="1"/>
                </p:cNvSpPr>
                <p:nvPr/>
              </p:nvSpPr>
              <p:spPr bwMode="auto">
                <a:xfrm>
                  <a:off x="4242" y="1927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9B9B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27" name="Freeform 2124"/>
                <p:cNvSpPr>
                  <a:spLocks noEditPoints="1"/>
                </p:cNvSpPr>
                <p:nvPr/>
              </p:nvSpPr>
              <p:spPr bwMode="auto">
                <a:xfrm>
                  <a:off x="4239" y="1927"/>
                  <a:ext cx="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0 w 1"/>
                    <a:gd name="T13" fmla="*/ 1 w 1"/>
                    <a:gd name="T14" fmla="*/ 0 w 1"/>
                    <a:gd name="T15" fmla="*/ 0 w 1"/>
                    <a:gd name="T16" fmla="*/ 0 w 1"/>
                    <a:gd name="T17" fmla="*/ 0 w 1"/>
                    <a:gd name="T18" fmla="*/ 0 w 1"/>
                    <a:gd name="T19" fmla="*/ 0 w 1"/>
                    <a:gd name="T20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28" name="Freeform 2125"/>
                <p:cNvSpPr>
                  <a:spLocks/>
                </p:cNvSpPr>
                <p:nvPr/>
              </p:nvSpPr>
              <p:spPr bwMode="auto">
                <a:xfrm>
                  <a:off x="4242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29" name="Rectangle 2126"/>
                <p:cNvSpPr>
                  <a:spLocks noChangeArrowheads="1"/>
                </p:cNvSpPr>
                <p:nvPr/>
              </p:nvSpPr>
              <p:spPr bwMode="auto">
                <a:xfrm>
                  <a:off x="4242" y="1927"/>
                  <a:ext cx="1" cy="1"/>
                </a:xfrm>
                <a:prstGeom prst="rect">
                  <a:avLst/>
                </a:pr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30" name="Freeform 2127"/>
                <p:cNvSpPr>
                  <a:spLocks/>
                </p:cNvSpPr>
                <p:nvPr/>
              </p:nvSpPr>
              <p:spPr bwMode="auto">
                <a:xfrm>
                  <a:off x="4242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31" name="Freeform 2128"/>
                <p:cNvSpPr>
                  <a:spLocks noEditPoints="1"/>
                </p:cNvSpPr>
                <p:nvPr/>
              </p:nvSpPr>
              <p:spPr bwMode="auto">
                <a:xfrm>
                  <a:off x="4239" y="1927"/>
                  <a:ext cx="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1 w 1"/>
                    <a:gd name="T14" fmla="*/ 1 w 1"/>
                    <a:gd name="T15" fmla="*/ 0 w 1"/>
                    <a:gd name="T16" fmla="*/ 0 w 1"/>
                    <a:gd name="T17" fmla="*/ 0 w 1"/>
                    <a:gd name="T18" fmla="*/ 0 w 1"/>
                    <a:gd name="T19" fmla="*/ 0 w 1"/>
                    <a:gd name="T20" fmla="*/ 0 w 1"/>
                    <a:gd name="T21" fmla="*/ 0 w 1"/>
                    <a:gd name="T22" fmla="*/ 0 w 1"/>
                    <a:gd name="T23" fmla="*/ 0 w 1"/>
                    <a:gd name="T2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32" name="Freeform 2129"/>
                <p:cNvSpPr>
                  <a:spLocks noEditPoints="1"/>
                </p:cNvSpPr>
                <p:nvPr/>
              </p:nvSpPr>
              <p:spPr bwMode="auto">
                <a:xfrm>
                  <a:off x="4242" y="1927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1 h 1"/>
                    <a:gd name="T14" fmla="*/ 1 w 1"/>
                    <a:gd name="T15" fmla="*/ 1 h 1"/>
                    <a:gd name="T16" fmla="*/ 1 w 1"/>
                    <a:gd name="T17" fmla="*/ 1 h 1"/>
                    <a:gd name="T18" fmla="*/ 1 w 1"/>
                    <a:gd name="T19" fmla="*/ 1 h 1"/>
                    <a:gd name="T20" fmla="*/ 1 w 1"/>
                    <a:gd name="T21" fmla="*/ 0 h 1"/>
                    <a:gd name="T22" fmla="*/ 1 w 1"/>
                    <a:gd name="T23" fmla="*/ 0 h 1"/>
                    <a:gd name="T24" fmla="*/ 1 w 1"/>
                    <a:gd name="T25" fmla="*/ 0 h 1"/>
                    <a:gd name="T26" fmla="*/ 0 w 1"/>
                    <a:gd name="T27" fmla="*/ 0 h 1"/>
                    <a:gd name="T28" fmla="*/ 1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0 h 1"/>
                    <a:gd name="T86" fmla="*/ 0 w 1"/>
                    <a:gd name="T87" fmla="*/ 0 h 1"/>
                    <a:gd name="T88" fmla="*/ 0 w 1"/>
                    <a:gd name="T89" fmla="*/ 0 h 1"/>
                    <a:gd name="T90" fmla="*/ 0 w 1"/>
                    <a:gd name="T9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33" name="Oval 2130"/>
                <p:cNvSpPr>
                  <a:spLocks noChangeArrowheads="1"/>
                </p:cNvSpPr>
                <p:nvPr/>
              </p:nvSpPr>
              <p:spPr bwMode="auto">
                <a:xfrm>
                  <a:off x="4244" y="1929"/>
                  <a:ext cx="1" cy="1"/>
                </a:xfrm>
                <a:prstGeom prst="ellipse">
                  <a:avLst/>
                </a:pr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34" name="Freeform 2131"/>
                <p:cNvSpPr>
                  <a:spLocks/>
                </p:cNvSpPr>
                <p:nvPr/>
              </p:nvSpPr>
              <p:spPr bwMode="auto">
                <a:xfrm>
                  <a:off x="4242" y="1927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1 h 1"/>
                    <a:gd name="T14" fmla="*/ 1 w 1"/>
                    <a:gd name="T15" fmla="*/ 0 h 1"/>
                    <a:gd name="T16" fmla="*/ 1 w 1"/>
                    <a:gd name="T17" fmla="*/ 0 h 1"/>
                    <a:gd name="T18" fmla="*/ 1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35" name="Freeform 2132"/>
                <p:cNvSpPr>
                  <a:spLocks/>
                </p:cNvSpPr>
                <p:nvPr/>
              </p:nvSpPr>
              <p:spPr bwMode="auto">
                <a:xfrm>
                  <a:off x="4239" y="1927"/>
                  <a:ext cx="5" cy="2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1 h 1"/>
                    <a:gd name="T4" fmla="*/ 2 w 2"/>
                    <a:gd name="T5" fmla="*/ 1 h 1"/>
                    <a:gd name="T6" fmla="*/ 2 w 2"/>
                    <a:gd name="T7" fmla="*/ 1 h 1"/>
                    <a:gd name="T8" fmla="*/ 1 w 2"/>
                    <a:gd name="T9" fmla="*/ 0 h 1"/>
                    <a:gd name="T10" fmla="*/ 1 w 2"/>
                    <a:gd name="T11" fmla="*/ 0 h 1"/>
                    <a:gd name="T12" fmla="*/ 1 w 2"/>
                    <a:gd name="T13" fmla="*/ 0 h 1"/>
                    <a:gd name="T14" fmla="*/ 1 w 2"/>
                    <a:gd name="T15" fmla="*/ 0 h 1"/>
                    <a:gd name="T16" fmla="*/ 1 w 2"/>
                    <a:gd name="T17" fmla="*/ 0 h 1"/>
                    <a:gd name="T18" fmla="*/ 1 w 2"/>
                    <a:gd name="T19" fmla="*/ 0 h 1"/>
                    <a:gd name="T20" fmla="*/ 1 w 2"/>
                    <a:gd name="T21" fmla="*/ 0 h 1"/>
                    <a:gd name="T22" fmla="*/ 1 w 2"/>
                    <a:gd name="T23" fmla="*/ 0 h 1"/>
                    <a:gd name="T24" fmla="*/ 1 w 2"/>
                    <a:gd name="T25" fmla="*/ 0 h 1"/>
                    <a:gd name="T26" fmla="*/ 1 w 2"/>
                    <a:gd name="T27" fmla="*/ 0 h 1"/>
                    <a:gd name="T28" fmla="*/ 1 w 2"/>
                    <a:gd name="T29" fmla="*/ 0 h 1"/>
                    <a:gd name="T30" fmla="*/ 1 w 2"/>
                    <a:gd name="T31" fmla="*/ 0 h 1"/>
                    <a:gd name="T32" fmla="*/ 0 w 2"/>
                    <a:gd name="T33" fmla="*/ 0 h 1"/>
                    <a:gd name="T34" fmla="*/ 0 w 2"/>
                    <a:gd name="T35" fmla="*/ 0 h 1"/>
                    <a:gd name="T36" fmla="*/ 0 w 2"/>
                    <a:gd name="T37" fmla="*/ 0 h 1"/>
                    <a:gd name="T38" fmla="*/ 0 w 2"/>
                    <a:gd name="T39" fmla="*/ 0 h 1"/>
                    <a:gd name="T40" fmla="*/ 0 w 2"/>
                    <a:gd name="T41" fmla="*/ 0 h 1"/>
                    <a:gd name="T42" fmla="*/ 0 w 2"/>
                    <a:gd name="T4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D5D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36" name="Freeform 2133"/>
                <p:cNvSpPr>
                  <a:spLocks noEditPoints="1"/>
                </p:cNvSpPr>
                <p:nvPr/>
              </p:nvSpPr>
              <p:spPr bwMode="auto">
                <a:xfrm>
                  <a:off x="4244" y="192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37" name="Freeform 2134"/>
                <p:cNvSpPr>
                  <a:spLocks/>
                </p:cNvSpPr>
                <p:nvPr/>
              </p:nvSpPr>
              <p:spPr bwMode="auto">
                <a:xfrm>
                  <a:off x="4239" y="1932"/>
                  <a:ext cx="3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9B9B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38" name="Freeform 2135"/>
                <p:cNvSpPr>
                  <a:spLocks/>
                </p:cNvSpPr>
                <p:nvPr/>
              </p:nvSpPr>
              <p:spPr bwMode="auto">
                <a:xfrm>
                  <a:off x="4242" y="1932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  <a:gd name="T3" fmla="*/ 0 h 1"/>
                    <a:gd name="T4" fmla="*/ 0 h 1"/>
                    <a:gd name="T5" fmla="*/ 1 h 1"/>
                    <a:gd name="T6" fmla="*/ 0 h 1"/>
                    <a:gd name="T7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39" name="Freeform 2136"/>
                <p:cNvSpPr>
                  <a:spLocks noEditPoints="1"/>
                </p:cNvSpPr>
                <p:nvPr/>
              </p:nvSpPr>
              <p:spPr bwMode="auto">
                <a:xfrm>
                  <a:off x="4242" y="1929"/>
                  <a:ext cx="2" cy="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  <a:gd name="T10" fmla="*/ 0 w 1"/>
                    <a:gd name="T11" fmla="*/ 1 h 1"/>
                    <a:gd name="T12" fmla="*/ 0 w 1"/>
                    <a:gd name="T13" fmla="*/ 1 h 1"/>
                    <a:gd name="T14" fmla="*/ 1 w 1"/>
                    <a:gd name="T15" fmla="*/ 1 h 1"/>
                    <a:gd name="T16" fmla="*/ 1 w 1"/>
                    <a:gd name="T17" fmla="*/ 1 h 1"/>
                    <a:gd name="T18" fmla="*/ 1 w 1"/>
                    <a:gd name="T19" fmla="*/ 1 h 1"/>
                    <a:gd name="T20" fmla="*/ 1 w 1"/>
                    <a:gd name="T21" fmla="*/ 0 h 1"/>
                    <a:gd name="T22" fmla="*/ 1 w 1"/>
                    <a:gd name="T23" fmla="*/ 1 h 1"/>
                    <a:gd name="T24" fmla="*/ 1 w 1"/>
                    <a:gd name="T25" fmla="*/ 0 h 1"/>
                    <a:gd name="T26" fmla="*/ 1 w 1"/>
                    <a:gd name="T27" fmla="*/ 0 h 1"/>
                    <a:gd name="T28" fmla="*/ 1 w 1"/>
                    <a:gd name="T29" fmla="*/ 0 h 1"/>
                    <a:gd name="T30" fmla="*/ 1 w 1"/>
                    <a:gd name="T31" fmla="*/ 0 h 1"/>
                    <a:gd name="T32" fmla="*/ 1 w 1"/>
                    <a:gd name="T33" fmla="*/ 0 h 1"/>
                    <a:gd name="T34" fmla="*/ 1 w 1"/>
                    <a:gd name="T35" fmla="*/ 0 h 1"/>
                    <a:gd name="T36" fmla="*/ 1 w 1"/>
                    <a:gd name="T37" fmla="*/ 0 h 1"/>
                    <a:gd name="T38" fmla="*/ 1 w 1"/>
                    <a:gd name="T39" fmla="*/ 0 h 1"/>
                    <a:gd name="T40" fmla="*/ 1 w 1"/>
                    <a:gd name="T41" fmla="*/ 0 h 1"/>
                    <a:gd name="T42" fmla="*/ 1 w 1"/>
                    <a:gd name="T43" fmla="*/ 0 h 1"/>
                    <a:gd name="T44" fmla="*/ 1 w 1"/>
                    <a:gd name="T4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40" name="Freeform 2137"/>
                <p:cNvSpPr>
                  <a:spLocks noEditPoints="1"/>
                </p:cNvSpPr>
                <p:nvPr/>
              </p:nvSpPr>
              <p:spPr bwMode="auto">
                <a:xfrm>
                  <a:off x="4242" y="1929"/>
                  <a:ext cx="2" cy="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  <a:gd name="T10" fmla="*/ 0 w 1"/>
                    <a:gd name="T11" fmla="*/ 1 h 1"/>
                    <a:gd name="T12" fmla="*/ 0 w 1"/>
                    <a:gd name="T13" fmla="*/ 1 h 1"/>
                    <a:gd name="T14" fmla="*/ 1 w 1"/>
                    <a:gd name="T15" fmla="*/ 0 h 1"/>
                    <a:gd name="T16" fmla="*/ 1 w 1"/>
                    <a:gd name="T17" fmla="*/ 0 h 1"/>
                    <a:gd name="T18" fmla="*/ 1 w 1"/>
                    <a:gd name="T19" fmla="*/ 0 h 1"/>
                    <a:gd name="T20" fmla="*/ 1 w 1"/>
                    <a:gd name="T21" fmla="*/ 0 h 1"/>
                    <a:gd name="T22" fmla="*/ 1 w 1"/>
                    <a:gd name="T23" fmla="*/ 0 h 1"/>
                    <a:gd name="T24" fmla="*/ 1 w 1"/>
                    <a:gd name="T25" fmla="*/ 0 h 1"/>
                    <a:gd name="T26" fmla="*/ 1 w 1"/>
                    <a:gd name="T27" fmla="*/ 0 h 1"/>
                    <a:gd name="T28" fmla="*/ 1 w 1"/>
                    <a:gd name="T2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41" name="Freeform 2138"/>
                <p:cNvSpPr>
                  <a:spLocks/>
                </p:cNvSpPr>
                <p:nvPr/>
              </p:nvSpPr>
              <p:spPr bwMode="auto">
                <a:xfrm>
                  <a:off x="4239" y="1934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42" name="Freeform 2139"/>
                <p:cNvSpPr>
                  <a:spLocks/>
                </p:cNvSpPr>
                <p:nvPr/>
              </p:nvSpPr>
              <p:spPr bwMode="auto">
                <a:xfrm>
                  <a:off x="4239" y="1932"/>
                  <a:ext cx="3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43" name="Freeform 2140"/>
                <p:cNvSpPr>
                  <a:spLocks/>
                </p:cNvSpPr>
                <p:nvPr/>
              </p:nvSpPr>
              <p:spPr bwMode="auto">
                <a:xfrm>
                  <a:off x="4239" y="1929"/>
                  <a:ext cx="5" cy="5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0 h 2"/>
                    <a:gd name="T4" fmla="*/ 0 w 2"/>
                    <a:gd name="T5" fmla="*/ 0 h 2"/>
                    <a:gd name="T6" fmla="*/ 0 w 2"/>
                    <a:gd name="T7" fmla="*/ 2 h 2"/>
                    <a:gd name="T8" fmla="*/ 1 w 2"/>
                    <a:gd name="T9" fmla="*/ 1 h 2"/>
                    <a:gd name="T10" fmla="*/ 1 w 2"/>
                    <a:gd name="T11" fmla="*/ 1 h 2"/>
                    <a:gd name="T12" fmla="*/ 1 w 2"/>
                    <a:gd name="T13" fmla="*/ 1 h 2"/>
                    <a:gd name="T14" fmla="*/ 1 w 2"/>
                    <a:gd name="T15" fmla="*/ 1 h 2"/>
                    <a:gd name="T16" fmla="*/ 1 w 2"/>
                    <a:gd name="T17" fmla="*/ 1 h 2"/>
                    <a:gd name="T18" fmla="*/ 1 w 2"/>
                    <a:gd name="T19" fmla="*/ 1 h 2"/>
                    <a:gd name="T20" fmla="*/ 1 w 2"/>
                    <a:gd name="T21" fmla="*/ 1 h 2"/>
                    <a:gd name="T22" fmla="*/ 2 w 2"/>
                    <a:gd name="T23" fmla="*/ 1 h 2"/>
                    <a:gd name="T24" fmla="*/ 2 w 2"/>
                    <a:gd name="T25" fmla="*/ 1 h 2"/>
                    <a:gd name="T26" fmla="*/ 2 w 2"/>
                    <a:gd name="T27" fmla="*/ 1 h 2"/>
                    <a:gd name="T28" fmla="*/ 2 w 2"/>
                    <a:gd name="T29" fmla="*/ 0 h 2"/>
                    <a:gd name="T30" fmla="*/ 2 w 2"/>
                    <a:gd name="T31" fmla="*/ 0 h 2"/>
                    <a:gd name="T32" fmla="*/ 2 w 2"/>
                    <a:gd name="T33" fmla="*/ 0 h 2"/>
                    <a:gd name="T34" fmla="*/ 2 w 2"/>
                    <a:gd name="T3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5D5D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44" name="Oval 2141"/>
                <p:cNvSpPr>
                  <a:spLocks noChangeArrowheads="1"/>
                </p:cNvSpPr>
                <p:nvPr/>
              </p:nvSpPr>
              <p:spPr bwMode="auto">
                <a:xfrm>
                  <a:off x="4244" y="2034"/>
                  <a:ext cx="78" cy="7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45" name="Oval 2142"/>
                <p:cNvSpPr>
                  <a:spLocks noChangeArrowheads="1"/>
                </p:cNvSpPr>
                <p:nvPr/>
              </p:nvSpPr>
              <p:spPr bwMode="auto">
                <a:xfrm>
                  <a:off x="4244" y="2034"/>
                  <a:ext cx="78" cy="77"/>
                </a:xfrm>
                <a:prstGeom prst="ellipse">
                  <a:avLst/>
                </a:prstGeom>
                <a:noFill/>
                <a:ln w="1428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746" name="Freeform 2143"/>
                <p:cNvSpPr>
                  <a:spLocks/>
                </p:cNvSpPr>
                <p:nvPr/>
              </p:nvSpPr>
              <p:spPr bwMode="auto">
                <a:xfrm>
                  <a:off x="4237" y="2182"/>
                  <a:ext cx="83" cy="79"/>
                </a:xfrm>
                <a:custGeom>
                  <a:avLst/>
                  <a:gdLst>
                    <a:gd name="T0" fmla="*/ 34 w 35"/>
                    <a:gd name="T1" fmla="*/ 19 h 33"/>
                    <a:gd name="T2" fmla="*/ 16 w 35"/>
                    <a:gd name="T3" fmla="*/ 32 h 33"/>
                    <a:gd name="T4" fmla="*/ 1 w 35"/>
                    <a:gd name="T5" fmla="*/ 14 h 33"/>
                    <a:gd name="T6" fmla="*/ 20 w 35"/>
                    <a:gd name="T7" fmla="*/ 1 h 33"/>
                    <a:gd name="T8" fmla="*/ 34 w 35"/>
                    <a:gd name="T9" fmla="*/ 1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3">
                      <a:moveTo>
                        <a:pt x="34" y="19"/>
                      </a:moveTo>
                      <a:cubicBezTo>
                        <a:pt x="33" y="27"/>
                        <a:pt x="25" y="33"/>
                        <a:pt x="16" y="32"/>
                      </a:cubicBezTo>
                      <a:cubicBezTo>
                        <a:pt x="7" y="31"/>
                        <a:pt x="0" y="23"/>
                        <a:pt x="1" y="14"/>
                      </a:cubicBezTo>
                      <a:cubicBezTo>
                        <a:pt x="2" y="6"/>
                        <a:pt x="11" y="0"/>
                        <a:pt x="20" y="1"/>
                      </a:cubicBezTo>
                      <a:cubicBezTo>
                        <a:pt x="29" y="2"/>
                        <a:pt x="35" y="10"/>
                        <a:pt x="34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  <p:sp>
            <p:nvSpPr>
              <p:cNvPr id="1425" name="Oval 2145"/>
              <p:cNvSpPr>
                <a:spLocks noChangeArrowheads="1"/>
              </p:cNvSpPr>
              <p:nvPr/>
            </p:nvSpPr>
            <p:spPr bwMode="auto">
              <a:xfrm>
                <a:off x="4239" y="2185"/>
                <a:ext cx="81" cy="76"/>
              </a:xfrm>
              <a:prstGeom prst="ellipse">
                <a:avLst/>
              </a:pr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26" name="Oval 2146"/>
              <p:cNvSpPr>
                <a:spLocks noChangeArrowheads="1"/>
              </p:cNvSpPr>
              <p:nvPr/>
            </p:nvSpPr>
            <p:spPr bwMode="auto">
              <a:xfrm>
                <a:off x="4244" y="1738"/>
                <a:ext cx="78" cy="7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27" name="Freeform 2147"/>
              <p:cNvSpPr>
                <a:spLocks/>
              </p:cNvSpPr>
              <p:nvPr/>
            </p:nvSpPr>
            <p:spPr bwMode="auto">
              <a:xfrm>
                <a:off x="4239" y="1733"/>
                <a:ext cx="88" cy="86"/>
              </a:xfrm>
              <a:custGeom>
                <a:avLst/>
                <a:gdLst>
                  <a:gd name="T0" fmla="*/ 2 w 37"/>
                  <a:gd name="T1" fmla="*/ 18 h 36"/>
                  <a:gd name="T2" fmla="*/ 4 w 37"/>
                  <a:gd name="T3" fmla="*/ 18 h 36"/>
                  <a:gd name="T4" fmla="*/ 8 w 37"/>
                  <a:gd name="T5" fmla="*/ 8 h 36"/>
                  <a:gd name="T6" fmla="*/ 18 w 37"/>
                  <a:gd name="T7" fmla="*/ 4 h 36"/>
                  <a:gd name="T8" fmla="*/ 29 w 37"/>
                  <a:gd name="T9" fmla="*/ 8 h 36"/>
                  <a:gd name="T10" fmla="*/ 33 w 37"/>
                  <a:gd name="T11" fmla="*/ 18 h 36"/>
                  <a:gd name="T12" fmla="*/ 29 w 37"/>
                  <a:gd name="T13" fmla="*/ 28 h 36"/>
                  <a:gd name="T14" fmla="*/ 18 w 37"/>
                  <a:gd name="T15" fmla="*/ 32 h 36"/>
                  <a:gd name="T16" fmla="*/ 8 w 37"/>
                  <a:gd name="T17" fmla="*/ 28 h 36"/>
                  <a:gd name="T18" fmla="*/ 4 w 37"/>
                  <a:gd name="T19" fmla="*/ 18 h 36"/>
                  <a:gd name="T20" fmla="*/ 2 w 37"/>
                  <a:gd name="T21" fmla="*/ 18 h 36"/>
                  <a:gd name="T22" fmla="*/ 0 w 37"/>
                  <a:gd name="T23" fmla="*/ 18 h 36"/>
                  <a:gd name="T24" fmla="*/ 5 w 37"/>
                  <a:gd name="T25" fmla="*/ 31 h 36"/>
                  <a:gd name="T26" fmla="*/ 18 w 37"/>
                  <a:gd name="T27" fmla="*/ 36 h 36"/>
                  <a:gd name="T28" fmla="*/ 31 w 37"/>
                  <a:gd name="T29" fmla="*/ 31 h 36"/>
                  <a:gd name="T30" fmla="*/ 37 w 37"/>
                  <a:gd name="T31" fmla="*/ 18 h 36"/>
                  <a:gd name="T32" fmla="*/ 31 w 37"/>
                  <a:gd name="T33" fmla="*/ 5 h 36"/>
                  <a:gd name="T34" fmla="*/ 18 w 37"/>
                  <a:gd name="T35" fmla="*/ 0 h 36"/>
                  <a:gd name="T36" fmla="*/ 5 w 37"/>
                  <a:gd name="T37" fmla="*/ 5 h 36"/>
                  <a:gd name="T38" fmla="*/ 0 w 37"/>
                  <a:gd name="T39" fmla="*/ 18 h 36"/>
                  <a:gd name="T40" fmla="*/ 2 w 37"/>
                  <a:gd name="T41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6">
                    <a:moveTo>
                      <a:pt x="2" y="18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4" y="14"/>
                      <a:pt x="5" y="11"/>
                      <a:pt x="8" y="8"/>
                    </a:cubicBezTo>
                    <a:cubicBezTo>
                      <a:pt x="11" y="5"/>
                      <a:pt x="14" y="4"/>
                      <a:pt x="18" y="4"/>
                    </a:cubicBezTo>
                    <a:cubicBezTo>
                      <a:pt x="22" y="4"/>
                      <a:pt x="26" y="5"/>
                      <a:pt x="29" y="8"/>
                    </a:cubicBezTo>
                    <a:cubicBezTo>
                      <a:pt x="31" y="10"/>
                      <a:pt x="33" y="14"/>
                      <a:pt x="33" y="18"/>
                    </a:cubicBezTo>
                    <a:cubicBezTo>
                      <a:pt x="33" y="22"/>
                      <a:pt x="31" y="25"/>
                      <a:pt x="29" y="28"/>
                    </a:cubicBezTo>
                    <a:cubicBezTo>
                      <a:pt x="26" y="30"/>
                      <a:pt x="22" y="32"/>
                      <a:pt x="18" y="32"/>
                    </a:cubicBezTo>
                    <a:cubicBezTo>
                      <a:pt x="14" y="32"/>
                      <a:pt x="11" y="30"/>
                      <a:pt x="8" y="28"/>
                    </a:cubicBezTo>
                    <a:cubicBezTo>
                      <a:pt x="5" y="25"/>
                      <a:pt x="4" y="22"/>
                      <a:pt x="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2" y="27"/>
                      <a:pt x="5" y="31"/>
                    </a:cubicBezTo>
                    <a:cubicBezTo>
                      <a:pt x="9" y="34"/>
                      <a:pt x="13" y="36"/>
                      <a:pt x="18" y="36"/>
                    </a:cubicBezTo>
                    <a:cubicBezTo>
                      <a:pt x="23" y="36"/>
                      <a:pt x="28" y="34"/>
                      <a:pt x="31" y="31"/>
                    </a:cubicBezTo>
                    <a:cubicBezTo>
                      <a:pt x="35" y="27"/>
                      <a:pt x="37" y="23"/>
                      <a:pt x="37" y="18"/>
                    </a:cubicBezTo>
                    <a:cubicBezTo>
                      <a:pt x="37" y="13"/>
                      <a:pt x="35" y="8"/>
                      <a:pt x="31" y="5"/>
                    </a:cubicBezTo>
                    <a:cubicBezTo>
                      <a:pt x="28" y="2"/>
                      <a:pt x="23" y="0"/>
                      <a:pt x="18" y="0"/>
                    </a:cubicBezTo>
                    <a:cubicBezTo>
                      <a:pt x="13" y="0"/>
                      <a:pt x="9" y="2"/>
                      <a:pt x="5" y="5"/>
                    </a:cubicBezTo>
                    <a:cubicBezTo>
                      <a:pt x="2" y="8"/>
                      <a:pt x="0" y="13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28" name="Freeform 2148"/>
              <p:cNvSpPr>
                <a:spLocks/>
              </p:cNvSpPr>
              <p:nvPr/>
            </p:nvSpPr>
            <p:spPr bwMode="auto">
              <a:xfrm>
                <a:off x="4052" y="1772"/>
                <a:ext cx="187" cy="7"/>
              </a:xfrm>
              <a:custGeom>
                <a:avLst/>
                <a:gdLst>
                  <a:gd name="T0" fmla="*/ 0 w 79"/>
                  <a:gd name="T1" fmla="*/ 0 h 3"/>
                  <a:gd name="T2" fmla="*/ 0 w 79"/>
                  <a:gd name="T3" fmla="*/ 1 h 3"/>
                  <a:gd name="T4" fmla="*/ 3 w 79"/>
                  <a:gd name="T5" fmla="*/ 3 h 3"/>
                  <a:gd name="T6" fmla="*/ 76 w 79"/>
                  <a:gd name="T7" fmla="*/ 3 h 3"/>
                  <a:gd name="T8" fmla="*/ 79 w 79"/>
                  <a:gd name="T9" fmla="*/ 1 h 3"/>
                  <a:gd name="T10" fmla="*/ 79 w 79"/>
                  <a:gd name="T11" fmla="*/ 0 h 3"/>
                  <a:gd name="T12" fmla="*/ 0 w 79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29" name="Freeform 2149"/>
              <p:cNvSpPr>
                <a:spLocks/>
              </p:cNvSpPr>
              <p:nvPr/>
            </p:nvSpPr>
            <p:spPr bwMode="auto">
              <a:xfrm>
                <a:off x="4049" y="1772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1 w 1"/>
                  <a:gd name="T17" fmla="*/ 1 h 1"/>
                  <a:gd name="T18" fmla="*/ 1 w 1"/>
                  <a:gd name="T19" fmla="*/ 0 h 1"/>
                  <a:gd name="T20" fmla="*/ 0 w 1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30" name="Freeform 2150"/>
              <p:cNvSpPr>
                <a:spLocks noEditPoints="1"/>
              </p:cNvSpPr>
              <p:nvPr/>
            </p:nvSpPr>
            <p:spPr bwMode="auto">
              <a:xfrm>
                <a:off x="4045" y="177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2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  <a:gd name="T20" fmla="*/ 0 w 1"/>
                  <a:gd name="T21" fmla="*/ 1 h 2"/>
                  <a:gd name="T22" fmla="*/ 0 w 1"/>
                  <a:gd name="T23" fmla="*/ 1 h 2"/>
                  <a:gd name="T24" fmla="*/ 0 w 1"/>
                  <a:gd name="T25" fmla="*/ 1 h 2"/>
                  <a:gd name="T26" fmla="*/ 0 w 1"/>
                  <a:gd name="T27" fmla="*/ 1 h 2"/>
                  <a:gd name="T28" fmla="*/ 0 w 1"/>
                  <a:gd name="T29" fmla="*/ 1 h 2"/>
                  <a:gd name="T30" fmla="*/ 0 w 1"/>
                  <a:gd name="T31" fmla="*/ 1 h 2"/>
                  <a:gd name="T32" fmla="*/ 0 w 1"/>
                  <a:gd name="T33" fmla="*/ 1 h 2"/>
                  <a:gd name="T34" fmla="*/ 0 w 1"/>
                  <a:gd name="T35" fmla="*/ 1 h 2"/>
                  <a:gd name="T36" fmla="*/ 0 w 1"/>
                  <a:gd name="T37" fmla="*/ 1 h 2"/>
                  <a:gd name="T38" fmla="*/ 0 w 1"/>
                  <a:gd name="T39" fmla="*/ 1 h 2"/>
                  <a:gd name="T40" fmla="*/ 0 w 1"/>
                  <a:gd name="T41" fmla="*/ 1 h 2"/>
                  <a:gd name="T42" fmla="*/ 0 w 1"/>
                  <a:gd name="T43" fmla="*/ 1 h 2"/>
                  <a:gd name="T44" fmla="*/ 0 w 1"/>
                  <a:gd name="T45" fmla="*/ 1 h 2"/>
                  <a:gd name="T46" fmla="*/ 1 w 1"/>
                  <a:gd name="T47" fmla="*/ 0 h 2"/>
                  <a:gd name="T48" fmla="*/ 1 w 1"/>
                  <a:gd name="T49" fmla="*/ 0 h 2"/>
                  <a:gd name="T50" fmla="*/ 1 w 1"/>
                  <a:gd name="T51" fmla="*/ 0 h 2"/>
                  <a:gd name="T52" fmla="*/ 1 w 1"/>
                  <a:gd name="T53" fmla="*/ 0 h 2"/>
                  <a:gd name="T54" fmla="*/ 1 w 1"/>
                  <a:gd name="T55" fmla="*/ 0 h 2"/>
                  <a:gd name="T56" fmla="*/ 1 w 1"/>
                  <a:gd name="T57" fmla="*/ 0 h 2"/>
                  <a:gd name="T58" fmla="*/ 1 w 1"/>
                  <a:gd name="T59" fmla="*/ 0 h 2"/>
                  <a:gd name="T60" fmla="*/ 1 w 1"/>
                  <a:gd name="T61" fmla="*/ 0 h 2"/>
                  <a:gd name="T62" fmla="*/ 1 w 1"/>
                  <a:gd name="T63" fmla="*/ 0 h 2"/>
                  <a:gd name="T64" fmla="*/ 1 w 1"/>
                  <a:gd name="T65" fmla="*/ 0 h 2"/>
                  <a:gd name="T66" fmla="*/ 1 w 1"/>
                  <a:gd name="T67" fmla="*/ 0 h 2"/>
                  <a:gd name="T68" fmla="*/ 1 w 1"/>
                  <a:gd name="T69" fmla="*/ 0 h 2"/>
                  <a:gd name="T70" fmla="*/ 1 w 1"/>
                  <a:gd name="T71" fmla="*/ 0 h 2"/>
                  <a:gd name="T72" fmla="*/ 1 w 1"/>
                  <a:gd name="T73" fmla="*/ 0 h 2"/>
                  <a:gd name="T74" fmla="*/ 1 w 1"/>
                  <a:gd name="T75" fmla="*/ 0 h 2"/>
                  <a:gd name="T76" fmla="*/ 1 w 1"/>
                  <a:gd name="T77" fmla="*/ 0 h 2"/>
                  <a:gd name="T78" fmla="*/ 1 w 1"/>
                  <a:gd name="T79" fmla="*/ 0 h 2"/>
                  <a:gd name="T80" fmla="*/ 1 w 1"/>
                  <a:gd name="T81" fmla="*/ 0 h 2"/>
                  <a:gd name="T82" fmla="*/ 1 w 1"/>
                  <a:gd name="T8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31" name="Freeform 2151"/>
              <p:cNvSpPr>
                <a:spLocks/>
              </p:cNvSpPr>
              <p:nvPr/>
            </p:nvSpPr>
            <p:spPr bwMode="auto">
              <a:xfrm>
                <a:off x="4049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32" name="Freeform 2152"/>
              <p:cNvSpPr>
                <a:spLocks noEditPoints="1"/>
              </p:cNvSpPr>
              <p:nvPr/>
            </p:nvSpPr>
            <p:spPr bwMode="auto">
              <a:xfrm>
                <a:off x="4047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33" name="Freeform 2153"/>
              <p:cNvSpPr>
                <a:spLocks noEditPoints="1"/>
              </p:cNvSpPr>
              <p:nvPr/>
            </p:nvSpPr>
            <p:spPr bwMode="auto">
              <a:xfrm>
                <a:off x="4047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34" name="Freeform 2154"/>
              <p:cNvSpPr>
                <a:spLocks/>
              </p:cNvSpPr>
              <p:nvPr/>
            </p:nvSpPr>
            <p:spPr bwMode="auto">
              <a:xfrm>
                <a:off x="4052" y="1774"/>
                <a:ext cx="7" cy="5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1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35" name="Freeform 2155"/>
              <p:cNvSpPr>
                <a:spLocks/>
              </p:cNvSpPr>
              <p:nvPr/>
            </p:nvSpPr>
            <p:spPr bwMode="auto">
              <a:xfrm>
                <a:off x="4049" y="1772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36" name="Freeform 2156"/>
              <p:cNvSpPr>
                <a:spLocks noEditPoints="1"/>
              </p:cNvSpPr>
              <p:nvPr/>
            </p:nvSpPr>
            <p:spPr bwMode="auto">
              <a:xfrm>
                <a:off x="4045" y="1774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0 h 1"/>
                  <a:gd name="T9" fmla="*/ 0 h 1"/>
                  <a:gd name="T10" fmla="*/ 0 h 1"/>
                  <a:gd name="T11" fmla="*/ 0 h 1"/>
                  <a:gd name="T12" fmla="*/ 0 h 1"/>
                  <a:gd name="T13" fmla="*/ 0 h 1"/>
                  <a:gd name="T14" fmla="*/ 0 h 1"/>
                  <a:gd name="T15" fmla="*/ 0 h 1"/>
                  <a:gd name="T16" fmla="*/ 0 h 1"/>
                  <a:gd name="T17" fmla="*/ 0 h 1"/>
                  <a:gd name="T18" fmla="*/ 0 h 1"/>
                  <a:gd name="T19" fmla="*/ 0 h 1"/>
                  <a:gd name="T20" fmla="*/ 0 h 1"/>
                  <a:gd name="T21" fmla="*/ 0 h 1"/>
                  <a:gd name="T22" fmla="*/ 0 h 1"/>
                  <a:gd name="T23" fmla="*/ 0 h 1"/>
                  <a:gd name="T24" fmla="*/ 0 h 1"/>
                  <a:gd name="T25" fmla="*/ 0 h 1"/>
                  <a:gd name="T26" fmla="*/ 0 h 1"/>
                  <a:gd name="T2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37" name="Freeform 2157"/>
              <p:cNvSpPr>
                <a:spLocks noEditPoints="1"/>
              </p:cNvSpPr>
              <p:nvPr/>
            </p:nvSpPr>
            <p:spPr bwMode="auto">
              <a:xfrm>
                <a:off x="4047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38" name="Freeform 2158"/>
              <p:cNvSpPr>
                <a:spLocks noEditPoints="1"/>
              </p:cNvSpPr>
              <p:nvPr/>
            </p:nvSpPr>
            <p:spPr bwMode="auto">
              <a:xfrm>
                <a:off x="4049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39" name="Freeform 2159"/>
              <p:cNvSpPr>
                <a:spLocks/>
              </p:cNvSpPr>
              <p:nvPr/>
            </p:nvSpPr>
            <p:spPr bwMode="auto">
              <a:xfrm>
                <a:off x="4047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40" name="Freeform 2160"/>
              <p:cNvSpPr>
                <a:spLocks noEditPoints="1"/>
              </p:cNvSpPr>
              <p:nvPr/>
            </p:nvSpPr>
            <p:spPr bwMode="auto">
              <a:xfrm>
                <a:off x="4049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41" name="Freeform 2161"/>
              <p:cNvSpPr>
                <a:spLocks/>
              </p:cNvSpPr>
              <p:nvPr/>
            </p:nvSpPr>
            <p:spPr bwMode="auto">
              <a:xfrm>
                <a:off x="4049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42" name="Freeform 2162"/>
              <p:cNvSpPr>
                <a:spLocks/>
              </p:cNvSpPr>
              <p:nvPr/>
            </p:nvSpPr>
            <p:spPr bwMode="auto">
              <a:xfrm>
                <a:off x="4049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43" name="Freeform 2163"/>
              <p:cNvSpPr>
                <a:spLocks/>
              </p:cNvSpPr>
              <p:nvPr/>
            </p:nvSpPr>
            <p:spPr bwMode="auto">
              <a:xfrm>
                <a:off x="4049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44" name="Freeform 2164"/>
              <p:cNvSpPr>
                <a:spLocks noEditPoints="1"/>
              </p:cNvSpPr>
              <p:nvPr/>
            </p:nvSpPr>
            <p:spPr bwMode="auto">
              <a:xfrm>
                <a:off x="4045" y="1772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1 h 1"/>
                  <a:gd name="T9" fmla="*/ 1 h 1"/>
                  <a:gd name="T10" fmla="*/ 1 h 1"/>
                  <a:gd name="T11" fmla="*/ 0 h 1"/>
                  <a:gd name="T12" fmla="*/ 1 h 1"/>
                  <a:gd name="T13" fmla="*/ 0 h 1"/>
                  <a:gd name="T14" fmla="*/ 0 h 1"/>
                  <a:gd name="T15" fmla="*/ 0 h 1"/>
                  <a:gd name="T1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45" name="Freeform 2165"/>
              <p:cNvSpPr>
                <a:spLocks/>
              </p:cNvSpPr>
              <p:nvPr/>
            </p:nvSpPr>
            <p:spPr bwMode="auto">
              <a:xfrm>
                <a:off x="4045" y="177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46" name="Freeform 2166"/>
              <p:cNvSpPr>
                <a:spLocks/>
              </p:cNvSpPr>
              <p:nvPr/>
            </p:nvSpPr>
            <p:spPr bwMode="auto">
              <a:xfrm>
                <a:off x="4052" y="1774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47" name="Oval 2167"/>
              <p:cNvSpPr>
                <a:spLocks noChangeArrowheads="1"/>
              </p:cNvSpPr>
              <p:nvPr/>
            </p:nvSpPr>
            <p:spPr bwMode="auto">
              <a:xfrm>
                <a:off x="4052" y="1774"/>
                <a:ext cx="1" cy="2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48" name="Freeform 2168"/>
              <p:cNvSpPr>
                <a:spLocks noEditPoints="1"/>
              </p:cNvSpPr>
              <p:nvPr/>
            </p:nvSpPr>
            <p:spPr bwMode="auto">
              <a:xfrm>
                <a:off x="4045" y="17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49" name="Freeform 2169"/>
              <p:cNvSpPr>
                <a:spLocks noEditPoints="1"/>
              </p:cNvSpPr>
              <p:nvPr/>
            </p:nvSpPr>
            <p:spPr bwMode="auto">
              <a:xfrm>
                <a:off x="4045" y="17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0" name="Freeform 2170"/>
              <p:cNvSpPr>
                <a:spLocks/>
              </p:cNvSpPr>
              <p:nvPr/>
            </p:nvSpPr>
            <p:spPr bwMode="auto">
              <a:xfrm>
                <a:off x="4047" y="177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1 w 1"/>
                  <a:gd name="T4" fmla="*/ 1 w 1"/>
                  <a:gd name="T5" fmla="*/ 1 w 1"/>
                  <a:gd name="T6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1" name="Freeform 2171"/>
              <p:cNvSpPr>
                <a:spLocks noEditPoints="1"/>
              </p:cNvSpPr>
              <p:nvPr/>
            </p:nvSpPr>
            <p:spPr bwMode="auto">
              <a:xfrm>
                <a:off x="4047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2" name="Freeform 2172"/>
              <p:cNvSpPr>
                <a:spLocks noEditPoints="1"/>
              </p:cNvSpPr>
              <p:nvPr/>
            </p:nvSpPr>
            <p:spPr bwMode="auto">
              <a:xfrm>
                <a:off x="4049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3" name="Freeform 2173"/>
              <p:cNvSpPr>
                <a:spLocks/>
              </p:cNvSpPr>
              <p:nvPr/>
            </p:nvSpPr>
            <p:spPr bwMode="auto">
              <a:xfrm>
                <a:off x="4047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4" name="Freeform 2174"/>
              <p:cNvSpPr>
                <a:spLocks noEditPoints="1"/>
              </p:cNvSpPr>
              <p:nvPr/>
            </p:nvSpPr>
            <p:spPr bwMode="auto">
              <a:xfrm>
                <a:off x="4045" y="1772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1 w 1"/>
                  <a:gd name="T5" fmla="*/ 0 w 1"/>
                  <a:gd name="T6" fmla="*/ 1 w 1"/>
                  <a:gd name="T7" fmla="*/ 1 w 1"/>
                  <a:gd name="T8" fmla="*/ 1 w 1"/>
                  <a:gd name="T9" fmla="*/ 1 w 1"/>
                  <a:gd name="T10" fmla="*/ 1 w 1"/>
                  <a:gd name="T11" fmla="*/ 1 w 1"/>
                  <a:gd name="T12" fmla="*/ 1 w 1"/>
                  <a:gd name="T13" fmla="*/ 1 w 1"/>
                  <a:gd name="T14" fmla="*/ 1 w 1"/>
                  <a:gd name="T15" fmla="*/ 1 w 1"/>
                  <a:gd name="T16" fmla="*/ 1 w 1"/>
                  <a:gd name="T17" fmla="*/ 1 w 1"/>
                  <a:gd name="T18" fmla="*/ 1 w 1"/>
                  <a:gd name="T19" fmla="*/ 1 w 1"/>
                  <a:gd name="T20" fmla="*/ 1 w 1"/>
                  <a:gd name="T21" fmla="*/ 1 w 1"/>
                  <a:gd name="T22" fmla="*/ 1 w 1"/>
                  <a:gd name="T23" fmla="*/ 1 w 1"/>
                  <a:gd name="T24" fmla="*/ 1 w 1"/>
                  <a:gd name="T25" fmla="*/ 1 w 1"/>
                  <a:gd name="T26" fmla="*/ 1 w 1"/>
                  <a:gd name="T27" fmla="*/ 1 w 1"/>
                  <a:gd name="T28" fmla="*/ 1 w 1"/>
                  <a:gd name="T29" fmla="*/ 1 w 1"/>
                  <a:gd name="T30" fmla="*/ 1 w 1"/>
                  <a:gd name="T31" fmla="*/ 1 w 1"/>
                  <a:gd name="T32" fmla="*/ 1 w 1"/>
                  <a:gd name="T33" fmla="*/ 1 w 1"/>
                  <a:gd name="T34" fmla="*/ 1 w 1"/>
                  <a:gd name="T35" fmla="*/ 1 w 1"/>
                  <a:gd name="T36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5" name="Freeform 2175"/>
              <p:cNvSpPr>
                <a:spLocks/>
              </p:cNvSpPr>
              <p:nvPr/>
            </p:nvSpPr>
            <p:spPr bwMode="auto">
              <a:xfrm>
                <a:off x="4045" y="17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1 w 1"/>
                  <a:gd name="T5" fmla="*/ 1 w 1"/>
                  <a:gd name="T6" fmla="*/ 1 w 1"/>
                  <a:gd name="T7" fmla="*/ 1 w 1"/>
                  <a:gd name="T8" fmla="*/ 1 w 1"/>
                  <a:gd name="T9" fmla="*/ 1 w 1"/>
                  <a:gd name="T10" fmla="*/ 1 w 1"/>
                  <a:gd name="T11" fmla="*/ 1 w 1"/>
                  <a:gd name="T12" fmla="*/ 1 w 1"/>
                  <a:gd name="T13" fmla="*/ 1 w 1"/>
                  <a:gd name="T14" fmla="*/ 1 w 1"/>
                  <a:gd name="T15" fmla="*/ 1 w 1"/>
                  <a:gd name="T16" fmla="*/ 1 w 1"/>
                  <a:gd name="T17" fmla="*/ 1 w 1"/>
                  <a:gd name="T18" fmla="*/ 1 w 1"/>
                  <a:gd name="T19" fmla="*/ 1 w 1"/>
                  <a:gd name="T20" fmla="*/ 0 w 1"/>
                  <a:gd name="T21" fmla="*/ 0 w 1"/>
                  <a:gd name="T22" fmla="*/ 0 w 1"/>
                  <a:gd name="T23" fmla="*/ 1 w 1"/>
                  <a:gd name="T2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6" name="Freeform 2176"/>
              <p:cNvSpPr>
                <a:spLocks/>
              </p:cNvSpPr>
              <p:nvPr/>
            </p:nvSpPr>
            <p:spPr bwMode="auto">
              <a:xfrm>
                <a:off x="4049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7" name="Freeform 2177"/>
              <p:cNvSpPr>
                <a:spLocks/>
              </p:cNvSpPr>
              <p:nvPr/>
            </p:nvSpPr>
            <p:spPr bwMode="auto">
              <a:xfrm>
                <a:off x="4049" y="1772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8" name="Freeform 2178"/>
              <p:cNvSpPr>
                <a:spLocks noEditPoints="1"/>
              </p:cNvSpPr>
              <p:nvPr/>
            </p:nvSpPr>
            <p:spPr bwMode="auto">
              <a:xfrm>
                <a:off x="4045" y="177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59" name="Freeform 2179"/>
              <p:cNvSpPr>
                <a:spLocks/>
              </p:cNvSpPr>
              <p:nvPr/>
            </p:nvSpPr>
            <p:spPr bwMode="auto">
              <a:xfrm>
                <a:off x="4045" y="177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0" name="Freeform 2180"/>
              <p:cNvSpPr>
                <a:spLocks noEditPoints="1"/>
              </p:cNvSpPr>
              <p:nvPr/>
            </p:nvSpPr>
            <p:spPr bwMode="auto">
              <a:xfrm>
                <a:off x="4045" y="17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1" name="Freeform 2181"/>
              <p:cNvSpPr>
                <a:spLocks/>
              </p:cNvSpPr>
              <p:nvPr/>
            </p:nvSpPr>
            <p:spPr bwMode="auto">
              <a:xfrm>
                <a:off x="4045" y="17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2" name="Freeform 2182"/>
              <p:cNvSpPr>
                <a:spLocks noEditPoints="1"/>
              </p:cNvSpPr>
              <p:nvPr/>
            </p:nvSpPr>
            <p:spPr bwMode="auto">
              <a:xfrm>
                <a:off x="4047" y="1772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0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3" name="Freeform 2183"/>
              <p:cNvSpPr>
                <a:spLocks/>
              </p:cNvSpPr>
              <p:nvPr/>
            </p:nvSpPr>
            <p:spPr bwMode="auto">
              <a:xfrm>
                <a:off x="4047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4" name="Freeform 2184"/>
              <p:cNvSpPr>
                <a:spLocks noEditPoints="1"/>
              </p:cNvSpPr>
              <p:nvPr/>
            </p:nvSpPr>
            <p:spPr bwMode="auto">
              <a:xfrm>
                <a:off x="4049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5" name="Freeform 2185"/>
              <p:cNvSpPr>
                <a:spLocks noEditPoints="1"/>
              </p:cNvSpPr>
              <p:nvPr/>
            </p:nvSpPr>
            <p:spPr bwMode="auto">
              <a:xfrm>
                <a:off x="4045" y="177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2 h 2"/>
                  <a:gd name="T14" fmla="*/ 0 w 1"/>
                  <a:gd name="T15" fmla="*/ 2 h 2"/>
                  <a:gd name="T16" fmla="*/ 0 w 1"/>
                  <a:gd name="T17" fmla="*/ 2 h 2"/>
                  <a:gd name="T18" fmla="*/ 0 w 1"/>
                  <a:gd name="T19" fmla="*/ 2 h 2"/>
                  <a:gd name="T20" fmla="*/ 0 w 1"/>
                  <a:gd name="T21" fmla="*/ 1 h 2"/>
                  <a:gd name="T22" fmla="*/ 0 w 1"/>
                  <a:gd name="T23" fmla="*/ 1 h 2"/>
                  <a:gd name="T24" fmla="*/ 0 w 1"/>
                  <a:gd name="T25" fmla="*/ 1 h 2"/>
                  <a:gd name="T26" fmla="*/ 0 w 1"/>
                  <a:gd name="T27" fmla="*/ 2 h 2"/>
                  <a:gd name="T28" fmla="*/ 0 w 1"/>
                  <a:gd name="T29" fmla="*/ 2 h 2"/>
                  <a:gd name="T30" fmla="*/ 0 w 1"/>
                  <a:gd name="T31" fmla="*/ 2 h 2"/>
                  <a:gd name="T32" fmla="*/ 0 w 1"/>
                  <a:gd name="T33" fmla="*/ 2 h 2"/>
                  <a:gd name="T34" fmla="*/ 0 w 1"/>
                  <a:gd name="T35" fmla="*/ 1 h 2"/>
                  <a:gd name="T36" fmla="*/ 0 w 1"/>
                  <a:gd name="T37" fmla="*/ 0 h 2"/>
                  <a:gd name="T38" fmla="*/ 0 w 1"/>
                  <a:gd name="T39" fmla="*/ 0 h 2"/>
                  <a:gd name="T40" fmla="*/ 0 w 1"/>
                  <a:gd name="T41" fmla="*/ 0 h 2"/>
                  <a:gd name="T42" fmla="*/ 0 w 1"/>
                  <a:gd name="T43" fmla="*/ 0 h 2"/>
                  <a:gd name="T44" fmla="*/ 0 w 1"/>
                  <a:gd name="T45" fmla="*/ 0 h 2"/>
                  <a:gd name="T46" fmla="*/ 0 w 1"/>
                  <a:gd name="T47" fmla="*/ 1 h 2"/>
                  <a:gd name="T48" fmla="*/ 0 w 1"/>
                  <a:gd name="T49" fmla="*/ 1 h 2"/>
                  <a:gd name="T50" fmla="*/ 0 w 1"/>
                  <a:gd name="T51" fmla="*/ 1 h 2"/>
                  <a:gd name="T52" fmla="*/ 0 w 1"/>
                  <a:gd name="T53" fmla="*/ 0 h 2"/>
                  <a:gd name="T54" fmla="*/ 0 w 1"/>
                  <a:gd name="T5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6" name="Freeform 2186"/>
              <p:cNvSpPr>
                <a:spLocks/>
              </p:cNvSpPr>
              <p:nvPr/>
            </p:nvSpPr>
            <p:spPr bwMode="auto">
              <a:xfrm>
                <a:off x="4052" y="1776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7" name="Freeform 2187"/>
              <p:cNvSpPr>
                <a:spLocks/>
              </p:cNvSpPr>
              <p:nvPr/>
            </p:nvSpPr>
            <p:spPr bwMode="auto">
              <a:xfrm>
                <a:off x="4047" y="1772"/>
                <a:ext cx="5" cy="7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1 h 3"/>
                  <a:gd name="T8" fmla="*/ 0 w 2"/>
                  <a:gd name="T9" fmla="*/ 3 h 3"/>
                  <a:gd name="T10" fmla="*/ 0 w 2"/>
                  <a:gd name="T11" fmla="*/ 3 h 3"/>
                  <a:gd name="T12" fmla="*/ 2 w 2"/>
                  <a:gd name="T13" fmla="*/ 3 h 3"/>
                  <a:gd name="T14" fmla="*/ 2 w 2"/>
                  <a:gd name="T15" fmla="*/ 2 h 3"/>
                  <a:gd name="T16" fmla="*/ 2 w 2"/>
                  <a:gd name="T17" fmla="*/ 1 h 3"/>
                  <a:gd name="T18" fmla="*/ 2 w 2"/>
                  <a:gd name="T19" fmla="*/ 1 h 3"/>
                  <a:gd name="T20" fmla="*/ 2 w 2"/>
                  <a:gd name="T21" fmla="*/ 0 h 3"/>
                  <a:gd name="T22" fmla="*/ 1 w 2"/>
                  <a:gd name="T23" fmla="*/ 0 h 3"/>
                  <a:gd name="T24" fmla="*/ 1 w 2"/>
                  <a:gd name="T25" fmla="*/ 0 h 3"/>
                  <a:gd name="T26" fmla="*/ 1 w 2"/>
                  <a:gd name="T27" fmla="*/ 0 h 3"/>
                  <a:gd name="T28" fmla="*/ 1 w 2"/>
                  <a:gd name="T29" fmla="*/ 0 h 3"/>
                  <a:gd name="T30" fmla="*/ 1 w 2"/>
                  <a:gd name="T31" fmla="*/ 0 h 3"/>
                  <a:gd name="T32" fmla="*/ 1 w 2"/>
                  <a:gd name="T33" fmla="*/ 0 h 3"/>
                  <a:gd name="T34" fmla="*/ 1 w 2"/>
                  <a:gd name="T35" fmla="*/ 0 h 3"/>
                  <a:gd name="T36" fmla="*/ 1 w 2"/>
                  <a:gd name="T37" fmla="*/ 0 h 3"/>
                  <a:gd name="T38" fmla="*/ 1 w 2"/>
                  <a:gd name="T39" fmla="*/ 0 h 3"/>
                  <a:gd name="T40" fmla="*/ 1 w 2"/>
                  <a:gd name="T41" fmla="*/ 0 h 3"/>
                  <a:gd name="T42" fmla="*/ 1 w 2"/>
                  <a:gd name="T43" fmla="*/ 0 h 3"/>
                  <a:gd name="T44" fmla="*/ 1 w 2"/>
                  <a:gd name="T45" fmla="*/ 0 h 3"/>
                  <a:gd name="T46" fmla="*/ 0 w 2"/>
                  <a:gd name="T47" fmla="*/ 0 h 3"/>
                  <a:gd name="T48" fmla="*/ 0 w 2"/>
                  <a:gd name="T49" fmla="*/ 0 h 3"/>
                  <a:gd name="T50" fmla="*/ 0 w 2"/>
                  <a:gd name="T5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C3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8" name="Freeform 2188"/>
              <p:cNvSpPr>
                <a:spLocks/>
              </p:cNvSpPr>
              <p:nvPr/>
            </p:nvSpPr>
            <p:spPr bwMode="auto">
              <a:xfrm>
                <a:off x="4045" y="1772"/>
                <a:ext cx="2" cy="7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0 h 3"/>
                  <a:gd name="T4" fmla="*/ 1 w 1"/>
                  <a:gd name="T5" fmla="*/ 0 h 3"/>
                  <a:gd name="T6" fmla="*/ 1 w 1"/>
                  <a:gd name="T7" fmla="*/ 0 h 3"/>
                  <a:gd name="T8" fmla="*/ 1 w 1"/>
                  <a:gd name="T9" fmla="*/ 0 h 3"/>
                  <a:gd name="T10" fmla="*/ 1 w 1"/>
                  <a:gd name="T11" fmla="*/ 0 h 3"/>
                  <a:gd name="T12" fmla="*/ 0 w 1"/>
                  <a:gd name="T13" fmla="*/ 0 h 3"/>
                  <a:gd name="T14" fmla="*/ 0 w 1"/>
                  <a:gd name="T15" fmla="*/ 0 h 3"/>
                  <a:gd name="T16" fmla="*/ 0 w 1"/>
                  <a:gd name="T17" fmla="*/ 1 h 3"/>
                  <a:gd name="T18" fmla="*/ 0 w 1"/>
                  <a:gd name="T19" fmla="*/ 1 h 3"/>
                  <a:gd name="T20" fmla="*/ 0 w 1"/>
                  <a:gd name="T21" fmla="*/ 1 h 3"/>
                  <a:gd name="T22" fmla="*/ 0 w 1"/>
                  <a:gd name="T23" fmla="*/ 1 h 3"/>
                  <a:gd name="T24" fmla="*/ 0 w 1"/>
                  <a:gd name="T25" fmla="*/ 1 h 3"/>
                  <a:gd name="T26" fmla="*/ 0 w 1"/>
                  <a:gd name="T27" fmla="*/ 1 h 3"/>
                  <a:gd name="T28" fmla="*/ 0 w 1"/>
                  <a:gd name="T29" fmla="*/ 1 h 3"/>
                  <a:gd name="T30" fmla="*/ 0 w 1"/>
                  <a:gd name="T31" fmla="*/ 2 h 3"/>
                  <a:gd name="T32" fmla="*/ 0 w 1"/>
                  <a:gd name="T33" fmla="*/ 2 h 3"/>
                  <a:gd name="T34" fmla="*/ 0 w 1"/>
                  <a:gd name="T35" fmla="*/ 2 h 3"/>
                  <a:gd name="T36" fmla="*/ 0 w 1"/>
                  <a:gd name="T37" fmla="*/ 2 h 3"/>
                  <a:gd name="T38" fmla="*/ 0 w 1"/>
                  <a:gd name="T39" fmla="*/ 2 h 3"/>
                  <a:gd name="T40" fmla="*/ 0 w 1"/>
                  <a:gd name="T41" fmla="*/ 2 h 3"/>
                  <a:gd name="T42" fmla="*/ 0 w 1"/>
                  <a:gd name="T43" fmla="*/ 2 h 3"/>
                  <a:gd name="T44" fmla="*/ 0 w 1"/>
                  <a:gd name="T45" fmla="*/ 2 h 3"/>
                  <a:gd name="T46" fmla="*/ 0 w 1"/>
                  <a:gd name="T47" fmla="*/ 2 h 3"/>
                  <a:gd name="T48" fmla="*/ 1 w 1"/>
                  <a:gd name="T49" fmla="*/ 2 h 3"/>
                  <a:gd name="T50" fmla="*/ 1 w 1"/>
                  <a:gd name="T51" fmla="*/ 2 h 3"/>
                  <a:gd name="T52" fmla="*/ 1 w 1"/>
                  <a:gd name="T53" fmla="*/ 3 h 3"/>
                  <a:gd name="T54" fmla="*/ 1 w 1"/>
                  <a:gd name="T55" fmla="*/ 1 h 3"/>
                  <a:gd name="T56" fmla="*/ 1 w 1"/>
                  <a:gd name="T5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3C3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69" name="Freeform 2189"/>
              <p:cNvSpPr>
                <a:spLocks noEditPoints="1"/>
              </p:cNvSpPr>
              <p:nvPr/>
            </p:nvSpPr>
            <p:spPr bwMode="auto">
              <a:xfrm>
                <a:off x="4239" y="1772"/>
                <a:ext cx="7" cy="7"/>
              </a:xfrm>
              <a:custGeom>
                <a:avLst/>
                <a:gdLst>
                  <a:gd name="T0" fmla="*/ 3 w 3"/>
                  <a:gd name="T1" fmla="*/ 2 h 3"/>
                  <a:gd name="T2" fmla="*/ 3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2 h 3"/>
                  <a:gd name="T14" fmla="*/ 3 w 3"/>
                  <a:gd name="T15" fmla="*/ 2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  <a:gd name="T22" fmla="*/ 1 w 3"/>
                  <a:gd name="T23" fmla="*/ 1 h 3"/>
                  <a:gd name="T24" fmla="*/ 1 w 3"/>
                  <a:gd name="T25" fmla="*/ 1 h 3"/>
                  <a:gd name="T26" fmla="*/ 1 w 3"/>
                  <a:gd name="T27" fmla="*/ 1 h 3"/>
                  <a:gd name="T28" fmla="*/ 1 w 3"/>
                  <a:gd name="T29" fmla="*/ 0 h 3"/>
                  <a:gd name="T30" fmla="*/ 0 w 3"/>
                  <a:gd name="T3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70" name="Freeform 2190"/>
              <p:cNvSpPr>
                <a:spLocks/>
              </p:cNvSpPr>
              <p:nvPr/>
            </p:nvSpPr>
            <p:spPr bwMode="auto">
              <a:xfrm>
                <a:off x="4045" y="1772"/>
                <a:ext cx="201" cy="162"/>
              </a:xfrm>
              <a:custGeom>
                <a:avLst/>
                <a:gdLst>
                  <a:gd name="T0" fmla="*/ 2 w 85"/>
                  <a:gd name="T1" fmla="*/ 67 h 68"/>
                  <a:gd name="T2" fmla="*/ 85 w 85"/>
                  <a:gd name="T3" fmla="*/ 3 h 68"/>
                  <a:gd name="T4" fmla="*/ 85 w 85"/>
                  <a:gd name="T5" fmla="*/ 1 h 68"/>
                  <a:gd name="T6" fmla="*/ 83 w 85"/>
                  <a:gd name="T7" fmla="*/ 1 h 68"/>
                  <a:gd name="T8" fmla="*/ 1 w 85"/>
                  <a:gd name="T9" fmla="*/ 65 h 68"/>
                  <a:gd name="T10" fmla="*/ 0 w 85"/>
                  <a:gd name="T11" fmla="*/ 67 h 68"/>
                  <a:gd name="T12" fmla="*/ 2 w 85"/>
                  <a:gd name="T13" fmla="*/ 6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68">
                    <a:moveTo>
                      <a:pt x="2" y="67"/>
                    </a:moveTo>
                    <a:cubicBezTo>
                      <a:pt x="85" y="3"/>
                      <a:pt x="85" y="3"/>
                      <a:pt x="85" y="3"/>
                    </a:cubicBezTo>
                    <a:cubicBezTo>
                      <a:pt x="85" y="3"/>
                      <a:pt x="85" y="2"/>
                      <a:pt x="85" y="1"/>
                    </a:cubicBezTo>
                    <a:cubicBezTo>
                      <a:pt x="84" y="0"/>
                      <a:pt x="83" y="0"/>
                      <a:pt x="83" y="1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5"/>
                      <a:pt x="0" y="66"/>
                      <a:pt x="0" y="67"/>
                    </a:cubicBezTo>
                    <a:cubicBezTo>
                      <a:pt x="1" y="68"/>
                      <a:pt x="2" y="68"/>
                      <a:pt x="2" y="67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71" name="Freeform 2191"/>
              <p:cNvSpPr>
                <a:spLocks noEditPoints="1"/>
              </p:cNvSpPr>
              <p:nvPr/>
            </p:nvSpPr>
            <p:spPr bwMode="auto">
              <a:xfrm>
                <a:off x="4052" y="1784"/>
                <a:ext cx="187" cy="281"/>
              </a:xfrm>
              <a:custGeom>
                <a:avLst/>
                <a:gdLst>
                  <a:gd name="T0" fmla="*/ 17 w 79"/>
                  <a:gd name="T1" fmla="*/ 91 h 118"/>
                  <a:gd name="T2" fmla="*/ 0 w 79"/>
                  <a:gd name="T3" fmla="*/ 117 h 118"/>
                  <a:gd name="T4" fmla="*/ 0 w 79"/>
                  <a:gd name="T5" fmla="*/ 118 h 118"/>
                  <a:gd name="T6" fmla="*/ 4 w 79"/>
                  <a:gd name="T7" fmla="*/ 115 h 118"/>
                  <a:gd name="T8" fmla="*/ 18 w 79"/>
                  <a:gd name="T9" fmla="*/ 94 h 118"/>
                  <a:gd name="T10" fmla="*/ 17 w 79"/>
                  <a:gd name="T11" fmla="*/ 91 h 118"/>
                  <a:gd name="T12" fmla="*/ 23 w 79"/>
                  <a:gd name="T13" fmla="*/ 81 h 118"/>
                  <a:gd name="T14" fmla="*/ 18 w 79"/>
                  <a:gd name="T15" fmla="*/ 89 h 118"/>
                  <a:gd name="T16" fmla="*/ 20 w 79"/>
                  <a:gd name="T17" fmla="*/ 91 h 118"/>
                  <a:gd name="T18" fmla="*/ 26 w 79"/>
                  <a:gd name="T19" fmla="*/ 83 h 118"/>
                  <a:gd name="T20" fmla="*/ 23 w 79"/>
                  <a:gd name="T21" fmla="*/ 81 h 118"/>
                  <a:gd name="T22" fmla="*/ 29 w 79"/>
                  <a:gd name="T23" fmla="*/ 72 h 118"/>
                  <a:gd name="T24" fmla="*/ 25 w 79"/>
                  <a:gd name="T25" fmla="*/ 79 h 118"/>
                  <a:gd name="T26" fmla="*/ 27 w 79"/>
                  <a:gd name="T27" fmla="*/ 80 h 118"/>
                  <a:gd name="T28" fmla="*/ 31 w 79"/>
                  <a:gd name="T29" fmla="*/ 75 h 118"/>
                  <a:gd name="T30" fmla="*/ 29 w 79"/>
                  <a:gd name="T31" fmla="*/ 72 h 118"/>
                  <a:gd name="T32" fmla="*/ 39 w 79"/>
                  <a:gd name="T33" fmla="*/ 63 h 118"/>
                  <a:gd name="T34" fmla="*/ 35 w 79"/>
                  <a:gd name="T35" fmla="*/ 63 h 118"/>
                  <a:gd name="T36" fmla="*/ 31 w 79"/>
                  <a:gd name="T37" fmla="*/ 69 h 118"/>
                  <a:gd name="T38" fmla="*/ 33 w 79"/>
                  <a:gd name="T39" fmla="*/ 72 h 118"/>
                  <a:gd name="T40" fmla="*/ 39 w 79"/>
                  <a:gd name="T41" fmla="*/ 63 h 118"/>
                  <a:gd name="T42" fmla="*/ 38 w 79"/>
                  <a:gd name="T43" fmla="*/ 59 h 118"/>
                  <a:gd name="T44" fmla="*/ 37 w 79"/>
                  <a:gd name="T45" fmla="*/ 60 h 118"/>
                  <a:gd name="T46" fmla="*/ 38 w 79"/>
                  <a:gd name="T47" fmla="*/ 60 h 118"/>
                  <a:gd name="T48" fmla="*/ 38 w 79"/>
                  <a:gd name="T49" fmla="*/ 59 h 118"/>
                  <a:gd name="T50" fmla="*/ 50 w 79"/>
                  <a:gd name="T51" fmla="*/ 40 h 118"/>
                  <a:gd name="T52" fmla="*/ 40 w 79"/>
                  <a:gd name="T53" fmla="*/ 56 h 118"/>
                  <a:gd name="T54" fmla="*/ 41 w 79"/>
                  <a:gd name="T55" fmla="*/ 59 h 118"/>
                  <a:gd name="T56" fmla="*/ 53 w 79"/>
                  <a:gd name="T57" fmla="*/ 42 h 118"/>
                  <a:gd name="T58" fmla="*/ 50 w 79"/>
                  <a:gd name="T59" fmla="*/ 40 h 118"/>
                  <a:gd name="T60" fmla="*/ 79 w 79"/>
                  <a:gd name="T61" fmla="*/ 0 h 118"/>
                  <a:gd name="T62" fmla="*/ 74 w 79"/>
                  <a:gd name="T63" fmla="*/ 4 h 118"/>
                  <a:gd name="T64" fmla="*/ 52 w 79"/>
                  <a:gd name="T65" fmla="*/ 37 h 118"/>
                  <a:gd name="T66" fmla="*/ 54 w 79"/>
                  <a:gd name="T67" fmla="*/ 39 h 118"/>
                  <a:gd name="T68" fmla="*/ 79 w 79"/>
                  <a:gd name="T69" fmla="*/ 2 h 118"/>
                  <a:gd name="T70" fmla="*/ 79 w 79"/>
                  <a:gd name="T71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118">
                    <a:moveTo>
                      <a:pt x="17" y="91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17"/>
                      <a:pt x="0" y="118"/>
                      <a:pt x="0" y="118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7" y="91"/>
                      <a:pt x="17" y="91"/>
                      <a:pt x="17" y="91"/>
                    </a:cubicBezTo>
                    <a:moveTo>
                      <a:pt x="23" y="81"/>
                    </a:moveTo>
                    <a:cubicBezTo>
                      <a:pt x="18" y="89"/>
                      <a:pt x="18" y="89"/>
                      <a:pt x="18" y="89"/>
                    </a:cubicBezTo>
                    <a:cubicBezTo>
                      <a:pt x="20" y="91"/>
                      <a:pt x="20" y="91"/>
                      <a:pt x="20" y="91"/>
                    </a:cubicBezTo>
                    <a:cubicBezTo>
                      <a:pt x="26" y="83"/>
                      <a:pt x="26" y="83"/>
                      <a:pt x="26" y="83"/>
                    </a:cubicBezTo>
                    <a:cubicBezTo>
                      <a:pt x="23" y="81"/>
                      <a:pt x="23" y="81"/>
                      <a:pt x="23" y="81"/>
                    </a:cubicBezTo>
                    <a:moveTo>
                      <a:pt x="29" y="72"/>
                    </a:moveTo>
                    <a:cubicBezTo>
                      <a:pt x="25" y="79"/>
                      <a:pt x="25" y="79"/>
                      <a:pt x="25" y="79"/>
                    </a:cubicBezTo>
                    <a:cubicBezTo>
                      <a:pt x="27" y="80"/>
                      <a:pt x="27" y="80"/>
                      <a:pt x="27" y="80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29" y="72"/>
                      <a:pt x="29" y="72"/>
                      <a:pt x="29" y="72"/>
                    </a:cubicBezTo>
                    <a:moveTo>
                      <a:pt x="39" y="63"/>
                    </a:moveTo>
                    <a:cubicBezTo>
                      <a:pt x="35" y="63"/>
                      <a:pt x="35" y="63"/>
                      <a:pt x="35" y="63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9" y="63"/>
                      <a:pt x="39" y="63"/>
                      <a:pt x="39" y="63"/>
                    </a:cubicBezTo>
                    <a:moveTo>
                      <a:pt x="38" y="59"/>
                    </a:moveTo>
                    <a:cubicBezTo>
                      <a:pt x="37" y="60"/>
                      <a:pt x="37" y="60"/>
                      <a:pt x="37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59"/>
                      <a:pt x="38" y="59"/>
                    </a:cubicBezTo>
                    <a:moveTo>
                      <a:pt x="50" y="40"/>
                    </a:move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0" y="40"/>
                      <a:pt x="50" y="40"/>
                      <a:pt x="50" y="40"/>
                    </a:cubicBezTo>
                    <a:moveTo>
                      <a:pt x="79" y="0"/>
                    </a:moveTo>
                    <a:cubicBezTo>
                      <a:pt x="74" y="4"/>
                      <a:pt x="74" y="4"/>
                      <a:pt x="74" y="4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9" y="1"/>
                      <a:pt x="79" y="1"/>
                      <a:pt x="79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72" name="Freeform 2192"/>
              <p:cNvSpPr>
                <a:spLocks/>
              </p:cNvSpPr>
              <p:nvPr/>
            </p:nvSpPr>
            <p:spPr bwMode="auto">
              <a:xfrm>
                <a:off x="4047" y="2063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1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73" name="Freeform 2193"/>
              <p:cNvSpPr>
                <a:spLocks noEditPoints="1"/>
              </p:cNvSpPr>
              <p:nvPr/>
            </p:nvSpPr>
            <p:spPr bwMode="auto">
              <a:xfrm>
                <a:off x="4045" y="2068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0 w 1"/>
                  <a:gd name="T5" fmla="*/ 2 h 2"/>
                  <a:gd name="T6" fmla="*/ 0 w 1"/>
                  <a:gd name="T7" fmla="*/ 2 h 2"/>
                  <a:gd name="T8" fmla="*/ 1 w 1"/>
                  <a:gd name="T9" fmla="*/ 0 h 2"/>
                  <a:gd name="T10" fmla="*/ 0 w 1"/>
                  <a:gd name="T11" fmla="*/ 1 h 2"/>
                  <a:gd name="T12" fmla="*/ 1 w 1"/>
                  <a:gd name="T13" fmla="*/ 1 h 2"/>
                  <a:gd name="T14" fmla="*/ 1 w 1"/>
                  <a:gd name="T15" fmla="*/ 0 h 2"/>
                  <a:gd name="T16" fmla="*/ 1 w 1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74" name="Freeform 2194"/>
              <p:cNvSpPr>
                <a:spLocks/>
              </p:cNvSpPr>
              <p:nvPr/>
            </p:nvSpPr>
            <p:spPr bwMode="auto">
              <a:xfrm>
                <a:off x="4170" y="1872"/>
                <a:ext cx="10" cy="12"/>
              </a:xfrm>
              <a:custGeom>
                <a:avLst/>
                <a:gdLst>
                  <a:gd name="T0" fmla="*/ 5 w 10"/>
                  <a:gd name="T1" fmla="*/ 0 h 12"/>
                  <a:gd name="T2" fmla="*/ 0 w 10"/>
                  <a:gd name="T3" fmla="*/ 7 h 12"/>
                  <a:gd name="T4" fmla="*/ 8 w 10"/>
                  <a:gd name="T5" fmla="*/ 12 h 12"/>
                  <a:gd name="T6" fmla="*/ 10 w 10"/>
                  <a:gd name="T7" fmla="*/ 5 h 12"/>
                  <a:gd name="T8" fmla="*/ 5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5" y="0"/>
                    </a:moveTo>
                    <a:lnTo>
                      <a:pt x="0" y="7"/>
                    </a:lnTo>
                    <a:lnTo>
                      <a:pt x="8" y="12"/>
                    </a:lnTo>
                    <a:lnTo>
                      <a:pt x="10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75" name="Freeform 2195"/>
              <p:cNvSpPr>
                <a:spLocks/>
              </p:cNvSpPr>
              <p:nvPr/>
            </p:nvSpPr>
            <p:spPr bwMode="auto">
              <a:xfrm>
                <a:off x="4170" y="1872"/>
                <a:ext cx="10" cy="12"/>
              </a:xfrm>
              <a:custGeom>
                <a:avLst/>
                <a:gdLst>
                  <a:gd name="T0" fmla="*/ 5 w 10"/>
                  <a:gd name="T1" fmla="*/ 0 h 12"/>
                  <a:gd name="T2" fmla="*/ 0 w 10"/>
                  <a:gd name="T3" fmla="*/ 7 h 12"/>
                  <a:gd name="T4" fmla="*/ 8 w 10"/>
                  <a:gd name="T5" fmla="*/ 12 h 12"/>
                  <a:gd name="T6" fmla="*/ 10 w 10"/>
                  <a:gd name="T7" fmla="*/ 5 h 12"/>
                  <a:gd name="T8" fmla="*/ 5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5" y="0"/>
                    </a:moveTo>
                    <a:lnTo>
                      <a:pt x="0" y="7"/>
                    </a:lnTo>
                    <a:lnTo>
                      <a:pt x="8" y="12"/>
                    </a:lnTo>
                    <a:lnTo>
                      <a:pt x="10" y="5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76" name="Freeform 2196"/>
              <p:cNvSpPr>
                <a:spLocks/>
              </p:cNvSpPr>
              <p:nvPr/>
            </p:nvSpPr>
            <p:spPr bwMode="auto">
              <a:xfrm>
                <a:off x="4142" y="1917"/>
                <a:ext cx="7" cy="10"/>
              </a:xfrm>
              <a:custGeom>
                <a:avLst/>
                <a:gdLst>
                  <a:gd name="T0" fmla="*/ 5 w 7"/>
                  <a:gd name="T1" fmla="*/ 0 h 10"/>
                  <a:gd name="T2" fmla="*/ 0 w 7"/>
                  <a:gd name="T3" fmla="*/ 7 h 10"/>
                  <a:gd name="T4" fmla="*/ 0 w 7"/>
                  <a:gd name="T5" fmla="*/ 10 h 10"/>
                  <a:gd name="T6" fmla="*/ 7 w 7"/>
                  <a:gd name="T7" fmla="*/ 10 h 10"/>
                  <a:gd name="T8" fmla="*/ 7 w 7"/>
                  <a:gd name="T9" fmla="*/ 7 h 10"/>
                  <a:gd name="T10" fmla="*/ 5 w 7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0">
                    <a:moveTo>
                      <a:pt x="5" y="0"/>
                    </a:moveTo>
                    <a:lnTo>
                      <a:pt x="0" y="7"/>
                    </a:lnTo>
                    <a:lnTo>
                      <a:pt x="0" y="10"/>
                    </a:lnTo>
                    <a:lnTo>
                      <a:pt x="7" y="10"/>
                    </a:lnTo>
                    <a:lnTo>
                      <a:pt x="7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77" name="Freeform 2197"/>
              <p:cNvSpPr>
                <a:spLocks/>
              </p:cNvSpPr>
              <p:nvPr/>
            </p:nvSpPr>
            <p:spPr bwMode="auto">
              <a:xfrm>
                <a:off x="4142" y="1917"/>
                <a:ext cx="7" cy="10"/>
              </a:xfrm>
              <a:custGeom>
                <a:avLst/>
                <a:gdLst>
                  <a:gd name="T0" fmla="*/ 5 w 7"/>
                  <a:gd name="T1" fmla="*/ 0 h 10"/>
                  <a:gd name="T2" fmla="*/ 0 w 7"/>
                  <a:gd name="T3" fmla="*/ 7 h 10"/>
                  <a:gd name="T4" fmla="*/ 0 w 7"/>
                  <a:gd name="T5" fmla="*/ 10 h 10"/>
                  <a:gd name="T6" fmla="*/ 7 w 7"/>
                  <a:gd name="T7" fmla="*/ 10 h 10"/>
                  <a:gd name="T8" fmla="*/ 7 w 7"/>
                  <a:gd name="T9" fmla="*/ 7 h 10"/>
                  <a:gd name="T10" fmla="*/ 5 w 7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0">
                    <a:moveTo>
                      <a:pt x="5" y="0"/>
                    </a:moveTo>
                    <a:lnTo>
                      <a:pt x="0" y="7"/>
                    </a:lnTo>
                    <a:lnTo>
                      <a:pt x="0" y="10"/>
                    </a:lnTo>
                    <a:lnTo>
                      <a:pt x="7" y="10"/>
                    </a:lnTo>
                    <a:lnTo>
                      <a:pt x="7" y="7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78" name="Freeform 2198"/>
              <p:cNvSpPr>
                <a:spLocks/>
              </p:cNvSpPr>
              <p:nvPr/>
            </p:nvSpPr>
            <p:spPr bwMode="auto">
              <a:xfrm>
                <a:off x="4121" y="1948"/>
                <a:ext cx="9" cy="15"/>
              </a:xfrm>
              <a:custGeom>
                <a:avLst/>
                <a:gdLst>
                  <a:gd name="T0" fmla="*/ 4 w 9"/>
                  <a:gd name="T1" fmla="*/ 0 h 15"/>
                  <a:gd name="T2" fmla="*/ 0 w 9"/>
                  <a:gd name="T3" fmla="*/ 7 h 15"/>
                  <a:gd name="T4" fmla="*/ 4 w 9"/>
                  <a:gd name="T5" fmla="*/ 15 h 15"/>
                  <a:gd name="T6" fmla="*/ 9 w 9"/>
                  <a:gd name="T7" fmla="*/ 7 h 15"/>
                  <a:gd name="T8" fmla="*/ 4 w 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4" y="0"/>
                    </a:moveTo>
                    <a:lnTo>
                      <a:pt x="0" y="7"/>
                    </a:lnTo>
                    <a:lnTo>
                      <a:pt x="4" y="15"/>
                    </a:lnTo>
                    <a:lnTo>
                      <a:pt x="9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79" name="Freeform 2199"/>
              <p:cNvSpPr>
                <a:spLocks/>
              </p:cNvSpPr>
              <p:nvPr/>
            </p:nvSpPr>
            <p:spPr bwMode="auto">
              <a:xfrm>
                <a:off x="4121" y="1948"/>
                <a:ext cx="9" cy="15"/>
              </a:xfrm>
              <a:custGeom>
                <a:avLst/>
                <a:gdLst>
                  <a:gd name="T0" fmla="*/ 4 w 9"/>
                  <a:gd name="T1" fmla="*/ 0 h 15"/>
                  <a:gd name="T2" fmla="*/ 0 w 9"/>
                  <a:gd name="T3" fmla="*/ 7 h 15"/>
                  <a:gd name="T4" fmla="*/ 4 w 9"/>
                  <a:gd name="T5" fmla="*/ 15 h 15"/>
                  <a:gd name="T6" fmla="*/ 9 w 9"/>
                  <a:gd name="T7" fmla="*/ 7 h 15"/>
                  <a:gd name="T8" fmla="*/ 4 w 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4" y="0"/>
                    </a:moveTo>
                    <a:lnTo>
                      <a:pt x="0" y="7"/>
                    </a:lnTo>
                    <a:lnTo>
                      <a:pt x="4" y="15"/>
                    </a:lnTo>
                    <a:lnTo>
                      <a:pt x="9" y="7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80" name="Freeform 2200"/>
              <p:cNvSpPr>
                <a:spLocks/>
              </p:cNvSpPr>
              <p:nvPr/>
            </p:nvSpPr>
            <p:spPr bwMode="auto">
              <a:xfrm>
                <a:off x="4135" y="1927"/>
                <a:ext cx="12" cy="7"/>
              </a:xfrm>
              <a:custGeom>
                <a:avLst/>
                <a:gdLst>
                  <a:gd name="T0" fmla="*/ 7 w 12"/>
                  <a:gd name="T1" fmla="*/ 0 h 7"/>
                  <a:gd name="T2" fmla="*/ 5 w 12"/>
                  <a:gd name="T3" fmla="*/ 0 h 7"/>
                  <a:gd name="T4" fmla="*/ 0 w 12"/>
                  <a:gd name="T5" fmla="*/ 7 h 7"/>
                  <a:gd name="T6" fmla="*/ 9 w 12"/>
                  <a:gd name="T7" fmla="*/ 7 h 7"/>
                  <a:gd name="T8" fmla="*/ 12 w 12"/>
                  <a:gd name="T9" fmla="*/ 5 h 7"/>
                  <a:gd name="T10" fmla="*/ 7 w 1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7">
                    <a:moveTo>
                      <a:pt x="7" y="0"/>
                    </a:moveTo>
                    <a:lnTo>
                      <a:pt x="5" y="0"/>
                    </a:lnTo>
                    <a:lnTo>
                      <a:pt x="0" y="7"/>
                    </a:lnTo>
                    <a:lnTo>
                      <a:pt x="9" y="7"/>
                    </a:lnTo>
                    <a:lnTo>
                      <a:pt x="12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81" name="Freeform 2201"/>
              <p:cNvSpPr>
                <a:spLocks/>
              </p:cNvSpPr>
              <p:nvPr/>
            </p:nvSpPr>
            <p:spPr bwMode="auto">
              <a:xfrm>
                <a:off x="4135" y="1927"/>
                <a:ext cx="12" cy="7"/>
              </a:xfrm>
              <a:custGeom>
                <a:avLst/>
                <a:gdLst>
                  <a:gd name="T0" fmla="*/ 7 w 12"/>
                  <a:gd name="T1" fmla="*/ 0 h 7"/>
                  <a:gd name="T2" fmla="*/ 5 w 12"/>
                  <a:gd name="T3" fmla="*/ 0 h 7"/>
                  <a:gd name="T4" fmla="*/ 0 w 12"/>
                  <a:gd name="T5" fmla="*/ 7 h 7"/>
                  <a:gd name="T6" fmla="*/ 9 w 12"/>
                  <a:gd name="T7" fmla="*/ 7 h 7"/>
                  <a:gd name="T8" fmla="*/ 12 w 12"/>
                  <a:gd name="T9" fmla="*/ 5 h 7"/>
                  <a:gd name="T10" fmla="*/ 7 w 1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7">
                    <a:moveTo>
                      <a:pt x="7" y="0"/>
                    </a:moveTo>
                    <a:lnTo>
                      <a:pt x="5" y="0"/>
                    </a:lnTo>
                    <a:lnTo>
                      <a:pt x="0" y="7"/>
                    </a:lnTo>
                    <a:lnTo>
                      <a:pt x="9" y="7"/>
                    </a:lnTo>
                    <a:lnTo>
                      <a:pt x="12" y="5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82" name="Freeform 2202"/>
              <p:cNvSpPr>
                <a:spLocks/>
              </p:cNvSpPr>
              <p:nvPr/>
            </p:nvSpPr>
            <p:spPr bwMode="auto">
              <a:xfrm>
                <a:off x="4142" y="1927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0 w 7"/>
                  <a:gd name="T3" fmla="*/ 0 h 5"/>
                  <a:gd name="T4" fmla="*/ 5 w 7"/>
                  <a:gd name="T5" fmla="*/ 5 h 5"/>
                  <a:gd name="T6" fmla="*/ 7 w 7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83" name="Freeform 2203"/>
              <p:cNvSpPr>
                <a:spLocks/>
              </p:cNvSpPr>
              <p:nvPr/>
            </p:nvSpPr>
            <p:spPr bwMode="auto">
              <a:xfrm>
                <a:off x="4142" y="1927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0 w 7"/>
                  <a:gd name="T3" fmla="*/ 0 h 5"/>
                  <a:gd name="T4" fmla="*/ 5 w 7"/>
                  <a:gd name="T5" fmla="*/ 5 h 5"/>
                  <a:gd name="T6" fmla="*/ 7 w 7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84" name="Freeform 2204"/>
              <p:cNvSpPr>
                <a:spLocks/>
              </p:cNvSpPr>
              <p:nvPr/>
            </p:nvSpPr>
            <p:spPr bwMode="auto">
              <a:xfrm>
                <a:off x="4106" y="1972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0 w 10"/>
                  <a:gd name="T3" fmla="*/ 5 h 10"/>
                  <a:gd name="T4" fmla="*/ 7 w 10"/>
                  <a:gd name="T5" fmla="*/ 10 h 10"/>
                  <a:gd name="T6" fmla="*/ 10 w 10"/>
                  <a:gd name="T7" fmla="*/ 3 h 10"/>
                  <a:gd name="T8" fmla="*/ 5 w 10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0" y="5"/>
                    </a:lnTo>
                    <a:lnTo>
                      <a:pt x="7" y="10"/>
                    </a:lnTo>
                    <a:lnTo>
                      <a:pt x="1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85" name="Freeform 2205"/>
              <p:cNvSpPr>
                <a:spLocks/>
              </p:cNvSpPr>
              <p:nvPr/>
            </p:nvSpPr>
            <p:spPr bwMode="auto">
              <a:xfrm>
                <a:off x="4106" y="1972"/>
                <a:ext cx="10" cy="10"/>
              </a:xfrm>
              <a:custGeom>
                <a:avLst/>
                <a:gdLst>
                  <a:gd name="T0" fmla="*/ 5 w 10"/>
                  <a:gd name="T1" fmla="*/ 0 h 10"/>
                  <a:gd name="T2" fmla="*/ 0 w 10"/>
                  <a:gd name="T3" fmla="*/ 5 h 10"/>
                  <a:gd name="T4" fmla="*/ 7 w 10"/>
                  <a:gd name="T5" fmla="*/ 10 h 10"/>
                  <a:gd name="T6" fmla="*/ 10 w 10"/>
                  <a:gd name="T7" fmla="*/ 3 h 10"/>
                  <a:gd name="T8" fmla="*/ 5 w 10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0" y="5"/>
                    </a:lnTo>
                    <a:lnTo>
                      <a:pt x="7" y="10"/>
                    </a:lnTo>
                    <a:lnTo>
                      <a:pt x="10" y="3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86" name="Freeform 2206"/>
              <p:cNvSpPr>
                <a:spLocks/>
              </p:cNvSpPr>
              <p:nvPr/>
            </p:nvSpPr>
            <p:spPr bwMode="auto">
              <a:xfrm>
                <a:off x="4092" y="1996"/>
                <a:ext cx="7" cy="12"/>
              </a:xfrm>
              <a:custGeom>
                <a:avLst/>
                <a:gdLst>
                  <a:gd name="T0" fmla="*/ 2 w 7"/>
                  <a:gd name="T1" fmla="*/ 0 h 12"/>
                  <a:gd name="T2" fmla="*/ 0 w 7"/>
                  <a:gd name="T3" fmla="*/ 5 h 12"/>
                  <a:gd name="T4" fmla="*/ 2 w 7"/>
                  <a:gd name="T5" fmla="*/ 12 h 12"/>
                  <a:gd name="T6" fmla="*/ 7 w 7"/>
                  <a:gd name="T7" fmla="*/ 5 h 12"/>
                  <a:gd name="T8" fmla="*/ 2 w 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2" y="0"/>
                    </a:moveTo>
                    <a:lnTo>
                      <a:pt x="0" y="5"/>
                    </a:lnTo>
                    <a:lnTo>
                      <a:pt x="2" y="12"/>
                    </a:lnTo>
                    <a:lnTo>
                      <a:pt x="7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87" name="Freeform 2207"/>
              <p:cNvSpPr>
                <a:spLocks/>
              </p:cNvSpPr>
              <p:nvPr/>
            </p:nvSpPr>
            <p:spPr bwMode="auto">
              <a:xfrm>
                <a:off x="4092" y="1996"/>
                <a:ext cx="7" cy="12"/>
              </a:xfrm>
              <a:custGeom>
                <a:avLst/>
                <a:gdLst>
                  <a:gd name="T0" fmla="*/ 2 w 7"/>
                  <a:gd name="T1" fmla="*/ 0 h 12"/>
                  <a:gd name="T2" fmla="*/ 0 w 7"/>
                  <a:gd name="T3" fmla="*/ 5 h 12"/>
                  <a:gd name="T4" fmla="*/ 2 w 7"/>
                  <a:gd name="T5" fmla="*/ 12 h 12"/>
                  <a:gd name="T6" fmla="*/ 7 w 7"/>
                  <a:gd name="T7" fmla="*/ 5 h 12"/>
                  <a:gd name="T8" fmla="*/ 2 w 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2" y="0"/>
                    </a:moveTo>
                    <a:lnTo>
                      <a:pt x="0" y="5"/>
                    </a:lnTo>
                    <a:lnTo>
                      <a:pt x="2" y="12"/>
                    </a:lnTo>
                    <a:lnTo>
                      <a:pt x="7" y="5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88" name="Freeform 2208"/>
              <p:cNvSpPr>
                <a:spLocks/>
              </p:cNvSpPr>
              <p:nvPr/>
            </p:nvSpPr>
            <p:spPr bwMode="auto">
              <a:xfrm>
                <a:off x="4052" y="2058"/>
                <a:ext cx="9" cy="12"/>
              </a:xfrm>
              <a:custGeom>
                <a:avLst/>
                <a:gdLst>
                  <a:gd name="T0" fmla="*/ 4 w 4"/>
                  <a:gd name="T1" fmla="*/ 0 h 5"/>
                  <a:gd name="T2" fmla="*/ 0 w 4"/>
                  <a:gd name="T3" fmla="*/ 3 h 5"/>
                  <a:gd name="T4" fmla="*/ 0 w 4"/>
                  <a:gd name="T5" fmla="*/ 5 h 5"/>
                  <a:gd name="T6" fmla="*/ 1 w 4"/>
                  <a:gd name="T7" fmla="*/ 5 h 5"/>
                  <a:gd name="T8" fmla="*/ 4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89" name="Freeform 2209"/>
              <p:cNvSpPr>
                <a:spLocks/>
              </p:cNvSpPr>
              <p:nvPr/>
            </p:nvSpPr>
            <p:spPr bwMode="auto">
              <a:xfrm>
                <a:off x="4047" y="2065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90" name="Freeform 2210"/>
              <p:cNvSpPr>
                <a:spLocks/>
              </p:cNvSpPr>
              <p:nvPr/>
            </p:nvSpPr>
            <p:spPr bwMode="auto">
              <a:xfrm>
                <a:off x="4045" y="2068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2 h 2"/>
                  <a:gd name="T14" fmla="*/ 0 w 1"/>
                  <a:gd name="T15" fmla="*/ 2 h 2"/>
                  <a:gd name="T16" fmla="*/ 0 w 1"/>
                  <a:gd name="T17" fmla="*/ 2 h 2"/>
                  <a:gd name="T18" fmla="*/ 0 w 1"/>
                  <a:gd name="T19" fmla="*/ 2 h 2"/>
                  <a:gd name="T20" fmla="*/ 0 w 1"/>
                  <a:gd name="T21" fmla="*/ 2 h 2"/>
                  <a:gd name="T22" fmla="*/ 0 w 1"/>
                  <a:gd name="T23" fmla="*/ 2 h 2"/>
                  <a:gd name="T24" fmla="*/ 0 w 1"/>
                  <a:gd name="T25" fmla="*/ 2 h 2"/>
                  <a:gd name="T26" fmla="*/ 0 w 1"/>
                  <a:gd name="T27" fmla="*/ 2 h 2"/>
                  <a:gd name="T28" fmla="*/ 0 w 1"/>
                  <a:gd name="T29" fmla="*/ 2 h 2"/>
                  <a:gd name="T30" fmla="*/ 0 w 1"/>
                  <a:gd name="T31" fmla="*/ 2 h 2"/>
                  <a:gd name="T32" fmla="*/ 0 w 1"/>
                  <a:gd name="T33" fmla="*/ 2 h 2"/>
                  <a:gd name="T34" fmla="*/ 0 w 1"/>
                  <a:gd name="T35" fmla="*/ 2 h 2"/>
                  <a:gd name="T36" fmla="*/ 0 w 1"/>
                  <a:gd name="T37" fmla="*/ 2 h 2"/>
                  <a:gd name="T38" fmla="*/ 0 w 1"/>
                  <a:gd name="T39" fmla="*/ 2 h 2"/>
                  <a:gd name="T40" fmla="*/ 0 w 1"/>
                  <a:gd name="T41" fmla="*/ 2 h 2"/>
                  <a:gd name="T42" fmla="*/ 0 w 1"/>
                  <a:gd name="T43" fmla="*/ 1 h 2"/>
                  <a:gd name="T44" fmla="*/ 0 w 1"/>
                  <a:gd name="T45" fmla="*/ 1 h 2"/>
                  <a:gd name="T46" fmla="*/ 0 w 1"/>
                  <a:gd name="T47" fmla="*/ 1 h 2"/>
                  <a:gd name="T48" fmla="*/ 1 w 1"/>
                  <a:gd name="T49" fmla="*/ 1 h 2"/>
                  <a:gd name="T50" fmla="*/ 1 w 1"/>
                  <a:gd name="T51" fmla="*/ 1 h 2"/>
                  <a:gd name="T52" fmla="*/ 1 w 1"/>
                  <a:gd name="T53" fmla="*/ 1 h 2"/>
                  <a:gd name="T54" fmla="*/ 1 w 1"/>
                  <a:gd name="T55" fmla="*/ 1 h 2"/>
                  <a:gd name="T56" fmla="*/ 1 w 1"/>
                  <a:gd name="T57" fmla="*/ 1 h 2"/>
                  <a:gd name="T58" fmla="*/ 1 w 1"/>
                  <a:gd name="T59" fmla="*/ 1 h 2"/>
                  <a:gd name="T60" fmla="*/ 1 w 1"/>
                  <a:gd name="T61" fmla="*/ 1 h 2"/>
                  <a:gd name="T62" fmla="*/ 1 w 1"/>
                  <a:gd name="T6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91" name="Freeform 2211"/>
              <p:cNvSpPr>
                <a:spLocks/>
              </p:cNvSpPr>
              <p:nvPr/>
            </p:nvSpPr>
            <p:spPr bwMode="auto">
              <a:xfrm>
                <a:off x="4052" y="2070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92" name="Freeform 2212"/>
              <p:cNvSpPr>
                <a:spLocks/>
              </p:cNvSpPr>
              <p:nvPr/>
            </p:nvSpPr>
            <p:spPr bwMode="auto">
              <a:xfrm>
                <a:off x="4047" y="2070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93" name="Freeform 2213"/>
              <p:cNvSpPr>
                <a:spLocks noEditPoints="1"/>
              </p:cNvSpPr>
              <p:nvPr/>
            </p:nvSpPr>
            <p:spPr bwMode="auto">
              <a:xfrm>
                <a:off x="4045" y="207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0 w 1"/>
                  <a:gd name="T15" fmla="*/ 1 h 1"/>
                  <a:gd name="T16" fmla="*/ 0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0 w 1"/>
                  <a:gd name="T25" fmla="*/ 1 h 1"/>
                  <a:gd name="T26" fmla="*/ 0 w 1"/>
                  <a:gd name="T27" fmla="*/ 1 h 1"/>
                  <a:gd name="T28" fmla="*/ 0 w 1"/>
                  <a:gd name="T29" fmla="*/ 1 h 1"/>
                  <a:gd name="T30" fmla="*/ 0 w 1"/>
                  <a:gd name="T31" fmla="*/ 1 h 1"/>
                  <a:gd name="T32" fmla="*/ 0 w 1"/>
                  <a:gd name="T33" fmla="*/ 1 h 1"/>
                  <a:gd name="T34" fmla="*/ 0 w 1"/>
                  <a:gd name="T35" fmla="*/ 1 h 1"/>
                  <a:gd name="T36" fmla="*/ 0 w 1"/>
                  <a:gd name="T37" fmla="*/ 1 h 1"/>
                  <a:gd name="T38" fmla="*/ 0 w 1"/>
                  <a:gd name="T39" fmla="*/ 1 h 1"/>
                  <a:gd name="T40" fmla="*/ 0 w 1"/>
                  <a:gd name="T41" fmla="*/ 1 h 1"/>
                  <a:gd name="T42" fmla="*/ 0 w 1"/>
                  <a:gd name="T43" fmla="*/ 0 h 1"/>
                  <a:gd name="T44" fmla="*/ 0 w 1"/>
                  <a:gd name="T45" fmla="*/ 1 h 1"/>
                  <a:gd name="T46" fmla="*/ 0 w 1"/>
                  <a:gd name="T47" fmla="*/ 0 h 1"/>
                  <a:gd name="T48" fmla="*/ 0 w 1"/>
                  <a:gd name="T49" fmla="*/ 0 h 1"/>
                  <a:gd name="T50" fmla="*/ 0 w 1"/>
                  <a:gd name="T51" fmla="*/ 0 h 1"/>
                  <a:gd name="T52" fmla="*/ 0 w 1"/>
                  <a:gd name="T53" fmla="*/ 0 h 1"/>
                  <a:gd name="T54" fmla="*/ 0 w 1"/>
                  <a:gd name="T55" fmla="*/ 0 h 1"/>
                  <a:gd name="T56" fmla="*/ 1 w 1"/>
                  <a:gd name="T57" fmla="*/ 0 h 1"/>
                  <a:gd name="T58" fmla="*/ 1 w 1"/>
                  <a:gd name="T59" fmla="*/ 0 h 1"/>
                  <a:gd name="T60" fmla="*/ 1 w 1"/>
                  <a:gd name="T61" fmla="*/ 0 h 1"/>
                  <a:gd name="T62" fmla="*/ 1 w 1"/>
                  <a:gd name="T63" fmla="*/ 0 h 1"/>
                  <a:gd name="T64" fmla="*/ 1 w 1"/>
                  <a:gd name="T65" fmla="*/ 0 h 1"/>
                  <a:gd name="T66" fmla="*/ 1 w 1"/>
                  <a:gd name="T67" fmla="*/ 0 h 1"/>
                  <a:gd name="T68" fmla="*/ 1 w 1"/>
                  <a:gd name="T69" fmla="*/ 0 h 1"/>
                  <a:gd name="T70" fmla="*/ 1 w 1"/>
                  <a:gd name="T71" fmla="*/ 0 h 1"/>
                  <a:gd name="T72" fmla="*/ 1 w 1"/>
                  <a:gd name="T7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94" name="Freeform 2214"/>
              <p:cNvSpPr>
                <a:spLocks/>
              </p:cNvSpPr>
              <p:nvPr/>
            </p:nvSpPr>
            <p:spPr bwMode="auto">
              <a:xfrm>
                <a:off x="4047" y="20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95" name="Freeform 2215"/>
              <p:cNvSpPr>
                <a:spLocks noEditPoints="1"/>
              </p:cNvSpPr>
              <p:nvPr/>
            </p:nvSpPr>
            <p:spPr bwMode="auto">
              <a:xfrm>
                <a:off x="4045" y="207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0 w 1"/>
                  <a:gd name="T15" fmla="*/ 1 h 1"/>
                  <a:gd name="T16" fmla="*/ 0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0 w 1"/>
                  <a:gd name="T25" fmla="*/ 1 h 1"/>
                  <a:gd name="T26" fmla="*/ 0 w 1"/>
                  <a:gd name="T27" fmla="*/ 1 h 1"/>
                  <a:gd name="T28" fmla="*/ 0 w 1"/>
                  <a:gd name="T29" fmla="*/ 1 h 1"/>
                  <a:gd name="T30" fmla="*/ 0 w 1"/>
                  <a:gd name="T31" fmla="*/ 1 h 1"/>
                  <a:gd name="T32" fmla="*/ 0 w 1"/>
                  <a:gd name="T33" fmla="*/ 1 h 1"/>
                  <a:gd name="T34" fmla="*/ 0 w 1"/>
                  <a:gd name="T35" fmla="*/ 1 h 1"/>
                  <a:gd name="T36" fmla="*/ 0 w 1"/>
                  <a:gd name="T37" fmla="*/ 1 h 1"/>
                  <a:gd name="T38" fmla="*/ 0 w 1"/>
                  <a:gd name="T39" fmla="*/ 1 h 1"/>
                  <a:gd name="T40" fmla="*/ 0 w 1"/>
                  <a:gd name="T41" fmla="*/ 1 h 1"/>
                  <a:gd name="T42" fmla="*/ 0 w 1"/>
                  <a:gd name="T43" fmla="*/ 0 h 1"/>
                  <a:gd name="T44" fmla="*/ 0 w 1"/>
                  <a:gd name="T45" fmla="*/ 0 h 1"/>
                  <a:gd name="T46" fmla="*/ 0 w 1"/>
                  <a:gd name="T47" fmla="*/ 0 h 1"/>
                  <a:gd name="T48" fmla="*/ 1 w 1"/>
                  <a:gd name="T49" fmla="*/ 0 h 1"/>
                  <a:gd name="T50" fmla="*/ 0 w 1"/>
                  <a:gd name="T51" fmla="*/ 0 h 1"/>
                  <a:gd name="T52" fmla="*/ 1 w 1"/>
                  <a:gd name="T53" fmla="*/ 0 h 1"/>
                  <a:gd name="T54" fmla="*/ 1 w 1"/>
                  <a:gd name="T55" fmla="*/ 0 h 1"/>
                  <a:gd name="T56" fmla="*/ 1 w 1"/>
                  <a:gd name="T57" fmla="*/ 0 h 1"/>
                  <a:gd name="T58" fmla="*/ 1 w 1"/>
                  <a:gd name="T59" fmla="*/ 0 h 1"/>
                  <a:gd name="T60" fmla="*/ 1 w 1"/>
                  <a:gd name="T61" fmla="*/ 0 h 1"/>
                  <a:gd name="T62" fmla="*/ 1 w 1"/>
                  <a:gd name="T63" fmla="*/ 0 h 1"/>
                  <a:gd name="T64" fmla="*/ 1 w 1"/>
                  <a:gd name="T65" fmla="*/ 0 h 1"/>
                  <a:gd name="T66" fmla="*/ 1 w 1"/>
                  <a:gd name="T67" fmla="*/ 0 h 1"/>
                  <a:gd name="T68" fmla="*/ 1 w 1"/>
                  <a:gd name="T69" fmla="*/ 0 h 1"/>
                  <a:gd name="T70" fmla="*/ 1 w 1"/>
                  <a:gd name="T71" fmla="*/ 0 h 1"/>
                  <a:gd name="T72" fmla="*/ 1 w 1"/>
                  <a:gd name="T7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96" name="Oval 2216"/>
              <p:cNvSpPr>
                <a:spLocks noChangeArrowheads="1"/>
              </p:cNvSpPr>
              <p:nvPr/>
            </p:nvSpPr>
            <p:spPr bwMode="auto">
              <a:xfrm>
                <a:off x="4045" y="2072"/>
                <a:ext cx="1" cy="1"/>
              </a:xfrm>
              <a:prstGeom prst="ellipse">
                <a:avLst/>
              </a:pr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97" name="Freeform 2217"/>
              <p:cNvSpPr>
                <a:spLocks/>
              </p:cNvSpPr>
              <p:nvPr/>
            </p:nvSpPr>
            <p:spPr bwMode="auto">
              <a:xfrm>
                <a:off x="4045" y="20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98" name="Freeform 2218"/>
              <p:cNvSpPr>
                <a:spLocks/>
              </p:cNvSpPr>
              <p:nvPr/>
            </p:nvSpPr>
            <p:spPr bwMode="auto">
              <a:xfrm>
                <a:off x="4047" y="2075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  <a:gd name="T8" fmla="*/ 0 w 2"/>
                  <a:gd name="T9" fmla="*/ 1 h 1"/>
                  <a:gd name="T10" fmla="*/ 0 w 2"/>
                  <a:gd name="T11" fmla="*/ 1 h 1"/>
                  <a:gd name="T12" fmla="*/ 2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499" name="Freeform 2219"/>
              <p:cNvSpPr>
                <a:spLocks/>
              </p:cNvSpPr>
              <p:nvPr/>
            </p:nvSpPr>
            <p:spPr bwMode="auto">
              <a:xfrm>
                <a:off x="4045" y="2072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1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00" name="Freeform 2220"/>
              <p:cNvSpPr>
                <a:spLocks/>
              </p:cNvSpPr>
              <p:nvPr/>
            </p:nvSpPr>
            <p:spPr bwMode="auto">
              <a:xfrm>
                <a:off x="4052" y="20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01" name="Freeform 2221"/>
              <p:cNvSpPr>
                <a:spLocks/>
              </p:cNvSpPr>
              <p:nvPr/>
            </p:nvSpPr>
            <p:spPr bwMode="auto">
              <a:xfrm>
                <a:off x="4047" y="2070"/>
                <a:ext cx="5" cy="7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1 h 3"/>
                  <a:gd name="T8" fmla="*/ 0 w 2"/>
                  <a:gd name="T9" fmla="*/ 3 h 3"/>
                  <a:gd name="T10" fmla="*/ 0 w 2"/>
                  <a:gd name="T11" fmla="*/ 3 h 3"/>
                  <a:gd name="T12" fmla="*/ 1 w 2"/>
                  <a:gd name="T13" fmla="*/ 2 h 3"/>
                  <a:gd name="T14" fmla="*/ 2 w 2"/>
                  <a:gd name="T15" fmla="*/ 2 h 3"/>
                  <a:gd name="T16" fmla="*/ 2 w 2"/>
                  <a:gd name="T17" fmla="*/ 2 h 3"/>
                  <a:gd name="T18" fmla="*/ 2 w 2"/>
                  <a:gd name="T19" fmla="*/ 1 h 3"/>
                  <a:gd name="T20" fmla="*/ 2 w 2"/>
                  <a:gd name="T21" fmla="*/ 1 h 3"/>
                  <a:gd name="T22" fmla="*/ 1 w 2"/>
                  <a:gd name="T23" fmla="*/ 0 h 3"/>
                  <a:gd name="T24" fmla="*/ 0 w 2"/>
                  <a:gd name="T2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3C3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02" name="Freeform 2222"/>
              <p:cNvSpPr>
                <a:spLocks/>
              </p:cNvSpPr>
              <p:nvPr/>
            </p:nvSpPr>
            <p:spPr bwMode="auto">
              <a:xfrm>
                <a:off x="4045" y="2070"/>
                <a:ext cx="2" cy="7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0 h 3"/>
                  <a:gd name="T4" fmla="*/ 1 w 1"/>
                  <a:gd name="T5" fmla="*/ 0 h 3"/>
                  <a:gd name="T6" fmla="*/ 1 w 1"/>
                  <a:gd name="T7" fmla="*/ 0 h 3"/>
                  <a:gd name="T8" fmla="*/ 1 w 1"/>
                  <a:gd name="T9" fmla="*/ 0 h 3"/>
                  <a:gd name="T10" fmla="*/ 1 w 1"/>
                  <a:gd name="T11" fmla="*/ 0 h 3"/>
                  <a:gd name="T12" fmla="*/ 1 w 1"/>
                  <a:gd name="T13" fmla="*/ 0 h 3"/>
                  <a:gd name="T14" fmla="*/ 0 w 1"/>
                  <a:gd name="T15" fmla="*/ 0 h 3"/>
                  <a:gd name="T16" fmla="*/ 0 w 1"/>
                  <a:gd name="T17" fmla="*/ 0 h 3"/>
                  <a:gd name="T18" fmla="*/ 0 w 1"/>
                  <a:gd name="T19" fmla="*/ 0 h 3"/>
                  <a:gd name="T20" fmla="*/ 0 w 1"/>
                  <a:gd name="T21" fmla="*/ 0 h 3"/>
                  <a:gd name="T22" fmla="*/ 0 w 1"/>
                  <a:gd name="T23" fmla="*/ 1 h 3"/>
                  <a:gd name="T24" fmla="*/ 0 w 1"/>
                  <a:gd name="T25" fmla="*/ 1 h 3"/>
                  <a:gd name="T26" fmla="*/ 0 w 1"/>
                  <a:gd name="T27" fmla="*/ 1 h 3"/>
                  <a:gd name="T28" fmla="*/ 0 w 1"/>
                  <a:gd name="T29" fmla="*/ 1 h 3"/>
                  <a:gd name="T30" fmla="*/ 0 w 1"/>
                  <a:gd name="T31" fmla="*/ 1 h 3"/>
                  <a:gd name="T32" fmla="*/ 0 w 1"/>
                  <a:gd name="T33" fmla="*/ 1 h 3"/>
                  <a:gd name="T34" fmla="*/ 0 w 1"/>
                  <a:gd name="T35" fmla="*/ 1 h 3"/>
                  <a:gd name="T36" fmla="*/ 0 w 1"/>
                  <a:gd name="T37" fmla="*/ 1 h 3"/>
                  <a:gd name="T38" fmla="*/ 0 w 1"/>
                  <a:gd name="T39" fmla="*/ 1 h 3"/>
                  <a:gd name="T40" fmla="*/ 0 w 1"/>
                  <a:gd name="T41" fmla="*/ 1 h 3"/>
                  <a:gd name="T42" fmla="*/ 0 w 1"/>
                  <a:gd name="T43" fmla="*/ 1 h 3"/>
                  <a:gd name="T44" fmla="*/ 0 w 1"/>
                  <a:gd name="T45" fmla="*/ 1 h 3"/>
                  <a:gd name="T46" fmla="*/ 0 w 1"/>
                  <a:gd name="T47" fmla="*/ 1 h 3"/>
                  <a:gd name="T48" fmla="*/ 0 w 1"/>
                  <a:gd name="T49" fmla="*/ 1 h 3"/>
                  <a:gd name="T50" fmla="*/ 0 w 1"/>
                  <a:gd name="T51" fmla="*/ 1 h 3"/>
                  <a:gd name="T52" fmla="*/ 0 w 1"/>
                  <a:gd name="T53" fmla="*/ 1 h 3"/>
                  <a:gd name="T54" fmla="*/ 0 w 1"/>
                  <a:gd name="T55" fmla="*/ 2 h 3"/>
                  <a:gd name="T56" fmla="*/ 1 w 1"/>
                  <a:gd name="T57" fmla="*/ 3 h 3"/>
                  <a:gd name="T58" fmla="*/ 1 w 1"/>
                  <a:gd name="T59" fmla="*/ 1 h 3"/>
                  <a:gd name="T60" fmla="*/ 1 w 1"/>
                  <a:gd name="T6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3C3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03" name="Freeform 2223"/>
              <p:cNvSpPr>
                <a:spLocks noEditPoints="1"/>
              </p:cNvSpPr>
              <p:nvPr/>
            </p:nvSpPr>
            <p:spPr bwMode="auto">
              <a:xfrm>
                <a:off x="4239" y="1772"/>
                <a:ext cx="7" cy="16"/>
              </a:xfrm>
              <a:custGeom>
                <a:avLst/>
                <a:gdLst>
                  <a:gd name="T0" fmla="*/ 3 w 3"/>
                  <a:gd name="T1" fmla="*/ 3 h 7"/>
                  <a:gd name="T2" fmla="*/ 2 w 3"/>
                  <a:gd name="T3" fmla="*/ 3 h 7"/>
                  <a:gd name="T4" fmla="*/ 0 w 3"/>
                  <a:gd name="T5" fmla="*/ 5 h 7"/>
                  <a:gd name="T6" fmla="*/ 0 w 3"/>
                  <a:gd name="T7" fmla="*/ 7 h 7"/>
                  <a:gd name="T8" fmla="*/ 3 w 3"/>
                  <a:gd name="T9" fmla="*/ 3 h 7"/>
                  <a:gd name="T10" fmla="*/ 3 w 3"/>
                  <a:gd name="T11" fmla="*/ 2 h 7"/>
                  <a:gd name="T12" fmla="*/ 3 w 3"/>
                  <a:gd name="T13" fmla="*/ 2 h 7"/>
                  <a:gd name="T14" fmla="*/ 3 w 3"/>
                  <a:gd name="T15" fmla="*/ 2 h 7"/>
                  <a:gd name="T16" fmla="*/ 3 w 3"/>
                  <a:gd name="T17" fmla="*/ 2 h 7"/>
                  <a:gd name="T18" fmla="*/ 3 w 3"/>
                  <a:gd name="T19" fmla="*/ 2 h 7"/>
                  <a:gd name="T20" fmla="*/ 3 w 3"/>
                  <a:gd name="T21" fmla="*/ 2 h 7"/>
                  <a:gd name="T22" fmla="*/ 3 w 3"/>
                  <a:gd name="T23" fmla="*/ 2 h 7"/>
                  <a:gd name="T24" fmla="*/ 3 w 3"/>
                  <a:gd name="T25" fmla="*/ 2 h 7"/>
                  <a:gd name="T26" fmla="*/ 3 w 3"/>
                  <a:gd name="T27" fmla="*/ 2 h 7"/>
                  <a:gd name="T28" fmla="*/ 3 w 3"/>
                  <a:gd name="T29" fmla="*/ 1 h 7"/>
                  <a:gd name="T30" fmla="*/ 3 w 3"/>
                  <a:gd name="T31" fmla="*/ 1 h 7"/>
                  <a:gd name="T32" fmla="*/ 3 w 3"/>
                  <a:gd name="T33" fmla="*/ 1 h 7"/>
                  <a:gd name="T34" fmla="*/ 3 w 3"/>
                  <a:gd name="T35" fmla="*/ 1 h 7"/>
                  <a:gd name="T36" fmla="*/ 3 w 3"/>
                  <a:gd name="T37" fmla="*/ 1 h 7"/>
                  <a:gd name="T38" fmla="*/ 3 w 3"/>
                  <a:gd name="T39" fmla="*/ 1 h 7"/>
                  <a:gd name="T40" fmla="*/ 3 w 3"/>
                  <a:gd name="T41" fmla="*/ 1 h 7"/>
                  <a:gd name="T42" fmla="*/ 3 w 3"/>
                  <a:gd name="T43" fmla="*/ 1 h 7"/>
                  <a:gd name="T44" fmla="*/ 3 w 3"/>
                  <a:gd name="T45" fmla="*/ 1 h 7"/>
                  <a:gd name="T46" fmla="*/ 3 w 3"/>
                  <a:gd name="T47" fmla="*/ 1 h 7"/>
                  <a:gd name="T48" fmla="*/ 2 w 3"/>
                  <a:gd name="T49" fmla="*/ 1 h 7"/>
                  <a:gd name="T50" fmla="*/ 2 w 3"/>
                  <a:gd name="T51" fmla="*/ 1 h 7"/>
                  <a:gd name="T52" fmla="*/ 2 w 3"/>
                  <a:gd name="T53" fmla="*/ 1 h 7"/>
                  <a:gd name="T54" fmla="*/ 2 w 3"/>
                  <a:gd name="T55" fmla="*/ 0 h 7"/>
                  <a:gd name="T56" fmla="*/ 2 w 3"/>
                  <a:gd name="T57" fmla="*/ 0 h 7"/>
                  <a:gd name="T58" fmla="*/ 2 w 3"/>
                  <a:gd name="T59" fmla="*/ 0 h 7"/>
                  <a:gd name="T60" fmla="*/ 2 w 3"/>
                  <a:gd name="T61" fmla="*/ 0 h 7"/>
                  <a:gd name="T62" fmla="*/ 2 w 3"/>
                  <a:gd name="T63" fmla="*/ 0 h 7"/>
                  <a:gd name="T64" fmla="*/ 2 w 3"/>
                  <a:gd name="T65" fmla="*/ 0 h 7"/>
                  <a:gd name="T66" fmla="*/ 2 w 3"/>
                  <a:gd name="T67" fmla="*/ 0 h 7"/>
                  <a:gd name="T68" fmla="*/ 2 w 3"/>
                  <a:gd name="T6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" h="7">
                    <a:moveTo>
                      <a:pt x="3" y="3"/>
                    </a:moveTo>
                    <a:cubicBezTo>
                      <a:pt x="3" y="3"/>
                      <a:pt x="2" y="3"/>
                      <a:pt x="2" y="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3" y="3"/>
                      <a:pt x="3" y="3"/>
                      <a:pt x="3" y="3"/>
                    </a:cubicBezTo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04" name="Freeform 2224"/>
              <p:cNvSpPr>
                <a:spLocks noEditPoints="1"/>
              </p:cNvSpPr>
              <p:nvPr/>
            </p:nvSpPr>
            <p:spPr bwMode="auto">
              <a:xfrm>
                <a:off x="4242" y="1774"/>
                <a:ext cx="4" cy="5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2 w 2"/>
                  <a:gd name="T19" fmla="*/ 2 h 2"/>
                  <a:gd name="T20" fmla="*/ 2 w 2"/>
                  <a:gd name="T21" fmla="*/ 1 h 2"/>
                  <a:gd name="T22" fmla="*/ 2 w 2"/>
                  <a:gd name="T23" fmla="*/ 1 h 2"/>
                  <a:gd name="T24" fmla="*/ 0 w 2"/>
                  <a:gd name="T25" fmla="*/ 0 h 2"/>
                  <a:gd name="T26" fmla="*/ 0 w 2"/>
                  <a:gd name="T27" fmla="*/ 0 h 2"/>
                  <a:gd name="T28" fmla="*/ 0 w 2"/>
                  <a:gd name="T29" fmla="*/ 0 h 2"/>
                  <a:gd name="T30" fmla="*/ 0 w 2"/>
                  <a:gd name="T31" fmla="*/ 0 h 2"/>
                  <a:gd name="T32" fmla="*/ 0 w 2"/>
                  <a:gd name="T33" fmla="*/ 0 h 2"/>
                  <a:gd name="T34" fmla="*/ 0 w 2"/>
                  <a:gd name="T35" fmla="*/ 0 h 2"/>
                  <a:gd name="T36" fmla="*/ 0 w 2"/>
                  <a:gd name="T3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05" name="Freeform 2225"/>
              <p:cNvSpPr>
                <a:spLocks/>
              </p:cNvSpPr>
              <p:nvPr/>
            </p:nvSpPr>
            <p:spPr bwMode="auto">
              <a:xfrm>
                <a:off x="4227" y="1772"/>
                <a:ext cx="19" cy="21"/>
              </a:xfrm>
              <a:custGeom>
                <a:avLst/>
                <a:gdLst>
                  <a:gd name="T0" fmla="*/ 7 w 8"/>
                  <a:gd name="T1" fmla="*/ 0 h 9"/>
                  <a:gd name="T2" fmla="*/ 7 w 8"/>
                  <a:gd name="T3" fmla="*/ 0 h 9"/>
                  <a:gd name="T4" fmla="*/ 7 w 8"/>
                  <a:gd name="T5" fmla="*/ 0 h 9"/>
                  <a:gd name="T6" fmla="*/ 7 w 8"/>
                  <a:gd name="T7" fmla="*/ 0 h 9"/>
                  <a:gd name="T8" fmla="*/ 6 w 8"/>
                  <a:gd name="T9" fmla="*/ 1 h 9"/>
                  <a:gd name="T10" fmla="*/ 6 w 8"/>
                  <a:gd name="T11" fmla="*/ 1 h 9"/>
                  <a:gd name="T12" fmla="*/ 6 w 8"/>
                  <a:gd name="T13" fmla="*/ 1 h 9"/>
                  <a:gd name="T14" fmla="*/ 6 w 8"/>
                  <a:gd name="T15" fmla="*/ 1 h 9"/>
                  <a:gd name="T16" fmla="*/ 6 w 8"/>
                  <a:gd name="T17" fmla="*/ 1 h 9"/>
                  <a:gd name="T18" fmla="*/ 5 w 8"/>
                  <a:gd name="T19" fmla="*/ 1 h 9"/>
                  <a:gd name="T20" fmla="*/ 0 w 8"/>
                  <a:gd name="T21" fmla="*/ 9 h 9"/>
                  <a:gd name="T22" fmla="*/ 5 w 8"/>
                  <a:gd name="T23" fmla="*/ 5 h 9"/>
                  <a:gd name="T24" fmla="*/ 7 w 8"/>
                  <a:gd name="T25" fmla="*/ 3 h 9"/>
                  <a:gd name="T26" fmla="*/ 8 w 8"/>
                  <a:gd name="T27" fmla="*/ 3 h 9"/>
                  <a:gd name="T28" fmla="*/ 8 w 8"/>
                  <a:gd name="T29" fmla="*/ 3 h 9"/>
                  <a:gd name="T30" fmla="*/ 8 w 8"/>
                  <a:gd name="T31" fmla="*/ 3 h 9"/>
                  <a:gd name="T32" fmla="*/ 8 w 8"/>
                  <a:gd name="T33" fmla="*/ 3 h 9"/>
                  <a:gd name="T34" fmla="*/ 8 w 8"/>
                  <a:gd name="T35" fmla="*/ 3 h 9"/>
                  <a:gd name="T36" fmla="*/ 8 w 8"/>
                  <a:gd name="T37" fmla="*/ 3 h 9"/>
                  <a:gd name="T38" fmla="*/ 8 w 8"/>
                  <a:gd name="T39" fmla="*/ 2 h 9"/>
                  <a:gd name="T40" fmla="*/ 8 w 8"/>
                  <a:gd name="T41" fmla="*/ 2 h 9"/>
                  <a:gd name="T42" fmla="*/ 8 w 8"/>
                  <a:gd name="T43" fmla="*/ 2 h 9"/>
                  <a:gd name="T44" fmla="*/ 8 w 8"/>
                  <a:gd name="T45" fmla="*/ 2 h 9"/>
                  <a:gd name="T46" fmla="*/ 8 w 8"/>
                  <a:gd name="T47" fmla="*/ 1 h 9"/>
                  <a:gd name="T48" fmla="*/ 8 w 8"/>
                  <a:gd name="T49" fmla="*/ 1 h 9"/>
                  <a:gd name="T50" fmla="*/ 8 w 8"/>
                  <a:gd name="T51" fmla="*/ 1 h 9"/>
                  <a:gd name="T52" fmla="*/ 8 w 8"/>
                  <a:gd name="T53" fmla="*/ 1 h 9"/>
                  <a:gd name="T54" fmla="*/ 8 w 8"/>
                  <a:gd name="T55" fmla="*/ 1 h 9"/>
                  <a:gd name="T56" fmla="*/ 8 w 8"/>
                  <a:gd name="T57" fmla="*/ 1 h 9"/>
                  <a:gd name="T58" fmla="*/ 8 w 8"/>
                  <a:gd name="T59" fmla="*/ 1 h 9"/>
                  <a:gd name="T60" fmla="*/ 7 w 8"/>
                  <a:gd name="T61" fmla="*/ 1 h 9"/>
                  <a:gd name="T62" fmla="*/ 7 w 8"/>
                  <a:gd name="T63" fmla="*/ 1 h 9"/>
                  <a:gd name="T64" fmla="*/ 7 w 8"/>
                  <a:gd name="T65" fmla="*/ 1 h 9"/>
                  <a:gd name="T66" fmla="*/ 7 w 8"/>
                  <a:gd name="T67" fmla="*/ 0 h 9"/>
                  <a:gd name="T68" fmla="*/ 7 w 8"/>
                  <a:gd name="T6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9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06" name="Line 2226"/>
              <p:cNvSpPr>
                <a:spLocks noChangeShapeType="1"/>
              </p:cNvSpPr>
              <p:nvPr/>
            </p:nvSpPr>
            <p:spPr bwMode="auto">
              <a:xfrm flipV="1">
                <a:off x="4047" y="1776"/>
                <a:ext cx="197" cy="444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07" name="Oval 2227"/>
              <p:cNvSpPr>
                <a:spLocks noChangeArrowheads="1"/>
              </p:cNvSpPr>
              <p:nvPr/>
            </p:nvSpPr>
            <p:spPr bwMode="auto">
              <a:xfrm>
                <a:off x="4510" y="1891"/>
                <a:ext cx="78" cy="7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08" name="Freeform 2228"/>
              <p:cNvSpPr>
                <a:spLocks/>
              </p:cNvSpPr>
              <p:nvPr/>
            </p:nvSpPr>
            <p:spPr bwMode="auto">
              <a:xfrm>
                <a:off x="4505" y="1886"/>
                <a:ext cx="88" cy="86"/>
              </a:xfrm>
              <a:custGeom>
                <a:avLst/>
                <a:gdLst>
                  <a:gd name="T0" fmla="*/ 2 w 37"/>
                  <a:gd name="T1" fmla="*/ 18 h 36"/>
                  <a:gd name="T2" fmla="*/ 4 w 37"/>
                  <a:gd name="T3" fmla="*/ 18 h 36"/>
                  <a:gd name="T4" fmla="*/ 8 w 37"/>
                  <a:gd name="T5" fmla="*/ 8 h 36"/>
                  <a:gd name="T6" fmla="*/ 19 w 37"/>
                  <a:gd name="T7" fmla="*/ 4 h 36"/>
                  <a:gd name="T8" fmla="*/ 29 w 37"/>
                  <a:gd name="T9" fmla="*/ 8 h 36"/>
                  <a:gd name="T10" fmla="*/ 34 w 37"/>
                  <a:gd name="T11" fmla="*/ 18 h 36"/>
                  <a:gd name="T12" fmla="*/ 29 w 37"/>
                  <a:gd name="T13" fmla="*/ 28 h 36"/>
                  <a:gd name="T14" fmla="*/ 19 w 37"/>
                  <a:gd name="T15" fmla="*/ 32 h 36"/>
                  <a:gd name="T16" fmla="*/ 8 w 37"/>
                  <a:gd name="T17" fmla="*/ 28 h 36"/>
                  <a:gd name="T18" fmla="*/ 4 w 37"/>
                  <a:gd name="T19" fmla="*/ 18 h 36"/>
                  <a:gd name="T20" fmla="*/ 2 w 37"/>
                  <a:gd name="T21" fmla="*/ 18 h 36"/>
                  <a:gd name="T22" fmla="*/ 0 w 37"/>
                  <a:gd name="T23" fmla="*/ 18 h 36"/>
                  <a:gd name="T24" fmla="*/ 19 w 37"/>
                  <a:gd name="T25" fmla="*/ 36 h 36"/>
                  <a:gd name="T26" fmla="*/ 32 w 37"/>
                  <a:gd name="T27" fmla="*/ 31 h 36"/>
                  <a:gd name="T28" fmla="*/ 37 w 37"/>
                  <a:gd name="T29" fmla="*/ 18 h 36"/>
                  <a:gd name="T30" fmla="*/ 19 w 37"/>
                  <a:gd name="T31" fmla="*/ 0 h 36"/>
                  <a:gd name="T32" fmla="*/ 0 w 37"/>
                  <a:gd name="T33" fmla="*/ 18 h 36"/>
                  <a:gd name="T34" fmla="*/ 2 w 37"/>
                  <a:gd name="T3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36">
                    <a:moveTo>
                      <a:pt x="2" y="18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4" y="14"/>
                      <a:pt x="6" y="11"/>
                      <a:pt x="8" y="8"/>
                    </a:cubicBezTo>
                    <a:cubicBezTo>
                      <a:pt x="11" y="6"/>
                      <a:pt x="15" y="4"/>
                      <a:pt x="19" y="4"/>
                    </a:cubicBezTo>
                    <a:cubicBezTo>
                      <a:pt x="23" y="4"/>
                      <a:pt x="27" y="6"/>
                      <a:pt x="29" y="8"/>
                    </a:cubicBezTo>
                    <a:cubicBezTo>
                      <a:pt x="32" y="11"/>
                      <a:pt x="34" y="14"/>
                      <a:pt x="34" y="18"/>
                    </a:cubicBezTo>
                    <a:cubicBezTo>
                      <a:pt x="34" y="22"/>
                      <a:pt x="32" y="25"/>
                      <a:pt x="29" y="28"/>
                    </a:cubicBezTo>
                    <a:cubicBezTo>
                      <a:pt x="27" y="31"/>
                      <a:pt x="23" y="32"/>
                      <a:pt x="19" y="32"/>
                    </a:cubicBezTo>
                    <a:cubicBezTo>
                      <a:pt x="15" y="32"/>
                      <a:pt x="11" y="31"/>
                      <a:pt x="8" y="28"/>
                    </a:cubicBezTo>
                    <a:cubicBezTo>
                      <a:pt x="6" y="25"/>
                      <a:pt x="4" y="22"/>
                      <a:pt x="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8"/>
                      <a:pt x="9" y="36"/>
                      <a:pt x="19" y="36"/>
                    </a:cubicBezTo>
                    <a:cubicBezTo>
                      <a:pt x="24" y="36"/>
                      <a:pt x="29" y="34"/>
                      <a:pt x="32" y="31"/>
                    </a:cubicBezTo>
                    <a:cubicBezTo>
                      <a:pt x="35" y="28"/>
                      <a:pt x="37" y="23"/>
                      <a:pt x="37" y="18"/>
                    </a:cubicBezTo>
                    <a:cubicBezTo>
                      <a:pt x="37" y="8"/>
                      <a:pt x="2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09" name="Oval 2229"/>
              <p:cNvSpPr>
                <a:spLocks noChangeArrowheads="1"/>
              </p:cNvSpPr>
              <p:nvPr/>
            </p:nvSpPr>
            <p:spPr bwMode="auto">
              <a:xfrm>
                <a:off x="4515" y="2034"/>
                <a:ext cx="78" cy="7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10" name="Freeform 2230"/>
              <p:cNvSpPr>
                <a:spLocks/>
              </p:cNvSpPr>
              <p:nvPr/>
            </p:nvSpPr>
            <p:spPr bwMode="auto">
              <a:xfrm>
                <a:off x="4510" y="2029"/>
                <a:ext cx="88" cy="86"/>
              </a:xfrm>
              <a:custGeom>
                <a:avLst/>
                <a:gdLst>
                  <a:gd name="T0" fmla="*/ 2 w 37"/>
                  <a:gd name="T1" fmla="*/ 18 h 36"/>
                  <a:gd name="T2" fmla="*/ 4 w 37"/>
                  <a:gd name="T3" fmla="*/ 18 h 36"/>
                  <a:gd name="T4" fmla="*/ 8 w 37"/>
                  <a:gd name="T5" fmla="*/ 8 h 36"/>
                  <a:gd name="T6" fmla="*/ 18 w 37"/>
                  <a:gd name="T7" fmla="*/ 4 h 36"/>
                  <a:gd name="T8" fmla="*/ 29 w 37"/>
                  <a:gd name="T9" fmla="*/ 8 h 36"/>
                  <a:gd name="T10" fmla="*/ 33 w 37"/>
                  <a:gd name="T11" fmla="*/ 18 h 36"/>
                  <a:gd name="T12" fmla="*/ 29 w 37"/>
                  <a:gd name="T13" fmla="*/ 28 h 36"/>
                  <a:gd name="T14" fmla="*/ 18 w 37"/>
                  <a:gd name="T15" fmla="*/ 32 h 36"/>
                  <a:gd name="T16" fmla="*/ 8 w 37"/>
                  <a:gd name="T17" fmla="*/ 28 h 36"/>
                  <a:gd name="T18" fmla="*/ 4 w 37"/>
                  <a:gd name="T19" fmla="*/ 18 h 36"/>
                  <a:gd name="T20" fmla="*/ 2 w 37"/>
                  <a:gd name="T21" fmla="*/ 18 h 36"/>
                  <a:gd name="T22" fmla="*/ 0 w 37"/>
                  <a:gd name="T23" fmla="*/ 18 h 36"/>
                  <a:gd name="T24" fmla="*/ 5 w 37"/>
                  <a:gd name="T25" fmla="*/ 31 h 36"/>
                  <a:gd name="T26" fmla="*/ 18 w 37"/>
                  <a:gd name="T27" fmla="*/ 36 h 36"/>
                  <a:gd name="T28" fmla="*/ 37 w 37"/>
                  <a:gd name="T29" fmla="*/ 18 h 36"/>
                  <a:gd name="T30" fmla="*/ 31 w 37"/>
                  <a:gd name="T31" fmla="*/ 6 h 36"/>
                  <a:gd name="T32" fmla="*/ 18 w 37"/>
                  <a:gd name="T33" fmla="*/ 0 h 36"/>
                  <a:gd name="T34" fmla="*/ 5 w 37"/>
                  <a:gd name="T35" fmla="*/ 6 h 36"/>
                  <a:gd name="T36" fmla="*/ 0 w 37"/>
                  <a:gd name="T37" fmla="*/ 18 h 36"/>
                  <a:gd name="T38" fmla="*/ 2 w 37"/>
                  <a:gd name="T3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36">
                    <a:moveTo>
                      <a:pt x="2" y="18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4" y="14"/>
                      <a:pt x="5" y="11"/>
                      <a:pt x="8" y="8"/>
                    </a:cubicBezTo>
                    <a:cubicBezTo>
                      <a:pt x="10" y="6"/>
                      <a:pt x="14" y="4"/>
                      <a:pt x="18" y="4"/>
                    </a:cubicBezTo>
                    <a:cubicBezTo>
                      <a:pt x="22" y="4"/>
                      <a:pt x="26" y="6"/>
                      <a:pt x="29" y="8"/>
                    </a:cubicBezTo>
                    <a:cubicBezTo>
                      <a:pt x="31" y="11"/>
                      <a:pt x="33" y="14"/>
                      <a:pt x="33" y="18"/>
                    </a:cubicBezTo>
                    <a:cubicBezTo>
                      <a:pt x="33" y="22"/>
                      <a:pt x="31" y="26"/>
                      <a:pt x="29" y="28"/>
                    </a:cubicBezTo>
                    <a:cubicBezTo>
                      <a:pt x="26" y="31"/>
                      <a:pt x="22" y="32"/>
                      <a:pt x="18" y="32"/>
                    </a:cubicBezTo>
                    <a:cubicBezTo>
                      <a:pt x="14" y="32"/>
                      <a:pt x="10" y="31"/>
                      <a:pt x="8" y="28"/>
                    </a:cubicBezTo>
                    <a:cubicBezTo>
                      <a:pt x="5" y="26"/>
                      <a:pt x="4" y="22"/>
                      <a:pt x="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2" y="28"/>
                      <a:pt x="5" y="31"/>
                    </a:cubicBezTo>
                    <a:cubicBezTo>
                      <a:pt x="9" y="34"/>
                      <a:pt x="13" y="36"/>
                      <a:pt x="18" y="36"/>
                    </a:cubicBezTo>
                    <a:cubicBezTo>
                      <a:pt x="28" y="36"/>
                      <a:pt x="37" y="28"/>
                      <a:pt x="37" y="18"/>
                    </a:cubicBezTo>
                    <a:cubicBezTo>
                      <a:pt x="37" y="13"/>
                      <a:pt x="35" y="9"/>
                      <a:pt x="31" y="6"/>
                    </a:cubicBezTo>
                    <a:cubicBezTo>
                      <a:pt x="28" y="2"/>
                      <a:pt x="23" y="0"/>
                      <a:pt x="18" y="0"/>
                    </a:cubicBezTo>
                    <a:cubicBezTo>
                      <a:pt x="13" y="0"/>
                      <a:pt x="9" y="2"/>
                      <a:pt x="5" y="6"/>
                    </a:cubicBezTo>
                    <a:cubicBezTo>
                      <a:pt x="2" y="9"/>
                      <a:pt x="0" y="13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11" name="Freeform 2231"/>
              <p:cNvSpPr>
                <a:spLocks/>
              </p:cNvSpPr>
              <p:nvPr/>
            </p:nvSpPr>
            <p:spPr bwMode="auto">
              <a:xfrm>
                <a:off x="4315" y="2070"/>
                <a:ext cx="202" cy="155"/>
              </a:xfrm>
              <a:custGeom>
                <a:avLst/>
                <a:gdLst>
                  <a:gd name="T0" fmla="*/ 2 w 85"/>
                  <a:gd name="T1" fmla="*/ 65 h 65"/>
                  <a:gd name="T2" fmla="*/ 85 w 85"/>
                  <a:gd name="T3" fmla="*/ 2 h 65"/>
                  <a:gd name="T4" fmla="*/ 85 w 85"/>
                  <a:gd name="T5" fmla="*/ 0 h 65"/>
                  <a:gd name="T6" fmla="*/ 83 w 85"/>
                  <a:gd name="T7" fmla="*/ 0 h 65"/>
                  <a:gd name="T8" fmla="*/ 1 w 85"/>
                  <a:gd name="T9" fmla="*/ 62 h 65"/>
                  <a:gd name="T10" fmla="*/ 0 w 85"/>
                  <a:gd name="T11" fmla="*/ 64 h 65"/>
                  <a:gd name="T12" fmla="*/ 2 w 8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65">
                    <a:moveTo>
                      <a:pt x="2" y="65"/>
                    </a:moveTo>
                    <a:cubicBezTo>
                      <a:pt x="85" y="2"/>
                      <a:pt x="85" y="2"/>
                      <a:pt x="85" y="2"/>
                    </a:cubicBezTo>
                    <a:cubicBezTo>
                      <a:pt x="85" y="2"/>
                      <a:pt x="85" y="1"/>
                      <a:pt x="85" y="0"/>
                    </a:cubicBezTo>
                    <a:cubicBezTo>
                      <a:pt x="84" y="0"/>
                      <a:pt x="83" y="0"/>
                      <a:pt x="83" y="0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1" y="65"/>
                      <a:pt x="2" y="65"/>
                      <a:pt x="2" y="6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12" name="Freeform 2232"/>
              <p:cNvSpPr>
                <a:spLocks/>
              </p:cNvSpPr>
              <p:nvPr/>
            </p:nvSpPr>
            <p:spPr bwMode="auto">
              <a:xfrm>
                <a:off x="4315" y="1924"/>
                <a:ext cx="200" cy="301"/>
              </a:xfrm>
              <a:custGeom>
                <a:avLst/>
                <a:gdLst>
                  <a:gd name="T0" fmla="*/ 3 w 84"/>
                  <a:gd name="T1" fmla="*/ 125 h 126"/>
                  <a:gd name="T2" fmla="*/ 83 w 84"/>
                  <a:gd name="T3" fmla="*/ 3 h 126"/>
                  <a:gd name="T4" fmla="*/ 83 w 84"/>
                  <a:gd name="T5" fmla="*/ 1 h 126"/>
                  <a:gd name="T6" fmla="*/ 81 w 84"/>
                  <a:gd name="T7" fmla="*/ 1 h 126"/>
                  <a:gd name="T8" fmla="*/ 0 w 84"/>
                  <a:gd name="T9" fmla="*/ 124 h 126"/>
                  <a:gd name="T10" fmla="*/ 1 w 84"/>
                  <a:gd name="T11" fmla="*/ 126 h 126"/>
                  <a:gd name="T12" fmla="*/ 3 w 84"/>
                  <a:gd name="T13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6">
                    <a:moveTo>
                      <a:pt x="3" y="125"/>
                    </a:moveTo>
                    <a:cubicBezTo>
                      <a:pt x="83" y="3"/>
                      <a:pt x="83" y="3"/>
                      <a:pt x="83" y="3"/>
                    </a:cubicBezTo>
                    <a:cubicBezTo>
                      <a:pt x="84" y="2"/>
                      <a:pt x="84" y="1"/>
                      <a:pt x="83" y="1"/>
                    </a:cubicBezTo>
                    <a:cubicBezTo>
                      <a:pt x="82" y="0"/>
                      <a:pt x="81" y="1"/>
                      <a:pt x="81" y="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5"/>
                      <a:pt x="1" y="126"/>
                    </a:cubicBezTo>
                    <a:cubicBezTo>
                      <a:pt x="1" y="126"/>
                      <a:pt x="2" y="126"/>
                      <a:pt x="3" y="12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13" name="Freeform 2233"/>
              <p:cNvSpPr>
                <a:spLocks/>
              </p:cNvSpPr>
              <p:nvPr/>
            </p:nvSpPr>
            <p:spPr bwMode="auto">
              <a:xfrm>
                <a:off x="4318" y="2070"/>
                <a:ext cx="199" cy="7"/>
              </a:xfrm>
              <a:custGeom>
                <a:avLst/>
                <a:gdLst>
                  <a:gd name="T0" fmla="*/ 2 w 84"/>
                  <a:gd name="T1" fmla="*/ 3 h 3"/>
                  <a:gd name="T2" fmla="*/ 83 w 84"/>
                  <a:gd name="T3" fmla="*/ 3 h 3"/>
                  <a:gd name="T4" fmla="*/ 84 w 84"/>
                  <a:gd name="T5" fmla="*/ 1 h 3"/>
                  <a:gd name="T6" fmla="*/ 83 w 84"/>
                  <a:gd name="T7" fmla="*/ 0 h 3"/>
                  <a:gd name="T8" fmla="*/ 2 w 84"/>
                  <a:gd name="T9" fmla="*/ 0 h 3"/>
                  <a:gd name="T10" fmla="*/ 0 w 84"/>
                  <a:gd name="T11" fmla="*/ 1 h 3"/>
                  <a:gd name="T12" fmla="*/ 2 w 84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3">
                    <a:moveTo>
                      <a:pt x="2" y="3"/>
                    </a:moveTo>
                    <a:cubicBezTo>
                      <a:pt x="83" y="3"/>
                      <a:pt x="83" y="3"/>
                      <a:pt x="83" y="3"/>
                    </a:cubicBezTo>
                    <a:cubicBezTo>
                      <a:pt x="83" y="3"/>
                      <a:pt x="84" y="2"/>
                      <a:pt x="84" y="1"/>
                    </a:cubicBezTo>
                    <a:cubicBezTo>
                      <a:pt x="84" y="0"/>
                      <a:pt x="83" y="0"/>
                      <a:pt x="8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14" name="Freeform 2234"/>
              <p:cNvSpPr>
                <a:spLocks/>
              </p:cNvSpPr>
              <p:nvPr/>
            </p:nvSpPr>
            <p:spPr bwMode="auto">
              <a:xfrm>
                <a:off x="4318" y="1924"/>
                <a:ext cx="197" cy="153"/>
              </a:xfrm>
              <a:custGeom>
                <a:avLst/>
                <a:gdLst>
                  <a:gd name="T0" fmla="*/ 3 w 83"/>
                  <a:gd name="T1" fmla="*/ 63 h 64"/>
                  <a:gd name="T2" fmla="*/ 82 w 83"/>
                  <a:gd name="T3" fmla="*/ 3 h 64"/>
                  <a:gd name="T4" fmla="*/ 82 w 83"/>
                  <a:gd name="T5" fmla="*/ 1 h 64"/>
                  <a:gd name="T6" fmla="*/ 80 w 83"/>
                  <a:gd name="T7" fmla="*/ 1 h 64"/>
                  <a:gd name="T8" fmla="*/ 1 w 83"/>
                  <a:gd name="T9" fmla="*/ 61 h 64"/>
                  <a:gd name="T10" fmla="*/ 1 w 83"/>
                  <a:gd name="T11" fmla="*/ 63 h 64"/>
                  <a:gd name="T12" fmla="*/ 3 w 83"/>
                  <a:gd name="T1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64">
                    <a:moveTo>
                      <a:pt x="3" y="63"/>
                    </a:moveTo>
                    <a:cubicBezTo>
                      <a:pt x="82" y="3"/>
                      <a:pt x="82" y="3"/>
                      <a:pt x="82" y="3"/>
                    </a:cubicBezTo>
                    <a:cubicBezTo>
                      <a:pt x="83" y="3"/>
                      <a:pt x="83" y="2"/>
                      <a:pt x="82" y="1"/>
                    </a:cubicBezTo>
                    <a:cubicBezTo>
                      <a:pt x="82" y="1"/>
                      <a:pt x="81" y="0"/>
                      <a:pt x="80" y="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0" y="62"/>
                      <a:pt x="0" y="63"/>
                      <a:pt x="1" y="63"/>
                    </a:cubicBezTo>
                    <a:cubicBezTo>
                      <a:pt x="1" y="64"/>
                      <a:pt x="2" y="64"/>
                      <a:pt x="3" y="6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15" name="Freeform 2235"/>
              <p:cNvSpPr>
                <a:spLocks/>
              </p:cNvSpPr>
              <p:nvPr/>
            </p:nvSpPr>
            <p:spPr bwMode="auto">
              <a:xfrm>
                <a:off x="4318" y="1927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16" name="Freeform 2236"/>
              <p:cNvSpPr>
                <a:spLocks noEditPoints="1"/>
              </p:cNvSpPr>
              <p:nvPr/>
            </p:nvSpPr>
            <p:spPr bwMode="auto">
              <a:xfrm>
                <a:off x="4315" y="1927"/>
                <a:ext cx="3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1 w 1"/>
                  <a:gd name="T11" fmla="*/ 2 h 2"/>
                  <a:gd name="T12" fmla="*/ 0 w 1"/>
                  <a:gd name="T13" fmla="*/ 0 h 2"/>
                  <a:gd name="T14" fmla="*/ 1 w 1"/>
                  <a:gd name="T15" fmla="*/ 2 h 2"/>
                  <a:gd name="T16" fmla="*/ 0 w 1"/>
                  <a:gd name="T17" fmla="*/ 1 h 2"/>
                  <a:gd name="T18" fmla="*/ 0 w 1"/>
                  <a:gd name="T19" fmla="*/ 0 h 2"/>
                  <a:gd name="T20" fmla="*/ 0 w 1"/>
                  <a:gd name="T21" fmla="*/ 0 h 2"/>
                  <a:gd name="T22" fmla="*/ 0 w 1"/>
                  <a:gd name="T23" fmla="*/ 0 h 2"/>
                  <a:gd name="T24" fmla="*/ 0 w 1"/>
                  <a:gd name="T25" fmla="*/ 0 h 2"/>
                  <a:gd name="T26" fmla="*/ 0 w 1"/>
                  <a:gd name="T27" fmla="*/ 0 h 2"/>
                  <a:gd name="T28" fmla="*/ 0 w 1"/>
                  <a:gd name="T29" fmla="*/ 0 h 2"/>
                  <a:gd name="T30" fmla="*/ 0 w 1"/>
                  <a:gd name="T31" fmla="*/ 0 h 2"/>
                  <a:gd name="T32" fmla="*/ 0 w 1"/>
                  <a:gd name="T33" fmla="*/ 0 h 2"/>
                  <a:gd name="T34" fmla="*/ 0 w 1"/>
                  <a:gd name="T35" fmla="*/ 0 h 2"/>
                  <a:gd name="T36" fmla="*/ 0 w 1"/>
                  <a:gd name="T37" fmla="*/ 0 h 2"/>
                  <a:gd name="T38" fmla="*/ 1 w 1"/>
                  <a:gd name="T39" fmla="*/ 0 h 2"/>
                  <a:gd name="T40" fmla="*/ 0 w 1"/>
                  <a:gd name="T41" fmla="*/ 0 h 2"/>
                  <a:gd name="T42" fmla="*/ 1 w 1"/>
                  <a:gd name="T43" fmla="*/ 0 h 2"/>
                  <a:gd name="T44" fmla="*/ 1 w 1"/>
                  <a:gd name="T45" fmla="*/ 0 h 2"/>
                  <a:gd name="T46" fmla="*/ 1 w 1"/>
                  <a:gd name="T47" fmla="*/ 0 h 2"/>
                  <a:gd name="T48" fmla="*/ 1 w 1"/>
                  <a:gd name="T49" fmla="*/ 0 h 2"/>
                  <a:gd name="T50" fmla="*/ 1 w 1"/>
                  <a:gd name="T51" fmla="*/ 0 h 2"/>
                  <a:gd name="T52" fmla="*/ 1 w 1"/>
                  <a:gd name="T53" fmla="*/ 0 h 2"/>
                  <a:gd name="T54" fmla="*/ 1 w 1"/>
                  <a:gd name="T55" fmla="*/ 0 h 2"/>
                  <a:gd name="T56" fmla="*/ 1 w 1"/>
                  <a:gd name="T57" fmla="*/ 0 h 2"/>
                  <a:gd name="T58" fmla="*/ 1 w 1"/>
                  <a:gd name="T59" fmla="*/ 0 h 2"/>
                  <a:gd name="T60" fmla="*/ 1 w 1"/>
                  <a:gd name="T61" fmla="*/ 0 h 2"/>
                  <a:gd name="T62" fmla="*/ 1 w 1"/>
                  <a:gd name="T6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0" y="0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17" name="Freeform 2237"/>
              <p:cNvSpPr>
                <a:spLocks/>
              </p:cNvSpPr>
              <p:nvPr/>
            </p:nvSpPr>
            <p:spPr bwMode="auto">
              <a:xfrm>
                <a:off x="4322" y="1934"/>
                <a:ext cx="95" cy="67"/>
              </a:xfrm>
              <a:custGeom>
                <a:avLst/>
                <a:gdLst>
                  <a:gd name="T0" fmla="*/ 3 w 40"/>
                  <a:gd name="T1" fmla="*/ 0 h 28"/>
                  <a:gd name="T2" fmla="*/ 0 w 40"/>
                  <a:gd name="T3" fmla="*/ 0 h 28"/>
                  <a:gd name="T4" fmla="*/ 0 w 40"/>
                  <a:gd name="T5" fmla="*/ 1 h 28"/>
                  <a:gd name="T6" fmla="*/ 37 w 40"/>
                  <a:gd name="T7" fmla="*/ 28 h 28"/>
                  <a:gd name="T8" fmla="*/ 40 w 40"/>
                  <a:gd name="T9" fmla="*/ 26 h 28"/>
                  <a:gd name="T10" fmla="*/ 3 w 4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8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18" name="Freeform 2238"/>
              <p:cNvSpPr>
                <a:spLocks/>
              </p:cNvSpPr>
              <p:nvPr/>
            </p:nvSpPr>
            <p:spPr bwMode="auto">
              <a:xfrm>
                <a:off x="4318" y="1934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19" name="Freeform 2239"/>
              <p:cNvSpPr>
                <a:spLocks/>
              </p:cNvSpPr>
              <p:nvPr/>
            </p:nvSpPr>
            <p:spPr bwMode="auto">
              <a:xfrm>
                <a:off x="4318" y="193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20" name="Freeform 2240"/>
              <p:cNvSpPr>
                <a:spLocks noEditPoints="1"/>
              </p:cNvSpPr>
              <p:nvPr/>
            </p:nvSpPr>
            <p:spPr bwMode="auto">
              <a:xfrm>
                <a:off x="4417" y="2001"/>
                <a:ext cx="93" cy="69"/>
              </a:xfrm>
              <a:custGeom>
                <a:avLst/>
                <a:gdLst>
                  <a:gd name="T0" fmla="*/ 15 w 39"/>
                  <a:gd name="T1" fmla="*/ 10 h 29"/>
                  <a:gd name="T2" fmla="*/ 13 w 39"/>
                  <a:gd name="T3" fmla="*/ 12 h 29"/>
                  <a:gd name="T4" fmla="*/ 36 w 39"/>
                  <a:gd name="T5" fmla="*/ 29 h 29"/>
                  <a:gd name="T6" fmla="*/ 39 w 39"/>
                  <a:gd name="T7" fmla="*/ 29 h 29"/>
                  <a:gd name="T8" fmla="*/ 39 w 39"/>
                  <a:gd name="T9" fmla="*/ 27 h 29"/>
                  <a:gd name="T10" fmla="*/ 15 w 39"/>
                  <a:gd name="T11" fmla="*/ 10 h 29"/>
                  <a:gd name="T12" fmla="*/ 2 w 39"/>
                  <a:gd name="T13" fmla="*/ 0 h 29"/>
                  <a:gd name="T14" fmla="*/ 0 w 39"/>
                  <a:gd name="T15" fmla="*/ 2 h 29"/>
                  <a:gd name="T16" fmla="*/ 11 w 39"/>
                  <a:gd name="T17" fmla="*/ 10 h 29"/>
                  <a:gd name="T18" fmla="*/ 13 w 39"/>
                  <a:gd name="T19" fmla="*/ 8 h 29"/>
                  <a:gd name="T20" fmla="*/ 2 w 39"/>
                  <a:gd name="T2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29">
                    <a:moveTo>
                      <a:pt x="15" y="1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28"/>
                      <a:pt x="39" y="28"/>
                      <a:pt x="39" y="27"/>
                    </a:cubicBezTo>
                    <a:cubicBezTo>
                      <a:pt x="15" y="10"/>
                      <a:pt x="15" y="10"/>
                      <a:pt x="15" y="10"/>
                    </a:cubicBezTo>
                    <a:moveTo>
                      <a:pt x="2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21" name="Freeform 2241"/>
              <p:cNvSpPr>
                <a:spLocks noEditPoints="1"/>
              </p:cNvSpPr>
              <p:nvPr/>
            </p:nvSpPr>
            <p:spPr bwMode="auto">
              <a:xfrm>
                <a:off x="4510" y="2065"/>
                <a:ext cx="7" cy="7"/>
              </a:xfrm>
              <a:custGeom>
                <a:avLst/>
                <a:gdLst>
                  <a:gd name="T0" fmla="*/ 3 w 3"/>
                  <a:gd name="T1" fmla="*/ 2 h 3"/>
                  <a:gd name="T2" fmla="*/ 3 w 3"/>
                  <a:gd name="T3" fmla="*/ 2 h 3"/>
                  <a:gd name="T4" fmla="*/ 3 w 3"/>
                  <a:gd name="T5" fmla="*/ 2 h 3"/>
                  <a:gd name="T6" fmla="*/ 3 w 3"/>
                  <a:gd name="T7" fmla="*/ 2 h 3"/>
                  <a:gd name="T8" fmla="*/ 3 w 3"/>
                  <a:gd name="T9" fmla="*/ 3 h 3"/>
                  <a:gd name="T10" fmla="*/ 3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2 h 3"/>
                  <a:gd name="T18" fmla="*/ 0 w 3"/>
                  <a:gd name="T19" fmla="*/ 0 h 3"/>
                  <a:gd name="T20" fmla="*/ 0 w 3"/>
                  <a:gd name="T21" fmla="*/ 2 h 3"/>
                  <a:gd name="T22" fmla="*/ 2 w 3"/>
                  <a:gd name="T23" fmla="*/ 2 h 3"/>
                  <a:gd name="T24" fmla="*/ 2 w 3"/>
                  <a:gd name="T25" fmla="*/ 2 h 3"/>
                  <a:gd name="T26" fmla="*/ 2 w 3"/>
                  <a:gd name="T27" fmla="*/ 2 h 3"/>
                  <a:gd name="T28" fmla="*/ 2 w 3"/>
                  <a:gd name="T29" fmla="*/ 2 h 3"/>
                  <a:gd name="T30" fmla="*/ 2 w 3"/>
                  <a:gd name="T31" fmla="*/ 2 h 3"/>
                  <a:gd name="T32" fmla="*/ 2 w 3"/>
                  <a:gd name="T33" fmla="*/ 2 h 3"/>
                  <a:gd name="T34" fmla="*/ 2 w 3"/>
                  <a:gd name="T35" fmla="*/ 2 h 3"/>
                  <a:gd name="T36" fmla="*/ 0 w 3"/>
                  <a:gd name="T3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22" name="Freeform 2242"/>
              <p:cNvSpPr>
                <a:spLocks noEditPoints="1"/>
              </p:cNvSpPr>
              <p:nvPr/>
            </p:nvSpPr>
            <p:spPr bwMode="auto">
              <a:xfrm>
                <a:off x="4515" y="20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0 w 1"/>
                  <a:gd name="T4" fmla="*/ 1 w 1"/>
                  <a:gd name="T5" fmla="*/ 1 w 1"/>
                  <a:gd name="T6" fmla="*/ 1 w 1"/>
                  <a:gd name="T7" fmla="*/ 1 w 1"/>
                  <a:gd name="T8" fmla="*/ 1 w 1"/>
                  <a:gd name="T9" fmla="*/ 0 w 1"/>
                  <a:gd name="T10" fmla="*/ 0 w 1"/>
                  <a:gd name="T11" fmla="*/ 0 w 1"/>
                  <a:gd name="T12" fmla="*/ 0 w 1"/>
                  <a:gd name="T13" fmla="*/ 0 w 1"/>
                  <a:gd name="T14" fmla="*/ 0 w 1"/>
                  <a:gd name="T15" fmla="*/ 0 w 1"/>
                  <a:gd name="T16" fmla="*/ 0 w 1"/>
                  <a:gd name="T17" fmla="*/ 0 w 1"/>
                  <a:gd name="T18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23" name="Freeform 2243"/>
              <p:cNvSpPr>
                <a:spLocks/>
              </p:cNvSpPr>
              <p:nvPr/>
            </p:nvSpPr>
            <p:spPr bwMode="auto">
              <a:xfrm>
                <a:off x="4444" y="2020"/>
                <a:ext cx="9" cy="9"/>
              </a:xfrm>
              <a:custGeom>
                <a:avLst/>
                <a:gdLst>
                  <a:gd name="T0" fmla="*/ 4 w 9"/>
                  <a:gd name="T1" fmla="*/ 0 h 9"/>
                  <a:gd name="T2" fmla="*/ 0 w 9"/>
                  <a:gd name="T3" fmla="*/ 5 h 9"/>
                  <a:gd name="T4" fmla="*/ 4 w 9"/>
                  <a:gd name="T5" fmla="*/ 9 h 9"/>
                  <a:gd name="T6" fmla="*/ 9 w 9"/>
                  <a:gd name="T7" fmla="*/ 5 h 9"/>
                  <a:gd name="T8" fmla="*/ 4 w 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0" y="5"/>
                    </a:lnTo>
                    <a:lnTo>
                      <a:pt x="4" y="9"/>
                    </a:lnTo>
                    <a:lnTo>
                      <a:pt x="9" y="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24" name="Freeform 2244"/>
              <p:cNvSpPr>
                <a:spLocks/>
              </p:cNvSpPr>
              <p:nvPr/>
            </p:nvSpPr>
            <p:spPr bwMode="auto">
              <a:xfrm>
                <a:off x="4444" y="2020"/>
                <a:ext cx="9" cy="9"/>
              </a:xfrm>
              <a:custGeom>
                <a:avLst/>
                <a:gdLst>
                  <a:gd name="T0" fmla="*/ 4 w 9"/>
                  <a:gd name="T1" fmla="*/ 0 h 9"/>
                  <a:gd name="T2" fmla="*/ 0 w 9"/>
                  <a:gd name="T3" fmla="*/ 5 h 9"/>
                  <a:gd name="T4" fmla="*/ 4 w 9"/>
                  <a:gd name="T5" fmla="*/ 9 h 9"/>
                  <a:gd name="T6" fmla="*/ 9 w 9"/>
                  <a:gd name="T7" fmla="*/ 5 h 9"/>
                  <a:gd name="T8" fmla="*/ 4 w 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0" y="5"/>
                    </a:lnTo>
                    <a:lnTo>
                      <a:pt x="4" y="9"/>
                    </a:lnTo>
                    <a:lnTo>
                      <a:pt x="9" y="5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25" name="Freeform 2245"/>
              <p:cNvSpPr>
                <a:spLocks noEditPoints="1"/>
              </p:cNvSpPr>
              <p:nvPr/>
            </p:nvSpPr>
            <p:spPr bwMode="auto">
              <a:xfrm>
                <a:off x="4517" y="20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26" name="Freeform 2246"/>
              <p:cNvSpPr>
                <a:spLocks/>
              </p:cNvSpPr>
              <p:nvPr/>
            </p:nvSpPr>
            <p:spPr bwMode="auto">
              <a:xfrm>
                <a:off x="4517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27" name="Freeform 2247"/>
              <p:cNvSpPr>
                <a:spLocks/>
              </p:cNvSpPr>
              <p:nvPr/>
            </p:nvSpPr>
            <p:spPr bwMode="auto">
              <a:xfrm>
                <a:off x="4515" y="20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1 w 1"/>
                  <a:gd name="T5" fmla="*/ 0 w 1"/>
                  <a:gd name="T6" fmla="*/ 0 w 1"/>
                  <a:gd name="T7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28" name="Freeform 2248"/>
              <p:cNvSpPr>
                <a:spLocks noEditPoints="1"/>
              </p:cNvSpPr>
              <p:nvPr/>
            </p:nvSpPr>
            <p:spPr bwMode="auto">
              <a:xfrm>
                <a:off x="4515" y="207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0 h 1"/>
                  <a:gd name="T14" fmla="*/ 0 w 1"/>
                  <a:gd name="T15" fmla="*/ 1 h 1"/>
                  <a:gd name="T16" fmla="*/ 0 w 1"/>
                  <a:gd name="T17" fmla="*/ 0 h 1"/>
                  <a:gd name="T18" fmla="*/ 0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1 w 1"/>
                  <a:gd name="T27" fmla="*/ 0 h 1"/>
                  <a:gd name="T28" fmla="*/ 1 w 1"/>
                  <a:gd name="T29" fmla="*/ 0 h 1"/>
                  <a:gd name="T30" fmla="*/ 1 w 1"/>
                  <a:gd name="T3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29" name="Freeform 2249"/>
              <p:cNvSpPr>
                <a:spLocks/>
              </p:cNvSpPr>
              <p:nvPr/>
            </p:nvSpPr>
            <p:spPr bwMode="auto">
              <a:xfrm>
                <a:off x="4503" y="2070"/>
                <a:ext cx="14" cy="7"/>
              </a:xfrm>
              <a:custGeom>
                <a:avLst/>
                <a:gdLst>
                  <a:gd name="T0" fmla="*/ 5 w 6"/>
                  <a:gd name="T1" fmla="*/ 0 h 3"/>
                  <a:gd name="T2" fmla="*/ 5 w 6"/>
                  <a:gd name="T3" fmla="*/ 0 h 3"/>
                  <a:gd name="T4" fmla="*/ 3 w 6"/>
                  <a:gd name="T5" fmla="*/ 0 h 3"/>
                  <a:gd name="T6" fmla="*/ 0 w 6"/>
                  <a:gd name="T7" fmla="*/ 0 h 3"/>
                  <a:gd name="T8" fmla="*/ 4 w 6"/>
                  <a:gd name="T9" fmla="*/ 2 h 3"/>
                  <a:gd name="T10" fmla="*/ 5 w 6"/>
                  <a:gd name="T11" fmla="*/ 3 h 3"/>
                  <a:gd name="T12" fmla="*/ 5 w 6"/>
                  <a:gd name="T13" fmla="*/ 3 h 3"/>
                  <a:gd name="T14" fmla="*/ 5 w 6"/>
                  <a:gd name="T15" fmla="*/ 3 h 3"/>
                  <a:gd name="T16" fmla="*/ 5 w 6"/>
                  <a:gd name="T17" fmla="*/ 3 h 3"/>
                  <a:gd name="T18" fmla="*/ 5 w 6"/>
                  <a:gd name="T19" fmla="*/ 3 h 3"/>
                  <a:gd name="T20" fmla="*/ 5 w 6"/>
                  <a:gd name="T21" fmla="*/ 3 h 3"/>
                  <a:gd name="T22" fmla="*/ 5 w 6"/>
                  <a:gd name="T23" fmla="*/ 2 h 3"/>
                  <a:gd name="T24" fmla="*/ 6 w 6"/>
                  <a:gd name="T25" fmla="*/ 2 h 3"/>
                  <a:gd name="T26" fmla="*/ 6 w 6"/>
                  <a:gd name="T27" fmla="*/ 2 h 3"/>
                  <a:gd name="T28" fmla="*/ 6 w 6"/>
                  <a:gd name="T29" fmla="*/ 2 h 3"/>
                  <a:gd name="T30" fmla="*/ 6 w 6"/>
                  <a:gd name="T31" fmla="*/ 2 h 3"/>
                  <a:gd name="T32" fmla="*/ 6 w 6"/>
                  <a:gd name="T33" fmla="*/ 2 h 3"/>
                  <a:gd name="T34" fmla="*/ 6 w 6"/>
                  <a:gd name="T35" fmla="*/ 2 h 3"/>
                  <a:gd name="T36" fmla="*/ 6 w 6"/>
                  <a:gd name="T37" fmla="*/ 2 h 3"/>
                  <a:gd name="T38" fmla="*/ 6 w 6"/>
                  <a:gd name="T39" fmla="*/ 2 h 3"/>
                  <a:gd name="T40" fmla="*/ 6 w 6"/>
                  <a:gd name="T41" fmla="*/ 1 h 3"/>
                  <a:gd name="T42" fmla="*/ 6 w 6"/>
                  <a:gd name="T43" fmla="*/ 1 h 3"/>
                  <a:gd name="T44" fmla="*/ 6 w 6"/>
                  <a:gd name="T45" fmla="*/ 1 h 3"/>
                  <a:gd name="T46" fmla="*/ 6 w 6"/>
                  <a:gd name="T47" fmla="*/ 1 h 3"/>
                  <a:gd name="T48" fmla="*/ 6 w 6"/>
                  <a:gd name="T49" fmla="*/ 1 h 3"/>
                  <a:gd name="T50" fmla="*/ 6 w 6"/>
                  <a:gd name="T51" fmla="*/ 1 h 3"/>
                  <a:gd name="T52" fmla="*/ 6 w 6"/>
                  <a:gd name="T53" fmla="*/ 1 h 3"/>
                  <a:gd name="T54" fmla="*/ 6 w 6"/>
                  <a:gd name="T55" fmla="*/ 1 h 3"/>
                  <a:gd name="T56" fmla="*/ 6 w 6"/>
                  <a:gd name="T57" fmla="*/ 1 h 3"/>
                  <a:gd name="T58" fmla="*/ 6 w 6"/>
                  <a:gd name="T59" fmla="*/ 1 h 3"/>
                  <a:gd name="T60" fmla="*/ 6 w 6"/>
                  <a:gd name="T61" fmla="*/ 1 h 3"/>
                  <a:gd name="T62" fmla="*/ 6 w 6"/>
                  <a:gd name="T63" fmla="*/ 1 h 3"/>
                  <a:gd name="T64" fmla="*/ 6 w 6"/>
                  <a:gd name="T65" fmla="*/ 1 h 3"/>
                  <a:gd name="T66" fmla="*/ 6 w 6"/>
                  <a:gd name="T67" fmla="*/ 0 h 3"/>
                  <a:gd name="T68" fmla="*/ 6 w 6"/>
                  <a:gd name="T69" fmla="*/ 0 h 3"/>
                  <a:gd name="T70" fmla="*/ 6 w 6"/>
                  <a:gd name="T71" fmla="*/ 0 h 3"/>
                  <a:gd name="T72" fmla="*/ 5 w 6"/>
                  <a:gd name="T73" fmla="*/ 0 h 3"/>
                  <a:gd name="T74" fmla="*/ 5 w 6"/>
                  <a:gd name="T75" fmla="*/ 0 h 3"/>
                  <a:gd name="T76" fmla="*/ 5 w 6"/>
                  <a:gd name="T77" fmla="*/ 0 h 3"/>
                  <a:gd name="T78" fmla="*/ 5 w 6"/>
                  <a:gd name="T79" fmla="*/ 0 h 3"/>
                  <a:gd name="T80" fmla="*/ 5 w 6"/>
                  <a:gd name="T8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" h="3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30" name="Freeform 2250"/>
              <p:cNvSpPr>
                <a:spLocks/>
              </p:cNvSpPr>
              <p:nvPr/>
            </p:nvSpPr>
            <p:spPr bwMode="auto">
              <a:xfrm>
                <a:off x="4410" y="1996"/>
                <a:ext cx="12" cy="10"/>
              </a:xfrm>
              <a:custGeom>
                <a:avLst/>
                <a:gdLst>
                  <a:gd name="T0" fmla="*/ 7 w 12"/>
                  <a:gd name="T1" fmla="*/ 0 h 10"/>
                  <a:gd name="T2" fmla="*/ 0 w 12"/>
                  <a:gd name="T3" fmla="*/ 5 h 10"/>
                  <a:gd name="T4" fmla="*/ 7 w 12"/>
                  <a:gd name="T5" fmla="*/ 10 h 10"/>
                  <a:gd name="T6" fmla="*/ 12 w 12"/>
                  <a:gd name="T7" fmla="*/ 5 h 10"/>
                  <a:gd name="T8" fmla="*/ 7 w 1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7" y="0"/>
                    </a:moveTo>
                    <a:lnTo>
                      <a:pt x="0" y="5"/>
                    </a:lnTo>
                    <a:lnTo>
                      <a:pt x="7" y="10"/>
                    </a:lnTo>
                    <a:lnTo>
                      <a:pt x="12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31" name="Freeform 2251"/>
              <p:cNvSpPr>
                <a:spLocks/>
              </p:cNvSpPr>
              <p:nvPr/>
            </p:nvSpPr>
            <p:spPr bwMode="auto">
              <a:xfrm>
                <a:off x="4410" y="1996"/>
                <a:ext cx="12" cy="10"/>
              </a:xfrm>
              <a:custGeom>
                <a:avLst/>
                <a:gdLst>
                  <a:gd name="T0" fmla="*/ 7 w 12"/>
                  <a:gd name="T1" fmla="*/ 0 h 10"/>
                  <a:gd name="T2" fmla="*/ 0 w 12"/>
                  <a:gd name="T3" fmla="*/ 5 h 10"/>
                  <a:gd name="T4" fmla="*/ 7 w 12"/>
                  <a:gd name="T5" fmla="*/ 10 h 10"/>
                  <a:gd name="T6" fmla="*/ 12 w 12"/>
                  <a:gd name="T7" fmla="*/ 5 h 10"/>
                  <a:gd name="T8" fmla="*/ 7 w 1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7" y="0"/>
                    </a:moveTo>
                    <a:lnTo>
                      <a:pt x="0" y="5"/>
                    </a:lnTo>
                    <a:lnTo>
                      <a:pt x="7" y="10"/>
                    </a:lnTo>
                    <a:lnTo>
                      <a:pt x="12" y="5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32" name="Freeform 2252"/>
              <p:cNvSpPr>
                <a:spLocks/>
              </p:cNvSpPr>
              <p:nvPr/>
            </p:nvSpPr>
            <p:spPr bwMode="auto">
              <a:xfrm>
                <a:off x="4322" y="1927"/>
                <a:ext cx="183" cy="7"/>
              </a:xfrm>
              <a:custGeom>
                <a:avLst/>
                <a:gdLst>
                  <a:gd name="T0" fmla="*/ 77 w 77"/>
                  <a:gd name="T1" fmla="*/ 0 h 3"/>
                  <a:gd name="T2" fmla="*/ 0 w 77"/>
                  <a:gd name="T3" fmla="*/ 0 h 3"/>
                  <a:gd name="T4" fmla="*/ 0 w 77"/>
                  <a:gd name="T5" fmla="*/ 1 h 3"/>
                  <a:gd name="T6" fmla="*/ 3 w 77"/>
                  <a:gd name="T7" fmla="*/ 3 h 3"/>
                  <a:gd name="T8" fmla="*/ 75 w 77"/>
                  <a:gd name="T9" fmla="*/ 3 h 3"/>
                  <a:gd name="T10" fmla="*/ 77 w 77"/>
                  <a:gd name="T11" fmla="*/ 1 h 3"/>
                  <a:gd name="T12" fmla="*/ 77 w 77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">
                    <a:moveTo>
                      <a:pt x="7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33" name="Freeform 2253"/>
              <p:cNvSpPr>
                <a:spLocks/>
              </p:cNvSpPr>
              <p:nvPr/>
            </p:nvSpPr>
            <p:spPr bwMode="auto">
              <a:xfrm>
                <a:off x="4320" y="192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34" name="Freeform 2254"/>
              <p:cNvSpPr>
                <a:spLocks/>
              </p:cNvSpPr>
              <p:nvPr/>
            </p:nvSpPr>
            <p:spPr bwMode="auto">
              <a:xfrm>
                <a:off x="4505" y="1927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  <a:gd name="T14" fmla="*/ 1 w 2"/>
                  <a:gd name="T15" fmla="*/ 0 h 1"/>
                  <a:gd name="T16" fmla="*/ 1 w 2"/>
                  <a:gd name="T17" fmla="*/ 0 h 1"/>
                  <a:gd name="T18" fmla="*/ 1 w 2"/>
                  <a:gd name="T19" fmla="*/ 0 h 1"/>
                  <a:gd name="T20" fmla="*/ 1 w 2"/>
                  <a:gd name="T21" fmla="*/ 0 h 1"/>
                  <a:gd name="T22" fmla="*/ 1 w 2"/>
                  <a:gd name="T23" fmla="*/ 0 h 1"/>
                  <a:gd name="T24" fmla="*/ 1 w 2"/>
                  <a:gd name="T25" fmla="*/ 0 h 1"/>
                  <a:gd name="T26" fmla="*/ 1 w 2"/>
                  <a:gd name="T27" fmla="*/ 0 h 1"/>
                  <a:gd name="T28" fmla="*/ 2 w 2"/>
                  <a:gd name="T29" fmla="*/ 0 h 1"/>
                  <a:gd name="T30" fmla="*/ 2 w 2"/>
                  <a:gd name="T3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35" name="Freeform 2255"/>
              <p:cNvSpPr>
                <a:spLocks noEditPoints="1"/>
              </p:cNvSpPr>
              <p:nvPr/>
            </p:nvSpPr>
            <p:spPr bwMode="auto">
              <a:xfrm>
                <a:off x="4508" y="192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0 w 1"/>
                  <a:gd name="T6" fmla="*/ 0 w 1"/>
                  <a:gd name="T7" fmla="*/ 0 w 1"/>
                  <a:gd name="T8" fmla="*/ 0 w 1"/>
                  <a:gd name="T9" fmla="*/ 0 w 1"/>
                  <a:gd name="T10" fmla="*/ 0 w 1"/>
                  <a:gd name="T11" fmla="*/ 0 w 1"/>
                  <a:gd name="T12" fmla="*/ 0 w 1"/>
                  <a:gd name="T13" fmla="*/ 0 w 1"/>
                  <a:gd name="T14" fmla="*/ 0 w 1"/>
                  <a:gd name="T15" fmla="*/ 1 w 1"/>
                  <a:gd name="T16" fmla="*/ 1 w 1"/>
                  <a:gd name="T17" fmla="*/ 1 w 1"/>
                  <a:gd name="T18" fmla="*/ 1 w 1"/>
                  <a:gd name="T19" fmla="*/ 1 w 1"/>
                  <a:gd name="T20" fmla="*/ 1 w 1"/>
                  <a:gd name="T21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36" name="Freeform 2256"/>
              <p:cNvSpPr>
                <a:spLocks noEditPoints="1"/>
              </p:cNvSpPr>
              <p:nvPr/>
            </p:nvSpPr>
            <p:spPr bwMode="auto">
              <a:xfrm>
                <a:off x="4512" y="19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37" name="Freeform 2257"/>
              <p:cNvSpPr>
                <a:spLocks noEditPoints="1"/>
              </p:cNvSpPr>
              <p:nvPr/>
            </p:nvSpPr>
            <p:spPr bwMode="auto">
              <a:xfrm>
                <a:off x="4510" y="1927"/>
                <a:ext cx="5" cy="2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  <a:gd name="T14" fmla="*/ 1 w 2"/>
                  <a:gd name="T15" fmla="*/ 0 h 1"/>
                  <a:gd name="T16" fmla="*/ 1 w 2"/>
                  <a:gd name="T17" fmla="*/ 0 h 1"/>
                  <a:gd name="T18" fmla="*/ 1 w 2"/>
                  <a:gd name="T19" fmla="*/ 0 h 1"/>
                  <a:gd name="T20" fmla="*/ 1 w 2"/>
                  <a:gd name="T21" fmla="*/ 0 h 1"/>
                  <a:gd name="T22" fmla="*/ 1 w 2"/>
                  <a:gd name="T23" fmla="*/ 0 h 1"/>
                  <a:gd name="T24" fmla="*/ 1 w 2"/>
                  <a:gd name="T25" fmla="*/ 0 h 1"/>
                  <a:gd name="T26" fmla="*/ 1 w 2"/>
                  <a:gd name="T27" fmla="*/ 0 h 1"/>
                  <a:gd name="T28" fmla="*/ 1 w 2"/>
                  <a:gd name="T29" fmla="*/ 0 h 1"/>
                  <a:gd name="T30" fmla="*/ 1 w 2"/>
                  <a:gd name="T31" fmla="*/ 0 h 1"/>
                  <a:gd name="T32" fmla="*/ 1 w 2"/>
                  <a:gd name="T33" fmla="*/ 0 h 1"/>
                  <a:gd name="T34" fmla="*/ 1 w 2"/>
                  <a:gd name="T35" fmla="*/ 0 h 1"/>
                  <a:gd name="T36" fmla="*/ 1 w 2"/>
                  <a:gd name="T37" fmla="*/ 0 h 1"/>
                  <a:gd name="T38" fmla="*/ 1 w 2"/>
                  <a:gd name="T39" fmla="*/ 0 h 1"/>
                  <a:gd name="T40" fmla="*/ 1 w 2"/>
                  <a:gd name="T41" fmla="*/ 0 h 1"/>
                  <a:gd name="T42" fmla="*/ 1 w 2"/>
                  <a:gd name="T43" fmla="*/ 0 h 1"/>
                  <a:gd name="T44" fmla="*/ 1 w 2"/>
                  <a:gd name="T45" fmla="*/ 0 h 1"/>
                  <a:gd name="T46" fmla="*/ 1 w 2"/>
                  <a:gd name="T47" fmla="*/ 0 h 1"/>
                  <a:gd name="T48" fmla="*/ 1 w 2"/>
                  <a:gd name="T49" fmla="*/ 0 h 1"/>
                  <a:gd name="T50" fmla="*/ 1 w 2"/>
                  <a:gd name="T51" fmla="*/ 0 h 1"/>
                  <a:gd name="T52" fmla="*/ 1 w 2"/>
                  <a:gd name="T53" fmla="*/ 0 h 1"/>
                  <a:gd name="T54" fmla="*/ 1 w 2"/>
                  <a:gd name="T55" fmla="*/ 0 h 1"/>
                  <a:gd name="T56" fmla="*/ 1 w 2"/>
                  <a:gd name="T57" fmla="*/ 0 h 1"/>
                  <a:gd name="T58" fmla="*/ 1 w 2"/>
                  <a:gd name="T59" fmla="*/ 0 h 1"/>
                  <a:gd name="T60" fmla="*/ 1 w 2"/>
                  <a:gd name="T61" fmla="*/ 0 h 1"/>
                  <a:gd name="T62" fmla="*/ 1 w 2"/>
                  <a:gd name="T63" fmla="*/ 0 h 1"/>
                  <a:gd name="T64" fmla="*/ 1 w 2"/>
                  <a:gd name="T65" fmla="*/ 0 h 1"/>
                  <a:gd name="T66" fmla="*/ 0 w 2"/>
                  <a:gd name="T67" fmla="*/ 0 h 1"/>
                  <a:gd name="T68" fmla="*/ 1 w 2"/>
                  <a:gd name="T69" fmla="*/ 0 h 1"/>
                  <a:gd name="T70" fmla="*/ 1 w 2"/>
                  <a:gd name="T71" fmla="*/ 0 h 1"/>
                  <a:gd name="T72" fmla="*/ 1 w 2"/>
                  <a:gd name="T73" fmla="*/ 0 h 1"/>
                  <a:gd name="T74" fmla="*/ 1 w 2"/>
                  <a:gd name="T75" fmla="*/ 0 h 1"/>
                  <a:gd name="T76" fmla="*/ 1 w 2"/>
                  <a:gd name="T77" fmla="*/ 0 h 1"/>
                  <a:gd name="T78" fmla="*/ 1 w 2"/>
                  <a:gd name="T79" fmla="*/ 0 h 1"/>
                  <a:gd name="T80" fmla="*/ 0 w 2"/>
                  <a:gd name="T8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38" name="Freeform 2258"/>
              <p:cNvSpPr>
                <a:spLocks noEditPoints="1"/>
              </p:cNvSpPr>
              <p:nvPr/>
            </p:nvSpPr>
            <p:spPr bwMode="auto">
              <a:xfrm>
                <a:off x="4512" y="1932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0 w 1"/>
                  <a:gd name="T5" fmla="*/ 1 w 1"/>
                  <a:gd name="T6" fmla="*/ 1 w 1"/>
                  <a:gd name="T7" fmla="*/ 1 w 1"/>
                  <a:gd name="T8" fmla="*/ 1 w 1"/>
                  <a:gd name="T9" fmla="*/ 1 w 1"/>
                  <a:gd name="T10" fmla="*/ 1 w 1"/>
                  <a:gd name="T11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39" name="Freeform 2259"/>
              <p:cNvSpPr>
                <a:spLocks noEditPoints="1"/>
              </p:cNvSpPr>
              <p:nvPr/>
            </p:nvSpPr>
            <p:spPr bwMode="auto">
              <a:xfrm>
                <a:off x="4512" y="1929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1 w 1"/>
                  <a:gd name="T15" fmla="*/ 1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0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1 h 1"/>
                  <a:gd name="T32" fmla="*/ 1 w 1"/>
                  <a:gd name="T33" fmla="*/ 1 h 1"/>
                  <a:gd name="T34" fmla="*/ 1 w 1"/>
                  <a:gd name="T3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40" name="Freeform 2260"/>
              <p:cNvSpPr>
                <a:spLocks/>
              </p:cNvSpPr>
              <p:nvPr/>
            </p:nvSpPr>
            <p:spPr bwMode="auto">
              <a:xfrm>
                <a:off x="4501" y="1927"/>
                <a:ext cx="14" cy="7"/>
              </a:xfrm>
              <a:custGeom>
                <a:avLst/>
                <a:gdLst>
                  <a:gd name="T0" fmla="*/ 4 w 6"/>
                  <a:gd name="T1" fmla="*/ 0 h 3"/>
                  <a:gd name="T2" fmla="*/ 4 w 6"/>
                  <a:gd name="T3" fmla="*/ 0 h 3"/>
                  <a:gd name="T4" fmla="*/ 4 w 6"/>
                  <a:gd name="T5" fmla="*/ 0 h 3"/>
                  <a:gd name="T6" fmla="*/ 3 w 6"/>
                  <a:gd name="T7" fmla="*/ 0 h 3"/>
                  <a:gd name="T8" fmla="*/ 3 w 6"/>
                  <a:gd name="T9" fmla="*/ 0 h 3"/>
                  <a:gd name="T10" fmla="*/ 3 w 6"/>
                  <a:gd name="T11" fmla="*/ 0 h 3"/>
                  <a:gd name="T12" fmla="*/ 3 w 6"/>
                  <a:gd name="T13" fmla="*/ 0 h 3"/>
                  <a:gd name="T14" fmla="*/ 3 w 6"/>
                  <a:gd name="T15" fmla="*/ 0 h 3"/>
                  <a:gd name="T16" fmla="*/ 3 w 6"/>
                  <a:gd name="T17" fmla="*/ 0 h 3"/>
                  <a:gd name="T18" fmla="*/ 3 w 6"/>
                  <a:gd name="T19" fmla="*/ 0 h 3"/>
                  <a:gd name="T20" fmla="*/ 3 w 6"/>
                  <a:gd name="T21" fmla="*/ 0 h 3"/>
                  <a:gd name="T22" fmla="*/ 3 w 6"/>
                  <a:gd name="T23" fmla="*/ 0 h 3"/>
                  <a:gd name="T24" fmla="*/ 3 w 6"/>
                  <a:gd name="T25" fmla="*/ 0 h 3"/>
                  <a:gd name="T26" fmla="*/ 3 w 6"/>
                  <a:gd name="T27" fmla="*/ 0 h 3"/>
                  <a:gd name="T28" fmla="*/ 2 w 6"/>
                  <a:gd name="T29" fmla="*/ 1 h 3"/>
                  <a:gd name="T30" fmla="*/ 0 w 6"/>
                  <a:gd name="T31" fmla="*/ 3 h 3"/>
                  <a:gd name="T32" fmla="*/ 4 w 6"/>
                  <a:gd name="T33" fmla="*/ 3 h 3"/>
                  <a:gd name="T34" fmla="*/ 5 w 6"/>
                  <a:gd name="T35" fmla="*/ 2 h 3"/>
                  <a:gd name="T36" fmla="*/ 5 w 6"/>
                  <a:gd name="T37" fmla="*/ 2 h 3"/>
                  <a:gd name="T38" fmla="*/ 5 w 6"/>
                  <a:gd name="T39" fmla="*/ 2 h 3"/>
                  <a:gd name="T40" fmla="*/ 5 w 6"/>
                  <a:gd name="T41" fmla="*/ 2 h 3"/>
                  <a:gd name="T42" fmla="*/ 5 w 6"/>
                  <a:gd name="T43" fmla="*/ 2 h 3"/>
                  <a:gd name="T44" fmla="*/ 5 w 6"/>
                  <a:gd name="T45" fmla="*/ 2 h 3"/>
                  <a:gd name="T46" fmla="*/ 6 w 6"/>
                  <a:gd name="T47" fmla="*/ 2 h 3"/>
                  <a:gd name="T48" fmla="*/ 6 w 6"/>
                  <a:gd name="T49" fmla="*/ 2 h 3"/>
                  <a:gd name="T50" fmla="*/ 6 w 6"/>
                  <a:gd name="T51" fmla="*/ 2 h 3"/>
                  <a:gd name="T52" fmla="*/ 6 w 6"/>
                  <a:gd name="T53" fmla="*/ 1 h 3"/>
                  <a:gd name="T54" fmla="*/ 6 w 6"/>
                  <a:gd name="T55" fmla="*/ 1 h 3"/>
                  <a:gd name="T56" fmla="*/ 6 w 6"/>
                  <a:gd name="T57" fmla="*/ 1 h 3"/>
                  <a:gd name="T58" fmla="*/ 6 w 6"/>
                  <a:gd name="T59" fmla="*/ 1 h 3"/>
                  <a:gd name="T60" fmla="*/ 5 w 6"/>
                  <a:gd name="T61" fmla="*/ 0 h 3"/>
                  <a:gd name="T62" fmla="*/ 5 w 6"/>
                  <a:gd name="T63" fmla="*/ 0 h 3"/>
                  <a:gd name="T64" fmla="*/ 5 w 6"/>
                  <a:gd name="T65" fmla="*/ 0 h 3"/>
                  <a:gd name="T66" fmla="*/ 5 w 6"/>
                  <a:gd name="T67" fmla="*/ 0 h 3"/>
                  <a:gd name="T68" fmla="*/ 5 w 6"/>
                  <a:gd name="T69" fmla="*/ 0 h 3"/>
                  <a:gd name="T70" fmla="*/ 5 w 6"/>
                  <a:gd name="T71" fmla="*/ 0 h 3"/>
                  <a:gd name="T72" fmla="*/ 5 w 6"/>
                  <a:gd name="T73" fmla="*/ 0 h 3"/>
                  <a:gd name="T74" fmla="*/ 5 w 6"/>
                  <a:gd name="T75" fmla="*/ 0 h 3"/>
                  <a:gd name="T76" fmla="*/ 5 w 6"/>
                  <a:gd name="T77" fmla="*/ 0 h 3"/>
                  <a:gd name="T78" fmla="*/ 5 w 6"/>
                  <a:gd name="T79" fmla="*/ 0 h 3"/>
                  <a:gd name="T80" fmla="*/ 5 w 6"/>
                  <a:gd name="T81" fmla="*/ 0 h 3"/>
                  <a:gd name="T82" fmla="*/ 5 w 6"/>
                  <a:gd name="T83" fmla="*/ 0 h 3"/>
                  <a:gd name="T84" fmla="*/ 5 w 6"/>
                  <a:gd name="T85" fmla="*/ 0 h 3"/>
                  <a:gd name="T86" fmla="*/ 5 w 6"/>
                  <a:gd name="T87" fmla="*/ 0 h 3"/>
                  <a:gd name="T88" fmla="*/ 5 w 6"/>
                  <a:gd name="T89" fmla="*/ 0 h 3"/>
                  <a:gd name="T90" fmla="*/ 5 w 6"/>
                  <a:gd name="T91" fmla="*/ 0 h 3"/>
                  <a:gd name="T92" fmla="*/ 5 w 6"/>
                  <a:gd name="T93" fmla="*/ 0 h 3"/>
                  <a:gd name="T94" fmla="*/ 5 w 6"/>
                  <a:gd name="T95" fmla="*/ 0 h 3"/>
                  <a:gd name="T96" fmla="*/ 5 w 6"/>
                  <a:gd name="T97" fmla="*/ 0 h 3"/>
                  <a:gd name="T98" fmla="*/ 5 w 6"/>
                  <a:gd name="T99" fmla="*/ 0 h 3"/>
                  <a:gd name="T100" fmla="*/ 5 w 6"/>
                  <a:gd name="T101" fmla="*/ 0 h 3"/>
                  <a:gd name="T102" fmla="*/ 5 w 6"/>
                  <a:gd name="T103" fmla="*/ 0 h 3"/>
                  <a:gd name="T104" fmla="*/ 4 w 6"/>
                  <a:gd name="T105" fmla="*/ 0 h 3"/>
                  <a:gd name="T106" fmla="*/ 4 w 6"/>
                  <a:gd name="T107" fmla="*/ 0 h 3"/>
                  <a:gd name="T108" fmla="*/ 4 w 6"/>
                  <a:gd name="T109" fmla="*/ 0 h 3"/>
                  <a:gd name="T110" fmla="*/ 4 w 6"/>
                  <a:gd name="T1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" h="3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41" name="Freeform 2261"/>
              <p:cNvSpPr>
                <a:spLocks noEditPoints="1"/>
              </p:cNvSpPr>
              <p:nvPr/>
            </p:nvSpPr>
            <p:spPr bwMode="auto">
              <a:xfrm>
                <a:off x="4315" y="1927"/>
                <a:ext cx="3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1 w 1"/>
                  <a:gd name="T11" fmla="*/ 2 h 2"/>
                  <a:gd name="T12" fmla="*/ 1 w 1"/>
                  <a:gd name="T13" fmla="*/ 2 h 2"/>
                  <a:gd name="T14" fmla="*/ 1 w 1"/>
                  <a:gd name="T15" fmla="*/ 2 h 2"/>
                  <a:gd name="T16" fmla="*/ 1 w 1"/>
                  <a:gd name="T17" fmla="*/ 2 h 2"/>
                  <a:gd name="T18" fmla="*/ 1 w 1"/>
                  <a:gd name="T19" fmla="*/ 2 h 2"/>
                  <a:gd name="T20" fmla="*/ 0 w 1"/>
                  <a:gd name="T21" fmla="*/ 0 h 2"/>
                  <a:gd name="T22" fmla="*/ 0 w 1"/>
                  <a:gd name="T23" fmla="*/ 0 h 2"/>
                  <a:gd name="T24" fmla="*/ 0 w 1"/>
                  <a:gd name="T25" fmla="*/ 0 h 2"/>
                  <a:gd name="T26" fmla="*/ 0 w 1"/>
                  <a:gd name="T27" fmla="*/ 0 h 2"/>
                  <a:gd name="T28" fmla="*/ 0 w 1"/>
                  <a:gd name="T29" fmla="*/ 0 h 2"/>
                  <a:gd name="T30" fmla="*/ 0 w 1"/>
                  <a:gd name="T31" fmla="*/ 0 h 2"/>
                  <a:gd name="T32" fmla="*/ 0 w 1"/>
                  <a:gd name="T33" fmla="*/ 0 h 2"/>
                  <a:gd name="T34" fmla="*/ 0 w 1"/>
                  <a:gd name="T35" fmla="*/ 0 h 2"/>
                  <a:gd name="T36" fmla="*/ 0 w 1"/>
                  <a:gd name="T37" fmla="*/ 0 h 2"/>
                  <a:gd name="T38" fmla="*/ 0 w 1"/>
                  <a:gd name="T39" fmla="*/ 0 h 2"/>
                  <a:gd name="T40" fmla="*/ 0 w 1"/>
                  <a:gd name="T41" fmla="*/ 0 h 2"/>
                  <a:gd name="T42" fmla="*/ 0 w 1"/>
                  <a:gd name="T43" fmla="*/ 0 h 2"/>
                  <a:gd name="T44" fmla="*/ 0 w 1"/>
                  <a:gd name="T45" fmla="*/ 0 h 2"/>
                  <a:gd name="T46" fmla="*/ 1 w 1"/>
                  <a:gd name="T47" fmla="*/ 0 h 2"/>
                  <a:gd name="T48" fmla="*/ 1 w 1"/>
                  <a:gd name="T49" fmla="*/ 0 h 2"/>
                  <a:gd name="T50" fmla="*/ 1 w 1"/>
                  <a:gd name="T51" fmla="*/ 0 h 2"/>
                  <a:gd name="T52" fmla="*/ 1 w 1"/>
                  <a:gd name="T53" fmla="*/ 0 h 2"/>
                  <a:gd name="T54" fmla="*/ 1 w 1"/>
                  <a:gd name="T55" fmla="*/ 0 h 2"/>
                  <a:gd name="T56" fmla="*/ 1 w 1"/>
                  <a:gd name="T57" fmla="*/ 0 h 2"/>
                  <a:gd name="T58" fmla="*/ 1 w 1"/>
                  <a:gd name="T59" fmla="*/ 0 h 2"/>
                  <a:gd name="T60" fmla="*/ 1 w 1"/>
                  <a:gd name="T61" fmla="*/ 0 h 2"/>
                  <a:gd name="T62" fmla="*/ 1 w 1"/>
                  <a:gd name="T6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42" name="Freeform 2262"/>
              <p:cNvSpPr>
                <a:spLocks/>
              </p:cNvSpPr>
              <p:nvPr/>
            </p:nvSpPr>
            <p:spPr bwMode="auto">
              <a:xfrm>
                <a:off x="4322" y="1929"/>
                <a:ext cx="8" cy="5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2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43" name="Freeform 2263"/>
              <p:cNvSpPr>
                <a:spLocks/>
              </p:cNvSpPr>
              <p:nvPr/>
            </p:nvSpPr>
            <p:spPr bwMode="auto">
              <a:xfrm>
                <a:off x="4318" y="1927"/>
                <a:ext cx="4" cy="7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0 h 3"/>
                  <a:gd name="T4" fmla="*/ 0 w 2"/>
                  <a:gd name="T5" fmla="*/ 0 h 3"/>
                  <a:gd name="T6" fmla="*/ 1 w 2"/>
                  <a:gd name="T7" fmla="*/ 1 h 3"/>
                  <a:gd name="T8" fmla="*/ 0 w 2"/>
                  <a:gd name="T9" fmla="*/ 3 h 3"/>
                  <a:gd name="T10" fmla="*/ 1 w 2"/>
                  <a:gd name="T11" fmla="*/ 3 h 3"/>
                  <a:gd name="T12" fmla="*/ 2 w 2"/>
                  <a:gd name="T13" fmla="*/ 3 h 3"/>
                  <a:gd name="T14" fmla="*/ 2 w 2"/>
                  <a:gd name="T15" fmla="*/ 1 h 3"/>
                  <a:gd name="T16" fmla="*/ 2 w 2"/>
                  <a:gd name="T17" fmla="*/ 1 h 3"/>
                  <a:gd name="T18" fmla="*/ 1 w 2"/>
                  <a:gd name="T19" fmla="*/ 0 h 3"/>
                  <a:gd name="T20" fmla="*/ 1 w 2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44" name="Freeform 2264"/>
              <p:cNvSpPr>
                <a:spLocks/>
              </p:cNvSpPr>
              <p:nvPr/>
            </p:nvSpPr>
            <p:spPr bwMode="auto">
              <a:xfrm>
                <a:off x="4315" y="192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0 h 3"/>
                  <a:gd name="T4" fmla="*/ 1 w 2"/>
                  <a:gd name="T5" fmla="*/ 0 h 3"/>
                  <a:gd name="T6" fmla="*/ 1 w 2"/>
                  <a:gd name="T7" fmla="*/ 0 h 3"/>
                  <a:gd name="T8" fmla="*/ 1 w 2"/>
                  <a:gd name="T9" fmla="*/ 0 h 3"/>
                  <a:gd name="T10" fmla="*/ 1 w 2"/>
                  <a:gd name="T11" fmla="*/ 0 h 3"/>
                  <a:gd name="T12" fmla="*/ 1 w 2"/>
                  <a:gd name="T13" fmla="*/ 0 h 3"/>
                  <a:gd name="T14" fmla="*/ 0 w 2"/>
                  <a:gd name="T15" fmla="*/ 0 h 3"/>
                  <a:gd name="T16" fmla="*/ 0 w 2"/>
                  <a:gd name="T17" fmla="*/ 0 h 3"/>
                  <a:gd name="T18" fmla="*/ 0 w 2"/>
                  <a:gd name="T19" fmla="*/ 0 h 3"/>
                  <a:gd name="T20" fmla="*/ 0 w 2"/>
                  <a:gd name="T21" fmla="*/ 0 h 3"/>
                  <a:gd name="T22" fmla="*/ 0 w 2"/>
                  <a:gd name="T23" fmla="*/ 0 h 3"/>
                  <a:gd name="T24" fmla="*/ 0 w 2"/>
                  <a:gd name="T25" fmla="*/ 0 h 3"/>
                  <a:gd name="T26" fmla="*/ 0 w 2"/>
                  <a:gd name="T27" fmla="*/ 0 h 3"/>
                  <a:gd name="T28" fmla="*/ 0 w 2"/>
                  <a:gd name="T29" fmla="*/ 0 h 3"/>
                  <a:gd name="T30" fmla="*/ 0 w 2"/>
                  <a:gd name="T31" fmla="*/ 0 h 3"/>
                  <a:gd name="T32" fmla="*/ 0 w 2"/>
                  <a:gd name="T33" fmla="*/ 1 h 3"/>
                  <a:gd name="T34" fmla="*/ 1 w 2"/>
                  <a:gd name="T35" fmla="*/ 2 h 3"/>
                  <a:gd name="T36" fmla="*/ 1 w 2"/>
                  <a:gd name="T37" fmla="*/ 2 h 3"/>
                  <a:gd name="T38" fmla="*/ 1 w 2"/>
                  <a:gd name="T39" fmla="*/ 2 h 3"/>
                  <a:gd name="T40" fmla="*/ 1 w 2"/>
                  <a:gd name="T41" fmla="*/ 2 h 3"/>
                  <a:gd name="T42" fmla="*/ 1 w 2"/>
                  <a:gd name="T43" fmla="*/ 2 h 3"/>
                  <a:gd name="T44" fmla="*/ 1 w 2"/>
                  <a:gd name="T45" fmla="*/ 2 h 3"/>
                  <a:gd name="T46" fmla="*/ 1 w 2"/>
                  <a:gd name="T47" fmla="*/ 2 h 3"/>
                  <a:gd name="T48" fmla="*/ 1 w 2"/>
                  <a:gd name="T49" fmla="*/ 3 h 3"/>
                  <a:gd name="T50" fmla="*/ 2 w 2"/>
                  <a:gd name="T51" fmla="*/ 1 h 3"/>
                  <a:gd name="T52" fmla="*/ 1 w 2"/>
                  <a:gd name="T5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45" name="Line 2265"/>
              <p:cNvSpPr>
                <a:spLocks noChangeShapeType="1"/>
              </p:cNvSpPr>
              <p:nvPr/>
            </p:nvSpPr>
            <p:spPr bwMode="auto">
              <a:xfrm>
                <a:off x="4322" y="1776"/>
                <a:ext cx="193" cy="296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546" name="Line 2266"/>
              <p:cNvSpPr>
                <a:spLocks noChangeShapeType="1"/>
              </p:cNvSpPr>
              <p:nvPr/>
            </p:nvSpPr>
            <p:spPr bwMode="auto">
              <a:xfrm>
                <a:off x="4322" y="1776"/>
                <a:ext cx="188" cy="153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1954" name="Google Shape;92;p13"/>
            <p:cNvSpPr txBox="1"/>
            <p:nvPr/>
          </p:nvSpPr>
          <p:spPr>
            <a:xfrm>
              <a:off x="5024120" y="19033447"/>
              <a:ext cx="4132127" cy="951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9724" tIns="114852" rIns="229724" bIns="114852" anchor="t" anchorCtr="0">
              <a:noAutofit/>
            </a:bodyPr>
            <a:lstStyle/>
            <a:p>
              <a:pPr lvl="1" algn="ctr">
                <a:spcBef>
                  <a:spcPts val="499"/>
                </a:spcBef>
                <a:buSzPts val="3200"/>
              </a:pPr>
              <a:r>
                <a:rPr lang="en-US" sz="3000" dirty="0"/>
                <a:t>Structured LTH (Pruning Neurons)</a:t>
              </a:r>
              <a:endParaRPr sz="300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2746" y="17087512"/>
            <a:ext cx="4556363" cy="2934543"/>
            <a:chOff x="327540" y="17087512"/>
            <a:chExt cx="4556363" cy="2934543"/>
          </a:xfrm>
        </p:grpSpPr>
        <p:grpSp>
          <p:nvGrpSpPr>
            <p:cNvPr id="1088" name="Grupo 1087"/>
            <p:cNvGrpSpPr>
              <a:grpSpLocks noChangeAspect="1"/>
            </p:cNvGrpSpPr>
            <p:nvPr/>
          </p:nvGrpSpPr>
          <p:grpSpPr>
            <a:xfrm>
              <a:off x="774666" y="17087512"/>
              <a:ext cx="3662110" cy="2083349"/>
              <a:chOff x="2224080" y="2649531"/>
              <a:chExt cx="1878005" cy="1068384"/>
            </a:xfrm>
          </p:grpSpPr>
          <p:sp>
            <p:nvSpPr>
              <p:cNvPr id="1089" name="AutoShape 1407"/>
              <p:cNvSpPr>
                <a:spLocks noChangeAspect="1" noChangeArrowheads="1" noTextEdit="1"/>
              </p:cNvSpPr>
              <p:nvPr/>
            </p:nvSpPr>
            <p:spPr bwMode="auto">
              <a:xfrm>
                <a:off x="2224080" y="2649531"/>
                <a:ext cx="1878005" cy="1068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1090" name="Group 1609"/>
              <p:cNvGrpSpPr>
                <a:grpSpLocks/>
              </p:cNvGrpSpPr>
              <p:nvPr/>
            </p:nvGrpSpPr>
            <p:grpSpPr bwMode="auto">
              <a:xfrm>
                <a:off x="2228842" y="2649531"/>
                <a:ext cx="885821" cy="1068384"/>
                <a:chOff x="1404" y="1669"/>
                <a:chExt cx="558" cy="673"/>
              </a:xfrm>
            </p:grpSpPr>
            <p:sp>
              <p:nvSpPr>
                <p:cNvPr id="1221" name="Oval 1409"/>
                <p:cNvSpPr>
                  <a:spLocks noChangeArrowheads="1"/>
                </p:cNvSpPr>
                <p:nvPr/>
              </p:nvSpPr>
              <p:spPr bwMode="auto">
                <a:xfrm>
                  <a:off x="1408" y="1674"/>
                  <a:ext cx="79" cy="7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22" name="Freeform 1410"/>
                <p:cNvSpPr>
                  <a:spLocks/>
                </p:cNvSpPr>
                <p:nvPr/>
              </p:nvSpPr>
              <p:spPr bwMode="auto">
                <a:xfrm>
                  <a:off x="1404" y="1669"/>
                  <a:ext cx="87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3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32 w 37"/>
                    <a:gd name="T33" fmla="*/ 5 h 36"/>
                    <a:gd name="T34" fmla="*/ 19 w 37"/>
                    <a:gd name="T35" fmla="*/ 0 h 36"/>
                    <a:gd name="T36" fmla="*/ 6 w 37"/>
                    <a:gd name="T37" fmla="*/ 5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6" y="11"/>
                        <a:pt x="8" y="8"/>
                      </a:cubicBezTo>
                      <a:cubicBezTo>
                        <a:pt x="11" y="6"/>
                        <a:pt x="15" y="4"/>
                        <a:pt x="19" y="4"/>
                      </a:cubicBezTo>
                      <a:cubicBezTo>
                        <a:pt x="23" y="4"/>
                        <a:pt x="27" y="6"/>
                        <a:pt x="29" y="8"/>
                      </a:cubicBezTo>
                      <a:cubicBezTo>
                        <a:pt x="32" y="11"/>
                        <a:pt x="33" y="14"/>
                        <a:pt x="33" y="18"/>
                      </a:cubicBezTo>
                      <a:cubicBezTo>
                        <a:pt x="33" y="22"/>
                        <a:pt x="32" y="25"/>
                        <a:pt x="29" y="28"/>
                      </a:cubicBezTo>
                      <a:cubicBezTo>
                        <a:pt x="27" y="31"/>
                        <a:pt x="23" y="32"/>
                        <a:pt x="19" y="32"/>
                      </a:cubicBezTo>
                      <a:cubicBezTo>
                        <a:pt x="15" y="32"/>
                        <a:pt x="11" y="31"/>
                        <a:pt x="8" y="28"/>
                      </a:cubicBezTo>
                      <a:cubicBezTo>
                        <a:pt x="6" y="25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8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13"/>
                        <a:pt x="35" y="9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4" y="0"/>
                        <a:pt x="9" y="2"/>
                        <a:pt x="6" y="5"/>
                      </a:cubicBezTo>
                      <a:cubicBezTo>
                        <a:pt x="2" y="9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23" name="Oval 1411"/>
                <p:cNvSpPr>
                  <a:spLocks noChangeArrowheads="1"/>
                </p:cNvSpPr>
                <p:nvPr/>
              </p:nvSpPr>
              <p:spPr bwMode="auto">
                <a:xfrm>
                  <a:off x="1408" y="1817"/>
                  <a:ext cx="79" cy="7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24" name="Oval 1412"/>
                <p:cNvSpPr>
                  <a:spLocks noChangeArrowheads="1"/>
                </p:cNvSpPr>
                <p:nvPr/>
              </p:nvSpPr>
              <p:spPr bwMode="auto">
                <a:xfrm>
                  <a:off x="1408" y="1817"/>
                  <a:ext cx="79" cy="76"/>
                </a:xfrm>
                <a:prstGeom prst="ellipse">
                  <a:avLst/>
                </a:prstGeom>
                <a:noFill/>
                <a:ln w="1428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25" name="Oval 1413"/>
                <p:cNvSpPr>
                  <a:spLocks noChangeArrowheads="1"/>
                </p:cNvSpPr>
                <p:nvPr/>
              </p:nvSpPr>
              <p:spPr bwMode="auto">
                <a:xfrm>
                  <a:off x="1411" y="1960"/>
                  <a:ext cx="78" cy="7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26" name="Freeform 1414"/>
                <p:cNvSpPr>
                  <a:spLocks/>
                </p:cNvSpPr>
                <p:nvPr/>
              </p:nvSpPr>
              <p:spPr bwMode="auto">
                <a:xfrm>
                  <a:off x="1406" y="1955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3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19 w 37"/>
                    <a:gd name="T33" fmla="*/ 0 h 36"/>
                    <a:gd name="T34" fmla="*/ 0 w 37"/>
                    <a:gd name="T35" fmla="*/ 18 h 36"/>
                    <a:gd name="T36" fmla="*/ 2 w 37"/>
                    <a:gd name="T37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6" y="11"/>
                        <a:pt x="8" y="8"/>
                      </a:cubicBezTo>
                      <a:cubicBezTo>
                        <a:pt x="11" y="6"/>
                        <a:pt x="15" y="4"/>
                        <a:pt x="19" y="4"/>
                      </a:cubicBezTo>
                      <a:cubicBezTo>
                        <a:pt x="23" y="4"/>
                        <a:pt x="27" y="6"/>
                        <a:pt x="29" y="8"/>
                      </a:cubicBezTo>
                      <a:cubicBezTo>
                        <a:pt x="32" y="11"/>
                        <a:pt x="33" y="14"/>
                        <a:pt x="33" y="18"/>
                      </a:cubicBezTo>
                      <a:cubicBezTo>
                        <a:pt x="33" y="22"/>
                        <a:pt x="32" y="26"/>
                        <a:pt x="29" y="28"/>
                      </a:cubicBezTo>
                      <a:cubicBezTo>
                        <a:pt x="27" y="31"/>
                        <a:pt x="23" y="32"/>
                        <a:pt x="19" y="32"/>
                      </a:cubicBezTo>
                      <a:cubicBezTo>
                        <a:pt x="15" y="32"/>
                        <a:pt x="11" y="31"/>
                        <a:pt x="8" y="28"/>
                      </a:cubicBezTo>
                      <a:cubicBezTo>
                        <a:pt x="6" y="26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8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8"/>
                        <a:pt x="2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27" name="Oval 1415"/>
                <p:cNvSpPr>
                  <a:spLocks noChangeArrowheads="1"/>
                </p:cNvSpPr>
                <p:nvPr/>
              </p:nvSpPr>
              <p:spPr bwMode="auto">
                <a:xfrm>
                  <a:off x="1411" y="2120"/>
                  <a:ext cx="78" cy="7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28" name="Freeform 1416"/>
                <p:cNvSpPr>
                  <a:spLocks/>
                </p:cNvSpPr>
                <p:nvPr/>
              </p:nvSpPr>
              <p:spPr bwMode="auto">
                <a:xfrm>
                  <a:off x="1406" y="2115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3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3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19 w 37"/>
                    <a:gd name="T33" fmla="*/ 0 h 36"/>
                    <a:gd name="T34" fmla="*/ 0 w 37"/>
                    <a:gd name="T35" fmla="*/ 18 h 36"/>
                    <a:gd name="T36" fmla="*/ 2 w 37"/>
                    <a:gd name="T37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5"/>
                        <a:pt x="6" y="11"/>
                        <a:pt x="8" y="8"/>
                      </a:cubicBezTo>
                      <a:cubicBezTo>
                        <a:pt x="11" y="6"/>
                        <a:pt x="15" y="4"/>
                        <a:pt x="19" y="4"/>
                      </a:cubicBezTo>
                      <a:cubicBezTo>
                        <a:pt x="23" y="4"/>
                        <a:pt x="27" y="6"/>
                        <a:pt x="29" y="8"/>
                      </a:cubicBezTo>
                      <a:cubicBezTo>
                        <a:pt x="32" y="11"/>
                        <a:pt x="33" y="15"/>
                        <a:pt x="33" y="18"/>
                      </a:cubicBezTo>
                      <a:cubicBezTo>
                        <a:pt x="33" y="22"/>
                        <a:pt x="32" y="26"/>
                        <a:pt x="29" y="28"/>
                      </a:cubicBezTo>
                      <a:cubicBezTo>
                        <a:pt x="27" y="31"/>
                        <a:pt x="23" y="33"/>
                        <a:pt x="19" y="33"/>
                      </a:cubicBezTo>
                      <a:cubicBezTo>
                        <a:pt x="15" y="33"/>
                        <a:pt x="11" y="31"/>
                        <a:pt x="8" y="28"/>
                      </a:cubicBezTo>
                      <a:cubicBezTo>
                        <a:pt x="6" y="26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8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8"/>
                        <a:pt x="2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29" name="Oval 1417"/>
                <p:cNvSpPr>
                  <a:spLocks noChangeArrowheads="1"/>
                </p:cNvSpPr>
                <p:nvPr/>
              </p:nvSpPr>
              <p:spPr bwMode="auto">
                <a:xfrm>
                  <a:off x="1411" y="2261"/>
                  <a:ext cx="78" cy="7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30" name="Freeform 1418"/>
                <p:cNvSpPr>
                  <a:spLocks/>
                </p:cNvSpPr>
                <p:nvPr/>
              </p:nvSpPr>
              <p:spPr bwMode="auto">
                <a:xfrm>
                  <a:off x="1406" y="2256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3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32 w 37"/>
                    <a:gd name="T33" fmla="*/ 5 h 36"/>
                    <a:gd name="T34" fmla="*/ 19 w 37"/>
                    <a:gd name="T35" fmla="*/ 0 h 36"/>
                    <a:gd name="T36" fmla="*/ 6 w 37"/>
                    <a:gd name="T37" fmla="*/ 5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6" y="11"/>
                        <a:pt x="8" y="8"/>
                      </a:cubicBezTo>
                      <a:cubicBezTo>
                        <a:pt x="11" y="6"/>
                        <a:pt x="15" y="4"/>
                        <a:pt x="19" y="4"/>
                      </a:cubicBezTo>
                      <a:cubicBezTo>
                        <a:pt x="23" y="4"/>
                        <a:pt x="27" y="6"/>
                        <a:pt x="29" y="8"/>
                      </a:cubicBezTo>
                      <a:cubicBezTo>
                        <a:pt x="32" y="11"/>
                        <a:pt x="33" y="14"/>
                        <a:pt x="33" y="18"/>
                      </a:cubicBezTo>
                      <a:cubicBezTo>
                        <a:pt x="33" y="22"/>
                        <a:pt x="32" y="26"/>
                        <a:pt x="29" y="28"/>
                      </a:cubicBezTo>
                      <a:cubicBezTo>
                        <a:pt x="27" y="31"/>
                        <a:pt x="23" y="32"/>
                        <a:pt x="19" y="32"/>
                      </a:cubicBezTo>
                      <a:cubicBezTo>
                        <a:pt x="15" y="32"/>
                        <a:pt x="11" y="31"/>
                        <a:pt x="8" y="28"/>
                      </a:cubicBezTo>
                      <a:cubicBezTo>
                        <a:pt x="6" y="26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8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13"/>
                        <a:pt x="35" y="9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4" y="0"/>
                        <a:pt x="9" y="2"/>
                        <a:pt x="6" y="5"/>
                      </a:cubicBezTo>
                      <a:cubicBezTo>
                        <a:pt x="2" y="9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31" name="Oval 1419"/>
                <p:cNvSpPr>
                  <a:spLocks noChangeArrowheads="1"/>
                </p:cNvSpPr>
                <p:nvPr/>
              </p:nvSpPr>
              <p:spPr bwMode="auto">
                <a:xfrm>
                  <a:off x="1684" y="1736"/>
                  <a:ext cx="78" cy="7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32" name="Freeform 1420"/>
                <p:cNvSpPr>
                  <a:spLocks/>
                </p:cNvSpPr>
                <p:nvPr/>
              </p:nvSpPr>
              <p:spPr bwMode="auto">
                <a:xfrm>
                  <a:off x="1679" y="1731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4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32 w 37"/>
                    <a:gd name="T33" fmla="*/ 5 h 36"/>
                    <a:gd name="T34" fmla="*/ 19 w 37"/>
                    <a:gd name="T35" fmla="*/ 0 h 36"/>
                    <a:gd name="T36" fmla="*/ 6 w 37"/>
                    <a:gd name="T37" fmla="*/ 5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6" y="11"/>
                        <a:pt x="8" y="8"/>
                      </a:cubicBezTo>
                      <a:cubicBezTo>
                        <a:pt x="11" y="6"/>
                        <a:pt x="15" y="4"/>
                        <a:pt x="19" y="4"/>
                      </a:cubicBezTo>
                      <a:cubicBezTo>
                        <a:pt x="23" y="4"/>
                        <a:pt x="27" y="6"/>
                        <a:pt x="29" y="8"/>
                      </a:cubicBezTo>
                      <a:cubicBezTo>
                        <a:pt x="32" y="11"/>
                        <a:pt x="34" y="14"/>
                        <a:pt x="34" y="18"/>
                      </a:cubicBezTo>
                      <a:cubicBezTo>
                        <a:pt x="34" y="22"/>
                        <a:pt x="32" y="26"/>
                        <a:pt x="29" y="28"/>
                      </a:cubicBezTo>
                      <a:cubicBezTo>
                        <a:pt x="27" y="31"/>
                        <a:pt x="23" y="32"/>
                        <a:pt x="19" y="32"/>
                      </a:cubicBezTo>
                      <a:cubicBezTo>
                        <a:pt x="15" y="32"/>
                        <a:pt x="11" y="31"/>
                        <a:pt x="8" y="28"/>
                      </a:cubicBezTo>
                      <a:cubicBezTo>
                        <a:pt x="6" y="26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9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13"/>
                        <a:pt x="35" y="9"/>
                        <a:pt x="32" y="5"/>
                      </a:cubicBezTo>
                      <a:cubicBezTo>
                        <a:pt x="29" y="2"/>
                        <a:pt x="24" y="0"/>
                        <a:pt x="19" y="0"/>
                      </a:cubicBezTo>
                      <a:cubicBezTo>
                        <a:pt x="14" y="0"/>
                        <a:pt x="9" y="2"/>
                        <a:pt x="6" y="5"/>
                      </a:cubicBezTo>
                      <a:cubicBezTo>
                        <a:pt x="2" y="9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33" name="Oval 1421"/>
                <p:cNvSpPr>
                  <a:spLocks noChangeArrowheads="1"/>
                </p:cNvSpPr>
                <p:nvPr/>
              </p:nvSpPr>
              <p:spPr bwMode="auto">
                <a:xfrm>
                  <a:off x="1684" y="1891"/>
                  <a:ext cx="78" cy="7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34" name="Freeform 1422"/>
                <p:cNvSpPr>
                  <a:spLocks/>
                </p:cNvSpPr>
                <p:nvPr/>
              </p:nvSpPr>
              <p:spPr bwMode="auto">
                <a:xfrm>
                  <a:off x="1679" y="1886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4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32 w 37"/>
                    <a:gd name="T33" fmla="*/ 5 h 36"/>
                    <a:gd name="T34" fmla="*/ 19 w 37"/>
                    <a:gd name="T35" fmla="*/ 0 h 36"/>
                    <a:gd name="T36" fmla="*/ 6 w 37"/>
                    <a:gd name="T37" fmla="*/ 5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6" y="11"/>
                        <a:pt x="8" y="8"/>
                      </a:cubicBezTo>
                      <a:cubicBezTo>
                        <a:pt x="11" y="6"/>
                        <a:pt x="15" y="4"/>
                        <a:pt x="19" y="4"/>
                      </a:cubicBezTo>
                      <a:cubicBezTo>
                        <a:pt x="23" y="4"/>
                        <a:pt x="27" y="6"/>
                        <a:pt x="29" y="8"/>
                      </a:cubicBezTo>
                      <a:cubicBezTo>
                        <a:pt x="32" y="11"/>
                        <a:pt x="34" y="14"/>
                        <a:pt x="34" y="18"/>
                      </a:cubicBezTo>
                      <a:cubicBezTo>
                        <a:pt x="34" y="22"/>
                        <a:pt x="32" y="26"/>
                        <a:pt x="29" y="28"/>
                      </a:cubicBezTo>
                      <a:cubicBezTo>
                        <a:pt x="27" y="31"/>
                        <a:pt x="23" y="32"/>
                        <a:pt x="19" y="32"/>
                      </a:cubicBezTo>
                      <a:cubicBezTo>
                        <a:pt x="15" y="32"/>
                        <a:pt x="11" y="31"/>
                        <a:pt x="8" y="28"/>
                      </a:cubicBezTo>
                      <a:cubicBezTo>
                        <a:pt x="6" y="26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9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13"/>
                        <a:pt x="35" y="9"/>
                        <a:pt x="32" y="5"/>
                      </a:cubicBezTo>
                      <a:cubicBezTo>
                        <a:pt x="29" y="2"/>
                        <a:pt x="24" y="0"/>
                        <a:pt x="19" y="0"/>
                      </a:cubicBezTo>
                      <a:cubicBezTo>
                        <a:pt x="14" y="0"/>
                        <a:pt x="9" y="2"/>
                        <a:pt x="6" y="5"/>
                      </a:cubicBezTo>
                      <a:cubicBezTo>
                        <a:pt x="2" y="9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35" name="Oval 1423"/>
                <p:cNvSpPr>
                  <a:spLocks noChangeArrowheads="1"/>
                </p:cNvSpPr>
                <p:nvPr/>
              </p:nvSpPr>
              <p:spPr bwMode="auto">
                <a:xfrm>
                  <a:off x="1684" y="2034"/>
                  <a:ext cx="78" cy="7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36" name="Freeform 1424"/>
                <p:cNvSpPr>
                  <a:spLocks/>
                </p:cNvSpPr>
                <p:nvPr/>
              </p:nvSpPr>
              <p:spPr bwMode="auto">
                <a:xfrm>
                  <a:off x="1679" y="2029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4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32 w 37"/>
                    <a:gd name="T33" fmla="*/ 6 h 36"/>
                    <a:gd name="T34" fmla="*/ 19 w 37"/>
                    <a:gd name="T35" fmla="*/ 0 h 36"/>
                    <a:gd name="T36" fmla="*/ 6 w 37"/>
                    <a:gd name="T37" fmla="*/ 6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6" y="11"/>
                        <a:pt x="8" y="8"/>
                      </a:cubicBezTo>
                      <a:cubicBezTo>
                        <a:pt x="11" y="6"/>
                        <a:pt x="15" y="4"/>
                        <a:pt x="19" y="4"/>
                      </a:cubicBezTo>
                      <a:cubicBezTo>
                        <a:pt x="23" y="4"/>
                        <a:pt x="27" y="6"/>
                        <a:pt x="29" y="8"/>
                      </a:cubicBezTo>
                      <a:cubicBezTo>
                        <a:pt x="32" y="11"/>
                        <a:pt x="34" y="14"/>
                        <a:pt x="34" y="18"/>
                      </a:cubicBezTo>
                      <a:cubicBezTo>
                        <a:pt x="34" y="22"/>
                        <a:pt x="32" y="26"/>
                        <a:pt x="29" y="28"/>
                      </a:cubicBezTo>
                      <a:cubicBezTo>
                        <a:pt x="27" y="31"/>
                        <a:pt x="23" y="32"/>
                        <a:pt x="19" y="32"/>
                      </a:cubicBezTo>
                      <a:cubicBezTo>
                        <a:pt x="15" y="32"/>
                        <a:pt x="11" y="31"/>
                        <a:pt x="8" y="28"/>
                      </a:cubicBezTo>
                      <a:cubicBezTo>
                        <a:pt x="6" y="26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8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9" y="34"/>
                        <a:pt x="32" y="31"/>
                      </a:cubicBezTo>
                      <a:cubicBezTo>
                        <a:pt x="35" y="28"/>
                        <a:pt x="37" y="23"/>
                        <a:pt x="37" y="18"/>
                      </a:cubicBezTo>
                      <a:cubicBezTo>
                        <a:pt x="37" y="13"/>
                        <a:pt x="35" y="9"/>
                        <a:pt x="32" y="6"/>
                      </a:cubicBezTo>
                      <a:cubicBezTo>
                        <a:pt x="29" y="2"/>
                        <a:pt x="24" y="0"/>
                        <a:pt x="19" y="0"/>
                      </a:cubicBezTo>
                      <a:cubicBezTo>
                        <a:pt x="14" y="0"/>
                        <a:pt x="9" y="2"/>
                        <a:pt x="6" y="6"/>
                      </a:cubicBezTo>
                      <a:cubicBezTo>
                        <a:pt x="2" y="9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37" name="Oval 1425"/>
                <p:cNvSpPr>
                  <a:spLocks noChangeArrowheads="1"/>
                </p:cNvSpPr>
                <p:nvPr/>
              </p:nvSpPr>
              <p:spPr bwMode="auto">
                <a:xfrm>
                  <a:off x="1684" y="2182"/>
                  <a:ext cx="78" cy="7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38" name="Freeform 1426"/>
                <p:cNvSpPr>
                  <a:spLocks/>
                </p:cNvSpPr>
                <p:nvPr/>
              </p:nvSpPr>
              <p:spPr bwMode="auto">
                <a:xfrm>
                  <a:off x="1679" y="2177"/>
                  <a:ext cx="88" cy="86"/>
                </a:xfrm>
                <a:custGeom>
                  <a:avLst/>
                  <a:gdLst>
                    <a:gd name="T0" fmla="*/ 2 w 37"/>
                    <a:gd name="T1" fmla="*/ 18 h 36"/>
                    <a:gd name="T2" fmla="*/ 4 w 37"/>
                    <a:gd name="T3" fmla="*/ 18 h 36"/>
                    <a:gd name="T4" fmla="*/ 8 w 37"/>
                    <a:gd name="T5" fmla="*/ 8 h 36"/>
                    <a:gd name="T6" fmla="*/ 19 w 37"/>
                    <a:gd name="T7" fmla="*/ 4 h 36"/>
                    <a:gd name="T8" fmla="*/ 29 w 37"/>
                    <a:gd name="T9" fmla="*/ 8 h 36"/>
                    <a:gd name="T10" fmla="*/ 34 w 37"/>
                    <a:gd name="T11" fmla="*/ 18 h 36"/>
                    <a:gd name="T12" fmla="*/ 29 w 37"/>
                    <a:gd name="T13" fmla="*/ 28 h 36"/>
                    <a:gd name="T14" fmla="*/ 19 w 37"/>
                    <a:gd name="T15" fmla="*/ 32 h 36"/>
                    <a:gd name="T16" fmla="*/ 8 w 37"/>
                    <a:gd name="T17" fmla="*/ 28 h 36"/>
                    <a:gd name="T18" fmla="*/ 4 w 37"/>
                    <a:gd name="T19" fmla="*/ 18 h 36"/>
                    <a:gd name="T20" fmla="*/ 2 w 37"/>
                    <a:gd name="T21" fmla="*/ 18 h 36"/>
                    <a:gd name="T22" fmla="*/ 0 w 37"/>
                    <a:gd name="T23" fmla="*/ 18 h 36"/>
                    <a:gd name="T24" fmla="*/ 6 w 37"/>
                    <a:gd name="T25" fmla="*/ 31 h 36"/>
                    <a:gd name="T26" fmla="*/ 19 w 37"/>
                    <a:gd name="T27" fmla="*/ 36 h 36"/>
                    <a:gd name="T28" fmla="*/ 32 w 37"/>
                    <a:gd name="T29" fmla="*/ 31 h 36"/>
                    <a:gd name="T30" fmla="*/ 37 w 37"/>
                    <a:gd name="T31" fmla="*/ 18 h 36"/>
                    <a:gd name="T32" fmla="*/ 32 w 37"/>
                    <a:gd name="T33" fmla="*/ 5 h 36"/>
                    <a:gd name="T34" fmla="*/ 19 w 37"/>
                    <a:gd name="T35" fmla="*/ 0 h 36"/>
                    <a:gd name="T36" fmla="*/ 6 w 37"/>
                    <a:gd name="T37" fmla="*/ 5 h 36"/>
                    <a:gd name="T38" fmla="*/ 0 w 37"/>
                    <a:gd name="T39" fmla="*/ 18 h 36"/>
                    <a:gd name="T40" fmla="*/ 2 w 37"/>
                    <a:gd name="T41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36">
                      <a:moveTo>
                        <a:pt x="2" y="18"/>
                      </a:move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4"/>
                        <a:pt x="6" y="11"/>
                        <a:pt x="8" y="8"/>
                      </a:cubicBezTo>
                      <a:cubicBezTo>
                        <a:pt x="11" y="5"/>
                        <a:pt x="15" y="4"/>
                        <a:pt x="19" y="4"/>
                      </a:cubicBezTo>
                      <a:cubicBezTo>
                        <a:pt x="23" y="4"/>
                        <a:pt x="27" y="5"/>
                        <a:pt x="29" y="8"/>
                      </a:cubicBezTo>
                      <a:cubicBezTo>
                        <a:pt x="32" y="11"/>
                        <a:pt x="34" y="14"/>
                        <a:pt x="34" y="18"/>
                      </a:cubicBezTo>
                      <a:cubicBezTo>
                        <a:pt x="34" y="22"/>
                        <a:pt x="32" y="25"/>
                        <a:pt x="29" y="28"/>
                      </a:cubicBezTo>
                      <a:cubicBezTo>
                        <a:pt x="27" y="30"/>
                        <a:pt x="23" y="32"/>
                        <a:pt x="19" y="32"/>
                      </a:cubicBezTo>
                      <a:cubicBezTo>
                        <a:pt x="15" y="32"/>
                        <a:pt x="11" y="30"/>
                        <a:pt x="8" y="28"/>
                      </a:cubicBezTo>
                      <a:cubicBezTo>
                        <a:pt x="6" y="25"/>
                        <a:pt x="4" y="22"/>
                        <a:pt x="4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3"/>
                        <a:pt x="2" y="27"/>
                        <a:pt x="6" y="31"/>
                      </a:cubicBezTo>
                      <a:cubicBezTo>
                        <a:pt x="9" y="34"/>
                        <a:pt x="14" y="36"/>
                        <a:pt x="19" y="36"/>
                      </a:cubicBezTo>
                      <a:cubicBezTo>
                        <a:pt x="24" y="36"/>
                        <a:pt x="29" y="34"/>
                        <a:pt x="32" y="31"/>
                      </a:cubicBezTo>
                      <a:cubicBezTo>
                        <a:pt x="35" y="27"/>
                        <a:pt x="37" y="23"/>
                        <a:pt x="37" y="18"/>
                      </a:cubicBezTo>
                      <a:cubicBezTo>
                        <a:pt x="37" y="13"/>
                        <a:pt x="35" y="8"/>
                        <a:pt x="32" y="5"/>
                      </a:cubicBezTo>
                      <a:cubicBezTo>
                        <a:pt x="29" y="2"/>
                        <a:pt x="24" y="0"/>
                        <a:pt x="19" y="0"/>
                      </a:cubicBezTo>
                      <a:cubicBezTo>
                        <a:pt x="14" y="0"/>
                        <a:pt x="9" y="2"/>
                        <a:pt x="6" y="5"/>
                      </a:cubicBezTo>
                      <a:cubicBezTo>
                        <a:pt x="2" y="8"/>
                        <a:pt x="0" y="13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39" name="Freeform 1427"/>
                <p:cNvSpPr>
                  <a:spLocks/>
                </p:cNvSpPr>
                <p:nvPr/>
              </p:nvSpPr>
              <p:spPr bwMode="auto">
                <a:xfrm>
                  <a:off x="1489" y="1690"/>
                  <a:ext cx="190" cy="84"/>
                </a:xfrm>
                <a:custGeom>
                  <a:avLst/>
                  <a:gdLst>
                    <a:gd name="T0" fmla="*/ 0 w 80"/>
                    <a:gd name="T1" fmla="*/ 0 h 35"/>
                    <a:gd name="T2" fmla="*/ 0 w 80"/>
                    <a:gd name="T3" fmla="*/ 0 h 35"/>
                    <a:gd name="T4" fmla="*/ 0 w 80"/>
                    <a:gd name="T5" fmla="*/ 0 h 35"/>
                    <a:gd name="T6" fmla="*/ 0 w 80"/>
                    <a:gd name="T7" fmla="*/ 0 h 35"/>
                    <a:gd name="T8" fmla="*/ 0 w 80"/>
                    <a:gd name="T9" fmla="*/ 0 h 35"/>
                    <a:gd name="T10" fmla="*/ 0 w 80"/>
                    <a:gd name="T11" fmla="*/ 0 h 35"/>
                    <a:gd name="T12" fmla="*/ 0 w 80"/>
                    <a:gd name="T13" fmla="*/ 0 h 35"/>
                    <a:gd name="T14" fmla="*/ 0 w 80"/>
                    <a:gd name="T15" fmla="*/ 0 h 35"/>
                    <a:gd name="T16" fmla="*/ 0 w 80"/>
                    <a:gd name="T17" fmla="*/ 0 h 35"/>
                    <a:gd name="T18" fmla="*/ 0 w 80"/>
                    <a:gd name="T19" fmla="*/ 0 h 35"/>
                    <a:gd name="T20" fmla="*/ 0 w 80"/>
                    <a:gd name="T21" fmla="*/ 0 h 35"/>
                    <a:gd name="T22" fmla="*/ 1 w 80"/>
                    <a:gd name="T23" fmla="*/ 0 h 35"/>
                    <a:gd name="T24" fmla="*/ 4 w 80"/>
                    <a:gd name="T25" fmla="*/ 5 h 35"/>
                    <a:gd name="T26" fmla="*/ 78 w 80"/>
                    <a:gd name="T27" fmla="*/ 35 h 35"/>
                    <a:gd name="T28" fmla="*/ 80 w 80"/>
                    <a:gd name="T29" fmla="*/ 34 h 35"/>
                    <a:gd name="T30" fmla="*/ 80 w 80"/>
                    <a:gd name="T31" fmla="*/ 33 h 35"/>
                    <a:gd name="T32" fmla="*/ 0 w 80"/>
                    <a:gd name="T3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0" h="3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78" y="35"/>
                        <a:pt x="78" y="35"/>
                        <a:pt x="78" y="35"/>
                      </a:cubicBezTo>
                      <a:cubicBezTo>
                        <a:pt x="80" y="34"/>
                        <a:pt x="80" y="34"/>
                        <a:pt x="80" y="34"/>
                      </a:cubicBezTo>
                      <a:cubicBezTo>
                        <a:pt x="80" y="34"/>
                        <a:pt x="80" y="33"/>
                        <a:pt x="80" y="33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40" name="Freeform 1428"/>
                <p:cNvSpPr>
                  <a:spLocks/>
                </p:cNvSpPr>
                <p:nvPr/>
              </p:nvSpPr>
              <p:spPr bwMode="auto">
                <a:xfrm>
                  <a:off x="1679" y="1769"/>
                  <a:ext cx="7" cy="3"/>
                </a:xfrm>
                <a:custGeom>
                  <a:avLst/>
                  <a:gdLst>
                    <a:gd name="T0" fmla="*/ 0 w 3"/>
                    <a:gd name="T1" fmla="*/ 0 h 1"/>
                    <a:gd name="T2" fmla="*/ 0 w 3"/>
                    <a:gd name="T3" fmla="*/ 1 h 1"/>
                    <a:gd name="T4" fmla="*/ 2 w 3"/>
                    <a:gd name="T5" fmla="*/ 1 h 1"/>
                    <a:gd name="T6" fmla="*/ 2 w 3"/>
                    <a:gd name="T7" fmla="*/ 1 h 1"/>
                    <a:gd name="T8" fmla="*/ 2 w 3"/>
                    <a:gd name="T9" fmla="*/ 1 h 1"/>
                    <a:gd name="T10" fmla="*/ 2 w 3"/>
                    <a:gd name="T11" fmla="*/ 1 h 1"/>
                    <a:gd name="T12" fmla="*/ 2 w 3"/>
                    <a:gd name="T13" fmla="*/ 1 h 1"/>
                    <a:gd name="T14" fmla="*/ 2 w 3"/>
                    <a:gd name="T15" fmla="*/ 1 h 1"/>
                    <a:gd name="T16" fmla="*/ 2 w 3"/>
                    <a:gd name="T17" fmla="*/ 1 h 1"/>
                    <a:gd name="T18" fmla="*/ 2 w 3"/>
                    <a:gd name="T19" fmla="*/ 1 h 1"/>
                    <a:gd name="T20" fmla="*/ 2 w 3"/>
                    <a:gd name="T21" fmla="*/ 1 h 1"/>
                    <a:gd name="T22" fmla="*/ 2 w 3"/>
                    <a:gd name="T23" fmla="*/ 1 h 1"/>
                    <a:gd name="T24" fmla="*/ 3 w 3"/>
                    <a:gd name="T25" fmla="*/ 1 h 1"/>
                    <a:gd name="T26" fmla="*/ 0 w 3"/>
                    <a:gd name="T2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"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41" name="Freeform 1429"/>
                <p:cNvSpPr>
                  <a:spLocks/>
                </p:cNvSpPr>
                <p:nvPr/>
              </p:nvSpPr>
              <p:spPr bwMode="auto">
                <a:xfrm>
                  <a:off x="1484" y="1772"/>
                  <a:ext cx="205" cy="66"/>
                </a:xfrm>
                <a:custGeom>
                  <a:avLst/>
                  <a:gdLst>
                    <a:gd name="T0" fmla="*/ 2 w 86"/>
                    <a:gd name="T1" fmla="*/ 28 h 28"/>
                    <a:gd name="T2" fmla="*/ 84 w 86"/>
                    <a:gd name="T3" fmla="*/ 3 h 28"/>
                    <a:gd name="T4" fmla="*/ 85 w 86"/>
                    <a:gd name="T5" fmla="*/ 1 h 28"/>
                    <a:gd name="T6" fmla="*/ 84 w 86"/>
                    <a:gd name="T7" fmla="*/ 0 h 28"/>
                    <a:gd name="T8" fmla="*/ 1 w 86"/>
                    <a:gd name="T9" fmla="*/ 25 h 28"/>
                    <a:gd name="T10" fmla="*/ 0 w 86"/>
                    <a:gd name="T11" fmla="*/ 27 h 28"/>
                    <a:gd name="T12" fmla="*/ 2 w 86"/>
                    <a:gd name="T1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28">
                      <a:moveTo>
                        <a:pt x="2" y="28"/>
                      </a:moveTo>
                      <a:cubicBezTo>
                        <a:pt x="84" y="3"/>
                        <a:pt x="84" y="3"/>
                        <a:pt x="84" y="3"/>
                      </a:cubicBezTo>
                      <a:cubicBezTo>
                        <a:pt x="85" y="2"/>
                        <a:pt x="86" y="2"/>
                        <a:pt x="85" y="1"/>
                      </a:cubicBezTo>
                      <a:cubicBezTo>
                        <a:pt x="85" y="0"/>
                        <a:pt x="84" y="0"/>
                        <a:pt x="84" y="0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6"/>
                        <a:pt x="0" y="26"/>
                        <a:pt x="0" y="27"/>
                      </a:cubicBezTo>
                      <a:cubicBezTo>
                        <a:pt x="0" y="28"/>
                        <a:pt x="1" y="28"/>
                        <a:pt x="2" y="2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42" name="Freeform 1430"/>
                <p:cNvSpPr>
                  <a:spLocks/>
                </p:cNvSpPr>
                <p:nvPr/>
              </p:nvSpPr>
              <p:spPr bwMode="auto">
                <a:xfrm>
                  <a:off x="1487" y="1772"/>
                  <a:ext cx="202" cy="212"/>
                </a:xfrm>
                <a:custGeom>
                  <a:avLst/>
                  <a:gdLst>
                    <a:gd name="T0" fmla="*/ 2 w 85"/>
                    <a:gd name="T1" fmla="*/ 88 h 89"/>
                    <a:gd name="T2" fmla="*/ 84 w 85"/>
                    <a:gd name="T3" fmla="*/ 2 h 89"/>
                    <a:gd name="T4" fmla="*/ 84 w 85"/>
                    <a:gd name="T5" fmla="*/ 0 h 89"/>
                    <a:gd name="T6" fmla="*/ 82 w 85"/>
                    <a:gd name="T7" fmla="*/ 0 h 89"/>
                    <a:gd name="T8" fmla="*/ 0 w 85"/>
                    <a:gd name="T9" fmla="*/ 86 h 89"/>
                    <a:gd name="T10" fmla="*/ 0 w 85"/>
                    <a:gd name="T11" fmla="*/ 89 h 89"/>
                    <a:gd name="T12" fmla="*/ 2 w 85"/>
                    <a:gd name="T13" fmla="*/ 8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89">
                      <a:moveTo>
                        <a:pt x="2" y="88"/>
                      </a:moveTo>
                      <a:cubicBezTo>
                        <a:pt x="84" y="2"/>
                        <a:pt x="84" y="2"/>
                        <a:pt x="84" y="2"/>
                      </a:cubicBezTo>
                      <a:cubicBezTo>
                        <a:pt x="85" y="2"/>
                        <a:pt x="85" y="1"/>
                        <a:pt x="84" y="0"/>
                      </a:cubicBezTo>
                      <a:cubicBezTo>
                        <a:pt x="84" y="0"/>
                        <a:pt x="83" y="0"/>
                        <a:pt x="82" y="0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87"/>
                        <a:pt x="0" y="88"/>
                        <a:pt x="0" y="89"/>
                      </a:cubicBezTo>
                      <a:cubicBezTo>
                        <a:pt x="1" y="89"/>
                        <a:pt x="2" y="89"/>
                        <a:pt x="2" y="88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43" name="Freeform 1431"/>
                <p:cNvSpPr>
                  <a:spLocks/>
                </p:cNvSpPr>
                <p:nvPr/>
              </p:nvSpPr>
              <p:spPr bwMode="auto">
                <a:xfrm>
                  <a:off x="1487" y="1772"/>
                  <a:ext cx="202" cy="372"/>
                </a:xfrm>
                <a:custGeom>
                  <a:avLst/>
                  <a:gdLst>
                    <a:gd name="T0" fmla="*/ 3 w 85"/>
                    <a:gd name="T1" fmla="*/ 155 h 156"/>
                    <a:gd name="T2" fmla="*/ 84 w 85"/>
                    <a:gd name="T3" fmla="*/ 2 h 156"/>
                    <a:gd name="T4" fmla="*/ 84 w 85"/>
                    <a:gd name="T5" fmla="*/ 0 h 156"/>
                    <a:gd name="T6" fmla="*/ 82 w 85"/>
                    <a:gd name="T7" fmla="*/ 1 h 156"/>
                    <a:gd name="T8" fmla="*/ 0 w 85"/>
                    <a:gd name="T9" fmla="*/ 154 h 156"/>
                    <a:gd name="T10" fmla="*/ 1 w 85"/>
                    <a:gd name="T11" fmla="*/ 156 h 156"/>
                    <a:gd name="T12" fmla="*/ 3 w 85"/>
                    <a:gd name="T13" fmla="*/ 155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156">
                      <a:moveTo>
                        <a:pt x="3" y="155"/>
                      </a:moveTo>
                      <a:cubicBezTo>
                        <a:pt x="84" y="2"/>
                        <a:pt x="84" y="2"/>
                        <a:pt x="84" y="2"/>
                      </a:cubicBezTo>
                      <a:cubicBezTo>
                        <a:pt x="85" y="1"/>
                        <a:pt x="85" y="0"/>
                        <a:pt x="84" y="0"/>
                      </a:cubicBezTo>
                      <a:cubicBezTo>
                        <a:pt x="83" y="0"/>
                        <a:pt x="82" y="0"/>
                        <a:pt x="82" y="1"/>
                      </a:cubicBezTo>
                      <a:cubicBezTo>
                        <a:pt x="0" y="154"/>
                        <a:pt x="0" y="154"/>
                        <a:pt x="0" y="154"/>
                      </a:cubicBezTo>
                      <a:cubicBezTo>
                        <a:pt x="0" y="155"/>
                        <a:pt x="0" y="155"/>
                        <a:pt x="1" y="156"/>
                      </a:cubicBezTo>
                      <a:cubicBezTo>
                        <a:pt x="1" y="156"/>
                        <a:pt x="2" y="156"/>
                        <a:pt x="3" y="155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44" name="Freeform 1432"/>
                <p:cNvSpPr>
                  <a:spLocks/>
                </p:cNvSpPr>
                <p:nvPr/>
              </p:nvSpPr>
              <p:spPr bwMode="auto">
                <a:xfrm>
                  <a:off x="1487" y="1772"/>
                  <a:ext cx="202" cy="513"/>
                </a:xfrm>
                <a:custGeom>
                  <a:avLst/>
                  <a:gdLst>
                    <a:gd name="T0" fmla="*/ 3 w 85"/>
                    <a:gd name="T1" fmla="*/ 214 h 215"/>
                    <a:gd name="T2" fmla="*/ 85 w 85"/>
                    <a:gd name="T3" fmla="*/ 2 h 215"/>
                    <a:gd name="T4" fmla="*/ 84 w 85"/>
                    <a:gd name="T5" fmla="*/ 0 h 215"/>
                    <a:gd name="T6" fmla="*/ 82 w 85"/>
                    <a:gd name="T7" fmla="*/ 1 h 215"/>
                    <a:gd name="T8" fmla="*/ 0 w 85"/>
                    <a:gd name="T9" fmla="*/ 213 h 215"/>
                    <a:gd name="T10" fmla="*/ 1 w 85"/>
                    <a:gd name="T11" fmla="*/ 215 h 215"/>
                    <a:gd name="T12" fmla="*/ 3 w 85"/>
                    <a:gd name="T13" fmla="*/ 214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215">
                      <a:moveTo>
                        <a:pt x="3" y="214"/>
                      </a:moveTo>
                      <a:cubicBezTo>
                        <a:pt x="85" y="2"/>
                        <a:pt x="85" y="2"/>
                        <a:pt x="85" y="2"/>
                      </a:cubicBezTo>
                      <a:cubicBezTo>
                        <a:pt x="85" y="1"/>
                        <a:pt x="84" y="0"/>
                        <a:pt x="84" y="0"/>
                      </a:cubicBezTo>
                      <a:cubicBezTo>
                        <a:pt x="83" y="0"/>
                        <a:pt x="82" y="0"/>
                        <a:pt x="82" y="1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cubicBezTo>
                        <a:pt x="0" y="213"/>
                        <a:pt x="0" y="214"/>
                        <a:pt x="1" y="215"/>
                      </a:cubicBezTo>
                      <a:cubicBezTo>
                        <a:pt x="2" y="215"/>
                        <a:pt x="2" y="215"/>
                        <a:pt x="3" y="21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45" name="Freeform 1433"/>
                <p:cNvSpPr>
                  <a:spLocks/>
                </p:cNvSpPr>
                <p:nvPr/>
              </p:nvSpPr>
              <p:spPr bwMode="auto">
                <a:xfrm>
                  <a:off x="1484" y="1688"/>
                  <a:ext cx="205" cy="246"/>
                </a:xfrm>
                <a:custGeom>
                  <a:avLst/>
                  <a:gdLst>
                    <a:gd name="T0" fmla="*/ 0 w 86"/>
                    <a:gd name="T1" fmla="*/ 3 h 103"/>
                    <a:gd name="T2" fmla="*/ 83 w 86"/>
                    <a:gd name="T3" fmla="*/ 102 h 103"/>
                    <a:gd name="T4" fmla="*/ 85 w 86"/>
                    <a:gd name="T5" fmla="*/ 102 h 103"/>
                    <a:gd name="T6" fmla="*/ 85 w 86"/>
                    <a:gd name="T7" fmla="*/ 100 h 103"/>
                    <a:gd name="T8" fmla="*/ 3 w 86"/>
                    <a:gd name="T9" fmla="*/ 1 h 103"/>
                    <a:gd name="T10" fmla="*/ 0 w 86"/>
                    <a:gd name="T11" fmla="*/ 1 h 103"/>
                    <a:gd name="T12" fmla="*/ 0 w 86"/>
                    <a:gd name="T13" fmla="*/ 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103">
                      <a:moveTo>
                        <a:pt x="0" y="3"/>
                      </a:move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83" y="103"/>
                        <a:pt x="84" y="103"/>
                        <a:pt x="85" y="102"/>
                      </a:cubicBezTo>
                      <a:cubicBezTo>
                        <a:pt x="86" y="102"/>
                        <a:pt x="86" y="101"/>
                        <a:pt x="85" y="100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46" name="Freeform 1434"/>
                <p:cNvSpPr>
                  <a:spLocks noEditPoints="1"/>
                </p:cNvSpPr>
                <p:nvPr/>
              </p:nvSpPr>
              <p:spPr bwMode="auto">
                <a:xfrm>
                  <a:off x="1487" y="1690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1 w 1"/>
                    <a:gd name="T14" fmla="*/ 0 w 1"/>
                    <a:gd name="T15" fmla="*/ 0 w 1"/>
                    <a:gd name="T16" fmla="*/ 0 w 1"/>
                    <a:gd name="T17" fmla="*/ 0 w 1"/>
                    <a:gd name="T18" fmla="*/ 0 w 1"/>
                    <a:gd name="T19" fmla="*/ 0 w 1"/>
                    <a:gd name="T20" fmla="*/ 0 w 1"/>
                    <a:gd name="T21" fmla="*/ 0 w 1"/>
                    <a:gd name="T22" fmla="*/ 0 w 1"/>
                    <a:gd name="T23" fmla="*/ 0 w 1"/>
                    <a:gd name="T24" fmla="*/ 0 w 1"/>
                    <a:gd name="T25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47" name="Freeform 1435"/>
                <p:cNvSpPr>
                  <a:spLocks noEditPoints="1"/>
                </p:cNvSpPr>
                <p:nvPr/>
              </p:nvSpPr>
              <p:spPr bwMode="auto">
                <a:xfrm>
                  <a:off x="1489" y="169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48" name="Freeform 1436"/>
                <p:cNvSpPr>
                  <a:spLocks noEditPoints="1"/>
                </p:cNvSpPr>
                <p:nvPr/>
              </p:nvSpPr>
              <p:spPr bwMode="auto">
                <a:xfrm>
                  <a:off x="1489" y="169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49" name="Freeform 1437"/>
                <p:cNvSpPr>
                  <a:spLocks/>
                </p:cNvSpPr>
                <p:nvPr/>
              </p:nvSpPr>
              <p:spPr bwMode="auto">
                <a:xfrm>
                  <a:off x="1489" y="169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50" name="Freeform 1438"/>
                <p:cNvSpPr>
                  <a:spLocks noEditPoints="1"/>
                </p:cNvSpPr>
                <p:nvPr/>
              </p:nvSpPr>
              <p:spPr bwMode="auto">
                <a:xfrm>
                  <a:off x="1584" y="1886"/>
                  <a:ext cx="33" cy="57"/>
                </a:xfrm>
                <a:custGeom>
                  <a:avLst/>
                  <a:gdLst>
                    <a:gd name="T0" fmla="*/ 26 w 33"/>
                    <a:gd name="T1" fmla="*/ 36 h 57"/>
                    <a:gd name="T2" fmla="*/ 21 w 33"/>
                    <a:gd name="T3" fmla="*/ 43 h 57"/>
                    <a:gd name="T4" fmla="*/ 29 w 33"/>
                    <a:gd name="T5" fmla="*/ 57 h 57"/>
                    <a:gd name="T6" fmla="*/ 31 w 33"/>
                    <a:gd name="T7" fmla="*/ 57 h 57"/>
                    <a:gd name="T8" fmla="*/ 33 w 33"/>
                    <a:gd name="T9" fmla="*/ 50 h 57"/>
                    <a:gd name="T10" fmla="*/ 26 w 33"/>
                    <a:gd name="T11" fmla="*/ 36 h 57"/>
                    <a:gd name="T12" fmla="*/ 0 w 33"/>
                    <a:gd name="T13" fmla="*/ 0 h 57"/>
                    <a:gd name="T14" fmla="*/ 0 w 33"/>
                    <a:gd name="T15" fmla="*/ 0 h 57"/>
                    <a:gd name="T16" fmla="*/ 17 w 33"/>
                    <a:gd name="T17" fmla="*/ 36 h 57"/>
                    <a:gd name="T18" fmla="*/ 21 w 33"/>
                    <a:gd name="T19" fmla="*/ 29 h 57"/>
                    <a:gd name="T20" fmla="*/ 10 w 33"/>
                    <a:gd name="T21" fmla="*/ 5 h 57"/>
                    <a:gd name="T22" fmla="*/ 0 w 33"/>
                    <a:gd name="T23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57">
                      <a:moveTo>
                        <a:pt x="26" y="36"/>
                      </a:moveTo>
                      <a:lnTo>
                        <a:pt x="21" y="43"/>
                      </a:lnTo>
                      <a:lnTo>
                        <a:pt x="29" y="57"/>
                      </a:lnTo>
                      <a:lnTo>
                        <a:pt x="31" y="57"/>
                      </a:lnTo>
                      <a:lnTo>
                        <a:pt x="33" y="50"/>
                      </a:lnTo>
                      <a:lnTo>
                        <a:pt x="26" y="36"/>
                      </a:lnTo>
                      <a:close/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36"/>
                      </a:lnTo>
                      <a:lnTo>
                        <a:pt x="21" y="29"/>
                      </a:lnTo>
                      <a:lnTo>
                        <a:pt x="1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51" name="Freeform 1439"/>
                <p:cNvSpPr>
                  <a:spLocks noEditPoints="1"/>
                </p:cNvSpPr>
                <p:nvPr/>
              </p:nvSpPr>
              <p:spPr bwMode="auto">
                <a:xfrm>
                  <a:off x="1584" y="1886"/>
                  <a:ext cx="33" cy="57"/>
                </a:xfrm>
                <a:custGeom>
                  <a:avLst/>
                  <a:gdLst>
                    <a:gd name="T0" fmla="*/ 26 w 33"/>
                    <a:gd name="T1" fmla="*/ 36 h 57"/>
                    <a:gd name="T2" fmla="*/ 21 w 33"/>
                    <a:gd name="T3" fmla="*/ 43 h 57"/>
                    <a:gd name="T4" fmla="*/ 29 w 33"/>
                    <a:gd name="T5" fmla="*/ 57 h 57"/>
                    <a:gd name="T6" fmla="*/ 31 w 33"/>
                    <a:gd name="T7" fmla="*/ 57 h 57"/>
                    <a:gd name="T8" fmla="*/ 33 w 33"/>
                    <a:gd name="T9" fmla="*/ 50 h 57"/>
                    <a:gd name="T10" fmla="*/ 26 w 33"/>
                    <a:gd name="T11" fmla="*/ 36 h 57"/>
                    <a:gd name="T12" fmla="*/ 0 w 33"/>
                    <a:gd name="T13" fmla="*/ 0 h 57"/>
                    <a:gd name="T14" fmla="*/ 0 w 33"/>
                    <a:gd name="T15" fmla="*/ 0 h 57"/>
                    <a:gd name="T16" fmla="*/ 17 w 33"/>
                    <a:gd name="T17" fmla="*/ 36 h 57"/>
                    <a:gd name="T18" fmla="*/ 21 w 33"/>
                    <a:gd name="T19" fmla="*/ 29 h 57"/>
                    <a:gd name="T20" fmla="*/ 10 w 33"/>
                    <a:gd name="T21" fmla="*/ 5 h 57"/>
                    <a:gd name="T22" fmla="*/ 0 w 33"/>
                    <a:gd name="T23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57">
                      <a:moveTo>
                        <a:pt x="26" y="36"/>
                      </a:moveTo>
                      <a:lnTo>
                        <a:pt x="21" y="43"/>
                      </a:lnTo>
                      <a:lnTo>
                        <a:pt x="29" y="57"/>
                      </a:lnTo>
                      <a:lnTo>
                        <a:pt x="31" y="57"/>
                      </a:lnTo>
                      <a:lnTo>
                        <a:pt x="33" y="50"/>
                      </a:lnTo>
                      <a:lnTo>
                        <a:pt x="26" y="36"/>
                      </a:lnTo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36"/>
                      </a:lnTo>
                      <a:lnTo>
                        <a:pt x="21" y="29"/>
                      </a:lnTo>
                      <a:lnTo>
                        <a:pt x="10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52" name="Freeform 1440"/>
                <p:cNvSpPr>
                  <a:spLocks/>
                </p:cNvSpPr>
                <p:nvPr/>
              </p:nvSpPr>
              <p:spPr bwMode="auto">
                <a:xfrm>
                  <a:off x="1582" y="1884"/>
                  <a:ext cx="2" cy="2"/>
                </a:xfrm>
                <a:custGeom>
                  <a:avLst/>
                  <a:gdLst>
                    <a:gd name="T0" fmla="*/ 0 w 2"/>
                    <a:gd name="T1" fmla="*/ 0 h 2"/>
                    <a:gd name="T2" fmla="*/ 2 w 2"/>
                    <a:gd name="T3" fmla="*/ 2 h 2"/>
                    <a:gd name="T4" fmla="*/ 2 w 2"/>
                    <a:gd name="T5" fmla="*/ 2 h 2"/>
                    <a:gd name="T6" fmla="*/ 0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53" name="Freeform 1441"/>
                <p:cNvSpPr>
                  <a:spLocks/>
                </p:cNvSpPr>
                <p:nvPr/>
              </p:nvSpPr>
              <p:spPr bwMode="auto">
                <a:xfrm>
                  <a:off x="1582" y="1884"/>
                  <a:ext cx="2" cy="2"/>
                </a:xfrm>
                <a:custGeom>
                  <a:avLst/>
                  <a:gdLst>
                    <a:gd name="T0" fmla="*/ 0 w 2"/>
                    <a:gd name="T1" fmla="*/ 0 h 2"/>
                    <a:gd name="T2" fmla="*/ 2 w 2"/>
                    <a:gd name="T3" fmla="*/ 2 h 2"/>
                    <a:gd name="T4" fmla="*/ 2 w 2"/>
                    <a:gd name="T5" fmla="*/ 2 h 2"/>
                    <a:gd name="T6" fmla="*/ 0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54" name="Freeform 1442"/>
                <p:cNvSpPr>
                  <a:spLocks/>
                </p:cNvSpPr>
                <p:nvPr/>
              </p:nvSpPr>
              <p:spPr bwMode="auto">
                <a:xfrm>
                  <a:off x="1601" y="1915"/>
                  <a:ext cx="9" cy="14"/>
                </a:xfrm>
                <a:custGeom>
                  <a:avLst/>
                  <a:gdLst>
                    <a:gd name="T0" fmla="*/ 4 w 9"/>
                    <a:gd name="T1" fmla="*/ 0 h 14"/>
                    <a:gd name="T2" fmla="*/ 0 w 9"/>
                    <a:gd name="T3" fmla="*/ 7 h 14"/>
                    <a:gd name="T4" fmla="*/ 4 w 9"/>
                    <a:gd name="T5" fmla="*/ 14 h 14"/>
                    <a:gd name="T6" fmla="*/ 9 w 9"/>
                    <a:gd name="T7" fmla="*/ 7 h 14"/>
                    <a:gd name="T8" fmla="*/ 4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4" y="14"/>
                      </a:lnTo>
                      <a:lnTo>
                        <a:pt x="9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55" name="Freeform 1443"/>
                <p:cNvSpPr>
                  <a:spLocks/>
                </p:cNvSpPr>
                <p:nvPr/>
              </p:nvSpPr>
              <p:spPr bwMode="auto">
                <a:xfrm>
                  <a:off x="1601" y="1915"/>
                  <a:ext cx="9" cy="14"/>
                </a:xfrm>
                <a:custGeom>
                  <a:avLst/>
                  <a:gdLst>
                    <a:gd name="T0" fmla="*/ 4 w 9"/>
                    <a:gd name="T1" fmla="*/ 0 h 14"/>
                    <a:gd name="T2" fmla="*/ 0 w 9"/>
                    <a:gd name="T3" fmla="*/ 7 h 14"/>
                    <a:gd name="T4" fmla="*/ 4 w 9"/>
                    <a:gd name="T5" fmla="*/ 14 h 14"/>
                    <a:gd name="T6" fmla="*/ 9 w 9"/>
                    <a:gd name="T7" fmla="*/ 7 h 14"/>
                    <a:gd name="T8" fmla="*/ 4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4" y="14"/>
                      </a:lnTo>
                      <a:lnTo>
                        <a:pt x="9" y="7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56" name="Freeform 1444"/>
                <p:cNvSpPr>
                  <a:spLocks noEditPoints="1"/>
                </p:cNvSpPr>
                <p:nvPr/>
              </p:nvSpPr>
              <p:spPr bwMode="auto">
                <a:xfrm>
                  <a:off x="1489" y="169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57" name="Freeform 1445"/>
                <p:cNvSpPr>
                  <a:spLocks noEditPoints="1"/>
                </p:cNvSpPr>
                <p:nvPr/>
              </p:nvSpPr>
              <p:spPr bwMode="auto">
                <a:xfrm>
                  <a:off x="1499" y="1712"/>
                  <a:ext cx="85" cy="165"/>
                </a:xfrm>
                <a:custGeom>
                  <a:avLst/>
                  <a:gdLst>
                    <a:gd name="T0" fmla="*/ 57 w 85"/>
                    <a:gd name="T1" fmla="*/ 105 h 165"/>
                    <a:gd name="T2" fmla="*/ 49 w 85"/>
                    <a:gd name="T3" fmla="*/ 107 h 165"/>
                    <a:gd name="T4" fmla="*/ 78 w 85"/>
                    <a:gd name="T5" fmla="*/ 162 h 165"/>
                    <a:gd name="T6" fmla="*/ 83 w 85"/>
                    <a:gd name="T7" fmla="*/ 165 h 165"/>
                    <a:gd name="T8" fmla="*/ 85 w 85"/>
                    <a:gd name="T9" fmla="*/ 162 h 165"/>
                    <a:gd name="T10" fmla="*/ 57 w 85"/>
                    <a:gd name="T11" fmla="*/ 105 h 165"/>
                    <a:gd name="T12" fmla="*/ 0 w 85"/>
                    <a:gd name="T13" fmla="*/ 0 h 165"/>
                    <a:gd name="T14" fmla="*/ 11 w 85"/>
                    <a:gd name="T15" fmla="*/ 36 h 165"/>
                    <a:gd name="T16" fmla="*/ 47 w 85"/>
                    <a:gd name="T17" fmla="*/ 103 h 165"/>
                    <a:gd name="T18" fmla="*/ 54 w 85"/>
                    <a:gd name="T19" fmla="*/ 100 h 165"/>
                    <a:gd name="T20" fmla="*/ 7 w 85"/>
                    <a:gd name="T21" fmla="*/ 10 h 165"/>
                    <a:gd name="T22" fmla="*/ 0 w 85"/>
                    <a:gd name="T23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" h="165">
                      <a:moveTo>
                        <a:pt x="57" y="105"/>
                      </a:moveTo>
                      <a:lnTo>
                        <a:pt x="49" y="107"/>
                      </a:lnTo>
                      <a:lnTo>
                        <a:pt x="78" y="162"/>
                      </a:lnTo>
                      <a:lnTo>
                        <a:pt x="83" y="165"/>
                      </a:lnTo>
                      <a:lnTo>
                        <a:pt x="85" y="162"/>
                      </a:lnTo>
                      <a:lnTo>
                        <a:pt x="57" y="105"/>
                      </a:lnTo>
                      <a:close/>
                      <a:moveTo>
                        <a:pt x="0" y="0"/>
                      </a:moveTo>
                      <a:lnTo>
                        <a:pt x="11" y="36"/>
                      </a:lnTo>
                      <a:lnTo>
                        <a:pt x="47" y="103"/>
                      </a:lnTo>
                      <a:lnTo>
                        <a:pt x="54" y="100"/>
                      </a:lnTo>
                      <a:lnTo>
                        <a:pt x="7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58" name="Freeform 1446"/>
                <p:cNvSpPr>
                  <a:spLocks noEditPoints="1"/>
                </p:cNvSpPr>
                <p:nvPr/>
              </p:nvSpPr>
              <p:spPr bwMode="auto">
                <a:xfrm>
                  <a:off x="1499" y="1712"/>
                  <a:ext cx="85" cy="165"/>
                </a:xfrm>
                <a:custGeom>
                  <a:avLst/>
                  <a:gdLst>
                    <a:gd name="T0" fmla="*/ 57 w 85"/>
                    <a:gd name="T1" fmla="*/ 105 h 165"/>
                    <a:gd name="T2" fmla="*/ 49 w 85"/>
                    <a:gd name="T3" fmla="*/ 107 h 165"/>
                    <a:gd name="T4" fmla="*/ 78 w 85"/>
                    <a:gd name="T5" fmla="*/ 162 h 165"/>
                    <a:gd name="T6" fmla="*/ 83 w 85"/>
                    <a:gd name="T7" fmla="*/ 165 h 165"/>
                    <a:gd name="T8" fmla="*/ 85 w 85"/>
                    <a:gd name="T9" fmla="*/ 162 h 165"/>
                    <a:gd name="T10" fmla="*/ 57 w 85"/>
                    <a:gd name="T11" fmla="*/ 105 h 165"/>
                    <a:gd name="T12" fmla="*/ 0 w 85"/>
                    <a:gd name="T13" fmla="*/ 0 h 165"/>
                    <a:gd name="T14" fmla="*/ 11 w 85"/>
                    <a:gd name="T15" fmla="*/ 36 h 165"/>
                    <a:gd name="T16" fmla="*/ 47 w 85"/>
                    <a:gd name="T17" fmla="*/ 103 h 165"/>
                    <a:gd name="T18" fmla="*/ 54 w 85"/>
                    <a:gd name="T19" fmla="*/ 100 h 165"/>
                    <a:gd name="T20" fmla="*/ 7 w 85"/>
                    <a:gd name="T21" fmla="*/ 10 h 165"/>
                    <a:gd name="T22" fmla="*/ 0 w 85"/>
                    <a:gd name="T23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" h="165">
                      <a:moveTo>
                        <a:pt x="57" y="105"/>
                      </a:moveTo>
                      <a:lnTo>
                        <a:pt x="49" y="107"/>
                      </a:lnTo>
                      <a:lnTo>
                        <a:pt x="78" y="162"/>
                      </a:lnTo>
                      <a:lnTo>
                        <a:pt x="83" y="165"/>
                      </a:lnTo>
                      <a:lnTo>
                        <a:pt x="85" y="162"/>
                      </a:lnTo>
                      <a:lnTo>
                        <a:pt x="57" y="105"/>
                      </a:lnTo>
                      <a:moveTo>
                        <a:pt x="0" y="0"/>
                      </a:moveTo>
                      <a:lnTo>
                        <a:pt x="11" y="36"/>
                      </a:lnTo>
                      <a:lnTo>
                        <a:pt x="47" y="103"/>
                      </a:lnTo>
                      <a:lnTo>
                        <a:pt x="54" y="100"/>
                      </a:lnTo>
                      <a:lnTo>
                        <a:pt x="7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59" name="Freeform 1447"/>
                <p:cNvSpPr>
                  <a:spLocks/>
                </p:cNvSpPr>
                <p:nvPr/>
              </p:nvSpPr>
              <p:spPr bwMode="auto">
                <a:xfrm>
                  <a:off x="1546" y="1812"/>
                  <a:ext cx="10" cy="7"/>
                </a:xfrm>
                <a:custGeom>
                  <a:avLst/>
                  <a:gdLst>
                    <a:gd name="T0" fmla="*/ 7 w 10"/>
                    <a:gd name="T1" fmla="*/ 0 h 7"/>
                    <a:gd name="T2" fmla="*/ 0 w 10"/>
                    <a:gd name="T3" fmla="*/ 3 h 7"/>
                    <a:gd name="T4" fmla="*/ 2 w 10"/>
                    <a:gd name="T5" fmla="*/ 7 h 7"/>
                    <a:gd name="T6" fmla="*/ 10 w 10"/>
                    <a:gd name="T7" fmla="*/ 5 h 7"/>
                    <a:gd name="T8" fmla="*/ 7 w 10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7" y="0"/>
                      </a:moveTo>
                      <a:lnTo>
                        <a:pt x="0" y="3"/>
                      </a:lnTo>
                      <a:lnTo>
                        <a:pt x="2" y="7"/>
                      </a:lnTo>
                      <a:lnTo>
                        <a:pt x="10" y="5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60" name="Freeform 1448"/>
                <p:cNvSpPr>
                  <a:spLocks/>
                </p:cNvSpPr>
                <p:nvPr/>
              </p:nvSpPr>
              <p:spPr bwMode="auto">
                <a:xfrm>
                  <a:off x="1546" y="1812"/>
                  <a:ext cx="10" cy="7"/>
                </a:xfrm>
                <a:custGeom>
                  <a:avLst/>
                  <a:gdLst>
                    <a:gd name="T0" fmla="*/ 7 w 10"/>
                    <a:gd name="T1" fmla="*/ 0 h 7"/>
                    <a:gd name="T2" fmla="*/ 0 w 10"/>
                    <a:gd name="T3" fmla="*/ 3 h 7"/>
                    <a:gd name="T4" fmla="*/ 2 w 10"/>
                    <a:gd name="T5" fmla="*/ 7 h 7"/>
                    <a:gd name="T6" fmla="*/ 10 w 10"/>
                    <a:gd name="T7" fmla="*/ 5 h 7"/>
                    <a:gd name="T8" fmla="*/ 7 w 10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7" y="0"/>
                      </a:moveTo>
                      <a:lnTo>
                        <a:pt x="0" y="3"/>
                      </a:lnTo>
                      <a:lnTo>
                        <a:pt x="2" y="7"/>
                      </a:lnTo>
                      <a:lnTo>
                        <a:pt x="10" y="5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61" name="Freeform 1449"/>
                <p:cNvSpPr>
                  <a:spLocks/>
                </p:cNvSpPr>
                <p:nvPr/>
              </p:nvSpPr>
              <p:spPr bwMode="auto">
                <a:xfrm>
                  <a:off x="1582" y="1874"/>
                  <a:ext cx="7" cy="5"/>
                </a:xfrm>
                <a:custGeom>
                  <a:avLst/>
                  <a:gdLst>
                    <a:gd name="T0" fmla="*/ 2 w 7"/>
                    <a:gd name="T1" fmla="*/ 0 h 5"/>
                    <a:gd name="T2" fmla="*/ 0 w 7"/>
                    <a:gd name="T3" fmla="*/ 3 h 5"/>
                    <a:gd name="T4" fmla="*/ 7 w 7"/>
                    <a:gd name="T5" fmla="*/ 5 h 5"/>
                    <a:gd name="T6" fmla="*/ 2 w 7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7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62" name="Freeform 1450"/>
                <p:cNvSpPr>
                  <a:spLocks/>
                </p:cNvSpPr>
                <p:nvPr/>
              </p:nvSpPr>
              <p:spPr bwMode="auto">
                <a:xfrm>
                  <a:off x="1582" y="1874"/>
                  <a:ext cx="7" cy="5"/>
                </a:xfrm>
                <a:custGeom>
                  <a:avLst/>
                  <a:gdLst>
                    <a:gd name="T0" fmla="*/ 2 w 7"/>
                    <a:gd name="T1" fmla="*/ 0 h 5"/>
                    <a:gd name="T2" fmla="*/ 0 w 7"/>
                    <a:gd name="T3" fmla="*/ 3 h 5"/>
                    <a:gd name="T4" fmla="*/ 7 w 7"/>
                    <a:gd name="T5" fmla="*/ 5 h 5"/>
                    <a:gd name="T6" fmla="*/ 2 w 7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5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7" y="5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63" name="Freeform 1451"/>
                <p:cNvSpPr>
                  <a:spLocks noEditPoints="1"/>
                </p:cNvSpPr>
                <p:nvPr/>
              </p:nvSpPr>
              <p:spPr bwMode="auto">
                <a:xfrm>
                  <a:off x="1620" y="1948"/>
                  <a:ext cx="61" cy="115"/>
                </a:xfrm>
                <a:custGeom>
                  <a:avLst/>
                  <a:gdLst>
                    <a:gd name="T0" fmla="*/ 13 w 26"/>
                    <a:gd name="T1" fmla="*/ 21 h 48"/>
                    <a:gd name="T2" fmla="*/ 11 w 26"/>
                    <a:gd name="T3" fmla="*/ 24 h 48"/>
                    <a:gd name="T4" fmla="*/ 19 w 26"/>
                    <a:gd name="T5" fmla="*/ 40 h 48"/>
                    <a:gd name="T6" fmla="*/ 26 w 26"/>
                    <a:gd name="T7" fmla="*/ 48 h 48"/>
                    <a:gd name="T8" fmla="*/ 26 w 26"/>
                    <a:gd name="T9" fmla="*/ 47 h 48"/>
                    <a:gd name="T10" fmla="*/ 13 w 26"/>
                    <a:gd name="T11" fmla="*/ 21 h 48"/>
                    <a:gd name="T12" fmla="*/ 9 w 26"/>
                    <a:gd name="T13" fmla="*/ 14 h 48"/>
                    <a:gd name="T14" fmla="*/ 7 w 26"/>
                    <a:gd name="T15" fmla="*/ 16 h 48"/>
                    <a:gd name="T16" fmla="*/ 9 w 26"/>
                    <a:gd name="T17" fmla="*/ 21 h 48"/>
                    <a:gd name="T18" fmla="*/ 11 w 26"/>
                    <a:gd name="T19" fmla="*/ 18 h 48"/>
                    <a:gd name="T20" fmla="*/ 9 w 26"/>
                    <a:gd name="T21" fmla="*/ 14 h 48"/>
                    <a:gd name="T22" fmla="*/ 2 w 26"/>
                    <a:gd name="T23" fmla="*/ 0 h 48"/>
                    <a:gd name="T24" fmla="*/ 0 w 26"/>
                    <a:gd name="T25" fmla="*/ 1 h 48"/>
                    <a:gd name="T26" fmla="*/ 0 w 26"/>
                    <a:gd name="T27" fmla="*/ 3 h 48"/>
                    <a:gd name="T28" fmla="*/ 5 w 26"/>
                    <a:gd name="T29" fmla="*/ 14 h 48"/>
                    <a:gd name="T30" fmla="*/ 7 w 26"/>
                    <a:gd name="T31" fmla="*/ 11 h 48"/>
                    <a:gd name="T32" fmla="*/ 2 w 26"/>
                    <a:gd name="T3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48">
                      <a:moveTo>
                        <a:pt x="13" y="21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26" y="48"/>
                        <a:pt x="26" y="48"/>
                        <a:pt x="26" y="48"/>
                      </a:cubicBezTo>
                      <a:cubicBezTo>
                        <a:pt x="26" y="48"/>
                        <a:pt x="26" y="47"/>
                        <a:pt x="26" y="47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moveTo>
                        <a:pt x="9" y="14"/>
                      </a:move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9" y="14"/>
                        <a:pt x="9" y="14"/>
                        <a:pt x="9" y="14"/>
                      </a:cubicBezTo>
                      <a:moveTo>
                        <a:pt x="2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64" name="Freeform 1452"/>
                <p:cNvSpPr>
                  <a:spLocks/>
                </p:cNvSpPr>
                <p:nvPr/>
              </p:nvSpPr>
              <p:spPr bwMode="auto">
                <a:xfrm>
                  <a:off x="1681" y="2060"/>
                  <a:ext cx="5" cy="10"/>
                </a:xfrm>
                <a:custGeom>
                  <a:avLst/>
                  <a:gdLst>
                    <a:gd name="T0" fmla="*/ 0 w 2"/>
                    <a:gd name="T1" fmla="*/ 0 h 4"/>
                    <a:gd name="T2" fmla="*/ 0 w 2"/>
                    <a:gd name="T3" fmla="*/ 1 h 4"/>
                    <a:gd name="T4" fmla="*/ 2 w 2"/>
                    <a:gd name="T5" fmla="*/ 4 h 4"/>
                    <a:gd name="T6" fmla="*/ 2 w 2"/>
                    <a:gd name="T7" fmla="*/ 4 h 4"/>
                    <a:gd name="T8" fmla="*/ 0 w 2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65" name="Freeform 1453"/>
                <p:cNvSpPr>
                  <a:spLocks noEditPoints="1"/>
                </p:cNvSpPr>
                <p:nvPr/>
              </p:nvSpPr>
              <p:spPr bwMode="auto">
                <a:xfrm>
                  <a:off x="1615" y="1936"/>
                  <a:ext cx="5" cy="19"/>
                </a:xfrm>
                <a:custGeom>
                  <a:avLst/>
                  <a:gdLst>
                    <a:gd name="T0" fmla="*/ 5 w 5"/>
                    <a:gd name="T1" fmla="*/ 15 h 19"/>
                    <a:gd name="T2" fmla="*/ 2 w 5"/>
                    <a:gd name="T3" fmla="*/ 15 h 19"/>
                    <a:gd name="T4" fmla="*/ 5 w 5"/>
                    <a:gd name="T5" fmla="*/ 19 h 19"/>
                    <a:gd name="T6" fmla="*/ 5 w 5"/>
                    <a:gd name="T7" fmla="*/ 15 h 19"/>
                    <a:gd name="T8" fmla="*/ 2 w 5"/>
                    <a:gd name="T9" fmla="*/ 0 h 19"/>
                    <a:gd name="T10" fmla="*/ 0 w 5"/>
                    <a:gd name="T11" fmla="*/ 7 h 19"/>
                    <a:gd name="T12" fmla="*/ 5 w 5"/>
                    <a:gd name="T13" fmla="*/ 7 h 19"/>
                    <a:gd name="T14" fmla="*/ 2 w 5"/>
                    <a:gd name="T1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" h="19">
                      <a:moveTo>
                        <a:pt x="5" y="15"/>
                      </a:moveTo>
                      <a:lnTo>
                        <a:pt x="2" y="15"/>
                      </a:lnTo>
                      <a:lnTo>
                        <a:pt x="5" y="19"/>
                      </a:lnTo>
                      <a:lnTo>
                        <a:pt x="5" y="15"/>
                      </a:lnTo>
                      <a:close/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5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66" name="Freeform 1454"/>
                <p:cNvSpPr>
                  <a:spLocks noEditPoints="1"/>
                </p:cNvSpPr>
                <p:nvPr/>
              </p:nvSpPr>
              <p:spPr bwMode="auto">
                <a:xfrm>
                  <a:off x="1615" y="1936"/>
                  <a:ext cx="5" cy="19"/>
                </a:xfrm>
                <a:custGeom>
                  <a:avLst/>
                  <a:gdLst>
                    <a:gd name="T0" fmla="*/ 5 w 5"/>
                    <a:gd name="T1" fmla="*/ 15 h 19"/>
                    <a:gd name="T2" fmla="*/ 2 w 5"/>
                    <a:gd name="T3" fmla="*/ 15 h 19"/>
                    <a:gd name="T4" fmla="*/ 5 w 5"/>
                    <a:gd name="T5" fmla="*/ 19 h 19"/>
                    <a:gd name="T6" fmla="*/ 5 w 5"/>
                    <a:gd name="T7" fmla="*/ 15 h 19"/>
                    <a:gd name="T8" fmla="*/ 2 w 5"/>
                    <a:gd name="T9" fmla="*/ 0 h 19"/>
                    <a:gd name="T10" fmla="*/ 0 w 5"/>
                    <a:gd name="T11" fmla="*/ 7 h 19"/>
                    <a:gd name="T12" fmla="*/ 5 w 5"/>
                    <a:gd name="T13" fmla="*/ 7 h 19"/>
                    <a:gd name="T14" fmla="*/ 2 w 5"/>
                    <a:gd name="T1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" h="19">
                      <a:moveTo>
                        <a:pt x="5" y="15"/>
                      </a:moveTo>
                      <a:lnTo>
                        <a:pt x="2" y="15"/>
                      </a:lnTo>
                      <a:lnTo>
                        <a:pt x="5" y="19"/>
                      </a:lnTo>
                      <a:lnTo>
                        <a:pt x="5" y="15"/>
                      </a:lnTo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5" y="7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67" name="Freeform 1455"/>
                <p:cNvSpPr>
                  <a:spLocks/>
                </p:cNvSpPr>
                <p:nvPr/>
              </p:nvSpPr>
              <p:spPr bwMode="auto">
                <a:xfrm>
                  <a:off x="1491" y="1690"/>
                  <a:ext cx="15" cy="32"/>
                </a:xfrm>
                <a:custGeom>
                  <a:avLst/>
                  <a:gdLst>
                    <a:gd name="T0" fmla="*/ 0 w 6"/>
                    <a:gd name="T1" fmla="*/ 0 h 13"/>
                    <a:gd name="T2" fmla="*/ 0 w 6"/>
                    <a:gd name="T3" fmla="*/ 1 h 13"/>
                    <a:gd name="T4" fmla="*/ 3 w 6"/>
                    <a:gd name="T5" fmla="*/ 9 h 13"/>
                    <a:gd name="T6" fmla="*/ 6 w 6"/>
                    <a:gd name="T7" fmla="*/ 13 h 13"/>
                    <a:gd name="T8" fmla="*/ 0 w 6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68" name="Freeform 1456"/>
                <p:cNvSpPr>
                  <a:spLocks noEditPoints="1"/>
                </p:cNvSpPr>
                <p:nvPr/>
              </p:nvSpPr>
              <p:spPr bwMode="auto">
                <a:xfrm>
                  <a:off x="1484" y="16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69" name="Freeform 1457"/>
                <p:cNvSpPr>
                  <a:spLocks noEditPoints="1"/>
                </p:cNvSpPr>
                <p:nvPr/>
              </p:nvSpPr>
              <p:spPr bwMode="auto">
                <a:xfrm>
                  <a:off x="1484" y="1693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  <a:gd name="T3" fmla="*/ 0 h 1"/>
                    <a:gd name="T4" fmla="*/ 1 h 1"/>
                    <a:gd name="T5" fmla="*/ 1 h 1"/>
                    <a:gd name="T6" fmla="*/ 0 h 1"/>
                    <a:gd name="T7" fmla="*/ 0 h 1"/>
                    <a:gd name="T8" fmla="*/ 0 h 1"/>
                    <a:gd name="T9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70" name="Freeform 1458"/>
                <p:cNvSpPr>
                  <a:spLocks/>
                </p:cNvSpPr>
                <p:nvPr/>
              </p:nvSpPr>
              <p:spPr bwMode="auto">
                <a:xfrm>
                  <a:off x="1484" y="1688"/>
                  <a:ext cx="205" cy="537"/>
                </a:xfrm>
                <a:custGeom>
                  <a:avLst/>
                  <a:gdLst>
                    <a:gd name="T0" fmla="*/ 0 w 86"/>
                    <a:gd name="T1" fmla="*/ 3 h 225"/>
                    <a:gd name="T2" fmla="*/ 83 w 86"/>
                    <a:gd name="T3" fmla="*/ 224 h 225"/>
                    <a:gd name="T4" fmla="*/ 85 w 86"/>
                    <a:gd name="T5" fmla="*/ 224 h 225"/>
                    <a:gd name="T6" fmla="*/ 85 w 86"/>
                    <a:gd name="T7" fmla="*/ 222 h 225"/>
                    <a:gd name="T8" fmla="*/ 3 w 86"/>
                    <a:gd name="T9" fmla="*/ 2 h 225"/>
                    <a:gd name="T10" fmla="*/ 1 w 86"/>
                    <a:gd name="T11" fmla="*/ 1 h 225"/>
                    <a:gd name="T12" fmla="*/ 0 w 86"/>
                    <a:gd name="T13" fmla="*/ 3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225">
                      <a:moveTo>
                        <a:pt x="0" y="3"/>
                      </a:moveTo>
                      <a:cubicBezTo>
                        <a:pt x="83" y="224"/>
                        <a:pt x="83" y="224"/>
                        <a:pt x="83" y="224"/>
                      </a:cubicBezTo>
                      <a:cubicBezTo>
                        <a:pt x="83" y="224"/>
                        <a:pt x="84" y="225"/>
                        <a:pt x="85" y="224"/>
                      </a:cubicBezTo>
                      <a:cubicBezTo>
                        <a:pt x="85" y="224"/>
                        <a:pt x="86" y="223"/>
                        <a:pt x="85" y="22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1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71" name="Freeform 1459"/>
                <p:cNvSpPr>
                  <a:spLocks/>
                </p:cNvSpPr>
                <p:nvPr/>
              </p:nvSpPr>
              <p:spPr bwMode="auto">
                <a:xfrm>
                  <a:off x="1484" y="1831"/>
                  <a:ext cx="205" cy="103"/>
                </a:xfrm>
                <a:custGeom>
                  <a:avLst/>
                  <a:gdLst>
                    <a:gd name="T0" fmla="*/ 1 w 86"/>
                    <a:gd name="T1" fmla="*/ 3 h 43"/>
                    <a:gd name="T2" fmla="*/ 83 w 86"/>
                    <a:gd name="T3" fmla="*/ 42 h 43"/>
                    <a:gd name="T4" fmla="*/ 85 w 86"/>
                    <a:gd name="T5" fmla="*/ 42 h 43"/>
                    <a:gd name="T6" fmla="*/ 85 w 86"/>
                    <a:gd name="T7" fmla="*/ 40 h 43"/>
                    <a:gd name="T8" fmla="*/ 2 w 86"/>
                    <a:gd name="T9" fmla="*/ 0 h 43"/>
                    <a:gd name="T10" fmla="*/ 0 w 86"/>
                    <a:gd name="T11" fmla="*/ 1 h 43"/>
                    <a:gd name="T12" fmla="*/ 1 w 86"/>
                    <a:gd name="T13" fmla="*/ 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43">
                      <a:moveTo>
                        <a:pt x="1" y="3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4" y="43"/>
                        <a:pt x="85" y="43"/>
                        <a:pt x="85" y="42"/>
                      </a:cubicBezTo>
                      <a:cubicBezTo>
                        <a:pt x="86" y="41"/>
                        <a:pt x="85" y="40"/>
                        <a:pt x="85" y="4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72" name="Freeform 1460"/>
                <p:cNvSpPr>
                  <a:spLocks/>
                </p:cNvSpPr>
                <p:nvPr/>
              </p:nvSpPr>
              <p:spPr bwMode="auto">
                <a:xfrm>
                  <a:off x="1484" y="1831"/>
                  <a:ext cx="205" cy="246"/>
                </a:xfrm>
                <a:custGeom>
                  <a:avLst/>
                  <a:gdLst>
                    <a:gd name="T0" fmla="*/ 0 w 86"/>
                    <a:gd name="T1" fmla="*/ 3 h 103"/>
                    <a:gd name="T2" fmla="*/ 83 w 86"/>
                    <a:gd name="T3" fmla="*/ 102 h 103"/>
                    <a:gd name="T4" fmla="*/ 85 w 86"/>
                    <a:gd name="T5" fmla="*/ 102 h 103"/>
                    <a:gd name="T6" fmla="*/ 85 w 86"/>
                    <a:gd name="T7" fmla="*/ 100 h 103"/>
                    <a:gd name="T8" fmla="*/ 3 w 86"/>
                    <a:gd name="T9" fmla="*/ 1 h 103"/>
                    <a:gd name="T10" fmla="*/ 0 w 86"/>
                    <a:gd name="T11" fmla="*/ 1 h 103"/>
                    <a:gd name="T12" fmla="*/ 0 w 86"/>
                    <a:gd name="T13" fmla="*/ 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103">
                      <a:moveTo>
                        <a:pt x="0" y="3"/>
                      </a:move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83" y="103"/>
                        <a:pt x="84" y="103"/>
                        <a:pt x="85" y="102"/>
                      </a:cubicBezTo>
                      <a:cubicBezTo>
                        <a:pt x="86" y="102"/>
                        <a:pt x="86" y="101"/>
                        <a:pt x="85" y="100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73" name="Freeform 1461"/>
                <p:cNvSpPr>
                  <a:spLocks/>
                </p:cNvSpPr>
                <p:nvPr/>
              </p:nvSpPr>
              <p:spPr bwMode="auto">
                <a:xfrm>
                  <a:off x="1484" y="1831"/>
                  <a:ext cx="205" cy="394"/>
                </a:xfrm>
                <a:custGeom>
                  <a:avLst/>
                  <a:gdLst>
                    <a:gd name="T0" fmla="*/ 0 w 86"/>
                    <a:gd name="T1" fmla="*/ 2 h 165"/>
                    <a:gd name="T2" fmla="*/ 83 w 86"/>
                    <a:gd name="T3" fmla="*/ 164 h 165"/>
                    <a:gd name="T4" fmla="*/ 85 w 86"/>
                    <a:gd name="T5" fmla="*/ 164 h 165"/>
                    <a:gd name="T6" fmla="*/ 85 w 86"/>
                    <a:gd name="T7" fmla="*/ 162 h 165"/>
                    <a:gd name="T8" fmla="*/ 3 w 86"/>
                    <a:gd name="T9" fmla="*/ 1 h 165"/>
                    <a:gd name="T10" fmla="*/ 1 w 86"/>
                    <a:gd name="T11" fmla="*/ 0 h 165"/>
                    <a:gd name="T12" fmla="*/ 0 w 86"/>
                    <a:gd name="T13" fmla="*/ 2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165">
                      <a:moveTo>
                        <a:pt x="0" y="2"/>
                      </a:moveTo>
                      <a:cubicBezTo>
                        <a:pt x="83" y="164"/>
                        <a:pt x="83" y="164"/>
                        <a:pt x="83" y="164"/>
                      </a:cubicBezTo>
                      <a:cubicBezTo>
                        <a:pt x="83" y="164"/>
                        <a:pt x="84" y="165"/>
                        <a:pt x="85" y="164"/>
                      </a:cubicBezTo>
                      <a:cubicBezTo>
                        <a:pt x="85" y="164"/>
                        <a:pt x="86" y="163"/>
                        <a:pt x="85" y="16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0" y="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74" name="Freeform 1462"/>
                <p:cNvSpPr>
                  <a:spLocks/>
                </p:cNvSpPr>
                <p:nvPr/>
              </p:nvSpPr>
              <p:spPr bwMode="auto">
                <a:xfrm>
                  <a:off x="1487" y="1924"/>
                  <a:ext cx="202" cy="60"/>
                </a:xfrm>
                <a:custGeom>
                  <a:avLst/>
                  <a:gdLst>
                    <a:gd name="T0" fmla="*/ 2 w 85"/>
                    <a:gd name="T1" fmla="*/ 25 h 25"/>
                    <a:gd name="T2" fmla="*/ 83 w 85"/>
                    <a:gd name="T3" fmla="*/ 4 h 25"/>
                    <a:gd name="T4" fmla="*/ 85 w 85"/>
                    <a:gd name="T5" fmla="*/ 2 h 25"/>
                    <a:gd name="T6" fmla="*/ 83 w 85"/>
                    <a:gd name="T7" fmla="*/ 1 h 25"/>
                    <a:gd name="T8" fmla="*/ 1 w 85"/>
                    <a:gd name="T9" fmla="*/ 22 h 25"/>
                    <a:gd name="T10" fmla="*/ 0 w 85"/>
                    <a:gd name="T11" fmla="*/ 24 h 25"/>
                    <a:gd name="T12" fmla="*/ 2 w 85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25">
                      <a:moveTo>
                        <a:pt x="2" y="25"/>
                      </a:moveTo>
                      <a:cubicBezTo>
                        <a:pt x="83" y="4"/>
                        <a:pt x="83" y="4"/>
                        <a:pt x="83" y="4"/>
                      </a:cubicBezTo>
                      <a:cubicBezTo>
                        <a:pt x="84" y="3"/>
                        <a:pt x="85" y="3"/>
                        <a:pt x="85" y="2"/>
                      </a:cubicBezTo>
                      <a:cubicBezTo>
                        <a:pt x="84" y="1"/>
                        <a:pt x="84" y="0"/>
                        <a:pt x="83" y="1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0" y="22"/>
                        <a:pt x="0" y="23"/>
                        <a:pt x="0" y="24"/>
                      </a:cubicBezTo>
                      <a:cubicBezTo>
                        <a:pt x="0" y="25"/>
                        <a:pt x="1" y="25"/>
                        <a:pt x="2" y="25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75" name="Freeform 1463"/>
                <p:cNvSpPr>
                  <a:spLocks/>
                </p:cNvSpPr>
                <p:nvPr/>
              </p:nvSpPr>
              <p:spPr bwMode="auto">
                <a:xfrm>
                  <a:off x="1487" y="1977"/>
                  <a:ext cx="202" cy="100"/>
                </a:xfrm>
                <a:custGeom>
                  <a:avLst/>
                  <a:gdLst>
                    <a:gd name="T0" fmla="*/ 1 w 85"/>
                    <a:gd name="T1" fmla="*/ 3 h 42"/>
                    <a:gd name="T2" fmla="*/ 82 w 85"/>
                    <a:gd name="T3" fmla="*/ 42 h 42"/>
                    <a:gd name="T4" fmla="*/ 84 w 85"/>
                    <a:gd name="T5" fmla="*/ 41 h 42"/>
                    <a:gd name="T6" fmla="*/ 84 w 85"/>
                    <a:gd name="T7" fmla="*/ 39 h 42"/>
                    <a:gd name="T8" fmla="*/ 2 w 85"/>
                    <a:gd name="T9" fmla="*/ 0 h 42"/>
                    <a:gd name="T10" fmla="*/ 0 w 85"/>
                    <a:gd name="T11" fmla="*/ 1 h 42"/>
                    <a:gd name="T12" fmla="*/ 1 w 85"/>
                    <a:gd name="T13" fmla="*/ 3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42">
                      <a:moveTo>
                        <a:pt x="1" y="3"/>
                      </a:moveTo>
                      <a:cubicBezTo>
                        <a:pt x="82" y="42"/>
                        <a:pt x="82" y="42"/>
                        <a:pt x="82" y="42"/>
                      </a:cubicBezTo>
                      <a:cubicBezTo>
                        <a:pt x="83" y="42"/>
                        <a:pt x="84" y="42"/>
                        <a:pt x="84" y="41"/>
                      </a:cubicBezTo>
                      <a:cubicBezTo>
                        <a:pt x="85" y="40"/>
                        <a:pt x="85" y="39"/>
                        <a:pt x="84" y="39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1" y="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76" name="Freeform 1464"/>
                <p:cNvSpPr>
                  <a:spLocks noEditPoints="1"/>
                </p:cNvSpPr>
                <p:nvPr/>
              </p:nvSpPr>
              <p:spPr bwMode="auto">
                <a:xfrm>
                  <a:off x="1489" y="197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77" name="Freeform 1465"/>
                <p:cNvSpPr>
                  <a:spLocks noEditPoints="1"/>
                </p:cNvSpPr>
                <p:nvPr/>
              </p:nvSpPr>
              <p:spPr bwMode="auto">
                <a:xfrm>
                  <a:off x="1489" y="1977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0 w 1"/>
                    <a:gd name="T8" fmla="*/ 0 w 1"/>
                    <a:gd name="T9" fmla="*/ 0 w 1"/>
                    <a:gd name="T10" fmla="*/ 0 w 1"/>
                    <a:gd name="T11" fmla="*/ 0 w 1"/>
                    <a:gd name="T12" fmla="*/ 0 w 1"/>
                    <a:gd name="T13" fmla="*/ 0 w 1"/>
                    <a:gd name="T14" fmla="*/ 0 w 1"/>
                    <a:gd name="T15" fmla="*/ 0 w 1"/>
                    <a:gd name="T16" fmla="*/ 0 w 1"/>
                    <a:gd name="T17" fmla="*/ 0 w 1"/>
                    <a:gd name="T18" fmla="*/ 0 w 1"/>
                    <a:gd name="T19" fmla="*/ 0 w 1"/>
                    <a:gd name="T20" fmla="*/ 0 w 1"/>
                    <a:gd name="T21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78" name="Freeform 1466"/>
                <p:cNvSpPr>
                  <a:spLocks noEditPoints="1"/>
                </p:cNvSpPr>
                <p:nvPr/>
              </p:nvSpPr>
              <p:spPr bwMode="auto">
                <a:xfrm>
                  <a:off x="1487" y="1977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1 h 1"/>
                    <a:gd name="T5" fmla="*/ 1 h 1"/>
                    <a:gd name="T6" fmla="*/ 1 h 1"/>
                    <a:gd name="T7" fmla="*/ 1 h 1"/>
                    <a:gd name="T8" fmla="*/ 1 h 1"/>
                    <a:gd name="T9" fmla="*/ 1 h 1"/>
                    <a:gd name="T10" fmla="*/ 1 h 1"/>
                    <a:gd name="T11" fmla="*/ 1 h 1"/>
                    <a:gd name="T12" fmla="*/ 0 h 1"/>
                    <a:gd name="T13" fmla="*/ 0 h 1"/>
                    <a:gd name="T14" fmla="*/ 0 h 1"/>
                    <a:gd name="T1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79" name="Freeform 1467"/>
                <p:cNvSpPr>
                  <a:spLocks noEditPoints="1"/>
                </p:cNvSpPr>
                <p:nvPr/>
              </p:nvSpPr>
              <p:spPr bwMode="auto">
                <a:xfrm>
                  <a:off x="1487" y="197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80" name="Freeform 1468"/>
                <p:cNvSpPr>
                  <a:spLocks noEditPoints="1"/>
                </p:cNvSpPr>
                <p:nvPr/>
              </p:nvSpPr>
              <p:spPr bwMode="auto">
                <a:xfrm>
                  <a:off x="1487" y="198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81" name="Freeform 1469"/>
                <p:cNvSpPr>
                  <a:spLocks/>
                </p:cNvSpPr>
                <p:nvPr/>
              </p:nvSpPr>
              <p:spPr bwMode="auto">
                <a:xfrm>
                  <a:off x="1487" y="198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82" name="Freeform 1470"/>
                <p:cNvSpPr>
                  <a:spLocks noEditPoints="1"/>
                </p:cNvSpPr>
                <p:nvPr/>
              </p:nvSpPr>
              <p:spPr bwMode="auto">
                <a:xfrm>
                  <a:off x="1491" y="1984"/>
                  <a:ext cx="76" cy="93"/>
                </a:xfrm>
                <a:custGeom>
                  <a:avLst/>
                  <a:gdLst>
                    <a:gd name="T0" fmla="*/ 30 w 32"/>
                    <a:gd name="T1" fmla="*/ 34 h 39"/>
                    <a:gd name="T2" fmla="*/ 28 w 32"/>
                    <a:gd name="T3" fmla="*/ 36 h 39"/>
                    <a:gd name="T4" fmla="*/ 31 w 32"/>
                    <a:gd name="T5" fmla="*/ 39 h 39"/>
                    <a:gd name="T6" fmla="*/ 32 w 32"/>
                    <a:gd name="T7" fmla="*/ 36 h 39"/>
                    <a:gd name="T8" fmla="*/ 30 w 32"/>
                    <a:gd name="T9" fmla="*/ 34 h 39"/>
                    <a:gd name="T10" fmla="*/ 23 w 32"/>
                    <a:gd name="T11" fmla="*/ 25 h 39"/>
                    <a:gd name="T12" fmla="*/ 21 w 32"/>
                    <a:gd name="T13" fmla="*/ 28 h 39"/>
                    <a:gd name="T14" fmla="*/ 26 w 32"/>
                    <a:gd name="T15" fmla="*/ 34 h 39"/>
                    <a:gd name="T16" fmla="*/ 28 w 32"/>
                    <a:gd name="T17" fmla="*/ 32 h 39"/>
                    <a:gd name="T18" fmla="*/ 23 w 32"/>
                    <a:gd name="T19" fmla="*/ 25 h 39"/>
                    <a:gd name="T20" fmla="*/ 0 w 32"/>
                    <a:gd name="T21" fmla="*/ 0 h 39"/>
                    <a:gd name="T22" fmla="*/ 1 w 32"/>
                    <a:gd name="T23" fmla="*/ 3 h 39"/>
                    <a:gd name="T24" fmla="*/ 19 w 32"/>
                    <a:gd name="T25" fmla="*/ 25 h 39"/>
                    <a:gd name="T26" fmla="*/ 21 w 32"/>
                    <a:gd name="T27" fmla="*/ 22 h 39"/>
                    <a:gd name="T28" fmla="*/ 5 w 32"/>
                    <a:gd name="T29" fmla="*/ 3 h 39"/>
                    <a:gd name="T30" fmla="*/ 0 w 32"/>
                    <a:gd name="T3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2" h="39">
                      <a:moveTo>
                        <a:pt x="30" y="34"/>
                      </a:moveTo>
                      <a:cubicBezTo>
                        <a:pt x="28" y="36"/>
                        <a:pt x="28" y="36"/>
                        <a:pt x="28" y="36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moveTo>
                        <a:pt x="23" y="25"/>
                      </a:move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cubicBezTo>
                        <a:pt x="23" y="25"/>
                        <a:pt x="23" y="25"/>
                        <a:pt x="23" y="25"/>
                      </a:cubicBezTo>
                      <a:moveTo>
                        <a:pt x="0" y="0"/>
                      </a:move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83" name="Freeform 1471"/>
                <p:cNvSpPr>
                  <a:spLocks/>
                </p:cNvSpPr>
                <p:nvPr/>
              </p:nvSpPr>
              <p:spPr bwMode="auto">
                <a:xfrm>
                  <a:off x="1487" y="1984"/>
                  <a:ext cx="7" cy="7"/>
                </a:xfrm>
                <a:custGeom>
                  <a:avLst/>
                  <a:gdLst>
                    <a:gd name="T0" fmla="*/ 0 w 3"/>
                    <a:gd name="T1" fmla="*/ 0 h 3"/>
                    <a:gd name="T2" fmla="*/ 3 w 3"/>
                    <a:gd name="T3" fmla="*/ 3 h 3"/>
                    <a:gd name="T4" fmla="*/ 2 w 3"/>
                    <a:gd name="T5" fmla="*/ 0 h 3"/>
                    <a:gd name="T6" fmla="*/ 1 w 3"/>
                    <a:gd name="T7" fmla="*/ 0 h 3"/>
                    <a:gd name="T8" fmla="*/ 0 w 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84" name="Freeform 1472"/>
                <p:cNvSpPr>
                  <a:spLocks/>
                </p:cNvSpPr>
                <p:nvPr/>
              </p:nvSpPr>
              <p:spPr bwMode="auto">
                <a:xfrm>
                  <a:off x="1487" y="1982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85" name="Freeform 1473"/>
                <p:cNvSpPr>
                  <a:spLocks/>
                </p:cNvSpPr>
                <p:nvPr/>
              </p:nvSpPr>
              <p:spPr bwMode="auto">
                <a:xfrm>
                  <a:off x="1537" y="2037"/>
                  <a:ext cx="9" cy="14"/>
                </a:xfrm>
                <a:custGeom>
                  <a:avLst/>
                  <a:gdLst>
                    <a:gd name="T0" fmla="*/ 4 w 9"/>
                    <a:gd name="T1" fmla="*/ 0 h 14"/>
                    <a:gd name="T2" fmla="*/ 0 w 9"/>
                    <a:gd name="T3" fmla="*/ 7 h 14"/>
                    <a:gd name="T4" fmla="*/ 4 w 9"/>
                    <a:gd name="T5" fmla="*/ 14 h 14"/>
                    <a:gd name="T6" fmla="*/ 9 w 9"/>
                    <a:gd name="T7" fmla="*/ 7 h 14"/>
                    <a:gd name="T8" fmla="*/ 4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4" y="14"/>
                      </a:lnTo>
                      <a:lnTo>
                        <a:pt x="9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86" name="Freeform 1474"/>
                <p:cNvSpPr>
                  <a:spLocks/>
                </p:cNvSpPr>
                <p:nvPr/>
              </p:nvSpPr>
              <p:spPr bwMode="auto">
                <a:xfrm>
                  <a:off x="1537" y="2037"/>
                  <a:ext cx="9" cy="14"/>
                </a:xfrm>
                <a:custGeom>
                  <a:avLst/>
                  <a:gdLst>
                    <a:gd name="T0" fmla="*/ 4 w 9"/>
                    <a:gd name="T1" fmla="*/ 0 h 14"/>
                    <a:gd name="T2" fmla="*/ 0 w 9"/>
                    <a:gd name="T3" fmla="*/ 7 h 14"/>
                    <a:gd name="T4" fmla="*/ 4 w 9"/>
                    <a:gd name="T5" fmla="*/ 14 h 14"/>
                    <a:gd name="T6" fmla="*/ 9 w 9"/>
                    <a:gd name="T7" fmla="*/ 7 h 14"/>
                    <a:gd name="T8" fmla="*/ 4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4" y="14"/>
                      </a:lnTo>
                      <a:lnTo>
                        <a:pt x="9" y="7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87" name="Freeform 1475"/>
                <p:cNvSpPr>
                  <a:spLocks noEditPoints="1"/>
                </p:cNvSpPr>
                <p:nvPr/>
              </p:nvSpPr>
              <p:spPr bwMode="auto">
                <a:xfrm>
                  <a:off x="1570" y="2077"/>
                  <a:ext cx="107" cy="136"/>
                </a:xfrm>
                <a:custGeom>
                  <a:avLst/>
                  <a:gdLst>
                    <a:gd name="T0" fmla="*/ 54 w 107"/>
                    <a:gd name="T1" fmla="*/ 65 h 136"/>
                    <a:gd name="T2" fmla="*/ 50 w 107"/>
                    <a:gd name="T3" fmla="*/ 69 h 136"/>
                    <a:gd name="T4" fmla="*/ 102 w 107"/>
                    <a:gd name="T5" fmla="*/ 134 h 136"/>
                    <a:gd name="T6" fmla="*/ 107 w 107"/>
                    <a:gd name="T7" fmla="*/ 136 h 136"/>
                    <a:gd name="T8" fmla="*/ 95 w 107"/>
                    <a:gd name="T9" fmla="*/ 115 h 136"/>
                    <a:gd name="T10" fmla="*/ 54 w 107"/>
                    <a:gd name="T11" fmla="*/ 65 h 136"/>
                    <a:gd name="T12" fmla="*/ 28 w 107"/>
                    <a:gd name="T13" fmla="*/ 31 h 136"/>
                    <a:gd name="T14" fmla="*/ 19 w 107"/>
                    <a:gd name="T15" fmla="*/ 34 h 136"/>
                    <a:gd name="T16" fmla="*/ 45 w 107"/>
                    <a:gd name="T17" fmla="*/ 65 h 136"/>
                    <a:gd name="T18" fmla="*/ 50 w 107"/>
                    <a:gd name="T19" fmla="*/ 60 h 136"/>
                    <a:gd name="T20" fmla="*/ 28 w 107"/>
                    <a:gd name="T21" fmla="*/ 31 h 136"/>
                    <a:gd name="T22" fmla="*/ 2 w 107"/>
                    <a:gd name="T23" fmla="*/ 0 h 136"/>
                    <a:gd name="T24" fmla="*/ 0 w 107"/>
                    <a:gd name="T25" fmla="*/ 7 h 136"/>
                    <a:gd name="T26" fmla="*/ 14 w 107"/>
                    <a:gd name="T27" fmla="*/ 26 h 136"/>
                    <a:gd name="T28" fmla="*/ 19 w 107"/>
                    <a:gd name="T29" fmla="*/ 19 h 136"/>
                    <a:gd name="T30" fmla="*/ 2 w 107"/>
                    <a:gd name="T31" fmla="*/ 0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7" h="136">
                      <a:moveTo>
                        <a:pt x="54" y="65"/>
                      </a:moveTo>
                      <a:lnTo>
                        <a:pt x="50" y="69"/>
                      </a:lnTo>
                      <a:lnTo>
                        <a:pt x="102" y="134"/>
                      </a:lnTo>
                      <a:lnTo>
                        <a:pt x="107" y="136"/>
                      </a:lnTo>
                      <a:lnTo>
                        <a:pt x="95" y="115"/>
                      </a:lnTo>
                      <a:lnTo>
                        <a:pt x="54" y="65"/>
                      </a:lnTo>
                      <a:close/>
                      <a:moveTo>
                        <a:pt x="28" y="31"/>
                      </a:moveTo>
                      <a:lnTo>
                        <a:pt x="19" y="34"/>
                      </a:lnTo>
                      <a:lnTo>
                        <a:pt x="45" y="65"/>
                      </a:lnTo>
                      <a:lnTo>
                        <a:pt x="50" y="60"/>
                      </a:lnTo>
                      <a:lnTo>
                        <a:pt x="28" y="31"/>
                      </a:lnTo>
                      <a:close/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14" y="26"/>
                      </a:lnTo>
                      <a:lnTo>
                        <a:pt x="19" y="1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88" name="Freeform 1476"/>
                <p:cNvSpPr>
                  <a:spLocks noEditPoints="1"/>
                </p:cNvSpPr>
                <p:nvPr/>
              </p:nvSpPr>
              <p:spPr bwMode="auto">
                <a:xfrm>
                  <a:off x="1570" y="2077"/>
                  <a:ext cx="107" cy="136"/>
                </a:xfrm>
                <a:custGeom>
                  <a:avLst/>
                  <a:gdLst>
                    <a:gd name="T0" fmla="*/ 54 w 107"/>
                    <a:gd name="T1" fmla="*/ 65 h 136"/>
                    <a:gd name="T2" fmla="*/ 50 w 107"/>
                    <a:gd name="T3" fmla="*/ 69 h 136"/>
                    <a:gd name="T4" fmla="*/ 102 w 107"/>
                    <a:gd name="T5" fmla="*/ 134 h 136"/>
                    <a:gd name="T6" fmla="*/ 107 w 107"/>
                    <a:gd name="T7" fmla="*/ 136 h 136"/>
                    <a:gd name="T8" fmla="*/ 95 w 107"/>
                    <a:gd name="T9" fmla="*/ 115 h 136"/>
                    <a:gd name="T10" fmla="*/ 54 w 107"/>
                    <a:gd name="T11" fmla="*/ 65 h 136"/>
                    <a:gd name="T12" fmla="*/ 28 w 107"/>
                    <a:gd name="T13" fmla="*/ 31 h 136"/>
                    <a:gd name="T14" fmla="*/ 19 w 107"/>
                    <a:gd name="T15" fmla="*/ 34 h 136"/>
                    <a:gd name="T16" fmla="*/ 45 w 107"/>
                    <a:gd name="T17" fmla="*/ 65 h 136"/>
                    <a:gd name="T18" fmla="*/ 50 w 107"/>
                    <a:gd name="T19" fmla="*/ 60 h 136"/>
                    <a:gd name="T20" fmla="*/ 28 w 107"/>
                    <a:gd name="T21" fmla="*/ 31 h 136"/>
                    <a:gd name="T22" fmla="*/ 2 w 107"/>
                    <a:gd name="T23" fmla="*/ 0 h 136"/>
                    <a:gd name="T24" fmla="*/ 0 w 107"/>
                    <a:gd name="T25" fmla="*/ 7 h 136"/>
                    <a:gd name="T26" fmla="*/ 14 w 107"/>
                    <a:gd name="T27" fmla="*/ 26 h 136"/>
                    <a:gd name="T28" fmla="*/ 19 w 107"/>
                    <a:gd name="T29" fmla="*/ 19 h 136"/>
                    <a:gd name="T30" fmla="*/ 2 w 107"/>
                    <a:gd name="T31" fmla="*/ 0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7" h="136">
                      <a:moveTo>
                        <a:pt x="54" y="65"/>
                      </a:moveTo>
                      <a:lnTo>
                        <a:pt x="50" y="69"/>
                      </a:lnTo>
                      <a:lnTo>
                        <a:pt x="102" y="134"/>
                      </a:lnTo>
                      <a:lnTo>
                        <a:pt x="107" y="136"/>
                      </a:lnTo>
                      <a:lnTo>
                        <a:pt x="95" y="115"/>
                      </a:lnTo>
                      <a:lnTo>
                        <a:pt x="54" y="65"/>
                      </a:lnTo>
                      <a:moveTo>
                        <a:pt x="28" y="31"/>
                      </a:moveTo>
                      <a:lnTo>
                        <a:pt x="19" y="34"/>
                      </a:lnTo>
                      <a:lnTo>
                        <a:pt x="45" y="65"/>
                      </a:lnTo>
                      <a:lnTo>
                        <a:pt x="50" y="60"/>
                      </a:lnTo>
                      <a:lnTo>
                        <a:pt x="28" y="31"/>
                      </a:lnTo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14" y="26"/>
                      </a:lnTo>
                      <a:lnTo>
                        <a:pt x="19" y="19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89" name="Freeform 1477"/>
                <p:cNvSpPr>
                  <a:spLocks/>
                </p:cNvSpPr>
                <p:nvPr/>
              </p:nvSpPr>
              <p:spPr bwMode="auto">
                <a:xfrm>
                  <a:off x="1565" y="2070"/>
                  <a:ext cx="7" cy="14"/>
                </a:xfrm>
                <a:custGeom>
                  <a:avLst/>
                  <a:gdLst>
                    <a:gd name="T0" fmla="*/ 2 w 7"/>
                    <a:gd name="T1" fmla="*/ 0 h 14"/>
                    <a:gd name="T2" fmla="*/ 0 w 7"/>
                    <a:gd name="T3" fmla="*/ 7 h 14"/>
                    <a:gd name="T4" fmla="*/ 5 w 7"/>
                    <a:gd name="T5" fmla="*/ 14 h 14"/>
                    <a:gd name="T6" fmla="*/ 7 w 7"/>
                    <a:gd name="T7" fmla="*/ 7 h 14"/>
                    <a:gd name="T8" fmla="*/ 2 w 7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4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5" y="14"/>
                      </a:lnTo>
                      <a:lnTo>
                        <a:pt x="7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90" name="Freeform 1478"/>
                <p:cNvSpPr>
                  <a:spLocks/>
                </p:cNvSpPr>
                <p:nvPr/>
              </p:nvSpPr>
              <p:spPr bwMode="auto">
                <a:xfrm>
                  <a:off x="1565" y="2070"/>
                  <a:ext cx="7" cy="14"/>
                </a:xfrm>
                <a:custGeom>
                  <a:avLst/>
                  <a:gdLst>
                    <a:gd name="T0" fmla="*/ 2 w 7"/>
                    <a:gd name="T1" fmla="*/ 0 h 14"/>
                    <a:gd name="T2" fmla="*/ 0 w 7"/>
                    <a:gd name="T3" fmla="*/ 7 h 14"/>
                    <a:gd name="T4" fmla="*/ 5 w 7"/>
                    <a:gd name="T5" fmla="*/ 14 h 14"/>
                    <a:gd name="T6" fmla="*/ 7 w 7"/>
                    <a:gd name="T7" fmla="*/ 7 h 14"/>
                    <a:gd name="T8" fmla="*/ 2 w 7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4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5" y="14"/>
                      </a:lnTo>
                      <a:lnTo>
                        <a:pt x="7" y="7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91" name="Freeform 1479"/>
                <p:cNvSpPr>
                  <a:spLocks/>
                </p:cNvSpPr>
                <p:nvPr/>
              </p:nvSpPr>
              <p:spPr bwMode="auto">
                <a:xfrm>
                  <a:off x="1684" y="2220"/>
                  <a:ext cx="5" cy="3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1 w 2"/>
                    <a:gd name="T5" fmla="*/ 1 h 1"/>
                    <a:gd name="T6" fmla="*/ 0 w 2"/>
                    <a:gd name="T7" fmla="*/ 1 h 1"/>
                    <a:gd name="T8" fmla="*/ 0 w 2"/>
                    <a:gd name="T9" fmla="*/ 1 h 1"/>
                    <a:gd name="T10" fmla="*/ 1 w 2"/>
                    <a:gd name="T11" fmla="*/ 1 h 1"/>
                    <a:gd name="T12" fmla="*/ 2 w 2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92" name="Oval 1480"/>
                <p:cNvSpPr>
                  <a:spLocks noChangeArrowheads="1"/>
                </p:cNvSpPr>
                <p:nvPr/>
              </p:nvSpPr>
              <p:spPr bwMode="auto">
                <a:xfrm>
                  <a:off x="1684" y="2223"/>
                  <a:ext cx="2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93" name="Freeform 1481"/>
                <p:cNvSpPr>
                  <a:spLocks/>
                </p:cNvSpPr>
                <p:nvPr/>
              </p:nvSpPr>
              <p:spPr bwMode="auto">
                <a:xfrm>
                  <a:off x="1665" y="2192"/>
                  <a:ext cx="21" cy="26"/>
                </a:xfrm>
                <a:custGeom>
                  <a:avLst/>
                  <a:gdLst>
                    <a:gd name="T0" fmla="*/ 0 w 9"/>
                    <a:gd name="T1" fmla="*/ 0 h 11"/>
                    <a:gd name="T2" fmla="*/ 5 w 9"/>
                    <a:gd name="T3" fmla="*/ 9 h 11"/>
                    <a:gd name="T4" fmla="*/ 9 w 9"/>
                    <a:gd name="T5" fmla="*/ 10 h 11"/>
                    <a:gd name="T6" fmla="*/ 9 w 9"/>
                    <a:gd name="T7" fmla="*/ 11 h 11"/>
                    <a:gd name="T8" fmla="*/ 0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0" y="0"/>
                      </a:move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94" name="Freeform 1482"/>
                <p:cNvSpPr>
                  <a:spLocks/>
                </p:cNvSpPr>
                <p:nvPr/>
              </p:nvSpPr>
              <p:spPr bwMode="auto">
                <a:xfrm>
                  <a:off x="1487" y="1977"/>
                  <a:ext cx="16" cy="14"/>
                </a:xfrm>
                <a:custGeom>
                  <a:avLst/>
                  <a:gdLst>
                    <a:gd name="T0" fmla="*/ 1 w 7"/>
                    <a:gd name="T1" fmla="*/ 0 h 6"/>
                    <a:gd name="T2" fmla="*/ 1 w 7"/>
                    <a:gd name="T3" fmla="*/ 0 h 6"/>
                    <a:gd name="T4" fmla="*/ 1 w 7"/>
                    <a:gd name="T5" fmla="*/ 0 h 6"/>
                    <a:gd name="T6" fmla="*/ 1 w 7"/>
                    <a:gd name="T7" fmla="*/ 0 h 6"/>
                    <a:gd name="T8" fmla="*/ 1 w 7"/>
                    <a:gd name="T9" fmla="*/ 0 h 6"/>
                    <a:gd name="T10" fmla="*/ 0 w 7"/>
                    <a:gd name="T11" fmla="*/ 0 h 6"/>
                    <a:gd name="T12" fmla="*/ 0 w 7"/>
                    <a:gd name="T13" fmla="*/ 0 h 6"/>
                    <a:gd name="T14" fmla="*/ 0 w 7"/>
                    <a:gd name="T15" fmla="*/ 0 h 6"/>
                    <a:gd name="T16" fmla="*/ 0 w 7"/>
                    <a:gd name="T17" fmla="*/ 0 h 6"/>
                    <a:gd name="T18" fmla="*/ 0 w 7"/>
                    <a:gd name="T19" fmla="*/ 1 h 6"/>
                    <a:gd name="T20" fmla="*/ 0 w 7"/>
                    <a:gd name="T21" fmla="*/ 1 h 6"/>
                    <a:gd name="T22" fmla="*/ 0 w 7"/>
                    <a:gd name="T23" fmla="*/ 1 h 6"/>
                    <a:gd name="T24" fmla="*/ 0 w 7"/>
                    <a:gd name="T25" fmla="*/ 1 h 6"/>
                    <a:gd name="T26" fmla="*/ 0 w 7"/>
                    <a:gd name="T27" fmla="*/ 1 h 6"/>
                    <a:gd name="T28" fmla="*/ 0 w 7"/>
                    <a:gd name="T29" fmla="*/ 1 h 6"/>
                    <a:gd name="T30" fmla="*/ 0 w 7"/>
                    <a:gd name="T31" fmla="*/ 1 h 6"/>
                    <a:gd name="T32" fmla="*/ 0 w 7"/>
                    <a:gd name="T33" fmla="*/ 1 h 6"/>
                    <a:gd name="T34" fmla="*/ 0 w 7"/>
                    <a:gd name="T35" fmla="*/ 1 h 6"/>
                    <a:gd name="T36" fmla="*/ 0 w 7"/>
                    <a:gd name="T37" fmla="*/ 2 h 6"/>
                    <a:gd name="T38" fmla="*/ 0 w 7"/>
                    <a:gd name="T39" fmla="*/ 2 h 6"/>
                    <a:gd name="T40" fmla="*/ 0 w 7"/>
                    <a:gd name="T41" fmla="*/ 2 h 6"/>
                    <a:gd name="T42" fmla="*/ 0 w 7"/>
                    <a:gd name="T43" fmla="*/ 2 h 6"/>
                    <a:gd name="T44" fmla="*/ 1 w 7"/>
                    <a:gd name="T45" fmla="*/ 3 h 6"/>
                    <a:gd name="T46" fmla="*/ 1 w 7"/>
                    <a:gd name="T47" fmla="*/ 3 h 6"/>
                    <a:gd name="T48" fmla="*/ 2 w 7"/>
                    <a:gd name="T49" fmla="*/ 3 h 6"/>
                    <a:gd name="T50" fmla="*/ 7 w 7"/>
                    <a:gd name="T51" fmla="*/ 6 h 6"/>
                    <a:gd name="T52" fmla="*/ 3 w 7"/>
                    <a:gd name="T53" fmla="*/ 0 h 6"/>
                    <a:gd name="T54" fmla="*/ 2 w 7"/>
                    <a:gd name="T55" fmla="*/ 0 h 6"/>
                    <a:gd name="T56" fmla="*/ 2 w 7"/>
                    <a:gd name="T57" fmla="*/ 0 h 6"/>
                    <a:gd name="T58" fmla="*/ 2 w 7"/>
                    <a:gd name="T59" fmla="*/ 0 h 6"/>
                    <a:gd name="T60" fmla="*/ 2 w 7"/>
                    <a:gd name="T61" fmla="*/ 0 h 6"/>
                    <a:gd name="T62" fmla="*/ 2 w 7"/>
                    <a:gd name="T63" fmla="*/ 0 h 6"/>
                    <a:gd name="T64" fmla="*/ 1 w 7"/>
                    <a:gd name="T6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95" name="Freeform 1483"/>
                <p:cNvSpPr>
                  <a:spLocks/>
                </p:cNvSpPr>
                <p:nvPr/>
              </p:nvSpPr>
              <p:spPr bwMode="auto">
                <a:xfrm>
                  <a:off x="1684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96" name="Freeform 1484"/>
                <p:cNvSpPr>
                  <a:spLocks noEditPoints="1"/>
                </p:cNvSpPr>
                <p:nvPr/>
              </p:nvSpPr>
              <p:spPr bwMode="auto">
                <a:xfrm>
                  <a:off x="1684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97" name="Freeform 1485"/>
                <p:cNvSpPr>
                  <a:spLocks/>
                </p:cNvSpPr>
                <p:nvPr/>
              </p:nvSpPr>
              <p:spPr bwMode="auto">
                <a:xfrm>
                  <a:off x="1681" y="1927"/>
                  <a:ext cx="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0 w 1"/>
                    <a:gd name="T9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98" name="Freeform 1486"/>
                <p:cNvSpPr>
                  <a:spLocks/>
                </p:cNvSpPr>
                <p:nvPr/>
              </p:nvSpPr>
              <p:spPr bwMode="auto">
                <a:xfrm>
                  <a:off x="1686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99" name="Freeform 1487"/>
                <p:cNvSpPr>
                  <a:spLocks/>
                </p:cNvSpPr>
                <p:nvPr/>
              </p:nvSpPr>
              <p:spPr bwMode="auto">
                <a:xfrm>
                  <a:off x="1686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00" name="Freeform 1488"/>
                <p:cNvSpPr>
                  <a:spLocks/>
                </p:cNvSpPr>
                <p:nvPr/>
              </p:nvSpPr>
              <p:spPr bwMode="auto">
                <a:xfrm>
                  <a:off x="1686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01" name="Freeform 1489"/>
                <p:cNvSpPr>
                  <a:spLocks/>
                </p:cNvSpPr>
                <p:nvPr/>
              </p:nvSpPr>
              <p:spPr bwMode="auto">
                <a:xfrm>
                  <a:off x="1686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02" name="Freeform 1490"/>
                <p:cNvSpPr>
                  <a:spLocks noEditPoints="1"/>
                </p:cNvSpPr>
                <p:nvPr/>
              </p:nvSpPr>
              <p:spPr bwMode="auto">
                <a:xfrm>
                  <a:off x="1686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03" name="Freeform 1491"/>
                <p:cNvSpPr>
                  <a:spLocks noEditPoints="1"/>
                </p:cNvSpPr>
                <p:nvPr/>
              </p:nvSpPr>
              <p:spPr bwMode="auto">
                <a:xfrm>
                  <a:off x="1499" y="1934"/>
                  <a:ext cx="178" cy="200"/>
                </a:xfrm>
                <a:custGeom>
                  <a:avLst/>
                  <a:gdLst>
                    <a:gd name="T0" fmla="*/ 54 w 178"/>
                    <a:gd name="T1" fmla="*/ 131 h 200"/>
                    <a:gd name="T2" fmla="*/ 7 w 178"/>
                    <a:gd name="T3" fmla="*/ 184 h 200"/>
                    <a:gd name="T4" fmla="*/ 0 w 178"/>
                    <a:gd name="T5" fmla="*/ 200 h 200"/>
                    <a:gd name="T6" fmla="*/ 4 w 178"/>
                    <a:gd name="T7" fmla="*/ 198 h 200"/>
                    <a:gd name="T8" fmla="*/ 59 w 178"/>
                    <a:gd name="T9" fmla="*/ 136 h 200"/>
                    <a:gd name="T10" fmla="*/ 54 w 178"/>
                    <a:gd name="T11" fmla="*/ 131 h 200"/>
                    <a:gd name="T12" fmla="*/ 80 w 178"/>
                    <a:gd name="T13" fmla="*/ 105 h 200"/>
                    <a:gd name="T14" fmla="*/ 59 w 178"/>
                    <a:gd name="T15" fmla="*/ 126 h 200"/>
                    <a:gd name="T16" fmla="*/ 64 w 178"/>
                    <a:gd name="T17" fmla="*/ 131 h 200"/>
                    <a:gd name="T18" fmla="*/ 73 w 178"/>
                    <a:gd name="T19" fmla="*/ 122 h 200"/>
                    <a:gd name="T20" fmla="*/ 80 w 178"/>
                    <a:gd name="T21" fmla="*/ 105 h 200"/>
                    <a:gd name="T22" fmla="*/ 87 w 178"/>
                    <a:gd name="T23" fmla="*/ 105 h 200"/>
                    <a:gd name="T24" fmla="*/ 87 w 178"/>
                    <a:gd name="T25" fmla="*/ 107 h 200"/>
                    <a:gd name="T26" fmla="*/ 90 w 178"/>
                    <a:gd name="T27" fmla="*/ 105 h 200"/>
                    <a:gd name="T28" fmla="*/ 87 w 178"/>
                    <a:gd name="T29" fmla="*/ 105 h 200"/>
                    <a:gd name="T30" fmla="*/ 95 w 178"/>
                    <a:gd name="T31" fmla="*/ 100 h 200"/>
                    <a:gd name="T32" fmla="*/ 95 w 178"/>
                    <a:gd name="T33" fmla="*/ 100 h 200"/>
                    <a:gd name="T34" fmla="*/ 95 w 178"/>
                    <a:gd name="T35" fmla="*/ 100 h 200"/>
                    <a:gd name="T36" fmla="*/ 95 w 178"/>
                    <a:gd name="T37" fmla="*/ 100 h 200"/>
                    <a:gd name="T38" fmla="*/ 104 w 178"/>
                    <a:gd name="T39" fmla="*/ 79 h 200"/>
                    <a:gd name="T40" fmla="*/ 92 w 178"/>
                    <a:gd name="T41" fmla="*/ 91 h 200"/>
                    <a:gd name="T42" fmla="*/ 92 w 178"/>
                    <a:gd name="T43" fmla="*/ 91 h 200"/>
                    <a:gd name="T44" fmla="*/ 99 w 178"/>
                    <a:gd name="T45" fmla="*/ 93 h 200"/>
                    <a:gd name="T46" fmla="*/ 106 w 178"/>
                    <a:gd name="T47" fmla="*/ 86 h 200"/>
                    <a:gd name="T48" fmla="*/ 104 w 178"/>
                    <a:gd name="T49" fmla="*/ 79 h 200"/>
                    <a:gd name="T50" fmla="*/ 118 w 178"/>
                    <a:gd name="T51" fmla="*/ 64 h 200"/>
                    <a:gd name="T52" fmla="*/ 109 w 178"/>
                    <a:gd name="T53" fmla="*/ 72 h 200"/>
                    <a:gd name="T54" fmla="*/ 111 w 178"/>
                    <a:gd name="T55" fmla="*/ 81 h 200"/>
                    <a:gd name="T56" fmla="*/ 123 w 178"/>
                    <a:gd name="T57" fmla="*/ 69 h 200"/>
                    <a:gd name="T58" fmla="*/ 118 w 178"/>
                    <a:gd name="T59" fmla="*/ 64 h 200"/>
                    <a:gd name="T60" fmla="*/ 133 w 178"/>
                    <a:gd name="T61" fmla="*/ 48 h 200"/>
                    <a:gd name="T62" fmla="*/ 123 w 178"/>
                    <a:gd name="T63" fmla="*/ 57 h 200"/>
                    <a:gd name="T64" fmla="*/ 128 w 178"/>
                    <a:gd name="T65" fmla="*/ 64 h 200"/>
                    <a:gd name="T66" fmla="*/ 137 w 178"/>
                    <a:gd name="T67" fmla="*/ 52 h 200"/>
                    <a:gd name="T68" fmla="*/ 133 w 178"/>
                    <a:gd name="T69" fmla="*/ 48 h 200"/>
                    <a:gd name="T70" fmla="*/ 178 w 178"/>
                    <a:gd name="T71" fmla="*/ 0 h 200"/>
                    <a:gd name="T72" fmla="*/ 175 w 178"/>
                    <a:gd name="T73" fmla="*/ 2 h 200"/>
                    <a:gd name="T74" fmla="*/ 137 w 178"/>
                    <a:gd name="T75" fmla="*/ 41 h 200"/>
                    <a:gd name="T76" fmla="*/ 142 w 178"/>
                    <a:gd name="T77" fmla="*/ 48 h 200"/>
                    <a:gd name="T78" fmla="*/ 168 w 178"/>
                    <a:gd name="T79" fmla="*/ 19 h 200"/>
                    <a:gd name="T80" fmla="*/ 178 w 178"/>
                    <a:gd name="T81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78" h="200">
                      <a:moveTo>
                        <a:pt x="54" y="131"/>
                      </a:moveTo>
                      <a:lnTo>
                        <a:pt x="7" y="184"/>
                      </a:lnTo>
                      <a:lnTo>
                        <a:pt x="0" y="200"/>
                      </a:lnTo>
                      <a:lnTo>
                        <a:pt x="4" y="198"/>
                      </a:lnTo>
                      <a:lnTo>
                        <a:pt x="59" y="136"/>
                      </a:lnTo>
                      <a:lnTo>
                        <a:pt x="54" y="131"/>
                      </a:lnTo>
                      <a:close/>
                      <a:moveTo>
                        <a:pt x="80" y="105"/>
                      </a:moveTo>
                      <a:lnTo>
                        <a:pt x="59" y="126"/>
                      </a:lnTo>
                      <a:lnTo>
                        <a:pt x="64" y="131"/>
                      </a:lnTo>
                      <a:lnTo>
                        <a:pt x="73" y="122"/>
                      </a:lnTo>
                      <a:lnTo>
                        <a:pt x="80" y="105"/>
                      </a:lnTo>
                      <a:close/>
                      <a:moveTo>
                        <a:pt x="87" y="105"/>
                      </a:moveTo>
                      <a:lnTo>
                        <a:pt x="87" y="107"/>
                      </a:lnTo>
                      <a:lnTo>
                        <a:pt x="90" y="105"/>
                      </a:lnTo>
                      <a:lnTo>
                        <a:pt x="87" y="105"/>
                      </a:lnTo>
                      <a:close/>
                      <a:moveTo>
                        <a:pt x="95" y="100"/>
                      </a:moveTo>
                      <a:lnTo>
                        <a:pt x="95" y="100"/>
                      </a:lnTo>
                      <a:lnTo>
                        <a:pt x="95" y="100"/>
                      </a:lnTo>
                      <a:lnTo>
                        <a:pt x="95" y="100"/>
                      </a:lnTo>
                      <a:close/>
                      <a:moveTo>
                        <a:pt x="104" y="79"/>
                      </a:moveTo>
                      <a:lnTo>
                        <a:pt x="92" y="91"/>
                      </a:lnTo>
                      <a:lnTo>
                        <a:pt x="92" y="91"/>
                      </a:lnTo>
                      <a:lnTo>
                        <a:pt x="99" y="93"/>
                      </a:lnTo>
                      <a:lnTo>
                        <a:pt x="106" y="86"/>
                      </a:lnTo>
                      <a:lnTo>
                        <a:pt x="104" y="79"/>
                      </a:lnTo>
                      <a:close/>
                      <a:moveTo>
                        <a:pt x="118" y="64"/>
                      </a:moveTo>
                      <a:lnTo>
                        <a:pt x="109" y="72"/>
                      </a:lnTo>
                      <a:lnTo>
                        <a:pt x="111" y="81"/>
                      </a:lnTo>
                      <a:lnTo>
                        <a:pt x="123" y="69"/>
                      </a:lnTo>
                      <a:lnTo>
                        <a:pt x="118" y="64"/>
                      </a:lnTo>
                      <a:close/>
                      <a:moveTo>
                        <a:pt x="133" y="48"/>
                      </a:moveTo>
                      <a:lnTo>
                        <a:pt x="123" y="57"/>
                      </a:lnTo>
                      <a:lnTo>
                        <a:pt x="128" y="64"/>
                      </a:lnTo>
                      <a:lnTo>
                        <a:pt x="137" y="52"/>
                      </a:lnTo>
                      <a:lnTo>
                        <a:pt x="133" y="48"/>
                      </a:lnTo>
                      <a:close/>
                      <a:moveTo>
                        <a:pt x="178" y="0"/>
                      </a:moveTo>
                      <a:lnTo>
                        <a:pt x="175" y="2"/>
                      </a:lnTo>
                      <a:lnTo>
                        <a:pt x="137" y="41"/>
                      </a:lnTo>
                      <a:lnTo>
                        <a:pt x="142" y="48"/>
                      </a:lnTo>
                      <a:lnTo>
                        <a:pt x="168" y="19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04" name="Freeform 1492"/>
                <p:cNvSpPr>
                  <a:spLocks noEditPoints="1"/>
                </p:cNvSpPr>
                <p:nvPr/>
              </p:nvSpPr>
              <p:spPr bwMode="auto">
                <a:xfrm>
                  <a:off x="1499" y="1934"/>
                  <a:ext cx="178" cy="200"/>
                </a:xfrm>
                <a:custGeom>
                  <a:avLst/>
                  <a:gdLst>
                    <a:gd name="T0" fmla="*/ 54 w 178"/>
                    <a:gd name="T1" fmla="*/ 131 h 200"/>
                    <a:gd name="T2" fmla="*/ 7 w 178"/>
                    <a:gd name="T3" fmla="*/ 184 h 200"/>
                    <a:gd name="T4" fmla="*/ 0 w 178"/>
                    <a:gd name="T5" fmla="*/ 200 h 200"/>
                    <a:gd name="T6" fmla="*/ 4 w 178"/>
                    <a:gd name="T7" fmla="*/ 198 h 200"/>
                    <a:gd name="T8" fmla="*/ 59 w 178"/>
                    <a:gd name="T9" fmla="*/ 136 h 200"/>
                    <a:gd name="T10" fmla="*/ 54 w 178"/>
                    <a:gd name="T11" fmla="*/ 131 h 200"/>
                    <a:gd name="T12" fmla="*/ 80 w 178"/>
                    <a:gd name="T13" fmla="*/ 105 h 200"/>
                    <a:gd name="T14" fmla="*/ 59 w 178"/>
                    <a:gd name="T15" fmla="*/ 126 h 200"/>
                    <a:gd name="T16" fmla="*/ 64 w 178"/>
                    <a:gd name="T17" fmla="*/ 131 h 200"/>
                    <a:gd name="T18" fmla="*/ 73 w 178"/>
                    <a:gd name="T19" fmla="*/ 122 h 200"/>
                    <a:gd name="T20" fmla="*/ 80 w 178"/>
                    <a:gd name="T21" fmla="*/ 105 h 200"/>
                    <a:gd name="T22" fmla="*/ 87 w 178"/>
                    <a:gd name="T23" fmla="*/ 105 h 200"/>
                    <a:gd name="T24" fmla="*/ 87 w 178"/>
                    <a:gd name="T25" fmla="*/ 107 h 200"/>
                    <a:gd name="T26" fmla="*/ 90 w 178"/>
                    <a:gd name="T27" fmla="*/ 105 h 200"/>
                    <a:gd name="T28" fmla="*/ 87 w 178"/>
                    <a:gd name="T29" fmla="*/ 105 h 200"/>
                    <a:gd name="T30" fmla="*/ 95 w 178"/>
                    <a:gd name="T31" fmla="*/ 100 h 200"/>
                    <a:gd name="T32" fmla="*/ 95 w 178"/>
                    <a:gd name="T33" fmla="*/ 100 h 200"/>
                    <a:gd name="T34" fmla="*/ 95 w 178"/>
                    <a:gd name="T35" fmla="*/ 100 h 200"/>
                    <a:gd name="T36" fmla="*/ 95 w 178"/>
                    <a:gd name="T37" fmla="*/ 100 h 200"/>
                    <a:gd name="T38" fmla="*/ 104 w 178"/>
                    <a:gd name="T39" fmla="*/ 79 h 200"/>
                    <a:gd name="T40" fmla="*/ 92 w 178"/>
                    <a:gd name="T41" fmla="*/ 91 h 200"/>
                    <a:gd name="T42" fmla="*/ 92 w 178"/>
                    <a:gd name="T43" fmla="*/ 91 h 200"/>
                    <a:gd name="T44" fmla="*/ 99 w 178"/>
                    <a:gd name="T45" fmla="*/ 93 h 200"/>
                    <a:gd name="T46" fmla="*/ 106 w 178"/>
                    <a:gd name="T47" fmla="*/ 86 h 200"/>
                    <a:gd name="T48" fmla="*/ 104 w 178"/>
                    <a:gd name="T49" fmla="*/ 79 h 200"/>
                    <a:gd name="T50" fmla="*/ 118 w 178"/>
                    <a:gd name="T51" fmla="*/ 64 h 200"/>
                    <a:gd name="T52" fmla="*/ 109 w 178"/>
                    <a:gd name="T53" fmla="*/ 72 h 200"/>
                    <a:gd name="T54" fmla="*/ 111 w 178"/>
                    <a:gd name="T55" fmla="*/ 81 h 200"/>
                    <a:gd name="T56" fmla="*/ 123 w 178"/>
                    <a:gd name="T57" fmla="*/ 69 h 200"/>
                    <a:gd name="T58" fmla="*/ 118 w 178"/>
                    <a:gd name="T59" fmla="*/ 64 h 200"/>
                    <a:gd name="T60" fmla="*/ 133 w 178"/>
                    <a:gd name="T61" fmla="*/ 48 h 200"/>
                    <a:gd name="T62" fmla="*/ 123 w 178"/>
                    <a:gd name="T63" fmla="*/ 57 h 200"/>
                    <a:gd name="T64" fmla="*/ 128 w 178"/>
                    <a:gd name="T65" fmla="*/ 64 h 200"/>
                    <a:gd name="T66" fmla="*/ 137 w 178"/>
                    <a:gd name="T67" fmla="*/ 52 h 200"/>
                    <a:gd name="T68" fmla="*/ 133 w 178"/>
                    <a:gd name="T69" fmla="*/ 48 h 200"/>
                    <a:gd name="T70" fmla="*/ 178 w 178"/>
                    <a:gd name="T71" fmla="*/ 0 h 200"/>
                    <a:gd name="T72" fmla="*/ 175 w 178"/>
                    <a:gd name="T73" fmla="*/ 2 h 200"/>
                    <a:gd name="T74" fmla="*/ 137 w 178"/>
                    <a:gd name="T75" fmla="*/ 41 h 200"/>
                    <a:gd name="T76" fmla="*/ 142 w 178"/>
                    <a:gd name="T77" fmla="*/ 48 h 200"/>
                    <a:gd name="T78" fmla="*/ 168 w 178"/>
                    <a:gd name="T79" fmla="*/ 19 h 200"/>
                    <a:gd name="T80" fmla="*/ 178 w 178"/>
                    <a:gd name="T81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78" h="200">
                      <a:moveTo>
                        <a:pt x="54" y="131"/>
                      </a:moveTo>
                      <a:lnTo>
                        <a:pt x="7" y="184"/>
                      </a:lnTo>
                      <a:lnTo>
                        <a:pt x="0" y="200"/>
                      </a:lnTo>
                      <a:lnTo>
                        <a:pt x="4" y="198"/>
                      </a:lnTo>
                      <a:lnTo>
                        <a:pt x="59" y="136"/>
                      </a:lnTo>
                      <a:lnTo>
                        <a:pt x="54" y="131"/>
                      </a:lnTo>
                      <a:moveTo>
                        <a:pt x="80" y="105"/>
                      </a:moveTo>
                      <a:lnTo>
                        <a:pt x="59" y="126"/>
                      </a:lnTo>
                      <a:lnTo>
                        <a:pt x="64" y="131"/>
                      </a:lnTo>
                      <a:lnTo>
                        <a:pt x="73" y="122"/>
                      </a:lnTo>
                      <a:lnTo>
                        <a:pt x="80" y="105"/>
                      </a:lnTo>
                      <a:moveTo>
                        <a:pt x="87" y="105"/>
                      </a:moveTo>
                      <a:lnTo>
                        <a:pt x="87" y="107"/>
                      </a:lnTo>
                      <a:lnTo>
                        <a:pt x="90" y="105"/>
                      </a:lnTo>
                      <a:lnTo>
                        <a:pt x="87" y="105"/>
                      </a:lnTo>
                      <a:moveTo>
                        <a:pt x="95" y="100"/>
                      </a:moveTo>
                      <a:lnTo>
                        <a:pt x="95" y="100"/>
                      </a:lnTo>
                      <a:lnTo>
                        <a:pt x="95" y="100"/>
                      </a:lnTo>
                      <a:lnTo>
                        <a:pt x="95" y="100"/>
                      </a:lnTo>
                      <a:moveTo>
                        <a:pt x="104" y="79"/>
                      </a:moveTo>
                      <a:lnTo>
                        <a:pt x="92" y="91"/>
                      </a:lnTo>
                      <a:lnTo>
                        <a:pt x="92" y="91"/>
                      </a:lnTo>
                      <a:lnTo>
                        <a:pt x="99" y="93"/>
                      </a:lnTo>
                      <a:lnTo>
                        <a:pt x="106" y="86"/>
                      </a:lnTo>
                      <a:lnTo>
                        <a:pt x="104" y="79"/>
                      </a:lnTo>
                      <a:moveTo>
                        <a:pt x="118" y="64"/>
                      </a:moveTo>
                      <a:lnTo>
                        <a:pt x="109" y="72"/>
                      </a:lnTo>
                      <a:lnTo>
                        <a:pt x="111" y="81"/>
                      </a:lnTo>
                      <a:lnTo>
                        <a:pt x="123" y="69"/>
                      </a:lnTo>
                      <a:lnTo>
                        <a:pt x="118" y="64"/>
                      </a:lnTo>
                      <a:moveTo>
                        <a:pt x="133" y="48"/>
                      </a:moveTo>
                      <a:lnTo>
                        <a:pt x="123" y="57"/>
                      </a:lnTo>
                      <a:lnTo>
                        <a:pt x="128" y="64"/>
                      </a:lnTo>
                      <a:lnTo>
                        <a:pt x="137" y="52"/>
                      </a:lnTo>
                      <a:lnTo>
                        <a:pt x="133" y="48"/>
                      </a:lnTo>
                      <a:moveTo>
                        <a:pt x="178" y="0"/>
                      </a:moveTo>
                      <a:lnTo>
                        <a:pt x="175" y="2"/>
                      </a:lnTo>
                      <a:lnTo>
                        <a:pt x="137" y="41"/>
                      </a:lnTo>
                      <a:lnTo>
                        <a:pt x="142" y="48"/>
                      </a:lnTo>
                      <a:lnTo>
                        <a:pt x="168" y="19"/>
                      </a:lnTo>
                      <a:lnTo>
                        <a:pt x="1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05" name="Freeform 1493"/>
                <p:cNvSpPr>
                  <a:spLocks/>
                </p:cNvSpPr>
                <p:nvPr/>
              </p:nvSpPr>
              <p:spPr bwMode="auto">
                <a:xfrm>
                  <a:off x="1489" y="2118"/>
                  <a:ext cx="17" cy="19"/>
                </a:xfrm>
                <a:custGeom>
                  <a:avLst/>
                  <a:gdLst>
                    <a:gd name="T0" fmla="*/ 7 w 7"/>
                    <a:gd name="T1" fmla="*/ 0 h 8"/>
                    <a:gd name="T2" fmla="*/ 0 w 7"/>
                    <a:gd name="T3" fmla="*/ 8 h 8"/>
                    <a:gd name="T4" fmla="*/ 0 w 7"/>
                    <a:gd name="T5" fmla="*/ 8 h 8"/>
                    <a:gd name="T6" fmla="*/ 1 w 7"/>
                    <a:gd name="T7" fmla="*/ 8 h 8"/>
                    <a:gd name="T8" fmla="*/ 4 w 7"/>
                    <a:gd name="T9" fmla="*/ 7 h 8"/>
                    <a:gd name="T10" fmla="*/ 7 w 7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1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06" name="Freeform 1494"/>
                <p:cNvSpPr>
                  <a:spLocks noEditPoints="1"/>
                </p:cNvSpPr>
                <p:nvPr/>
              </p:nvSpPr>
              <p:spPr bwMode="auto">
                <a:xfrm>
                  <a:off x="1572" y="2025"/>
                  <a:ext cx="19" cy="31"/>
                </a:xfrm>
                <a:custGeom>
                  <a:avLst/>
                  <a:gdLst>
                    <a:gd name="T0" fmla="*/ 12 w 19"/>
                    <a:gd name="T1" fmla="*/ 7 h 31"/>
                    <a:gd name="T2" fmla="*/ 7 w 19"/>
                    <a:gd name="T3" fmla="*/ 14 h 31"/>
                    <a:gd name="T4" fmla="*/ 0 w 19"/>
                    <a:gd name="T5" fmla="*/ 31 h 31"/>
                    <a:gd name="T6" fmla="*/ 14 w 19"/>
                    <a:gd name="T7" fmla="*/ 16 h 31"/>
                    <a:gd name="T8" fmla="*/ 14 w 19"/>
                    <a:gd name="T9" fmla="*/ 14 h 31"/>
                    <a:gd name="T10" fmla="*/ 12 w 19"/>
                    <a:gd name="T11" fmla="*/ 7 h 31"/>
                    <a:gd name="T12" fmla="*/ 19 w 19"/>
                    <a:gd name="T13" fmla="*/ 0 h 31"/>
                    <a:gd name="T14" fmla="*/ 19 w 19"/>
                    <a:gd name="T15" fmla="*/ 0 h 31"/>
                    <a:gd name="T16" fmla="*/ 19 w 19"/>
                    <a:gd name="T17" fmla="*/ 0 h 31"/>
                    <a:gd name="T18" fmla="*/ 19 w 19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" h="31">
                      <a:moveTo>
                        <a:pt x="12" y="7"/>
                      </a:moveTo>
                      <a:lnTo>
                        <a:pt x="7" y="14"/>
                      </a:lnTo>
                      <a:lnTo>
                        <a:pt x="0" y="31"/>
                      </a:lnTo>
                      <a:lnTo>
                        <a:pt x="14" y="16"/>
                      </a:lnTo>
                      <a:lnTo>
                        <a:pt x="14" y="14"/>
                      </a:lnTo>
                      <a:lnTo>
                        <a:pt x="12" y="7"/>
                      </a:lnTo>
                      <a:close/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07" name="Freeform 1495"/>
                <p:cNvSpPr>
                  <a:spLocks noEditPoints="1"/>
                </p:cNvSpPr>
                <p:nvPr/>
              </p:nvSpPr>
              <p:spPr bwMode="auto">
                <a:xfrm>
                  <a:off x="1572" y="2025"/>
                  <a:ext cx="19" cy="31"/>
                </a:xfrm>
                <a:custGeom>
                  <a:avLst/>
                  <a:gdLst>
                    <a:gd name="T0" fmla="*/ 12 w 19"/>
                    <a:gd name="T1" fmla="*/ 7 h 31"/>
                    <a:gd name="T2" fmla="*/ 7 w 19"/>
                    <a:gd name="T3" fmla="*/ 14 h 31"/>
                    <a:gd name="T4" fmla="*/ 0 w 19"/>
                    <a:gd name="T5" fmla="*/ 31 h 31"/>
                    <a:gd name="T6" fmla="*/ 14 w 19"/>
                    <a:gd name="T7" fmla="*/ 16 h 31"/>
                    <a:gd name="T8" fmla="*/ 14 w 19"/>
                    <a:gd name="T9" fmla="*/ 14 h 31"/>
                    <a:gd name="T10" fmla="*/ 12 w 19"/>
                    <a:gd name="T11" fmla="*/ 7 h 31"/>
                    <a:gd name="T12" fmla="*/ 19 w 19"/>
                    <a:gd name="T13" fmla="*/ 0 h 31"/>
                    <a:gd name="T14" fmla="*/ 19 w 19"/>
                    <a:gd name="T15" fmla="*/ 0 h 31"/>
                    <a:gd name="T16" fmla="*/ 19 w 19"/>
                    <a:gd name="T17" fmla="*/ 0 h 31"/>
                    <a:gd name="T18" fmla="*/ 19 w 19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" h="31">
                      <a:moveTo>
                        <a:pt x="12" y="7"/>
                      </a:moveTo>
                      <a:lnTo>
                        <a:pt x="7" y="14"/>
                      </a:lnTo>
                      <a:lnTo>
                        <a:pt x="0" y="31"/>
                      </a:lnTo>
                      <a:lnTo>
                        <a:pt x="14" y="16"/>
                      </a:lnTo>
                      <a:lnTo>
                        <a:pt x="14" y="14"/>
                      </a:lnTo>
                      <a:lnTo>
                        <a:pt x="12" y="7"/>
                      </a:lnTo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08" name="Freeform 1496"/>
                <p:cNvSpPr>
                  <a:spLocks/>
                </p:cNvSpPr>
                <p:nvPr/>
              </p:nvSpPr>
              <p:spPr bwMode="auto">
                <a:xfrm>
                  <a:off x="1632" y="1975"/>
                  <a:ext cx="9" cy="11"/>
                </a:xfrm>
                <a:custGeom>
                  <a:avLst/>
                  <a:gdLst>
                    <a:gd name="T0" fmla="*/ 4 w 9"/>
                    <a:gd name="T1" fmla="*/ 0 h 11"/>
                    <a:gd name="T2" fmla="*/ 0 w 9"/>
                    <a:gd name="T3" fmla="*/ 7 h 11"/>
                    <a:gd name="T4" fmla="*/ 4 w 9"/>
                    <a:gd name="T5" fmla="*/ 11 h 11"/>
                    <a:gd name="T6" fmla="*/ 9 w 9"/>
                    <a:gd name="T7" fmla="*/ 7 h 11"/>
                    <a:gd name="T8" fmla="*/ 4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4" y="11"/>
                      </a:lnTo>
                      <a:lnTo>
                        <a:pt x="9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09" name="Freeform 1497"/>
                <p:cNvSpPr>
                  <a:spLocks/>
                </p:cNvSpPr>
                <p:nvPr/>
              </p:nvSpPr>
              <p:spPr bwMode="auto">
                <a:xfrm>
                  <a:off x="1632" y="1975"/>
                  <a:ext cx="9" cy="11"/>
                </a:xfrm>
                <a:custGeom>
                  <a:avLst/>
                  <a:gdLst>
                    <a:gd name="T0" fmla="*/ 4 w 9"/>
                    <a:gd name="T1" fmla="*/ 0 h 11"/>
                    <a:gd name="T2" fmla="*/ 0 w 9"/>
                    <a:gd name="T3" fmla="*/ 7 h 11"/>
                    <a:gd name="T4" fmla="*/ 4 w 9"/>
                    <a:gd name="T5" fmla="*/ 11 h 11"/>
                    <a:gd name="T6" fmla="*/ 9 w 9"/>
                    <a:gd name="T7" fmla="*/ 7 h 11"/>
                    <a:gd name="T8" fmla="*/ 4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4" y="0"/>
                      </a:moveTo>
                      <a:lnTo>
                        <a:pt x="0" y="7"/>
                      </a:lnTo>
                      <a:lnTo>
                        <a:pt x="4" y="11"/>
                      </a:lnTo>
                      <a:lnTo>
                        <a:pt x="9" y="7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10" name="Freeform 1498"/>
                <p:cNvSpPr>
                  <a:spLocks/>
                </p:cNvSpPr>
                <p:nvPr/>
              </p:nvSpPr>
              <p:spPr bwMode="auto">
                <a:xfrm>
                  <a:off x="1603" y="2006"/>
                  <a:ext cx="7" cy="14"/>
                </a:xfrm>
                <a:custGeom>
                  <a:avLst/>
                  <a:gdLst>
                    <a:gd name="T0" fmla="*/ 5 w 7"/>
                    <a:gd name="T1" fmla="*/ 0 h 14"/>
                    <a:gd name="T2" fmla="*/ 0 w 7"/>
                    <a:gd name="T3" fmla="*/ 7 h 14"/>
                    <a:gd name="T4" fmla="*/ 2 w 7"/>
                    <a:gd name="T5" fmla="*/ 14 h 14"/>
                    <a:gd name="T6" fmla="*/ 7 w 7"/>
                    <a:gd name="T7" fmla="*/ 9 h 14"/>
                    <a:gd name="T8" fmla="*/ 5 w 7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4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2" y="14"/>
                      </a:lnTo>
                      <a:lnTo>
                        <a:pt x="7" y="9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11" name="Freeform 1499"/>
                <p:cNvSpPr>
                  <a:spLocks/>
                </p:cNvSpPr>
                <p:nvPr/>
              </p:nvSpPr>
              <p:spPr bwMode="auto">
                <a:xfrm>
                  <a:off x="1603" y="2006"/>
                  <a:ext cx="7" cy="14"/>
                </a:xfrm>
                <a:custGeom>
                  <a:avLst/>
                  <a:gdLst>
                    <a:gd name="T0" fmla="*/ 5 w 7"/>
                    <a:gd name="T1" fmla="*/ 0 h 14"/>
                    <a:gd name="T2" fmla="*/ 0 w 7"/>
                    <a:gd name="T3" fmla="*/ 7 h 14"/>
                    <a:gd name="T4" fmla="*/ 2 w 7"/>
                    <a:gd name="T5" fmla="*/ 14 h 14"/>
                    <a:gd name="T6" fmla="*/ 7 w 7"/>
                    <a:gd name="T7" fmla="*/ 9 h 14"/>
                    <a:gd name="T8" fmla="*/ 5 w 7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4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2" y="14"/>
                      </a:lnTo>
                      <a:lnTo>
                        <a:pt x="7" y="9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12" name="Freeform 1500"/>
                <p:cNvSpPr>
                  <a:spLocks/>
                </p:cNvSpPr>
                <p:nvPr/>
              </p:nvSpPr>
              <p:spPr bwMode="auto">
                <a:xfrm>
                  <a:off x="1617" y="1991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7 h 12"/>
                    <a:gd name="T4" fmla="*/ 5 w 10"/>
                    <a:gd name="T5" fmla="*/ 12 h 12"/>
                    <a:gd name="T6" fmla="*/ 10 w 10"/>
                    <a:gd name="T7" fmla="*/ 7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0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13" name="Freeform 1501"/>
                <p:cNvSpPr>
                  <a:spLocks/>
                </p:cNvSpPr>
                <p:nvPr/>
              </p:nvSpPr>
              <p:spPr bwMode="auto">
                <a:xfrm>
                  <a:off x="1617" y="1991"/>
                  <a:ext cx="10" cy="12"/>
                </a:xfrm>
                <a:custGeom>
                  <a:avLst/>
                  <a:gdLst>
                    <a:gd name="T0" fmla="*/ 5 w 10"/>
                    <a:gd name="T1" fmla="*/ 0 h 12"/>
                    <a:gd name="T2" fmla="*/ 0 w 10"/>
                    <a:gd name="T3" fmla="*/ 7 h 12"/>
                    <a:gd name="T4" fmla="*/ 5 w 10"/>
                    <a:gd name="T5" fmla="*/ 12 h 12"/>
                    <a:gd name="T6" fmla="*/ 10 w 10"/>
                    <a:gd name="T7" fmla="*/ 7 h 12"/>
                    <a:gd name="T8" fmla="*/ 5 w 1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0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14" name="Freeform 1502"/>
                <p:cNvSpPr>
                  <a:spLocks/>
                </p:cNvSpPr>
                <p:nvPr/>
              </p:nvSpPr>
              <p:spPr bwMode="auto">
                <a:xfrm>
                  <a:off x="1584" y="2029"/>
                  <a:ext cx="10" cy="10"/>
                </a:xfrm>
                <a:custGeom>
                  <a:avLst/>
                  <a:gdLst>
                    <a:gd name="T0" fmla="*/ 2 w 10"/>
                    <a:gd name="T1" fmla="*/ 0 h 10"/>
                    <a:gd name="T2" fmla="*/ 0 w 10"/>
                    <a:gd name="T3" fmla="*/ 3 h 10"/>
                    <a:gd name="T4" fmla="*/ 2 w 10"/>
                    <a:gd name="T5" fmla="*/ 10 h 10"/>
                    <a:gd name="T6" fmla="*/ 5 w 10"/>
                    <a:gd name="T7" fmla="*/ 10 h 10"/>
                    <a:gd name="T8" fmla="*/ 10 w 10"/>
                    <a:gd name="T9" fmla="*/ 5 h 10"/>
                    <a:gd name="T10" fmla="*/ 10 w 10"/>
                    <a:gd name="T11" fmla="*/ 5 h 10"/>
                    <a:gd name="T12" fmla="*/ 2 w 10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2" y="10"/>
                      </a:lnTo>
                      <a:lnTo>
                        <a:pt x="5" y="10"/>
                      </a:lnTo>
                      <a:lnTo>
                        <a:pt x="10" y="5"/>
                      </a:lnTo>
                      <a:lnTo>
                        <a:pt x="1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15" name="Freeform 1503"/>
                <p:cNvSpPr>
                  <a:spLocks/>
                </p:cNvSpPr>
                <p:nvPr/>
              </p:nvSpPr>
              <p:spPr bwMode="auto">
                <a:xfrm>
                  <a:off x="1584" y="2029"/>
                  <a:ext cx="10" cy="10"/>
                </a:xfrm>
                <a:custGeom>
                  <a:avLst/>
                  <a:gdLst>
                    <a:gd name="T0" fmla="*/ 2 w 10"/>
                    <a:gd name="T1" fmla="*/ 0 h 10"/>
                    <a:gd name="T2" fmla="*/ 0 w 10"/>
                    <a:gd name="T3" fmla="*/ 3 h 10"/>
                    <a:gd name="T4" fmla="*/ 2 w 10"/>
                    <a:gd name="T5" fmla="*/ 10 h 10"/>
                    <a:gd name="T6" fmla="*/ 5 w 10"/>
                    <a:gd name="T7" fmla="*/ 10 h 10"/>
                    <a:gd name="T8" fmla="*/ 10 w 10"/>
                    <a:gd name="T9" fmla="*/ 5 h 10"/>
                    <a:gd name="T10" fmla="*/ 10 w 10"/>
                    <a:gd name="T11" fmla="*/ 5 h 10"/>
                    <a:gd name="T12" fmla="*/ 2 w 10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2" y="10"/>
                      </a:lnTo>
                      <a:lnTo>
                        <a:pt x="5" y="10"/>
                      </a:lnTo>
                      <a:lnTo>
                        <a:pt x="10" y="5"/>
                      </a:lnTo>
                      <a:lnTo>
                        <a:pt x="10" y="5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16" name="Freeform 1504"/>
                <p:cNvSpPr>
                  <a:spLocks/>
                </p:cNvSpPr>
                <p:nvPr/>
              </p:nvSpPr>
              <p:spPr bwMode="auto">
                <a:xfrm>
                  <a:off x="1674" y="1927"/>
                  <a:ext cx="7" cy="9"/>
                </a:xfrm>
                <a:custGeom>
                  <a:avLst/>
                  <a:gdLst>
                    <a:gd name="T0" fmla="*/ 3 w 3"/>
                    <a:gd name="T1" fmla="*/ 0 h 4"/>
                    <a:gd name="T2" fmla="*/ 0 w 3"/>
                    <a:gd name="T3" fmla="*/ 4 h 4"/>
                    <a:gd name="T4" fmla="*/ 1 w 3"/>
                    <a:gd name="T5" fmla="*/ 3 h 4"/>
                    <a:gd name="T6" fmla="*/ 3 w 3"/>
                    <a:gd name="T7" fmla="*/ 0 h 4"/>
                    <a:gd name="T8" fmla="*/ 3 w 3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17" name="Freeform 1505"/>
                <p:cNvSpPr>
                  <a:spLocks/>
                </p:cNvSpPr>
                <p:nvPr/>
              </p:nvSpPr>
              <p:spPr bwMode="auto">
                <a:xfrm>
                  <a:off x="1586" y="2025"/>
                  <a:ext cx="12" cy="9"/>
                </a:xfrm>
                <a:custGeom>
                  <a:avLst/>
                  <a:gdLst>
                    <a:gd name="T0" fmla="*/ 5 w 12"/>
                    <a:gd name="T1" fmla="*/ 0 h 9"/>
                    <a:gd name="T2" fmla="*/ 0 w 12"/>
                    <a:gd name="T3" fmla="*/ 4 h 9"/>
                    <a:gd name="T4" fmla="*/ 8 w 12"/>
                    <a:gd name="T5" fmla="*/ 9 h 9"/>
                    <a:gd name="T6" fmla="*/ 8 w 12"/>
                    <a:gd name="T7" fmla="*/ 9 h 9"/>
                    <a:gd name="T8" fmla="*/ 12 w 12"/>
                    <a:gd name="T9" fmla="*/ 2 h 9"/>
                    <a:gd name="T10" fmla="*/ 5 w 12"/>
                    <a:gd name="T11" fmla="*/ 0 h 9"/>
                    <a:gd name="T12" fmla="*/ 5 w 12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9">
                      <a:moveTo>
                        <a:pt x="5" y="0"/>
                      </a:moveTo>
                      <a:lnTo>
                        <a:pt x="0" y="4"/>
                      </a:lnTo>
                      <a:lnTo>
                        <a:pt x="8" y="9"/>
                      </a:lnTo>
                      <a:lnTo>
                        <a:pt x="8" y="9"/>
                      </a:lnTo>
                      <a:lnTo>
                        <a:pt x="12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18" name="Freeform 1506"/>
                <p:cNvSpPr>
                  <a:spLocks/>
                </p:cNvSpPr>
                <p:nvPr/>
              </p:nvSpPr>
              <p:spPr bwMode="auto">
                <a:xfrm>
                  <a:off x="1586" y="2025"/>
                  <a:ext cx="12" cy="9"/>
                </a:xfrm>
                <a:custGeom>
                  <a:avLst/>
                  <a:gdLst>
                    <a:gd name="T0" fmla="*/ 5 w 12"/>
                    <a:gd name="T1" fmla="*/ 0 h 9"/>
                    <a:gd name="T2" fmla="*/ 0 w 12"/>
                    <a:gd name="T3" fmla="*/ 4 h 9"/>
                    <a:gd name="T4" fmla="*/ 8 w 12"/>
                    <a:gd name="T5" fmla="*/ 9 h 9"/>
                    <a:gd name="T6" fmla="*/ 8 w 12"/>
                    <a:gd name="T7" fmla="*/ 9 h 9"/>
                    <a:gd name="T8" fmla="*/ 12 w 12"/>
                    <a:gd name="T9" fmla="*/ 2 h 9"/>
                    <a:gd name="T10" fmla="*/ 5 w 12"/>
                    <a:gd name="T11" fmla="*/ 0 h 9"/>
                    <a:gd name="T12" fmla="*/ 5 w 12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9">
                      <a:moveTo>
                        <a:pt x="5" y="0"/>
                      </a:moveTo>
                      <a:lnTo>
                        <a:pt x="0" y="4"/>
                      </a:lnTo>
                      <a:lnTo>
                        <a:pt x="8" y="9"/>
                      </a:lnTo>
                      <a:lnTo>
                        <a:pt x="8" y="9"/>
                      </a:lnTo>
                      <a:lnTo>
                        <a:pt x="12" y="2"/>
                      </a:lnTo>
                      <a:lnTo>
                        <a:pt x="5" y="0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19" name="Freeform 1507"/>
                <p:cNvSpPr>
                  <a:spLocks/>
                </p:cNvSpPr>
                <p:nvPr/>
              </p:nvSpPr>
              <p:spPr bwMode="auto">
                <a:xfrm>
                  <a:off x="1553" y="2060"/>
                  <a:ext cx="10" cy="10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10 w 10"/>
                    <a:gd name="T7" fmla="*/ 5 h 10"/>
                    <a:gd name="T8" fmla="*/ 5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20" name="Freeform 1508"/>
                <p:cNvSpPr>
                  <a:spLocks/>
                </p:cNvSpPr>
                <p:nvPr/>
              </p:nvSpPr>
              <p:spPr bwMode="auto">
                <a:xfrm>
                  <a:off x="1553" y="2060"/>
                  <a:ext cx="10" cy="10"/>
                </a:xfrm>
                <a:custGeom>
                  <a:avLst/>
                  <a:gdLst>
                    <a:gd name="T0" fmla="*/ 5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10 w 10"/>
                    <a:gd name="T7" fmla="*/ 5 h 10"/>
                    <a:gd name="T8" fmla="*/ 5 w 1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5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21" name="Freeform 1509"/>
                <p:cNvSpPr>
                  <a:spLocks noEditPoints="1"/>
                </p:cNvSpPr>
                <p:nvPr/>
              </p:nvSpPr>
              <p:spPr bwMode="auto">
                <a:xfrm>
                  <a:off x="1686" y="1927"/>
                  <a:ext cx="3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0 w 1"/>
                    <a:gd name="T13" fmla="*/ 0 h 1"/>
                    <a:gd name="T14" fmla="*/ 1 w 1"/>
                    <a:gd name="T15" fmla="*/ 1 h 1"/>
                    <a:gd name="T16" fmla="*/ 1 w 1"/>
                    <a:gd name="T17" fmla="*/ 1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22" name="Freeform 1510"/>
                <p:cNvSpPr>
                  <a:spLocks noEditPoints="1"/>
                </p:cNvSpPr>
                <p:nvPr/>
              </p:nvSpPr>
              <p:spPr bwMode="auto">
                <a:xfrm>
                  <a:off x="1686" y="1927"/>
                  <a:ext cx="3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1 h 1"/>
                    <a:gd name="T14" fmla="*/ 1 w 1"/>
                    <a:gd name="T15" fmla="*/ 1 h 1"/>
                    <a:gd name="T16" fmla="*/ 1 w 1"/>
                    <a:gd name="T17" fmla="*/ 1 h 1"/>
                    <a:gd name="T18" fmla="*/ 1 w 1"/>
                    <a:gd name="T19" fmla="*/ 1 h 1"/>
                    <a:gd name="T20" fmla="*/ 1 w 1"/>
                    <a:gd name="T21" fmla="*/ 1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23" name="Freeform 1511"/>
                <p:cNvSpPr>
                  <a:spLocks/>
                </p:cNvSpPr>
                <p:nvPr/>
              </p:nvSpPr>
              <p:spPr bwMode="auto">
                <a:xfrm>
                  <a:off x="1689" y="193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24" name="Oval 1512"/>
                <p:cNvSpPr>
                  <a:spLocks noChangeArrowheads="1"/>
                </p:cNvSpPr>
                <p:nvPr/>
              </p:nvSpPr>
              <p:spPr bwMode="auto">
                <a:xfrm>
                  <a:off x="1689" y="1932"/>
                  <a:ext cx="1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25" name="Freeform 1513"/>
                <p:cNvSpPr>
                  <a:spLocks/>
                </p:cNvSpPr>
                <p:nvPr/>
              </p:nvSpPr>
              <p:spPr bwMode="auto">
                <a:xfrm>
                  <a:off x="1686" y="1932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26" name="Freeform 1514"/>
                <p:cNvSpPr>
                  <a:spLocks/>
                </p:cNvSpPr>
                <p:nvPr/>
              </p:nvSpPr>
              <p:spPr bwMode="auto">
                <a:xfrm>
                  <a:off x="1686" y="1932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27" name="Freeform 1515"/>
                <p:cNvSpPr>
                  <a:spLocks/>
                </p:cNvSpPr>
                <p:nvPr/>
              </p:nvSpPr>
              <p:spPr bwMode="auto">
                <a:xfrm>
                  <a:off x="1487" y="213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28" name="Freeform 1516"/>
                <p:cNvSpPr>
                  <a:spLocks/>
                </p:cNvSpPr>
                <p:nvPr/>
              </p:nvSpPr>
              <p:spPr bwMode="auto">
                <a:xfrm>
                  <a:off x="1487" y="2070"/>
                  <a:ext cx="202" cy="74"/>
                </a:xfrm>
                <a:custGeom>
                  <a:avLst/>
                  <a:gdLst>
                    <a:gd name="T0" fmla="*/ 2 w 85"/>
                    <a:gd name="T1" fmla="*/ 31 h 31"/>
                    <a:gd name="T2" fmla="*/ 84 w 85"/>
                    <a:gd name="T3" fmla="*/ 3 h 31"/>
                    <a:gd name="T4" fmla="*/ 85 w 85"/>
                    <a:gd name="T5" fmla="*/ 1 h 31"/>
                    <a:gd name="T6" fmla="*/ 83 w 85"/>
                    <a:gd name="T7" fmla="*/ 0 h 31"/>
                    <a:gd name="T8" fmla="*/ 1 w 85"/>
                    <a:gd name="T9" fmla="*/ 28 h 31"/>
                    <a:gd name="T10" fmla="*/ 0 w 85"/>
                    <a:gd name="T11" fmla="*/ 30 h 31"/>
                    <a:gd name="T12" fmla="*/ 2 w 85"/>
                    <a:gd name="T13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31">
                      <a:moveTo>
                        <a:pt x="2" y="31"/>
                      </a:moveTo>
                      <a:cubicBezTo>
                        <a:pt x="84" y="3"/>
                        <a:pt x="84" y="3"/>
                        <a:pt x="84" y="3"/>
                      </a:cubicBezTo>
                      <a:cubicBezTo>
                        <a:pt x="84" y="2"/>
                        <a:pt x="85" y="2"/>
                        <a:pt x="85" y="1"/>
                      </a:cubicBezTo>
                      <a:cubicBezTo>
                        <a:pt x="84" y="0"/>
                        <a:pt x="83" y="0"/>
                        <a:pt x="83" y="0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8"/>
                        <a:pt x="0" y="29"/>
                        <a:pt x="0" y="30"/>
                      </a:cubicBezTo>
                      <a:cubicBezTo>
                        <a:pt x="0" y="31"/>
                        <a:pt x="1" y="31"/>
                        <a:pt x="2" y="31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29" name="Freeform 1517"/>
                <p:cNvSpPr>
                  <a:spLocks/>
                </p:cNvSpPr>
                <p:nvPr/>
              </p:nvSpPr>
              <p:spPr bwMode="auto">
                <a:xfrm>
                  <a:off x="1487" y="2137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30" name="Freeform 1518"/>
                <p:cNvSpPr>
                  <a:spLocks/>
                </p:cNvSpPr>
                <p:nvPr/>
              </p:nvSpPr>
              <p:spPr bwMode="auto">
                <a:xfrm>
                  <a:off x="1487" y="2137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0 w 1"/>
                    <a:gd name="T5" fmla="*/ 1 h 1"/>
                    <a:gd name="T6" fmla="*/ 0 w 1"/>
                    <a:gd name="T7" fmla="*/ 0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31" name="Freeform 1519"/>
                <p:cNvSpPr>
                  <a:spLocks noEditPoints="1"/>
                </p:cNvSpPr>
                <p:nvPr/>
              </p:nvSpPr>
              <p:spPr bwMode="auto">
                <a:xfrm>
                  <a:off x="1491" y="2142"/>
                  <a:ext cx="60" cy="26"/>
                </a:xfrm>
                <a:custGeom>
                  <a:avLst/>
                  <a:gdLst>
                    <a:gd name="T0" fmla="*/ 21 w 25"/>
                    <a:gd name="T1" fmla="*/ 7 h 11"/>
                    <a:gd name="T2" fmla="*/ 20 w 25"/>
                    <a:gd name="T3" fmla="*/ 9 h 11"/>
                    <a:gd name="T4" fmla="*/ 24 w 25"/>
                    <a:gd name="T5" fmla="*/ 11 h 11"/>
                    <a:gd name="T6" fmla="*/ 25 w 25"/>
                    <a:gd name="T7" fmla="*/ 8 h 11"/>
                    <a:gd name="T8" fmla="*/ 21 w 25"/>
                    <a:gd name="T9" fmla="*/ 7 h 11"/>
                    <a:gd name="T10" fmla="*/ 4 w 25"/>
                    <a:gd name="T11" fmla="*/ 0 h 11"/>
                    <a:gd name="T12" fmla="*/ 0 w 25"/>
                    <a:gd name="T13" fmla="*/ 1 h 11"/>
                    <a:gd name="T14" fmla="*/ 0 w 25"/>
                    <a:gd name="T15" fmla="*/ 1 h 11"/>
                    <a:gd name="T16" fmla="*/ 17 w 25"/>
                    <a:gd name="T17" fmla="*/ 8 h 11"/>
                    <a:gd name="T18" fmla="*/ 18 w 25"/>
                    <a:gd name="T19" fmla="*/ 5 h 11"/>
                    <a:gd name="T20" fmla="*/ 4 w 25"/>
                    <a:gd name="T2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1">
                      <a:moveTo>
                        <a:pt x="21" y="7"/>
                      </a:move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1" y="7"/>
                        <a:pt x="21" y="7"/>
                        <a:pt x="21" y="7"/>
                      </a:cubicBezTo>
                      <a:moveTo>
                        <a:pt x="4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8" y="5"/>
                        <a:pt x="18" y="5"/>
                        <a:pt x="18" y="5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32" name="Freeform 1520"/>
                <p:cNvSpPr>
                  <a:spLocks/>
                </p:cNvSpPr>
                <p:nvPr/>
              </p:nvSpPr>
              <p:spPr bwMode="auto">
                <a:xfrm>
                  <a:off x="1489" y="2144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0 w 1"/>
                    <a:gd name="T10" fmla="*/ 1 w 1"/>
                    <a:gd name="T11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33" name="Freeform 1521"/>
                <p:cNvSpPr>
                  <a:spLocks noEditPoints="1"/>
                </p:cNvSpPr>
                <p:nvPr/>
              </p:nvSpPr>
              <p:spPr bwMode="auto">
                <a:xfrm>
                  <a:off x="1491" y="214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34" name="Freeform 1522"/>
                <p:cNvSpPr>
                  <a:spLocks/>
                </p:cNvSpPr>
                <p:nvPr/>
              </p:nvSpPr>
              <p:spPr bwMode="auto">
                <a:xfrm>
                  <a:off x="1532" y="2154"/>
                  <a:ext cx="9" cy="9"/>
                </a:xfrm>
                <a:custGeom>
                  <a:avLst/>
                  <a:gdLst>
                    <a:gd name="T0" fmla="*/ 2 w 9"/>
                    <a:gd name="T1" fmla="*/ 0 h 9"/>
                    <a:gd name="T2" fmla="*/ 0 w 9"/>
                    <a:gd name="T3" fmla="*/ 7 h 9"/>
                    <a:gd name="T4" fmla="*/ 7 w 9"/>
                    <a:gd name="T5" fmla="*/ 9 h 9"/>
                    <a:gd name="T6" fmla="*/ 9 w 9"/>
                    <a:gd name="T7" fmla="*/ 4 h 9"/>
                    <a:gd name="T8" fmla="*/ 2 w 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7" y="9"/>
                      </a:lnTo>
                      <a:lnTo>
                        <a:pt x="9" y="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35" name="Freeform 1523"/>
                <p:cNvSpPr>
                  <a:spLocks/>
                </p:cNvSpPr>
                <p:nvPr/>
              </p:nvSpPr>
              <p:spPr bwMode="auto">
                <a:xfrm>
                  <a:off x="1532" y="2154"/>
                  <a:ext cx="9" cy="9"/>
                </a:xfrm>
                <a:custGeom>
                  <a:avLst/>
                  <a:gdLst>
                    <a:gd name="T0" fmla="*/ 2 w 9"/>
                    <a:gd name="T1" fmla="*/ 0 h 9"/>
                    <a:gd name="T2" fmla="*/ 0 w 9"/>
                    <a:gd name="T3" fmla="*/ 7 h 9"/>
                    <a:gd name="T4" fmla="*/ 7 w 9"/>
                    <a:gd name="T5" fmla="*/ 9 h 9"/>
                    <a:gd name="T6" fmla="*/ 9 w 9"/>
                    <a:gd name="T7" fmla="*/ 4 h 9"/>
                    <a:gd name="T8" fmla="*/ 2 w 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7" y="9"/>
                      </a:lnTo>
                      <a:lnTo>
                        <a:pt x="9" y="4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36" name="Oval 1524"/>
                <p:cNvSpPr>
                  <a:spLocks noChangeArrowheads="1"/>
                </p:cNvSpPr>
                <p:nvPr/>
              </p:nvSpPr>
              <p:spPr bwMode="auto">
                <a:xfrm>
                  <a:off x="1487" y="2139"/>
                  <a:ext cx="1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37" name="Freeform 1525"/>
                <p:cNvSpPr>
                  <a:spLocks/>
                </p:cNvSpPr>
                <p:nvPr/>
              </p:nvSpPr>
              <p:spPr bwMode="auto">
                <a:xfrm>
                  <a:off x="1487" y="2137"/>
                  <a:ext cx="4" cy="2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0 h 1"/>
                    <a:gd name="T4" fmla="*/ 0 w 2"/>
                    <a:gd name="T5" fmla="*/ 0 h 1"/>
                    <a:gd name="T6" fmla="*/ 0 w 2"/>
                    <a:gd name="T7" fmla="*/ 1 h 1"/>
                    <a:gd name="T8" fmla="*/ 0 w 2"/>
                    <a:gd name="T9" fmla="*/ 1 h 1"/>
                    <a:gd name="T10" fmla="*/ 1 w 2"/>
                    <a:gd name="T11" fmla="*/ 0 h 1"/>
                    <a:gd name="T12" fmla="*/ 2 w 2"/>
                    <a:gd name="T13" fmla="*/ 0 h 1"/>
                    <a:gd name="T14" fmla="*/ 1 w 2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38" name="Freeform 1526"/>
                <p:cNvSpPr>
                  <a:spLocks/>
                </p:cNvSpPr>
                <p:nvPr/>
              </p:nvSpPr>
              <p:spPr bwMode="auto">
                <a:xfrm>
                  <a:off x="1487" y="2137"/>
                  <a:ext cx="14" cy="7"/>
                </a:xfrm>
                <a:custGeom>
                  <a:avLst/>
                  <a:gdLst>
                    <a:gd name="T0" fmla="*/ 2 w 6"/>
                    <a:gd name="T1" fmla="*/ 0 h 3"/>
                    <a:gd name="T2" fmla="*/ 1 w 6"/>
                    <a:gd name="T3" fmla="*/ 0 h 3"/>
                    <a:gd name="T4" fmla="*/ 0 w 6"/>
                    <a:gd name="T5" fmla="*/ 1 h 3"/>
                    <a:gd name="T6" fmla="*/ 0 w 6"/>
                    <a:gd name="T7" fmla="*/ 1 h 3"/>
                    <a:gd name="T8" fmla="*/ 1 w 6"/>
                    <a:gd name="T9" fmla="*/ 3 h 3"/>
                    <a:gd name="T10" fmla="*/ 1 w 6"/>
                    <a:gd name="T11" fmla="*/ 3 h 3"/>
                    <a:gd name="T12" fmla="*/ 2 w 6"/>
                    <a:gd name="T13" fmla="*/ 3 h 3"/>
                    <a:gd name="T14" fmla="*/ 2 w 6"/>
                    <a:gd name="T15" fmla="*/ 3 h 3"/>
                    <a:gd name="T16" fmla="*/ 2 w 6"/>
                    <a:gd name="T17" fmla="*/ 3 h 3"/>
                    <a:gd name="T18" fmla="*/ 2 w 6"/>
                    <a:gd name="T19" fmla="*/ 3 h 3"/>
                    <a:gd name="T20" fmla="*/ 2 w 6"/>
                    <a:gd name="T21" fmla="*/ 3 h 3"/>
                    <a:gd name="T22" fmla="*/ 2 w 6"/>
                    <a:gd name="T23" fmla="*/ 3 h 3"/>
                    <a:gd name="T24" fmla="*/ 2 w 6"/>
                    <a:gd name="T25" fmla="*/ 3 h 3"/>
                    <a:gd name="T26" fmla="*/ 2 w 6"/>
                    <a:gd name="T27" fmla="*/ 3 h 3"/>
                    <a:gd name="T28" fmla="*/ 2 w 6"/>
                    <a:gd name="T29" fmla="*/ 3 h 3"/>
                    <a:gd name="T30" fmla="*/ 2 w 6"/>
                    <a:gd name="T31" fmla="*/ 3 h 3"/>
                    <a:gd name="T32" fmla="*/ 6 w 6"/>
                    <a:gd name="T33" fmla="*/ 2 h 3"/>
                    <a:gd name="T34" fmla="*/ 2 w 6"/>
                    <a:gd name="T35" fmla="*/ 0 h 3"/>
                    <a:gd name="T36" fmla="*/ 2 w 6"/>
                    <a:gd name="T3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" h="3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39" name="Freeform 1527"/>
                <p:cNvSpPr>
                  <a:spLocks noEditPoints="1"/>
                </p:cNvSpPr>
                <p:nvPr/>
              </p:nvSpPr>
              <p:spPr bwMode="auto">
                <a:xfrm>
                  <a:off x="1556" y="2165"/>
                  <a:ext cx="123" cy="55"/>
                </a:xfrm>
                <a:custGeom>
                  <a:avLst/>
                  <a:gdLst>
                    <a:gd name="T0" fmla="*/ 35 w 123"/>
                    <a:gd name="T1" fmla="*/ 12 h 55"/>
                    <a:gd name="T2" fmla="*/ 30 w 123"/>
                    <a:gd name="T3" fmla="*/ 20 h 55"/>
                    <a:gd name="T4" fmla="*/ 118 w 123"/>
                    <a:gd name="T5" fmla="*/ 55 h 55"/>
                    <a:gd name="T6" fmla="*/ 123 w 123"/>
                    <a:gd name="T7" fmla="*/ 53 h 55"/>
                    <a:gd name="T8" fmla="*/ 116 w 123"/>
                    <a:gd name="T9" fmla="*/ 46 h 55"/>
                    <a:gd name="T10" fmla="*/ 35 w 123"/>
                    <a:gd name="T11" fmla="*/ 12 h 55"/>
                    <a:gd name="T12" fmla="*/ 2 w 123"/>
                    <a:gd name="T13" fmla="*/ 0 h 55"/>
                    <a:gd name="T14" fmla="*/ 0 w 123"/>
                    <a:gd name="T15" fmla="*/ 5 h 55"/>
                    <a:gd name="T16" fmla="*/ 23 w 123"/>
                    <a:gd name="T17" fmla="*/ 15 h 55"/>
                    <a:gd name="T18" fmla="*/ 28 w 123"/>
                    <a:gd name="T19" fmla="*/ 10 h 55"/>
                    <a:gd name="T20" fmla="*/ 2 w 123"/>
                    <a:gd name="T21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3" h="55">
                      <a:moveTo>
                        <a:pt x="35" y="12"/>
                      </a:moveTo>
                      <a:lnTo>
                        <a:pt x="30" y="20"/>
                      </a:lnTo>
                      <a:lnTo>
                        <a:pt x="118" y="55"/>
                      </a:lnTo>
                      <a:lnTo>
                        <a:pt x="123" y="53"/>
                      </a:lnTo>
                      <a:lnTo>
                        <a:pt x="116" y="46"/>
                      </a:lnTo>
                      <a:lnTo>
                        <a:pt x="35" y="12"/>
                      </a:lnTo>
                      <a:close/>
                      <a:moveTo>
                        <a:pt x="2" y="0"/>
                      </a:moveTo>
                      <a:lnTo>
                        <a:pt x="0" y="5"/>
                      </a:lnTo>
                      <a:lnTo>
                        <a:pt x="23" y="15"/>
                      </a:lnTo>
                      <a:lnTo>
                        <a:pt x="28" y="1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40" name="Freeform 1528"/>
                <p:cNvSpPr>
                  <a:spLocks noEditPoints="1"/>
                </p:cNvSpPr>
                <p:nvPr/>
              </p:nvSpPr>
              <p:spPr bwMode="auto">
                <a:xfrm>
                  <a:off x="1556" y="2165"/>
                  <a:ext cx="123" cy="55"/>
                </a:xfrm>
                <a:custGeom>
                  <a:avLst/>
                  <a:gdLst>
                    <a:gd name="T0" fmla="*/ 35 w 123"/>
                    <a:gd name="T1" fmla="*/ 12 h 55"/>
                    <a:gd name="T2" fmla="*/ 30 w 123"/>
                    <a:gd name="T3" fmla="*/ 20 h 55"/>
                    <a:gd name="T4" fmla="*/ 118 w 123"/>
                    <a:gd name="T5" fmla="*/ 55 h 55"/>
                    <a:gd name="T6" fmla="*/ 123 w 123"/>
                    <a:gd name="T7" fmla="*/ 53 h 55"/>
                    <a:gd name="T8" fmla="*/ 116 w 123"/>
                    <a:gd name="T9" fmla="*/ 46 h 55"/>
                    <a:gd name="T10" fmla="*/ 35 w 123"/>
                    <a:gd name="T11" fmla="*/ 12 h 55"/>
                    <a:gd name="T12" fmla="*/ 2 w 123"/>
                    <a:gd name="T13" fmla="*/ 0 h 55"/>
                    <a:gd name="T14" fmla="*/ 0 w 123"/>
                    <a:gd name="T15" fmla="*/ 5 h 55"/>
                    <a:gd name="T16" fmla="*/ 23 w 123"/>
                    <a:gd name="T17" fmla="*/ 15 h 55"/>
                    <a:gd name="T18" fmla="*/ 28 w 123"/>
                    <a:gd name="T19" fmla="*/ 10 h 55"/>
                    <a:gd name="T20" fmla="*/ 2 w 123"/>
                    <a:gd name="T21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3" h="55">
                      <a:moveTo>
                        <a:pt x="35" y="12"/>
                      </a:moveTo>
                      <a:lnTo>
                        <a:pt x="30" y="20"/>
                      </a:lnTo>
                      <a:lnTo>
                        <a:pt x="118" y="55"/>
                      </a:lnTo>
                      <a:lnTo>
                        <a:pt x="123" y="53"/>
                      </a:lnTo>
                      <a:lnTo>
                        <a:pt x="116" y="46"/>
                      </a:lnTo>
                      <a:lnTo>
                        <a:pt x="35" y="12"/>
                      </a:lnTo>
                      <a:moveTo>
                        <a:pt x="2" y="0"/>
                      </a:moveTo>
                      <a:lnTo>
                        <a:pt x="0" y="5"/>
                      </a:lnTo>
                      <a:lnTo>
                        <a:pt x="23" y="15"/>
                      </a:lnTo>
                      <a:lnTo>
                        <a:pt x="28" y="1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41" name="Freeform 1529"/>
                <p:cNvSpPr>
                  <a:spLocks/>
                </p:cNvSpPr>
                <p:nvPr/>
              </p:nvSpPr>
              <p:spPr bwMode="auto">
                <a:xfrm>
                  <a:off x="1686" y="2218"/>
                  <a:ext cx="3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0 h 1"/>
                    <a:gd name="T6" fmla="*/ 1 w 1"/>
                    <a:gd name="T7" fmla="*/ 1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42" name="Oval 1530"/>
                <p:cNvSpPr>
                  <a:spLocks noChangeArrowheads="1"/>
                </p:cNvSpPr>
                <p:nvPr/>
              </p:nvSpPr>
              <p:spPr bwMode="auto">
                <a:xfrm>
                  <a:off x="1686" y="2218"/>
                  <a:ext cx="1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43" name="Oval 1531"/>
                <p:cNvSpPr>
                  <a:spLocks noChangeArrowheads="1"/>
                </p:cNvSpPr>
                <p:nvPr/>
              </p:nvSpPr>
              <p:spPr bwMode="auto">
                <a:xfrm>
                  <a:off x="1686" y="2218"/>
                  <a:ext cx="1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44" name="Freeform 1532"/>
                <p:cNvSpPr>
                  <a:spLocks/>
                </p:cNvSpPr>
                <p:nvPr/>
              </p:nvSpPr>
              <p:spPr bwMode="auto">
                <a:xfrm>
                  <a:off x="1672" y="2211"/>
                  <a:ext cx="7" cy="7"/>
                </a:xfrm>
                <a:custGeom>
                  <a:avLst/>
                  <a:gdLst>
                    <a:gd name="T0" fmla="*/ 0 w 7"/>
                    <a:gd name="T1" fmla="*/ 0 h 7"/>
                    <a:gd name="T2" fmla="*/ 7 w 7"/>
                    <a:gd name="T3" fmla="*/ 7 h 7"/>
                    <a:gd name="T4" fmla="*/ 7 w 7"/>
                    <a:gd name="T5" fmla="*/ 7 h 7"/>
                    <a:gd name="T6" fmla="*/ 5 w 7"/>
                    <a:gd name="T7" fmla="*/ 2 h 7"/>
                    <a:gd name="T8" fmla="*/ 0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7" y="7"/>
                      </a:lnTo>
                      <a:lnTo>
                        <a:pt x="7" y="7"/>
                      </a:lnTo>
                      <a:lnTo>
                        <a:pt x="5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45" name="Freeform 1533"/>
                <p:cNvSpPr>
                  <a:spLocks/>
                </p:cNvSpPr>
                <p:nvPr/>
              </p:nvSpPr>
              <p:spPr bwMode="auto">
                <a:xfrm>
                  <a:off x="1672" y="2211"/>
                  <a:ext cx="7" cy="7"/>
                </a:xfrm>
                <a:custGeom>
                  <a:avLst/>
                  <a:gdLst>
                    <a:gd name="T0" fmla="*/ 0 w 7"/>
                    <a:gd name="T1" fmla="*/ 0 h 7"/>
                    <a:gd name="T2" fmla="*/ 7 w 7"/>
                    <a:gd name="T3" fmla="*/ 7 h 7"/>
                    <a:gd name="T4" fmla="*/ 7 w 7"/>
                    <a:gd name="T5" fmla="*/ 7 h 7"/>
                    <a:gd name="T6" fmla="*/ 5 w 7"/>
                    <a:gd name="T7" fmla="*/ 2 h 7"/>
                    <a:gd name="T8" fmla="*/ 0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7" y="7"/>
                      </a:lnTo>
                      <a:lnTo>
                        <a:pt x="7" y="7"/>
                      </a:lnTo>
                      <a:lnTo>
                        <a:pt x="5" y="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46" name="Freeform 1534"/>
                <p:cNvSpPr>
                  <a:spLocks/>
                </p:cNvSpPr>
                <p:nvPr/>
              </p:nvSpPr>
              <p:spPr bwMode="auto">
                <a:xfrm>
                  <a:off x="1677" y="2213"/>
                  <a:ext cx="9" cy="5"/>
                </a:xfrm>
                <a:custGeom>
                  <a:avLst/>
                  <a:gdLst>
                    <a:gd name="T0" fmla="*/ 0 w 4"/>
                    <a:gd name="T1" fmla="*/ 0 h 2"/>
                    <a:gd name="T2" fmla="*/ 1 w 4"/>
                    <a:gd name="T3" fmla="*/ 2 h 2"/>
                    <a:gd name="T4" fmla="*/ 3 w 4"/>
                    <a:gd name="T5" fmla="*/ 2 h 2"/>
                    <a:gd name="T6" fmla="*/ 3 w 4"/>
                    <a:gd name="T7" fmla="*/ 1 h 2"/>
                    <a:gd name="T8" fmla="*/ 4 w 4"/>
                    <a:gd name="T9" fmla="*/ 2 h 2"/>
                    <a:gd name="T10" fmla="*/ 4 w 4"/>
                    <a:gd name="T11" fmla="*/ 2 h 2"/>
                    <a:gd name="T12" fmla="*/ 4 w 4"/>
                    <a:gd name="T13" fmla="*/ 1 h 2"/>
                    <a:gd name="T14" fmla="*/ 0 w 4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47" name="Freeform 1535"/>
                <p:cNvSpPr>
                  <a:spLocks noEditPoints="1"/>
                </p:cNvSpPr>
                <p:nvPr/>
              </p:nvSpPr>
              <p:spPr bwMode="auto">
                <a:xfrm>
                  <a:off x="1684" y="1927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  <a:gd name="T10" fmla="*/ 0 w 1"/>
                    <a:gd name="T11" fmla="*/ 0 w 1"/>
                    <a:gd name="T12" fmla="*/ 0 w 1"/>
                    <a:gd name="T13" fmla="*/ 0 w 1"/>
                    <a:gd name="T14" fmla="*/ 0 w 1"/>
                    <a:gd name="T15" fmla="*/ 0 w 1"/>
                    <a:gd name="T16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48" name="Freeform 1536"/>
                <p:cNvSpPr>
                  <a:spLocks noEditPoints="1"/>
                </p:cNvSpPr>
                <p:nvPr/>
              </p:nvSpPr>
              <p:spPr bwMode="auto">
                <a:xfrm>
                  <a:off x="1684" y="1927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  <a:gd name="T10" fmla="*/ 0 w 1"/>
                    <a:gd name="T11" fmla="*/ 0 w 1"/>
                    <a:gd name="T12" fmla="*/ 0 w 1"/>
                    <a:gd name="T13" fmla="*/ 0 w 1"/>
                    <a:gd name="T14" fmla="*/ 0 w 1"/>
                    <a:gd name="T15" fmla="*/ 0 w 1"/>
                    <a:gd name="T16" fmla="*/ 0 w 1"/>
                    <a:gd name="T17" fmla="*/ 0 w 1"/>
                    <a:gd name="T18" fmla="*/ 0 w 1"/>
                    <a:gd name="T19" fmla="*/ 0 w 1"/>
                    <a:gd name="T20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49" name="Freeform 1537"/>
                <p:cNvSpPr>
                  <a:spLocks/>
                </p:cNvSpPr>
                <p:nvPr/>
              </p:nvSpPr>
              <p:spPr bwMode="auto">
                <a:xfrm>
                  <a:off x="1686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50" name="Freeform 1538"/>
                <p:cNvSpPr>
                  <a:spLocks/>
                </p:cNvSpPr>
                <p:nvPr/>
              </p:nvSpPr>
              <p:spPr bwMode="auto">
                <a:xfrm>
                  <a:off x="1686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51" name="Freeform 1539"/>
                <p:cNvSpPr>
                  <a:spLocks noEditPoints="1"/>
                </p:cNvSpPr>
                <p:nvPr/>
              </p:nvSpPr>
              <p:spPr bwMode="auto">
                <a:xfrm>
                  <a:off x="1686" y="1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52" name="Freeform 1540"/>
                <p:cNvSpPr>
                  <a:spLocks noEditPoints="1"/>
                </p:cNvSpPr>
                <p:nvPr/>
              </p:nvSpPr>
              <p:spPr bwMode="auto">
                <a:xfrm>
                  <a:off x="1681" y="1927"/>
                  <a:ext cx="8" cy="5"/>
                </a:xfrm>
                <a:custGeom>
                  <a:avLst/>
                  <a:gdLst>
                    <a:gd name="T0" fmla="*/ 3 w 3"/>
                    <a:gd name="T1" fmla="*/ 2 h 2"/>
                    <a:gd name="T2" fmla="*/ 3 w 3"/>
                    <a:gd name="T3" fmla="*/ 2 h 2"/>
                    <a:gd name="T4" fmla="*/ 3 w 3"/>
                    <a:gd name="T5" fmla="*/ 2 h 2"/>
                    <a:gd name="T6" fmla="*/ 3 w 3"/>
                    <a:gd name="T7" fmla="*/ 1 h 2"/>
                    <a:gd name="T8" fmla="*/ 3 w 3"/>
                    <a:gd name="T9" fmla="*/ 2 h 2"/>
                    <a:gd name="T10" fmla="*/ 3 w 3"/>
                    <a:gd name="T11" fmla="*/ 1 h 2"/>
                    <a:gd name="T12" fmla="*/ 3 w 3"/>
                    <a:gd name="T13" fmla="*/ 1 h 2"/>
                    <a:gd name="T14" fmla="*/ 3 w 3"/>
                    <a:gd name="T15" fmla="*/ 1 h 2"/>
                    <a:gd name="T16" fmla="*/ 3 w 3"/>
                    <a:gd name="T17" fmla="*/ 1 h 2"/>
                    <a:gd name="T18" fmla="*/ 2 w 3"/>
                    <a:gd name="T19" fmla="*/ 0 h 2"/>
                    <a:gd name="T20" fmla="*/ 2 w 3"/>
                    <a:gd name="T21" fmla="*/ 0 h 2"/>
                    <a:gd name="T22" fmla="*/ 2 w 3"/>
                    <a:gd name="T23" fmla="*/ 0 h 2"/>
                    <a:gd name="T24" fmla="*/ 0 w 3"/>
                    <a:gd name="T25" fmla="*/ 0 h 2"/>
                    <a:gd name="T26" fmla="*/ 0 w 3"/>
                    <a:gd name="T27" fmla="*/ 0 h 2"/>
                    <a:gd name="T28" fmla="*/ 0 w 3"/>
                    <a:gd name="T29" fmla="*/ 0 h 2"/>
                    <a:gd name="T30" fmla="*/ 0 w 3"/>
                    <a:gd name="T31" fmla="*/ 0 h 2"/>
                    <a:gd name="T32" fmla="*/ 2 w 3"/>
                    <a:gd name="T33" fmla="*/ 0 h 2"/>
                    <a:gd name="T34" fmla="*/ 2 w 3"/>
                    <a:gd name="T35" fmla="*/ 0 h 2"/>
                    <a:gd name="T36" fmla="*/ 2 w 3"/>
                    <a:gd name="T37" fmla="*/ 0 h 2"/>
                    <a:gd name="T38" fmla="*/ 2 w 3"/>
                    <a:gd name="T39" fmla="*/ 0 h 2"/>
                    <a:gd name="T40" fmla="*/ 2 w 3"/>
                    <a:gd name="T41" fmla="*/ 0 h 2"/>
                    <a:gd name="T42" fmla="*/ 2 w 3"/>
                    <a:gd name="T43" fmla="*/ 0 h 2"/>
                    <a:gd name="T44" fmla="*/ 2 w 3"/>
                    <a:gd name="T45" fmla="*/ 0 h 2"/>
                    <a:gd name="T46" fmla="*/ 2 w 3"/>
                    <a:gd name="T47" fmla="*/ 0 h 2"/>
                    <a:gd name="T48" fmla="*/ 2 w 3"/>
                    <a:gd name="T49" fmla="*/ 0 h 2"/>
                    <a:gd name="T50" fmla="*/ 2 w 3"/>
                    <a:gd name="T51" fmla="*/ 0 h 2"/>
                    <a:gd name="T52" fmla="*/ 2 w 3"/>
                    <a:gd name="T53" fmla="*/ 0 h 2"/>
                    <a:gd name="T54" fmla="*/ 2 w 3"/>
                    <a:gd name="T55" fmla="*/ 0 h 2"/>
                    <a:gd name="T56" fmla="*/ 2 w 3"/>
                    <a:gd name="T57" fmla="*/ 0 h 2"/>
                    <a:gd name="T58" fmla="*/ 2 w 3"/>
                    <a:gd name="T59" fmla="*/ 0 h 2"/>
                    <a:gd name="T60" fmla="*/ 2 w 3"/>
                    <a:gd name="T61" fmla="*/ 0 h 2"/>
                    <a:gd name="T62" fmla="*/ 2 w 3"/>
                    <a:gd name="T6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3" y="1"/>
                      </a:moveTo>
                      <a:cubicBezTo>
                        <a:pt x="3" y="1"/>
                        <a:pt x="3" y="2"/>
                        <a:pt x="3" y="2"/>
                      </a:cubicBezTo>
                      <a:cubicBezTo>
                        <a:pt x="3" y="2"/>
                        <a:pt x="3" y="1"/>
                        <a:pt x="3" y="1"/>
                      </a:cubicBezTo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53" name="Freeform 1541"/>
                <p:cNvSpPr>
                  <a:spLocks noEditPoints="1"/>
                </p:cNvSpPr>
                <p:nvPr/>
              </p:nvSpPr>
              <p:spPr bwMode="auto">
                <a:xfrm>
                  <a:off x="1584" y="1939"/>
                  <a:ext cx="97" cy="164"/>
                </a:xfrm>
                <a:custGeom>
                  <a:avLst/>
                  <a:gdLst>
                    <a:gd name="T0" fmla="*/ 0 w 41"/>
                    <a:gd name="T1" fmla="*/ 69 h 69"/>
                    <a:gd name="T2" fmla="*/ 0 w 41"/>
                    <a:gd name="T3" fmla="*/ 69 h 69"/>
                    <a:gd name="T4" fmla="*/ 0 w 41"/>
                    <a:gd name="T5" fmla="*/ 69 h 69"/>
                    <a:gd name="T6" fmla="*/ 0 w 41"/>
                    <a:gd name="T7" fmla="*/ 69 h 69"/>
                    <a:gd name="T8" fmla="*/ 8 w 41"/>
                    <a:gd name="T9" fmla="*/ 55 h 69"/>
                    <a:gd name="T10" fmla="*/ 2 w 41"/>
                    <a:gd name="T11" fmla="*/ 66 h 69"/>
                    <a:gd name="T12" fmla="*/ 3 w 41"/>
                    <a:gd name="T13" fmla="*/ 68 h 69"/>
                    <a:gd name="T14" fmla="*/ 4 w 41"/>
                    <a:gd name="T15" fmla="*/ 68 h 69"/>
                    <a:gd name="T16" fmla="*/ 10 w 41"/>
                    <a:gd name="T17" fmla="*/ 58 h 69"/>
                    <a:gd name="T18" fmla="*/ 8 w 41"/>
                    <a:gd name="T19" fmla="*/ 55 h 69"/>
                    <a:gd name="T20" fmla="*/ 13 w 41"/>
                    <a:gd name="T21" fmla="*/ 45 h 69"/>
                    <a:gd name="T22" fmla="*/ 10 w 41"/>
                    <a:gd name="T23" fmla="*/ 51 h 69"/>
                    <a:gd name="T24" fmla="*/ 11 w 41"/>
                    <a:gd name="T25" fmla="*/ 55 h 69"/>
                    <a:gd name="T26" fmla="*/ 15 w 41"/>
                    <a:gd name="T27" fmla="*/ 49 h 69"/>
                    <a:gd name="T28" fmla="*/ 13 w 41"/>
                    <a:gd name="T29" fmla="*/ 45 h 69"/>
                    <a:gd name="T30" fmla="*/ 20 w 41"/>
                    <a:gd name="T31" fmla="*/ 32 h 69"/>
                    <a:gd name="T32" fmla="*/ 15 w 41"/>
                    <a:gd name="T33" fmla="*/ 42 h 69"/>
                    <a:gd name="T34" fmla="*/ 15 w 41"/>
                    <a:gd name="T35" fmla="*/ 42 h 69"/>
                    <a:gd name="T36" fmla="*/ 18 w 41"/>
                    <a:gd name="T37" fmla="*/ 43 h 69"/>
                    <a:gd name="T38" fmla="*/ 22 w 41"/>
                    <a:gd name="T39" fmla="*/ 35 h 69"/>
                    <a:gd name="T40" fmla="*/ 20 w 41"/>
                    <a:gd name="T41" fmla="*/ 32 h 69"/>
                    <a:gd name="T42" fmla="*/ 24 w 41"/>
                    <a:gd name="T43" fmla="*/ 25 h 69"/>
                    <a:gd name="T44" fmla="*/ 22 w 41"/>
                    <a:gd name="T45" fmla="*/ 30 h 69"/>
                    <a:gd name="T46" fmla="*/ 24 w 41"/>
                    <a:gd name="T47" fmla="*/ 32 h 69"/>
                    <a:gd name="T48" fmla="*/ 26 w 41"/>
                    <a:gd name="T49" fmla="*/ 28 h 69"/>
                    <a:gd name="T50" fmla="*/ 24 w 41"/>
                    <a:gd name="T51" fmla="*/ 25 h 69"/>
                    <a:gd name="T52" fmla="*/ 41 w 41"/>
                    <a:gd name="T53" fmla="*/ 0 h 69"/>
                    <a:gd name="T54" fmla="*/ 35 w 41"/>
                    <a:gd name="T55" fmla="*/ 6 h 69"/>
                    <a:gd name="T56" fmla="*/ 26 w 41"/>
                    <a:gd name="T57" fmla="*/ 22 h 69"/>
                    <a:gd name="T58" fmla="*/ 28 w 41"/>
                    <a:gd name="T59" fmla="*/ 25 h 69"/>
                    <a:gd name="T60" fmla="*/ 41 w 41"/>
                    <a:gd name="T61" fmla="*/ 1 h 69"/>
                    <a:gd name="T62" fmla="*/ 41 w 41"/>
                    <a:gd name="T63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1" h="69">
                      <a:moveTo>
                        <a:pt x="0" y="69"/>
                      </a:move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69"/>
                        <a:pt x="0" y="69"/>
                        <a:pt x="0" y="69"/>
                      </a:cubicBezTo>
                      <a:moveTo>
                        <a:pt x="8" y="55"/>
                      </a:moveTo>
                      <a:cubicBezTo>
                        <a:pt x="2" y="66"/>
                        <a:pt x="2" y="66"/>
                        <a:pt x="2" y="66"/>
                      </a:cubicBezTo>
                      <a:cubicBezTo>
                        <a:pt x="3" y="68"/>
                        <a:pt x="3" y="68"/>
                        <a:pt x="3" y="68"/>
                      </a:cubicBezTo>
                      <a:cubicBezTo>
                        <a:pt x="4" y="68"/>
                        <a:pt x="4" y="68"/>
                        <a:pt x="4" y="68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8" y="55"/>
                        <a:pt x="8" y="55"/>
                        <a:pt x="8" y="55"/>
                      </a:cubicBezTo>
                      <a:moveTo>
                        <a:pt x="13" y="45"/>
                      </a:moveTo>
                      <a:cubicBezTo>
                        <a:pt x="10" y="51"/>
                        <a:pt x="10" y="51"/>
                        <a:pt x="10" y="51"/>
                      </a:cubicBezTo>
                      <a:cubicBezTo>
                        <a:pt x="11" y="55"/>
                        <a:pt x="11" y="55"/>
                        <a:pt x="11" y="55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3" y="45"/>
                        <a:pt x="13" y="45"/>
                        <a:pt x="13" y="45"/>
                      </a:cubicBezTo>
                      <a:moveTo>
                        <a:pt x="20" y="32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18" y="43"/>
                        <a:pt x="18" y="43"/>
                        <a:pt x="18" y="43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moveTo>
                        <a:pt x="24" y="25"/>
                      </a:move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32"/>
                        <a:pt x="24" y="32"/>
                        <a:pt x="24" y="32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moveTo>
                        <a:pt x="41" y="0"/>
                      </a:move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41" y="1"/>
                        <a:pt x="41" y="1"/>
                        <a:pt x="41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54" name="Freeform 1542"/>
                <p:cNvSpPr>
                  <a:spLocks/>
                </p:cNvSpPr>
                <p:nvPr/>
              </p:nvSpPr>
              <p:spPr bwMode="auto">
                <a:xfrm>
                  <a:off x="1681" y="1932"/>
                  <a:ext cx="5" cy="9"/>
                </a:xfrm>
                <a:custGeom>
                  <a:avLst/>
                  <a:gdLst>
                    <a:gd name="T0" fmla="*/ 2 w 2"/>
                    <a:gd name="T1" fmla="*/ 0 h 4"/>
                    <a:gd name="T2" fmla="*/ 2 w 2"/>
                    <a:gd name="T3" fmla="*/ 0 h 4"/>
                    <a:gd name="T4" fmla="*/ 2 w 2"/>
                    <a:gd name="T5" fmla="*/ 0 h 4"/>
                    <a:gd name="T6" fmla="*/ 2 w 2"/>
                    <a:gd name="T7" fmla="*/ 0 h 4"/>
                    <a:gd name="T8" fmla="*/ 2 w 2"/>
                    <a:gd name="T9" fmla="*/ 0 h 4"/>
                    <a:gd name="T10" fmla="*/ 0 w 2"/>
                    <a:gd name="T11" fmla="*/ 3 h 4"/>
                    <a:gd name="T12" fmla="*/ 0 w 2"/>
                    <a:gd name="T13" fmla="*/ 4 h 4"/>
                    <a:gd name="T14" fmla="*/ 2 w 2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55" name="Freeform 1543"/>
                <p:cNvSpPr>
                  <a:spLocks/>
                </p:cNvSpPr>
                <p:nvPr/>
              </p:nvSpPr>
              <p:spPr bwMode="auto">
                <a:xfrm>
                  <a:off x="1641" y="1991"/>
                  <a:ext cx="10" cy="15"/>
                </a:xfrm>
                <a:custGeom>
                  <a:avLst/>
                  <a:gdLst>
                    <a:gd name="T0" fmla="*/ 5 w 10"/>
                    <a:gd name="T1" fmla="*/ 0 h 15"/>
                    <a:gd name="T2" fmla="*/ 0 w 10"/>
                    <a:gd name="T3" fmla="*/ 7 h 15"/>
                    <a:gd name="T4" fmla="*/ 5 w 10"/>
                    <a:gd name="T5" fmla="*/ 15 h 15"/>
                    <a:gd name="T6" fmla="*/ 10 w 10"/>
                    <a:gd name="T7" fmla="*/ 7 h 15"/>
                    <a:gd name="T8" fmla="*/ 5 w 10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5"/>
                      </a:lnTo>
                      <a:lnTo>
                        <a:pt x="10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56" name="Freeform 1544"/>
                <p:cNvSpPr>
                  <a:spLocks/>
                </p:cNvSpPr>
                <p:nvPr/>
              </p:nvSpPr>
              <p:spPr bwMode="auto">
                <a:xfrm>
                  <a:off x="1641" y="1991"/>
                  <a:ext cx="10" cy="15"/>
                </a:xfrm>
                <a:custGeom>
                  <a:avLst/>
                  <a:gdLst>
                    <a:gd name="T0" fmla="*/ 5 w 10"/>
                    <a:gd name="T1" fmla="*/ 0 h 15"/>
                    <a:gd name="T2" fmla="*/ 0 w 10"/>
                    <a:gd name="T3" fmla="*/ 7 h 15"/>
                    <a:gd name="T4" fmla="*/ 5 w 10"/>
                    <a:gd name="T5" fmla="*/ 15 h 15"/>
                    <a:gd name="T6" fmla="*/ 10 w 10"/>
                    <a:gd name="T7" fmla="*/ 7 h 15"/>
                    <a:gd name="T8" fmla="*/ 5 w 10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5" y="15"/>
                      </a:lnTo>
                      <a:lnTo>
                        <a:pt x="10" y="7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57" name="Freeform 1545"/>
                <p:cNvSpPr>
                  <a:spLocks noEditPoints="1"/>
                </p:cNvSpPr>
                <p:nvPr/>
              </p:nvSpPr>
              <p:spPr bwMode="auto">
                <a:xfrm>
                  <a:off x="1615" y="2039"/>
                  <a:ext cx="7" cy="17"/>
                </a:xfrm>
                <a:custGeom>
                  <a:avLst/>
                  <a:gdLst>
                    <a:gd name="T0" fmla="*/ 2 w 7"/>
                    <a:gd name="T1" fmla="*/ 5 h 17"/>
                    <a:gd name="T2" fmla="*/ 0 w 7"/>
                    <a:gd name="T3" fmla="*/ 7 h 17"/>
                    <a:gd name="T4" fmla="*/ 5 w 7"/>
                    <a:gd name="T5" fmla="*/ 17 h 17"/>
                    <a:gd name="T6" fmla="*/ 7 w 7"/>
                    <a:gd name="T7" fmla="*/ 10 h 17"/>
                    <a:gd name="T8" fmla="*/ 2 w 7"/>
                    <a:gd name="T9" fmla="*/ 5 h 17"/>
                    <a:gd name="T10" fmla="*/ 5 w 7"/>
                    <a:gd name="T11" fmla="*/ 0 h 17"/>
                    <a:gd name="T12" fmla="*/ 5 w 7"/>
                    <a:gd name="T13" fmla="*/ 0 h 17"/>
                    <a:gd name="T14" fmla="*/ 5 w 7"/>
                    <a:gd name="T15" fmla="*/ 0 h 17"/>
                    <a:gd name="T16" fmla="*/ 5 w 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7">
                      <a:moveTo>
                        <a:pt x="2" y="5"/>
                      </a:moveTo>
                      <a:lnTo>
                        <a:pt x="0" y="7"/>
                      </a:lnTo>
                      <a:lnTo>
                        <a:pt x="5" y="17"/>
                      </a:lnTo>
                      <a:lnTo>
                        <a:pt x="7" y="10"/>
                      </a:lnTo>
                      <a:lnTo>
                        <a:pt x="2" y="5"/>
                      </a:lnTo>
                      <a:close/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58" name="Freeform 1546"/>
                <p:cNvSpPr>
                  <a:spLocks noEditPoints="1"/>
                </p:cNvSpPr>
                <p:nvPr/>
              </p:nvSpPr>
              <p:spPr bwMode="auto">
                <a:xfrm>
                  <a:off x="1615" y="2039"/>
                  <a:ext cx="7" cy="17"/>
                </a:xfrm>
                <a:custGeom>
                  <a:avLst/>
                  <a:gdLst>
                    <a:gd name="T0" fmla="*/ 2 w 7"/>
                    <a:gd name="T1" fmla="*/ 5 h 17"/>
                    <a:gd name="T2" fmla="*/ 0 w 7"/>
                    <a:gd name="T3" fmla="*/ 7 h 17"/>
                    <a:gd name="T4" fmla="*/ 5 w 7"/>
                    <a:gd name="T5" fmla="*/ 17 h 17"/>
                    <a:gd name="T6" fmla="*/ 7 w 7"/>
                    <a:gd name="T7" fmla="*/ 10 h 17"/>
                    <a:gd name="T8" fmla="*/ 2 w 7"/>
                    <a:gd name="T9" fmla="*/ 5 h 17"/>
                    <a:gd name="T10" fmla="*/ 5 w 7"/>
                    <a:gd name="T11" fmla="*/ 0 h 17"/>
                    <a:gd name="T12" fmla="*/ 5 w 7"/>
                    <a:gd name="T13" fmla="*/ 0 h 17"/>
                    <a:gd name="T14" fmla="*/ 5 w 7"/>
                    <a:gd name="T15" fmla="*/ 0 h 17"/>
                    <a:gd name="T16" fmla="*/ 5 w 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7">
                      <a:moveTo>
                        <a:pt x="2" y="5"/>
                      </a:moveTo>
                      <a:lnTo>
                        <a:pt x="0" y="7"/>
                      </a:lnTo>
                      <a:lnTo>
                        <a:pt x="5" y="17"/>
                      </a:lnTo>
                      <a:lnTo>
                        <a:pt x="7" y="10"/>
                      </a:lnTo>
                      <a:lnTo>
                        <a:pt x="2" y="5"/>
                      </a:lnTo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59" name="Freeform 1547"/>
                <p:cNvSpPr>
                  <a:spLocks/>
                </p:cNvSpPr>
                <p:nvPr/>
              </p:nvSpPr>
              <p:spPr bwMode="auto">
                <a:xfrm>
                  <a:off x="1632" y="2010"/>
                  <a:ext cx="9" cy="12"/>
                </a:xfrm>
                <a:custGeom>
                  <a:avLst/>
                  <a:gdLst>
                    <a:gd name="T0" fmla="*/ 4 w 9"/>
                    <a:gd name="T1" fmla="*/ 0 h 12"/>
                    <a:gd name="T2" fmla="*/ 0 w 9"/>
                    <a:gd name="T3" fmla="*/ 5 h 12"/>
                    <a:gd name="T4" fmla="*/ 4 w 9"/>
                    <a:gd name="T5" fmla="*/ 12 h 12"/>
                    <a:gd name="T6" fmla="*/ 9 w 9"/>
                    <a:gd name="T7" fmla="*/ 5 h 12"/>
                    <a:gd name="T8" fmla="*/ 4 w 9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4" y="0"/>
                      </a:moveTo>
                      <a:lnTo>
                        <a:pt x="0" y="5"/>
                      </a:lnTo>
                      <a:lnTo>
                        <a:pt x="4" y="12"/>
                      </a:lnTo>
                      <a:lnTo>
                        <a:pt x="9" y="5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60" name="Freeform 1548"/>
                <p:cNvSpPr>
                  <a:spLocks/>
                </p:cNvSpPr>
                <p:nvPr/>
              </p:nvSpPr>
              <p:spPr bwMode="auto">
                <a:xfrm>
                  <a:off x="1632" y="2010"/>
                  <a:ext cx="9" cy="12"/>
                </a:xfrm>
                <a:custGeom>
                  <a:avLst/>
                  <a:gdLst>
                    <a:gd name="T0" fmla="*/ 4 w 9"/>
                    <a:gd name="T1" fmla="*/ 0 h 12"/>
                    <a:gd name="T2" fmla="*/ 0 w 9"/>
                    <a:gd name="T3" fmla="*/ 5 h 12"/>
                    <a:gd name="T4" fmla="*/ 4 w 9"/>
                    <a:gd name="T5" fmla="*/ 12 h 12"/>
                    <a:gd name="T6" fmla="*/ 9 w 9"/>
                    <a:gd name="T7" fmla="*/ 5 h 12"/>
                    <a:gd name="T8" fmla="*/ 4 w 9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4" y="0"/>
                      </a:moveTo>
                      <a:lnTo>
                        <a:pt x="0" y="5"/>
                      </a:lnTo>
                      <a:lnTo>
                        <a:pt x="4" y="12"/>
                      </a:lnTo>
                      <a:lnTo>
                        <a:pt x="9" y="5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61" name="Freeform 1549"/>
                <p:cNvSpPr>
                  <a:spLocks/>
                </p:cNvSpPr>
                <p:nvPr/>
              </p:nvSpPr>
              <p:spPr bwMode="auto">
                <a:xfrm>
                  <a:off x="1603" y="2060"/>
                  <a:ext cx="7" cy="17"/>
                </a:xfrm>
                <a:custGeom>
                  <a:avLst/>
                  <a:gdLst>
                    <a:gd name="T0" fmla="*/ 5 w 7"/>
                    <a:gd name="T1" fmla="*/ 0 h 17"/>
                    <a:gd name="T2" fmla="*/ 0 w 7"/>
                    <a:gd name="T3" fmla="*/ 10 h 17"/>
                    <a:gd name="T4" fmla="*/ 5 w 7"/>
                    <a:gd name="T5" fmla="*/ 17 h 17"/>
                    <a:gd name="T6" fmla="*/ 7 w 7"/>
                    <a:gd name="T7" fmla="*/ 10 h 17"/>
                    <a:gd name="T8" fmla="*/ 5 w 7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0"/>
                      </a:moveTo>
                      <a:lnTo>
                        <a:pt x="0" y="10"/>
                      </a:lnTo>
                      <a:lnTo>
                        <a:pt x="5" y="17"/>
                      </a:lnTo>
                      <a:lnTo>
                        <a:pt x="7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62" name="Freeform 1550"/>
                <p:cNvSpPr>
                  <a:spLocks/>
                </p:cNvSpPr>
                <p:nvPr/>
              </p:nvSpPr>
              <p:spPr bwMode="auto">
                <a:xfrm>
                  <a:off x="1603" y="2060"/>
                  <a:ext cx="7" cy="17"/>
                </a:xfrm>
                <a:custGeom>
                  <a:avLst/>
                  <a:gdLst>
                    <a:gd name="T0" fmla="*/ 5 w 7"/>
                    <a:gd name="T1" fmla="*/ 0 h 17"/>
                    <a:gd name="T2" fmla="*/ 0 w 7"/>
                    <a:gd name="T3" fmla="*/ 10 h 17"/>
                    <a:gd name="T4" fmla="*/ 5 w 7"/>
                    <a:gd name="T5" fmla="*/ 17 h 17"/>
                    <a:gd name="T6" fmla="*/ 7 w 7"/>
                    <a:gd name="T7" fmla="*/ 10 h 17"/>
                    <a:gd name="T8" fmla="*/ 5 w 7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0"/>
                      </a:moveTo>
                      <a:lnTo>
                        <a:pt x="0" y="10"/>
                      </a:lnTo>
                      <a:lnTo>
                        <a:pt x="5" y="17"/>
                      </a:lnTo>
                      <a:lnTo>
                        <a:pt x="7" y="10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63" name="Freeform 1551"/>
                <p:cNvSpPr>
                  <a:spLocks noEditPoints="1"/>
                </p:cNvSpPr>
                <p:nvPr/>
              </p:nvSpPr>
              <p:spPr bwMode="auto">
                <a:xfrm>
                  <a:off x="1686" y="193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64" name="Freeform 1552"/>
                <p:cNvSpPr>
                  <a:spLocks/>
                </p:cNvSpPr>
                <p:nvPr/>
              </p:nvSpPr>
              <p:spPr bwMode="auto">
                <a:xfrm>
                  <a:off x="1617" y="2039"/>
                  <a:ext cx="10" cy="10"/>
                </a:xfrm>
                <a:custGeom>
                  <a:avLst/>
                  <a:gdLst>
                    <a:gd name="T0" fmla="*/ 3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10 w 10"/>
                    <a:gd name="T7" fmla="*/ 2 h 10"/>
                    <a:gd name="T8" fmla="*/ 3 w 10"/>
                    <a:gd name="T9" fmla="*/ 0 h 10"/>
                    <a:gd name="T10" fmla="*/ 3 w 10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0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2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65" name="Freeform 1553"/>
                <p:cNvSpPr>
                  <a:spLocks/>
                </p:cNvSpPr>
                <p:nvPr/>
              </p:nvSpPr>
              <p:spPr bwMode="auto">
                <a:xfrm>
                  <a:off x="1617" y="2039"/>
                  <a:ext cx="10" cy="10"/>
                </a:xfrm>
                <a:custGeom>
                  <a:avLst/>
                  <a:gdLst>
                    <a:gd name="T0" fmla="*/ 3 w 10"/>
                    <a:gd name="T1" fmla="*/ 0 h 10"/>
                    <a:gd name="T2" fmla="*/ 0 w 10"/>
                    <a:gd name="T3" fmla="*/ 5 h 10"/>
                    <a:gd name="T4" fmla="*/ 5 w 10"/>
                    <a:gd name="T5" fmla="*/ 10 h 10"/>
                    <a:gd name="T6" fmla="*/ 10 w 10"/>
                    <a:gd name="T7" fmla="*/ 2 h 10"/>
                    <a:gd name="T8" fmla="*/ 3 w 10"/>
                    <a:gd name="T9" fmla="*/ 0 h 10"/>
                    <a:gd name="T10" fmla="*/ 3 w 10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0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2"/>
                      </a:lnTo>
                      <a:lnTo>
                        <a:pt x="3" y="0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66" name="Freeform 1554"/>
                <p:cNvSpPr>
                  <a:spLocks/>
                </p:cNvSpPr>
                <p:nvPr/>
              </p:nvSpPr>
              <p:spPr bwMode="auto">
                <a:xfrm>
                  <a:off x="1584" y="2096"/>
                  <a:ext cx="7" cy="7"/>
                </a:xfrm>
                <a:custGeom>
                  <a:avLst/>
                  <a:gdLst>
                    <a:gd name="T0" fmla="*/ 5 w 7"/>
                    <a:gd name="T1" fmla="*/ 0 h 7"/>
                    <a:gd name="T2" fmla="*/ 0 w 7"/>
                    <a:gd name="T3" fmla="*/ 7 h 7"/>
                    <a:gd name="T4" fmla="*/ 0 w 7"/>
                    <a:gd name="T5" fmla="*/ 7 h 7"/>
                    <a:gd name="T6" fmla="*/ 7 w 7"/>
                    <a:gd name="T7" fmla="*/ 5 h 7"/>
                    <a:gd name="T8" fmla="*/ 5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67" name="Freeform 1555"/>
                <p:cNvSpPr>
                  <a:spLocks/>
                </p:cNvSpPr>
                <p:nvPr/>
              </p:nvSpPr>
              <p:spPr bwMode="auto">
                <a:xfrm>
                  <a:off x="1584" y="2096"/>
                  <a:ext cx="7" cy="7"/>
                </a:xfrm>
                <a:custGeom>
                  <a:avLst/>
                  <a:gdLst>
                    <a:gd name="T0" fmla="*/ 5 w 7"/>
                    <a:gd name="T1" fmla="*/ 0 h 7"/>
                    <a:gd name="T2" fmla="*/ 0 w 7"/>
                    <a:gd name="T3" fmla="*/ 7 h 7"/>
                    <a:gd name="T4" fmla="*/ 0 w 7"/>
                    <a:gd name="T5" fmla="*/ 7 h 7"/>
                    <a:gd name="T6" fmla="*/ 7 w 7"/>
                    <a:gd name="T7" fmla="*/ 5 h 7"/>
                    <a:gd name="T8" fmla="*/ 5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5" y="0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5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68" name="Freeform 1556"/>
                <p:cNvSpPr>
                  <a:spLocks/>
                </p:cNvSpPr>
                <p:nvPr/>
              </p:nvSpPr>
              <p:spPr bwMode="auto">
                <a:xfrm>
                  <a:off x="1551" y="2111"/>
                  <a:ext cx="38" cy="54"/>
                </a:xfrm>
                <a:custGeom>
                  <a:avLst/>
                  <a:gdLst>
                    <a:gd name="T0" fmla="*/ 38 w 38"/>
                    <a:gd name="T1" fmla="*/ 0 h 54"/>
                    <a:gd name="T2" fmla="*/ 28 w 38"/>
                    <a:gd name="T3" fmla="*/ 2 h 54"/>
                    <a:gd name="T4" fmla="*/ 0 w 38"/>
                    <a:gd name="T5" fmla="*/ 50 h 54"/>
                    <a:gd name="T6" fmla="*/ 7 w 38"/>
                    <a:gd name="T7" fmla="*/ 54 h 54"/>
                    <a:gd name="T8" fmla="*/ 38 w 38"/>
                    <a:gd name="T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54">
                      <a:moveTo>
                        <a:pt x="38" y="0"/>
                      </a:moveTo>
                      <a:lnTo>
                        <a:pt x="28" y="2"/>
                      </a:lnTo>
                      <a:lnTo>
                        <a:pt x="0" y="50"/>
                      </a:lnTo>
                      <a:lnTo>
                        <a:pt x="7" y="54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69" name="Freeform 1557"/>
                <p:cNvSpPr>
                  <a:spLocks/>
                </p:cNvSpPr>
                <p:nvPr/>
              </p:nvSpPr>
              <p:spPr bwMode="auto">
                <a:xfrm>
                  <a:off x="1551" y="2111"/>
                  <a:ext cx="38" cy="54"/>
                </a:xfrm>
                <a:custGeom>
                  <a:avLst/>
                  <a:gdLst>
                    <a:gd name="T0" fmla="*/ 38 w 38"/>
                    <a:gd name="T1" fmla="*/ 0 h 54"/>
                    <a:gd name="T2" fmla="*/ 28 w 38"/>
                    <a:gd name="T3" fmla="*/ 2 h 54"/>
                    <a:gd name="T4" fmla="*/ 0 w 38"/>
                    <a:gd name="T5" fmla="*/ 50 h 54"/>
                    <a:gd name="T6" fmla="*/ 7 w 38"/>
                    <a:gd name="T7" fmla="*/ 54 h 54"/>
                    <a:gd name="T8" fmla="*/ 38 w 38"/>
                    <a:gd name="T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54">
                      <a:moveTo>
                        <a:pt x="38" y="0"/>
                      </a:moveTo>
                      <a:lnTo>
                        <a:pt x="28" y="2"/>
                      </a:lnTo>
                      <a:lnTo>
                        <a:pt x="0" y="50"/>
                      </a:lnTo>
                      <a:lnTo>
                        <a:pt x="7" y="54"/>
                      </a:lnTo>
                      <a:lnTo>
                        <a:pt x="3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70" name="Freeform 1558"/>
                <p:cNvSpPr>
                  <a:spLocks/>
                </p:cNvSpPr>
                <p:nvPr/>
              </p:nvSpPr>
              <p:spPr bwMode="auto">
                <a:xfrm>
                  <a:off x="1667" y="1934"/>
                  <a:ext cx="14" cy="19"/>
                </a:xfrm>
                <a:custGeom>
                  <a:avLst/>
                  <a:gdLst>
                    <a:gd name="T0" fmla="*/ 5 w 6"/>
                    <a:gd name="T1" fmla="*/ 0 h 8"/>
                    <a:gd name="T2" fmla="*/ 4 w 6"/>
                    <a:gd name="T3" fmla="*/ 0 h 8"/>
                    <a:gd name="T4" fmla="*/ 0 w 6"/>
                    <a:gd name="T5" fmla="*/ 8 h 8"/>
                    <a:gd name="T6" fmla="*/ 6 w 6"/>
                    <a:gd name="T7" fmla="*/ 2 h 8"/>
                    <a:gd name="T8" fmla="*/ 5 w 6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1"/>
                        <a:pt x="5" y="1"/>
                        <a:pt x="5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71" name="Freeform 1559"/>
                <p:cNvSpPr>
                  <a:spLocks noEditPoints="1"/>
                </p:cNvSpPr>
                <p:nvPr/>
              </p:nvSpPr>
              <p:spPr bwMode="auto">
                <a:xfrm>
                  <a:off x="1679" y="1932"/>
                  <a:ext cx="7" cy="7"/>
                </a:xfrm>
                <a:custGeom>
                  <a:avLst/>
                  <a:gdLst>
                    <a:gd name="T0" fmla="*/ 3 w 3"/>
                    <a:gd name="T1" fmla="*/ 0 h 3"/>
                    <a:gd name="T2" fmla="*/ 2 w 3"/>
                    <a:gd name="T3" fmla="*/ 1 h 3"/>
                    <a:gd name="T4" fmla="*/ 0 w 3"/>
                    <a:gd name="T5" fmla="*/ 1 h 3"/>
                    <a:gd name="T6" fmla="*/ 1 w 3"/>
                    <a:gd name="T7" fmla="*/ 3 h 3"/>
                    <a:gd name="T8" fmla="*/ 3 w 3"/>
                    <a:gd name="T9" fmla="*/ 0 h 3"/>
                    <a:gd name="T10" fmla="*/ 3 w 3"/>
                    <a:gd name="T11" fmla="*/ 0 h 3"/>
                    <a:gd name="T12" fmla="*/ 3 w 3"/>
                    <a:gd name="T13" fmla="*/ 0 h 3"/>
                    <a:gd name="T14" fmla="*/ 3 w 3"/>
                    <a:gd name="T15" fmla="*/ 0 h 3"/>
                    <a:gd name="T16" fmla="*/ 3 w 3"/>
                    <a:gd name="T17" fmla="*/ 0 h 3"/>
                    <a:gd name="T18" fmla="*/ 3 w 3"/>
                    <a:gd name="T19" fmla="*/ 0 h 3"/>
                    <a:gd name="T20" fmla="*/ 3 w 3"/>
                    <a:gd name="T21" fmla="*/ 0 h 3"/>
                    <a:gd name="T22" fmla="*/ 3 w 3"/>
                    <a:gd name="T2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cubicBezTo>
                        <a:pt x="3" y="0"/>
                        <a:pt x="3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1" y="3"/>
                      </a:cubicBezTo>
                      <a:cubicBezTo>
                        <a:pt x="3" y="0"/>
                        <a:pt x="3" y="0"/>
                        <a:pt x="3" y="0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72" name="Freeform 1560"/>
                <p:cNvSpPr>
                  <a:spLocks noEditPoints="1"/>
                </p:cNvSpPr>
                <p:nvPr/>
              </p:nvSpPr>
              <p:spPr bwMode="auto">
                <a:xfrm>
                  <a:off x="1684" y="1927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1 w 1"/>
                    <a:gd name="T14" fmla="*/ 1 w 1"/>
                    <a:gd name="T15" fmla="*/ 1 w 1"/>
                    <a:gd name="T16" fmla="*/ 1 w 1"/>
                    <a:gd name="T17" fmla="*/ 0 w 1"/>
                    <a:gd name="T18" fmla="*/ 1 w 1"/>
                    <a:gd name="T1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73" name="Freeform 1561"/>
                <p:cNvSpPr>
                  <a:spLocks/>
                </p:cNvSpPr>
                <p:nvPr/>
              </p:nvSpPr>
              <p:spPr bwMode="auto">
                <a:xfrm>
                  <a:off x="1677" y="1927"/>
                  <a:ext cx="12" cy="7"/>
                </a:xfrm>
                <a:custGeom>
                  <a:avLst/>
                  <a:gdLst>
                    <a:gd name="T0" fmla="*/ 3 w 5"/>
                    <a:gd name="T1" fmla="*/ 0 h 3"/>
                    <a:gd name="T2" fmla="*/ 3 w 5"/>
                    <a:gd name="T3" fmla="*/ 0 h 3"/>
                    <a:gd name="T4" fmla="*/ 3 w 5"/>
                    <a:gd name="T5" fmla="*/ 0 h 3"/>
                    <a:gd name="T6" fmla="*/ 3 w 5"/>
                    <a:gd name="T7" fmla="*/ 0 h 3"/>
                    <a:gd name="T8" fmla="*/ 2 w 5"/>
                    <a:gd name="T9" fmla="*/ 0 h 3"/>
                    <a:gd name="T10" fmla="*/ 2 w 5"/>
                    <a:gd name="T11" fmla="*/ 0 h 3"/>
                    <a:gd name="T12" fmla="*/ 2 w 5"/>
                    <a:gd name="T13" fmla="*/ 0 h 3"/>
                    <a:gd name="T14" fmla="*/ 2 w 5"/>
                    <a:gd name="T15" fmla="*/ 0 h 3"/>
                    <a:gd name="T16" fmla="*/ 0 w 5"/>
                    <a:gd name="T17" fmla="*/ 3 h 3"/>
                    <a:gd name="T18" fmla="*/ 1 w 5"/>
                    <a:gd name="T19" fmla="*/ 3 h 3"/>
                    <a:gd name="T20" fmla="*/ 3 w 5"/>
                    <a:gd name="T21" fmla="*/ 3 h 3"/>
                    <a:gd name="T22" fmla="*/ 4 w 5"/>
                    <a:gd name="T23" fmla="*/ 2 h 3"/>
                    <a:gd name="T24" fmla="*/ 4 w 5"/>
                    <a:gd name="T25" fmla="*/ 2 h 3"/>
                    <a:gd name="T26" fmla="*/ 4 w 5"/>
                    <a:gd name="T27" fmla="*/ 2 h 3"/>
                    <a:gd name="T28" fmla="*/ 4 w 5"/>
                    <a:gd name="T29" fmla="*/ 2 h 3"/>
                    <a:gd name="T30" fmla="*/ 4 w 5"/>
                    <a:gd name="T31" fmla="*/ 2 h 3"/>
                    <a:gd name="T32" fmla="*/ 4 w 5"/>
                    <a:gd name="T33" fmla="*/ 2 h 3"/>
                    <a:gd name="T34" fmla="*/ 4 w 5"/>
                    <a:gd name="T35" fmla="*/ 2 h 3"/>
                    <a:gd name="T36" fmla="*/ 5 w 5"/>
                    <a:gd name="T37" fmla="*/ 2 h 3"/>
                    <a:gd name="T38" fmla="*/ 5 w 5"/>
                    <a:gd name="T39" fmla="*/ 2 h 3"/>
                    <a:gd name="T40" fmla="*/ 5 w 5"/>
                    <a:gd name="T41" fmla="*/ 2 h 3"/>
                    <a:gd name="T42" fmla="*/ 5 w 5"/>
                    <a:gd name="T43" fmla="*/ 1 h 3"/>
                    <a:gd name="T44" fmla="*/ 5 w 5"/>
                    <a:gd name="T45" fmla="*/ 1 h 3"/>
                    <a:gd name="T46" fmla="*/ 5 w 5"/>
                    <a:gd name="T47" fmla="*/ 1 h 3"/>
                    <a:gd name="T48" fmla="*/ 4 w 5"/>
                    <a:gd name="T49" fmla="*/ 0 h 3"/>
                    <a:gd name="T50" fmla="*/ 4 w 5"/>
                    <a:gd name="T51" fmla="*/ 0 h 3"/>
                    <a:gd name="T52" fmla="*/ 4 w 5"/>
                    <a:gd name="T53" fmla="*/ 0 h 3"/>
                    <a:gd name="T54" fmla="*/ 4 w 5"/>
                    <a:gd name="T55" fmla="*/ 0 h 3"/>
                    <a:gd name="T56" fmla="*/ 4 w 5"/>
                    <a:gd name="T57" fmla="*/ 0 h 3"/>
                    <a:gd name="T58" fmla="*/ 4 w 5"/>
                    <a:gd name="T59" fmla="*/ 0 h 3"/>
                    <a:gd name="T60" fmla="*/ 4 w 5"/>
                    <a:gd name="T61" fmla="*/ 0 h 3"/>
                    <a:gd name="T62" fmla="*/ 4 w 5"/>
                    <a:gd name="T63" fmla="*/ 0 h 3"/>
                    <a:gd name="T64" fmla="*/ 4 w 5"/>
                    <a:gd name="T65" fmla="*/ 0 h 3"/>
                    <a:gd name="T66" fmla="*/ 4 w 5"/>
                    <a:gd name="T67" fmla="*/ 0 h 3"/>
                    <a:gd name="T68" fmla="*/ 4 w 5"/>
                    <a:gd name="T69" fmla="*/ 0 h 3"/>
                    <a:gd name="T70" fmla="*/ 4 w 5"/>
                    <a:gd name="T71" fmla="*/ 0 h 3"/>
                    <a:gd name="T72" fmla="*/ 4 w 5"/>
                    <a:gd name="T73" fmla="*/ 0 h 3"/>
                    <a:gd name="T74" fmla="*/ 4 w 5"/>
                    <a:gd name="T75" fmla="*/ 0 h 3"/>
                    <a:gd name="T76" fmla="*/ 4 w 5"/>
                    <a:gd name="T77" fmla="*/ 0 h 3"/>
                    <a:gd name="T78" fmla="*/ 4 w 5"/>
                    <a:gd name="T79" fmla="*/ 0 h 3"/>
                    <a:gd name="T80" fmla="*/ 4 w 5"/>
                    <a:gd name="T81" fmla="*/ 0 h 3"/>
                    <a:gd name="T82" fmla="*/ 4 w 5"/>
                    <a:gd name="T83" fmla="*/ 0 h 3"/>
                    <a:gd name="T84" fmla="*/ 4 w 5"/>
                    <a:gd name="T85" fmla="*/ 0 h 3"/>
                    <a:gd name="T86" fmla="*/ 4 w 5"/>
                    <a:gd name="T87" fmla="*/ 0 h 3"/>
                    <a:gd name="T88" fmla="*/ 3 w 5"/>
                    <a:gd name="T89" fmla="*/ 0 h 3"/>
                    <a:gd name="T90" fmla="*/ 3 w 5"/>
                    <a:gd name="T9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" h="3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74" name="Freeform 1562"/>
                <p:cNvSpPr>
                  <a:spLocks/>
                </p:cNvSpPr>
                <p:nvPr/>
              </p:nvSpPr>
              <p:spPr bwMode="auto">
                <a:xfrm>
                  <a:off x="1579" y="2101"/>
                  <a:ext cx="15" cy="12"/>
                </a:xfrm>
                <a:custGeom>
                  <a:avLst/>
                  <a:gdLst>
                    <a:gd name="T0" fmla="*/ 15 w 15"/>
                    <a:gd name="T1" fmla="*/ 0 h 12"/>
                    <a:gd name="T2" fmla="*/ 12 w 15"/>
                    <a:gd name="T3" fmla="*/ 0 h 12"/>
                    <a:gd name="T4" fmla="*/ 5 w 15"/>
                    <a:gd name="T5" fmla="*/ 2 h 12"/>
                    <a:gd name="T6" fmla="*/ 5 w 15"/>
                    <a:gd name="T7" fmla="*/ 2 h 12"/>
                    <a:gd name="T8" fmla="*/ 0 w 15"/>
                    <a:gd name="T9" fmla="*/ 12 h 12"/>
                    <a:gd name="T10" fmla="*/ 10 w 15"/>
                    <a:gd name="T11" fmla="*/ 10 h 12"/>
                    <a:gd name="T12" fmla="*/ 15 w 1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2">
                      <a:moveTo>
                        <a:pt x="15" y="0"/>
                      </a:moveTo>
                      <a:lnTo>
                        <a:pt x="12" y="0"/>
                      </a:lnTo>
                      <a:lnTo>
                        <a:pt x="5" y="2"/>
                      </a:lnTo>
                      <a:lnTo>
                        <a:pt x="5" y="2"/>
                      </a:lnTo>
                      <a:lnTo>
                        <a:pt x="0" y="12"/>
                      </a:lnTo>
                      <a:lnTo>
                        <a:pt x="10" y="1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75" name="Freeform 1563"/>
                <p:cNvSpPr>
                  <a:spLocks/>
                </p:cNvSpPr>
                <p:nvPr/>
              </p:nvSpPr>
              <p:spPr bwMode="auto">
                <a:xfrm>
                  <a:off x="1579" y="2101"/>
                  <a:ext cx="15" cy="12"/>
                </a:xfrm>
                <a:custGeom>
                  <a:avLst/>
                  <a:gdLst>
                    <a:gd name="T0" fmla="*/ 15 w 15"/>
                    <a:gd name="T1" fmla="*/ 0 h 12"/>
                    <a:gd name="T2" fmla="*/ 12 w 15"/>
                    <a:gd name="T3" fmla="*/ 0 h 12"/>
                    <a:gd name="T4" fmla="*/ 5 w 15"/>
                    <a:gd name="T5" fmla="*/ 2 h 12"/>
                    <a:gd name="T6" fmla="*/ 5 w 15"/>
                    <a:gd name="T7" fmla="*/ 2 h 12"/>
                    <a:gd name="T8" fmla="*/ 0 w 15"/>
                    <a:gd name="T9" fmla="*/ 12 h 12"/>
                    <a:gd name="T10" fmla="*/ 10 w 15"/>
                    <a:gd name="T11" fmla="*/ 10 h 12"/>
                    <a:gd name="T12" fmla="*/ 15 w 1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2">
                      <a:moveTo>
                        <a:pt x="15" y="0"/>
                      </a:moveTo>
                      <a:lnTo>
                        <a:pt x="12" y="0"/>
                      </a:lnTo>
                      <a:lnTo>
                        <a:pt x="5" y="2"/>
                      </a:lnTo>
                      <a:lnTo>
                        <a:pt x="5" y="2"/>
                      </a:lnTo>
                      <a:lnTo>
                        <a:pt x="0" y="12"/>
                      </a:lnTo>
                      <a:lnTo>
                        <a:pt x="10" y="10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76" name="Freeform 1564"/>
                <p:cNvSpPr>
                  <a:spLocks/>
                </p:cNvSpPr>
                <p:nvPr/>
              </p:nvSpPr>
              <p:spPr bwMode="auto">
                <a:xfrm>
                  <a:off x="1501" y="2168"/>
                  <a:ext cx="55" cy="98"/>
                </a:xfrm>
                <a:custGeom>
                  <a:avLst/>
                  <a:gdLst>
                    <a:gd name="T0" fmla="*/ 47 w 55"/>
                    <a:gd name="T1" fmla="*/ 0 h 98"/>
                    <a:gd name="T2" fmla="*/ 12 w 55"/>
                    <a:gd name="T3" fmla="*/ 67 h 98"/>
                    <a:gd name="T4" fmla="*/ 0 w 55"/>
                    <a:gd name="T5" fmla="*/ 98 h 98"/>
                    <a:gd name="T6" fmla="*/ 7 w 55"/>
                    <a:gd name="T7" fmla="*/ 88 h 98"/>
                    <a:gd name="T8" fmla="*/ 55 w 55"/>
                    <a:gd name="T9" fmla="*/ 2 h 98"/>
                    <a:gd name="T10" fmla="*/ 47 w 55"/>
                    <a:gd name="T11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5" h="98">
                      <a:moveTo>
                        <a:pt x="47" y="0"/>
                      </a:moveTo>
                      <a:lnTo>
                        <a:pt x="12" y="67"/>
                      </a:lnTo>
                      <a:lnTo>
                        <a:pt x="0" y="98"/>
                      </a:lnTo>
                      <a:lnTo>
                        <a:pt x="7" y="88"/>
                      </a:lnTo>
                      <a:lnTo>
                        <a:pt x="55" y="2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77" name="Freeform 1565"/>
                <p:cNvSpPr>
                  <a:spLocks/>
                </p:cNvSpPr>
                <p:nvPr/>
              </p:nvSpPr>
              <p:spPr bwMode="auto">
                <a:xfrm>
                  <a:off x="1501" y="2168"/>
                  <a:ext cx="55" cy="98"/>
                </a:xfrm>
                <a:custGeom>
                  <a:avLst/>
                  <a:gdLst>
                    <a:gd name="T0" fmla="*/ 47 w 55"/>
                    <a:gd name="T1" fmla="*/ 0 h 98"/>
                    <a:gd name="T2" fmla="*/ 12 w 55"/>
                    <a:gd name="T3" fmla="*/ 67 h 98"/>
                    <a:gd name="T4" fmla="*/ 0 w 55"/>
                    <a:gd name="T5" fmla="*/ 98 h 98"/>
                    <a:gd name="T6" fmla="*/ 7 w 55"/>
                    <a:gd name="T7" fmla="*/ 88 h 98"/>
                    <a:gd name="T8" fmla="*/ 55 w 55"/>
                    <a:gd name="T9" fmla="*/ 2 h 98"/>
                    <a:gd name="T10" fmla="*/ 47 w 55"/>
                    <a:gd name="T11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5" h="98">
                      <a:moveTo>
                        <a:pt x="47" y="0"/>
                      </a:moveTo>
                      <a:lnTo>
                        <a:pt x="12" y="67"/>
                      </a:lnTo>
                      <a:lnTo>
                        <a:pt x="0" y="98"/>
                      </a:lnTo>
                      <a:lnTo>
                        <a:pt x="7" y="88"/>
                      </a:lnTo>
                      <a:lnTo>
                        <a:pt x="55" y="2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78" name="Freeform 1566"/>
                <p:cNvSpPr>
                  <a:spLocks/>
                </p:cNvSpPr>
                <p:nvPr/>
              </p:nvSpPr>
              <p:spPr bwMode="auto">
                <a:xfrm>
                  <a:off x="1487" y="2235"/>
                  <a:ext cx="26" cy="43"/>
                </a:xfrm>
                <a:custGeom>
                  <a:avLst/>
                  <a:gdLst>
                    <a:gd name="T0" fmla="*/ 11 w 11"/>
                    <a:gd name="T1" fmla="*/ 0 h 18"/>
                    <a:gd name="T2" fmla="*/ 0 w 11"/>
                    <a:gd name="T3" fmla="*/ 18 h 18"/>
                    <a:gd name="T4" fmla="*/ 1 w 11"/>
                    <a:gd name="T5" fmla="*/ 18 h 18"/>
                    <a:gd name="T6" fmla="*/ 6 w 11"/>
                    <a:gd name="T7" fmla="*/ 13 h 18"/>
                    <a:gd name="T8" fmla="*/ 11 w 11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8">
                      <a:moveTo>
                        <a:pt x="11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1" y="1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79" name="Freeform 1567"/>
                <p:cNvSpPr>
                  <a:spLocks/>
                </p:cNvSpPr>
                <p:nvPr/>
              </p:nvSpPr>
              <p:spPr bwMode="auto">
                <a:xfrm>
                  <a:off x="1487" y="228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80" name="Oval 1568"/>
                <p:cNvSpPr>
                  <a:spLocks noChangeArrowheads="1"/>
                </p:cNvSpPr>
                <p:nvPr/>
              </p:nvSpPr>
              <p:spPr bwMode="auto">
                <a:xfrm>
                  <a:off x="1487" y="2280"/>
                  <a:ext cx="1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81" name="Freeform 1569"/>
                <p:cNvSpPr>
                  <a:spLocks/>
                </p:cNvSpPr>
                <p:nvPr/>
              </p:nvSpPr>
              <p:spPr bwMode="auto">
                <a:xfrm>
                  <a:off x="1548" y="2161"/>
                  <a:ext cx="10" cy="9"/>
                </a:xfrm>
                <a:custGeom>
                  <a:avLst/>
                  <a:gdLst>
                    <a:gd name="T0" fmla="*/ 3 w 10"/>
                    <a:gd name="T1" fmla="*/ 0 h 9"/>
                    <a:gd name="T2" fmla="*/ 0 w 10"/>
                    <a:gd name="T3" fmla="*/ 7 h 9"/>
                    <a:gd name="T4" fmla="*/ 8 w 10"/>
                    <a:gd name="T5" fmla="*/ 9 h 9"/>
                    <a:gd name="T6" fmla="*/ 10 w 10"/>
                    <a:gd name="T7" fmla="*/ 4 h 9"/>
                    <a:gd name="T8" fmla="*/ 3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3" y="0"/>
                      </a:moveTo>
                      <a:lnTo>
                        <a:pt x="0" y="7"/>
                      </a:lnTo>
                      <a:lnTo>
                        <a:pt x="8" y="9"/>
                      </a:lnTo>
                      <a:lnTo>
                        <a:pt x="10" y="4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82" name="Freeform 1570"/>
                <p:cNvSpPr>
                  <a:spLocks/>
                </p:cNvSpPr>
                <p:nvPr/>
              </p:nvSpPr>
              <p:spPr bwMode="auto">
                <a:xfrm>
                  <a:off x="1548" y="2161"/>
                  <a:ext cx="10" cy="9"/>
                </a:xfrm>
                <a:custGeom>
                  <a:avLst/>
                  <a:gdLst>
                    <a:gd name="T0" fmla="*/ 3 w 10"/>
                    <a:gd name="T1" fmla="*/ 0 h 9"/>
                    <a:gd name="T2" fmla="*/ 0 w 10"/>
                    <a:gd name="T3" fmla="*/ 7 h 9"/>
                    <a:gd name="T4" fmla="*/ 8 w 10"/>
                    <a:gd name="T5" fmla="*/ 9 h 9"/>
                    <a:gd name="T6" fmla="*/ 10 w 10"/>
                    <a:gd name="T7" fmla="*/ 4 h 9"/>
                    <a:gd name="T8" fmla="*/ 3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3" y="0"/>
                      </a:moveTo>
                      <a:lnTo>
                        <a:pt x="0" y="7"/>
                      </a:lnTo>
                      <a:lnTo>
                        <a:pt x="8" y="9"/>
                      </a:lnTo>
                      <a:lnTo>
                        <a:pt x="10" y="4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83" name="Freeform 1571"/>
                <p:cNvSpPr>
                  <a:spLocks/>
                </p:cNvSpPr>
                <p:nvPr/>
              </p:nvSpPr>
              <p:spPr bwMode="auto">
                <a:xfrm>
                  <a:off x="1487" y="2070"/>
                  <a:ext cx="202" cy="215"/>
                </a:xfrm>
                <a:custGeom>
                  <a:avLst/>
                  <a:gdLst>
                    <a:gd name="T0" fmla="*/ 2 w 85"/>
                    <a:gd name="T1" fmla="*/ 89 h 90"/>
                    <a:gd name="T2" fmla="*/ 84 w 85"/>
                    <a:gd name="T3" fmla="*/ 2 h 90"/>
                    <a:gd name="T4" fmla="*/ 84 w 85"/>
                    <a:gd name="T5" fmla="*/ 0 h 90"/>
                    <a:gd name="T6" fmla="*/ 82 w 85"/>
                    <a:gd name="T7" fmla="*/ 0 h 90"/>
                    <a:gd name="T8" fmla="*/ 0 w 85"/>
                    <a:gd name="T9" fmla="*/ 87 h 90"/>
                    <a:gd name="T10" fmla="*/ 0 w 85"/>
                    <a:gd name="T11" fmla="*/ 89 h 90"/>
                    <a:gd name="T12" fmla="*/ 2 w 85"/>
                    <a:gd name="T13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90">
                      <a:moveTo>
                        <a:pt x="2" y="89"/>
                      </a:moveTo>
                      <a:cubicBezTo>
                        <a:pt x="84" y="2"/>
                        <a:pt x="84" y="2"/>
                        <a:pt x="84" y="2"/>
                      </a:cubicBezTo>
                      <a:cubicBezTo>
                        <a:pt x="85" y="2"/>
                        <a:pt x="85" y="1"/>
                        <a:pt x="84" y="0"/>
                      </a:cubicBezTo>
                      <a:cubicBezTo>
                        <a:pt x="84" y="0"/>
                        <a:pt x="83" y="0"/>
                        <a:pt x="82" y="0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88"/>
                        <a:pt x="0" y="89"/>
                        <a:pt x="0" y="89"/>
                      </a:cubicBezTo>
                      <a:cubicBezTo>
                        <a:pt x="1" y="90"/>
                        <a:pt x="2" y="90"/>
                        <a:pt x="2" y="8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84" name="Freeform 1572"/>
                <p:cNvSpPr>
                  <a:spLocks/>
                </p:cNvSpPr>
                <p:nvPr/>
              </p:nvSpPr>
              <p:spPr bwMode="auto">
                <a:xfrm>
                  <a:off x="1491" y="2220"/>
                  <a:ext cx="188" cy="65"/>
                </a:xfrm>
                <a:custGeom>
                  <a:avLst/>
                  <a:gdLst>
                    <a:gd name="T0" fmla="*/ 77 w 79"/>
                    <a:gd name="T1" fmla="*/ 0 h 27"/>
                    <a:gd name="T2" fmla="*/ 4 w 79"/>
                    <a:gd name="T3" fmla="*/ 22 h 27"/>
                    <a:gd name="T4" fmla="*/ 1 w 79"/>
                    <a:gd name="T5" fmla="*/ 26 h 27"/>
                    <a:gd name="T6" fmla="*/ 0 w 79"/>
                    <a:gd name="T7" fmla="*/ 26 h 27"/>
                    <a:gd name="T8" fmla="*/ 0 w 79"/>
                    <a:gd name="T9" fmla="*/ 26 h 27"/>
                    <a:gd name="T10" fmla="*/ 0 w 79"/>
                    <a:gd name="T11" fmla="*/ 26 h 27"/>
                    <a:gd name="T12" fmla="*/ 0 w 79"/>
                    <a:gd name="T13" fmla="*/ 27 h 27"/>
                    <a:gd name="T14" fmla="*/ 79 w 79"/>
                    <a:gd name="T15" fmla="*/ 2 h 27"/>
                    <a:gd name="T16" fmla="*/ 79 w 79"/>
                    <a:gd name="T17" fmla="*/ 1 h 27"/>
                    <a:gd name="T18" fmla="*/ 77 w 79"/>
                    <a:gd name="T1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9" h="27">
                      <a:moveTo>
                        <a:pt x="77" y="0"/>
                      </a:move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0" y="26"/>
                        <a:pt x="0" y="27"/>
                      </a:cubicBezTo>
                      <a:cubicBezTo>
                        <a:pt x="79" y="2"/>
                        <a:pt x="79" y="2"/>
                        <a:pt x="79" y="2"/>
                      </a:cubicBezTo>
                      <a:cubicBezTo>
                        <a:pt x="79" y="2"/>
                        <a:pt x="79" y="1"/>
                        <a:pt x="79" y="1"/>
                      </a:cubicBezTo>
                      <a:cubicBezTo>
                        <a:pt x="77" y="0"/>
                        <a:pt x="77" y="0"/>
                        <a:pt x="77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85" name="Freeform 1573"/>
                <p:cNvSpPr>
                  <a:spLocks noEditPoints="1"/>
                </p:cNvSpPr>
                <p:nvPr/>
              </p:nvSpPr>
              <p:spPr bwMode="auto">
                <a:xfrm>
                  <a:off x="1679" y="2220"/>
                  <a:ext cx="10" cy="5"/>
                </a:xfrm>
                <a:custGeom>
                  <a:avLst/>
                  <a:gdLst>
                    <a:gd name="T0" fmla="*/ 0 w 4"/>
                    <a:gd name="T1" fmla="*/ 1 h 2"/>
                    <a:gd name="T2" fmla="*/ 0 w 4"/>
                    <a:gd name="T3" fmla="*/ 2 h 2"/>
                    <a:gd name="T4" fmla="*/ 2 w 4"/>
                    <a:gd name="T5" fmla="*/ 1 h 2"/>
                    <a:gd name="T6" fmla="*/ 2 w 4"/>
                    <a:gd name="T7" fmla="*/ 1 h 2"/>
                    <a:gd name="T8" fmla="*/ 2 w 4"/>
                    <a:gd name="T9" fmla="*/ 1 h 2"/>
                    <a:gd name="T10" fmla="*/ 1 w 4"/>
                    <a:gd name="T11" fmla="*/ 1 h 2"/>
                    <a:gd name="T12" fmla="*/ 0 w 4"/>
                    <a:gd name="T13" fmla="*/ 1 h 2"/>
                    <a:gd name="T14" fmla="*/ 4 w 4"/>
                    <a:gd name="T15" fmla="*/ 0 h 2"/>
                    <a:gd name="T16" fmla="*/ 4 w 4"/>
                    <a:gd name="T17" fmla="*/ 0 h 2"/>
                    <a:gd name="T18" fmla="*/ 4 w 4"/>
                    <a:gd name="T19" fmla="*/ 0 h 2"/>
                    <a:gd name="T20" fmla="*/ 4 w 4"/>
                    <a:gd name="T21" fmla="*/ 0 h 2"/>
                    <a:gd name="T22" fmla="*/ 4 w 4"/>
                    <a:gd name="T23" fmla="*/ 0 h 2"/>
                    <a:gd name="T24" fmla="*/ 4 w 4"/>
                    <a:gd name="T25" fmla="*/ 0 h 2"/>
                    <a:gd name="T26" fmla="*/ 4 w 4"/>
                    <a:gd name="T27" fmla="*/ 0 h 2"/>
                    <a:gd name="T28" fmla="*/ 4 w 4"/>
                    <a:gd name="T29" fmla="*/ 0 h 2"/>
                    <a:gd name="T30" fmla="*/ 4 w 4"/>
                    <a:gd name="T3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" h="2">
                      <a:moveTo>
                        <a:pt x="0" y="1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86" name="Freeform 1574"/>
                <p:cNvSpPr>
                  <a:spLocks noEditPoints="1"/>
                </p:cNvSpPr>
                <p:nvPr/>
              </p:nvSpPr>
              <p:spPr bwMode="auto">
                <a:xfrm>
                  <a:off x="1491" y="2282"/>
                  <a:ext cx="3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1 w 1"/>
                    <a:gd name="T4" fmla="*/ 0 w 1"/>
                    <a:gd name="T5" fmla="*/ 0 w 1"/>
                    <a:gd name="T6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87" name="Oval 1575"/>
                <p:cNvSpPr>
                  <a:spLocks noChangeArrowheads="1"/>
                </p:cNvSpPr>
                <p:nvPr/>
              </p:nvSpPr>
              <p:spPr bwMode="auto">
                <a:xfrm>
                  <a:off x="1681" y="2223"/>
                  <a:ext cx="3" cy="1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88" name="Freeform 1576"/>
                <p:cNvSpPr>
                  <a:spLocks/>
                </p:cNvSpPr>
                <p:nvPr/>
              </p:nvSpPr>
              <p:spPr bwMode="auto">
                <a:xfrm>
                  <a:off x="1681" y="222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89" name="Freeform 1577"/>
                <p:cNvSpPr>
                  <a:spLocks noEditPoints="1"/>
                </p:cNvSpPr>
                <p:nvPr/>
              </p:nvSpPr>
              <p:spPr bwMode="auto">
                <a:xfrm>
                  <a:off x="1684" y="2220"/>
                  <a:ext cx="5" cy="3"/>
                </a:xfrm>
                <a:custGeom>
                  <a:avLst/>
                  <a:gdLst>
                    <a:gd name="T0" fmla="*/ 0 w 2"/>
                    <a:gd name="T1" fmla="*/ 1 h 1"/>
                    <a:gd name="T2" fmla="*/ 0 w 2"/>
                    <a:gd name="T3" fmla="*/ 1 h 1"/>
                    <a:gd name="T4" fmla="*/ 0 w 2"/>
                    <a:gd name="T5" fmla="*/ 1 h 1"/>
                    <a:gd name="T6" fmla="*/ 0 w 2"/>
                    <a:gd name="T7" fmla="*/ 1 h 1"/>
                    <a:gd name="T8" fmla="*/ 0 w 2"/>
                    <a:gd name="T9" fmla="*/ 1 h 1"/>
                    <a:gd name="T10" fmla="*/ 0 w 2"/>
                    <a:gd name="T11" fmla="*/ 1 h 1"/>
                    <a:gd name="T12" fmla="*/ 2 w 2"/>
                    <a:gd name="T13" fmla="*/ 0 h 1"/>
                    <a:gd name="T14" fmla="*/ 1 w 2"/>
                    <a:gd name="T15" fmla="*/ 0 h 1"/>
                    <a:gd name="T16" fmla="*/ 1 w 2"/>
                    <a:gd name="T17" fmla="*/ 1 h 1"/>
                    <a:gd name="T18" fmla="*/ 1 w 2"/>
                    <a:gd name="T19" fmla="*/ 1 h 1"/>
                    <a:gd name="T20" fmla="*/ 2 w 2"/>
                    <a:gd name="T21" fmla="*/ 0 h 1"/>
                    <a:gd name="T22" fmla="*/ 2 w 2"/>
                    <a:gd name="T2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90" name="Freeform 1578"/>
                <p:cNvSpPr>
                  <a:spLocks/>
                </p:cNvSpPr>
                <p:nvPr/>
              </p:nvSpPr>
              <p:spPr bwMode="auto">
                <a:xfrm>
                  <a:off x="1681" y="2223"/>
                  <a:ext cx="5" cy="0"/>
                </a:xfrm>
                <a:custGeom>
                  <a:avLst/>
                  <a:gdLst>
                    <a:gd name="T0" fmla="*/ 2 w 2"/>
                    <a:gd name="T1" fmla="*/ 2 w 2"/>
                    <a:gd name="T2" fmla="*/ 2 w 2"/>
                    <a:gd name="T3" fmla="*/ 1 w 2"/>
                    <a:gd name="T4" fmla="*/ 0 w 2"/>
                    <a:gd name="T5" fmla="*/ 1 w 2"/>
                    <a:gd name="T6" fmla="*/ 1 w 2"/>
                    <a:gd name="T7" fmla="*/ 1 w 2"/>
                    <a:gd name="T8" fmla="*/ 2 w 2"/>
                    <a:gd name="T9" fmla="*/ 2 w 2"/>
                    <a:gd name="T10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91" name="Freeform 1579"/>
                <p:cNvSpPr>
                  <a:spLocks/>
                </p:cNvSpPr>
                <p:nvPr/>
              </p:nvSpPr>
              <p:spPr bwMode="auto">
                <a:xfrm>
                  <a:off x="1681" y="2223"/>
                  <a:ext cx="5" cy="0"/>
                </a:xfrm>
                <a:custGeom>
                  <a:avLst/>
                  <a:gdLst>
                    <a:gd name="T0" fmla="*/ 2 w 2"/>
                    <a:gd name="T1" fmla="*/ 1 w 2"/>
                    <a:gd name="T2" fmla="*/ 1 w 2"/>
                    <a:gd name="T3" fmla="*/ 0 w 2"/>
                    <a:gd name="T4" fmla="*/ 0 w 2"/>
                    <a:gd name="T5" fmla="*/ 1 w 2"/>
                    <a:gd name="T6" fmla="*/ 2 w 2"/>
                    <a:gd name="T7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92" name="Freeform 1580"/>
                <p:cNvSpPr>
                  <a:spLocks/>
                </p:cNvSpPr>
                <p:nvPr/>
              </p:nvSpPr>
              <p:spPr bwMode="auto">
                <a:xfrm>
                  <a:off x="1674" y="2218"/>
                  <a:ext cx="5" cy="5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2 h 2"/>
                    <a:gd name="T6" fmla="*/ 2 w 2"/>
                    <a:gd name="T7" fmla="*/ 1 h 2"/>
                    <a:gd name="T8" fmla="*/ 2 w 2"/>
                    <a:gd name="T9" fmla="*/ 1 h 2"/>
                    <a:gd name="T10" fmla="*/ 2 w 2"/>
                    <a:gd name="T11" fmla="*/ 1 h 2"/>
                    <a:gd name="T12" fmla="*/ 2 w 2"/>
                    <a:gd name="T13" fmla="*/ 1 h 2"/>
                    <a:gd name="T14" fmla="*/ 2 w 2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8F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93" name="Freeform 1581"/>
                <p:cNvSpPr>
                  <a:spLocks noEditPoints="1"/>
                </p:cNvSpPr>
                <p:nvPr/>
              </p:nvSpPr>
              <p:spPr bwMode="auto">
                <a:xfrm>
                  <a:off x="1679" y="2218"/>
                  <a:ext cx="10" cy="5"/>
                </a:xfrm>
                <a:custGeom>
                  <a:avLst/>
                  <a:gdLst>
                    <a:gd name="T0" fmla="*/ 0 w 4"/>
                    <a:gd name="T1" fmla="*/ 1 h 2"/>
                    <a:gd name="T2" fmla="*/ 0 w 4"/>
                    <a:gd name="T3" fmla="*/ 1 h 2"/>
                    <a:gd name="T4" fmla="*/ 0 w 4"/>
                    <a:gd name="T5" fmla="*/ 2 h 2"/>
                    <a:gd name="T6" fmla="*/ 1 w 4"/>
                    <a:gd name="T7" fmla="*/ 2 h 2"/>
                    <a:gd name="T8" fmla="*/ 1 w 4"/>
                    <a:gd name="T9" fmla="*/ 2 h 2"/>
                    <a:gd name="T10" fmla="*/ 0 w 4"/>
                    <a:gd name="T11" fmla="*/ 1 h 2"/>
                    <a:gd name="T12" fmla="*/ 4 w 4"/>
                    <a:gd name="T13" fmla="*/ 1 h 2"/>
                    <a:gd name="T14" fmla="*/ 4 w 4"/>
                    <a:gd name="T15" fmla="*/ 1 h 2"/>
                    <a:gd name="T16" fmla="*/ 4 w 4"/>
                    <a:gd name="T17" fmla="*/ 1 h 2"/>
                    <a:gd name="T18" fmla="*/ 4 w 4"/>
                    <a:gd name="T19" fmla="*/ 1 h 2"/>
                    <a:gd name="T20" fmla="*/ 0 w 4"/>
                    <a:gd name="T21" fmla="*/ 1 h 2"/>
                    <a:gd name="T22" fmla="*/ 0 w 4"/>
                    <a:gd name="T23" fmla="*/ 1 h 2"/>
                    <a:gd name="T24" fmla="*/ 0 w 4"/>
                    <a:gd name="T25" fmla="*/ 1 h 2"/>
                    <a:gd name="T26" fmla="*/ 0 w 4"/>
                    <a:gd name="T27" fmla="*/ 1 h 2"/>
                    <a:gd name="T28" fmla="*/ 3 w 4"/>
                    <a:gd name="T29" fmla="*/ 0 h 2"/>
                    <a:gd name="T30" fmla="*/ 3 w 4"/>
                    <a:gd name="T31" fmla="*/ 0 h 2"/>
                    <a:gd name="T32" fmla="*/ 4 w 4"/>
                    <a:gd name="T33" fmla="*/ 1 h 2"/>
                    <a:gd name="T34" fmla="*/ 4 w 4"/>
                    <a:gd name="T35" fmla="*/ 1 h 2"/>
                    <a:gd name="T36" fmla="*/ 4 w 4"/>
                    <a:gd name="T37" fmla="*/ 1 h 2"/>
                    <a:gd name="T38" fmla="*/ 4 w 4"/>
                    <a:gd name="T39" fmla="*/ 0 h 2"/>
                    <a:gd name="T40" fmla="*/ 3 w 4"/>
                    <a:gd name="T4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" h="2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4" y="1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94" name="Freeform 1582"/>
                <p:cNvSpPr>
                  <a:spLocks noEditPoints="1"/>
                </p:cNvSpPr>
                <p:nvPr/>
              </p:nvSpPr>
              <p:spPr bwMode="auto">
                <a:xfrm>
                  <a:off x="1681" y="2218"/>
                  <a:ext cx="5" cy="5"/>
                </a:xfrm>
                <a:custGeom>
                  <a:avLst/>
                  <a:gdLst>
                    <a:gd name="T0" fmla="*/ 0 w 2"/>
                    <a:gd name="T1" fmla="*/ 2 h 2"/>
                    <a:gd name="T2" fmla="*/ 0 w 2"/>
                    <a:gd name="T3" fmla="*/ 2 h 2"/>
                    <a:gd name="T4" fmla="*/ 0 w 2"/>
                    <a:gd name="T5" fmla="*/ 2 h 2"/>
                    <a:gd name="T6" fmla="*/ 0 w 2"/>
                    <a:gd name="T7" fmla="*/ 2 h 2"/>
                    <a:gd name="T8" fmla="*/ 0 w 2"/>
                    <a:gd name="T9" fmla="*/ 2 h 2"/>
                    <a:gd name="T10" fmla="*/ 2 w 2"/>
                    <a:gd name="T11" fmla="*/ 0 h 2"/>
                    <a:gd name="T12" fmla="*/ 2 w 2"/>
                    <a:gd name="T13" fmla="*/ 0 h 2"/>
                    <a:gd name="T14" fmla="*/ 2 w 2"/>
                    <a:gd name="T15" fmla="*/ 0 h 2"/>
                    <a:gd name="T16" fmla="*/ 2 w 2"/>
                    <a:gd name="T17" fmla="*/ 0 h 2"/>
                    <a:gd name="T18" fmla="*/ 2 w 2"/>
                    <a:gd name="T1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95" name="Freeform 1583"/>
                <p:cNvSpPr>
                  <a:spLocks noEditPoints="1"/>
                </p:cNvSpPr>
                <p:nvPr/>
              </p:nvSpPr>
              <p:spPr bwMode="auto">
                <a:xfrm>
                  <a:off x="1681" y="2218"/>
                  <a:ext cx="5" cy="5"/>
                </a:xfrm>
                <a:custGeom>
                  <a:avLst/>
                  <a:gdLst>
                    <a:gd name="T0" fmla="*/ 0 w 2"/>
                    <a:gd name="T1" fmla="*/ 2 h 2"/>
                    <a:gd name="T2" fmla="*/ 0 w 2"/>
                    <a:gd name="T3" fmla="*/ 2 h 2"/>
                    <a:gd name="T4" fmla="*/ 0 w 2"/>
                    <a:gd name="T5" fmla="*/ 2 h 2"/>
                    <a:gd name="T6" fmla="*/ 0 w 2"/>
                    <a:gd name="T7" fmla="*/ 2 h 2"/>
                    <a:gd name="T8" fmla="*/ 0 w 2"/>
                    <a:gd name="T9" fmla="*/ 2 h 2"/>
                    <a:gd name="T10" fmla="*/ 2 w 2"/>
                    <a:gd name="T11" fmla="*/ 0 h 2"/>
                    <a:gd name="T12" fmla="*/ 2 w 2"/>
                    <a:gd name="T13" fmla="*/ 0 h 2"/>
                    <a:gd name="T14" fmla="*/ 2 w 2"/>
                    <a:gd name="T15" fmla="*/ 0 h 2"/>
                    <a:gd name="T16" fmla="*/ 2 w 2"/>
                    <a:gd name="T17" fmla="*/ 0 h 2"/>
                    <a:gd name="T18" fmla="*/ 2 w 2"/>
                    <a:gd name="T1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96" name="Oval 1584"/>
                <p:cNvSpPr>
                  <a:spLocks noChangeArrowheads="1"/>
                </p:cNvSpPr>
                <p:nvPr/>
              </p:nvSpPr>
              <p:spPr bwMode="auto">
                <a:xfrm>
                  <a:off x="1679" y="2218"/>
                  <a:ext cx="1" cy="2"/>
                </a:xfrm>
                <a:prstGeom prst="ellipse">
                  <a:avLst/>
                </a:prstGeom>
                <a:solidFill>
                  <a:srgbClr val="6B6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97" name="Freeform 1585"/>
                <p:cNvSpPr>
                  <a:spLocks noEditPoints="1"/>
                </p:cNvSpPr>
                <p:nvPr/>
              </p:nvSpPr>
              <p:spPr bwMode="auto">
                <a:xfrm>
                  <a:off x="1679" y="2218"/>
                  <a:ext cx="2" cy="5"/>
                </a:xfrm>
                <a:custGeom>
                  <a:avLst/>
                  <a:gdLst>
                    <a:gd name="T0" fmla="*/ 0 w 1"/>
                    <a:gd name="T1" fmla="*/ 1 h 2"/>
                    <a:gd name="T2" fmla="*/ 0 w 1"/>
                    <a:gd name="T3" fmla="*/ 1 h 2"/>
                    <a:gd name="T4" fmla="*/ 1 w 1"/>
                    <a:gd name="T5" fmla="*/ 2 h 2"/>
                    <a:gd name="T6" fmla="*/ 1 w 1"/>
                    <a:gd name="T7" fmla="*/ 2 h 2"/>
                    <a:gd name="T8" fmla="*/ 1 w 1"/>
                    <a:gd name="T9" fmla="*/ 1 h 2"/>
                    <a:gd name="T10" fmla="*/ 0 w 1"/>
                    <a:gd name="T11" fmla="*/ 1 h 2"/>
                    <a:gd name="T12" fmla="*/ 0 w 1"/>
                    <a:gd name="T13" fmla="*/ 0 h 2"/>
                    <a:gd name="T14" fmla="*/ 0 w 1"/>
                    <a:gd name="T15" fmla="*/ 1 h 2"/>
                    <a:gd name="T16" fmla="*/ 0 w 1"/>
                    <a:gd name="T17" fmla="*/ 1 h 2"/>
                    <a:gd name="T18" fmla="*/ 0 w 1"/>
                    <a:gd name="T19" fmla="*/ 1 h 2"/>
                    <a:gd name="T20" fmla="*/ 0 w 1"/>
                    <a:gd name="T2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" h="2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98" name="Freeform 1586"/>
                <p:cNvSpPr>
                  <a:spLocks/>
                </p:cNvSpPr>
                <p:nvPr/>
              </p:nvSpPr>
              <p:spPr bwMode="auto">
                <a:xfrm>
                  <a:off x="1681" y="2220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1 h 1"/>
                    <a:gd name="T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99" name="Freeform 1587"/>
                <p:cNvSpPr>
                  <a:spLocks noEditPoints="1"/>
                </p:cNvSpPr>
                <p:nvPr/>
              </p:nvSpPr>
              <p:spPr bwMode="auto">
                <a:xfrm>
                  <a:off x="1686" y="2218"/>
                  <a:ext cx="3" cy="5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1 h 2"/>
                    <a:gd name="T4" fmla="*/ 1 w 1"/>
                    <a:gd name="T5" fmla="*/ 1 h 2"/>
                    <a:gd name="T6" fmla="*/ 0 w 1"/>
                    <a:gd name="T7" fmla="*/ 2 h 2"/>
                    <a:gd name="T8" fmla="*/ 0 w 1"/>
                    <a:gd name="T9" fmla="*/ 1 h 2"/>
                    <a:gd name="T10" fmla="*/ 1 w 1"/>
                    <a:gd name="T11" fmla="*/ 1 h 2"/>
                    <a:gd name="T12" fmla="*/ 1 w 1"/>
                    <a:gd name="T13" fmla="*/ 1 h 2"/>
                    <a:gd name="T14" fmla="*/ 0 w 1"/>
                    <a:gd name="T15" fmla="*/ 0 h 2"/>
                    <a:gd name="T16" fmla="*/ 0 w 1"/>
                    <a:gd name="T17" fmla="*/ 0 h 2"/>
                    <a:gd name="T18" fmla="*/ 0 w 1"/>
                    <a:gd name="T19" fmla="*/ 0 h 2"/>
                    <a:gd name="T20" fmla="*/ 1 w 1"/>
                    <a:gd name="T21" fmla="*/ 1 h 2"/>
                    <a:gd name="T22" fmla="*/ 1 w 1"/>
                    <a:gd name="T23" fmla="*/ 1 h 2"/>
                    <a:gd name="T24" fmla="*/ 0 w 1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00" name="Freeform 1588"/>
                <p:cNvSpPr>
                  <a:spLocks noEditPoints="1"/>
                </p:cNvSpPr>
                <p:nvPr/>
              </p:nvSpPr>
              <p:spPr bwMode="auto">
                <a:xfrm>
                  <a:off x="1686" y="2218"/>
                  <a:ext cx="3" cy="5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2 h 2"/>
                    <a:gd name="T4" fmla="*/ 0 w 1"/>
                    <a:gd name="T5" fmla="*/ 2 h 2"/>
                    <a:gd name="T6" fmla="*/ 1 w 1"/>
                    <a:gd name="T7" fmla="*/ 1 h 2"/>
                    <a:gd name="T8" fmla="*/ 0 w 1"/>
                    <a:gd name="T9" fmla="*/ 0 h 2"/>
                    <a:gd name="T10" fmla="*/ 0 w 1"/>
                    <a:gd name="T11" fmla="*/ 0 h 2"/>
                    <a:gd name="T12" fmla="*/ 0 w 1"/>
                    <a:gd name="T13" fmla="*/ 0 h 2"/>
                    <a:gd name="T14" fmla="*/ 0 w 1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1"/>
                        <a:pt x="1" y="1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01" name="Freeform 1589"/>
                <p:cNvSpPr>
                  <a:spLocks/>
                </p:cNvSpPr>
                <p:nvPr/>
              </p:nvSpPr>
              <p:spPr bwMode="auto">
                <a:xfrm>
                  <a:off x="1679" y="2216"/>
                  <a:ext cx="10" cy="7"/>
                </a:xfrm>
                <a:custGeom>
                  <a:avLst/>
                  <a:gdLst>
                    <a:gd name="T0" fmla="*/ 2 w 4"/>
                    <a:gd name="T1" fmla="*/ 0 h 3"/>
                    <a:gd name="T2" fmla="*/ 2 w 4"/>
                    <a:gd name="T3" fmla="*/ 1 h 3"/>
                    <a:gd name="T4" fmla="*/ 0 w 4"/>
                    <a:gd name="T5" fmla="*/ 1 h 3"/>
                    <a:gd name="T6" fmla="*/ 0 w 4"/>
                    <a:gd name="T7" fmla="*/ 1 h 3"/>
                    <a:gd name="T8" fmla="*/ 0 w 4"/>
                    <a:gd name="T9" fmla="*/ 2 h 3"/>
                    <a:gd name="T10" fmla="*/ 1 w 4"/>
                    <a:gd name="T11" fmla="*/ 2 h 3"/>
                    <a:gd name="T12" fmla="*/ 1 w 4"/>
                    <a:gd name="T13" fmla="*/ 3 h 3"/>
                    <a:gd name="T14" fmla="*/ 1 w 4"/>
                    <a:gd name="T15" fmla="*/ 3 h 3"/>
                    <a:gd name="T16" fmla="*/ 1 w 4"/>
                    <a:gd name="T17" fmla="*/ 3 h 3"/>
                    <a:gd name="T18" fmla="*/ 1 w 4"/>
                    <a:gd name="T19" fmla="*/ 3 h 3"/>
                    <a:gd name="T20" fmla="*/ 2 w 4"/>
                    <a:gd name="T21" fmla="*/ 3 h 3"/>
                    <a:gd name="T22" fmla="*/ 2 w 4"/>
                    <a:gd name="T23" fmla="*/ 3 h 3"/>
                    <a:gd name="T24" fmla="*/ 3 w 4"/>
                    <a:gd name="T25" fmla="*/ 3 h 3"/>
                    <a:gd name="T26" fmla="*/ 4 w 4"/>
                    <a:gd name="T27" fmla="*/ 2 h 3"/>
                    <a:gd name="T28" fmla="*/ 4 w 4"/>
                    <a:gd name="T29" fmla="*/ 2 h 3"/>
                    <a:gd name="T30" fmla="*/ 4 w 4"/>
                    <a:gd name="T31" fmla="*/ 2 h 3"/>
                    <a:gd name="T32" fmla="*/ 3 w 4"/>
                    <a:gd name="T33" fmla="*/ 1 h 3"/>
                    <a:gd name="T34" fmla="*/ 3 w 4"/>
                    <a:gd name="T35" fmla="*/ 1 h 3"/>
                    <a:gd name="T36" fmla="*/ 3 w 4"/>
                    <a:gd name="T37" fmla="*/ 1 h 3"/>
                    <a:gd name="T38" fmla="*/ 3 w 4"/>
                    <a:gd name="T39" fmla="*/ 1 h 3"/>
                    <a:gd name="T40" fmla="*/ 3 w 4"/>
                    <a:gd name="T41" fmla="*/ 1 h 3"/>
                    <a:gd name="T42" fmla="*/ 2 w 4"/>
                    <a:gd name="T4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" h="3">
                      <a:moveTo>
                        <a:pt x="2" y="0"/>
                      </a:move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02" name="Freeform 1590"/>
                <p:cNvSpPr>
                  <a:spLocks/>
                </p:cNvSpPr>
                <p:nvPr/>
              </p:nvSpPr>
              <p:spPr bwMode="auto">
                <a:xfrm>
                  <a:off x="1487" y="2278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03" name="Oval 1591"/>
                <p:cNvSpPr>
                  <a:spLocks noChangeArrowheads="1"/>
                </p:cNvSpPr>
                <p:nvPr/>
              </p:nvSpPr>
              <p:spPr bwMode="auto">
                <a:xfrm>
                  <a:off x="1487" y="2278"/>
                  <a:ext cx="1" cy="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04" name="Freeform 1592"/>
                <p:cNvSpPr>
                  <a:spLocks/>
                </p:cNvSpPr>
                <p:nvPr/>
              </p:nvSpPr>
              <p:spPr bwMode="auto">
                <a:xfrm>
                  <a:off x="1487" y="228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05" name="Freeform 1593"/>
                <p:cNvSpPr>
                  <a:spLocks noEditPoints="1"/>
                </p:cNvSpPr>
                <p:nvPr/>
              </p:nvSpPr>
              <p:spPr bwMode="auto">
                <a:xfrm>
                  <a:off x="1487" y="2278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  <a:gd name="T10" fmla="*/ 0 w 1"/>
                    <a:gd name="T11" fmla="*/ 1 h 1"/>
                    <a:gd name="T12" fmla="*/ 0 w 1"/>
                    <a:gd name="T13" fmla="*/ 1 h 1"/>
                    <a:gd name="T14" fmla="*/ 1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1 h 1"/>
                    <a:gd name="T22" fmla="*/ 0 w 1"/>
                    <a:gd name="T23" fmla="*/ 1 h 1"/>
                    <a:gd name="T24" fmla="*/ 0 w 1"/>
                    <a:gd name="T25" fmla="*/ 0 h 1"/>
                    <a:gd name="T26" fmla="*/ 1 w 1"/>
                    <a:gd name="T2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06" name="Freeform 1594"/>
                <p:cNvSpPr>
                  <a:spLocks/>
                </p:cNvSpPr>
                <p:nvPr/>
              </p:nvSpPr>
              <p:spPr bwMode="auto">
                <a:xfrm>
                  <a:off x="1487" y="2273"/>
                  <a:ext cx="14" cy="12"/>
                </a:xfrm>
                <a:custGeom>
                  <a:avLst/>
                  <a:gdLst>
                    <a:gd name="T0" fmla="*/ 6 w 6"/>
                    <a:gd name="T1" fmla="*/ 0 h 5"/>
                    <a:gd name="T2" fmla="*/ 1 w 6"/>
                    <a:gd name="T3" fmla="*/ 2 h 5"/>
                    <a:gd name="T4" fmla="*/ 1 w 6"/>
                    <a:gd name="T5" fmla="*/ 2 h 5"/>
                    <a:gd name="T6" fmla="*/ 0 w 6"/>
                    <a:gd name="T7" fmla="*/ 2 h 5"/>
                    <a:gd name="T8" fmla="*/ 0 w 6"/>
                    <a:gd name="T9" fmla="*/ 3 h 5"/>
                    <a:gd name="T10" fmla="*/ 0 w 6"/>
                    <a:gd name="T11" fmla="*/ 3 h 5"/>
                    <a:gd name="T12" fmla="*/ 0 w 6"/>
                    <a:gd name="T13" fmla="*/ 3 h 5"/>
                    <a:gd name="T14" fmla="*/ 0 w 6"/>
                    <a:gd name="T15" fmla="*/ 3 h 5"/>
                    <a:gd name="T16" fmla="*/ 0 w 6"/>
                    <a:gd name="T17" fmla="*/ 3 h 5"/>
                    <a:gd name="T18" fmla="*/ 0 w 6"/>
                    <a:gd name="T19" fmla="*/ 4 h 5"/>
                    <a:gd name="T20" fmla="*/ 1 w 6"/>
                    <a:gd name="T21" fmla="*/ 5 h 5"/>
                    <a:gd name="T22" fmla="*/ 2 w 6"/>
                    <a:gd name="T23" fmla="*/ 5 h 5"/>
                    <a:gd name="T24" fmla="*/ 2 w 6"/>
                    <a:gd name="T25" fmla="*/ 5 h 5"/>
                    <a:gd name="T26" fmla="*/ 2 w 6"/>
                    <a:gd name="T27" fmla="*/ 4 h 5"/>
                    <a:gd name="T28" fmla="*/ 2 w 6"/>
                    <a:gd name="T29" fmla="*/ 4 h 5"/>
                    <a:gd name="T30" fmla="*/ 2 w 6"/>
                    <a:gd name="T31" fmla="*/ 4 h 5"/>
                    <a:gd name="T32" fmla="*/ 2 w 6"/>
                    <a:gd name="T33" fmla="*/ 4 h 5"/>
                    <a:gd name="T34" fmla="*/ 3 w 6"/>
                    <a:gd name="T35" fmla="*/ 4 h 5"/>
                    <a:gd name="T36" fmla="*/ 6 w 6"/>
                    <a:gd name="T3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4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07" name="Freeform 1595"/>
                <p:cNvSpPr>
                  <a:spLocks/>
                </p:cNvSpPr>
                <p:nvPr/>
              </p:nvSpPr>
              <p:spPr bwMode="auto">
                <a:xfrm>
                  <a:off x="1760" y="1772"/>
                  <a:ext cx="199" cy="162"/>
                </a:xfrm>
                <a:custGeom>
                  <a:avLst/>
                  <a:gdLst>
                    <a:gd name="T0" fmla="*/ 1 w 84"/>
                    <a:gd name="T1" fmla="*/ 2 h 68"/>
                    <a:gd name="T2" fmla="*/ 81 w 84"/>
                    <a:gd name="T3" fmla="*/ 67 h 68"/>
                    <a:gd name="T4" fmla="*/ 83 w 84"/>
                    <a:gd name="T5" fmla="*/ 67 h 68"/>
                    <a:gd name="T6" fmla="*/ 83 w 84"/>
                    <a:gd name="T7" fmla="*/ 65 h 68"/>
                    <a:gd name="T8" fmla="*/ 2 w 84"/>
                    <a:gd name="T9" fmla="*/ 0 h 68"/>
                    <a:gd name="T10" fmla="*/ 0 w 84"/>
                    <a:gd name="T11" fmla="*/ 0 h 68"/>
                    <a:gd name="T12" fmla="*/ 1 w 84"/>
                    <a:gd name="T13" fmla="*/ 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68">
                      <a:moveTo>
                        <a:pt x="1" y="2"/>
                      </a:moveTo>
                      <a:cubicBezTo>
                        <a:pt x="81" y="67"/>
                        <a:pt x="81" y="67"/>
                        <a:pt x="81" y="67"/>
                      </a:cubicBezTo>
                      <a:cubicBezTo>
                        <a:pt x="82" y="68"/>
                        <a:pt x="83" y="68"/>
                        <a:pt x="83" y="67"/>
                      </a:cubicBezTo>
                      <a:cubicBezTo>
                        <a:pt x="84" y="66"/>
                        <a:pt x="84" y="65"/>
                        <a:pt x="83" y="65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1"/>
                        <a:pt x="0" y="2"/>
                        <a:pt x="1" y="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08" name="Freeform 1596"/>
                <p:cNvSpPr>
                  <a:spLocks/>
                </p:cNvSpPr>
                <p:nvPr/>
              </p:nvSpPr>
              <p:spPr bwMode="auto">
                <a:xfrm>
                  <a:off x="1760" y="1772"/>
                  <a:ext cx="202" cy="305"/>
                </a:xfrm>
                <a:custGeom>
                  <a:avLst/>
                  <a:gdLst>
                    <a:gd name="T0" fmla="*/ 0 w 85"/>
                    <a:gd name="T1" fmla="*/ 2 h 128"/>
                    <a:gd name="T2" fmla="*/ 82 w 85"/>
                    <a:gd name="T3" fmla="*/ 127 h 128"/>
                    <a:gd name="T4" fmla="*/ 84 w 85"/>
                    <a:gd name="T5" fmla="*/ 128 h 128"/>
                    <a:gd name="T6" fmla="*/ 85 w 85"/>
                    <a:gd name="T7" fmla="*/ 126 h 128"/>
                    <a:gd name="T8" fmla="*/ 3 w 85"/>
                    <a:gd name="T9" fmla="*/ 0 h 128"/>
                    <a:gd name="T10" fmla="*/ 1 w 85"/>
                    <a:gd name="T11" fmla="*/ 0 h 128"/>
                    <a:gd name="T12" fmla="*/ 0 w 85"/>
                    <a:gd name="T13" fmla="*/ 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128">
                      <a:moveTo>
                        <a:pt x="0" y="2"/>
                      </a:moveTo>
                      <a:cubicBezTo>
                        <a:pt x="82" y="127"/>
                        <a:pt x="82" y="127"/>
                        <a:pt x="82" y="127"/>
                      </a:cubicBezTo>
                      <a:cubicBezTo>
                        <a:pt x="83" y="128"/>
                        <a:pt x="84" y="128"/>
                        <a:pt x="84" y="128"/>
                      </a:cubicBezTo>
                      <a:cubicBezTo>
                        <a:pt x="85" y="127"/>
                        <a:pt x="85" y="126"/>
                        <a:pt x="85" y="126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09" name="Freeform 1597"/>
                <p:cNvSpPr>
                  <a:spLocks/>
                </p:cNvSpPr>
                <p:nvPr/>
              </p:nvSpPr>
              <p:spPr bwMode="auto">
                <a:xfrm>
                  <a:off x="1760" y="1772"/>
                  <a:ext cx="199" cy="453"/>
                </a:xfrm>
                <a:custGeom>
                  <a:avLst/>
                  <a:gdLst>
                    <a:gd name="T0" fmla="*/ 0 w 84"/>
                    <a:gd name="T1" fmla="*/ 2 h 190"/>
                    <a:gd name="T2" fmla="*/ 81 w 84"/>
                    <a:gd name="T3" fmla="*/ 189 h 190"/>
                    <a:gd name="T4" fmla="*/ 83 w 84"/>
                    <a:gd name="T5" fmla="*/ 190 h 190"/>
                    <a:gd name="T6" fmla="*/ 84 w 84"/>
                    <a:gd name="T7" fmla="*/ 188 h 190"/>
                    <a:gd name="T8" fmla="*/ 3 w 84"/>
                    <a:gd name="T9" fmla="*/ 1 h 190"/>
                    <a:gd name="T10" fmla="*/ 1 w 84"/>
                    <a:gd name="T11" fmla="*/ 0 h 190"/>
                    <a:gd name="T12" fmla="*/ 0 w 84"/>
                    <a:gd name="T13" fmla="*/ 2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190">
                      <a:moveTo>
                        <a:pt x="0" y="2"/>
                      </a:moveTo>
                      <a:cubicBezTo>
                        <a:pt x="81" y="189"/>
                        <a:pt x="81" y="189"/>
                        <a:pt x="81" y="189"/>
                      </a:cubicBezTo>
                      <a:cubicBezTo>
                        <a:pt x="81" y="190"/>
                        <a:pt x="82" y="190"/>
                        <a:pt x="83" y="190"/>
                      </a:cubicBezTo>
                      <a:cubicBezTo>
                        <a:pt x="84" y="190"/>
                        <a:pt x="84" y="189"/>
                        <a:pt x="84" y="188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10" name="Freeform 1598"/>
                <p:cNvSpPr>
                  <a:spLocks/>
                </p:cNvSpPr>
                <p:nvPr/>
              </p:nvSpPr>
              <p:spPr bwMode="auto">
                <a:xfrm>
                  <a:off x="1760" y="1927"/>
                  <a:ext cx="199" cy="7"/>
                </a:xfrm>
                <a:custGeom>
                  <a:avLst/>
                  <a:gdLst>
                    <a:gd name="T0" fmla="*/ 1 w 84"/>
                    <a:gd name="T1" fmla="*/ 3 h 3"/>
                    <a:gd name="T2" fmla="*/ 82 w 84"/>
                    <a:gd name="T3" fmla="*/ 3 h 3"/>
                    <a:gd name="T4" fmla="*/ 84 w 84"/>
                    <a:gd name="T5" fmla="*/ 1 h 3"/>
                    <a:gd name="T6" fmla="*/ 82 w 84"/>
                    <a:gd name="T7" fmla="*/ 0 h 3"/>
                    <a:gd name="T8" fmla="*/ 1 w 84"/>
                    <a:gd name="T9" fmla="*/ 0 h 3"/>
                    <a:gd name="T10" fmla="*/ 0 w 84"/>
                    <a:gd name="T11" fmla="*/ 1 h 3"/>
                    <a:gd name="T12" fmla="*/ 1 w 8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3">
                      <a:moveTo>
                        <a:pt x="1" y="3"/>
                      </a:move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3" y="3"/>
                        <a:pt x="84" y="2"/>
                        <a:pt x="84" y="1"/>
                      </a:cubicBezTo>
                      <a:cubicBezTo>
                        <a:pt x="84" y="0"/>
                        <a:pt x="83" y="0"/>
                        <a:pt x="8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3"/>
                        <a:pt x="1" y="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11" name="Freeform 1599"/>
                <p:cNvSpPr>
                  <a:spLocks/>
                </p:cNvSpPr>
                <p:nvPr/>
              </p:nvSpPr>
              <p:spPr bwMode="auto">
                <a:xfrm>
                  <a:off x="1760" y="1924"/>
                  <a:ext cx="202" cy="153"/>
                </a:xfrm>
                <a:custGeom>
                  <a:avLst/>
                  <a:gdLst>
                    <a:gd name="T0" fmla="*/ 1 w 85"/>
                    <a:gd name="T1" fmla="*/ 3 h 64"/>
                    <a:gd name="T2" fmla="*/ 83 w 85"/>
                    <a:gd name="T3" fmla="*/ 64 h 64"/>
                    <a:gd name="T4" fmla="*/ 85 w 85"/>
                    <a:gd name="T5" fmla="*/ 63 h 64"/>
                    <a:gd name="T6" fmla="*/ 85 w 85"/>
                    <a:gd name="T7" fmla="*/ 61 h 64"/>
                    <a:gd name="T8" fmla="*/ 2 w 85"/>
                    <a:gd name="T9" fmla="*/ 1 h 64"/>
                    <a:gd name="T10" fmla="*/ 0 w 85"/>
                    <a:gd name="T11" fmla="*/ 1 h 64"/>
                    <a:gd name="T12" fmla="*/ 1 w 85"/>
                    <a:gd name="T13" fmla="*/ 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64">
                      <a:moveTo>
                        <a:pt x="1" y="3"/>
                      </a:moveTo>
                      <a:cubicBezTo>
                        <a:pt x="83" y="64"/>
                        <a:pt x="83" y="64"/>
                        <a:pt x="83" y="64"/>
                      </a:cubicBezTo>
                      <a:cubicBezTo>
                        <a:pt x="83" y="64"/>
                        <a:pt x="84" y="64"/>
                        <a:pt x="85" y="63"/>
                      </a:cubicBezTo>
                      <a:cubicBezTo>
                        <a:pt x="85" y="63"/>
                        <a:pt x="85" y="62"/>
                        <a:pt x="85" y="6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12" name="Freeform 1600"/>
                <p:cNvSpPr>
                  <a:spLocks noEditPoints="1"/>
                </p:cNvSpPr>
                <p:nvPr/>
              </p:nvSpPr>
              <p:spPr bwMode="auto">
                <a:xfrm>
                  <a:off x="1760" y="1929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  <a:gd name="T3" fmla="*/ 0 h 1"/>
                    <a:gd name="T4" fmla="*/ 0 h 1"/>
                    <a:gd name="T5" fmla="*/ 0 h 1"/>
                    <a:gd name="T6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13" name="Freeform 1601"/>
                <p:cNvSpPr>
                  <a:spLocks/>
                </p:cNvSpPr>
                <p:nvPr/>
              </p:nvSpPr>
              <p:spPr bwMode="auto">
                <a:xfrm>
                  <a:off x="1767" y="1936"/>
                  <a:ext cx="43" cy="65"/>
                </a:xfrm>
                <a:custGeom>
                  <a:avLst/>
                  <a:gdLst>
                    <a:gd name="T0" fmla="*/ 0 w 18"/>
                    <a:gd name="T1" fmla="*/ 0 h 27"/>
                    <a:gd name="T2" fmla="*/ 0 w 18"/>
                    <a:gd name="T3" fmla="*/ 2 h 27"/>
                    <a:gd name="T4" fmla="*/ 17 w 18"/>
                    <a:gd name="T5" fmla="*/ 27 h 27"/>
                    <a:gd name="T6" fmla="*/ 18 w 18"/>
                    <a:gd name="T7" fmla="*/ 25 h 27"/>
                    <a:gd name="T8" fmla="*/ 4 w 18"/>
                    <a:gd name="T9" fmla="*/ 3 h 27"/>
                    <a:gd name="T10" fmla="*/ 0 w 18"/>
                    <a:gd name="T11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27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14" name="Freeform 1602"/>
                <p:cNvSpPr>
                  <a:spLocks/>
                </p:cNvSpPr>
                <p:nvPr/>
              </p:nvSpPr>
              <p:spPr bwMode="auto">
                <a:xfrm>
                  <a:off x="1760" y="1932"/>
                  <a:ext cx="7" cy="9"/>
                </a:xfrm>
                <a:custGeom>
                  <a:avLst/>
                  <a:gdLst>
                    <a:gd name="T0" fmla="*/ 0 w 3"/>
                    <a:gd name="T1" fmla="*/ 0 h 4"/>
                    <a:gd name="T2" fmla="*/ 3 w 3"/>
                    <a:gd name="T3" fmla="*/ 4 h 4"/>
                    <a:gd name="T4" fmla="*/ 3 w 3"/>
                    <a:gd name="T5" fmla="*/ 2 h 4"/>
                    <a:gd name="T6" fmla="*/ 1 w 3"/>
                    <a:gd name="T7" fmla="*/ 0 h 4"/>
                    <a:gd name="T8" fmla="*/ 0 w 3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15" name="Freeform 1603"/>
                <p:cNvSpPr>
                  <a:spLocks noEditPoints="1"/>
                </p:cNvSpPr>
                <p:nvPr/>
              </p:nvSpPr>
              <p:spPr bwMode="auto">
                <a:xfrm>
                  <a:off x="1810" y="2001"/>
                  <a:ext cx="149" cy="222"/>
                </a:xfrm>
                <a:custGeom>
                  <a:avLst/>
                  <a:gdLst>
                    <a:gd name="T0" fmla="*/ 62 w 63"/>
                    <a:gd name="T1" fmla="*/ 92 h 93"/>
                    <a:gd name="T2" fmla="*/ 63 w 63"/>
                    <a:gd name="T3" fmla="*/ 92 h 93"/>
                    <a:gd name="T4" fmla="*/ 63 w 63"/>
                    <a:gd name="T5" fmla="*/ 92 h 93"/>
                    <a:gd name="T6" fmla="*/ 63 w 63"/>
                    <a:gd name="T7" fmla="*/ 93 h 93"/>
                    <a:gd name="T8" fmla="*/ 62 w 63"/>
                    <a:gd name="T9" fmla="*/ 92 h 93"/>
                    <a:gd name="T10" fmla="*/ 36 w 63"/>
                    <a:gd name="T11" fmla="*/ 52 h 93"/>
                    <a:gd name="T12" fmla="*/ 34 w 63"/>
                    <a:gd name="T13" fmla="*/ 54 h 93"/>
                    <a:gd name="T14" fmla="*/ 55 w 63"/>
                    <a:gd name="T15" fmla="*/ 86 h 93"/>
                    <a:gd name="T16" fmla="*/ 58 w 63"/>
                    <a:gd name="T17" fmla="*/ 88 h 93"/>
                    <a:gd name="T18" fmla="*/ 53 w 63"/>
                    <a:gd name="T19" fmla="*/ 77 h 93"/>
                    <a:gd name="T20" fmla="*/ 36 w 63"/>
                    <a:gd name="T21" fmla="*/ 52 h 93"/>
                    <a:gd name="T22" fmla="*/ 23 w 63"/>
                    <a:gd name="T23" fmla="*/ 32 h 93"/>
                    <a:gd name="T24" fmla="*/ 22 w 63"/>
                    <a:gd name="T25" fmla="*/ 32 h 93"/>
                    <a:gd name="T26" fmla="*/ 21 w 63"/>
                    <a:gd name="T27" fmla="*/ 34 h 93"/>
                    <a:gd name="T28" fmla="*/ 32 w 63"/>
                    <a:gd name="T29" fmla="*/ 51 h 93"/>
                    <a:gd name="T30" fmla="*/ 35 w 63"/>
                    <a:gd name="T31" fmla="*/ 50 h 93"/>
                    <a:gd name="T32" fmla="*/ 23 w 63"/>
                    <a:gd name="T33" fmla="*/ 32 h 93"/>
                    <a:gd name="T34" fmla="*/ 9 w 63"/>
                    <a:gd name="T35" fmla="*/ 11 h 93"/>
                    <a:gd name="T36" fmla="*/ 7 w 63"/>
                    <a:gd name="T37" fmla="*/ 13 h 93"/>
                    <a:gd name="T38" fmla="*/ 17 w 63"/>
                    <a:gd name="T39" fmla="*/ 29 h 93"/>
                    <a:gd name="T40" fmla="*/ 20 w 63"/>
                    <a:gd name="T41" fmla="*/ 29 h 93"/>
                    <a:gd name="T42" fmla="*/ 21 w 63"/>
                    <a:gd name="T43" fmla="*/ 28 h 93"/>
                    <a:gd name="T44" fmla="*/ 9 w 63"/>
                    <a:gd name="T45" fmla="*/ 11 h 93"/>
                    <a:gd name="T46" fmla="*/ 2 w 63"/>
                    <a:gd name="T47" fmla="*/ 0 h 93"/>
                    <a:gd name="T48" fmla="*/ 0 w 63"/>
                    <a:gd name="T49" fmla="*/ 3 h 93"/>
                    <a:gd name="T50" fmla="*/ 5 w 63"/>
                    <a:gd name="T51" fmla="*/ 10 h 93"/>
                    <a:gd name="T52" fmla="*/ 7 w 63"/>
                    <a:gd name="T53" fmla="*/ 8 h 93"/>
                    <a:gd name="T54" fmla="*/ 2 w 63"/>
                    <a:gd name="T5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3" h="93">
                      <a:moveTo>
                        <a:pt x="62" y="92"/>
                      </a:moveTo>
                      <a:cubicBezTo>
                        <a:pt x="63" y="92"/>
                        <a:pt x="63" y="92"/>
                        <a:pt x="63" y="92"/>
                      </a:cubicBezTo>
                      <a:cubicBezTo>
                        <a:pt x="63" y="92"/>
                        <a:pt x="63" y="92"/>
                        <a:pt x="63" y="92"/>
                      </a:cubicBezTo>
                      <a:cubicBezTo>
                        <a:pt x="63" y="92"/>
                        <a:pt x="63" y="93"/>
                        <a:pt x="63" y="93"/>
                      </a:cubicBezTo>
                      <a:cubicBezTo>
                        <a:pt x="63" y="92"/>
                        <a:pt x="63" y="92"/>
                        <a:pt x="62" y="92"/>
                      </a:cubicBezTo>
                      <a:moveTo>
                        <a:pt x="36" y="52"/>
                      </a:move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55" y="86"/>
                        <a:pt x="55" y="86"/>
                        <a:pt x="55" y="86"/>
                      </a:cubicBezTo>
                      <a:cubicBezTo>
                        <a:pt x="58" y="88"/>
                        <a:pt x="58" y="88"/>
                        <a:pt x="58" y="88"/>
                      </a:cubicBezTo>
                      <a:cubicBezTo>
                        <a:pt x="53" y="77"/>
                        <a:pt x="53" y="77"/>
                        <a:pt x="53" y="77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moveTo>
                        <a:pt x="23" y="32"/>
                      </a:move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1" y="34"/>
                        <a:pt x="21" y="34"/>
                        <a:pt x="21" y="34"/>
                      </a:cubicBezTo>
                      <a:cubicBezTo>
                        <a:pt x="32" y="51"/>
                        <a:pt x="32" y="51"/>
                        <a:pt x="32" y="51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moveTo>
                        <a:pt x="9" y="11"/>
                      </a:move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9" y="11"/>
                        <a:pt x="9" y="11"/>
                        <a:pt x="9" y="11"/>
                      </a:cubicBezTo>
                      <a:moveTo>
                        <a:pt x="2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16" name="Freeform 1604"/>
                <p:cNvSpPr>
                  <a:spLocks noEditPoints="1"/>
                </p:cNvSpPr>
                <p:nvPr/>
              </p:nvSpPr>
              <p:spPr bwMode="auto">
                <a:xfrm>
                  <a:off x="1936" y="2185"/>
                  <a:ext cx="23" cy="38"/>
                </a:xfrm>
                <a:custGeom>
                  <a:avLst/>
                  <a:gdLst>
                    <a:gd name="T0" fmla="*/ 10 w 10"/>
                    <a:gd name="T1" fmla="*/ 15 h 16"/>
                    <a:gd name="T2" fmla="*/ 10 w 10"/>
                    <a:gd name="T3" fmla="*/ 16 h 16"/>
                    <a:gd name="T4" fmla="*/ 10 w 10"/>
                    <a:gd name="T5" fmla="*/ 16 h 16"/>
                    <a:gd name="T6" fmla="*/ 10 w 10"/>
                    <a:gd name="T7" fmla="*/ 15 h 16"/>
                    <a:gd name="T8" fmla="*/ 0 w 10"/>
                    <a:gd name="T9" fmla="*/ 0 h 16"/>
                    <a:gd name="T10" fmla="*/ 5 w 10"/>
                    <a:gd name="T11" fmla="*/ 11 h 16"/>
                    <a:gd name="T12" fmla="*/ 9 w 10"/>
                    <a:gd name="T13" fmla="*/ 14 h 16"/>
                    <a:gd name="T14" fmla="*/ 10 w 10"/>
                    <a:gd name="T15" fmla="*/ 15 h 16"/>
                    <a:gd name="T16" fmla="*/ 9 w 10"/>
                    <a:gd name="T17" fmla="*/ 15 h 16"/>
                    <a:gd name="T18" fmla="*/ 9 w 10"/>
                    <a:gd name="T19" fmla="*/ 15 h 16"/>
                    <a:gd name="T20" fmla="*/ 0 w 10"/>
                    <a:gd name="T2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6">
                      <a:moveTo>
                        <a:pt x="10" y="15"/>
                      </a:moveTo>
                      <a:cubicBezTo>
                        <a:pt x="10" y="15"/>
                        <a:pt x="10" y="16"/>
                        <a:pt x="10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0" y="16"/>
                        <a:pt x="10" y="15"/>
                        <a:pt x="10" y="15"/>
                      </a:cubicBezTo>
                      <a:moveTo>
                        <a:pt x="0" y="0"/>
                      </a:move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5"/>
                        <a:pt x="10" y="15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17" name="Freeform 1605"/>
                <p:cNvSpPr>
                  <a:spLocks/>
                </p:cNvSpPr>
                <p:nvPr/>
              </p:nvSpPr>
              <p:spPr bwMode="auto">
                <a:xfrm>
                  <a:off x="1760" y="1929"/>
                  <a:ext cx="16" cy="14"/>
                </a:xfrm>
                <a:custGeom>
                  <a:avLst/>
                  <a:gdLst>
                    <a:gd name="T0" fmla="*/ 0 w 7"/>
                    <a:gd name="T1" fmla="*/ 0 h 6"/>
                    <a:gd name="T2" fmla="*/ 0 w 7"/>
                    <a:gd name="T3" fmla="*/ 0 h 6"/>
                    <a:gd name="T4" fmla="*/ 0 w 7"/>
                    <a:gd name="T5" fmla="*/ 0 h 6"/>
                    <a:gd name="T6" fmla="*/ 0 w 7"/>
                    <a:gd name="T7" fmla="*/ 1 h 6"/>
                    <a:gd name="T8" fmla="*/ 0 w 7"/>
                    <a:gd name="T9" fmla="*/ 1 h 6"/>
                    <a:gd name="T10" fmla="*/ 0 w 7"/>
                    <a:gd name="T11" fmla="*/ 1 h 6"/>
                    <a:gd name="T12" fmla="*/ 1 w 7"/>
                    <a:gd name="T13" fmla="*/ 1 h 6"/>
                    <a:gd name="T14" fmla="*/ 3 w 7"/>
                    <a:gd name="T15" fmla="*/ 3 h 6"/>
                    <a:gd name="T16" fmla="*/ 7 w 7"/>
                    <a:gd name="T17" fmla="*/ 6 h 6"/>
                    <a:gd name="T18" fmla="*/ 3 w 7"/>
                    <a:gd name="T19" fmla="*/ 0 h 6"/>
                    <a:gd name="T20" fmla="*/ 2 w 7"/>
                    <a:gd name="T21" fmla="*/ 1 h 6"/>
                    <a:gd name="T22" fmla="*/ 1 w 7"/>
                    <a:gd name="T23" fmla="*/ 2 h 6"/>
                    <a:gd name="T24" fmla="*/ 0 w 7"/>
                    <a:gd name="T25" fmla="*/ 1 h 6"/>
                    <a:gd name="T26" fmla="*/ 0 w 7"/>
                    <a:gd name="T2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18" name="Freeform 1606"/>
                <p:cNvSpPr>
                  <a:spLocks noEditPoints="1"/>
                </p:cNvSpPr>
                <p:nvPr/>
              </p:nvSpPr>
              <p:spPr bwMode="auto">
                <a:xfrm>
                  <a:off x="1862" y="1934"/>
                  <a:ext cx="85" cy="67"/>
                </a:xfrm>
                <a:custGeom>
                  <a:avLst/>
                  <a:gdLst>
                    <a:gd name="T0" fmla="*/ 28 w 85"/>
                    <a:gd name="T1" fmla="*/ 41 h 67"/>
                    <a:gd name="T2" fmla="*/ 0 w 85"/>
                    <a:gd name="T3" fmla="*/ 60 h 67"/>
                    <a:gd name="T4" fmla="*/ 2 w 85"/>
                    <a:gd name="T5" fmla="*/ 64 h 67"/>
                    <a:gd name="T6" fmla="*/ 5 w 85"/>
                    <a:gd name="T7" fmla="*/ 67 h 67"/>
                    <a:gd name="T8" fmla="*/ 31 w 85"/>
                    <a:gd name="T9" fmla="*/ 45 h 67"/>
                    <a:gd name="T10" fmla="*/ 28 w 85"/>
                    <a:gd name="T11" fmla="*/ 41 h 67"/>
                    <a:gd name="T12" fmla="*/ 85 w 85"/>
                    <a:gd name="T13" fmla="*/ 0 h 67"/>
                    <a:gd name="T14" fmla="*/ 83 w 85"/>
                    <a:gd name="T15" fmla="*/ 0 h 67"/>
                    <a:gd name="T16" fmla="*/ 33 w 85"/>
                    <a:gd name="T17" fmla="*/ 36 h 67"/>
                    <a:gd name="T18" fmla="*/ 38 w 85"/>
                    <a:gd name="T19" fmla="*/ 41 h 67"/>
                    <a:gd name="T20" fmla="*/ 78 w 85"/>
                    <a:gd name="T21" fmla="*/ 9 h 67"/>
                    <a:gd name="T22" fmla="*/ 85 w 85"/>
                    <a:gd name="T23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" h="67">
                      <a:moveTo>
                        <a:pt x="28" y="41"/>
                      </a:moveTo>
                      <a:lnTo>
                        <a:pt x="0" y="60"/>
                      </a:lnTo>
                      <a:lnTo>
                        <a:pt x="2" y="64"/>
                      </a:lnTo>
                      <a:lnTo>
                        <a:pt x="5" y="67"/>
                      </a:lnTo>
                      <a:lnTo>
                        <a:pt x="31" y="45"/>
                      </a:lnTo>
                      <a:lnTo>
                        <a:pt x="28" y="41"/>
                      </a:lnTo>
                      <a:close/>
                      <a:moveTo>
                        <a:pt x="85" y="0"/>
                      </a:moveTo>
                      <a:lnTo>
                        <a:pt x="83" y="0"/>
                      </a:lnTo>
                      <a:lnTo>
                        <a:pt x="33" y="36"/>
                      </a:lnTo>
                      <a:lnTo>
                        <a:pt x="38" y="41"/>
                      </a:lnTo>
                      <a:lnTo>
                        <a:pt x="78" y="9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19" name="Freeform 1607"/>
                <p:cNvSpPr>
                  <a:spLocks noEditPoints="1"/>
                </p:cNvSpPr>
                <p:nvPr/>
              </p:nvSpPr>
              <p:spPr bwMode="auto">
                <a:xfrm>
                  <a:off x="1862" y="1934"/>
                  <a:ext cx="85" cy="67"/>
                </a:xfrm>
                <a:custGeom>
                  <a:avLst/>
                  <a:gdLst>
                    <a:gd name="T0" fmla="*/ 28 w 85"/>
                    <a:gd name="T1" fmla="*/ 41 h 67"/>
                    <a:gd name="T2" fmla="*/ 0 w 85"/>
                    <a:gd name="T3" fmla="*/ 60 h 67"/>
                    <a:gd name="T4" fmla="*/ 2 w 85"/>
                    <a:gd name="T5" fmla="*/ 64 h 67"/>
                    <a:gd name="T6" fmla="*/ 5 w 85"/>
                    <a:gd name="T7" fmla="*/ 67 h 67"/>
                    <a:gd name="T8" fmla="*/ 31 w 85"/>
                    <a:gd name="T9" fmla="*/ 45 h 67"/>
                    <a:gd name="T10" fmla="*/ 28 w 85"/>
                    <a:gd name="T11" fmla="*/ 41 h 67"/>
                    <a:gd name="T12" fmla="*/ 85 w 85"/>
                    <a:gd name="T13" fmla="*/ 0 h 67"/>
                    <a:gd name="T14" fmla="*/ 83 w 85"/>
                    <a:gd name="T15" fmla="*/ 0 h 67"/>
                    <a:gd name="T16" fmla="*/ 33 w 85"/>
                    <a:gd name="T17" fmla="*/ 36 h 67"/>
                    <a:gd name="T18" fmla="*/ 38 w 85"/>
                    <a:gd name="T19" fmla="*/ 41 h 67"/>
                    <a:gd name="T20" fmla="*/ 78 w 85"/>
                    <a:gd name="T21" fmla="*/ 9 h 67"/>
                    <a:gd name="T22" fmla="*/ 85 w 85"/>
                    <a:gd name="T23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" h="67">
                      <a:moveTo>
                        <a:pt x="28" y="41"/>
                      </a:moveTo>
                      <a:lnTo>
                        <a:pt x="0" y="60"/>
                      </a:lnTo>
                      <a:lnTo>
                        <a:pt x="2" y="64"/>
                      </a:lnTo>
                      <a:lnTo>
                        <a:pt x="5" y="67"/>
                      </a:lnTo>
                      <a:lnTo>
                        <a:pt x="31" y="45"/>
                      </a:lnTo>
                      <a:lnTo>
                        <a:pt x="28" y="41"/>
                      </a:lnTo>
                      <a:moveTo>
                        <a:pt x="85" y="0"/>
                      </a:moveTo>
                      <a:lnTo>
                        <a:pt x="83" y="0"/>
                      </a:lnTo>
                      <a:lnTo>
                        <a:pt x="33" y="36"/>
                      </a:lnTo>
                      <a:lnTo>
                        <a:pt x="38" y="41"/>
                      </a:lnTo>
                      <a:lnTo>
                        <a:pt x="78" y="9"/>
                      </a:lnTo>
                      <a:lnTo>
                        <a:pt x="8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20" name="Freeform 1608"/>
                <p:cNvSpPr>
                  <a:spLocks/>
                </p:cNvSpPr>
                <p:nvPr/>
              </p:nvSpPr>
              <p:spPr bwMode="auto">
                <a:xfrm>
                  <a:off x="1890" y="1970"/>
                  <a:ext cx="10" cy="9"/>
                </a:xfrm>
                <a:custGeom>
                  <a:avLst/>
                  <a:gdLst>
                    <a:gd name="T0" fmla="*/ 5 w 10"/>
                    <a:gd name="T1" fmla="*/ 0 h 9"/>
                    <a:gd name="T2" fmla="*/ 0 w 10"/>
                    <a:gd name="T3" fmla="*/ 5 h 9"/>
                    <a:gd name="T4" fmla="*/ 3 w 10"/>
                    <a:gd name="T5" fmla="*/ 9 h 9"/>
                    <a:gd name="T6" fmla="*/ 10 w 10"/>
                    <a:gd name="T7" fmla="*/ 5 h 9"/>
                    <a:gd name="T8" fmla="*/ 5 w 1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0" y="5"/>
                      </a:lnTo>
                      <a:lnTo>
                        <a:pt x="3" y="9"/>
                      </a:lnTo>
                      <a:lnTo>
                        <a:pt x="10" y="5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  <p:sp>
            <p:nvSpPr>
              <p:cNvPr id="1091" name="Freeform 1610"/>
              <p:cNvSpPr>
                <a:spLocks/>
              </p:cNvSpPr>
              <p:nvPr/>
            </p:nvSpPr>
            <p:spPr bwMode="auto">
              <a:xfrm>
                <a:off x="3000364" y="3127367"/>
                <a:ext cx="15875" cy="14287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5 h 9"/>
                  <a:gd name="T4" fmla="*/ 3 w 10"/>
                  <a:gd name="T5" fmla="*/ 9 h 9"/>
                  <a:gd name="T6" fmla="*/ 10 w 10"/>
                  <a:gd name="T7" fmla="*/ 5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0" y="5"/>
                    </a:lnTo>
                    <a:lnTo>
                      <a:pt x="3" y="9"/>
                    </a:lnTo>
                    <a:lnTo>
                      <a:pt x="10" y="5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92" name="Freeform 1611"/>
              <p:cNvSpPr>
                <a:spLocks noEditPoints="1"/>
              </p:cNvSpPr>
              <p:nvPr/>
            </p:nvSpPr>
            <p:spPr bwMode="auto">
              <a:xfrm>
                <a:off x="2808278" y="3176579"/>
                <a:ext cx="144462" cy="109537"/>
              </a:xfrm>
              <a:custGeom>
                <a:avLst/>
                <a:gdLst>
                  <a:gd name="T0" fmla="*/ 53 w 91"/>
                  <a:gd name="T1" fmla="*/ 24 h 69"/>
                  <a:gd name="T2" fmla="*/ 7 w 91"/>
                  <a:gd name="T3" fmla="*/ 57 h 69"/>
                  <a:gd name="T4" fmla="*/ 0 w 91"/>
                  <a:gd name="T5" fmla="*/ 69 h 69"/>
                  <a:gd name="T6" fmla="*/ 5 w 91"/>
                  <a:gd name="T7" fmla="*/ 69 h 69"/>
                  <a:gd name="T8" fmla="*/ 57 w 91"/>
                  <a:gd name="T9" fmla="*/ 31 h 69"/>
                  <a:gd name="T10" fmla="*/ 53 w 91"/>
                  <a:gd name="T11" fmla="*/ 24 h 69"/>
                  <a:gd name="T12" fmla="*/ 86 w 91"/>
                  <a:gd name="T13" fmla="*/ 0 h 69"/>
                  <a:gd name="T14" fmla="*/ 57 w 91"/>
                  <a:gd name="T15" fmla="*/ 19 h 69"/>
                  <a:gd name="T16" fmla="*/ 62 w 91"/>
                  <a:gd name="T17" fmla="*/ 26 h 69"/>
                  <a:gd name="T18" fmla="*/ 91 w 91"/>
                  <a:gd name="T19" fmla="*/ 5 h 69"/>
                  <a:gd name="T20" fmla="*/ 88 w 91"/>
                  <a:gd name="T21" fmla="*/ 2 h 69"/>
                  <a:gd name="T22" fmla="*/ 86 w 91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69">
                    <a:moveTo>
                      <a:pt x="53" y="24"/>
                    </a:moveTo>
                    <a:lnTo>
                      <a:pt x="7" y="57"/>
                    </a:lnTo>
                    <a:lnTo>
                      <a:pt x="0" y="69"/>
                    </a:lnTo>
                    <a:lnTo>
                      <a:pt x="5" y="69"/>
                    </a:lnTo>
                    <a:lnTo>
                      <a:pt x="57" y="31"/>
                    </a:lnTo>
                    <a:lnTo>
                      <a:pt x="53" y="24"/>
                    </a:lnTo>
                    <a:close/>
                    <a:moveTo>
                      <a:pt x="86" y="0"/>
                    </a:moveTo>
                    <a:lnTo>
                      <a:pt x="57" y="19"/>
                    </a:lnTo>
                    <a:lnTo>
                      <a:pt x="62" y="26"/>
                    </a:lnTo>
                    <a:lnTo>
                      <a:pt x="91" y="5"/>
                    </a:lnTo>
                    <a:lnTo>
                      <a:pt x="88" y="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93" name="Freeform 1612"/>
              <p:cNvSpPr>
                <a:spLocks noEditPoints="1"/>
              </p:cNvSpPr>
              <p:nvPr/>
            </p:nvSpPr>
            <p:spPr bwMode="auto">
              <a:xfrm>
                <a:off x="2808278" y="3176579"/>
                <a:ext cx="144462" cy="109537"/>
              </a:xfrm>
              <a:custGeom>
                <a:avLst/>
                <a:gdLst>
                  <a:gd name="T0" fmla="*/ 53 w 91"/>
                  <a:gd name="T1" fmla="*/ 24 h 69"/>
                  <a:gd name="T2" fmla="*/ 7 w 91"/>
                  <a:gd name="T3" fmla="*/ 57 h 69"/>
                  <a:gd name="T4" fmla="*/ 0 w 91"/>
                  <a:gd name="T5" fmla="*/ 69 h 69"/>
                  <a:gd name="T6" fmla="*/ 5 w 91"/>
                  <a:gd name="T7" fmla="*/ 69 h 69"/>
                  <a:gd name="T8" fmla="*/ 57 w 91"/>
                  <a:gd name="T9" fmla="*/ 31 h 69"/>
                  <a:gd name="T10" fmla="*/ 53 w 91"/>
                  <a:gd name="T11" fmla="*/ 24 h 69"/>
                  <a:gd name="T12" fmla="*/ 86 w 91"/>
                  <a:gd name="T13" fmla="*/ 0 h 69"/>
                  <a:gd name="T14" fmla="*/ 57 w 91"/>
                  <a:gd name="T15" fmla="*/ 19 h 69"/>
                  <a:gd name="T16" fmla="*/ 62 w 91"/>
                  <a:gd name="T17" fmla="*/ 26 h 69"/>
                  <a:gd name="T18" fmla="*/ 91 w 91"/>
                  <a:gd name="T19" fmla="*/ 5 h 69"/>
                  <a:gd name="T20" fmla="*/ 88 w 91"/>
                  <a:gd name="T21" fmla="*/ 2 h 69"/>
                  <a:gd name="T22" fmla="*/ 86 w 91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69">
                    <a:moveTo>
                      <a:pt x="53" y="24"/>
                    </a:moveTo>
                    <a:lnTo>
                      <a:pt x="7" y="57"/>
                    </a:lnTo>
                    <a:lnTo>
                      <a:pt x="0" y="69"/>
                    </a:lnTo>
                    <a:lnTo>
                      <a:pt x="5" y="69"/>
                    </a:lnTo>
                    <a:lnTo>
                      <a:pt x="57" y="31"/>
                    </a:lnTo>
                    <a:lnTo>
                      <a:pt x="53" y="24"/>
                    </a:lnTo>
                    <a:moveTo>
                      <a:pt x="86" y="0"/>
                    </a:moveTo>
                    <a:lnTo>
                      <a:pt x="57" y="19"/>
                    </a:lnTo>
                    <a:lnTo>
                      <a:pt x="62" y="26"/>
                    </a:lnTo>
                    <a:lnTo>
                      <a:pt x="91" y="5"/>
                    </a:lnTo>
                    <a:lnTo>
                      <a:pt x="88" y="2"/>
                    </a:lnTo>
                    <a:lnTo>
                      <a:pt x="8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94" name="Freeform 1613"/>
              <p:cNvSpPr>
                <a:spLocks/>
              </p:cNvSpPr>
              <p:nvPr/>
            </p:nvSpPr>
            <p:spPr bwMode="auto">
              <a:xfrm>
                <a:off x="2793990" y="328611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95" name="Freeform 1614"/>
              <p:cNvSpPr>
                <a:spLocks noEditPoints="1"/>
              </p:cNvSpPr>
              <p:nvPr/>
            </p:nvSpPr>
            <p:spPr bwMode="auto">
              <a:xfrm>
                <a:off x="2947977" y="3165467"/>
                <a:ext cx="11112" cy="19050"/>
              </a:xfrm>
              <a:custGeom>
                <a:avLst/>
                <a:gdLst>
                  <a:gd name="T0" fmla="*/ 0 w 7"/>
                  <a:gd name="T1" fmla="*/ 9 h 12"/>
                  <a:gd name="T2" fmla="*/ 3 w 7"/>
                  <a:gd name="T3" fmla="*/ 12 h 12"/>
                  <a:gd name="T4" fmla="*/ 3 w 7"/>
                  <a:gd name="T5" fmla="*/ 12 h 12"/>
                  <a:gd name="T6" fmla="*/ 0 w 7"/>
                  <a:gd name="T7" fmla="*/ 9 h 12"/>
                  <a:gd name="T8" fmla="*/ 5 w 7"/>
                  <a:gd name="T9" fmla="*/ 0 h 12"/>
                  <a:gd name="T10" fmla="*/ 3 w 7"/>
                  <a:gd name="T11" fmla="*/ 2 h 12"/>
                  <a:gd name="T12" fmla="*/ 7 w 7"/>
                  <a:gd name="T13" fmla="*/ 4 h 12"/>
                  <a:gd name="T14" fmla="*/ 5 w 7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2">
                    <a:moveTo>
                      <a:pt x="0" y="9"/>
                    </a:moveTo>
                    <a:lnTo>
                      <a:pt x="3" y="12"/>
                    </a:lnTo>
                    <a:lnTo>
                      <a:pt x="3" y="12"/>
                    </a:lnTo>
                    <a:lnTo>
                      <a:pt x="0" y="9"/>
                    </a:lnTo>
                    <a:close/>
                    <a:moveTo>
                      <a:pt x="5" y="0"/>
                    </a:moveTo>
                    <a:lnTo>
                      <a:pt x="3" y="2"/>
                    </a:lnTo>
                    <a:lnTo>
                      <a:pt x="7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96" name="Freeform 1615"/>
              <p:cNvSpPr>
                <a:spLocks noEditPoints="1"/>
              </p:cNvSpPr>
              <p:nvPr/>
            </p:nvSpPr>
            <p:spPr bwMode="auto">
              <a:xfrm>
                <a:off x="2947977" y="3165467"/>
                <a:ext cx="11112" cy="19050"/>
              </a:xfrm>
              <a:custGeom>
                <a:avLst/>
                <a:gdLst>
                  <a:gd name="T0" fmla="*/ 0 w 7"/>
                  <a:gd name="T1" fmla="*/ 9 h 12"/>
                  <a:gd name="T2" fmla="*/ 3 w 7"/>
                  <a:gd name="T3" fmla="*/ 12 h 12"/>
                  <a:gd name="T4" fmla="*/ 3 w 7"/>
                  <a:gd name="T5" fmla="*/ 12 h 12"/>
                  <a:gd name="T6" fmla="*/ 0 w 7"/>
                  <a:gd name="T7" fmla="*/ 9 h 12"/>
                  <a:gd name="T8" fmla="*/ 5 w 7"/>
                  <a:gd name="T9" fmla="*/ 0 h 12"/>
                  <a:gd name="T10" fmla="*/ 3 w 7"/>
                  <a:gd name="T11" fmla="*/ 2 h 12"/>
                  <a:gd name="T12" fmla="*/ 7 w 7"/>
                  <a:gd name="T13" fmla="*/ 4 h 12"/>
                  <a:gd name="T14" fmla="*/ 5 w 7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2">
                    <a:moveTo>
                      <a:pt x="0" y="9"/>
                    </a:moveTo>
                    <a:lnTo>
                      <a:pt x="3" y="12"/>
                    </a:lnTo>
                    <a:lnTo>
                      <a:pt x="3" y="12"/>
                    </a:lnTo>
                    <a:lnTo>
                      <a:pt x="0" y="9"/>
                    </a:lnTo>
                    <a:moveTo>
                      <a:pt x="5" y="0"/>
                    </a:moveTo>
                    <a:lnTo>
                      <a:pt x="3" y="2"/>
                    </a:lnTo>
                    <a:lnTo>
                      <a:pt x="7" y="4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97" name="Freeform 1616"/>
              <p:cNvSpPr>
                <a:spLocks/>
              </p:cNvSpPr>
              <p:nvPr/>
            </p:nvSpPr>
            <p:spPr bwMode="auto">
              <a:xfrm>
                <a:off x="3087677" y="3062280"/>
                <a:ext cx="7937" cy="7937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1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98" name="Freeform 1617"/>
              <p:cNvSpPr>
                <a:spLocks/>
              </p:cNvSpPr>
              <p:nvPr/>
            </p:nvSpPr>
            <p:spPr bwMode="auto">
              <a:xfrm>
                <a:off x="2944802" y="3168642"/>
                <a:ext cx="19050" cy="15875"/>
              </a:xfrm>
              <a:custGeom>
                <a:avLst/>
                <a:gdLst>
                  <a:gd name="T0" fmla="*/ 5 w 12"/>
                  <a:gd name="T1" fmla="*/ 0 h 10"/>
                  <a:gd name="T2" fmla="*/ 0 w 12"/>
                  <a:gd name="T3" fmla="*/ 5 h 10"/>
                  <a:gd name="T4" fmla="*/ 2 w 12"/>
                  <a:gd name="T5" fmla="*/ 7 h 10"/>
                  <a:gd name="T6" fmla="*/ 5 w 12"/>
                  <a:gd name="T7" fmla="*/ 10 h 10"/>
                  <a:gd name="T8" fmla="*/ 12 w 12"/>
                  <a:gd name="T9" fmla="*/ 5 h 10"/>
                  <a:gd name="T10" fmla="*/ 9 w 12"/>
                  <a:gd name="T11" fmla="*/ 2 h 10"/>
                  <a:gd name="T12" fmla="*/ 5 w 12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lnTo>
                      <a:pt x="0" y="5"/>
                    </a:lnTo>
                    <a:lnTo>
                      <a:pt x="2" y="7"/>
                    </a:lnTo>
                    <a:lnTo>
                      <a:pt x="5" y="10"/>
                    </a:lnTo>
                    <a:lnTo>
                      <a:pt x="12" y="5"/>
                    </a:lnTo>
                    <a:lnTo>
                      <a:pt x="9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99" name="Freeform 1618"/>
              <p:cNvSpPr>
                <a:spLocks/>
              </p:cNvSpPr>
              <p:nvPr/>
            </p:nvSpPr>
            <p:spPr bwMode="auto">
              <a:xfrm>
                <a:off x="2944802" y="3168642"/>
                <a:ext cx="19050" cy="15875"/>
              </a:xfrm>
              <a:custGeom>
                <a:avLst/>
                <a:gdLst>
                  <a:gd name="T0" fmla="*/ 5 w 12"/>
                  <a:gd name="T1" fmla="*/ 0 h 10"/>
                  <a:gd name="T2" fmla="*/ 0 w 12"/>
                  <a:gd name="T3" fmla="*/ 5 h 10"/>
                  <a:gd name="T4" fmla="*/ 2 w 12"/>
                  <a:gd name="T5" fmla="*/ 7 h 10"/>
                  <a:gd name="T6" fmla="*/ 5 w 12"/>
                  <a:gd name="T7" fmla="*/ 10 h 10"/>
                  <a:gd name="T8" fmla="*/ 12 w 12"/>
                  <a:gd name="T9" fmla="*/ 5 h 10"/>
                  <a:gd name="T10" fmla="*/ 9 w 12"/>
                  <a:gd name="T11" fmla="*/ 2 h 10"/>
                  <a:gd name="T12" fmla="*/ 5 w 12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lnTo>
                      <a:pt x="0" y="5"/>
                    </a:lnTo>
                    <a:lnTo>
                      <a:pt x="2" y="7"/>
                    </a:lnTo>
                    <a:lnTo>
                      <a:pt x="5" y="10"/>
                    </a:lnTo>
                    <a:lnTo>
                      <a:pt x="12" y="5"/>
                    </a:lnTo>
                    <a:lnTo>
                      <a:pt x="9" y="2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00" name="Freeform 1619"/>
              <p:cNvSpPr>
                <a:spLocks/>
              </p:cNvSpPr>
              <p:nvPr/>
            </p:nvSpPr>
            <p:spPr bwMode="auto">
              <a:xfrm>
                <a:off x="2892415" y="3206742"/>
                <a:ext cx="14287" cy="19050"/>
              </a:xfrm>
              <a:custGeom>
                <a:avLst/>
                <a:gdLst>
                  <a:gd name="T0" fmla="*/ 4 w 9"/>
                  <a:gd name="T1" fmla="*/ 0 h 12"/>
                  <a:gd name="T2" fmla="*/ 0 w 9"/>
                  <a:gd name="T3" fmla="*/ 5 h 12"/>
                  <a:gd name="T4" fmla="*/ 4 w 9"/>
                  <a:gd name="T5" fmla="*/ 12 h 12"/>
                  <a:gd name="T6" fmla="*/ 9 w 9"/>
                  <a:gd name="T7" fmla="*/ 7 h 12"/>
                  <a:gd name="T8" fmla="*/ 4 w 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4" y="0"/>
                    </a:moveTo>
                    <a:lnTo>
                      <a:pt x="0" y="5"/>
                    </a:lnTo>
                    <a:lnTo>
                      <a:pt x="4" y="12"/>
                    </a:lnTo>
                    <a:lnTo>
                      <a:pt x="9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01" name="Freeform 1620"/>
              <p:cNvSpPr>
                <a:spLocks/>
              </p:cNvSpPr>
              <p:nvPr/>
            </p:nvSpPr>
            <p:spPr bwMode="auto">
              <a:xfrm>
                <a:off x="2892415" y="3206742"/>
                <a:ext cx="14287" cy="19050"/>
              </a:xfrm>
              <a:custGeom>
                <a:avLst/>
                <a:gdLst>
                  <a:gd name="T0" fmla="*/ 4 w 9"/>
                  <a:gd name="T1" fmla="*/ 0 h 12"/>
                  <a:gd name="T2" fmla="*/ 0 w 9"/>
                  <a:gd name="T3" fmla="*/ 5 h 12"/>
                  <a:gd name="T4" fmla="*/ 4 w 9"/>
                  <a:gd name="T5" fmla="*/ 12 h 12"/>
                  <a:gd name="T6" fmla="*/ 9 w 9"/>
                  <a:gd name="T7" fmla="*/ 7 h 12"/>
                  <a:gd name="T8" fmla="*/ 4 w 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4" y="0"/>
                    </a:moveTo>
                    <a:lnTo>
                      <a:pt x="0" y="5"/>
                    </a:lnTo>
                    <a:lnTo>
                      <a:pt x="4" y="12"/>
                    </a:lnTo>
                    <a:lnTo>
                      <a:pt x="9" y="7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02" name="Freeform 1621"/>
              <p:cNvSpPr>
                <a:spLocks/>
              </p:cNvSpPr>
              <p:nvPr/>
            </p:nvSpPr>
            <p:spPr bwMode="auto">
              <a:xfrm>
                <a:off x="2793990" y="3286116"/>
                <a:ext cx="320674" cy="11112"/>
              </a:xfrm>
              <a:custGeom>
                <a:avLst/>
                <a:gdLst>
                  <a:gd name="T0" fmla="*/ 1 w 85"/>
                  <a:gd name="T1" fmla="*/ 3 h 3"/>
                  <a:gd name="T2" fmla="*/ 84 w 85"/>
                  <a:gd name="T3" fmla="*/ 3 h 3"/>
                  <a:gd name="T4" fmla="*/ 85 w 85"/>
                  <a:gd name="T5" fmla="*/ 1 h 3"/>
                  <a:gd name="T6" fmla="*/ 84 w 85"/>
                  <a:gd name="T7" fmla="*/ 0 h 3"/>
                  <a:gd name="T8" fmla="*/ 1 w 85"/>
                  <a:gd name="T9" fmla="*/ 0 h 3"/>
                  <a:gd name="T10" fmla="*/ 0 w 85"/>
                  <a:gd name="T11" fmla="*/ 1 h 3"/>
                  <a:gd name="T12" fmla="*/ 1 w 85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3">
                    <a:moveTo>
                      <a:pt x="1" y="3"/>
                    </a:moveTo>
                    <a:cubicBezTo>
                      <a:pt x="84" y="3"/>
                      <a:pt x="84" y="3"/>
                      <a:pt x="84" y="3"/>
                    </a:cubicBezTo>
                    <a:cubicBezTo>
                      <a:pt x="85" y="3"/>
                      <a:pt x="85" y="2"/>
                      <a:pt x="85" y="1"/>
                    </a:cubicBezTo>
                    <a:cubicBezTo>
                      <a:pt x="85" y="1"/>
                      <a:pt x="85" y="0"/>
                      <a:pt x="8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3"/>
                      <a:pt x="1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03" name="Freeform 1622"/>
              <p:cNvSpPr>
                <a:spLocks/>
              </p:cNvSpPr>
              <p:nvPr/>
            </p:nvSpPr>
            <p:spPr bwMode="auto">
              <a:xfrm>
                <a:off x="2793990" y="3286116"/>
                <a:ext cx="315911" cy="246062"/>
              </a:xfrm>
              <a:custGeom>
                <a:avLst/>
                <a:gdLst>
                  <a:gd name="T0" fmla="*/ 1 w 84"/>
                  <a:gd name="T1" fmla="*/ 3 h 65"/>
                  <a:gd name="T2" fmla="*/ 81 w 84"/>
                  <a:gd name="T3" fmla="*/ 65 h 65"/>
                  <a:gd name="T4" fmla="*/ 83 w 84"/>
                  <a:gd name="T5" fmla="*/ 64 h 65"/>
                  <a:gd name="T6" fmla="*/ 83 w 84"/>
                  <a:gd name="T7" fmla="*/ 62 h 65"/>
                  <a:gd name="T8" fmla="*/ 2 w 84"/>
                  <a:gd name="T9" fmla="*/ 0 h 65"/>
                  <a:gd name="T10" fmla="*/ 0 w 84"/>
                  <a:gd name="T11" fmla="*/ 0 h 65"/>
                  <a:gd name="T12" fmla="*/ 1 w 84"/>
                  <a:gd name="T13" fmla="*/ 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65">
                    <a:moveTo>
                      <a:pt x="1" y="3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2" y="65"/>
                      <a:pt x="83" y="65"/>
                      <a:pt x="83" y="64"/>
                    </a:cubicBezTo>
                    <a:cubicBezTo>
                      <a:pt x="84" y="64"/>
                      <a:pt x="84" y="63"/>
                      <a:pt x="83" y="6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1"/>
                      <a:pt x="0" y="2"/>
                      <a:pt x="1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04" name="Freeform 1623"/>
              <p:cNvSpPr>
                <a:spLocks/>
              </p:cNvSpPr>
              <p:nvPr/>
            </p:nvSpPr>
            <p:spPr bwMode="auto">
              <a:xfrm>
                <a:off x="2793990" y="3054342"/>
                <a:ext cx="315911" cy="477836"/>
              </a:xfrm>
              <a:custGeom>
                <a:avLst/>
                <a:gdLst>
                  <a:gd name="T0" fmla="*/ 3 w 84"/>
                  <a:gd name="T1" fmla="*/ 125 h 126"/>
                  <a:gd name="T2" fmla="*/ 83 w 84"/>
                  <a:gd name="T3" fmla="*/ 3 h 126"/>
                  <a:gd name="T4" fmla="*/ 83 w 84"/>
                  <a:gd name="T5" fmla="*/ 1 h 126"/>
                  <a:gd name="T6" fmla="*/ 81 w 84"/>
                  <a:gd name="T7" fmla="*/ 1 h 126"/>
                  <a:gd name="T8" fmla="*/ 0 w 84"/>
                  <a:gd name="T9" fmla="*/ 123 h 126"/>
                  <a:gd name="T10" fmla="*/ 1 w 84"/>
                  <a:gd name="T11" fmla="*/ 125 h 126"/>
                  <a:gd name="T12" fmla="*/ 3 w 84"/>
                  <a:gd name="T13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6">
                    <a:moveTo>
                      <a:pt x="3" y="125"/>
                    </a:moveTo>
                    <a:cubicBezTo>
                      <a:pt x="83" y="3"/>
                      <a:pt x="83" y="3"/>
                      <a:pt x="83" y="3"/>
                    </a:cubicBezTo>
                    <a:cubicBezTo>
                      <a:pt x="84" y="2"/>
                      <a:pt x="84" y="1"/>
                      <a:pt x="83" y="1"/>
                    </a:cubicBezTo>
                    <a:cubicBezTo>
                      <a:pt x="82" y="0"/>
                      <a:pt x="81" y="0"/>
                      <a:pt x="81" y="1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4"/>
                      <a:pt x="0" y="125"/>
                      <a:pt x="1" y="125"/>
                    </a:cubicBezTo>
                    <a:cubicBezTo>
                      <a:pt x="1" y="126"/>
                      <a:pt x="2" y="125"/>
                      <a:pt x="3" y="12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05" name="Freeform 1624"/>
              <p:cNvSpPr>
                <a:spLocks noEditPoints="1"/>
              </p:cNvSpPr>
              <p:nvPr/>
            </p:nvSpPr>
            <p:spPr bwMode="auto">
              <a:xfrm>
                <a:off x="2805103" y="3289291"/>
                <a:ext cx="309561" cy="234949"/>
              </a:xfrm>
              <a:custGeom>
                <a:avLst/>
                <a:gdLst>
                  <a:gd name="T0" fmla="*/ 4 w 82"/>
                  <a:gd name="T1" fmla="*/ 56 h 62"/>
                  <a:gd name="T2" fmla="*/ 0 w 82"/>
                  <a:gd name="T3" fmla="*/ 62 h 62"/>
                  <a:gd name="T4" fmla="*/ 39 w 82"/>
                  <a:gd name="T5" fmla="*/ 33 h 62"/>
                  <a:gd name="T6" fmla="*/ 50 w 82"/>
                  <a:gd name="T7" fmla="*/ 21 h 62"/>
                  <a:gd name="T8" fmla="*/ 42 w 82"/>
                  <a:gd name="T9" fmla="*/ 32 h 62"/>
                  <a:gd name="T10" fmla="*/ 50 w 82"/>
                  <a:gd name="T11" fmla="*/ 21 h 62"/>
                  <a:gd name="T12" fmla="*/ 53 w 82"/>
                  <a:gd name="T13" fmla="*/ 20 h 62"/>
                  <a:gd name="T14" fmla="*/ 59 w 82"/>
                  <a:gd name="T15" fmla="*/ 19 h 62"/>
                  <a:gd name="T16" fmla="*/ 82 w 82"/>
                  <a:gd name="T17" fmla="*/ 2 h 62"/>
                  <a:gd name="T18" fmla="*/ 81 w 82"/>
                  <a:gd name="T19" fmla="*/ 2 h 62"/>
                  <a:gd name="T20" fmla="*/ 81 w 82"/>
                  <a:gd name="T21" fmla="*/ 2 h 62"/>
                  <a:gd name="T22" fmla="*/ 81 w 82"/>
                  <a:gd name="T23" fmla="*/ 2 h 62"/>
                  <a:gd name="T24" fmla="*/ 81 w 82"/>
                  <a:gd name="T25" fmla="*/ 2 h 62"/>
                  <a:gd name="T26" fmla="*/ 76 w 82"/>
                  <a:gd name="T27" fmla="*/ 2 h 62"/>
                  <a:gd name="T28" fmla="*/ 61 w 82"/>
                  <a:gd name="T29" fmla="*/ 17 h 62"/>
                  <a:gd name="T30" fmla="*/ 82 w 82"/>
                  <a:gd name="T31" fmla="*/ 1 h 62"/>
                  <a:gd name="T32" fmla="*/ 82 w 82"/>
                  <a:gd name="T33" fmla="*/ 1 h 62"/>
                  <a:gd name="T34" fmla="*/ 82 w 82"/>
                  <a:gd name="T35" fmla="*/ 1 h 62"/>
                  <a:gd name="T36" fmla="*/ 82 w 82"/>
                  <a:gd name="T37" fmla="*/ 1 h 62"/>
                  <a:gd name="T38" fmla="*/ 82 w 82"/>
                  <a:gd name="T39" fmla="*/ 1 h 62"/>
                  <a:gd name="T40" fmla="*/ 82 w 82"/>
                  <a:gd name="T41" fmla="*/ 1 h 62"/>
                  <a:gd name="T42" fmla="*/ 82 w 82"/>
                  <a:gd name="T43" fmla="*/ 1 h 62"/>
                  <a:gd name="T44" fmla="*/ 82 w 82"/>
                  <a:gd name="T45" fmla="*/ 1 h 62"/>
                  <a:gd name="T46" fmla="*/ 82 w 82"/>
                  <a:gd name="T47" fmla="*/ 1 h 62"/>
                  <a:gd name="T48" fmla="*/ 82 w 82"/>
                  <a:gd name="T49" fmla="*/ 1 h 62"/>
                  <a:gd name="T50" fmla="*/ 82 w 82"/>
                  <a:gd name="T51" fmla="*/ 1 h 62"/>
                  <a:gd name="T52" fmla="*/ 82 w 82"/>
                  <a:gd name="T53" fmla="*/ 1 h 62"/>
                  <a:gd name="T54" fmla="*/ 82 w 82"/>
                  <a:gd name="T55" fmla="*/ 1 h 62"/>
                  <a:gd name="T56" fmla="*/ 82 w 82"/>
                  <a:gd name="T57" fmla="*/ 0 h 62"/>
                  <a:gd name="T58" fmla="*/ 82 w 82"/>
                  <a:gd name="T59" fmla="*/ 0 h 62"/>
                  <a:gd name="T60" fmla="*/ 82 w 82"/>
                  <a:gd name="T61" fmla="*/ 0 h 62"/>
                  <a:gd name="T62" fmla="*/ 82 w 82"/>
                  <a:gd name="T63" fmla="*/ 0 h 62"/>
                  <a:gd name="T64" fmla="*/ 82 w 82"/>
                  <a:gd name="T6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62">
                    <a:moveTo>
                      <a:pt x="37" y="32"/>
                    </a:moveTo>
                    <a:cubicBezTo>
                      <a:pt x="4" y="56"/>
                      <a:pt x="4" y="56"/>
                      <a:pt x="4" y="56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7" y="32"/>
                      <a:pt x="37" y="32"/>
                      <a:pt x="37" y="32"/>
                    </a:cubicBezTo>
                    <a:moveTo>
                      <a:pt x="50" y="21"/>
                    </a:moveTo>
                    <a:cubicBezTo>
                      <a:pt x="39" y="30"/>
                      <a:pt x="39" y="30"/>
                      <a:pt x="39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0" y="21"/>
                      <a:pt x="50" y="21"/>
                      <a:pt x="50" y="21"/>
                    </a:cubicBezTo>
                    <a:moveTo>
                      <a:pt x="57" y="16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7" y="16"/>
                      <a:pt x="57" y="16"/>
                      <a:pt x="57" y="16"/>
                    </a:cubicBezTo>
                    <a:moveTo>
                      <a:pt x="82" y="2"/>
                    </a:moveTo>
                    <a:cubicBezTo>
                      <a:pt x="81" y="2"/>
                      <a:pt x="81" y="2"/>
                      <a:pt x="81" y="2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82" y="2"/>
                      <a:pt x="82" y="2"/>
                      <a:pt x="82" y="2"/>
                    </a:cubicBezTo>
                    <a:moveTo>
                      <a:pt x="82" y="1"/>
                    </a:move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moveTo>
                      <a:pt x="82" y="1"/>
                    </a:move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moveTo>
                      <a:pt x="82" y="1"/>
                    </a:move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moveTo>
                      <a:pt x="82" y="1"/>
                    </a:move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moveTo>
                      <a:pt x="82" y="1"/>
                    </a:move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moveTo>
                      <a:pt x="82" y="1"/>
                    </a:moveTo>
                    <a:cubicBezTo>
                      <a:pt x="82" y="1"/>
                      <a:pt x="82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moveTo>
                      <a:pt x="82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06" name="Freeform 1625"/>
              <p:cNvSpPr>
                <a:spLocks/>
              </p:cNvSpPr>
              <p:nvPr/>
            </p:nvSpPr>
            <p:spPr bwMode="auto">
              <a:xfrm>
                <a:off x="2793990" y="3524241"/>
                <a:ext cx="11112" cy="7937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1 h 2"/>
                  <a:gd name="T4" fmla="*/ 1 w 3"/>
                  <a:gd name="T5" fmla="*/ 1 h 2"/>
                  <a:gd name="T6" fmla="*/ 1 w 3"/>
                  <a:gd name="T7" fmla="*/ 1 h 2"/>
                  <a:gd name="T8" fmla="*/ 0 w 3"/>
                  <a:gd name="T9" fmla="*/ 0 h 2"/>
                  <a:gd name="T10" fmla="*/ 0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0 h 2"/>
                  <a:gd name="T18" fmla="*/ 3 w 3"/>
                  <a:gd name="T19" fmla="*/ 0 h 2"/>
                  <a:gd name="T20" fmla="*/ 3 w 3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07" name="Freeform 1626"/>
              <p:cNvSpPr>
                <a:spLocks noEditPoints="1"/>
              </p:cNvSpPr>
              <p:nvPr/>
            </p:nvSpPr>
            <p:spPr bwMode="auto">
              <a:xfrm>
                <a:off x="3109901" y="3289291"/>
                <a:ext cx="4762" cy="7937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2 h 2"/>
                  <a:gd name="T14" fmla="*/ 0 w 1"/>
                  <a:gd name="T15" fmla="*/ 2 h 2"/>
                  <a:gd name="T16" fmla="*/ 0 w 1"/>
                  <a:gd name="T17" fmla="*/ 2 h 2"/>
                  <a:gd name="T18" fmla="*/ 0 w 1"/>
                  <a:gd name="T19" fmla="*/ 2 h 2"/>
                  <a:gd name="T20" fmla="*/ 0 w 1"/>
                  <a:gd name="T21" fmla="*/ 2 h 2"/>
                  <a:gd name="T22" fmla="*/ 0 w 1"/>
                  <a:gd name="T23" fmla="*/ 2 h 2"/>
                  <a:gd name="T24" fmla="*/ 0 w 1"/>
                  <a:gd name="T25" fmla="*/ 2 h 2"/>
                  <a:gd name="T26" fmla="*/ 0 w 1"/>
                  <a:gd name="T27" fmla="*/ 2 h 2"/>
                  <a:gd name="T28" fmla="*/ 1 w 1"/>
                  <a:gd name="T29" fmla="*/ 1 h 2"/>
                  <a:gd name="T30" fmla="*/ 1 w 1"/>
                  <a:gd name="T31" fmla="*/ 1 h 2"/>
                  <a:gd name="T32" fmla="*/ 1 w 1"/>
                  <a:gd name="T33" fmla="*/ 1 h 2"/>
                  <a:gd name="T34" fmla="*/ 1 w 1"/>
                  <a:gd name="T35" fmla="*/ 1 h 2"/>
                  <a:gd name="T36" fmla="*/ 1 w 1"/>
                  <a:gd name="T37" fmla="*/ 1 h 2"/>
                  <a:gd name="T38" fmla="*/ 1 w 1"/>
                  <a:gd name="T39" fmla="*/ 1 h 2"/>
                  <a:gd name="T40" fmla="*/ 1 w 1"/>
                  <a:gd name="T41" fmla="*/ 1 h 2"/>
                  <a:gd name="T42" fmla="*/ 1 w 1"/>
                  <a:gd name="T43" fmla="*/ 1 h 2"/>
                  <a:gd name="T44" fmla="*/ 1 w 1"/>
                  <a:gd name="T45" fmla="*/ 1 h 2"/>
                  <a:gd name="T46" fmla="*/ 1 w 1"/>
                  <a:gd name="T47" fmla="*/ 1 h 2"/>
                  <a:gd name="T48" fmla="*/ 1 w 1"/>
                  <a:gd name="T49" fmla="*/ 1 h 2"/>
                  <a:gd name="T50" fmla="*/ 1 w 1"/>
                  <a:gd name="T51" fmla="*/ 1 h 2"/>
                  <a:gd name="T52" fmla="*/ 1 w 1"/>
                  <a:gd name="T53" fmla="*/ 0 h 2"/>
                  <a:gd name="T54" fmla="*/ 1 w 1"/>
                  <a:gd name="T55" fmla="*/ 0 h 2"/>
                  <a:gd name="T56" fmla="*/ 1 w 1"/>
                  <a:gd name="T57" fmla="*/ 0 h 2"/>
                  <a:gd name="T58" fmla="*/ 1 w 1"/>
                  <a:gd name="T59" fmla="*/ 0 h 2"/>
                  <a:gd name="T60" fmla="*/ 1 w 1"/>
                  <a:gd name="T61" fmla="*/ 0 h 2"/>
                  <a:gd name="T62" fmla="*/ 1 w 1"/>
                  <a:gd name="T63" fmla="*/ 0 h 2"/>
                  <a:gd name="T64" fmla="*/ 1 w 1"/>
                  <a:gd name="T65" fmla="*/ 0 h 2"/>
                  <a:gd name="T66" fmla="*/ 1 w 1"/>
                  <a:gd name="T67" fmla="*/ 0 h 2"/>
                  <a:gd name="T68" fmla="*/ 1 w 1"/>
                  <a:gd name="T69" fmla="*/ 0 h 2"/>
                  <a:gd name="T70" fmla="*/ 1 w 1"/>
                  <a:gd name="T7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08" name="Freeform 1627"/>
              <p:cNvSpPr>
                <a:spLocks/>
              </p:cNvSpPr>
              <p:nvPr/>
            </p:nvSpPr>
            <p:spPr bwMode="auto">
              <a:xfrm>
                <a:off x="3019414" y="3343266"/>
                <a:ext cx="15875" cy="19050"/>
              </a:xfrm>
              <a:custGeom>
                <a:avLst/>
                <a:gdLst>
                  <a:gd name="T0" fmla="*/ 7 w 10"/>
                  <a:gd name="T1" fmla="*/ 0 h 12"/>
                  <a:gd name="T2" fmla="*/ 0 w 10"/>
                  <a:gd name="T3" fmla="*/ 5 h 12"/>
                  <a:gd name="T4" fmla="*/ 5 w 10"/>
                  <a:gd name="T5" fmla="*/ 12 h 12"/>
                  <a:gd name="T6" fmla="*/ 10 w 10"/>
                  <a:gd name="T7" fmla="*/ 7 h 12"/>
                  <a:gd name="T8" fmla="*/ 7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7" y="0"/>
                    </a:moveTo>
                    <a:lnTo>
                      <a:pt x="0" y="5"/>
                    </a:lnTo>
                    <a:lnTo>
                      <a:pt x="5" y="12"/>
                    </a:lnTo>
                    <a:lnTo>
                      <a:pt x="1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09" name="Freeform 1628"/>
              <p:cNvSpPr>
                <a:spLocks/>
              </p:cNvSpPr>
              <p:nvPr/>
            </p:nvSpPr>
            <p:spPr bwMode="auto">
              <a:xfrm>
                <a:off x="3019414" y="3343266"/>
                <a:ext cx="15875" cy="19050"/>
              </a:xfrm>
              <a:custGeom>
                <a:avLst/>
                <a:gdLst>
                  <a:gd name="T0" fmla="*/ 7 w 10"/>
                  <a:gd name="T1" fmla="*/ 0 h 12"/>
                  <a:gd name="T2" fmla="*/ 0 w 10"/>
                  <a:gd name="T3" fmla="*/ 5 h 12"/>
                  <a:gd name="T4" fmla="*/ 5 w 10"/>
                  <a:gd name="T5" fmla="*/ 12 h 12"/>
                  <a:gd name="T6" fmla="*/ 10 w 10"/>
                  <a:gd name="T7" fmla="*/ 7 h 12"/>
                  <a:gd name="T8" fmla="*/ 7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7" y="0"/>
                    </a:moveTo>
                    <a:lnTo>
                      <a:pt x="0" y="5"/>
                    </a:lnTo>
                    <a:lnTo>
                      <a:pt x="5" y="12"/>
                    </a:lnTo>
                    <a:lnTo>
                      <a:pt x="10" y="7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10" name="Freeform 1629"/>
              <p:cNvSpPr>
                <a:spLocks noEditPoints="1"/>
              </p:cNvSpPr>
              <p:nvPr/>
            </p:nvSpPr>
            <p:spPr bwMode="auto">
              <a:xfrm>
                <a:off x="3109901" y="3286116"/>
                <a:ext cx="4762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0 h 1"/>
                  <a:gd name="T32" fmla="*/ 1 w 1"/>
                  <a:gd name="T33" fmla="*/ 0 h 1"/>
                  <a:gd name="T34" fmla="*/ 1 w 1"/>
                  <a:gd name="T35" fmla="*/ 0 h 1"/>
                  <a:gd name="T36" fmla="*/ 1 w 1"/>
                  <a:gd name="T37" fmla="*/ 0 h 1"/>
                  <a:gd name="T38" fmla="*/ 1 w 1"/>
                  <a:gd name="T39" fmla="*/ 0 h 1"/>
                  <a:gd name="T40" fmla="*/ 1 w 1"/>
                  <a:gd name="T41" fmla="*/ 0 h 1"/>
                  <a:gd name="T42" fmla="*/ 0 w 1"/>
                  <a:gd name="T43" fmla="*/ 0 h 1"/>
                  <a:gd name="T44" fmla="*/ 1 w 1"/>
                  <a:gd name="T45" fmla="*/ 0 h 1"/>
                  <a:gd name="T46" fmla="*/ 0 w 1"/>
                  <a:gd name="T47" fmla="*/ 0 h 1"/>
                  <a:gd name="T48" fmla="*/ 0 w 1"/>
                  <a:gd name="T49" fmla="*/ 0 h 1"/>
                  <a:gd name="T50" fmla="*/ 0 w 1"/>
                  <a:gd name="T51" fmla="*/ 0 h 1"/>
                  <a:gd name="T52" fmla="*/ 0 w 1"/>
                  <a:gd name="T53" fmla="*/ 0 h 1"/>
                  <a:gd name="T54" fmla="*/ 0 w 1"/>
                  <a:gd name="T55" fmla="*/ 0 h 1"/>
                  <a:gd name="T56" fmla="*/ 0 w 1"/>
                  <a:gd name="T57" fmla="*/ 0 h 1"/>
                  <a:gd name="T58" fmla="*/ 0 w 1"/>
                  <a:gd name="T59" fmla="*/ 0 h 1"/>
                  <a:gd name="T60" fmla="*/ 0 w 1"/>
                  <a:gd name="T61" fmla="*/ 0 h 1"/>
                  <a:gd name="T62" fmla="*/ 0 w 1"/>
                  <a:gd name="T63" fmla="*/ 0 h 1"/>
                  <a:gd name="T64" fmla="*/ 0 w 1"/>
                  <a:gd name="T65" fmla="*/ 0 h 1"/>
                  <a:gd name="T66" fmla="*/ 0 w 1"/>
                  <a:gd name="T67" fmla="*/ 0 h 1"/>
                  <a:gd name="T68" fmla="*/ 0 w 1"/>
                  <a:gd name="T69" fmla="*/ 0 h 1"/>
                  <a:gd name="T70" fmla="*/ 0 w 1"/>
                  <a:gd name="T71" fmla="*/ 0 h 1"/>
                  <a:gd name="T72" fmla="*/ 0 w 1"/>
                  <a:gd name="T73" fmla="*/ 0 h 1"/>
                  <a:gd name="T74" fmla="*/ 0 w 1"/>
                  <a:gd name="T7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11" name="Freeform 1630"/>
              <p:cNvSpPr>
                <a:spLocks/>
              </p:cNvSpPr>
              <p:nvPr/>
            </p:nvSpPr>
            <p:spPr bwMode="auto">
              <a:xfrm>
                <a:off x="2994014" y="3365491"/>
                <a:ext cx="14287" cy="15875"/>
              </a:xfrm>
              <a:custGeom>
                <a:avLst/>
                <a:gdLst>
                  <a:gd name="T0" fmla="*/ 7 w 9"/>
                  <a:gd name="T1" fmla="*/ 0 h 10"/>
                  <a:gd name="T2" fmla="*/ 0 w 9"/>
                  <a:gd name="T3" fmla="*/ 3 h 10"/>
                  <a:gd name="T4" fmla="*/ 4 w 9"/>
                  <a:gd name="T5" fmla="*/ 10 h 10"/>
                  <a:gd name="T6" fmla="*/ 9 w 9"/>
                  <a:gd name="T7" fmla="*/ 5 h 10"/>
                  <a:gd name="T8" fmla="*/ 7 w 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7" y="0"/>
                    </a:moveTo>
                    <a:lnTo>
                      <a:pt x="0" y="3"/>
                    </a:lnTo>
                    <a:lnTo>
                      <a:pt x="4" y="10"/>
                    </a:lnTo>
                    <a:lnTo>
                      <a:pt x="9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12" name="Freeform 1631"/>
              <p:cNvSpPr>
                <a:spLocks/>
              </p:cNvSpPr>
              <p:nvPr/>
            </p:nvSpPr>
            <p:spPr bwMode="auto">
              <a:xfrm>
                <a:off x="2994014" y="3365491"/>
                <a:ext cx="14287" cy="15875"/>
              </a:xfrm>
              <a:custGeom>
                <a:avLst/>
                <a:gdLst>
                  <a:gd name="T0" fmla="*/ 7 w 9"/>
                  <a:gd name="T1" fmla="*/ 0 h 10"/>
                  <a:gd name="T2" fmla="*/ 0 w 9"/>
                  <a:gd name="T3" fmla="*/ 3 h 10"/>
                  <a:gd name="T4" fmla="*/ 4 w 9"/>
                  <a:gd name="T5" fmla="*/ 10 h 10"/>
                  <a:gd name="T6" fmla="*/ 9 w 9"/>
                  <a:gd name="T7" fmla="*/ 5 h 10"/>
                  <a:gd name="T8" fmla="*/ 7 w 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7" y="0"/>
                    </a:moveTo>
                    <a:lnTo>
                      <a:pt x="0" y="3"/>
                    </a:lnTo>
                    <a:lnTo>
                      <a:pt x="4" y="10"/>
                    </a:lnTo>
                    <a:lnTo>
                      <a:pt x="9" y="5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13" name="Freeform 1632"/>
              <p:cNvSpPr>
                <a:spLocks/>
              </p:cNvSpPr>
              <p:nvPr/>
            </p:nvSpPr>
            <p:spPr bwMode="auto">
              <a:xfrm>
                <a:off x="3090852" y="3286116"/>
                <a:ext cx="23812" cy="11112"/>
              </a:xfrm>
              <a:custGeom>
                <a:avLst/>
                <a:gdLst>
                  <a:gd name="T0" fmla="*/ 5 w 6"/>
                  <a:gd name="T1" fmla="*/ 0 h 3"/>
                  <a:gd name="T2" fmla="*/ 0 w 6"/>
                  <a:gd name="T3" fmla="*/ 3 h 3"/>
                  <a:gd name="T4" fmla="*/ 5 w 6"/>
                  <a:gd name="T5" fmla="*/ 3 h 3"/>
                  <a:gd name="T6" fmla="*/ 5 w 6"/>
                  <a:gd name="T7" fmla="*/ 3 h 3"/>
                  <a:gd name="T8" fmla="*/ 5 w 6"/>
                  <a:gd name="T9" fmla="*/ 3 h 3"/>
                  <a:gd name="T10" fmla="*/ 5 w 6"/>
                  <a:gd name="T11" fmla="*/ 3 h 3"/>
                  <a:gd name="T12" fmla="*/ 6 w 6"/>
                  <a:gd name="T13" fmla="*/ 3 h 3"/>
                  <a:gd name="T14" fmla="*/ 6 w 6"/>
                  <a:gd name="T15" fmla="*/ 2 h 3"/>
                  <a:gd name="T16" fmla="*/ 6 w 6"/>
                  <a:gd name="T17" fmla="*/ 2 h 3"/>
                  <a:gd name="T18" fmla="*/ 6 w 6"/>
                  <a:gd name="T19" fmla="*/ 2 h 3"/>
                  <a:gd name="T20" fmla="*/ 6 w 6"/>
                  <a:gd name="T21" fmla="*/ 2 h 3"/>
                  <a:gd name="T22" fmla="*/ 6 w 6"/>
                  <a:gd name="T23" fmla="*/ 2 h 3"/>
                  <a:gd name="T24" fmla="*/ 6 w 6"/>
                  <a:gd name="T25" fmla="*/ 2 h 3"/>
                  <a:gd name="T26" fmla="*/ 6 w 6"/>
                  <a:gd name="T27" fmla="*/ 2 h 3"/>
                  <a:gd name="T28" fmla="*/ 6 w 6"/>
                  <a:gd name="T29" fmla="*/ 2 h 3"/>
                  <a:gd name="T30" fmla="*/ 6 w 6"/>
                  <a:gd name="T31" fmla="*/ 2 h 3"/>
                  <a:gd name="T32" fmla="*/ 6 w 6"/>
                  <a:gd name="T33" fmla="*/ 2 h 3"/>
                  <a:gd name="T34" fmla="*/ 6 w 6"/>
                  <a:gd name="T35" fmla="*/ 1 h 3"/>
                  <a:gd name="T36" fmla="*/ 6 w 6"/>
                  <a:gd name="T37" fmla="*/ 1 h 3"/>
                  <a:gd name="T38" fmla="*/ 6 w 6"/>
                  <a:gd name="T39" fmla="*/ 1 h 3"/>
                  <a:gd name="T40" fmla="*/ 6 w 6"/>
                  <a:gd name="T41" fmla="*/ 1 h 3"/>
                  <a:gd name="T42" fmla="*/ 6 w 6"/>
                  <a:gd name="T43" fmla="*/ 1 h 3"/>
                  <a:gd name="T44" fmla="*/ 6 w 6"/>
                  <a:gd name="T45" fmla="*/ 1 h 3"/>
                  <a:gd name="T46" fmla="*/ 6 w 6"/>
                  <a:gd name="T47" fmla="*/ 1 h 3"/>
                  <a:gd name="T48" fmla="*/ 6 w 6"/>
                  <a:gd name="T49" fmla="*/ 1 h 3"/>
                  <a:gd name="T50" fmla="*/ 6 w 6"/>
                  <a:gd name="T51" fmla="*/ 0 h 3"/>
                  <a:gd name="T52" fmla="*/ 6 w 6"/>
                  <a:gd name="T53" fmla="*/ 0 h 3"/>
                  <a:gd name="T54" fmla="*/ 6 w 6"/>
                  <a:gd name="T55" fmla="*/ 0 h 3"/>
                  <a:gd name="T56" fmla="*/ 5 w 6"/>
                  <a:gd name="T57" fmla="*/ 0 h 3"/>
                  <a:gd name="T58" fmla="*/ 5 w 6"/>
                  <a:gd name="T59" fmla="*/ 0 h 3"/>
                  <a:gd name="T60" fmla="*/ 5 w 6"/>
                  <a:gd name="T61" fmla="*/ 0 h 3"/>
                  <a:gd name="T62" fmla="*/ 5 w 6"/>
                  <a:gd name="T6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" h="3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14" name="Freeform 1633"/>
              <p:cNvSpPr>
                <a:spLocks/>
              </p:cNvSpPr>
              <p:nvPr/>
            </p:nvSpPr>
            <p:spPr bwMode="auto">
              <a:xfrm>
                <a:off x="2944802" y="3403591"/>
                <a:ext cx="19050" cy="11112"/>
              </a:xfrm>
              <a:custGeom>
                <a:avLst/>
                <a:gdLst>
                  <a:gd name="T0" fmla="*/ 5 w 12"/>
                  <a:gd name="T1" fmla="*/ 0 h 7"/>
                  <a:gd name="T2" fmla="*/ 0 w 12"/>
                  <a:gd name="T3" fmla="*/ 5 h 7"/>
                  <a:gd name="T4" fmla="*/ 5 w 12"/>
                  <a:gd name="T5" fmla="*/ 7 h 7"/>
                  <a:gd name="T6" fmla="*/ 12 w 12"/>
                  <a:gd name="T7" fmla="*/ 5 h 7"/>
                  <a:gd name="T8" fmla="*/ 5 w 1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5" y="0"/>
                    </a:moveTo>
                    <a:lnTo>
                      <a:pt x="0" y="5"/>
                    </a:lnTo>
                    <a:lnTo>
                      <a:pt x="5" y="7"/>
                    </a:lnTo>
                    <a:lnTo>
                      <a:pt x="12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15" name="Freeform 1634"/>
              <p:cNvSpPr>
                <a:spLocks/>
              </p:cNvSpPr>
              <p:nvPr/>
            </p:nvSpPr>
            <p:spPr bwMode="auto">
              <a:xfrm>
                <a:off x="2944802" y="3403591"/>
                <a:ext cx="19050" cy="11112"/>
              </a:xfrm>
              <a:custGeom>
                <a:avLst/>
                <a:gdLst>
                  <a:gd name="T0" fmla="*/ 5 w 12"/>
                  <a:gd name="T1" fmla="*/ 0 h 7"/>
                  <a:gd name="T2" fmla="*/ 0 w 12"/>
                  <a:gd name="T3" fmla="*/ 5 h 7"/>
                  <a:gd name="T4" fmla="*/ 5 w 12"/>
                  <a:gd name="T5" fmla="*/ 7 h 7"/>
                  <a:gd name="T6" fmla="*/ 12 w 12"/>
                  <a:gd name="T7" fmla="*/ 5 h 7"/>
                  <a:gd name="T8" fmla="*/ 5 w 1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5" y="0"/>
                    </a:moveTo>
                    <a:lnTo>
                      <a:pt x="0" y="5"/>
                    </a:lnTo>
                    <a:lnTo>
                      <a:pt x="5" y="7"/>
                    </a:lnTo>
                    <a:lnTo>
                      <a:pt x="12" y="5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16" name="Freeform 1635"/>
              <p:cNvSpPr>
                <a:spLocks/>
              </p:cNvSpPr>
              <p:nvPr/>
            </p:nvSpPr>
            <p:spPr bwMode="auto">
              <a:xfrm>
                <a:off x="2793990" y="3502016"/>
                <a:ext cx="25400" cy="26987"/>
              </a:xfrm>
              <a:custGeom>
                <a:avLst/>
                <a:gdLst>
                  <a:gd name="T0" fmla="*/ 7 w 7"/>
                  <a:gd name="T1" fmla="*/ 0 h 7"/>
                  <a:gd name="T2" fmla="*/ 1 w 7"/>
                  <a:gd name="T3" fmla="*/ 5 h 7"/>
                  <a:gd name="T4" fmla="*/ 0 w 7"/>
                  <a:gd name="T5" fmla="*/ 6 h 7"/>
                  <a:gd name="T6" fmla="*/ 1 w 7"/>
                  <a:gd name="T7" fmla="*/ 7 h 7"/>
                  <a:gd name="T8" fmla="*/ 1 w 7"/>
                  <a:gd name="T9" fmla="*/ 7 h 7"/>
                  <a:gd name="T10" fmla="*/ 3 w 7"/>
                  <a:gd name="T11" fmla="*/ 7 h 7"/>
                  <a:gd name="T12" fmla="*/ 3 w 7"/>
                  <a:gd name="T13" fmla="*/ 6 h 7"/>
                  <a:gd name="T14" fmla="*/ 7 w 7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17" name="Line 1636"/>
              <p:cNvSpPr>
                <a:spLocks noChangeShapeType="1"/>
              </p:cNvSpPr>
              <p:nvPr/>
            </p:nvSpPr>
            <p:spPr bwMode="auto">
              <a:xfrm>
                <a:off x="2797165" y="3524241"/>
                <a:ext cx="306386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18" name="Oval 1637"/>
              <p:cNvSpPr>
                <a:spLocks noChangeArrowheads="1"/>
              </p:cNvSpPr>
              <p:nvPr/>
            </p:nvSpPr>
            <p:spPr bwMode="auto">
              <a:xfrm>
                <a:off x="3967148" y="3001955"/>
                <a:ext cx="123825" cy="1206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19" name="Freeform 1638"/>
              <p:cNvSpPr>
                <a:spLocks/>
              </p:cNvSpPr>
              <p:nvPr/>
            </p:nvSpPr>
            <p:spPr bwMode="auto">
              <a:xfrm>
                <a:off x="3959211" y="2994017"/>
                <a:ext cx="139699" cy="136525"/>
              </a:xfrm>
              <a:custGeom>
                <a:avLst/>
                <a:gdLst>
                  <a:gd name="T0" fmla="*/ 2 w 37"/>
                  <a:gd name="T1" fmla="*/ 18 h 36"/>
                  <a:gd name="T2" fmla="*/ 4 w 37"/>
                  <a:gd name="T3" fmla="*/ 18 h 36"/>
                  <a:gd name="T4" fmla="*/ 8 w 37"/>
                  <a:gd name="T5" fmla="*/ 8 h 36"/>
                  <a:gd name="T6" fmla="*/ 19 w 37"/>
                  <a:gd name="T7" fmla="*/ 4 h 36"/>
                  <a:gd name="T8" fmla="*/ 29 w 37"/>
                  <a:gd name="T9" fmla="*/ 8 h 36"/>
                  <a:gd name="T10" fmla="*/ 33 w 37"/>
                  <a:gd name="T11" fmla="*/ 18 h 36"/>
                  <a:gd name="T12" fmla="*/ 29 w 37"/>
                  <a:gd name="T13" fmla="*/ 28 h 36"/>
                  <a:gd name="T14" fmla="*/ 19 w 37"/>
                  <a:gd name="T15" fmla="*/ 32 h 36"/>
                  <a:gd name="T16" fmla="*/ 8 w 37"/>
                  <a:gd name="T17" fmla="*/ 28 h 36"/>
                  <a:gd name="T18" fmla="*/ 4 w 37"/>
                  <a:gd name="T19" fmla="*/ 18 h 36"/>
                  <a:gd name="T20" fmla="*/ 2 w 37"/>
                  <a:gd name="T21" fmla="*/ 18 h 36"/>
                  <a:gd name="T22" fmla="*/ 0 w 37"/>
                  <a:gd name="T23" fmla="*/ 18 h 36"/>
                  <a:gd name="T24" fmla="*/ 6 w 37"/>
                  <a:gd name="T25" fmla="*/ 31 h 36"/>
                  <a:gd name="T26" fmla="*/ 19 w 37"/>
                  <a:gd name="T27" fmla="*/ 36 h 36"/>
                  <a:gd name="T28" fmla="*/ 32 w 37"/>
                  <a:gd name="T29" fmla="*/ 31 h 36"/>
                  <a:gd name="T30" fmla="*/ 37 w 37"/>
                  <a:gd name="T31" fmla="*/ 18 h 36"/>
                  <a:gd name="T32" fmla="*/ 19 w 37"/>
                  <a:gd name="T33" fmla="*/ 0 h 36"/>
                  <a:gd name="T34" fmla="*/ 0 w 37"/>
                  <a:gd name="T35" fmla="*/ 18 h 36"/>
                  <a:gd name="T36" fmla="*/ 2 w 37"/>
                  <a:gd name="T37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36">
                    <a:moveTo>
                      <a:pt x="2" y="18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4" y="14"/>
                      <a:pt x="6" y="10"/>
                      <a:pt x="8" y="8"/>
                    </a:cubicBezTo>
                    <a:cubicBezTo>
                      <a:pt x="11" y="5"/>
                      <a:pt x="15" y="4"/>
                      <a:pt x="19" y="4"/>
                    </a:cubicBezTo>
                    <a:cubicBezTo>
                      <a:pt x="23" y="4"/>
                      <a:pt x="27" y="5"/>
                      <a:pt x="29" y="8"/>
                    </a:cubicBezTo>
                    <a:cubicBezTo>
                      <a:pt x="32" y="10"/>
                      <a:pt x="33" y="14"/>
                      <a:pt x="33" y="18"/>
                    </a:cubicBezTo>
                    <a:cubicBezTo>
                      <a:pt x="33" y="22"/>
                      <a:pt x="32" y="25"/>
                      <a:pt x="29" y="28"/>
                    </a:cubicBezTo>
                    <a:cubicBezTo>
                      <a:pt x="27" y="30"/>
                      <a:pt x="23" y="32"/>
                      <a:pt x="19" y="32"/>
                    </a:cubicBezTo>
                    <a:cubicBezTo>
                      <a:pt x="15" y="32"/>
                      <a:pt x="11" y="30"/>
                      <a:pt x="8" y="28"/>
                    </a:cubicBezTo>
                    <a:cubicBezTo>
                      <a:pt x="6" y="25"/>
                      <a:pt x="4" y="22"/>
                      <a:pt x="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2" y="27"/>
                      <a:pt x="6" y="31"/>
                    </a:cubicBezTo>
                    <a:cubicBezTo>
                      <a:pt x="9" y="34"/>
                      <a:pt x="14" y="36"/>
                      <a:pt x="19" y="36"/>
                    </a:cubicBezTo>
                    <a:cubicBezTo>
                      <a:pt x="24" y="36"/>
                      <a:pt x="28" y="34"/>
                      <a:pt x="32" y="31"/>
                    </a:cubicBezTo>
                    <a:cubicBezTo>
                      <a:pt x="35" y="27"/>
                      <a:pt x="37" y="23"/>
                      <a:pt x="37" y="18"/>
                    </a:cubicBezTo>
                    <a:cubicBezTo>
                      <a:pt x="37" y="8"/>
                      <a:pt x="2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20" name="Oval 1639"/>
              <p:cNvSpPr>
                <a:spLocks noChangeArrowheads="1"/>
              </p:cNvSpPr>
              <p:nvPr/>
            </p:nvSpPr>
            <p:spPr bwMode="auto">
              <a:xfrm>
                <a:off x="3967148" y="3228967"/>
                <a:ext cx="123825" cy="1222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21" name="Oval 1640"/>
              <p:cNvSpPr>
                <a:spLocks noChangeArrowheads="1"/>
              </p:cNvSpPr>
              <p:nvPr/>
            </p:nvSpPr>
            <p:spPr bwMode="auto">
              <a:xfrm>
                <a:off x="3967148" y="3228967"/>
                <a:ext cx="123825" cy="122237"/>
              </a:xfrm>
              <a:prstGeom prst="ellipse">
                <a:avLst/>
              </a:pr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22" name="Freeform 1641"/>
              <p:cNvSpPr>
                <a:spLocks/>
              </p:cNvSpPr>
              <p:nvPr/>
            </p:nvSpPr>
            <p:spPr bwMode="auto">
              <a:xfrm>
                <a:off x="3652824" y="3054342"/>
                <a:ext cx="320674" cy="12700"/>
              </a:xfrm>
              <a:custGeom>
                <a:avLst/>
                <a:gdLst>
                  <a:gd name="T0" fmla="*/ 1 w 85"/>
                  <a:gd name="T1" fmla="*/ 3 h 3"/>
                  <a:gd name="T2" fmla="*/ 83 w 85"/>
                  <a:gd name="T3" fmla="*/ 3 h 3"/>
                  <a:gd name="T4" fmla="*/ 85 w 85"/>
                  <a:gd name="T5" fmla="*/ 2 h 3"/>
                  <a:gd name="T6" fmla="*/ 83 w 85"/>
                  <a:gd name="T7" fmla="*/ 0 h 3"/>
                  <a:gd name="T8" fmla="*/ 1 w 85"/>
                  <a:gd name="T9" fmla="*/ 0 h 3"/>
                  <a:gd name="T10" fmla="*/ 0 w 85"/>
                  <a:gd name="T11" fmla="*/ 2 h 3"/>
                  <a:gd name="T12" fmla="*/ 1 w 85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3">
                    <a:moveTo>
                      <a:pt x="1" y="3"/>
                    </a:moveTo>
                    <a:cubicBezTo>
                      <a:pt x="83" y="3"/>
                      <a:pt x="83" y="3"/>
                      <a:pt x="83" y="3"/>
                    </a:cubicBezTo>
                    <a:cubicBezTo>
                      <a:pt x="84" y="3"/>
                      <a:pt x="85" y="3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23" name="Freeform 1642"/>
              <p:cNvSpPr>
                <a:spLocks/>
              </p:cNvSpPr>
              <p:nvPr/>
            </p:nvSpPr>
            <p:spPr bwMode="auto">
              <a:xfrm>
                <a:off x="3967148" y="30543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24" name="Freeform 1643"/>
              <p:cNvSpPr>
                <a:spLocks/>
              </p:cNvSpPr>
              <p:nvPr/>
            </p:nvSpPr>
            <p:spPr bwMode="auto">
              <a:xfrm>
                <a:off x="3668699" y="3067042"/>
                <a:ext cx="290511" cy="222249"/>
              </a:xfrm>
              <a:custGeom>
                <a:avLst/>
                <a:gdLst>
                  <a:gd name="T0" fmla="*/ 77 w 77"/>
                  <a:gd name="T1" fmla="*/ 0 h 59"/>
                  <a:gd name="T2" fmla="*/ 75 w 77"/>
                  <a:gd name="T3" fmla="*/ 0 h 59"/>
                  <a:gd name="T4" fmla="*/ 0 w 77"/>
                  <a:gd name="T5" fmla="*/ 56 h 59"/>
                  <a:gd name="T6" fmla="*/ 1 w 77"/>
                  <a:gd name="T7" fmla="*/ 59 h 59"/>
                  <a:gd name="T8" fmla="*/ 1 w 77"/>
                  <a:gd name="T9" fmla="*/ 59 h 59"/>
                  <a:gd name="T10" fmla="*/ 77 w 77"/>
                  <a:gd name="T11" fmla="*/ 2 h 59"/>
                  <a:gd name="T12" fmla="*/ 77 w 7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59">
                    <a:moveTo>
                      <a:pt x="77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" y="57"/>
                      <a:pt x="1" y="58"/>
                      <a:pt x="1" y="59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7" y="1"/>
                      <a:pt x="77" y="1"/>
                      <a:pt x="77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25" name="Freeform 1644"/>
              <p:cNvSpPr>
                <a:spLocks/>
              </p:cNvSpPr>
              <p:nvPr/>
            </p:nvSpPr>
            <p:spPr bwMode="auto">
              <a:xfrm>
                <a:off x="3959211" y="3067042"/>
                <a:ext cx="11112" cy="6350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0 w 3"/>
                  <a:gd name="T5" fmla="*/ 0 h 2"/>
                  <a:gd name="T6" fmla="*/ 0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26" name="Freeform 1645"/>
              <p:cNvSpPr>
                <a:spLocks/>
              </p:cNvSpPr>
              <p:nvPr/>
            </p:nvSpPr>
            <p:spPr bwMode="auto">
              <a:xfrm>
                <a:off x="3951273" y="3054342"/>
                <a:ext cx="22225" cy="12700"/>
              </a:xfrm>
              <a:custGeom>
                <a:avLst/>
                <a:gdLst>
                  <a:gd name="T0" fmla="*/ 4 w 6"/>
                  <a:gd name="T1" fmla="*/ 0 h 3"/>
                  <a:gd name="T2" fmla="*/ 4 w 6"/>
                  <a:gd name="T3" fmla="*/ 0 h 3"/>
                  <a:gd name="T4" fmla="*/ 3 w 6"/>
                  <a:gd name="T5" fmla="*/ 1 h 3"/>
                  <a:gd name="T6" fmla="*/ 0 w 6"/>
                  <a:gd name="T7" fmla="*/ 3 h 3"/>
                  <a:gd name="T8" fmla="*/ 2 w 6"/>
                  <a:gd name="T9" fmla="*/ 3 h 3"/>
                  <a:gd name="T10" fmla="*/ 4 w 6"/>
                  <a:gd name="T11" fmla="*/ 3 h 3"/>
                  <a:gd name="T12" fmla="*/ 5 w 6"/>
                  <a:gd name="T13" fmla="*/ 3 h 3"/>
                  <a:gd name="T14" fmla="*/ 5 w 6"/>
                  <a:gd name="T15" fmla="*/ 3 h 3"/>
                  <a:gd name="T16" fmla="*/ 5 w 6"/>
                  <a:gd name="T17" fmla="*/ 1 h 3"/>
                  <a:gd name="T18" fmla="*/ 4 w 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27" name="Line 1646"/>
              <p:cNvSpPr>
                <a:spLocks noChangeShapeType="1"/>
              </p:cNvSpPr>
              <p:nvPr/>
            </p:nvSpPr>
            <p:spPr bwMode="auto">
              <a:xfrm>
                <a:off x="3657587" y="3062280"/>
                <a:ext cx="309561" cy="227012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28" name="Line 1647"/>
              <p:cNvSpPr>
                <a:spLocks noChangeShapeType="1"/>
              </p:cNvSpPr>
              <p:nvPr/>
            </p:nvSpPr>
            <p:spPr bwMode="auto">
              <a:xfrm>
                <a:off x="3663937" y="3289291"/>
                <a:ext cx="303211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29" name="Oval 1648"/>
              <p:cNvSpPr>
                <a:spLocks noChangeArrowheads="1"/>
              </p:cNvSpPr>
              <p:nvPr/>
            </p:nvSpPr>
            <p:spPr bwMode="auto">
              <a:xfrm>
                <a:off x="3103551" y="3001955"/>
                <a:ext cx="126999" cy="1206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30" name="Freeform 1649"/>
              <p:cNvSpPr>
                <a:spLocks/>
              </p:cNvSpPr>
              <p:nvPr/>
            </p:nvSpPr>
            <p:spPr bwMode="auto">
              <a:xfrm>
                <a:off x="3095614" y="2994017"/>
                <a:ext cx="139699" cy="136525"/>
              </a:xfrm>
              <a:custGeom>
                <a:avLst/>
                <a:gdLst>
                  <a:gd name="T0" fmla="*/ 2 w 37"/>
                  <a:gd name="T1" fmla="*/ 18 h 36"/>
                  <a:gd name="T2" fmla="*/ 4 w 37"/>
                  <a:gd name="T3" fmla="*/ 18 h 36"/>
                  <a:gd name="T4" fmla="*/ 8 w 37"/>
                  <a:gd name="T5" fmla="*/ 8 h 36"/>
                  <a:gd name="T6" fmla="*/ 19 w 37"/>
                  <a:gd name="T7" fmla="*/ 4 h 36"/>
                  <a:gd name="T8" fmla="*/ 29 w 37"/>
                  <a:gd name="T9" fmla="*/ 8 h 36"/>
                  <a:gd name="T10" fmla="*/ 34 w 37"/>
                  <a:gd name="T11" fmla="*/ 18 h 36"/>
                  <a:gd name="T12" fmla="*/ 29 w 37"/>
                  <a:gd name="T13" fmla="*/ 28 h 36"/>
                  <a:gd name="T14" fmla="*/ 19 w 37"/>
                  <a:gd name="T15" fmla="*/ 32 h 36"/>
                  <a:gd name="T16" fmla="*/ 8 w 37"/>
                  <a:gd name="T17" fmla="*/ 28 h 36"/>
                  <a:gd name="T18" fmla="*/ 4 w 37"/>
                  <a:gd name="T19" fmla="*/ 18 h 36"/>
                  <a:gd name="T20" fmla="*/ 2 w 37"/>
                  <a:gd name="T21" fmla="*/ 18 h 36"/>
                  <a:gd name="T22" fmla="*/ 0 w 37"/>
                  <a:gd name="T23" fmla="*/ 18 h 36"/>
                  <a:gd name="T24" fmla="*/ 19 w 37"/>
                  <a:gd name="T25" fmla="*/ 36 h 36"/>
                  <a:gd name="T26" fmla="*/ 32 w 37"/>
                  <a:gd name="T27" fmla="*/ 31 h 36"/>
                  <a:gd name="T28" fmla="*/ 37 w 37"/>
                  <a:gd name="T29" fmla="*/ 18 h 36"/>
                  <a:gd name="T30" fmla="*/ 19 w 37"/>
                  <a:gd name="T31" fmla="*/ 0 h 36"/>
                  <a:gd name="T32" fmla="*/ 0 w 37"/>
                  <a:gd name="T33" fmla="*/ 18 h 36"/>
                  <a:gd name="T34" fmla="*/ 2 w 37"/>
                  <a:gd name="T3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36">
                    <a:moveTo>
                      <a:pt x="2" y="18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4" y="14"/>
                      <a:pt x="6" y="11"/>
                      <a:pt x="8" y="8"/>
                    </a:cubicBezTo>
                    <a:cubicBezTo>
                      <a:pt x="11" y="6"/>
                      <a:pt x="15" y="4"/>
                      <a:pt x="19" y="4"/>
                    </a:cubicBezTo>
                    <a:cubicBezTo>
                      <a:pt x="23" y="4"/>
                      <a:pt x="27" y="6"/>
                      <a:pt x="29" y="8"/>
                    </a:cubicBezTo>
                    <a:cubicBezTo>
                      <a:pt x="32" y="11"/>
                      <a:pt x="34" y="14"/>
                      <a:pt x="34" y="18"/>
                    </a:cubicBezTo>
                    <a:cubicBezTo>
                      <a:pt x="34" y="22"/>
                      <a:pt x="32" y="25"/>
                      <a:pt x="29" y="28"/>
                    </a:cubicBezTo>
                    <a:cubicBezTo>
                      <a:pt x="27" y="31"/>
                      <a:pt x="23" y="32"/>
                      <a:pt x="19" y="32"/>
                    </a:cubicBezTo>
                    <a:cubicBezTo>
                      <a:pt x="15" y="32"/>
                      <a:pt x="11" y="31"/>
                      <a:pt x="8" y="28"/>
                    </a:cubicBezTo>
                    <a:cubicBezTo>
                      <a:pt x="6" y="25"/>
                      <a:pt x="4" y="22"/>
                      <a:pt x="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8"/>
                      <a:pt x="9" y="36"/>
                      <a:pt x="19" y="36"/>
                    </a:cubicBezTo>
                    <a:cubicBezTo>
                      <a:pt x="24" y="36"/>
                      <a:pt x="29" y="34"/>
                      <a:pt x="32" y="31"/>
                    </a:cubicBezTo>
                    <a:cubicBezTo>
                      <a:pt x="35" y="28"/>
                      <a:pt x="37" y="23"/>
                      <a:pt x="37" y="18"/>
                    </a:cubicBezTo>
                    <a:cubicBezTo>
                      <a:pt x="37" y="8"/>
                      <a:pt x="2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31" name="Oval 1650"/>
              <p:cNvSpPr>
                <a:spLocks noChangeArrowheads="1"/>
              </p:cNvSpPr>
              <p:nvPr/>
            </p:nvSpPr>
            <p:spPr bwMode="auto">
              <a:xfrm>
                <a:off x="3109901" y="3228967"/>
                <a:ext cx="125412" cy="1222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32" name="Oval 1651"/>
              <p:cNvSpPr>
                <a:spLocks noChangeArrowheads="1"/>
              </p:cNvSpPr>
              <p:nvPr/>
            </p:nvSpPr>
            <p:spPr bwMode="auto">
              <a:xfrm>
                <a:off x="3109901" y="3228967"/>
                <a:ext cx="125412" cy="122237"/>
              </a:xfrm>
              <a:prstGeom prst="ellipse">
                <a:avLst/>
              </a:pr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33" name="Freeform 1652"/>
              <p:cNvSpPr>
                <a:spLocks/>
              </p:cNvSpPr>
              <p:nvPr/>
            </p:nvSpPr>
            <p:spPr bwMode="auto">
              <a:xfrm>
                <a:off x="3098789" y="3463916"/>
                <a:ext cx="131762" cy="125412"/>
              </a:xfrm>
              <a:custGeom>
                <a:avLst/>
                <a:gdLst>
                  <a:gd name="T0" fmla="*/ 34 w 35"/>
                  <a:gd name="T1" fmla="*/ 19 h 33"/>
                  <a:gd name="T2" fmla="*/ 16 w 35"/>
                  <a:gd name="T3" fmla="*/ 32 h 33"/>
                  <a:gd name="T4" fmla="*/ 1 w 35"/>
                  <a:gd name="T5" fmla="*/ 14 h 33"/>
                  <a:gd name="T6" fmla="*/ 20 w 35"/>
                  <a:gd name="T7" fmla="*/ 1 h 33"/>
                  <a:gd name="T8" fmla="*/ 34 w 35"/>
                  <a:gd name="T9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34" y="19"/>
                    </a:moveTo>
                    <a:cubicBezTo>
                      <a:pt x="33" y="27"/>
                      <a:pt x="25" y="33"/>
                      <a:pt x="16" y="32"/>
                    </a:cubicBezTo>
                    <a:cubicBezTo>
                      <a:pt x="7" y="31"/>
                      <a:pt x="0" y="23"/>
                      <a:pt x="1" y="14"/>
                    </a:cubicBezTo>
                    <a:cubicBezTo>
                      <a:pt x="2" y="6"/>
                      <a:pt x="11" y="0"/>
                      <a:pt x="20" y="1"/>
                    </a:cubicBezTo>
                    <a:cubicBezTo>
                      <a:pt x="29" y="2"/>
                      <a:pt x="35" y="10"/>
                      <a:pt x="3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34" name="Oval 1653"/>
              <p:cNvSpPr>
                <a:spLocks noChangeArrowheads="1"/>
              </p:cNvSpPr>
              <p:nvPr/>
            </p:nvSpPr>
            <p:spPr bwMode="auto">
              <a:xfrm>
                <a:off x="3103551" y="3468678"/>
                <a:ext cx="126999" cy="120650"/>
              </a:xfrm>
              <a:prstGeom prst="ellipse">
                <a:avLst/>
              </a:pr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35" name="Oval 1654"/>
              <p:cNvSpPr>
                <a:spLocks noChangeArrowheads="1"/>
              </p:cNvSpPr>
              <p:nvPr/>
            </p:nvSpPr>
            <p:spPr bwMode="auto">
              <a:xfrm>
                <a:off x="3109901" y="2759068"/>
                <a:ext cx="125412" cy="1222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36" name="Freeform 1655"/>
              <p:cNvSpPr>
                <a:spLocks/>
              </p:cNvSpPr>
              <p:nvPr/>
            </p:nvSpPr>
            <p:spPr bwMode="auto">
              <a:xfrm>
                <a:off x="3103551" y="2751131"/>
                <a:ext cx="138112" cy="136525"/>
              </a:xfrm>
              <a:custGeom>
                <a:avLst/>
                <a:gdLst>
                  <a:gd name="T0" fmla="*/ 2 w 37"/>
                  <a:gd name="T1" fmla="*/ 18 h 36"/>
                  <a:gd name="T2" fmla="*/ 4 w 37"/>
                  <a:gd name="T3" fmla="*/ 18 h 36"/>
                  <a:gd name="T4" fmla="*/ 8 w 37"/>
                  <a:gd name="T5" fmla="*/ 8 h 36"/>
                  <a:gd name="T6" fmla="*/ 18 w 37"/>
                  <a:gd name="T7" fmla="*/ 4 h 36"/>
                  <a:gd name="T8" fmla="*/ 29 w 37"/>
                  <a:gd name="T9" fmla="*/ 8 h 36"/>
                  <a:gd name="T10" fmla="*/ 33 w 37"/>
                  <a:gd name="T11" fmla="*/ 18 h 36"/>
                  <a:gd name="T12" fmla="*/ 29 w 37"/>
                  <a:gd name="T13" fmla="*/ 28 h 36"/>
                  <a:gd name="T14" fmla="*/ 18 w 37"/>
                  <a:gd name="T15" fmla="*/ 32 h 36"/>
                  <a:gd name="T16" fmla="*/ 8 w 37"/>
                  <a:gd name="T17" fmla="*/ 28 h 36"/>
                  <a:gd name="T18" fmla="*/ 4 w 37"/>
                  <a:gd name="T19" fmla="*/ 18 h 36"/>
                  <a:gd name="T20" fmla="*/ 2 w 37"/>
                  <a:gd name="T21" fmla="*/ 18 h 36"/>
                  <a:gd name="T22" fmla="*/ 0 w 37"/>
                  <a:gd name="T23" fmla="*/ 18 h 36"/>
                  <a:gd name="T24" fmla="*/ 5 w 37"/>
                  <a:gd name="T25" fmla="*/ 31 h 36"/>
                  <a:gd name="T26" fmla="*/ 18 w 37"/>
                  <a:gd name="T27" fmla="*/ 36 h 36"/>
                  <a:gd name="T28" fmla="*/ 31 w 37"/>
                  <a:gd name="T29" fmla="*/ 31 h 36"/>
                  <a:gd name="T30" fmla="*/ 37 w 37"/>
                  <a:gd name="T31" fmla="*/ 18 h 36"/>
                  <a:gd name="T32" fmla="*/ 31 w 37"/>
                  <a:gd name="T33" fmla="*/ 5 h 36"/>
                  <a:gd name="T34" fmla="*/ 18 w 37"/>
                  <a:gd name="T35" fmla="*/ 0 h 36"/>
                  <a:gd name="T36" fmla="*/ 5 w 37"/>
                  <a:gd name="T37" fmla="*/ 5 h 36"/>
                  <a:gd name="T38" fmla="*/ 0 w 37"/>
                  <a:gd name="T39" fmla="*/ 18 h 36"/>
                  <a:gd name="T40" fmla="*/ 2 w 37"/>
                  <a:gd name="T41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6">
                    <a:moveTo>
                      <a:pt x="2" y="18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4" y="14"/>
                      <a:pt x="5" y="11"/>
                      <a:pt x="8" y="8"/>
                    </a:cubicBezTo>
                    <a:cubicBezTo>
                      <a:pt x="11" y="5"/>
                      <a:pt x="14" y="4"/>
                      <a:pt x="18" y="4"/>
                    </a:cubicBezTo>
                    <a:cubicBezTo>
                      <a:pt x="22" y="4"/>
                      <a:pt x="26" y="5"/>
                      <a:pt x="29" y="8"/>
                    </a:cubicBezTo>
                    <a:cubicBezTo>
                      <a:pt x="31" y="10"/>
                      <a:pt x="33" y="14"/>
                      <a:pt x="33" y="18"/>
                    </a:cubicBezTo>
                    <a:cubicBezTo>
                      <a:pt x="33" y="22"/>
                      <a:pt x="31" y="25"/>
                      <a:pt x="29" y="28"/>
                    </a:cubicBezTo>
                    <a:cubicBezTo>
                      <a:pt x="26" y="30"/>
                      <a:pt x="22" y="32"/>
                      <a:pt x="18" y="32"/>
                    </a:cubicBezTo>
                    <a:cubicBezTo>
                      <a:pt x="14" y="32"/>
                      <a:pt x="11" y="30"/>
                      <a:pt x="8" y="28"/>
                    </a:cubicBezTo>
                    <a:cubicBezTo>
                      <a:pt x="5" y="25"/>
                      <a:pt x="4" y="22"/>
                      <a:pt x="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2" y="27"/>
                      <a:pt x="5" y="31"/>
                    </a:cubicBezTo>
                    <a:cubicBezTo>
                      <a:pt x="9" y="34"/>
                      <a:pt x="13" y="36"/>
                      <a:pt x="18" y="36"/>
                    </a:cubicBezTo>
                    <a:cubicBezTo>
                      <a:pt x="23" y="36"/>
                      <a:pt x="28" y="34"/>
                      <a:pt x="31" y="31"/>
                    </a:cubicBezTo>
                    <a:cubicBezTo>
                      <a:pt x="35" y="27"/>
                      <a:pt x="37" y="23"/>
                      <a:pt x="37" y="18"/>
                    </a:cubicBezTo>
                    <a:cubicBezTo>
                      <a:pt x="37" y="13"/>
                      <a:pt x="35" y="8"/>
                      <a:pt x="31" y="5"/>
                    </a:cubicBezTo>
                    <a:cubicBezTo>
                      <a:pt x="28" y="2"/>
                      <a:pt x="23" y="0"/>
                      <a:pt x="18" y="0"/>
                    </a:cubicBezTo>
                    <a:cubicBezTo>
                      <a:pt x="13" y="0"/>
                      <a:pt x="9" y="2"/>
                      <a:pt x="5" y="5"/>
                    </a:cubicBezTo>
                    <a:cubicBezTo>
                      <a:pt x="2" y="8"/>
                      <a:pt x="0" y="13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37" name="Freeform 1656"/>
              <p:cNvSpPr>
                <a:spLocks/>
              </p:cNvSpPr>
              <p:nvPr/>
            </p:nvSpPr>
            <p:spPr bwMode="auto">
              <a:xfrm>
                <a:off x="2793990" y="2813043"/>
                <a:ext cx="320674" cy="11112"/>
              </a:xfrm>
              <a:custGeom>
                <a:avLst/>
                <a:gdLst>
                  <a:gd name="T0" fmla="*/ 1 w 85"/>
                  <a:gd name="T1" fmla="*/ 3 h 3"/>
                  <a:gd name="T2" fmla="*/ 84 w 85"/>
                  <a:gd name="T3" fmla="*/ 3 h 3"/>
                  <a:gd name="T4" fmla="*/ 85 w 85"/>
                  <a:gd name="T5" fmla="*/ 2 h 3"/>
                  <a:gd name="T6" fmla="*/ 84 w 85"/>
                  <a:gd name="T7" fmla="*/ 0 h 3"/>
                  <a:gd name="T8" fmla="*/ 1 w 85"/>
                  <a:gd name="T9" fmla="*/ 0 h 3"/>
                  <a:gd name="T10" fmla="*/ 0 w 85"/>
                  <a:gd name="T11" fmla="*/ 1 h 3"/>
                  <a:gd name="T12" fmla="*/ 1 w 85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3">
                    <a:moveTo>
                      <a:pt x="1" y="3"/>
                    </a:move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5" y="3"/>
                      <a:pt x="85" y="2"/>
                    </a:cubicBezTo>
                    <a:cubicBezTo>
                      <a:pt x="85" y="1"/>
                      <a:pt x="84" y="0"/>
                      <a:pt x="8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1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38" name="Freeform 1657"/>
              <p:cNvSpPr>
                <a:spLocks noEditPoints="1"/>
              </p:cNvSpPr>
              <p:nvPr/>
            </p:nvSpPr>
            <p:spPr bwMode="auto">
              <a:xfrm>
                <a:off x="3106726" y="2813043"/>
                <a:ext cx="7937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1 h 1"/>
                  <a:gd name="T12" fmla="*/ 1 w 2"/>
                  <a:gd name="T13" fmla="*/ 1 h 1"/>
                  <a:gd name="T14" fmla="*/ 1 w 2"/>
                  <a:gd name="T15" fmla="*/ 1 h 1"/>
                  <a:gd name="T16" fmla="*/ 2 w 2"/>
                  <a:gd name="T17" fmla="*/ 1 h 1"/>
                  <a:gd name="T18" fmla="*/ 1 w 2"/>
                  <a:gd name="T19" fmla="*/ 1 h 1"/>
                  <a:gd name="T20" fmla="*/ 1 w 2"/>
                  <a:gd name="T21" fmla="*/ 0 h 1"/>
                  <a:gd name="T22" fmla="*/ 1 w 2"/>
                  <a:gd name="T23" fmla="*/ 1 h 1"/>
                  <a:gd name="T24" fmla="*/ 1 w 2"/>
                  <a:gd name="T25" fmla="*/ 0 h 1"/>
                  <a:gd name="T26" fmla="*/ 1 w 2"/>
                  <a:gd name="T27" fmla="*/ 0 h 1"/>
                  <a:gd name="T28" fmla="*/ 0 w 2"/>
                  <a:gd name="T29" fmla="*/ 0 h 1"/>
                  <a:gd name="T30" fmla="*/ 0 w 2"/>
                  <a:gd name="T31" fmla="*/ 0 h 1"/>
                  <a:gd name="T32" fmla="*/ 1 w 2"/>
                  <a:gd name="T33" fmla="*/ 0 h 1"/>
                  <a:gd name="T34" fmla="*/ 1 w 2"/>
                  <a:gd name="T35" fmla="*/ 0 h 1"/>
                  <a:gd name="T36" fmla="*/ 1 w 2"/>
                  <a:gd name="T37" fmla="*/ 0 h 1"/>
                  <a:gd name="T38" fmla="*/ 1 w 2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39" name="Freeform 1658"/>
              <p:cNvSpPr>
                <a:spLocks noEditPoints="1"/>
              </p:cNvSpPr>
              <p:nvPr/>
            </p:nvSpPr>
            <p:spPr bwMode="auto">
              <a:xfrm>
                <a:off x="3114664" y="2816218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0 h 1"/>
                  <a:gd name="T5" fmla="*/ 1 h 1"/>
                  <a:gd name="T6" fmla="*/ 1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40" name="Freeform 1659"/>
              <p:cNvSpPr>
                <a:spLocks noEditPoints="1"/>
              </p:cNvSpPr>
              <p:nvPr/>
            </p:nvSpPr>
            <p:spPr bwMode="auto">
              <a:xfrm>
                <a:off x="2805103" y="2824155"/>
                <a:ext cx="293686" cy="234949"/>
              </a:xfrm>
              <a:custGeom>
                <a:avLst/>
                <a:gdLst>
                  <a:gd name="T0" fmla="*/ 18 w 78"/>
                  <a:gd name="T1" fmla="*/ 46 h 62"/>
                  <a:gd name="T2" fmla="*/ 0 w 78"/>
                  <a:gd name="T3" fmla="*/ 60 h 62"/>
                  <a:gd name="T4" fmla="*/ 0 w 78"/>
                  <a:gd name="T5" fmla="*/ 62 h 62"/>
                  <a:gd name="T6" fmla="*/ 3 w 78"/>
                  <a:gd name="T7" fmla="*/ 62 h 62"/>
                  <a:gd name="T8" fmla="*/ 19 w 78"/>
                  <a:gd name="T9" fmla="*/ 49 h 62"/>
                  <a:gd name="T10" fmla="*/ 18 w 78"/>
                  <a:gd name="T11" fmla="*/ 46 h 62"/>
                  <a:gd name="T12" fmla="*/ 25 w 78"/>
                  <a:gd name="T13" fmla="*/ 41 h 62"/>
                  <a:gd name="T14" fmla="*/ 20 w 78"/>
                  <a:gd name="T15" fmla="*/ 44 h 62"/>
                  <a:gd name="T16" fmla="*/ 21 w 78"/>
                  <a:gd name="T17" fmla="*/ 47 h 62"/>
                  <a:gd name="T18" fmla="*/ 26 w 78"/>
                  <a:gd name="T19" fmla="*/ 43 h 62"/>
                  <a:gd name="T20" fmla="*/ 25 w 78"/>
                  <a:gd name="T21" fmla="*/ 41 h 62"/>
                  <a:gd name="T22" fmla="*/ 37 w 78"/>
                  <a:gd name="T23" fmla="*/ 31 h 62"/>
                  <a:gd name="T24" fmla="*/ 27 w 78"/>
                  <a:gd name="T25" fmla="*/ 39 h 62"/>
                  <a:gd name="T26" fmla="*/ 29 w 78"/>
                  <a:gd name="T27" fmla="*/ 41 h 62"/>
                  <a:gd name="T28" fmla="*/ 39 w 78"/>
                  <a:gd name="T29" fmla="*/ 33 h 62"/>
                  <a:gd name="T30" fmla="*/ 37 w 78"/>
                  <a:gd name="T31" fmla="*/ 31 h 62"/>
                  <a:gd name="T32" fmla="*/ 76 w 78"/>
                  <a:gd name="T33" fmla="*/ 0 h 62"/>
                  <a:gd name="T34" fmla="*/ 39 w 78"/>
                  <a:gd name="T35" fmla="*/ 29 h 62"/>
                  <a:gd name="T36" fmla="*/ 42 w 78"/>
                  <a:gd name="T37" fmla="*/ 31 h 62"/>
                  <a:gd name="T38" fmla="*/ 74 w 78"/>
                  <a:gd name="T39" fmla="*/ 6 h 62"/>
                  <a:gd name="T40" fmla="*/ 78 w 78"/>
                  <a:gd name="T41" fmla="*/ 0 h 62"/>
                  <a:gd name="T42" fmla="*/ 76 w 78"/>
                  <a:gd name="T4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62">
                    <a:moveTo>
                      <a:pt x="18" y="46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1"/>
                      <a:pt x="0" y="62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6"/>
                      <a:pt x="18" y="46"/>
                      <a:pt x="18" y="46"/>
                    </a:cubicBezTo>
                    <a:moveTo>
                      <a:pt x="25" y="41"/>
                    </a:move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5" y="41"/>
                      <a:pt x="25" y="41"/>
                      <a:pt x="25" y="41"/>
                    </a:cubicBezTo>
                    <a:moveTo>
                      <a:pt x="37" y="31"/>
                    </a:moveTo>
                    <a:cubicBezTo>
                      <a:pt x="27" y="39"/>
                      <a:pt x="27" y="39"/>
                      <a:pt x="27" y="39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7" y="31"/>
                      <a:pt x="37" y="31"/>
                      <a:pt x="37" y="31"/>
                    </a:cubicBezTo>
                    <a:moveTo>
                      <a:pt x="76" y="0"/>
                    </a:moveTo>
                    <a:cubicBezTo>
                      <a:pt x="39" y="29"/>
                      <a:pt x="39" y="29"/>
                      <a:pt x="39" y="29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41" name="Freeform 1660"/>
              <p:cNvSpPr>
                <a:spLocks noEditPoints="1"/>
              </p:cNvSpPr>
              <p:nvPr/>
            </p:nvSpPr>
            <p:spPr bwMode="auto">
              <a:xfrm>
                <a:off x="2793990" y="3051167"/>
                <a:ext cx="11112" cy="11112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0 w 3"/>
                  <a:gd name="T5" fmla="*/ 3 h 3"/>
                  <a:gd name="T6" fmla="*/ 0 w 3"/>
                  <a:gd name="T7" fmla="*/ 3 h 3"/>
                  <a:gd name="T8" fmla="*/ 0 w 3"/>
                  <a:gd name="T9" fmla="*/ 3 h 3"/>
                  <a:gd name="T10" fmla="*/ 3 w 3"/>
                  <a:gd name="T11" fmla="*/ 0 h 3"/>
                  <a:gd name="T12" fmla="*/ 1 w 3"/>
                  <a:gd name="T13" fmla="*/ 2 h 3"/>
                  <a:gd name="T14" fmla="*/ 1 w 3"/>
                  <a:gd name="T15" fmla="*/ 2 h 3"/>
                  <a:gd name="T16" fmla="*/ 3 w 3"/>
                  <a:gd name="T17" fmla="*/ 2 h 3"/>
                  <a:gd name="T18" fmla="*/ 3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3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42" name="Freeform 1661"/>
              <p:cNvSpPr>
                <a:spLocks/>
              </p:cNvSpPr>
              <p:nvPr/>
            </p:nvSpPr>
            <p:spPr bwMode="auto">
              <a:xfrm>
                <a:off x="2944802" y="2933693"/>
                <a:ext cx="19050" cy="15875"/>
              </a:xfrm>
              <a:custGeom>
                <a:avLst/>
                <a:gdLst>
                  <a:gd name="T0" fmla="*/ 5 w 12"/>
                  <a:gd name="T1" fmla="*/ 0 h 10"/>
                  <a:gd name="T2" fmla="*/ 0 w 12"/>
                  <a:gd name="T3" fmla="*/ 5 h 10"/>
                  <a:gd name="T4" fmla="*/ 5 w 12"/>
                  <a:gd name="T5" fmla="*/ 10 h 10"/>
                  <a:gd name="T6" fmla="*/ 12 w 12"/>
                  <a:gd name="T7" fmla="*/ 5 h 10"/>
                  <a:gd name="T8" fmla="*/ 5 w 1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12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43" name="Freeform 1662"/>
              <p:cNvSpPr>
                <a:spLocks/>
              </p:cNvSpPr>
              <p:nvPr/>
            </p:nvSpPr>
            <p:spPr bwMode="auto">
              <a:xfrm>
                <a:off x="2944802" y="2933693"/>
                <a:ext cx="19050" cy="15875"/>
              </a:xfrm>
              <a:custGeom>
                <a:avLst/>
                <a:gdLst>
                  <a:gd name="T0" fmla="*/ 5 w 12"/>
                  <a:gd name="T1" fmla="*/ 0 h 10"/>
                  <a:gd name="T2" fmla="*/ 0 w 12"/>
                  <a:gd name="T3" fmla="*/ 5 h 10"/>
                  <a:gd name="T4" fmla="*/ 5 w 12"/>
                  <a:gd name="T5" fmla="*/ 10 h 10"/>
                  <a:gd name="T6" fmla="*/ 12 w 12"/>
                  <a:gd name="T7" fmla="*/ 5 h 10"/>
                  <a:gd name="T8" fmla="*/ 5 w 1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12" y="5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44" name="Freeform 1663"/>
              <p:cNvSpPr>
                <a:spLocks/>
              </p:cNvSpPr>
              <p:nvPr/>
            </p:nvSpPr>
            <p:spPr bwMode="auto">
              <a:xfrm>
                <a:off x="2898765" y="2971792"/>
                <a:ext cx="15875" cy="14287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5 h 9"/>
                  <a:gd name="T4" fmla="*/ 3 w 10"/>
                  <a:gd name="T5" fmla="*/ 9 h 9"/>
                  <a:gd name="T6" fmla="*/ 10 w 10"/>
                  <a:gd name="T7" fmla="*/ 5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0" y="5"/>
                    </a:lnTo>
                    <a:lnTo>
                      <a:pt x="3" y="9"/>
                    </a:lnTo>
                    <a:lnTo>
                      <a:pt x="10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45" name="Freeform 1664"/>
              <p:cNvSpPr>
                <a:spLocks/>
              </p:cNvSpPr>
              <p:nvPr/>
            </p:nvSpPr>
            <p:spPr bwMode="auto">
              <a:xfrm>
                <a:off x="2898765" y="2971792"/>
                <a:ext cx="15875" cy="14287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5 h 9"/>
                  <a:gd name="T4" fmla="*/ 3 w 10"/>
                  <a:gd name="T5" fmla="*/ 9 h 9"/>
                  <a:gd name="T6" fmla="*/ 10 w 10"/>
                  <a:gd name="T7" fmla="*/ 5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0" y="5"/>
                    </a:lnTo>
                    <a:lnTo>
                      <a:pt x="3" y="9"/>
                    </a:lnTo>
                    <a:lnTo>
                      <a:pt x="10" y="5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46" name="Freeform 1665"/>
              <p:cNvSpPr>
                <a:spLocks/>
              </p:cNvSpPr>
              <p:nvPr/>
            </p:nvSpPr>
            <p:spPr bwMode="auto">
              <a:xfrm>
                <a:off x="2873365" y="2990842"/>
                <a:ext cx="11112" cy="19050"/>
              </a:xfrm>
              <a:custGeom>
                <a:avLst/>
                <a:gdLst>
                  <a:gd name="T0" fmla="*/ 4 w 7"/>
                  <a:gd name="T1" fmla="*/ 0 h 12"/>
                  <a:gd name="T2" fmla="*/ 0 w 7"/>
                  <a:gd name="T3" fmla="*/ 5 h 12"/>
                  <a:gd name="T4" fmla="*/ 2 w 7"/>
                  <a:gd name="T5" fmla="*/ 12 h 12"/>
                  <a:gd name="T6" fmla="*/ 7 w 7"/>
                  <a:gd name="T7" fmla="*/ 7 h 12"/>
                  <a:gd name="T8" fmla="*/ 4 w 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4" y="0"/>
                    </a:moveTo>
                    <a:lnTo>
                      <a:pt x="0" y="5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47" name="Freeform 1666"/>
              <p:cNvSpPr>
                <a:spLocks/>
              </p:cNvSpPr>
              <p:nvPr/>
            </p:nvSpPr>
            <p:spPr bwMode="auto">
              <a:xfrm>
                <a:off x="2873365" y="2990842"/>
                <a:ext cx="11112" cy="19050"/>
              </a:xfrm>
              <a:custGeom>
                <a:avLst/>
                <a:gdLst>
                  <a:gd name="T0" fmla="*/ 4 w 7"/>
                  <a:gd name="T1" fmla="*/ 0 h 12"/>
                  <a:gd name="T2" fmla="*/ 0 w 7"/>
                  <a:gd name="T3" fmla="*/ 5 h 12"/>
                  <a:gd name="T4" fmla="*/ 2 w 7"/>
                  <a:gd name="T5" fmla="*/ 12 h 12"/>
                  <a:gd name="T6" fmla="*/ 7 w 7"/>
                  <a:gd name="T7" fmla="*/ 7 h 12"/>
                  <a:gd name="T8" fmla="*/ 4 w 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4" y="0"/>
                    </a:moveTo>
                    <a:lnTo>
                      <a:pt x="0" y="5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48" name="Freeform 1667"/>
              <p:cNvSpPr>
                <a:spLocks/>
              </p:cNvSpPr>
              <p:nvPr/>
            </p:nvSpPr>
            <p:spPr bwMode="auto">
              <a:xfrm>
                <a:off x="2793990" y="3059105"/>
                <a:ext cx="22225" cy="3175"/>
              </a:xfrm>
              <a:custGeom>
                <a:avLst/>
                <a:gdLst>
                  <a:gd name="T0" fmla="*/ 6 w 6"/>
                  <a:gd name="T1" fmla="*/ 0 h 1"/>
                  <a:gd name="T2" fmla="*/ 3 w 6"/>
                  <a:gd name="T3" fmla="*/ 0 h 1"/>
                  <a:gd name="T4" fmla="*/ 1 w 6"/>
                  <a:gd name="T5" fmla="*/ 0 h 1"/>
                  <a:gd name="T6" fmla="*/ 1 w 6"/>
                  <a:gd name="T7" fmla="*/ 0 h 1"/>
                  <a:gd name="T8" fmla="*/ 1 w 6"/>
                  <a:gd name="T9" fmla="*/ 0 h 1"/>
                  <a:gd name="T10" fmla="*/ 0 w 6"/>
                  <a:gd name="T11" fmla="*/ 1 h 1"/>
                  <a:gd name="T12" fmla="*/ 0 w 6"/>
                  <a:gd name="T13" fmla="*/ 1 h 1"/>
                  <a:gd name="T14" fmla="*/ 0 w 6"/>
                  <a:gd name="T15" fmla="*/ 0 h 1"/>
                  <a:gd name="T16" fmla="*/ 0 w 6"/>
                  <a:gd name="T17" fmla="*/ 0 h 1"/>
                  <a:gd name="T18" fmla="*/ 0 w 6"/>
                  <a:gd name="T19" fmla="*/ 0 h 1"/>
                  <a:gd name="T20" fmla="*/ 0 w 6"/>
                  <a:gd name="T21" fmla="*/ 0 h 1"/>
                  <a:gd name="T22" fmla="*/ 0 w 6"/>
                  <a:gd name="T23" fmla="*/ 0 h 1"/>
                  <a:gd name="T24" fmla="*/ 0 w 6"/>
                  <a:gd name="T25" fmla="*/ 0 h 1"/>
                  <a:gd name="T26" fmla="*/ 1 w 6"/>
                  <a:gd name="T27" fmla="*/ 0 h 1"/>
                  <a:gd name="T28" fmla="*/ 1 w 6"/>
                  <a:gd name="T29" fmla="*/ 0 h 1"/>
                  <a:gd name="T30" fmla="*/ 1 w 6"/>
                  <a:gd name="T31" fmla="*/ 0 h 1"/>
                  <a:gd name="T32" fmla="*/ 1 w 6"/>
                  <a:gd name="T33" fmla="*/ 0 h 1"/>
                  <a:gd name="T34" fmla="*/ 1 w 6"/>
                  <a:gd name="T35" fmla="*/ 0 h 1"/>
                  <a:gd name="T36" fmla="*/ 1 w 6"/>
                  <a:gd name="T37" fmla="*/ 0 h 1"/>
                  <a:gd name="T38" fmla="*/ 1 w 6"/>
                  <a:gd name="T39" fmla="*/ 0 h 1"/>
                  <a:gd name="T40" fmla="*/ 2 w 6"/>
                  <a:gd name="T41" fmla="*/ 0 h 1"/>
                  <a:gd name="T42" fmla="*/ 2 w 6"/>
                  <a:gd name="T43" fmla="*/ 0 h 1"/>
                  <a:gd name="T44" fmla="*/ 2 w 6"/>
                  <a:gd name="T45" fmla="*/ 0 h 1"/>
                  <a:gd name="T46" fmla="*/ 2 w 6"/>
                  <a:gd name="T47" fmla="*/ 0 h 1"/>
                  <a:gd name="T48" fmla="*/ 4 w 6"/>
                  <a:gd name="T49" fmla="*/ 1 h 1"/>
                  <a:gd name="T50" fmla="*/ 6 w 6"/>
                  <a:gd name="T5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" h="1">
                    <a:moveTo>
                      <a:pt x="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49" name="Freeform 1668"/>
              <p:cNvSpPr>
                <a:spLocks noEditPoints="1"/>
              </p:cNvSpPr>
              <p:nvPr/>
            </p:nvSpPr>
            <p:spPr bwMode="auto">
              <a:xfrm>
                <a:off x="2793990" y="3059105"/>
                <a:ext cx="14287" cy="3175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1 h 1"/>
                  <a:gd name="T4" fmla="*/ 0 w 4"/>
                  <a:gd name="T5" fmla="*/ 1 h 1"/>
                  <a:gd name="T6" fmla="*/ 0 w 4"/>
                  <a:gd name="T7" fmla="*/ 0 h 1"/>
                  <a:gd name="T8" fmla="*/ 0 w 4"/>
                  <a:gd name="T9" fmla="*/ 0 h 1"/>
                  <a:gd name="T10" fmla="*/ 0 w 4"/>
                  <a:gd name="T11" fmla="*/ 0 h 1"/>
                  <a:gd name="T12" fmla="*/ 0 w 4"/>
                  <a:gd name="T13" fmla="*/ 0 h 1"/>
                  <a:gd name="T14" fmla="*/ 0 w 4"/>
                  <a:gd name="T15" fmla="*/ 0 h 1"/>
                  <a:gd name="T16" fmla="*/ 0 w 4"/>
                  <a:gd name="T17" fmla="*/ 0 h 1"/>
                  <a:gd name="T18" fmla="*/ 0 w 4"/>
                  <a:gd name="T19" fmla="*/ 0 h 1"/>
                  <a:gd name="T20" fmla="*/ 2 w 4"/>
                  <a:gd name="T21" fmla="*/ 0 h 1"/>
                  <a:gd name="T22" fmla="*/ 3 w 4"/>
                  <a:gd name="T23" fmla="*/ 0 h 1"/>
                  <a:gd name="T24" fmla="*/ 3 w 4"/>
                  <a:gd name="T25" fmla="*/ 1 h 1"/>
                  <a:gd name="T26" fmla="*/ 4 w 4"/>
                  <a:gd name="T27" fmla="*/ 1 h 1"/>
                  <a:gd name="T28" fmla="*/ 2 w 4"/>
                  <a:gd name="T29" fmla="*/ 0 h 1"/>
                  <a:gd name="T30" fmla="*/ 2 w 4"/>
                  <a:gd name="T31" fmla="*/ 0 h 1"/>
                  <a:gd name="T32" fmla="*/ 2 w 4"/>
                  <a:gd name="T33" fmla="*/ 0 h 1"/>
                  <a:gd name="T34" fmla="*/ 2 w 4"/>
                  <a:gd name="T35" fmla="*/ 0 h 1"/>
                  <a:gd name="T36" fmla="*/ 1 w 4"/>
                  <a:gd name="T37" fmla="*/ 0 h 1"/>
                  <a:gd name="T38" fmla="*/ 0 w 4"/>
                  <a:gd name="T39" fmla="*/ 0 h 1"/>
                  <a:gd name="T40" fmla="*/ 1 w 4"/>
                  <a:gd name="T41" fmla="*/ 0 h 1"/>
                  <a:gd name="T42" fmla="*/ 1 w 4"/>
                  <a:gd name="T43" fmla="*/ 0 h 1"/>
                  <a:gd name="T44" fmla="*/ 1 w 4"/>
                  <a:gd name="T45" fmla="*/ 0 h 1"/>
                  <a:gd name="T46" fmla="*/ 1 w 4"/>
                  <a:gd name="T47" fmla="*/ 0 h 1"/>
                  <a:gd name="T48" fmla="*/ 1 w 4"/>
                  <a:gd name="T49" fmla="*/ 0 h 1"/>
                  <a:gd name="T50" fmla="*/ 1 w 4"/>
                  <a:gd name="T51" fmla="*/ 0 h 1"/>
                  <a:gd name="T52" fmla="*/ 1 w 4"/>
                  <a:gd name="T53" fmla="*/ 0 h 1"/>
                  <a:gd name="T54" fmla="*/ 1 w 4"/>
                  <a:gd name="T55" fmla="*/ 0 h 1"/>
                  <a:gd name="T56" fmla="*/ 1 w 4"/>
                  <a:gd name="T57" fmla="*/ 0 h 1"/>
                  <a:gd name="T58" fmla="*/ 1 w 4"/>
                  <a:gd name="T59" fmla="*/ 0 h 1"/>
                  <a:gd name="T60" fmla="*/ 1 w 4"/>
                  <a:gd name="T61" fmla="*/ 0 h 1"/>
                  <a:gd name="T62" fmla="*/ 2 w 4"/>
                  <a:gd name="T63" fmla="*/ 0 h 1"/>
                  <a:gd name="T64" fmla="*/ 1 w 4"/>
                  <a:gd name="T6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50" name="Freeform 1669"/>
              <p:cNvSpPr>
                <a:spLocks noEditPoints="1"/>
              </p:cNvSpPr>
              <p:nvPr/>
            </p:nvSpPr>
            <p:spPr bwMode="auto">
              <a:xfrm>
                <a:off x="2793990" y="3059105"/>
                <a:ext cx="7937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0 w 2"/>
                  <a:gd name="T5" fmla="*/ 0 w 2"/>
                  <a:gd name="T6" fmla="*/ 0 w 2"/>
                  <a:gd name="T7" fmla="*/ 0 w 2"/>
                  <a:gd name="T8" fmla="*/ 0 w 2"/>
                  <a:gd name="T9" fmla="*/ 0 w 2"/>
                  <a:gd name="T10" fmla="*/ 2 w 2"/>
                  <a:gd name="T11" fmla="*/ 2 w 2"/>
                  <a:gd name="T12" fmla="*/ 2 w 2"/>
                  <a:gd name="T13" fmla="*/ 2 w 2"/>
                  <a:gd name="T14" fmla="*/ 2 w 2"/>
                  <a:gd name="T15" fmla="*/ 2 w 2"/>
                  <a:gd name="T16" fmla="*/ 2 w 2"/>
                  <a:gd name="T17" fmla="*/ 1 w 2"/>
                  <a:gd name="T18" fmla="*/ 1 w 2"/>
                  <a:gd name="T19" fmla="*/ 1 w 2"/>
                  <a:gd name="T20" fmla="*/ 1 w 2"/>
                  <a:gd name="T21" fmla="*/ 1 w 2"/>
                  <a:gd name="T22" fmla="*/ 1 w 2"/>
                  <a:gd name="T23" fmla="*/ 1 w 2"/>
                  <a:gd name="T24" fmla="*/ 1 w 2"/>
                  <a:gd name="T25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51" name="Rectangle 1670"/>
              <p:cNvSpPr>
                <a:spLocks noChangeArrowheads="1"/>
              </p:cNvSpPr>
              <p:nvPr/>
            </p:nvSpPr>
            <p:spPr bwMode="auto">
              <a:xfrm>
                <a:off x="2793990" y="3062280"/>
                <a:ext cx="1587" cy="15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52" name="Freeform 1671"/>
              <p:cNvSpPr>
                <a:spLocks/>
              </p:cNvSpPr>
              <p:nvPr/>
            </p:nvSpPr>
            <p:spPr bwMode="auto">
              <a:xfrm>
                <a:off x="2793990" y="30622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53" name="Freeform 1672"/>
              <p:cNvSpPr>
                <a:spLocks/>
              </p:cNvSpPr>
              <p:nvPr/>
            </p:nvSpPr>
            <p:spPr bwMode="auto">
              <a:xfrm>
                <a:off x="2793990" y="3059105"/>
                <a:ext cx="11112" cy="11112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0 h 3"/>
                  <a:gd name="T20" fmla="*/ 0 w 3"/>
                  <a:gd name="T21" fmla="*/ 0 h 3"/>
                  <a:gd name="T22" fmla="*/ 0 w 3"/>
                  <a:gd name="T23" fmla="*/ 0 h 3"/>
                  <a:gd name="T24" fmla="*/ 0 w 3"/>
                  <a:gd name="T25" fmla="*/ 0 h 3"/>
                  <a:gd name="T26" fmla="*/ 0 w 3"/>
                  <a:gd name="T27" fmla="*/ 0 h 3"/>
                  <a:gd name="T28" fmla="*/ 0 w 3"/>
                  <a:gd name="T29" fmla="*/ 0 h 3"/>
                  <a:gd name="T30" fmla="*/ 0 w 3"/>
                  <a:gd name="T31" fmla="*/ 1 h 3"/>
                  <a:gd name="T32" fmla="*/ 0 w 3"/>
                  <a:gd name="T33" fmla="*/ 1 h 3"/>
                  <a:gd name="T34" fmla="*/ 0 w 3"/>
                  <a:gd name="T35" fmla="*/ 2 h 3"/>
                  <a:gd name="T36" fmla="*/ 1 w 3"/>
                  <a:gd name="T37" fmla="*/ 3 h 3"/>
                  <a:gd name="T38" fmla="*/ 2 w 3"/>
                  <a:gd name="T39" fmla="*/ 2 h 3"/>
                  <a:gd name="T40" fmla="*/ 3 w 3"/>
                  <a:gd name="T41" fmla="*/ 1 h 3"/>
                  <a:gd name="T42" fmla="*/ 3 w 3"/>
                  <a:gd name="T43" fmla="*/ 0 h 3"/>
                  <a:gd name="T44" fmla="*/ 2 w 3"/>
                  <a:gd name="T45" fmla="*/ 0 h 3"/>
                  <a:gd name="T46" fmla="*/ 2 w 3"/>
                  <a:gd name="T47" fmla="*/ 0 h 3"/>
                  <a:gd name="T48" fmla="*/ 2 w 3"/>
                  <a:gd name="T49" fmla="*/ 0 h 3"/>
                  <a:gd name="T50" fmla="*/ 2 w 3"/>
                  <a:gd name="T51" fmla="*/ 0 h 3"/>
                  <a:gd name="T52" fmla="*/ 2 w 3"/>
                  <a:gd name="T53" fmla="*/ 0 h 3"/>
                  <a:gd name="T54" fmla="*/ 1 w 3"/>
                  <a:gd name="T5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54" name="Freeform 1673"/>
              <p:cNvSpPr>
                <a:spLocks noEditPoints="1"/>
              </p:cNvSpPr>
              <p:nvPr/>
            </p:nvSpPr>
            <p:spPr bwMode="auto">
              <a:xfrm>
                <a:off x="3090852" y="2813043"/>
                <a:ext cx="23812" cy="11112"/>
              </a:xfrm>
              <a:custGeom>
                <a:avLst/>
                <a:gdLst>
                  <a:gd name="T0" fmla="*/ 6 w 6"/>
                  <a:gd name="T1" fmla="*/ 2 h 3"/>
                  <a:gd name="T2" fmla="*/ 6 w 6"/>
                  <a:gd name="T3" fmla="*/ 3 h 3"/>
                  <a:gd name="T4" fmla="*/ 6 w 6"/>
                  <a:gd name="T5" fmla="*/ 3 h 3"/>
                  <a:gd name="T6" fmla="*/ 6 w 6"/>
                  <a:gd name="T7" fmla="*/ 2 h 3"/>
                  <a:gd name="T8" fmla="*/ 6 w 6"/>
                  <a:gd name="T9" fmla="*/ 2 h 3"/>
                  <a:gd name="T10" fmla="*/ 6 w 6"/>
                  <a:gd name="T11" fmla="*/ 2 h 3"/>
                  <a:gd name="T12" fmla="*/ 6 w 6"/>
                  <a:gd name="T13" fmla="*/ 2 h 3"/>
                  <a:gd name="T14" fmla="*/ 6 w 6"/>
                  <a:gd name="T15" fmla="*/ 2 h 3"/>
                  <a:gd name="T16" fmla="*/ 6 w 6"/>
                  <a:gd name="T17" fmla="*/ 2 h 3"/>
                  <a:gd name="T18" fmla="*/ 6 w 6"/>
                  <a:gd name="T19" fmla="*/ 2 h 3"/>
                  <a:gd name="T20" fmla="*/ 4 w 6"/>
                  <a:gd name="T21" fmla="*/ 1 h 3"/>
                  <a:gd name="T22" fmla="*/ 0 w 6"/>
                  <a:gd name="T23" fmla="*/ 3 h 3"/>
                  <a:gd name="T24" fmla="*/ 2 w 6"/>
                  <a:gd name="T25" fmla="*/ 3 h 3"/>
                  <a:gd name="T26" fmla="*/ 3 w 6"/>
                  <a:gd name="T27" fmla="*/ 1 h 3"/>
                  <a:gd name="T28" fmla="*/ 4 w 6"/>
                  <a:gd name="T29" fmla="*/ 1 h 3"/>
                  <a:gd name="T30" fmla="*/ 4 w 6"/>
                  <a:gd name="T31" fmla="*/ 1 h 3"/>
                  <a:gd name="T32" fmla="*/ 4 w 6"/>
                  <a:gd name="T33" fmla="*/ 1 h 3"/>
                  <a:gd name="T34" fmla="*/ 4 w 6"/>
                  <a:gd name="T35" fmla="*/ 1 h 3"/>
                  <a:gd name="T36" fmla="*/ 4 w 6"/>
                  <a:gd name="T37" fmla="*/ 0 h 3"/>
                  <a:gd name="T38" fmla="*/ 4 w 6"/>
                  <a:gd name="T39" fmla="*/ 1 h 3"/>
                  <a:gd name="T40" fmla="*/ 4 w 6"/>
                  <a:gd name="T41" fmla="*/ 0 h 3"/>
                  <a:gd name="T42" fmla="*/ 4 w 6"/>
                  <a:gd name="T4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moveTo>
                      <a:pt x="6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moveTo>
                      <a:pt x="6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moveTo>
                      <a:pt x="4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moveTo>
                      <a:pt x="4" y="0"/>
                    </a:move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55" name="Freeform 1674"/>
              <p:cNvSpPr>
                <a:spLocks noEditPoints="1"/>
              </p:cNvSpPr>
              <p:nvPr/>
            </p:nvSpPr>
            <p:spPr bwMode="auto">
              <a:xfrm>
                <a:off x="3109901" y="2813043"/>
                <a:ext cx="4762" cy="635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1 h 2"/>
                  <a:gd name="T14" fmla="*/ 1 w 1"/>
                  <a:gd name="T15" fmla="*/ 1 h 2"/>
                  <a:gd name="T16" fmla="*/ 1 w 1"/>
                  <a:gd name="T17" fmla="*/ 1 h 2"/>
                  <a:gd name="T18" fmla="*/ 1 w 1"/>
                  <a:gd name="T19" fmla="*/ 1 h 2"/>
                  <a:gd name="T20" fmla="*/ 1 w 1"/>
                  <a:gd name="T21" fmla="*/ 1 h 2"/>
                  <a:gd name="T22" fmla="*/ 1 w 1"/>
                  <a:gd name="T23" fmla="*/ 1 h 2"/>
                  <a:gd name="T24" fmla="*/ 1 w 1"/>
                  <a:gd name="T25" fmla="*/ 1 h 2"/>
                  <a:gd name="T26" fmla="*/ 1 w 1"/>
                  <a:gd name="T27" fmla="*/ 1 h 2"/>
                  <a:gd name="T28" fmla="*/ 0 w 1"/>
                  <a:gd name="T29" fmla="*/ 1 h 2"/>
                  <a:gd name="T30" fmla="*/ 0 w 1"/>
                  <a:gd name="T31" fmla="*/ 1 h 2"/>
                  <a:gd name="T32" fmla="*/ 0 w 1"/>
                  <a:gd name="T33" fmla="*/ 1 h 2"/>
                  <a:gd name="T34" fmla="*/ 0 w 1"/>
                  <a:gd name="T35" fmla="*/ 0 h 2"/>
                  <a:gd name="T36" fmla="*/ 0 w 1"/>
                  <a:gd name="T37" fmla="*/ 0 h 2"/>
                  <a:gd name="T38" fmla="*/ 0 w 1"/>
                  <a:gd name="T39" fmla="*/ 0 h 2"/>
                  <a:gd name="T40" fmla="*/ 0 w 1"/>
                  <a:gd name="T41" fmla="*/ 0 h 2"/>
                  <a:gd name="T42" fmla="*/ 0 w 1"/>
                  <a:gd name="T43" fmla="*/ 0 h 2"/>
                  <a:gd name="T44" fmla="*/ 0 w 1"/>
                  <a:gd name="T45" fmla="*/ 0 h 2"/>
                  <a:gd name="T46" fmla="*/ 0 w 1"/>
                  <a:gd name="T47" fmla="*/ 0 h 2"/>
                  <a:gd name="T48" fmla="*/ 0 w 1"/>
                  <a:gd name="T4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56" name="Freeform 1675"/>
              <p:cNvSpPr>
                <a:spLocks noEditPoints="1"/>
              </p:cNvSpPr>
              <p:nvPr/>
            </p:nvSpPr>
            <p:spPr bwMode="auto">
              <a:xfrm>
                <a:off x="2805103" y="2832093"/>
                <a:ext cx="298449" cy="446086"/>
              </a:xfrm>
              <a:custGeom>
                <a:avLst/>
                <a:gdLst>
                  <a:gd name="T0" fmla="*/ 17 w 79"/>
                  <a:gd name="T1" fmla="*/ 91 h 118"/>
                  <a:gd name="T2" fmla="*/ 0 w 79"/>
                  <a:gd name="T3" fmla="*/ 117 h 118"/>
                  <a:gd name="T4" fmla="*/ 0 w 79"/>
                  <a:gd name="T5" fmla="*/ 118 h 118"/>
                  <a:gd name="T6" fmla="*/ 4 w 79"/>
                  <a:gd name="T7" fmla="*/ 115 h 118"/>
                  <a:gd name="T8" fmla="*/ 18 w 79"/>
                  <a:gd name="T9" fmla="*/ 94 h 118"/>
                  <a:gd name="T10" fmla="*/ 17 w 79"/>
                  <a:gd name="T11" fmla="*/ 91 h 118"/>
                  <a:gd name="T12" fmla="*/ 23 w 79"/>
                  <a:gd name="T13" fmla="*/ 81 h 118"/>
                  <a:gd name="T14" fmla="*/ 18 w 79"/>
                  <a:gd name="T15" fmla="*/ 89 h 118"/>
                  <a:gd name="T16" fmla="*/ 20 w 79"/>
                  <a:gd name="T17" fmla="*/ 91 h 118"/>
                  <a:gd name="T18" fmla="*/ 26 w 79"/>
                  <a:gd name="T19" fmla="*/ 83 h 118"/>
                  <a:gd name="T20" fmla="*/ 23 w 79"/>
                  <a:gd name="T21" fmla="*/ 81 h 118"/>
                  <a:gd name="T22" fmla="*/ 29 w 79"/>
                  <a:gd name="T23" fmla="*/ 72 h 118"/>
                  <a:gd name="T24" fmla="*/ 25 w 79"/>
                  <a:gd name="T25" fmla="*/ 79 h 118"/>
                  <a:gd name="T26" fmla="*/ 27 w 79"/>
                  <a:gd name="T27" fmla="*/ 80 h 118"/>
                  <a:gd name="T28" fmla="*/ 31 w 79"/>
                  <a:gd name="T29" fmla="*/ 75 h 118"/>
                  <a:gd name="T30" fmla="*/ 29 w 79"/>
                  <a:gd name="T31" fmla="*/ 72 h 118"/>
                  <a:gd name="T32" fmla="*/ 39 w 79"/>
                  <a:gd name="T33" fmla="*/ 63 h 118"/>
                  <a:gd name="T34" fmla="*/ 35 w 79"/>
                  <a:gd name="T35" fmla="*/ 63 h 118"/>
                  <a:gd name="T36" fmla="*/ 31 w 79"/>
                  <a:gd name="T37" fmla="*/ 69 h 118"/>
                  <a:gd name="T38" fmla="*/ 33 w 79"/>
                  <a:gd name="T39" fmla="*/ 72 h 118"/>
                  <a:gd name="T40" fmla="*/ 39 w 79"/>
                  <a:gd name="T41" fmla="*/ 63 h 118"/>
                  <a:gd name="T42" fmla="*/ 38 w 79"/>
                  <a:gd name="T43" fmla="*/ 59 h 118"/>
                  <a:gd name="T44" fmla="*/ 37 w 79"/>
                  <a:gd name="T45" fmla="*/ 60 h 118"/>
                  <a:gd name="T46" fmla="*/ 38 w 79"/>
                  <a:gd name="T47" fmla="*/ 60 h 118"/>
                  <a:gd name="T48" fmla="*/ 38 w 79"/>
                  <a:gd name="T49" fmla="*/ 59 h 118"/>
                  <a:gd name="T50" fmla="*/ 50 w 79"/>
                  <a:gd name="T51" fmla="*/ 40 h 118"/>
                  <a:gd name="T52" fmla="*/ 40 w 79"/>
                  <a:gd name="T53" fmla="*/ 56 h 118"/>
                  <a:gd name="T54" fmla="*/ 41 w 79"/>
                  <a:gd name="T55" fmla="*/ 59 h 118"/>
                  <a:gd name="T56" fmla="*/ 53 w 79"/>
                  <a:gd name="T57" fmla="*/ 42 h 118"/>
                  <a:gd name="T58" fmla="*/ 50 w 79"/>
                  <a:gd name="T59" fmla="*/ 40 h 118"/>
                  <a:gd name="T60" fmla="*/ 79 w 79"/>
                  <a:gd name="T61" fmla="*/ 0 h 118"/>
                  <a:gd name="T62" fmla="*/ 74 w 79"/>
                  <a:gd name="T63" fmla="*/ 4 h 118"/>
                  <a:gd name="T64" fmla="*/ 52 w 79"/>
                  <a:gd name="T65" fmla="*/ 37 h 118"/>
                  <a:gd name="T66" fmla="*/ 54 w 79"/>
                  <a:gd name="T67" fmla="*/ 39 h 118"/>
                  <a:gd name="T68" fmla="*/ 79 w 79"/>
                  <a:gd name="T69" fmla="*/ 2 h 118"/>
                  <a:gd name="T70" fmla="*/ 79 w 79"/>
                  <a:gd name="T71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118">
                    <a:moveTo>
                      <a:pt x="17" y="91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17"/>
                      <a:pt x="0" y="118"/>
                      <a:pt x="0" y="118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18" y="94"/>
                      <a:pt x="18" y="94"/>
                      <a:pt x="18" y="94"/>
                    </a:cubicBezTo>
                    <a:cubicBezTo>
                      <a:pt x="17" y="91"/>
                      <a:pt x="17" y="91"/>
                      <a:pt x="17" y="91"/>
                    </a:cubicBezTo>
                    <a:moveTo>
                      <a:pt x="23" y="81"/>
                    </a:moveTo>
                    <a:cubicBezTo>
                      <a:pt x="18" y="89"/>
                      <a:pt x="18" y="89"/>
                      <a:pt x="18" y="89"/>
                    </a:cubicBezTo>
                    <a:cubicBezTo>
                      <a:pt x="20" y="91"/>
                      <a:pt x="20" y="91"/>
                      <a:pt x="20" y="91"/>
                    </a:cubicBezTo>
                    <a:cubicBezTo>
                      <a:pt x="26" y="83"/>
                      <a:pt x="26" y="83"/>
                      <a:pt x="26" y="83"/>
                    </a:cubicBezTo>
                    <a:cubicBezTo>
                      <a:pt x="23" y="81"/>
                      <a:pt x="23" y="81"/>
                      <a:pt x="23" y="81"/>
                    </a:cubicBezTo>
                    <a:moveTo>
                      <a:pt x="29" y="72"/>
                    </a:moveTo>
                    <a:cubicBezTo>
                      <a:pt x="25" y="79"/>
                      <a:pt x="25" y="79"/>
                      <a:pt x="25" y="79"/>
                    </a:cubicBezTo>
                    <a:cubicBezTo>
                      <a:pt x="27" y="80"/>
                      <a:pt x="27" y="80"/>
                      <a:pt x="27" y="80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29" y="72"/>
                      <a:pt x="29" y="72"/>
                      <a:pt x="29" y="72"/>
                    </a:cubicBezTo>
                    <a:moveTo>
                      <a:pt x="39" y="63"/>
                    </a:moveTo>
                    <a:cubicBezTo>
                      <a:pt x="35" y="63"/>
                      <a:pt x="35" y="63"/>
                      <a:pt x="35" y="63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9" y="63"/>
                      <a:pt x="39" y="63"/>
                      <a:pt x="39" y="63"/>
                    </a:cubicBezTo>
                    <a:moveTo>
                      <a:pt x="38" y="59"/>
                    </a:moveTo>
                    <a:cubicBezTo>
                      <a:pt x="37" y="60"/>
                      <a:pt x="37" y="60"/>
                      <a:pt x="37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59"/>
                      <a:pt x="38" y="59"/>
                    </a:cubicBezTo>
                    <a:moveTo>
                      <a:pt x="50" y="40"/>
                    </a:move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0" y="40"/>
                      <a:pt x="50" y="40"/>
                      <a:pt x="50" y="40"/>
                    </a:cubicBezTo>
                    <a:moveTo>
                      <a:pt x="79" y="0"/>
                    </a:moveTo>
                    <a:cubicBezTo>
                      <a:pt x="74" y="4"/>
                      <a:pt x="74" y="4"/>
                      <a:pt x="74" y="4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9" y="1"/>
                      <a:pt x="79" y="1"/>
                      <a:pt x="79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57" name="Freeform 1676"/>
              <p:cNvSpPr>
                <a:spLocks noEditPoints="1"/>
              </p:cNvSpPr>
              <p:nvPr/>
            </p:nvSpPr>
            <p:spPr bwMode="auto">
              <a:xfrm>
                <a:off x="2793990" y="3275004"/>
                <a:ext cx="11112" cy="14287"/>
              </a:xfrm>
              <a:custGeom>
                <a:avLst/>
                <a:gdLst>
                  <a:gd name="T0" fmla="*/ 0 w 3"/>
                  <a:gd name="T1" fmla="*/ 4 h 4"/>
                  <a:gd name="T2" fmla="*/ 0 w 3"/>
                  <a:gd name="T3" fmla="*/ 4 h 4"/>
                  <a:gd name="T4" fmla="*/ 0 w 3"/>
                  <a:gd name="T5" fmla="*/ 4 h 4"/>
                  <a:gd name="T6" fmla="*/ 0 w 3"/>
                  <a:gd name="T7" fmla="*/ 4 h 4"/>
                  <a:gd name="T8" fmla="*/ 3 w 3"/>
                  <a:gd name="T9" fmla="*/ 0 h 4"/>
                  <a:gd name="T10" fmla="*/ 0 w 3"/>
                  <a:gd name="T11" fmla="*/ 3 h 4"/>
                  <a:gd name="T12" fmla="*/ 1 w 3"/>
                  <a:gd name="T13" fmla="*/ 3 h 4"/>
                  <a:gd name="T14" fmla="*/ 3 w 3"/>
                  <a:gd name="T15" fmla="*/ 1 h 4"/>
                  <a:gd name="T16" fmla="*/ 3 w 3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3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58" name="Freeform 1677"/>
              <p:cNvSpPr>
                <a:spLocks/>
              </p:cNvSpPr>
              <p:nvPr/>
            </p:nvSpPr>
            <p:spPr bwMode="auto">
              <a:xfrm>
                <a:off x="2994014" y="2971792"/>
                <a:ext cx="14287" cy="19050"/>
              </a:xfrm>
              <a:custGeom>
                <a:avLst/>
                <a:gdLst>
                  <a:gd name="T0" fmla="*/ 4 w 9"/>
                  <a:gd name="T1" fmla="*/ 0 h 12"/>
                  <a:gd name="T2" fmla="*/ 0 w 9"/>
                  <a:gd name="T3" fmla="*/ 7 h 12"/>
                  <a:gd name="T4" fmla="*/ 7 w 9"/>
                  <a:gd name="T5" fmla="*/ 12 h 12"/>
                  <a:gd name="T6" fmla="*/ 9 w 9"/>
                  <a:gd name="T7" fmla="*/ 5 h 12"/>
                  <a:gd name="T8" fmla="*/ 4 w 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4" y="0"/>
                    </a:moveTo>
                    <a:lnTo>
                      <a:pt x="0" y="7"/>
                    </a:lnTo>
                    <a:lnTo>
                      <a:pt x="7" y="12"/>
                    </a:lnTo>
                    <a:lnTo>
                      <a:pt x="9" y="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59" name="Freeform 1678"/>
              <p:cNvSpPr>
                <a:spLocks/>
              </p:cNvSpPr>
              <p:nvPr/>
            </p:nvSpPr>
            <p:spPr bwMode="auto">
              <a:xfrm>
                <a:off x="2994014" y="2971792"/>
                <a:ext cx="14287" cy="19050"/>
              </a:xfrm>
              <a:custGeom>
                <a:avLst/>
                <a:gdLst>
                  <a:gd name="T0" fmla="*/ 4 w 9"/>
                  <a:gd name="T1" fmla="*/ 0 h 12"/>
                  <a:gd name="T2" fmla="*/ 0 w 9"/>
                  <a:gd name="T3" fmla="*/ 7 h 12"/>
                  <a:gd name="T4" fmla="*/ 7 w 9"/>
                  <a:gd name="T5" fmla="*/ 12 h 12"/>
                  <a:gd name="T6" fmla="*/ 9 w 9"/>
                  <a:gd name="T7" fmla="*/ 5 h 12"/>
                  <a:gd name="T8" fmla="*/ 4 w 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4" y="0"/>
                    </a:moveTo>
                    <a:lnTo>
                      <a:pt x="0" y="7"/>
                    </a:lnTo>
                    <a:lnTo>
                      <a:pt x="7" y="12"/>
                    </a:lnTo>
                    <a:lnTo>
                      <a:pt x="9" y="5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60" name="Freeform 1679"/>
              <p:cNvSpPr>
                <a:spLocks/>
              </p:cNvSpPr>
              <p:nvPr/>
            </p:nvSpPr>
            <p:spPr bwMode="auto">
              <a:xfrm>
                <a:off x="2947977" y="3043230"/>
                <a:ext cx="11112" cy="15875"/>
              </a:xfrm>
              <a:custGeom>
                <a:avLst/>
                <a:gdLst>
                  <a:gd name="T0" fmla="*/ 5 w 7"/>
                  <a:gd name="T1" fmla="*/ 0 h 10"/>
                  <a:gd name="T2" fmla="*/ 0 w 7"/>
                  <a:gd name="T3" fmla="*/ 7 h 10"/>
                  <a:gd name="T4" fmla="*/ 0 w 7"/>
                  <a:gd name="T5" fmla="*/ 10 h 10"/>
                  <a:gd name="T6" fmla="*/ 7 w 7"/>
                  <a:gd name="T7" fmla="*/ 10 h 10"/>
                  <a:gd name="T8" fmla="*/ 7 w 7"/>
                  <a:gd name="T9" fmla="*/ 7 h 10"/>
                  <a:gd name="T10" fmla="*/ 5 w 7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0">
                    <a:moveTo>
                      <a:pt x="5" y="0"/>
                    </a:moveTo>
                    <a:lnTo>
                      <a:pt x="0" y="7"/>
                    </a:lnTo>
                    <a:lnTo>
                      <a:pt x="0" y="10"/>
                    </a:lnTo>
                    <a:lnTo>
                      <a:pt x="7" y="10"/>
                    </a:lnTo>
                    <a:lnTo>
                      <a:pt x="7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61" name="Freeform 1680"/>
              <p:cNvSpPr>
                <a:spLocks/>
              </p:cNvSpPr>
              <p:nvPr/>
            </p:nvSpPr>
            <p:spPr bwMode="auto">
              <a:xfrm>
                <a:off x="2947977" y="3043230"/>
                <a:ext cx="11112" cy="15875"/>
              </a:xfrm>
              <a:custGeom>
                <a:avLst/>
                <a:gdLst>
                  <a:gd name="T0" fmla="*/ 5 w 7"/>
                  <a:gd name="T1" fmla="*/ 0 h 10"/>
                  <a:gd name="T2" fmla="*/ 0 w 7"/>
                  <a:gd name="T3" fmla="*/ 7 h 10"/>
                  <a:gd name="T4" fmla="*/ 0 w 7"/>
                  <a:gd name="T5" fmla="*/ 10 h 10"/>
                  <a:gd name="T6" fmla="*/ 7 w 7"/>
                  <a:gd name="T7" fmla="*/ 10 h 10"/>
                  <a:gd name="T8" fmla="*/ 7 w 7"/>
                  <a:gd name="T9" fmla="*/ 7 h 10"/>
                  <a:gd name="T10" fmla="*/ 5 w 7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0">
                    <a:moveTo>
                      <a:pt x="5" y="0"/>
                    </a:moveTo>
                    <a:lnTo>
                      <a:pt x="0" y="7"/>
                    </a:lnTo>
                    <a:lnTo>
                      <a:pt x="0" y="10"/>
                    </a:lnTo>
                    <a:lnTo>
                      <a:pt x="7" y="10"/>
                    </a:lnTo>
                    <a:lnTo>
                      <a:pt x="7" y="7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62" name="Freeform 1681"/>
              <p:cNvSpPr>
                <a:spLocks/>
              </p:cNvSpPr>
              <p:nvPr/>
            </p:nvSpPr>
            <p:spPr bwMode="auto">
              <a:xfrm>
                <a:off x="2914640" y="3092442"/>
                <a:ext cx="14287" cy="23812"/>
              </a:xfrm>
              <a:custGeom>
                <a:avLst/>
                <a:gdLst>
                  <a:gd name="T0" fmla="*/ 5 w 9"/>
                  <a:gd name="T1" fmla="*/ 0 h 15"/>
                  <a:gd name="T2" fmla="*/ 0 w 9"/>
                  <a:gd name="T3" fmla="*/ 7 h 15"/>
                  <a:gd name="T4" fmla="*/ 5 w 9"/>
                  <a:gd name="T5" fmla="*/ 15 h 15"/>
                  <a:gd name="T6" fmla="*/ 9 w 9"/>
                  <a:gd name="T7" fmla="*/ 7 h 15"/>
                  <a:gd name="T8" fmla="*/ 5 w 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5" y="0"/>
                    </a:moveTo>
                    <a:lnTo>
                      <a:pt x="0" y="7"/>
                    </a:lnTo>
                    <a:lnTo>
                      <a:pt x="5" y="15"/>
                    </a:lnTo>
                    <a:lnTo>
                      <a:pt x="9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63" name="Freeform 1682"/>
              <p:cNvSpPr>
                <a:spLocks/>
              </p:cNvSpPr>
              <p:nvPr/>
            </p:nvSpPr>
            <p:spPr bwMode="auto">
              <a:xfrm>
                <a:off x="2914640" y="3092442"/>
                <a:ext cx="14287" cy="23812"/>
              </a:xfrm>
              <a:custGeom>
                <a:avLst/>
                <a:gdLst>
                  <a:gd name="T0" fmla="*/ 5 w 9"/>
                  <a:gd name="T1" fmla="*/ 0 h 15"/>
                  <a:gd name="T2" fmla="*/ 0 w 9"/>
                  <a:gd name="T3" fmla="*/ 7 h 15"/>
                  <a:gd name="T4" fmla="*/ 5 w 9"/>
                  <a:gd name="T5" fmla="*/ 15 h 15"/>
                  <a:gd name="T6" fmla="*/ 9 w 9"/>
                  <a:gd name="T7" fmla="*/ 7 h 15"/>
                  <a:gd name="T8" fmla="*/ 5 w 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5" y="0"/>
                    </a:moveTo>
                    <a:lnTo>
                      <a:pt x="0" y="7"/>
                    </a:lnTo>
                    <a:lnTo>
                      <a:pt x="5" y="15"/>
                    </a:lnTo>
                    <a:lnTo>
                      <a:pt x="9" y="7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64" name="Freeform 1683"/>
              <p:cNvSpPr>
                <a:spLocks/>
              </p:cNvSpPr>
              <p:nvPr/>
            </p:nvSpPr>
            <p:spPr bwMode="auto">
              <a:xfrm>
                <a:off x="2936865" y="3059105"/>
                <a:ext cx="22225" cy="11112"/>
              </a:xfrm>
              <a:custGeom>
                <a:avLst/>
                <a:gdLst>
                  <a:gd name="T0" fmla="*/ 14 w 14"/>
                  <a:gd name="T1" fmla="*/ 0 h 7"/>
                  <a:gd name="T2" fmla="*/ 7 w 14"/>
                  <a:gd name="T3" fmla="*/ 0 h 7"/>
                  <a:gd name="T4" fmla="*/ 5 w 14"/>
                  <a:gd name="T5" fmla="*/ 0 h 7"/>
                  <a:gd name="T6" fmla="*/ 0 w 14"/>
                  <a:gd name="T7" fmla="*/ 7 h 7"/>
                  <a:gd name="T8" fmla="*/ 10 w 14"/>
                  <a:gd name="T9" fmla="*/ 7 h 7"/>
                  <a:gd name="T10" fmla="*/ 14 w 14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7">
                    <a:moveTo>
                      <a:pt x="14" y="0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0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65" name="Freeform 1684"/>
              <p:cNvSpPr>
                <a:spLocks/>
              </p:cNvSpPr>
              <p:nvPr/>
            </p:nvSpPr>
            <p:spPr bwMode="auto">
              <a:xfrm>
                <a:off x="2936865" y="3059105"/>
                <a:ext cx="22225" cy="11112"/>
              </a:xfrm>
              <a:custGeom>
                <a:avLst/>
                <a:gdLst>
                  <a:gd name="T0" fmla="*/ 14 w 14"/>
                  <a:gd name="T1" fmla="*/ 0 h 7"/>
                  <a:gd name="T2" fmla="*/ 7 w 14"/>
                  <a:gd name="T3" fmla="*/ 0 h 7"/>
                  <a:gd name="T4" fmla="*/ 5 w 14"/>
                  <a:gd name="T5" fmla="*/ 0 h 7"/>
                  <a:gd name="T6" fmla="*/ 0 w 14"/>
                  <a:gd name="T7" fmla="*/ 7 h 7"/>
                  <a:gd name="T8" fmla="*/ 10 w 14"/>
                  <a:gd name="T9" fmla="*/ 7 h 7"/>
                  <a:gd name="T10" fmla="*/ 14 w 14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7">
                    <a:moveTo>
                      <a:pt x="14" y="0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0" y="7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66" name="Freeform 1685"/>
              <p:cNvSpPr>
                <a:spLocks/>
              </p:cNvSpPr>
              <p:nvPr/>
            </p:nvSpPr>
            <p:spPr bwMode="auto">
              <a:xfrm>
                <a:off x="2892415" y="3130542"/>
                <a:ext cx="14287" cy="15875"/>
              </a:xfrm>
              <a:custGeom>
                <a:avLst/>
                <a:gdLst>
                  <a:gd name="T0" fmla="*/ 4 w 9"/>
                  <a:gd name="T1" fmla="*/ 0 h 10"/>
                  <a:gd name="T2" fmla="*/ 0 w 9"/>
                  <a:gd name="T3" fmla="*/ 5 h 10"/>
                  <a:gd name="T4" fmla="*/ 7 w 9"/>
                  <a:gd name="T5" fmla="*/ 10 h 10"/>
                  <a:gd name="T6" fmla="*/ 9 w 9"/>
                  <a:gd name="T7" fmla="*/ 3 h 10"/>
                  <a:gd name="T8" fmla="*/ 4 w 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0" y="5"/>
                    </a:lnTo>
                    <a:lnTo>
                      <a:pt x="7" y="10"/>
                    </a:lnTo>
                    <a:lnTo>
                      <a:pt x="9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67" name="Freeform 1686"/>
              <p:cNvSpPr>
                <a:spLocks/>
              </p:cNvSpPr>
              <p:nvPr/>
            </p:nvSpPr>
            <p:spPr bwMode="auto">
              <a:xfrm>
                <a:off x="2892415" y="3130542"/>
                <a:ext cx="14287" cy="15875"/>
              </a:xfrm>
              <a:custGeom>
                <a:avLst/>
                <a:gdLst>
                  <a:gd name="T0" fmla="*/ 4 w 9"/>
                  <a:gd name="T1" fmla="*/ 0 h 10"/>
                  <a:gd name="T2" fmla="*/ 0 w 9"/>
                  <a:gd name="T3" fmla="*/ 5 h 10"/>
                  <a:gd name="T4" fmla="*/ 7 w 9"/>
                  <a:gd name="T5" fmla="*/ 10 h 10"/>
                  <a:gd name="T6" fmla="*/ 9 w 9"/>
                  <a:gd name="T7" fmla="*/ 3 h 10"/>
                  <a:gd name="T8" fmla="*/ 4 w 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0" y="5"/>
                    </a:lnTo>
                    <a:lnTo>
                      <a:pt x="7" y="10"/>
                    </a:lnTo>
                    <a:lnTo>
                      <a:pt x="9" y="3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68" name="Freeform 1687"/>
              <p:cNvSpPr>
                <a:spLocks/>
              </p:cNvSpPr>
              <p:nvPr/>
            </p:nvSpPr>
            <p:spPr bwMode="auto">
              <a:xfrm>
                <a:off x="2868602" y="3168642"/>
                <a:ext cx="11112" cy="19050"/>
              </a:xfrm>
              <a:custGeom>
                <a:avLst/>
                <a:gdLst>
                  <a:gd name="T0" fmla="*/ 3 w 7"/>
                  <a:gd name="T1" fmla="*/ 0 h 12"/>
                  <a:gd name="T2" fmla="*/ 0 w 7"/>
                  <a:gd name="T3" fmla="*/ 5 h 12"/>
                  <a:gd name="T4" fmla="*/ 3 w 7"/>
                  <a:gd name="T5" fmla="*/ 12 h 12"/>
                  <a:gd name="T6" fmla="*/ 7 w 7"/>
                  <a:gd name="T7" fmla="*/ 5 h 12"/>
                  <a:gd name="T8" fmla="*/ 3 w 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3" y="0"/>
                    </a:moveTo>
                    <a:lnTo>
                      <a:pt x="0" y="5"/>
                    </a:lnTo>
                    <a:lnTo>
                      <a:pt x="3" y="12"/>
                    </a:lnTo>
                    <a:lnTo>
                      <a:pt x="7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69" name="Freeform 1688"/>
              <p:cNvSpPr>
                <a:spLocks/>
              </p:cNvSpPr>
              <p:nvPr/>
            </p:nvSpPr>
            <p:spPr bwMode="auto">
              <a:xfrm>
                <a:off x="2868602" y="3168642"/>
                <a:ext cx="11112" cy="19050"/>
              </a:xfrm>
              <a:custGeom>
                <a:avLst/>
                <a:gdLst>
                  <a:gd name="T0" fmla="*/ 3 w 7"/>
                  <a:gd name="T1" fmla="*/ 0 h 12"/>
                  <a:gd name="T2" fmla="*/ 0 w 7"/>
                  <a:gd name="T3" fmla="*/ 5 h 12"/>
                  <a:gd name="T4" fmla="*/ 3 w 7"/>
                  <a:gd name="T5" fmla="*/ 12 h 12"/>
                  <a:gd name="T6" fmla="*/ 7 w 7"/>
                  <a:gd name="T7" fmla="*/ 5 h 12"/>
                  <a:gd name="T8" fmla="*/ 3 w 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3" y="0"/>
                    </a:moveTo>
                    <a:lnTo>
                      <a:pt x="0" y="5"/>
                    </a:lnTo>
                    <a:lnTo>
                      <a:pt x="3" y="12"/>
                    </a:lnTo>
                    <a:lnTo>
                      <a:pt x="7" y="5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70" name="Freeform 1689"/>
              <p:cNvSpPr>
                <a:spLocks/>
              </p:cNvSpPr>
              <p:nvPr/>
            </p:nvSpPr>
            <p:spPr bwMode="auto">
              <a:xfrm>
                <a:off x="2805103" y="3267066"/>
                <a:ext cx="14287" cy="19050"/>
              </a:xfrm>
              <a:custGeom>
                <a:avLst/>
                <a:gdLst>
                  <a:gd name="T0" fmla="*/ 4 w 4"/>
                  <a:gd name="T1" fmla="*/ 0 h 5"/>
                  <a:gd name="T2" fmla="*/ 0 w 4"/>
                  <a:gd name="T3" fmla="*/ 3 h 5"/>
                  <a:gd name="T4" fmla="*/ 0 w 4"/>
                  <a:gd name="T5" fmla="*/ 5 h 5"/>
                  <a:gd name="T6" fmla="*/ 1 w 4"/>
                  <a:gd name="T7" fmla="*/ 5 h 5"/>
                  <a:gd name="T8" fmla="*/ 4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71" name="Freeform 1690"/>
              <p:cNvSpPr>
                <a:spLocks/>
              </p:cNvSpPr>
              <p:nvPr/>
            </p:nvSpPr>
            <p:spPr bwMode="auto">
              <a:xfrm>
                <a:off x="2793990" y="3278179"/>
                <a:ext cx="11112" cy="11112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2 h 3"/>
                  <a:gd name="T4" fmla="*/ 0 w 3"/>
                  <a:gd name="T5" fmla="*/ 2 h 3"/>
                  <a:gd name="T6" fmla="*/ 0 w 3"/>
                  <a:gd name="T7" fmla="*/ 2 h 3"/>
                  <a:gd name="T8" fmla="*/ 0 w 3"/>
                  <a:gd name="T9" fmla="*/ 3 h 3"/>
                  <a:gd name="T10" fmla="*/ 0 w 3"/>
                  <a:gd name="T11" fmla="*/ 3 h 3"/>
                  <a:gd name="T12" fmla="*/ 0 w 3"/>
                  <a:gd name="T13" fmla="*/ 3 h 3"/>
                  <a:gd name="T14" fmla="*/ 0 w 3"/>
                  <a:gd name="T15" fmla="*/ 3 h 3"/>
                  <a:gd name="T16" fmla="*/ 0 w 3"/>
                  <a:gd name="T17" fmla="*/ 3 h 3"/>
                  <a:gd name="T18" fmla="*/ 0 w 3"/>
                  <a:gd name="T19" fmla="*/ 3 h 3"/>
                  <a:gd name="T20" fmla="*/ 0 w 3"/>
                  <a:gd name="T21" fmla="*/ 3 h 3"/>
                  <a:gd name="T22" fmla="*/ 0 w 3"/>
                  <a:gd name="T23" fmla="*/ 3 h 3"/>
                  <a:gd name="T24" fmla="*/ 0 w 3"/>
                  <a:gd name="T25" fmla="*/ 3 h 3"/>
                  <a:gd name="T26" fmla="*/ 0 w 3"/>
                  <a:gd name="T27" fmla="*/ 3 h 3"/>
                  <a:gd name="T28" fmla="*/ 0 w 3"/>
                  <a:gd name="T29" fmla="*/ 3 h 3"/>
                  <a:gd name="T30" fmla="*/ 0 w 3"/>
                  <a:gd name="T31" fmla="*/ 3 h 3"/>
                  <a:gd name="T32" fmla="*/ 0 w 3"/>
                  <a:gd name="T33" fmla="*/ 3 h 3"/>
                  <a:gd name="T34" fmla="*/ 0 w 3"/>
                  <a:gd name="T35" fmla="*/ 2 h 3"/>
                  <a:gd name="T36" fmla="*/ 0 w 3"/>
                  <a:gd name="T37" fmla="*/ 2 h 3"/>
                  <a:gd name="T38" fmla="*/ 0 w 3"/>
                  <a:gd name="T39" fmla="*/ 2 h 3"/>
                  <a:gd name="T40" fmla="*/ 1 w 3"/>
                  <a:gd name="T41" fmla="*/ 2 h 3"/>
                  <a:gd name="T42" fmla="*/ 1 w 3"/>
                  <a:gd name="T43" fmla="*/ 2 h 3"/>
                  <a:gd name="T44" fmla="*/ 1 w 3"/>
                  <a:gd name="T45" fmla="*/ 2 h 3"/>
                  <a:gd name="T46" fmla="*/ 1 w 3"/>
                  <a:gd name="T47" fmla="*/ 2 h 3"/>
                  <a:gd name="T48" fmla="*/ 1 w 3"/>
                  <a:gd name="T49" fmla="*/ 2 h 3"/>
                  <a:gd name="T50" fmla="*/ 1 w 3"/>
                  <a:gd name="T51" fmla="*/ 2 h 3"/>
                  <a:gd name="T52" fmla="*/ 3 w 3"/>
                  <a:gd name="T53" fmla="*/ 2 h 3"/>
                  <a:gd name="T54" fmla="*/ 3 w 3"/>
                  <a:gd name="T5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72" name="Freeform 1691"/>
              <p:cNvSpPr>
                <a:spLocks noEditPoints="1"/>
              </p:cNvSpPr>
              <p:nvPr/>
            </p:nvSpPr>
            <p:spPr bwMode="auto">
              <a:xfrm>
                <a:off x="2793990" y="3286116"/>
                <a:ext cx="14287" cy="3175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0 w 4"/>
                  <a:gd name="T5" fmla="*/ 1 h 1"/>
                  <a:gd name="T6" fmla="*/ 0 w 4"/>
                  <a:gd name="T7" fmla="*/ 1 h 1"/>
                  <a:gd name="T8" fmla="*/ 0 w 4"/>
                  <a:gd name="T9" fmla="*/ 1 h 1"/>
                  <a:gd name="T10" fmla="*/ 0 w 4"/>
                  <a:gd name="T11" fmla="*/ 1 h 1"/>
                  <a:gd name="T12" fmla="*/ 0 w 4"/>
                  <a:gd name="T13" fmla="*/ 1 h 1"/>
                  <a:gd name="T14" fmla="*/ 0 w 4"/>
                  <a:gd name="T15" fmla="*/ 1 h 1"/>
                  <a:gd name="T16" fmla="*/ 0 w 4"/>
                  <a:gd name="T17" fmla="*/ 1 h 1"/>
                  <a:gd name="T18" fmla="*/ 0 w 4"/>
                  <a:gd name="T19" fmla="*/ 1 h 1"/>
                  <a:gd name="T20" fmla="*/ 0 w 4"/>
                  <a:gd name="T21" fmla="*/ 1 h 1"/>
                  <a:gd name="T22" fmla="*/ 0 w 4"/>
                  <a:gd name="T23" fmla="*/ 1 h 1"/>
                  <a:gd name="T24" fmla="*/ 0 w 4"/>
                  <a:gd name="T25" fmla="*/ 1 h 1"/>
                  <a:gd name="T26" fmla="*/ 0 w 4"/>
                  <a:gd name="T27" fmla="*/ 1 h 1"/>
                  <a:gd name="T28" fmla="*/ 0 w 4"/>
                  <a:gd name="T29" fmla="*/ 1 h 1"/>
                  <a:gd name="T30" fmla="*/ 0 w 4"/>
                  <a:gd name="T31" fmla="*/ 0 h 1"/>
                  <a:gd name="T32" fmla="*/ 0 w 4"/>
                  <a:gd name="T33" fmla="*/ 1 h 1"/>
                  <a:gd name="T34" fmla="*/ 0 w 4"/>
                  <a:gd name="T35" fmla="*/ 0 h 1"/>
                  <a:gd name="T36" fmla="*/ 0 w 4"/>
                  <a:gd name="T37" fmla="*/ 0 h 1"/>
                  <a:gd name="T38" fmla="*/ 0 w 4"/>
                  <a:gd name="T39" fmla="*/ 0 h 1"/>
                  <a:gd name="T40" fmla="*/ 0 w 4"/>
                  <a:gd name="T41" fmla="*/ 0 h 1"/>
                  <a:gd name="T42" fmla="*/ 0 w 4"/>
                  <a:gd name="T43" fmla="*/ 0 h 1"/>
                  <a:gd name="T44" fmla="*/ 1 w 4"/>
                  <a:gd name="T45" fmla="*/ 0 h 1"/>
                  <a:gd name="T46" fmla="*/ 1 w 4"/>
                  <a:gd name="T47" fmla="*/ 0 h 1"/>
                  <a:gd name="T48" fmla="*/ 1 w 4"/>
                  <a:gd name="T49" fmla="*/ 0 h 1"/>
                  <a:gd name="T50" fmla="*/ 1 w 4"/>
                  <a:gd name="T51" fmla="*/ 0 h 1"/>
                  <a:gd name="T52" fmla="*/ 1 w 4"/>
                  <a:gd name="T53" fmla="*/ 0 h 1"/>
                  <a:gd name="T54" fmla="*/ 1 w 4"/>
                  <a:gd name="T55" fmla="*/ 0 h 1"/>
                  <a:gd name="T56" fmla="*/ 4 w 4"/>
                  <a:gd name="T57" fmla="*/ 0 h 1"/>
                  <a:gd name="T58" fmla="*/ 3 w 4"/>
                  <a:gd name="T59" fmla="*/ 0 h 1"/>
                  <a:gd name="T60" fmla="*/ 1 w 4"/>
                  <a:gd name="T61" fmla="*/ 0 h 1"/>
                  <a:gd name="T62" fmla="*/ 2 w 4"/>
                  <a:gd name="T63" fmla="*/ 0 h 1"/>
                  <a:gd name="T64" fmla="*/ 3 w 4"/>
                  <a:gd name="T65" fmla="*/ 1 h 1"/>
                  <a:gd name="T66" fmla="*/ 4 w 4"/>
                  <a:gd name="T6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73" name="Freeform 1692"/>
              <p:cNvSpPr>
                <a:spLocks/>
              </p:cNvSpPr>
              <p:nvPr/>
            </p:nvSpPr>
            <p:spPr bwMode="auto">
              <a:xfrm>
                <a:off x="2793990" y="3286116"/>
                <a:ext cx="11112" cy="11112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0 w 3"/>
                  <a:gd name="T11" fmla="*/ 0 h 3"/>
                  <a:gd name="T12" fmla="*/ 0 w 3"/>
                  <a:gd name="T13" fmla="*/ 0 h 3"/>
                  <a:gd name="T14" fmla="*/ 0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0 w 3"/>
                  <a:gd name="T21" fmla="*/ 1 h 3"/>
                  <a:gd name="T22" fmla="*/ 0 w 3"/>
                  <a:gd name="T23" fmla="*/ 1 h 3"/>
                  <a:gd name="T24" fmla="*/ 0 w 3"/>
                  <a:gd name="T25" fmla="*/ 1 h 3"/>
                  <a:gd name="T26" fmla="*/ 0 w 3"/>
                  <a:gd name="T27" fmla="*/ 1 h 3"/>
                  <a:gd name="T28" fmla="*/ 0 w 3"/>
                  <a:gd name="T29" fmla="*/ 1 h 3"/>
                  <a:gd name="T30" fmla="*/ 0 w 3"/>
                  <a:gd name="T31" fmla="*/ 1 h 3"/>
                  <a:gd name="T32" fmla="*/ 0 w 3"/>
                  <a:gd name="T33" fmla="*/ 1 h 3"/>
                  <a:gd name="T34" fmla="*/ 0 w 3"/>
                  <a:gd name="T35" fmla="*/ 1 h 3"/>
                  <a:gd name="T36" fmla="*/ 0 w 3"/>
                  <a:gd name="T37" fmla="*/ 1 h 3"/>
                  <a:gd name="T38" fmla="*/ 0 w 3"/>
                  <a:gd name="T39" fmla="*/ 1 h 3"/>
                  <a:gd name="T40" fmla="*/ 0 w 3"/>
                  <a:gd name="T41" fmla="*/ 1 h 3"/>
                  <a:gd name="T42" fmla="*/ 0 w 3"/>
                  <a:gd name="T43" fmla="*/ 1 h 3"/>
                  <a:gd name="T44" fmla="*/ 1 w 3"/>
                  <a:gd name="T45" fmla="*/ 3 h 3"/>
                  <a:gd name="T46" fmla="*/ 1 w 3"/>
                  <a:gd name="T47" fmla="*/ 3 h 3"/>
                  <a:gd name="T48" fmla="*/ 3 w 3"/>
                  <a:gd name="T49" fmla="*/ 2 h 3"/>
                  <a:gd name="T50" fmla="*/ 3 w 3"/>
                  <a:gd name="T51" fmla="*/ 1 h 3"/>
                  <a:gd name="T52" fmla="*/ 2 w 3"/>
                  <a:gd name="T53" fmla="*/ 0 h 3"/>
                  <a:gd name="T54" fmla="*/ 1 w 3"/>
                  <a:gd name="T55" fmla="*/ 0 h 3"/>
                  <a:gd name="T56" fmla="*/ 1 w 3"/>
                  <a:gd name="T5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74" name="Freeform 1693"/>
              <p:cNvSpPr>
                <a:spLocks/>
              </p:cNvSpPr>
              <p:nvPr/>
            </p:nvSpPr>
            <p:spPr bwMode="auto">
              <a:xfrm>
                <a:off x="3103551" y="2824155"/>
                <a:ext cx="11112" cy="14287"/>
              </a:xfrm>
              <a:custGeom>
                <a:avLst/>
                <a:gdLst>
                  <a:gd name="T0" fmla="*/ 3 w 3"/>
                  <a:gd name="T1" fmla="*/ 0 h 4"/>
                  <a:gd name="T2" fmla="*/ 2 w 3"/>
                  <a:gd name="T3" fmla="*/ 0 h 4"/>
                  <a:gd name="T4" fmla="*/ 0 w 3"/>
                  <a:gd name="T5" fmla="*/ 2 h 4"/>
                  <a:gd name="T6" fmla="*/ 0 w 3"/>
                  <a:gd name="T7" fmla="*/ 4 h 4"/>
                  <a:gd name="T8" fmla="*/ 3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75" name="Freeform 1694"/>
              <p:cNvSpPr>
                <a:spLocks noEditPoints="1"/>
              </p:cNvSpPr>
              <p:nvPr/>
            </p:nvSpPr>
            <p:spPr bwMode="auto">
              <a:xfrm>
                <a:off x="3106726" y="2816218"/>
                <a:ext cx="7937" cy="7937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1 h 2"/>
                  <a:gd name="T20" fmla="*/ 2 w 2"/>
                  <a:gd name="T21" fmla="*/ 1 h 2"/>
                  <a:gd name="T22" fmla="*/ 2 w 2"/>
                  <a:gd name="T23" fmla="*/ 1 h 2"/>
                  <a:gd name="T24" fmla="*/ 2 w 2"/>
                  <a:gd name="T25" fmla="*/ 1 h 2"/>
                  <a:gd name="T26" fmla="*/ 2 w 2"/>
                  <a:gd name="T27" fmla="*/ 1 h 2"/>
                  <a:gd name="T28" fmla="*/ 2 w 2"/>
                  <a:gd name="T29" fmla="*/ 1 h 2"/>
                  <a:gd name="T30" fmla="*/ 0 w 2"/>
                  <a:gd name="T31" fmla="*/ 0 h 2"/>
                  <a:gd name="T32" fmla="*/ 0 w 2"/>
                  <a:gd name="T33" fmla="*/ 0 h 2"/>
                  <a:gd name="T34" fmla="*/ 0 w 2"/>
                  <a:gd name="T35" fmla="*/ 0 h 2"/>
                  <a:gd name="T36" fmla="*/ 0 w 2"/>
                  <a:gd name="T37" fmla="*/ 0 h 2"/>
                  <a:gd name="T38" fmla="*/ 0 w 2"/>
                  <a:gd name="T39" fmla="*/ 0 h 2"/>
                  <a:gd name="T40" fmla="*/ 0 w 2"/>
                  <a:gd name="T41" fmla="*/ 0 h 2"/>
                  <a:gd name="T42" fmla="*/ 0 w 2"/>
                  <a:gd name="T4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76" name="Freeform 1695"/>
              <p:cNvSpPr>
                <a:spLocks noEditPoints="1"/>
              </p:cNvSpPr>
              <p:nvPr/>
            </p:nvSpPr>
            <p:spPr bwMode="auto">
              <a:xfrm>
                <a:off x="3106726" y="2813043"/>
                <a:ext cx="7937" cy="6350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1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0 h 2"/>
                  <a:gd name="T18" fmla="*/ 0 w 2"/>
                  <a:gd name="T19" fmla="*/ 0 h 2"/>
                  <a:gd name="T20" fmla="*/ 1 w 2"/>
                  <a:gd name="T21" fmla="*/ 0 h 2"/>
                  <a:gd name="T22" fmla="*/ 2 w 2"/>
                  <a:gd name="T23" fmla="*/ 2 h 2"/>
                  <a:gd name="T24" fmla="*/ 2 w 2"/>
                  <a:gd name="T25" fmla="*/ 2 h 2"/>
                  <a:gd name="T26" fmla="*/ 2 w 2"/>
                  <a:gd name="T27" fmla="*/ 1 h 2"/>
                  <a:gd name="T28" fmla="*/ 2 w 2"/>
                  <a:gd name="T29" fmla="*/ 1 h 2"/>
                  <a:gd name="T30" fmla="*/ 2 w 2"/>
                  <a:gd name="T31" fmla="*/ 1 h 2"/>
                  <a:gd name="T32" fmla="*/ 2 w 2"/>
                  <a:gd name="T33" fmla="*/ 1 h 2"/>
                  <a:gd name="T34" fmla="*/ 2 w 2"/>
                  <a:gd name="T35" fmla="*/ 1 h 2"/>
                  <a:gd name="T36" fmla="*/ 2 w 2"/>
                  <a:gd name="T37" fmla="*/ 1 h 2"/>
                  <a:gd name="T38" fmla="*/ 2 w 2"/>
                  <a:gd name="T39" fmla="*/ 1 h 2"/>
                  <a:gd name="T40" fmla="*/ 1 w 2"/>
                  <a:gd name="T41" fmla="*/ 1 h 2"/>
                  <a:gd name="T42" fmla="*/ 1 w 2"/>
                  <a:gd name="T43" fmla="*/ 1 h 2"/>
                  <a:gd name="T44" fmla="*/ 1 w 2"/>
                  <a:gd name="T45" fmla="*/ 1 h 2"/>
                  <a:gd name="T46" fmla="*/ 1 w 2"/>
                  <a:gd name="T47" fmla="*/ 0 h 2"/>
                  <a:gd name="T48" fmla="*/ 1 w 2"/>
                  <a:gd name="T4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77" name="Freeform 1696"/>
              <p:cNvSpPr>
                <a:spLocks/>
              </p:cNvSpPr>
              <p:nvPr/>
            </p:nvSpPr>
            <p:spPr bwMode="auto">
              <a:xfrm>
                <a:off x="3084502" y="2824155"/>
                <a:ext cx="19050" cy="22225"/>
              </a:xfrm>
              <a:custGeom>
                <a:avLst/>
                <a:gdLst>
                  <a:gd name="T0" fmla="*/ 4 w 5"/>
                  <a:gd name="T1" fmla="*/ 0 h 6"/>
                  <a:gd name="T2" fmla="*/ 0 w 5"/>
                  <a:gd name="T3" fmla="*/ 6 h 6"/>
                  <a:gd name="T4" fmla="*/ 5 w 5"/>
                  <a:gd name="T5" fmla="*/ 2 h 6"/>
                  <a:gd name="T6" fmla="*/ 5 w 5"/>
                  <a:gd name="T7" fmla="*/ 0 h 6"/>
                  <a:gd name="T8" fmla="*/ 4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78" name="Freeform 1697"/>
              <p:cNvSpPr>
                <a:spLocks/>
              </p:cNvSpPr>
              <p:nvPr/>
            </p:nvSpPr>
            <p:spPr bwMode="auto">
              <a:xfrm>
                <a:off x="3103551" y="2824155"/>
                <a:ext cx="6350" cy="7937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79" name="Freeform 1698"/>
              <p:cNvSpPr>
                <a:spLocks/>
              </p:cNvSpPr>
              <p:nvPr/>
            </p:nvSpPr>
            <p:spPr bwMode="auto">
              <a:xfrm>
                <a:off x="3098789" y="2813043"/>
                <a:ext cx="15875" cy="11112"/>
              </a:xfrm>
              <a:custGeom>
                <a:avLst/>
                <a:gdLst>
                  <a:gd name="T0" fmla="*/ 2 w 4"/>
                  <a:gd name="T1" fmla="*/ 0 h 3"/>
                  <a:gd name="T2" fmla="*/ 2 w 4"/>
                  <a:gd name="T3" fmla="*/ 1 h 3"/>
                  <a:gd name="T4" fmla="*/ 2 w 4"/>
                  <a:gd name="T5" fmla="*/ 1 h 3"/>
                  <a:gd name="T6" fmla="*/ 2 w 4"/>
                  <a:gd name="T7" fmla="*/ 1 h 3"/>
                  <a:gd name="T8" fmla="*/ 2 w 4"/>
                  <a:gd name="T9" fmla="*/ 1 h 3"/>
                  <a:gd name="T10" fmla="*/ 2 w 4"/>
                  <a:gd name="T11" fmla="*/ 1 h 3"/>
                  <a:gd name="T12" fmla="*/ 1 w 4"/>
                  <a:gd name="T13" fmla="*/ 1 h 3"/>
                  <a:gd name="T14" fmla="*/ 0 w 4"/>
                  <a:gd name="T15" fmla="*/ 3 h 3"/>
                  <a:gd name="T16" fmla="*/ 1 w 4"/>
                  <a:gd name="T17" fmla="*/ 3 h 3"/>
                  <a:gd name="T18" fmla="*/ 3 w 4"/>
                  <a:gd name="T19" fmla="*/ 3 h 3"/>
                  <a:gd name="T20" fmla="*/ 3 w 4"/>
                  <a:gd name="T21" fmla="*/ 3 h 3"/>
                  <a:gd name="T22" fmla="*/ 3 w 4"/>
                  <a:gd name="T23" fmla="*/ 3 h 3"/>
                  <a:gd name="T24" fmla="*/ 4 w 4"/>
                  <a:gd name="T25" fmla="*/ 3 h 3"/>
                  <a:gd name="T26" fmla="*/ 4 w 4"/>
                  <a:gd name="T27" fmla="*/ 3 h 3"/>
                  <a:gd name="T28" fmla="*/ 4 w 4"/>
                  <a:gd name="T29" fmla="*/ 3 h 3"/>
                  <a:gd name="T30" fmla="*/ 4 w 4"/>
                  <a:gd name="T31" fmla="*/ 2 h 3"/>
                  <a:gd name="T32" fmla="*/ 4 w 4"/>
                  <a:gd name="T33" fmla="*/ 2 h 3"/>
                  <a:gd name="T34" fmla="*/ 4 w 4"/>
                  <a:gd name="T35" fmla="*/ 2 h 3"/>
                  <a:gd name="T36" fmla="*/ 4 w 4"/>
                  <a:gd name="T37" fmla="*/ 2 h 3"/>
                  <a:gd name="T38" fmla="*/ 4 w 4"/>
                  <a:gd name="T39" fmla="*/ 2 h 3"/>
                  <a:gd name="T40" fmla="*/ 4 w 4"/>
                  <a:gd name="T41" fmla="*/ 2 h 3"/>
                  <a:gd name="T42" fmla="*/ 4 w 4"/>
                  <a:gd name="T43" fmla="*/ 2 h 3"/>
                  <a:gd name="T44" fmla="*/ 4 w 4"/>
                  <a:gd name="T45" fmla="*/ 2 h 3"/>
                  <a:gd name="T46" fmla="*/ 3 w 4"/>
                  <a:gd name="T47" fmla="*/ 0 h 3"/>
                  <a:gd name="T48" fmla="*/ 2 w 4"/>
                  <a:gd name="T4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80" name="Line 1699"/>
              <p:cNvSpPr>
                <a:spLocks noChangeShapeType="1"/>
              </p:cNvSpPr>
              <p:nvPr/>
            </p:nvSpPr>
            <p:spPr bwMode="auto">
              <a:xfrm flipV="1">
                <a:off x="2797165" y="2819393"/>
                <a:ext cx="312736" cy="704848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81" name="Oval 1700"/>
              <p:cNvSpPr>
                <a:spLocks noChangeArrowheads="1"/>
              </p:cNvSpPr>
              <p:nvPr/>
            </p:nvSpPr>
            <p:spPr bwMode="auto">
              <a:xfrm>
                <a:off x="3532175" y="3001955"/>
                <a:ext cx="125412" cy="1206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82" name="Oval 1701"/>
              <p:cNvSpPr>
                <a:spLocks noChangeArrowheads="1"/>
              </p:cNvSpPr>
              <p:nvPr/>
            </p:nvSpPr>
            <p:spPr bwMode="auto">
              <a:xfrm>
                <a:off x="3532175" y="3001955"/>
                <a:ext cx="125412" cy="120650"/>
              </a:xfrm>
              <a:prstGeom prst="ellipse">
                <a:avLst/>
              </a:pr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83" name="Oval 1702"/>
              <p:cNvSpPr>
                <a:spLocks noChangeArrowheads="1"/>
              </p:cNvSpPr>
              <p:nvPr/>
            </p:nvSpPr>
            <p:spPr bwMode="auto">
              <a:xfrm>
                <a:off x="3540112" y="3228967"/>
                <a:ext cx="123825" cy="1222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84" name="Freeform 1703"/>
              <p:cNvSpPr>
                <a:spLocks/>
              </p:cNvSpPr>
              <p:nvPr/>
            </p:nvSpPr>
            <p:spPr bwMode="auto">
              <a:xfrm>
                <a:off x="3532175" y="3221029"/>
                <a:ext cx="139699" cy="136525"/>
              </a:xfrm>
              <a:custGeom>
                <a:avLst/>
                <a:gdLst>
                  <a:gd name="T0" fmla="*/ 2 w 37"/>
                  <a:gd name="T1" fmla="*/ 18 h 36"/>
                  <a:gd name="T2" fmla="*/ 4 w 37"/>
                  <a:gd name="T3" fmla="*/ 18 h 36"/>
                  <a:gd name="T4" fmla="*/ 8 w 37"/>
                  <a:gd name="T5" fmla="*/ 8 h 36"/>
                  <a:gd name="T6" fmla="*/ 18 w 37"/>
                  <a:gd name="T7" fmla="*/ 4 h 36"/>
                  <a:gd name="T8" fmla="*/ 29 w 37"/>
                  <a:gd name="T9" fmla="*/ 8 h 36"/>
                  <a:gd name="T10" fmla="*/ 33 w 37"/>
                  <a:gd name="T11" fmla="*/ 18 h 36"/>
                  <a:gd name="T12" fmla="*/ 29 w 37"/>
                  <a:gd name="T13" fmla="*/ 28 h 36"/>
                  <a:gd name="T14" fmla="*/ 18 w 37"/>
                  <a:gd name="T15" fmla="*/ 32 h 36"/>
                  <a:gd name="T16" fmla="*/ 8 w 37"/>
                  <a:gd name="T17" fmla="*/ 28 h 36"/>
                  <a:gd name="T18" fmla="*/ 4 w 37"/>
                  <a:gd name="T19" fmla="*/ 18 h 36"/>
                  <a:gd name="T20" fmla="*/ 2 w 37"/>
                  <a:gd name="T21" fmla="*/ 18 h 36"/>
                  <a:gd name="T22" fmla="*/ 0 w 37"/>
                  <a:gd name="T23" fmla="*/ 18 h 36"/>
                  <a:gd name="T24" fmla="*/ 5 w 37"/>
                  <a:gd name="T25" fmla="*/ 31 h 36"/>
                  <a:gd name="T26" fmla="*/ 18 w 37"/>
                  <a:gd name="T27" fmla="*/ 36 h 36"/>
                  <a:gd name="T28" fmla="*/ 37 w 37"/>
                  <a:gd name="T29" fmla="*/ 18 h 36"/>
                  <a:gd name="T30" fmla="*/ 31 w 37"/>
                  <a:gd name="T31" fmla="*/ 6 h 36"/>
                  <a:gd name="T32" fmla="*/ 18 w 37"/>
                  <a:gd name="T33" fmla="*/ 0 h 36"/>
                  <a:gd name="T34" fmla="*/ 5 w 37"/>
                  <a:gd name="T35" fmla="*/ 6 h 36"/>
                  <a:gd name="T36" fmla="*/ 0 w 37"/>
                  <a:gd name="T37" fmla="*/ 18 h 36"/>
                  <a:gd name="T38" fmla="*/ 2 w 37"/>
                  <a:gd name="T3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36">
                    <a:moveTo>
                      <a:pt x="2" y="18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4" y="14"/>
                      <a:pt x="5" y="11"/>
                      <a:pt x="8" y="8"/>
                    </a:cubicBezTo>
                    <a:cubicBezTo>
                      <a:pt x="10" y="6"/>
                      <a:pt x="14" y="4"/>
                      <a:pt x="18" y="4"/>
                    </a:cubicBezTo>
                    <a:cubicBezTo>
                      <a:pt x="22" y="4"/>
                      <a:pt x="26" y="6"/>
                      <a:pt x="29" y="8"/>
                    </a:cubicBezTo>
                    <a:cubicBezTo>
                      <a:pt x="31" y="11"/>
                      <a:pt x="33" y="14"/>
                      <a:pt x="33" y="18"/>
                    </a:cubicBezTo>
                    <a:cubicBezTo>
                      <a:pt x="33" y="22"/>
                      <a:pt x="31" y="26"/>
                      <a:pt x="29" y="28"/>
                    </a:cubicBezTo>
                    <a:cubicBezTo>
                      <a:pt x="26" y="31"/>
                      <a:pt x="22" y="32"/>
                      <a:pt x="18" y="32"/>
                    </a:cubicBezTo>
                    <a:cubicBezTo>
                      <a:pt x="14" y="32"/>
                      <a:pt x="10" y="31"/>
                      <a:pt x="8" y="28"/>
                    </a:cubicBezTo>
                    <a:cubicBezTo>
                      <a:pt x="5" y="26"/>
                      <a:pt x="4" y="22"/>
                      <a:pt x="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2" y="28"/>
                      <a:pt x="5" y="31"/>
                    </a:cubicBezTo>
                    <a:cubicBezTo>
                      <a:pt x="9" y="34"/>
                      <a:pt x="13" y="36"/>
                      <a:pt x="18" y="36"/>
                    </a:cubicBezTo>
                    <a:cubicBezTo>
                      <a:pt x="28" y="36"/>
                      <a:pt x="37" y="28"/>
                      <a:pt x="37" y="18"/>
                    </a:cubicBezTo>
                    <a:cubicBezTo>
                      <a:pt x="37" y="13"/>
                      <a:pt x="35" y="9"/>
                      <a:pt x="31" y="6"/>
                    </a:cubicBezTo>
                    <a:cubicBezTo>
                      <a:pt x="28" y="2"/>
                      <a:pt x="23" y="0"/>
                      <a:pt x="18" y="0"/>
                    </a:cubicBezTo>
                    <a:cubicBezTo>
                      <a:pt x="13" y="0"/>
                      <a:pt x="9" y="2"/>
                      <a:pt x="5" y="6"/>
                    </a:cubicBezTo>
                    <a:cubicBezTo>
                      <a:pt x="2" y="9"/>
                      <a:pt x="0" y="13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85" name="Freeform 1704"/>
              <p:cNvSpPr>
                <a:spLocks/>
              </p:cNvSpPr>
              <p:nvPr/>
            </p:nvSpPr>
            <p:spPr bwMode="auto">
              <a:xfrm>
                <a:off x="3224201" y="3286116"/>
                <a:ext cx="319086" cy="246062"/>
              </a:xfrm>
              <a:custGeom>
                <a:avLst/>
                <a:gdLst>
                  <a:gd name="T0" fmla="*/ 2 w 85"/>
                  <a:gd name="T1" fmla="*/ 65 h 65"/>
                  <a:gd name="T2" fmla="*/ 85 w 85"/>
                  <a:gd name="T3" fmla="*/ 2 h 65"/>
                  <a:gd name="T4" fmla="*/ 85 w 85"/>
                  <a:gd name="T5" fmla="*/ 0 h 65"/>
                  <a:gd name="T6" fmla="*/ 83 w 85"/>
                  <a:gd name="T7" fmla="*/ 0 h 65"/>
                  <a:gd name="T8" fmla="*/ 1 w 85"/>
                  <a:gd name="T9" fmla="*/ 62 h 65"/>
                  <a:gd name="T10" fmla="*/ 0 w 85"/>
                  <a:gd name="T11" fmla="*/ 64 h 65"/>
                  <a:gd name="T12" fmla="*/ 2 w 8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65">
                    <a:moveTo>
                      <a:pt x="2" y="65"/>
                    </a:moveTo>
                    <a:cubicBezTo>
                      <a:pt x="85" y="2"/>
                      <a:pt x="85" y="2"/>
                      <a:pt x="85" y="2"/>
                    </a:cubicBezTo>
                    <a:cubicBezTo>
                      <a:pt x="85" y="2"/>
                      <a:pt x="85" y="1"/>
                      <a:pt x="85" y="0"/>
                    </a:cubicBezTo>
                    <a:cubicBezTo>
                      <a:pt x="84" y="0"/>
                      <a:pt x="83" y="0"/>
                      <a:pt x="83" y="0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1" y="65"/>
                      <a:pt x="2" y="65"/>
                      <a:pt x="2" y="6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86" name="Freeform 1705"/>
              <p:cNvSpPr>
                <a:spLocks/>
              </p:cNvSpPr>
              <p:nvPr/>
            </p:nvSpPr>
            <p:spPr bwMode="auto">
              <a:xfrm>
                <a:off x="3224201" y="3054342"/>
                <a:ext cx="315911" cy="477836"/>
              </a:xfrm>
              <a:custGeom>
                <a:avLst/>
                <a:gdLst>
                  <a:gd name="T0" fmla="*/ 3 w 84"/>
                  <a:gd name="T1" fmla="*/ 125 h 126"/>
                  <a:gd name="T2" fmla="*/ 83 w 84"/>
                  <a:gd name="T3" fmla="*/ 3 h 126"/>
                  <a:gd name="T4" fmla="*/ 83 w 84"/>
                  <a:gd name="T5" fmla="*/ 1 h 126"/>
                  <a:gd name="T6" fmla="*/ 81 w 84"/>
                  <a:gd name="T7" fmla="*/ 1 h 126"/>
                  <a:gd name="T8" fmla="*/ 0 w 84"/>
                  <a:gd name="T9" fmla="*/ 124 h 126"/>
                  <a:gd name="T10" fmla="*/ 1 w 84"/>
                  <a:gd name="T11" fmla="*/ 126 h 126"/>
                  <a:gd name="T12" fmla="*/ 3 w 84"/>
                  <a:gd name="T13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6">
                    <a:moveTo>
                      <a:pt x="3" y="125"/>
                    </a:moveTo>
                    <a:cubicBezTo>
                      <a:pt x="83" y="3"/>
                      <a:pt x="83" y="3"/>
                      <a:pt x="83" y="3"/>
                    </a:cubicBezTo>
                    <a:cubicBezTo>
                      <a:pt x="84" y="2"/>
                      <a:pt x="84" y="1"/>
                      <a:pt x="83" y="1"/>
                    </a:cubicBezTo>
                    <a:cubicBezTo>
                      <a:pt x="82" y="0"/>
                      <a:pt x="81" y="1"/>
                      <a:pt x="81" y="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5"/>
                      <a:pt x="1" y="126"/>
                    </a:cubicBezTo>
                    <a:cubicBezTo>
                      <a:pt x="1" y="126"/>
                      <a:pt x="2" y="126"/>
                      <a:pt x="3" y="12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87" name="Freeform 1706"/>
              <p:cNvSpPr>
                <a:spLocks/>
              </p:cNvSpPr>
              <p:nvPr/>
            </p:nvSpPr>
            <p:spPr bwMode="auto">
              <a:xfrm>
                <a:off x="3227376" y="3286116"/>
                <a:ext cx="315911" cy="11112"/>
              </a:xfrm>
              <a:custGeom>
                <a:avLst/>
                <a:gdLst>
                  <a:gd name="T0" fmla="*/ 2 w 84"/>
                  <a:gd name="T1" fmla="*/ 3 h 3"/>
                  <a:gd name="T2" fmla="*/ 83 w 84"/>
                  <a:gd name="T3" fmla="*/ 3 h 3"/>
                  <a:gd name="T4" fmla="*/ 84 w 84"/>
                  <a:gd name="T5" fmla="*/ 1 h 3"/>
                  <a:gd name="T6" fmla="*/ 83 w 84"/>
                  <a:gd name="T7" fmla="*/ 0 h 3"/>
                  <a:gd name="T8" fmla="*/ 2 w 84"/>
                  <a:gd name="T9" fmla="*/ 0 h 3"/>
                  <a:gd name="T10" fmla="*/ 0 w 84"/>
                  <a:gd name="T11" fmla="*/ 1 h 3"/>
                  <a:gd name="T12" fmla="*/ 2 w 84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3">
                    <a:moveTo>
                      <a:pt x="2" y="3"/>
                    </a:moveTo>
                    <a:cubicBezTo>
                      <a:pt x="83" y="3"/>
                      <a:pt x="83" y="3"/>
                      <a:pt x="83" y="3"/>
                    </a:cubicBezTo>
                    <a:cubicBezTo>
                      <a:pt x="83" y="3"/>
                      <a:pt x="84" y="2"/>
                      <a:pt x="84" y="1"/>
                    </a:cubicBezTo>
                    <a:cubicBezTo>
                      <a:pt x="84" y="0"/>
                      <a:pt x="83" y="0"/>
                      <a:pt x="8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88" name="Freeform 1707"/>
              <p:cNvSpPr>
                <a:spLocks/>
              </p:cNvSpPr>
              <p:nvPr/>
            </p:nvSpPr>
            <p:spPr bwMode="auto">
              <a:xfrm>
                <a:off x="3227376" y="3054342"/>
                <a:ext cx="312736" cy="242887"/>
              </a:xfrm>
              <a:custGeom>
                <a:avLst/>
                <a:gdLst>
                  <a:gd name="T0" fmla="*/ 3 w 83"/>
                  <a:gd name="T1" fmla="*/ 63 h 64"/>
                  <a:gd name="T2" fmla="*/ 82 w 83"/>
                  <a:gd name="T3" fmla="*/ 3 h 64"/>
                  <a:gd name="T4" fmla="*/ 82 w 83"/>
                  <a:gd name="T5" fmla="*/ 1 h 64"/>
                  <a:gd name="T6" fmla="*/ 80 w 83"/>
                  <a:gd name="T7" fmla="*/ 1 h 64"/>
                  <a:gd name="T8" fmla="*/ 1 w 83"/>
                  <a:gd name="T9" fmla="*/ 61 h 64"/>
                  <a:gd name="T10" fmla="*/ 1 w 83"/>
                  <a:gd name="T11" fmla="*/ 63 h 64"/>
                  <a:gd name="T12" fmla="*/ 3 w 83"/>
                  <a:gd name="T1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64">
                    <a:moveTo>
                      <a:pt x="3" y="63"/>
                    </a:moveTo>
                    <a:cubicBezTo>
                      <a:pt x="82" y="3"/>
                      <a:pt x="82" y="3"/>
                      <a:pt x="82" y="3"/>
                    </a:cubicBezTo>
                    <a:cubicBezTo>
                      <a:pt x="83" y="3"/>
                      <a:pt x="83" y="2"/>
                      <a:pt x="82" y="1"/>
                    </a:cubicBezTo>
                    <a:cubicBezTo>
                      <a:pt x="82" y="1"/>
                      <a:pt x="81" y="0"/>
                      <a:pt x="80" y="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0" y="62"/>
                      <a:pt x="0" y="63"/>
                      <a:pt x="1" y="63"/>
                    </a:cubicBezTo>
                    <a:cubicBezTo>
                      <a:pt x="1" y="64"/>
                      <a:pt x="2" y="64"/>
                      <a:pt x="3" y="6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89" name="Freeform 1708"/>
              <p:cNvSpPr>
                <a:spLocks noEditPoints="1"/>
              </p:cNvSpPr>
              <p:nvPr/>
            </p:nvSpPr>
            <p:spPr bwMode="auto">
              <a:xfrm>
                <a:off x="3224201" y="3059105"/>
                <a:ext cx="6350" cy="7937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1 w 2"/>
                  <a:gd name="T5" fmla="*/ 2 h 2"/>
                  <a:gd name="T6" fmla="*/ 1 w 2"/>
                  <a:gd name="T7" fmla="*/ 2 h 2"/>
                  <a:gd name="T8" fmla="*/ 1 w 2"/>
                  <a:gd name="T9" fmla="*/ 2 h 2"/>
                  <a:gd name="T10" fmla="*/ 1 w 2"/>
                  <a:gd name="T11" fmla="*/ 2 h 2"/>
                  <a:gd name="T12" fmla="*/ 0 w 2"/>
                  <a:gd name="T13" fmla="*/ 2 h 2"/>
                  <a:gd name="T14" fmla="*/ 1 w 2"/>
                  <a:gd name="T15" fmla="*/ 2 h 2"/>
                  <a:gd name="T16" fmla="*/ 0 w 2"/>
                  <a:gd name="T17" fmla="*/ 2 h 2"/>
                  <a:gd name="T18" fmla="*/ 0 w 2"/>
                  <a:gd name="T19" fmla="*/ 2 h 2"/>
                  <a:gd name="T20" fmla="*/ 0 w 2"/>
                  <a:gd name="T21" fmla="*/ 2 h 2"/>
                  <a:gd name="T22" fmla="*/ 0 w 2"/>
                  <a:gd name="T23" fmla="*/ 2 h 2"/>
                  <a:gd name="T24" fmla="*/ 0 w 2"/>
                  <a:gd name="T25" fmla="*/ 1 h 2"/>
                  <a:gd name="T26" fmla="*/ 0 w 2"/>
                  <a:gd name="T27" fmla="*/ 1 h 2"/>
                  <a:gd name="T28" fmla="*/ 0 w 2"/>
                  <a:gd name="T29" fmla="*/ 1 h 2"/>
                  <a:gd name="T30" fmla="*/ 0 w 2"/>
                  <a:gd name="T31" fmla="*/ 1 h 2"/>
                  <a:gd name="T32" fmla="*/ 0 w 2"/>
                  <a:gd name="T33" fmla="*/ 1 h 2"/>
                  <a:gd name="T34" fmla="*/ 0 w 2"/>
                  <a:gd name="T35" fmla="*/ 1 h 2"/>
                  <a:gd name="T36" fmla="*/ 0 w 2"/>
                  <a:gd name="T37" fmla="*/ 1 h 2"/>
                  <a:gd name="T38" fmla="*/ 0 w 2"/>
                  <a:gd name="T39" fmla="*/ 1 h 2"/>
                  <a:gd name="T40" fmla="*/ 0 w 2"/>
                  <a:gd name="T41" fmla="*/ 1 h 2"/>
                  <a:gd name="T42" fmla="*/ 0 w 2"/>
                  <a:gd name="T43" fmla="*/ 1 h 2"/>
                  <a:gd name="T44" fmla="*/ 0 w 2"/>
                  <a:gd name="T45" fmla="*/ 1 h 2"/>
                  <a:gd name="T46" fmla="*/ 0 w 2"/>
                  <a:gd name="T47" fmla="*/ 1 h 2"/>
                  <a:gd name="T48" fmla="*/ 0 w 2"/>
                  <a:gd name="T49" fmla="*/ 1 h 2"/>
                  <a:gd name="T50" fmla="*/ 0 w 2"/>
                  <a:gd name="T51" fmla="*/ 1 h 2"/>
                  <a:gd name="T52" fmla="*/ 0 w 2"/>
                  <a:gd name="T53" fmla="*/ 1 h 2"/>
                  <a:gd name="T54" fmla="*/ 0 w 2"/>
                  <a:gd name="T55" fmla="*/ 1 h 2"/>
                  <a:gd name="T56" fmla="*/ 0 w 2"/>
                  <a:gd name="T57" fmla="*/ 1 h 2"/>
                  <a:gd name="T58" fmla="*/ 0 w 2"/>
                  <a:gd name="T59" fmla="*/ 1 h 2"/>
                  <a:gd name="T60" fmla="*/ 0 w 2"/>
                  <a:gd name="T61" fmla="*/ 1 h 2"/>
                  <a:gd name="T62" fmla="*/ 0 w 2"/>
                  <a:gd name="T63" fmla="*/ 1 h 2"/>
                  <a:gd name="T64" fmla="*/ 0 w 2"/>
                  <a:gd name="T65" fmla="*/ 1 h 2"/>
                  <a:gd name="T66" fmla="*/ 0 w 2"/>
                  <a:gd name="T67" fmla="*/ 0 h 2"/>
                  <a:gd name="T68" fmla="*/ 0 w 2"/>
                  <a:gd name="T69" fmla="*/ 0 h 2"/>
                  <a:gd name="T70" fmla="*/ 0 w 2"/>
                  <a:gd name="T71" fmla="*/ 0 h 2"/>
                  <a:gd name="T72" fmla="*/ 1 w 2"/>
                  <a:gd name="T73" fmla="*/ 0 h 2"/>
                  <a:gd name="T74" fmla="*/ 0 w 2"/>
                  <a:gd name="T75" fmla="*/ 0 h 2"/>
                  <a:gd name="T76" fmla="*/ 1 w 2"/>
                  <a:gd name="T77" fmla="*/ 0 h 2"/>
                  <a:gd name="T78" fmla="*/ 1 w 2"/>
                  <a:gd name="T79" fmla="*/ 0 h 2"/>
                  <a:gd name="T80" fmla="*/ 1 w 2"/>
                  <a:gd name="T81" fmla="*/ 0 h 2"/>
                  <a:gd name="T82" fmla="*/ 1 w 2"/>
                  <a:gd name="T83" fmla="*/ 0 h 2"/>
                  <a:gd name="T84" fmla="*/ 1 w 2"/>
                  <a:gd name="T85" fmla="*/ 0 h 2"/>
                  <a:gd name="T86" fmla="*/ 1 w 2"/>
                  <a:gd name="T87" fmla="*/ 0 h 2"/>
                  <a:gd name="T88" fmla="*/ 1 w 2"/>
                  <a:gd name="T89" fmla="*/ 0 h 2"/>
                  <a:gd name="T90" fmla="*/ 1 w 2"/>
                  <a:gd name="T91" fmla="*/ 0 h 2"/>
                  <a:gd name="T92" fmla="*/ 1 w 2"/>
                  <a:gd name="T93" fmla="*/ 0 h 2"/>
                  <a:gd name="T94" fmla="*/ 1 w 2"/>
                  <a:gd name="T95" fmla="*/ 0 h 2"/>
                  <a:gd name="T96" fmla="*/ 2 w 2"/>
                  <a:gd name="T97" fmla="*/ 0 h 2"/>
                  <a:gd name="T98" fmla="*/ 1 w 2"/>
                  <a:gd name="T99" fmla="*/ 0 h 2"/>
                  <a:gd name="T100" fmla="*/ 2 w 2"/>
                  <a:gd name="T101" fmla="*/ 0 h 2"/>
                  <a:gd name="T102" fmla="*/ 2 w 2"/>
                  <a:gd name="T103" fmla="*/ 0 h 2"/>
                  <a:gd name="T104" fmla="*/ 2 w 2"/>
                  <a:gd name="T10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90" name="Freeform 1709"/>
              <p:cNvSpPr>
                <a:spLocks/>
              </p:cNvSpPr>
              <p:nvPr/>
            </p:nvSpPr>
            <p:spPr bwMode="auto">
              <a:xfrm>
                <a:off x="3235313" y="3070217"/>
                <a:ext cx="150812" cy="106362"/>
              </a:xfrm>
              <a:custGeom>
                <a:avLst/>
                <a:gdLst>
                  <a:gd name="T0" fmla="*/ 3 w 40"/>
                  <a:gd name="T1" fmla="*/ 0 h 28"/>
                  <a:gd name="T2" fmla="*/ 0 w 40"/>
                  <a:gd name="T3" fmla="*/ 0 h 28"/>
                  <a:gd name="T4" fmla="*/ 0 w 40"/>
                  <a:gd name="T5" fmla="*/ 1 h 28"/>
                  <a:gd name="T6" fmla="*/ 37 w 40"/>
                  <a:gd name="T7" fmla="*/ 28 h 28"/>
                  <a:gd name="T8" fmla="*/ 40 w 40"/>
                  <a:gd name="T9" fmla="*/ 26 h 28"/>
                  <a:gd name="T10" fmla="*/ 3 w 4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8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91" name="Freeform 1710"/>
              <p:cNvSpPr>
                <a:spLocks/>
              </p:cNvSpPr>
              <p:nvPr/>
            </p:nvSpPr>
            <p:spPr bwMode="auto">
              <a:xfrm>
                <a:off x="3227376" y="3067042"/>
                <a:ext cx="7937" cy="6350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1 h 2"/>
                  <a:gd name="T6" fmla="*/ 1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92" name="Freeform 1711"/>
              <p:cNvSpPr>
                <a:spLocks noEditPoints="1"/>
              </p:cNvSpPr>
              <p:nvPr/>
            </p:nvSpPr>
            <p:spPr bwMode="auto">
              <a:xfrm>
                <a:off x="3386125" y="3176579"/>
                <a:ext cx="142874" cy="109537"/>
              </a:xfrm>
              <a:custGeom>
                <a:avLst/>
                <a:gdLst>
                  <a:gd name="T0" fmla="*/ 35 w 90"/>
                  <a:gd name="T1" fmla="*/ 24 h 69"/>
                  <a:gd name="T2" fmla="*/ 31 w 90"/>
                  <a:gd name="T3" fmla="*/ 28 h 69"/>
                  <a:gd name="T4" fmla="*/ 85 w 90"/>
                  <a:gd name="T5" fmla="*/ 69 h 69"/>
                  <a:gd name="T6" fmla="*/ 90 w 90"/>
                  <a:gd name="T7" fmla="*/ 69 h 69"/>
                  <a:gd name="T8" fmla="*/ 83 w 90"/>
                  <a:gd name="T9" fmla="*/ 57 h 69"/>
                  <a:gd name="T10" fmla="*/ 35 w 90"/>
                  <a:gd name="T11" fmla="*/ 24 h 69"/>
                  <a:gd name="T12" fmla="*/ 4 w 90"/>
                  <a:gd name="T13" fmla="*/ 0 h 69"/>
                  <a:gd name="T14" fmla="*/ 0 w 90"/>
                  <a:gd name="T15" fmla="*/ 5 h 69"/>
                  <a:gd name="T16" fmla="*/ 26 w 90"/>
                  <a:gd name="T17" fmla="*/ 24 h 69"/>
                  <a:gd name="T18" fmla="*/ 31 w 90"/>
                  <a:gd name="T19" fmla="*/ 19 h 69"/>
                  <a:gd name="T20" fmla="*/ 4 w 90"/>
                  <a:gd name="T2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69">
                    <a:moveTo>
                      <a:pt x="35" y="24"/>
                    </a:moveTo>
                    <a:lnTo>
                      <a:pt x="31" y="28"/>
                    </a:lnTo>
                    <a:lnTo>
                      <a:pt x="85" y="69"/>
                    </a:lnTo>
                    <a:lnTo>
                      <a:pt x="90" y="69"/>
                    </a:lnTo>
                    <a:lnTo>
                      <a:pt x="83" y="57"/>
                    </a:lnTo>
                    <a:lnTo>
                      <a:pt x="35" y="24"/>
                    </a:lnTo>
                    <a:close/>
                    <a:moveTo>
                      <a:pt x="4" y="0"/>
                    </a:moveTo>
                    <a:lnTo>
                      <a:pt x="0" y="5"/>
                    </a:lnTo>
                    <a:lnTo>
                      <a:pt x="26" y="24"/>
                    </a:lnTo>
                    <a:lnTo>
                      <a:pt x="31" y="1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93" name="Freeform 1712"/>
              <p:cNvSpPr>
                <a:spLocks noEditPoints="1"/>
              </p:cNvSpPr>
              <p:nvPr/>
            </p:nvSpPr>
            <p:spPr bwMode="auto">
              <a:xfrm>
                <a:off x="3386125" y="3176579"/>
                <a:ext cx="142874" cy="109537"/>
              </a:xfrm>
              <a:custGeom>
                <a:avLst/>
                <a:gdLst>
                  <a:gd name="T0" fmla="*/ 35 w 90"/>
                  <a:gd name="T1" fmla="*/ 24 h 69"/>
                  <a:gd name="T2" fmla="*/ 31 w 90"/>
                  <a:gd name="T3" fmla="*/ 28 h 69"/>
                  <a:gd name="T4" fmla="*/ 85 w 90"/>
                  <a:gd name="T5" fmla="*/ 69 h 69"/>
                  <a:gd name="T6" fmla="*/ 90 w 90"/>
                  <a:gd name="T7" fmla="*/ 69 h 69"/>
                  <a:gd name="T8" fmla="*/ 83 w 90"/>
                  <a:gd name="T9" fmla="*/ 57 h 69"/>
                  <a:gd name="T10" fmla="*/ 35 w 90"/>
                  <a:gd name="T11" fmla="*/ 24 h 69"/>
                  <a:gd name="T12" fmla="*/ 4 w 90"/>
                  <a:gd name="T13" fmla="*/ 0 h 69"/>
                  <a:gd name="T14" fmla="*/ 0 w 90"/>
                  <a:gd name="T15" fmla="*/ 5 h 69"/>
                  <a:gd name="T16" fmla="*/ 26 w 90"/>
                  <a:gd name="T17" fmla="*/ 24 h 69"/>
                  <a:gd name="T18" fmla="*/ 31 w 90"/>
                  <a:gd name="T19" fmla="*/ 19 h 69"/>
                  <a:gd name="T20" fmla="*/ 4 w 90"/>
                  <a:gd name="T2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69">
                    <a:moveTo>
                      <a:pt x="35" y="24"/>
                    </a:moveTo>
                    <a:lnTo>
                      <a:pt x="31" y="28"/>
                    </a:lnTo>
                    <a:lnTo>
                      <a:pt x="85" y="69"/>
                    </a:lnTo>
                    <a:lnTo>
                      <a:pt x="90" y="69"/>
                    </a:lnTo>
                    <a:lnTo>
                      <a:pt x="83" y="57"/>
                    </a:lnTo>
                    <a:lnTo>
                      <a:pt x="35" y="24"/>
                    </a:lnTo>
                    <a:moveTo>
                      <a:pt x="4" y="0"/>
                    </a:moveTo>
                    <a:lnTo>
                      <a:pt x="0" y="5"/>
                    </a:lnTo>
                    <a:lnTo>
                      <a:pt x="26" y="24"/>
                    </a:lnTo>
                    <a:lnTo>
                      <a:pt x="31" y="19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94" name="Freeform 1713"/>
              <p:cNvSpPr>
                <a:spLocks/>
              </p:cNvSpPr>
              <p:nvPr/>
            </p:nvSpPr>
            <p:spPr bwMode="auto">
              <a:xfrm>
                <a:off x="3543287" y="3286116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95" name="Freeform 1714"/>
              <p:cNvSpPr>
                <a:spLocks/>
              </p:cNvSpPr>
              <p:nvPr/>
            </p:nvSpPr>
            <p:spPr bwMode="auto">
              <a:xfrm>
                <a:off x="3427400" y="3206742"/>
                <a:ext cx="14287" cy="14287"/>
              </a:xfrm>
              <a:custGeom>
                <a:avLst/>
                <a:gdLst>
                  <a:gd name="T0" fmla="*/ 5 w 9"/>
                  <a:gd name="T1" fmla="*/ 0 h 9"/>
                  <a:gd name="T2" fmla="*/ 0 w 9"/>
                  <a:gd name="T3" fmla="*/ 5 h 9"/>
                  <a:gd name="T4" fmla="*/ 5 w 9"/>
                  <a:gd name="T5" fmla="*/ 9 h 9"/>
                  <a:gd name="T6" fmla="*/ 9 w 9"/>
                  <a:gd name="T7" fmla="*/ 5 h 9"/>
                  <a:gd name="T8" fmla="*/ 5 w 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0" y="5"/>
                    </a:lnTo>
                    <a:lnTo>
                      <a:pt x="5" y="9"/>
                    </a:lnTo>
                    <a:lnTo>
                      <a:pt x="9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96" name="Freeform 1715"/>
              <p:cNvSpPr>
                <a:spLocks/>
              </p:cNvSpPr>
              <p:nvPr/>
            </p:nvSpPr>
            <p:spPr bwMode="auto">
              <a:xfrm>
                <a:off x="3427400" y="3206742"/>
                <a:ext cx="14287" cy="14287"/>
              </a:xfrm>
              <a:custGeom>
                <a:avLst/>
                <a:gdLst>
                  <a:gd name="T0" fmla="*/ 5 w 9"/>
                  <a:gd name="T1" fmla="*/ 0 h 9"/>
                  <a:gd name="T2" fmla="*/ 0 w 9"/>
                  <a:gd name="T3" fmla="*/ 5 h 9"/>
                  <a:gd name="T4" fmla="*/ 5 w 9"/>
                  <a:gd name="T5" fmla="*/ 9 h 9"/>
                  <a:gd name="T6" fmla="*/ 9 w 9"/>
                  <a:gd name="T7" fmla="*/ 5 h 9"/>
                  <a:gd name="T8" fmla="*/ 5 w 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0" y="5"/>
                    </a:lnTo>
                    <a:lnTo>
                      <a:pt x="5" y="9"/>
                    </a:lnTo>
                    <a:lnTo>
                      <a:pt x="9" y="5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97" name="Freeform 1716"/>
              <p:cNvSpPr>
                <a:spLocks noEditPoints="1"/>
              </p:cNvSpPr>
              <p:nvPr/>
            </p:nvSpPr>
            <p:spPr bwMode="auto">
              <a:xfrm>
                <a:off x="3543287" y="3289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98" name="Freeform 1717"/>
              <p:cNvSpPr>
                <a:spLocks noEditPoints="1"/>
              </p:cNvSpPr>
              <p:nvPr/>
            </p:nvSpPr>
            <p:spPr bwMode="auto">
              <a:xfrm>
                <a:off x="3540112" y="3294054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  <a:gd name="T5" fmla="*/ 1 w 1"/>
                  <a:gd name="T6" fmla="*/ 1 w 1"/>
                  <a:gd name="T7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99" name="Freeform 1718"/>
              <p:cNvSpPr>
                <a:spLocks noEditPoints="1"/>
              </p:cNvSpPr>
              <p:nvPr/>
            </p:nvSpPr>
            <p:spPr bwMode="auto">
              <a:xfrm>
                <a:off x="3540112" y="3294054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1 h 1"/>
                  <a:gd name="T8" fmla="*/ 0 h 1"/>
                  <a:gd name="T9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00" name="Freeform 1719"/>
              <p:cNvSpPr>
                <a:spLocks noEditPoints="1"/>
              </p:cNvSpPr>
              <p:nvPr/>
            </p:nvSpPr>
            <p:spPr bwMode="auto">
              <a:xfrm>
                <a:off x="3521062" y="3286116"/>
                <a:ext cx="22225" cy="11112"/>
              </a:xfrm>
              <a:custGeom>
                <a:avLst/>
                <a:gdLst>
                  <a:gd name="T0" fmla="*/ 5 w 6"/>
                  <a:gd name="T1" fmla="*/ 3 h 3"/>
                  <a:gd name="T2" fmla="*/ 5 w 6"/>
                  <a:gd name="T3" fmla="*/ 3 h 3"/>
                  <a:gd name="T4" fmla="*/ 5 w 6"/>
                  <a:gd name="T5" fmla="*/ 3 h 3"/>
                  <a:gd name="T6" fmla="*/ 5 w 6"/>
                  <a:gd name="T7" fmla="*/ 3 h 3"/>
                  <a:gd name="T8" fmla="*/ 5 w 6"/>
                  <a:gd name="T9" fmla="*/ 3 h 3"/>
                  <a:gd name="T10" fmla="*/ 5 w 6"/>
                  <a:gd name="T11" fmla="*/ 3 h 3"/>
                  <a:gd name="T12" fmla="*/ 4 w 6"/>
                  <a:gd name="T13" fmla="*/ 3 h 3"/>
                  <a:gd name="T14" fmla="*/ 5 w 6"/>
                  <a:gd name="T15" fmla="*/ 3 h 3"/>
                  <a:gd name="T16" fmla="*/ 4 w 6"/>
                  <a:gd name="T17" fmla="*/ 3 h 3"/>
                  <a:gd name="T18" fmla="*/ 5 w 6"/>
                  <a:gd name="T19" fmla="*/ 3 h 3"/>
                  <a:gd name="T20" fmla="*/ 5 w 6"/>
                  <a:gd name="T21" fmla="*/ 3 h 3"/>
                  <a:gd name="T22" fmla="*/ 5 w 6"/>
                  <a:gd name="T23" fmla="*/ 3 h 3"/>
                  <a:gd name="T24" fmla="*/ 6 w 6"/>
                  <a:gd name="T25" fmla="*/ 2 h 3"/>
                  <a:gd name="T26" fmla="*/ 5 w 6"/>
                  <a:gd name="T27" fmla="*/ 3 h 3"/>
                  <a:gd name="T28" fmla="*/ 5 w 6"/>
                  <a:gd name="T29" fmla="*/ 3 h 3"/>
                  <a:gd name="T30" fmla="*/ 5 w 6"/>
                  <a:gd name="T31" fmla="*/ 3 h 3"/>
                  <a:gd name="T32" fmla="*/ 5 w 6"/>
                  <a:gd name="T33" fmla="*/ 3 h 3"/>
                  <a:gd name="T34" fmla="*/ 5 w 6"/>
                  <a:gd name="T35" fmla="*/ 3 h 3"/>
                  <a:gd name="T36" fmla="*/ 5 w 6"/>
                  <a:gd name="T37" fmla="*/ 3 h 3"/>
                  <a:gd name="T38" fmla="*/ 5 w 6"/>
                  <a:gd name="T39" fmla="*/ 3 h 3"/>
                  <a:gd name="T40" fmla="*/ 5 w 6"/>
                  <a:gd name="T41" fmla="*/ 2 h 3"/>
                  <a:gd name="T42" fmla="*/ 6 w 6"/>
                  <a:gd name="T43" fmla="*/ 2 h 3"/>
                  <a:gd name="T44" fmla="*/ 6 w 6"/>
                  <a:gd name="T45" fmla="*/ 2 h 3"/>
                  <a:gd name="T46" fmla="*/ 6 w 6"/>
                  <a:gd name="T47" fmla="*/ 2 h 3"/>
                  <a:gd name="T48" fmla="*/ 6 w 6"/>
                  <a:gd name="T49" fmla="*/ 2 h 3"/>
                  <a:gd name="T50" fmla="*/ 6 w 6"/>
                  <a:gd name="T51" fmla="*/ 1 h 3"/>
                  <a:gd name="T52" fmla="*/ 6 w 6"/>
                  <a:gd name="T53" fmla="*/ 2 h 3"/>
                  <a:gd name="T54" fmla="*/ 6 w 6"/>
                  <a:gd name="T55" fmla="*/ 1 h 3"/>
                  <a:gd name="T56" fmla="*/ 6 w 6"/>
                  <a:gd name="T57" fmla="*/ 1 h 3"/>
                  <a:gd name="T58" fmla="*/ 6 w 6"/>
                  <a:gd name="T59" fmla="*/ 1 h 3"/>
                  <a:gd name="T60" fmla="*/ 6 w 6"/>
                  <a:gd name="T61" fmla="*/ 1 h 3"/>
                  <a:gd name="T62" fmla="*/ 6 w 6"/>
                  <a:gd name="T63" fmla="*/ 1 h 3"/>
                  <a:gd name="T64" fmla="*/ 6 w 6"/>
                  <a:gd name="T65" fmla="*/ 1 h 3"/>
                  <a:gd name="T66" fmla="*/ 6 w 6"/>
                  <a:gd name="T67" fmla="*/ 1 h 3"/>
                  <a:gd name="T68" fmla="*/ 6 w 6"/>
                  <a:gd name="T69" fmla="*/ 1 h 3"/>
                  <a:gd name="T70" fmla="*/ 6 w 6"/>
                  <a:gd name="T71" fmla="*/ 1 h 3"/>
                  <a:gd name="T72" fmla="*/ 6 w 6"/>
                  <a:gd name="T73" fmla="*/ 1 h 3"/>
                  <a:gd name="T74" fmla="*/ 6 w 6"/>
                  <a:gd name="T75" fmla="*/ 1 h 3"/>
                  <a:gd name="T76" fmla="*/ 6 w 6"/>
                  <a:gd name="T77" fmla="*/ 1 h 3"/>
                  <a:gd name="T78" fmla="*/ 6 w 6"/>
                  <a:gd name="T79" fmla="*/ 1 h 3"/>
                  <a:gd name="T80" fmla="*/ 6 w 6"/>
                  <a:gd name="T81" fmla="*/ 1 h 3"/>
                  <a:gd name="T82" fmla="*/ 6 w 6"/>
                  <a:gd name="T83" fmla="*/ 1 h 3"/>
                  <a:gd name="T84" fmla="*/ 6 w 6"/>
                  <a:gd name="T85" fmla="*/ 1 h 3"/>
                  <a:gd name="T86" fmla="*/ 6 w 6"/>
                  <a:gd name="T87" fmla="*/ 1 h 3"/>
                  <a:gd name="T88" fmla="*/ 6 w 6"/>
                  <a:gd name="T89" fmla="*/ 0 h 3"/>
                  <a:gd name="T90" fmla="*/ 6 w 6"/>
                  <a:gd name="T91" fmla="*/ 0 h 3"/>
                  <a:gd name="T92" fmla="*/ 6 w 6"/>
                  <a:gd name="T93" fmla="*/ 1 h 3"/>
                  <a:gd name="T94" fmla="*/ 6 w 6"/>
                  <a:gd name="T95" fmla="*/ 1 h 3"/>
                  <a:gd name="T96" fmla="*/ 6 w 6"/>
                  <a:gd name="T97" fmla="*/ 1 h 3"/>
                  <a:gd name="T98" fmla="*/ 6 w 6"/>
                  <a:gd name="T99" fmla="*/ 1 h 3"/>
                  <a:gd name="T100" fmla="*/ 6 w 6"/>
                  <a:gd name="T101" fmla="*/ 0 h 3"/>
                  <a:gd name="T102" fmla="*/ 2 w 6"/>
                  <a:gd name="T103" fmla="*/ 0 h 3"/>
                  <a:gd name="T104" fmla="*/ 0 w 6"/>
                  <a:gd name="T105" fmla="*/ 0 h 3"/>
                  <a:gd name="T106" fmla="*/ 4 w 6"/>
                  <a:gd name="T107" fmla="*/ 2 h 3"/>
                  <a:gd name="T108" fmla="*/ 3 w 6"/>
                  <a:gd name="T109" fmla="*/ 2 h 3"/>
                  <a:gd name="T110" fmla="*/ 2 w 6"/>
                  <a:gd name="T1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" h="3">
                    <a:moveTo>
                      <a:pt x="5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moveTo>
                      <a:pt x="5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moveTo>
                      <a:pt x="5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moveTo>
                      <a:pt x="6" y="2"/>
                    </a:move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moveTo>
                      <a:pt x="6" y="2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moveTo>
                      <a:pt x="6" y="1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01" name="Freeform 1720"/>
              <p:cNvSpPr>
                <a:spLocks/>
              </p:cNvSpPr>
              <p:nvPr/>
            </p:nvSpPr>
            <p:spPr bwMode="auto">
              <a:xfrm>
                <a:off x="3375013" y="3168642"/>
                <a:ext cx="17462" cy="15875"/>
              </a:xfrm>
              <a:custGeom>
                <a:avLst/>
                <a:gdLst>
                  <a:gd name="T0" fmla="*/ 7 w 11"/>
                  <a:gd name="T1" fmla="*/ 0 h 10"/>
                  <a:gd name="T2" fmla="*/ 0 w 11"/>
                  <a:gd name="T3" fmla="*/ 5 h 10"/>
                  <a:gd name="T4" fmla="*/ 7 w 11"/>
                  <a:gd name="T5" fmla="*/ 10 h 10"/>
                  <a:gd name="T6" fmla="*/ 11 w 11"/>
                  <a:gd name="T7" fmla="*/ 5 h 10"/>
                  <a:gd name="T8" fmla="*/ 7 w 1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7" y="0"/>
                    </a:moveTo>
                    <a:lnTo>
                      <a:pt x="0" y="5"/>
                    </a:lnTo>
                    <a:lnTo>
                      <a:pt x="7" y="10"/>
                    </a:lnTo>
                    <a:lnTo>
                      <a:pt x="11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02" name="Freeform 1721"/>
              <p:cNvSpPr>
                <a:spLocks/>
              </p:cNvSpPr>
              <p:nvPr/>
            </p:nvSpPr>
            <p:spPr bwMode="auto">
              <a:xfrm>
                <a:off x="3375013" y="3168642"/>
                <a:ext cx="17462" cy="15875"/>
              </a:xfrm>
              <a:custGeom>
                <a:avLst/>
                <a:gdLst>
                  <a:gd name="T0" fmla="*/ 7 w 11"/>
                  <a:gd name="T1" fmla="*/ 0 h 10"/>
                  <a:gd name="T2" fmla="*/ 0 w 11"/>
                  <a:gd name="T3" fmla="*/ 5 h 10"/>
                  <a:gd name="T4" fmla="*/ 7 w 11"/>
                  <a:gd name="T5" fmla="*/ 10 h 10"/>
                  <a:gd name="T6" fmla="*/ 11 w 11"/>
                  <a:gd name="T7" fmla="*/ 5 h 10"/>
                  <a:gd name="T8" fmla="*/ 7 w 1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7" y="0"/>
                    </a:moveTo>
                    <a:lnTo>
                      <a:pt x="0" y="5"/>
                    </a:lnTo>
                    <a:lnTo>
                      <a:pt x="7" y="10"/>
                    </a:lnTo>
                    <a:lnTo>
                      <a:pt x="11" y="5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03" name="Freeform 1722"/>
              <p:cNvSpPr>
                <a:spLocks/>
              </p:cNvSpPr>
              <p:nvPr/>
            </p:nvSpPr>
            <p:spPr bwMode="auto">
              <a:xfrm>
                <a:off x="3224201" y="3059105"/>
                <a:ext cx="315911" cy="11112"/>
              </a:xfrm>
              <a:custGeom>
                <a:avLst/>
                <a:gdLst>
                  <a:gd name="T0" fmla="*/ 2 w 84"/>
                  <a:gd name="T1" fmla="*/ 3 h 3"/>
                  <a:gd name="T2" fmla="*/ 82 w 84"/>
                  <a:gd name="T3" fmla="*/ 3 h 3"/>
                  <a:gd name="T4" fmla="*/ 84 w 84"/>
                  <a:gd name="T5" fmla="*/ 1 h 3"/>
                  <a:gd name="T6" fmla="*/ 82 w 84"/>
                  <a:gd name="T7" fmla="*/ 0 h 3"/>
                  <a:gd name="T8" fmla="*/ 2 w 84"/>
                  <a:gd name="T9" fmla="*/ 0 h 3"/>
                  <a:gd name="T10" fmla="*/ 0 w 84"/>
                  <a:gd name="T11" fmla="*/ 1 h 3"/>
                  <a:gd name="T12" fmla="*/ 2 w 84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3">
                    <a:moveTo>
                      <a:pt x="2" y="3"/>
                    </a:moveTo>
                    <a:cubicBezTo>
                      <a:pt x="82" y="3"/>
                      <a:pt x="82" y="3"/>
                      <a:pt x="82" y="3"/>
                    </a:cubicBezTo>
                    <a:cubicBezTo>
                      <a:pt x="83" y="3"/>
                      <a:pt x="84" y="2"/>
                      <a:pt x="84" y="1"/>
                    </a:cubicBezTo>
                    <a:cubicBezTo>
                      <a:pt x="84" y="0"/>
                      <a:pt x="83" y="0"/>
                      <a:pt x="8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04" name="Freeform 1723"/>
              <p:cNvSpPr>
                <a:spLocks noEditPoints="1"/>
              </p:cNvSpPr>
              <p:nvPr/>
            </p:nvSpPr>
            <p:spPr bwMode="auto">
              <a:xfrm>
                <a:off x="3238488" y="2819393"/>
                <a:ext cx="293686" cy="458786"/>
              </a:xfrm>
              <a:custGeom>
                <a:avLst/>
                <a:gdLst>
                  <a:gd name="T0" fmla="*/ 61 w 78"/>
                  <a:gd name="T1" fmla="*/ 93 h 121"/>
                  <a:gd name="T2" fmla="*/ 59 w 78"/>
                  <a:gd name="T3" fmla="*/ 96 h 121"/>
                  <a:gd name="T4" fmla="*/ 74 w 78"/>
                  <a:gd name="T5" fmla="*/ 118 h 121"/>
                  <a:gd name="T6" fmla="*/ 78 w 78"/>
                  <a:gd name="T7" fmla="*/ 121 h 121"/>
                  <a:gd name="T8" fmla="*/ 78 w 78"/>
                  <a:gd name="T9" fmla="*/ 120 h 121"/>
                  <a:gd name="T10" fmla="*/ 61 w 78"/>
                  <a:gd name="T11" fmla="*/ 93 h 121"/>
                  <a:gd name="T12" fmla="*/ 55 w 78"/>
                  <a:gd name="T13" fmla="*/ 84 h 121"/>
                  <a:gd name="T14" fmla="*/ 53 w 78"/>
                  <a:gd name="T15" fmla="*/ 85 h 121"/>
                  <a:gd name="T16" fmla="*/ 57 w 78"/>
                  <a:gd name="T17" fmla="*/ 93 h 121"/>
                  <a:gd name="T18" fmla="*/ 59 w 78"/>
                  <a:gd name="T19" fmla="*/ 90 h 121"/>
                  <a:gd name="T20" fmla="*/ 55 w 78"/>
                  <a:gd name="T21" fmla="*/ 84 h 121"/>
                  <a:gd name="T22" fmla="*/ 43 w 78"/>
                  <a:gd name="T23" fmla="*/ 66 h 121"/>
                  <a:gd name="T24" fmla="*/ 40 w 78"/>
                  <a:gd name="T25" fmla="*/ 66 h 121"/>
                  <a:gd name="T26" fmla="*/ 51 w 78"/>
                  <a:gd name="T27" fmla="*/ 83 h 121"/>
                  <a:gd name="T28" fmla="*/ 53 w 78"/>
                  <a:gd name="T29" fmla="*/ 81 h 121"/>
                  <a:gd name="T30" fmla="*/ 43 w 78"/>
                  <a:gd name="T31" fmla="*/ 66 h 121"/>
                  <a:gd name="T32" fmla="*/ 1 w 78"/>
                  <a:gd name="T33" fmla="*/ 0 h 121"/>
                  <a:gd name="T34" fmla="*/ 0 w 78"/>
                  <a:gd name="T35" fmla="*/ 5 h 121"/>
                  <a:gd name="T36" fmla="*/ 38 w 78"/>
                  <a:gd name="T37" fmla="*/ 63 h 121"/>
                  <a:gd name="T38" fmla="*/ 41 w 78"/>
                  <a:gd name="T39" fmla="*/ 63 h 121"/>
                  <a:gd name="T40" fmla="*/ 1 w 78"/>
                  <a:gd name="T4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8" h="121">
                    <a:moveTo>
                      <a:pt x="61" y="93"/>
                    </a:moveTo>
                    <a:cubicBezTo>
                      <a:pt x="59" y="96"/>
                      <a:pt x="59" y="96"/>
                      <a:pt x="59" y="96"/>
                    </a:cubicBezTo>
                    <a:cubicBezTo>
                      <a:pt x="74" y="118"/>
                      <a:pt x="74" y="118"/>
                      <a:pt x="74" y="118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78" y="121"/>
                      <a:pt x="78" y="120"/>
                      <a:pt x="78" y="120"/>
                    </a:cubicBezTo>
                    <a:cubicBezTo>
                      <a:pt x="61" y="93"/>
                      <a:pt x="61" y="93"/>
                      <a:pt x="61" y="93"/>
                    </a:cubicBezTo>
                    <a:moveTo>
                      <a:pt x="55" y="84"/>
                    </a:moveTo>
                    <a:cubicBezTo>
                      <a:pt x="53" y="85"/>
                      <a:pt x="53" y="85"/>
                      <a:pt x="53" y="8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55" y="84"/>
                      <a:pt x="55" y="84"/>
                      <a:pt x="55" y="84"/>
                    </a:cubicBezTo>
                    <a:moveTo>
                      <a:pt x="43" y="66"/>
                    </a:moveTo>
                    <a:cubicBezTo>
                      <a:pt x="40" y="66"/>
                      <a:pt x="40" y="66"/>
                      <a:pt x="40" y="66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1"/>
                      <a:pt x="53" y="81"/>
                      <a:pt x="53" y="81"/>
                    </a:cubicBezTo>
                    <a:cubicBezTo>
                      <a:pt x="43" y="66"/>
                      <a:pt x="43" y="66"/>
                      <a:pt x="43" y="66"/>
                    </a:cubicBezTo>
                    <a:moveTo>
                      <a:pt x="1" y="0"/>
                    </a:moveTo>
                    <a:cubicBezTo>
                      <a:pt x="1" y="2"/>
                      <a:pt x="1" y="3"/>
                      <a:pt x="0" y="5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41" y="63"/>
                      <a:pt x="41" y="63"/>
                      <a:pt x="41" y="6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05" name="Freeform 1724"/>
              <p:cNvSpPr>
                <a:spLocks/>
              </p:cNvSpPr>
              <p:nvPr/>
            </p:nvSpPr>
            <p:spPr bwMode="auto">
              <a:xfrm>
                <a:off x="3227376" y="2813043"/>
                <a:ext cx="14287" cy="25400"/>
              </a:xfrm>
              <a:custGeom>
                <a:avLst/>
                <a:gdLst>
                  <a:gd name="T0" fmla="*/ 2 w 4"/>
                  <a:gd name="T1" fmla="*/ 0 h 7"/>
                  <a:gd name="T2" fmla="*/ 1 w 4"/>
                  <a:gd name="T3" fmla="*/ 1 h 7"/>
                  <a:gd name="T4" fmla="*/ 1 w 4"/>
                  <a:gd name="T5" fmla="*/ 3 h 7"/>
                  <a:gd name="T6" fmla="*/ 3 w 4"/>
                  <a:gd name="T7" fmla="*/ 7 h 7"/>
                  <a:gd name="T8" fmla="*/ 4 w 4"/>
                  <a:gd name="T9" fmla="*/ 2 h 7"/>
                  <a:gd name="T10" fmla="*/ 3 w 4"/>
                  <a:gd name="T11" fmla="*/ 1 h 7"/>
                  <a:gd name="T12" fmla="*/ 2 w 4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4" y="4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06" name="Freeform 1725"/>
              <p:cNvSpPr>
                <a:spLocks noEditPoints="1"/>
              </p:cNvSpPr>
              <p:nvPr/>
            </p:nvSpPr>
            <p:spPr bwMode="auto">
              <a:xfrm>
                <a:off x="3532175" y="3275004"/>
                <a:ext cx="11112" cy="19050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5 h 5"/>
                  <a:gd name="T4" fmla="*/ 3 w 3"/>
                  <a:gd name="T5" fmla="*/ 5 h 5"/>
                  <a:gd name="T6" fmla="*/ 3 w 3"/>
                  <a:gd name="T7" fmla="*/ 5 h 5"/>
                  <a:gd name="T8" fmla="*/ 3 w 3"/>
                  <a:gd name="T9" fmla="*/ 5 h 5"/>
                  <a:gd name="T10" fmla="*/ 3 w 3"/>
                  <a:gd name="T11" fmla="*/ 5 h 5"/>
                  <a:gd name="T12" fmla="*/ 3 w 3"/>
                  <a:gd name="T13" fmla="*/ 5 h 5"/>
                  <a:gd name="T14" fmla="*/ 3 w 3"/>
                  <a:gd name="T15" fmla="*/ 5 h 5"/>
                  <a:gd name="T16" fmla="*/ 3 w 3"/>
                  <a:gd name="T17" fmla="*/ 5 h 5"/>
                  <a:gd name="T18" fmla="*/ 3 w 3"/>
                  <a:gd name="T19" fmla="*/ 5 h 5"/>
                  <a:gd name="T20" fmla="*/ 3 w 3"/>
                  <a:gd name="T21" fmla="*/ 5 h 5"/>
                  <a:gd name="T22" fmla="*/ 3 w 3"/>
                  <a:gd name="T23" fmla="*/ 5 h 5"/>
                  <a:gd name="T24" fmla="*/ 3 w 3"/>
                  <a:gd name="T25" fmla="*/ 5 h 5"/>
                  <a:gd name="T26" fmla="*/ 3 w 3"/>
                  <a:gd name="T27" fmla="*/ 4 h 5"/>
                  <a:gd name="T28" fmla="*/ 3 w 3"/>
                  <a:gd name="T29" fmla="*/ 4 h 5"/>
                  <a:gd name="T30" fmla="*/ 3 w 3"/>
                  <a:gd name="T31" fmla="*/ 4 h 5"/>
                  <a:gd name="T32" fmla="*/ 3 w 3"/>
                  <a:gd name="T33" fmla="*/ 4 h 5"/>
                  <a:gd name="T34" fmla="*/ 3 w 3"/>
                  <a:gd name="T35" fmla="*/ 4 h 5"/>
                  <a:gd name="T36" fmla="*/ 3 w 3"/>
                  <a:gd name="T37" fmla="*/ 4 h 5"/>
                  <a:gd name="T38" fmla="*/ 3 w 3"/>
                  <a:gd name="T39" fmla="*/ 4 h 5"/>
                  <a:gd name="T40" fmla="*/ 3 w 3"/>
                  <a:gd name="T41" fmla="*/ 4 h 5"/>
                  <a:gd name="T42" fmla="*/ 3 w 3"/>
                  <a:gd name="T43" fmla="*/ 4 h 5"/>
                  <a:gd name="T44" fmla="*/ 3 w 3"/>
                  <a:gd name="T45" fmla="*/ 4 h 5"/>
                  <a:gd name="T46" fmla="*/ 3 w 3"/>
                  <a:gd name="T47" fmla="*/ 4 h 5"/>
                  <a:gd name="T48" fmla="*/ 3 w 3"/>
                  <a:gd name="T49" fmla="*/ 4 h 5"/>
                  <a:gd name="T50" fmla="*/ 3 w 3"/>
                  <a:gd name="T51" fmla="*/ 4 h 5"/>
                  <a:gd name="T52" fmla="*/ 3 w 3"/>
                  <a:gd name="T53" fmla="*/ 4 h 5"/>
                  <a:gd name="T54" fmla="*/ 3 w 3"/>
                  <a:gd name="T55" fmla="*/ 4 h 5"/>
                  <a:gd name="T56" fmla="*/ 3 w 3"/>
                  <a:gd name="T57" fmla="*/ 4 h 5"/>
                  <a:gd name="T58" fmla="*/ 3 w 3"/>
                  <a:gd name="T59" fmla="*/ 4 h 5"/>
                  <a:gd name="T60" fmla="*/ 3 w 3"/>
                  <a:gd name="T61" fmla="*/ 4 h 5"/>
                  <a:gd name="T62" fmla="*/ 3 w 3"/>
                  <a:gd name="T63" fmla="*/ 4 h 5"/>
                  <a:gd name="T64" fmla="*/ 3 w 3"/>
                  <a:gd name="T65" fmla="*/ 4 h 5"/>
                  <a:gd name="T66" fmla="*/ 3 w 3"/>
                  <a:gd name="T67" fmla="*/ 4 h 5"/>
                  <a:gd name="T68" fmla="*/ 3 w 3"/>
                  <a:gd name="T69" fmla="*/ 4 h 5"/>
                  <a:gd name="T70" fmla="*/ 3 w 3"/>
                  <a:gd name="T71" fmla="*/ 4 h 5"/>
                  <a:gd name="T72" fmla="*/ 3 w 3"/>
                  <a:gd name="T73" fmla="*/ 4 h 5"/>
                  <a:gd name="T74" fmla="*/ 3 w 3"/>
                  <a:gd name="T75" fmla="*/ 4 h 5"/>
                  <a:gd name="T76" fmla="*/ 3 w 3"/>
                  <a:gd name="T77" fmla="*/ 4 h 5"/>
                  <a:gd name="T78" fmla="*/ 0 w 3"/>
                  <a:gd name="T79" fmla="*/ 0 h 5"/>
                  <a:gd name="T80" fmla="*/ 0 w 3"/>
                  <a:gd name="T81" fmla="*/ 1 h 5"/>
                  <a:gd name="T82" fmla="*/ 2 w 3"/>
                  <a:gd name="T83" fmla="*/ 3 h 5"/>
                  <a:gd name="T84" fmla="*/ 3 w 3"/>
                  <a:gd name="T85" fmla="*/ 3 h 5"/>
                  <a:gd name="T86" fmla="*/ 3 w 3"/>
                  <a:gd name="T87" fmla="*/ 3 h 5"/>
                  <a:gd name="T88" fmla="*/ 3 w 3"/>
                  <a:gd name="T89" fmla="*/ 3 h 5"/>
                  <a:gd name="T90" fmla="*/ 3 w 3"/>
                  <a:gd name="T91" fmla="*/ 3 h 5"/>
                  <a:gd name="T92" fmla="*/ 0 w 3"/>
                  <a:gd name="T9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07" name="Freeform 1726"/>
              <p:cNvSpPr>
                <a:spLocks noEditPoints="1"/>
              </p:cNvSpPr>
              <p:nvPr/>
            </p:nvSpPr>
            <p:spPr bwMode="auto">
              <a:xfrm>
                <a:off x="3540112" y="3286116"/>
                <a:ext cx="3175" cy="11112"/>
              </a:xfrm>
              <a:custGeom>
                <a:avLst/>
                <a:gdLst>
                  <a:gd name="T0" fmla="*/ 0 w 1"/>
                  <a:gd name="T1" fmla="*/ 3 h 3"/>
                  <a:gd name="T2" fmla="*/ 0 w 1"/>
                  <a:gd name="T3" fmla="*/ 3 h 3"/>
                  <a:gd name="T4" fmla="*/ 0 w 1"/>
                  <a:gd name="T5" fmla="*/ 3 h 3"/>
                  <a:gd name="T6" fmla="*/ 0 w 1"/>
                  <a:gd name="T7" fmla="*/ 3 h 3"/>
                  <a:gd name="T8" fmla="*/ 0 w 1"/>
                  <a:gd name="T9" fmla="*/ 3 h 3"/>
                  <a:gd name="T10" fmla="*/ 0 w 1"/>
                  <a:gd name="T11" fmla="*/ 3 h 3"/>
                  <a:gd name="T12" fmla="*/ 0 w 1"/>
                  <a:gd name="T13" fmla="*/ 3 h 3"/>
                  <a:gd name="T14" fmla="*/ 0 w 1"/>
                  <a:gd name="T15" fmla="*/ 3 h 3"/>
                  <a:gd name="T16" fmla="*/ 0 w 1"/>
                  <a:gd name="T17" fmla="*/ 3 h 3"/>
                  <a:gd name="T18" fmla="*/ 0 w 1"/>
                  <a:gd name="T19" fmla="*/ 3 h 3"/>
                  <a:gd name="T20" fmla="*/ 0 w 1"/>
                  <a:gd name="T21" fmla="*/ 3 h 3"/>
                  <a:gd name="T22" fmla="*/ 0 w 1"/>
                  <a:gd name="T23" fmla="*/ 3 h 3"/>
                  <a:gd name="T24" fmla="*/ 0 w 1"/>
                  <a:gd name="T25" fmla="*/ 3 h 3"/>
                  <a:gd name="T26" fmla="*/ 0 w 1"/>
                  <a:gd name="T27" fmla="*/ 3 h 3"/>
                  <a:gd name="T28" fmla="*/ 0 w 1"/>
                  <a:gd name="T29" fmla="*/ 3 h 3"/>
                  <a:gd name="T30" fmla="*/ 0 w 1"/>
                  <a:gd name="T31" fmla="*/ 3 h 3"/>
                  <a:gd name="T32" fmla="*/ 0 w 1"/>
                  <a:gd name="T33" fmla="*/ 3 h 3"/>
                  <a:gd name="T34" fmla="*/ 0 w 1"/>
                  <a:gd name="T35" fmla="*/ 3 h 3"/>
                  <a:gd name="T36" fmla="*/ 0 w 1"/>
                  <a:gd name="T37" fmla="*/ 3 h 3"/>
                  <a:gd name="T38" fmla="*/ 0 w 1"/>
                  <a:gd name="T39" fmla="*/ 3 h 3"/>
                  <a:gd name="T40" fmla="*/ 1 w 1"/>
                  <a:gd name="T41" fmla="*/ 2 h 3"/>
                  <a:gd name="T42" fmla="*/ 1 w 1"/>
                  <a:gd name="T43" fmla="*/ 2 h 3"/>
                  <a:gd name="T44" fmla="*/ 1 w 1"/>
                  <a:gd name="T45" fmla="*/ 2 h 3"/>
                  <a:gd name="T46" fmla="*/ 1 w 1"/>
                  <a:gd name="T47" fmla="*/ 2 h 3"/>
                  <a:gd name="T48" fmla="*/ 1 w 1"/>
                  <a:gd name="T49" fmla="*/ 2 h 3"/>
                  <a:gd name="T50" fmla="*/ 1 w 1"/>
                  <a:gd name="T51" fmla="*/ 2 h 3"/>
                  <a:gd name="T52" fmla="*/ 1 w 1"/>
                  <a:gd name="T53" fmla="*/ 2 h 3"/>
                  <a:gd name="T54" fmla="*/ 1 w 1"/>
                  <a:gd name="T55" fmla="*/ 2 h 3"/>
                  <a:gd name="T56" fmla="*/ 1 w 1"/>
                  <a:gd name="T57" fmla="*/ 2 h 3"/>
                  <a:gd name="T58" fmla="*/ 1 w 1"/>
                  <a:gd name="T59" fmla="*/ 2 h 3"/>
                  <a:gd name="T60" fmla="*/ 1 w 1"/>
                  <a:gd name="T61" fmla="*/ 2 h 3"/>
                  <a:gd name="T62" fmla="*/ 1 w 1"/>
                  <a:gd name="T63" fmla="*/ 0 h 3"/>
                  <a:gd name="T64" fmla="*/ 1 w 1"/>
                  <a:gd name="T65" fmla="*/ 0 h 3"/>
                  <a:gd name="T66" fmla="*/ 1 w 1"/>
                  <a:gd name="T67" fmla="*/ 0 h 3"/>
                  <a:gd name="T68" fmla="*/ 0 w 1"/>
                  <a:gd name="T69" fmla="*/ 0 h 3"/>
                  <a:gd name="T70" fmla="*/ 0 w 1"/>
                  <a:gd name="T71" fmla="*/ 0 h 3"/>
                  <a:gd name="T72" fmla="*/ 1 w 1"/>
                  <a:gd name="T73" fmla="*/ 0 h 3"/>
                  <a:gd name="T74" fmla="*/ 0 w 1"/>
                  <a:gd name="T7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08" name="Freeform 1727"/>
              <p:cNvSpPr>
                <a:spLocks/>
              </p:cNvSpPr>
              <p:nvPr/>
            </p:nvSpPr>
            <p:spPr bwMode="auto">
              <a:xfrm>
                <a:off x="3452800" y="3160704"/>
                <a:ext cx="15875" cy="23812"/>
              </a:xfrm>
              <a:custGeom>
                <a:avLst/>
                <a:gdLst>
                  <a:gd name="T0" fmla="*/ 5 w 10"/>
                  <a:gd name="T1" fmla="*/ 0 h 15"/>
                  <a:gd name="T2" fmla="*/ 0 w 10"/>
                  <a:gd name="T3" fmla="*/ 7 h 15"/>
                  <a:gd name="T4" fmla="*/ 5 w 10"/>
                  <a:gd name="T5" fmla="*/ 15 h 15"/>
                  <a:gd name="T6" fmla="*/ 10 w 10"/>
                  <a:gd name="T7" fmla="*/ 7 h 15"/>
                  <a:gd name="T8" fmla="*/ 5 w 10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">
                    <a:moveTo>
                      <a:pt x="5" y="0"/>
                    </a:moveTo>
                    <a:lnTo>
                      <a:pt x="0" y="7"/>
                    </a:lnTo>
                    <a:lnTo>
                      <a:pt x="5" y="15"/>
                    </a:lnTo>
                    <a:lnTo>
                      <a:pt x="1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09" name="Freeform 1728"/>
              <p:cNvSpPr>
                <a:spLocks/>
              </p:cNvSpPr>
              <p:nvPr/>
            </p:nvSpPr>
            <p:spPr bwMode="auto">
              <a:xfrm>
                <a:off x="3452800" y="3160704"/>
                <a:ext cx="15875" cy="23812"/>
              </a:xfrm>
              <a:custGeom>
                <a:avLst/>
                <a:gdLst>
                  <a:gd name="T0" fmla="*/ 5 w 10"/>
                  <a:gd name="T1" fmla="*/ 0 h 15"/>
                  <a:gd name="T2" fmla="*/ 0 w 10"/>
                  <a:gd name="T3" fmla="*/ 7 h 15"/>
                  <a:gd name="T4" fmla="*/ 5 w 10"/>
                  <a:gd name="T5" fmla="*/ 15 h 15"/>
                  <a:gd name="T6" fmla="*/ 10 w 10"/>
                  <a:gd name="T7" fmla="*/ 7 h 15"/>
                  <a:gd name="T8" fmla="*/ 5 w 10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">
                    <a:moveTo>
                      <a:pt x="5" y="0"/>
                    </a:moveTo>
                    <a:lnTo>
                      <a:pt x="0" y="7"/>
                    </a:lnTo>
                    <a:lnTo>
                      <a:pt x="5" y="15"/>
                    </a:lnTo>
                    <a:lnTo>
                      <a:pt x="10" y="7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10" name="Freeform 1729"/>
              <p:cNvSpPr>
                <a:spLocks noEditPoints="1"/>
              </p:cNvSpPr>
              <p:nvPr/>
            </p:nvSpPr>
            <p:spPr bwMode="auto">
              <a:xfrm>
                <a:off x="3536937" y="3289291"/>
                <a:ext cx="6350" cy="7937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1 w 2"/>
                  <a:gd name="T5" fmla="*/ 2 h 2"/>
                  <a:gd name="T6" fmla="*/ 1 w 2"/>
                  <a:gd name="T7" fmla="*/ 2 h 2"/>
                  <a:gd name="T8" fmla="*/ 1 w 2"/>
                  <a:gd name="T9" fmla="*/ 2 h 2"/>
                  <a:gd name="T10" fmla="*/ 1 w 2"/>
                  <a:gd name="T11" fmla="*/ 2 h 2"/>
                  <a:gd name="T12" fmla="*/ 1 w 2"/>
                  <a:gd name="T13" fmla="*/ 2 h 2"/>
                  <a:gd name="T14" fmla="*/ 1 w 2"/>
                  <a:gd name="T15" fmla="*/ 2 h 2"/>
                  <a:gd name="T16" fmla="*/ 1 w 2"/>
                  <a:gd name="T17" fmla="*/ 2 h 2"/>
                  <a:gd name="T18" fmla="*/ 1 w 2"/>
                  <a:gd name="T19" fmla="*/ 2 h 2"/>
                  <a:gd name="T20" fmla="*/ 1 w 2"/>
                  <a:gd name="T21" fmla="*/ 2 h 2"/>
                  <a:gd name="T22" fmla="*/ 1 w 2"/>
                  <a:gd name="T23" fmla="*/ 2 h 2"/>
                  <a:gd name="T24" fmla="*/ 1 w 2"/>
                  <a:gd name="T25" fmla="*/ 2 h 2"/>
                  <a:gd name="T26" fmla="*/ 0 w 2"/>
                  <a:gd name="T27" fmla="*/ 2 h 2"/>
                  <a:gd name="T28" fmla="*/ 0 w 2"/>
                  <a:gd name="T29" fmla="*/ 1 h 2"/>
                  <a:gd name="T30" fmla="*/ 2 w 2"/>
                  <a:gd name="T31" fmla="*/ 1 h 2"/>
                  <a:gd name="T32" fmla="*/ 2 w 2"/>
                  <a:gd name="T33" fmla="*/ 1 h 2"/>
                  <a:gd name="T34" fmla="*/ 2 w 2"/>
                  <a:gd name="T35" fmla="*/ 1 h 2"/>
                  <a:gd name="T36" fmla="*/ 2 w 2"/>
                  <a:gd name="T37" fmla="*/ 1 h 2"/>
                  <a:gd name="T38" fmla="*/ 2 w 2"/>
                  <a:gd name="T39" fmla="*/ 1 h 2"/>
                  <a:gd name="T40" fmla="*/ 2 w 2"/>
                  <a:gd name="T41" fmla="*/ 1 h 2"/>
                  <a:gd name="T42" fmla="*/ 2 w 2"/>
                  <a:gd name="T43" fmla="*/ 1 h 2"/>
                  <a:gd name="T44" fmla="*/ 2 w 2"/>
                  <a:gd name="T45" fmla="*/ 1 h 2"/>
                  <a:gd name="T46" fmla="*/ 2 w 2"/>
                  <a:gd name="T47" fmla="*/ 0 h 2"/>
                  <a:gd name="T48" fmla="*/ 2 w 2"/>
                  <a:gd name="T49" fmla="*/ 0 h 2"/>
                  <a:gd name="T50" fmla="*/ 2 w 2"/>
                  <a:gd name="T51" fmla="*/ 0 h 2"/>
                  <a:gd name="T52" fmla="*/ 2 w 2"/>
                  <a:gd name="T53" fmla="*/ 0 h 2"/>
                  <a:gd name="T54" fmla="*/ 2 w 2"/>
                  <a:gd name="T55" fmla="*/ 0 h 2"/>
                  <a:gd name="T56" fmla="*/ 2 w 2"/>
                  <a:gd name="T57" fmla="*/ 0 h 2"/>
                  <a:gd name="T58" fmla="*/ 2 w 2"/>
                  <a:gd name="T59" fmla="*/ 0 h 2"/>
                  <a:gd name="T60" fmla="*/ 2 w 2"/>
                  <a:gd name="T61" fmla="*/ 0 h 2"/>
                  <a:gd name="T62" fmla="*/ 2 w 2"/>
                  <a:gd name="T63" fmla="*/ 0 h 2"/>
                  <a:gd name="T64" fmla="*/ 2 w 2"/>
                  <a:gd name="T65" fmla="*/ 0 h 2"/>
                  <a:gd name="T66" fmla="*/ 2 w 2"/>
                  <a:gd name="T67" fmla="*/ 0 h 2"/>
                  <a:gd name="T68" fmla="*/ 2 w 2"/>
                  <a:gd name="T69" fmla="*/ 0 h 2"/>
                  <a:gd name="T70" fmla="*/ 2 w 2"/>
                  <a:gd name="T7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11" name="Freeform 1730"/>
              <p:cNvSpPr>
                <a:spLocks/>
              </p:cNvSpPr>
              <p:nvPr/>
            </p:nvSpPr>
            <p:spPr bwMode="auto">
              <a:xfrm>
                <a:off x="3430575" y="3127367"/>
                <a:ext cx="15875" cy="14287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5 h 9"/>
                  <a:gd name="T4" fmla="*/ 5 w 10"/>
                  <a:gd name="T5" fmla="*/ 9 h 9"/>
                  <a:gd name="T6" fmla="*/ 10 w 10"/>
                  <a:gd name="T7" fmla="*/ 7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0" y="5"/>
                    </a:lnTo>
                    <a:lnTo>
                      <a:pt x="5" y="9"/>
                    </a:lnTo>
                    <a:lnTo>
                      <a:pt x="1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12" name="Freeform 1731"/>
              <p:cNvSpPr>
                <a:spLocks/>
              </p:cNvSpPr>
              <p:nvPr/>
            </p:nvSpPr>
            <p:spPr bwMode="auto">
              <a:xfrm>
                <a:off x="3430575" y="3127367"/>
                <a:ext cx="15875" cy="14287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5 h 9"/>
                  <a:gd name="T4" fmla="*/ 5 w 10"/>
                  <a:gd name="T5" fmla="*/ 9 h 9"/>
                  <a:gd name="T6" fmla="*/ 10 w 10"/>
                  <a:gd name="T7" fmla="*/ 7 h 9"/>
                  <a:gd name="T8" fmla="*/ 5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0" y="5"/>
                    </a:lnTo>
                    <a:lnTo>
                      <a:pt x="5" y="9"/>
                    </a:lnTo>
                    <a:lnTo>
                      <a:pt x="10" y="7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13" name="Freeform 1732"/>
              <p:cNvSpPr>
                <a:spLocks/>
              </p:cNvSpPr>
              <p:nvPr/>
            </p:nvSpPr>
            <p:spPr bwMode="auto">
              <a:xfrm>
                <a:off x="3517887" y="3267066"/>
                <a:ext cx="14287" cy="19050"/>
              </a:xfrm>
              <a:custGeom>
                <a:avLst/>
                <a:gdLst>
                  <a:gd name="T0" fmla="*/ 0 w 4"/>
                  <a:gd name="T1" fmla="*/ 0 h 5"/>
                  <a:gd name="T2" fmla="*/ 3 w 4"/>
                  <a:gd name="T3" fmla="*/ 5 h 5"/>
                  <a:gd name="T4" fmla="*/ 4 w 4"/>
                  <a:gd name="T5" fmla="*/ 5 h 5"/>
                  <a:gd name="T6" fmla="*/ 4 w 4"/>
                  <a:gd name="T7" fmla="*/ 3 h 5"/>
                  <a:gd name="T8" fmla="*/ 0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14" name="Freeform 1733"/>
              <p:cNvSpPr>
                <a:spLocks noEditPoints="1"/>
              </p:cNvSpPr>
              <p:nvPr/>
            </p:nvSpPr>
            <p:spPr bwMode="auto">
              <a:xfrm>
                <a:off x="3532175" y="3278179"/>
                <a:ext cx="11112" cy="7937"/>
              </a:xfrm>
              <a:custGeom>
                <a:avLst/>
                <a:gdLst>
                  <a:gd name="T0" fmla="*/ 3 w 3"/>
                  <a:gd name="T1" fmla="*/ 2 h 2"/>
                  <a:gd name="T2" fmla="*/ 3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2 h 2"/>
                  <a:gd name="T14" fmla="*/ 3 w 3"/>
                  <a:gd name="T15" fmla="*/ 2 h 2"/>
                  <a:gd name="T16" fmla="*/ 3 w 3"/>
                  <a:gd name="T17" fmla="*/ 2 h 2"/>
                  <a:gd name="T18" fmla="*/ 3 w 3"/>
                  <a:gd name="T19" fmla="*/ 2 h 2"/>
                  <a:gd name="T20" fmla="*/ 3 w 3"/>
                  <a:gd name="T21" fmla="*/ 2 h 2"/>
                  <a:gd name="T22" fmla="*/ 3 w 3"/>
                  <a:gd name="T23" fmla="*/ 2 h 2"/>
                  <a:gd name="T24" fmla="*/ 0 w 3"/>
                  <a:gd name="T25" fmla="*/ 0 h 2"/>
                  <a:gd name="T26" fmla="*/ 0 w 3"/>
                  <a:gd name="T27" fmla="*/ 2 h 2"/>
                  <a:gd name="T28" fmla="*/ 2 w 3"/>
                  <a:gd name="T29" fmla="*/ 2 h 2"/>
                  <a:gd name="T30" fmla="*/ 2 w 3"/>
                  <a:gd name="T31" fmla="*/ 2 h 2"/>
                  <a:gd name="T32" fmla="*/ 2 w 3"/>
                  <a:gd name="T33" fmla="*/ 2 h 2"/>
                  <a:gd name="T34" fmla="*/ 2 w 3"/>
                  <a:gd name="T35" fmla="*/ 2 h 2"/>
                  <a:gd name="T36" fmla="*/ 2 w 3"/>
                  <a:gd name="T37" fmla="*/ 2 h 2"/>
                  <a:gd name="T38" fmla="*/ 2 w 3"/>
                  <a:gd name="T39" fmla="*/ 2 h 2"/>
                  <a:gd name="T40" fmla="*/ 2 w 3"/>
                  <a:gd name="T41" fmla="*/ 2 h 2"/>
                  <a:gd name="T42" fmla="*/ 2 w 3"/>
                  <a:gd name="T43" fmla="*/ 2 h 2"/>
                  <a:gd name="T44" fmla="*/ 2 w 3"/>
                  <a:gd name="T45" fmla="*/ 2 h 2"/>
                  <a:gd name="T46" fmla="*/ 2 w 3"/>
                  <a:gd name="T47" fmla="*/ 2 h 2"/>
                  <a:gd name="T48" fmla="*/ 2 w 3"/>
                  <a:gd name="T49" fmla="*/ 2 h 2"/>
                  <a:gd name="T50" fmla="*/ 0 w 3"/>
                  <a:gd name="T5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15" name="Freeform 1734"/>
              <p:cNvSpPr>
                <a:spLocks noEditPoints="1"/>
              </p:cNvSpPr>
              <p:nvPr/>
            </p:nvSpPr>
            <p:spPr bwMode="auto">
              <a:xfrm>
                <a:off x="3540112" y="328611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1 w 1"/>
                  <a:gd name="T5" fmla="*/ 1 w 1"/>
                  <a:gd name="T6" fmla="*/ 0 w 1"/>
                  <a:gd name="T7" fmla="*/ 1 w 1"/>
                  <a:gd name="T8" fmla="*/ 1 w 1"/>
                  <a:gd name="T9" fmla="*/ 1 w 1"/>
                  <a:gd name="T10" fmla="*/ 1 w 1"/>
                  <a:gd name="T11" fmla="*/ 0 w 1"/>
                  <a:gd name="T12" fmla="*/ 0 w 1"/>
                  <a:gd name="T13" fmla="*/ 0 w 1"/>
                  <a:gd name="T14" fmla="*/ 0 w 1"/>
                  <a:gd name="T15" fmla="*/ 0 w 1"/>
                  <a:gd name="T16" fmla="*/ 0 w 1"/>
                  <a:gd name="T17" fmla="*/ 0 w 1"/>
                  <a:gd name="T18" fmla="*/ 0 w 1"/>
                  <a:gd name="T19" fmla="*/ 0 w 1"/>
                  <a:gd name="T20" fmla="*/ 0 w 1"/>
                  <a:gd name="T21" fmla="*/ 0 w 1"/>
                  <a:gd name="T22" fmla="*/ 0 w 1"/>
                  <a:gd name="T23" fmla="*/ 0 w 1"/>
                  <a:gd name="T24" fmla="*/ 0 w 1"/>
                  <a:gd name="T25" fmla="*/ 0 w 1"/>
                  <a:gd name="T26" fmla="*/ 0 w 1"/>
                  <a:gd name="T2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16" name="Freeform 1735"/>
              <p:cNvSpPr>
                <a:spLocks/>
              </p:cNvSpPr>
              <p:nvPr/>
            </p:nvSpPr>
            <p:spPr bwMode="auto">
              <a:xfrm>
                <a:off x="3543287" y="329405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17" name="Freeform 1736"/>
              <p:cNvSpPr>
                <a:spLocks/>
              </p:cNvSpPr>
              <p:nvPr/>
            </p:nvSpPr>
            <p:spPr bwMode="auto">
              <a:xfrm>
                <a:off x="3529000" y="3286116"/>
                <a:ext cx="14287" cy="11112"/>
              </a:xfrm>
              <a:custGeom>
                <a:avLst/>
                <a:gdLst>
                  <a:gd name="T0" fmla="*/ 3 w 4"/>
                  <a:gd name="T1" fmla="*/ 0 h 3"/>
                  <a:gd name="T2" fmla="*/ 3 w 4"/>
                  <a:gd name="T3" fmla="*/ 0 h 3"/>
                  <a:gd name="T4" fmla="*/ 1 w 4"/>
                  <a:gd name="T5" fmla="*/ 0 h 3"/>
                  <a:gd name="T6" fmla="*/ 0 w 4"/>
                  <a:gd name="T7" fmla="*/ 0 h 3"/>
                  <a:gd name="T8" fmla="*/ 1 w 4"/>
                  <a:gd name="T9" fmla="*/ 2 h 3"/>
                  <a:gd name="T10" fmla="*/ 2 w 4"/>
                  <a:gd name="T11" fmla="*/ 2 h 3"/>
                  <a:gd name="T12" fmla="*/ 2 w 4"/>
                  <a:gd name="T13" fmla="*/ 2 h 3"/>
                  <a:gd name="T14" fmla="*/ 2 w 4"/>
                  <a:gd name="T15" fmla="*/ 3 h 3"/>
                  <a:gd name="T16" fmla="*/ 3 w 4"/>
                  <a:gd name="T17" fmla="*/ 3 h 3"/>
                  <a:gd name="T18" fmla="*/ 3 w 4"/>
                  <a:gd name="T19" fmla="*/ 3 h 3"/>
                  <a:gd name="T20" fmla="*/ 3 w 4"/>
                  <a:gd name="T21" fmla="*/ 3 h 3"/>
                  <a:gd name="T22" fmla="*/ 3 w 4"/>
                  <a:gd name="T23" fmla="*/ 3 h 3"/>
                  <a:gd name="T24" fmla="*/ 3 w 4"/>
                  <a:gd name="T25" fmla="*/ 3 h 3"/>
                  <a:gd name="T26" fmla="*/ 3 w 4"/>
                  <a:gd name="T27" fmla="*/ 3 h 3"/>
                  <a:gd name="T28" fmla="*/ 3 w 4"/>
                  <a:gd name="T29" fmla="*/ 3 h 3"/>
                  <a:gd name="T30" fmla="*/ 3 w 4"/>
                  <a:gd name="T31" fmla="*/ 3 h 3"/>
                  <a:gd name="T32" fmla="*/ 3 w 4"/>
                  <a:gd name="T33" fmla="*/ 3 h 3"/>
                  <a:gd name="T34" fmla="*/ 3 w 4"/>
                  <a:gd name="T35" fmla="*/ 3 h 3"/>
                  <a:gd name="T36" fmla="*/ 4 w 4"/>
                  <a:gd name="T37" fmla="*/ 2 h 3"/>
                  <a:gd name="T38" fmla="*/ 4 w 4"/>
                  <a:gd name="T39" fmla="*/ 2 h 3"/>
                  <a:gd name="T40" fmla="*/ 4 w 4"/>
                  <a:gd name="T41" fmla="*/ 2 h 3"/>
                  <a:gd name="T42" fmla="*/ 4 w 4"/>
                  <a:gd name="T43" fmla="*/ 2 h 3"/>
                  <a:gd name="T44" fmla="*/ 4 w 4"/>
                  <a:gd name="T45" fmla="*/ 2 h 3"/>
                  <a:gd name="T46" fmla="*/ 4 w 4"/>
                  <a:gd name="T47" fmla="*/ 2 h 3"/>
                  <a:gd name="T48" fmla="*/ 4 w 4"/>
                  <a:gd name="T49" fmla="*/ 2 h 3"/>
                  <a:gd name="T50" fmla="*/ 4 w 4"/>
                  <a:gd name="T51" fmla="*/ 2 h 3"/>
                  <a:gd name="T52" fmla="*/ 4 w 4"/>
                  <a:gd name="T53" fmla="*/ 2 h 3"/>
                  <a:gd name="T54" fmla="*/ 4 w 4"/>
                  <a:gd name="T55" fmla="*/ 2 h 3"/>
                  <a:gd name="T56" fmla="*/ 4 w 4"/>
                  <a:gd name="T57" fmla="*/ 2 h 3"/>
                  <a:gd name="T58" fmla="*/ 4 w 4"/>
                  <a:gd name="T59" fmla="*/ 2 h 3"/>
                  <a:gd name="T60" fmla="*/ 4 w 4"/>
                  <a:gd name="T61" fmla="*/ 1 h 3"/>
                  <a:gd name="T62" fmla="*/ 4 w 4"/>
                  <a:gd name="T63" fmla="*/ 1 h 3"/>
                  <a:gd name="T64" fmla="*/ 4 w 4"/>
                  <a:gd name="T65" fmla="*/ 1 h 3"/>
                  <a:gd name="T66" fmla="*/ 4 w 4"/>
                  <a:gd name="T67" fmla="*/ 1 h 3"/>
                  <a:gd name="T68" fmla="*/ 4 w 4"/>
                  <a:gd name="T69" fmla="*/ 1 h 3"/>
                  <a:gd name="T70" fmla="*/ 4 w 4"/>
                  <a:gd name="T71" fmla="*/ 1 h 3"/>
                  <a:gd name="T72" fmla="*/ 4 w 4"/>
                  <a:gd name="T73" fmla="*/ 0 h 3"/>
                  <a:gd name="T74" fmla="*/ 4 w 4"/>
                  <a:gd name="T75" fmla="*/ 0 h 3"/>
                  <a:gd name="T76" fmla="*/ 4 w 4"/>
                  <a:gd name="T77" fmla="*/ 0 h 3"/>
                  <a:gd name="T78" fmla="*/ 4 w 4"/>
                  <a:gd name="T79" fmla="*/ 0 h 3"/>
                  <a:gd name="T80" fmla="*/ 4 w 4"/>
                  <a:gd name="T81" fmla="*/ 0 h 3"/>
                  <a:gd name="T82" fmla="*/ 4 w 4"/>
                  <a:gd name="T83" fmla="*/ 0 h 3"/>
                  <a:gd name="T84" fmla="*/ 4 w 4"/>
                  <a:gd name="T85" fmla="*/ 0 h 3"/>
                  <a:gd name="T86" fmla="*/ 3 w 4"/>
                  <a:gd name="T87" fmla="*/ 0 h 3"/>
                  <a:gd name="T88" fmla="*/ 3 w 4"/>
                  <a:gd name="T89" fmla="*/ 0 h 3"/>
                  <a:gd name="T90" fmla="*/ 3 w 4"/>
                  <a:gd name="T91" fmla="*/ 0 h 3"/>
                  <a:gd name="T92" fmla="*/ 3 w 4"/>
                  <a:gd name="T93" fmla="*/ 0 h 3"/>
                  <a:gd name="T94" fmla="*/ 3 w 4"/>
                  <a:gd name="T95" fmla="*/ 0 h 3"/>
                  <a:gd name="T96" fmla="*/ 3 w 4"/>
                  <a:gd name="T97" fmla="*/ 0 h 3"/>
                  <a:gd name="T98" fmla="*/ 3 w 4"/>
                  <a:gd name="T99" fmla="*/ 0 h 3"/>
                  <a:gd name="T100" fmla="*/ 3 w 4"/>
                  <a:gd name="T101" fmla="*/ 0 h 3"/>
                  <a:gd name="T102" fmla="*/ 3 w 4"/>
                  <a:gd name="T10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18" name="Freeform 1737"/>
              <p:cNvSpPr>
                <a:spLocks/>
              </p:cNvSpPr>
              <p:nvPr/>
            </p:nvSpPr>
            <p:spPr bwMode="auto">
              <a:xfrm>
                <a:off x="3381363" y="3059105"/>
                <a:ext cx="19050" cy="11112"/>
              </a:xfrm>
              <a:custGeom>
                <a:avLst/>
                <a:gdLst>
                  <a:gd name="T0" fmla="*/ 7 w 12"/>
                  <a:gd name="T1" fmla="*/ 0 h 7"/>
                  <a:gd name="T2" fmla="*/ 0 w 12"/>
                  <a:gd name="T3" fmla="*/ 0 h 7"/>
                  <a:gd name="T4" fmla="*/ 5 w 12"/>
                  <a:gd name="T5" fmla="*/ 7 h 7"/>
                  <a:gd name="T6" fmla="*/ 12 w 12"/>
                  <a:gd name="T7" fmla="*/ 7 h 7"/>
                  <a:gd name="T8" fmla="*/ 7 w 1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7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19" name="Freeform 1738"/>
              <p:cNvSpPr>
                <a:spLocks/>
              </p:cNvSpPr>
              <p:nvPr/>
            </p:nvSpPr>
            <p:spPr bwMode="auto">
              <a:xfrm>
                <a:off x="3381363" y="3059105"/>
                <a:ext cx="19050" cy="11112"/>
              </a:xfrm>
              <a:custGeom>
                <a:avLst/>
                <a:gdLst>
                  <a:gd name="T0" fmla="*/ 7 w 12"/>
                  <a:gd name="T1" fmla="*/ 0 h 7"/>
                  <a:gd name="T2" fmla="*/ 0 w 12"/>
                  <a:gd name="T3" fmla="*/ 0 h 7"/>
                  <a:gd name="T4" fmla="*/ 5 w 12"/>
                  <a:gd name="T5" fmla="*/ 7 h 7"/>
                  <a:gd name="T6" fmla="*/ 12 w 12"/>
                  <a:gd name="T7" fmla="*/ 7 h 7"/>
                  <a:gd name="T8" fmla="*/ 7 w 1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7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20" name="Line 1739"/>
              <p:cNvSpPr>
                <a:spLocks noChangeShapeType="1"/>
              </p:cNvSpPr>
              <p:nvPr/>
            </p:nvSpPr>
            <p:spPr bwMode="auto">
              <a:xfrm>
                <a:off x="3235313" y="2819393"/>
                <a:ext cx="296861" cy="242887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1955" name="Google Shape;92;p13"/>
            <p:cNvSpPr txBox="1"/>
            <p:nvPr/>
          </p:nvSpPr>
          <p:spPr>
            <a:xfrm>
              <a:off x="327540" y="19070648"/>
              <a:ext cx="4556363" cy="951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9724" tIns="114852" rIns="229724" bIns="114852" anchor="t" anchorCtr="0">
              <a:noAutofit/>
            </a:bodyPr>
            <a:lstStyle/>
            <a:p>
              <a:pPr lvl="1" algn="ctr">
                <a:spcBef>
                  <a:spcPts val="499"/>
                </a:spcBef>
                <a:buSzPts val="3200"/>
              </a:pPr>
              <a:r>
                <a:rPr lang="en-US" sz="3000" dirty="0"/>
                <a:t>Original Unstructured LTH (Pruning Weights)</a:t>
              </a:r>
              <a:endParaRPr sz="3000" dirty="0"/>
            </a:p>
          </p:txBody>
        </p:sp>
      </p:grpSp>
      <p:sp>
        <p:nvSpPr>
          <p:cNvPr id="1958" name="Espaço Reservado para Conteúdo 5"/>
          <p:cNvSpPr txBox="1">
            <a:spLocks/>
          </p:cNvSpPr>
          <p:nvPr/>
        </p:nvSpPr>
        <p:spPr>
          <a:xfrm>
            <a:off x="245756" y="7016424"/>
            <a:ext cx="13810852" cy="87876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1470" lvl="0" indent="-285750" algn="just">
              <a:buClrTx/>
            </a:pPr>
            <a:r>
              <a:rPr lang="en-US" sz="3500" dirty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Pruning is a standard technique for reducing the computational cost of deep networks</a:t>
            </a:r>
          </a:p>
          <a:p>
            <a:pPr marL="331470" lvl="0" indent="-285750">
              <a:buClrTx/>
            </a:pPr>
            <a:endParaRPr lang="en-US" sz="3500" dirty="0">
              <a:solidFill>
                <a:sysClr val="windowText" lastClr="000000">
                  <a:lumMod val="50000"/>
                </a:sysClr>
              </a:solidFill>
              <a:latin typeface="Calibri"/>
            </a:endParaRPr>
          </a:p>
          <a:p>
            <a:pPr marL="331470" lvl="0" indent="-285750">
              <a:buClrTx/>
            </a:pPr>
            <a:r>
              <a:rPr lang="en-US" sz="3500" dirty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Lottery Tickets Hypothesis (LTH</a:t>
            </a:r>
            <a:r>
              <a:rPr lang="en-US" sz="3500" dirty="0" smtClean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)</a:t>
            </a:r>
            <a:endParaRPr lang="en-US" sz="3500" dirty="0">
              <a:solidFill>
                <a:sysClr val="windowText" lastClr="000000">
                  <a:lumMod val="50000"/>
                </a:sysClr>
              </a:solidFill>
              <a:latin typeface="Calibri"/>
            </a:endParaRPr>
          </a:p>
          <a:p>
            <a:pPr marL="708570" lvl="1" algn="just">
              <a:buClrTx/>
            </a:pPr>
            <a:r>
              <a:rPr lang="en-US" sz="3400" dirty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LTH reveals that inside a trained dense network exists sparse </a:t>
            </a:r>
            <a:r>
              <a:rPr lang="en-US" sz="3400" dirty="0" err="1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subnetworks</a:t>
            </a:r>
            <a:r>
              <a:rPr lang="en-US" sz="3400" dirty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 (tickets) able to achieve similar accuracy (i.e., win the lottery – winning tickets)</a:t>
            </a:r>
          </a:p>
          <a:p>
            <a:pPr marL="45720" lvl="0" indent="0">
              <a:buClrTx/>
              <a:buNone/>
            </a:pPr>
            <a:endParaRPr lang="en-US" sz="3500" dirty="0">
              <a:solidFill>
                <a:sysClr val="windowText" lastClr="000000">
                  <a:lumMod val="50000"/>
                </a:sysClr>
              </a:solidFill>
              <a:latin typeface="Calibri"/>
            </a:endParaRPr>
          </a:p>
          <a:p>
            <a:pPr marL="331470" lvl="0" indent="-285750">
              <a:buClrTx/>
            </a:pPr>
            <a:r>
              <a:rPr lang="en-US" sz="3500" dirty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Pruning at Initialization</a:t>
            </a:r>
          </a:p>
          <a:p>
            <a:pPr marL="708570" lvl="1" algn="just">
              <a:buClrTx/>
            </a:pPr>
            <a:r>
              <a:rPr lang="en-US" sz="3400" dirty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It focuses on finding winning tickets without training a dense </a:t>
            </a:r>
            <a:r>
              <a:rPr lang="en-US" sz="3400" dirty="0" smtClean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network</a:t>
            </a:r>
          </a:p>
          <a:p>
            <a:pPr marL="331470" lvl="0" indent="-285750">
              <a:buClrTx/>
            </a:pPr>
            <a:endParaRPr lang="en-US" sz="3500" dirty="0">
              <a:solidFill>
                <a:sysClr val="windowText" lastClr="000000">
                  <a:lumMod val="50000"/>
                </a:sysClr>
              </a:solidFill>
              <a:latin typeface="Calibri"/>
            </a:endParaRPr>
          </a:p>
          <a:p>
            <a:pPr marL="331470" lvl="0" indent="-285750">
              <a:buClrTx/>
            </a:pPr>
            <a:r>
              <a:rPr lang="en-US" sz="3500" dirty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Studies on LTH and pruning at initialization share the following </a:t>
            </a:r>
            <a:r>
              <a:rPr lang="en-US" sz="3500" dirty="0" smtClean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trend</a:t>
            </a:r>
          </a:p>
          <a:p>
            <a:pPr marL="708570" lvl="1" algn="just">
              <a:buClrTx/>
            </a:pPr>
            <a:r>
              <a:rPr lang="en-US" sz="3500" dirty="0" err="1" smtClean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Subnetworks</a:t>
            </a:r>
            <a:r>
              <a:rPr lang="en-US" sz="3500" dirty="0" smtClean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 </a:t>
            </a:r>
            <a:r>
              <a:rPr lang="en-US" sz="3500" dirty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come from weight or filter pruning</a:t>
            </a:r>
          </a:p>
          <a:p>
            <a:pPr marL="331470" lvl="0" indent="-285750">
              <a:buClrTx/>
            </a:pPr>
            <a:endParaRPr lang="en-US" sz="3500" dirty="0">
              <a:solidFill>
                <a:sysClr val="windowText" lastClr="000000">
                  <a:lumMod val="50000"/>
                </a:sysClr>
              </a:solidFill>
              <a:latin typeface="Calibri"/>
            </a:endParaRPr>
          </a:p>
          <a:p>
            <a:pPr marL="331470" lvl="0" indent="-285750" algn="just">
              <a:buClrTx/>
            </a:pPr>
            <a:r>
              <a:rPr lang="en-US" sz="3500" dirty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In this work, we investigate LTH and pruning at initialization from the lens of layer pruning</a:t>
            </a:r>
          </a:p>
          <a:p>
            <a:pPr marL="331470" lvl="0" indent="-285750">
              <a:buClrTx/>
            </a:pPr>
            <a:endParaRPr lang="en-US" sz="3300" dirty="0">
              <a:solidFill>
                <a:sysClr val="windowText" lastClr="000000">
                  <a:lumMod val="50000"/>
                </a:sysClr>
              </a:solidFill>
              <a:latin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373" y="99159"/>
            <a:ext cx="6772975" cy="28264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205" y="-149074"/>
            <a:ext cx="4143375" cy="37195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126" y="-1506609"/>
            <a:ext cx="7797641" cy="5514023"/>
          </a:xfrm>
          <a:prstGeom prst="rect">
            <a:avLst/>
          </a:prstGeom>
        </p:spPr>
      </p:pic>
      <p:sp>
        <p:nvSpPr>
          <p:cNvPr id="1947" name="TextBox 1"/>
          <p:cNvSpPr txBox="1"/>
          <p:nvPr/>
        </p:nvSpPr>
        <p:spPr>
          <a:xfrm>
            <a:off x="8634548" y="4143355"/>
            <a:ext cx="674370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2800" dirty="0"/>
              <a:t>1</a:t>
            </a:r>
            <a:endParaRPr lang="en-US" sz="2800" dirty="0"/>
          </a:p>
        </p:txBody>
      </p:sp>
      <p:sp>
        <p:nvSpPr>
          <p:cNvPr id="1956" name="Espaço Reservado para Conteúdo 5"/>
          <p:cNvSpPr txBox="1">
            <a:spLocks/>
          </p:cNvSpPr>
          <p:nvPr/>
        </p:nvSpPr>
        <p:spPr>
          <a:xfrm>
            <a:off x="15802083" y="7053417"/>
            <a:ext cx="13810852" cy="87876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1470" lvl="0" indent="-285750" algn="just">
              <a:buClrTx/>
            </a:pPr>
            <a:r>
              <a:rPr lang="en-US" sz="3500" dirty="0" smtClean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Experimental Setup</a:t>
            </a:r>
          </a:p>
          <a:p>
            <a:pPr marL="708570" lvl="1" algn="just">
              <a:buClrTx/>
            </a:pPr>
            <a:r>
              <a:rPr lang="pt-BR" sz="3400" dirty="0" smtClean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CIFAR-10 </a:t>
            </a:r>
            <a:r>
              <a:rPr lang="pt-BR" sz="3400" dirty="0" err="1" smtClean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using</a:t>
            </a:r>
            <a:r>
              <a:rPr lang="pt-BR" sz="3400" dirty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 </a:t>
            </a:r>
            <a:r>
              <a:rPr lang="pt-BR" sz="3400" dirty="0" smtClean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ResNet32 </a:t>
            </a:r>
            <a:r>
              <a:rPr lang="pt-BR" sz="3400" dirty="0" err="1" smtClean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and</a:t>
            </a:r>
            <a:r>
              <a:rPr lang="pt-BR" sz="3400" dirty="0" smtClean="0">
                <a:solidFill>
                  <a:sysClr val="windowText" lastClr="000000">
                    <a:lumMod val="50000"/>
                  </a:sysClr>
                </a:solidFill>
                <a:latin typeface="Calibri"/>
              </a:rPr>
              <a:t> ResNet56</a:t>
            </a:r>
            <a:endParaRPr lang="en-US" sz="3400" dirty="0">
              <a:solidFill>
                <a:sysClr val="windowText" lastClr="000000">
                  <a:lumMod val="50000"/>
                </a:sys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9" name="Espaço Reservado para Conteúdo 5"/>
              <p:cNvSpPr txBox="1">
                <a:spLocks/>
              </p:cNvSpPr>
              <p:nvPr/>
            </p:nvSpPr>
            <p:spPr>
              <a:xfrm>
                <a:off x="287915" y="33054990"/>
                <a:ext cx="13729068" cy="715344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31470" indent="-285750">
                  <a:buClrTx/>
                </a:pPr>
                <a:r>
                  <a:rPr lang="pt-BR" sz="3500" b="1" dirty="0" err="1" smtClean="0">
                    <a:solidFill>
                      <a:schemeClr val="dk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Winning</a:t>
                </a:r>
                <a:r>
                  <a:rPr lang="pt-BR" sz="3500" b="1" dirty="0" smtClean="0">
                    <a:solidFill>
                      <a:schemeClr val="dk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ticket </a:t>
                </a:r>
                <a:endParaRPr lang="pt-BR" sz="3200" b="1" i="1" dirty="0" smtClean="0">
                  <a:solidFill>
                    <a:sysClr val="windowText" lastClr="000000">
                      <a:lumMod val="50000"/>
                    </a:sys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08570" lvl="1">
                  <a:buClrTx/>
                </a:pPr>
                <a14:m>
                  <m:oMath xmlns:m="http://schemas.openxmlformats.org/officeDocument/2006/math">
                    <m:r>
                      <a:rPr lang="pt-BR" sz="3400" i="1">
                        <a:solidFill>
                          <a:sysClr val="windowText" lastClr="000000">
                            <a:lumMod val="50000"/>
                          </a:sys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𝐴𝑐𝑐𝑢𝑟𝑎𝑐𝑦</m:t>
                    </m:r>
                    <m:r>
                      <a:rPr lang="pt-BR" sz="3400" i="1">
                        <a:solidFill>
                          <a:sysClr val="windowText" lastClr="000000">
                            <a:lumMod val="50000"/>
                          </a:sys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pt-BR" sz="3400" i="1">
                            <a:solidFill>
                              <a:sysClr val="windowText" lastClr="000000">
                                <a:lumMod val="50000"/>
                              </a:sys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p>
                            <m:r>
                              <a:rPr lang="pt-BR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sz="3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pt-BR" sz="3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sz="3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𝐴𝑐𝑐𝑢𝑟𝑎𝑐𝑦</m:t>
                    </m:r>
                    <m:d>
                      <m:dPr>
                        <m:ctrlPr>
                          <a:rPr lang="pt-BR" sz="3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pt-BR" sz="3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3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pt-BR" sz="3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pt-BR" sz="34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31470" indent="-285750">
                  <a:buClrTx/>
                </a:pPr>
                <a:endParaRPr lang="pt-BR" sz="3500" dirty="0" smtClean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31470" lvl="0" indent="-285750">
                  <a:buClrTx/>
                </a:pPr>
                <a:r>
                  <a:rPr lang="en-US" sz="3500" b="1" dirty="0" smtClean="0">
                    <a:solidFill>
                      <a:schemeClr val="dk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Research Questions</a:t>
                </a:r>
                <a:endParaRPr lang="en-US" sz="3500" b="1" dirty="0" smtClean="0">
                  <a:solidFill>
                    <a:sysClr val="windowText" lastClr="000000">
                      <a:lumMod val="50000"/>
                    </a:sys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37170" lvl="1" indent="-514350" algn="just">
                  <a:buClrTx/>
                  <a:buFont typeface="+mj-lt"/>
                  <a:buAutoNum type="arabicPeriod"/>
                </a:pPr>
                <a:r>
                  <a:rPr lang="en-US" sz="3400" dirty="0" smtClean="0">
                    <a:solidFill>
                      <a:sysClr val="windowText" lastClr="000000">
                        <a:lumMod val="50000"/>
                      </a:sys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US" sz="3400" dirty="0">
                    <a:solidFill>
                      <a:sysClr val="windowText" lastClr="000000">
                        <a:lumMod val="50000"/>
                      </a:sys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ask if there are winning tickets when ℱ’ derives from a layer-pruning </a:t>
                </a:r>
                <a:r>
                  <a:rPr lang="en-US" sz="3400" dirty="0" smtClean="0">
                    <a:solidFill>
                      <a:sysClr val="windowText" lastClr="000000">
                        <a:lumMod val="50000"/>
                      </a:sys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process</a:t>
                </a:r>
              </a:p>
              <a:p>
                <a:pPr marL="937170" lvl="1" indent="-514350" algn="just">
                  <a:buClrTx/>
                  <a:buFont typeface="+mj-lt"/>
                  <a:buAutoNum type="arabicPeriod"/>
                </a:pPr>
                <a:r>
                  <a:rPr lang="en-US" sz="3400" dirty="0">
                    <a:solidFill>
                      <a:sysClr val="windowText" lastClr="000000">
                        <a:lumMod val="50000"/>
                      </a:sys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it possible to discover such winning tickets (from layer pruning) at initialization</a:t>
                </a:r>
                <a:r>
                  <a:rPr lang="en-US" sz="3400" dirty="0" smtClean="0">
                    <a:solidFill>
                      <a:sysClr val="windowText" lastClr="000000">
                        <a:lumMod val="50000"/>
                      </a:sys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marL="708570" lvl="1" algn="just">
                  <a:buClrTx/>
                </a:pPr>
                <a:endParaRPr lang="en-US" sz="3000" dirty="0" smtClean="0">
                  <a:solidFill>
                    <a:sysClr val="windowText" lastClr="000000">
                      <a:lumMod val="50000"/>
                    </a:sys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31470" algn="just">
                  <a:buClrTx/>
                </a:pPr>
                <a:r>
                  <a:rPr lang="en-US" sz="3500" dirty="0" smtClean="0">
                    <a:solidFill>
                      <a:sysClr val="windowText" lastClr="000000">
                        <a:lumMod val="50000"/>
                      </a:sys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Answering the second question enables </a:t>
                </a:r>
                <a:r>
                  <a:rPr lang="en-US" sz="3500" dirty="0">
                    <a:solidFill>
                      <a:sysClr val="windowText" lastClr="000000">
                        <a:lumMod val="50000"/>
                      </a:sys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 to avoid the computationally expensive training of a dense network by replacing it directly with its sparse version before training begins</a:t>
                </a:r>
              </a:p>
            </p:txBody>
          </p:sp>
        </mc:Choice>
        <mc:Fallback xmlns="">
          <p:sp>
            <p:nvSpPr>
              <p:cNvPr id="1959" name="Espaço Reservado para Conteúd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15" y="33054990"/>
                <a:ext cx="13729068" cy="7153443"/>
              </a:xfrm>
              <a:prstGeom prst="rect">
                <a:avLst/>
              </a:prstGeom>
              <a:blipFill rotWithShape="0">
                <a:blip r:embed="rId6"/>
                <a:stretch>
                  <a:fillRect l="-1155" t="-1193" r="-1332" b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TextBox 13"/>
          <p:cNvSpPr txBox="1"/>
          <p:nvPr/>
        </p:nvSpPr>
        <p:spPr>
          <a:xfrm>
            <a:off x="15768580" y="29042125"/>
            <a:ext cx="13810852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0" name="Espaço Reservado para Conteúdo 5"/>
              <p:cNvSpPr txBox="1">
                <a:spLocks/>
              </p:cNvSpPr>
              <p:nvPr/>
            </p:nvSpPr>
            <p:spPr>
              <a:xfrm>
                <a:off x="15768579" y="29815108"/>
                <a:ext cx="13844355" cy="67876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31470" lvl="0" indent="-285750" algn="just">
                  <a:buClrTx/>
                </a:pPr>
                <a:r>
                  <a:rPr lang="en-US" sz="3500" dirty="0" smtClean="0">
                    <a:solidFill>
                      <a:schemeClr val="dk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verify the behavior of LTH when the pruning yields </a:t>
                </a:r>
                <a:r>
                  <a:rPr lang="en-US" sz="3500" dirty="0" err="1">
                    <a:solidFill>
                      <a:schemeClr val="dk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subnetworks</a:t>
                </a:r>
                <a:r>
                  <a:rPr lang="en-US" sz="3500" dirty="0">
                    <a:solidFill>
                      <a:schemeClr val="dk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(tickets) by removing layers from a dense network</a:t>
                </a:r>
                <a:endParaRPr lang="en-US" sz="3500" dirty="0">
                  <a:solidFill>
                    <a:sysClr val="windowText" lastClr="000000">
                      <a:lumMod val="50000"/>
                    </a:sys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08570" lvl="1" algn="just">
                  <a:buClrTx/>
                </a:pPr>
                <a:r>
                  <a:rPr lang="en-US" sz="3400" dirty="0">
                    <a:solidFill>
                      <a:sysClr val="windowText" lastClr="000000">
                        <a:lumMod val="50000"/>
                      </a:sys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confirm that the tickets successfully become winning tickets</a:t>
                </a:r>
                <a:endParaRPr lang="en-US" sz="3400" dirty="0" smtClean="0">
                  <a:solidFill>
                    <a:sysClr val="windowText" lastClr="000000">
                      <a:lumMod val="50000"/>
                    </a:sys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31470" algn="just">
                  <a:buClrTx/>
                </a:pPr>
                <a:endParaRPr lang="en-US" sz="3900" dirty="0" smtClean="0">
                  <a:solidFill>
                    <a:sysClr val="windowText" lastClr="000000">
                      <a:lumMod val="50000"/>
                    </a:sys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31470" algn="just">
                  <a:buClrTx/>
                </a:pPr>
                <a:r>
                  <a:rPr lang="en-US" sz="3500" dirty="0">
                    <a:solidFill>
                      <a:sysClr val="windowText" lastClr="000000">
                        <a:lumMod val="50000"/>
                      </a:sys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Our winning tickets at initialization speed up the learning phase by up to </a:t>
                </a:r>
                <a14:m>
                  <m:oMath xmlns:m="http://schemas.openxmlformats.org/officeDocument/2006/math">
                    <m:r>
                      <a:rPr lang="pt-BR" sz="3500" b="0" i="1" smtClean="0">
                        <a:solidFill>
                          <a:sysClr val="windowText" lastClr="000000">
                            <a:lumMod val="50000"/>
                          </a:sys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2×</m:t>
                    </m:r>
                  </m:oMath>
                </a14:m>
                <a:r>
                  <a:rPr lang="en-US" sz="3500" dirty="0" smtClean="0">
                    <a:solidFill>
                      <a:sysClr val="windowText" lastClr="000000">
                        <a:lumMod val="50000"/>
                      </a:sys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3500" dirty="0">
                    <a:solidFill>
                      <a:sysClr val="windowText" lastClr="000000">
                        <a:lumMod val="50000"/>
                      </a:sys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reducing the carbon emission by up to </a:t>
                </a:r>
                <a14:m>
                  <m:oMath xmlns:m="http://schemas.openxmlformats.org/officeDocument/2006/math">
                    <m:r>
                      <a:rPr lang="en-US" sz="3500" i="1" dirty="0" smtClean="0">
                        <a:solidFill>
                          <a:sysClr val="windowText" lastClr="000000">
                            <a:lumMod val="50000"/>
                          </a:sys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51%</m:t>
                    </m:r>
                  </m:oMath>
                </a14:m>
                <a:endParaRPr lang="en-US" sz="3500" dirty="0" smtClean="0">
                  <a:solidFill>
                    <a:sysClr val="windowText" lastClr="000000">
                      <a:lumMod val="50000"/>
                    </a:sys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08570" lvl="1" algn="just">
                  <a:buClrTx/>
                </a:pPr>
                <a:r>
                  <a:rPr lang="en-US" sz="3400" dirty="0">
                    <a:solidFill>
                      <a:sysClr val="windowText" lastClr="000000">
                        <a:lumMod val="50000"/>
                      </a:sys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Such achievements come at no additional price, as we extract winning tickets before training the dense network</a:t>
                </a:r>
                <a:endParaRPr lang="en-US" sz="3400" dirty="0" smtClean="0">
                  <a:solidFill>
                    <a:sysClr val="windowText" lastClr="000000">
                      <a:lumMod val="50000"/>
                    </a:sys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31470" algn="just">
                  <a:buClrTx/>
                </a:pPr>
                <a:endParaRPr lang="pt-BR" sz="3500" dirty="0" smtClean="0">
                  <a:solidFill>
                    <a:sysClr val="windowText" lastClr="000000">
                      <a:lumMod val="50000"/>
                    </a:sys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31470" algn="just">
                  <a:buClrTx/>
                </a:pPr>
                <a:r>
                  <a:rPr lang="en-US" sz="3500" dirty="0">
                    <a:solidFill>
                      <a:sysClr val="windowText" lastClr="000000">
                        <a:lumMod val="50000"/>
                      </a:sys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hope these benefits attract more research on LTH from the lens of layer pruning</a:t>
                </a:r>
              </a:p>
            </p:txBody>
          </p:sp>
        </mc:Choice>
        <mc:Fallback xmlns="">
          <p:sp>
            <p:nvSpPr>
              <p:cNvPr id="1960" name="Espaço Reservado para Conteúd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579" y="29815108"/>
                <a:ext cx="13844355" cy="6787658"/>
              </a:xfrm>
              <a:prstGeom prst="rect">
                <a:avLst/>
              </a:prstGeom>
              <a:blipFill rotWithShape="0">
                <a:blip r:embed="rId7"/>
                <a:stretch>
                  <a:fillRect l="-1145" t="-1348" r="-1277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57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7446982"/>
                  </p:ext>
                </p:extLst>
              </p:nvPr>
            </p:nvGraphicFramePr>
            <p:xfrm>
              <a:off x="915781" y="21466016"/>
              <a:ext cx="12917424" cy="548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17424"/>
                  </a:tblGrid>
                  <a:tr h="273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4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LTH Removing Layers of Deep Networks</a:t>
                          </a:r>
                          <a:endParaRPr lang="en-US" sz="3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Input</a:t>
                          </a:r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: </a:t>
                          </a:r>
                          <a:r>
                            <a:rPr lang="pt-BR" sz="34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Convolutional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Network </a:t>
                          </a:r>
                          <a14:m>
                            <m:oMath xmlns:m="http://schemas.openxmlformats.org/officeDocument/2006/math">
                              <m:r>
                                <a:rPr lang="pt-BR" sz="3400" b="0" i="1" smtClean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oMath>
                          </a14:m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pt-BR" sz="3400" baseline="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trained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pt-BR" sz="3400" baseline="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on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pt-BR" sz="34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epochs</a:t>
                          </a:r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Input</a:t>
                          </a:r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: </a:t>
                          </a:r>
                          <a:r>
                            <a:rPr lang="pt-BR" sz="34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Weight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pt-BR" sz="3400" baseline="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Rewind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3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400" b="0" i="1" baseline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sz="34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, </a:t>
                          </a:r>
                          <a:r>
                            <a:rPr lang="pt-BR" sz="34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Pruning</a:t>
                          </a:r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pt-BR" sz="34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criterion</a:t>
                          </a:r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pt-BR" sz="3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, Pruning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pt-BR" sz="3400" baseline="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density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pt-BR" sz="3400" baseline="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ratio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pt-BR" sz="3400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34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Output</a:t>
                          </a:r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: </a:t>
                          </a:r>
                          <a:r>
                            <a:rPr lang="pt-BR" sz="34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Subnetwork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(Ticket)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p>
                                  <m: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pt-BR" sz="3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3400" b="0" i="1" smtClean="0">
                                        <a:latin typeface="Cambria Math" panose="02040503050406030204" pitchFamily="18" charset="0"/>
                                      </a:rPr>
                                      <m:t>ℱ</m:t>
                                    </m:r>
                                    <m:r>
                                      <a:rPr lang="pt-BR" sz="3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pt-BR" sz="3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pt-BR" sz="3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𝐴𝑠𝑠𝑖𝑛𝑔𝑠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𝑖𝑚𝑝𝑜𝑟𝑡𝑎𝑛𝑐𝑒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𝑒𝑎𝑐h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𝑙𝑎𝑦𝑒𝑟</m:t>
                                </m:r>
                              </m:oMath>
                            </m:oMathPara>
                          </a14:m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𝑢𝑛𝑖𝑚𝑝𝑜𝑟𝑡𝑎𝑛𝑡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𝑙𝑎𝑦𝑒𝑟𝑠</m:t>
                                </m:r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𝑏𝑎𝑠𝑒𝑑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pt-BR" sz="3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pt-BR" sz="3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ℱ</m:t>
                                    </m:r>
                                  </m:e>
                                  <m:sup>
                                    <m:r>
                                      <a:rPr kumimoji="0" lang="pt-BR" sz="3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ℱ</m:t>
                                </m:r>
                                <m:r>
                                  <m:rPr>
                                    <m:lit/>
                                  </m:rP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</m:rP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⊳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𝑅𝑒𝑚𝑜𝑣𝑒𝑠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𝑙𝑎𝑦𝑒𝑟𝑠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𝑖𝑛𝑑𝑒𝑥𝑒𝑑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</a:rPr>
                                <m:t>𝑆𝑒𝑡</m:t>
                              </m:r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</a:rPr>
                                <m:t>𝑤𝑒𝑖𝑔h𝑡𝑠</m:t>
                              </m:r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oMath>
                          </a14:m>
                          <a:r>
                            <a:rPr lang="en-US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p>
                                  <m: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oMath>
                          </a14:m>
                          <a:r>
                            <a:rPr lang="en-US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kumimoji="0" lang="pt-BR" sz="3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⊳</m:t>
                              </m:r>
                              <m:r>
                                <a:rPr kumimoji="0" lang="en-US" sz="3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  <m:r>
                                <a:rPr kumimoji="0" lang="en-US" sz="3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US" sz="3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𝑅𝑒𝑤𝑖𝑛𝑑𝑖𝑛𝑔</m:t>
                              </m:r>
                            </m:oMath>
                          </a14:m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</a:rPr>
                                <m:t>𝑇𝑟𝑎𝑖𝑛</m:t>
                              </m:r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p>
                                  <m: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𝑣𝑖𝑎</m:t>
                              </m:r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𝑠𝑡𝑎𝑛𝑑𝑎𝑟𝑑</m:t>
                              </m:r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𝑡𝑟𝑎𝑖𝑛𝑖𝑛𝑔</m:t>
                              </m:r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for </a:t>
                          </a:r>
                          <a14:m>
                            <m:oMath xmlns:m="http://schemas.openxmlformats.org/officeDocument/2006/math">
                              <m:r>
                                <a:rPr lang="pt-BR" sz="3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3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epochs</a:t>
                          </a:r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57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7446982"/>
                  </p:ext>
                </p:extLst>
              </p:nvPr>
            </p:nvGraphicFramePr>
            <p:xfrm>
              <a:off x="915781" y="21466016"/>
              <a:ext cx="12917424" cy="548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17424"/>
                  </a:tblGrid>
                  <a:tr h="609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4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LTH Removing Layers of Deep Networks</a:t>
                          </a:r>
                          <a:endParaRPr lang="en-US" sz="3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t="-114000" r="-47" b="-737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t="-214000" r="-47" b="-637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t="-314000" r="-47" b="-537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t="-409901" r="-47" b="-431683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t="-515000" r="-47" b="-336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t="-615000" r="-47" b="-236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t="-715000" r="-47" b="-136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t="-815000" r="-47" b="-3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61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896258"/>
                  </p:ext>
                </p:extLst>
              </p:nvPr>
            </p:nvGraphicFramePr>
            <p:xfrm>
              <a:off x="1459786" y="27373891"/>
              <a:ext cx="11543665" cy="548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43665"/>
                  </a:tblGrid>
                  <a:tr h="273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400" b="1" noProof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Winning Tickets at Initialization</a:t>
                          </a:r>
                          <a:endParaRPr lang="en-US" sz="3400" b="1" noProof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Input</a:t>
                          </a:r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: </a:t>
                          </a:r>
                          <a:r>
                            <a:rPr lang="pt-BR" sz="34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Untrained</a:t>
                          </a:r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pt-BR" sz="34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Convolutional</a:t>
                          </a:r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Network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pt-BR" sz="3400" b="0" i="1" smtClean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oMath>
                          </a14:m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Input</a:t>
                          </a:r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: </a:t>
                          </a:r>
                          <a:r>
                            <a:rPr lang="pt-BR" sz="34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Pruning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pt-BR" sz="3400" baseline="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density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pt-BR" sz="3400" baseline="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ratio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pt-BR" sz="3400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Input</a:t>
                          </a:r>
                          <a:r>
                            <a:rPr lang="en-US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: </a:t>
                          </a:r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Pruning </a:t>
                          </a:r>
                          <a:r>
                            <a:rPr lang="pt-BR" sz="34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criterion</a:t>
                          </a:r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pt-BR" sz="3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pt-BR" sz="3400" b="0" i="1" smtClean="0">
                                  <a:latin typeface="Cambria Math" panose="02040503050406030204" pitchFamily="18" charset="0"/>
                                </a:rPr>
                                <m:t>    ⊳</m:t>
                              </m:r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</a:rPr>
                                <m:t>𝑆𝑁𝐼𝑃</m:t>
                              </m:r>
                              <m:r>
                                <a:rPr lang="pt-BR" sz="3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3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pt-BR" sz="3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400" b="0" i="1" dirty="0" smtClean="0">
                                  <a:latin typeface="Cambria Math" panose="02040503050406030204" pitchFamily="18" charset="0"/>
                                </a:rPr>
                                <m:t>𝐺𝑟𝑎𝑆𝑃</m:t>
                              </m:r>
                            </m:oMath>
                          </a14:m>
                          <a:r>
                            <a:rPr lang="en-US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[2]</a:t>
                          </a:r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34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Output</a:t>
                          </a:r>
                          <a:r>
                            <a:rPr lang="pt-BR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: </a:t>
                          </a:r>
                          <a:r>
                            <a:rPr lang="pt-BR" sz="3400" dirty="0" err="1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Subnetwork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(Ticket)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p>
                                  <m: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pt-BR" sz="3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3400" b="0" i="1" smtClean="0">
                                        <a:latin typeface="Cambria Math" panose="02040503050406030204" pitchFamily="18" charset="0"/>
                                      </a:rPr>
                                      <m:t>ℱ</m:t>
                                    </m:r>
                                    <m:r>
                                      <a:rPr lang="pt-BR" sz="3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pt-BR" sz="3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3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𝐴𝑠𝑠𝑖𝑛𝑔𝑠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𝑖𝑚𝑝𝑜𝑟𝑡𝑎𝑛𝑐𝑒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𝑒𝑎𝑐h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𝑙𝑎𝑦𝑒𝑟</m:t>
                                </m:r>
                              </m:oMath>
                            </m:oMathPara>
                          </a14:m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3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𝑢𝑛𝑖𝑚𝑝𝑜𝑟𝑡𝑎𝑛𝑡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𝑙𝑎𝑦𝑒𝑟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𝑏𝑎𝑠𝑒𝑑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pt-BR" sz="3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pt-BR" sz="3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ℱ</m:t>
                                    </m:r>
                                  </m:e>
                                  <m:sup>
                                    <m:r>
                                      <a:rPr kumimoji="0" lang="pt-BR" sz="3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ℱ</m:t>
                                </m:r>
                                <m:r>
                                  <m:rPr>
                                    <m:lit/>
                                  </m:rP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</m:rP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kumimoji="0" lang="pt-BR" sz="3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                  ⊳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𝑅𝑒𝑚𝑜𝑣𝑒𝑠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𝑙𝑎𝑦𝑒𝑟𝑠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𝑖𝑛𝑑𝑒𝑥𝑒𝑑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pt-BR" sz="3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kumimoji="0" lang="en-US" sz="3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73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</a:rPr>
                                <m:t>𝑇𝑟𝑎𝑖𝑛</m:t>
                              </m:r>
                              <m:r>
                                <a:rPr lang="en-US" sz="34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p>
                                  <m:r>
                                    <a:rPr lang="pt-BR" sz="3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via standard training for </a:t>
                          </a:r>
                          <a14:m>
                            <m:oMath xmlns:m="http://schemas.openxmlformats.org/officeDocument/2006/math">
                              <m:r>
                                <a:rPr lang="pt-BR" sz="3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3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epochs</a:t>
                          </a:r>
                          <a:endParaRPr lang="en-US" sz="3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61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896258"/>
                  </p:ext>
                </p:extLst>
              </p:nvPr>
            </p:nvGraphicFramePr>
            <p:xfrm>
              <a:off x="1459786" y="27373891"/>
              <a:ext cx="11543665" cy="548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43665"/>
                  </a:tblGrid>
                  <a:tr h="609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400" b="1" noProof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Winning Tickets at Initialization</a:t>
                          </a:r>
                          <a:endParaRPr lang="en-US" sz="3400" b="1" noProof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114000" r="-53" b="-737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214000" r="-53" b="-637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314000" r="-53" b="-537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409901" r="-53" b="-431683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515000" r="-53" b="-336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615000" r="-53" b="-236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715000" r="-53" b="-136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815000" r="-53" b="-3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62" name="Chave direita 4"/>
          <p:cNvSpPr/>
          <p:nvPr/>
        </p:nvSpPr>
        <p:spPr>
          <a:xfrm>
            <a:off x="27825636" y="10828021"/>
            <a:ext cx="228600" cy="303885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3" name="Espaço Reservado para Conteúdo 5"/>
          <p:cNvSpPr txBox="1">
            <a:spLocks/>
          </p:cNvSpPr>
          <p:nvPr/>
        </p:nvSpPr>
        <p:spPr>
          <a:xfrm>
            <a:off x="27843608" y="11981389"/>
            <a:ext cx="2435998" cy="4021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5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70% of tickets became winning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64" name="Table 19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5417257"/>
                  </p:ext>
                </p:extLst>
              </p:nvPr>
            </p:nvGraphicFramePr>
            <p:xfrm>
              <a:off x="17640042" y="10213131"/>
              <a:ext cx="1013777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6555"/>
                    <a:gridCol w="1805305"/>
                    <a:gridCol w="1805305"/>
                    <a:gridCol w="1805305"/>
                    <a:gridCol w="1805305"/>
                  </a:tblGrid>
                  <a:tr h="363688">
                    <a:tc>
                      <a:txBody>
                        <a:bodyPr/>
                        <a:lstStyle/>
                        <a:p>
                          <a:pPr algn="ctr"/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36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err="1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Hrank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(-)</a:t>
                          </a:r>
                          <a:r>
                            <a:rPr lang="pt-BR" sz="3400" b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0.01</a:t>
                          </a:r>
                          <a:endParaRPr lang="pt-BR" sz="3400" b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1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0.21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</a:t>
                          </a:r>
                          <a:r>
                            <a:rPr lang="pt-BR" sz="3400" b="0" baseline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0.12</a:t>
                          </a:r>
                          <a:endParaRPr lang="pt-BR" sz="3400" b="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36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err="1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expectedABS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1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0.33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0.13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(-) 0.48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(-)</a:t>
                          </a:r>
                          <a:r>
                            <a:rPr lang="pt-BR" sz="3400" b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0.62</a:t>
                          </a:r>
                          <a:endParaRPr lang="pt-BR" sz="3400" b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36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PLS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0.06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b="1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0.31</a:t>
                          </a:r>
                          <a:endParaRPr lang="pt-BR" sz="34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0.10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0.10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36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err="1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Random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b="1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0.38</a:t>
                          </a:r>
                          <a:endParaRPr lang="pt-BR" sz="34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0.15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0.26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(-) 0.07</a:t>
                          </a:r>
                          <a:endParaRPr lang="pt-BR" sz="3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36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KL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b="1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0.74</a:t>
                          </a:r>
                          <a:endParaRPr lang="pt-BR" sz="34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0.46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(-) 0.03</a:t>
                          </a:r>
                          <a:endParaRPr lang="pt-BR" sz="3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(-)</a:t>
                          </a:r>
                          <a:r>
                            <a:rPr lang="pt-BR" sz="340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0.17</a:t>
                          </a:r>
                          <a:endParaRPr lang="pt-BR" sz="3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64" name="Table 19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5417257"/>
                  </p:ext>
                </p:extLst>
              </p:nvPr>
            </p:nvGraphicFramePr>
            <p:xfrm>
              <a:off x="17640042" y="10213131"/>
              <a:ext cx="1013777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6555"/>
                    <a:gridCol w="1805305"/>
                    <a:gridCol w="1805305"/>
                    <a:gridCol w="1805305"/>
                    <a:gridCol w="1805305"/>
                  </a:tblGrid>
                  <a:tr h="609600">
                    <a:tc>
                      <a:txBody>
                        <a:bodyPr/>
                        <a:lstStyle/>
                        <a:p>
                          <a:pPr algn="ctr"/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161824" t="-1000" r="-300676" b="-5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261824" t="-1000" r="-200676" b="-5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360606" t="-1000" r="-100000" b="-5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462162" t="-1000" r="-338" b="-536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err="1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Hrank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(-)</a:t>
                          </a:r>
                          <a:r>
                            <a:rPr lang="pt-BR" sz="3400" b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0.01</a:t>
                          </a:r>
                          <a:endParaRPr lang="pt-BR" sz="3400" b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1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0.21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</a:t>
                          </a:r>
                          <a:r>
                            <a:rPr lang="pt-BR" sz="3400" b="0" baseline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0.12</a:t>
                          </a:r>
                          <a:endParaRPr lang="pt-BR" sz="3400" b="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err="1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expectedABS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1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0.33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0.13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(-) 0.48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(-)</a:t>
                          </a:r>
                          <a:r>
                            <a:rPr lang="pt-BR" sz="3400" b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0.62</a:t>
                          </a:r>
                          <a:endParaRPr lang="pt-BR" sz="3400" b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PLS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0.06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b="1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0.31</a:t>
                          </a:r>
                          <a:endParaRPr lang="pt-BR" sz="34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0.10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0.10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err="1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Random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b="1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0.38</a:t>
                          </a:r>
                          <a:endParaRPr lang="pt-BR" sz="34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</a:t>
                          </a:r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0.15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0.26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(-) 0.07</a:t>
                          </a:r>
                          <a:endParaRPr lang="pt-BR" sz="3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KL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b="1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0.74</a:t>
                          </a:r>
                          <a:endParaRPr lang="pt-BR" sz="3400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(+) 0.46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(-) 0.03</a:t>
                          </a:r>
                          <a:endParaRPr lang="pt-BR" sz="3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(-)</a:t>
                          </a:r>
                          <a:r>
                            <a:rPr lang="pt-BR" sz="340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0.17</a:t>
                          </a:r>
                          <a:endParaRPr lang="pt-BR" sz="34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965" name="Table 19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80744"/>
              </p:ext>
            </p:extLst>
          </p:nvPr>
        </p:nvGraphicFramePr>
        <p:xfrm>
          <a:off x="19856042" y="16082049"/>
          <a:ext cx="6282690" cy="391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730"/>
                <a:gridCol w="1617980"/>
                <a:gridCol w="1617980"/>
              </a:tblGrid>
              <a:tr h="363688">
                <a:tc>
                  <a:txBody>
                    <a:bodyPr/>
                    <a:lstStyle/>
                    <a:p>
                      <a:pPr algn="ctr"/>
                      <a:r>
                        <a:rPr lang="en-US" sz="3400" noProof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Pruning Density</a:t>
                      </a:r>
                      <a:endParaRPr lang="en-US" sz="3400" noProof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noProof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SNIP</a:t>
                      </a:r>
                      <a:endParaRPr lang="en-US" sz="3400" noProof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noProof="0" dirty="0" err="1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GraSP</a:t>
                      </a:r>
                      <a:endParaRPr lang="en-US" sz="3400" noProof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9559">
                <a:tc>
                  <a:txBody>
                    <a:bodyPr/>
                    <a:lstStyle/>
                    <a:p>
                      <a:pPr algn="ctr"/>
                      <a:r>
                        <a:rPr lang="pt-BR" sz="3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sz="3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34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(+) 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4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(+) 0.40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688">
                <a:tc>
                  <a:txBody>
                    <a:bodyPr/>
                    <a:lstStyle/>
                    <a:p>
                      <a:pPr algn="ctr"/>
                      <a:r>
                        <a:rPr lang="pt-BR" sz="3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sz="3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4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(+) 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4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(+) 0.72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688">
                <a:tc>
                  <a:txBody>
                    <a:bodyPr/>
                    <a:lstStyle/>
                    <a:p>
                      <a:pPr algn="ctr"/>
                      <a:r>
                        <a:rPr lang="pt-BR" sz="3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sz="3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(-) 0.50</a:t>
                      </a:r>
                      <a:endParaRPr lang="pt-BR" sz="3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4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(+) 0.34</a:t>
                      </a:r>
                      <a:endParaRPr lang="pt-BR" sz="3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688">
                <a:tc>
                  <a:txBody>
                    <a:bodyPr/>
                    <a:lstStyle/>
                    <a:p>
                      <a:pPr algn="ctr"/>
                      <a:r>
                        <a:rPr lang="pt-BR" sz="3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sz="3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(-)</a:t>
                      </a:r>
                      <a:r>
                        <a:rPr lang="pt-BR" sz="3400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0.53</a:t>
                      </a:r>
                      <a:endParaRPr lang="pt-BR" sz="3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4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(+)</a:t>
                      </a:r>
                      <a:r>
                        <a:rPr lang="pt-BR" sz="3400" b="0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0.41</a:t>
                      </a:r>
                      <a:endParaRPr lang="pt-BR" sz="3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688">
                <a:tc>
                  <a:txBody>
                    <a:bodyPr/>
                    <a:lstStyle/>
                    <a:p>
                      <a:pPr algn="ctr"/>
                      <a:r>
                        <a:rPr lang="pt-BR" sz="340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pt-BR" sz="3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(-) 1.00</a:t>
                      </a:r>
                      <a:endParaRPr lang="pt-BR" sz="3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400" b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(+) 0.12</a:t>
                      </a:r>
                      <a:endParaRPr lang="pt-BR" sz="3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67" name="Table 19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032804"/>
                  </p:ext>
                </p:extLst>
              </p:nvPr>
            </p:nvGraphicFramePr>
            <p:xfrm>
              <a:off x="15792555" y="21524247"/>
              <a:ext cx="13884212" cy="720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8424"/>
                    <a:gridCol w="3046730"/>
                    <a:gridCol w="1336992"/>
                    <a:gridCol w="2627630"/>
                    <a:gridCol w="1822768"/>
                    <a:gridCol w="1911668"/>
                  </a:tblGrid>
                  <a:tr h="1123988">
                    <a:tc>
                      <a:txBody>
                        <a:bodyPr/>
                        <a:lstStyle/>
                        <a:p>
                          <a:pPr algn="ctr"/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Pruning</a:t>
                          </a:r>
                          <a:r>
                            <a:rPr lang="en-US" sz="3400" baseline="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Density</a:t>
                          </a:r>
                        </a:p>
                        <a:p>
                          <a:pPr algn="ctr"/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3400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pt-BR" sz="3400" baseline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err="1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FLOPs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Memory</a:t>
                          </a:r>
                          <a:r>
                            <a:rPr lang="en-US" sz="3400" baseline="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3400" baseline="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Consumption</a:t>
                          </a:r>
                          <a:endParaRPr lang="en-US" sz="3400" noProof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𝐶𝑂</m:t>
                                    </m:r>
                                  </m:e>
                                  <m:sub>
                                    <m:r>
                                      <a:rPr lang="en-US" sz="3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34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sz="340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Emission</a:t>
                          </a:r>
                          <a:endParaRPr lang="en-US" sz="3400" noProof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Training</a:t>
                          </a:r>
                          <a:r>
                            <a:rPr lang="en-US" sz="3400" baseline="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3400" baseline="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Speed up</a:t>
                          </a:r>
                          <a:endParaRPr lang="en-US" sz="3400" noProof="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8571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400" b="0" kern="1200" baseline="0" noProof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Winning Tickets </a:t>
                          </a:r>
                        </a:p>
                        <a:p>
                          <a:pPr algn="ctr"/>
                          <a:r>
                            <a:rPr lang="en-US" sz="3400" b="0" kern="1200" baseline="0" noProof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at Initialization</a:t>
                          </a:r>
                        </a:p>
                        <a:p>
                          <a:pPr algn="ctr"/>
                          <a:r>
                            <a:rPr lang="en-US" sz="3400" b="0" kern="1200" baseline="0" noProof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(ResNet32)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6.82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10.13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11.11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85716">
                    <a:tc vMerge="1"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Calibri (Body)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20.47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25.29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25.92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1.35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85716">
                    <a:tc vMerge="1"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Calibri (Body)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34.13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30.11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33.33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1.57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85716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0" kern="1200" baseline="0" noProof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Winning Tickets </a:t>
                          </a:r>
                        </a:p>
                        <a:p>
                          <a:pPr algn="ctr"/>
                          <a:r>
                            <a:rPr lang="en-US" sz="3400" b="0" kern="1200" baseline="0" noProof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at Initialization</a:t>
                          </a:r>
                        </a:p>
                        <a:p>
                          <a:pPr algn="ctr"/>
                          <a:r>
                            <a:rPr lang="en-US" sz="3400" b="0" kern="1200" baseline="0" noProof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(ResNet56)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11.25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15.15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13.33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1.16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8571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1800" b="0" kern="1200" baseline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15.00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19.42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20.00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1.24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8571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1800" b="0" kern="1200" baseline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18.76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23.69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24.44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1.34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85716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1800" b="0" kern="1200" baseline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45.00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45.82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51.11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2.03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67" name="Table 19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032804"/>
                  </p:ext>
                </p:extLst>
              </p:nvPr>
            </p:nvGraphicFramePr>
            <p:xfrm>
              <a:off x="15792555" y="21524247"/>
              <a:ext cx="13884212" cy="720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8424"/>
                    <a:gridCol w="3046730"/>
                    <a:gridCol w="1336992"/>
                    <a:gridCol w="2627630"/>
                    <a:gridCol w="1822768"/>
                    <a:gridCol w="1911668"/>
                  </a:tblGrid>
                  <a:tr h="1127760">
                    <a:tc>
                      <a:txBody>
                        <a:bodyPr/>
                        <a:lstStyle/>
                        <a:p>
                          <a:pPr algn="ctr"/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03000" t="-7027" r="-253000" b="-55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3400" dirty="0" err="1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FLOPs</a:t>
                          </a:r>
                          <a:endParaRPr lang="pt-BR" sz="34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Memory</a:t>
                          </a:r>
                          <a:r>
                            <a:rPr lang="en-US" sz="3400" baseline="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3400" baseline="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Consumption</a:t>
                          </a:r>
                          <a:endParaRPr lang="en-US" sz="3400" noProof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557191" t="-7027" r="-105351" b="-55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Training</a:t>
                          </a:r>
                          <a:r>
                            <a:rPr lang="en-US" sz="3400" baseline="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3400" baseline="0" noProof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Speed up</a:t>
                          </a:r>
                          <a:endParaRPr lang="en-US" sz="3400" noProof="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8686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400" b="0" kern="1200" baseline="0" noProof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Winning Tickets </a:t>
                          </a:r>
                        </a:p>
                        <a:p>
                          <a:pPr algn="ctr"/>
                          <a:r>
                            <a:rPr lang="en-US" sz="3400" b="0" kern="1200" baseline="0" noProof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at Initialization</a:t>
                          </a:r>
                        </a:p>
                        <a:p>
                          <a:pPr algn="ctr"/>
                          <a:r>
                            <a:rPr lang="en-US" sz="3400" b="0" kern="1200" baseline="0" noProof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(ResNet32)</a:t>
                          </a:r>
                          <a:endParaRPr lang="en-US" sz="3400" b="0" kern="1200" baseline="0" noProof="0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6.82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10.13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11.11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1.10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868680">
                    <a:tc vMerge="1"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Calibri (Body)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20.47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25.29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25.92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1.35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868680">
                    <a:tc vMerge="1"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Calibri (Body)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34.13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30.11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33.33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1.57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86868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0" kern="1200" baseline="0" noProof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Winning Tickets </a:t>
                          </a:r>
                        </a:p>
                        <a:p>
                          <a:pPr algn="ctr"/>
                          <a:r>
                            <a:rPr lang="en-US" sz="3400" b="0" kern="1200" baseline="0" noProof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at Initialization</a:t>
                          </a:r>
                        </a:p>
                        <a:p>
                          <a:pPr algn="ctr"/>
                          <a:r>
                            <a:rPr lang="en-US" sz="3400" b="0" kern="1200" baseline="0" noProof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(ResNet56)</a:t>
                          </a:r>
                          <a:endParaRPr lang="en-US" sz="3400" b="0" kern="1200" baseline="0" noProof="0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11.25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15.15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13.33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1.16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868680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1800" b="0" kern="1200" baseline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15.00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19.42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20.00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1.24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868680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1800" b="0" kern="1200" baseline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18.76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23.69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24.44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1.34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868680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1800" b="0" kern="1200" baseline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45.00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45.82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51.11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3400" b="0" dirty="0" smtClean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2.03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8" name="Espaço Reservado para Conteúdo 5"/>
              <p:cNvSpPr txBox="1">
                <a:spLocks/>
              </p:cNvSpPr>
              <p:nvPr/>
            </p:nvSpPr>
            <p:spPr>
              <a:xfrm>
                <a:off x="17407139" y="9108231"/>
                <a:ext cx="10882112" cy="10252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 algn="just">
                  <a:buNone/>
                </a:pPr>
                <a:r>
                  <a:rPr lang="en-US" sz="34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Predictive ability of the tickets when rewinding their weights to </a:t>
                </a:r>
                <a14:m>
                  <m:oMath xmlns:m="http://schemas.openxmlformats.org/officeDocument/2006/math">
                    <m:r>
                      <a:rPr lang="en-US" sz="3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34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-th</a:t>
                </a:r>
                <a:r>
                  <a:rPr lang="en-US" sz="34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training epoch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3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4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of the dense network (ResNet32)</a:t>
                </a:r>
                <a:endParaRPr lang="en-US" sz="34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48" name="Espaço Reservado para Conteúd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7139" y="9108231"/>
                <a:ext cx="10882112" cy="1025254"/>
              </a:xfrm>
              <a:prstGeom prst="rect">
                <a:avLst/>
              </a:prstGeom>
              <a:blipFill rotWithShape="0">
                <a:blip r:embed="rId12"/>
                <a:stretch>
                  <a:fillRect l="-1120" t="-8333" r="-1569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9" name="Espaço Reservado para Conteúdo 5"/>
          <p:cNvSpPr txBox="1">
            <a:spLocks/>
          </p:cNvSpPr>
          <p:nvPr/>
        </p:nvSpPr>
        <p:spPr>
          <a:xfrm>
            <a:off x="18867574" y="15053954"/>
            <a:ext cx="8259626" cy="10252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ability of tickets from ResNet32 when our LTH discovers them at initialization</a:t>
            </a:r>
          </a:p>
        </p:txBody>
      </p:sp>
      <p:sp>
        <p:nvSpPr>
          <p:cNvPr id="1950" name="Espaço Reservado para Conteúdo 5"/>
          <p:cNvSpPr txBox="1">
            <a:spLocks/>
          </p:cNvSpPr>
          <p:nvPr/>
        </p:nvSpPr>
        <p:spPr>
          <a:xfrm>
            <a:off x="16231319" y="20955534"/>
            <a:ext cx="13006684" cy="521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sz="3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gains 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our winning </a:t>
            </a:r>
            <a:r>
              <a:rPr lang="en-US" sz="3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tickets (layer pruning) at 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45756" y="40144278"/>
            <a:ext cx="29458164" cy="2035455"/>
            <a:chOff x="245756" y="40315728"/>
            <a:chExt cx="29458164" cy="2035455"/>
          </a:xfrm>
        </p:grpSpPr>
        <p:sp>
          <p:nvSpPr>
            <p:cNvPr id="376" name="TextBox 13"/>
            <p:cNvSpPr txBox="1"/>
            <p:nvPr/>
          </p:nvSpPr>
          <p:spPr>
            <a:xfrm>
              <a:off x="248198" y="40315728"/>
              <a:ext cx="29331234" cy="76944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53690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07381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861070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814760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768454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722143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675833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629523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References</a:t>
              </a:r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1" name="Espaço Reservado para Conteúdo 5"/>
            <p:cNvSpPr txBox="1">
              <a:spLocks/>
            </p:cNvSpPr>
            <p:nvPr/>
          </p:nvSpPr>
          <p:spPr>
            <a:xfrm>
              <a:off x="245756" y="41108984"/>
              <a:ext cx="29458164" cy="12421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2000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0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40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00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just">
                <a:buNone/>
              </a:pPr>
              <a:r>
                <a:rPr lang="pt-BR" sz="34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[1] </a:t>
              </a:r>
              <a:r>
                <a:rPr lang="en-US" sz="3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Lee et al. Snip: single-shot network pruning based on connection sensitivity. In International Conference on Learning Representations (ICLR), 2019</a:t>
              </a:r>
              <a:r>
                <a:rPr lang="en-US" sz="34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pt-BR" sz="3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" indent="0" algn="just">
                <a:buNone/>
              </a:pPr>
              <a:r>
                <a:rPr lang="pt-BR" sz="34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[2] </a:t>
              </a:r>
              <a:r>
                <a:rPr lang="en-US" sz="3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Wang et al. Picking winning tickets before training by preserving gradient flow. In International Conference on Learning Representations (ICLR), </a:t>
              </a:r>
              <a:r>
                <a:rPr lang="en-US" sz="34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2020.</a:t>
              </a:r>
              <a:endParaRPr lang="pt-BR" sz="3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5768578" y="36998883"/>
            <a:ext cx="13810854" cy="2520677"/>
            <a:chOff x="15768578" y="37208433"/>
            <a:chExt cx="13810854" cy="2520677"/>
          </a:xfrm>
        </p:grpSpPr>
        <p:sp>
          <p:nvSpPr>
            <p:cNvPr id="377" name="TextBox 13"/>
            <p:cNvSpPr txBox="1"/>
            <p:nvPr/>
          </p:nvSpPr>
          <p:spPr>
            <a:xfrm>
              <a:off x="15768580" y="37208433"/>
              <a:ext cx="13810852" cy="76944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53690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07381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861070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814760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768454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722143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675833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629523" algn="l" defTabSz="3907381" rtl="0" eaLnBrk="1" latinLnBrk="0" hangingPunct="1">
                <a:defRPr sz="769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Acknowledgements</a:t>
              </a:r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2" name="Espaço Reservado para Conteúdo 5"/>
            <p:cNvSpPr txBox="1">
              <a:spLocks/>
            </p:cNvSpPr>
            <p:nvPr/>
          </p:nvSpPr>
          <p:spPr>
            <a:xfrm>
              <a:off x="15768578" y="38020637"/>
              <a:ext cx="13810854" cy="170847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2000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0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40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00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 algn="just">
                <a:buNone/>
              </a:pPr>
              <a:r>
                <a:rPr lang="en-US" sz="3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This research was financed in part by the </a:t>
              </a:r>
              <a:r>
                <a:rPr lang="en-US" sz="34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Coordenação</a:t>
              </a:r>
              <a:r>
                <a:rPr lang="en-US" sz="34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 </a:t>
              </a:r>
              <a:r>
                <a:rPr lang="en-US" sz="34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Aperfeiçoamento</a:t>
              </a:r>
              <a:r>
                <a:rPr lang="en-US" sz="34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 </a:t>
              </a:r>
              <a:r>
                <a:rPr lang="en-US" sz="34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Pessoal</a:t>
              </a:r>
              <a:r>
                <a:rPr lang="en-US" sz="3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lang="en-US" sz="34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Nível</a:t>
              </a:r>
              <a:r>
                <a:rPr lang="en-US" sz="34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3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Superior - </a:t>
              </a:r>
              <a:r>
                <a:rPr lang="en-US" sz="34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Brasil</a:t>
              </a:r>
              <a:r>
                <a:rPr lang="en-US" sz="3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(CAPES) - Finance Code 001 – and by</a:t>
              </a:r>
            </a:p>
            <a:p>
              <a:pPr marL="45720" indent="0" algn="just">
                <a:buNone/>
              </a:pPr>
              <a:r>
                <a:rPr lang="en-US" sz="3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Brazilian National Council for Scientific and Technological Development (</a:t>
              </a:r>
              <a:r>
                <a:rPr lang="en-US" sz="34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CNPq</a:t>
              </a:r>
              <a:r>
                <a:rPr lang="en-US" sz="3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#304836/2022-2</a:t>
              </a:r>
              <a:r>
                <a:rPr lang="en-US" sz="34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618</Words>
  <Application>Microsoft Office PowerPoint</Application>
  <PresentationFormat>Personalizar</PresentationFormat>
  <Paragraphs>174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Noto Sans Symbols</vt:lpstr>
      <vt:lpstr>Office Theme</vt:lpstr>
      <vt:lpstr>When Layers Play the Lottery, All Tickets Win at Initialization   Artur Jordao, George de Araújo, Helena de Almeida Maia and Helio Pedrini 1 Escola Politécnica, Universidade de São Paulo 2 Institute of Computing, University of Campinas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Effect of Pruning on Adversarial Robustness  Artur Jordao and Helio Pedrini Institute of Computing, University of Campinas (UNICAMP), Brazil</dc:title>
  <dc:creator>Artur Correia</dc:creator>
  <cp:lastModifiedBy>Conta da Microsoft</cp:lastModifiedBy>
  <cp:revision>97</cp:revision>
  <dcterms:modified xsi:type="dcterms:W3CDTF">2023-09-27T18:30:57Z</dcterms:modified>
</cp:coreProperties>
</file>