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72" r:id="rId3"/>
    <p:sldId id="269" r:id="rId4"/>
    <p:sldId id="270" r:id="rId5"/>
    <p:sldId id="271" r:id="rId6"/>
  </p:sldIdLst>
  <p:sldSz cx="12192000" cy="6858000"/>
  <p:notesSz cx="6858000" cy="9144000"/>
  <p:custDataLst>
    <p:tags r:id="rId9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Soares" initials="FS" lastIdx="1" clrIdx="0">
    <p:extLst>
      <p:ext uri="{19B8F6BF-5375-455C-9EA6-DF929625EA0E}">
        <p15:presenceInfo xmlns:p15="http://schemas.microsoft.com/office/powerpoint/2012/main" userId="S-1-5-21-3091030543-3730522216-4267169121-6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8B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 autoAdjust="0"/>
  </p:normalViewPr>
  <p:slideViewPr>
    <p:cSldViewPr snapToGrid="0" showGuides="1">
      <p:cViewPr varScale="1">
        <p:scale>
          <a:sx n="82" d="100"/>
          <a:sy n="82" d="100"/>
        </p:scale>
        <p:origin x="566" y="77"/>
      </p:cViewPr>
      <p:guideLst>
        <p:guide orient="horz" pos="2183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1E0D5BE-5C50-4AB6-BAB2-5023FA453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673636-05DE-42C3-A72B-88BBEFD653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A4370-5183-45C5-A6E2-981DF520AFF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C104F4-FC6C-4EA4-B2CE-737B5C622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AEE9A4-05A9-45B9-B483-F206C8793A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4825-5B59-4864-86B8-D2F7ADA653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5D4C-A211-4F21-ACF2-EBDF7CB0E144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BB7E-9ED5-4A7C-A0CB-753D7437DC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1BB7E-9ED5-4A7C-A0CB-753D7437D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A13BFAD3-7B96-4D73-B827-CFE2DC9BC7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828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95" imgH="396" progId="TCLayout.ActiveDocument.1">
                  <p:embed/>
                </p:oleObj>
              </mc:Choice>
              <mc:Fallback>
                <p:oleObj name="Slide do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97E2402-5932-4C73-A564-DA0F0B69E4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3525" y="483766"/>
            <a:ext cx="11656807" cy="641771"/>
          </a:xfrm>
        </p:spPr>
        <p:txBody>
          <a:bodyPr vert="horz" anchor="t">
            <a:normAutofit/>
          </a:bodyPr>
          <a:lstStyle>
            <a:lvl1pPr algn="l">
              <a:defRPr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Titulo</a:t>
            </a:r>
            <a:br>
              <a:rPr lang="pt-BR" dirty="0"/>
            </a:br>
            <a:r>
              <a:rPr lang="pt-BR" dirty="0"/>
              <a:t>do slide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14D260E-C58D-4A9C-B2FE-06A2EF3ABC7F}"/>
              </a:ext>
            </a:extLst>
          </p:cNvPr>
          <p:cNvCxnSpPr/>
          <p:nvPr userDrawn="1"/>
        </p:nvCxnSpPr>
        <p:spPr>
          <a:xfrm>
            <a:off x="271667" y="6529380"/>
            <a:ext cx="1165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5EDF841-6611-43D1-8A36-291CFC47142E}"/>
              </a:ext>
            </a:extLst>
          </p:cNvPr>
          <p:cNvSpPr txBox="1"/>
          <p:nvPr userDrawn="1"/>
        </p:nvSpPr>
        <p:spPr>
          <a:xfrm>
            <a:off x="194733" y="6585707"/>
            <a:ext cx="6070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10774009 - Apresentação da Evolução do Projeto de Formatura (1) – 16/10/2023</a:t>
            </a:r>
          </a:p>
        </p:txBody>
      </p:sp>
      <p:pic>
        <p:nvPicPr>
          <p:cNvPr id="1026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id="{61BB95BE-8527-4EB9-A85D-F4844B72BC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756" y="6628386"/>
            <a:ext cx="725540" cy="1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s Notícias… – Página: 2 – PCS">
            <a:extLst>
              <a:ext uri="{FF2B5EF4-FFF2-40B4-BE49-F238E27FC236}">
                <a16:creationId xmlns:a16="http://schemas.microsoft.com/office/drawing/2014/main" id="{9F79E4C0-2DED-4D26-85F7-35663F75BF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61" y="6564481"/>
            <a:ext cx="547611" cy="2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ço Reservado para Número de Slide 5">
            <a:extLst>
              <a:ext uri="{FF2B5EF4-FFF2-40B4-BE49-F238E27FC236}">
                <a16:creationId xmlns:a16="http://schemas.microsoft.com/office/drawing/2014/main" id="{7DEE4A19-31F0-48D1-810F-519110471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300" y="6528859"/>
            <a:ext cx="503032" cy="329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A9E32BD-B201-4C38-96C4-D961A395C03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 hasCustomPrompt="1"/>
          </p:nvPr>
        </p:nvSpPr>
        <p:spPr>
          <a:xfrm>
            <a:off x="271667" y="247534"/>
            <a:ext cx="4873958" cy="2262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de consoles de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2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66" userDrawn="1">
          <p15:clr>
            <a:srgbClr val="FBAE40"/>
          </p15:clr>
        </p15:guide>
        <p15:guide id="3" pos="7514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00" userDrawn="1">
          <p15:clr>
            <a:srgbClr val="FBAE40"/>
          </p15:clr>
        </p15:guide>
        <p15:guide id="6" orient="horz" pos="119" userDrawn="1">
          <p15:clr>
            <a:srgbClr val="FBAE40"/>
          </p15:clr>
        </p15:guide>
        <p15:guide id="7" orient="horz" pos="411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32220DB-6DC5-4776-BED7-F90822A9F2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21580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A82ECC-059F-4269-984F-F2D08B6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3C63B6-1814-4A98-8879-8C5DD8C8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1342B-6405-4F8D-B504-9DB89AD7B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F34C0-D96E-4092-8FDF-F11FE5FB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6D5CB-7F34-44D3-8872-5DFDCD31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32BD-B201-4C38-96C4-D961A395C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tags" Target="../tags/tag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1.emf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E76C80B1-3933-43E8-9678-8166DEEB53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33538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95" imgH="396" progId="TCLayout.ActiveDocument.1">
                  <p:embed/>
                </p:oleObj>
              </mc:Choice>
              <mc:Fallback>
                <p:oleObj name="Slide do think-cell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5601675-1D59-4D59-8625-E407938A1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2C35F6-9D83-4CFE-B37E-C8529A4851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1667" y="146465"/>
            <a:ext cx="11648665" cy="31805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2991C85-5335-4F1C-BE32-4F2F033BAAD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24E86A-C69E-46D7-A612-797856457E50}"/>
              </a:ext>
            </a:extLst>
          </p:cNvPr>
          <p:cNvSpPr txBox="1"/>
          <p:nvPr/>
        </p:nvSpPr>
        <p:spPr>
          <a:xfrm>
            <a:off x="346308" y="2192239"/>
            <a:ext cx="313040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Aluno: Filipe Soares, 10774009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Orientador: Prof. Dr. Arthur Jordão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Engenharia de Computação</a:t>
            </a:r>
          </a:p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Poli-USP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16 de outubro de 2023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9A0F705-5756-4F50-9290-15A9C22B8818}"/>
              </a:ext>
            </a:extLst>
          </p:cNvPr>
          <p:cNvCxnSpPr>
            <a:cxnSpLocks/>
          </p:cNvCxnSpPr>
          <p:nvPr/>
        </p:nvCxnSpPr>
        <p:spPr>
          <a:xfrm>
            <a:off x="-280219" y="4681444"/>
            <a:ext cx="122005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57B334-54D5-43D9-A88F-20B6EE525C2A}"/>
              </a:ext>
            </a:extLst>
          </p:cNvPr>
          <p:cNvSpPr txBox="1"/>
          <p:nvPr/>
        </p:nvSpPr>
        <p:spPr>
          <a:xfrm>
            <a:off x="362039" y="1130974"/>
            <a:ext cx="1041661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Evolução do Projeto de Formatura (1)</a:t>
            </a:r>
          </a:p>
        </p:txBody>
      </p:sp>
      <p:pic>
        <p:nvPicPr>
          <p:cNvPr id="8" name="Picture 2" descr="Mais Notícias… – Página: 2 – PCS">
            <a:extLst>
              <a:ext uri="{FF2B5EF4-FFF2-40B4-BE49-F238E27FC236}">
                <a16:creationId xmlns:a16="http://schemas.microsoft.com/office/drawing/2014/main" id="{5DE9A16D-4D9D-460C-ACAE-B4BB5BDB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07" y="4842914"/>
            <a:ext cx="1111573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id="{DEF4FBC4-C16C-4137-A68A-0250A41C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4974998"/>
            <a:ext cx="1444814" cy="2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2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4F8F980-38FE-EA09-B6E6-F3E3E9D84F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5620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73" imgH="476" progId="TCLayout.ActiveDocument.1">
                  <p:embed/>
                </p:oleObj>
              </mc:Choice>
              <mc:Fallback>
                <p:oleObj name="Slide do think-cell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53B58ED-97F5-4780-064A-D2F25EC0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O estudo da mortalidade é um recurso importante para a criação e orientação de políticas públicas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F6E19E-EB1B-4B24-BF4A-4DCBB005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199862B6-7EB9-601B-C50D-9F68C5C3B1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1667" y="247534"/>
            <a:ext cx="4873958" cy="226299"/>
          </a:xfrm>
        </p:spPr>
        <p:txBody>
          <a:bodyPr>
            <a:normAutofit fontScale="40000" lnSpcReduction="20000"/>
          </a:bodyPr>
          <a:lstStyle/>
          <a:p>
            <a:r>
              <a:rPr lang="pt-BR" dirty="0"/>
              <a:t>Motivação </a:t>
            </a:r>
            <a:endParaRPr lang="en-US" dirty="0"/>
          </a:p>
        </p:txBody>
      </p:sp>
      <p:pic>
        <p:nvPicPr>
          <p:cNvPr id="11" name="Gráfico 10" descr="Dólar com preenchimento sólido">
            <a:extLst>
              <a:ext uri="{FF2B5EF4-FFF2-40B4-BE49-F238E27FC236}">
                <a16:creationId xmlns:a16="http://schemas.microsoft.com/office/drawing/2014/main" id="{5D8C69CD-A766-AD98-9AF1-4C8848800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4327" y="1730181"/>
            <a:ext cx="589907" cy="589907"/>
          </a:xfrm>
          <a:prstGeom prst="rect">
            <a:avLst/>
          </a:prstGeom>
        </p:spPr>
      </p:pic>
      <p:pic>
        <p:nvPicPr>
          <p:cNvPr id="13" name="Gráfico 12" descr="Família com menina com preenchimento sólido">
            <a:extLst>
              <a:ext uri="{FF2B5EF4-FFF2-40B4-BE49-F238E27FC236}">
                <a16:creationId xmlns:a16="http://schemas.microsoft.com/office/drawing/2014/main" id="{4C6FBF26-CA4D-74C4-72B1-C22BBCDFE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2733" y="1687634"/>
            <a:ext cx="697659" cy="69765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25519F-CADC-FFA6-E027-60B6A830F945}"/>
              </a:ext>
            </a:extLst>
          </p:cNvPr>
          <p:cNvSpPr txBox="1"/>
          <p:nvPr/>
        </p:nvSpPr>
        <p:spPr>
          <a:xfrm>
            <a:off x="3961069" y="2503217"/>
            <a:ext cx="113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Condições econômicas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636199-3F3A-662E-EC07-F742DC260797}"/>
              </a:ext>
            </a:extLst>
          </p:cNvPr>
          <p:cNvSpPr txBox="1"/>
          <p:nvPr/>
        </p:nvSpPr>
        <p:spPr>
          <a:xfrm>
            <a:off x="3102733" y="257639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Família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C07B7D-4FEC-2C81-7984-4CD41CD205F0}"/>
              </a:ext>
            </a:extLst>
          </p:cNvPr>
          <p:cNvSpPr txBox="1"/>
          <p:nvPr/>
        </p:nvSpPr>
        <p:spPr>
          <a:xfrm>
            <a:off x="2084904" y="2574555"/>
            <a:ext cx="847502" cy="27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Gestação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C81681-2CBC-8691-3EA9-FB439DF4C3CE}"/>
              </a:ext>
            </a:extLst>
          </p:cNvPr>
          <p:cNvSpPr txBox="1"/>
          <p:nvPr/>
        </p:nvSpPr>
        <p:spPr>
          <a:xfrm>
            <a:off x="1133719" y="257455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Educação</a:t>
            </a:r>
          </a:p>
        </p:txBody>
      </p:sp>
      <p:pic>
        <p:nvPicPr>
          <p:cNvPr id="19" name="Gráfico 18" descr="Moça grávida com preenchimento sólido">
            <a:extLst>
              <a:ext uri="{FF2B5EF4-FFF2-40B4-BE49-F238E27FC236}">
                <a16:creationId xmlns:a16="http://schemas.microsoft.com/office/drawing/2014/main" id="{193041CC-BB5F-F1EA-4F24-759661E99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7098" y="1700259"/>
            <a:ext cx="702304" cy="702304"/>
          </a:xfrm>
          <a:prstGeom prst="rect">
            <a:avLst/>
          </a:prstGeom>
        </p:spPr>
      </p:pic>
      <p:pic>
        <p:nvPicPr>
          <p:cNvPr id="21" name="Gráfico 20" descr="Livros com preenchimento sólido">
            <a:extLst>
              <a:ext uri="{FF2B5EF4-FFF2-40B4-BE49-F238E27FC236}">
                <a16:creationId xmlns:a16="http://schemas.microsoft.com/office/drawing/2014/main" id="{581B993A-3E32-28D6-1DB3-5A7EF3E3E8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04482" y="1728251"/>
            <a:ext cx="477184" cy="477184"/>
          </a:xfrm>
          <a:prstGeom prst="rect">
            <a:avLst/>
          </a:prstGeom>
        </p:spPr>
      </p:pic>
      <p:pic>
        <p:nvPicPr>
          <p:cNvPr id="23" name="Gráfico 22" descr="Homem com preenchimento sólido">
            <a:extLst>
              <a:ext uri="{FF2B5EF4-FFF2-40B4-BE49-F238E27FC236}">
                <a16:creationId xmlns:a16="http://schemas.microsoft.com/office/drawing/2014/main" id="{A961C907-8003-DA76-BEF3-1E1B9C638B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2749" y="3851988"/>
            <a:ext cx="1667069" cy="1667069"/>
          </a:xfrm>
          <a:prstGeom prst="rect">
            <a:avLst/>
          </a:prstGeom>
        </p:spPr>
      </p:pic>
      <p:pic>
        <p:nvPicPr>
          <p:cNvPr id="30" name="Gráfico 29" descr="Médico com preenchimento sólido">
            <a:extLst>
              <a:ext uri="{FF2B5EF4-FFF2-40B4-BE49-F238E27FC236}">
                <a16:creationId xmlns:a16="http://schemas.microsoft.com/office/drawing/2014/main" id="{4B3C31C5-1EEC-1079-FA90-68114A0A90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89422" y="4057261"/>
            <a:ext cx="1256523" cy="1256523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3A20C0C-B88C-0C83-CF8F-A0AADD46D7BA}"/>
              </a:ext>
            </a:extLst>
          </p:cNvPr>
          <p:cNvSpPr txBox="1"/>
          <p:nvPr/>
        </p:nvSpPr>
        <p:spPr>
          <a:xfrm>
            <a:off x="2812967" y="558503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Indivíduo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F5E0D95-D000-15CD-AC0B-EC0CD8A619A4}"/>
              </a:ext>
            </a:extLst>
          </p:cNvPr>
          <p:cNvSpPr txBox="1"/>
          <p:nvPr/>
        </p:nvSpPr>
        <p:spPr>
          <a:xfrm>
            <a:off x="6115746" y="538055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Atendimento</a:t>
            </a: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D7B14409-D2F4-11C2-2831-3C3DF4068DB9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1891270" y="2526974"/>
            <a:ext cx="1000434" cy="164959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B8151107-C2C1-0D71-E29C-76C0D1BD793E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2363174" y="2998878"/>
            <a:ext cx="998590" cy="70762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383FA842-C7CB-3E83-E3AB-EA410502D5C7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2832216" y="3237466"/>
            <a:ext cx="998590" cy="2304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59497B12-DADB-A55D-9CD3-4B444798ABA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>
            <a:off x="3428920" y="2752246"/>
            <a:ext cx="887106" cy="1312378"/>
          </a:xfrm>
          <a:prstGeom prst="bentConnector3">
            <a:avLst>
              <a:gd name="adj1" fmla="val 44741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F642110-7FEC-C8CE-75BE-122F3FCB83F7}"/>
              </a:ext>
            </a:extLst>
          </p:cNvPr>
          <p:cNvCxnSpPr>
            <a:endCxn id="30" idx="1"/>
          </p:cNvCxnSpPr>
          <p:nvPr/>
        </p:nvCxnSpPr>
        <p:spPr>
          <a:xfrm>
            <a:off x="4049818" y="4685522"/>
            <a:ext cx="193960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F523D9C-7F07-FD99-E473-9077823039D3}"/>
              </a:ext>
            </a:extLst>
          </p:cNvPr>
          <p:cNvSpPr txBox="1"/>
          <p:nvPr/>
        </p:nvSpPr>
        <p:spPr>
          <a:xfrm>
            <a:off x="4650233" y="4521005"/>
            <a:ext cx="54213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Crise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85A1BE31-5CF1-D2E3-07F2-21F77118F9FD}"/>
              </a:ext>
            </a:extLst>
          </p:cNvPr>
          <p:cNvCxnSpPr/>
          <p:nvPr/>
        </p:nvCxnSpPr>
        <p:spPr>
          <a:xfrm>
            <a:off x="7464822" y="4685522"/>
            <a:ext cx="193960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88DD9D17-FFEF-E50C-D2EE-D0F048C47D43}"/>
              </a:ext>
            </a:extLst>
          </p:cNvPr>
          <p:cNvSpPr txBox="1"/>
          <p:nvPr/>
        </p:nvSpPr>
        <p:spPr>
          <a:xfrm>
            <a:off x="8065237" y="4521005"/>
            <a:ext cx="5517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Óbito</a:t>
            </a:r>
          </a:p>
        </p:txBody>
      </p:sp>
      <p:pic>
        <p:nvPicPr>
          <p:cNvPr id="96" name="Gráfico 95" descr="Esqueleto com preenchimento sólido">
            <a:extLst>
              <a:ext uri="{FF2B5EF4-FFF2-40B4-BE49-F238E27FC236}">
                <a16:creationId xmlns:a16="http://schemas.microsoft.com/office/drawing/2014/main" id="{4A3F27AE-4D40-8033-B203-6A37D95429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1388" y="3932455"/>
            <a:ext cx="1386820" cy="1386820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04E282E3-33DD-FD2C-C439-0D39F5E4B1F4}"/>
              </a:ext>
            </a:extLst>
          </p:cNvPr>
          <p:cNvSpPr txBox="1"/>
          <p:nvPr/>
        </p:nvSpPr>
        <p:spPr>
          <a:xfrm>
            <a:off x="9792007" y="541534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Necrópsia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EA1CA2D-EDED-6B34-BFD3-233A2D29704A}"/>
              </a:ext>
            </a:extLst>
          </p:cNvPr>
          <p:cNvSpPr/>
          <p:nvPr/>
        </p:nvSpPr>
        <p:spPr>
          <a:xfrm>
            <a:off x="782022" y="1474237"/>
            <a:ext cx="4774150" cy="166706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2CDFD32-01A5-8A7A-4650-E7857F564913}"/>
              </a:ext>
            </a:extLst>
          </p:cNvPr>
          <p:cNvSpPr txBox="1"/>
          <p:nvPr/>
        </p:nvSpPr>
        <p:spPr>
          <a:xfrm>
            <a:off x="3961069" y="1342269"/>
            <a:ext cx="15183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i="1" dirty="0"/>
              <a:t>Contexto paciente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C4C03762-8DD1-C766-2E3D-679D578A9F2F}"/>
              </a:ext>
            </a:extLst>
          </p:cNvPr>
          <p:cNvSpPr/>
          <p:nvPr/>
        </p:nvSpPr>
        <p:spPr>
          <a:xfrm>
            <a:off x="4280272" y="3602972"/>
            <a:ext cx="6785833" cy="234062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4A9D168-481B-047C-64D5-EA666EAFDADD}"/>
              </a:ext>
            </a:extLst>
          </p:cNvPr>
          <p:cNvSpPr txBox="1"/>
          <p:nvPr/>
        </p:nvSpPr>
        <p:spPr>
          <a:xfrm>
            <a:off x="9231335" y="3464472"/>
            <a:ext cx="12731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i="1" dirty="0"/>
              <a:t>Contexto óbito</a:t>
            </a:r>
          </a:p>
        </p:txBody>
      </p:sp>
      <p:pic>
        <p:nvPicPr>
          <p:cNvPr id="111" name="Gráfico 110" descr="Apresentação com gráfico de pizza com preenchimento sólido">
            <a:extLst>
              <a:ext uri="{FF2B5EF4-FFF2-40B4-BE49-F238E27FC236}">
                <a16:creationId xmlns:a16="http://schemas.microsoft.com/office/drawing/2014/main" id="{ED1ADD36-0394-00F0-F3E5-72F711422D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67342" y="1720287"/>
            <a:ext cx="1137084" cy="1137084"/>
          </a:xfrm>
          <a:prstGeom prst="rect">
            <a:avLst/>
          </a:prstGeom>
        </p:spPr>
      </p:pic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18404E5A-716F-0CB7-4ACC-2F35C7C39D28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9404426" y="2205435"/>
            <a:ext cx="1661679" cy="2567851"/>
          </a:xfrm>
          <a:prstGeom prst="bentConnector4">
            <a:avLst>
              <a:gd name="adj1" fmla="val -13757"/>
              <a:gd name="adj2" fmla="val 10004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E73B298-BF79-FD06-E649-5F39260EED5C}"/>
              </a:ext>
            </a:extLst>
          </p:cNvPr>
          <p:cNvSpPr txBox="1"/>
          <p:nvPr/>
        </p:nvSpPr>
        <p:spPr>
          <a:xfrm>
            <a:off x="7939669" y="2851553"/>
            <a:ext cx="2009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Coleta e análise de dados</a:t>
            </a: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3E4B8A02-9292-8EF8-A1FF-AF78FD7A2DC4}"/>
              </a:ext>
            </a:extLst>
          </p:cNvPr>
          <p:cNvCxnSpPr>
            <a:cxnSpLocks/>
          </p:cNvCxnSpPr>
          <p:nvPr/>
        </p:nvCxnSpPr>
        <p:spPr>
          <a:xfrm flipH="1">
            <a:off x="5770545" y="2266007"/>
            <a:ext cx="23689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6F35D5C0-FBBD-7347-0413-77D773A71DA9}"/>
              </a:ext>
            </a:extLst>
          </p:cNvPr>
          <p:cNvSpPr txBox="1"/>
          <p:nvPr/>
        </p:nvSpPr>
        <p:spPr>
          <a:xfrm>
            <a:off x="6329514" y="2125564"/>
            <a:ext cx="13692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2372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14F9FCD9-7F0E-5D14-EEA6-E3B397A32C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4096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Na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, a base de dados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tratada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supervisão</a:t>
            </a:r>
            <a:r>
              <a:rPr lang="en-US" dirty="0"/>
              <a:t> e </a:t>
            </a:r>
            <a:r>
              <a:rPr lang="en-US" dirty="0" err="1"/>
              <a:t>clusterização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explorados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Cronograma do projeto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F246D4-A3B6-D173-CE10-58D63D2B39E2}"/>
              </a:ext>
            </a:extLst>
          </p:cNvPr>
          <p:cNvSpPr txBox="1"/>
          <p:nvPr/>
        </p:nvSpPr>
        <p:spPr>
          <a:xfrm>
            <a:off x="892617" y="5173905"/>
            <a:ext cx="10398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Estudar conceitos teóricos e práticos de aprendizado de máquina com ênfase no paradigma não-supervisionado </a:t>
            </a:r>
            <a:br>
              <a:rPr lang="pt-BR" sz="1200" dirty="0"/>
            </a:br>
            <a:r>
              <a:rPr lang="pt-BR" sz="1200" dirty="0"/>
              <a:t>Aplicar técnicas de clusterização nos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Conduzir experimentos e análise dos resultados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Ler artigos científicos relacionados ao tema da 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Organizar e documentar os códigos produzidos seguindo boas práticas de programação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Redigir um documento técnico-científico (o trabalho final do projeto de formatura)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8974CE0-E80A-AF32-4671-5FA7A251206C}"/>
              </a:ext>
            </a:extLst>
          </p:cNvPr>
          <p:cNvSpPr txBox="1"/>
          <p:nvPr/>
        </p:nvSpPr>
        <p:spPr>
          <a:xfrm>
            <a:off x="263525" y="136476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/>
              <a:t>Fases</a:t>
            </a:r>
            <a:endParaRPr lang="pt-BR" b="1" i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0A87FD-57DA-FD94-0623-7FD6B70F3A44}"/>
              </a:ext>
            </a:extLst>
          </p:cNvPr>
          <p:cNvSpPr txBox="1"/>
          <p:nvPr/>
        </p:nvSpPr>
        <p:spPr>
          <a:xfrm>
            <a:off x="263525" y="488872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/>
              <a:t>Atividades</a:t>
            </a:r>
            <a:endParaRPr lang="pt-BR" b="1" i="1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51190E8-9208-13F4-8568-A13CB0DFD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243" y="1641759"/>
            <a:ext cx="985351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812B11A-D417-9732-6EB7-2A136B9DC5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583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73" imgH="476" progId="TCLayout.ActiveDocument.1">
                  <p:embed/>
                </p:oleObj>
              </mc:Choice>
              <mc:Fallback>
                <p:oleObj name="Slide do think-cell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6DC3762-7303-C049-B0E1-F8914DB0B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dirty="0"/>
              <a:t>A principal fonte de dados para o projeto é a plataforma de ciência de dados aplicada à saúde da Fiocruz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9334A1C-7CC7-E9D6-88A6-365096C4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29731A8A-5E30-465E-8CCC-7767B345B7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1667" y="247534"/>
            <a:ext cx="4873958" cy="226299"/>
          </a:xfrm>
        </p:spPr>
        <p:txBody>
          <a:bodyPr>
            <a:normAutofit fontScale="40000" lnSpcReduction="20000"/>
          </a:bodyPr>
          <a:lstStyle/>
          <a:p>
            <a:r>
              <a:rPr lang="pt-BR" dirty="0"/>
              <a:t>Identificação das fontes de dados disponíveis e tratamento deles</a:t>
            </a:r>
            <a:endParaRPr lang="en-US" dirty="0"/>
          </a:p>
        </p:txBody>
      </p:sp>
      <p:pic>
        <p:nvPicPr>
          <p:cNvPr id="4098" name="Picture 2" descr="DATASUS - Ministério da Saúde - Insper: Ensino Superior em Negócios,  Direito, Engenharias e Ciência da Computação">
            <a:extLst>
              <a:ext uri="{FF2B5EF4-FFF2-40B4-BE49-F238E27FC236}">
                <a16:creationId xmlns:a16="http://schemas.microsoft.com/office/drawing/2014/main" id="{DD1A4358-C887-674C-E710-EA964242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1720939"/>
            <a:ext cx="2220685" cy="6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ndemia na Internet: FIOCRUZ | PCDaS">
            <a:extLst>
              <a:ext uri="{FF2B5EF4-FFF2-40B4-BE49-F238E27FC236}">
                <a16:creationId xmlns:a16="http://schemas.microsoft.com/office/drawing/2014/main" id="{C71BEFCE-9AA2-34D7-4907-74BD2552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23952" r="11708" b="17050"/>
          <a:stretch/>
        </p:blipFill>
        <p:spPr bwMode="auto">
          <a:xfrm>
            <a:off x="5036597" y="1969744"/>
            <a:ext cx="2110661" cy="7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1E1BD7-C5DD-81CA-E909-4C5ACD7ECA13}"/>
              </a:ext>
            </a:extLst>
          </p:cNvPr>
          <p:cNvSpPr txBox="1">
            <a:spLocks/>
          </p:cNvSpPr>
          <p:nvPr/>
        </p:nvSpPr>
        <p:spPr>
          <a:xfrm>
            <a:off x="726245" y="2642002"/>
            <a:ext cx="27374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SIM - Sistemas de Informação de Mortalidade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062DF6B-913B-1DB3-33B0-4037B182E3FD}"/>
              </a:ext>
            </a:extLst>
          </p:cNvPr>
          <p:cNvGrpSpPr/>
          <p:nvPr/>
        </p:nvGrpSpPr>
        <p:grpSpPr>
          <a:xfrm>
            <a:off x="3925008" y="1572874"/>
            <a:ext cx="270442" cy="1465112"/>
            <a:chOff x="7589942" y="2269789"/>
            <a:chExt cx="579718" cy="2544810"/>
          </a:xfrm>
        </p:grpSpPr>
        <p:cxnSp>
          <p:nvCxnSpPr>
            <p:cNvPr id="24" name="Gerader Verbinder 77">
              <a:extLst>
                <a:ext uri="{FF2B5EF4-FFF2-40B4-BE49-F238E27FC236}">
                  <a16:creationId xmlns:a16="http://schemas.microsoft.com/office/drawing/2014/main" id="{DA33E8CE-5098-CCA5-1322-173DF3032703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78">
              <a:extLst>
                <a:ext uri="{FF2B5EF4-FFF2-40B4-BE49-F238E27FC236}">
                  <a16:creationId xmlns:a16="http://schemas.microsoft.com/office/drawing/2014/main" id="{26713B3A-038D-3AE0-522C-06B654864145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28BB49-B5BB-DE2E-D497-DA0343743A59}"/>
              </a:ext>
            </a:extLst>
          </p:cNvPr>
          <p:cNvSpPr txBox="1"/>
          <p:nvPr/>
        </p:nvSpPr>
        <p:spPr>
          <a:xfrm>
            <a:off x="3198562" y="2488915"/>
            <a:ext cx="172333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ETL (Extract, Transform and Load)</a:t>
            </a:r>
            <a:endParaRPr lang="pt-BR" sz="11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87E9307-6E6F-318B-D3C9-11A391503EAE}"/>
              </a:ext>
            </a:extLst>
          </p:cNvPr>
          <p:cNvSpPr/>
          <p:nvPr/>
        </p:nvSpPr>
        <p:spPr>
          <a:xfrm>
            <a:off x="8684798" y="1709562"/>
            <a:ext cx="2890680" cy="113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23.5 GB (702 arquivos) – 1 por ano por estado desde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Estado de SP: 5,52GB e 6.993.473 instâncias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164 parâmetros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420DF43-2134-2485-921B-4FFE04B13C7F}"/>
              </a:ext>
            </a:extLst>
          </p:cNvPr>
          <p:cNvSpPr/>
          <p:nvPr/>
        </p:nvSpPr>
        <p:spPr>
          <a:xfrm>
            <a:off x="8778136" y="4763968"/>
            <a:ext cx="2890680" cy="44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Classificação dos parâmetros em categorias do paciente e do óbito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66327D8-A075-152B-EF9E-31360ED3B503}"/>
              </a:ext>
            </a:extLst>
          </p:cNvPr>
          <p:cNvGrpSpPr/>
          <p:nvPr/>
        </p:nvGrpSpPr>
        <p:grpSpPr>
          <a:xfrm>
            <a:off x="7853184" y="1572874"/>
            <a:ext cx="270442" cy="1465112"/>
            <a:chOff x="7589942" y="2269789"/>
            <a:chExt cx="579718" cy="2544810"/>
          </a:xfrm>
        </p:grpSpPr>
        <p:cxnSp>
          <p:nvCxnSpPr>
            <p:cNvPr id="44" name="Gerader Verbinder 77">
              <a:extLst>
                <a:ext uri="{FF2B5EF4-FFF2-40B4-BE49-F238E27FC236}">
                  <a16:creationId xmlns:a16="http://schemas.microsoft.com/office/drawing/2014/main" id="{CC668F30-84AA-4345-2385-0E74E6228D44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78">
              <a:extLst>
                <a:ext uri="{FF2B5EF4-FFF2-40B4-BE49-F238E27FC236}">
                  <a16:creationId xmlns:a16="http://schemas.microsoft.com/office/drawing/2014/main" id="{8DFBBCD6-AD1B-4B3B-5BA0-3D1C71CA507C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F5A1469-8518-8FC8-E730-D1D4E521059A}"/>
              </a:ext>
            </a:extLst>
          </p:cNvPr>
          <p:cNvGrpSpPr/>
          <p:nvPr/>
        </p:nvGrpSpPr>
        <p:grpSpPr>
          <a:xfrm flipH="1">
            <a:off x="7853184" y="4256440"/>
            <a:ext cx="270442" cy="1465112"/>
            <a:chOff x="7589942" y="2269789"/>
            <a:chExt cx="579718" cy="2544810"/>
          </a:xfrm>
        </p:grpSpPr>
        <p:cxnSp>
          <p:nvCxnSpPr>
            <p:cNvPr id="47" name="Gerader Verbinder 77">
              <a:extLst>
                <a:ext uri="{FF2B5EF4-FFF2-40B4-BE49-F238E27FC236}">
                  <a16:creationId xmlns:a16="http://schemas.microsoft.com/office/drawing/2014/main" id="{6CFDDC66-DEF2-779F-7710-971AB074DCC9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78">
              <a:extLst>
                <a:ext uri="{FF2B5EF4-FFF2-40B4-BE49-F238E27FC236}">
                  <a16:creationId xmlns:a16="http://schemas.microsoft.com/office/drawing/2014/main" id="{E91227A8-69D2-DAB1-8B9A-9A0790CA0A64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C8C5D49-49F4-F027-CC11-27A320E9F366}"/>
              </a:ext>
            </a:extLst>
          </p:cNvPr>
          <p:cNvSpPr txBox="1"/>
          <p:nvPr/>
        </p:nvSpPr>
        <p:spPr>
          <a:xfrm>
            <a:off x="1138727" y="4742958"/>
            <a:ext cx="17013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/>
              <a:t>Seleção de 41 parâmetros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0B620B4-1425-C938-A368-BE76DAAA59B6}"/>
              </a:ext>
            </a:extLst>
          </p:cNvPr>
          <p:cNvGrpSpPr/>
          <p:nvPr/>
        </p:nvGrpSpPr>
        <p:grpSpPr>
          <a:xfrm flipH="1">
            <a:off x="3848566" y="4256440"/>
            <a:ext cx="270442" cy="1465112"/>
            <a:chOff x="7589942" y="2269789"/>
            <a:chExt cx="579718" cy="2544810"/>
          </a:xfrm>
        </p:grpSpPr>
        <p:cxnSp>
          <p:nvCxnSpPr>
            <p:cNvPr id="52" name="Gerader Verbinder 77">
              <a:extLst>
                <a:ext uri="{FF2B5EF4-FFF2-40B4-BE49-F238E27FC236}">
                  <a16:creationId xmlns:a16="http://schemas.microsoft.com/office/drawing/2014/main" id="{BDE63EF3-517C-0793-038F-1EE60C7B4FF1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78">
              <a:extLst>
                <a:ext uri="{FF2B5EF4-FFF2-40B4-BE49-F238E27FC236}">
                  <a16:creationId xmlns:a16="http://schemas.microsoft.com/office/drawing/2014/main" id="{0BCD365A-E227-A726-4EBE-568085FBC1E5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id="{19164EE5-FE1A-D7F7-FAB7-78BF6C3DD509}"/>
              </a:ext>
            </a:extLst>
          </p:cNvPr>
          <p:cNvSpPr/>
          <p:nvPr/>
        </p:nvSpPr>
        <p:spPr>
          <a:xfrm>
            <a:off x="4635249" y="4445884"/>
            <a:ext cx="2890680" cy="1268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Filtro de parâmetros: (i) com quantidade de dados relevante, (</a:t>
            </a:r>
            <a:r>
              <a:rPr lang="pt-BR" sz="1200" dirty="0" err="1">
                <a:solidFill>
                  <a:schemeClr val="tx1"/>
                </a:solidFill>
              </a:rPr>
              <a:t>ii</a:t>
            </a:r>
            <a:r>
              <a:rPr lang="pt-BR" sz="1200" dirty="0">
                <a:solidFill>
                  <a:schemeClr val="tx1"/>
                </a:solidFill>
              </a:rPr>
              <a:t>) colunas redundantes e (</a:t>
            </a:r>
            <a:r>
              <a:rPr lang="pt-BR" sz="1200" dirty="0" err="1">
                <a:solidFill>
                  <a:schemeClr val="tx1"/>
                </a:solidFill>
              </a:rPr>
              <a:t>iii</a:t>
            </a:r>
            <a:r>
              <a:rPr lang="pt-BR" sz="1200" dirty="0">
                <a:solidFill>
                  <a:schemeClr val="tx1"/>
                </a:solidFill>
              </a:rPr>
              <a:t>) que fazem sentido para análise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Codificação dos parâmetros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2063C0C-2CFD-1AA9-4DC1-50FC30AB7019}"/>
              </a:ext>
            </a:extLst>
          </p:cNvPr>
          <p:cNvGrpSpPr/>
          <p:nvPr/>
        </p:nvGrpSpPr>
        <p:grpSpPr>
          <a:xfrm rot="5400000">
            <a:off x="9911112" y="2790607"/>
            <a:ext cx="270442" cy="1465112"/>
            <a:chOff x="7589942" y="2269789"/>
            <a:chExt cx="579718" cy="2544810"/>
          </a:xfrm>
        </p:grpSpPr>
        <p:cxnSp>
          <p:nvCxnSpPr>
            <p:cNvPr id="56" name="Gerader Verbinder 77">
              <a:extLst>
                <a:ext uri="{FF2B5EF4-FFF2-40B4-BE49-F238E27FC236}">
                  <a16:creationId xmlns:a16="http://schemas.microsoft.com/office/drawing/2014/main" id="{BEEA0ED4-39D5-1BB7-C6A7-45D35244FB04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78">
              <a:extLst>
                <a:ext uri="{FF2B5EF4-FFF2-40B4-BE49-F238E27FC236}">
                  <a16:creationId xmlns:a16="http://schemas.microsoft.com/office/drawing/2014/main" id="{AB36B321-D718-E303-E908-24C0B51AF008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7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146CFB9-7C2F-BA74-58AC-2130C60B1C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7166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73" imgH="476" progId="TCLayout.ActiveDocument.1">
                  <p:embed/>
                </p:oleObj>
              </mc:Choice>
              <mc:Fallback>
                <p:oleObj name="Slide do think-cell" r:id="rId3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620C781-6596-0D2E-D077-1E5469E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dirty="0"/>
              <a:t>Existem duas hipóteses guiando a análise que serão validados ou refutados pela combinação de análise supervisionada e não supervisionada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CD33A2-223F-0D2E-F664-4454F55C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6EAE5F-CC05-D1EB-7EE7-77ED114549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083322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McKinsey">
      <a:dk1>
        <a:srgbClr val="58595B"/>
      </a:dk1>
      <a:lt1>
        <a:srgbClr val="FFFFFF"/>
      </a:lt1>
      <a:dk2>
        <a:srgbClr val="073240"/>
      </a:dk2>
      <a:lt2>
        <a:srgbClr val="216767"/>
      </a:lt2>
      <a:accent1>
        <a:srgbClr val="0F6580"/>
      </a:accent1>
      <a:accent2>
        <a:srgbClr val="1585A6"/>
      </a:accent2>
      <a:accent3>
        <a:srgbClr val="3CCAF6"/>
      </a:accent3>
      <a:accent4>
        <a:srgbClr val="94DCF6"/>
      </a:accent4>
      <a:accent5>
        <a:srgbClr val="D8D8D8"/>
      </a:accent5>
      <a:accent6>
        <a:srgbClr val="F2F2F2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301</Words>
  <Application>Microsoft Office PowerPoint</Application>
  <PresentationFormat>Widescreen</PresentationFormat>
  <Paragraphs>49</Paragraphs>
  <Slides>5</Slides>
  <Notes>1</Notes>
  <HiddenSlides>1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Tema do Office</vt:lpstr>
      <vt:lpstr>Slide do think-cell</vt:lpstr>
      <vt:lpstr>Apresentação do PowerPoint</vt:lpstr>
      <vt:lpstr>O estudo da mortalidade é um recurso importante para a criação e orientação de políticas públicas</vt:lpstr>
      <vt:lpstr>Na etapa atual do projeto, a base de dados já foi tratada e os modelo de supervisão e clusterização serão explorados nas próximas semanas</vt:lpstr>
      <vt:lpstr>A principal fonte de dados para o projeto é a plataforma de ciência de dados aplicada à saúde da Fiocruz </vt:lpstr>
      <vt:lpstr>Existem duas hipóteses guiando a análise que serão validados ou refutados pela combinação de análise supervisionada e não supervisionada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Soares</dc:creator>
  <cp:lastModifiedBy>Filipe Penna</cp:lastModifiedBy>
  <cp:revision>61</cp:revision>
  <dcterms:created xsi:type="dcterms:W3CDTF">2021-06-21T17:14:37Z</dcterms:created>
  <dcterms:modified xsi:type="dcterms:W3CDTF">2023-10-16T14:25:14Z</dcterms:modified>
</cp:coreProperties>
</file>