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9" r:id="rId16"/>
    <p:sldId id="270" r:id="rId17"/>
    <p:sldId id="272" r:id="rId18"/>
    <p:sldId id="277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8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0B5D3A-ABE2-4F09-8E09-8757A5D0A6A2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7A6AFDC-EC25-4A9B-9F36-B8B8FA997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630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000125" y="714375"/>
            <a:ext cx="6772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EPILEPTIC SIEZURE DETECTION AND PREDICTION USING EEG ANALYSIS</a:t>
            </a:r>
            <a:endParaRPr lang="en-I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923689" y="4635682"/>
            <a:ext cx="1895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ALEX JOHN</a:t>
            </a:r>
          </a:p>
          <a:p>
            <a:r>
              <a:rPr lang="en-IN" sz="2000" dirty="0">
                <a:solidFill>
                  <a:schemeClr val="bg1"/>
                </a:solidFill>
              </a:rPr>
              <a:t>ALEX JOSEPH</a:t>
            </a:r>
          </a:p>
          <a:p>
            <a:r>
              <a:rPr lang="en-IN" sz="2000" dirty="0">
                <a:solidFill>
                  <a:schemeClr val="bg1"/>
                </a:solidFill>
              </a:rPr>
              <a:t>BIBIN BABY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DEEPAK M</a:t>
            </a:r>
          </a:p>
          <a:p>
            <a:r>
              <a:rPr lang="en-IN" sz="2000" dirty="0">
                <a:solidFill>
                  <a:schemeClr val="bg1"/>
                </a:solidFill>
              </a:rPr>
              <a:t>FELIX GEORGE</a:t>
            </a:r>
          </a:p>
          <a:p>
            <a:r>
              <a:rPr lang="en-IN" sz="2000" dirty="0">
                <a:solidFill>
                  <a:schemeClr val="bg1"/>
                </a:solidFill>
              </a:rPr>
              <a:t>TONNY JOHN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0326" y="4705350"/>
            <a:ext cx="2685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	Guide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400" dirty="0" err="1" smtClean="0">
                <a:solidFill>
                  <a:schemeClr val="bg1"/>
                </a:solidFill>
              </a:rPr>
              <a:t>Dr.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SATHIDEVI P 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45" y="2640054"/>
            <a:ext cx="5622409" cy="3267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7418"/>
            <a:ext cx="2959100" cy="98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352425"/>
            <a:ext cx="4826000" cy="332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3699" y="550687"/>
            <a:ext cx="531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Actual Markings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15175" y="6033958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/>
              <a:t>after B</a:t>
            </a:r>
            <a:r>
              <a:rPr lang="en-US" dirty="0" smtClean="0"/>
              <a:t>alancing </a:t>
            </a:r>
            <a:r>
              <a:rPr lang="en-IN" dirty="0" smtClean="0"/>
              <a:t>the </a:t>
            </a:r>
            <a:r>
              <a:rPr lang="en-IN" dirty="0"/>
              <a:t>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528" y="5710793"/>
            <a:ext cx="532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  <a:r>
              <a:rPr lang="en-IN" dirty="0" smtClean="0"/>
              <a:t>. </a:t>
            </a:r>
            <a:r>
              <a:rPr lang="en-US" dirty="0"/>
              <a:t>The rows represent actual values, and </a:t>
            </a:r>
            <a:r>
              <a:rPr lang="en-US" dirty="0" smtClean="0"/>
              <a:t>the columns </a:t>
            </a:r>
            <a:r>
              <a:rPr lang="en-US" dirty="0"/>
              <a:t>represent the predicted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detection is an </a:t>
            </a:r>
            <a:r>
              <a:rPr lang="en-US" dirty="0" smtClean="0"/>
              <a:t>unsupervised learning </a:t>
            </a:r>
            <a:r>
              <a:rPr lang="en-US" dirty="0"/>
              <a:t>technique to remove the data </a:t>
            </a:r>
            <a:r>
              <a:rPr lang="en-US" dirty="0" smtClean="0"/>
              <a:t>separated above </a:t>
            </a:r>
            <a:r>
              <a:rPr lang="en-US" dirty="0"/>
              <a:t>a few standard deviations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Applied multivariate  outlier detection since there are 23 channels.</a:t>
            </a:r>
          </a:p>
          <a:p>
            <a:r>
              <a:rPr lang="en-US" dirty="0"/>
              <a:t>A</a:t>
            </a:r>
            <a:r>
              <a:rPr lang="en-US" dirty="0" smtClean="0"/>
              <a:t>pplied </a:t>
            </a:r>
            <a:r>
              <a:rPr lang="en-US" dirty="0"/>
              <a:t>isolation forest algorithm </a:t>
            </a:r>
            <a:r>
              <a:rPr lang="en-US" dirty="0" smtClean="0"/>
              <a:t>which predicts </a:t>
            </a:r>
            <a:r>
              <a:rPr lang="en-US" dirty="0"/>
              <a:t>a sample as an outlier or not an outlier </a:t>
            </a:r>
            <a:r>
              <a:rPr lang="en-US" dirty="0" smtClean="0"/>
              <a:t>by </a:t>
            </a:r>
            <a:r>
              <a:rPr lang="en-IN" dirty="0" smtClean="0"/>
              <a:t>using </a:t>
            </a:r>
            <a:r>
              <a:rPr lang="en-IN" dirty="0"/>
              <a:t>an outlier </a:t>
            </a:r>
            <a:r>
              <a:rPr lang="en-IN" dirty="0" smtClean="0"/>
              <a:t>score.</a:t>
            </a:r>
          </a:p>
          <a:p>
            <a:r>
              <a:rPr lang="en-IN" dirty="0" smtClean="0"/>
              <a:t>The </a:t>
            </a:r>
            <a:r>
              <a:rPr lang="en-US" dirty="0" smtClean="0"/>
              <a:t>results </a:t>
            </a:r>
            <a:r>
              <a:rPr lang="en-US" dirty="0"/>
              <a:t>of this algorithm were similar to that </a:t>
            </a:r>
            <a:r>
              <a:rPr lang="en-US" dirty="0" smtClean="0"/>
              <a:t>of simple </a:t>
            </a:r>
            <a:r>
              <a:rPr lang="en-US" dirty="0"/>
              <a:t>random forest implementation of the </a:t>
            </a:r>
            <a:r>
              <a:rPr lang="en-US" dirty="0" smtClean="0"/>
              <a:t>model with </a:t>
            </a:r>
            <a:r>
              <a:rPr lang="en-US" dirty="0"/>
              <a:t>an accuracy of </a:t>
            </a:r>
            <a:r>
              <a:rPr lang="en-US" dirty="0" smtClean="0"/>
              <a:t>70.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1600" dirty="0" smtClean="0"/>
              <a:t>OUTLIER DETECTION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95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CNN takes in input as 2D arrays (Images)</a:t>
            </a:r>
          </a:p>
          <a:p>
            <a:r>
              <a:rPr lang="en-IN" dirty="0" smtClean="0"/>
              <a:t>Created the required dataset by continually plotting the EDF data and capturing it as images.</a:t>
            </a:r>
          </a:p>
          <a:p>
            <a:r>
              <a:rPr lang="en-IN" dirty="0" smtClean="0"/>
              <a:t>Converted the images into binary plots to extract required features</a:t>
            </a:r>
          </a:p>
          <a:p>
            <a:r>
              <a:rPr lang="en-IN" dirty="0" smtClean="0"/>
              <a:t>EEG plot captured every 40ms.</a:t>
            </a:r>
          </a:p>
          <a:p>
            <a:r>
              <a:rPr lang="en-IN" dirty="0" smtClean="0"/>
              <a:t>Accuracy </a:t>
            </a:r>
            <a:r>
              <a:rPr lang="en-IN" smtClean="0"/>
              <a:t>of </a:t>
            </a:r>
            <a:r>
              <a:rPr lang="en-IN" smtClean="0"/>
              <a:t>67</a:t>
            </a:r>
            <a:r>
              <a:rPr lang="en-IN" smtClean="0"/>
              <a:t>% </a:t>
            </a:r>
            <a:r>
              <a:rPr lang="en-IN" dirty="0" smtClean="0"/>
              <a:t>on validation set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1600" dirty="0" smtClean="0"/>
          </a:p>
          <a:p>
            <a:r>
              <a:rPr lang="en-IN" sz="1600" dirty="0" smtClean="0"/>
              <a:t>Applying CNN on EEG images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35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3" y="1721992"/>
            <a:ext cx="9617273" cy="2956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8066" y="5031233"/>
            <a:ext cx="23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Used CNN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6" y="228600"/>
            <a:ext cx="3581401" cy="201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3581400" cy="201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8" y="228600"/>
            <a:ext cx="3581401" cy="20145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976" y="2371725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Capture of post ictal region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609277" y="243840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Capture of ictal region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533579" y="237434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Capture of pre ictal region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861" y="3212544"/>
            <a:ext cx="6511368" cy="3416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696471" y="6260068"/>
            <a:ext cx="350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 and validation of the 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5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present dataset has been sampled too close resulting in large overlap of information in the samples.</a:t>
            </a:r>
          </a:p>
          <a:p>
            <a:r>
              <a:rPr lang="en-IN" dirty="0" smtClean="0"/>
              <a:t>Improved dataset is being created to reduce sampling rate and include longer duration and more channels of EEG signal.</a:t>
            </a:r>
          </a:p>
          <a:p>
            <a:r>
              <a:rPr lang="en-IN" dirty="0" smtClean="0"/>
              <a:t>Keep the increased sampling rate in the seizure region to maintain the dataset balance.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9852" y="973455"/>
            <a:ext cx="2834640" cy="2377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endParaRPr lang="en-IN" sz="1600" dirty="0" smtClean="0"/>
          </a:p>
          <a:p>
            <a:r>
              <a:rPr lang="en-IN" sz="1600" dirty="0" smtClean="0"/>
              <a:t>Applying CNN on EEG images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3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Spectral Density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channels were plotted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Observed </a:t>
            </a:r>
            <a:r>
              <a:rPr lang="en-US" dirty="0"/>
              <a:t>that most of the power is concentrated on the low-frequency </a:t>
            </a:r>
            <a:r>
              <a:rPr lang="en-US" dirty="0" smtClean="0"/>
              <a:t>components: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Delta</a:t>
            </a:r>
            <a:r>
              <a:rPr lang="en-US" dirty="0"/>
              <a:t>, Theta, and Alpha </a:t>
            </a:r>
            <a:r>
              <a:rPr lang="en-US" dirty="0" smtClean="0"/>
              <a:t>waves</a:t>
            </a:r>
          </a:p>
          <a:p>
            <a:r>
              <a:rPr lang="en-US" dirty="0"/>
              <a:t>S</a:t>
            </a:r>
            <a:r>
              <a:rPr lang="en-US" dirty="0" smtClean="0"/>
              <a:t>eparated </a:t>
            </a:r>
            <a:r>
              <a:rPr lang="en-US" dirty="0"/>
              <a:t>the higher frequency components using a </a:t>
            </a:r>
            <a:r>
              <a:rPr lang="en-US" dirty="0" err="1"/>
              <a:t>highpass</a:t>
            </a:r>
            <a:r>
              <a:rPr lang="en-US" dirty="0"/>
              <a:t> filter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filtering of different passbands showed that all frequency components </a:t>
            </a:r>
            <a:r>
              <a:rPr lang="en-US" dirty="0" smtClean="0"/>
              <a:t>constituted the </a:t>
            </a:r>
            <a:r>
              <a:rPr lang="en-US" dirty="0"/>
              <a:t>characteristic </a:t>
            </a:r>
            <a:r>
              <a:rPr lang="en-US" dirty="0" smtClean="0"/>
              <a:t>peak/spike </a:t>
            </a:r>
            <a:r>
              <a:rPr lang="en-US" dirty="0"/>
              <a:t>in almost equal proportions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Frequency </a:t>
            </a:r>
            <a:r>
              <a:rPr lang="en-US" dirty="0"/>
              <a:t>selective analysis might not be the </a:t>
            </a:r>
            <a:r>
              <a:rPr lang="en-US" dirty="0" smtClean="0"/>
              <a:t>approach to </a:t>
            </a:r>
            <a:r>
              <a:rPr lang="en-US" dirty="0"/>
              <a:t>best results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676650"/>
            <a:ext cx="2834640" cy="2139516"/>
          </a:xfrm>
        </p:spPr>
        <p:txBody>
          <a:bodyPr>
            <a:normAutofit/>
          </a:bodyPr>
          <a:lstStyle/>
          <a:p>
            <a:r>
              <a:rPr lang="en-IN" sz="1600" dirty="0" smtClean="0"/>
              <a:t>FREQUENCY DOMAIN ANALYSIS (FOURIER)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32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8" y="563778"/>
            <a:ext cx="4817656" cy="2684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0" y="1400175"/>
            <a:ext cx="53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Power Spectral Density </a:t>
            </a:r>
            <a:r>
              <a:rPr lang="en-US" sz="2000" dirty="0" smtClean="0"/>
              <a:t>of </a:t>
            </a:r>
            <a:r>
              <a:rPr lang="en-US" sz="2000" dirty="0"/>
              <a:t>one of the channels - channel 16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3248025"/>
            <a:ext cx="5549900" cy="3187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5" y="4841560"/>
            <a:ext cx="47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Power Spectral Density after high pass 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7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1166948"/>
            <a:ext cx="9116242" cy="3539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9452" y="4911636"/>
            <a:ext cx="330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 Domain EEG signal 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/>
              <a:t> hour)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81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27017"/>
            <a:ext cx="8058150" cy="5362303"/>
          </a:xfrm>
        </p:spPr>
        <p:txBody>
          <a:bodyPr/>
          <a:lstStyle/>
          <a:p>
            <a:r>
              <a:rPr lang="en-US" dirty="0" smtClean="0"/>
              <a:t>Continuous Wavelet Transform </a:t>
            </a:r>
            <a:r>
              <a:rPr lang="en-US" dirty="0"/>
              <a:t>using Morse wavelets was used to see if any distinguishable features can be identified</a:t>
            </a:r>
            <a:r>
              <a:rPr lang="en-US" dirty="0" smtClean="0"/>
              <a:t>.</a:t>
            </a:r>
          </a:p>
          <a:p>
            <a:r>
              <a:rPr lang="en-US" dirty="0"/>
              <a:t>In most of the channels, the region of the seizure is projected up with maximum </a:t>
            </a:r>
            <a:r>
              <a:rPr lang="en-US" dirty="0" smtClean="0"/>
              <a:t>amplitude.</a:t>
            </a:r>
          </a:p>
          <a:p>
            <a:r>
              <a:rPr lang="en-US" dirty="0" smtClean="0"/>
              <a:t>In </a:t>
            </a:r>
            <a:r>
              <a:rPr lang="en-US" dirty="0"/>
              <a:t>some channels, there are areas of similar magnitude in other time locations also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all cases, the </a:t>
            </a:r>
            <a:r>
              <a:rPr lang="en-US" dirty="0" smtClean="0"/>
              <a:t>frequency (scale</a:t>
            </a:r>
            <a:r>
              <a:rPr lang="en-US" dirty="0"/>
              <a:t>) of interest lies in the region of </a:t>
            </a:r>
            <a:r>
              <a:rPr lang="en-US" dirty="0" smtClean="0"/>
              <a:t>nearly </a:t>
            </a:r>
            <a:r>
              <a:rPr lang="en-IN" dirty="0" smtClean="0"/>
              <a:t>1 </a:t>
            </a:r>
            <a:r>
              <a:rPr lang="en-IN" dirty="0"/>
              <a:t>2.5Hz</a:t>
            </a:r>
            <a:r>
              <a:rPr lang="en-IN" dirty="0" smtClean="0"/>
              <a:t>.</a:t>
            </a:r>
          </a:p>
          <a:p>
            <a:r>
              <a:rPr lang="en-US" dirty="0" smtClean="0"/>
              <a:t>Region </a:t>
            </a:r>
            <a:r>
              <a:rPr lang="en-US" dirty="0"/>
              <a:t>of increasing density of higher magnitudes in narrow horizontal band between 1Hz and 2.5Hz from 40 to 20 minutes before the seizure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This is followed by </a:t>
            </a:r>
            <a:r>
              <a:rPr lang="en-US" dirty="0"/>
              <a:t>followed by a region of decreased (normal) density of higher magnitudes.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714750"/>
            <a:ext cx="2834640" cy="2101415"/>
          </a:xfrm>
        </p:spPr>
        <p:txBody>
          <a:bodyPr/>
          <a:lstStyle/>
          <a:p>
            <a:r>
              <a:rPr lang="en-IN" sz="1600" dirty="0"/>
              <a:t>FREQUENCY DOMAIN ANALYSIS </a:t>
            </a:r>
            <a:r>
              <a:rPr lang="en-IN" sz="1600" dirty="0" smtClean="0"/>
              <a:t>(WAVELET)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2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554" y="764374"/>
            <a:ext cx="8682445" cy="5274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Epilepsy is a neurological disorder in which the affected person experiences abnormal brain activity for a brief period.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Around 50 million affected people worldwide(WHO).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High risk of premature death mainly due to loss of control over current activity.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Warning of an oncoming seizure can greatly reduce this risk.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This project aims at detecting and predicting an oncoming seizure using EEG data.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3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34" y="580399"/>
            <a:ext cx="7274332" cy="5496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926" y="6154382"/>
            <a:ext cx="1146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seizure region can be identified by </a:t>
            </a:r>
            <a:r>
              <a:rPr lang="en-US" dirty="0" smtClean="0"/>
              <a:t>two characteristic </a:t>
            </a:r>
            <a:r>
              <a:rPr lang="en-US" dirty="0"/>
              <a:t>peaks at 50 minutes and 25 seconds at about </a:t>
            </a:r>
            <a:r>
              <a:rPr lang="en-US" dirty="0" smtClean="0"/>
              <a:t>1.41Hz </a:t>
            </a:r>
            <a:r>
              <a:rPr lang="en-IN" dirty="0" smtClean="0"/>
              <a:t>and </a:t>
            </a:r>
            <a:r>
              <a:rPr lang="en-IN" dirty="0"/>
              <a:t>2.45Hz.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067" y="172351"/>
            <a:ext cx="19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CHANNEL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IN" dirty="0" smtClean="0"/>
              <a:t>  CWT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6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589"/>
            <a:ext cx="6076950" cy="4460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41" y="308960"/>
            <a:ext cx="5709984" cy="4433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51178"/>
            <a:ext cx="55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CWT - zoomed-in view of the seizure region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39076" y="5051178"/>
            <a:ext cx="414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CHANNEL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/>
              <a:t> CWT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5" y="990600"/>
            <a:ext cx="7326843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Electrical </a:t>
            </a:r>
            <a:r>
              <a:rPr lang="en-US" dirty="0"/>
              <a:t>activity emanating from the brain </a:t>
            </a:r>
            <a:r>
              <a:rPr lang="en-US" dirty="0" smtClean="0"/>
              <a:t>is displayed </a:t>
            </a:r>
            <a:r>
              <a:rPr lang="en-US" dirty="0"/>
              <a:t>in the form of brainwaves.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IN" dirty="0" smtClean="0"/>
              <a:t>brainwaves are classified into categories </a:t>
            </a:r>
            <a:r>
              <a:rPr lang="en-IN" dirty="0" smtClean="0"/>
              <a:t>namely - Alpha, Beta, Gamma, Delta, Theta</a:t>
            </a:r>
            <a:r>
              <a:rPr lang="en-IN" dirty="0" smtClean="0"/>
              <a:t>.</a:t>
            </a:r>
          </a:p>
          <a:p>
            <a:r>
              <a:rPr lang="en-IN" dirty="0"/>
              <a:t>B</a:t>
            </a:r>
            <a:r>
              <a:rPr lang="en-IN" dirty="0" smtClean="0"/>
              <a:t>eta </a:t>
            </a:r>
            <a:r>
              <a:rPr lang="en-IN" dirty="0"/>
              <a:t>waves are </a:t>
            </a:r>
            <a:r>
              <a:rPr lang="en-IN" dirty="0" smtClean="0"/>
              <a:t>of </a:t>
            </a:r>
            <a:r>
              <a:rPr lang="en-US" dirty="0" smtClean="0"/>
              <a:t>relatively </a:t>
            </a:r>
            <a:r>
              <a:rPr lang="en-US" dirty="0"/>
              <a:t>low amplitude and are the fastest of </a:t>
            </a:r>
            <a:r>
              <a:rPr lang="en-US" dirty="0" smtClean="0"/>
              <a:t>the </a:t>
            </a:r>
            <a:r>
              <a:rPr lang="en-IN" dirty="0" smtClean="0"/>
              <a:t>four </a:t>
            </a:r>
            <a:r>
              <a:rPr lang="en-IN" dirty="0"/>
              <a:t>different brainwaves</a:t>
            </a:r>
            <a:r>
              <a:rPr lang="en-IN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heta </a:t>
            </a:r>
            <a:r>
              <a:rPr lang="en-US" dirty="0"/>
              <a:t>brainwaves, is of even </a:t>
            </a:r>
            <a:r>
              <a:rPr lang="en-US" dirty="0" smtClean="0"/>
              <a:t>higher </a:t>
            </a:r>
            <a:r>
              <a:rPr lang="en-IN" dirty="0" smtClean="0"/>
              <a:t>amplitude </a:t>
            </a:r>
            <a:r>
              <a:rPr lang="en-IN" dirty="0"/>
              <a:t>and slower frequency</a:t>
            </a:r>
            <a:r>
              <a:rPr lang="en-IN" dirty="0" smtClean="0"/>
              <a:t>.</a:t>
            </a:r>
          </a:p>
          <a:p>
            <a:r>
              <a:rPr lang="en-IN" dirty="0"/>
              <a:t>Alpha brainwaves are </a:t>
            </a:r>
            <a:r>
              <a:rPr lang="en-US" dirty="0"/>
              <a:t>slower, and higher in amplitude</a:t>
            </a:r>
            <a:r>
              <a:rPr lang="en-US" dirty="0" smtClean="0"/>
              <a:t>.</a:t>
            </a:r>
          </a:p>
          <a:p>
            <a:r>
              <a:rPr lang="en-US" dirty="0"/>
              <a:t>Delta brainwaves are of the greatest amplitude </a:t>
            </a:r>
            <a:r>
              <a:rPr lang="en-US" dirty="0" smtClean="0"/>
              <a:t>and slowest frequency</a:t>
            </a:r>
          </a:p>
          <a:p>
            <a:r>
              <a:rPr lang="en-US" dirty="0"/>
              <a:t>Gamma waves are a more recent discovery </a:t>
            </a:r>
            <a:r>
              <a:rPr lang="en-US" dirty="0" smtClean="0"/>
              <a:t>in the </a:t>
            </a:r>
            <a:r>
              <a:rPr lang="en-US" dirty="0"/>
              <a:t>field of neuroscience. Thus the </a:t>
            </a:r>
            <a:r>
              <a:rPr lang="en-US" dirty="0" smtClean="0"/>
              <a:t>understanding of </a:t>
            </a:r>
            <a:r>
              <a:rPr lang="en-US" dirty="0"/>
              <a:t>how they function is continually evolving.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91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Domain EEG signal Dataset is used for the Random Forest Classifier and Outlier Detection.</a:t>
            </a:r>
          </a:p>
          <a:p>
            <a:r>
              <a:rPr lang="en-IN" dirty="0" smtClean="0"/>
              <a:t>Image Dataset is used for CNN.</a:t>
            </a:r>
          </a:p>
          <a:p>
            <a:r>
              <a:rPr lang="en-IN" dirty="0" smtClean="0"/>
              <a:t>Frequency Domain EEG signal Dataset is used for the frequency domain analysis.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49602"/>
          </a:xfrm>
        </p:spPr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51176"/>
          </a:xfrm>
        </p:spPr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tarted off with </a:t>
            </a:r>
            <a:r>
              <a:rPr lang="en-US" dirty="0"/>
              <a:t>the random forest </a:t>
            </a:r>
            <a:r>
              <a:rPr lang="en-US" dirty="0" smtClean="0"/>
              <a:t>with an </a:t>
            </a:r>
            <a:r>
              <a:rPr lang="en-US" dirty="0"/>
              <a:t>amplitude </a:t>
            </a:r>
            <a:r>
              <a:rPr lang="en-US" dirty="0" smtClean="0"/>
              <a:t>domain dataset.</a:t>
            </a:r>
          </a:p>
          <a:p>
            <a:pPr lvl="1"/>
            <a:r>
              <a:rPr lang="en-IN" dirty="0"/>
              <a:t>good performance with </a:t>
            </a:r>
            <a:r>
              <a:rPr lang="en-IN" dirty="0" smtClean="0"/>
              <a:t>high </a:t>
            </a:r>
            <a:r>
              <a:rPr lang="en-US" dirty="0" smtClean="0"/>
              <a:t>accuracy </a:t>
            </a:r>
            <a:r>
              <a:rPr lang="en-US" dirty="0"/>
              <a:t>but with a poor F1 score.</a:t>
            </a:r>
            <a:endParaRPr lang="en-US" dirty="0" smtClean="0"/>
          </a:p>
          <a:p>
            <a:r>
              <a:rPr lang="en-US" dirty="0" smtClean="0"/>
              <a:t>Applied SMOTE </a:t>
            </a:r>
            <a:r>
              <a:rPr lang="en-IN" dirty="0" smtClean="0"/>
              <a:t>to overcome problem due to imbalanced dataset.</a:t>
            </a:r>
          </a:p>
          <a:p>
            <a:pPr lvl="1"/>
            <a:r>
              <a:rPr lang="en-US" dirty="0"/>
              <a:t>increased F1 score and still </a:t>
            </a:r>
            <a:r>
              <a:rPr lang="en-US" dirty="0" smtClean="0"/>
              <a:t>maintaining </a:t>
            </a:r>
            <a:r>
              <a:rPr lang="en-IN" dirty="0" smtClean="0"/>
              <a:t>the accuracy</a:t>
            </a:r>
            <a:endParaRPr lang="en-IN" dirty="0"/>
          </a:p>
          <a:p>
            <a:r>
              <a:rPr lang="en-IN" dirty="0" smtClean="0"/>
              <a:t>Outlier Detection was used to predict seizure </a:t>
            </a:r>
            <a:r>
              <a:rPr lang="en-IN" dirty="0"/>
              <a:t>points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ailed to construct boundaries in the amplitude domain.</a:t>
            </a:r>
          </a:p>
          <a:p>
            <a:r>
              <a:rPr lang="en-IN" dirty="0" smtClean="0"/>
              <a:t>CNN was applied on an image dataset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verage performance with a good F1 score.</a:t>
            </a:r>
          </a:p>
          <a:p>
            <a:r>
              <a:rPr lang="en-IN" dirty="0" smtClean="0"/>
              <a:t>Frequency domain analysis</a:t>
            </a:r>
          </a:p>
          <a:p>
            <a:pPr lvl="1"/>
            <a:r>
              <a:rPr lang="en-IN" dirty="0" smtClean="0"/>
              <a:t>Fourier transform</a:t>
            </a:r>
          </a:p>
          <a:p>
            <a:pPr lvl="1"/>
            <a:r>
              <a:rPr lang="en-IN" dirty="0" smtClean="0"/>
              <a:t>Wavelet transform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809738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 is an ensemble method which takes the best result from many average models.</a:t>
            </a:r>
          </a:p>
          <a:p>
            <a:r>
              <a:rPr lang="en-US" dirty="0" smtClean="0"/>
              <a:t>Random </a:t>
            </a:r>
            <a:r>
              <a:rPr lang="en-US" dirty="0"/>
              <a:t>forest trains such that the </a:t>
            </a:r>
            <a:r>
              <a:rPr lang="en-US" dirty="0" smtClean="0"/>
              <a:t>features of </a:t>
            </a:r>
            <a:r>
              <a:rPr lang="en-US" dirty="0"/>
              <a:t>EEG at a time instant are matched with </a:t>
            </a:r>
            <a:r>
              <a:rPr lang="en-US" dirty="0" smtClean="0"/>
              <a:t>the </a:t>
            </a:r>
            <a:r>
              <a:rPr lang="en-IN" dirty="0" smtClean="0"/>
              <a:t>marking </a:t>
            </a:r>
            <a:r>
              <a:rPr lang="en-IN" dirty="0"/>
              <a:t>of that </a:t>
            </a:r>
            <a:r>
              <a:rPr lang="en-IN" dirty="0" smtClean="0"/>
              <a:t>time.</a:t>
            </a:r>
          </a:p>
          <a:p>
            <a:r>
              <a:rPr lang="en-IN" dirty="0" smtClean="0"/>
              <a:t>EEG is classified into 3 classes :</a:t>
            </a:r>
          </a:p>
          <a:p>
            <a:pPr lvl="1"/>
            <a:r>
              <a:rPr lang="en-IN" dirty="0"/>
              <a:t>0</a:t>
            </a:r>
            <a:r>
              <a:rPr lang="en-IN" dirty="0" smtClean="0"/>
              <a:t> </a:t>
            </a:r>
            <a:r>
              <a:rPr lang="en-IN" dirty="0" smtClean="0"/>
              <a:t>-post-ictal</a:t>
            </a:r>
          </a:p>
          <a:p>
            <a:pPr lvl="1"/>
            <a:r>
              <a:rPr lang="en-IN" dirty="0" smtClean="0"/>
              <a:t>1- pre-ictal</a:t>
            </a:r>
          </a:p>
          <a:p>
            <a:pPr lvl="1"/>
            <a:r>
              <a:rPr lang="en-IN" dirty="0" smtClean="0"/>
              <a:t>2- ictal</a:t>
            </a:r>
          </a:p>
          <a:p>
            <a:r>
              <a:rPr lang="en-IN" dirty="0" smtClean="0"/>
              <a:t>Dataset is used without any modification </a:t>
            </a:r>
          </a:p>
          <a:p>
            <a:r>
              <a:rPr lang="en-US" dirty="0"/>
              <a:t>It predicted seizures in </a:t>
            </a:r>
            <a:r>
              <a:rPr lang="en-US" dirty="0" smtClean="0"/>
              <a:t>post-ictal regions </a:t>
            </a:r>
            <a:r>
              <a:rPr lang="en-US" dirty="0"/>
              <a:t>and also predicted pre-ictal periods </a:t>
            </a:r>
            <a:r>
              <a:rPr lang="en-US" dirty="0" smtClean="0"/>
              <a:t>when there </a:t>
            </a:r>
            <a:r>
              <a:rPr lang="en-US" dirty="0"/>
              <a:t>were none in the data</a:t>
            </a:r>
            <a:r>
              <a:rPr lang="en-US" dirty="0" smtClean="0"/>
              <a:t>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IN" sz="2000" dirty="0"/>
              <a:t>good performance with high </a:t>
            </a:r>
            <a:r>
              <a:rPr lang="en-US" sz="2000" dirty="0"/>
              <a:t>accuracy but with a poor F1 </a:t>
            </a:r>
            <a:r>
              <a:rPr lang="en-US" sz="2000" dirty="0" smtClean="0"/>
              <a:t>score of 40.</a:t>
            </a:r>
            <a:endParaRPr lang="en-US" sz="2000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1600" dirty="0" smtClean="0"/>
              <a:t>RANDOM FOREST CLASSFIER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300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45" y="253934"/>
            <a:ext cx="5763921" cy="322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5" y="3479800"/>
            <a:ext cx="4813300" cy="3244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4352" y="361949"/>
            <a:ext cx="52256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Actual Markings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604353" y="3743906"/>
            <a:ext cx="52256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Initial Predictions </a:t>
            </a:r>
            <a:r>
              <a:rPr lang="en-US" dirty="0"/>
              <a:t>using Random Forest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15" y="4377344"/>
            <a:ext cx="3026360" cy="13690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04352" y="5801320"/>
            <a:ext cx="5225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Confusion Matrix </a:t>
            </a:r>
          </a:p>
          <a:p>
            <a:r>
              <a:rPr lang="en-US" dirty="0" smtClean="0"/>
              <a:t>The </a:t>
            </a:r>
            <a:r>
              <a:rPr lang="en-US" dirty="0"/>
              <a:t>rows represent actual values and </a:t>
            </a:r>
            <a:r>
              <a:rPr lang="en-US" dirty="0" smtClean="0"/>
              <a:t>the columns </a:t>
            </a:r>
            <a:r>
              <a:rPr lang="en-US" dirty="0"/>
              <a:t>represent the predicted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4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versampling </a:t>
            </a:r>
            <a:r>
              <a:rPr lang="en-IN" dirty="0"/>
              <a:t>method to </a:t>
            </a:r>
            <a:r>
              <a:rPr lang="en-IN" dirty="0" smtClean="0"/>
              <a:t>increase </a:t>
            </a:r>
            <a:r>
              <a:rPr lang="en-US" dirty="0" smtClean="0"/>
              <a:t>the </a:t>
            </a:r>
            <a:r>
              <a:rPr lang="en-US" dirty="0"/>
              <a:t>number of samples in the under </a:t>
            </a:r>
            <a:r>
              <a:rPr lang="en-US" dirty="0" smtClean="0"/>
              <a:t>sampled </a:t>
            </a:r>
            <a:r>
              <a:rPr lang="en-IN" dirty="0" smtClean="0"/>
              <a:t>classes.</a:t>
            </a:r>
          </a:p>
          <a:p>
            <a:r>
              <a:rPr lang="en-IN" dirty="0" smtClean="0"/>
              <a:t>To maintain the balance between the number of samples in the seizure and non seizure regions.</a:t>
            </a:r>
          </a:p>
          <a:p>
            <a:r>
              <a:rPr lang="en-US" dirty="0"/>
              <a:t>This increased the F1 score of the </a:t>
            </a:r>
            <a:r>
              <a:rPr lang="en-US" dirty="0" smtClean="0"/>
              <a:t>model significantly </a:t>
            </a:r>
            <a:r>
              <a:rPr lang="en-US" dirty="0"/>
              <a:t>to 72 than the previous </a:t>
            </a:r>
            <a:r>
              <a:rPr lang="en-US" dirty="0" smtClean="0"/>
              <a:t>40.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1" y="3494176"/>
            <a:ext cx="2834641" cy="2321990"/>
          </a:xfrm>
        </p:spPr>
        <p:txBody>
          <a:bodyPr/>
          <a:lstStyle/>
          <a:p>
            <a:endParaRPr lang="en-IN" dirty="0" smtClean="0"/>
          </a:p>
          <a:p>
            <a:r>
              <a:rPr lang="en-IN" sz="1600" dirty="0" smtClean="0"/>
              <a:t>Synthetic </a:t>
            </a:r>
            <a:r>
              <a:rPr lang="en-IN" sz="1600" dirty="0"/>
              <a:t>Minority Oversampling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4907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443</TotalTime>
  <Words>942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Corbel</vt:lpstr>
      <vt:lpstr>Times New Roman</vt:lpstr>
      <vt:lpstr>Wingdings 2</vt:lpstr>
      <vt:lpstr>Frame</vt:lpstr>
      <vt:lpstr>PowerPoint Presentation</vt:lpstr>
      <vt:lpstr>INTRODUCTION</vt:lpstr>
      <vt:lpstr>EEG</vt:lpstr>
      <vt:lpstr>DATASETS</vt:lpstr>
      <vt:lpstr>IMPLEMENTATION</vt:lpstr>
      <vt:lpstr>OUR APPROACH</vt:lpstr>
      <vt:lpstr>OUR APPROACH</vt:lpstr>
      <vt:lpstr>PowerPoint Presentation</vt:lpstr>
      <vt:lpstr>OUR APPROACH</vt:lpstr>
      <vt:lpstr>PowerPoint Presentation</vt:lpstr>
      <vt:lpstr>OUR APPROACH</vt:lpstr>
      <vt:lpstr>OUR APPROACH</vt:lpstr>
      <vt:lpstr>PowerPoint Presentation</vt:lpstr>
      <vt:lpstr>PowerPoint Presentation</vt:lpstr>
      <vt:lpstr>PowerPoint Presentation</vt:lpstr>
      <vt:lpstr>OUR APPROACH</vt:lpstr>
      <vt:lpstr>PowerPoint Presentation</vt:lpstr>
      <vt:lpstr>PowerPoint Presentation</vt:lpstr>
      <vt:lpstr>OUR APPROACH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SIEZURE DETECTION AND PREDICTION USING EEG ANALYSIS</dc:title>
  <dc:creator>Alfred Joseph</dc:creator>
  <cp:lastModifiedBy>Alfred Joseph</cp:lastModifiedBy>
  <cp:revision>36</cp:revision>
  <dcterms:created xsi:type="dcterms:W3CDTF">2019-11-26T05:17:52Z</dcterms:created>
  <dcterms:modified xsi:type="dcterms:W3CDTF">2019-11-26T16:21:22Z</dcterms:modified>
</cp:coreProperties>
</file>