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6" r:id="rId4"/>
  </p:sldMasterIdLst>
  <p:sldIdLst>
    <p:sldId id="256" r:id="rId5"/>
    <p:sldId id="257" r:id="rId6"/>
    <p:sldId id="258" r:id="rId7"/>
    <p:sldId id="263" r:id="rId8"/>
    <p:sldId id="264" r:id="rId9"/>
    <p:sldId id="265" r:id="rId10"/>
    <p:sldId id="262" r:id="rId11"/>
    <p:sldId id="261" r:id="rId12"/>
    <p:sldId id="259" r:id="rId13"/>
    <p:sldId id="267" r:id="rId14"/>
    <p:sldId id="268" r:id="rId15"/>
    <p:sldId id="270" r:id="rId16"/>
    <p:sldId id="269" r:id="rId17"/>
    <p:sldId id="260" r:id="rId18"/>
    <p:sldId id="271" r:id="rId19"/>
    <p:sldId id="272" r:id="rId20"/>
    <p:sldId id="274" r:id="rId21"/>
    <p:sldId id="275" r:id="rId22"/>
    <p:sldId id="273"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B8F89A-E44F-4B4A-800F-7CAE90D8941C}"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117044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F89A-E44F-4B4A-800F-7CAE90D8941C}"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1502692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F89A-E44F-4B4A-800F-7CAE90D8941C}"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8C28F-E79C-4AF3-9048-8D21A81C4DC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9344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F89A-E44F-4B4A-800F-7CAE90D8941C}"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3077120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F89A-E44F-4B4A-800F-7CAE90D8941C}"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8C28F-E79C-4AF3-9048-8D21A81C4DC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584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F89A-E44F-4B4A-800F-7CAE90D8941C}"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2281243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8F89A-E44F-4B4A-800F-7CAE90D8941C}"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3472170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8F89A-E44F-4B4A-800F-7CAE90D8941C}"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248325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8F89A-E44F-4B4A-800F-7CAE90D8941C}"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318863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F89A-E44F-4B4A-800F-7CAE90D8941C}"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159686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B8F89A-E44F-4B4A-800F-7CAE90D8941C}"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369665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B8F89A-E44F-4B4A-800F-7CAE90D8941C}"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308325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B8F89A-E44F-4B4A-800F-7CAE90D8941C}"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2808195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8F89A-E44F-4B4A-800F-7CAE90D8941C}"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336683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B8F89A-E44F-4B4A-800F-7CAE90D8941C}"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388925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B8F89A-E44F-4B4A-800F-7CAE90D8941C}"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48C28F-E79C-4AF3-9048-8D21A81C4DC7}" type="slidenum">
              <a:rPr lang="en-US" smtClean="0"/>
              <a:t>‹#›</a:t>
            </a:fld>
            <a:endParaRPr lang="en-US"/>
          </a:p>
        </p:txBody>
      </p:sp>
    </p:spTree>
    <p:extLst>
      <p:ext uri="{BB962C8B-B14F-4D97-AF65-F5344CB8AC3E}">
        <p14:creationId xmlns:p14="http://schemas.microsoft.com/office/powerpoint/2010/main" val="130338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B8F89A-E44F-4B4A-800F-7CAE90D8941C}" type="datetimeFigureOut">
              <a:rPr lang="en-US" smtClean="0"/>
              <a:t>5/3/2024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148C28F-E79C-4AF3-9048-8D21A81C4DC7}" type="slidenum">
              <a:rPr lang="en-US" smtClean="0"/>
              <a:t>‹#›</a:t>
            </a:fld>
            <a:endParaRPr lang="en-US"/>
          </a:p>
        </p:txBody>
      </p:sp>
    </p:spTree>
    <p:extLst>
      <p:ext uri="{BB962C8B-B14F-4D97-AF65-F5344CB8AC3E}">
        <p14:creationId xmlns:p14="http://schemas.microsoft.com/office/powerpoint/2010/main" val="238462328"/>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 id="2147484219" r:id="rId13"/>
    <p:sldLayoutId id="2147484220" r:id="rId14"/>
    <p:sldLayoutId id="2147484221" r:id="rId15"/>
    <p:sldLayoutId id="21474842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73BC-2EBE-8840-D00C-E67941B83353}"/>
              </a:ext>
            </a:extLst>
          </p:cNvPr>
          <p:cNvSpPr>
            <a:spLocks noGrp="1"/>
          </p:cNvSpPr>
          <p:nvPr>
            <p:ph type="ctrTitle"/>
          </p:nvPr>
        </p:nvSpPr>
        <p:spPr>
          <a:xfrm flipH="1">
            <a:off x="5830524" y="2595714"/>
            <a:ext cx="2762865" cy="1012725"/>
          </a:xfrm>
        </p:spPr>
        <p:txBody>
          <a:bodyPr>
            <a:normAutofit fontScale="90000"/>
          </a:bodyPr>
          <a:lstStyle/>
          <a:p>
            <a:pPr algn="ctr"/>
            <a:r>
              <a:rPr lang="en-US" dirty="0"/>
              <a:t> </a:t>
            </a:r>
            <a:r>
              <a:rPr lang="en-US" sz="3600" dirty="0">
                <a:solidFill>
                  <a:srgbClr val="92D050"/>
                </a:solidFill>
              </a:rPr>
              <a:t>Fali </a:t>
            </a:r>
            <a:r>
              <a:rPr lang="en-US" sz="3600" dirty="0" err="1">
                <a:solidFill>
                  <a:srgbClr val="92D050"/>
                </a:solidFill>
              </a:rPr>
              <a:t>Dillys</a:t>
            </a:r>
            <a:r>
              <a:rPr lang="en-US" sz="3600" dirty="0">
                <a:solidFill>
                  <a:srgbClr val="92D050"/>
                </a:solidFill>
              </a:rPr>
              <a:t> </a:t>
            </a:r>
            <a:r>
              <a:rPr lang="en-US" sz="3600" dirty="0" err="1">
                <a:solidFill>
                  <a:srgbClr val="92D050"/>
                </a:solidFill>
              </a:rPr>
              <a:t>Honutse</a:t>
            </a:r>
            <a:endParaRPr lang="en-US" sz="3600" dirty="0">
              <a:solidFill>
                <a:srgbClr val="92D050"/>
              </a:solidFill>
            </a:endParaRPr>
          </a:p>
        </p:txBody>
      </p:sp>
      <p:sp>
        <p:nvSpPr>
          <p:cNvPr id="3" name="Subtitle 2">
            <a:extLst>
              <a:ext uri="{FF2B5EF4-FFF2-40B4-BE49-F238E27FC236}">
                <a16:creationId xmlns:a16="http://schemas.microsoft.com/office/drawing/2014/main" id="{86FF087D-C41B-7D17-8986-37FBF1B46966}"/>
              </a:ext>
            </a:extLst>
          </p:cNvPr>
          <p:cNvSpPr>
            <a:spLocks noGrp="1"/>
          </p:cNvSpPr>
          <p:nvPr>
            <p:ph type="subTitle" idx="1"/>
          </p:nvPr>
        </p:nvSpPr>
        <p:spPr>
          <a:xfrm>
            <a:off x="1611086" y="3814916"/>
            <a:ext cx="7794171" cy="2847141"/>
          </a:xfrm>
        </p:spPr>
        <p:txBody>
          <a:bodyPr>
            <a:noAutofit/>
          </a:bodyPr>
          <a:lstStyle/>
          <a:p>
            <a:r>
              <a:rPr lang="en-US" sz="3200" b="0" i="0" dirty="0">
                <a:solidFill>
                  <a:srgbClr val="0D0D0D"/>
                </a:solidFill>
                <a:effectLst/>
                <a:latin typeface="Söhne"/>
              </a:rPr>
              <a:t>Personalized</a:t>
            </a:r>
            <a:r>
              <a:rPr lang="en-US" sz="4800" b="0" i="0" dirty="0">
                <a:solidFill>
                  <a:srgbClr val="0D0D0D"/>
                </a:solidFill>
                <a:effectLst/>
                <a:latin typeface="Söhne"/>
              </a:rPr>
              <a:t> </a:t>
            </a:r>
            <a:r>
              <a:rPr lang="en-US" sz="3200" b="0" i="0" dirty="0">
                <a:solidFill>
                  <a:srgbClr val="0D0D0D"/>
                </a:solidFill>
                <a:effectLst/>
                <a:latin typeface="Söhne"/>
              </a:rPr>
              <a:t>Recommendations for Amazon Prime: Boosting Viewer Engagement</a:t>
            </a:r>
          </a:p>
        </p:txBody>
      </p:sp>
      <p:sp>
        <p:nvSpPr>
          <p:cNvPr id="4" name="Title 1">
            <a:extLst>
              <a:ext uri="{FF2B5EF4-FFF2-40B4-BE49-F238E27FC236}">
                <a16:creationId xmlns:a16="http://schemas.microsoft.com/office/drawing/2014/main" id="{C7BEE601-3329-1770-6A0B-5C8D8AD8CCE8}"/>
              </a:ext>
            </a:extLst>
          </p:cNvPr>
          <p:cNvSpPr txBox="1">
            <a:spLocks/>
          </p:cNvSpPr>
          <p:nvPr/>
        </p:nvSpPr>
        <p:spPr>
          <a:xfrm>
            <a:off x="2595716" y="2595714"/>
            <a:ext cx="2364658" cy="10127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rgbClr val="92D050"/>
                </a:solidFill>
              </a:rPr>
              <a:t>Bhavana Yelisetti</a:t>
            </a:r>
          </a:p>
        </p:txBody>
      </p:sp>
      <p:sp>
        <p:nvSpPr>
          <p:cNvPr id="6" name="TextBox 5">
            <a:extLst>
              <a:ext uri="{FF2B5EF4-FFF2-40B4-BE49-F238E27FC236}">
                <a16:creationId xmlns:a16="http://schemas.microsoft.com/office/drawing/2014/main" id="{4A2EC3C1-47B8-5916-6E4D-BB55AE2240FD}"/>
              </a:ext>
            </a:extLst>
          </p:cNvPr>
          <p:cNvSpPr txBox="1"/>
          <p:nvPr/>
        </p:nvSpPr>
        <p:spPr>
          <a:xfrm>
            <a:off x="5177913" y="601913"/>
            <a:ext cx="1836174" cy="707886"/>
          </a:xfrm>
          <a:prstGeom prst="rect">
            <a:avLst/>
          </a:prstGeom>
          <a:noFill/>
        </p:spPr>
        <p:txBody>
          <a:bodyPr wrap="square">
            <a:spAutoFit/>
          </a:bodyPr>
          <a:lstStyle/>
          <a:p>
            <a:pPr algn="ctr"/>
            <a:r>
              <a:rPr lang="en-US" sz="4000" dirty="0">
                <a:latin typeface="+mj-lt"/>
              </a:rPr>
              <a:t>TEAM</a:t>
            </a:r>
            <a:r>
              <a:rPr lang="en-US" sz="4000" dirty="0"/>
              <a:t> 6</a:t>
            </a:r>
          </a:p>
        </p:txBody>
      </p:sp>
    </p:spTree>
    <p:extLst>
      <p:ext uri="{BB962C8B-B14F-4D97-AF65-F5344CB8AC3E}">
        <p14:creationId xmlns:p14="http://schemas.microsoft.com/office/powerpoint/2010/main" val="3579177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7F05-69B9-6C5E-7A65-DD9F788EE3E8}"/>
              </a:ext>
            </a:extLst>
          </p:cNvPr>
          <p:cNvSpPr>
            <a:spLocks noGrp="1"/>
          </p:cNvSpPr>
          <p:nvPr>
            <p:ph type="title"/>
          </p:nvPr>
        </p:nvSpPr>
        <p:spPr/>
        <p:txBody>
          <a:bodyPr/>
          <a:lstStyle/>
          <a:p>
            <a:r>
              <a:rPr lang="en-US" b="0" i="0" dirty="0">
                <a:solidFill>
                  <a:schemeClr val="accent2">
                    <a:lumMod val="60000"/>
                    <a:lumOff val="40000"/>
                  </a:schemeClr>
                </a:solidFill>
                <a:effectLst/>
                <a:highlight>
                  <a:srgbClr val="FFFFFF"/>
                </a:highlight>
                <a:latin typeface="Söhne"/>
              </a:rPr>
              <a:t>Approach</a:t>
            </a:r>
            <a:endParaRPr lang="en-US"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C4AD1CC8-BBEC-860B-5A41-9B362CD1326F}"/>
              </a:ext>
            </a:extLst>
          </p:cNvPr>
          <p:cNvSpPr>
            <a:spLocks noGrp="1"/>
          </p:cNvSpPr>
          <p:nvPr>
            <p:ph idx="1"/>
          </p:nvPr>
        </p:nvSpPr>
        <p:spPr>
          <a:xfrm>
            <a:off x="677334" y="1698381"/>
            <a:ext cx="10306352" cy="4550019"/>
          </a:xfrm>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Utilized Surprise library for model training.</a:t>
            </a:r>
          </a:p>
          <a:p>
            <a:pPr algn="l">
              <a:buFont typeface="Arial" panose="020B0604020202020204" pitchFamily="34" charset="0"/>
              <a:buChar char="•"/>
            </a:pPr>
            <a:r>
              <a:rPr lang="en-US" b="0" i="0" dirty="0">
                <a:solidFill>
                  <a:srgbClr val="0D0D0D"/>
                </a:solidFill>
                <a:effectLst/>
                <a:highlight>
                  <a:srgbClr val="FFFFFF"/>
                </a:highlight>
                <a:latin typeface="Söhne"/>
              </a:rPr>
              <a:t>Model: Singular Value Decomposition (SVD).</a:t>
            </a:r>
          </a:p>
          <a:p>
            <a:pPr algn="l">
              <a:buFont typeface="Arial" panose="020B0604020202020204" pitchFamily="34" charset="0"/>
              <a:buChar char="•"/>
            </a:pPr>
            <a:r>
              <a:rPr lang="en-US" b="0" i="0" dirty="0">
                <a:solidFill>
                  <a:srgbClr val="0D0D0D"/>
                </a:solidFill>
                <a:effectLst/>
                <a:highlight>
                  <a:srgbClr val="FFFFFF"/>
                </a:highlight>
                <a:latin typeface="Söhne"/>
              </a:rPr>
              <a:t>Evaluation Metric: Root Mean Square Error (RMSE).</a:t>
            </a:r>
          </a:p>
          <a:p>
            <a:pPr marL="0" indent="0">
              <a:buNone/>
            </a:pPr>
            <a:endParaRPr lang="en-US" dirty="0"/>
          </a:p>
        </p:txBody>
      </p:sp>
    </p:spTree>
    <p:extLst>
      <p:ext uri="{BB962C8B-B14F-4D97-AF65-F5344CB8AC3E}">
        <p14:creationId xmlns:p14="http://schemas.microsoft.com/office/powerpoint/2010/main" val="2570526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7F05-69B9-6C5E-7A65-DD9F788EE3E8}"/>
              </a:ext>
            </a:extLst>
          </p:cNvPr>
          <p:cNvSpPr>
            <a:spLocks noGrp="1"/>
          </p:cNvSpPr>
          <p:nvPr>
            <p:ph type="title"/>
          </p:nvPr>
        </p:nvSpPr>
        <p:spPr/>
        <p:txBody>
          <a:bodyPr/>
          <a:lstStyle/>
          <a:p>
            <a:r>
              <a:rPr lang="en-US" b="1" dirty="0">
                <a:solidFill>
                  <a:schemeClr val="accent2">
                    <a:lumMod val="60000"/>
                    <a:lumOff val="40000"/>
                  </a:schemeClr>
                </a:solidFill>
                <a:highlight>
                  <a:srgbClr val="FFFFFF"/>
                </a:highlight>
                <a:latin typeface="Söhne"/>
              </a:rPr>
              <a:t>Root Mean Square Error (RMSE)</a:t>
            </a:r>
            <a:br>
              <a:rPr lang="en-US" dirty="0">
                <a:solidFill>
                  <a:schemeClr val="accent2">
                    <a:lumMod val="60000"/>
                    <a:lumOff val="40000"/>
                  </a:schemeClr>
                </a:solidFill>
                <a:highlight>
                  <a:srgbClr val="FFFFFF"/>
                </a:highlight>
                <a:latin typeface="Söhne"/>
              </a:rPr>
            </a:br>
            <a:endParaRPr lang="en-US"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C4AD1CC8-BBEC-860B-5A41-9B362CD1326F}"/>
              </a:ext>
            </a:extLst>
          </p:cNvPr>
          <p:cNvSpPr>
            <a:spLocks noGrp="1"/>
          </p:cNvSpPr>
          <p:nvPr>
            <p:ph idx="1"/>
          </p:nvPr>
        </p:nvSpPr>
        <p:spPr>
          <a:xfrm>
            <a:off x="677334" y="1698381"/>
            <a:ext cx="10306352" cy="4550019"/>
          </a:xfrm>
        </p:spPr>
        <p:txBody>
          <a:bodyPr>
            <a:normAutofit fontScale="92500" lnSpcReduction="10000"/>
          </a:bodyPr>
          <a:lstStyle/>
          <a:p>
            <a:pPr marL="0" indent="0" algn="l">
              <a:buNone/>
            </a:pPr>
            <a:r>
              <a:rPr lang="en-US" sz="2400" b="0" i="0" dirty="0">
                <a:solidFill>
                  <a:schemeClr val="tx1"/>
                </a:solidFill>
                <a:effectLst/>
                <a:highlight>
                  <a:srgbClr val="FFFFFF"/>
                </a:highlight>
                <a:latin typeface="Söhne"/>
              </a:rPr>
              <a:t>RMSE measures the average magnitude of the errors between predicted ratings and actual ratings provided by users. RMSE was used to evaluate the performance of the recommendation model trained using the Surprise library. Lower RMSE values indicate better accuracy in predicting user ratings.</a:t>
            </a:r>
          </a:p>
          <a:p>
            <a:pPr marL="0" indent="0" algn="l">
              <a:buNone/>
            </a:pPr>
            <a:endParaRPr lang="en-US" sz="2400" dirty="0">
              <a:solidFill>
                <a:schemeClr val="tx1"/>
              </a:solidFill>
              <a:highlight>
                <a:srgbClr val="FFFFFF"/>
              </a:highlight>
              <a:latin typeface="Söhne"/>
            </a:endParaRPr>
          </a:p>
          <a:p>
            <a:pPr marL="0" indent="0" algn="l">
              <a:buNone/>
            </a:pPr>
            <a:r>
              <a:rPr lang="en-US" sz="2400" b="0" i="0" dirty="0">
                <a:solidFill>
                  <a:srgbClr val="0D0D0D"/>
                </a:solidFill>
                <a:effectLst/>
                <a:highlight>
                  <a:srgbClr val="FFFFFF"/>
                </a:highlight>
                <a:latin typeface="Söhne"/>
              </a:rPr>
              <a:t>The specific value of 0.8684 indicates the magnitude of the average error. In this case, it suggests that, on average, the predicted ratings generated by the recommendation system are approximately 0.8684 units away from the actual ratings provided by users.</a:t>
            </a:r>
          </a:p>
          <a:p>
            <a:pPr marL="0" indent="0" algn="l">
              <a:buNone/>
            </a:pPr>
            <a:endParaRPr lang="en-US" sz="2400" dirty="0">
              <a:solidFill>
                <a:srgbClr val="0D0D0D"/>
              </a:solidFill>
              <a:highlight>
                <a:srgbClr val="FFFFFF"/>
              </a:highlight>
              <a:latin typeface="Söhne"/>
            </a:endParaRPr>
          </a:p>
          <a:p>
            <a:pPr marL="0" indent="0">
              <a:buNone/>
            </a:pPr>
            <a:r>
              <a:rPr lang="en-US" sz="2400" b="0" i="0" dirty="0">
                <a:solidFill>
                  <a:srgbClr val="0D0D0D"/>
                </a:solidFill>
                <a:effectLst/>
                <a:highlight>
                  <a:srgbClr val="FFFFFF"/>
                </a:highlight>
                <a:latin typeface="Söhne"/>
              </a:rPr>
              <a:t>Overall, the RMSE of 0.8684 indicates that the recommendation system is effective in providing personalized recommendations to users, with relatively small errors in predicting user ratings.</a:t>
            </a:r>
            <a:endParaRPr lang="en-US" sz="3200" dirty="0">
              <a:solidFill>
                <a:schemeClr val="tx1"/>
              </a:solidFill>
            </a:endParaRPr>
          </a:p>
          <a:p>
            <a:pPr marL="0" indent="0" algn="l">
              <a:buNone/>
            </a:pPr>
            <a:endParaRPr lang="en-US" sz="2400" dirty="0">
              <a:solidFill>
                <a:schemeClr val="tx1"/>
              </a:solidFill>
            </a:endParaRPr>
          </a:p>
        </p:txBody>
      </p:sp>
    </p:spTree>
    <p:extLst>
      <p:ext uri="{BB962C8B-B14F-4D97-AF65-F5344CB8AC3E}">
        <p14:creationId xmlns:p14="http://schemas.microsoft.com/office/powerpoint/2010/main" val="2358457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7F05-69B9-6C5E-7A65-DD9F788EE3E8}"/>
              </a:ext>
            </a:extLst>
          </p:cNvPr>
          <p:cNvSpPr>
            <a:spLocks noGrp="1"/>
          </p:cNvSpPr>
          <p:nvPr>
            <p:ph type="title"/>
          </p:nvPr>
        </p:nvSpPr>
        <p:spPr/>
        <p:txBody>
          <a:bodyPr/>
          <a:lstStyle/>
          <a:p>
            <a:pPr algn="l"/>
            <a:r>
              <a:rPr lang="en-US" b="1" i="0" dirty="0">
                <a:solidFill>
                  <a:srgbClr val="0D0D0D"/>
                </a:solidFill>
                <a:effectLst/>
                <a:highlight>
                  <a:srgbClr val="FFFFFF"/>
                </a:highlight>
                <a:latin typeface="Söhne"/>
              </a:rPr>
              <a:t>Mean Absolute Error (MAE)</a:t>
            </a:r>
            <a:endParaRPr lang="en-US" b="0" i="0" dirty="0">
              <a:solidFill>
                <a:srgbClr val="0D0D0D"/>
              </a:solidFill>
              <a:effectLst/>
              <a:highlight>
                <a:srgbClr val="FFFFFF"/>
              </a:highlight>
              <a:latin typeface="Söhne"/>
            </a:endParaRPr>
          </a:p>
        </p:txBody>
      </p:sp>
      <p:sp>
        <p:nvSpPr>
          <p:cNvPr id="3" name="Content Placeholder 2">
            <a:extLst>
              <a:ext uri="{FF2B5EF4-FFF2-40B4-BE49-F238E27FC236}">
                <a16:creationId xmlns:a16="http://schemas.microsoft.com/office/drawing/2014/main" id="{C4AD1CC8-BBEC-860B-5A41-9B362CD1326F}"/>
              </a:ext>
            </a:extLst>
          </p:cNvPr>
          <p:cNvSpPr>
            <a:spLocks noGrp="1"/>
          </p:cNvSpPr>
          <p:nvPr>
            <p:ph idx="1"/>
          </p:nvPr>
        </p:nvSpPr>
        <p:spPr>
          <a:xfrm>
            <a:off x="677334" y="1698381"/>
            <a:ext cx="10306352" cy="4550019"/>
          </a:xfrm>
        </p:spPr>
        <p:txBody>
          <a:bodyPr>
            <a:normAutofit/>
          </a:bodyPr>
          <a:lstStyle/>
          <a:p>
            <a:pPr marL="0" indent="0" algn="l">
              <a:buNone/>
            </a:pPr>
            <a:r>
              <a:rPr lang="en-US" b="0" i="0" dirty="0">
                <a:solidFill>
                  <a:srgbClr val="0D0D0D"/>
                </a:solidFill>
                <a:effectLst/>
                <a:highlight>
                  <a:srgbClr val="FFFFFF"/>
                </a:highlight>
                <a:latin typeface="Söhne"/>
              </a:rPr>
              <a:t>Overall, an RMSE of 0.8684 indicates that the recommendation system is effective in providing personalized recommendations to users, with relatively small errors in predicting user ratings.</a:t>
            </a:r>
            <a:endParaRPr lang="en-US" sz="2400" dirty="0">
              <a:solidFill>
                <a:schemeClr val="tx1"/>
              </a:solidFill>
            </a:endParaRPr>
          </a:p>
        </p:txBody>
      </p:sp>
    </p:spTree>
    <p:extLst>
      <p:ext uri="{BB962C8B-B14F-4D97-AF65-F5344CB8AC3E}">
        <p14:creationId xmlns:p14="http://schemas.microsoft.com/office/powerpoint/2010/main" val="155311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7F05-69B9-6C5E-7A65-DD9F788EE3E8}"/>
              </a:ext>
            </a:extLst>
          </p:cNvPr>
          <p:cNvSpPr>
            <a:spLocks noGrp="1"/>
          </p:cNvSpPr>
          <p:nvPr>
            <p:ph type="title"/>
          </p:nvPr>
        </p:nvSpPr>
        <p:spPr/>
        <p:txBody>
          <a:bodyPr/>
          <a:lstStyle/>
          <a:p>
            <a:pPr algn="l"/>
            <a:r>
              <a:rPr lang="en-US" b="1" i="0" dirty="0">
                <a:solidFill>
                  <a:srgbClr val="0D0D0D"/>
                </a:solidFill>
                <a:effectLst/>
                <a:highlight>
                  <a:srgbClr val="FFFFFF"/>
                </a:highlight>
                <a:latin typeface="Söhne"/>
              </a:rPr>
              <a:t>Mean Absolute Error (MAE)</a:t>
            </a:r>
            <a:endParaRPr lang="en-US" b="0" i="0" dirty="0">
              <a:solidFill>
                <a:srgbClr val="0D0D0D"/>
              </a:solidFill>
              <a:effectLst/>
              <a:highlight>
                <a:srgbClr val="FFFFFF"/>
              </a:highlight>
              <a:latin typeface="Söhne"/>
            </a:endParaRPr>
          </a:p>
        </p:txBody>
      </p:sp>
      <p:sp>
        <p:nvSpPr>
          <p:cNvPr id="3" name="Content Placeholder 2">
            <a:extLst>
              <a:ext uri="{FF2B5EF4-FFF2-40B4-BE49-F238E27FC236}">
                <a16:creationId xmlns:a16="http://schemas.microsoft.com/office/drawing/2014/main" id="{C4AD1CC8-BBEC-860B-5A41-9B362CD1326F}"/>
              </a:ext>
            </a:extLst>
          </p:cNvPr>
          <p:cNvSpPr>
            <a:spLocks noGrp="1"/>
          </p:cNvSpPr>
          <p:nvPr>
            <p:ph idx="1"/>
          </p:nvPr>
        </p:nvSpPr>
        <p:spPr>
          <a:xfrm>
            <a:off x="677334" y="1698381"/>
            <a:ext cx="10306352" cy="4550019"/>
          </a:xfrm>
        </p:spPr>
        <p:txBody>
          <a:bodyPr>
            <a:normAutofit/>
          </a:bodyPr>
          <a:lstStyle/>
          <a:p>
            <a:pPr marL="0" indent="0" algn="l">
              <a:buNone/>
            </a:pPr>
            <a:r>
              <a:rPr lang="en-US" b="1" i="0" dirty="0">
                <a:solidFill>
                  <a:srgbClr val="0D0D0D"/>
                </a:solidFill>
                <a:effectLst/>
                <a:highlight>
                  <a:srgbClr val="FFFFFF"/>
                </a:highlight>
                <a:latin typeface="Söhne"/>
              </a:rPr>
              <a:t>Accuracy Metrics</a:t>
            </a:r>
          </a:p>
          <a:p>
            <a:pPr marL="0" indent="0" algn="l">
              <a:buNone/>
            </a:pPr>
            <a:r>
              <a:rPr lang="en-US" b="0" i="0" dirty="0">
                <a:solidFill>
                  <a:srgbClr val="0D0D0D"/>
                </a:solidFill>
                <a:effectLst/>
                <a:highlight>
                  <a:srgbClr val="FFFFFF"/>
                </a:highlight>
                <a:latin typeface="Söhne"/>
              </a:rPr>
              <a:t>MAE measures the average absolute difference between predicted ratings and actual ratings.</a:t>
            </a:r>
          </a:p>
          <a:p>
            <a:pPr marL="0" indent="0" algn="l">
              <a:buNone/>
            </a:pPr>
            <a:endParaRPr lang="en-US" dirty="0">
              <a:solidFill>
                <a:srgbClr val="0D0D0D"/>
              </a:solidFill>
              <a:highlight>
                <a:srgbClr val="FFFFFF"/>
              </a:highlight>
              <a:latin typeface="Söhne"/>
            </a:endParaRPr>
          </a:p>
          <a:p>
            <a:pPr marL="0" indent="0" algn="l">
              <a:buNone/>
            </a:pPr>
            <a:r>
              <a:rPr lang="en-US" b="0" i="0" dirty="0">
                <a:solidFill>
                  <a:srgbClr val="0D0D0D"/>
                </a:solidFill>
                <a:effectLst/>
                <a:highlight>
                  <a:srgbClr val="FFFFFF"/>
                </a:highlight>
                <a:latin typeface="Söhne"/>
              </a:rPr>
              <a:t> MAE provides another measure of the prediction accuracy of the recommendation model.</a:t>
            </a:r>
          </a:p>
          <a:p>
            <a:pPr marL="0" indent="0">
              <a:buNone/>
            </a:pPr>
            <a:endParaRPr lang="en-US" sz="2400" dirty="0">
              <a:solidFill>
                <a:schemeClr val="tx1"/>
              </a:solidFill>
            </a:endParaRPr>
          </a:p>
        </p:txBody>
      </p:sp>
    </p:spTree>
    <p:extLst>
      <p:ext uri="{BB962C8B-B14F-4D97-AF65-F5344CB8AC3E}">
        <p14:creationId xmlns:p14="http://schemas.microsoft.com/office/powerpoint/2010/main" val="2202921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C508-976E-2F4C-74B9-D1C7755843B3}"/>
              </a:ext>
            </a:extLst>
          </p:cNvPr>
          <p:cNvSpPr>
            <a:spLocks noGrp="1"/>
          </p:cNvSpPr>
          <p:nvPr>
            <p:ph type="title"/>
          </p:nvPr>
        </p:nvSpPr>
        <p:spPr/>
        <p:txBody>
          <a:bodyPr/>
          <a:lstStyle/>
          <a:p>
            <a:r>
              <a:rPr lang="en-US" b="1" dirty="0"/>
              <a:t>Evaluation Methodology</a:t>
            </a:r>
          </a:p>
        </p:txBody>
      </p:sp>
      <p:sp>
        <p:nvSpPr>
          <p:cNvPr id="3" name="Content Placeholder 2">
            <a:extLst>
              <a:ext uri="{FF2B5EF4-FFF2-40B4-BE49-F238E27FC236}">
                <a16:creationId xmlns:a16="http://schemas.microsoft.com/office/drawing/2014/main" id="{0E7C7250-B2CD-746E-B4B1-F9224E8B3DFE}"/>
              </a:ext>
            </a:extLst>
          </p:cNvPr>
          <p:cNvSpPr>
            <a:spLocks noGrp="1"/>
          </p:cNvSpPr>
          <p:nvPr>
            <p:ph idx="1"/>
          </p:nvPr>
        </p:nvSpPr>
        <p:spPr>
          <a:xfrm>
            <a:off x="677334" y="1930400"/>
            <a:ext cx="8596668" cy="1766530"/>
          </a:xfrm>
        </p:spPr>
        <p:txBody>
          <a:bodyPr/>
          <a:lstStyle/>
          <a:p>
            <a:pPr marL="0" indent="0">
              <a:buNone/>
            </a:pPr>
            <a:endParaRPr lang="en-US" sz="3200" dirty="0"/>
          </a:p>
          <a:p>
            <a:r>
              <a:rPr lang="en-US" sz="3200" dirty="0"/>
              <a:t>RMSE of the model  </a:t>
            </a:r>
          </a:p>
          <a:p>
            <a:endParaRPr lang="en-US" dirty="0"/>
          </a:p>
        </p:txBody>
      </p:sp>
    </p:spTree>
    <p:extLst>
      <p:ext uri="{BB962C8B-B14F-4D97-AF65-F5344CB8AC3E}">
        <p14:creationId xmlns:p14="http://schemas.microsoft.com/office/powerpoint/2010/main" val="101038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C508-976E-2F4C-74B9-D1C7755843B3}"/>
              </a:ext>
            </a:extLst>
          </p:cNvPr>
          <p:cNvSpPr>
            <a:spLocks noGrp="1"/>
          </p:cNvSpPr>
          <p:nvPr>
            <p:ph type="title"/>
          </p:nvPr>
        </p:nvSpPr>
        <p:spPr/>
        <p:txBody>
          <a:bodyPr/>
          <a:lstStyle/>
          <a:p>
            <a:r>
              <a:rPr lang="en-US" b="1" dirty="0"/>
              <a:t>Code Snippet</a:t>
            </a:r>
          </a:p>
        </p:txBody>
      </p:sp>
      <p:sp>
        <p:nvSpPr>
          <p:cNvPr id="3" name="Content Placeholder 2">
            <a:extLst>
              <a:ext uri="{FF2B5EF4-FFF2-40B4-BE49-F238E27FC236}">
                <a16:creationId xmlns:a16="http://schemas.microsoft.com/office/drawing/2014/main" id="{0E7C7250-B2CD-746E-B4B1-F9224E8B3DFE}"/>
              </a:ext>
            </a:extLst>
          </p:cNvPr>
          <p:cNvSpPr>
            <a:spLocks noGrp="1"/>
          </p:cNvSpPr>
          <p:nvPr>
            <p:ph idx="1"/>
          </p:nvPr>
        </p:nvSpPr>
        <p:spPr>
          <a:xfrm>
            <a:off x="797077" y="3530600"/>
            <a:ext cx="10208380" cy="2565400"/>
          </a:xfrm>
        </p:spPr>
        <p:txBody>
          <a:bodyPr/>
          <a:lstStyle/>
          <a:p>
            <a:pPr marL="0" indent="0" algn="just">
              <a:buNone/>
            </a:pPr>
            <a:r>
              <a:rPr lang="en-US" dirty="0"/>
              <a:t>The provided code snippet defines a function </a:t>
            </a:r>
            <a:r>
              <a:rPr lang="en-US" dirty="0" err="1"/>
              <a:t>get_user_recommendations</a:t>
            </a:r>
            <a:r>
              <a:rPr lang="en-US" dirty="0"/>
              <a:t>() that generates personalized movie recommendations for a user based on their preferences. </a:t>
            </a:r>
          </a:p>
          <a:p>
            <a:pPr marL="0" indent="0" algn="just">
              <a:buNone/>
            </a:pPr>
            <a:endParaRPr lang="en-US" dirty="0"/>
          </a:p>
          <a:p>
            <a:pPr marL="0" indent="0" algn="just">
              <a:buNone/>
            </a:pPr>
            <a:r>
              <a:rPr lang="en-US" dirty="0"/>
              <a:t>The function takes three parameters: </a:t>
            </a:r>
            <a:r>
              <a:rPr lang="en-US" dirty="0" err="1"/>
              <a:t>user_id</a:t>
            </a:r>
            <a:r>
              <a:rPr lang="en-US" dirty="0"/>
              <a:t> (the user for whom recommendations are generated), model (the recommendation model), and </a:t>
            </a:r>
            <a:r>
              <a:rPr lang="en-US" dirty="0" err="1"/>
              <a:t>n_recommendations</a:t>
            </a:r>
            <a:r>
              <a:rPr lang="en-US" dirty="0"/>
              <a:t> (the number of recommendations, defaulting to 5). It creates a list of movies the user has not rated by comparing their rated movies against the full list of movies.</a:t>
            </a:r>
          </a:p>
          <a:p>
            <a:pPr marL="0" indent="0" algn="just">
              <a:buNone/>
            </a:pPr>
            <a:endParaRPr lang="en-US" dirty="0"/>
          </a:p>
        </p:txBody>
      </p:sp>
      <p:pic>
        <p:nvPicPr>
          <p:cNvPr id="6" name="Picture 5">
            <a:extLst>
              <a:ext uri="{FF2B5EF4-FFF2-40B4-BE49-F238E27FC236}">
                <a16:creationId xmlns:a16="http://schemas.microsoft.com/office/drawing/2014/main" id="{3C208368-3B3E-BCB6-8A2C-A0D31835FD74}"/>
              </a:ext>
            </a:extLst>
          </p:cNvPr>
          <p:cNvPicPr>
            <a:picLocks noChangeAspect="1"/>
          </p:cNvPicPr>
          <p:nvPr/>
        </p:nvPicPr>
        <p:blipFill>
          <a:blip r:embed="rId2"/>
          <a:stretch>
            <a:fillRect/>
          </a:stretch>
        </p:blipFill>
        <p:spPr>
          <a:xfrm>
            <a:off x="897390" y="1470892"/>
            <a:ext cx="8807903" cy="1543129"/>
          </a:xfrm>
          <a:prstGeom prst="rect">
            <a:avLst/>
          </a:prstGeom>
        </p:spPr>
      </p:pic>
    </p:spTree>
    <p:extLst>
      <p:ext uri="{BB962C8B-B14F-4D97-AF65-F5344CB8AC3E}">
        <p14:creationId xmlns:p14="http://schemas.microsoft.com/office/powerpoint/2010/main" val="4037598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C508-976E-2F4C-74B9-D1C7755843B3}"/>
              </a:ext>
            </a:extLst>
          </p:cNvPr>
          <p:cNvSpPr>
            <a:spLocks noGrp="1"/>
          </p:cNvSpPr>
          <p:nvPr>
            <p:ph type="title"/>
          </p:nvPr>
        </p:nvSpPr>
        <p:spPr/>
        <p:txBody>
          <a:bodyPr/>
          <a:lstStyle/>
          <a:p>
            <a:r>
              <a:rPr lang="en-US" b="1" dirty="0"/>
              <a:t>Code Snippet</a:t>
            </a:r>
          </a:p>
        </p:txBody>
      </p:sp>
      <p:sp>
        <p:nvSpPr>
          <p:cNvPr id="3" name="Content Placeholder 2">
            <a:extLst>
              <a:ext uri="{FF2B5EF4-FFF2-40B4-BE49-F238E27FC236}">
                <a16:creationId xmlns:a16="http://schemas.microsoft.com/office/drawing/2014/main" id="{0E7C7250-B2CD-746E-B4B1-F9224E8B3DFE}"/>
              </a:ext>
            </a:extLst>
          </p:cNvPr>
          <p:cNvSpPr>
            <a:spLocks noGrp="1"/>
          </p:cNvSpPr>
          <p:nvPr>
            <p:ph idx="1"/>
          </p:nvPr>
        </p:nvSpPr>
        <p:spPr>
          <a:xfrm>
            <a:off x="797077" y="3530600"/>
            <a:ext cx="10208380" cy="2565400"/>
          </a:xfrm>
        </p:spPr>
        <p:txBody>
          <a:bodyPr/>
          <a:lstStyle/>
          <a:p>
            <a:pPr marL="0" marR="0" indent="0">
              <a:lnSpc>
                <a:spcPct val="107000"/>
              </a:lnSpc>
              <a:spcBef>
                <a:spcPts val="0"/>
              </a:spcBef>
              <a:spcAft>
                <a:spcPts val="800"/>
              </a:spcAft>
              <a:buNone/>
            </a:pPr>
            <a:r>
              <a:rPr lang="en-US" b="0" i="0" dirty="0">
                <a:solidFill>
                  <a:srgbClr val="0D0D0D"/>
                </a:solidFill>
                <a:effectLst/>
                <a:highlight>
                  <a:srgbClr val="FFFFFF"/>
                </a:highlight>
                <a:latin typeface="Söhne"/>
              </a:rPr>
              <a:t>In summary, this function provides a method to generate personalized movie recommendations for a user based on their preferences, using a specified recommendation model. </a:t>
            </a:r>
          </a:p>
          <a:p>
            <a:pPr marL="0" marR="0" indent="0">
              <a:lnSpc>
                <a:spcPct val="107000"/>
              </a:lnSpc>
              <a:spcBef>
                <a:spcPts val="0"/>
              </a:spcBef>
              <a:spcAft>
                <a:spcPts val="800"/>
              </a:spcAft>
              <a:buNone/>
            </a:pPr>
            <a:r>
              <a:rPr lang="en-US" b="0" i="0" dirty="0">
                <a:solidFill>
                  <a:srgbClr val="0D0D0D"/>
                </a:solidFill>
                <a:effectLst/>
                <a:highlight>
                  <a:srgbClr val="FFFFFF"/>
                </a:highlight>
                <a:latin typeface="Söhne"/>
              </a:rPr>
              <a:t>The output includes the titles of recommended movies along with their predicted ratings.</a:t>
            </a:r>
            <a:endParaRPr lang="en-US" dirty="0"/>
          </a:p>
        </p:txBody>
      </p:sp>
      <p:pic>
        <p:nvPicPr>
          <p:cNvPr id="5" name="Picture 4">
            <a:extLst>
              <a:ext uri="{FF2B5EF4-FFF2-40B4-BE49-F238E27FC236}">
                <a16:creationId xmlns:a16="http://schemas.microsoft.com/office/drawing/2014/main" id="{2D31CD43-FD67-11F5-1CCC-52BD6ED46A83}"/>
              </a:ext>
            </a:extLst>
          </p:cNvPr>
          <p:cNvPicPr>
            <a:picLocks noChangeAspect="1"/>
          </p:cNvPicPr>
          <p:nvPr/>
        </p:nvPicPr>
        <p:blipFill>
          <a:blip r:embed="rId2"/>
          <a:stretch>
            <a:fillRect/>
          </a:stretch>
        </p:blipFill>
        <p:spPr>
          <a:xfrm>
            <a:off x="677334" y="1567052"/>
            <a:ext cx="5092095" cy="1416123"/>
          </a:xfrm>
          <a:prstGeom prst="rect">
            <a:avLst/>
          </a:prstGeom>
        </p:spPr>
      </p:pic>
      <p:pic>
        <p:nvPicPr>
          <p:cNvPr id="8" name="Picture 7">
            <a:extLst>
              <a:ext uri="{FF2B5EF4-FFF2-40B4-BE49-F238E27FC236}">
                <a16:creationId xmlns:a16="http://schemas.microsoft.com/office/drawing/2014/main" id="{8D4DEBF0-2DB5-85D9-63AD-4895C308569C}"/>
              </a:ext>
            </a:extLst>
          </p:cNvPr>
          <p:cNvPicPr>
            <a:picLocks noChangeAspect="1"/>
          </p:cNvPicPr>
          <p:nvPr/>
        </p:nvPicPr>
        <p:blipFill>
          <a:blip r:embed="rId3"/>
          <a:stretch>
            <a:fillRect/>
          </a:stretch>
        </p:blipFill>
        <p:spPr>
          <a:xfrm>
            <a:off x="5650584" y="1681290"/>
            <a:ext cx="5757646" cy="1206562"/>
          </a:xfrm>
          <a:prstGeom prst="rect">
            <a:avLst/>
          </a:prstGeom>
        </p:spPr>
      </p:pic>
    </p:spTree>
    <p:extLst>
      <p:ext uri="{BB962C8B-B14F-4D97-AF65-F5344CB8AC3E}">
        <p14:creationId xmlns:p14="http://schemas.microsoft.com/office/powerpoint/2010/main" val="2793354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C508-976E-2F4C-74B9-D1C7755843B3}"/>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K</a:t>
            </a:r>
            <a:r>
              <a:rPr lang="en-US" sz="3600" dirty="0">
                <a:effectLst/>
                <a:latin typeface="Calibri" panose="020F0502020204030204" pitchFamily="34" charset="0"/>
                <a:ea typeface="Calibri" panose="020F0502020204030204" pitchFamily="34" charset="0"/>
                <a:cs typeface="Times New Roman" panose="02020603050405020304" pitchFamily="18" charset="0"/>
              </a:rPr>
              <a:t>ey Milestones</a:t>
            </a:r>
            <a:endParaRPr lang="en-US" b="1" dirty="0"/>
          </a:p>
        </p:txBody>
      </p:sp>
      <p:sp>
        <p:nvSpPr>
          <p:cNvPr id="3" name="Content Placeholder 2">
            <a:extLst>
              <a:ext uri="{FF2B5EF4-FFF2-40B4-BE49-F238E27FC236}">
                <a16:creationId xmlns:a16="http://schemas.microsoft.com/office/drawing/2014/main" id="{0E7C7250-B2CD-746E-B4B1-F9224E8B3DFE}"/>
              </a:ext>
            </a:extLst>
          </p:cNvPr>
          <p:cNvSpPr>
            <a:spLocks noGrp="1"/>
          </p:cNvSpPr>
          <p:nvPr>
            <p:ph idx="1"/>
          </p:nvPr>
        </p:nvSpPr>
        <p:spPr>
          <a:xfrm>
            <a:off x="797077" y="1513114"/>
            <a:ext cx="9402837" cy="4582886"/>
          </a:xfrm>
        </p:spPr>
        <p:txBody>
          <a:bodyPr>
            <a:normAutofit fontScale="92500"/>
          </a:bodyPr>
          <a:lstStyle/>
          <a:p>
            <a:pPr marL="0" marR="0" indent="0" algn="just">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Through the utilization of advanced machine learning techniques and the analysis of datasets containing movie information and user ratings, the project has achieved several key milestones:</a:t>
            </a:r>
          </a:p>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Development of Recommendation System using the Surprise library in Python, incorporating algorithms such as Singular Value Decomposition (SVD) to generate personalized movie recommendations for users.</a:t>
            </a:r>
          </a:p>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Evaluation of Model Performance: The performance of the recommendation model was evaluated using metrics such as Root Mean Square Error (RMSE), providing insights into the accuracy of predicted ratings and the effectiveness of the recommendation system.</a:t>
            </a:r>
          </a:p>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User-Centric Approach: The project prioritized user-centric design principles, focusing on providing recommendations that align with individual user preferences and viewing habits. By offering tailored content suggestions, the aim is to improve user engagement and satisfaction on the platform.</a:t>
            </a:r>
          </a:p>
          <a:p>
            <a:pPr marL="0" marR="0" indent="0" algn="just">
              <a:lnSpc>
                <a:spcPct val="107000"/>
              </a:lnSpc>
              <a:spcBef>
                <a:spcPts val="0"/>
              </a:spcBef>
              <a:spcAft>
                <a:spcPts val="800"/>
              </a:spcAft>
              <a:buNone/>
            </a:pPr>
            <a:endParaRPr lang="en-US" sz="2000" dirty="0"/>
          </a:p>
        </p:txBody>
      </p:sp>
    </p:spTree>
    <p:extLst>
      <p:ext uri="{BB962C8B-B14F-4D97-AF65-F5344CB8AC3E}">
        <p14:creationId xmlns:p14="http://schemas.microsoft.com/office/powerpoint/2010/main" val="2871283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C508-976E-2F4C-74B9-D1C7755843B3}"/>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Future Direction</a:t>
            </a:r>
            <a:endParaRPr lang="en-US" b="1" dirty="0"/>
          </a:p>
        </p:txBody>
      </p:sp>
      <p:sp>
        <p:nvSpPr>
          <p:cNvPr id="3" name="Content Placeholder 2">
            <a:extLst>
              <a:ext uri="{FF2B5EF4-FFF2-40B4-BE49-F238E27FC236}">
                <a16:creationId xmlns:a16="http://schemas.microsoft.com/office/drawing/2014/main" id="{0E7C7250-B2CD-746E-B4B1-F9224E8B3DFE}"/>
              </a:ext>
            </a:extLst>
          </p:cNvPr>
          <p:cNvSpPr>
            <a:spLocks noGrp="1"/>
          </p:cNvSpPr>
          <p:nvPr>
            <p:ph idx="1"/>
          </p:nvPr>
        </p:nvSpPr>
        <p:spPr>
          <a:xfrm>
            <a:off x="797077" y="2024742"/>
            <a:ext cx="9402837" cy="4071257"/>
          </a:xfrm>
        </p:spPr>
        <p:txBody>
          <a:bodyPr>
            <a:norm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While the current implementation has yielded promising results, there are opportunities for further enhancements and refinements. Future directions may include the integration of additional data sources, exploration of more sophisticated algorithms, and the implementation of interactive features to gather user feedback and refine recommendations over time.</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2000" dirty="0"/>
          </a:p>
        </p:txBody>
      </p:sp>
    </p:spTree>
    <p:extLst>
      <p:ext uri="{BB962C8B-B14F-4D97-AF65-F5344CB8AC3E}">
        <p14:creationId xmlns:p14="http://schemas.microsoft.com/office/powerpoint/2010/main" val="2539354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C508-976E-2F4C-74B9-D1C7755843B3}"/>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0E7C7250-B2CD-746E-B4B1-F9224E8B3DFE}"/>
              </a:ext>
            </a:extLst>
          </p:cNvPr>
          <p:cNvSpPr>
            <a:spLocks noGrp="1"/>
          </p:cNvSpPr>
          <p:nvPr>
            <p:ph idx="1"/>
          </p:nvPr>
        </p:nvSpPr>
        <p:spPr>
          <a:xfrm>
            <a:off x="797077" y="1513114"/>
            <a:ext cx="10208380" cy="4582886"/>
          </a:xfrm>
        </p:spPr>
        <p:txBody>
          <a:bodyPr/>
          <a:lstStyle/>
          <a:p>
            <a:pPr marL="0" marR="0" indent="0">
              <a:lnSpc>
                <a:spcPct val="107000"/>
              </a:lnSpc>
              <a:spcBef>
                <a:spcPts val="0"/>
              </a:spcBef>
              <a:spcAft>
                <a:spcPts val="800"/>
              </a:spcAft>
              <a:buNone/>
            </a:pPr>
            <a:r>
              <a:rPr lang="en-US" b="0" i="0" dirty="0">
                <a:solidFill>
                  <a:srgbClr val="0D0D0D"/>
                </a:solidFill>
                <a:effectLst/>
                <a:highlight>
                  <a:srgbClr val="FFFFFF"/>
                </a:highlight>
                <a:latin typeface="Söhne"/>
              </a:rPr>
              <a:t>In conclusion, the project Personalized Recommendations for Amazon Prime has successfully demonstrated the effectiveness of leveraging machine learning algorithms to enhance viewer engagement and satisfaction on the Amazon Prime platform. </a:t>
            </a:r>
          </a:p>
          <a:p>
            <a:pPr marL="0" marR="0" indent="0">
              <a:lnSpc>
                <a:spcPct val="107000"/>
              </a:lnSpc>
              <a:spcBef>
                <a:spcPts val="0"/>
              </a:spcBef>
              <a:spcAft>
                <a:spcPts val="800"/>
              </a:spcAft>
              <a:buNone/>
            </a:pPr>
            <a:endParaRPr lang="en-US" dirty="0">
              <a:solidFill>
                <a:srgbClr val="0D0D0D"/>
              </a:solidFill>
              <a:highlight>
                <a:srgbClr val="FFFFFF"/>
              </a:highlight>
              <a:latin typeface="Söhne"/>
            </a:endParaRPr>
          </a:p>
          <a:p>
            <a:pPr marL="0" marR="0" indent="0">
              <a:lnSpc>
                <a:spcPct val="107000"/>
              </a:lnSpc>
              <a:spcBef>
                <a:spcPts val="0"/>
              </a:spcBef>
              <a:spcAft>
                <a:spcPts val="800"/>
              </a:spcAft>
              <a:buNone/>
            </a:pPr>
            <a:r>
              <a:rPr lang="en-US" b="0" i="0" dirty="0">
                <a:solidFill>
                  <a:srgbClr val="0D0D0D"/>
                </a:solidFill>
                <a:effectLst/>
                <a:highlight>
                  <a:srgbClr val="FFFFFF"/>
                </a:highlight>
                <a:latin typeface="Söhne"/>
              </a:rPr>
              <a:t>By developing a content recommendation system tailored to individual user preferences, the project aims to provide users with a more personalized and enjoyable streaming experience.</a:t>
            </a:r>
          </a:p>
          <a:p>
            <a:pPr marL="0" marR="0" indent="0">
              <a:lnSpc>
                <a:spcPct val="107000"/>
              </a:lnSpc>
              <a:spcBef>
                <a:spcPts val="0"/>
              </a:spcBef>
              <a:spcAft>
                <a:spcPts val="800"/>
              </a:spcAft>
              <a:buNone/>
            </a:pPr>
            <a:endParaRPr lang="en-US" dirty="0">
              <a:solidFill>
                <a:srgbClr val="0D0D0D"/>
              </a:solidFill>
              <a:highlight>
                <a:srgbClr val="FFFFFF"/>
              </a:highlight>
              <a:latin typeface="Söhne"/>
            </a:endParaRPr>
          </a:p>
        </p:txBody>
      </p:sp>
    </p:spTree>
    <p:extLst>
      <p:ext uri="{BB962C8B-B14F-4D97-AF65-F5344CB8AC3E}">
        <p14:creationId xmlns:p14="http://schemas.microsoft.com/office/powerpoint/2010/main" val="3404768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DA00-9EFE-DB9E-0049-D95EF53EA44E}"/>
              </a:ext>
            </a:extLst>
          </p:cNvPr>
          <p:cNvSpPr>
            <a:spLocks noGrp="1"/>
          </p:cNvSpPr>
          <p:nvPr>
            <p:ph type="title"/>
          </p:nvPr>
        </p:nvSpPr>
        <p:spPr>
          <a:xfrm>
            <a:off x="1023256" y="130631"/>
            <a:ext cx="10330544" cy="1452364"/>
          </a:xfrm>
        </p:spPr>
        <p:txBody>
          <a:bodyPr>
            <a:normAutofit fontScale="90000"/>
          </a:bodyPr>
          <a:lstStyle/>
          <a:p>
            <a:pPr algn="l"/>
            <a:br>
              <a:rPr lang="en-US" b="1" i="0" dirty="0">
                <a:solidFill>
                  <a:srgbClr val="0D0D0D"/>
                </a:solidFill>
                <a:effectLst/>
                <a:latin typeface="Söhne"/>
              </a:rPr>
            </a:br>
            <a:r>
              <a:rPr lang="en-US" b="1" i="0" dirty="0">
                <a:effectLst/>
              </a:rPr>
              <a:t>Project Objectives</a:t>
            </a:r>
            <a:br>
              <a:rPr lang="en-US" sz="6000" dirty="0"/>
            </a:br>
            <a:endParaRPr lang="en-US" b="1" i="0" dirty="0">
              <a:solidFill>
                <a:srgbClr val="0D0D0D"/>
              </a:solidFill>
              <a:effectLst/>
              <a:latin typeface="Söhne"/>
            </a:endParaRPr>
          </a:p>
        </p:txBody>
      </p:sp>
      <p:sp>
        <p:nvSpPr>
          <p:cNvPr id="3" name="Content Placeholder 2">
            <a:extLst>
              <a:ext uri="{FF2B5EF4-FFF2-40B4-BE49-F238E27FC236}">
                <a16:creationId xmlns:a16="http://schemas.microsoft.com/office/drawing/2014/main" id="{6C46F69C-442C-DAD8-6563-3E0CEFEFD828}"/>
              </a:ext>
            </a:extLst>
          </p:cNvPr>
          <p:cNvSpPr>
            <a:spLocks noGrp="1"/>
          </p:cNvSpPr>
          <p:nvPr>
            <p:ph idx="1"/>
          </p:nvPr>
        </p:nvSpPr>
        <p:spPr>
          <a:xfrm>
            <a:off x="696685" y="2002971"/>
            <a:ext cx="10798630" cy="4234543"/>
          </a:xfrm>
        </p:spPr>
        <p:txBody>
          <a:bodyPr>
            <a:normAutofit/>
          </a:bodyPr>
          <a:lstStyle/>
          <a:p>
            <a:r>
              <a:rPr lang="en-US" sz="2800" b="0" i="0" dirty="0">
                <a:solidFill>
                  <a:srgbClr val="0D0D0D"/>
                </a:solidFill>
                <a:effectLst/>
              </a:rPr>
              <a:t>The primary objective of this project is to develop a content recommendation system that enhances user engagement and satisfaction on the Amazon Prime platform by providing personalized content suggestions.</a:t>
            </a:r>
          </a:p>
          <a:p>
            <a:pPr marL="0" indent="0">
              <a:buNone/>
            </a:pPr>
            <a:endParaRPr lang="en-US" sz="2800" b="0" i="0" dirty="0">
              <a:solidFill>
                <a:srgbClr val="0D0D0D"/>
              </a:solidFill>
              <a:effectLst/>
            </a:endParaRPr>
          </a:p>
        </p:txBody>
      </p:sp>
    </p:spTree>
    <p:extLst>
      <p:ext uri="{BB962C8B-B14F-4D97-AF65-F5344CB8AC3E}">
        <p14:creationId xmlns:p14="http://schemas.microsoft.com/office/powerpoint/2010/main" val="912766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7C7250-B2CD-746E-B4B1-F9224E8B3DFE}"/>
              </a:ext>
            </a:extLst>
          </p:cNvPr>
          <p:cNvSpPr>
            <a:spLocks noGrp="1"/>
          </p:cNvSpPr>
          <p:nvPr>
            <p:ph idx="1"/>
          </p:nvPr>
        </p:nvSpPr>
        <p:spPr>
          <a:xfrm>
            <a:off x="2331962" y="2545735"/>
            <a:ext cx="8596668" cy="1766530"/>
          </a:xfrm>
        </p:spPr>
        <p:txBody>
          <a:bodyPr/>
          <a:lstStyle/>
          <a:p>
            <a:pPr marL="0" indent="0">
              <a:buNone/>
            </a:pPr>
            <a:r>
              <a:rPr lang="en-US" sz="6000" dirty="0"/>
              <a:t>Thank You</a:t>
            </a:r>
          </a:p>
          <a:p>
            <a:endParaRPr lang="en-US" dirty="0"/>
          </a:p>
        </p:txBody>
      </p:sp>
    </p:spTree>
    <p:extLst>
      <p:ext uri="{BB962C8B-B14F-4D97-AF65-F5344CB8AC3E}">
        <p14:creationId xmlns:p14="http://schemas.microsoft.com/office/powerpoint/2010/main" val="238702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DD01-34E0-3E9C-72F7-C7167636909B}"/>
              </a:ext>
            </a:extLst>
          </p:cNvPr>
          <p:cNvSpPr>
            <a:spLocks noGrp="1"/>
          </p:cNvSpPr>
          <p:nvPr>
            <p:ph type="title"/>
          </p:nvPr>
        </p:nvSpPr>
        <p:spPr/>
        <p:txBody>
          <a:bodyPr>
            <a:normAutofit/>
          </a:bodyPr>
          <a:lstStyle/>
          <a:p>
            <a:r>
              <a:rPr lang="en-US" b="1" dirty="0"/>
              <a:t>Preprocessing Steps</a:t>
            </a:r>
            <a:br>
              <a:rPr lang="en-US" b="1" i="0" dirty="0">
                <a:solidFill>
                  <a:srgbClr val="0D0D0D"/>
                </a:solidFill>
                <a:effectLst/>
                <a:latin typeface="Söhne"/>
              </a:rPr>
            </a:br>
            <a:endParaRPr lang="en-US" b="1" dirty="0"/>
          </a:p>
        </p:txBody>
      </p:sp>
      <p:sp>
        <p:nvSpPr>
          <p:cNvPr id="3" name="Content Placeholder 2">
            <a:extLst>
              <a:ext uri="{FF2B5EF4-FFF2-40B4-BE49-F238E27FC236}">
                <a16:creationId xmlns:a16="http://schemas.microsoft.com/office/drawing/2014/main" id="{C6368D2A-AF2D-956F-4042-3F41B17654CC}"/>
              </a:ext>
            </a:extLst>
          </p:cNvPr>
          <p:cNvSpPr>
            <a:spLocks noGrp="1"/>
          </p:cNvSpPr>
          <p:nvPr>
            <p:ph idx="1"/>
          </p:nvPr>
        </p:nvSpPr>
        <p:spPr>
          <a:xfrm>
            <a:off x="677334" y="2111829"/>
            <a:ext cx="10636779" cy="4060371"/>
          </a:xfrm>
        </p:spPr>
        <p:txBody>
          <a:bodyPr>
            <a:normAutofit/>
          </a:bodyPr>
          <a:lstStyle/>
          <a:p>
            <a:pPr algn="l">
              <a:buFont typeface="Arial" panose="020B0604020202020204" pitchFamily="34" charset="0"/>
              <a:buChar char="•"/>
            </a:pPr>
            <a:r>
              <a:rPr lang="en-US" sz="2800" dirty="0"/>
              <a:t>Data Loading: Importing and loading datasets into a usable format.</a:t>
            </a:r>
          </a:p>
          <a:p>
            <a:pPr algn="l">
              <a:buFont typeface="Arial" panose="020B0604020202020204" pitchFamily="34" charset="0"/>
              <a:buChar char="•"/>
            </a:pPr>
            <a:r>
              <a:rPr lang="en-US" sz="2800" dirty="0"/>
              <a:t>Data Cleaning: Handling missing values by removing null values.</a:t>
            </a:r>
          </a:p>
          <a:p>
            <a:pPr algn="l">
              <a:buFont typeface="Arial" panose="020B0604020202020204" pitchFamily="34" charset="0"/>
              <a:buChar char="•"/>
            </a:pPr>
            <a:r>
              <a:rPr lang="en-US" sz="2800" dirty="0"/>
              <a:t>Data Integration: Merged two </a:t>
            </a:r>
            <a:r>
              <a:rPr lang="en-US" sz="2800" dirty="0" err="1"/>
              <a:t>dataframes</a:t>
            </a:r>
            <a:r>
              <a:rPr lang="en-US" sz="2800" dirty="0"/>
              <a:t> </a:t>
            </a:r>
            <a:r>
              <a:rPr lang="en-US" sz="2800" dirty="0" err="1"/>
              <a:t>i.e</a:t>
            </a:r>
            <a:r>
              <a:rPr lang="en-US" sz="2800" dirty="0"/>
              <a:t>, movies and ratings </a:t>
            </a:r>
            <a:r>
              <a:rPr lang="en-US" sz="2800" dirty="0" err="1"/>
              <a:t>dataframes</a:t>
            </a:r>
            <a:r>
              <a:rPr lang="en-US" sz="2800" dirty="0"/>
              <a:t>.</a:t>
            </a:r>
            <a:endParaRPr lang="en-US" dirty="0"/>
          </a:p>
        </p:txBody>
      </p:sp>
    </p:spTree>
    <p:extLst>
      <p:ext uri="{BB962C8B-B14F-4D97-AF65-F5344CB8AC3E}">
        <p14:creationId xmlns:p14="http://schemas.microsoft.com/office/powerpoint/2010/main" val="1287105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7E1E-40AA-ADAA-0C6A-6CFCBD03B311}"/>
              </a:ext>
            </a:extLst>
          </p:cNvPr>
          <p:cNvSpPr>
            <a:spLocks noGrp="1"/>
          </p:cNvSpPr>
          <p:nvPr>
            <p:ph type="ctrTitle"/>
          </p:nvPr>
        </p:nvSpPr>
        <p:spPr>
          <a:xfrm>
            <a:off x="678426" y="314632"/>
            <a:ext cx="10247654" cy="1073493"/>
          </a:xfrm>
        </p:spPr>
        <p:txBody>
          <a:bodyPr>
            <a:normAutofit fontScale="90000"/>
          </a:bodyPr>
          <a:lstStyle/>
          <a:p>
            <a:pPr algn="l"/>
            <a:br>
              <a:rPr lang="en-US" b="1" i="0" dirty="0">
                <a:solidFill>
                  <a:srgbClr val="0D0D0D"/>
                </a:solidFill>
                <a:effectLst/>
                <a:latin typeface="Söhne"/>
              </a:rPr>
            </a:br>
            <a:r>
              <a:rPr lang="en-US" sz="4000" b="1" dirty="0"/>
              <a:t>DATA LOADING</a:t>
            </a:r>
            <a:endParaRPr lang="en-US" sz="4000" dirty="0"/>
          </a:p>
        </p:txBody>
      </p:sp>
      <p:sp>
        <p:nvSpPr>
          <p:cNvPr id="3" name="Subtitle 2">
            <a:extLst>
              <a:ext uri="{FF2B5EF4-FFF2-40B4-BE49-F238E27FC236}">
                <a16:creationId xmlns:a16="http://schemas.microsoft.com/office/drawing/2014/main" id="{990521F2-1082-F3FA-EF6F-396C3BF0A2DB}"/>
              </a:ext>
            </a:extLst>
          </p:cNvPr>
          <p:cNvSpPr>
            <a:spLocks noGrp="1"/>
          </p:cNvSpPr>
          <p:nvPr>
            <p:ph type="subTitle" idx="1"/>
          </p:nvPr>
        </p:nvSpPr>
        <p:spPr>
          <a:xfrm>
            <a:off x="678426" y="1612490"/>
            <a:ext cx="9205803" cy="4385187"/>
          </a:xfrm>
        </p:spPr>
        <p:txBody>
          <a:bodyPr>
            <a:noAutofit/>
          </a:bodyPr>
          <a:lstStyle/>
          <a:p>
            <a:pPr algn="l">
              <a:buFont typeface="Arial" panose="020B0604020202020204" pitchFamily="34" charset="0"/>
              <a:buChar char="•"/>
            </a:pPr>
            <a:r>
              <a:rPr lang="en-US" sz="2000" i="0" dirty="0">
                <a:solidFill>
                  <a:srgbClr val="0D0D0D"/>
                </a:solidFill>
                <a:effectLst/>
              </a:rPr>
              <a:t>Data was obtained from Kaggle and consisted of two datasets in CSV format: the ratings data and the movies dataset.</a:t>
            </a:r>
          </a:p>
          <a:p>
            <a:pPr algn="l">
              <a:buFont typeface="Arial" panose="020B0604020202020204" pitchFamily="34" charset="0"/>
              <a:buChar char="•"/>
            </a:pPr>
            <a:r>
              <a:rPr lang="en-US" sz="2000" i="0" dirty="0">
                <a:solidFill>
                  <a:srgbClr val="0D0D0D"/>
                </a:solidFill>
                <a:effectLst/>
              </a:rPr>
              <a:t> These were loaded into separate pandas </a:t>
            </a:r>
            <a:r>
              <a:rPr lang="en-US" sz="2000" i="0" dirty="0" err="1">
                <a:solidFill>
                  <a:srgbClr val="0D0D0D"/>
                </a:solidFill>
                <a:effectLst/>
              </a:rPr>
              <a:t>DataFrame</a:t>
            </a:r>
            <a:r>
              <a:rPr lang="en-US" sz="2000" i="0" dirty="0">
                <a:solidFill>
                  <a:srgbClr val="0D0D0D"/>
                </a:solidFill>
                <a:effectLst/>
              </a:rPr>
              <a:t> objects in Python. Here's an explanation of the process:</a:t>
            </a:r>
          </a:p>
          <a:p>
            <a:pPr algn="l">
              <a:buFont typeface="Arial" panose="020B0604020202020204" pitchFamily="34" charset="0"/>
              <a:buChar char="•"/>
            </a:pPr>
            <a:r>
              <a:rPr lang="en-US" sz="2000" i="0" dirty="0">
                <a:solidFill>
                  <a:srgbClr val="0D0D0D"/>
                </a:solidFill>
                <a:effectLst/>
              </a:rPr>
              <a:t>The 'movies.csv' file contains information related to movies, including movie IDs, titles, and genres.</a:t>
            </a:r>
          </a:p>
          <a:p>
            <a:pPr algn="l">
              <a:buFont typeface="Arial" panose="020B0604020202020204" pitchFamily="34" charset="0"/>
              <a:buChar char="•"/>
            </a:pPr>
            <a:r>
              <a:rPr lang="en-US" sz="2000" i="0" dirty="0">
                <a:solidFill>
                  <a:srgbClr val="0D0D0D"/>
                </a:solidFill>
                <a:effectLst/>
              </a:rPr>
              <a:t> The 'ratings.csv' file includes user ratings for movies. It features columns for user IDs, movie IDs, ratings given, and timestamps indicating when the ratings were made.</a:t>
            </a:r>
          </a:p>
          <a:p>
            <a:pPr algn="l">
              <a:buFont typeface="Arial" panose="020B0604020202020204" pitchFamily="34" charset="0"/>
              <a:buChar char="•"/>
            </a:pPr>
            <a:r>
              <a:rPr lang="en-US" sz="2000" i="0" dirty="0">
                <a:solidFill>
                  <a:srgbClr val="0D0D0D"/>
                </a:solidFill>
                <a:effectLst/>
              </a:rPr>
              <a:t>The data from these files was read into two </a:t>
            </a:r>
            <a:r>
              <a:rPr lang="en-US" sz="2000" i="0" dirty="0" err="1">
                <a:solidFill>
                  <a:srgbClr val="0D0D0D"/>
                </a:solidFill>
                <a:effectLst/>
              </a:rPr>
              <a:t>DataFrames</a:t>
            </a:r>
            <a:r>
              <a:rPr lang="en-US" sz="2000" i="0" dirty="0">
                <a:solidFill>
                  <a:srgbClr val="0D0D0D"/>
                </a:solidFill>
                <a:effectLst/>
              </a:rPr>
              <a:t>, `df1` for the movies data and `df2` for the ratings data. These </a:t>
            </a:r>
            <a:r>
              <a:rPr lang="en-US" sz="2000" i="0" dirty="0" err="1">
                <a:solidFill>
                  <a:srgbClr val="0D0D0D"/>
                </a:solidFill>
                <a:effectLst/>
              </a:rPr>
              <a:t>DataFrames</a:t>
            </a:r>
            <a:r>
              <a:rPr lang="en-US" sz="2000" i="0" dirty="0">
                <a:solidFill>
                  <a:srgbClr val="0D0D0D"/>
                </a:solidFill>
                <a:effectLst/>
              </a:rPr>
              <a:t> were then utilized for data analysis within the Python environment.</a:t>
            </a:r>
            <a:endParaRPr lang="en-US" sz="2000" dirty="0"/>
          </a:p>
        </p:txBody>
      </p:sp>
    </p:spTree>
    <p:extLst>
      <p:ext uri="{BB962C8B-B14F-4D97-AF65-F5344CB8AC3E}">
        <p14:creationId xmlns:p14="http://schemas.microsoft.com/office/powerpoint/2010/main" val="404357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B0934-27EF-1749-5C64-D644BF409DE3}"/>
              </a:ext>
            </a:extLst>
          </p:cNvPr>
          <p:cNvSpPr>
            <a:spLocks noGrp="1"/>
          </p:cNvSpPr>
          <p:nvPr>
            <p:ph type="title"/>
          </p:nvPr>
        </p:nvSpPr>
        <p:spPr/>
        <p:txBody>
          <a:bodyPr/>
          <a:lstStyle/>
          <a:p>
            <a:r>
              <a:rPr lang="en-US" b="1" dirty="0"/>
              <a:t>Data Cleaning</a:t>
            </a:r>
          </a:p>
        </p:txBody>
      </p:sp>
      <p:sp>
        <p:nvSpPr>
          <p:cNvPr id="3" name="Content Placeholder 2">
            <a:extLst>
              <a:ext uri="{FF2B5EF4-FFF2-40B4-BE49-F238E27FC236}">
                <a16:creationId xmlns:a16="http://schemas.microsoft.com/office/drawing/2014/main" id="{3D7289AF-89B6-C0C6-24B3-206A6C612EAA}"/>
              </a:ext>
            </a:extLst>
          </p:cNvPr>
          <p:cNvSpPr>
            <a:spLocks noGrp="1"/>
          </p:cNvSpPr>
          <p:nvPr>
            <p:ph idx="1"/>
          </p:nvPr>
        </p:nvSpPr>
        <p:spPr>
          <a:xfrm>
            <a:off x="677333" y="1632857"/>
            <a:ext cx="10121295" cy="2939143"/>
          </a:xfrm>
        </p:spPr>
        <p:txBody>
          <a:bodyPr>
            <a:normAutofit/>
          </a:bodyPr>
          <a:lstStyle/>
          <a:p>
            <a:r>
              <a:rPr lang="en-US" dirty="0"/>
              <a:t>The entire data set had 4 rows with missing values. We decided to remove them since we determined that removing them would not affect the analysis. </a:t>
            </a:r>
          </a:p>
          <a:p>
            <a:r>
              <a:rPr lang="en-US" dirty="0"/>
              <a:t>With the rows removed, we now have a cleaner dataset that we can use for further analysis, visualization, and model training.</a:t>
            </a:r>
          </a:p>
        </p:txBody>
      </p:sp>
    </p:spTree>
    <p:extLst>
      <p:ext uri="{BB962C8B-B14F-4D97-AF65-F5344CB8AC3E}">
        <p14:creationId xmlns:p14="http://schemas.microsoft.com/office/powerpoint/2010/main" val="425628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A58B-E2D5-3CA7-9D41-D9820DF5FF9A}"/>
              </a:ext>
            </a:extLst>
          </p:cNvPr>
          <p:cNvSpPr>
            <a:spLocks noGrp="1"/>
          </p:cNvSpPr>
          <p:nvPr>
            <p:ph type="title"/>
          </p:nvPr>
        </p:nvSpPr>
        <p:spPr/>
        <p:txBody>
          <a:bodyPr/>
          <a:lstStyle/>
          <a:p>
            <a:r>
              <a:rPr lang="en-US" b="1" dirty="0"/>
              <a:t>Number of unique values </a:t>
            </a:r>
          </a:p>
        </p:txBody>
      </p:sp>
      <p:sp>
        <p:nvSpPr>
          <p:cNvPr id="6" name="Content Placeholder 5">
            <a:extLst>
              <a:ext uri="{FF2B5EF4-FFF2-40B4-BE49-F238E27FC236}">
                <a16:creationId xmlns:a16="http://schemas.microsoft.com/office/drawing/2014/main" id="{0430EE3A-C4EB-6A52-326D-A0BC393ACA31}"/>
              </a:ext>
            </a:extLst>
          </p:cNvPr>
          <p:cNvSpPr>
            <a:spLocks noGrp="1"/>
          </p:cNvSpPr>
          <p:nvPr>
            <p:ph idx="1"/>
          </p:nvPr>
        </p:nvSpPr>
        <p:spPr>
          <a:xfrm>
            <a:off x="838200" y="1825624"/>
            <a:ext cx="10515600" cy="4653833"/>
          </a:xfrm>
        </p:spPr>
        <p:txBody>
          <a:bodyPr>
            <a:noAutofit/>
          </a:bodyPr>
          <a:lstStyle/>
          <a:p>
            <a:r>
              <a:rPr lang="en-US" sz="1600" dirty="0" err="1"/>
              <a:t>movieId</a:t>
            </a:r>
            <a:r>
              <a:rPr lang="en-US" sz="1600" dirty="0"/>
              <a:t>: There are 10,325 unique movie IDs, which suggests that the dataset contains 10,325 different movies.</a:t>
            </a:r>
          </a:p>
          <a:p>
            <a:r>
              <a:rPr lang="en-US" sz="1600" dirty="0"/>
              <a:t>title: The number of unique titles is 10,323, which is slightly less than the number of unique movie IDs. This might indicate that there are movies with different IDs but the same title, or there could be some data entry errors.</a:t>
            </a:r>
          </a:p>
          <a:p>
            <a:r>
              <a:rPr lang="en-US" sz="1600" dirty="0"/>
              <a:t>genres: There are 938 unique genres. Since this number is much smaller than the number of movies, it shows that movies are categorized into a limited number of genres. </a:t>
            </a:r>
          </a:p>
          <a:p>
            <a:r>
              <a:rPr lang="en-US" sz="1600" dirty="0" err="1"/>
              <a:t>userId</a:t>
            </a:r>
            <a:r>
              <a:rPr lang="en-US" sz="1600" dirty="0"/>
              <a:t>: There are 668 unique user IDs, indicating that 668 different users have provided ratings in this dataset.</a:t>
            </a:r>
          </a:p>
          <a:p>
            <a:r>
              <a:rPr lang="en-US" sz="1600" dirty="0"/>
              <a:t>rating: There are 10 unique ratings. This suggests a rating system with 10 different possible scores, which could be something like a 1-10 scale.</a:t>
            </a:r>
          </a:p>
          <a:p>
            <a:r>
              <a:rPr lang="en-US" sz="1600" dirty="0"/>
              <a:t>timestamp: The number of unique timestamps is 84,686. Each timestamp likely corresponds to the specific time a rating was made. This high number implies that ratings were made at many different times.</a:t>
            </a:r>
          </a:p>
          <a:p>
            <a:r>
              <a:rPr lang="en-US" sz="1600" dirty="0"/>
              <a:t>This kind of information is crucial for understanding the structure of the data and can informed our data preprocessing decisions and analytical approaches. </a:t>
            </a:r>
          </a:p>
        </p:txBody>
      </p:sp>
    </p:spTree>
    <p:extLst>
      <p:ext uri="{BB962C8B-B14F-4D97-AF65-F5344CB8AC3E}">
        <p14:creationId xmlns:p14="http://schemas.microsoft.com/office/powerpoint/2010/main" val="47085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44" name="Rectangle 43">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Y tools and crafts">
            <a:extLst>
              <a:ext uri="{FF2B5EF4-FFF2-40B4-BE49-F238E27FC236}">
                <a16:creationId xmlns:a16="http://schemas.microsoft.com/office/drawing/2014/main" id="{F999E9B2-2CB8-10DC-3BD9-C4A3C4BB04E8}"/>
              </a:ext>
            </a:extLst>
          </p:cNvPr>
          <p:cNvPicPr>
            <a:picLocks noChangeAspect="1"/>
          </p:cNvPicPr>
          <p:nvPr/>
        </p:nvPicPr>
        <p:blipFill rotWithShape="1">
          <a:blip r:embed="rId2">
            <a:duotone>
              <a:schemeClr val="bg2">
                <a:shade val="45000"/>
                <a:satMod val="135000"/>
              </a:schemeClr>
              <a:prstClr val="white"/>
            </a:duotone>
            <a:alphaModFix amt="25000"/>
          </a:blip>
          <a:srcRect t="11033" b="4697"/>
          <a:stretch/>
        </p:blipFill>
        <p:spPr>
          <a:xfrm>
            <a:off x="20" y="10"/>
            <a:ext cx="12191980" cy="6857990"/>
          </a:xfrm>
          <a:prstGeom prst="rect">
            <a:avLst/>
          </a:prstGeom>
        </p:spPr>
      </p:pic>
      <p:grpSp>
        <p:nvGrpSpPr>
          <p:cNvPr id="24" name="Group 23">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Isosceles Triangle 48">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12040AEB-217F-6146-EC6B-55A6524360F2}"/>
              </a:ext>
            </a:extLst>
          </p:cNvPr>
          <p:cNvSpPr>
            <a:spLocks noGrp="1"/>
          </p:cNvSpPr>
          <p:nvPr>
            <p:ph type="ctrTitle"/>
          </p:nvPr>
        </p:nvSpPr>
        <p:spPr>
          <a:xfrm>
            <a:off x="677334" y="609600"/>
            <a:ext cx="8596668" cy="1320800"/>
          </a:xfrm>
        </p:spPr>
        <p:txBody>
          <a:bodyPr vert="horz" lIns="91440" tIns="45720" rIns="91440" bIns="45720" rtlCol="0" anchor="t">
            <a:normAutofit/>
          </a:bodyPr>
          <a:lstStyle/>
          <a:p>
            <a:pPr algn="l"/>
            <a:r>
              <a:rPr lang="en-US" sz="3600" b="1" dirty="0"/>
              <a:t>TOOLS AND TECHNIQUES</a:t>
            </a:r>
          </a:p>
        </p:txBody>
      </p:sp>
      <p:sp>
        <p:nvSpPr>
          <p:cNvPr id="3" name="Subtitle 2">
            <a:extLst>
              <a:ext uri="{FF2B5EF4-FFF2-40B4-BE49-F238E27FC236}">
                <a16:creationId xmlns:a16="http://schemas.microsoft.com/office/drawing/2014/main" id="{155D85EB-C3F8-2C4D-65D9-4098AC1038AC}"/>
              </a:ext>
            </a:extLst>
          </p:cNvPr>
          <p:cNvSpPr>
            <a:spLocks noGrp="1"/>
          </p:cNvSpPr>
          <p:nvPr>
            <p:ph type="subTitle" idx="1"/>
          </p:nvPr>
        </p:nvSpPr>
        <p:spPr>
          <a:xfrm>
            <a:off x="677334" y="2160589"/>
            <a:ext cx="8596668" cy="3880773"/>
          </a:xfrm>
        </p:spPr>
        <p:txBody>
          <a:bodyPr vert="horz" lIns="91440" tIns="45720" rIns="91440" bIns="45720" rtlCol="0">
            <a:normAutofit/>
          </a:bodyPr>
          <a:lstStyle/>
          <a:p>
            <a:pPr algn="l">
              <a:buFont typeface="Wingdings 3" charset="2"/>
              <a:buChar char=""/>
            </a:pPr>
            <a:r>
              <a:rPr lang="en-US" sz="2800" dirty="0">
                <a:solidFill>
                  <a:schemeClr val="tx1">
                    <a:lumMod val="75000"/>
                    <a:lumOff val="25000"/>
                  </a:schemeClr>
                </a:solidFill>
              </a:rPr>
              <a:t>Python</a:t>
            </a:r>
          </a:p>
          <a:p>
            <a:pPr algn="l">
              <a:buFont typeface="Wingdings 3" charset="2"/>
              <a:buChar char=""/>
            </a:pPr>
            <a:r>
              <a:rPr lang="en-US" sz="2800" dirty="0" err="1">
                <a:solidFill>
                  <a:schemeClr val="tx1">
                    <a:lumMod val="75000"/>
                    <a:lumOff val="25000"/>
                  </a:schemeClr>
                </a:solidFill>
              </a:rPr>
              <a:t>Jupyter</a:t>
            </a:r>
            <a:r>
              <a:rPr lang="en-US" sz="2800" dirty="0">
                <a:solidFill>
                  <a:schemeClr val="tx1">
                    <a:lumMod val="75000"/>
                    <a:lumOff val="25000"/>
                  </a:schemeClr>
                </a:solidFill>
              </a:rPr>
              <a:t> Notebook</a:t>
            </a:r>
          </a:p>
          <a:p>
            <a:pPr algn="l">
              <a:buFont typeface="Wingdings 3" charset="2"/>
              <a:buChar char=""/>
            </a:pPr>
            <a:r>
              <a:rPr lang="en-US" sz="2800" dirty="0">
                <a:solidFill>
                  <a:schemeClr val="tx1">
                    <a:lumMod val="75000"/>
                    <a:lumOff val="25000"/>
                  </a:schemeClr>
                </a:solidFill>
              </a:rPr>
              <a:t>Pandas</a:t>
            </a:r>
          </a:p>
          <a:p>
            <a:pPr algn="l">
              <a:buFont typeface="Wingdings 3" charset="2"/>
              <a:buChar char=""/>
            </a:pPr>
            <a:r>
              <a:rPr lang="en-US" sz="2800" dirty="0">
                <a:solidFill>
                  <a:schemeClr val="tx1">
                    <a:lumMod val="75000"/>
                    <a:lumOff val="25000"/>
                  </a:schemeClr>
                </a:solidFill>
              </a:rPr>
              <a:t>Scikit-learn</a:t>
            </a:r>
          </a:p>
          <a:p>
            <a:pPr algn="l">
              <a:buFont typeface="Wingdings 3" charset="2"/>
              <a:buChar char=""/>
            </a:pPr>
            <a:r>
              <a:rPr lang="en-US" sz="2800" dirty="0">
                <a:solidFill>
                  <a:schemeClr val="tx1">
                    <a:lumMod val="75000"/>
                    <a:lumOff val="25000"/>
                  </a:schemeClr>
                </a:solidFill>
              </a:rPr>
              <a:t>Surprise</a:t>
            </a:r>
          </a:p>
          <a:p>
            <a:pPr algn="l">
              <a:buFont typeface="Wingdings 3" charset="2"/>
              <a:buChar char=""/>
            </a:pPr>
            <a:r>
              <a:rPr lang="en-US" sz="2800" dirty="0">
                <a:solidFill>
                  <a:schemeClr val="tx1">
                    <a:lumMod val="75000"/>
                    <a:lumOff val="25000"/>
                  </a:schemeClr>
                </a:solidFill>
              </a:rPr>
              <a:t>Matplotlib</a:t>
            </a:r>
          </a:p>
          <a:p>
            <a:pPr algn="l">
              <a:buFont typeface="Wingdings 3" charset="2"/>
              <a:buChar char=""/>
            </a:pPr>
            <a:r>
              <a:rPr lang="en-US" sz="2800" dirty="0">
                <a:solidFill>
                  <a:schemeClr val="tx1">
                    <a:lumMod val="75000"/>
                    <a:lumOff val="25000"/>
                  </a:schemeClr>
                </a:solidFill>
              </a:rPr>
              <a:t>seaborn</a:t>
            </a:r>
          </a:p>
        </p:txBody>
      </p:sp>
    </p:spTree>
    <p:extLst>
      <p:ext uri="{BB962C8B-B14F-4D97-AF65-F5344CB8AC3E}">
        <p14:creationId xmlns:p14="http://schemas.microsoft.com/office/powerpoint/2010/main" val="2431675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63AA-771C-24F8-3B7F-22700B326C10}"/>
              </a:ext>
            </a:extLst>
          </p:cNvPr>
          <p:cNvSpPr>
            <a:spLocks noGrp="1"/>
          </p:cNvSpPr>
          <p:nvPr>
            <p:ph type="title"/>
          </p:nvPr>
        </p:nvSpPr>
        <p:spPr>
          <a:xfrm>
            <a:off x="1484311" y="185058"/>
            <a:ext cx="10018713" cy="1219200"/>
          </a:xfrm>
        </p:spPr>
        <p:txBody>
          <a:bodyPr/>
          <a:lstStyle/>
          <a:p>
            <a:r>
              <a:rPr lang="en-US" b="1" dirty="0"/>
              <a:t>Approach</a:t>
            </a:r>
          </a:p>
        </p:txBody>
      </p:sp>
      <p:sp>
        <p:nvSpPr>
          <p:cNvPr id="3" name="Content Placeholder 2">
            <a:extLst>
              <a:ext uri="{FF2B5EF4-FFF2-40B4-BE49-F238E27FC236}">
                <a16:creationId xmlns:a16="http://schemas.microsoft.com/office/drawing/2014/main" id="{7B7D777B-F933-0B7D-06C1-C2C9DC6B56A8}"/>
              </a:ext>
            </a:extLst>
          </p:cNvPr>
          <p:cNvSpPr>
            <a:spLocks noGrp="1"/>
          </p:cNvSpPr>
          <p:nvPr>
            <p:ph idx="1"/>
          </p:nvPr>
        </p:nvSpPr>
        <p:spPr>
          <a:xfrm>
            <a:off x="1484310" y="1230087"/>
            <a:ext cx="10018713" cy="5627914"/>
          </a:xfrm>
        </p:spPr>
        <p:txBody>
          <a:bodyPr>
            <a:normAutofit/>
          </a:bodyPr>
          <a:lstStyle/>
          <a:p>
            <a:pPr>
              <a:buFont typeface="Wingdings" panose="05000000000000000000" pitchFamily="2" charset="2"/>
              <a:buChar char="Ø"/>
            </a:pPr>
            <a:r>
              <a:rPr lang="en-US" dirty="0"/>
              <a:t>Data Collection</a:t>
            </a:r>
          </a:p>
          <a:p>
            <a:pPr>
              <a:buFont typeface="Wingdings" panose="05000000000000000000" pitchFamily="2" charset="2"/>
              <a:buChar char="Ø"/>
            </a:pPr>
            <a:r>
              <a:rPr lang="en-US" dirty="0"/>
              <a:t>Data Preprocessing</a:t>
            </a:r>
          </a:p>
          <a:p>
            <a:pPr algn="l">
              <a:buFont typeface="Wingdings" panose="05000000000000000000" pitchFamily="2" charset="2"/>
              <a:buChar char="Ø"/>
            </a:pPr>
            <a:r>
              <a:rPr lang="en-US" dirty="0"/>
              <a:t>Model Selection</a:t>
            </a:r>
          </a:p>
          <a:p>
            <a:pPr algn="l">
              <a:buFont typeface="Wingdings" panose="05000000000000000000" pitchFamily="2" charset="2"/>
              <a:buChar char="Ø"/>
            </a:pPr>
            <a:r>
              <a:rPr lang="en-US" dirty="0"/>
              <a:t>Model Training</a:t>
            </a:r>
          </a:p>
          <a:p>
            <a:pPr algn="l">
              <a:buFont typeface="Wingdings" panose="05000000000000000000" pitchFamily="2" charset="2"/>
              <a:buChar char="Ø"/>
            </a:pPr>
            <a:r>
              <a:rPr lang="en-US" dirty="0"/>
              <a:t>Model Evaluation</a:t>
            </a:r>
          </a:p>
          <a:p>
            <a:pPr algn="l">
              <a:buFont typeface="Wingdings" panose="05000000000000000000" pitchFamily="2" charset="2"/>
              <a:buChar char="Ø"/>
            </a:pPr>
            <a:r>
              <a:rPr lang="en-US" dirty="0"/>
              <a:t>Recommendation Generation</a:t>
            </a:r>
          </a:p>
          <a:p>
            <a:pPr marL="0" indent="0">
              <a:buNone/>
            </a:pPr>
            <a:endParaRPr lang="en-US" dirty="0"/>
          </a:p>
        </p:txBody>
      </p:sp>
    </p:spTree>
    <p:extLst>
      <p:ext uri="{BB962C8B-B14F-4D97-AF65-F5344CB8AC3E}">
        <p14:creationId xmlns:p14="http://schemas.microsoft.com/office/powerpoint/2010/main" val="140272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7F05-69B9-6C5E-7A65-DD9F788EE3E8}"/>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C4AD1CC8-BBEC-860B-5A41-9B362CD1326F}"/>
              </a:ext>
            </a:extLst>
          </p:cNvPr>
          <p:cNvSpPr>
            <a:spLocks noGrp="1"/>
          </p:cNvSpPr>
          <p:nvPr>
            <p:ph idx="1"/>
          </p:nvPr>
        </p:nvSpPr>
        <p:spPr/>
        <p:txBody>
          <a:bodyPr/>
          <a:lstStyle/>
          <a:p>
            <a:r>
              <a:rPr lang="en-US" dirty="0"/>
              <a:t>Cleaned and preprocessed Data</a:t>
            </a:r>
          </a:p>
          <a:p>
            <a:r>
              <a:rPr lang="en-US" b="1" i="0" dirty="0">
                <a:solidFill>
                  <a:srgbClr val="0D0D0D"/>
                </a:solidFill>
                <a:effectLst/>
                <a:latin typeface="Söhne"/>
              </a:rPr>
              <a:t>Recommendation System Model</a:t>
            </a:r>
            <a:r>
              <a:rPr lang="en-US" dirty="0"/>
              <a:t> </a:t>
            </a:r>
          </a:p>
          <a:p>
            <a:r>
              <a:rPr lang="en-US" dirty="0"/>
              <a:t>Feature Engineered Dataset </a:t>
            </a:r>
          </a:p>
          <a:p>
            <a:r>
              <a:rPr lang="en-US" dirty="0"/>
              <a:t>Trained Recommendation model </a:t>
            </a:r>
          </a:p>
          <a:p>
            <a:r>
              <a:rPr lang="en-US" dirty="0"/>
              <a:t>Evaluation Metrics Report </a:t>
            </a:r>
          </a:p>
          <a:p>
            <a:endParaRPr lang="en-US" dirty="0"/>
          </a:p>
        </p:txBody>
      </p:sp>
    </p:spTree>
    <p:extLst>
      <p:ext uri="{BB962C8B-B14F-4D97-AF65-F5344CB8AC3E}">
        <p14:creationId xmlns:p14="http://schemas.microsoft.com/office/powerpoint/2010/main" val="7593819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99A8298702E244D82A817E19B7BFBB9" ma:contentTypeVersion="5" ma:contentTypeDescription="Create a new document." ma:contentTypeScope="" ma:versionID="7b94e64f1dc3f72a960604ed423bc582">
  <xsd:schema xmlns:xsd="http://www.w3.org/2001/XMLSchema" xmlns:xs="http://www.w3.org/2001/XMLSchema" xmlns:p="http://schemas.microsoft.com/office/2006/metadata/properties" xmlns:ns3="8c11c6da-a739-4b3f-903a-67c781240f4d" targetNamespace="http://schemas.microsoft.com/office/2006/metadata/properties" ma:root="true" ma:fieldsID="ad43f653c26368703f6a6380741283bf" ns3:_="">
    <xsd:import namespace="8c11c6da-a739-4b3f-903a-67c781240f4d"/>
    <xsd:element name="properties">
      <xsd:complexType>
        <xsd:sequence>
          <xsd:element name="documentManagement">
            <xsd:complexType>
              <xsd:all>
                <xsd:element ref="ns3:_activity"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11c6da-a739-4b3f-903a-67c781240f4d"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c11c6da-a739-4b3f-903a-67c781240f4d" xsi:nil="true"/>
  </documentManagement>
</p:properties>
</file>

<file path=customXml/itemProps1.xml><?xml version="1.0" encoding="utf-8"?>
<ds:datastoreItem xmlns:ds="http://schemas.openxmlformats.org/officeDocument/2006/customXml" ds:itemID="{C82C5E5A-4EE8-4358-87A6-C708ABB31DA3}">
  <ds:schemaRefs>
    <ds:schemaRef ds:uri="http://schemas.microsoft.com/sharepoint/v3/contenttype/forms"/>
  </ds:schemaRefs>
</ds:datastoreItem>
</file>

<file path=customXml/itemProps2.xml><?xml version="1.0" encoding="utf-8"?>
<ds:datastoreItem xmlns:ds="http://schemas.openxmlformats.org/officeDocument/2006/customXml" ds:itemID="{54DC26B5-A6B2-4EA2-87C3-DAB2229C0C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11c6da-a739-4b3f-903a-67c781240f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767B90-A963-4A7F-BF47-115BE1241A63}">
  <ds:schemaRefs>
    <ds:schemaRef ds:uri="http://schemas.microsoft.com/office/2006/metadata/properties"/>
    <ds:schemaRef ds:uri="8c11c6da-a739-4b3f-903a-67c781240f4d"/>
    <ds:schemaRef ds:uri="http://purl.org/dc/terms/"/>
    <ds:schemaRef ds:uri="http://schemas.microsoft.com/office/2006/documentManagement/types"/>
    <ds:schemaRef ds:uri="http://www.w3.org/XML/1998/namespace"/>
    <ds:schemaRef ds:uri="http://purl.org/dc/elements/1.1/"/>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TM02900688[[fn=Facet]]</Template>
  <TotalTime>663</TotalTime>
  <Words>1158</Words>
  <Application>Microsoft Office PowerPoint</Application>
  <PresentationFormat>Widescreen</PresentationFormat>
  <Paragraphs>87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Söhne</vt:lpstr>
      <vt:lpstr>Trebuchet MS</vt:lpstr>
      <vt:lpstr>Wingdings</vt:lpstr>
      <vt:lpstr>Wingdings 3</vt:lpstr>
      <vt:lpstr>Facet</vt:lpstr>
      <vt:lpstr> Fali Dillys Honutse</vt:lpstr>
      <vt:lpstr> Project Objectives </vt:lpstr>
      <vt:lpstr>Preprocessing Steps </vt:lpstr>
      <vt:lpstr> DATA LOADING</vt:lpstr>
      <vt:lpstr>Data Cleaning</vt:lpstr>
      <vt:lpstr>Number of unique values </vt:lpstr>
      <vt:lpstr>TOOLS AND TECHNIQUES</vt:lpstr>
      <vt:lpstr>Approach</vt:lpstr>
      <vt:lpstr>Deliverables</vt:lpstr>
      <vt:lpstr>Approach</vt:lpstr>
      <vt:lpstr>Root Mean Square Error (RMSE) </vt:lpstr>
      <vt:lpstr>Mean Absolute Error (MAE)</vt:lpstr>
      <vt:lpstr>Mean Absolute Error (MAE)</vt:lpstr>
      <vt:lpstr>Evaluation Methodology</vt:lpstr>
      <vt:lpstr>Code Snippet</vt:lpstr>
      <vt:lpstr>Code Snippet</vt:lpstr>
      <vt:lpstr>Key Milestones</vt:lpstr>
      <vt:lpstr>Future Direction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Fali Dillys Honutse</dc:title>
  <dc:creator>Yelisetti, Bhavana</dc:creator>
  <cp:lastModifiedBy>FALI HONUTSE</cp:lastModifiedBy>
  <cp:revision>12</cp:revision>
  <dcterms:created xsi:type="dcterms:W3CDTF">2024-03-29T20:10:31Z</dcterms:created>
  <dcterms:modified xsi:type="dcterms:W3CDTF">2024-05-03T22:20:51Z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0x010100B99A8298702E244D82A817E19B7BFBB9</vt:lpwstr>
  </property>
</Properties>
</file>