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6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Begrüßung. Kurz Problem: AKI häufig nach Kinderherz‑OP; Ziel &amp; Kernbotschaft.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Kernbotschaft wiederholen; Danke; in Diskussion überleiten.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Zeigt den steilen Abfall im frühen Lebensalter.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Kurzantworten parat haben.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Präsens: Relevanz und Ziel klar nennen.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Eindeutige Zuordnung mehrerer OPs pro Aufenthalt hervorheben.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ehrapy‑Pipeline, QC, Feature‑Engineering, Survival/GLM/ML; GLM mit Interaktion Dauer×Re‑OP; RF als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Zahlen betont vortragen; Interaktion erklären.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Nichtlinearität betonen; hohe p(AKI) bei sehr jungem Alter; Bin‑Raten zeigen Empirie.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Onset überwiegend 0–48 h; kein klarer Altersgradient in der Latenz.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Re‑OP niedriger; CI breit bei kleinem n; Brücke zur Interaktion.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Konkrete Umsetzungspunkte.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Früherkennung von AKI nach Kinderherz‑OP mit ehrapy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Reproduzierbare Routinedaten‑Pipelines und klinische Implikationen</a:t>
            </a:r>
          </a:p>
          <a:p>
            <a:r>
              <a:t>GMDS 2025 – 7 Minuten + 2 Minuten Diskussion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Take‑Home &amp;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ehrapy ermöglicht reproduzierbare EHR‑Analysen</a:t>
            </a:r>
          </a:p>
          <a:p>
            <a:r>
              <a:t>OP‑Dauer ist priorisierter Treiber für AKI 0–7 Tage</a:t>
            </a:r>
          </a:p>
          <a:p>
            <a:r>
              <a:t>Nächste Schritte: Multizenter‑Validierung, rSO₂‑Integration, Reporting final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Backup: </a:t>
            </a:r>
            <a:r>
              <a:rPr dirty="0" err="1"/>
              <a:t>Neonaten</a:t>
            </a:r>
            <a:r>
              <a:rPr dirty="0"/>
              <a:t>/</a:t>
            </a:r>
            <a:r>
              <a:rPr dirty="0" err="1"/>
              <a:t>Infanten</a:t>
            </a:r>
            <a:r>
              <a:rPr dirty="0"/>
              <a:t> (0–2 Jahre, </a:t>
            </a:r>
            <a:r>
              <a:rPr dirty="0" err="1"/>
              <a:t>Tage</a:t>
            </a:r>
            <a:r>
              <a:rPr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Zoom 0–730 Tage; Splines + 95%-CI; Bin‑Raten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Backup: Q&amp;A‑Cheat‑Sheet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Kausalität</a:t>
            </a:r>
            <a:r>
              <a:rPr dirty="0"/>
              <a:t> vs. </a:t>
            </a:r>
            <a:r>
              <a:rPr dirty="0" err="1"/>
              <a:t>Assoziation</a:t>
            </a:r>
            <a:r>
              <a:rPr dirty="0"/>
              <a:t>: GLM ≠ </a:t>
            </a:r>
            <a:r>
              <a:rPr dirty="0" err="1"/>
              <a:t>Kausalmodell</a:t>
            </a:r>
            <a:r>
              <a:rPr dirty="0"/>
              <a:t>; </a:t>
            </a:r>
            <a:r>
              <a:rPr dirty="0" err="1"/>
              <a:t>prospektiv</a:t>
            </a:r>
            <a:r>
              <a:rPr dirty="0"/>
              <a:t> </a:t>
            </a:r>
            <a:r>
              <a:rPr dirty="0" err="1"/>
              <a:t>prüfen</a:t>
            </a:r>
            <a:endParaRPr dirty="0"/>
          </a:p>
          <a:p>
            <a:r>
              <a:rPr dirty="0" err="1"/>
              <a:t>Konfounder</a:t>
            </a:r>
            <a:r>
              <a:rPr dirty="0"/>
              <a:t>/Missing: </a:t>
            </a:r>
            <a:r>
              <a:rPr dirty="0" err="1"/>
              <a:t>robuste</a:t>
            </a:r>
            <a:r>
              <a:rPr dirty="0"/>
              <a:t> </a:t>
            </a:r>
            <a:r>
              <a:rPr dirty="0" err="1"/>
              <a:t>Sensitivität</a:t>
            </a:r>
            <a:r>
              <a:rPr dirty="0"/>
              <a:t>; Re‑OP‑Signal </a:t>
            </a:r>
            <a:r>
              <a:rPr dirty="0" err="1"/>
              <a:t>selektionsbedingt</a:t>
            </a:r>
            <a:endParaRPr dirty="0"/>
          </a:p>
          <a:p>
            <a:r>
              <a:rPr dirty="0" err="1"/>
              <a:t>Generalisierbarkeit</a:t>
            </a:r>
            <a:r>
              <a:rPr dirty="0"/>
              <a:t>: Single‑System; </a:t>
            </a:r>
            <a:r>
              <a:rPr dirty="0" err="1"/>
              <a:t>Multizenter‑Validierung</a:t>
            </a:r>
            <a:r>
              <a:rPr dirty="0"/>
              <a:t> </a:t>
            </a:r>
            <a:r>
              <a:rPr dirty="0" err="1"/>
              <a:t>geplant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Ziel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AKI </a:t>
            </a:r>
            <a:r>
              <a:rPr dirty="0" err="1"/>
              <a:t>erhöht</a:t>
            </a:r>
            <a:r>
              <a:rPr dirty="0"/>
              <a:t> </a:t>
            </a:r>
            <a:r>
              <a:rPr dirty="0" err="1"/>
              <a:t>Morbidität</a:t>
            </a:r>
            <a:r>
              <a:rPr dirty="0"/>
              <a:t>/</a:t>
            </a:r>
            <a:r>
              <a:rPr dirty="0" err="1"/>
              <a:t>Mortalität</a:t>
            </a:r>
            <a:r>
              <a:rPr dirty="0"/>
              <a:t> nach </a:t>
            </a:r>
            <a:r>
              <a:rPr dirty="0" err="1"/>
              <a:t>Kinderherz</a:t>
            </a:r>
            <a:r>
              <a:rPr dirty="0"/>
              <a:t>‑OP</a:t>
            </a:r>
          </a:p>
          <a:p>
            <a:r>
              <a:rPr dirty="0" err="1"/>
              <a:t>Bedarf</a:t>
            </a:r>
            <a:r>
              <a:rPr dirty="0"/>
              <a:t>: </a:t>
            </a:r>
            <a:r>
              <a:rPr dirty="0" err="1"/>
              <a:t>reproduzierbare</a:t>
            </a:r>
            <a:r>
              <a:rPr dirty="0"/>
              <a:t> EHR‑Pipelines </a:t>
            </a:r>
            <a:r>
              <a:rPr dirty="0" err="1"/>
              <a:t>statt</a:t>
            </a:r>
            <a:r>
              <a:rPr dirty="0"/>
              <a:t> Ad‑hoc‑</a:t>
            </a:r>
            <a:r>
              <a:rPr dirty="0" err="1"/>
              <a:t>Analysen</a:t>
            </a:r>
            <a:endParaRPr dirty="0"/>
          </a:p>
          <a:p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transparente</a:t>
            </a:r>
            <a:r>
              <a:rPr dirty="0"/>
              <a:t> </a:t>
            </a:r>
            <a:r>
              <a:rPr dirty="0" err="1"/>
              <a:t>Identifikation</a:t>
            </a:r>
            <a:r>
              <a:rPr dirty="0"/>
              <a:t> von </a:t>
            </a:r>
            <a:r>
              <a:rPr dirty="0" err="1"/>
              <a:t>Risikofaktoren</a:t>
            </a:r>
            <a:r>
              <a:rPr dirty="0"/>
              <a:t> für AKI (0–7 </a:t>
            </a:r>
            <a:r>
              <a:rPr dirty="0" err="1"/>
              <a:t>Tage</a:t>
            </a:r>
            <a:r>
              <a:rPr dirty="0"/>
              <a:t>)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ehrapy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Datenbasis &amp; Schlüssel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Kohorte: 1.209 HLM‑OP‑Episoden (AnnData/H5AD)</a:t>
            </a:r>
          </a:p>
          <a:p>
            <a:r>
              <a:t>Schlüssel: PMID (Patient), SMID (Aufenthalt), Procedure_ID (OP)</a:t>
            </a:r>
          </a:p>
          <a:p>
            <a:r>
              <a:t>Endpunkt: AKI 0–7 Tage; OP‑Zeitfenster: Start/Ende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Methoden: Pipeline &amp; Modelle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463040"/>
            <a:ext cx="3931920" cy="27432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343400"/>
            <a:ext cx="3931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ML‑Baseline (ROC/PR/Brier) – Platzhalter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3440" y="1463040"/>
            <a:ext cx="3931920" cy="27432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4343400"/>
            <a:ext cx="3931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GLM‑Haupteffekte (Forest‑Plot)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Hauptergebnisse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OP‑Dauer: OR/h 1,147 (95%-KI 1,077–1,222; p&lt;0,001)</a:t>
            </a:r>
          </a:p>
          <a:p>
            <a:r>
              <a:t>Re‑OP: OR 0,236 (0,145–0,384; p&lt;0,001)</a:t>
            </a:r>
          </a:p>
          <a:p>
            <a:r>
              <a:t>Alter: OR/Jahr 0,861 (0,828–0,895; p≈6,7×10⁻¹⁴)</a:t>
            </a:r>
          </a:p>
          <a:p>
            <a:r>
              <a:t>Interaktion Dauer×Re‑OP signifikant (p≈3,9×10⁻⁴)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 vs. p(AKI): Natürliche Splines + 95%-CI</a:t>
            </a:r>
          </a:p>
        </p:txBody>
      </p:sp>
      <p:pic>
        <p:nvPicPr>
          <p:cNvPr id="3" name="Picture 2" descr="age_vs_AKI_spline_years_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592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Univariables GLM (df=5) + 95%-CI; Quadrate = Bin‑Raten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Nur AKI‑Fälle: Stunden bis AKI (LOESS)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Stunden ab Nahtzeitpunkt bis AKI; LOESS‑Glättung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 vs. p(AKI) nach OP‑Typ (Erst‑OP vs. Re‑OP)</a:t>
            </a:r>
          </a:p>
        </p:txBody>
      </p:sp>
      <p:pic>
        <p:nvPicPr>
          <p:cNvPr id="3" name="Picture 2" descr="age_vs_AKI_spline_by_reop_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592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Univariables Splines‑Modell (df=5) + 95%-CI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Klinische Implikationen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Priorisierung intraoperativer Hebel: Do₂‑Ziele, rSO₂/NIRS‑Monitoring</a:t>
            </a:r>
          </a:p>
          <a:p>
            <a:r>
              <a:t>Frühe Überwachung (0–48 h) für Hochrisiko‑Kinder</a:t>
            </a:r>
          </a:p>
          <a:p>
            <a:r>
              <a:t>Prospektive Validierung &amp; CDSS‑Integration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Macintosh PowerPoint</Application>
  <PresentationFormat>Bildschirmpräsentation (4:3)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Früherkennung von AKI nach Kinderherz‑OP mit ehrapy</vt:lpstr>
      <vt:lpstr>Problem &amp; Ziel</vt:lpstr>
      <vt:lpstr>Datenbasis &amp; Schlüssel</vt:lpstr>
      <vt:lpstr>Methoden: Pipeline &amp; Modelle</vt:lpstr>
      <vt:lpstr>Hauptergebnisse (GLM)</vt:lpstr>
      <vt:lpstr>Alter vs. p(AKI): Natürliche Splines + 95%-CI</vt:lpstr>
      <vt:lpstr>Nur AKI‑Fälle: Stunden bis AKI (LOESS)</vt:lpstr>
      <vt:lpstr>Alter vs. p(AKI) nach OP‑Typ (Erst‑OP vs. Re‑OP)</vt:lpstr>
      <vt:lpstr>Klinische Implikationen</vt:lpstr>
      <vt:lpstr>Take‑Home &amp; Ausblick</vt:lpstr>
      <vt:lpstr>Backup: Neonaten/Infanten (0–2 Jahre, Tage)</vt:lpstr>
      <vt:lpstr>Backup: Q&amp;A‑Cheat‑Sheet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Früherkennung von AKI nach Kinderherz‑OP mit ehrapy</dc:title>
  <dc:subject>GMDS 2025 – 7‑Minuten‑Präsentation</dc:subject>
  <dc:creator>Fatemeh Ali‑Sadeh</dc:creator>
  <cp:keywords/>
  <dc:description>generated using python-pptx</dc:description>
  <cp:lastModifiedBy>Fatemeh Ali-Sadeh</cp:lastModifiedBy>
  <cp:revision>1</cp:revision>
  <dcterms:created xsi:type="dcterms:W3CDTF">2013-01-27T09:14:16Z</dcterms:created>
  <dcterms:modified xsi:type="dcterms:W3CDTF">2025-08-12T11:15:23Z</dcterms:modified>
  <cp:category/>
</cp:coreProperties>
</file>