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3" r:id="rId1"/>
  </p:sldMasterIdLst>
  <p:notesMasterIdLst>
    <p:notesMasterId r:id="rId35"/>
  </p:notesMasterIdLst>
  <p:handoutMasterIdLst>
    <p:handoutMasterId r:id="rId36"/>
  </p:handoutMasterIdLst>
  <p:sldIdLst>
    <p:sldId id="372" r:id="rId2"/>
    <p:sldId id="360" r:id="rId3"/>
    <p:sldId id="329" r:id="rId4"/>
    <p:sldId id="330" r:id="rId5"/>
    <p:sldId id="328" r:id="rId6"/>
    <p:sldId id="331" r:id="rId7"/>
    <p:sldId id="287" r:id="rId8"/>
    <p:sldId id="288" r:id="rId9"/>
    <p:sldId id="363" r:id="rId10"/>
    <p:sldId id="332" r:id="rId11"/>
    <p:sldId id="364" r:id="rId12"/>
    <p:sldId id="333" r:id="rId13"/>
    <p:sldId id="334" r:id="rId14"/>
    <p:sldId id="335" r:id="rId15"/>
    <p:sldId id="271" r:id="rId16"/>
    <p:sldId id="340" r:id="rId17"/>
    <p:sldId id="293" r:id="rId18"/>
    <p:sldId id="294" r:id="rId19"/>
    <p:sldId id="278" r:id="rId20"/>
    <p:sldId id="366" r:id="rId21"/>
    <p:sldId id="279" r:id="rId22"/>
    <p:sldId id="338" r:id="rId23"/>
    <p:sldId id="341" r:id="rId24"/>
    <p:sldId id="342" r:id="rId25"/>
    <p:sldId id="343" r:id="rId26"/>
    <p:sldId id="344" r:id="rId27"/>
    <p:sldId id="346" r:id="rId28"/>
    <p:sldId id="369" r:id="rId29"/>
    <p:sldId id="295" r:id="rId30"/>
    <p:sldId id="258" r:id="rId31"/>
    <p:sldId id="356" r:id="rId32"/>
    <p:sldId id="359" r:id="rId33"/>
    <p:sldId id="347"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2">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589"/>
    <a:srgbClr val="FAB252"/>
    <a:srgbClr val="F5D3ED"/>
    <a:srgbClr val="397968"/>
    <a:srgbClr val="CB3BBD"/>
    <a:srgbClr val="333399"/>
    <a:srgbClr val="CCCC00"/>
    <a:srgbClr val="303B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6" autoAdjust="0"/>
    <p:restoredTop sz="90679" autoAdjust="0"/>
  </p:normalViewPr>
  <p:slideViewPr>
    <p:cSldViewPr>
      <p:cViewPr varScale="1">
        <p:scale>
          <a:sx n="81" d="100"/>
          <a:sy n="81" d="100"/>
        </p:scale>
        <p:origin x="1608" y="90"/>
      </p:cViewPr>
      <p:guideLst>
        <p:guide orient="horz" pos="432"/>
        <p:guide pos="57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6060"/>
    </p:cViewPr>
  </p:sorterViewPr>
  <p:notesViewPr>
    <p:cSldViewPr>
      <p:cViewPr varScale="1">
        <p:scale>
          <a:sx n="102" d="100"/>
          <a:sy n="102" d="100"/>
        </p:scale>
        <p:origin x="2688" y="1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520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28" charset="0"/>
              </a:defRPr>
            </a:lvl1pPr>
          </a:lstStyle>
          <a:p>
            <a:pPr>
              <a:defRPr/>
            </a:pPr>
            <a:endParaRPr lang="en-US" dirty="0"/>
          </a:p>
        </p:txBody>
      </p:sp>
      <p:sp>
        <p:nvSpPr>
          <p:cNvPr id="57347" name="Rectangle 3"/>
          <p:cNvSpPr>
            <a:spLocks noGrp="1" noChangeArrowheads="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28" charset="0"/>
              </a:defRPr>
            </a:lvl1pPr>
          </a:lstStyle>
          <a:p>
            <a:pPr>
              <a:defRPr/>
            </a:pPr>
            <a:endParaRPr lang="en-US"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p:cNvSpPr>
            <a:spLocks noGrp="1" noChangeArrowheads="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28" charset="0"/>
              </a:defRPr>
            </a:lvl1pPr>
          </a:lstStyle>
          <a:p>
            <a:pPr>
              <a:defRPr/>
            </a:pPr>
            <a:endParaRPr lang="en-US" dirty="0"/>
          </a:p>
        </p:txBody>
      </p:sp>
      <p:sp>
        <p:nvSpPr>
          <p:cNvPr id="57351"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28" charset="0"/>
              </a:defRPr>
            </a:lvl1pPr>
          </a:lstStyle>
          <a:p>
            <a:pPr>
              <a:defRPr/>
            </a:pPr>
            <a:fld id="{075FD93D-EE99-4CBB-B990-35BB77AA7181}" type="slidenum">
              <a:rPr lang="en-US"/>
              <a:pPr>
                <a:defRPr/>
              </a:pPr>
              <a:t>‹#›</a:t>
            </a:fld>
            <a:endParaRPr lang="en-US" dirty="0"/>
          </a:p>
        </p:txBody>
      </p:sp>
    </p:spTree>
    <p:extLst>
      <p:ext uri="{BB962C8B-B14F-4D97-AF65-F5344CB8AC3E}">
        <p14:creationId xmlns:p14="http://schemas.microsoft.com/office/powerpoint/2010/main" val="13781968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2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2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2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2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332DDFA-6D76-46B0-951F-B4E85B116F7C}" type="slidenum">
              <a:rPr lang="en-US" smtClean="0">
                <a:latin typeface="Times New Roman" pitchFamily="18" charset="0"/>
              </a:rPr>
              <a:pPr/>
              <a:t>1</a:t>
            </a:fld>
            <a:endParaRPr lang="en-US" dirty="0">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944581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4A66CF4-484F-4E00-9FDD-F6A65C36F3CC}" type="slidenum">
              <a:rPr lang="en-US" smtClean="0">
                <a:latin typeface="Times New Roman" pitchFamily="18" charset="0"/>
              </a:rPr>
              <a:pPr/>
              <a:t>11</a:t>
            </a:fld>
            <a:endParaRPr lang="en-US" dirty="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59409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7E51ABE-CA99-4A76-86F4-D77FB4EA1A12}" type="slidenum">
              <a:rPr lang="en-US" smtClean="0">
                <a:latin typeface="Times New Roman" pitchFamily="18" charset="0"/>
              </a:rPr>
              <a:pPr/>
              <a:t>12</a:t>
            </a:fld>
            <a:endParaRPr lang="en-US" dirty="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826821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26317E7-F8D4-4D5D-A515-DF4BE569B2C6}" type="slidenum">
              <a:rPr lang="en-US" smtClean="0">
                <a:latin typeface="Times New Roman" pitchFamily="18" charset="0"/>
              </a:rPr>
              <a:pPr/>
              <a:t>13</a:t>
            </a:fld>
            <a:endParaRPr lang="en-US" dirty="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latin typeface="Times New Roman" pitchFamily="18" charset="0"/>
            </a:endParaRPr>
          </a:p>
        </p:txBody>
      </p:sp>
    </p:spTree>
    <p:extLst>
      <p:ext uri="{BB962C8B-B14F-4D97-AF65-F5344CB8AC3E}">
        <p14:creationId xmlns:p14="http://schemas.microsoft.com/office/powerpoint/2010/main" val="19138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629097B-60FC-4AEB-858B-0016E30452B4}" type="slidenum">
              <a:rPr lang="en-US" smtClean="0">
                <a:latin typeface="Times New Roman" pitchFamily="18" charset="0"/>
              </a:rPr>
              <a:pPr/>
              <a:t>14</a:t>
            </a:fld>
            <a:endParaRPr lang="en-US" dirty="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3037419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E3688BC3-6EFB-41FB-916C-7AF6E52BBDA5}" type="slidenum">
              <a:rPr lang="en-US" smtClean="0">
                <a:latin typeface="Times New Roman" pitchFamily="18" charset="0"/>
              </a:rPr>
              <a:pPr/>
              <a:t>15</a:t>
            </a:fld>
            <a:endParaRPr lang="en-US" dirty="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419106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88F9167-5419-4DD3-89CA-95DF5C088D2E}" type="slidenum">
              <a:rPr lang="en-US" smtClean="0">
                <a:latin typeface="Times New Roman" pitchFamily="18" charset="0"/>
              </a:rPr>
              <a:pPr/>
              <a:t>16</a:t>
            </a:fld>
            <a:endParaRPr lang="en-US" dirty="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4113584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D62498E9-1FBB-4922-91D3-4BC7400A2ED9}" type="slidenum">
              <a:rPr lang="en-US" smtClean="0">
                <a:latin typeface="Times New Roman" pitchFamily="18" charset="0"/>
              </a:rPr>
              <a:pPr/>
              <a:t>17</a:t>
            </a:fld>
            <a:endParaRPr lang="en-US" dirty="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3401411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4651C91-244A-41F3-B4C4-3181939162FF}" type="slidenum">
              <a:rPr lang="en-US" smtClean="0">
                <a:latin typeface="Times New Roman" pitchFamily="18" charset="0"/>
              </a:rPr>
              <a:pPr/>
              <a:t>18</a:t>
            </a:fld>
            <a:endParaRPr lang="en-US" dirty="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p:spPr>
        <p:txBody>
          <a:bodyPr/>
          <a:lstStyle/>
          <a:p>
            <a:endParaRPr lang="en-US" dirty="0">
              <a:latin typeface="Times New Roman" pitchFamily="18" charset="0"/>
            </a:endParaRPr>
          </a:p>
        </p:txBody>
      </p:sp>
    </p:spTree>
    <p:extLst>
      <p:ext uri="{BB962C8B-B14F-4D97-AF65-F5344CB8AC3E}">
        <p14:creationId xmlns:p14="http://schemas.microsoft.com/office/powerpoint/2010/main" val="1177915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5E3A1F6-B446-4659-A6A7-50F64992C679}" type="slidenum">
              <a:rPr lang="en-US" smtClean="0">
                <a:latin typeface="Times New Roman" pitchFamily="18" charset="0"/>
              </a:rPr>
              <a:pPr/>
              <a:t>19</a:t>
            </a:fld>
            <a:endParaRPr lang="en-US" dirty="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724855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5EB07D8-6C34-4215-A037-49404A6E1B5C}" type="slidenum">
              <a:rPr lang="en-US" smtClean="0">
                <a:latin typeface="Times New Roman" pitchFamily="18" charset="0"/>
              </a:rPr>
              <a:pPr/>
              <a:t>20</a:t>
            </a:fld>
            <a:endParaRPr lang="en-US" dirty="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p:spPr>
        <p:txBody>
          <a:bodyPr/>
          <a:lstStyle/>
          <a:p>
            <a:endParaRPr lang="en-US" dirty="0">
              <a:latin typeface="Times New Roman" pitchFamily="18" charset="0"/>
            </a:endParaRPr>
          </a:p>
        </p:txBody>
      </p:sp>
    </p:spTree>
    <p:extLst>
      <p:ext uri="{BB962C8B-B14F-4D97-AF65-F5344CB8AC3E}">
        <p14:creationId xmlns:p14="http://schemas.microsoft.com/office/powerpoint/2010/main" val="2483745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75FD93D-EE99-4CBB-B990-35BB77AA7181}" type="slidenum">
              <a:rPr lang="en-US" smtClean="0"/>
              <a:pPr>
                <a:defRPr/>
              </a:pPr>
              <a:t>2</a:t>
            </a:fld>
            <a:endParaRPr lang="en-US" dirty="0"/>
          </a:p>
        </p:txBody>
      </p:sp>
    </p:spTree>
    <p:extLst>
      <p:ext uri="{BB962C8B-B14F-4D97-AF65-F5344CB8AC3E}">
        <p14:creationId xmlns:p14="http://schemas.microsoft.com/office/powerpoint/2010/main" val="1592098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92A9F9E-A89E-4FD4-8DA0-3C3BFD3AFF8A}" type="slidenum">
              <a:rPr lang="en-US" smtClean="0">
                <a:latin typeface="Times New Roman" pitchFamily="18" charset="0"/>
              </a:rPr>
              <a:pPr/>
              <a:t>21</a:t>
            </a:fld>
            <a:endParaRPr lang="en-US" dirty="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p:spPr>
        <p:txBody>
          <a:bodyPr/>
          <a:lstStyle/>
          <a:p>
            <a:endParaRPr lang="en-US" dirty="0">
              <a:latin typeface="Times New Roman" pitchFamily="18" charset="0"/>
            </a:endParaRPr>
          </a:p>
        </p:txBody>
      </p:sp>
    </p:spTree>
    <p:extLst>
      <p:ext uri="{BB962C8B-B14F-4D97-AF65-F5344CB8AC3E}">
        <p14:creationId xmlns:p14="http://schemas.microsoft.com/office/powerpoint/2010/main" val="1545045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9DAAEA8-61B8-4ECC-B05D-677E4D4FC93A}" type="slidenum">
              <a:rPr lang="en-US" smtClean="0">
                <a:latin typeface="Times New Roman" pitchFamily="18" charset="0"/>
              </a:rPr>
              <a:pPr/>
              <a:t>22</a:t>
            </a:fld>
            <a:endParaRPr lang="en-US" dirty="0">
              <a:latin typeface="Times New Roman" pitchFamily="18" charset="0"/>
            </a:endParaRPr>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459441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CE862D0-3817-4CA2-BDE6-3A3E6CF27B9B}" type="slidenum">
              <a:rPr lang="en-US" smtClean="0">
                <a:latin typeface="Times New Roman" pitchFamily="18" charset="0"/>
              </a:rPr>
              <a:pPr/>
              <a:t>23</a:t>
            </a:fld>
            <a:endParaRPr lang="en-US" dirty="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1312054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C0B9A58-00CA-4DF1-9FDF-D87032371BC8}" type="slidenum">
              <a:rPr lang="en-US" smtClean="0">
                <a:latin typeface="Times New Roman" pitchFamily="18" charset="0"/>
              </a:rPr>
              <a:pPr/>
              <a:t>24</a:t>
            </a:fld>
            <a:endParaRPr lang="en-US" dirty="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3310955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0D9C85B5-9136-49E2-A81B-A6845C1850D6}" type="slidenum">
              <a:rPr lang="en-US" smtClean="0">
                <a:latin typeface="Times New Roman" pitchFamily="18" charset="0"/>
              </a:rPr>
              <a:pPr/>
              <a:t>25</a:t>
            </a:fld>
            <a:endParaRPr lang="en-US" dirty="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860265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49A8155-8565-4F87-BFFB-111271ADAFA1}" type="slidenum">
              <a:rPr lang="en-US" smtClean="0">
                <a:latin typeface="Times New Roman" pitchFamily="18" charset="0"/>
              </a:rPr>
              <a:pPr/>
              <a:t>26</a:t>
            </a:fld>
            <a:endParaRPr lang="en-US" dirty="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3520003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51D99CE-D8F5-4964-A56D-F6905C2D43E5}" type="slidenum">
              <a:rPr lang="en-US" smtClean="0">
                <a:latin typeface="Times New Roman" pitchFamily="18" charset="0"/>
              </a:rPr>
              <a:pPr/>
              <a:t>27</a:t>
            </a:fld>
            <a:endParaRPr lang="en-US" dirty="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3394202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5051FDF-DE5A-4626-953A-BEB7367C1191}" type="slidenum">
              <a:rPr lang="en-US" smtClean="0">
                <a:latin typeface="Times New Roman" pitchFamily="18" charset="0"/>
              </a:rPr>
              <a:pPr/>
              <a:t>28</a:t>
            </a:fld>
            <a:endParaRPr lang="en-US" dirty="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652385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488A133-55C7-4C22-B46B-10C6AAADF9A4}" type="slidenum">
              <a:rPr lang="en-US" smtClean="0">
                <a:latin typeface="Times New Roman" pitchFamily="18" charset="0"/>
              </a:rPr>
              <a:pPr/>
              <a:t>29</a:t>
            </a:fld>
            <a:endParaRPr lang="en-US" dirty="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dirty="0">
              <a:latin typeface="Times New Roman" pitchFamily="18" charset="0"/>
            </a:endParaRPr>
          </a:p>
        </p:txBody>
      </p:sp>
    </p:spTree>
    <p:extLst>
      <p:ext uri="{BB962C8B-B14F-4D97-AF65-F5344CB8AC3E}">
        <p14:creationId xmlns:p14="http://schemas.microsoft.com/office/powerpoint/2010/main" val="41741010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2DF704B-05FC-4821-93FF-28B3AA8CDDE4}" type="slidenum">
              <a:rPr lang="en-US" smtClean="0">
                <a:latin typeface="Times New Roman" pitchFamily="18" charset="0"/>
              </a:rPr>
              <a:pPr/>
              <a:t>30</a:t>
            </a:fld>
            <a:endParaRPr lang="en-US" dirty="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w="9525"/>
        </p:spPr>
        <p:txBody>
          <a:bodyPr/>
          <a:lstStyle/>
          <a:p>
            <a:endParaRPr lang="en-US" dirty="0">
              <a:latin typeface="Times New Roman" pitchFamily="18" charset="0"/>
            </a:endParaRPr>
          </a:p>
        </p:txBody>
      </p:sp>
    </p:spTree>
    <p:extLst>
      <p:ext uri="{BB962C8B-B14F-4D97-AF65-F5344CB8AC3E}">
        <p14:creationId xmlns:p14="http://schemas.microsoft.com/office/powerpoint/2010/main" val="383346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77D6D80-C82E-48B4-B82D-8B454B05416E}" type="slidenum">
              <a:rPr lang="en-US" smtClean="0">
                <a:latin typeface="Times New Roman" pitchFamily="18" charset="0"/>
              </a:rPr>
              <a:pPr/>
              <a:t>3</a:t>
            </a:fld>
            <a:endParaRPr lang="en-US" dirty="0">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4154205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4979D17-D97D-4094-9433-42BDEEAC0B62}" type="slidenum">
              <a:rPr lang="en-US" smtClean="0">
                <a:latin typeface="Times New Roman" pitchFamily="18" charset="0"/>
              </a:rPr>
              <a:pPr/>
              <a:t>31</a:t>
            </a:fld>
            <a:endParaRPr lang="en-US" dirty="0">
              <a:latin typeface="Times New Roman" pitchFamily="18" charset="0"/>
            </a:endParaRPr>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610976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4076DD6-1036-4FE7-9D49-EB5CD21B0D87}" type="slidenum">
              <a:rPr lang="en-US" smtClean="0">
                <a:latin typeface="Times New Roman" pitchFamily="18" charset="0"/>
              </a:rPr>
              <a:pPr/>
              <a:t>32</a:t>
            </a:fld>
            <a:endParaRPr lang="en-US" dirty="0">
              <a:latin typeface="Times New Roman" pitchFamily="18" charset="0"/>
            </a:endParaRPr>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5930664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7AD127D-2427-4724-8FF3-79C8796CFA7A}" type="slidenum">
              <a:rPr lang="en-US" smtClean="0">
                <a:latin typeface="Times New Roman" pitchFamily="18" charset="0"/>
              </a:rPr>
              <a:pPr/>
              <a:t>33</a:t>
            </a:fld>
            <a:endParaRPr lang="en-US" dirty="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178705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4FDA455-2AC6-4E36-8176-38DE13ADF6AE}" type="slidenum">
              <a:rPr lang="en-US" smtClean="0">
                <a:latin typeface="Times New Roman" pitchFamily="18" charset="0"/>
              </a:rPr>
              <a:pPr/>
              <a:t>4</a:t>
            </a:fld>
            <a:endParaRPr lang="en-US" dirty="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94687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621CF4A2-513A-4C4F-933B-9F00DA529049}" type="slidenum">
              <a:rPr lang="en-US" smtClean="0">
                <a:latin typeface="Times New Roman" pitchFamily="18" charset="0"/>
              </a:rPr>
              <a:pPr/>
              <a:t>5</a:t>
            </a:fld>
            <a:endParaRPr lang="en-US" dirty="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pPr eaLnBrk="1" hangingPunct="1"/>
            <a:endParaRPr lang="en-US" i="1" dirty="0">
              <a:latin typeface="Times New Roman" pitchFamily="18" charset="0"/>
            </a:endParaRPr>
          </a:p>
        </p:txBody>
      </p:sp>
    </p:spTree>
    <p:extLst>
      <p:ext uri="{BB962C8B-B14F-4D97-AF65-F5344CB8AC3E}">
        <p14:creationId xmlns:p14="http://schemas.microsoft.com/office/powerpoint/2010/main" val="4048788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0F66AB0-7B2E-47DA-ABC0-03E0FC908DF3}" type="slidenum">
              <a:rPr lang="en-US" smtClean="0">
                <a:latin typeface="Times New Roman" pitchFamily="18" charset="0"/>
              </a:rPr>
              <a:pPr/>
              <a:t>6</a:t>
            </a:fld>
            <a:endParaRPr lang="en-US" dirty="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827000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F735C10-9432-4F42-9DB3-EE7E17D1931B}" type="slidenum">
              <a:rPr lang="en-US" smtClean="0">
                <a:latin typeface="Times New Roman" pitchFamily="18" charset="0"/>
              </a:rPr>
              <a:pPr/>
              <a:t>7</a:t>
            </a:fld>
            <a:endParaRPr lang="en-US" dirty="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p:spPr>
        <p:txBody>
          <a:bodyPr/>
          <a:lstStyle/>
          <a:p>
            <a:endParaRPr lang="en-US" dirty="0">
              <a:latin typeface="Times New Roman" pitchFamily="18" charset="0"/>
            </a:endParaRPr>
          </a:p>
        </p:txBody>
      </p:sp>
    </p:spTree>
    <p:extLst>
      <p:ext uri="{BB962C8B-B14F-4D97-AF65-F5344CB8AC3E}">
        <p14:creationId xmlns:p14="http://schemas.microsoft.com/office/powerpoint/2010/main" val="1232563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9D0A948-0AB5-467A-ACD2-D8A52E512D61}" type="slidenum">
              <a:rPr lang="en-US" smtClean="0">
                <a:latin typeface="Times New Roman" pitchFamily="18" charset="0"/>
              </a:rPr>
              <a:pPr/>
              <a:t>8</a:t>
            </a:fld>
            <a:endParaRPr lang="en-US" dirty="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49455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1252E7A0-2CA1-4AE6-A3C6-9B30F874FCFF}" type="slidenum">
              <a:rPr lang="en-US" smtClean="0">
                <a:latin typeface="Times New Roman" pitchFamily="18" charset="0"/>
              </a:rPr>
              <a:pPr/>
              <a:t>10</a:t>
            </a:fld>
            <a:endParaRPr lang="en-US" dirty="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1799669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179614" y="-108857"/>
            <a:ext cx="8964386" cy="56388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ubtitle 8"/>
          <p:cNvSpPr>
            <a:spLocks noGrp="1"/>
          </p:cNvSpPr>
          <p:nvPr>
            <p:ph type="subTitle" idx="1"/>
          </p:nvPr>
        </p:nvSpPr>
        <p:spPr>
          <a:xfrm>
            <a:off x="5731323" y="2743200"/>
            <a:ext cx="3124200" cy="2057400"/>
          </a:xfrm>
        </p:spPr>
        <p:txBody>
          <a:bodyPr>
            <a:noAutofit/>
          </a:bodyPr>
          <a:lstStyle>
            <a:lvl1pPr marL="0" indent="0" algn="ctr">
              <a:buNone/>
              <a:defRPr sz="2400" b="0" spc="100" baseline="0">
                <a:solidFill>
                  <a:schemeClr val="tx2">
                    <a:lumMod val="40000"/>
                    <a:lumOff val="6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Title 27"/>
          <p:cNvSpPr>
            <a:spLocks noGrp="1"/>
          </p:cNvSpPr>
          <p:nvPr>
            <p:ph type="ctrTitle"/>
          </p:nvPr>
        </p:nvSpPr>
        <p:spPr>
          <a:xfrm>
            <a:off x="5714989" y="609600"/>
            <a:ext cx="3124200" cy="1905000"/>
          </a:xfrm>
          <a:noFill/>
          <a:ln w="6350" cap="rnd">
            <a:noFill/>
          </a:ln>
        </p:spPr>
        <p:txBody>
          <a:bodyPr anchor="b" anchorCtr="0">
            <a:noAutofit/>
          </a:bodyPr>
          <a:lstStyle>
            <a:lvl1pPr algn="ctr">
              <a:defRPr lang="en-US" sz="3200" b="1" dirty="0">
                <a:ln w="3200">
                  <a:solidFill>
                    <a:schemeClr val="bg2">
                      <a:shade val="75000"/>
                      <a:alpha val="25000"/>
                    </a:schemeClr>
                  </a:solidFill>
                  <a:prstDash val="solid"/>
                  <a:round/>
                </a:ln>
                <a:solidFill>
                  <a:schemeClr val="tx2">
                    <a:lumMod val="20000"/>
                    <a:lumOff val="80000"/>
                  </a:schemeClr>
                </a:solidFill>
                <a:effectLst>
                  <a:innerShdw blurRad="50800" dist="25400" dir="13500000">
                    <a:srgbClr val="000000">
                      <a:alpha val="70000"/>
                    </a:srgbClr>
                  </a:innerShdw>
                </a:effectLst>
              </a:defRPr>
            </a:lvl1pPr>
          </a:lstStyle>
          <a:p>
            <a:r>
              <a:rPr kumimoji="0" lang="en-US"/>
              <a:t>Click to edit Master title style</a:t>
            </a:r>
            <a:endParaRPr kumimoji="0" lang="en-US" dirty="0"/>
          </a:p>
        </p:txBody>
      </p:sp>
      <p:sp>
        <p:nvSpPr>
          <p:cNvPr id="15" name="Date Placeholder 14"/>
          <p:cNvSpPr>
            <a:spLocks noGrp="1"/>
          </p:cNvSpPr>
          <p:nvPr>
            <p:ph type="dt" sz="half" idx="10"/>
          </p:nvPr>
        </p:nvSpPr>
        <p:spPr/>
        <p:txBody>
          <a:bodyPr/>
          <a:lstStyle/>
          <a:p>
            <a:fld id="{56A09A09-A24B-4FE9-B4E6-8D57375F6880}" type="datetime1">
              <a:rPr lang="en-US" smtClean="0"/>
              <a:t>8/16/2021</a:t>
            </a:fld>
            <a:endParaRPr lang="en-US" dirty="0"/>
          </a:p>
        </p:txBody>
      </p:sp>
      <p:sp>
        <p:nvSpPr>
          <p:cNvPr id="17" name="Footer Placeholder 16"/>
          <p:cNvSpPr>
            <a:spLocks noGrp="1"/>
          </p:cNvSpPr>
          <p:nvPr>
            <p:ph type="ftr" sz="quarter" idx="12"/>
          </p:nvPr>
        </p:nvSpPr>
        <p:spPr>
          <a:xfrm>
            <a:off x="1347537" y="6203667"/>
            <a:ext cx="4367463" cy="384048"/>
          </a:xfrm>
        </p:spPr>
        <p:txBody>
          <a:bodyPr/>
          <a:lstStyle>
            <a:lvl1pPr algn="ctr">
              <a:defRPr/>
            </a:lvl1pPr>
          </a:lstStyle>
          <a:p>
            <a:r>
              <a:rPr kumimoji="0" lang="en-US" dirty="0"/>
              <a:t>Copyright ©2021 McGraw-Hill..  All rights reserved. No reproduction or distribution without the prior written consent of McGraw-Hill </a:t>
            </a:r>
          </a:p>
        </p:txBody>
      </p:sp>
      <p:sp>
        <p:nvSpPr>
          <p:cNvPr id="12" name="Rectangle 11"/>
          <p:cNvSpPr/>
          <p:nvPr/>
        </p:nvSpPr>
        <p:spPr>
          <a:xfrm>
            <a:off x="179614" y="5638800"/>
            <a:ext cx="8964386" cy="2286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417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7A6E80-96E2-49E9-9947-39C3957403CA}" type="datetime1">
              <a:rPr lang="en-US" smtClean="0"/>
              <a:t>8/16/2021</a:t>
            </a:fld>
            <a:endParaRPr lang="en-US" dirty="0"/>
          </a:p>
        </p:txBody>
      </p:sp>
      <p:sp>
        <p:nvSpPr>
          <p:cNvPr id="5" name="Footer Placeholder 15">
            <a:extLst>
              <a:ext uri="{FF2B5EF4-FFF2-40B4-BE49-F238E27FC236}">
                <a16:creationId xmlns:a16="http://schemas.microsoft.com/office/drawing/2014/main" id="{3C17A913-C1B8-44EA-B076-5CAF8362C3AE}"/>
              </a:ext>
            </a:extLst>
          </p:cNvPr>
          <p:cNvSpPr>
            <a:spLocks noGrp="1"/>
          </p:cNvSpPr>
          <p:nvPr>
            <p:ph type="ftr" sz="quarter" idx="16"/>
          </p:nvPr>
        </p:nvSpPr>
        <p:spPr>
          <a:xfrm>
            <a:off x="324852" y="6016959"/>
            <a:ext cx="8133348" cy="336267"/>
          </a:xfrm>
        </p:spPr>
        <p:txBody>
          <a:bodyPr/>
          <a:lstStyle>
            <a:lvl1pPr algn="ctr">
              <a:defRPr sz="1000">
                <a:solidFill>
                  <a:schemeClr val="tx1">
                    <a:lumMod val="95000"/>
                    <a:lumOff val="5000"/>
                  </a:schemeClr>
                </a:solidFill>
              </a:defRPr>
            </a:lvl1pPr>
          </a:lstStyle>
          <a:p>
            <a:r>
              <a:rPr lang="en-US" dirty="0"/>
              <a:t>Copyright ©2021 McGraw-Hill..  All rights reserved. No reproduction or distribution without the prior written consent of McGraw-Hill </a:t>
            </a:r>
          </a:p>
        </p:txBody>
      </p:sp>
    </p:spTree>
    <p:extLst>
      <p:ext uri="{BB962C8B-B14F-4D97-AF65-F5344CB8AC3E}">
        <p14:creationId xmlns:p14="http://schemas.microsoft.com/office/powerpoint/2010/main" val="369497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E27E2-2519-4A5D-89B6-1F6B3EB9A79C}" type="datetime1">
              <a:rPr lang="en-US" smtClean="0"/>
              <a:t>8/16/2021</a:t>
            </a:fld>
            <a:endParaRPr lang="en-US" dirty="0"/>
          </a:p>
        </p:txBody>
      </p:sp>
      <p:sp>
        <p:nvSpPr>
          <p:cNvPr id="4" name="Footer Placeholder 15">
            <a:extLst>
              <a:ext uri="{FF2B5EF4-FFF2-40B4-BE49-F238E27FC236}">
                <a16:creationId xmlns:a16="http://schemas.microsoft.com/office/drawing/2014/main" id="{0BDA8AE2-65DF-4308-A00C-97D6513F9EE1}"/>
              </a:ext>
            </a:extLst>
          </p:cNvPr>
          <p:cNvSpPr>
            <a:spLocks noGrp="1"/>
          </p:cNvSpPr>
          <p:nvPr>
            <p:ph type="ftr" sz="quarter" idx="16"/>
          </p:nvPr>
        </p:nvSpPr>
        <p:spPr>
          <a:xfrm>
            <a:off x="324852" y="6016959"/>
            <a:ext cx="8133348" cy="336267"/>
          </a:xfrm>
        </p:spPr>
        <p:txBody>
          <a:bodyPr/>
          <a:lstStyle>
            <a:lvl1pPr algn="ctr">
              <a:defRPr sz="1000">
                <a:solidFill>
                  <a:schemeClr val="tx1">
                    <a:lumMod val="95000"/>
                    <a:lumOff val="5000"/>
                  </a:schemeClr>
                </a:solidFill>
              </a:defRPr>
            </a:lvl1pPr>
          </a:lstStyle>
          <a:p>
            <a:r>
              <a:rPr lang="en-US" dirty="0"/>
              <a:t>Copyright ©2021 McGraw-Hill..  All rights reserved. No reproduction or distribution without the prior written consent of McGraw-Hill </a:t>
            </a:r>
          </a:p>
        </p:txBody>
      </p:sp>
    </p:spTree>
    <p:extLst>
      <p:ext uri="{BB962C8B-B14F-4D97-AF65-F5344CB8AC3E}">
        <p14:creationId xmlns:p14="http://schemas.microsoft.com/office/powerpoint/2010/main" val="348057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C1B1CF65-8FE5-4178-B2D1-5979E13BFD42}" type="datetime1">
              <a:rPr lang="en-US" smtClean="0"/>
              <a:t>8/16/2021</a:t>
            </a:fld>
            <a:endParaRPr lang="en-US" dirty="0"/>
          </a:p>
        </p:txBody>
      </p:sp>
      <p:sp>
        <p:nvSpPr>
          <p:cNvPr id="7" name="Footer Placeholder 15">
            <a:extLst>
              <a:ext uri="{FF2B5EF4-FFF2-40B4-BE49-F238E27FC236}">
                <a16:creationId xmlns:a16="http://schemas.microsoft.com/office/drawing/2014/main" id="{0605E34E-DB4F-40AB-9F58-FFD41E910B8D}"/>
              </a:ext>
            </a:extLst>
          </p:cNvPr>
          <p:cNvSpPr>
            <a:spLocks noGrp="1"/>
          </p:cNvSpPr>
          <p:nvPr>
            <p:ph type="ftr" sz="quarter" idx="16"/>
          </p:nvPr>
        </p:nvSpPr>
        <p:spPr>
          <a:xfrm>
            <a:off x="324852" y="6016959"/>
            <a:ext cx="8133348" cy="336267"/>
          </a:xfrm>
        </p:spPr>
        <p:txBody>
          <a:bodyPr/>
          <a:lstStyle>
            <a:lvl1pPr algn="ctr">
              <a:defRPr sz="1000">
                <a:solidFill>
                  <a:schemeClr val="tx1">
                    <a:lumMod val="95000"/>
                    <a:lumOff val="5000"/>
                  </a:schemeClr>
                </a:solidFill>
              </a:defRPr>
            </a:lvl1pPr>
          </a:lstStyle>
          <a:p>
            <a:r>
              <a:rPr lang="en-US" dirty="0"/>
              <a:t>Copyright ©2021 McGraw-Hill..  All rights reserved. No reproduction or distribution without the prior written consent of McGraw-Hill </a:t>
            </a:r>
          </a:p>
        </p:txBody>
      </p:sp>
    </p:spTree>
    <p:extLst>
      <p:ext uri="{BB962C8B-B14F-4D97-AF65-F5344CB8AC3E}">
        <p14:creationId xmlns:p14="http://schemas.microsoft.com/office/powerpoint/2010/main" val="3396178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A600DC97-7A5F-49AB-BA97-6DD2C848136C}" type="datetime1">
              <a:rPr lang="en-US" smtClean="0"/>
              <a:t>8/16/2021</a:t>
            </a:fld>
            <a:endParaRPr lang="en-US" dirty="0"/>
          </a:p>
        </p:txBody>
      </p:sp>
      <p:sp>
        <p:nvSpPr>
          <p:cNvPr id="7" name="Footer Placeholder 15">
            <a:extLst>
              <a:ext uri="{FF2B5EF4-FFF2-40B4-BE49-F238E27FC236}">
                <a16:creationId xmlns:a16="http://schemas.microsoft.com/office/drawing/2014/main" id="{96712CD9-1D42-4483-B05D-C1E2BC7F0EE7}"/>
              </a:ext>
            </a:extLst>
          </p:cNvPr>
          <p:cNvSpPr>
            <a:spLocks noGrp="1"/>
          </p:cNvSpPr>
          <p:nvPr>
            <p:ph type="ftr" sz="quarter" idx="16"/>
          </p:nvPr>
        </p:nvSpPr>
        <p:spPr>
          <a:xfrm>
            <a:off x="324852" y="6016959"/>
            <a:ext cx="8133348" cy="336267"/>
          </a:xfrm>
        </p:spPr>
        <p:txBody>
          <a:bodyPr/>
          <a:lstStyle>
            <a:lvl1pPr algn="ctr">
              <a:defRPr sz="1000">
                <a:solidFill>
                  <a:schemeClr val="tx1">
                    <a:lumMod val="95000"/>
                    <a:lumOff val="5000"/>
                  </a:schemeClr>
                </a:solidFill>
              </a:defRPr>
            </a:lvl1pPr>
          </a:lstStyle>
          <a:p>
            <a:r>
              <a:rPr lang="en-US" dirty="0"/>
              <a:t>Copyright ©2021 McGraw-Hill..  All rights reserved. No reproduction or distribution without the prior written consent of McGraw-Hill </a:t>
            </a:r>
          </a:p>
        </p:txBody>
      </p:sp>
    </p:spTree>
    <p:extLst>
      <p:ext uri="{BB962C8B-B14F-4D97-AF65-F5344CB8AC3E}">
        <p14:creationId xmlns:p14="http://schemas.microsoft.com/office/powerpoint/2010/main" val="1605734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02D8741-50C3-4254-9278-1B1ED940C239}" type="datetime1">
              <a:rPr lang="en-US" smtClean="0"/>
              <a:t>8/16/2021</a:t>
            </a:fld>
            <a:endParaRPr lang="en-US" dirty="0"/>
          </a:p>
        </p:txBody>
      </p:sp>
      <p:sp>
        <p:nvSpPr>
          <p:cNvPr id="6" name="Footer Placeholder 15">
            <a:extLst>
              <a:ext uri="{FF2B5EF4-FFF2-40B4-BE49-F238E27FC236}">
                <a16:creationId xmlns:a16="http://schemas.microsoft.com/office/drawing/2014/main" id="{76EE4ACE-F006-46C7-90E5-8EE7A6F8C12E}"/>
              </a:ext>
            </a:extLst>
          </p:cNvPr>
          <p:cNvSpPr>
            <a:spLocks noGrp="1"/>
          </p:cNvSpPr>
          <p:nvPr>
            <p:ph type="ftr" sz="quarter" idx="16"/>
          </p:nvPr>
        </p:nvSpPr>
        <p:spPr>
          <a:xfrm>
            <a:off x="324852" y="6016959"/>
            <a:ext cx="8133348" cy="336267"/>
          </a:xfrm>
        </p:spPr>
        <p:txBody>
          <a:bodyPr/>
          <a:lstStyle>
            <a:lvl1pPr algn="ctr">
              <a:defRPr sz="1000">
                <a:solidFill>
                  <a:schemeClr val="tx1">
                    <a:lumMod val="95000"/>
                    <a:lumOff val="5000"/>
                  </a:schemeClr>
                </a:solidFill>
              </a:defRPr>
            </a:lvl1pPr>
          </a:lstStyle>
          <a:p>
            <a:r>
              <a:rPr lang="en-US" dirty="0"/>
              <a:t>Copyright ©2021 McGraw-Hill..  All rights reserved. No reproduction or distribution without the prior written consent of McGraw-Hill </a:t>
            </a:r>
          </a:p>
        </p:txBody>
      </p:sp>
    </p:spTree>
    <p:extLst>
      <p:ext uri="{BB962C8B-B14F-4D97-AF65-F5344CB8AC3E}">
        <p14:creationId xmlns:p14="http://schemas.microsoft.com/office/powerpoint/2010/main" val="4176745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62F65C9-DEBB-43E0-AD87-5A91FE4B6BF4}" type="datetime1">
              <a:rPr lang="en-US" smtClean="0"/>
              <a:t>8/16/2021</a:t>
            </a:fld>
            <a:endParaRPr lang="en-US" dirty="0"/>
          </a:p>
        </p:txBody>
      </p:sp>
      <p:sp>
        <p:nvSpPr>
          <p:cNvPr id="6" name="Footer Placeholder 15">
            <a:extLst>
              <a:ext uri="{FF2B5EF4-FFF2-40B4-BE49-F238E27FC236}">
                <a16:creationId xmlns:a16="http://schemas.microsoft.com/office/drawing/2014/main" id="{3911E86F-6051-4B8C-A6A9-212305C76638}"/>
              </a:ext>
            </a:extLst>
          </p:cNvPr>
          <p:cNvSpPr>
            <a:spLocks noGrp="1"/>
          </p:cNvSpPr>
          <p:nvPr>
            <p:ph type="ftr" sz="quarter" idx="16"/>
          </p:nvPr>
        </p:nvSpPr>
        <p:spPr>
          <a:xfrm>
            <a:off x="324852" y="6016959"/>
            <a:ext cx="8133348" cy="336267"/>
          </a:xfrm>
        </p:spPr>
        <p:txBody>
          <a:bodyPr/>
          <a:lstStyle>
            <a:lvl1pPr algn="ctr">
              <a:defRPr sz="1000">
                <a:solidFill>
                  <a:schemeClr val="tx1">
                    <a:lumMod val="95000"/>
                    <a:lumOff val="5000"/>
                  </a:schemeClr>
                </a:solidFill>
              </a:defRPr>
            </a:lvl1pPr>
          </a:lstStyle>
          <a:p>
            <a:r>
              <a:rPr lang="en-US" dirty="0"/>
              <a:t>Copyright ©2021 McGraw-Hill..  All rights reserved. No reproduction or distribution without the prior written consent of McGraw-Hill </a:t>
            </a:r>
          </a:p>
        </p:txBody>
      </p:sp>
    </p:spTree>
    <p:extLst>
      <p:ext uri="{BB962C8B-B14F-4D97-AF65-F5344CB8AC3E}">
        <p14:creationId xmlns:p14="http://schemas.microsoft.com/office/powerpoint/2010/main" val="322800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3048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4" name="Date Placeholder 13"/>
          <p:cNvSpPr>
            <a:spLocks noGrp="1"/>
          </p:cNvSpPr>
          <p:nvPr>
            <p:ph type="dt" sz="half" idx="14"/>
          </p:nvPr>
        </p:nvSpPr>
        <p:spPr/>
        <p:txBody>
          <a:bodyPr/>
          <a:lstStyle/>
          <a:p>
            <a:fld id="{7D70ACCD-DDBB-468B-B80C-A66867E22C12}" type="datetime1">
              <a:rPr lang="en-US" smtClean="0"/>
              <a:t>8/16/2021</a:t>
            </a:fld>
            <a:endParaRPr lang="en-US" dirty="0"/>
          </a:p>
        </p:txBody>
      </p:sp>
      <p:sp>
        <p:nvSpPr>
          <p:cNvPr id="16" name="Footer Placeholder 15"/>
          <p:cNvSpPr>
            <a:spLocks noGrp="1"/>
          </p:cNvSpPr>
          <p:nvPr>
            <p:ph type="ftr" sz="quarter" idx="16"/>
          </p:nvPr>
        </p:nvSpPr>
        <p:spPr>
          <a:xfrm>
            <a:off x="914400" y="5981700"/>
            <a:ext cx="8133348" cy="336267"/>
          </a:xfrm>
        </p:spPr>
        <p:txBody>
          <a:bodyPr/>
          <a:lstStyle>
            <a:lvl1pPr algn="ctr">
              <a:defRPr sz="1000">
                <a:solidFill>
                  <a:schemeClr val="tx1">
                    <a:lumMod val="95000"/>
                    <a:lumOff val="5000"/>
                  </a:schemeClr>
                </a:solidFill>
              </a:defRPr>
            </a:lvl1pPr>
          </a:lstStyle>
          <a:p>
            <a:r>
              <a:rPr lang="en-US" dirty="0"/>
              <a:t>Copyright ©2021 McGraw-Hill..  All rights reserved. No reproduction or distribution without the prior written consent of McGraw-Hill </a:t>
            </a:r>
          </a:p>
        </p:txBody>
      </p:sp>
      <p:sp>
        <p:nvSpPr>
          <p:cNvPr id="17" name="Title 16"/>
          <p:cNvSpPr>
            <a:spLocks noGrp="1"/>
          </p:cNvSpPr>
          <p:nvPr>
            <p:ph type="title"/>
          </p:nvPr>
        </p:nvSpPr>
        <p:spPr/>
        <p:txBody>
          <a:bodyPr rtlCol="0" anchor="b" anchorCtr="0"/>
          <a:lstStyle/>
          <a:p>
            <a:r>
              <a:rPr kumimoji="0" lang="en-US"/>
              <a:t>Click to edit Master title style</a:t>
            </a:r>
          </a:p>
        </p:txBody>
      </p:sp>
    </p:spTree>
    <p:extLst>
      <p:ext uri="{BB962C8B-B14F-4D97-AF65-F5344CB8AC3E}">
        <p14:creationId xmlns:p14="http://schemas.microsoft.com/office/powerpoint/2010/main" val="412662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4A4194-BE9E-4BDB-97E4-5EB44F030C2A}" type="datetime1">
              <a:rPr lang="en-US" smtClean="0"/>
              <a:t>8/16/2021</a:t>
            </a:fld>
            <a:endParaRPr lang="en-US" dirty="0"/>
          </a:p>
        </p:txBody>
      </p:sp>
      <p:sp>
        <p:nvSpPr>
          <p:cNvPr id="7" name="Footer Placeholder 15">
            <a:extLst>
              <a:ext uri="{FF2B5EF4-FFF2-40B4-BE49-F238E27FC236}">
                <a16:creationId xmlns:a16="http://schemas.microsoft.com/office/drawing/2014/main" id="{52B28E3A-0CA8-4D5B-806A-8DFBF2DAF4F6}"/>
              </a:ext>
            </a:extLst>
          </p:cNvPr>
          <p:cNvSpPr txBox="1">
            <a:spLocks/>
          </p:cNvSpPr>
          <p:nvPr userDrawn="1"/>
        </p:nvSpPr>
        <p:spPr>
          <a:xfrm>
            <a:off x="914400" y="5943600"/>
            <a:ext cx="8133348" cy="336267"/>
          </a:xfrm>
          <a:prstGeom prst="rect">
            <a:avLst/>
          </a:prstGeom>
        </p:spPr>
        <p:txBody>
          <a:bodyPr vert="horz" anchor="ctr" anchorCtr="0"/>
          <a:lstStyle>
            <a:defPPr>
              <a:defRPr lang="en-US"/>
            </a:defPPr>
            <a:lvl1pPr algn="ctr" rtl="0" eaLnBrk="1" fontAlgn="base" latinLnBrk="0" hangingPunct="1">
              <a:spcBef>
                <a:spcPct val="0"/>
              </a:spcBef>
              <a:spcAft>
                <a:spcPct val="0"/>
              </a:spcAft>
              <a:defRPr kumimoji="0"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Copyright ©2021 McGraw-Hill..  All rights reserved. No reproduction or distribution without the prior written consent of McGraw-Hill </a:t>
            </a:r>
          </a:p>
        </p:txBody>
      </p:sp>
    </p:spTree>
    <p:extLst>
      <p:ext uri="{BB962C8B-B14F-4D97-AF65-F5344CB8AC3E}">
        <p14:creationId xmlns:p14="http://schemas.microsoft.com/office/powerpoint/2010/main" val="398440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656AE-7473-45D8-B285-20ACA90A689F}" type="datetime1">
              <a:rPr lang="en-US" smtClean="0"/>
              <a:t>8/16/2021</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3600" b="1" dirty="0">
                <a:ln w="3200">
                  <a:solidFill>
                    <a:schemeClr val="bg2">
                      <a:shade val="25000"/>
                      <a:alpha val="25000"/>
                    </a:schemeClr>
                  </a:solidFill>
                  <a:prstDash val="solid"/>
                  <a:round/>
                </a:ln>
                <a:solidFill>
                  <a:schemeClr val="tx1">
                    <a:lumMod val="95000"/>
                    <a:lumOff val="5000"/>
                  </a:schemeClr>
                </a:solidFill>
                <a:effectLst>
                  <a:innerShdw blurRad="38100" dist="25400" dir="13500000">
                    <a:prstClr val="black">
                      <a:alpha val="70000"/>
                    </a:prstClr>
                  </a:innerShdw>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8" name="Footer Placeholder 15">
            <a:extLst>
              <a:ext uri="{FF2B5EF4-FFF2-40B4-BE49-F238E27FC236}">
                <a16:creationId xmlns:a16="http://schemas.microsoft.com/office/drawing/2014/main" id="{C3C27799-F6EA-40E9-AA2B-8390B3F4263D}"/>
              </a:ext>
            </a:extLst>
          </p:cNvPr>
          <p:cNvSpPr>
            <a:spLocks noGrp="1"/>
          </p:cNvSpPr>
          <p:nvPr>
            <p:ph type="ftr" sz="quarter" idx="16"/>
          </p:nvPr>
        </p:nvSpPr>
        <p:spPr>
          <a:xfrm>
            <a:off x="914400" y="5981171"/>
            <a:ext cx="8133348" cy="336267"/>
          </a:xfrm>
        </p:spPr>
        <p:txBody>
          <a:bodyPr/>
          <a:lstStyle>
            <a:lvl1pPr algn="ctr">
              <a:defRPr sz="1000">
                <a:solidFill>
                  <a:schemeClr val="tx1">
                    <a:lumMod val="95000"/>
                    <a:lumOff val="5000"/>
                  </a:schemeClr>
                </a:solidFill>
              </a:defRPr>
            </a:lvl1pPr>
          </a:lstStyle>
          <a:p>
            <a:r>
              <a:rPr lang="en-US" dirty="0"/>
              <a:t>Copyright ©2021 McGraw-Hill..  All rights reserved. No reproduction or distribution without the prior written consent of McGraw-Hill </a:t>
            </a:r>
          </a:p>
        </p:txBody>
      </p:sp>
    </p:spTree>
    <p:extLst>
      <p:ext uri="{BB962C8B-B14F-4D97-AF65-F5344CB8AC3E}">
        <p14:creationId xmlns:p14="http://schemas.microsoft.com/office/powerpoint/2010/main" val="371535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788B829-F132-4CA7-8825-042E92E90DEC}" type="datetime1">
              <a:rPr lang="en-US" smtClean="0"/>
              <a:t>8/16/2021</a:t>
            </a:fld>
            <a:endParaRPr lang="en-US" dirty="0"/>
          </a:p>
        </p:txBody>
      </p:sp>
      <p:sp>
        <p:nvSpPr>
          <p:cNvPr id="6" name="Footer Placeholder 5"/>
          <p:cNvSpPr>
            <a:spLocks noGrp="1"/>
          </p:cNvSpPr>
          <p:nvPr>
            <p:ph type="ftr" sz="quarter" idx="11"/>
          </p:nvPr>
        </p:nvSpPr>
        <p:spPr/>
        <p:txBody>
          <a:bodyPr/>
          <a:lstStyle/>
          <a:p>
            <a:r>
              <a:rPr kumimoji="0" lang="en-US" dirty="0"/>
              <a:t>Copyright ©2021 McGraw-Hill..  All rights reserved. No reproduction or distribution without the prior written consent of McGraw-Hill </a:t>
            </a:r>
          </a:p>
        </p:txBody>
      </p:sp>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13" name="Content Placeholder 12"/>
          <p:cNvSpPr>
            <a:spLocks noGrp="1"/>
          </p:cNvSpPr>
          <p:nvPr>
            <p:ph sz="half" idx="2"/>
          </p:nvPr>
        </p:nvSpPr>
        <p:spPr>
          <a:xfrm>
            <a:off x="4494516"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95822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CFDA7C8-4438-4C74-83EB-E38E6083D24D}" type="datetime1">
              <a:rPr lang="en-US" smtClean="0"/>
              <a:t>8/16/2021</a:t>
            </a:fld>
            <a:endParaRPr lang="en-US" dirty="0"/>
          </a:p>
        </p:txBody>
      </p:sp>
      <p:sp>
        <p:nvSpPr>
          <p:cNvPr id="3" name="Text Placeholder 2"/>
          <p:cNvSpPr>
            <a:spLocks noGrp="1"/>
          </p:cNvSpPr>
          <p:nvPr>
            <p:ph type="body" idx="1"/>
          </p:nvPr>
        </p:nvSpPr>
        <p:spPr>
          <a:xfrm>
            <a:off x="303212" y="1437909"/>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3048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463732"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274320" y="223592"/>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463732" y="1398130"/>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1" name="Footer Placeholder 15">
            <a:extLst>
              <a:ext uri="{FF2B5EF4-FFF2-40B4-BE49-F238E27FC236}">
                <a16:creationId xmlns:a16="http://schemas.microsoft.com/office/drawing/2014/main" id="{332E2CB5-4593-4017-808B-9A71AB875127}"/>
              </a:ext>
            </a:extLst>
          </p:cNvPr>
          <p:cNvSpPr>
            <a:spLocks noGrp="1"/>
          </p:cNvSpPr>
          <p:nvPr>
            <p:ph type="ftr" sz="quarter" idx="16"/>
          </p:nvPr>
        </p:nvSpPr>
        <p:spPr>
          <a:xfrm>
            <a:off x="324852" y="6016959"/>
            <a:ext cx="8133348" cy="336267"/>
          </a:xfrm>
        </p:spPr>
        <p:txBody>
          <a:bodyPr/>
          <a:lstStyle>
            <a:lvl1pPr algn="ctr">
              <a:defRPr sz="1000">
                <a:solidFill>
                  <a:schemeClr val="tx1">
                    <a:lumMod val="95000"/>
                    <a:lumOff val="5000"/>
                  </a:schemeClr>
                </a:solidFill>
              </a:defRPr>
            </a:lvl1pPr>
          </a:lstStyle>
          <a:p>
            <a:r>
              <a:rPr lang="en-US" dirty="0"/>
              <a:t>Copyright ©2021 McGraw-Hill..  All rights reserved. No reproduction or distribution without the prior written consent of McGraw-Hill </a:t>
            </a:r>
          </a:p>
        </p:txBody>
      </p:sp>
    </p:spTree>
    <p:extLst>
      <p:ext uri="{BB962C8B-B14F-4D97-AF65-F5344CB8AC3E}">
        <p14:creationId xmlns:p14="http://schemas.microsoft.com/office/powerpoint/2010/main" val="347991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322BD14-6E4F-4BE2-80F2-CDB31D1EFFAA}" type="datetime1">
              <a:rPr lang="en-US" smtClean="0"/>
              <a:t>8/16/2021</a:t>
            </a:fld>
            <a:endParaRPr lang="en-US" dirty="0"/>
          </a:p>
        </p:txBody>
      </p:sp>
      <p:sp>
        <p:nvSpPr>
          <p:cNvPr id="2" name="Title 1"/>
          <p:cNvSpPr>
            <a:spLocks noGrp="1"/>
          </p:cNvSpPr>
          <p:nvPr>
            <p:ph type="title"/>
          </p:nvPr>
        </p:nvSpPr>
        <p:spPr/>
        <p:txBody>
          <a:bodyPr/>
          <a:lstStyle/>
          <a:p>
            <a:r>
              <a:rPr kumimoji="0" lang="en-US"/>
              <a:t>Click to edit Master title style</a:t>
            </a:r>
          </a:p>
        </p:txBody>
      </p:sp>
      <p:sp>
        <p:nvSpPr>
          <p:cNvPr id="5" name="Footer Placeholder 15">
            <a:extLst>
              <a:ext uri="{FF2B5EF4-FFF2-40B4-BE49-F238E27FC236}">
                <a16:creationId xmlns:a16="http://schemas.microsoft.com/office/drawing/2014/main" id="{11BCD0B1-FB62-41FA-A9E1-6203EA5A27CC}"/>
              </a:ext>
            </a:extLst>
          </p:cNvPr>
          <p:cNvSpPr>
            <a:spLocks noGrp="1"/>
          </p:cNvSpPr>
          <p:nvPr>
            <p:ph type="ftr" sz="quarter" idx="16"/>
          </p:nvPr>
        </p:nvSpPr>
        <p:spPr>
          <a:xfrm>
            <a:off x="324852" y="6016959"/>
            <a:ext cx="8133348" cy="336267"/>
          </a:xfrm>
        </p:spPr>
        <p:txBody>
          <a:bodyPr/>
          <a:lstStyle>
            <a:lvl1pPr algn="ctr">
              <a:defRPr sz="1000">
                <a:solidFill>
                  <a:schemeClr val="tx1">
                    <a:lumMod val="95000"/>
                    <a:lumOff val="5000"/>
                  </a:schemeClr>
                </a:solidFill>
              </a:defRPr>
            </a:lvl1pPr>
          </a:lstStyle>
          <a:p>
            <a:r>
              <a:rPr lang="en-US" dirty="0"/>
              <a:t>Copyright ©2021 McGraw-Hill..  All rights reserved. No reproduction or distribution without the prior written consent of McGraw-Hill </a:t>
            </a:r>
          </a:p>
        </p:txBody>
      </p:sp>
    </p:spTree>
    <p:extLst>
      <p:ext uri="{BB962C8B-B14F-4D97-AF65-F5344CB8AC3E}">
        <p14:creationId xmlns:p14="http://schemas.microsoft.com/office/powerpoint/2010/main" val="215265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9E22E7-8622-4F6C-A463-42728893D6D6}" type="datetime1">
              <a:rPr lang="en-US" smtClean="0"/>
              <a:t>8/16/2021</a:t>
            </a:fld>
            <a:endParaRPr lang="en-US" dirty="0"/>
          </a:p>
        </p:txBody>
      </p:sp>
      <p:sp>
        <p:nvSpPr>
          <p:cNvPr id="5" name="Footer Placeholder 15">
            <a:extLst>
              <a:ext uri="{FF2B5EF4-FFF2-40B4-BE49-F238E27FC236}">
                <a16:creationId xmlns:a16="http://schemas.microsoft.com/office/drawing/2014/main" id="{9FAF39C2-D300-4863-89FC-B735D45AF560}"/>
              </a:ext>
            </a:extLst>
          </p:cNvPr>
          <p:cNvSpPr>
            <a:spLocks noGrp="1"/>
          </p:cNvSpPr>
          <p:nvPr>
            <p:ph type="ftr" sz="quarter" idx="16"/>
          </p:nvPr>
        </p:nvSpPr>
        <p:spPr>
          <a:xfrm>
            <a:off x="324852" y="6016959"/>
            <a:ext cx="8133348" cy="336267"/>
          </a:xfrm>
        </p:spPr>
        <p:txBody>
          <a:bodyPr/>
          <a:lstStyle>
            <a:lvl1pPr algn="ctr">
              <a:defRPr sz="1000">
                <a:solidFill>
                  <a:schemeClr val="tx1">
                    <a:lumMod val="95000"/>
                    <a:lumOff val="5000"/>
                  </a:schemeClr>
                </a:solidFill>
              </a:defRPr>
            </a:lvl1pPr>
          </a:lstStyle>
          <a:p>
            <a:r>
              <a:rPr lang="en-US" dirty="0"/>
              <a:t>Copyright ©2021 McGraw-Hill..  All rights reserved. No reproduction or distribution without the prior written consent of McGraw-Hill </a:t>
            </a:r>
          </a:p>
        </p:txBody>
      </p:sp>
    </p:spTree>
    <p:extLst>
      <p:ext uri="{BB962C8B-B14F-4D97-AF65-F5344CB8AC3E}">
        <p14:creationId xmlns:p14="http://schemas.microsoft.com/office/powerpoint/2010/main" val="304292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DED7F-FEF6-4CCE-AADE-63E6753B61FC}" type="datetime1">
              <a:rPr lang="en-US" smtClean="0"/>
              <a:t>8/16/2021</a:t>
            </a:fld>
            <a:endParaRPr lang="en-US" dirty="0"/>
          </a:p>
        </p:txBody>
      </p:sp>
      <p:sp>
        <p:nvSpPr>
          <p:cNvPr id="5" name="Footer Placeholder 15">
            <a:extLst>
              <a:ext uri="{FF2B5EF4-FFF2-40B4-BE49-F238E27FC236}">
                <a16:creationId xmlns:a16="http://schemas.microsoft.com/office/drawing/2014/main" id="{42FE47B6-B0DF-43A6-8658-5C2E56BD7FEA}"/>
              </a:ext>
            </a:extLst>
          </p:cNvPr>
          <p:cNvSpPr>
            <a:spLocks noGrp="1"/>
          </p:cNvSpPr>
          <p:nvPr>
            <p:ph type="ftr" sz="quarter" idx="16"/>
          </p:nvPr>
        </p:nvSpPr>
        <p:spPr>
          <a:xfrm>
            <a:off x="324852" y="6016959"/>
            <a:ext cx="8133348" cy="336267"/>
          </a:xfrm>
        </p:spPr>
        <p:txBody>
          <a:bodyPr/>
          <a:lstStyle>
            <a:lvl1pPr algn="ctr">
              <a:defRPr sz="1000">
                <a:solidFill>
                  <a:schemeClr val="tx1">
                    <a:lumMod val="95000"/>
                    <a:lumOff val="5000"/>
                  </a:schemeClr>
                </a:solidFill>
              </a:defRPr>
            </a:lvl1pPr>
          </a:lstStyle>
          <a:p>
            <a:r>
              <a:rPr lang="en-US" dirty="0"/>
              <a:t>Copyright ©2021 McGraw-Hill..  All rights reserved. No reproduction or distribution without the prior written consent of McGraw-Hill </a:t>
            </a:r>
          </a:p>
        </p:txBody>
      </p:sp>
    </p:spTree>
    <p:extLst>
      <p:ext uri="{BB962C8B-B14F-4D97-AF65-F5344CB8AC3E}">
        <p14:creationId xmlns:p14="http://schemas.microsoft.com/office/powerpoint/2010/main" val="344873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336884" y="1481688"/>
            <a:ext cx="8229600" cy="4678363"/>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224B7FDC-00A8-4DB3-9511-216E9AC5A140}" type="datetime1">
              <a:rPr lang="en-US" smtClean="0"/>
              <a:t>8/16/2021</a:t>
            </a:fld>
            <a:endParaRPr lang="en-US" dirty="0"/>
          </a:p>
        </p:txBody>
      </p:sp>
      <p:sp>
        <p:nvSpPr>
          <p:cNvPr id="10" name="Footer Placeholder 9"/>
          <p:cNvSpPr>
            <a:spLocks noGrp="1"/>
          </p:cNvSpPr>
          <p:nvPr>
            <p:ph type="ftr" sz="quarter" idx="3"/>
          </p:nvPr>
        </p:nvSpPr>
        <p:spPr>
          <a:xfrm>
            <a:off x="1828800" y="5867400"/>
            <a:ext cx="3886200" cy="720315"/>
          </a:xfrm>
          <a:prstGeom prst="rect">
            <a:avLst/>
          </a:prstGeom>
        </p:spPr>
        <p:txBody>
          <a:bodyPr vert="horz" anchor="ctr" anchorCtr="0"/>
          <a:lstStyle>
            <a:lvl1pPr algn="r" eaLnBrk="1" latinLnBrk="0" hangingPunct="1">
              <a:defRPr kumimoji="0" sz="1200">
                <a:solidFill>
                  <a:schemeClr val="tx2"/>
                </a:solidFill>
              </a:defRPr>
            </a:lvl1pPr>
          </a:lstStyle>
          <a:p>
            <a:r>
              <a:rPr lang="en-US" dirty="0"/>
              <a:t>Copyright ©2021 McGraw-Hill. All rights reserved. No reproduction or distribution without the prior written consent of McGraw-Hill </a:t>
            </a:r>
            <a:endParaRPr kumimoji="0" lang="en-US" dirty="0"/>
          </a:p>
        </p:txBody>
      </p:sp>
      <p:sp>
        <p:nvSpPr>
          <p:cNvPr id="5" name="Title Placeholder 4"/>
          <p:cNvSpPr>
            <a:spLocks noGrp="1"/>
          </p:cNvSpPr>
          <p:nvPr>
            <p:ph type="title"/>
          </p:nvPr>
        </p:nvSpPr>
        <p:spPr>
          <a:xfrm>
            <a:off x="324852" y="152400"/>
            <a:ext cx="8229600" cy="1219200"/>
          </a:xfrm>
          <a:prstGeom prst="rect">
            <a:avLst/>
          </a:prstGeom>
          <a:ln w="6350" cap="rnd">
            <a:noFill/>
          </a:ln>
        </p:spPr>
        <p:txBody>
          <a:bodyPr vert="horz" anchor="b" anchorCtr="0">
            <a:normAutofit/>
          </a:bodyPr>
          <a:lstStyle/>
          <a:p>
            <a:r>
              <a:rPr kumimoji="0" lang="en-US" dirty="0"/>
              <a:t>Click to edit Master title style</a:t>
            </a:r>
          </a:p>
        </p:txBody>
      </p:sp>
      <p:sp>
        <p:nvSpPr>
          <p:cNvPr id="3" name="TextBox 2"/>
          <p:cNvSpPr txBox="1"/>
          <p:nvPr/>
        </p:nvSpPr>
        <p:spPr>
          <a:xfrm>
            <a:off x="8382000" y="6232243"/>
            <a:ext cx="593558" cy="307777"/>
          </a:xfrm>
          <a:prstGeom prst="rect">
            <a:avLst/>
          </a:prstGeom>
          <a:noFill/>
        </p:spPr>
        <p:txBody>
          <a:bodyPr wrap="square" rtlCol="0">
            <a:spAutoFit/>
          </a:bodyPr>
          <a:lstStyle/>
          <a:p>
            <a:r>
              <a:rPr lang="en-US" sz="1400" dirty="0">
                <a:solidFill>
                  <a:schemeClr val="tx2"/>
                </a:solidFill>
              </a:rPr>
              <a:t>2-</a:t>
            </a:r>
            <a:fld id="{78C8B78F-49AC-44F6-AA95-D2AF30A24F9D}" type="slidenum">
              <a:rPr lang="en-US" sz="1400" smtClean="0">
                <a:solidFill>
                  <a:schemeClr val="tx2"/>
                </a:solidFill>
              </a:rPr>
              <a:pPr/>
              <a:t>‹#›</a:t>
            </a:fld>
            <a:endParaRPr lang="en-US" sz="1400" dirty="0">
              <a:solidFill>
                <a:schemeClr val="tx2"/>
              </a:solidFill>
            </a:endParaRPr>
          </a:p>
        </p:txBody>
      </p:sp>
    </p:spTree>
    <p:extLst>
      <p:ext uri="{BB962C8B-B14F-4D97-AF65-F5344CB8AC3E}">
        <p14:creationId xmlns:p14="http://schemas.microsoft.com/office/powerpoint/2010/main" val="282436979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Lst>
  <p:hf sldNum="0" hdr="0" dt="0"/>
  <p:txStyles>
    <p:titleStyle>
      <a:lvl1pPr algn="l" rtl="0" eaLnBrk="1" latinLnBrk="0" hangingPunct="1">
        <a:spcBef>
          <a:spcPct val="0"/>
        </a:spcBef>
        <a:buNone/>
        <a:defRPr kumimoji="0" lang="en-US" sz="3200" b="1" kern="1200" spc="-100" baseline="0" dirty="0">
          <a:ln w="3200">
            <a:solidFill>
              <a:schemeClr val="bg2">
                <a:shade val="75000"/>
                <a:alpha val="25000"/>
              </a:schemeClr>
            </a:solidFill>
            <a:prstDash val="solid"/>
            <a:round/>
          </a:ln>
          <a:solidFill>
            <a:schemeClr val="tx1">
              <a:lumMod val="95000"/>
              <a:lumOff val="5000"/>
            </a:schemeClr>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tx2"/>
        </a:buClr>
        <a:buSzPct val="85000"/>
        <a:buFont typeface="Wingdings 2"/>
        <a:buChar char=""/>
        <a:defRPr kumimoji="0" sz="2600" b="1" kern="1200">
          <a:solidFill>
            <a:schemeClr val="tx1"/>
          </a:solidFill>
          <a:latin typeface="+mn-lt"/>
          <a:ea typeface="+mn-ea"/>
          <a:cs typeface="+mn-cs"/>
        </a:defRPr>
      </a:lvl1pPr>
      <a:lvl2pPr marL="640080" indent="-274320" algn="l" rtl="0" eaLnBrk="1" latinLnBrk="0" hangingPunct="1">
        <a:spcBef>
          <a:spcPts val="300"/>
        </a:spcBef>
        <a:buClr>
          <a:schemeClr val="tx2"/>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tx2"/>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tx2"/>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tx2"/>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7.wmf"/><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11.wmf"/><Relationship Id="rId5" Type="http://schemas.openxmlformats.org/officeDocument/2006/relationships/oleObject" Target="../embeddings/oleObject6.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subTitle" idx="1"/>
          </p:nvPr>
        </p:nvSpPr>
        <p:spPr/>
        <p:txBody>
          <a:bodyPr/>
          <a:lstStyle/>
          <a:p>
            <a:pPr marL="0" indent="0" eaLnBrk="1" hangingPunct="1">
              <a:buFontTx/>
              <a:buNone/>
            </a:pPr>
            <a:r>
              <a:rPr lang="en-US" dirty="0"/>
              <a:t>Competitiveness, Strategy, and Productivity</a:t>
            </a:r>
          </a:p>
        </p:txBody>
      </p:sp>
      <p:sp>
        <p:nvSpPr>
          <p:cNvPr id="10242" name="Rectangle 2"/>
          <p:cNvSpPr>
            <a:spLocks noGrp="1" noChangeArrowheads="1"/>
          </p:cNvSpPr>
          <p:nvPr>
            <p:ph type="ctrTitle"/>
          </p:nvPr>
        </p:nvSpPr>
        <p:spPr/>
        <p:txBody>
          <a:bodyPr/>
          <a:lstStyle/>
          <a:p>
            <a:pPr eaLnBrk="1" hangingPunct="1"/>
            <a:r>
              <a:rPr lang="en-US" dirty="0">
                <a:solidFill>
                  <a:srgbClr val="C04F46"/>
                </a:solidFill>
              </a:rPr>
              <a:t>Chapter 2</a:t>
            </a:r>
          </a:p>
        </p:txBody>
      </p:sp>
      <p:sp>
        <p:nvSpPr>
          <p:cNvPr id="2" name="Footer Placeholder 1"/>
          <p:cNvSpPr>
            <a:spLocks noGrp="1"/>
          </p:cNvSpPr>
          <p:nvPr>
            <p:ph type="ftr" sz="quarter" idx="12"/>
          </p:nvPr>
        </p:nvSpPr>
        <p:spPr>
          <a:xfrm>
            <a:off x="1066800" y="6203667"/>
            <a:ext cx="5943600" cy="384048"/>
          </a:xfrm>
        </p:spPr>
        <p:txBody>
          <a:bodyPr/>
          <a:lstStyle/>
          <a:p>
            <a:pPr algn="l"/>
            <a:r>
              <a:rPr lang="en-US" dirty="0"/>
              <a:t>Copyright ©2021 McGraw-Hill Education. All rights reserved. No reproduction or distribution without the prior written consent of McGraw-Hill Education.</a:t>
            </a:r>
          </a:p>
        </p:txBody>
      </p:sp>
      <p:sp>
        <p:nvSpPr>
          <p:cNvPr id="10244" name="Rectangle 4"/>
          <p:cNvSpPr>
            <a:spLocks noChangeArrowheads="1"/>
          </p:cNvSpPr>
          <p:nvPr/>
        </p:nvSpPr>
        <p:spPr bwMode="auto">
          <a:xfrm>
            <a:off x="5526088" y="6362700"/>
            <a:ext cx="184150" cy="366713"/>
          </a:xfrm>
          <a:prstGeom prst="rect">
            <a:avLst/>
          </a:prstGeom>
          <a:noFill/>
          <a:ln w="12700">
            <a:noFill/>
            <a:miter lim="800000"/>
            <a:headEnd/>
            <a:tailEnd/>
          </a:ln>
        </p:spPr>
        <p:txBody>
          <a:bodyPr wrap="none">
            <a:spAutoFit/>
          </a:bodyPr>
          <a:lstStyle/>
          <a:p>
            <a:endParaRPr lang="en-US" dirty="0"/>
          </a:p>
        </p:txBody>
      </p:sp>
      <p:sp>
        <p:nvSpPr>
          <p:cNvPr id="10245" name="Rectangle 6"/>
          <p:cNvSpPr>
            <a:spLocks noChangeArrowheads="1"/>
          </p:cNvSpPr>
          <p:nvPr/>
        </p:nvSpPr>
        <p:spPr bwMode="auto">
          <a:xfrm>
            <a:off x="1817688" y="6383338"/>
            <a:ext cx="184150" cy="366712"/>
          </a:xfrm>
          <a:prstGeom prst="rect">
            <a:avLst/>
          </a:prstGeom>
          <a:noFill/>
          <a:ln w="12700">
            <a:noFill/>
            <a:miter lim="800000"/>
            <a:headEnd/>
            <a:tailEnd/>
          </a:ln>
        </p:spPr>
        <p:txBody>
          <a:bodyPr wrap="none">
            <a:spAutoFit/>
          </a:bodyPr>
          <a:lstStyle/>
          <a:p>
            <a:endParaRPr lang="en-US" dirty="0"/>
          </a:p>
        </p:txBody>
      </p:sp>
      <p:sp>
        <p:nvSpPr>
          <p:cNvPr id="10246" name="Rectangle 7"/>
          <p:cNvSpPr>
            <a:spLocks noChangeArrowheads="1"/>
          </p:cNvSpPr>
          <p:nvPr/>
        </p:nvSpPr>
        <p:spPr bwMode="auto">
          <a:xfrm>
            <a:off x="2955925" y="-160338"/>
            <a:ext cx="184150" cy="366713"/>
          </a:xfrm>
          <a:prstGeom prst="rect">
            <a:avLst/>
          </a:prstGeom>
          <a:noFill/>
          <a:ln w="12700">
            <a:noFill/>
            <a:miter lim="800000"/>
            <a:headEnd/>
            <a:tailEnd/>
          </a:ln>
        </p:spPr>
        <p:txBody>
          <a:bodyPr wrap="none">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r>
              <a:rPr lang="en-US" b="1" dirty="0"/>
              <a:t>Mission</a:t>
            </a:r>
            <a:endParaRPr lang="en-US" dirty="0"/>
          </a:p>
          <a:p>
            <a:pPr lvl="1" eaLnBrk="1" hangingPunct="1"/>
            <a:r>
              <a:rPr lang="en-US" dirty="0"/>
              <a:t>The reason for an organization’s existence</a:t>
            </a:r>
          </a:p>
          <a:p>
            <a:pPr eaLnBrk="1" hangingPunct="1"/>
            <a:r>
              <a:rPr lang="en-US" b="1" dirty="0"/>
              <a:t>Mission statement</a:t>
            </a:r>
          </a:p>
          <a:p>
            <a:pPr lvl="1" eaLnBrk="1" hangingPunct="1"/>
            <a:r>
              <a:rPr lang="en-US" dirty="0"/>
              <a:t>States the purpose of the organization</a:t>
            </a:r>
          </a:p>
          <a:p>
            <a:pPr lvl="1" eaLnBrk="1" hangingPunct="1"/>
            <a:r>
              <a:rPr lang="en-US" dirty="0"/>
              <a:t>The mission statement should answer the question of “What business are we in?”</a:t>
            </a:r>
          </a:p>
        </p:txBody>
      </p:sp>
      <p:sp>
        <p:nvSpPr>
          <p:cNvPr id="18434" name="Rectangle 2"/>
          <p:cNvSpPr>
            <a:spLocks noGrp="1" noChangeArrowheads="1"/>
          </p:cNvSpPr>
          <p:nvPr>
            <p:ph type="title"/>
          </p:nvPr>
        </p:nvSpPr>
        <p:spPr/>
        <p:txBody>
          <a:bodyPr/>
          <a:lstStyle/>
          <a:p>
            <a:pPr eaLnBrk="1" hangingPunct="1"/>
            <a:r>
              <a:rPr lang="en-US" dirty="0"/>
              <a:t>Mission</a:t>
            </a:r>
          </a:p>
        </p:txBody>
      </p:sp>
      <p:sp>
        <p:nvSpPr>
          <p:cNvPr id="7" name="Footer Placeholder 15">
            <a:extLst>
              <a:ext uri="{FF2B5EF4-FFF2-40B4-BE49-F238E27FC236}">
                <a16:creationId xmlns:a16="http://schemas.microsoft.com/office/drawing/2014/main" id="{6C7532F2-846B-4379-AEC7-B8156CF4BEEA}"/>
              </a:ext>
            </a:extLst>
          </p:cNvPr>
          <p:cNvSpPr txBox="1">
            <a:spLocks/>
          </p:cNvSpPr>
          <p:nvPr/>
        </p:nvSpPr>
        <p:spPr>
          <a:xfrm>
            <a:off x="1181100" y="6426200"/>
            <a:ext cx="7810500" cy="2794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5" name="Rounded Rectangle 3">
            <a:extLst>
              <a:ext uri="{FF2B5EF4-FFF2-40B4-BE49-F238E27FC236}">
                <a16:creationId xmlns:a16="http://schemas.microsoft.com/office/drawing/2014/main" id="{59467233-CB5F-492B-A8B7-2D4E0F542A20}"/>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2.3</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10</a:t>
            </a:fld>
            <a:endParaRPr lang="en-US" sz="1100" dirty="0">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Content Placeholder 2" descr="Screen Shot 2019-08-22 at 10.49.18 AM.png"/>
          <p:cNvPicPr>
            <a:picLocks noGrp="1" noChangeAspect="1"/>
          </p:cNvPicPr>
          <p:nvPr>
            <p:ph idx="1"/>
          </p:nvPr>
        </p:nvPicPr>
        <p:blipFill>
          <a:blip r:embed="rId3">
            <a:extLst>
              <a:ext uri="{28A0092B-C50C-407E-A947-70E740481C1C}">
                <a14:useLocalDpi xmlns:a14="http://schemas.microsoft.com/office/drawing/2010/main" val="0"/>
              </a:ext>
            </a:extLst>
          </a:blip>
          <a:srcRect t="-137172" b="-137172"/>
          <a:stretch>
            <a:fillRect/>
          </a:stretch>
        </p:blipFill>
        <p:spPr/>
      </p:pic>
      <p:sp>
        <p:nvSpPr>
          <p:cNvPr id="19458" name="Rectangle 2"/>
          <p:cNvSpPr>
            <a:spLocks noGrp="1" noChangeArrowheads="1"/>
          </p:cNvSpPr>
          <p:nvPr>
            <p:ph type="title"/>
          </p:nvPr>
        </p:nvSpPr>
        <p:spPr/>
        <p:txBody>
          <a:bodyPr/>
          <a:lstStyle/>
          <a:p>
            <a:pPr eaLnBrk="1" hangingPunct="1"/>
            <a:r>
              <a:rPr lang="en-US" dirty="0">
                <a:solidFill>
                  <a:schemeClr val="tx1"/>
                </a:solidFill>
              </a:rPr>
              <a:t>Mission Statement</a:t>
            </a:r>
          </a:p>
        </p:txBody>
      </p:sp>
      <p:sp>
        <p:nvSpPr>
          <p:cNvPr id="4" name="Rounded Rectangle 3">
            <a:extLst>
              <a:ext uri="{FF2B5EF4-FFF2-40B4-BE49-F238E27FC236}">
                <a16:creationId xmlns:a16="http://schemas.microsoft.com/office/drawing/2014/main" id="{5C3402CF-048B-495D-869A-6E6501C60126}"/>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2.3</a:t>
            </a:r>
          </a:p>
        </p:txBody>
      </p:sp>
      <p:sp>
        <p:nvSpPr>
          <p:cNvPr id="5" name="Footer Placeholder 15">
            <a:extLst>
              <a:ext uri="{FF2B5EF4-FFF2-40B4-BE49-F238E27FC236}">
                <a16:creationId xmlns:a16="http://schemas.microsoft.com/office/drawing/2014/main" id="{CA1D1DD1-0958-42AB-B72F-BDF82A1A96ED}"/>
              </a:ext>
            </a:extLst>
          </p:cNvPr>
          <p:cNvSpPr txBox="1">
            <a:spLocks/>
          </p:cNvSpPr>
          <p:nvPr/>
        </p:nvSpPr>
        <p:spPr>
          <a:xfrm>
            <a:off x="1181100" y="6426200"/>
            <a:ext cx="7810500" cy="2794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11</a:t>
            </a:fld>
            <a:endParaRPr lang="en-US" sz="1100" dirty="0">
              <a:solidFill>
                <a:schemeClr val="tx2"/>
              </a:solidFill>
            </a:endParaRPr>
          </a:p>
        </p:txBody>
      </p:sp>
    </p:spTree>
    <p:extLst>
      <p:ext uri="{BB962C8B-B14F-4D97-AF65-F5344CB8AC3E}">
        <p14:creationId xmlns:p14="http://schemas.microsoft.com/office/powerpoint/2010/main" val="3333686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eaLnBrk="1" hangingPunct="1"/>
            <a:r>
              <a:rPr lang="en-US" dirty="0"/>
              <a:t>The mission statement serves as the basis for organizational goals</a:t>
            </a:r>
          </a:p>
          <a:p>
            <a:pPr eaLnBrk="1" hangingPunct="1"/>
            <a:r>
              <a:rPr lang="en-US" b="1" dirty="0"/>
              <a:t>Goals</a:t>
            </a:r>
          </a:p>
          <a:p>
            <a:pPr lvl="1" eaLnBrk="1" hangingPunct="1"/>
            <a:r>
              <a:rPr lang="en-US" dirty="0"/>
              <a:t>Provide detail and the scope of the mission</a:t>
            </a:r>
          </a:p>
          <a:p>
            <a:pPr lvl="2" eaLnBrk="1" hangingPunct="1"/>
            <a:r>
              <a:rPr lang="en-US" dirty="0"/>
              <a:t>Goals can be viewed as organizational destinations</a:t>
            </a:r>
          </a:p>
          <a:p>
            <a:pPr lvl="1" eaLnBrk="1" hangingPunct="1"/>
            <a:r>
              <a:rPr lang="en-US" dirty="0"/>
              <a:t>Goals serve as the basis for organizational strategies</a:t>
            </a:r>
          </a:p>
        </p:txBody>
      </p:sp>
      <p:sp>
        <p:nvSpPr>
          <p:cNvPr id="20482" name="Rectangle 2"/>
          <p:cNvSpPr>
            <a:spLocks noGrp="1" noChangeArrowheads="1"/>
          </p:cNvSpPr>
          <p:nvPr>
            <p:ph type="title"/>
          </p:nvPr>
        </p:nvSpPr>
        <p:spPr/>
        <p:txBody>
          <a:bodyPr/>
          <a:lstStyle/>
          <a:p>
            <a:pPr eaLnBrk="1" hangingPunct="1"/>
            <a:r>
              <a:rPr lang="en-US" dirty="0"/>
              <a:t>Goals</a:t>
            </a:r>
          </a:p>
        </p:txBody>
      </p:sp>
      <p:sp>
        <p:nvSpPr>
          <p:cNvPr id="7" name="Footer Placeholder 15">
            <a:extLst>
              <a:ext uri="{FF2B5EF4-FFF2-40B4-BE49-F238E27FC236}">
                <a16:creationId xmlns:a16="http://schemas.microsoft.com/office/drawing/2014/main" id="{EB828B69-8EAB-4B12-B194-A7626AD07EA3}"/>
              </a:ext>
            </a:extLst>
          </p:cNvPr>
          <p:cNvSpPr txBox="1">
            <a:spLocks/>
          </p:cNvSpPr>
          <p:nvPr/>
        </p:nvSpPr>
        <p:spPr>
          <a:xfrm>
            <a:off x="1181100" y="6426200"/>
            <a:ext cx="7810500" cy="2794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5" name="Rounded Rectangle 3">
            <a:extLst>
              <a:ext uri="{FF2B5EF4-FFF2-40B4-BE49-F238E27FC236}">
                <a16:creationId xmlns:a16="http://schemas.microsoft.com/office/drawing/2014/main" id="{3A3DE7B2-A58B-4B4E-8C86-6C01A489E895}"/>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2.3</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12</a:t>
            </a:fld>
            <a:endParaRPr lang="en-US" sz="1100" dirty="0">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p:txBody>
          <a:bodyPr/>
          <a:lstStyle/>
          <a:p>
            <a:pPr eaLnBrk="1" hangingPunct="1">
              <a:lnSpc>
                <a:spcPct val="90000"/>
              </a:lnSpc>
            </a:pPr>
            <a:r>
              <a:rPr lang="en-US" sz="2400" b="1" dirty="0"/>
              <a:t>Strategy</a:t>
            </a:r>
            <a:endParaRPr lang="en-US" sz="2400" dirty="0"/>
          </a:p>
          <a:p>
            <a:pPr lvl="1" eaLnBrk="1" hangingPunct="1">
              <a:lnSpc>
                <a:spcPct val="90000"/>
              </a:lnSpc>
            </a:pPr>
            <a:r>
              <a:rPr lang="en-US" sz="2000" dirty="0"/>
              <a:t>A plan for achieving organizational goals</a:t>
            </a:r>
          </a:p>
          <a:p>
            <a:pPr lvl="2" eaLnBrk="1" hangingPunct="1">
              <a:lnSpc>
                <a:spcPct val="90000"/>
              </a:lnSpc>
            </a:pPr>
            <a:r>
              <a:rPr lang="en-US" sz="2000" dirty="0"/>
              <a:t>Serves as a roadmap for reaching the organizational destinations</a:t>
            </a:r>
          </a:p>
          <a:p>
            <a:pPr lvl="1" eaLnBrk="1" hangingPunct="1">
              <a:lnSpc>
                <a:spcPct val="90000"/>
              </a:lnSpc>
            </a:pPr>
            <a:r>
              <a:rPr lang="en-US" sz="2000" dirty="0"/>
              <a:t>Organizations have</a:t>
            </a:r>
          </a:p>
          <a:p>
            <a:pPr lvl="2" eaLnBrk="1" hangingPunct="1">
              <a:lnSpc>
                <a:spcPct val="90000"/>
              </a:lnSpc>
            </a:pPr>
            <a:r>
              <a:rPr lang="en-US" sz="2000" i="1" dirty="0"/>
              <a:t>Organizational strategies</a:t>
            </a:r>
          </a:p>
          <a:p>
            <a:pPr lvl="3" eaLnBrk="1" hangingPunct="1">
              <a:lnSpc>
                <a:spcPct val="90000"/>
              </a:lnSpc>
            </a:pPr>
            <a:r>
              <a:rPr lang="en-US" sz="1800" dirty="0"/>
              <a:t>Overall strategies that relate to the entire organization</a:t>
            </a:r>
          </a:p>
          <a:p>
            <a:pPr lvl="3" eaLnBrk="1" hangingPunct="1">
              <a:lnSpc>
                <a:spcPct val="90000"/>
              </a:lnSpc>
            </a:pPr>
            <a:r>
              <a:rPr lang="en-US" sz="1800" dirty="0"/>
              <a:t>Support the achievement of organizational goals and mission</a:t>
            </a:r>
          </a:p>
          <a:p>
            <a:pPr lvl="2" eaLnBrk="1" hangingPunct="1">
              <a:lnSpc>
                <a:spcPct val="90000"/>
              </a:lnSpc>
            </a:pPr>
            <a:r>
              <a:rPr lang="en-US" sz="2000" i="1" dirty="0"/>
              <a:t>Functional level strategies</a:t>
            </a:r>
          </a:p>
          <a:p>
            <a:pPr lvl="3" eaLnBrk="1" hangingPunct="1">
              <a:lnSpc>
                <a:spcPct val="90000"/>
              </a:lnSpc>
            </a:pPr>
            <a:r>
              <a:rPr lang="en-US" sz="1800" dirty="0"/>
              <a:t>Strategies that relate to each of the functional areas and that support achievement of the organizational strategy</a:t>
            </a:r>
          </a:p>
        </p:txBody>
      </p:sp>
      <p:sp>
        <p:nvSpPr>
          <p:cNvPr id="21507" name="Rectangle 2"/>
          <p:cNvSpPr>
            <a:spLocks noGrp="1" noChangeArrowheads="1"/>
          </p:cNvSpPr>
          <p:nvPr>
            <p:ph type="title"/>
          </p:nvPr>
        </p:nvSpPr>
        <p:spPr/>
        <p:txBody>
          <a:bodyPr/>
          <a:lstStyle/>
          <a:p>
            <a:pPr eaLnBrk="1" hangingPunct="1"/>
            <a:r>
              <a:rPr lang="en-US" dirty="0"/>
              <a:t>Strategies</a:t>
            </a:r>
          </a:p>
        </p:txBody>
      </p:sp>
      <p:sp>
        <p:nvSpPr>
          <p:cNvPr id="7" name="Footer Placeholder 15">
            <a:extLst>
              <a:ext uri="{FF2B5EF4-FFF2-40B4-BE49-F238E27FC236}">
                <a16:creationId xmlns:a16="http://schemas.microsoft.com/office/drawing/2014/main" id="{116A5BDE-267C-4752-AEBF-B70A0A843D77}"/>
              </a:ext>
            </a:extLst>
          </p:cNvPr>
          <p:cNvSpPr txBox="1">
            <a:spLocks/>
          </p:cNvSpPr>
          <p:nvPr/>
        </p:nvSpPr>
        <p:spPr>
          <a:xfrm>
            <a:off x="1181100" y="6426200"/>
            <a:ext cx="7810500" cy="2032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5" name="Rounded Rectangle 3">
            <a:extLst>
              <a:ext uri="{FF2B5EF4-FFF2-40B4-BE49-F238E27FC236}">
                <a16:creationId xmlns:a16="http://schemas.microsoft.com/office/drawing/2014/main" id="{E89589EA-BE22-4164-9AFD-5486B506D83E}"/>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2.3</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13</a:t>
            </a:fld>
            <a:endParaRPr lang="en-US" sz="1100" dirty="0">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b="1" dirty="0"/>
              <a:t>Tactics</a:t>
            </a:r>
          </a:p>
          <a:p>
            <a:pPr lvl="1" eaLnBrk="1" hangingPunct="1"/>
            <a:r>
              <a:rPr lang="en-US" dirty="0"/>
              <a:t>The methods and actions taken to accomplish strategies</a:t>
            </a:r>
          </a:p>
          <a:p>
            <a:pPr lvl="1" eaLnBrk="1" hangingPunct="1"/>
            <a:r>
              <a:rPr lang="en-US" dirty="0"/>
              <a:t>The “how to” part of the process</a:t>
            </a:r>
          </a:p>
          <a:p>
            <a:pPr eaLnBrk="1" hangingPunct="1"/>
            <a:r>
              <a:rPr lang="en-US" b="1" dirty="0"/>
              <a:t>Operations</a:t>
            </a:r>
            <a:r>
              <a:rPr lang="en-US" dirty="0"/>
              <a:t> </a:t>
            </a:r>
          </a:p>
          <a:p>
            <a:pPr lvl="1" eaLnBrk="1" hangingPunct="1"/>
            <a:r>
              <a:rPr lang="en-US" dirty="0"/>
              <a:t>The actual “doing” part of the process</a:t>
            </a:r>
          </a:p>
        </p:txBody>
      </p:sp>
      <p:sp>
        <p:nvSpPr>
          <p:cNvPr id="22530" name="Rectangle 2"/>
          <p:cNvSpPr>
            <a:spLocks noGrp="1" noChangeArrowheads="1"/>
          </p:cNvSpPr>
          <p:nvPr>
            <p:ph type="title"/>
          </p:nvPr>
        </p:nvSpPr>
        <p:spPr/>
        <p:txBody>
          <a:bodyPr/>
          <a:lstStyle/>
          <a:p>
            <a:pPr eaLnBrk="1" hangingPunct="1"/>
            <a:r>
              <a:rPr lang="en-US" dirty="0"/>
              <a:t>Tactics and Operations</a:t>
            </a:r>
          </a:p>
        </p:txBody>
      </p:sp>
      <p:sp>
        <p:nvSpPr>
          <p:cNvPr id="7" name="Footer Placeholder 15">
            <a:extLst>
              <a:ext uri="{FF2B5EF4-FFF2-40B4-BE49-F238E27FC236}">
                <a16:creationId xmlns:a16="http://schemas.microsoft.com/office/drawing/2014/main" id="{E82B9C37-642D-4750-A0D2-194666186A08}"/>
              </a:ext>
            </a:extLst>
          </p:cNvPr>
          <p:cNvSpPr txBox="1">
            <a:spLocks/>
          </p:cNvSpPr>
          <p:nvPr/>
        </p:nvSpPr>
        <p:spPr>
          <a:xfrm>
            <a:off x="1181100" y="6426200"/>
            <a:ext cx="7810500" cy="2794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5" name="Rounded Rectangle 3">
            <a:extLst>
              <a:ext uri="{FF2B5EF4-FFF2-40B4-BE49-F238E27FC236}">
                <a16:creationId xmlns:a16="http://schemas.microsoft.com/office/drawing/2014/main" id="{CE985FEC-C300-4DEC-9B35-96372E4E4C90}"/>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2.3</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14</a:t>
            </a:fld>
            <a:endParaRPr lang="en-US" sz="1100" dirty="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noFill/>
        </p:spPr>
        <p:txBody>
          <a:bodyPr lIns="90488" tIns="44450" rIns="90488" bIns="44450"/>
          <a:lstStyle/>
          <a:p>
            <a:pPr eaLnBrk="1" hangingPunct="1"/>
            <a:r>
              <a:rPr lang="en-US" b="1" dirty="0">
                <a:solidFill>
                  <a:schemeClr val="tx2">
                    <a:lumMod val="50000"/>
                  </a:schemeClr>
                </a:solidFill>
              </a:rPr>
              <a:t>Core competencies</a:t>
            </a:r>
            <a:endParaRPr lang="en-US" dirty="0">
              <a:solidFill>
                <a:schemeClr val="tx2">
                  <a:lumMod val="50000"/>
                </a:schemeClr>
              </a:solidFill>
            </a:endParaRPr>
          </a:p>
          <a:p>
            <a:pPr lvl="1" eaLnBrk="1" hangingPunct="1">
              <a:buSzPct val="75000"/>
              <a:buFontTx/>
              <a:buNone/>
            </a:pPr>
            <a:r>
              <a:rPr lang="en-US" sz="2600" dirty="0">
                <a:solidFill>
                  <a:srgbClr val="303B2C"/>
                </a:solidFill>
              </a:rPr>
              <a:t>The special attributes or abilities that give an</a:t>
            </a:r>
          </a:p>
          <a:p>
            <a:pPr lvl="1" eaLnBrk="1" hangingPunct="1">
              <a:buSzPct val="75000"/>
              <a:buFontTx/>
              <a:buNone/>
            </a:pPr>
            <a:r>
              <a:rPr lang="en-US" sz="2600" dirty="0">
                <a:solidFill>
                  <a:srgbClr val="303B2C"/>
                </a:solidFill>
              </a:rPr>
              <a:t>organization a </a:t>
            </a:r>
            <a:r>
              <a:rPr lang="en-US" sz="2600" i="1" dirty="0">
                <a:solidFill>
                  <a:srgbClr val="303B2C"/>
                </a:solidFill>
              </a:rPr>
              <a:t>competitive edge</a:t>
            </a:r>
          </a:p>
          <a:p>
            <a:pPr lvl="2">
              <a:buSzPct val="75000"/>
            </a:pPr>
            <a:r>
              <a:rPr lang="en-US" b="0" dirty="0">
                <a:solidFill>
                  <a:schemeClr val="tx2">
                    <a:lumMod val="75000"/>
                  </a:schemeClr>
                </a:solidFill>
              </a:rPr>
              <a:t>To be effective, core competencies and strategies need to be aligned</a:t>
            </a:r>
          </a:p>
        </p:txBody>
      </p:sp>
      <p:sp>
        <p:nvSpPr>
          <p:cNvPr id="23554" name="Rectangle 2"/>
          <p:cNvSpPr>
            <a:spLocks noGrp="1" noChangeArrowheads="1"/>
          </p:cNvSpPr>
          <p:nvPr>
            <p:ph type="title"/>
          </p:nvPr>
        </p:nvSpPr>
        <p:spPr>
          <a:noFill/>
        </p:spPr>
        <p:txBody>
          <a:bodyPr lIns="90488" tIns="44450" rIns="90488" bIns="44450" anchor="b">
            <a:normAutofit/>
          </a:bodyPr>
          <a:lstStyle/>
          <a:p>
            <a:pPr eaLnBrk="1" hangingPunct="1"/>
            <a:r>
              <a:rPr lang="en-US" dirty="0"/>
              <a:t>Core Competencies</a:t>
            </a:r>
            <a:endParaRPr lang="en-US" sz="3300" b="1" dirty="0">
              <a:solidFill>
                <a:srgbClr val="2D8BD8"/>
              </a:solidFill>
            </a:endParaRPr>
          </a:p>
        </p:txBody>
      </p:sp>
      <p:sp>
        <p:nvSpPr>
          <p:cNvPr id="7" name="Footer Placeholder 15">
            <a:extLst>
              <a:ext uri="{FF2B5EF4-FFF2-40B4-BE49-F238E27FC236}">
                <a16:creationId xmlns:a16="http://schemas.microsoft.com/office/drawing/2014/main" id="{DF376AE3-72DC-43A2-B26B-12C07DCE919C}"/>
              </a:ext>
            </a:extLst>
          </p:cNvPr>
          <p:cNvSpPr txBox="1">
            <a:spLocks/>
          </p:cNvSpPr>
          <p:nvPr/>
        </p:nvSpPr>
        <p:spPr>
          <a:xfrm>
            <a:off x="1181100" y="6426200"/>
            <a:ext cx="7810500" cy="4318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5" name="Rounded Rectangle 3">
            <a:extLst>
              <a:ext uri="{FF2B5EF4-FFF2-40B4-BE49-F238E27FC236}">
                <a16:creationId xmlns:a16="http://schemas.microsoft.com/office/drawing/2014/main" id="{F40547B1-14EE-42F6-8691-53A552C28430}"/>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2.3</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15</a:t>
            </a:fld>
            <a:endParaRPr lang="en-US" sz="1100" dirty="0">
              <a:solidFill>
                <a:schemeClr val="tx2"/>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3594" name="Group 42"/>
          <p:cNvGraphicFramePr>
            <a:graphicFrameLocks noGrp="1"/>
          </p:cNvGraphicFramePr>
          <p:nvPr>
            <p:ph idx="1"/>
            <p:extLst>
              <p:ext uri="{D42A27DB-BD31-4B8C-83A1-F6EECF244321}">
                <p14:modId xmlns:p14="http://schemas.microsoft.com/office/powerpoint/2010/main" val="2899668305"/>
              </p:ext>
            </p:extLst>
          </p:nvPr>
        </p:nvGraphicFramePr>
        <p:xfrm>
          <a:off x="914400" y="1524000"/>
          <a:ext cx="7086600" cy="4438968"/>
        </p:xfrm>
        <a:graphic>
          <a:graphicData uri="http://schemas.openxmlformats.org/drawingml/2006/table">
            <a:tbl>
              <a:tblPr/>
              <a:tblGrid>
                <a:gridCol w="1706033">
                  <a:extLst>
                    <a:ext uri="{9D8B030D-6E8A-4147-A177-3AD203B41FA5}">
                      <a16:colId xmlns:a16="http://schemas.microsoft.com/office/drawing/2014/main" val="20000"/>
                    </a:ext>
                  </a:extLst>
                </a:gridCol>
                <a:gridCol w="2256366">
                  <a:extLst>
                    <a:ext uri="{9D8B030D-6E8A-4147-A177-3AD203B41FA5}">
                      <a16:colId xmlns:a16="http://schemas.microsoft.com/office/drawing/2014/main" val="20001"/>
                    </a:ext>
                  </a:extLst>
                </a:gridCol>
                <a:gridCol w="3124201">
                  <a:extLst>
                    <a:ext uri="{9D8B030D-6E8A-4147-A177-3AD203B41FA5}">
                      <a16:colId xmlns:a16="http://schemas.microsoft.com/office/drawing/2014/main" val="20002"/>
                    </a:ext>
                  </a:extLst>
                </a:gridCol>
              </a:tblGrid>
              <a:tr h="4953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tx1"/>
                          </a:solidFill>
                          <a:effectLst/>
                          <a:latin typeface="Arial" charset="0"/>
                        </a:rPr>
                        <a:t>Organizational Strategy</a:t>
                      </a:r>
                    </a:p>
                  </a:txBody>
                  <a:tcPr marL="118982" marR="118982" anchor="b"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tx1"/>
                          </a:solidFill>
                          <a:effectLst/>
                          <a:latin typeface="Arial" charset="0"/>
                        </a:rPr>
                        <a:t>Operations Strategy</a:t>
                      </a:r>
                    </a:p>
                  </a:txBody>
                  <a:tcPr marL="118982" marR="118982"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tx1"/>
                          </a:solidFill>
                          <a:effectLst/>
                          <a:latin typeface="Arial" charset="0"/>
                        </a:rPr>
                        <a:t>Examples of Companies or Services</a:t>
                      </a:r>
                    </a:p>
                  </a:txBody>
                  <a:tcPr marL="118982" marR="118982" anchor="b"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0"/>
                  </a:ext>
                </a:extLst>
              </a:tr>
              <a:tr h="52228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Low Price</a:t>
                      </a:r>
                    </a:p>
                  </a:txBody>
                  <a:tcPr marL="118982" marR="118982"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Low cost</a:t>
                      </a:r>
                    </a:p>
                  </a:txBody>
                  <a:tcPr marL="118982" marR="11898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U.S. first-class postage</a:t>
                      </a:r>
                    </a:p>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Wal-Mart</a:t>
                      </a:r>
                    </a:p>
                  </a:txBody>
                  <a:tcPr marL="118982" marR="11898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1"/>
                  </a:ext>
                </a:extLst>
              </a:tr>
              <a:tr h="52228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Responsiveness</a:t>
                      </a:r>
                    </a:p>
                  </a:txBody>
                  <a:tcPr marL="118982" marR="118982"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Short processing times</a:t>
                      </a:r>
                    </a:p>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On-time delivery</a:t>
                      </a:r>
                    </a:p>
                  </a:txBody>
                  <a:tcPr marL="118982" marR="11898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McDonald’s restaurants</a:t>
                      </a:r>
                    </a:p>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FedEx</a:t>
                      </a:r>
                    </a:p>
                  </a:txBody>
                  <a:tcPr marL="118982" marR="11898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2"/>
                  </a:ext>
                </a:extLst>
              </a:tr>
              <a:tr h="52228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Differentiation:</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High Quality</a:t>
                      </a:r>
                    </a:p>
                  </a:txBody>
                  <a:tcPr marL="118982" marR="118982"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High performance design and/or high quality processing</a:t>
                      </a:r>
                    </a:p>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Consistent quality</a:t>
                      </a:r>
                    </a:p>
                  </a:txBody>
                  <a:tcPr marL="118982" marR="11898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Sony TV</a:t>
                      </a:r>
                    </a:p>
                    <a:p>
                      <a:pPr marL="0" marR="0" lvl="0" indent="0" algn="l" defTabSz="914400" rtl="0" eaLnBrk="1" fontAlgn="base" latinLnBrk="0" hangingPunct="1">
                        <a:lnSpc>
                          <a:spcPct val="100000"/>
                        </a:lnSpc>
                        <a:spcBef>
                          <a:spcPts val="600"/>
                        </a:spcBef>
                        <a:spcAft>
                          <a:spcPct val="0"/>
                        </a:spcAft>
                        <a:buClr>
                          <a:schemeClr val="tx1"/>
                        </a:buClr>
                        <a:buSzTx/>
                        <a:buFontTx/>
                        <a:buNone/>
                        <a:tabLst/>
                      </a:pPr>
                      <a:endParaRPr kumimoji="0" lang="en-US" sz="1200" b="0" i="0" u="none" strike="noStrike" cap="none" normalizeH="0" baseline="0" dirty="0">
                        <a:ln>
                          <a:noFill/>
                        </a:ln>
                        <a:solidFill>
                          <a:srgbClr val="333333"/>
                        </a:solidFill>
                        <a:effectLst/>
                        <a:latin typeface="Arial" charset="0"/>
                      </a:endParaRPr>
                    </a:p>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Coca-Cola</a:t>
                      </a:r>
                    </a:p>
                  </a:txBody>
                  <a:tcPr marL="118982" marR="11898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3"/>
                  </a:ext>
                </a:extLst>
              </a:tr>
              <a:tr h="4953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Differentiation:</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Newness</a:t>
                      </a:r>
                    </a:p>
                  </a:txBody>
                  <a:tcPr marL="118982" marR="118982"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Innovation</a:t>
                      </a:r>
                    </a:p>
                  </a:txBody>
                  <a:tcPr marL="118982" marR="11898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3M, Apple</a:t>
                      </a:r>
                    </a:p>
                  </a:txBody>
                  <a:tcPr marL="118982" marR="11898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4"/>
                  </a:ext>
                </a:extLst>
              </a:tr>
              <a:tr h="52228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Differentiation:</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Variety</a:t>
                      </a:r>
                    </a:p>
                  </a:txBody>
                  <a:tcPr marL="118982" marR="118982"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Flexibility</a:t>
                      </a:r>
                    </a:p>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Volume</a:t>
                      </a:r>
                    </a:p>
                  </a:txBody>
                  <a:tcPr marL="118982" marR="11898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Burger King (Have it your way”)</a:t>
                      </a:r>
                    </a:p>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McDonald’s (“Buses Welcome”)</a:t>
                      </a:r>
                    </a:p>
                  </a:txBody>
                  <a:tcPr marL="118982" marR="11898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5"/>
                  </a:ext>
                </a:extLst>
              </a:tr>
              <a:tr h="52228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Differentiation:</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Service</a:t>
                      </a:r>
                    </a:p>
                  </a:txBody>
                  <a:tcPr marL="118982" marR="118982"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Superior customer service</a:t>
                      </a:r>
                    </a:p>
                  </a:txBody>
                  <a:tcPr marL="118982" marR="11898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Disneyland</a:t>
                      </a:r>
                    </a:p>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IBM</a:t>
                      </a:r>
                    </a:p>
                  </a:txBody>
                  <a:tcPr marL="118982" marR="11898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6"/>
                  </a:ext>
                </a:extLst>
              </a:tr>
              <a:tr h="52228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Differentiation:</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Location</a:t>
                      </a:r>
                    </a:p>
                  </a:txBody>
                  <a:tcPr marL="118982" marR="118982"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Convenience</a:t>
                      </a:r>
                    </a:p>
                  </a:txBody>
                  <a:tcPr marL="118982" marR="11898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Supermarkets; mall stores</a:t>
                      </a:r>
                    </a:p>
                  </a:txBody>
                  <a:tcPr marL="118982" marR="11898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7"/>
                  </a:ext>
                </a:extLst>
              </a:tr>
            </a:tbl>
          </a:graphicData>
        </a:graphic>
      </p:graphicFrame>
      <p:sp>
        <p:nvSpPr>
          <p:cNvPr id="24578" name="Rectangle 2"/>
          <p:cNvSpPr>
            <a:spLocks noGrp="1" noChangeArrowheads="1"/>
          </p:cNvSpPr>
          <p:nvPr>
            <p:ph type="title"/>
          </p:nvPr>
        </p:nvSpPr>
        <p:spPr/>
        <p:txBody>
          <a:bodyPr/>
          <a:lstStyle/>
          <a:p>
            <a:pPr eaLnBrk="1" hangingPunct="1"/>
            <a:r>
              <a:rPr lang="en-US" dirty="0">
                <a:solidFill>
                  <a:srgbClr val="FF0000"/>
                </a:solidFill>
              </a:rPr>
              <a:t>Sample Operations Strategies</a:t>
            </a:r>
          </a:p>
        </p:txBody>
      </p:sp>
      <p:sp>
        <p:nvSpPr>
          <p:cNvPr id="5" name="Footer Placeholder 4">
            <a:extLst>
              <a:ext uri="{FF2B5EF4-FFF2-40B4-BE49-F238E27FC236}">
                <a16:creationId xmlns:a16="http://schemas.microsoft.com/office/drawing/2014/main" id="{D09F0CAD-C5CF-42D1-92C1-01A5177FA996}"/>
              </a:ext>
            </a:extLst>
          </p:cNvPr>
          <p:cNvSpPr>
            <a:spLocks noGrp="1"/>
          </p:cNvSpPr>
          <p:nvPr>
            <p:ph type="ftr" sz="quarter" idx="16"/>
          </p:nvPr>
        </p:nvSpPr>
        <p:spPr>
          <a:xfrm>
            <a:off x="1219200" y="6553200"/>
            <a:ext cx="7810500" cy="228600"/>
          </a:xfrm>
        </p:spPr>
        <p:txBody>
          <a:bodyPr/>
          <a:lstStyle/>
          <a:p>
            <a:pPr algn="l"/>
            <a:r>
              <a:rPr lang="en-US" dirty="0"/>
              <a:t>Copyright ©2021 McGraw-Hill Education. All rights reserved. No reproduction or distribution without the prior written consent of McGraw-Hill Education.</a:t>
            </a:r>
          </a:p>
        </p:txBody>
      </p:sp>
      <p:sp>
        <p:nvSpPr>
          <p:cNvPr id="6" name="Rounded Rectangle 3">
            <a:extLst>
              <a:ext uri="{FF2B5EF4-FFF2-40B4-BE49-F238E27FC236}">
                <a16:creationId xmlns:a16="http://schemas.microsoft.com/office/drawing/2014/main" id="{EFFEA021-12C4-4D25-8A5D-6EB6D9EFF43C}"/>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2.4</a:t>
            </a:r>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16</a:t>
            </a:fld>
            <a:endParaRPr lang="en-US" sz="1100" dirty="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marL="233363" indent="-233363" eaLnBrk="1" hangingPunct="1">
              <a:lnSpc>
                <a:spcPct val="90000"/>
              </a:lnSpc>
            </a:pPr>
            <a:r>
              <a:rPr lang="en-US" b="0" dirty="0">
                <a:solidFill>
                  <a:schemeClr val="tx2">
                    <a:lumMod val="50000"/>
                  </a:schemeClr>
                </a:solidFill>
              </a:rPr>
              <a:t>Effective strategy formulation requires taking into account:</a:t>
            </a:r>
          </a:p>
          <a:p>
            <a:pPr marL="623888" lvl="1" eaLnBrk="1" hangingPunct="1">
              <a:lnSpc>
                <a:spcPct val="90000"/>
              </a:lnSpc>
            </a:pPr>
            <a:r>
              <a:rPr lang="en-US" dirty="0"/>
              <a:t>Core competencies</a:t>
            </a:r>
          </a:p>
          <a:p>
            <a:pPr marL="623888" lvl="1" eaLnBrk="1" hangingPunct="1">
              <a:lnSpc>
                <a:spcPct val="90000"/>
              </a:lnSpc>
            </a:pPr>
            <a:r>
              <a:rPr lang="en-US" dirty="0"/>
              <a:t>Environmental scanning</a:t>
            </a:r>
          </a:p>
          <a:p>
            <a:pPr marL="966788" lvl="2">
              <a:lnSpc>
                <a:spcPct val="90000"/>
              </a:lnSpc>
            </a:pPr>
            <a:r>
              <a:rPr lang="en-US" dirty="0">
                <a:solidFill>
                  <a:srgbClr val="303B2C"/>
                </a:solidFill>
              </a:rPr>
              <a:t>SWOT: S</a:t>
            </a:r>
            <a:r>
              <a:rPr lang="en-US" dirty="0"/>
              <a:t>trengths, Weaknesses, Opportunities, and Threats </a:t>
            </a:r>
          </a:p>
          <a:p>
            <a:pPr marL="738188" lvl="2" indent="0">
              <a:lnSpc>
                <a:spcPct val="90000"/>
              </a:lnSpc>
              <a:buNone/>
            </a:pPr>
            <a:endParaRPr lang="en-US" dirty="0">
              <a:solidFill>
                <a:srgbClr val="303B2C"/>
              </a:solidFill>
            </a:endParaRPr>
          </a:p>
          <a:p>
            <a:pPr marL="233363" indent="-233363" eaLnBrk="1" hangingPunct="1">
              <a:lnSpc>
                <a:spcPct val="90000"/>
              </a:lnSpc>
            </a:pPr>
            <a:r>
              <a:rPr lang="en-US" b="0" dirty="0">
                <a:solidFill>
                  <a:schemeClr val="tx2">
                    <a:lumMod val="50000"/>
                  </a:schemeClr>
                </a:solidFill>
              </a:rPr>
              <a:t>Successful strategy formulation also requires taking into account:</a:t>
            </a:r>
          </a:p>
          <a:p>
            <a:pPr marL="623888" lvl="1" eaLnBrk="1" hangingPunct="1">
              <a:lnSpc>
                <a:spcPct val="90000"/>
              </a:lnSpc>
            </a:pPr>
            <a:r>
              <a:rPr lang="en-US" dirty="0"/>
              <a:t>Order qualifiers</a:t>
            </a:r>
          </a:p>
          <a:p>
            <a:pPr marL="623888" lvl="1" eaLnBrk="1" hangingPunct="1">
              <a:lnSpc>
                <a:spcPct val="90000"/>
              </a:lnSpc>
            </a:pPr>
            <a:r>
              <a:rPr lang="en-US" dirty="0"/>
              <a:t>Order winners</a:t>
            </a:r>
          </a:p>
        </p:txBody>
      </p:sp>
      <p:sp>
        <p:nvSpPr>
          <p:cNvPr id="25602" name="Rectangle 2"/>
          <p:cNvSpPr>
            <a:spLocks noGrp="1" noChangeArrowheads="1"/>
          </p:cNvSpPr>
          <p:nvPr>
            <p:ph type="title"/>
          </p:nvPr>
        </p:nvSpPr>
        <p:spPr/>
        <p:txBody>
          <a:bodyPr anchor="b"/>
          <a:lstStyle/>
          <a:p>
            <a:pPr eaLnBrk="1" hangingPunct="1"/>
            <a:r>
              <a:rPr lang="en-US" dirty="0"/>
              <a:t>Strategy Formulation</a:t>
            </a:r>
          </a:p>
        </p:txBody>
      </p:sp>
      <p:sp>
        <p:nvSpPr>
          <p:cNvPr id="5" name="Footer Placeholder 4">
            <a:extLst>
              <a:ext uri="{FF2B5EF4-FFF2-40B4-BE49-F238E27FC236}">
                <a16:creationId xmlns:a16="http://schemas.microsoft.com/office/drawing/2014/main" id="{A69B41D2-499A-46FC-B0C5-4A6878A1C2FA}"/>
              </a:ext>
            </a:extLst>
          </p:cNvPr>
          <p:cNvSpPr>
            <a:spLocks noGrp="1"/>
          </p:cNvSpPr>
          <p:nvPr>
            <p:ph type="ftr" sz="quarter" idx="16"/>
          </p:nvPr>
        </p:nvSpPr>
        <p:spPr>
          <a:xfrm>
            <a:off x="1257300" y="6553200"/>
            <a:ext cx="7810500" cy="228600"/>
          </a:xfrm>
        </p:spPr>
        <p:txBody>
          <a:bodyPr/>
          <a:lstStyle/>
          <a:p>
            <a:pPr algn="l"/>
            <a:r>
              <a:rPr lang="en-US" dirty="0"/>
              <a:t>Copyright ©2021 McGraw-Hill Education. All rights reserved. No reproduction or distribution without the prior written consent of McGraw-Hill Education.</a:t>
            </a:r>
          </a:p>
        </p:txBody>
      </p:sp>
      <p:sp>
        <p:nvSpPr>
          <p:cNvPr id="6" name="Rounded Rectangle 3">
            <a:extLst>
              <a:ext uri="{FF2B5EF4-FFF2-40B4-BE49-F238E27FC236}">
                <a16:creationId xmlns:a16="http://schemas.microsoft.com/office/drawing/2014/main" id="{15D858E9-ACFE-4920-A3AB-BB9667C838B5}"/>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2.4</a:t>
            </a:r>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17</a:t>
            </a:fld>
            <a:endParaRPr lang="en-US" sz="1100" dirty="0">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b="1" dirty="0">
                <a:solidFill>
                  <a:srgbClr val="303B2C"/>
                </a:solidFill>
              </a:rPr>
              <a:t>Order qualifiers </a:t>
            </a:r>
          </a:p>
          <a:p>
            <a:pPr lvl="1" eaLnBrk="1" hangingPunct="1"/>
            <a:r>
              <a:rPr lang="en-US" sz="2200" dirty="0">
                <a:solidFill>
                  <a:srgbClr val="303B2C"/>
                </a:solidFill>
              </a:rPr>
              <a:t>Characteristics that customers perceive as minimum standards of acceptability for a product or service to be considered as a potential for purchase</a:t>
            </a:r>
          </a:p>
          <a:p>
            <a:pPr eaLnBrk="1" hangingPunct="1"/>
            <a:r>
              <a:rPr lang="en-US" b="1" dirty="0">
                <a:solidFill>
                  <a:srgbClr val="303B2C"/>
                </a:solidFill>
              </a:rPr>
              <a:t>Order winners</a:t>
            </a:r>
          </a:p>
          <a:p>
            <a:pPr lvl="1" eaLnBrk="1" hangingPunct="1"/>
            <a:r>
              <a:rPr lang="en-US" sz="2200" dirty="0">
                <a:solidFill>
                  <a:srgbClr val="303B2C"/>
                </a:solidFill>
              </a:rPr>
              <a:t>Characteristics of an organization’s goods or services that cause it to be perceived as better than the competition</a:t>
            </a:r>
          </a:p>
        </p:txBody>
      </p:sp>
      <p:sp>
        <p:nvSpPr>
          <p:cNvPr id="26626" name="Rectangle 2"/>
          <p:cNvSpPr>
            <a:spLocks noGrp="1" noChangeArrowheads="1"/>
          </p:cNvSpPr>
          <p:nvPr>
            <p:ph type="title"/>
          </p:nvPr>
        </p:nvSpPr>
        <p:spPr/>
        <p:txBody>
          <a:bodyPr anchor="b"/>
          <a:lstStyle/>
          <a:p>
            <a:pPr eaLnBrk="1" hangingPunct="1"/>
            <a:r>
              <a:rPr lang="en-US" dirty="0"/>
              <a:t>Strategy Formulation (cont.)</a:t>
            </a:r>
          </a:p>
        </p:txBody>
      </p:sp>
      <p:sp>
        <p:nvSpPr>
          <p:cNvPr id="5" name="Footer Placeholder 4">
            <a:extLst>
              <a:ext uri="{FF2B5EF4-FFF2-40B4-BE49-F238E27FC236}">
                <a16:creationId xmlns:a16="http://schemas.microsoft.com/office/drawing/2014/main" id="{02EBC64E-FB5A-4CFE-9B11-9BDD814BE717}"/>
              </a:ext>
            </a:extLst>
          </p:cNvPr>
          <p:cNvSpPr>
            <a:spLocks noGrp="1"/>
          </p:cNvSpPr>
          <p:nvPr>
            <p:ph type="ftr" sz="quarter" idx="16"/>
          </p:nvPr>
        </p:nvSpPr>
        <p:spPr>
          <a:xfrm>
            <a:off x="1257300" y="6477000"/>
            <a:ext cx="7810500" cy="381000"/>
          </a:xfrm>
        </p:spPr>
        <p:txBody>
          <a:bodyPr/>
          <a:lstStyle/>
          <a:p>
            <a:pPr algn="l"/>
            <a:r>
              <a:rPr lang="en-US" dirty="0"/>
              <a:t>Copyright ©2021 McGraw-Hill Education. All rights reserved. No reproduction or distribution without the prior written consent of McGraw-Hill Education.</a:t>
            </a:r>
          </a:p>
        </p:txBody>
      </p:sp>
      <p:sp>
        <p:nvSpPr>
          <p:cNvPr id="6" name="Rounded Rectangle 3">
            <a:extLst>
              <a:ext uri="{FF2B5EF4-FFF2-40B4-BE49-F238E27FC236}">
                <a16:creationId xmlns:a16="http://schemas.microsoft.com/office/drawing/2014/main" id="{002AE7F6-DAA3-487C-B5B8-AF2E306452AF}"/>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2.4</a:t>
            </a:r>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18</a:t>
            </a:fld>
            <a:endParaRPr lang="en-US" sz="1100" dirty="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p:txBody>
          <a:bodyPr/>
          <a:lstStyle/>
          <a:p>
            <a:pPr marL="233363" indent="-233363" eaLnBrk="1" hangingPunct="1"/>
            <a:r>
              <a:rPr lang="en-US" dirty="0">
                <a:solidFill>
                  <a:srgbClr val="303B2C"/>
                </a:solidFill>
              </a:rPr>
              <a:t>Environmental scanning is necessary to identify</a:t>
            </a:r>
          </a:p>
          <a:p>
            <a:pPr marL="573088" lvl="1" eaLnBrk="1" hangingPunct="1"/>
            <a:r>
              <a:rPr lang="en-US" dirty="0">
                <a:solidFill>
                  <a:srgbClr val="303B2C"/>
                </a:solidFill>
              </a:rPr>
              <a:t>Internal factors</a:t>
            </a:r>
          </a:p>
          <a:p>
            <a:pPr marL="915988" lvl="2" eaLnBrk="1" hangingPunct="1"/>
            <a:r>
              <a:rPr lang="en-US" dirty="0">
                <a:solidFill>
                  <a:srgbClr val="303B2C"/>
                </a:solidFill>
              </a:rPr>
              <a:t>Strengths and weaknesses</a:t>
            </a:r>
          </a:p>
          <a:p>
            <a:pPr marL="573088" lvl="1" eaLnBrk="1" hangingPunct="1"/>
            <a:r>
              <a:rPr lang="en-US" dirty="0">
                <a:solidFill>
                  <a:srgbClr val="303B2C"/>
                </a:solidFill>
              </a:rPr>
              <a:t>External factors</a:t>
            </a:r>
          </a:p>
          <a:p>
            <a:pPr marL="915988" lvl="2" eaLnBrk="1" hangingPunct="1"/>
            <a:r>
              <a:rPr lang="en-US" dirty="0">
                <a:solidFill>
                  <a:srgbClr val="303B2C"/>
                </a:solidFill>
              </a:rPr>
              <a:t>Opportunities and threats</a:t>
            </a:r>
          </a:p>
        </p:txBody>
      </p:sp>
      <p:sp>
        <p:nvSpPr>
          <p:cNvPr id="27651" name="Rectangle 4"/>
          <p:cNvSpPr>
            <a:spLocks noGrp="1" noChangeArrowheads="1"/>
          </p:cNvSpPr>
          <p:nvPr>
            <p:ph type="title"/>
          </p:nvPr>
        </p:nvSpPr>
        <p:spPr>
          <a:noFill/>
        </p:spPr>
        <p:txBody>
          <a:bodyPr lIns="90488" tIns="44450" rIns="90488" bIns="44450" anchor="b"/>
          <a:lstStyle/>
          <a:p>
            <a:pPr eaLnBrk="1" hangingPunct="1"/>
            <a:r>
              <a:rPr lang="en-US" dirty="0"/>
              <a:t>Environmental Scanning</a:t>
            </a:r>
            <a:endParaRPr lang="en-US" sz="2100" b="1" dirty="0">
              <a:solidFill>
                <a:srgbClr val="2D8BD8"/>
              </a:solidFill>
            </a:endParaRPr>
          </a:p>
        </p:txBody>
      </p:sp>
      <p:sp>
        <p:nvSpPr>
          <p:cNvPr id="5" name="Footer Placeholder 4">
            <a:extLst>
              <a:ext uri="{FF2B5EF4-FFF2-40B4-BE49-F238E27FC236}">
                <a16:creationId xmlns:a16="http://schemas.microsoft.com/office/drawing/2014/main" id="{56C3F82B-81D9-4D17-86B4-6F441270B660}"/>
              </a:ext>
            </a:extLst>
          </p:cNvPr>
          <p:cNvSpPr>
            <a:spLocks noGrp="1"/>
          </p:cNvSpPr>
          <p:nvPr>
            <p:ph type="ftr" sz="quarter" idx="16"/>
          </p:nvPr>
        </p:nvSpPr>
        <p:spPr>
          <a:xfrm>
            <a:off x="1257300" y="6400800"/>
            <a:ext cx="7810500" cy="228600"/>
          </a:xfrm>
        </p:spPr>
        <p:txBody>
          <a:bodyPr/>
          <a:lstStyle/>
          <a:p>
            <a:pPr algn="l"/>
            <a:r>
              <a:rPr lang="en-US" dirty="0"/>
              <a:t>Copyright ©2021 McGraw-Hill Education. All rights reserved. No reproduction or distribution without the prior written consent of McGraw-Hill Education.</a:t>
            </a:r>
          </a:p>
        </p:txBody>
      </p:sp>
      <p:sp>
        <p:nvSpPr>
          <p:cNvPr id="6" name="Rounded Rectangle 3">
            <a:extLst>
              <a:ext uri="{FF2B5EF4-FFF2-40B4-BE49-F238E27FC236}">
                <a16:creationId xmlns:a16="http://schemas.microsoft.com/office/drawing/2014/main" id="{00EBC88F-5A55-4FCF-922E-7E93BFA45B3F}"/>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2.4</a:t>
            </a:r>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19</a:t>
            </a:fld>
            <a:endParaRPr lang="en-US" sz="1100"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Content Placeholder 2"/>
          <p:cNvSpPr>
            <a:spLocks noGrp="1"/>
          </p:cNvSpPr>
          <p:nvPr>
            <p:ph idx="1"/>
          </p:nvPr>
        </p:nvSpPr>
        <p:spPr/>
        <p:txBody>
          <a:bodyPr>
            <a:normAutofit/>
          </a:bodyPr>
          <a:lstStyle/>
          <a:p>
            <a:pPr marL="914400" indent="-914400" eaLnBrk="1" hangingPunct="1">
              <a:buNone/>
            </a:pPr>
            <a:r>
              <a:rPr lang="en-US" sz="2400" dirty="0"/>
              <a:t>You should be able to:</a:t>
            </a:r>
          </a:p>
          <a:p>
            <a:pPr marL="914400" lvl="1" indent="-914400">
              <a:buNone/>
            </a:pPr>
            <a:r>
              <a:rPr lang="en-US" sz="2000" dirty="0"/>
              <a:t>LO 2.1	List several ways that business organizations compete</a:t>
            </a:r>
          </a:p>
          <a:p>
            <a:pPr marL="914400" lvl="1" indent="-914400">
              <a:buNone/>
            </a:pPr>
            <a:r>
              <a:rPr lang="en-US" sz="2000" dirty="0"/>
              <a:t>LO 2.2	Name several reasons that business organizations fail</a:t>
            </a:r>
          </a:p>
          <a:p>
            <a:pPr marL="914400" lvl="1" indent="-914400">
              <a:buNone/>
            </a:pPr>
            <a:r>
              <a:rPr lang="en-US" sz="2000" dirty="0"/>
              <a:t>LO 2.3	Define the terms </a:t>
            </a:r>
            <a:r>
              <a:rPr lang="en-US" sz="2000" i="1" dirty="0"/>
              <a:t>mission</a:t>
            </a:r>
            <a:r>
              <a:rPr lang="en-US" sz="2000" dirty="0"/>
              <a:t> and </a:t>
            </a:r>
            <a:r>
              <a:rPr lang="en-US" sz="2000" i="1" dirty="0"/>
              <a:t>strategy</a:t>
            </a:r>
            <a:r>
              <a:rPr lang="en-US" sz="2000" dirty="0"/>
              <a:t> and explain why they are important</a:t>
            </a:r>
          </a:p>
          <a:p>
            <a:pPr marL="914400" lvl="1" indent="-914400">
              <a:buNone/>
            </a:pPr>
            <a:r>
              <a:rPr lang="en-US" sz="2000" dirty="0"/>
              <a:t>LO 2.4	Discuss and compare organization strategy and operations strategy and explain why it is important to link the two</a:t>
            </a:r>
          </a:p>
          <a:p>
            <a:pPr marL="914400" lvl="1" indent="-914400">
              <a:buNone/>
            </a:pPr>
            <a:r>
              <a:rPr lang="en-US" sz="2000" dirty="0"/>
              <a:t>LO 2.5	Describe and give examples of time-based strategies</a:t>
            </a:r>
          </a:p>
          <a:p>
            <a:pPr marL="914400" lvl="1" indent="-914400">
              <a:buNone/>
            </a:pPr>
            <a:r>
              <a:rPr lang="en-US" sz="2000" dirty="0"/>
              <a:t>LO 2.6	Define the term </a:t>
            </a:r>
            <a:r>
              <a:rPr lang="en-US" sz="2000" i="1" dirty="0"/>
              <a:t>productivity</a:t>
            </a:r>
            <a:r>
              <a:rPr lang="en-US" sz="2000" dirty="0"/>
              <a:t> and explain why it is important to organizations and to countries</a:t>
            </a:r>
          </a:p>
          <a:p>
            <a:pPr marL="914400" lvl="1" indent="-914400">
              <a:buNone/>
            </a:pPr>
            <a:r>
              <a:rPr lang="en-US" sz="2000" dirty="0"/>
              <a:t>LO 2.7	Describe several factors that affect productivity</a:t>
            </a:r>
          </a:p>
        </p:txBody>
      </p:sp>
      <p:sp>
        <p:nvSpPr>
          <p:cNvPr id="7170" name="Title 1"/>
          <p:cNvSpPr>
            <a:spLocks noGrp="1"/>
          </p:cNvSpPr>
          <p:nvPr>
            <p:ph type="title"/>
          </p:nvPr>
        </p:nvSpPr>
        <p:spPr/>
        <p:txBody>
          <a:bodyPr/>
          <a:lstStyle/>
          <a:p>
            <a:pPr eaLnBrk="1" hangingPunct="1"/>
            <a:r>
              <a:rPr lang="en-US" dirty="0"/>
              <a:t>Chapter 2: Learning Objectives</a:t>
            </a:r>
          </a:p>
        </p:txBody>
      </p:sp>
      <p:sp>
        <p:nvSpPr>
          <p:cNvPr id="5" name="Footer Placeholder 3">
            <a:extLst>
              <a:ext uri="{FF2B5EF4-FFF2-40B4-BE49-F238E27FC236}">
                <a16:creationId xmlns:a16="http://schemas.microsoft.com/office/drawing/2014/main" id="{D36DFA7C-00DF-430A-B024-CF10B4BDCA19}"/>
              </a:ext>
            </a:extLst>
          </p:cNvPr>
          <p:cNvSpPr>
            <a:spLocks noGrp="1"/>
          </p:cNvSpPr>
          <p:nvPr>
            <p:ph type="ftr" sz="quarter" idx="16"/>
          </p:nvPr>
        </p:nvSpPr>
        <p:spPr>
          <a:xfrm>
            <a:off x="1143000" y="6350000"/>
            <a:ext cx="7810500" cy="355600"/>
          </a:xfrm>
        </p:spPr>
        <p:txBody>
          <a:bodyPr/>
          <a:lstStyle/>
          <a:p>
            <a:pPr algn="l"/>
            <a:r>
              <a:rPr lang="en-US" dirty="0"/>
              <a:t>Copyright ©2021 McGraw-Hill Education. All rights reserved. No reproduction or distribution without the prior written consent of McGraw-Hill Education.</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2</a:t>
            </a:fld>
            <a:endParaRPr lang="en-US" sz="1100" dirty="0">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p:txBody>
          <a:bodyPr/>
          <a:lstStyle/>
          <a:p>
            <a:pPr marL="457200" indent="-457200" eaLnBrk="1" hangingPunct="1">
              <a:buFont typeface="+mj-lt"/>
              <a:buAutoNum type="arabicPeriod"/>
            </a:pPr>
            <a:r>
              <a:rPr lang="en-US" sz="2400" b="0" dirty="0">
                <a:solidFill>
                  <a:srgbClr val="303B2C"/>
                </a:solidFill>
              </a:rPr>
              <a:t>Economic conditions</a:t>
            </a:r>
          </a:p>
          <a:p>
            <a:pPr marL="457200" indent="-457200" eaLnBrk="1" hangingPunct="1">
              <a:buFont typeface="+mj-lt"/>
              <a:buAutoNum type="arabicPeriod"/>
            </a:pPr>
            <a:r>
              <a:rPr lang="en-US" sz="2400" b="0" dirty="0">
                <a:solidFill>
                  <a:srgbClr val="303B2C"/>
                </a:solidFill>
              </a:rPr>
              <a:t>Political conditions</a:t>
            </a:r>
          </a:p>
          <a:p>
            <a:pPr marL="457200" indent="-457200" eaLnBrk="1" hangingPunct="1">
              <a:buFont typeface="+mj-lt"/>
              <a:buAutoNum type="arabicPeriod"/>
            </a:pPr>
            <a:r>
              <a:rPr lang="en-US" sz="2400" b="0" dirty="0">
                <a:solidFill>
                  <a:srgbClr val="303B2C"/>
                </a:solidFill>
              </a:rPr>
              <a:t>Legal environment</a:t>
            </a:r>
          </a:p>
          <a:p>
            <a:pPr marL="457200" indent="-457200" eaLnBrk="1" hangingPunct="1">
              <a:buFont typeface="+mj-lt"/>
              <a:buAutoNum type="arabicPeriod"/>
            </a:pPr>
            <a:r>
              <a:rPr lang="en-US" sz="2400" b="0" dirty="0">
                <a:solidFill>
                  <a:srgbClr val="303B2C"/>
                </a:solidFill>
              </a:rPr>
              <a:t>Technology</a:t>
            </a:r>
          </a:p>
          <a:p>
            <a:pPr marL="457200" indent="-457200" eaLnBrk="1" hangingPunct="1">
              <a:buFont typeface="+mj-lt"/>
              <a:buAutoNum type="arabicPeriod"/>
            </a:pPr>
            <a:r>
              <a:rPr lang="en-US" sz="2400" b="0" dirty="0">
                <a:solidFill>
                  <a:srgbClr val="303B2C"/>
                </a:solidFill>
              </a:rPr>
              <a:t>Competition</a:t>
            </a:r>
          </a:p>
          <a:p>
            <a:pPr marL="457200" indent="-457200" eaLnBrk="1" hangingPunct="1">
              <a:buFont typeface="+mj-lt"/>
              <a:buAutoNum type="arabicPeriod"/>
            </a:pPr>
            <a:r>
              <a:rPr lang="en-US" sz="2400" b="0" dirty="0">
                <a:solidFill>
                  <a:srgbClr val="303B2C"/>
                </a:solidFill>
              </a:rPr>
              <a:t>Customers</a:t>
            </a:r>
          </a:p>
          <a:p>
            <a:pPr marL="457200" indent="-457200" eaLnBrk="1" hangingPunct="1">
              <a:buFont typeface="+mj-lt"/>
              <a:buAutoNum type="arabicPeriod"/>
            </a:pPr>
            <a:r>
              <a:rPr lang="en-US" sz="2400" b="0" dirty="0">
                <a:solidFill>
                  <a:srgbClr val="303B2C"/>
                </a:solidFill>
              </a:rPr>
              <a:t>Suppliers</a:t>
            </a:r>
          </a:p>
          <a:p>
            <a:pPr marL="457200" indent="-457200" eaLnBrk="1" hangingPunct="1">
              <a:buFont typeface="+mj-lt"/>
              <a:buAutoNum type="arabicPeriod"/>
            </a:pPr>
            <a:r>
              <a:rPr lang="en-US" sz="2400" b="0" dirty="0">
                <a:solidFill>
                  <a:srgbClr val="303B2C"/>
                </a:solidFill>
              </a:rPr>
              <a:t>Markets</a:t>
            </a:r>
          </a:p>
        </p:txBody>
      </p:sp>
      <p:sp>
        <p:nvSpPr>
          <p:cNvPr id="28675" name="Rectangle 3"/>
          <p:cNvSpPr>
            <a:spLocks noGrp="1" noChangeArrowheads="1"/>
          </p:cNvSpPr>
          <p:nvPr>
            <p:ph type="title"/>
          </p:nvPr>
        </p:nvSpPr>
        <p:spPr>
          <a:noFill/>
        </p:spPr>
        <p:txBody>
          <a:bodyPr lIns="90488" tIns="44450" rIns="90488" bIns="44450" anchor="b"/>
          <a:lstStyle/>
          <a:p>
            <a:pPr eaLnBrk="1" hangingPunct="1"/>
            <a:r>
              <a:rPr lang="en-US" dirty="0"/>
              <a:t>Key External Factors</a:t>
            </a:r>
            <a:endParaRPr lang="en-US" sz="2100" b="1" dirty="0">
              <a:solidFill>
                <a:srgbClr val="2D8BD8"/>
              </a:solidFill>
            </a:endParaRPr>
          </a:p>
        </p:txBody>
      </p:sp>
      <p:sp>
        <p:nvSpPr>
          <p:cNvPr id="5" name="Footer Placeholder 4">
            <a:extLst>
              <a:ext uri="{FF2B5EF4-FFF2-40B4-BE49-F238E27FC236}">
                <a16:creationId xmlns:a16="http://schemas.microsoft.com/office/drawing/2014/main" id="{1FE7F056-9DF5-4940-9DBC-0C03E21EC0C7}"/>
              </a:ext>
            </a:extLst>
          </p:cNvPr>
          <p:cNvSpPr>
            <a:spLocks noGrp="1"/>
          </p:cNvSpPr>
          <p:nvPr>
            <p:ph type="ftr" sz="quarter" idx="16"/>
          </p:nvPr>
        </p:nvSpPr>
        <p:spPr>
          <a:xfrm>
            <a:off x="1257300" y="6400800"/>
            <a:ext cx="7810500" cy="228600"/>
          </a:xfrm>
        </p:spPr>
        <p:txBody>
          <a:bodyPr/>
          <a:lstStyle/>
          <a:p>
            <a:pPr algn="l"/>
            <a:r>
              <a:rPr lang="en-US" dirty="0"/>
              <a:t>Copyright ©2021 McGraw-Hill Education. All rights reserved. No reproduction or distribution without the prior written consent of McGraw-Hill Education.</a:t>
            </a:r>
          </a:p>
        </p:txBody>
      </p:sp>
      <p:sp>
        <p:nvSpPr>
          <p:cNvPr id="6" name="Rounded Rectangle 3">
            <a:extLst>
              <a:ext uri="{FF2B5EF4-FFF2-40B4-BE49-F238E27FC236}">
                <a16:creationId xmlns:a16="http://schemas.microsoft.com/office/drawing/2014/main" id="{C58D572A-2250-49A9-9E7B-525BA2C2006C}"/>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2.4</a:t>
            </a:r>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20</a:t>
            </a:fld>
            <a:endParaRPr lang="en-US" sz="1100" dirty="0">
              <a:solidFill>
                <a:schemeClr val="tx2"/>
              </a:solidFill>
            </a:endParaRPr>
          </a:p>
        </p:txBody>
      </p:sp>
    </p:spTree>
    <p:extLst>
      <p:ext uri="{BB962C8B-B14F-4D97-AF65-F5344CB8AC3E}">
        <p14:creationId xmlns:p14="http://schemas.microsoft.com/office/powerpoint/2010/main" val="1083134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normAutofit/>
          </a:bodyPr>
          <a:lstStyle/>
          <a:p>
            <a:pPr marL="457200" indent="-457200" eaLnBrk="1" hangingPunct="1">
              <a:buFont typeface="+mj-lt"/>
              <a:buAutoNum type="arabicPeriod"/>
            </a:pPr>
            <a:r>
              <a:rPr lang="en-US" sz="2400" b="0" dirty="0">
                <a:solidFill>
                  <a:srgbClr val="303B2C"/>
                </a:solidFill>
              </a:rPr>
              <a:t>Human resources</a:t>
            </a:r>
          </a:p>
          <a:p>
            <a:pPr marL="457200" indent="-457200" eaLnBrk="1" hangingPunct="1">
              <a:buFont typeface="+mj-lt"/>
              <a:buAutoNum type="arabicPeriod"/>
            </a:pPr>
            <a:r>
              <a:rPr lang="en-US" sz="2400" b="0" dirty="0">
                <a:solidFill>
                  <a:srgbClr val="303B2C"/>
                </a:solidFill>
              </a:rPr>
              <a:t>Facilities and equipment</a:t>
            </a:r>
          </a:p>
          <a:p>
            <a:pPr marL="457200" indent="-457200" eaLnBrk="1" hangingPunct="1">
              <a:buFont typeface="+mj-lt"/>
              <a:buAutoNum type="arabicPeriod"/>
            </a:pPr>
            <a:r>
              <a:rPr lang="en-US" sz="2400" b="0" dirty="0">
                <a:solidFill>
                  <a:srgbClr val="303B2C"/>
                </a:solidFill>
              </a:rPr>
              <a:t>Financial resources</a:t>
            </a:r>
          </a:p>
          <a:p>
            <a:pPr marL="457200" indent="-457200" eaLnBrk="1" hangingPunct="1">
              <a:buFont typeface="+mj-lt"/>
              <a:buAutoNum type="arabicPeriod"/>
            </a:pPr>
            <a:r>
              <a:rPr lang="en-US" sz="2400" b="0" dirty="0">
                <a:solidFill>
                  <a:srgbClr val="303B2C"/>
                </a:solidFill>
              </a:rPr>
              <a:t>Customers</a:t>
            </a:r>
          </a:p>
          <a:p>
            <a:pPr marL="457200" indent="-457200" eaLnBrk="1" hangingPunct="1">
              <a:buFont typeface="+mj-lt"/>
              <a:buAutoNum type="arabicPeriod"/>
            </a:pPr>
            <a:r>
              <a:rPr lang="en-US" sz="2400" b="0" dirty="0">
                <a:solidFill>
                  <a:srgbClr val="303B2C"/>
                </a:solidFill>
              </a:rPr>
              <a:t>Products and services</a:t>
            </a:r>
          </a:p>
          <a:p>
            <a:pPr marL="457200" indent="-457200" eaLnBrk="1" hangingPunct="1">
              <a:buFont typeface="+mj-lt"/>
              <a:buAutoNum type="arabicPeriod"/>
            </a:pPr>
            <a:r>
              <a:rPr lang="en-US" sz="2400" b="0" dirty="0">
                <a:solidFill>
                  <a:srgbClr val="303B2C"/>
                </a:solidFill>
              </a:rPr>
              <a:t>Technology</a:t>
            </a:r>
          </a:p>
          <a:p>
            <a:pPr marL="457200" indent="-457200" eaLnBrk="1" hangingPunct="1">
              <a:buFont typeface="+mj-lt"/>
              <a:buAutoNum type="arabicPeriod"/>
            </a:pPr>
            <a:r>
              <a:rPr lang="en-US" sz="2400" b="0" dirty="0">
                <a:solidFill>
                  <a:srgbClr val="303B2C"/>
                </a:solidFill>
              </a:rPr>
              <a:t>Other</a:t>
            </a:r>
          </a:p>
        </p:txBody>
      </p:sp>
      <p:sp>
        <p:nvSpPr>
          <p:cNvPr id="29699" name="Rectangle 4"/>
          <p:cNvSpPr>
            <a:spLocks noGrp="1" noChangeArrowheads="1"/>
          </p:cNvSpPr>
          <p:nvPr>
            <p:ph type="title"/>
          </p:nvPr>
        </p:nvSpPr>
        <p:spPr>
          <a:noFill/>
        </p:spPr>
        <p:txBody>
          <a:bodyPr lIns="90488" tIns="44450" rIns="90488" bIns="44450" anchor="b"/>
          <a:lstStyle/>
          <a:p>
            <a:pPr eaLnBrk="1" hangingPunct="1"/>
            <a:r>
              <a:rPr lang="en-US" dirty="0"/>
              <a:t>Key Internal Factors</a:t>
            </a:r>
            <a:endParaRPr lang="en-US" sz="3300" b="1" dirty="0">
              <a:solidFill>
                <a:srgbClr val="2D8BD8"/>
              </a:solidFill>
            </a:endParaRPr>
          </a:p>
        </p:txBody>
      </p:sp>
      <p:sp>
        <p:nvSpPr>
          <p:cNvPr id="5" name="Footer Placeholder 4">
            <a:extLst>
              <a:ext uri="{FF2B5EF4-FFF2-40B4-BE49-F238E27FC236}">
                <a16:creationId xmlns:a16="http://schemas.microsoft.com/office/drawing/2014/main" id="{55804D32-121E-48E3-9205-68E92B81785C}"/>
              </a:ext>
            </a:extLst>
          </p:cNvPr>
          <p:cNvSpPr>
            <a:spLocks noGrp="1"/>
          </p:cNvSpPr>
          <p:nvPr>
            <p:ph type="ftr" sz="quarter" idx="16"/>
          </p:nvPr>
        </p:nvSpPr>
        <p:spPr>
          <a:xfrm>
            <a:off x="1257300" y="6324600"/>
            <a:ext cx="7810500" cy="304800"/>
          </a:xfrm>
        </p:spPr>
        <p:txBody>
          <a:bodyPr/>
          <a:lstStyle/>
          <a:p>
            <a:pPr algn="l"/>
            <a:r>
              <a:rPr lang="en-US" dirty="0"/>
              <a:t>Copyright ©2021 McGraw-Hill Education. All rights reserved. No reproduction or distribution without the prior written consent of McGraw-Hill Education.</a:t>
            </a:r>
          </a:p>
        </p:txBody>
      </p:sp>
      <p:sp>
        <p:nvSpPr>
          <p:cNvPr id="6" name="Rounded Rectangle 3">
            <a:extLst>
              <a:ext uri="{FF2B5EF4-FFF2-40B4-BE49-F238E27FC236}">
                <a16:creationId xmlns:a16="http://schemas.microsoft.com/office/drawing/2014/main" id="{472AE5EA-C65D-4A61-A7D1-258F8BDC5A11}"/>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2.4</a:t>
            </a:r>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21</a:t>
            </a:fld>
            <a:endParaRPr lang="en-US" sz="1100" dirty="0">
              <a:solidFill>
                <a:schemeClr val="tx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233363" indent="-233363" eaLnBrk="1" hangingPunct="1"/>
            <a:r>
              <a:rPr lang="en-US" b="1" dirty="0">
                <a:solidFill>
                  <a:srgbClr val="303B2C"/>
                </a:solidFill>
              </a:rPr>
              <a:t>Operations strategy</a:t>
            </a:r>
            <a:r>
              <a:rPr lang="en-US" dirty="0">
                <a:solidFill>
                  <a:srgbClr val="303B2C"/>
                </a:solidFill>
              </a:rPr>
              <a:t> </a:t>
            </a:r>
          </a:p>
          <a:p>
            <a:pPr marL="800100" lvl="1" indent="-285750" eaLnBrk="1" hangingPunct="1"/>
            <a:r>
              <a:rPr lang="en-US" dirty="0">
                <a:solidFill>
                  <a:srgbClr val="303B2C"/>
                </a:solidFill>
              </a:rPr>
              <a:t>The approach, consistent with organization strategy, that is used to guide the operations function</a:t>
            </a:r>
          </a:p>
        </p:txBody>
      </p:sp>
      <p:sp>
        <p:nvSpPr>
          <p:cNvPr id="30722" name="Rectangle 2"/>
          <p:cNvSpPr>
            <a:spLocks noGrp="1" noChangeArrowheads="1"/>
          </p:cNvSpPr>
          <p:nvPr>
            <p:ph type="title"/>
          </p:nvPr>
        </p:nvSpPr>
        <p:spPr/>
        <p:txBody>
          <a:bodyPr>
            <a:normAutofit/>
          </a:bodyPr>
          <a:lstStyle/>
          <a:p>
            <a:pPr eaLnBrk="1" hangingPunct="1"/>
            <a:r>
              <a:rPr lang="en-US" dirty="0"/>
              <a:t>Operations Strategy</a:t>
            </a:r>
          </a:p>
        </p:txBody>
      </p:sp>
      <p:sp>
        <p:nvSpPr>
          <p:cNvPr id="7" name="Footer Placeholder 15">
            <a:extLst>
              <a:ext uri="{FF2B5EF4-FFF2-40B4-BE49-F238E27FC236}">
                <a16:creationId xmlns:a16="http://schemas.microsoft.com/office/drawing/2014/main" id="{9AD1F5F9-1734-4AB5-A665-162C7B1F0774}"/>
              </a:ext>
            </a:extLst>
          </p:cNvPr>
          <p:cNvSpPr txBox="1">
            <a:spLocks/>
          </p:cNvSpPr>
          <p:nvPr/>
        </p:nvSpPr>
        <p:spPr>
          <a:xfrm>
            <a:off x="1257300" y="6477000"/>
            <a:ext cx="7810500" cy="2794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5" name="Rounded Rectangle 3">
            <a:extLst>
              <a:ext uri="{FF2B5EF4-FFF2-40B4-BE49-F238E27FC236}">
                <a16:creationId xmlns:a16="http://schemas.microsoft.com/office/drawing/2014/main" id="{4A1D54A9-3E6C-4534-8611-823D53F1A938}"/>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2.4</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22</a:t>
            </a:fld>
            <a:endParaRPr lang="en-US" sz="1100" dirty="0">
              <a:solidFill>
                <a:schemeClr val="tx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t>Strategic OM Decision Areas</a:t>
            </a:r>
          </a:p>
        </p:txBody>
      </p:sp>
      <p:graphicFrame>
        <p:nvGraphicFramePr>
          <p:cNvPr id="5" name="Group 46"/>
          <p:cNvGraphicFramePr>
            <a:graphicFrameLocks noGrp="1"/>
          </p:cNvGraphicFramePr>
          <p:nvPr>
            <p:extLst>
              <p:ext uri="{D42A27DB-BD31-4B8C-83A1-F6EECF244321}">
                <p14:modId xmlns:p14="http://schemas.microsoft.com/office/powerpoint/2010/main" val="1787346606"/>
              </p:ext>
            </p:extLst>
          </p:nvPr>
        </p:nvGraphicFramePr>
        <p:xfrm>
          <a:off x="381000" y="1676400"/>
          <a:ext cx="7315200" cy="3870960"/>
        </p:xfrm>
        <a:graphic>
          <a:graphicData uri="http://schemas.openxmlformats.org/drawingml/2006/table">
            <a:tbl>
              <a:tblPr/>
              <a:tblGrid>
                <a:gridCol w="2416175">
                  <a:extLst>
                    <a:ext uri="{9D8B030D-6E8A-4147-A177-3AD203B41FA5}">
                      <a16:colId xmlns:a16="http://schemas.microsoft.com/office/drawing/2014/main" val="20000"/>
                    </a:ext>
                  </a:extLst>
                </a:gridCol>
                <a:gridCol w="4899025">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Arial" charset="0"/>
                        </a:rPr>
                        <a:t>Decision Area</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Arial" charset="0"/>
                        </a:rPr>
                        <a:t>What the Decisions Affect</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Product and service design</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Costs, quality, liability, and environmental issues</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Capacity</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Cost, structure, flexibility</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Process selection and layout</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Costs, flexibility, skill level needed, capacity</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Work design</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Quality of work life, employee safety, productivity</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4"/>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Location</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Costs, visibility</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5"/>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Quality</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Ability to meet or exceed customer expectations</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6"/>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Inventory</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Costs, shortages</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7"/>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Maintenance</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Costs, equipment reliability, productivity</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8"/>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Scheduling</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Flexibility, efficiency</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9"/>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Supply chains</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Costs, quality, agility, shortages, vendor relations</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1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Projects</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Costs, new products, services, or operating systems</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11"/>
                  </a:ext>
                </a:extLst>
              </a:tr>
            </a:tbl>
          </a:graphicData>
        </a:graphic>
      </p:graphicFrame>
      <p:sp>
        <p:nvSpPr>
          <p:cNvPr id="7" name="Footer Placeholder 15">
            <a:extLst>
              <a:ext uri="{FF2B5EF4-FFF2-40B4-BE49-F238E27FC236}">
                <a16:creationId xmlns:a16="http://schemas.microsoft.com/office/drawing/2014/main" id="{6C4719EE-E5DD-43DC-A200-846CB52BB3EB}"/>
              </a:ext>
            </a:extLst>
          </p:cNvPr>
          <p:cNvSpPr txBox="1">
            <a:spLocks/>
          </p:cNvSpPr>
          <p:nvPr/>
        </p:nvSpPr>
        <p:spPr>
          <a:xfrm>
            <a:off x="1257300" y="6502400"/>
            <a:ext cx="7810500" cy="2794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6" name="Rounded Rectangle 3">
            <a:extLst>
              <a:ext uri="{FF2B5EF4-FFF2-40B4-BE49-F238E27FC236}">
                <a16:creationId xmlns:a16="http://schemas.microsoft.com/office/drawing/2014/main" id="{F05931C2-6231-48CC-AD35-BDBFD477B189}"/>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2.4</a:t>
            </a:r>
          </a:p>
        </p:txBody>
      </p:sp>
      <p:sp>
        <p:nvSpPr>
          <p:cNvPr id="8" name="TextBox 7"/>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23</a:t>
            </a:fld>
            <a:endParaRPr lang="en-US" sz="1100" dirty="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Rectangle 4"/>
          <p:cNvSpPr>
            <a:spLocks noGrp="1" noChangeArrowheads="1"/>
          </p:cNvSpPr>
          <p:nvPr>
            <p:ph idx="1"/>
          </p:nvPr>
        </p:nvSpPr>
        <p:spPr/>
        <p:txBody>
          <a:bodyPr/>
          <a:lstStyle/>
          <a:p>
            <a:pPr eaLnBrk="1" hangingPunct="1"/>
            <a:r>
              <a:rPr lang="en-US" b="1" dirty="0"/>
              <a:t>Quality-based strategy</a:t>
            </a:r>
          </a:p>
          <a:p>
            <a:pPr lvl="1" eaLnBrk="1" hangingPunct="1"/>
            <a:r>
              <a:rPr lang="en-US" dirty="0"/>
              <a:t>Strategy that focuses on quality in all phases of an organization</a:t>
            </a:r>
          </a:p>
          <a:p>
            <a:pPr lvl="2" eaLnBrk="1" hangingPunct="1"/>
            <a:r>
              <a:rPr lang="en-US" dirty="0"/>
              <a:t>Pursuit of such a strategy is rooted in a number of factors:</a:t>
            </a:r>
          </a:p>
          <a:p>
            <a:pPr lvl="3" eaLnBrk="1" hangingPunct="1"/>
            <a:r>
              <a:rPr lang="en-US" dirty="0"/>
              <a:t>Trying to overcome a poor quality reputation</a:t>
            </a:r>
          </a:p>
          <a:p>
            <a:pPr lvl="3" eaLnBrk="1" hangingPunct="1"/>
            <a:r>
              <a:rPr lang="en-US" dirty="0"/>
              <a:t>Desire to maintain a quality image</a:t>
            </a:r>
          </a:p>
          <a:p>
            <a:pPr lvl="3" eaLnBrk="1" hangingPunct="1"/>
            <a:r>
              <a:rPr lang="en-US" dirty="0"/>
              <a:t>A desire to catch up with the competition</a:t>
            </a:r>
          </a:p>
          <a:p>
            <a:pPr lvl="3" eaLnBrk="1" hangingPunct="1"/>
            <a:r>
              <a:rPr lang="en-US" dirty="0"/>
              <a:t>A part of a cost reduction strategy</a:t>
            </a:r>
          </a:p>
        </p:txBody>
      </p:sp>
      <p:sp>
        <p:nvSpPr>
          <p:cNvPr id="32770" name="Rectangle 2"/>
          <p:cNvSpPr>
            <a:spLocks noGrp="1" noChangeArrowheads="1"/>
          </p:cNvSpPr>
          <p:nvPr>
            <p:ph type="title"/>
          </p:nvPr>
        </p:nvSpPr>
        <p:spPr/>
        <p:txBody>
          <a:bodyPr/>
          <a:lstStyle/>
          <a:p>
            <a:pPr eaLnBrk="1" hangingPunct="1"/>
            <a:r>
              <a:rPr lang="en-US" dirty="0"/>
              <a:t>Quality-Based Strategies</a:t>
            </a:r>
          </a:p>
        </p:txBody>
      </p:sp>
      <p:sp>
        <p:nvSpPr>
          <p:cNvPr id="4" name="Footer Placeholder 3">
            <a:extLst>
              <a:ext uri="{FF2B5EF4-FFF2-40B4-BE49-F238E27FC236}">
                <a16:creationId xmlns:a16="http://schemas.microsoft.com/office/drawing/2014/main" id="{BDBA8A8D-8924-43DF-9ED6-F1654F673E43}"/>
              </a:ext>
            </a:extLst>
          </p:cNvPr>
          <p:cNvSpPr>
            <a:spLocks noGrp="1"/>
          </p:cNvSpPr>
          <p:nvPr>
            <p:ph type="ftr" sz="quarter" idx="16"/>
          </p:nvPr>
        </p:nvSpPr>
        <p:spPr>
          <a:xfrm>
            <a:off x="1257300" y="6502400"/>
            <a:ext cx="7810500" cy="203200"/>
          </a:xfrm>
        </p:spPr>
        <p:txBody>
          <a:bodyPr/>
          <a:lstStyle/>
          <a:p>
            <a:pPr algn="l"/>
            <a:r>
              <a:rPr lang="en-US" dirty="0"/>
              <a:t>Copyright ©2021 McGraw-Hill Education. All rights reserved. No reproduction or distribution without the prior written consent of McGraw-Hill Education.</a:t>
            </a:r>
          </a:p>
        </p:txBody>
      </p:sp>
      <p:sp>
        <p:nvSpPr>
          <p:cNvPr id="5" name="Rounded Rectangle 3">
            <a:extLst>
              <a:ext uri="{FF2B5EF4-FFF2-40B4-BE49-F238E27FC236}">
                <a16:creationId xmlns:a16="http://schemas.microsoft.com/office/drawing/2014/main" id="{1E244872-062B-4012-B3D6-5D715516CEF2}"/>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2.4</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24</a:t>
            </a:fld>
            <a:endParaRPr lang="en-US" sz="1100" dirty="0">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eaLnBrk="1" hangingPunct="1"/>
            <a:r>
              <a:rPr lang="en-US" b="1" dirty="0"/>
              <a:t>Time-based strategies</a:t>
            </a:r>
          </a:p>
          <a:p>
            <a:pPr lvl="1" eaLnBrk="1" hangingPunct="1"/>
            <a:r>
              <a:rPr lang="en-US" dirty="0"/>
              <a:t>Strategies that focus on the reduction of time needed to accomplish tasks</a:t>
            </a:r>
          </a:p>
          <a:p>
            <a:pPr lvl="2" eaLnBrk="1" hangingPunct="1"/>
            <a:r>
              <a:rPr lang="en-US" dirty="0"/>
              <a:t>It is believed that by reducing time, costs are lower, quality is higher, productivity is higher, time-to-market is faster, and customer service is improved</a:t>
            </a:r>
          </a:p>
        </p:txBody>
      </p:sp>
      <p:sp>
        <p:nvSpPr>
          <p:cNvPr id="33794" name="Rectangle 2"/>
          <p:cNvSpPr>
            <a:spLocks noGrp="1" noChangeArrowheads="1"/>
          </p:cNvSpPr>
          <p:nvPr>
            <p:ph type="title"/>
          </p:nvPr>
        </p:nvSpPr>
        <p:spPr/>
        <p:txBody>
          <a:bodyPr/>
          <a:lstStyle/>
          <a:p>
            <a:pPr eaLnBrk="1" hangingPunct="1"/>
            <a:r>
              <a:rPr lang="en-US" dirty="0"/>
              <a:t>Time-Based Strategies</a:t>
            </a:r>
          </a:p>
        </p:txBody>
      </p:sp>
      <p:sp>
        <p:nvSpPr>
          <p:cNvPr id="4" name="Footer Placeholder 3">
            <a:extLst>
              <a:ext uri="{FF2B5EF4-FFF2-40B4-BE49-F238E27FC236}">
                <a16:creationId xmlns:a16="http://schemas.microsoft.com/office/drawing/2014/main" id="{340E7ADA-FBD4-4C1B-92F5-53417908ED7D}"/>
              </a:ext>
            </a:extLst>
          </p:cNvPr>
          <p:cNvSpPr>
            <a:spLocks noGrp="1"/>
          </p:cNvSpPr>
          <p:nvPr>
            <p:ph type="ftr" sz="quarter" idx="16"/>
          </p:nvPr>
        </p:nvSpPr>
        <p:spPr>
          <a:xfrm>
            <a:off x="1257300" y="6502400"/>
            <a:ext cx="7810500" cy="203200"/>
          </a:xfrm>
        </p:spPr>
        <p:txBody>
          <a:bodyPr/>
          <a:lstStyle/>
          <a:p>
            <a:pPr algn="l"/>
            <a:r>
              <a:rPr lang="en-US" dirty="0"/>
              <a:t>Copyright ©2021 McGraw-Hill Education. All rights reserved. No reproduction or distribution without the prior written consent of McGraw-Hill Education.</a:t>
            </a:r>
          </a:p>
        </p:txBody>
      </p:sp>
      <p:sp>
        <p:nvSpPr>
          <p:cNvPr id="5" name="Rounded Rectangle 3">
            <a:extLst>
              <a:ext uri="{FF2B5EF4-FFF2-40B4-BE49-F238E27FC236}">
                <a16:creationId xmlns:a16="http://schemas.microsoft.com/office/drawing/2014/main" id="{D3B2FEE3-476E-4A91-A976-7AC7A02B85A8}"/>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2.5</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25</a:t>
            </a:fld>
            <a:endParaRPr lang="en-US" sz="1100" dirty="0">
              <a:solidFill>
                <a:schemeClr val="tx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p:txBody>
          <a:bodyPr/>
          <a:lstStyle/>
          <a:p>
            <a:pPr eaLnBrk="1" hangingPunct="1"/>
            <a:r>
              <a:rPr lang="en-US" dirty="0"/>
              <a:t>Areas where organizations have achieved time reductions:</a:t>
            </a:r>
          </a:p>
          <a:p>
            <a:pPr lvl="1" eaLnBrk="1" hangingPunct="1"/>
            <a:r>
              <a:rPr lang="en-US" dirty="0"/>
              <a:t>Planning time</a:t>
            </a:r>
          </a:p>
          <a:p>
            <a:pPr lvl="1" eaLnBrk="1" hangingPunct="1"/>
            <a:r>
              <a:rPr lang="en-US" dirty="0"/>
              <a:t>Product/service design time</a:t>
            </a:r>
          </a:p>
          <a:p>
            <a:pPr lvl="1" eaLnBrk="1" hangingPunct="1"/>
            <a:r>
              <a:rPr lang="en-US" dirty="0"/>
              <a:t>Processing time</a:t>
            </a:r>
          </a:p>
          <a:p>
            <a:pPr lvl="1" eaLnBrk="1" hangingPunct="1"/>
            <a:r>
              <a:rPr lang="en-US" dirty="0"/>
              <a:t>Changeover time</a:t>
            </a:r>
          </a:p>
          <a:p>
            <a:pPr lvl="1" eaLnBrk="1" hangingPunct="1"/>
            <a:r>
              <a:rPr lang="en-US" dirty="0"/>
              <a:t>Delivery time</a:t>
            </a:r>
          </a:p>
          <a:p>
            <a:pPr lvl="1" eaLnBrk="1" hangingPunct="1"/>
            <a:r>
              <a:rPr lang="en-US" dirty="0"/>
              <a:t>Response time for complaints</a:t>
            </a:r>
          </a:p>
        </p:txBody>
      </p:sp>
      <p:sp>
        <p:nvSpPr>
          <p:cNvPr id="34818" name="Rectangle 2"/>
          <p:cNvSpPr>
            <a:spLocks noGrp="1" noChangeArrowheads="1"/>
          </p:cNvSpPr>
          <p:nvPr>
            <p:ph type="title"/>
          </p:nvPr>
        </p:nvSpPr>
        <p:spPr/>
        <p:txBody>
          <a:bodyPr/>
          <a:lstStyle/>
          <a:p>
            <a:pPr eaLnBrk="1" hangingPunct="1"/>
            <a:r>
              <a:rPr lang="en-US" dirty="0"/>
              <a:t>Time-Based Strategies (cont.)</a:t>
            </a:r>
          </a:p>
        </p:txBody>
      </p:sp>
      <p:sp>
        <p:nvSpPr>
          <p:cNvPr id="4" name="Footer Placeholder 3">
            <a:extLst>
              <a:ext uri="{FF2B5EF4-FFF2-40B4-BE49-F238E27FC236}">
                <a16:creationId xmlns:a16="http://schemas.microsoft.com/office/drawing/2014/main" id="{BF089915-BF06-4374-8B21-95A9D4097416}"/>
              </a:ext>
            </a:extLst>
          </p:cNvPr>
          <p:cNvSpPr>
            <a:spLocks noGrp="1"/>
          </p:cNvSpPr>
          <p:nvPr>
            <p:ph type="ftr" sz="quarter" idx="16"/>
          </p:nvPr>
        </p:nvSpPr>
        <p:spPr>
          <a:xfrm>
            <a:off x="1333500" y="6400800"/>
            <a:ext cx="7810500" cy="279400"/>
          </a:xfrm>
        </p:spPr>
        <p:txBody>
          <a:bodyPr/>
          <a:lstStyle/>
          <a:p>
            <a:pPr algn="l"/>
            <a:r>
              <a:rPr lang="en-US" dirty="0"/>
              <a:t>Copyright ©2021 McGraw-Hill Education. All rights reserved. No reproduction or distribution without the prior written consent of McGraw-Hill Education.</a:t>
            </a:r>
          </a:p>
        </p:txBody>
      </p:sp>
      <p:sp>
        <p:nvSpPr>
          <p:cNvPr id="5" name="Rounded Rectangle 3">
            <a:extLst>
              <a:ext uri="{FF2B5EF4-FFF2-40B4-BE49-F238E27FC236}">
                <a16:creationId xmlns:a16="http://schemas.microsoft.com/office/drawing/2014/main" id="{9E9A0FDB-B5EA-46E6-87C6-98AE8CBD2460}"/>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2.5</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26</a:t>
            </a:fld>
            <a:endParaRPr lang="en-US" sz="1100" dirty="0">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normAutofit/>
          </a:bodyPr>
          <a:lstStyle/>
          <a:p>
            <a:pPr eaLnBrk="1" hangingPunct="1">
              <a:lnSpc>
                <a:spcPct val="110000"/>
              </a:lnSpc>
            </a:pPr>
            <a:r>
              <a:rPr lang="en-US" sz="2000" dirty="0"/>
              <a:t>A top-down </a:t>
            </a:r>
            <a:r>
              <a:rPr lang="en-US" sz="2000" i="1" dirty="0"/>
              <a:t>management system </a:t>
            </a:r>
            <a:r>
              <a:rPr lang="en-US" sz="2000" dirty="0"/>
              <a:t>that organizations can use to clarify their vision and strategy and transform them into action</a:t>
            </a:r>
          </a:p>
          <a:p>
            <a:pPr lvl="1" eaLnBrk="1" hangingPunct="1">
              <a:lnSpc>
                <a:spcPct val="110000"/>
              </a:lnSpc>
            </a:pPr>
            <a:r>
              <a:rPr lang="en-US" sz="1800" dirty="0"/>
              <a:t>Develop objectives</a:t>
            </a:r>
          </a:p>
          <a:p>
            <a:pPr lvl="1" eaLnBrk="1" hangingPunct="1">
              <a:lnSpc>
                <a:spcPct val="110000"/>
              </a:lnSpc>
            </a:pPr>
            <a:r>
              <a:rPr lang="en-US" sz="1800" dirty="0"/>
              <a:t>Develop metrics and targets for each objective</a:t>
            </a:r>
          </a:p>
          <a:p>
            <a:pPr lvl="1" eaLnBrk="1" hangingPunct="1">
              <a:lnSpc>
                <a:spcPct val="110000"/>
              </a:lnSpc>
            </a:pPr>
            <a:r>
              <a:rPr lang="en-US" sz="1800" dirty="0"/>
              <a:t>Develop initiatives to achieve objectives</a:t>
            </a:r>
          </a:p>
          <a:p>
            <a:pPr lvl="1" eaLnBrk="1" hangingPunct="1">
              <a:lnSpc>
                <a:spcPct val="110000"/>
              </a:lnSpc>
            </a:pPr>
            <a:r>
              <a:rPr lang="en-US" sz="1800" dirty="0"/>
              <a:t>Identify links among the various perspectives</a:t>
            </a:r>
          </a:p>
          <a:p>
            <a:pPr lvl="2" eaLnBrk="1" hangingPunct="1">
              <a:lnSpc>
                <a:spcPct val="110000"/>
              </a:lnSpc>
            </a:pPr>
            <a:r>
              <a:rPr lang="en-US" sz="1800" dirty="0"/>
              <a:t>Finance</a:t>
            </a:r>
          </a:p>
          <a:p>
            <a:pPr lvl="2" eaLnBrk="1" hangingPunct="1">
              <a:lnSpc>
                <a:spcPct val="110000"/>
              </a:lnSpc>
            </a:pPr>
            <a:r>
              <a:rPr lang="en-US" sz="1800" dirty="0"/>
              <a:t>Customer</a:t>
            </a:r>
          </a:p>
          <a:p>
            <a:pPr lvl="2" eaLnBrk="1" hangingPunct="1">
              <a:lnSpc>
                <a:spcPct val="110000"/>
              </a:lnSpc>
            </a:pPr>
            <a:r>
              <a:rPr lang="en-US" sz="1800" dirty="0"/>
              <a:t>Internal business processes</a:t>
            </a:r>
          </a:p>
          <a:p>
            <a:pPr lvl="2" eaLnBrk="1" hangingPunct="1">
              <a:lnSpc>
                <a:spcPct val="110000"/>
              </a:lnSpc>
            </a:pPr>
            <a:r>
              <a:rPr lang="en-US" sz="1800" dirty="0"/>
              <a:t>Learning and growth</a:t>
            </a:r>
          </a:p>
          <a:p>
            <a:pPr lvl="1" eaLnBrk="1" hangingPunct="1">
              <a:lnSpc>
                <a:spcPct val="110000"/>
              </a:lnSpc>
            </a:pPr>
            <a:r>
              <a:rPr lang="en-US" sz="1800" dirty="0"/>
              <a:t>Monitor results</a:t>
            </a:r>
            <a:endParaRPr lang="en-US" sz="2000" dirty="0"/>
          </a:p>
        </p:txBody>
      </p:sp>
      <p:sp>
        <p:nvSpPr>
          <p:cNvPr id="36866" name="Rectangle 2"/>
          <p:cNvSpPr>
            <a:spLocks noGrp="1" noChangeArrowheads="1"/>
          </p:cNvSpPr>
          <p:nvPr>
            <p:ph type="title"/>
          </p:nvPr>
        </p:nvSpPr>
        <p:spPr/>
        <p:txBody>
          <a:bodyPr/>
          <a:lstStyle/>
          <a:p>
            <a:pPr eaLnBrk="1" hangingPunct="1"/>
            <a:r>
              <a:rPr lang="en-US" sz="3200" dirty="0"/>
              <a:t>The Balanced Scorecard Approach</a:t>
            </a:r>
          </a:p>
        </p:txBody>
      </p:sp>
      <p:sp>
        <p:nvSpPr>
          <p:cNvPr id="6" name="Footer Placeholder 15">
            <a:extLst>
              <a:ext uri="{FF2B5EF4-FFF2-40B4-BE49-F238E27FC236}">
                <a16:creationId xmlns:a16="http://schemas.microsoft.com/office/drawing/2014/main" id="{4733EC19-B062-4479-A2D9-4AF5413551D4}"/>
              </a:ext>
            </a:extLst>
          </p:cNvPr>
          <p:cNvSpPr txBox="1">
            <a:spLocks/>
          </p:cNvSpPr>
          <p:nvPr/>
        </p:nvSpPr>
        <p:spPr>
          <a:xfrm>
            <a:off x="1257300" y="6502400"/>
            <a:ext cx="7810500" cy="2032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5" name="Rounded Rectangle 3">
            <a:extLst>
              <a:ext uri="{FF2B5EF4-FFF2-40B4-BE49-F238E27FC236}">
                <a16:creationId xmlns:a16="http://schemas.microsoft.com/office/drawing/2014/main" id="{74E68CC2-6FA7-4AA3-8094-C3E22D5CA8EE}"/>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2.5</a:t>
            </a:r>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27</a:t>
            </a:fld>
            <a:endParaRPr lang="en-US" sz="1100" dirty="0">
              <a:solidFill>
                <a:schemeClr val="tx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Content Placeholder 8" descr="Screen Shot 2019-08-22 at 10.55.45 AM.png"/>
          <p:cNvPicPr>
            <a:picLocks noGrp="1" noChangeAspect="1"/>
          </p:cNvPicPr>
          <p:nvPr>
            <p:ph idx="1"/>
          </p:nvPr>
        </p:nvPicPr>
        <p:blipFill>
          <a:blip r:embed="rId3">
            <a:extLst>
              <a:ext uri="{28A0092B-C50C-407E-A947-70E740481C1C}">
                <a14:useLocalDpi xmlns:a14="http://schemas.microsoft.com/office/drawing/2010/main" val="0"/>
              </a:ext>
            </a:extLst>
          </a:blip>
          <a:srcRect l="-50742" r="-50742"/>
          <a:stretch>
            <a:fillRect/>
          </a:stretch>
        </p:blipFill>
        <p:spPr/>
      </p:pic>
      <p:sp>
        <p:nvSpPr>
          <p:cNvPr id="8" name="Footer Placeholder 15">
            <a:extLst>
              <a:ext uri="{FF2B5EF4-FFF2-40B4-BE49-F238E27FC236}">
                <a16:creationId xmlns:a16="http://schemas.microsoft.com/office/drawing/2014/main" id="{7FBAD665-4D0E-4F68-905E-F4DB9235FA22}"/>
              </a:ext>
            </a:extLst>
          </p:cNvPr>
          <p:cNvSpPr>
            <a:spLocks noGrp="1"/>
          </p:cNvSpPr>
          <p:nvPr>
            <p:ph type="ftr" sz="quarter" idx="16"/>
          </p:nvPr>
        </p:nvSpPr>
        <p:spPr>
          <a:xfrm>
            <a:off x="1219200" y="6400800"/>
            <a:ext cx="8133348" cy="336267"/>
          </a:xfrm>
        </p:spPr>
        <p:txBody>
          <a:bodyPr/>
          <a:lstStyle>
            <a:lvl1pPr algn="ctr">
              <a:defRPr sz="1000">
                <a:solidFill>
                  <a:schemeClr val="tx1">
                    <a:lumMod val="95000"/>
                    <a:lumOff val="5000"/>
                  </a:schemeClr>
                </a:solidFill>
              </a:defRPr>
            </a:lvl1pPr>
          </a:lstStyle>
          <a:p>
            <a:pPr algn="l"/>
            <a:r>
              <a:rPr lang="en-US" dirty="0"/>
              <a:t>Copyright ©2021 McGraw-Hill Education. All rights reserved. No reproduction or distribution without the prior written consent of McGraw-Hill Education.</a:t>
            </a:r>
          </a:p>
        </p:txBody>
      </p:sp>
      <p:sp>
        <p:nvSpPr>
          <p:cNvPr id="37890" name="Rectangle 2"/>
          <p:cNvSpPr>
            <a:spLocks noGrp="1" noChangeArrowheads="1"/>
          </p:cNvSpPr>
          <p:nvPr>
            <p:ph type="title"/>
          </p:nvPr>
        </p:nvSpPr>
        <p:spPr/>
        <p:txBody>
          <a:bodyPr/>
          <a:lstStyle/>
          <a:p>
            <a:pPr eaLnBrk="1" hangingPunct="1"/>
            <a:r>
              <a:rPr lang="en-US" dirty="0"/>
              <a:t>The Balanced Scorecard</a:t>
            </a:r>
          </a:p>
        </p:txBody>
      </p:sp>
      <p:sp>
        <p:nvSpPr>
          <p:cNvPr id="3" name="Rectangle 2">
            <a:extLst>
              <a:ext uri="{FF2B5EF4-FFF2-40B4-BE49-F238E27FC236}">
                <a16:creationId xmlns:a16="http://schemas.microsoft.com/office/drawing/2014/main" id="{829A46BC-A634-4C06-9930-95FD8A0663F5}"/>
              </a:ext>
            </a:extLst>
          </p:cNvPr>
          <p:cNvSpPr/>
          <p:nvPr/>
        </p:nvSpPr>
        <p:spPr>
          <a:xfrm>
            <a:off x="5715000" y="1547446"/>
            <a:ext cx="2672862" cy="646331"/>
          </a:xfrm>
          <a:prstGeom prst="rect">
            <a:avLst/>
          </a:prstGeom>
        </p:spPr>
        <p:txBody>
          <a:bodyPr wrap="square">
            <a:spAutoFit/>
          </a:bodyPr>
          <a:lstStyle/>
          <a:p>
            <a:r>
              <a:rPr lang="en-US" b="1" dirty="0">
                <a:solidFill>
                  <a:srgbClr val="006891"/>
                </a:solidFill>
                <a:latin typeface="Proxima Nova Rg"/>
              </a:rPr>
              <a:t>FIGURE 2.2 </a:t>
            </a:r>
            <a:endParaRPr lang="en-US" dirty="0">
              <a:solidFill>
                <a:srgbClr val="006891"/>
              </a:solidFill>
              <a:latin typeface="Proxima Nova Rg"/>
            </a:endParaRPr>
          </a:p>
          <a:p>
            <a:r>
              <a:rPr lang="en-US" dirty="0">
                <a:solidFill>
                  <a:srgbClr val="211D1E"/>
                </a:solidFill>
                <a:latin typeface="Proxima Nova Rg"/>
              </a:rPr>
              <a:t>The Balanced Scorecard</a:t>
            </a:r>
            <a:endParaRPr lang="en-US" dirty="0"/>
          </a:p>
        </p:txBody>
      </p:sp>
      <p:sp>
        <p:nvSpPr>
          <p:cNvPr id="6" name="Rounded Rectangle 3">
            <a:extLst>
              <a:ext uri="{FF2B5EF4-FFF2-40B4-BE49-F238E27FC236}">
                <a16:creationId xmlns:a16="http://schemas.microsoft.com/office/drawing/2014/main" id="{38996CBC-E876-45B9-A684-952864EA3B06}"/>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2.5</a:t>
            </a:r>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28</a:t>
            </a:fld>
            <a:endParaRPr lang="en-US" sz="1100" dirty="0">
              <a:solidFill>
                <a:schemeClr val="tx2"/>
              </a:solidFill>
            </a:endParaRPr>
          </a:p>
        </p:txBody>
      </p:sp>
      <p:sp>
        <p:nvSpPr>
          <p:cNvPr id="5" name="TextBox 4"/>
          <p:cNvSpPr txBox="1"/>
          <p:nvPr/>
        </p:nvSpPr>
        <p:spPr>
          <a:xfrm>
            <a:off x="6629400" y="5486400"/>
            <a:ext cx="1905000" cy="630942"/>
          </a:xfrm>
          <a:prstGeom prst="rect">
            <a:avLst/>
          </a:prstGeom>
          <a:noFill/>
        </p:spPr>
        <p:txBody>
          <a:bodyPr wrap="square" rtlCol="0">
            <a:spAutoFit/>
          </a:bodyPr>
          <a:lstStyle/>
          <a:p>
            <a:r>
              <a:rPr lang="en-US" sz="700" dirty="0"/>
              <a:t>Source: Adapted from Robert S. Kaplan and David P. Norton, “Using the Balanced Scorecard as a Strategic Management System,” Harvard Business Review (January-</a:t>
            </a:r>
            <a:r>
              <a:rPr lang="en-US" sz="700" dirty="0" err="1"/>
              <a:t>Febrary</a:t>
            </a:r>
            <a:r>
              <a:rPr lang="en-US" sz="700" dirty="0"/>
              <a:t> 1996): 76.</a:t>
            </a:r>
          </a:p>
        </p:txBody>
      </p:sp>
    </p:spTree>
    <p:extLst>
      <p:ext uri="{BB962C8B-B14F-4D97-AF65-F5344CB8AC3E}">
        <p14:creationId xmlns:p14="http://schemas.microsoft.com/office/powerpoint/2010/main" val="1224837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eaLnBrk="1" hangingPunct="1"/>
            <a:r>
              <a:rPr lang="en-US" b="1" dirty="0">
                <a:solidFill>
                  <a:srgbClr val="303B2C"/>
                </a:solidFill>
              </a:rPr>
              <a:t>Productivity</a:t>
            </a:r>
          </a:p>
          <a:p>
            <a:pPr lvl="1" eaLnBrk="1" hangingPunct="1"/>
            <a:r>
              <a:rPr lang="en-US" dirty="0">
                <a:solidFill>
                  <a:srgbClr val="303B2C"/>
                </a:solidFill>
              </a:rPr>
              <a:t>A measure of the effective use of resources, usually expressed as the ratio of output to input</a:t>
            </a:r>
            <a:endParaRPr lang="en-US" b="1" dirty="0">
              <a:solidFill>
                <a:srgbClr val="303B2C"/>
              </a:solidFill>
            </a:endParaRPr>
          </a:p>
          <a:p>
            <a:pPr eaLnBrk="1" hangingPunct="1"/>
            <a:r>
              <a:rPr lang="en-US" b="1" dirty="0">
                <a:solidFill>
                  <a:srgbClr val="303B2C"/>
                </a:solidFill>
              </a:rPr>
              <a:t>Productivity measures are useful for</a:t>
            </a:r>
          </a:p>
          <a:p>
            <a:pPr lvl="1" eaLnBrk="1" hangingPunct="1"/>
            <a:r>
              <a:rPr lang="en-US" dirty="0">
                <a:solidFill>
                  <a:srgbClr val="303B2C"/>
                </a:solidFill>
              </a:rPr>
              <a:t>Tracking an operating unit’s performance over time</a:t>
            </a:r>
          </a:p>
          <a:p>
            <a:pPr lvl="1" eaLnBrk="1" hangingPunct="1"/>
            <a:r>
              <a:rPr lang="en-US" dirty="0">
                <a:solidFill>
                  <a:srgbClr val="303B2C"/>
                </a:solidFill>
              </a:rPr>
              <a:t>Judging the performance of an entire industry or country</a:t>
            </a:r>
          </a:p>
        </p:txBody>
      </p:sp>
      <p:sp>
        <p:nvSpPr>
          <p:cNvPr id="38914" name="Rectangle 2"/>
          <p:cNvSpPr>
            <a:spLocks noGrp="1" noChangeArrowheads="1"/>
          </p:cNvSpPr>
          <p:nvPr>
            <p:ph type="title"/>
          </p:nvPr>
        </p:nvSpPr>
        <p:spPr/>
        <p:txBody>
          <a:bodyPr>
            <a:normAutofit/>
          </a:bodyPr>
          <a:lstStyle/>
          <a:p>
            <a:pPr eaLnBrk="1" hangingPunct="1"/>
            <a:r>
              <a:rPr lang="en-US" dirty="0"/>
              <a:t>Productivity</a:t>
            </a:r>
          </a:p>
        </p:txBody>
      </p:sp>
      <p:sp>
        <p:nvSpPr>
          <p:cNvPr id="7" name="Footer Placeholder 15">
            <a:extLst>
              <a:ext uri="{FF2B5EF4-FFF2-40B4-BE49-F238E27FC236}">
                <a16:creationId xmlns:a16="http://schemas.microsoft.com/office/drawing/2014/main" id="{2D26E926-6CEF-4DD6-863D-158D2C526621}"/>
              </a:ext>
            </a:extLst>
          </p:cNvPr>
          <p:cNvSpPr txBox="1">
            <a:spLocks/>
          </p:cNvSpPr>
          <p:nvPr/>
        </p:nvSpPr>
        <p:spPr>
          <a:xfrm>
            <a:off x="1219200" y="6477000"/>
            <a:ext cx="7810500" cy="2794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5" name="Rounded Rectangle 3">
            <a:extLst>
              <a:ext uri="{FF2B5EF4-FFF2-40B4-BE49-F238E27FC236}">
                <a16:creationId xmlns:a16="http://schemas.microsoft.com/office/drawing/2014/main" id="{07825501-49CE-43D2-8C18-EB1D6B0D1CEC}"/>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2.6</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29</a:t>
            </a:fld>
            <a:endParaRPr lang="en-US" sz="1100"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dirty="0"/>
              <a:t>A Cold Hard Fact</a:t>
            </a:r>
          </a:p>
        </p:txBody>
      </p:sp>
      <p:sp>
        <p:nvSpPr>
          <p:cNvPr id="11268" name="Rectangle 3"/>
          <p:cNvSpPr>
            <a:spLocks noGrp="1" noChangeArrowheads="1"/>
          </p:cNvSpPr>
          <p:nvPr>
            <p:ph idx="4294967295"/>
          </p:nvPr>
        </p:nvSpPr>
        <p:spPr>
          <a:xfrm>
            <a:off x="304800" y="1524000"/>
            <a:ext cx="8229600" cy="4572000"/>
          </a:xfrm>
        </p:spPr>
        <p:txBody>
          <a:bodyPr/>
          <a:lstStyle/>
          <a:p>
            <a:pPr marL="0" indent="0" eaLnBrk="1" hangingPunct="1">
              <a:buFontTx/>
              <a:buNone/>
            </a:pPr>
            <a:r>
              <a:rPr lang="en-US" b="0" dirty="0"/>
              <a:t>Better quality, higher productivity, lower costs, and the ability to respond quickly to customer needs are more important than ever, and…</a:t>
            </a:r>
          </a:p>
          <a:p>
            <a:pPr lvl="1" algn="ctr" eaLnBrk="1" hangingPunct="1">
              <a:buFontTx/>
              <a:buNone/>
            </a:pPr>
            <a:r>
              <a:rPr lang="en-US" sz="3200" dirty="0"/>
              <a:t>the bar is getting higher</a:t>
            </a:r>
            <a:endParaRPr lang="en-US" dirty="0"/>
          </a:p>
        </p:txBody>
      </p:sp>
      <p:sp>
        <p:nvSpPr>
          <p:cNvPr id="7" name="Footer Placeholder 15">
            <a:extLst>
              <a:ext uri="{FF2B5EF4-FFF2-40B4-BE49-F238E27FC236}">
                <a16:creationId xmlns:a16="http://schemas.microsoft.com/office/drawing/2014/main" id="{499C4D95-B346-4C03-8A1A-F1E9FE0DCF41}"/>
              </a:ext>
            </a:extLst>
          </p:cNvPr>
          <p:cNvSpPr txBox="1">
            <a:spLocks/>
          </p:cNvSpPr>
          <p:nvPr/>
        </p:nvSpPr>
        <p:spPr>
          <a:xfrm>
            <a:off x="1143000" y="6350000"/>
            <a:ext cx="7810500" cy="2794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3</a:t>
            </a:fld>
            <a:endParaRPr lang="en-US" sz="1100" dirty="0">
              <a:solidFill>
                <a:schemeClr val="tx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noFill/>
        </p:spPr>
        <p:txBody>
          <a:bodyPr lIns="90488" tIns="44450" rIns="90488" bIns="44450" anchor="b">
            <a:normAutofit/>
          </a:bodyPr>
          <a:lstStyle/>
          <a:p>
            <a:pPr eaLnBrk="1" hangingPunct="1"/>
            <a:r>
              <a:rPr lang="en-US" dirty="0"/>
              <a:t>Productivity Measures</a:t>
            </a:r>
            <a:endParaRPr lang="en-US" sz="6000" dirty="0">
              <a:solidFill>
                <a:schemeClr val="tx1"/>
              </a:solidFill>
            </a:endParaRPr>
          </a:p>
        </p:txBody>
      </p:sp>
      <p:graphicFrame>
        <p:nvGraphicFramePr>
          <p:cNvPr id="1026" name="Object 30"/>
          <p:cNvGraphicFramePr>
            <a:graphicFrameLocks noChangeAspect="1"/>
          </p:cNvGraphicFramePr>
          <p:nvPr>
            <p:extLst>
              <p:ext uri="{D42A27DB-BD31-4B8C-83A1-F6EECF244321}">
                <p14:modId xmlns:p14="http://schemas.microsoft.com/office/powerpoint/2010/main" val="524725969"/>
              </p:ext>
            </p:extLst>
          </p:nvPr>
        </p:nvGraphicFramePr>
        <p:xfrm>
          <a:off x="457200" y="2362200"/>
          <a:ext cx="5097463" cy="625475"/>
        </p:xfrm>
        <a:graphic>
          <a:graphicData uri="http://schemas.openxmlformats.org/presentationml/2006/ole">
            <mc:AlternateContent xmlns:mc="http://schemas.openxmlformats.org/markup-compatibility/2006">
              <mc:Choice xmlns:v="urn:schemas-microsoft-com:vml" Requires="v">
                <p:oleObj name="Equation" r:id="rId3" imgW="3213100" imgH="393700" progId="Equation.3">
                  <p:embed/>
                </p:oleObj>
              </mc:Choice>
              <mc:Fallback>
                <p:oleObj name="Equation" r:id="rId3" imgW="3213100" imgH="393700" progId="Equation.3">
                  <p:embed/>
                  <p:pic>
                    <p:nvPicPr>
                      <p:cNvPr id="0" name="Picture 1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5097463" cy="625475"/>
                      </a:xfrm>
                      <a:prstGeom prst="rect">
                        <a:avLst/>
                      </a:prstGeom>
                      <a:solidFill>
                        <a:srgbClr val="C4BD97"/>
                      </a:solidFill>
                    </p:spPr>
                  </p:pic>
                </p:oleObj>
              </mc:Fallback>
            </mc:AlternateContent>
          </a:graphicData>
        </a:graphic>
      </p:graphicFrame>
      <p:graphicFrame>
        <p:nvGraphicFramePr>
          <p:cNvPr id="1027" name="Object 31"/>
          <p:cNvGraphicFramePr>
            <a:graphicFrameLocks noChangeAspect="1"/>
          </p:cNvGraphicFramePr>
          <p:nvPr>
            <p:extLst>
              <p:ext uri="{D42A27DB-BD31-4B8C-83A1-F6EECF244321}">
                <p14:modId xmlns:p14="http://schemas.microsoft.com/office/powerpoint/2010/main" val="1877059156"/>
              </p:ext>
            </p:extLst>
          </p:nvPr>
        </p:nvGraphicFramePr>
        <p:xfrm>
          <a:off x="461963" y="3184525"/>
          <a:ext cx="8605837" cy="625475"/>
        </p:xfrm>
        <a:graphic>
          <a:graphicData uri="http://schemas.openxmlformats.org/presentationml/2006/ole">
            <mc:AlternateContent xmlns:mc="http://schemas.openxmlformats.org/markup-compatibility/2006">
              <mc:Choice xmlns:v="urn:schemas-microsoft-com:vml" Requires="v">
                <p:oleObj name="Equation" r:id="rId5" imgW="5422900" imgH="393700" progId="Equation.3">
                  <p:embed/>
                </p:oleObj>
              </mc:Choice>
              <mc:Fallback>
                <p:oleObj name="Equation" r:id="rId5" imgW="5422900" imgH="393700" progId="Equation.3">
                  <p:embed/>
                  <p:pic>
                    <p:nvPicPr>
                      <p:cNvPr id="0" name="Picture 1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963" y="3184525"/>
                        <a:ext cx="8605837" cy="625475"/>
                      </a:xfrm>
                      <a:prstGeom prst="rect">
                        <a:avLst/>
                      </a:prstGeom>
                      <a:solidFill>
                        <a:srgbClr val="C4BD97"/>
                      </a:solidFill>
                    </p:spPr>
                  </p:pic>
                </p:oleObj>
              </mc:Fallback>
            </mc:AlternateContent>
          </a:graphicData>
        </a:graphic>
      </p:graphicFrame>
      <p:graphicFrame>
        <p:nvGraphicFramePr>
          <p:cNvPr id="1028" name="Object 32"/>
          <p:cNvGraphicFramePr>
            <a:graphicFrameLocks noChangeAspect="1"/>
          </p:cNvGraphicFramePr>
          <p:nvPr>
            <p:extLst>
              <p:ext uri="{D42A27DB-BD31-4B8C-83A1-F6EECF244321}">
                <p14:modId xmlns:p14="http://schemas.microsoft.com/office/powerpoint/2010/main" val="437481253"/>
              </p:ext>
            </p:extLst>
          </p:nvPr>
        </p:nvGraphicFramePr>
        <p:xfrm>
          <a:off x="458788" y="4032250"/>
          <a:ext cx="5332412" cy="692150"/>
        </p:xfrm>
        <a:graphic>
          <a:graphicData uri="http://schemas.openxmlformats.org/presentationml/2006/ole">
            <mc:AlternateContent xmlns:mc="http://schemas.openxmlformats.org/markup-compatibility/2006">
              <mc:Choice xmlns:v="urn:schemas-microsoft-com:vml" Requires="v">
                <p:oleObj name="Equation" r:id="rId7" imgW="3035300" imgH="393700" progId="Equation.3">
                  <p:embed/>
                </p:oleObj>
              </mc:Choice>
              <mc:Fallback>
                <p:oleObj name="Equation" r:id="rId7" imgW="3035300" imgH="393700" progId="Equation.3">
                  <p:embed/>
                  <p:pic>
                    <p:nvPicPr>
                      <p:cNvPr id="0" name="Picture 1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788" y="4032250"/>
                        <a:ext cx="5332412" cy="692150"/>
                      </a:xfrm>
                      <a:prstGeom prst="rect">
                        <a:avLst/>
                      </a:prstGeom>
                      <a:solidFill>
                        <a:srgbClr val="C4BD97"/>
                      </a:solidFill>
                    </p:spPr>
                  </p:pic>
                </p:oleObj>
              </mc:Fallback>
            </mc:AlternateContent>
          </a:graphicData>
        </a:graphic>
      </p:graphicFrame>
      <p:graphicFrame>
        <p:nvGraphicFramePr>
          <p:cNvPr id="1029" name="Object 34"/>
          <p:cNvGraphicFramePr>
            <a:graphicFrameLocks noChangeAspect="1"/>
          </p:cNvGraphicFramePr>
          <p:nvPr>
            <p:extLst>
              <p:ext uri="{D42A27DB-BD31-4B8C-83A1-F6EECF244321}">
                <p14:modId xmlns:p14="http://schemas.microsoft.com/office/powerpoint/2010/main" val="1193772716"/>
              </p:ext>
            </p:extLst>
          </p:nvPr>
        </p:nvGraphicFramePr>
        <p:xfrm>
          <a:off x="447675" y="1504950"/>
          <a:ext cx="2235200" cy="665163"/>
        </p:xfrm>
        <a:graphic>
          <a:graphicData uri="http://schemas.openxmlformats.org/presentationml/2006/ole">
            <mc:AlternateContent xmlns:mc="http://schemas.openxmlformats.org/markup-compatibility/2006">
              <mc:Choice xmlns:v="urn:schemas-microsoft-com:vml" Requires="v">
                <p:oleObj name="Equation" r:id="rId9" imgW="1409700" imgH="419100" progId="Equation.3">
                  <p:embed/>
                </p:oleObj>
              </mc:Choice>
              <mc:Fallback>
                <p:oleObj name="Equation" r:id="rId9" imgW="1409700" imgH="419100" progId="Equation.3">
                  <p:embed/>
                  <p:pic>
                    <p:nvPicPr>
                      <p:cNvPr id="0" name="Picture 1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7675" y="1504950"/>
                        <a:ext cx="2235200" cy="665163"/>
                      </a:xfrm>
                      <a:prstGeom prst="rect">
                        <a:avLst/>
                      </a:prstGeom>
                      <a:solidFill>
                        <a:srgbClr val="C4BD97"/>
                      </a:solidFill>
                    </p:spPr>
                  </p:pic>
                </p:oleObj>
              </mc:Fallback>
            </mc:AlternateContent>
          </a:graphicData>
        </a:graphic>
      </p:graphicFrame>
      <p:sp>
        <p:nvSpPr>
          <p:cNvPr id="10" name="Footer Placeholder 15">
            <a:extLst>
              <a:ext uri="{FF2B5EF4-FFF2-40B4-BE49-F238E27FC236}">
                <a16:creationId xmlns:a16="http://schemas.microsoft.com/office/drawing/2014/main" id="{651F9DC0-CE0D-4940-9C24-B7A46B2C833F}"/>
              </a:ext>
            </a:extLst>
          </p:cNvPr>
          <p:cNvSpPr txBox="1">
            <a:spLocks/>
          </p:cNvSpPr>
          <p:nvPr/>
        </p:nvSpPr>
        <p:spPr>
          <a:xfrm>
            <a:off x="1338091" y="6426200"/>
            <a:ext cx="7810500" cy="2794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8" name="Rounded Rectangle 3">
            <a:extLst>
              <a:ext uri="{FF2B5EF4-FFF2-40B4-BE49-F238E27FC236}">
                <a16:creationId xmlns:a16="http://schemas.microsoft.com/office/drawing/2014/main" id="{B52D3660-46A8-45C5-B2E2-5A2A4A55D504}"/>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2.6</a:t>
            </a:r>
          </a:p>
        </p:txBody>
      </p:sp>
      <p:sp>
        <p:nvSpPr>
          <p:cNvPr id="9" name="TextBox 8"/>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30</a:t>
            </a:fld>
            <a:endParaRPr lang="en-US" sz="1100" dirty="0">
              <a:solidFill>
                <a:schemeClr val="tx2"/>
              </a:solidFill>
            </a:endParaRPr>
          </a:p>
        </p:txBody>
      </p:sp>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09600" y="1447800"/>
            <a:ext cx="180975" cy="515938"/>
          </a:xfrm>
          <a:prstGeom prst="rect">
            <a:avLst/>
          </a:prstGeom>
          <a:noFill/>
          <a:ln w="12700">
            <a:noFill/>
            <a:miter lim="800000"/>
            <a:headEnd/>
            <a:tailEnd/>
          </a:ln>
        </p:spPr>
        <p:txBody>
          <a:bodyPr wrap="none" lIns="90488" tIns="44450" rIns="90488" bIns="44450">
            <a:spAutoFit/>
          </a:bodyPr>
          <a:lstStyle/>
          <a:p>
            <a:pPr eaLnBrk="0" hangingPunct="0"/>
            <a:endParaRPr lang="en-US" sz="2800" b="1" dirty="0">
              <a:solidFill>
                <a:schemeClr val="tx2"/>
              </a:solidFill>
            </a:endParaRPr>
          </a:p>
        </p:txBody>
      </p:sp>
      <p:sp>
        <p:nvSpPr>
          <p:cNvPr id="256003" name="Rectangle 3"/>
          <p:cNvSpPr>
            <a:spLocks noChangeArrowheads="1"/>
          </p:cNvSpPr>
          <p:nvPr/>
        </p:nvSpPr>
        <p:spPr bwMode="auto">
          <a:xfrm>
            <a:off x="3048000" y="4495800"/>
            <a:ext cx="2532063" cy="1370013"/>
          </a:xfrm>
          <a:prstGeom prst="rect">
            <a:avLst/>
          </a:prstGeom>
          <a:solidFill>
            <a:schemeClr val="bg2">
              <a:lumMod val="75000"/>
            </a:schemeClr>
          </a:solidFill>
          <a:ln w="12700">
            <a:noFill/>
            <a:miter lim="800000"/>
            <a:headEnd/>
            <a:tailEnd/>
          </a:ln>
        </p:spPr>
        <p:txBody>
          <a:bodyPr wrap="none" lIns="90488" tIns="44450" rIns="90488" bIns="44450">
            <a:spAutoFit/>
          </a:bodyPr>
          <a:lstStyle/>
          <a:p>
            <a:pPr eaLnBrk="0" hangingPunct="0"/>
            <a:r>
              <a:rPr lang="en-US" sz="2800" b="1" i="1" dirty="0">
                <a:solidFill>
                  <a:srgbClr val="303B2C"/>
                </a:solidFill>
              </a:rPr>
              <a:t>What is the </a:t>
            </a:r>
          </a:p>
          <a:p>
            <a:pPr eaLnBrk="0" hangingPunct="0"/>
            <a:r>
              <a:rPr lang="en-US" sz="2800" b="1" i="1" dirty="0">
                <a:solidFill>
                  <a:srgbClr val="303B2C"/>
                </a:solidFill>
              </a:rPr>
              <a:t>multifactor</a:t>
            </a:r>
            <a:br>
              <a:rPr lang="en-US" sz="2800" b="1" i="1" dirty="0">
                <a:solidFill>
                  <a:srgbClr val="303B2C"/>
                </a:solidFill>
              </a:rPr>
            </a:br>
            <a:r>
              <a:rPr lang="en-US" sz="2800" b="1" i="1" dirty="0">
                <a:solidFill>
                  <a:srgbClr val="303B2C"/>
                </a:solidFill>
              </a:rPr>
              <a:t>productivity?</a:t>
            </a:r>
            <a:r>
              <a:rPr lang="en-US" sz="2800" b="1" i="1" dirty="0">
                <a:solidFill>
                  <a:schemeClr val="hlink"/>
                </a:solidFill>
              </a:rPr>
              <a:t> </a:t>
            </a:r>
          </a:p>
        </p:txBody>
      </p:sp>
      <p:sp>
        <p:nvSpPr>
          <p:cNvPr id="40965" name="Rectangle 5"/>
          <p:cNvSpPr>
            <a:spLocks noGrp="1" noChangeArrowheads="1"/>
          </p:cNvSpPr>
          <p:nvPr>
            <p:ph idx="1"/>
          </p:nvPr>
        </p:nvSpPr>
        <p:spPr/>
        <p:txBody>
          <a:bodyPr/>
          <a:lstStyle/>
          <a:p>
            <a:pPr>
              <a:spcBef>
                <a:spcPct val="0"/>
              </a:spcBef>
              <a:buClrTx/>
              <a:buFontTx/>
              <a:buNone/>
            </a:pPr>
            <a:r>
              <a:rPr lang="en-US" b="0" dirty="0">
                <a:solidFill>
                  <a:srgbClr val="303B2C"/>
                </a:solidFill>
              </a:rPr>
              <a:t>Units produced: 	5,000 </a:t>
            </a:r>
          </a:p>
          <a:p>
            <a:pPr>
              <a:spcBef>
                <a:spcPct val="0"/>
              </a:spcBef>
              <a:buClrTx/>
              <a:buFontTx/>
              <a:buNone/>
            </a:pPr>
            <a:r>
              <a:rPr lang="en-US" b="0" dirty="0">
                <a:solidFill>
                  <a:srgbClr val="303B2C"/>
                </a:solidFill>
              </a:rPr>
              <a:t>Standard price:	$30/unit</a:t>
            </a:r>
          </a:p>
          <a:p>
            <a:pPr>
              <a:spcBef>
                <a:spcPct val="0"/>
              </a:spcBef>
              <a:buClrTx/>
              <a:buFontTx/>
              <a:buNone/>
            </a:pPr>
            <a:r>
              <a:rPr lang="en-US" b="0" dirty="0">
                <a:solidFill>
                  <a:srgbClr val="303B2C"/>
                </a:solidFill>
              </a:rPr>
              <a:t>Labor input:  	500 hours</a:t>
            </a:r>
          </a:p>
          <a:p>
            <a:pPr>
              <a:spcBef>
                <a:spcPct val="0"/>
              </a:spcBef>
              <a:buClrTx/>
              <a:buFontTx/>
              <a:buNone/>
            </a:pPr>
            <a:r>
              <a:rPr lang="en-US" b="0" dirty="0">
                <a:solidFill>
                  <a:srgbClr val="303B2C"/>
                </a:solidFill>
              </a:rPr>
              <a:t>Cost of labor:	$25/hour</a:t>
            </a:r>
          </a:p>
          <a:p>
            <a:pPr>
              <a:spcBef>
                <a:spcPct val="0"/>
              </a:spcBef>
              <a:buClrTx/>
              <a:buFontTx/>
              <a:buNone/>
            </a:pPr>
            <a:r>
              <a:rPr lang="en-US" b="0" dirty="0">
                <a:solidFill>
                  <a:srgbClr val="303B2C"/>
                </a:solidFill>
              </a:rPr>
              <a:t>Cost of materials: 	$5,000</a:t>
            </a:r>
          </a:p>
          <a:p>
            <a:pPr>
              <a:spcBef>
                <a:spcPct val="0"/>
              </a:spcBef>
              <a:buClrTx/>
              <a:buFontTx/>
              <a:buNone/>
            </a:pPr>
            <a:r>
              <a:rPr lang="en-US" b="0" dirty="0">
                <a:solidFill>
                  <a:srgbClr val="303B2C"/>
                </a:solidFill>
              </a:rPr>
              <a:t>Cost of overhead: 	2× labor cost</a:t>
            </a:r>
          </a:p>
        </p:txBody>
      </p:sp>
      <p:sp>
        <p:nvSpPr>
          <p:cNvPr id="40964" name="Rectangle 4"/>
          <p:cNvSpPr>
            <a:spLocks noGrp="1" noChangeArrowheads="1"/>
          </p:cNvSpPr>
          <p:nvPr>
            <p:ph type="title"/>
          </p:nvPr>
        </p:nvSpPr>
        <p:spPr/>
        <p:txBody>
          <a:bodyPr/>
          <a:lstStyle/>
          <a:p>
            <a:pPr eaLnBrk="1" hangingPunct="1"/>
            <a:r>
              <a:rPr lang="en-US" dirty="0"/>
              <a:t>Productivity Calculation Example</a:t>
            </a:r>
          </a:p>
        </p:txBody>
      </p:sp>
      <p:sp>
        <p:nvSpPr>
          <p:cNvPr id="9" name="Footer Placeholder 15">
            <a:extLst>
              <a:ext uri="{FF2B5EF4-FFF2-40B4-BE49-F238E27FC236}">
                <a16:creationId xmlns:a16="http://schemas.microsoft.com/office/drawing/2014/main" id="{D5205712-DAD0-4CFA-84FA-83E42482153C}"/>
              </a:ext>
            </a:extLst>
          </p:cNvPr>
          <p:cNvSpPr txBox="1">
            <a:spLocks/>
          </p:cNvSpPr>
          <p:nvPr/>
        </p:nvSpPr>
        <p:spPr>
          <a:xfrm>
            <a:off x="1219200" y="6477000"/>
            <a:ext cx="7810500" cy="2794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7" name="Rounded Rectangle 3">
            <a:extLst>
              <a:ext uri="{FF2B5EF4-FFF2-40B4-BE49-F238E27FC236}">
                <a16:creationId xmlns:a16="http://schemas.microsoft.com/office/drawing/2014/main" id="{A4B4D0E6-35FE-4D35-8654-02954E4BBB2D}"/>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2.4</a:t>
            </a:r>
          </a:p>
        </p:txBody>
      </p:sp>
      <p:sp>
        <p:nvSpPr>
          <p:cNvPr id="8" name="TextBox 7"/>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31</a:t>
            </a:fld>
            <a:endParaRPr lang="en-US" sz="1100" dirty="0">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03"/>
                                        </p:tgtEl>
                                        <p:attrNameLst>
                                          <p:attrName>style.visibility</p:attrName>
                                        </p:attrNameLst>
                                      </p:cBhvr>
                                      <p:to>
                                        <p:strVal val="visible"/>
                                      </p:to>
                                    </p:set>
                                    <p:anim calcmode="lin" valueType="num">
                                      <p:cBhvr additive="base">
                                        <p:cTn id="7" dur="500" fill="hold"/>
                                        <p:tgtEl>
                                          <p:spTgt spid="256003"/>
                                        </p:tgtEl>
                                        <p:attrNameLst>
                                          <p:attrName>ppt_x</p:attrName>
                                        </p:attrNameLst>
                                      </p:cBhvr>
                                      <p:tavLst>
                                        <p:tav tm="0">
                                          <p:val>
                                            <p:strVal val="0-#ppt_w/2"/>
                                          </p:val>
                                        </p:tav>
                                        <p:tav tm="100000">
                                          <p:val>
                                            <p:strVal val="#ppt_x"/>
                                          </p:val>
                                        </p:tav>
                                      </p:tavLst>
                                    </p:anim>
                                    <p:anim calcmode="lin" valueType="num">
                                      <p:cBhvr additive="base">
                                        <p:cTn id="8" dur="500" fill="hold"/>
                                        <p:tgtEl>
                                          <p:spTgt spid="2560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noFill/>
        </p:spPr>
        <p:txBody>
          <a:bodyPr lIns="90488" tIns="44450" rIns="90488" bIns="44450" anchor="b">
            <a:normAutofit/>
          </a:bodyPr>
          <a:lstStyle/>
          <a:p>
            <a:pPr eaLnBrk="1" hangingPunct="1"/>
            <a:r>
              <a:rPr lang="en-US" dirty="0"/>
              <a:t>Solution</a:t>
            </a:r>
            <a:endParaRPr lang="en-US" sz="2100" b="1" dirty="0"/>
          </a:p>
        </p:txBody>
      </p:sp>
      <p:graphicFrame>
        <p:nvGraphicFramePr>
          <p:cNvPr id="2050" name="Object 3"/>
          <p:cNvGraphicFramePr>
            <a:graphicFrameLocks noChangeAspect="1"/>
          </p:cNvGraphicFramePr>
          <p:nvPr/>
        </p:nvGraphicFramePr>
        <p:xfrm>
          <a:off x="457200" y="1676400"/>
          <a:ext cx="5440363" cy="584200"/>
        </p:xfrm>
        <a:graphic>
          <a:graphicData uri="http://schemas.openxmlformats.org/presentationml/2006/ole">
            <mc:AlternateContent xmlns:mc="http://schemas.openxmlformats.org/markup-compatibility/2006">
              <mc:Choice xmlns:v="urn:schemas-microsoft-com:vml" Requires="v">
                <p:oleObj name="Equation" r:id="rId3" imgW="3429000" imgH="368300" progId="Equation.3">
                  <p:embed/>
                </p:oleObj>
              </mc:Choice>
              <mc:Fallback>
                <p:oleObj name="Equation" r:id="rId3" imgW="3429000" imgH="368300" progId="Equation.3">
                  <p:embed/>
                  <p:pic>
                    <p:nvPicPr>
                      <p:cNvPr id="0" name="Picture 1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76400"/>
                        <a:ext cx="5440363" cy="584200"/>
                      </a:xfrm>
                      <a:prstGeom prst="rect">
                        <a:avLst/>
                      </a:prstGeom>
                      <a:noFill/>
                      <a:ln>
                        <a:noFill/>
                      </a:ln>
                      <a:effectLst/>
                      <a:extLst>
                        <a:ext uri="{909E8E84-426E-40dd-AFC4-6F175D3DCCD1}">
                          <a14:hiddenFill xmlns:a14="http://schemas.microsoft.com/office/drawing/2010/main" xmlns="">
                            <a:solidFill>
                              <a:srgbClr val="397968"/>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51" name="Object 4"/>
          <p:cNvGraphicFramePr>
            <a:graphicFrameLocks noChangeAspect="1"/>
          </p:cNvGraphicFramePr>
          <p:nvPr/>
        </p:nvGraphicFramePr>
        <p:xfrm>
          <a:off x="2819400" y="2419350"/>
          <a:ext cx="6003925" cy="663575"/>
        </p:xfrm>
        <a:graphic>
          <a:graphicData uri="http://schemas.openxmlformats.org/presentationml/2006/ole">
            <mc:AlternateContent xmlns:mc="http://schemas.openxmlformats.org/markup-compatibility/2006">
              <mc:Choice xmlns:v="urn:schemas-microsoft-com:vml" Requires="v">
                <p:oleObj name="Equation" r:id="rId5" imgW="3784600" imgH="419100" progId="Equation.3">
                  <p:embed/>
                </p:oleObj>
              </mc:Choice>
              <mc:Fallback>
                <p:oleObj name="Equation" r:id="rId5" imgW="3784600" imgH="419100" progId="Equation.3">
                  <p:embed/>
                  <p:pic>
                    <p:nvPicPr>
                      <p:cNvPr id="0" name="Picture 1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2419350"/>
                        <a:ext cx="6003925" cy="663575"/>
                      </a:xfrm>
                      <a:prstGeom prst="rect">
                        <a:avLst/>
                      </a:prstGeom>
                      <a:noFill/>
                      <a:ln>
                        <a:noFill/>
                      </a:ln>
                      <a:effectLst/>
                      <a:extLst>
                        <a:ext uri="{909E8E84-426E-40dd-AFC4-6F175D3DCCD1}">
                          <a14:hiddenFill xmlns:a14="http://schemas.microsoft.com/office/drawing/2010/main" xmlns="">
                            <a:solidFill>
                              <a:srgbClr val="397968"/>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52" name="Object 5"/>
          <p:cNvGraphicFramePr>
            <a:graphicFrameLocks noChangeAspect="1"/>
          </p:cNvGraphicFramePr>
          <p:nvPr/>
        </p:nvGraphicFramePr>
        <p:xfrm>
          <a:off x="2805113" y="4060825"/>
          <a:ext cx="928687" cy="282575"/>
        </p:xfrm>
        <a:graphic>
          <a:graphicData uri="http://schemas.openxmlformats.org/presentationml/2006/ole">
            <mc:AlternateContent xmlns:mc="http://schemas.openxmlformats.org/markup-compatibility/2006">
              <mc:Choice xmlns:v="urn:schemas-microsoft-com:vml" Requires="v">
                <p:oleObj name="Equation" r:id="rId7" imgW="583693" imgH="177646" progId="Equation.3">
                  <p:embed/>
                </p:oleObj>
              </mc:Choice>
              <mc:Fallback>
                <p:oleObj name="Equation" r:id="rId7" imgW="583693" imgH="177646" progId="Equation.3">
                  <p:embed/>
                  <p:pic>
                    <p:nvPicPr>
                      <p:cNvPr id="0" name="Picture 1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5113" y="4060825"/>
                        <a:ext cx="928687" cy="282575"/>
                      </a:xfrm>
                      <a:prstGeom prst="rect">
                        <a:avLst/>
                      </a:prstGeom>
                      <a:noFill/>
                      <a:ln>
                        <a:noFill/>
                      </a:ln>
                      <a:effectLst/>
                      <a:extLst>
                        <a:ext uri="{909E8E84-426E-40dd-AFC4-6F175D3DCCD1}">
                          <a14:hiddenFill xmlns:a14="http://schemas.microsoft.com/office/drawing/2010/main" xmlns="">
                            <a:solidFill>
                              <a:srgbClr val="397968"/>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4" name="Text Box 6"/>
          <p:cNvSpPr txBox="1">
            <a:spLocks noChangeArrowheads="1"/>
          </p:cNvSpPr>
          <p:nvPr/>
        </p:nvSpPr>
        <p:spPr bwMode="auto">
          <a:xfrm>
            <a:off x="1676400" y="4510088"/>
            <a:ext cx="6558206" cy="369332"/>
          </a:xfrm>
          <a:prstGeom prst="rect">
            <a:avLst/>
          </a:prstGeom>
          <a:noFill/>
          <a:ln w="12700">
            <a:noFill/>
            <a:miter lim="800000"/>
            <a:headEnd/>
            <a:tailEnd/>
          </a:ln>
        </p:spPr>
        <p:txBody>
          <a:bodyPr wrap="none">
            <a:spAutoFit/>
          </a:bodyPr>
          <a:lstStyle/>
          <a:p>
            <a:r>
              <a:rPr lang="en-US" dirty="0"/>
              <a:t>What is the implication of an unitless measure of productivity?</a:t>
            </a:r>
          </a:p>
        </p:txBody>
      </p:sp>
      <p:graphicFrame>
        <p:nvGraphicFramePr>
          <p:cNvPr id="2055" name="Object 4"/>
          <p:cNvGraphicFramePr>
            <a:graphicFrameLocks noChangeAspect="1"/>
          </p:cNvGraphicFramePr>
          <p:nvPr/>
        </p:nvGraphicFramePr>
        <p:xfrm>
          <a:off x="2819400" y="3255963"/>
          <a:ext cx="1208087" cy="665162"/>
        </p:xfrm>
        <a:graphic>
          <a:graphicData uri="http://schemas.openxmlformats.org/presentationml/2006/ole">
            <mc:AlternateContent xmlns:mc="http://schemas.openxmlformats.org/markup-compatibility/2006">
              <mc:Choice xmlns:v="urn:schemas-microsoft-com:vml" Requires="v">
                <p:oleObj name="Equation" r:id="rId9" imgW="761669" imgH="418918" progId="Equation.3">
                  <p:embed/>
                </p:oleObj>
              </mc:Choice>
              <mc:Fallback>
                <p:oleObj name="Equation" r:id="rId9" imgW="761669" imgH="418918" progId="Equation.3">
                  <p:embed/>
                  <p:pic>
                    <p:nvPicPr>
                      <p:cNvPr id="0" name="Picture 1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3255963"/>
                        <a:ext cx="1208087" cy="665162"/>
                      </a:xfrm>
                      <a:prstGeom prst="rect">
                        <a:avLst/>
                      </a:prstGeom>
                      <a:noFill/>
                      <a:ln>
                        <a:noFill/>
                      </a:ln>
                      <a:effectLst/>
                      <a:extLst>
                        <a:ext uri="{909E8E84-426E-40dd-AFC4-6F175D3DCCD1}">
                          <a14:hiddenFill xmlns:a14="http://schemas.microsoft.com/office/drawing/2010/main" xmlns="">
                            <a:solidFill>
                              <a:srgbClr val="397968"/>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 name="Footer Placeholder 15">
            <a:extLst>
              <a:ext uri="{FF2B5EF4-FFF2-40B4-BE49-F238E27FC236}">
                <a16:creationId xmlns:a16="http://schemas.microsoft.com/office/drawing/2014/main" id="{F250695B-309C-479A-B739-4DEAC883C18B}"/>
              </a:ext>
            </a:extLst>
          </p:cNvPr>
          <p:cNvSpPr txBox="1">
            <a:spLocks/>
          </p:cNvSpPr>
          <p:nvPr/>
        </p:nvSpPr>
        <p:spPr>
          <a:xfrm>
            <a:off x="1295400" y="6477000"/>
            <a:ext cx="7810500" cy="2032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9" name="Rounded Rectangle 3">
            <a:extLst>
              <a:ext uri="{FF2B5EF4-FFF2-40B4-BE49-F238E27FC236}">
                <a16:creationId xmlns:a16="http://schemas.microsoft.com/office/drawing/2014/main" id="{680197A9-BDA0-4736-8CE0-3FD1ACC589D7}"/>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2.6</a:t>
            </a:r>
          </a:p>
        </p:txBody>
      </p:sp>
      <p:sp>
        <p:nvSpPr>
          <p:cNvPr id="10" name="TextBox 9"/>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32</a:t>
            </a:fld>
            <a:endParaRPr lang="en-US" sz="1100" dirty="0">
              <a:solidFill>
                <a:schemeClr val="tx2"/>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dirty="0"/>
              <a:t>Productivity Growth</a:t>
            </a:r>
          </a:p>
        </p:txBody>
      </p:sp>
      <p:graphicFrame>
        <p:nvGraphicFramePr>
          <p:cNvPr id="4098" name="Object 4"/>
          <p:cNvGraphicFramePr>
            <a:graphicFrameLocks noChangeAspect="1"/>
          </p:cNvGraphicFramePr>
          <p:nvPr>
            <p:extLst>
              <p:ext uri="{D42A27DB-BD31-4B8C-83A1-F6EECF244321}">
                <p14:modId xmlns:p14="http://schemas.microsoft.com/office/powerpoint/2010/main" val="1012545034"/>
              </p:ext>
            </p:extLst>
          </p:nvPr>
        </p:nvGraphicFramePr>
        <p:xfrm>
          <a:off x="381000" y="2133600"/>
          <a:ext cx="8382000" cy="701675"/>
        </p:xfrm>
        <a:graphic>
          <a:graphicData uri="http://schemas.openxmlformats.org/presentationml/2006/ole">
            <mc:AlternateContent xmlns:mc="http://schemas.openxmlformats.org/markup-compatibility/2006">
              <mc:Choice xmlns:v="urn:schemas-microsoft-com:vml" Requires="v">
                <p:oleObj name="Equation" r:id="rId3" imgW="4711700" imgH="393700" progId="Equation.3">
                  <p:embed/>
                </p:oleObj>
              </mc:Choice>
              <mc:Fallback>
                <p:oleObj name="Equation" r:id="rId3" imgW="4711700" imgH="393700" progId="Equation.3">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133600"/>
                        <a:ext cx="8382000" cy="701675"/>
                      </a:xfrm>
                      <a:prstGeom prst="rect">
                        <a:avLst/>
                      </a:prstGeom>
                      <a:solidFill>
                        <a:srgbClr val="C4BD97"/>
                      </a:solidFill>
                    </p:spPr>
                  </p:pic>
                </p:oleObj>
              </mc:Fallback>
            </mc:AlternateContent>
          </a:graphicData>
        </a:graphic>
      </p:graphicFrame>
      <p:graphicFrame>
        <p:nvGraphicFramePr>
          <p:cNvPr id="4099" name="Object 5"/>
          <p:cNvGraphicFramePr>
            <a:graphicFrameLocks noChangeAspect="1"/>
          </p:cNvGraphicFramePr>
          <p:nvPr/>
        </p:nvGraphicFramePr>
        <p:xfrm>
          <a:off x="2160588" y="4441825"/>
          <a:ext cx="5127625" cy="657225"/>
        </p:xfrm>
        <a:graphic>
          <a:graphicData uri="http://schemas.openxmlformats.org/presentationml/2006/ole">
            <mc:AlternateContent xmlns:mc="http://schemas.openxmlformats.org/markup-compatibility/2006">
              <mc:Choice xmlns:v="urn:schemas-microsoft-com:vml" Requires="v">
                <p:oleObj name="Equation" r:id="rId5" imgW="2882900" imgH="368300" progId="Equation.3">
                  <p:embed/>
                </p:oleObj>
              </mc:Choice>
              <mc:Fallback>
                <p:oleObj name="Equation" r:id="rId5" imgW="2882900" imgH="368300" progId="Equation.3">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588" y="4441825"/>
                        <a:ext cx="5127625" cy="657225"/>
                      </a:xfrm>
                      <a:prstGeom prst="rect">
                        <a:avLst/>
                      </a:prstGeom>
                      <a:noFill/>
                      <a:ln>
                        <a:noFill/>
                      </a:ln>
                      <a:effectLst/>
                      <a:extLst>
                        <a:ext uri="{909E8E84-426E-40dd-AFC4-6F175D3DCCD1}">
                          <a14:hiddenFill xmlns:a14="http://schemas.microsoft.com/office/drawing/2010/main" xmlns="">
                            <a:solidFill>
                              <a:srgbClr val="397968"/>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01" name="Text Box 6"/>
          <p:cNvSpPr txBox="1">
            <a:spLocks noChangeArrowheads="1"/>
          </p:cNvSpPr>
          <p:nvPr/>
        </p:nvSpPr>
        <p:spPr bwMode="auto">
          <a:xfrm>
            <a:off x="669925" y="3319463"/>
            <a:ext cx="8245475" cy="915987"/>
          </a:xfrm>
          <a:prstGeom prst="rect">
            <a:avLst/>
          </a:prstGeom>
          <a:noFill/>
          <a:ln w="12700">
            <a:noFill/>
            <a:miter lim="800000"/>
            <a:headEnd/>
            <a:tailEnd/>
          </a:ln>
        </p:spPr>
        <p:txBody>
          <a:bodyPr>
            <a:spAutoFit/>
          </a:bodyPr>
          <a:lstStyle/>
          <a:p>
            <a:r>
              <a:rPr lang="en-US" dirty="0"/>
              <a:t>Example: Labor productivity on the ABC assembly line was 25 units per hour in 2014. In 2015, labor productivity was 23 units per hour. What was the productivity growth from 2014 to 2015?</a:t>
            </a:r>
          </a:p>
        </p:txBody>
      </p:sp>
      <p:sp>
        <p:nvSpPr>
          <p:cNvPr id="4" name="Footer Placeholder 3">
            <a:extLst>
              <a:ext uri="{FF2B5EF4-FFF2-40B4-BE49-F238E27FC236}">
                <a16:creationId xmlns:a16="http://schemas.microsoft.com/office/drawing/2014/main" id="{84D286E9-4D38-469A-A147-3EF8903F984E}"/>
              </a:ext>
            </a:extLst>
          </p:cNvPr>
          <p:cNvSpPr>
            <a:spLocks noGrp="1"/>
          </p:cNvSpPr>
          <p:nvPr>
            <p:ph type="ftr" sz="quarter" idx="16"/>
          </p:nvPr>
        </p:nvSpPr>
        <p:spPr>
          <a:xfrm>
            <a:off x="1219200" y="6477000"/>
            <a:ext cx="7810500" cy="203200"/>
          </a:xfrm>
        </p:spPr>
        <p:txBody>
          <a:bodyPr/>
          <a:lstStyle/>
          <a:p>
            <a:pPr algn="l"/>
            <a:r>
              <a:rPr lang="en-US" dirty="0"/>
              <a:t>Copyright ©2021 McGraw-Hill Education. All rights reserved. No reproduction or distribution without the prior written consent of McGraw-Hill Education.</a:t>
            </a:r>
          </a:p>
        </p:txBody>
      </p:sp>
      <p:sp>
        <p:nvSpPr>
          <p:cNvPr id="7" name="Rounded Rectangle 3">
            <a:extLst>
              <a:ext uri="{FF2B5EF4-FFF2-40B4-BE49-F238E27FC236}">
                <a16:creationId xmlns:a16="http://schemas.microsoft.com/office/drawing/2014/main" id="{A165E699-AE67-4735-A040-AF9C814134C1}"/>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2.6</a:t>
            </a:r>
          </a:p>
        </p:txBody>
      </p:sp>
      <p:sp>
        <p:nvSpPr>
          <p:cNvPr id="8" name="TextBox 7"/>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33</a:t>
            </a:fld>
            <a:endParaRPr lang="en-US" sz="1100"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eaLnBrk="1" hangingPunct="1"/>
            <a:r>
              <a:rPr lang="en-US" b="0" dirty="0"/>
              <a:t>This chapter focuses on three separate but related ideas that are vitally important to business organizations</a:t>
            </a:r>
          </a:p>
          <a:p>
            <a:pPr marL="822960" lvl="1" indent="-457200">
              <a:buFont typeface="+mj-lt"/>
              <a:buAutoNum type="arabicPeriod"/>
            </a:pPr>
            <a:r>
              <a:rPr lang="en-US" b="0" dirty="0"/>
              <a:t>Competitiveness</a:t>
            </a:r>
          </a:p>
          <a:p>
            <a:pPr marL="822960" lvl="1" indent="-457200">
              <a:buFont typeface="+mj-lt"/>
              <a:buAutoNum type="arabicPeriod"/>
            </a:pPr>
            <a:r>
              <a:rPr lang="en-US" b="0" dirty="0"/>
              <a:t>Strategy</a:t>
            </a:r>
          </a:p>
          <a:p>
            <a:pPr marL="822960" lvl="1" indent="-457200">
              <a:buFont typeface="+mj-lt"/>
              <a:buAutoNum type="arabicPeriod"/>
            </a:pPr>
            <a:r>
              <a:rPr lang="en-US" b="0" dirty="0"/>
              <a:t>Productivity</a:t>
            </a:r>
          </a:p>
        </p:txBody>
      </p:sp>
      <p:sp>
        <p:nvSpPr>
          <p:cNvPr id="12290" name="Rectangle 2"/>
          <p:cNvSpPr>
            <a:spLocks noGrp="1" noChangeArrowheads="1"/>
          </p:cNvSpPr>
          <p:nvPr>
            <p:ph type="title"/>
          </p:nvPr>
        </p:nvSpPr>
        <p:spPr/>
        <p:txBody>
          <a:bodyPr/>
          <a:lstStyle/>
          <a:p>
            <a:pPr eaLnBrk="1" hangingPunct="1"/>
            <a:r>
              <a:rPr lang="en-US" dirty="0"/>
              <a:t>Chapter Focus</a:t>
            </a:r>
          </a:p>
        </p:txBody>
      </p:sp>
      <p:sp>
        <p:nvSpPr>
          <p:cNvPr id="5" name="Footer Placeholder 4">
            <a:extLst>
              <a:ext uri="{FF2B5EF4-FFF2-40B4-BE49-F238E27FC236}">
                <a16:creationId xmlns:a16="http://schemas.microsoft.com/office/drawing/2014/main" id="{D85919D4-2917-4487-84DC-897B63B1E98A}"/>
              </a:ext>
            </a:extLst>
          </p:cNvPr>
          <p:cNvSpPr>
            <a:spLocks noGrp="1"/>
          </p:cNvSpPr>
          <p:nvPr>
            <p:ph type="ftr" sz="quarter" idx="16"/>
          </p:nvPr>
        </p:nvSpPr>
        <p:spPr>
          <a:xfrm>
            <a:off x="1143000" y="6350000"/>
            <a:ext cx="7810500" cy="279400"/>
          </a:xfrm>
        </p:spPr>
        <p:txBody>
          <a:bodyPr/>
          <a:lstStyle/>
          <a:p>
            <a:pPr algn="l"/>
            <a:r>
              <a:rPr lang="en-US" dirty="0"/>
              <a:t>Copyright ©2021 McGraw-Hill Education. All rights reserved. No reproduction or distribution without the prior written consent of McGraw-Hill Education.</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4</a:t>
            </a:fld>
            <a:endParaRPr lang="en-US" sz="1100"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a:spcBef>
                <a:spcPct val="0"/>
              </a:spcBef>
            </a:pPr>
            <a:r>
              <a:rPr lang="en-US" b="1" dirty="0">
                <a:solidFill>
                  <a:srgbClr val="303B2C"/>
                </a:solidFill>
              </a:rPr>
              <a:t>Competitiveness:</a:t>
            </a:r>
          </a:p>
          <a:p>
            <a:pPr lvl="1">
              <a:lnSpc>
                <a:spcPct val="120000"/>
              </a:lnSpc>
              <a:spcBef>
                <a:spcPct val="0"/>
              </a:spcBef>
            </a:pPr>
            <a:r>
              <a:rPr lang="en-US" dirty="0">
                <a:solidFill>
                  <a:srgbClr val="303B2C"/>
                </a:solidFill>
              </a:rPr>
              <a:t>How effectively an organization meets the wants and needs of customers relative to others that offer similar goods or services</a:t>
            </a:r>
          </a:p>
          <a:p>
            <a:pPr lvl="1">
              <a:lnSpc>
                <a:spcPct val="120000"/>
              </a:lnSpc>
              <a:spcBef>
                <a:spcPct val="0"/>
              </a:spcBef>
            </a:pPr>
            <a:r>
              <a:rPr lang="en-US" dirty="0">
                <a:solidFill>
                  <a:srgbClr val="303B2C"/>
                </a:solidFill>
              </a:rPr>
              <a:t>Organizations compete through some combination of their marketing and operations functions</a:t>
            </a:r>
          </a:p>
          <a:p>
            <a:pPr lvl="2">
              <a:lnSpc>
                <a:spcPct val="120000"/>
              </a:lnSpc>
              <a:spcBef>
                <a:spcPct val="0"/>
              </a:spcBef>
              <a:buFont typeface="Times" pitchFamily="18" charset="0"/>
              <a:buChar char="•"/>
            </a:pPr>
            <a:r>
              <a:rPr lang="en-US" dirty="0">
                <a:solidFill>
                  <a:srgbClr val="303B2C"/>
                </a:solidFill>
              </a:rPr>
              <a:t>What do customers want?</a:t>
            </a:r>
          </a:p>
          <a:p>
            <a:pPr lvl="2">
              <a:lnSpc>
                <a:spcPct val="120000"/>
              </a:lnSpc>
              <a:spcBef>
                <a:spcPct val="0"/>
              </a:spcBef>
              <a:buFont typeface="Times" pitchFamily="18" charset="0"/>
              <a:buChar char="•"/>
            </a:pPr>
            <a:r>
              <a:rPr lang="en-US" dirty="0">
                <a:solidFill>
                  <a:srgbClr val="303B2C"/>
                </a:solidFill>
              </a:rPr>
              <a:t>How can these customer needs best be satisfied?</a:t>
            </a:r>
          </a:p>
        </p:txBody>
      </p:sp>
      <p:sp>
        <p:nvSpPr>
          <p:cNvPr id="13314" name="Rectangle 2"/>
          <p:cNvSpPr>
            <a:spLocks noGrp="1" noChangeArrowheads="1"/>
          </p:cNvSpPr>
          <p:nvPr>
            <p:ph type="title"/>
          </p:nvPr>
        </p:nvSpPr>
        <p:spPr/>
        <p:txBody>
          <a:bodyPr/>
          <a:lstStyle/>
          <a:p>
            <a:pPr eaLnBrk="1" hangingPunct="1"/>
            <a:r>
              <a:rPr lang="en-US" dirty="0"/>
              <a:t>Competitiveness</a:t>
            </a:r>
          </a:p>
        </p:txBody>
      </p:sp>
      <p:sp>
        <p:nvSpPr>
          <p:cNvPr id="7" name="Footer Placeholder 15">
            <a:extLst>
              <a:ext uri="{FF2B5EF4-FFF2-40B4-BE49-F238E27FC236}">
                <a16:creationId xmlns:a16="http://schemas.microsoft.com/office/drawing/2014/main" id="{C7191465-82AE-4430-9190-ECCEBAF14EC3}"/>
              </a:ext>
            </a:extLst>
          </p:cNvPr>
          <p:cNvSpPr txBox="1">
            <a:spLocks/>
          </p:cNvSpPr>
          <p:nvPr/>
        </p:nvSpPr>
        <p:spPr>
          <a:xfrm>
            <a:off x="1181100" y="6350000"/>
            <a:ext cx="7810500" cy="2032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6" name="Rounded Rectangle 3">
            <a:extLst>
              <a:ext uri="{FF2B5EF4-FFF2-40B4-BE49-F238E27FC236}">
                <a16:creationId xmlns:a16="http://schemas.microsoft.com/office/drawing/2014/main" id="{74C35034-D1DF-46E4-AEF1-CE9156081CD8}"/>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2.1</a:t>
            </a:r>
          </a:p>
        </p:txBody>
      </p:sp>
      <p:sp>
        <p:nvSpPr>
          <p:cNvPr id="8" name="TextBox 7"/>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5</a:t>
            </a:fld>
            <a:endParaRPr lang="en-US" sz="1100" dirty="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eaLnBrk="1" hangingPunct="1"/>
            <a:r>
              <a:rPr lang="en-US" b="0" dirty="0"/>
              <a:t>Identifying consumer wants and/or needs</a:t>
            </a:r>
          </a:p>
          <a:p>
            <a:pPr eaLnBrk="1" hangingPunct="1"/>
            <a:r>
              <a:rPr lang="en-US" b="0" dirty="0"/>
              <a:t>Pricing and quality</a:t>
            </a:r>
          </a:p>
          <a:p>
            <a:pPr eaLnBrk="1" hangingPunct="1"/>
            <a:r>
              <a:rPr lang="en-US" b="0" dirty="0"/>
              <a:t>Advertising and promotion</a:t>
            </a:r>
          </a:p>
        </p:txBody>
      </p:sp>
      <p:sp>
        <p:nvSpPr>
          <p:cNvPr id="14338" name="Rectangle 2"/>
          <p:cNvSpPr>
            <a:spLocks noGrp="1" noChangeArrowheads="1"/>
          </p:cNvSpPr>
          <p:nvPr>
            <p:ph type="title"/>
          </p:nvPr>
        </p:nvSpPr>
        <p:spPr/>
        <p:txBody>
          <a:bodyPr/>
          <a:lstStyle/>
          <a:p>
            <a:pPr eaLnBrk="1" hangingPunct="1"/>
            <a:r>
              <a:rPr lang="en-US" dirty="0"/>
              <a:t>Marketing’s Influence</a:t>
            </a:r>
          </a:p>
        </p:txBody>
      </p:sp>
      <p:sp>
        <p:nvSpPr>
          <p:cNvPr id="4" name="Footer Placeholder 3">
            <a:extLst>
              <a:ext uri="{FF2B5EF4-FFF2-40B4-BE49-F238E27FC236}">
                <a16:creationId xmlns:a16="http://schemas.microsoft.com/office/drawing/2014/main" id="{600EDFBA-7671-4EE0-AE2D-E197A351CE18}"/>
              </a:ext>
            </a:extLst>
          </p:cNvPr>
          <p:cNvSpPr>
            <a:spLocks noGrp="1"/>
          </p:cNvSpPr>
          <p:nvPr>
            <p:ph type="ftr" sz="quarter" idx="16"/>
          </p:nvPr>
        </p:nvSpPr>
        <p:spPr>
          <a:xfrm>
            <a:off x="1257300" y="6426200"/>
            <a:ext cx="7810500" cy="355600"/>
          </a:xfrm>
        </p:spPr>
        <p:txBody>
          <a:bodyPr/>
          <a:lstStyle/>
          <a:p>
            <a:pPr algn="l"/>
            <a:r>
              <a:rPr lang="en-US" dirty="0"/>
              <a:t>Copyright ©2021 McGraw-Hill Education. All rights reserved. No reproduction or distribution without the prior written consent of McGraw-Hill Education.</a:t>
            </a:r>
          </a:p>
        </p:txBody>
      </p:sp>
      <p:sp>
        <p:nvSpPr>
          <p:cNvPr id="5" name="Rounded Rectangle 3">
            <a:extLst>
              <a:ext uri="{FF2B5EF4-FFF2-40B4-BE49-F238E27FC236}">
                <a16:creationId xmlns:a16="http://schemas.microsoft.com/office/drawing/2014/main" id="{F8957B00-54AC-4740-B7F9-1085062347D0}"/>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2.1</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6</a:t>
            </a:fld>
            <a:endParaRPr lang="en-US" sz="1100" dirty="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marL="533400" indent="-533400" eaLnBrk="1" hangingPunct="1">
              <a:buFontTx/>
              <a:buAutoNum type="arabicPeriod"/>
            </a:pPr>
            <a:r>
              <a:rPr lang="en-US" sz="2400" b="0" dirty="0"/>
              <a:t>Product and service design</a:t>
            </a:r>
          </a:p>
          <a:p>
            <a:pPr marL="533400" indent="-533400" eaLnBrk="1" hangingPunct="1">
              <a:buFontTx/>
              <a:buAutoNum type="arabicPeriod"/>
            </a:pPr>
            <a:r>
              <a:rPr lang="en-US" sz="2400" b="0" dirty="0"/>
              <a:t>Cost</a:t>
            </a:r>
          </a:p>
          <a:p>
            <a:pPr marL="533400" indent="-533400" eaLnBrk="1" hangingPunct="1">
              <a:buFontTx/>
              <a:buAutoNum type="arabicPeriod"/>
            </a:pPr>
            <a:r>
              <a:rPr lang="en-US" sz="2400" b="0" dirty="0"/>
              <a:t>Location</a:t>
            </a:r>
          </a:p>
          <a:p>
            <a:pPr marL="533400" indent="-533400" eaLnBrk="1" hangingPunct="1">
              <a:buFontTx/>
              <a:buAutoNum type="arabicPeriod"/>
            </a:pPr>
            <a:r>
              <a:rPr lang="en-US" sz="2400" b="0" dirty="0"/>
              <a:t>Quality</a:t>
            </a:r>
          </a:p>
          <a:p>
            <a:pPr marL="533400" indent="-533400" eaLnBrk="1" hangingPunct="1">
              <a:buFontTx/>
              <a:buAutoNum type="arabicPeriod"/>
            </a:pPr>
            <a:r>
              <a:rPr lang="en-US" sz="2400" b="0" dirty="0"/>
              <a:t>Quick response</a:t>
            </a:r>
          </a:p>
          <a:p>
            <a:pPr marL="533400" indent="-533400" eaLnBrk="1" hangingPunct="1">
              <a:buFontTx/>
              <a:buAutoNum type="arabicPeriod"/>
            </a:pPr>
            <a:r>
              <a:rPr lang="en-US" sz="2400" b="0" dirty="0"/>
              <a:t>Flexibility</a:t>
            </a:r>
          </a:p>
          <a:p>
            <a:pPr marL="533400" indent="-533400" eaLnBrk="1" hangingPunct="1">
              <a:buFontTx/>
              <a:buAutoNum type="arabicPeriod"/>
            </a:pPr>
            <a:r>
              <a:rPr lang="en-US" sz="2400" b="0" dirty="0"/>
              <a:t>Inventory management</a:t>
            </a:r>
          </a:p>
          <a:p>
            <a:pPr marL="533400" indent="-533400" eaLnBrk="1" hangingPunct="1">
              <a:buFontTx/>
              <a:buAutoNum type="arabicPeriod"/>
            </a:pPr>
            <a:r>
              <a:rPr lang="en-US" sz="2400" b="0" dirty="0"/>
              <a:t>Supply chain management</a:t>
            </a:r>
          </a:p>
          <a:p>
            <a:pPr marL="533400" indent="-533400" eaLnBrk="1" hangingPunct="1">
              <a:buFontTx/>
              <a:buAutoNum type="arabicPeriod"/>
            </a:pPr>
            <a:r>
              <a:rPr lang="en-US" sz="2400" b="0" dirty="0"/>
              <a:t>Service</a:t>
            </a:r>
          </a:p>
          <a:p>
            <a:pPr marL="533400" indent="-533400" eaLnBrk="1" hangingPunct="1">
              <a:buFontTx/>
              <a:buAutoNum type="arabicPeriod"/>
            </a:pPr>
            <a:r>
              <a:rPr lang="en-US" sz="2400" b="0" dirty="0"/>
              <a:t>Managers and workers</a:t>
            </a:r>
          </a:p>
        </p:txBody>
      </p:sp>
      <p:sp>
        <p:nvSpPr>
          <p:cNvPr id="15362" name="Rectangle 2"/>
          <p:cNvSpPr>
            <a:spLocks noGrp="1" noChangeArrowheads="1"/>
          </p:cNvSpPr>
          <p:nvPr>
            <p:ph type="title"/>
          </p:nvPr>
        </p:nvSpPr>
        <p:spPr/>
        <p:txBody>
          <a:bodyPr anchor="b">
            <a:normAutofit/>
          </a:bodyPr>
          <a:lstStyle/>
          <a:p>
            <a:pPr eaLnBrk="1" hangingPunct="1">
              <a:lnSpc>
                <a:spcPct val="80000"/>
              </a:lnSpc>
              <a:spcBef>
                <a:spcPct val="40000"/>
              </a:spcBef>
            </a:pPr>
            <a:r>
              <a:rPr lang="en-US" sz="2800" dirty="0"/>
              <a:t>Businesses Compete Using Operations</a:t>
            </a:r>
          </a:p>
        </p:txBody>
      </p:sp>
      <p:sp>
        <p:nvSpPr>
          <p:cNvPr id="4" name="Footer Placeholder 3">
            <a:extLst>
              <a:ext uri="{FF2B5EF4-FFF2-40B4-BE49-F238E27FC236}">
                <a16:creationId xmlns:a16="http://schemas.microsoft.com/office/drawing/2014/main" id="{F18C7839-AE2E-48AC-A55E-E4A7ED2FDBAC}"/>
              </a:ext>
            </a:extLst>
          </p:cNvPr>
          <p:cNvSpPr>
            <a:spLocks noGrp="1"/>
          </p:cNvSpPr>
          <p:nvPr>
            <p:ph type="ftr" sz="quarter" idx="16"/>
          </p:nvPr>
        </p:nvSpPr>
        <p:spPr>
          <a:xfrm>
            <a:off x="1181100" y="6426200"/>
            <a:ext cx="7810500" cy="203200"/>
          </a:xfrm>
        </p:spPr>
        <p:txBody>
          <a:bodyPr/>
          <a:lstStyle/>
          <a:p>
            <a:pPr algn="l"/>
            <a:r>
              <a:rPr lang="en-US" dirty="0"/>
              <a:t>Copyright ©2021 McGraw-Hill Education. All rights reserved. No reproduction or distribution without the prior written consent of McGraw-Hill Education.</a:t>
            </a:r>
          </a:p>
        </p:txBody>
      </p:sp>
      <p:sp>
        <p:nvSpPr>
          <p:cNvPr id="5" name="Rounded Rectangle 3">
            <a:extLst>
              <a:ext uri="{FF2B5EF4-FFF2-40B4-BE49-F238E27FC236}">
                <a16:creationId xmlns:a16="http://schemas.microsoft.com/office/drawing/2014/main" id="{FC3A512A-E893-48FD-A385-F5F954B375BE}"/>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2.1</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7</a:t>
            </a:fld>
            <a:endParaRPr lang="en-US" sz="1100"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noAutofit/>
          </a:bodyPr>
          <a:lstStyle/>
          <a:p>
            <a:pPr marL="457200" indent="-457200" eaLnBrk="1" hangingPunct="1">
              <a:lnSpc>
                <a:spcPct val="90000"/>
              </a:lnSpc>
              <a:buFont typeface="+mj-lt"/>
              <a:buAutoNum type="arabicPeriod"/>
            </a:pPr>
            <a:r>
              <a:rPr lang="en-US" sz="2400" b="0" dirty="0"/>
              <a:t>Neglecting operations strategy </a:t>
            </a:r>
          </a:p>
          <a:p>
            <a:pPr marL="457200" indent="-457200" eaLnBrk="1" hangingPunct="1">
              <a:lnSpc>
                <a:spcPct val="90000"/>
              </a:lnSpc>
              <a:buFont typeface="+mj-lt"/>
              <a:buAutoNum type="arabicPeriod"/>
            </a:pPr>
            <a:r>
              <a:rPr lang="en-US" sz="2400" b="0" dirty="0"/>
              <a:t>Failing to take advantage of strengths and opportunities and/or failing to recognize competitive threats</a:t>
            </a:r>
          </a:p>
          <a:p>
            <a:pPr marL="457200" indent="-457200" eaLnBrk="1" hangingPunct="1">
              <a:lnSpc>
                <a:spcPct val="90000"/>
              </a:lnSpc>
              <a:buFont typeface="+mj-lt"/>
              <a:buAutoNum type="arabicPeriod"/>
            </a:pPr>
            <a:r>
              <a:rPr lang="en-US" sz="2400" b="0" dirty="0"/>
              <a:t>Too much emphasis on short-term financial performance at the expense of R&amp;D</a:t>
            </a:r>
          </a:p>
          <a:p>
            <a:pPr marL="457200" indent="-457200" eaLnBrk="1" hangingPunct="1">
              <a:lnSpc>
                <a:spcPct val="90000"/>
              </a:lnSpc>
              <a:buFont typeface="+mj-lt"/>
              <a:buAutoNum type="arabicPeriod"/>
            </a:pPr>
            <a:r>
              <a:rPr lang="en-US" sz="2400" b="0" dirty="0"/>
              <a:t>Too much emphasis on product and service design and not enough on process design and improvement</a:t>
            </a:r>
          </a:p>
          <a:p>
            <a:pPr marL="457200" indent="-457200" eaLnBrk="1" hangingPunct="1">
              <a:lnSpc>
                <a:spcPct val="90000"/>
              </a:lnSpc>
              <a:buFont typeface="+mj-lt"/>
              <a:buAutoNum type="arabicPeriod"/>
            </a:pPr>
            <a:r>
              <a:rPr lang="en-US" sz="2400" b="0" dirty="0"/>
              <a:t>Neglecting investments in capital and human resources</a:t>
            </a:r>
          </a:p>
          <a:p>
            <a:pPr marL="457200" indent="-457200" eaLnBrk="1" hangingPunct="1">
              <a:lnSpc>
                <a:spcPct val="90000"/>
              </a:lnSpc>
              <a:buFont typeface="+mj-lt"/>
              <a:buAutoNum type="arabicPeriod"/>
            </a:pPr>
            <a:r>
              <a:rPr lang="en-US" sz="2400" b="0" dirty="0"/>
              <a:t>Failing to establish good internal communications and cooperation</a:t>
            </a:r>
          </a:p>
          <a:p>
            <a:pPr marL="457200" indent="-457200" eaLnBrk="1" hangingPunct="1">
              <a:lnSpc>
                <a:spcPct val="90000"/>
              </a:lnSpc>
              <a:buFont typeface="+mj-lt"/>
              <a:buAutoNum type="arabicPeriod"/>
            </a:pPr>
            <a:r>
              <a:rPr lang="en-US" sz="2400" b="0" dirty="0"/>
              <a:t>Failing to consider customer wants and needs</a:t>
            </a:r>
          </a:p>
        </p:txBody>
      </p:sp>
      <p:sp>
        <p:nvSpPr>
          <p:cNvPr id="16386" name="Rectangle 2"/>
          <p:cNvSpPr>
            <a:spLocks noGrp="1" noChangeArrowheads="1"/>
          </p:cNvSpPr>
          <p:nvPr>
            <p:ph type="title"/>
          </p:nvPr>
        </p:nvSpPr>
        <p:spPr/>
        <p:txBody>
          <a:bodyPr>
            <a:normAutofit/>
          </a:bodyPr>
          <a:lstStyle/>
          <a:p>
            <a:pPr eaLnBrk="1" hangingPunct="1"/>
            <a:r>
              <a:rPr lang="en-US" dirty="0"/>
              <a:t>Why Some Organizations Fail</a:t>
            </a:r>
          </a:p>
        </p:txBody>
      </p:sp>
      <p:sp>
        <p:nvSpPr>
          <p:cNvPr id="5" name="Footer Placeholder 4">
            <a:extLst>
              <a:ext uri="{FF2B5EF4-FFF2-40B4-BE49-F238E27FC236}">
                <a16:creationId xmlns:a16="http://schemas.microsoft.com/office/drawing/2014/main" id="{AAEE4EFC-2FE0-4CDA-B2E6-3C3A3F8EB235}"/>
              </a:ext>
            </a:extLst>
          </p:cNvPr>
          <p:cNvSpPr>
            <a:spLocks noGrp="1"/>
          </p:cNvSpPr>
          <p:nvPr>
            <p:ph type="ftr" sz="quarter" idx="16"/>
          </p:nvPr>
        </p:nvSpPr>
        <p:spPr>
          <a:xfrm>
            <a:off x="1181100" y="6426200"/>
            <a:ext cx="7810500" cy="203200"/>
          </a:xfrm>
        </p:spPr>
        <p:txBody>
          <a:bodyPr/>
          <a:lstStyle/>
          <a:p>
            <a:pPr algn="l"/>
            <a:r>
              <a:rPr lang="en-US" dirty="0"/>
              <a:t>Copyright ©2021 McGraw-Hill Education. All rights reserved. No reproduction or distribution without the prior written consent of McGraw-Hill Education.</a:t>
            </a:r>
          </a:p>
        </p:txBody>
      </p:sp>
      <p:sp>
        <p:nvSpPr>
          <p:cNvPr id="6" name="Rounded Rectangle 3">
            <a:extLst>
              <a:ext uri="{FF2B5EF4-FFF2-40B4-BE49-F238E27FC236}">
                <a16:creationId xmlns:a16="http://schemas.microsoft.com/office/drawing/2014/main" id="{42E22939-CDA8-4262-B18F-47B19100BED8}"/>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2.2</a:t>
            </a:r>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8</a:t>
            </a:fld>
            <a:endParaRPr lang="en-US" sz="1100" dirty="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a:t>Mission</a:t>
            </a:r>
          </a:p>
          <a:p>
            <a:r>
              <a:rPr lang="en-US" dirty="0"/>
              <a:t>Goals</a:t>
            </a:r>
          </a:p>
          <a:p>
            <a:r>
              <a:rPr lang="en-US" dirty="0"/>
              <a:t>Organizational strategies</a:t>
            </a:r>
          </a:p>
          <a:p>
            <a:r>
              <a:rPr lang="en-US" dirty="0"/>
              <a:t>Functional strategies</a:t>
            </a:r>
          </a:p>
          <a:p>
            <a:r>
              <a:rPr lang="en-US" dirty="0"/>
              <a:t>Tactics</a:t>
            </a:r>
          </a:p>
        </p:txBody>
      </p:sp>
      <p:sp>
        <p:nvSpPr>
          <p:cNvPr id="12" name="Footer Placeholder 15">
            <a:extLst>
              <a:ext uri="{FF2B5EF4-FFF2-40B4-BE49-F238E27FC236}">
                <a16:creationId xmlns:a16="http://schemas.microsoft.com/office/drawing/2014/main" id="{975BEAD2-2B6E-47A6-8A64-4AEF56E31618}"/>
              </a:ext>
            </a:extLst>
          </p:cNvPr>
          <p:cNvSpPr>
            <a:spLocks noGrp="1"/>
          </p:cNvSpPr>
          <p:nvPr>
            <p:ph type="ftr" sz="quarter" idx="16"/>
          </p:nvPr>
        </p:nvSpPr>
        <p:spPr>
          <a:xfrm>
            <a:off x="1219200" y="6400800"/>
            <a:ext cx="8133348" cy="336267"/>
          </a:xfrm>
        </p:spPr>
        <p:txBody>
          <a:bodyPr/>
          <a:lstStyle>
            <a:lvl1pPr algn="ctr">
              <a:defRPr sz="1000">
                <a:solidFill>
                  <a:schemeClr val="tx1">
                    <a:lumMod val="95000"/>
                    <a:lumOff val="5000"/>
                  </a:schemeClr>
                </a:solidFill>
              </a:defRPr>
            </a:lvl1pPr>
          </a:lstStyle>
          <a:p>
            <a:pPr algn="l"/>
            <a:r>
              <a:rPr lang="en-US" dirty="0"/>
              <a:t>Copyright ©2021 McGraw-Hill Education. All rights reserved. No reproduction or distribution without the prior written consent of McGraw-Hill Education.</a:t>
            </a:r>
          </a:p>
        </p:txBody>
      </p:sp>
      <p:sp>
        <p:nvSpPr>
          <p:cNvPr id="9" name="Rectangle 2">
            <a:extLst>
              <a:ext uri="{FF2B5EF4-FFF2-40B4-BE49-F238E27FC236}">
                <a16:creationId xmlns:a16="http://schemas.microsoft.com/office/drawing/2014/main" id="{4FCD0C4C-BA63-483A-92B5-9F73BB87202A}"/>
              </a:ext>
            </a:extLst>
          </p:cNvPr>
          <p:cNvSpPr>
            <a:spLocks noGrp="1" noChangeArrowheads="1"/>
          </p:cNvSpPr>
          <p:nvPr>
            <p:ph type="title"/>
          </p:nvPr>
        </p:nvSpPr>
        <p:spPr/>
        <p:txBody>
          <a:bodyPr>
            <a:normAutofit/>
          </a:bodyPr>
          <a:lstStyle/>
          <a:p>
            <a:pPr eaLnBrk="1" hangingPunct="1"/>
            <a:r>
              <a:rPr lang="en-US" dirty="0"/>
              <a:t>Hierarchical Planning</a:t>
            </a:r>
          </a:p>
        </p:txBody>
      </p:sp>
      <p:sp>
        <p:nvSpPr>
          <p:cNvPr id="11" name="Rectangle 10">
            <a:extLst>
              <a:ext uri="{FF2B5EF4-FFF2-40B4-BE49-F238E27FC236}">
                <a16:creationId xmlns:a16="http://schemas.microsoft.com/office/drawing/2014/main" id="{BF059B45-EC90-4B99-9D05-88AD78F67357}"/>
              </a:ext>
            </a:extLst>
          </p:cNvPr>
          <p:cNvSpPr/>
          <p:nvPr/>
        </p:nvSpPr>
        <p:spPr>
          <a:xfrm>
            <a:off x="5943600" y="4756268"/>
            <a:ext cx="2373220" cy="646331"/>
          </a:xfrm>
          <a:prstGeom prst="rect">
            <a:avLst/>
          </a:prstGeom>
        </p:spPr>
        <p:txBody>
          <a:bodyPr wrap="square">
            <a:spAutoFit/>
          </a:bodyPr>
          <a:lstStyle/>
          <a:p>
            <a:r>
              <a:rPr lang="en-US" sz="1200" b="1" dirty="0">
                <a:solidFill>
                  <a:srgbClr val="006891"/>
                </a:solidFill>
                <a:latin typeface="Proxima Nova Rg"/>
              </a:rPr>
              <a:t>FIGURE 2.1 </a:t>
            </a:r>
            <a:endParaRPr lang="en-US" sz="1200" dirty="0">
              <a:solidFill>
                <a:srgbClr val="006891"/>
              </a:solidFill>
              <a:latin typeface="Proxima Nova Rg"/>
            </a:endParaRPr>
          </a:p>
          <a:p>
            <a:r>
              <a:rPr lang="en-US" sz="1200" dirty="0">
                <a:solidFill>
                  <a:srgbClr val="211D1E"/>
                </a:solidFill>
                <a:latin typeface="Proxima Nova Rg"/>
              </a:rPr>
              <a:t>Planning and decision making are hierarchical in organizations </a:t>
            </a:r>
            <a:endParaRPr lang="en-US" sz="1200" dirty="0"/>
          </a:p>
        </p:txBody>
      </p:sp>
      <p:pic>
        <p:nvPicPr>
          <p:cNvPr id="3" name="Picture 2">
            <a:extLst>
              <a:ext uri="{FF2B5EF4-FFF2-40B4-BE49-F238E27FC236}">
                <a16:creationId xmlns:a16="http://schemas.microsoft.com/office/drawing/2014/main" id="{3E843F88-ACE4-47BE-B2A5-BC12F31C1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857" y="841211"/>
            <a:ext cx="4366144" cy="3737420"/>
          </a:xfrm>
          <a:prstGeom prst="rect">
            <a:avLst/>
          </a:prstGeom>
        </p:spPr>
      </p:pic>
      <p:sp>
        <p:nvSpPr>
          <p:cNvPr id="13" name="Rounded Rectangle 3">
            <a:extLst>
              <a:ext uri="{FF2B5EF4-FFF2-40B4-BE49-F238E27FC236}">
                <a16:creationId xmlns:a16="http://schemas.microsoft.com/office/drawing/2014/main" id="{73EA2575-7187-4FCA-A542-F20B671E6620}"/>
              </a:ext>
            </a:extLst>
          </p:cNvPr>
          <p:cNvSpPr/>
          <p:nvPr/>
        </p:nvSpPr>
        <p:spPr>
          <a:xfrm>
            <a:off x="152400" y="6172200"/>
            <a:ext cx="1066800" cy="533400"/>
          </a:xfrm>
          <a:prstGeom prst="round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rPr>
              <a:t>LO 2.3</a:t>
            </a:r>
          </a:p>
        </p:txBody>
      </p:sp>
      <p:sp>
        <p:nvSpPr>
          <p:cNvPr id="14" name="TextBox 13"/>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9</a:t>
            </a:fld>
            <a:endParaRPr lang="en-US" sz="1100" dirty="0">
              <a:solidFill>
                <a:schemeClr val="tx2"/>
              </a:solidFill>
            </a:endParaRPr>
          </a:p>
        </p:txBody>
      </p:sp>
    </p:spTree>
    <p:extLst>
      <p:ext uri="{BB962C8B-B14F-4D97-AF65-F5344CB8AC3E}">
        <p14:creationId xmlns:p14="http://schemas.microsoft.com/office/powerpoint/2010/main" val="23756649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evenson 11th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Stevenson 12th - Theme</Template>
  <TotalTime>793</TotalTime>
  <Pages>1</Pages>
  <Words>2136</Words>
  <Application>Microsoft Office PowerPoint</Application>
  <PresentationFormat>On-screen Show (4:3)</PresentationFormat>
  <Paragraphs>375</Paragraphs>
  <Slides>33</Slides>
  <Notes>32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Constantia</vt:lpstr>
      <vt:lpstr>Proxima Nova Rg</vt:lpstr>
      <vt:lpstr>Times</vt:lpstr>
      <vt:lpstr>Times New Roman</vt:lpstr>
      <vt:lpstr>Wingdings 2</vt:lpstr>
      <vt:lpstr>Stevenson 11th Theme</vt:lpstr>
      <vt:lpstr>Equation</vt:lpstr>
      <vt:lpstr>Chapter 2</vt:lpstr>
      <vt:lpstr>Chapter 2: Learning Objectives</vt:lpstr>
      <vt:lpstr>A Cold Hard Fact</vt:lpstr>
      <vt:lpstr>Chapter Focus</vt:lpstr>
      <vt:lpstr>Competitiveness</vt:lpstr>
      <vt:lpstr>Marketing’s Influence</vt:lpstr>
      <vt:lpstr>Businesses Compete Using Operations</vt:lpstr>
      <vt:lpstr>Why Some Organizations Fail</vt:lpstr>
      <vt:lpstr>Hierarchical Planning</vt:lpstr>
      <vt:lpstr>Mission</vt:lpstr>
      <vt:lpstr>Mission Statement</vt:lpstr>
      <vt:lpstr>Goals</vt:lpstr>
      <vt:lpstr>Strategies</vt:lpstr>
      <vt:lpstr>Tactics and Operations</vt:lpstr>
      <vt:lpstr>Core Competencies</vt:lpstr>
      <vt:lpstr>Sample Operations Strategies</vt:lpstr>
      <vt:lpstr>Strategy Formulation</vt:lpstr>
      <vt:lpstr>Strategy Formulation (cont.)</vt:lpstr>
      <vt:lpstr>Environmental Scanning</vt:lpstr>
      <vt:lpstr>Key External Factors</vt:lpstr>
      <vt:lpstr>Key Internal Factors</vt:lpstr>
      <vt:lpstr>Operations Strategy</vt:lpstr>
      <vt:lpstr>Strategic OM Decision Areas</vt:lpstr>
      <vt:lpstr>Quality-Based Strategies</vt:lpstr>
      <vt:lpstr>Time-Based Strategies</vt:lpstr>
      <vt:lpstr>Time-Based Strategies (cont.)</vt:lpstr>
      <vt:lpstr>The Balanced Scorecard Approach</vt:lpstr>
      <vt:lpstr>The Balanced Scorecard</vt:lpstr>
      <vt:lpstr>Productivity</vt:lpstr>
      <vt:lpstr>Productivity Measures</vt:lpstr>
      <vt:lpstr>Productivity Calculation Example</vt:lpstr>
      <vt:lpstr>Solution</vt:lpstr>
      <vt:lpstr>Productivity Growth</vt:lpstr>
    </vt:vector>
  </TitlesOfParts>
  <Company>David Cook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David Cook</dc:creator>
  <cp:lastModifiedBy>Alhawari, Omar Ibrahim</cp:lastModifiedBy>
  <cp:revision>115</cp:revision>
  <cp:lastPrinted>1998-04-06T20:15:10Z</cp:lastPrinted>
  <dcterms:created xsi:type="dcterms:W3CDTF">2008-06-30T20:03:26Z</dcterms:created>
  <dcterms:modified xsi:type="dcterms:W3CDTF">2021-08-16T07:10:54Z</dcterms:modified>
</cp:coreProperties>
</file>