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Lst>
  <p:notesMasterIdLst>
    <p:notesMasterId r:id="rId43"/>
  </p:notesMasterIdLst>
  <p:sldIdLst>
    <p:sldId id="302" r:id="rId5"/>
    <p:sldId id="303" r:id="rId6"/>
    <p:sldId id="305" r:id="rId7"/>
    <p:sldId id="391" r:id="rId8"/>
    <p:sldId id="392" r:id="rId9"/>
    <p:sldId id="395" r:id="rId10"/>
    <p:sldId id="476" r:id="rId11"/>
    <p:sldId id="396" r:id="rId12"/>
    <p:sldId id="473" r:id="rId13"/>
    <p:sldId id="478" r:id="rId14"/>
    <p:sldId id="307" r:id="rId15"/>
    <p:sldId id="460" r:id="rId16"/>
    <p:sldId id="461" r:id="rId17"/>
    <p:sldId id="442" r:id="rId18"/>
    <p:sldId id="462" r:id="rId19"/>
    <p:sldId id="463" r:id="rId20"/>
    <p:sldId id="464" r:id="rId21"/>
    <p:sldId id="458" r:id="rId22"/>
    <p:sldId id="465" r:id="rId23"/>
    <p:sldId id="444" r:id="rId24"/>
    <p:sldId id="437" r:id="rId25"/>
    <p:sldId id="445" r:id="rId26"/>
    <p:sldId id="446" r:id="rId27"/>
    <p:sldId id="447" r:id="rId28"/>
    <p:sldId id="448" r:id="rId29"/>
    <p:sldId id="466" r:id="rId30"/>
    <p:sldId id="450" r:id="rId31"/>
    <p:sldId id="467" r:id="rId32"/>
    <p:sldId id="468" r:id="rId33"/>
    <p:sldId id="469" r:id="rId34"/>
    <p:sldId id="453" r:id="rId35"/>
    <p:sldId id="470" r:id="rId36"/>
    <p:sldId id="471" r:id="rId37"/>
    <p:sldId id="472" r:id="rId38"/>
    <p:sldId id="299" r:id="rId39"/>
    <p:sldId id="409" r:id="rId40"/>
    <p:sldId id="480" r:id="rId41"/>
    <p:sldId id="47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2"/>
            <p14:sldId id="303"/>
            <p14:sldId id="305"/>
            <p14:sldId id="391"/>
            <p14:sldId id="392"/>
            <p14:sldId id="395"/>
            <p14:sldId id="476"/>
            <p14:sldId id="396"/>
            <p14:sldId id="473"/>
            <p14:sldId id="478"/>
            <p14:sldId id="307"/>
            <p14:sldId id="460"/>
            <p14:sldId id="461"/>
            <p14:sldId id="442"/>
            <p14:sldId id="462"/>
            <p14:sldId id="463"/>
            <p14:sldId id="464"/>
            <p14:sldId id="458"/>
            <p14:sldId id="465"/>
            <p14:sldId id="444"/>
            <p14:sldId id="437"/>
            <p14:sldId id="445"/>
            <p14:sldId id="446"/>
            <p14:sldId id="447"/>
            <p14:sldId id="448"/>
            <p14:sldId id="466"/>
            <p14:sldId id="450"/>
            <p14:sldId id="467"/>
            <p14:sldId id="468"/>
            <p14:sldId id="469"/>
            <p14:sldId id="453"/>
            <p14:sldId id="470"/>
            <p14:sldId id="471"/>
            <p14:sldId id="472"/>
            <p14:sldId id="299"/>
          </p14:sldIdLst>
        </p14:section>
        <p14:section name="Appendix: Image Descriptions for Unsighted Students" id="{F763D515-B349-4E96-A8BB-5D29A29608A0}">
          <p14:sldIdLst>
            <p14:sldId id="409"/>
            <p14:sldId id="480"/>
            <p14:sldId id="479"/>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39"/>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D48A"/>
    <a:srgbClr val="E0C79E"/>
    <a:srgbClr val="F58A7A"/>
    <a:srgbClr val="F0D982"/>
    <a:srgbClr val="FDCF9E"/>
    <a:srgbClr val="C2D3E5"/>
    <a:srgbClr val="C8E3B0"/>
    <a:srgbClr val="FBE4CF"/>
    <a:srgbClr val="E47700"/>
    <a:srgbClr val="E47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7" autoAdjust="0"/>
    <p:restoredTop sz="86375" autoAdjust="0"/>
  </p:normalViewPr>
  <p:slideViewPr>
    <p:cSldViewPr snapToGrid="0" showGuides="1">
      <p:cViewPr varScale="1">
        <p:scale>
          <a:sx n="92" d="100"/>
          <a:sy n="92" d="100"/>
        </p:scale>
        <p:origin x="210" y="96"/>
      </p:cViewPr>
      <p:guideLst>
        <p:guide pos="3264"/>
        <p:guide orient="horz" pos="2256"/>
        <p:guide pos="5640"/>
      </p:guideLst>
    </p:cSldViewPr>
  </p:slideViewPr>
  <p:outlineViewPr>
    <p:cViewPr>
      <p:scale>
        <a:sx n="33" d="100"/>
        <a:sy n="33" d="100"/>
      </p:scale>
      <p:origin x="0" y="-21642"/>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38D-9891-4D14-B66F-318F3DA713DD}" type="datetimeFigureOut">
              <a:rPr lang="en-IN" smtClean="0"/>
              <a:t>09-02-2021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FFF49-F1E4-4199-9AF0-8738C62FD862}" type="slidenum">
              <a:rPr lang="en-IN" smtClean="0"/>
              <a:t>‹#›</a:t>
            </a:fld>
            <a:endParaRPr lang="en-IN"/>
          </a:p>
        </p:txBody>
      </p:sp>
    </p:spTree>
    <p:extLst>
      <p:ext uri="{BB962C8B-B14F-4D97-AF65-F5344CB8AC3E}">
        <p14:creationId xmlns:p14="http://schemas.microsoft.com/office/powerpoint/2010/main" val="1464209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FFF49-F1E4-4199-9AF0-8738C62FD862}" type="slidenum">
              <a:rPr lang="en-IN" smtClean="0"/>
              <a:t>1</a:t>
            </a:fld>
            <a:endParaRPr lang="en-IN"/>
          </a:p>
        </p:txBody>
      </p:sp>
    </p:spTree>
    <p:extLst>
      <p:ext uri="{BB962C8B-B14F-4D97-AF65-F5344CB8AC3E}">
        <p14:creationId xmlns:p14="http://schemas.microsoft.com/office/powerpoint/2010/main" val="205204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FFF49-F1E4-4199-9AF0-8738C62FD862}" type="slidenum">
              <a:rPr lang="en-IN" smtClean="0"/>
              <a:t>7</a:t>
            </a:fld>
            <a:endParaRPr lang="en-IN"/>
          </a:p>
        </p:txBody>
      </p:sp>
    </p:spTree>
    <p:extLst>
      <p:ext uri="{BB962C8B-B14F-4D97-AF65-F5344CB8AC3E}">
        <p14:creationId xmlns:p14="http://schemas.microsoft.com/office/powerpoint/2010/main" val="349477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FFF49-F1E4-4199-9AF0-8738C62FD862}" type="slidenum">
              <a:rPr lang="en-IN" smtClean="0"/>
              <a:t>10</a:t>
            </a:fld>
            <a:endParaRPr lang="en-IN"/>
          </a:p>
        </p:txBody>
      </p:sp>
    </p:spTree>
    <p:extLst>
      <p:ext uri="{BB962C8B-B14F-4D97-AF65-F5344CB8AC3E}">
        <p14:creationId xmlns:p14="http://schemas.microsoft.com/office/powerpoint/2010/main" val="406465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FFF49-F1E4-4199-9AF0-8738C62FD862}" type="slidenum">
              <a:rPr lang="en-IN" smtClean="0"/>
              <a:t>22</a:t>
            </a:fld>
            <a:endParaRPr lang="en-IN"/>
          </a:p>
        </p:txBody>
      </p:sp>
    </p:spTree>
    <p:extLst>
      <p:ext uri="{BB962C8B-B14F-4D97-AF65-F5344CB8AC3E}">
        <p14:creationId xmlns:p14="http://schemas.microsoft.com/office/powerpoint/2010/main" val="175833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AA4032-5F03-4AF6-92F9-99CEDC677565}" type="slidenum">
              <a:rPr lang="en-IN" smtClean="0"/>
              <a:t>31</a:t>
            </a:fld>
            <a:endParaRPr lang="en-IN"/>
          </a:p>
        </p:txBody>
      </p:sp>
    </p:spTree>
    <p:extLst>
      <p:ext uri="{BB962C8B-B14F-4D97-AF65-F5344CB8AC3E}">
        <p14:creationId xmlns:p14="http://schemas.microsoft.com/office/powerpoint/2010/main" val="142820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FFF49-F1E4-4199-9AF0-8738C62FD862}" type="slidenum">
              <a:rPr lang="en-IN" smtClean="0"/>
              <a:t>35</a:t>
            </a:fld>
            <a:endParaRPr lang="en-IN"/>
          </a:p>
        </p:txBody>
      </p:sp>
    </p:spTree>
    <p:extLst>
      <p:ext uri="{BB962C8B-B14F-4D97-AF65-F5344CB8AC3E}">
        <p14:creationId xmlns:p14="http://schemas.microsoft.com/office/powerpoint/2010/main" val="313511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48566"/>
            <a:ext cx="9144000" cy="4990011"/>
            <a:chOff x="331115" y="2109128"/>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109128"/>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45536" y="2523791"/>
              <a:ext cx="3550346" cy="327184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37319"/>
              <a:ext cx="3059950" cy="2813353"/>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p:nvPr>
        </p:nvSpPr>
        <p:spPr>
          <a:xfrm>
            <a:off x="1248808" y="2931007"/>
            <a:ext cx="5674505" cy="1041080"/>
          </a:xfrm>
          <a:prstGeom prst="rect">
            <a:avLst/>
          </a:prstGeom>
        </p:spPr>
        <p:txBody>
          <a:bodyPr anchor="t">
            <a:noAutofit/>
          </a:bodyPr>
          <a:lstStyle>
            <a:lvl1pPr algn="l">
              <a:lnSpc>
                <a:spcPct val="100000"/>
              </a:lnSpc>
              <a:defRPr sz="2600" b="1">
                <a:solidFill>
                  <a:schemeClr val="bg1"/>
                </a:solidFill>
              </a:defRPr>
            </a:lvl1pPr>
          </a:lstStyle>
          <a:p>
            <a:endParaRPr lang="en-US" dirty="0"/>
          </a:p>
        </p:txBody>
      </p:sp>
      <p:sp>
        <p:nvSpPr>
          <p:cNvPr id="8" name="Subtitle"/>
          <p:cNvSpPr>
            <a:spLocks noGrp="1"/>
          </p:cNvSpPr>
          <p:nvPr>
            <p:ph type="subTitle" idx="1"/>
          </p:nvPr>
        </p:nvSpPr>
        <p:spPr>
          <a:xfrm>
            <a:off x="1248808" y="4159314"/>
            <a:ext cx="4407408" cy="50560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1327185" y="4788842"/>
            <a:ext cx="354525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30EB648-5045-47FF-877F-FE0DF7006312}"/>
              </a:ext>
            </a:extLst>
          </p:cNvPr>
          <p:cNvSpPr>
            <a:spLocks noGrp="1"/>
          </p:cNvSpPr>
          <p:nvPr>
            <p:ph type="body" sz="quarter" idx="12"/>
          </p:nvPr>
        </p:nvSpPr>
        <p:spPr>
          <a:xfrm>
            <a:off x="0" y="6509220"/>
            <a:ext cx="9144000" cy="321462"/>
          </a:xfrm>
          <a:prstGeom prst="rect">
            <a:avLst/>
          </a:prstGeom>
        </p:spPr>
        <p:txBody>
          <a:bodyPr anchor="ctr"/>
          <a:lstStyle>
            <a:lvl1pPr algn="ctr">
              <a:defRPr sz="900"/>
            </a:lvl1pPr>
          </a:lstStyle>
          <a:p>
            <a:pPr lvl="0"/>
            <a:endParaRPr lang="en-US" dirty="0"/>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NY CONTENT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8" name="Content Placeholder 7">
            <a:extLst>
              <a:ext uri="{FF2B5EF4-FFF2-40B4-BE49-F238E27FC236}">
                <a16:creationId xmlns:a16="http://schemas.microsoft.com/office/drawing/2014/main" id="{9DC7D30B-50D1-41C4-BDFF-C88C5548EF50}"/>
              </a:ext>
            </a:extLst>
          </p:cNvPr>
          <p:cNvSpPr>
            <a:spLocks noGrp="1"/>
          </p:cNvSpPr>
          <p:nvPr>
            <p:ph sz="quarter" idx="13"/>
          </p:nvPr>
        </p:nvSpPr>
        <p:spPr>
          <a:xfrm>
            <a:off x="1028700" y="228600"/>
            <a:ext cx="7086600" cy="49450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808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p:nvPr>
        </p:nvSpPr>
        <p:spPr>
          <a:xfrm>
            <a:off x="342900" y="2366308"/>
            <a:ext cx="7563144" cy="672313"/>
          </a:xfrm>
          <a:prstGeom prst="rect">
            <a:avLst/>
          </a:prstGeom>
        </p:spPr>
        <p:txBody>
          <a:bodyPr anchor="ctr">
            <a:normAutofit/>
          </a:bodyPr>
          <a:lstStyle>
            <a:lvl1pPr algn="l">
              <a:defRPr sz="2400"/>
            </a:lvl1pPr>
          </a:lstStyle>
          <a:p>
            <a:endParaRPr lang="en-US" dirty="0"/>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58921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136771" y="5329121"/>
            <a:ext cx="287045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www.mheducation.com</a:t>
            </a:r>
          </a:p>
        </p:txBody>
      </p:sp>
      <p:sp>
        <p:nvSpPr>
          <p:cNvPr id="5" name="Text Placeholder 4">
            <a:extLst>
              <a:ext uri="{FF2B5EF4-FFF2-40B4-BE49-F238E27FC236}">
                <a16:creationId xmlns:a16="http://schemas.microsoft.com/office/drawing/2014/main" id="{5D8F42E2-CCF1-4CC4-BFF9-DD453097F90D}"/>
              </a:ext>
            </a:extLst>
          </p:cNvPr>
          <p:cNvSpPr>
            <a:spLocks noGrp="1"/>
          </p:cNvSpPr>
          <p:nvPr>
            <p:ph type="body" sz="quarter" idx="10"/>
          </p:nvPr>
        </p:nvSpPr>
        <p:spPr>
          <a:xfrm>
            <a:off x="0" y="6478588"/>
            <a:ext cx="9144000" cy="400050"/>
          </a:xfrm>
          <a:prstGeom prst="rect">
            <a:avLst/>
          </a:prstGeom>
        </p:spPr>
        <p:txBody>
          <a:bodyPr anchor="ctr"/>
          <a:lstStyle>
            <a:lvl1pPr>
              <a:defRPr sz="900"/>
            </a:lvl1pPr>
          </a:lstStyle>
          <a:p>
            <a:pPr lvl="0"/>
            <a:r>
              <a:rPr lang="en-US" dirty="0"/>
              <a:t>Click to edit Master text styles</a:t>
            </a:r>
          </a:p>
        </p:txBody>
      </p:sp>
    </p:spTree>
    <p:extLst>
      <p:ext uri="{BB962C8B-B14F-4D97-AF65-F5344CB8AC3E}">
        <p14:creationId xmlns:p14="http://schemas.microsoft.com/office/powerpoint/2010/main" val="3236546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One Main Placeholder">
    <p:spTree>
      <p:nvGrpSpPr>
        <p:cNvPr id="1" name=""/>
        <p:cNvGrpSpPr/>
        <p:nvPr/>
      </p:nvGrpSpPr>
      <p:grpSpPr>
        <a:xfrm>
          <a:off x="0" y="0"/>
          <a:ext cx="0" cy="0"/>
          <a:chOff x="0" y="0"/>
          <a:chExt cx="0" cy="0"/>
        </a:xfrm>
      </p:grpSpPr>
      <p:sp>
        <p:nvSpPr>
          <p:cNvPr id="42" name="Slide Title 1">
            <a:extLst>
              <a:ext uri="{FF2B5EF4-FFF2-40B4-BE49-F238E27FC236}">
                <a16:creationId xmlns:a16="http://schemas.microsoft.com/office/drawing/2014/main" id="{61E96587-16CA-4CE2-8209-77132657C339}"/>
              </a:ext>
            </a:extLst>
          </p:cNvPr>
          <p:cNvSpPr>
            <a:spLocks noGrp="1"/>
          </p:cNvSpPr>
          <p:nvPr>
            <p:ph type="title" hasCustomPrompt="1"/>
          </p:nvPr>
        </p:nvSpPr>
        <p:spPr>
          <a:xfrm>
            <a:off x="342900" y="304801"/>
            <a:ext cx="8458200" cy="460374"/>
          </a:xfrm>
          <a:prstGeom prst="rect">
            <a:avLst/>
          </a:prstGeom>
        </p:spPr>
        <p:txBody>
          <a:bodyPr anchor="ctr"/>
          <a:lstStyle>
            <a:lvl1pPr algn="ctr">
              <a:defRPr sz="3200">
                <a:solidFill>
                  <a:schemeClr val="tx1"/>
                </a:solidFill>
              </a:defRPr>
            </a:lvl1pPr>
          </a:lstStyle>
          <a:p>
            <a:r>
              <a:rPr lang="en-US" dirty="0"/>
              <a:t>Slide Title</a:t>
            </a:r>
          </a:p>
        </p:txBody>
      </p:sp>
      <p:sp>
        <p:nvSpPr>
          <p:cNvPr id="43" name="Slide Sub Title 2">
            <a:extLst>
              <a:ext uri="{FF2B5EF4-FFF2-40B4-BE49-F238E27FC236}">
                <a16:creationId xmlns:a16="http://schemas.microsoft.com/office/drawing/2014/main" id="{C4EEBD99-4E07-4AF5-ADC1-92246D8CD9AA}"/>
              </a:ext>
            </a:extLst>
          </p:cNvPr>
          <p:cNvSpPr>
            <a:spLocks noGrp="1"/>
          </p:cNvSpPr>
          <p:nvPr>
            <p:ph sz="quarter" idx="19" hasCustomPrompt="1"/>
          </p:nvPr>
        </p:nvSpPr>
        <p:spPr>
          <a:xfrm>
            <a:off x="342900" y="836712"/>
            <a:ext cx="8458200" cy="554038"/>
          </a:xfrm>
        </p:spPr>
        <p:txBody>
          <a:bodyPr>
            <a:noAutofit/>
          </a:bodyPr>
          <a:lstStyle>
            <a:lvl1pPr algn="ctr">
              <a:defRPr sz="2800" b="1"/>
            </a:lvl1pPr>
            <a:lvl2pPr>
              <a:defRPr b="1"/>
            </a:lvl2pPr>
            <a:lvl3pPr>
              <a:defRPr b="1"/>
            </a:lvl3pPr>
            <a:lvl4pPr>
              <a:defRPr b="1"/>
            </a:lvl4pPr>
            <a:lvl5pPr>
              <a:defRPr b="1"/>
            </a:lvl5pPr>
          </a:lstStyle>
          <a:p>
            <a:pPr lvl="0"/>
            <a:r>
              <a:rPr lang="en-US" dirty="0"/>
              <a:t>Sub Title</a:t>
            </a:r>
            <a:endParaRPr lang="en-IN" dirty="0"/>
          </a:p>
        </p:txBody>
      </p:sp>
      <p:sp>
        <p:nvSpPr>
          <p:cNvPr id="60" name="Content Placeholder 3">
            <a:extLst>
              <a:ext uri="{FF2B5EF4-FFF2-40B4-BE49-F238E27FC236}">
                <a16:creationId xmlns:a16="http://schemas.microsoft.com/office/drawing/2014/main" id="{9AEB9956-DC8B-4238-B57F-342EDD190BD7}"/>
              </a:ext>
            </a:extLst>
          </p:cNvPr>
          <p:cNvSpPr>
            <a:spLocks noGrp="1"/>
          </p:cNvSpPr>
          <p:nvPr>
            <p:ph sz="quarter" idx="20"/>
          </p:nvPr>
        </p:nvSpPr>
        <p:spPr>
          <a:xfrm>
            <a:off x="342900" y="1430362"/>
            <a:ext cx="8458200" cy="4806950"/>
          </a:xfrm>
        </p:spPr>
        <p:txBody>
          <a:bodyPr>
            <a:normAutofit/>
          </a:bodyPr>
          <a:lstStyle>
            <a:lvl1pPr>
              <a:defRPr sz="2000" b="1"/>
            </a:lvl1pPr>
            <a:lvl2pPr>
              <a:defRPr sz="1800" b="1"/>
            </a:lvl2pPr>
            <a:lvl3pPr>
              <a:defRPr sz="1600" b="1"/>
            </a:lvl3pPr>
          </a:lstStyle>
          <a:p>
            <a:pPr lvl="0"/>
            <a:r>
              <a:rPr lang="en-US" dirty="0"/>
              <a:t>Click to edit Master text styles</a:t>
            </a:r>
          </a:p>
          <a:p>
            <a:pPr lvl="1"/>
            <a:r>
              <a:rPr lang="en-US" dirty="0"/>
              <a:t>Second level</a:t>
            </a:r>
          </a:p>
          <a:p>
            <a:pPr lvl="2"/>
            <a:r>
              <a:rPr lang="en-US" dirty="0"/>
              <a:t>Third level</a:t>
            </a:r>
            <a:endParaRPr lang="en-IN" dirty="0"/>
          </a:p>
        </p:txBody>
      </p:sp>
      <p:sp>
        <p:nvSpPr>
          <p:cNvPr id="61" name="Appendix Link 4">
            <a:extLst>
              <a:ext uri="{FF2B5EF4-FFF2-40B4-BE49-F238E27FC236}">
                <a16:creationId xmlns:a16="http://schemas.microsoft.com/office/drawing/2014/main" id="{6BE138A7-5033-4446-952A-517E4A2093EF}"/>
              </a:ext>
            </a:extLst>
          </p:cNvPr>
          <p:cNvSpPr>
            <a:spLocks noGrp="1"/>
          </p:cNvSpPr>
          <p:nvPr>
            <p:ph type="body" sz="quarter" idx="21"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62" name="Image Credit 5">
            <a:extLst>
              <a:ext uri="{FF2B5EF4-FFF2-40B4-BE49-F238E27FC236}">
                <a16:creationId xmlns:a16="http://schemas.microsoft.com/office/drawing/2014/main" id="{5FB99112-9476-4D38-904F-68F3B0F3071C}"/>
              </a:ext>
            </a:extLst>
          </p:cNvPr>
          <p:cNvSpPr>
            <a:spLocks noGrp="1"/>
          </p:cNvSpPr>
          <p:nvPr>
            <p:ph type="body" sz="quarter" idx="22"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57" name="Slide Number Placeholder 6">
            <a:extLst>
              <a:ext uri="{FF2B5EF4-FFF2-40B4-BE49-F238E27FC236}">
                <a16:creationId xmlns:a16="http://schemas.microsoft.com/office/drawing/2014/main" id="{E76D13AF-3A30-4FFF-A13B-806BC199B9F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34448118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136771" y="5329121"/>
            <a:ext cx="287045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www.mheducation.com</a:t>
            </a:r>
          </a:p>
        </p:txBody>
      </p:sp>
      <p:sp>
        <p:nvSpPr>
          <p:cNvPr id="5" name="Text Placeholder 4">
            <a:extLst>
              <a:ext uri="{FF2B5EF4-FFF2-40B4-BE49-F238E27FC236}">
                <a16:creationId xmlns:a16="http://schemas.microsoft.com/office/drawing/2014/main" id="{5D8F42E2-CCF1-4CC4-BFF9-DD453097F90D}"/>
              </a:ext>
            </a:extLst>
          </p:cNvPr>
          <p:cNvSpPr>
            <a:spLocks noGrp="1"/>
          </p:cNvSpPr>
          <p:nvPr>
            <p:ph type="body" sz="quarter" idx="10"/>
          </p:nvPr>
        </p:nvSpPr>
        <p:spPr>
          <a:xfrm>
            <a:off x="0" y="6478588"/>
            <a:ext cx="9144000" cy="400050"/>
          </a:xfrm>
          <a:prstGeom prst="rect">
            <a:avLst/>
          </a:prstGeom>
        </p:spPr>
        <p:txBody>
          <a:bodyPr anchor="ctr"/>
          <a:lstStyle>
            <a:lvl1pPr>
              <a:defRPr sz="900"/>
            </a:lvl1pPr>
          </a:lstStyle>
          <a:p>
            <a:pPr lvl="0"/>
            <a:r>
              <a:rPr lang="en-US" dirty="0"/>
              <a:t>Click to edit Master text styles</a:t>
            </a:r>
          </a:p>
        </p:txBody>
      </p:sp>
    </p:spTree>
    <p:extLst>
      <p:ext uri="{BB962C8B-B14F-4D97-AF65-F5344CB8AC3E}">
        <p14:creationId xmlns:p14="http://schemas.microsoft.com/office/powerpoint/2010/main" val="744366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p:nvPr>
        </p:nvSpPr>
        <p:spPr>
          <a:xfrm>
            <a:off x="342900" y="2366308"/>
            <a:ext cx="7563144" cy="672313"/>
          </a:xfrm>
          <a:prstGeom prst="rect">
            <a:avLst/>
          </a:prstGeom>
        </p:spPr>
        <p:txBody>
          <a:bodyPr anchor="ctr">
            <a:normAutofit/>
          </a:bodyPr>
          <a:lstStyle>
            <a:lvl1pPr algn="l">
              <a:defRPr sz="2400"/>
            </a:lvl1pPr>
          </a:lstStyle>
          <a:p>
            <a:endParaRPr lang="en-US" dirty="0"/>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lvl1pPr>
              <a:defRPr>
                <a:latin typeface="Sanserif"/>
              </a:defRPr>
            </a:lvl1pPr>
          </a:lstStyle>
          <a:p>
            <a:fld id="{68151E55-6873-49E2-B8D5-2F265E6F1973}" type="slidenum">
              <a:rPr lang="en-IN" smtClean="0"/>
              <a:pPr/>
              <a:t>‹#›</a:t>
            </a:fld>
            <a:endParaRPr lang="en-IN" dirty="0">
              <a:latin typeface="Sanserif"/>
            </a:endParaRPr>
          </a:p>
        </p:txBody>
      </p:sp>
    </p:spTree>
    <p:extLst>
      <p:ext uri="{BB962C8B-B14F-4D97-AF65-F5344CB8AC3E}">
        <p14:creationId xmlns:p14="http://schemas.microsoft.com/office/powerpoint/2010/main" val="369257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243856"/>
            <a:ext cx="8297752" cy="730970"/>
          </a:xfrm>
          <a:prstGeom prst="rect">
            <a:avLst/>
          </a:prstGeom>
        </p:spPr>
        <p:txBody>
          <a:bodyPr>
            <a:normAutofit/>
          </a:bodyPr>
          <a:lstStyle>
            <a:lvl1pPr>
              <a:defRPr sz="2400"/>
            </a:lvl1pPr>
          </a:lstStyle>
          <a:p>
            <a:r>
              <a:rPr lang="en-US" dirty="0"/>
              <a:t>Click to edit Master title style</a:t>
            </a:r>
          </a:p>
        </p:txBody>
      </p:sp>
      <p:sp>
        <p:nvSpPr>
          <p:cNvPr id="6" name="Text Placeholder 5">
            <a:extLst>
              <a:ext uri="{FF2B5EF4-FFF2-40B4-BE49-F238E27FC236}">
                <a16:creationId xmlns:a16="http://schemas.microsoft.com/office/drawing/2014/main" id="{DD9A34B9-86E3-4B86-84C9-68F598052B68}"/>
              </a:ext>
            </a:extLst>
          </p:cNvPr>
          <p:cNvSpPr>
            <a:spLocks noGrp="1"/>
          </p:cNvSpPr>
          <p:nvPr>
            <p:ph type="body" sz="quarter" idx="12"/>
          </p:nvPr>
        </p:nvSpPr>
        <p:spPr>
          <a:xfrm>
            <a:off x="2782888" y="1162050"/>
            <a:ext cx="3578225" cy="274638"/>
          </a:xfrm>
        </p:spPr>
        <p:txBody>
          <a:bodyPr anchor="ctr">
            <a:normAutofit/>
          </a:bodyPr>
          <a:lstStyle>
            <a:lvl1pPr algn="ctr">
              <a:defRPr sz="900"/>
            </a:lvl1pPr>
          </a:lstStyle>
          <a:p>
            <a:pPr lvl="0"/>
            <a:endParaRPr lang="en-US" dirty="0"/>
          </a:p>
        </p:txBody>
      </p:sp>
      <p:sp>
        <p:nvSpPr>
          <p:cNvPr id="10" name="Content Placeholder 9">
            <a:extLst>
              <a:ext uri="{FF2B5EF4-FFF2-40B4-BE49-F238E27FC236}">
                <a16:creationId xmlns:a16="http://schemas.microsoft.com/office/drawing/2014/main" id="{58429E42-6D9F-4456-A7EB-1AE4BD67F500}"/>
              </a:ext>
            </a:extLst>
          </p:cNvPr>
          <p:cNvSpPr>
            <a:spLocks noGrp="1"/>
          </p:cNvSpPr>
          <p:nvPr>
            <p:ph sz="quarter" idx="13"/>
          </p:nvPr>
        </p:nvSpPr>
        <p:spPr>
          <a:xfrm>
            <a:off x="339451" y="1619250"/>
            <a:ext cx="8298138" cy="4520293"/>
          </a:xfrm>
        </p:spPr>
        <p:txBody>
          <a:bodyPr/>
          <a:lstStyle/>
          <a:p>
            <a:pPr lvl="0"/>
            <a:endParaRPr lang="en-US" dirty="0"/>
          </a:p>
        </p:txBody>
      </p:sp>
      <p:sp>
        <p:nvSpPr>
          <p:cNvPr id="12" name="Text Placeholder 11">
            <a:extLst>
              <a:ext uri="{FF2B5EF4-FFF2-40B4-BE49-F238E27FC236}">
                <a16:creationId xmlns:a16="http://schemas.microsoft.com/office/drawing/2014/main" id="{1879DAFB-9882-4775-BF60-EAD08E737354}"/>
              </a:ext>
            </a:extLst>
          </p:cNvPr>
          <p:cNvSpPr>
            <a:spLocks noGrp="1"/>
          </p:cNvSpPr>
          <p:nvPr>
            <p:ph type="body" sz="quarter" idx="14"/>
          </p:nvPr>
        </p:nvSpPr>
        <p:spPr>
          <a:xfrm>
            <a:off x="2782888" y="6269853"/>
            <a:ext cx="3578225" cy="248513"/>
          </a:xfrm>
        </p:spPr>
        <p:txBody>
          <a:bodyPr anchor="ctr">
            <a:noAutofit/>
          </a:bodyPr>
          <a:lstStyle>
            <a:lvl1pPr algn="ctr">
              <a:defRPr sz="900"/>
            </a:lvl1pPr>
          </a:lstStyle>
          <a:p>
            <a:pPr lvl="0"/>
            <a:endParaRPr lang="en-US" dirty="0"/>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lvl1pPr>
              <a:defRPr>
                <a:latin typeface="Sanserif"/>
              </a:defRPr>
            </a:lvl1pPr>
          </a:lstStyle>
          <a:p>
            <a:fld id="{68151E55-6873-49E2-B8D5-2F265E6F1973}" type="slidenum">
              <a:rPr lang="en-IN" smtClean="0"/>
              <a:pPr/>
              <a:t>‹#›</a:t>
            </a:fld>
            <a:endParaRPr lang="en-IN" dirty="0">
              <a:latin typeface="Sanserif"/>
            </a:endParaRP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hapter Slide">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48566"/>
            <a:ext cx="9144000" cy="4990011"/>
            <a:chOff x="331115" y="2109128"/>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109128"/>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45536" y="2523791"/>
              <a:ext cx="3550346" cy="327184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37319"/>
              <a:ext cx="3059950" cy="2813353"/>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p:nvPr>
        </p:nvSpPr>
        <p:spPr>
          <a:xfrm>
            <a:off x="1248809" y="3102430"/>
            <a:ext cx="3323192" cy="543087"/>
          </a:xfrm>
          <a:prstGeom prst="rect">
            <a:avLst/>
          </a:prstGeom>
        </p:spPr>
        <p:txBody>
          <a:bodyPr anchor="t">
            <a:noAutofit/>
          </a:bodyPr>
          <a:lstStyle>
            <a:lvl1pPr algn="l">
              <a:lnSpc>
                <a:spcPct val="100000"/>
              </a:lnSpc>
              <a:defRPr sz="2600" b="1">
                <a:solidFill>
                  <a:schemeClr val="bg1"/>
                </a:solidFill>
              </a:defRPr>
            </a:lvl1pPr>
          </a:lstStyle>
          <a:p>
            <a:endParaRPr lang="en-US" dirty="0"/>
          </a:p>
        </p:txBody>
      </p:sp>
      <p:sp>
        <p:nvSpPr>
          <p:cNvPr id="8" name="Subtitle"/>
          <p:cNvSpPr>
            <a:spLocks noGrp="1"/>
          </p:cNvSpPr>
          <p:nvPr>
            <p:ph type="subTitle" idx="1"/>
          </p:nvPr>
        </p:nvSpPr>
        <p:spPr>
          <a:xfrm>
            <a:off x="1248807" y="4159314"/>
            <a:ext cx="5439375" cy="50560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1327185" y="4788842"/>
            <a:ext cx="354525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30EB648-5045-47FF-877F-FE0DF7006312}"/>
              </a:ext>
            </a:extLst>
          </p:cNvPr>
          <p:cNvSpPr>
            <a:spLocks noGrp="1"/>
          </p:cNvSpPr>
          <p:nvPr>
            <p:ph type="body" sz="quarter" idx="12"/>
          </p:nvPr>
        </p:nvSpPr>
        <p:spPr>
          <a:xfrm>
            <a:off x="0" y="6509220"/>
            <a:ext cx="9144000" cy="321462"/>
          </a:xfrm>
          <a:prstGeom prst="rect">
            <a:avLst/>
          </a:prstGeom>
        </p:spPr>
        <p:txBody>
          <a:bodyPr anchor="ctr"/>
          <a:lstStyle>
            <a:lvl1pPr algn="ctr">
              <a:defRPr sz="900"/>
            </a:lvl1pPr>
          </a:lstStyle>
          <a:p>
            <a:pPr lvl="0"/>
            <a:endParaRPr lang="en-US" dirty="0"/>
          </a:p>
        </p:txBody>
      </p:sp>
    </p:spTree>
    <p:extLst>
      <p:ext uri="{BB962C8B-B14F-4D97-AF65-F5344CB8AC3E}">
        <p14:creationId xmlns:p14="http://schemas.microsoft.com/office/powerpoint/2010/main" val="2706858755"/>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84400" indent="-284400">
              <a:spcBef>
                <a:spcPts val="576"/>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Text Placeholder 5">
            <a:extLst>
              <a:ext uri="{FF2B5EF4-FFF2-40B4-BE49-F238E27FC236}">
                <a16:creationId xmlns:a16="http://schemas.microsoft.com/office/drawing/2014/main" id="{12695813-CDB2-452F-B5D6-173944891D74}"/>
              </a:ext>
            </a:extLst>
          </p:cNvPr>
          <p:cNvSpPr>
            <a:spLocks noGrp="1"/>
          </p:cNvSpPr>
          <p:nvPr>
            <p:ph type="body" sz="quarter" idx="14"/>
          </p:nvPr>
        </p:nvSpPr>
        <p:spPr>
          <a:xfrm>
            <a:off x="3010694" y="6361113"/>
            <a:ext cx="3122613" cy="192087"/>
          </a:xfrm>
        </p:spPr>
        <p:txBody>
          <a:bodyPr anchor="ctr">
            <a:noAutofit/>
          </a:bodyPr>
          <a:lstStyle>
            <a:lvl1pPr algn="ctr">
              <a:defRPr sz="900"/>
            </a:lvl1pPr>
          </a:lstStyle>
          <a:p>
            <a:pPr lvl="0"/>
            <a:r>
              <a:rPr lang="en-US" dirty="0"/>
              <a:t>Click to edit Master text styles</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igur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84400" indent="-284400">
              <a:spcBef>
                <a:spcPts val="576"/>
              </a:spcBef>
              <a:spcAft>
                <a:spcPts val="0"/>
              </a:spcAft>
              <a:defRPr/>
            </a:lvl2pPr>
          </a:lstStyle>
          <a:p>
            <a:pPr lvl="0"/>
            <a:r>
              <a:rPr lang="en-US" dirty="0"/>
              <a:t>Slide Content</a:t>
            </a:r>
          </a:p>
          <a:p>
            <a:pPr lvl="1"/>
            <a:r>
              <a:rPr lang="en-US" dirty="0"/>
              <a:t>Second level</a:t>
            </a:r>
          </a:p>
          <a:p>
            <a:pPr lvl="2"/>
            <a:r>
              <a:rPr lang="en-US" dirty="0"/>
              <a:t>Third level</a:t>
            </a:r>
          </a:p>
        </p:txBody>
      </p:sp>
      <p:sp>
        <p:nvSpPr>
          <p:cNvPr id="11" name="Text Placeholder 5">
            <a:extLst>
              <a:ext uri="{FF2B5EF4-FFF2-40B4-BE49-F238E27FC236}">
                <a16:creationId xmlns:a16="http://schemas.microsoft.com/office/drawing/2014/main" id="{5E860547-CA95-44E7-A21E-D642D2BF7C17}"/>
              </a:ext>
            </a:extLst>
          </p:cNvPr>
          <p:cNvSpPr>
            <a:spLocks noGrp="1"/>
          </p:cNvSpPr>
          <p:nvPr>
            <p:ph type="body" sz="quarter" idx="14"/>
          </p:nvPr>
        </p:nvSpPr>
        <p:spPr>
          <a:xfrm>
            <a:off x="342900" y="6361113"/>
            <a:ext cx="2779123" cy="192087"/>
          </a:xfrm>
        </p:spPr>
        <p:txBody>
          <a:bodyPr anchor="ctr">
            <a:noAutofit/>
          </a:bodyPr>
          <a:lstStyle>
            <a:lvl1pPr algn="ctr">
              <a:defRPr sz="900"/>
            </a:lvl1pPr>
          </a:lstStyle>
          <a:p>
            <a:pPr lvl="0"/>
            <a:r>
              <a:rPr lang="en-US" dirty="0"/>
              <a:t>Click to edit Master text styles</a:t>
            </a:r>
          </a:p>
        </p:txBody>
      </p:sp>
      <p:sp>
        <p:nvSpPr>
          <p:cNvPr id="13" name="Text Placeholder 12">
            <a:extLst>
              <a:ext uri="{FF2B5EF4-FFF2-40B4-BE49-F238E27FC236}">
                <a16:creationId xmlns:a16="http://schemas.microsoft.com/office/drawing/2014/main" id="{70318E5F-4217-44C8-B4E2-9152A152065E}"/>
              </a:ext>
            </a:extLst>
          </p:cNvPr>
          <p:cNvSpPr>
            <a:spLocks noGrp="1"/>
          </p:cNvSpPr>
          <p:nvPr>
            <p:ph type="body" sz="quarter" idx="15"/>
          </p:nvPr>
        </p:nvSpPr>
        <p:spPr>
          <a:xfrm>
            <a:off x="3182144" y="6361113"/>
            <a:ext cx="2779713" cy="192087"/>
          </a:xfrm>
        </p:spPr>
        <p:txBody>
          <a:bodyPr anchor="ctr">
            <a:noAutofit/>
          </a:bodyPr>
          <a:lstStyle>
            <a:lvl1pPr algn="ctr">
              <a:defRPr sz="900"/>
            </a:lvl1pPr>
          </a:lstStyle>
          <a:p>
            <a:pPr lvl="0"/>
            <a:r>
              <a:rPr lang="en-US" dirty="0"/>
              <a:t>Click to edit Master text styles</a:t>
            </a:r>
          </a:p>
        </p:txBody>
      </p:sp>
      <p:sp>
        <p:nvSpPr>
          <p:cNvPr id="15" name="Text Placeholder 14">
            <a:extLst>
              <a:ext uri="{FF2B5EF4-FFF2-40B4-BE49-F238E27FC236}">
                <a16:creationId xmlns:a16="http://schemas.microsoft.com/office/drawing/2014/main" id="{BCB70495-0577-41DF-8330-D83448CE191A}"/>
              </a:ext>
            </a:extLst>
          </p:cNvPr>
          <p:cNvSpPr>
            <a:spLocks noGrp="1"/>
          </p:cNvSpPr>
          <p:nvPr>
            <p:ph type="body" sz="quarter" idx="16"/>
          </p:nvPr>
        </p:nvSpPr>
        <p:spPr>
          <a:xfrm>
            <a:off x="5962650" y="6361113"/>
            <a:ext cx="2838450" cy="192087"/>
          </a:xfrm>
        </p:spPr>
        <p:txBody>
          <a:bodyPr anchor="ctr">
            <a:noAutofit/>
          </a:bodyPr>
          <a:lstStyle>
            <a:lvl1pPr algn="ctr">
              <a:defRPr sz="900"/>
            </a:lvl1pPr>
          </a:lstStyle>
          <a:p>
            <a:pPr lvl="0"/>
            <a:r>
              <a:rPr lang="en-US" dirty="0"/>
              <a:t>Click to edit Master text styles</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latin typeface="Sanserif"/>
              </a:defRPr>
            </a:lvl1pPr>
          </a:lstStyle>
          <a:p>
            <a:fld id="{68151E55-6873-49E2-B8D5-2F265E6F1973}" type="slidenum">
              <a:rPr lang="en-US" smtClean="0"/>
              <a:pPr/>
              <a:t>‹#›</a:t>
            </a:fld>
            <a:endParaRPr lang="en-US" dirty="0">
              <a:latin typeface="Sanserif"/>
            </a:endParaRPr>
          </a:p>
        </p:txBody>
      </p:sp>
    </p:spTree>
    <p:extLst>
      <p:ext uri="{BB962C8B-B14F-4D97-AF65-F5344CB8AC3E}">
        <p14:creationId xmlns:p14="http://schemas.microsoft.com/office/powerpoint/2010/main" val="373009498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F709C6A4-F8B6-4A06-A88C-B8EEA2765E38}"/>
              </a:ext>
            </a:extLst>
          </p:cNvPr>
          <p:cNvSpPr>
            <a:spLocks noGrp="1"/>
          </p:cNvSpPr>
          <p:nvPr>
            <p:ph type="body" sz="quarter" idx="15"/>
          </p:nvPr>
        </p:nvSpPr>
        <p:spPr>
          <a:xfrm>
            <a:off x="3010694" y="6361113"/>
            <a:ext cx="3122613" cy="192087"/>
          </a:xfrm>
        </p:spPr>
        <p:txBody>
          <a:bodyPr anchor="ctr">
            <a:noAutofit/>
          </a:bodyPr>
          <a:lstStyle>
            <a:lvl1pPr algn="ctr">
              <a:defRPr sz="900"/>
            </a:lvl1pPr>
          </a:lstStyle>
          <a:p>
            <a:pPr lvl="0"/>
            <a:r>
              <a:rPr lang="en-US" dirty="0"/>
              <a:t>Click to edit Master text styles</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93F2B0BD-8B23-4BA1-BE56-48E12C09DCE7}"/>
              </a:ext>
            </a:extLst>
          </p:cNvPr>
          <p:cNvSpPr>
            <a:spLocks noGrp="1"/>
          </p:cNvSpPr>
          <p:nvPr>
            <p:ph type="body" sz="quarter" idx="15"/>
          </p:nvPr>
        </p:nvSpPr>
        <p:spPr>
          <a:xfrm>
            <a:off x="3010694" y="6361113"/>
            <a:ext cx="3122613" cy="192087"/>
          </a:xfrm>
        </p:spPr>
        <p:txBody>
          <a:bodyPr anchor="ctr">
            <a:noAutofit/>
          </a:bodyPr>
          <a:lstStyle>
            <a:lvl1pPr algn="ctr">
              <a:defRPr sz="900"/>
            </a:lvl1pPr>
          </a:lstStyle>
          <a:p>
            <a:pPr lvl="0"/>
            <a:r>
              <a:rPr lang="en-US" dirty="0"/>
              <a:t>Click to edit Master text styles</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85DFEB37-2ED3-40C5-BE10-EB91B9A3F1BD}"/>
              </a:ext>
            </a:extLst>
          </p:cNvPr>
          <p:cNvSpPr>
            <a:spLocks noGrp="1"/>
          </p:cNvSpPr>
          <p:nvPr>
            <p:ph type="body" sz="quarter" idx="15"/>
          </p:nvPr>
        </p:nvSpPr>
        <p:spPr>
          <a:xfrm>
            <a:off x="3010694" y="6361113"/>
            <a:ext cx="3122613" cy="192087"/>
          </a:xfrm>
        </p:spPr>
        <p:txBody>
          <a:bodyPr anchor="ctr">
            <a:noAutofit/>
          </a:bodyPr>
          <a:lstStyle>
            <a:lvl1pPr algn="ctr">
              <a:defRPr sz="900"/>
            </a:lvl1pPr>
          </a:lstStyle>
          <a:p>
            <a:pPr lvl="0"/>
            <a:r>
              <a:rPr lang="en-US" dirty="0"/>
              <a:t>Click to edit Master text styles</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C6046B0A-4A93-40A3-8EE1-3F7E31BB39FE}"/>
              </a:ext>
            </a:extLst>
          </p:cNvPr>
          <p:cNvSpPr>
            <a:spLocks noGrp="1"/>
          </p:cNvSpPr>
          <p:nvPr>
            <p:ph type="body" sz="quarter" idx="16"/>
          </p:nvPr>
        </p:nvSpPr>
        <p:spPr>
          <a:xfrm>
            <a:off x="3010694" y="6361113"/>
            <a:ext cx="3122613" cy="192087"/>
          </a:xfrm>
        </p:spPr>
        <p:txBody>
          <a:bodyPr anchor="ctr">
            <a:noAutofit/>
          </a:bodyPr>
          <a:lstStyle>
            <a:lvl1pPr algn="ctr">
              <a:defRPr sz="900"/>
            </a:lvl1pPr>
          </a:lstStyle>
          <a:p>
            <a:pPr lvl="0"/>
            <a:r>
              <a:rPr lang="en-US" dirty="0"/>
              <a:t>Click to edit Master text styles</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normAutofit/>
          </a:bodyPr>
          <a:lstStyle>
            <a:lvl1pPr>
              <a:defRPr sz="2400"/>
            </a:lvl1pPr>
          </a:lstStyle>
          <a:p>
            <a:pPr lvl="0"/>
            <a:r>
              <a:rPr lang="en-US" dirty="0"/>
              <a:t>Slide Content</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normAutofit/>
          </a:bodyPr>
          <a:lstStyle>
            <a:lvl1pPr>
              <a:defRPr sz="2400"/>
            </a:lvl1pPr>
          </a:lstStyle>
          <a:p>
            <a:pPr lvl="0"/>
            <a:r>
              <a:rPr lang="en-US" dirty="0"/>
              <a:t>Slide Content</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normAutofit/>
          </a:bodyPr>
          <a:lstStyle>
            <a:lvl1pPr>
              <a:defRPr sz="2400"/>
            </a:lvl1pPr>
          </a:lstStyle>
          <a:p>
            <a:pPr lvl="0"/>
            <a:r>
              <a:rPr lang="en-US" dirty="0"/>
              <a:t>Slide Content</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normAutofit/>
          </a:bodyPr>
          <a:lstStyle>
            <a:lvl1pPr>
              <a:defRPr sz="2400"/>
            </a:lvl1pPr>
          </a:lstStyle>
          <a:p>
            <a:pPr lvl="0"/>
            <a:r>
              <a:rPr lang="en-US" dirty="0"/>
              <a:t>Slide Content</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normAutofit/>
          </a:bodyPr>
          <a:lstStyle>
            <a:lvl1pPr>
              <a:defRPr sz="2400"/>
            </a:lvl1pPr>
          </a:lstStyle>
          <a:p>
            <a:pPr lvl="0"/>
            <a:r>
              <a:rPr lang="en-US" dirty="0"/>
              <a:t>Slide Content</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normAutofit/>
          </a:bodyPr>
          <a:lstStyle>
            <a:lvl1pPr>
              <a:defRPr sz="2400"/>
            </a:lvl1pPr>
          </a:lstStyle>
          <a:p>
            <a:pPr lvl="0"/>
            <a:r>
              <a:rPr lang="en-US" dirty="0"/>
              <a:t>Slide Content</a:t>
            </a:r>
          </a:p>
        </p:txBody>
      </p:sp>
      <p:sp>
        <p:nvSpPr>
          <p:cNvPr id="12" name="Text Placeholder 5">
            <a:extLst>
              <a:ext uri="{FF2B5EF4-FFF2-40B4-BE49-F238E27FC236}">
                <a16:creationId xmlns:a16="http://schemas.microsoft.com/office/drawing/2014/main" id="{7F9F6A0E-4884-417F-BD40-213C31B02466}"/>
              </a:ext>
            </a:extLst>
          </p:cNvPr>
          <p:cNvSpPr>
            <a:spLocks noGrp="1"/>
          </p:cNvSpPr>
          <p:nvPr>
            <p:ph type="body" sz="quarter" idx="19"/>
          </p:nvPr>
        </p:nvSpPr>
        <p:spPr>
          <a:xfrm>
            <a:off x="3010694" y="6361113"/>
            <a:ext cx="3122613" cy="192087"/>
          </a:xfrm>
        </p:spPr>
        <p:txBody>
          <a:bodyPr anchor="ctr">
            <a:noAutofit/>
          </a:bodyPr>
          <a:lstStyle>
            <a:lvl1pPr algn="ctr">
              <a:defRPr sz="900"/>
            </a:lvl1pPr>
          </a:lstStyle>
          <a:p>
            <a:pPr lvl="0"/>
            <a:r>
              <a:rPr lang="en-US" dirty="0"/>
              <a:t>Click to edit Master text styles</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900">
                <a:solidFill>
                  <a:schemeClr val="tx1"/>
                </a:solidFill>
              </a:defRPr>
            </a:lvl1pPr>
          </a:lstStyle>
          <a:p>
            <a:pPr defTabSz="457200">
              <a:spcBef>
                <a:spcPct val="20000"/>
              </a:spcBef>
              <a:defRPr/>
            </a:pPr>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704" r:id="rId2"/>
  </p:sldLayoutIdLst>
  <p:hf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Sanserif"/>
              </a:defRPr>
            </a:lvl1pPr>
          </a:lstStyle>
          <a:p>
            <a:fld id="{68151E55-6873-49E2-B8D5-2F265E6F1973}" type="slidenum">
              <a:rPr lang="en-US" smtClean="0"/>
              <a:pPr/>
              <a:t>‹#›</a:t>
            </a:fld>
            <a:endParaRPr lang="en-US" dirty="0">
              <a:latin typeface="Sanserif"/>
            </a:endParaRP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05" r:id="rId2"/>
    <p:sldLayoutId id="2147483693" r:id="rId3"/>
    <p:sldLayoutId id="2147483699" r:id="rId4"/>
    <p:sldLayoutId id="2147483695" r:id="rId5"/>
    <p:sldLayoutId id="2147483696" r:id="rId6"/>
    <p:sldLayoutId id="2147483697" r:id="rId7"/>
    <p:sldLayoutId id="2147483707" r:id="rId8"/>
    <p:sldLayoutId id="2147483708" r:id="rId9"/>
    <p:sldLayoutId id="2147483709" r:id="rId10"/>
    <p:sldLayoutId id="2147483712" r:id="rId11"/>
  </p:sldLayoutIdLst>
  <p:hf hdr="0" ftr="0" dt="0"/>
  <p:txStyles>
    <p:titleStyle>
      <a:lvl1pPr algn="ctr"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284400" indent="-284400" algn="l" defTabSz="914400" rtl="0" eaLnBrk="1" latinLnBrk="0" hangingPunct="1">
        <a:lnSpc>
          <a:spcPct val="100000"/>
        </a:lnSpc>
        <a:spcBef>
          <a:spcPts val="576"/>
        </a:spcBef>
        <a:spcAft>
          <a:spcPts val="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900">
                <a:solidFill>
                  <a:schemeClr val="tx1"/>
                </a:solidFill>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438515" y="1491174"/>
            <a:ext cx="8266971" cy="4738235"/>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438515" y="276937"/>
            <a:ext cx="8266971"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ftr="0" dt="0"/>
  <p:txStyles>
    <p:titleStyle>
      <a:lvl1pPr algn="ctr"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slide" Target="slide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D2FA7C-9DCF-49E7-82F2-2969DE24347F}"/>
              </a:ext>
            </a:extLst>
          </p:cNvPr>
          <p:cNvSpPr>
            <a:spLocks noGrp="1"/>
          </p:cNvSpPr>
          <p:nvPr>
            <p:ph type="ctrTitle"/>
          </p:nvPr>
        </p:nvSpPr>
        <p:spPr>
          <a:xfrm>
            <a:off x="1248808" y="2565243"/>
            <a:ext cx="5095721" cy="863758"/>
          </a:xfrm>
        </p:spPr>
        <p:txBody>
          <a:bodyPr/>
          <a:lstStyle/>
          <a:p>
            <a:r>
              <a:rPr lang="en-US" sz="3600" i="1" dirty="0">
                <a:latin typeface="Sanserif"/>
              </a:rPr>
              <a:t>CHILDREN</a:t>
            </a:r>
            <a:br>
              <a:rPr lang="en-US" sz="2400" dirty="0">
                <a:latin typeface="Sanserif"/>
              </a:rPr>
            </a:br>
            <a:r>
              <a:rPr lang="en-US" sz="1200" dirty="0">
                <a:latin typeface="Sanserif"/>
              </a:rPr>
              <a:t>Fifteenth Edition</a:t>
            </a:r>
          </a:p>
        </p:txBody>
      </p:sp>
      <p:sp>
        <p:nvSpPr>
          <p:cNvPr id="8" name="Subtitle 2">
            <a:extLst>
              <a:ext uri="{FF2B5EF4-FFF2-40B4-BE49-F238E27FC236}">
                <a16:creationId xmlns:a16="http://schemas.microsoft.com/office/drawing/2014/main" id="{8ADF4F70-8ABA-44FC-82B8-BAA5C9984CE5}"/>
              </a:ext>
            </a:extLst>
          </p:cNvPr>
          <p:cNvSpPr>
            <a:spLocks noGrp="1"/>
          </p:cNvSpPr>
          <p:nvPr>
            <p:ph type="subTitle" idx="1"/>
          </p:nvPr>
        </p:nvSpPr>
        <p:spPr>
          <a:xfrm>
            <a:off x="1248808" y="3504796"/>
            <a:ext cx="4407408" cy="1144206"/>
          </a:xfrm>
        </p:spPr>
        <p:txBody>
          <a:bodyPr/>
          <a:lstStyle/>
          <a:p>
            <a:r>
              <a:rPr lang="en-US" dirty="0">
                <a:latin typeface="Sanserif"/>
              </a:rPr>
              <a:t>JOHN W. SANTROCK</a:t>
            </a:r>
          </a:p>
          <a:p>
            <a:r>
              <a:rPr lang="en-US" dirty="0">
                <a:latin typeface="Sanserif"/>
              </a:rPr>
              <a:t>JENNIFER E. LANSFORD</a:t>
            </a:r>
          </a:p>
          <a:p>
            <a:r>
              <a:rPr lang="en-US" dirty="0">
                <a:latin typeface="Sanserif"/>
              </a:rPr>
              <a:t>KIRBY DEATER-DECKARD</a:t>
            </a:r>
          </a:p>
        </p:txBody>
      </p:sp>
      <p:sp>
        <p:nvSpPr>
          <p:cNvPr id="10" name="Footer Placeholder 3">
            <a:extLst>
              <a:ext uri="{FF2B5EF4-FFF2-40B4-BE49-F238E27FC236}">
                <a16:creationId xmlns:a16="http://schemas.microsoft.com/office/drawing/2014/main" id="{8627C90F-882F-4F30-A2E5-A127B5584957}"/>
              </a:ext>
            </a:extLst>
          </p:cNvPr>
          <p:cNvSpPr txBox="1">
            <a:spLocks/>
          </p:cNvSpPr>
          <p:nvPr/>
        </p:nvSpPr>
        <p:spPr>
          <a:xfrm>
            <a:off x="0" y="6536538"/>
            <a:ext cx="9144000" cy="321462"/>
          </a:xfrm>
          <a:prstGeom prst="rect">
            <a:avLst/>
          </a:prstGeom>
        </p:spPr>
        <p:txBody>
          <a:bodyPr anchor="ctr"/>
          <a:lstStyle>
            <a:lvl1pPr marL="0" marR="0" indent="0" algn="ctr" defTabSz="914400" rtl="0" eaLnBrk="1" fontAlgn="auto" latinLnBrk="0" hangingPunct="1">
              <a:lnSpc>
                <a:spcPct val="100000"/>
              </a:lnSpc>
              <a:spcBef>
                <a:spcPts val="1200"/>
              </a:spcBef>
              <a:spcAft>
                <a:spcPts val="0"/>
              </a:spcAft>
              <a:buClrTx/>
              <a:buSzTx/>
              <a:buFont typeface="Arial" panose="020B0604020202020204" pitchFamily="34" charset="0"/>
              <a:buNone/>
              <a:tabLst/>
              <a:defRPr sz="9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22222"/>
                </a:solidFill>
                <a:latin typeface="Sanserif"/>
              </a:rPr>
              <a:t>Copyright 2022 © McGraw Hill LLC. All rights reserved. No reproduction or distribution without the prior written consent of McGraw Hill LLC.</a:t>
            </a:r>
            <a:endParaRPr lang="en-US" dirty="0">
              <a:latin typeface="Sanserif"/>
            </a:endParaRPr>
          </a:p>
        </p:txBody>
      </p:sp>
    </p:spTree>
    <p:extLst>
      <p:ext uri="{BB962C8B-B14F-4D97-AF65-F5344CB8AC3E}">
        <p14:creationId xmlns:p14="http://schemas.microsoft.com/office/powerpoint/2010/main" val="12374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53C1A7-B716-434E-932A-EDAE4112A06F}"/>
              </a:ext>
            </a:extLst>
          </p:cNvPr>
          <p:cNvSpPr>
            <a:spLocks noGrp="1"/>
          </p:cNvSpPr>
          <p:nvPr>
            <p:ph type="title"/>
          </p:nvPr>
        </p:nvSpPr>
        <p:spPr>
          <a:xfrm>
            <a:off x="404774" y="4434365"/>
            <a:ext cx="5734628" cy="805538"/>
          </a:xfrm>
        </p:spPr>
        <p:txBody>
          <a:bodyPr>
            <a:normAutofit/>
          </a:bodyPr>
          <a:lstStyle/>
          <a:p>
            <a:pPr algn="l"/>
            <a:r>
              <a:rPr lang="en-US" sz="2400" dirty="0">
                <a:latin typeface="Sanserif"/>
              </a:rPr>
              <a:t>Figure 2 </a:t>
            </a:r>
            <a:r>
              <a:rPr lang="en-US" sz="2400" dirty="0">
                <a:solidFill>
                  <a:schemeClr val="tx1"/>
                </a:solidFill>
                <a:latin typeface="Sanserif"/>
              </a:rPr>
              <a:t>Cells, Chromosomes, DNA, and Genes</a:t>
            </a:r>
            <a:endParaRPr lang="en-IN" sz="2400" dirty="0"/>
          </a:p>
        </p:txBody>
      </p:sp>
      <p:pic>
        <p:nvPicPr>
          <p:cNvPr id="10" name="Picture 2">
            <a:extLst>
              <a:ext uri="{FF2B5EF4-FFF2-40B4-BE49-F238E27FC236}">
                <a16:creationId xmlns:a16="http://schemas.microsoft.com/office/drawing/2014/main" id="{7E1FBAD0-91AD-4FCC-955F-361CEB9700B3}"/>
              </a:ext>
              <a:ext uri="{C183D7F6-B498-43B3-948B-1728B52AA6E4}">
                <adec:decorative xmlns:adec="http://schemas.microsoft.com/office/drawing/2017/decorative" val="1"/>
              </a:ext>
            </a:extLst>
          </p:cNvPr>
          <p:cNvPicPr>
            <a:picLocks noGrp="1" noChangeAspect="1"/>
          </p:cNvPicPr>
          <p:nvPr>
            <p:ph sz="quarter" idx="11"/>
          </p:nvPr>
        </p:nvPicPr>
        <p:blipFill rotWithShape="1">
          <a:blip r:embed="rId3"/>
          <a:srcRect l="-306" r="-6040"/>
          <a:stretch/>
        </p:blipFill>
        <p:spPr>
          <a:xfrm>
            <a:off x="6410425" y="231006"/>
            <a:ext cx="2646947" cy="6140918"/>
          </a:xfrm>
        </p:spPr>
      </p:pic>
      <p:sp>
        <p:nvSpPr>
          <p:cNvPr id="11" name="Text Placeholder 3">
            <a:extLst>
              <a:ext uri="{FF2B5EF4-FFF2-40B4-BE49-F238E27FC236}">
                <a16:creationId xmlns:a16="http://schemas.microsoft.com/office/drawing/2014/main" id="{8D24E4FD-EE34-4F59-9838-2485C4018790}"/>
              </a:ext>
            </a:extLst>
          </p:cNvPr>
          <p:cNvSpPr>
            <a:spLocks noGrp="1"/>
          </p:cNvSpPr>
          <p:nvPr>
            <p:ph type="body" sz="quarter" idx="4294967295"/>
          </p:nvPr>
        </p:nvSpPr>
        <p:spPr>
          <a:xfrm>
            <a:off x="404774" y="5339681"/>
            <a:ext cx="6073027" cy="805538"/>
          </a:xfrm>
        </p:spPr>
        <p:txBody>
          <a:bodyPr>
            <a:normAutofit fontScale="92500" lnSpcReduction="10000"/>
          </a:bodyPr>
          <a:lstStyle/>
          <a:p>
            <a:pPr algn="l"/>
            <a:r>
              <a:rPr lang="en-US" sz="1400" dirty="0">
                <a:latin typeface="Sanserif"/>
              </a:rPr>
              <a:t>(</a:t>
            </a:r>
            <a:r>
              <a:rPr lang="en-US" sz="1400" i="1" dirty="0">
                <a:latin typeface="Sanserif"/>
              </a:rPr>
              <a:t>Top</a:t>
            </a:r>
            <a:r>
              <a:rPr lang="en-US" sz="1400" dirty="0">
                <a:latin typeface="Sanserif"/>
              </a:rPr>
              <a:t>) The body contains trillions of cells. Each cell contains a central structure, the nucleus. (</a:t>
            </a:r>
            <a:r>
              <a:rPr lang="en-US" sz="1400" i="1" dirty="0">
                <a:latin typeface="Sanserif"/>
              </a:rPr>
              <a:t>Middle</a:t>
            </a:r>
            <a:r>
              <a:rPr lang="en-US" sz="1400" dirty="0">
                <a:latin typeface="Sanserif"/>
              </a:rPr>
              <a:t>) Chromosomes are threadlike structures located in the nucleus of the cell. Chromosomes are composed of DNA. (</a:t>
            </a:r>
            <a:r>
              <a:rPr lang="en-US" sz="1400" i="1" dirty="0">
                <a:latin typeface="Sanserif"/>
              </a:rPr>
              <a:t>Bottom</a:t>
            </a:r>
            <a:r>
              <a:rPr lang="en-US" sz="1400" dirty="0">
                <a:latin typeface="Sanserif"/>
              </a:rPr>
              <a:t>) DNA has the structure of a spiral staircase. A gene is a segment of DNA.</a:t>
            </a:r>
          </a:p>
        </p:txBody>
      </p:sp>
      <p:sp>
        <p:nvSpPr>
          <p:cNvPr id="8" name="Slide Number Placeholder 4">
            <a:extLst>
              <a:ext uri="{FF2B5EF4-FFF2-40B4-BE49-F238E27FC236}">
                <a16:creationId xmlns:a16="http://schemas.microsoft.com/office/drawing/2014/main" id="{F8F413EA-27F4-4D4A-9142-80A77B74780E}"/>
              </a:ext>
            </a:extLst>
          </p:cNvPr>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361711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p:txBody>
          <a:bodyPr>
            <a:normAutofit/>
          </a:bodyPr>
          <a:lstStyle/>
          <a:p>
            <a:r>
              <a:rPr lang="en-US" sz="3600" dirty="0">
                <a:latin typeface="Sanserif"/>
              </a:rPr>
              <a:t>The Collaborative Gene</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p:txBody>
          <a:bodyPr>
            <a:normAutofit/>
          </a:bodyPr>
          <a:lstStyle/>
          <a:p>
            <a:pPr marL="44450">
              <a:defRPr/>
            </a:pPr>
            <a:r>
              <a:rPr lang="en-US" sz="2800" dirty="0">
                <a:latin typeface="Sanserif"/>
              </a:rPr>
              <a:t>Major approaches to gene identification and discovery:</a:t>
            </a:r>
          </a:p>
          <a:p>
            <a:pPr lvl="1">
              <a:defRPr/>
            </a:pPr>
            <a:r>
              <a:rPr lang="en-US" sz="2400" dirty="0">
                <a:latin typeface="Sanserif"/>
              </a:rPr>
              <a:t>Genome-wide association method, used in the Human Genome Project.</a:t>
            </a:r>
          </a:p>
          <a:p>
            <a:pPr lvl="1">
              <a:defRPr/>
            </a:pPr>
            <a:r>
              <a:rPr lang="en-US" sz="2400" dirty="0">
                <a:latin typeface="Sanserif"/>
              </a:rPr>
              <a:t>Linkage analysis.</a:t>
            </a:r>
          </a:p>
          <a:p>
            <a:pPr lvl="1">
              <a:defRPr/>
            </a:pPr>
            <a:r>
              <a:rPr lang="en-US" sz="2400" dirty="0">
                <a:latin typeface="Sanserif"/>
              </a:rPr>
              <a:t>Next-generation sequencing.</a:t>
            </a:r>
          </a:p>
          <a:p>
            <a:pPr lvl="1">
              <a:defRPr/>
            </a:pPr>
            <a:r>
              <a:rPr lang="en-US" sz="2400" dirty="0">
                <a:latin typeface="Sanserif"/>
              </a:rPr>
              <a:t>Thousand Genomes Project.</a:t>
            </a:r>
          </a:p>
          <a:p>
            <a:pPr>
              <a:spcBef>
                <a:spcPts val="2400"/>
              </a:spcBef>
              <a:spcAft>
                <a:spcPts val="0"/>
              </a:spcAft>
              <a:defRPr/>
            </a:pPr>
            <a:r>
              <a:rPr lang="en-US" sz="2800" dirty="0">
                <a:latin typeface="Sanserif"/>
              </a:rPr>
              <a:t>Human genome consists of many genes that collaborate with each other and with nongenetic factors inside and outside the body.</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11</a:t>
            </a:fld>
            <a:endParaRPr lang="en-US" dirty="0">
              <a:latin typeface="Sanserif"/>
            </a:endParaRPr>
          </a:p>
        </p:txBody>
      </p:sp>
    </p:spTree>
    <p:extLst>
      <p:ext uri="{BB962C8B-B14F-4D97-AF65-F5344CB8AC3E}">
        <p14:creationId xmlns:p14="http://schemas.microsoft.com/office/powerpoint/2010/main" val="128501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p:txBody>
          <a:bodyPr/>
          <a:lstStyle/>
          <a:p>
            <a:r>
              <a:rPr lang="en-US" sz="3600" dirty="0">
                <a:latin typeface="Sanserif"/>
              </a:rPr>
              <a:t>Genes and Chromosomes </a:t>
            </a:r>
            <a:r>
              <a:rPr lang="en-US" sz="1600" dirty="0">
                <a:latin typeface="Sanserif"/>
              </a:rPr>
              <a:t>1</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p:txBody>
          <a:bodyPr>
            <a:normAutofit/>
          </a:bodyPr>
          <a:lstStyle/>
          <a:p>
            <a:pPr>
              <a:spcBef>
                <a:spcPts val="2400"/>
              </a:spcBef>
              <a:spcAft>
                <a:spcPts val="0"/>
              </a:spcAft>
            </a:pPr>
            <a:r>
              <a:rPr lang="en-US" sz="2800" dirty="0">
                <a:latin typeface="Sanserif"/>
              </a:rPr>
              <a:t>How do genes get passed from generation to generation?</a:t>
            </a:r>
          </a:p>
          <a:p>
            <a:pPr>
              <a:spcBef>
                <a:spcPts val="2400"/>
              </a:spcBef>
              <a:spcAft>
                <a:spcPts val="0"/>
              </a:spcAft>
            </a:pPr>
            <a:r>
              <a:rPr lang="en-US" sz="2800" b="1" dirty="0">
                <a:latin typeface="Sanserif"/>
              </a:rPr>
              <a:t>Mitosis</a:t>
            </a:r>
            <a:r>
              <a:rPr lang="en-US" sz="2800" dirty="0">
                <a:latin typeface="Sanserif"/>
              </a:rPr>
              <a:t>: cellular reproduction in which the cell’s nucleus duplicates itself, with two new cells being formed.</a:t>
            </a:r>
          </a:p>
          <a:p>
            <a:pPr lvl="1"/>
            <a:r>
              <a:rPr lang="en-US" sz="2400" dirty="0">
                <a:latin typeface="Sanserif"/>
              </a:rPr>
              <a:t>Each contains the same DNA as the parent cell, arranged in the same 23 pairs of chromosomes.</a:t>
            </a:r>
          </a:p>
          <a:p>
            <a:pPr>
              <a:spcBef>
                <a:spcPts val="2400"/>
              </a:spcBef>
              <a:spcAft>
                <a:spcPts val="0"/>
              </a:spcAft>
            </a:pPr>
            <a:r>
              <a:rPr lang="en-US" sz="2800" b="1" dirty="0">
                <a:latin typeface="Sanserif"/>
              </a:rPr>
              <a:t>Meiosis</a:t>
            </a:r>
            <a:r>
              <a:rPr lang="en-US" sz="2800" dirty="0">
                <a:latin typeface="Sanserif"/>
              </a:rPr>
              <a:t>: a specialized form of cell division that occurs to form eggs and sperm (or gametes).</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12</a:t>
            </a:fld>
            <a:endParaRPr lang="en-US" dirty="0">
              <a:latin typeface="Sanserif"/>
            </a:endParaRPr>
          </a:p>
        </p:txBody>
      </p:sp>
    </p:spTree>
    <p:extLst>
      <p:ext uri="{BB962C8B-B14F-4D97-AF65-F5344CB8AC3E}">
        <p14:creationId xmlns:p14="http://schemas.microsoft.com/office/powerpoint/2010/main" val="242433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p:txBody>
          <a:bodyPr/>
          <a:lstStyle/>
          <a:p>
            <a:r>
              <a:rPr lang="en-US" sz="3600" dirty="0">
                <a:latin typeface="Sanserif"/>
              </a:rPr>
              <a:t>Genes and Chromosomes </a:t>
            </a:r>
            <a:r>
              <a:rPr lang="en-US" sz="1600" dirty="0">
                <a:latin typeface="Sanserif"/>
              </a:rPr>
              <a:t>2</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p:txBody>
          <a:bodyPr>
            <a:normAutofit/>
          </a:bodyPr>
          <a:lstStyle/>
          <a:p>
            <a:pPr>
              <a:spcBef>
                <a:spcPts val="2400"/>
              </a:spcBef>
              <a:spcAft>
                <a:spcPts val="0"/>
              </a:spcAft>
              <a:defRPr/>
            </a:pPr>
            <a:r>
              <a:rPr lang="en-US" sz="2800" b="1" dirty="0">
                <a:latin typeface="Sanserif"/>
              </a:rPr>
              <a:t>Fertilization</a:t>
            </a:r>
            <a:r>
              <a:rPr lang="en-US" sz="2800" dirty="0">
                <a:latin typeface="Sanserif"/>
              </a:rPr>
              <a:t>: a stage in reproduction whereby an egg and a sperm fuse to create a single cell, called a zygote.</a:t>
            </a:r>
          </a:p>
          <a:p>
            <a:pPr>
              <a:spcBef>
                <a:spcPts val="2400"/>
              </a:spcBef>
              <a:spcAft>
                <a:spcPts val="0"/>
              </a:spcAft>
              <a:defRPr/>
            </a:pPr>
            <a:r>
              <a:rPr lang="en-US" sz="2800" b="1" dirty="0">
                <a:latin typeface="Sanserif"/>
              </a:rPr>
              <a:t>Zygote</a:t>
            </a:r>
            <a:r>
              <a:rPr lang="en-US" sz="2800" dirty="0">
                <a:latin typeface="Sanserif"/>
              </a:rPr>
              <a:t>: a single cell formed through fertilization.</a:t>
            </a:r>
          </a:p>
          <a:p>
            <a:pPr lvl="1">
              <a:defRPr/>
            </a:pPr>
            <a:r>
              <a:rPr lang="en-US" sz="2400" dirty="0">
                <a:latin typeface="Sanserif"/>
              </a:rPr>
              <a:t>23 pairs of chromosomes.</a:t>
            </a:r>
          </a:p>
          <a:p>
            <a:pPr lvl="1">
              <a:defRPr/>
            </a:pPr>
            <a:r>
              <a:rPr lang="en-US" sz="2400" dirty="0">
                <a:latin typeface="Sanserif"/>
              </a:rPr>
              <a:t>One chromosome for each pair comes from the mother’s egg and the other from the father’s sperm.</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13</a:t>
            </a:fld>
            <a:endParaRPr lang="en-US" dirty="0">
              <a:latin typeface="Sanserif"/>
            </a:endParaRPr>
          </a:p>
        </p:txBody>
      </p:sp>
    </p:spTree>
    <p:extLst>
      <p:ext uri="{BB962C8B-B14F-4D97-AF65-F5344CB8AC3E}">
        <p14:creationId xmlns:p14="http://schemas.microsoft.com/office/powerpoint/2010/main" val="205281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0CF6E50-64B2-4771-A88D-CF1FB1B0AFCF}"/>
              </a:ext>
            </a:extLst>
          </p:cNvPr>
          <p:cNvSpPr>
            <a:spLocks noGrp="1"/>
          </p:cNvSpPr>
          <p:nvPr>
            <p:ph type="title"/>
          </p:nvPr>
        </p:nvSpPr>
        <p:spPr>
          <a:xfrm>
            <a:off x="685800" y="3680500"/>
            <a:ext cx="8458200" cy="678611"/>
          </a:xfrm>
        </p:spPr>
        <p:txBody>
          <a:bodyPr>
            <a:normAutofit/>
          </a:bodyPr>
          <a:lstStyle/>
          <a:p>
            <a:pPr algn="l"/>
            <a:r>
              <a:rPr lang="en-US" sz="2400" dirty="0">
                <a:latin typeface="Sanserif"/>
              </a:rPr>
              <a:t>Figure 4 </a:t>
            </a:r>
            <a:r>
              <a:rPr lang="en-US" sz="2400" dirty="0">
                <a:solidFill>
                  <a:schemeClr val="tx1"/>
                </a:solidFill>
                <a:latin typeface="Sanserif"/>
              </a:rPr>
              <a:t>The Genetic Difference Between Males and Females</a:t>
            </a:r>
            <a:endParaRPr lang="en-IN" sz="2400" dirty="0">
              <a:latin typeface="Sanserif"/>
            </a:endParaRPr>
          </a:p>
        </p:txBody>
      </p:sp>
      <p:sp>
        <p:nvSpPr>
          <p:cNvPr id="11" name="Text Placeholder 3">
            <a:extLst>
              <a:ext uri="{FF2B5EF4-FFF2-40B4-BE49-F238E27FC236}">
                <a16:creationId xmlns:a16="http://schemas.microsoft.com/office/drawing/2014/main" id="{A0E8B7DA-F889-4488-AD2E-5E762F99FCFD}"/>
              </a:ext>
            </a:extLst>
          </p:cNvPr>
          <p:cNvSpPr>
            <a:spLocks noGrp="1"/>
          </p:cNvSpPr>
          <p:nvPr>
            <p:ph type="body" sz="quarter" idx="4294967295"/>
          </p:nvPr>
        </p:nvSpPr>
        <p:spPr>
          <a:xfrm>
            <a:off x="706056" y="4454554"/>
            <a:ext cx="7292050" cy="1402236"/>
          </a:xfrm>
        </p:spPr>
        <p:txBody>
          <a:bodyPr/>
          <a:lstStyle/>
          <a:p>
            <a:pPr algn="l"/>
            <a:r>
              <a:rPr lang="en-US" sz="1400" dirty="0">
                <a:latin typeface="Sanserif"/>
              </a:rPr>
              <a:t>Set </a:t>
            </a:r>
            <a:r>
              <a:rPr lang="en-US" sz="1400" i="1" dirty="0">
                <a:latin typeface="Sanserif"/>
              </a:rPr>
              <a:t>(a)</a:t>
            </a:r>
            <a:r>
              <a:rPr lang="en-US" sz="1400" dirty="0">
                <a:latin typeface="Sanserif"/>
              </a:rPr>
              <a:t> shows the chromosome structure of a male, and set </a:t>
            </a:r>
            <a:r>
              <a:rPr lang="en-US" sz="1400" i="1" dirty="0">
                <a:latin typeface="Sanserif"/>
              </a:rPr>
              <a:t>(b)</a:t>
            </a:r>
            <a:r>
              <a:rPr lang="en-US" sz="1400" dirty="0">
                <a:latin typeface="Sanserif"/>
              </a:rPr>
              <a:t> shows the chromosome structure of a female. The last pair of 23 pairs of chromosomes is in the bottom right box of each set. Notice that the Y chromosome of the male is smaller than the X chromosome of the female. To obtain this kind of chromosomal picture, a cell is removed from a person’s body, usually from the inside of the mouth. The chromosomes are stained by chemical treatment, magnified extensively, and then photographed.</a:t>
            </a:r>
          </a:p>
        </p:txBody>
      </p:sp>
      <p:pic>
        <p:nvPicPr>
          <p:cNvPr id="13" name="Picture 2" descr="The 23rd pair of chromosomes in the male consists of an X and a Y chromosome. In the female, both are X chromosomes.">
            <a:extLst>
              <a:ext uri="{FF2B5EF4-FFF2-40B4-BE49-F238E27FC236}">
                <a16:creationId xmlns:a16="http://schemas.microsoft.com/office/drawing/2014/main" id="{B75C2293-ACE2-4768-9E0F-74C4961197DC}"/>
              </a:ext>
            </a:extLst>
          </p:cNvPr>
          <p:cNvPicPr>
            <a:picLocks noGrp="1" noChangeAspect="1"/>
          </p:cNvPicPr>
          <p:nvPr>
            <p:ph sz="quarter" idx="11"/>
          </p:nvPr>
        </p:nvPicPr>
        <p:blipFill rotWithShape="1">
          <a:blip r:embed="rId2"/>
          <a:srcRect t="-31283" b="-1843"/>
          <a:stretch/>
        </p:blipFill>
        <p:spPr>
          <a:xfrm>
            <a:off x="1075173" y="130629"/>
            <a:ext cx="6844035" cy="3652806"/>
          </a:xfrm>
        </p:spPr>
      </p:pic>
      <p:sp>
        <p:nvSpPr>
          <p:cNvPr id="6" name="Text Placeholder 5">
            <a:extLst>
              <a:ext uri="{FF2B5EF4-FFF2-40B4-BE49-F238E27FC236}">
                <a16:creationId xmlns:a16="http://schemas.microsoft.com/office/drawing/2014/main" id="{C863101E-5B00-4874-9BDC-13C0B614DB79}"/>
              </a:ext>
            </a:extLst>
          </p:cNvPr>
          <p:cNvSpPr txBox="1">
            <a:spLocks/>
          </p:cNvSpPr>
          <p:nvPr/>
        </p:nvSpPr>
        <p:spPr>
          <a:xfrm>
            <a:off x="2004969" y="6678413"/>
            <a:ext cx="6400800" cy="179587"/>
          </a:xfrm>
          <a:prstGeom prst="rect">
            <a:avLst/>
          </a:prstGeom>
        </p:spPr>
        <p:txBody>
          <a:bodyPr vert="horz" lIns="91440" tIns="45720" rIns="91440" bIns="45720" rtlCol="0">
            <a:normAutofit fontScale="32500" lnSpcReduction="20000"/>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284400" indent="-284400" algn="l" defTabSz="914400" rtl="0" eaLnBrk="1" latinLnBrk="0" hangingPunct="1">
              <a:lnSpc>
                <a:spcPct val="100000"/>
              </a:lnSpc>
              <a:spcBef>
                <a:spcPts val="576"/>
              </a:spcBef>
              <a:spcAft>
                <a:spcPts val="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a:t>Kateryna Kon/Shutterstock</a:t>
            </a:r>
            <a:endParaRPr lang="en-US" dirty="0"/>
          </a:p>
        </p:txBody>
      </p:sp>
      <p:sp>
        <p:nvSpPr>
          <p:cNvPr id="8" name="Slide Number Placeholder 4">
            <a:extLst>
              <a:ext uri="{FF2B5EF4-FFF2-40B4-BE49-F238E27FC236}">
                <a16:creationId xmlns:a16="http://schemas.microsoft.com/office/drawing/2014/main" id="{4CD8D342-DC5D-4A26-BF7B-B94DAF6FDF03}"/>
              </a:ext>
            </a:extLst>
          </p:cNvPr>
          <p:cNvSpPr>
            <a:spLocks noGrp="1"/>
          </p:cNvSpPr>
          <p:nvPr>
            <p:ph type="sldNum" sz="quarter" idx="10"/>
          </p:nvPr>
        </p:nvSpPr>
        <p:spPr/>
        <p:txBody>
          <a:bodyPr/>
          <a:lstStyle/>
          <a:p>
            <a:fld id="{68151E55-6873-49E2-B8D5-2F265E6F1973}" type="slidenum">
              <a:rPr lang="en-US" smtClean="0">
                <a:latin typeface="Sanserif"/>
              </a:rPr>
              <a:t>14</a:t>
            </a:fld>
            <a:endParaRPr lang="en-US" dirty="0">
              <a:latin typeface="Sanserif"/>
            </a:endParaRPr>
          </a:p>
        </p:txBody>
      </p:sp>
    </p:spTree>
    <p:extLst>
      <p:ext uri="{BB962C8B-B14F-4D97-AF65-F5344CB8AC3E}">
        <p14:creationId xmlns:p14="http://schemas.microsoft.com/office/powerpoint/2010/main" val="15789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p:txBody>
          <a:bodyPr/>
          <a:lstStyle/>
          <a:p>
            <a:r>
              <a:rPr lang="en-US" sz="3600" dirty="0">
                <a:latin typeface="Sanserif"/>
              </a:rPr>
              <a:t>Sources of Variability </a:t>
            </a:r>
            <a:r>
              <a:rPr lang="en-US" sz="1600" dirty="0">
                <a:latin typeface="Sanserif"/>
              </a:rPr>
              <a:t>1</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p:txBody>
          <a:bodyPr>
            <a:normAutofit/>
          </a:bodyPr>
          <a:lstStyle/>
          <a:p>
            <a:pPr>
              <a:spcBef>
                <a:spcPts val="2400"/>
              </a:spcBef>
              <a:spcAft>
                <a:spcPts val="0"/>
              </a:spcAft>
              <a:defRPr/>
            </a:pPr>
            <a:r>
              <a:rPr lang="en-US" sz="2800" dirty="0">
                <a:latin typeface="Sanserif"/>
              </a:rPr>
              <a:t>Chromosomes in the zygote are not exact copies of those in the mother’s ovaries and the father’s testes.</a:t>
            </a:r>
          </a:p>
          <a:p>
            <a:pPr>
              <a:spcBef>
                <a:spcPts val="2400"/>
              </a:spcBef>
              <a:spcAft>
                <a:spcPts val="0"/>
              </a:spcAft>
              <a:defRPr/>
            </a:pPr>
            <a:r>
              <a:rPr lang="en-US" sz="2800" dirty="0">
                <a:latin typeface="Sanserif"/>
              </a:rPr>
              <a:t>Monozygotic (identical) twins develop from a single zygote, while fraternal (dizygotic) twins develop when two eggs are each fertilized by a different sperm.</a:t>
            </a:r>
          </a:p>
          <a:p>
            <a:pPr>
              <a:spcBef>
                <a:spcPts val="2400"/>
              </a:spcBef>
              <a:spcAft>
                <a:spcPts val="0"/>
              </a:spcAft>
              <a:defRPr/>
            </a:pPr>
            <a:r>
              <a:rPr lang="en-US" sz="2800" dirty="0">
                <a:latin typeface="Sanserif"/>
              </a:rPr>
              <a:t>Chance, a mistake by cellular machinery, or damage from an environmental agent may produce a mutated gene, which is a permanently altered segment of DNA.</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15</a:t>
            </a:fld>
            <a:endParaRPr lang="en-US" dirty="0">
              <a:latin typeface="Sanserif"/>
            </a:endParaRPr>
          </a:p>
        </p:txBody>
      </p:sp>
    </p:spTree>
    <p:extLst>
      <p:ext uri="{BB962C8B-B14F-4D97-AF65-F5344CB8AC3E}">
        <p14:creationId xmlns:p14="http://schemas.microsoft.com/office/powerpoint/2010/main" val="192458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p:txBody>
          <a:bodyPr/>
          <a:lstStyle/>
          <a:p>
            <a:r>
              <a:rPr lang="en-US" sz="3600" dirty="0">
                <a:latin typeface="Sanserif"/>
              </a:rPr>
              <a:t>Sources of Variability </a:t>
            </a:r>
            <a:r>
              <a:rPr lang="en-US" sz="1600" dirty="0">
                <a:latin typeface="Sanserif"/>
              </a:rPr>
              <a:t>2</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p:txBody>
          <a:bodyPr>
            <a:normAutofit/>
          </a:bodyPr>
          <a:lstStyle/>
          <a:p>
            <a:pPr>
              <a:spcBef>
                <a:spcPts val="2400"/>
              </a:spcBef>
              <a:spcAft>
                <a:spcPts val="0"/>
              </a:spcAft>
              <a:defRPr/>
            </a:pPr>
            <a:r>
              <a:rPr lang="en-US" sz="2800" dirty="0">
                <a:latin typeface="Sanserif"/>
              </a:rPr>
              <a:t>For each genotype, a range of phenotypes can be expressed.</a:t>
            </a:r>
          </a:p>
          <a:p>
            <a:pPr>
              <a:spcBef>
                <a:spcPts val="2400"/>
              </a:spcBef>
              <a:spcAft>
                <a:spcPts val="0"/>
              </a:spcAft>
              <a:defRPr/>
            </a:pPr>
            <a:r>
              <a:rPr lang="en-US" sz="2800" b="1" dirty="0">
                <a:latin typeface="Sanserif"/>
              </a:rPr>
              <a:t>Genotype</a:t>
            </a:r>
            <a:r>
              <a:rPr lang="en-US" sz="2800" dirty="0">
                <a:latin typeface="Sanserif"/>
              </a:rPr>
              <a:t>:</a:t>
            </a:r>
            <a:r>
              <a:rPr lang="en-US" sz="2800" b="1" dirty="0">
                <a:latin typeface="Sanserif"/>
              </a:rPr>
              <a:t> </a:t>
            </a:r>
            <a:r>
              <a:rPr lang="en-US" sz="2800" dirty="0">
                <a:latin typeface="Sanserif"/>
              </a:rPr>
              <a:t>a person’s genetic heritage; the actual genetic material.</a:t>
            </a:r>
          </a:p>
          <a:p>
            <a:pPr>
              <a:spcBef>
                <a:spcPts val="2400"/>
              </a:spcBef>
              <a:spcAft>
                <a:spcPts val="0"/>
              </a:spcAft>
              <a:defRPr/>
            </a:pPr>
            <a:r>
              <a:rPr lang="en-US" sz="2800" b="1" dirty="0">
                <a:latin typeface="Sanserif"/>
              </a:rPr>
              <a:t>Phenotype</a:t>
            </a:r>
            <a:r>
              <a:rPr lang="en-US" sz="2800" dirty="0">
                <a:latin typeface="Sanserif"/>
              </a:rPr>
              <a:t>:</a:t>
            </a:r>
            <a:r>
              <a:rPr lang="en-US" sz="2800" b="1" dirty="0">
                <a:latin typeface="Sanserif"/>
              </a:rPr>
              <a:t> </a:t>
            </a:r>
            <a:r>
              <a:rPr lang="en-US" sz="2800" dirty="0">
                <a:latin typeface="Sanserif"/>
              </a:rPr>
              <a:t>the way an individual’s genotype is expressed in observed and measurable characteristics.</a:t>
            </a:r>
          </a:p>
          <a:p>
            <a:pPr lvl="1">
              <a:defRPr/>
            </a:pPr>
            <a:r>
              <a:rPr lang="en-US" sz="2400" dirty="0">
                <a:latin typeface="Sanserif"/>
              </a:rPr>
              <a:t>Examples: height, weight, hair color.</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16</a:t>
            </a:fld>
            <a:endParaRPr lang="en-US" dirty="0">
              <a:latin typeface="Sanserif"/>
            </a:endParaRPr>
          </a:p>
        </p:txBody>
      </p:sp>
    </p:spTree>
    <p:extLst>
      <p:ext uri="{BB962C8B-B14F-4D97-AF65-F5344CB8AC3E}">
        <p14:creationId xmlns:p14="http://schemas.microsoft.com/office/powerpoint/2010/main" val="101551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p:txBody>
          <a:bodyPr/>
          <a:lstStyle/>
          <a:p>
            <a:r>
              <a:rPr lang="en-US" sz="3600" dirty="0">
                <a:latin typeface="Sanserif"/>
              </a:rPr>
              <a:t>Genetic Principles </a:t>
            </a:r>
            <a:r>
              <a:rPr lang="en-US" sz="1600" dirty="0">
                <a:latin typeface="Sanserif"/>
              </a:rPr>
              <a:t>1</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p:txBody>
          <a:bodyPr>
            <a:normAutofit/>
          </a:bodyPr>
          <a:lstStyle/>
          <a:p>
            <a:pPr>
              <a:spcBef>
                <a:spcPts val="2400"/>
              </a:spcBef>
              <a:spcAft>
                <a:spcPts val="0"/>
              </a:spcAft>
              <a:defRPr/>
            </a:pPr>
            <a:r>
              <a:rPr lang="en-US" sz="2800" i="1" dirty="0">
                <a:latin typeface="Sanserif"/>
              </a:rPr>
              <a:t>Dominant-recessive genes principle: </a:t>
            </a:r>
            <a:r>
              <a:rPr lang="en-US" sz="2800" dirty="0">
                <a:latin typeface="Sanserif"/>
              </a:rPr>
              <a:t>a recessive gene is influential only if the two genes of a pair are both recessive.</a:t>
            </a:r>
          </a:p>
          <a:p>
            <a:pPr lvl="1">
              <a:defRPr/>
            </a:pPr>
            <a:r>
              <a:rPr lang="en-US" sz="2400" dirty="0">
                <a:latin typeface="Sanserif"/>
              </a:rPr>
              <a:t>Dominant genes: brown hair, farsightedness, and dimples.</a:t>
            </a:r>
          </a:p>
          <a:p>
            <a:pPr lvl="1">
              <a:defRPr/>
            </a:pPr>
            <a:r>
              <a:rPr lang="en-US" sz="2400" dirty="0">
                <a:latin typeface="Sanserif"/>
              </a:rPr>
              <a:t>Recessive genes: blond hair, nearsightedness, and freckles.</a:t>
            </a:r>
          </a:p>
          <a:p>
            <a:pPr>
              <a:spcBef>
                <a:spcPts val="2400"/>
              </a:spcBef>
              <a:spcAft>
                <a:spcPts val="0"/>
              </a:spcAft>
              <a:defRPr/>
            </a:pPr>
            <a:r>
              <a:rPr lang="en-US" sz="2800" dirty="0">
                <a:latin typeface="Sanserif"/>
              </a:rPr>
              <a:t>Sex-linked genes: when a mutated gene is carried on the X chromosome, the result is called </a:t>
            </a:r>
            <a:r>
              <a:rPr lang="en-US" sz="2800" i="1" dirty="0">
                <a:latin typeface="Sanserif"/>
              </a:rPr>
              <a:t>X-linked inheritance.</a:t>
            </a:r>
          </a:p>
          <a:p>
            <a:pPr lvl="1">
              <a:defRPr/>
            </a:pPr>
            <a:r>
              <a:rPr lang="en-US" sz="2400" dirty="0">
                <a:latin typeface="Sanserif"/>
              </a:rPr>
              <a:t>Implications for males may be very different from those for females.</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17</a:t>
            </a:fld>
            <a:endParaRPr lang="en-US" dirty="0">
              <a:latin typeface="Sanserif"/>
            </a:endParaRPr>
          </a:p>
        </p:txBody>
      </p:sp>
    </p:spTree>
    <p:extLst>
      <p:ext uri="{BB962C8B-B14F-4D97-AF65-F5344CB8AC3E}">
        <p14:creationId xmlns:p14="http://schemas.microsoft.com/office/powerpoint/2010/main" val="3497105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8F6781-F0E0-4119-829D-3F1FA29296CF}"/>
              </a:ext>
            </a:extLst>
          </p:cNvPr>
          <p:cNvSpPr>
            <a:spLocks noGrp="1"/>
          </p:cNvSpPr>
          <p:nvPr>
            <p:ph type="title"/>
          </p:nvPr>
        </p:nvSpPr>
        <p:spPr>
          <a:xfrm>
            <a:off x="342900" y="4483418"/>
            <a:ext cx="7563757" cy="590036"/>
          </a:xfrm>
        </p:spPr>
        <p:txBody>
          <a:bodyPr>
            <a:noAutofit/>
          </a:bodyPr>
          <a:lstStyle/>
          <a:p>
            <a:pPr algn="l"/>
            <a:r>
              <a:rPr lang="en-US" sz="2400" dirty="0">
                <a:latin typeface="Sanserif"/>
              </a:rPr>
              <a:t>Figure 5 How Brown-Haired Parents Can Have a Blond-Haired Child</a:t>
            </a:r>
          </a:p>
        </p:txBody>
      </p:sp>
      <p:pic>
        <p:nvPicPr>
          <p:cNvPr id="14" name="Picture 2" descr="A capital B represents the dominant gene for brown hair, while a lowercase b represents the recessive gene for blond hair.">
            <a:extLst>
              <a:ext uri="{FF2B5EF4-FFF2-40B4-BE49-F238E27FC236}">
                <a16:creationId xmlns:a16="http://schemas.microsoft.com/office/drawing/2014/main" id="{6766D77D-8D17-46A8-8FBA-4B3C9CE39F9F}"/>
              </a:ext>
            </a:extLst>
          </p:cNvPr>
          <p:cNvPicPr>
            <a:picLocks noGrp="1" noChangeAspect="1"/>
          </p:cNvPicPr>
          <p:nvPr>
            <p:ph sz="quarter" idx="20"/>
          </p:nvPr>
        </p:nvPicPr>
        <p:blipFill rotWithShape="1">
          <a:blip r:embed="rId2"/>
          <a:srcRect t="-8915" b="-8915"/>
          <a:stretch/>
        </p:blipFill>
        <p:spPr>
          <a:xfrm>
            <a:off x="1554043" y="243281"/>
            <a:ext cx="5861825" cy="3751014"/>
          </a:xfrm>
        </p:spPr>
      </p:pic>
      <p:sp>
        <p:nvSpPr>
          <p:cNvPr id="9" name="Content Placeholder 3">
            <a:extLst>
              <a:ext uri="{FF2B5EF4-FFF2-40B4-BE49-F238E27FC236}">
                <a16:creationId xmlns:a16="http://schemas.microsoft.com/office/drawing/2014/main" id="{DD239F08-0F0C-45D1-82F5-CE4D6A0BC67B}"/>
              </a:ext>
            </a:extLst>
          </p:cNvPr>
          <p:cNvSpPr>
            <a:spLocks noGrp="1"/>
          </p:cNvSpPr>
          <p:nvPr>
            <p:ph sz="quarter" idx="19"/>
          </p:nvPr>
        </p:nvSpPr>
        <p:spPr>
          <a:xfrm>
            <a:off x="342900" y="5217381"/>
            <a:ext cx="8458200" cy="722187"/>
          </a:xfrm>
        </p:spPr>
        <p:txBody>
          <a:bodyPr/>
          <a:lstStyle/>
          <a:p>
            <a:pPr algn="l"/>
            <a:r>
              <a:rPr lang="en-US" sz="1400" b="0" dirty="0">
                <a:latin typeface="Sanserif"/>
              </a:rPr>
              <a:t>In this example, both parents have brown hair, but each parent carries the recessive gene for blond hair. The odds of their child having blond hair is one in four—the probability the child will receive a recessive gene (b) from each parent.</a:t>
            </a:r>
          </a:p>
        </p:txBody>
      </p:sp>
      <p:sp>
        <p:nvSpPr>
          <p:cNvPr id="11" name="Text Placeholder 4">
            <a:extLst>
              <a:ext uri="{FF2B5EF4-FFF2-40B4-BE49-F238E27FC236}">
                <a16:creationId xmlns:a16="http://schemas.microsoft.com/office/drawing/2014/main" id="{4EEAE538-75E3-44A3-9C59-03547B555263}"/>
              </a:ext>
            </a:extLst>
          </p:cNvPr>
          <p:cNvSpPr>
            <a:spLocks noGrp="1"/>
          </p:cNvSpPr>
          <p:nvPr>
            <p:ph type="body" sz="quarter" idx="21"/>
          </p:nvPr>
        </p:nvSpPr>
        <p:spPr>
          <a:xfrm>
            <a:off x="3369564" y="6323374"/>
            <a:ext cx="2404872" cy="190500"/>
          </a:xfrm>
        </p:spPr>
        <p:txBody>
          <a:bodyPr/>
          <a:lstStyle/>
          <a:p>
            <a:r>
              <a:rPr lang="en-US" dirty="0">
                <a:latin typeface="Sanserif"/>
                <a:hlinkClick r:id="rId3" action="ppaction://hlinksldjump"/>
              </a:rPr>
              <a:t>Access the text alternative to slide image</a:t>
            </a:r>
            <a:endParaRPr lang="en-US" dirty="0">
              <a:latin typeface="Sanserif"/>
            </a:endParaRPr>
          </a:p>
        </p:txBody>
      </p:sp>
      <p:sp>
        <p:nvSpPr>
          <p:cNvPr id="7" name="Slide Number Placeholder 5">
            <a:extLst>
              <a:ext uri="{FF2B5EF4-FFF2-40B4-BE49-F238E27FC236}">
                <a16:creationId xmlns:a16="http://schemas.microsoft.com/office/drawing/2014/main" id="{1592B05E-AD20-4758-8860-1C708DFA7965}"/>
              </a:ext>
            </a:extLst>
          </p:cNvPr>
          <p:cNvSpPr>
            <a:spLocks noGrp="1"/>
          </p:cNvSpPr>
          <p:nvPr>
            <p:ph type="sldNum" sz="quarter" idx="10"/>
          </p:nvPr>
        </p:nvSpPr>
        <p:spPr/>
        <p:txBody>
          <a:bodyPr/>
          <a:lstStyle/>
          <a:p>
            <a:fld id="{68151E55-6873-49E2-B8D5-2F265E6F1973}" type="slidenum">
              <a:rPr lang="en-US" smtClean="0">
                <a:latin typeface="Sanserif"/>
              </a:rPr>
              <a:t>18</a:t>
            </a:fld>
            <a:endParaRPr lang="en-US" dirty="0">
              <a:latin typeface="Sanserif"/>
            </a:endParaRPr>
          </a:p>
        </p:txBody>
      </p:sp>
    </p:spTree>
    <p:extLst>
      <p:ext uri="{BB962C8B-B14F-4D97-AF65-F5344CB8AC3E}">
        <p14:creationId xmlns:p14="http://schemas.microsoft.com/office/powerpoint/2010/main" val="81132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p:txBody>
          <a:bodyPr/>
          <a:lstStyle/>
          <a:p>
            <a:r>
              <a:rPr lang="en-US" sz="3600" dirty="0">
                <a:latin typeface="Sanserif"/>
              </a:rPr>
              <a:t>Genetic Principles </a:t>
            </a:r>
            <a:r>
              <a:rPr lang="en-US" sz="1600" dirty="0">
                <a:latin typeface="Sanserif"/>
              </a:rPr>
              <a:t>2</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p:txBody>
          <a:bodyPr>
            <a:normAutofit/>
          </a:bodyPr>
          <a:lstStyle/>
          <a:p>
            <a:pPr>
              <a:spcBef>
                <a:spcPts val="2400"/>
              </a:spcBef>
              <a:spcAft>
                <a:spcPts val="0"/>
              </a:spcAft>
              <a:defRPr/>
            </a:pPr>
            <a:r>
              <a:rPr lang="en-US" sz="2800" i="1" dirty="0">
                <a:latin typeface="Sanserif"/>
              </a:rPr>
              <a:t>Genetic imprinting </a:t>
            </a:r>
            <a:r>
              <a:rPr lang="en-US" sz="2800" dirty="0">
                <a:latin typeface="Sanserif"/>
              </a:rPr>
              <a:t>occurs when genes have differing effects depending on whether they are inherited from the mother or the father.</a:t>
            </a:r>
          </a:p>
          <a:p>
            <a:pPr>
              <a:spcBef>
                <a:spcPts val="2400"/>
              </a:spcBef>
              <a:spcAft>
                <a:spcPts val="0"/>
              </a:spcAft>
              <a:defRPr/>
            </a:pPr>
            <a:r>
              <a:rPr lang="en-US" sz="2800" i="1" dirty="0">
                <a:latin typeface="Sanserif"/>
              </a:rPr>
              <a:t>Polygenic inheritance </a:t>
            </a:r>
            <a:r>
              <a:rPr lang="en-US" sz="2800" dirty="0">
                <a:latin typeface="Sanserif"/>
              </a:rPr>
              <a:t>occurs when most characteristics are determined by the interaction of many different genes.</a:t>
            </a:r>
          </a:p>
          <a:p>
            <a:pPr lvl="1">
              <a:defRPr/>
            </a:pPr>
            <a:r>
              <a:rPr lang="en-US" sz="2400" i="1" dirty="0">
                <a:latin typeface="Sanserif"/>
              </a:rPr>
              <a:t>Gene-gene interaction </a:t>
            </a:r>
            <a:r>
              <a:rPr lang="en-US" sz="2400" dirty="0">
                <a:latin typeface="Sanserif"/>
              </a:rPr>
              <a:t>describes studies that focus on the interdependence of two or more genes.</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19</a:t>
            </a:fld>
            <a:endParaRPr lang="en-US" dirty="0">
              <a:latin typeface="Sanserif"/>
            </a:endParaRPr>
          </a:p>
        </p:txBody>
      </p:sp>
    </p:spTree>
    <p:extLst>
      <p:ext uri="{BB962C8B-B14F-4D97-AF65-F5344CB8AC3E}">
        <p14:creationId xmlns:p14="http://schemas.microsoft.com/office/powerpoint/2010/main" val="164699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30805A-7D51-41CB-B2C9-1863BA90EA67}"/>
              </a:ext>
            </a:extLst>
          </p:cNvPr>
          <p:cNvSpPr>
            <a:spLocks noGrp="1"/>
          </p:cNvSpPr>
          <p:nvPr>
            <p:ph type="ctrTitle"/>
          </p:nvPr>
        </p:nvSpPr>
        <p:spPr/>
        <p:txBody>
          <a:bodyPr/>
          <a:lstStyle/>
          <a:p>
            <a:r>
              <a:rPr lang="en-US" dirty="0">
                <a:latin typeface="Sanserif"/>
              </a:rPr>
              <a:t>Chapter 2</a:t>
            </a:r>
          </a:p>
        </p:txBody>
      </p:sp>
      <p:sp>
        <p:nvSpPr>
          <p:cNvPr id="6" name="Subtitle 2">
            <a:extLst>
              <a:ext uri="{FF2B5EF4-FFF2-40B4-BE49-F238E27FC236}">
                <a16:creationId xmlns:a16="http://schemas.microsoft.com/office/drawing/2014/main" id="{27043814-725E-4CFF-9BF1-8B7F42A6FFDD}"/>
              </a:ext>
            </a:extLst>
          </p:cNvPr>
          <p:cNvSpPr>
            <a:spLocks noGrp="1"/>
          </p:cNvSpPr>
          <p:nvPr>
            <p:ph type="subTitle" idx="1"/>
          </p:nvPr>
        </p:nvSpPr>
        <p:spPr/>
        <p:txBody>
          <a:bodyPr/>
          <a:lstStyle/>
          <a:p>
            <a:r>
              <a:rPr lang="en-US" dirty="0">
                <a:latin typeface="Sanserif"/>
              </a:rPr>
              <a:t>Biological Beginnings</a:t>
            </a:r>
          </a:p>
        </p:txBody>
      </p:sp>
      <p:sp>
        <p:nvSpPr>
          <p:cNvPr id="8" name="Text Placeholder 3">
            <a:extLst>
              <a:ext uri="{FF2B5EF4-FFF2-40B4-BE49-F238E27FC236}">
                <a16:creationId xmlns:a16="http://schemas.microsoft.com/office/drawing/2014/main" id="{D1F32BCD-AFF6-4916-BB76-452E937C42B1}"/>
              </a:ext>
            </a:extLst>
          </p:cNvPr>
          <p:cNvSpPr txBox="1">
            <a:spLocks/>
          </p:cNvSpPr>
          <p:nvPr/>
        </p:nvSpPr>
        <p:spPr>
          <a:xfrm>
            <a:off x="0" y="6536538"/>
            <a:ext cx="9144000" cy="321462"/>
          </a:xfrm>
          <a:prstGeom prst="rect">
            <a:avLst/>
          </a:prstGeom>
        </p:spPr>
        <p:txBody>
          <a:bodyPr anchor="ctr"/>
          <a:lstStyle>
            <a:lvl1pPr marL="0" marR="0" indent="0" algn="ctr" defTabSz="914400" rtl="0" eaLnBrk="1" fontAlgn="auto" latinLnBrk="0" hangingPunct="1">
              <a:lnSpc>
                <a:spcPct val="100000"/>
              </a:lnSpc>
              <a:spcBef>
                <a:spcPts val="1200"/>
              </a:spcBef>
              <a:spcAft>
                <a:spcPts val="0"/>
              </a:spcAft>
              <a:buClrTx/>
              <a:buSzTx/>
              <a:buFont typeface="Arial" panose="020B0604020202020204" pitchFamily="34" charset="0"/>
              <a:buNone/>
              <a:tabLst/>
              <a:defRPr sz="9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22222"/>
                </a:solidFill>
                <a:latin typeface="Sanserif"/>
              </a:rPr>
              <a:t>Copyright 2022 © McGraw Hill LLC. All rights reserved. No reproduction or distribution without the prior written consent of McGraw Hill LLC.</a:t>
            </a:r>
            <a:endParaRPr lang="en-US" dirty="0">
              <a:latin typeface="Sanserif"/>
            </a:endParaRPr>
          </a:p>
        </p:txBody>
      </p:sp>
    </p:spTree>
    <p:extLst>
      <p:ext uri="{BB962C8B-B14F-4D97-AF65-F5344CB8AC3E}">
        <p14:creationId xmlns:p14="http://schemas.microsoft.com/office/powerpoint/2010/main" val="138245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7E779C-1D54-4316-A6C6-EA67761E6D41}"/>
              </a:ext>
            </a:extLst>
          </p:cNvPr>
          <p:cNvSpPr>
            <a:spLocks noGrp="1"/>
          </p:cNvSpPr>
          <p:nvPr>
            <p:ph type="title"/>
          </p:nvPr>
        </p:nvSpPr>
        <p:spPr>
          <a:xfrm>
            <a:off x="342900" y="304800"/>
            <a:ext cx="8458200" cy="971909"/>
          </a:xfrm>
        </p:spPr>
        <p:txBody>
          <a:bodyPr>
            <a:noAutofit/>
          </a:bodyPr>
          <a:lstStyle/>
          <a:p>
            <a:r>
              <a:rPr lang="en-US" sz="3600" dirty="0">
                <a:latin typeface="Sanserif"/>
              </a:rPr>
              <a:t>Chromosomal and Gene-Linked Abnormalities</a:t>
            </a:r>
          </a:p>
        </p:txBody>
      </p:sp>
      <p:sp>
        <p:nvSpPr>
          <p:cNvPr id="6" name="Content Placeholder 2">
            <a:extLst>
              <a:ext uri="{FF2B5EF4-FFF2-40B4-BE49-F238E27FC236}">
                <a16:creationId xmlns:a16="http://schemas.microsoft.com/office/drawing/2014/main" id="{224942AE-432B-4B3A-AF0E-58F28ED17285}"/>
              </a:ext>
            </a:extLst>
          </p:cNvPr>
          <p:cNvSpPr>
            <a:spLocks noGrp="1"/>
          </p:cNvSpPr>
          <p:nvPr>
            <p:ph sz="quarter" idx="11"/>
          </p:nvPr>
        </p:nvSpPr>
        <p:spPr>
          <a:xfrm>
            <a:off x="342900" y="1489274"/>
            <a:ext cx="8458200" cy="4971691"/>
          </a:xfrm>
        </p:spPr>
        <p:txBody>
          <a:bodyPr>
            <a:normAutofit/>
          </a:bodyPr>
          <a:lstStyle/>
          <a:p>
            <a:pPr>
              <a:spcBef>
                <a:spcPts val="2400"/>
              </a:spcBef>
              <a:spcAft>
                <a:spcPts val="0"/>
              </a:spcAft>
            </a:pPr>
            <a:r>
              <a:rPr lang="en-US" sz="2800" dirty="0">
                <a:latin typeface="Sanserif"/>
              </a:rPr>
              <a:t>Some abnormalities occur when whole chromosomes do not separate properly during meiosis.</a:t>
            </a:r>
          </a:p>
          <a:p>
            <a:pPr>
              <a:spcBef>
                <a:spcPts val="2400"/>
              </a:spcBef>
              <a:spcAft>
                <a:spcPts val="0"/>
              </a:spcAft>
            </a:pPr>
            <a:r>
              <a:rPr lang="en-US" sz="2800" dirty="0">
                <a:latin typeface="Sanserif"/>
              </a:rPr>
              <a:t>Other abnormalities are produced by harmful genes.</a:t>
            </a:r>
          </a:p>
        </p:txBody>
      </p:sp>
      <p:sp>
        <p:nvSpPr>
          <p:cNvPr id="14" name="Slide Number Placeholder 3">
            <a:extLst>
              <a:ext uri="{FF2B5EF4-FFF2-40B4-BE49-F238E27FC236}">
                <a16:creationId xmlns:a16="http://schemas.microsoft.com/office/drawing/2014/main" id="{DF6056FC-7A4F-47DF-B736-22B35D8FABF7}"/>
              </a:ext>
            </a:extLst>
          </p:cNvPr>
          <p:cNvSpPr>
            <a:spLocks noGrp="1"/>
          </p:cNvSpPr>
          <p:nvPr>
            <p:ph type="sldNum" sz="quarter" idx="10"/>
          </p:nvPr>
        </p:nvSpPr>
        <p:spPr/>
        <p:txBody>
          <a:bodyPr/>
          <a:lstStyle/>
          <a:p>
            <a:fld id="{68151E55-6873-49E2-B8D5-2F265E6F1973}" type="slidenum">
              <a:rPr lang="en-US" smtClean="0">
                <a:latin typeface="Sanserif"/>
              </a:rPr>
              <a:t>20</a:t>
            </a:fld>
            <a:endParaRPr lang="en-US" dirty="0">
              <a:latin typeface="Sanserif"/>
            </a:endParaRPr>
          </a:p>
        </p:txBody>
      </p:sp>
    </p:spTree>
    <p:extLst>
      <p:ext uri="{BB962C8B-B14F-4D97-AF65-F5344CB8AC3E}">
        <p14:creationId xmlns:p14="http://schemas.microsoft.com/office/powerpoint/2010/main" val="2974213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EDCF-63DE-45DE-AC28-F9D55877C05D}"/>
              </a:ext>
            </a:extLst>
          </p:cNvPr>
          <p:cNvSpPr>
            <a:spLocks noGrp="1"/>
          </p:cNvSpPr>
          <p:nvPr>
            <p:ph type="title"/>
          </p:nvPr>
        </p:nvSpPr>
        <p:spPr>
          <a:xfrm>
            <a:off x="461394" y="5349957"/>
            <a:ext cx="5783798" cy="545310"/>
          </a:xfrm>
        </p:spPr>
        <p:txBody>
          <a:bodyPr>
            <a:normAutofit/>
          </a:bodyPr>
          <a:lstStyle/>
          <a:p>
            <a:pPr algn="l"/>
            <a:r>
              <a:rPr lang="en-US" sz="2400" dirty="0">
                <a:latin typeface="Sanserif"/>
              </a:rPr>
              <a:t>Figure 6 </a:t>
            </a:r>
            <a:r>
              <a:rPr lang="en-US" sz="2400" dirty="0">
                <a:solidFill>
                  <a:schemeClr val="tx1"/>
                </a:solidFill>
                <a:latin typeface="Sanserif"/>
              </a:rPr>
              <a:t>Some Chromosomal Abnormalities</a:t>
            </a:r>
            <a:endParaRPr lang="en-IN" sz="2400" dirty="0">
              <a:latin typeface="Sanserif"/>
            </a:endParaRPr>
          </a:p>
        </p:txBody>
      </p:sp>
      <p:sp>
        <p:nvSpPr>
          <p:cNvPr id="11" name="Rectangle 2">
            <a:extLst>
              <a:ext uri="{FF2B5EF4-FFF2-40B4-BE49-F238E27FC236}">
                <a16:creationId xmlns:a16="http://schemas.microsoft.com/office/drawing/2014/main" id="{F315A807-CFC6-41D2-BF42-51E5BE63EF9C}"/>
              </a:ext>
            </a:extLst>
          </p:cNvPr>
          <p:cNvSpPr/>
          <p:nvPr/>
        </p:nvSpPr>
        <p:spPr>
          <a:xfrm>
            <a:off x="1901371" y="2220686"/>
            <a:ext cx="4956629" cy="1200329"/>
          </a:xfrm>
          <a:prstGeom prst="rect">
            <a:avLst/>
          </a:prstGeom>
        </p:spPr>
        <p:txBody>
          <a:bodyPr wrap="square">
            <a:spAutoFit/>
          </a:bodyPr>
          <a:lstStyle/>
          <a:p>
            <a:r>
              <a:rPr lang="en-IN" dirty="0"/>
              <a:t>Table divided into four columns summarizes five chromosomal abnormalities. The column headers are marked from left to right as: Name, description, treatment, and incidence. </a:t>
            </a:r>
          </a:p>
        </p:txBody>
      </p:sp>
      <p:graphicFrame>
        <p:nvGraphicFramePr>
          <p:cNvPr id="10" name="Table 3">
            <a:extLst>
              <a:ext uri="{FF2B5EF4-FFF2-40B4-BE49-F238E27FC236}">
                <a16:creationId xmlns:a16="http://schemas.microsoft.com/office/drawing/2014/main" id="{2D58B2A8-491D-47FD-B419-880B523A732E}"/>
              </a:ext>
            </a:extLst>
          </p:cNvPr>
          <p:cNvGraphicFramePr>
            <a:graphicFrameLocks noGrp="1"/>
          </p:cNvGraphicFramePr>
          <p:nvPr>
            <p:ph sz="quarter" idx="11"/>
            <p:extLst>
              <p:ext uri="{D42A27DB-BD31-4B8C-83A1-F6EECF244321}">
                <p14:modId xmlns:p14="http://schemas.microsoft.com/office/powerpoint/2010/main" val="2757255158"/>
              </p:ext>
            </p:extLst>
          </p:nvPr>
        </p:nvGraphicFramePr>
        <p:xfrm>
          <a:off x="575310" y="605642"/>
          <a:ext cx="7993380" cy="3752682"/>
        </p:xfrm>
        <a:graphic>
          <a:graphicData uri="http://schemas.openxmlformats.org/drawingml/2006/table">
            <a:tbl>
              <a:tblPr firstRow="1" bandRow="1">
                <a:tableStyleId>{5C22544A-7EE6-4342-B048-85BDC9FD1C3A}</a:tableStyleId>
              </a:tblPr>
              <a:tblGrid>
                <a:gridCol w="1637106">
                  <a:extLst>
                    <a:ext uri="{9D8B030D-6E8A-4147-A177-3AD203B41FA5}">
                      <a16:colId xmlns:a16="http://schemas.microsoft.com/office/drawing/2014/main" val="4271699448"/>
                    </a:ext>
                  </a:extLst>
                </a:gridCol>
                <a:gridCol w="2376362">
                  <a:extLst>
                    <a:ext uri="{9D8B030D-6E8A-4147-A177-3AD203B41FA5}">
                      <a16:colId xmlns:a16="http://schemas.microsoft.com/office/drawing/2014/main" val="228076193"/>
                    </a:ext>
                  </a:extLst>
                </a:gridCol>
                <a:gridCol w="1861154">
                  <a:extLst>
                    <a:ext uri="{9D8B030D-6E8A-4147-A177-3AD203B41FA5}">
                      <a16:colId xmlns:a16="http://schemas.microsoft.com/office/drawing/2014/main" val="1356329481"/>
                    </a:ext>
                  </a:extLst>
                </a:gridCol>
                <a:gridCol w="2118758">
                  <a:extLst>
                    <a:ext uri="{9D8B030D-6E8A-4147-A177-3AD203B41FA5}">
                      <a16:colId xmlns:a16="http://schemas.microsoft.com/office/drawing/2014/main" val="1819898859"/>
                    </a:ext>
                  </a:extLst>
                </a:gridCol>
              </a:tblGrid>
              <a:tr h="241646">
                <a:tc>
                  <a:txBody>
                    <a:bodyPr/>
                    <a:lstStyle/>
                    <a:p>
                      <a:r>
                        <a:rPr lang="en-US" sz="1200" dirty="0">
                          <a:solidFill>
                            <a:schemeClr val="tx1"/>
                          </a:solidFill>
                          <a:latin typeface="Sanserif"/>
                        </a:rPr>
                        <a:t>Name</a:t>
                      </a:r>
                      <a:endParaRPr lang="en-IN" sz="1200" dirty="0">
                        <a:latin typeface="Sanserif"/>
                      </a:endParaRPr>
                    </a:p>
                  </a:txBody>
                  <a:tcPr>
                    <a:solidFill>
                      <a:srgbClr val="FFFFFF"/>
                    </a:solidFill>
                  </a:tcPr>
                </a:tc>
                <a:tc>
                  <a:txBody>
                    <a:bodyPr/>
                    <a:lstStyle/>
                    <a:p>
                      <a:r>
                        <a:rPr lang="en-US" sz="1200" dirty="0">
                          <a:solidFill>
                            <a:schemeClr val="tx1"/>
                          </a:solidFill>
                          <a:latin typeface="Sanserif"/>
                        </a:rPr>
                        <a:t>Description</a:t>
                      </a:r>
                      <a:endParaRPr lang="en-IN" sz="1200" dirty="0">
                        <a:latin typeface="Sanserif"/>
                      </a:endParaRP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Treatment</a:t>
                      </a:r>
                    </a:p>
                  </a:txBody>
                  <a:tcPr>
                    <a:solidFill>
                      <a:srgbClr val="FFFFFF"/>
                    </a:solidFill>
                  </a:tcPr>
                </a:tc>
                <a:tc>
                  <a:txBody>
                    <a:bodyPr/>
                    <a:lstStyle/>
                    <a:p>
                      <a:r>
                        <a:rPr lang="en-US" sz="1200" dirty="0">
                          <a:solidFill>
                            <a:schemeClr val="tx1"/>
                          </a:solidFill>
                          <a:latin typeface="Sanserif"/>
                        </a:rPr>
                        <a:t>Incidence</a:t>
                      </a:r>
                      <a:endParaRPr lang="en-IN" sz="1200" dirty="0">
                        <a:latin typeface="Sanserif"/>
                      </a:endParaRPr>
                    </a:p>
                  </a:txBody>
                  <a:tcPr>
                    <a:solidFill>
                      <a:srgbClr val="FFFFFF"/>
                    </a:solidFill>
                  </a:tcPr>
                </a:tc>
                <a:extLst>
                  <a:ext uri="{0D108BD9-81ED-4DB2-BD59-A6C34878D82A}">
                    <a16:rowId xmlns:a16="http://schemas.microsoft.com/office/drawing/2014/main" val="3032737123"/>
                  </a:ext>
                </a:extLst>
              </a:tr>
              <a:tr h="668886">
                <a:tc>
                  <a:txBody>
                    <a:bodyPr/>
                    <a:lstStyle/>
                    <a:p>
                      <a:r>
                        <a:rPr lang="en-US" sz="1200" b="1" dirty="0">
                          <a:solidFill>
                            <a:schemeClr val="tx1"/>
                          </a:solidFill>
                          <a:latin typeface="Sanserif"/>
                        </a:rPr>
                        <a:t>Down syndrome</a:t>
                      </a:r>
                      <a:endParaRPr lang="en-IN" sz="1200" dirty="0">
                        <a:latin typeface="Sanserif"/>
                      </a:endParaRPr>
                    </a:p>
                  </a:txBody>
                  <a:tcPr>
                    <a:solidFill>
                      <a:srgbClr val="ACD48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An extra chromosome causes mild to severe intellectual disability and physical abnormalities.</a:t>
                      </a:r>
                    </a:p>
                  </a:txBody>
                  <a:tcPr>
                    <a:solidFill>
                      <a:srgbClr val="C8E2B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Surgery, early intervention, infant stimulation, and special learning programs</a:t>
                      </a:r>
                    </a:p>
                  </a:txBody>
                  <a:tcPr>
                    <a:solidFill>
                      <a:srgbClr val="C8E2B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1,900 births at age 20.</a:t>
                      </a:r>
                      <a:br>
                        <a:rPr lang="en-US" sz="1200" dirty="0">
                          <a:solidFill>
                            <a:schemeClr val="tx1"/>
                          </a:solidFill>
                          <a:latin typeface="Sanserif"/>
                        </a:rPr>
                      </a:br>
                      <a:r>
                        <a:rPr lang="en-US" sz="1200" dirty="0">
                          <a:solidFill>
                            <a:schemeClr val="tx1"/>
                          </a:solidFill>
                          <a:latin typeface="Sanserif"/>
                        </a:rPr>
                        <a:t>1 in 300 births at age 35.</a:t>
                      </a:r>
                      <a:br>
                        <a:rPr lang="en-US" sz="1200" dirty="0">
                          <a:solidFill>
                            <a:schemeClr val="tx1"/>
                          </a:solidFill>
                          <a:latin typeface="Sanserif"/>
                        </a:rPr>
                      </a:br>
                      <a:r>
                        <a:rPr lang="en-US" sz="1200" dirty="0">
                          <a:solidFill>
                            <a:schemeClr val="tx1"/>
                          </a:solidFill>
                          <a:latin typeface="Sanserif"/>
                        </a:rPr>
                        <a:t>1 in 30 births at age 45.</a:t>
                      </a:r>
                    </a:p>
                  </a:txBody>
                  <a:tcPr>
                    <a:solidFill>
                      <a:srgbClr val="C8E2B0"/>
                    </a:solidFill>
                  </a:tcPr>
                </a:tc>
                <a:extLst>
                  <a:ext uri="{0D108BD9-81ED-4DB2-BD59-A6C34878D82A}">
                    <a16:rowId xmlns:a16="http://schemas.microsoft.com/office/drawing/2014/main" val="2405067049"/>
                  </a:ext>
                </a:extLst>
              </a:tr>
              <a:tr h="523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Klinefelter syndrome (XXY)</a:t>
                      </a:r>
                    </a:p>
                  </a:txBody>
                  <a:tcPr>
                    <a:solidFill>
                      <a:srgbClr val="8AABC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An extra X chromosome causes physical abnormalities.</a:t>
                      </a:r>
                    </a:p>
                  </a:txBody>
                  <a:tcPr>
                    <a:solidFill>
                      <a:srgbClr val="C0D2E3"/>
                    </a:solidFill>
                  </a:tcPr>
                </a:tc>
                <a:tc>
                  <a:txBody>
                    <a:bodyPr/>
                    <a:lstStyle/>
                    <a:p>
                      <a:r>
                        <a:rPr lang="en-US" sz="1200" dirty="0">
                          <a:solidFill>
                            <a:schemeClr val="tx1"/>
                          </a:solidFill>
                          <a:latin typeface="Sanserif"/>
                        </a:rPr>
                        <a:t>Hormone therapy can be effective</a:t>
                      </a:r>
                      <a:endParaRPr lang="en-IN" sz="1200" dirty="0">
                        <a:latin typeface="Sanserif"/>
                      </a:endParaRPr>
                    </a:p>
                  </a:txBody>
                  <a:tcPr>
                    <a:solidFill>
                      <a:srgbClr val="C0D2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1000 male births.</a:t>
                      </a:r>
                    </a:p>
                    <a:p>
                      <a:endParaRPr lang="en-IN" sz="1200" dirty="0"/>
                    </a:p>
                  </a:txBody>
                  <a:tcPr>
                    <a:solidFill>
                      <a:srgbClr val="C0D2E3"/>
                    </a:solidFill>
                  </a:tcPr>
                </a:tc>
                <a:extLst>
                  <a:ext uri="{0D108BD9-81ED-4DB2-BD59-A6C34878D82A}">
                    <a16:rowId xmlns:a16="http://schemas.microsoft.com/office/drawing/2014/main" val="1075568603"/>
                  </a:ext>
                </a:extLst>
              </a:tr>
              <a:tr h="814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Fragile X syndrome</a:t>
                      </a:r>
                    </a:p>
                    <a:p>
                      <a:endParaRPr lang="en-IN" sz="1200" dirty="0"/>
                    </a:p>
                  </a:txBody>
                  <a:tcPr>
                    <a:solidFill>
                      <a:srgbClr val="F0D98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An abnormality in the X chromosome can cause intellectual disability, learning disabilities, or short attention span.</a:t>
                      </a:r>
                    </a:p>
                  </a:txBody>
                  <a:tcPr>
                    <a:solidFill>
                      <a:srgbClr val="F6E7B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Special education, speech and language therapy</a:t>
                      </a:r>
                    </a:p>
                  </a:txBody>
                  <a:tcPr>
                    <a:solidFill>
                      <a:srgbClr val="F6E7B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More common in males than in females</a:t>
                      </a:r>
                    </a:p>
                    <a:p>
                      <a:endParaRPr lang="en-IN" sz="1200" dirty="0"/>
                    </a:p>
                  </a:txBody>
                  <a:tcPr>
                    <a:solidFill>
                      <a:srgbClr val="F6E7B1"/>
                    </a:solidFill>
                  </a:tcPr>
                </a:tc>
                <a:extLst>
                  <a:ext uri="{0D108BD9-81ED-4DB2-BD59-A6C34878D82A}">
                    <a16:rowId xmlns:a16="http://schemas.microsoft.com/office/drawing/2014/main" val="2820298465"/>
                  </a:ext>
                </a:extLst>
              </a:tr>
              <a:tr h="668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Turner syndrome (XO)</a:t>
                      </a:r>
                    </a:p>
                    <a:p>
                      <a:endParaRPr lang="en-IN" sz="1200" dirty="0"/>
                    </a:p>
                  </a:txBody>
                  <a:tcPr>
                    <a:solidFill>
                      <a:srgbClr val="D5B27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A missing X chromosome in females can cause intellectual disability and sexual underdevelopment.</a:t>
                      </a:r>
                    </a:p>
                  </a:txBody>
                  <a:tcPr>
                    <a:solidFill>
                      <a:srgbClr val="E0C7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Hormone therapy in childhood and puberty</a:t>
                      </a:r>
                    </a:p>
                    <a:p>
                      <a:endParaRPr lang="en-IN" sz="1200" dirty="0"/>
                    </a:p>
                  </a:txBody>
                  <a:tcPr>
                    <a:solidFill>
                      <a:srgbClr val="E0C7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2,500 female births.</a:t>
                      </a:r>
                    </a:p>
                    <a:p>
                      <a:endParaRPr lang="en-IN" sz="1200" dirty="0"/>
                    </a:p>
                  </a:txBody>
                  <a:tcPr>
                    <a:solidFill>
                      <a:srgbClr val="E0C79E"/>
                    </a:solidFill>
                  </a:tcPr>
                </a:tc>
                <a:extLst>
                  <a:ext uri="{0D108BD9-81ED-4DB2-BD59-A6C34878D82A}">
                    <a16:rowId xmlns:a16="http://schemas.microsoft.com/office/drawing/2014/main" val="4004021440"/>
                  </a:ext>
                </a:extLst>
              </a:tr>
              <a:tr h="523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XYY syndrome</a:t>
                      </a:r>
                    </a:p>
                  </a:txBody>
                  <a:tcPr>
                    <a:solidFill>
                      <a:srgbClr val="FAAA5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An extra Y chromosome can cause above-average height.</a:t>
                      </a:r>
                    </a:p>
                  </a:txBody>
                  <a:tcPr>
                    <a:solidFill>
                      <a:srgbClr val="FECF9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No special treatment required</a:t>
                      </a:r>
                    </a:p>
                    <a:p>
                      <a:endParaRPr lang="en-IN" sz="1200" dirty="0"/>
                    </a:p>
                  </a:txBody>
                  <a:tcPr>
                    <a:solidFill>
                      <a:srgbClr val="FECF9D"/>
                    </a:solidFill>
                  </a:tcPr>
                </a:tc>
                <a:tc>
                  <a:txBody>
                    <a:bodyPr/>
                    <a:lstStyle/>
                    <a:p>
                      <a:r>
                        <a:rPr lang="en-US" sz="1200" dirty="0">
                          <a:solidFill>
                            <a:schemeClr val="tx1"/>
                          </a:solidFill>
                          <a:latin typeface="Sanserif"/>
                        </a:rPr>
                        <a:t>1 in 1,000 male births</a:t>
                      </a:r>
                      <a:endParaRPr lang="en-IN" sz="1200" dirty="0">
                        <a:latin typeface="Sanserif"/>
                      </a:endParaRPr>
                    </a:p>
                  </a:txBody>
                  <a:tcPr>
                    <a:solidFill>
                      <a:srgbClr val="FECF9D"/>
                    </a:solidFill>
                  </a:tcPr>
                </a:tc>
                <a:extLst>
                  <a:ext uri="{0D108BD9-81ED-4DB2-BD59-A6C34878D82A}">
                    <a16:rowId xmlns:a16="http://schemas.microsoft.com/office/drawing/2014/main" val="72195775"/>
                  </a:ext>
                </a:extLst>
              </a:tr>
            </a:tbl>
          </a:graphicData>
        </a:graphic>
      </p:graphicFrame>
      <p:sp>
        <p:nvSpPr>
          <p:cNvPr id="5" name="Text Placeholder 4">
            <a:extLst>
              <a:ext uri="{FF2B5EF4-FFF2-40B4-BE49-F238E27FC236}">
                <a16:creationId xmlns:a16="http://schemas.microsoft.com/office/drawing/2014/main" id="{F531FA83-8028-435E-B536-8330472AFD3C}"/>
              </a:ext>
            </a:extLst>
          </p:cNvPr>
          <p:cNvSpPr>
            <a:spLocks noGrp="1"/>
          </p:cNvSpPr>
          <p:nvPr>
            <p:ph type="body" sz="quarter" idx="4294967295"/>
          </p:nvPr>
        </p:nvSpPr>
        <p:spPr>
          <a:xfrm>
            <a:off x="435498" y="5836544"/>
            <a:ext cx="7338349" cy="699621"/>
          </a:xfrm>
        </p:spPr>
        <p:txBody>
          <a:bodyPr>
            <a:noAutofit/>
          </a:bodyPr>
          <a:lstStyle/>
          <a:p>
            <a:pPr algn="l"/>
            <a:r>
              <a:rPr lang="en-US" sz="1400" dirty="0">
                <a:latin typeface="Sanserif"/>
              </a:rPr>
              <a:t>The treatments for these abnormalities do not necessarily erase the problem but may improve the individual’s adaptive behavior and quality of life.</a:t>
            </a:r>
          </a:p>
        </p:txBody>
      </p:sp>
      <p:sp>
        <p:nvSpPr>
          <p:cNvPr id="8" name="Slide Number Placeholder 5">
            <a:extLst>
              <a:ext uri="{FF2B5EF4-FFF2-40B4-BE49-F238E27FC236}">
                <a16:creationId xmlns:a16="http://schemas.microsoft.com/office/drawing/2014/main" id="{2D623FD8-D04C-4F23-8FD1-6503CC0FCD98}"/>
              </a:ext>
            </a:extLst>
          </p:cNvPr>
          <p:cNvSpPr>
            <a:spLocks noGrp="1"/>
          </p:cNvSpPr>
          <p:nvPr>
            <p:ph type="sldNum" sz="quarter" idx="10"/>
          </p:nvPr>
        </p:nvSpPr>
        <p:spPr/>
        <p:txBody>
          <a:bodyPr/>
          <a:lstStyle/>
          <a:p>
            <a:fld id="{68151E55-6873-49E2-B8D5-2F265E6F1973}" type="slidenum">
              <a:rPr lang="en-US" smtClean="0">
                <a:latin typeface="Sanserif"/>
              </a:rPr>
              <a:t>21</a:t>
            </a:fld>
            <a:endParaRPr lang="en-US" dirty="0">
              <a:latin typeface="Sanserif"/>
            </a:endParaRPr>
          </a:p>
        </p:txBody>
      </p:sp>
    </p:spTree>
    <p:extLst>
      <p:ext uri="{BB962C8B-B14F-4D97-AF65-F5344CB8AC3E}">
        <p14:creationId xmlns:p14="http://schemas.microsoft.com/office/powerpoint/2010/main" val="996908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919" y="5937813"/>
            <a:ext cx="6148730" cy="438855"/>
          </a:xfrm>
        </p:spPr>
        <p:txBody>
          <a:bodyPr>
            <a:noAutofit/>
          </a:bodyPr>
          <a:lstStyle/>
          <a:p>
            <a:r>
              <a:rPr lang="en-US" sz="2400" dirty="0">
                <a:latin typeface="Sanserif"/>
              </a:rPr>
              <a:t>Figure 7 </a:t>
            </a:r>
            <a:r>
              <a:rPr lang="en-US" sz="2400" dirty="0">
                <a:solidFill>
                  <a:schemeClr val="tx1"/>
                </a:solidFill>
                <a:latin typeface="Sanserif"/>
              </a:rPr>
              <a:t>Some Gene-Linked Abnormalities</a:t>
            </a:r>
            <a:endParaRPr lang="en-IN" sz="2400" dirty="0">
              <a:latin typeface="Sanserif"/>
            </a:endParaRPr>
          </a:p>
        </p:txBody>
      </p:sp>
      <p:sp>
        <p:nvSpPr>
          <p:cNvPr id="6" name="Rectangle 2">
            <a:extLst>
              <a:ext uri="{FF2B5EF4-FFF2-40B4-BE49-F238E27FC236}">
                <a16:creationId xmlns:a16="http://schemas.microsoft.com/office/drawing/2014/main" id="{59FAEAB5-C8C2-4D0B-A990-4DCD33BA63D5}"/>
              </a:ext>
            </a:extLst>
          </p:cNvPr>
          <p:cNvSpPr/>
          <p:nvPr/>
        </p:nvSpPr>
        <p:spPr>
          <a:xfrm>
            <a:off x="2286000" y="2690336"/>
            <a:ext cx="4572000" cy="1477328"/>
          </a:xfrm>
          <a:prstGeom prst="rect">
            <a:avLst/>
          </a:prstGeom>
        </p:spPr>
        <p:txBody>
          <a:bodyPr>
            <a:spAutoFit/>
          </a:bodyPr>
          <a:lstStyle/>
          <a:p>
            <a:r>
              <a:rPr lang="en-IN" dirty="0"/>
              <a:t>Table divided into four columns summarizes eight gene-linked abnormalities. The column headers are marked from left to right as: Name, description, treatment, and incidence. </a:t>
            </a:r>
          </a:p>
        </p:txBody>
      </p:sp>
      <p:graphicFrame>
        <p:nvGraphicFramePr>
          <p:cNvPr id="9" name="Table 3">
            <a:extLst>
              <a:ext uri="{FF2B5EF4-FFF2-40B4-BE49-F238E27FC236}">
                <a16:creationId xmlns:a16="http://schemas.microsoft.com/office/drawing/2014/main" id="{D762E63B-3F36-4958-85DA-0C8EC8CD495B}"/>
              </a:ext>
            </a:extLst>
          </p:cNvPr>
          <p:cNvGraphicFramePr>
            <a:graphicFrameLocks noGrp="1"/>
          </p:cNvGraphicFramePr>
          <p:nvPr>
            <p:ph sz="quarter" idx="11"/>
            <p:extLst>
              <p:ext uri="{D42A27DB-BD31-4B8C-83A1-F6EECF244321}">
                <p14:modId xmlns:p14="http://schemas.microsoft.com/office/powerpoint/2010/main" val="2811051954"/>
              </p:ext>
            </p:extLst>
          </p:nvPr>
        </p:nvGraphicFramePr>
        <p:xfrm>
          <a:off x="342900" y="184557"/>
          <a:ext cx="8458200" cy="5420816"/>
        </p:xfrm>
        <a:graphic>
          <a:graphicData uri="http://schemas.openxmlformats.org/drawingml/2006/table">
            <a:tbl>
              <a:tblPr firstRow="1" bandRow="1">
                <a:tableStyleId>{5C22544A-7EE6-4342-B048-85BDC9FD1C3A}</a:tableStyleId>
              </a:tblPr>
              <a:tblGrid>
                <a:gridCol w="1376843">
                  <a:extLst>
                    <a:ext uri="{9D8B030D-6E8A-4147-A177-3AD203B41FA5}">
                      <a16:colId xmlns:a16="http://schemas.microsoft.com/office/drawing/2014/main" val="3860232534"/>
                    </a:ext>
                  </a:extLst>
                </a:gridCol>
                <a:gridCol w="2852257">
                  <a:extLst>
                    <a:ext uri="{9D8B030D-6E8A-4147-A177-3AD203B41FA5}">
                      <a16:colId xmlns:a16="http://schemas.microsoft.com/office/drawing/2014/main" val="2613260379"/>
                    </a:ext>
                  </a:extLst>
                </a:gridCol>
                <a:gridCol w="2567031">
                  <a:extLst>
                    <a:ext uri="{9D8B030D-6E8A-4147-A177-3AD203B41FA5}">
                      <a16:colId xmlns:a16="http://schemas.microsoft.com/office/drawing/2014/main" val="2942284475"/>
                    </a:ext>
                  </a:extLst>
                </a:gridCol>
                <a:gridCol w="1662069">
                  <a:extLst>
                    <a:ext uri="{9D8B030D-6E8A-4147-A177-3AD203B41FA5}">
                      <a16:colId xmlns:a16="http://schemas.microsoft.com/office/drawing/2014/main" val="2788431869"/>
                    </a:ext>
                  </a:extLst>
                </a:gridCol>
              </a:tblGrid>
              <a:tr h="212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Name</a:t>
                      </a: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Description</a:t>
                      </a: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Treatment</a:t>
                      </a:r>
                    </a:p>
                  </a:txBody>
                  <a:tcPr>
                    <a:solidFill>
                      <a:srgbClr val="FFFFFF"/>
                    </a:solidFill>
                  </a:tcPr>
                </a:tc>
                <a:tc>
                  <a:txBody>
                    <a:bodyPr/>
                    <a:lstStyle/>
                    <a:p>
                      <a:r>
                        <a:rPr lang="en-US" sz="1200" dirty="0">
                          <a:solidFill>
                            <a:schemeClr val="tx1"/>
                          </a:solidFill>
                          <a:latin typeface="Sanserif"/>
                        </a:rPr>
                        <a:t>Incidence</a:t>
                      </a:r>
                      <a:endParaRPr lang="en-IN" sz="1200" dirty="0">
                        <a:latin typeface="Sanserif"/>
                      </a:endParaRPr>
                    </a:p>
                  </a:txBody>
                  <a:tcPr>
                    <a:solidFill>
                      <a:srgbClr val="FFFFFF"/>
                    </a:solidFill>
                  </a:tcPr>
                </a:tc>
                <a:extLst>
                  <a:ext uri="{0D108BD9-81ED-4DB2-BD59-A6C34878D82A}">
                    <a16:rowId xmlns:a16="http://schemas.microsoft.com/office/drawing/2014/main" val="4241456810"/>
                  </a:ext>
                </a:extLst>
              </a:tr>
              <a:tr h="566407">
                <a:tc>
                  <a:txBody>
                    <a:bodyPr/>
                    <a:lstStyle/>
                    <a:p>
                      <a:r>
                        <a:rPr lang="en-US" sz="1200" b="1" dirty="0">
                          <a:solidFill>
                            <a:schemeClr val="tx1"/>
                          </a:solidFill>
                          <a:latin typeface="Sanserif"/>
                        </a:rPr>
                        <a:t>Cystic fibrosis</a:t>
                      </a:r>
                      <a:endParaRPr lang="en-IN" sz="1200" dirty="0">
                        <a:latin typeface="Sanserif"/>
                      </a:endParaRPr>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rgbClr val="F58A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Glandular dysfunction that interferes with mucus production; breathing and digestion are hampered, resulting in a shortened life span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rgbClr val="F9A99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Physical and oxygen therapy, synthetic enzymes, and antibiotics; most individuals live to middle age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rgbClr val="F9A99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2,000 births</a:t>
                      </a:r>
                    </a:p>
                    <a:p>
                      <a:endParaRPr lang="en-IN" sz="1200" dirty="0"/>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rgbClr val="F9A99A"/>
                    </a:solidFill>
                  </a:tcPr>
                </a:tc>
                <a:extLst>
                  <a:ext uri="{0D108BD9-81ED-4DB2-BD59-A6C34878D82A}">
                    <a16:rowId xmlns:a16="http://schemas.microsoft.com/office/drawing/2014/main" val="3223721011"/>
                  </a:ext>
                </a:extLst>
              </a:tr>
              <a:tr h="458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Diabetes</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5B27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Body does not produce enough insulin, which causes abnormal metabolism of sugar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0C7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Early onset can be fatal unless treated with insulin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0C79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2,500 births</a:t>
                      </a: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0C79E"/>
                    </a:solidFill>
                  </a:tcPr>
                </a:tc>
                <a:extLst>
                  <a:ext uri="{0D108BD9-81ED-4DB2-BD59-A6C34878D82A}">
                    <a16:rowId xmlns:a16="http://schemas.microsoft.com/office/drawing/2014/main" val="1060765324"/>
                  </a:ext>
                </a:extLst>
              </a:tr>
              <a:tr h="461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Hemophilia</a:t>
                      </a:r>
                    </a:p>
                    <a:p>
                      <a:endParaRPr lang="en-IN" sz="1200" dirty="0"/>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0D98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Delayed blood clotting causes internal and external bleeding</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0D98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Blood transfusions/injections can reduce or prevent damage due to internal bleeding</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6E7B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10,000 males</a:t>
                      </a:r>
                    </a:p>
                    <a:p>
                      <a:endParaRPr lang="en-IN" sz="1200" dirty="0"/>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6E7B1"/>
                    </a:solidFill>
                  </a:tcPr>
                </a:tc>
                <a:extLst>
                  <a:ext uri="{0D108BD9-81ED-4DB2-BD59-A6C34878D82A}">
                    <a16:rowId xmlns:a16="http://schemas.microsoft.com/office/drawing/2014/main" val="1569308248"/>
                  </a:ext>
                </a:extLst>
              </a:tr>
              <a:tr h="469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Huntington’s disease</a:t>
                      </a:r>
                    </a:p>
                    <a:p>
                      <a:endParaRPr lang="en-IN" sz="1200" dirty="0"/>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BF90A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Central nervous system deteriorates, producing problems in muscle coordination and mental deterioration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BBC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Does not usually appear until age 35 or older; death likely 10 to 20 years after symptoms appear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BBC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20,000 births</a:t>
                      </a:r>
                    </a:p>
                    <a:p>
                      <a:endParaRPr lang="en-IN" sz="1200" dirty="0"/>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BBCD"/>
                    </a:solidFill>
                  </a:tcPr>
                </a:tc>
                <a:extLst>
                  <a:ext uri="{0D108BD9-81ED-4DB2-BD59-A6C34878D82A}">
                    <a16:rowId xmlns:a16="http://schemas.microsoft.com/office/drawing/2014/main" val="1305276283"/>
                  </a:ext>
                </a:extLst>
              </a:tr>
              <a:tr h="4664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Phenylketonuria (PKU)</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1C9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Metabolic disorder that, left untreated, causes intellectual disability</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B9DCD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Special diet can result in average intelligence and normal life span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B9DCD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10,000 to 1 in 20,000 births</a:t>
                      </a: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B9DCDE"/>
                    </a:solidFill>
                  </a:tcPr>
                </a:tc>
                <a:extLst>
                  <a:ext uri="{0D108BD9-81ED-4DB2-BD59-A6C34878D82A}">
                    <a16:rowId xmlns:a16="http://schemas.microsoft.com/office/drawing/2014/main" val="3781136419"/>
                  </a:ext>
                </a:extLst>
              </a:tr>
              <a:tr h="566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Sickle-cell anemia</a:t>
                      </a:r>
                    </a:p>
                    <a:p>
                      <a:endParaRPr lang="en-IN" sz="1200" dirty="0"/>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AAA5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Blood disorder that limits the body’s oxygen supply; it can cause joint swelling, as well as heart and kidney failure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ECF9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Penicillin, medication for pain, antibiotics, and blood transfusions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ECF9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400 African American children (lower among other groups)</a:t>
                      </a: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ECF9D"/>
                    </a:solidFill>
                  </a:tcPr>
                </a:tc>
                <a:extLst>
                  <a:ext uri="{0D108BD9-81ED-4DB2-BD59-A6C34878D82A}">
                    <a16:rowId xmlns:a16="http://schemas.microsoft.com/office/drawing/2014/main" val="1932100753"/>
                  </a:ext>
                </a:extLst>
              </a:tr>
              <a:tr h="473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Spina bifida</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CD48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Neural tube disorder that causes brain and spine abnormalities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8E2B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Corrective surgery at birth, orthopedic devices, and physical/medical therapy</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8E2B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2 in 1,000 births</a:t>
                      </a: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8E2B0"/>
                    </a:solidFill>
                  </a:tcPr>
                </a:tc>
                <a:extLst>
                  <a:ext uri="{0D108BD9-81ED-4DB2-BD59-A6C34878D82A}">
                    <a16:rowId xmlns:a16="http://schemas.microsoft.com/office/drawing/2014/main" val="413376343"/>
                  </a:ext>
                </a:extLst>
              </a:tr>
              <a:tr h="566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anserif"/>
                        </a:rPr>
                        <a:t>Tay-Sachs disease</a:t>
                      </a:r>
                    </a:p>
                    <a:p>
                      <a:endParaRPr lang="en-IN" sz="1200" dirty="0"/>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8AABC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Deceleration of mental and physical development caused by an accumulation of lipids in the nervous system</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C0D2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Medication and special diet are used, but death is likely by 5 years of age</a:t>
                      </a:r>
                    </a:p>
                    <a:p>
                      <a:endParaRPr lang="en-IN" sz="12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rgbClr val="C0D2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anserif"/>
                        </a:rPr>
                        <a:t>1 in 30 American Jews is a carrier</a:t>
                      </a:r>
                    </a:p>
                    <a:p>
                      <a:endParaRPr lang="en-IN" sz="1200" dirty="0"/>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rgbClr val="C0D2E3"/>
                    </a:solidFill>
                  </a:tcPr>
                </a:tc>
                <a:extLst>
                  <a:ext uri="{0D108BD9-81ED-4DB2-BD59-A6C34878D82A}">
                    <a16:rowId xmlns:a16="http://schemas.microsoft.com/office/drawing/2014/main" val="522699649"/>
                  </a:ext>
                </a:extLst>
              </a:tr>
            </a:tbl>
          </a:graphicData>
        </a:graphic>
      </p:graphicFrame>
      <p:sp>
        <p:nvSpPr>
          <p:cNvPr id="3" name="Slide Number Placeholder 4">
            <a:extLst>
              <a:ext uri="{FF2B5EF4-FFF2-40B4-BE49-F238E27FC236}">
                <a16:creationId xmlns:a16="http://schemas.microsoft.com/office/drawing/2014/main" id="{CF126FBE-43F6-4F78-8AAE-EA62C23800A0}"/>
              </a:ext>
            </a:extLst>
          </p:cNvPr>
          <p:cNvSpPr>
            <a:spLocks noGrp="1"/>
          </p:cNvSpPr>
          <p:nvPr>
            <p:ph type="sldNum" sz="quarter" idx="10"/>
          </p:nvPr>
        </p:nvSpPr>
        <p:spPr/>
        <p:txBody>
          <a:bodyPr/>
          <a:lstStyle/>
          <a:p>
            <a:fld id="{68151E55-6873-49E2-B8D5-2F265E6F1973}" type="slidenum">
              <a:rPr lang="en-US" smtClean="0">
                <a:latin typeface="Sanserif"/>
              </a:rPr>
              <a:t>22</a:t>
            </a:fld>
            <a:endParaRPr lang="en-US" dirty="0">
              <a:latin typeface="Sanserif"/>
            </a:endParaRPr>
          </a:p>
        </p:txBody>
      </p:sp>
    </p:spTree>
    <p:extLst>
      <p:ext uri="{BB962C8B-B14F-4D97-AF65-F5344CB8AC3E}">
        <p14:creationId xmlns:p14="http://schemas.microsoft.com/office/powerpoint/2010/main" val="957609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Sanserif"/>
              </a:rPr>
              <a:t>Prenatal Diagnostic Tests </a:t>
            </a:r>
            <a:r>
              <a:rPr lang="en-US" sz="1600" dirty="0">
                <a:latin typeface="Sanserif"/>
              </a:rPr>
              <a:t>1</a:t>
            </a:r>
            <a:endParaRPr lang="en-IN" sz="1600" dirty="0">
              <a:latin typeface="Sanserif"/>
            </a:endParaRPr>
          </a:p>
        </p:txBody>
      </p:sp>
      <p:sp>
        <p:nvSpPr>
          <p:cNvPr id="3" name="Content Placeholder 2"/>
          <p:cNvSpPr>
            <a:spLocks noGrp="1"/>
          </p:cNvSpPr>
          <p:nvPr>
            <p:ph sz="quarter" idx="11"/>
          </p:nvPr>
        </p:nvSpPr>
        <p:spPr/>
        <p:txBody>
          <a:bodyPr>
            <a:normAutofit/>
          </a:bodyPr>
          <a:lstStyle/>
          <a:p>
            <a:pPr>
              <a:spcBef>
                <a:spcPts val="2400"/>
              </a:spcBef>
              <a:spcAft>
                <a:spcPts val="0"/>
              </a:spcAft>
            </a:pPr>
            <a:r>
              <a:rPr lang="en-US" sz="2800" i="1" dirty="0">
                <a:latin typeface="Sanserif"/>
              </a:rPr>
              <a:t>Ultrasound sonography </a:t>
            </a:r>
            <a:r>
              <a:rPr lang="en-US" sz="2800" dirty="0">
                <a:latin typeface="Sanserif"/>
              </a:rPr>
              <a:t>is a prenatal medical procedure in which high frequency sound waves are directed into the pregnant woman’s abdomen.</a:t>
            </a:r>
          </a:p>
          <a:p>
            <a:pPr>
              <a:spcBef>
                <a:spcPts val="2400"/>
              </a:spcBef>
              <a:spcAft>
                <a:spcPts val="0"/>
              </a:spcAft>
            </a:pPr>
            <a:r>
              <a:rPr lang="en-US" sz="2800" dirty="0">
                <a:latin typeface="Sanserif"/>
              </a:rPr>
              <a:t>A </a:t>
            </a:r>
            <a:r>
              <a:rPr lang="en-US" sz="2800" i="1" dirty="0">
                <a:latin typeface="Sanserif"/>
              </a:rPr>
              <a:t>fetal MRI </a:t>
            </a:r>
            <a:r>
              <a:rPr lang="en-US" sz="2800" dirty="0">
                <a:latin typeface="Sanserif"/>
              </a:rPr>
              <a:t>uses a powerful magnet and radio images to generate detailed images of the body’s organ and structures.</a:t>
            </a:r>
          </a:p>
        </p:txBody>
      </p:sp>
      <p:sp>
        <p:nvSpPr>
          <p:cNvPr id="8" name="Slide Number Placeholder 3"/>
          <p:cNvSpPr>
            <a:spLocks noGrp="1"/>
          </p:cNvSpPr>
          <p:nvPr>
            <p:ph type="sldNum" sz="quarter" idx="10"/>
          </p:nvPr>
        </p:nvSpPr>
        <p:spPr/>
        <p:txBody>
          <a:bodyPr/>
          <a:lstStyle/>
          <a:p>
            <a:fld id="{68151E55-6873-49E2-B8D5-2F265E6F1973}" type="slidenum">
              <a:rPr lang="en-US" smtClean="0">
                <a:latin typeface="Sanserif"/>
              </a:rPr>
              <a:t>23</a:t>
            </a:fld>
            <a:endParaRPr lang="en-US" dirty="0">
              <a:latin typeface="Sanserif"/>
            </a:endParaRPr>
          </a:p>
        </p:txBody>
      </p:sp>
    </p:spTree>
    <p:extLst>
      <p:ext uri="{BB962C8B-B14F-4D97-AF65-F5344CB8AC3E}">
        <p14:creationId xmlns:p14="http://schemas.microsoft.com/office/powerpoint/2010/main" val="154233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sz="3600" dirty="0">
                <a:latin typeface="Sanserif"/>
              </a:rPr>
              <a:t>Prenatal Diagnostic Tests </a:t>
            </a:r>
            <a:r>
              <a:rPr lang="en-US" sz="1600" dirty="0">
                <a:latin typeface="Sanserif"/>
              </a:rPr>
              <a:t>2</a:t>
            </a:r>
            <a:endParaRPr lang="en-IN" sz="1600" dirty="0">
              <a:latin typeface="Sanserif"/>
            </a:endParaRPr>
          </a:p>
        </p:txBody>
      </p:sp>
      <p:sp>
        <p:nvSpPr>
          <p:cNvPr id="8" name="Content Placeholder 2"/>
          <p:cNvSpPr>
            <a:spLocks noGrp="1"/>
          </p:cNvSpPr>
          <p:nvPr>
            <p:ph sz="quarter" idx="11"/>
          </p:nvPr>
        </p:nvSpPr>
        <p:spPr/>
        <p:txBody>
          <a:bodyPr>
            <a:normAutofit/>
          </a:bodyPr>
          <a:lstStyle/>
          <a:p>
            <a:pPr>
              <a:spcBef>
                <a:spcPts val="2400"/>
              </a:spcBef>
              <a:spcAft>
                <a:spcPts val="0"/>
              </a:spcAft>
            </a:pPr>
            <a:r>
              <a:rPr lang="en-US" sz="2800" i="1" dirty="0">
                <a:latin typeface="Sanserif"/>
              </a:rPr>
              <a:t>Chorionic villus sampling </a:t>
            </a:r>
            <a:r>
              <a:rPr lang="en-US" sz="2800" dirty="0">
                <a:latin typeface="Sanserif"/>
              </a:rPr>
              <a:t>is a prenatal medical procedure in which a small sample of the placenta is removed.</a:t>
            </a:r>
          </a:p>
          <a:p>
            <a:pPr lvl="1"/>
            <a:r>
              <a:rPr lang="en-US" sz="2400" dirty="0">
                <a:latin typeface="Sanserif"/>
              </a:rPr>
              <a:t>Between 9.5 and 12.5 weeks of pregnancy.</a:t>
            </a:r>
          </a:p>
          <a:p>
            <a:pPr>
              <a:spcBef>
                <a:spcPts val="2400"/>
              </a:spcBef>
              <a:spcAft>
                <a:spcPts val="0"/>
              </a:spcAft>
            </a:pPr>
            <a:r>
              <a:rPr lang="en-US" sz="2800" i="1" dirty="0">
                <a:latin typeface="Sanserif"/>
              </a:rPr>
              <a:t>Amniocentesis</a:t>
            </a:r>
            <a:r>
              <a:rPr lang="en-US" sz="2800" dirty="0">
                <a:latin typeface="Sanserif"/>
              </a:rPr>
              <a:t> is a prenatal medical procedure in which a sample of amniotic fluid is withdrawn by syringe and tested for chromosomal or metabolic disorders.</a:t>
            </a:r>
          </a:p>
          <a:p>
            <a:pPr lvl="1"/>
            <a:r>
              <a:rPr lang="en-US" sz="2400" dirty="0">
                <a:latin typeface="Sanserif"/>
              </a:rPr>
              <a:t>Between the 14th and 20th weeks of pregnancy.</a:t>
            </a:r>
          </a:p>
        </p:txBody>
      </p:sp>
      <p:sp>
        <p:nvSpPr>
          <p:cNvPr id="13" name="Slide Number Placeholder 3"/>
          <p:cNvSpPr>
            <a:spLocks noGrp="1"/>
          </p:cNvSpPr>
          <p:nvPr>
            <p:ph type="sldNum" sz="quarter" idx="10"/>
          </p:nvPr>
        </p:nvSpPr>
        <p:spPr/>
        <p:txBody>
          <a:bodyPr/>
          <a:lstStyle/>
          <a:p>
            <a:fld id="{68151E55-6873-49E2-B8D5-2F265E6F1973}" type="slidenum">
              <a:rPr lang="en-US" smtClean="0">
                <a:latin typeface="Sanserif"/>
              </a:rPr>
              <a:t>24</a:t>
            </a:fld>
            <a:endParaRPr lang="en-US" dirty="0">
              <a:latin typeface="Sanserif"/>
            </a:endParaRPr>
          </a:p>
        </p:txBody>
      </p:sp>
    </p:spTree>
    <p:extLst>
      <p:ext uri="{BB962C8B-B14F-4D97-AF65-F5344CB8AC3E}">
        <p14:creationId xmlns:p14="http://schemas.microsoft.com/office/powerpoint/2010/main" val="359110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294"/>
            <a:ext cx="8458200" cy="678611"/>
          </a:xfrm>
        </p:spPr>
        <p:txBody>
          <a:bodyPr>
            <a:normAutofit/>
          </a:bodyPr>
          <a:lstStyle/>
          <a:p>
            <a:r>
              <a:rPr lang="en-US" sz="3600" dirty="0">
                <a:latin typeface="Sanserif"/>
              </a:rPr>
              <a:t>Prenatal Diagnostic Tests </a:t>
            </a:r>
            <a:r>
              <a:rPr lang="en-US" sz="1600" dirty="0">
                <a:latin typeface="Sanserif"/>
              </a:rPr>
              <a:t>3</a:t>
            </a:r>
            <a:endParaRPr lang="en-IN" sz="1600" dirty="0">
              <a:latin typeface="Sanserif"/>
            </a:endParaRPr>
          </a:p>
        </p:txBody>
      </p:sp>
      <p:sp>
        <p:nvSpPr>
          <p:cNvPr id="3" name="Content Placeholder 2"/>
          <p:cNvSpPr>
            <a:spLocks noGrp="1"/>
          </p:cNvSpPr>
          <p:nvPr>
            <p:ph sz="quarter" idx="11"/>
          </p:nvPr>
        </p:nvSpPr>
        <p:spPr/>
        <p:txBody>
          <a:bodyPr>
            <a:normAutofit/>
          </a:bodyPr>
          <a:lstStyle/>
          <a:p>
            <a:pPr>
              <a:spcBef>
                <a:spcPts val="2400"/>
              </a:spcBef>
              <a:spcAft>
                <a:spcPts val="0"/>
              </a:spcAft>
            </a:pPr>
            <a:r>
              <a:rPr lang="en-US" sz="2400" i="1" dirty="0">
                <a:latin typeface="Sanserif"/>
              </a:rPr>
              <a:t>Maternal blood screening </a:t>
            </a:r>
            <a:r>
              <a:rPr lang="en-US" sz="2400" dirty="0">
                <a:latin typeface="Sanserif"/>
              </a:rPr>
              <a:t>identifies pregnancies that have an elevated risk for birth defects such as spina bifida and Down syndrome.</a:t>
            </a:r>
          </a:p>
          <a:p>
            <a:pPr lvl="1"/>
            <a:r>
              <a:rPr lang="en-US" sz="2400" dirty="0">
                <a:latin typeface="Sanserif"/>
              </a:rPr>
              <a:t>During the 16th to 18th weeks of pregnancy.</a:t>
            </a:r>
          </a:p>
          <a:p>
            <a:pPr lvl="1"/>
            <a:r>
              <a:rPr lang="en-US" sz="2400" dirty="0">
                <a:latin typeface="Sanserif"/>
              </a:rPr>
              <a:t>Current test is the </a:t>
            </a:r>
            <a:r>
              <a:rPr lang="en-US" sz="2400" i="1" dirty="0">
                <a:latin typeface="Sanserif"/>
              </a:rPr>
              <a:t>triple screen</a:t>
            </a:r>
            <a:r>
              <a:rPr lang="en-US" sz="2400" dirty="0">
                <a:latin typeface="Sanserif"/>
              </a:rPr>
              <a:t>, measuring three substances in the blood.</a:t>
            </a:r>
          </a:p>
          <a:p>
            <a:pPr>
              <a:spcBef>
                <a:spcPts val="2400"/>
              </a:spcBef>
              <a:spcAft>
                <a:spcPts val="0"/>
              </a:spcAft>
            </a:pPr>
            <a:r>
              <a:rPr lang="en-US" sz="2800" dirty="0">
                <a:latin typeface="Sanserif"/>
              </a:rPr>
              <a:t>Fetal sex determination: </a:t>
            </a:r>
          </a:p>
          <a:p>
            <a:pPr lvl="1"/>
            <a:r>
              <a:rPr lang="en-US" sz="2400" dirty="0">
                <a:latin typeface="Sanserif"/>
              </a:rPr>
              <a:t>Noninvasive techniques have been able to determine the sex of the fetus at an earlier point by assessing cell-free DNA in maternal plasma.</a:t>
            </a:r>
          </a:p>
        </p:txBody>
      </p:sp>
      <p:sp>
        <p:nvSpPr>
          <p:cNvPr id="8" name="Slide Number Placeholder 3"/>
          <p:cNvSpPr>
            <a:spLocks noGrp="1"/>
          </p:cNvSpPr>
          <p:nvPr>
            <p:ph type="sldNum" sz="quarter" idx="10"/>
          </p:nvPr>
        </p:nvSpPr>
        <p:spPr/>
        <p:txBody>
          <a:bodyPr/>
          <a:lstStyle/>
          <a:p>
            <a:fld id="{68151E55-6873-49E2-B8D5-2F265E6F1973}" type="slidenum">
              <a:rPr lang="en-US" smtClean="0">
                <a:latin typeface="Sanserif"/>
              </a:rPr>
              <a:t>25</a:t>
            </a:fld>
            <a:endParaRPr lang="en-US" dirty="0">
              <a:latin typeface="Sanserif"/>
            </a:endParaRPr>
          </a:p>
        </p:txBody>
      </p:sp>
    </p:spTree>
    <p:extLst>
      <p:ext uri="{BB962C8B-B14F-4D97-AF65-F5344CB8AC3E}">
        <p14:creationId xmlns:p14="http://schemas.microsoft.com/office/powerpoint/2010/main" val="3262627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294"/>
            <a:ext cx="8458200" cy="678611"/>
          </a:xfrm>
        </p:spPr>
        <p:txBody>
          <a:bodyPr>
            <a:normAutofit/>
          </a:bodyPr>
          <a:lstStyle/>
          <a:p>
            <a:r>
              <a:rPr lang="en-US" sz="3600" dirty="0">
                <a:latin typeface="Sanserif"/>
              </a:rPr>
              <a:t>Infertility and Reproductive Technology</a:t>
            </a:r>
            <a:endParaRPr lang="en-IN" sz="3600" dirty="0">
              <a:latin typeface="Sanserif"/>
            </a:endParaRPr>
          </a:p>
        </p:txBody>
      </p:sp>
      <p:sp>
        <p:nvSpPr>
          <p:cNvPr id="3" name="Content Placeholder 2"/>
          <p:cNvSpPr>
            <a:spLocks noGrp="1"/>
          </p:cNvSpPr>
          <p:nvPr>
            <p:ph sz="quarter" idx="11"/>
          </p:nvPr>
        </p:nvSpPr>
        <p:spPr/>
        <p:txBody>
          <a:bodyPr>
            <a:normAutofit/>
          </a:bodyPr>
          <a:lstStyle/>
          <a:p>
            <a:pPr>
              <a:spcBef>
                <a:spcPts val="2400"/>
              </a:spcBef>
              <a:spcAft>
                <a:spcPts val="0"/>
              </a:spcAft>
              <a:defRPr/>
            </a:pPr>
            <a:r>
              <a:rPr lang="en-US" sz="2800" i="1" dirty="0">
                <a:latin typeface="Sanserif"/>
              </a:rPr>
              <a:t>Infertility</a:t>
            </a:r>
            <a:r>
              <a:rPr lang="en-US" sz="2800" dirty="0">
                <a:latin typeface="Sanserif"/>
              </a:rPr>
              <a:t> is defined as the inability to conceive after 12 months of regular intercourse without contraception.</a:t>
            </a:r>
          </a:p>
          <a:p>
            <a:pPr lvl="1">
              <a:defRPr/>
            </a:pPr>
            <a:r>
              <a:rPr lang="en-US" sz="2400" dirty="0">
                <a:latin typeface="Sanserif"/>
              </a:rPr>
              <a:t>Cause can rest with the woman or with the man.</a:t>
            </a:r>
          </a:p>
          <a:p>
            <a:pPr>
              <a:spcBef>
                <a:spcPts val="2400"/>
              </a:spcBef>
              <a:spcAft>
                <a:spcPts val="0"/>
              </a:spcAft>
              <a:defRPr/>
            </a:pPr>
            <a:r>
              <a:rPr lang="en-US" sz="2800" dirty="0">
                <a:latin typeface="Sanserif"/>
              </a:rPr>
              <a:t>More than 2 million couples seek help each year in the United States.</a:t>
            </a:r>
          </a:p>
          <a:p>
            <a:pPr lvl="1">
              <a:defRPr/>
            </a:pPr>
            <a:r>
              <a:rPr lang="en-US" sz="2400" dirty="0">
                <a:latin typeface="Sanserif"/>
              </a:rPr>
              <a:t>Treatments range from surgery to hormone-based drugs.</a:t>
            </a:r>
          </a:p>
          <a:p>
            <a:pPr lvl="1">
              <a:defRPr/>
            </a:pPr>
            <a:r>
              <a:rPr lang="en-US" sz="2400" i="1" dirty="0">
                <a:latin typeface="Sanserif"/>
              </a:rPr>
              <a:t>In vitro fertilization (IVF): </a:t>
            </a:r>
            <a:r>
              <a:rPr lang="en-US" sz="2400" dirty="0">
                <a:latin typeface="Sanserif"/>
              </a:rPr>
              <a:t>eggs and sperm are combined in a laboratory dish and transferred into the women’s uterus.</a:t>
            </a:r>
          </a:p>
          <a:p>
            <a:pPr lvl="1">
              <a:defRPr/>
            </a:pPr>
            <a:r>
              <a:rPr lang="en-US" sz="2400" dirty="0">
                <a:latin typeface="Sanserif"/>
              </a:rPr>
              <a:t>One result of treatment is an increased likelihood of multiple births.</a:t>
            </a:r>
          </a:p>
        </p:txBody>
      </p:sp>
      <p:sp>
        <p:nvSpPr>
          <p:cNvPr id="8" name="Slide Number Placeholder 3"/>
          <p:cNvSpPr>
            <a:spLocks noGrp="1"/>
          </p:cNvSpPr>
          <p:nvPr>
            <p:ph type="sldNum" sz="quarter" idx="10"/>
          </p:nvPr>
        </p:nvSpPr>
        <p:spPr/>
        <p:txBody>
          <a:bodyPr/>
          <a:lstStyle/>
          <a:p>
            <a:fld id="{68151E55-6873-49E2-B8D5-2F265E6F1973}" type="slidenum">
              <a:rPr lang="en-US" smtClean="0">
                <a:latin typeface="Sanserif"/>
              </a:rPr>
              <a:t>26</a:t>
            </a:fld>
            <a:endParaRPr lang="en-US" dirty="0">
              <a:latin typeface="Sanserif"/>
            </a:endParaRPr>
          </a:p>
        </p:txBody>
      </p:sp>
    </p:spTree>
    <p:extLst>
      <p:ext uri="{BB962C8B-B14F-4D97-AF65-F5344CB8AC3E}">
        <p14:creationId xmlns:p14="http://schemas.microsoft.com/office/powerpoint/2010/main" val="2198224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p:txBody>
          <a:bodyPr>
            <a:normAutofit/>
          </a:bodyPr>
          <a:lstStyle/>
          <a:p>
            <a:r>
              <a:rPr lang="en-US" sz="3600" dirty="0">
                <a:latin typeface="Sanserif"/>
              </a:rPr>
              <a:t>Adoption</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p:txBody>
          <a:bodyPr>
            <a:normAutofit/>
          </a:bodyPr>
          <a:lstStyle/>
          <a:p>
            <a:pPr>
              <a:spcBef>
                <a:spcPts val="2400"/>
              </a:spcBef>
              <a:spcAft>
                <a:spcPts val="0"/>
              </a:spcAft>
            </a:pPr>
            <a:r>
              <a:rPr lang="en-US" sz="2800" dirty="0">
                <a:latin typeface="Sanserif"/>
              </a:rPr>
              <a:t>Adoption is the social and legal process by which a parent-child relationship is established between persons unrelated at birth.</a:t>
            </a:r>
          </a:p>
          <a:p>
            <a:pPr>
              <a:spcBef>
                <a:spcPts val="2400"/>
              </a:spcBef>
              <a:spcAft>
                <a:spcPts val="0"/>
              </a:spcAft>
            </a:pPr>
            <a:r>
              <a:rPr lang="en-US" sz="2800" dirty="0">
                <a:latin typeface="Sanserif"/>
              </a:rPr>
              <a:t>Internationally adopted adolescents are at a higher risk for mental health problems than their non-adopted counterparts; however, they fare much better than those in long term foster care or in an institutional environment.</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27</a:t>
            </a:fld>
            <a:endParaRPr lang="en-US" dirty="0">
              <a:latin typeface="Sanserif"/>
            </a:endParaRPr>
          </a:p>
        </p:txBody>
      </p:sp>
    </p:spTree>
    <p:extLst>
      <p:ext uri="{BB962C8B-B14F-4D97-AF65-F5344CB8AC3E}">
        <p14:creationId xmlns:p14="http://schemas.microsoft.com/office/powerpoint/2010/main" val="3725875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a:xfrm>
            <a:off x="342900" y="393540"/>
            <a:ext cx="8458200" cy="797344"/>
          </a:xfrm>
        </p:spPr>
        <p:txBody>
          <a:bodyPr>
            <a:noAutofit/>
          </a:bodyPr>
          <a:lstStyle/>
          <a:p>
            <a:r>
              <a:rPr lang="en-US" sz="3600" dirty="0">
                <a:latin typeface="Sanserif"/>
              </a:rPr>
              <a:t>How Do Heredity and Environment Interact?</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a:xfrm>
            <a:off x="342900" y="1422400"/>
            <a:ext cx="8458200" cy="2801257"/>
          </a:xfrm>
        </p:spPr>
        <p:txBody>
          <a:bodyPr>
            <a:normAutofit lnSpcReduction="10000"/>
          </a:bodyPr>
          <a:lstStyle/>
          <a:p>
            <a:pPr>
              <a:spcBef>
                <a:spcPts val="2400"/>
              </a:spcBef>
              <a:spcAft>
                <a:spcPts val="0"/>
              </a:spcAft>
            </a:pPr>
            <a:r>
              <a:rPr lang="en-US" sz="2800" b="1" dirty="0">
                <a:latin typeface="Sanserif"/>
              </a:rPr>
              <a:t>Behavior genetics </a:t>
            </a:r>
            <a:r>
              <a:rPr lang="en-US" sz="2800" dirty="0">
                <a:latin typeface="Sanserif"/>
              </a:rPr>
              <a:t>is the field that seeks to discover the influence of heredity and environment on individual differences in human traits and development.</a:t>
            </a:r>
          </a:p>
          <a:p>
            <a:pPr>
              <a:spcBef>
                <a:spcPts val="2400"/>
              </a:spcBef>
              <a:spcAft>
                <a:spcPts val="0"/>
              </a:spcAft>
            </a:pPr>
            <a:r>
              <a:rPr lang="en-US" sz="2800" dirty="0">
                <a:latin typeface="Sanserif"/>
              </a:rPr>
              <a:t>Key research question: to what extent do people differ because of differences in genes, environment, or a combination of these?</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28</a:t>
            </a:fld>
            <a:endParaRPr lang="en-US" dirty="0">
              <a:latin typeface="Sanserif"/>
            </a:endParaRPr>
          </a:p>
        </p:txBody>
      </p:sp>
    </p:spTree>
    <p:extLst>
      <p:ext uri="{BB962C8B-B14F-4D97-AF65-F5344CB8AC3E}">
        <p14:creationId xmlns:p14="http://schemas.microsoft.com/office/powerpoint/2010/main" val="253337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a:xfrm>
            <a:off x="342900" y="512272"/>
            <a:ext cx="8458200" cy="678611"/>
          </a:xfrm>
        </p:spPr>
        <p:txBody>
          <a:bodyPr>
            <a:normAutofit/>
          </a:bodyPr>
          <a:lstStyle/>
          <a:p>
            <a:r>
              <a:rPr lang="en-US" sz="3600" dirty="0">
                <a:latin typeface="Sanserif"/>
              </a:rPr>
              <a:t>Behavior Genetics</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a:xfrm>
            <a:off x="342900" y="1422399"/>
            <a:ext cx="8458200" cy="4684786"/>
          </a:xfrm>
        </p:spPr>
        <p:txBody>
          <a:bodyPr>
            <a:normAutofit/>
          </a:bodyPr>
          <a:lstStyle/>
          <a:p>
            <a:pPr>
              <a:spcBef>
                <a:spcPts val="2400"/>
              </a:spcBef>
              <a:spcAft>
                <a:spcPts val="0"/>
              </a:spcAft>
              <a:defRPr/>
            </a:pPr>
            <a:r>
              <a:rPr lang="en-US" sz="2800" b="1" dirty="0">
                <a:latin typeface="Sanserif"/>
              </a:rPr>
              <a:t>Twin study</a:t>
            </a:r>
            <a:r>
              <a:rPr lang="en-US" sz="2800" dirty="0">
                <a:latin typeface="Sanserif"/>
              </a:rPr>
              <a:t>: a study in which the behavioral similarity of identical twins is compared with the behavioral similarity of fraternal twins.</a:t>
            </a:r>
          </a:p>
          <a:p>
            <a:pPr>
              <a:spcBef>
                <a:spcPts val="2400"/>
              </a:spcBef>
              <a:spcAft>
                <a:spcPts val="0"/>
              </a:spcAft>
              <a:defRPr/>
            </a:pPr>
            <a:r>
              <a:rPr lang="en-US" sz="2800" b="1" dirty="0">
                <a:latin typeface="Sanserif"/>
              </a:rPr>
              <a:t>Adoption study</a:t>
            </a:r>
            <a:r>
              <a:rPr lang="en-US" sz="2800" dirty="0">
                <a:latin typeface="Sanserif"/>
              </a:rPr>
              <a:t>: a study in which investigators seek to discover whether, in behavior and psychological characteristics, adopted children are more like their adoptive parents or more like their biological parents.</a:t>
            </a:r>
          </a:p>
          <a:p>
            <a:pPr lvl="1">
              <a:defRPr/>
            </a:pPr>
            <a:r>
              <a:rPr lang="en-US" sz="2400" dirty="0">
                <a:latin typeface="Sanserif"/>
              </a:rPr>
              <a:t>Can also compare adopted and biological siblings.</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29</a:t>
            </a:fld>
            <a:endParaRPr lang="en-US" dirty="0">
              <a:latin typeface="Sanserif"/>
            </a:endParaRPr>
          </a:p>
        </p:txBody>
      </p:sp>
    </p:spTree>
    <p:extLst>
      <p:ext uri="{BB962C8B-B14F-4D97-AF65-F5344CB8AC3E}">
        <p14:creationId xmlns:p14="http://schemas.microsoft.com/office/powerpoint/2010/main" val="18060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7E779C-1D54-4316-A6C6-EA67761E6D41}"/>
              </a:ext>
            </a:extLst>
          </p:cNvPr>
          <p:cNvSpPr>
            <a:spLocks noGrp="1"/>
          </p:cNvSpPr>
          <p:nvPr>
            <p:ph type="title"/>
          </p:nvPr>
        </p:nvSpPr>
        <p:spPr/>
        <p:txBody>
          <a:bodyPr>
            <a:normAutofit/>
          </a:bodyPr>
          <a:lstStyle/>
          <a:p>
            <a:r>
              <a:rPr lang="en-US" sz="3600" dirty="0">
                <a:latin typeface="Sanserif"/>
              </a:rPr>
              <a:t>Learning Goals</a:t>
            </a:r>
          </a:p>
        </p:txBody>
      </p:sp>
      <p:sp>
        <p:nvSpPr>
          <p:cNvPr id="6" name="Content Placeholder 2">
            <a:extLst>
              <a:ext uri="{FF2B5EF4-FFF2-40B4-BE49-F238E27FC236}">
                <a16:creationId xmlns:a16="http://schemas.microsoft.com/office/drawing/2014/main" id="{224942AE-432B-4B3A-AF0E-58F28ED17285}"/>
              </a:ext>
            </a:extLst>
          </p:cNvPr>
          <p:cNvSpPr>
            <a:spLocks noGrp="1"/>
          </p:cNvSpPr>
          <p:nvPr>
            <p:ph sz="quarter" idx="11"/>
          </p:nvPr>
        </p:nvSpPr>
        <p:spPr/>
        <p:txBody>
          <a:bodyPr>
            <a:normAutofit/>
          </a:bodyPr>
          <a:lstStyle/>
          <a:p>
            <a:pPr>
              <a:spcBef>
                <a:spcPts val="2400"/>
              </a:spcBef>
              <a:spcAft>
                <a:spcPts val="0"/>
              </a:spcAft>
            </a:pPr>
            <a:r>
              <a:rPr lang="en-US" sz="2800" dirty="0">
                <a:latin typeface="Sanserif"/>
              </a:rPr>
              <a:t>Discuss the evolutionary perspective on development.</a:t>
            </a:r>
          </a:p>
          <a:p>
            <a:pPr>
              <a:spcBef>
                <a:spcPts val="2400"/>
              </a:spcBef>
              <a:spcAft>
                <a:spcPts val="0"/>
              </a:spcAft>
            </a:pPr>
            <a:r>
              <a:rPr lang="en-US" sz="2800" dirty="0">
                <a:latin typeface="Sanserif"/>
              </a:rPr>
              <a:t>Describe what genes are and how they influence human development.</a:t>
            </a:r>
          </a:p>
          <a:p>
            <a:pPr>
              <a:spcBef>
                <a:spcPts val="2400"/>
              </a:spcBef>
              <a:spcAft>
                <a:spcPts val="0"/>
              </a:spcAft>
            </a:pPr>
            <a:r>
              <a:rPr lang="en-US" sz="2800" dirty="0">
                <a:latin typeface="Sanserif"/>
              </a:rPr>
              <a:t>Identify some important reproductive challenges and choices.</a:t>
            </a:r>
          </a:p>
          <a:p>
            <a:pPr>
              <a:spcBef>
                <a:spcPts val="2400"/>
              </a:spcBef>
              <a:spcAft>
                <a:spcPts val="0"/>
              </a:spcAft>
            </a:pPr>
            <a:r>
              <a:rPr lang="en-US" sz="2800" dirty="0">
                <a:latin typeface="Sanserif"/>
              </a:rPr>
              <a:t>Characterize some of the ways that heredity and environment interact to produce individual differences in development.</a:t>
            </a:r>
          </a:p>
        </p:txBody>
      </p:sp>
      <p:sp>
        <p:nvSpPr>
          <p:cNvPr id="14" name="Slide Number Placeholder 3">
            <a:extLst>
              <a:ext uri="{FF2B5EF4-FFF2-40B4-BE49-F238E27FC236}">
                <a16:creationId xmlns:a16="http://schemas.microsoft.com/office/drawing/2014/main" id="{DF6056FC-7A4F-47DF-B736-22B35D8FABF7}"/>
              </a:ext>
            </a:extLst>
          </p:cNvPr>
          <p:cNvSpPr>
            <a:spLocks noGrp="1"/>
          </p:cNvSpPr>
          <p:nvPr>
            <p:ph type="sldNum" sz="quarter" idx="10"/>
          </p:nvPr>
        </p:nvSpPr>
        <p:spPr/>
        <p:txBody>
          <a:bodyPr/>
          <a:lstStyle/>
          <a:p>
            <a:fld id="{68151E55-6873-49E2-B8D5-2F265E6F1973}" type="slidenum">
              <a:rPr lang="en-US" smtClean="0">
                <a:latin typeface="Sanserif"/>
              </a:rPr>
              <a:t>3</a:t>
            </a:fld>
            <a:endParaRPr lang="en-US" dirty="0">
              <a:latin typeface="Sanserif"/>
            </a:endParaRPr>
          </a:p>
        </p:txBody>
      </p:sp>
    </p:spTree>
    <p:extLst>
      <p:ext uri="{BB962C8B-B14F-4D97-AF65-F5344CB8AC3E}">
        <p14:creationId xmlns:p14="http://schemas.microsoft.com/office/powerpoint/2010/main" val="3122975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a:xfrm>
            <a:off x="342900" y="512272"/>
            <a:ext cx="8458200" cy="678611"/>
          </a:xfrm>
        </p:spPr>
        <p:txBody>
          <a:bodyPr>
            <a:normAutofit/>
          </a:bodyPr>
          <a:lstStyle/>
          <a:p>
            <a:r>
              <a:rPr lang="en-US" sz="3600" dirty="0">
                <a:latin typeface="Sanserif"/>
              </a:rPr>
              <a:t>Heredity-Environment Correlations</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a:xfrm>
            <a:off x="342900" y="1422400"/>
            <a:ext cx="8458200" cy="2801257"/>
          </a:xfrm>
        </p:spPr>
        <p:txBody>
          <a:bodyPr>
            <a:normAutofit/>
          </a:bodyPr>
          <a:lstStyle/>
          <a:p>
            <a:pPr>
              <a:spcBef>
                <a:spcPts val="2400"/>
              </a:spcBef>
              <a:spcAft>
                <a:spcPts val="0"/>
              </a:spcAft>
            </a:pPr>
            <a:r>
              <a:rPr lang="en-US" sz="2800" dirty="0">
                <a:latin typeface="Sanserif"/>
              </a:rPr>
              <a:t>In heredity-environment correlations, individuals’ genes may be systematically related to the types of environments to which they are exposed.</a:t>
            </a:r>
          </a:p>
          <a:p>
            <a:pPr lvl="1"/>
            <a:r>
              <a:rPr lang="en-US" sz="2400" dirty="0">
                <a:latin typeface="Sanserif"/>
              </a:rPr>
              <a:t>Passive genotype-environment correlations.</a:t>
            </a:r>
          </a:p>
          <a:p>
            <a:pPr lvl="1"/>
            <a:r>
              <a:rPr lang="en-US" sz="2400" dirty="0">
                <a:latin typeface="Sanserif"/>
              </a:rPr>
              <a:t>Evocative genotype-environment correlations.</a:t>
            </a:r>
          </a:p>
          <a:p>
            <a:pPr lvl="1"/>
            <a:r>
              <a:rPr lang="en-US" sz="2400" dirty="0">
                <a:latin typeface="Sanserif"/>
              </a:rPr>
              <a:t>Active (niche-picking) genotype-environment correlations.</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30</a:t>
            </a:fld>
            <a:endParaRPr lang="en-US" dirty="0">
              <a:latin typeface="Sanserif"/>
            </a:endParaRPr>
          </a:p>
        </p:txBody>
      </p:sp>
    </p:spTree>
    <p:extLst>
      <p:ext uri="{BB962C8B-B14F-4D97-AF65-F5344CB8AC3E}">
        <p14:creationId xmlns:p14="http://schemas.microsoft.com/office/powerpoint/2010/main" val="262618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B2D5-6EF1-48E8-9131-164C7261E001}"/>
              </a:ext>
            </a:extLst>
          </p:cNvPr>
          <p:cNvSpPr>
            <a:spLocks noGrp="1"/>
          </p:cNvSpPr>
          <p:nvPr>
            <p:ph type="title"/>
          </p:nvPr>
        </p:nvSpPr>
        <p:spPr>
          <a:xfrm>
            <a:off x="342900" y="5326743"/>
            <a:ext cx="8458200" cy="750386"/>
          </a:xfrm>
        </p:spPr>
        <p:txBody>
          <a:bodyPr>
            <a:noAutofit/>
          </a:bodyPr>
          <a:lstStyle/>
          <a:p>
            <a:r>
              <a:rPr lang="en-US" sz="2400" dirty="0">
                <a:latin typeface="Sanserif"/>
              </a:rPr>
              <a:t>Figure 11 </a:t>
            </a:r>
            <a:r>
              <a:rPr lang="en-US" sz="2400" dirty="0">
                <a:solidFill>
                  <a:schemeClr val="tx1"/>
                </a:solidFill>
                <a:latin typeface="Sanserif"/>
              </a:rPr>
              <a:t>Exploring Heredity-Environment Correlations</a:t>
            </a:r>
            <a:endParaRPr lang="en-IN" sz="2400" dirty="0">
              <a:latin typeface="Sanserif"/>
            </a:endParaRPr>
          </a:p>
        </p:txBody>
      </p:sp>
      <p:sp>
        <p:nvSpPr>
          <p:cNvPr id="6" name="Content Placeholder 2" hidden="1">
            <a:extLst>
              <a:ext uri="{FF2B5EF4-FFF2-40B4-BE49-F238E27FC236}">
                <a16:creationId xmlns:a16="http://schemas.microsoft.com/office/drawing/2014/main" id="{88BCCA3C-A7B4-48AD-BB9D-A8A3682CF0EE}"/>
              </a:ext>
            </a:extLst>
          </p:cNvPr>
          <p:cNvSpPr/>
          <p:nvPr/>
        </p:nvSpPr>
        <p:spPr>
          <a:xfrm>
            <a:off x="2286000" y="2551837"/>
            <a:ext cx="4572000" cy="1754326"/>
          </a:xfrm>
          <a:prstGeom prst="rect">
            <a:avLst/>
          </a:prstGeom>
        </p:spPr>
        <p:txBody>
          <a:bodyPr>
            <a:spAutoFit/>
          </a:bodyPr>
          <a:lstStyle/>
          <a:p>
            <a:r>
              <a:rPr lang="en-IN" dirty="0"/>
              <a:t>Table divided into three columns summarizes three types of heredity-environment correlations. The column headers are marked from left to right as: Heredity-environment correlation, description, and examples.</a:t>
            </a:r>
          </a:p>
        </p:txBody>
      </p:sp>
      <p:graphicFrame>
        <p:nvGraphicFramePr>
          <p:cNvPr id="9" name="Table 3">
            <a:extLst>
              <a:ext uri="{FF2B5EF4-FFF2-40B4-BE49-F238E27FC236}">
                <a16:creationId xmlns:a16="http://schemas.microsoft.com/office/drawing/2014/main" id="{2ABF91AB-88BD-476F-827F-2888BE8E3668}"/>
              </a:ext>
            </a:extLst>
          </p:cNvPr>
          <p:cNvGraphicFramePr>
            <a:graphicFrameLocks noGrp="1"/>
          </p:cNvGraphicFramePr>
          <p:nvPr>
            <p:ph sz="quarter" idx="11"/>
            <p:extLst>
              <p:ext uri="{D42A27DB-BD31-4B8C-83A1-F6EECF244321}">
                <p14:modId xmlns:p14="http://schemas.microsoft.com/office/powerpoint/2010/main" val="1509866427"/>
              </p:ext>
            </p:extLst>
          </p:nvPr>
        </p:nvGraphicFramePr>
        <p:xfrm>
          <a:off x="342900" y="328023"/>
          <a:ext cx="8458200" cy="4998720"/>
        </p:xfrm>
        <a:graphic>
          <a:graphicData uri="http://schemas.openxmlformats.org/drawingml/2006/table">
            <a:tbl>
              <a:tblPr firstRow="1" bandRow="1">
                <a:tableStyleId>{5C22544A-7EE6-4342-B048-85BDC9FD1C3A}</a:tableStyleId>
              </a:tblPr>
              <a:tblGrid>
                <a:gridCol w="2341577">
                  <a:extLst>
                    <a:ext uri="{9D8B030D-6E8A-4147-A177-3AD203B41FA5}">
                      <a16:colId xmlns:a16="http://schemas.microsoft.com/office/drawing/2014/main" val="1281636020"/>
                    </a:ext>
                  </a:extLst>
                </a:gridCol>
                <a:gridCol w="3297223">
                  <a:extLst>
                    <a:ext uri="{9D8B030D-6E8A-4147-A177-3AD203B41FA5}">
                      <a16:colId xmlns:a16="http://schemas.microsoft.com/office/drawing/2014/main" val="1407698814"/>
                    </a:ext>
                  </a:extLst>
                </a:gridCol>
                <a:gridCol w="2819400">
                  <a:extLst>
                    <a:ext uri="{9D8B030D-6E8A-4147-A177-3AD203B41FA5}">
                      <a16:colId xmlns:a16="http://schemas.microsoft.com/office/drawing/2014/main" val="3588187092"/>
                    </a:ext>
                  </a:extLst>
                </a:gridCol>
              </a:tblGrid>
              <a:tr h="425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anserif"/>
                        </a:rPr>
                        <a:t>Heredity-Environment Correlation</a:t>
                      </a: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anserif"/>
                        </a:rPr>
                        <a:t>Description</a:t>
                      </a:r>
                    </a:p>
                  </a:txBody>
                  <a:tcP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anserif"/>
                        </a:rPr>
                        <a:t>Examples</a:t>
                      </a:r>
                    </a:p>
                  </a:txBody>
                  <a:tcPr>
                    <a:solidFill>
                      <a:srgbClr val="FFFFFF"/>
                    </a:solidFill>
                  </a:tcPr>
                </a:tc>
                <a:extLst>
                  <a:ext uri="{0D108BD9-81ED-4DB2-BD59-A6C34878D82A}">
                    <a16:rowId xmlns:a16="http://schemas.microsoft.com/office/drawing/2014/main" val="3113979228"/>
                  </a:ext>
                </a:extLst>
              </a:tr>
              <a:tr h="8958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Sanserif"/>
                        </a:rPr>
                        <a:t>Passive</a:t>
                      </a:r>
                    </a:p>
                    <a:p>
                      <a:endParaRPr lang="en-IN" sz="1600" dirty="0"/>
                    </a:p>
                  </a:txBody>
                  <a:tcPr>
                    <a:solidFill>
                      <a:srgbClr val="ACD58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anserif"/>
                        </a:rPr>
                        <a:t>Children inherit genetic tendencies from their parents, and parents also provide an environment that matches their own genetic tendencies.</a:t>
                      </a:r>
                    </a:p>
                  </a:txBody>
                  <a:tcPr>
                    <a:solidFill>
                      <a:srgbClr val="C7E2AF"/>
                    </a:solidFill>
                  </a:tcPr>
                </a:tc>
                <a:tc>
                  <a:txBody>
                    <a:bodyPr/>
                    <a:lstStyle/>
                    <a:p>
                      <a:r>
                        <a:rPr lang="en-US" sz="1600" dirty="0">
                          <a:latin typeface="Sanserif"/>
                        </a:rPr>
                        <a:t>Musically inclined parents usually have musically inclined children and they are likely to provide an environment rich in music for their children.</a:t>
                      </a:r>
                      <a:endParaRPr lang="en-IN" sz="1600" dirty="0">
                        <a:latin typeface="Sanserif"/>
                      </a:endParaRPr>
                    </a:p>
                  </a:txBody>
                  <a:tcPr>
                    <a:solidFill>
                      <a:srgbClr val="C7E2AF"/>
                    </a:solidFill>
                  </a:tcPr>
                </a:tc>
                <a:extLst>
                  <a:ext uri="{0D108BD9-81ED-4DB2-BD59-A6C34878D82A}">
                    <a16:rowId xmlns:a16="http://schemas.microsoft.com/office/drawing/2014/main" val="1358722603"/>
                  </a:ext>
                </a:extLst>
              </a:tr>
              <a:tr h="969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Sanserif"/>
                        </a:rPr>
                        <a:t>Evocative</a:t>
                      </a:r>
                    </a:p>
                    <a:p>
                      <a:endParaRPr lang="en-IN" sz="1600" dirty="0"/>
                    </a:p>
                  </a:txBody>
                  <a:tcPr>
                    <a:solidFill>
                      <a:srgbClr val="92C9CD"/>
                    </a:solidFill>
                  </a:tcPr>
                </a:tc>
                <a:tc>
                  <a:txBody>
                    <a:bodyPr/>
                    <a:lstStyle/>
                    <a:p>
                      <a:r>
                        <a:rPr lang="en-US" sz="1600" dirty="0">
                          <a:latin typeface="Sanserif"/>
                        </a:rPr>
                        <a:t>The child’s genetic tendencies elicit stimulation from the environment that supports a particular trait. Thus genes evoke environmental support.</a:t>
                      </a:r>
                      <a:endParaRPr lang="en-IN" sz="1600" dirty="0">
                        <a:latin typeface="Sanserif"/>
                      </a:endParaRPr>
                    </a:p>
                  </a:txBody>
                  <a:tcPr>
                    <a:solidFill>
                      <a:srgbClr val="B9DCE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anserif"/>
                        </a:rPr>
                        <a:t>A happy, outgoing child elicits smiles and friendly responses from others.</a:t>
                      </a:r>
                    </a:p>
                    <a:p>
                      <a:endParaRPr lang="en-IN" sz="1600" dirty="0"/>
                    </a:p>
                  </a:txBody>
                  <a:tcPr>
                    <a:solidFill>
                      <a:srgbClr val="B9DCE0"/>
                    </a:solidFill>
                  </a:tcPr>
                </a:tc>
                <a:extLst>
                  <a:ext uri="{0D108BD9-81ED-4DB2-BD59-A6C34878D82A}">
                    <a16:rowId xmlns:a16="http://schemas.microsoft.com/office/drawing/2014/main" val="667996337"/>
                  </a:ext>
                </a:extLst>
              </a:tr>
              <a:tr h="15053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Sanserif"/>
                        </a:rPr>
                        <a:t>Active (niche-picking)</a:t>
                      </a:r>
                    </a:p>
                  </a:txBody>
                  <a:tcPr>
                    <a:solidFill>
                      <a:srgbClr val="E0D9A2"/>
                    </a:solidFill>
                  </a:tcPr>
                </a:tc>
                <a:tc>
                  <a:txBody>
                    <a:bodyPr/>
                    <a:lstStyle/>
                    <a:p>
                      <a:r>
                        <a:rPr lang="en-US" sz="1600" dirty="0">
                          <a:latin typeface="Sanserif"/>
                        </a:rPr>
                        <a:t>Children actively seek out “niches” in their environment that reflect their own interests and talents and are thus in accord with their genotype.</a:t>
                      </a:r>
                      <a:endParaRPr lang="en-IN" sz="1600" dirty="0">
                        <a:latin typeface="Sanserif"/>
                      </a:endParaRPr>
                    </a:p>
                  </a:txBody>
                  <a:tcPr>
                    <a:solidFill>
                      <a:srgbClr val="EBE7C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anserif"/>
                        </a:rPr>
                        <a:t>Libraries, sports fields, and a store with musical instruments are examples of environmental niches children might seek out if they have intellectual interests in books, talent in sports, or musical talents, respectively.</a:t>
                      </a:r>
                    </a:p>
                  </a:txBody>
                  <a:tcPr>
                    <a:solidFill>
                      <a:srgbClr val="EBE7C2"/>
                    </a:solidFill>
                  </a:tcPr>
                </a:tc>
                <a:extLst>
                  <a:ext uri="{0D108BD9-81ED-4DB2-BD59-A6C34878D82A}">
                    <a16:rowId xmlns:a16="http://schemas.microsoft.com/office/drawing/2014/main" val="4076547719"/>
                  </a:ext>
                </a:extLst>
              </a:tr>
            </a:tbl>
          </a:graphicData>
        </a:graphic>
      </p:graphicFrame>
      <p:sp>
        <p:nvSpPr>
          <p:cNvPr id="8" name="Slide Number Placeholder 4">
            <a:extLst>
              <a:ext uri="{FF2B5EF4-FFF2-40B4-BE49-F238E27FC236}">
                <a16:creationId xmlns:a16="http://schemas.microsoft.com/office/drawing/2014/main" id="{5B948C2D-546F-4B80-876D-3B1E8AFC7103}"/>
              </a:ext>
            </a:extLst>
          </p:cNvPr>
          <p:cNvSpPr>
            <a:spLocks noGrp="1"/>
          </p:cNvSpPr>
          <p:nvPr>
            <p:ph type="sldNum" sz="quarter" idx="10"/>
          </p:nvPr>
        </p:nvSpPr>
        <p:spPr/>
        <p:txBody>
          <a:bodyPr/>
          <a:lstStyle/>
          <a:p>
            <a:fld id="{68151E55-6873-49E2-B8D5-2F265E6F1973}" type="slidenum">
              <a:rPr lang="en-US" smtClean="0">
                <a:latin typeface="Sanserif"/>
              </a:rPr>
              <a:t>31</a:t>
            </a:fld>
            <a:endParaRPr lang="en-US" dirty="0">
              <a:latin typeface="Sanserif"/>
            </a:endParaRPr>
          </a:p>
        </p:txBody>
      </p:sp>
    </p:spTree>
    <p:extLst>
      <p:ext uri="{BB962C8B-B14F-4D97-AF65-F5344CB8AC3E}">
        <p14:creationId xmlns:p14="http://schemas.microsoft.com/office/powerpoint/2010/main" val="2713477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a:xfrm>
            <a:off x="502291" y="293615"/>
            <a:ext cx="8029313" cy="897269"/>
          </a:xfrm>
        </p:spPr>
        <p:txBody>
          <a:bodyPr>
            <a:noAutofit/>
          </a:bodyPr>
          <a:lstStyle/>
          <a:p>
            <a:r>
              <a:rPr lang="en-US" dirty="0">
                <a:latin typeface="Sanserif"/>
              </a:rPr>
              <a:t>The Epigenetic View and Gene </a:t>
            </a:r>
            <a:r>
              <a:rPr lang="en-US" dirty="0">
                <a:latin typeface="Sanserif"/>
                <a:cs typeface="Times New Roman" panose="02020603050405020304" pitchFamily="18" charset="0"/>
              </a:rPr>
              <a:t>×</a:t>
            </a:r>
            <a:r>
              <a:rPr lang="en-US" dirty="0">
                <a:latin typeface="Sanserif"/>
              </a:rPr>
              <a:t> Environment (G </a:t>
            </a:r>
            <a:r>
              <a:rPr lang="en-US" dirty="0">
                <a:latin typeface="Sanserif"/>
                <a:cs typeface="Times New Roman" panose="02020603050405020304" pitchFamily="18" charset="0"/>
              </a:rPr>
              <a:t>×</a:t>
            </a:r>
            <a:r>
              <a:rPr lang="en-US" dirty="0">
                <a:latin typeface="Sanserif"/>
              </a:rPr>
              <a:t> E) Interaction</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a:xfrm>
            <a:off x="342900" y="1422400"/>
            <a:ext cx="8458200" cy="4366004"/>
          </a:xfrm>
        </p:spPr>
        <p:txBody>
          <a:bodyPr>
            <a:normAutofit/>
          </a:bodyPr>
          <a:lstStyle/>
          <a:p>
            <a:pPr>
              <a:spcBef>
                <a:spcPts val="2400"/>
              </a:spcBef>
              <a:spcAft>
                <a:spcPts val="0"/>
              </a:spcAft>
              <a:defRPr/>
            </a:pPr>
            <a:r>
              <a:rPr lang="en-US" sz="2800" b="1" dirty="0">
                <a:latin typeface="Sanserif"/>
              </a:rPr>
              <a:t>Epigenetic view</a:t>
            </a:r>
            <a:r>
              <a:rPr lang="en-US" sz="2800" dirty="0">
                <a:latin typeface="Sanserif"/>
              </a:rPr>
              <a:t>: emphasizes that development is the result of an ongoing, bidirectional interchange between heredity and environment.</a:t>
            </a:r>
          </a:p>
          <a:p>
            <a:pPr>
              <a:spcBef>
                <a:spcPts val="2400"/>
              </a:spcBef>
              <a:spcAft>
                <a:spcPts val="0"/>
              </a:spcAft>
              <a:defRPr/>
            </a:pPr>
            <a:r>
              <a:rPr lang="en-US" sz="2800" b="1" dirty="0">
                <a:latin typeface="Sanserif"/>
              </a:rPr>
              <a:t>Gene </a:t>
            </a:r>
            <a:r>
              <a:rPr lang="en-US" sz="2800" b="1" dirty="0">
                <a:latin typeface="Sanserif"/>
                <a:cs typeface="Times New Roman" panose="02020603050405020304" pitchFamily="18" charset="0"/>
              </a:rPr>
              <a:t>×</a:t>
            </a:r>
            <a:r>
              <a:rPr lang="en-US" sz="2800" b="1" dirty="0">
                <a:latin typeface="Sanserif"/>
              </a:rPr>
              <a:t> Environment (G </a:t>
            </a:r>
            <a:r>
              <a:rPr lang="en-US" sz="2800" b="1" dirty="0">
                <a:latin typeface="Sanserif"/>
                <a:cs typeface="Times New Roman" panose="02020603050405020304" pitchFamily="18" charset="0"/>
              </a:rPr>
              <a:t>×</a:t>
            </a:r>
            <a:r>
              <a:rPr lang="en-US" sz="2800" b="1" dirty="0">
                <a:latin typeface="Sanserif"/>
              </a:rPr>
              <a:t> E) interaction</a:t>
            </a:r>
            <a:r>
              <a:rPr lang="en-US" sz="2800" dirty="0">
                <a:latin typeface="Sanserif"/>
              </a:rPr>
              <a:t>:</a:t>
            </a:r>
            <a:r>
              <a:rPr lang="en-US" sz="2800" b="1" dirty="0">
                <a:latin typeface="Sanserif"/>
              </a:rPr>
              <a:t> </a:t>
            </a:r>
            <a:r>
              <a:rPr lang="en-US" sz="2800" dirty="0">
                <a:latin typeface="Sanserif"/>
              </a:rPr>
              <a:t>the interaction of a specific measured variation in the DNA and a specific measured aspect of the environment.</a:t>
            </a:r>
          </a:p>
          <a:p>
            <a:pPr lvl="1">
              <a:defRPr/>
            </a:pPr>
            <a:r>
              <a:rPr lang="en-US" sz="2400" dirty="0">
                <a:latin typeface="Sanserif"/>
              </a:rPr>
              <a:t>Actual molecular modification of the DNA strand as a result of environmental inputs.</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32</a:t>
            </a:fld>
            <a:endParaRPr lang="en-US" dirty="0">
              <a:latin typeface="Sanserif"/>
            </a:endParaRPr>
          </a:p>
        </p:txBody>
      </p:sp>
    </p:spTree>
    <p:extLst>
      <p:ext uri="{BB962C8B-B14F-4D97-AF65-F5344CB8AC3E}">
        <p14:creationId xmlns:p14="http://schemas.microsoft.com/office/powerpoint/2010/main" val="1051558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a:xfrm>
            <a:off x="342900" y="420914"/>
            <a:ext cx="8458200" cy="769969"/>
          </a:xfrm>
        </p:spPr>
        <p:txBody>
          <a:bodyPr>
            <a:noAutofit/>
          </a:bodyPr>
          <a:lstStyle/>
          <a:p>
            <a:r>
              <a:rPr lang="en-US" sz="3600" dirty="0">
                <a:latin typeface="Sanserif"/>
              </a:rPr>
              <a:t>Conclusions About Heredity-Environment Interaction</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a:xfrm>
            <a:off x="342900" y="1422400"/>
            <a:ext cx="8458200" cy="2801257"/>
          </a:xfrm>
        </p:spPr>
        <p:txBody>
          <a:bodyPr>
            <a:normAutofit lnSpcReduction="10000"/>
          </a:bodyPr>
          <a:lstStyle/>
          <a:p>
            <a:pPr>
              <a:spcBef>
                <a:spcPts val="2400"/>
              </a:spcBef>
              <a:spcAft>
                <a:spcPts val="0"/>
              </a:spcAft>
              <a:defRPr/>
            </a:pPr>
            <a:r>
              <a:rPr lang="en-US" sz="2800" dirty="0">
                <a:latin typeface="Sanserif"/>
              </a:rPr>
              <a:t>Relative contributions of heredity and environment are not additive.</a:t>
            </a:r>
          </a:p>
          <a:p>
            <a:pPr lvl="1">
              <a:defRPr/>
            </a:pPr>
            <a:r>
              <a:rPr lang="en-US" sz="2400" dirty="0">
                <a:latin typeface="Sanserif"/>
              </a:rPr>
              <a:t>There are no specific percentages.</a:t>
            </a:r>
          </a:p>
          <a:p>
            <a:pPr>
              <a:spcBef>
                <a:spcPts val="2400"/>
              </a:spcBef>
              <a:spcAft>
                <a:spcPts val="0"/>
              </a:spcAft>
              <a:defRPr/>
            </a:pPr>
            <a:r>
              <a:rPr lang="en-US" sz="2800" dirty="0">
                <a:latin typeface="Sanserif"/>
              </a:rPr>
              <a:t>Complex behaviors are influenced by genes in a way that gives people a propensity for a particular developmental trajectory.</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33</a:t>
            </a:fld>
            <a:endParaRPr lang="en-US" dirty="0">
              <a:latin typeface="Sanserif"/>
            </a:endParaRPr>
          </a:p>
        </p:txBody>
      </p:sp>
    </p:spTree>
    <p:extLst>
      <p:ext uri="{BB962C8B-B14F-4D97-AF65-F5344CB8AC3E}">
        <p14:creationId xmlns:p14="http://schemas.microsoft.com/office/powerpoint/2010/main" val="1300837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92EDC62-9ED4-4A85-AE1D-D29B4A9872A5}"/>
              </a:ext>
            </a:extLst>
          </p:cNvPr>
          <p:cNvSpPr>
            <a:spLocks noGrp="1"/>
          </p:cNvSpPr>
          <p:nvPr>
            <p:ph type="title"/>
          </p:nvPr>
        </p:nvSpPr>
        <p:spPr>
          <a:xfrm>
            <a:off x="342900" y="512272"/>
            <a:ext cx="8458200" cy="678611"/>
          </a:xfrm>
        </p:spPr>
        <p:txBody>
          <a:bodyPr>
            <a:normAutofit/>
          </a:bodyPr>
          <a:lstStyle/>
          <a:p>
            <a:r>
              <a:rPr lang="en-US" sz="3600" dirty="0">
                <a:latin typeface="Sanserif"/>
              </a:rPr>
              <a:t>Review</a:t>
            </a:r>
          </a:p>
        </p:txBody>
      </p:sp>
      <p:sp>
        <p:nvSpPr>
          <p:cNvPr id="13" name="Content Placeholder 2">
            <a:extLst>
              <a:ext uri="{FF2B5EF4-FFF2-40B4-BE49-F238E27FC236}">
                <a16:creationId xmlns:a16="http://schemas.microsoft.com/office/drawing/2014/main" id="{BF16084C-6021-4988-93BD-78C4F38657D7}"/>
              </a:ext>
            </a:extLst>
          </p:cNvPr>
          <p:cNvSpPr>
            <a:spLocks noGrp="1"/>
          </p:cNvSpPr>
          <p:nvPr>
            <p:ph sz="quarter" idx="11"/>
          </p:nvPr>
        </p:nvSpPr>
        <p:spPr>
          <a:xfrm>
            <a:off x="342900" y="1422400"/>
            <a:ext cx="8458200" cy="4181446"/>
          </a:xfrm>
        </p:spPr>
        <p:txBody>
          <a:bodyPr>
            <a:normAutofit lnSpcReduction="10000"/>
          </a:bodyPr>
          <a:lstStyle/>
          <a:p>
            <a:pPr>
              <a:spcBef>
                <a:spcPts val="2400"/>
              </a:spcBef>
              <a:spcAft>
                <a:spcPts val="0"/>
              </a:spcAft>
              <a:defRPr/>
            </a:pPr>
            <a:r>
              <a:rPr lang="en-US" sz="2800" dirty="0">
                <a:latin typeface="Sanserif"/>
              </a:rPr>
              <a:t>Discuss the evolutionary perspective on development.</a:t>
            </a:r>
          </a:p>
          <a:p>
            <a:pPr>
              <a:spcBef>
                <a:spcPts val="2400"/>
              </a:spcBef>
              <a:spcAft>
                <a:spcPts val="0"/>
              </a:spcAft>
              <a:defRPr/>
            </a:pPr>
            <a:r>
              <a:rPr lang="en-US" sz="2800" dirty="0">
                <a:latin typeface="Sanserif"/>
              </a:rPr>
              <a:t>Describe what genes are and how they influence human development.</a:t>
            </a:r>
          </a:p>
          <a:p>
            <a:pPr>
              <a:spcBef>
                <a:spcPts val="2400"/>
              </a:spcBef>
              <a:spcAft>
                <a:spcPts val="0"/>
              </a:spcAft>
              <a:defRPr/>
            </a:pPr>
            <a:r>
              <a:rPr lang="en-US" sz="2800" dirty="0">
                <a:latin typeface="Sanserif"/>
              </a:rPr>
              <a:t>Identify some important reproductive challenges and choices.</a:t>
            </a:r>
          </a:p>
          <a:p>
            <a:pPr>
              <a:spcBef>
                <a:spcPts val="2400"/>
              </a:spcBef>
              <a:spcAft>
                <a:spcPts val="0"/>
              </a:spcAft>
              <a:defRPr/>
            </a:pPr>
            <a:r>
              <a:rPr lang="en-US" sz="2800" dirty="0">
                <a:latin typeface="Sanserif"/>
              </a:rPr>
              <a:t>Characterize some of the ways that heredity and environment interact to produce individual differences in development.</a:t>
            </a:r>
          </a:p>
        </p:txBody>
      </p:sp>
      <p:sp>
        <p:nvSpPr>
          <p:cNvPr id="11" name="Slide Number Placeholder 3">
            <a:extLst>
              <a:ext uri="{FF2B5EF4-FFF2-40B4-BE49-F238E27FC236}">
                <a16:creationId xmlns:a16="http://schemas.microsoft.com/office/drawing/2014/main" id="{2A49483D-3707-473E-8256-1EE5653129B5}"/>
              </a:ext>
            </a:extLst>
          </p:cNvPr>
          <p:cNvSpPr>
            <a:spLocks noGrp="1"/>
          </p:cNvSpPr>
          <p:nvPr>
            <p:ph type="sldNum" sz="quarter" idx="10"/>
          </p:nvPr>
        </p:nvSpPr>
        <p:spPr/>
        <p:txBody>
          <a:bodyPr/>
          <a:lstStyle/>
          <a:p>
            <a:fld id="{68151E55-6873-49E2-B8D5-2F265E6F1973}" type="slidenum">
              <a:rPr lang="en-US" smtClean="0">
                <a:latin typeface="Sanserif"/>
              </a:rPr>
              <a:t>34</a:t>
            </a:fld>
            <a:endParaRPr lang="en-US" dirty="0">
              <a:latin typeface="Sanserif"/>
            </a:endParaRPr>
          </a:p>
        </p:txBody>
      </p:sp>
    </p:spTree>
    <p:extLst>
      <p:ext uri="{BB962C8B-B14F-4D97-AF65-F5344CB8AC3E}">
        <p14:creationId xmlns:p14="http://schemas.microsoft.com/office/powerpoint/2010/main" val="2026330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hidden="1">
            <a:extLst>
              <a:ext uri="{FF2B5EF4-FFF2-40B4-BE49-F238E27FC236}">
                <a16:creationId xmlns:a16="http://schemas.microsoft.com/office/drawing/2014/main" id="{6FAFE509-1B02-466B-8711-2F958D98EFCE}"/>
              </a:ext>
            </a:extLst>
          </p:cNvPr>
          <p:cNvSpPr>
            <a:spLocks noGrp="1"/>
          </p:cNvSpPr>
          <p:nvPr>
            <p:ph type="title"/>
          </p:nvPr>
        </p:nvSpPr>
        <p:spPr/>
        <p:txBody>
          <a:bodyPr>
            <a:normAutofit fontScale="90000"/>
          </a:bodyPr>
          <a:lstStyle/>
          <a:p>
            <a:r>
              <a:rPr lang="en-US" dirty="0"/>
              <a:t>End of Main Content</a:t>
            </a:r>
          </a:p>
        </p:txBody>
      </p:sp>
      <p:sp>
        <p:nvSpPr>
          <p:cNvPr id="6" name="Text Placeholder 2">
            <a:extLst>
              <a:ext uri="{FF2B5EF4-FFF2-40B4-BE49-F238E27FC236}">
                <a16:creationId xmlns:a16="http://schemas.microsoft.com/office/drawing/2014/main" id="{A7B59860-1D83-4DD1-A036-962D2B41963F}"/>
              </a:ext>
            </a:extLst>
          </p:cNvPr>
          <p:cNvSpPr txBox="1">
            <a:spLocks/>
          </p:cNvSpPr>
          <p:nvPr/>
        </p:nvSpPr>
        <p:spPr>
          <a:xfrm>
            <a:off x="0" y="6457950"/>
            <a:ext cx="9144000" cy="400050"/>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22222"/>
                </a:solidFill>
                <a:latin typeface="Sanserif"/>
              </a:rPr>
              <a:t>Copyright 2022 © McGraw Hill LLC. All rights reserved. No reproduction or distribution without the prior written consent of McGraw Hill LLC.</a:t>
            </a:r>
            <a:endParaRPr lang="en-US" dirty="0">
              <a:latin typeface="Sanserif"/>
            </a:endParaRPr>
          </a:p>
        </p:txBody>
      </p:sp>
    </p:spTree>
    <p:extLst>
      <p:ext uri="{BB962C8B-B14F-4D97-AF65-F5344CB8AC3E}">
        <p14:creationId xmlns:p14="http://schemas.microsoft.com/office/powerpoint/2010/main" val="3892378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732127-1B56-4885-A9F9-5F91CBD6AAC9}"/>
              </a:ext>
            </a:extLst>
          </p:cNvPr>
          <p:cNvSpPr>
            <a:spLocks noGrp="1"/>
          </p:cNvSpPr>
          <p:nvPr>
            <p:ph type="title"/>
          </p:nvPr>
        </p:nvSpPr>
        <p:spPr/>
        <p:txBody>
          <a:bodyPr anchor="ctr">
            <a:noAutofit/>
          </a:bodyPr>
          <a:lstStyle/>
          <a:p>
            <a:r>
              <a:rPr lang="en-US" sz="4000" dirty="0">
                <a:latin typeface="Sanserif"/>
              </a:rPr>
              <a:t>Accessibility </a:t>
            </a:r>
            <a:r>
              <a:rPr lang="en-US" sz="4000" noProof="0" dirty="0">
                <a:latin typeface="Sanserif"/>
              </a:rPr>
              <a:t>Content</a:t>
            </a:r>
            <a:r>
              <a:rPr lang="en-US" sz="4000" dirty="0">
                <a:latin typeface="Sanserif"/>
              </a:rPr>
              <a:t>: Text Alternatives for Images</a:t>
            </a:r>
          </a:p>
        </p:txBody>
      </p:sp>
      <p:sp>
        <p:nvSpPr>
          <p:cNvPr id="7" name="Slide Number Placeholder 2">
            <a:extLst>
              <a:ext uri="{FF2B5EF4-FFF2-40B4-BE49-F238E27FC236}">
                <a16:creationId xmlns:a16="http://schemas.microsoft.com/office/drawing/2014/main" id="{6DFF53F9-C4C3-44BA-BC17-81650E604ED1}"/>
              </a:ext>
            </a:extLst>
          </p:cNvPr>
          <p:cNvSpPr>
            <a:spLocks noGrp="1"/>
          </p:cNvSpPr>
          <p:nvPr>
            <p:ph type="sldNum" sz="quarter" idx="10"/>
          </p:nvPr>
        </p:nvSpPr>
        <p:spPr/>
        <p:txBody>
          <a:bodyPr/>
          <a:lstStyle/>
          <a:p>
            <a:fld id="{68151E55-6873-49E2-B8D5-2F265E6F1973}" type="slidenum">
              <a:rPr lang="en-US" smtClean="0">
                <a:latin typeface="Sanserif"/>
              </a:rPr>
              <a:t>36</a:t>
            </a:fld>
            <a:endParaRPr lang="en-US" dirty="0">
              <a:latin typeface="Sanserif"/>
            </a:endParaRPr>
          </a:p>
        </p:txBody>
      </p:sp>
    </p:spTree>
    <p:extLst>
      <p:ext uri="{BB962C8B-B14F-4D97-AF65-F5344CB8AC3E}">
        <p14:creationId xmlns:p14="http://schemas.microsoft.com/office/powerpoint/2010/main" val="2741778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9EAE-42A4-4386-99E6-A9A897A8C6BC}"/>
              </a:ext>
            </a:extLst>
          </p:cNvPr>
          <p:cNvSpPr>
            <a:spLocks noGrp="1"/>
          </p:cNvSpPr>
          <p:nvPr>
            <p:ph type="title"/>
          </p:nvPr>
        </p:nvSpPr>
        <p:spPr/>
        <p:txBody>
          <a:bodyPr>
            <a:noAutofit/>
          </a:bodyPr>
          <a:lstStyle/>
          <a:p>
            <a:r>
              <a:rPr lang="en-US" dirty="0">
                <a:solidFill>
                  <a:schemeClr val="tx1"/>
                </a:solidFill>
                <a:latin typeface="Sanserif"/>
              </a:rPr>
              <a:t>Figure 1 </a:t>
            </a:r>
            <a:r>
              <a:rPr lang="en-US" dirty="0">
                <a:latin typeface="Sanserif"/>
              </a:rPr>
              <a:t>The Brain Sizes of Various Primates and Humans in Relation to the Length of the Childhood Period </a:t>
            </a:r>
            <a:r>
              <a:rPr lang="en-US" dirty="0">
                <a:solidFill>
                  <a:schemeClr val="tx1"/>
                </a:solidFill>
                <a:latin typeface="Sanserif"/>
              </a:rPr>
              <a:t>– Text Alternative</a:t>
            </a:r>
            <a:endParaRPr lang="en-IN" dirty="0"/>
          </a:p>
        </p:txBody>
      </p:sp>
      <p:sp>
        <p:nvSpPr>
          <p:cNvPr id="3" name="Text Placeholder 2">
            <a:extLst>
              <a:ext uri="{FF2B5EF4-FFF2-40B4-BE49-F238E27FC236}">
                <a16:creationId xmlns:a16="http://schemas.microsoft.com/office/drawing/2014/main" id="{A6A19149-3A47-425E-8455-3A8EB0C7BB77}"/>
              </a:ext>
            </a:extLst>
          </p:cNvPr>
          <p:cNvSpPr>
            <a:spLocks noGrp="1"/>
          </p:cNvSpPr>
          <p:nvPr>
            <p:ph type="body" sz="quarter" idx="12"/>
          </p:nvPr>
        </p:nvSpPr>
        <p:spPr/>
        <p:txBody>
          <a:bodyPr/>
          <a:lstStyle/>
          <a:p>
            <a:r>
              <a:rPr lang="en-US" sz="900" dirty="0">
                <a:latin typeface="Sanserif"/>
                <a:hlinkClick r:id="rId2" action="ppaction://hlinksldjump"/>
              </a:rPr>
              <a:t>Return to parent-slide containing image</a:t>
            </a:r>
            <a:endParaRPr lang="en-US" sz="900" dirty="0">
              <a:latin typeface="Sanserif"/>
            </a:endParaRPr>
          </a:p>
        </p:txBody>
      </p:sp>
      <p:sp>
        <p:nvSpPr>
          <p:cNvPr id="4" name="Content Placeholder 3">
            <a:extLst>
              <a:ext uri="{FF2B5EF4-FFF2-40B4-BE49-F238E27FC236}">
                <a16:creationId xmlns:a16="http://schemas.microsoft.com/office/drawing/2014/main" id="{EA21D697-0CEC-4F87-B322-BE8526AC5273}"/>
              </a:ext>
            </a:extLst>
          </p:cNvPr>
          <p:cNvSpPr>
            <a:spLocks noGrp="1"/>
          </p:cNvSpPr>
          <p:nvPr>
            <p:ph sz="quarter" idx="13"/>
          </p:nvPr>
        </p:nvSpPr>
        <p:spPr/>
        <p:txBody>
          <a:bodyPr/>
          <a:lstStyle/>
          <a:p>
            <a:pPr>
              <a:spcBef>
                <a:spcPts val="1800"/>
              </a:spcBef>
            </a:pPr>
            <a:r>
              <a:rPr lang="en-US" dirty="0">
                <a:latin typeface="Sanserif"/>
              </a:rPr>
              <a:t>A line graph shows the age at which each species is reproductively mature and the approximate brain size.</a:t>
            </a:r>
          </a:p>
          <a:p>
            <a:pPr>
              <a:spcBef>
                <a:spcPts val="1800"/>
              </a:spcBef>
            </a:pPr>
            <a:r>
              <a:rPr lang="en-US" dirty="0">
                <a:latin typeface="Sanserif"/>
              </a:rPr>
              <a:t>Lemurs: at 2 years old, with a brain size of less than 50 </a:t>
            </a:r>
            <a:r>
              <a:rPr lang="en-US" dirty="0" err="1">
                <a:latin typeface="Sanserif"/>
              </a:rPr>
              <a:t>mL.</a:t>
            </a:r>
            <a:endParaRPr lang="en-US" dirty="0">
              <a:latin typeface="Sanserif"/>
            </a:endParaRPr>
          </a:p>
          <a:p>
            <a:pPr>
              <a:spcBef>
                <a:spcPts val="1800"/>
              </a:spcBef>
            </a:pPr>
            <a:r>
              <a:rPr lang="en-US" dirty="0">
                <a:latin typeface="Sanserif"/>
              </a:rPr>
              <a:t>Rhesus monkeys: at about 6 years old, with a brain size of about 200 </a:t>
            </a:r>
            <a:r>
              <a:rPr lang="en-US" dirty="0" err="1">
                <a:latin typeface="Sanserif"/>
              </a:rPr>
              <a:t>mL.</a:t>
            </a:r>
            <a:endParaRPr lang="en-US" dirty="0">
              <a:latin typeface="Sanserif"/>
            </a:endParaRPr>
          </a:p>
          <a:p>
            <a:pPr>
              <a:spcBef>
                <a:spcPts val="1800"/>
              </a:spcBef>
            </a:pPr>
            <a:r>
              <a:rPr lang="en-US" dirty="0">
                <a:latin typeface="Sanserif"/>
              </a:rPr>
              <a:t>Gibbons: at 6 to 7 years old, with a brain size of under 200 </a:t>
            </a:r>
            <a:r>
              <a:rPr lang="en-US" dirty="0" err="1">
                <a:latin typeface="Sanserif"/>
              </a:rPr>
              <a:t>mL.</a:t>
            </a:r>
            <a:endParaRPr lang="en-US" dirty="0">
              <a:latin typeface="Sanserif"/>
            </a:endParaRPr>
          </a:p>
          <a:p>
            <a:pPr>
              <a:spcBef>
                <a:spcPts val="1800"/>
              </a:spcBef>
            </a:pPr>
            <a:r>
              <a:rPr lang="en-US" dirty="0">
                <a:latin typeface="Sanserif"/>
              </a:rPr>
              <a:t>Orangutans: at 6 to 7 years old, with a brain size of about 400 </a:t>
            </a:r>
            <a:r>
              <a:rPr lang="en-US" dirty="0" err="1">
                <a:latin typeface="Sanserif"/>
              </a:rPr>
              <a:t>mL.</a:t>
            </a:r>
            <a:endParaRPr lang="en-US" dirty="0">
              <a:latin typeface="Sanserif"/>
            </a:endParaRPr>
          </a:p>
          <a:p>
            <a:pPr>
              <a:spcBef>
                <a:spcPts val="1800"/>
              </a:spcBef>
            </a:pPr>
            <a:r>
              <a:rPr lang="en-US" dirty="0">
                <a:latin typeface="Sanserif"/>
              </a:rPr>
              <a:t>Chimpanzees: at about 7 years old, with a brain size of about 350 </a:t>
            </a:r>
            <a:r>
              <a:rPr lang="en-US" dirty="0" err="1">
                <a:latin typeface="Sanserif"/>
              </a:rPr>
              <a:t>mL.</a:t>
            </a:r>
            <a:endParaRPr lang="en-US" dirty="0">
              <a:latin typeface="Sanserif"/>
            </a:endParaRPr>
          </a:p>
          <a:p>
            <a:pPr>
              <a:spcBef>
                <a:spcPts val="1800"/>
              </a:spcBef>
            </a:pPr>
            <a:r>
              <a:rPr lang="en-US" dirty="0">
                <a:latin typeface="Sanserif"/>
              </a:rPr>
              <a:t>Gorillas: at about 7 years old, with a brain size of about 500 </a:t>
            </a:r>
            <a:r>
              <a:rPr lang="en-US" dirty="0" err="1">
                <a:latin typeface="Sanserif"/>
              </a:rPr>
              <a:t>mL.</a:t>
            </a:r>
            <a:endParaRPr lang="en-US" dirty="0">
              <a:latin typeface="Sanserif"/>
            </a:endParaRPr>
          </a:p>
          <a:p>
            <a:pPr>
              <a:spcBef>
                <a:spcPts val="1800"/>
              </a:spcBef>
            </a:pPr>
            <a:r>
              <a:rPr lang="en-US" dirty="0">
                <a:latin typeface="Sanserif"/>
              </a:rPr>
              <a:t>Humans: at close to 14 years, with a brain size of about 1,250 </a:t>
            </a:r>
            <a:r>
              <a:rPr lang="en-US" dirty="0" err="1">
                <a:latin typeface="Sanserif"/>
              </a:rPr>
              <a:t>mL.</a:t>
            </a:r>
            <a:endParaRPr lang="en-US" dirty="0">
              <a:latin typeface="Sanserif"/>
            </a:endParaRPr>
          </a:p>
        </p:txBody>
      </p:sp>
      <p:sp>
        <p:nvSpPr>
          <p:cNvPr id="5" name="Text Placeholder 4">
            <a:extLst>
              <a:ext uri="{FF2B5EF4-FFF2-40B4-BE49-F238E27FC236}">
                <a16:creationId xmlns:a16="http://schemas.microsoft.com/office/drawing/2014/main" id="{66263A59-4DFD-49C8-8D13-9E7265EDEAE2}"/>
              </a:ext>
            </a:extLst>
          </p:cNvPr>
          <p:cNvSpPr>
            <a:spLocks noGrp="1"/>
          </p:cNvSpPr>
          <p:nvPr>
            <p:ph type="body" sz="quarter" idx="14"/>
          </p:nvPr>
        </p:nvSpPr>
        <p:spPr/>
        <p:txBody>
          <a:bodyPr/>
          <a:lstStyle/>
          <a:p>
            <a:r>
              <a:rPr lang="en-US" sz="900" dirty="0">
                <a:latin typeface="Sanserif"/>
                <a:hlinkClick r:id="rId2" action="ppaction://hlinksldjump"/>
              </a:rPr>
              <a:t>Return to parent-slide containing image</a:t>
            </a:r>
            <a:endParaRPr lang="en-US" sz="900" dirty="0">
              <a:latin typeface="Sanserif"/>
            </a:endParaRPr>
          </a:p>
        </p:txBody>
      </p:sp>
      <p:sp>
        <p:nvSpPr>
          <p:cNvPr id="6" name="Slide Number Placeholder 5">
            <a:extLst>
              <a:ext uri="{FF2B5EF4-FFF2-40B4-BE49-F238E27FC236}">
                <a16:creationId xmlns:a16="http://schemas.microsoft.com/office/drawing/2014/main" id="{4256E9B8-485D-4EC1-8052-E924C7624004}"/>
              </a:ext>
            </a:extLst>
          </p:cNvPr>
          <p:cNvSpPr>
            <a:spLocks noGrp="1"/>
          </p:cNvSpPr>
          <p:nvPr>
            <p:ph type="sldNum" sz="quarter" idx="10"/>
          </p:nvPr>
        </p:nvSpPr>
        <p:spPr/>
        <p:txBody>
          <a:bodyPr/>
          <a:lstStyle/>
          <a:p>
            <a:fld id="{68151E55-6873-49E2-B8D5-2F265E6F1973}" type="slidenum">
              <a:rPr lang="en-IN" smtClean="0"/>
              <a:pPr/>
              <a:t>37</a:t>
            </a:fld>
            <a:endParaRPr lang="en-IN" dirty="0">
              <a:latin typeface="Sanserif"/>
            </a:endParaRPr>
          </a:p>
        </p:txBody>
      </p:sp>
    </p:spTree>
    <p:extLst>
      <p:ext uri="{BB962C8B-B14F-4D97-AF65-F5344CB8AC3E}">
        <p14:creationId xmlns:p14="http://schemas.microsoft.com/office/powerpoint/2010/main" val="5287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3619-4B76-4E98-8D15-FC658045CB2A}"/>
              </a:ext>
            </a:extLst>
          </p:cNvPr>
          <p:cNvSpPr>
            <a:spLocks noGrp="1"/>
          </p:cNvSpPr>
          <p:nvPr>
            <p:ph type="title"/>
          </p:nvPr>
        </p:nvSpPr>
        <p:spPr/>
        <p:txBody>
          <a:bodyPr>
            <a:noAutofit/>
          </a:bodyPr>
          <a:lstStyle/>
          <a:p>
            <a:r>
              <a:rPr lang="en-US" dirty="0">
                <a:solidFill>
                  <a:schemeClr val="tx1"/>
                </a:solidFill>
                <a:latin typeface="Sanserif"/>
              </a:rPr>
              <a:t>Figure 5 </a:t>
            </a:r>
            <a:r>
              <a:rPr lang="en-US" dirty="0">
                <a:latin typeface="Sanserif"/>
              </a:rPr>
              <a:t>How Brown-Haired Parents Can Have a Blond-Haired Child </a:t>
            </a:r>
            <a:r>
              <a:rPr lang="en-US" dirty="0">
                <a:solidFill>
                  <a:schemeClr val="tx1"/>
                </a:solidFill>
                <a:latin typeface="Sanserif"/>
              </a:rPr>
              <a:t>– Text Alternative</a:t>
            </a:r>
            <a:endParaRPr lang="en-IN" dirty="0"/>
          </a:p>
        </p:txBody>
      </p:sp>
      <p:sp>
        <p:nvSpPr>
          <p:cNvPr id="3" name="Text Placeholder 2">
            <a:extLst>
              <a:ext uri="{FF2B5EF4-FFF2-40B4-BE49-F238E27FC236}">
                <a16:creationId xmlns:a16="http://schemas.microsoft.com/office/drawing/2014/main" id="{1B3247C2-50EE-40E9-982D-281B72CA862F}"/>
              </a:ext>
            </a:extLst>
          </p:cNvPr>
          <p:cNvSpPr>
            <a:spLocks noGrp="1"/>
          </p:cNvSpPr>
          <p:nvPr>
            <p:ph type="body" sz="quarter" idx="12"/>
          </p:nvPr>
        </p:nvSpPr>
        <p:spPr/>
        <p:txBody>
          <a:bodyPr/>
          <a:lstStyle/>
          <a:p>
            <a:r>
              <a:rPr lang="en-US" sz="900" dirty="0">
                <a:latin typeface="Sanserif"/>
                <a:hlinkClick r:id="rId2" action="ppaction://hlinksldjump"/>
              </a:rPr>
              <a:t>Return to parent-slide containing image</a:t>
            </a:r>
            <a:endParaRPr lang="en-US" sz="900" dirty="0">
              <a:latin typeface="Sanserif"/>
            </a:endParaRPr>
          </a:p>
        </p:txBody>
      </p:sp>
      <p:sp>
        <p:nvSpPr>
          <p:cNvPr id="4" name="Content Placeholder 3">
            <a:extLst>
              <a:ext uri="{FF2B5EF4-FFF2-40B4-BE49-F238E27FC236}">
                <a16:creationId xmlns:a16="http://schemas.microsoft.com/office/drawing/2014/main" id="{286A0621-4002-4436-8B40-1BF3B3E2AF43}"/>
              </a:ext>
            </a:extLst>
          </p:cNvPr>
          <p:cNvSpPr>
            <a:spLocks noGrp="1"/>
          </p:cNvSpPr>
          <p:nvPr>
            <p:ph sz="quarter" idx="13"/>
          </p:nvPr>
        </p:nvSpPr>
        <p:spPr/>
        <p:txBody>
          <a:bodyPr>
            <a:normAutofit lnSpcReduction="10000"/>
          </a:bodyPr>
          <a:lstStyle/>
          <a:p>
            <a:pPr>
              <a:spcBef>
                <a:spcPts val="1800"/>
              </a:spcBef>
            </a:pPr>
            <a:r>
              <a:rPr lang="en-US" dirty="0">
                <a:latin typeface="Sanserif"/>
              </a:rPr>
              <a:t>Two brown-haired adults are pictured with three brown-haired children and one blond-haired child.</a:t>
            </a:r>
          </a:p>
          <a:p>
            <a:pPr>
              <a:spcBef>
                <a:spcPts val="1800"/>
              </a:spcBef>
            </a:pPr>
            <a:r>
              <a:rPr lang="en-US" dirty="0">
                <a:latin typeface="Sanserif"/>
              </a:rPr>
              <a:t>One brown-haired child has received the dominant gene for brown hair (capital B, capital B) from both parents.</a:t>
            </a:r>
          </a:p>
          <a:p>
            <a:pPr>
              <a:spcBef>
                <a:spcPts val="1800"/>
              </a:spcBef>
            </a:pPr>
            <a:r>
              <a:rPr lang="en-US" dirty="0">
                <a:latin typeface="Sanserif"/>
              </a:rPr>
              <a:t>One brown-haired child has received the dominant gene for brown hair (capital B) from the mother and the recessive gene for blond hair (lowercase b) from the father.</a:t>
            </a:r>
          </a:p>
          <a:p>
            <a:pPr>
              <a:spcBef>
                <a:spcPts val="1800"/>
              </a:spcBef>
            </a:pPr>
            <a:r>
              <a:rPr lang="en-US" dirty="0">
                <a:latin typeface="Sanserif"/>
              </a:rPr>
              <a:t>One brown-haired child has received the dominant gene for brown hair (capital B) from the father and the recessive gene for bond hair (lowercase b) from the mother.</a:t>
            </a:r>
          </a:p>
          <a:p>
            <a:pPr>
              <a:spcBef>
                <a:spcPts val="1800"/>
              </a:spcBef>
            </a:pPr>
            <a:r>
              <a:rPr lang="en-US" dirty="0">
                <a:latin typeface="Sanserif"/>
              </a:rPr>
              <a:t>The blond-haired child has received the recessive gene for blond hair (lowercase b, lowercase b) from both parents.</a:t>
            </a:r>
          </a:p>
        </p:txBody>
      </p:sp>
      <p:sp>
        <p:nvSpPr>
          <p:cNvPr id="5" name="Text Placeholder 4">
            <a:extLst>
              <a:ext uri="{FF2B5EF4-FFF2-40B4-BE49-F238E27FC236}">
                <a16:creationId xmlns:a16="http://schemas.microsoft.com/office/drawing/2014/main" id="{176F5ABA-E813-460E-A4EF-CFA821AA9329}"/>
              </a:ext>
            </a:extLst>
          </p:cNvPr>
          <p:cNvSpPr>
            <a:spLocks noGrp="1"/>
          </p:cNvSpPr>
          <p:nvPr>
            <p:ph type="body" sz="quarter" idx="14"/>
          </p:nvPr>
        </p:nvSpPr>
        <p:spPr/>
        <p:txBody>
          <a:bodyPr/>
          <a:lstStyle/>
          <a:p>
            <a:r>
              <a:rPr lang="en-US" sz="900" dirty="0">
                <a:latin typeface="Sanserif"/>
                <a:hlinkClick r:id="rId2" action="ppaction://hlinksldjump"/>
              </a:rPr>
              <a:t>Return to parent-slide containing image</a:t>
            </a:r>
            <a:endParaRPr lang="en-IN" dirty="0">
              <a:hlinkClick r:id="rId2" action="ppaction://hlinksldjump"/>
            </a:endParaRPr>
          </a:p>
          <a:p>
            <a:endParaRPr lang="en-IN" dirty="0">
              <a:hlinkClick r:id="rId2" action="ppaction://hlinksldjump"/>
            </a:endParaRPr>
          </a:p>
        </p:txBody>
      </p:sp>
      <p:sp>
        <p:nvSpPr>
          <p:cNvPr id="6" name="Slide Number Placeholder 5">
            <a:extLst>
              <a:ext uri="{FF2B5EF4-FFF2-40B4-BE49-F238E27FC236}">
                <a16:creationId xmlns:a16="http://schemas.microsoft.com/office/drawing/2014/main" id="{50C6340E-ACEE-4C92-9F7F-D6BB898E7292}"/>
              </a:ext>
            </a:extLst>
          </p:cNvPr>
          <p:cNvSpPr>
            <a:spLocks noGrp="1"/>
          </p:cNvSpPr>
          <p:nvPr>
            <p:ph type="sldNum" sz="quarter" idx="10"/>
          </p:nvPr>
        </p:nvSpPr>
        <p:spPr/>
        <p:txBody>
          <a:bodyPr/>
          <a:lstStyle/>
          <a:p>
            <a:fld id="{68151E55-6873-49E2-B8D5-2F265E6F1973}" type="slidenum">
              <a:rPr lang="en-IN" smtClean="0"/>
              <a:pPr/>
              <a:t>38</a:t>
            </a:fld>
            <a:endParaRPr lang="en-IN" dirty="0">
              <a:latin typeface="Sanserif"/>
            </a:endParaRPr>
          </a:p>
        </p:txBody>
      </p:sp>
    </p:spTree>
    <p:extLst>
      <p:ext uri="{BB962C8B-B14F-4D97-AF65-F5344CB8AC3E}">
        <p14:creationId xmlns:p14="http://schemas.microsoft.com/office/powerpoint/2010/main" val="333880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73256"/>
            <a:ext cx="8458200" cy="810156"/>
          </a:xfrm>
        </p:spPr>
        <p:txBody>
          <a:bodyPr>
            <a:noAutofit/>
          </a:bodyPr>
          <a:lstStyle/>
          <a:p>
            <a:r>
              <a:rPr lang="en-US" sz="3600" dirty="0">
                <a:latin typeface="Sanserif"/>
              </a:rPr>
              <a:t>What Is the Evolutionary Perspective?</a:t>
            </a:r>
            <a:endParaRPr lang="en-IN" sz="3600" dirty="0">
              <a:latin typeface="Sanserif"/>
            </a:endParaRPr>
          </a:p>
        </p:txBody>
      </p:sp>
      <p:sp>
        <p:nvSpPr>
          <p:cNvPr id="3" name="Content Placeholder 2"/>
          <p:cNvSpPr>
            <a:spLocks noGrp="1"/>
          </p:cNvSpPr>
          <p:nvPr>
            <p:ph sz="quarter" idx="11"/>
          </p:nvPr>
        </p:nvSpPr>
        <p:spPr/>
        <p:txBody>
          <a:bodyPr>
            <a:normAutofit/>
          </a:bodyPr>
          <a:lstStyle/>
          <a:p>
            <a:r>
              <a:rPr lang="en-US" sz="2800" dirty="0">
                <a:latin typeface="Sanserif"/>
              </a:rPr>
              <a:t>Natural selection and adaptive behavior:</a:t>
            </a:r>
          </a:p>
          <a:p>
            <a:pPr lvl="1"/>
            <a:r>
              <a:rPr lang="en-US" sz="2400" i="1" dirty="0">
                <a:latin typeface="Sanserif"/>
              </a:rPr>
              <a:t>Natural selection </a:t>
            </a:r>
            <a:r>
              <a:rPr lang="en-US" sz="2400" dirty="0">
                <a:latin typeface="Sanserif"/>
              </a:rPr>
              <a:t>is the evolutionary process by which those individuals of a species that are best adapted are the ones that survive and reproduce.</a:t>
            </a:r>
          </a:p>
          <a:p>
            <a:pPr lvl="1"/>
            <a:r>
              <a:rPr lang="en-US" sz="2400" dirty="0">
                <a:latin typeface="Sanserif"/>
              </a:rPr>
              <a:t>Charles Darwin, in </a:t>
            </a:r>
            <a:r>
              <a:rPr lang="en-US" sz="2400" i="1" dirty="0">
                <a:latin typeface="Sanserif"/>
              </a:rPr>
              <a:t>On the Origin of Species</a:t>
            </a:r>
            <a:r>
              <a:rPr lang="en-US" sz="2400" dirty="0">
                <a:latin typeface="Sanserif"/>
              </a:rPr>
              <a:t>, observed survivors are better adapted to their world.</a:t>
            </a:r>
          </a:p>
          <a:p>
            <a:pPr>
              <a:spcBef>
                <a:spcPts val="2400"/>
              </a:spcBef>
              <a:spcAft>
                <a:spcPts val="0"/>
              </a:spcAft>
            </a:pPr>
            <a:r>
              <a:rPr lang="en-US" sz="2800" dirty="0">
                <a:latin typeface="Sanserif"/>
              </a:rPr>
              <a:t>All organisms must adapt to particular places, climates, food sources, and ways of life.</a:t>
            </a:r>
          </a:p>
        </p:txBody>
      </p:sp>
      <p:sp>
        <p:nvSpPr>
          <p:cNvPr id="8" name="Slide Number Placeholder 3"/>
          <p:cNvSpPr>
            <a:spLocks noGrp="1"/>
          </p:cNvSpPr>
          <p:nvPr>
            <p:ph type="sldNum" sz="quarter" idx="10"/>
          </p:nvPr>
        </p:nvSpPr>
        <p:spPr/>
        <p:txBody>
          <a:bodyPr/>
          <a:lstStyle/>
          <a:p>
            <a:fld id="{68151E55-6873-49E2-B8D5-2F265E6F1973}" type="slidenum">
              <a:rPr lang="en-US" smtClean="0">
                <a:latin typeface="Sanserif"/>
              </a:rPr>
              <a:t>4</a:t>
            </a:fld>
            <a:endParaRPr lang="en-US" dirty="0">
              <a:latin typeface="Sanserif"/>
            </a:endParaRPr>
          </a:p>
        </p:txBody>
      </p:sp>
    </p:spTree>
    <p:extLst>
      <p:ext uri="{BB962C8B-B14F-4D97-AF65-F5344CB8AC3E}">
        <p14:creationId xmlns:p14="http://schemas.microsoft.com/office/powerpoint/2010/main" val="288247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Sanserif"/>
              </a:rPr>
              <a:t>Evolutionary Psychology</a:t>
            </a:r>
            <a:endParaRPr lang="en-IN" sz="3600" dirty="0">
              <a:latin typeface="Sanserif"/>
            </a:endParaRPr>
          </a:p>
        </p:txBody>
      </p:sp>
      <p:sp>
        <p:nvSpPr>
          <p:cNvPr id="3" name="Content Placeholder 2"/>
          <p:cNvSpPr>
            <a:spLocks noGrp="1"/>
          </p:cNvSpPr>
          <p:nvPr>
            <p:ph sz="quarter" idx="11"/>
          </p:nvPr>
        </p:nvSpPr>
        <p:spPr/>
        <p:txBody>
          <a:bodyPr>
            <a:normAutofit/>
          </a:bodyPr>
          <a:lstStyle/>
          <a:p>
            <a:pPr>
              <a:defRPr/>
            </a:pPr>
            <a:r>
              <a:rPr lang="en-US" sz="2800" b="1" dirty="0">
                <a:latin typeface="Sanserif"/>
              </a:rPr>
              <a:t>Evolutionary psychology </a:t>
            </a:r>
            <a:r>
              <a:rPr lang="en-US" sz="2800" dirty="0">
                <a:latin typeface="Sanserif"/>
              </a:rPr>
              <a:t>emphasizes the importance of adaptation, reproduction, and “survival of the fittest” in shaping behavior.</a:t>
            </a:r>
          </a:p>
          <a:p>
            <a:pPr lvl="1">
              <a:defRPr/>
            </a:pPr>
            <a:r>
              <a:rPr lang="en-US" sz="2400" dirty="0">
                <a:latin typeface="Sanserif"/>
              </a:rPr>
              <a:t>“Fit” refers to the ability to bear offspring that survive long enough to bear offspring of their own.</a:t>
            </a:r>
          </a:p>
          <a:p>
            <a:pPr lvl="1">
              <a:defRPr/>
            </a:pPr>
            <a:r>
              <a:rPr lang="en-US" sz="2400" dirty="0">
                <a:latin typeface="Sanserif"/>
              </a:rPr>
              <a:t>Natural selection favors behaviors that increase reproductive success.</a:t>
            </a:r>
          </a:p>
        </p:txBody>
      </p:sp>
      <p:sp>
        <p:nvSpPr>
          <p:cNvPr id="8" name="Slide Number Placeholder 3"/>
          <p:cNvSpPr>
            <a:spLocks noGrp="1"/>
          </p:cNvSpPr>
          <p:nvPr>
            <p:ph type="sldNum" sz="quarter" idx="10"/>
          </p:nvPr>
        </p:nvSpPr>
        <p:spPr/>
        <p:txBody>
          <a:bodyPr/>
          <a:lstStyle/>
          <a:p>
            <a:fld id="{68151E55-6873-49E2-B8D5-2F265E6F1973}" type="slidenum">
              <a:rPr lang="en-US" smtClean="0">
                <a:latin typeface="Sanserif"/>
              </a:rPr>
              <a:t>5</a:t>
            </a:fld>
            <a:endParaRPr lang="en-US" dirty="0">
              <a:latin typeface="Sanserif"/>
            </a:endParaRPr>
          </a:p>
        </p:txBody>
      </p:sp>
    </p:spTree>
    <p:extLst>
      <p:ext uri="{BB962C8B-B14F-4D97-AF65-F5344CB8AC3E}">
        <p14:creationId xmlns:p14="http://schemas.microsoft.com/office/powerpoint/2010/main" val="203874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sz="3600" dirty="0">
                <a:latin typeface="Sanserif"/>
              </a:rPr>
              <a:t>Evolutionary Developmental Psychology</a:t>
            </a:r>
            <a:endParaRPr lang="en-IN" sz="1800" dirty="0">
              <a:latin typeface="Sanserif"/>
            </a:endParaRPr>
          </a:p>
        </p:txBody>
      </p:sp>
      <p:sp>
        <p:nvSpPr>
          <p:cNvPr id="8" name="Content Placeholder 2"/>
          <p:cNvSpPr>
            <a:spLocks noGrp="1"/>
          </p:cNvSpPr>
          <p:nvPr>
            <p:ph sz="quarter" idx="11"/>
          </p:nvPr>
        </p:nvSpPr>
        <p:spPr/>
        <p:txBody>
          <a:bodyPr>
            <a:normAutofit/>
          </a:bodyPr>
          <a:lstStyle/>
          <a:p>
            <a:pPr>
              <a:defRPr/>
            </a:pPr>
            <a:r>
              <a:rPr lang="en-US" sz="2800" dirty="0">
                <a:latin typeface="Sanserif"/>
              </a:rPr>
              <a:t>There is growing interest in using evolutionary psychology to understand human development.</a:t>
            </a:r>
          </a:p>
          <a:p>
            <a:pPr lvl="1">
              <a:defRPr/>
            </a:pPr>
            <a:r>
              <a:rPr lang="en-US" sz="2400" dirty="0">
                <a:latin typeface="Sanserif"/>
              </a:rPr>
              <a:t>Possibility that our extended childhood evolved to allow larger the human brain time to grow.</a:t>
            </a:r>
          </a:p>
          <a:p>
            <a:pPr lvl="1">
              <a:defRPr/>
            </a:pPr>
            <a:r>
              <a:rPr lang="en-US" sz="2400" dirty="0">
                <a:latin typeface="Sanserif"/>
              </a:rPr>
              <a:t>Many evolved psychological mechanisms are domain-specific.</a:t>
            </a:r>
          </a:p>
          <a:p>
            <a:pPr lvl="1">
              <a:defRPr/>
            </a:pPr>
            <a:r>
              <a:rPr lang="en-US" sz="2400" dirty="0">
                <a:latin typeface="Sanserif"/>
              </a:rPr>
              <a:t>Evolved mechanisms are not always adaptive in contemporary society.</a:t>
            </a:r>
          </a:p>
        </p:txBody>
      </p:sp>
      <p:sp>
        <p:nvSpPr>
          <p:cNvPr id="13" name="Slide Number Placeholder 3"/>
          <p:cNvSpPr>
            <a:spLocks noGrp="1"/>
          </p:cNvSpPr>
          <p:nvPr>
            <p:ph type="sldNum" sz="quarter" idx="10"/>
          </p:nvPr>
        </p:nvSpPr>
        <p:spPr/>
        <p:txBody>
          <a:bodyPr/>
          <a:lstStyle/>
          <a:p>
            <a:fld id="{68151E55-6873-49E2-B8D5-2F265E6F1973}" type="slidenum">
              <a:rPr lang="en-US" smtClean="0">
                <a:latin typeface="Sanserif"/>
              </a:rPr>
              <a:t>6</a:t>
            </a:fld>
            <a:endParaRPr lang="en-US" dirty="0">
              <a:latin typeface="Sanserif"/>
            </a:endParaRPr>
          </a:p>
        </p:txBody>
      </p:sp>
    </p:spTree>
    <p:extLst>
      <p:ext uri="{BB962C8B-B14F-4D97-AF65-F5344CB8AC3E}">
        <p14:creationId xmlns:p14="http://schemas.microsoft.com/office/powerpoint/2010/main" val="254695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53C1A7-B716-434E-932A-EDAE4112A06F}"/>
              </a:ext>
            </a:extLst>
          </p:cNvPr>
          <p:cNvSpPr>
            <a:spLocks noGrp="1"/>
          </p:cNvSpPr>
          <p:nvPr>
            <p:ph type="title"/>
          </p:nvPr>
        </p:nvSpPr>
        <p:spPr>
          <a:xfrm>
            <a:off x="404774" y="4798441"/>
            <a:ext cx="8458200" cy="678611"/>
          </a:xfrm>
        </p:spPr>
        <p:txBody>
          <a:bodyPr>
            <a:noAutofit/>
          </a:bodyPr>
          <a:lstStyle/>
          <a:p>
            <a:pPr algn="l"/>
            <a:r>
              <a:rPr lang="en-US" sz="2400" dirty="0">
                <a:latin typeface="Sanserif"/>
              </a:rPr>
              <a:t>Figure 1 </a:t>
            </a:r>
            <a:r>
              <a:rPr lang="en-US" sz="2400" dirty="0">
                <a:solidFill>
                  <a:schemeClr val="tx1"/>
                </a:solidFill>
                <a:latin typeface="Sanserif"/>
              </a:rPr>
              <a:t>The Brain Sizes of Various Primates and Humans in Relation to the Length of the Childhood Period</a:t>
            </a:r>
            <a:endParaRPr lang="en-IN" sz="2400" dirty="0"/>
          </a:p>
        </p:txBody>
      </p:sp>
      <p:sp>
        <p:nvSpPr>
          <p:cNvPr id="11" name="Text Placeholder 3">
            <a:extLst>
              <a:ext uri="{FF2B5EF4-FFF2-40B4-BE49-F238E27FC236}">
                <a16:creationId xmlns:a16="http://schemas.microsoft.com/office/drawing/2014/main" id="{8D24E4FD-EE34-4F59-9838-2485C4018790}"/>
              </a:ext>
            </a:extLst>
          </p:cNvPr>
          <p:cNvSpPr>
            <a:spLocks noGrp="1"/>
          </p:cNvSpPr>
          <p:nvPr>
            <p:ph type="body" sz="quarter" idx="4294967295"/>
          </p:nvPr>
        </p:nvSpPr>
        <p:spPr>
          <a:xfrm>
            <a:off x="404774" y="5585737"/>
            <a:ext cx="8334451" cy="559481"/>
          </a:xfrm>
        </p:spPr>
        <p:txBody>
          <a:bodyPr/>
          <a:lstStyle/>
          <a:p>
            <a:pPr algn="l"/>
            <a:r>
              <a:rPr lang="en-US" sz="1400" b="0" dirty="0">
                <a:latin typeface="Sanserif"/>
              </a:rPr>
              <a:t>Compared with other primates, humans have both a larger brain and a longer childhood period. </a:t>
            </a:r>
            <a:endParaRPr lang="en-US" sz="1400" b="0" i="1" dirty="0">
              <a:latin typeface="Sanserif"/>
            </a:endParaRPr>
          </a:p>
        </p:txBody>
      </p:sp>
      <p:pic>
        <p:nvPicPr>
          <p:cNvPr id="15" name="Picture 2" descr="Humans are reproductively mature at close to 14 years old, when their brain size is over 700 mL larger than the largest of the primates. ">
            <a:extLst>
              <a:ext uri="{FF2B5EF4-FFF2-40B4-BE49-F238E27FC236}">
                <a16:creationId xmlns:a16="http://schemas.microsoft.com/office/drawing/2014/main" id="{898C13B4-F0FE-4B1F-BAF2-3BCD58B96E37}"/>
              </a:ext>
            </a:extLst>
          </p:cNvPr>
          <p:cNvPicPr>
            <a:picLocks noGrp="1" noChangeAspect="1"/>
          </p:cNvPicPr>
          <p:nvPr>
            <p:ph sz="quarter" idx="11"/>
          </p:nvPr>
        </p:nvPicPr>
        <p:blipFill>
          <a:blip r:embed="rId3"/>
          <a:srcRect l="416" r="416"/>
          <a:stretch>
            <a:fillRect/>
          </a:stretch>
        </p:blipFill>
        <p:spPr>
          <a:xfrm>
            <a:off x="1424539" y="276224"/>
            <a:ext cx="6333423" cy="4276159"/>
          </a:xfrm>
        </p:spPr>
      </p:pic>
      <p:sp>
        <p:nvSpPr>
          <p:cNvPr id="12" name="Text Placeholder 5">
            <a:extLst>
              <a:ext uri="{FF2B5EF4-FFF2-40B4-BE49-F238E27FC236}">
                <a16:creationId xmlns:a16="http://schemas.microsoft.com/office/drawing/2014/main" id="{DF169E8C-07B8-472E-8E2E-5287646C3FCF}"/>
              </a:ext>
            </a:extLst>
          </p:cNvPr>
          <p:cNvSpPr>
            <a:spLocks noGrp="1"/>
          </p:cNvSpPr>
          <p:nvPr>
            <p:ph type="body" sz="quarter" idx="13"/>
          </p:nvPr>
        </p:nvSpPr>
        <p:spPr>
          <a:xfrm>
            <a:off x="1120895" y="6696491"/>
            <a:ext cx="7683437" cy="144467"/>
          </a:xfrm>
        </p:spPr>
        <p:txBody>
          <a:bodyPr/>
          <a:lstStyle/>
          <a:p>
            <a:r>
              <a:rPr lang="en-US" sz="700" i="1" dirty="0">
                <a:solidFill>
                  <a:srgbClr val="000000"/>
                </a:solidFill>
                <a:latin typeface="Sanserif"/>
              </a:rPr>
              <a:t>Source: </a:t>
            </a:r>
            <a:r>
              <a:rPr lang="en-US" sz="700" dirty="0">
                <a:solidFill>
                  <a:srgbClr val="000000"/>
                </a:solidFill>
                <a:latin typeface="Sanserif"/>
              </a:rPr>
              <a:t>Bonner, J., “Brain Sizes of Various Primates and Humans,” in </a:t>
            </a:r>
            <a:r>
              <a:rPr lang="en-US" sz="700" i="1" dirty="0">
                <a:solidFill>
                  <a:srgbClr val="000000"/>
                </a:solidFill>
                <a:latin typeface="Sanserif"/>
              </a:rPr>
              <a:t>The Evolution of Culture in Animals</a:t>
            </a:r>
            <a:r>
              <a:rPr lang="en-US" sz="700" dirty="0">
                <a:solidFill>
                  <a:srgbClr val="000000"/>
                </a:solidFill>
                <a:latin typeface="Sanserif"/>
              </a:rPr>
              <a:t>, Princeton, NJ: Princeton University Press, 1983.  </a:t>
            </a:r>
            <a:r>
              <a:rPr lang="de-DE" sz="700" dirty="0">
                <a:solidFill>
                  <a:srgbClr val="000000"/>
                </a:solidFill>
                <a:latin typeface="Sanserif"/>
              </a:rPr>
              <a:t>Tier Und Naturfotografie J und C Sohns/Getty Images </a:t>
            </a:r>
            <a:endParaRPr lang="en-US" sz="700" dirty="0">
              <a:latin typeface="Sanserif"/>
            </a:endParaRPr>
          </a:p>
        </p:txBody>
      </p:sp>
      <p:sp>
        <p:nvSpPr>
          <p:cNvPr id="13" name="Text Placeholder 4">
            <a:extLst>
              <a:ext uri="{FF2B5EF4-FFF2-40B4-BE49-F238E27FC236}">
                <a16:creationId xmlns:a16="http://schemas.microsoft.com/office/drawing/2014/main" id="{32371248-E2BC-4510-BEEB-9EFC6298DC52}"/>
              </a:ext>
            </a:extLst>
          </p:cNvPr>
          <p:cNvSpPr>
            <a:spLocks noGrp="1"/>
          </p:cNvSpPr>
          <p:nvPr>
            <p:ph type="body" sz="quarter" idx="4294967295"/>
          </p:nvPr>
        </p:nvSpPr>
        <p:spPr>
          <a:xfrm>
            <a:off x="3370263" y="6391275"/>
            <a:ext cx="2520950" cy="190500"/>
          </a:xfrm>
        </p:spPr>
        <p:txBody>
          <a:bodyPr anchor="ctr">
            <a:noAutofit/>
          </a:bodyPr>
          <a:lstStyle/>
          <a:p>
            <a:pPr algn="ctr"/>
            <a:r>
              <a:rPr lang="en-US" sz="900" dirty="0">
                <a:latin typeface="Sanserif"/>
                <a:hlinkClick r:id="rId4" action="ppaction://hlinksldjump"/>
              </a:rPr>
              <a:t>Access the text alternative to slide image</a:t>
            </a:r>
          </a:p>
        </p:txBody>
      </p:sp>
      <p:sp>
        <p:nvSpPr>
          <p:cNvPr id="8" name="Slide Number Placeholder 6">
            <a:extLst>
              <a:ext uri="{FF2B5EF4-FFF2-40B4-BE49-F238E27FC236}">
                <a16:creationId xmlns:a16="http://schemas.microsoft.com/office/drawing/2014/main" id="{F8F413EA-27F4-4D4A-9142-80A77B74780E}"/>
              </a:ext>
            </a:extLst>
          </p:cNvPr>
          <p:cNvSpPr>
            <a:spLocks noGrp="1"/>
          </p:cNvSpPr>
          <p:nvPr>
            <p:ph type="sldNum" sz="quarter" idx="10"/>
          </p:nvPr>
        </p:nvSpPr>
        <p:spPr/>
        <p:txBody>
          <a:bodyPr/>
          <a:lstStyle/>
          <a:p>
            <a:fld id="{68151E55-6873-49E2-B8D5-2F265E6F1973}" type="slidenum">
              <a:rPr lang="en-US" smtClean="0">
                <a:latin typeface="Sanserif"/>
              </a:rPr>
              <a:t>7</a:t>
            </a:fld>
            <a:endParaRPr lang="en-US" dirty="0">
              <a:latin typeface="Sanserif"/>
            </a:endParaRPr>
          </a:p>
        </p:txBody>
      </p:sp>
    </p:spTree>
    <p:extLst>
      <p:ext uri="{BB962C8B-B14F-4D97-AF65-F5344CB8AC3E}">
        <p14:creationId xmlns:p14="http://schemas.microsoft.com/office/powerpoint/2010/main" val="96165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Sanserif"/>
              </a:rPr>
              <a:t>Evaluating Evolutionary Psychology</a:t>
            </a:r>
            <a:endParaRPr lang="en-IN" sz="1800" dirty="0">
              <a:latin typeface="Sanserif"/>
            </a:endParaRPr>
          </a:p>
        </p:txBody>
      </p:sp>
      <p:sp>
        <p:nvSpPr>
          <p:cNvPr id="3" name="Content Placeholder 2"/>
          <p:cNvSpPr>
            <a:spLocks noGrp="1"/>
          </p:cNvSpPr>
          <p:nvPr>
            <p:ph sz="quarter" idx="11"/>
          </p:nvPr>
        </p:nvSpPr>
        <p:spPr/>
        <p:txBody>
          <a:bodyPr>
            <a:normAutofit/>
          </a:bodyPr>
          <a:lstStyle/>
          <a:p>
            <a:pPr>
              <a:spcBef>
                <a:spcPts val="2400"/>
              </a:spcBef>
              <a:spcAft>
                <a:spcPts val="0"/>
              </a:spcAft>
              <a:defRPr/>
            </a:pPr>
            <a:r>
              <a:rPr lang="en-US" sz="2800" dirty="0">
                <a:latin typeface="Sanserif"/>
              </a:rPr>
              <a:t>Evolutionary psychology remains just one theoretical approach among many.</a:t>
            </a:r>
          </a:p>
          <a:p>
            <a:pPr>
              <a:spcBef>
                <a:spcPts val="2400"/>
              </a:spcBef>
              <a:spcAft>
                <a:spcPts val="0"/>
              </a:spcAft>
              <a:defRPr/>
            </a:pPr>
            <a:r>
              <a:rPr lang="en-US" sz="2800" dirty="0">
                <a:latin typeface="Sanserif"/>
              </a:rPr>
              <a:t>Evolution gives us bodily structures and biological potentialities but does not dictate behavior.</a:t>
            </a:r>
          </a:p>
        </p:txBody>
      </p:sp>
      <p:sp>
        <p:nvSpPr>
          <p:cNvPr id="8" name="Slide Number Placeholder 3"/>
          <p:cNvSpPr>
            <a:spLocks noGrp="1"/>
          </p:cNvSpPr>
          <p:nvPr>
            <p:ph type="sldNum" sz="quarter" idx="10"/>
          </p:nvPr>
        </p:nvSpPr>
        <p:spPr/>
        <p:txBody>
          <a:bodyPr/>
          <a:lstStyle/>
          <a:p>
            <a:fld id="{68151E55-6873-49E2-B8D5-2F265E6F1973}" type="slidenum">
              <a:rPr lang="en-US" smtClean="0">
                <a:latin typeface="Sanserif"/>
              </a:rPr>
              <a:t>8</a:t>
            </a:fld>
            <a:endParaRPr lang="en-US" dirty="0">
              <a:latin typeface="Sanserif"/>
            </a:endParaRPr>
          </a:p>
        </p:txBody>
      </p:sp>
    </p:spTree>
    <p:extLst>
      <p:ext uri="{BB962C8B-B14F-4D97-AF65-F5344CB8AC3E}">
        <p14:creationId xmlns:p14="http://schemas.microsoft.com/office/powerpoint/2010/main" val="255772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841829"/>
          </a:xfrm>
        </p:spPr>
        <p:txBody>
          <a:bodyPr>
            <a:noAutofit/>
          </a:bodyPr>
          <a:lstStyle/>
          <a:p>
            <a:r>
              <a:rPr lang="en-US" sz="3600" dirty="0">
                <a:latin typeface="Sanserif"/>
              </a:rPr>
              <a:t>What Are the Genetic </a:t>
            </a:r>
            <a:r>
              <a:rPr lang="en-US" sz="3600">
                <a:latin typeface="Sanserif"/>
              </a:rPr>
              <a:t>Foundations of Development</a:t>
            </a:r>
            <a:r>
              <a:rPr lang="en-US" sz="3600" dirty="0">
                <a:latin typeface="Sanserif"/>
              </a:rPr>
              <a:t>?</a:t>
            </a:r>
            <a:endParaRPr lang="en-IN" sz="3600" dirty="0">
              <a:latin typeface="Sanserif"/>
            </a:endParaRPr>
          </a:p>
        </p:txBody>
      </p:sp>
      <p:sp>
        <p:nvSpPr>
          <p:cNvPr id="3" name="Content Placeholder 2"/>
          <p:cNvSpPr>
            <a:spLocks noGrp="1"/>
          </p:cNvSpPr>
          <p:nvPr>
            <p:ph sz="quarter" idx="11"/>
          </p:nvPr>
        </p:nvSpPr>
        <p:spPr/>
        <p:txBody>
          <a:bodyPr>
            <a:normAutofit/>
          </a:bodyPr>
          <a:lstStyle/>
          <a:p>
            <a:pPr>
              <a:spcBef>
                <a:spcPts val="2400"/>
              </a:spcBef>
              <a:spcAft>
                <a:spcPts val="0"/>
              </a:spcAft>
            </a:pPr>
            <a:r>
              <a:rPr lang="en-US" sz="2800" dirty="0">
                <a:latin typeface="Sanserif"/>
              </a:rPr>
              <a:t>Nucleus of each human cell contains chromosomes.</a:t>
            </a:r>
          </a:p>
          <a:p>
            <a:pPr>
              <a:spcBef>
                <a:spcPts val="2400"/>
              </a:spcBef>
              <a:spcAft>
                <a:spcPts val="0"/>
              </a:spcAft>
            </a:pPr>
            <a:r>
              <a:rPr lang="en-US" sz="2800" b="1" dirty="0">
                <a:latin typeface="Sanserif"/>
              </a:rPr>
              <a:t>Chromosomes</a:t>
            </a:r>
            <a:r>
              <a:rPr lang="en-US" sz="2800" dirty="0">
                <a:latin typeface="Sanserif"/>
              </a:rPr>
              <a:t>: threadlike structures made up of deoxyribonucleic acid, or DNA.</a:t>
            </a:r>
          </a:p>
          <a:p>
            <a:pPr>
              <a:spcBef>
                <a:spcPts val="2400"/>
              </a:spcBef>
              <a:spcAft>
                <a:spcPts val="0"/>
              </a:spcAft>
            </a:pPr>
            <a:r>
              <a:rPr lang="en-US" sz="2800" b="1" dirty="0">
                <a:latin typeface="Sanserif"/>
              </a:rPr>
              <a:t>DNA</a:t>
            </a:r>
            <a:r>
              <a:rPr lang="en-US" sz="2800" dirty="0">
                <a:latin typeface="Sanserif"/>
              </a:rPr>
              <a:t>: a complex molecule with a double helix shape that contains genetic information.</a:t>
            </a:r>
          </a:p>
          <a:p>
            <a:pPr>
              <a:spcBef>
                <a:spcPts val="2400"/>
              </a:spcBef>
              <a:spcAft>
                <a:spcPts val="0"/>
              </a:spcAft>
            </a:pPr>
            <a:r>
              <a:rPr lang="en-US" sz="2800" b="1" dirty="0">
                <a:latin typeface="Sanserif"/>
              </a:rPr>
              <a:t>Genes</a:t>
            </a:r>
            <a:r>
              <a:rPr lang="en-US" sz="2800" dirty="0">
                <a:latin typeface="Sanserif"/>
              </a:rPr>
              <a:t>: units of hereditary information composed of DNA that help cells to reproduce themselves and manufacture the proteins that maintain life.</a:t>
            </a:r>
          </a:p>
        </p:txBody>
      </p:sp>
      <p:sp>
        <p:nvSpPr>
          <p:cNvPr id="8" name="Slide Number Placeholder 3"/>
          <p:cNvSpPr>
            <a:spLocks noGrp="1"/>
          </p:cNvSpPr>
          <p:nvPr>
            <p:ph type="sldNum" sz="quarter" idx="10"/>
          </p:nvPr>
        </p:nvSpPr>
        <p:spPr/>
        <p:txBody>
          <a:bodyPr/>
          <a:lstStyle/>
          <a:p>
            <a:fld id="{68151E55-6873-49E2-B8D5-2F265E6F1973}" type="slidenum">
              <a:rPr lang="en-US" smtClean="0">
                <a:latin typeface="Sanserif"/>
              </a:rPr>
              <a:t>9</a:t>
            </a:fld>
            <a:endParaRPr lang="en-US" dirty="0">
              <a:latin typeface="Sanserif"/>
            </a:endParaRPr>
          </a:p>
        </p:txBody>
      </p:sp>
    </p:spTree>
    <p:extLst>
      <p:ext uri="{BB962C8B-B14F-4D97-AF65-F5344CB8AC3E}">
        <p14:creationId xmlns:p14="http://schemas.microsoft.com/office/powerpoint/2010/main" val="3812869392"/>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5836</TotalTime>
  <Words>2983</Words>
  <Application>Microsoft Office PowerPoint</Application>
  <PresentationFormat>On-screen Show (4:3)</PresentationFormat>
  <Paragraphs>277</Paragraphs>
  <Slides>38</Slides>
  <Notes>6</Notes>
  <HiddenSlides>3</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38</vt:i4>
      </vt:variant>
    </vt:vector>
  </HeadingPairs>
  <TitlesOfParts>
    <vt:vector size="45" baseType="lpstr">
      <vt:lpstr>Arial</vt:lpstr>
      <vt:lpstr>Calibri</vt:lpstr>
      <vt:lpstr>Sanserif</vt:lpstr>
      <vt:lpstr>Title Slides Master</vt:lpstr>
      <vt:lpstr>MainContentSlideMaster</vt:lpstr>
      <vt:lpstr>ClosingMaster</vt:lpstr>
      <vt:lpstr>DividerSlideMaster</vt:lpstr>
      <vt:lpstr>CHILDREN Fifteenth Edition</vt:lpstr>
      <vt:lpstr>Chapter 2</vt:lpstr>
      <vt:lpstr>Learning Goals</vt:lpstr>
      <vt:lpstr>What Is the Evolutionary Perspective?</vt:lpstr>
      <vt:lpstr>Evolutionary Psychology</vt:lpstr>
      <vt:lpstr>Evolutionary Developmental Psychology</vt:lpstr>
      <vt:lpstr>Figure 1 The Brain Sizes of Various Primates and Humans in Relation to the Length of the Childhood Period</vt:lpstr>
      <vt:lpstr>Evaluating Evolutionary Psychology</vt:lpstr>
      <vt:lpstr>What Are the Genetic Foundations of Development?</vt:lpstr>
      <vt:lpstr>Figure 2 Cells, Chromosomes, DNA, and Genes</vt:lpstr>
      <vt:lpstr>The Collaborative Gene</vt:lpstr>
      <vt:lpstr>Genes and Chromosomes 1</vt:lpstr>
      <vt:lpstr>Genes and Chromosomes 2</vt:lpstr>
      <vt:lpstr>Figure 4 The Genetic Difference Between Males and Females</vt:lpstr>
      <vt:lpstr>Sources of Variability 1</vt:lpstr>
      <vt:lpstr>Sources of Variability 2</vt:lpstr>
      <vt:lpstr>Genetic Principles 1</vt:lpstr>
      <vt:lpstr>Figure 5 How Brown-Haired Parents Can Have a Blond-Haired Child</vt:lpstr>
      <vt:lpstr>Genetic Principles 2</vt:lpstr>
      <vt:lpstr>Chromosomal and Gene-Linked Abnormalities</vt:lpstr>
      <vt:lpstr>Figure 6 Some Chromosomal Abnormalities</vt:lpstr>
      <vt:lpstr>Figure 7 Some Gene-Linked Abnormalities</vt:lpstr>
      <vt:lpstr>Prenatal Diagnostic Tests 1</vt:lpstr>
      <vt:lpstr>Prenatal Diagnostic Tests 2</vt:lpstr>
      <vt:lpstr>Prenatal Diagnostic Tests 3</vt:lpstr>
      <vt:lpstr>Infertility and Reproductive Technology</vt:lpstr>
      <vt:lpstr>Adoption</vt:lpstr>
      <vt:lpstr>How Do Heredity and Environment Interact?</vt:lpstr>
      <vt:lpstr>Behavior Genetics</vt:lpstr>
      <vt:lpstr>Heredity-Environment Correlations</vt:lpstr>
      <vt:lpstr>Figure 11 Exploring Heredity-Environment Correlations</vt:lpstr>
      <vt:lpstr>The Epigenetic View and Gene × Environment (G × E) Interaction</vt:lpstr>
      <vt:lpstr>Conclusions About Heredity-Environment Interaction</vt:lpstr>
      <vt:lpstr>Review</vt:lpstr>
      <vt:lpstr>End of Main Content</vt:lpstr>
      <vt:lpstr>Accessibility Content: Text Alternatives for Images</vt:lpstr>
      <vt:lpstr>Figure 1 The Brain Sizes of Various Primates and Humans in Relation to the Length of the Childhood Period – Text Alternative</vt:lpstr>
      <vt:lpstr>Figure 5 How Brown-Haired Parents Can Have a Blond-Haired Child – Text Alternative</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Biological Beginnings</dc:title>
  <dc:creator>MHE</dc:creator>
  <cp:keywords>PPT</cp:keywords>
  <cp:lastModifiedBy>Ritik Singh</cp:lastModifiedBy>
  <cp:revision>643</cp:revision>
  <dcterms:created xsi:type="dcterms:W3CDTF">2020-09-15T17:07:28Z</dcterms:created>
  <dcterms:modified xsi:type="dcterms:W3CDTF">2021-02-09T10:43:08Z</dcterms:modified>
</cp:coreProperties>
</file>