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3C6B52-72CE-452F-1867-34F79827A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650AAA-E8CB-1060-741A-C8EECAC1F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D13E82-A5FC-6D14-9CD1-41465D4B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E48C-D719-483D-94E0-EBC0947270B2}" type="datetimeFigureOut">
              <a:rPr lang="he-IL" smtClean="0"/>
              <a:t>ה'/ניסן/תשפ"ד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4C62F8-205E-5EB6-DEE0-1865F1C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A39CCC3-980D-A474-5D6C-D89D412D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B5B-F41A-4D27-ACDF-5201D9175C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305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DB5354-60F2-19F8-BFF3-E4E386A8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4F7CC3A-FEF7-E468-6889-D9B1764E8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244075-433D-112E-81FD-DB7694CD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E48C-D719-483D-94E0-EBC0947270B2}" type="datetimeFigureOut">
              <a:rPr lang="he-IL" smtClean="0"/>
              <a:t>ה'/ניסן/תשפ"ד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E7BCA3-6A66-8CDE-3EFF-65470B3E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39E414-1B40-4C99-974D-9D74A0C4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B5B-F41A-4D27-ACDF-5201D9175C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675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A85662C-D95C-B15C-1D6F-C41DE82A4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26993BC-5CC4-1A97-94D4-0F034A421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4BC177-442E-8EE5-3AB8-A414EAD8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E48C-D719-483D-94E0-EBC0947270B2}" type="datetimeFigureOut">
              <a:rPr lang="he-IL" smtClean="0"/>
              <a:t>ה'/ניסן/תשפ"ד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2A691D-5A78-96C4-96FC-F9F3E340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3DC60AD-5900-1D4F-4243-876FC16B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B5B-F41A-4D27-ACDF-5201D9175C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162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9F212A-71A9-918D-60A7-555F9CD9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6973AA-7F6D-642E-C490-F494AEB4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4741B0-6C44-63D7-2C82-05772EEB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E48C-D719-483D-94E0-EBC0947270B2}" type="datetimeFigureOut">
              <a:rPr lang="he-IL" smtClean="0"/>
              <a:t>ה'/ניסן/תשפ"ד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2CF9D6-1EB7-43D7-BE28-F2B9227B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98EA6CD-CC2D-320D-7CA8-360A5CF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B5B-F41A-4D27-ACDF-5201D9175C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781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E9E327-E9B4-EB92-DB1B-10193314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D371F5F-C4E7-6DBC-0E7B-60657B0B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33BEF6-99F7-889C-49E1-E9F9EF10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E48C-D719-483D-94E0-EBC0947270B2}" type="datetimeFigureOut">
              <a:rPr lang="he-IL" smtClean="0"/>
              <a:t>ה'/ניסן/תשפ"ד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97E18D-86D7-EB24-826A-9712857C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D394A04-E88D-9A78-3285-FD066F50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B5B-F41A-4D27-ACDF-5201D9175C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566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4EA185-8A64-9EDE-AD66-DD8D555C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FC8412-C23B-5019-0945-A432C851E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ADCF20-DDDB-987F-F376-3340ACB4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6443446-74DF-EC12-89BC-F1EB0935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E48C-D719-483D-94E0-EBC0947270B2}" type="datetimeFigureOut">
              <a:rPr lang="he-IL" smtClean="0"/>
              <a:t>ה'/ניסן/תשפ"ד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2E6EAC-977D-F2F0-EB93-0D35FA93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DD58DC2-9705-034F-54F4-E3A23ED6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B5B-F41A-4D27-ACDF-5201D9175C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785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322757-376C-03B9-1DC3-C656F2BF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2190BD-BC1B-52FD-FE01-D9A47F3A1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629CAA2-34B1-5298-E3C4-87F690B6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41756DC-0C48-9670-2674-71B96D38D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C1ADA90-FA22-9266-1225-0741D35BF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88FF13D-4CE6-EAB1-EEED-044DD9D8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E48C-D719-483D-94E0-EBC0947270B2}" type="datetimeFigureOut">
              <a:rPr lang="he-IL" smtClean="0"/>
              <a:t>ה'/ניסן/תשפ"ד</a:t>
            </a:fld>
            <a:endParaRPr lang="he-IL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A3BB427-82E1-FCE9-A8F6-36B32326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207EAA9-2EC6-0EBB-00A8-C38D3845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B5B-F41A-4D27-ACDF-5201D9175C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184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53FCCF-D3EA-45AC-3B4A-6B2BC713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470320D-3A72-7E77-B9C7-47A6C1D5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E48C-D719-483D-94E0-EBC0947270B2}" type="datetimeFigureOut">
              <a:rPr lang="he-IL" smtClean="0"/>
              <a:t>ה'/ניסן/תשפ"ד</a:t>
            </a:fld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CBE6EDC-69C8-CEDB-4F9D-8DE928FA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0E5680-47C1-BEF3-BCE7-6195B4EA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B5B-F41A-4D27-ACDF-5201D9175C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08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F50C9E1-8631-12C0-2423-A83EC67A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E48C-D719-483D-94E0-EBC0947270B2}" type="datetimeFigureOut">
              <a:rPr lang="he-IL" smtClean="0"/>
              <a:t>ה'/ניסן/תשפ"ד</a:t>
            </a:fld>
            <a:endParaRPr lang="he-IL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B979E-7E60-8CE9-C7BA-6CD5DC15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E30407-B67F-8C1B-172A-7D6F4B31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B5B-F41A-4D27-ACDF-5201D9175C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534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78D6CD-ABED-C732-4C19-2B9EB60A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3F5769-F8A8-CB19-5568-8A798869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17E14C2-203D-9808-85DA-7B8D5C5FB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0541E6-5EAD-9FC7-74E4-94F27543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E48C-D719-483D-94E0-EBC0947270B2}" type="datetimeFigureOut">
              <a:rPr lang="he-IL" smtClean="0"/>
              <a:t>ה'/ניסן/תשפ"ד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FB4E85-83E2-DDD5-E7F2-665FDF8D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ED15C6-EEF2-1F93-1A62-6617CA9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B5B-F41A-4D27-ACDF-5201D9175C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12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6B69E6-6632-4356-C8A7-53CCC0BD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21BA6D7-AB6E-14A6-C717-F98B3DE4F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76F2C92-5990-1338-A6B4-AE5FAD7FE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CB7A0A6-FA6C-817B-D05E-F76FA9F5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E48C-D719-483D-94E0-EBC0947270B2}" type="datetimeFigureOut">
              <a:rPr lang="he-IL" smtClean="0"/>
              <a:t>ה'/ניסן/תשפ"ד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EAB868B-F375-F1C3-DEE7-27F89F70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0820001-9FC1-9983-0014-0B4F53E9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0B5B-F41A-4D27-ACDF-5201D9175C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121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FE2A7C0-09BB-3485-31C4-37399156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DB49CC-455C-32DD-6BD2-8A85E99C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DF27B0-1D4E-1624-5E85-968799117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4E48C-D719-483D-94E0-EBC0947270B2}" type="datetimeFigureOut">
              <a:rPr lang="he-IL" smtClean="0"/>
              <a:t>ה'/ניסן/תשפ"ד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8018F5B-725F-88E4-2891-F5D3DE2F2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2EB9DFE-2B87-6F48-5F62-74C280DA4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10B5B-F41A-4D27-ACDF-5201D9175C1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383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2655F-B6DD-58F8-7549-33A0BCECA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1" t="10098" r="439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2ED88A3-FBD7-EC44-A308-D8448D3A0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49679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800" dirty="0"/>
              <a:t>Breast Cancer -  Gaussian Naive Bayes Classification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38AB7E7-9527-277B-EAD3-1211751E9FA4}"/>
              </a:ext>
            </a:extLst>
          </p:cNvPr>
          <p:cNvSpPr txBox="1"/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rtl="0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Submitted by Nadav </a:t>
            </a:r>
            <a:r>
              <a:rPr lang="en-US" sz="2000" dirty="0" err="1"/>
              <a:t>Falkowski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15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72CFD91A-D006-2C0B-CB98-EA044972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4" y="1626590"/>
            <a:ext cx="5030020" cy="445852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2BD4AC2-FDB8-FEF6-865F-A04F851D0D74}"/>
              </a:ext>
            </a:extLst>
          </p:cNvPr>
          <p:cNvSpPr txBox="1"/>
          <p:nvPr/>
        </p:nvSpPr>
        <p:spPr>
          <a:xfrm>
            <a:off x="6096000" y="1626590"/>
            <a:ext cx="559308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Bahnschrift SemiCondensed" panose="020B0502040204020203" pitchFamily="34" charset="0"/>
              </a:rPr>
              <a:t>The data set contains six columns :”mean radius” ,”mean texture”, “mean perimeter”, ”mean area”, “mean smoothness”, “diagnosis”. </a:t>
            </a:r>
            <a:endParaRPr lang="he-IL" sz="2400" dirty="0">
              <a:latin typeface="Bahnschrift SemiCondensed" panose="020B0502040204020203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637FDD6-3F54-E07C-AA72-B3FC769FBA93}"/>
              </a:ext>
            </a:extLst>
          </p:cNvPr>
          <p:cNvSpPr txBox="1"/>
          <p:nvPr/>
        </p:nvSpPr>
        <p:spPr>
          <a:xfrm>
            <a:off x="223375" y="586182"/>
            <a:ext cx="75272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b="1" u="sng" dirty="0">
                <a:latin typeface="Bahnschrift SemiCondensed" panose="020B0502040204020203" pitchFamily="34" charset="0"/>
              </a:rPr>
              <a:t>The breast cancer data set: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0123857-693F-79F3-3231-9000578B0397}"/>
              </a:ext>
            </a:extLst>
          </p:cNvPr>
          <p:cNvSpPr txBox="1"/>
          <p:nvPr/>
        </p:nvSpPr>
        <p:spPr>
          <a:xfrm>
            <a:off x="6096000" y="3776789"/>
            <a:ext cx="559308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Bahnschrift SemiCondensed" panose="020B0502040204020203" pitchFamily="34" charset="0"/>
              </a:rPr>
              <a:t>The last column - “diagnosis” is the target variable.</a:t>
            </a:r>
          </a:p>
          <a:p>
            <a:pPr algn="l"/>
            <a:r>
              <a:rPr lang="en-US" sz="2400" dirty="0">
                <a:latin typeface="Bahnschrift SemiCondensed" panose="020B0502040204020203" pitchFamily="34" charset="0"/>
              </a:rPr>
              <a:t>The target variable contains two values: </a:t>
            </a:r>
          </a:p>
          <a:p>
            <a:pPr algn="l"/>
            <a:r>
              <a:rPr lang="en-US" sz="2400" dirty="0">
                <a:latin typeface="Bahnschrift SemiCondensed" panose="020B0502040204020203" pitchFamily="34" charset="0"/>
              </a:rPr>
              <a:t>0 = Negative</a:t>
            </a:r>
          </a:p>
          <a:p>
            <a:pPr algn="l"/>
            <a:r>
              <a:rPr lang="en-US" sz="2400" dirty="0">
                <a:latin typeface="Bahnschrift SemiCondensed" panose="020B0502040204020203" pitchFamily="34" charset="0"/>
              </a:rPr>
              <a:t>1 = Positive</a:t>
            </a:r>
          </a:p>
          <a:p>
            <a:pPr algn="l"/>
            <a:r>
              <a:rPr lang="en-US" sz="2400" dirty="0">
                <a:latin typeface="Bahnschrift SemiCondensed" panose="020B0502040204020203" pitchFamily="34" charset="0"/>
              </a:rPr>
              <a:t>The rest of the columns are the features. </a:t>
            </a:r>
            <a:endParaRPr lang="he-IL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2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3EDFC0-620D-4164-45B8-798816BF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86"/>
            <a:ext cx="10515600" cy="1325563"/>
          </a:xfrm>
        </p:spPr>
        <p:txBody>
          <a:bodyPr/>
          <a:lstStyle/>
          <a:p>
            <a:pPr algn="l"/>
            <a:r>
              <a:rPr lang="en-US" sz="4000" b="1" u="sng" dirty="0">
                <a:latin typeface="Bahnschrift SemiCondensed" panose="020B0502040204020203" pitchFamily="34" charset="0"/>
                <a:ea typeface="+mn-ea"/>
                <a:cs typeface="+mn-cs"/>
              </a:rPr>
              <a:t>Importation of the data and checking the datatypes</a:t>
            </a:r>
            <a:endParaRPr lang="he-IL" sz="4000" b="1" u="sng" dirty="0"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29BECE32-3934-D671-B1AD-ADBF3A2A0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6319" y="2264797"/>
            <a:ext cx="4782217" cy="1276528"/>
          </a:xfr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2EF19B2-492D-7BAD-4D80-C16C08839D66}"/>
              </a:ext>
            </a:extLst>
          </p:cNvPr>
          <p:cNvSpPr txBox="1"/>
          <p:nvPr/>
        </p:nvSpPr>
        <p:spPr>
          <a:xfrm>
            <a:off x="7048955" y="3568946"/>
            <a:ext cx="47822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latin typeface="Bahnschrift SemiCondensed" panose="020B0502040204020203" pitchFamily="34" charset="0"/>
              </a:rPr>
              <a:t>Displays the 5 first rows from the data frame</a:t>
            </a:r>
            <a:r>
              <a:rPr lang="en-US" dirty="0"/>
              <a:t>.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5A2F33D-E372-1293-7C77-F19A55F04544}"/>
              </a:ext>
            </a:extLst>
          </p:cNvPr>
          <p:cNvSpPr txBox="1"/>
          <p:nvPr/>
        </p:nvSpPr>
        <p:spPr>
          <a:xfrm>
            <a:off x="684392" y="5511706"/>
            <a:ext cx="4782217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latin typeface="Bahnschrift SemiCondensed" panose="020B0502040204020203" pitchFamily="34" charset="0"/>
              </a:rPr>
              <a:t>Checking the datatypes to see if there’s any need to change them. In this case there’s no need to change them.</a:t>
            </a:r>
            <a:endParaRPr lang="he-IL" dirty="0"/>
          </a:p>
        </p:txBody>
      </p: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35FA10DF-F92C-CE79-CF12-5DA4A728DBE8}"/>
              </a:ext>
            </a:extLst>
          </p:cNvPr>
          <p:cNvCxnSpPr/>
          <p:nvPr/>
        </p:nvCxnSpPr>
        <p:spPr>
          <a:xfrm flipH="1">
            <a:off x="283464" y="2788920"/>
            <a:ext cx="484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2A75CDD0-9CB8-FD36-5654-A6C8715EE502}"/>
              </a:ext>
            </a:extLst>
          </p:cNvPr>
          <p:cNvCxnSpPr/>
          <p:nvPr/>
        </p:nvCxnSpPr>
        <p:spPr>
          <a:xfrm>
            <a:off x="283464" y="2788920"/>
            <a:ext cx="0" cy="1929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F10D3F1E-4ECA-ECBD-29DB-05C87A5A11D4}"/>
              </a:ext>
            </a:extLst>
          </p:cNvPr>
          <p:cNvCxnSpPr/>
          <p:nvPr/>
        </p:nvCxnSpPr>
        <p:spPr>
          <a:xfrm>
            <a:off x="283464" y="4718304"/>
            <a:ext cx="484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תמונה 53">
            <a:extLst>
              <a:ext uri="{FF2B5EF4-FFF2-40B4-BE49-F238E27FC236}">
                <a16:creationId xmlns:a16="http://schemas.microsoft.com/office/drawing/2014/main" id="{E0FE9F73-DE9C-4934-726C-763B3E100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76" y="3643884"/>
            <a:ext cx="3524742" cy="185763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E5CE530D-9C20-0170-2BAA-FAFFB6DE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" y="2264797"/>
            <a:ext cx="3324689" cy="828791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EEF1559F-50ED-6BD1-6048-7B857CA85685}"/>
              </a:ext>
            </a:extLst>
          </p:cNvPr>
          <p:cNvCxnSpPr/>
          <p:nvPr/>
        </p:nvCxnSpPr>
        <p:spPr>
          <a:xfrm>
            <a:off x="4092785" y="2532888"/>
            <a:ext cx="2902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תמונה 8">
            <a:extLst>
              <a:ext uri="{FF2B5EF4-FFF2-40B4-BE49-F238E27FC236}">
                <a16:creationId xmlns:a16="http://schemas.microsoft.com/office/drawing/2014/main" id="{7AF71344-06EC-8038-DA6F-379996375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319" y="4424974"/>
            <a:ext cx="1790950" cy="1409897"/>
          </a:xfrm>
          <a:prstGeom prst="rect">
            <a:avLst/>
          </a:prstGeom>
        </p:spPr>
      </p:pic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5FABDFBF-FDBD-8AD6-E705-B8625612DCC6}"/>
              </a:ext>
            </a:extLst>
          </p:cNvPr>
          <p:cNvCxnSpPr>
            <a:cxnSpLocks/>
          </p:cNvCxnSpPr>
          <p:nvPr/>
        </p:nvCxnSpPr>
        <p:spPr>
          <a:xfrm>
            <a:off x="4092785" y="2999232"/>
            <a:ext cx="1451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B6F87E26-2885-EF7D-2FFF-12E0F8F28C53}"/>
              </a:ext>
            </a:extLst>
          </p:cNvPr>
          <p:cNvCxnSpPr>
            <a:cxnSpLocks/>
          </p:cNvCxnSpPr>
          <p:nvPr/>
        </p:nvCxnSpPr>
        <p:spPr>
          <a:xfrm>
            <a:off x="5543972" y="2999232"/>
            <a:ext cx="0" cy="2039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7798157D-0DE1-3754-C6C1-41707E4EAAA4}"/>
              </a:ext>
            </a:extLst>
          </p:cNvPr>
          <p:cNvCxnSpPr>
            <a:cxnSpLocks/>
          </p:cNvCxnSpPr>
          <p:nvPr/>
        </p:nvCxnSpPr>
        <p:spPr>
          <a:xfrm>
            <a:off x="5543972" y="5038344"/>
            <a:ext cx="15049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EB439D7F-923F-F7AE-86FD-7DF9E430B658}"/>
              </a:ext>
            </a:extLst>
          </p:cNvPr>
          <p:cNvSpPr txBox="1"/>
          <p:nvPr/>
        </p:nvSpPr>
        <p:spPr>
          <a:xfrm>
            <a:off x="6995160" y="5945857"/>
            <a:ext cx="478221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latin typeface="Bahnschrift SemiCondensed" panose="020B0502040204020203" pitchFamily="34" charset="0"/>
              </a:rPr>
              <a:t>Checking there’s any null value. In this case there’s no date missing.</a:t>
            </a:r>
            <a:r>
              <a:rPr lang="en-US" dirty="0"/>
              <a:t> </a:t>
            </a:r>
            <a:endParaRPr lang="he-IL" dirty="0"/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66802B3-F1E0-FF58-B3E0-646118316781}"/>
              </a:ext>
            </a:extLst>
          </p:cNvPr>
          <p:cNvCxnSpPr>
            <a:cxnSpLocks/>
          </p:cNvCxnSpPr>
          <p:nvPr/>
        </p:nvCxnSpPr>
        <p:spPr>
          <a:xfrm flipH="1">
            <a:off x="484632" y="2350008"/>
            <a:ext cx="283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E71008B4-5CBD-E84D-D9E8-2D68E340534E}"/>
              </a:ext>
            </a:extLst>
          </p:cNvPr>
          <p:cNvCxnSpPr>
            <a:cxnSpLocks/>
          </p:cNvCxnSpPr>
          <p:nvPr/>
        </p:nvCxnSpPr>
        <p:spPr>
          <a:xfrm flipV="1">
            <a:off x="484632" y="1901952"/>
            <a:ext cx="0" cy="448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23ABE370-ADE0-F6A4-E02F-2BC65A6B47CC}"/>
              </a:ext>
            </a:extLst>
          </p:cNvPr>
          <p:cNvCxnSpPr>
            <a:cxnSpLocks/>
          </p:cNvCxnSpPr>
          <p:nvPr/>
        </p:nvCxnSpPr>
        <p:spPr>
          <a:xfrm>
            <a:off x="484632" y="1911097"/>
            <a:ext cx="10515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683FED74-C410-DAA6-1A61-621F0FB154D7}"/>
              </a:ext>
            </a:extLst>
          </p:cNvPr>
          <p:cNvSpPr txBox="1"/>
          <p:nvPr/>
        </p:nvSpPr>
        <p:spPr>
          <a:xfrm>
            <a:off x="1513604" y="1585498"/>
            <a:ext cx="298219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latin typeface="Bahnschrift SemiCondensed" panose="020B0502040204020203" pitchFamily="34" charset="0"/>
              </a:rPr>
              <a:t>Load the csv file into a data frame</a:t>
            </a:r>
            <a:endParaRPr lang="he-IL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35E3F0-EC31-82E6-172B-D7989AB8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u="sng" dirty="0">
                <a:latin typeface="Bahnschrift SemiCondensed" panose="020B0502040204020203" pitchFamily="34" charset="0"/>
                <a:ea typeface="+mn-ea"/>
                <a:cs typeface="+mn-cs"/>
              </a:rPr>
              <a:t>Feature checking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9BD50C2-8D24-771B-3F40-3FC352E635F7}"/>
              </a:ext>
            </a:extLst>
          </p:cNvPr>
          <p:cNvSpPr txBox="1"/>
          <p:nvPr/>
        </p:nvSpPr>
        <p:spPr>
          <a:xfrm>
            <a:off x="533400" y="1690688"/>
            <a:ext cx="962297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2000" dirty="0">
                <a:latin typeface="Bahnschrift SemiCondensed" panose="020B0502040204020203" pitchFamily="34" charset="0"/>
              </a:rPr>
              <a:t>In Naïve Bayes Classification the features need to be independent.</a:t>
            </a:r>
          </a:p>
          <a:p>
            <a:pPr algn="just" rtl="0"/>
            <a:r>
              <a:rPr lang="en-US" sz="2000" dirty="0">
                <a:latin typeface="Bahnschrift SemiCondensed" panose="020B0502040204020203" pitchFamily="34" charset="0"/>
              </a:rPr>
              <a:t>To check if the features are indeed independent, I use a Seaborn Library to load a heatmap and check the correlation score.</a:t>
            </a:r>
            <a:endParaRPr lang="he-IL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FB9A3EB7-B9CF-401D-E8DE-14C6515D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2" y="2872958"/>
            <a:ext cx="767822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8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45B64B-CADB-650B-5223-8A8D010D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145"/>
            <a:ext cx="10515600" cy="1325563"/>
          </a:xfrm>
        </p:spPr>
        <p:txBody>
          <a:bodyPr/>
          <a:lstStyle/>
          <a:p>
            <a:pPr algn="l"/>
            <a:r>
              <a:rPr lang="en-US" sz="4000" b="1" u="sng" dirty="0">
                <a:latin typeface="Bahnschrift SemiCondensed" panose="020B0502040204020203" pitchFamily="34" charset="0"/>
                <a:ea typeface="+mn-ea"/>
                <a:cs typeface="+mn-cs"/>
              </a:rPr>
              <a:t>Feature checking:</a:t>
            </a:r>
            <a:endParaRPr lang="he-IL" sz="4000" b="1" u="sng" dirty="0"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7" name="מציין מיקום תוכן 6" descr="תמונה שמכילה צילום מסך, מלבן, ריבוע, טקסט&#10;&#10;התיאור נוצר באופן אוטומטי">
            <a:extLst>
              <a:ext uri="{FF2B5EF4-FFF2-40B4-BE49-F238E27FC236}">
                <a16:creationId xmlns:a16="http://schemas.microsoft.com/office/drawing/2014/main" id="{68196B10-37A5-5EF0-A053-DCA56A528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r="11491"/>
          <a:stretch/>
        </p:blipFill>
        <p:spPr>
          <a:xfrm>
            <a:off x="250374" y="1207655"/>
            <a:ext cx="5421071" cy="5126133"/>
          </a:xfr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35EB37D-ED4B-9D06-654D-0C2B17260EE6}"/>
              </a:ext>
            </a:extLst>
          </p:cNvPr>
          <p:cNvSpPr txBox="1"/>
          <p:nvPr/>
        </p:nvSpPr>
        <p:spPr>
          <a:xfrm>
            <a:off x="5957673" y="1257081"/>
            <a:ext cx="5109898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2000" dirty="0">
                <a:latin typeface="Bahnschrift SemiCondensed" panose="020B0502040204020203" pitchFamily="34" charset="0"/>
              </a:rPr>
              <a:t>There are apparent positive correlations in the heatmap. I can assume that the mean area and the mean perimeter are dependent on the radius.</a:t>
            </a:r>
          </a:p>
          <a:p>
            <a:pPr algn="just" rtl="0"/>
            <a:r>
              <a:rPr lang="en-US" sz="2000" dirty="0">
                <a:latin typeface="Bahnschrift SemiCondensed" panose="020B0502040204020203" pitchFamily="34" charset="0"/>
              </a:rPr>
              <a:t>I shouldn't have “</a:t>
            </a:r>
            <a:r>
              <a:rPr lang="en-US" sz="2000" dirty="0" err="1">
                <a:latin typeface="Bahnschrift SemiCondensed" panose="020B0502040204020203" pitchFamily="34" charset="0"/>
              </a:rPr>
              <a:t>mean_area</a:t>
            </a:r>
            <a:r>
              <a:rPr lang="en-US" sz="2000" dirty="0">
                <a:latin typeface="Bahnschrift SemiCondensed" panose="020B0502040204020203" pitchFamily="34" charset="0"/>
              </a:rPr>
              <a:t>”, “</a:t>
            </a:r>
            <a:r>
              <a:rPr lang="en-US" sz="2000" dirty="0" err="1">
                <a:latin typeface="Bahnschrift SemiCondensed" panose="020B0502040204020203" pitchFamily="34" charset="0"/>
              </a:rPr>
              <a:t>mean_radius</a:t>
            </a:r>
            <a:r>
              <a:rPr lang="en-US" sz="2000" dirty="0">
                <a:latin typeface="Bahnschrift SemiCondensed" panose="020B0502040204020203" pitchFamily="34" charset="0"/>
              </a:rPr>
              <a:t>”, and “</a:t>
            </a:r>
            <a:r>
              <a:rPr lang="en-US" sz="2000" dirty="0" err="1">
                <a:latin typeface="Bahnschrift SemiCondensed" panose="020B0502040204020203" pitchFamily="34" charset="0"/>
              </a:rPr>
              <a:t>mean_perimeter</a:t>
            </a:r>
            <a:r>
              <a:rPr lang="en-US" sz="2000" dirty="0">
                <a:latin typeface="Bahnschrift SemiCondensed" panose="020B0502040204020203" pitchFamily="34" charset="0"/>
              </a:rPr>
              <a:t>” in the same data.</a:t>
            </a:r>
          </a:p>
          <a:p>
            <a:pPr algn="l" rtl="0"/>
            <a:r>
              <a:rPr lang="en-US" sz="2000" dirty="0">
                <a:latin typeface="Bahnschrift SemiCondensed" panose="020B0502040204020203" pitchFamily="34" charset="0"/>
              </a:rPr>
              <a:t>Instead, I choose to use – “</a:t>
            </a:r>
            <a:r>
              <a:rPr lang="en-US" sz="2000" dirty="0" err="1">
                <a:latin typeface="Bahnschrift SemiCondensed" panose="020B0502040204020203" pitchFamily="34" charset="0"/>
              </a:rPr>
              <a:t>mean_radius</a:t>
            </a:r>
            <a:r>
              <a:rPr lang="en-US" sz="2000" dirty="0">
                <a:latin typeface="Bahnschrift SemiCondensed" panose="020B0502040204020203" pitchFamily="34" charset="0"/>
              </a:rPr>
              <a:t>”, “</a:t>
            </a:r>
            <a:r>
              <a:rPr lang="en-US" sz="2000" dirty="0" err="1">
                <a:latin typeface="Bahnschrift SemiCondensed" panose="020B0502040204020203" pitchFamily="34" charset="0"/>
              </a:rPr>
              <a:t>mean_texture</a:t>
            </a:r>
            <a:r>
              <a:rPr lang="en-US" sz="2000" dirty="0">
                <a:latin typeface="Bahnschrift SemiCondensed" panose="020B0502040204020203" pitchFamily="34" charset="0"/>
              </a:rPr>
              <a:t>”, “</a:t>
            </a:r>
            <a:r>
              <a:rPr lang="en-US" sz="2000" dirty="0" err="1">
                <a:latin typeface="Bahnschrift SemiCondensed" panose="020B0502040204020203" pitchFamily="34" charset="0"/>
              </a:rPr>
              <a:t>mean_smoothness</a:t>
            </a:r>
            <a:r>
              <a:rPr lang="en-US" sz="2000" dirty="0">
                <a:latin typeface="Bahnschrift SemiCondensed" panose="020B0502040204020203" pitchFamily="34" charset="0"/>
              </a:rPr>
              <a:t>” and “diagnosis.  </a:t>
            </a:r>
            <a:r>
              <a:rPr lang="he-IL" sz="2000" dirty="0">
                <a:latin typeface="Bahnschrift SemiCondensed" panose="020B0502040204020203" pitchFamily="34" charset="0"/>
              </a:rPr>
              <a:t> 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695B062C-2466-7414-AD77-C44097E8AAEA}"/>
              </a:ext>
            </a:extLst>
          </p:cNvPr>
          <p:cNvCxnSpPr/>
          <p:nvPr/>
        </p:nvCxnSpPr>
        <p:spPr>
          <a:xfrm>
            <a:off x="7974875" y="4016489"/>
            <a:ext cx="0" cy="749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BD687BA0-8F67-02B8-15A9-0B88E65D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30" y="4915979"/>
            <a:ext cx="6207696" cy="2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5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BC656B-15DD-CD7F-2DBB-2E572C09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u="sng" dirty="0">
                <a:latin typeface="Bahnschrift SemiCondensed" panose="020B0502040204020203" pitchFamily="34" charset="0"/>
                <a:ea typeface="+mn-ea"/>
                <a:cs typeface="+mn-cs"/>
              </a:rPr>
              <a:t>Feature checking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9DBBEC9-E61B-EB44-1F8D-D079FE3D2386}"/>
              </a:ext>
            </a:extLst>
          </p:cNvPr>
          <p:cNvSpPr txBox="1"/>
          <p:nvPr/>
        </p:nvSpPr>
        <p:spPr>
          <a:xfrm>
            <a:off x="566928" y="1490633"/>
            <a:ext cx="1117396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sz="2000" dirty="0">
                <a:latin typeface="Bahnschrift SemiCondensed" panose="020B0502040204020203" pitchFamily="34" charset="0"/>
              </a:rPr>
              <a:t>o get good results I check the distribution of the features by loading “</a:t>
            </a:r>
            <a:r>
              <a:rPr lang="en-US" sz="2000" dirty="0" err="1">
                <a:latin typeface="Bahnschrift SemiCondensed" panose="020B0502040204020203" pitchFamily="34" charset="0"/>
              </a:rPr>
              <a:t>histplot</a:t>
            </a:r>
            <a:r>
              <a:rPr lang="en-US" sz="2000" dirty="0">
                <a:latin typeface="Bahnschrift SemiCondensed" panose="020B0502040204020203" pitchFamily="34" charset="0"/>
              </a:rPr>
              <a:t>” using the seaborn library :  </a:t>
            </a:r>
            <a:endParaRPr lang="he-IL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7A4C181-F273-C6CA-19B8-AE6F35DF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70" y="1991725"/>
            <a:ext cx="5677692" cy="127652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2288AF8-7CBB-83C3-5781-09E785D5D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00" t="7629" r="8900" b="1966"/>
          <a:stretch/>
        </p:blipFill>
        <p:spPr>
          <a:xfrm>
            <a:off x="566928" y="3518624"/>
            <a:ext cx="6345936" cy="2343572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0A6B077-9112-BCF1-19C3-A0576CFDFB50}"/>
              </a:ext>
            </a:extLst>
          </p:cNvPr>
          <p:cNvSpPr txBox="1"/>
          <p:nvPr/>
        </p:nvSpPr>
        <p:spPr>
          <a:xfrm>
            <a:off x="7243206" y="3646640"/>
            <a:ext cx="430682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latin typeface="Bahnschrift SemiCondensed" panose="020B0502040204020203" pitchFamily="34" charset="0"/>
              </a:rPr>
              <a:t>The distributions are close to normal distributions so I will use these three features</a:t>
            </a:r>
            <a:r>
              <a:rPr lang="en-US" dirty="0"/>
              <a:t>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278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38F044B9-DE87-6AD3-35AF-454CEC4D3CC0}"/>
              </a:ext>
            </a:extLst>
          </p:cNvPr>
          <p:cNvCxnSpPr/>
          <p:nvPr/>
        </p:nvCxnSpPr>
        <p:spPr>
          <a:xfrm>
            <a:off x="7077946" y="2432304"/>
            <a:ext cx="1261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014B42F-06D9-0B1E-D73A-EB7CBD99E01A}"/>
              </a:ext>
            </a:extLst>
          </p:cNvPr>
          <p:cNvSpPr txBox="1"/>
          <p:nvPr/>
        </p:nvSpPr>
        <p:spPr>
          <a:xfrm>
            <a:off x="8695944" y="2163079"/>
            <a:ext cx="227685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latin typeface="Bahnschrift SemiCondensed" panose="020B0502040204020203" pitchFamily="34" charset="0"/>
              </a:rPr>
              <a:t>Dividing data into features and labels</a:t>
            </a:r>
            <a:endParaRPr lang="he-IL" sz="2000" dirty="0">
              <a:latin typeface="Bahnschrift SemiCondensed" panose="020B0502040204020203" pitchFamily="34" charset="0"/>
            </a:endParaRP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634C45DB-C624-C538-69E3-66CBE7A6F945}"/>
              </a:ext>
            </a:extLst>
          </p:cNvPr>
          <p:cNvCxnSpPr/>
          <p:nvPr/>
        </p:nvCxnSpPr>
        <p:spPr>
          <a:xfrm>
            <a:off x="1755648" y="3554531"/>
            <a:ext cx="0" cy="1097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80BEA5C-755E-F767-0F99-07570448931F}"/>
              </a:ext>
            </a:extLst>
          </p:cNvPr>
          <p:cNvSpPr txBox="1"/>
          <p:nvPr/>
        </p:nvSpPr>
        <p:spPr>
          <a:xfrm>
            <a:off x="809621" y="4685902"/>
            <a:ext cx="291693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latin typeface="Bahnschrift SemiCondensed" panose="020B0502040204020203" pitchFamily="34" charset="0"/>
              </a:rPr>
              <a:t>Splitting the data into training and tasting dataset, 80% for training and 20% for testing</a:t>
            </a:r>
            <a:endParaRPr lang="he-IL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7C45EBF-9473-3926-551F-E255F2EE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1" y="2249424"/>
            <a:ext cx="6268325" cy="1305107"/>
          </a:xfrm>
          <a:prstGeom prst="rect">
            <a:avLst/>
          </a:prstGeom>
        </p:spPr>
      </p:pic>
      <p:sp>
        <p:nvSpPr>
          <p:cNvPr id="12" name="כותרת 1">
            <a:extLst>
              <a:ext uri="{FF2B5EF4-FFF2-40B4-BE49-F238E27FC236}">
                <a16:creationId xmlns:a16="http://schemas.microsoft.com/office/drawing/2014/main" id="{69D28951-6F2D-BA14-94B6-ECF6E173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sz="4000" b="1" u="sng" dirty="0">
                <a:latin typeface="Bahnschrift SemiCondensed" panose="020B0502040204020203" pitchFamily="34" charset="0"/>
                <a:ea typeface="+mn-ea"/>
                <a:cs typeface="+mn-cs"/>
              </a:rPr>
              <a:t>Naïve Bayes Model Training and Testing:</a:t>
            </a:r>
            <a:endParaRPr lang="he-IL" sz="4000" b="1" u="sng" dirty="0"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4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A5DEE7-9949-9B18-0905-DD06477B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u="sng" dirty="0">
                <a:latin typeface="Bahnschrift SemiCondensed" panose="020B0502040204020203" pitchFamily="34" charset="0"/>
                <a:ea typeface="+mn-ea"/>
                <a:cs typeface="+mn-cs"/>
              </a:rPr>
              <a:t>Naïve Bayes Model Training and Testing: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A418ED1-F5D0-B653-6410-655F90112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700887"/>
            <a:ext cx="2181529" cy="219106"/>
          </a:xfrm>
          <a:prstGeom prst="rect">
            <a:avLst/>
          </a:prstGeom>
        </p:spPr>
      </p:pic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EB80E445-F419-CA5B-D525-148B0A841298}"/>
              </a:ext>
            </a:extLst>
          </p:cNvPr>
          <p:cNvCxnSpPr/>
          <p:nvPr/>
        </p:nvCxnSpPr>
        <p:spPr>
          <a:xfrm flipH="1">
            <a:off x="992909" y="3941064"/>
            <a:ext cx="3024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9501F2F2-1B85-906D-97E1-CA6D0EE9D51E}"/>
              </a:ext>
            </a:extLst>
          </p:cNvPr>
          <p:cNvCxnSpPr/>
          <p:nvPr/>
        </p:nvCxnSpPr>
        <p:spPr>
          <a:xfrm>
            <a:off x="992909" y="3941064"/>
            <a:ext cx="0" cy="869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84908068-8E24-99C7-3538-B59DE3D1C0D1}"/>
              </a:ext>
            </a:extLst>
          </p:cNvPr>
          <p:cNvCxnSpPr>
            <a:endCxn id="9" idx="1"/>
          </p:cNvCxnSpPr>
          <p:nvPr/>
        </p:nvCxnSpPr>
        <p:spPr>
          <a:xfrm>
            <a:off x="992909" y="4810440"/>
            <a:ext cx="30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01E3FA4A-4087-5665-E031-991CE1B74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170360"/>
            <a:ext cx="3591426" cy="1943371"/>
          </a:xfrm>
          <a:prstGeom prst="rect">
            <a:avLst/>
          </a:prstGeom>
        </p:spPr>
      </p:pic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58ABE75B-1618-85CD-55B2-9ABBCD31C844}"/>
              </a:ext>
            </a:extLst>
          </p:cNvPr>
          <p:cNvCxnSpPr/>
          <p:nvPr/>
        </p:nvCxnSpPr>
        <p:spPr>
          <a:xfrm>
            <a:off x="3557016" y="4810440"/>
            <a:ext cx="293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1A5A52E4-EA89-D54B-C765-4A02DF55C354}"/>
              </a:ext>
            </a:extLst>
          </p:cNvPr>
          <p:cNvSpPr txBox="1"/>
          <p:nvPr/>
        </p:nvSpPr>
        <p:spPr>
          <a:xfrm>
            <a:off x="6492240" y="4625774"/>
            <a:ext cx="34564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latin typeface="Bahnschrift SemiCondensed" panose="020B0502040204020203" pitchFamily="34" charset="0"/>
              </a:rPr>
              <a:t>94.737% accuracy!</a:t>
            </a:r>
            <a:endParaRPr lang="he-IL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27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A4B02AD-C558-30AA-C306-7A975D59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70" y="-274320"/>
            <a:ext cx="3200400" cy="2638235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Bahnschrift SemiCondensed" panose="020B0502040204020203" pitchFamily="34" charset="0"/>
                <a:ea typeface="+mn-ea"/>
                <a:cs typeface="+mn-cs"/>
              </a:rPr>
              <a:t>Challenges:</a:t>
            </a:r>
            <a:endParaRPr lang="he-IL" sz="4000" b="1" u="sng" dirty="0"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F3DC6821-C01B-D7BF-B992-90008153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pPr marL="0" indent="0" algn="l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500" dirty="0">
                <a:latin typeface="Bahnschrift SemiCondensed" panose="020B0502040204020203" pitchFamily="34" charset="0"/>
              </a:rPr>
              <a:t>1. At first, I didn’t know how to start the project, so I started reading about Naïve Bayes Classification and about working with the data set that I chose.</a:t>
            </a:r>
          </a:p>
          <a:p>
            <a:pPr marL="0" indent="0" algn="l" rtl="0">
              <a:lnSpc>
                <a:spcPct val="100000"/>
              </a:lnSpc>
              <a:spcBef>
                <a:spcPct val="0"/>
              </a:spcBef>
              <a:buNone/>
            </a:pPr>
            <a:endParaRPr lang="en-US" sz="3500" dirty="0">
              <a:latin typeface="Bahnschrift SemiCondensed" panose="020B0502040204020203" pitchFamily="34" charset="0"/>
            </a:endParaRPr>
          </a:p>
          <a:p>
            <a:pPr marL="0" indent="0" algn="l" rtl="0">
              <a:lnSpc>
                <a:spcPct val="100000"/>
              </a:lnSpc>
              <a:spcBef>
                <a:spcPct val="0"/>
              </a:spcBef>
              <a:buNone/>
            </a:pPr>
            <a:endParaRPr lang="en-US" sz="3500" dirty="0">
              <a:latin typeface="Bahnschrift SemiCondensed" panose="020B0502040204020203" pitchFamily="34" charset="0"/>
            </a:endParaRPr>
          </a:p>
          <a:p>
            <a:pPr marL="0" indent="0" algn="l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500" dirty="0">
                <a:latin typeface="Bahnschrift SemiCondensed" panose="020B0502040204020203" pitchFamily="34" charset="0"/>
              </a:rPr>
              <a:t>2.  I was challenged while checking the features and understanding which feature to use. I needed to learn the different statistical data visualization tools in Python and how to use them.</a:t>
            </a:r>
          </a:p>
          <a:p>
            <a:pPr marL="0" indent="0" algn="l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500" dirty="0">
                <a:latin typeface="Bahnschrift SemiCondensed" panose="020B0502040204020203" pitchFamily="34" charset="0"/>
              </a:rPr>
              <a:t> </a:t>
            </a:r>
          </a:p>
          <a:p>
            <a:pPr marL="0" indent="0" algn="just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500" dirty="0">
                <a:latin typeface="Bahnschrift SemiCondensed" panose="020B0502040204020203" pitchFamily="34" charset="0"/>
              </a:rPr>
              <a:t> </a:t>
            </a:r>
            <a:endParaRPr lang="he-IL" sz="35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93113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412</Words>
  <Application>Microsoft Office PowerPoint</Application>
  <PresentationFormat>מסך רחב</PresentationFormat>
  <Paragraphs>36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Bahnschrift SemiCondensed</vt:lpstr>
      <vt:lpstr>Calibri</vt:lpstr>
      <vt:lpstr>ערכת נושא Office</vt:lpstr>
      <vt:lpstr>Breast Cancer -  Gaussian Naive Bayes Classification</vt:lpstr>
      <vt:lpstr>מצגת של PowerPoint‏</vt:lpstr>
      <vt:lpstr>Importation of the data and checking the datatypes</vt:lpstr>
      <vt:lpstr>Feature checking:</vt:lpstr>
      <vt:lpstr>Feature checking:</vt:lpstr>
      <vt:lpstr>Feature checking:</vt:lpstr>
      <vt:lpstr>Naïve Bayes Model Training and Testing:</vt:lpstr>
      <vt:lpstr>Naïve Bayes Model Training and Testing:</vt:lpstr>
      <vt:lpstr>Challenges: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gaussian naive bayes classification</dc:title>
  <dc:creator>nadav3107@gmail.com</dc:creator>
  <cp:lastModifiedBy>nadav3107@gmail.com</cp:lastModifiedBy>
  <cp:revision>15</cp:revision>
  <dcterms:created xsi:type="dcterms:W3CDTF">2024-04-09T07:56:42Z</dcterms:created>
  <dcterms:modified xsi:type="dcterms:W3CDTF">2024-04-13T19:09:43Z</dcterms:modified>
</cp:coreProperties>
</file>