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ind your team number, and sit close to the sign! If you don’t find your name, talk to us!"/>
          <p:cNvSpPr txBox="1"/>
          <p:nvPr/>
        </p:nvSpPr>
        <p:spPr>
          <a:xfrm>
            <a:off x="3186007" y="590549"/>
            <a:ext cx="891878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 sz="3500">
                <a:solidFill>
                  <a:srgbClr val="0096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>
                <a:solidFill>
                  <a:srgbClr val="FFFFFF"/>
                </a:solidFill>
              </a:rPr>
              <a:t>Find your</a:t>
            </a:r>
            <a:r>
              <a:t> </a:t>
            </a:r>
            <a:r>
              <a:rPr>
                <a:solidFill>
                  <a:srgbClr val="F74D63"/>
                </a:solidFill>
              </a:rPr>
              <a:t>team</a:t>
            </a:r>
            <a:r>
              <a:t> </a:t>
            </a:r>
            <a:r>
              <a:rPr>
                <a:solidFill>
                  <a:srgbClr val="FFFFFF"/>
                </a:solidFill>
              </a:rPr>
              <a:t>number, and sit close to the sign!</a:t>
            </a:r>
            <a:br>
              <a:rPr>
                <a:solidFill>
                  <a:srgbClr val="FFFFFF"/>
                </a:solidFill>
              </a:rPr>
            </a:br>
            <a:r>
              <a:rPr>
                <a:solidFill>
                  <a:srgbClr val="FFFFFF"/>
                </a:solidFill>
              </a:rPr>
              <a:t>If you don’t find your name, talk to us!</a:t>
            </a:r>
          </a:p>
        </p:txBody>
      </p:sp>
      <p:sp>
        <p:nvSpPr>
          <p:cNvPr id="120" name="TTM4115 — Design of Communicating Systems"/>
          <p:cNvSpPr txBox="1"/>
          <p:nvPr/>
        </p:nvSpPr>
        <p:spPr>
          <a:xfrm>
            <a:off x="15046793" y="584200"/>
            <a:ext cx="8616014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TTM4115 — Design of Communicating Systems</a:t>
            </a:r>
          </a:p>
        </p:txBody>
      </p:sp>
      <p:sp>
        <p:nvSpPr>
          <p:cNvPr id="121" name="Hi!"/>
          <p:cNvSpPr txBox="1"/>
          <p:nvPr/>
        </p:nvSpPr>
        <p:spPr>
          <a:xfrm>
            <a:off x="646186" y="336549"/>
            <a:ext cx="1933428" cy="167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0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>
                <a:solidFill>
                  <a:srgbClr val="0096FF"/>
                </a:solidFill>
              </a:defRPr>
            </a:pPr>
            <a:r>
              <a:rPr>
                <a:solidFill>
                  <a:srgbClr val="FFFFFF"/>
                </a:solidFill>
              </a:rPr>
              <a:t>Hi! </a:t>
            </a:r>
          </a:p>
        </p:txBody>
      </p:sp>
      <p:graphicFrame>
        <p:nvGraphicFramePr>
          <p:cNvPr id="122" name="Table 1"/>
          <p:cNvGraphicFramePr/>
          <p:nvPr/>
        </p:nvGraphicFramePr>
        <p:xfrm>
          <a:off x="723900" y="2432050"/>
          <a:ext cx="3733800" cy="4702374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581967"/>
                <a:gridCol w="2207914"/>
                <a:gridCol w="2976463"/>
              </a:tblGrid>
              <a:tr h="228600">
                <a:tc gridSpan="3"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3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1</a:t>
                      </a:r>
                    </a:p>
                  </a:txBody>
                  <a:tcPr marL="0" marR="0" marT="0" marB="0" anchor="ctr" anchorCtr="0" horzOverflow="overflow">
                    <a:lnL/>
                    <a:lnR/>
                    <a:lnT/>
                    <a:lnB w="0"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Aarekol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Anna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Aase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Eirik Vale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Aspdal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Sissel-Johanne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Berbom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Sigmund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Berg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Kristina Hovland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Berg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Silje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Bjørnhaug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Sigmund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Bøe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Andreas Skjong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Brandal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Håvard Pedersen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Brandhaug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Martin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Buene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Knut Formo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Frédéric Tobias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Dalen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Edvardsen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Kristian Zunder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Eltayeb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Mathani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Espedal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Sjur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Færøy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Fartein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Fredheim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Lars Jørgen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Fredriksen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Frenje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Marcus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Gnanasekaran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Vahiny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Grimsgaard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Stian Tornholm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Grujic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Luka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Gundersen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Irina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" name="Table 1-1"/>
          <p:cNvGraphicFramePr/>
          <p:nvPr/>
        </p:nvGraphicFramePr>
        <p:xfrm>
          <a:off x="8282657" y="2343150"/>
          <a:ext cx="3733801" cy="4702374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525462"/>
                <a:gridCol w="1652488"/>
                <a:gridCol w="2682180"/>
              </a:tblGrid>
              <a:tr h="228600">
                <a:tc gridSpan="3"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3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1-1</a:t>
                      </a:r>
                    </a:p>
                  </a:txBody>
                  <a:tcPr marL="0" marR="0" marT="0" marB="0" anchor="ctr" anchorCtr="0" horzOverflow="overflow">
                    <a:lnL/>
                    <a:lnR/>
                    <a:lnT/>
                    <a:lnB w="0"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Gusev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Alexey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Hatlen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Herborg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Henriksen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Ingvild Sørum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Huus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in't Veld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Kristian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Janzso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Dennis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Johansen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Filip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Karadan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Farsana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Karlstrøm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Martin Langmo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Kierulf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Alva Herdis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Kohmann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Marius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Kronborg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Henrik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Langdal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Håvard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Larsen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Tuva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Lavre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Helene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Luong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Nhu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Markussen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Thomas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Medakovic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Damir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Medhus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Endre Braut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Molland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Torstein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Myrekrok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Haavard Borgen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Hanne Æsøy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Ødegaard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Ole Håkon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Olsen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Aleksander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Opheim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Håvard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4" name="Table 1-2"/>
          <p:cNvGraphicFramePr/>
          <p:nvPr/>
        </p:nvGraphicFramePr>
        <p:xfrm>
          <a:off x="16220926" y="2343150"/>
          <a:ext cx="3733801" cy="4702374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562223"/>
                <a:gridCol w="2756197"/>
                <a:gridCol w="2949327"/>
              </a:tblGrid>
              <a:tr h="228600">
                <a:tc gridSpan="3"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3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1-2</a:t>
                      </a:r>
                    </a:p>
                  </a:txBody>
                  <a:tcPr marL="0" marR="0" marT="0" marB="0" anchor="ctr" anchorCtr="0" horzOverflow="overflow">
                    <a:lnL/>
                    <a:lnR/>
                    <a:lnT/>
                    <a:lnB w="0">
                      <a:miter lim="400000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Paulsen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Rikke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Plesner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Cornelia Vedeld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Qaq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Hasan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Ramos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Jose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Rey Gallo-Alcántara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Ignacio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Rossow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Christian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Sandberg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Daniel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Sandnes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Miriam Helene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Shan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Zhengyu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Skarnes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Aleksander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Sønsterud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Linn Marie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Sridhar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Sahana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Standal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Anders Grytten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Standeren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Andrea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Stensli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Stian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Styrmoe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Aleksander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Tenold Fridtun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Helga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Thorvik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Tilde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Tjomsland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Håkon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Torgersen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Simen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Lasse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Vågsdal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Nora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Vang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Trygve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Varhaugvik 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Sigurd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  <a:tr h="195932">
                <a:tc>
                  <a:txBody>
                    <a:bodyPr/>
                    <a:lstStyle/>
                    <a:p>
                      <a:pPr defTabSz="4572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500">
                          <a:solidFill>
                            <a:srgbClr val="F74D6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Weber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500">
                          <a:solidFill>
                            <a:srgbClr val="A7A7A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Caroline-Milena</a:t>
                      </a:r>
                    </a:p>
                  </a:txBody>
                  <a:tcPr marL="25400" marR="25400" marT="0" marB="25400" anchor="b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ndividual RAT"/>
          <p:cNvSpPr txBox="1"/>
          <p:nvPr/>
        </p:nvSpPr>
        <p:spPr>
          <a:xfrm>
            <a:off x="1461352" y="2519560"/>
            <a:ext cx="7643763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0">
                <a:solidFill>
                  <a:srgbClr val="0096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</a:t>
            </a:r>
            <a:r>
              <a:rPr>
                <a:solidFill>
                  <a:schemeClr val="accent1"/>
                </a:solidFill>
              </a:rPr>
              <a:t>ndividual RAT</a:t>
            </a:r>
          </a:p>
        </p:txBody>
      </p:sp>
      <p:sp>
        <p:nvSpPr>
          <p:cNvPr id="127" name="Mobile in flight mode, in your bag."/>
          <p:cNvSpPr txBox="1"/>
          <p:nvPr/>
        </p:nvSpPr>
        <p:spPr>
          <a:xfrm>
            <a:off x="2422227" y="923290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Mobile in flight mode, in your bag.</a:t>
            </a:r>
          </a:p>
        </p:txBody>
      </p:sp>
      <p:sp>
        <p:nvSpPr>
          <p:cNvPr id="128" name="All bags in front."/>
          <p:cNvSpPr txBox="1"/>
          <p:nvPr/>
        </p:nvSpPr>
        <p:spPr>
          <a:xfrm>
            <a:off x="2422227" y="1050925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All bags in front.</a:t>
            </a:r>
          </a:p>
        </p:txBody>
      </p:sp>
      <p:sp>
        <p:nvSpPr>
          <p:cNvPr id="129" name="No talking."/>
          <p:cNvSpPr txBox="1"/>
          <p:nvPr/>
        </p:nvSpPr>
        <p:spPr>
          <a:xfrm>
            <a:off x="2422227" y="1188085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No talking.</a:t>
            </a:r>
          </a:p>
        </p:txBody>
      </p:sp>
      <p:sp>
        <p:nvSpPr>
          <p:cNvPr id="130" name="Suitcase"/>
          <p:cNvSpPr/>
          <p:nvPr/>
        </p:nvSpPr>
        <p:spPr>
          <a:xfrm>
            <a:off x="1461351" y="10530961"/>
            <a:ext cx="654053" cy="51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84" y="0"/>
                </a:moveTo>
                <a:cubicBezTo>
                  <a:pt x="7960" y="0"/>
                  <a:pt x="7371" y="745"/>
                  <a:pt x="7371" y="1659"/>
                </a:cubicBezTo>
                <a:lnTo>
                  <a:pt x="7371" y="3364"/>
                </a:lnTo>
                <a:lnTo>
                  <a:pt x="5464" y="3364"/>
                </a:lnTo>
                <a:lnTo>
                  <a:pt x="5471" y="21600"/>
                </a:lnTo>
                <a:lnTo>
                  <a:pt x="16129" y="21600"/>
                </a:lnTo>
                <a:lnTo>
                  <a:pt x="16129" y="3364"/>
                </a:lnTo>
                <a:lnTo>
                  <a:pt x="14224" y="3364"/>
                </a:lnTo>
                <a:lnTo>
                  <a:pt x="14224" y="1659"/>
                </a:lnTo>
                <a:cubicBezTo>
                  <a:pt x="14224" y="745"/>
                  <a:pt x="13635" y="0"/>
                  <a:pt x="12911" y="0"/>
                </a:cubicBezTo>
                <a:lnTo>
                  <a:pt x="8684" y="0"/>
                </a:lnTo>
                <a:close/>
                <a:moveTo>
                  <a:pt x="8689" y="1618"/>
                </a:moveTo>
                <a:lnTo>
                  <a:pt x="12916" y="1618"/>
                </a:lnTo>
                <a:cubicBezTo>
                  <a:pt x="12932" y="1618"/>
                  <a:pt x="12943" y="1632"/>
                  <a:pt x="12943" y="1652"/>
                </a:cubicBezTo>
                <a:lnTo>
                  <a:pt x="12943" y="3358"/>
                </a:lnTo>
                <a:lnTo>
                  <a:pt x="8667" y="3358"/>
                </a:lnTo>
                <a:lnTo>
                  <a:pt x="8667" y="1652"/>
                </a:lnTo>
                <a:lnTo>
                  <a:pt x="8662" y="1652"/>
                </a:lnTo>
                <a:cubicBezTo>
                  <a:pt x="8662" y="1632"/>
                  <a:pt x="8673" y="1618"/>
                  <a:pt x="8689" y="1618"/>
                </a:cubicBezTo>
                <a:close/>
                <a:moveTo>
                  <a:pt x="918" y="3364"/>
                </a:moveTo>
                <a:cubicBezTo>
                  <a:pt x="410" y="3364"/>
                  <a:pt x="0" y="3883"/>
                  <a:pt x="0" y="4524"/>
                </a:cubicBezTo>
                <a:lnTo>
                  <a:pt x="0" y="20440"/>
                </a:lnTo>
                <a:cubicBezTo>
                  <a:pt x="0" y="21081"/>
                  <a:pt x="410" y="21600"/>
                  <a:pt x="918" y="21600"/>
                </a:cubicBezTo>
                <a:lnTo>
                  <a:pt x="4045" y="21600"/>
                </a:lnTo>
                <a:lnTo>
                  <a:pt x="4045" y="3364"/>
                </a:lnTo>
                <a:lnTo>
                  <a:pt x="918" y="3364"/>
                </a:lnTo>
                <a:close/>
                <a:moveTo>
                  <a:pt x="17555" y="3364"/>
                </a:moveTo>
                <a:lnTo>
                  <a:pt x="17555" y="21600"/>
                </a:lnTo>
                <a:lnTo>
                  <a:pt x="20682" y="21600"/>
                </a:lnTo>
                <a:cubicBezTo>
                  <a:pt x="21190" y="21600"/>
                  <a:pt x="21600" y="21081"/>
                  <a:pt x="21600" y="20440"/>
                </a:cubicBezTo>
                <a:lnTo>
                  <a:pt x="21600" y="4524"/>
                </a:lnTo>
                <a:cubicBezTo>
                  <a:pt x="21600" y="3883"/>
                  <a:pt x="21190" y="3364"/>
                  <a:pt x="20682" y="3364"/>
                </a:cubicBezTo>
                <a:lnTo>
                  <a:pt x="17555" y="336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Quote Bubble"/>
          <p:cNvSpPr/>
          <p:nvPr/>
        </p:nvSpPr>
        <p:spPr>
          <a:xfrm flipH="1">
            <a:off x="1461351" y="11990189"/>
            <a:ext cx="654052" cy="399804"/>
          </a:xfrm>
          <a:prstGeom prst="wedgeEllipseCallout">
            <a:avLst>
              <a:gd name="adj1" fmla="val -49236"/>
              <a:gd name="adj2" fmla="val 7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2" name="Phone"/>
          <p:cNvSpPr/>
          <p:nvPr/>
        </p:nvSpPr>
        <p:spPr>
          <a:xfrm>
            <a:off x="1559761" y="8990694"/>
            <a:ext cx="457231" cy="94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Rectangle"/>
          <p:cNvSpPr/>
          <p:nvPr/>
        </p:nvSpPr>
        <p:spPr>
          <a:xfrm rot="19320315">
            <a:off x="1153376" y="9401620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Rectangle"/>
          <p:cNvSpPr/>
          <p:nvPr/>
        </p:nvSpPr>
        <p:spPr>
          <a:xfrm rot="19320315">
            <a:off x="1153376" y="10729917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Rectangle"/>
          <p:cNvSpPr/>
          <p:nvPr/>
        </p:nvSpPr>
        <p:spPr>
          <a:xfrm rot="19320315">
            <a:off x="1153376" y="12170220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Mobile in flight mode, in your bag."/>
          <p:cNvSpPr txBox="1"/>
          <p:nvPr/>
        </p:nvSpPr>
        <p:spPr>
          <a:xfrm>
            <a:off x="2422227" y="923290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Mobile in flight mode, in your bag.</a:t>
            </a:r>
          </a:p>
        </p:txBody>
      </p:sp>
      <p:sp>
        <p:nvSpPr>
          <p:cNvPr id="138" name="All bags in front."/>
          <p:cNvSpPr txBox="1"/>
          <p:nvPr/>
        </p:nvSpPr>
        <p:spPr>
          <a:xfrm>
            <a:off x="2422227" y="1050925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All bags in front.</a:t>
            </a:r>
          </a:p>
        </p:txBody>
      </p:sp>
      <p:sp>
        <p:nvSpPr>
          <p:cNvPr id="139" name="No talking."/>
          <p:cNvSpPr txBox="1"/>
          <p:nvPr/>
        </p:nvSpPr>
        <p:spPr>
          <a:xfrm>
            <a:off x="2422227" y="1188085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No talking.</a:t>
            </a:r>
          </a:p>
        </p:txBody>
      </p:sp>
      <p:sp>
        <p:nvSpPr>
          <p:cNvPr id="140" name="Suitcase"/>
          <p:cNvSpPr/>
          <p:nvPr/>
        </p:nvSpPr>
        <p:spPr>
          <a:xfrm>
            <a:off x="1461351" y="10530961"/>
            <a:ext cx="654053" cy="51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84" y="0"/>
                </a:moveTo>
                <a:cubicBezTo>
                  <a:pt x="7960" y="0"/>
                  <a:pt x="7371" y="745"/>
                  <a:pt x="7371" y="1659"/>
                </a:cubicBezTo>
                <a:lnTo>
                  <a:pt x="7371" y="3364"/>
                </a:lnTo>
                <a:lnTo>
                  <a:pt x="5464" y="3364"/>
                </a:lnTo>
                <a:lnTo>
                  <a:pt x="5471" y="21600"/>
                </a:lnTo>
                <a:lnTo>
                  <a:pt x="16129" y="21600"/>
                </a:lnTo>
                <a:lnTo>
                  <a:pt x="16129" y="3364"/>
                </a:lnTo>
                <a:lnTo>
                  <a:pt x="14224" y="3364"/>
                </a:lnTo>
                <a:lnTo>
                  <a:pt x="14224" y="1659"/>
                </a:lnTo>
                <a:cubicBezTo>
                  <a:pt x="14224" y="745"/>
                  <a:pt x="13635" y="0"/>
                  <a:pt x="12911" y="0"/>
                </a:cubicBezTo>
                <a:lnTo>
                  <a:pt x="8684" y="0"/>
                </a:lnTo>
                <a:close/>
                <a:moveTo>
                  <a:pt x="8689" y="1618"/>
                </a:moveTo>
                <a:lnTo>
                  <a:pt x="12916" y="1618"/>
                </a:lnTo>
                <a:cubicBezTo>
                  <a:pt x="12932" y="1618"/>
                  <a:pt x="12943" y="1632"/>
                  <a:pt x="12943" y="1652"/>
                </a:cubicBezTo>
                <a:lnTo>
                  <a:pt x="12943" y="3358"/>
                </a:lnTo>
                <a:lnTo>
                  <a:pt x="8667" y="3358"/>
                </a:lnTo>
                <a:lnTo>
                  <a:pt x="8667" y="1652"/>
                </a:lnTo>
                <a:lnTo>
                  <a:pt x="8662" y="1652"/>
                </a:lnTo>
                <a:cubicBezTo>
                  <a:pt x="8662" y="1632"/>
                  <a:pt x="8673" y="1618"/>
                  <a:pt x="8689" y="1618"/>
                </a:cubicBezTo>
                <a:close/>
                <a:moveTo>
                  <a:pt x="918" y="3364"/>
                </a:moveTo>
                <a:cubicBezTo>
                  <a:pt x="410" y="3364"/>
                  <a:pt x="0" y="3883"/>
                  <a:pt x="0" y="4524"/>
                </a:cubicBezTo>
                <a:lnTo>
                  <a:pt x="0" y="20440"/>
                </a:lnTo>
                <a:cubicBezTo>
                  <a:pt x="0" y="21081"/>
                  <a:pt x="410" y="21600"/>
                  <a:pt x="918" y="21600"/>
                </a:cubicBezTo>
                <a:lnTo>
                  <a:pt x="4045" y="21600"/>
                </a:lnTo>
                <a:lnTo>
                  <a:pt x="4045" y="3364"/>
                </a:lnTo>
                <a:lnTo>
                  <a:pt x="918" y="3364"/>
                </a:lnTo>
                <a:close/>
                <a:moveTo>
                  <a:pt x="17555" y="3364"/>
                </a:moveTo>
                <a:lnTo>
                  <a:pt x="17555" y="21600"/>
                </a:lnTo>
                <a:lnTo>
                  <a:pt x="20682" y="21600"/>
                </a:lnTo>
                <a:cubicBezTo>
                  <a:pt x="21190" y="21600"/>
                  <a:pt x="21600" y="21081"/>
                  <a:pt x="21600" y="20440"/>
                </a:cubicBezTo>
                <a:lnTo>
                  <a:pt x="21600" y="4524"/>
                </a:lnTo>
                <a:cubicBezTo>
                  <a:pt x="21600" y="3883"/>
                  <a:pt x="21190" y="3364"/>
                  <a:pt x="20682" y="3364"/>
                </a:cubicBezTo>
                <a:lnTo>
                  <a:pt x="17555" y="336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Quote Bubble"/>
          <p:cNvSpPr/>
          <p:nvPr/>
        </p:nvSpPr>
        <p:spPr>
          <a:xfrm flipH="1">
            <a:off x="1461351" y="11990189"/>
            <a:ext cx="654052" cy="399804"/>
          </a:xfrm>
          <a:prstGeom prst="wedgeEllipseCallout">
            <a:avLst>
              <a:gd name="adj1" fmla="val -49236"/>
              <a:gd name="adj2" fmla="val 7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Phone"/>
          <p:cNvSpPr/>
          <p:nvPr/>
        </p:nvSpPr>
        <p:spPr>
          <a:xfrm>
            <a:off x="1559761" y="8990694"/>
            <a:ext cx="457231" cy="94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Rectangle"/>
          <p:cNvSpPr/>
          <p:nvPr/>
        </p:nvSpPr>
        <p:spPr>
          <a:xfrm rot="19320315">
            <a:off x="1153376" y="9401620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Rectangle"/>
          <p:cNvSpPr/>
          <p:nvPr/>
        </p:nvSpPr>
        <p:spPr>
          <a:xfrm rot="19320315">
            <a:off x="1153376" y="10729917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Rectangle"/>
          <p:cNvSpPr/>
          <p:nvPr/>
        </p:nvSpPr>
        <p:spPr>
          <a:xfrm rot="19320315">
            <a:off x="1153376" y="12170220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A friendly reminder to make this go smoothly:"/>
          <p:cNvSpPr txBox="1"/>
          <p:nvPr/>
        </p:nvSpPr>
        <p:spPr>
          <a:xfrm>
            <a:off x="1391219" y="7762875"/>
            <a:ext cx="9456592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 friendly reminder:</a:t>
            </a:r>
          </a:p>
        </p:txBody>
      </p:sp>
      <p:sp>
        <p:nvSpPr>
          <p:cNvPr id="147" name="Individual RAT"/>
          <p:cNvSpPr txBox="1"/>
          <p:nvPr/>
        </p:nvSpPr>
        <p:spPr>
          <a:xfrm>
            <a:off x="1461352" y="2519560"/>
            <a:ext cx="7643763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10000">
                <a:solidFill>
                  <a:srgbClr val="0096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I</a:t>
            </a:r>
            <a:r>
              <a:rPr>
                <a:solidFill>
                  <a:schemeClr val="accent1"/>
                </a:solidFill>
              </a:rPr>
              <a:t>ndividual RAT</a:t>
            </a:r>
          </a:p>
        </p:txBody>
      </p:sp>
      <p:pic>
        <p:nvPicPr>
          <p:cNvPr id="148" name="20_min" descr="20_min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1853949" y="-2"/>
            <a:ext cx="12530051" cy="8353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1040039" fill="hold"/>
                                        <p:tgtEl>
                                          <p:spTgt spid="1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3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1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11" fill="hold" display="0">
                  <p:stCondLst>
                    <p:cond delay="indefinite"/>
                  </p:stCondLst>
                </p:cTn>
                <p:tgtEl>
                  <p:spTgt spid="148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Mobile in flight mode, in your bag."/>
          <p:cNvSpPr txBox="1"/>
          <p:nvPr/>
        </p:nvSpPr>
        <p:spPr>
          <a:xfrm>
            <a:off x="2422227" y="923290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Mobile in flight mode, in your bag.</a:t>
            </a:r>
          </a:p>
        </p:txBody>
      </p:sp>
      <p:sp>
        <p:nvSpPr>
          <p:cNvPr id="151" name="All bags in front."/>
          <p:cNvSpPr txBox="1"/>
          <p:nvPr/>
        </p:nvSpPr>
        <p:spPr>
          <a:xfrm>
            <a:off x="2422227" y="1050925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All bags in front.</a:t>
            </a:r>
          </a:p>
        </p:txBody>
      </p:sp>
      <p:sp>
        <p:nvSpPr>
          <p:cNvPr id="152" name="No talking across teams."/>
          <p:cNvSpPr txBox="1"/>
          <p:nvPr/>
        </p:nvSpPr>
        <p:spPr>
          <a:xfrm>
            <a:off x="2422227" y="11880850"/>
            <a:ext cx="7394576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No talking across teams.</a:t>
            </a:r>
          </a:p>
        </p:txBody>
      </p:sp>
      <p:sp>
        <p:nvSpPr>
          <p:cNvPr id="153" name="Suitcase"/>
          <p:cNvSpPr/>
          <p:nvPr/>
        </p:nvSpPr>
        <p:spPr>
          <a:xfrm>
            <a:off x="1461351" y="10530961"/>
            <a:ext cx="654053" cy="5176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8684" y="0"/>
                </a:moveTo>
                <a:cubicBezTo>
                  <a:pt x="7960" y="0"/>
                  <a:pt x="7371" y="745"/>
                  <a:pt x="7371" y="1659"/>
                </a:cubicBezTo>
                <a:lnTo>
                  <a:pt x="7371" y="3364"/>
                </a:lnTo>
                <a:lnTo>
                  <a:pt x="5464" y="3364"/>
                </a:lnTo>
                <a:lnTo>
                  <a:pt x="5471" y="21600"/>
                </a:lnTo>
                <a:lnTo>
                  <a:pt x="16129" y="21600"/>
                </a:lnTo>
                <a:lnTo>
                  <a:pt x="16129" y="3364"/>
                </a:lnTo>
                <a:lnTo>
                  <a:pt x="14224" y="3364"/>
                </a:lnTo>
                <a:lnTo>
                  <a:pt x="14224" y="1659"/>
                </a:lnTo>
                <a:cubicBezTo>
                  <a:pt x="14224" y="745"/>
                  <a:pt x="13635" y="0"/>
                  <a:pt x="12911" y="0"/>
                </a:cubicBezTo>
                <a:lnTo>
                  <a:pt x="8684" y="0"/>
                </a:lnTo>
                <a:close/>
                <a:moveTo>
                  <a:pt x="8689" y="1618"/>
                </a:moveTo>
                <a:lnTo>
                  <a:pt x="12916" y="1618"/>
                </a:lnTo>
                <a:cubicBezTo>
                  <a:pt x="12932" y="1618"/>
                  <a:pt x="12943" y="1632"/>
                  <a:pt x="12943" y="1652"/>
                </a:cubicBezTo>
                <a:lnTo>
                  <a:pt x="12943" y="3358"/>
                </a:lnTo>
                <a:lnTo>
                  <a:pt x="8667" y="3358"/>
                </a:lnTo>
                <a:lnTo>
                  <a:pt x="8667" y="1652"/>
                </a:lnTo>
                <a:lnTo>
                  <a:pt x="8662" y="1652"/>
                </a:lnTo>
                <a:cubicBezTo>
                  <a:pt x="8662" y="1632"/>
                  <a:pt x="8673" y="1618"/>
                  <a:pt x="8689" y="1618"/>
                </a:cubicBezTo>
                <a:close/>
                <a:moveTo>
                  <a:pt x="918" y="3364"/>
                </a:moveTo>
                <a:cubicBezTo>
                  <a:pt x="410" y="3364"/>
                  <a:pt x="0" y="3883"/>
                  <a:pt x="0" y="4524"/>
                </a:cubicBezTo>
                <a:lnTo>
                  <a:pt x="0" y="20440"/>
                </a:lnTo>
                <a:cubicBezTo>
                  <a:pt x="0" y="21081"/>
                  <a:pt x="410" y="21600"/>
                  <a:pt x="918" y="21600"/>
                </a:cubicBezTo>
                <a:lnTo>
                  <a:pt x="4045" y="21600"/>
                </a:lnTo>
                <a:lnTo>
                  <a:pt x="4045" y="3364"/>
                </a:lnTo>
                <a:lnTo>
                  <a:pt x="918" y="3364"/>
                </a:lnTo>
                <a:close/>
                <a:moveTo>
                  <a:pt x="17555" y="3364"/>
                </a:moveTo>
                <a:lnTo>
                  <a:pt x="17555" y="21600"/>
                </a:lnTo>
                <a:lnTo>
                  <a:pt x="20682" y="21600"/>
                </a:lnTo>
                <a:cubicBezTo>
                  <a:pt x="21190" y="21600"/>
                  <a:pt x="21600" y="21081"/>
                  <a:pt x="21600" y="20440"/>
                </a:cubicBezTo>
                <a:lnTo>
                  <a:pt x="21600" y="4524"/>
                </a:lnTo>
                <a:cubicBezTo>
                  <a:pt x="21600" y="3883"/>
                  <a:pt x="21190" y="3364"/>
                  <a:pt x="20682" y="3364"/>
                </a:cubicBezTo>
                <a:lnTo>
                  <a:pt x="17555" y="3364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Quote Bubble"/>
          <p:cNvSpPr/>
          <p:nvPr/>
        </p:nvSpPr>
        <p:spPr>
          <a:xfrm flipH="1">
            <a:off x="1461351" y="11990189"/>
            <a:ext cx="654052" cy="399804"/>
          </a:xfrm>
          <a:prstGeom prst="wedgeEllipseCallout">
            <a:avLst>
              <a:gd name="adj1" fmla="val -49236"/>
              <a:gd name="adj2" fmla="val 70000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" name="Phone"/>
          <p:cNvSpPr/>
          <p:nvPr/>
        </p:nvSpPr>
        <p:spPr>
          <a:xfrm>
            <a:off x="1559761" y="8990694"/>
            <a:ext cx="457231" cy="94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" name="Rectangle"/>
          <p:cNvSpPr/>
          <p:nvPr/>
        </p:nvSpPr>
        <p:spPr>
          <a:xfrm rot="19320315">
            <a:off x="1153376" y="9401620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Rectangle"/>
          <p:cNvSpPr/>
          <p:nvPr/>
        </p:nvSpPr>
        <p:spPr>
          <a:xfrm rot="19320315">
            <a:off x="1153376" y="10729917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8" name="Rectangle"/>
          <p:cNvSpPr/>
          <p:nvPr/>
        </p:nvSpPr>
        <p:spPr>
          <a:xfrm rot="19320315">
            <a:off x="1153376" y="12170220"/>
            <a:ext cx="1270002" cy="119759"/>
          </a:xfrm>
          <a:prstGeom prst="rect">
            <a:avLst/>
          </a:prstGeom>
          <a:solidFill>
            <a:srgbClr val="F74D63"/>
          </a:solidFill>
          <a:ln w="635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A friendly reminder to make this go smoothly:"/>
          <p:cNvSpPr txBox="1"/>
          <p:nvPr/>
        </p:nvSpPr>
        <p:spPr>
          <a:xfrm>
            <a:off x="1391219" y="7762875"/>
            <a:ext cx="9456592" cy="63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500">
                <a:solidFill>
                  <a:srgbClr val="92929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A friendly reminder:</a:t>
            </a:r>
          </a:p>
        </p:txBody>
      </p:sp>
      <p:sp>
        <p:nvSpPr>
          <p:cNvPr id="160" name="Team RAT"/>
          <p:cNvSpPr txBox="1"/>
          <p:nvPr/>
        </p:nvSpPr>
        <p:spPr>
          <a:xfrm>
            <a:off x="1461352" y="2519560"/>
            <a:ext cx="5233988" cy="165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0000">
                <a:solidFill>
                  <a:srgbClr val="F74D6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Team RAT</a:t>
            </a:r>
          </a:p>
        </p:txBody>
      </p:sp>
      <p:sp>
        <p:nvSpPr>
          <p:cNvPr id="161" name="Break: Once your team delivered, you can take a break outside. Return by 13:15"/>
          <p:cNvSpPr txBox="1"/>
          <p:nvPr/>
        </p:nvSpPr>
        <p:spPr>
          <a:xfrm>
            <a:off x="15013136" y="14358557"/>
            <a:ext cx="6540818" cy="189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3900">
                <a:solidFill>
                  <a:srgbClr val="F74D6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Break: </a:t>
            </a:r>
            <a:r>
              <a:rPr b="0">
                <a:solidFill>
                  <a:srgbClr val="FFFFFF"/>
                </a:solidFill>
              </a:rPr>
              <a:t>Once your team delivered, you can take a break outside. Return by</a:t>
            </a:r>
            <a:r>
              <a:t> 13:15</a:t>
            </a:r>
          </a:p>
        </p:txBody>
      </p:sp>
      <p:pic>
        <p:nvPicPr>
          <p:cNvPr id="162" name="20_min" descr="20_min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1853949" y="-2"/>
            <a:ext cx="12530051" cy="8353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1040039" fill="hold"/>
                                        <p:tgtEl>
                                          <p:spTgt spid="1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3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1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11" fill="hold" display="0">
                  <p:stCondLst>
                    <p:cond delay="indefinite"/>
                  </p:stCondLst>
                </p:cTn>
                <p:tgtEl>
                  <p:spTgt spid="16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8500" y="2216150"/>
            <a:ext cx="10944325" cy="88396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"/>
          <p:cNvSpPr/>
          <p:nvPr/>
        </p:nvSpPr>
        <p:spPr>
          <a:xfrm>
            <a:off x="7115224" y="5549900"/>
            <a:ext cx="2603031" cy="6001098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Rectangle"/>
          <p:cNvSpPr/>
          <p:nvPr/>
        </p:nvSpPr>
        <p:spPr>
          <a:xfrm>
            <a:off x="9718724" y="4316511"/>
            <a:ext cx="2603031" cy="7234487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Rectangle"/>
          <p:cNvSpPr/>
          <p:nvPr/>
        </p:nvSpPr>
        <p:spPr>
          <a:xfrm>
            <a:off x="12315527" y="4316511"/>
            <a:ext cx="2603030" cy="2386609"/>
          </a:xfrm>
          <a:prstGeom prst="rect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" name="Rectangle"/>
          <p:cNvSpPr/>
          <p:nvPr/>
        </p:nvSpPr>
        <p:spPr>
          <a:xfrm>
            <a:off x="12315527" y="6740450"/>
            <a:ext cx="5242894" cy="4809084"/>
          </a:xfrm>
          <a:prstGeom prst="rect">
            <a:avLst/>
          </a:prstGeom>
          <a:solidFill>
            <a:srgbClr val="EFC79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" name="Rectangle"/>
          <p:cNvSpPr/>
          <p:nvPr/>
        </p:nvSpPr>
        <p:spPr>
          <a:xfrm>
            <a:off x="14986120" y="4339158"/>
            <a:ext cx="5242894" cy="2386609"/>
          </a:xfrm>
          <a:prstGeom prst="rect">
            <a:avLst/>
          </a:prstGeom>
          <a:solidFill>
            <a:srgbClr val="EFC79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9024" y="3702050"/>
            <a:ext cx="15539352" cy="79003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69350" y="1657350"/>
            <a:ext cx="3071434" cy="1358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071850" y="1657350"/>
            <a:ext cx="3071434" cy="1358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Line" descr="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39365" y="3663453"/>
            <a:ext cx="2755354" cy="8182232"/>
          </a:xfrm>
          <a:prstGeom prst="rect">
            <a:avLst/>
          </a:prstGeom>
        </p:spPr>
      </p:pic>
      <p:pic>
        <p:nvPicPr>
          <p:cNvPr id="176" name="Line" descr="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449800" y="6692900"/>
            <a:ext cx="2970859" cy="101600"/>
          </a:xfrm>
          <a:prstGeom prst="rect">
            <a:avLst/>
          </a:prstGeom>
        </p:spPr>
      </p:pic>
      <p:sp>
        <p:nvSpPr>
          <p:cNvPr id="178" name="Delivery on BB"/>
          <p:cNvSpPr txBox="1"/>
          <p:nvPr/>
        </p:nvSpPr>
        <p:spPr>
          <a:xfrm>
            <a:off x="17988952" y="6334633"/>
            <a:ext cx="1892555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Delivery on BB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9824" y="2711450"/>
            <a:ext cx="15539352" cy="79003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560166" y="2672853"/>
            <a:ext cx="2755353" cy="8182231"/>
          </a:xfrm>
          <a:prstGeom prst="rect">
            <a:avLst/>
          </a:prstGeom>
        </p:spPr>
      </p:pic>
      <p:pic>
        <p:nvPicPr>
          <p:cNvPr id="183" name="Line" descr="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770600" y="5702300"/>
            <a:ext cx="2970859" cy="101600"/>
          </a:xfrm>
          <a:prstGeom prst="rect">
            <a:avLst/>
          </a:prstGeom>
        </p:spPr>
      </p:pic>
      <p:sp>
        <p:nvSpPr>
          <p:cNvPr id="185" name="Delivery on BB"/>
          <p:cNvSpPr txBox="1"/>
          <p:nvPr/>
        </p:nvSpPr>
        <p:spPr>
          <a:xfrm>
            <a:off x="19309751" y="5344033"/>
            <a:ext cx="1892555" cy="411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Delivery on BB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318499" y="3219355"/>
            <a:ext cx="13238686" cy="72772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