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7CC1-3FC2-4975-A4E5-E4BD6AE22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F1F99-3A2F-4999-9D72-64CDC9B56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91F7-004D-424A-99F5-8E16AFB5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C04-767D-4FDA-A197-6C3AACBD1C03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5786-7794-4AAB-9AC0-92D62878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6A46-6543-4A97-B933-21EAE3E0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AABA-64AA-416F-8859-2777E57BD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401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9FDF-5132-4AD2-A9F0-C2C49C6F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21EBB-E74F-48BA-9911-9E250E5E9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90FC1-BD07-402D-967C-A2167C4B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C04-767D-4FDA-A197-6C3AACBD1C03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6062-9124-4BF6-A5AC-AC353362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5C41-63E7-4D17-B28B-F6360C55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AABA-64AA-416F-8859-2777E57BD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979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30B48-E6DD-4E20-A35A-07BFC8739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228B3-4A89-47EB-B289-AC908469F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D6DA-4D84-494A-9C14-66A987B9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C04-767D-4FDA-A197-6C3AACBD1C03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EC06D-BABE-4341-ADBE-24855B33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241A-7F91-4165-BD1A-3BAD4DD9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AABA-64AA-416F-8859-2777E57BD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721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42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56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6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77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5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40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4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29F7-1EF0-4E5D-B99B-D3F45E65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BBDE-C81C-4D0E-99AF-21EEAA47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AF87-DD17-4733-86D4-A9D88EF5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C04-767D-4FDA-A197-6C3AACBD1C03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AA71-4396-466A-AA30-97CAB2AF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FAA98-96E9-4B6B-A8AF-652474F0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AABA-64AA-416F-8859-2777E57BD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7159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7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10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6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CAF7-7AB7-437E-9B92-D81256CA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FE223-38CA-43B9-B866-548BB257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EBCD3-B777-4C1D-8E2A-643327ED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C04-767D-4FDA-A197-6C3AACBD1C03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A9193-D016-4424-8AA0-A5F1FD48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4518-587A-49EC-B6BE-E9A38F33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AABA-64AA-416F-8859-2777E57BD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51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B45B-A647-4CDD-BDDC-A23FD73E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EE73-72A6-49DF-BCE6-46F843DEA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837D7-855C-45B3-A334-4A0B2A8A0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F15BD-6060-44A2-A4B9-31757FF1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C04-767D-4FDA-A197-6C3AACBD1C03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4A84F-7585-4BBA-81C6-16F4BC67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969D6-C7D7-453C-9777-DA75E742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AABA-64AA-416F-8859-2777E57BD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0794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13DC-BEBF-4E42-B39B-362D1E25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736FB-8601-44AD-9682-CBC70C73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0FCF1-6DF1-49E2-8B36-6BDB66076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7BD85-9CFF-4A04-ABC6-DDF96549F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B321E-775F-4214-9CFD-3F491FFD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49B49-D722-45D3-99B9-B4E7D1B0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C04-767D-4FDA-A197-6C3AACBD1C03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72FD3-686C-4A50-A7DC-EF883641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7E554-0647-437C-8BDE-85CE6A1B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AABA-64AA-416F-8859-2777E57BD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572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D0FA-0CD0-439F-B7BE-3829BC2C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EE0D4-1709-422B-BB9F-9207DF07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C04-767D-4FDA-A197-6C3AACBD1C03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D26A3-863B-41C1-AFD9-4E871C09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F508A-C0D6-47A9-8DFF-6FE81E5A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AABA-64AA-416F-8859-2777E57BD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890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201E3-5B9B-4DAF-8B93-464E7237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C04-767D-4FDA-A197-6C3AACBD1C03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4E6D8-1D23-4C70-A46C-C4395AE8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A2BC-FA82-4366-9390-819F2FFF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AABA-64AA-416F-8859-2777E57BD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14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EE5B-D25C-4BC2-85EE-1D82B695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C552-0858-4CA5-873A-61F02116F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70728-E951-4AD1-9896-E90DF24B1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8E595-3383-4D25-981D-AB5777C0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C04-767D-4FDA-A197-6C3AACBD1C03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0947A-BBEC-4CD0-AC7C-414B9D9B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F5EAC-877A-485C-AF9D-813A1835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AABA-64AA-416F-8859-2777E57BD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989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74AB-18CA-4329-98FF-A4A55897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D48A9-0169-433B-856A-2F22D4E4E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289DD-3AB8-4D38-9381-C98AE66AF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EBDC4-5E65-4F88-8C95-ED43A619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4C04-767D-4FDA-A197-6C3AACBD1C03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049BA-492B-489A-B958-76FCDA15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1D4EE-07A9-4196-A843-CD571559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AABA-64AA-416F-8859-2777E57BD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932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A39DF-745A-4566-89C7-DFE8554E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BB838-7495-4666-83DA-0DE031486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6E42-33FE-4080-8F69-14AE3FD49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4C04-767D-4FDA-A197-6C3AACBD1C03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1B0CD-E388-47DA-8194-96FFBA95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E52FF-ED38-4E17-B530-D11CA56EF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AAABA-64AA-416F-8859-2777E57BD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490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5300" y="1701800"/>
            <a:ext cx="9748001" cy="41329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ct val="115000"/>
              </a:lnSpc>
              <a:spcAft>
                <a:spcPts val="533"/>
              </a:spcAft>
            </a:pPr>
            <a:r>
              <a:rPr lang="en-ID" sz="2667" b="1" kern="100" dirty="0">
                <a:solidFill>
                  <a:prstClr val="white"/>
                </a:solidFill>
                <a:latin typeface="Aptos"/>
                <a:ea typeface="Aptos"/>
                <a:cs typeface="Times New Roman" panose="02020603050405020304" pitchFamily="18" charset="0"/>
              </a:rPr>
              <a:t>Objective:</a:t>
            </a:r>
            <a:endParaRPr lang="en-ID" sz="2667" kern="100" dirty="0">
              <a:solidFill>
                <a:prstClr val="white"/>
              </a:solidFill>
              <a:latin typeface="Aptos"/>
              <a:ea typeface="Aptos"/>
              <a:cs typeface="Times New Roman" panose="02020603050405020304" pitchFamily="18" charset="0"/>
            </a:endParaRPr>
          </a:p>
          <a:p>
            <a:pPr marL="228611" indent="-228611" defTabSz="609630">
              <a:lnSpc>
                <a:spcPct val="115000"/>
              </a:lnSpc>
              <a:spcAft>
                <a:spcPts val="533"/>
              </a:spcAft>
              <a:buSzPts val="1000"/>
              <a:buFont typeface="Symbol" panose="05050102010706020507" pitchFamily="18" charset="2"/>
              <a:buChar char=""/>
              <a:tabLst>
                <a:tab pos="304815" algn="l"/>
              </a:tabLst>
            </a:pPr>
            <a:r>
              <a:rPr lang="en-ID" sz="2667" kern="100" dirty="0">
                <a:solidFill>
                  <a:prstClr val="white"/>
                </a:solidFill>
                <a:latin typeface="Aptos"/>
                <a:ea typeface="Aptos"/>
                <a:cs typeface="Times New Roman" panose="02020603050405020304" pitchFamily="18" charset="0"/>
              </a:rPr>
              <a:t>Modify the bank queue simulation and </a:t>
            </a:r>
            <a:r>
              <a:rPr lang="en-ID" sz="2667" kern="100" dirty="0" err="1">
                <a:solidFill>
                  <a:prstClr val="white"/>
                </a:solidFill>
                <a:latin typeface="Aptos"/>
                <a:ea typeface="Aptos"/>
                <a:cs typeface="Times New Roman" panose="02020603050405020304" pitchFamily="18" charset="0"/>
              </a:rPr>
              <a:t>analyze</a:t>
            </a:r>
            <a:r>
              <a:rPr lang="en-ID" sz="2667" kern="100" dirty="0">
                <a:solidFill>
                  <a:prstClr val="white"/>
                </a:solidFill>
                <a:latin typeface="Aptos"/>
                <a:ea typeface="Aptos"/>
                <a:cs typeface="Times New Roman" panose="02020603050405020304" pitchFamily="18" charset="0"/>
              </a:rPr>
              <a:t> system performance.</a:t>
            </a:r>
          </a:p>
          <a:p>
            <a:pPr defTabSz="609630">
              <a:lnSpc>
                <a:spcPct val="115000"/>
              </a:lnSpc>
              <a:spcAft>
                <a:spcPts val="533"/>
              </a:spcAft>
            </a:pPr>
            <a:r>
              <a:rPr lang="en-ID" sz="2667" b="1" kern="100" dirty="0">
                <a:solidFill>
                  <a:prstClr val="white"/>
                </a:solidFill>
                <a:latin typeface="Aptos"/>
                <a:ea typeface="Aptos"/>
                <a:cs typeface="Times New Roman" panose="02020603050405020304" pitchFamily="18" charset="0"/>
              </a:rPr>
              <a:t>Tasks:</a:t>
            </a:r>
            <a:endParaRPr lang="en-ID" sz="2667" kern="100" dirty="0">
              <a:solidFill>
                <a:prstClr val="white"/>
              </a:solidFill>
              <a:latin typeface="Aptos"/>
              <a:ea typeface="Aptos"/>
              <a:cs typeface="Times New Roman" panose="02020603050405020304" pitchFamily="18" charset="0"/>
            </a:endParaRPr>
          </a:p>
          <a:p>
            <a:pPr marL="228611" indent="-228611" defTabSz="609630">
              <a:lnSpc>
                <a:spcPct val="115000"/>
              </a:lnSpc>
              <a:spcAft>
                <a:spcPts val="533"/>
              </a:spcAft>
              <a:buFont typeface="+mj-lt"/>
              <a:buAutoNum type="arabicPeriod"/>
              <a:tabLst>
                <a:tab pos="304815" algn="l"/>
              </a:tabLst>
            </a:pPr>
            <a:r>
              <a:rPr lang="en-ID" sz="2667" b="1" kern="100" dirty="0">
                <a:solidFill>
                  <a:prstClr val="white"/>
                </a:solidFill>
                <a:latin typeface="Aptos"/>
                <a:ea typeface="Aptos"/>
                <a:cs typeface="Times New Roman" panose="02020603050405020304" pitchFamily="18" charset="0"/>
              </a:rPr>
              <a:t>Change the number of tellers</a:t>
            </a:r>
            <a:r>
              <a:rPr lang="en-ID" sz="2667" kern="100" dirty="0">
                <a:solidFill>
                  <a:prstClr val="white"/>
                </a:solidFill>
                <a:latin typeface="Aptos"/>
                <a:ea typeface="Aptos"/>
                <a:cs typeface="Times New Roman" panose="02020603050405020304" pitchFamily="18" charset="0"/>
              </a:rPr>
              <a:t> and </a:t>
            </a:r>
            <a:r>
              <a:rPr lang="en-ID" sz="2667" kern="100" dirty="0" err="1">
                <a:solidFill>
                  <a:prstClr val="white"/>
                </a:solidFill>
                <a:latin typeface="Aptos"/>
                <a:ea typeface="Aptos"/>
                <a:cs typeface="Times New Roman" panose="02020603050405020304" pitchFamily="18" charset="0"/>
              </a:rPr>
              <a:t>analyze</a:t>
            </a:r>
            <a:r>
              <a:rPr lang="en-ID" sz="2667" kern="100" dirty="0">
                <a:solidFill>
                  <a:prstClr val="white"/>
                </a:solidFill>
                <a:latin typeface="Aptos"/>
                <a:ea typeface="Aptos"/>
                <a:cs typeface="Times New Roman" panose="02020603050405020304" pitchFamily="18" charset="0"/>
              </a:rPr>
              <a:t> the effect on waiting times.</a:t>
            </a:r>
          </a:p>
          <a:p>
            <a:pPr marL="228611" indent="-228611" defTabSz="609630">
              <a:lnSpc>
                <a:spcPct val="115000"/>
              </a:lnSpc>
              <a:spcAft>
                <a:spcPts val="533"/>
              </a:spcAft>
              <a:buFont typeface="+mj-lt"/>
              <a:buAutoNum type="arabicPeriod"/>
              <a:tabLst>
                <a:tab pos="304815" algn="l"/>
              </a:tabLst>
            </a:pPr>
            <a:r>
              <a:rPr lang="en-ID" sz="2667" b="1" kern="100" dirty="0">
                <a:solidFill>
                  <a:prstClr val="white"/>
                </a:solidFill>
                <a:latin typeface="Aptos"/>
                <a:ea typeface="Aptos"/>
                <a:cs typeface="Times New Roman" panose="02020603050405020304" pitchFamily="18" charset="0"/>
              </a:rPr>
              <a:t>Modify the arrival rate</a:t>
            </a:r>
            <a:r>
              <a:rPr lang="en-ID" sz="2667" kern="100" dirty="0">
                <a:solidFill>
                  <a:prstClr val="white"/>
                </a:solidFill>
                <a:latin typeface="Aptos"/>
                <a:ea typeface="Aptos"/>
                <a:cs typeface="Times New Roman" panose="02020603050405020304" pitchFamily="18" charset="0"/>
              </a:rPr>
              <a:t> to simulate peak hours.</a:t>
            </a:r>
          </a:p>
          <a:p>
            <a:pPr marL="228611" indent="-228611" defTabSz="609630">
              <a:lnSpc>
                <a:spcPct val="115000"/>
              </a:lnSpc>
              <a:spcAft>
                <a:spcPts val="533"/>
              </a:spcAft>
              <a:buFont typeface="+mj-lt"/>
              <a:buAutoNum type="arabicPeriod"/>
              <a:tabLst>
                <a:tab pos="304815" algn="l"/>
              </a:tabLst>
            </a:pPr>
            <a:r>
              <a:rPr lang="en-ID" sz="2667" b="1" kern="100" dirty="0">
                <a:solidFill>
                  <a:prstClr val="white"/>
                </a:solidFill>
                <a:latin typeface="Aptos"/>
                <a:ea typeface="Aptos"/>
                <a:cs typeface="Times New Roman" panose="02020603050405020304" pitchFamily="18" charset="0"/>
              </a:rPr>
              <a:t>Visualize agent utilization</a:t>
            </a:r>
            <a:r>
              <a:rPr lang="en-ID" sz="2667" kern="100" dirty="0">
                <a:solidFill>
                  <a:prstClr val="white"/>
                </a:solidFill>
                <a:latin typeface="Aptos"/>
                <a:ea typeface="Aptos"/>
                <a:cs typeface="Times New Roman" panose="02020603050405020304" pitchFamily="18" charset="0"/>
              </a:rPr>
              <a:t> over time.</a:t>
            </a:r>
          </a:p>
          <a:p>
            <a:pPr marL="228611" indent="-228611" defTabSz="609630">
              <a:lnSpc>
                <a:spcPct val="115000"/>
              </a:lnSpc>
              <a:spcAft>
                <a:spcPts val="533"/>
              </a:spcAft>
              <a:buFont typeface="+mj-lt"/>
              <a:buAutoNum type="arabicPeriod"/>
              <a:tabLst>
                <a:tab pos="304815" algn="l"/>
              </a:tabLst>
            </a:pPr>
            <a:r>
              <a:rPr lang="en-ID" sz="2667" b="1" kern="100" dirty="0">
                <a:solidFill>
                  <a:prstClr val="white"/>
                </a:solidFill>
                <a:latin typeface="Aptos"/>
                <a:ea typeface="Aptos"/>
                <a:cs typeface="Times New Roman" panose="02020603050405020304" pitchFamily="18" charset="0"/>
              </a:rPr>
              <a:t>Implement a priority queue</a:t>
            </a:r>
            <a:r>
              <a:rPr lang="en-ID" sz="2667" kern="100" dirty="0">
                <a:solidFill>
                  <a:prstClr val="white"/>
                </a:solidFill>
                <a:latin typeface="Aptos"/>
                <a:ea typeface="Aptos"/>
                <a:cs typeface="Times New Roman" panose="02020603050405020304" pitchFamily="18" charset="0"/>
              </a:rPr>
              <a:t> (VIP customers get served first).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78000" y="260853"/>
            <a:ext cx="10255250" cy="956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8320"/>
              </a:lnSpc>
              <a:defRPr/>
            </a:pPr>
            <a:r>
              <a:rPr lang="en-US" sz="5400" b="1" dirty="0">
                <a:solidFill>
                  <a:srgbClr val="FFFFFF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ASSIGNMENT FOR STUDENTS 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1292076" y="4041885"/>
            <a:ext cx="4108345" cy="152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1306"/>
              </a:lnSpc>
              <a:defRPr/>
            </a:pPr>
            <a:r>
              <a:rPr lang="en-US" sz="933" spc="33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INFORMATICS, UNIVERSITY MUHAMMADIYAH OF MALANG</a:t>
            </a:r>
          </a:p>
        </p:txBody>
      </p:sp>
      <p:sp>
        <p:nvSpPr>
          <p:cNvPr id="5" name="AutoShape 5"/>
          <p:cNvSpPr/>
          <p:nvPr/>
        </p:nvSpPr>
        <p:spPr>
          <a:xfrm>
            <a:off x="1499166" y="-72274"/>
            <a:ext cx="6350" cy="7002548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AutoShape 6"/>
          <p:cNvSpPr/>
          <p:nvPr/>
        </p:nvSpPr>
        <p:spPr>
          <a:xfrm>
            <a:off x="1505516" y="6038850"/>
            <a:ext cx="12192000" cy="635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Freeform 7"/>
          <p:cNvSpPr/>
          <p:nvPr/>
        </p:nvSpPr>
        <p:spPr>
          <a:xfrm>
            <a:off x="622300" y="685800"/>
            <a:ext cx="302169" cy="302169"/>
          </a:xfrm>
          <a:custGeom>
            <a:avLst/>
            <a:gdLst/>
            <a:ahLst/>
            <a:cxnLst/>
            <a:rect l="l" t="t" r="r" b="b"/>
            <a:pathLst>
              <a:path w="453254" h="453254">
                <a:moveTo>
                  <a:pt x="0" y="0"/>
                </a:moveTo>
                <a:lnTo>
                  <a:pt x="453254" y="0"/>
                </a:lnTo>
                <a:lnTo>
                  <a:pt x="453254" y="453254"/>
                </a:lnTo>
                <a:lnTo>
                  <a:pt x="0" y="4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465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</vt:lpstr>
      <vt:lpstr>Arial</vt:lpstr>
      <vt:lpstr>Big Shoulders Display Bold</vt:lpstr>
      <vt:lpstr>Calibri</vt:lpstr>
      <vt:lpstr>Calibri Light</vt:lpstr>
      <vt:lpstr>Lato</vt:lpstr>
      <vt:lpstr>Symbol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2025-03-17T02:29:55Z</dcterms:created>
  <dcterms:modified xsi:type="dcterms:W3CDTF">2025-03-17T02:31:10Z</dcterms:modified>
</cp:coreProperties>
</file>