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57" r:id="rId4"/>
    <p:sldId id="266" r:id="rId5"/>
    <p:sldId id="265" r:id="rId6"/>
    <p:sldId id="258" r:id="rId7"/>
    <p:sldId id="260" r:id="rId8"/>
    <p:sldId id="259" r:id="rId9"/>
    <p:sldId id="261" r:id="rId10"/>
    <p:sldId id="26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3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E08D-110C-462C-BAB0-52E30401C4A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0E77-428B-4228-B899-083FEAEB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0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E08D-110C-462C-BAB0-52E30401C4A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0E77-428B-4228-B899-083FEAEB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E08D-110C-462C-BAB0-52E30401C4A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0E77-428B-4228-B899-083FEAEB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4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E08D-110C-462C-BAB0-52E30401C4A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0E77-428B-4228-B899-083FEAEB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E08D-110C-462C-BAB0-52E30401C4A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0E77-428B-4228-B899-083FEAEB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8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E08D-110C-462C-BAB0-52E30401C4A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0E77-428B-4228-B899-083FEAEB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0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E08D-110C-462C-BAB0-52E30401C4A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0E77-428B-4228-B899-083FEAEB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1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E08D-110C-462C-BAB0-52E30401C4A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0E77-428B-4228-B899-083FEAEB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1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E08D-110C-462C-BAB0-52E30401C4A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0E77-428B-4228-B899-083FEAEB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8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E08D-110C-462C-BAB0-52E30401C4A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0E77-428B-4228-B899-083FEAEB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6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E08D-110C-462C-BAB0-52E30401C4A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0E77-428B-4228-B899-083FEAEB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8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E08D-110C-462C-BAB0-52E30401C4A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70E77-428B-4228-B899-083FEAEB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26" y="0"/>
            <a:ext cx="11743509" cy="687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41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358846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600" b="0" i="0" dirty="0">
                <a:solidFill>
                  <a:srgbClr val="000000"/>
                </a:solidFill>
                <a:effectLst/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8846" y="0"/>
            <a:ext cx="1833154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Plant Small Stock Illustrations – 68,267 Plant Small Stock Illustrations,  Vectors &amp; Clipart - Dreamstime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6FEF3"/>
              </a:clrFrom>
              <a:clrTo>
                <a:srgbClr val="F6FE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9" t="6769" r="14049" b="13962"/>
          <a:stretch/>
        </p:blipFill>
        <p:spPr bwMode="auto">
          <a:xfrm>
            <a:off x="65313" y="529978"/>
            <a:ext cx="627017" cy="71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5934" y="1888515"/>
            <a:ext cx="4732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+mj-lt"/>
              </a:rPr>
            </a:br>
            <a:endParaRPr lang="en-US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3952" y="462444"/>
            <a:ext cx="2853192" cy="1495676"/>
            <a:chOff x="1371598" y="462444"/>
            <a:chExt cx="2382274" cy="1495676"/>
          </a:xfrm>
        </p:grpSpPr>
        <p:sp>
          <p:nvSpPr>
            <p:cNvPr id="12" name="Snip Diagonal Corner Rectangle 11"/>
            <p:cNvSpPr/>
            <p:nvPr/>
          </p:nvSpPr>
          <p:spPr>
            <a:xfrm>
              <a:off x="1371598" y="462444"/>
              <a:ext cx="2246811" cy="744583"/>
            </a:xfrm>
            <a:prstGeom prst="snip2Diag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01842" y="573125"/>
              <a:ext cx="235203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Team Member</a:t>
              </a:r>
            </a:p>
            <a:p>
              <a:endParaRPr lang="en-US" sz="2800" dirty="0"/>
            </a:p>
            <a:p>
              <a:endParaRPr lang="en-US" sz="28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84220" y="1968477"/>
            <a:ext cx="7284687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Our team are </a:t>
            </a:r>
            <a:r>
              <a:rPr lang="en-US" dirty="0" err="1"/>
              <a:t>expertised</a:t>
            </a:r>
            <a:r>
              <a:rPr lang="en-US" dirty="0"/>
              <a:t> in the field of data, IOT, software, law and business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4219" y="2952006"/>
            <a:ext cx="492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Legal field :</a:t>
            </a:r>
            <a:r>
              <a:rPr lang="fa-IR" b="1" dirty="0"/>
              <a:t> </a:t>
            </a:r>
            <a:r>
              <a:rPr lang="en-US" b="1" dirty="0" err="1"/>
              <a:t>Erafan</a:t>
            </a:r>
            <a:r>
              <a:rPr lang="en-US" b="1" dirty="0"/>
              <a:t> </a:t>
            </a:r>
            <a:r>
              <a:rPr lang="en-US" b="1" dirty="0" err="1"/>
              <a:t>Feiz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0153" y="3602002"/>
            <a:ext cx="459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Business field  :  Mohammad Hossein </a:t>
            </a:r>
            <a:r>
              <a:rPr lang="en-US" b="1" dirty="0" err="1"/>
              <a:t>Marzdar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1988" y="4276342"/>
            <a:ext cx="478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: Farzaneh Fallahpour and </a:t>
            </a:r>
            <a:r>
              <a:rPr lang="en-US" b="1" dirty="0" err="1"/>
              <a:t>Ghazale</a:t>
            </a:r>
            <a:r>
              <a:rPr lang="en-US" b="1" dirty="0"/>
              <a:t> </a:t>
            </a:r>
            <a:r>
              <a:rPr lang="en-US" b="1" dirty="0" err="1"/>
              <a:t>keyvani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4219" y="4917763"/>
            <a:ext cx="631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IOT</a:t>
            </a:r>
            <a:r>
              <a:rPr lang="en-US" dirty="0"/>
              <a:t> :</a:t>
            </a:r>
            <a:r>
              <a:rPr lang="en-US" b="1" dirty="0"/>
              <a:t> Rasoul </a:t>
            </a:r>
            <a:r>
              <a:rPr lang="en-US" b="1" dirty="0" err="1"/>
              <a:t>Bousaeedi</a:t>
            </a:r>
            <a:r>
              <a:rPr lang="en-US" b="1" dirty="0"/>
              <a:t> , Mahdi </a:t>
            </a:r>
            <a:r>
              <a:rPr lang="en-US" b="1" dirty="0" err="1"/>
              <a:t>Vafaei</a:t>
            </a:r>
            <a:r>
              <a:rPr lang="en-US" b="1" dirty="0"/>
              <a:t> and </a:t>
            </a:r>
            <a:r>
              <a:rPr lang="en-US" b="1" dirty="0" err="1"/>
              <a:t>Sepehr</a:t>
            </a:r>
            <a:r>
              <a:rPr lang="en-US" b="1" dirty="0"/>
              <a:t> </a:t>
            </a:r>
            <a:r>
              <a:rPr lang="en-US" b="1" dirty="0" err="1"/>
              <a:t>Voroodi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4219" y="5537329"/>
            <a:ext cx="561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Electricity : Elnaz </a:t>
            </a:r>
            <a:r>
              <a:rPr lang="en-US" b="1" dirty="0" err="1"/>
              <a:t>Tavakkoli</a:t>
            </a:r>
            <a:r>
              <a:rPr lang="en-US" b="1" dirty="0"/>
              <a:t> and Hossein </a:t>
            </a:r>
            <a:r>
              <a:rPr lang="en-US" b="1" dirty="0" err="1"/>
              <a:t>Miyar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85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358846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600" b="0" i="0" dirty="0">
                <a:solidFill>
                  <a:srgbClr val="000000"/>
                </a:solidFill>
                <a:effectLst/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8846" y="0"/>
            <a:ext cx="1833154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Plant Small Stock Illustrations – 68,267 Plant Small Stock Illustrations,  Vectors &amp; Clipart - Dreamstime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6FEF3"/>
              </a:clrFrom>
              <a:clrTo>
                <a:srgbClr val="F6FE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9" t="6769" r="14049" b="13962"/>
          <a:stretch/>
        </p:blipFill>
        <p:spPr bwMode="auto">
          <a:xfrm>
            <a:off x="3539940" y="1596686"/>
            <a:ext cx="627017" cy="71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nip Diagonal Corner Rectangle 7"/>
          <p:cNvSpPr/>
          <p:nvPr/>
        </p:nvSpPr>
        <p:spPr>
          <a:xfrm>
            <a:off x="4070468" y="1523330"/>
            <a:ext cx="2690951" cy="744583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Earth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Life </a:t>
            </a:r>
          </a:p>
        </p:txBody>
      </p:sp>
      <p:pic>
        <p:nvPicPr>
          <p:cNvPr id="10" name="Picture 2" descr="Linear vector illustration with inscription Happy Earth Day. Concept of Clean  planet, Global Environmental protection, Esg. Line art illustration.  12404911 Vector Art at Vecteezy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40"/>
          <a:stretch/>
        </p:blipFill>
        <p:spPr bwMode="auto">
          <a:xfrm>
            <a:off x="2806202" y="2267913"/>
            <a:ext cx="5219481" cy="366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11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0358846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600" b="0" i="0" dirty="0">
                <a:solidFill>
                  <a:srgbClr val="000000"/>
                </a:solidFill>
                <a:effectLst/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358846" y="0"/>
            <a:ext cx="1833154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Plant Small Stock Illustrations – 68,267 Plant Small Stock Illustrations,  Vectors &amp; Clipart - Dreamstime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6FEF3"/>
              </a:clrFrom>
              <a:clrTo>
                <a:srgbClr val="F6FE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9" t="6769" r="14049" b="13962"/>
          <a:stretch/>
        </p:blipFill>
        <p:spPr bwMode="auto">
          <a:xfrm>
            <a:off x="65313" y="529978"/>
            <a:ext cx="627017" cy="71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613952" y="462444"/>
            <a:ext cx="2853192" cy="1495676"/>
            <a:chOff x="1371598" y="462444"/>
            <a:chExt cx="2382274" cy="149567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371598" y="462444"/>
              <a:ext cx="2246811" cy="744583"/>
            </a:xfrm>
            <a:prstGeom prst="snip2Diag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01842" y="573125"/>
              <a:ext cx="235203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About Team </a:t>
              </a:r>
            </a:p>
            <a:p>
              <a:endParaRPr lang="en-US" sz="2800" dirty="0"/>
            </a:p>
            <a:p>
              <a:endParaRPr lang="en-US" sz="28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05934" y="1888515"/>
            <a:ext cx="396621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Product Name Is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Avand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Of Farming method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fa-I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 Iran Team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b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</a:br>
            <a:endParaRPr lang="en-US" sz="2000" dirty="0">
              <a:latin typeface="+mj-lt"/>
            </a:endParaRPr>
          </a:p>
        </p:txBody>
      </p:sp>
      <p:sp>
        <p:nvSpPr>
          <p:cNvPr id="19" name="AutoShape 10" descr="5 Israeli precision-ag technologies making farms smarter - ISRAEL21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637" y="1653320"/>
            <a:ext cx="6046729" cy="402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46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358846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600" b="0" i="0" dirty="0">
                <a:solidFill>
                  <a:srgbClr val="000000"/>
                </a:solidFill>
                <a:effectLst/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8846" y="0"/>
            <a:ext cx="1833154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Plant Small Stock Illustrations – 68,267 Plant Small Stock Illustrations,  Vectors &amp; Clipart - Dreamstime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6FEF3"/>
              </a:clrFrom>
              <a:clrTo>
                <a:srgbClr val="F6FE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9" t="6769" r="14049" b="13962"/>
          <a:stretch/>
        </p:blipFill>
        <p:spPr bwMode="auto">
          <a:xfrm>
            <a:off x="65313" y="529978"/>
            <a:ext cx="627017" cy="71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2872" y="1888515"/>
            <a:ext cx="9510360" cy="4924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way of maintaining the greenhouses as you can see in the figure below,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leads to an excessive increase in water consumption and damage to the greenhouses.</a:t>
            </a: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water shortage</a:t>
            </a:r>
            <a:endParaRPr lang="fa-IR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Improper storage</a:t>
            </a:r>
            <a:endParaRPr lang="fa-IR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Damage to plants</a:t>
            </a:r>
          </a:p>
          <a:p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b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</a:br>
            <a:endParaRPr lang="en-US" sz="2000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13952" y="462444"/>
            <a:ext cx="2246811" cy="744583"/>
            <a:chOff x="1371598" y="462444"/>
            <a:chExt cx="2246811" cy="744583"/>
          </a:xfrm>
        </p:grpSpPr>
        <p:sp>
          <p:nvSpPr>
            <p:cNvPr id="13" name="Snip Diagonal Corner Rectangle 12"/>
            <p:cNvSpPr/>
            <p:nvPr/>
          </p:nvSpPr>
          <p:spPr>
            <a:xfrm>
              <a:off x="1371598" y="462444"/>
              <a:ext cx="2246811" cy="744583"/>
            </a:xfrm>
            <a:prstGeom prst="snip2Diag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21819" y="573125"/>
              <a:ext cx="19463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Problem</a:t>
              </a: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83" y="4143887"/>
            <a:ext cx="2788688" cy="12707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21" y="5478701"/>
            <a:ext cx="2885526" cy="13066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031" y="4082332"/>
            <a:ext cx="2627774" cy="131323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035" y="5474866"/>
            <a:ext cx="2850192" cy="132524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546" y="4056539"/>
            <a:ext cx="2281226" cy="13245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485" y="5467285"/>
            <a:ext cx="2336917" cy="135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9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358846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600" b="0" i="0" dirty="0">
                <a:solidFill>
                  <a:srgbClr val="000000"/>
                </a:solidFill>
                <a:effectLst/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8846" y="0"/>
            <a:ext cx="1833154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Plant Small Stock Illustrations – 68,267 Plant Small Stock Illustrations,  Vectors &amp; Clipart - Dreamstime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6FEF3"/>
              </a:clrFrom>
              <a:clrTo>
                <a:srgbClr val="F6FE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9" t="6769" r="14049" b="13962"/>
          <a:stretch/>
        </p:blipFill>
        <p:spPr bwMode="auto">
          <a:xfrm>
            <a:off x="65313" y="529978"/>
            <a:ext cx="627017" cy="71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13952" y="462444"/>
            <a:ext cx="2853192" cy="1495676"/>
            <a:chOff x="1371598" y="462444"/>
            <a:chExt cx="2382274" cy="1495676"/>
          </a:xfrm>
        </p:grpSpPr>
        <p:sp>
          <p:nvSpPr>
            <p:cNvPr id="12" name="Snip Diagonal Corner Rectangle 11"/>
            <p:cNvSpPr/>
            <p:nvPr/>
          </p:nvSpPr>
          <p:spPr>
            <a:xfrm>
              <a:off x="1371598" y="462444"/>
              <a:ext cx="2246811" cy="744583"/>
            </a:xfrm>
            <a:prstGeom prst="snip2Diag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01842" y="573125"/>
              <a:ext cx="235203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endParaRPr lang="en-US" sz="2800" dirty="0"/>
            </a:p>
            <a:p>
              <a:endParaRPr lang="en-US" sz="28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64173" y="573125"/>
            <a:ext cx="1946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591" y="1437815"/>
            <a:ext cx="47578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Structure And Mechanical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7C6E6F1-4FC3-9EFC-76B7-7EB3C0745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4" y="2521612"/>
            <a:ext cx="8086987" cy="39788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70B8736-52D8-2A04-A8CB-9B196E073DE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58658" y="3067992"/>
            <a:ext cx="30003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358846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600" b="0" i="0" dirty="0">
                <a:solidFill>
                  <a:srgbClr val="000000"/>
                </a:solidFill>
                <a:effectLst/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8846" y="0"/>
            <a:ext cx="1833154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Plant Small Stock Illustrations – 68,267 Plant Small Stock Illustrations,  Vectors &amp; Clipart - Dreamstime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6FEF3"/>
              </a:clrFrom>
              <a:clrTo>
                <a:srgbClr val="F6FE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9" t="6769" r="14049" b="13962"/>
          <a:stretch/>
        </p:blipFill>
        <p:spPr bwMode="auto">
          <a:xfrm>
            <a:off x="65313" y="529978"/>
            <a:ext cx="627017" cy="71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613952" y="462444"/>
            <a:ext cx="2853192" cy="1495676"/>
            <a:chOff x="1371598" y="462444"/>
            <a:chExt cx="2382274" cy="1495676"/>
          </a:xfrm>
        </p:grpSpPr>
        <p:sp>
          <p:nvSpPr>
            <p:cNvPr id="8" name="Snip Diagonal Corner Rectangle 7"/>
            <p:cNvSpPr/>
            <p:nvPr/>
          </p:nvSpPr>
          <p:spPr>
            <a:xfrm>
              <a:off x="1371598" y="462444"/>
              <a:ext cx="2246811" cy="744583"/>
            </a:xfrm>
            <a:prstGeom prst="snip2Diag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01842" y="573125"/>
              <a:ext cx="235203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endParaRPr lang="en-US" sz="2800" dirty="0"/>
            </a:p>
            <a:p>
              <a:endParaRPr lang="en-US" sz="28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64173" y="573125"/>
            <a:ext cx="1946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9904" y="1411462"/>
            <a:ext cx="1047239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and IOT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infrastructure contains four different parts: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Nodes : packed sensors together associated with a Bluetooth or ZigBee  module and a long-life battery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: Bluetooth mesh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Options : Cloud and GSM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13C04D86-3F46-F021-057E-06A5FB6891E2}"/>
              </a:ext>
            </a:extLst>
          </p:cNvPr>
          <p:cNvPicPr>
            <a:picLocks noGrp="1"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8090"/>
            <a:ext cx="10472396" cy="428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5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7 Things to Know About Money Market Mutual Fund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1649"/>
            <a:ext cx="10508897" cy="689646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358846" y="0"/>
            <a:ext cx="1833154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Plant Small Stock Illustrations – 68,267 Plant Small Stock Illustrations,  Vectors &amp; Clipart - Dreamstime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6FEF3"/>
              </a:clrFrom>
              <a:clrTo>
                <a:srgbClr val="F6FE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9" t="6769" r="14049" b="13962"/>
          <a:stretch/>
        </p:blipFill>
        <p:spPr bwMode="auto">
          <a:xfrm>
            <a:off x="65313" y="529978"/>
            <a:ext cx="627017" cy="71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5934" y="1888515"/>
            <a:ext cx="47320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rgbClr val="000000"/>
              </a:solidFill>
              <a:latin typeface="+mj-lt"/>
            </a:endParaRPr>
          </a:p>
          <a:p>
            <a:br>
              <a:rPr lang="en-US" sz="600" b="0" i="0" dirty="0">
                <a:solidFill>
                  <a:srgbClr val="000000"/>
                </a:solidFill>
                <a:effectLst/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4573" y="1832932"/>
            <a:ext cx="999158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The primary requirement of our product is drip irrigation and a smartphone, which according to the</a:t>
            </a:r>
          </a:p>
          <a:p>
            <a:r>
              <a:rPr lang="en-US" dirty="0">
                <a:solidFill>
                  <a:schemeClr val="bg1"/>
                </a:solidFill>
              </a:rPr>
              <a:t> following comprehensive information includes a great purpose. 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1.3 million hectares of agricultural land are available for planting </a:t>
            </a:r>
            <a:r>
              <a:rPr lang="en-US" dirty="0" err="1">
                <a:solidFill>
                  <a:schemeClr val="bg1"/>
                </a:solidFill>
              </a:rPr>
              <a:t>syfijat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        (according to the report of the Agricultural Jihad Organization)</a:t>
            </a:r>
          </a:p>
          <a:p>
            <a:r>
              <a:rPr lang="en-US" dirty="0">
                <a:solidFill>
                  <a:schemeClr val="bg1"/>
                </a:solidFill>
              </a:rPr>
              <a:t> 2) It had 4.4 million hectares of irrigated land, of which approximately 77% was used by traditional </a:t>
            </a:r>
          </a:p>
          <a:p>
            <a:r>
              <a:rPr lang="en-US" dirty="0">
                <a:solidFill>
                  <a:schemeClr val="bg1"/>
                </a:solidFill>
              </a:rPr>
              <a:t>      methods and the remaining 23% was under irrigation (according to the (FAO) report in 2019).</a:t>
            </a:r>
          </a:p>
          <a:p>
            <a:r>
              <a:rPr lang="en-US" dirty="0">
                <a:solidFill>
                  <a:schemeClr val="bg1"/>
                </a:solidFill>
              </a:rPr>
              <a:t> 3) </a:t>
            </a:r>
            <a:r>
              <a:rPr lang="en-US" dirty="0" err="1">
                <a:solidFill>
                  <a:schemeClr val="bg1"/>
                </a:solidFill>
              </a:rPr>
              <a:t>Hormozgan</a:t>
            </a:r>
            <a:r>
              <a:rPr lang="en-US" dirty="0">
                <a:solidFill>
                  <a:schemeClr val="bg1"/>
                </a:solidFill>
              </a:rPr>
              <a:t>, 70% of its agricultural lands benefit from drip irrigation (according to the report</a:t>
            </a:r>
          </a:p>
          <a:p>
            <a:r>
              <a:rPr lang="en-US" dirty="0">
                <a:solidFill>
                  <a:schemeClr val="bg1"/>
                </a:solidFill>
              </a:rPr>
              <a:t>     of the Deputy Minister of Water and Soil, Ministry of Agricultural Jihad, 2023).</a:t>
            </a:r>
          </a:p>
          <a:p>
            <a:r>
              <a:rPr lang="en-US" dirty="0">
                <a:solidFill>
                  <a:schemeClr val="bg1"/>
                </a:solidFill>
              </a:rPr>
              <a:t> 4) The number of active mobile phone subscribers in Iran is about 102 million people, which represents</a:t>
            </a:r>
          </a:p>
          <a:p>
            <a:r>
              <a:rPr lang="en-US" dirty="0">
                <a:solidFill>
                  <a:schemeClr val="bg1"/>
                </a:solidFill>
              </a:rPr>
              <a:t>     a penetration rate of 123.2% of the population (according to the report of the Iranian Statistics Center</a:t>
            </a:r>
          </a:p>
          <a:p>
            <a:r>
              <a:rPr lang="en-US" dirty="0">
                <a:solidFill>
                  <a:schemeClr val="bg1"/>
                </a:solidFill>
              </a:rPr>
              <a:t>     in 2020).</a:t>
            </a: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br>
              <a:rPr lang="en-US" b="0" i="0" dirty="0">
                <a:solidFill>
                  <a:schemeClr val="bg1"/>
                </a:solidFill>
                <a:effectLst/>
                <a:latin typeface="+mj-lt"/>
              </a:rPr>
            </a:b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1734" y="723350"/>
            <a:ext cx="1946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Market </a:t>
            </a:r>
          </a:p>
        </p:txBody>
      </p:sp>
    </p:spTree>
    <p:extLst>
      <p:ext uri="{BB962C8B-B14F-4D97-AF65-F5344CB8AC3E}">
        <p14:creationId xmlns:p14="http://schemas.microsoft.com/office/powerpoint/2010/main" val="1890119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358846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600" b="0" i="0" dirty="0">
                <a:solidFill>
                  <a:srgbClr val="000000"/>
                </a:solidFill>
                <a:effectLst/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8846" y="0"/>
            <a:ext cx="1833154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Plant Small Stock Illustrations – 68,267 Plant Small Stock Illustrations,  Vectors &amp; Clipart - Dreamstime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6FEF3"/>
              </a:clrFrom>
              <a:clrTo>
                <a:srgbClr val="F6FE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9" t="6769" r="14049" b="13962"/>
          <a:stretch/>
        </p:blipFill>
        <p:spPr bwMode="auto">
          <a:xfrm>
            <a:off x="65313" y="529978"/>
            <a:ext cx="627017" cy="71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B835BDA6-3AFA-B51A-183A-56C861DDB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93" y="1599927"/>
            <a:ext cx="8662935" cy="4880003"/>
          </a:xfrm>
        </p:spPr>
      </p:pic>
      <p:grpSp>
        <p:nvGrpSpPr>
          <p:cNvPr id="11" name="Group 10"/>
          <p:cNvGrpSpPr/>
          <p:nvPr/>
        </p:nvGrpSpPr>
        <p:grpSpPr>
          <a:xfrm>
            <a:off x="613952" y="462444"/>
            <a:ext cx="2853192" cy="1495676"/>
            <a:chOff x="1371598" y="462444"/>
            <a:chExt cx="2382274" cy="1495676"/>
          </a:xfrm>
        </p:grpSpPr>
        <p:sp>
          <p:nvSpPr>
            <p:cNvPr id="12" name="Snip Diagonal Corner Rectangle 11"/>
            <p:cNvSpPr/>
            <p:nvPr/>
          </p:nvSpPr>
          <p:spPr>
            <a:xfrm>
              <a:off x="1371598" y="462444"/>
              <a:ext cx="2246811" cy="744583"/>
            </a:xfrm>
            <a:prstGeom prst="snip2Diag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01842" y="573125"/>
              <a:ext cx="235203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Business plan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2800" dirty="0"/>
            </a:p>
            <a:p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346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358846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600" b="0" i="0">
                <a:solidFill>
                  <a:srgbClr val="000000"/>
                </a:solidFill>
                <a:effectLst/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8846" y="0"/>
            <a:ext cx="1833154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Plant Small Stock Illustrations – 68,267 Plant Small Stock Illustrations,  Vectors &amp; Clipart - Dreamstime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6FEF3"/>
              </a:clrFrom>
              <a:clrTo>
                <a:srgbClr val="F6FE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9" t="6769" r="14049" b="13962"/>
          <a:stretch/>
        </p:blipFill>
        <p:spPr bwMode="auto">
          <a:xfrm>
            <a:off x="65313" y="529978"/>
            <a:ext cx="627017" cy="71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613952" y="462444"/>
            <a:ext cx="2853192" cy="1064788"/>
            <a:chOff x="1371598" y="462444"/>
            <a:chExt cx="2382274" cy="1064788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371598" y="462444"/>
              <a:ext cx="2246811" cy="744583"/>
            </a:xfrm>
            <a:prstGeom prst="snip2Diag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01842" y="573125"/>
              <a:ext cx="235203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Product Feature</a:t>
              </a:r>
            </a:p>
            <a:p>
              <a:endParaRPr lang="en-US" sz="2800" dirty="0"/>
            </a:p>
          </p:txBody>
        </p:sp>
      </p:grpSp>
      <p:pic>
        <p:nvPicPr>
          <p:cNvPr id="5122" name="Picture 2" descr="What are precision agriculture sensors❓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67" t="615" r="19801" b="-615"/>
          <a:stretch/>
        </p:blipFill>
        <p:spPr bwMode="auto">
          <a:xfrm>
            <a:off x="10358845" y="0"/>
            <a:ext cx="181774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05932" y="2209066"/>
            <a:ext cx="4974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Controls temperature and heat with IOT sensors</a:t>
            </a:r>
            <a:endParaRPr lang="fa-IR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5932" y="2779336"/>
            <a:ext cx="87939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By using the stored data, a more appropriate solution can be found to produce more and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      more healthy products in the future Intelligent </a:t>
            </a:r>
            <a:endParaRPr lang="fa-IR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5932" y="3903603"/>
            <a:ext cx="2351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Air circulation setup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6B080D-864A-8C57-B594-E003ADB7C4B7}"/>
              </a:ext>
            </a:extLst>
          </p:cNvPr>
          <p:cNvSpPr txBox="1"/>
          <p:nvPr/>
        </p:nvSpPr>
        <p:spPr>
          <a:xfrm>
            <a:off x="305932" y="4509287"/>
            <a:ext cx="7485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Scalable : Can work different sensor with different price and setup simply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BF93F6-FA6A-B7FA-D161-E4B4C95EE35B}"/>
              </a:ext>
            </a:extLst>
          </p:cNvPr>
          <p:cNvSpPr txBox="1"/>
          <p:nvPr/>
        </p:nvSpPr>
        <p:spPr>
          <a:xfrm>
            <a:off x="305932" y="5234166"/>
            <a:ext cx="430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Long lifetime and Low maintenance cost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01D4B9-36EB-4C19-37E6-3757D25FE017}"/>
              </a:ext>
            </a:extLst>
          </p:cNvPr>
          <p:cNvSpPr txBox="1"/>
          <p:nvPr/>
        </p:nvSpPr>
        <p:spPr>
          <a:xfrm>
            <a:off x="305932" y="5861417"/>
            <a:ext cx="256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maintenance cost</a:t>
            </a:r>
          </a:p>
        </p:txBody>
      </p:sp>
    </p:spTree>
    <p:extLst>
      <p:ext uri="{BB962C8B-B14F-4D97-AF65-F5344CB8AC3E}">
        <p14:creationId xmlns:p14="http://schemas.microsoft.com/office/powerpoint/2010/main" val="375134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" grpId="0"/>
      <p:bldP spid="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358846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600" b="0" i="0" dirty="0">
                <a:solidFill>
                  <a:srgbClr val="000000"/>
                </a:solidFill>
                <a:effectLst/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8846" y="0"/>
            <a:ext cx="1833154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Plant Small Stock Illustrations – 68,267 Plant Small Stock Illustrations,  Vectors &amp; Clipart - Dreamstime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6FEF3"/>
              </a:clrFrom>
              <a:clrTo>
                <a:srgbClr val="F6FE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9" t="6769" r="14049" b="13962"/>
          <a:stretch/>
        </p:blipFill>
        <p:spPr bwMode="auto">
          <a:xfrm>
            <a:off x="65313" y="529978"/>
            <a:ext cx="627017" cy="71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5934" y="1888515"/>
            <a:ext cx="4732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+mj-lt"/>
              </a:rPr>
            </a:br>
            <a:endParaRPr lang="en-US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3952" y="462444"/>
            <a:ext cx="2853192" cy="1495676"/>
            <a:chOff x="1371598" y="462444"/>
            <a:chExt cx="2382274" cy="1495676"/>
          </a:xfrm>
        </p:grpSpPr>
        <p:sp>
          <p:nvSpPr>
            <p:cNvPr id="12" name="Snip Diagonal Corner Rectangle 11"/>
            <p:cNvSpPr/>
            <p:nvPr/>
          </p:nvSpPr>
          <p:spPr>
            <a:xfrm>
              <a:off x="1371598" y="462444"/>
              <a:ext cx="2246811" cy="744583"/>
            </a:xfrm>
            <a:prstGeom prst="snip2Diag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01842" y="573125"/>
              <a:ext cx="235203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Next Step</a:t>
              </a:r>
            </a:p>
            <a:p>
              <a:endParaRPr lang="en-US" sz="2800" dirty="0"/>
            </a:p>
            <a:p>
              <a:endParaRPr lang="en-US" sz="28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84220" y="1942380"/>
            <a:ext cx="7289944" cy="878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tried our product to cover all aspects of technology and to be simple,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accessible and low-cost for farmers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4220" y="2952006"/>
            <a:ext cx="10992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We can use image processing to analyze the health of the product to take preventive measures when it is rotting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4220" y="3366410"/>
            <a:ext cx="7477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improving the condition of plants and crops with the help of collected data</a:t>
            </a:r>
            <a:endParaRPr lang="fa-IR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84220" y="3801310"/>
            <a:ext cx="5688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Production of sensors with long life and high resistance </a:t>
            </a:r>
            <a:endParaRPr lang="fa-IR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4220" y="4258672"/>
            <a:ext cx="4187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Trying to build a highly scalable product</a:t>
            </a:r>
            <a:endParaRPr lang="fa-IR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4220" y="4719769"/>
            <a:ext cx="6314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Construction of a resistant and renewable protection chamber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504</Words>
  <Application>Microsoft Office PowerPoint</Application>
  <PresentationFormat>Widescreen</PresentationFormat>
  <Paragraphs>127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Elnaz</dc:creator>
  <cp:lastModifiedBy>Farzaneh Fallahpour</cp:lastModifiedBy>
  <cp:revision>34</cp:revision>
  <dcterms:created xsi:type="dcterms:W3CDTF">2023-03-06T18:21:19Z</dcterms:created>
  <dcterms:modified xsi:type="dcterms:W3CDTF">2023-05-23T16:25:07Z</dcterms:modified>
</cp:coreProperties>
</file>