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3" r:id="rId1"/>
  </p:sldMasterIdLst>
  <p:notesMasterIdLst>
    <p:notesMasterId r:id="rId19"/>
  </p:notesMasterIdLst>
  <p:sldIdLst>
    <p:sldId id="258" r:id="rId2"/>
    <p:sldId id="259" r:id="rId3"/>
    <p:sldId id="260" r:id="rId4"/>
    <p:sldId id="262" r:id="rId5"/>
    <p:sldId id="263" r:id="rId6"/>
    <p:sldId id="264" r:id="rId7"/>
    <p:sldId id="265" r:id="rId8"/>
    <p:sldId id="266" r:id="rId9"/>
    <p:sldId id="267" r:id="rId10"/>
    <p:sldId id="261" r:id="rId11"/>
    <p:sldId id="268" r:id="rId12"/>
    <p:sldId id="269" r:id="rId13"/>
    <p:sldId id="270" r:id="rId14"/>
    <p:sldId id="271" r:id="rId15"/>
    <p:sldId id="272"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7"/>
    <p:restoredTop sz="74911"/>
  </p:normalViewPr>
  <p:slideViewPr>
    <p:cSldViewPr snapToGrid="0" snapToObjects="1">
      <p:cViewPr>
        <p:scale>
          <a:sx n="63" d="100"/>
          <a:sy n="63" d="100"/>
        </p:scale>
        <p:origin x="91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9A01E-6F5A-AF41-9A13-83A4D7AE9520}" type="datetimeFigureOut">
              <a:rPr lang="en-US" smtClean="0"/>
              <a:t>5/9/17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055B9-FAC0-3A49-9656-9CDEC21515DA}" type="slidenum">
              <a:rPr lang="en-US" smtClean="0"/>
              <a:t>‹#›</a:t>
            </a:fld>
            <a:endParaRPr lang="en-US"/>
          </a:p>
        </p:txBody>
      </p:sp>
    </p:spTree>
    <p:extLst>
      <p:ext uri="{BB962C8B-B14F-4D97-AF65-F5344CB8AC3E}">
        <p14:creationId xmlns:p14="http://schemas.microsoft.com/office/powerpoint/2010/main" val="28129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1</a:t>
            </a:fld>
            <a:endParaRPr lang="en-US"/>
          </a:p>
        </p:txBody>
      </p:sp>
    </p:spTree>
    <p:extLst>
      <p:ext uri="{BB962C8B-B14F-4D97-AF65-F5344CB8AC3E}">
        <p14:creationId xmlns:p14="http://schemas.microsoft.com/office/powerpoint/2010/main" val="155273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machine learning, besides good choices of classifiers and abundant data, good parameters for the classifier chosen are also essential in determining the goodness of classification. Finding the best parameters is an optimization problem. Optimization problems can also all be transformed into minimization problems, and be resolved with minimization algorithms. Minimizing functions in a multivariate case can be complicated when we are not able to take the derivative of the function. </a:t>
            </a:r>
            <a:r>
              <a:rPr lang="en-US" dirty="0" err="1" smtClean="0"/>
              <a:t>Nelder</a:t>
            </a:r>
            <a:r>
              <a:rPr lang="en-US" dirty="0" smtClean="0"/>
              <a:t>-Mead Algorithm and Method of Simulated Annealing are two methods to minimize a function without taking the derivative. We are going to examine each algorithm and apply each to tuning Support Vector Machine (SVM).</a:t>
            </a:r>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2</a:t>
            </a:fld>
            <a:endParaRPr lang="en-US"/>
          </a:p>
        </p:txBody>
      </p:sp>
    </p:spTree>
    <p:extLst>
      <p:ext uri="{BB962C8B-B14F-4D97-AF65-F5344CB8AC3E}">
        <p14:creationId xmlns:p14="http://schemas.microsoft.com/office/powerpoint/2010/main" val="1065103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Nelder</a:t>
            </a:r>
            <a:r>
              <a:rPr lang="en-US" dirty="0" smtClean="0"/>
              <a:t>-Mead Algorithm starts with an initial simplex, and proceeds by iterations of operations of reflection, expansion, contraction, and shrinkage. Eventually, the simplex will reach the optimal solution.</a:t>
            </a:r>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3</a:t>
            </a:fld>
            <a:endParaRPr lang="en-US"/>
          </a:p>
        </p:txBody>
      </p:sp>
    </p:spTree>
    <p:extLst>
      <p:ext uri="{BB962C8B-B14F-4D97-AF65-F5344CB8AC3E}">
        <p14:creationId xmlns:p14="http://schemas.microsoft.com/office/powerpoint/2010/main" val="191617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5</a:t>
            </a:fld>
            <a:endParaRPr lang="en-US"/>
          </a:p>
        </p:txBody>
      </p:sp>
    </p:spTree>
    <p:extLst>
      <p:ext uri="{BB962C8B-B14F-4D97-AF65-F5344CB8AC3E}">
        <p14:creationId xmlns:p14="http://schemas.microsoft.com/office/powerpoint/2010/main" val="76564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If</a:t>
            </a:r>
            <a:r>
              <a:rPr lang="zh-CN" altLang="en-US" dirty="0" smtClean="0"/>
              <a:t> </a:t>
            </a:r>
            <a:r>
              <a:rPr lang="en-US" altLang="zh-CN" dirty="0" smtClean="0"/>
              <a:t>f(x_{n+1})&lt;=f(</a:t>
            </a:r>
            <a:r>
              <a:rPr lang="en-US" altLang="zh-CN" dirty="0" err="1" smtClean="0"/>
              <a:t>x_r</a:t>
            </a:r>
            <a:r>
              <a:rPr lang="en-US" altLang="zh-CN" dirty="0" smtClean="0"/>
              <a:t>),</a:t>
            </a:r>
            <a:r>
              <a:rPr lang="zh-CN" altLang="en-US" baseline="0" dirty="0" smtClean="0"/>
              <a:t> </a:t>
            </a:r>
            <a:r>
              <a:rPr lang="en-US" altLang="zh-CN" baseline="0" dirty="0" smtClean="0"/>
              <a:t>internal</a:t>
            </a:r>
            <a:r>
              <a:rPr lang="zh-CN" altLang="en-US" baseline="0" dirty="0" smtClean="0"/>
              <a:t> </a:t>
            </a:r>
            <a:r>
              <a:rPr lang="en-US" altLang="zh-CN" baseline="0" dirty="0" smtClean="0"/>
              <a:t>contraction</a:t>
            </a:r>
            <a:r>
              <a:rPr lang="zh-CN" altLang="en-US" baseline="0" dirty="0" smtClean="0"/>
              <a:t> </a:t>
            </a:r>
            <a:r>
              <a:rPr lang="en-US" altLang="zh-CN" baseline="0" dirty="0" smtClean="0"/>
              <a:t>vertex</a:t>
            </a:r>
            <a:r>
              <a:rPr lang="zh-CN" altLang="en-US" baseline="0" dirty="0" smtClean="0"/>
              <a:t> </a:t>
            </a:r>
            <a:r>
              <a:rPr lang="en-US" altLang="zh-CN" baseline="0" dirty="0" smtClean="0"/>
              <a:t>is</a:t>
            </a:r>
            <a:r>
              <a:rPr lang="zh-CN" altLang="en-US" baseline="0" dirty="0" smtClean="0"/>
              <a:t> </a:t>
            </a:r>
            <a:r>
              <a:rPr lang="en-US" altLang="zh-CN" baseline="0" dirty="0" smtClean="0"/>
              <a:t>computed.</a:t>
            </a:r>
            <a:r>
              <a:rPr lang="zh-CN" altLang="en-US" baseline="0" dirty="0" smtClean="0"/>
              <a:t> </a:t>
            </a:r>
            <a:endParaRPr lang="en-US" altLang="zh-CN" baseline="0" dirty="0" smtClean="0"/>
          </a:p>
          <a:p>
            <a:r>
              <a:rPr lang="en-US" altLang="zh-CN" baseline="0" dirty="0" smtClean="0"/>
              <a:t>Else,</a:t>
            </a:r>
            <a:r>
              <a:rPr lang="zh-CN" altLang="en-US" baseline="0" dirty="0" smtClean="0"/>
              <a:t> </a:t>
            </a:r>
            <a:r>
              <a:rPr lang="en-US" altLang="zh-CN" baseline="0" dirty="0" smtClean="0"/>
              <a:t>external</a:t>
            </a:r>
            <a:r>
              <a:rPr lang="zh-CN" altLang="en-US" baseline="0" dirty="0" smtClean="0"/>
              <a:t> </a:t>
            </a:r>
            <a:r>
              <a:rPr lang="en-US" altLang="zh-CN" baseline="0" dirty="0" smtClean="0"/>
              <a:t>contraction</a:t>
            </a:r>
            <a:r>
              <a:rPr lang="zh-CN" altLang="en-US" baseline="0" dirty="0" smtClean="0"/>
              <a:t> </a:t>
            </a:r>
            <a:r>
              <a:rPr lang="en-US" altLang="zh-CN" baseline="0" dirty="0" smtClean="0"/>
              <a:t>vertex</a:t>
            </a:r>
            <a:r>
              <a:rPr lang="zh-CN" altLang="en-US" baseline="0" dirty="0" smtClean="0"/>
              <a:t> </a:t>
            </a:r>
            <a:r>
              <a:rPr lang="en-US" altLang="zh-CN" baseline="0" dirty="0" smtClean="0"/>
              <a:t>is</a:t>
            </a:r>
            <a:r>
              <a:rPr lang="zh-CN" altLang="en-US" baseline="0" dirty="0" smtClean="0"/>
              <a:t> </a:t>
            </a:r>
            <a:r>
              <a:rPr lang="en-US" altLang="zh-CN" baseline="0" dirty="0" smtClean="0"/>
              <a:t>computed.</a:t>
            </a:r>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7</a:t>
            </a:fld>
            <a:endParaRPr lang="en-US"/>
          </a:p>
        </p:txBody>
      </p:sp>
    </p:spTree>
    <p:extLst>
      <p:ext uri="{BB962C8B-B14F-4D97-AF65-F5344CB8AC3E}">
        <p14:creationId xmlns:p14="http://schemas.microsoft.com/office/powerpoint/2010/main" val="185836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8</a:t>
            </a:fld>
            <a:endParaRPr lang="en-US"/>
          </a:p>
        </p:txBody>
      </p:sp>
    </p:spTree>
    <p:extLst>
      <p:ext uri="{BB962C8B-B14F-4D97-AF65-F5344CB8AC3E}">
        <p14:creationId xmlns:p14="http://schemas.microsoft.com/office/powerpoint/2010/main" val="64330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 </a:t>
            </a:r>
            <a:r>
              <a:rPr lang="en-US" altLang="zh-CN" dirty="0" smtClean="0"/>
              <a:t>penalty</a:t>
            </a:r>
            <a:r>
              <a:rPr lang="zh-CN" altLang="en-US" dirty="0" smtClean="0"/>
              <a:t> </a:t>
            </a:r>
            <a:r>
              <a:rPr lang="en-US" altLang="zh-CN" dirty="0" smtClean="0"/>
              <a:t>of</a:t>
            </a:r>
            <a:r>
              <a:rPr lang="zh-CN" altLang="en-US" dirty="0" smtClean="0"/>
              <a:t> </a:t>
            </a:r>
            <a:r>
              <a:rPr lang="en-US" altLang="zh-CN" dirty="0" smtClean="0"/>
              <a:t>putting</a:t>
            </a:r>
            <a:r>
              <a:rPr lang="zh-CN" altLang="en-US" dirty="0" smtClean="0"/>
              <a:t> </a:t>
            </a:r>
            <a:r>
              <a:rPr lang="en-US" altLang="zh-CN" dirty="0" smtClean="0"/>
              <a:t>some</a:t>
            </a:r>
            <a:r>
              <a:rPr lang="zh-CN" altLang="en-US" baseline="0" dirty="0" smtClean="0"/>
              <a:t> </a:t>
            </a:r>
            <a:r>
              <a:rPr lang="en-US" altLang="zh-CN" baseline="0" dirty="0" smtClean="0"/>
              <a:t>examples</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wrong</a:t>
            </a:r>
            <a:r>
              <a:rPr lang="zh-CN" altLang="en-US" baseline="0" dirty="0" smtClean="0"/>
              <a:t> </a:t>
            </a:r>
            <a:r>
              <a:rPr lang="en-US" altLang="zh-CN" baseline="0" dirty="0" smtClean="0"/>
              <a:t>group.</a:t>
            </a:r>
            <a:r>
              <a:rPr lang="zh-CN" altLang="en-US" baseline="0" dirty="0" smtClean="0"/>
              <a:t> </a:t>
            </a:r>
            <a:r>
              <a:rPr lang="en-US" altLang="zh-CN" baseline="0" dirty="0" smtClean="0"/>
              <a:t>Larger</a:t>
            </a:r>
            <a:r>
              <a:rPr lang="zh-CN" altLang="en-US" baseline="0" dirty="0" smtClean="0"/>
              <a:t> </a:t>
            </a:r>
            <a:r>
              <a:rPr lang="en-US" altLang="zh-CN" baseline="0" dirty="0" smtClean="0"/>
              <a:t>C</a:t>
            </a:r>
            <a:r>
              <a:rPr lang="zh-CN" altLang="en-US" baseline="0" dirty="0" smtClean="0"/>
              <a:t> </a:t>
            </a:r>
            <a:r>
              <a:rPr lang="en-US" altLang="zh-CN" baseline="0" dirty="0" smtClean="0"/>
              <a:t>tends</a:t>
            </a:r>
            <a:r>
              <a:rPr lang="zh-CN" altLang="en-US" baseline="0" dirty="0" smtClean="0"/>
              <a:t> </a:t>
            </a:r>
            <a:r>
              <a:rPr lang="en-US" altLang="zh-CN" baseline="0" dirty="0" smtClean="0"/>
              <a:t>to</a:t>
            </a:r>
            <a:r>
              <a:rPr lang="zh-CN" altLang="en-US" baseline="0" dirty="0" smtClean="0"/>
              <a:t> </a:t>
            </a:r>
            <a:r>
              <a:rPr lang="en-US" altLang="zh-CN" baseline="0" dirty="0" smtClean="0"/>
              <a:t>make</a:t>
            </a:r>
            <a:r>
              <a:rPr lang="zh-CN" altLang="en-US" baseline="0" dirty="0" smtClean="0"/>
              <a:t> </a:t>
            </a:r>
            <a:r>
              <a:rPr lang="en-US" altLang="zh-CN" baseline="0" dirty="0" smtClean="0"/>
              <a:t>training</a:t>
            </a:r>
            <a:r>
              <a:rPr lang="zh-CN" altLang="en-US" baseline="0" dirty="0" smtClean="0"/>
              <a:t> </a:t>
            </a:r>
            <a:r>
              <a:rPr lang="en-US" altLang="zh-CN" baseline="0" dirty="0" smtClean="0"/>
              <a:t>points</a:t>
            </a:r>
            <a:r>
              <a:rPr lang="zh-CN" altLang="en-US" baseline="0" dirty="0" smtClean="0"/>
              <a:t> </a:t>
            </a:r>
            <a:r>
              <a:rPr lang="en-US" altLang="zh-CN" baseline="0" dirty="0" smtClean="0"/>
              <a:t>more</a:t>
            </a:r>
            <a:r>
              <a:rPr lang="zh-CN" altLang="en-US" baseline="0" dirty="0" smtClean="0"/>
              <a:t> </a:t>
            </a:r>
            <a:r>
              <a:rPr lang="en-US" altLang="zh-CN" baseline="0" dirty="0" smtClean="0"/>
              <a:t>correct</a:t>
            </a:r>
          </a:p>
        </p:txBody>
      </p:sp>
      <p:sp>
        <p:nvSpPr>
          <p:cNvPr id="4" name="Slide Number Placeholder 3"/>
          <p:cNvSpPr>
            <a:spLocks noGrp="1"/>
          </p:cNvSpPr>
          <p:nvPr>
            <p:ph type="sldNum" sz="quarter" idx="10"/>
          </p:nvPr>
        </p:nvSpPr>
        <p:spPr/>
        <p:txBody>
          <a:bodyPr/>
          <a:lstStyle/>
          <a:p>
            <a:fld id="{161055B9-FAC0-3A49-9656-9CDEC21515DA}" type="slidenum">
              <a:rPr lang="en-US" smtClean="0"/>
              <a:t>14</a:t>
            </a:fld>
            <a:endParaRPr lang="en-US"/>
          </a:p>
        </p:txBody>
      </p:sp>
    </p:spTree>
    <p:extLst>
      <p:ext uri="{BB962C8B-B14F-4D97-AF65-F5344CB8AC3E}">
        <p14:creationId xmlns:p14="http://schemas.microsoft.com/office/powerpoint/2010/main" val="136372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graph</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right</a:t>
            </a:r>
            <a:r>
              <a:rPr lang="zh-CN" altLang="en-US" dirty="0" smtClean="0"/>
              <a:t> </a:t>
            </a:r>
            <a:r>
              <a:rPr lang="en-US" altLang="zh-CN" dirty="0" smtClean="0"/>
              <a:t>shows</a:t>
            </a:r>
            <a:r>
              <a:rPr lang="zh-CN" altLang="en-US" dirty="0" smtClean="0"/>
              <a:t> </a:t>
            </a:r>
            <a:r>
              <a:rPr lang="en-US" altLang="zh-CN" dirty="0" smtClean="0"/>
              <a:t>what</a:t>
            </a:r>
            <a:r>
              <a:rPr lang="zh-CN" altLang="en-US" dirty="0" smtClean="0"/>
              <a:t> </a:t>
            </a:r>
            <a:r>
              <a:rPr lang="en-US" altLang="zh-CN" dirty="0" smtClean="0"/>
              <a:t>we</a:t>
            </a:r>
            <a:r>
              <a:rPr lang="zh-CN" altLang="en-US" dirty="0" smtClean="0"/>
              <a:t> </a:t>
            </a:r>
            <a:r>
              <a:rPr lang="en-US" altLang="zh-CN" dirty="0" smtClean="0"/>
              <a:t>get</a:t>
            </a:r>
            <a:r>
              <a:rPr lang="zh-CN" altLang="en-US" dirty="0" smtClean="0"/>
              <a:t> </a:t>
            </a:r>
            <a:r>
              <a:rPr lang="en-US" altLang="zh-CN" dirty="0" smtClean="0"/>
              <a:t>from</a:t>
            </a:r>
            <a:r>
              <a:rPr lang="zh-CN" altLang="en-US" dirty="0" smtClean="0"/>
              <a:t> </a:t>
            </a:r>
            <a:r>
              <a:rPr lang="en-US" altLang="zh-CN" dirty="0" smtClean="0"/>
              <a:t>a</a:t>
            </a:r>
            <a:r>
              <a:rPr lang="zh-CN" altLang="en-US" dirty="0" smtClean="0"/>
              <a:t> </a:t>
            </a:r>
            <a:r>
              <a:rPr lang="en-US" altLang="zh-CN" dirty="0" smtClean="0"/>
              <a:t>bad</a:t>
            </a:r>
            <a:r>
              <a:rPr lang="zh-CN" altLang="en-US" baseline="0" dirty="0" smtClean="0"/>
              <a:t> </a:t>
            </a:r>
            <a:r>
              <a:rPr lang="en-US" altLang="zh-CN" baseline="0" dirty="0" smtClean="0"/>
              <a:t>initial</a:t>
            </a:r>
            <a:r>
              <a:rPr lang="zh-CN" altLang="en-US" baseline="0" dirty="0" smtClean="0"/>
              <a:t> </a:t>
            </a:r>
            <a:r>
              <a:rPr lang="en-US" altLang="zh-CN" baseline="0" dirty="0" smtClean="0"/>
              <a:t>condition,</a:t>
            </a:r>
            <a:r>
              <a:rPr lang="zh-CN" altLang="en-US" baseline="0" dirty="0" smtClean="0"/>
              <a:t> </a:t>
            </a:r>
            <a:r>
              <a:rPr lang="en-US" altLang="zh-CN" baseline="0" dirty="0" smtClean="0"/>
              <a:t>and</a:t>
            </a:r>
            <a:r>
              <a:rPr lang="zh-CN" altLang="en-US" baseline="0" dirty="0" smtClean="0"/>
              <a:t> </a:t>
            </a:r>
            <a:r>
              <a:rPr lang="en-US" altLang="zh-CN" baseline="0" dirty="0" smtClean="0"/>
              <a:t>the</a:t>
            </a:r>
            <a:r>
              <a:rPr lang="zh-CN" altLang="en-US" baseline="0" dirty="0" smtClean="0"/>
              <a:t> </a:t>
            </a:r>
            <a:r>
              <a:rPr lang="en-US" altLang="zh-CN" baseline="0" dirty="0" smtClean="0"/>
              <a:t>graph</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left</a:t>
            </a:r>
            <a:r>
              <a:rPr lang="zh-CN" altLang="en-US" baseline="0" dirty="0" smtClean="0"/>
              <a:t> </a:t>
            </a:r>
            <a:r>
              <a:rPr lang="en-US" altLang="zh-CN" baseline="0" dirty="0" smtClean="0"/>
              <a:t>shows</a:t>
            </a:r>
            <a:r>
              <a:rPr lang="zh-CN" altLang="en-US" baseline="0" dirty="0" smtClean="0"/>
              <a:t> </a:t>
            </a:r>
            <a:r>
              <a:rPr lang="en-US" altLang="zh-CN" baseline="0" dirty="0" smtClean="0"/>
              <a:t>what</a:t>
            </a:r>
            <a:r>
              <a:rPr lang="zh-CN" altLang="en-US" baseline="0" dirty="0" smtClean="0"/>
              <a:t> </a:t>
            </a:r>
            <a:r>
              <a:rPr lang="en-US" altLang="zh-CN" baseline="0" dirty="0" smtClean="0"/>
              <a:t>we</a:t>
            </a:r>
            <a:r>
              <a:rPr lang="zh-CN" altLang="en-US" baseline="0" dirty="0" smtClean="0"/>
              <a:t> </a:t>
            </a:r>
            <a:r>
              <a:rPr lang="en-US" altLang="zh-CN" baseline="0" dirty="0" smtClean="0"/>
              <a:t>get</a:t>
            </a:r>
            <a:r>
              <a:rPr lang="zh-CN" altLang="en-US" baseline="0" dirty="0" smtClean="0"/>
              <a:t> </a:t>
            </a:r>
            <a:r>
              <a:rPr lang="en-US" altLang="zh-CN" baseline="0" dirty="0" smtClean="0"/>
              <a:t>from</a:t>
            </a:r>
            <a:r>
              <a:rPr lang="zh-CN" altLang="en-US" baseline="0" dirty="0" smtClean="0"/>
              <a:t> </a:t>
            </a:r>
            <a:r>
              <a:rPr lang="en-US" altLang="zh-CN" baseline="0" dirty="0" smtClean="0"/>
              <a:t>a</a:t>
            </a:r>
            <a:r>
              <a:rPr lang="zh-CN" altLang="en-US" baseline="0" dirty="0" smtClean="0"/>
              <a:t> </a:t>
            </a:r>
            <a:r>
              <a:rPr lang="en-US" altLang="zh-CN" baseline="0" dirty="0" smtClean="0"/>
              <a:t>good</a:t>
            </a:r>
            <a:r>
              <a:rPr lang="zh-CN" altLang="en-US" baseline="0" dirty="0" smtClean="0"/>
              <a:t> </a:t>
            </a:r>
            <a:r>
              <a:rPr lang="en-US" altLang="zh-CN" baseline="0" dirty="0" smtClean="0"/>
              <a:t>initial</a:t>
            </a:r>
            <a:r>
              <a:rPr lang="zh-CN" altLang="en-US" baseline="0" dirty="0" smtClean="0"/>
              <a:t> </a:t>
            </a:r>
            <a:r>
              <a:rPr lang="en-US" altLang="zh-CN" baseline="0" dirty="0" smtClean="0"/>
              <a:t>condition.</a:t>
            </a:r>
          </a:p>
          <a:p>
            <a:r>
              <a:rPr lang="en-US" altLang="zh-CN" baseline="0" dirty="0" smtClean="0"/>
              <a:t>Here</a:t>
            </a:r>
            <a:r>
              <a:rPr lang="zh-CN" altLang="en-US" baseline="0" dirty="0" smtClean="0"/>
              <a:t> </a:t>
            </a:r>
            <a:r>
              <a:rPr lang="en-US" altLang="zh-CN" baseline="0" dirty="0" smtClean="0"/>
              <a:t>the</a:t>
            </a:r>
            <a:r>
              <a:rPr lang="zh-CN" altLang="en-US" baseline="0" dirty="0" smtClean="0"/>
              <a:t> </a:t>
            </a:r>
            <a:r>
              <a:rPr lang="en-US" altLang="zh-CN" baseline="0" dirty="0" smtClean="0"/>
              <a:t>negative</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function</a:t>
            </a:r>
            <a:r>
              <a:rPr lang="zh-CN" altLang="en-US" baseline="0" dirty="0" smtClean="0"/>
              <a:t> </a:t>
            </a:r>
            <a:r>
              <a:rPr lang="en-US" altLang="zh-CN" baseline="0" dirty="0" smtClean="0"/>
              <a:t>is</a:t>
            </a:r>
            <a:r>
              <a:rPr lang="zh-CN" altLang="en-US" baseline="0" dirty="0" smtClean="0"/>
              <a:t> </a:t>
            </a:r>
            <a:r>
              <a:rPr lang="en-US" altLang="zh-CN" baseline="0" dirty="0" smtClean="0"/>
              <a:t>taken</a:t>
            </a:r>
            <a:r>
              <a:rPr lang="zh-CN" altLang="en-US" baseline="0" dirty="0" smtClean="0"/>
              <a:t> </a:t>
            </a:r>
            <a:r>
              <a:rPr lang="en-US" altLang="zh-CN" baseline="0" dirty="0" smtClean="0"/>
              <a:t>to</a:t>
            </a:r>
            <a:r>
              <a:rPr lang="zh-CN" altLang="en-US" baseline="0" dirty="0" smtClean="0"/>
              <a:t> </a:t>
            </a:r>
            <a:r>
              <a:rPr lang="en-US" altLang="zh-CN" baseline="0" dirty="0" smtClean="0"/>
              <a:t>take</a:t>
            </a:r>
            <a:r>
              <a:rPr lang="zh-CN" altLang="en-US" baseline="0" dirty="0" smtClean="0"/>
              <a:t> </a:t>
            </a:r>
            <a:r>
              <a:rPr lang="en-US" altLang="zh-CN" baseline="0" dirty="0" smtClean="0"/>
              <a:t>advantage</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minimization</a:t>
            </a:r>
            <a:r>
              <a:rPr lang="zh-CN" altLang="en-US" baseline="0" dirty="0" smtClean="0"/>
              <a:t> </a:t>
            </a:r>
            <a:r>
              <a:rPr lang="en-US" altLang="zh-CN" baseline="0" dirty="0" smtClean="0"/>
              <a:t>algorithms.</a:t>
            </a:r>
          </a:p>
          <a:p>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15</a:t>
            </a:fld>
            <a:endParaRPr lang="en-US"/>
          </a:p>
        </p:txBody>
      </p:sp>
    </p:spTree>
    <p:extLst>
      <p:ext uri="{BB962C8B-B14F-4D97-AF65-F5344CB8AC3E}">
        <p14:creationId xmlns:p14="http://schemas.microsoft.com/office/powerpoint/2010/main" val="57258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055B9-FAC0-3A49-9656-9CDEC21515DA}" type="slidenum">
              <a:rPr lang="en-US" smtClean="0"/>
              <a:t>17</a:t>
            </a:fld>
            <a:endParaRPr lang="en-US"/>
          </a:p>
        </p:txBody>
      </p:sp>
    </p:spTree>
    <p:extLst>
      <p:ext uri="{BB962C8B-B14F-4D97-AF65-F5344CB8AC3E}">
        <p14:creationId xmlns:p14="http://schemas.microsoft.com/office/powerpoint/2010/main" val="174298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5/9/17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5/9/17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947694"/>
      </p:ext>
    </p:extLst>
  </p:cSld>
  <p:clrMap bg1="lt1" tx1="dk1" bg2="lt2" tx2="dk2" accent1="accent1" accent2="accent2" accent3="accent3" accent4="accent4" accent5="accent5" accent6="accent6" hlink="hlink" folHlink="folHlink"/>
  <p:sldLayoutIdLst>
    <p:sldLayoutId id="2147484474" r:id="rId1"/>
    <p:sldLayoutId id="2147484475" r:id="rId2"/>
    <p:sldLayoutId id="2147484476" r:id="rId3"/>
    <p:sldLayoutId id="2147484477" r:id="rId4"/>
    <p:sldLayoutId id="2147484478" r:id="rId5"/>
    <p:sldLayoutId id="2147484479" r:id="rId6"/>
    <p:sldLayoutId id="2147484480" r:id="rId7"/>
    <p:sldLayoutId id="2147484481" r:id="rId8"/>
    <p:sldLayoutId id="2147484482" r:id="rId9"/>
    <p:sldLayoutId id="2147484483" r:id="rId10"/>
    <p:sldLayoutId id="214748448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Optimization of </a:t>
            </a:r>
            <a:br>
              <a:rPr lang="en-US" sz="4800" dirty="0"/>
            </a:br>
            <a:r>
              <a:rPr lang="en-US" altLang="zh-CN" sz="4800" dirty="0" smtClean="0"/>
              <a:t>Machine</a:t>
            </a:r>
            <a:r>
              <a:rPr lang="zh-CN" altLang="en-US" sz="4800" dirty="0" smtClean="0"/>
              <a:t> </a:t>
            </a:r>
            <a:r>
              <a:rPr lang="en-US" altLang="zh-CN" sz="4800" dirty="0" smtClean="0"/>
              <a:t>Learning</a:t>
            </a:r>
            <a:r>
              <a:rPr lang="zh-CN" altLang="en-US" sz="4800" dirty="0" smtClean="0"/>
              <a:t> </a:t>
            </a:r>
            <a:r>
              <a:rPr lang="en-US" altLang="zh-CN" sz="4800" dirty="0" smtClean="0"/>
              <a:t>Classifiers</a:t>
            </a:r>
            <a:r>
              <a:rPr lang="en-US" sz="4800" dirty="0"/>
              <a:t/>
            </a:r>
            <a:br>
              <a:rPr lang="en-US" sz="4800" dirty="0"/>
            </a:br>
            <a:r>
              <a:rPr lang="en-US" sz="4800" dirty="0"/>
              <a:t>with Direct Search Algorithms</a:t>
            </a:r>
          </a:p>
        </p:txBody>
      </p:sp>
      <p:sp>
        <p:nvSpPr>
          <p:cNvPr id="3" name="Subtitle 2"/>
          <p:cNvSpPr>
            <a:spLocks noGrp="1"/>
          </p:cNvSpPr>
          <p:nvPr>
            <p:ph type="subTitle" idx="1"/>
          </p:nvPr>
        </p:nvSpPr>
        <p:spPr>
          <a:xfrm>
            <a:off x="1261872" y="4954384"/>
            <a:ext cx="9418320" cy="1537855"/>
          </a:xfrm>
        </p:spPr>
        <p:txBody>
          <a:bodyPr/>
          <a:lstStyle/>
          <a:p>
            <a:r>
              <a:rPr lang="en-US" altLang="zh-CN" dirty="0"/>
              <a:t>Rachel</a:t>
            </a:r>
            <a:r>
              <a:rPr lang="zh-CN" altLang="en-US" dirty="0"/>
              <a:t> </a:t>
            </a:r>
            <a:r>
              <a:rPr lang="en-US" altLang="zh-CN" dirty="0" smtClean="0"/>
              <a:t>You</a:t>
            </a:r>
            <a:endParaRPr lang="en-US" dirty="0"/>
          </a:p>
        </p:txBody>
      </p:sp>
    </p:spTree>
    <p:extLst>
      <p:ext uri="{BB962C8B-B14F-4D97-AF65-F5344CB8AC3E}">
        <p14:creationId xmlns:p14="http://schemas.microsoft.com/office/powerpoint/2010/main" val="972960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Arrow Connector 53"/>
          <p:cNvCxnSpPr/>
          <p:nvPr/>
        </p:nvCxnSpPr>
        <p:spPr>
          <a:xfrm>
            <a:off x="10793984" y="3966526"/>
            <a:ext cx="443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CN" dirty="0" smtClean="0"/>
              <a:t>Simulated</a:t>
            </a:r>
            <a:r>
              <a:rPr lang="zh-CN" altLang="en-US" dirty="0" smtClean="0"/>
              <a:t> </a:t>
            </a:r>
            <a:r>
              <a:rPr lang="en-US" altLang="zh-CN" dirty="0" smtClean="0"/>
              <a:t>Annealing</a:t>
            </a:r>
            <a:endParaRPr lang="en-US" dirty="0"/>
          </a:p>
        </p:txBody>
      </p:sp>
      <p:sp>
        <p:nvSpPr>
          <p:cNvPr id="4" name="Oval 3"/>
          <p:cNvSpPr/>
          <p:nvPr/>
        </p:nvSpPr>
        <p:spPr>
          <a:xfrm>
            <a:off x="490982" y="3469322"/>
            <a:ext cx="1595120" cy="995680"/>
          </a:xfrm>
          <a:prstGeom prst="ellipse">
            <a:avLst/>
          </a:prstGeom>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iteration starts</a:t>
            </a:r>
            <a:endParaRPr lang="en-US" dirty="0"/>
          </a:p>
        </p:txBody>
      </p:sp>
      <p:sp>
        <p:nvSpPr>
          <p:cNvPr id="5" name="Diamond 4"/>
          <p:cNvSpPr/>
          <p:nvPr/>
        </p:nvSpPr>
        <p:spPr>
          <a:xfrm>
            <a:off x="4623308" y="3469322"/>
            <a:ext cx="2108200" cy="9956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check</a:t>
            </a:r>
            <a:r>
              <a:rPr lang="zh-CN" altLang="en-US" dirty="0" smtClean="0"/>
              <a:t> </a:t>
            </a:r>
            <a:r>
              <a:rPr lang="en-US" altLang="zh-CN" dirty="0" smtClean="0"/>
              <a:t>min</a:t>
            </a:r>
            <a:endParaRPr lang="en-US" dirty="0"/>
          </a:p>
        </p:txBody>
      </p:sp>
      <p:sp>
        <p:nvSpPr>
          <p:cNvPr id="8" name="Parallelogram 7"/>
          <p:cNvSpPr/>
          <p:nvPr/>
        </p:nvSpPr>
        <p:spPr>
          <a:xfrm>
            <a:off x="2414905" y="3509962"/>
            <a:ext cx="187960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r>
              <a:rPr lang="en-US" altLang="zh-CN" dirty="0" smtClean="0"/>
              <a:t>enerate</a:t>
            </a:r>
            <a:r>
              <a:rPr lang="zh-CN" altLang="en-US" dirty="0" smtClean="0"/>
              <a:t> </a:t>
            </a:r>
            <a:r>
              <a:rPr lang="en-US" altLang="zh-CN" dirty="0" smtClean="0"/>
              <a:t>random</a:t>
            </a:r>
            <a:r>
              <a:rPr lang="zh-CN" altLang="en-US" dirty="0" smtClean="0"/>
              <a:t> </a:t>
            </a:r>
            <a:r>
              <a:rPr lang="en-US" altLang="zh-CN" dirty="0" smtClean="0"/>
              <a:t>points</a:t>
            </a:r>
            <a:endParaRPr lang="en-US" dirty="0"/>
          </a:p>
        </p:txBody>
      </p:sp>
      <p:sp>
        <p:nvSpPr>
          <p:cNvPr id="11" name="Parallelogram 10"/>
          <p:cNvSpPr/>
          <p:nvPr/>
        </p:nvSpPr>
        <p:spPr>
          <a:xfrm>
            <a:off x="7105650" y="3489642"/>
            <a:ext cx="1879600" cy="955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choose</a:t>
            </a:r>
            <a:r>
              <a:rPr lang="zh-CN" altLang="en-US" dirty="0" smtClean="0"/>
              <a:t> </a:t>
            </a:r>
            <a:r>
              <a:rPr lang="en-US" altLang="zh-CN" dirty="0" smtClean="0"/>
              <a:t>the</a:t>
            </a:r>
            <a:r>
              <a:rPr lang="zh-CN" altLang="en-US" dirty="0" smtClean="0"/>
              <a:t> </a:t>
            </a:r>
            <a:r>
              <a:rPr lang="en-US" altLang="zh-CN" dirty="0" smtClean="0"/>
              <a:t>min</a:t>
            </a:r>
            <a:endParaRPr lang="en-US" dirty="0"/>
          </a:p>
        </p:txBody>
      </p:sp>
      <p:sp>
        <p:nvSpPr>
          <p:cNvPr id="25" name="Oval 24"/>
          <p:cNvSpPr/>
          <p:nvPr/>
        </p:nvSpPr>
        <p:spPr>
          <a:xfrm>
            <a:off x="9359392" y="3469322"/>
            <a:ext cx="1595120" cy="995680"/>
          </a:xfrm>
          <a:prstGeom prst="ellipse">
            <a:avLst/>
          </a:prstGeom>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iteration</a:t>
            </a:r>
            <a:r>
              <a:rPr lang="zh-CN" altLang="en-US" dirty="0" smtClean="0"/>
              <a:t> </a:t>
            </a:r>
            <a:r>
              <a:rPr lang="en-US" altLang="zh-CN" dirty="0" smtClean="0"/>
              <a:t>ends</a:t>
            </a:r>
            <a:endParaRPr lang="en-US" dirty="0"/>
          </a:p>
        </p:txBody>
      </p:sp>
      <p:cxnSp>
        <p:nvCxnSpPr>
          <p:cNvPr id="27" name="Straight Arrow Connector 26"/>
          <p:cNvCxnSpPr>
            <a:stCxn id="4" idx="6"/>
            <a:endCxn id="8" idx="5"/>
          </p:cNvCxnSpPr>
          <p:nvPr/>
        </p:nvCxnSpPr>
        <p:spPr>
          <a:xfrm>
            <a:off x="2086102" y="3967162"/>
            <a:ext cx="443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5" idx="1"/>
          </p:cNvCxnSpPr>
          <p:nvPr/>
        </p:nvCxnSpPr>
        <p:spPr>
          <a:xfrm>
            <a:off x="4180205" y="3967162"/>
            <a:ext cx="443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1" idx="5"/>
          </p:cNvCxnSpPr>
          <p:nvPr/>
        </p:nvCxnSpPr>
        <p:spPr>
          <a:xfrm>
            <a:off x="6731508" y="3967162"/>
            <a:ext cx="493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a:endCxn id="25" idx="2"/>
          </p:cNvCxnSpPr>
          <p:nvPr/>
        </p:nvCxnSpPr>
        <p:spPr>
          <a:xfrm>
            <a:off x="8865870" y="3967162"/>
            <a:ext cx="493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5" idx="4"/>
            <a:endCxn id="4" idx="4"/>
          </p:cNvCxnSpPr>
          <p:nvPr/>
        </p:nvCxnSpPr>
        <p:spPr>
          <a:xfrm rot="5400000">
            <a:off x="5722747" y="30797"/>
            <a:ext cx="12700" cy="8868410"/>
          </a:xfrm>
          <a:prstGeom prst="bentConnector3">
            <a:avLst>
              <a:gd name="adj1" fmla="val 388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18507" y="2751921"/>
            <a:ext cx="910590" cy="646331"/>
          </a:xfrm>
          <a:prstGeom prst="rect">
            <a:avLst/>
          </a:prstGeom>
          <a:noFill/>
        </p:spPr>
        <p:txBody>
          <a:bodyPr wrap="square" rtlCol="0">
            <a:spAutoFit/>
          </a:bodyPr>
          <a:lstStyle/>
          <a:p>
            <a:r>
              <a:rPr lang="en-US" altLang="zh-CN" dirty="0" smtClean="0"/>
              <a:t>not</a:t>
            </a:r>
            <a:r>
              <a:rPr lang="zh-CN" altLang="en-US" dirty="0" smtClean="0"/>
              <a:t> </a:t>
            </a:r>
            <a:r>
              <a:rPr lang="en-US" altLang="zh-CN" dirty="0" smtClean="0"/>
              <a:t>better</a:t>
            </a:r>
            <a:endParaRPr lang="en-US" dirty="0"/>
          </a:p>
        </p:txBody>
      </p:sp>
      <p:sp>
        <p:nvSpPr>
          <p:cNvPr id="47" name="Parallelogram 46"/>
          <p:cNvSpPr/>
          <p:nvPr/>
        </p:nvSpPr>
        <p:spPr>
          <a:xfrm>
            <a:off x="7105650" y="2295842"/>
            <a:ext cx="1879600" cy="955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choose</a:t>
            </a:r>
            <a:r>
              <a:rPr lang="zh-CN" altLang="en-US" dirty="0" smtClean="0"/>
              <a:t> </a:t>
            </a:r>
            <a:r>
              <a:rPr lang="en-US" altLang="zh-CN" dirty="0" smtClean="0"/>
              <a:t>a</a:t>
            </a:r>
            <a:r>
              <a:rPr lang="zh-CN" altLang="en-US" dirty="0" smtClean="0"/>
              <a:t> </a:t>
            </a:r>
            <a:r>
              <a:rPr lang="en-US" altLang="zh-CN" dirty="0" smtClean="0"/>
              <a:t>point</a:t>
            </a:r>
            <a:r>
              <a:rPr lang="zh-CN" altLang="en-US" dirty="0" smtClean="0"/>
              <a:t> </a:t>
            </a:r>
            <a:r>
              <a:rPr lang="en-US" altLang="zh-CN" dirty="0" smtClean="0"/>
              <a:t>randomly</a:t>
            </a:r>
            <a:endParaRPr lang="en-US" dirty="0"/>
          </a:p>
        </p:txBody>
      </p:sp>
      <p:cxnSp>
        <p:nvCxnSpPr>
          <p:cNvPr id="49" name="Elbow Connector 48"/>
          <p:cNvCxnSpPr>
            <a:stCxn id="5" idx="0"/>
            <a:endCxn id="47" idx="5"/>
          </p:cNvCxnSpPr>
          <p:nvPr/>
        </p:nvCxnSpPr>
        <p:spPr>
          <a:xfrm rot="5400000" flipH="1" flipV="1">
            <a:off x="6103239" y="2347531"/>
            <a:ext cx="695960" cy="15476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7" idx="2"/>
            <a:endCxn id="25" idx="0"/>
          </p:cNvCxnSpPr>
          <p:nvPr/>
        </p:nvCxnSpPr>
        <p:spPr>
          <a:xfrm>
            <a:off x="8865870" y="2773362"/>
            <a:ext cx="1291082" cy="6959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89827" y="3530282"/>
            <a:ext cx="841883" cy="369332"/>
          </a:xfrm>
          <a:prstGeom prst="rect">
            <a:avLst/>
          </a:prstGeom>
          <a:noFill/>
        </p:spPr>
        <p:txBody>
          <a:bodyPr wrap="square" rtlCol="0">
            <a:spAutoFit/>
          </a:bodyPr>
          <a:lstStyle/>
          <a:p>
            <a:r>
              <a:rPr lang="en-US" altLang="zh-CN" smtClean="0"/>
              <a:t>better</a:t>
            </a:r>
            <a:endParaRPr lang="en-US"/>
          </a:p>
        </p:txBody>
      </p:sp>
      <p:cxnSp>
        <p:nvCxnSpPr>
          <p:cNvPr id="53" name="Straight Arrow Connector 52"/>
          <p:cNvCxnSpPr/>
          <p:nvPr/>
        </p:nvCxnSpPr>
        <p:spPr>
          <a:xfrm>
            <a:off x="47879" y="3967162"/>
            <a:ext cx="443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3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Simulated</a:t>
            </a:r>
            <a:r>
              <a:rPr lang="zh-CN" altLang="en-US" dirty="0"/>
              <a:t> </a:t>
            </a:r>
            <a:r>
              <a:rPr lang="en-US" altLang="zh-CN" dirty="0"/>
              <a:t>Annealing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For</a:t>
                </a:r>
                <a:r>
                  <a:rPr lang="zh-CN" altLang="en-US" dirty="0" smtClean="0"/>
                  <a:t> </a:t>
                </a:r>
                <a:r>
                  <a:rPr lang="en-US" altLang="zh-CN" dirty="0" smtClean="0"/>
                  <a:t>iteration</a:t>
                </a:r>
                <a:r>
                  <a:rPr lang="zh-CN" altLang="en-US" dirty="0" smtClean="0"/>
                  <a:t> </a:t>
                </a:r>
                <a14:m>
                  <m:oMath xmlns:m="http://schemas.openxmlformats.org/officeDocument/2006/math">
                    <m:r>
                      <a:rPr lang="en-US" altLang="zh-CN" b="0" i="1" smtClean="0">
                        <a:latin typeface="Cambria Math" charset="0"/>
                      </a:rPr>
                      <m:t>𝑘</m:t>
                    </m:r>
                  </m:oMath>
                </a14:m>
                <a:r>
                  <a:rPr lang="en-US" altLang="zh-CN" dirty="0" smtClean="0"/>
                  <a:t>,</a:t>
                </a:r>
                <a:r>
                  <a:rPr lang="zh-CN" altLang="en-US" dirty="0" smtClean="0"/>
                  <a:t> </a:t>
                </a:r>
                <a:r>
                  <a:rPr lang="en-US" altLang="zh-CN" dirty="0" smtClean="0"/>
                  <a:t>we</a:t>
                </a:r>
                <a:r>
                  <a:rPr lang="zh-CN" altLang="en-US" dirty="0" smtClean="0"/>
                  <a:t> </a:t>
                </a:r>
                <a:r>
                  <a:rPr lang="en-US" altLang="zh-CN" dirty="0" smtClean="0"/>
                  <a:t>first</a:t>
                </a:r>
                <a:r>
                  <a:rPr lang="zh-CN" altLang="en-US" dirty="0" smtClean="0"/>
                  <a:t> </a:t>
                </a:r>
                <a:r>
                  <a:rPr lang="en-US" altLang="zh-CN" b="1" dirty="0" smtClean="0"/>
                  <a:t>generate</a:t>
                </a:r>
                <a:r>
                  <a:rPr lang="zh-CN" altLang="en-US" b="1" dirty="0" smtClean="0"/>
                  <a:t> </a:t>
                </a:r>
                <a:r>
                  <a:rPr lang="en-US" altLang="zh-CN" b="1" dirty="0" smtClean="0"/>
                  <a:t>random</a:t>
                </a:r>
                <a:r>
                  <a:rPr lang="zh-CN" altLang="en-US" b="1" dirty="0" smtClean="0"/>
                  <a:t> </a:t>
                </a:r>
                <a:r>
                  <a:rPr lang="en-US" altLang="zh-CN" b="1" dirty="0" smtClean="0"/>
                  <a:t>points</a:t>
                </a:r>
                <a:r>
                  <a:rPr lang="zh-CN" altLang="en-US" b="1"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𝑢</m:t>
                        </m:r>
                      </m:e>
                      <m:sub>
                        <m:r>
                          <a:rPr lang="en-US" altLang="zh-CN" b="0" i="1" smtClean="0">
                            <a:latin typeface="Cambria Math" charset="0"/>
                          </a:rPr>
                          <m:t>1</m:t>
                        </m:r>
                      </m:sub>
                    </m:sSub>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𝑢</m:t>
                        </m:r>
                      </m:e>
                      <m:sub>
                        <m:r>
                          <a:rPr lang="en-US" altLang="zh-CN" b="0" i="1" smtClean="0">
                            <a:latin typeface="Cambria Math" charset="0"/>
                          </a:rPr>
                          <m:t>2</m:t>
                        </m:r>
                      </m:sub>
                    </m:sSub>
                    <m:r>
                      <a:rPr lang="en-US" altLang="zh-CN" b="0" i="1" smtClean="0">
                        <a:latin typeface="Cambria Math" charset="0"/>
                      </a:rPr>
                      <m:t>,</m:t>
                    </m:r>
                    <m:r>
                      <a:rPr lang="zh-CN" altLang="en-US" b="0" i="1" smtClean="0">
                        <a:latin typeface="Cambria Math" charset="0"/>
                      </a:rPr>
                      <m:t>  </m:t>
                    </m:r>
                    <m:r>
                      <a:rPr lang="en-US" altLang="zh-CN" b="0" i="1" smtClean="0">
                        <a:latin typeface="Cambria Math" charset="0"/>
                      </a:rPr>
                      <m:t>.</m:t>
                    </m:r>
                    <m:r>
                      <a:rPr lang="zh-CN" altLang="en-US" b="0" i="1" smtClean="0">
                        <a:latin typeface="Cambria Math" charset="0"/>
                      </a:rPr>
                      <m:t> </m:t>
                    </m:r>
                    <m:r>
                      <a:rPr lang="en-US" altLang="zh-CN" b="0" i="1" smtClean="0">
                        <a:latin typeface="Cambria Math" charset="0"/>
                      </a:rPr>
                      <m:t>.</m:t>
                    </m:r>
                    <m:r>
                      <a:rPr lang="zh-CN" altLang="en-US" b="0" i="1" smtClean="0">
                        <a:latin typeface="Cambria Math" charset="0"/>
                      </a:rPr>
                      <m:t> </m:t>
                    </m:r>
                    <m:r>
                      <a:rPr lang="en-US" altLang="zh-CN" b="0" i="1" smtClean="0">
                        <a:latin typeface="Cambria Math" charset="0"/>
                      </a:rPr>
                      <m:t>.</m:t>
                    </m:r>
                    <m:r>
                      <a:rPr lang="zh-CN" altLang="en-US" b="0" i="1" smtClean="0">
                        <a:latin typeface="Cambria Math" charset="0"/>
                      </a:rPr>
                      <m:t> </m:t>
                    </m:r>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𝑢</m:t>
                        </m:r>
                      </m:e>
                      <m:sub>
                        <m:r>
                          <a:rPr lang="en-US" altLang="zh-CN" b="0" i="1" smtClean="0">
                            <a:latin typeface="Cambria Math" charset="0"/>
                          </a:rPr>
                          <m:t>𝑚</m:t>
                        </m:r>
                      </m:sub>
                    </m:sSub>
                  </m:oMath>
                </a14:m>
                <a:r>
                  <a:rPr lang="zh-CN" altLang="en-US" dirty="0" smtClean="0"/>
                  <a:t> </a:t>
                </a:r>
                <a:r>
                  <a:rPr lang="en-US" altLang="zh-CN" dirty="0" smtClean="0"/>
                  <a:t>in</a:t>
                </a:r>
                <a:r>
                  <a:rPr lang="zh-CN" altLang="en-US" dirty="0" smtClean="0"/>
                  <a:t> </a:t>
                </a:r>
                <a:r>
                  <a:rPr lang="en-US" altLang="zh-CN" dirty="0" smtClean="0"/>
                  <a:t>a</a:t>
                </a:r>
                <a:r>
                  <a:rPr lang="zh-CN" altLang="en-US" dirty="0" smtClean="0"/>
                  <a:t> </a:t>
                </a:r>
                <a:r>
                  <a:rPr lang="en-US" altLang="zh-CN" dirty="0" smtClean="0"/>
                  <a:t>large</a:t>
                </a:r>
                <a:r>
                  <a:rPr lang="zh-CN" altLang="en-US" dirty="0" smtClean="0"/>
                  <a:t> </a:t>
                </a:r>
                <a:r>
                  <a:rPr lang="en-US" altLang="zh-CN" dirty="0" smtClean="0"/>
                  <a:t>neighborhood</a:t>
                </a:r>
                <a:r>
                  <a:rPr lang="zh-CN" altLang="en-US" dirty="0" smtClean="0"/>
                  <a:t> </a:t>
                </a:r>
                <a:r>
                  <a:rPr lang="en-US" altLang="zh-CN" dirty="0" smtClean="0"/>
                  <a:t>of</a:t>
                </a:r>
                <a:r>
                  <a:rPr lang="zh-CN" altLang="en-US"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𝑥</m:t>
                        </m:r>
                      </m:e>
                      <m:sub>
                        <m:r>
                          <a:rPr lang="en-US" altLang="zh-CN" b="0" i="1" smtClean="0">
                            <a:latin typeface="Cambria Math" charset="0"/>
                          </a:rPr>
                          <m:t>𝑘</m:t>
                        </m:r>
                      </m:sub>
                    </m:sSub>
                  </m:oMath>
                </a14:m>
                <a:r>
                  <a:rPr lang="en-US" altLang="zh-CN" dirty="0" smtClean="0"/>
                  <a:t>,</a:t>
                </a:r>
                <a:r>
                  <a:rPr lang="zh-CN" altLang="en-US" dirty="0" smtClean="0"/>
                  <a:t> </a:t>
                </a:r>
                <a:r>
                  <a:rPr lang="en-US" altLang="zh-CN" dirty="0" smtClean="0"/>
                  <a:t>and</a:t>
                </a:r>
                <a:r>
                  <a:rPr lang="zh-CN" altLang="en-US" dirty="0" smtClean="0"/>
                  <a:t> </a:t>
                </a:r>
                <a:r>
                  <a:rPr lang="en-US" altLang="zh-CN" dirty="0" smtClean="0"/>
                  <a:t>choose</a:t>
                </a:r>
                <a:r>
                  <a:rPr lang="zh-CN" altLang="en-US" dirty="0" smtClean="0"/>
                  <a:t> </a:t>
                </a:r>
                <a:r>
                  <a:rPr lang="en-US" altLang="zh-CN" dirty="0" smtClean="0"/>
                  <a:t>the</a:t>
                </a:r>
                <a:r>
                  <a:rPr lang="zh-CN" altLang="en-US" dirty="0" smtClean="0"/>
                  <a:t> </a:t>
                </a:r>
                <a:r>
                  <a:rPr lang="en-US" altLang="zh-CN" dirty="0" smtClean="0"/>
                  <a:t>minimum</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r>
                          <a:rPr lang="en-US" altLang="zh-CN" b="0" i="1" smtClean="0">
                            <a:latin typeface="Cambria Math" charset="0"/>
                          </a:rPr>
                          <m:t>+1</m:t>
                        </m:r>
                      </m:sub>
                    </m:sSub>
                  </m:oMath>
                </a14:m>
                <a:r>
                  <a:rPr lang="en-US" altLang="zh-CN" dirty="0" smtClean="0"/>
                  <a:t>.</a:t>
                </a:r>
              </a:p>
              <a:p>
                <a:r>
                  <a:rPr lang="en-US" altLang="zh-CN" dirty="0" smtClean="0"/>
                  <a:t>When</a:t>
                </a:r>
                <a:r>
                  <a:rPr lang="zh-CN" altLang="en-US" dirty="0" smtClean="0"/>
                  <a:t> </a:t>
                </a:r>
                <a:r>
                  <a:rPr lang="en-US" altLang="zh-CN" dirty="0" smtClean="0"/>
                  <a:t>the</a:t>
                </a:r>
                <a:r>
                  <a:rPr lang="zh-CN" altLang="en-US" dirty="0" smtClean="0"/>
                  <a:t> </a:t>
                </a:r>
                <a:r>
                  <a:rPr lang="en-US" altLang="zh-CN" dirty="0" smtClean="0"/>
                  <a:t>newly</a:t>
                </a:r>
                <a:r>
                  <a:rPr lang="zh-CN" altLang="en-US" dirty="0" smtClean="0"/>
                  <a:t> </a:t>
                </a:r>
                <a:r>
                  <a:rPr lang="en-US" altLang="zh-CN" dirty="0" smtClean="0"/>
                  <a:t>computed</a:t>
                </a:r>
                <a:r>
                  <a:rPr lang="zh-CN" altLang="en-US" dirty="0" smtClean="0"/>
                  <a:t> </a:t>
                </a:r>
                <a:r>
                  <a:rPr lang="en-US" altLang="zh-CN" dirty="0" smtClean="0"/>
                  <a:t>function</a:t>
                </a:r>
                <a:r>
                  <a:rPr lang="zh-CN" altLang="en-US" dirty="0" smtClean="0"/>
                  <a:t> </a:t>
                </a:r>
                <a:r>
                  <a:rPr lang="en-US" altLang="zh-CN" dirty="0" smtClean="0"/>
                  <a:t>value</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better</a:t>
                </a:r>
                <a:r>
                  <a:rPr lang="zh-CN" altLang="en-US" dirty="0" smtClean="0"/>
                  <a:t> </a:t>
                </a:r>
                <a:r>
                  <a:rPr lang="en-US" altLang="zh-CN" dirty="0" smtClean="0"/>
                  <a:t>than</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value,</a:t>
                </a:r>
                <a:r>
                  <a:rPr lang="zh-CN" altLang="en-US" dirty="0" smtClean="0"/>
                  <a:t> </a:t>
                </a:r>
                <a:r>
                  <a:rPr lang="en-US" altLang="zh-CN" dirty="0" smtClean="0"/>
                  <a:t>we</a:t>
                </a:r>
                <a:r>
                  <a:rPr lang="zh-CN" altLang="en-US" dirty="0" smtClean="0"/>
                  <a:t> </a:t>
                </a:r>
                <a:r>
                  <a:rPr lang="en-US" altLang="zh-CN" dirty="0" smtClean="0"/>
                  <a:t>assign</a:t>
                </a:r>
                <a:r>
                  <a:rPr lang="zh-CN" altLang="en-US" dirty="0" smtClean="0"/>
                  <a:t> </a:t>
                </a:r>
                <a:r>
                  <a:rPr lang="en-US" altLang="zh-CN" dirty="0" smtClean="0"/>
                  <a:t>a</a:t>
                </a:r>
                <a:r>
                  <a:rPr lang="zh-CN" altLang="en-US" dirty="0" smtClean="0"/>
                  <a:t> </a:t>
                </a:r>
                <a:r>
                  <a:rPr lang="en-US" altLang="zh-CN" dirty="0" smtClean="0"/>
                  <a:t>normalized</a:t>
                </a:r>
                <a:r>
                  <a:rPr lang="zh-CN" altLang="en-US" dirty="0" smtClean="0"/>
                  <a:t> </a:t>
                </a:r>
                <a:r>
                  <a:rPr lang="en-US" altLang="zh-CN" dirty="0" smtClean="0"/>
                  <a:t>probability</a:t>
                </a:r>
                <a:r>
                  <a:rPr lang="zh-CN" altLang="en-US"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𝑝</m:t>
                        </m:r>
                      </m:e>
                      <m:sub>
                        <m:r>
                          <a:rPr lang="en-US" altLang="zh-CN" b="0" i="1" smtClean="0">
                            <a:latin typeface="Cambria Math" charset="0"/>
                          </a:rPr>
                          <m:t>𝑖</m:t>
                        </m:r>
                      </m:sub>
                    </m:sSub>
                  </m:oMath>
                </a14:m>
                <a:r>
                  <a:rPr lang="zh-CN" altLang="en-US" dirty="0" smtClean="0"/>
                  <a:t> </a:t>
                </a:r>
                <a:r>
                  <a:rPr lang="en-US" altLang="zh-CN" dirty="0" smtClean="0"/>
                  <a:t>to</a:t>
                </a:r>
                <a:r>
                  <a:rPr lang="zh-CN" altLang="en-US"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𝑢</m:t>
                        </m:r>
                      </m:e>
                      <m:sub>
                        <m:r>
                          <a:rPr lang="en-US" altLang="zh-CN" i="1">
                            <a:latin typeface="Cambria Math" charset="0"/>
                          </a:rPr>
                          <m:t>𝑖</m:t>
                        </m:r>
                      </m:sub>
                    </m:sSub>
                  </m:oMath>
                </a14:m>
                <a:r>
                  <a:rPr lang="zh-CN" altLang="en-US" dirty="0" smtClean="0"/>
                  <a:t> </a:t>
                </a:r>
                <a:r>
                  <a:rPr lang="en-US" altLang="zh-CN" dirty="0" smtClean="0"/>
                  <a:t>by</a:t>
                </a:r>
                <a:r>
                  <a:rPr lang="zh-CN" altLang="en-US" dirty="0" smtClean="0"/>
                  <a:t> </a:t>
                </a:r>
                <a:r>
                  <a:rPr lang="en-US" altLang="zh-CN" dirty="0" smtClean="0"/>
                  <a:t>formula:</a:t>
                </a:r>
              </a:p>
              <a:p>
                <a:pPr algn="ct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𝑝</m:t>
                        </m:r>
                      </m:e>
                      <m:sub>
                        <m:r>
                          <a:rPr lang="en-US" altLang="zh-CN" b="0" i="1" smtClean="0">
                            <a:latin typeface="Cambria Math" charset="0"/>
                          </a:rPr>
                          <m:t>𝑖</m:t>
                        </m:r>
                      </m:sub>
                    </m:sSub>
                    <m:r>
                      <a:rPr lang="en-US" altLang="zh-CN" b="0" i="1" smtClean="0">
                        <a:latin typeface="Cambria Math" charset="0"/>
                      </a:rPr>
                      <m:t>=</m:t>
                    </m:r>
                    <m:sSup>
                      <m:sSupPr>
                        <m:ctrlPr>
                          <a:rPr lang="en-US" altLang="zh-CN" b="0" i="1" smtClean="0">
                            <a:latin typeface="Cambria Math" charset="0"/>
                          </a:rPr>
                        </m:ctrlPr>
                      </m:sSupPr>
                      <m:e>
                        <m:r>
                          <a:rPr lang="en-US" altLang="zh-CN" b="0" i="1" smtClean="0">
                            <a:latin typeface="Cambria Math" charset="0"/>
                          </a:rPr>
                          <m:t>𝑒</m:t>
                        </m:r>
                      </m:e>
                      <m:sup>
                        <m:r>
                          <a:rPr lang="en-US" altLang="zh-CN" i="1">
                            <a:latin typeface="Cambria Math" charset="0"/>
                            <a:ea typeface="Cambria Math" charset="0"/>
                            <a:cs typeface="Cambria Math" charset="0"/>
                          </a:rPr>
                          <m:t>𝛼</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𝐹</m:t>
                        </m:r>
                        <m:d>
                          <m:dPr>
                            <m:ctrlPr>
                              <a:rPr lang="en-US" altLang="zh-CN" b="0" i="1" smtClean="0">
                                <a:latin typeface="Cambria Math" charset="0"/>
                                <a:ea typeface="Cambria Math" charset="0"/>
                                <a:cs typeface="Cambria Math" charset="0"/>
                              </a:rPr>
                            </m:ctrlPr>
                          </m:dPr>
                          <m:e>
                            <m:sSub>
                              <m:sSubPr>
                                <m:ctrlPr>
                                  <a:rPr lang="en-US" altLang="zh-CN" b="0" i="1" smtClean="0">
                                    <a:latin typeface="Cambria Math" charset="0"/>
                                    <a:ea typeface="Cambria Math" charset="0"/>
                                    <a:cs typeface="Cambria Math" charset="0"/>
                                  </a:rPr>
                                </m:ctrlPr>
                              </m:sSubPr>
                              <m:e>
                                <m:r>
                                  <a:rPr lang="en-US" altLang="zh-CN" b="0" i="1" smtClean="0">
                                    <a:latin typeface="Cambria Math" charset="0"/>
                                    <a:ea typeface="Cambria Math" charset="0"/>
                                    <a:cs typeface="Cambria Math" charset="0"/>
                                  </a:rPr>
                                  <m:t>𝑥</m:t>
                                </m:r>
                              </m:e>
                              <m:sub>
                                <m:r>
                                  <a:rPr lang="en-US" altLang="zh-CN" b="0" i="1" smtClean="0">
                                    <a:latin typeface="Cambria Math" charset="0"/>
                                    <a:ea typeface="Cambria Math" charset="0"/>
                                    <a:cs typeface="Cambria Math" charset="0"/>
                                  </a:rPr>
                                  <m:t>𝑘</m:t>
                                </m:r>
                              </m:sub>
                            </m:sSub>
                          </m:e>
                        </m:d>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𝐹</m:t>
                        </m:r>
                        <m:d>
                          <m:dPr>
                            <m:ctrlPr>
                              <a:rPr lang="en-US" altLang="zh-CN" b="0" i="1" smtClean="0">
                                <a:latin typeface="Cambria Math" charset="0"/>
                                <a:ea typeface="Cambria Math" charset="0"/>
                                <a:cs typeface="Cambria Math" charset="0"/>
                              </a:rPr>
                            </m:ctrlPr>
                          </m:dPr>
                          <m:e>
                            <m:sSub>
                              <m:sSubPr>
                                <m:ctrlPr>
                                  <a:rPr lang="en-US" altLang="zh-CN" b="0" i="1" smtClean="0">
                                    <a:latin typeface="Cambria Math" charset="0"/>
                                    <a:ea typeface="Cambria Math" charset="0"/>
                                    <a:cs typeface="Cambria Math" charset="0"/>
                                  </a:rPr>
                                </m:ctrlPr>
                              </m:sSubPr>
                              <m:e>
                                <m:r>
                                  <a:rPr lang="en-US" altLang="zh-CN" b="0" i="1" smtClean="0">
                                    <a:latin typeface="Cambria Math" charset="0"/>
                                    <a:ea typeface="Cambria Math" charset="0"/>
                                    <a:cs typeface="Cambria Math" charset="0"/>
                                  </a:rPr>
                                  <m:t>𝑢</m:t>
                                </m:r>
                              </m:e>
                              <m:sub>
                                <m:r>
                                  <a:rPr lang="en-US" altLang="zh-CN" b="0" i="1" smtClean="0">
                                    <a:latin typeface="Cambria Math" charset="0"/>
                                    <a:ea typeface="Cambria Math" charset="0"/>
                                    <a:cs typeface="Cambria Math" charset="0"/>
                                  </a:rPr>
                                  <m:t>𝑖</m:t>
                                </m:r>
                              </m:sub>
                            </m:sSub>
                          </m:e>
                        </m:d>
                        <m:r>
                          <a:rPr lang="en-US" altLang="zh-CN" b="0" i="1" smtClean="0">
                            <a:latin typeface="Cambria Math" charset="0"/>
                            <a:ea typeface="Cambria Math" charset="0"/>
                            <a:cs typeface="Cambria Math" charset="0"/>
                          </a:rPr>
                          <m:t>]</m:t>
                        </m:r>
                      </m:sup>
                    </m:sSup>
                    <m:r>
                      <a:rPr lang="zh-CN" altLang="en-US" b="0" i="1" smtClean="0">
                        <a:latin typeface="Cambria Math" charset="0"/>
                      </a:rPr>
                      <m:t> </m:t>
                    </m:r>
                    <m:r>
                      <a:rPr lang="en-US" altLang="zh-CN" b="0" i="1" smtClean="0">
                        <a:latin typeface="Cambria Math" charset="0"/>
                      </a:rPr>
                      <m:t>(1</m:t>
                    </m:r>
                    <m:r>
                      <a:rPr lang="en-US" altLang="zh-CN" b="0" i="1" smtClean="0">
                        <a:latin typeface="Cambria Math" charset="0"/>
                        <a:ea typeface="Cambria Math" charset="0"/>
                        <a:cs typeface="Cambria Math" charset="0"/>
                      </a:rPr>
                      <m:t>≤</m:t>
                    </m:r>
                    <m:r>
                      <a:rPr lang="en-US" altLang="zh-CN" b="0" i="1" smtClean="0">
                        <a:latin typeface="Cambria Math" charset="0"/>
                      </a:rPr>
                      <m:t>𝑖</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𝑚</m:t>
                    </m:r>
                    <m:r>
                      <a:rPr lang="en-US" altLang="zh-CN" b="0" i="1" smtClean="0">
                        <a:latin typeface="Cambria Math" charset="0"/>
                        <a:ea typeface="Cambria Math" charset="0"/>
                        <a:cs typeface="Cambria Math" charset="0"/>
                      </a:rPr>
                      <m:t>)</m:t>
                    </m:r>
                  </m:oMath>
                </a14:m>
                <a:endParaRPr lang="en-US" altLang="zh-CN" dirty="0" smtClean="0"/>
              </a:p>
              <a:p>
                <a:pPr algn="ctr"/>
                <a14:m>
                  <m:oMath xmlns:m="http://schemas.openxmlformats.org/officeDocument/2006/math">
                    <m:r>
                      <a:rPr lang="en-US" altLang="zh-CN" b="0" i="1" smtClean="0">
                        <a:latin typeface="Cambria Math" charset="0"/>
                      </a:rPr>
                      <m:t>𝑆</m:t>
                    </m:r>
                    <m:r>
                      <a:rPr lang="en-US" altLang="zh-CN" b="0" i="1" smtClean="0">
                        <a:latin typeface="Cambria Math" charset="0"/>
                      </a:rPr>
                      <m:t>=</m:t>
                    </m:r>
                    <m:nary>
                      <m:naryPr>
                        <m:chr m:val="∑"/>
                        <m:ctrlPr>
                          <a:rPr lang="is-IS" altLang="zh-CN" b="0" i="1" smtClean="0">
                            <a:latin typeface="Cambria Math" charset="0"/>
                          </a:rPr>
                        </m:ctrlPr>
                      </m:naryPr>
                      <m:sub>
                        <m:r>
                          <m:rPr>
                            <m:brk m:alnAt="23"/>
                          </m:rPr>
                          <a:rPr lang="en-US" altLang="zh-CN" b="0" i="1" smtClean="0">
                            <a:latin typeface="Cambria Math" charset="0"/>
                          </a:rPr>
                          <m:t>𝑖</m:t>
                        </m:r>
                        <m:r>
                          <a:rPr lang="en-US" altLang="zh-CN" b="0" i="1" smtClean="0">
                            <a:latin typeface="Cambria Math" charset="0"/>
                          </a:rPr>
                          <m:t>=1</m:t>
                        </m:r>
                      </m:sub>
                      <m:sup>
                        <m:r>
                          <a:rPr lang="en-US" altLang="zh-CN" b="0" i="1" smtClean="0">
                            <a:latin typeface="Cambria Math" charset="0"/>
                          </a:rPr>
                          <m:t>𝑚</m:t>
                        </m:r>
                      </m:sup>
                      <m:e>
                        <m:sSub>
                          <m:sSubPr>
                            <m:ctrlPr>
                              <a:rPr lang="en-US" altLang="zh-CN" b="0" i="1" smtClean="0">
                                <a:latin typeface="Cambria Math" charset="0"/>
                              </a:rPr>
                            </m:ctrlPr>
                          </m:sSubPr>
                          <m:e>
                            <m:r>
                              <a:rPr lang="en-US" altLang="zh-CN" b="0" i="1" smtClean="0">
                                <a:latin typeface="Cambria Math" charset="0"/>
                              </a:rPr>
                              <m:t>𝑝</m:t>
                            </m:r>
                          </m:e>
                          <m:sub>
                            <m:r>
                              <a:rPr lang="en-US" altLang="zh-CN" b="0" i="1" smtClean="0">
                                <a:latin typeface="Cambria Math" charset="0"/>
                              </a:rPr>
                              <m:t>𝑖</m:t>
                            </m:r>
                          </m:sub>
                        </m:sSub>
                      </m:e>
                    </m:nary>
                  </m:oMath>
                </a14:m>
                <a:endParaRPr lang="en-US" altLang="zh-CN" dirty="0" smtClean="0"/>
              </a:p>
              <a:p>
                <a:pPr algn="ct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𝑝</m:t>
                        </m:r>
                      </m:e>
                      <m:sub>
                        <m:r>
                          <a:rPr lang="en-US" altLang="zh-CN" b="0" i="1" smtClean="0">
                            <a:latin typeface="Cambria Math" charset="0"/>
                          </a:rPr>
                          <m:t>𝑖</m:t>
                        </m:r>
                      </m:sub>
                    </m:sSub>
                    <m:r>
                      <a:rPr lang="en-US" altLang="zh-CN" i="1" smtClean="0">
                        <a:latin typeface="Cambria Math" charset="0"/>
                        <a:ea typeface="Cambria Math" charset="0"/>
                        <a:cs typeface="Cambria Math" charset="0"/>
                      </a:rPr>
                      <m:t>←</m:t>
                    </m:r>
                    <m:sSub>
                      <m:sSubPr>
                        <m:ctrlPr>
                          <a:rPr lang="en-US" altLang="zh-CN" i="1" smtClean="0">
                            <a:latin typeface="Cambria Math" charset="0"/>
                            <a:ea typeface="Cambria Math" charset="0"/>
                            <a:cs typeface="Cambria Math" charset="0"/>
                          </a:rPr>
                        </m:ctrlPr>
                      </m:sSubPr>
                      <m:e>
                        <m:r>
                          <a:rPr lang="en-US" altLang="zh-CN" b="0" i="1" smtClean="0">
                            <a:latin typeface="Cambria Math" charset="0"/>
                            <a:ea typeface="Cambria Math" charset="0"/>
                            <a:cs typeface="Cambria Math" charset="0"/>
                          </a:rPr>
                          <m:t>𝑝</m:t>
                        </m:r>
                      </m:e>
                      <m:sub>
                        <m:r>
                          <a:rPr lang="en-US" altLang="zh-CN" b="0" i="1" smtClean="0">
                            <a:latin typeface="Cambria Math" charset="0"/>
                            <a:ea typeface="Cambria Math" charset="0"/>
                            <a:cs typeface="Cambria Math" charset="0"/>
                          </a:rPr>
                          <m:t>𝑖</m:t>
                        </m:r>
                      </m:sub>
                    </m:sSub>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𝑆</m:t>
                    </m:r>
                  </m:oMath>
                </a14:m>
                <a:endParaRPr lang="en-US" altLang="zh-CN" dirty="0" smtClean="0"/>
              </a:p>
              <a:p>
                <a:r>
                  <a:rPr lang="en-US" altLang="zh-CN" dirty="0" smtClean="0"/>
                  <a:t>Then,</a:t>
                </a:r>
                <a:r>
                  <a:rPr lang="zh-CN" altLang="en-US" dirty="0" smtClean="0"/>
                  <a:t> </a:t>
                </a:r>
                <a:r>
                  <a:rPr lang="en-US" altLang="zh-CN" dirty="0" smtClean="0"/>
                  <a:t>a</a:t>
                </a:r>
                <a:r>
                  <a:rPr lang="zh-CN" altLang="en-US" dirty="0" smtClean="0"/>
                  <a:t> </a:t>
                </a:r>
                <a:r>
                  <a:rPr lang="en-US" altLang="zh-CN" dirty="0" smtClean="0"/>
                  <a:t>point</a:t>
                </a:r>
                <a:r>
                  <a:rPr lang="zh-CN" altLang="en-US" dirty="0" smtClean="0"/>
                  <a:t> </a:t>
                </a:r>
                <a:r>
                  <a:rPr lang="en-US" altLang="zh-CN" dirty="0" smtClean="0"/>
                  <a:t>is</a:t>
                </a:r>
                <a:r>
                  <a:rPr lang="zh-CN" altLang="en-US" dirty="0" smtClean="0"/>
                  <a:t> </a:t>
                </a:r>
                <a:r>
                  <a:rPr lang="en-US" altLang="zh-CN" dirty="0" smtClean="0"/>
                  <a:t>chosen</a:t>
                </a:r>
                <a:r>
                  <a:rPr lang="zh-CN" altLang="en-US" dirty="0" smtClean="0"/>
                  <a:t> </a:t>
                </a:r>
                <a:r>
                  <a:rPr lang="en-US" altLang="zh-CN" dirty="0" smtClean="0"/>
                  <a:t>randomly</a:t>
                </a:r>
                <a:r>
                  <a:rPr lang="zh-CN" altLang="en-US" dirty="0" smtClean="0"/>
                  <a:t> </a:t>
                </a:r>
                <a:r>
                  <a:rPr lang="en-US" altLang="zh-CN" dirty="0" smtClean="0"/>
                  <a:t>from</a:t>
                </a:r>
                <a:r>
                  <a:rPr lang="zh-CN" altLang="en-US" dirty="0" smtClean="0"/>
                  <a:t> </a:t>
                </a:r>
                <a:r>
                  <a:rPr lang="en-US" altLang="zh-CN" dirty="0" smtClean="0"/>
                  <a:t>points</a:t>
                </a:r>
                <a:r>
                  <a:rPr lang="zh-CN" altLang="en-US"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1</m:t>
                        </m:r>
                      </m:sub>
                    </m:sSub>
                    <m:r>
                      <a:rPr lang="en-US" altLang="zh-CN" i="1">
                        <a:latin typeface="Cambria Math" charset="0"/>
                      </a:rPr>
                      <m:t>,</m:t>
                    </m:r>
                    <m:r>
                      <a:rPr lang="zh-CN" altLang="en-US" i="1">
                        <a:latin typeface="Cambria Math" charset="0"/>
                      </a:rPr>
                      <m:t> </m:t>
                    </m:r>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2</m:t>
                        </m:r>
                      </m:sub>
                    </m:sSub>
                    <m:r>
                      <a:rPr lang="en-US" altLang="zh-CN" i="1">
                        <a:latin typeface="Cambria Math" charset="0"/>
                      </a:rPr>
                      <m:t>,</m:t>
                    </m:r>
                    <m:r>
                      <a:rPr lang="zh-CN" altLang="en-US" i="1">
                        <a:latin typeface="Cambria Math" charset="0"/>
                      </a:rPr>
                      <m:t>  </m:t>
                    </m:r>
                    <m:r>
                      <a:rPr lang="en-US" altLang="zh-CN" i="1">
                        <a:latin typeface="Cambria Math" charset="0"/>
                      </a:rPr>
                      <m:t>.</m:t>
                    </m:r>
                    <m:r>
                      <a:rPr lang="zh-CN" altLang="en-US" i="1">
                        <a:latin typeface="Cambria Math" charset="0"/>
                      </a:rPr>
                      <m:t> </m:t>
                    </m:r>
                    <m:r>
                      <a:rPr lang="en-US" altLang="zh-CN" i="1">
                        <a:latin typeface="Cambria Math" charset="0"/>
                      </a:rPr>
                      <m:t>.</m:t>
                    </m:r>
                    <m:r>
                      <a:rPr lang="zh-CN" altLang="en-US" i="1">
                        <a:latin typeface="Cambria Math" charset="0"/>
                      </a:rPr>
                      <m:t> </m:t>
                    </m:r>
                    <m:r>
                      <a:rPr lang="en-US" altLang="zh-CN" i="1">
                        <a:latin typeface="Cambria Math" charset="0"/>
                      </a:rPr>
                      <m:t>.</m:t>
                    </m:r>
                    <m:r>
                      <a:rPr lang="zh-CN" altLang="en-US" i="1">
                        <a:latin typeface="Cambria Math" charset="0"/>
                      </a:rPr>
                      <m:t> </m:t>
                    </m:r>
                    <m:r>
                      <a:rPr lang="en-US" altLang="zh-CN" i="1">
                        <a:latin typeface="Cambria Math" charset="0"/>
                      </a:rPr>
                      <m:t>,</m:t>
                    </m:r>
                    <m:r>
                      <a:rPr lang="zh-CN" altLang="en-US" i="1">
                        <a:latin typeface="Cambria Math" charset="0"/>
                      </a:rPr>
                      <m:t> </m:t>
                    </m:r>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𝑚</m:t>
                        </m:r>
                      </m:sub>
                    </m:sSub>
                  </m:oMath>
                </a14:m>
                <a:r>
                  <a:rPr lang="zh-CN" altLang="en-US" dirty="0" smtClean="0"/>
                  <a:t> </a:t>
                </a:r>
                <a:r>
                  <a:rPr lang="en-US" altLang="zh-CN" dirty="0" smtClean="0"/>
                  <a:t>with</a:t>
                </a:r>
                <a:r>
                  <a:rPr lang="zh-CN" altLang="en-US" dirty="0" smtClean="0"/>
                  <a:t> </a:t>
                </a:r>
                <a:r>
                  <a:rPr lang="en-US" altLang="zh-CN" dirty="0" smtClean="0"/>
                  <a:t>probabilities</a:t>
                </a:r>
                <a:r>
                  <a:rPr lang="zh-CN" altLang="en-US"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𝑝</m:t>
                        </m:r>
                      </m:e>
                      <m:sub>
                        <m:r>
                          <a:rPr lang="en-US" altLang="zh-CN" b="0" i="1" smtClean="0">
                            <a:latin typeface="Cambria Math" charset="0"/>
                          </a:rPr>
                          <m:t>𝑖</m:t>
                        </m:r>
                      </m:sub>
                    </m:sSub>
                  </m:oMath>
                </a14:m>
                <a:r>
                  <a:rPr lang="zh-CN" altLang="en-US" dirty="0" smtClean="0"/>
                  <a:t> </a:t>
                </a:r>
                <a:r>
                  <a:rPr lang="en-US" altLang="zh-CN" dirty="0" smtClean="0"/>
                  <a:t>taking</a:t>
                </a:r>
                <a:r>
                  <a:rPr lang="zh-CN" altLang="en-US" dirty="0" smtClean="0"/>
                  <a:t> </a:t>
                </a:r>
                <a:r>
                  <a:rPr lang="en-US" altLang="zh-CN" dirty="0" smtClean="0"/>
                  <a:t>into</a:t>
                </a:r>
                <a:r>
                  <a:rPr lang="zh-CN" altLang="en-US" dirty="0" smtClean="0"/>
                  <a:t> </a:t>
                </a:r>
                <a:r>
                  <a:rPr lang="en-US" altLang="zh-CN" dirty="0" smtClean="0"/>
                  <a:t>account.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1120" r="-567"/>
                </a:stretch>
              </a:blipFill>
            </p:spPr>
            <p:txBody>
              <a:bodyPr/>
              <a:lstStyle/>
              <a:p>
                <a:r>
                  <a:rPr lang="en-US">
                    <a:noFill/>
                  </a:rPr>
                  <a:t> </a:t>
                </a:r>
              </a:p>
            </p:txBody>
          </p:sp>
        </mc:Fallback>
      </mc:AlternateContent>
    </p:spTree>
    <p:extLst>
      <p:ext uri="{BB962C8B-B14F-4D97-AF65-F5344CB8AC3E}">
        <p14:creationId xmlns:p14="http://schemas.microsoft.com/office/powerpoint/2010/main" val="137186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Simulated</a:t>
            </a:r>
            <a:r>
              <a:rPr lang="zh-CN" altLang="en-US" dirty="0"/>
              <a:t> </a:t>
            </a:r>
            <a:r>
              <a:rPr lang="en-US" altLang="zh-CN" dirty="0"/>
              <a:t>Annealing</a:t>
            </a:r>
            <a:endParaRPr lang="en-US" dirty="0"/>
          </a:p>
        </p:txBody>
      </p:sp>
      <p:sp>
        <p:nvSpPr>
          <p:cNvPr id="3" name="Content Placeholder 2"/>
          <p:cNvSpPr>
            <a:spLocks noGrp="1"/>
          </p:cNvSpPr>
          <p:nvPr>
            <p:ph idx="1"/>
          </p:nvPr>
        </p:nvSpPr>
        <p:spPr/>
        <p:txBody>
          <a:bodyPr>
            <a:normAutofit/>
          </a:bodyPr>
          <a:lstStyle/>
          <a:p>
            <a:r>
              <a:rPr lang="en-US" altLang="zh-CN" b="1" dirty="0"/>
              <a:t>Advantages:</a:t>
            </a:r>
          </a:p>
          <a:p>
            <a:pPr lvl="1"/>
            <a:r>
              <a:rPr lang="en-US" altLang="zh-CN" sz="1800" dirty="0" smtClean="0"/>
              <a:t>Avoid</a:t>
            </a:r>
            <a:r>
              <a:rPr lang="zh-CN" altLang="en-US" sz="1800" dirty="0" smtClean="0"/>
              <a:t> </a:t>
            </a:r>
            <a:r>
              <a:rPr lang="en-US" altLang="zh-CN" sz="1800" dirty="0" smtClean="0"/>
              <a:t>stuck</a:t>
            </a:r>
            <a:r>
              <a:rPr lang="zh-CN" altLang="en-US" sz="1800" dirty="0" smtClean="0"/>
              <a:t> </a:t>
            </a:r>
            <a:r>
              <a:rPr lang="en-US" altLang="zh-CN" sz="1800" dirty="0" smtClean="0"/>
              <a:t>at</a:t>
            </a:r>
            <a:r>
              <a:rPr lang="zh-CN" altLang="en-US" sz="1800" dirty="0" smtClean="0"/>
              <a:t> </a:t>
            </a:r>
            <a:r>
              <a:rPr lang="en-US" altLang="zh-CN" sz="1800" dirty="0" smtClean="0"/>
              <a:t>local</a:t>
            </a:r>
            <a:r>
              <a:rPr lang="zh-CN" altLang="en-US" sz="1800" dirty="0" smtClean="0"/>
              <a:t> </a:t>
            </a:r>
            <a:r>
              <a:rPr lang="en-US" altLang="zh-CN" sz="1800" dirty="0" smtClean="0"/>
              <a:t>minimum</a:t>
            </a:r>
            <a:endParaRPr lang="en-US" altLang="zh-CN" sz="1800" dirty="0"/>
          </a:p>
          <a:p>
            <a:r>
              <a:rPr lang="en-US" altLang="zh-CN" b="1" dirty="0" smtClean="0"/>
              <a:t>Disadvantages:</a:t>
            </a:r>
          </a:p>
          <a:p>
            <a:pPr lvl="1"/>
            <a:r>
              <a:rPr lang="en-US" altLang="zh-CN" sz="1800" dirty="0" smtClean="0"/>
              <a:t>Slow</a:t>
            </a:r>
          </a:p>
          <a:p>
            <a:pPr lvl="1"/>
            <a:r>
              <a:rPr lang="en-US" altLang="zh-CN" sz="1800" dirty="0" smtClean="0"/>
              <a:t>For</a:t>
            </a:r>
            <a:r>
              <a:rPr lang="zh-CN" altLang="en-US" sz="1800" dirty="0" smtClean="0"/>
              <a:t> </a:t>
            </a:r>
            <a:r>
              <a:rPr lang="en-US" altLang="zh-CN" sz="1800" dirty="0" smtClean="0"/>
              <a:t>smooth</a:t>
            </a:r>
            <a:r>
              <a:rPr lang="zh-CN" altLang="en-US" sz="1800" dirty="0" smtClean="0"/>
              <a:t> </a:t>
            </a:r>
            <a:r>
              <a:rPr lang="en-US" altLang="zh-CN" sz="1800" dirty="0" smtClean="0"/>
              <a:t>problems,</a:t>
            </a:r>
            <a:r>
              <a:rPr lang="zh-CN" altLang="en-US" sz="1800" dirty="0" smtClean="0"/>
              <a:t> </a:t>
            </a:r>
            <a:r>
              <a:rPr lang="en-US" altLang="zh-CN" sz="1800" dirty="0" smtClean="0"/>
              <a:t>SA</a:t>
            </a:r>
            <a:r>
              <a:rPr lang="zh-CN" altLang="en-US" sz="1800" dirty="0" smtClean="0"/>
              <a:t> </a:t>
            </a:r>
            <a:r>
              <a:rPr lang="en-US" altLang="zh-CN" sz="1800" dirty="0" smtClean="0"/>
              <a:t>is</a:t>
            </a:r>
            <a:r>
              <a:rPr lang="zh-CN" altLang="en-US" sz="1800" dirty="0" smtClean="0"/>
              <a:t> </a:t>
            </a:r>
            <a:r>
              <a:rPr lang="en-US" altLang="zh-CN" sz="1800" dirty="0" smtClean="0"/>
              <a:t>overkill</a:t>
            </a:r>
          </a:p>
          <a:p>
            <a:pPr lvl="1"/>
            <a:r>
              <a:rPr lang="en-US" altLang="zh-CN" sz="1800" dirty="0" smtClean="0"/>
              <a:t>Heuristic</a:t>
            </a:r>
            <a:r>
              <a:rPr lang="zh-CN" altLang="en-US" sz="1800" dirty="0" smtClean="0"/>
              <a:t> </a:t>
            </a:r>
            <a:r>
              <a:rPr lang="en-US" altLang="zh-CN" sz="1800" dirty="0" smtClean="0"/>
              <a:t>methods</a:t>
            </a:r>
            <a:r>
              <a:rPr lang="zh-CN" altLang="en-US" sz="1800" dirty="0" smtClean="0"/>
              <a:t> </a:t>
            </a:r>
            <a:r>
              <a:rPr lang="en-US" altLang="zh-CN" sz="1800" dirty="0" smtClean="0"/>
              <a:t>are</a:t>
            </a:r>
            <a:r>
              <a:rPr lang="zh-CN" altLang="en-US" sz="1800" dirty="0" smtClean="0"/>
              <a:t> </a:t>
            </a:r>
            <a:r>
              <a:rPr lang="en-US" altLang="zh-CN" sz="1800" dirty="0" smtClean="0"/>
              <a:t>often</a:t>
            </a:r>
            <a:r>
              <a:rPr lang="zh-CN" altLang="en-US" sz="1800" dirty="0" smtClean="0"/>
              <a:t> </a:t>
            </a:r>
            <a:r>
              <a:rPr lang="en-US" altLang="zh-CN" sz="1800" dirty="0" smtClean="0"/>
              <a:t>better</a:t>
            </a:r>
            <a:r>
              <a:rPr lang="zh-CN" altLang="en-US" sz="1800" dirty="0" smtClean="0"/>
              <a:t> </a:t>
            </a:r>
            <a:r>
              <a:rPr lang="en-US" altLang="zh-CN" sz="1800" dirty="0" smtClean="0"/>
              <a:t>than</a:t>
            </a:r>
            <a:r>
              <a:rPr lang="zh-CN" altLang="en-US" sz="1800" dirty="0" smtClean="0"/>
              <a:t> </a:t>
            </a:r>
            <a:r>
              <a:rPr lang="en-US" altLang="zh-CN" sz="1800" dirty="0" smtClean="0"/>
              <a:t>general</a:t>
            </a:r>
            <a:r>
              <a:rPr lang="zh-CN" altLang="en-US" sz="1800" dirty="0" smtClean="0"/>
              <a:t> </a:t>
            </a:r>
            <a:r>
              <a:rPr lang="en-US" altLang="zh-CN" sz="1800" dirty="0" smtClean="0"/>
              <a:t>methods</a:t>
            </a:r>
          </a:p>
          <a:p>
            <a:pPr lvl="1"/>
            <a:r>
              <a:rPr lang="en-US" altLang="zh-CN" sz="1800" dirty="0" smtClean="0"/>
              <a:t>Cannot</a:t>
            </a:r>
            <a:r>
              <a:rPr lang="zh-CN" altLang="en-US" sz="1800" dirty="0" smtClean="0"/>
              <a:t> </a:t>
            </a:r>
            <a:r>
              <a:rPr lang="en-US" altLang="zh-CN" sz="1800" dirty="0" smtClean="0"/>
              <a:t>tell</a:t>
            </a:r>
            <a:r>
              <a:rPr lang="zh-CN" altLang="en-US" sz="1800" dirty="0" smtClean="0"/>
              <a:t> </a:t>
            </a:r>
            <a:r>
              <a:rPr lang="en-US" altLang="zh-CN" sz="1800" dirty="0" smtClean="0"/>
              <a:t>when</a:t>
            </a:r>
            <a:r>
              <a:rPr lang="zh-CN" altLang="en-US" sz="1800" dirty="0" smtClean="0"/>
              <a:t> </a:t>
            </a:r>
            <a:r>
              <a:rPr lang="en-US" altLang="zh-CN" sz="1800" dirty="0" smtClean="0"/>
              <a:t>to</a:t>
            </a:r>
            <a:r>
              <a:rPr lang="zh-CN" altLang="en-US" sz="1800" dirty="0" smtClean="0"/>
              <a:t> </a:t>
            </a:r>
            <a:r>
              <a:rPr lang="en-US" altLang="zh-CN" sz="1800" dirty="0" smtClean="0"/>
              <a:t>stop</a:t>
            </a:r>
            <a:endParaRPr lang="en-US" altLang="zh-CN" sz="1800" dirty="0"/>
          </a:p>
        </p:txBody>
      </p:sp>
    </p:spTree>
    <p:extLst>
      <p:ext uri="{BB962C8B-B14F-4D97-AF65-F5344CB8AC3E}">
        <p14:creationId xmlns:p14="http://schemas.microsoft.com/office/powerpoint/2010/main" val="991027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Support</a:t>
            </a:r>
            <a:r>
              <a:rPr lang="zh-CN" altLang="en-US" dirty="0" smtClean="0"/>
              <a:t> </a:t>
            </a:r>
            <a:r>
              <a:rPr lang="en-US" altLang="zh-CN" dirty="0" smtClean="0"/>
              <a:t>Vector</a:t>
            </a:r>
            <a:r>
              <a:rPr lang="zh-CN" altLang="en-US" dirty="0" smtClean="0"/>
              <a:t> </a:t>
            </a:r>
            <a:r>
              <a:rPr lang="en-US" altLang="zh-CN" dirty="0" smtClean="0"/>
              <a:t>Machine</a:t>
            </a:r>
            <a:r>
              <a:rPr lang="zh-CN" altLang="en-US" dirty="0" smtClean="0"/>
              <a:t> </a:t>
            </a:r>
            <a:r>
              <a:rPr lang="en-US" altLang="zh-CN" dirty="0" smtClean="0"/>
              <a:t>(SVM)</a:t>
            </a:r>
            <a:endParaRPr lang="en-US" dirty="0"/>
          </a:p>
        </p:txBody>
      </p:sp>
      <p:sp>
        <p:nvSpPr>
          <p:cNvPr id="3" name="Content Placeholder 2"/>
          <p:cNvSpPr>
            <a:spLocks noGrp="1"/>
          </p:cNvSpPr>
          <p:nvPr>
            <p:ph idx="1"/>
          </p:nvPr>
        </p:nvSpPr>
        <p:spPr/>
        <p:txBody>
          <a:bodyPr/>
          <a:lstStyle/>
          <a:p>
            <a:r>
              <a:rPr lang="en-US" dirty="0"/>
              <a:t>A </a:t>
            </a:r>
            <a:r>
              <a:rPr lang="en-US" b="1" dirty="0"/>
              <a:t>Support Vector Machine (SVM) </a:t>
            </a:r>
            <a:r>
              <a:rPr lang="en-US" dirty="0"/>
              <a:t>is a discriminative classifier formally defined by a separating </a:t>
            </a:r>
            <a:r>
              <a:rPr lang="en-US" dirty="0" smtClean="0"/>
              <a:t>hyperplane</a:t>
            </a:r>
            <a:r>
              <a:rPr lang="en-US" altLang="zh-CN" dirty="0" smtClean="0"/>
              <a:t>,</a:t>
            </a:r>
            <a:r>
              <a:rPr lang="zh-CN" altLang="en-US" dirty="0" smtClean="0"/>
              <a:t> </a:t>
            </a:r>
            <a:r>
              <a:rPr lang="en-US" altLang="zh-CN" dirty="0" smtClean="0"/>
              <a:t>to</a:t>
            </a:r>
            <a:r>
              <a:rPr lang="zh-CN" altLang="en-US" dirty="0" smtClean="0"/>
              <a:t> </a:t>
            </a:r>
            <a:r>
              <a:rPr lang="en-US" dirty="0" smtClean="0"/>
              <a:t>maximize </a:t>
            </a:r>
            <a:r>
              <a:rPr lang="en-US" dirty="0"/>
              <a:t>distances to nearest </a:t>
            </a:r>
            <a:r>
              <a:rPr lang="en-US" dirty="0" smtClean="0"/>
              <a:t>point</a:t>
            </a:r>
            <a:r>
              <a:rPr lang="zh-CN" altLang="en-US" dirty="0" smtClean="0"/>
              <a:t> </a:t>
            </a:r>
            <a:r>
              <a:rPr lang="en-US" altLang="zh-CN" dirty="0" smtClean="0"/>
              <a:t>(</a:t>
            </a:r>
            <a:r>
              <a:rPr lang="en-US" dirty="0" smtClean="0"/>
              <a:t>margin</a:t>
            </a:r>
            <a:r>
              <a:rPr lang="en-US" altLang="zh-CN"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776" y="3015297"/>
            <a:ext cx="4323552" cy="3164840"/>
          </a:xfrm>
          <a:prstGeom prst="rect">
            <a:avLst/>
          </a:prstGeom>
        </p:spPr>
      </p:pic>
    </p:spTree>
    <p:extLst>
      <p:ext uri="{BB962C8B-B14F-4D97-AF65-F5344CB8AC3E}">
        <p14:creationId xmlns:p14="http://schemas.microsoft.com/office/powerpoint/2010/main" val="1248083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Support</a:t>
            </a:r>
            <a:r>
              <a:rPr lang="zh-CN" altLang="en-US" dirty="0"/>
              <a:t> </a:t>
            </a:r>
            <a:r>
              <a:rPr lang="en-US" altLang="zh-CN" dirty="0"/>
              <a:t>Vector</a:t>
            </a:r>
            <a:r>
              <a:rPr lang="zh-CN" altLang="en-US" dirty="0"/>
              <a:t> </a:t>
            </a:r>
            <a:r>
              <a:rPr lang="en-US" altLang="zh-CN" dirty="0"/>
              <a:t>Machine</a:t>
            </a:r>
            <a:r>
              <a:rPr lang="zh-CN" altLang="en-US" dirty="0"/>
              <a:t> </a:t>
            </a:r>
            <a:r>
              <a:rPr lang="en-US" altLang="zh-CN" dirty="0"/>
              <a:t>(SVM)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b="1" dirty="0" smtClean="0"/>
                  <a:t>C:</a:t>
                </a:r>
                <a:r>
                  <a:rPr lang="zh-CN" altLang="en-US" b="1" dirty="0" smtClean="0"/>
                  <a:t> </a:t>
                </a:r>
                <a:r>
                  <a:rPr lang="en-US" dirty="0"/>
                  <a:t>trades off misclassification of training examples against simplicity of the decision surface.</a:t>
                </a:r>
                <a:endParaRPr lang="en-US" b="1" i="1" dirty="0" smtClean="0">
                  <a:latin typeface="Cambria Math" charset="0"/>
                  <a:ea typeface="Cambria Math" charset="0"/>
                  <a:cs typeface="Cambria Math" charset="0"/>
                </a:endParaRPr>
              </a:p>
              <a:p>
                <a14:m>
                  <m:oMath xmlns:m="http://schemas.openxmlformats.org/officeDocument/2006/math">
                    <m:r>
                      <a:rPr lang="en-US" b="1" i="1" smtClean="0">
                        <a:latin typeface="Cambria Math" charset="0"/>
                        <a:ea typeface="Cambria Math" charset="0"/>
                        <a:cs typeface="Cambria Math" charset="0"/>
                      </a:rPr>
                      <m:t>𝜸</m:t>
                    </m:r>
                  </m:oMath>
                </a14:m>
                <a:r>
                  <a:rPr lang="en-US" altLang="zh-CN" b="1" dirty="0" smtClean="0"/>
                  <a:t>:</a:t>
                </a:r>
                <a:r>
                  <a:rPr lang="zh-CN" altLang="en-US" b="1" dirty="0" smtClean="0"/>
                  <a:t> </a:t>
                </a:r>
                <a:r>
                  <a:rPr lang="en-US" dirty="0"/>
                  <a:t>defines how far the influence of a single training example reaches, with low values meaning ‘far’ and high values meaning ‘close</a:t>
                </a:r>
                <a:r>
                  <a:rPr lang="en-US" dirty="0" smtClean="0"/>
                  <a:t>’.</a:t>
                </a:r>
              </a:p>
              <a:p>
                <a:r>
                  <a:rPr lang="en-US" altLang="zh-CN" b="1" dirty="0" smtClean="0"/>
                  <a:t>Example</a:t>
                </a:r>
                <a:r>
                  <a:rPr lang="zh-CN" altLang="en-US" b="1" dirty="0" smtClean="0"/>
                  <a:t> </a:t>
                </a:r>
                <a:r>
                  <a:rPr lang="en-US" altLang="zh-CN" b="1" dirty="0" smtClean="0"/>
                  <a:t>used</a:t>
                </a:r>
                <a:r>
                  <a:rPr lang="zh-CN" altLang="en-US" b="1" smtClean="0"/>
                  <a:t> </a:t>
                </a:r>
                <a:r>
                  <a:rPr lang="en-US" altLang="zh-CN" b="1" smtClean="0"/>
                  <a:t>here</a:t>
                </a:r>
                <a:r>
                  <a:rPr lang="en-US" altLang="zh-CN" b="1" dirty="0" smtClean="0"/>
                  <a:t>:</a:t>
                </a:r>
                <a:r>
                  <a:rPr lang="zh-CN" altLang="en-US" b="1" dirty="0" smtClean="0"/>
                  <a:t> </a:t>
                </a:r>
                <a:r>
                  <a:rPr lang="en-US" altLang="zh-CN" b="1" dirty="0" smtClean="0"/>
                  <a:t>handwritten</a:t>
                </a:r>
                <a:r>
                  <a:rPr lang="zh-CN" altLang="en-US" b="1" dirty="0" smtClean="0"/>
                  <a:t> </a:t>
                </a:r>
                <a:r>
                  <a:rPr lang="en-US" altLang="zh-CN" b="1" dirty="0" smtClean="0"/>
                  <a:t>digit</a:t>
                </a:r>
                <a:r>
                  <a:rPr lang="zh-CN" altLang="en-US" b="1" dirty="0" smtClean="0"/>
                  <a:t> </a:t>
                </a:r>
                <a:r>
                  <a:rPr lang="en-US" altLang="zh-CN" b="1" dirty="0" smtClean="0"/>
                  <a:t>recognition</a:t>
                </a: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8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821588"/>
            <a:ext cx="4389120" cy="2060620"/>
          </a:xfrm>
          <a:prstGeom prst="rect">
            <a:avLst/>
          </a:prstGeom>
        </p:spPr>
      </p:pic>
    </p:spTree>
    <p:extLst>
      <p:ext uri="{BB962C8B-B14F-4D97-AF65-F5344CB8AC3E}">
        <p14:creationId xmlns:p14="http://schemas.microsoft.com/office/powerpoint/2010/main" val="1155218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SVM</a:t>
            </a:r>
            <a:r>
              <a:rPr lang="zh-CN" altLang="en-US" dirty="0" smtClean="0"/>
              <a:t> </a:t>
            </a:r>
            <a:r>
              <a:rPr lang="en-US" altLang="zh-CN" dirty="0" smtClean="0"/>
              <a:t>with</a:t>
            </a:r>
            <a:r>
              <a:rPr lang="zh-CN" altLang="en-US" dirty="0" smtClean="0"/>
              <a:t> </a:t>
            </a:r>
            <a:r>
              <a:rPr lang="en-US" altLang="zh-CN" dirty="0" err="1" smtClean="0"/>
              <a:t>Nelder</a:t>
            </a:r>
            <a:r>
              <a:rPr lang="en-US" altLang="zh-CN" dirty="0" smtClean="0"/>
              <a:t>-Mead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0852" y="1630362"/>
            <a:ext cx="5499100" cy="35306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7400"/>
            <a:ext cx="7670800" cy="3530600"/>
          </a:xfrm>
          <a:prstGeom prst="rect">
            <a:avLst/>
          </a:prstGeom>
        </p:spPr>
      </p:pic>
      <p:sp>
        <p:nvSpPr>
          <p:cNvPr id="7" name="TextBox 6"/>
          <p:cNvSpPr txBox="1"/>
          <p:nvPr/>
        </p:nvSpPr>
        <p:spPr>
          <a:xfrm>
            <a:off x="6931152" y="5092700"/>
            <a:ext cx="4368800" cy="369332"/>
          </a:xfrm>
          <a:prstGeom prst="rect">
            <a:avLst/>
          </a:prstGeom>
          <a:noFill/>
        </p:spPr>
        <p:txBody>
          <a:bodyPr wrap="square" rtlCol="0">
            <a:spAutoFit/>
          </a:bodyPr>
          <a:lstStyle/>
          <a:p>
            <a:r>
              <a:rPr lang="en-US" altLang="zh-CN" dirty="0" smtClean="0"/>
              <a:t>I.C.</a:t>
            </a:r>
            <a:r>
              <a:rPr lang="zh-CN" altLang="en-US" dirty="0" smtClean="0"/>
              <a:t> </a:t>
            </a:r>
            <a:r>
              <a:rPr lang="en-US" altLang="zh-CN" dirty="0" smtClean="0"/>
              <a:t>(100,1)</a:t>
            </a:r>
            <a:r>
              <a:rPr lang="zh-CN" altLang="en-US" dirty="0" smtClean="0"/>
              <a:t> </a:t>
            </a:r>
            <a:r>
              <a:rPr lang="en-US" altLang="zh-CN" dirty="0" smtClean="0"/>
              <a:t>(500,0.5)</a:t>
            </a:r>
            <a:r>
              <a:rPr lang="zh-CN" altLang="en-US" dirty="0" smtClean="0"/>
              <a:t> </a:t>
            </a:r>
            <a:r>
              <a:rPr lang="en-US" altLang="zh-CN" dirty="0" smtClean="0"/>
              <a:t>(1000,</a:t>
            </a:r>
            <a:r>
              <a:rPr lang="zh-CN" altLang="en-US" dirty="0" smtClean="0"/>
              <a:t> </a:t>
            </a:r>
            <a:r>
              <a:rPr lang="en-US" altLang="zh-CN" dirty="0" smtClean="0"/>
              <a:t>0.7)</a:t>
            </a:r>
            <a:r>
              <a:rPr lang="zh-CN" altLang="en-US" dirty="0" smtClean="0"/>
              <a:t> ⤴️</a:t>
            </a:r>
            <a:endParaRPr lang="en-US" dirty="0"/>
          </a:p>
        </p:txBody>
      </p:sp>
      <p:sp>
        <p:nvSpPr>
          <p:cNvPr id="8" name="TextBox 7"/>
          <p:cNvSpPr txBox="1"/>
          <p:nvPr/>
        </p:nvSpPr>
        <p:spPr>
          <a:xfrm>
            <a:off x="561594" y="2958068"/>
            <a:ext cx="4391152" cy="369332"/>
          </a:xfrm>
          <a:prstGeom prst="rect">
            <a:avLst/>
          </a:prstGeom>
          <a:noFill/>
        </p:spPr>
        <p:txBody>
          <a:bodyPr wrap="square" rtlCol="0">
            <a:spAutoFit/>
          </a:bodyPr>
          <a:lstStyle/>
          <a:p>
            <a:r>
              <a:rPr lang="en-US" altLang="zh-CN" dirty="0" smtClean="0"/>
              <a:t>I.C.</a:t>
            </a:r>
            <a:r>
              <a:rPr lang="zh-CN" altLang="en-US" dirty="0" smtClean="0"/>
              <a:t> </a:t>
            </a:r>
            <a:r>
              <a:rPr lang="en-US" altLang="zh-CN" dirty="0" smtClean="0"/>
              <a:t>(1000,1)</a:t>
            </a:r>
            <a:r>
              <a:rPr lang="zh-CN" altLang="en-US" dirty="0" smtClean="0"/>
              <a:t> </a:t>
            </a:r>
            <a:r>
              <a:rPr lang="en-US" altLang="zh-CN" dirty="0" smtClean="0"/>
              <a:t>(5000,0.1)</a:t>
            </a:r>
            <a:r>
              <a:rPr lang="zh-CN" altLang="en-US" dirty="0" smtClean="0"/>
              <a:t> </a:t>
            </a:r>
            <a:r>
              <a:rPr lang="en-US" altLang="zh-CN" dirty="0" smtClean="0"/>
              <a:t>(10000,</a:t>
            </a:r>
            <a:r>
              <a:rPr lang="zh-CN" altLang="en-US" dirty="0" smtClean="0"/>
              <a:t> </a:t>
            </a:r>
            <a:r>
              <a:rPr lang="en-US" altLang="zh-CN" dirty="0" smtClean="0"/>
              <a:t>0.01)</a:t>
            </a:r>
            <a:r>
              <a:rPr lang="zh-CN" altLang="en-US" dirty="0" smtClean="0"/>
              <a:t> ⤵️</a:t>
            </a:r>
            <a:endParaRPr lang="en-US" dirty="0"/>
          </a:p>
        </p:txBody>
      </p:sp>
    </p:spTree>
    <p:extLst>
      <p:ext uri="{BB962C8B-B14F-4D97-AF65-F5344CB8AC3E}">
        <p14:creationId xmlns:p14="http://schemas.microsoft.com/office/powerpoint/2010/main" val="2036555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SVM</a:t>
            </a:r>
            <a:r>
              <a:rPr lang="zh-CN" altLang="en-US" dirty="0"/>
              <a:t> </a:t>
            </a:r>
            <a:r>
              <a:rPr lang="en-US" altLang="zh-CN" dirty="0"/>
              <a:t>with</a:t>
            </a:r>
            <a:r>
              <a:rPr lang="zh-CN" altLang="en-US" dirty="0"/>
              <a:t> </a:t>
            </a:r>
            <a:r>
              <a:rPr lang="en-US" altLang="zh-CN" dirty="0" smtClean="0"/>
              <a:t>Simulated</a:t>
            </a:r>
            <a:r>
              <a:rPr lang="zh-CN" altLang="en-US" dirty="0" smtClean="0"/>
              <a:t> </a:t>
            </a:r>
            <a:r>
              <a:rPr lang="en-US" altLang="zh-CN" dirty="0" smtClean="0"/>
              <a:t>Annealing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075" y="2239169"/>
            <a:ext cx="5092700" cy="3530600"/>
          </a:xfrm>
        </p:spPr>
      </p:pic>
    </p:spTree>
    <p:extLst>
      <p:ext uri="{BB962C8B-B14F-4D97-AF65-F5344CB8AC3E}">
        <p14:creationId xmlns:p14="http://schemas.microsoft.com/office/powerpoint/2010/main" val="153593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en-US" dirty="0"/>
          </a:p>
        </p:txBody>
      </p:sp>
      <p:sp>
        <p:nvSpPr>
          <p:cNvPr id="3" name="Content Placeholder 2"/>
          <p:cNvSpPr>
            <a:spLocks noGrp="1"/>
          </p:cNvSpPr>
          <p:nvPr>
            <p:ph idx="1"/>
          </p:nvPr>
        </p:nvSpPr>
        <p:spPr/>
        <p:txBody>
          <a:bodyPr>
            <a:normAutofit/>
          </a:bodyPr>
          <a:lstStyle/>
          <a:p>
            <a:r>
              <a:rPr lang="en-US" altLang="zh-CN" dirty="0" smtClean="0"/>
              <a:t>Both</a:t>
            </a:r>
            <a:r>
              <a:rPr lang="zh-CN" altLang="en-US" dirty="0" smtClean="0"/>
              <a:t> </a:t>
            </a:r>
            <a:r>
              <a:rPr lang="en-US" altLang="zh-CN" dirty="0" smtClean="0"/>
              <a:t>depend</a:t>
            </a:r>
            <a:r>
              <a:rPr lang="zh-CN" altLang="en-US" dirty="0" smtClean="0"/>
              <a:t> </a:t>
            </a:r>
            <a:r>
              <a:rPr lang="en-US" altLang="zh-CN" dirty="0" smtClean="0"/>
              <a:t>a</a:t>
            </a:r>
            <a:r>
              <a:rPr lang="zh-CN" altLang="en-US" dirty="0" smtClean="0"/>
              <a:t> </a:t>
            </a:r>
            <a:r>
              <a:rPr lang="en-US" altLang="zh-CN" dirty="0" smtClean="0"/>
              <a:t>lot</a:t>
            </a:r>
            <a:r>
              <a:rPr lang="zh-CN" altLang="en-US" dirty="0" smtClean="0"/>
              <a:t> </a:t>
            </a:r>
            <a:r>
              <a:rPr lang="en-US" altLang="zh-CN" dirty="0" smtClean="0"/>
              <a:t>on</a:t>
            </a:r>
            <a:r>
              <a:rPr lang="zh-CN" altLang="en-US" dirty="0" smtClean="0"/>
              <a:t> </a:t>
            </a:r>
            <a:r>
              <a:rPr lang="en-US" altLang="zh-CN" dirty="0" smtClean="0"/>
              <a:t>initial</a:t>
            </a:r>
            <a:r>
              <a:rPr lang="zh-CN" altLang="en-US" dirty="0" smtClean="0"/>
              <a:t> </a:t>
            </a:r>
            <a:r>
              <a:rPr lang="en-US" altLang="zh-CN" dirty="0" smtClean="0"/>
              <a:t>condition</a:t>
            </a:r>
            <a:endParaRPr lang="en-US" altLang="zh-CN" dirty="0"/>
          </a:p>
          <a:p>
            <a:r>
              <a:rPr lang="en-US" altLang="zh-CN" b="1" dirty="0" err="1" smtClean="0"/>
              <a:t>Nelder</a:t>
            </a:r>
            <a:r>
              <a:rPr lang="en-US" altLang="zh-CN" b="1" dirty="0" smtClean="0"/>
              <a:t>-Mead:</a:t>
            </a:r>
            <a:r>
              <a:rPr lang="zh-CN" altLang="en-US" b="1" dirty="0" smtClean="0"/>
              <a:t> </a:t>
            </a:r>
            <a:r>
              <a:rPr lang="en-US" altLang="zh-CN" dirty="0" smtClean="0"/>
              <a:t>stuck</a:t>
            </a:r>
            <a:r>
              <a:rPr lang="zh-CN" altLang="en-US" dirty="0" smtClean="0"/>
              <a:t> </a:t>
            </a:r>
            <a:r>
              <a:rPr lang="en-US" altLang="zh-CN" dirty="0" smtClean="0"/>
              <a:t>at</a:t>
            </a:r>
            <a:r>
              <a:rPr lang="zh-CN" altLang="en-US" dirty="0" smtClean="0"/>
              <a:t> </a:t>
            </a:r>
            <a:r>
              <a:rPr lang="en-US" altLang="zh-CN" dirty="0" smtClean="0"/>
              <a:t>local</a:t>
            </a:r>
            <a:r>
              <a:rPr lang="zh-CN" altLang="en-US" dirty="0" smtClean="0"/>
              <a:t> </a:t>
            </a:r>
            <a:r>
              <a:rPr lang="en-US" altLang="zh-CN" dirty="0" smtClean="0"/>
              <a:t>min</a:t>
            </a:r>
          </a:p>
          <a:p>
            <a:r>
              <a:rPr lang="en-US" altLang="zh-CN" b="1" dirty="0" smtClean="0"/>
              <a:t>Simulated</a:t>
            </a:r>
            <a:r>
              <a:rPr lang="zh-CN" altLang="en-US" b="1" dirty="0" smtClean="0"/>
              <a:t> </a:t>
            </a:r>
            <a:r>
              <a:rPr lang="en-US" altLang="zh-CN" b="1" dirty="0" smtClean="0"/>
              <a:t>Annealing:</a:t>
            </a:r>
            <a:r>
              <a:rPr lang="zh-CN" altLang="en-US" b="1" dirty="0" smtClean="0"/>
              <a:t> </a:t>
            </a:r>
            <a:r>
              <a:rPr lang="en-US" altLang="zh-CN" dirty="0" smtClean="0"/>
              <a:t>computationally</a:t>
            </a:r>
            <a:r>
              <a:rPr lang="zh-CN" altLang="en-US" dirty="0" smtClean="0"/>
              <a:t> </a:t>
            </a:r>
            <a:r>
              <a:rPr lang="en-US" altLang="zh-CN" dirty="0" smtClean="0"/>
              <a:t>expensive</a:t>
            </a:r>
          </a:p>
          <a:p>
            <a:r>
              <a:rPr lang="en-US" altLang="zh-CN" b="1" dirty="0" smtClean="0"/>
              <a:t>Better</a:t>
            </a:r>
            <a:r>
              <a:rPr lang="zh-CN" altLang="en-US" b="1" dirty="0" smtClean="0"/>
              <a:t> </a:t>
            </a:r>
            <a:r>
              <a:rPr lang="en-US" altLang="zh-CN" b="1" dirty="0" smtClean="0"/>
              <a:t>strategy</a:t>
            </a:r>
            <a:r>
              <a:rPr lang="zh-CN" altLang="en-US" b="1" dirty="0" smtClean="0"/>
              <a:t> </a:t>
            </a:r>
            <a:r>
              <a:rPr lang="en-US" altLang="zh-CN" b="1" dirty="0" smtClean="0"/>
              <a:t>1:</a:t>
            </a:r>
          </a:p>
          <a:p>
            <a:pPr lvl="1"/>
            <a:r>
              <a:rPr lang="en-US" altLang="zh-CN" sz="1800" dirty="0" smtClean="0"/>
              <a:t>Start</a:t>
            </a:r>
            <a:r>
              <a:rPr lang="zh-CN" altLang="en-US" sz="1800" dirty="0" smtClean="0"/>
              <a:t> </a:t>
            </a:r>
            <a:r>
              <a:rPr lang="en-US" altLang="zh-CN" sz="1800" dirty="0" smtClean="0"/>
              <a:t>with</a:t>
            </a:r>
            <a:r>
              <a:rPr lang="zh-CN" altLang="en-US" sz="1800" dirty="0" smtClean="0"/>
              <a:t> </a:t>
            </a:r>
            <a:r>
              <a:rPr lang="en-US" altLang="zh-CN" sz="1800" dirty="0" smtClean="0"/>
              <a:t>Grid</a:t>
            </a:r>
            <a:r>
              <a:rPr lang="zh-CN" altLang="en-US" sz="1800" dirty="0" smtClean="0"/>
              <a:t> </a:t>
            </a:r>
            <a:r>
              <a:rPr lang="en-US" altLang="zh-CN" sz="1800" dirty="0" smtClean="0"/>
              <a:t>Search</a:t>
            </a:r>
            <a:r>
              <a:rPr lang="zh-CN" altLang="en-US" sz="1800" dirty="0" smtClean="0"/>
              <a:t> </a:t>
            </a:r>
            <a:r>
              <a:rPr lang="en-US" altLang="zh-CN" sz="1800" dirty="0" smtClean="0"/>
              <a:t>over</a:t>
            </a:r>
            <a:r>
              <a:rPr lang="zh-CN" altLang="en-US" sz="1800" dirty="0" smtClean="0"/>
              <a:t> </a:t>
            </a:r>
            <a:r>
              <a:rPr lang="en-US" altLang="zh-CN" sz="1800" dirty="0" smtClean="0"/>
              <a:t>values</a:t>
            </a:r>
            <a:r>
              <a:rPr lang="zh-CN" altLang="en-US" sz="1800" dirty="0" smtClean="0"/>
              <a:t> </a:t>
            </a:r>
            <a:r>
              <a:rPr lang="en-US" altLang="zh-CN" sz="1800" dirty="0" smtClean="0"/>
              <a:t>differ</a:t>
            </a:r>
            <a:r>
              <a:rPr lang="zh-CN" altLang="en-US" sz="1800" dirty="0" smtClean="0"/>
              <a:t> </a:t>
            </a:r>
            <a:r>
              <a:rPr lang="en-US" altLang="zh-CN" sz="1800" dirty="0" smtClean="0"/>
              <a:t>exponentially</a:t>
            </a:r>
          </a:p>
          <a:p>
            <a:pPr lvl="1"/>
            <a:r>
              <a:rPr lang="en-US" altLang="zh-CN" sz="1800" dirty="0" smtClean="0"/>
              <a:t>After</a:t>
            </a:r>
            <a:r>
              <a:rPr lang="zh-CN" altLang="en-US" sz="1800" dirty="0" smtClean="0"/>
              <a:t> </a:t>
            </a:r>
            <a:r>
              <a:rPr lang="en-US" altLang="zh-CN" sz="1800" dirty="0" smtClean="0"/>
              <a:t>getting</a:t>
            </a:r>
            <a:r>
              <a:rPr lang="zh-CN" altLang="en-US" sz="1800" dirty="0" smtClean="0"/>
              <a:t> </a:t>
            </a:r>
            <a:r>
              <a:rPr lang="en-US" altLang="zh-CN" sz="1800" dirty="0" smtClean="0"/>
              <a:t>a</a:t>
            </a:r>
            <a:r>
              <a:rPr lang="zh-CN" altLang="en-US" sz="1800" dirty="0" smtClean="0"/>
              <a:t> </a:t>
            </a:r>
            <a:r>
              <a:rPr lang="en-US" altLang="zh-CN" sz="1800" dirty="0" smtClean="0"/>
              <a:t>relatively</a:t>
            </a:r>
            <a:r>
              <a:rPr lang="zh-CN" altLang="en-US" sz="1800" dirty="0" smtClean="0"/>
              <a:t> </a:t>
            </a:r>
            <a:r>
              <a:rPr lang="en-US" altLang="zh-CN" sz="1800" dirty="0" smtClean="0"/>
              <a:t>good</a:t>
            </a:r>
            <a:r>
              <a:rPr lang="zh-CN" altLang="en-US" sz="1800" dirty="0" smtClean="0"/>
              <a:t> </a:t>
            </a:r>
            <a:r>
              <a:rPr lang="en-US" altLang="zh-CN" sz="1800" dirty="0" smtClean="0"/>
              <a:t>point,</a:t>
            </a:r>
            <a:r>
              <a:rPr lang="zh-CN" altLang="en-US" sz="1800" dirty="0" smtClean="0"/>
              <a:t> </a:t>
            </a:r>
            <a:r>
              <a:rPr lang="en-US" altLang="zh-CN" sz="1800" dirty="0" smtClean="0"/>
              <a:t>use</a:t>
            </a:r>
            <a:r>
              <a:rPr lang="zh-CN" altLang="en-US" sz="1800" dirty="0" smtClean="0"/>
              <a:t> </a:t>
            </a:r>
            <a:r>
              <a:rPr lang="en-US" altLang="zh-CN" sz="1800" dirty="0" err="1" smtClean="0"/>
              <a:t>Nelder</a:t>
            </a:r>
            <a:r>
              <a:rPr lang="en-US" altLang="zh-CN" sz="1800" dirty="0" smtClean="0"/>
              <a:t>-Mead</a:t>
            </a:r>
            <a:r>
              <a:rPr lang="zh-CN" altLang="en-US" sz="1800" dirty="0" smtClean="0"/>
              <a:t> </a:t>
            </a:r>
            <a:r>
              <a:rPr lang="en-US" altLang="zh-CN" sz="1800" dirty="0" smtClean="0"/>
              <a:t>around</a:t>
            </a:r>
            <a:r>
              <a:rPr lang="zh-CN" altLang="en-US" sz="1800" dirty="0" smtClean="0"/>
              <a:t> </a:t>
            </a:r>
            <a:r>
              <a:rPr lang="en-US" altLang="zh-CN" sz="1800" dirty="0" smtClean="0"/>
              <a:t>that</a:t>
            </a:r>
            <a:r>
              <a:rPr lang="zh-CN" altLang="en-US" sz="1800" dirty="0" smtClean="0"/>
              <a:t> </a:t>
            </a:r>
            <a:r>
              <a:rPr lang="en-US" altLang="zh-CN" sz="1800" dirty="0" smtClean="0"/>
              <a:t>point</a:t>
            </a:r>
            <a:r>
              <a:rPr lang="zh-CN" altLang="en-US" sz="1800" dirty="0" smtClean="0"/>
              <a:t> </a:t>
            </a:r>
            <a:r>
              <a:rPr lang="en-US" altLang="zh-CN" sz="1800" dirty="0" smtClean="0"/>
              <a:t>with</a:t>
            </a:r>
            <a:r>
              <a:rPr lang="zh-CN" altLang="en-US" sz="1800" dirty="0" smtClean="0"/>
              <a:t> </a:t>
            </a:r>
            <a:r>
              <a:rPr lang="en-US" altLang="zh-CN" sz="1800" dirty="0" smtClean="0"/>
              <a:t>smaller</a:t>
            </a:r>
            <a:r>
              <a:rPr lang="zh-CN" altLang="en-US" sz="1800" dirty="0" smtClean="0"/>
              <a:t> </a:t>
            </a:r>
            <a:r>
              <a:rPr lang="en-US" altLang="zh-CN" sz="1800" dirty="0" smtClean="0"/>
              <a:t>tolerance</a:t>
            </a:r>
            <a:r>
              <a:rPr lang="zh-CN" altLang="en-US" sz="1800" dirty="0" smtClean="0"/>
              <a:t> </a:t>
            </a:r>
            <a:r>
              <a:rPr lang="en-US" altLang="zh-CN" sz="1800" dirty="0" smtClean="0"/>
              <a:t>as</a:t>
            </a:r>
            <a:r>
              <a:rPr lang="zh-CN" altLang="en-US" sz="1800" dirty="0" smtClean="0"/>
              <a:t> </a:t>
            </a:r>
            <a:r>
              <a:rPr lang="en-US" altLang="zh-CN" sz="1800" dirty="0" smtClean="0"/>
              <a:t>stopping</a:t>
            </a:r>
            <a:r>
              <a:rPr lang="zh-CN" altLang="en-US" sz="1800" dirty="0" smtClean="0"/>
              <a:t> </a:t>
            </a:r>
            <a:r>
              <a:rPr lang="en-US" altLang="zh-CN" sz="1800" dirty="0" smtClean="0"/>
              <a:t>criteria</a:t>
            </a:r>
          </a:p>
          <a:p>
            <a:r>
              <a:rPr lang="en-US" altLang="zh-CN" b="1" dirty="0" smtClean="0"/>
              <a:t>Better</a:t>
            </a:r>
            <a:r>
              <a:rPr lang="zh-CN" altLang="en-US" b="1" dirty="0" smtClean="0"/>
              <a:t> </a:t>
            </a:r>
            <a:r>
              <a:rPr lang="en-US" altLang="zh-CN" b="1" dirty="0" smtClean="0"/>
              <a:t>strategy</a:t>
            </a:r>
            <a:r>
              <a:rPr lang="zh-CN" altLang="en-US" b="1" dirty="0" smtClean="0"/>
              <a:t> </a:t>
            </a:r>
            <a:r>
              <a:rPr lang="en-US" altLang="zh-CN" b="1" dirty="0" smtClean="0"/>
              <a:t>2:</a:t>
            </a:r>
          </a:p>
          <a:p>
            <a:pPr lvl="1"/>
            <a:r>
              <a:rPr lang="en-US" altLang="zh-CN" sz="1800" dirty="0" smtClean="0"/>
              <a:t>Simulated</a:t>
            </a:r>
            <a:r>
              <a:rPr lang="zh-CN" altLang="en-US" sz="1800" dirty="0" smtClean="0"/>
              <a:t> </a:t>
            </a:r>
            <a:r>
              <a:rPr lang="en-US" altLang="zh-CN" sz="1800" dirty="0" smtClean="0"/>
              <a:t>Annealing</a:t>
            </a:r>
            <a:r>
              <a:rPr lang="zh-CN" altLang="en-US" sz="1800" dirty="0" smtClean="0"/>
              <a:t> </a:t>
            </a:r>
            <a:r>
              <a:rPr lang="en-US" altLang="zh-CN" sz="1800" dirty="0" smtClean="0"/>
              <a:t>with</a:t>
            </a:r>
            <a:r>
              <a:rPr lang="zh-CN" altLang="en-US" sz="1800" dirty="0" smtClean="0"/>
              <a:t> </a:t>
            </a:r>
            <a:r>
              <a:rPr lang="en-US" altLang="zh-CN" sz="1800" dirty="0" smtClean="0"/>
              <a:t>larger</a:t>
            </a:r>
            <a:r>
              <a:rPr lang="zh-CN" altLang="en-US" sz="1800" dirty="0" smtClean="0"/>
              <a:t> </a:t>
            </a:r>
            <a:r>
              <a:rPr lang="en-US" altLang="zh-CN" sz="1800" dirty="0" smtClean="0"/>
              <a:t>neighborhood</a:t>
            </a:r>
            <a:endParaRPr lang="en-US" sz="1800" dirty="0"/>
          </a:p>
        </p:txBody>
      </p:sp>
    </p:spTree>
    <p:extLst>
      <p:ext uri="{BB962C8B-B14F-4D97-AF65-F5344CB8AC3E}">
        <p14:creationId xmlns:p14="http://schemas.microsoft.com/office/powerpoint/2010/main" val="702217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altLang="zh-CN" b="1" dirty="0" smtClean="0"/>
              <a:t>To</a:t>
            </a:r>
            <a:r>
              <a:rPr lang="zh-CN" altLang="en-US" b="1" dirty="0" smtClean="0"/>
              <a:t> </a:t>
            </a:r>
            <a:r>
              <a:rPr lang="en-US" altLang="zh-CN" b="1" dirty="0" smtClean="0"/>
              <a:t>optimize</a:t>
            </a:r>
            <a:r>
              <a:rPr lang="zh-CN" altLang="en-US" b="1" dirty="0" smtClean="0"/>
              <a:t> </a:t>
            </a:r>
            <a:r>
              <a:rPr lang="en-US" altLang="zh-CN" b="1" dirty="0"/>
              <a:t>m</a:t>
            </a:r>
            <a:r>
              <a:rPr lang="en-US" altLang="zh-CN" b="1" dirty="0" smtClean="0"/>
              <a:t>achine</a:t>
            </a:r>
            <a:r>
              <a:rPr lang="zh-CN" altLang="en-US" b="1" dirty="0" smtClean="0"/>
              <a:t> </a:t>
            </a:r>
            <a:r>
              <a:rPr lang="en-US" altLang="zh-CN" b="1" dirty="0"/>
              <a:t>learning</a:t>
            </a:r>
            <a:r>
              <a:rPr lang="zh-CN" altLang="en-US" b="1" dirty="0"/>
              <a:t> </a:t>
            </a:r>
            <a:r>
              <a:rPr lang="en-US" altLang="zh-CN" b="1" dirty="0" smtClean="0"/>
              <a:t>classifiers,</a:t>
            </a:r>
            <a:r>
              <a:rPr lang="zh-CN" altLang="en-US" b="1" dirty="0" smtClean="0"/>
              <a:t> </a:t>
            </a:r>
            <a:r>
              <a:rPr lang="en-US" altLang="zh-CN" b="1" dirty="0" smtClean="0"/>
              <a:t>we</a:t>
            </a:r>
            <a:r>
              <a:rPr lang="zh-CN" altLang="en-US" b="1" dirty="0" smtClean="0"/>
              <a:t> </a:t>
            </a:r>
            <a:r>
              <a:rPr lang="en-US" altLang="zh-CN" b="1" dirty="0" smtClean="0"/>
              <a:t>need</a:t>
            </a:r>
          </a:p>
          <a:p>
            <a:pPr lvl="1">
              <a:buFont typeface="Arial" charset="0"/>
              <a:buChar char="•"/>
            </a:pPr>
            <a:r>
              <a:rPr lang="en-US" altLang="zh-CN" sz="1800" dirty="0" smtClean="0"/>
              <a:t>Good</a:t>
            </a:r>
            <a:r>
              <a:rPr lang="zh-CN" altLang="en-US" sz="1800" dirty="0" smtClean="0"/>
              <a:t> </a:t>
            </a:r>
            <a:r>
              <a:rPr lang="en-US" altLang="zh-CN" sz="1800" dirty="0" smtClean="0"/>
              <a:t>parameters</a:t>
            </a:r>
          </a:p>
          <a:p>
            <a:pPr lvl="1">
              <a:buFont typeface="Arial" charset="0"/>
              <a:buChar char="•"/>
            </a:pPr>
            <a:r>
              <a:rPr lang="en-US" altLang="zh-CN" sz="1800" dirty="0" smtClean="0"/>
              <a:t>Direct</a:t>
            </a:r>
            <a:r>
              <a:rPr lang="zh-CN" altLang="en-US" sz="1800" dirty="0" smtClean="0"/>
              <a:t> </a:t>
            </a:r>
            <a:r>
              <a:rPr lang="en-US" altLang="zh-CN" sz="1800" dirty="0" smtClean="0"/>
              <a:t>search:</a:t>
            </a:r>
            <a:r>
              <a:rPr lang="zh-CN" altLang="en-US" sz="1800" dirty="0" smtClean="0"/>
              <a:t> </a:t>
            </a:r>
            <a:r>
              <a:rPr lang="en-US" altLang="zh-CN" sz="1800" dirty="0" smtClean="0"/>
              <a:t>no</a:t>
            </a:r>
            <a:r>
              <a:rPr lang="zh-CN" altLang="en-US" sz="1800" dirty="0" smtClean="0"/>
              <a:t> </a:t>
            </a:r>
            <a:r>
              <a:rPr lang="en-US" altLang="zh-CN" sz="1800" dirty="0" smtClean="0"/>
              <a:t>need</a:t>
            </a:r>
            <a:r>
              <a:rPr lang="zh-CN" altLang="en-US" sz="1800" dirty="0" smtClean="0"/>
              <a:t> </a:t>
            </a:r>
            <a:r>
              <a:rPr lang="en-US" altLang="zh-CN" sz="1800" dirty="0" smtClean="0"/>
              <a:t>for</a:t>
            </a:r>
            <a:r>
              <a:rPr lang="zh-CN" altLang="en-US" sz="1800" dirty="0" smtClean="0"/>
              <a:t> </a:t>
            </a:r>
            <a:r>
              <a:rPr lang="en-US" altLang="zh-CN" sz="1800" dirty="0" smtClean="0"/>
              <a:t>derivatives</a:t>
            </a:r>
            <a:endParaRPr lang="en-US" altLang="zh-CN" sz="1800" dirty="0"/>
          </a:p>
          <a:p>
            <a:pPr>
              <a:buFont typeface="Arial" charset="0"/>
              <a:buChar char="•"/>
            </a:pPr>
            <a:r>
              <a:rPr lang="en-US" altLang="zh-CN" b="1" dirty="0" smtClean="0"/>
              <a:t>Algorithms</a:t>
            </a:r>
            <a:r>
              <a:rPr lang="zh-CN" altLang="en-US" b="1" dirty="0" smtClean="0"/>
              <a:t> </a:t>
            </a:r>
            <a:r>
              <a:rPr lang="en-US" altLang="zh-CN" b="1" dirty="0" smtClean="0"/>
              <a:t>chosen:</a:t>
            </a:r>
          </a:p>
          <a:p>
            <a:pPr lvl="1">
              <a:buFont typeface="Arial" charset="0"/>
              <a:buChar char="•"/>
            </a:pPr>
            <a:r>
              <a:rPr lang="en-US" altLang="zh-CN" sz="1800" dirty="0" err="1" smtClean="0"/>
              <a:t>Nelder</a:t>
            </a:r>
            <a:r>
              <a:rPr lang="en-US" altLang="zh-CN" sz="1800" dirty="0" smtClean="0"/>
              <a:t>-Mead</a:t>
            </a:r>
            <a:r>
              <a:rPr lang="zh-CN" altLang="en-US" sz="1800" dirty="0" smtClean="0"/>
              <a:t> </a:t>
            </a:r>
            <a:r>
              <a:rPr lang="en-US" altLang="zh-CN" sz="1800" dirty="0"/>
              <a:t>Algorithm</a:t>
            </a:r>
          </a:p>
          <a:p>
            <a:pPr lvl="1">
              <a:buFont typeface="Arial" charset="0"/>
              <a:buChar char="•"/>
            </a:pPr>
            <a:r>
              <a:rPr lang="en-US" altLang="zh-CN" sz="1800" dirty="0"/>
              <a:t>Method</a:t>
            </a:r>
            <a:r>
              <a:rPr lang="zh-CN" altLang="en-US" sz="1800" dirty="0"/>
              <a:t> </a:t>
            </a:r>
            <a:r>
              <a:rPr lang="en-US" altLang="zh-CN" sz="1800" dirty="0"/>
              <a:t>of</a:t>
            </a:r>
            <a:r>
              <a:rPr lang="zh-CN" altLang="en-US" sz="1800" dirty="0"/>
              <a:t> </a:t>
            </a:r>
            <a:r>
              <a:rPr lang="en-US" altLang="zh-CN" sz="1800" dirty="0"/>
              <a:t>Simulated</a:t>
            </a:r>
            <a:r>
              <a:rPr lang="zh-CN" altLang="en-US" sz="1800" dirty="0"/>
              <a:t> </a:t>
            </a:r>
            <a:r>
              <a:rPr lang="en-US" altLang="zh-CN" sz="1800" dirty="0" smtClean="0"/>
              <a:t>Annealing</a:t>
            </a:r>
          </a:p>
          <a:p>
            <a:pPr>
              <a:buFont typeface="Arial" charset="0"/>
              <a:buChar char="•"/>
            </a:pPr>
            <a:r>
              <a:rPr lang="en-US" altLang="zh-CN" b="1" dirty="0" smtClean="0"/>
              <a:t>Application:</a:t>
            </a:r>
            <a:r>
              <a:rPr lang="zh-CN" altLang="en-US" b="1" dirty="0" smtClean="0"/>
              <a:t> </a:t>
            </a:r>
            <a:endParaRPr lang="en-US" altLang="zh-CN" b="1" dirty="0" smtClean="0"/>
          </a:p>
          <a:p>
            <a:pPr lvl="1">
              <a:buFont typeface="Arial" charset="0"/>
              <a:buChar char="•"/>
            </a:pPr>
            <a:r>
              <a:rPr lang="en-US" altLang="zh-CN" sz="1800" dirty="0" smtClean="0"/>
              <a:t>Support</a:t>
            </a:r>
            <a:r>
              <a:rPr lang="zh-CN" altLang="en-US" sz="1800" dirty="0" smtClean="0"/>
              <a:t> </a:t>
            </a:r>
            <a:r>
              <a:rPr lang="en-US" altLang="zh-CN" sz="1800" dirty="0" smtClean="0"/>
              <a:t>Vector</a:t>
            </a:r>
            <a:r>
              <a:rPr lang="zh-CN" altLang="en-US" sz="1800" dirty="0" smtClean="0"/>
              <a:t> </a:t>
            </a:r>
            <a:r>
              <a:rPr lang="en-US" altLang="zh-CN" sz="1800" dirty="0" smtClean="0"/>
              <a:t>Machine</a:t>
            </a:r>
            <a:r>
              <a:rPr lang="zh-CN" altLang="en-US" sz="1800" dirty="0" smtClean="0"/>
              <a:t> </a:t>
            </a:r>
            <a:r>
              <a:rPr lang="en-US" altLang="zh-CN" sz="1800" dirty="0" smtClean="0"/>
              <a:t>(SVM)</a:t>
            </a:r>
            <a:endParaRPr lang="en-US" sz="1800" dirty="0"/>
          </a:p>
        </p:txBody>
      </p:sp>
    </p:spTree>
    <p:extLst>
      <p:ext uri="{BB962C8B-B14F-4D97-AF65-F5344CB8AC3E}">
        <p14:creationId xmlns:p14="http://schemas.microsoft.com/office/powerpoint/2010/main" val="1185271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Nelder</a:t>
            </a:r>
            <a:r>
              <a:rPr lang="en-US" altLang="zh-CN" dirty="0" smtClean="0"/>
              <a:t>-Mead</a:t>
            </a:r>
            <a:endParaRPr lang="en-US" dirty="0"/>
          </a:p>
        </p:txBody>
      </p:sp>
      <p:sp>
        <p:nvSpPr>
          <p:cNvPr id="9" name="Oval 8"/>
          <p:cNvSpPr/>
          <p:nvPr/>
        </p:nvSpPr>
        <p:spPr>
          <a:xfrm>
            <a:off x="193040" y="3434080"/>
            <a:ext cx="1521968" cy="995680"/>
          </a:xfrm>
          <a:prstGeom prst="ellipse">
            <a:avLst/>
          </a:prstGeom>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en-US" altLang="zh-CN" dirty="0" smtClean="0"/>
              <a:t>implex</a:t>
            </a:r>
            <a:endParaRPr lang="en-US" dirty="0"/>
          </a:p>
        </p:txBody>
      </p:sp>
      <p:sp>
        <p:nvSpPr>
          <p:cNvPr id="10" name="Diamond 9"/>
          <p:cNvSpPr/>
          <p:nvPr/>
        </p:nvSpPr>
        <p:spPr>
          <a:xfrm>
            <a:off x="1955800" y="3428682"/>
            <a:ext cx="2580640" cy="9956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r>
              <a:rPr lang="en-US" altLang="zh-CN" dirty="0" smtClean="0"/>
              <a:t>heck</a:t>
            </a:r>
            <a:r>
              <a:rPr lang="zh-CN" altLang="en-US" dirty="0" smtClean="0"/>
              <a:t> </a:t>
            </a:r>
            <a:r>
              <a:rPr lang="en-US" altLang="zh-CN" dirty="0" smtClean="0"/>
              <a:t>conditions</a:t>
            </a:r>
            <a:endParaRPr lang="en-US" dirty="0"/>
          </a:p>
        </p:txBody>
      </p:sp>
      <p:sp>
        <p:nvSpPr>
          <p:cNvPr id="11" name="Diamond 10"/>
          <p:cNvSpPr/>
          <p:nvPr/>
        </p:nvSpPr>
        <p:spPr>
          <a:xfrm>
            <a:off x="7025640" y="3434080"/>
            <a:ext cx="2580640" cy="9956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en-US" altLang="zh-CN" dirty="0" smtClean="0"/>
              <a:t>topping</a:t>
            </a:r>
            <a:r>
              <a:rPr lang="zh-CN" altLang="en-US" dirty="0" smtClean="0"/>
              <a:t> </a:t>
            </a:r>
            <a:r>
              <a:rPr lang="en-US" altLang="zh-CN" dirty="0" smtClean="0"/>
              <a:t>criteria</a:t>
            </a:r>
            <a:endParaRPr lang="en-US" dirty="0"/>
          </a:p>
        </p:txBody>
      </p:sp>
      <p:sp>
        <p:nvSpPr>
          <p:cNvPr id="12" name="Oval 11"/>
          <p:cNvSpPr/>
          <p:nvPr/>
        </p:nvSpPr>
        <p:spPr>
          <a:xfrm>
            <a:off x="9847072" y="3428682"/>
            <a:ext cx="1521968" cy="995680"/>
          </a:xfrm>
          <a:prstGeom prst="ellipse">
            <a:avLst/>
          </a:prstGeom>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r>
              <a:rPr lang="en-US" altLang="zh-CN" dirty="0" smtClean="0"/>
              <a:t>ptimal</a:t>
            </a:r>
            <a:r>
              <a:rPr lang="zh-CN" altLang="en-US" dirty="0" smtClean="0"/>
              <a:t> </a:t>
            </a:r>
            <a:r>
              <a:rPr lang="en-US" altLang="zh-CN" dirty="0" smtClean="0"/>
              <a:t>found</a:t>
            </a:r>
            <a:endParaRPr lang="en-US" dirty="0"/>
          </a:p>
        </p:txBody>
      </p:sp>
      <p:sp>
        <p:nvSpPr>
          <p:cNvPr id="13" name="Parallelogram 12"/>
          <p:cNvSpPr/>
          <p:nvPr/>
        </p:nvSpPr>
        <p:spPr>
          <a:xfrm>
            <a:off x="4841240" y="2041524"/>
            <a:ext cx="1879600" cy="77216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a:t>
            </a:r>
            <a:r>
              <a:rPr lang="en-US" altLang="zh-CN" dirty="0" smtClean="0"/>
              <a:t>eflection</a:t>
            </a:r>
            <a:endParaRPr lang="en-US" dirty="0"/>
          </a:p>
        </p:txBody>
      </p:sp>
      <p:sp>
        <p:nvSpPr>
          <p:cNvPr id="14" name="Parallelogram 13"/>
          <p:cNvSpPr/>
          <p:nvPr/>
        </p:nvSpPr>
        <p:spPr>
          <a:xfrm>
            <a:off x="4841240" y="3042602"/>
            <a:ext cx="1879600" cy="77216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r>
              <a:rPr lang="en-US" altLang="zh-CN" dirty="0" smtClean="0"/>
              <a:t>xpansion</a:t>
            </a:r>
            <a:endParaRPr lang="en-US" dirty="0"/>
          </a:p>
        </p:txBody>
      </p:sp>
      <p:sp>
        <p:nvSpPr>
          <p:cNvPr id="15" name="Parallelogram 14"/>
          <p:cNvSpPr/>
          <p:nvPr/>
        </p:nvSpPr>
        <p:spPr>
          <a:xfrm>
            <a:off x="4841240" y="4043680"/>
            <a:ext cx="1879600" cy="77216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r>
              <a:rPr lang="en-US" altLang="zh-CN" dirty="0" smtClean="0"/>
              <a:t>ontraction</a:t>
            </a:r>
            <a:endParaRPr lang="en-US" dirty="0"/>
          </a:p>
        </p:txBody>
      </p:sp>
      <p:sp>
        <p:nvSpPr>
          <p:cNvPr id="16" name="Parallelogram 15"/>
          <p:cNvSpPr/>
          <p:nvPr/>
        </p:nvSpPr>
        <p:spPr>
          <a:xfrm>
            <a:off x="4841240" y="5044758"/>
            <a:ext cx="1879600" cy="77216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shrinkage</a:t>
            </a:r>
            <a:endParaRPr lang="en-US" dirty="0"/>
          </a:p>
        </p:txBody>
      </p:sp>
      <p:cxnSp>
        <p:nvCxnSpPr>
          <p:cNvPr id="20" name="Straight Arrow Connector 19"/>
          <p:cNvCxnSpPr>
            <a:stCxn id="9" idx="6"/>
            <a:endCxn id="10" idx="1"/>
          </p:cNvCxnSpPr>
          <p:nvPr/>
        </p:nvCxnSpPr>
        <p:spPr>
          <a:xfrm flipV="1">
            <a:off x="1715008" y="3926522"/>
            <a:ext cx="240792" cy="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3"/>
            <a:endCxn id="13" idx="5"/>
          </p:cNvCxnSpPr>
          <p:nvPr/>
        </p:nvCxnSpPr>
        <p:spPr>
          <a:xfrm flipV="1">
            <a:off x="4536440" y="2427604"/>
            <a:ext cx="401320" cy="1498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0" idx="3"/>
            <a:endCxn id="14" idx="5"/>
          </p:cNvCxnSpPr>
          <p:nvPr/>
        </p:nvCxnSpPr>
        <p:spPr>
          <a:xfrm flipV="1">
            <a:off x="4536440" y="3428682"/>
            <a:ext cx="401320" cy="4978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3"/>
            <a:endCxn id="15" idx="5"/>
          </p:cNvCxnSpPr>
          <p:nvPr/>
        </p:nvCxnSpPr>
        <p:spPr>
          <a:xfrm>
            <a:off x="4536440" y="3926522"/>
            <a:ext cx="401320" cy="5032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6" idx="5"/>
          </p:cNvCxnSpPr>
          <p:nvPr/>
        </p:nvCxnSpPr>
        <p:spPr>
          <a:xfrm>
            <a:off x="4536440" y="3926522"/>
            <a:ext cx="401320" cy="15043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3" idx="2"/>
            <a:endCxn id="11" idx="1"/>
          </p:cNvCxnSpPr>
          <p:nvPr/>
        </p:nvCxnSpPr>
        <p:spPr>
          <a:xfrm>
            <a:off x="6624320" y="2427604"/>
            <a:ext cx="401320" cy="1504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4" idx="2"/>
            <a:endCxn id="11" idx="1"/>
          </p:cNvCxnSpPr>
          <p:nvPr/>
        </p:nvCxnSpPr>
        <p:spPr>
          <a:xfrm>
            <a:off x="6624320" y="3428682"/>
            <a:ext cx="401320" cy="5032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5" idx="2"/>
            <a:endCxn id="11" idx="1"/>
          </p:cNvCxnSpPr>
          <p:nvPr/>
        </p:nvCxnSpPr>
        <p:spPr>
          <a:xfrm flipV="1">
            <a:off x="6624320" y="3931920"/>
            <a:ext cx="401320" cy="4978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6" idx="2"/>
            <a:endCxn id="11" idx="1"/>
          </p:cNvCxnSpPr>
          <p:nvPr/>
        </p:nvCxnSpPr>
        <p:spPr>
          <a:xfrm flipV="1">
            <a:off x="6624320" y="3931920"/>
            <a:ext cx="401320" cy="14989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1" idx="2"/>
            <a:endCxn id="10" idx="2"/>
          </p:cNvCxnSpPr>
          <p:nvPr/>
        </p:nvCxnSpPr>
        <p:spPr>
          <a:xfrm rot="5400000" flipH="1">
            <a:off x="5778341" y="1892141"/>
            <a:ext cx="5398" cy="5069840"/>
          </a:xfrm>
          <a:prstGeom prst="bentConnector3">
            <a:avLst>
              <a:gd name="adj1" fmla="val -335968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3"/>
            <a:endCxn id="12" idx="2"/>
          </p:cNvCxnSpPr>
          <p:nvPr/>
        </p:nvCxnSpPr>
        <p:spPr>
          <a:xfrm flipV="1">
            <a:off x="9606280" y="3926522"/>
            <a:ext cx="240792" cy="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387840" y="3428682"/>
            <a:ext cx="619760" cy="369332"/>
          </a:xfrm>
          <a:prstGeom prst="rect">
            <a:avLst/>
          </a:prstGeom>
          <a:noFill/>
        </p:spPr>
        <p:txBody>
          <a:bodyPr wrap="square" rtlCol="0">
            <a:spAutoFit/>
          </a:bodyPr>
          <a:lstStyle/>
          <a:p>
            <a:r>
              <a:rPr lang="en-US" altLang="zh-CN"/>
              <a:t>m</a:t>
            </a:r>
            <a:r>
              <a:rPr lang="en-US" altLang="zh-CN" smtClean="0"/>
              <a:t>et</a:t>
            </a:r>
            <a:endParaRPr lang="en-US"/>
          </a:p>
        </p:txBody>
      </p:sp>
      <p:sp>
        <p:nvSpPr>
          <p:cNvPr id="57" name="TextBox 56"/>
          <p:cNvSpPr txBox="1"/>
          <p:nvPr/>
        </p:nvSpPr>
        <p:spPr>
          <a:xfrm>
            <a:off x="8361680" y="4658042"/>
            <a:ext cx="1026160" cy="369332"/>
          </a:xfrm>
          <a:prstGeom prst="rect">
            <a:avLst/>
          </a:prstGeom>
          <a:noFill/>
        </p:spPr>
        <p:txBody>
          <a:bodyPr wrap="square" rtlCol="0">
            <a:spAutoFit/>
          </a:bodyPr>
          <a:lstStyle/>
          <a:p>
            <a:r>
              <a:rPr lang="en-US" altLang="zh-CN" smtClean="0"/>
              <a:t>not</a:t>
            </a:r>
            <a:r>
              <a:rPr lang="zh-CN" altLang="en-US" dirty="0" smtClean="0"/>
              <a:t> </a:t>
            </a:r>
            <a:r>
              <a:rPr lang="en-US" altLang="zh-CN" dirty="0" smtClean="0"/>
              <a:t>met</a:t>
            </a:r>
            <a:endParaRPr lang="en-US" dirty="0"/>
          </a:p>
        </p:txBody>
      </p:sp>
    </p:spTree>
    <p:extLst>
      <p:ext uri="{BB962C8B-B14F-4D97-AF65-F5344CB8AC3E}">
        <p14:creationId xmlns:p14="http://schemas.microsoft.com/office/powerpoint/2010/main" val="1621872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Nelder</a:t>
            </a:r>
            <a:r>
              <a:rPr lang="en-US" altLang="zh-CN" dirty="0" smtClean="0"/>
              <a:t>-Mead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b="1" dirty="0" smtClean="0"/>
                  <a:t>Simplex:</a:t>
                </a:r>
                <a:r>
                  <a:rPr lang="zh-CN" altLang="en-US" b="1" dirty="0" smtClean="0"/>
                  <a:t> </a:t>
                </a:r>
                <a:r>
                  <a:rPr lang="en-US" altLang="zh-CN" dirty="0" smtClean="0"/>
                  <a:t>is </a:t>
                </a:r>
                <a:r>
                  <a:rPr lang="en-US" altLang="zh-CN" dirty="0"/>
                  <a:t>a generalization of the notion of a triangle or tetrahedron to arbitrary dimensions. Specifically, a </a:t>
                </a:r>
                <a14:m>
                  <m:oMath xmlns:m="http://schemas.openxmlformats.org/officeDocument/2006/math">
                    <m:r>
                      <a:rPr lang="en-US" altLang="zh-CN" i="1" dirty="0" smtClean="0">
                        <a:latin typeface="Cambria Math" charset="0"/>
                      </a:rPr>
                      <m:t>𝑘</m:t>
                    </m:r>
                  </m:oMath>
                </a14:m>
                <a:r>
                  <a:rPr lang="en-US" altLang="zh-CN" dirty="0"/>
                  <a:t>-simplex is a </a:t>
                </a:r>
                <a14:m>
                  <m:oMath xmlns:m="http://schemas.openxmlformats.org/officeDocument/2006/math">
                    <m:r>
                      <a:rPr lang="en-US" altLang="zh-CN" i="1" dirty="0" smtClean="0">
                        <a:latin typeface="Cambria Math" charset="0"/>
                      </a:rPr>
                      <m:t>𝑘</m:t>
                    </m:r>
                  </m:oMath>
                </a14:m>
                <a:r>
                  <a:rPr lang="en-US" altLang="zh-CN" dirty="0"/>
                  <a:t>-dimensional polytope which is the convex hull of its </a:t>
                </a:r>
                <a14:m>
                  <m:oMath xmlns:m="http://schemas.openxmlformats.org/officeDocument/2006/math">
                    <m:r>
                      <a:rPr lang="en-US" altLang="zh-CN" i="1" dirty="0" smtClean="0">
                        <a:latin typeface="Cambria Math" charset="0"/>
                      </a:rPr>
                      <m:t>𝑘</m:t>
                    </m:r>
                    <m:r>
                      <a:rPr lang="en-US" altLang="zh-CN" i="1" dirty="0" smtClean="0">
                        <a:latin typeface="Cambria Math" charset="0"/>
                      </a:rPr>
                      <m:t>+1 </m:t>
                    </m:r>
                  </m:oMath>
                </a14:m>
                <a:r>
                  <a:rPr lang="en-US" altLang="zh-CN" dirty="0"/>
                  <a:t>vertices.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80"/>
                </a:stretch>
              </a:blipFill>
            </p:spPr>
            <p:txBody>
              <a:bodyPr/>
              <a:lstStyle/>
              <a:p>
                <a:r>
                  <a:rPr lang="en-US">
                    <a:noFill/>
                  </a:rPr>
                  <a:t> </a:t>
                </a:r>
              </a:p>
            </p:txBody>
          </p:sp>
        </mc:Fallback>
      </mc:AlternateContent>
      <p:sp>
        <p:nvSpPr>
          <p:cNvPr id="4" name="Triangle 3"/>
          <p:cNvSpPr/>
          <p:nvPr/>
        </p:nvSpPr>
        <p:spPr>
          <a:xfrm>
            <a:off x="2092960" y="3495040"/>
            <a:ext cx="2032000" cy="1706880"/>
          </a:xfrm>
          <a:prstGeom prst="triangle">
            <a:avLst>
              <a:gd name="adj" fmla="val 6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543040" y="3495040"/>
            <a:ext cx="1605280" cy="1869440"/>
          </a:xfrm>
          <a:custGeom>
            <a:avLst/>
            <a:gdLst>
              <a:gd name="connsiteX0" fmla="*/ 975360 w 1605280"/>
              <a:gd name="connsiteY0" fmla="*/ 0 h 1869440"/>
              <a:gd name="connsiteX1" fmla="*/ 0 w 1605280"/>
              <a:gd name="connsiteY1" fmla="*/ 1442720 h 1869440"/>
              <a:gd name="connsiteX2" fmla="*/ 1605280 w 1605280"/>
              <a:gd name="connsiteY2" fmla="*/ 1869440 h 1869440"/>
              <a:gd name="connsiteX3" fmla="*/ 975360 w 1605280"/>
              <a:gd name="connsiteY3" fmla="*/ 0 h 1869440"/>
            </a:gdLst>
            <a:ahLst/>
            <a:cxnLst>
              <a:cxn ang="0">
                <a:pos x="connsiteX0" y="connsiteY0"/>
              </a:cxn>
              <a:cxn ang="0">
                <a:pos x="connsiteX1" y="connsiteY1"/>
              </a:cxn>
              <a:cxn ang="0">
                <a:pos x="connsiteX2" y="connsiteY2"/>
              </a:cxn>
              <a:cxn ang="0">
                <a:pos x="connsiteX3" y="connsiteY3"/>
              </a:cxn>
            </a:cxnLst>
            <a:rect l="l" t="t" r="r" b="b"/>
            <a:pathLst>
              <a:path w="1605280" h="1869440">
                <a:moveTo>
                  <a:pt x="975360" y="0"/>
                </a:moveTo>
                <a:lnTo>
                  <a:pt x="0" y="1442720"/>
                </a:lnTo>
                <a:lnTo>
                  <a:pt x="1605280" y="1869440"/>
                </a:lnTo>
                <a:lnTo>
                  <a:pt x="9753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7518400" y="3495040"/>
            <a:ext cx="853440" cy="1869440"/>
          </a:xfrm>
          <a:custGeom>
            <a:avLst/>
            <a:gdLst>
              <a:gd name="connsiteX0" fmla="*/ 0 w 873760"/>
              <a:gd name="connsiteY0" fmla="*/ 0 h 1869440"/>
              <a:gd name="connsiteX1" fmla="*/ 873760 w 873760"/>
              <a:gd name="connsiteY1" fmla="*/ 995680 h 1869440"/>
              <a:gd name="connsiteX2" fmla="*/ 650240 w 873760"/>
              <a:gd name="connsiteY2" fmla="*/ 1869440 h 1869440"/>
              <a:gd name="connsiteX3" fmla="*/ 0 w 873760"/>
              <a:gd name="connsiteY3" fmla="*/ 0 h 1869440"/>
            </a:gdLst>
            <a:ahLst/>
            <a:cxnLst>
              <a:cxn ang="0">
                <a:pos x="connsiteX0" y="connsiteY0"/>
              </a:cxn>
              <a:cxn ang="0">
                <a:pos x="connsiteX1" y="connsiteY1"/>
              </a:cxn>
              <a:cxn ang="0">
                <a:pos x="connsiteX2" y="connsiteY2"/>
              </a:cxn>
              <a:cxn ang="0">
                <a:pos x="connsiteX3" y="connsiteY3"/>
              </a:cxn>
            </a:cxnLst>
            <a:rect l="l" t="t" r="r" b="b"/>
            <a:pathLst>
              <a:path w="873760" h="1869440">
                <a:moveTo>
                  <a:pt x="0" y="0"/>
                </a:moveTo>
                <a:lnTo>
                  <a:pt x="873760" y="995680"/>
                </a:lnTo>
                <a:lnTo>
                  <a:pt x="650240" y="1869440"/>
                </a:lnTo>
                <a:lnTo>
                  <a:pt x="0" y="0"/>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9680" y="5364480"/>
            <a:ext cx="1320800" cy="369332"/>
          </a:xfrm>
          <a:prstGeom prst="rect">
            <a:avLst/>
          </a:prstGeom>
          <a:noFill/>
        </p:spPr>
        <p:txBody>
          <a:bodyPr wrap="square" rtlCol="0">
            <a:spAutoFit/>
          </a:bodyPr>
          <a:lstStyle/>
          <a:p>
            <a:r>
              <a:rPr lang="en-US" altLang="zh-CN" dirty="0" smtClean="0"/>
              <a:t>2-simplex</a:t>
            </a:r>
            <a:endParaRPr lang="en-US" dirty="0"/>
          </a:p>
        </p:txBody>
      </p:sp>
      <p:sp>
        <p:nvSpPr>
          <p:cNvPr id="12" name="TextBox 11"/>
          <p:cNvSpPr txBox="1"/>
          <p:nvPr/>
        </p:nvSpPr>
        <p:spPr>
          <a:xfrm>
            <a:off x="6827520" y="5364480"/>
            <a:ext cx="1320800" cy="369332"/>
          </a:xfrm>
          <a:prstGeom prst="rect">
            <a:avLst/>
          </a:prstGeom>
          <a:noFill/>
        </p:spPr>
        <p:txBody>
          <a:bodyPr wrap="square" rtlCol="0">
            <a:spAutoFit/>
          </a:bodyPr>
          <a:lstStyle/>
          <a:p>
            <a:r>
              <a:rPr lang="en-US" altLang="zh-CN" dirty="0"/>
              <a:t>3</a:t>
            </a:r>
            <a:r>
              <a:rPr lang="en-US" altLang="zh-CN" dirty="0" smtClean="0"/>
              <a:t>-simplex</a:t>
            </a:r>
            <a:endParaRPr lang="en-US" dirty="0"/>
          </a:p>
        </p:txBody>
      </p:sp>
    </p:spTree>
    <p:extLst>
      <p:ext uri="{BB962C8B-B14F-4D97-AF65-F5344CB8AC3E}">
        <p14:creationId xmlns:p14="http://schemas.microsoft.com/office/powerpoint/2010/main" val="512656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Nelder</a:t>
            </a:r>
            <a:r>
              <a:rPr lang="en-US" altLang="zh-CN" dirty="0" smtClean="0"/>
              <a:t>-Mead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b="1" dirty="0" smtClean="0"/>
                  <a:t>Reflection:</a:t>
                </a:r>
                <a:r>
                  <a:rPr lang="zh-CN" altLang="en-US" b="1" dirty="0" smtClean="0"/>
                  <a:t> </a:t>
                </a:r>
                <a:r>
                  <a:rPr lang="en-US" altLang="zh-CN" dirty="0" smtClean="0"/>
                  <a:t>reflect</a:t>
                </a:r>
                <a:r>
                  <a:rPr lang="zh-CN" altLang="en-US" dirty="0" smtClean="0"/>
                  <a:t> </a:t>
                </a:r>
                <a:r>
                  <a:rPr lang="en-US" altLang="zh-CN" dirty="0" smtClean="0"/>
                  <a:t>the</a:t>
                </a:r>
                <a:r>
                  <a:rPr lang="zh-CN" altLang="en-US" dirty="0" smtClean="0"/>
                  <a:t> </a:t>
                </a:r>
                <a:r>
                  <a:rPr lang="en-US" altLang="zh-CN" dirty="0" smtClean="0"/>
                  <a:t>worst</a:t>
                </a:r>
                <a:r>
                  <a:rPr lang="zh-CN" altLang="en-US" dirty="0" smtClean="0"/>
                  <a:t> </a:t>
                </a:r>
                <a:r>
                  <a:rPr lang="en-US" altLang="zh-CN" dirty="0" smtClean="0"/>
                  <a:t>point</a:t>
                </a:r>
                <a:r>
                  <a:rPr lang="zh-CN" altLang="en-US" dirty="0" smtClean="0"/>
                  <a:t> </a:t>
                </a:r>
                <a:r>
                  <a:rPr lang="en-US" altLang="zh-CN" dirty="0" smtClean="0"/>
                  <a:t>in</a:t>
                </a:r>
                <a:r>
                  <a:rPr lang="zh-CN" altLang="en-US" dirty="0" smtClean="0"/>
                  <a:t> </a:t>
                </a:r>
                <a:r>
                  <a:rPr lang="en-US" altLang="zh-CN" dirty="0" smtClean="0"/>
                  <a:t>respect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centroid.</a:t>
                </a:r>
              </a:p>
              <a:p>
                <a:r>
                  <a:rPr lang="en-US" altLang="zh-CN" b="1" dirty="0" smtClean="0"/>
                  <a:t>Centroid</a:t>
                </a:r>
                <a:r>
                  <a:rPr lang="zh-CN" altLang="en-US" b="1" dirty="0" smtClean="0"/>
                  <a:t> </a:t>
                </a:r>
                <a:r>
                  <a:rPr lang="en-US" altLang="zh-CN" b="1" dirty="0" smtClean="0"/>
                  <a:t>(geometric</a:t>
                </a:r>
                <a:r>
                  <a:rPr lang="zh-CN" altLang="en-US" b="1" dirty="0" smtClean="0"/>
                  <a:t> </a:t>
                </a:r>
                <a:r>
                  <a:rPr lang="en-US" altLang="zh-CN" b="1" dirty="0" smtClean="0"/>
                  <a:t>center)</a:t>
                </a:r>
                <a:r>
                  <a:rPr lang="zh-CN" altLang="en-US" b="1" dirty="0" smtClean="0"/>
                  <a:t> </a:t>
                </a:r>
                <a:r>
                  <a:rPr lang="en-US" altLang="zh-CN" b="1" dirty="0" smtClean="0"/>
                  <a:t>of</a:t>
                </a:r>
                <a:r>
                  <a:rPr lang="zh-CN" altLang="en-US" b="1" dirty="0" smtClean="0"/>
                  <a:t> </a:t>
                </a:r>
                <a:r>
                  <a:rPr lang="en-US" altLang="zh-CN" b="1" dirty="0" smtClean="0"/>
                  <a:t>all</a:t>
                </a:r>
                <a:r>
                  <a:rPr lang="zh-CN" altLang="en-US" b="1" dirty="0" smtClean="0"/>
                  <a:t> </a:t>
                </a:r>
                <a:r>
                  <a:rPr lang="en-US" altLang="zh-CN" b="1" dirty="0" smtClean="0"/>
                  <a:t>points</a:t>
                </a:r>
                <a:r>
                  <a:rPr lang="zh-CN" altLang="en-US" b="1" dirty="0" smtClean="0"/>
                  <a:t> </a:t>
                </a:r>
                <a:r>
                  <a:rPr lang="en-US" altLang="zh-CN" b="1" dirty="0" smtClean="0"/>
                  <a:t>except</a:t>
                </a:r>
                <a:r>
                  <a:rPr lang="zh-CN" altLang="en-US" b="1" dirty="0" smtClean="0"/>
                  <a:t> </a:t>
                </a:r>
                <a:r>
                  <a:rPr lang="en-US" altLang="zh-CN" b="1" dirty="0" smtClean="0"/>
                  <a:t>the</a:t>
                </a:r>
                <a:r>
                  <a:rPr lang="zh-CN" altLang="en-US" b="1" dirty="0" smtClean="0"/>
                  <a:t> </a:t>
                </a:r>
                <a:r>
                  <a:rPr lang="en-US" altLang="zh-CN" b="1" dirty="0" smtClean="0"/>
                  <a:t>worst</a:t>
                </a:r>
                <a:r>
                  <a:rPr lang="zh-CN" altLang="en-US" b="1" dirty="0" smtClean="0"/>
                  <a:t> </a:t>
                </a:r>
                <a:r>
                  <a:rPr lang="en-US" altLang="zh-CN" b="1" dirty="0" smtClean="0"/>
                  <a:t>point:</a:t>
                </a:r>
                <a:r>
                  <a:rPr lang="zh-CN" altLang="en-US" b="1" dirty="0" smtClean="0"/>
                  <a:t> </a:t>
                </a:r>
                <a:endParaRPr lang="en-US" altLang="zh-CN" b="1" dirty="0" smtClean="0"/>
              </a:p>
              <a:p>
                <a:pPr lvl="1"/>
                <a14:m>
                  <m:oMath xmlns:m="http://schemas.openxmlformats.org/officeDocument/2006/math">
                    <m:acc>
                      <m:accPr>
                        <m:chr m:val="̅"/>
                        <m:ctrlPr>
                          <a:rPr lang="en-US" sz="1800" i="1" smtClean="0">
                            <a:latin typeface="Cambria Math" charset="0"/>
                          </a:rPr>
                        </m:ctrlPr>
                      </m:accPr>
                      <m:e>
                        <m:r>
                          <a:rPr lang="en-US" altLang="zh-CN" sz="1800" b="0" i="1" smtClean="0">
                            <a:latin typeface="Cambria Math" charset="0"/>
                          </a:rPr>
                          <m:t>𝑥</m:t>
                        </m:r>
                      </m:e>
                    </m:acc>
                    <m:r>
                      <a:rPr lang="en-US" altLang="zh-CN" sz="1800" b="0" i="1" smtClean="0">
                        <a:latin typeface="Cambria Math" charset="0"/>
                      </a:rPr>
                      <m:t>=</m:t>
                    </m:r>
                    <m:r>
                      <a:rPr lang="zh-CN" altLang="en-US" sz="1800" b="0" i="1" smtClean="0">
                        <a:latin typeface="Cambria Math" charset="0"/>
                      </a:rPr>
                      <m:t> </m:t>
                    </m:r>
                    <m:f>
                      <m:fPr>
                        <m:ctrlPr>
                          <a:rPr lang="bg-BG" altLang="zh-CN" sz="1800" b="0" i="1" smtClean="0">
                            <a:latin typeface="Cambria Math" charset="0"/>
                          </a:rPr>
                        </m:ctrlPr>
                      </m:fPr>
                      <m:num>
                        <m:r>
                          <a:rPr lang="en-US" altLang="zh-CN" sz="1800" b="0" i="1" smtClean="0">
                            <a:latin typeface="Cambria Math" charset="0"/>
                          </a:rPr>
                          <m:t>1</m:t>
                        </m:r>
                      </m:num>
                      <m:den>
                        <m:r>
                          <a:rPr lang="en-US" altLang="zh-CN" sz="1800" b="0" i="1" smtClean="0">
                            <a:latin typeface="Cambria Math" charset="0"/>
                          </a:rPr>
                          <m:t>𝑛</m:t>
                        </m:r>
                      </m:den>
                    </m:f>
                    <m:nary>
                      <m:naryPr>
                        <m:chr m:val="∑"/>
                        <m:ctrlPr>
                          <a:rPr lang="is-IS" altLang="zh-CN" sz="1800" b="0" i="1" smtClean="0">
                            <a:latin typeface="Cambria Math" charset="0"/>
                          </a:rPr>
                        </m:ctrlPr>
                      </m:naryPr>
                      <m:sub>
                        <m:r>
                          <m:rPr>
                            <m:brk m:alnAt="23"/>
                          </m:rPr>
                          <a:rPr lang="en-US" altLang="zh-CN" sz="1800" b="0" i="1" smtClean="0">
                            <a:latin typeface="Cambria Math" charset="0"/>
                          </a:rPr>
                          <m:t>𝑖</m:t>
                        </m:r>
                        <m:r>
                          <a:rPr lang="en-US" altLang="zh-CN" sz="1800" b="0" i="1" smtClean="0">
                            <a:latin typeface="Cambria Math" charset="0"/>
                          </a:rPr>
                          <m:t>=1</m:t>
                        </m:r>
                      </m:sub>
                      <m:sup>
                        <m:r>
                          <a:rPr lang="en-US" altLang="zh-CN" sz="1800" b="0" i="1" smtClean="0">
                            <a:latin typeface="Cambria Math" charset="0"/>
                          </a:rPr>
                          <m:t>𝑛</m:t>
                        </m:r>
                      </m:sup>
                      <m:e>
                        <m:sSub>
                          <m:sSubPr>
                            <m:ctrlPr>
                              <a:rPr lang="en-US" altLang="zh-CN" sz="1800" b="0" i="1" smtClean="0">
                                <a:latin typeface="Cambria Math" charset="0"/>
                              </a:rPr>
                            </m:ctrlPr>
                          </m:sSubPr>
                          <m:e>
                            <m:r>
                              <a:rPr lang="en-US" altLang="zh-CN" sz="1800" b="0" i="1" smtClean="0">
                                <a:latin typeface="Cambria Math" charset="0"/>
                              </a:rPr>
                              <m:t>𝑥</m:t>
                            </m:r>
                          </m:e>
                          <m:sub>
                            <m:r>
                              <a:rPr lang="en-US" altLang="zh-CN" sz="1800" b="0" i="1" smtClean="0">
                                <a:latin typeface="Cambria Math" charset="0"/>
                              </a:rPr>
                              <m:t>𝑖</m:t>
                            </m:r>
                          </m:sub>
                        </m:sSub>
                      </m:e>
                    </m:nary>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80"/>
                </a:stretch>
              </a:blipFill>
            </p:spPr>
            <p:txBody>
              <a:bodyPr/>
              <a:lstStyle/>
              <a:p>
                <a:r>
                  <a:rPr lang="en-US">
                    <a:noFill/>
                  </a:rPr>
                  <a:t> </a:t>
                </a:r>
              </a:p>
            </p:txBody>
          </p:sp>
        </mc:Fallback>
      </mc:AlternateContent>
      <p:sp>
        <p:nvSpPr>
          <p:cNvPr id="4" name="Freeform 3"/>
          <p:cNvSpPr/>
          <p:nvPr/>
        </p:nvSpPr>
        <p:spPr>
          <a:xfrm>
            <a:off x="18105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10800000">
            <a:off x="39441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720592" y="3200578"/>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20592" y="3200578"/>
                <a:ext cx="287323" cy="276999"/>
              </a:xfrm>
              <a:prstGeom prst="rect">
                <a:avLst/>
              </a:prstGeom>
              <a:blipFill rotWithShape="0">
                <a:blip r:embed="rId4"/>
                <a:stretch>
                  <a:fillRect l="-8511" r="-6383"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85232" y="590313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285232" y="5903138"/>
                <a:ext cx="292644" cy="276999"/>
              </a:xfrm>
              <a:prstGeom prst="rect">
                <a:avLst/>
              </a:prstGeom>
              <a:blipFill rotWithShape="0">
                <a:blip r:embed="rId5"/>
                <a:stretch>
                  <a:fillRect l="-8333" r="-4167"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66672" y="545609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3</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566672" y="5456098"/>
                <a:ext cx="292644" cy="276999"/>
              </a:xfrm>
              <a:prstGeom prst="rect">
                <a:avLst/>
              </a:prstGeom>
              <a:blipFill rotWithShape="0">
                <a:blip r:embed="rId6"/>
                <a:stretch>
                  <a:fillRect l="-8333" r="-416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540752" y="3728898"/>
                <a:ext cx="289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𝑟</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540752" y="3728898"/>
                <a:ext cx="289951" cy="276999"/>
              </a:xfrm>
              <a:prstGeom prst="rect">
                <a:avLst/>
              </a:prstGeom>
              <a:blipFill rotWithShape="0">
                <a:blip r:embed="rId7"/>
                <a:stretch>
                  <a:fillRect l="-8333" b="-15556"/>
                </a:stretch>
              </a:blipFill>
            </p:spPr>
            <p:txBody>
              <a:bodyPr/>
              <a:lstStyle/>
              <a:p>
                <a:r>
                  <a:rPr lang="en-US">
                    <a:noFill/>
                  </a:rPr>
                  <a:t> </a:t>
                </a:r>
              </a:p>
            </p:txBody>
          </p:sp>
        </mc:Fallback>
      </mc:AlternateContent>
      <p:cxnSp>
        <p:nvCxnSpPr>
          <p:cNvPr id="13" name="Straight Arrow Connector 12"/>
          <p:cNvCxnSpPr/>
          <p:nvPr/>
        </p:nvCxnSpPr>
        <p:spPr>
          <a:xfrm flipV="1">
            <a:off x="2094992" y="4005897"/>
            <a:ext cx="5140960" cy="1450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574032" y="4379138"/>
                <a:ext cx="19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altLang="zh-CN" b="0" i="1" smtClean="0">
                              <a:latin typeface="Cambria Math" charset="0"/>
                            </a:rPr>
                            <m:t>𝑥</m:t>
                          </m:r>
                        </m:e>
                      </m:ac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4032" y="4379138"/>
                <a:ext cx="194540" cy="276999"/>
              </a:xfrm>
              <a:prstGeom prst="rect">
                <a:avLst/>
              </a:prstGeom>
              <a:blipFill rotWithShape="0">
                <a:blip r:embed="rId8"/>
                <a:stretch>
                  <a:fillRect l="-12500" r="-90625" b="-2174"/>
                </a:stretch>
              </a:blipFill>
            </p:spPr>
            <p:txBody>
              <a:bodyPr/>
              <a:lstStyle/>
              <a:p>
                <a:r>
                  <a:rPr lang="en-US">
                    <a:noFill/>
                  </a:rPr>
                  <a:t> </a:t>
                </a:r>
              </a:p>
            </p:txBody>
          </p:sp>
        </mc:Fallback>
      </mc:AlternateContent>
      <p:sp>
        <p:nvSpPr>
          <p:cNvPr id="19" name="TextBox 18"/>
          <p:cNvSpPr txBox="1"/>
          <p:nvPr/>
        </p:nvSpPr>
        <p:spPr>
          <a:xfrm>
            <a:off x="1261872" y="5733097"/>
            <a:ext cx="995680" cy="369332"/>
          </a:xfrm>
          <a:prstGeom prst="rect">
            <a:avLst/>
          </a:prstGeom>
          <a:noFill/>
        </p:spPr>
        <p:txBody>
          <a:bodyPr wrap="square" rtlCol="0">
            <a:spAutoFit/>
          </a:bodyPr>
          <a:lstStyle/>
          <a:p>
            <a:r>
              <a:rPr lang="en-US" altLang="zh-CN" smtClean="0"/>
              <a:t>(worst)</a:t>
            </a:r>
            <a:endParaRPr lang="en-US"/>
          </a:p>
        </p:txBody>
      </p:sp>
      <p:sp>
        <p:nvSpPr>
          <p:cNvPr id="20" name="TextBox 19"/>
          <p:cNvSpPr txBox="1"/>
          <p:nvPr/>
        </p:nvSpPr>
        <p:spPr>
          <a:xfrm>
            <a:off x="3510075" y="2940327"/>
            <a:ext cx="995680" cy="369332"/>
          </a:xfrm>
          <a:prstGeom prst="rect">
            <a:avLst/>
          </a:prstGeom>
          <a:noFill/>
        </p:spPr>
        <p:txBody>
          <a:bodyPr wrap="square" rtlCol="0">
            <a:spAutoFit/>
          </a:bodyPr>
          <a:lstStyle/>
          <a:p>
            <a:r>
              <a:rPr lang="en-US" altLang="zh-CN" dirty="0" smtClean="0"/>
              <a:t>(best)</a:t>
            </a:r>
            <a:endParaRPr lang="en-US" dirty="0"/>
          </a:p>
        </p:txBody>
      </p:sp>
    </p:spTree>
    <p:extLst>
      <p:ext uri="{BB962C8B-B14F-4D97-AF65-F5344CB8AC3E}">
        <p14:creationId xmlns:p14="http://schemas.microsoft.com/office/powerpoint/2010/main" val="198325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Nelder</a:t>
            </a:r>
            <a:r>
              <a:rPr lang="en-US" altLang="zh-CN" dirty="0"/>
              <a:t>-Mead</a:t>
            </a:r>
            <a:endParaRPr lang="en-US" dirty="0"/>
          </a:p>
        </p:txBody>
      </p:sp>
      <p:sp>
        <p:nvSpPr>
          <p:cNvPr id="3" name="Content Placeholder 2"/>
          <p:cNvSpPr>
            <a:spLocks noGrp="1"/>
          </p:cNvSpPr>
          <p:nvPr>
            <p:ph idx="1"/>
          </p:nvPr>
        </p:nvSpPr>
        <p:spPr/>
        <p:txBody>
          <a:bodyPr/>
          <a:lstStyle/>
          <a:p>
            <a:r>
              <a:rPr lang="en-US" altLang="zh-CN" b="1" dirty="0" smtClean="0"/>
              <a:t>Expansion:</a:t>
            </a:r>
            <a:r>
              <a:rPr lang="zh-CN" altLang="en-US" dirty="0" smtClean="0"/>
              <a:t> </a:t>
            </a:r>
            <a:r>
              <a:rPr lang="en-US" altLang="zh-CN" dirty="0" smtClean="0"/>
              <a:t>if</a:t>
            </a:r>
            <a:r>
              <a:rPr lang="zh-CN" altLang="en-US" dirty="0" smtClean="0"/>
              <a:t> </a:t>
            </a:r>
            <a:r>
              <a:rPr lang="en-US" altLang="zh-CN" dirty="0" smtClean="0"/>
              <a:t>the</a:t>
            </a:r>
            <a:r>
              <a:rPr lang="zh-CN" altLang="en-US" dirty="0" smtClean="0"/>
              <a:t> </a:t>
            </a:r>
            <a:r>
              <a:rPr lang="en-US" altLang="zh-CN" dirty="0" smtClean="0"/>
              <a:t>reflected</a:t>
            </a:r>
            <a:r>
              <a:rPr lang="zh-CN" altLang="en-US" dirty="0" smtClean="0"/>
              <a:t> </a:t>
            </a:r>
            <a:r>
              <a:rPr lang="en-US" altLang="zh-CN" dirty="0" smtClean="0"/>
              <a:t>vertex</a:t>
            </a:r>
            <a:r>
              <a:rPr lang="zh-CN" altLang="en-US" dirty="0" smtClean="0"/>
              <a:t> </a:t>
            </a:r>
            <a:r>
              <a:rPr lang="en-US" altLang="zh-CN" dirty="0" smtClean="0"/>
              <a:t>is</a:t>
            </a:r>
            <a:r>
              <a:rPr lang="zh-CN" altLang="en-US" dirty="0" smtClean="0"/>
              <a:t> </a:t>
            </a:r>
            <a:r>
              <a:rPr lang="en-US" altLang="zh-CN" dirty="0" smtClean="0"/>
              <a:t>better</a:t>
            </a:r>
            <a:r>
              <a:rPr lang="zh-CN" altLang="en-US" dirty="0" smtClean="0"/>
              <a:t> </a:t>
            </a:r>
            <a:r>
              <a:rPr lang="en-US" altLang="zh-CN" dirty="0" smtClean="0"/>
              <a:t>than</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best</a:t>
            </a:r>
            <a:r>
              <a:rPr lang="zh-CN" altLang="en-US" dirty="0" smtClean="0"/>
              <a:t> </a:t>
            </a:r>
            <a:r>
              <a:rPr lang="en-US" altLang="zh-CN" dirty="0" smtClean="0"/>
              <a:t>point,</a:t>
            </a:r>
            <a:r>
              <a:rPr lang="zh-CN" altLang="en-US" dirty="0" smtClean="0"/>
              <a:t> </a:t>
            </a:r>
            <a:r>
              <a:rPr lang="en-US" altLang="zh-CN" dirty="0" smtClean="0"/>
              <a:t>produce</a:t>
            </a:r>
            <a:r>
              <a:rPr lang="zh-CN" altLang="en-US" dirty="0" smtClean="0"/>
              <a:t> </a:t>
            </a:r>
            <a:r>
              <a:rPr lang="en-US" altLang="zh-CN" dirty="0" smtClean="0"/>
              <a:t>an</a:t>
            </a:r>
            <a:r>
              <a:rPr lang="zh-CN" altLang="en-US" dirty="0" smtClean="0"/>
              <a:t> </a:t>
            </a:r>
            <a:r>
              <a:rPr lang="en-US" altLang="zh-CN" dirty="0" smtClean="0"/>
              <a:t>expansion</a:t>
            </a:r>
            <a:r>
              <a:rPr lang="zh-CN" altLang="en-US" dirty="0" smtClean="0"/>
              <a:t> </a:t>
            </a:r>
            <a:r>
              <a:rPr lang="en-US" altLang="zh-CN" dirty="0" smtClean="0"/>
              <a:t>and</a:t>
            </a:r>
            <a:r>
              <a:rPr lang="zh-CN" altLang="en-US" dirty="0" smtClean="0"/>
              <a:t> </a:t>
            </a:r>
            <a:r>
              <a:rPr lang="en-US" altLang="zh-CN" dirty="0" smtClean="0"/>
              <a:t>go</a:t>
            </a:r>
            <a:r>
              <a:rPr lang="zh-CN" altLang="en-US" dirty="0" smtClean="0"/>
              <a:t> </a:t>
            </a:r>
            <a:r>
              <a:rPr lang="en-US" altLang="zh-CN" dirty="0" smtClean="0"/>
              <a:t>further</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direction.</a:t>
            </a:r>
            <a:endParaRPr lang="en-US" dirty="0"/>
          </a:p>
        </p:txBody>
      </p:sp>
      <p:sp>
        <p:nvSpPr>
          <p:cNvPr id="4" name="Freeform 3"/>
          <p:cNvSpPr/>
          <p:nvPr/>
        </p:nvSpPr>
        <p:spPr>
          <a:xfrm>
            <a:off x="18105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10800000">
            <a:off x="39441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720592" y="3200578"/>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20592" y="3200578"/>
                <a:ext cx="287323" cy="276999"/>
              </a:xfrm>
              <a:prstGeom prst="rect">
                <a:avLst/>
              </a:prstGeom>
              <a:blipFill rotWithShape="0">
                <a:blip r:embed="rId2"/>
                <a:stretch>
                  <a:fillRect l="-8511" r="-6383"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285232" y="590313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285232" y="5903138"/>
                <a:ext cx="292644" cy="276999"/>
              </a:xfrm>
              <a:prstGeom prst="rect">
                <a:avLst/>
              </a:prstGeom>
              <a:blipFill rotWithShape="0">
                <a:blip r:embed="rId3"/>
                <a:stretch>
                  <a:fillRect l="-8333" r="-4167"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66672" y="545609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3</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66672" y="5456098"/>
                <a:ext cx="292644" cy="276999"/>
              </a:xfrm>
              <a:prstGeom prst="rect">
                <a:avLst/>
              </a:prstGeom>
              <a:blipFill rotWithShape="0">
                <a:blip r:embed="rId4"/>
                <a:stretch>
                  <a:fillRect l="-8333" r="-416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540752" y="3728898"/>
                <a:ext cx="289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𝑟</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540752" y="3728898"/>
                <a:ext cx="289951" cy="276999"/>
              </a:xfrm>
              <a:prstGeom prst="rect">
                <a:avLst/>
              </a:prstGeom>
              <a:blipFill rotWithShape="0">
                <a:blip r:embed="rId5"/>
                <a:stretch>
                  <a:fillRect l="-8333" b="-15556"/>
                </a:stretch>
              </a:blipFill>
            </p:spPr>
            <p:txBody>
              <a:bodyPr/>
              <a:lstStyle/>
              <a:p>
                <a:r>
                  <a:rPr lang="en-US">
                    <a:noFill/>
                  </a:rPr>
                  <a:t> </a:t>
                </a:r>
              </a:p>
            </p:txBody>
          </p:sp>
        </mc:Fallback>
      </mc:AlternateContent>
      <p:cxnSp>
        <p:nvCxnSpPr>
          <p:cNvPr id="10" name="Straight Arrow Connector 9"/>
          <p:cNvCxnSpPr/>
          <p:nvPr/>
        </p:nvCxnSpPr>
        <p:spPr>
          <a:xfrm flipV="1">
            <a:off x="2094992" y="4005897"/>
            <a:ext cx="5140960" cy="1450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574032" y="4379138"/>
                <a:ext cx="19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altLang="zh-CN" b="0" i="1" smtClean="0">
                              <a:latin typeface="Cambria Math" charset="0"/>
                            </a:rPr>
                            <m:t>𝑥</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74032" y="4379138"/>
                <a:ext cx="194540" cy="276999"/>
              </a:xfrm>
              <a:prstGeom prst="rect">
                <a:avLst/>
              </a:prstGeom>
              <a:blipFill rotWithShape="0">
                <a:blip r:embed="rId6"/>
                <a:stretch>
                  <a:fillRect l="-12500" r="-90625" b="-2174"/>
                </a:stretch>
              </a:blipFill>
            </p:spPr>
            <p:txBody>
              <a:bodyPr/>
              <a:lstStyle/>
              <a:p>
                <a:r>
                  <a:rPr lang="en-US">
                    <a:noFill/>
                  </a:rPr>
                  <a:t> </a:t>
                </a:r>
              </a:p>
            </p:txBody>
          </p:sp>
        </mc:Fallback>
      </mc:AlternateContent>
      <p:sp>
        <p:nvSpPr>
          <p:cNvPr id="12" name="TextBox 11"/>
          <p:cNvSpPr txBox="1"/>
          <p:nvPr/>
        </p:nvSpPr>
        <p:spPr>
          <a:xfrm>
            <a:off x="1261872" y="5733097"/>
            <a:ext cx="995680" cy="369332"/>
          </a:xfrm>
          <a:prstGeom prst="rect">
            <a:avLst/>
          </a:prstGeom>
          <a:noFill/>
        </p:spPr>
        <p:txBody>
          <a:bodyPr wrap="square" rtlCol="0">
            <a:spAutoFit/>
          </a:bodyPr>
          <a:lstStyle/>
          <a:p>
            <a:r>
              <a:rPr lang="en-US" altLang="zh-CN" smtClean="0"/>
              <a:t>(worst)</a:t>
            </a:r>
            <a:endParaRPr lang="en-US"/>
          </a:p>
        </p:txBody>
      </p:sp>
      <p:sp>
        <p:nvSpPr>
          <p:cNvPr id="13" name="TextBox 12"/>
          <p:cNvSpPr txBox="1"/>
          <p:nvPr/>
        </p:nvSpPr>
        <p:spPr>
          <a:xfrm>
            <a:off x="3510075" y="2940327"/>
            <a:ext cx="995680" cy="369332"/>
          </a:xfrm>
          <a:prstGeom prst="rect">
            <a:avLst/>
          </a:prstGeom>
          <a:noFill/>
        </p:spPr>
        <p:txBody>
          <a:bodyPr wrap="square" rtlCol="0">
            <a:spAutoFit/>
          </a:bodyPr>
          <a:lstStyle/>
          <a:p>
            <a:r>
              <a:rPr lang="en-US" altLang="zh-CN" dirty="0" smtClean="0"/>
              <a:t>(best)</a:t>
            </a:r>
            <a:endParaRPr lang="en-US" dirty="0"/>
          </a:p>
        </p:txBody>
      </p:sp>
      <p:cxnSp>
        <p:nvCxnSpPr>
          <p:cNvPr id="16" name="Straight Arrow Connector 15"/>
          <p:cNvCxnSpPr/>
          <p:nvPr/>
        </p:nvCxnSpPr>
        <p:spPr>
          <a:xfrm flipV="1">
            <a:off x="7764272" y="3318955"/>
            <a:ext cx="1760337" cy="51508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3942080" y="3230880"/>
            <a:ext cx="5826728" cy="2672258"/>
          </a:xfrm>
          <a:custGeom>
            <a:avLst/>
            <a:gdLst>
              <a:gd name="connsiteX0" fmla="*/ 0 w 5892800"/>
              <a:gd name="connsiteY0" fmla="*/ 345440 h 2702560"/>
              <a:gd name="connsiteX1" fmla="*/ 5892800 w 5892800"/>
              <a:gd name="connsiteY1" fmla="*/ 0 h 2702560"/>
              <a:gd name="connsiteX2" fmla="*/ 1361440 w 5892800"/>
              <a:gd name="connsiteY2" fmla="*/ 2702560 h 2702560"/>
              <a:gd name="connsiteX3" fmla="*/ 0 w 5892800"/>
              <a:gd name="connsiteY3" fmla="*/ 345440 h 2702560"/>
            </a:gdLst>
            <a:ahLst/>
            <a:cxnLst>
              <a:cxn ang="0">
                <a:pos x="connsiteX0" y="connsiteY0"/>
              </a:cxn>
              <a:cxn ang="0">
                <a:pos x="connsiteX1" y="connsiteY1"/>
              </a:cxn>
              <a:cxn ang="0">
                <a:pos x="connsiteX2" y="connsiteY2"/>
              </a:cxn>
              <a:cxn ang="0">
                <a:pos x="connsiteX3" y="connsiteY3"/>
              </a:cxn>
            </a:cxnLst>
            <a:rect l="l" t="t" r="r" b="b"/>
            <a:pathLst>
              <a:path w="5892800" h="2702560">
                <a:moveTo>
                  <a:pt x="0" y="345440"/>
                </a:moveTo>
                <a:lnTo>
                  <a:pt x="5892800" y="0"/>
                </a:lnTo>
                <a:lnTo>
                  <a:pt x="1361440" y="2702560"/>
                </a:lnTo>
                <a:lnTo>
                  <a:pt x="0" y="34544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9834880" y="2976880"/>
                <a:ext cx="2912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𝑒</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9834880" y="2976880"/>
                <a:ext cx="291297" cy="276999"/>
              </a:xfrm>
              <a:prstGeom prst="rect">
                <a:avLst/>
              </a:prstGeom>
              <a:blipFill rotWithShape="0">
                <a:blip r:embed="rId7"/>
                <a:stretch>
                  <a:fillRect l="-8333" b="-15217"/>
                </a:stretch>
              </a:blipFill>
            </p:spPr>
            <p:txBody>
              <a:bodyPr/>
              <a:lstStyle/>
              <a:p>
                <a:r>
                  <a:rPr lang="en-US">
                    <a:noFill/>
                  </a:rPr>
                  <a:t> </a:t>
                </a:r>
              </a:p>
            </p:txBody>
          </p:sp>
        </mc:Fallback>
      </mc:AlternateContent>
    </p:spTree>
    <p:extLst>
      <p:ext uri="{BB962C8B-B14F-4D97-AF65-F5344CB8AC3E}">
        <p14:creationId xmlns:p14="http://schemas.microsoft.com/office/powerpoint/2010/main" val="1883080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Nelder</a:t>
            </a:r>
            <a:r>
              <a:rPr lang="en-US" altLang="zh-CN" dirty="0"/>
              <a:t>-Mead</a:t>
            </a:r>
            <a:endParaRPr lang="en-US" dirty="0"/>
          </a:p>
        </p:txBody>
      </p:sp>
      <p:sp>
        <p:nvSpPr>
          <p:cNvPr id="3" name="Content Placeholder 2"/>
          <p:cNvSpPr>
            <a:spLocks noGrp="1"/>
          </p:cNvSpPr>
          <p:nvPr>
            <p:ph idx="1"/>
          </p:nvPr>
        </p:nvSpPr>
        <p:spPr/>
        <p:txBody>
          <a:bodyPr/>
          <a:lstStyle/>
          <a:p>
            <a:r>
              <a:rPr lang="en-US" altLang="zh-CN" b="1" dirty="0" smtClean="0"/>
              <a:t>Contraction:</a:t>
            </a:r>
            <a:r>
              <a:rPr lang="zh-CN" altLang="en-US" b="1" dirty="0" smtClean="0"/>
              <a:t> </a:t>
            </a:r>
            <a:r>
              <a:rPr lang="en-US" altLang="zh-CN" dirty="0" smtClean="0"/>
              <a:t>if</a:t>
            </a:r>
            <a:r>
              <a:rPr lang="zh-CN" altLang="en-US" dirty="0" smtClean="0"/>
              <a:t> </a:t>
            </a:r>
            <a:r>
              <a:rPr lang="en-US" altLang="zh-CN" dirty="0" smtClean="0"/>
              <a:t>the</a:t>
            </a:r>
            <a:r>
              <a:rPr lang="zh-CN" altLang="en-US" dirty="0" smtClean="0"/>
              <a:t> </a:t>
            </a:r>
            <a:r>
              <a:rPr lang="en-US" altLang="zh-CN" dirty="0" smtClean="0"/>
              <a:t>reflection</a:t>
            </a:r>
            <a:r>
              <a:rPr lang="zh-CN" altLang="en-US" dirty="0" smtClean="0"/>
              <a:t> </a:t>
            </a:r>
            <a:r>
              <a:rPr lang="en-US" altLang="zh-CN" dirty="0" smtClean="0"/>
              <a:t>point</a:t>
            </a:r>
            <a:r>
              <a:rPr lang="zh-CN" altLang="en-US" dirty="0" smtClean="0"/>
              <a:t> </a:t>
            </a:r>
            <a:r>
              <a:rPr lang="en-US" altLang="zh-CN" dirty="0" smtClean="0"/>
              <a:t>is</a:t>
            </a:r>
            <a:r>
              <a:rPr lang="zh-CN" altLang="en-US" dirty="0" smtClean="0"/>
              <a:t> </a:t>
            </a:r>
            <a:r>
              <a:rPr lang="en-US" altLang="zh-CN" dirty="0" smtClean="0"/>
              <a:t>worse</a:t>
            </a:r>
            <a:r>
              <a:rPr lang="zh-CN" altLang="en-US" dirty="0" smtClean="0"/>
              <a:t> </a:t>
            </a:r>
            <a:r>
              <a:rPr lang="en-US" altLang="zh-CN" dirty="0" smtClean="0"/>
              <a:t>than</a:t>
            </a:r>
            <a:r>
              <a:rPr lang="zh-CN" altLang="en-US" dirty="0" smtClean="0"/>
              <a:t> </a:t>
            </a:r>
            <a:r>
              <a:rPr lang="en-US" altLang="zh-CN" dirty="0" smtClean="0"/>
              <a:t>the</a:t>
            </a:r>
            <a:r>
              <a:rPr lang="zh-CN" altLang="en-US" dirty="0" smtClean="0"/>
              <a:t> </a:t>
            </a:r>
            <a:r>
              <a:rPr lang="en-US" altLang="zh-CN" dirty="0" smtClean="0"/>
              <a:t>second</a:t>
            </a:r>
            <a:r>
              <a:rPr lang="zh-CN" altLang="en-US" dirty="0" smtClean="0"/>
              <a:t> </a:t>
            </a:r>
            <a:r>
              <a:rPr lang="en-US" altLang="zh-CN" dirty="0" smtClean="0"/>
              <a:t>worst</a:t>
            </a:r>
            <a:r>
              <a:rPr lang="zh-CN" altLang="en-US" dirty="0" smtClean="0"/>
              <a:t> </a:t>
            </a:r>
            <a:r>
              <a:rPr lang="en-US" altLang="zh-CN" dirty="0" smtClean="0"/>
              <a:t>point,</a:t>
            </a:r>
            <a:r>
              <a:rPr lang="zh-CN" altLang="en-US" dirty="0" smtClean="0"/>
              <a:t> </a:t>
            </a:r>
            <a:r>
              <a:rPr lang="en-US" altLang="zh-CN" dirty="0" smtClean="0"/>
              <a:t>compute</a:t>
            </a:r>
            <a:r>
              <a:rPr lang="zh-CN" altLang="en-US" dirty="0" smtClean="0"/>
              <a:t> </a:t>
            </a:r>
            <a:r>
              <a:rPr lang="en-US" altLang="zh-CN" dirty="0" smtClean="0"/>
              <a:t>a</a:t>
            </a:r>
            <a:r>
              <a:rPr lang="zh-CN" altLang="en-US" dirty="0" smtClean="0"/>
              <a:t> </a:t>
            </a:r>
            <a:r>
              <a:rPr lang="en-US" altLang="zh-CN" dirty="0" smtClean="0"/>
              <a:t>contraction.</a:t>
            </a:r>
            <a:endParaRPr lang="en-US" dirty="0"/>
          </a:p>
        </p:txBody>
      </p:sp>
      <p:sp>
        <p:nvSpPr>
          <p:cNvPr id="4" name="Freeform 3"/>
          <p:cNvSpPr/>
          <p:nvPr/>
        </p:nvSpPr>
        <p:spPr>
          <a:xfrm>
            <a:off x="18105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10800000">
            <a:off x="39441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720592" y="3200578"/>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20592" y="3200578"/>
                <a:ext cx="287323" cy="276999"/>
              </a:xfrm>
              <a:prstGeom prst="rect">
                <a:avLst/>
              </a:prstGeom>
              <a:blipFill rotWithShape="0">
                <a:blip r:embed="rId3"/>
                <a:stretch>
                  <a:fillRect l="-8511" r="-6383"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285232" y="590313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285232" y="5903138"/>
                <a:ext cx="292644" cy="276999"/>
              </a:xfrm>
              <a:prstGeom prst="rect">
                <a:avLst/>
              </a:prstGeom>
              <a:blipFill rotWithShape="0">
                <a:blip r:embed="rId4"/>
                <a:stretch>
                  <a:fillRect l="-8333" r="-4167"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66672" y="545609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3</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66672" y="5456098"/>
                <a:ext cx="292644" cy="276999"/>
              </a:xfrm>
              <a:prstGeom prst="rect">
                <a:avLst/>
              </a:prstGeom>
              <a:blipFill rotWithShape="0">
                <a:blip r:embed="rId5"/>
                <a:stretch>
                  <a:fillRect l="-8333" r="-416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540752" y="3728898"/>
                <a:ext cx="289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𝑟</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540752" y="3728898"/>
                <a:ext cx="289951" cy="276999"/>
              </a:xfrm>
              <a:prstGeom prst="rect">
                <a:avLst/>
              </a:prstGeom>
              <a:blipFill rotWithShape="0">
                <a:blip r:embed="rId6"/>
                <a:stretch>
                  <a:fillRect l="-8333" b="-15556"/>
                </a:stretch>
              </a:blipFill>
            </p:spPr>
            <p:txBody>
              <a:bodyPr/>
              <a:lstStyle/>
              <a:p>
                <a:r>
                  <a:rPr lang="en-US">
                    <a:noFill/>
                  </a:rPr>
                  <a:t> </a:t>
                </a:r>
              </a:p>
            </p:txBody>
          </p:sp>
        </mc:Fallback>
      </mc:AlternateContent>
      <p:cxnSp>
        <p:nvCxnSpPr>
          <p:cNvPr id="10" name="Straight Arrow Connector 9"/>
          <p:cNvCxnSpPr/>
          <p:nvPr/>
        </p:nvCxnSpPr>
        <p:spPr>
          <a:xfrm flipV="1">
            <a:off x="2094992" y="4005897"/>
            <a:ext cx="5140960" cy="1450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574032" y="4379138"/>
                <a:ext cx="19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altLang="zh-CN" b="0" i="1" smtClean="0">
                              <a:latin typeface="Cambria Math" charset="0"/>
                            </a:rPr>
                            <m:t>𝑥</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74032" y="4379138"/>
                <a:ext cx="194540" cy="276999"/>
              </a:xfrm>
              <a:prstGeom prst="rect">
                <a:avLst/>
              </a:prstGeom>
              <a:blipFill rotWithShape="0">
                <a:blip r:embed="rId7"/>
                <a:stretch>
                  <a:fillRect l="-12500" r="-90625" b="-2174"/>
                </a:stretch>
              </a:blipFill>
            </p:spPr>
            <p:txBody>
              <a:bodyPr/>
              <a:lstStyle/>
              <a:p>
                <a:r>
                  <a:rPr lang="en-US">
                    <a:noFill/>
                  </a:rPr>
                  <a:t> </a:t>
                </a:r>
              </a:p>
            </p:txBody>
          </p:sp>
        </mc:Fallback>
      </mc:AlternateContent>
      <p:sp>
        <p:nvSpPr>
          <p:cNvPr id="12" name="TextBox 11"/>
          <p:cNvSpPr txBox="1"/>
          <p:nvPr/>
        </p:nvSpPr>
        <p:spPr>
          <a:xfrm>
            <a:off x="1261872" y="5733097"/>
            <a:ext cx="995680" cy="369332"/>
          </a:xfrm>
          <a:prstGeom prst="rect">
            <a:avLst/>
          </a:prstGeom>
          <a:noFill/>
        </p:spPr>
        <p:txBody>
          <a:bodyPr wrap="square" rtlCol="0">
            <a:spAutoFit/>
          </a:bodyPr>
          <a:lstStyle/>
          <a:p>
            <a:r>
              <a:rPr lang="en-US" altLang="zh-CN" smtClean="0"/>
              <a:t>(worst)</a:t>
            </a:r>
            <a:endParaRPr lang="en-US"/>
          </a:p>
        </p:txBody>
      </p:sp>
      <p:sp>
        <p:nvSpPr>
          <p:cNvPr id="13" name="TextBox 12"/>
          <p:cNvSpPr txBox="1"/>
          <p:nvPr/>
        </p:nvSpPr>
        <p:spPr>
          <a:xfrm>
            <a:off x="3510075" y="2940327"/>
            <a:ext cx="995680" cy="369332"/>
          </a:xfrm>
          <a:prstGeom prst="rect">
            <a:avLst/>
          </a:prstGeom>
          <a:noFill/>
        </p:spPr>
        <p:txBody>
          <a:bodyPr wrap="square" rtlCol="0">
            <a:spAutoFit/>
          </a:bodyPr>
          <a:lstStyle/>
          <a:p>
            <a:r>
              <a:rPr lang="en-US" altLang="zh-CN" dirty="0" smtClean="0"/>
              <a:t>(best)</a:t>
            </a:r>
            <a:endParaRPr lang="en-US" dirty="0"/>
          </a:p>
        </p:txBody>
      </p:sp>
      <p:sp>
        <p:nvSpPr>
          <p:cNvPr id="17" name="TextBox 16"/>
          <p:cNvSpPr txBox="1"/>
          <p:nvPr/>
        </p:nvSpPr>
        <p:spPr>
          <a:xfrm>
            <a:off x="5285232" y="6180137"/>
            <a:ext cx="1950720" cy="369332"/>
          </a:xfrm>
          <a:prstGeom prst="rect">
            <a:avLst/>
          </a:prstGeom>
          <a:noFill/>
        </p:spPr>
        <p:txBody>
          <a:bodyPr wrap="square" rtlCol="0">
            <a:spAutoFit/>
          </a:bodyPr>
          <a:lstStyle/>
          <a:p>
            <a:r>
              <a:rPr lang="en-US" altLang="zh-CN" dirty="0" smtClean="0"/>
              <a:t>(second</a:t>
            </a:r>
            <a:r>
              <a:rPr lang="zh-CN" altLang="en-US" dirty="0" smtClean="0"/>
              <a:t> </a:t>
            </a:r>
            <a:r>
              <a:rPr lang="en-US" altLang="zh-CN" dirty="0" smtClean="0"/>
              <a:t>worst)</a:t>
            </a:r>
            <a:endParaRPr lang="en-US" dirty="0"/>
          </a:p>
        </p:txBody>
      </p:sp>
      <p:sp>
        <p:nvSpPr>
          <p:cNvPr id="18" name="Freeform 17"/>
          <p:cNvSpPr/>
          <p:nvPr/>
        </p:nvSpPr>
        <p:spPr>
          <a:xfrm>
            <a:off x="3271520" y="3576320"/>
            <a:ext cx="2034032" cy="2326818"/>
          </a:xfrm>
          <a:custGeom>
            <a:avLst/>
            <a:gdLst>
              <a:gd name="connsiteX0" fmla="*/ 670560 w 2052320"/>
              <a:gd name="connsiteY0" fmla="*/ 0 h 2357120"/>
              <a:gd name="connsiteX1" fmla="*/ 0 w 2052320"/>
              <a:gd name="connsiteY1" fmla="*/ 1564640 h 2357120"/>
              <a:gd name="connsiteX2" fmla="*/ 2052320 w 2052320"/>
              <a:gd name="connsiteY2" fmla="*/ 2357120 h 2357120"/>
              <a:gd name="connsiteX3" fmla="*/ 670560 w 2052320"/>
              <a:gd name="connsiteY3" fmla="*/ 0 h 2357120"/>
            </a:gdLst>
            <a:ahLst/>
            <a:cxnLst>
              <a:cxn ang="0">
                <a:pos x="connsiteX0" y="connsiteY0"/>
              </a:cxn>
              <a:cxn ang="0">
                <a:pos x="connsiteX1" y="connsiteY1"/>
              </a:cxn>
              <a:cxn ang="0">
                <a:pos x="connsiteX2" y="connsiteY2"/>
              </a:cxn>
              <a:cxn ang="0">
                <a:pos x="connsiteX3" y="connsiteY3"/>
              </a:cxn>
            </a:cxnLst>
            <a:rect l="l" t="t" r="r" b="b"/>
            <a:pathLst>
              <a:path w="2052320" h="2357120">
                <a:moveTo>
                  <a:pt x="670560" y="0"/>
                </a:moveTo>
                <a:lnTo>
                  <a:pt x="0" y="1564640"/>
                </a:lnTo>
                <a:lnTo>
                  <a:pt x="2052320" y="2357120"/>
                </a:lnTo>
                <a:lnTo>
                  <a:pt x="67056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944111" y="3569910"/>
            <a:ext cx="2070609" cy="2343210"/>
          </a:xfrm>
          <a:custGeom>
            <a:avLst/>
            <a:gdLst>
              <a:gd name="connsiteX0" fmla="*/ 0 w 2052320"/>
              <a:gd name="connsiteY0" fmla="*/ 0 h 2336800"/>
              <a:gd name="connsiteX1" fmla="*/ 2052320 w 2052320"/>
              <a:gd name="connsiteY1" fmla="*/ 792480 h 2336800"/>
              <a:gd name="connsiteX2" fmla="*/ 1341120 w 2052320"/>
              <a:gd name="connsiteY2" fmla="*/ 2336800 h 2336800"/>
              <a:gd name="connsiteX3" fmla="*/ 0 w 2052320"/>
              <a:gd name="connsiteY3" fmla="*/ 0 h 2336800"/>
            </a:gdLst>
            <a:ahLst/>
            <a:cxnLst>
              <a:cxn ang="0">
                <a:pos x="connsiteX0" y="connsiteY0"/>
              </a:cxn>
              <a:cxn ang="0">
                <a:pos x="connsiteX1" y="connsiteY1"/>
              </a:cxn>
              <a:cxn ang="0">
                <a:pos x="connsiteX2" y="connsiteY2"/>
              </a:cxn>
              <a:cxn ang="0">
                <a:pos x="connsiteX3" y="connsiteY3"/>
              </a:cxn>
            </a:cxnLst>
            <a:rect l="l" t="t" r="r" b="b"/>
            <a:pathLst>
              <a:path w="2052320" h="2336800">
                <a:moveTo>
                  <a:pt x="0" y="0"/>
                </a:moveTo>
                <a:lnTo>
                  <a:pt x="2052320" y="792480"/>
                </a:lnTo>
                <a:lnTo>
                  <a:pt x="1341120" y="2336800"/>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3048000" y="4765040"/>
                <a:ext cx="2851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𝑐</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048000" y="4765040"/>
                <a:ext cx="285142" cy="276999"/>
              </a:xfrm>
              <a:prstGeom prst="rect">
                <a:avLst/>
              </a:prstGeom>
              <a:blipFill rotWithShape="0">
                <a:blip r:embed="rId8"/>
                <a:stretch>
                  <a:fillRect l="-8511" b="-15556"/>
                </a:stretch>
              </a:blipFill>
            </p:spPr>
            <p:txBody>
              <a:bodyPr/>
              <a:lstStyle/>
              <a:p>
                <a:r>
                  <a:rPr lang="en-US">
                    <a:noFill/>
                  </a:rPr>
                  <a:t> </a:t>
                </a:r>
              </a:p>
            </p:txBody>
          </p:sp>
        </mc:Fallback>
      </mc:AlternateContent>
      <p:sp>
        <p:nvSpPr>
          <p:cNvPr id="21" name="TextBox 20"/>
          <p:cNvSpPr txBox="1"/>
          <p:nvPr/>
        </p:nvSpPr>
        <p:spPr>
          <a:xfrm>
            <a:off x="2562352" y="4994433"/>
            <a:ext cx="1943403" cy="646331"/>
          </a:xfrm>
          <a:prstGeom prst="rect">
            <a:avLst/>
          </a:prstGeom>
          <a:noFill/>
        </p:spPr>
        <p:txBody>
          <a:bodyPr wrap="square" rtlCol="0">
            <a:spAutoFit/>
          </a:bodyPr>
          <a:lstStyle/>
          <a:p>
            <a:r>
              <a:rPr lang="en-US" altLang="zh-CN" b="1" dirty="0" smtClean="0"/>
              <a:t>(internal</a:t>
            </a:r>
            <a:r>
              <a:rPr lang="zh-CN" altLang="en-US" b="1" dirty="0" smtClean="0"/>
              <a:t> </a:t>
            </a:r>
            <a:r>
              <a:rPr lang="en-US" altLang="zh-CN" b="1" dirty="0" smtClean="0"/>
              <a:t>contraction)</a:t>
            </a:r>
          </a:p>
        </p:txBody>
      </p:sp>
      <mc:AlternateContent xmlns:mc="http://schemas.openxmlformats.org/markup-compatibility/2006" xmlns:a14="http://schemas.microsoft.com/office/drawing/2010/main">
        <mc:Choice Requires="a14">
          <p:sp>
            <p:nvSpPr>
              <p:cNvPr id="22" name="TextBox 21"/>
              <p:cNvSpPr txBox="1"/>
              <p:nvPr/>
            </p:nvSpPr>
            <p:spPr>
              <a:xfrm>
                <a:off x="5831840" y="4013200"/>
                <a:ext cx="2851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𝑐</m:t>
                              </m:r>
                            </m:sub>
                          </m:sSub>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831840" y="4013200"/>
                <a:ext cx="285142" cy="276999"/>
              </a:xfrm>
              <a:prstGeom prst="rect">
                <a:avLst/>
              </a:prstGeom>
              <a:blipFill rotWithShape="0">
                <a:blip r:embed="rId9"/>
                <a:stretch>
                  <a:fillRect l="-21739" t="-15217" r="-43478" b="-15217"/>
                </a:stretch>
              </a:blipFill>
            </p:spPr>
            <p:txBody>
              <a:bodyPr/>
              <a:lstStyle/>
              <a:p>
                <a:r>
                  <a:rPr lang="en-US">
                    <a:noFill/>
                  </a:rPr>
                  <a:t> </a:t>
                </a:r>
              </a:p>
            </p:txBody>
          </p:sp>
        </mc:Fallback>
      </mc:AlternateContent>
      <p:sp>
        <p:nvSpPr>
          <p:cNvPr id="23" name="TextBox 22"/>
          <p:cNvSpPr txBox="1"/>
          <p:nvPr/>
        </p:nvSpPr>
        <p:spPr>
          <a:xfrm>
            <a:off x="5366181" y="4277538"/>
            <a:ext cx="1727530" cy="646331"/>
          </a:xfrm>
          <a:prstGeom prst="rect">
            <a:avLst/>
          </a:prstGeom>
          <a:noFill/>
        </p:spPr>
        <p:txBody>
          <a:bodyPr wrap="square" rtlCol="0">
            <a:spAutoFit/>
          </a:bodyPr>
          <a:lstStyle/>
          <a:p>
            <a:r>
              <a:rPr lang="en-US" altLang="zh-CN" b="1" dirty="0" smtClean="0"/>
              <a:t>(external</a:t>
            </a:r>
            <a:r>
              <a:rPr lang="zh-CN" altLang="en-US" b="1" dirty="0" smtClean="0"/>
              <a:t> </a:t>
            </a:r>
            <a:r>
              <a:rPr lang="en-US" altLang="zh-CN" b="1" dirty="0" smtClean="0"/>
              <a:t>contraction)</a:t>
            </a:r>
            <a:endParaRPr lang="en-US" b="1" dirty="0"/>
          </a:p>
        </p:txBody>
      </p:sp>
    </p:spTree>
    <p:extLst>
      <p:ext uri="{BB962C8B-B14F-4D97-AF65-F5344CB8AC3E}">
        <p14:creationId xmlns:p14="http://schemas.microsoft.com/office/powerpoint/2010/main" val="1199892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Nelder</a:t>
            </a:r>
            <a:r>
              <a:rPr lang="en-US" altLang="zh-CN" dirty="0"/>
              <a:t>-Mead</a:t>
            </a:r>
            <a:endParaRPr lang="en-US" dirty="0"/>
          </a:p>
        </p:txBody>
      </p:sp>
      <p:sp>
        <p:nvSpPr>
          <p:cNvPr id="3" name="Content Placeholder 2"/>
          <p:cNvSpPr>
            <a:spLocks noGrp="1"/>
          </p:cNvSpPr>
          <p:nvPr>
            <p:ph idx="1"/>
          </p:nvPr>
        </p:nvSpPr>
        <p:spPr>
          <a:xfrm>
            <a:off x="1261872" y="1830228"/>
            <a:ext cx="8595360" cy="4351337"/>
          </a:xfrm>
        </p:spPr>
        <p:txBody>
          <a:bodyPr/>
          <a:lstStyle/>
          <a:p>
            <a:r>
              <a:rPr lang="en-US" altLang="zh-CN" b="1" dirty="0" smtClean="0"/>
              <a:t>Shrinkage:</a:t>
            </a:r>
            <a:r>
              <a:rPr lang="zh-CN" altLang="en-US" b="1" dirty="0" smtClean="0"/>
              <a:t> </a:t>
            </a:r>
            <a:r>
              <a:rPr lang="en-US" altLang="zh-CN" dirty="0" smtClean="0"/>
              <a:t>if</a:t>
            </a:r>
            <a:r>
              <a:rPr lang="zh-CN" altLang="en-US" dirty="0" smtClean="0"/>
              <a:t> </a:t>
            </a:r>
            <a:r>
              <a:rPr lang="en-US" altLang="zh-CN" dirty="0" smtClean="0"/>
              <a:t>both</a:t>
            </a:r>
            <a:r>
              <a:rPr lang="zh-CN" altLang="en-US" dirty="0" smtClean="0"/>
              <a:t> </a:t>
            </a:r>
            <a:r>
              <a:rPr lang="en-US" altLang="zh-CN" dirty="0" smtClean="0"/>
              <a:t>reflection</a:t>
            </a:r>
            <a:r>
              <a:rPr lang="zh-CN" altLang="en-US" dirty="0" smtClean="0"/>
              <a:t> </a:t>
            </a:r>
            <a:r>
              <a:rPr lang="en-US" altLang="zh-CN" dirty="0" smtClean="0"/>
              <a:t>vertex</a:t>
            </a:r>
            <a:r>
              <a:rPr lang="zh-CN" altLang="en-US" dirty="0" smtClean="0"/>
              <a:t> </a:t>
            </a:r>
            <a:r>
              <a:rPr lang="en-US" altLang="zh-CN" dirty="0" smtClean="0"/>
              <a:t>and</a:t>
            </a:r>
            <a:r>
              <a:rPr lang="zh-CN" altLang="en-US" dirty="0" smtClean="0"/>
              <a:t> </a:t>
            </a:r>
            <a:r>
              <a:rPr lang="en-US" altLang="zh-CN" dirty="0" smtClean="0"/>
              <a:t>contraction</a:t>
            </a:r>
            <a:r>
              <a:rPr lang="zh-CN" altLang="en-US" dirty="0" smtClean="0"/>
              <a:t> </a:t>
            </a:r>
            <a:r>
              <a:rPr lang="en-US" altLang="zh-CN" dirty="0" smtClean="0"/>
              <a:t>vertex</a:t>
            </a:r>
            <a:r>
              <a:rPr lang="zh-CN" altLang="en-US" dirty="0" smtClean="0"/>
              <a:t> </a:t>
            </a:r>
            <a:r>
              <a:rPr lang="en-US" altLang="zh-CN" dirty="0" smtClean="0"/>
              <a:t>are</a:t>
            </a:r>
            <a:r>
              <a:rPr lang="zh-CN" altLang="en-US" dirty="0" smtClean="0"/>
              <a:t> </a:t>
            </a:r>
            <a:r>
              <a:rPr lang="en-US" altLang="zh-CN" dirty="0" smtClean="0"/>
              <a:t>rejected,</a:t>
            </a:r>
            <a:r>
              <a:rPr lang="zh-CN" altLang="en-US" dirty="0" smtClean="0"/>
              <a:t> </a:t>
            </a:r>
            <a:r>
              <a:rPr lang="en-US" altLang="zh-CN" dirty="0" smtClean="0"/>
              <a:t>then</a:t>
            </a:r>
            <a:r>
              <a:rPr lang="zh-CN" altLang="en-US" dirty="0" smtClean="0"/>
              <a:t> </a:t>
            </a:r>
            <a:r>
              <a:rPr lang="en-US" altLang="zh-CN" dirty="0" smtClean="0"/>
              <a:t>the</a:t>
            </a:r>
            <a:r>
              <a:rPr lang="zh-CN" altLang="en-US" dirty="0" smtClean="0"/>
              <a:t> </a:t>
            </a:r>
            <a:r>
              <a:rPr lang="en-US" altLang="zh-CN" dirty="0" smtClean="0"/>
              <a:t>simplex</a:t>
            </a:r>
            <a:r>
              <a:rPr lang="zh-CN" altLang="en-US" dirty="0" smtClean="0"/>
              <a:t> </a:t>
            </a:r>
            <a:r>
              <a:rPr lang="en-US" altLang="zh-CN" dirty="0" smtClean="0"/>
              <a:t>is</a:t>
            </a:r>
            <a:r>
              <a:rPr lang="zh-CN" altLang="en-US" dirty="0" smtClean="0"/>
              <a:t> </a:t>
            </a:r>
            <a:r>
              <a:rPr lang="en-US" altLang="zh-CN" dirty="0" smtClean="0"/>
              <a:t>shrunk.</a:t>
            </a:r>
            <a:endParaRPr lang="en-US" dirty="0"/>
          </a:p>
        </p:txBody>
      </p:sp>
      <p:sp>
        <p:nvSpPr>
          <p:cNvPr id="4" name="Freeform 3"/>
          <p:cNvSpPr/>
          <p:nvPr/>
        </p:nvSpPr>
        <p:spPr>
          <a:xfrm>
            <a:off x="1810512" y="3576498"/>
            <a:ext cx="3495040" cy="2336800"/>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720592" y="3200578"/>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20592" y="3200578"/>
                <a:ext cx="287323" cy="276999"/>
              </a:xfrm>
              <a:prstGeom prst="rect">
                <a:avLst/>
              </a:prstGeom>
              <a:blipFill rotWithShape="0">
                <a:blip r:embed="rId3"/>
                <a:stretch>
                  <a:fillRect l="-8511" r="-6383"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285232" y="590313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285232" y="5903138"/>
                <a:ext cx="292644" cy="276999"/>
              </a:xfrm>
              <a:prstGeom prst="rect">
                <a:avLst/>
              </a:prstGeom>
              <a:blipFill rotWithShape="0">
                <a:blip r:embed="rId4"/>
                <a:stretch>
                  <a:fillRect l="-8333" r="-4167"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66672" y="5456098"/>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3</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66672" y="5456098"/>
                <a:ext cx="292644" cy="276999"/>
              </a:xfrm>
              <a:prstGeom prst="rect">
                <a:avLst/>
              </a:prstGeom>
              <a:blipFill rotWithShape="0">
                <a:blip r:embed="rId5"/>
                <a:stretch>
                  <a:fillRect l="-8333" r="-4167" b="-22222"/>
                </a:stretch>
              </a:blipFill>
            </p:spPr>
            <p:txBody>
              <a:bodyPr/>
              <a:lstStyle/>
              <a:p>
                <a:r>
                  <a:rPr lang="en-US">
                    <a:noFill/>
                  </a:rPr>
                  <a:t> </a:t>
                </a:r>
              </a:p>
            </p:txBody>
          </p:sp>
        </mc:Fallback>
      </mc:AlternateContent>
      <p:sp>
        <p:nvSpPr>
          <p:cNvPr id="12" name="TextBox 11"/>
          <p:cNvSpPr txBox="1"/>
          <p:nvPr/>
        </p:nvSpPr>
        <p:spPr>
          <a:xfrm>
            <a:off x="1261872" y="5733097"/>
            <a:ext cx="995680" cy="369332"/>
          </a:xfrm>
          <a:prstGeom prst="rect">
            <a:avLst/>
          </a:prstGeom>
          <a:noFill/>
        </p:spPr>
        <p:txBody>
          <a:bodyPr wrap="square" rtlCol="0">
            <a:spAutoFit/>
          </a:bodyPr>
          <a:lstStyle/>
          <a:p>
            <a:r>
              <a:rPr lang="en-US" altLang="zh-CN" smtClean="0"/>
              <a:t>(worst)</a:t>
            </a:r>
            <a:endParaRPr lang="en-US"/>
          </a:p>
        </p:txBody>
      </p:sp>
      <p:sp>
        <p:nvSpPr>
          <p:cNvPr id="13" name="TextBox 12"/>
          <p:cNvSpPr txBox="1"/>
          <p:nvPr/>
        </p:nvSpPr>
        <p:spPr>
          <a:xfrm>
            <a:off x="3510075" y="2940327"/>
            <a:ext cx="995680" cy="369332"/>
          </a:xfrm>
          <a:prstGeom prst="rect">
            <a:avLst/>
          </a:prstGeom>
          <a:noFill/>
        </p:spPr>
        <p:txBody>
          <a:bodyPr wrap="square" rtlCol="0">
            <a:spAutoFit/>
          </a:bodyPr>
          <a:lstStyle/>
          <a:p>
            <a:r>
              <a:rPr lang="en-US" altLang="zh-CN" dirty="0" smtClean="0"/>
              <a:t>(best)</a:t>
            </a:r>
            <a:endParaRPr lang="en-US" dirty="0"/>
          </a:p>
        </p:txBody>
      </p:sp>
      <p:sp>
        <p:nvSpPr>
          <p:cNvPr id="15" name="Freeform 14"/>
          <p:cNvSpPr/>
          <p:nvPr/>
        </p:nvSpPr>
        <p:spPr>
          <a:xfrm>
            <a:off x="2795360" y="3578700"/>
            <a:ext cx="1875942" cy="1254264"/>
          </a:xfrm>
          <a:custGeom>
            <a:avLst/>
            <a:gdLst>
              <a:gd name="connsiteX0" fmla="*/ 2133600 w 3495040"/>
              <a:gd name="connsiteY0" fmla="*/ 0 h 2336800"/>
              <a:gd name="connsiteX1" fmla="*/ 0 w 3495040"/>
              <a:gd name="connsiteY1" fmla="*/ 1991360 h 2336800"/>
              <a:gd name="connsiteX2" fmla="*/ 3495040 w 3495040"/>
              <a:gd name="connsiteY2" fmla="*/ 2336800 h 2336800"/>
              <a:gd name="connsiteX3" fmla="*/ 2133600 w 3495040"/>
              <a:gd name="connsiteY3" fmla="*/ 0 h 2336800"/>
            </a:gdLst>
            <a:ahLst/>
            <a:cxnLst>
              <a:cxn ang="0">
                <a:pos x="connsiteX0" y="connsiteY0"/>
              </a:cxn>
              <a:cxn ang="0">
                <a:pos x="connsiteX1" y="connsiteY1"/>
              </a:cxn>
              <a:cxn ang="0">
                <a:pos x="connsiteX2" y="connsiteY2"/>
              </a:cxn>
              <a:cxn ang="0">
                <a:pos x="connsiteX3" y="connsiteY3"/>
              </a:cxn>
            </a:cxnLst>
            <a:rect l="l" t="t" r="r" b="b"/>
            <a:pathLst>
              <a:path w="3495040" h="2336800">
                <a:moveTo>
                  <a:pt x="2133600" y="0"/>
                </a:moveTo>
                <a:lnTo>
                  <a:pt x="0" y="1991360"/>
                </a:lnTo>
                <a:lnTo>
                  <a:pt x="3495040" y="2336800"/>
                </a:lnTo>
                <a:lnTo>
                  <a:pt x="213360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flipH="1">
                <a:off x="2438400" y="4389120"/>
                <a:ext cx="35696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3</m:t>
                          </m:r>
                        </m:sub>
                      </m:sSub>
                      <m:r>
                        <a:rPr lang="en-US" altLang="zh-CN" b="0" i="1" smtClean="0">
                          <a:latin typeface="Cambria Math"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2438400" y="4389120"/>
                <a:ext cx="356960" cy="276999"/>
              </a:xfrm>
              <a:prstGeom prst="rect">
                <a:avLst/>
              </a:prstGeom>
              <a:blipFill rotWithShape="0">
                <a:blip r:embed="rId6"/>
                <a:stretch>
                  <a:fillRect l="-5085" r="-1694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630662" y="4650084"/>
                <a:ext cx="54864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r>
                        <a:rPr lang="en-US" altLang="zh-CN" b="0" i="1" smtClean="0">
                          <a:latin typeface="Cambria Math"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630662" y="4650084"/>
                <a:ext cx="548640" cy="276999"/>
              </a:xfrm>
              <a:prstGeom prst="rect">
                <a:avLst/>
              </a:prstGeom>
              <a:blipFill rotWithShape="0">
                <a:blip r:embed="rId7"/>
                <a:stretch>
                  <a:fillRect b="-20000"/>
                </a:stretch>
              </a:blipFill>
            </p:spPr>
            <p:txBody>
              <a:bodyPr/>
              <a:lstStyle/>
              <a:p>
                <a:r>
                  <a:rPr lang="en-US">
                    <a:noFill/>
                  </a:rPr>
                  <a:t> </a:t>
                </a:r>
              </a:p>
            </p:txBody>
          </p:sp>
        </mc:Fallback>
      </mc:AlternateContent>
    </p:spTree>
    <p:extLst>
      <p:ext uri="{BB962C8B-B14F-4D97-AF65-F5344CB8AC3E}">
        <p14:creationId xmlns:p14="http://schemas.microsoft.com/office/powerpoint/2010/main" val="874936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Nelder</a:t>
            </a:r>
            <a:r>
              <a:rPr lang="en-US" altLang="zh-CN" dirty="0"/>
              <a:t>-Mead</a:t>
            </a:r>
            <a:endParaRPr lang="en-US" dirty="0"/>
          </a:p>
        </p:txBody>
      </p:sp>
      <p:sp>
        <p:nvSpPr>
          <p:cNvPr id="3" name="Content Placeholder 2"/>
          <p:cNvSpPr>
            <a:spLocks noGrp="1"/>
          </p:cNvSpPr>
          <p:nvPr>
            <p:ph idx="1"/>
          </p:nvPr>
        </p:nvSpPr>
        <p:spPr/>
        <p:txBody>
          <a:bodyPr>
            <a:normAutofit/>
          </a:bodyPr>
          <a:lstStyle/>
          <a:p>
            <a:r>
              <a:rPr lang="en-US" altLang="zh-CN" b="1" dirty="0" smtClean="0"/>
              <a:t>Advantages:</a:t>
            </a:r>
          </a:p>
          <a:p>
            <a:pPr lvl="1"/>
            <a:r>
              <a:rPr lang="en-US" altLang="zh-CN" sz="1800" dirty="0" smtClean="0"/>
              <a:t>Robustness</a:t>
            </a:r>
          </a:p>
          <a:p>
            <a:pPr lvl="1"/>
            <a:r>
              <a:rPr lang="en-US" altLang="zh-CN" sz="1800" dirty="0" smtClean="0"/>
              <a:t>Simplicity</a:t>
            </a:r>
            <a:r>
              <a:rPr lang="zh-CN" altLang="en-US" sz="1800" dirty="0" smtClean="0"/>
              <a:t> </a:t>
            </a:r>
            <a:r>
              <a:rPr lang="en-US" altLang="zh-CN" sz="1800" dirty="0" smtClean="0"/>
              <a:t>in</a:t>
            </a:r>
            <a:r>
              <a:rPr lang="zh-CN" altLang="en-US" sz="1800" dirty="0" smtClean="0"/>
              <a:t> </a:t>
            </a:r>
            <a:r>
              <a:rPr lang="en-US" altLang="zh-CN" sz="1800" dirty="0" smtClean="0"/>
              <a:t>programming</a:t>
            </a:r>
          </a:p>
          <a:p>
            <a:pPr lvl="1"/>
            <a:r>
              <a:rPr lang="en-US" altLang="zh-CN" sz="1800" dirty="0" smtClean="0"/>
              <a:t>Low</a:t>
            </a:r>
            <a:r>
              <a:rPr lang="zh-CN" altLang="en-US" sz="1800" dirty="0" smtClean="0"/>
              <a:t> </a:t>
            </a:r>
            <a:r>
              <a:rPr lang="en-US" altLang="zh-CN" sz="1800" dirty="0" smtClean="0"/>
              <a:t>overhead</a:t>
            </a:r>
            <a:r>
              <a:rPr lang="zh-CN" altLang="en-US" sz="1800" dirty="0" smtClean="0"/>
              <a:t> </a:t>
            </a:r>
            <a:r>
              <a:rPr lang="en-US" altLang="zh-CN" sz="1800" dirty="0" smtClean="0"/>
              <a:t>in</a:t>
            </a:r>
            <a:r>
              <a:rPr lang="zh-CN" altLang="en-US" sz="1800" dirty="0" smtClean="0"/>
              <a:t> </a:t>
            </a:r>
            <a:r>
              <a:rPr lang="en-US" altLang="zh-CN" sz="1800" dirty="0" smtClean="0"/>
              <a:t>storage</a:t>
            </a:r>
            <a:r>
              <a:rPr lang="zh-CN" altLang="en-US" sz="1800" dirty="0" smtClean="0"/>
              <a:t> </a:t>
            </a:r>
            <a:r>
              <a:rPr lang="en-US" altLang="zh-CN" sz="1800" dirty="0" smtClean="0"/>
              <a:t>and</a:t>
            </a:r>
            <a:r>
              <a:rPr lang="zh-CN" altLang="en-US" sz="1800" dirty="0" smtClean="0"/>
              <a:t> </a:t>
            </a:r>
            <a:r>
              <a:rPr lang="en-US" altLang="zh-CN" sz="1800" dirty="0" smtClean="0"/>
              <a:t>computation</a:t>
            </a:r>
          </a:p>
          <a:p>
            <a:r>
              <a:rPr lang="en-US" altLang="zh-CN" b="1" dirty="0" smtClean="0"/>
              <a:t>Disadvantages:</a:t>
            </a:r>
          </a:p>
          <a:p>
            <a:pPr lvl="1"/>
            <a:r>
              <a:rPr lang="en-US" altLang="zh-CN" sz="1800" dirty="0" smtClean="0"/>
              <a:t>Stopping</a:t>
            </a:r>
            <a:r>
              <a:rPr lang="zh-CN" altLang="en-US" sz="1800" dirty="0" smtClean="0"/>
              <a:t> </a:t>
            </a:r>
            <a:r>
              <a:rPr lang="en-US" altLang="zh-CN" sz="1800" dirty="0" smtClean="0"/>
              <a:t>criteria</a:t>
            </a:r>
            <a:r>
              <a:rPr lang="zh-CN" altLang="en-US" sz="1800" dirty="0" smtClean="0"/>
              <a:t> </a:t>
            </a:r>
            <a:r>
              <a:rPr lang="en-US" altLang="zh-CN" sz="1800" dirty="0" smtClean="0"/>
              <a:t>not</a:t>
            </a:r>
            <a:r>
              <a:rPr lang="zh-CN" altLang="en-US" sz="1800" dirty="0" smtClean="0"/>
              <a:t> </a:t>
            </a:r>
            <a:r>
              <a:rPr lang="en-US" altLang="zh-CN" sz="1800" dirty="0" smtClean="0"/>
              <a:t>guaranteed</a:t>
            </a:r>
            <a:r>
              <a:rPr lang="zh-CN" altLang="en-US" sz="1800" dirty="0" smtClean="0"/>
              <a:t> </a:t>
            </a:r>
            <a:r>
              <a:rPr lang="en-US" altLang="zh-CN" sz="1800" dirty="0" smtClean="0"/>
              <a:t>to</a:t>
            </a:r>
            <a:r>
              <a:rPr lang="zh-CN" altLang="en-US" sz="1800" dirty="0" smtClean="0"/>
              <a:t> </a:t>
            </a:r>
            <a:r>
              <a:rPr lang="en-US" altLang="zh-CN" sz="1800" dirty="0" smtClean="0"/>
              <a:t>converge</a:t>
            </a:r>
          </a:p>
          <a:p>
            <a:pPr lvl="1"/>
            <a:r>
              <a:rPr lang="en-US" altLang="zh-CN" sz="1800" dirty="0" smtClean="0"/>
              <a:t>Stuck</a:t>
            </a:r>
            <a:r>
              <a:rPr lang="zh-CN" altLang="en-US" sz="1800" dirty="0" smtClean="0"/>
              <a:t> </a:t>
            </a:r>
            <a:r>
              <a:rPr lang="en-US" altLang="zh-CN" sz="1800" dirty="0" smtClean="0"/>
              <a:t>at</a:t>
            </a:r>
            <a:r>
              <a:rPr lang="zh-CN" altLang="en-US" sz="1800" dirty="0" smtClean="0"/>
              <a:t> </a:t>
            </a:r>
            <a:r>
              <a:rPr lang="en-US" altLang="zh-CN" sz="1800" dirty="0" smtClean="0"/>
              <a:t>local</a:t>
            </a:r>
            <a:r>
              <a:rPr lang="zh-CN" altLang="en-US" sz="1800" dirty="0" smtClean="0"/>
              <a:t> </a:t>
            </a:r>
            <a:r>
              <a:rPr lang="en-US" altLang="zh-CN" sz="1800" dirty="0" smtClean="0"/>
              <a:t>minimum</a:t>
            </a:r>
          </a:p>
        </p:txBody>
      </p:sp>
    </p:spTree>
    <p:extLst>
      <p:ext uri="{BB962C8B-B14F-4D97-AF65-F5344CB8AC3E}">
        <p14:creationId xmlns:p14="http://schemas.microsoft.com/office/powerpoint/2010/main" val="95593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1246</TotalTime>
  <Words>1038</Words>
  <Application>Microsoft Macintosh PowerPoint</Application>
  <PresentationFormat>Widescreen</PresentationFormat>
  <Paragraphs>137</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Cambria Math</vt:lpstr>
      <vt:lpstr>Century Schoolbook</vt:lpstr>
      <vt:lpstr>DengXian</vt:lpstr>
      <vt:lpstr>Wingdings 2</vt:lpstr>
      <vt:lpstr>宋体</vt:lpstr>
      <vt:lpstr>Arial</vt:lpstr>
      <vt:lpstr>View</vt:lpstr>
      <vt:lpstr>Optimization of  Machine Learning Classifiers with Direct Search Algorithms</vt:lpstr>
      <vt:lpstr>Overview</vt:lpstr>
      <vt:lpstr>Nelder-Mead</vt:lpstr>
      <vt:lpstr>Nelder-Mead</vt:lpstr>
      <vt:lpstr>Nelder-Mead</vt:lpstr>
      <vt:lpstr>Nelder-Mead</vt:lpstr>
      <vt:lpstr>Nelder-Mead</vt:lpstr>
      <vt:lpstr>Nelder-Mead</vt:lpstr>
      <vt:lpstr>Nelder-Mead</vt:lpstr>
      <vt:lpstr>Simulated Annealing</vt:lpstr>
      <vt:lpstr>Simulated Annealing</vt:lpstr>
      <vt:lpstr>Simulated Annealing</vt:lpstr>
      <vt:lpstr>Support Vector Machine (SVM)</vt:lpstr>
      <vt:lpstr>Support Vector Machine (SVM)</vt:lpstr>
      <vt:lpstr>SVM with Nelder-Mead</vt:lpstr>
      <vt:lpstr>SVM with Simulated Annealing</vt:lpstr>
      <vt:lpstr>Conclusion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尤玮秋</dc:creator>
  <cp:lastModifiedBy>尤玮秋</cp:lastModifiedBy>
  <cp:revision>98</cp:revision>
  <dcterms:created xsi:type="dcterms:W3CDTF">2017-05-09T21:37:51Z</dcterms:created>
  <dcterms:modified xsi:type="dcterms:W3CDTF">2017-05-10T18:26:26Z</dcterms:modified>
</cp:coreProperties>
</file>