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88" r:id="rId1"/>
  </p:sldMasterIdLst>
  <p:notesMasterIdLst>
    <p:notesMasterId r:id="rId14"/>
  </p:notesMasterIdLst>
  <p:sldIdLst>
    <p:sldId id="297" r:id="rId2"/>
    <p:sldId id="295" r:id="rId3"/>
    <p:sldId id="300" r:id="rId4"/>
    <p:sldId id="299" r:id="rId5"/>
    <p:sldId id="267" r:id="rId6"/>
    <p:sldId id="302" r:id="rId7"/>
    <p:sldId id="281" r:id="rId8"/>
    <p:sldId id="301" r:id="rId9"/>
    <p:sldId id="304" r:id="rId10"/>
    <p:sldId id="303" r:id="rId11"/>
    <p:sldId id="28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87253" autoAdjust="0"/>
  </p:normalViewPr>
  <p:slideViewPr>
    <p:cSldViewPr snapToGrid="0">
      <p:cViewPr varScale="1">
        <p:scale>
          <a:sx n="65" d="100"/>
          <a:sy n="65" d="100"/>
        </p:scale>
        <p:origin x="65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Documentación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  <dgm:t>
        <a:bodyPr/>
        <a:lstStyle/>
        <a:p>
          <a:endParaRPr lang="es-ES"/>
        </a:p>
      </dgm:t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  <dgm:t>
        <a:bodyPr/>
        <a:lstStyle/>
        <a:p>
          <a:endParaRPr lang="es-ES"/>
        </a:p>
      </dgm:t>
    </dgm:pt>
    <dgm:pt modelId="{1BBBCDAA-629F-4ED9-B89C-AF0815CF7756}" type="pres">
      <dgm:prSet presAssocID="{9B46FB77-198D-4EC6-9DA4-BC2E541BB76C}" presName="accentRepeatNode" presStyleLbl="solidFgAcc1" presStyleIdx="4" presStyleCnt="5"/>
      <dgm:spPr/>
      <dgm:t>
        <a:bodyPr/>
        <a:lstStyle/>
        <a:p>
          <a:endParaRPr lang="es-ES"/>
        </a:p>
      </dgm:t>
    </dgm:pt>
  </dgm:ptLst>
  <dgm:cxnLst>
    <dgm:cxn modelId="{EA2BBA08-5C66-4A50-819E-3B6AEE54E688}" type="presOf" srcId="{97425DC4-60D6-4553-87B1-27C4EE78C06C}" destId="{BB4FB179-01BB-41C6-81AD-9D71D847F81B}" srcOrd="0" destOrd="0" presId="urn:microsoft.com/office/officeart/2008/layout/VerticalCurvedList"/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747365AD-EFE0-4D98-91EC-9874E7E4483B}" type="presOf" srcId="{B5A037AA-85F0-46B9-A092-AFD429B4A5B6}" destId="{8F2C8565-F182-4327-A321-0AE7CB8A5D0A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053F337F-0ADD-4DDF-970A-756567B97A62}" type="presOf" srcId="{9B5DF424-1289-4802-BA54-BA3B9ACBF6EA}" destId="{07272EF7-AE1F-4ACE-8BB3-F011A254CD75}" srcOrd="0" destOrd="0" presId="urn:microsoft.com/office/officeart/2008/layout/VerticalCurvedList"/>
    <dgm:cxn modelId="{04A894C4-A782-4511-B5DC-822C5B724179}" type="presOf" srcId="{64E87455-F7B0-4C67-ABF2-0E04EBA750FC}" destId="{3CD02DF9-80AF-4AD5-B1CB-993D52D0A69A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A6CA9D31-B860-4EFB-8631-C97AED7DA17C}" type="presOf" srcId="{22FE0BF8-4876-418D-9477-507DBE9657DB}" destId="{847150E7-A1A9-4A6A-94B1-79AB50249590}" srcOrd="0" destOrd="0" presId="urn:microsoft.com/office/officeart/2008/layout/VerticalCurvedList"/>
    <dgm:cxn modelId="{2EBAF2E5-00F7-4341-A7C6-7FB1113DD1C3}" type="presOf" srcId="{717C6B32-CC3A-42CA-9641-D0AFE779ACC4}" destId="{E692D962-4A0C-4FDE-8884-EC514208681B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5D8ED6D6-264E-47B8-8E70-D359E6EDD66E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2F9C2669-FE65-4550-8CA8-ABB9AFB43C4E}" type="presParOf" srcId="{3CD02DF9-80AF-4AD5-B1CB-993D52D0A69A}" destId="{7E052B8F-579C-4EE1-91A6-E74A9D35A66A}" srcOrd="0" destOrd="0" presId="urn:microsoft.com/office/officeart/2008/layout/VerticalCurvedList"/>
    <dgm:cxn modelId="{87D3D001-5D63-4B9A-8B5E-3943E1ABE049}" type="presParOf" srcId="{7E052B8F-579C-4EE1-91A6-E74A9D35A66A}" destId="{9E3B78E5-51D4-4FEB-8740-AA91F7A747C4}" srcOrd="0" destOrd="0" presId="urn:microsoft.com/office/officeart/2008/layout/VerticalCurvedList"/>
    <dgm:cxn modelId="{6334739D-0FB7-4C22-BD3D-CBD055771732}" type="presParOf" srcId="{9E3B78E5-51D4-4FEB-8740-AA91F7A747C4}" destId="{F0F89AAC-07D3-4C7E-B40C-1DF411FFB196}" srcOrd="0" destOrd="0" presId="urn:microsoft.com/office/officeart/2008/layout/VerticalCurvedList"/>
    <dgm:cxn modelId="{66CCC47D-08AD-4664-A423-7738B4524053}" type="presParOf" srcId="{9E3B78E5-51D4-4FEB-8740-AA91F7A747C4}" destId="{847150E7-A1A9-4A6A-94B1-79AB50249590}" srcOrd="1" destOrd="0" presId="urn:microsoft.com/office/officeart/2008/layout/VerticalCurvedList"/>
    <dgm:cxn modelId="{5A77DCD0-7BCE-44B6-A3D7-40F40DCA0D4D}" type="presParOf" srcId="{9E3B78E5-51D4-4FEB-8740-AA91F7A747C4}" destId="{2BAE9CA8-4AE1-4C9E-BF5E-ED261B9F47FE}" srcOrd="2" destOrd="0" presId="urn:microsoft.com/office/officeart/2008/layout/VerticalCurvedList"/>
    <dgm:cxn modelId="{3E87CF3A-5864-43DA-8E28-29C37EB42AD9}" type="presParOf" srcId="{9E3B78E5-51D4-4FEB-8740-AA91F7A747C4}" destId="{E0367539-843A-4C5D-9423-EC0522A019C2}" srcOrd="3" destOrd="0" presId="urn:microsoft.com/office/officeart/2008/layout/VerticalCurvedList"/>
    <dgm:cxn modelId="{AA467572-46CE-4D0B-A3DE-440A36595377}" type="presParOf" srcId="{7E052B8F-579C-4EE1-91A6-E74A9D35A66A}" destId="{E692D962-4A0C-4FDE-8884-EC514208681B}" srcOrd="1" destOrd="0" presId="urn:microsoft.com/office/officeart/2008/layout/VerticalCurvedList"/>
    <dgm:cxn modelId="{B0E79F65-FB16-42A5-B492-11B3FF65081E}" type="presParOf" srcId="{7E052B8F-579C-4EE1-91A6-E74A9D35A66A}" destId="{93B4208D-9E9A-497A-8A03-6C7F6C61B120}" srcOrd="2" destOrd="0" presId="urn:microsoft.com/office/officeart/2008/layout/VerticalCurvedList"/>
    <dgm:cxn modelId="{059D75FD-ED61-41A8-939A-5613843A6EF4}" type="presParOf" srcId="{93B4208D-9E9A-497A-8A03-6C7F6C61B120}" destId="{DAD2847C-C4D4-4029-B52A-864C55881E2F}" srcOrd="0" destOrd="0" presId="urn:microsoft.com/office/officeart/2008/layout/VerticalCurvedList"/>
    <dgm:cxn modelId="{F9D45E14-FC24-466B-882C-5716FE392095}" type="presParOf" srcId="{7E052B8F-579C-4EE1-91A6-E74A9D35A66A}" destId="{07272EF7-AE1F-4ACE-8BB3-F011A254CD75}" srcOrd="3" destOrd="0" presId="urn:microsoft.com/office/officeart/2008/layout/VerticalCurvedList"/>
    <dgm:cxn modelId="{3A789D54-8FD5-440A-BD3A-C1A4694FC5E9}" type="presParOf" srcId="{7E052B8F-579C-4EE1-91A6-E74A9D35A66A}" destId="{57BF2D37-99F4-45A4-83CD-9CCC1B6C06DD}" srcOrd="4" destOrd="0" presId="urn:microsoft.com/office/officeart/2008/layout/VerticalCurvedList"/>
    <dgm:cxn modelId="{6B2C3089-A0D3-45E1-B6B2-CE2C48BE40C3}" type="presParOf" srcId="{57BF2D37-99F4-45A4-83CD-9CCC1B6C06DD}" destId="{432F1E89-EA1F-494C-89F5-C81C8636C930}" srcOrd="0" destOrd="0" presId="urn:microsoft.com/office/officeart/2008/layout/VerticalCurvedList"/>
    <dgm:cxn modelId="{7415A5E8-FC90-48EE-AFDE-9B980AC2EC9D}" type="presParOf" srcId="{7E052B8F-579C-4EE1-91A6-E74A9D35A66A}" destId="{8F2C8565-F182-4327-A321-0AE7CB8A5D0A}" srcOrd="5" destOrd="0" presId="urn:microsoft.com/office/officeart/2008/layout/VerticalCurvedList"/>
    <dgm:cxn modelId="{3D533E40-B469-449B-BA43-0C4FC1085A15}" type="presParOf" srcId="{7E052B8F-579C-4EE1-91A6-E74A9D35A66A}" destId="{8F93A106-2C9F-4EA4-9B49-D9D73CC9EADB}" srcOrd="6" destOrd="0" presId="urn:microsoft.com/office/officeart/2008/layout/VerticalCurvedList"/>
    <dgm:cxn modelId="{4811F379-B874-4A3E-B57B-C4F9E2EDC11F}" type="presParOf" srcId="{8F93A106-2C9F-4EA4-9B49-D9D73CC9EADB}" destId="{5370C170-BC8E-4796-9B1D-0F2A2424D39E}" srcOrd="0" destOrd="0" presId="urn:microsoft.com/office/officeart/2008/layout/VerticalCurvedList"/>
    <dgm:cxn modelId="{E4A373A1-3093-4F88-9613-4DAE3C8AE848}" type="presParOf" srcId="{7E052B8F-579C-4EE1-91A6-E74A9D35A66A}" destId="{BB4FB179-01BB-41C6-81AD-9D71D847F81B}" srcOrd="7" destOrd="0" presId="urn:microsoft.com/office/officeart/2008/layout/VerticalCurvedList"/>
    <dgm:cxn modelId="{C9AF2D93-1329-40E8-AA3C-E4B6545AF9FA}" type="presParOf" srcId="{7E052B8F-579C-4EE1-91A6-E74A9D35A66A}" destId="{F75A221A-8F27-4F3C-B772-00B9F4705F18}" srcOrd="8" destOrd="0" presId="urn:microsoft.com/office/officeart/2008/layout/VerticalCurvedList"/>
    <dgm:cxn modelId="{70158D91-45B8-4CFF-B9C9-90978F9B54F2}" type="presParOf" srcId="{F75A221A-8F27-4F3C-B772-00B9F4705F18}" destId="{F298C79F-DD07-4C5F-BDDC-E37D8AE87E2C}" srcOrd="0" destOrd="0" presId="urn:microsoft.com/office/officeart/2008/layout/VerticalCurvedList"/>
    <dgm:cxn modelId="{D6026CB8-BEEC-4058-8AB4-D2A4D61A82C4}" type="presParOf" srcId="{7E052B8F-579C-4EE1-91A6-E74A9D35A66A}" destId="{72F87903-AB29-4042-9FF7-239E4F8EF834}" srcOrd="9" destOrd="0" presId="urn:microsoft.com/office/officeart/2008/layout/VerticalCurvedList"/>
    <dgm:cxn modelId="{1A6C12E9-F1E1-49B0-9471-F1A478403898}" type="presParOf" srcId="{7E052B8F-579C-4EE1-91A6-E74A9D35A66A}" destId="{CDE9C77D-23E2-422A-8B58-092EB94EA9AF}" srcOrd="10" destOrd="0" presId="urn:microsoft.com/office/officeart/2008/layout/VerticalCurvedList"/>
    <dgm:cxn modelId="{FD2FBCC2-4C09-4671-97B4-1AD3C96F7735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50E7-A1A9-4A6A-94B1-79AB50249590}">
      <dsp:nvSpPr>
        <dsp:cNvPr id="0" name=""/>
        <dsp:cNvSpPr/>
      </dsp:nvSpPr>
      <dsp:spPr>
        <a:xfrm>
          <a:off x="-5720250" y="-875576"/>
          <a:ext cx="6810321" cy="681032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2D962-4A0C-4FDE-8884-EC514208681B}">
      <dsp:nvSpPr>
        <dsp:cNvPr id="0" name=""/>
        <dsp:cNvSpPr/>
      </dsp:nvSpPr>
      <dsp:spPr>
        <a:xfrm>
          <a:off x="476497" y="316096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316096"/>
        <a:ext cx="6005076" cy="632598"/>
      </dsp:txXfrm>
    </dsp:sp>
    <dsp:sp modelId="{DAD2847C-C4D4-4029-B52A-864C55881E2F}">
      <dsp:nvSpPr>
        <dsp:cNvPr id="0" name=""/>
        <dsp:cNvSpPr/>
      </dsp:nvSpPr>
      <dsp:spPr>
        <a:xfrm>
          <a:off x="81123" y="237022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72EF7-AE1F-4ACE-8BB3-F011A254CD75}">
      <dsp:nvSpPr>
        <dsp:cNvPr id="0" name=""/>
        <dsp:cNvSpPr/>
      </dsp:nvSpPr>
      <dsp:spPr>
        <a:xfrm>
          <a:off x="929799" y="1264690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1264690"/>
        <a:ext cx="5551774" cy="632598"/>
      </dsp:txXfrm>
    </dsp:sp>
    <dsp:sp modelId="{432F1E89-EA1F-494C-89F5-C81C8636C930}">
      <dsp:nvSpPr>
        <dsp:cNvPr id="0" name=""/>
        <dsp:cNvSpPr/>
      </dsp:nvSpPr>
      <dsp:spPr>
        <a:xfrm>
          <a:off x="534425" y="1185616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8565-F182-4327-A321-0AE7CB8A5D0A}">
      <dsp:nvSpPr>
        <dsp:cNvPr id="0" name=""/>
        <dsp:cNvSpPr/>
      </dsp:nvSpPr>
      <dsp:spPr>
        <a:xfrm>
          <a:off x="1068926" y="2213284"/>
          <a:ext cx="5412647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Documentación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1068926" y="2213284"/>
        <a:ext cx="5412647" cy="632598"/>
      </dsp:txXfrm>
    </dsp:sp>
    <dsp:sp modelId="{5370C170-BC8E-4796-9B1D-0F2A2424D39E}">
      <dsp:nvSpPr>
        <dsp:cNvPr id="0" name=""/>
        <dsp:cNvSpPr/>
      </dsp:nvSpPr>
      <dsp:spPr>
        <a:xfrm>
          <a:off x="673552" y="2134210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FB179-01BB-41C6-81AD-9D71D847F81B}">
      <dsp:nvSpPr>
        <dsp:cNvPr id="0" name=""/>
        <dsp:cNvSpPr/>
      </dsp:nvSpPr>
      <dsp:spPr>
        <a:xfrm>
          <a:off x="929799" y="3161878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3161878"/>
        <a:ext cx="5551774" cy="632598"/>
      </dsp:txXfrm>
    </dsp:sp>
    <dsp:sp modelId="{F298C79F-DD07-4C5F-BDDC-E37D8AE87E2C}">
      <dsp:nvSpPr>
        <dsp:cNvPr id="0" name=""/>
        <dsp:cNvSpPr/>
      </dsp:nvSpPr>
      <dsp:spPr>
        <a:xfrm>
          <a:off x="534425" y="3082804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87903-AB29-4042-9FF7-239E4F8EF834}">
      <dsp:nvSpPr>
        <dsp:cNvPr id="0" name=""/>
        <dsp:cNvSpPr/>
      </dsp:nvSpPr>
      <dsp:spPr>
        <a:xfrm>
          <a:off x="476497" y="4110472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4110472"/>
        <a:ext cx="6005076" cy="632598"/>
      </dsp:txXfrm>
    </dsp:sp>
    <dsp:sp modelId="{1BBBCDAA-629F-4ED9-B89C-AF0815CF7756}">
      <dsp:nvSpPr>
        <dsp:cNvPr id="0" name=""/>
        <dsp:cNvSpPr/>
      </dsp:nvSpPr>
      <dsp:spPr>
        <a:xfrm>
          <a:off x="81123" y="4031398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48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1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84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2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18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50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8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26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7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51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0923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8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933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41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98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1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4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3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67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24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8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77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2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00" r:id="rId12"/>
    <p:sldLayoutId id="2147484801" r:id="rId13"/>
    <p:sldLayoutId id="2147484802" r:id="rId14"/>
    <p:sldLayoutId id="2147484803" r:id="rId15"/>
    <p:sldLayoutId id="2147484804" r:id="rId16"/>
    <p:sldLayoutId id="2147484805" r:id="rId17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718609" y="4093075"/>
            <a:ext cx="6483927" cy="11054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Golazo! </a:t>
            </a:r>
            <a:endParaRPr lang="es-AR" sz="7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587554" y="2226773"/>
            <a:ext cx="2938615" cy="2987694"/>
            <a:chOff x="4416104" y="1998173"/>
            <a:chExt cx="2938615" cy="2987694"/>
          </a:xfrm>
        </p:grpSpPr>
        <p:sp>
          <p:nvSpPr>
            <p:cNvPr id="15" name="Rectángulo redondeado 14"/>
            <p:cNvSpPr/>
            <p:nvPr/>
          </p:nvSpPr>
          <p:spPr>
            <a:xfrm>
              <a:off x="4416104" y="1998173"/>
              <a:ext cx="2866572" cy="292738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147" y="2090267"/>
              <a:ext cx="2866572" cy="2895600"/>
            </a:xfrm>
            <a:prstGeom prst="rect">
              <a:avLst/>
            </a:prstGeom>
          </p:spPr>
        </p:pic>
      </p:grpSp>
      <p:sp>
        <p:nvSpPr>
          <p:cNvPr id="10" name="Left Bracket"/>
          <p:cNvSpPr txBox="1"/>
          <p:nvPr/>
        </p:nvSpPr>
        <p:spPr>
          <a:xfrm>
            <a:off x="5388380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</a:p>
        </p:txBody>
      </p:sp>
      <p:sp>
        <p:nvSpPr>
          <p:cNvPr id="11" name="Right Bracket"/>
          <p:cNvSpPr txBox="1"/>
          <p:nvPr/>
        </p:nvSpPr>
        <p:spPr>
          <a:xfrm>
            <a:off x="5921293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8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37312" y="5077960"/>
            <a:ext cx="65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Una nueva forma de gestionar tus torneos</a:t>
            </a:r>
            <a:endParaRPr lang="es-E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0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0014 -0.1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4713 0.0060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7" y="3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25951 -0.003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Demo del sistema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061029" y="2257795"/>
            <a:ext cx="8157028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Funcionalidad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96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Cómo Seguimos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3766397" y="3603756"/>
            <a:ext cx="1969985" cy="809599"/>
            <a:chOff x="672018" y="2186610"/>
            <a:chExt cx="1909601" cy="665405"/>
          </a:xfrm>
        </p:grpSpPr>
        <p:sp>
          <p:nvSpPr>
            <p:cNvPr id="79" name="Rectángulo redondeado 78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5323298" y="3267860"/>
            <a:ext cx="616301" cy="590081"/>
            <a:chOff x="2196257" y="5395872"/>
            <a:chExt cx="616301" cy="590081"/>
          </a:xfrm>
        </p:grpSpPr>
        <p:sp>
          <p:nvSpPr>
            <p:cNvPr id="96" name="Elipse 95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11" name="Grupo 110"/>
          <p:cNvGrpSpPr/>
          <p:nvPr/>
        </p:nvGrpSpPr>
        <p:grpSpPr>
          <a:xfrm>
            <a:off x="5988382" y="3572104"/>
            <a:ext cx="2550488" cy="803603"/>
            <a:chOff x="808383" y="2186610"/>
            <a:chExt cx="2011331" cy="683916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7779604" y="3349263"/>
            <a:ext cx="615783" cy="590081"/>
            <a:chOff x="4673222" y="2135099"/>
            <a:chExt cx="615783" cy="590081"/>
          </a:xfrm>
        </p:grpSpPr>
        <p:sp>
          <p:nvSpPr>
            <p:cNvPr id="115" name="Elipse 114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6" name="Imagen 1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7" name="Grupo 116"/>
          <p:cNvGrpSpPr/>
          <p:nvPr/>
        </p:nvGrpSpPr>
        <p:grpSpPr>
          <a:xfrm>
            <a:off x="6002516" y="4727530"/>
            <a:ext cx="2392871" cy="881611"/>
            <a:chOff x="746716" y="2186610"/>
            <a:chExt cx="2024339" cy="71059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746716" y="2286054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7929644" y="4432489"/>
            <a:ext cx="615783" cy="590081"/>
            <a:chOff x="5197117" y="3277380"/>
            <a:chExt cx="615783" cy="590081"/>
          </a:xfrm>
        </p:grpSpPr>
        <p:sp>
          <p:nvSpPr>
            <p:cNvPr id="121" name="Elipse 120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2" name="Picture 2" descr="Website design symbo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/>
          <p:cNvGrpSpPr/>
          <p:nvPr/>
        </p:nvGrpSpPr>
        <p:grpSpPr>
          <a:xfrm>
            <a:off x="1324873" y="3359060"/>
            <a:ext cx="2249832" cy="2625441"/>
            <a:chOff x="1122983" y="3084212"/>
            <a:chExt cx="2249832" cy="262544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1122983" y="3084212"/>
              <a:ext cx="2249832" cy="2625441"/>
            </a:xfrm>
            <a:prstGeom prst="roundRect">
              <a:avLst>
                <a:gd name="adj" fmla="val 5132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1300667" y="3596457"/>
              <a:ext cx="18912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/>
                <a:t>Sitio Web</a:t>
              </a:r>
            </a:p>
            <a:p>
              <a:pPr algn="ctr"/>
              <a:r>
                <a:rPr lang="es-AR" sz="2800" dirty="0" smtClean="0"/>
                <a:t>del </a:t>
              </a:r>
            </a:p>
            <a:p>
              <a:pPr algn="ctr"/>
              <a:r>
                <a:rPr lang="es-AR" sz="2800" dirty="0" smtClean="0"/>
                <a:t>Torneo</a:t>
              </a:r>
              <a:endParaRPr lang="es-ES" sz="2800" dirty="0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3766398" y="4764583"/>
            <a:ext cx="1969984" cy="844558"/>
            <a:chOff x="4896332" y="3650070"/>
            <a:chExt cx="1764552" cy="727581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372599" y="4542363"/>
            <a:ext cx="615783" cy="590081"/>
            <a:chOff x="9010237" y="5143910"/>
            <a:chExt cx="615783" cy="590081"/>
          </a:xfrm>
        </p:grpSpPr>
        <p:sp>
          <p:nvSpPr>
            <p:cNvPr id="129" name="Elipse 128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30" name="Imagen 1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1" name="Grupo 130"/>
          <p:cNvGrpSpPr/>
          <p:nvPr/>
        </p:nvGrpSpPr>
        <p:grpSpPr>
          <a:xfrm>
            <a:off x="8742871" y="3562900"/>
            <a:ext cx="2060311" cy="809599"/>
            <a:chOff x="672018" y="2186610"/>
            <a:chExt cx="1909601" cy="665405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21148" y="2243217"/>
              <a:ext cx="166618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Actualizar Documentos</a:t>
              </a:r>
              <a:endParaRPr lang="es-ES" sz="2000" dirty="0"/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8762403" y="4753185"/>
            <a:ext cx="2040779" cy="809599"/>
            <a:chOff x="672018" y="2186610"/>
            <a:chExt cx="1909601" cy="66540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 de Usuario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41214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Bracket"/>
          <p:cNvSpPr txBox="1"/>
          <p:nvPr/>
        </p:nvSpPr>
        <p:spPr>
          <a:xfrm>
            <a:off x="566503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Bracket"/>
          <p:cNvSpPr txBox="1"/>
          <p:nvPr/>
        </p:nvSpPr>
        <p:spPr>
          <a:xfrm>
            <a:off x="606788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3.7037E-7 L -0.14583 0.006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2968 0.0069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4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Tema de Hoy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161309" y="2257795"/>
            <a:ext cx="7926531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Regularidad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mtClean="0"/>
              <a:t>Agenda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33" name="Elipse 32"/>
          <p:cNvSpPr/>
          <p:nvPr/>
        </p:nvSpPr>
        <p:spPr>
          <a:xfrm>
            <a:off x="836908" y="182328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35" name="Diagrama 34"/>
          <p:cNvGraphicFramePr/>
          <p:nvPr>
            <p:extLst>
              <p:ext uri="{D42A27DB-BD31-4B8C-83A1-F6EECF244321}">
                <p14:modId xmlns:p14="http://schemas.microsoft.com/office/powerpoint/2010/main" val="2041262391"/>
              </p:ext>
            </p:extLst>
          </p:nvPr>
        </p:nvGraphicFramePr>
        <p:xfrm>
          <a:off x="4699292" y="154859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0006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4973016" y="18232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394054" y="28011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5529662" y="372089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394054" y="468969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44170" y="560940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123005" y="3741500"/>
            <a:ext cx="4041555" cy="199425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6040412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7122762" y="3472950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58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7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7198871" y="4972752"/>
            <a:ext cx="307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7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123005" y="4453759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6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7198871" y="4991198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9</a:t>
            </a:r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10" y="2194334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6965262" y="2950313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6191628" y="2194334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Dónde Estamos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ángulo 128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9900" y="191628"/>
            <a:ext cx="8103700" cy="789821"/>
          </a:xfrm>
        </p:spPr>
        <p:txBody>
          <a:bodyPr>
            <a:normAutofit/>
          </a:bodyPr>
          <a:lstStyle/>
          <a:p>
            <a:r>
              <a:rPr lang="es-AR" dirty="0">
                <a:latin typeface="Calibri" panose="020F0502020204030204" pitchFamily="34" charset="0"/>
              </a:rPr>
              <a:t>¿</a:t>
            </a:r>
            <a:r>
              <a:rPr lang="es-AR" dirty="0"/>
              <a:t>Dónde Estamos</a:t>
            </a:r>
            <a:r>
              <a:rPr lang="es-AR" dirty="0">
                <a:latin typeface="Calibri" panose="020F0502020204030204" pitchFamily="34" charset="0"/>
              </a:rPr>
              <a:t>?</a:t>
            </a:r>
            <a:r>
              <a:rPr lang="es-AR" dirty="0"/>
              <a:t> - </a:t>
            </a:r>
            <a:r>
              <a:rPr lang="es-AR" dirty="0" smtClean="0"/>
              <a:t>Alcances</a:t>
            </a:r>
            <a:endParaRPr lang="es-AR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0199" y="2152826"/>
            <a:ext cx="6880767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273285" y="2261859"/>
            <a:ext cx="2259564" cy="1017264"/>
            <a:chOff x="258732" y="3308281"/>
            <a:chExt cx="2259564" cy="1017264"/>
          </a:xfrm>
        </p:grpSpPr>
        <p:grpSp>
          <p:nvGrpSpPr>
            <p:cNvPr id="62" name="Grupo 61"/>
            <p:cNvGrpSpPr/>
            <p:nvPr/>
          </p:nvGrpSpPr>
          <p:grpSpPr>
            <a:xfrm>
              <a:off x="258732" y="3407109"/>
              <a:ext cx="2118334" cy="918436"/>
              <a:chOff x="808383" y="2186610"/>
              <a:chExt cx="1741048" cy="754858"/>
            </a:xfrm>
          </p:grpSpPr>
          <p:sp>
            <p:nvSpPr>
              <p:cNvPr id="65" name="Rectángulo redondeado 64"/>
              <p:cNvSpPr/>
              <p:nvPr/>
            </p:nvSpPr>
            <p:spPr>
              <a:xfrm>
                <a:off x="808383" y="2186610"/>
                <a:ext cx="1741048" cy="754858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892009" y="2217741"/>
                <a:ext cx="1555518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Gestión </a:t>
                </a:r>
              </a:p>
              <a:p>
                <a:r>
                  <a:rPr lang="es-AR" sz="2000" dirty="0" smtClean="0"/>
                  <a:t>de Usuarios</a:t>
                </a:r>
                <a:endParaRPr lang="es-ES" sz="2000" dirty="0"/>
              </a:p>
            </p:txBody>
          </p:sp>
        </p:grpSp>
        <p:grpSp>
          <p:nvGrpSpPr>
            <p:cNvPr id="115" name="Grupo 114"/>
            <p:cNvGrpSpPr/>
            <p:nvPr/>
          </p:nvGrpSpPr>
          <p:grpSpPr>
            <a:xfrm>
              <a:off x="1848005" y="3308281"/>
              <a:ext cx="670291" cy="642314"/>
              <a:chOff x="10780589" y="2884572"/>
              <a:chExt cx="670291" cy="642314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10780589" y="2884572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6518" y="2957012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6" name="Grupo 5"/>
          <p:cNvGrpSpPr/>
          <p:nvPr/>
        </p:nvGrpSpPr>
        <p:grpSpPr>
          <a:xfrm>
            <a:off x="326179" y="5509224"/>
            <a:ext cx="2264885" cy="902418"/>
            <a:chOff x="251662" y="4364392"/>
            <a:chExt cx="2264885" cy="902418"/>
          </a:xfrm>
        </p:grpSpPr>
        <p:grpSp>
          <p:nvGrpSpPr>
            <p:cNvPr id="68" name="Grupo 67"/>
            <p:cNvGrpSpPr/>
            <p:nvPr/>
          </p:nvGrpSpPr>
          <p:grpSpPr>
            <a:xfrm>
              <a:off x="251662" y="4431113"/>
              <a:ext cx="2076913" cy="835697"/>
              <a:chOff x="808382" y="2186610"/>
              <a:chExt cx="1707004" cy="686856"/>
            </a:xfrm>
          </p:grpSpPr>
          <p:sp>
            <p:nvSpPr>
              <p:cNvPr id="71" name="Rectángulo redondeado 70"/>
              <p:cNvSpPr/>
              <p:nvPr/>
            </p:nvSpPr>
            <p:spPr>
              <a:xfrm>
                <a:off x="808382" y="2186610"/>
                <a:ext cx="1707004" cy="686856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CuadroTexto 71"/>
              <p:cNvSpPr txBox="1"/>
              <p:nvPr/>
            </p:nvSpPr>
            <p:spPr>
              <a:xfrm>
                <a:off x="892011" y="2192265"/>
                <a:ext cx="1502999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Equipos</a:t>
                </a:r>
                <a:endParaRPr lang="es-ES" sz="2000" dirty="0"/>
              </a:p>
            </p:txBody>
          </p:sp>
        </p:grpSp>
        <p:grpSp>
          <p:nvGrpSpPr>
            <p:cNvPr id="116" name="Grupo 115"/>
            <p:cNvGrpSpPr/>
            <p:nvPr/>
          </p:nvGrpSpPr>
          <p:grpSpPr>
            <a:xfrm>
              <a:off x="1900764" y="4364392"/>
              <a:ext cx="615783" cy="590081"/>
              <a:chOff x="10744012" y="4099327"/>
              <a:chExt cx="615783" cy="59008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0744012" y="4099327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0" name="Imagen 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6197" y="4148090"/>
                <a:ext cx="505775" cy="505775"/>
              </a:xfrm>
              <a:prstGeom prst="rect">
                <a:avLst/>
              </a:prstGeom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282105" y="3343206"/>
            <a:ext cx="2408098" cy="1025498"/>
            <a:chOff x="291946" y="2248367"/>
            <a:chExt cx="2408098" cy="1025498"/>
          </a:xfrm>
        </p:grpSpPr>
        <p:grpSp>
          <p:nvGrpSpPr>
            <p:cNvPr id="73" name="Grupo 72"/>
            <p:cNvGrpSpPr/>
            <p:nvPr/>
          </p:nvGrpSpPr>
          <p:grpSpPr>
            <a:xfrm>
              <a:off x="291946" y="2411486"/>
              <a:ext cx="2408098" cy="862379"/>
              <a:chOff x="808383" y="2186610"/>
              <a:chExt cx="1979202" cy="708785"/>
            </a:xfrm>
          </p:grpSpPr>
          <p:sp>
            <p:nvSpPr>
              <p:cNvPr id="74" name="Rectángulo redondeado 73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5" name="CuadroTexto 74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Torneos</a:t>
                </a:r>
                <a:endParaRPr lang="es-ES" sz="2000" dirty="0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888191" y="2248367"/>
              <a:ext cx="670291" cy="642314"/>
              <a:chOff x="7288910" y="2381096"/>
              <a:chExt cx="670291" cy="642314"/>
            </a:xfrm>
          </p:grpSpPr>
          <p:sp>
            <p:nvSpPr>
              <p:cNvPr id="76" name="Elipse 75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7" name="Imagen 7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9" name="Grupo 8"/>
          <p:cNvGrpSpPr/>
          <p:nvPr/>
        </p:nvGrpSpPr>
        <p:grpSpPr>
          <a:xfrm>
            <a:off x="305919" y="4407911"/>
            <a:ext cx="2408098" cy="1025498"/>
            <a:chOff x="297297" y="5246015"/>
            <a:chExt cx="2408098" cy="1025498"/>
          </a:xfrm>
        </p:grpSpPr>
        <p:grpSp>
          <p:nvGrpSpPr>
            <p:cNvPr id="119" name="Grupo 118"/>
            <p:cNvGrpSpPr/>
            <p:nvPr/>
          </p:nvGrpSpPr>
          <p:grpSpPr>
            <a:xfrm>
              <a:off x="297297" y="5409134"/>
              <a:ext cx="2408098" cy="862379"/>
              <a:chOff x="808383" y="2186610"/>
              <a:chExt cx="1979202" cy="708785"/>
            </a:xfrm>
          </p:grpSpPr>
          <p:sp>
            <p:nvSpPr>
              <p:cNvPr id="120" name="Rectángulo redondeado 119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1" name="CuadroTexto 120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Ediciones</a:t>
                </a:r>
                <a:endParaRPr lang="es-ES" sz="2000" dirty="0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1893542" y="5246015"/>
              <a:ext cx="670291" cy="642314"/>
              <a:chOff x="7288910" y="2381096"/>
              <a:chExt cx="670291" cy="642314"/>
            </a:xfrm>
          </p:grpSpPr>
          <p:sp>
            <p:nvSpPr>
              <p:cNvPr id="123" name="Elipse 122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sp>
        <p:nvSpPr>
          <p:cNvPr id="127" name="CuadroTexto 126"/>
          <p:cNvSpPr txBox="1"/>
          <p:nvPr/>
        </p:nvSpPr>
        <p:spPr>
          <a:xfrm>
            <a:off x="2289247" y="1386349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26" y="1386349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upo 133"/>
          <p:cNvGrpSpPr/>
          <p:nvPr/>
        </p:nvGrpSpPr>
        <p:grpSpPr>
          <a:xfrm>
            <a:off x="2699996" y="5545568"/>
            <a:ext cx="2408098" cy="839723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pic>
        <p:nvPicPr>
          <p:cNvPr id="130" name="Imagen 129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31" name="Rectángulo redondeado 130"/>
          <p:cNvSpPr/>
          <p:nvPr/>
        </p:nvSpPr>
        <p:spPr>
          <a:xfrm>
            <a:off x="7121860" y="2143417"/>
            <a:ext cx="4930995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/>
          <p:cNvGrpSpPr/>
          <p:nvPr/>
        </p:nvGrpSpPr>
        <p:grpSpPr>
          <a:xfrm>
            <a:off x="5022211" y="3317875"/>
            <a:ext cx="1918753" cy="1045913"/>
            <a:chOff x="2609472" y="2184712"/>
            <a:chExt cx="2319117" cy="1045913"/>
          </a:xfrm>
        </p:grpSpPr>
        <p:grpSp>
          <p:nvGrpSpPr>
            <p:cNvPr id="137" name="Grupo 136"/>
            <p:cNvGrpSpPr/>
            <p:nvPr/>
          </p:nvGrpSpPr>
          <p:grpSpPr>
            <a:xfrm>
              <a:off x="2609472" y="2345377"/>
              <a:ext cx="2146931" cy="885248"/>
              <a:chOff x="808384" y="2186610"/>
              <a:chExt cx="1764552" cy="727581"/>
            </a:xfrm>
          </p:grpSpPr>
          <p:sp>
            <p:nvSpPr>
              <p:cNvPr id="139" name="Rectángulo redondeado 138"/>
              <p:cNvSpPr/>
              <p:nvPr/>
            </p:nvSpPr>
            <p:spPr>
              <a:xfrm>
                <a:off x="808384" y="2186610"/>
                <a:ext cx="1764552" cy="727581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3" name="CuadroTexto 152"/>
              <p:cNvSpPr txBox="1"/>
              <p:nvPr/>
            </p:nvSpPr>
            <p:spPr>
              <a:xfrm>
                <a:off x="819784" y="2255955"/>
                <a:ext cx="1422035" cy="5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Administrar Árbitros</a:t>
                </a:r>
                <a:endParaRPr lang="es-ES" dirty="0"/>
              </a:p>
            </p:txBody>
          </p:sp>
        </p:grpSp>
        <p:grpSp>
          <p:nvGrpSpPr>
            <p:cNvPr id="154" name="Grupo 153"/>
            <p:cNvGrpSpPr/>
            <p:nvPr/>
          </p:nvGrpSpPr>
          <p:grpSpPr>
            <a:xfrm>
              <a:off x="4312806" y="2184712"/>
              <a:ext cx="615783" cy="590081"/>
              <a:chOff x="2281583" y="2157919"/>
              <a:chExt cx="615783" cy="590081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2281583" y="215791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283" y="2159138"/>
                <a:ext cx="555873" cy="555873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2645613" y="2256413"/>
            <a:ext cx="2237572" cy="1010852"/>
            <a:chOff x="2618553" y="3379074"/>
            <a:chExt cx="2237572" cy="921323"/>
          </a:xfrm>
        </p:grpSpPr>
        <p:grpSp>
          <p:nvGrpSpPr>
            <p:cNvPr id="157" name="Grupo 156"/>
            <p:cNvGrpSpPr/>
            <p:nvPr/>
          </p:nvGrpSpPr>
          <p:grpSpPr>
            <a:xfrm>
              <a:off x="2618553" y="3452725"/>
              <a:ext cx="2191077" cy="847672"/>
              <a:chOff x="808382" y="2186610"/>
              <a:chExt cx="1800835" cy="696697"/>
            </a:xfrm>
          </p:grpSpPr>
          <p:sp>
            <p:nvSpPr>
              <p:cNvPr id="158" name="Rectángulo redondeado 157"/>
              <p:cNvSpPr/>
              <p:nvPr/>
            </p:nvSpPr>
            <p:spPr>
              <a:xfrm>
                <a:off x="808382" y="2186610"/>
                <a:ext cx="1800835" cy="696697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9" name="CuadroTexto 158"/>
              <p:cNvSpPr txBox="1"/>
              <p:nvPr/>
            </p:nvSpPr>
            <p:spPr>
              <a:xfrm>
                <a:off x="917485" y="2255957"/>
                <a:ext cx="1497451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Jugadores</a:t>
                </a:r>
                <a:endParaRPr lang="es-ES" sz="2000" dirty="0"/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4240342" y="3379074"/>
              <a:ext cx="615783" cy="590081"/>
              <a:chOff x="2119962" y="3375598"/>
              <a:chExt cx="615783" cy="590081"/>
            </a:xfrm>
          </p:grpSpPr>
          <p:sp>
            <p:nvSpPr>
              <p:cNvPr id="161" name="Elipse 160"/>
              <p:cNvSpPr/>
              <p:nvPr/>
            </p:nvSpPr>
            <p:spPr>
              <a:xfrm>
                <a:off x="2119962" y="3375598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62" name="Imagen 16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5870" y="3435267"/>
                <a:ext cx="453027" cy="453027"/>
              </a:xfrm>
              <a:prstGeom prst="rect">
                <a:avLst/>
              </a:prstGeom>
            </p:spPr>
          </p:pic>
        </p:grpSp>
      </p:grpSp>
      <p:grpSp>
        <p:nvGrpSpPr>
          <p:cNvPr id="163" name="Grupo 162"/>
          <p:cNvGrpSpPr/>
          <p:nvPr/>
        </p:nvGrpSpPr>
        <p:grpSpPr>
          <a:xfrm>
            <a:off x="2695433" y="4509488"/>
            <a:ext cx="2157497" cy="840966"/>
            <a:chOff x="808383" y="2186610"/>
            <a:chExt cx="1773236" cy="691186"/>
          </a:xfrm>
        </p:grpSpPr>
        <p:sp>
          <p:nvSpPr>
            <p:cNvPr id="164" name="Rectángulo redondeado 163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166" name="Grupo 165"/>
          <p:cNvGrpSpPr/>
          <p:nvPr/>
        </p:nvGrpSpPr>
        <p:grpSpPr>
          <a:xfrm>
            <a:off x="4329945" y="4439807"/>
            <a:ext cx="615783" cy="590081"/>
            <a:chOff x="2216493" y="4461139"/>
            <a:chExt cx="615783" cy="590081"/>
          </a:xfrm>
        </p:grpSpPr>
        <p:sp>
          <p:nvSpPr>
            <p:cNvPr id="167" name="Elipse 166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68" name="Imagen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9749645" y="5085796"/>
            <a:ext cx="2173202" cy="1145495"/>
            <a:chOff x="9749644" y="5021835"/>
            <a:chExt cx="2173202" cy="1145495"/>
          </a:xfrm>
        </p:grpSpPr>
        <p:grpSp>
          <p:nvGrpSpPr>
            <p:cNvPr id="169" name="Grupo 168"/>
            <p:cNvGrpSpPr/>
            <p:nvPr/>
          </p:nvGrpSpPr>
          <p:grpSpPr>
            <a:xfrm>
              <a:off x="9749644" y="5357731"/>
              <a:ext cx="2126343" cy="809599"/>
              <a:chOff x="672018" y="2186610"/>
              <a:chExt cx="1909601" cy="665405"/>
            </a:xfrm>
          </p:grpSpPr>
          <p:sp>
            <p:nvSpPr>
              <p:cNvPr id="170" name="Rectángulo redondeado 169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853795" y="2243217"/>
                <a:ext cx="1533540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Estadísticas</a:t>
                </a:r>
                <a:endParaRPr lang="es-ES" sz="2000" dirty="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1306545" y="5021835"/>
              <a:ext cx="616301" cy="590081"/>
              <a:chOff x="2196257" y="5395872"/>
              <a:chExt cx="616301" cy="590081"/>
            </a:xfrm>
          </p:grpSpPr>
          <p:sp>
            <p:nvSpPr>
              <p:cNvPr id="173" name="Elipse 172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74" name="Imagen 17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175" name="Grupo 174"/>
          <p:cNvGrpSpPr/>
          <p:nvPr/>
        </p:nvGrpSpPr>
        <p:grpSpPr>
          <a:xfrm>
            <a:off x="9749645" y="2486914"/>
            <a:ext cx="2213018" cy="1082856"/>
            <a:chOff x="808383" y="2186610"/>
            <a:chExt cx="2011331" cy="683916"/>
          </a:xfrm>
        </p:grpSpPr>
        <p:sp>
          <p:nvSpPr>
            <p:cNvPr id="176" name="Rectángulo redondeado 17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11313966" y="2337735"/>
            <a:ext cx="615783" cy="590081"/>
            <a:chOff x="4673222" y="2135099"/>
            <a:chExt cx="615783" cy="590081"/>
          </a:xfrm>
        </p:grpSpPr>
        <p:sp>
          <p:nvSpPr>
            <p:cNvPr id="179" name="Elipse 178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0" name="Imagen 1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81" name="Grupo 180"/>
          <p:cNvGrpSpPr/>
          <p:nvPr/>
        </p:nvGrpSpPr>
        <p:grpSpPr>
          <a:xfrm>
            <a:off x="9661156" y="3785454"/>
            <a:ext cx="2233913" cy="1150639"/>
            <a:chOff x="709557" y="2186610"/>
            <a:chExt cx="2061498" cy="710591"/>
          </a:xfrm>
        </p:grpSpPr>
        <p:sp>
          <p:nvSpPr>
            <p:cNvPr id="182" name="Rectángulo redondeado 1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709557" y="2266911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11482169" y="3524657"/>
            <a:ext cx="615783" cy="590081"/>
            <a:chOff x="5197117" y="3277380"/>
            <a:chExt cx="615783" cy="590081"/>
          </a:xfrm>
        </p:grpSpPr>
        <p:sp>
          <p:nvSpPr>
            <p:cNvPr id="185" name="Elipse 1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6" name="Picture 2" descr="Website design symbo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CuadroTexto 186"/>
          <p:cNvSpPr txBox="1"/>
          <p:nvPr/>
        </p:nvSpPr>
        <p:spPr>
          <a:xfrm>
            <a:off x="8504134" y="1384637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88" name="Picture 2" descr="Clock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60" y="1336847"/>
            <a:ext cx="522431" cy="5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ángulo redondeado 188"/>
          <p:cNvSpPr/>
          <p:nvPr/>
        </p:nvSpPr>
        <p:spPr>
          <a:xfrm>
            <a:off x="7329515" y="2487945"/>
            <a:ext cx="2249832" cy="2625441"/>
          </a:xfrm>
          <a:prstGeom prst="roundRect">
            <a:avLst>
              <a:gd name="adj" fmla="val 513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7507199" y="3000190"/>
            <a:ext cx="1891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Web</a:t>
            </a:r>
          </a:p>
          <a:p>
            <a:pPr algn="ctr"/>
            <a:r>
              <a:rPr lang="es-AR" sz="2800" dirty="0" smtClean="0"/>
              <a:t>del </a:t>
            </a:r>
          </a:p>
          <a:p>
            <a:pPr algn="ctr"/>
            <a:r>
              <a:rPr lang="es-AR" sz="2800" dirty="0" smtClean="0"/>
              <a:t>Torneo</a:t>
            </a:r>
            <a:endParaRPr lang="es-ES" sz="2800" dirty="0"/>
          </a:p>
        </p:txBody>
      </p:sp>
      <p:sp>
        <p:nvSpPr>
          <p:cNvPr id="138" name="Elipse 137"/>
          <p:cNvSpPr/>
          <p:nvPr/>
        </p:nvSpPr>
        <p:spPr>
          <a:xfrm>
            <a:off x="4275437" y="5410982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4413934" y="5521620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upo 193"/>
          <p:cNvGrpSpPr/>
          <p:nvPr/>
        </p:nvGrpSpPr>
        <p:grpSpPr>
          <a:xfrm>
            <a:off x="7318822" y="5376601"/>
            <a:ext cx="2342334" cy="844558"/>
            <a:chOff x="4896332" y="3650070"/>
            <a:chExt cx="1764552" cy="727581"/>
          </a:xfrm>
        </p:grpSpPr>
        <p:sp>
          <p:nvSpPr>
            <p:cNvPr id="195" name="Rectángulo redondeado 194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997976" y="2141264"/>
            <a:ext cx="1963919" cy="1126002"/>
            <a:chOff x="4988907" y="3216283"/>
            <a:chExt cx="1963919" cy="1025355"/>
          </a:xfrm>
        </p:grpSpPr>
        <p:grpSp>
          <p:nvGrpSpPr>
            <p:cNvPr id="197" name="Grupo 196"/>
            <p:cNvGrpSpPr/>
            <p:nvPr/>
          </p:nvGrpSpPr>
          <p:grpSpPr>
            <a:xfrm>
              <a:off x="4988907" y="3432039"/>
              <a:ext cx="1865529" cy="809599"/>
              <a:chOff x="672018" y="2186610"/>
              <a:chExt cx="1909601" cy="665405"/>
            </a:xfrm>
          </p:grpSpPr>
          <p:sp>
            <p:nvSpPr>
              <p:cNvPr id="198" name="Rectángulo redondeado 197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9" name="CuadroTexto 198"/>
              <p:cNvSpPr txBox="1"/>
              <p:nvPr/>
            </p:nvSpPr>
            <p:spPr>
              <a:xfrm>
                <a:off x="674762" y="2239118"/>
                <a:ext cx="1624065" cy="52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Estadísticas</a:t>
                </a:r>
              </a:p>
              <a:p>
                <a:r>
                  <a:rPr lang="es-AR" sz="2000" dirty="0" smtClean="0"/>
                  <a:t>Básicas</a:t>
                </a:r>
                <a:endParaRPr lang="es-ES" sz="2000" dirty="0"/>
              </a:p>
            </p:txBody>
          </p:sp>
        </p:grpSp>
        <p:grpSp>
          <p:nvGrpSpPr>
            <p:cNvPr id="200" name="Grupo 199"/>
            <p:cNvGrpSpPr/>
            <p:nvPr/>
          </p:nvGrpSpPr>
          <p:grpSpPr>
            <a:xfrm>
              <a:off x="6458930" y="3216283"/>
              <a:ext cx="493896" cy="472884"/>
              <a:chOff x="2196257" y="5395872"/>
              <a:chExt cx="616301" cy="590081"/>
            </a:xfrm>
          </p:grpSpPr>
          <p:sp>
            <p:nvSpPr>
              <p:cNvPr id="201" name="Elipse 200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202" name="Imagen 2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7" name="Grupo 6"/>
          <p:cNvGrpSpPr/>
          <p:nvPr/>
        </p:nvGrpSpPr>
        <p:grpSpPr>
          <a:xfrm>
            <a:off x="9010237" y="5232398"/>
            <a:ext cx="615783" cy="590081"/>
            <a:chOff x="9010237" y="5143910"/>
            <a:chExt cx="615783" cy="590081"/>
          </a:xfrm>
        </p:grpSpPr>
        <p:sp>
          <p:nvSpPr>
            <p:cNvPr id="204" name="Elipse 203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2675302" y="3276401"/>
            <a:ext cx="2239799" cy="1054656"/>
            <a:chOff x="2675302" y="3276401"/>
            <a:chExt cx="2239799" cy="1054656"/>
          </a:xfrm>
        </p:grpSpPr>
        <p:grpSp>
          <p:nvGrpSpPr>
            <p:cNvPr id="12" name="Grupo 11"/>
            <p:cNvGrpSpPr/>
            <p:nvPr/>
          </p:nvGrpSpPr>
          <p:grpSpPr>
            <a:xfrm>
              <a:off x="2675302" y="3276401"/>
              <a:ext cx="2239799" cy="1054656"/>
              <a:chOff x="4973377" y="2219209"/>
              <a:chExt cx="2065009" cy="1054656"/>
            </a:xfrm>
          </p:grpSpPr>
          <p:grpSp>
            <p:nvGrpSpPr>
              <p:cNvPr id="191" name="Grupo 190"/>
              <p:cNvGrpSpPr/>
              <p:nvPr/>
            </p:nvGrpSpPr>
            <p:grpSpPr>
              <a:xfrm>
                <a:off x="4973377" y="2390432"/>
                <a:ext cx="1933521" cy="883433"/>
                <a:chOff x="2589645" y="2098383"/>
                <a:chExt cx="1764552" cy="727581"/>
              </a:xfrm>
            </p:grpSpPr>
            <p:sp>
              <p:nvSpPr>
                <p:cNvPr id="192" name="Rectángulo redondeado 191"/>
                <p:cNvSpPr/>
                <p:nvPr/>
              </p:nvSpPr>
              <p:spPr>
                <a:xfrm>
                  <a:off x="2589645" y="2098383"/>
                  <a:ext cx="1764552" cy="727581"/>
                </a:xfrm>
                <a:prstGeom prst="roundRect">
                  <a:avLst/>
                </a:prstGeom>
                <a:ln w="3810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CuadroTexto 192"/>
                <p:cNvSpPr txBox="1"/>
                <p:nvPr/>
              </p:nvSpPr>
              <p:spPr>
                <a:xfrm>
                  <a:off x="2664282" y="2167842"/>
                  <a:ext cx="1552873" cy="581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 smtClean="0"/>
                    <a:t>Administrar Complejos</a:t>
                  </a:r>
                  <a:endParaRPr lang="es-ES" sz="2000" dirty="0"/>
                </a:p>
              </p:txBody>
            </p:sp>
          </p:grpSp>
          <p:sp>
            <p:nvSpPr>
              <p:cNvPr id="207" name="Elipse 206"/>
              <p:cNvSpPr/>
              <p:nvPr/>
            </p:nvSpPr>
            <p:spPr>
              <a:xfrm>
                <a:off x="6422603" y="221920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243" y="3321388"/>
              <a:ext cx="495789" cy="495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5163" y="161673"/>
            <a:ext cx="8748714" cy="783264"/>
          </a:xfrm>
        </p:spPr>
        <p:txBody>
          <a:bodyPr/>
          <a:lstStyle/>
          <a:p>
            <a:r>
              <a:rPr lang="es-AR" sz="3600" dirty="0" smtClean="0"/>
              <a:t>Funcionalidad Destacada del </a:t>
            </a:r>
            <a:r>
              <a:rPr lang="es-AR" sz="3600" dirty="0" err="1" smtClean="0"/>
              <a:t>Release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57" name="Rectángulo redondeado 56"/>
          <p:cNvSpPr/>
          <p:nvPr/>
        </p:nvSpPr>
        <p:spPr>
          <a:xfrm>
            <a:off x="1192795" y="1448114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Edición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192795" y="2863799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Partidos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1192795" y="4306696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Estadísticas Básicas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457699" y="1462545"/>
            <a:ext cx="720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Configuración de Preferencias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Definición de Estructura, y Armado de Fixture.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4122057" y="300793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Definir resultado, fecha, hora, cancha, árbitro.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Registrar Goles, Penales, Tarjetas, Cambios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y Titulares</a:t>
            </a:r>
            <a:endParaRPr lang="es-E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498697" y="4402773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Tabla de Posiciones, Tabla de Goleadores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Indicadores de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vance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de Edición y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Fecha. 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7" name="Left Bracket"/>
          <p:cNvSpPr txBox="1"/>
          <p:nvPr/>
        </p:nvSpPr>
        <p:spPr>
          <a:xfrm>
            <a:off x="702030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ight Bracket"/>
          <p:cNvSpPr txBox="1"/>
          <p:nvPr/>
        </p:nvSpPr>
        <p:spPr>
          <a:xfrm>
            <a:off x="742315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1" name="Left Bracket"/>
          <p:cNvSpPr txBox="1"/>
          <p:nvPr/>
        </p:nvSpPr>
        <p:spPr>
          <a:xfrm>
            <a:off x="7139679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ight Bracket"/>
          <p:cNvSpPr txBox="1"/>
          <p:nvPr/>
        </p:nvSpPr>
        <p:spPr>
          <a:xfrm>
            <a:off x="7576927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3" name="Left Bracket"/>
          <p:cNvSpPr txBox="1"/>
          <p:nvPr/>
        </p:nvSpPr>
        <p:spPr>
          <a:xfrm>
            <a:off x="713967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ight Bracket"/>
          <p:cNvSpPr txBox="1"/>
          <p:nvPr/>
        </p:nvSpPr>
        <p:spPr>
          <a:xfrm>
            <a:off x="754252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1192795" y="5624182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498697" y="5624182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1">
                    <a:lumMod val="85000"/>
                  </a:schemeClr>
                </a:solidFill>
              </a:rPr>
              <a:t>Encriptado de Contraseña, Validación de Mail, Activación y Recuperación de Cuenta.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9" name="Left Bracket"/>
          <p:cNvSpPr txBox="1"/>
          <p:nvPr/>
        </p:nvSpPr>
        <p:spPr>
          <a:xfrm>
            <a:off x="713967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Bracket"/>
          <p:cNvSpPr txBox="1"/>
          <p:nvPr/>
        </p:nvSpPr>
        <p:spPr>
          <a:xfrm>
            <a:off x="754252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7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85185E-6 L -0.24843 0.002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31705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3.33333E-6 L -0.27318 -0.00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79 3.33333E-6 L 0.35052 0.0034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47" dur="1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63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6" grpId="0"/>
      <p:bldP spid="67" grpId="0"/>
      <p:bldP spid="67" grpId="1"/>
      <p:bldP spid="68" grpId="0"/>
      <p:bldP spid="68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18" grpId="0"/>
      <p:bldP spid="19" grpId="0"/>
      <p:bldP spid="19" grpId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smtClean="0"/>
              <a:t>Documentación de Proyecto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3131576" y="1372444"/>
            <a:ext cx="8445908" cy="1859076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Grupo 101"/>
          <p:cNvGrpSpPr/>
          <p:nvPr/>
        </p:nvGrpSpPr>
        <p:grpSpPr>
          <a:xfrm>
            <a:off x="3445479" y="1519380"/>
            <a:ext cx="2936188" cy="504919"/>
            <a:chOff x="808384" y="2186609"/>
            <a:chExt cx="1764552" cy="727581"/>
          </a:xfrm>
        </p:grpSpPr>
        <p:sp>
          <p:nvSpPr>
            <p:cNvPr id="103" name="Rectángulo redondeado 102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881921" y="2283156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CALENDARIZACIÓN</a:t>
              </a:r>
              <a:endParaRPr lang="es-ES" dirty="0"/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425247" y="2071089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PLANIFICACIÓN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upo 105"/>
          <p:cNvGrpSpPr/>
          <p:nvPr/>
        </p:nvGrpSpPr>
        <p:grpSpPr>
          <a:xfrm>
            <a:off x="6621621" y="1511774"/>
            <a:ext cx="1519903" cy="504919"/>
            <a:chOff x="808384" y="2186609"/>
            <a:chExt cx="1764552" cy="727581"/>
          </a:xfrm>
        </p:grpSpPr>
        <p:sp>
          <p:nvSpPr>
            <p:cNvPr id="107" name="Rectángulo redondeado 106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901784" y="2301460"/>
              <a:ext cx="159722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WBS</a:t>
              </a:r>
              <a:endParaRPr lang="es-ES" dirty="0"/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3405931" y="2253344"/>
            <a:ext cx="1526680" cy="774000"/>
            <a:chOff x="808384" y="2186609"/>
            <a:chExt cx="1650409" cy="727581"/>
          </a:xfrm>
        </p:grpSpPr>
        <p:sp>
          <p:nvSpPr>
            <p:cNvPr id="110" name="Rectángulo redondeado 109"/>
            <p:cNvSpPr/>
            <p:nvPr/>
          </p:nvSpPr>
          <p:spPr>
            <a:xfrm>
              <a:off x="808384" y="2186609"/>
              <a:ext cx="1650409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914224" y="2258045"/>
              <a:ext cx="1396293" cy="607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RIESGOS</a:t>
              </a:r>
              <a:endParaRPr lang="es-ES" dirty="0"/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6825066" y="2271144"/>
            <a:ext cx="1717793" cy="748431"/>
            <a:chOff x="808384" y="2186609"/>
            <a:chExt cx="1702175" cy="727581"/>
          </a:xfrm>
        </p:grpSpPr>
        <p:sp>
          <p:nvSpPr>
            <p:cNvPr id="113" name="Rectángulo redondeado 112"/>
            <p:cNvSpPr/>
            <p:nvPr/>
          </p:nvSpPr>
          <p:spPr>
            <a:xfrm>
              <a:off x="808384" y="2186609"/>
              <a:ext cx="1702175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913844" y="2240293"/>
              <a:ext cx="1552873" cy="62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NEGOCIO</a:t>
              </a:r>
              <a:endParaRPr lang="es-ES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5089817" y="2257371"/>
            <a:ext cx="1546552" cy="774000"/>
            <a:chOff x="808384" y="2186609"/>
            <a:chExt cx="1683457" cy="1210324"/>
          </a:xfrm>
        </p:grpSpPr>
        <p:sp>
          <p:nvSpPr>
            <p:cNvPr id="116" name="Rectángulo redondeado 115"/>
            <p:cNvSpPr/>
            <p:nvPr/>
          </p:nvSpPr>
          <p:spPr>
            <a:xfrm>
              <a:off x="808384" y="2186609"/>
              <a:ext cx="1683457" cy="121032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957685" y="2286417"/>
              <a:ext cx="1451239" cy="101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TESTING</a:t>
              </a:r>
              <a:endParaRPr lang="es-ES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8461928" y="1511774"/>
            <a:ext cx="2835938" cy="504919"/>
            <a:chOff x="808384" y="2186609"/>
            <a:chExt cx="1764552" cy="727581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58740" y="2304048"/>
              <a:ext cx="165181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MÉTRICAS</a:t>
              </a:r>
              <a:endParaRPr lang="es-ES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8663364" y="2275790"/>
            <a:ext cx="2634502" cy="744709"/>
            <a:chOff x="808383" y="2186609"/>
            <a:chExt cx="2301741" cy="72758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808383" y="2186609"/>
              <a:ext cx="2301741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919029" y="2240293"/>
              <a:ext cx="2152440" cy="63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CONFIGURACIÓN</a:t>
              </a:r>
              <a:endParaRPr lang="es-ES" dirty="0"/>
            </a:p>
          </p:txBody>
        </p:sp>
      </p:grpSp>
      <p:sp>
        <p:nvSpPr>
          <p:cNvPr id="130" name="CuadroTexto 129"/>
          <p:cNvSpPr txBox="1"/>
          <p:nvPr/>
        </p:nvSpPr>
        <p:spPr>
          <a:xfrm>
            <a:off x="700063" y="3390287"/>
            <a:ext cx="199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IMPACTO </a:t>
            </a:r>
          </a:p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AMBIENTAL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CuadroTexto 133"/>
          <p:cNvSpPr txBox="1"/>
          <p:nvPr/>
        </p:nvSpPr>
        <p:spPr>
          <a:xfrm>
            <a:off x="50996" y="4483281"/>
            <a:ext cx="315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SEGUIMIENTO DE PROYECTO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76663" y="5621009"/>
            <a:ext cx="315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CAPACITACIONES/</a:t>
            </a:r>
          </a:p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INVESTIGACIONES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3131576" y="3356751"/>
            <a:ext cx="8445908" cy="862810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0" name="Grupo 169"/>
          <p:cNvGrpSpPr/>
          <p:nvPr/>
        </p:nvGrpSpPr>
        <p:grpSpPr>
          <a:xfrm>
            <a:off x="5075068" y="3485314"/>
            <a:ext cx="4529781" cy="550024"/>
            <a:chOff x="808384" y="2186609"/>
            <a:chExt cx="1764552" cy="727581"/>
          </a:xfrm>
        </p:grpSpPr>
        <p:sp>
          <p:nvSpPr>
            <p:cNvPr id="171" name="Rectángulo redondeado 17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914223" y="2258045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INFORME IMPACTO AMBIENTAL</a:t>
              </a:r>
              <a:endParaRPr lang="es-ES" dirty="0"/>
            </a:p>
          </p:txBody>
        </p:sp>
      </p:grpSp>
      <p:sp>
        <p:nvSpPr>
          <p:cNvPr id="173" name="Rectángulo redondeado 172"/>
          <p:cNvSpPr/>
          <p:nvPr/>
        </p:nvSpPr>
        <p:spPr>
          <a:xfrm>
            <a:off x="3117003" y="4372156"/>
            <a:ext cx="8445908" cy="862810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4" name="Grupo 173"/>
          <p:cNvGrpSpPr/>
          <p:nvPr/>
        </p:nvGrpSpPr>
        <p:grpSpPr>
          <a:xfrm>
            <a:off x="3239276" y="4493406"/>
            <a:ext cx="1711053" cy="550024"/>
            <a:chOff x="808384" y="2186609"/>
            <a:chExt cx="1764552" cy="727581"/>
          </a:xfrm>
        </p:grpSpPr>
        <p:sp>
          <p:nvSpPr>
            <p:cNvPr id="175" name="Rectángulo redondeado 174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872297" y="2336081"/>
              <a:ext cx="159479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MÉTRICAS</a:t>
              </a:r>
              <a:endParaRPr lang="es-ES" dirty="0"/>
            </a:p>
          </p:txBody>
        </p:sp>
      </p:grpSp>
      <p:grpSp>
        <p:nvGrpSpPr>
          <p:cNvPr id="177" name="Grupo 176"/>
          <p:cNvGrpSpPr/>
          <p:nvPr/>
        </p:nvGrpSpPr>
        <p:grpSpPr>
          <a:xfrm>
            <a:off x="5126699" y="4502881"/>
            <a:ext cx="2541003" cy="550024"/>
            <a:chOff x="808384" y="2186609"/>
            <a:chExt cx="1658712" cy="727581"/>
          </a:xfrm>
        </p:grpSpPr>
        <p:sp>
          <p:nvSpPr>
            <p:cNvPr id="178" name="Rectángulo redondeado 177"/>
            <p:cNvSpPr/>
            <p:nvPr/>
          </p:nvSpPr>
          <p:spPr>
            <a:xfrm>
              <a:off x="808384" y="2186609"/>
              <a:ext cx="1630379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CuadroTexto 178"/>
            <p:cNvSpPr txBox="1"/>
            <p:nvPr/>
          </p:nvSpPr>
          <p:spPr>
            <a:xfrm>
              <a:off x="808384" y="2316572"/>
              <a:ext cx="1658712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RETROSPECTIVAS</a:t>
              </a:r>
              <a:endParaRPr lang="es-ES" dirty="0"/>
            </a:p>
          </p:txBody>
        </p:sp>
      </p:grpSp>
      <p:grpSp>
        <p:nvGrpSpPr>
          <p:cNvPr id="180" name="Grupo 179"/>
          <p:cNvGrpSpPr/>
          <p:nvPr/>
        </p:nvGrpSpPr>
        <p:grpSpPr>
          <a:xfrm>
            <a:off x="7793169" y="4498312"/>
            <a:ext cx="3599648" cy="545118"/>
            <a:chOff x="808384" y="2186610"/>
            <a:chExt cx="1764552" cy="671854"/>
          </a:xfrm>
        </p:grpSpPr>
        <p:sp>
          <p:nvSpPr>
            <p:cNvPr id="181" name="Rectángulo redondeado 180"/>
            <p:cNvSpPr/>
            <p:nvPr/>
          </p:nvSpPr>
          <p:spPr>
            <a:xfrm>
              <a:off x="808384" y="2186610"/>
              <a:ext cx="1764552" cy="67185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829661" y="2312577"/>
              <a:ext cx="1743274" cy="45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SEGUIMIENTO DE RIESGOS</a:t>
              </a:r>
              <a:endParaRPr lang="es-ES" dirty="0"/>
            </a:p>
          </p:txBody>
        </p:sp>
      </p:grpSp>
      <p:sp>
        <p:nvSpPr>
          <p:cNvPr id="183" name="Rectángulo redondeado 182"/>
          <p:cNvSpPr/>
          <p:nvPr/>
        </p:nvSpPr>
        <p:spPr>
          <a:xfrm>
            <a:off x="3131576" y="5431078"/>
            <a:ext cx="8445908" cy="958068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4" name="Grupo 183"/>
          <p:cNvGrpSpPr/>
          <p:nvPr/>
        </p:nvGrpSpPr>
        <p:grpSpPr>
          <a:xfrm>
            <a:off x="3301251" y="5640937"/>
            <a:ext cx="3253789" cy="508061"/>
            <a:chOff x="808384" y="2186609"/>
            <a:chExt cx="1764552" cy="727581"/>
          </a:xfrm>
        </p:grpSpPr>
        <p:sp>
          <p:nvSpPr>
            <p:cNvPr id="185" name="Rectángulo redondeado 184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914223" y="2298382"/>
              <a:ext cx="1552873" cy="52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ALGORITMOS FIXTURE</a:t>
              </a:r>
              <a:endParaRPr lang="es-ES" dirty="0"/>
            </a:p>
          </p:txBody>
        </p:sp>
      </p:grpSp>
      <p:grpSp>
        <p:nvGrpSpPr>
          <p:cNvPr id="187" name="Grupo 186"/>
          <p:cNvGrpSpPr/>
          <p:nvPr/>
        </p:nvGrpSpPr>
        <p:grpSpPr>
          <a:xfrm>
            <a:off x="6839639" y="5626971"/>
            <a:ext cx="4566207" cy="535992"/>
            <a:chOff x="808384" y="2186609"/>
            <a:chExt cx="1764552" cy="727581"/>
          </a:xfrm>
        </p:grpSpPr>
        <p:sp>
          <p:nvSpPr>
            <p:cNvPr id="188" name="Rectángulo redondeado 187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9" name="CuadroTexto 188"/>
            <p:cNvSpPr txBox="1"/>
            <p:nvPr/>
          </p:nvSpPr>
          <p:spPr>
            <a:xfrm>
              <a:off x="914223" y="2337321"/>
              <a:ext cx="1552873" cy="501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TECNOLOGÍAS DE DESARROLLO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smtClean="0"/>
              <a:t>Documentación de Producto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3878826" y="1372444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Grupo 101"/>
          <p:cNvGrpSpPr/>
          <p:nvPr/>
        </p:nvGrpSpPr>
        <p:grpSpPr>
          <a:xfrm>
            <a:off x="6325075" y="1477220"/>
            <a:ext cx="2936188" cy="469925"/>
            <a:chOff x="808384" y="2167100"/>
            <a:chExt cx="1764552" cy="727581"/>
          </a:xfrm>
        </p:grpSpPr>
        <p:sp>
          <p:nvSpPr>
            <p:cNvPr id="103" name="Rectángulo redondeado 102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899647" y="2276344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ESTUDIO INICIAL</a:t>
              </a:r>
              <a:endParaRPr lang="es-ES" dirty="0"/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876389" y="1579459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ESTUDIO INICIAL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953173" y="2449119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3878826" y="2222067"/>
            <a:ext cx="7698658" cy="82077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0" name="Grupo 169"/>
          <p:cNvGrpSpPr/>
          <p:nvPr/>
        </p:nvGrpSpPr>
        <p:grpSpPr>
          <a:xfrm>
            <a:off x="4173794" y="2350872"/>
            <a:ext cx="3170903" cy="498357"/>
            <a:chOff x="808384" y="2186609"/>
            <a:chExt cx="1764552" cy="727581"/>
          </a:xfrm>
        </p:grpSpPr>
        <p:sp>
          <p:nvSpPr>
            <p:cNvPr id="171" name="Rectángulo redondeado 17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914223" y="2316572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PRODUCT BACKLOG</a:t>
              </a:r>
              <a:endParaRPr lang="es-ES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667701" y="2357898"/>
            <a:ext cx="3585317" cy="674636"/>
            <a:chOff x="808384" y="2186609"/>
            <a:chExt cx="1764552" cy="984941"/>
          </a:xfrm>
        </p:grpSpPr>
        <p:sp>
          <p:nvSpPr>
            <p:cNvPr id="53" name="Rectángulo redondeado 52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914223" y="2316572"/>
              <a:ext cx="1552873" cy="85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ESPECIFICACION DE RQS</a:t>
              </a:r>
              <a:endParaRPr lang="es-ES" dirty="0"/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876389" y="3112887"/>
            <a:ext cx="26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NORMAS DE DESARROLLO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3878826" y="3191742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Grupo 78"/>
          <p:cNvGrpSpPr/>
          <p:nvPr/>
        </p:nvGrpSpPr>
        <p:grpSpPr>
          <a:xfrm>
            <a:off x="5899355" y="3296518"/>
            <a:ext cx="4026310" cy="469925"/>
            <a:chOff x="808384" y="2167100"/>
            <a:chExt cx="1764552" cy="727581"/>
          </a:xfrm>
        </p:grpSpPr>
        <p:sp>
          <p:nvSpPr>
            <p:cNvPr id="80" name="Rectángulo redondeado 79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899647" y="2276344"/>
              <a:ext cx="1552873" cy="5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NORMAS DE DESARROLLO</a:t>
              </a:r>
              <a:endParaRPr lang="es-ES" dirty="0"/>
            </a:p>
          </p:txBody>
        </p:sp>
      </p:grpSp>
      <p:sp>
        <p:nvSpPr>
          <p:cNvPr id="82" name="Rectángulo redondeado 81"/>
          <p:cNvSpPr/>
          <p:nvPr/>
        </p:nvSpPr>
        <p:spPr>
          <a:xfrm>
            <a:off x="3878826" y="4071767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CuadroTexto 85"/>
          <p:cNvSpPr txBox="1"/>
          <p:nvPr/>
        </p:nvSpPr>
        <p:spPr>
          <a:xfrm>
            <a:off x="891137" y="4225815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MODELADO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Grupo 86"/>
          <p:cNvGrpSpPr/>
          <p:nvPr/>
        </p:nvGrpSpPr>
        <p:grpSpPr>
          <a:xfrm>
            <a:off x="4096979" y="4172640"/>
            <a:ext cx="976465" cy="498357"/>
            <a:chOff x="808384" y="2186609"/>
            <a:chExt cx="1764552" cy="727581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914223" y="2316572"/>
              <a:ext cx="1552873" cy="53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DER</a:t>
              </a:r>
              <a:endParaRPr lang="es-ES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5266325" y="4183179"/>
            <a:ext cx="4039181" cy="735349"/>
            <a:chOff x="808384" y="2186609"/>
            <a:chExt cx="1764552" cy="1073580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914223" y="2316572"/>
              <a:ext cx="1552873" cy="94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DOCUMENTO ARQUITECTURA</a:t>
              </a:r>
              <a:endParaRPr lang="es-ES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9446660" y="4172639"/>
            <a:ext cx="1850602" cy="735349"/>
            <a:chOff x="808384" y="2186609"/>
            <a:chExt cx="1764552" cy="1073580"/>
          </a:xfrm>
        </p:grpSpPr>
        <p:sp>
          <p:nvSpPr>
            <p:cNvPr id="97" name="Rectángulo redondeado 96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914223" y="2316572"/>
              <a:ext cx="1552872" cy="94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MODELOS</a:t>
              </a:r>
              <a:endParaRPr lang="es-ES" dirty="0"/>
            </a:p>
          </p:txBody>
        </p:sp>
      </p:grpSp>
      <p:sp>
        <p:nvSpPr>
          <p:cNvPr id="99" name="Rectángulo redondeado 98"/>
          <p:cNvSpPr/>
          <p:nvPr/>
        </p:nvSpPr>
        <p:spPr>
          <a:xfrm>
            <a:off x="3871800" y="4930579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0" name="Grupo 99"/>
          <p:cNvGrpSpPr/>
          <p:nvPr/>
        </p:nvGrpSpPr>
        <p:grpSpPr>
          <a:xfrm>
            <a:off x="4028695" y="5033759"/>
            <a:ext cx="4221520" cy="469925"/>
            <a:chOff x="808384" y="2167100"/>
            <a:chExt cx="1764552" cy="72758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887527" y="2276344"/>
              <a:ext cx="1643072" cy="5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CASOS DE PRUEBA FUNCIONALES</a:t>
              </a:r>
              <a:endParaRPr lang="es-ES" dirty="0"/>
            </a:p>
          </p:txBody>
        </p:sp>
      </p:grpSp>
      <p:sp>
        <p:nvSpPr>
          <p:cNvPr id="126" name="Rectángulo redondeado 125"/>
          <p:cNvSpPr/>
          <p:nvPr/>
        </p:nvSpPr>
        <p:spPr>
          <a:xfrm>
            <a:off x="3871800" y="5810604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1" name="Grupo 130"/>
          <p:cNvGrpSpPr/>
          <p:nvPr/>
        </p:nvGrpSpPr>
        <p:grpSpPr>
          <a:xfrm>
            <a:off x="5259299" y="5922016"/>
            <a:ext cx="4435848" cy="498357"/>
            <a:chOff x="808384" y="2186609"/>
            <a:chExt cx="1764552" cy="727581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914223" y="2316572"/>
              <a:ext cx="1552873" cy="53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ESBOZO MANUAL DE USUARIO</a:t>
              </a:r>
              <a:endParaRPr lang="es-ES" dirty="0"/>
            </a:p>
          </p:txBody>
        </p:sp>
      </p:grpSp>
      <p:sp>
        <p:nvSpPr>
          <p:cNvPr id="138" name="CuadroTexto 137"/>
          <p:cNvSpPr txBox="1"/>
          <p:nvPr/>
        </p:nvSpPr>
        <p:spPr>
          <a:xfrm>
            <a:off x="891988" y="5105913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9" name="Grupo 138"/>
          <p:cNvGrpSpPr/>
          <p:nvPr/>
        </p:nvGrpSpPr>
        <p:grpSpPr>
          <a:xfrm>
            <a:off x="8446158" y="5022294"/>
            <a:ext cx="2871313" cy="716889"/>
            <a:chOff x="808384" y="2167100"/>
            <a:chExt cx="1764552" cy="1109953"/>
          </a:xfrm>
        </p:grpSpPr>
        <p:sp>
          <p:nvSpPr>
            <p:cNvPr id="140" name="Rectángulo redondeado 139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99647" y="2276344"/>
              <a:ext cx="1552873" cy="100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RESULTADOS TESTING</a:t>
              </a:r>
              <a:endParaRPr lang="es-ES" dirty="0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31463" y="5852484"/>
            <a:ext cx="26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DE USUARIO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err="1" smtClean="0"/>
              <a:t>Restrospectiva</a:t>
            </a:r>
            <a:r>
              <a:rPr lang="es-AR" sz="3600" dirty="0" smtClean="0"/>
              <a:t>  (Reflexión o Experiencias)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1112397" y="1355611"/>
            <a:ext cx="10397613" cy="5839536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516873" y="1514125"/>
            <a:ext cx="9588662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(+)Cantidad Horas trabajadas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Metodología -&gt; </a:t>
            </a:r>
            <a:r>
              <a:rPr lang="es-AR" sz="1600" b="1" dirty="0" err="1" smtClean="0">
                <a:solidFill>
                  <a:schemeClr val="bg1"/>
                </a:solidFill>
              </a:rPr>
              <a:t>Scrum</a:t>
            </a:r>
            <a:r>
              <a:rPr lang="es-AR" sz="1600" b="1" dirty="0" smtClean="0">
                <a:solidFill>
                  <a:schemeClr val="bg1"/>
                </a:solidFill>
              </a:rPr>
              <a:t>. Tomamos las practicas que nos servían a nosotros.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TRABAJO EN EQUIPO! COMPROMISO! Mejoro la comunicación, siempre estuvimos juntos físicamente en el mismo lugar. -&gt; Avanzar mucho mas rápido y reduce el re trabajo.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Se respetó la planificación. Se le dedico las horas </a:t>
            </a:r>
            <a:r>
              <a:rPr lang="es-AR" sz="1600" b="1" dirty="0" err="1" smtClean="0">
                <a:solidFill>
                  <a:schemeClr val="bg1"/>
                </a:solidFill>
              </a:rPr>
              <a:t>semanals</a:t>
            </a:r>
            <a:r>
              <a:rPr lang="es-AR" sz="1600" b="1" dirty="0" smtClean="0">
                <a:solidFill>
                  <a:schemeClr val="bg1"/>
                </a:solidFill>
              </a:rPr>
              <a:t> acordadas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Nos sirvió realizar el estudio inicial y analizar los </a:t>
            </a:r>
            <a:r>
              <a:rPr lang="es-AR" sz="1600" b="1" dirty="0" err="1" smtClean="0">
                <a:solidFill>
                  <a:schemeClr val="bg1"/>
                </a:solidFill>
              </a:rPr>
              <a:t>rqs</a:t>
            </a:r>
            <a:r>
              <a:rPr lang="es-AR" sz="1600" b="1" dirty="0" smtClean="0">
                <a:solidFill>
                  <a:schemeClr val="bg1"/>
                </a:solidFill>
              </a:rPr>
              <a:t> antes de programar (analizar bien el dominio, </a:t>
            </a:r>
            <a:r>
              <a:rPr lang="es-AR" sz="1600" b="1" dirty="0" err="1" smtClean="0">
                <a:solidFill>
                  <a:schemeClr val="bg1"/>
                </a:solidFill>
              </a:rPr>
              <a:t>nors</a:t>
            </a:r>
            <a:r>
              <a:rPr lang="es-AR" sz="1600" b="1" dirty="0" smtClean="0">
                <a:solidFill>
                  <a:schemeClr val="bg1"/>
                </a:solidFill>
              </a:rPr>
              <a:t> sirvió tomarnos dos meses – sprint 0) ANALIZAR NECESIDADES, RQS, COMO ENCARAR LA SOLUCION..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err="1" smtClean="0">
                <a:solidFill>
                  <a:schemeClr val="bg1"/>
                </a:solidFill>
              </a:rPr>
              <a:t>Restruccturacion</a:t>
            </a:r>
            <a:r>
              <a:rPr lang="es-AR" sz="1600" b="1" dirty="0" smtClean="0">
                <a:solidFill>
                  <a:schemeClr val="bg1"/>
                </a:solidFill>
              </a:rPr>
              <a:t> de código -&gt; se le dedico tiempo. Un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Tenemos la </a:t>
            </a:r>
            <a:r>
              <a:rPr lang="es-AR" sz="1600" b="1" dirty="0" err="1" smtClean="0">
                <a:solidFill>
                  <a:schemeClr val="bg1"/>
                </a:solidFill>
              </a:rPr>
              <a:t>doc</a:t>
            </a:r>
            <a:r>
              <a:rPr lang="es-AR" sz="1600" b="1" dirty="0" smtClean="0">
                <a:solidFill>
                  <a:schemeClr val="bg1"/>
                </a:solidFill>
              </a:rPr>
              <a:t> actualizada y consistente nos facilito la construcción de nuestro producto y eso va a ayudarnos en un futuro para el mantenimiento.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(-)Nos falto definir con detalle un Criterio de Hecho (Nos faltó un </a:t>
            </a:r>
            <a:r>
              <a:rPr lang="es-AR" sz="1600" b="1" dirty="0" err="1" smtClean="0">
                <a:solidFill>
                  <a:schemeClr val="bg1"/>
                </a:solidFill>
              </a:rPr>
              <a:t>product</a:t>
            </a:r>
            <a:r>
              <a:rPr lang="es-AR" sz="1600" b="1" dirty="0" smtClean="0">
                <a:solidFill>
                  <a:schemeClr val="bg1"/>
                </a:solidFill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</a:rPr>
              <a:t>owner</a:t>
            </a:r>
            <a:r>
              <a:rPr lang="es-AR" sz="1600" b="1" dirty="0" smtClean="0">
                <a:solidFill>
                  <a:schemeClr val="bg1"/>
                </a:solidFill>
              </a:rPr>
              <a:t> mas formal). Definir un punto de cuando las cosas están listas.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err="1" smtClean="0">
                <a:solidFill>
                  <a:schemeClr val="bg1"/>
                </a:solidFill>
              </a:rPr>
              <a:t>Testing</a:t>
            </a:r>
            <a:r>
              <a:rPr lang="es-AR" sz="1600" b="1" dirty="0" smtClean="0">
                <a:solidFill>
                  <a:schemeClr val="bg1"/>
                </a:solidFill>
              </a:rPr>
              <a:t>!!!!!! No le dedicamos tiempo a la automatización de CP que era la idea inicial. Hicimos </a:t>
            </a:r>
            <a:r>
              <a:rPr lang="es-AR" sz="1600" b="1" dirty="0" err="1" smtClean="0">
                <a:solidFill>
                  <a:schemeClr val="bg1"/>
                </a:solidFill>
              </a:rPr>
              <a:t>testing</a:t>
            </a:r>
            <a:r>
              <a:rPr lang="es-AR" sz="1600" b="1" dirty="0" smtClean="0">
                <a:solidFill>
                  <a:schemeClr val="bg1"/>
                </a:solidFill>
              </a:rPr>
              <a:t> manual solo.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Le deberíamos haber dado más importancia a las inspecciones de código.</a:t>
            </a:r>
            <a:endParaRPr lang="es-AR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Mejorar (++)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Como vamos a seguir.. Como forma de trabajo.. Dedicarle mas horas a trabajar juntos (Seguir trabajando con las cosas positivas y tratar de mejorar en los aspectos negativos)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Hoy lo vemos como algo mucho mas factible y nos gustaría arrancar un emprendimiento propio y por tal motivo hicimos un PLAN DE NEGOCIO!!!! (</a:t>
            </a:r>
            <a:r>
              <a:rPr lang="es-AR" sz="1600" b="1" dirty="0" err="1" smtClean="0">
                <a:solidFill>
                  <a:schemeClr val="bg1"/>
                </a:solidFill>
              </a:rPr>
              <a:t>fACU</a:t>
            </a:r>
            <a:r>
              <a:rPr lang="es-AR" sz="1600" b="1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2219</TotalTime>
  <Words>1390</Words>
  <Application>Microsoft Office PowerPoint</Application>
  <PresentationFormat>Panorámica</PresentationFormat>
  <Paragraphs>218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Segoe UI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¿Dónde Estamos? - Alcances</vt:lpstr>
      <vt:lpstr>Funcionalidad Destacada del Release</vt:lpstr>
      <vt:lpstr>Documentación de Proyecto</vt:lpstr>
      <vt:lpstr>Documentación de Producto</vt:lpstr>
      <vt:lpstr>Restrospectiva  (Reflexión o Experiencias)</vt:lpstr>
      <vt:lpstr>Presentación de PowerPoint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Paulita Pedrosa</cp:lastModifiedBy>
  <cp:revision>233</cp:revision>
  <dcterms:created xsi:type="dcterms:W3CDTF">2014-04-03T22:40:54Z</dcterms:created>
  <dcterms:modified xsi:type="dcterms:W3CDTF">2014-10-28T14:26:47Z</dcterms:modified>
</cp:coreProperties>
</file>