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56" r:id="rId3"/>
    <p:sldId id="260" r:id="rId4"/>
    <p:sldId id="257" r:id="rId5"/>
    <p:sldId id="277" r:id="rId6"/>
    <p:sldId id="261" r:id="rId7"/>
    <p:sldId id="278" r:id="rId8"/>
    <p:sldId id="279" r:id="rId9"/>
    <p:sldId id="280" r:id="rId10"/>
    <p:sldId id="263" r:id="rId11"/>
    <p:sldId id="273" r:id="rId12"/>
    <p:sldId id="262" r:id="rId13"/>
    <p:sldId id="26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2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E53EF4-6F05-46C6-B041-601C9266E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7D23A8-08E7-49D4-A7E5-13513D9F1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E8477B-A037-4894-857E-579CD898C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FD4D-6A6B-4247-9DB5-5C7B7E9691AA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7189AB-CE4B-4995-95AB-81A4E6FBA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3F52D8-5AEA-45BA-AD81-7F4CC062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8BD1-3B50-4E9D-A1DE-031730423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405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E4D71A-EB49-4EC1-B2F5-B304CAF19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F52FFE-38BA-4B29-B5F1-12295F81F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1CB09A-A3A4-4182-8799-9CA14C206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FD4D-6A6B-4247-9DB5-5C7B7E9691AA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E0A1CA-C46B-48EA-B63E-C94A9273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5BEE79-37E1-4AE5-9201-45320FC65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8BD1-3B50-4E9D-A1DE-031730423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001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0B9635C-D5A1-4BCE-9AE2-43A9A93F33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0AF711-B02C-4C68-AD0D-C312988C6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EDBACE-29B2-492F-8570-F728BF03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FD4D-6A6B-4247-9DB5-5C7B7E9691AA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B02136-D08C-42AF-9695-5F78D8B70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90F0C7-DF27-49A0-93B6-A737CDA5D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8BD1-3B50-4E9D-A1DE-031730423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664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3EBA15-76CA-4B32-B888-49B7CF79D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644B85-0995-443D-84EB-057A49934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E46BB7-200B-4EBA-8D28-A7A38FAA6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FD4D-6A6B-4247-9DB5-5C7B7E9691AA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625A5-D2C7-4FD3-A509-E40C3DEBB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A780A4-2460-4342-A8DA-770714237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8BD1-3B50-4E9D-A1DE-031730423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400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3C13AA-DCDB-491D-BC07-822DDE04A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E3545F-568B-41E3-82C1-0B7B8B3FB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16A56A-96DD-43EB-B3A7-435AF15C0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FD4D-6A6B-4247-9DB5-5C7B7E9691AA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370B3A-29F4-4DD3-AFA8-B55742932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5042D3-AE68-4723-8FE2-43FDDD2E9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8BD1-3B50-4E9D-A1DE-031730423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258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E08EA4-F93A-427E-A817-C005F318D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523704-9A41-4791-9CE4-C51BED529C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0D29D4-1193-4176-985F-124A0D676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27CACD-1226-410F-8884-24CC1AEE6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FD4D-6A6B-4247-9DB5-5C7B7E9691AA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82F353-8EC0-4988-B217-0C16F78CF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17B6F1-8B8B-4437-B4B6-9846F7704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8BD1-3B50-4E9D-A1DE-031730423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69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15525B-B97D-445A-9B1B-52B134831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7504D7-1D77-4B29-92C4-DA87C7A16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E706C5-AAC8-4B97-BAE0-A1640D048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A21A0B-8E7E-4E13-9787-728A7AD88D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5A0F5B-03C9-44B4-A90E-1312E66C6C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39E9BE-1533-491E-B5B9-DD0CB1B2B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FD4D-6A6B-4247-9DB5-5C7B7E9691AA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F337FA-3D3A-4540-AEE9-340564A77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CCAA0EA-622B-4648-A64E-AC467C39F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8BD1-3B50-4E9D-A1DE-031730423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479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6E558B-FFF5-4B73-8050-1411FEBDD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CF2E86-D808-4E19-9F97-519D661DB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FD4D-6A6B-4247-9DB5-5C7B7E9691AA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6A3C28-9892-49B5-8046-287A35F1F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F05C02-8642-4D12-AD60-2C1C4BE42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8BD1-3B50-4E9D-A1DE-031730423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269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63C35A5-36C6-4061-A170-866893633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FD4D-6A6B-4247-9DB5-5C7B7E9691AA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4CDE97-9741-4CF0-AD40-065373015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AA5D4C-07E1-4781-BB61-F302DD65A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8BD1-3B50-4E9D-A1DE-031730423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155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B1672-4E5A-4179-96E1-7128CAD27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BB53D2-5999-4217-8CE4-A33071D2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D0D09F-8E43-4AC5-B552-9EE2B291A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E9CDB6-4BD7-4915-BBE2-200D5C466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FD4D-6A6B-4247-9DB5-5C7B7E9691AA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A794D9-C9FF-4044-BA26-804B8CB61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58D0A3-B851-4F14-903D-7D865DE05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8BD1-3B50-4E9D-A1DE-031730423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348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E6C56-2A89-4ACA-91BB-AF91D7684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D7C00B-3073-4D58-B58D-D27C0C620D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131DFD-B10D-4096-870C-B39B6EAA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DBE199-7EA2-4743-AAC7-63F61CC12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FD4D-6A6B-4247-9DB5-5C7B7E9691AA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4C101C-DB23-44A8-AD29-EAB8E2985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458C16-7F54-405D-8A4A-D695B0F87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8BD1-3B50-4E9D-A1DE-031730423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3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6D7869-937D-4728-A083-38B446967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2C8824-735D-4313-80BF-610985D98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B5D110-2BCC-42E8-BA91-239BB06F73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3FD4D-6A6B-4247-9DB5-5C7B7E9691AA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C9D2E3-2BE3-4C7D-A69C-C71332B02F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A7E72B-9655-48ED-A779-865A39A044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38BD1-3B50-4E9D-A1DE-031730423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4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706.04599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706.04599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arxiv.org/pdf/1706.04599.pdf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25EFCF-8F83-4B20-B096-FCE7BA954C66}"/>
              </a:ext>
            </a:extLst>
          </p:cNvPr>
          <p:cNvSpPr txBox="1"/>
          <p:nvPr/>
        </p:nvSpPr>
        <p:spPr>
          <a:xfrm>
            <a:off x="2442796" y="2336393"/>
            <a:ext cx="730640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Calibri" panose="020F0502020204030204" pitchFamily="34" charset="0"/>
                <a:cs typeface="Calibri" panose="020F0502020204030204" pitchFamily="34" charset="0"/>
              </a:rPr>
              <a:t>Probability Calibration </a:t>
            </a:r>
          </a:p>
          <a:p>
            <a:pPr algn="ctr"/>
            <a:r>
              <a:rPr lang="en-US" altLang="ko-KR" sz="4400" dirty="0">
                <a:latin typeface="Calibri" panose="020F0502020204030204" pitchFamily="34" charset="0"/>
                <a:cs typeface="Calibri" panose="020F0502020204030204" pitchFamily="34" charset="0"/>
              </a:rPr>
              <a:t>for Reliable Deep Learning</a:t>
            </a:r>
            <a:endParaRPr lang="en-US" altLang="ko-K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altLang="ko-K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altLang="ko-K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Hae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Beom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 Lee</a:t>
            </a:r>
            <a:endParaRPr lang="ko-KR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968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455953A-7464-473A-A7F6-005053637057}"/>
              </a:ext>
            </a:extLst>
          </p:cNvPr>
          <p:cNvGrpSpPr/>
          <p:nvPr/>
        </p:nvGrpSpPr>
        <p:grpSpPr>
          <a:xfrm>
            <a:off x="6096000" y="242892"/>
            <a:ext cx="5763774" cy="1867851"/>
            <a:chOff x="3057535" y="1484316"/>
            <a:chExt cx="5763774" cy="1867851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96ACD203-621C-48F5-AC72-07E6299DEE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57535" y="1794052"/>
              <a:ext cx="5763774" cy="1096450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5B96051-E2E9-4A6A-B5E3-A1DEDF608C1C}"/>
                </a:ext>
              </a:extLst>
            </p:cNvPr>
            <p:cNvSpPr/>
            <p:nvPr/>
          </p:nvSpPr>
          <p:spPr>
            <a:xfrm>
              <a:off x="4814192" y="1859525"/>
              <a:ext cx="757382" cy="1030977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8DC896-4E75-4142-B4F5-D6F2F0235A24}"/>
                </a:ext>
              </a:extLst>
            </p:cNvPr>
            <p:cNvSpPr txBox="1"/>
            <p:nvPr/>
          </p:nvSpPr>
          <p:spPr>
            <a:xfrm>
              <a:off x="4758774" y="2890502"/>
              <a:ext cx="8682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Each bin’s weight</a:t>
              </a:r>
              <a:endParaRPr lang="ko-KR" altLang="en-US" sz="12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F272D83-F466-4F0A-8658-7FDD68BCC9CC}"/>
                </a:ext>
              </a:extLst>
            </p:cNvPr>
            <p:cNvSpPr/>
            <p:nvPr/>
          </p:nvSpPr>
          <p:spPr>
            <a:xfrm>
              <a:off x="4324664" y="1794052"/>
              <a:ext cx="365013" cy="280434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27028B1-6223-4B39-BB80-0781058C5915}"/>
                </a:ext>
              </a:extLst>
            </p:cNvPr>
            <p:cNvSpPr txBox="1"/>
            <p:nvPr/>
          </p:nvSpPr>
          <p:spPr>
            <a:xfrm>
              <a:off x="3876877" y="1484316"/>
              <a:ext cx="13160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Total M bins</a:t>
              </a:r>
              <a:endParaRPr lang="ko-KR" altLang="en-US" sz="12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0538C5C-1AA1-45D1-BBB2-36D6BE4C0D90}"/>
                </a:ext>
              </a:extLst>
            </p:cNvPr>
            <p:cNvSpPr/>
            <p:nvPr/>
          </p:nvSpPr>
          <p:spPr>
            <a:xfrm>
              <a:off x="5719354" y="2105476"/>
              <a:ext cx="1237673" cy="479133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31EB2BB-ABD2-4061-82F2-E00DCFE521E9}"/>
                </a:ext>
              </a:extLst>
            </p:cNvPr>
            <p:cNvSpPr txBox="1"/>
            <p:nvPr/>
          </p:nvSpPr>
          <p:spPr>
            <a:xfrm>
              <a:off x="5889496" y="2599056"/>
              <a:ext cx="8682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Each bin‘s average</a:t>
              </a:r>
            </a:p>
            <a:p>
              <a:pPr algn="ctr"/>
              <a:r>
                <a:rPr lang="en-US" altLang="ko-KR" sz="1200" b="1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accuracy</a:t>
              </a:r>
              <a:endParaRPr lang="ko-KR" altLang="en-US" sz="12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87A8E98-2EEF-4F47-AD86-526518A0B445}"/>
                </a:ext>
              </a:extLst>
            </p:cNvPr>
            <p:cNvSpPr/>
            <p:nvPr/>
          </p:nvSpPr>
          <p:spPr>
            <a:xfrm>
              <a:off x="7337484" y="2105476"/>
              <a:ext cx="1383690" cy="479133"/>
            </a:xfrm>
            <a:prstGeom prst="rect">
              <a:avLst/>
            </a:prstGeom>
            <a:solidFill>
              <a:schemeClr val="accent6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DA3CC5F-D9CF-4EB0-9E09-495FD4FD3628}"/>
                </a:ext>
              </a:extLst>
            </p:cNvPr>
            <p:cNvSpPr txBox="1"/>
            <p:nvPr/>
          </p:nvSpPr>
          <p:spPr>
            <a:xfrm>
              <a:off x="7507625" y="2599056"/>
              <a:ext cx="10002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6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Each bin‘s average</a:t>
              </a:r>
            </a:p>
            <a:p>
              <a:pPr algn="ctr"/>
              <a:r>
                <a:rPr lang="en-US" altLang="ko-KR" sz="1200" b="1" dirty="0">
                  <a:solidFill>
                    <a:schemeClr val="accent6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confidence</a:t>
              </a:r>
              <a:endParaRPr lang="ko-KR" altLang="en-US" sz="12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9819017-DF13-47CE-A440-8BB19D3D0E18}"/>
              </a:ext>
            </a:extLst>
          </p:cNvPr>
          <p:cNvSpPr txBox="1"/>
          <p:nvPr/>
        </p:nvSpPr>
        <p:spPr>
          <a:xfrm>
            <a:off x="738552" y="483577"/>
            <a:ext cx="83087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Calibri" panose="020F0502020204030204" pitchFamily="34" charset="0"/>
                <a:cs typeface="Calibri" panose="020F0502020204030204" pitchFamily="34" charset="0"/>
              </a:rPr>
              <a:t>ECE (Multi-class)</a:t>
            </a:r>
            <a:endParaRPr lang="ko-KR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F5AEAAB-5F1E-4A8B-ADFD-B8F5BB21E952}"/>
              </a:ext>
            </a:extLst>
          </p:cNvPr>
          <p:cNvSpPr txBox="1"/>
          <p:nvPr/>
        </p:nvSpPr>
        <p:spPr>
          <a:xfrm>
            <a:off x="606613" y="2381022"/>
            <a:ext cx="10823387" cy="503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Binary case 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와 같이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Maximum confidence 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인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class 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에 대해서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ECE 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계산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78EB442D-8142-484C-91FD-346BD3655D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760328"/>
              </p:ext>
            </p:extLst>
          </p:nvPr>
        </p:nvGraphicFramePr>
        <p:xfrm>
          <a:off x="2815285" y="3725626"/>
          <a:ext cx="2438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6145334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158147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290557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549535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3F9A65A5-946F-43A3-9A08-00C7D410DB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81324"/>
              </p:ext>
            </p:extLst>
          </p:nvPr>
        </p:nvGraphicFramePr>
        <p:xfrm>
          <a:off x="2815285" y="5217784"/>
          <a:ext cx="2438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6145334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158147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290557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549535"/>
                  </a:ext>
                </a:extLst>
              </a:tr>
            </a:tbl>
          </a:graphicData>
        </a:graphic>
      </p:graphicFrame>
      <p:sp>
        <p:nvSpPr>
          <p:cNvPr id="35" name="직사각형 34">
            <a:extLst>
              <a:ext uri="{FF2B5EF4-FFF2-40B4-BE49-F238E27FC236}">
                <a16:creationId xmlns:a16="http://schemas.microsoft.com/office/drawing/2014/main" id="{B2380933-5948-465E-889E-44D845A1A258}"/>
              </a:ext>
            </a:extLst>
          </p:cNvPr>
          <p:cNvSpPr/>
          <p:nvPr/>
        </p:nvSpPr>
        <p:spPr>
          <a:xfrm>
            <a:off x="249042" y="3690767"/>
            <a:ext cx="16626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dirty="0">
                <a:latin typeface="Calibri" panose="020F0502020204030204" pitchFamily="34" charset="0"/>
                <a:cs typeface="Calibri" panose="020F0502020204030204" pitchFamily="34" charset="0"/>
              </a:rPr>
              <a:t>Model output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D5ACEC-7AFD-46DB-8725-9052325C7001}"/>
              </a:ext>
            </a:extLst>
          </p:cNvPr>
          <p:cNvSpPr/>
          <p:nvPr/>
        </p:nvSpPr>
        <p:spPr>
          <a:xfrm>
            <a:off x="733425" y="5181559"/>
            <a:ext cx="12286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latin typeface="Calibri" panose="020F0502020204030204" pitchFamily="34" charset="0"/>
                <a:cs typeface="Calibri" panose="020F0502020204030204" pitchFamily="34" charset="0"/>
              </a:rPr>
              <a:t>label</a:t>
            </a: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2D19FD5E-4CBC-4B2E-BDE0-84EFC4155D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246048"/>
              </p:ext>
            </p:extLst>
          </p:nvPr>
        </p:nvGraphicFramePr>
        <p:xfrm>
          <a:off x="2815285" y="4090877"/>
          <a:ext cx="2438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6145334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158147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290557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549535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B26F0F41-5512-4BC3-BF80-0511393342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473406"/>
              </p:ext>
            </p:extLst>
          </p:nvPr>
        </p:nvGraphicFramePr>
        <p:xfrm>
          <a:off x="2815285" y="4450503"/>
          <a:ext cx="2438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6145334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158147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290557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549535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6BB4C0FC-BC95-41D2-A1BA-77B7E67B94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697697"/>
              </p:ext>
            </p:extLst>
          </p:nvPr>
        </p:nvGraphicFramePr>
        <p:xfrm>
          <a:off x="2815285" y="5581669"/>
          <a:ext cx="2438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6145334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158147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290557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549535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4F4477C0-83AE-4B2F-88FE-DD3EC2EAE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123706"/>
              </p:ext>
            </p:extLst>
          </p:nvPr>
        </p:nvGraphicFramePr>
        <p:xfrm>
          <a:off x="2815285" y="5934787"/>
          <a:ext cx="2438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6145334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158147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290557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54953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193AF17-5239-488D-AACD-8BB06ED28328}"/>
                  </a:ext>
                </a:extLst>
              </p:cNvPr>
              <p:cNvSpPr txBox="1"/>
              <p:nvPr/>
            </p:nvSpPr>
            <p:spPr>
              <a:xfrm>
                <a:off x="1985891" y="3720884"/>
                <a:ext cx="82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193AF17-5239-488D-AACD-8BB06ED28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891" y="3720884"/>
                <a:ext cx="82939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8A6D0D3-3F7B-4328-A740-31131D72C5D3}"/>
                  </a:ext>
                </a:extLst>
              </p:cNvPr>
              <p:cNvSpPr txBox="1"/>
              <p:nvPr/>
            </p:nvSpPr>
            <p:spPr>
              <a:xfrm>
                <a:off x="1985891" y="4080952"/>
                <a:ext cx="82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8A6D0D3-3F7B-4328-A740-31131D72C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891" y="4080952"/>
                <a:ext cx="8293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42A17F6-468A-4CFB-A87A-EA9722FD64E9}"/>
                  </a:ext>
                </a:extLst>
              </p:cNvPr>
              <p:cNvSpPr txBox="1"/>
              <p:nvPr/>
            </p:nvSpPr>
            <p:spPr>
              <a:xfrm>
                <a:off x="1985891" y="4441073"/>
                <a:ext cx="82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42A17F6-468A-4CFB-A87A-EA9722FD6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891" y="4441073"/>
                <a:ext cx="82939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3D573ED-56F4-4A6B-B228-E483CEBE5F48}"/>
                  </a:ext>
                </a:extLst>
              </p:cNvPr>
              <p:cNvSpPr txBox="1"/>
              <p:nvPr/>
            </p:nvSpPr>
            <p:spPr>
              <a:xfrm>
                <a:off x="1985891" y="5214598"/>
                <a:ext cx="82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3D573ED-56F4-4A6B-B228-E483CEBE5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891" y="5214598"/>
                <a:ext cx="82939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6C7F167-8F6F-4DF9-ABB6-D01ADB307B4D}"/>
                  </a:ext>
                </a:extLst>
              </p:cNvPr>
              <p:cNvSpPr txBox="1"/>
              <p:nvPr/>
            </p:nvSpPr>
            <p:spPr>
              <a:xfrm>
                <a:off x="1985891" y="5574666"/>
                <a:ext cx="82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6C7F167-8F6F-4DF9-ABB6-D01ADB307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891" y="5574666"/>
                <a:ext cx="82939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FC9ABE4-2216-439F-836A-1205DAF48712}"/>
                  </a:ext>
                </a:extLst>
              </p:cNvPr>
              <p:cNvSpPr txBox="1"/>
              <p:nvPr/>
            </p:nvSpPr>
            <p:spPr>
              <a:xfrm>
                <a:off x="1985891" y="5934787"/>
                <a:ext cx="82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FC9ABE4-2216-439F-836A-1205DAF48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891" y="5934787"/>
                <a:ext cx="82939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86DADC66-5F90-4A86-A4A5-5B552F4068FC}"/>
              </a:ext>
            </a:extLst>
          </p:cNvPr>
          <p:cNvSpPr/>
          <p:nvPr/>
        </p:nvSpPr>
        <p:spPr>
          <a:xfrm>
            <a:off x="5603609" y="4759793"/>
            <a:ext cx="829394" cy="77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D342C1D5-FD54-4B25-9D09-F599F3CD83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099542"/>
              </p:ext>
            </p:extLst>
          </p:nvPr>
        </p:nvGraphicFramePr>
        <p:xfrm>
          <a:off x="9157266" y="4535693"/>
          <a:ext cx="2438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6145334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158147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290557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549535"/>
                  </a:ext>
                </a:extLst>
              </a:tr>
            </a:tbl>
          </a:graphicData>
        </a:graphic>
      </p:graphicFrame>
      <p:sp>
        <p:nvSpPr>
          <p:cNvPr id="49" name="직사각형 48">
            <a:extLst>
              <a:ext uri="{FF2B5EF4-FFF2-40B4-BE49-F238E27FC236}">
                <a16:creationId xmlns:a16="http://schemas.microsoft.com/office/drawing/2014/main" id="{1F487567-9EB2-43B5-97E2-A1AF87655256}"/>
              </a:ext>
            </a:extLst>
          </p:cNvPr>
          <p:cNvSpPr/>
          <p:nvPr/>
        </p:nvSpPr>
        <p:spPr>
          <a:xfrm>
            <a:off x="7292939" y="4502004"/>
            <a:ext cx="13522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dirty="0">
                <a:latin typeface="Calibri" panose="020F0502020204030204" pitchFamily="34" charset="0"/>
                <a:cs typeface="Calibri" panose="020F0502020204030204" pitchFamily="34" charset="0"/>
              </a:rPr>
              <a:t>confidence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2769921-6D36-4BF2-9965-C68D7A4A2CC2}"/>
              </a:ext>
            </a:extLst>
          </p:cNvPr>
          <p:cNvSpPr/>
          <p:nvPr/>
        </p:nvSpPr>
        <p:spPr>
          <a:xfrm>
            <a:off x="6782926" y="5194118"/>
            <a:ext cx="21122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latin typeface="Calibri" panose="020F0502020204030204" pitchFamily="34" charset="0"/>
                <a:cs typeface="Calibri" panose="020F0502020204030204" pitchFamily="34" charset="0"/>
              </a:rPr>
              <a:t>Correctness (0/1)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D67A4C0-BF38-43FB-97BC-DC9B154FEA59}"/>
              </a:ext>
            </a:extLst>
          </p:cNvPr>
          <p:cNvSpPr/>
          <p:nvPr/>
        </p:nvSpPr>
        <p:spPr>
          <a:xfrm>
            <a:off x="6890737" y="3985253"/>
            <a:ext cx="17592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dirty="0">
                <a:latin typeface="Calibri" panose="020F0502020204030204" pitchFamily="34" charset="0"/>
                <a:cs typeface="Calibri" panose="020F0502020204030204" pitchFamily="34" charset="0"/>
              </a:rPr>
              <a:t>Predicted class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DBA898-D4D6-40F0-A092-642E48AC87BF}"/>
              </a:ext>
            </a:extLst>
          </p:cNvPr>
          <p:cNvSpPr txBox="1"/>
          <p:nvPr/>
        </p:nvSpPr>
        <p:spPr>
          <a:xfrm>
            <a:off x="9438858" y="407954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6AD2496-9F77-494F-8665-59FEEAE0079A}"/>
              </a:ext>
            </a:extLst>
          </p:cNvPr>
          <p:cNvSpPr txBox="1"/>
          <p:nvPr/>
        </p:nvSpPr>
        <p:spPr>
          <a:xfrm>
            <a:off x="10227779" y="407954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4840CA1-1A09-4BC7-9F98-B9C132C24791}"/>
              </a:ext>
            </a:extLst>
          </p:cNvPr>
          <p:cNvSpPr txBox="1"/>
          <p:nvPr/>
        </p:nvSpPr>
        <p:spPr>
          <a:xfrm>
            <a:off x="11016700" y="407954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90C92DA6-F602-4B11-AD83-962C09562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825299"/>
              </p:ext>
            </p:extLst>
          </p:nvPr>
        </p:nvGraphicFramePr>
        <p:xfrm>
          <a:off x="9157266" y="5228468"/>
          <a:ext cx="2438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6145334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158147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290557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549535"/>
                  </a:ext>
                </a:extLst>
              </a:tr>
            </a:tbl>
          </a:graphicData>
        </a:graphic>
      </p:graphicFrame>
      <p:sp>
        <p:nvSpPr>
          <p:cNvPr id="68" name="화살표: 오른쪽 67">
            <a:extLst>
              <a:ext uri="{FF2B5EF4-FFF2-40B4-BE49-F238E27FC236}">
                <a16:creationId xmlns:a16="http://schemas.microsoft.com/office/drawing/2014/main" id="{66A2DBA0-8F04-4D91-8C17-D1FEDDCB488C}"/>
              </a:ext>
            </a:extLst>
          </p:cNvPr>
          <p:cNvSpPr/>
          <p:nvPr/>
        </p:nvSpPr>
        <p:spPr>
          <a:xfrm>
            <a:off x="7916126" y="6167699"/>
            <a:ext cx="451046" cy="419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52C264-B365-4112-A1C0-DB50ABCF9E55}"/>
              </a:ext>
            </a:extLst>
          </p:cNvPr>
          <p:cNvSpPr txBox="1"/>
          <p:nvPr/>
        </p:nvSpPr>
        <p:spPr>
          <a:xfrm>
            <a:off x="8369235" y="6183000"/>
            <a:ext cx="269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나머지는 </a:t>
            </a:r>
            <a:r>
              <a:rPr lang="en-US" altLang="ko-KR" dirty="0"/>
              <a:t>binary </a:t>
            </a:r>
            <a:r>
              <a:rPr lang="ko-KR" altLang="en-US" dirty="0"/>
              <a:t>와 동일</a:t>
            </a:r>
          </a:p>
        </p:txBody>
      </p:sp>
    </p:spTree>
    <p:extLst>
      <p:ext uri="{BB962C8B-B14F-4D97-AF65-F5344CB8AC3E}">
        <p14:creationId xmlns:p14="http://schemas.microsoft.com/office/powerpoint/2010/main" val="200602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9" grpId="0"/>
      <p:bldP spid="50" grpId="0"/>
      <p:bldP spid="64" grpId="0"/>
      <p:bldP spid="6" grpId="0"/>
      <p:bldP spid="65" grpId="0"/>
      <p:bldP spid="66" grpId="0"/>
      <p:bldP spid="68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455953A-7464-473A-A7F6-005053637057}"/>
              </a:ext>
            </a:extLst>
          </p:cNvPr>
          <p:cNvGrpSpPr/>
          <p:nvPr/>
        </p:nvGrpSpPr>
        <p:grpSpPr>
          <a:xfrm>
            <a:off x="6096000" y="242892"/>
            <a:ext cx="5763774" cy="1867851"/>
            <a:chOff x="3057535" y="1484316"/>
            <a:chExt cx="5763774" cy="1867851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96ACD203-621C-48F5-AC72-07E6299DEE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57535" y="1794052"/>
              <a:ext cx="5763774" cy="1096450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5B96051-E2E9-4A6A-B5E3-A1DEDF608C1C}"/>
                </a:ext>
              </a:extLst>
            </p:cNvPr>
            <p:cNvSpPr/>
            <p:nvPr/>
          </p:nvSpPr>
          <p:spPr>
            <a:xfrm>
              <a:off x="4814192" y="1859525"/>
              <a:ext cx="757382" cy="1030977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8DC896-4E75-4142-B4F5-D6F2F0235A24}"/>
                </a:ext>
              </a:extLst>
            </p:cNvPr>
            <p:cNvSpPr txBox="1"/>
            <p:nvPr/>
          </p:nvSpPr>
          <p:spPr>
            <a:xfrm>
              <a:off x="4758774" y="2890502"/>
              <a:ext cx="8682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Each bin’s weight</a:t>
              </a:r>
              <a:endParaRPr lang="ko-KR" altLang="en-US" sz="12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F272D83-F466-4F0A-8658-7FDD68BCC9CC}"/>
                </a:ext>
              </a:extLst>
            </p:cNvPr>
            <p:cNvSpPr/>
            <p:nvPr/>
          </p:nvSpPr>
          <p:spPr>
            <a:xfrm>
              <a:off x="4324664" y="1794052"/>
              <a:ext cx="365013" cy="280434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27028B1-6223-4B39-BB80-0781058C5915}"/>
                </a:ext>
              </a:extLst>
            </p:cNvPr>
            <p:cNvSpPr txBox="1"/>
            <p:nvPr/>
          </p:nvSpPr>
          <p:spPr>
            <a:xfrm>
              <a:off x="3876877" y="1484316"/>
              <a:ext cx="13160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Total M bins</a:t>
              </a:r>
              <a:endParaRPr lang="ko-KR" altLang="en-US" sz="12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0538C5C-1AA1-45D1-BBB2-36D6BE4C0D90}"/>
                </a:ext>
              </a:extLst>
            </p:cNvPr>
            <p:cNvSpPr/>
            <p:nvPr/>
          </p:nvSpPr>
          <p:spPr>
            <a:xfrm>
              <a:off x="5719354" y="2105476"/>
              <a:ext cx="1237673" cy="479133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31EB2BB-ABD2-4061-82F2-E00DCFE521E9}"/>
                </a:ext>
              </a:extLst>
            </p:cNvPr>
            <p:cNvSpPr txBox="1"/>
            <p:nvPr/>
          </p:nvSpPr>
          <p:spPr>
            <a:xfrm>
              <a:off x="5889496" y="2599056"/>
              <a:ext cx="8682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Each bin‘s average</a:t>
              </a:r>
            </a:p>
            <a:p>
              <a:pPr algn="ctr"/>
              <a:r>
                <a:rPr lang="en-US" altLang="ko-KR" sz="1200" b="1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accuracy</a:t>
              </a:r>
              <a:endParaRPr lang="ko-KR" altLang="en-US" sz="12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87A8E98-2EEF-4F47-AD86-526518A0B445}"/>
                </a:ext>
              </a:extLst>
            </p:cNvPr>
            <p:cNvSpPr/>
            <p:nvPr/>
          </p:nvSpPr>
          <p:spPr>
            <a:xfrm>
              <a:off x="7337484" y="2105476"/>
              <a:ext cx="1383690" cy="479133"/>
            </a:xfrm>
            <a:prstGeom prst="rect">
              <a:avLst/>
            </a:prstGeom>
            <a:solidFill>
              <a:schemeClr val="accent6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DA3CC5F-D9CF-4EB0-9E09-495FD4FD3628}"/>
                </a:ext>
              </a:extLst>
            </p:cNvPr>
            <p:cNvSpPr txBox="1"/>
            <p:nvPr/>
          </p:nvSpPr>
          <p:spPr>
            <a:xfrm>
              <a:off x="7507625" y="2599056"/>
              <a:ext cx="10002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6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Each bin‘s average</a:t>
              </a:r>
            </a:p>
            <a:p>
              <a:pPr algn="ctr"/>
              <a:r>
                <a:rPr lang="en-US" altLang="ko-KR" sz="1200" b="1" dirty="0">
                  <a:solidFill>
                    <a:schemeClr val="accent6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confidence</a:t>
              </a:r>
              <a:endParaRPr lang="ko-KR" altLang="en-US" sz="12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9819017-DF13-47CE-A440-8BB19D3D0E18}"/>
              </a:ext>
            </a:extLst>
          </p:cNvPr>
          <p:cNvSpPr txBox="1"/>
          <p:nvPr/>
        </p:nvSpPr>
        <p:spPr>
          <a:xfrm>
            <a:off x="738552" y="483577"/>
            <a:ext cx="83087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실습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EE9C24-FDF6-468E-9C64-AE5BA4125FDE}"/>
              </a:ext>
            </a:extLst>
          </p:cNvPr>
          <p:cNvSpPr txBox="1"/>
          <p:nvPr/>
        </p:nvSpPr>
        <p:spPr>
          <a:xfrm>
            <a:off x="863987" y="2598003"/>
            <a:ext cx="5412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주어진 </a:t>
            </a:r>
            <a:r>
              <a:rPr lang="en-US" altLang="ko-K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numpy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 array 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를 가지고 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ECE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계산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C2C1E5-EC35-4D8A-A50A-3BE522B983DB}"/>
              </a:ext>
            </a:extLst>
          </p:cNvPr>
          <p:cNvSpPr txBox="1"/>
          <p:nvPr/>
        </p:nvSpPr>
        <p:spPr>
          <a:xfrm>
            <a:off x="863987" y="3716205"/>
            <a:ext cx="84389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alibri" panose="020F0502020204030204" pitchFamily="34" charset="0"/>
                <a:cs typeface="Calibri" panose="020F0502020204030204" pitchFamily="34" charset="0"/>
              </a:rPr>
              <a:t>git clone github</a:t>
            </a:r>
            <a:r>
              <a:rPr lang="en-US" altLang="ko-KR" sz="3200" dirty="0">
                <a:latin typeface="Calibri" panose="020F0502020204030204" pitchFamily="34" charset="0"/>
                <a:cs typeface="Calibri" panose="020F0502020204030204" pitchFamily="34" charset="0"/>
              </a:rPr>
              <a:t>.com/</a:t>
            </a:r>
            <a:r>
              <a:rPr lang="en-US" altLang="ko-KR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haebeom</a:t>
            </a:r>
            <a:r>
              <a:rPr lang="en-US" altLang="ko-KR" sz="3200" dirty="0">
                <a:latin typeface="Calibri" panose="020F0502020204030204" pitchFamily="34" charset="0"/>
                <a:cs typeface="Calibri" panose="020F0502020204030204" pitchFamily="34" charset="0"/>
              </a:rPr>
              <a:t>-lee/</a:t>
            </a:r>
            <a:r>
              <a:rPr lang="en-US" altLang="ko-KR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ece_samsung</a:t>
            </a:r>
            <a:endParaRPr lang="en-US" altLang="ko-KR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072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2C6EB4EB-A515-4934-AF8E-7968D388DAE0}"/>
              </a:ext>
            </a:extLst>
          </p:cNvPr>
          <p:cNvSpPr txBox="1"/>
          <p:nvPr/>
        </p:nvSpPr>
        <p:spPr>
          <a:xfrm>
            <a:off x="738552" y="483577"/>
            <a:ext cx="83087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Calibri" panose="020F0502020204030204" pitchFamily="34" charset="0"/>
                <a:cs typeface="Calibri" panose="020F0502020204030204" pitchFamily="34" charset="0"/>
              </a:rPr>
              <a:t>Temperature Scaling</a:t>
            </a:r>
            <a:endParaRPr lang="ko-KR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C7002C-A1FB-4072-B0F2-5D7EBA180EB9}"/>
              </a:ext>
            </a:extLst>
          </p:cNvPr>
          <p:cNvSpPr txBox="1"/>
          <p:nvPr/>
        </p:nvSpPr>
        <p:spPr>
          <a:xfrm>
            <a:off x="738552" y="1512644"/>
            <a:ext cx="11259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Most simple, efficient and effective method for calibration.</a:t>
            </a:r>
            <a:endParaRPr lang="ko-KR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BA24FE-6BCB-4C8C-A07B-09A82DBFA502}"/>
                  </a:ext>
                </a:extLst>
              </p:cNvPr>
              <p:cNvSpPr txBox="1"/>
              <p:nvPr/>
            </p:nvSpPr>
            <p:spPr>
              <a:xfrm>
                <a:off x="3847832" y="2183020"/>
                <a:ext cx="39855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ko-KR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softmax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ko-KR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BA24FE-6BCB-4C8C-A07B-09A82DBFA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832" y="2183020"/>
                <a:ext cx="3985578" cy="369332"/>
              </a:xfrm>
              <a:prstGeom prst="rect">
                <a:avLst/>
              </a:prstGeom>
              <a:blipFill>
                <a:blip r:embed="rId2"/>
                <a:stretch>
                  <a:fillRect l="-917" r="-1835" b="-37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3D8148-3D9F-4C2C-B33F-0379621CB28C}"/>
                  </a:ext>
                </a:extLst>
              </p:cNvPr>
              <p:cNvSpPr txBox="1"/>
              <p:nvPr/>
            </p:nvSpPr>
            <p:spPr>
              <a:xfrm>
                <a:off x="738552" y="2761063"/>
                <a:ext cx="11259484" cy="463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Validation set </a:t>
                </a:r>
                <a:r>
                  <a:rPr lang="ko-KR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을 이용해서 </a:t>
                </a:r>
                <a14:m>
                  <m:oMath xmlns:m="http://schemas.openxmlformats.org/officeDocument/2006/math">
                    <m:r>
                      <a:rPr lang="en-US" altLang="ko-KR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4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ko-KR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validation loss </a:t>
                </a:r>
                <a:r>
                  <a:rPr lang="ko-KR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에 </a:t>
                </a:r>
                <a:r>
                  <a:rPr lang="en-US" altLang="ko-KR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fitting </a:t>
                </a:r>
                <a:r>
                  <a:rPr lang="ko-KR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시킴</a:t>
                </a:r>
                <a:r>
                  <a:rPr lang="en-US" altLang="ko-KR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r>
                  <a:rPr lang="ko-KR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altLang="ko-KR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3D8148-3D9F-4C2C-B33F-0379621CB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552" y="2761063"/>
                <a:ext cx="11259484" cy="463653"/>
              </a:xfrm>
              <a:prstGeom prst="rect">
                <a:avLst/>
              </a:prstGeom>
              <a:blipFill>
                <a:blip r:embed="rId3"/>
                <a:stretch>
                  <a:fillRect l="-812" t="-11842" b="-30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C4FBF9A-DCF7-4C23-B473-92E6F0976541}"/>
              </a:ext>
            </a:extLst>
          </p:cNvPr>
          <p:cNvSpPr txBox="1"/>
          <p:nvPr/>
        </p:nvSpPr>
        <p:spPr>
          <a:xfrm>
            <a:off x="738552" y="3319308"/>
            <a:ext cx="11259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즉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, temperature scaling 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으로 너무 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overconfident 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한 예측을 바로잡는다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(Training set 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만으로는 불가능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(?)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함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1E9B68-3D0C-489F-9DAC-A1A3ACE3E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7387" y="4244897"/>
            <a:ext cx="7797225" cy="241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64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2C6EB4EB-A515-4934-AF8E-7968D388DAE0}"/>
              </a:ext>
            </a:extLst>
          </p:cNvPr>
          <p:cNvSpPr txBox="1"/>
          <p:nvPr/>
        </p:nvSpPr>
        <p:spPr>
          <a:xfrm>
            <a:off x="738552" y="483577"/>
            <a:ext cx="83087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Calibri" panose="020F0502020204030204" pitchFamily="34" charset="0"/>
                <a:cs typeface="Calibri" panose="020F0502020204030204" pitchFamily="34" charset="0"/>
              </a:rPr>
              <a:t>Assignment: Temperature Scaling</a:t>
            </a:r>
            <a:endParaRPr lang="ko-KR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C7002C-A1FB-4072-B0F2-5D7EBA180EB9}"/>
              </a:ext>
            </a:extLst>
          </p:cNvPr>
          <p:cNvSpPr txBox="1"/>
          <p:nvPr/>
        </p:nvSpPr>
        <p:spPr>
          <a:xfrm>
            <a:off x="671877" y="1987063"/>
            <a:ext cx="112594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LeNet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을 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MNIST-1000 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에 학습시킨 후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 ECE 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계산</a:t>
            </a:r>
            <a:endParaRPr lang="en-US" altLang="ko-K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개 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example 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로 이루어진 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validation set 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으로 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temperature scaling 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한 후 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ECE 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비교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7572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8779FB-ADD2-4A2D-A7A4-30C2F35E9416}"/>
              </a:ext>
            </a:extLst>
          </p:cNvPr>
          <p:cNvSpPr txBox="1"/>
          <p:nvPr/>
        </p:nvSpPr>
        <p:spPr>
          <a:xfrm>
            <a:off x="738552" y="483577"/>
            <a:ext cx="83087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Calibri" panose="020F0502020204030204" pitchFamily="34" charset="0"/>
                <a:cs typeface="Calibri" panose="020F0502020204030204" pitchFamily="34" charset="0"/>
              </a:rPr>
              <a:t>Calibration</a:t>
            </a:r>
            <a:endParaRPr lang="ko-KR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2A1D57-638B-402F-8815-3FCEA8B98E26}"/>
              </a:ext>
            </a:extLst>
          </p:cNvPr>
          <p:cNvSpPr txBox="1"/>
          <p:nvPr/>
        </p:nvSpPr>
        <p:spPr>
          <a:xfrm>
            <a:off x="738552" y="1415563"/>
            <a:ext cx="1045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Model confidence should be equal to actual accuracy, but it’s not for modern NN. </a:t>
            </a:r>
            <a:endParaRPr lang="ko-KR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B99791D-DF44-4466-BAFF-C86E7F359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907" y="2012723"/>
            <a:ext cx="4180185" cy="4361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76B4A4-5C6F-4B88-8EB6-66EDFA550FE7}"/>
              </a:ext>
            </a:extLst>
          </p:cNvPr>
          <p:cNvSpPr txBox="1"/>
          <p:nvPr/>
        </p:nvSpPr>
        <p:spPr>
          <a:xfrm>
            <a:off x="738552" y="6581001"/>
            <a:ext cx="43558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Guo et al., </a:t>
            </a:r>
            <a:r>
              <a:rPr lang="en-US" altLang="ko-KR" sz="1200" b="1" dirty="0">
                <a:latin typeface="Calibri" panose="020F0502020204030204" pitchFamily="34" charset="0"/>
                <a:cs typeface="Calibri" panose="020F0502020204030204" pitchFamily="34" charset="0"/>
              </a:rPr>
              <a:t>On Calibration of Modern Neural Networks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, ICML 2017</a:t>
            </a:r>
            <a:endParaRPr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3C9B708-F2A7-4FA0-8CA8-D59F7F16184C}"/>
              </a:ext>
            </a:extLst>
          </p:cNvPr>
          <p:cNvSpPr/>
          <p:nvPr/>
        </p:nvSpPr>
        <p:spPr>
          <a:xfrm>
            <a:off x="6330462" y="1951177"/>
            <a:ext cx="1855630" cy="4226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85FB71-76E2-40D3-A7E9-D0994941F02D}"/>
              </a:ext>
            </a:extLst>
          </p:cNvPr>
          <p:cNvSpPr txBox="1"/>
          <p:nvPr/>
        </p:nvSpPr>
        <p:spPr>
          <a:xfrm>
            <a:off x="5094424" y="6581001"/>
            <a:ext cx="2704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hlinkClick r:id="rId3"/>
              </a:rPr>
              <a:t>https://arxiv.org/pdf/1706.04599.pdf</a:t>
            </a:r>
            <a:endParaRPr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62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8779FB-ADD2-4A2D-A7A4-30C2F35E9416}"/>
              </a:ext>
            </a:extLst>
          </p:cNvPr>
          <p:cNvSpPr txBox="1"/>
          <p:nvPr/>
        </p:nvSpPr>
        <p:spPr>
          <a:xfrm>
            <a:off x="738552" y="483577"/>
            <a:ext cx="83087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Calibri" panose="020F0502020204030204" pitchFamily="34" charset="0"/>
                <a:cs typeface="Calibri" panose="020F0502020204030204" pitchFamily="34" charset="0"/>
              </a:rPr>
              <a:t>Calibration</a:t>
            </a:r>
            <a:endParaRPr lang="ko-KR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2A1D57-638B-402F-8815-3FCEA8B98E26}"/>
              </a:ext>
            </a:extLst>
          </p:cNvPr>
          <p:cNvSpPr txBox="1"/>
          <p:nvPr/>
        </p:nvSpPr>
        <p:spPr>
          <a:xfrm>
            <a:off x="738552" y="1415563"/>
            <a:ext cx="10454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Why important?</a:t>
            </a:r>
          </a:p>
          <a:p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인간이 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model prediction 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을 해석할 때 얼만큼 믿을 것인지 알 수 있다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.</a:t>
            </a:r>
            <a:endParaRPr lang="ko-KR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B99791D-DF44-4466-BAFF-C86E7F359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032" y="2409105"/>
            <a:ext cx="3846996" cy="40140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76B4A4-5C6F-4B88-8EB6-66EDFA550FE7}"/>
              </a:ext>
            </a:extLst>
          </p:cNvPr>
          <p:cNvSpPr txBox="1"/>
          <p:nvPr/>
        </p:nvSpPr>
        <p:spPr>
          <a:xfrm>
            <a:off x="738552" y="6581001"/>
            <a:ext cx="43558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Guo et al., </a:t>
            </a:r>
            <a:r>
              <a:rPr lang="en-US" altLang="ko-KR" sz="1200" b="1" dirty="0">
                <a:latin typeface="Calibri" panose="020F0502020204030204" pitchFamily="34" charset="0"/>
                <a:cs typeface="Calibri" panose="020F0502020204030204" pitchFamily="34" charset="0"/>
              </a:rPr>
              <a:t>On Calibration of Modern Neural Networks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, ICML 2017</a:t>
            </a:r>
            <a:endParaRPr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C25FD0-0679-4009-BEE7-6BC29440288C}"/>
              </a:ext>
            </a:extLst>
          </p:cNvPr>
          <p:cNvSpPr txBox="1"/>
          <p:nvPr/>
        </p:nvSpPr>
        <p:spPr>
          <a:xfrm>
            <a:off x="5094424" y="6581001"/>
            <a:ext cx="2704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hlinkClick r:id="rId3"/>
              </a:rPr>
              <a:t>https://arxiv.org/pdf/1706.04599.pdf</a:t>
            </a:r>
            <a:endParaRPr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959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8779FB-ADD2-4A2D-A7A4-30C2F35E9416}"/>
              </a:ext>
            </a:extLst>
          </p:cNvPr>
          <p:cNvSpPr txBox="1"/>
          <p:nvPr/>
        </p:nvSpPr>
        <p:spPr>
          <a:xfrm>
            <a:off x="738552" y="483577"/>
            <a:ext cx="83087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4400" dirty="0">
                <a:latin typeface="Calibri" panose="020F0502020204030204" pitchFamily="34" charset="0"/>
                <a:cs typeface="Calibri" panose="020F0502020204030204" pitchFamily="34" charset="0"/>
              </a:rPr>
              <a:t>xpected </a:t>
            </a:r>
            <a:r>
              <a:rPr lang="en-US" altLang="ko-KR" sz="4400" b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sz="4400" dirty="0">
                <a:latin typeface="Calibri" panose="020F0502020204030204" pitchFamily="34" charset="0"/>
                <a:cs typeface="Calibri" panose="020F0502020204030204" pitchFamily="34" charset="0"/>
              </a:rPr>
              <a:t>alibration </a:t>
            </a:r>
            <a:r>
              <a:rPr lang="en-US" altLang="ko-KR" sz="4400" b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4400" dirty="0">
                <a:latin typeface="Calibri" panose="020F0502020204030204" pitchFamily="34" charset="0"/>
                <a:cs typeface="Calibri" panose="020F0502020204030204" pitchFamily="34" charset="0"/>
              </a:rPr>
              <a:t>rror</a:t>
            </a:r>
            <a:endParaRPr lang="ko-KR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2A1D57-638B-402F-8815-3FCEA8B98E26}"/>
              </a:ext>
            </a:extLst>
          </p:cNvPr>
          <p:cNvSpPr txBox="1"/>
          <p:nvPr/>
        </p:nvSpPr>
        <p:spPr>
          <a:xfrm>
            <a:off x="738552" y="1415563"/>
            <a:ext cx="11259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Expected gap between accuracy and model confidence.</a:t>
            </a:r>
            <a:endParaRPr lang="ko-KR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2F7462-6D54-488D-9E22-FA442F99D181}"/>
              </a:ext>
            </a:extLst>
          </p:cNvPr>
          <p:cNvSpPr txBox="1"/>
          <p:nvPr/>
        </p:nvSpPr>
        <p:spPr>
          <a:xfrm>
            <a:off x="738552" y="6581001"/>
            <a:ext cx="43558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Guo et al., </a:t>
            </a:r>
            <a:r>
              <a:rPr lang="en-US" altLang="ko-KR" sz="1200" b="1" dirty="0">
                <a:latin typeface="Calibri" panose="020F0502020204030204" pitchFamily="34" charset="0"/>
                <a:cs typeface="Calibri" panose="020F0502020204030204" pitchFamily="34" charset="0"/>
              </a:rPr>
              <a:t>On Calibration of Modern Neural Networks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, ICML 2017</a:t>
            </a:r>
            <a:endParaRPr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C03EB9D-AA0D-43B4-A001-CE82E9E87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606" y="2039773"/>
            <a:ext cx="4495132" cy="469032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158B49F-8386-412F-ABDF-73AEA568B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94" y="2967334"/>
            <a:ext cx="7213531" cy="46166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6ACD203-621C-48F5-AC72-07E6299DE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172" y="4238672"/>
            <a:ext cx="5763774" cy="109645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5B96051-E2E9-4A6A-B5E3-A1DEDF608C1C}"/>
              </a:ext>
            </a:extLst>
          </p:cNvPr>
          <p:cNvSpPr/>
          <p:nvPr/>
        </p:nvSpPr>
        <p:spPr>
          <a:xfrm>
            <a:off x="2630829" y="4304145"/>
            <a:ext cx="757382" cy="1030977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8DC896-4E75-4142-B4F5-D6F2F0235A24}"/>
              </a:ext>
            </a:extLst>
          </p:cNvPr>
          <p:cNvSpPr txBox="1"/>
          <p:nvPr/>
        </p:nvSpPr>
        <p:spPr>
          <a:xfrm>
            <a:off x="2575411" y="5335122"/>
            <a:ext cx="868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bin’s weight</a:t>
            </a:r>
            <a:endParaRPr lang="ko-KR" altLang="en-US" sz="12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272D83-F466-4F0A-8658-7FDD68BCC9CC}"/>
              </a:ext>
            </a:extLst>
          </p:cNvPr>
          <p:cNvSpPr/>
          <p:nvPr/>
        </p:nvSpPr>
        <p:spPr>
          <a:xfrm>
            <a:off x="2141301" y="4238672"/>
            <a:ext cx="365013" cy="280434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7028B1-6223-4B39-BB80-0781058C5915}"/>
              </a:ext>
            </a:extLst>
          </p:cNvPr>
          <p:cNvSpPr txBox="1"/>
          <p:nvPr/>
        </p:nvSpPr>
        <p:spPr>
          <a:xfrm>
            <a:off x="1693514" y="3928936"/>
            <a:ext cx="1316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Total M bins</a:t>
            </a:r>
            <a:endParaRPr lang="ko-KR" altLang="en-US" sz="12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0538C5C-1AA1-45D1-BBB2-36D6BE4C0D90}"/>
              </a:ext>
            </a:extLst>
          </p:cNvPr>
          <p:cNvSpPr/>
          <p:nvPr/>
        </p:nvSpPr>
        <p:spPr>
          <a:xfrm>
            <a:off x="3535991" y="4550096"/>
            <a:ext cx="1237673" cy="479133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1EB2BB-ABD2-4061-82F2-E00DCFE521E9}"/>
              </a:ext>
            </a:extLst>
          </p:cNvPr>
          <p:cNvSpPr txBox="1"/>
          <p:nvPr/>
        </p:nvSpPr>
        <p:spPr>
          <a:xfrm>
            <a:off x="3706133" y="5043676"/>
            <a:ext cx="868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bin‘s average</a:t>
            </a:r>
          </a:p>
          <a:p>
            <a:pPr algn="ctr"/>
            <a:r>
              <a:rPr lang="en-US" altLang="ko-KR" sz="12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accuracy</a:t>
            </a:r>
            <a:endParaRPr lang="ko-KR" altLang="en-US" sz="1200" b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87A8E98-2EEF-4F47-AD86-526518A0B445}"/>
              </a:ext>
            </a:extLst>
          </p:cNvPr>
          <p:cNvSpPr/>
          <p:nvPr/>
        </p:nvSpPr>
        <p:spPr>
          <a:xfrm>
            <a:off x="5154121" y="4550096"/>
            <a:ext cx="1383690" cy="479133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A3CC5F-D9CF-4EB0-9E09-495FD4FD3628}"/>
              </a:ext>
            </a:extLst>
          </p:cNvPr>
          <p:cNvSpPr txBox="1"/>
          <p:nvPr/>
        </p:nvSpPr>
        <p:spPr>
          <a:xfrm>
            <a:off x="5324262" y="5043676"/>
            <a:ext cx="1000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bin‘s average</a:t>
            </a:r>
          </a:p>
          <a:p>
            <a:pPr algn="ctr"/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confidence</a:t>
            </a:r>
            <a:endParaRPr lang="ko-KR" altLang="en-US" sz="12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C24DC6-AB40-43EE-86C7-234C4F2ACA2F}"/>
              </a:ext>
            </a:extLst>
          </p:cNvPr>
          <p:cNvSpPr txBox="1"/>
          <p:nvPr/>
        </p:nvSpPr>
        <p:spPr>
          <a:xfrm>
            <a:off x="5094424" y="6581001"/>
            <a:ext cx="2704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hlinkClick r:id="rId5"/>
              </a:rPr>
              <a:t>https://arxiv.org/pdf/1706.04599.pdf</a:t>
            </a:r>
            <a:endParaRPr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92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E9819017-DF13-47CE-A440-8BB19D3D0E18}"/>
              </a:ext>
            </a:extLst>
          </p:cNvPr>
          <p:cNvSpPr txBox="1"/>
          <p:nvPr/>
        </p:nvSpPr>
        <p:spPr>
          <a:xfrm>
            <a:off x="738552" y="483577"/>
            <a:ext cx="83087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Calibri" panose="020F0502020204030204" pitchFamily="34" charset="0"/>
                <a:cs typeface="Calibri" panose="020F0502020204030204" pitchFamily="34" charset="0"/>
              </a:rPr>
              <a:t>ECE (binary)</a:t>
            </a:r>
            <a:endParaRPr lang="ko-KR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78F6533-0776-40CF-9B0D-493FC5C30D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024054"/>
              </p:ext>
            </p:extLst>
          </p:nvPr>
        </p:nvGraphicFramePr>
        <p:xfrm>
          <a:off x="3153588" y="4186825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6145334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158147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290557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713118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041564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312919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158316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989756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677935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600725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549535"/>
                  </a:ext>
                </a:extLst>
              </a:tr>
            </a:tbl>
          </a:graphicData>
        </a:graphic>
      </p:graphicFrame>
      <p:sp>
        <p:nvSpPr>
          <p:cNvPr id="44" name="직사각형 43">
            <a:extLst>
              <a:ext uri="{FF2B5EF4-FFF2-40B4-BE49-F238E27FC236}">
                <a16:creationId xmlns:a16="http://schemas.microsoft.com/office/drawing/2014/main" id="{2A2C611E-5485-4AD2-B6D8-13872549725E}"/>
              </a:ext>
            </a:extLst>
          </p:cNvPr>
          <p:cNvSpPr/>
          <p:nvPr/>
        </p:nvSpPr>
        <p:spPr>
          <a:xfrm>
            <a:off x="1871006" y="4186825"/>
            <a:ext cx="11886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600" b="1" dirty="0">
                <a:latin typeface="Calibri" panose="020F0502020204030204" pitchFamily="34" charset="0"/>
                <a:cs typeface="Calibri" panose="020F0502020204030204" pitchFamily="34" charset="0"/>
              </a:rPr>
              <a:t>Confidence </a:t>
            </a: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113D4B4D-CEBF-43FA-9E18-83DC66CBD7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546746"/>
              </p:ext>
            </p:extLst>
          </p:nvPr>
        </p:nvGraphicFramePr>
        <p:xfrm>
          <a:off x="3153588" y="3806814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6145334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158147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290557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713118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041564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312919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158316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989756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677935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600725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549535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82A44973-B155-4DD0-9728-29FF390BEA4A}"/>
              </a:ext>
            </a:extLst>
          </p:cNvPr>
          <p:cNvSpPr/>
          <p:nvPr/>
        </p:nvSpPr>
        <p:spPr>
          <a:xfrm>
            <a:off x="1175136" y="3820417"/>
            <a:ext cx="18308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600" b="1" dirty="0">
                <a:latin typeface="Calibri" panose="020F0502020204030204" pitchFamily="34" charset="0"/>
                <a:cs typeface="Calibri" panose="020F0502020204030204" pitchFamily="34" charset="0"/>
              </a:rPr>
              <a:t>Predicted class</a:t>
            </a: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1BBF5F82-2AD7-47B8-A91F-ED1130123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35067"/>
              </p:ext>
            </p:extLst>
          </p:nvPr>
        </p:nvGraphicFramePr>
        <p:xfrm>
          <a:off x="3153588" y="1908807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6145334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158147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290557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713118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041564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312919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158316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989756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677935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600725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549535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670200BC-6BCD-4C44-9F30-5AD4E4A1C7C4}"/>
              </a:ext>
            </a:extLst>
          </p:cNvPr>
          <p:cNvSpPr/>
          <p:nvPr/>
        </p:nvSpPr>
        <p:spPr>
          <a:xfrm>
            <a:off x="1583812" y="1793287"/>
            <a:ext cx="1422184" cy="500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105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답이 </a:t>
            </a:r>
            <a:r>
              <a:rPr lang="en-US" altLang="ko-KR" sz="105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ko-KR" altLang="en-US" sz="105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이라고 예측할</a:t>
            </a:r>
            <a:endParaRPr lang="en-US" altLang="ko-KR" sz="105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Model output</a:t>
            </a:r>
            <a:r>
              <a:rPr lang="en-US" altLang="ko-KR" sz="1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559FAF3-D16F-46AC-AEE3-B217606CE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613" y="98606"/>
            <a:ext cx="4682712" cy="1554304"/>
          </a:xfrm>
          <a:prstGeom prst="rect">
            <a:avLst/>
          </a:prstGeom>
        </p:spPr>
      </p:pic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56B36B64-CBD9-4422-8F43-533AB0735C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242434"/>
              </p:ext>
            </p:extLst>
          </p:nvPr>
        </p:nvGraphicFramePr>
        <p:xfrm>
          <a:off x="3153588" y="4691666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6145334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158147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290557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713118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041564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312919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158316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989756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677935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600725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549535"/>
                  </a:ext>
                </a:extLst>
              </a:tr>
            </a:tbl>
          </a:graphicData>
        </a:graphic>
      </p:graphicFrame>
      <p:sp>
        <p:nvSpPr>
          <p:cNvPr id="65" name="직사각형 64">
            <a:extLst>
              <a:ext uri="{FF2B5EF4-FFF2-40B4-BE49-F238E27FC236}">
                <a16:creationId xmlns:a16="http://schemas.microsoft.com/office/drawing/2014/main" id="{F1E100AC-22E2-4977-BD75-1832812EC2E8}"/>
              </a:ext>
            </a:extLst>
          </p:cNvPr>
          <p:cNvSpPr/>
          <p:nvPr/>
        </p:nvSpPr>
        <p:spPr>
          <a:xfrm>
            <a:off x="1402544" y="4705269"/>
            <a:ext cx="16571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600" b="1" dirty="0">
                <a:latin typeface="Calibri" panose="020F0502020204030204" pitchFamily="34" charset="0"/>
                <a:cs typeface="Calibri" panose="020F0502020204030204" pitchFamily="34" charset="0"/>
              </a:rPr>
              <a:t>Correctness (0/1)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87AAD99-1067-467D-A879-9954F6F78C81}"/>
              </a:ext>
            </a:extLst>
          </p:cNvPr>
          <p:cNvSpPr/>
          <p:nvPr/>
        </p:nvSpPr>
        <p:spPr>
          <a:xfrm>
            <a:off x="2310889" y="2464511"/>
            <a:ext cx="6254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Label</a:t>
            </a:r>
            <a:endParaRPr lang="en-US" altLang="ko-KR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18499C3C-9621-42B5-9982-68FA98C40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528330"/>
              </p:ext>
            </p:extLst>
          </p:nvPr>
        </p:nvGraphicFramePr>
        <p:xfrm>
          <a:off x="3153588" y="2450908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6145334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158147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290557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713118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041564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312919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158316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989756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677935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600725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549535"/>
                  </a:ext>
                </a:extLst>
              </a:tr>
            </a:tbl>
          </a:graphicData>
        </a:graphic>
      </p:graphicFrame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FF196AB8-8FC7-4FD9-BC20-29EDA12F9D0E}"/>
              </a:ext>
            </a:extLst>
          </p:cNvPr>
          <p:cNvSpPr/>
          <p:nvPr/>
        </p:nvSpPr>
        <p:spPr>
          <a:xfrm>
            <a:off x="6619875" y="3143250"/>
            <a:ext cx="685800" cy="365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98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28" grpId="0"/>
      <p:bldP spid="65" grpId="0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>
            <a:extLst>
              <a:ext uri="{FF2B5EF4-FFF2-40B4-BE49-F238E27FC236}">
                <a16:creationId xmlns:a16="http://schemas.microsoft.com/office/drawing/2014/main" id="{A32786D9-C49A-4248-ABA4-1DC182295BC3}"/>
              </a:ext>
            </a:extLst>
          </p:cNvPr>
          <p:cNvSpPr/>
          <p:nvPr/>
        </p:nvSpPr>
        <p:spPr>
          <a:xfrm>
            <a:off x="3567105" y="4131508"/>
            <a:ext cx="1007918" cy="18859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729A59B-1D74-402C-8778-C8728F83B20D}"/>
              </a:ext>
            </a:extLst>
          </p:cNvPr>
          <p:cNvSpPr/>
          <p:nvPr/>
        </p:nvSpPr>
        <p:spPr>
          <a:xfrm>
            <a:off x="4575023" y="4131508"/>
            <a:ext cx="1007918" cy="18859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8BB130A-7278-426A-84AC-9018E93847AF}"/>
              </a:ext>
            </a:extLst>
          </p:cNvPr>
          <p:cNvSpPr/>
          <p:nvPr/>
        </p:nvSpPr>
        <p:spPr>
          <a:xfrm>
            <a:off x="5582941" y="4131508"/>
            <a:ext cx="1007918" cy="18859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5D8CD29-190F-4449-B8DD-DE47AAEB4697}"/>
              </a:ext>
            </a:extLst>
          </p:cNvPr>
          <p:cNvSpPr/>
          <p:nvPr/>
        </p:nvSpPr>
        <p:spPr>
          <a:xfrm>
            <a:off x="6590859" y="4131508"/>
            <a:ext cx="1007918" cy="18859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D319FB4-10FE-48EF-8BFD-23D6253201F0}"/>
              </a:ext>
            </a:extLst>
          </p:cNvPr>
          <p:cNvSpPr txBox="1"/>
          <p:nvPr/>
        </p:nvSpPr>
        <p:spPr>
          <a:xfrm>
            <a:off x="3717773" y="6103183"/>
            <a:ext cx="85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0~0.25</a:t>
            </a:r>
            <a:endParaRPr lang="ko-KR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CFEA495-CA1D-4433-BA99-5C4C15C2F279}"/>
              </a:ext>
            </a:extLst>
          </p:cNvPr>
          <p:cNvSpPr txBox="1"/>
          <p:nvPr/>
        </p:nvSpPr>
        <p:spPr>
          <a:xfrm>
            <a:off x="4650357" y="6103183"/>
            <a:ext cx="85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0.25~0.5</a:t>
            </a:r>
            <a:endParaRPr lang="ko-KR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3FDF617-9299-4E80-8261-F0BFB6485F62}"/>
              </a:ext>
            </a:extLst>
          </p:cNvPr>
          <p:cNvSpPr txBox="1"/>
          <p:nvPr/>
        </p:nvSpPr>
        <p:spPr>
          <a:xfrm>
            <a:off x="5658275" y="6103183"/>
            <a:ext cx="85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0.5~0.75</a:t>
            </a:r>
            <a:endParaRPr lang="ko-KR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BAE824C-CAE9-40E9-98BB-086DB8BBF4E2}"/>
              </a:ext>
            </a:extLst>
          </p:cNvPr>
          <p:cNvSpPr txBox="1"/>
          <p:nvPr/>
        </p:nvSpPr>
        <p:spPr>
          <a:xfrm>
            <a:off x="6666193" y="6103183"/>
            <a:ext cx="85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0.75~1.0</a:t>
            </a:r>
            <a:endParaRPr lang="ko-KR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24EDF25-427F-412D-9261-AE147089E711}"/>
              </a:ext>
            </a:extLst>
          </p:cNvPr>
          <p:cNvSpPr txBox="1"/>
          <p:nvPr/>
        </p:nvSpPr>
        <p:spPr>
          <a:xfrm>
            <a:off x="4830466" y="6410960"/>
            <a:ext cx="150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confidence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502D2456-3EB5-4854-95C3-98A48B5A257D}"/>
              </a:ext>
            </a:extLst>
          </p:cNvPr>
          <p:cNvCxnSpPr>
            <a:cxnSpLocks/>
          </p:cNvCxnSpPr>
          <p:nvPr/>
        </p:nvCxnSpPr>
        <p:spPr>
          <a:xfrm flipV="1">
            <a:off x="3567105" y="4131508"/>
            <a:ext cx="4031672" cy="1885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그림 44">
            <a:extLst>
              <a:ext uri="{FF2B5EF4-FFF2-40B4-BE49-F238E27FC236}">
                <a16:creationId xmlns:a16="http://schemas.microsoft.com/office/drawing/2014/main" id="{D8035C59-CC5E-4B05-93E7-353993940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613" y="98606"/>
            <a:ext cx="4682712" cy="1554304"/>
          </a:xfrm>
          <a:prstGeom prst="rect">
            <a:avLst/>
          </a:prstGeom>
        </p:spPr>
      </p:pic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7C4BF33F-1D1E-48AC-91CD-51A05B80A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684048"/>
              </p:ext>
            </p:extLst>
          </p:nvPr>
        </p:nvGraphicFramePr>
        <p:xfrm>
          <a:off x="2736479" y="2524517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6145334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158147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290557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713118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041564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312919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158316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989756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677935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600725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549535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id="{3F3E16EE-3F70-48B5-A6CF-5A9BD9FE86BB}"/>
              </a:ext>
            </a:extLst>
          </p:cNvPr>
          <p:cNvSpPr/>
          <p:nvPr/>
        </p:nvSpPr>
        <p:spPr>
          <a:xfrm>
            <a:off x="1453897" y="2524517"/>
            <a:ext cx="11886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600" b="1" dirty="0">
                <a:latin typeface="Calibri" panose="020F0502020204030204" pitchFamily="34" charset="0"/>
                <a:cs typeface="Calibri" panose="020F0502020204030204" pitchFamily="34" charset="0"/>
              </a:rPr>
              <a:t>Confidence </a:t>
            </a: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927E8A88-092E-450D-9AB4-942FC3C2FB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036009"/>
              </p:ext>
            </p:extLst>
          </p:nvPr>
        </p:nvGraphicFramePr>
        <p:xfrm>
          <a:off x="2736479" y="2144506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6145334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158147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290557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713118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041564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312919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158316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989756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677935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600725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549535"/>
                  </a:ext>
                </a:extLst>
              </a:tr>
            </a:tbl>
          </a:graphicData>
        </a:graphic>
      </p:graphicFrame>
      <p:sp>
        <p:nvSpPr>
          <p:cNvPr id="61" name="직사각형 60">
            <a:extLst>
              <a:ext uri="{FF2B5EF4-FFF2-40B4-BE49-F238E27FC236}">
                <a16:creationId xmlns:a16="http://schemas.microsoft.com/office/drawing/2014/main" id="{3DFEE366-47E4-4040-892A-F36E3748BC91}"/>
              </a:ext>
            </a:extLst>
          </p:cNvPr>
          <p:cNvSpPr/>
          <p:nvPr/>
        </p:nvSpPr>
        <p:spPr>
          <a:xfrm>
            <a:off x="758027" y="2158109"/>
            <a:ext cx="18308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600" b="1" dirty="0">
                <a:latin typeface="Calibri" panose="020F0502020204030204" pitchFamily="34" charset="0"/>
                <a:cs typeface="Calibri" panose="020F0502020204030204" pitchFamily="34" charset="0"/>
              </a:rPr>
              <a:t>Predicted label</a:t>
            </a:r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DD6DE426-2C66-4AA5-A7B5-37EF946D3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592643"/>
              </p:ext>
            </p:extLst>
          </p:nvPr>
        </p:nvGraphicFramePr>
        <p:xfrm>
          <a:off x="2736479" y="3029358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6145334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158147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290557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713118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041564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312919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158316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989756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677935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600725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549535"/>
                  </a:ext>
                </a:extLst>
              </a:tr>
            </a:tbl>
          </a:graphicData>
        </a:graphic>
      </p:graphicFrame>
      <p:sp>
        <p:nvSpPr>
          <p:cNvPr id="65" name="직사각형 64">
            <a:extLst>
              <a:ext uri="{FF2B5EF4-FFF2-40B4-BE49-F238E27FC236}">
                <a16:creationId xmlns:a16="http://schemas.microsoft.com/office/drawing/2014/main" id="{DE143D3A-4A08-4E6F-82F7-79BCF50870CD}"/>
              </a:ext>
            </a:extLst>
          </p:cNvPr>
          <p:cNvSpPr/>
          <p:nvPr/>
        </p:nvSpPr>
        <p:spPr>
          <a:xfrm>
            <a:off x="985435" y="3042961"/>
            <a:ext cx="16571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600" b="1" dirty="0">
                <a:latin typeface="Calibri" panose="020F0502020204030204" pitchFamily="34" charset="0"/>
                <a:cs typeface="Calibri" panose="020F0502020204030204" pitchFamily="34" charset="0"/>
              </a:rPr>
              <a:t>Correctness (0/1)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FBC7702-FE61-48B8-BB51-2622D812E249}"/>
              </a:ext>
            </a:extLst>
          </p:cNvPr>
          <p:cNvSpPr/>
          <p:nvPr/>
        </p:nvSpPr>
        <p:spPr>
          <a:xfrm>
            <a:off x="4575023" y="4131508"/>
            <a:ext cx="1007918" cy="18859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E6CF53C-1577-41B1-8E64-D62A4A8EF8EC}"/>
              </a:ext>
            </a:extLst>
          </p:cNvPr>
          <p:cNvSpPr txBox="1"/>
          <p:nvPr/>
        </p:nvSpPr>
        <p:spPr>
          <a:xfrm rot="16200000">
            <a:off x="2314129" y="4889817"/>
            <a:ext cx="150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accuracy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2335496-48F2-415D-AD7B-6B2C7A37D52E}"/>
              </a:ext>
            </a:extLst>
          </p:cNvPr>
          <p:cNvSpPr txBox="1"/>
          <p:nvPr/>
        </p:nvSpPr>
        <p:spPr>
          <a:xfrm>
            <a:off x="3166082" y="4920594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0.5</a:t>
            </a:r>
            <a:endParaRPr lang="ko-KR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614B142-F310-4201-B1DA-25AB8E654A98}"/>
              </a:ext>
            </a:extLst>
          </p:cNvPr>
          <p:cNvSpPr txBox="1"/>
          <p:nvPr/>
        </p:nvSpPr>
        <p:spPr>
          <a:xfrm>
            <a:off x="738552" y="483577"/>
            <a:ext cx="83087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Calibri" panose="020F0502020204030204" pitchFamily="34" charset="0"/>
                <a:cs typeface="Calibri" panose="020F0502020204030204" pitchFamily="34" charset="0"/>
              </a:rPr>
              <a:t>ECE (binary)</a:t>
            </a:r>
            <a:endParaRPr lang="ko-KR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641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>
            <a:extLst>
              <a:ext uri="{FF2B5EF4-FFF2-40B4-BE49-F238E27FC236}">
                <a16:creationId xmlns:a16="http://schemas.microsoft.com/office/drawing/2014/main" id="{A32786D9-C49A-4248-ABA4-1DC182295BC3}"/>
              </a:ext>
            </a:extLst>
          </p:cNvPr>
          <p:cNvSpPr/>
          <p:nvPr/>
        </p:nvSpPr>
        <p:spPr>
          <a:xfrm>
            <a:off x="3567105" y="4131508"/>
            <a:ext cx="1007918" cy="18859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729A59B-1D74-402C-8778-C8728F83B20D}"/>
              </a:ext>
            </a:extLst>
          </p:cNvPr>
          <p:cNvSpPr/>
          <p:nvPr/>
        </p:nvSpPr>
        <p:spPr>
          <a:xfrm>
            <a:off x="4575023" y="4131508"/>
            <a:ext cx="1007918" cy="18859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8BB130A-7278-426A-84AC-9018E93847AF}"/>
              </a:ext>
            </a:extLst>
          </p:cNvPr>
          <p:cNvSpPr/>
          <p:nvPr/>
        </p:nvSpPr>
        <p:spPr>
          <a:xfrm>
            <a:off x="5582941" y="4131508"/>
            <a:ext cx="1007918" cy="18859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5D8CD29-190F-4449-B8DD-DE47AAEB4697}"/>
              </a:ext>
            </a:extLst>
          </p:cNvPr>
          <p:cNvSpPr/>
          <p:nvPr/>
        </p:nvSpPr>
        <p:spPr>
          <a:xfrm>
            <a:off x="6590859" y="4131508"/>
            <a:ext cx="1007918" cy="18859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D319FB4-10FE-48EF-8BFD-23D6253201F0}"/>
              </a:ext>
            </a:extLst>
          </p:cNvPr>
          <p:cNvSpPr txBox="1"/>
          <p:nvPr/>
        </p:nvSpPr>
        <p:spPr>
          <a:xfrm>
            <a:off x="3717773" y="6103183"/>
            <a:ext cx="85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0~0.25</a:t>
            </a:r>
            <a:endParaRPr lang="ko-KR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CFEA495-CA1D-4433-BA99-5C4C15C2F279}"/>
              </a:ext>
            </a:extLst>
          </p:cNvPr>
          <p:cNvSpPr txBox="1"/>
          <p:nvPr/>
        </p:nvSpPr>
        <p:spPr>
          <a:xfrm>
            <a:off x="4650357" y="6103183"/>
            <a:ext cx="85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0.25~0.5</a:t>
            </a:r>
            <a:endParaRPr lang="ko-KR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3FDF617-9299-4E80-8261-F0BFB6485F62}"/>
              </a:ext>
            </a:extLst>
          </p:cNvPr>
          <p:cNvSpPr txBox="1"/>
          <p:nvPr/>
        </p:nvSpPr>
        <p:spPr>
          <a:xfrm>
            <a:off x="5658275" y="6103183"/>
            <a:ext cx="85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0.5~0.75</a:t>
            </a:r>
            <a:endParaRPr lang="ko-KR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BAE824C-CAE9-40E9-98BB-086DB8BBF4E2}"/>
              </a:ext>
            </a:extLst>
          </p:cNvPr>
          <p:cNvSpPr txBox="1"/>
          <p:nvPr/>
        </p:nvSpPr>
        <p:spPr>
          <a:xfrm>
            <a:off x="6666193" y="6103183"/>
            <a:ext cx="85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0.75~1.0</a:t>
            </a:r>
            <a:endParaRPr lang="ko-KR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24EDF25-427F-412D-9261-AE147089E711}"/>
              </a:ext>
            </a:extLst>
          </p:cNvPr>
          <p:cNvSpPr txBox="1"/>
          <p:nvPr/>
        </p:nvSpPr>
        <p:spPr>
          <a:xfrm>
            <a:off x="4830466" y="6410960"/>
            <a:ext cx="150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confidence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502D2456-3EB5-4854-95C3-98A48B5A257D}"/>
              </a:ext>
            </a:extLst>
          </p:cNvPr>
          <p:cNvCxnSpPr>
            <a:cxnSpLocks/>
          </p:cNvCxnSpPr>
          <p:nvPr/>
        </p:nvCxnSpPr>
        <p:spPr>
          <a:xfrm flipV="1">
            <a:off x="3567105" y="4131508"/>
            <a:ext cx="4031672" cy="1885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그림 44">
            <a:extLst>
              <a:ext uri="{FF2B5EF4-FFF2-40B4-BE49-F238E27FC236}">
                <a16:creationId xmlns:a16="http://schemas.microsoft.com/office/drawing/2014/main" id="{D8035C59-CC5E-4B05-93E7-353993940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613" y="98606"/>
            <a:ext cx="4682712" cy="1554304"/>
          </a:xfrm>
          <a:prstGeom prst="rect">
            <a:avLst/>
          </a:prstGeom>
        </p:spPr>
      </p:pic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7C4BF33F-1D1E-48AC-91CD-51A05B80A1B4}"/>
              </a:ext>
            </a:extLst>
          </p:cNvPr>
          <p:cNvGraphicFramePr>
            <a:graphicFrameLocks noGrp="1"/>
          </p:cNvGraphicFramePr>
          <p:nvPr/>
        </p:nvGraphicFramePr>
        <p:xfrm>
          <a:off x="2736479" y="2524517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6145334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158147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290557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713118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041564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312919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158316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989756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677935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600725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549535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id="{3F3E16EE-3F70-48B5-A6CF-5A9BD9FE86BB}"/>
              </a:ext>
            </a:extLst>
          </p:cNvPr>
          <p:cNvSpPr/>
          <p:nvPr/>
        </p:nvSpPr>
        <p:spPr>
          <a:xfrm>
            <a:off x="1453897" y="2524517"/>
            <a:ext cx="11886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600" b="1" dirty="0">
                <a:latin typeface="Calibri" panose="020F0502020204030204" pitchFamily="34" charset="0"/>
                <a:cs typeface="Calibri" panose="020F0502020204030204" pitchFamily="34" charset="0"/>
              </a:rPr>
              <a:t>Confidence </a:t>
            </a: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927E8A88-092E-450D-9AB4-942FC3C2FB01}"/>
              </a:ext>
            </a:extLst>
          </p:cNvPr>
          <p:cNvGraphicFramePr>
            <a:graphicFrameLocks noGrp="1"/>
          </p:cNvGraphicFramePr>
          <p:nvPr/>
        </p:nvGraphicFramePr>
        <p:xfrm>
          <a:off x="2736479" y="2144506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6145334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158147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290557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713118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041564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312919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158316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989756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677935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600725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549535"/>
                  </a:ext>
                </a:extLst>
              </a:tr>
            </a:tbl>
          </a:graphicData>
        </a:graphic>
      </p:graphicFrame>
      <p:sp>
        <p:nvSpPr>
          <p:cNvPr id="61" name="직사각형 60">
            <a:extLst>
              <a:ext uri="{FF2B5EF4-FFF2-40B4-BE49-F238E27FC236}">
                <a16:creationId xmlns:a16="http://schemas.microsoft.com/office/drawing/2014/main" id="{3DFEE366-47E4-4040-892A-F36E3748BC91}"/>
              </a:ext>
            </a:extLst>
          </p:cNvPr>
          <p:cNvSpPr/>
          <p:nvPr/>
        </p:nvSpPr>
        <p:spPr>
          <a:xfrm>
            <a:off x="758027" y="2158109"/>
            <a:ext cx="18308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600" b="1" dirty="0">
                <a:latin typeface="Calibri" panose="020F0502020204030204" pitchFamily="34" charset="0"/>
                <a:cs typeface="Calibri" panose="020F0502020204030204" pitchFamily="34" charset="0"/>
              </a:rPr>
              <a:t>Predicted label</a:t>
            </a:r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DD6DE426-2C66-4AA5-A7B5-37EF946D3658}"/>
              </a:ext>
            </a:extLst>
          </p:cNvPr>
          <p:cNvGraphicFramePr>
            <a:graphicFrameLocks noGrp="1"/>
          </p:cNvGraphicFramePr>
          <p:nvPr/>
        </p:nvGraphicFramePr>
        <p:xfrm>
          <a:off x="2736479" y="3029358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6145334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158147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290557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713118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041564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312919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158316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989756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677935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600725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549535"/>
                  </a:ext>
                </a:extLst>
              </a:tr>
            </a:tbl>
          </a:graphicData>
        </a:graphic>
      </p:graphicFrame>
      <p:sp>
        <p:nvSpPr>
          <p:cNvPr id="65" name="직사각형 64">
            <a:extLst>
              <a:ext uri="{FF2B5EF4-FFF2-40B4-BE49-F238E27FC236}">
                <a16:creationId xmlns:a16="http://schemas.microsoft.com/office/drawing/2014/main" id="{DE143D3A-4A08-4E6F-82F7-79BCF50870CD}"/>
              </a:ext>
            </a:extLst>
          </p:cNvPr>
          <p:cNvSpPr/>
          <p:nvPr/>
        </p:nvSpPr>
        <p:spPr>
          <a:xfrm>
            <a:off x="985435" y="3042961"/>
            <a:ext cx="16571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600" b="1" dirty="0">
                <a:latin typeface="Calibri" panose="020F0502020204030204" pitchFamily="34" charset="0"/>
                <a:cs typeface="Calibri" panose="020F0502020204030204" pitchFamily="34" charset="0"/>
              </a:rPr>
              <a:t>Correctness (0/1)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AC9990E-659C-4762-A98F-3CE4DB0415F7}"/>
              </a:ext>
            </a:extLst>
          </p:cNvPr>
          <p:cNvSpPr/>
          <p:nvPr/>
        </p:nvSpPr>
        <p:spPr>
          <a:xfrm>
            <a:off x="5582516" y="4129166"/>
            <a:ext cx="1007918" cy="18859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7CC5E39-08B5-4B38-B930-BFA0439C91BB}"/>
                  </a:ext>
                </a:extLst>
              </p:cNvPr>
              <p:cNvSpPr txBox="1"/>
              <p:nvPr/>
            </p:nvSpPr>
            <p:spPr>
              <a:xfrm>
                <a:off x="7811164" y="4322008"/>
                <a:ext cx="178375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acc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7CC5E39-08B5-4B38-B930-BFA0439C9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1164" y="4322008"/>
                <a:ext cx="1783757" cy="400110"/>
              </a:xfrm>
              <a:prstGeom prst="rect">
                <a:avLst/>
              </a:prstGeom>
              <a:blipFill>
                <a:blip r:embed="rId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E03AB7A-1D70-46A6-957A-08DAFC4DF6C8}"/>
                  </a:ext>
                </a:extLst>
              </p:cNvPr>
              <p:cNvSpPr txBox="1"/>
              <p:nvPr/>
            </p:nvSpPr>
            <p:spPr>
              <a:xfrm>
                <a:off x="7811164" y="4831537"/>
                <a:ext cx="204344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sty m:val="p"/>
                        </m:rP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onf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=0.66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E03AB7A-1D70-46A6-957A-08DAFC4DF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1164" y="4831537"/>
                <a:ext cx="2043445" cy="400110"/>
              </a:xfrm>
              <a:prstGeom prst="rect">
                <a:avLst/>
              </a:prstGeom>
              <a:blipFill>
                <a:blip r:embed="rId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82D5D0A-C70B-4286-8AAA-68598B10643E}"/>
                  </a:ext>
                </a:extLst>
              </p:cNvPr>
              <p:cNvSpPr txBox="1"/>
              <p:nvPr/>
            </p:nvSpPr>
            <p:spPr>
              <a:xfrm>
                <a:off x="7785653" y="5448936"/>
                <a:ext cx="35907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i="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m:rPr>
                          <m:sty m:val="p"/>
                        </m:rP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ap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0.4−0.66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0.26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82D5D0A-C70B-4286-8AAA-68598B106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5653" y="5448936"/>
                <a:ext cx="3590791" cy="400110"/>
              </a:xfrm>
              <a:prstGeom prst="rect">
                <a:avLst/>
              </a:prstGeom>
              <a:blipFill>
                <a:blip r:embed="rId5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직사각형 27">
            <a:extLst>
              <a:ext uri="{FF2B5EF4-FFF2-40B4-BE49-F238E27FC236}">
                <a16:creationId xmlns:a16="http://schemas.microsoft.com/office/drawing/2014/main" id="{DD8F7B14-026E-4A8F-87BA-04760DD69FA3}"/>
              </a:ext>
            </a:extLst>
          </p:cNvPr>
          <p:cNvSpPr/>
          <p:nvPr/>
        </p:nvSpPr>
        <p:spPr>
          <a:xfrm>
            <a:off x="3567104" y="2524516"/>
            <a:ext cx="1608145" cy="877237"/>
          </a:xfrm>
          <a:prstGeom prst="rect">
            <a:avLst/>
          </a:prstGeom>
          <a:noFill/>
          <a:ln w="38100">
            <a:solidFill>
              <a:schemeClr val="tx1">
                <a:alpha val="9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FEAEBDE-6AB4-4BA4-8020-49F26C774E83}"/>
              </a:ext>
            </a:extLst>
          </p:cNvPr>
          <p:cNvSpPr/>
          <p:nvPr/>
        </p:nvSpPr>
        <p:spPr>
          <a:xfrm>
            <a:off x="6800480" y="2524516"/>
            <a:ext cx="798298" cy="877237"/>
          </a:xfrm>
          <a:prstGeom prst="rect">
            <a:avLst/>
          </a:prstGeom>
          <a:noFill/>
          <a:ln w="38100">
            <a:solidFill>
              <a:schemeClr val="tx1">
                <a:alpha val="9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1D97794-A68D-49A2-82FF-A4FF09603AA3}"/>
              </a:ext>
            </a:extLst>
          </p:cNvPr>
          <p:cNvSpPr/>
          <p:nvPr/>
        </p:nvSpPr>
        <p:spPr>
          <a:xfrm>
            <a:off x="9243059" y="2524516"/>
            <a:ext cx="1621420" cy="877237"/>
          </a:xfrm>
          <a:prstGeom prst="rect">
            <a:avLst/>
          </a:prstGeom>
          <a:noFill/>
          <a:ln w="38100">
            <a:solidFill>
              <a:schemeClr val="tx1">
                <a:alpha val="9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32E4049-EC91-488A-8A45-D9BF126E4261}"/>
              </a:ext>
            </a:extLst>
          </p:cNvPr>
          <p:cNvSpPr/>
          <p:nvPr/>
        </p:nvSpPr>
        <p:spPr>
          <a:xfrm>
            <a:off x="5582516" y="5228371"/>
            <a:ext cx="1007918" cy="789087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65FE764-3474-4675-9856-74CE55855286}"/>
              </a:ext>
            </a:extLst>
          </p:cNvPr>
          <p:cNvSpPr txBox="1"/>
          <p:nvPr/>
        </p:nvSpPr>
        <p:spPr>
          <a:xfrm>
            <a:off x="5709020" y="5507553"/>
            <a:ext cx="755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Acc: 0.4</a:t>
            </a:r>
            <a:endParaRPr lang="ko-KR" alt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07DAC25-64B5-4598-94C3-FC41DB12CDD4}"/>
              </a:ext>
            </a:extLst>
          </p:cNvPr>
          <p:cNvSpPr/>
          <p:nvPr/>
        </p:nvSpPr>
        <p:spPr>
          <a:xfrm>
            <a:off x="5585051" y="4766666"/>
            <a:ext cx="1007918" cy="461705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9146AF-148C-4D3B-B281-6FDBB3BF7709}"/>
              </a:ext>
            </a:extLst>
          </p:cNvPr>
          <p:cNvSpPr txBox="1"/>
          <p:nvPr/>
        </p:nvSpPr>
        <p:spPr>
          <a:xfrm>
            <a:off x="5643297" y="4864356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Gap: 0.26</a:t>
            </a:r>
            <a:endParaRPr lang="ko-KR" altLang="en-US" sz="1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BA43C63-0DCF-430D-95B6-BCBDE8E795D6}"/>
              </a:ext>
            </a:extLst>
          </p:cNvPr>
          <p:cNvSpPr txBox="1"/>
          <p:nvPr/>
        </p:nvSpPr>
        <p:spPr>
          <a:xfrm rot="16200000">
            <a:off x="2314129" y="4889817"/>
            <a:ext cx="150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accuracy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2A00B3-18E2-4158-91FF-9ED5391B21AF}"/>
              </a:ext>
            </a:extLst>
          </p:cNvPr>
          <p:cNvSpPr txBox="1"/>
          <p:nvPr/>
        </p:nvSpPr>
        <p:spPr>
          <a:xfrm>
            <a:off x="3166082" y="4920594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0.5</a:t>
            </a:r>
            <a:endParaRPr lang="ko-KR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198BCE1-3936-4A64-B431-C4383C5EBC70}"/>
              </a:ext>
            </a:extLst>
          </p:cNvPr>
          <p:cNvSpPr txBox="1"/>
          <p:nvPr/>
        </p:nvSpPr>
        <p:spPr>
          <a:xfrm>
            <a:off x="738552" y="483577"/>
            <a:ext cx="83087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Calibri" panose="020F0502020204030204" pitchFamily="34" charset="0"/>
                <a:cs typeface="Calibri" panose="020F0502020204030204" pitchFamily="34" charset="0"/>
              </a:rPr>
              <a:t>ECE (binary)</a:t>
            </a:r>
            <a:endParaRPr lang="ko-KR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10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>
            <a:extLst>
              <a:ext uri="{FF2B5EF4-FFF2-40B4-BE49-F238E27FC236}">
                <a16:creationId xmlns:a16="http://schemas.microsoft.com/office/drawing/2014/main" id="{A32786D9-C49A-4248-ABA4-1DC182295BC3}"/>
              </a:ext>
            </a:extLst>
          </p:cNvPr>
          <p:cNvSpPr/>
          <p:nvPr/>
        </p:nvSpPr>
        <p:spPr>
          <a:xfrm>
            <a:off x="3567105" y="4131508"/>
            <a:ext cx="1007918" cy="18859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729A59B-1D74-402C-8778-C8728F83B20D}"/>
              </a:ext>
            </a:extLst>
          </p:cNvPr>
          <p:cNvSpPr/>
          <p:nvPr/>
        </p:nvSpPr>
        <p:spPr>
          <a:xfrm>
            <a:off x="4575023" y="4131508"/>
            <a:ext cx="1007918" cy="18859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8BB130A-7278-426A-84AC-9018E93847AF}"/>
              </a:ext>
            </a:extLst>
          </p:cNvPr>
          <p:cNvSpPr/>
          <p:nvPr/>
        </p:nvSpPr>
        <p:spPr>
          <a:xfrm>
            <a:off x="5582941" y="4131508"/>
            <a:ext cx="1007918" cy="18859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5D8CD29-190F-4449-B8DD-DE47AAEB4697}"/>
              </a:ext>
            </a:extLst>
          </p:cNvPr>
          <p:cNvSpPr/>
          <p:nvPr/>
        </p:nvSpPr>
        <p:spPr>
          <a:xfrm>
            <a:off x="6590859" y="4131508"/>
            <a:ext cx="1007918" cy="18859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D319FB4-10FE-48EF-8BFD-23D6253201F0}"/>
              </a:ext>
            </a:extLst>
          </p:cNvPr>
          <p:cNvSpPr txBox="1"/>
          <p:nvPr/>
        </p:nvSpPr>
        <p:spPr>
          <a:xfrm>
            <a:off x="3717773" y="6103183"/>
            <a:ext cx="85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0~0.25</a:t>
            </a:r>
            <a:endParaRPr lang="ko-KR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CFEA495-CA1D-4433-BA99-5C4C15C2F279}"/>
              </a:ext>
            </a:extLst>
          </p:cNvPr>
          <p:cNvSpPr txBox="1"/>
          <p:nvPr/>
        </p:nvSpPr>
        <p:spPr>
          <a:xfrm>
            <a:off x="4650357" y="6103183"/>
            <a:ext cx="85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0.25~0.5</a:t>
            </a:r>
            <a:endParaRPr lang="ko-KR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3FDF617-9299-4E80-8261-F0BFB6485F62}"/>
              </a:ext>
            </a:extLst>
          </p:cNvPr>
          <p:cNvSpPr txBox="1"/>
          <p:nvPr/>
        </p:nvSpPr>
        <p:spPr>
          <a:xfrm>
            <a:off x="5658275" y="6103183"/>
            <a:ext cx="85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0.5~0.75</a:t>
            </a:r>
            <a:endParaRPr lang="ko-KR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BAE824C-CAE9-40E9-98BB-086DB8BBF4E2}"/>
              </a:ext>
            </a:extLst>
          </p:cNvPr>
          <p:cNvSpPr txBox="1"/>
          <p:nvPr/>
        </p:nvSpPr>
        <p:spPr>
          <a:xfrm>
            <a:off x="6666193" y="6103183"/>
            <a:ext cx="85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0.75~1.0</a:t>
            </a:r>
            <a:endParaRPr lang="ko-KR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2F76F05-F212-4896-BA03-9048B26DC023}"/>
              </a:ext>
            </a:extLst>
          </p:cNvPr>
          <p:cNvSpPr txBox="1"/>
          <p:nvPr/>
        </p:nvSpPr>
        <p:spPr>
          <a:xfrm rot="16200000">
            <a:off x="2314129" y="4889817"/>
            <a:ext cx="150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accuracy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24EDF25-427F-412D-9261-AE147089E711}"/>
              </a:ext>
            </a:extLst>
          </p:cNvPr>
          <p:cNvSpPr txBox="1"/>
          <p:nvPr/>
        </p:nvSpPr>
        <p:spPr>
          <a:xfrm>
            <a:off x="4830466" y="6410960"/>
            <a:ext cx="150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confidence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502D2456-3EB5-4854-95C3-98A48B5A257D}"/>
              </a:ext>
            </a:extLst>
          </p:cNvPr>
          <p:cNvCxnSpPr>
            <a:cxnSpLocks/>
          </p:cNvCxnSpPr>
          <p:nvPr/>
        </p:nvCxnSpPr>
        <p:spPr>
          <a:xfrm flipV="1">
            <a:off x="3567105" y="4131508"/>
            <a:ext cx="4031672" cy="1885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FBB30B2-26EF-4CB5-B792-B2C636F1AA6D}"/>
              </a:ext>
            </a:extLst>
          </p:cNvPr>
          <p:cNvSpPr txBox="1"/>
          <p:nvPr/>
        </p:nvSpPr>
        <p:spPr>
          <a:xfrm>
            <a:off x="3166082" y="4920594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0.5</a:t>
            </a:r>
            <a:endParaRPr lang="ko-KR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D8035C59-CC5E-4B05-93E7-353993940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613" y="98606"/>
            <a:ext cx="4682712" cy="1554304"/>
          </a:xfrm>
          <a:prstGeom prst="rect">
            <a:avLst/>
          </a:prstGeom>
        </p:spPr>
      </p:pic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7C4BF33F-1D1E-48AC-91CD-51A05B80A1B4}"/>
              </a:ext>
            </a:extLst>
          </p:cNvPr>
          <p:cNvGraphicFramePr>
            <a:graphicFrameLocks noGrp="1"/>
          </p:cNvGraphicFramePr>
          <p:nvPr/>
        </p:nvGraphicFramePr>
        <p:xfrm>
          <a:off x="2736479" y="2524517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6145334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158147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290557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713118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041564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312919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158316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989756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677935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600725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549535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id="{3F3E16EE-3F70-48B5-A6CF-5A9BD9FE86BB}"/>
              </a:ext>
            </a:extLst>
          </p:cNvPr>
          <p:cNvSpPr/>
          <p:nvPr/>
        </p:nvSpPr>
        <p:spPr>
          <a:xfrm>
            <a:off x="1453897" y="2524517"/>
            <a:ext cx="11886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600" b="1" dirty="0">
                <a:latin typeface="Calibri" panose="020F0502020204030204" pitchFamily="34" charset="0"/>
                <a:cs typeface="Calibri" panose="020F0502020204030204" pitchFamily="34" charset="0"/>
              </a:rPr>
              <a:t>Confidence </a:t>
            </a: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927E8A88-092E-450D-9AB4-942FC3C2FB01}"/>
              </a:ext>
            </a:extLst>
          </p:cNvPr>
          <p:cNvGraphicFramePr>
            <a:graphicFrameLocks noGrp="1"/>
          </p:cNvGraphicFramePr>
          <p:nvPr/>
        </p:nvGraphicFramePr>
        <p:xfrm>
          <a:off x="2736479" y="2144506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6145334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158147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290557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713118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041564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312919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158316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989756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677935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600725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549535"/>
                  </a:ext>
                </a:extLst>
              </a:tr>
            </a:tbl>
          </a:graphicData>
        </a:graphic>
      </p:graphicFrame>
      <p:sp>
        <p:nvSpPr>
          <p:cNvPr id="61" name="직사각형 60">
            <a:extLst>
              <a:ext uri="{FF2B5EF4-FFF2-40B4-BE49-F238E27FC236}">
                <a16:creationId xmlns:a16="http://schemas.microsoft.com/office/drawing/2014/main" id="{3DFEE366-47E4-4040-892A-F36E3748BC91}"/>
              </a:ext>
            </a:extLst>
          </p:cNvPr>
          <p:cNvSpPr/>
          <p:nvPr/>
        </p:nvSpPr>
        <p:spPr>
          <a:xfrm>
            <a:off x="758027" y="2158109"/>
            <a:ext cx="18308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600" b="1" dirty="0">
                <a:latin typeface="Calibri" panose="020F0502020204030204" pitchFamily="34" charset="0"/>
                <a:cs typeface="Calibri" panose="020F0502020204030204" pitchFamily="34" charset="0"/>
              </a:rPr>
              <a:t>Predicted label</a:t>
            </a:r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DD6DE426-2C66-4AA5-A7B5-37EF946D3658}"/>
              </a:ext>
            </a:extLst>
          </p:cNvPr>
          <p:cNvGraphicFramePr>
            <a:graphicFrameLocks noGrp="1"/>
          </p:cNvGraphicFramePr>
          <p:nvPr/>
        </p:nvGraphicFramePr>
        <p:xfrm>
          <a:off x="2736479" y="3029358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6145334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158147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290557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713118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041564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312919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158316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989756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677935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600725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549535"/>
                  </a:ext>
                </a:extLst>
              </a:tr>
            </a:tbl>
          </a:graphicData>
        </a:graphic>
      </p:graphicFrame>
      <p:sp>
        <p:nvSpPr>
          <p:cNvPr id="65" name="직사각형 64">
            <a:extLst>
              <a:ext uri="{FF2B5EF4-FFF2-40B4-BE49-F238E27FC236}">
                <a16:creationId xmlns:a16="http://schemas.microsoft.com/office/drawing/2014/main" id="{DE143D3A-4A08-4E6F-82F7-79BCF50870CD}"/>
              </a:ext>
            </a:extLst>
          </p:cNvPr>
          <p:cNvSpPr/>
          <p:nvPr/>
        </p:nvSpPr>
        <p:spPr>
          <a:xfrm>
            <a:off x="985435" y="3042961"/>
            <a:ext cx="16571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600" b="1" dirty="0">
                <a:latin typeface="Calibri" panose="020F0502020204030204" pitchFamily="34" charset="0"/>
                <a:cs typeface="Calibri" panose="020F0502020204030204" pitchFamily="34" charset="0"/>
              </a:rPr>
              <a:t>Correctness (0/1)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AC9990E-659C-4762-A98F-3CE4DB0415F7}"/>
              </a:ext>
            </a:extLst>
          </p:cNvPr>
          <p:cNvSpPr/>
          <p:nvPr/>
        </p:nvSpPr>
        <p:spPr>
          <a:xfrm>
            <a:off x="6590859" y="4129166"/>
            <a:ext cx="1007918" cy="18859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981FE48-8710-413A-89A5-03A3B64C0CE6}"/>
              </a:ext>
            </a:extLst>
          </p:cNvPr>
          <p:cNvSpPr/>
          <p:nvPr/>
        </p:nvSpPr>
        <p:spPr>
          <a:xfrm>
            <a:off x="5582516" y="5228371"/>
            <a:ext cx="1007918" cy="789087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7CC5E39-08B5-4B38-B930-BFA0439C91BB}"/>
                  </a:ext>
                </a:extLst>
              </p:cNvPr>
              <p:cNvSpPr txBox="1"/>
              <p:nvPr/>
            </p:nvSpPr>
            <p:spPr>
              <a:xfrm>
                <a:off x="7811164" y="4322008"/>
                <a:ext cx="178375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acc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7CC5E39-08B5-4B38-B930-BFA0439C9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1164" y="4322008"/>
                <a:ext cx="1783757" cy="400110"/>
              </a:xfrm>
              <a:prstGeom prst="rect">
                <a:avLst/>
              </a:prstGeom>
              <a:blipFill>
                <a:blip r:embed="rId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E03AB7A-1D70-46A6-957A-08DAFC4DF6C8}"/>
                  </a:ext>
                </a:extLst>
              </p:cNvPr>
              <p:cNvSpPr txBox="1"/>
              <p:nvPr/>
            </p:nvSpPr>
            <p:spPr>
              <a:xfrm>
                <a:off x="7811164" y="4831537"/>
                <a:ext cx="204344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sty m:val="p"/>
                        </m:rP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onf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88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E03AB7A-1D70-46A6-957A-08DAFC4DF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1164" y="4831537"/>
                <a:ext cx="2043445" cy="400110"/>
              </a:xfrm>
              <a:prstGeom prst="rect">
                <a:avLst/>
              </a:prstGeom>
              <a:blipFill>
                <a:blip r:embed="rId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82D5D0A-C70B-4286-8AAA-68598B10643E}"/>
                  </a:ext>
                </a:extLst>
              </p:cNvPr>
              <p:cNvSpPr txBox="1"/>
              <p:nvPr/>
            </p:nvSpPr>
            <p:spPr>
              <a:xfrm>
                <a:off x="7785653" y="5448936"/>
                <a:ext cx="35907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i="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m:rPr>
                          <m:sty m:val="p"/>
                        </m:rP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ap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0.6−0.88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0.28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82D5D0A-C70B-4286-8AAA-68598B106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5653" y="5448936"/>
                <a:ext cx="3590791" cy="400110"/>
              </a:xfrm>
              <a:prstGeom prst="rect">
                <a:avLst/>
              </a:prstGeom>
              <a:blipFill>
                <a:blip r:embed="rId5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직사각형 27">
            <a:extLst>
              <a:ext uri="{FF2B5EF4-FFF2-40B4-BE49-F238E27FC236}">
                <a16:creationId xmlns:a16="http://schemas.microsoft.com/office/drawing/2014/main" id="{DD8F7B14-026E-4A8F-87BA-04760DD69FA3}"/>
              </a:ext>
            </a:extLst>
          </p:cNvPr>
          <p:cNvSpPr/>
          <p:nvPr/>
        </p:nvSpPr>
        <p:spPr>
          <a:xfrm>
            <a:off x="2736480" y="2524516"/>
            <a:ext cx="830626" cy="877237"/>
          </a:xfrm>
          <a:prstGeom prst="rect">
            <a:avLst/>
          </a:prstGeom>
          <a:noFill/>
          <a:ln w="38100">
            <a:solidFill>
              <a:schemeClr val="tx1">
                <a:alpha val="9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FEAEBDE-6AB4-4BA4-8020-49F26C774E83}"/>
              </a:ext>
            </a:extLst>
          </p:cNvPr>
          <p:cNvSpPr/>
          <p:nvPr/>
        </p:nvSpPr>
        <p:spPr>
          <a:xfrm>
            <a:off x="5183367" y="2524516"/>
            <a:ext cx="1621420" cy="877237"/>
          </a:xfrm>
          <a:prstGeom prst="rect">
            <a:avLst/>
          </a:prstGeom>
          <a:noFill/>
          <a:ln w="38100">
            <a:solidFill>
              <a:schemeClr val="tx1">
                <a:alpha val="9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1D97794-A68D-49A2-82FF-A4FF09603AA3}"/>
              </a:ext>
            </a:extLst>
          </p:cNvPr>
          <p:cNvSpPr/>
          <p:nvPr/>
        </p:nvSpPr>
        <p:spPr>
          <a:xfrm>
            <a:off x="7610338" y="2524516"/>
            <a:ext cx="1621420" cy="877237"/>
          </a:xfrm>
          <a:prstGeom prst="rect">
            <a:avLst/>
          </a:prstGeom>
          <a:noFill/>
          <a:ln w="38100">
            <a:solidFill>
              <a:schemeClr val="tx1">
                <a:alpha val="9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1D0DB9-E2C5-433E-BC82-BB8EEFC8DCED}"/>
              </a:ext>
            </a:extLst>
          </p:cNvPr>
          <p:cNvSpPr txBox="1"/>
          <p:nvPr/>
        </p:nvSpPr>
        <p:spPr>
          <a:xfrm>
            <a:off x="5709020" y="5507553"/>
            <a:ext cx="755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Acc: 0.4</a:t>
            </a:r>
            <a:endParaRPr lang="ko-KR" alt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16BDD87-3E11-4292-BABE-3BB2758C8BD3}"/>
              </a:ext>
            </a:extLst>
          </p:cNvPr>
          <p:cNvSpPr/>
          <p:nvPr/>
        </p:nvSpPr>
        <p:spPr>
          <a:xfrm>
            <a:off x="5585051" y="4766666"/>
            <a:ext cx="1007918" cy="461705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85B225-A138-42A0-B421-FB6B777AACC8}"/>
              </a:ext>
            </a:extLst>
          </p:cNvPr>
          <p:cNvSpPr txBox="1"/>
          <p:nvPr/>
        </p:nvSpPr>
        <p:spPr>
          <a:xfrm>
            <a:off x="5643297" y="4864356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Gap: 0.26</a:t>
            </a:r>
            <a:endParaRPr lang="ko-KR" altLang="en-US" sz="1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967D813-BE99-42BD-9719-195A7A8CA0B8}"/>
              </a:ext>
            </a:extLst>
          </p:cNvPr>
          <p:cNvSpPr/>
          <p:nvPr/>
        </p:nvSpPr>
        <p:spPr>
          <a:xfrm>
            <a:off x="6586915" y="4864356"/>
            <a:ext cx="1007918" cy="115310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6721AE-29FF-407F-ABE7-A67CFDB4F986}"/>
              </a:ext>
            </a:extLst>
          </p:cNvPr>
          <p:cNvSpPr txBox="1"/>
          <p:nvPr/>
        </p:nvSpPr>
        <p:spPr>
          <a:xfrm>
            <a:off x="6687278" y="5314395"/>
            <a:ext cx="755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Acc: 0.6</a:t>
            </a:r>
            <a:endParaRPr lang="ko-KR" alt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6337EE4-C720-4F4D-9FD8-E814A71E2643}"/>
              </a:ext>
            </a:extLst>
          </p:cNvPr>
          <p:cNvSpPr/>
          <p:nvPr/>
        </p:nvSpPr>
        <p:spPr>
          <a:xfrm>
            <a:off x="6594186" y="4375542"/>
            <a:ext cx="1007918" cy="493435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745AB7F-CB22-4408-B052-2DC20D28203D}"/>
              </a:ext>
            </a:extLst>
          </p:cNvPr>
          <p:cNvSpPr txBox="1"/>
          <p:nvPr/>
        </p:nvSpPr>
        <p:spPr>
          <a:xfrm>
            <a:off x="6642328" y="4459570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Gap: 0.28</a:t>
            </a:r>
            <a:endParaRPr lang="ko-KR" altLang="en-US" sz="1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E92987-846E-48A5-B78C-73CEED5437F6}"/>
              </a:ext>
            </a:extLst>
          </p:cNvPr>
          <p:cNvSpPr txBox="1"/>
          <p:nvPr/>
        </p:nvSpPr>
        <p:spPr>
          <a:xfrm>
            <a:off x="738552" y="483577"/>
            <a:ext cx="83087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Calibri" panose="020F0502020204030204" pitchFamily="34" charset="0"/>
                <a:cs typeface="Calibri" panose="020F0502020204030204" pitchFamily="34" charset="0"/>
              </a:rPr>
              <a:t>ECE (binary)</a:t>
            </a:r>
            <a:endParaRPr lang="ko-KR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741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>
            <a:extLst>
              <a:ext uri="{FF2B5EF4-FFF2-40B4-BE49-F238E27FC236}">
                <a16:creationId xmlns:a16="http://schemas.microsoft.com/office/drawing/2014/main" id="{A32786D9-C49A-4248-ABA4-1DC182295BC3}"/>
              </a:ext>
            </a:extLst>
          </p:cNvPr>
          <p:cNvSpPr/>
          <p:nvPr/>
        </p:nvSpPr>
        <p:spPr>
          <a:xfrm>
            <a:off x="3567105" y="4131508"/>
            <a:ext cx="1007918" cy="18859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729A59B-1D74-402C-8778-C8728F83B20D}"/>
              </a:ext>
            </a:extLst>
          </p:cNvPr>
          <p:cNvSpPr/>
          <p:nvPr/>
        </p:nvSpPr>
        <p:spPr>
          <a:xfrm>
            <a:off x="4575023" y="4131508"/>
            <a:ext cx="1007918" cy="18859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8BB130A-7278-426A-84AC-9018E93847AF}"/>
              </a:ext>
            </a:extLst>
          </p:cNvPr>
          <p:cNvSpPr/>
          <p:nvPr/>
        </p:nvSpPr>
        <p:spPr>
          <a:xfrm>
            <a:off x="5582941" y="4131508"/>
            <a:ext cx="1007918" cy="18859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5D8CD29-190F-4449-B8DD-DE47AAEB4697}"/>
              </a:ext>
            </a:extLst>
          </p:cNvPr>
          <p:cNvSpPr/>
          <p:nvPr/>
        </p:nvSpPr>
        <p:spPr>
          <a:xfrm>
            <a:off x="6590859" y="4131508"/>
            <a:ext cx="1007918" cy="18859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D319FB4-10FE-48EF-8BFD-23D6253201F0}"/>
              </a:ext>
            </a:extLst>
          </p:cNvPr>
          <p:cNvSpPr txBox="1"/>
          <p:nvPr/>
        </p:nvSpPr>
        <p:spPr>
          <a:xfrm>
            <a:off x="3717773" y="6103183"/>
            <a:ext cx="85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0~0.25</a:t>
            </a:r>
            <a:endParaRPr lang="ko-KR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CFEA495-CA1D-4433-BA99-5C4C15C2F279}"/>
              </a:ext>
            </a:extLst>
          </p:cNvPr>
          <p:cNvSpPr txBox="1"/>
          <p:nvPr/>
        </p:nvSpPr>
        <p:spPr>
          <a:xfrm>
            <a:off x="4650357" y="6103183"/>
            <a:ext cx="85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0.25~0.5</a:t>
            </a:r>
            <a:endParaRPr lang="ko-KR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3FDF617-9299-4E80-8261-F0BFB6485F62}"/>
              </a:ext>
            </a:extLst>
          </p:cNvPr>
          <p:cNvSpPr txBox="1"/>
          <p:nvPr/>
        </p:nvSpPr>
        <p:spPr>
          <a:xfrm>
            <a:off x="5658275" y="6103183"/>
            <a:ext cx="85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0.5~0.75</a:t>
            </a:r>
            <a:endParaRPr lang="ko-KR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BAE824C-CAE9-40E9-98BB-086DB8BBF4E2}"/>
              </a:ext>
            </a:extLst>
          </p:cNvPr>
          <p:cNvSpPr txBox="1"/>
          <p:nvPr/>
        </p:nvSpPr>
        <p:spPr>
          <a:xfrm>
            <a:off x="6666193" y="6103183"/>
            <a:ext cx="85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0.75~1.0</a:t>
            </a:r>
            <a:endParaRPr lang="ko-KR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24EDF25-427F-412D-9261-AE147089E711}"/>
              </a:ext>
            </a:extLst>
          </p:cNvPr>
          <p:cNvSpPr txBox="1"/>
          <p:nvPr/>
        </p:nvSpPr>
        <p:spPr>
          <a:xfrm>
            <a:off x="4830466" y="6410960"/>
            <a:ext cx="150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confidence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502D2456-3EB5-4854-95C3-98A48B5A257D}"/>
              </a:ext>
            </a:extLst>
          </p:cNvPr>
          <p:cNvCxnSpPr>
            <a:cxnSpLocks/>
          </p:cNvCxnSpPr>
          <p:nvPr/>
        </p:nvCxnSpPr>
        <p:spPr>
          <a:xfrm flipV="1">
            <a:off x="3567105" y="4131508"/>
            <a:ext cx="4031672" cy="1885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그림 44">
            <a:extLst>
              <a:ext uri="{FF2B5EF4-FFF2-40B4-BE49-F238E27FC236}">
                <a16:creationId xmlns:a16="http://schemas.microsoft.com/office/drawing/2014/main" id="{D8035C59-CC5E-4B05-93E7-353993940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994" y="1579301"/>
            <a:ext cx="6135162" cy="2036407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2981FE48-8710-413A-89A5-03A3B64C0CE6}"/>
              </a:ext>
            </a:extLst>
          </p:cNvPr>
          <p:cNvSpPr/>
          <p:nvPr/>
        </p:nvSpPr>
        <p:spPr>
          <a:xfrm>
            <a:off x="5582516" y="5228371"/>
            <a:ext cx="1007918" cy="789087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1D0DB9-E2C5-433E-BC82-BB8EEFC8DCED}"/>
              </a:ext>
            </a:extLst>
          </p:cNvPr>
          <p:cNvSpPr txBox="1"/>
          <p:nvPr/>
        </p:nvSpPr>
        <p:spPr>
          <a:xfrm>
            <a:off x="5709020" y="5507553"/>
            <a:ext cx="755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Acc: 0.4</a:t>
            </a:r>
            <a:endParaRPr lang="ko-KR" alt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16BDD87-3E11-4292-BABE-3BB2758C8BD3}"/>
              </a:ext>
            </a:extLst>
          </p:cNvPr>
          <p:cNvSpPr/>
          <p:nvPr/>
        </p:nvSpPr>
        <p:spPr>
          <a:xfrm>
            <a:off x="5585051" y="4766666"/>
            <a:ext cx="1007918" cy="461705"/>
          </a:xfrm>
          <a:prstGeom prst="rect">
            <a:avLst/>
          </a:prstGeom>
          <a:solidFill>
            <a:schemeClr val="accent2">
              <a:alpha val="50000"/>
            </a:scheme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85B225-A138-42A0-B421-FB6B777AACC8}"/>
              </a:ext>
            </a:extLst>
          </p:cNvPr>
          <p:cNvSpPr txBox="1"/>
          <p:nvPr/>
        </p:nvSpPr>
        <p:spPr>
          <a:xfrm>
            <a:off x="5643297" y="4864356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Gap: 0.26</a:t>
            </a:r>
            <a:endParaRPr lang="ko-KR" altLang="en-US" sz="1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967D813-BE99-42BD-9719-195A7A8CA0B8}"/>
              </a:ext>
            </a:extLst>
          </p:cNvPr>
          <p:cNvSpPr/>
          <p:nvPr/>
        </p:nvSpPr>
        <p:spPr>
          <a:xfrm>
            <a:off x="6586915" y="4864356"/>
            <a:ext cx="1007918" cy="115310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6721AE-29FF-407F-ABE7-A67CFDB4F986}"/>
              </a:ext>
            </a:extLst>
          </p:cNvPr>
          <p:cNvSpPr txBox="1"/>
          <p:nvPr/>
        </p:nvSpPr>
        <p:spPr>
          <a:xfrm>
            <a:off x="6687278" y="5314395"/>
            <a:ext cx="755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Acc: 0.6</a:t>
            </a:r>
            <a:endParaRPr lang="ko-KR" alt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6337EE4-C720-4F4D-9FD8-E814A71E2643}"/>
              </a:ext>
            </a:extLst>
          </p:cNvPr>
          <p:cNvSpPr/>
          <p:nvPr/>
        </p:nvSpPr>
        <p:spPr>
          <a:xfrm>
            <a:off x="6594186" y="4375542"/>
            <a:ext cx="1007918" cy="4934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745AB7F-CB22-4408-B052-2DC20D28203D}"/>
              </a:ext>
            </a:extLst>
          </p:cNvPr>
          <p:cNvSpPr txBox="1"/>
          <p:nvPr/>
        </p:nvSpPr>
        <p:spPr>
          <a:xfrm>
            <a:off x="6642328" y="4459570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Gap: 0.28</a:t>
            </a:r>
            <a:endParaRPr lang="ko-KR" altLang="en-US" sz="1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BBB8880-3C99-4717-B793-D67F959BB80A}"/>
                  </a:ext>
                </a:extLst>
              </p:cNvPr>
              <p:cNvSpPr txBox="1"/>
              <p:nvPr/>
            </p:nvSpPr>
            <p:spPr>
              <a:xfrm>
                <a:off x="8342138" y="4257298"/>
                <a:ext cx="2079415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ECE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ko-KR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0.5×0.26</m:t>
                      </m:r>
                    </m:oMath>
                  </m:oMathPara>
                </a14:m>
                <a:endParaRPr lang="en-US" altLang="ko-KR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+0.5×0.28</m:t>
                      </m:r>
                    </m:oMath>
                  </m:oMathPara>
                </a14:m>
                <a:endParaRPr lang="en-US" altLang="ko-KR" sz="2400" b="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sz="2400" dirty="0"/>
                  <a:t>= </a:t>
                </a:r>
                <a:r>
                  <a:rPr lang="en-US" altLang="ko-KR" sz="2400" b="1" dirty="0">
                    <a:solidFill>
                      <a:srgbClr val="C00000"/>
                    </a:solidFill>
                  </a:rPr>
                  <a:t>0.27 (27%)</a:t>
                </a:r>
                <a:endParaRPr lang="ko-KR" alt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BBB8880-3C99-4717-B793-D67F959BB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138" y="4257298"/>
                <a:ext cx="2079415" cy="1569660"/>
              </a:xfrm>
              <a:prstGeom prst="rect">
                <a:avLst/>
              </a:prstGeom>
              <a:blipFill>
                <a:blip r:embed="rId3"/>
                <a:stretch>
                  <a:fillRect l="-4386" r="-3509" b="-77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61333877-1542-4BED-B5B5-BCE46F2368D4}"/>
              </a:ext>
            </a:extLst>
          </p:cNvPr>
          <p:cNvSpPr txBox="1"/>
          <p:nvPr/>
        </p:nvSpPr>
        <p:spPr>
          <a:xfrm rot="16200000">
            <a:off x="2314129" y="4889817"/>
            <a:ext cx="150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accuracy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9AF8DBC-7FE9-41CB-BB81-196C488BDBBC}"/>
              </a:ext>
            </a:extLst>
          </p:cNvPr>
          <p:cNvSpPr txBox="1"/>
          <p:nvPr/>
        </p:nvSpPr>
        <p:spPr>
          <a:xfrm>
            <a:off x="3166082" y="4920594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0.5</a:t>
            </a:r>
            <a:endParaRPr lang="ko-KR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9EE46672-DCBB-45FF-AEC6-F54E698CA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74" y="3836533"/>
            <a:ext cx="2790720" cy="2955724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B7375909-2E6D-4D99-B004-238E38DCD30A}"/>
              </a:ext>
            </a:extLst>
          </p:cNvPr>
          <p:cNvSpPr txBox="1"/>
          <p:nvPr/>
        </p:nvSpPr>
        <p:spPr>
          <a:xfrm>
            <a:off x="738552" y="483577"/>
            <a:ext cx="83087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Calibri" panose="020F0502020204030204" pitchFamily="34" charset="0"/>
                <a:cs typeface="Calibri" panose="020F0502020204030204" pitchFamily="34" charset="0"/>
              </a:rPr>
              <a:t>ECE (binary)</a:t>
            </a:r>
            <a:endParaRPr lang="ko-KR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51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649</Words>
  <Application>Microsoft Office PowerPoint</Application>
  <PresentationFormat>와이드스크린</PresentationFormat>
  <Paragraphs>297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Calibri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 이해범</dc:creator>
  <cp:lastModifiedBy> 이해범</cp:lastModifiedBy>
  <cp:revision>110</cp:revision>
  <dcterms:created xsi:type="dcterms:W3CDTF">2019-07-23T01:02:04Z</dcterms:created>
  <dcterms:modified xsi:type="dcterms:W3CDTF">2019-07-24T07:23:47Z</dcterms:modified>
</cp:coreProperties>
</file>