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9"/>
  </p:notesMasterIdLst>
  <p:handoutMasterIdLst>
    <p:handoutMasterId r:id="rId80"/>
  </p:handoutMasterIdLst>
  <p:sldIdLst>
    <p:sldId id="256" r:id="rId2"/>
    <p:sldId id="338" r:id="rId3"/>
    <p:sldId id="339" r:id="rId4"/>
    <p:sldId id="340" r:id="rId5"/>
    <p:sldId id="342" r:id="rId6"/>
    <p:sldId id="343" r:id="rId7"/>
    <p:sldId id="257" r:id="rId8"/>
    <p:sldId id="323" r:id="rId9"/>
    <p:sldId id="441" r:id="rId10"/>
    <p:sldId id="449" r:id="rId11"/>
    <p:sldId id="259" r:id="rId12"/>
    <p:sldId id="260" r:id="rId13"/>
    <p:sldId id="262" r:id="rId14"/>
    <p:sldId id="264" r:id="rId15"/>
    <p:sldId id="266" r:id="rId16"/>
    <p:sldId id="268" r:id="rId17"/>
    <p:sldId id="443" r:id="rId18"/>
    <p:sldId id="444" r:id="rId19"/>
    <p:sldId id="445" r:id="rId20"/>
    <p:sldId id="446" r:id="rId21"/>
    <p:sldId id="448" r:id="rId22"/>
    <p:sldId id="407" r:id="rId23"/>
    <p:sldId id="408" r:id="rId24"/>
    <p:sldId id="410" r:id="rId25"/>
    <p:sldId id="411" r:id="rId26"/>
    <p:sldId id="413" r:id="rId27"/>
    <p:sldId id="414" r:id="rId28"/>
    <p:sldId id="416" r:id="rId29"/>
    <p:sldId id="417" r:id="rId30"/>
    <p:sldId id="419" r:id="rId31"/>
    <p:sldId id="420" r:id="rId32"/>
    <p:sldId id="422" r:id="rId33"/>
    <p:sldId id="423" r:id="rId34"/>
    <p:sldId id="452" r:id="rId35"/>
    <p:sldId id="269" r:id="rId36"/>
    <p:sldId id="270" r:id="rId37"/>
    <p:sldId id="272" r:id="rId38"/>
    <p:sldId id="325" r:id="rId39"/>
    <p:sldId id="469" r:id="rId40"/>
    <p:sldId id="327" r:id="rId41"/>
    <p:sldId id="274" r:id="rId42"/>
    <p:sldId id="328" r:id="rId43"/>
    <p:sldId id="396" r:id="rId44"/>
    <p:sldId id="424" r:id="rId45"/>
    <p:sldId id="329" r:id="rId46"/>
    <p:sldId id="330" r:id="rId47"/>
    <p:sldId id="331" r:id="rId48"/>
    <p:sldId id="425" r:id="rId49"/>
    <p:sldId id="332" r:id="rId50"/>
    <p:sldId id="426" r:id="rId51"/>
    <p:sldId id="276" r:id="rId52"/>
    <p:sldId id="278" r:id="rId53"/>
    <p:sldId id="450" r:id="rId54"/>
    <p:sldId id="428" r:id="rId55"/>
    <p:sldId id="429" r:id="rId56"/>
    <p:sldId id="438" r:id="rId57"/>
    <p:sldId id="440" r:id="rId58"/>
    <p:sldId id="345" r:id="rId59"/>
    <p:sldId id="346" r:id="rId60"/>
    <p:sldId id="348" r:id="rId61"/>
    <p:sldId id="350" r:id="rId62"/>
    <p:sldId id="352" r:id="rId63"/>
    <p:sldId id="353" r:id="rId64"/>
    <p:sldId id="354" r:id="rId65"/>
    <p:sldId id="356" r:id="rId66"/>
    <p:sldId id="358" r:id="rId67"/>
    <p:sldId id="360" r:id="rId68"/>
    <p:sldId id="470" r:id="rId69"/>
    <p:sldId id="361" r:id="rId70"/>
    <p:sldId id="362" r:id="rId71"/>
    <p:sldId id="372" r:id="rId72"/>
    <p:sldId id="467" r:id="rId73"/>
    <p:sldId id="468" r:id="rId74"/>
    <p:sldId id="455" r:id="rId75"/>
    <p:sldId id="458" r:id="rId76"/>
    <p:sldId id="457" r:id="rId77"/>
    <p:sldId id="395" r:id="rId7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3200" kern="1200">
        <a:solidFill>
          <a:srgbClr val="000000"/>
        </a:solidFill>
        <a:latin typeface="Arial" charset="0"/>
        <a:ea typeface="+mn-ea"/>
        <a:cs typeface="+mn-cs"/>
      </a:defRPr>
    </a:lvl1pPr>
    <a:lvl2pPr marL="457200" algn="l" rtl="0" eaLnBrk="0" fontAlgn="base" hangingPunct="0">
      <a:spcBef>
        <a:spcPct val="0"/>
      </a:spcBef>
      <a:spcAft>
        <a:spcPct val="0"/>
      </a:spcAft>
      <a:defRPr sz="3200" kern="1200">
        <a:solidFill>
          <a:srgbClr val="000000"/>
        </a:solidFill>
        <a:latin typeface="Arial" charset="0"/>
        <a:ea typeface="+mn-ea"/>
        <a:cs typeface="+mn-cs"/>
      </a:defRPr>
    </a:lvl2pPr>
    <a:lvl3pPr marL="914400" algn="l" rtl="0" eaLnBrk="0" fontAlgn="base" hangingPunct="0">
      <a:spcBef>
        <a:spcPct val="0"/>
      </a:spcBef>
      <a:spcAft>
        <a:spcPct val="0"/>
      </a:spcAft>
      <a:defRPr sz="3200" kern="1200">
        <a:solidFill>
          <a:srgbClr val="000000"/>
        </a:solidFill>
        <a:latin typeface="Arial" charset="0"/>
        <a:ea typeface="+mn-ea"/>
        <a:cs typeface="+mn-cs"/>
      </a:defRPr>
    </a:lvl3pPr>
    <a:lvl4pPr marL="1371600" algn="l" rtl="0" eaLnBrk="0" fontAlgn="base" hangingPunct="0">
      <a:spcBef>
        <a:spcPct val="0"/>
      </a:spcBef>
      <a:spcAft>
        <a:spcPct val="0"/>
      </a:spcAft>
      <a:defRPr sz="3200" kern="1200">
        <a:solidFill>
          <a:srgbClr val="000000"/>
        </a:solidFill>
        <a:latin typeface="Arial" charset="0"/>
        <a:ea typeface="+mn-ea"/>
        <a:cs typeface="+mn-cs"/>
      </a:defRPr>
    </a:lvl4pPr>
    <a:lvl5pPr marL="1828800" algn="l" rtl="0" eaLnBrk="0" fontAlgn="base" hangingPunct="0">
      <a:spcBef>
        <a:spcPct val="0"/>
      </a:spcBef>
      <a:spcAft>
        <a:spcPct val="0"/>
      </a:spcAft>
      <a:defRPr sz="3200" kern="1200">
        <a:solidFill>
          <a:srgbClr val="000000"/>
        </a:solidFill>
        <a:latin typeface="Arial" charset="0"/>
        <a:ea typeface="+mn-ea"/>
        <a:cs typeface="+mn-cs"/>
      </a:defRPr>
    </a:lvl5pPr>
    <a:lvl6pPr marL="2286000" algn="l" defTabSz="914400" rtl="0" eaLnBrk="1" latinLnBrk="0" hangingPunct="1">
      <a:defRPr sz="3200" kern="1200">
        <a:solidFill>
          <a:srgbClr val="000000"/>
        </a:solidFill>
        <a:latin typeface="Arial" charset="0"/>
        <a:ea typeface="+mn-ea"/>
        <a:cs typeface="+mn-cs"/>
      </a:defRPr>
    </a:lvl6pPr>
    <a:lvl7pPr marL="2743200" algn="l" defTabSz="914400" rtl="0" eaLnBrk="1" latinLnBrk="0" hangingPunct="1">
      <a:defRPr sz="3200" kern="1200">
        <a:solidFill>
          <a:srgbClr val="000000"/>
        </a:solidFill>
        <a:latin typeface="Arial" charset="0"/>
        <a:ea typeface="+mn-ea"/>
        <a:cs typeface="+mn-cs"/>
      </a:defRPr>
    </a:lvl7pPr>
    <a:lvl8pPr marL="3200400" algn="l" defTabSz="914400" rtl="0" eaLnBrk="1" latinLnBrk="0" hangingPunct="1">
      <a:defRPr sz="3200" kern="1200">
        <a:solidFill>
          <a:srgbClr val="000000"/>
        </a:solidFill>
        <a:latin typeface="Arial" charset="0"/>
        <a:ea typeface="+mn-ea"/>
        <a:cs typeface="+mn-cs"/>
      </a:defRPr>
    </a:lvl8pPr>
    <a:lvl9pPr marL="3657600" algn="l" defTabSz="914400" rtl="0" eaLnBrk="1" latinLnBrk="0" hangingPunct="1">
      <a:defRPr sz="32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00"/>
    <a:srgbClr val="FF9900"/>
    <a:srgbClr val="FFFCFB"/>
    <a:srgbClr val="ADC07E"/>
    <a:srgbClr val="669900"/>
    <a:srgbClr val="C2D36B"/>
    <a:srgbClr val="55BE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304" y="-10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400800" y="8750300"/>
            <a:ext cx="387350" cy="301625"/>
          </a:xfrm>
          <a:prstGeom prst="rect">
            <a:avLst/>
          </a:prstGeom>
          <a:noFill/>
          <a:ln w="12700">
            <a:noFill/>
            <a:miter lim="800000"/>
            <a:headEnd/>
            <a:tailEnd/>
          </a:ln>
          <a:effectLst/>
        </p:spPr>
        <p:txBody>
          <a:bodyPr wrap="none" lIns="90488" tIns="44450" rIns="90488" bIns="44450" anchor="ctr">
            <a:spAutoFit/>
          </a:bodyPr>
          <a:lstStyle/>
          <a:p>
            <a:pPr algn="r"/>
            <a:fld id="{4F2C7C23-1364-4EBE-A3B9-20A32DBAF11D}" type="slidenum">
              <a:rPr lang="en-US" sz="1400">
                <a:solidFill>
                  <a:schemeClr val="tx1"/>
                </a:solidFill>
                <a:latin typeface="Times New Roman" pitchFamily="18" charset="0"/>
              </a:rPr>
              <a:pPr algn="r"/>
              <a:t>‹#›</a:t>
            </a:fld>
            <a:endParaRPr lang="en-US" sz="1400">
              <a:solidFill>
                <a:schemeClr val="tx1"/>
              </a:solidFill>
              <a:latin typeface="Times New Roman"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400800" y="8750300"/>
            <a:ext cx="387350" cy="301625"/>
          </a:xfrm>
          <a:prstGeom prst="rect">
            <a:avLst/>
          </a:prstGeom>
          <a:noFill/>
          <a:ln w="12700">
            <a:noFill/>
            <a:miter lim="800000"/>
            <a:headEnd/>
            <a:tailEnd/>
          </a:ln>
          <a:effectLst/>
        </p:spPr>
        <p:txBody>
          <a:bodyPr wrap="none" lIns="90488" tIns="44450" rIns="90488" bIns="44450" anchor="ctr">
            <a:spAutoFit/>
          </a:bodyPr>
          <a:lstStyle/>
          <a:p>
            <a:pPr algn="r"/>
            <a:fld id="{33315F71-0930-4915-A7FC-427C5C228CB2}" type="slidenum">
              <a:rPr lang="en-US" sz="1400">
                <a:solidFill>
                  <a:schemeClr val="tx1"/>
                </a:solidFill>
                <a:latin typeface="Times New Roman" pitchFamily="18" charset="0"/>
              </a:rPr>
              <a:pPr algn="r"/>
              <a:t>‹#›</a:t>
            </a:fld>
            <a:endParaRPr lang="en-US" sz="1400">
              <a:solidFill>
                <a:schemeClr val="tx1"/>
              </a:solidFill>
              <a:latin typeface="Times New Roman" pitchFamily="18"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noTextEdit="1"/>
          </p:cNvSpPr>
          <p:nvPr>
            <p:ph type="sldImg"/>
          </p:nvPr>
        </p:nvSpPr>
        <p:spPr>
          <a:xfrm>
            <a:off x="1150938" y="692150"/>
            <a:ext cx="4556125" cy="3416300"/>
          </a:xfrm>
          <a:ln/>
        </p:spPr>
      </p:sp>
      <p:sp>
        <p:nvSpPr>
          <p:cNvPr id="26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noTextEdit="1"/>
          </p:cNvSpPr>
          <p:nvPr>
            <p:ph type="sldImg"/>
          </p:nvPr>
        </p:nvSpPr>
        <p:spPr>
          <a:xfrm>
            <a:off x="1150938" y="692150"/>
            <a:ext cx="4556125" cy="3416300"/>
          </a:xfrm>
          <a:ln/>
        </p:spPr>
      </p:sp>
      <p:sp>
        <p:nvSpPr>
          <p:cNvPr id="27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noTextEdit="1"/>
          </p:cNvSpPr>
          <p:nvPr>
            <p:ph type="sldImg"/>
          </p:nvPr>
        </p:nvSpPr>
        <p:spPr>
          <a:xfrm>
            <a:off x="1150938" y="692150"/>
            <a:ext cx="4556125" cy="3416300"/>
          </a:xfrm>
          <a:ln/>
        </p:spPr>
      </p:sp>
      <p:sp>
        <p:nvSpPr>
          <p:cNvPr id="247811" name="Rectangle 3"/>
          <p:cNvSpPr>
            <a:spLocks noGrp="1" noChangeArrowheads="1"/>
          </p:cNvSpPr>
          <p:nvPr>
            <p:ph type="body" idx="1"/>
          </p:nvPr>
        </p:nvSpPr>
        <p:spPr/>
        <p:txBody>
          <a:bodyPr/>
          <a:lstStyle/>
          <a:p>
            <a:r>
              <a:rPr lang="en-US"/>
              <a:t>Must be able to define and describe each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noTextEdit="1"/>
          </p:cNvSpPr>
          <p:nvPr>
            <p:ph type="sldImg"/>
          </p:nvPr>
        </p:nvSpPr>
        <p:spPr>
          <a:xfrm>
            <a:off x="1150938" y="692150"/>
            <a:ext cx="4556125" cy="3416300"/>
          </a:xfrm>
          <a:ln/>
        </p:spPr>
      </p:sp>
      <p:sp>
        <p:nvSpPr>
          <p:cNvPr id="27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noTextEdit="1"/>
          </p:cNvSpPr>
          <p:nvPr>
            <p:ph type="sldImg"/>
          </p:nvPr>
        </p:nvSpPr>
        <p:spPr>
          <a:xfrm>
            <a:off x="1150938" y="692150"/>
            <a:ext cx="4556125" cy="3416300"/>
          </a:xfrm>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noTextEdit="1"/>
          </p:cNvSpPr>
          <p:nvPr>
            <p:ph type="sldImg"/>
          </p:nvPr>
        </p:nvSpPr>
        <p:spPr>
          <a:xfrm>
            <a:off x="1150938" y="692150"/>
            <a:ext cx="4556125" cy="3416300"/>
          </a:xfrm>
          <a:ln/>
        </p:spPr>
      </p:sp>
      <p:sp>
        <p:nvSpPr>
          <p:cNvPr id="27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noTextEdit="1"/>
          </p:cNvSpPr>
          <p:nvPr>
            <p:ph type="sldImg"/>
          </p:nvPr>
        </p:nvSpPr>
        <p:spPr>
          <a:xfrm>
            <a:off x="1150938" y="692150"/>
            <a:ext cx="4556125" cy="3416300"/>
          </a:xfrm>
          <a:ln/>
        </p:spPr>
      </p:sp>
      <p:sp>
        <p:nvSpPr>
          <p:cNvPr id="28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noTextEdit="1"/>
          </p:cNvSpPr>
          <p:nvPr>
            <p:ph type="sldImg"/>
          </p:nvPr>
        </p:nvSpPr>
        <p:spPr>
          <a:xfrm>
            <a:off x="1150938" y="692150"/>
            <a:ext cx="4556125" cy="3416300"/>
          </a:xfrm>
          <a:ln/>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noTextEdit="1"/>
          </p:cNvSpPr>
          <p:nvPr>
            <p:ph type="sldImg"/>
          </p:nvPr>
        </p:nvSpPr>
        <p:spPr>
          <a:xfrm>
            <a:off x="1150938" y="692150"/>
            <a:ext cx="4556125" cy="3416300"/>
          </a:xfrm>
          <a:ln/>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ChangeArrowheads="1" noTextEdit="1"/>
          </p:cNvSpPr>
          <p:nvPr>
            <p:ph type="sldImg"/>
          </p:nvPr>
        </p:nvSpPr>
        <p:spPr>
          <a:xfrm>
            <a:off x="1150938" y="692150"/>
            <a:ext cx="4556125" cy="3416300"/>
          </a:xfrm>
          <a:ln/>
        </p:spPr>
      </p:sp>
      <p:sp>
        <p:nvSpPr>
          <p:cNvPr id="28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noTextEdit="1"/>
          </p:cNvSpPr>
          <p:nvPr>
            <p:ph type="sldImg"/>
          </p:nvPr>
        </p:nvSpPr>
        <p:spPr>
          <a:xfrm>
            <a:off x="1150938" y="692150"/>
            <a:ext cx="4556125" cy="3416300"/>
          </a:xfrm>
          <a:ln/>
        </p:spPr>
      </p:sp>
      <p:sp>
        <p:nvSpPr>
          <p:cNvPr id="26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noTextEdit="1"/>
          </p:cNvSpPr>
          <p:nvPr>
            <p:ph type="sldImg"/>
          </p:nvPr>
        </p:nvSpPr>
        <p:spPr>
          <a:xfrm>
            <a:off x="1150938" y="692150"/>
            <a:ext cx="4556125" cy="3416300"/>
          </a:xfrm>
          <a:ln/>
        </p:spPr>
      </p:sp>
      <p:sp>
        <p:nvSpPr>
          <p:cNvPr id="28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noTextEdit="1"/>
          </p:cNvSpPr>
          <p:nvPr>
            <p:ph type="sldImg"/>
          </p:nvPr>
        </p:nvSpPr>
        <p:spPr>
          <a:xfrm>
            <a:off x="1150938" y="692150"/>
            <a:ext cx="4556125" cy="3416300"/>
          </a:xfrm>
          <a:ln/>
        </p:spPr>
      </p:sp>
      <p:sp>
        <p:nvSpPr>
          <p:cNvPr id="28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ChangeArrowheads="1" noTextEdit="1"/>
          </p:cNvSpPr>
          <p:nvPr>
            <p:ph type="sldImg"/>
          </p:nvPr>
        </p:nvSpPr>
        <p:spPr>
          <a:xfrm>
            <a:off x="1150938" y="692150"/>
            <a:ext cx="4556125" cy="3416300"/>
          </a:xfrm>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ChangeArrowheads="1" noTextEdit="1"/>
          </p:cNvSpPr>
          <p:nvPr>
            <p:ph type="sldImg"/>
          </p:nvPr>
        </p:nvSpPr>
        <p:spPr>
          <a:xfrm>
            <a:off x="1150938" y="692150"/>
            <a:ext cx="4556125" cy="3416300"/>
          </a:xfrm>
          <a:ln/>
        </p:spPr>
      </p:sp>
      <p:sp>
        <p:nvSpPr>
          <p:cNvPr id="28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ChangeArrowheads="1" noTextEdit="1"/>
          </p:cNvSpPr>
          <p:nvPr>
            <p:ph type="sldImg"/>
          </p:nvPr>
        </p:nvSpPr>
        <p:spPr>
          <a:xfrm>
            <a:off x="1150938" y="692150"/>
            <a:ext cx="4556125" cy="3416300"/>
          </a:xfrm>
          <a:ln/>
        </p:spPr>
      </p:sp>
      <p:sp>
        <p:nvSpPr>
          <p:cNvPr id="29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noTextEdit="1"/>
          </p:cNvSpPr>
          <p:nvPr>
            <p:ph type="sldImg"/>
          </p:nvPr>
        </p:nvSpPr>
        <p:spPr>
          <a:xfrm>
            <a:off x="1150938" y="692150"/>
            <a:ext cx="4556125" cy="3416300"/>
          </a:xfrm>
          <a:ln/>
        </p:spPr>
      </p:sp>
      <p:sp>
        <p:nvSpPr>
          <p:cNvPr id="29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noTextEdit="1"/>
          </p:cNvSpPr>
          <p:nvPr>
            <p:ph type="sldImg"/>
          </p:nvPr>
        </p:nvSpPr>
        <p:spPr>
          <a:xfrm>
            <a:off x="1150938" y="692150"/>
            <a:ext cx="4556125" cy="3416300"/>
          </a:xfrm>
          <a:ln/>
        </p:spPr>
      </p:sp>
      <p:sp>
        <p:nvSpPr>
          <p:cNvPr id="29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ChangeArrowheads="1" noTextEdit="1"/>
          </p:cNvSpPr>
          <p:nvPr>
            <p:ph type="sldImg"/>
          </p:nvPr>
        </p:nvSpPr>
        <p:spPr>
          <a:xfrm>
            <a:off x="1150938" y="692150"/>
            <a:ext cx="4556125" cy="3416300"/>
          </a:xfrm>
          <a:ln/>
        </p:spPr>
      </p:sp>
      <p:sp>
        <p:nvSpPr>
          <p:cNvPr id="29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noTextEdit="1"/>
          </p:cNvSpPr>
          <p:nvPr>
            <p:ph type="sldImg"/>
          </p:nvPr>
        </p:nvSpPr>
        <p:spPr>
          <a:xfrm>
            <a:off x="1150938" y="692150"/>
            <a:ext cx="4556125" cy="3416300"/>
          </a:xfrm>
          <a:ln/>
        </p:spPr>
      </p:sp>
      <p:sp>
        <p:nvSpPr>
          <p:cNvPr id="29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noTextEdit="1"/>
          </p:cNvSpPr>
          <p:nvPr>
            <p:ph type="sldImg"/>
          </p:nvPr>
        </p:nvSpPr>
        <p:spPr>
          <a:xfrm>
            <a:off x="1150938" y="692150"/>
            <a:ext cx="4556125" cy="3416300"/>
          </a:xfrm>
          <a:ln/>
        </p:spPr>
      </p:sp>
      <p:sp>
        <p:nvSpPr>
          <p:cNvPr id="29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noTextEdit="1"/>
          </p:cNvSpPr>
          <p:nvPr>
            <p:ph type="sldImg"/>
          </p:nvPr>
        </p:nvSpPr>
        <p:spPr>
          <a:xfrm>
            <a:off x="1150938" y="692150"/>
            <a:ext cx="4556125" cy="3416300"/>
          </a:xfrm>
          <a:ln/>
        </p:spPr>
      </p:sp>
      <p:sp>
        <p:nvSpPr>
          <p:cNvPr id="26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ChangeArrowheads="1" noTextEdit="1"/>
          </p:cNvSpPr>
          <p:nvPr>
            <p:ph type="sldImg"/>
          </p:nvPr>
        </p:nvSpPr>
        <p:spPr>
          <a:xfrm>
            <a:off x="1150938" y="692150"/>
            <a:ext cx="4556125" cy="3416300"/>
          </a:xfrm>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noTextEdit="1"/>
          </p:cNvSpPr>
          <p:nvPr>
            <p:ph type="sldImg"/>
          </p:nvPr>
        </p:nvSpPr>
        <p:spPr>
          <a:xfrm>
            <a:off x="1150938" y="692150"/>
            <a:ext cx="4556125" cy="3416300"/>
          </a:xfrm>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ChangeArrowheads="1" noTextEdit="1"/>
          </p:cNvSpPr>
          <p:nvPr>
            <p:ph type="sldImg"/>
          </p:nvPr>
        </p:nvSpPr>
        <p:spPr>
          <a:xfrm>
            <a:off x="1150938" y="692150"/>
            <a:ext cx="4556125" cy="3416300"/>
          </a:xfrm>
          <a:ln/>
        </p:spPr>
      </p:sp>
      <p:sp>
        <p:nvSpPr>
          <p:cNvPr id="29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ChangeArrowheads="1" noTextEdit="1"/>
          </p:cNvSpPr>
          <p:nvPr>
            <p:ph type="sldImg"/>
          </p:nvPr>
        </p:nvSpPr>
        <p:spPr>
          <a:xfrm>
            <a:off x="1150938" y="692150"/>
            <a:ext cx="4556125" cy="3416300"/>
          </a:xfrm>
          <a:ln/>
        </p:spPr>
      </p:sp>
      <p:sp>
        <p:nvSpPr>
          <p:cNvPr id="30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ChangeArrowheads="1" noTextEdit="1"/>
          </p:cNvSpPr>
          <p:nvPr>
            <p:ph type="sldImg"/>
          </p:nvPr>
        </p:nvSpPr>
        <p:spPr>
          <a:xfrm>
            <a:off x="1150938" y="692150"/>
            <a:ext cx="4556125" cy="3416300"/>
          </a:xfrm>
          <a:ln/>
        </p:spPr>
      </p:sp>
      <p:sp>
        <p:nvSpPr>
          <p:cNvPr id="30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ChangeArrowheads="1" noTextEdit="1"/>
          </p:cNvSpPr>
          <p:nvPr>
            <p:ph type="sldImg"/>
          </p:nvPr>
        </p:nvSpPr>
        <p:spPr>
          <a:xfrm>
            <a:off x="1150938" y="692150"/>
            <a:ext cx="4556125" cy="3416300"/>
          </a:xfrm>
          <a:ln/>
        </p:spPr>
      </p:sp>
      <p:sp>
        <p:nvSpPr>
          <p:cNvPr id="30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endParaRPr lang="en-US"/>
          </a:p>
        </p:txBody>
      </p:sp>
      <p:sp>
        <p:nvSpPr>
          <p:cNvPr id="20483" name="Rectangle 3"/>
          <p:cNvSpPr>
            <a:spLocks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noTextEdit="1"/>
          </p:cNvSpPr>
          <p:nvPr>
            <p:ph type="sldImg"/>
          </p:nvPr>
        </p:nvSpPr>
        <p:spPr>
          <a:xfrm>
            <a:off x="1150938" y="692150"/>
            <a:ext cx="4556125" cy="3416300"/>
          </a:xfrm>
          <a:ln/>
        </p:spPr>
      </p:sp>
      <p:sp>
        <p:nvSpPr>
          <p:cNvPr id="30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rrowheads="1" noTextEdit="1"/>
          </p:cNvSpPr>
          <p:nvPr>
            <p:ph type="sldImg"/>
          </p:nvPr>
        </p:nvSpPr>
        <p:spPr>
          <a:xfrm>
            <a:off x="1150938" y="692150"/>
            <a:ext cx="4556125" cy="3416300"/>
          </a:xfrm>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noTextEdit="1"/>
          </p:cNvSpPr>
          <p:nvPr>
            <p:ph type="sldImg"/>
          </p:nvPr>
        </p:nvSpPr>
        <p:spPr>
          <a:xfrm>
            <a:off x="1150938" y="692150"/>
            <a:ext cx="4556125" cy="3416300"/>
          </a:xfrm>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noTextEdit="1"/>
          </p:cNvSpPr>
          <p:nvPr>
            <p:ph type="sldImg"/>
          </p:nvPr>
        </p:nvSpPr>
        <p:spPr>
          <a:xfrm>
            <a:off x="1150938" y="692150"/>
            <a:ext cx="4556125" cy="3416300"/>
          </a:xfrm>
          <a:ln/>
        </p:spPr>
      </p:sp>
      <p:sp>
        <p:nvSpPr>
          <p:cNvPr id="26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noTextEdit="1"/>
          </p:cNvSpPr>
          <p:nvPr>
            <p:ph type="sldImg"/>
          </p:nvPr>
        </p:nvSpPr>
        <p:spPr>
          <a:xfrm>
            <a:off x="1150938" y="692150"/>
            <a:ext cx="4556125" cy="3416300"/>
          </a:xfrm>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ChangeArrowheads="1" noTextEdit="1"/>
          </p:cNvSpPr>
          <p:nvPr>
            <p:ph type="sldImg"/>
          </p:nvPr>
        </p:nvSpPr>
        <p:spPr>
          <a:xfrm>
            <a:off x="1150938" y="692150"/>
            <a:ext cx="4556125" cy="3416300"/>
          </a:xfrm>
          <a:ln/>
        </p:spPr>
      </p:sp>
      <p:sp>
        <p:nvSpPr>
          <p:cNvPr id="30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ChangeArrowheads="1" noTextEdit="1"/>
          </p:cNvSpPr>
          <p:nvPr>
            <p:ph type="sldImg"/>
          </p:nvPr>
        </p:nvSpPr>
        <p:spPr>
          <a:xfrm>
            <a:off x="1150938" y="692150"/>
            <a:ext cx="4556125" cy="3416300"/>
          </a:xfrm>
          <a:ln/>
        </p:spPr>
      </p:sp>
      <p:sp>
        <p:nvSpPr>
          <p:cNvPr id="309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ChangeArrowheads="1" noTextEdit="1"/>
          </p:cNvSpPr>
          <p:nvPr>
            <p:ph type="sldImg"/>
          </p:nvPr>
        </p:nvSpPr>
        <p:spPr>
          <a:xfrm>
            <a:off x="1150938" y="692150"/>
            <a:ext cx="4556125" cy="3416300"/>
          </a:xfrm>
          <a:ln/>
        </p:spPr>
      </p:sp>
      <p:sp>
        <p:nvSpPr>
          <p:cNvPr id="31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ChangeArrowheads="1" noTextEdit="1"/>
          </p:cNvSpPr>
          <p:nvPr>
            <p:ph type="sldImg"/>
          </p:nvPr>
        </p:nvSpPr>
        <p:spPr>
          <a:xfrm>
            <a:off x="1150938" y="692150"/>
            <a:ext cx="4556125" cy="3416300"/>
          </a:xfrm>
          <a:ln/>
        </p:spPr>
      </p:sp>
      <p:sp>
        <p:nvSpPr>
          <p:cNvPr id="31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noTextEdit="1"/>
          </p:cNvSpPr>
          <p:nvPr>
            <p:ph type="sldImg"/>
          </p:nvPr>
        </p:nvSpPr>
        <p:spPr>
          <a:xfrm>
            <a:off x="1150938" y="692150"/>
            <a:ext cx="4556125" cy="3416300"/>
          </a:xfrm>
          <a:ln/>
        </p:spPr>
      </p:sp>
      <p:sp>
        <p:nvSpPr>
          <p:cNvPr id="31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ChangeArrowheads="1" noTextEdit="1"/>
          </p:cNvSpPr>
          <p:nvPr>
            <p:ph type="sldImg"/>
          </p:nvPr>
        </p:nvSpPr>
        <p:spPr>
          <a:xfrm>
            <a:off x="1150938" y="692150"/>
            <a:ext cx="4556125" cy="3416300"/>
          </a:xfrm>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noTextEdit="1"/>
          </p:cNvSpPr>
          <p:nvPr>
            <p:ph type="sldImg"/>
          </p:nvPr>
        </p:nvSpPr>
        <p:spPr>
          <a:xfrm>
            <a:off x="1150938" y="692150"/>
            <a:ext cx="4556125" cy="3416300"/>
          </a:xfrm>
          <a:ln/>
        </p:spPr>
      </p:sp>
      <p:sp>
        <p:nvSpPr>
          <p:cNvPr id="31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ChangeArrowheads="1" noTextEdit="1"/>
          </p:cNvSpPr>
          <p:nvPr>
            <p:ph type="sldImg"/>
          </p:nvPr>
        </p:nvSpPr>
        <p:spPr>
          <a:xfrm>
            <a:off x="1150938" y="692150"/>
            <a:ext cx="4556125" cy="3416300"/>
          </a:xfrm>
          <a:ln/>
        </p:spPr>
      </p:sp>
      <p:sp>
        <p:nvSpPr>
          <p:cNvPr id="31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noTextEdit="1"/>
          </p:cNvSpPr>
          <p:nvPr>
            <p:ph type="sldImg"/>
          </p:nvPr>
        </p:nvSpPr>
        <p:spPr>
          <a:xfrm>
            <a:off x="1150938" y="692150"/>
            <a:ext cx="4556125" cy="3416300"/>
          </a:xfrm>
          <a:ln/>
        </p:spPr>
      </p:sp>
      <p:sp>
        <p:nvSpPr>
          <p:cNvPr id="31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noTextEdit="1"/>
          </p:cNvSpPr>
          <p:nvPr>
            <p:ph type="sldImg"/>
          </p:nvPr>
        </p:nvSpPr>
        <p:spPr>
          <a:xfrm>
            <a:off x="1150938" y="692150"/>
            <a:ext cx="4556125" cy="3416300"/>
          </a:xfrm>
          <a:ln/>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ChangeArrowheads="1" noTextEdit="1"/>
          </p:cNvSpPr>
          <p:nvPr>
            <p:ph type="sldImg"/>
          </p:nvPr>
        </p:nvSpPr>
        <p:spPr>
          <a:xfrm>
            <a:off x="1150938" y="692150"/>
            <a:ext cx="4556125" cy="3416300"/>
          </a:xfrm>
          <a:ln/>
        </p:spPr>
      </p:sp>
      <p:sp>
        <p:nvSpPr>
          <p:cNvPr id="318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ChangeArrowheads="1" noTextEdit="1"/>
          </p:cNvSpPr>
          <p:nvPr>
            <p:ph type="sldImg"/>
          </p:nvPr>
        </p:nvSpPr>
        <p:spPr>
          <a:xfrm>
            <a:off x="1150938" y="692150"/>
            <a:ext cx="4556125" cy="3416300"/>
          </a:xfrm>
          <a:ln/>
        </p:spPr>
      </p:sp>
      <p:sp>
        <p:nvSpPr>
          <p:cNvPr id="31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noTextEdit="1"/>
          </p:cNvSpPr>
          <p:nvPr>
            <p:ph type="sldImg"/>
          </p:nvPr>
        </p:nvSpPr>
        <p:spPr>
          <a:xfrm>
            <a:off x="1150938" y="692150"/>
            <a:ext cx="4556125" cy="3416300"/>
          </a:xfrm>
          <a:ln/>
        </p:spPr>
      </p:sp>
      <p:sp>
        <p:nvSpPr>
          <p:cNvPr id="32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ChangeArrowheads="1" noTextEdit="1"/>
          </p:cNvSpPr>
          <p:nvPr>
            <p:ph type="sldImg"/>
          </p:nvPr>
        </p:nvSpPr>
        <p:spPr>
          <a:xfrm>
            <a:off x="1150938" y="692150"/>
            <a:ext cx="4556125" cy="3416300"/>
          </a:xfrm>
          <a:ln/>
        </p:spPr>
      </p:sp>
      <p:sp>
        <p:nvSpPr>
          <p:cNvPr id="32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ChangeArrowheads="1" noTextEdit="1"/>
          </p:cNvSpPr>
          <p:nvPr>
            <p:ph type="sldImg"/>
          </p:nvPr>
        </p:nvSpPr>
        <p:spPr>
          <a:xfrm>
            <a:off x="1150938" y="692150"/>
            <a:ext cx="4556125" cy="3416300"/>
          </a:xfrm>
          <a:ln/>
        </p:spPr>
      </p:sp>
      <p:sp>
        <p:nvSpPr>
          <p:cNvPr id="32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ChangeArrowheads="1" noTextEdit="1"/>
          </p:cNvSpPr>
          <p:nvPr>
            <p:ph type="sldImg"/>
          </p:nvPr>
        </p:nvSpPr>
        <p:spPr>
          <a:xfrm>
            <a:off x="1150938" y="692150"/>
            <a:ext cx="4556125" cy="3416300"/>
          </a:xfrm>
          <a:ln/>
        </p:spPr>
      </p:sp>
      <p:sp>
        <p:nvSpPr>
          <p:cNvPr id="32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noTextEdit="1"/>
          </p:cNvSpPr>
          <p:nvPr>
            <p:ph type="sldImg"/>
          </p:nvPr>
        </p:nvSpPr>
        <p:spPr>
          <a:xfrm>
            <a:off x="1150938" y="692150"/>
            <a:ext cx="4556125" cy="3416300"/>
          </a:xfrm>
          <a:ln/>
        </p:spPr>
      </p:sp>
      <p:sp>
        <p:nvSpPr>
          <p:cNvPr id="32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noTextEdit="1"/>
          </p:cNvSpPr>
          <p:nvPr>
            <p:ph type="sldImg"/>
          </p:nvPr>
        </p:nvSpPr>
        <p:spPr>
          <a:xfrm>
            <a:off x="1150938" y="692150"/>
            <a:ext cx="4556125" cy="3416300"/>
          </a:xfrm>
          <a:ln/>
        </p:spPr>
      </p:sp>
      <p:sp>
        <p:nvSpPr>
          <p:cNvPr id="325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noTextEdit="1"/>
          </p:cNvSpPr>
          <p:nvPr>
            <p:ph type="sldImg"/>
          </p:nvPr>
        </p:nvSpPr>
        <p:spPr>
          <a:xfrm>
            <a:off x="1150938" y="692150"/>
            <a:ext cx="4556125" cy="3416300"/>
          </a:xfrm>
          <a:ln/>
        </p:spPr>
      </p:sp>
      <p:sp>
        <p:nvSpPr>
          <p:cNvPr id="32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noTextEdit="1"/>
          </p:cNvSpPr>
          <p:nvPr>
            <p:ph type="sldImg"/>
          </p:nvPr>
        </p:nvSpPr>
        <p:spPr>
          <a:xfrm>
            <a:off x="1150938" y="692150"/>
            <a:ext cx="4556125" cy="3416300"/>
          </a:xfrm>
          <a:ln/>
        </p:spPr>
      </p:sp>
      <p:sp>
        <p:nvSpPr>
          <p:cNvPr id="32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noTextEdit="1"/>
          </p:cNvSpPr>
          <p:nvPr>
            <p:ph type="sldImg"/>
          </p:nvPr>
        </p:nvSpPr>
        <p:spPr>
          <a:xfrm>
            <a:off x="1150938" y="692150"/>
            <a:ext cx="4556125" cy="3416300"/>
          </a:xfrm>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noTextEdit="1"/>
          </p:cNvSpPr>
          <p:nvPr>
            <p:ph type="sldImg"/>
          </p:nvPr>
        </p:nvSpPr>
        <p:spPr>
          <a:xfrm>
            <a:off x="1150938" y="692150"/>
            <a:ext cx="4556125" cy="3416300"/>
          </a:xfrm>
          <a:ln/>
        </p:spPr>
      </p:sp>
      <p:sp>
        <p:nvSpPr>
          <p:cNvPr id="32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noTextEdit="1"/>
          </p:cNvSpPr>
          <p:nvPr>
            <p:ph type="sldImg"/>
          </p:nvPr>
        </p:nvSpPr>
        <p:spPr>
          <a:xfrm>
            <a:off x="1150938" y="692150"/>
            <a:ext cx="4556125" cy="3416300"/>
          </a:xfrm>
          <a:ln/>
        </p:spPr>
      </p:sp>
      <p:sp>
        <p:nvSpPr>
          <p:cNvPr id="32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noTextEdit="1"/>
          </p:cNvSpPr>
          <p:nvPr>
            <p:ph type="sldImg"/>
          </p:nvPr>
        </p:nvSpPr>
        <p:spPr>
          <a:xfrm>
            <a:off x="1150938" y="692150"/>
            <a:ext cx="4556125" cy="3416300"/>
          </a:xfrm>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ChangeArrowheads="1" noTextEdit="1"/>
          </p:cNvSpPr>
          <p:nvPr>
            <p:ph type="sldImg"/>
          </p:nvPr>
        </p:nvSpPr>
        <p:spPr>
          <a:xfrm>
            <a:off x="1150938" y="692150"/>
            <a:ext cx="4556125" cy="3416300"/>
          </a:xfrm>
          <a:ln/>
        </p:spPr>
      </p:sp>
      <p:sp>
        <p:nvSpPr>
          <p:cNvPr id="33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noTextEdit="1"/>
          </p:cNvSpPr>
          <p:nvPr>
            <p:ph type="sldImg"/>
          </p:nvPr>
        </p:nvSpPr>
        <p:spPr>
          <a:xfrm>
            <a:off x="1150938" y="692150"/>
            <a:ext cx="4556125" cy="3416300"/>
          </a:xfrm>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noTextEdit="1"/>
          </p:cNvSpPr>
          <p:nvPr>
            <p:ph type="sldImg"/>
          </p:nvPr>
        </p:nvSpPr>
        <p:spPr>
          <a:xfrm>
            <a:off x="1150938" y="692150"/>
            <a:ext cx="4556125" cy="3416300"/>
          </a:xfrm>
          <a:ln/>
        </p:spPr>
      </p:sp>
      <p:sp>
        <p:nvSpPr>
          <p:cNvPr id="33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noTextEdit="1"/>
          </p:cNvSpPr>
          <p:nvPr>
            <p:ph type="sldImg"/>
          </p:nvPr>
        </p:nvSpPr>
        <p:spPr>
          <a:xfrm>
            <a:off x="1150938" y="692150"/>
            <a:ext cx="4556125" cy="3416300"/>
          </a:xfrm>
          <a:ln/>
        </p:spPr>
      </p:sp>
      <p:sp>
        <p:nvSpPr>
          <p:cNvPr id="33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ChangeArrowheads="1" noTextEdit="1"/>
          </p:cNvSpPr>
          <p:nvPr>
            <p:ph type="sldImg"/>
          </p:nvPr>
        </p:nvSpPr>
        <p:spPr>
          <a:xfrm>
            <a:off x="1150938" y="692150"/>
            <a:ext cx="4556125" cy="3416300"/>
          </a:xfrm>
          <a:ln/>
        </p:spPr>
      </p:sp>
      <p:sp>
        <p:nvSpPr>
          <p:cNvPr id="33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noTextEdit="1"/>
          </p:cNvSpPr>
          <p:nvPr>
            <p:ph type="sldImg"/>
          </p:nvPr>
        </p:nvSpPr>
        <p:spPr>
          <a:xfrm>
            <a:off x="1150938" y="692150"/>
            <a:ext cx="4556125" cy="3416300"/>
          </a:xfrm>
          <a:ln/>
        </p:spPr>
      </p:sp>
      <p:sp>
        <p:nvSpPr>
          <p:cNvPr id="35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noTextEdit="1"/>
          </p:cNvSpPr>
          <p:nvPr>
            <p:ph type="sldImg"/>
          </p:nvPr>
        </p:nvSpPr>
        <p:spPr>
          <a:xfrm>
            <a:off x="1150938" y="692150"/>
            <a:ext cx="4556125" cy="3416300"/>
          </a:xfrm>
          <a:ln/>
        </p:spPr>
      </p:sp>
      <p:sp>
        <p:nvSpPr>
          <p:cNvPr id="33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noTextEdit="1"/>
          </p:cNvSpPr>
          <p:nvPr>
            <p:ph type="sldImg"/>
          </p:nvPr>
        </p:nvSpPr>
        <p:spPr>
          <a:xfrm>
            <a:off x="1150938" y="692150"/>
            <a:ext cx="4556125" cy="3416300"/>
          </a:xfrm>
          <a:ln/>
        </p:spPr>
      </p:sp>
      <p:sp>
        <p:nvSpPr>
          <p:cNvPr id="27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noTextEdit="1"/>
          </p:cNvSpPr>
          <p:nvPr>
            <p:ph type="sldImg"/>
          </p:nvPr>
        </p:nvSpPr>
        <p:spPr>
          <a:xfrm>
            <a:off x="1150938" y="692150"/>
            <a:ext cx="4556125" cy="3416300"/>
          </a:xfrm>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noTextEdit="1"/>
          </p:cNvSpPr>
          <p:nvPr>
            <p:ph type="sldImg"/>
          </p:nvPr>
        </p:nvSpPr>
        <p:spPr>
          <a:xfrm>
            <a:off x="1150938" y="692150"/>
            <a:ext cx="4556125" cy="3416300"/>
          </a:xfrm>
          <a:ln/>
        </p:spPr>
      </p:sp>
      <p:sp>
        <p:nvSpPr>
          <p:cNvPr id="33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noTextEdit="1"/>
          </p:cNvSpPr>
          <p:nvPr>
            <p:ph type="sldImg"/>
          </p:nvPr>
        </p:nvSpPr>
        <p:spPr>
          <a:xfrm>
            <a:off x="1150938" y="692150"/>
            <a:ext cx="4556125" cy="3416300"/>
          </a:xfrm>
          <a:ln/>
        </p:spPr>
      </p:sp>
      <p:sp>
        <p:nvSpPr>
          <p:cNvPr id="33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noTextEdit="1"/>
          </p:cNvSpPr>
          <p:nvPr>
            <p:ph type="sldImg"/>
          </p:nvPr>
        </p:nvSpPr>
        <p:spPr>
          <a:xfrm>
            <a:off x="1150938" y="692150"/>
            <a:ext cx="4556125" cy="3416300"/>
          </a:xfrm>
          <a:ln/>
        </p:spPr>
      </p:sp>
      <p:sp>
        <p:nvSpPr>
          <p:cNvPr id="34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noTextEdit="1"/>
          </p:cNvSpPr>
          <p:nvPr>
            <p:ph type="sldImg"/>
          </p:nvPr>
        </p:nvSpPr>
        <p:spPr>
          <a:xfrm>
            <a:off x="1150938" y="692150"/>
            <a:ext cx="4556125" cy="3416300"/>
          </a:xfrm>
          <a:ln/>
        </p:spPr>
      </p:sp>
      <p:sp>
        <p:nvSpPr>
          <p:cNvPr id="34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ChangeArrowheads="1" noTextEdit="1"/>
          </p:cNvSpPr>
          <p:nvPr>
            <p:ph type="sldImg"/>
          </p:nvPr>
        </p:nvSpPr>
        <p:spPr>
          <a:xfrm>
            <a:off x="1150938" y="692150"/>
            <a:ext cx="4556125" cy="3416300"/>
          </a:xfrm>
          <a:ln/>
        </p:spPr>
      </p:sp>
      <p:sp>
        <p:nvSpPr>
          <p:cNvPr id="34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noTextEdit="1"/>
          </p:cNvSpPr>
          <p:nvPr>
            <p:ph type="sldImg"/>
          </p:nvPr>
        </p:nvSpPr>
        <p:spPr>
          <a:xfrm>
            <a:off x="1150938" y="692150"/>
            <a:ext cx="4556125" cy="3416300"/>
          </a:xfrm>
          <a:ln/>
        </p:spPr>
      </p:sp>
      <p:sp>
        <p:nvSpPr>
          <p:cNvPr id="34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noTextEdit="1"/>
          </p:cNvSpPr>
          <p:nvPr>
            <p:ph type="sldImg"/>
          </p:nvPr>
        </p:nvSpPr>
        <p:spPr>
          <a:xfrm>
            <a:off x="1150938" y="692150"/>
            <a:ext cx="4556125" cy="3416300"/>
          </a:xfrm>
          <a:ln/>
        </p:spPr>
      </p:sp>
      <p:sp>
        <p:nvSpPr>
          <p:cNvPr id="34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noTextEdit="1"/>
          </p:cNvSpPr>
          <p:nvPr>
            <p:ph type="sldImg"/>
          </p:nvPr>
        </p:nvSpPr>
        <p:spPr>
          <a:xfrm>
            <a:off x="1150938" y="692150"/>
            <a:ext cx="4556125" cy="3416300"/>
          </a:xfrm>
          <a:ln/>
        </p:spPr>
      </p:sp>
      <p:sp>
        <p:nvSpPr>
          <p:cNvPr id="27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noTextEdit="1"/>
          </p:cNvSpPr>
          <p:nvPr>
            <p:ph type="sldImg"/>
          </p:nvPr>
        </p:nvSpPr>
        <p:spPr>
          <a:xfrm>
            <a:off x="1150938" y="692150"/>
            <a:ext cx="4556125" cy="3416300"/>
          </a:xfrm>
          <a:ln/>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CFB"/>
        </a:solidFill>
        <a:effectLst/>
      </p:bgPr>
    </p:bg>
    <p:spTree>
      <p:nvGrpSpPr>
        <p:cNvPr id="1" name=""/>
        <p:cNvGrpSpPr/>
        <p:nvPr/>
      </p:nvGrpSpPr>
      <p:grpSpPr>
        <a:xfrm>
          <a:off x="0" y="0"/>
          <a:ext cx="0" cy="0"/>
          <a:chOff x="0" y="0"/>
          <a:chExt cx="0" cy="0"/>
        </a:xfrm>
      </p:grpSpPr>
      <p:sp>
        <p:nvSpPr>
          <p:cNvPr id="1030" name="Line 6"/>
          <p:cNvSpPr>
            <a:spLocks noChangeShapeType="1"/>
          </p:cNvSpPr>
          <p:nvPr/>
        </p:nvSpPr>
        <p:spPr bwMode="auto">
          <a:xfrm>
            <a:off x="1219200" y="1066800"/>
            <a:ext cx="6781800" cy="0"/>
          </a:xfrm>
          <a:prstGeom prst="line">
            <a:avLst/>
          </a:prstGeom>
          <a:noFill/>
          <a:ln w="38100">
            <a:solidFill>
              <a:srgbClr val="CC3300"/>
            </a:solidFill>
            <a:round/>
            <a:headEnd/>
            <a:tailEnd/>
          </a:ln>
          <a:effectLst/>
        </p:spPr>
        <p:txBody>
          <a:bodyPr wrap="none" anchor="ctr"/>
          <a:lstStyle/>
          <a:p>
            <a:endParaRPr lang="en-US"/>
          </a:p>
        </p:txBody>
      </p:sp>
      <p:grpSp>
        <p:nvGrpSpPr>
          <p:cNvPr id="1031" name="Group 7"/>
          <p:cNvGrpSpPr>
            <a:grpSpLocks/>
          </p:cNvGrpSpPr>
          <p:nvPr/>
        </p:nvGrpSpPr>
        <p:grpSpPr bwMode="auto">
          <a:xfrm>
            <a:off x="8305800" y="160338"/>
            <a:ext cx="533400" cy="601662"/>
            <a:chOff x="4992" y="56"/>
            <a:chExt cx="673" cy="865"/>
          </a:xfrm>
        </p:grpSpPr>
        <p:sp>
          <p:nvSpPr>
            <p:cNvPr id="1032" name="Freeform 8"/>
            <p:cNvSpPr>
              <a:spLocks/>
            </p:cNvSpPr>
            <p:nvPr/>
          </p:nvSpPr>
          <p:spPr bwMode="auto">
            <a:xfrm>
              <a:off x="4992" y="100"/>
              <a:ext cx="342" cy="821"/>
            </a:xfrm>
            <a:custGeom>
              <a:avLst/>
              <a:gdLst/>
              <a:ahLst/>
              <a:cxnLst>
                <a:cxn ang="0">
                  <a:pos x="29" y="0"/>
                </a:cxn>
                <a:cxn ang="0">
                  <a:pos x="19" y="24"/>
                </a:cxn>
                <a:cxn ang="0">
                  <a:pos x="14" y="48"/>
                </a:cxn>
                <a:cxn ang="0">
                  <a:pos x="12" y="60"/>
                </a:cxn>
                <a:cxn ang="0">
                  <a:pos x="4" y="119"/>
                </a:cxn>
                <a:cxn ang="0">
                  <a:pos x="0" y="178"/>
                </a:cxn>
                <a:cxn ang="0">
                  <a:pos x="1" y="238"/>
                </a:cxn>
                <a:cxn ang="0">
                  <a:pos x="5" y="297"/>
                </a:cxn>
                <a:cxn ang="0">
                  <a:pos x="14" y="356"/>
                </a:cxn>
                <a:cxn ang="0">
                  <a:pos x="28" y="413"/>
                </a:cxn>
                <a:cxn ang="0">
                  <a:pos x="46" y="469"/>
                </a:cxn>
                <a:cxn ang="0">
                  <a:pos x="69" y="524"/>
                </a:cxn>
                <a:cxn ang="0">
                  <a:pos x="95" y="575"/>
                </a:cxn>
                <a:cxn ang="0">
                  <a:pos x="125" y="624"/>
                </a:cxn>
                <a:cxn ang="0">
                  <a:pos x="158" y="669"/>
                </a:cxn>
                <a:cxn ang="0">
                  <a:pos x="195" y="710"/>
                </a:cxn>
                <a:cxn ang="0">
                  <a:pos x="235" y="749"/>
                </a:cxn>
                <a:cxn ang="0">
                  <a:pos x="278" y="782"/>
                </a:cxn>
                <a:cxn ang="0">
                  <a:pos x="322" y="812"/>
                </a:cxn>
                <a:cxn ang="0">
                  <a:pos x="341" y="820"/>
                </a:cxn>
              </a:cxnLst>
              <a:rect l="0" t="0" r="r" b="b"/>
              <a:pathLst>
                <a:path w="342" h="821">
                  <a:moveTo>
                    <a:pt x="29" y="0"/>
                  </a:moveTo>
                  <a:lnTo>
                    <a:pt x="19" y="24"/>
                  </a:lnTo>
                  <a:lnTo>
                    <a:pt x="14" y="48"/>
                  </a:lnTo>
                  <a:lnTo>
                    <a:pt x="12" y="60"/>
                  </a:lnTo>
                  <a:lnTo>
                    <a:pt x="4" y="119"/>
                  </a:lnTo>
                  <a:lnTo>
                    <a:pt x="0" y="178"/>
                  </a:lnTo>
                  <a:lnTo>
                    <a:pt x="1" y="238"/>
                  </a:lnTo>
                  <a:lnTo>
                    <a:pt x="5" y="297"/>
                  </a:lnTo>
                  <a:lnTo>
                    <a:pt x="14" y="356"/>
                  </a:lnTo>
                  <a:lnTo>
                    <a:pt x="28" y="413"/>
                  </a:lnTo>
                  <a:lnTo>
                    <a:pt x="46" y="469"/>
                  </a:lnTo>
                  <a:lnTo>
                    <a:pt x="69" y="524"/>
                  </a:lnTo>
                  <a:lnTo>
                    <a:pt x="95" y="575"/>
                  </a:lnTo>
                  <a:lnTo>
                    <a:pt x="125" y="624"/>
                  </a:lnTo>
                  <a:lnTo>
                    <a:pt x="158" y="669"/>
                  </a:lnTo>
                  <a:lnTo>
                    <a:pt x="195" y="710"/>
                  </a:lnTo>
                  <a:lnTo>
                    <a:pt x="235" y="749"/>
                  </a:lnTo>
                  <a:lnTo>
                    <a:pt x="278" y="782"/>
                  </a:lnTo>
                  <a:lnTo>
                    <a:pt x="322" y="812"/>
                  </a:lnTo>
                  <a:lnTo>
                    <a:pt x="341" y="8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33" name="Freeform 9"/>
            <p:cNvSpPr>
              <a:spLocks/>
            </p:cNvSpPr>
            <p:nvPr/>
          </p:nvSpPr>
          <p:spPr bwMode="auto">
            <a:xfrm>
              <a:off x="5330" y="99"/>
              <a:ext cx="335" cy="822"/>
            </a:xfrm>
            <a:custGeom>
              <a:avLst/>
              <a:gdLst/>
              <a:ahLst/>
              <a:cxnLst>
                <a:cxn ang="0">
                  <a:pos x="0" y="821"/>
                </a:cxn>
                <a:cxn ang="0">
                  <a:pos x="16" y="813"/>
                </a:cxn>
                <a:cxn ang="0">
                  <a:pos x="61" y="783"/>
                </a:cxn>
                <a:cxn ang="0">
                  <a:pos x="102" y="750"/>
                </a:cxn>
                <a:cxn ang="0">
                  <a:pos x="141" y="711"/>
                </a:cxn>
                <a:cxn ang="0">
                  <a:pos x="178" y="668"/>
                </a:cxn>
                <a:cxn ang="0">
                  <a:pos x="211" y="623"/>
                </a:cxn>
                <a:cxn ang="0">
                  <a:pos x="241" y="573"/>
                </a:cxn>
                <a:cxn ang="0">
                  <a:pos x="266" y="522"/>
                </a:cxn>
                <a:cxn ang="0">
                  <a:pos x="288" y="468"/>
                </a:cxn>
                <a:cxn ang="0">
                  <a:pos x="306" y="411"/>
                </a:cxn>
                <a:cxn ang="0">
                  <a:pos x="319" y="354"/>
                </a:cxn>
                <a:cxn ang="0">
                  <a:pos x="329" y="295"/>
                </a:cxn>
                <a:cxn ang="0">
                  <a:pos x="333" y="234"/>
                </a:cxn>
                <a:cxn ang="0">
                  <a:pos x="334" y="174"/>
                </a:cxn>
                <a:cxn ang="0">
                  <a:pos x="329" y="115"/>
                </a:cxn>
                <a:cxn ang="0">
                  <a:pos x="322" y="55"/>
                </a:cxn>
                <a:cxn ang="0">
                  <a:pos x="315" y="22"/>
                </a:cxn>
                <a:cxn ang="0">
                  <a:pos x="304" y="0"/>
                </a:cxn>
              </a:cxnLst>
              <a:rect l="0" t="0" r="r" b="b"/>
              <a:pathLst>
                <a:path w="335" h="822">
                  <a:moveTo>
                    <a:pt x="0" y="821"/>
                  </a:moveTo>
                  <a:lnTo>
                    <a:pt x="16" y="813"/>
                  </a:lnTo>
                  <a:lnTo>
                    <a:pt x="61" y="783"/>
                  </a:lnTo>
                  <a:lnTo>
                    <a:pt x="102" y="750"/>
                  </a:lnTo>
                  <a:lnTo>
                    <a:pt x="141" y="711"/>
                  </a:lnTo>
                  <a:lnTo>
                    <a:pt x="178" y="668"/>
                  </a:lnTo>
                  <a:lnTo>
                    <a:pt x="211" y="623"/>
                  </a:lnTo>
                  <a:lnTo>
                    <a:pt x="241" y="573"/>
                  </a:lnTo>
                  <a:lnTo>
                    <a:pt x="266" y="522"/>
                  </a:lnTo>
                  <a:lnTo>
                    <a:pt x="288" y="468"/>
                  </a:lnTo>
                  <a:lnTo>
                    <a:pt x="306" y="411"/>
                  </a:lnTo>
                  <a:lnTo>
                    <a:pt x="319" y="354"/>
                  </a:lnTo>
                  <a:lnTo>
                    <a:pt x="329" y="295"/>
                  </a:lnTo>
                  <a:lnTo>
                    <a:pt x="333" y="234"/>
                  </a:lnTo>
                  <a:lnTo>
                    <a:pt x="334" y="174"/>
                  </a:lnTo>
                  <a:lnTo>
                    <a:pt x="329" y="115"/>
                  </a:lnTo>
                  <a:lnTo>
                    <a:pt x="322" y="55"/>
                  </a:lnTo>
                  <a:lnTo>
                    <a:pt x="315" y="22"/>
                  </a:lnTo>
                  <a:lnTo>
                    <a:pt x="30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34" name="Line 10"/>
            <p:cNvSpPr>
              <a:spLocks noChangeShapeType="1"/>
            </p:cNvSpPr>
            <p:nvPr/>
          </p:nvSpPr>
          <p:spPr bwMode="auto">
            <a:xfrm>
              <a:off x="5644" y="325"/>
              <a:ext cx="1" cy="0"/>
            </a:xfrm>
            <a:prstGeom prst="line">
              <a:avLst/>
            </a:prstGeom>
            <a:noFill/>
            <a:ln w="12700">
              <a:solidFill>
                <a:srgbClr val="000000"/>
              </a:solidFill>
              <a:round/>
              <a:headEnd/>
              <a:tailEnd/>
            </a:ln>
            <a:effectLst/>
          </p:spPr>
          <p:txBody>
            <a:bodyPr wrap="none" anchor="ctr"/>
            <a:lstStyle/>
            <a:p>
              <a:endParaRPr lang="en-US"/>
            </a:p>
          </p:txBody>
        </p:sp>
        <p:sp>
          <p:nvSpPr>
            <p:cNvPr id="1035" name="Line 11"/>
            <p:cNvSpPr>
              <a:spLocks noChangeShapeType="1"/>
            </p:cNvSpPr>
            <p:nvPr/>
          </p:nvSpPr>
          <p:spPr bwMode="auto">
            <a:xfrm flipH="1">
              <a:off x="4999" y="324"/>
              <a:ext cx="38" cy="0"/>
            </a:xfrm>
            <a:prstGeom prst="line">
              <a:avLst/>
            </a:prstGeom>
            <a:noFill/>
            <a:ln w="12700">
              <a:solidFill>
                <a:srgbClr val="000000"/>
              </a:solidFill>
              <a:round/>
              <a:headEnd/>
              <a:tailEnd/>
            </a:ln>
            <a:effectLst/>
          </p:spPr>
          <p:txBody>
            <a:bodyPr wrap="none" anchor="ctr"/>
            <a:lstStyle/>
            <a:p>
              <a:endParaRPr lang="en-US"/>
            </a:p>
          </p:txBody>
        </p:sp>
        <p:sp>
          <p:nvSpPr>
            <p:cNvPr id="1036" name="Freeform 12"/>
            <p:cNvSpPr>
              <a:spLocks/>
            </p:cNvSpPr>
            <p:nvPr/>
          </p:nvSpPr>
          <p:spPr bwMode="auto">
            <a:xfrm>
              <a:off x="5646" y="231"/>
              <a:ext cx="15" cy="14"/>
            </a:xfrm>
            <a:custGeom>
              <a:avLst/>
              <a:gdLst/>
              <a:ahLst/>
              <a:cxnLst>
                <a:cxn ang="0">
                  <a:pos x="0" y="0"/>
                </a:cxn>
                <a:cxn ang="0">
                  <a:pos x="14" y="0"/>
                </a:cxn>
                <a:cxn ang="0">
                  <a:pos x="14" y="13"/>
                </a:cxn>
                <a:cxn ang="0">
                  <a:pos x="0" y="13"/>
                </a:cxn>
                <a:cxn ang="0">
                  <a:pos x="0" y="0"/>
                </a:cxn>
              </a:cxnLst>
              <a:rect l="0" t="0" r="r" b="b"/>
              <a:pathLst>
                <a:path w="15" h="14">
                  <a:moveTo>
                    <a:pt x="0" y="0"/>
                  </a:moveTo>
                  <a:lnTo>
                    <a:pt x="14" y="0"/>
                  </a:lnTo>
                  <a:lnTo>
                    <a:pt x="14" y="13"/>
                  </a:lnTo>
                  <a:lnTo>
                    <a:pt x="0" y="1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37" name="Freeform 13"/>
            <p:cNvSpPr>
              <a:spLocks/>
            </p:cNvSpPr>
            <p:nvPr/>
          </p:nvSpPr>
          <p:spPr bwMode="auto">
            <a:xfrm>
              <a:off x="5328" y="56"/>
              <a:ext cx="305" cy="61"/>
            </a:xfrm>
            <a:custGeom>
              <a:avLst/>
              <a:gdLst/>
              <a:ahLst/>
              <a:cxnLst>
                <a:cxn ang="0">
                  <a:pos x="0" y="0"/>
                </a:cxn>
                <a:cxn ang="0">
                  <a:pos x="9" y="6"/>
                </a:cxn>
                <a:cxn ang="0">
                  <a:pos x="60" y="33"/>
                </a:cxn>
                <a:cxn ang="0">
                  <a:pos x="120" y="52"/>
                </a:cxn>
                <a:cxn ang="0">
                  <a:pos x="176" y="60"/>
                </a:cxn>
                <a:cxn ang="0">
                  <a:pos x="238" y="57"/>
                </a:cxn>
                <a:cxn ang="0">
                  <a:pos x="293" y="47"/>
                </a:cxn>
                <a:cxn ang="0">
                  <a:pos x="304" y="43"/>
                </a:cxn>
              </a:cxnLst>
              <a:rect l="0" t="0" r="r" b="b"/>
              <a:pathLst>
                <a:path w="305" h="61">
                  <a:moveTo>
                    <a:pt x="0" y="0"/>
                  </a:moveTo>
                  <a:lnTo>
                    <a:pt x="9" y="6"/>
                  </a:lnTo>
                  <a:lnTo>
                    <a:pt x="60" y="33"/>
                  </a:lnTo>
                  <a:lnTo>
                    <a:pt x="120" y="52"/>
                  </a:lnTo>
                  <a:lnTo>
                    <a:pt x="176" y="60"/>
                  </a:lnTo>
                  <a:lnTo>
                    <a:pt x="238" y="57"/>
                  </a:lnTo>
                  <a:lnTo>
                    <a:pt x="293" y="47"/>
                  </a:lnTo>
                  <a:lnTo>
                    <a:pt x="304" y="4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38" name="Freeform 14"/>
            <p:cNvSpPr>
              <a:spLocks/>
            </p:cNvSpPr>
            <p:nvPr/>
          </p:nvSpPr>
          <p:spPr bwMode="auto">
            <a:xfrm>
              <a:off x="5023" y="57"/>
              <a:ext cx="306" cy="60"/>
            </a:xfrm>
            <a:custGeom>
              <a:avLst/>
              <a:gdLst/>
              <a:ahLst/>
              <a:cxnLst>
                <a:cxn ang="0">
                  <a:pos x="305" y="0"/>
                </a:cxn>
                <a:cxn ang="0">
                  <a:pos x="294" y="7"/>
                </a:cxn>
                <a:cxn ang="0">
                  <a:pos x="243" y="32"/>
                </a:cxn>
                <a:cxn ang="0">
                  <a:pos x="183" y="51"/>
                </a:cxn>
                <a:cxn ang="0">
                  <a:pos x="127" y="59"/>
                </a:cxn>
                <a:cxn ang="0">
                  <a:pos x="64" y="56"/>
                </a:cxn>
                <a:cxn ang="0">
                  <a:pos x="10" y="46"/>
                </a:cxn>
                <a:cxn ang="0">
                  <a:pos x="0" y="42"/>
                </a:cxn>
              </a:cxnLst>
              <a:rect l="0" t="0" r="r" b="b"/>
              <a:pathLst>
                <a:path w="306" h="60">
                  <a:moveTo>
                    <a:pt x="305" y="0"/>
                  </a:moveTo>
                  <a:lnTo>
                    <a:pt x="294" y="7"/>
                  </a:lnTo>
                  <a:lnTo>
                    <a:pt x="243" y="32"/>
                  </a:lnTo>
                  <a:lnTo>
                    <a:pt x="183" y="51"/>
                  </a:lnTo>
                  <a:lnTo>
                    <a:pt x="127" y="59"/>
                  </a:lnTo>
                  <a:lnTo>
                    <a:pt x="64" y="56"/>
                  </a:lnTo>
                  <a:lnTo>
                    <a:pt x="10" y="46"/>
                  </a:lnTo>
                  <a:lnTo>
                    <a:pt x="0" y="4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39" name="Freeform 15"/>
            <p:cNvSpPr>
              <a:spLocks/>
            </p:cNvSpPr>
            <p:nvPr/>
          </p:nvSpPr>
          <p:spPr bwMode="auto">
            <a:xfrm>
              <a:off x="5016" y="97"/>
              <a:ext cx="629" cy="209"/>
            </a:xfrm>
            <a:custGeom>
              <a:avLst/>
              <a:gdLst/>
              <a:ahLst/>
              <a:cxnLst>
                <a:cxn ang="0">
                  <a:pos x="2" y="136"/>
                </a:cxn>
                <a:cxn ang="0">
                  <a:pos x="11" y="47"/>
                </a:cxn>
                <a:cxn ang="0">
                  <a:pos x="264" y="47"/>
                </a:cxn>
                <a:cxn ang="0">
                  <a:pos x="264" y="19"/>
                </a:cxn>
                <a:cxn ang="0">
                  <a:pos x="312" y="0"/>
                </a:cxn>
                <a:cxn ang="0">
                  <a:pos x="350" y="19"/>
                </a:cxn>
                <a:cxn ang="0">
                  <a:pos x="350" y="47"/>
                </a:cxn>
                <a:cxn ang="0">
                  <a:pos x="615" y="47"/>
                </a:cxn>
                <a:cxn ang="0">
                  <a:pos x="628" y="136"/>
                </a:cxn>
                <a:cxn ang="0">
                  <a:pos x="362" y="136"/>
                </a:cxn>
                <a:cxn ang="0">
                  <a:pos x="362" y="208"/>
                </a:cxn>
                <a:cxn ang="0">
                  <a:pos x="343" y="208"/>
                </a:cxn>
                <a:cxn ang="0">
                  <a:pos x="343" y="136"/>
                </a:cxn>
                <a:cxn ang="0">
                  <a:pos x="282" y="136"/>
                </a:cxn>
                <a:cxn ang="0">
                  <a:pos x="282" y="208"/>
                </a:cxn>
                <a:cxn ang="0">
                  <a:pos x="264" y="208"/>
                </a:cxn>
                <a:cxn ang="0">
                  <a:pos x="264" y="136"/>
                </a:cxn>
                <a:cxn ang="0">
                  <a:pos x="0" y="136"/>
                </a:cxn>
                <a:cxn ang="0">
                  <a:pos x="2" y="136"/>
                </a:cxn>
              </a:cxnLst>
              <a:rect l="0" t="0" r="r" b="b"/>
              <a:pathLst>
                <a:path w="629" h="209">
                  <a:moveTo>
                    <a:pt x="2" y="136"/>
                  </a:moveTo>
                  <a:lnTo>
                    <a:pt x="11" y="47"/>
                  </a:lnTo>
                  <a:lnTo>
                    <a:pt x="264" y="47"/>
                  </a:lnTo>
                  <a:lnTo>
                    <a:pt x="264" y="19"/>
                  </a:lnTo>
                  <a:lnTo>
                    <a:pt x="312" y="0"/>
                  </a:lnTo>
                  <a:lnTo>
                    <a:pt x="350" y="19"/>
                  </a:lnTo>
                  <a:lnTo>
                    <a:pt x="350" y="47"/>
                  </a:lnTo>
                  <a:lnTo>
                    <a:pt x="615" y="47"/>
                  </a:lnTo>
                  <a:lnTo>
                    <a:pt x="628" y="136"/>
                  </a:lnTo>
                  <a:lnTo>
                    <a:pt x="362" y="136"/>
                  </a:lnTo>
                  <a:lnTo>
                    <a:pt x="362" y="208"/>
                  </a:lnTo>
                  <a:lnTo>
                    <a:pt x="343" y="208"/>
                  </a:lnTo>
                  <a:lnTo>
                    <a:pt x="343" y="136"/>
                  </a:lnTo>
                  <a:lnTo>
                    <a:pt x="282" y="136"/>
                  </a:lnTo>
                  <a:lnTo>
                    <a:pt x="282" y="208"/>
                  </a:lnTo>
                  <a:lnTo>
                    <a:pt x="264" y="208"/>
                  </a:lnTo>
                  <a:lnTo>
                    <a:pt x="264" y="136"/>
                  </a:lnTo>
                  <a:lnTo>
                    <a:pt x="0" y="136"/>
                  </a:lnTo>
                  <a:lnTo>
                    <a:pt x="2" y="136"/>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sp>
          <p:nvSpPr>
            <p:cNvPr id="1040" name="Freeform 16"/>
            <p:cNvSpPr>
              <a:spLocks/>
            </p:cNvSpPr>
            <p:nvPr/>
          </p:nvSpPr>
          <p:spPr bwMode="auto">
            <a:xfrm>
              <a:off x="5016" y="97"/>
              <a:ext cx="632" cy="213"/>
            </a:xfrm>
            <a:custGeom>
              <a:avLst/>
              <a:gdLst/>
              <a:ahLst/>
              <a:cxnLst>
                <a:cxn ang="0">
                  <a:pos x="2" y="138"/>
                </a:cxn>
                <a:cxn ang="0">
                  <a:pos x="11" y="48"/>
                </a:cxn>
                <a:cxn ang="0">
                  <a:pos x="265" y="48"/>
                </a:cxn>
                <a:cxn ang="0">
                  <a:pos x="265" y="19"/>
                </a:cxn>
                <a:cxn ang="0">
                  <a:pos x="313" y="0"/>
                </a:cxn>
                <a:cxn ang="0">
                  <a:pos x="351" y="19"/>
                </a:cxn>
                <a:cxn ang="0">
                  <a:pos x="351" y="48"/>
                </a:cxn>
                <a:cxn ang="0">
                  <a:pos x="618" y="48"/>
                </a:cxn>
                <a:cxn ang="0">
                  <a:pos x="631" y="138"/>
                </a:cxn>
                <a:cxn ang="0">
                  <a:pos x="364" y="138"/>
                </a:cxn>
                <a:cxn ang="0">
                  <a:pos x="364" y="212"/>
                </a:cxn>
                <a:cxn ang="0">
                  <a:pos x="345" y="212"/>
                </a:cxn>
                <a:cxn ang="0">
                  <a:pos x="345" y="138"/>
                </a:cxn>
                <a:cxn ang="0">
                  <a:pos x="284" y="138"/>
                </a:cxn>
                <a:cxn ang="0">
                  <a:pos x="284" y="212"/>
                </a:cxn>
                <a:cxn ang="0">
                  <a:pos x="265" y="212"/>
                </a:cxn>
                <a:cxn ang="0">
                  <a:pos x="265" y="138"/>
                </a:cxn>
                <a:cxn ang="0">
                  <a:pos x="0" y="138"/>
                </a:cxn>
                <a:cxn ang="0">
                  <a:pos x="2" y="138"/>
                </a:cxn>
              </a:cxnLst>
              <a:rect l="0" t="0" r="r" b="b"/>
              <a:pathLst>
                <a:path w="632" h="213">
                  <a:moveTo>
                    <a:pt x="2" y="138"/>
                  </a:moveTo>
                  <a:lnTo>
                    <a:pt x="11" y="48"/>
                  </a:lnTo>
                  <a:lnTo>
                    <a:pt x="265" y="48"/>
                  </a:lnTo>
                  <a:lnTo>
                    <a:pt x="265" y="19"/>
                  </a:lnTo>
                  <a:lnTo>
                    <a:pt x="313" y="0"/>
                  </a:lnTo>
                  <a:lnTo>
                    <a:pt x="351" y="19"/>
                  </a:lnTo>
                  <a:lnTo>
                    <a:pt x="351" y="48"/>
                  </a:lnTo>
                  <a:lnTo>
                    <a:pt x="618" y="48"/>
                  </a:lnTo>
                  <a:lnTo>
                    <a:pt x="631" y="138"/>
                  </a:lnTo>
                  <a:lnTo>
                    <a:pt x="364" y="138"/>
                  </a:lnTo>
                  <a:lnTo>
                    <a:pt x="364" y="212"/>
                  </a:lnTo>
                  <a:lnTo>
                    <a:pt x="345" y="212"/>
                  </a:lnTo>
                  <a:lnTo>
                    <a:pt x="345" y="138"/>
                  </a:lnTo>
                  <a:lnTo>
                    <a:pt x="284" y="138"/>
                  </a:lnTo>
                  <a:lnTo>
                    <a:pt x="284" y="212"/>
                  </a:lnTo>
                  <a:lnTo>
                    <a:pt x="265" y="212"/>
                  </a:lnTo>
                  <a:lnTo>
                    <a:pt x="265" y="138"/>
                  </a:lnTo>
                  <a:lnTo>
                    <a:pt x="0" y="138"/>
                  </a:lnTo>
                  <a:lnTo>
                    <a:pt x="2" y="13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1" name="Freeform 17"/>
            <p:cNvSpPr>
              <a:spLocks/>
            </p:cNvSpPr>
            <p:nvPr/>
          </p:nvSpPr>
          <p:spPr bwMode="auto">
            <a:xfrm>
              <a:off x="5013" y="273"/>
              <a:ext cx="631" cy="619"/>
            </a:xfrm>
            <a:custGeom>
              <a:avLst/>
              <a:gdLst/>
              <a:ahLst/>
              <a:cxnLst>
                <a:cxn ang="0">
                  <a:pos x="0" y="50"/>
                </a:cxn>
                <a:cxn ang="0">
                  <a:pos x="47" y="50"/>
                </a:cxn>
                <a:cxn ang="0">
                  <a:pos x="47" y="0"/>
                </a:cxn>
                <a:cxn ang="0">
                  <a:pos x="88" y="0"/>
                </a:cxn>
                <a:cxn ang="0">
                  <a:pos x="88" y="50"/>
                </a:cxn>
                <a:cxn ang="0">
                  <a:pos x="130" y="50"/>
                </a:cxn>
                <a:cxn ang="0">
                  <a:pos x="130" y="0"/>
                </a:cxn>
                <a:cxn ang="0">
                  <a:pos x="170" y="0"/>
                </a:cxn>
                <a:cxn ang="0">
                  <a:pos x="170" y="50"/>
                </a:cxn>
                <a:cxn ang="0">
                  <a:pos x="210" y="50"/>
                </a:cxn>
                <a:cxn ang="0">
                  <a:pos x="210" y="0"/>
                </a:cxn>
                <a:cxn ang="0">
                  <a:pos x="253" y="0"/>
                </a:cxn>
                <a:cxn ang="0">
                  <a:pos x="253" y="50"/>
                </a:cxn>
                <a:cxn ang="0">
                  <a:pos x="294" y="50"/>
                </a:cxn>
                <a:cxn ang="0">
                  <a:pos x="294" y="0"/>
                </a:cxn>
                <a:cxn ang="0">
                  <a:pos x="336" y="0"/>
                </a:cxn>
                <a:cxn ang="0">
                  <a:pos x="336" y="50"/>
                </a:cxn>
                <a:cxn ang="0">
                  <a:pos x="375" y="50"/>
                </a:cxn>
                <a:cxn ang="0">
                  <a:pos x="375" y="0"/>
                </a:cxn>
                <a:cxn ang="0">
                  <a:pos x="418" y="0"/>
                </a:cxn>
                <a:cxn ang="0">
                  <a:pos x="418" y="50"/>
                </a:cxn>
                <a:cxn ang="0">
                  <a:pos x="459" y="50"/>
                </a:cxn>
                <a:cxn ang="0">
                  <a:pos x="459" y="0"/>
                </a:cxn>
                <a:cxn ang="0">
                  <a:pos x="501" y="0"/>
                </a:cxn>
                <a:cxn ang="0">
                  <a:pos x="501" y="50"/>
                </a:cxn>
                <a:cxn ang="0">
                  <a:pos x="540" y="50"/>
                </a:cxn>
                <a:cxn ang="0">
                  <a:pos x="540" y="0"/>
                </a:cxn>
                <a:cxn ang="0">
                  <a:pos x="582" y="0"/>
                </a:cxn>
                <a:cxn ang="0">
                  <a:pos x="582" y="50"/>
                </a:cxn>
                <a:cxn ang="0">
                  <a:pos x="630" y="50"/>
                </a:cxn>
                <a:cxn ang="0">
                  <a:pos x="626" y="117"/>
                </a:cxn>
                <a:cxn ang="0">
                  <a:pos x="605" y="219"/>
                </a:cxn>
                <a:cxn ang="0">
                  <a:pos x="589" y="270"/>
                </a:cxn>
                <a:cxn ang="0">
                  <a:pos x="562" y="338"/>
                </a:cxn>
                <a:cxn ang="0">
                  <a:pos x="525" y="409"/>
                </a:cxn>
                <a:cxn ang="0">
                  <a:pos x="513" y="426"/>
                </a:cxn>
                <a:cxn ang="0">
                  <a:pos x="501" y="445"/>
                </a:cxn>
                <a:cxn ang="0">
                  <a:pos x="479" y="476"/>
                </a:cxn>
                <a:cxn ang="0">
                  <a:pos x="455" y="503"/>
                </a:cxn>
                <a:cxn ang="0">
                  <a:pos x="416" y="544"/>
                </a:cxn>
                <a:cxn ang="0">
                  <a:pos x="375" y="579"/>
                </a:cxn>
                <a:cxn ang="0">
                  <a:pos x="341" y="604"/>
                </a:cxn>
                <a:cxn ang="0">
                  <a:pos x="316" y="618"/>
                </a:cxn>
                <a:cxn ang="0">
                  <a:pos x="264" y="587"/>
                </a:cxn>
                <a:cxn ang="0">
                  <a:pos x="219" y="547"/>
                </a:cxn>
                <a:cxn ang="0">
                  <a:pos x="178" y="509"/>
                </a:cxn>
                <a:cxn ang="0">
                  <a:pos x="157" y="483"/>
                </a:cxn>
                <a:cxn ang="0">
                  <a:pos x="111" y="420"/>
                </a:cxn>
                <a:cxn ang="0">
                  <a:pos x="83" y="368"/>
                </a:cxn>
                <a:cxn ang="0">
                  <a:pos x="59" y="321"/>
                </a:cxn>
                <a:cxn ang="0">
                  <a:pos x="37" y="261"/>
                </a:cxn>
                <a:cxn ang="0">
                  <a:pos x="18" y="190"/>
                </a:cxn>
                <a:cxn ang="0">
                  <a:pos x="7" y="128"/>
                </a:cxn>
                <a:cxn ang="0">
                  <a:pos x="0" y="50"/>
                </a:cxn>
              </a:cxnLst>
              <a:rect l="0" t="0" r="r" b="b"/>
              <a:pathLst>
                <a:path w="631" h="619">
                  <a:moveTo>
                    <a:pt x="0" y="50"/>
                  </a:moveTo>
                  <a:lnTo>
                    <a:pt x="47" y="50"/>
                  </a:lnTo>
                  <a:lnTo>
                    <a:pt x="47" y="0"/>
                  </a:lnTo>
                  <a:lnTo>
                    <a:pt x="88" y="0"/>
                  </a:lnTo>
                  <a:lnTo>
                    <a:pt x="88" y="50"/>
                  </a:lnTo>
                  <a:lnTo>
                    <a:pt x="130" y="50"/>
                  </a:lnTo>
                  <a:lnTo>
                    <a:pt x="130" y="0"/>
                  </a:lnTo>
                  <a:lnTo>
                    <a:pt x="170" y="0"/>
                  </a:lnTo>
                  <a:lnTo>
                    <a:pt x="170" y="50"/>
                  </a:lnTo>
                  <a:lnTo>
                    <a:pt x="210" y="50"/>
                  </a:lnTo>
                  <a:lnTo>
                    <a:pt x="210" y="0"/>
                  </a:lnTo>
                  <a:lnTo>
                    <a:pt x="253" y="0"/>
                  </a:lnTo>
                  <a:lnTo>
                    <a:pt x="253" y="50"/>
                  </a:lnTo>
                  <a:lnTo>
                    <a:pt x="294" y="50"/>
                  </a:lnTo>
                  <a:lnTo>
                    <a:pt x="294" y="0"/>
                  </a:lnTo>
                  <a:lnTo>
                    <a:pt x="336" y="0"/>
                  </a:lnTo>
                  <a:lnTo>
                    <a:pt x="336" y="50"/>
                  </a:lnTo>
                  <a:lnTo>
                    <a:pt x="375" y="50"/>
                  </a:lnTo>
                  <a:lnTo>
                    <a:pt x="375" y="0"/>
                  </a:lnTo>
                  <a:lnTo>
                    <a:pt x="418" y="0"/>
                  </a:lnTo>
                  <a:lnTo>
                    <a:pt x="418" y="50"/>
                  </a:lnTo>
                  <a:lnTo>
                    <a:pt x="459" y="50"/>
                  </a:lnTo>
                  <a:lnTo>
                    <a:pt x="459" y="0"/>
                  </a:lnTo>
                  <a:lnTo>
                    <a:pt x="501" y="0"/>
                  </a:lnTo>
                  <a:lnTo>
                    <a:pt x="501" y="50"/>
                  </a:lnTo>
                  <a:lnTo>
                    <a:pt x="540" y="50"/>
                  </a:lnTo>
                  <a:lnTo>
                    <a:pt x="540" y="0"/>
                  </a:lnTo>
                  <a:lnTo>
                    <a:pt x="582" y="0"/>
                  </a:lnTo>
                  <a:lnTo>
                    <a:pt x="582" y="50"/>
                  </a:lnTo>
                  <a:lnTo>
                    <a:pt x="630" y="50"/>
                  </a:lnTo>
                  <a:lnTo>
                    <a:pt x="626" y="117"/>
                  </a:lnTo>
                  <a:lnTo>
                    <a:pt x="605" y="219"/>
                  </a:lnTo>
                  <a:lnTo>
                    <a:pt x="589" y="270"/>
                  </a:lnTo>
                  <a:lnTo>
                    <a:pt x="562" y="338"/>
                  </a:lnTo>
                  <a:lnTo>
                    <a:pt x="525" y="409"/>
                  </a:lnTo>
                  <a:lnTo>
                    <a:pt x="513" y="426"/>
                  </a:lnTo>
                  <a:lnTo>
                    <a:pt x="501" y="445"/>
                  </a:lnTo>
                  <a:lnTo>
                    <a:pt x="479" y="476"/>
                  </a:lnTo>
                  <a:lnTo>
                    <a:pt x="455" y="503"/>
                  </a:lnTo>
                  <a:lnTo>
                    <a:pt x="416" y="544"/>
                  </a:lnTo>
                  <a:lnTo>
                    <a:pt x="375" y="579"/>
                  </a:lnTo>
                  <a:lnTo>
                    <a:pt x="341" y="604"/>
                  </a:lnTo>
                  <a:lnTo>
                    <a:pt x="316" y="618"/>
                  </a:lnTo>
                  <a:lnTo>
                    <a:pt x="264" y="587"/>
                  </a:lnTo>
                  <a:lnTo>
                    <a:pt x="219" y="547"/>
                  </a:lnTo>
                  <a:lnTo>
                    <a:pt x="178" y="509"/>
                  </a:lnTo>
                  <a:lnTo>
                    <a:pt x="157" y="483"/>
                  </a:lnTo>
                  <a:lnTo>
                    <a:pt x="111" y="420"/>
                  </a:lnTo>
                  <a:lnTo>
                    <a:pt x="83" y="368"/>
                  </a:lnTo>
                  <a:lnTo>
                    <a:pt x="59" y="321"/>
                  </a:lnTo>
                  <a:lnTo>
                    <a:pt x="37" y="261"/>
                  </a:lnTo>
                  <a:lnTo>
                    <a:pt x="18" y="190"/>
                  </a:lnTo>
                  <a:lnTo>
                    <a:pt x="7" y="128"/>
                  </a:lnTo>
                  <a:lnTo>
                    <a:pt x="0" y="50"/>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1042" name="Freeform 18"/>
            <p:cNvSpPr>
              <a:spLocks/>
            </p:cNvSpPr>
            <p:nvPr/>
          </p:nvSpPr>
          <p:spPr bwMode="auto">
            <a:xfrm>
              <a:off x="5013" y="273"/>
              <a:ext cx="634" cy="620"/>
            </a:xfrm>
            <a:custGeom>
              <a:avLst/>
              <a:gdLst/>
              <a:ahLst/>
              <a:cxnLst>
                <a:cxn ang="0">
                  <a:pos x="0" y="50"/>
                </a:cxn>
                <a:cxn ang="0">
                  <a:pos x="47" y="50"/>
                </a:cxn>
                <a:cxn ang="0">
                  <a:pos x="47" y="0"/>
                </a:cxn>
                <a:cxn ang="0">
                  <a:pos x="89" y="0"/>
                </a:cxn>
                <a:cxn ang="0">
                  <a:pos x="89" y="50"/>
                </a:cxn>
                <a:cxn ang="0">
                  <a:pos x="130" y="50"/>
                </a:cxn>
                <a:cxn ang="0">
                  <a:pos x="130" y="0"/>
                </a:cxn>
                <a:cxn ang="0">
                  <a:pos x="171" y="0"/>
                </a:cxn>
                <a:cxn ang="0">
                  <a:pos x="171" y="50"/>
                </a:cxn>
                <a:cxn ang="0">
                  <a:pos x="211" y="50"/>
                </a:cxn>
                <a:cxn ang="0">
                  <a:pos x="211" y="0"/>
                </a:cxn>
                <a:cxn ang="0">
                  <a:pos x="254" y="0"/>
                </a:cxn>
                <a:cxn ang="0">
                  <a:pos x="254" y="50"/>
                </a:cxn>
                <a:cxn ang="0">
                  <a:pos x="295" y="50"/>
                </a:cxn>
                <a:cxn ang="0">
                  <a:pos x="295" y="0"/>
                </a:cxn>
                <a:cxn ang="0">
                  <a:pos x="337" y="0"/>
                </a:cxn>
                <a:cxn ang="0">
                  <a:pos x="337" y="50"/>
                </a:cxn>
                <a:cxn ang="0">
                  <a:pos x="377" y="50"/>
                </a:cxn>
                <a:cxn ang="0">
                  <a:pos x="377" y="0"/>
                </a:cxn>
                <a:cxn ang="0">
                  <a:pos x="420" y="0"/>
                </a:cxn>
                <a:cxn ang="0">
                  <a:pos x="420" y="50"/>
                </a:cxn>
                <a:cxn ang="0">
                  <a:pos x="461" y="50"/>
                </a:cxn>
                <a:cxn ang="0">
                  <a:pos x="461" y="0"/>
                </a:cxn>
                <a:cxn ang="0">
                  <a:pos x="503" y="0"/>
                </a:cxn>
                <a:cxn ang="0">
                  <a:pos x="503" y="50"/>
                </a:cxn>
                <a:cxn ang="0">
                  <a:pos x="542" y="50"/>
                </a:cxn>
                <a:cxn ang="0">
                  <a:pos x="542" y="0"/>
                </a:cxn>
                <a:cxn ang="0">
                  <a:pos x="584" y="0"/>
                </a:cxn>
                <a:cxn ang="0">
                  <a:pos x="584" y="50"/>
                </a:cxn>
                <a:cxn ang="0">
                  <a:pos x="633" y="50"/>
                </a:cxn>
                <a:cxn ang="0">
                  <a:pos x="629" y="117"/>
                </a:cxn>
                <a:cxn ang="0">
                  <a:pos x="608" y="219"/>
                </a:cxn>
                <a:cxn ang="0">
                  <a:pos x="592" y="271"/>
                </a:cxn>
                <a:cxn ang="0">
                  <a:pos x="564" y="339"/>
                </a:cxn>
                <a:cxn ang="0">
                  <a:pos x="527" y="409"/>
                </a:cxn>
                <a:cxn ang="0">
                  <a:pos x="516" y="427"/>
                </a:cxn>
                <a:cxn ang="0">
                  <a:pos x="503" y="445"/>
                </a:cxn>
                <a:cxn ang="0">
                  <a:pos x="481" y="476"/>
                </a:cxn>
                <a:cxn ang="0">
                  <a:pos x="457" y="503"/>
                </a:cxn>
                <a:cxn ang="0">
                  <a:pos x="418" y="544"/>
                </a:cxn>
                <a:cxn ang="0">
                  <a:pos x="377" y="580"/>
                </a:cxn>
                <a:cxn ang="0">
                  <a:pos x="342" y="605"/>
                </a:cxn>
                <a:cxn ang="0">
                  <a:pos x="317" y="619"/>
                </a:cxn>
                <a:cxn ang="0">
                  <a:pos x="266" y="588"/>
                </a:cxn>
                <a:cxn ang="0">
                  <a:pos x="220" y="549"/>
                </a:cxn>
                <a:cxn ang="0">
                  <a:pos x="179" y="510"/>
                </a:cxn>
                <a:cxn ang="0">
                  <a:pos x="158" y="483"/>
                </a:cxn>
                <a:cxn ang="0">
                  <a:pos x="112" y="421"/>
                </a:cxn>
                <a:cxn ang="0">
                  <a:pos x="83" y="368"/>
                </a:cxn>
                <a:cxn ang="0">
                  <a:pos x="60" y="321"/>
                </a:cxn>
                <a:cxn ang="0">
                  <a:pos x="37" y="262"/>
                </a:cxn>
                <a:cxn ang="0">
                  <a:pos x="18" y="190"/>
                </a:cxn>
                <a:cxn ang="0">
                  <a:pos x="7" y="129"/>
                </a:cxn>
                <a:cxn ang="0">
                  <a:pos x="0" y="50"/>
                </a:cxn>
              </a:cxnLst>
              <a:rect l="0" t="0" r="r" b="b"/>
              <a:pathLst>
                <a:path w="634" h="620">
                  <a:moveTo>
                    <a:pt x="0" y="50"/>
                  </a:moveTo>
                  <a:lnTo>
                    <a:pt x="47" y="50"/>
                  </a:lnTo>
                  <a:lnTo>
                    <a:pt x="47" y="0"/>
                  </a:lnTo>
                  <a:lnTo>
                    <a:pt x="89" y="0"/>
                  </a:lnTo>
                  <a:lnTo>
                    <a:pt x="89" y="50"/>
                  </a:lnTo>
                  <a:lnTo>
                    <a:pt x="130" y="50"/>
                  </a:lnTo>
                  <a:lnTo>
                    <a:pt x="130" y="0"/>
                  </a:lnTo>
                  <a:lnTo>
                    <a:pt x="171" y="0"/>
                  </a:lnTo>
                  <a:lnTo>
                    <a:pt x="171" y="50"/>
                  </a:lnTo>
                  <a:lnTo>
                    <a:pt x="211" y="50"/>
                  </a:lnTo>
                  <a:lnTo>
                    <a:pt x="211" y="0"/>
                  </a:lnTo>
                  <a:lnTo>
                    <a:pt x="254" y="0"/>
                  </a:lnTo>
                  <a:lnTo>
                    <a:pt x="254" y="50"/>
                  </a:lnTo>
                  <a:lnTo>
                    <a:pt x="295" y="50"/>
                  </a:lnTo>
                  <a:lnTo>
                    <a:pt x="295" y="0"/>
                  </a:lnTo>
                  <a:lnTo>
                    <a:pt x="337" y="0"/>
                  </a:lnTo>
                  <a:lnTo>
                    <a:pt x="337" y="50"/>
                  </a:lnTo>
                  <a:lnTo>
                    <a:pt x="377" y="50"/>
                  </a:lnTo>
                  <a:lnTo>
                    <a:pt x="377" y="0"/>
                  </a:lnTo>
                  <a:lnTo>
                    <a:pt x="420" y="0"/>
                  </a:lnTo>
                  <a:lnTo>
                    <a:pt x="420" y="50"/>
                  </a:lnTo>
                  <a:lnTo>
                    <a:pt x="461" y="50"/>
                  </a:lnTo>
                  <a:lnTo>
                    <a:pt x="461" y="0"/>
                  </a:lnTo>
                  <a:lnTo>
                    <a:pt x="503" y="0"/>
                  </a:lnTo>
                  <a:lnTo>
                    <a:pt x="503" y="50"/>
                  </a:lnTo>
                  <a:lnTo>
                    <a:pt x="542" y="50"/>
                  </a:lnTo>
                  <a:lnTo>
                    <a:pt x="542" y="0"/>
                  </a:lnTo>
                  <a:lnTo>
                    <a:pt x="584" y="0"/>
                  </a:lnTo>
                  <a:lnTo>
                    <a:pt x="584" y="50"/>
                  </a:lnTo>
                  <a:lnTo>
                    <a:pt x="633" y="50"/>
                  </a:lnTo>
                  <a:lnTo>
                    <a:pt x="629" y="117"/>
                  </a:lnTo>
                  <a:lnTo>
                    <a:pt x="608" y="219"/>
                  </a:lnTo>
                  <a:lnTo>
                    <a:pt x="592" y="271"/>
                  </a:lnTo>
                  <a:lnTo>
                    <a:pt x="564" y="339"/>
                  </a:lnTo>
                  <a:lnTo>
                    <a:pt x="527" y="409"/>
                  </a:lnTo>
                  <a:lnTo>
                    <a:pt x="516" y="427"/>
                  </a:lnTo>
                  <a:lnTo>
                    <a:pt x="503" y="445"/>
                  </a:lnTo>
                  <a:lnTo>
                    <a:pt x="481" y="476"/>
                  </a:lnTo>
                  <a:lnTo>
                    <a:pt x="457" y="503"/>
                  </a:lnTo>
                  <a:lnTo>
                    <a:pt x="418" y="544"/>
                  </a:lnTo>
                  <a:lnTo>
                    <a:pt x="377" y="580"/>
                  </a:lnTo>
                  <a:lnTo>
                    <a:pt x="342" y="605"/>
                  </a:lnTo>
                  <a:lnTo>
                    <a:pt x="317" y="619"/>
                  </a:lnTo>
                  <a:lnTo>
                    <a:pt x="266" y="588"/>
                  </a:lnTo>
                  <a:lnTo>
                    <a:pt x="220" y="549"/>
                  </a:lnTo>
                  <a:lnTo>
                    <a:pt x="179" y="510"/>
                  </a:lnTo>
                  <a:lnTo>
                    <a:pt x="158" y="483"/>
                  </a:lnTo>
                  <a:lnTo>
                    <a:pt x="112" y="421"/>
                  </a:lnTo>
                  <a:lnTo>
                    <a:pt x="83" y="368"/>
                  </a:lnTo>
                  <a:lnTo>
                    <a:pt x="60" y="321"/>
                  </a:lnTo>
                  <a:lnTo>
                    <a:pt x="37" y="262"/>
                  </a:lnTo>
                  <a:lnTo>
                    <a:pt x="18" y="190"/>
                  </a:lnTo>
                  <a:lnTo>
                    <a:pt x="7" y="129"/>
                  </a:lnTo>
                  <a:lnTo>
                    <a:pt x="0" y="5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3" name="Freeform 19"/>
            <p:cNvSpPr>
              <a:spLocks/>
            </p:cNvSpPr>
            <p:nvPr/>
          </p:nvSpPr>
          <p:spPr bwMode="auto">
            <a:xfrm>
              <a:off x="5279" y="341"/>
              <a:ext cx="99" cy="22"/>
            </a:xfrm>
            <a:custGeom>
              <a:avLst/>
              <a:gdLst/>
              <a:ahLst/>
              <a:cxnLst>
                <a:cxn ang="0">
                  <a:pos x="0" y="0"/>
                </a:cxn>
                <a:cxn ang="0">
                  <a:pos x="14" y="0"/>
                </a:cxn>
                <a:cxn ang="0">
                  <a:pos x="14" y="10"/>
                </a:cxn>
                <a:cxn ang="0">
                  <a:pos x="27" y="10"/>
                </a:cxn>
                <a:cxn ang="0">
                  <a:pos x="27" y="0"/>
                </a:cxn>
                <a:cxn ang="0">
                  <a:pos x="42" y="0"/>
                </a:cxn>
                <a:cxn ang="0">
                  <a:pos x="42" y="10"/>
                </a:cxn>
                <a:cxn ang="0">
                  <a:pos x="55" y="10"/>
                </a:cxn>
                <a:cxn ang="0">
                  <a:pos x="55" y="0"/>
                </a:cxn>
                <a:cxn ang="0">
                  <a:pos x="69" y="0"/>
                </a:cxn>
                <a:cxn ang="0">
                  <a:pos x="69" y="10"/>
                </a:cxn>
                <a:cxn ang="0">
                  <a:pos x="84" y="10"/>
                </a:cxn>
                <a:cxn ang="0">
                  <a:pos x="84" y="0"/>
                </a:cxn>
                <a:cxn ang="0">
                  <a:pos x="98" y="0"/>
                </a:cxn>
                <a:cxn ang="0">
                  <a:pos x="98" y="21"/>
                </a:cxn>
                <a:cxn ang="0">
                  <a:pos x="0" y="21"/>
                </a:cxn>
                <a:cxn ang="0">
                  <a:pos x="0" y="0"/>
                </a:cxn>
              </a:cxnLst>
              <a:rect l="0" t="0" r="r" b="b"/>
              <a:pathLst>
                <a:path w="99" h="22">
                  <a:moveTo>
                    <a:pt x="0" y="0"/>
                  </a:moveTo>
                  <a:lnTo>
                    <a:pt x="14" y="0"/>
                  </a:lnTo>
                  <a:lnTo>
                    <a:pt x="14" y="10"/>
                  </a:lnTo>
                  <a:lnTo>
                    <a:pt x="27" y="10"/>
                  </a:lnTo>
                  <a:lnTo>
                    <a:pt x="27" y="0"/>
                  </a:lnTo>
                  <a:lnTo>
                    <a:pt x="42" y="0"/>
                  </a:lnTo>
                  <a:lnTo>
                    <a:pt x="42" y="10"/>
                  </a:lnTo>
                  <a:lnTo>
                    <a:pt x="55" y="10"/>
                  </a:lnTo>
                  <a:lnTo>
                    <a:pt x="55" y="0"/>
                  </a:lnTo>
                  <a:lnTo>
                    <a:pt x="69" y="0"/>
                  </a:lnTo>
                  <a:lnTo>
                    <a:pt x="69" y="10"/>
                  </a:lnTo>
                  <a:lnTo>
                    <a:pt x="84" y="10"/>
                  </a:lnTo>
                  <a:lnTo>
                    <a:pt x="84" y="0"/>
                  </a:lnTo>
                  <a:lnTo>
                    <a:pt x="98" y="0"/>
                  </a:lnTo>
                  <a:lnTo>
                    <a:pt x="98" y="21"/>
                  </a:lnTo>
                  <a:lnTo>
                    <a:pt x="0" y="21"/>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4" name="Freeform 20"/>
            <p:cNvSpPr>
              <a:spLocks/>
            </p:cNvSpPr>
            <p:nvPr/>
          </p:nvSpPr>
          <p:spPr bwMode="auto">
            <a:xfrm>
              <a:off x="5282" y="361"/>
              <a:ext cx="93" cy="14"/>
            </a:xfrm>
            <a:custGeom>
              <a:avLst/>
              <a:gdLst/>
              <a:ahLst/>
              <a:cxnLst>
                <a:cxn ang="0">
                  <a:pos x="0" y="0"/>
                </a:cxn>
                <a:cxn ang="0">
                  <a:pos x="7" y="13"/>
                </a:cxn>
                <a:cxn ang="0">
                  <a:pos x="84" y="13"/>
                </a:cxn>
                <a:cxn ang="0">
                  <a:pos x="92" y="0"/>
                </a:cxn>
              </a:cxnLst>
              <a:rect l="0" t="0" r="r" b="b"/>
              <a:pathLst>
                <a:path w="93" h="14">
                  <a:moveTo>
                    <a:pt x="0" y="0"/>
                  </a:moveTo>
                  <a:lnTo>
                    <a:pt x="7" y="13"/>
                  </a:lnTo>
                  <a:lnTo>
                    <a:pt x="84" y="13"/>
                  </a:lnTo>
                  <a:lnTo>
                    <a:pt x="9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5" name="Freeform 21"/>
            <p:cNvSpPr>
              <a:spLocks/>
            </p:cNvSpPr>
            <p:nvPr/>
          </p:nvSpPr>
          <p:spPr bwMode="auto">
            <a:xfrm>
              <a:off x="5283" y="481"/>
              <a:ext cx="92" cy="47"/>
            </a:xfrm>
            <a:custGeom>
              <a:avLst/>
              <a:gdLst/>
              <a:ahLst/>
              <a:cxnLst>
                <a:cxn ang="0">
                  <a:pos x="91" y="0"/>
                </a:cxn>
                <a:cxn ang="0">
                  <a:pos x="91" y="46"/>
                </a:cxn>
                <a:cxn ang="0">
                  <a:pos x="0" y="46"/>
                </a:cxn>
                <a:cxn ang="0">
                  <a:pos x="0" y="0"/>
                </a:cxn>
                <a:cxn ang="0">
                  <a:pos x="91" y="0"/>
                </a:cxn>
              </a:cxnLst>
              <a:rect l="0" t="0" r="r" b="b"/>
              <a:pathLst>
                <a:path w="92" h="47">
                  <a:moveTo>
                    <a:pt x="91" y="0"/>
                  </a:moveTo>
                  <a:lnTo>
                    <a:pt x="91" y="46"/>
                  </a:lnTo>
                  <a:lnTo>
                    <a:pt x="0" y="46"/>
                  </a:lnTo>
                  <a:lnTo>
                    <a:pt x="0" y="0"/>
                  </a:lnTo>
                  <a:lnTo>
                    <a:pt x="9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6" name="Freeform 22"/>
            <p:cNvSpPr>
              <a:spLocks/>
            </p:cNvSpPr>
            <p:nvPr/>
          </p:nvSpPr>
          <p:spPr bwMode="auto">
            <a:xfrm>
              <a:off x="5374" y="460"/>
              <a:ext cx="14" cy="22"/>
            </a:xfrm>
            <a:custGeom>
              <a:avLst/>
              <a:gdLst/>
              <a:ahLst/>
              <a:cxnLst>
                <a:cxn ang="0">
                  <a:pos x="0" y="0"/>
                </a:cxn>
                <a:cxn ang="0">
                  <a:pos x="13" y="21"/>
                </a:cxn>
                <a:cxn ang="0">
                  <a:pos x="0" y="21"/>
                </a:cxn>
              </a:cxnLst>
              <a:rect l="0" t="0" r="r" b="b"/>
              <a:pathLst>
                <a:path w="14" h="22">
                  <a:moveTo>
                    <a:pt x="0" y="0"/>
                  </a:moveTo>
                  <a:lnTo>
                    <a:pt x="13" y="21"/>
                  </a:lnTo>
                  <a:lnTo>
                    <a:pt x="0"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7" name="Freeform 23"/>
            <p:cNvSpPr>
              <a:spLocks/>
            </p:cNvSpPr>
            <p:nvPr/>
          </p:nvSpPr>
          <p:spPr bwMode="auto">
            <a:xfrm>
              <a:off x="5274" y="460"/>
              <a:ext cx="15" cy="22"/>
            </a:xfrm>
            <a:custGeom>
              <a:avLst/>
              <a:gdLst/>
              <a:ahLst/>
              <a:cxnLst>
                <a:cxn ang="0">
                  <a:pos x="14" y="0"/>
                </a:cxn>
                <a:cxn ang="0">
                  <a:pos x="0" y="21"/>
                </a:cxn>
                <a:cxn ang="0">
                  <a:pos x="14" y="21"/>
                </a:cxn>
              </a:cxnLst>
              <a:rect l="0" t="0" r="r" b="b"/>
              <a:pathLst>
                <a:path w="15" h="22">
                  <a:moveTo>
                    <a:pt x="14" y="0"/>
                  </a:moveTo>
                  <a:lnTo>
                    <a:pt x="0" y="21"/>
                  </a:lnTo>
                  <a:lnTo>
                    <a:pt x="14"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8" name="Line 24"/>
            <p:cNvSpPr>
              <a:spLocks noChangeShapeType="1"/>
            </p:cNvSpPr>
            <p:nvPr/>
          </p:nvSpPr>
          <p:spPr bwMode="auto">
            <a:xfrm>
              <a:off x="5308" y="458"/>
              <a:ext cx="45" cy="0"/>
            </a:xfrm>
            <a:prstGeom prst="line">
              <a:avLst/>
            </a:prstGeom>
            <a:noFill/>
            <a:ln w="12700">
              <a:solidFill>
                <a:srgbClr val="000000"/>
              </a:solidFill>
              <a:round/>
              <a:headEnd/>
              <a:tailEnd/>
            </a:ln>
            <a:effectLst/>
          </p:spPr>
          <p:txBody>
            <a:bodyPr wrap="none" anchor="ctr"/>
            <a:lstStyle/>
            <a:p>
              <a:endParaRPr lang="en-US"/>
            </a:p>
          </p:txBody>
        </p:sp>
        <p:sp>
          <p:nvSpPr>
            <p:cNvPr id="1049" name="Line 25"/>
            <p:cNvSpPr>
              <a:spLocks noChangeShapeType="1"/>
            </p:cNvSpPr>
            <p:nvPr/>
          </p:nvSpPr>
          <p:spPr bwMode="auto">
            <a:xfrm flipV="1">
              <a:off x="5286" y="354"/>
              <a:ext cx="1" cy="124"/>
            </a:xfrm>
            <a:prstGeom prst="line">
              <a:avLst/>
            </a:prstGeom>
            <a:noFill/>
            <a:ln w="12700">
              <a:solidFill>
                <a:srgbClr val="000000"/>
              </a:solidFill>
              <a:round/>
              <a:headEnd/>
              <a:tailEnd/>
            </a:ln>
            <a:effectLst/>
          </p:spPr>
          <p:txBody>
            <a:bodyPr wrap="none" anchor="ctr"/>
            <a:lstStyle/>
            <a:p>
              <a:endParaRPr lang="en-US"/>
            </a:p>
          </p:txBody>
        </p:sp>
        <p:sp>
          <p:nvSpPr>
            <p:cNvPr id="1050" name="Line 26"/>
            <p:cNvSpPr>
              <a:spLocks noChangeShapeType="1"/>
            </p:cNvSpPr>
            <p:nvPr/>
          </p:nvSpPr>
          <p:spPr bwMode="auto">
            <a:xfrm flipH="1" flipV="1">
              <a:off x="5350" y="355"/>
              <a:ext cx="41" cy="123"/>
            </a:xfrm>
            <a:prstGeom prst="line">
              <a:avLst/>
            </a:prstGeom>
            <a:noFill/>
            <a:ln w="12700">
              <a:solidFill>
                <a:srgbClr val="000000"/>
              </a:solidFill>
              <a:round/>
              <a:headEnd/>
              <a:tailEnd/>
            </a:ln>
            <a:effectLst/>
          </p:spPr>
          <p:txBody>
            <a:bodyPr wrap="none" anchor="ctr"/>
            <a:lstStyle/>
            <a:p>
              <a:endParaRPr lang="en-US"/>
            </a:p>
          </p:txBody>
        </p:sp>
        <p:sp>
          <p:nvSpPr>
            <p:cNvPr id="1051" name="Line 27"/>
            <p:cNvSpPr>
              <a:spLocks noChangeShapeType="1"/>
            </p:cNvSpPr>
            <p:nvPr/>
          </p:nvSpPr>
          <p:spPr bwMode="auto">
            <a:xfrm flipH="1">
              <a:off x="5268" y="510"/>
              <a:ext cx="126" cy="0"/>
            </a:xfrm>
            <a:prstGeom prst="line">
              <a:avLst/>
            </a:prstGeom>
            <a:noFill/>
            <a:ln w="12700">
              <a:solidFill>
                <a:srgbClr val="000000"/>
              </a:solidFill>
              <a:round/>
              <a:headEnd/>
              <a:tailEnd/>
            </a:ln>
            <a:effectLst/>
          </p:spPr>
          <p:txBody>
            <a:bodyPr wrap="none" anchor="ctr"/>
            <a:lstStyle/>
            <a:p>
              <a:endParaRPr lang="en-US"/>
            </a:p>
          </p:txBody>
        </p:sp>
        <p:sp>
          <p:nvSpPr>
            <p:cNvPr id="1052" name="Line 28"/>
            <p:cNvSpPr>
              <a:spLocks noChangeShapeType="1"/>
            </p:cNvSpPr>
            <p:nvPr/>
          </p:nvSpPr>
          <p:spPr bwMode="auto">
            <a:xfrm>
              <a:off x="5308" y="496"/>
              <a:ext cx="46" cy="0"/>
            </a:xfrm>
            <a:prstGeom prst="line">
              <a:avLst/>
            </a:prstGeom>
            <a:noFill/>
            <a:ln w="12700">
              <a:solidFill>
                <a:srgbClr val="000000"/>
              </a:solidFill>
              <a:round/>
              <a:headEnd/>
              <a:tailEnd/>
            </a:ln>
            <a:effectLst/>
          </p:spPr>
          <p:txBody>
            <a:bodyPr wrap="none" anchor="ctr"/>
            <a:lstStyle/>
            <a:p>
              <a:endParaRPr lang="en-US"/>
            </a:p>
          </p:txBody>
        </p:sp>
        <p:sp>
          <p:nvSpPr>
            <p:cNvPr id="1053" name="Line 29"/>
            <p:cNvSpPr>
              <a:spLocks noChangeShapeType="1"/>
            </p:cNvSpPr>
            <p:nvPr/>
          </p:nvSpPr>
          <p:spPr bwMode="auto">
            <a:xfrm flipH="1">
              <a:off x="5268" y="445"/>
              <a:ext cx="124" cy="0"/>
            </a:xfrm>
            <a:prstGeom prst="line">
              <a:avLst/>
            </a:prstGeom>
            <a:noFill/>
            <a:ln w="12700">
              <a:solidFill>
                <a:srgbClr val="000000"/>
              </a:solidFill>
              <a:round/>
              <a:headEnd/>
              <a:tailEnd/>
            </a:ln>
            <a:effectLst/>
          </p:spPr>
          <p:txBody>
            <a:bodyPr wrap="none" anchor="ctr"/>
            <a:lstStyle/>
            <a:p>
              <a:endParaRPr lang="en-US"/>
            </a:p>
          </p:txBody>
        </p:sp>
        <p:sp>
          <p:nvSpPr>
            <p:cNvPr id="1054" name="Line 30"/>
            <p:cNvSpPr>
              <a:spLocks noChangeShapeType="1"/>
            </p:cNvSpPr>
            <p:nvPr/>
          </p:nvSpPr>
          <p:spPr bwMode="auto">
            <a:xfrm>
              <a:off x="5311" y="432"/>
              <a:ext cx="40" cy="0"/>
            </a:xfrm>
            <a:prstGeom prst="line">
              <a:avLst/>
            </a:prstGeom>
            <a:noFill/>
            <a:ln w="12700">
              <a:solidFill>
                <a:srgbClr val="000000"/>
              </a:solidFill>
              <a:round/>
              <a:headEnd/>
              <a:tailEnd/>
            </a:ln>
            <a:effectLst/>
          </p:spPr>
          <p:txBody>
            <a:bodyPr wrap="none" anchor="ctr"/>
            <a:lstStyle/>
            <a:p>
              <a:endParaRPr lang="en-US"/>
            </a:p>
          </p:txBody>
        </p:sp>
        <p:sp>
          <p:nvSpPr>
            <p:cNvPr id="1055" name="Line 31"/>
            <p:cNvSpPr>
              <a:spLocks noChangeShapeType="1"/>
            </p:cNvSpPr>
            <p:nvPr/>
          </p:nvSpPr>
          <p:spPr bwMode="auto">
            <a:xfrm flipH="1">
              <a:off x="5271" y="416"/>
              <a:ext cx="119" cy="0"/>
            </a:xfrm>
            <a:prstGeom prst="line">
              <a:avLst/>
            </a:prstGeom>
            <a:noFill/>
            <a:ln w="12700">
              <a:solidFill>
                <a:srgbClr val="000000"/>
              </a:solidFill>
              <a:round/>
              <a:headEnd/>
              <a:tailEnd/>
            </a:ln>
            <a:effectLst/>
          </p:spPr>
          <p:txBody>
            <a:bodyPr wrap="none" anchor="ctr"/>
            <a:lstStyle/>
            <a:p>
              <a:endParaRPr lang="en-US"/>
            </a:p>
          </p:txBody>
        </p:sp>
        <p:sp>
          <p:nvSpPr>
            <p:cNvPr id="1056" name="Line 32"/>
            <p:cNvSpPr>
              <a:spLocks noChangeShapeType="1"/>
            </p:cNvSpPr>
            <p:nvPr/>
          </p:nvSpPr>
          <p:spPr bwMode="auto">
            <a:xfrm>
              <a:off x="5312" y="403"/>
              <a:ext cx="38" cy="0"/>
            </a:xfrm>
            <a:prstGeom prst="line">
              <a:avLst/>
            </a:prstGeom>
            <a:noFill/>
            <a:ln w="12700">
              <a:solidFill>
                <a:srgbClr val="000000"/>
              </a:solidFill>
              <a:round/>
              <a:headEnd/>
              <a:tailEnd/>
            </a:ln>
            <a:effectLst/>
          </p:spPr>
          <p:txBody>
            <a:bodyPr wrap="none" anchor="ctr"/>
            <a:lstStyle/>
            <a:p>
              <a:endParaRPr lang="en-US"/>
            </a:p>
          </p:txBody>
        </p:sp>
        <p:sp>
          <p:nvSpPr>
            <p:cNvPr id="1057" name="Line 33"/>
            <p:cNvSpPr>
              <a:spLocks noChangeShapeType="1"/>
            </p:cNvSpPr>
            <p:nvPr/>
          </p:nvSpPr>
          <p:spPr bwMode="auto">
            <a:xfrm flipH="1">
              <a:off x="5273" y="388"/>
              <a:ext cx="115" cy="0"/>
            </a:xfrm>
            <a:prstGeom prst="line">
              <a:avLst/>
            </a:prstGeom>
            <a:noFill/>
            <a:ln w="12700">
              <a:solidFill>
                <a:srgbClr val="000000"/>
              </a:solidFill>
              <a:round/>
              <a:headEnd/>
              <a:tailEnd/>
            </a:ln>
            <a:effectLst/>
          </p:spPr>
          <p:txBody>
            <a:bodyPr wrap="none" anchor="ctr"/>
            <a:lstStyle/>
            <a:p>
              <a:endParaRPr lang="en-US"/>
            </a:p>
          </p:txBody>
        </p:sp>
        <p:sp>
          <p:nvSpPr>
            <p:cNvPr id="1058" name="Freeform 34"/>
            <p:cNvSpPr>
              <a:spLocks/>
            </p:cNvSpPr>
            <p:nvPr/>
          </p:nvSpPr>
          <p:spPr bwMode="auto">
            <a:xfrm>
              <a:off x="5323" y="380"/>
              <a:ext cx="14" cy="24"/>
            </a:xfrm>
            <a:custGeom>
              <a:avLst/>
              <a:gdLst/>
              <a:ahLst/>
              <a:cxnLst>
                <a:cxn ang="0">
                  <a:pos x="0" y="8"/>
                </a:cxn>
                <a:cxn ang="0">
                  <a:pos x="0" y="7"/>
                </a:cxn>
                <a:cxn ang="0">
                  <a:pos x="0" y="6"/>
                </a:cxn>
                <a:cxn ang="0">
                  <a:pos x="0" y="5"/>
                </a:cxn>
                <a:cxn ang="0">
                  <a:pos x="0" y="4"/>
                </a:cxn>
                <a:cxn ang="0">
                  <a:pos x="1" y="4"/>
                </a:cxn>
                <a:cxn ang="0">
                  <a:pos x="1" y="2"/>
                </a:cxn>
                <a:cxn ang="0">
                  <a:pos x="2" y="2"/>
                </a:cxn>
                <a:cxn ang="0">
                  <a:pos x="3" y="1"/>
                </a:cxn>
                <a:cxn ang="0">
                  <a:pos x="4" y="1"/>
                </a:cxn>
                <a:cxn ang="0">
                  <a:pos x="5" y="1"/>
                </a:cxn>
                <a:cxn ang="0">
                  <a:pos x="6" y="1"/>
                </a:cxn>
                <a:cxn ang="0">
                  <a:pos x="6" y="0"/>
                </a:cxn>
                <a:cxn ang="0">
                  <a:pos x="7" y="0"/>
                </a:cxn>
                <a:cxn ang="0">
                  <a:pos x="8" y="0"/>
                </a:cxn>
                <a:cxn ang="0">
                  <a:pos x="8" y="1"/>
                </a:cxn>
                <a:cxn ang="0">
                  <a:pos x="9" y="1"/>
                </a:cxn>
                <a:cxn ang="0">
                  <a:pos x="10" y="1"/>
                </a:cxn>
                <a:cxn ang="0">
                  <a:pos x="11" y="2"/>
                </a:cxn>
                <a:cxn ang="0">
                  <a:pos x="12" y="3"/>
                </a:cxn>
                <a:cxn ang="0">
                  <a:pos x="12" y="4"/>
                </a:cxn>
                <a:cxn ang="0">
                  <a:pos x="13" y="5"/>
                </a:cxn>
                <a:cxn ang="0">
                  <a:pos x="13" y="6"/>
                </a:cxn>
                <a:cxn ang="0">
                  <a:pos x="13" y="7"/>
                </a:cxn>
                <a:cxn ang="0">
                  <a:pos x="13" y="8"/>
                </a:cxn>
                <a:cxn ang="0">
                  <a:pos x="13" y="23"/>
                </a:cxn>
                <a:cxn ang="0">
                  <a:pos x="0" y="23"/>
                </a:cxn>
                <a:cxn ang="0">
                  <a:pos x="0" y="8"/>
                </a:cxn>
              </a:cxnLst>
              <a:rect l="0" t="0" r="r" b="b"/>
              <a:pathLst>
                <a:path w="14" h="24">
                  <a:moveTo>
                    <a:pt x="0" y="8"/>
                  </a:moveTo>
                  <a:lnTo>
                    <a:pt x="0" y="7"/>
                  </a:lnTo>
                  <a:lnTo>
                    <a:pt x="0" y="6"/>
                  </a:lnTo>
                  <a:lnTo>
                    <a:pt x="0" y="5"/>
                  </a:lnTo>
                  <a:lnTo>
                    <a:pt x="0" y="4"/>
                  </a:lnTo>
                  <a:lnTo>
                    <a:pt x="1" y="4"/>
                  </a:lnTo>
                  <a:lnTo>
                    <a:pt x="1" y="2"/>
                  </a:lnTo>
                  <a:lnTo>
                    <a:pt x="2" y="2"/>
                  </a:lnTo>
                  <a:lnTo>
                    <a:pt x="3" y="1"/>
                  </a:lnTo>
                  <a:lnTo>
                    <a:pt x="4" y="1"/>
                  </a:lnTo>
                  <a:lnTo>
                    <a:pt x="5" y="1"/>
                  </a:lnTo>
                  <a:lnTo>
                    <a:pt x="6" y="1"/>
                  </a:lnTo>
                  <a:lnTo>
                    <a:pt x="6" y="0"/>
                  </a:lnTo>
                  <a:lnTo>
                    <a:pt x="7" y="0"/>
                  </a:lnTo>
                  <a:lnTo>
                    <a:pt x="8" y="0"/>
                  </a:lnTo>
                  <a:lnTo>
                    <a:pt x="8" y="1"/>
                  </a:lnTo>
                  <a:lnTo>
                    <a:pt x="9" y="1"/>
                  </a:lnTo>
                  <a:lnTo>
                    <a:pt x="10" y="1"/>
                  </a:lnTo>
                  <a:lnTo>
                    <a:pt x="11" y="2"/>
                  </a:lnTo>
                  <a:lnTo>
                    <a:pt x="12" y="3"/>
                  </a:lnTo>
                  <a:lnTo>
                    <a:pt x="12" y="4"/>
                  </a:lnTo>
                  <a:lnTo>
                    <a:pt x="13" y="5"/>
                  </a:lnTo>
                  <a:lnTo>
                    <a:pt x="13" y="6"/>
                  </a:lnTo>
                  <a:lnTo>
                    <a:pt x="13" y="7"/>
                  </a:lnTo>
                  <a:lnTo>
                    <a:pt x="13" y="8"/>
                  </a:lnTo>
                  <a:lnTo>
                    <a:pt x="13" y="23"/>
                  </a:lnTo>
                  <a:lnTo>
                    <a:pt x="0" y="23"/>
                  </a:lnTo>
                  <a:lnTo>
                    <a:pt x="0" y="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9" name="Line 35"/>
            <p:cNvSpPr>
              <a:spLocks noChangeShapeType="1"/>
            </p:cNvSpPr>
            <p:nvPr/>
          </p:nvSpPr>
          <p:spPr bwMode="auto">
            <a:xfrm>
              <a:off x="5329" y="388"/>
              <a:ext cx="1" cy="0"/>
            </a:xfrm>
            <a:prstGeom prst="line">
              <a:avLst/>
            </a:prstGeom>
            <a:noFill/>
            <a:ln w="12700">
              <a:solidFill>
                <a:srgbClr val="000000"/>
              </a:solidFill>
              <a:round/>
              <a:headEnd/>
              <a:tailEnd/>
            </a:ln>
            <a:effectLst/>
          </p:spPr>
          <p:txBody>
            <a:bodyPr wrap="none" anchor="ctr"/>
            <a:lstStyle/>
            <a:p>
              <a:endParaRPr lang="en-US"/>
            </a:p>
          </p:txBody>
        </p:sp>
        <p:sp>
          <p:nvSpPr>
            <p:cNvPr id="1060" name="Freeform 36"/>
            <p:cNvSpPr>
              <a:spLocks/>
            </p:cNvSpPr>
            <p:nvPr/>
          </p:nvSpPr>
          <p:spPr bwMode="auto">
            <a:xfrm>
              <a:off x="5323" y="440"/>
              <a:ext cx="14" cy="22"/>
            </a:xfrm>
            <a:custGeom>
              <a:avLst/>
              <a:gdLst/>
              <a:ahLst/>
              <a:cxnLst>
                <a:cxn ang="0">
                  <a:pos x="0" y="6"/>
                </a:cxn>
                <a:cxn ang="0">
                  <a:pos x="0" y="5"/>
                </a:cxn>
                <a:cxn ang="0">
                  <a:pos x="0" y="4"/>
                </a:cxn>
                <a:cxn ang="0">
                  <a:pos x="1" y="2"/>
                </a:cxn>
                <a:cxn ang="0">
                  <a:pos x="2" y="2"/>
                </a:cxn>
                <a:cxn ang="0">
                  <a:pos x="2" y="1"/>
                </a:cxn>
                <a:cxn ang="0">
                  <a:pos x="3" y="0"/>
                </a:cxn>
                <a:cxn ang="0">
                  <a:pos x="4" y="0"/>
                </a:cxn>
                <a:cxn ang="0">
                  <a:pos x="5" y="0"/>
                </a:cxn>
                <a:cxn ang="0">
                  <a:pos x="6" y="0"/>
                </a:cxn>
                <a:cxn ang="0">
                  <a:pos x="7" y="0"/>
                </a:cxn>
                <a:cxn ang="0">
                  <a:pos x="8" y="0"/>
                </a:cxn>
                <a:cxn ang="0">
                  <a:pos x="9" y="0"/>
                </a:cxn>
                <a:cxn ang="0">
                  <a:pos x="10" y="0"/>
                </a:cxn>
                <a:cxn ang="0">
                  <a:pos x="11" y="1"/>
                </a:cxn>
                <a:cxn ang="0">
                  <a:pos x="11" y="2"/>
                </a:cxn>
                <a:cxn ang="0">
                  <a:pos x="12" y="2"/>
                </a:cxn>
                <a:cxn ang="0">
                  <a:pos x="12" y="3"/>
                </a:cxn>
                <a:cxn ang="0">
                  <a:pos x="13" y="4"/>
                </a:cxn>
                <a:cxn ang="0">
                  <a:pos x="13" y="6"/>
                </a:cxn>
                <a:cxn ang="0">
                  <a:pos x="13" y="21"/>
                </a:cxn>
                <a:cxn ang="0">
                  <a:pos x="0" y="21"/>
                </a:cxn>
                <a:cxn ang="0">
                  <a:pos x="0" y="6"/>
                </a:cxn>
              </a:cxnLst>
              <a:rect l="0" t="0" r="r" b="b"/>
              <a:pathLst>
                <a:path w="14" h="22">
                  <a:moveTo>
                    <a:pt x="0" y="6"/>
                  </a:moveTo>
                  <a:lnTo>
                    <a:pt x="0" y="5"/>
                  </a:lnTo>
                  <a:lnTo>
                    <a:pt x="0" y="4"/>
                  </a:lnTo>
                  <a:lnTo>
                    <a:pt x="1" y="2"/>
                  </a:lnTo>
                  <a:lnTo>
                    <a:pt x="2" y="2"/>
                  </a:lnTo>
                  <a:lnTo>
                    <a:pt x="2" y="1"/>
                  </a:lnTo>
                  <a:lnTo>
                    <a:pt x="3" y="0"/>
                  </a:lnTo>
                  <a:lnTo>
                    <a:pt x="4" y="0"/>
                  </a:lnTo>
                  <a:lnTo>
                    <a:pt x="5" y="0"/>
                  </a:lnTo>
                  <a:lnTo>
                    <a:pt x="6" y="0"/>
                  </a:lnTo>
                  <a:lnTo>
                    <a:pt x="7" y="0"/>
                  </a:lnTo>
                  <a:lnTo>
                    <a:pt x="8" y="0"/>
                  </a:lnTo>
                  <a:lnTo>
                    <a:pt x="9" y="0"/>
                  </a:lnTo>
                  <a:lnTo>
                    <a:pt x="10" y="0"/>
                  </a:lnTo>
                  <a:lnTo>
                    <a:pt x="11" y="1"/>
                  </a:lnTo>
                  <a:lnTo>
                    <a:pt x="11" y="2"/>
                  </a:lnTo>
                  <a:lnTo>
                    <a:pt x="12" y="2"/>
                  </a:lnTo>
                  <a:lnTo>
                    <a:pt x="12" y="3"/>
                  </a:lnTo>
                  <a:lnTo>
                    <a:pt x="13" y="4"/>
                  </a:lnTo>
                  <a:lnTo>
                    <a:pt x="13" y="6"/>
                  </a:lnTo>
                  <a:lnTo>
                    <a:pt x="13" y="21"/>
                  </a:lnTo>
                  <a:lnTo>
                    <a:pt x="0" y="21"/>
                  </a:lnTo>
                  <a:lnTo>
                    <a:pt x="0" y="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61" name="Line 37"/>
            <p:cNvSpPr>
              <a:spLocks noChangeShapeType="1"/>
            </p:cNvSpPr>
            <p:nvPr/>
          </p:nvSpPr>
          <p:spPr bwMode="auto">
            <a:xfrm>
              <a:off x="5329" y="445"/>
              <a:ext cx="1" cy="0"/>
            </a:xfrm>
            <a:prstGeom prst="line">
              <a:avLst/>
            </a:prstGeom>
            <a:noFill/>
            <a:ln w="12700">
              <a:solidFill>
                <a:srgbClr val="000000"/>
              </a:solidFill>
              <a:round/>
              <a:headEnd/>
              <a:tailEnd/>
            </a:ln>
            <a:effectLst/>
          </p:spPr>
          <p:txBody>
            <a:bodyPr wrap="none" anchor="ctr"/>
            <a:lstStyle/>
            <a:p>
              <a:endParaRPr lang="en-US"/>
            </a:p>
          </p:txBody>
        </p:sp>
        <p:sp>
          <p:nvSpPr>
            <p:cNvPr id="1062" name="Line 38"/>
            <p:cNvSpPr>
              <a:spLocks noChangeShapeType="1"/>
            </p:cNvSpPr>
            <p:nvPr/>
          </p:nvSpPr>
          <p:spPr bwMode="auto">
            <a:xfrm flipV="1">
              <a:off x="5309" y="354"/>
              <a:ext cx="0" cy="50"/>
            </a:xfrm>
            <a:prstGeom prst="line">
              <a:avLst/>
            </a:prstGeom>
            <a:noFill/>
            <a:ln w="12700">
              <a:solidFill>
                <a:srgbClr val="000000"/>
              </a:solidFill>
              <a:round/>
              <a:headEnd/>
              <a:tailEnd/>
            </a:ln>
            <a:effectLst/>
          </p:spPr>
          <p:txBody>
            <a:bodyPr wrap="none" anchor="ctr"/>
            <a:lstStyle/>
            <a:p>
              <a:endParaRPr lang="en-US"/>
            </a:p>
          </p:txBody>
        </p:sp>
        <p:sp>
          <p:nvSpPr>
            <p:cNvPr id="1063" name="Line 39"/>
            <p:cNvSpPr>
              <a:spLocks noChangeShapeType="1"/>
            </p:cNvSpPr>
            <p:nvPr/>
          </p:nvSpPr>
          <p:spPr bwMode="auto">
            <a:xfrm flipV="1">
              <a:off x="5330" y="355"/>
              <a:ext cx="0" cy="43"/>
            </a:xfrm>
            <a:prstGeom prst="line">
              <a:avLst/>
            </a:prstGeom>
            <a:noFill/>
            <a:ln w="12700">
              <a:solidFill>
                <a:srgbClr val="000000"/>
              </a:solidFill>
              <a:round/>
              <a:headEnd/>
              <a:tailEnd/>
            </a:ln>
            <a:effectLst/>
          </p:spPr>
          <p:txBody>
            <a:bodyPr wrap="none" anchor="ctr"/>
            <a:lstStyle/>
            <a:p>
              <a:endParaRPr lang="en-US"/>
            </a:p>
          </p:txBody>
        </p:sp>
        <p:sp>
          <p:nvSpPr>
            <p:cNvPr id="1064" name="Line 40"/>
            <p:cNvSpPr>
              <a:spLocks noChangeShapeType="1"/>
            </p:cNvSpPr>
            <p:nvPr/>
          </p:nvSpPr>
          <p:spPr bwMode="auto">
            <a:xfrm flipV="1">
              <a:off x="5353" y="354"/>
              <a:ext cx="0" cy="50"/>
            </a:xfrm>
            <a:prstGeom prst="line">
              <a:avLst/>
            </a:prstGeom>
            <a:noFill/>
            <a:ln w="12700">
              <a:solidFill>
                <a:srgbClr val="000000"/>
              </a:solidFill>
              <a:round/>
              <a:headEnd/>
              <a:tailEnd/>
            </a:ln>
            <a:effectLst/>
          </p:spPr>
          <p:txBody>
            <a:bodyPr wrap="none" anchor="ctr"/>
            <a:lstStyle/>
            <a:p>
              <a:endParaRPr lang="en-US"/>
            </a:p>
          </p:txBody>
        </p:sp>
        <p:sp>
          <p:nvSpPr>
            <p:cNvPr id="1065" name="Freeform 41"/>
            <p:cNvSpPr>
              <a:spLocks/>
            </p:cNvSpPr>
            <p:nvPr/>
          </p:nvSpPr>
          <p:spPr bwMode="auto">
            <a:xfrm>
              <a:off x="5340" y="388"/>
              <a:ext cx="23" cy="16"/>
            </a:xfrm>
            <a:custGeom>
              <a:avLst/>
              <a:gdLst/>
              <a:ahLst/>
              <a:cxnLst>
                <a:cxn ang="0">
                  <a:pos x="22" y="0"/>
                </a:cxn>
                <a:cxn ang="0">
                  <a:pos x="22" y="15"/>
                </a:cxn>
                <a:cxn ang="0">
                  <a:pos x="0" y="15"/>
                </a:cxn>
                <a:cxn ang="0">
                  <a:pos x="0" y="0"/>
                </a:cxn>
              </a:cxnLst>
              <a:rect l="0" t="0" r="r" b="b"/>
              <a:pathLst>
                <a:path w="23" h="16">
                  <a:moveTo>
                    <a:pt x="22" y="0"/>
                  </a:moveTo>
                  <a:lnTo>
                    <a:pt x="22" y="15"/>
                  </a:lnTo>
                  <a:lnTo>
                    <a:pt x="0" y="15"/>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66" name="Line 42"/>
            <p:cNvSpPr>
              <a:spLocks noChangeShapeType="1"/>
            </p:cNvSpPr>
            <p:nvPr/>
          </p:nvSpPr>
          <p:spPr bwMode="auto">
            <a:xfrm>
              <a:off x="5316" y="396"/>
              <a:ext cx="0" cy="1"/>
            </a:xfrm>
            <a:prstGeom prst="line">
              <a:avLst/>
            </a:prstGeom>
            <a:noFill/>
            <a:ln w="12700">
              <a:solidFill>
                <a:srgbClr val="000000"/>
              </a:solidFill>
              <a:round/>
              <a:headEnd/>
              <a:tailEnd/>
            </a:ln>
            <a:effectLst/>
          </p:spPr>
          <p:txBody>
            <a:bodyPr wrap="none" anchor="ctr"/>
            <a:lstStyle/>
            <a:p>
              <a:endParaRPr lang="en-US"/>
            </a:p>
          </p:txBody>
        </p:sp>
        <p:sp>
          <p:nvSpPr>
            <p:cNvPr id="1067" name="Line 43"/>
            <p:cNvSpPr>
              <a:spLocks noChangeShapeType="1"/>
            </p:cNvSpPr>
            <p:nvPr/>
          </p:nvSpPr>
          <p:spPr bwMode="auto">
            <a:xfrm flipV="1">
              <a:off x="5303" y="370"/>
              <a:ext cx="0" cy="48"/>
            </a:xfrm>
            <a:prstGeom prst="line">
              <a:avLst/>
            </a:prstGeom>
            <a:noFill/>
            <a:ln w="12700">
              <a:solidFill>
                <a:srgbClr val="000000"/>
              </a:solidFill>
              <a:round/>
              <a:headEnd/>
              <a:tailEnd/>
            </a:ln>
            <a:effectLst/>
          </p:spPr>
          <p:txBody>
            <a:bodyPr wrap="none" anchor="ctr"/>
            <a:lstStyle/>
            <a:p>
              <a:endParaRPr lang="en-US"/>
            </a:p>
          </p:txBody>
        </p:sp>
        <p:sp>
          <p:nvSpPr>
            <p:cNvPr id="1068" name="Line 44"/>
            <p:cNvSpPr>
              <a:spLocks noChangeShapeType="1"/>
            </p:cNvSpPr>
            <p:nvPr/>
          </p:nvSpPr>
          <p:spPr bwMode="auto">
            <a:xfrm>
              <a:off x="5361" y="425"/>
              <a:ext cx="0" cy="2"/>
            </a:xfrm>
            <a:prstGeom prst="line">
              <a:avLst/>
            </a:prstGeom>
            <a:noFill/>
            <a:ln w="12700">
              <a:solidFill>
                <a:srgbClr val="000000"/>
              </a:solidFill>
              <a:round/>
              <a:headEnd/>
              <a:tailEnd/>
            </a:ln>
            <a:effectLst/>
          </p:spPr>
          <p:txBody>
            <a:bodyPr wrap="none" anchor="ctr"/>
            <a:lstStyle/>
            <a:p>
              <a:endParaRPr lang="en-US"/>
            </a:p>
          </p:txBody>
        </p:sp>
        <p:sp>
          <p:nvSpPr>
            <p:cNvPr id="1069" name="Line 45"/>
            <p:cNvSpPr>
              <a:spLocks noChangeShapeType="1"/>
            </p:cNvSpPr>
            <p:nvPr/>
          </p:nvSpPr>
          <p:spPr bwMode="auto">
            <a:xfrm flipV="1">
              <a:off x="5340" y="398"/>
              <a:ext cx="0" cy="50"/>
            </a:xfrm>
            <a:prstGeom prst="line">
              <a:avLst/>
            </a:prstGeom>
            <a:noFill/>
            <a:ln w="12700">
              <a:solidFill>
                <a:srgbClr val="000000"/>
              </a:solidFill>
              <a:round/>
              <a:headEnd/>
              <a:tailEnd/>
            </a:ln>
            <a:effectLst/>
          </p:spPr>
          <p:txBody>
            <a:bodyPr wrap="none" anchor="ctr"/>
            <a:lstStyle/>
            <a:p>
              <a:endParaRPr lang="en-US"/>
            </a:p>
          </p:txBody>
        </p:sp>
        <p:sp>
          <p:nvSpPr>
            <p:cNvPr id="1070" name="Line 46"/>
            <p:cNvSpPr>
              <a:spLocks noChangeShapeType="1"/>
            </p:cNvSpPr>
            <p:nvPr/>
          </p:nvSpPr>
          <p:spPr bwMode="auto">
            <a:xfrm>
              <a:off x="5316" y="425"/>
              <a:ext cx="0" cy="2"/>
            </a:xfrm>
            <a:prstGeom prst="line">
              <a:avLst/>
            </a:prstGeom>
            <a:noFill/>
            <a:ln w="12700">
              <a:solidFill>
                <a:srgbClr val="000000"/>
              </a:solidFill>
              <a:round/>
              <a:headEnd/>
              <a:tailEnd/>
            </a:ln>
            <a:effectLst/>
          </p:spPr>
          <p:txBody>
            <a:bodyPr wrap="none" anchor="ctr"/>
            <a:lstStyle/>
            <a:p>
              <a:endParaRPr lang="en-US"/>
            </a:p>
          </p:txBody>
        </p:sp>
        <p:sp>
          <p:nvSpPr>
            <p:cNvPr id="1071" name="Line 47"/>
            <p:cNvSpPr>
              <a:spLocks noChangeShapeType="1"/>
            </p:cNvSpPr>
            <p:nvPr/>
          </p:nvSpPr>
          <p:spPr bwMode="auto">
            <a:xfrm flipV="1">
              <a:off x="5296" y="398"/>
              <a:ext cx="0" cy="50"/>
            </a:xfrm>
            <a:prstGeom prst="line">
              <a:avLst/>
            </a:prstGeom>
            <a:noFill/>
            <a:ln w="12700">
              <a:solidFill>
                <a:srgbClr val="000000"/>
              </a:solidFill>
              <a:round/>
              <a:headEnd/>
              <a:tailEnd/>
            </a:ln>
            <a:effectLst/>
          </p:spPr>
          <p:txBody>
            <a:bodyPr wrap="none" anchor="ctr"/>
            <a:lstStyle/>
            <a:p>
              <a:endParaRPr lang="en-US"/>
            </a:p>
          </p:txBody>
        </p:sp>
        <p:sp>
          <p:nvSpPr>
            <p:cNvPr id="1072" name="Line 48"/>
            <p:cNvSpPr>
              <a:spLocks noChangeShapeType="1"/>
            </p:cNvSpPr>
            <p:nvPr/>
          </p:nvSpPr>
          <p:spPr bwMode="auto">
            <a:xfrm flipV="1">
              <a:off x="5296" y="370"/>
              <a:ext cx="0" cy="48"/>
            </a:xfrm>
            <a:prstGeom prst="line">
              <a:avLst/>
            </a:prstGeom>
            <a:noFill/>
            <a:ln w="12700">
              <a:solidFill>
                <a:srgbClr val="000000"/>
              </a:solidFill>
              <a:round/>
              <a:headEnd/>
              <a:tailEnd/>
            </a:ln>
            <a:effectLst/>
          </p:spPr>
          <p:txBody>
            <a:bodyPr wrap="none" anchor="ctr"/>
            <a:lstStyle/>
            <a:p>
              <a:endParaRPr lang="en-US"/>
            </a:p>
          </p:txBody>
        </p:sp>
        <p:sp>
          <p:nvSpPr>
            <p:cNvPr id="1073" name="Line 49"/>
            <p:cNvSpPr>
              <a:spLocks noChangeShapeType="1"/>
            </p:cNvSpPr>
            <p:nvPr/>
          </p:nvSpPr>
          <p:spPr bwMode="auto">
            <a:xfrm>
              <a:off x="5353" y="440"/>
              <a:ext cx="0" cy="1"/>
            </a:xfrm>
            <a:prstGeom prst="line">
              <a:avLst/>
            </a:prstGeom>
            <a:noFill/>
            <a:ln w="12700">
              <a:solidFill>
                <a:srgbClr val="000000"/>
              </a:solidFill>
              <a:round/>
              <a:headEnd/>
              <a:tailEnd/>
            </a:ln>
            <a:effectLst/>
          </p:spPr>
          <p:txBody>
            <a:bodyPr wrap="none" anchor="ctr"/>
            <a:lstStyle/>
            <a:p>
              <a:endParaRPr lang="en-US"/>
            </a:p>
          </p:txBody>
        </p:sp>
        <p:sp>
          <p:nvSpPr>
            <p:cNvPr id="1074" name="Line 50"/>
            <p:cNvSpPr>
              <a:spLocks noChangeShapeType="1"/>
            </p:cNvSpPr>
            <p:nvPr/>
          </p:nvSpPr>
          <p:spPr bwMode="auto">
            <a:xfrm>
              <a:off x="5330" y="437"/>
              <a:ext cx="0" cy="3"/>
            </a:xfrm>
            <a:prstGeom prst="line">
              <a:avLst/>
            </a:prstGeom>
            <a:noFill/>
            <a:ln w="12700">
              <a:solidFill>
                <a:srgbClr val="000000"/>
              </a:solidFill>
              <a:round/>
              <a:headEnd/>
              <a:tailEnd/>
            </a:ln>
            <a:effectLst/>
          </p:spPr>
          <p:txBody>
            <a:bodyPr wrap="none" anchor="ctr"/>
            <a:lstStyle/>
            <a:p>
              <a:endParaRPr lang="en-US"/>
            </a:p>
          </p:txBody>
        </p:sp>
        <p:sp>
          <p:nvSpPr>
            <p:cNvPr id="1075" name="Line 51"/>
            <p:cNvSpPr>
              <a:spLocks noChangeShapeType="1"/>
            </p:cNvSpPr>
            <p:nvPr/>
          </p:nvSpPr>
          <p:spPr bwMode="auto">
            <a:xfrm>
              <a:off x="5309" y="440"/>
              <a:ext cx="0" cy="1"/>
            </a:xfrm>
            <a:prstGeom prst="line">
              <a:avLst/>
            </a:prstGeom>
            <a:noFill/>
            <a:ln w="12700">
              <a:solidFill>
                <a:srgbClr val="000000"/>
              </a:solidFill>
              <a:round/>
              <a:headEnd/>
              <a:tailEnd/>
            </a:ln>
            <a:effectLst/>
          </p:spPr>
          <p:txBody>
            <a:bodyPr wrap="none" anchor="ctr"/>
            <a:lstStyle/>
            <a:p>
              <a:endParaRPr lang="en-US"/>
            </a:p>
          </p:txBody>
        </p:sp>
        <p:sp>
          <p:nvSpPr>
            <p:cNvPr id="1076" name="Line 52"/>
            <p:cNvSpPr>
              <a:spLocks noChangeShapeType="1"/>
            </p:cNvSpPr>
            <p:nvPr/>
          </p:nvSpPr>
          <p:spPr bwMode="auto">
            <a:xfrm>
              <a:off x="5296" y="453"/>
              <a:ext cx="0" cy="1"/>
            </a:xfrm>
            <a:prstGeom prst="line">
              <a:avLst/>
            </a:prstGeom>
            <a:noFill/>
            <a:ln w="12700">
              <a:solidFill>
                <a:srgbClr val="000000"/>
              </a:solidFill>
              <a:round/>
              <a:headEnd/>
              <a:tailEnd/>
            </a:ln>
            <a:effectLst/>
          </p:spPr>
          <p:txBody>
            <a:bodyPr wrap="none" anchor="ctr"/>
            <a:lstStyle/>
            <a:p>
              <a:endParaRPr lang="en-US"/>
            </a:p>
          </p:txBody>
        </p:sp>
        <p:sp>
          <p:nvSpPr>
            <p:cNvPr id="1077" name="Line 53"/>
            <p:cNvSpPr>
              <a:spLocks noChangeShapeType="1"/>
            </p:cNvSpPr>
            <p:nvPr/>
          </p:nvSpPr>
          <p:spPr bwMode="auto">
            <a:xfrm>
              <a:off x="5316" y="453"/>
              <a:ext cx="0" cy="1"/>
            </a:xfrm>
            <a:prstGeom prst="line">
              <a:avLst/>
            </a:prstGeom>
            <a:noFill/>
            <a:ln w="12700">
              <a:solidFill>
                <a:srgbClr val="000000"/>
              </a:solidFill>
              <a:round/>
              <a:headEnd/>
              <a:tailEnd/>
            </a:ln>
            <a:effectLst/>
          </p:spPr>
          <p:txBody>
            <a:bodyPr wrap="none" anchor="ctr"/>
            <a:lstStyle/>
            <a:p>
              <a:endParaRPr lang="en-US"/>
            </a:p>
          </p:txBody>
        </p:sp>
        <p:sp>
          <p:nvSpPr>
            <p:cNvPr id="1078" name="Line 54"/>
            <p:cNvSpPr>
              <a:spLocks noChangeShapeType="1"/>
            </p:cNvSpPr>
            <p:nvPr/>
          </p:nvSpPr>
          <p:spPr bwMode="auto">
            <a:xfrm>
              <a:off x="5340" y="453"/>
              <a:ext cx="0" cy="1"/>
            </a:xfrm>
            <a:prstGeom prst="line">
              <a:avLst/>
            </a:prstGeom>
            <a:noFill/>
            <a:ln w="12700">
              <a:solidFill>
                <a:srgbClr val="000000"/>
              </a:solidFill>
              <a:round/>
              <a:headEnd/>
              <a:tailEnd/>
            </a:ln>
            <a:effectLst/>
          </p:spPr>
          <p:txBody>
            <a:bodyPr wrap="none" anchor="ctr"/>
            <a:lstStyle/>
            <a:p>
              <a:endParaRPr lang="en-US"/>
            </a:p>
          </p:txBody>
        </p:sp>
        <p:sp>
          <p:nvSpPr>
            <p:cNvPr id="1079" name="Line 55"/>
            <p:cNvSpPr>
              <a:spLocks noChangeShapeType="1"/>
            </p:cNvSpPr>
            <p:nvPr/>
          </p:nvSpPr>
          <p:spPr bwMode="auto">
            <a:xfrm>
              <a:off x="5361" y="453"/>
              <a:ext cx="0" cy="1"/>
            </a:xfrm>
            <a:prstGeom prst="line">
              <a:avLst/>
            </a:prstGeom>
            <a:noFill/>
            <a:ln w="12700">
              <a:solidFill>
                <a:srgbClr val="000000"/>
              </a:solidFill>
              <a:round/>
              <a:headEnd/>
              <a:tailEnd/>
            </a:ln>
            <a:effectLst/>
          </p:spPr>
          <p:txBody>
            <a:bodyPr wrap="none" anchor="ctr"/>
            <a:lstStyle/>
            <a:p>
              <a:endParaRPr lang="en-US"/>
            </a:p>
          </p:txBody>
        </p:sp>
        <p:sp>
          <p:nvSpPr>
            <p:cNvPr id="1080" name="Line 56"/>
            <p:cNvSpPr>
              <a:spLocks noChangeShapeType="1"/>
            </p:cNvSpPr>
            <p:nvPr/>
          </p:nvSpPr>
          <p:spPr bwMode="auto">
            <a:xfrm>
              <a:off x="5353" y="410"/>
              <a:ext cx="0" cy="1"/>
            </a:xfrm>
            <a:prstGeom prst="line">
              <a:avLst/>
            </a:prstGeom>
            <a:noFill/>
            <a:ln w="12700">
              <a:solidFill>
                <a:srgbClr val="000000"/>
              </a:solidFill>
              <a:round/>
              <a:headEnd/>
              <a:tailEnd/>
            </a:ln>
            <a:effectLst/>
          </p:spPr>
          <p:txBody>
            <a:bodyPr wrap="none" anchor="ctr"/>
            <a:lstStyle/>
            <a:p>
              <a:endParaRPr lang="en-US"/>
            </a:p>
          </p:txBody>
        </p:sp>
        <p:sp>
          <p:nvSpPr>
            <p:cNvPr id="1081" name="Line 57"/>
            <p:cNvSpPr>
              <a:spLocks noChangeShapeType="1"/>
            </p:cNvSpPr>
            <p:nvPr/>
          </p:nvSpPr>
          <p:spPr bwMode="auto">
            <a:xfrm flipV="1">
              <a:off x="5330" y="386"/>
              <a:ext cx="0" cy="46"/>
            </a:xfrm>
            <a:prstGeom prst="line">
              <a:avLst/>
            </a:prstGeom>
            <a:noFill/>
            <a:ln w="12700">
              <a:solidFill>
                <a:srgbClr val="000000"/>
              </a:solidFill>
              <a:round/>
              <a:headEnd/>
              <a:tailEnd/>
            </a:ln>
            <a:effectLst/>
          </p:spPr>
          <p:txBody>
            <a:bodyPr wrap="none" anchor="ctr"/>
            <a:lstStyle/>
            <a:p>
              <a:endParaRPr lang="en-US"/>
            </a:p>
          </p:txBody>
        </p:sp>
        <p:sp>
          <p:nvSpPr>
            <p:cNvPr id="1082" name="Line 58"/>
            <p:cNvSpPr>
              <a:spLocks noChangeShapeType="1"/>
            </p:cNvSpPr>
            <p:nvPr/>
          </p:nvSpPr>
          <p:spPr bwMode="auto">
            <a:xfrm>
              <a:off x="5309" y="410"/>
              <a:ext cx="0" cy="1"/>
            </a:xfrm>
            <a:prstGeom prst="line">
              <a:avLst/>
            </a:prstGeom>
            <a:noFill/>
            <a:ln w="12700">
              <a:solidFill>
                <a:srgbClr val="000000"/>
              </a:solidFill>
              <a:round/>
              <a:headEnd/>
              <a:tailEnd/>
            </a:ln>
            <a:effectLst/>
          </p:spPr>
          <p:txBody>
            <a:bodyPr wrap="none" anchor="ctr"/>
            <a:lstStyle/>
            <a:p>
              <a:endParaRPr lang="en-US"/>
            </a:p>
          </p:txBody>
        </p:sp>
        <p:sp>
          <p:nvSpPr>
            <p:cNvPr id="1083" name="Line 59"/>
            <p:cNvSpPr>
              <a:spLocks noChangeShapeType="1"/>
            </p:cNvSpPr>
            <p:nvPr/>
          </p:nvSpPr>
          <p:spPr bwMode="auto">
            <a:xfrm flipV="1">
              <a:off x="5296" y="463"/>
              <a:ext cx="0" cy="50"/>
            </a:xfrm>
            <a:prstGeom prst="line">
              <a:avLst/>
            </a:prstGeom>
            <a:noFill/>
            <a:ln w="12700">
              <a:solidFill>
                <a:srgbClr val="000000"/>
              </a:solidFill>
              <a:round/>
              <a:headEnd/>
              <a:tailEnd/>
            </a:ln>
            <a:effectLst/>
          </p:spPr>
          <p:txBody>
            <a:bodyPr wrap="none" anchor="ctr"/>
            <a:lstStyle/>
            <a:p>
              <a:endParaRPr lang="en-US"/>
            </a:p>
          </p:txBody>
        </p:sp>
        <p:sp>
          <p:nvSpPr>
            <p:cNvPr id="1084" name="Line 60"/>
            <p:cNvSpPr>
              <a:spLocks noChangeShapeType="1"/>
            </p:cNvSpPr>
            <p:nvPr/>
          </p:nvSpPr>
          <p:spPr bwMode="auto">
            <a:xfrm>
              <a:off x="5317" y="490"/>
              <a:ext cx="0" cy="2"/>
            </a:xfrm>
            <a:prstGeom prst="line">
              <a:avLst/>
            </a:prstGeom>
            <a:noFill/>
            <a:ln w="12700">
              <a:solidFill>
                <a:srgbClr val="000000"/>
              </a:solidFill>
              <a:round/>
              <a:headEnd/>
              <a:tailEnd/>
            </a:ln>
            <a:effectLst/>
          </p:spPr>
          <p:txBody>
            <a:bodyPr wrap="none" anchor="ctr"/>
            <a:lstStyle/>
            <a:p>
              <a:endParaRPr lang="en-US"/>
            </a:p>
          </p:txBody>
        </p:sp>
        <p:sp>
          <p:nvSpPr>
            <p:cNvPr id="1085" name="Line 61"/>
            <p:cNvSpPr>
              <a:spLocks noChangeShapeType="1"/>
            </p:cNvSpPr>
            <p:nvPr/>
          </p:nvSpPr>
          <p:spPr bwMode="auto">
            <a:xfrm>
              <a:off x="5317" y="521"/>
              <a:ext cx="0" cy="1"/>
            </a:xfrm>
            <a:prstGeom prst="line">
              <a:avLst/>
            </a:prstGeom>
            <a:noFill/>
            <a:ln w="12700">
              <a:solidFill>
                <a:srgbClr val="000000"/>
              </a:solidFill>
              <a:round/>
              <a:headEnd/>
              <a:tailEnd/>
            </a:ln>
            <a:effectLst/>
          </p:spPr>
          <p:txBody>
            <a:bodyPr wrap="none" anchor="ctr"/>
            <a:lstStyle/>
            <a:p>
              <a:endParaRPr lang="en-US"/>
            </a:p>
          </p:txBody>
        </p:sp>
        <p:sp>
          <p:nvSpPr>
            <p:cNvPr id="1086" name="Line 62"/>
            <p:cNvSpPr>
              <a:spLocks noChangeShapeType="1"/>
            </p:cNvSpPr>
            <p:nvPr/>
          </p:nvSpPr>
          <p:spPr bwMode="auto">
            <a:xfrm flipV="1">
              <a:off x="5330" y="478"/>
              <a:ext cx="0" cy="48"/>
            </a:xfrm>
            <a:prstGeom prst="line">
              <a:avLst/>
            </a:prstGeom>
            <a:noFill/>
            <a:ln w="12700">
              <a:solidFill>
                <a:srgbClr val="000000"/>
              </a:solidFill>
              <a:round/>
              <a:headEnd/>
              <a:tailEnd/>
            </a:ln>
            <a:effectLst/>
          </p:spPr>
          <p:txBody>
            <a:bodyPr wrap="none" anchor="ctr"/>
            <a:lstStyle/>
            <a:p>
              <a:endParaRPr lang="en-US"/>
            </a:p>
          </p:txBody>
        </p:sp>
        <p:sp>
          <p:nvSpPr>
            <p:cNvPr id="1087" name="Line 63"/>
            <p:cNvSpPr>
              <a:spLocks noChangeShapeType="1"/>
            </p:cNvSpPr>
            <p:nvPr/>
          </p:nvSpPr>
          <p:spPr bwMode="auto">
            <a:xfrm>
              <a:off x="5340" y="490"/>
              <a:ext cx="0" cy="2"/>
            </a:xfrm>
            <a:prstGeom prst="line">
              <a:avLst/>
            </a:prstGeom>
            <a:noFill/>
            <a:ln w="12700">
              <a:solidFill>
                <a:srgbClr val="000000"/>
              </a:solidFill>
              <a:round/>
              <a:headEnd/>
              <a:tailEnd/>
            </a:ln>
            <a:effectLst/>
          </p:spPr>
          <p:txBody>
            <a:bodyPr wrap="none" anchor="ctr"/>
            <a:lstStyle/>
            <a:p>
              <a:endParaRPr lang="en-US"/>
            </a:p>
          </p:txBody>
        </p:sp>
        <p:sp>
          <p:nvSpPr>
            <p:cNvPr id="1088" name="Line 64"/>
            <p:cNvSpPr>
              <a:spLocks noChangeShapeType="1"/>
            </p:cNvSpPr>
            <p:nvPr/>
          </p:nvSpPr>
          <p:spPr bwMode="auto">
            <a:xfrm>
              <a:off x="5340" y="521"/>
              <a:ext cx="0" cy="1"/>
            </a:xfrm>
            <a:prstGeom prst="line">
              <a:avLst/>
            </a:prstGeom>
            <a:noFill/>
            <a:ln w="12700">
              <a:solidFill>
                <a:srgbClr val="000000"/>
              </a:solidFill>
              <a:round/>
              <a:headEnd/>
              <a:tailEnd/>
            </a:ln>
            <a:effectLst/>
          </p:spPr>
          <p:txBody>
            <a:bodyPr wrap="none" anchor="ctr"/>
            <a:lstStyle/>
            <a:p>
              <a:endParaRPr lang="en-US"/>
            </a:p>
          </p:txBody>
        </p:sp>
        <p:sp>
          <p:nvSpPr>
            <p:cNvPr id="1089" name="Line 65"/>
            <p:cNvSpPr>
              <a:spLocks noChangeShapeType="1"/>
            </p:cNvSpPr>
            <p:nvPr/>
          </p:nvSpPr>
          <p:spPr bwMode="auto">
            <a:xfrm flipV="1">
              <a:off x="5354" y="478"/>
              <a:ext cx="0" cy="48"/>
            </a:xfrm>
            <a:prstGeom prst="line">
              <a:avLst/>
            </a:prstGeom>
            <a:noFill/>
            <a:ln w="12700">
              <a:solidFill>
                <a:srgbClr val="000000"/>
              </a:solidFill>
              <a:round/>
              <a:headEnd/>
              <a:tailEnd/>
            </a:ln>
            <a:effectLst/>
          </p:spPr>
          <p:txBody>
            <a:bodyPr wrap="none" anchor="ctr"/>
            <a:lstStyle/>
            <a:p>
              <a:endParaRPr lang="en-US"/>
            </a:p>
          </p:txBody>
        </p:sp>
        <p:sp>
          <p:nvSpPr>
            <p:cNvPr id="1090" name="Line 66"/>
            <p:cNvSpPr>
              <a:spLocks noChangeShapeType="1"/>
            </p:cNvSpPr>
            <p:nvPr/>
          </p:nvSpPr>
          <p:spPr bwMode="auto">
            <a:xfrm>
              <a:off x="5361" y="490"/>
              <a:ext cx="0" cy="2"/>
            </a:xfrm>
            <a:prstGeom prst="line">
              <a:avLst/>
            </a:prstGeom>
            <a:noFill/>
            <a:ln w="12700">
              <a:solidFill>
                <a:srgbClr val="000000"/>
              </a:solidFill>
              <a:round/>
              <a:headEnd/>
              <a:tailEnd/>
            </a:ln>
            <a:effectLst/>
          </p:spPr>
          <p:txBody>
            <a:bodyPr wrap="none" anchor="ctr"/>
            <a:lstStyle/>
            <a:p>
              <a:endParaRPr lang="en-US"/>
            </a:p>
          </p:txBody>
        </p:sp>
        <p:sp>
          <p:nvSpPr>
            <p:cNvPr id="1091" name="Line 67"/>
            <p:cNvSpPr>
              <a:spLocks noChangeShapeType="1"/>
            </p:cNvSpPr>
            <p:nvPr/>
          </p:nvSpPr>
          <p:spPr bwMode="auto">
            <a:xfrm>
              <a:off x="5361" y="521"/>
              <a:ext cx="0" cy="1"/>
            </a:xfrm>
            <a:prstGeom prst="line">
              <a:avLst/>
            </a:prstGeom>
            <a:noFill/>
            <a:ln w="12700">
              <a:solidFill>
                <a:srgbClr val="000000"/>
              </a:solidFill>
              <a:round/>
              <a:headEnd/>
              <a:tailEnd/>
            </a:ln>
            <a:effectLst/>
          </p:spPr>
          <p:txBody>
            <a:bodyPr wrap="none" anchor="ctr"/>
            <a:lstStyle/>
            <a:p>
              <a:endParaRPr lang="en-US"/>
            </a:p>
          </p:txBody>
        </p:sp>
        <p:sp>
          <p:nvSpPr>
            <p:cNvPr id="1092" name="Line 68"/>
            <p:cNvSpPr>
              <a:spLocks noChangeShapeType="1"/>
            </p:cNvSpPr>
            <p:nvPr/>
          </p:nvSpPr>
          <p:spPr bwMode="auto">
            <a:xfrm>
              <a:off x="5309" y="504"/>
              <a:ext cx="0" cy="1"/>
            </a:xfrm>
            <a:prstGeom prst="line">
              <a:avLst/>
            </a:prstGeom>
            <a:noFill/>
            <a:ln w="12700">
              <a:solidFill>
                <a:srgbClr val="000000"/>
              </a:solidFill>
              <a:round/>
              <a:headEnd/>
              <a:tailEnd/>
            </a:ln>
            <a:effectLst/>
          </p:spPr>
          <p:txBody>
            <a:bodyPr wrap="none" anchor="ctr"/>
            <a:lstStyle/>
            <a:p>
              <a:endParaRPr lang="en-US"/>
            </a:p>
          </p:txBody>
        </p:sp>
        <p:sp>
          <p:nvSpPr>
            <p:cNvPr id="1093" name="Line 69"/>
            <p:cNvSpPr>
              <a:spLocks noChangeShapeType="1"/>
            </p:cNvSpPr>
            <p:nvPr/>
          </p:nvSpPr>
          <p:spPr bwMode="auto">
            <a:xfrm>
              <a:off x="5296" y="521"/>
              <a:ext cx="0" cy="1"/>
            </a:xfrm>
            <a:prstGeom prst="line">
              <a:avLst/>
            </a:prstGeom>
            <a:noFill/>
            <a:ln w="12700">
              <a:solidFill>
                <a:srgbClr val="000000"/>
              </a:solidFill>
              <a:round/>
              <a:headEnd/>
              <a:tailEnd/>
            </a:ln>
            <a:effectLst/>
          </p:spPr>
          <p:txBody>
            <a:bodyPr wrap="none" anchor="ctr"/>
            <a:lstStyle/>
            <a:p>
              <a:endParaRPr lang="en-US"/>
            </a:p>
          </p:txBody>
        </p:sp>
        <p:sp>
          <p:nvSpPr>
            <p:cNvPr id="1094" name="Freeform 70"/>
            <p:cNvSpPr>
              <a:spLocks/>
            </p:cNvSpPr>
            <p:nvPr/>
          </p:nvSpPr>
          <p:spPr bwMode="auto">
            <a:xfrm>
              <a:off x="5221" y="548"/>
              <a:ext cx="297" cy="14"/>
            </a:xfrm>
            <a:custGeom>
              <a:avLst/>
              <a:gdLst/>
              <a:ahLst/>
              <a:cxnLst>
                <a:cxn ang="0">
                  <a:pos x="0" y="0"/>
                </a:cxn>
                <a:cxn ang="0">
                  <a:pos x="296" y="0"/>
                </a:cxn>
                <a:cxn ang="0">
                  <a:pos x="296" y="13"/>
                </a:cxn>
                <a:cxn ang="0">
                  <a:pos x="0" y="13"/>
                </a:cxn>
                <a:cxn ang="0">
                  <a:pos x="0" y="0"/>
                </a:cxn>
              </a:cxnLst>
              <a:rect l="0" t="0" r="r" b="b"/>
              <a:pathLst>
                <a:path w="297" h="14">
                  <a:moveTo>
                    <a:pt x="0" y="0"/>
                  </a:moveTo>
                  <a:lnTo>
                    <a:pt x="296" y="0"/>
                  </a:lnTo>
                  <a:lnTo>
                    <a:pt x="296" y="13"/>
                  </a:lnTo>
                  <a:lnTo>
                    <a:pt x="0" y="13"/>
                  </a:lnTo>
                  <a:lnTo>
                    <a:pt x="0" y="0"/>
                  </a:lnTo>
                </a:path>
              </a:pathLst>
            </a:custGeom>
            <a:solidFill>
              <a:srgbClr val="B0B0B0"/>
            </a:solidFill>
            <a:ln w="12700" cap="rnd" cmpd="sng">
              <a:solidFill>
                <a:srgbClr val="000000"/>
              </a:solidFill>
              <a:prstDash val="solid"/>
              <a:round/>
              <a:headEnd type="none" w="med" len="med"/>
              <a:tailEnd type="none" w="med" len="med"/>
            </a:ln>
            <a:effectLst/>
          </p:spPr>
          <p:txBody>
            <a:bodyPr/>
            <a:lstStyle/>
            <a:p>
              <a:endParaRPr lang="en-US"/>
            </a:p>
          </p:txBody>
        </p:sp>
        <p:sp>
          <p:nvSpPr>
            <p:cNvPr id="1095" name="Freeform 71"/>
            <p:cNvSpPr>
              <a:spLocks/>
            </p:cNvSpPr>
            <p:nvPr/>
          </p:nvSpPr>
          <p:spPr bwMode="auto">
            <a:xfrm>
              <a:off x="5221" y="548"/>
              <a:ext cx="299" cy="14"/>
            </a:xfrm>
            <a:custGeom>
              <a:avLst/>
              <a:gdLst/>
              <a:ahLst/>
              <a:cxnLst>
                <a:cxn ang="0">
                  <a:pos x="0" y="0"/>
                </a:cxn>
                <a:cxn ang="0">
                  <a:pos x="298" y="0"/>
                </a:cxn>
                <a:cxn ang="0">
                  <a:pos x="298" y="13"/>
                </a:cxn>
                <a:cxn ang="0">
                  <a:pos x="0" y="13"/>
                </a:cxn>
                <a:cxn ang="0">
                  <a:pos x="0" y="0"/>
                </a:cxn>
              </a:cxnLst>
              <a:rect l="0" t="0" r="r" b="b"/>
              <a:pathLst>
                <a:path w="299" h="14">
                  <a:moveTo>
                    <a:pt x="0" y="0"/>
                  </a:moveTo>
                  <a:lnTo>
                    <a:pt x="298" y="0"/>
                  </a:lnTo>
                  <a:lnTo>
                    <a:pt x="298" y="13"/>
                  </a:lnTo>
                  <a:lnTo>
                    <a:pt x="0" y="1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96" name="Line 72"/>
            <p:cNvSpPr>
              <a:spLocks noChangeShapeType="1"/>
            </p:cNvSpPr>
            <p:nvPr/>
          </p:nvSpPr>
          <p:spPr bwMode="auto">
            <a:xfrm flipH="1">
              <a:off x="5494" y="536"/>
              <a:ext cx="52" cy="0"/>
            </a:xfrm>
            <a:prstGeom prst="line">
              <a:avLst/>
            </a:prstGeom>
            <a:noFill/>
            <a:ln w="12700">
              <a:solidFill>
                <a:srgbClr val="000000"/>
              </a:solidFill>
              <a:round/>
              <a:headEnd/>
              <a:tailEnd/>
            </a:ln>
            <a:effectLst/>
          </p:spPr>
          <p:txBody>
            <a:bodyPr wrap="none" anchor="ctr"/>
            <a:lstStyle/>
            <a:p>
              <a:endParaRPr lang="en-US"/>
            </a:p>
          </p:txBody>
        </p:sp>
        <p:sp>
          <p:nvSpPr>
            <p:cNvPr id="1097" name="Line 73"/>
            <p:cNvSpPr>
              <a:spLocks noChangeShapeType="1"/>
            </p:cNvSpPr>
            <p:nvPr/>
          </p:nvSpPr>
          <p:spPr bwMode="auto">
            <a:xfrm>
              <a:off x="5518" y="572"/>
              <a:ext cx="3" cy="1"/>
            </a:xfrm>
            <a:prstGeom prst="line">
              <a:avLst/>
            </a:prstGeom>
            <a:noFill/>
            <a:ln w="12700">
              <a:solidFill>
                <a:srgbClr val="000000"/>
              </a:solidFill>
              <a:round/>
              <a:headEnd/>
              <a:tailEnd/>
            </a:ln>
            <a:effectLst/>
          </p:spPr>
          <p:txBody>
            <a:bodyPr wrap="none" anchor="ctr"/>
            <a:lstStyle/>
            <a:p>
              <a:endParaRPr lang="en-US"/>
            </a:p>
          </p:txBody>
        </p:sp>
        <p:sp>
          <p:nvSpPr>
            <p:cNvPr id="1098" name="Line 74"/>
            <p:cNvSpPr>
              <a:spLocks noChangeShapeType="1"/>
            </p:cNvSpPr>
            <p:nvPr/>
          </p:nvSpPr>
          <p:spPr bwMode="auto">
            <a:xfrm flipH="1">
              <a:off x="5484" y="536"/>
              <a:ext cx="52" cy="0"/>
            </a:xfrm>
            <a:prstGeom prst="line">
              <a:avLst/>
            </a:prstGeom>
            <a:noFill/>
            <a:ln w="12700">
              <a:solidFill>
                <a:srgbClr val="000000"/>
              </a:solidFill>
              <a:round/>
              <a:headEnd/>
              <a:tailEnd/>
            </a:ln>
            <a:effectLst/>
          </p:spPr>
          <p:txBody>
            <a:bodyPr wrap="none" anchor="ctr"/>
            <a:lstStyle/>
            <a:p>
              <a:endParaRPr lang="en-US"/>
            </a:p>
          </p:txBody>
        </p:sp>
        <p:sp>
          <p:nvSpPr>
            <p:cNvPr id="1099" name="Line 75"/>
            <p:cNvSpPr>
              <a:spLocks noChangeShapeType="1"/>
            </p:cNvSpPr>
            <p:nvPr/>
          </p:nvSpPr>
          <p:spPr bwMode="auto">
            <a:xfrm flipH="1">
              <a:off x="5475" y="536"/>
              <a:ext cx="51" cy="0"/>
            </a:xfrm>
            <a:prstGeom prst="line">
              <a:avLst/>
            </a:prstGeom>
            <a:noFill/>
            <a:ln w="12700">
              <a:solidFill>
                <a:srgbClr val="000000"/>
              </a:solidFill>
              <a:round/>
              <a:headEnd/>
              <a:tailEnd/>
            </a:ln>
            <a:effectLst/>
          </p:spPr>
          <p:txBody>
            <a:bodyPr wrap="none" anchor="ctr"/>
            <a:lstStyle/>
            <a:p>
              <a:endParaRPr lang="en-US"/>
            </a:p>
          </p:txBody>
        </p:sp>
        <p:sp>
          <p:nvSpPr>
            <p:cNvPr id="1100" name="Line 76"/>
            <p:cNvSpPr>
              <a:spLocks noChangeShapeType="1"/>
            </p:cNvSpPr>
            <p:nvPr/>
          </p:nvSpPr>
          <p:spPr bwMode="auto">
            <a:xfrm flipH="1">
              <a:off x="5466" y="536"/>
              <a:ext cx="51" cy="0"/>
            </a:xfrm>
            <a:prstGeom prst="line">
              <a:avLst/>
            </a:prstGeom>
            <a:noFill/>
            <a:ln w="12700">
              <a:solidFill>
                <a:srgbClr val="000000"/>
              </a:solidFill>
              <a:round/>
              <a:headEnd/>
              <a:tailEnd/>
            </a:ln>
            <a:effectLst/>
          </p:spPr>
          <p:txBody>
            <a:bodyPr wrap="none" anchor="ctr"/>
            <a:lstStyle/>
            <a:p>
              <a:endParaRPr lang="en-US"/>
            </a:p>
          </p:txBody>
        </p:sp>
        <p:sp>
          <p:nvSpPr>
            <p:cNvPr id="1101" name="Line 77"/>
            <p:cNvSpPr>
              <a:spLocks noChangeShapeType="1"/>
            </p:cNvSpPr>
            <p:nvPr/>
          </p:nvSpPr>
          <p:spPr bwMode="auto">
            <a:xfrm flipH="1">
              <a:off x="5457" y="536"/>
              <a:ext cx="53" cy="0"/>
            </a:xfrm>
            <a:prstGeom prst="line">
              <a:avLst/>
            </a:prstGeom>
            <a:noFill/>
            <a:ln w="12700">
              <a:solidFill>
                <a:srgbClr val="000000"/>
              </a:solidFill>
              <a:round/>
              <a:headEnd/>
              <a:tailEnd/>
            </a:ln>
            <a:effectLst/>
          </p:spPr>
          <p:txBody>
            <a:bodyPr wrap="none" anchor="ctr"/>
            <a:lstStyle/>
            <a:p>
              <a:endParaRPr lang="en-US"/>
            </a:p>
          </p:txBody>
        </p:sp>
        <p:sp>
          <p:nvSpPr>
            <p:cNvPr id="1102" name="Line 78"/>
            <p:cNvSpPr>
              <a:spLocks noChangeShapeType="1"/>
            </p:cNvSpPr>
            <p:nvPr/>
          </p:nvSpPr>
          <p:spPr bwMode="auto">
            <a:xfrm flipH="1">
              <a:off x="5448" y="536"/>
              <a:ext cx="53" cy="0"/>
            </a:xfrm>
            <a:prstGeom prst="line">
              <a:avLst/>
            </a:prstGeom>
            <a:noFill/>
            <a:ln w="12700">
              <a:solidFill>
                <a:srgbClr val="000000"/>
              </a:solidFill>
              <a:round/>
              <a:headEnd/>
              <a:tailEnd/>
            </a:ln>
            <a:effectLst/>
          </p:spPr>
          <p:txBody>
            <a:bodyPr wrap="none" anchor="ctr"/>
            <a:lstStyle/>
            <a:p>
              <a:endParaRPr lang="en-US"/>
            </a:p>
          </p:txBody>
        </p:sp>
        <p:sp>
          <p:nvSpPr>
            <p:cNvPr id="1103" name="Line 79"/>
            <p:cNvSpPr>
              <a:spLocks noChangeShapeType="1"/>
            </p:cNvSpPr>
            <p:nvPr/>
          </p:nvSpPr>
          <p:spPr bwMode="auto">
            <a:xfrm flipH="1">
              <a:off x="5438" y="536"/>
              <a:ext cx="53" cy="0"/>
            </a:xfrm>
            <a:prstGeom prst="line">
              <a:avLst/>
            </a:prstGeom>
            <a:noFill/>
            <a:ln w="12700">
              <a:solidFill>
                <a:srgbClr val="000000"/>
              </a:solidFill>
              <a:round/>
              <a:headEnd/>
              <a:tailEnd/>
            </a:ln>
            <a:effectLst/>
          </p:spPr>
          <p:txBody>
            <a:bodyPr wrap="none" anchor="ctr"/>
            <a:lstStyle/>
            <a:p>
              <a:endParaRPr lang="en-US"/>
            </a:p>
          </p:txBody>
        </p:sp>
        <p:sp>
          <p:nvSpPr>
            <p:cNvPr id="1104" name="Line 80"/>
            <p:cNvSpPr>
              <a:spLocks noChangeShapeType="1"/>
            </p:cNvSpPr>
            <p:nvPr/>
          </p:nvSpPr>
          <p:spPr bwMode="auto">
            <a:xfrm flipH="1">
              <a:off x="5429" y="536"/>
              <a:ext cx="54" cy="0"/>
            </a:xfrm>
            <a:prstGeom prst="line">
              <a:avLst/>
            </a:prstGeom>
            <a:noFill/>
            <a:ln w="12700">
              <a:solidFill>
                <a:srgbClr val="000000"/>
              </a:solidFill>
              <a:round/>
              <a:headEnd/>
              <a:tailEnd/>
            </a:ln>
            <a:effectLst/>
          </p:spPr>
          <p:txBody>
            <a:bodyPr wrap="none" anchor="ctr"/>
            <a:lstStyle/>
            <a:p>
              <a:endParaRPr lang="en-US"/>
            </a:p>
          </p:txBody>
        </p:sp>
        <p:sp>
          <p:nvSpPr>
            <p:cNvPr id="1105" name="Line 81"/>
            <p:cNvSpPr>
              <a:spLocks noChangeShapeType="1"/>
            </p:cNvSpPr>
            <p:nvPr/>
          </p:nvSpPr>
          <p:spPr bwMode="auto">
            <a:xfrm flipH="1">
              <a:off x="5422" y="536"/>
              <a:ext cx="51" cy="0"/>
            </a:xfrm>
            <a:prstGeom prst="line">
              <a:avLst/>
            </a:prstGeom>
            <a:noFill/>
            <a:ln w="12700">
              <a:solidFill>
                <a:srgbClr val="000000"/>
              </a:solidFill>
              <a:round/>
              <a:headEnd/>
              <a:tailEnd/>
            </a:ln>
            <a:effectLst/>
          </p:spPr>
          <p:txBody>
            <a:bodyPr wrap="none" anchor="ctr"/>
            <a:lstStyle/>
            <a:p>
              <a:endParaRPr lang="en-US"/>
            </a:p>
          </p:txBody>
        </p:sp>
        <p:sp>
          <p:nvSpPr>
            <p:cNvPr id="1106" name="Line 82"/>
            <p:cNvSpPr>
              <a:spLocks noChangeShapeType="1"/>
            </p:cNvSpPr>
            <p:nvPr/>
          </p:nvSpPr>
          <p:spPr bwMode="auto">
            <a:xfrm>
              <a:off x="5508" y="572"/>
              <a:ext cx="4" cy="1"/>
            </a:xfrm>
            <a:prstGeom prst="line">
              <a:avLst/>
            </a:prstGeom>
            <a:noFill/>
            <a:ln w="12700">
              <a:solidFill>
                <a:srgbClr val="000000"/>
              </a:solidFill>
              <a:round/>
              <a:headEnd/>
              <a:tailEnd/>
            </a:ln>
            <a:effectLst/>
          </p:spPr>
          <p:txBody>
            <a:bodyPr wrap="none" anchor="ctr"/>
            <a:lstStyle/>
            <a:p>
              <a:endParaRPr lang="en-US"/>
            </a:p>
          </p:txBody>
        </p:sp>
        <p:sp>
          <p:nvSpPr>
            <p:cNvPr id="1107" name="Line 83"/>
            <p:cNvSpPr>
              <a:spLocks noChangeShapeType="1"/>
            </p:cNvSpPr>
            <p:nvPr/>
          </p:nvSpPr>
          <p:spPr bwMode="auto">
            <a:xfrm>
              <a:off x="5499" y="572"/>
              <a:ext cx="3" cy="1"/>
            </a:xfrm>
            <a:prstGeom prst="line">
              <a:avLst/>
            </a:prstGeom>
            <a:noFill/>
            <a:ln w="12700">
              <a:solidFill>
                <a:srgbClr val="000000"/>
              </a:solidFill>
              <a:round/>
              <a:headEnd/>
              <a:tailEnd/>
            </a:ln>
            <a:effectLst/>
          </p:spPr>
          <p:txBody>
            <a:bodyPr wrap="none" anchor="ctr"/>
            <a:lstStyle/>
            <a:p>
              <a:endParaRPr lang="en-US"/>
            </a:p>
          </p:txBody>
        </p:sp>
        <p:sp>
          <p:nvSpPr>
            <p:cNvPr id="1108" name="Line 84"/>
            <p:cNvSpPr>
              <a:spLocks noChangeShapeType="1"/>
            </p:cNvSpPr>
            <p:nvPr/>
          </p:nvSpPr>
          <p:spPr bwMode="auto">
            <a:xfrm>
              <a:off x="5490" y="572"/>
              <a:ext cx="3" cy="1"/>
            </a:xfrm>
            <a:prstGeom prst="line">
              <a:avLst/>
            </a:prstGeom>
            <a:noFill/>
            <a:ln w="12700">
              <a:solidFill>
                <a:srgbClr val="000000"/>
              </a:solidFill>
              <a:round/>
              <a:headEnd/>
              <a:tailEnd/>
            </a:ln>
            <a:effectLst/>
          </p:spPr>
          <p:txBody>
            <a:bodyPr wrap="none" anchor="ctr"/>
            <a:lstStyle/>
            <a:p>
              <a:endParaRPr lang="en-US"/>
            </a:p>
          </p:txBody>
        </p:sp>
        <p:sp>
          <p:nvSpPr>
            <p:cNvPr id="1109" name="Line 85"/>
            <p:cNvSpPr>
              <a:spLocks noChangeShapeType="1"/>
            </p:cNvSpPr>
            <p:nvPr/>
          </p:nvSpPr>
          <p:spPr bwMode="auto">
            <a:xfrm>
              <a:off x="5481" y="572"/>
              <a:ext cx="1" cy="1"/>
            </a:xfrm>
            <a:prstGeom prst="line">
              <a:avLst/>
            </a:prstGeom>
            <a:noFill/>
            <a:ln w="12700">
              <a:solidFill>
                <a:srgbClr val="000000"/>
              </a:solidFill>
              <a:round/>
              <a:headEnd/>
              <a:tailEnd/>
            </a:ln>
            <a:effectLst/>
          </p:spPr>
          <p:txBody>
            <a:bodyPr wrap="none" anchor="ctr"/>
            <a:lstStyle/>
            <a:p>
              <a:endParaRPr lang="en-US"/>
            </a:p>
          </p:txBody>
        </p:sp>
        <p:sp>
          <p:nvSpPr>
            <p:cNvPr id="1110" name="Line 86"/>
            <p:cNvSpPr>
              <a:spLocks noChangeShapeType="1"/>
            </p:cNvSpPr>
            <p:nvPr/>
          </p:nvSpPr>
          <p:spPr bwMode="auto">
            <a:xfrm>
              <a:off x="5473" y="572"/>
              <a:ext cx="0" cy="1"/>
            </a:xfrm>
            <a:prstGeom prst="line">
              <a:avLst/>
            </a:prstGeom>
            <a:noFill/>
            <a:ln w="12700">
              <a:solidFill>
                <a:srgbClr val="000000"/>
              </a:solidFill>
              <a:round/>
              <a:headEnd/>
              <a:tailEnd/>
            </a:ln>
            <a:effectLst/>
          </p:spPr>
          <p:txBody>
            <a:bodyPr wrap="none" anchor="ctr"/>
            <a:lstStyle/>
            <a:p>
              <a:endParaRPr lang="en-US"/>
            </a:p>
          </p:txBody>
        </p:sp>
        <p:sp>
          <p:nvSpPr>
            <p:cNvPr id="1111" name="Line 87"/>
            <p:cNvSpPr>
              <a:spLocks noChangeShapeType="1"/>
            </p:cNvSpPr>
            <p:nvPr/>
          </p:nvSpPr>
          <p:spPr bwMode="auto">
            <a:xfrm>
              <a:off x="5463" y="572"/>
              <a:ext cx="0" cy="1"/>
            </a:xfrm>
            <a:prstGeom prst="line">
              <a:avLst/>
            </a:prstGeom>
            <a:noFill/>
            <a:ln w="12700">
              <a:solidFill>
                <a:srgbClr val="000000"/>
              </a:solidFill>
              <a:round/>
              <a:headEnd/>
              <a:tailEnd/>
            </a:ln>
            <a:effectLst/>
          </p:spPr>
          <p:txBody>
            <a:bodyPr wrap="none" anchor="ctr"/>
            <a:lstStyle/>
            <a:p>
              <a:endParaRPr lang="en-US"/>
            </a:p>
          </p:txBody>
        </p:sp>
        <p:sp>
          <p:nvSpPr>
            <p:cNvPr id="1112" name="Line 88"/>
            <p:cNvSpPr>
              <a:spLocks noChangeShapeType="1"/>
            </p:cNvSpPr>
            <p:nvPr/>
          </p:nvSpPr>
          <p:spPr bwMode="auto">
            <a:xfrm>
              <a:off x="5454" y="572"/>
              <a:ext cx="0" cy="1"/>
            </a:xfrm>
            <a:prstGeom prst="line">
              <a:avLst/>
            </a:prstGeom>
            <a:noFill/>
            <a:ln w="12700">
              <a:solidFill>
                <a:srgbClr val="000000"/>
              </a:solidFill>
              <a:round/>
              <a:headEnd/>
              <a:tailEnd/>
            </a:ln>
            <a:effectLst/>
          </p:spPr>
          <p:txBody>
            <a:bodyPr wrap="none" anchor="ctr"/>
            <a:lstStyle/>
            <a:p>
              <a:endParaRPr lang="en-US"/>
            </a:p>
          </p:txBody>
        </p:sp>
        <p:sp>
          <p:nvSpPr>
            <p:cNvPr id="1113" name="Line 89"/>
            <p:cNvSpPr>
              <a:spLocks noChangeShapeType="1"/>
            </p:cNvSpPr>
            <p:nvPr/>
          </p:nvSpPr>
          <p:spPr bwMode="auto">
            <a:xfrm>
              <a:off x="5445" y="572"/>
              <a:ext cx="4" cy="1"/>
            </a:xfrm>
            <a:prstGeom prst="line">
              <a:avLst/>
            </a:prstGeom>
            <a:noFill/>
            <a:ln w="12700">
              <a:solidFill>
                <a:srgbClr val="000000"/>
              </a:solidFill>
              <a:round/>
              <a:headEnd/>
              <a:tailEnd/>
            </a:ln>
            <a:effectLst/>
          </p:spPr>
          <p:txBody>
            <a:bodyPr wrap="none" anchor="ctr"/>
            <a:lstStyle/>
            <a:p>
              <a:endParaRPr lang="en-US"/>
            </a:p>
          </p:txBody>
        </p:sp>
        <p:sp>
          <p:nvSpPr>
            <p:cNvPr id="1114" name="Freeform 90"/>
            <p:cNvSpPr>
              <a:spLocks/>
            </p:cNvSpPr>
            <p:nvPr/>
          </p:nvSpPr>
          <p:spPr bwMode="auto">
            <a:xfrm>
              <a:off x="5516" y="518"/>
              <a:ext cx="15" cy="13"/>
            </a:xfrm>
            <a:custGeom>
              <a:avLst/>
              <a:gdLst/>
              <a:ahLst/>
              <a:cxnLst>
                <a:cxn ang="0">
                  <a:pos x="14" y="9"/>
                </a:cxn>
                <a:cxn ang="0">
                  <a:pos x="14" y="6"/>
                </a:cxn>
                <a:cxn ang="0">
                  <a:pos x="12" y="6"/>
                </a:cxn>
                <a:cxn ang="0">
                  <a:pos x="12" y="3"/>
                </a:cxn>
                <a:cxn ang="0">
                  <a:pos x="11" y="3"/>
                </a:cxn>
                <a:cxn ang="0">
                  <a:pos x="11" y="0"/>
                </a:cxn>
                <a:cxn ang="0">
                  <a:pos x="10" y="0"/>
                </a:cxn>
                <a:cxn ang="0">
                  <a:pos x="8" y="0"/>
                </a:cxn>
                <a:cxn ang="0">
                  <a:pos x="7" y="0"/>
                </a:cxn>
                <a:cxn ang="0">
                  <a:pos x="6" y="0"/>
                </a:cxn>
                <a:cxn ang="0">
                  <a:pos x="4" y="0"/>
                </a:cxn>
                <a:cxn ang="0">
                  <a:pos x="3" y="0"/>
                </a:cxn>
                <a:cxn ang="0">
                  <a:pos x="2" y="3"/>
                </a:cxn>
                <a:cxn ang="0">
                  <a:pos x="1" y="6"/>
                </a:cxn>
                <a:cxn ang="0">
                  <a:pos x="1" y="9"/>
                </a:cxn>
                <a:cxn ang="0">
                  <a:pos x="0" y="12"/>
                </a:cxn>
              </a:cxnLst>
              <a:rect l="0" t="0" r="r" b="b"/>
              <a:pathLst>
                <a:path w="15" h="13">
                  <a:moveTo>
                    <a:pt x="14" y="9"/>
                  </a:moveTo>
                  <a:lnTo>
                    <a:pt x="14" y="6"/>
                  </a:lnTo>
                  <a:lnTo>
                    <a:pt x="12" y="6"/>
                  </a:lnTo>
                  <a:lnTo>
                    <a:pt x="12" y="3"/>
                  </a:lnTo>
                  <a:lnTo>
                    <a:pt x="11" y="3"/>
                  </a:lnTo>
                  <a:lnTo>
                    <a:pt x="11" y="0"/>
                  </a:lnTo>
                  <a:lnTo>
                    <a:pt x="10" y="0"/>
                  </a:lnTo>
                  <a:lnTo>
                    <a:pt x="8" y="0"/>
                  </a:lnTo>
                  <a:lnTo>
                    <a:pt x="7" y="0"/>
                  </a:lnTo>
                  <a:lnTo>
                    <a:pt x="6" y="0"/>
                  </a:lnTo>
                  <a:lnTo>
                    <a:pt x="4" y="0"/>
                  </a:lnTo>
                  <a:lnTo>
                    <a:pt x="3" y="0"/>
                  </a:lnTo>
                  <a:lnTo>
                    <a:pt x="2" y="3"/>
                  </a:lnTo>
                  <a:lnTo>
                    <a:pt x="1" y="6"/>
                  </a:lnTo>
                  <a:lnTo>
                    <a:pt x="1" y="9"/>
                  </a:lnTo>
                  <a:lnTo>
                    <a:pt x="0" y="1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15" name="Freeform 91"/>
            <p:cNvSpPr>
              <a:spLocks/>
            </p:cNvSpPr>
            <p:nvPr/>
          </p:nvSpPr>
          <p:spPr bwMode="auto">
            <a:xfrm>
              <a:off x="5506" y="518"/>
              <a:ext cx="15" cy="13"/>
            </a:xfrm>
            <a:custGeom>
              <a:avLst/>
              <a:gdLst/>
              <a:ahLst/>
              <a:cxnLst>
                <a:cxn ang="0">
                  <a:pos x="14" y="9"/>
                </a:cxn>
                <a:cxn ang="0">
                  <a:pos x="14" y="6"/>
                </a:cxn>
                <a:cxn ang="0">
                  <a:pos x="13" y="3"/>
                </a:cxn>
                <a:cxn ang="0">
                  <a:pos x="12" y="3"/>
                </a:cxn>
                <a:cxn ang="0">
                  <a:pos x="12" y="0"/>
                </a:cxn>
                <a:cxn ang="0">
                  <a:pos x="9" y="0"/>
                </a:cxn>
                <a:cxn ang="0">
                  <a:pos x="8" y="0"/>
                </a:cxn>
                <a:cxn ang="0">
                  <a:pos x="7" y="0"/>
                </a:cxn>
                <a:cxn ang="0">
                  <a:pos x="5" y="0"/>
                </a:cxn>
                <a:cxn ang="0">
                  <a:pos x="4" y="0"/>
                </a:cxn>
                <a:cxn ang="0">
                  <a:pos x="2" y="0"/>
                </a:cxn>
                <a:cxn ang="0">
                  <a:pos x="2" y="3"/>
                </a:cxn>
                <a:cxn ang="0">
                  <a:pos x="1" y="6"/>
                </a:cxn>
                <a:cxn ang="0">
                  <a:pos x="1" y="9"/>
                </a:cxn>
                <a:cxn ang="0">
                  <a:pos x="0" y="9"/>
                </a:cxn>
                <a:cxn ang="0">
                  <a:pos x="0" y="12"/>
                </a:cxn>
              </a:cxnLst>
              <a:rect l="0" t="0" r="r" b="b"/>
              <a:pathLst>
                <a:path w="15" h="13">
                  <a:moveTo>
                    <a:pt x="14" y="9"/>
                  </a:moveTo>
                  <a:lnTo>
                    <a:pt x="14" y="6"/>
                  </a:lnTo>
                  <a:lnTo>
                    <a:pt x="13" y="3"/>
                  </a:lnTo>
                  <a:lnTo>
                    <a:pt x="12" y="3"/>
                  </a:lnTo>
                  <a:lnTo>
                    <a:pt x="12" y="0"/>
                  </a:lnTo>
                  <a:lnTo>
                    <a:pt x="9" y="0"/>
                  </a:lnTo>
                  <a:lnTo>
                    <a:pt x="8" y="0"/>
                  </a:lnTo>
                  <a:lnTo>
                    <a:pt x="7" y="0"/>
                  </a:lnTo>
                  <a:lnTo>
                    <a:pt x="5" y="0"/>
                  </a:lnTo>
                  <a:lnTo>
                    <a:pt x="4" y="0"/>
                  </a:lnTo>
                  <a:lnTo>
                    <a:pt x="2" y="0"/>
                  </a:lnTo>
                  <a:lnTo>
                    <a:pt x="2" y="3"/>
                  </a:lnTo>
                  <a:lnTo>
                    <a:pt x="1" y="6"/>
                  </a:lnTo>
                  <a:lnTo>
                    <a:pt x="1" y="9"/>
                  </a:lnTo>
                  <a:lnTo>
                    <a:pt x="0" y="9"/>
                  </a:lnTo>
                  <a:lnTo>
                    <a:pt x="0" y="1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16" name="Freeform 92"/>
            <p:cNvSpPr>
              <a:spLocks/>
            </p:cNvSpPr>
            <p:nvPr/>
          </p:nvSpPr>
          <p:spPr bwMode="auto">
            <a:xfrm>
              <a:off x="5497" y="518"/>
              <a:ext cx="15" cy="13"/>
            </a:xfrm>
            <a:custGeom>
              <a:avLst/>
              <a:gdLst/>
              <a:ahLst/>
              <a:cxnLst>
                <a:cxn ang="0">
                  <a:pos x="14" y="9"/>
                </a:cxn>
                <a:cxn ang="0">
                  <a:pos x="14" y="6"/>
                </a:cxn>
                <a:cxn ang="0">
                  <a:pos x="13" y="6"/>
                </a:cxn>
                <a:cxn ang="0">
                  <a:pos x="12" y="3"/>
                </a:cxn>
                <a:cxn ang="0">
                  <a:pos x="11" y="3"/>
                </a:cxn>
                <a:cxn ang="0">
                  <a:pos x="11" y="0"/>
                </a:cxn>
                <a:cxn ang="0">
                  <a:pos x="10" y="0"/>
                </a:cxn>
                <a:cxn ang="0">
                  <a:pos x="9" y="0"/>
                </a:cxn>
                <a:cxn ang="0">
                  <a:pos x="8" y="0"/>
                </a:cxn>
                <a:cxn ang="0">
                  <a:pos x="7" y="0"/>
                </a:cxn>
                <a:cxn ang="0">
                  <a:pos x="6" y="0"/>
                </a:cxn>
                <a:cxn ang="0">
                  <a:pos x="5" y="0"/>
                </a:cxn>
                <a:cxn ang="0">
                  <a:pos x="4" y="0"/>
                </a:cxn>
                <a:cxn ang="0">
                  <a:pos x="3" y="0"/>
                </a:cxn>
                <a:cxn ang="0">
                  <a:pos x="3" y="3"/>
                </a:cxn>
                <a:cxn ang="0">
                  <a:pos x="2" y="3"/>
                </a:cxn>
                <a:cxn ang="0">
                  <a:pos x="2" y="6"/>
                </a:cxn>
                <a:cxn ang="0">
                  <a:pos x="1" y="9"/>
                </a:cxn>
                <a:cxn ang="0">
                  <a:pos x="0" y="9"/>
                </a:cxn>
                <a:cxn ang="0">
                  <a:pos x="0" y="12"/>
                </a:cxn>
              </a:cxnLst>
              <a:rect l="0" t="0" r="r" b="b"/>
              <a:pathLst>
                <a:path w="15" h="13">
                  <a:moveTo>
                    <a:pt x="14" y="9"/>
                  </a:moveTo>
                  <a:lnTo>
                    <a:pt x="14" y="6"/>
                  </a:lnTo>
                  <a:lnTo>
                    <a:pt x="13" y="6"/>
                  </a:lnTo>
                  <a:lnTo>
                    <a:pt x="12" y="3"/>
                  </a:lnTo>
                  <a:lnTo>
                    <a:pt x="11" y="3"/>
                  </a:lnTo>
                  <a:lnTo>
                    <a:pt x="11" y="0"/>
                  </a:lnTo>
                  <a:lnTo>
                    <a:pt x="10" y="0"/>
                  </a:lnTo>
                  <a:lnTo>
                    <a:pt x="9" y="0"/>
                  </a:lnTo>
                  <a:lnTo>
                    <a:pt x="8" y="0"/>
                  </a:lnTo>
                  <a:lnTo>
                    <a:pt x="7" y="0"/>
                  </a:lnTo>
                  <a:lnTo>
                    <a:pt x="6" y="0"/>
                  </a:lnTo>
                  <a:lnTo>
                    <a:pt x="5" y="0"/>
                  </a:lnTo>
                  <a:lnTo>
                    <a:pt x="4" y="0"/>
                  </a:lnTo>
                  <a:lnTo>
                    <a:pt x="3" y="0"/>
                  </a:lnTo>
                  <a:lnTo>
                    <a:pt x="3" y="3"/>
                  </a:lnTo>
                  <a:lnTo>
                    <a:pt x="2" y="3"/>
                  </a:lnTo>
                  <a:lnTo>
                    <a:pt x="2" y="6"/>
                  </a:lnTo>
                  <a:lnTo>
                    <a:pt x="1" y="9"/>
                  </a:lnTo>
                  <a:lnTo>
                    <a:pt x="0" y="9"/>
                  </a:lnTo>
                  <a:lnTo>
                    <a:pt x="0" y="1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17" name="Freeform 93"/>
            <p:cNvSpPr>
              <a:spLocks/>
            </p:cNvSpPr>
            <p:nvPr/>
          </p:nvSpPr>
          <p:spPr bwMode="auto">
            <a:xfrm>
              <a:off x="5490" y="518"/>
              <a:ext cx="14" cy="13"/>
            </a:xfrm>
            <a:custGeom>
              <a:avLst/>
              <a:gdLst/>
              <a:ahLst/>
              <a:cxnLst>
                <a:cxn ang="0">
                  <a:pos x="13" y="8"/>
                </a:cxn>
                <a:cxn ang="0">
                  <a:pos x="11" y="4"/>
                </a:cxn>
                <a:cxn ang="0">
                  <a:pos x="10" y="4"/>
                </a:cxn>
                <a:cxn ang="0">
                  <a:pos x="10" y="0"/>
                </a:cxn>
                <a:cxn ang="0">
                  <a:pos x="8" y="0"/>
                </a:cxn>
                <a:cxn ang="0">
                  <a:pos x="7" y="0"/>
                </a:cxn>
                <a:cxn ang="0">
                  <a:pos x="6" y="0"/>
                </a:cxn>
                <a:cxn ang="0">
                  <a:pos x="4" y="0"/>
                </a:cxn>
                <a:cxn ang="0">
                  <a:pos x="3" y="0"/>
                </a:cxn>
                <a:cxn ang="0">
                  <a:pos x="2" y="0"/>
                </a:cxn>
                <a:cxn ang="0">
                  <a:pos x="2" y="4"/>
                </a:cxn>
                <a:cxn ang="0">
                  <a:pos x="1" y="4"/>
                </a:cxn>
                <a:cxn ang="0">
                  <a:pos x="0" y="8"/>
                </a:cxn>
                <a:cxn ang="0">
                  <a:pos x="0" y="12"/>
                </a:cxn>
              </a:cxnLst>
              <a:rect l="0" t="0" r="r" b="b"/>
              <a:pathLst>
                <a:path w="14" h="13">
                  <a:moveTo>
                    <a:pt x="13" y="8"/>
                  </a:moveTo>
                  <a:lnTo>
                    <a:pt x="11" y="4"/>
                  </a:lnTo>
                  <a:lnTo>
                    <a:pt x="10" y="4"/>
                  </a:lnTo>
                  <a:lnTo>
                    <a:pt x="10" y="0"/>
                  </a:lnTo>
                  <a:lnTo>
                    <a:pt x="8" y="0"/>
                  </a:lnTo>
                  <a:lnTo>
                    <a:pt x="7" y="0"/>
                  </a:lnTo>
                  <a:lnTo>
                    <a:pt x="6" y="0"/>
                  </a:lnTo>
                  <a:lnTo>
                    <a:pt x="4" y="0"/>
                  </a:lnTo>
                  <a:lnTo>
                    <a:pt x="3" y="0"/>
                  </a:lnTo>
                  <a:lnTo>
                    <a:pt x="2" y="0"/>
                  </a:lnTo>
                  <a:lnTo>
                    <a:pt x="2" y="4"/>
                  </a:lnTo>
                  <a:lnTo>
                    <a:pt x="1" y="4"/>
                  </a:lnTo>
                  <a:lnTo>
                    <a:pt x="0" y="8"/>
                  </a:lnTo>
                  <a:lnTo>
                    <a:pt x="0" y="1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18" name="Freeform 94"/>
            <p:cNvSpPr>
              <a:spLocks/>
            </p:cNvSpPr>
            <p:nvPr/>
          </p:nvSpPr>
          <p:spPr bwMode="auto">
            <a:xfrm>
              <a:off x="5480" y="518"/>
              <a:ext cx="15" cy="13"/>
            </a:xfrm>
            <a:custGeom>
              <a:avLst/>
              <a:gdLst/>
              <a:ahLst/>
              <a:cxnLst>
                <a:cxn ang="0">
                  <a:pos x="14" y="9"/>
                </a:cxn>
                <a:cxn ang="0">
                  <a:pos x="14" y="6"/>
                </a:cxn>
                <a:cxn ang="0">
                  <a:pos x="12" y="6"/>
                </a:cxn>
                <a:cxn ang="0">
                  <a:pos x="12" y="3"/>
                </a:cxn>
                <a:cxn ang="0">
                  <a:pos x="11" y="3"/>
                </a:cxn>
                <a:cxn ang="0">
                  <a:pos x="10" y="0"/>
                </a:cxn>
                <a:cxn ang="0">
                  <a:pos x="9" y="0"/>
                </a:cxn>
                <a:cxn ang="0">
                  <a:pos x="7" y="0"/>
                </a:cxn>
                <a:cxn ang="0">
                  <a:pos x="6" y="0"/>
                </a:cxn>
                <a:cxn ang="0">
                  <a:pos x="5" y="0"/>
                </a:cxn>
                <a:cxn ang="0">
                  <a:pos x="4" y="0"/>
                </a:cxn>
                <a:cxn ang="0">
                  <a:pos x="2" y="3"/>
                </a:cxn>
                <a:cxn ang="0">
                  <a:pos x="1" y="3"/>
                </a:cxn>
                <a:cxn ang="0">
                  <a:pos x="1" y="6"/>
                </a:cxn>
                <a:cxn ang="0">
                  <a:pos x="1" y="9"/>
                </a:cxn>
                <a:cxn ang="0">
                  <a:pos x="0" y="9"/>
                </a:cxn>
                <a:cxn ang="0">
                  <a:pos x="0" y="12"/>
                </a:cxn>
              </a:cxnLst>
              <a:rect l="0" t="0" r="r" b="b"/>
              <a:pathLst>
                <a:path w="15" h="13">
                  <a:moveTo>
                    <a:pt x="14" y="9"/>
                  </a:moveTo>
                  <a:lnTo>
                    <a:pt x="14" y="6"/>
                  </a:lnTo>
                  <a:lnTo>
                    <a:pt x="12" y="6"/>
                  </a:lnTo>
                  <a:lnTo>
                    <a:pt x="12" y="3"/>
                  </a:lnTo>
                  <a:lnTo>
                    <a:pt x="11" y="3"/>
                  </a:lnTo>
                  <a:lnTo>
                    <a:pt x="10" y="0"/>
                  </a:lnTo>
                  <a:lnTo>
                    <a:pt x="9" y="0"/>
                  </a:lnTo>
                  <a:lnTo>
                    <a:pt x="7" y="0"/>
                  </a:lnTo>
                  <a:lnTo>
                    <a:pt x="6" y="0"/>
                  </a:lnTo>
                  <a:lnTo>
                    <a:pt x="5" y="0"/>
                  </a:lnTo>
                  <a:lnTo>
                    <a:pt x="4" y="0"/>
                  </a:lnTo>
                  <a:lnTo>
                    <a:pt x="2" y="3"/>
                  </a:lnTo>
                  <a:lnTo>
                    <a:pt x="1" y="3"/>
                  </a:lnTo>
                  <a:lnTo>
                    <a:pt x="1" y="6"/>
                  </a:lnTo>
                  <a:lnTo>
                    <a:pt x="1" y="9"/>
                  </a:lnTo>
                  <a:lnTo>
                    <a:pt x="0" y="9"/>
                  </a:lnTo>
                  <a:lnTo>
                    <a:pt x="0" y="1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19" name="Freeform 95"/>
            <p:cNvSpPr>
              <a:spLocks/>
            </p:cNvSpPr>
            <p:nvPr/>
          </p:nvSpPr>
          <p:spPr bwMode="auto">
            <a:xfrm>
              <a:off x="5471" y="518"/>
              <a:ext cx="15" cy="13"/>
            </a:xfrm>
            <a:custGeom>
              <a:avLst/>
              <a:gdLst/>
              <a:ahLst/>
              <a:cxnLst>
                <a:cxn ang="0">
                  <a:pos x="14" y="9"/>
                </a:cxn>
                <a:cxn ang="0">
                  <a:pos x="12" y="6"/>
                </a:cxn>
                <a:cxn ang="0">
                  <a:pos x="12" y="3"/>
                </a:cxn>
                <a:cxn ang="0">
                  <a:pos x="11" y="3"/>
                </a:cxn>
                <a:cxn ang="0">
                  <a:pos x="11" y="0"/>
                </a:cxn>
                <a:cxn ang="0">
                  <a:pos x="10" y="0"/>
                </a:cxn>
                <a:cxn ang="0">
                  <a:pos x="9" y="0"/>
                </a:cxn>
                <a:cxn ang="0">
                  <a:pos x="8" y="0"/>
                </a:cxn>
                <a:cxn ang="0">
                  <a:pos x="5" y="0"/>
                </a:cxn>
                <a:cxn ang="0">
                  <a:pos x="4" y="0"/>
                </a:cxn>
                <a:cxn ang="0">
                  <a:pos x="3" y="0"/>
                </a:cxn>
                <a:cxn ang="0">
                  <a:pos x="2" y="0"/>
                </a:cxn>
                <a:cxn ang="0">
                  <a:pos x="2" y="3"/>
                </a:cxn>
                <a:cxn ang="0">
                  <a:pos x="1" y="3"/>
                </a:cxn>
                <a:cxn ang="0">
                  <a:pos x="1" y="6"/>
                </a:cxn>
                <a:cxn ang="0">
                  <a:pos x="0" y="9"/>
                </a:cxn>
                <a:cxn ang="0">
                  <a:pos x="0" y="12"/>
                </a:cxn>
              </a:cxnLst>
              <a:rect l="0" t="0" r="r" b="b"/>
              <a:pathLst>
                <a:path w="15" h="13">
                  <a:moveTo>
                    <a:pt x="14" y="9"/>
                  </a:moveTo>
                  <a:lnTo>
                    <a:pt x="12" y="6"/>
                  </a:lnTo>
                  <a:lnTo>
                    <a:pt x="12" y="3"/>
                  </a:lnTo>
                  <a:lnTo>
                    <a:pt x="11" y="3"/>
                  </a:lnTo>
                  <a:lnTo>
                    <a:pt x="11" y="0"/>
                  </a:lnTo>
                  <a:lnTo>
                    <a:pt x="10" y="0"/>
                  </a:lnTo>
                  <a:lnTo>
                    <a:pt x="9" y="0"/>
                  </a:lnTo>
                  <a:lnTo>
                    <a:pt x="8" y="0"/>
                  </a:lnTo>
                  <a:lnTo>
                    <a:pt x="5" y="0"/>
                  </a:lnTo>
                  <a:lnTo>
                    <a:pt x="4" y="0"/>
                  </a:lnTo>
                  <a:lnTo>
                    <a:pt x="3" y="0"/>
                  </a:lnTo>
                  <a:lnTo>
                    <a:pt x="2" y="0"/>
                  </a:lnTo>
                  <a:lnTo>
                    <a:pt x="2" y="3"/>
                  </a:lnTo>
                  <a:lnTo>
                    <a:pt x="1" y="3"/>
                  </a:lnTo>
                  <a:lnTo>
                    <a:pt x="1" y="6"/>
                  </a:lnTo>
                  <a:lnTo>
                    <a:pt x="0" y="9"/>
                  </a:lnTo>
                  <a:lnTo>
                    <a:pt x="0" y="1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0" name="Freeform 96"/>
            <p:cNvSpPr>
              <a:spLocks/>
            </p:cNvSpPr>
            <p:nvPr/>
          </p:nvSpPr>
          <p:spPr bwMode="auto">
            <a:xfrm>
              <a:off x="5463" y="518"/>
              <a:ext cx="14" cy="13"/>
            </a:xfrm>
            <a:custGeom>
              <a:avLst/>
              <a:gdLst/>
              <a:ahLst/>
              <a:cxnLst>
                <a:cxn ang="0">
                  <a:pos x="13" y="9"/>
                </a:cxn>
                <a:cxn ang="0">
                  <a:pos x="11" y="6"/>
                </a:cxn>
                <a:cxn ang="0">
                  <a:pos x="10" y="3"/>
                </a:cxn>
                <a:cxn ang="0">
                  <a:pos x="9" y="0"/>
                </a:cxn>
                <a:cxn ang="0">
                  <a:pos x="8" y="0"/>
                </a:cxn>
                <a:cxn ang="0">
                  <a:pos x="7" y="0"/>
                </a:cxn>
                <a:cxn ang="0">
                  <a:pos x="6" y="0"/>
                </a:cxn>
                <a:cxn ang="0">
                  <a:pos x="5" y="0"/>
                </a:cxn>
                <a:cxn ang="0">
                  <a:pos x="4" y="0"/>
                </a:cxn>
                <a:cxn ang="0">
                  <a:pos x="3" y="0"/>
                </a:cxn>
                <a:cxn ang="0">
                  <a:pos x="2" y="3"/>
                </a:cxn>
                <a:cxn ang="0">
                  <a:pos x="1" y="6"/>
                </a:cxn>
                <a:cxn ang="0">
                  <a:pos x="1" y="9"/>
                </a:cxn>
                <a:cxn ang="0">
                  <a:pos x="0" y="12"/>
                </a:cxn>
              </a:cxnLst>
              <a:rect l="0" t="0" r="r" b="b"/>
              <a:pathLst>
                <a:path w="14" h="13">
                  <a:moveTo>
                    <a:pt x="13" y="9"/>
                  </a:moveTo>
                  <a:lnTo>
                    <a:pt x="11" y="6"/>
                  </a:lnTo>
                  <a:lnTo>
                    <a:pt x="10" y="3"/>
                  </a:lnTo>
                  <a:lnTo>
                    <a:pt x="9" y="0"/>
                  </a:lnTo>
                  <a:lnTo>
                    <a:pt x="8" y="0"/>
                  </a:lnTo>
                  <a:lnTo>
                    <a:pt x="7" y="0"/>
                  </a:lnTo>
                  <a:lnTo>
                    <a:pt x="6" y="0"/>
                  </a:lnTo>
                  <a:lnTo>
                    <a:pt x="5" y="0"/>
                  </a:lnTo>
                  <a:lnTo>
                    <a:pt x="4" y="0"/>
                  </a:lnTo>
                  <a:lnTo>
                    <a:pt x="3" y="0"/>
                  </a:lnTo>
                  <a:lnTo>
                    <a:pt x="2" y="3"/>
                  </a:lnTo>
                  <a:lnTo>
                    <a:pt x="1" y="6"/>
                  </a:lnTo>
                  <a:lnTo>
                    <a:pt x="1" y="9"/>
                  </a:lnTo>
                  <a:lnTo>
                    <a:pt x="0" y="1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1" name="Freeform 97"/>
            <p:cNvSpPr>
              <a:spLocks/>
            </p:cNvSpPr>
            <p:nvPr/>
          </p:nvSpPr>
          <p:spPr bwMode="auto">
            <a:xfrm>
              <a:off x="5453" y="518"/>
              <a:ext cx="15" cy="13"/>
            </a:xfrm>
            <a:custGeom>
              <a:avLst/>
              <a:gdLst/>
              <a:ahLst/>
              <a:cxnLst>
                <a:cxn ang="0">
                  <a:pos x="14" y="9"/>
                </a:cxn>
                <a:cxn ang="0">
                  <a:pos x="13" y="6"/>
                </a:cxn>
                <a:cxn ang="0">
                  <a:pos x="13" y="3"/>
                </a:cxn>
                <a:cxn ang="0">
                  <a:pos x="12" y="3"/>
                </a:cxn>
                <a:cxn ang="0">
                  <a:pos x="10" y="0"/>
                </a:cxn>
                <a:cxn ang="0">
                  <a:pos x="9" y="0"/>
                </a:cxn>
                <a:cxn ang="0">
                  <a:pos x="8" y="0"/>
                </a:cxn>
                <a:cxn ang="0">
                  <a:pos x="7" y="0"/>
                </a:cxn>
                <a:cxn ang="0">
                  <a:pos x="6" y="0"/>
                </a:cxn>
                <a:cxn ang="0">
                  <a:pos x="5" y="0"/>
                </a:cxn>
                <a:cxn ang="0">
                  <a:pos x="4" y="0"/>
                </a:cxn>
                <a:cxn ang="0">
                  <a:pos x="3" y="0"/>
                </a:cxn>
                <a:cxn ang="0">
                  <a:pos x="2" y="3"/>
                </a:cxn>
                <a:cxn ang="0">
                  <a:pos x="2" y="6"/>
                </a:cxn>
                <a:cxn ang="0">
                  <a:pos x="1" y="9"/>
                </a:cxn>
                <a:cxn ang="0">
                  <a:pos x="0" y="9"/>
                </a:cxn>
                <a:cxn ang="0">
                  <a:pos x="0" y="12"/>
                </a:cxn>
              </a:cxnLst>
              <a:rect l="0" t="0" r="r" b="b"/>
              <a:pathLst>
                <a:path w="15" h="13">
                  <a:moveTo>
                    <a:pt x="14" y="9"/>
                  </a:moveTo>
                  <a:lnTo>
                    <a:pt x="13" y="6"/>
                  </a:lnTo>
                  <a:lnTo>
                    <a:pt x="13" y="3"/>
                  </a:lnTo>
                  <a:lnTo>
                    <a:pt x="12" y="3"/>
                  </a:lnTo>
                  <a:lnTo>
                    <a:pt x="10" y="0"/>
                  </a:lnTo>
                  <a:lnTo>
                    <a:pt x="9" y="0"/>
                  </a:lnTo>
                  <a:lnTo>
                    <a:pt x="8" y="0"/>
                  </a:lnTo>
                  <a:lnTo>
                    <a:pt x="7" y="0"/>
                  </a:lnTo>
                  <a:lnTo>
                    <a:pt x="6" y="0"/>
                  </a:lnTo>
                  <a:lnTo>
                    <a:pt x="5" y="0"/>
                  </a:lnTo>
                  <a:lnTo>
                    <a:pt x="4" y="0"/>
                  </a:lnTo>
                  <a:lnTo>
                    <a:pt x="3" y="0"/>
                  </a:lnTo>
                  <a:lnTo>
                    <a:pt x="2" y="3"/>
                  </a:lnTo>
                  <a:lnTo>
                    <a:pt x="2" y="6"/>
                  </a:lnTo>
                  <a:lnTo>
                    <a:pt x="1" y="9"/>
                  </a:lnTo>
                  <a:lnTo>
                    <a:pt x="0" y="9"/>
                  </a:lnTo>
                  <a:lnTo>
                    <a:pt x="0" y="1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2" name="Freeform 98"/>
            <p:cNvSpPr>
              <a:spLocks/>
            </p:cNvSpPr>
            <p:nvPr/>
          </p:nvSpPr>
          <p:spPr bwMode="auto">
            <a:xfrm>
              <a:off x="5516" y="581"/>
              <a:ext cx="15" cy="14"/>
            </a:xfrm>
            <a:custGeom>
              <a:avLst/>
              <a:gdLst/>
              <a:ahLst/>
              <a:cxnLst>
                <a:cxn ang="0">
                  <a:pos x="14" y="3"/>
                </a:cxn>
                <a:cxn ang="0">
                  <a:pos x="14" y="6"/>
                </a:cxn>
                <a:cxn ang="0">
                  <a:pos x="12" y="9"/>
                </a:cxn>
                <a:cxn ang="0">
                  <a:pos x="11" y="9"/>
                </a:cxn>
                <a:cxn ang="0">
                  <a:pos x="11" y="13"/>
                </a:cxn>
                <a:cxn ang="0">
                  <a:pos x="10" y="13"/>
                </a:cxn>
                <a:cxn ang="0">
                  <a:pos x="9" y="13"/>
                </a:cxn>
                <a:cxn ang="0">
                  <a:pos x="7" y="13"/>
                </a:cxn>
                <a:cxn ang="0">
                  <a:pos x="6" y="13"/>
                </a:cxn>
                <a:cxn ang="0">
                  <a:pos x="5" y="13"/>
                </a:cxn>
                <a:cxn ang="0">
                  <a:pos x="4" y="9"/>
                </a:cxn>
                <a:cxn ang="0">
                  <a:pos x="2" y="9"/>
                </a:cxn>
                <a:cxn ang="0">
                  <a:pos x="1" y="6"/>
                </a:cxn>
                <a:cxn ang="0">
                  <a:pos x="1" y="3"/>
                </a:cxn>
                <a:cxn ang="0">
                  <a:pos x="1" y="0"/>
                </a:cxn>
                <a:cxn ang="0">
                  <a:pos x="0" y="0"/>
                </a:cxn>
              </a:cxnLst>
              <a:rect l="0" t="0" r="r" b="b"/>
              <a:pathLst>
                <a:path w="15" h="14">
                  <a:moveTo>
                    <a:pt x="14" y="3"/>
                  </a:moveTo>
                  <a:lnTo>
                    <a:pt x="14" y="6"/>
                  </a:lnTo>
                  <a:lnTo>
                    <a:pt x="12" y="9"/>
                  </a:lnTo>
                  <a:lnTo>
                    <a:pt x="11" y="9"/>
                  </a:lnTo>
                  <a:lnTo>
                    <a:pt x="11" y="13"/>
                  </a:lnTo>
                  <a:lnTo>
                    <a:pt x="10" y="13"/>
                  </a:lnTo>
                  <a:lnTo>
                    <a:pt x="9" y="13"/>
                  </a:lnTo>
                  <a:lnTo>
                    <a:pt x="7" y="13"/>
                  </a:lnTo>
                  <a:lnTo>
                    <a:pt x="6" y="13"/>
                  </a:lnTo>
                  <a:lnTo>
                    <a:pt x="5" y="13"/>
                  </a:lnTo>
                  <a:lnTo>
                    <a:pt x="4" y="9"/>
                  </a:lnTo>
                  <a:lnTo>
                    <a:pt x="2" y="9"/>
                  </a:lnTo>
                  <a:lnTo>
                    <a:pt x="1" y="6"/>
                  </a:lnTo>
                  <a:lnTo>
                    <a:pt x="1" y="3"/>
                  </a:lnTo>
                  <a:lnTo>
                    <a:pt x="1"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3" name="Freeform 99"/>
            <p:cNvSpPr>
              <a:spLocks/>
            </p:cNvSpPr>
            <p:nvPr/>
          </p:nvSpPr>
          <p:spPr bwMode="auto">
            <a:xfrm>
              <a:off x="5505" y="581"/>
              <a:ext cx="15" cy="14"/>
            </a:xfrm>
            <a:custGeom>
              <a:avLst/>
              <a:gdLst/>
              <a:ahLst/>
              <a:cxnLst>
                <a:cxn ang="0">
                  <a:pos x="14" y="3"/>
                </a:cxn>
                <a:cxn ang="0">
                  <a:pos x="13" y="3"/>
                </a:cxn>
                <a:cxn ang="0">
                  <a:pos x="13" y="6"/>
                </a:cxn>
                <a:cxn ang="0">
                  <a:pos x="12" y="6"/>
                </a:cxn>
                <a:cxn ang="0">
                  <a:pos x="11" y="9"/>
                </a:cxn>
                <a:cxn ang="0">
                  <a:pos x="10" y="13"/>
                </a:cxn>
                <a:cxn ang="0">
                  <a:pos x="8" y="13"/>
                </a:cxn>
                <a:cxn ang="0">
                  <a:pos x="7" y="13"/>
                </a:cxn>
                <a:cxn ang="0">
                  <a:pos x="6" y="13"/>
                </a:cxn>
                <a:cxn ang="0">
                  <a:pos x="4" y="13"/>
                </a:cxn>
                <a:cxn ang="0">
                  <a:pos x="4" y="9"/>
                </a:cxn>
                <a:cxn ang="0">
                  <a:pos x="3" y="9"/>
                </a:cxn>
                <a:cxn ang="0">
                  <a:pos x="3" y="6"/>
                </a:cxn>
                <a:cxn ang="0">
                  <a:pos x="2" y="6"/>
                </a:cxn>
                <a:cxn ang="0">
                  <a:pos x="1" y="3"/>
                </a:cxn>
                <a:cxn ang="0">
                  <a:pos x="0" y="0"/>
                </a:cxn>
              </a:cxnLst>
              <a:rect l="0" t="0" r="r" b="b"/>
              <a:pathLst>
                <a:path w="15" h="14">
                  <a:moveTo>
                    <a:pt x="14" y="3"/>
                  </a:moveTo>
                  <a:lnTo>
                    <a:pt x="13" y="3"/>
                  </a:lnTo>
                  <a:lnTo>
                    <a:pt x="13" y="6"/>
                  </a:lnTo>
                  <a:lnTo>
                    <a:pt x="12" y="6"/>
                  </a:lnTo>
                  <a:lnTo>
                    <a:pt x="11" y="9"/>
                  </a:lnTo>
                  <a:lnTo>
                    <a:pt x="10" y="13"/>
                  </a:lnTo>
                  <a:lnTo>
                    <a:pt x="8" y="13"/>
                  </a:lnTo>
                  <a:lnTo>
                    <a:pt x="7" y="13"/>
                  </a:lnTo>
                  <a:lnTo>
                    <a:pt x="6" y="13"/>
                  </a:lnTo>
                  <a:lnTo>
                    <a:pt x="4" y="13"/>
                  </a:lnTo>
                  <a:lnTo>
                    <a:pt x="4" y="9"/>
                  </a:lnTo>
                  <a:lnTo>
                    <a:pt x="3" y="9"/>
                  </a:lnTo>
                  <a:lnTo>
                    <a:pt x="3" y="6"/>
                  </a:lnTo>
                  <a:lnTo>
                    <a:pt x="2" y="6"/>
                  </a:lnTo>
                  <a:lnTo>
                    <a:pt x="1" y="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4" name="Freeform 100"/>
            <p:cNvSpPr>
              <a:spLocks/>
            </p:cNvSpPr>
            <p:nvPr/>
          </p:nvSpPr>
          <p:spPr bwMode="auto">
            <a:xfrm>
              <a:off x="5497" y="581"/>
              <a:ext cx="15" cy="14"/>
            </a:xfrm>
            <a:custGeom>
              <a:avLst/>
              <a:gdLst/>
              <a:ahLst/>
              <a:cxnLst>
                <a:cxn ang="0">
                  <a:pos x="14" y="3"/>
                </a:cxn>
                <a:cxn ang="0">
                  <a:pos x="12" y="6"/>
                </a:cxn>
                <a:cxn ang="0">
                  <a:pos x="11" y="9"/>
                </a:cxn>
                <a:cxn ang="0">
                  <a:pos x="11" y="13"/>
                </a:cxn>
                <a:cxn ang="0">
                  <a:pos x="10" y="13"/>
                </a:cxn>
                <a:cxn ang="0">
                  <a:pos x="9" y="13"/>
                </a:cxn>
                <a:cxn ang="0">
                  <a:pos x="7" y="13"/>
                </a:cxn>
                <a:cxn ang="0">
                  <a:pos x="6" y="13"/>
                </a:cxn>
                <a:cxn ang="0">
                  <a:pos x="5" y="13"/>
                </a:cxn>
                <a:cxn ang="0">
                  <a:pos x="4" y="13"/>
                </a:cxn>
                <a:cxn ang="0">
                  <a:pos x="4" y="9"/>
                </a:cxn>
                <a:cxn ang="0">
                  <a:pos x="2" y="9"/>
                </a:cxn>
                <a:cxn ang="0">
                  <a:pos x="1" y="6"/>
                </a:cxn>
                <a:cxn ang="0">
                  <a:pos x="0" y="6"/>
                </a:cxn>
                <a:cxn ang="0">
                  <a:pos x="0" y="3"/>
                </a:cxn>
                <a:cxn ang="0">
                  <a:pos x="0" y="0"/>
                </a:cxn>
              </a:cxnLst>
              <a:rect l="0" t="0" r="r" b="b"/>
              <a:pathLst>
                <a:path w="15" h="14">
                  <a:moveTo>
                    <a:pt x="14" y="3"/>
                  </a:moveTo>
                  <a:lnTo>
                    <a:pt x="12" y="6"/>
                  </a:lnTo>
                  <a:lnTo>
                    <a:pt x="11" y="9"/>
                  </a:lnTo>
                  <a:lnTo>
                    <a:pt x="11" y="13"/>
                  </a:lnTo>
                  <a:lnTo>
                    <a:pt x="10" y="13"/>
                  </a:lnTo>
                  <a:lnTo>
                    <a:pt x="9" y="13"/>
                  </a:lnTo>
                  <a:lnTo>
                    <a:pt x="7" y="13"/>
                  </a:lnTo>
                  <a:lnTo>
                    <a:pt x="6" y="13"/>
                  </a:lnTo>
                  <a:lnTo>
                    <a:pt x="5" y="13"/>
                  </a:lnTo>
                  <a:lnTo>
                    <a:pt x="4" y="13"/>
                  </a:lnTo>
                  <a:lnTo>
                    <a:pt x="4" y="9"/>
                  </a:lnTo>
                  <a:lnTo>
                    <a:pt x="2" y="9"/>
                  </a:lnTo>
                  <a:lnTo>
                    <a:pt x="1" y="6"/>
                  </a:lnTo>
                  <a:lnTo>
                    <a:pt x="0" y="6"/>
                  </a:lnTo>
                  <a:lnTo>
                    <a:pt x="0" y="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5" name="Freeform 101"/>
            <p:cNvSpPr>
              <a:spLocks/>
            </p:cNvSpPr>
            <p:nvPr/>
          </p:nvSpPr>
          <p:spPr bwMode="auto">
            <a:xfrm>
              <a:off x="5490" y="581"/>
              <a:ext cx="14" cy="14"/>
            </a:xfrm>
            <a:custGeom>
              <a:avLst/>
              <a:gdLst/>
              <a:ahLst/>
              <a:cxnLst>
                <a:cxn ang="0">
                  <a:pos x="13" y="6"/>
                </a:cxn>
                <a:cxn ang="0">
                  <a:pos x="11" y="9"/>
                </a:cxn>
                <a:cxn ang="0">
                  <a:pos x="10" y="9"/>
                </a:cxn>
                <a:cxn ang="0">
                  <a:pos x="8" y="13"/>
                </a:cxn>
                <a:cxn ang="0">
                  <a:pos x="7" y="13"/>
                </a:cxn>
                <a:cxn ang="0">
                  <a:pos x="5" y="13"/>
                </a:cxn>
                <a:cxn ang="0">
                  <a:pos x="4" y="13"/>
                </a:cxn>
                <a:cxn ang="0">
                  <a:pos x="4" y="9"/>
                </a:cxn>
                <a:cxn ang="0">
                  <a:pos x="3" y="9"/>
                </a:cxn>
                <a:cxn ang="0">
                  <a:pos x="1" y="6"/>
                </a:cxn>
                <a:cxn ang="0">
                  <a:pos x="0" y="3"/>
                </a:cxn>
                <a:cxn ang="0">
                  <a:pos x="0" y="0"/>
                </a:cxn>
              </a:cxnLst>
              <a:rect l="0" t="0" r="r" b="b"/>
              <a:pathLst>
                <a:path w="14" h="14">
                  <a:moveTo>
                    <a:pt x="13" y="6"/>
                  </a:moveTo>
                  <a:lnTo>
                    <a:pt x="11" y="9"/>
                  </a:lnTo>
                  <a:lnTo>
                    <a:pt x="10" y="9"/>
                  </a:lnTo>
                  <a:lnTo>
                    <a:pt x="8" y="13"/>
                  </a:lnTo>
                  <a:lnTo>
                    <a:pt x="7" y="13"/>
                  </a:lnTo>
                  <a:lnTo>
                    <a:pt x="5" y="13"/>
                  </a:lnTo>
                  <a:lnTo>
                    <a:pt x="4" y="13"/>
                  </a:lnTo>
                  <a:lnTo>
                    <a:pt x="4" y="9"/>
                  </a:lnTo>
                  <a:lnTo>
                    <a:pt x="3" y="9"/>
                  </a:lnTo>
                  <a:lnTo>
                    <a:pt x="1" y="6"/>
                  </a:lnTo>
                  <a:lnTo>
                    <a:pt x="0" y="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6" name="Freeform 102"/>
            <p:cNvSpPr>
              <a:spLocks/>
            </p:cNvSpPr>
            <p:nvPr/>
          </p:nvSpPr>
          <p:spPr bwMode="auto">
            <a:xfrm>
              <a:off x="5479" y="581"/>
              <a:ext cx="14" cy="14"/>
            </a:xfrm>
            <a:custGeom>
              <a:avLst/>
              <a:gdLst/>
              <a:ahLst/>
              <a:cxnLst>
                <a:cxn ang="0">
                  <a:pos x="13" y="3"/>
                </a:cxn>
                <a:cxn ang="0">
                  <a:pos x="12" y="3"/>
                </a:cxn>
                <a:cxn ang="0">
                  <a:pos x="12" y="6"/>
                </a:cxn>
                <a:cxn ang="0">
                  <a:pos x="11" y="6"/>
                </a:cxn>
                <a:cxn ang="0">
                  <a:pos x="11" y="9"/>
                </a:cxn>
                <a:cxn ang="0">
                  <a:pos x="10" y="9"/>
                </a:cxn>
                <a:cxn ang="0">
                  <a:pos x="10" y="13"/>
                </a:cxn>
                <a:cxn ang="0">
                  <a:pos x="9" y="13"/>
                </a:cxn>
                <a:cxn ang="0">
                  <a:pos x="8" y="13"/>
                </a:cxn>
                <a:cxn ang="0">
                  <a:pos x="7" y="13"/>
                </a:cxn>
                <a:cxn ang="0">
                  <a:pos x="6" y="13"/>
                </a:cxn>
                <a:cxn ang="0">
                  <a:pos x="5" y="13"/>
                </a:cxn>
                <a:cxn ang="0">
                  <a:pos x="4" y="9"/>
                </a:cxn>
                <a:cxn ang="0">
                  <a:pos x="3" y="9"/>
                </a:cxn>
                <a:cxn ang="0">
                  <a:pos x="2" y="6"/>
                </a:cxn>
                <a:cxn ang="0">
                  <a:pos x="1" y="3"/>
                </a:cxn>
                <a:cxn ang="0">
                  <a:pos x="1" y="0"/>
                </a:cxn>
                <a:cxn ang="0">
                  <a:pos x="0" y="0"/>
                </a:cxn>
              </a:cxnLst>
              <a:rect l="0" t="0" r="r" b="b"/>
              <a:pathLst>
                <a:path w="14" h="14">
                  <a:moveTo>
                    <a:pt x="13" y="3"/>
                  </a:moveTo>
                  <a:lnTo>
                    <a:pt x="12" y="3"/>
                  </a:lnTo>
                  <a:lnTo>
                    <a:pt x="12" y="6"/>
                  </a:lnTo>
                  <a:lnTo>
                    <a:pt x="11" y="6"/>
                  </a:lnTo>
                  <a:lnTo>
                    <a:pt x="11" y="9"/>
                  </a:lnTo>
                  <a:lnTo>
                    <a:pt x="10" y="9"/>
                  </a:lnTo>
                  <a:lnTo>
                    <a:pt x="10" y="13"/>
                  </a:lnTo>
                  <a:lnTo>
                    <a:pt x="9" y="13"/>
                  </a:lnTo>
                  <a:lnTo>
                    <a:pt x="8" y="13"/>
                  </a:lnTo>
                  <a:lnTo>
                    <a:pt x="7" y="13"/>
                  </a:lnTo>
                  <a:lnTo>
                    <a:pt x="6" y="13"/>
                  </a:lnTo>
                  <a:lnTo>
                    <a:pt x="5" y="13"/>
                  </a:lnTo>
                  <a:lnTo>
                    <a:pt x="4" y="9"/>
                  </a:lnTo>
                  <a:lnTo>
                    <a:pt x="3" y="9"/>
                  </a:lnTo>
                  <a:lnTo>
                    <a:pt x="2" y="6"/>
                  </a:lnTo>
                  <a:lnTo>
                    <a:pt x="1" y="3"/>
                  </a:lnTo>
                  <a:lnTo>
                    <a:pt x="1"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7" name="Freeform 103"/>
            <p:cNvSpPr>
              <a:spLocks/>
            </p:cNvSpPr>
            <p:nvPr/>
          </p:nvSpPr>
          <p:spPr bwMode="auto">
            <a:xfrm>
              <a:off x="5470" y="581"/>
              <a:ext cx="15" cy="14"/>
            </a:xfrm>
            <a:custGeom>
              <a:avLst/>
              <a:gdLst/>
              <a:ahLst/>
              <a:cxnLst>
                <a:cxn ang="0">
                  <a:pos x="14" y="3"/>
                </a:cxn>
                <a:cxn ang="0">
                  <a:pos x="14" y="6"/>
                </a:cxn>
                <a:cxn ang="0">
                  <a:pos x="13" y="6"/>
                </a:cxn>
                <a:cxn ang="0">
                  <a:pos x="13" y="9"/>
                </a:cxn>
                <a:cxn ang="0">
                  <a:pos x="12" y="9"/>
                </a:cxn>
                <a:cxn ang="0">
                  <a:pos x="10" y="13"/>
                </a:cxn>
                <a:cxn ang="0">
                  <a:pos x="9" y="13"/>
                </a:cxn>
                <a:cxn ang="0">
                  <a:pos x="8" y="13"/>
                </a:cxn>
                <a:cxn ang="0">
                  <a:pos x="7" y="13"/>
                </a:cxn>
                <a:cxn ang="0">
                  <a:pos x="6" y="13"/>
                </a:cxn>
                <a:cxn ang="0">
                  <a:pos x="5" y="13"/>
                </a:cxn>
                <a:cxn ang="0">
                  <a:pos x="3" y="9"/>
                </a:cxn>
                <a:cxn ang="0">
                  <a:pos x="2" y="9"/>
                </a:cxn>
                <a:cxn ang="0">
                  <a:pos x="2" y="6"/>
                </a:cxn>
                <a:cxn ang="0">
                  <a:pos x="1" y="6"/>
                </a:cxn>
                <a:cxn ang="0">
                  <a:pos x="1" y="3"/>
                </a:cxn>
                <a:cxn ang="0">
                  <a:pos x="1" y="0"/>
                </a:cxn>
                <a:cxn ang="0">
                  <a:pos x="0" y="0"/>
                </a:cxn>
              </a:cxnLst>
              <a:rect l="0" t="0" r="r" b="b"/>
              <a:pathLst>
                <a:path w="15" h="14">
                  <a:moveTo>
                    <a:pt x="14" y="3"/>
                  </a:moveTo>
                  <a:lnTo>
                    <a:pt x="14" y="6"/>
                  </a:lnTo>
                  <a:lnTo>
                    <a:pt x="13" y="6"/>
                  </a:lnTo>
                  <a:lnTo>
                    <a:pt x="13" y="9"/>
                  </a:lnTo>
                  <a:lnTo>
                    <a:pt x="12" y="9"/>
                  </a:lnTo>
                  <a:lnTo>
                    <a:pt x="10" y="13"/>
                  </a:lnTo>
                  <a:lnTo>
                    <a:pt x="9" y="13"/>
                  </a:lnTo>
                  <a:lnTo>
                    <a:pt x="8" y="13"/>
                  </a:lnTo>
                  <a:lnTo>
                    <a:pt x="7" y="13"/>
                  </a:lnTo>
                  <a:lnTo>
                    <a:pt x="6" y="13"/>
                  </a:lnTo>
                  <a:lnTo>
                    <a:pt x="5" y="13"/>
                  </a:lnTo>
                  <a:lnTo>
                    <a:pt x="3" y="9"/>
                  </a:lnTo>
                  <a:lnTo>
                    <a:pt x="2" y="9"/>
                  </a:lnTo>
                  <a:lnTo>
                    <a:pt x="2" y="6"/>
                  </a:lnTo>
                  <a:lnTo>
                    <a:pt x="1" y="6"/>
                  </a:lnTo>
                  <a:lnTo>
                    <a:pt x="1" y="3"/>
                  </a:lnTo>
                  <a:lnTo>
                    <a:pt x="1"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8" name="Freeform 104"/>
            <p:cNvSpPr>
              <a:spLocks/>
            </p:cNvSpPr>
            <p:nvPr/>
          </p:nvSpPr>
          <p:spPr bwMode="auto">
            <a:xfrm>
              <a:off x="5461" y="581"/>
              <a:ext cx="15" cy="14"/>
            </a:xfrm>
            <a:custGeom>
              <a:avLst/>
              <a:gdLst/>
              <a:ahLst/>
              <a:cxnLst>
                <a:cxn ang="0">
                  <a:pos x="14" y="3"/>
                </a:cxn>
                <a:cxn ang="0">
                  <a:pos x="12" y="3"/>
                </a:cxn>
                <a:cxn ang="0">
                  <a:pos x="12" y="6"/>
                </a:cxn>
                <a:cxn ang="0">
                  <a:pos x="11" y="9"/>
                </a:cxn>
                <a:cxn ang="0">
                  <a:pos x="10" y="13"/>
                </a:cxn>
                <a:cxn ang="0">
                  <a:pos x="9" y="13"/>
                </a:cxn>
                <a:cxn ang="0">
                  <a:pos x="8" y="13"/>
                </a:cxn>
                <a:cxn ang="0">
                  <a:pos x="7" y="13"/>
                </a:cxn>
                <a:cxn ang="0">
                  <a:pos x="5" y="13"/>
                </a:cxn>
                <a:cxn ang="0">
                  <a:pos x="4" y="13"/>
                </a:cxn>
                <a:cxn ang="0">
                  <a:pos x="4" y="9"/>
                </a:cxn>
                <a:cxn ang="0">
                  <a:pos x="3" y="9"/>
                </a:cxn>
                <a:cxn ang="0">
                  <a:pos x="2" y="9"/>
                </a:cxn>
                <a:cxn ang="0">
                  <a:pos x="2" y="6"/>
                </a:cxn>
                <a:cxn ang="0">
                  <a:pos x="1" y="3"/>
                </a:cxn>
                <a:cxn ang="0">
                  <a:pos x="1" y="0"/>
                </a:cxn>
                <a:cxn ang="0">
                  <a:pos x="0" y="0"/>
                </a:cxn>
              </a:cxnLst>
              <a:rect l="0" t="0" r="r" b="b"/>
              <a:pathLst>
                <a:path w="15" h="14">
                  <a:moveTo>
                    <a:pt x="14" y="3"/>
                  </a:moveTo>
                  <a:lnTo>
                    <a:pt x="12" y="3"/>
                  </a:lnTo>
                  <a:lnTo>
                    <a:pt x="12" y="6"/>
                  </a:lnTo>
                  <a:lnTo>
                    <a:pt x="11" y="9"/>
                  </a:lnTo>
                  <a:lnTo>
                    <a:pt x="10" y="13"/>
                  </a:lnTo>
                  <a:lnTo>
                    <a:pt x="9" y="13"/>
                  </a:lnTo>
                  <a:lnTo>
                    <a:pt x="8" y="13"/>
                  </a:lnTo>
                  <a:lnTo>
                    <a:pt x="7" y="13"/>
                  </a:lnTo>
                  <a:lnTo>
                    <a:pt x="5" y="13"/>
                  </a:lnTo>
                  <a:lnTo>
                    <a:pt x="4" y="13"/>
                  </a:lnTo>
                  <a:lnTo>
                    <a:pt x="4" y="9"/>
                  </a:lnTo>
                  <a:lnTo>
                    <a:pt x="3" y="9"/>
                  </a:lnTo>
                  <a:lnTo>
                    <a:pt x="2" y="9"/>
                  </a:lnTo>
                  <a:lnTo>
                    <a:pt x="2" y="6"/>
                  </a:lnTo>
                  <a:lnTo>
                    <a:pt x="1" y="3"/>
                  </a:lnTo>
                  <a:lnTo>
                    <a:pt x="1"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29" name="Freeform 105"/>
            <p:cNvSpPr>
              <a:spLocks/>
            </p:cNvSpPr>
            <p:nvPr/>
          </p:nvSpPr>
          <p:spPr bwMode="auto">
            <a:xfrm>
              <a:off x="5453" y="581"/>
              <a:ext cx="15" cy="14"/>
            </a:xfrm>
            <a:custGeom>
              <a:avLst/>
              <a:gdLst/>
              <a:ahLst/>
              <a:cxnLst>
                <a:cxn ang="0">
                  <a:pos x="14" y="3"/>
                </a:cxn>
                <a:cxn ang="0">
                  <a:pos x="14" y="6"/>
                </a:cxn>
                <a:cxn ang="0">
                  <a:pos x="12" y="6"/>
                </a:cxn>
                <a:cxn ang="0">
                  <a:pos x="11" y="9"/>
                </a:cxn>
                <a:cxn ang="0">
                  <a:pos x="10" y="9"/>
                </a:cxn>
                <a:cxn ang="0">
                  <a:pos x="10" y="13"/>
                </a:cxn>
                <a:cxn ang="0">
                  <a:pos x="9" y="13"/>
                </a:cxn>
                <a:cxn ang="0">
                  <a:pos x="8" y="13"/>
                </a:cxn>
                <a:cxn ang="0">
                  <a:pos x="7" y="13"/>
                </a:cxn>
                <a:cxn ang="0">
                  <a:pos x="5" y="13"/>
                </a:cxn>
                <a:cxn ang="0">
                  <a:pos x="4" y="13"/>
                </a:cxn>
                <a:cxn ang="0">
                  <a:pos x="3" y="9"/>
                </a:cxn>
                <a:cxn ang="0">
                  <a:pos x="2" y="9"/>
                </a:cxn>
                <a:cxn ang="0">
                  <a:pos x="1" y="6"/>
                </a:cxn>
                <a:cxn ang="0">
                  <a:pos x="0" y="6"/>
                </a:cxn>
                <a:cxn ang="0">
                  <a:pos x="0" y="3"/>
                </a:cxn>
                <a:cxn ang="0">
                  <a:pos x="0" y="0"/>
                </a:cxn>
              </a:cxnLst>
              <a:rect l="0" t="0" r="r" b="b"/>
              <a:pathLst>
                <a:path w="15" h="14">
                  <a:moveTo>
                    <a:pt x="14" y="3"/>
                  </a:moveTo>
                  <a:lnTo>
                    <a:pt x="14" y="6"/>
                  </a:lnTo>
                  <a:lnTo>
                    <a:pt x="12" y="6"/>
                  </a:lnTo>
                  <a:lnTo>
                    <a:pt x="11" y="9"/>
                  </a:lnTo>
                  <a:lnTo>
                    <a:pt x="10" y="9"/>
                  </a:lnTo>
                  <a:lnTo>
                    <a:pt x="10" y="13"/>
                  </a:lnTo>
                  <a:lnTo>
                    <a:pt x="9" y="13"/>
                  </a:lnTo>
                  <a:lnTo>
                    <a:pt x="8" y="13"/>
                  </a:lnTo>
                  <a:lnTo>
                    <a:pt x="7" y="13"/>
                  </a:lnTo>
                  <a:lnTo>
                    <a:pt x="5" y="13"/>
                  </a:lnTo>
                  <a:lnTo>
                    <a:pt x="4" y="13"/>
                  </a:lnTo>
                  <a:lnTo>
                    <a:pt x="3" y="9"/>
                  </a:lnTo>
                  <a:lnTo>
                    <a:pt x="2" y="9"/>
                  </a:lnTo>
                  <a:lnTo>
                    <a:pt x="1" y="6"/>
                  </a:lnTo>
                  <a:lnTo>
                    <a:pt x="0" y="6"/>
                  </a:lnTo>
                  <a:lnTo>
                    <a:pt x="0" y="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30" name="Line 106"/>
            <p:cNvSpPr>
              <a:spLocks noChangeShapeType="1"/>
            </p:cNvSpPr>
            <p:nvPr/>
          </p:nvSpPr>
          <p:spPr bwMode="auto">
            <a:xfrm flipH="1">
              <a:off x="5445" y="757"/>
              <a:ext cx="42" cy="2"/>
            </a:xfrm>
            <a:prstGeom prst="line">
              <a:avLst/>
            </a:prstGeom>
            <a:noFill/>
            <a:ln w="12700">
              <a:solidFill>
                <a:srgbClr val="000000"/>
              </a:solidFill>
              <a:round/>
              <a:headEnd/>
              <a:tailEnd/>
            </a:ln>
            <a:effectLst/>
          </p:spPr>
          <p:txBody>
            <a:bodyPr wrap="none" anchor="ctr"/>
            <a:lstStyle/>
            <a:p>
              <a:endParaRPr lang="en-US"/>
            </a:p>
          </p:txBody>
        </p:sp>
        <p:sp>
          <p:nvSpPr>
            <p:cNvPr id="1131" name="Freeform 107"/>
            <p:cNvSpPr>
              <a:spLocks/>
            </p:cNvSpPr>
            <p:nvPr/>
          </p:nvSpPr>
          <p:spPr bwMode="auto">
            <a:xfrm>
              <a:off x="5460" y="763"/>
              <a:ext cx="15" cy="14"/>
            </a:xfrm>
            <a:custGeom>
              <a:avLst/>
              <a:gdLst/>
              <a:ahLst/>
              <a:cxnLst>
                <a:cxn ang="0">
                  <a:pos x="14" y="13"/>
                </a:cxn>
                <a:cxn ang="0">
                  <a:pos x="11" y="13"/>
                </a:cxn>
                <a:cxn ang="0">
                  <a:pos x="9" y="13"/>
                </a:cxn>
                <a:cxn ang="0">
                  <a:pos x="7" y="11"/>
                </a:cxn>
                <a:cxn ang="0">
                  <a:pos x="4" y="11"/>
                </a:cxn>
                <a:cxn ang="0">
                  <a:pos x="2" y="10"/>
                </a:cxn>
                <a:cxn ang="0">
                  <a:pos x="2" y="9"/>
                </a:cxn>
                <a:cxn ang="0">
                  <a:pos x="2" y="8"/>
                </a:cxn>
                <a:cxn ang="0">
                  <a:pos x="0" y="7"/>
                </a:cxn>
                <a:cxn ang="0">
                  <a:pos x="0" y="5"/>
                </a:cxn>
                <a:cxn ang="0">
                  <a:pos x="0" y="4"/>
                </a:cxn>
                <a:cxn ang="0">
                  <a:pos x="0" y="2"/>
                </a:cxn>
                <a:cxn ang="0">
                  <a:pos x="0" y="1"/>
                </a:cxn>
                <a:cxn ang="0">
                  <a:pos x="2" y="0"/>
                </a:cxn>
              </a:cxnLst>
              <a:rect l="0" t="0" r="r" b="b"/>
              <a:pathLst>
                <a:path w="15" h="14">
                  <a:moveTo>
                    <a:pt x="14" y="13"/>
                  </a:moveTo>
                  <a:lnTo>
                    <a:pt x="11" y="13"/>
                  </a:lnTo>
                  <a:lnTo>
                    <a:pt x="9" y="13"/>
                  </a:lnTo>
                  <a:lnTo>
                    <a:pt x="7" y="11"/>
                  </a:lnTo>
                  <a:lnTo>
                    <a:pt x="4" y="11"/>
                  </a:lnTo>
                  <a:lnTo>
                    <a:pt x="2" y="10"/>
                  </a:lnTo>
                  <a:lnTo>
                    <a:pt x="2" y="9"/>
                  </a:lnTo>
                  <a:lnTo>
                    <a:pt x="2" y="8"/>
                  </a:lnTo>
                  <a:lnTo>
                    <a:pt x="0" y="7"/>
                  </a:lnTo>
                  <a:lnTo>
                    <a:pt x="0" y="5"/>
                  </a:lnTo>
                  <a:lnTo>
                    <a:pt x="0" y="4"/>
                  </a:lnTo>
                  <a:lnTo>
                    <a:pt x="0" y="2"/>
                  </a:lnTo>
                  <a:lnTo>
                    <a:pt x="0" y="1"/>
                  </a:lnTo>
                  <a:lnTo>
                    <a:pt x="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32" name="Freeform 108"/>
            <p:cNvSpPr>
              <a:spLocks/>
            </p:cNvSpPr>
            <p:nvPr/>
          </p:nvSpPr>
          <p:spPr bwMode="auto">
            <a:xfrm>
              <a:off x="5453" y="762"/>
              <a:ext cx="15" cy="14"/>
            </a:xfrm>
            <a:custGeom>
              <a:avLst/>
              <a:gdLst/>
              <a:ahLst/>
              <a:cxnLst>
                <a:cxn ang="0">
                  <a:pos x="2" y="0"/>
                </a:cxn>
                <a:cxn ang="0">
                  <a:pos x="1" y="1"/>
                </a:cxn>
                <a:cxn ang="0">
                  <a:pos x="1" y="2"/>
                </a:cxn>
                <a:cxn ang="0">
                  <a:pos x="0" y="2"/>
                </a:cxn>
                <a:cxn ang="0">
                  <a:pos x="0" y="4"/>
                </a:cxn>
                <a:cxn ang="0">
                  <a:pos x="0" y="5"/>
                </a:cxn>
                <a:cxn ang="0">
                  <a:pos x="1" y="6"/>
                </a:cxn>
                <a:cxn ang="0">
                  <a:pos x="1" y="7"/>
                </a:cxn>
                <a:cxn ang="0">
                  <a:pos x="2" y="8"/>
                </a:cxn>
                <a:cxn ang="0">
                  <a:pos x="2" y="9"/>
                </a:cxn>
                <a:cxn ang="0">
                  <a:pos x="2" y="10"/>
                </a:cxn>
                <a:cxn ang="0">
                  <a:pos x="2" y="11"/>
                </a:cxn>
                <a:cxn ang="0">
                  <a:pos x="3" y="12"/>
                </a:cxn>
                <a:cxn ang="0">
                  <a:pos x="5" y="12"/>
                </a:cxn>
                <a:cxn ang="0">
                  <a:pos x="5" y="13"/>
                </a:cxn>
                <a:cxn ang="0">
                  <a:pos x="6" y="13"/>
                </a:cxn>
                <a:cxn ang="0">
                  <a:pos x="7" y="13"/>
                </a:cxn>
                <a:cxn ang="0">
                  <a:pos x="8" y="13"/>
                </a:cxn>
                <a:cxn ang="0">
                  <a:pos x="9" y="13"/>
                </a:cxn>
                <a:cxn ang="0">
                  <a:pos x="10" y="13"/>
                </a:cxn>
                <a:cxn ang="0">
                  <a:pos x="11" y="12"/>
                </a:cxn>
                <a:cxn ang="0">
                  <a:pos x="12" y="11"/>
                </a:cxn>
                <a:cxn ang="0">
                  <a:pos x="13" y="10"/>
                </a:cxn>
                <a:cxn ang="0">
                  <a:pos x="14" y="10"/>
                </a:cxn>
              </a:cxnLst>
              <a:rect l="0" t="0" r="r" b="b"/>
              <a:pathLst>
                <a:path w="15" h="14">
                  <a:moveTo>
                    <a:pt x="2" y="0"/>
                  </a:moveTo>
                  <a:lnTo>
                    <a:pt x="1" y="1"/>
                  </a:lnTo>
                  <a:lnTo>
                    <a:pt x="1" y="2"/>
                  </a:lnTo>
                  <a:lnTo>
                    <a:pt x="0" y="2"/>
                  </a:lnTo>
                  <a:lnTo>
                    <a:pt x="0" y="4"/>
                  </a:lnTo>
                  <a:lnTo>
                    <a:pt x="0" y="5"/>
                  </a:lnTo>
                  <a:lnTo>
                    <a:pt x="1" y="6"/>
                  </a:lnTo>
                  <a:lnTo>
                    <a:pt x="1" y="7"/>
                  </a:lnTo>
                  <a:lnTo>
                    <a:pt x="2" y="8"/>
                  </a:lnTo>
                  <a:lnTo>
                    <a:pt x="2" y="9"/>
                  </a:lnTo>
                  <a:lnTo>
                    <a:pt x="2" y="10"/>
                  </a:lnTo>
                  <a:lnTo>
                    <a:pt x="2" y="11"/>
                  </a:lnTo>
                  <a:lnTo>
                    <a:pt x="3" y="12"/>
                  </a:lnTo>
                  <a:lnTo>
                    <a:pt x="5" y="12"/>
                  </a:lnTo>
                  <a:lnTo>
                    <a:pt x="5" y="13"/>
                  </a:lnTo>
                  <a:lnTo>
                    <a:pt x="6" y="13"/>
                  </a:lnTo>
                  <a:lnTo>
                    <a:pt x="7" y="13"/>
                  </a:lnTo>
                  <a:lnTo>
                    <a:pt x="8" y="13"/>
                  </a:lnTo>
                  <a:lnTo>
                    <a:pt x="9" y="13"/>
                  </a:lnTo>
                  <a:lnTo>
                    <a:pt x="10" y="13"/>
                  </a:lnTo>
                  <a:lnTo>
                    <a:pt x="11" y="12"/>
                  </a:lnTo>
                  <a:lnTo>
                    <a:pt x="12" y="11"/>
                  </a:lnTo>
                  <a:lnTo>
                    <a:pt x="13" y="10"/>
                  </a:lnTo>
                  <a:lnTo>
                    <a:pt x="14" y="1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33" name="Line 109"/>
            <p:cNvSpPr>
              <a:spLocks noChangeShapeType="1"/>
            </p:cNvSpPr>
            <p:nvPr/>
          </p:nvSpPr>
          <p:spPr bwMode="auto">
            <a:xfrm flipH="1">
              <a:off x="5440" y="757"/>
              <a:ext cx="41" cy="1"/>
            </a:xfrm>
            <a:prstGeom prst="line">
              <a:avLst/>
            </a:prstGeom>
            <a:noFill/>
            <a:ln w="12700">
              <a:solidFill>
                <a:srgbClr val="000000"/>
              </a:solidFill>
              <a:round/>
              <a:headEnd/>
              <a:tailEnd/>
            </a:ln>
            <a:effectLst/>
          </p:spPr>
          <p:txBody>
            <a:bodyPr wrap="none" anchor="ctr"/>
            <a:lstStyle/>
            <a:p>
              <a:endParaRPr lang="en-US"/>
            </a:p>
          </p:txBody>
        </p:sp>
        <p:sp>
          <p:nvSpPr>
            <p:cNvPr id="1134" name="Freeform 110"/>
            <p:cNvSpPr>
              <a:spLocks/>
            </p:cNvSpPr>
            <p:nvPr/>
          </p:nvSpPr>
          <p:spPr bwMode="auto">
            <a:xfrm>
              <a:off x="5467" y="738"/>
              <a:ext cx="14" cy="14"/>
            </a:xfrm>
            <a:custGeom>
              <a:avLst/>
              <a:gdLst/>
              <a:ahLst/>
              <a:cxnLst>
                <a:cxn ang="0">
                  <a:pos x="13" y="13"/>
                </a:cxn>
                <a:cxn ang="0">
                  <a:pos x="13" y="12"/>
                </a:cxn>
                <a:cxn ang="0">
                  <a:pos x="13" y="9"/>
                </a:cxn>
                <a:cxn ang="0">
                  <a:pos x="13" y="8"/>
                </a:cxn>
                <a:cxn ang="0">
                  <a:pos x="13" y="6"/>
                </a:cxn>
                <a:cxn ang="0">
                  <a:pos x="13" y="5"/>
                </a:cxn>
                <a:cxn ang="0">
                  <a:pos x="13" y="3"/>
                </a:cxn>
                <a:cxn ang="0">
                  <a:pos x="13" y="2"/>
                </a:cxn>
                <a:cxn ang="0">
                  <a:pos x="13" y="1"/>
                </a:cxn>
                <a:cxn ang="0">
                  <a:pos x="0" y="1"/>
                </a:cxn>
                <a:cxn ang="0">
                  <a:pos x="0" y="0"/>
                </a:cxn>
              </a:cxnLst>
              <a:rect l="0" t="0" r="r" b="b"/>
              <a:pathLst>
                <a:path w="14" h="14">
                  <a:moveTo>
                    <a:pt x="13" y="13"/>
                  </a:moveTo>
                  <a:lnTo>
                    <a:pt x="13" y="12"/>
                  </a:lnTo>
                  <a:lnTo>
                    <a:pt x="13" y="9"/>
                  </a:lnTo>
                  <a:lnTo>
                    <a:pt x="13" y="8"/>
                  </a:lnTo>
                  <a:lnTo>
                    <a:pt x="13" y="6"/>
                  </a:lnTo>
                  <a:lnTo>
                    <a:pt x="13" y="5"/>
                  </a:lnTo>
                  <a:lnTo>
                    <a:pt x="13" y="3"/>
                  </a:lnTo>
                  <a:lnTo>
                    <a:pt x="13" y="2"/>
                  </a:lnTo>
                  <a:lnTo>
                    <a:pt x="13" y="1"/>
                  </a:lnTo>
                  <a:lnTo>
                    <a:pt x="0" y="1"/>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35" name="Freeform 111"/>
            <p:cNvSpPr>
              <a:spLocks/>
            </p:cNvSpPr>
            <p:nvPr/>
          </p:nvSpPr>
          <p:spPr bwMode="auto">
            <a:xfrm>
              <a:off x="5461" y="737"/>
              <a:ext cx="15" cy="13"/>
            </a:xfrm>
            <a:custGeom>
              <a:avLst/>
              <a:gdLst/>
              <a:ahLst/>
              <a:cxnLst>
                <a:cxn ang="0">
                  <a:pos x="9" y="12"/>
                </a:cxn>
                <a:cxn ang="0">
                  <a:pos x="9" y="11"/>
                </a:cxn>
                <a:cxn ang="0">
                  <a:pos x="14" y="9"/>
                </a:cxn>
                <a:cxn ang="0">
                  <a:pos x="14" y="8"/>
                </a:cxn>
                <a:cxn ang="0">
                  <a:pos x="14" y="7"/>
                </a:cxn>
                <a:cxn ang="0">
                  <a:pos x="14" y="6"/>
                </a:cxn>
                <a:cxn ang="0">
                  <a:pos x="14" y="5"/>
                </a:cxn>
                <a:cxn ang="0">
                  <a:pos x="14" y="4"/>
                </a:cxn>
                <a:cxn ang="0">
                  <a:pos x="9" y="2"/>
                </a:cxn>
                <a:cxn ang="0">
                  <a:pos x="9" y="1"/>
                </a:cxn>
                <a:cxn ang="0">
                  <a:pos x="4" y="1"/>
                </a:cxn>
                <a:cxn ang="0">
                  <a:pos x="0" y="0"/>
                </a:cxn>
              </a:cxnLst>
              <a:rect l="0" t="0" r="r" b="b"/>
              <a:pathLst>
                <a:path w="15" h="13">
                  <a:moveTo>
                    <a:pt x="9" y="12"/>
                  </a:moveTo>
                  <a:lnTo>
                    <a:pt x="9" y="11"/>
                  </a:lnTo>
                  <a:lnTo>
                    <a:pt x="14" y="9"/>
                  </a:lnTo>
                  <a:lnTo>
                    <a:pt x="14" y="8"/>
                  </a:lnTo>
                  <a:lnTo>
                    <a:pt x="14" y="7"/>
                  </a:lnTo>
                  <a:lnTo>
                    <a:pt x="14" y="6"/>
                  </a:lnTo>
                  <a:lnTo>
                    <a:pt x="14" y="5"/>
                  </a:lnTo>
                  <a:lnTo>
                    <a:pt x="14" y="4"/>
                  </a:lnTo>
                  <a:lnTo>
                    <a:pt x="9" y="2"/>
                  </a:lnTo>
                  <a:lnTo>
                    <a:pt x="9" y="1"/>
                  </a:lnTo>
                  <a:lnTo>
                    <a:pt x="4" y="1"/>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36" name="Freeform 112"/>
            <p:cNvSpPr>
              <a:spLocks/>
            </p:cNvSpPr>
            <p:nvPr/>
          </p:nvSpPr>
          <p:spPr bwMode="auto">
            <a:xfrm>
              <a:off x="5460" y="736"/>
              <a:ext cx="15" cy="13"/>
            </a:xfrm>
            <a:custGeom>
              <a:avLst/>
              <a:gdLst/>
              <a:ahLst/>
              <a:cxnLst>
                <a:cxn ang="0">
                  <a:pos x="14" y="12"/>
                </a:cxn>
                <a:cxn ang="0">
                  <a:pos x="12" y="12"/>
                </a:cxn>
                <a:cxn ang="0">
                  <a:pos x="9" y="0"/>
                </a:cxn>
                <a:cxn ang="0">
                  <a:pos x="7" y="0"/>
                </a:cxn>
                <a:cxn ang="0">
                  <a:pos x="3" y="0"/>
                </a:cxn>
                <a:cxn ang="0">
                  <a:pos x="2" y="0"/>
                </a:cxn>
                <a:cxn ang="0">
                  <a:pos x="0" y="0"/>
                </a:cxn>
              </a:cxnLst>
              <a:rect l="0" t="0" r="r" b="b"/>
              <a:pathLst>
                <a:path w="15" h="13">
                  <a:moveTo>
                    <a:pt x="14" y="12"/>
                  </a:moveTo>
                  <a:lnTo>
                    <a:pt x="12" y="12"/>
                  </a:lnTo>
                  <a:lnTo>
                    <a:pt x="9" y="0"/>
                  </a:lnTo>
                  <a:lnTo>
                    <a:pt x="7" y="0"/>
                  </a:lnTo>
                  <a:lnTo>
                    <a:pt x="3" y="0"/>
                  </a:lnTo>
                  <a:lnTo>
                    <a:pt x="2"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37" name="Freeform 113"/>
            <p:cNvSpPr>
              <a:spLocks/>
            </p:cNvSpPr>
            <p:nvPr/>
          </p:nvSpPr>
          <p:spPr bwMode="auto">
            <a:xfrm>
              <a:off x="5440" y="758"/>
              <a:ext cx="16" cy="14"/>
            </a:xfrm>
            <a:custGeom>
              <a:avLst/>
              <a:gdLst/>
              <a:ahLst/>
              <a:cxnLst>
                <a:cxn ang="0">
                  <a:pos x="0" y="0"/>
                </a:cxn>
                <a:cxn ang="0">
                  <a:pos x="0" y="1"/>
                </a:cxn>
                <a:cxn ang="0">
                  <a:pos x="1" y="1"/>
                </a:cxn>
                <a:cxn ang="0">
                  <a:pos x="1" y="2"/>
                </a:cxn>
                <a:cxn ang="0">
                  <a:pos x="1" y="5"/>
                </a:cxn>
                <a:cxn ang="0">
                  <a:pos x="2" y="5"/>
                </a:cxn>
                <a:cxn ang="0">
                  <a:pos x="2" y="7"/>
                </a:cxn>
                <a:cxn ang="0">
                  <a:pos x="3" y="9"/>
                </a:cxn>
                <a:cxn ang="0">
                  <a:pos x="3" y="10"/>
                </a:cxn>
                <a:cxn ang="0">
                  <a:pos x="4" y="10"/>
                </a:cxn>
                <a:cxn ang="0">
                  <a:pos x="5" y="11"/>
                </a:cxn>
                <a:cxn ang="0">
                  <a:pos x="6" y="11"/>
                </a:cxn>
                <a:cxn ang="0">
                  <a:pos x="8" y="13"/>
                </a:cxn>
                <a:cxn ang="0">
                  <a:pos x="9" y="13"/>
                </a:cxn>
                <a:cxn ang="0">
                  <a:pos x="10" y="13"/>
                </a:cxn>
                <a:cxn ang="0">
                  <a:pos x="10" y="11"/>
                </a:cxn>
                <a:cxn ang="0">
                  <a:pos x="11" y="11"/>
                </a:cxn>
                <a:cxn ang="0">
                  <a:pos x="12" y="11"/>
                </a:cxn>
                <a:cxn ang="0">
                  <a:pos x="13" y="10"/>
                </a:cxn>
                <a:cxn ang="0">
                  <a:pos x="14" y="10"/>
                </a:cxn>
                <a:cxn ang="0">
                  <a:pos x="15" y="10"/>
                </a:cxn>
              </a:cxnLst>
              <a:rect l="0" t="0" r="r" b="b"/>
              <a:pathLst>
                <a:path w="16" h="14">
                  <a:moveTo>
                    <a:pt x="0" y="0"/>
                  </a:moveTo>
                  <a:lnTo>
                    <a:pt x="0" y="1"/>
                  </a:lnTo>
                  <a:lnTo>
                    <a:pt x="1" y="1"/>
                  </a:lnTo>
                  <a:lnTo>
                    <a:pt x="1" y="2"/>
                  </a:lnTo>
                  <a:lnTo>
                    <a:pt x="1" y="5"/>
                  </a:lnTo>
                  <a:lnTo>
                    <a:pt x="2" y="5"/>
                  </a:lnTo>
                  <a:lnTo>
                    <a:pt x="2" y="7"/>
                  </a:lnTo>
                  <a:lnTo>
                    <a:pt x="3" y="9"/>
                  </a:lnTo>
                  <a:lnTo>
                    <a:pt x="3" y="10"/>
                  </a:lnTo>
                  <a:lnTo>
                    <a:pt x="4" y="10"/>
                  </a:lnTo>
                  <a:lnTo>
                    <a:pt x="5" y="11"/>
                  </a:lnTo>
                  <a:lnTo>
                    <a:pt x="6" y="11"/>
                  </a:lnTo>
                  <a:lnTo>
                    <a:pt x="8" y="13"/>
                  </a:lnTo>
                  <a:lnTo>
                    <a:pt x="9" y="13"/>
                  </a:lnTo>
                  <a:lnTo>
                    <a:pt x="10" y="13"/>
                  </a:lnTo>
                  <a:lnTo>
                    <a:pt x="10" y="11"/>
                  </a:lnTo>
                  <a:lnTo>
                    <a:pt x="11" y="11"/>
                  </a:lnTo>
                  <a:lnTo>
                    <a:pt x="12" y="11"/>
                  </a:lnTo>
                  <a:lnTo>
                    <a:pt x="13" y="10"/>
                  </a:lnTo>
                  <a:lnTo>
                    <a:pt x="14" y="10"/>
                  </a:lnTo>
                  <a:lnTo>
                    <a:pt x="15" y="1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38" name="Freeform 114"/>
            <p:cNvSpPr>
              <a:spLocks/>
            </p:cNvSpPr>
            <p:nvPr/>
          </p:nvSpPr>
          <p:spPr bwMode="auto">
            <a:xfrm>
              <a:off x="5427" y="753"/>
              <a:ext cx="14" cy="14"/>
            </a:xfrm>
            <a:custGeom>
              <a:avLst/>
              <a:gdLst/>
              <a:ahLst/>
              <a:cxnLst>
                <a:cxn ang="0">
                  <a:pos x="0" y="0"/>
                </a:cxn>
                <a:cxn ang="0">
                  <a:pos x="1" y="0"/>
                </a:cxn>
                <a:cxn ang="0">
                  <a:pos x="1" y="3"/>
                </a:cxn>
                <a:cxn ang="0">
                  <a:pos x="1" y="5"/>
                </a:cxn>
                <a:cxn ang="0">
                  <a:pos x="2" y="7"/>
                </a:cxn>
                <a:cxn ang="0">
                  <a:pos x="2" y="9"/>
                </a:cxn>
                <a:cxn ang="0">
                  <a:pos x="3" y="11"/>
                </a:cxn>
                <a:cxn ang="0">
                  <a:pos x="4" y="11"/>
                </a:cxn>
                <a:cxn ang="0">
                  <a:pos x="5" y="11"/>
                </a:cxn>
                <a:cxn ang="0">
                  <a:pos x="5" y="13"/>
                </a:cxn>
                <a:cxn ang="0">
                  <a:pos x="6" y="13"/>
                </a:cxn>
                <a:cxn ang="0">
                  <a:pos x="7" y="13"/>
                </a:cxn>
                <a:cxn ang="0">
                  <a:pos x="8" y="13"/>
                </a:cxn>
                <a:cxn ang="0">
                  <a:pos x="9" y="13"/>
                </a:cxn>
                <a:cxn ang="0">
                  <a:pos x="11" y="11"/>
                </a:cxn>
                <a:cxn ang="0">
                  <a:pos x="12" y="11"/>
                </a:cxn>
                <a:cxn ang="0">
                  <a:pos x="13" y="11"/>
                </a:cxn>
              </a:cxnLst>
              <a:rect l="0" t="0" r="r" b="b"/>
              <a:pathLst>
                <a:path w="14" h="14">
                  <a:moveTo>
                    <a:pt x="0" y="0"/>
                  </a:moveTo>
                  <a:lnTo>
                    <a:pt x="1" y="0"/>
                  </a:lnTo>
                  <a:lnTo>
                    <a:pt x="1" y="3"/>
                  </a:lnTo>
                  <a:lnTo>
                    <a:pt x="1" y="5"/>
                  </a:lnTo>
                  <a:lnTo>
                    <a:pt x="2" y="7"/>
                  </a:lnTo>
                  <a:lnTo>
                    <a:pt x="2" y="9"/>
                  </a:lnTo>
                  <a:lnTo>
                    <a:pt x="3" y="11"/>
                  </a:lnTo>
                  <a:lnTo>
                    <a:pt x="4" y="11"/>
                  </a:lnTo>
                  <a:lnTo>
                    <a:pt x="5" y="11"/>
                  </a:lnTo>
                  <a:lnTo>
                    <a:pt x="5" y="13"/>
                  </a:lnTo>
                  <a:lnTo>
                    <a:pt x="6" y="13"/>
                  </a:lnTo>
                  <a:lnTo>
                    <a:pt x="7" y="13"/>
                  </a:lnTo>
                  <a:lnTo>
                    <a:pt x="8" y="13"/>
                  </a:lnTo>
                  <a:lnTo>
                    <a:pt x="9" y="13"/>
                  </a:lnTo>
                  <a:lnTo>
                    <a:pt x="11" y="11"/>
                  </a:lnTo>
                  <a:lnTo>
                    <a:pt x="12" y="11"/>
                  </a:lnTo>
                  <a:lnTo>
                    <a:pt x="13" y="1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39" name="Freeform 115"/>
            <p:cNvSpPr>
              <a:spLocks/>
            </p:cNvSpPr>
            <p:nvPr/>
          </p:nvSpPr>
          <p:spPr bwMode="auto">
            <a:xfrm>
              <a:off x="5413" y="744"/>
              <a:ext cx="16" cy="13"/>
            </a:xfrm>
            <a:custGeom>
              <a:avLst/>
              <a:gdLst/>
              <a:ahLst/>
              <a:cxnLst>
                <a:cxn ang="0">
                  <a:pos x="0" y="0"/>
                </a:cxn>
                <a:cxn ang="0">
                  <a:pos x="0" y="2"/>
                </a:cxn>
                <a:cxn ang="0">
                  <a:pos x="1" y="2"/>
                </a:cxn>
                <a:cxn ang="0">
                  <a:pos x="2" y="5"/>
                </a:cxn>
                <a:cxn ang="0">
                  <a:pos x="2" y="6"/>
                </a:cxn>
                <a:cxn ang="0">
                  <a:pos x="3" y="7"/>
                </a:cxn>
                <a:cxn ang="0">
                  <a:pos x="3" y="9"/>
                </a:cxn>
                <a:cxn ang="0">
                  <a:pos x="4" y="10"/>
                </a:cxn>
                <a:cxn ang="0">
                  <a:pos x="6" y="11"/>
                </a:cxn>
                <a:cxn ang="0">
                  <a:pos x="7" y="12"/>
                </a:cxn>
                <a:cxn ang="0">
                  <a:pos x="8" y="12"/>
                </a:cxn>
                <a:cxn ang="0">
                  <a:pos x="9" y="12"/>
                </a:cxn>
                <a:cxn ang="0">
                  <a:pos x="10" y="12"/>
                </a:cxn>
                <a:cxn ang="0">
                  <a:pos x="12" y="12"/>
                </a:cxn>
                <a:cxn ang="0">
                  <a:pos x="13" y="10"/>
                </a:cxn>
                <a:cxn ang="0">
                  <a:pos x="14" y="10"/>
                </a:cxn>
                <a:cxn ang="0">
                  <a:pos x="15" y="10"/>
                </a:cxn>
              </a:cxnLst>
              <a:rect l="0" t="0" r="r" b="b"/>
              <a:pathLst>
                <a:path w="16" h="13">
                  <a:moveTo>
                    <a:pt x="0" y="0"/>
                  </a:moveTo>
                  <a:lnTo>
                    <a:pt x="0" y="2"/>
                  </a:lnTo>
                  <a:lnTo>
                    <a:pt x="1" y="2"/>
                  </a:lnTo>
                  <a:lnTo>
                    <a:pt x="2" y="5"/>
                  </a:lnTo>
                  <a:lnTo>
                    <a:pt x="2" y="6"/>
                  </a:lnTo>
                  <a:lnTo>
                    <a:pt x="3" y="7"/>
                  </a:lnTo>
                  <a:lnTo>
                    <a:pt x="3" y="9"/>
                  </a:lnTo>
                  <a:lnTo>
                    <a:pt x="4" y="10"/>
                  </a:lnTo>
                  <a:lnTo>
                    <a:pt x="6" y="11"/>
                  </a:lnTo>
                  <a:lnTo>
                    <a:pt x="7" y="12"/>
                  </a:lnTo>
                  <a:lnTo>
                    <a:pt x="8" y="12"/>
                  </a:lnTo>
                  <a:lnTo>
                    <a:pt x="9" y="12"/>
                  </a:lnTo>
                  <a:lnTo>
                    <a:pt x="10" y="12"/>
                  </a:lnTo>
                  <a:lnTo>
                    <a:pt x="12" y="12"/>
                  </a:lnTo>
                  <a:lnTo>
                    <a:pt x="13" y="10"/>
                  </a:lnTo>
                  <a:lnTo>
                    <a:pt x="14" y="10"/>
                  </a:lnTo>
                  <a:lnTo>
                    <a:pt x="15" y="1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40" name="Freeform 116"/>
            <p:cNvSpPr>
              <a:spLocks/>
            </p:cNvSpPr>
            <p:nvPr/>
          </p:nvSpPr>
          <p:spPr bwMode="auto">
            <a:xfrm>
              <a:off x="5421" y="721"/>
              <a:ext cx="15" cy="14"/>
            </a:xfrm>
            <a:custGeom>
              <a:avLst/>
              <a:gdLst/>
              <a:ahLst/>
              <a:cxnLst>
                <a:cxn ang="0">
                  <a:pos x="14" y="13"/>
                </a:cxn>
                <a:cxn ang="0">
                  <a:pos x="14" y="12"/>
                </a:cxn>
                <a:cxn ang="0">
                  <a:pos x="14" y="10"/>
                </a:cxn>
                <a:cxn ang="0">
                  <a:pos x="13" y="8"/>
                </a:cxn>
                <a:cxn ang="0">
                  <a:pos x="13" y="7"/>
                </a:cxn>
                <a:cxn ang="0">
                  <a:pos x="12" y="7"/>
                </a:cxn>
                <a:cxn ang="0">
                  <a:pos x="12" y="5"/>
                </a:cxn>
                <a:cxn ang="0">
                  <a:pos x="11" y="4"/>
                </a:cxn>
                <a:cxn ang="0">
                  <a:pos x="11" y="3"/>
                </a:cxn>
                <a:cxn ang="0">
                  <a:pos x="10" y="3"/>
                </a:cxn>
                <a:cxn ang="0">
                  <a:pos x="9" y="2"/>
                </a:cxn>
                <a:cxn ang="0">
                  <a:pos x="9" y="1"/>
                </a:cxn>
                <a:cxn ang="0">
                  <a:pos x="8" y="1"/>
                </a:cxn>
                <a:cxn ang="0">
                  <a:pos x="7" y="0"/>
                </a:cxn>
                <a:cxn ang="0">
                  <a:pos x="6" y="0"/>
                </a:cxn>
                <a:cxn ang="0">
                  <a:pos x="4" y="0"/>
                </a:cxn>
                <a:cxn ang="0">
                  <a:pos x="3" y="0"/>
                </a:cxn>
                <a:cxn ang="0">
                  <a:pos x="2" y="1"/>
                </a:cxn>
                <a:cxn ang="0">
                  <a:pos x="2" y="2"/>
                </a:cxn>
                <a:cxn ang="0">
                  <a:pos x="0" y="3"/>
                </a:cxn>
              </a:cxnLst>
              <a:rect l="0" t="0" r="r" b="b"/>
              <a:pathLst>
                <a:path w="15" h="14">
                  <a:moveTo>
                    <a:pt x="14" y="13"/>
                  </a:moveTo>
                  <a:lnTo>
                    <a:pt x="14" y="12"/>
                  </a:lnTo>
                  <a:lnTo>
                    <a:pt x="14" y="10"/>
                  </a:lnTo>
                  <a:lnTo>
                    <a:pt x="13" y="8"/>
                  </a:lnTo>
                  <a:lnTo>
                    <a:pt x="13" y="7"/>
                  </a:lnTo>
                  <a:lnTo>
                    <a:pt x="12" y="7"/>
                  </a:lnTo>
                  <a:lnTo>
                    <a:pt x="12" y="5"/>
                  </a:lnTo>
                  <a:lnTo>
                    <a:pt x="11" y="4"/>
                  </a:lnTo>
                  <a:lnTo>
                    <a:pt x="11" y="3"/>
                  </a:lnTo>
                  <a:lnTo>
                    <a:pt x="10" y="3"/>
                  </a:lnTo>
                  <a:lnTo>
                    <a:pt x="9" y="2"/>
                  </a:lnTo>
                  <a:lnTo>
                    <a:pt x="9" y="1"/>
                  </a:lnTo>
                  <a:lnTo>
                    <a:pt x="8" y="1"/>
                  </a:lnTo>
                  <a:lnTo>
                    <a:pt x="7" y="0"/>
                  </a:lnTo>
                  <a:lnTo>
                    <a:pt x="6" y="0"/>
                  </a:lnTo>
                  <a:lnTo>
                    <a:pt x="4" y="0"/>
                  </a:lnTo>
                  <a:lnTo>
                    <a:pt x="3" y="0"/>
                  </a:lnTo>
                  <a:lnTo>
                    <a:pt x="2" y="1"/>
                  </a:lnTo>
                  <a:lnTo>
                    <a:pt x="2" y="2"/>
                  </a:lnTo>
                  <a:lnTo>
                    <a:pt x="0" y="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41" name="Freeform 117"/>
            <p:cNvSpPr>
              <a:spLocks/>
            </p:cNvSpPr>
            <p:nvPr/>
          </p:nvSpPr>
          <p:spPr bwMode="auto">
            <a:xfrm>
              <a:off x="5434" y="731"/>
              <a:ext cx="15" cy="13"/>
            </a:xfrm>
            <a:custGeom>
              <a:avLst/>
              <a:gdLst/>
              <a:ahLst/>
              <a:cxnLst>
                <a:cxn ang="0">
                  <a:pos x="14" y="12"/>
                </a:cxn>
                <a:cxn ang="0">
                  <a:pos x="13" y="8"/>
                </a:cxn>
                <a:cxn ang="0">
                  <a:pos x="13" y="7"/>
                </a:cxn>
                <a:cxn ang="0">
                  <a:pos x="13" y="6"/>
                </a:cxn>
                <a:cxn ang="0">
                  <a:pos x="12" y="6"/>
                </a:cxn>
                <a:cxn ang="0">
                  <a:pos x="11" y="4"/>
                </a:cxn>
                <a:cxn ang="0">
                  <a:pos x="10" y="3"/>
                </a:cxn>
                <a:cxn ang="0">
                  <a:pos x="9" y="1"/>
                </a:cxn>
                <a:cxn ang="0">
                  <a:pos x="8" y="1"/>
                </a:cxn>
                <a:cxn ang="0">
                  <a:pos x="7" y="0"/>
                </a:cxn>
                <a:cxn ang="0">
                  <a:pos x="6" y="0"/>
                </a:cxn>
                <a:cxn ang="0">
                  <a:pos x="4" y="0"/>
                </a:cxn>
                <a:cxn ang="0">
                  <a:pos x="3" y="0"/>
                </a:cxn>
                <a:cxn ang="0">
                  <a:pos x="2" y="1"/>
                </a:cxn>
                <a:cxn ang="0">
                  <a:pos x="1" y="3"/>
                </a:cxn>
                <a:cxn ang="0">
                  <a:pos x="0" y="3"/>
                </a:cxn>
              </a:cxnLst>
              <a:rect l="0" t="0" r="r" b="b"/>
              <a:pathLst>
                <a:path w="15" h="13">
                  <a:moveTo>
                    <a:pt x="14" y="12"/>
                  </a:moveTo>
                  <a:lnTo>
                    <a:pt x="13" y="8"/>
                  </a:lnTo>
                  <a:lnTo>
                    <a:pt x="13" y="7"/>
                  </a:lnTo>
                  <a:lnTo>
                    <a:pt x="13" y="6"/>
                  </a:lnTo>
                  <a:lnTo>
                    <a:pt x="12" y="6"/>
                  </a:lnTo>
                  <a:lnTo>
                    <a:pt x="11" y="4"/>
                  </a:lnTo>
                  <a:lnTo>
                    <a:pt x="10" y="3"/>
                  </a:lnTo>
                  <a:lnTo>
                    <a:pt x="9" y="1"/>
                  </a:lnTo>
                  <a:lnTo>
                    <a:pt x="8" y="1"/>
                  </a:lnTo>
                  <a:lnTo>
                    <a:pt x="7" y="0"/>
                  </a:lnTo>
                  <a:lnTo>
                    <a:pt x="6" y="0"/>
                  </a:lnTo>
                  <a:lnTo>
                    <a:pt x="4" y="0"/>
                  </a:lnTo>
                  <a:lnTo>
                    <a:pt x="3" y="0"/>
                  </a:lnTo>
                  <a:lnTo>
                    <a:pt x="2" y="1"/>
                  </a:lnTo>
                  <a:lnTo>
                    <a:pt x="1" y="3"/>
                  </a:lnTo>
                  <a:lnTo>
                    <a:pt x="0" y="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42" name="Freeform 118"/>
            <p:cNvSpPr>
              <a:spLocks/>
            </p:cNvSpPr>
            <p:nvPr/>
          </p:nvSpPr>
          <p:spPr bwMode="auto">
            <a:xfrm>
              <a:off x="5448" y="737"/>
              <a:ext cx="17" cy="13"/>
            </a:xfrm>
            <a:custGeom>
              <a:avLst/>
              <a:gdLst/>
              <a:ahLst/>
              <a:cxnLst>
                <a:cxn ang="0">
                  <a:pos x="16" y="12"/>
                </a:cxn>
                <a:cxn ang="0">
                  <a:pos x="15" y="12"/>
                </a:cxn>
                <a:cxn ang="0">
                  <a:pos x="15" y="9"/>
                </a:cxn>
                <a:cxn ang="0">
                  <a:pos x="14" y="8"/>
                </a:cxn>
                <a:cxn ang="0">
                  <a:pos x="13" y="6"/>
                </a:cxn>
                <a:cxn ang="0">
                  <a:pos x="13" y="5"/>
                </a:cxn>
                <a:cxn ang="0">
                  <a:pos x="12" y="4"/>
                </a:cxn>
                <a:cxn ang="0">
                  <a:pos x="11" y="2"/>
                </a:cxn>
                <a:cxn ang="0">
                  <a:pos x="10" y="1"/>
                </a:cxn>
                <a:cxn ang="0">
                  <a:pos x="9" y="0"/>
                </a:cxn>
                <a:cxn ang="0">
                  <a:pos x="8" y="0"/>
                </a:cxn>
                <a:cxn ang="0">
                  <a:pos x="7" y="0"/>
                </a:cxn>
                <a:cxn ang="0">
                  <a:pos x="6" y="0"/>
                </a:cxn>
                <a:cxn ang="0">
                  <a:pos x="4" y="0"/>
                </a:cxn>
                <a:cxn ang="0">
                  <a:pos x="3" y="0"/>
                </a:cxn>
                <a:cxn ang="0">
                  <a:pos x="2" y="0"/>
                </a:cxn>
                <a:cxn ang="0">
                  <a:pos x="2" y="1"/>
                </a:cxn>
                <a:cxn ang="0">
                  <a:pos x="1" y="2"/>
                </a:cxn>
                <a:cxn ang="0">
                  <a:pos x="0" y="2"/>
                </a:cxn>
              </a:cxnLst>
              <a:rect l="0" t="0" r="r" b="b"/>
              <a:pathLst>
                <a:path w="17" h="13">
                  <a:moveTo>
                    <a:pt x="16" y="12"/>
                  </a:moveTo>
                  <a:lnTo>
                    <a:pt x="15" y="12"/>
                  </a:lnTo>
                  <a:lnTo>
                    <a:pt x="15" y="9"/>
                  </a:lnTo>
                  <a:lnTo>
                    <a:pt x="14" y="8"/>
                  </a:lnTo>
                  <a:lnTo>
                    <a:pt x="13" y="6"/>
                  </a:lnTo>
                  <a:lnTo>
                    <a:pt x="13" y="5"/>
                  </a:lnTo>
                  <a:lnTo>
                    <a:pt x="12" y="4"/>
                  </a:lnTo>
                  <a:lnTo>
                    <a:pt x="11" y="2"/>
                  </a:lnTo>
                  <a:lnTo>
                    <a:pt x="10" y="1"/>
                  </a:lnTo>
                  <a:lnTo>
                    <a:pt x="9" y="0"/>
                  </a:lnTo>
                  <a:lnTo>
                    <a:pt x="8" y="0"/>
                  </a:lnTo>
                  <a:lnTo>
                    <a:pt x="7" y="0"/>
                  </a:lnTo>
                  <a:lnTo>
                    <a:pt x="6" y="0"/>
                  </a:lnTo>
                  <a:lnTo>
                    <a:pt x="4" y="0"/>
                  </a:lnTo>
                  <a:lnTo>
                    <a:pt x="3" y="0"/>
                  </a:lnTo>
                  <a:lnTo>
                    <a:pt x="2" y="0"/>
                  </a:lnTo>
                  <a:lnTo>
                    <a:pt x="2" y="1"/>
                  </a:lnTo>
                  <a:lnTo>
                    <a:pt x="1" y="2"/>
                  </a:lnTo>
                  <a:lnTo>
                    <a:pt x="0" y="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43" name="Freeform 119"/>
            <p:cNvSpPr>
              <a:spLocks/>
            </p:cNvSpPr>
            <p:nvPr/>
          </p:nvSpPr>
          <p:spPr bwMode="auto">
            <a:xfrm>
              <a:off x="5412" y="724"/>
              <a:ext cx="15" cy="21"/>
            </a:xfrm>
            <a:custGeom>
              <a:avLst/>
              <a:gdLst/>
              <a:ahLst/>
              <a:cxnLst>
                <a:cxn ang="0">
                  <a:pos x="14" y="0"/>
                </a:cxn>
                <a:cxn ang="0">
                  <a:pos x="12" y="1"/>
                </a:cxn>
                <a:cxn ang="0">
                  <a:pos x="9" y="1"/>
                </a:cxn>
                <a:cxn ang="0">
                  <a:pos x="7" y="2"/>
                </a:cxn>
                <a:cxn ang="0">
                  <a:pos x="6" y="4"/>
                </a:cxn>
                <a:cxn ang="0">
                  <a:pos x="4" y="5"/>
                </a:cxn>
                <a:cxn ang="0">
                  <a:pos x="3" y="6"/>
                </a:cxn>
                <a:cxn ang="0">
                  <a:pos x="1" y="8"/>
                </a:cxn>
                <a:cxn ang="0">
                  <a:pos x="1" y="9"/>
                </a:cxn>
                <a:cxn ang="0">
                  <a:pos x="1" y="10"/>
                </a:cxn>
                <a:cxn ang="0">
                  <a:pos x="1" y="11"/>
                </a:cxn>
                <a:cxn ang="0">
                  <a:pos x="1" y="12"/>
                </a:cxn>
                <a:cxn ang="0">
                  <a:pos x="0" y="13"/>
                </a:cxn>
                <a:cxn ang="0">
                  <a:pos x="1" y="16"/>
                </a:cxn>
                <a:cxn ang="0">
                  <a:pos x="1" y="17"/>
                </a:cxn>
                <a:cxn ang="0">
                  <a:pos x="1" y="20"/>
                </a:cxn>
              </a:cxnLst>
              <a:rect l="0" t="0" r="r" b="b"/>
              <a:pathLst>
                <a:path w="15" h="21">
                  <a:moveTo>
                    <a:pt x="14" y="0"/>
                  </a:moveTo>
                  <a:lnTo>
                    <a:pt x="12" y="1"/>
                  </a:lnTo>
                  <a:lnTo>
                    <a:pt x="9" y="1"/>
                  </a:lnTo>
                  <a:lnTo>
                    <a:pt x="7" y="2"/>
                  </a:lnTo>
                  <a:lnTo>
                    <a:pt x="6" y="4"/>
                  </a:lnTo>
                  <a:lnTo>
                    <a:pt x="4" y="5"/>
                  </a:lnTo>
                  <a:lnTo>
                    <a:pt x="3" y="6"/>
                  </a:lnTo>
                  <a:lnTo>
                    <a:pt x="1" y="8"/>
                  </a:lnTo>
                  <a:lnTo>
                    <a:pt x="1" y="9"/>
                  </a:lnTo>
                  <a:lnTo>
                    <a:pt x="1" y="10"/>
                  </a:lnTo>
                  <a:lnTo>
                    <a:pt x="1" y="11"/>
                  </a:lnTo>
                  <a:lnTo>
                    <a:pt x="1" y="12"/>
                  </a:lnTo>
                  <a:lnTo>
                    <a:pt x="0" y="13"/>
                  </a:lnTo>
                  <a:lnTo>
                    <a:pt x="1" y="16"/>
                  </a:lnTo>
                  <a:lnTo>
                    <a:pt x="1" y="17"/>
                  </a:lnTo>
                  <a:lnTo>
                    <a:pt x="1"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44" name="Freeform 120"/>
            <p:cNvSpPr>
              <a:spLocks/>
            </p:cNvSpPr>
            <p:nvPr/>
          </p:nvSpPr>
          <p:spPr bwMode="auto">
            <a:xfrm>
              <a:off x="5342" y="671"/>
              <a:ext cx="77" cy="57"/>
            </a:xfrm>
            <a:custGeom>
              <a:avLst/>
              <a:gdLst/>
              <a:ahLst/>
              <a:cxnLst>
                <a:cxn ang="0">
                  <a:pos x="0" y="0"/>
                </a:cxn>
                <a:cxn ang="0">
                  <a:pos x="29" y="20"/>
                </a:cxn>
                <a:cxn ang="0">
                  <a:pos x="60" y="42"/>
                </a:cxn>
                <a:cxn ang="0">
                  <a:pos x="76" y="56"/>
                </a:cxn>
              </a:cxnLst>
              <a:rect l="0" t="0" r="r" b="b"/>
              <a:pathLst>
                <a:path w="77" h="57">
                  <a:moveTo>
                    <a:pt x="0" y="0"/>
                  </a:moveTo>
                  <a:lnTo>
                    <a:pt x="29" y="20"/>
                  </a:lnTo>
                  <a:lnTo>
                    <a:pt x="60" y="42"/>
                  </a:lnTo>
                  <a:lnTo>
                    <a:pt x="76" y="5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45" name="Line 121"/>
            <p:cNvSpPr>
              <a:spLocks noChangeShapeType="1"/>
            </p:cNvSpPr>
            <p:nvPr/>
          </p:nvSpPr>
          <p:spPr bwMode="auto">
            <a:xfrm flipH="1" flipV="1">
              <a:off x="5231" y="596"/>
              <a:ext cx="128" cy="92"/>
            </a:xfrm>
            <a:prstGeom prst="line">
              <a:avLst/>
            </a:prstGeom>
            <a:noFill/>
            <a:ln w="12700">
              <a:solidFill>
                <a:srgbClr val="000000"/>
              </a:solidFill>
              <a:round/>
              <a:headEnd/>
              <a:tailEnd/>
            </a:ln>
            <a:effectLst/>
          </p:spPr>
          <p:txBody>
            <a:bodyPr wrap="none" anchor="ctr"/>
            <a:lstStyle/>
            <a:p>
              <a:endParaRPr lang="en-US"/>
            </a:p>
          </p:txBody>
        </p:sp>
        <p:sp>
          <p:nvSpPr>
            <p:cNvPr id="1146" name="Freeform 122"/>
            <p:cNvSpPr>
              <a:spLocks/>
            </p:cNvSpPr>
            <p:nvPr/>
          </p:nvSpPr>
          <p:spPr bwMode="auto">
            <a:xfrm>
              <a:off x="5189" y="606"/>
              <a:ext cx="62" cy="14"/>
            </a:xfrm>
            <a:custGeom>
              <a:avLst/>
              <a:gdLst/>
              <a:ahLst/>
              <a:cxnLst>
                <a:cxn ang="0">
                  <a:pos x="0" y="1"/>
                </a:cxn>
                <a:cxn ang="0">
                  <a:pos x="5" y="0"/>
                </a:cxn>
                <a:cxn ang="0">
                  <a:pos x="14" y="0"/>
                </a:cxn>
                <a:cxn ang="0">
                  <a:pos x="23" y="0"/>
                </a:cxn>
                <a:cxn ang="0">
                  <a:pos x="36" y="2"/>
                </a:cxn>
                <a:cxn ang="0">
                  <a:pos x="45" y="6"/>
                </a:cxn>
                <a:cxn ang="0">
                  <a:pos x="54" y="9"/>
                </a:cxn>
                <a:cxn ang="0">
                  <a:pos x="61" y="13"/>
                </a:cxn>
              </a:cxnLst>
              <a:rect l="0" t="0" r="r" b="b"/>
              <a:pathLst>
                <a:path w="62" h="14">
                  <a:moveTo>
                    <a:pt x="0" y="1"/>
                  </a:moveTo>
                  <a:lnTo>
                    <a:pt x="5" y="0"/>
                  </a:lnTo>
                  <a:lnTo>
                    <a:pt x="14" y="0"/>
                  </a:lnTo>
                  <a:lnTo>
                    <a:pt x="23" y="0"/>
                  </a:lnTo>
                  <a:lnTo>
                    <a:pt x="36" y="2"/>
                  </a:lnTo>
                  <a:lnTo>
                    <a:pt x="45" y="6"/>
                  </a:lnTo>
                  <a:lnTo>
                    <a:pt x="54" y="9"/>
                  </a:lnTo>
                  <a:lnTo>
                    <a:pt x="61" y="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47" name="Freeform 123"/>
            <p:cNvSpPr>
              <a:spLocks/>
            </p:cNvSpPr>
            <p:nvPr/>
          </p:nvSpPr>
          <p:spPr bwMode="auto">
            <a:xfrm>
              <a:off x="5274" y="671"/>
              <a:ext cx="140" cy="69"/>
            </a:xfrm>
            <a:custGeom>
              <a:avLst/>
              <a:gdLst/>
              <a:ahLst/>
              <a:cxnLst>
                <a:cxn ang="0">
                  <a:pos x="139" y="68"/>
                </a:cxn>
                <a:cxn ang="0">
                  <a:pos x="115" y="60"/>
                </a:cxn>
                <a:cxn ang="0">
                  <a:pos x="82" y="46"/>
                </a:cxn>
                <a:cxn ang="0">
                  <a:pos x="50" y="30"/>
                </a:cxn>
                <a:cxn ang="0">
                  <a:pos x="31" y="19"/>
                </a:cxn>
                <a:cxn ang="0">
                  <a:pos x="0" y="0"/>
                </a:cxn>
              </a:cxnLst>
              <a:rect l="0" t="0" r="r" b="b"/>
              <a:pathLst>
                <a:path w="140" h="69">
                  <a:moveTo>
                    <a:pt x="139" y="68"/>
                  </a:moveTo>
                  <a:lnTo>
                    <a:pt x="115" y="60"/>
                  </a:lnTo>
                  <a:lnTo>
                    <a:pt x="82" y="46"/>
                  </a:lnTo>
                  <a:lnTo>
                    <a:pt x="50" y="30"/>
                  </a:lnTo>
                  <a:lnTo>
                    <a:pt x="31" y="19"/>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48" name="Line 124"/>
            <p:cNvSpPr>
              <a:spLocks noChangeShapeType="1"/>
            </p:cNvSpPr>
            <p:nvPr/>
          </p:nvSpPr>
          <p:spPr bwMode="auto">
            <a:xfrm>
              <a:off x="5257" y="660"/>
              <a:ext cx="2" cy="1"/>
            </a:xfrm>
            <a:prstGeom prst="line">
              <a:avLst/>
            </a:prstGeom>
            <a:noFill/>
            <a:ln w="12700">
              <a:solidFill>
                <a:srgbClr val="000000"/>
              </a:solidFill>
              <a:round/>
              <a:headEnd/>
              <a:tailEnd/>
            </a:ln>
            <a:effectLst/>
          </p:spPr>
          <p:txBody>
            <a:bodyPr wrap="none" anchor="ctr"/>
            <a:lstStyle/>
            <a:p>
              <a:endParaRPr lang="en-US"/>
            </a:p>
          </p:txBody>
        </p:sp>
        <p:sp>
          <p:nvSpPr>
            <p:cNvPr id="1149" name="Freeform 125"/>
            <p:cNvSpPr>
              <a:spLocks/>
            </p:cNvSpPr>
            <p:nvPr/>
          </p:nvSpPr>
          <p:spPr bwMode="auto">
            <a:xfrm>
              <a:off x="5190" y="608"/>
              <a:ext cx="47" cy="37"/>
            </a:xfrm>
            <a:custGeom>
              <a:avLst/>
              <a:gdLst/>
              <a:ahLst/>
              <a:cxnLst>
                <a:cxn ang="0">
                  <a:pos x="46" y="36"/>
                </a:cxn>
                <a:cxn ang="0">
                  <a:pos x="17" y="14"/>
                </a:cxn>
                <a:cxn ang="0">
                  <a:pos x="0" y="0"/>
                </a:cxn>
              </a:cxnLst>
              <a:rect l="0" t="0" r="r" b="b"/>
              <a:pathLst>
                <a:path w="47" h="37">
                  <a:moveTo>
                    <a:pt x="46" y="36"/>
                  </a:moveTo>
                  <a:lnTo>
                    <a:pt x="17" y="1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50" name="Line 126"/>
            <p:cNvSpPr>
              <a:spLocks noChangeShapeType="1"/>
            </p:cNvSpPr>
            <p:nvPr/>
          </p:nvSpPr>
          <p:spPr bwMode="auto">
            <a:xfrm flipH="1">
              <a:off x="5232" y="729"/>
              <a:ext cx="113" cy="0"/>
            </a:xfrm>
            <a:prstGeom prst="line">
              <a:avLst/>
            </a:prstGeom>
            <a:noFill/>
            <a:ln w="12700">
              <a:solidFill>
                <a:srgbClr val="000000"/>
              </a:solidFill>
              <a:round/>
              <a:headEnd/>
              <a:tailEnd/>
            </a:ln>
            <a:effectLst/>
          </p:spPr>
          <p:txBody>
            <a:bodyPr wrap="none" anchor="ctr"/>
            <a:lstStyle/>
            <a:p>
              <a:endParaRPr lang="en-US"/>
            </a:p>
          </p:txBody>
        </p:sp>
        <p:sp>
          <p:nvSpPr>
            <p:cNvPr id="1151" name="Line 127"/>
            <p:cNvSpPr>
              <a:spLocks noChangeShapeType="1"/>
            </p:cNvSpPr>
            <p:nvPr/>
          </p:nvSpPr>
          <p:spPr bwMode="auto">
            <a:xfrm flipH="1">
              <a:off x="5322" y="626"/>
              <a:ext cx="150" cy="20"/>
            </a:xfrm>
            <a:prstGeom prst="line">
              <a:avLst/>
            </a:prstGeom>
            <a:noFill/>
            <a:ln w="12700">
              <a:solidFill>
                <a:srgbClr val="000000"/>
              </a:solidFill>
              <a:round/>
              <a:headEnd/>
              <a:tailEnd/>
            </a:ln>
            <a:effectLst/>
          </p:spPr>
          <p:txBody>
            <a:bodyPr wrap="none" anchor="ctr"/>
            <a:lstStyle/>
            <a:p>
              <a:endParaRPr lang="en-US"/>
            </a:p>
          </p:txBody>
        </p:sp>
        <p:sp>
          <p:nvSpPr>
            <p:cNvPr id="1152" name="Line 128"/>
            <p:cNvSpPr>
              <a:spLocks noChangeShapeType="1"/>
            </p:cNvSpPr>
            <p:nvPr/>
          </p:nvSpPr>
          <p:spPr bwMode="auto">
            <a:xfrm flipV="1">
              <a:off x="5382" y="611"/>
              <a:ext cx="49" cy="88"/>
            </a:xfrm>
            <a:prstGeom prst="line">
              <a:avLst/>
            </a:prstGeom>
            <a:noFill/>
            <a:ln w="12700">
              <a:solidFill>
                <a:srgbClr val="000000"/>
              </a:solidFill>
              <a:round/>
              <a:headEnd/>
              <a:tailEnd/>
            </a:ln>
            <a:effectLst/>
          </p:spPr>
          <p:txBody>
            <a:bodyPr wrap="none" anchor="ctr"/>
            <a:lstStyle/>
            <a:p>
              <a:endParaRPr lang="en-US"/>
            </a:p>
          </p:txBody>
        </p:sp>
        <p:sp>
          <p:nvSpPr>
            <p:cNvPr id="1153" name="Line 129"/>
            <p:cNvSpPr>
              <a:spLocks noChangeShapeType="1"/>
            </p:cNvSpPr>
            <p:nvPr/>
          </p:nvSpPr>
          <p:spPr bwMode="auto">
            <a:xfrm flipV="1">
              <a:off x="5221" y="740"/>
              <a:ext cx="1" cy="54"/>
            </a:xfrm>
            <a:prstGeom prst="line">
              <a:avLst/>
            </a:prstGeom>
            <a:noFill/>
            <a:ln w="12700">
              <a:solidFill>
                <a:srgbClr val="000000"/>
              </a:solidFill>
              <a:round/>
              <a:headEnd/>
              <a:tailEnd/>
            </a:ln>
            <a:effectLst/>
          </p:spPr>
          <p:txBody>
            <a:bodyPr wrap="none" anchor="ctr"/>
            <a:lstStyle/>
            <a:p>
              <a:endParaRPr lang="en-US"/>
            </a:p>
          </p:txBody>
        </p:sp>
        <p:sp>
          <p:nvSpPr>
            <p:cNvPr id="1154" name="Line 130"/>
            <p:cNvSpPr>
              <a:spLocks noChangeShapeType="1"/>
            </p:cNvSpPr>
            <p:nvPr/>
          </p:nvSpPr>
          <p:spPr bwMode="auto">
            <a:xfrm flipV="1">
              <a:off x="5208" y="719"/>
              <a:ext cx="0" cy="55"/>
            </a:xfrm>
            <a:prstGeom prst="line">
              <a:avLst/>
            </a:prstGeom>
            <a:noFill/>
            <a:ln w="12700">
              <a:solidFill>
                <a:srgbClr val="000000"/>
              </a:solidFill>
              <a:round/>
              <a:headEnd/>
              <a:tailEnd/>
            </a:ln>
            <a:effectLst/>
          </p:spPr>
          <p:txBody>
            <a:bodyPr wrap="none" anchor="ctr"/>
            <a:lstStyle/>
            <a:p>
              <a:endParaRPr lang="en-US"/>
            </a:p>
          </p:txBody>
        </p:sp>
        <p:sp>
          <p:nvSpPr>
            <p:cNvPr id="1155" name="Freeform 131"/>
            <p:cNvSpPr>
              <a:spLocks/>
            </p:cNvSpPr>
            <p:nvPr/>
          </p:nvSpPr>
          <p:spPr bwMode="auto">
            <a:xfrm>
              <a:off x="5216" y="721"/>
              <a:ext cx="15" cy="16"/>
            </a:xfrm>
            <a:custGeom>
              <a:avLst/>
              <a:gdLst/>
              <a:ahLst/>
              <a:cxnLst>
                <a:cxn ang="0">
                  <a:pos x="11" y="15"/>
                </a:cxn>
                <a:cxn ang="0">
                  <a:pos x="0" y="4"/>
                </a:cxn>
                <a:cxn ang="0">
                  <a:pos x="14" y="0"/>
                </a:cxn>
              </a:cxnLst>
              <a:rect l="0" t="0" r="r" b="b"/>
              <a:pathLst>
                <a:path w="15" h="16">
                  <a:moveTo>
                    <a:pt x="11" y="15"/>
                  </a:moveTo>
                  <a:lnTo>
                    <a:pt x="0" y="4"/>
                  </a:lnTo>
                  <a:lnTo>
                    <a:pt x="1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56" name="Freeform 132"/>
            <p:cNvSpPr>
              <a:spLocks/>
            </p:cNvSpPr>
            <p:nvPr/>
          </p:nvSpPr>
          <p:spPr bwMode="auto">
            <a:xfrm>
              <a:off x="5227" y="721"/>
              <a:ext cx="28" cy="47"/>
            </a:xfrm>
            <a:custGeom>
              <a:avLst/>
              <a:gdLst/>
              <a:ahLst/>
              <a:cxnLst>
                <a:cxn ang="0">
                  <a:pos x="9" y="36"/>
                </a:cxn>
                <a:cxn ang="0">
                  <a:pos x="16" y="46"/>
                </a:cxn>
                <a:cxn ang="0">
                  <a:pos x="27" y="38"/>
                </a:cxn>
                <a:cxn ang="0">
                  <a:pos x="0" y="0"/>
                </a:cxn>
              </a:cxnLst>
              <a:rect l="0" t="0" r="r" b="b"/>
              <a:pathLst>
                <a:path w="28" h="47">
                  <a:moveTo>
                    <a:pt x="9" y="36"/>
                  </a:moveTo>
                  <a:lnTo>
                    <a:pt x="16" y="46"/>
                  </a:lnTo>
                  <a:lnTo>
                    <a:pt x="27" y="3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57" name="Line 133"/>
            <p:cNvSpPr>
              <a:spLocks noChangeShapeType="1"/>
            </p:cNvSpPr>
            <p:nvPr/>
          </p:nvSpPr>
          <p:spPr bwMode="auto">
            <a:xfrm>
              <a:off x="5199" y="769"/>
              <a:ext cx="1" cy="1"/>
            </a:xfrm>
            <a:prstGeom prst="line">
              <a:avLst/>
            </a:prstGeom>
            <a:noFill/>
            <a:ln w="12700">
              <a:solidFill>
                <a:srgbClr val="000000"/>
              </a:solidFill>
              <a:round/>
              <a:headEnd/>
              <a:tailEnd/>
            </a:ln>
            <a:effectLst/>
          </p:spPr>
          <p:txBody>
            <a:bodyPr wrap="none" anchor="ctr"/>
            <a:lstStyle/>
            <a:p>
              <a:endParaRPr lang="en-US"/>
            </a:p>
          </p:txBody>
        </p:sp>
        <p:sp>
          <p:nvSpPr>
            <p:cNvPr id="1158" name="Freeform 134"/>
            <p:cNvSpPr>
              <a:spLocks/>
            </p:cNvSpPr>
            <p:nvPr/>
          </p:nvSpPr>
          <p:spPr bwMode="auto">
            <a:xfrm>
              <a:off x="5198" y="727"/>
              <a:ext cx="53" cy="45"/>
            </a:xfrm>
            <a:custGeom>
              <a:avLst/>
              <a:gdLst/>
              <a:ahLst/>
              <a:cxnLst>
                <a:cxn ang="0">
                  <a:pos x="3" y="30"/>
                </a:cxn>
                <a:cxn ang="0">
                  <a:pos x="32" y="12"/>
                </a:cxn>
                <a:cxn ang="0">
                  <a:pos x="23" y="3"/>
                </a:cxn>
                <a:cxn ang="0">
                  <a:pos x="28" y="0"/>
                </a:cxn>
                <a:cxn ang="0">
                  <a:pos x="52" y="33"/>
                </a:cxn>
                <a:cxn ang="0">
                  <a:pos x="46" y="36"/>
                </a:cxn>
                <a:cxn ang="0">
                  <a:pos x="37" y="25"/>
                </a:cxn>
                <a:cxn ang="0">
                  <a:pos x="8" y="44"/>
                </a:cxn>
                <a:cxn ang="0">
                  <a:pos x="0" y="31"/>
                </a:cxn>
                <a:cxn ang="0">
                  <a:pos x="9" y="27"/>
                </a:cxn>
              </a:cxnLst>
              <a:rect l="0" t="0" r="r" b="b"/>
              <a:pathLst>
                <a:path w="53" h="45">
                  <a:moveTo>
                    <a:pt x="3" y="30"/>
                  </a:moveTo>
                  <a:lnTo>
                    <a:pt x="32" y="12"/>
                  </a:lnTo>
                  <a:lnTo>
                    <a:pt x="23" y="3"/>
                  </a:lnTo>
                  <a:lnTo>
                    <a:pt x="28" y="0"/>
                  </a:lnTo>
                  <a:lnTo>
                    <a:pt x="52" y="33"/>
                  </a:lnTo>
                  <a:lnTo>
                    <a:pt x="46" y="36"/>
                  </a:lnTo>
                  <a:lnTo>
                    <a:pt x="37" y="25"/>
                  </a:lnTo>
                  <a:lnTo>
                    <a:pt x="8" y="44"/>
                  </a:lnTo>
                  <a:lnTo>
                    <a:pt x="0" y="31"/>
                  </a:lnTo>
                  <a:lnTo>
                    <a:pt x="9" y="2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59" name="Line 135"/>
            <p:cNvSpPr>
              <a:spLocks noChangeShapeType="1"/>
            </p:cNvSpPr>
            <p:nvPr/>
          </p:nvSpPr>
          <p:spPr bwMode="auto">
            <a:xfrm flipV="1">
              <a:off x="5254" y="670"/>
              <a:ext cx="23" cy="74"/>
            </a:xfrm>
            <a:prstGeom prst="line">
              <a:avLst/>
            </a:prstGeom>
            <a:noFill/>
            <a:ln w="12700">
              <a:solidFill>
                <a:srgbClr val="000000"/>
              </a:solidFill>
              <a:round/>
              <a:headEnd/>
              <a:tailEnd/>
            </a:ln>
            <a:effectLst/>
          </p:spPr>
          <p:txBody>
            <a:bodyPr wrap="none" anchor="ctr"/>
            <a:lstStyle/>
            <a:p>
              <a:endParaRPr lang="en-US"/>
            </a:p>
          </p:txBody>
        </p:sp>
        <p:sp>
          <p:nvSpPr>
            <p:cNvPr id="1160" name="Freeform 136"/>
            <p:cNvSpPr>
              <a:spLocks/>
            </p:cNvSpPr>
            <p:nvPr/>
          </p:nvSpPr>
          <p:spPr bwMode="auto">
            <a:xfrm>
              <a:off x="5449" y="601"/>
              <a:ext cx="15" cy="29"/>
            </a:xfrm>
            <a:custGeom>
              <a:avLst/>
              <a:gdLst/>
              <a:ahLst/>
              <a:cxnLst>
                <a:cxn ang="0">
                  <a:pos x="10" y="0"/>
                </a:cxn>
                <a:cxn ang="0">
                  <a:pos x="10" y="1"/>
                </a:cxn>
                <a:cxn ang="0">
                  <a:pos x="7" y="4"/>
                </a:cxn>
                <a:cxn ang="0">
                  <a:pos x="3" y="6"/>
                </a:cxn>
                <a:cxn ang="0">
                  <a:pos x="0" y="8"/>
                </a:cxn>
                <a:cxn ang="0">
                  <a:pos x="0" y="11"/>
                </a:cxn>
                <a:cxn ang="0">
                  <a:pos x="0" y="13"/>
                </a:cxn>
                <a:cxn ang="0">
                  <a:pos x="0" y="16"/>
                </a:cxn>
                <a:cxn ang="0">
                  <a:pos x="0" y="18"/>
                </a:cxn>
                <a:cxn ang="0">
                  <a:pos x="3" y="21"/>
                </a:cxn>
                <a:cxn ang="0">
                  <a:pos x="7" y="23"/>
                </a:cxn>
                <a:cxn ang="0">
                  <a:pos x="10" y="25"/>
                </a:cxn>
                <a:cxn ang="0">
                  <a:pos x="10" y="26"/>
                </a:cxn>
                <a:cxn ang="0">
                  <a:pos x="14" y="28"/>
                </a:cxn>
              </a:cxnLst>
              <a:rect l="0" t="0" r="r" b="b"/>
              <a:pathLst>
                <a:path w="15" h="29">
                  <a:moveTo>
                    <a:pt x="10" y="0"/>
                  </a:moveTo>
                  <a:lnTo>
                    <a:pt x="10" y="1"/>
                  </a:lnTo>
                  <a:lnTo>
                    <a:pt x="7" y="4"/>
                  </a:lnTo>
                  <a:lnTo>
                    <a:pt x="3" y="6"/>
                  </a:lnTo>
                  <a:lnTo>
                    <a:pt x="0" y="8"/>
                  </a:lnTo>
                  <a:lnTo>
                    <a:pt x="0" y="11"/>
                  </a:lnTo>
                  <a:lnTo>
                    <a:pt x="0" y="13"/>
                  </a:lnTo>
                  <a:lnTo>
                    <a:pt x="0" y="16"/>
                  </a:lnTo>
                  <a:lnTo>
                    <a:pt x="0" y="18"/>
                  </a:lnTo>
                  <a:lnTo>
                    <a:pt x="3" y="21"/>
                  </a:lnTo>
                  <a:lnTo>
                    <a:pt x="7" y="23"/>
                  </a:lnTo>
                  <a:lnTo>
                    <a:pt x="10" y="25"/>
                  </a:lnTo>
                  <a:lnTo>
                    <a:pt x="10" y="26"/>
                  </a:lnTo>
                  <a:lnTo>
                    <a:pt x="14" y="2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61" name="Freeform 137"/>
            <p:cNvSpPr>
              <a:spLocks/>
            </p:cNvSpPr>
            <p:nvPr/>
          </p:nvSpPr>
          <p:spPr bwMode="auto">
            <a:xfrm>
              <a:off x="5200" y="721"/>
              <a:ext cx="47" cy="47"/>
            </a:xfrm>
            <a:custGeom>
              <a:avLst/>
              <a:gdLst/>
              <a:ahLst/>
              <a:cxnLst>
                <a:cxn ang="0">
                  <a:pos x="6" y="46"/>
                </a:cxn>
                <a:cxn ang="0">
                  <a:pos x="34" y="28"/>
                </a:cxn>
                <a:cxn ang="0">
                  <a:pos x="41" y="38"/>
                </a:cxn>
                <a:cxn ang="0">
                  <a:pos x="46" y="33"/>
                </a:cxn>
                <a:cxn ang="0">
                  <a:pos x="26" y="0"/>
                </a:cxn>
                <a:cxn ang="0">
                  <a:pos x="22" y="4"/>
                </a:cxn>
                <a:cxn ang="0">
                  <a:pos x="28" y="14"/>
                </a:cxn>
                <a:cxn ang="0">
                  <a:pos x="0" y="33"/>
                </a:cxn>
                <a:cxn ang="0">
                  <a:pos x="6" y="46"/>
                </a:cxn>
              </a:cxnLst>
              <a:rect l="0" t="0" r="r" b="b"/>
              <a:pathLst>
                <a:path w="47" h="47">
                  <a:moveTo>
                    <a:pt x="6" y="46"/>
                  </a:moveTo>
                  <a:lnTo>
                    <a:pt x="34" y="28"/>
                  </a:lnTo>
                  <a:lnTo>
                    <a:pt x="41" y="38"/>
                  </a:lnTo>
                  <a:lnTo>
                    <a:pt x="46" y="33"/>
                  </a:lnTo>
                  <a:lnTo>
                    <a:pt x="26" y="0"/>
                  </a:lnTo>
                  <a:lnTo>
                    <a:pt x="22" y="4"/>
                  </a:lnTo>
                  <a:lnTo>
                    <a:pt x="28" y="14"/>
                  </a:lnTo>
                  <a:lnTo>
                    <a:pt x="0" y="33"/>
                  </a:lnTo>
                  <a:lnTo>
                    <a:pt x="6" y="46"/>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162" name="Freeform 138"/>
            <p:cNvSpPr>
              <a:spLocks/>
            </p:cNvSpPr>
            <p:nvPr/>
          </p:nvSpPr>
          <p:spPr bwMode="auto">
            <a:xfrm>
              <a:off x="5200" y="721"/>
              <a:ext cx="50" cy="51"/>
            </a:xfrm>
            <a:custGeom>
              <a:avLst/>
              <a:gdLst/>
              <a:ahLst/>
              <a:cxnLst>
                <a:cxn ang="0">
                  <a:pos x="6" y="50"/>
                </a:cxn>
                <a:cxn ang="0">
                  <a:pos x="35" y="30"/>
                </a:cxn>
                <a:cxn ang="0">
                  <a:pos x="44" y="42"/>
                </a:cxn>
                <a:cxn ang="0">
                  <a:pos x="49" y="36"/>
                </a:cxn>
                <a:cxn ang="0">
                  <a:pos x="27" y="0"/>
                </a:cxn>
                <a:cxn ang="0">
                  <a:pos x="24" y="4"/>
                </a:cxn>
                <a:cxn ang="0">
                  <a:pos x="30" y="15"/>
                </a:cxn>
                <a:cxn ang="0">
                  <a:pos x="0" y="36"/>
                </a:cxn>
                <a:cxn ang="0">
                  <a:pos x="6" y="50"/>
                </a:cxn>
              </a:cxnLst>
              <a:rect l="0" t="0" r="r" b="b"/>
              <a:pathLst>
                <a:path w="50" h="51">
                  <a:moveTo>
                    <a:pt x="6" y="50"/>
                  </a:moveTo>
                  <a:lnTo>
                    <a:pt x="35" y="30"/>
                  </a:lnTo>
                  <a:lnTo>
                    <a:pt x="44" y="42"/>
                  </a:lnTo>
                  <a:lnTo>
                    <a:pt x="49" y="36"/>
                  </a:lnTo>
                  <a:lnTo>
                    <a:pt x="27" y="0"/>
                  </a:lnTo>
                  <a:lnTo>
                    <a:pt x="24" y="4"/>
                  </a:lnTo>
                  <a:lnTo>
                    <a:pt x="30" y="15"/>
                  </a:lnTo>
                  <a:lnTo>
                    <a:pt x="0" y="36"/>
                  </a:lnTo>
                  <a:lnTo>
                    <a:pt x="6" y="5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63" name="Freeform 139"/>
            <p:cNvSpPr>
              <a:spLocks/>
            </p:cNvSpPr>
            <p:nvPr/>
          </p:nvSpPr>
          <p:spPr bwMode="auto">
            <a:xfrm>
              <a:off x="5234" y="688"/>
              <a:ext cx="92" cy="58"/>
            </a:xfrm>
            <a:custGeom>
              <a:avLst/>
              <a:gdLst/>
              <a:ahLst/>
              <a:cxnLst>
                <a:cxn ang="0">
                  <a:pos x="0" y="36"/>
                </a:cxn>
                <a:cxn ang="0">
                  <a:pos x="63" y="0"/>
                </a:cxn>
                <a:cxn ang="0">
                  <a:pos x="91" y="14"/>
                </a:cxn>
                <a:cxn ang="0">
                  <a:pos x="13" y="57"/>
                </a:cxn>
                <a:cxn ang="0">
                  <a:pos x="0" y="36"/>
                </a:cxn>
              </a:cxnLst>
              <a:rect l="0" t="0" r="r" b="b"/>
              <a:pathLst>
                <a:path w="92" h="58">
                  <a:moveTo>
                    <a:pt x="0" y="36"/>
                  </a:moveTo>
                  <a:lnTo>
                    <a:pt x="63" y="0"/>
                  </a:lnTo>
                  <a:lnTo>
                    <a:pt x="91" y="14"/>
                  </a:lnTo>
                  <a:lnTo>
                    <a:pt x="13" y="57"/>
                  </a:lnTo>
                  <a:lnTo>
                    <a:pt x="0" y="36"/>
                  </a:lnTo>
                </a:path>
              </a:pathLst>
            </a:custGeom>
            <a:solidFill>
              <a:srgbClr val="B0B0B0"/>
            </a:solidFill>
            <a:ln w="12700" cap="rnd" cmpd="sng">
              <a:solidFill>
                <a:srgbClr val="000000"/>
              </a:solidFill>
              <a:prstDash val="solid"/>
              <a:round/>
              <a:headEnd type="none" w="med" len="med"/>
              <a:tailEnd type="none" w="med" len="med"/>
            </a:ln>
            <a:effectLst/>
          </p:spPr>
          <p:txBody>
            <a:bodyPr/>
            <a:lstStyle/>
            <a:p>
              <a:endParaRPr lang="en-US"/>
            </a:p>
          </p:txBody>
        </p:sp>
        <p:sp>
          <p:nvSpPr>
            <p:cNvPr id="1164" name="Freeform 140"/>
            <p:cNvSpPr>
              <a:spLocks/>
            </p:cNvSpPr>
            <p:nvPr/>
          </p:nvSpPr>
          <p:spPr bwMode="auto">
            <a:xfrm>
              <a:off x="5234" y="688"/>
              <a:ext cx="93" cy="62"/>
            </a:xfrm>
            <a:custGeom>
              <a:avLst/>
              <a:gdLst/>
              <a:ahLst/>
              <a:cxnLst>
                <a:cxn ang="0">
                  <a:pos x="0" y="39"/>
                </a:cxn>
                <a:cxn ang="0">
                  <a:pos x="64" y="0"/>
                </a:cxn>
                <a:cxn ang="0">
                  <a:pos x="92" y="15"/>
                </a:cxn>
                <a:cxn ang="0">
                  <a:pos x="13" y="61"/>
                </a:cxn>
                <a:cxn ang="0">
                  <a:pos x="0" y="39"/>
                </a:cxn>
              </a:cxnLst>
              <a:rect l="0" t="0" r="r" b="b"/>
              <a:pathLst>
                <a:path w="93" h="62">
                  <a:moveTo>
                    <a:pt x="0" y="39"/>
                  </a:moveTo>
                  <a:lnTo>
                    <a:pt x="64" y="0"/>
                  </a:lnTo>
                  <a:lnTo>
                    <a:pt x="92" y="15"/>
                  </a:lnTo>
                  <a:lnTo>
                    <a:pt x="13" y="61"/>
                  </a:lnTo>
                  <a:lnTo>
                    <a:pt x="0" y="3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65" name="Freeform 141"/>
            <p:cNvSpPr>
              <a:spLocks/>
            </p:cNvSpPr>
            <p:nvPr/>
          </p:nvSpPr>
          <p:spPr bwMode="auto">
            <a:xfrm>
              <a:off x="5338" y="601"/>
              <a:ext cx="116" cy="77"/>
            </a:xfrm>
            <a:custGeom>
              <a:avLst/>
              <a:gdLst/>
              <a:ahLst/>
              <a:cxnLst>
                <a:cxn ang="0">
                  <a:pos x="0" y="63"/>
                </a:cxn>
                <a:cxn ang="0">
                  <a:pos x="114" y="0"/>
                </a:cxn>
                <a:cxn ang="0">
                  <a:pos x="110" y="8"/>
                </a:cxn>
                <a:cxn ang="0">
                  <a:pos x="111" y="21"/>
                </a:cxn>
                <a:cxn ang="0">
                  <a:pos x="115" y="27"/>
                </a:cxn>
                <a:cxn ang="0">
                  <a:pos x="21" y="76"/>
                </a:cxn>
                <a:cxn ang="0">
                  <a:pos x="0" y="63"/>
                </a:cxn>
              </a:cxnLst>
              <a:rect l="0" t="0" r="r" b="b"/>
              <a:pathLst>
                <a:path w="116" h="77">
                  <a:moveTo>
                    <a:pt x="0" y="63"/>
                  </a:moveTo>
                  <a:lnTo>
                    <a:pt x="114" y="0"/>
                  </a:lnTo>
                  <a:lnTo>
                    <a:pt x="110" y="8"/>
                  </a:lnTo>
                  <a:lnTo>
                    <a:pt x="111" y="21"/>
                  </a:lnTo>
                  <a:lnTo>
                    <a:pt x="115" y="27"/>
                  </a:lnTo>
                  <a:lnTo>
                    <a:pt x="21" y="76"/>
                  </a:lnTo>
                  <a:lnTo>
                    <a:pt x="0" y="63"/>
                  </a:lnTo>
                </a:path>
              </a:pathLst>
            </a:custGeom>
            <a:solidFill>
              <a:srgbClr val="B0B0B0"/>
            </a:solidFill>
            <a:ln w="12700" cap="rnd" cmpd="sng">
              <a:solidFill>
                <a:srgbClr val="000000"/>
              </a:solidFill>
              <a:prstDash val="solid"/>
              <a:round/>
              <a:headEnd type="none" w="med" len="med"/>
              <a:tailEnd type="none" w="med" len="med"/>
            </a:ln>
            <a:effectLst/>
          </p:spPr>
          <p:txBody>
            <a:bodyPr/>
            <a:lstStyle/>
            <a:p>
              <a:endParaRPr lang="en-US"/>
            </a:p>
          </p:txBody>
        </p:sp>
        <p:sp>
          <p:nvSpPr>
            <p:cNvPr id="1166" name="Freeform 142"/>
            <p:cNvSpPr>
              <a:spLocks/>
            </p:cNvSpPr>
            <p:nvPr/>
          </p:nvSpPr>
          <p:spPr bwMode="auto">
            <a:xfrm>
              <a:off x="5338" y="601"/>
              <a:ext cx="118" cy="81"/>
            </a:xfrm>
            <a:custGeom>
              <a:avLst/>
              <a:gdLst/>
              <a:ahLst/>
              <a:cxnLst>
                <a:cxn ang="0">
                  <a:pos x="0" y="66"/>
                </a:cxn>
                <a:cxn ang="0">
                  <a:pos x="116" y="0"/>
                </a:cxn>
                <a:cxn ang="0">
                  <a:pos x="112" y="8"/>
                </a:cxn>
                <a:cxn ang="0">
                  <a:pos x="113" y="22"/>
                </a:cxn>
                <a:cxn ang="0">
                  <a:pos x="117" y="28"/>
                </a:cxn>
                <a:cxn ang="0">
                  <a:pos x="21" y="80"/>
                </a:cxn>
                <a:cxn ang="0">
                  <a:pos x="0" y="66"/>
                </a:cxn>
              </a:cxnLst>
              <a:rect l="0" t="0" r="r" b="b"/>
              <a:pathLst>
                <a:path w="118" h="81">
                  <a:moveTo>
                    <a:pt x="0" y="66"/>
                  </a:moveTo>
                  <a:lnTo>
                    <a:pt x="116" y="0"/>
                  </a:lnTo>
                  <a:lnTo>
                    <a:pt x="112" y="8"/>
                  </a:lnTo>
                  <a:lnTo>
                    <a:pt x="113" y="22"/>
                  </a:lnTo>
                  <a:lnTo>
                    <a:pt x="117" y="28"/>
                  </a:lnTo>
                  <a:lnTo>
                    <a:pt x="21" y="80"/>
                  </a:lnTo>
                  <a:lnTo>
                    <a:pt x="0" y="6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67" name="Freeform 143"/>
            <p:cNvSpPr>
              <a:spLocks/>
            </p:cNvSpPr>
            <p:nvPr/>
          </p:nvSpPr>
          <p:spPr bwMode="auto">
            <a:xfrm>
              <a:off x="5187" y="606"/>
              <a:ext cx="229" cy="131"/>
            </a:xfrm>
            <a:custGeom>
              <a:avLst/>
              <a:gdLst/>
              <a:ahLst/>
              <a:cxnLst>
                <a:cxn ang="0">
                  <a:pos x="228" y="118"/>
                </a:cxn>
                <a:cxn ang="0">
                  <a:pos x="181" y="82"/>
                </a:cxn>
                <a:cxn ang="0">
                  <a:pos x="137" y="55"/>
                </a:cxn>
                <a:cxn ang="0">
                  <a:pos x="103" y="32"/>
                </a:cxn>
                <a:cxn ang="0">
                  <a:pos x="70" y="12"/>
                </a:cxn>
                <a:cxn ang="0">
                  <a:pos x="62" y="7"/>
                </a:cxn>
                <a:cxn ang="0">
                  <a:pos x="51" y="4"/>
                </a:cxn>
                <a:cxn ang="0">
                  <a:pos x="43" y="2"/>
                </a:cxn>
                <a:cxn ang="0">
                  <a:pos x="32" y="2"/>
                </a:cxn>
                <a:cxn ang="0">
                  <a:pos x="0" y="0"/>
                </a:cxn>
                <a:cxn ang="0">
                  <a:pos x="22" y="18"/>
                </a:cxn>
                <a:cxn ang="0">
                  <a:pos x="51" y="39"/>
                </a:cxn>
                <a:cxn ang="0">
                  <a:pos x="81" y="59"/>
                </a:cxn>
                <a:cxn ang="0">
                  <a:pos x="99" y="71"/>
                </a:cxn>
                <a:cxn ang="0">
                  <a:pos x="129" y="88"/>
                </a:cxn>
                <a:cxn ang="0">
                  <a:pos x="161" y="105"/>
                </a:cxn>
                <a:cxn ang="0">
                  <a:pos x="191" y="119"/>
                </a:cxn>
                <a:cxn ang="0">
                  <a:pos x="218" y="130"/>
                </a:cxn>
                <a:cxn ang="0">
                  <a:pos x="223" y="130"/>
                </a:cxn>
                <a:cxn ang="0">
                  <a:pos x="228" y="118"/>
                </a:cxn>
              </a:cxnLst>
              <a:rect l="0" t="0" r="r" b="b"/>
              <a:pathLst>
                <a:path w="229" h="131">
                  <a:moveTo>
                    <a:pt x="228" y="118"/>
                  </a:moveTo>
                  <a:lnTo>
                    <a:pt x="181" y="82"/>
                  </a:lnTo>
                  <a:lnTo>
                    <a:pt x="137" y="55"/>
                  </a:lnTo>
                  <a:lnTo>
                    <a:pt x="103" y="32"/>
                  </a:lnTo>
                  <a:lnTo>
                    <a:pt x="70" y="12"/>
                  </a:lnTo>
                  <a:lnTo>
                    <a:pt x="62" y="7"/>
                  </a:lnTo>
                  <a:lnTo>
                    <a:pt x="51" y="4"/>
                  </a:lnTo>
                  <a:lnTo>
                    <a:pt x="43" y="2"/>
                  </a:lnTo>
                  <a:lnTo>
                    <a:pt x="32" y="2"/>
                  </a:lnTo>
                  <a:lnTo>
                    <a:pt x="0" y="0"/>
                  </a:lnTo>
                  <a:lnTo>
                    <a:pt x="22" y="18"/>
                  </a:lnTo>
                  <a:lnTo>
                    <a:pt x="51" y="39"/>
                  </a:lnTo>
                  <a:lnTo>
                    <a:pt x="81" y="59"/>
                  </a:lnTo>
                  <a:lnTo>
                    <a:pt x="99" y="71"/>
                  </a:lnTo>
                  <a:lnTo>
                    <a:pt x="129" y="88"/>
                  </a:lnTo>
                  <a:lnTo>
                    <a:pt x="161" y="105"/>
                  </a:lnTo>
                  <a:lnTo>
                    <a:pt x="191" y="119"/>
                  </a:lnTo>
                  <a:lnTo>
                    <a:pt x="218" y="130"/>
                  </a:lnTo>
                  <a:lnTo>
                    <a:pt x="223" y="130"/>
                  </a:lnTo>
                  <a:lnTo>
                    <a:pt x="228" y="118"/>
                  </a:lnTo>
                </a:path>
              </a:pathLst>
            </a:custGeom>
            <a:solidFill>
              <a:srgbClr val="B0B0B0"/>
            </a:solidFill>
            <a:ln w="12700" cap="rnd" cmpd="sng">
              <a:solidFill>
                <a:srgbClr val="000000"/>
              </a:solidFill>
              <a:prstDash val="solid"/>
              <a:round/>
              <a:headEnd type="none" w="med" len="med"/>
              <a:tailEnd type="none" w="med" len="med"/>
            </a:ln>
            <a:effectLst/>
          </p:spPr>
          <p:txBody>
            <a:bodyPr/>
            <a:lstStyle/>
            <a:p>
              <a:endParaRPr lang="en-US"/>
            </a:p>
          </p:txBody>
        </p:sp>
        <p:sp>
          <p:nvSpPr>
            <p:cNvPr id="1168" name="Freeform 144"/>
            <p:cNvSpPr>
              <a:spLocks/>
            </p:cNvSpPr>
            <p:nvPr/>
          </p:nvSpPr>
          <p:spPr bwMode="auto">
            <a:xfrm>
              <a:off x="5187" y="606"/>
              <a:ext cx="232" cy="132"/>
            </a:xfrm>
            <a:custGeom>
              <a:avLst/>
              <a:gdLst/>
              <a:ahLst/>
              <a:cxnLst>
                <a:cxn ang="0">
                  <a:pos x="231" y="118"/>
                </a:cxn>
                <a:cxn ang="0">
                  <a:pos x="183" y="82"/>
                </a:cxn>
                <a:cxn ang="0">
                  <a:pos x="139" y="55"/>
                </a:cxn>
                <a:cxn ang="0">
                  <a:pos x="105" y="32"/>
                </a:cxn>
                <a:cxn ang="0">
                  <a:pos x="71" y="12"/>
                </a:cxn>
                <a:cxn ang="0">
                  <a:pos x="62" y="7"/>
                </a:cxn>
                <a:cxn ang="0">
                  <a:pos x="52" y="5"/>
                </a:cxn>
                <a:cxn ang="0">
                  <a:pos x="44" y="2"/>
                </a:cxn>
                <a:cxn ang="0">
                  <a:pos x="32" y="2"/>
                </a:cxn>
                <a:cxn ang="0">
                  <a:pos x="0" y="0"/>
                </a:cxn>
                <a:cxn ang="0">
                  <a:pos x="22" y="18"/>
                </a:cxn>
                <a:cxn ang="0">
                  <a:pos x="52" y="39"/>
                </a:cxn>
                <a:cxn ang="0">
                  <a:pos x="83" y="60"/>
                </a:cxn>
                <a:cxn ang="0">
                  <a:pos x="100" y="71"/>
                </a:cxn>
                <a:cxn ang="0">
                  <a:pos x="131" y="89"/>
                </a:cxn>
                <a:cxn ang="0">
                  <a:pos x="163" y="105"/>
                </a:cxn>
                <a:cxn ang="0">
                  <a:pos x="193" y="120"/>
                </a:cxn>
                <a:cxn ang="0">
                  <a:pos x="221" y="131"/>
                </a:cxn>
                <a:cxn ang="0">
                  <a:pos x="226" y="131"/>
                </a:cxn>
                <a:cxn ang="0">
                  <a:pos x="231" y="118"/>
                </a:cxn>
              </a:cxnLst>
              <a:rect l="0" t="0" r="r" b="b"/>
              <a:pathLst>
                <a:path w="232" h="132">
                  <a:moveTo>
                    <a:pt x="231" y="118"/>
                  </a:moveTo>
                  <a:lnTo>
                    <a:pt x="183" y="82"/>
                  </a:lnTo>
                  <a:lnTo>
                    <a:pt x="139" y="55"/>
                  </a:lnTo>
                  <a:lnTo>
                    <a:pt x="105" y="32"/>
                  </a:lnTo>
                  <a:lnTo>
                    <a:pt x="71" y="12"/>
                  </a:lnTo>
                  <a:lnTo>
                    <a:pt x="62" y="7"/>
                  </a:lnTo>
                  <a:lnTo>
                    <a:pt x="52" y="5"/>
                  </a:lnTo>
                  <a:lnTo>
                    <a:pt x="44" y="2"/>
                  </a:lnTo>
                  <a:lnTo>
                    <a:pt x="32" y="2"/>
                  </a:lnTo>
                  <a:lnTo>
                    <a:pt x="0" y="0"/>
                  </a:lnTo>
                  <a:lnTo>
                    <a:pt x="22" y="18"/>
                  </a:lnTo>
                  <a:lnTo>
                    <a:pt x="52" y="39"/>
                  </a:lnTo>
                  <a:lnTo>
                    <a:pt x="83" y="60"/>
                  </a:lnTo>
                  <a:lnTo>
                    <a:pt x="100" y="71"/>
                  </a:lnTo>
                  <a:lnTo>
                    <a:pt x="131" y="89"/>
                  </a:lnTo>
                  <a:lnTo>
                    <a:pt x="163" y="105"/>
                  </a:lnTo>
                  <a:lnTo>
                    <a:pt x="193" y="120"/>
                  </a:lnTo>
                  <a:lnTo>
                    <a:pt x="221" y="131"/>
                  </a:lnTo>
                  <a:lnTo>
                    <a:pt x="226" y="131"/>
                  </a:lnTo>
                  <a:lnTo>
                    <a:pt x="231" y="1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69" name="Freeform 145"/>
            <p:cNvSpPr>
              <a:spLocks/>
            </p:cNvSpPr>
            <p:nvPr/>
          </p:nvSpPr>
          <p:spPr bwMode="auto">
            <a:xfrm>
              <a:off x="5412" y="721"/>
              <a:ext cx="46" cy="42"/>
            </a:xfrm>
            <a:custGeom>
              <a:avLst/>
              <a:gdLst/>
              <a:ahLst/>
              <a:cxnLst>
                <a:cxn ang="0">
                  <a:pos x="1" y="16"/>
                </a:cxn>
                <a:cxn ang="0">
                  <a:pos x="1" y="8"/>
                </a:cxn>
                <a:cxn ang="0">
                  <a:pos x="6" y="3"/>
                </a:cxn>
                <a:cxn ang="0">
                  <a:pos x="12" y="1"/>
                </a:cxn>
                <a:cxn ang="0">
                  <a:pos x="14" y="0"/>
                </a:cxn>
                <a:cxn ang="0">
                  <a:pos x="20" y="3"/>
                </a:cxn>
                <a:cxn ang="0">
                  <a:pos x="21" y="8"/>
                </a:cxn>
                <a:cxn ang="0">
                  <a:pos x="29" y="7"/>
                </a:cxn>
                <a:cxn ang="0">
                  <a:pos x="34" y="8"/>
                </a:cxn>
                <a:cxn ang="0">
                  <a:pos x="34" y="13"/>
                </a:cxn>
                <a:cxn ang="0">
                  <a:pos x="40" y="13"/>
                </a:cxn>
                <a:cxn ang="0">
                  <a:pos x="43" y="16"/>
                </a:cxn>
                <a:cxn ang="0">
                  <a:pos x="45" y="22"/>
                </a:cxn>
                <a:cxn ang="0">
                  <a:pos x="43" y="29"/>
                </a:cxn>
                <a:cxn ang="0">
                  <a:pos x="42" y="33"/>
                </a:cxn>
                <a:cxn ang="0">
                  <a:pos x="39" y="41"/>
                </a:cxn>
                <a:cxn ang="0">
                  <a:pos x="30" y="41"/>
                </a:cxn>
                <a:cxn ang="0">
                  <a:pos x="28" y="37"/>
                </a:cxn>
                <a:cxn ang="0">
                  <a:pos x="27" y="33"/>
                </a:cxn>
                <a:cxn ang="0">
                  <a:pos x="23" y="33"/>
                </a:cxn>
                <a:cxn ang="0">
                  <a:pos x="17" y="33"/>
                </a:cxn>
                <a:cxn ang="0">
                  <a:pos x="15" y="29"/>
                </a:cxn>
                <a:cxn ang="0">
                  <a:pos x="14" y="25"/>
                </a:cxn>
                <a:cxn ang="0">
                  <a:pos x="9" y="29"/>
                </a:cxn>
                <a:cxn ang="0">
                  <a:pos x="6" y="29"/>
                </a:cxn>
                <a:cxn ang="0">
                  <a:pos x="2" y="22"/>
                </a:cxn>
                <a:cxn ang="0">
                  <a:pos x="0" y="16"/>
                </a:cxn>
                <a:cxn ang="0">
                  <a:pos x="0" y="11"/>
                </a:cxn>
                <a:cxn ang="0">
                  <a:pos x="1" y="10"/>
                </a:cxn>
                <a:cxn ang="0">
                  <a:pos x="1" y="16"/>
                </a:cxn>
              </a:cxnLst>
              <a:rect l="0" t="0" r="r" b="b"/>
              <a:pathLst>
                <a:path w="46" h="42">
                  <a:moveTo>
                    <a:pt x="1" y="16"/>
                  </a:moveTo>
                  <a:lnTo>
                    <a:pt x="1" y="8"/>
                  </a:lnTo>
                  <a:lnTo>
                    <a:pt x="6" y="3"/>
                  </a:lnTo>
                  <a:lnTo>
                    <a:pt x="12" y="1"/>
                  </a:lnTo>
                  <a:lnTo>
                    <a:pt x="14" y="0"/>
                  </a:lnTo>
                  <a:lnTo>
                    <a:pt x="20" y="3"/>
                  </a:lnTo>
                  <a:lnTo>
                    <a:pt x="21" y="8"/>
                  </a:lnTo>
                  <a:lnTo>
                    <a:pt x="29" y="7"/>
                  </a:lnTo>
                  <a:lnTo>
                    <a:pt x="34" y="8"/>
                  </a:lnTo>
                  <a:lnTo>
                    <a:pt x="34" y="13"/>
                  </a:lnTo>
                  <a:lnTo>
                    <a:pt x="40" y="13"/>
                  </a:lnTo>
                  <a:lnTo>
                    <a:pt x="43" y="16"/>
                  </a:lnTo>
                  <a:lnTo>
                    <a:pt x="45" y="22"/>
                  </a:lnTo>
                  <a:lnTo>
                    <a:pt x="43" y="29"/>
                  </a:lnTo>
                  <a:lnTo>
                    <a:pt x="42" y="33"/>
                  </a:lnTo>
                  <a:lnTo>
                    <a:pt x="39" y="41"/>
                  </a:lnTo>
                  <a:lnTo>
                    <a:pt x="30" y="41"/>
                  </a:lnTo>
                  <a:lnTo>
                    <a:pt x="28" y="37"/>
                  </a:lnTo>
                  <a:lnTo>
                    <a:pt x="27" y="33"/>
                  </a:lnTo>
                  <a:lnTo>
                    <a:pt x="23" y="33"/>
                  </a:lnTo>
                  <a:lnTo>
                    <a:pt x="17" y="33"/>
                  </a:lnTo>
                  <a:lnTo>
                    <a:pt x="15" y="29"/>
                  </a:lnTo>
                  <a:lnTo>
                    <a:pt x="14" y="25"/>
                  </a:lnTo>
                  <a:lnTo>
                    <a:pt x="9" y="29"/>
                  </a:lnTo>
                  <a:lnTo>
                    <a:pt x="6" y="29"/>
                  </a:lnTo>
                  <a:lnTo>
                    <a:pt x="2" y="22"/>
                  </a:lnTo>
                  <a:lnTo>
                    <a:pt x="0" y="16"/>
                  </a:lnTo>
                  <a:lnTo>
                    <a:pt x="0" y="11"/>
                  </a:lnTo>
                  <a:lnTo>
                    <a:pt x="1" y="10"/>
                  </a:lnTo>
                  <a:lnTo>
                    <a:pt x="1" y="16"/>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170" name="Freeform 146"/>
            <p:cNvSpPr>
              <a:spLocks/>
            </p:cNvSpPr>
            <p:nvPr/>
          </p:nvSpPr>
          <p:spPr bwMode="auto">
            <a:xfrm>
              <a:off x="5412" y="721"/>
              <a:ext cx="49" cy="46"/>
            </a:xfrm>
            <a:custGeom>
              <a:avLst/>
              <a:gdLst/>
              <a:ahLst/>
              <a:cxnLst>
                <a:cxn ang="0">
                  <a:pos x="1" y="18"/>
                </a:cxn>
                <a:cxn ang="0">
                  <a:pos x="1" y="9"/>
                </a:cxn>
                <a:cxn ang="0">
                  <a:pos x="6" y="3"/>
                </a:cxn>
                <a:cxn ang="0">
                  <a:pos x="12" y="1"/>
                </a:cxn>
                <a:cxn ang="0">
                  <a:pos x="15" y="0"/>
                </a:cxn>
                <a:cxn ang="0">
                  <a:pos x="21" y="3"/>
                </a:cxn>
                <a:cxn ang="0">
                  <a:pos x="22" y="9"/>
                </a:cxn>
                <a:cxn ang="0">
                  <a:pos x="31" y="8"/>
                </a:cxn>
                <a:cxn ang="0">
                  <a:pos x="36" y="9"/>
                </a:cxn>
                <a:cxn ang="0">
                  <a:pos x="36" y="14"/>
                </a:cxn>
                <a:cxn ang="0">
                  <a:pos x="43" y="14"/>
                </a:cxn>
                <a:cxn ang="0">
                  <a:pos x="46" y="18"/>
                </a:cxn>
                <a:cxn ang="0">
                  <a:pos x="48" y="24"/>
                </a:cxn>
                <a:cxn ang="0">
                  <a:pos x="46" y="31"/>
                </a:cxn>
                <a:cxn ang="0">
                  <a:pos x="44" y="37"/>
                </a:cxn>
                <a:cxn ang="0">
                  <a:pos x="42" y="45"/>
                </a:cxn>
                <a:cxn ang="0">
                  <a:pos x="33" y="45"/>
                </a:cxn>
                <a:cxn ang="0">
                  <a:pos x="29" y="41"/>
                </a:cxn>
                <a:cxn ang="0">
                  <a:pos x="28" y="36"/>
                </a:cxn>
                <a:cxn ang="0">
                  <a:pos x="24" y="37"/>
                </a:cxn>
                <a:cxn ang="0">
                  <a:pos x="18" y="36"/>
                </a:cxn>
                <a:cxn ang="0">
                  <a:pos x="17" y="32"/>
                </a:cxn>
                <a:cxn ang="0">
                  <a:pos x="15" y="27"/>
                </a:cxn>
                <a:cxn ang="0">
                  <a:pos x="10" y="31"/>
                </a:cxn>
                <a:cxn ang="0">
                  <a:pos x="6" y="31"/>
                </a:cxn>
                <a:cxn ang="0">
                  <a:pos x="2" y="24"/>
                </a:cxn>
                <a:cxn ang="0">
                  <a:pos x="0" y="18"/>
                </a:cxn>
                <a:cxn ang="0">
                  <a:pos x="0" y="13"/>
                </a:cxn>
                <a:cxn ang="0">
                  <a:pos x="1" y="12"/>
                </a:cxn>
                <a:cxn ang="0">
                  <a:pos x="1" y="18"/>
                </a:cxn>
              </a:cxnLst>
              <a:rect l="0" t="0" r="r" b="b"/>
              <a:pathLst>
                <a:path w="49" h="46">
                  <a:moveTo>
                    <a:pt x="1" y="18"/>
                  </a:moveTo>
                  <a:lnTo>
                    <a:pt x="1" y="9"/>
                  </a:lnTo>
                  <a:lnTo>
                    <a:pt x="6" y="3"/>
                  </a:lnTo>
                  <a:lnTo>
                    <a:pt x="12" y="1"/>
                  </a:lnTo>
                  <a:lnTo>
                    <a:pt x="15" y="0"/>
                  </a:lnTo>
                  <a:lnTo>
                    <a:pt x="21" y="3"/>
                  </a:lnTo>
                  <a:lnTo>
                    <a:pt x="22" y="9"/>
                  </a:lnTo>
                  <a:lnTo>
                    <a:pt x="31" y="8"/>
                  </a:lnTo>
                  <a:lnTo>
                    <a:pt x="36" y="9"/>
                  </a:lnTo>
                  <a:lnTo>
                    <a:pt x="36" y="14"/>
                  </a:lnTo>
                  <a:lnTo>
                    <a:pt x="43" y="14"/>
                  </a:lnTo>
                  <a:lnTo>
                    <a:pt x="46" y="18"/>
                  </a:lnTo>
                  <a:lnTo>
                    <a:pt x="48" y="24"/>
                  </a:lnTo>
                  <a:lnTo>
                    <a:pt x="46" y="31"/>
                  </a:lnTo>
                  <a:lnTo>
                    <a:pt x="44" y="37"/>
                  </a:lnTo>
                  <a:lnTo>
                    <a:pt x="42" y="45"/>
                  </a:lnTo>
                  <a:lnTo>
                    <a:pt x="33" y="45"/>
                  </a:lnTo>
                  <a:lnTo>
                    <a:pt x="29" y="41"/>
                  </a:lnTo>
                  <a:lnTo>
                    <a:pt x="28" y="36"/>
                  </a:lnTo>
                  <a:lnTo>
                    <a:pt x="24" y="37"/>
                  </a:lnTo>
                  <a:lnTo>
                    <a:pt x="18" y="36"/>
                  </a:lnTo>
                  <a:lnTo>
                    <a:pt x="17" y="32"/>
                  </a:lnTo>
                  <a:lnTo>
                    <a:pt x="15" y="27"/>
                  </a:lnTo>
                  <a:lnTo>
                    <a:pt x="10" y="31"/>
                  </a:lnTo>
                  <a:lnTo>
                    <a:pt x="6" y="31"/>
                  </a:lnTo>
                  <a:lnTo>
                    <a:pt x="2" y="24"/>
                  </a:lnTo>
                  <a:lnTo>
                    <a:pt x="0" y="18"/>
                  </a:lnTo>
                  <a:lnTo>
                    <a:pt x="0" y="13"/>
                  </a:lnTo>
                  <a:lnTo>
                    <a:pt x="1" y="12"/>
                  </a:lnTo>
                  <a:lnTo>
                    <a:pt x="1"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71" name="Freeform 147"/>
            <p:cNvSpPr>
              <a:spLocks/>
            </p:cNvSpPr>
            <p:nvPr/>
          </p:nvSpPr>
          <p:spPr bwMode="auto">
            <a:xfrm>
              <a:off x="5134" y="560"/>
              <a:ext cx="73" cy="18"/>
            </a:xfrm>
            <a:custGeom>
              <a:avLst/>
              <a:gdLst/>
              <a:ahLst/>
              <a:cxnLst>
                <a:cxn ang="0">
                  <a:pos x="0" y="2"/>
                </a:cxn>
                <a:cxn ang="0">
                  <a:pos x="2" y="4"/>
                </a:cxn>
                <a:cxn ang="0">
                  <a:pos x="3" y="6"/>
                </a:cxn>
                <a:cxn ang="0">
                  <a:pos x="6" y="7"/>
                </a:cxn>
                <a:cxn ang="0">
                  <a:pos x="8" y="9"/>
                </a:cxn>
                <a:cxn ang="0">
                  <a:pos x="11" y="10"/>
                </a:cxn>
                <a:cxn ang="0">
                  <a:pos x="13" y="12"/>
                </a:cxn>
                <a:cxn ang="0">
                  <a:pos x="16" y="13"/>
                </a:cxn>
                <a:cxn ang="0">
                  <a:pos x="18" y="14"/>
                </a:cxn>
                <a:cxn ang="0">
                  <a:pos x="22" y="14"/>
                </a:cxn>
                <a:cxn ang="0">
                  <a:pos x="25" y="14"/>
                </a:cxn>
                <a:cxn ang="0">
                  <a:pos x="28" y="16"/>
                </a:cxn>
                <a:cxn ang="0">
                  <a:pos x="32" y="17"/>
                </a:cxn>
                <a:cxn ang="0">
                  <a:pos x="35" y="17"/>
                </a:cxn>
                <a:cxn ang="0">
                  <a:pos x="38" y="17"/>
                </a:cxn>
                <a:cxn ang="0">
                  <a:pos x="42" y="16"/>
                </a:cxn>
                <a:cxn ang="0">
                  <a:pos x="45" y="14"/>
                </a:cxn>
                <a:cxn ang="0">
                  <a:pos x="48" y="14"/>
                </a:cxn>
                <a:cxn ang="0">
                  <a:pos x="52" y="14"/>
                </a:cxn>
                <a:cxn ang="0">
                  <a:pos x="54" y="13"/>
                </a:cxn>
                <a:cxn ang="0">
                  <a:pos x="57" y="12"/>
                </a:cxn>
                <a:cxn ang="0">
                  <a:pos x="60" y="10"/>
                </a:cxn>
                <a:cxn ang="0">
                  <a:pos x="62" y="9"/>
                </a:cxn>
                <a:cxn ang="0">
                  <a:pos x="65" y="7"/>
                </a:cxn>
                <a:cxn ang="0">
                  <a:pos x="67" y="6"/>
                </a:cxn>
                <a:cxn ang="0">
                  <a:pos x="68" y="4"/>
                </a:cxn>
                <a:cxn ang="0">
                  <a:pos x="70" y="2"/>
                </a:cxn>
                <a:cxn ang="0">
                  <a:pos x="72" y="0"/>
                </a:cxn>
              </a:cxnLst>
              <a:rect l="0" t="0" r="r" b="b"/>
              <a:pathLst>
                <a:path w="73" h="18">
                  <a:moveTo>
                    <a:pt x="0" y="2"/>
                  </a:moveTo>
                  <a:lnTo>
                    <a:pt x="2" y="4"/>
                  </a:lnTo>
                  <a:lnTo>
                    <a:pt x="3" y="6"/>
                  </a:lnTo>
                  <a:lnTo>
                    <a:pt x="6" y="7"/>
                  </a:lnTo>
                  <a:lnTo>
                    <a:pt x="8" y="9"/>
                  </a:lnTo>
                  <a:lnTo>
                    <a:pt x="11" y="10"/>
                  </a:lnTo>
                  <a:lnTo>
                    <a:pt x="13" y="12"/>
                  </a:lnTo>
                  <a:lnTo>
                    <a:pt x="16" y="13"/>
                  </a:lnTo>
                  <a:lnTo>
                    <a:pt x="18" y="14"/>
                  </a:lnTo>
                  <a:lnTo>
                    <a:pt x="22" y="14"/>
                  </a:lnTo>
                  <a:lnTo>
                    <a:pt x="25" y="14"/>
                  </a:lnTo>
                  <a:lnTo>
                    <a:pt x="28" y="16"/>
                  </a:lnTo>
                  <a:lnTo>
                    <a:pt x="32" y="17"/>
                  </a:lnTo>
                  <a:lnTo>
                    <a:pt x="35" y="17"/>
                  </a:lnTo>
                  <a:lnTo>
                    <a:pt x="38" y="17"/>
                  </a:lnTo>
                  <a:lnTo>
                    <a:pt x="42" y="16"/>
                  </a:lnTo>
                  <a:lnTo>
                    <a:pt x="45" y="14"/>
                  </a:lnTo>
                  <a:lnTo>
                    <a:pt x="48" y="14"/>
                  </a:lnTo>
                  <a:lnTo>
                    <a:pt x="52" y="14"/>
                  </a:lnTo>
                  <a:lnTo>
                    <a:pt x="54" y="13"/>
                  </a:lnTo>
                  <a:lnTo>
                    <a:pt x="57" y="12"/>
                  </a:lnTo>
                  <a:lnTo>
                    <a:pt x="60" y="10"/>
                  </a:lnTo>
                  <a:lnTo>
                    <a:pt x="62" y="9"/>
                  </a:lnTo>
                  <a:lnTo>
                    <a:pt x="65" y="7"/>
                  </a:lnTo>
                  <a:lnTo>
                    <a:pt x="67" y="6"/>
                  </a:lnTo>
                  <a:lnTo>
                    <a:pt x="68" y="4"/>
                  </a:lnTo>
                  <a:lnTo>
                    <a:pt x="70" y="2"/>
                  </a:lnTo>
                  <a:lnTo>
                    <a:pt x="7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72" name="Freeform 148"/>
            <p:cNvSpPr>
              <a:spLocks/>
            </p:cNvSpPr>
            <p:nvPr/>
          </p:nvSpPr>
          <p:spPr bwMode="auto">
            <a:xfrm>
              <a:off x="5134" y="527"/>
              <a:ext cx="73" cy="18"/>
            </a:xfrm>
            <a:custGeom>
              <a:avLst/>
              <a:gdLst/>
              <a:ahLst/>
              <a:cxnLst>
                <a:cxn ang="0">
                  <a:pos x="72" y="17"/>
                </a:cxn>
                <a:cxn ang="0">
                  <a:pos x="70" y="14"/>
                </a:cxn>
                <a:cxn ang="0">
                  <a:pos x="68" y="13"/>
                </a:cxn>
                <a:cxn ang="0">
                  <a:pos x="67" y="10"/>
                </a:cxn>
                <a:cxn ang="0">
                  <a:pos x="65" y="9"/>
                </a:cxn>
                <a:cxn ang="0">
                  <a:pos x="62" y="7"/>
                </a:cxn>
                <a:cxn ang="0">
                  <a:pos x="60" y="6"/>
                </a:cxn>
                <a:cxn ang="0">
                  <a:pos x="57" y="4"/>
                </a:cxn>
                <a:cxn ang="0">
                  <a:pos x="54" y="4"/>
                </a:cxn>
                <a:cxn ang="0">
                  <a:pos x="52" y="2"/>
                </a:cxn>
                <a:cxn ang="0">
                  <a:pos x="48" y="1"/>
                </a:cxn>
                <a:cxn ang="0">
                  <a:pos x="45" y="1"/>
                </a:cxn>
                <a:cxn ang="0">
                  <a:pos x="42" y="0"/>
                </a:cxn>
                <a:cxn ang="0">
                  <a:pos x="38" y="0"/>
                </a:cxn>
                <a:cxn ang="0">
                  <a:pos x="35" y="0"/>
                </a:cxn>
                <a:cxn ang="0">
                  <a:pos x="32" y="0"/>
                </a:cxn>
                <a:cxn ang="0">
                  <a:pos x="28" y="0"/>
                </a:cxn>
                <a:cxn ang="0">
                  <a:pos x="25" y="1"/>
                </a:cxn>
                <a:cxn ang="0">
                  <a:pos x="22" y="1"/>
                </a:cxn>
                <a:cxn ang="0">
                  <a:pos x="18" y="2"/>
                </a:cxn>
                <a:cxn ang="0">
                  <a:pos x="16" y="4"/>
                </a:cxn>
                <a:cxn ang="0">
                  <a:pos x="13" y="4"/>
                </a:cxn>
                <a:cxn ang="0">
                  <a:pos x="11" y="6"/>
                </a:cxn>
                <a:cxn ang="0">
                  <a:pos x="8" y="7"/>
                </a:cxn>
                <a:cxn ang="0">
                  <a:pos x="6" y="9"/>
                </a:cxn>
                <a:cxn ang="0">
                  <a:pos x="3" y="10"/>
                </a:cxn>
                <a:cxn ang="0">
                  <a:pos x="2" y="13"/>
                </a:cxn>
                <a:cxn ang="0">
                  <a:pos x="0" y="14"/>
                </a:cxn>
              </a:cxnLst>
              <a:rect l="0" t="0" r="r" b="b"/>
              <a:pathLst>
                <a:path w="73" h="18">
                  <a:moveTo>
                    <a:pt x="72" y="17"/>
                  </a:moveTo>
                  <a:lnTo>
                    <a:pt x="70" y="14"/>
                  </a:lnTo>
                  <a:lnTo>
                    <a:pt x="68" y="13"/>
                  </a:lnTo>
                  <a:lnTo>
                    <a:pt x="67" y="10"/>
                  </a:lnTo>
                  <a:lnTo>
                    <a:pt x="65" y="9"/>
                  </a:lnTo>
                  <a:lnTo>
                    <a:pt x="62" y="7"/>
                  </a:lnTo>
                  <a:lnTo>
                    <a:pt x="60" y="6"/>
                  </a:lnTo>
                  <a:lnTo>
                    <a:pt x="57" y="4"/>
                  </a:lnTo>
                  <a:lnTo>
                    <a:pt x="54" y="4"/>
                  </a:lnTo>
                  <a:lnTo>
                    <a:pt x="52" y="2"/>
                  </a:lnTo>
                  <a:lnTo>
                    <a:pt x="48" y="1"/>
                  </a:lnTo>
                  <a:lnTo>
                    <a:pt x="45" y="1"/>
                  </a:lnTo>
                  <a:lnTo>
                    <a:pt x="42" y="0"/>
                  </a:lnTo>
                  <a:lnTo>
                    <a:pt x="38" y="0"/>
                  </a:lnTo>
                  <a:lnTo>
                    <a:pt x="35" y="0"/>
                  </a:lnTo>
                  <a:lnTo>
                    <a:pt x="32" y="0"/>
                  </a:lnTo>
                  <a:lnTo>
                    <a:pt x="28" y="0"/>
                  </a:lnTo>
                  <a:lnTo>
                    <a:pt x="25" y="1"/>
                  </a:lnTo>
                  <a:lnTo>
                    <a:pt x="22" y="1"/>
                  </a:lnTo>
                  <a:lnTo>
                    <a:pt x="18" y="2"/>
                  </a:lnTo>
                  <a:lnTo>
                    <a:pt x="16" y="4"/>
                  </a:lnTo>
                  <a:lnTo>
                    <a:pt x="13" y="4"/>
                  </a:lnTo>
                  <a:lnTo>
                    <a:pt x="11" y="6"/>
                  </a:lnTo>
                  <a:lnTo>
                    <a:pt x="8" y="7"/>
                  </a:lnTo>
                  <a:lnTo>
                    <a:pt x="6" y="9"/>
                  </a:lnTo>
                  <a:lnTo>
                    <a:pt x="3" y="10"/>
                  </a:lnTo>
                  <a:lnTo>
                    <a:pt x="2" y="13"/>
                  </a:lnTo>
                  <a:lnTo>
                    <a:pt x="0" y="14"/>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73" name="Freeform 149"/>
            <p:cNvSpPr>
              <a:spLocks/>
            </p:cNvSpPr>
            <p:nvPr/>
          </p:nvSpPr>
          <p:spPr bwMode="auto">
            <a:xfrm>
              <a:off x="5204" y="537"/>
              <a:ext cx="14" cy="29"/>
            </a:xfrm>
            <a:custGeom>
              <a:avLst/>
              <a:gdLst/>
              <a:ahLst/>
              <a:cxnLst>
                <a:cxn ang="0">
                  <a:pos x="13" y="13"/>
                </a:cxn>
                <a:cxn ang="0">
                  <a:pos x="13" y="12"/>
                </a:cxn>
                <a:cxn ang="0">
                  <a:pos x="13" y="11"/>
                </a:cxn>
                <a:cxn ang="0">
                  <a:pos x="13" y="10"/>
                </a:cxn>
                <a:cxn ang="0">
                  <a:pos x="13" y="8"/>
                </a:cxn>
                <a:cxn ang="0">
                  <a:pos x="11" y="7"/>
                </a:cxn>
                <a:cxn ang="0">
                  <a:pos x="11" y="6"/>
                </a:cxn>
                <a:cxn ang="0">
                  <a:pos x="11" y="4"/>
                </a:cxn>
                <a:cxn ang="0">
                  <a:pos x="10" y="3"/>
                </a:cxn>
                <a:cxn ang="0">
                  <a:pos x="10" y="2"/>
                </a:cxn>
                <a:cxn ang="0">
                  <a:pos x="10" y="1"/>
                </a:cxn>
                <a:cxn ang="0">
                  <a:pos x="8" y="1"/>
                </a:cxn>
                <a:cxn ang="0">
                  <a:pos x="7" y="1"/>
                </a:cxn>
                <a:cxn ang="0">
                  <a:pos x="7" y="0"/>
                </a:cxn>
                <a:cxn ang="0">
                  <a:pos x="5" y="0"/>
                </a:cxn>
                <a:cxn ang="0">
                  <a:pos x="5" y="1"/>
                </a:cxn>
                <a:cxn ang="0">
                  <a:pos x="4" y="1"/>
                </a:cxn>
                <a:cxn ang="0">
                  <a:pos x="3" y="1"/>
                </a:cxn>
                <a:cxn ang="0">
                  <a:pos x="3" y="2"/>
                </a:cxn>
                <a:cxn ang="0">
                  <a:pos x="3" y="3"/>
                </a:cxn>
                <a:cxn ang="0">
                  <a:pos x="3" y="4"/>
                </a:cxn>
                <a:cxn ang="0">
                  <a:pos x="1" y="4"/>
                </a:cxn>
                <a:cxn ang="0">
                  <a:pos x="1" y="6"/>
                </a:cxn>
                <a:cxn ang="0">
                  <a:pos x="1" y="7"/>
                </a:cxn>
                <a:cxn ang="0">
                  <a:pos x="0" y="8"/>
                </a:cxn>
                <a:cxn ang="0">
                  <a:pos x="0" y="10"/>
                </a:cxn>
                <a:cxn ang="0">
                  <a:pos x="0" y="11"/>
                </a:cxn>
                <a:cxn ang="0">
                  <a:pos x="0" y="12"/>
                </a:cxn>
                <a:cxn ang="0">
                  <a:pos x="0" y="13"/>
                </a:cxn>
                <a:cxn ang="0">
                  <a:pos x="0" y="14"/>
                </a:cxn>
                <a:cxn ang="0">
                  <a:pos x="0" y="16"/>
                </a:cxn>
                <a:cxn ang="0">
                  <a:pos x="0" y="17"/>
                </a:cxn>
                <a:cxn ang="0">
                  <a:pos x="0" y="18"/>
                </a:cxn>
                <a:cxn ang="0">
                  <a:pos x="0" y="19"/>
                </a:cxn>
                <a:cxn ang="0">
                  <a:pos x="1" y="20"/>
                </a:cxn>
                <a:cxn ang="0">
                  <a:pos x="1" y="21"/>
                </a:cxn>
                <a:cxn ang="0">
                  <a:pos x="1" y="22"/>
                </a:cxn>
                <a:cxn ang="0">
                  <a:pos x="3" y="23"/>
                </a:cxn>
                <a:cxn ang="0">
                  <a:pos x="3" y="24"/>
                </a:cxn>
                <a:cxn ang="0">
                  <a:pos x="3" y="25"/>
                </a:cxn>
                <a:cxn ang="0">
                  <a:pos x="4" y="26"/>
                </a:cxn>
                <a:cxn ang="0">
                  <a:pos x="4" y="27"/>
                </a:cxn>
                <a:cxn ang="0">
                  <a:pos x="5" y="27"/>
                </a:cxn>
                <a:cxn ang="0">
                  <a:pos x="7" y="28"/>
                </a:cxn>
                <a:cxn ang="0">
                  <a:pos x="7" y="27"/>
                </a:cxn>
                <a:cxn ang="0">
                  <a:pos x="8" y="27"/>
                </a:cxn>
                <a:cxn ang="0">
                  <a:pos x="8" y="26"/>
                </a:cxn>
                <a:cxn ang="0">
                  <a:pos x="10" y="25"/>
                </a:cxn>
                <a:cxn ang="0">
                  <a:pos x="10" y="24"/>
                </a:cxn>
                <a:cxn ang="0">
                  <a:pos x="11" y="23"/>
                </a:cxn>
                <a:cxn ang="0">
                  <a:pos x="11" y="22"/>
                </a:cxn>
                <a:cxn ang="0">
                  <a:pos x="11" y="21"/>
                </a:cxn>
                <a:cxn ang="0">
                  <a:pos x="11" y="20"/>
                </a:cxn>
                <a:cxn ang="0">
                  <a:pos x="13" y="19"/>
                </a:cxn>
                <a:cxn ang="0">
                  <a:pos x="13" y="18"/>
                </a:cxn>
                <a:cxn ang="0">
                  <a:pos x="13" y="17"/>
                </a:cxn>
                <a:cxn ang="0">
                  <a:pos x="13" y="16"/>
                </a:cxn>
                <a:cxn ang="0">
                  <a:pos x="13" y="14"/>
                </a:cxn>
                <a:cxn ang="0">
                  <a:pos x="13" y="13"/>
                </a:cxn>
              </a:cxnLst>
              <a:rect l="0" t="0" r="r" b="b"/>
              <a:pathLst>
                <a:path w="14" h="29">
                  <a:moveTo>
                    <a:pt x="13" y="13"/>
                  </a:moveTo>
                  <a:lnTo>
                    <a:pt x="13" y="12"/>
                  </a:lnTo>
                  <a:lnTo>
                    <a:pt x="13" y="11"/>
                  </a:lnTo>
                  <a:lnTo>
                    <a:pt x="13" y="10"/>
                  </a:lnTo>
                  <a:lnTo>
                    <a:pt x="13" y="8"/>
                  </a:lnTo>
                  <a:lnTo>
                    <a:pt x="11" y="7"/>
                  </a:lnTo>
                  <a:lnTo>
                    <a:pt x="11" y="6"/>
                  </a:lnTo>
                  <a:lnTo>
                    <a:pt x="11" y="4"/>
                  </a:lnTo>
                  <a:lnTo>
                    <a:pt x="10" y="3"/>
                  </a:lnTo>
                  <a:lnTo>
                    <a:pt x="10" y="2"/>
                  </a:lnTo>
                  <a:lnTo>
                    <a:pt x="10" y="1"/>
                  </a:lnTo>
                  <a:lnTo>
                    <a:pt x="8" y="1"/>
                  </a:lnTo>
                  <a:lnTo>
                    <a:pt x="7" y="1"/>
                  </a:lnTo>
                  <a:lnTo>
                    <a:pt x="7" y="0"/>
                  </a:lnTo>
                  <a:lnTo>
                    <a:pt x="5" y="0"/>
                  </a:lnTo>
                  <a:lnTo>
                    <a:pt x="5" y="1"/>
                  </a:lnTo>
                  <a:lnTo>
                    <a:pt x="4" y="1"/>
                  </a:lnTo>
                  <a:lnTo>
                    <a:pt x="3" y="1"/>
                  </a:lnTo>
                  <a:lnTo>
                    <a:pt x="3" y="2"/>
                  </a:lnTo>
                  <a:lnTo>
                    <a:pt x="3" y="3"/>
                  </a:lnTo>
                  <a:lnTo>
                    <a:pt x="3" y="4"/>
                  </a:lnTo>
                  <a:lnTo>
                    <a:pt x="1" y="4"/>
                  </a:lnTo>
                  <a:lnTo>
                    <a:pt x="1" y="6"/>
                  </a:lnTo>
                  <a:lnTo>
                    <a:pt x="1" y="7"/>
                  </a:lnTo>
                  <a:lnTo>
                    <a:pt x="0" y="8"/>
                  </a:lnTo>
                  <a:lnTo>
                    <a:pt x="0" y="10"/>
                  </a:lnTo>
                  <a:lnTo>
                    <a:pt x="0" y="11"/>
                  </a:lnTo>
                  <a:lnTo>
                    <a:pt x="0" y="12"/>
                  </a:lnTo>
                  <a:lnTo>
                    <a:pt x="0" y="13"/>
                  </a:lnTo>
                  <a:lnTo>
                    <a:pt x="0" y="14"/>
                  </a:lnTo>
                  <a:lnTo>
                    <a:pt x="0" y="16"/>
                  </a:lnTo>
                  <a:lnTo>
                    <a:pt x="0" y="17"/>
                  </a:lnTo>
                  <a:lnTo>
                    <a:pt x="0" y="18"/>
                  </a:lnTo>
                  <a:lnTo>
                    <a:pt x="0" y="19"/>
                  </a:lnTo>
                  <a:lnTo>
                    <a:pt x="1" y="20"/>
                  </a:lnTo>
                  <a:lnTo>
                    <a:pt x="1" y="21"/>
                  </a:lnTo>
                  <a:lnTo>
                    <a:pt x="1" y="22"/>
                  </a:lnTo>
                  <a:lnTo>
                    <a:pt x="3" y="23"/>
                  </a:lnTo>
                  <a:lnTo>
                    <a:pt x="3" y="24"/>
                  </a:lnTo>
                  <a:lnTo>
                    <a:pt x="3" y="25"/>
                  </a:lnTo>
                  <a:lnTo>
                    <a:pt x="4" y="26"/>
                  </a:lnTo>
                  <a:lnTo>
                    <a:pt x="4" y="27"/>
                  </a:lnTo>
                  <a:lnTo>
                    <a:pt x="5" y="27"/>
                  </a:lnTo>
                  <a:lnTo>
                    <a:pt x="7" y="28"/>
                  </a:lnTo>
                  <a:lnTo>
                    <a:pt x="7" y="27"/>
                  </a:lnTo>
                  <a:lnTo>
                    <a:pt x="8" y="27"/>
                  </a:lnTo>
                  <a:lnTo>
                    <a:pt x="8" y="26"/>
                  </a:lnTo>
                  <a:lnTo>
                    <a:pt x="10" y="25"/>
                  </a:lnTo>
                  <a:lnTo>
                    <a:pt x="10" y="24"/>
                  </a:lnTo>
                  <a:lnTo>
                    <a:pt x="11" y="23"/>
                  </a:lnTo>
                  <a:lnTo>
                    <a:pt x="11" y="22"/>
                  </a:lnTo>
                  <a:lnTo>
                    <a:pt x="11" y="21"/>
                  </a:lnTo>
                  <a:lnTo>
                    <a:pt x="11" y="20"/>
                  </a:lnTo>
                  <a:lnTo>
                    <a:pt x="13" y="19"/>
                  </a:lnTo>
                  <a:lnTo>
                    <a:pt x="13" y="18"/>
                  </a:lnTo>
                  <a:lnTo>
                    <a:pt x="13" y="17"/>
                  </a:lnTo>
                  <a:lnTo>
                    <a:pt x="13" y="16"/>
                  </a:lnTo>
                  <a:lnTo>
                    <a:pt x="13" y="14"/>
                  </a:lnTo>
                  <a:lnTo>
                    <a:pt x="13" y="13"/>
                  </a:lnTo>
                </a:path>
              </a:pathLst>
            </a:custGeom>
            <a:solidFill>
              <a:srgbClr val="B0B0B0"/>
            </a:solidFill>
            <a:ln w="12700" cap="rnd" cmpd="sng">
              <a:solidFill>
                <a:srgbClr val="000000"/>
              </a:solidFill>
              <a:prstDash val="solid"/>
              <a:round/>
              <a:headEnd type="none" w="med" len="med"/>
              <a:tailEnd type="none" w="med" len="med"/>
            </a:ln>
            <a:effectLst/>
          </p:spPr>
          <p:txBody>
            <a:bodyPr/>
            <a:lstStyle/>
            <a:p>
              <a:endParaRPr lang="en-US"/>
            </a:p>
          </p:txBody>
        </p:sp>
        <p:sp>
          <p:nvSpPr>
            <p:cNvPr id="1174" name="Freeform 150"/>
            <p:cNvSpPr>
              <a:spLocks/>
            </p:cNvSpPr>
            <p:nvPr/>
          </p:nvSpPr>
          <p:spPr bwMode="auto">
            <a:xfrm>
              <a:off x="5204" y="537"/>
              <a:ext cx="14" cy="32"/>
            </a:xfrm>
            <a:custGeom>
              <a:avLst/>
              <a:gdLst/>
              <a:ahLst/>
              <a:cxnLst>
                <a:cxn ang="0">
                  <a:pos x="13" y="14"/>
                </a:cxn>
                <a:cxn ang="0">
                  <a:pos x="13" y="12"/>
                </a:cxn>
                <a:cxn ang="0">
                  <a:pos x="13" y="11"/>
                </a:cxn>
                <a:cxn ang="0">
                  <a:pos x="13" y="9"/>
                </a:cxn>
                <a:cxn ang="0">
                  <a:pos x="12" y="9"/>
                </a:cxn>
                <a:cxn ang="0">
                  <a:pos x="12" y="8"/>
                </a:cxn>
                <a:cxn ang="0">
                  <a:pos x="12" y="7"/>
                </a:cxn>
                <a:cxn ang="0">
                  <a:pos x="11" y="5"/>
                </a:cxn>
                <a:cxn ang="0">
                  <a:pos x="11" y="4"/>
                </a:cxn>
                <a:cxn ang="0">
                  <a:pos x="11" y="2"/>
                </a:cxn>
                <a:cxn ang="0">
                  <a:pos x="10" y="1"/>
                </a:cxn>
                <a:cxn ang="0">
                  <a:pos x="8" y="1"/>
                </a:cxn>
                <a:cxn ang="0">
                  <a:pos x="7" y="0"/>
                </a:cxn>
                <a:cxn ang="0">
                  <a:pos x="6" y="0"/>
                </a:cxn>
                <a:cxn ang="0">
                  <a:pos x="6" y="1"/>
                </a:cxn>
                <a:cxn ang="0">
                  <a:pos x="5" y="1"/>
                </a:cxn>
                <a:cxn ang="0">
                  <a:pos x="4" y="1"/>
                </a:cxn>
                <a:cxn ang="0">
                  <a:pos x="3" y="1"/>
                </a:cxn>
                <a:cxn ang="0">
                  <a:pos x="3" y="2"/>
                </a:cxn>
                <a:cxn ang="0">
                  <a:pos x="2" y="4"/>
                </a:cxn>
                <a:cxn ang="0">
                  <a:pos x="2" y="5"/>
                </a:cxn>
                <a:cxn ang="0">
                  <a:pos x="1" y="7"/>
                </a:cxn>
                <a:cxn ang="0">
                  <a:pos x="1" y="8"/>
                </a:cxn>
                <a:cxn ang="0">
                  <a:pos x="1" y="9"/>
                </a:cxn>
                <a:cxn ang="0">
                  <a:pos x="0" y="11"/>
                </a:cxn>
                <a:cxn ang="0">
                  <a:pos x="0" y="12"/>
                </a:cxn>
                <a:cxn ang="0">
                  <a:pos x="0" y="14"/>
                </a:cxn>
                <a:cxn ang="0">
                  <a:pos x="0" y="17"/>
                </a:cxn>
                <a:cxn ang="0">
                  <a:pos x="0" y="19"/>
                </a:cxn>
                <a:cxn ang="0">
                  <a:pos x="1" y="21"/>
                </a:cxn>
                <a:cxn ang="0">
                  <a:pos x="1" y="23"/>
                </a:cxn>
                <a:cxn ang="0">
                  <a:pos x="2" y="25"/>
                </a:cxn>
                <a:cxn ang="0">
                  <a:pos x="2" y="27"/>
                </a:cxn>
                <a:cxn ang="0">
                  <a:pos x="3" y="27"/>
                </a:cxn>
                <a:cxn ang="0">
                  <a:pos x="3" y="28"/>
                </a:cxn>
                <a:cxn ang="0">
                  <a:pos x="4" y="29"/>
                </a:cxn>
                <a:cxn ang="0">
                  <a:pos x="5" y="30"/>
                </a:cxn>
                <a:cxn ang="0">
                  <a:pos x="6" y="30"/>
                </a:cxn>
                <a:cxn ang="0">
                  <a:pos x="7" y="31"/>
                </a:cxn>
                <a:cxn ang="0">
                  <a:pos x="7" y="30"/>
                </a:cxn>
                <a:cxn ang="0">
                  <a:pos x="8" y="30"/>
                </a:cxn>
                <a:cxn ang="0">
                  <a:pos x="8" y="29"/>
                </a:cxn>
                <a:cxn ang="0">
                  <a:pos x="10" y="28"/>
                </a:cxn>
                <a:cxn ang="0">
                  <a:pos x="11" y="27"/>
                </a:cxn>
                <a:cxn ang="0">
                  <a:pos x="11" y="25"/>
                </a:cxn>
                <a:cxn ang="0">
                  <a:pos x="12" y="23"/>
                </a:cxn>
                <a:cxn ang="0">
                  <a:pos x="12" y="21"/>
                </a:cxn>
                <a:cxn ang="0">
                  <a:pos x="13" y="21"/>
                </a:cxn>
                <a:cxn ang="0">
                  <a:pos x="13" y="19"/>
                </a:cxn>
                <a:cxn ang="0">
                  <a:pos x="13" y="17"/>
                </a:cxn>
                <a:cxn ang="0">
                  <a:pos x="13" y="14"/>
                </a:cxn>
              </a:cxnLst>
              <a:rect l="0" t="0" r="r" b="b"/>
              <a:pathLst>
                <a:path w="14" h="32">
                  <a:moveTo>
                    <a:pt x="13" y="14"/>
                  </a:moveTo>
                  <a:lnTo>
                    <a:pt x="13" y="12"/>
                  </a:lnTo>
                  <a:lnTo>
                    <a:pt x="13" y="11"/>
                  </a:lnTo>
                  <a:lnTo>
                    <a:pt x="13" y="9"/>
                  </a:lnTo>
                  <a:lnTo>
                    <a:pt x="12" y="9"/>
                  </a:lnTo>
                  <a:lnTo>
                    <a:pt x="12" y="8"/>
                  </a:lnTo>
                  <a:lnTo>
                    <a:pt x="12" y="7"/>
                  </a:lnTo>
                  <a:lnTo>
                    <a:pt x="11" y="5"/>
                  </a:lnTo>
                  <a:lnTo>
                    <a:pt x="11" y="4"/>
                  </a:lnTo>
                  <a:lnTo>
                    <a:pt x="11" y="2"/>
                  </a:lnTo>
                  <a:lnTo>
                    <a:pt x="10" y="1"/>
                  </a:lnTo>
                  <a:lnTo>
                    <a:pt x="8" y="1"/>
                  </a:lnTo>
                  <a:lnTo>
                    <a:pt x="7" y="0"/>
                  </a:lnTo>
                  <a:lnTo>
                    <a:pt x="6" y="0"/>
                  </a:lnTo>
                  <a:lnTo>
                    <a:pt x="6" y="1"/>
                  </a:lnTo>
                  <a:lnTo>
                    <a:pt x="5" y="1"/>
                  </a:lnTo>
                  <a:lnTo>
                    <a:pt x="4" y="1"/>
                  </a:lnTo>
                  <a:lnTo>
                    <a:pt x="3" y="1"/>
                  </a:lnTo>
                  <a:lnTo>
                    <a:pt x="3" y="2"/>
                  </a:lnTo>
                  <a:lnTo>
                    <a:pt x="2" y="4"/>
                  </a:lnTo>
                  <a:lnTo>
                    <a:pt x="2" y="5"/>
                  </a:lnTo>
                  <a:lnTo>
                    <a:pt x="1" y="7"/>
                  </a:lnTo>
                  <a:lnTo>
                    <a:pt x="1" y="8"/>
                  </a:lnTo>
                  <a:lnTo>
                    <a:pt x="1" y="9"/>
                  </a:lnTo>
                  <a:lnTo>
                    <a:pt x="0" y="11"/>
                  </a:lnTo>
                  <a:lnTo>
                    <a:pt x="0" y="12"/>
                  </a:lnTo>
                  <a:lnTo>
                    <a:pt x="0" y="14"/>
                  </a:lnTo>
                  <a:lnTo>
                    <a:pt x="0" y="17"/>
                  </a:lnTo>
                  <a:lnTo>
                    <a:pt x="0" y="19"/>
                  </a:lnTo>
                  <a:lnTo>
                    <a:pt x="1" y="21"/>
                  </a:lnTo>
                  <a:lnTo>
                    <a:pt x="1" y="23"/>
                  </a:lnTo>
                  <a:lnTo>
                    <a:pt x="2" y="25"/>
                  </a:lnTo>
                  <a:lnTo>
                    <a:pt x="2" y="27"/>
                  </a:lnTo>
                  <a:lnTo>
                    <a:pt x="3" y="27"/>
                  </a:lnTo>
                  <a:lnTo>
                    <a:pt x="3" y="28"/>
                  </a:lnTo>
                  <a:lnTo>
                    <a:pt x="4" y="29"/>
                  </a:lnTo>
                  <a:lnTo>
                    <a:pt x="5" y="30"/>
                  </a:lnTo>
                  <a:lnTo>
                    <a:pt x="6" y="30"/>
                  </a:lnTo>
                  <a:lnTo>
                    <a:pt x="7" y="31"/>
                  </a:lnTo>
                  <a:lnTo>
                    <a:pt x="7" y="30"/>
                  </a:lnTo>
                  <a:lnTo>
                    <a:pt x="8" y="30"/>
                  </a:lnTo>
                  <a:lnTo>
                    <a:pt x="8" y="29"/>
                  </a:lnTo>
                  <a:lnTo>
                    <a:pt x="10" y="28"/>
                  </a:lnTo>
                  <a:lnTo>
                    <a:pt x="11" y="27"/>
                  </a:lnTo>
                  <a:lnTo>
                    <a:pt x="11" y="25"/>
                  </a:lnTo>
                  <a:lnTo>
                    <a:pt x="12" y="23"/>
                  </a:lnTo>
                  <a:lnTo>
                    <a:pt x="12" y="21"/>
                  </a:lnTo>
                  <a:lnTo>
                    <a:pt x="13" y="21"/>
                  </a:lnTo>
                  <a:lnTo>
                    <a:pt x="13" y="19"/>
                  </a:lnTo>
                  <a:lnTo>
                    <a:pt x="13" y="17"/>
                  </a:lnTo>
                  <a:lnTo>
                    <a:pt x="13" y="14"/>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75" name="Freeform 151"/>
            <p:cNvSpPr>
              <a:spLocks/>
            </p:cNvSpPr>
            <p:nvPr/>
          </p:nvSpPr>
          <p:spPr bwMode="auto">
            <a:xfrm>
              <a:off x="5216" y="541"/>
              <a:ext cx="14" cy="20"/>
            </a:xfrm>
            <a:custGeom>
              <a:avLst/>
              <a:gdLst/>
              <a:ahLst/>
              <a:cxnLst>
                <a:cxn ang="0">
                  <a:pos x="13" y="9"/>
                </a:cxn>
                <a:cxn ang="0">
                  <a:pos x="13" y="8"/>
                </a:cxn>
                <a:cxn ang="0">
                  <a:pos x="13" y="7"/>
                </a:cxn>
                <a:cxn ang="0">
                  <a:pos x="13" y="6"/>
                </a:cxn>
                <a:cxn ang="0">
                  <a:pos x="13" y="5"/>
                </a:cxn>
                <a:cxn ang="0">
                  <a:pos x="13" y="4"/>
                </a:cxn>
                <a:cxn ang="0">
                  <a:pos x="13" y="3"/>
                </a:cxn>
                <a:cxn ang="0">
                  <a:pos x="13" y="2"/>
                </a:cxn>
                <a:cxn ang="0">
                  <a:pos x="13" y="1"/>
                </a:cxn>
                <a:cxn ang="0">
                  <a:pos x="13" y="0"/>
                </a:cxn>
                <a:cxn ang="0">
                  <a:pos x="0" y="1"/>
                </a:cxn>
                <a:cxn ang="0">
                  <a:pos x="0" y="2"/>
                </a:cxn>
                <a:cxn ang="0">
                  <a:pos x="0" y="3"/>
                </a:cxn>
                <a:cxn ang="0">
                  <a:pos x="0" y="4"/>
                </a:cxn>
                <a:cxn ang="0">
                  <a:pos x="0" y="5"/>
                </a:cxn>
                <a:cxn ang="0">
                  <a:pos x="0" y="6"/>
                </a:cxn>
                <a:cxn ang="0">
                  <a:pos x="0" y="7"/>
                </a:cxn>
                <a:cxn ang="0">
                  <a:pos x="0" y="8"/>
                </a:cxn>
                <a:cxn ang="0">
                  <a:pos x="0" y="9"/>
                </a:cxn>
                <a:cxn ang="0">
                  <a:pos x="0" y="10"/>
                </a:cxn>
                <a:cxn ang="0">
                  <a:pos x="0" y="11"/>
                </a:cxn>
                <a:cxn ang="0">
                  <a:pos x="0" y="12"/>
                </a:cxn>
                <a:cxn ang="0">
                  <a:pos x="0" y="13"/>
                </a:cxn>
                <a:cxn ang="0">
                  <a:pos x="0" y="15"/>
                </a:cxn>
                <a:cxn ang="0">
                  <a:pos x="0" y="16"/>
                </a:cxn>
                <a:cxn ang="0">
                  <a:pos x="0" y="17"/>
                </a:cxn>
                <a:cxn ang="0">
                  <a:pos x="0" y="18"/>
                </a:cxn>
                <a:cxn ang="0">
                  <a:pos x="0" y="19"/>
                </a:cxn>
                <a:cxn ang="0">
                  <a:pos x="13" y="19"/>
                </a:cxn>
                <a:cxn ang="0">
                  <a:pos x="13" y="18"/>
                </a:cxn>
                <a:cxn ang="0">
                  <a:pos x="13" y="17"/>
                </a:cxn>
                <a:cxn ang="0">
                  <a:pos x="13" y="16"/>
                </a:cxn>
                <a:cxn ang="0">
                  <a:pos x="13" y="15"/>
                </a:cxn>
                <a:cxn ang="0">
                  <a:pos x="13" y="13"/>
                </a:cxn>
                <a:cxn ang="0">
                  <a:pos x="13" y="12"/>
                </a:cxn>
                <a:cxn ang="0">
                  <a:pos x="13" y="11"/>
                </a:cxn>
                <a:cxn ang="0">
                  <a:pos x="13" y="10"/>
                </a:cxn>
                <a:cxn ang="0">
                  <a:pos x="13" y="9"/>
                </a:cxn>
              </a:cxnLst>
              <a:rect l="0" t="0" r="r" b="b"/>
              <a:pathLst>
                <a:path w="14" h="20">
                  <a:moveTo>
                    <a:pt x="13" y="9"/>
                  </a:moveTo>
                  <a:lnTo>
                    <a:pt x="13" y="8"/>
                  </a:lnTo>
                  <a:lnTo>
                    <a:pt x="13" y="7"/>
                  </a:lnTo>
                  <a:lnTo>
                    <a:pt x="13" y="6"/>
                  </a:lnTo>
                  <a:lnTo>
                    <a:pt x="13" y="5"/>
                  </a:lnTo>
                  <a:lnTo>
                    <a:pt x="13" y="4"/>
                  </a:lnTo>
                  <a:lnTo>
                    <a:pt x="13" y="3"/>
                  </a:lnTo>
                  <a:lnTo>
                    <a:pt x="13" y="2"/>
                  </a:lnTo>
                  <a:lnTo>
                    <a:pt x="13" y="1"/>
                  </a:lnTo>
                  <a:lnTo>
                    <a:pt x="13" y="0"/>
                  </a:lnTo>
                  <a:lnTo>
                    <a:pt x="0" y="1"/>
                  </a:lnTo>
                  <a:lnTo>
                    <a:pt x="0" y="2"/>
                  </a:lnTo>
                  <a:lnTo>
                    <a:pt x="0" y="3"/>
                  </a:lnTo>
                  <a:lnTo>
                    <a:pt x="0" y="4"/>
                  </a:lnTo>
                  <a:lnTo>
                    <a:pt x="0" y="5"/>
                  </a:lnTo>
                  <a:lnTo>
                    <a:pt x="0" y="6"/>
                  </a:lnTo>
                  <a:lnTo>
                    <a:pt x="0" y="7"/>
                  </a:lnTo>
                  <a:lnTo>
                    <a:pt x="0" y="8"/>
                  </a:lnTo>
                  <a:lnTo>
                    <a:pt x="0" y="9"/>
                  </a:lnTo>
                  <a:lnTo>
                    <a:pt x="0" y="10"/>
                  </a:lnTo>
                  <a:lnTo>
                    <a:pt x="0" y="11"/>
                  </a:lnTo>
                  <a:lnTo>
                    <a:pt x="0" y="12"/>
                  </a:lnTo>
                  <a:lnTo>
                    <a:pt x="0" y="13"/>
                  </a:lnTo>
                  <a:lnTo>
                    <a:pt x="0" y="15"/>
                  </a:lnTo>
                  <a:lnTo>
                    <a:pt x="0" y="16"/>
                  </a:lnTo>
                  <a:lnTo>
                    <a:pt x="0" y="17"/>
                  </a:lnTo>
                  <a:lnTo>
                    <a:pt x="0" y="18"/>
                  </a:lnTo>
                  <a:lnTo>
                    <a:pt x="0" y="19"/>
                  </a:lnTo>
                  <a:lnTo>
                    <a:pt x="13" y="19"/>
                  </a:lnTo>
                  <a:lnTo>
                    <a:pt x="13" y="18"/>
                  </a:lnTo>
                  <a:lnTo>
                    <a:pt x="13" y="17"/>
                  </a:lnTo>
                  <a:lnTo>
                    <a:pt x="13" y="16"/>
                  </a:lnTo>
                  <a:lnTo>
                    <a:pt x="13" y="15"/>
                  </a:lnTo>
                  <a:lnTo>
                    <a:pt x="13" y="13"/>
                  </a:lnTo>
                  <a:lnTo>
                    <a:pt x="13" y="12"/>
                  </a:lnTo>
                  <a:lnTo>
                    <a:pt x="13" y="11"/>
                  </a:lnTo>
                  <a:lnTo>
                    <a:pt x="13" y="10"/>
                  </a:lnTo>
                  <a:lnTo>
                    <a:pt x="13" y="9"/>
                  </a:lnTo>
                </a:path>
              </a:pathLst>
            </a:custGeom>
            <a:solidFill>
              <a:srgbClr val="B0B0B0"/>
            </a:solidFill>
            <a:ln w="12700" cap="rnd" cmpd="sng">
              <a:solidFill>
                <a:srgbClr val="000000"/>
              </a:solidFill>
              <a:prstDash val="solid"/>
              <a:round/>
              <a:headEnd type="none" w="med" len="med"/>
              <a:tailEnd type="none" w="med" len="med"/>
            </a:ln>
            <a:effectLst/>
          </p:spPr>
          <p:txBody>
            <a:bodyPr/>
            <a:lstStyle/>
            <a:p>
              <a:endParaRPr lang="en-US"/>
            </a:p>
          </p:txBody>
        </p:sp>
        <p:sp>
          <p:nvSpPr>
            <p:cNvPr id="1176" name="Freeform 152"/>
            <p:cNvSpPr>
              <a:spLocks/>
            </p:cNvSpPr>
            <p:nvPr/>
          </p:nvSpPr>
          <p:spPr bwMode="auto">
            <a:xfrm>
              <a:off x="5216" y="541"/>
              <a:ext cx="14" cy="23"/>
            </a:xfrm>
            <a:custGeom>
              <a:avLst/>
              <a:gdLst/>
              <a:ahLst/>
              <a:cxnLst>
                <a:cxn ang="0">
                  <a:pos x="13" y="11"/>
                </a:cxn>
                <a:cxn ang="0">
                  <a:pos x="13" y="10"/>
                </a:cxn>
                <a:cxn ang="0">
                  <a:pos x="13" y="9"/>
                </a:cxn>
                <a:cxn ang="0">
                  <a:pos x="13" y="8"/>
                </a:cxn>
                <a:cxn ang="0">
                  <a:pos x="13" y="6"/>
                </a:cxn>
                <a:cxn ang="0">
                  <a:pos x="13" y="5"/>
                </a:cxn>
                <a:cxn ang="0">
                  <a:pos x="13" y="4"/>
                </a:cxn>
                <a:cxn ang="0">
                  <a:pos x="10" y="4"/>
                </a:cxn>
                <a:cxn ang="0">
                  <a:pos x="10" y="2"/>
                </a:cxn>
                <a:cxn ang="0">
                  <a:pos x="10" y="1"/>
                </a:cxn>
                <a:cxn ang="0">
                  <a:pos x="8" y="1"/>
                </a:cxn>
                <a:cxn ang="0">
                  <a:pos x="6" y="0"/>
                </a:cxn>
                <a:cxn ang="0">
                  <a:pos x="6" y="1"/>
                </a:cxn>
                <a:cxn ang="0">
                  <a:pos x="4" y="1"/>
                </a:cxn>
                <a:cxn ang="0">
                  <a:pos x="4" y="2"/>
                </a:cxn>
                <a:cxn ang="0">
                  <a:pos x="2" y="2"/>
                </a:cxn>
                <a:cxn ang="0">
                  <a:pos x="2" y="4"/>
                </a:cxn>
                <a:cxn ang="0">
                  <a:pos x="2" y="5"/>
                </a:cxn>
                <a:cxn ang="0">
                  <a:pos x="2" y="6"/>
                </a:cxn>
                <a:cxn ang="0">
                  <a:pos x="2" y="8"/>
                </a:cxn>
                <a:cxn ang="0">
                  <a:pos x="2" y="9"/>
                </a:cxn>
                <a:cxn ang="0">
                  <a:pos x="0" y="10"/>
                </a:cxn>
                <a:cxn ang="0">
                  <a:pos x="0" y="11"/>
                </a:cxn>
                <a:cxn ang="0">
                  <a:pos x="0" y="12"/>
                </a:cxn>
                <a:cxn ang="0">
                  <a:pos x="2" y="13"/>
                </a:cxn>
                <a:cxn ang="0">
                  <a:pos x="2" y="14"/>
                </a:cxn>
                <a:cxn ang="0">
                  <a:pos x="2" y="15"/>
                </a:cxn>
                <a:cxn ang="0">
                  <a:pos x="2" y="17"/>
                </a:cxn>
                <a:cxn ang="0">
                  <a:pos x="2" y="18"/>
                </a:cxn>
                <a:cxn ang="0">
                  <a:pos x="2" y="19"/>
                </a:cxn>
                <a:cxn ang="0">
                  <a:pos x="4" y="20"/>
                </a:cxn>
                <a:cxn ang="0">
                  <a:pos x="4" y="21"/>
                </a:cxn>
                <a:cxn ang="0">
                  <a:pos x="6" y="22"/>
                </a:cxn>
                <a:cxn ang="0">
                  <a:pos x="8" y="22"/>
                </a:cxn>
                <a:cxn ang="0">
                  <a:pos x="8" y="21"/>
                </a:cxn>
                <a:cxn ang="0">
                  <a:pos x="10" y="21"/>
                </a:cxn>
                <a:cxn ang="0">
                  <a:pos x="10" y="20"/>
                </a:cxn>
                <a:cxn ang="0">
                  <a:pos x="10" y="19"/>
                </a:cxn>
                <a:cxn ang="0">
                  <a:pos x="10" y="18"/>
                </a:cxn>
                <a:cxn ang="0">
                  <a:pos x="13" y="17"/>
                </a:cxn>
                <a:cxn ang="0">
                  <a:pos x="13" y="15"/>
                </a:cxn>
                <a:cxn ang="0">
                  <a:pos x="13" y="14"/>
                </a:cxn>
                <a:cxn ang="0">
                  <a:pos x="13" y="13"/>
                </a:cxn>
                <a:cxn ang="0">
                  <a:pos x="13" y="12"/>
                </a:cxn>
                <a:cxn ang="0">
                  <a:pos x="13" y="11"/>
                </a:cxn>
              </a:cxnLst>
              <a:rect l="0" t="0" r="r" b="b"/>
              <a:pathLst>
                <a:path w="14" h="23">
                  <a:moveTo>
                    <a:pt x="13" y="11"/>
                  </a:moveTo>
                  <a:lnTo>
                    <a:pt x="13" y="10"/>
                  </a:lnTo>
                  <a:lnTo>
                    <a:pt x="13" y="9"/>
                  </a:lnTo>
                  <a:lnTo>
                    <a:pt x="13" y="8"/>
                  </a:lnTo>
                  <a:lnTo>
                    <a:pt x="13" y="6"/>
                  </a:lnTo>
                  <a:lnTo>
                    <a:pt x="13" y="5"/>
                  </a:lnTo>
                  <a:lnTo>
                    <a:pt x="13" y="4"/>
                  </a:lnTo>
                  <a:lnTo>
                    <a:pt x="10" y="4"/>
                  </a:lnTo>
                  <a:lnTo>
                    <a:pt x="10" y="2"/>
                  </a:lnTo>
                  <a:lnTo>
                    <a:pt x="10" y="1"/>
                  </a:lnTo>
                  <a:lnTo>
                    <a:pt x="8" y="1"/>
                  </a:lnTo>
                  <a:lnTo>
                    <a:pt x="6" y="0"/>
                  </a:lnTo>
                  <a:lnTo>
                    <a:pt x="6" y="1"/>
                  </a:lnTo>
                  <a:lnTo>
                    <a:pt x="4" y="1"/>
                  </a:lnTo>
                  <a:lnTo>
                    <a:pt x="4" y="2"/>
                  </a:lnTo>
                  <a:lnTo>
                    <a:pt x="2" y="2"/>
                  </a:lnTo>
                  <a:lnTo>
                    <a:pt x="2" y="4"/>
                  </a:lnTo>
                  <a:lnTo>
                    <a:pt x="2" y="5"/>
                  </a:lnTo>
                  <a:lnTo>
                    <a:pt x="2" y="6"/>
                  </a:lnTo>
                  <a:lnTo>
                    <a:pt x="2" y="8"/>
                  </a:lnTo>
                  <a:lnTo>
                    <a:pt x="2" y="9"/>
                  </a:lnTo>
                  <a:lnTo>
                    <a:pt x="0" y="10"/>
                  </a:lnTo>
                  <a:lnTo>
                    <a:pt x="0" y="11"/>
                  </a:lnTo>
                  <a:lnTo>
                    <a:pt x="0" y="12"/>
                  </a:lnTo>
                  <a:lnTo>
                    <a:pt x="2" y="13"/>
                  </a:lnTo>
                  <a:lnTo>
                    <a:pt x="2" y="14"/>
                  </a:lnTo>
                  <a:lnTo>
                    <a:pt x="2" y="15"/>
                  </a:lnTo>
                  <a:lnTo>
                    <a:pt x="2" y="17"/>
                  </a:lnTo>
                  <a:lnTo>
                    <a:pt x="2" y="18"/>
                  </a:lnTo>
                  <a:lnTo>
                    <a:pt x="2" y="19"/>
                  </a:lnTo>
                  <a:lnTo>
                    <a:pt x="4" y="20"/>
                  </a:lnTo>
                  <a:lnTo>
                    <a:pt x="4" y="21"/>
                  </a:lnTo>
                  <a:lnTo>
                    <a:pt x="6" y="22"/>
                  </a:lnTo>
                  <a:lnTo>
                    <a:pt x="8" y="22"/>
                  </a:lnTo>
                  <a:lnTo>
                    <a:pt x="8" y="21"/>
                  </a:lnTo>
                  <a:lnTo>
                    <a:pt x="10" y="21"/>
                  </a:lnTo>
                  <a:lnTo>
                    <a:pt x="10" y="20"/>
                  </a:lnTo>
                  <a:lnTo>
                    <a:pt x="10" y="19"/>
                  </a:lnTo>
                  <a:lnTo>
                    <a:pt x="10" y="18"/>
                  </a:lnTo>
                  <a:lnTo>
                    <a:pt x="13" y="17"/>
                  </a:lnTo>
                  <a:lnTo>
                    <a:pt x="13" y="15"/>
                  </a:lnTo>
                  <a:lnTo>
                    <a:pt x="13" y="14"/>
                  </a:lnTo>
                  <a:lnTo>
                    <a:pt x="13" y="13"/>
                  </a:lnTo>
                  <a:lnTo>
                    <a:pt x="13" y="12"/>
                  </a:lnTo>
                  <a:lnTo>
                    <a:pt x="13" y="1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77" name="Freeform 153"/>
            <p:cNvSpPr>
              <a:spLocks/>
            </p:cNvSpPr>
            <p:nvPr/>
          </p:nvSpPr>
          <p:spPr bwMode="auto">
            <a:xfrm>
              <a:off x="5124" y="541"/>
              <a:ext cx="15" cy="23"/>
            </a:xfrm>
            <a:custGeom>
              <a:avLst/>
              <a:gdLst/>
              <a:ahLst/>
              <a:cxnLst>
                <a:cxn ang="0">
                  <a:pos x="12" y="0"/>
                </a:cxn>
                <a:cxn ang="0">
                  <a:pos x="0" y="11"/>
                </a:cxn>
                <a:cxn ang="0">
                  <a:pos x="14" y="22"/>
                </a:cxn>
              </a:cxnLst>
              <a:rect l="0" t="0" r="r" b="b"/>
              <a:pathLst>
                <a:path w="15" h="23">
                  <a:moveTo>
                    <a:pt x="12" y="0"/>
                  </a:moveTo>
                  <a:lnTo>
                    <a:pt x="0" y="11"/>
                  </a:lnTo>
                  <a:lnTo>
                    <a:pt x="14" y="2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78" name="Freeform 154"/>
            <p:cNvSpPr>
              <a:spLocks/>
            </p:cNvSpPr>
            <p:nvPr/>
          </p:nvSpPr>
          <p:spPr bwMode="auto">
            <a:xfrm>
              <a:off x="5125" y="527"/>
              <a:ext cx="79" cy="46"/>
            </a:xfrm>
            <a:custGeom>
              <a:avLst/>
              <a:gdLst/>
              <a:ahLst/>
              <a:cxnLst>
                <a:cxn ang="0">
                  <a:pos x="78" y="12"/>
                </a:cxn>
                <a:cxn ang="0">
                  <a:pos x="72" y="7"/>
                </a:cxn>
                <a:cxn ang="0">
                  <a:pos x="64" y="4"/>
                </a:cxn>
                <a:cxn ang="0">
                  <a:pos x="55" y="1"/>
                </a:cxn>
                <a:cxn ang="0">
                  <a:pos x="51" y="0"/>
                </a:cxn>
                <a:cxn ang="0">
                  <a:pos x="34" y="0"/>
                </a:cxn>
                <a:cxn ang="0">
                  <a:pos x="21" y="3"/>
                </a:cxn>
                <a:cxn ang="0">
                  <a:pos x="18" y="4"/>
                </a:cxn>
                <a:cxn ang="0">
                  <a:pos x="12" y="7"/>
                </a:cxn>
                <a:cxn ang="0">
                  <a:pos x="7" y="12"/>
                </a:cxn>
                <a:cxn ang="0">
                  <a:pos x="0" y="22"/>
                </a:cxn>
                <a:cxn ang="0">
                  <a:pos x="10" y="33"/>
                </a:cxn>
                <a:cxn ang="0">
                  <a:pos x="18" y="39"/>
                </a:cxn>
                <a:cxn ang="0">
                  <a:pos x="27" y="43"/>
                </a:cxn>
                <a:cxn ang="0">
                  <a:pos x="35" y="45"/>
                </a:cxn>
                <a:cxn ang="0">
                  <a:pos x="50" y="45"/>
                </a:cxn>
                <a:cxn ang="0">
                  <a:pos x="62" y="41"/>
                </a:cxn>
                <a:cxn ang="0">
                  <a:pos x="71" y="37"/>
                </a:cxn>
                <a:cxn ang="0">
                  <a:pos x="78" y="30"/>
                </a:cxn>
                <a:cxn ang="0">
                  <a:pos x="77" y="29"/>
                </a:cxn>
                <a:cxn ang="0">
                  <a:pos x="76" y="22"/>
                </a:cxn>
                <a:cxn ang="0">
                  <a:pos x="77" y="15"/>
                </a:cxn>
                <a:cxn ang="0">
                  <a:pos x="78" y="14"/>
                </a:cxn>
                <a:cxn ang="0">
                  <a:pos x="78" y="12"/>
                </a:cxn>
              </a:cxnLst>
              <a:rect l="0" t="0" r="r" b="b"/>
              <a:pathLst>
                <a:path w="79" h="46">
                  <a:moveTo>
                    <a:pt x="78" y="12"/>
                  </a:moveTo>
                  <a:lnTo>
                    <a:pt x="72" y="7"/>
                  </a:lnTo>
                  <a:lnTo>
                    <a:pt x="64" y="4"/>
                  </a:lnTo>
                  <a:lnTo>
                    <a:pt x="55" y="1"/>
                  </a:lnTo>
                  <a:lnTo>
                    <a:pt x="51" y="0"/>
                  </a:lnTo>
                  <a:lnTo>
                    <a:pt x="34" y="0"/>
                  </a:lnTo>
                  <a:lnTo>
                    <a:pt x="21" y="3"/>
                  </a:lnTo>
                  <a:lnTo>
                    <a:pt x="18" y="4"/>
                  </a:lnTo>
                  <a:lnTo>
                    <a:pt x="12" y="7"/>
                  </a:lnTo>
                  <a:lnTo>
                    <a:pt x="7" y="12"/>
                  </a:lnTo>
                  <a:lnTo>
                    <a:pt x="0" y="22"/>
                  </a:lnTo>
                  <a:lnTo>
                    <a:pt x="10" y="33"/>
                  </a:lnTo>
                  <a:lnTo>
                    <a:pt x="18" y="39"/>
                  </a:lnTo>
                  <a:lnTo>
                    <a:pt x="27" y="43"/>
                  </a:lnTo>
                  <a:lnTo>
                    <a:pt x="35" y="45"/>
                  </a:lnTo>
                  <a:lnTo>
                    <a:pt x="50" y="45"/>
                  </a:lnTo>
                  <a:lnTo>
                    <a:pt x="62" y="41"/>
                  </a:lnTo>
                  <a:lnTo>
                    <a:pt x="71" y="37"/>
                  </a:lnTo>
                  <a:lnTo>
                    <a:pt x="78" y="30"/>
                  </a:lnTo>
                  <a:lnTo>
                    <a:pt x="77" y="29"/>
                  </a:lnTo>
                  <a:lnTo>
                    <a:pt x="76" y="22"/>
                  </a:lnTo>
                  <a:lnTo>
                    <a:pt x="77" y="15"/>
                  </a:lnTo>
                  <a:lnTo>
                    <a:pt x="78" y="14"/>
                  </a:lnTo>
                  <a:lnTo>
                    <a:pt x="78" y="12"/>
                  </a:lnTo>
                </a:path>
              </a:pathLst>
            </a:custGeom>
            <a:solidFill>
              <a:srgbClr val="B0B0B0"/>
            </a:solidFill>
            <a:ln w="12700" cap="rnd" cmpd="sng">
              <a:solidFill>
                <a:srgbClr val="000000"/>
              </a:solidFill>
              <a:prstDash val="solid"/>
              <a:round/>
              <a:headEnd type="none" w="med" len="med"/>
              <a:tailEnd type="none" w="med" len="med"/>
            </a:ln>
            <a:effectLst/>
          </p:spPr>
          <p:txBody>
            <a:bodyPr/>
            <a:lstStyle/>
            <a:p>
              <a:endParaRPr lang="en-US"/>
            </a:p>
          </p:txBody>
        </p:sp>
        <p:sp>
          <p:nvSpPr>
            <p:cNvPr id="1179" name="Freeform 155"/>
            <p:cNvSpPr>
              <a:spLocks/>
            </p:cNvSpPr>
            <p:nvPr/>
          </p:nvSpPr>
          <p:spPr bwMode="auto">
            <a:xfrm>
              <a:off x="5125" y="527"/>
              <a:ext cx="82" cy="50"/>
            </a:xfrm>
            <a:custGeom>
              <a:avLst/>
              <a:gdLst/>
              <a:ahLst/>
              <a:cxnLst>
                <a:cxn ang="0">
                  <a:pos x="80" y="14"/>
                </a:cxn>
                <a:cxn ang="0">
                  <a:pos x="74" y="8"/>
                </a:cxn>
                <a:cxn ang="0">
                  <a:pos x="66" y="4"/>
                </a:cxn>
                <a:cxn ang="0">
                  <a:pos x="57" y="1"/>
                </a:cxn>
                <a:cxn ang="0">
                  <a:pos x="53" y="0"/>
                </a:cxn>
                <a:cxn ang="0">
                  <a:pos x="35" y="0"/>
                </a:cxn>
                <a:cxn ang="0">
                  <a:pos x="22" y="3"/>
                </a:cxn>
                <a:cxn ang="0">
                  <a:pos x="18" y="4"/>
                </a:cxn>
                <a:cxn ang="0">
                  <a:pos x="12" y="8"/>
                </a:cxn>
                <a:cxn ang="0">
                  <a:pos x="7" y="14"/>
                </a:cxn>
                <a:cxn ang="0">
                  <a:pos x="0" y="24"/>
                </a:cxn>
                <a:cxn ang="0">
                  <a:pos x="10" y="36"/>
                </a:cxn>
                <a:cxn ang="0">
                  <a:pos x="18" y="42"/>
                </a:cxn>
                <a:cxn ang="0">
                  <a:pos x="28" y="47"/>
                </a:cxn>
                <a:cxn ang="0">
                  <a:pos x="37" y="49"/>
                </a:cxn>
                <a:cxn ang="0">
                  <a:pos x="51" y="49"/>
                </a:cxn>
                <a:cxn ang="0">
                  <a:pos x="65" y="45"/>
                </a:cxn>
                <a:cxn ang="0">
                  <a:pos x="74" y="41"/>
                </a:cxn>
                <a:cxn ang="0">
                  <a:pos x="81" y="33"/>
                </a:cxn>
                <a:cxn ang="0">
                  <a:pos x="79" y="32"/>
                </a:cxn>
                <a:cxn ang="0">
                  <a:pos x="79" y="24"/>
                </a:cxn>
                <a:cxn ang="0">
                  <a:pos x="79" y="16"/>
                </a:cxn>
                <a:cxn ang="0">
                  <a:pos x="81" y="14"/>
                </a:cxn>
                <a:cxn ang="0">
                  <a:pos x="80" y="14"/>
                </a:cxn>
              </a:cxnLst>
              <a:rect l="0" t="0" r="r" b="b"/>
              <a:pathLst>
                <a:path w="82" h="50">
                  <a:moveTo>
                    <a:pt x="80" y="14"/>
                  </a:moveTo>
                  <a:lnTo>
                    <a:pt x="74" y="8"/>
                  </a:lnTo>
                  <a:lnTo>
                    <a:pt x="66" y="4"/>
                  </a:lnTo>
                  <a:lnTo>
                    <a:pt x="57" y="1"/>
                  </a:lnTo>
                  <a:lnTo>
                    <a:pt x="53" y="0"/>
                  </a:lnTo>
                  <a:lnTo>
                    <a:pt x="35" y="0"/>
                  </a:lnTo>
                  <a:lnTo>
                    <a:pt x="22" y="3"/>
                  </a:lnTo>
                  <a:lnTo>
                    <a:pt x="18" y="4"/>
                  </a:lnTo>
                  <a:lnTo>
                    <a:pt x="12" y="8"/>
                  </a:lnTo>
                  <a:lnTo>
                    <a:pt x="7" y="14"/>
                  </a:lnTo>
                  <a:lnTo>
                    <a:pt x="0" y="24"/>
                  </a:lnTo>
                  <a:lnTo>
                    <a:pt x="10" y="36"/>
                  </a:lnTo>
                  <a:lnTo>
                    <a:pt x="18" y="42"/>
                  </a:lnTo>
                  <a:lnTo>
                    <a:pt x="28" y="47"/>
                  </a:lnTo>
                  <a:lnTo>
                    <a:pt x="37" y="49"/>
                  </a:lnTo>
                  <a:lnTo>
                    <a:pt x="51" y="49"/>
                  </a:lnTo>
                  <a:lnTo>
                    <a:pt x="65" y="45"/>
                  </a:lnTo>
                  <a:lnTo>
                    <a:pt x="74" y="41"/>
                  </a:lnTo>
                  <a:lnTo>
                    <a:pt x="81" y="33"/>
                  </a:lnTo>
                  <a:lnTo>
                    <a:pt x="79" y="32"/>
                  </a:lnTo>
                  <a:lnTo>
                    <a:pt x="79" y="24"/>
                  </a:lnTo>
                  <a:lnTo>
                    <a:pt x="79" y="16"/>
                  </a:lnTo>
                  <a:lnTo>
                    <a:pt x="81" y="14"/>
                  </a:lnTo>
                  <a:lnTo>
                    <a:pt x="80" y="14"/>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80" name="Freeform 156"/>
            <p:cNvSpPr>
              <a:spLocks/>
            </p:cNvSpPr>
            <p:nvPr/>
          </p:nvSpPr>
          <p:spPr bwMode="auto">
            <a:xfrm>
              <a:off x="5279" y="339"/>
              <a:ext cx="97" cy="20"/>
            </a:xfrm>
            <a:custGeom>
              <a:avLst/>
              <a:gdLst/>
              <a:ahLst/>
              <a:cxnLst>
                <a:cxn ang="0">
                  <a:pos x="0" y="19"/>
                </a:cxn>
                <a:cxn ang="0">
                  <a:pos x="96" y="19"/>
                </a:cxn>
                <a:cxn ang="0">
                  <a:pos x="96" y="0"/>
                </a:cxn>
                <a:cxn ang="0">
                  <a:pos x="81" y="0"/>
                </a:cxn>
                <a:cxn ang="0">
                  <a:pos x="81" y="10"/>
                </a:cxn>
                <a:cxn ang="0">
                  <a:pos x="68" y="10"/>
                </a:cxn>
                <a:cxn ang="0">
                  <a:pos x="68" y="0"/>
                </a:cxn>
                <a:cxn ang="0">
                  <a:pos x="55" y="0"/>
                </a:cxn>
                <a:cxn ang="0">
                  <a:pos x="55" y="10"/>
                </a:cxn>
                <a:cxn ang="0">
                  <a:pos x="41" y="10"/>
                </a:cxn>
                <a:cxn ang="0">
                  <a:pos x="41" y="0"/>
                </a:cxn>
                <a:cxn ang="0">
                  <a:pos x="27" y="0"/>
                </a:cxn>
                <a:cxn ang="0">
                  <a:pos x="27" y="10"/>
                </a:cxn>
                <a:cxn ang="0">
                  <a:pos x="13" y="10"/>
                </a:cxn>
                <a:cxn ang="0">
                  <a:pos x="13" y="0"/>
                </a:cxn>
                <a:cxn ang="0">
                  <a:pos x="0" y="0"/>
                </a:cxn>
                <a:cxn ang="0">
                  <a:pos x="0" y="19"/>
                </a:cxn>
              </a:cxnLst>
              <a:rect l="0" t="0" r="r" b="b"/>
              <a:pathLst>
                <a:path w="97" h="20">
                  <a:moveTo>
                    <a:pt x="0" y="19"/>
                  </a:moveTo>
                  <a:lnTo>
                    <a:pt x="96" y="19"/>
                  </a:lnTo>
                  <a:lnTo>
                    <a:pt x="96" y="0"/>
                  </a:lnTo>
                  <a:lnTo>
                    <a:pt x="81" y="0"/>
                  </a:lnTo>
                  <a:lnTo>
                    <a:pt x="81" y="10"/>
                  </a:lnTo>
                  <a:lnTo>
                    <a:pt x="68" y="10"/>
                  </a:lnTo>
                  <a:lnTo>
                    <a:pt x="68" y="0"/>
                  </a:lnTo>
                  <a:lnTo>
                    <a:pt x="55" y="0"/>
                  </a:lnTo>
                  <a:lnTo>
                    <a:pt x="55" y="10"/>
                  </a:lnTo>
                  <a:lnTo>
                    <a:pt x="41" y="10"/>
                  </a:lnTo>
                  <a:lnTo>
                    <a:pt x="41" y="0"/>
                  </a:lnTo>
                  <a:lnTo>
                    <a:pt x="27" y="0"/>
                  </a:lnTo>
                  <a:lnTo>
                    <a:pt x="27" y="10"/>
                  </a:lnTo>
                  <a:lnTo>
                    <a:pt x="13" y="10"/>
                  </a:lnTo>
                  <a:lnTo>
                    <a:pt x="13" y="0"/>
                  </a:lnTo>
                  <a:lnTo>
                    <a:pt x="0" y="0"/>
                  </a:lnTo>
                  <a:lnTo>
                    <a:pt x="0" y="19"/>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81" name="Freeform 157"/>
            <p:cNvSpPr>
              <a:spLocks/>
            </p:cNvSpPr>
            <p:nvPr/>
          </p:nvSpPr>
          <p:spPr bwMode="auto">
            <a:xfrm>
              <a:off x="5279" y="339"/>
              <a:ext cx="99" cy="24"/>
            </a:xfrm>
            <a:custGeom>
              <a:avLst/>
              <a:gdLst/>
              <a:ahLst/>
              <a:cxnLst>
                <a:cxn ang="0">
                  <a:pos x="0" y="23"/>
                </a:cxn>
                <a:cxn ang="0">
                  <a:pos x="98" y="23"/>
                </a:cxn>
                <a:cxn ang="0">
                  <a:pos x="98" y="0"/>
                </a:cxn>
                <a:cxn ang="0">
                  <a:pos x="84" y="0"/>
                </a:cxn>
                <a:cxn ang="0">
                  <a:pos x="84" y="12"/>
                </a:cxn>
                <a:cxn ang="0">
                  <a:pos x="69" y="12"/>
                </a:cxn>
                <a:cxn ang="0">
                  <a:pos x="69" y="0"/>
                </a:cxn>
                <a:cxn ang="0">
                  <a:pos x="55" y="0"/>
                </a:cxn>
                <a:cxn ang="0">
                  <a:pos x="55" y="12"/>
                </a:cxn>
                <a:cxn ang="0">
                  <a:pos x="42" y="12"/>
                </a:cxn>
                <a:cxn ang="0">
                  <a:pos x="42" y="0"/>
                </a:cxn>
                <a:cxn ang="0">
                  <a:pos x="27" y="0"/>
                </a:cxn>
                <a:cxn ang="0">
                  <a:pos x="27" y="12"/>
                </a:cxn>
                <a:cxn ang="0">
                  <a:pos x="14" y="12"/>
                </a:cxn>
                <a:cxn ang="0">
                  <a:pos x="14" y="0"/>
                </a:cxn>
                <a:cxn ang="0">
                  <a:pos x="0" y="0"/>
                </a:cxn>
                <a:cxn ang="0">
                  <a:pos x="0" y="23"/>
                </a:cxn>
              </a:cxnLst>
              <a:rect l="0" t="0" r="r" b="b"/>
              <a:pathLst>
                <a:path w="99" h="24">
                  <a:moveTo>
                    <a:pt x="0" y="23"/>
                  </a:moveTo>
                  <a:lnTo>
                    <a:pt x="98" y="23"/>
                  </a:lnTo>
                  <a:lnTo>
                    <a:pt x="98" y="0"/>
                  </a:lnTo>
                  <a:lnTo>
                    <a:pt x="84" y="0"/>
                  </a:lnTo>
                  <a:lnTo>
                    <a:pt x="84" y="12"/>
                  </a:lnTo>
                  <a:lnTo>
                    <a:pt x="69" y="12"/>
                  </a:lnTo>
                  <a:lnTo>
                    <a:pt x="69" y="0"/>
                  </a:lnTo>
                  <a:lnTo>
                    <a:pt x="55" y="0"/>
                  </a:lnTo>
                  <a:lnTo>
                    <a:pt x="55" y="12"/>
                  </a:lnTo>
                  <a:lnTo>
                    <a:pt x="42" y="12"/>
                  </a:lnTo>
                  <a:lnTo>
                    <a:pt x="42" y="0"/>
                  </a:lnTo>
                  <a:lnTo>
                    <a:pt x="27" y="0"/>
                  </a:lnTo>
                  <a:lnTo>
                    <a:pt x="27" y="12"/>
                  </a:lnTo>
                  <a:lnTo>
                    <a:pt x="14" y="12"/>
                  </a:lnTo>
                  <a:lnTo>
                    <a:pt x="14" y="0"/>
                  </a:lnTo>
                  <a:lnTo>
                    <a:pt x="0" y="0"/>
                  </a:lnTo>
                  <a:lnTo>
                    <a:pt x="0" y="2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82" name="Freeform 158"/>
            <p:cNvSpPr>
              <a:spLocks/>
            </p:cNvSpPr>
            <p:nvPr/>
          </p:nvSpPr>
          <p:spPr bwMode="auto">
            <a:xfrm>
              <a:off x="5283" y="361"/>
              <a:ext cx="91" cy="14"/>
            </a:xfrm>
            <a:custGeom>
              <a:avLst/>
              <a:gdLst/>
              <a:ahLst/>
              <a:cxnLst>
                <a:cxn ang="0">
                  <a:pos x="0" y="0"/>
                </a:cxn>
                <a:cxn ang="0">
                  <a:pos x="6" y="13"/>
                </a:cxn>
                <a:cxn ang="0">
                  <a:pos x="83" y="13"/>
                </a:cxn>
                <a:cxn ang="0">
                  <a:pos x="90" y="0"/>
                </a:cxn>
                <a:cxn ang="0">
                  <a:pos x="0" y="0"/>
                </a:cxn>
              </a:cxnLst>
              <a:rect l="0" t="0" r="r" b="b"/>
              <a:pathLst>
                <a:path w="91" h="14">
                  <a:moveTo>
                    <a:pt x="0" y="0"/>
                  </a:moveTo>
                  <a:lnTo>
                    <a:pt x="6" y="13"/>
                  </a:lnTo>
                  <a:lnTo>
                    <a:pt x="83" y="13"/>
                  </a:lnTo>
                  <a:lnTo>
                    <a:pt x="90" y="0"/>
                  </a:lnTo>
                  <a:lnTo>
                    <a:pt x="0"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83" name="Freeform 159"/>
            <p:cNvSpPr>
              <a:spLocks/>
            </p:cNvSpPr>
            <p:nvPr/>
          </p:nvSpPr>
          <p:spPr bwMode="auto">
            <a:xfrm>
              <a:off x="5283" y="361"/>
              <a:ext cx="92" cy="14"/>
            </a:xfrm>
            <a:custGeom>
              <a:avLst/>
              <a:gdLst/>
              <a:ahLst/>
              <a:cxnLst>
                <a:cxn ang="0">
                  <a:pos x="0" y="0"/>
                </a:cxn>
                <a:cxn ang="0">
                  <a:pos x="6" y="13"/>
                </a:cxn>
                <a:cxn ang="0">
                  <a:pos x="83" y="13"/>
                </a:cxn>
                <a:cxn ang="0">
                  <a:pos x="91" y="0"/>
                </a:cxn>
                <a:cxn ang="0">
                  <a:pos x="0" y="0"/>
                </a:cxn>
              </a:cxnLst>
              <a:rect l="0" t="0" r="r" b="b"/>
              <a:pathLst>
                <a:path w="92" h="14">
                  <a:moveTo>
                    <a:pt x="0" y="0"/>
                  </a:moveTo>
                  <a:lnTo>
                    <a:pt x="6" y="13"/>
                  </a:lnTo>
                  <a:lnTo>
                    <a:pt x="83" y="13"/>
                  </a:lnTo>
                  <a:lnTo>
                    <a:pt x="91"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84" name="Freeform 160"/>
            <p:cNvSpPr>
              <a:spLocks/>
            </p:cNvSpPr>
            <p:nvPr/>
          </p:nvSpPr>
          <p:spPr bwMode="auto">
            <a:xfrm>
              <a:off x="5353" y="371"/>
              <a:ext cx="15" cy="13"/>
            </a:xfrm>
            <a:custGeom>
              <a:avLst/>
              <a:gdLst/>
              <a:ahLst/>
              <a:cxnLst>
                <a:cxn ang="0">
                  <a:pos x="13" y="0"/>
                </a:cxn>
                <a:cxn ang="0">
                  <a:pos x="14" y="12"/>
                </a:cxn>
                <a:cxn ang="0">
                  <a:pos x="0" y="12"/>
                </a:cxn>
                <a:cxn ang="0">
                  <a:pos x="0" y="0"/>
                </a:cxn>
                <a:cxn ang="0">
                  <a:pos x="13" y="0"/>
                </a:cxn>
              </a:cxnLst>
              <a:rect l="0" t="0" r="r" b="b"/>
              <a:pathLst>
                <a:path w="15" h="13">
                  <a:moveTo>
                    <a:pt x="13" y="0"/>
                  </a:moveTo>
                  <a:lnTo>
                    <a:pt x="14" y="12"/>
                  </a:lnTo>
                  <a:lnTo>
                    <a:pt x="0" y="12"/>
                  </a:lnTo>
                  <a:lnTo>
                    <a:pt x="0" y="0"/>
                  </a:lnTo>
                  <a:lnTo>
                    <a:pt x="13"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85" name="Freeform 161"/>
            <p:cNvSpPr>
              <a:spLocks/>
            </p:cNvSpPr>
            <p:nvPr/>
          </p:nvSpPr>
          <p:spPr bwMode="auto">
            <a:xfrm>
              <a:off x="5353" y="371"/>
              <a:ext cx="16" cy="16"/>
            </a:xfrm>
            <a:custGeom>
              <a:avLst/>
              <a:gdLst/>
              <a:ahLst/>
              <a:cxnLst>
                <a:cxn ang="0">
                  <a:pos x="14" y="0"/>
                </a:cxn>
                <a:cxn ang="0">
                  <a:pos x="15" y="15"/>
                </a:cxn>
                <a:cxn ang="0">
                  <a:pos x="0" y="15"/>
                </a:cxn>
                <a:cxn ang="0">
                  <a:pos x="0" y="0"/>
                </a:cxn>
                <a:cxn ang="0">
                  <a:pos x="14" y="0"/>
                </a:cxn>
              </a:cxnLst>
              <a:rect l="0" t="0" r="r" b="b"/>
              <a:pathLst>
                <a:path w="16" h="16">
                  <a:moveTo>
                    <a:pt x="14" y="0"/>
                  </a:moveTo>
                  <a:lnTo>
                    <a:pt x="15" y="15"/>
                  </a:lnTo>
                  <a:lnTo>
                    <a:pt x="0" y="15"/>
                  </a:lnTo>
                  <a:lnTo>
                    <a:pt x="0" y="0"/>
                  </a:lnTo>
                  <a:lnTo>
                    <a:pt x="1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86" name="Freeform 162"/>
            <p:cNvSpPr>
              <a:spLocks/>
            </p:cNvSpPr>
            <p:nvPr/>
          </p:nvSpPr>
          <p:spPr bwMode="auto">
            <a:xfrm>
              <a:off x="5330" y="371"/>
              <a:ext cx="22" cy="13"/>
            </a:xfrm>
            <a:custGeom>
              <a:avLst/>
              <a:gdLst/>
              <a:ahLst/>
              <a:cxnLst>
                <a:cxn ang="0">
                  <a:pos x="21" y="0"/>
                </a:cxn>
                <a:cxn ang="0">
                  <a:pos x="0" y="0"/>
                </a:cxn>
                <a:cxn ang="0">
                  <a:pos x="0" y="7"/>
                </a:cxn>
                <a:cxn ang="0">
                  <a:pos x="3" y="8"/>
                </a:cxn>
                <a:cxn ang="0">
                  <a:pos x="4" y="9"/>
                </a:cxn>
                <a:cxn ang="0">
                  <a:pos x="4" y="12"/>
                </a:cxn>
                <a:cxn ang="0">
                  <a:pos x="21" y="12"/>
                </a:cxn>
                <a:cxn ang="0">
                  <a:pos x="21" y="0"/>
                </a:cxn>
              </a:cxnLst>
              <a:rect l="0" t="0" r="r" b="b"/>
              <a:pathLst>
                <a:path w="22" h="13">
                  <a:moveTo>
                    <a:pt x="21" y="0"/>
                  </a:moveTo>
                  <a:lnTo>
                    <a:pt x="0" y="0"/>
                  </a:lnTo>
                  <a:lnTo>
                    <a:pt x="0" y="7"/>
                  </a:lnTo>
                  <a:lnTo>
                    <a:pt x="3" y="8"/>
                  </a:lnTo>
                  <a:lnTo>
                    <a:pt x="4" y="9"/>
                  </a:lnTo>
                  <a:lnTo>
                    <a:pt x="4" y="12"/>
                  </a:lnTo>
                  <a:lnTo>
                    <a:pt x="21" y="12"/>
                  </a:lnTo>
                  <a:lnTo>
                    <a:pt x="21"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87" name="Freeform 163"/>
            <p:cNvSpPr>
              <a:spLocks/>
            </p:cNvSpPr>
            <p:nvPr/>
          </p:nvSpPr>
          <p:spPr bwMode="auto">
            <a:xfrm>
              <a:off x="5330" y="371"/>
              <a:ext cx="24" cy="16"/>
            </a:xfrm>
            <a:custGeom>
              <a:avLst/>
              <a:gdLst/>
              <a:ahLst/>
              <a:cxnLst>
                <a:cxn ang="0">
                  <a:pos x="23" y="0"/>
                </a:cxn>
                <a:cxn ang="0">
                  <a:pos x="0" y="0"/>
                </a:cxn>
                <a:cxn ang="0">
                  <a:pos x="0" y="8"/>
                </a:cxn>
                <a:cxn ang="0">
                  <a:pos x="3" y="10"/>
                </a:cxn>
                <a:cxn ang="0">
                  <a:pos x="5" y="11"/>
                </a:cxn>
                <a:cxn ang="0">
                  <a:pos x="5" y="15"/>
                </a:cxn>
                <a:cxn ang="0">
                  <a:pos x="23" y="15"/>
                </a:cxn>
                <a:cxn ang="0">
                  <a:pos x="23" y="0"/>
                </a:cxn>
              </a:cxnLst>
              <a:rect l="0" t="0" r="r" b="b"/>
              <a:pathLst>
                <a:path w="24" h="16">
                  <a:moveTo>
                    <a:pt x="23" y="0"/>
                  </a:moveTo>
                  <a:lnTo>
                    <a:pt x="0" y="0"/>
                  </a:lnTo>
                  <a:lnTo>
                    <a:pt x="0" y="8"/>
                  </a:lnTo>
                  <a:lnTo>
                    <a:pt x="3" y="10"/>
                  </a:lnTo>
                  <a:lnTo>
                    <a:pt x="5" y="11"/>
                  </a:lnTo>
                  <a:lnTo>
                    <a:pt x="5" y="15"/>
                  </a:lnTo>
                  <a:lnTo>
                    <a:pt x="23" y="15"/>
                  </a:lnTo>
                  <a:lnTo>
                    <a:pt x="2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88" name="Freeform 164"/>
            <p:cNvSpPr>
              <a:spLocks/>
            </p:cNvSpPr>
            <p:nvPr/>
          </p:nvSpPr>
          <p:spPr bwMode="auto">
            <a:xfrm>
              <a:off x="5309" y="371"/>
              <a:ext cx="18" cy="13"/>
            </a:xfrm>
            <a:custGeom>
              <a:avLst/>
              <a:gdLst/>
              <a:ahLst/>
              <a:cxnLst>
                <a:cxn ang="0">
                  <a:pos x="12" y="12"/>
                </a:cxn>
                <a:cxn ang="0">
                  <a:pos x="0" y="12"/>
                </a:cxn>
                <a:cxn ang="0">
                  <a:pos x="0" y="0"/>
                </a:cxn>
                <a:cxn ang="0">
                  <a:pos x="17" y="0"/>
                </a:cxn>
                <a:cxn ang="0">
                  <a:pos x="17" y="7"/>
                </a:cxn>
                <a:cxn ang="0">
                  <a:pos x="14" y="7"/>
                </a:cxn>
                <a:cxn ang="0">
                  <a:pos x="12" y="8"/>
                </a:cxn>
                <a:cxn ang="0">
                  <a:pos x="12" y="12"/>
                </a:cxn>
              </a:cxnLst>
              <a:rect l="0" t="0" r="r" b="b"/>
              <a:pathLst>
                <a:path w="18" h="13">
                  <a:moveTo>
                    <a:pt x="12" y="12"/>
                  </a:moveTo>
                  <a:lnTo>
                    <a:pt x="0" y="12"/>
                  </a:lnTo>
                  <a:lnTo>
                    <a:pt x="0" y="0"/>
                  </a:lnTo>
                  <a:lnTo>
                    <a:pt x="17" y="0"/>
                  </a:lnTo>
                  <a:lnTo>
                    <a:pt x="17" y="7"/>
                  </a:lnTo>
                  <a:lnTo>
                    <a:pt x="14" y="7"/>
                  </a:lnTo>
                  <a:lnTo>
                    <a:pt x="12" y="8"/>
                  </a:lnTo>
                  <a:lnTo>
                    <a:pt x="12" y="12"/>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89" name="Freeform 165"/>
            <p:cNvSpPr>
              <a:spLocks/>
            </p:cNvSpPr>
            <p:nvPr/>
          </p:nvSpPr>
          <p:spPr bwMode="auto">
            <a:xfrm>
              <a:off x="5309" y="371"/>
              <a:ext cx="22" cy="16"/>
            </a:xfrm>
            <a:custGeom>
              <a:avLst/>
              <a:gdLst/>
              <a:ahLst/>
              <a:cxnLst>
                <a:cxn ang="0">
                  <a:pos x="15" y="15"/>
                </a:cxn>
                <a:cxn ang="0">
                  <a:pos x="0" y="15"/>
                </a:cxn>
                <a:cxn ang="0">
                  <a:pos x="0" y="0"/>
                </a:cxn>
                <a:cxn ang="0">
                  <a:pos x="21" y="0"/>
                </a:cxn>
                <a:cxn ang="0">
                  <a:pos x="21" y="8"/>
                </a:cxn>
                <a:cxn ang="0">
                  <a:pos x="17" y="8"/>
                </a:cxn>
                <a:cxn ang="0">
                  <a:pos x="15" y="10"/>
                </a:cxn>
                <a:cxn ang="0">
                  <a:pos x="15" y="15"/>
                </a:cxn>
              </a:cxnLst>
              <a:rect l="0" t="0" r="r" b="b"/>
              <a:pathLst>
                <a:path w="22" h="16">
                  <a:moveTo>
                    <a:pt x="15" y="15"/>
                  </a:moveTo>
                  <a:lnTo>
                    <a:pt x="0" y="15"/>
                  </a:lnTo>
                  <a:lnTo>
                    <a:pt x="0" y="0"/>
                  </a:lnTo>
                  <a:lnTo>
                    <a:pt x="21" y="0"/>
                  </a:lnTo>
                  <a:lnTo>
                    <a:pt x="21" y="8"/>
                  </a:lnTo>
                  <a:lnTo>
                    <a:pt x="17" y="8"/>
                  </a:lnTo>
                  <a:lnTo>
                    <a:pt x="15" y="10"/>
                  </a:lnTo>
                  <a:lnTo>
                    <a:pt x="15" y="1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90" name="Freeform 166"/>
            <p:cNvSpPr>
              <a:spLocks/>
            </p:cNvSpPr>
            <p:nvPr/>
          </p:nvSpPr>
          <p:spPr bwMode="auto">
            <a:xfrm>
              <a:off x="5288" y="371"/>
              <a:ext cx="19" cy="13"/>
            </a:xfrm>
            <a:custGeom>
              <a:avLst/>
              <a:gdLst/>
              <a:ahLst/>
              <a:cxnLst>
                <a:cxn ang="0">
                  <a:pos x="18" y="12"/>
                </a:cxn>
                <a:cxn ang="0">
                  <a:pos x="0" y="12"/>
                </a:cxn>
                <a:cxn ang="0">
                  <a:pos x="1" y="0"/>
                </a:cxn>
                <a:cxn ang="0">
                  <a:pos x="18" y="0"/>
                </a:cxn>
                <a:cxn ang="0">
                  <a:pos x="18" y="12"/>
                </a:cxn>
              </a:cxnLst>
              <a:rect l="0" t="0" r="r" b="b"/>
              <a:pathLst>
                <a:path w="19" h="13">
                  <a:moveTo>
                    <a:pt x="18" y="12"/>
                  </a:moveTo>
                  <a:lnTo>
                    <a:pt x="0" y="12"/>
                  </a:lnTo>
                  <a:lnTo>
                    <a:pt x="1" y="0"/>
                  </a:lnTo>
                  <a:lnTo>
                    <a:pt x="18" y="0"/>
                  </a:lnTo>
                  <a:lnTo>
                    <a:pt x="18" y="12"/>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91" name="Freeform 167"/>
            <p:cNvSpPr>
              <a:spLocks/>
            </p:cNvSpPr>
            <p:nvPr/>
          </p:nvSpPr>
          <p:spPr bwMode="auto">
            <a:xfrm>
              <a:off x="5288" y="371"/>
              <a:ext cx="22" cy="16"/>
            </a:xfrm>
            <a:custGeom>
              <a:avLst/>
              <a:gdLst/>
              <a:ahLst/>
              <a:cxnLst>
                <a:cxn ang="0">
                  <a:pos x="21" y="15"/>
                </a:cxn>
                <a:cxn ang="0">
                  <a:pos x="0" y="15"/>
                </a:cxn>
                <a:cxn ang="0">
                  <a:pos x="2" y="0"/>
                </a:cxn>
                <a:cxn ang="0">
                  <a:pos x="21" y="0"/>
                </a:cxn>
                <a:cxn ang="0">
                  <a:pos x="21" y="15"/>
                </a:cxn>
              </a:cxnLst>
              <a:rect l="0" t="0" r="r" b="b"/>
              <a:pathLst>
                <a:path w="22" h="16">
                  <a:moveTo>
                    <a:pt x="21" y="15"/>
                  </a:moveTo>
                  <a:lnTo>
                    <a:pt x="0" y="15"/>
                  </a:lnTo>
                  <a:lnTo>
                    <a:pt x="2" y="0"/>
                  </a:lnTo>
                  <a:lnTo>
                    <a:pt x="21" y="0"/>
                  </a:lnTo>
                  <a:lnTo>
                    <a:pt x="21" y="1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92" name="Freeform 168"/>
            <p:cNvSpPr>
              <a:spLocks/>
            </p:cNvSpPr>
            <p:nvPr/>
          </p:nvSpPr>
          <p:spPr bwMode="auto">
            <a:xfrm>
              <a:off x="5286" y="386"/>
              <a:ext cx="15" cy="14"/>
            </a:xfrm>
            <a:custGeom>
              <a:avLst/>
              <a:gdLst/>
              <a:ahLst/>
              <a:cxnLst>
                <a:cxn ang="0">
                  <a:pos x="3" y="0"/>
                </a:cxn>
                <a:cxn ang="0">
                  <a:pos x="14" y="0"/>
                </a:cxn>
                <a:cxn ang="0">
                  <a:pos x="14" y="13"/>
                </a:cxn>
                <a:cxn ang="0">
                  <a:pos x="0" y="13"/>
                </a:cxn>
                <a:cxn ang="0">
                  <a:pos x="3" y="0"/>
                </a:cxn>
              </a:cxnLst>
              <a:rect l="0" t="0" r="r" b="b"/>
              <a:pathLst>
                <a:path w="15" h="14">
                  <a:moveTo>
                    <a:pt x="3" y="0"/>
                  </a:moveTo>
                  <a:lnTo>
                    <a:pt x="14" y="0"/>
                  </a:lnTo>
                  <a:lnTo>
                    <a:pt x="14" y="13"/>
                  </a:lnTo>
                  <a:lnTo>
                    <a:pt x="0" y="13"/>
                  </a:lnTo>
                  <a:lnTo>
                    <a:pt x="3"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93" name="Freeform 169"/>
            <p:cNvSpPr>
              <a:spLocks/>
            </p:cNvSpPr>
            <p:nvPr/>
          </p:nvSpPr>
          <p:spPr bwMode="auto">
            <a:xfrm>
              <a:off x="5286" y="386"/>
              <a:ext cx="15" cy="16"/>
            </a:xfrm>
            <a:custGeom>
              <a:avLst/>
              <a:gdLst/>
              <a:ahLst/>
              <a:cxnLst>
                <a:cxn ang="0">
                  <a:pos x="2" y="0"/>
                </a:cxn>
                <a:cxn ang="0">
                  <a:pos x="14" y="0"/>
                </a:cxn>
                <a:cxn ang="0">
                  <a:pos x="14" y="15"/>
                </a:cxn>
                <a:cxn ang="0">
                  <a:pos x="0" y="15"/>
                </a:cxn>
                <a:cxn ang="0">
                  <a:pos x="2" y="0"/>
                </a:cxn>
              </a:cxnLst>
              <a:rect l="0" t="0" r="r" b="b"/>
              <a:pathLst>
                <a:path w="15" h="16">
                  <a:moveTo>
                    <a:pt x="2" y="0"/>
                  </a:moveTo>
                  <a:lnTo>
                    <a:pt x="14" y="0"/>
                  </a:lnTo>
                  <a:lnTo>
                    <a:pt x="14" y="15"/>
                  </a:lnTo>
                  <a:lnTo>
                    <a:pt x="0" y="15"/>
                  </a:lnTo>
                  <a:lnTo>
                    <a:pt x="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94" name="Freeform 170"/>
            <p:cNvSpPr>
              <a:spLocks/>
            </p:cNvSpPr>
            <p:nvPr/>
          </p:nvSpPr>
          <p:spPr bwMode="auto">
            <a:xfrm>
              <a:off x="5298" y="386"/>
              <a:ext cx="15" cy="14"/>
            </a:xfrm>
            <a:custGeom>
              <a:avLst/>
              <a:gdLst/>
              <a:ahLst/>
              <a:cxnLst>
                <a:cxn ang="0">
                  <a:pos x="0" y="0"/>
                </a:cxn>
                <a:cxn ang="0">
                  <a:pos x="14" y="0"/>
                </a:cxn>
                <a:cxn ang="0">
                  <a:pos x="14" y="13"/>
                </a:cxn>
                <a:cxn ang="0">
                  <a:pos x="0" y="13"/>
                </a:cxn>
                <a:cxn ang="0">
                  <a:pos x="0" y="0"/>
                </a:cxn>
              </a:cxnLst>
              <a:rect l="0" t="0" r="r" b="b"/>
              <a:pathLst>
                <a:path w="15" h="14">
                  <a:moveTo>
                    <a:pt x="0" y="0"/>
                  </a:moveTo>
                  <a:lnTo>
                    <a:pt x="14" y="0"/>
                  </a:lnTo>
                  <a:lnTo>
                    <a:pt x="14" y="13"/>
                  </a:lnTo>
                  <a:lnTo>
                    <a:pt x="0" y="13"/>
                  </a:lnTo>
                  <a:lnTo>
                    <a:pt x="0"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95" name="Freeform 171"/>
            <p:cNvSpPr>
              <a:spLocks/>
            </p:cNvSpPr>
            <p:nvPr/>
          </p:nvSpPr>
          <p:spPr bwMode="auto">
            <a:xfrm>
              <a:off x="5298" y="386"/>
              <a:ext cx="15" cy="16"/>
            </a:xfrm>
            <a:custGeom>
              <a:avLst/>
              <a:gdLst/>
              <a:ahLst/>
              <a:cxnLst>
                <a:cxn ang="0">
                  <a:pos x="0" y="0"/>
                </a:cxn>
                <a:cxn ang="0">
                  <a:pos x="14" y="0"/>
                </a:cxn>
                <a:cxn ang="0">
                  <a:pos x="14" y="15"/>
                </a:cxn>
                <a:cxn ang="0">
                  <a:pos x="0" y="15"/>
                </a:cxn>
                <a:cxn ang="0">
                  <a:pos x="0" y="0"/>
                </a:cxn>
              </a:cxnLst>
              <a:rect l="0" t="0" r="r" b="b"/>
              <a:pathLst>
                <a:path w="15" h="16">
                  <a:moveTo>
                    <a:pt x="0" y="0"/>
                  </a:moveTo>
                  <a:lnTo>
                    <a:pt x="14" y="0"/>
                  </a:lnTo>
                  <a:lnTo>
                    <a:pt x="14" y="15"/>
                  </a:lnTo>
                  <a:lnTo>
                    <a:pt x="0" y="15"/>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96" name="Freeform 172"/>
            <p:cNvSpPr>
              <a:spLocks/>
            </p:cNvSpPr>
            <p:nvPr/>
          </p:nvSpPr>
          <p:spPr bwMode="auto">
            <a:xfrm>
              <a:off x="5303" y="386"/>
              <a:ext cx="14" cy="14"/>
            </a:xfrm>
            <a:custGeom>
              <a:avLst/>
              <a:gdLst/>
              <a:ahLst/>
              <a:cxnLst>
                <a:cxn ang="0">
                  <a:pos x="0" y="13"/>
                </a:cxn>
                <a:cxn ang="0">
                  <a:pos x="13" y="13"/>
                </a:cxn>
                <a:cxn ang="0">
                  <a:pos x="13" y="0"/>
                </a:cxn>
                <a:cxn ang="0">
                  <a:pos x="0" y="0"/>
                </a:cxn>
                <a:cxn ang="0">
                  <a:pos x="0" y="13"/>
                </a:cxn>
              </a:cxnLst>
              <a:rect l="0" t="0" r="r" b="b"/>
              <a:pathLst>
                <a:path w="14" h="14">
                  <a:moveTo>
                    <a:pt x="0" y="13"/>
                  </a:moveTo>
                  <a:lnTo>
                    <a:pt x="13" y="13"/>
                  </a:lnTo>
                  <a:lnTo>
                    <a:pt x="13" y="0"/>
                  </a:lnTo>
                  <a:lnTo>
                    <a:pt x="0" y="0"/>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97" name="Freeform 173"/>
            <p:cNvSpPr>
              <a:spLocks/>
            </p:cNvSpPr>
            <p:nvPr/>
          </p:nvSpPr>
          <p:spPr bwMode="auto">
            <a:xfrm>
              <a:off x="5303" y="386"/>
              <a:ext cx="14" cy="16"/>
            </a:xfrm>
            <a:custGeom>
              <a:avLst/>
              <a:gdLst/>
              <a:ahLst/>
              <a:cxnLst>
                <a:cxn ang="0">
                  <a:pos x="0" y="15"/>
                </a:cxn>
                <a:cxn ang="0">
                  <a:pos x="13" y="15"/>
                </a:cxn>
                <a:cxn ang="0">
                  <a:pos x="13" y="0"/>
                </a:cxn>
                <a:cxn ang="0">
                  <a:pos x="0" y="0"/>
                </a:cxn>
                <a:cxn ang="0">
                  <a:pos x="0" y="15"/>
                </a:cxn>
              </a:cxnLst>
              <a:rect l="0" t="0" r="r" b="b"/>
              <a:pathLst>
                <a:path w="14" h="16">
                  <a:moveTo>
                    <a:pt x="0" y="15"/>
                  </a:moveTo>
                  <a:lnTo>
                    <a:pt x="13" y="15"/>
                  </a:lnTo>
                  <a:lnTo>
                    <a:pt x="13" y="0"/>
                  </a:lnTo>
                  <a:lnTo>
                    <a:pt x="0" y="0"/>
                  </a:lnTo>
                  <a:lnTo>
                    <a:pt x="0" y="1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198" name="Freeform 174"/>
            <p:cNvSpPr>
              <a:spLocks/>
            </p:cNvSpPr>
            <p:nvPr/>
          </p:nvSpPr>
          <p:spPr bwMode="auto">
            <a:xfrm>
              <a:off x="5317" y="386"/>
              <a:ext cx="15" cy="14"/>
            </a:xfrm>
            <a:custGeom>
              <a:avLst/>
              <a:gdLst/>
              <a:ahLst/>
              <a:cxnLst>
                <a:cxn ang="0">
                  <a:pos x="0" y="0"/>
                </a:cxn>
                <a:cxn ang="0">
                  <a:pos x="14" y="0"/>
                </a:cxn>
                <a:cxn ang="0">
                  <a:pos x="14" y="13"/>
                </a:cxn>
                <a:cxn ang="0">
                  <a:pos x="0" y="13"/>
                </a:cxn>
                <a:cxn ang="0">
                  <a:pos x="0" y="0"/>
                </a:cxn>
              </a:cxnLst>
              <a:rect l="0" t="0" r="r" b="b"/>
              <a:pathLst>
                <a:path w="15" h="14">
                  <a:moveTo>
                    <a:pt x="0" y="0"/>
                  </a:moveTo>
                  <a:lnTo>
                    <a:pt x="14" y="0"/>
                  </a:lnTo>
                  <a:lnTo>
                    <a:pt x="14" y="13"/>
                  </a:lnTo>
                  <a:lnTo>
                    <a:pt x="0" y="13"/>
                  </a:lnTo>
                  <a:lnTo>
                    <a:pt x="0"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199" name="Freeform 175"/>
            <p:cNvSpPr>
              <a:spLocks/>
            </p:cNvSpPr>
            <p:nvPr/>
          </p:nvSpPr>
          <p:spPr bwMode="auto">
            <a:xfrm>
              <a:off x="5317" y="386"/>
              <a:ext cx="15" cy="16"/>
            </a:xfrm>
            <a:custGeom>
              <a:avLst/>
              <a:gdLst/>
              <a:ahLst/>
              <a:cxnLst>
                <a:cxn ang="0">
                  <a:pos x="0" y="0"/>
                </a:cxn>
                <a:cxn ang="0">
                  <a:pos x="14" y="0"/>
                </a:cxn>
                <a:cxn ang="0">
                  <a:pos x="14" y="15"/>
                </a:cxn>
                <a:cxn ang="0">
                  <a:pos x="0" y="15"/>
                </a:cxn>
                <a:cxn ang="0">
                  <a:pos x="0" y="0"/>
                </a:cxn>
              </a:cxnLst>
              <a:rect l="0" t="0" r="r" b="b"/>
              <a:pathLst>
                <a:path w="15" h="16">
                  <a:moveTo>
                    <a:pt x="0" y="0"/>
                  </a:moveTo>
                  <a:lnTo>
                    <a:pt x="14" y="0"/>
                  </a:lnTo>
                  <a:lnTo>
                    <a:pt x="14" y="15"/>
                  </a:lnTo>
                  <a:lnTo>
                    <a:pt x="0" y="15"/>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00" name="Freeform 176"/>
            <p:cNvSpPr>
              <a:spLocks/>
            </p:cNvSpPr>
            <p:nvPr/>
          </p:nvSpPr>
          <p:spPr bwMode="auto">
            <a:xfrm>
              <a:off x="5334" y="386"/>
              <a:ext cx="14" cy="14"/>
            </a:xfrm>
            <a:custGeom>
              <a:avLst/>
              <a:gdLst/>
              <a:ahLst/>
              <a:cxnLst>
                <a:cxn ang="0">
                  <a:pos x="0" y="13"/>
                </a:cxn>
                <a:cxn ang="0">
                  <a:pos x="0" y="0"/>
                </a:cxn>
                <a:cxn ang="0">
                  <a:pos x="13" y="0"/>
                </a:cxn>
                <a:cxn ang="0">
                  <a:pos x="13" y="13"/>
                </a:cxn>
                <a:cxn ang="0">
                  <a:pos x="0" y="13"/>
                </a:cxn>
              </a:cxnLst>
              <a:rect l="0" t="0" r="r" b="b"/>
              <a:pathLst>
                <a:path w="14" h="14">
                  <a:moveTo>
                    <a:pt x="0" y="13"/>
                  </a:moveTo>
                  <a:lnTo>
                    <a:pt x="0" y="0"/>
                  </a:lnTo>
                  <a:lnTo>
                    <a:pt x="13" y="0"/>
                  </a:lnTo>
                  <a:lnTo>
                    <a:pt x="13" y="13"/>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01" name="Freeform 177"/>
            <p:cNvSpPr>
              <a:spLocks/>
            </p:cNvSpPr>
            <p:nvPr/>
          </p:nvSpPr>
          <p:spPr bwMode="auto">
            <a:xfrm>
              <a:off x="5334" y="386"/>
              <a:ext cx="14" cy="16"/>
            </a:xfrm>
            <a:custGeom>
              <a:avLst/>
              <a:gdLst/>
              <a:ahLst/>
              <a:cxnLst>
                <a:cxn ang="0">
                  <a:pos x="0" y="15"/>
                </a:cxn>
                <a:cxn ang="0">
                  <a:pos x="0" y="0"/>
                </a:cxn>
                <a:cxn ang="0">
                  <a:pos x="13" y="0"/>
                </a:cxn>
                <a:cxn ang="0">
                  <a:pos x="13" y="15"/>
                </a:cxn>
                <a:cxn ang="0">
                  <a:pos x="0" y="15"/>
                </a:cxn>
              </a:cxnLst>
              <a:rect l="0" t="0" r="r" b="b"/>
              <a:pathLst>
                <a:path w="14" h="16">
                  <a:moveTo>
                    <a:pt x="0" y="15"/>
                  </a:moveTo>
                  <a:lnTo>
                    <a:pt x="0" y="0"/>
                  </a:lnTo>
                  <a:lnTo>
                    <a:pt x="13" y="0"/>
                  </a:lnTo>
                  <a:lnTo>
                    <a:pt x="13" y="15"/>
                  </a:lnTo>
                  <a:lnTo>
                    <a:pt x="0" y="1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02" name="Freeform 178"/>
            <p:cNvSpPr>
              <a:spLocks/>
            </p:cNvSpPr>
            <p:nvPr/>
          </p:nvSpPr>
          <p:spPr bwMode="auto">
            <a:xfrm>
              <a:off x="5340" y="386"/>
              <a:ext cx="19" cy="14"/>
            </a:xfrm>
            <a:custGeom>
              <a:avLst/>
              <a:gdLst/>
              <a:ahLst/>
              <a:cxnLst>
                <a:cxn ang="0">
                  <a:pos x="0" y="13"/>
                </a:cxn>
                <a:cxn ang="0">
                  <a:pos x="18" y="13"/>
                </a:cxn>
                <a:cxn ang="0">
                  <a:pos x="18" y="0"/>
                </a:cxn>
                <a:cxn ang="0">
                  <a:pos x="0" y="0"/>
                </a:cxn>
                <a:cxn ang="0">
                  <a:pos x="0" y="13"/>
                </a:cxn>
              </a:cxnLst>
              <a:rect l="0" t="0" r="r" b="b"/>
              <a:pathLst>
                <a:path w="19" h="14">
                  <a:moveTo>
                    <a:pt x="0" y="13"/>
                  </a:moveTo>
                  <a:lnTo>
                    <a:pt x="18" y="13"/>
                  </a:lnTo>
                  <a:lnTo>
                    <a:pt x="18" y="0"/>
                  </a:lnTo>
                  <a:lnTo>
                    <a:pt x="0" y="0"/>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03" name="Freeform 179"/>
            <p:cNvSpPr>
              <a:spLocks/>
            </p:cNvSpPr>
            <p:nvPr/>
          </p:nvSpPr>
          <p:spPr bwMode="auto">
            <a:xfrm>
              <a:off x="5340" y="386"/>
              <a:ext cx="23" cy="16"/>
            </a:xfrm>
            <a:custGeom>
              <a:avLst/>
              <a:gdLst/>
              <a:ahLst/>
              <a:cxnLst>
                <a:cxn ang="0">
                  <a:pos x="0" y="15"/>
                </a:cxn>
                <a:cxn ang="0">
                  <a:pos x="22" y="15"/>
                </a:cxn>
                <a:cxn ang="0">
                  <a:pos x="22" y="0"/>
                </a:cxn>
                <a:cxn ang="0">
                  <a:pos x="0" y="0"/>
                </a:cxn>
                <a:cxn ang="0">
                  <a:pos x="0" y="15"/>
                </a:cxn>
              </a:cxnLst>
              <a:rect l="0" t="0" r="r" b="b"/>
              <a:pathLst>
                <a:path w="23" h="16">
                  <a:moveTo>
                    <a:pt x="0" y="15"/>
                  </a:moveTo>
                  <a:lnTo>
                    <a:pt x="22" y="15"/>
                  </a:lnTo>
                  <a:lnTo>
                    <a:pt x="22" y="0"/>
                  </a:lnTo>
                  <a:lnTo>
                    <a:pt x="0" y="0"/>
                  </a:lnTo>
                  <a:lnTo>
                    <a:pt x="0" y="1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04" name="Freeform 180"/>
            <p:cNvSpPr>
              <a:spLocks/>
            </p:cNvSpPr>
            <p:nvPr/>
          </p:nvSpPr>
          <p:spPr bwMode="auto">
            <a:xfrm>
              <a:off x="5361" y="386"/>
              <a:ext cx="15" cy="14"/>
            </a:xfrm>
            <a:custGeom>
              <a:avLst/>
              <a:gdLst/>
              <a:ahLst/>
              <a:cxnLst>
                <a:cxn ang="0">
                  <a:pos x="0" y="0"/>
                </a:cxn>
                <a:cxn ang="0">
                  <a:pos x="12" y="0"/>
                </a:cxn>
                <a:cxn ang="0">
                  <a:pos x="14" y="13"/>
                </a:cxn>
                <a:cxn ang="0">
                  <a:pos x="0" y="13"/>
                </a:cxn>
                <a:cxn ang="0">
                  <a:pos x="0" y="0"/>
                </a:cxn>
              </a:cxnLst>
              <a:rect l="0" t="0" r="r" b="b"/>
              <a:pathLst>
                <a:path w="15" h="14">
                  <a:moveTo>
                    <a:pt x="0" y="0"/>
                  </a:moveTo>
                  <a:lnTo>
                    <a:pt x="12" y="0"/>
                  </a:lnTo>
                  <a:lnTo>
                    <a:pt x="14" y="13"/>
                  </a:lnTo>
                  <a:lnTo>
                    <a:pt x="0" y="13"/>
                  </a:lnTo>
                  <a:lnTo>
                    <a:pt x="0"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05" name="Freeform 181"/>
            <p:cNvSpPr>
              <a:spLocks/>
            </p:cNvSpPr>
            <p:nvPr/>
          </p:nvSpPr>
          <p:spPr bwMode="auto">
            <a:xfrm>
              <a:off x="5361" y="386"/>
              <a:ext cx="15" cy="16"/>
            </a:xfrm>
            <a:custGeom>
              <a:avLst/>
              <a:gdLst/>
              <a:ahLst/>
              <a:cxnLst>
                <a:cxn ang="0">
                  <a:pos x="0" y="0"/>
                </a:cxn>
                <a:cxn ang="0">
                  <a:pos x="11" y="0"/>
                </a:cxn>
                <a:cxn ang="0">
                  <a:pos x="14" y="15"/>
                </a:cxn>
                <a:cxn ang="0">
                  <a:pos x="0" y="15"/>
                </a:cxn>
                <a:cxn ang="0">
                  <a:pos x="0" y="0"/>
                </a:cxn>
              </a:cxnLst>
              <a:rect l="0" t="0" r="r" b="b"/>
              <a:pathLst>
                <a:path w="15" h="16">
                  <a:moveTo>
                    <a:pt x="0" y="0"/>
                  </a:moveTo>
                  <a:lnTo>
                    <a:pt x="11" y="0"/>
                  </a:lnTo>
                  <a:lnTo>
                    <a:pt x="14" y="15"/>
                  </a:lnTo>
                  <a:lnTo>
                    <a:pt x="0" y="15"/>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06" name="Freeform 182"/>
            <p:cNvSpPr>
              <a:spLocks/>
            </p:cNvSpPr>
            <p:nvPr/>
          </p:nvSpPr>
          <p:spPr bwMode="auto">
            <a:xfrm>
              <a:off x="5354" y="401"/>
              <a:ext cx="15" cy="14"/>
            </a:xfrm>
            <a:custGeom>
              <a:avLst/>
              <a:gdLst/>
              <a:ahLst/>
              <a:cxnLst>
                <a:cxn ang="0">
                  <a:pos x="0" y="0"/>
                </a:cxn>
                <a:cxn ang="0">
                  <a:pos x="14" y="0"/>
                </a:cxn>
                <a:cxn ang="0">
                  <a:pos x="14" y="13"/>
                </a:cxn>
                <a:cxn ang="0">
                  <a:pos x="0" y="13"/>
                </a:cxn>
                <a:cxn ang="0">
                  <a:pos x="0" y="0"/>
                </a:cxn>
              </a:cxnLst>
              <a:rect l="0" t="0" r="r" b="b"/>
              <a:pathLst>
                <a:path w="15" h="14">
                  <a:moveTo>
                    <a:pt x="0" y="0"/>
                  </a:moveTo>
                  <a:lnTo>
                    <a:pt x="14" y="0"/>
                  </a:lnTo>
                  <a:lnTo>
                    <a:pt x="14" y="13"/>
                  </a:lnTo>
                  <a:lnTo>
                    <a:pt x="0" y="13"/>
                  </a:lnTo>
                  <a:lnTo>
                    <a:pt x="0"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07" name="Freeform 183"/>
            <p:cNvSpPr>
              <a:spLocks/>
            </p:cNvSpPr>
            <p:nvPr/>
          </p:nvSpPr>
          <p:spPr bwMode="auto">
            <a:xfrm>
              <a:off x="5354" y="401"/>
              <a:ext cx="17" cy="15"/>
            </a:xfrm>
            <a:custGeom>
              <a:avLst/>
              <a:gdLst/>
              <a:ahLst/>
              <a:cxnLst>
                <a:cxn ang="0">
                  <a:pos x="0" y="0"/>
                </a:cxn>
                <a:cxn ang="0">
                  <a:pos x="15" y="0"/>
                </a:cxn>
                <a:cxn ang="0">
                  <a:pos x="16" y="14"/>
                </a:cxn>
                <a:cxn ang="0">
                  <a:pos x="0" y="14"/>
                </a:cxn>
                <a:cxn ang="0">
                  <a:pos x="0" y="0"/>
                </a:cxn>
              </a:cxnLst>
              <a:rect l="0" t="0" r="r" b="b"/>
              <a:pathLst>
                <a:path w="17" h="15">
                  <a:moveTo>
                    <a:pt x="0" y="0"/>
                  </a:moveTo>
                  <a:lnTo>
                    <a:pt x="15" y="0"/>
                  </a:lnTo>
                  <a:lnTo>
                    <a:pt x="16" y="14"/>
                  </a:lnTo>
                  <a:lnTo>
                    <a:pt x="0" y="1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08" name="Freeform 184"/>
            <p:cNvSpPr>
              <a:spLocks/>
            </p:cNvSpPr>
            <p:nvPr/>
          </p:nvSpPr>
          <p:spPr bwMode="auto">
            <a:xfrm>
              <a:off x="5330" y="401"/>
              <a:ext cx="22" cy="14"/>
            </a:xfrm>
            <a:custGeom>
              <a:avLst/>
              <a:gdLst/>
              <a:ahLst/>
              <a:cxnLst>
                <a:cxn ang="0">
                  <a:pos x="21" y="0"/>
                </a:cxn>
                <a:cxn ang="0">
                  <a:pos x="0" y="0"/>
                </a:cxn>
                <a:cxn ang="0">
                  <a:pos x="0" y="13"/>
                </a:cxn>
                <a:cxn ang="0">
                  <a:pos x="21" y="13"/>
                </a:cxn>
                <a:cxn ang="0">
                  <a:pos x="21" y="0"/>
                </a:cxn>
              </a:cxnLst>
              <a:rect l="0" t="0" r="r" b="b"/>
              <a:pathLst>
                <a:path w="22" h="14">
                  <a:moveTo>
                    <a:pt x="21" y="0"/>
                  </a:moveTo>
                  <a:lnTo>
                    <a:pt x="0" y="0"/>
                  </a:lnTo>
                  <a:lnTo>
                    <a:pt x="0" y="13"/>
                  </a:lnTo>
                  <a:lnTo>
                    <a:pt x="21" y="13"/>
                  </a:lnTo>
                  <a:lnTo>
                    <a:pt x="21"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09" name="Freeform 185"/>
            <p:cNvSpPr>
              <a:spLocks/>
            </p:cNvSpPr>
            <p:nvPr/>
          </p:nvSpPr>
          <p:spPr bwMode="auto">
            <a:xfrm>
              <a:off x="5330" y="401"/>
              <a:ext cx="24" cy="15"/>
            </a:xfrm>
            <a:custGeom>
              <a:avLst/>
              <a:gdLst/>
              <a:ahLst/>
              <a:cxnLst>
                <a:cxn ang="0">
                  <a:pos x="23" y="0"/>
                </a:cxn>
                <a:cxn ang="0">
                  <a:pos x="0" y="0"/>
                </a:cxn>
                <a:cxn ang="0">
                  <a:pos x="0" y="14"/>
                </a:cxn>
                <a:cxn ang="0">
                  <a:pos x="23" y="14"/>
                </a:cxn>
                <a:cxn ang="0">
                  <a:pos x="23" y="0"/>
                </a:cxn>
              </a:cxnLst>
              <a:rect l="0" t="0" r="r" b="b"/>
              <a:pathLst>
                <a:path w="24" h="15">
                  <a:moveTo>
                    <a:pt x="23" y="0"/>
                  </a:moveTo>
                  <a:lnTo>
                    <a:pt x="0" y="0"/>
                  </a:lnTo>
                  <a:lnTo>
                    <a:pt x="0" y="14"/>
                  </a:lnTo>
                  <a:lnTo>
                    <a:pt x="23" y="14"/>
                  </a:lnTo>
                  <a:lnTo>
                    <a:pt x="2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10" name="Freeform 186"/>
            <p:cNvSpPr>
              <a:spLocks/>
            </p:cNvSpPr>
            <p:nvPr/>
          </p:nvSpPr>
          <p:spPr bwMode="auto">
            <a:xfrm>
              <a:off x="5309" y="401"/>
              <a:ext cx="18" cy="14"/>
            </a:xfrm>
            <a:custGeom>
              <a:avLst/>
              <a:gdLst/>
              <a:ahLst/>
              <a:cxnLst>
                <a:cxn ang="0">
                  <a:pos x="17" y="13"/>
                </a:cxn>
                <a:cxn ang="0">
                  <a:pos x="17" y="0"/>
                </a:cxn>
                <a:cxn ang="0">
                  <a:pos x="0" y="0"/>
                </a:cxn>
                <a:cxn ang="0">
                  <a:pos x="0" y="13"/>
                </a:cxn>
                <a:cxn ang="0">
                  <a:pos x="17" y="13"/>
                </a:cxn>
              </a:cxnLst>
              <a:rect l="0" t="0" r="r" b="b"/>
              <a:pathLst>
                <a:path w="18" h="14">
                  <a:moveTo>
                    <a:pt x="17" y="13"/>
                  </a:moveTo>
                  <a:lnTo>
                    <a:pt x="17" y="0"/>
                  </a:lnTo>
                  <a:lnTo>
                    <a:pt x="0" y="0"/>
                  </a:lnTo>
                  <a:lnTo>
                    <a:pt x="0" y="13"/>
                  </a:lnTo>
                  <a:lnTo>
                    <a:pt x="17"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11" name="Freeform 187"/>
            <p:cNvSpPr>
              <a:spLocks/>
            </p:cNvSpPr>
            <p:nvPr/>
          </p:nvSpPr>
          <p:spPr bwMode="auto">
            <a:xfrm>
              <a:off x="5309" y="401"/>
              <a:ext cx="22" cy="15"/>
            </a:xfrm>
            <a:custGeom>
              <a:avLst/>
              <a:gdLst/>
              <a:ahLst/>
              <a:cxnLst>
                <a:cxn ang="0">
                  <a:pos x="21" y="14"/>
                </a:cxn>
                <a:cxn ang="0">
                  <a:pos x="21" y="0"/>
                </a:cxn>
                <a:cxn ang="0">
                  <a:pos x="0" y="0"/>
                </a:cxn>
                <a:cxn ang="0">
                  <a:pos x="0" y="14"/>
                </a:cxn>
                <a:cxn ang="0">
                  <a:pos x="21" y="14"/>
                </a:cxn>
              </a:cxnLst>
              <a:rect l="0" t="0" r="r" b="b"/>
              <a:pathLst>
                <a:path w="22" h="15">
                  <a:moveTo>
                    <a:pt x="21" y="14"/>
                  </a:moveTo>
                  <a:lnTo>
                    <a:pt x="21" y="0"/>
                  </a:lnTo>
                  <a:lnTo>
                    <a:pt x="0" y="0"/>
                  </a:lnTo>
                  <a:lnTo>
                    <a:pt x="0" y="14"/>
                  </a:lnTo>
                  <a:lnTo>
                    <a:pt x="21" y="14"/>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12" name="Freeform 188"/>
            <p:cNvSpPr>
              <a:spLocks/>
            </p:cNvSpPr>
            <p:nvPr/>
          </p:nvSpPr>
          <p:spPr bwMode="auto">
            <a:xfrm>
              <a:off x="5286" y="401"/>
              <a:ext cx="21" cy="14"/>
            </a:xfrm>
            <a:custGeom>
              <a:avLst/>
              <a:gdLst/>
              <a:ahLst/>
              <a:cxnLst>
                <a:cxn ang="0">
                  <a:pos x="20" y="13"/>
                </a:cxn>
                <a:cxn ang="0">
                  <a:pos x="20" y="0"/>
                </a:cxn>
                <a:cxn ang="0">
                  <a:pos x="1" y="0"/>
                </a:cxn>
                <a:cxn ang="0">
                  <a:pos x="0" y="13"/>
                </a:cxn>
                <a:cxn ang="0">
                  <a:pos x="20" y="13"/>
                </a:cxn>
              </a:cxnLst>
              <a:rect l="0" t="0" r="r" b="b"/>
              <a:pathLst>
                <a:path w="21" h="14">
                  <a:moveTo>
                    <a:pt x="20" y="13"/>
                  </a:moveTo>
                  <a:lnTo>
                    <a:pt x="20" y="0"/>
                  </a:lnTo>
                  <a:lnTo>
                    <a:pt x="1" y="0"/>
                  </a:lnTo>
                  <a:lnTo>
                    <a:pt x="0" y="13"/>
                  </a:lnTo>
                  <a:lnTo>
                    <a:pt x="2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13" name="Freeform 189"/>
            <p:cNvSpPr>
              <a:spLocks/>
            </p:cNvSpPr>
            <p:nvPr/>
          </p:nvSpPr>
          <p:spPr bwMode="auto">
            <a:xfrm>
              <a:off x="5286" y="401"/>
              <a:ext cx="24" cy="15"/>
            </a:xfrm>
            <a:custGeom>
              <a:avLst/>
              <a:gdLst/>
              <a:ahLst/>
              <a:cxnLst>
                <a:cxn ang="0">
                  <a:pos x="23" y="14"/>
                </a:cxn>
                <a:cxn ang="0">
                  <a:pos x="23" y="0"/>
                </a:cxn>
                <a:cxn ang="0">
                  <a:pos x="1" y="0"/>
                </a:cxn>
                <a:cxn ang="0">
                  <a:pos x="0" y="14"/>
                </a:cxn>
                <a:cxn ang="0">
                  <a:pos x="23" y="14"/>
                </a:cxn>
              </a:cxnLst>
              <a:rect l="0" t="0" r="r" b="b"/>
              <a:pathLst>
                <a:path w="24" h="15">
                  <a:moveTo>
                    <a:pt x="23" y="14"/>
                  </a:moveTo>
                  <a:lnTo>
                    <a:pt x="23" y="0"/>
                  </a:lnTo>
                  <a:lnTo>
                    <a:pt x="1" y="0"/>
                  </a:lnTo>
                  <a:lnTo>
                    <a:pt x="0" y="14"/>
                  </a:lnTo>
                  <a:lnTo>
                    <a:pt x="23" y="14"/>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14" name="Freeform 190"/>
            <p:cNvSpPr>
              <a:spLocks/>
            </p:cNvSpPr>
            <p:nvPr/>
          </p:nvSpPr>
          <p:spPr bwMode="auto">
            <a:xfrm>
              <a:off x="5285" y="415"/>
              <a:ext cx="15" cy="14"/>
            </a:xfrm>
            <a:custGeom>
              <a:avLst/>
              <a:gdLst/>
              <a:ahLst/>
              <a:cxnLst>
                <a:cxn ang="0">
                  <a:pos x="1" y="0"/>
                </a:cxn>
                <a:cxn ang="0">
                  <a:pos x="0" y="13"/>
                </a:cxn>
                <a:cxn ang="0">
                  <a:pos x="14" y="13"/>
                </a:cxn>
                <a:cxn ang="0">
                  <a:pos x="14" y="0"/>
                </a:cxn>
                <a:cxn ang="0">
                  <a:pos x="1" y="0"/>
                </a:cxn>
              </a:cxnLst>
              <a:rect l="0" t="0" r="r" b="b"/>
              <a:pathLst>
                <a:path w="15" h="14">
                  <a:moveTo>
                    <a:pt x="1" y="0"/>
                  </a:moveTo>
                  <a:lnTo>
                    <a:pt x="0" y="13"/>
                  </a:lnTo>
                  <a:lnTo>
                    <a:pt x="14" y="13"/>
                  </a:lnTo>
                  <a:lnTo>
                    <a:pt x="14" y="0"/>
                  </a:lnTo>
                  <a:lnTo>
                    <a:pt x="1"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15" name="Freeform 191"/>
            <p:cNvSpPr>
              <a:spLocks/>
            </p:cNvSpPr>
            <p:nvPr/>
          </p:nvSpPr>
          <p:spPr bwMode="auto">
            <a:xfrm>
              <a:off x="5285" y="415"/>
              <a:ext cx="15" cy="18"/>
            </a:xfrm>
            <a:custGeom>
              <a:avLst/>
              <a:gdLst/>
              <a:ahLst/>
              <a:cxnLst>
                <a:cxn ang="0">
                  <a:pos x="1" y="0"/>
                </a:cxn>
                <a:cxn ang="0">
                  <a:pos x="0" y="17"/>
                </a:cxn>
                <a:cxn ang="0">
                  <a:pos x="14" y="17"/>
                </a:cxn>
                <a:cxn ang="0">
                  <a:pos x="14" y="0"/>
                </a:cxn>
                <a:cxn ang="0">
                  <a:pos x="1" y="0"/>
                </a:cxn>
              </a:cxnLst>
              <a:rect l="0" t="0" r="r" b="b"/>
              <a:pathLst>
                <a:path w="15" h="18">
                  <a:moveTo>
                    <a:pt x="1" y="0"/>
                  </a:moveTo>
                  <a:lnTo>
                    <a:pt x="0" y="17"/>
                  </a:lnTo>
                  <a:lnTo>
                    <a:pt x="14" y="17"/>
                  </a:lnTo>
                  <a:lnTo>
                    <a:pt x="14" y="0"/>
                  </a:lnTo>
                  <a:lnTo>
                    <a:pt x="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16" name="Freeform 192"/>
            <p:cNvSpPr>
              <a:spLocks/>
            </p:cNvSpPr>
            <p:nvPr/>
          </p:nvSpPr>
          <p:spPr bwMode="auto">
            <a:xfrm>
              <a:off x="5297" y="415"/>
              <a:ext cx="20" cy="14"/>
            </a:xfrm>
            <a:custGeom>
              <a:avLst/>
              <a:gdLst/>
              <a:ahLst/>
              <a:cxnLst>
                <a:cxn ang="0">
                  <a:pos x="0" y="0"/>
                </a:cxn>
                <a:cxn ang="0">
                  <a:pos x="19" y="0"/>
                </a:cxn>
                <a:cxn ang="0">
                  <a:pos x="19" y="13"/>
                </a:cxn>
                <a:cxn ang="0">
                  <a:pos x="0" y="13"/>
                </a:cxn>
                <a:cxn ang="0">
                  <a:pos x="0" y="0"/>
                </a:cxn>
              </a:cxnLst>
              <a:rect l="0" t="0" r="r" b="b"/>
              <a:pathLst>
                <a:path w="20" h="14">
                  <a:moveTo>
                    <a:pt x="0" y="0"/>
                  </a:moveTo>
                  <a:lnTo>
                    <a:pt x="19" y="0"/>
                  </a:lnTo>
                  <a:lnTo>
                    <a:pt x="19" y="13"/>
                  </a:lnTo>
                  <a:lnTo>
                    <a:pt x="0" y="13"/>
                  </a:lnTo>
                  <a:lnTo>
                    <a:pt x="0"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17" name="Freeform 193"/>
            <p:cNvSpPr>
              <a:spLocks/>
            </p:cNvSpPr>
            <p:nvPr/>
          </p:nvSpPr>
          <p:spPr bwMode="auto">
            <a:xfrm>
              <a:off x="5297" y="415"/>
              <a:ext cx="21" cy="18"/>
            </a:xfrm>
            <a:custGeom>
              <a:avLst/>
              <a:gdLst/>
              <a:ahLst/>
              <a:cxnLst>
                <a:cxn ang="0">
                  <a:pos x="0" y="0"/>
                </a:cxn>
                <a:cxn ang="0">
                  <a:pos x="20" y="0"/>
                </a:cxn>
                <a:cxn ang="0">
                  <a:pos x="20" y="17"/>
                </a:cxn>
                <a:cxn ang="0">
                  <a:pos x="0" y="17"/>
                </a:cxn>
                <a:cxn ang="0">
                  <a:pos x="0" y="0"/>
                </a:cxn>
              </a:cxnLst>
              <a:rect l="0" t="0" r="r" b="b"/>
              <a:pathLst>
                <a:path w="21" h="18">
                  <a:moveTo>
                    <a:pt x="0" y="0"/>
                  </a:moveTo>
                  <a:lnTo>
                    <a:pt x="20" y="0"/>
                  </a:lnTo>
                  <a:lnTo>
                    <a:pt x="20" y="17"/>
                  </a:lnTo>
                  <a:lnTo>
                    <a:pt x="0" y="17"/>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18" name="Freeform 194"/>
            <p:cNvSpPr>
              <a:spLocks/>
            </p:cNvSpPr>
            <p:nvPr/>
          </p:nvSpPr>
          <p:spPr bwMode="auto">
            <a:xfrm>
              <a:off x="5317" y="415"/>
              <a:ext cx="22" cy="14"/>
            </a:xfrm>
            <a:custGeom>
              <a:avLst/>
              <a:gdLst/>
              <a:ahLst/>
              <a:cxnLst>
                <a:cxn ang="0">
                  <a:pos x="0" y="13"/>
                </a:cxn>
                <a:cxn ang="0">
                  <a:pos x="0" y="0"/>
                </a:cxn>
                <a:cxn ang="0">
                  <a:pos x="21" y="0"/>
                </a:cxn>
                <a:cxn ang="0">
                  <a:pos x="21" y="13"/>
                </a:cxn>
                <a:cxn ang="0">
                  <a:pos x="0" y="13"/>
                </a:cxn>
              </a:cxnLst>
              <a:rect l="0" t="0" r="r" b="b"/>
              <a:pathLst>
                <a:path w="22" h="14">
                  <a:moveTo>
                    <a:pt x="0" y="13"/>
                  </a:moveTo>
                  <a:lnTo>
                    <a:pt x="0" y="0"/>
                  </a:lnTo>
                  <a:lnTo>
                    <a:pt x="21" y="0"/>
                  </a:lnTo>
                  <a:lnTo>
                    <a:pt x="21" y="13"/>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19" name="Freeform 195"/>
            <p:cNvSpPr>
              <a:spLocks/>
            </p:cNvSpPr>
            <p:nvPr/>
          </p:nvSpPr>
          <p:spPr bwMode="auto">
            <a:xfrm>
              <a:off x="5317" y="415"/>
              <a:ext cx="25" cy="18"/>
            </a:xfrm>
            <a:custGeom>
              <a:avLst/>
              <a:gdLst/>
              <a:ahLst/>
              <a:cxnLst>
                <a:cxn ang="0">
                  <a:pos x="0" y="17"/>
                </a:cxn>
                <a:cxn ang="0">
                  <a:pos x="0" y="0"/>
                </a:cxn>
                <a:cxn ang="0">
                  <a:pos x="24" y="0"/>
                </a:cxn>
                <a:cxn ang="0">
                  <a:pos x="24" y="17"/>
                </a:cxn>
                <a:cxn ang="0">
                  <a:pos x="0" y="17"/>
                </a:cxn>
              </a:cxnLst>
              <a:rect l="0" t="0" r="r" b="b"/>
              <a:pathLst>
                <a:path w="25" h="18">
                  <a:moveTo>
                    <a:pt x="0" y="17"/>
                  </a:moveTo>
                  <a:lnTo>
                    <a:pt x="0" y="0"/>
                  </a:lnTo>
                  <a:lnTo>
                    <a:pt x="24" y="0"/>
                  </a:lnTo>
                  <a:lnTo>
                    <a:pt x="24" y="17"/>
                  </a:lnTo>
                  <a:lnTo>
                    <a:pt x="0" y="1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20" name="Freeform 196"/>
            <p:cNvSpPr>
              <a:spLocks/>
            </p:cNvSpPr>
            <p:nvPr/>
          </p:nvSpPr>
          <p:spPr bwMode="auto">
            <a:xfrm>
              <a:off x="5340" y="415"/>
              <a:ext cx="19" cy="14"/>
            </a:xfrm>
            <a:custGeom>
              <a:avLst/>
              <a:gdLst/>
              <a:ahLst/>
              <a:cxnLst>
                <a:cxn ang="0">
                  <a:pos x="0" y="13"/>
                </a:cxn>
                <a:cxn ang="0">
                  <a:pos x="0" y="0"/>
                </a:cxn>
                <a:cxn ang="0">
                  <a:pos x="18" y="0"/>
                </a:cxn>
                <a:cxn ang="0">
                  <a:pos x="18" y="13"/>
                </a:cxn>
                <a:cxn ang="0">
                  <a:pos x="0" y="13"/>
                </a:cxn>
              </a:cxnLst>
              <a:rect l="0" t="0" r="r" b="b"/>
              <a:pathLst>
                <a:path w="19" h="14">
                  <a:moveTo>
                    <a:pt x="0" y="13"/>
                  </a:moveTo>
                  <a:lnTo>
                    <a:pt x="0" y="0"/>
                  </a:lnTo>
                  <a:lnTo>
                    <a:pt x="18" y="0"/>
                  </a:lnTo>
                  <a:lnTo>
                    <a:pt x="18" y="13"/>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21" name="Freeform 197"/>
            <p:cNvSpPr>
              <a:spLocks/>
            </p:cNvSpPr>
            <p:nvPr/>
          </p:nvSpPr>
          <p:spPr bwMode="auto">
            <a:xfrm>
              <a:off x="5340" y="415"/>
              <a:ext cx="23" cy="18"/>
            </a:xfrm>
            <a:custGeom>
              <a:avLst/>
              <a:gdLst/>
              <a:ahLst/>
              <a:cxnLst>
                <a:cxn ang="0">
                  <a:pos x="0" y="17"/>
                </a:cxn>
                <a:cxn ang="0">
                  <a:pos x="0" y="0"/>
                </a:cxn>
                <a:cxn ang="0">
                  <a:pos x="22" y="0"/>
                </a:cxn>
                <a:cxn ang="0">
                  <a:pos x="22" y="17"/>
                </a:cxn>
                <a:cxn ang="0">
                  <a:pos x="0" y="17"/>
                </a:cxn>
              </a:cxnLst>
              <a:rect l="0" t="0" r="r" b="b"/>
              <a:pathLst>
                <a:path w="23" h="18">
                  <a:moveTo>
                    <a:pt x="0" y="17"/>
                  </a:moveTo>
                  <a:lnTo>
                    <a:pt x="0" y="0"/>
                  </a:lnTo>
                  <a:lnTo>
                    <a:pt x="22" y="0"/>
                  </a:lnTo>
                  <a:lnTo>
                    <a:pt x="22" y="17"/>
                  </a:lnTo>
                  <a:lnTo>
                    <a:pt x="0" y="1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22" name="Freeform 198"/>
            <p:cNvSpPr>
              <a:spLocks/>
            </p:cNvSpPr>
            <p:nvPr/>
          </p:nvSpPr>
          <p:spPr bwMode="auto">
            <a:xfrm>
              <a:off x="5361" y="415"/>
              <a:ext cx="15" cy="14"/>
            </a:xfrm>
            <a:custGeom>
              <a:avLst/>
              <a:gdLst/>
              <a:ahLst/>
              <a:cxnLst>
                <a:cxn ang="0">
                  <a:pos x="0" y="13"/>
                </a:cxn>
                <a:cxn ang="0">
                  <a:pos x="0" y="0"/>
                </a:cxn>
                <a:cxn ang="0">
                  <a:pos x="12" y="0"/>
                </a:cxn>
                <a:cxn ang="0">
                  <a:pos x="14" y="13"/>
                </a:cxn>
                <a:cxn ang="0">
                  <a:pos x="0" y="13"/>
                </a:cxn>
              </a:cxnLst>
              <a:rect l="0" t="0" r="r" b="b"/>
              <a:pathLst>
                <a:path w="15" h="14">
                  <a:moveTo>
                    <a:pt x="0" y="13"/>
                  </a:moveTo>
                  <a:lnTo>
                    <a:pt x="0" y="0"/>
                  </a:lnTo>
                  <a:lnTo>
                    <a:pt x="12" y="0"/>
                  </a:lnTo>
                  <a:lnTo>
                    <a:pt x="14" y="13"/>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23" name="Freeform 199"/>
            <p:cNvSpPr>
              <a:spLocks/>
            </p:cNvSpPr>
            <p:nvPr/>
          </p:nvSpPr>
          <p:spPr bwMode="auto">
            <a:xfrm>
              <a:off x="5361" y="415"/>
              <a:ext cx="15" cy="18"/>
            </a:xfrm>
            <a:custGeom>
              <a:avLst/>
              <a:gdLst/>
              <a:ahLst/>
              <a:cxnLst>
                <a:cxn ang="0">
                  <a:pos x="0" y="17"/>
                </a:cxn>
                <a:cxn ang="0">
                  <a:pos x="0" y="0"/>
                </a:cxn>
                <a:cxn ang="0">
                  <a:pos x="12" y="0"/>
                </a:cxn>
                <a:cxn ang="0">
                  <a:pos x="14" y="17"/>
                </a:cxn>
                <a:cxn ang="0">
                  <a:pos x="0" y="17"/>
                </a:cxn>
              </a:cxnLst>
              <a:rect l="0" t="0" r="r" b="b"/>
              <a:pathLst>
                <a:path w="15" h="18">
                  <a:moveTo>
                    <a:pt x="0" y="17"/>
                  </a:moveTo>
                  <a:lnTo>
                    <a:pt x="0" y="0"/>
                  </a:lnTo>
                  <a:lnTo>
                    <a:pt x="12" y="0"/>
                  </a:lnTo>
                  <a:lnTo>
                    <a:pt x="14" y="17"/>
                  </a:lnTo>
                  <a:lnTo>
                    <a:pt x="0" y="1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24" name="Freeform 200"/>
            <p:cNvSpPr>
              <a:spLocks/>
            </p:cNvSpPr>
            <p:nvPr/>
          </p:nvSpPr>
          <p:spPr bwMode="auto">
            <a:xfrm>
              <a:off x="5353" y="431"/>
              <a:ext cx="18" cy="14"/>
            </a:xfrm>
            <a:custGeom>
              <a:avLst/>
              <a:gdLst/>
              <a:ahLst/>
              <a:cxnLst>
                <a:cxn ang="0">
                  <a:pos x="17" y="0"/>
                </a:cxn>
                <a:cxn ang="0">
                  <a:pos x="17" y="13"/>
                </a:cxn>
                <a:cxn ang="0">
                  <a:pos x="0" y="13"/>
                </a:cxn>
                <a:cxn ang="0">
                  <a:pos x="0" y="0"/>
                </a:cxn>
                <a:cxn ang="0">
                  <a:pos x="17" y="0"/>
                </a:cxn>
              </a:cxnLst>
              <a:rect l="0" t="0" r="r" b="b"/>
              <a:pathLst>
                <a:path w="18" h="14">
                  <a:moveTo>
                    <a:pt x="17" y="0"/>
                  </a:moveTo>
                  <a:lnTo>
                    <a:pt x="17" y="13"/>
                  </a:lnTo>
                  <a:lnTo>
                    <a:pt x="0" y="13"/>
                  </a:lnTo>
                  <a:lnTo>
                    <a:pt x="0" y="0"/>
                  </a:lnTo>
                  <a:lnTo>
                    <a:pt x="17"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25" name="Freeform 201"/>
            <p:cNvSpPr>
              <a:spLocks/>
            </p:cNvSpPr>
            <p:nvPr/>
          </p:nvSpPr>
          <p:spPr bwMode="auto">
            <a:xfrm>
              <a:off x="5353" y="431"/>
              <a:ext cx="21" cy="15"/>
            </a:xfrm>
            <a:custGeom>
              <a:avLst/>
              <a:gdLst/>
              <a:ahLst/>
              <a:cxnLst>
                <a:cxn ang="0">
                  <a:pos x="20" y="0"/>
                </a:cxn>
                <a:cxn ang="0">
                  <a:pos x="20" y="14"/>
                </a:cxn>
                <a:cxn ang="0">
                  <a:pos x="0" y="14"/>
                </a:cxn>
                <a:cxn ang="0">
                  <a:pos x="0" y="0"/>
                </a:cxn>
                <a:cxn ang="0">
                  <a:pos x="20" y="0"/>
                </a:cxn>
              </a:cxnLst>
              <a:rect l="0" t="0" r="r" b="b"/>
              <a:pathLst>
                <a:path w="21" h="15">
                  <a:moveTo>
                    <a:pt x="20" y="0"/>
                  </a:moveTo>
                  <a:lnTo>
                    <a:pt x="20" y="14"/>
                  </a:lnTo>
                  <a:lnTo>
                    <a:pt x="0" y="14"/>
                  </a:lnTo>
                  <a:lnTo>
                    <a:pt x="0" y="0"/>
                  </a:lnTo>
                  <a:lnTo>
                    <a:pt x="2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26" name="Freeform 202"/>
            <p:cNvSpPr>
              <a:spLocks/>
            </p:cNvSpPr>
            <p:nvPr/>
          </p:nvSpPr>
          <p:spPr bwMode="auto">
            <a:xfrm>
              <a:off x="5330" y="431"/>
              <a:ext cx="22" cy="14"/>
            </a:xfrm>
            <a:custGeom>
              <a:avLst/>
              <a:gdLst/>
              <a:ahLst/>
              <a:cxnLst>
                <a:cxn ang="0">
                  <a:pos x="21" y="0"/>
                </a:cxn>
                <a:cxn ang="0">
                  <a:pos x="0" y="0"/>
                </a:cxn>
                <a:cxn ang="0">
                  <a:pos x="0" y="6"/>
                </a:cxn>
                <a:cxn ang="0">
                  <a:pos x="3" y="8"/>
                </a:cxn>
                <a:cxn ang="0">
                  <a:pos x="4" y="10"/>
                </a:cxn>
                <a:cxn ang="0">
                  <a:pos x="4" y="13"/>
                </a:cxn>
                <a:cxn ang="0">
                  <a:pos x="21" y="13"/>
                </a:cxn>
                <a:cxn ang="0">
                  <a:pos x="21" y="0"/>
                </a:cxn>
              </a:cxnLst>
              <a:rect l="0" t="0" r="r" b="b"/>
              <a:pathLst>
                <a:path w="22" h="14">
                  <a:moveTo>
                    <a:pt x="21" y="0"/>
                  </a:moveTo>
                  <a:lnTo>
                    <a:pt x="0" y="0"/>
                  </a:lnTo>
                  <a:lnTo>
                    <a:pt x="0" y="6"/>
                  </a:lnTo>
                  <a:lnTo>
                    <a:pt x="3" y="8"/>
                  </a:lnTo>
                  <a:lnTo>
                    <a:pt x="4" y="10"/>
                  </a:lnTo>
                  <a:lnTo>
                    <a:pt x="4" y="13"/>
                  </a:lnTo>
                  <a:lnTo>
                    <a:pt x="21" y="13"/>
                  </a:lnTo>
                  <a:lnTo>
                    <a:pt x="21"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27" name="Freeform 203"/>
            <p:cNvSpPr>
              <a:spLocks/>
            </p:cNvSpPr>
            <p:nvPr/>
          </p:nvSpPr>
          <p:spPr bwMode="auto">
            <a:xfrm>
              <a:off x="5330" y="431"/>
              <a:ext cx="24" cy="15"/>
            </a:xfrm>
            <a:custGeom>
              <a:avLst/>
              <a:gdLst/>
              <a:ahLst/>
              <a:cxnLst>
                <a:cxn ang="0">
                  <a:pos x="23" y="0"/>
                </a:cxn>
                <a:cxn ang="0">
                  <a:pos x="0" y="0"/>
                </a:cxn>
                <a:cxn ang="0">
                  <a:pos x="0" y="6"/>
                </a:cxn>
                <a:cxn ang="0">
                  <a:pos x="3" y="8"/>
                </a:cxn>
                <a:cxn ang="0">
                  <a:pos x="5" y="10"/>
                </a:cxn>
                <a:cxn ang="0">
                  <a:pos x="5" y="14"/>
                </a:cxn>
                <a:cxn ang="0">
                  <a:pos x="23" y="14"/>
                </a:cxn>
                <a:cxn ang="0">
                  <a:pos x="23" y="0"/>
                </a:cxn>
              </a:cxnLst>
              <a:rect l="0" t="0" r="r" b="b"/>
              <a:pathLst>
                <a:path w="24" h="15">
                  <a:moveTo>
                    <a:pt x="23" y="0"/>
                  </a:moveTo>
                  <a:lnTo>
                    <a:pt x="0" y="0"/>
                  </a:lnTo>
                  <a:lnTo>
                    <a:pt x="0" y="6"/>
                  </a:lnTo>
                  <a:lnTo>
                    <a:pt x="3" y="8"/>
                  </a:lnTo>
                  <a:lnTo>
                    <a:pt x="5" y="10"/>
                  </a:lnTo>
                  <a:lnTo>
                    <a:pt x="5" y="14"/>
                  </a:lnTo>
                  <a:lnTo>
                    <a:pt x="23" y="14"/>
                  </a:lnTo>
                  <a:lnTo>
                    <a:pt x="2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28" name="Freeform 204"/>
            <p:cNvSpPr>
              <a:spLocks/>
            </p:cNvSpPr>
            <p:nvPr/>
          </p:nvSpPr>
          <p:spPr bwMode="auto">
            <a:xfrm>
              <a:off x="5309" y="431"/>
              <a:ext cx="18" cy="14"/>
            </a:xfrm>
            <a:custGeom>
              <a:avLst/>
              <a:gdLst/>
              <a:ahLst/>
              <a:cxnLst>
                <a:cxn ang="0">
                  <a:pos x="12" y="13"/>
                </a:cxn>
                <a:cxn ang="0">
                  <a:pos x="12" y="10"/>
                </a:cxn>
                <a:cxn ang="0">
                  <a:pos x="13" y="8"/>
                </a:cxn>
                <a:cxn ang="0">
                  <a:pos x="16" y="6"/>
                </a:cxn>
                <a:cxn ang="0">
                  <a:pos x="17" y="0"/>
                </a:cxn>
                <a:cxn ang="0">
                  <a:pos x="0" y="0"/>
                </a:cxn>
                <a:cxn ang="0">
                  <a:pos x="0" y="13"/>
                </a:cxn>
                <a:cxn ang="0">
                  <a:pos x="12" y="13"/>
                </a:cxn>
              </a:cxnLst>
              <a:rect l="0" t="0" r="r" b="b"/>
              <a:pathLst>
                <a:path w="18" h="14">
                  <a:moveTo>
                    <a:pt x="12" y="13"/>
                  </a:moveTo>
                  <a:lnTo>
                    <a:pt x="12" y="10"/>
                  </a:lnTo>
                  <a:lnTo>
                    <a:pt x="13" y="8"/>
                  </a:lnTo>
                  <a:lnTo>
                    <a:pt x="16" y="6"/>
                  </a:lnTo>
                  <a:lnTo>
                    <a:pt x="17" y="0"/>
                  </a:lnTo>
                  <a:lnTo>
                    <a:pt x="0" y="0"/>
                  </a:lnTo>
                  <a:lnTo>
                    <a:pt x="0" y="13"/>
                  </a:lnTo>
                  <a:lnTo>
                    <a:pt x="12"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29" name="Freeform 205"/>
            <p:cNvSpPr>
              <a:spLocks/>
            </p:cNvSpPr>
            <p:nvPr/>
          </p:nvSpPr>
          <p:spPr bwMode="auto">
            <a:xfrm>
              <a:off x="5309" y="431"/>
              <a:ext cx="22" cy="15"/>
            </a:xfrm>
            <a:custGeom>
              <a:avLst/>
              <a:gdLst/>
              <a:ahLst/>
              <a:cxnLst>
                <a:cxn ang="0">
                  <a:pos x="15" y="14"/>
                </a:cxn>
                <a:cxn ang="0">
                  <a:pos x="15" y="10"/>
                </a:cxn>
                <a:cxn ang="0">
                  <a:pos x="16" y="8"/>
                </a:cxn>
                <a:cxn ang="0">
                  <a:pos x="20" y="6"/>
                </a:cxn>
                <a:cxn ang="0">
                  <a:pos x="21" y="0"/>
                </a:cxn>
                <a:cxn ang="0">
                  <a:pos x="0" y="0"/>
                </a:cxn>
                <a:cxn ang="0">
                  <a:pos x="0" y="14"/>
                </a:cxn>
                <a:cxn ang="0">
                  <a:pos x="15" y="14"/>
                </a:cxn>
              </a:cxnLst>
              <a:rect l="0" t="0" r="r" b="b"/>
              <a:pathLst>
                <a:path w="22" h="15">
                  <a:moveTo>
                    <a:pt x="15" y="14"/>
                  </a:moveTo>
                  <a:lnTo>
                    <a:pt x="15" y="10"/>
                  </a:lnTo>
                  <a:lnTo>
                    <a:pt x="16" y="8"/>
                  </a:lnTo>
                  <a:lnTo>
                    <a:pt x="20" y="6"/>
                  </a:lnTo>
                  <a:lnTo>
                    <a:pt x="21" y="0"/>
                  </a:lnTo>
                  <a:lnTo>
                    <a:pt x="0" y="0"/>
                  </a:lnTo>
                  <a:lnTo>
                    <a:pt x="0" y="14"/>
                  </a:lnTo>
                  <a:lnTo>
                    <a:pt x="15" y="14"/>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30" name="Freeform 206"/>
            <p:cNvSpPr>
              <a:spLocks/>
            </p:cNvSpPr>
            <p:nvPr/>
          </p:nvSpPr>
          <p:spPr bwMode="auto">
            <a:xfrm>
              <a:off x="5283" y="431"/>
              <a:ext cx="24" cy="14"/>
            </a:xfrm>
            <a:custGeom>
              <a:avLst/>
              <a:gdLst/>
              <a:ahLst/>
              <a:cxnLst>
                <a:cxn ang="0">
                  <a:pos x="23" y="13"/>
                </a:cxn>
                <a:cxn ang="0">
                  <a:pos x="23" y="0"/>
                </a:cxn>
                <a:cxn ang="0">
                  <a:pos x="1" y="0"/>
                </a:cxn>
                <a:cxn ang="0">
                  <a:pos x="0" y="13"/>
                </a:cxn>
                <a:cxn ang="0">
                  <a:pos x="23" y="13"/>
                </a:cxn>
              </a:cxnLst>
              <a:rect l="0" t="0" r="r" b="b"/>
              <a:pathLst>
                <a:path w="24" h="14">
                  <a:moveTo>
                    <a:pt x="23" y="13"/>
                  </a:moveTo>
                  <a:lnTo>
                    <a:pt x="23" y="0"/>
                  </a:lnTo>
                  <a:lnTo>
                    <a:pt x="1" y="0"/>
                  </a:lnTo>
                  <a:lnTo>
                    <a:pt x="0" y="13"/>
                  </a:lnTo>
                  <a:lnTo>
                    <a:pt x="23"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31" name="Freeform 207"/>
            <p:cNvSpPr>
              <a:spLocks/>
            </p:cNvSpPr>
            <p:nvPr/>
          </p:nvSpPr>
          <p:spPr bwMode="auto">
            <a:xfrm>
              <a:off x="5283" y="431"/>
              <a:ext cx="27" cy="15"/>
            </a:xfrm>
            <a:custGeom>
              <a:avLst/>
              <a:gdLst/>
              <a:ahLst/>
              <a:cxnLst>
                <a:cxn ang="0">
                  <a:pos x="26" y="14"/>
                </a:cxn>
                <a:cxn ang="0">
                  <a:pos x="26" y="0"/>
                </a:cxn>
                <a:cxn ang="0">
                  <a:pos x="2" y="0"/>
                </a:cxn>
                <a:cxn ang="0">
                  <a:pos x="0" y="14"/>
                </a:cxn>
                <a:cxn ang="0">
                  <a:pos x="26" y="14"/>
                </a:cxn>
              </a:cxnLst>
              <a:rect l="0" t="0" r="r" b="b"/>
              <a:pathLst>
                <a:path w="27" h="15">
                  <a:moveTo>
                    <a:pt x="26" y="14"/>
                  </a:moveTo>
                  <a:lnTo>
                    <a:pt x="26" y="0"/>
                  </a:lnTo>
                  <a:lnTo>
                    <a:pt x="2" y="0"/>
                  </a:lnTo>
                  <a:lnTo>
                    <a:pt x="0" y="14"/>
                  </a:lnTo>
                  <a:lnTo>
                    <a:pt x="26" y="14"/>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32" name="Freeform 208"/>
            <p:cNvSpPr>
              <a:spLocks/>
            </p:cNvSpPr>
            <p:nvPr/>
          </p:nvSpPr>
          <p:spPr bwMode="auto">
            <a:xfrm>
              <a:off x="5283" y="445"/>
              <a:ext cx="14" cy="13"/>
            </a:xfrm>
            <a:custGeom>
              <a:avLst/>
              <a:gdLst/>
              <a:ahLst/>
              <a:cxnLst>
                <a:cxn ang="0">
                  <a:pos x="0" y="0"/>
                </a:cxn>
                <a:cxn ang="0">
                  <a:pos x="0" y="12"/>
                </a:cxn>
                <a:cxn ang="0">
                  <a:pos x="13" y="12"/>
                </a:cxn>
                <a:cxn ang="0">
                  <a:pos x="13" y="0"/>
                </a:cxn>
                <a:cxn ang="0">
                  <a:pos x="0" y="0"/>
                </a:cxn>
              </a:cxnLst>
              <a:rect l="0" t="0" r="r" b="b"/>
              <a:pathLst>
                <a:path w="14" h="13">
                  <a:moveTo>
                    <a:pt x="0" y="0"/>
                  </a:moveTo>
                  <a:lnTo>
                    <a:pt x="0" y="12"/>
                  </a:lnTo>
                  <a:lnTo>
                    <a:pt x="13" y="12"/>
                  </a:lnTo>
                  <a:lnTo>
                    <a:pt x="13" y="0"/>
                  </a:lnTo>
                  <a:lnTo>
                    <a:pt x="0"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33" name="Freeform 209"/>
            <p:cNvSpPr>
              <a:spLocks/>
            </p:cNvSpPr>
            <p:nvPr/>
          </p:nvSpPr>
          <p:spPr bwMode="auto">
            <a:xfrm>
              <a:off x="5283" y="445"/>
              <a:ext cx="15" cy="14"/>
            </a:xfrm>
            <a:custGeom>
              <a:avLst/>
              <a:gdLst/>
              <a:ahLst/>
              <a:cxnLst>
                <a:cxn ang="0">
                  <a:pos x="1" y="0"/>
                </a:cxn>
                <a:cxn ang="0">
                  <a:pos x="0" y="13"/>
                </a:cxn>
                <a:cxn ang="0">
                  <a:pos x="14" y="13"/>
                </a:cxn>
                <a:cxn ang="0">
                  <a:pos x="14" y="0"/>
                </a:cxn>
                <a:cxn ang="0">
                  <a:pos x="1" y="0"/>
                </a:cxn>
              </a:cxnLst>
              <a:rect l="0" t="0" r="r" b="b"/>
              <a:pathLst>
                <a:path w="15" h="14">
                  <a:moveTo>
                    <a:pt x="1" y="0"/>
                  </a:moveTo>
                  <a:lnTo>
                    <a:pt x="0" y="13"/>
                  </a:lnTo>
                  <a:lnTo>
                    <a:pt x="14" y="13"/>
                  </a:lnTo>
                  <a:lnTo>
                    <a:pt x="14" y="0"/>
                  </a:lnTo>
                  <a:lnTo>
                    <a:pt x="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34" name="Freeform 210"/>
            <p:cNvSpPr>
              <a:spLocks/>
            </p:cNvSpPr>
            <p:nvPr/>
          </p:nvSpPr>
          <p:spPr bwMode="auto">
            <a:xfrm>
              <a:off x="5297" y="445"/>
              <a:ext cx="20" cy="13"/>
            </a:xfrm>
            <a:custGeom>
              <a:avLst/>
              <a:gdLst/>
              <a:ahLst/>
              <a:cxnLst>
                <a:cxn ang="0">
                  <a:pos x="0" y="0"/>
                </a:cxn>
                <a:cxn ang="0">
                  <a:pos x="19" y="0"/>
                </a:cxn>
                <a:cxn ang="0">
                  <a:pos x="19" y="12"/>
                </a:cxn>
                <a:cxn ang="0">
                  <a:pos x="0" y="12"/>
                </a:cxn>
                <a:cxn ang="0">
                  <a:pos x="0" y="0"/>
                </a:cxn>
              </a:cxnLst>
              <a:rect l="0" t="0" r="r" b="b"/>
              <a:pathLst>
                <a:path w="20" h="13">
                  <a:moveTo>
                    <a:pt x="0" y="0"/>
                  </a:moveTo>
                  <a:lnTo>
                    <a:pt x="19" y="0"/>
                  </a:lnTo>
                  <a:lnTo>
                    <a:pt x="19" y="12"/>
                  </a:lnTo>
                  <a:lnTo>
                    <a:pt x="0" y="12"/>
                  </a:lnTo>
                  <a:lnTo>
                    <a:pt x="0"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35" name="Freeform 211"/>
            <p:cNvSpPr>
              <a:spLocks/>
            </p:cNvSpPr>
            <p:nvPr/>
          </p:nvSpPr>
          <p:spPr bwMode="auto">
            <a:xfrm>
              <a:off x="5297" y="445"/>
              <a:ext cx="21" cy="14"/>
            </a:xfrm>
            <a:custGeom>
              <a:avLst/>
              <a:gdLst/>
              <a:ahLst/>
              <a:cxnLst>
                <a:cxn ang="0">
                  <a:pos x="0" y="0"/>
                </a:cxn>
                <a:cxn ang="0">
                  <a:pos x="20" y="0"/>
                </a:cxn>
                <a:cxn ang="0">
                  <a:pos x="20" y="13"/>
                </a:cxn>
                <a:cxn ang="0">
                  <a:pos x="0" y="13"/>
                </a:cxn>
                <a:cxn ang="0">
                  <a:pos x="0" y="0"/>
                </a:cxn>
              </a:cxnLst>
              <a:rect l="0" t="0" r="r" b="b"/>
              <a:pathLst>
                <a:path w="21" h="14">
                  <a:moveTo>
                    <a:pt x="0" y="0"/>
                  </a:moveTo>
                  <a:lnTo>
                    <a:pt x="20" y="0"/>
                  </a:lnTo>
                  <a:lnTo>
                    <a:pt x="20" y="13"/>
                  </a:lnTo>
                  <a:lnTo>
                    <a:pt x="0" y="1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36" name="Freeform 212"/>
            <p:cNvSpPr>
              <a:spLocks/>
            </p:cNvSpPr>
            <p:nvPr/>
          </p:nvSpPr>
          <p:spPr bwMode="auto">
            <a:xfrm>
              <a:off x="5317" y="445"/>
              <a:ext cx="15" cy="13"/>
            </a:xfrm>
            <a:custGeom>
              <a:avLst/>
              <a:gdLst/>
              <a:ahLst/>
              <a:cxnLst>
                <a:cxn ang="0">
                  <a:pos x="0" y="12"/>
                </a:cxn>
                <a:cxn ang="0">
                  <a:pos x="0" y="0"/>
                </a:cxn>
                <a:cxn ang="0">
                  <a:pos x="14" y="0"/>
                </a:cxn>
                <a:cxn ang="0">
                  <a:pos x="14" y="12"/>
                </a:cxn>
                <a:cxn ang="0">
                  <a:pos x="0" y="12"/>
                </a:cxn>
              </a:cxnLst>
              <a:rect l="0" t="0" r="r" b="b"/>
              <a:pathLst>
                <a:path w="15" h="13">
                  <a:moveTo>
                    <a:pt x="0" y="12"/>
                  </a:moveTo>
                  <a:lnTo>
                    <a:pt x="0" y="0"/>
                  </a:lnTo>
                  <a:lnTo>
                    <a:pt x="14" y="0"/>
                  </a:lnTo>
                  <a:lnTo>
                    <a:pt x="14" y="12"/>
                  </a:lnTo>
                  <a:lnTo>
                    <a:pt x="0" y="12"/>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37" name="Freeform 213"/>
            <p:cNvSpPr>
              <a:spLocks/>
            </p:cNvSpPr>
            <p:nvPr/>
          </p:nvSpPr>
          <p:spPr bwMode="auto">
            <a:xfrm>
              <a:off x="5317" y="445"/>
              <a:ext cx="15" cy="14"/>
            </a:xfrm>
            <a:custGeom>
              <a:avLst/>
              <a:gdLst/>
              <a:ahLst/>
              <a:cxnLst>
                <a:cxn ang="0">
                  <a:pos x="0" y="13"/>
                </a:cxn>
                <a:cxn ang="0">
                  <a:pos x="0" y="0"/>
                </a:cxn>
                <a:cxn ang="0">
                  <a:pos x="14" y="0"/>
                </a:cxn>
                <a:cxn ang="0">
                  <a:pos x="14" y="13"/>
                </a:cxn>
                <a:cxn ang="0">
                  <a:pos x="0" y="13"/>
                </a:cxn>
              </a:cxnLst>
              <a:rect l="0" t="0" r="r" b="b"/>
              <a:pathLst>
                <a:path w="15" h="14">
                  <a:moveTo>
                    <a:pt x="0" y="13"/>
                  </a:moveTo>
                  <a:lnTo>
                    <a:pt x="0" y="0"/>
                  </a:lnTo>
                  <a:lnTo>
                    <a:pt x="14" y="0"/>
                  </a:lnTo>
                  <a:lnTo>
                    <a:pt x="14" y="13"/>
                  </a:lnTo>
                  <a:lnTo>
                    <a:pt x="0" y="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38" name="Freeform 214"/>
            <p:cNvSpPr>
              <a:spLocks/>
            </p:cNvSpPr>
            <p:nvPr/>
          </p:nvSpPr>
          <p:spPr bwMode="auto">
            <a:xfrm>
              <a:off x="5334" y="445"/>
              <a:ext cx="14" cy="13"/>
            </a:xfrm>
            <a:custGeom>
              <a:avLst/>
              <a:gdLst/>
              <a:ahLst/>
              <a:cxnLst>
                <a:cxn ang="0">
                  <a:pos x="0" y="12"/>
                </a:cxn>
                <a:cxn ang="0">
                  <a:pos x="0" y="0"/>
                </a:cxn>
                <a:cxn ang="0">
                  <a:pos x="13" y="0"/>
                </a:cxn>
                <a:cxn ang="0">
                  <a:pos x="13" y="12"/>
                </a:cxn>
                <a:cxn ang="0">
                  <a:pos x="0" y="12"/>
                </a:cxn>
              </a:cxnLst>
              <a:rect l="0" t="0" r="r" b="b"/>
              <a:pathLst>
                <a:path w="14" h="13">
                  <a:moveTo>
                    <a:pt x="0" y="12"/>
                  </a:moveTo>
                  <a:lnTo>
                    <a:pt x="0" y="0"/>
                  </a:lnTo>
                  <a:lnTo>
                    <a:pt x="13" y="0"/>
                  </a:lnTo>
                  <a:lnTo>
                    <a:pt x="13" y="12"/>
                  </a:lnTo>
                  <a:lnTo>
                    <a:pt x="0" y="12"/>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39" name="Freeform 215"/>
            <p:cNvSpPr>
              <a:spLocks/>
            </p:cNvSpPr>
            <p:nvPr/>
          </p:nvSpPr>
          <p:spPr bwMode="auto">
            <a:xfrm>
              <a:off x="5334" y="445"/>
              <a:ext cx="14" cy="14"/>
            </a:xfrm>
            <a:custGeom>
              <a:avLst/>
              <a:gdLst/>
              <a:ahLst/>
              <a:cxnLst>
                <a:cxn ang="0">
                  <a:pos x="0" y="13"/>
                </a:cxn>
                <a:cxn ang="0">
                  <a:pos x="0" y="0"/>
                </a:cxn>
                <a:cxn ang="0">
                  <a:pos x="13" y="0"/>
                </a:cxn>
                <a:cxn ang="0">
                  <a:pos x="13" y="13"/>
                </a:cxn>
                <a:cxn ang="0">
                  <a:pos x="0" y="13"/>
                </a:cxn>
              </a:cxnLst>
              <a:rect l="0" t="0" r="r" b="b"/>
              <a:pathLst>
                <a:path w="14" h="14">
                  <a:moveTo>
                    <a:pt x="0" y="13"/>
                  </a:moveTo>
                  <a:lnTo>
                    <a:pt x="0" y="0"/>
                  </a:lnTo>
                  <a:lnTo>
                    <a:pt x="13" y="0"/>
                  </a:lnTo>
                  <a:lnTo>
                    <a:pt x="13" y="13"/>
                  </a:lnTo>
                  <a:lnTo>
                    <a:pt x="0" y="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40" name="Freeform 216"/>
            <p:cNvSpPr>
              <a:spLocks/>
            </p:cNvSpPr>
            <p:nvPr/>
          </p:nvSpPr>
          <p:spPr bwMode="auto">
            <a:xfrm>
              <a:off x="5340" y="445"/>
              <a:ext cx="19" cy="13"/>
            </a:xfrm>
            <a:custGeom>
              <a:avLst/>
              <a:gdLst/>
              <a:ahLst/>
              <a:cxnLst>
                <a:cxn ang="0">
                  <a:pos x="0" y="12"/>
                </a:cxn>
                <a:cxn ang="0">
                  <a:pos x="18" y="12"/>
                </a:cxn>
                <a:cxn ang="0">
                  <a:pos x="18" y="0"/>
                </a:cxn>
                <a:cxn ang="0">
                  <a:pos x="0" y="0"/>
                </a:cxn>
                <a:cxn ang="0">
                  <a:pos x="0" y="12"/>
                </a:cxn>
              </a:cxnLst>
              <a:rect l="0" t="0" r="r" b="b"/>
              <a:pathLst>
                <a:path w="19" h="13">
                  <a:moveTo>
                    <a:pt x="0" y="12"/>
                  </a:moveTo>
                  <a:lnTo>
                    <a:pt x="18" y="12"/>
                  </a:lnTo>
                  <a:lnTo>
                    <a:pt x="18" y="0"/>
                  </a:lnTo>
                  <a:lnTo>
                    <a:pt x="0" y="0"/>
                  </a:lnTo>
                  <a:lnTo>
                    <a:pt x="0" y="12"/>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41" name="Freeform 217"/>
            <p:cNvSpPr>
              <a:spLocks/>
            </p:cNvSpPr>
            <p:nvPr/>
          </p:nvSpPr>
          <p:spPr bwMode="auto">
            <a:xfrm>
              <a:off x="5340" y="445"/>
              <a:ext cx="23" cy="14"/>
            </a:xfrm>
            <a:custGeom>
              <a:avLst/>
              <a:gdLst/>
              <a:ahLst/>
              <a:cxnLst>
                <a:cxn ang="0">
                  <a:pos x="0" y="13"/>
                </a:cxn>
                <a:cxn ang="0">
                  <a:pos x="22" y="13"/>
                </a:cxn>
                <a:cxn ang="0">
                  <a:pos x="22" y="0"/>
                </a:cxn>
                <a:cxn ang="0">
                  <a:pos x="1" y="0"/>
                </a:cxn>
                <a:cxn ang="0">
                  <a:pos x="0" y="13"/>
                </a:cxn>
              </a:cxnLst>
              <a:rect l="0" t="0" r="r" b="b"/>
              <a:pathLst>
                <a:path w="23" h="14">
                  <a:moveTo>
                    <a:pt x="0" y="13"/>
                  </a:moveTo>
                  <a:lnTo>
                    <a:pt x="22" y="13"/>
                  </a:lnTo>
                  <a:lnTo>
                    <a:pt x="22" y="0"/>
                  </a:lnTo>
                  <a:lnTo>
                    <a:pt x="1" y="0"/>
                  </a:lnTo>
                  <a:lnTo>
                    <a:pt x="0" y="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42" name="Freeform 218"/>
            <p:cNvSpPr>
              <a:spLocks/>
            </p:cNvSpPr>
            <p:nvPr/>
          </p:nvSpPr>
          <p:spPr bwMode="auto">
            <a:xfrm>
              <a:off x="5361" y="445"/>
              <a:ext cx="15" cy="13"/>
            </a:xfrm>
            <a:custGeom>
              <a:avLst/>
              <a:gdLst/>
              <a:ahLst/>
              <a:cxnLst>
                <a:cxn ang="0">
                  <a:pos x="0" y="0"/>
                </a:cxn>
                <a:cxn ang="0">
                  <a:pos x="12" y="0"/>
                </a:cxn>
                <a:cxn ang="0">
                  <a:pos x="14" y="12"/>
                </a:cxn>
                <a:cxn ang="0">
                  <a:pos x="0" y="12"/>
                </a:cxn>
                <a:cxn ang="0">
                  <a:pos x="0" y="0"/>
                </a:cxn>
              </a:cxnLst>
              <a:rect l="0" t="0" r="r" b="b"/>
              <a:pathLst>
                <a:path w="15" h="13">
                  <a:moveTo>
                    <a:pt x="0" y="0"/>
                  </a:moveTo>
                  <a:lnTo>
                    <a:pt x="12" y="0"/>
                  </a:lnTo>
                  <a:lnTo>
                    <a:pt x="14" y="12"/>
                  </a:lnTo>
                  <a:lnTo>
                    <a:pt x="0" y="12"/>
                  </a:lnTo>
                  <a:lnTo>
                    <a:pt x="0"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43" name="Freeform 219"/>
            <p:cNvSpPr>
              <a:spLocks/>
            </p:cNvSpPr>
            <p:nvPr/>
          </p:nvSpPr>
          <p:spPr bwMode="auto">
            <a:xfrm>
              <a:off x="5361" y="445"/>
              <a:ext cx="15" cy="14"/>
            </a:xfrm>
            <a:custGeom>
              <a:avLst/>
              <a:gdLst/>
              <a:ahLst/>
              <a:cxnLst>
                <a:cxn ang="0">
                  <a:pos x="0" y="0"/>
                </a:cxn>
                <a:cxn ang="0">
                  <a:pos x="13" y="0"/>
                </a:cxn>
                <a:cxn ang="0">
                  <a:pos x="14" y="13"/>
                </a:cxn>
                <a:cxn ang="0">
                  <a:pos x="0" y="13"/>
                </a:cxn>
                <a:cxn ang="0">
                  <a:pos x="0" y="0"/>
                </a:cxn>
              </a:cxnLst>
              <a:rect l="0" t="0" r="r" b="b"/>
              <a:pathLst>
                <a:path w="15" h="14">
                  <a:moveTo>
                    <a:pt x="0" y="0"/>
                  </a:moveTo>
                  <a:lnTo>
                    <a:pt x="13" y="0"/>
                  </a:lnTo>
                  <a:lnTo>
                    <a:pt x="14" y="13"/>
                  </a:lnTo>
                  <a:lnTo>
                    <a:pt x="0" y="1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44" name="Freeform 220"/>
            <p:cNvSpPr>
              <a:spLocks/>
            </p:cNvSpPr>
            <p:nvPr/>
          </p:nvSpPr>
          <p:spPr bwMode="auto">
            <a:xfrm>
              <a:off x="5274" y="458"/>
              <a:ext cx="106" cy="23"/>
            </a:xfrm>
            <a:custGeom>
              <a:avLst/>
              <a:gdLst/>
              <a:ahLst/>
              <a:cxnLst>
                <a:cxn ang="0">
                  <a:pos x="97" y="0"/>
                </a:cxn>
                <a:cxn ang="0">
                  <a:pos x="105" y="22"/>
                </a:cxn>
                <a:cxn ang="0">
                  <a:pos x="0" y="22"/>
                </a:cxn>
                <a:cxn ang="0">
                  <a:pos x="7" y="0"/>
                </a:cxn>
                <a:cxn ang="0">
                  <a:pos x="97" y="0"/>
                </a:cxn>
              </a:cxnLst>
              <a:rect l="0" t="0" r="r" b="b"/>
              <a:pathLst>
                <a:path w="106" h="23">
                  <a:moveTo>
                    <a:pt x="97" y="0"/>
                  </a:moveTo>
                  <a:lnTo>
                    <a:pt x="105" y="22"/>
                  </a:lnTo>
                  <a:lnTo>
                    <a:pt x="0" y="22"/>
                  </a:lnTo>
                  <a:lnTo>
                    <a:pt x="7" y="0"/>
                  </a:lnTo>
                  <a:lnTo>
                    <a:pt x="97"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45" name="Freeform 221"/>
            <p:cNvSpPr>
              <a:spLocks/>
            </p:cNvSpPr>
            <p:nvPr/>
          </p:nvSpPr>
          <p:spPr bwMode="auto">
            <a:xfrm>
              <a:off x="5274" y="458"/>
              <a:ext cx="108" cy="24"/>
            </a:xfrm>
            <a:custGeom>
              <a:avLst/>
              <a:gdLst/>
              <a:ahLst/>
              <a:cxnLst>
                <a:cxn ang="0">
                  <a:pos x="98" y="0"/>
                </a:cxn>
                <a:cxn ang="0">
                  <a:pos x="107" y="23"/>
                </a:cxn>
                <a:cxn ang="0">
                  <a:pos x="0" y="23"/>
                </a:cxn>
                <a:cxn ang="0">
                  <a:pos x="7" y="0"/>
                </a:cxn>
                <a:cxn ang="0">
                  <a:pos x="98" y="0"/>
                </a:cxn>
              </a:cxnLst>
              <a:rect l="0" t="0" r="r" b="b"/>
              <a:pathLst>
                <a:path w="108" h="24">
                  <a:moveTo>
                    <a:pt x="98" y="0"/>
                  </a:moveTo>
                  <a:lnTo>
                    <a:pt x="107" y="23"/>
                  </a:lnTo>
                  <a:lnTo>
                    <a:pt x="0" y="23"/>
                  </a:lnTo>
                  <a:lnTo>
                    <a:pt x="7" y="0"/>
                  </a:lnTo>
                  <a:lnTo>
                    <a:pt x="9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46" name="Freeform 222"/>
            <p:cNvSpPr>
              <a:spLocks/>
            </p:cNvSpPr>
            <p:nvPr/>
          </p:nvSpPr>
          <p:spPr bwMode="auto">
            <a:xfrm>
              <a:off x="5361" y="481"/>
              <a:ext cx="15" cy="14"/>
            </a:xfrm>
            <a:custGeom>
              <a:avLst/>
              <a:gdLst/>
              <a:ahLst/>
              <a:cxnLst>
                <a:cxn ang="0">
                  <a:pos x="14" y="0"/>
                </a:cxn>
                <a:cxn ang="0">
                  <a:pos x="0" y="0"/>
                </a:cxn>
                <a:cxn ang="0">
                  <a:pos x="0" y="13"/>
                </a:cxn>
                <a:cxn ang="0">
                  <a:pos x="14" y="13"/>
                </a:cxn>
                <a:cxn ang="0">
                  <a:pos x="14" y="0"/>
                </a:cxn>
              </a:cxnLst>
              <a:rect l="0" t="0" r="r" b="b"/>
              <a:pathLst>
                <a:path w="15" h="14">
                  <a:moveTo>
                    <a:pt x="14" y="0"/>
                  </a:moveTo>
                  <a:lnTo>
                    <a:pt x="0" y="0"/>
                  </a:lnTo>
                  <a:lnTo>
                    <a:pt x="0" y="13"/>
                  </a:lnTo>
                  <a:lnTo>
                    <a:pt x="14" y="13"/>
                  </a:lnTo>
                  <a:lnTo>
                    <a:pt x="14"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47" name="Freeform 223"/>
            <p:cNvSpPr>
              <a:spLocks/>
            </p:cNvSpPr>
            <p:nvPr/>
          </p:nvSpPr>
          <p:spPr bwMode="auto">
            <a:xfrm>
              <a:off x="5361" y="481"/>
              <a:ext cx="15" cy="17"/>
            </a:xfrm>
            <a:custGeom>
              <a:avLst/>
              <a:gdLst/>
              <a:ahLst/>
              <a:cxnLst>
                <a:cxn ang="0">
                  <a:pos x="14" y="0"/>
                </a:cxn>
                <a:cxn ang="0">
                  <a:pos x="0" y="0"/>
                </a:cxn>
                <a:cxn ang="0">
                  <a:pos x="0" y="16"/>
                </a:cxn>
                <a:cxn ang="0">
                  <a:pos x="14" y="16"/>
                </a:cxn>
                <a:cxn ang="0">
                  <a:pos x="14" y="0"/>
                </a:cxn>
              </a:cxnLst>
              <a:rect l="0" t="0" r="r" b="b"/>
              <a:pathLst>
                <a:path w="15" h="17">
                  <a:moveTo>
                    <a:pt x="14" y="0"/>
                  </a:moveTo>
                  <a:lnTo>
                    <a:pt x="0" y="0"/>
                  </a:lnTo>
                  <a:lnTo>
                    <a:pt x="0" y="16"/>
                  </a:lnTo>
                  <a:lnTo>
                    <a:pt x="14" y="16"/>
                  </a:lnTo>
                  <a:lnTo>
                    <a:pt x="1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48" name="Freeform 224"/>
            <p:cNvSpPr>
              <a:spLocks/>
            </p:cNvSpPr>
            <p:nvPr/>
          </p:nvSpPr>
          <p:spPr bwMode="auto">
            <a:xfrm>
              <a:off x="5353" y="496"/>
              <a:ext cx="19" cy="14"/>
            </a:xfrm>
            <a:custGeom>
              <a:avLst/>
              <a:gdLst/>
              <a:ahLst/>
              <a:cxnLst>
                <a:cxn ang="0">
                  <a:pos x="18" y="0"/>
                </a:cxn>
                <a:cxn ang="0">
                  <a:pos x="0" y="0"/>
                </a:cxn>
                <a:cxn ang="0">
                  <a:pos x="0" y="13"/>
                </a:cxn>
                <a:cxn ang="0">
                  <a:pos x="18" y="13"/>
                </a:cxn>
                <a:cxn ang="0">
                  <a:pos x="18" y="0"/>
                </a:cxn>
              </a:cxnLst>
              <a:rect l="0" t="0" r="r" b="b"/>
              <a:pathLst>
                <a:path w="19" h="14">
                  <a:moveTo>
                    <a:pt x="18" y="0"/>
                  </a:moveTo>
                  <a:lnTo>
                    <a:pt x="0" y="0"/>
                  </a:lnTo>
                  <a:lnTo>
                    <a:pt x="0" y="13"/>
                  </a:lnTo>
                  <a:lnTo>
                    <a:pt x="18" y="13"/>
                  </a:lnTo>
                  <a:lnTo>
                    <a:pt x="18"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49" name="Freeform 225"/>
            <p:cNvSpPr>
              <a:spLocks/>
            </p:cNvSpPr>
            <p:nvPr/>
          </p:nvSpPr>
          <p:spPr bwMode="auto">
            <a:xfrm>
              <a:off x="5353" y="496"/>
              <a:ext cx="21" cy="15"/>
            </a:xfrm>
            <a:custGeom>
              <a:avLst/>
              <a:gdLst/>
              <a:ahLst/>
              <a:cxnLst>
                <a:cxn ang="0">
                  <a:pos x="20" y="0"/>
                </a:cxn>
                <a:cxn ang="0">
                  <a:pos x="0" y="0"/>
                </a:cxn>
                <a:cxn ang="0">
                  <a:pos x="0" y="14"/>
                </a:cxn>
                <a:cxn ang="0">
                  <a:pos x="20" y="14"/>
                </a:cxn>
                <a:cxn ang="0">
                  <a:pos x="20" y="0"/>
                </a:cxn>
              </a:cxnLst>
              <a:rect l="0" t="0" r="r" b="b"/>
              <a:pathLst>
                <a:path w="21" h="15">
                  <a:moveTo>
                    <a:pt x="20" y="0"/>
                  </a:moveTo>
                  <a:lnTo>
                    <a:pt x="0" y="0"/>
                  </a:lnTo>
                  <a:lnTo>
                    <a:pt x="0" y="14"/>
                  </a:lnTo>
                  <a:lnTo>
                    <a:pt x="20" y="14"/>
                  </a:lnTo>
                  <a:lnTo>
                    <a:pt x="2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0" name="Freeform 226"/>
            <p:cNvSpPr>
              <a:spLocks/>
            </p:cNvSpPr>
            <p:nvPr/>
          </p:nvSpPr>
          <p:spPr bwMode="auto">
            <a:xfrm>
              <a:off x="5361" y="510"/>
              <a:ext cx="15" cy="14"/>
            </a:xfrm>
            <a:custGeom>
              <a:avLst/>
              <a:gdLst/>
              <a:ahLst/>
              <a:cxnLst>
                <a:cxn ang="0">
                  <a:pos x="14" y="0"/>
                </a:cxn>
                <a:cxn ang="0">
                  <a:pos x="0" y="0"/>
                </a:cxn>
                <a:cxn ang="0">
                  <a:pos x="0" y="13"/>
                </a:cxn>
                <a:cxn ang="0">
                  <a:pos x="14" y="13"/>
                </a:cxn>
                <a:cxn ang="0">
                  <a:pos x="14" y="0"/>
                </a:cxn>
              </a:cxnLst>
              <a:rect l="0" t="0" r="r" b="b"/>
              <a:pathLst>
                <a:path w="15" h="14">
                  <a:moveTo>
                    <a:pt x="14" y="0"/>
                  </a:moveTo>
                  <a:lnTo>
                    <a:pt x="0" y="0"/>
                  </a:lnTo>
                  <a:lnTo>
                    <a:pt x="0" y="13"/>
                  </a:lnTo>
                  <a:lnTo>
                    <a:pt x="14" y="13"/>
                  </a:lnTo>
                  <a:lnTo>
                    <a:pt x="14"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51" name="Freeform 227"/>
            <p:cNvSpPr>
              <a:spLocks/>
            </p:cNvSpPr>
            <p:nvPr/>
          </p:nvSpPr>
          <p:spPr bwMode="auto">
            <a:xfrm>
              <a:off x="5361" y="510"/>
              <a:ext cx="15" cy="18"/>
            </a:xfrm>
            <a:custGeom>
              <a:avLst/>
              <a:gdLst/>
              <a:ahLst/>
              <a:cxnLst>
                <a:cxn ang="0">
                  <a:pos x="14" y="0"/>
                </a:cxn>
                <a:cxn ang="0">
                  <a:pos x="0" y="0"/>
                </a:cxn>
                <a:cxn ang="0">
                  <a:pos x="0" y="17"/>
                </a:cxn>
                <a:cxn ang="0">
                  <a:pos x="14" y="17"/>
                </a:cxn>
                <a:cxn ang="0">
                  <a:pos x="14" y="0"/>
                </a:cxn>
              </a:cxnLst>
              <a:rect l="0" t="0" r="r" b="b"/>
              <a:pathLst>
                <a:path w="15" h="18">
                  <a:moveTo>
                    <a:pt x="14" y="0"/>
                  </a:moveTo>
                  <a:lnTo>
                    <a:pt x="0" y="0"/>
                  </a:lnTo>
                  <a:lnTo>
                    <a:pt x="0" y="17"/>
                  </a:lnTo>
                  <a:lnTo>
                    <a:pt x="14" y="17"/>
                  </a:lnTo>
                  <a:lnTo>
                    <a:pt x="1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2" name="Freeform 228"/>
            <p:cNvSpPr>
              <a:spLocks/>
            </p:cNvSpPr>
            <p:nvPr/>
          </p:nvSpPr>
          <p:spPr bwMode="auto">
            <a:xfrm>
              <a:off x="5340" y="510"/>
              <a:ext cx="19" cy="14"/>
            </a:xfrm>
            <a:custGeom>
              <a:avLst/>
              <a:gdLst/>
              <a:ahLst/>
              <a:cxnLst>
                <a:cxn ang="0">
                  <a:pos x="18" y="13"/>
                </a:cxn>
                <a:cxn ang="0">
                  <a:pos x="18" y="0"/>
                </a:cxn>
                <a:cxn ang="0">
                  <a:pos x="0" y="0"/>
                </a:cxn>
                <a:cxn ang="0">
                  <a:pos x="0" y="13"/>
                </a:cxn>
                <a:cxn ang="0">
                  <a:pos x="18" y="13"/>
                </a:cxn>
              </a:cxnLst>
              <a:rect l="0" t="0" r="r" b="b"/>
              <a:pathLst>
                <a:path w="19" h="14">
                  <a:moveTo>
                    <a:pt x="18" y="13"/>
                  </a:moveTo>
                  <a:lnTo>
                    <a:pt x="18" y="0"/>
                  </a:lnTo>
                  <a:lnTo>
                    <a:pt x="0" y="0"/>
                  </a:lnTo>
                  <a:lnTo>
                    <a:pt x="0" y="13"/>
                  </a:lnTo>
                  <a:lnTo>
                    <a:pt x="18"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53" name="Freeform 229"/>
            <p:cNvSpPr>
              <a:spLocks/>
            </p:cNvSpPr>
            <p:nvPr/>
          </p:nvSpPr>
          <p:spPr bwMode="auto">
            <a:xfrm>
              <a:off x="5340" y="510"/>
              <a:ext cx="23" cy="18"/>
            </a:xfrm>
            <a:custGeom>
              <a:avLst/>
              <a:gdLst/>
              <a:ahLst/>
              <a:cxnLst>
                <a:cxn ang="0">
                  <a:pos x="22" y="17"/>
                </a:cxn>
                <a:cxn ang="0">
                  <a:pos x="22" y="0"/>
                </a:cxn>
                <a:cxn ang="0">
                  <a:pos x="0" y="0"/>
                </a:cxn>
                <a:cxn ang="0">
                  <a:pos x="0" y="17"/>
                </a:cxn>
                <a:cxn ang="0">
                  <a:pos x="22" y="17"/>
                </a:cxn>
              </a:cxnLst>
              <a:rect l="0" t="0" r="r" b="b"/>
              <a:pathLst>
                <a:path w="23" h="18">
                  <a:moveTo>
                    <a:pt x="22" y="17"/>
                  </a:moveTo>
                  <a:lnTo>
                    <a:pt x="22" y="0"/>
                  </a:lnTo>
                  <a:lnTo>
                    <a:pt x="0" y="0"/>
                  </a:lnTo>
                  <a:lnTo>
                    <a:pt x="0" y="17"/>
                  </a:lnTo>
                  <a:lnTo>
                    <a:pt x="22" y="1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4" name="Freeform 230"/>
            <p:cNvSpPr>
              <a:spLocks/>
            </p:cNvSpPr>
            <p:nvPr/>
          </p:nvSpPr>
          <p:spPr bwMode="auto">
            <a:xfrm>
              <a:off x="5317" y="510"/>
              <a:ext cx="22" cy="14"/>
            </a:xfrm>
            <a:custGeom>
              <a:avLst/>
              <a:gdLst/>
              <a:ahLst/>
              <a:cxnLst>
                <a:cxn ang="0">
                  <a:pos x="21" y="13"/>
                </a:cxn>
                <a:cxn ang="0">
                  <a:pos x="21" y="0"/>
                </a:cxn>
                <a:cxn ang="0">
                  <a:pos x="0" y="0"/>
                </a:cxn>
                <a:cxn ang="0">
                  <a:pos x="0" y="13"/>
                </a:cxn>
                <a:cxn ang="0">
                  <a:pos x="21" y="13"/>
                </a:cxn>
              </a:cxnLst>
              <a:rect l="0" t="0" r="r" b="b"/>
              <a:pathLst>
                <a:path w="22" h="14">
                  <a:moveTo>
                    <a:pt x="21" y="13"/>
                  </a:moveTo>
                  <a:lnTo>
                    <a:pt x="21" y="0"/>
                  </a:lnTo>
                  <a:lnTo>
                    <a:pt x="0" y="0"/>
                  </a:lnTo>
                  <a:lnTo>
                    <a:pt x="0" y="13"/>
                  </a:lnTo>
                  <a:lnTo>
                    <a:pt x="21"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55" name="Freeform 231"/>
            <p:cNvSpPr>
              <a:spLocks/>
            </p:cNvSpPr>
            <p:nvPr/>
          </p:nvSpPr>
          <p:spPr bwMode="auto">
            <a:xfrm>
              <a:off x="5317" y="510"/>
              <a:ext cx="25" cy="18"/>
            </a:xfrm>
            <a:custGeom>
              <a:avLst/>
              <a:gdLst/>
              <a:ahLst/>
              <a:cxnLst>
                <a:cxn ang="0">
                  <a:pos x="24" y="17"/>
                </a:cxn>
                <a:cxn ang="0">
                  <a:pos x="24" y="0"/>
                </a:cxn>
                <a:cxn ang="0">
                  <a:pos x="0" y="0"/>
                </a:cxn>
                <a:cxn ang="0">
                  <a:pos x="0" y="17"/>
                </a:cxn>
                <a:cxn ang="0">
                  <a:pos x="24" y="17"/>
                </a:cxn>
              </a:cxnLst>
              <a:rect l="0" t="0" r="r" b="b"/>
              <a:pathLst>
                <a:path w="25" h="18">
                  <a:moveTo>
                    <a:pt x="24" y="17"/>
                  </a:moveTo>
                  <a:lnTo>
                    <a:pt x="24" y="0"/>
                  </a:lnTo>
                  <a:lnTo>
                    <a:pt x="0" y="0"/>
                  </a:lnTo>
                  <a:lnTo>
                    <a:pt x="0" y="17"/>
                  </a:lnTo>
                  <a:lnTo>
                    <a:pt x="24" y="1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6" name="Freeform 232"/>
            <p:cNvSpPr>
              <a:spLocks/>
            </p:cNvSpPr>
            <p:nvPr/>
          </p:nvSpPr>
          <p:spPr bwMode="auto">
            <a:xfrm>
              <a:off x="5297" y="510"/>
              <a:ext cx="20" cy="14"/>
            </a:xfrm>
            <a:custGeom>
              <a:avLst/>
              <a:gdLst/>
              <a:ahLst/>
              <a:cxnLst>
                <a:cxn ang="0">
                  <a:pos x="19" y="13"/>
                </a:cxn>
                <a:cxn ang="0">
                  <a:pos x="19" y="0"/>
                </a:cxn>
                <a:cxn ang="0">
                  <a:pos x="0" y="0"/>
                </a:cxn>
                <a:cxn ang="0">
                  <a:pos x="0" y="13"/>
                </a:cxn>
                <a:cxn ang="0">
                  <a:pos x="19" y="13"/>
                </a:cxn>
              </a:cxnLst>
              <a:rect l="0" t="0" r="r" b="b"/>
              <a:pathLst>
                <a:path w="20" h="14">
                  <a:moveTo>
                    <a:pt x="19" y="13"/>
                  </a:moveTo>
                  <a:lnTo>
                    <a:pt x="19" y="0"/>
                  </a:lnTo>
                  <a:lnTo>
                    <a:pt x="0" y="0"/>
                  </a:lnTo>
                  <a:lnTo>
                    <a:pt x="0" y="13"/>
                  </a:lnTo>
                  <a:lnTo>
                    <a:pt x="19"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57" name="Freeform 233"/>
            <p:cNvSpPr>
              <a:spLocks/>
            </p:cNvSpPr>
            <p:nvPr/>
          </p:nvSpPr>
          <p:spPr bwMode="auto">
            <a:xfrm>
              <a:off x="5297" y="510"/>
              <a:ext cx="21" cy="18"/>
            </a:xfrm>
            <a:custGeom>
              <a:avLst/>
              <a:gdLst/>
              <a:ahLst/>
              <a:cxnLst>
                <a:cxn ang="0">
                  <a:pos x="20" y="17"/>
                </a:cxn>
                <a:cxn ang="0">
                  <a:pos x="20" y="0"/>
                </a:cxn>
                <a:cxn ang="0">
                  <a:pos x="0" y="0"/>
                </a:cxn>
                <a:cxn ang="0">
                  <a:pos x="0" y="17"/>
                </a:cxn>
                <a:cxn ang="0">
                  <a:pos x="20" y="17"/>
                </a:cxn>
              </a:cxnLst>
              <a:rect l="0" t="0" r="r" b="b"/>
              <a:pathLst>
                <a:path w="21" h="18">
                  <a:moveTo>
                    <a:pt x="20" y="17"/>
                  </a:moveTo>
                  <a:lnTo>
                    <a:pt x="20" y="0"/>
                  </a:lnTo>
                  <a:lnTo>
                    <a:pt x="0" y="0"/>
                  </a:lnTo>
                  <a:lnTo>
                    <a:pt x="0" y="17"/>
                  </a:lnTo>
                  <a:lnTo>
                    <a:pt x="20" y="1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8" name="Freeform 234"/>
            <p:cNvSpPr>
              <a:spLocks/>
            </p:cNvSpPr>
            <p:nvPr/>
          </p:nvSpPr>
          <p:spPr bwMode="auto">
            <a:xfrm>
              <a:off x="5283" y="510"/>
              <a:ext cx="14" cy="14"/>
            </a:xfrm>
            <a:custGeom>
              <a:avLst/>
              <a:gdLst/>
              <a:ahLst/>
              <a:cxnLst>
                <a:cxn ang="0">
                  <a:pos x="13" y="13"/>
                </a:cxn>
                <a:cxn ang="0">
                  <a:pos x="13" y="0"/>
                </a:cxn>
                <a:cxn ang="0">
                  <a:pos x="0" y="0"/>
                </a:cxn>
                <a:cxn ang="0">
                  <a:pos x="0" y="13"/>
                </a:cxn>
                <a:cxn ang="0">
                  <a:pos x="13" y="13"/>
                </a:cxn>
              </a:cxnLst>
              <a:rect l="0" t="0" r="r" b="b"/>
              <a:pathLst>
                <a:path w="14" h="14">
                  <a:moveTo>
                    <a:pt x="13" y="13"/>
                  </a:moveTo>
                  <a:lnTo>
                    <a:pt x="13" y="0"/>
                  </a:lnTo>
                  <a:lnTo>
                    <a:pt x="0" y="0"/>
                  </a:lnTo>
                  <a:lnTo>
                    <a:pt x="0" y="13"/>
                  </a:lnTo>
                  <a:lnTo>
                    <a:pt x="13"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59" name="Freeform 235"/>
            <p:cNvSpPr>
              <a:spLocks/>
            </p:cNvSpPr>
            <p:nvPr/>
          </p:nvSpPr>
          <p:spPr bwMode="auto">
            <a:xfrm>
              <a:off x="5283" y="510"/>
              <a:ext cx="15" cy="18"/>
            </a:xfrm>
            <a:custGeom>
              <a:avLst/>
              <a:gdLst/>
              <a:ahLst/>
              <a:cxnLst>
                <a:cxn ang="0">
                  <a:pos x="14" y="17"/>
                </a:cxn>
                <a:cxn ang="0">
                  <a:pos x="14" y="0"/>
                </a:cxn>
                <a:cxn ang="0">
                  <a:pos x="0" y="0"/>
                </a:cxn>
                <a:cxn ang="0">
                  <a:pos x="0" y="17"/>
                </a:cxn>
                <a:cxn ang="0">
                  <a:pos x="14" y="17"/>
                </a:cxn>
              </a:cxnLst>
              <a:rect l="0" t="0" r="r" b="b"/>
              <a:pathLst>
                <a:path w="15" h="18">
                  <a:moveTo>
                    <a:pt x="14" y="17"/>
                  </a:moveTo>
                  <a:lnTo>
                    <a:pt x="14" y="0"/>
                  </a:lnTo>
                  <a:lnTo>
                    <a:pt x="0" y="0"/>
                  </a:lnTo>
                  <a:lnTo>
                    <a:pt x="0" y="17"/>
                  </a:lnTo>
                  <a:lnTo>
                    <a:pt x="14" y="1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0" name="Freeform 236"/>
            <p:cNvSpPr>
              <a:spLocks/>
            </p:cNvSpPr>
            <p:nvPr/>
          </p:nvSpPr>
          <p:spPr bwMode="auto">
            <a:xfrm>
              <a:off x="5282" y="496"/>
              <a:ext cx="26" cy="14"/>
            </a:xfrm>
            <a:custGeom>
              <a:avLst/>
              <a:gdLst/>
              <a:ahLst/>
              <a:cxnLst>
                <a:cxn ang="0">
                  <a:pos x="0" y="13"/>
                </a:cxn>
                <a:cxn ang="0">
                  <a:pos x="0" y="0"/>
                </a:cxn>
                <a:cxn ang="0">
                  <a:pos x="25" y="0"/>
                </a:cxn>
                <a:cxn ang="0">
                  <a:pos x="25" y="13"/>
                </a:cxn>
                <a:cxn ang="0">
                  <a:pos x="0" y="13"/>
                </a:cxn>
              </a:cxnLst>
              <a:rect l="0" t="0" r="r" b="b"/>
              <a:pathLst>
                <a:path w="26" h="14">
                  <a:moveTo>
                    <a:pt x="0" y="13"/>
                  </a:moveTo>
                  <a:lnTo>
                    <a:pt x="0" y="0"/>
                  </a:lnTo>
                  <a:lnTo>
                    <a:pt x="25" y="0"/>
                  </a:lnTo>
                  <a:lnTo>
                    <a:pt x="25" y="13"/>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61" name="Freeform 237"/>
            <p:cNvSpPr>
              <a:spLocks/>
            </p:cNvSpPr>
            <p:nvPr/>
          </p:nvSpPr>
          <p:spPr bwMode="auto">
            <a:xfrm>
              <a:off x="5282" y="496"/>
              <a:ext cx="29" cy="15"/>
            </a:xfrm>
            <a:custGeom>
              <a:avLst/>
              <a:gdLst/>
              <a:ahLst/>
              <a:cxnLst>
                <a:cxn ang="0">
                  <a:pos x="0" y="14"/>
                </a:cxn>
                <a:cxn ang="0">
                  <a:pos x="0" y="0"/>
                </a:cxn>
                <a:cxn ang="0">
                  <a:pos x="28" y="0"/>
                </a:cxn>
                <a:cxn ang="0">
                  <a:pos x="28" y="14"/>
                </a:cxn>
                <a:cxn ang="0">
                  <a:pos x="0" y="14"/>
                </a:cxn>
              </a:cxnLst>
              <a:rect l="0" t="0" r="r" b="b"/>
              <a:pathLst>
                <a:path w="29" h="15">
                  <a:moveTo>
                    <a:pt x="0" y="14"/>
                  </a:moveTo>
                  <a:lnTo>
                    <a:pt x="0" y="0"/>
                  </a:lnTo>
                  <a:lnTo>
                    <a:pt x="28" y="0"/>
                  </a:lnTo>
                  <a:lnTo>
                    <a:pt x="28" y="14"/>
                  </a:lnTo>
                  <a:lnTo>
                    <a:pt x="0" y="14"/>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2" name="Freeform 238"/>
            <p:cNvSpPr>
              <a:spLocks/>
            </p:cNvSpPr>
            <p:nvPr/>
          </p:nvSpPr>
          <p:spPr bwMode="auto">
            <a:xfrm>
              <a:off x="5309" y="496"/>
              <a:ext cx="18" cy="14"/>
            </a:xfrm>
            <a:custGeom>
              <a:avLst/>
              <a:gdLst/>
              <a:ahLst/>
              <a:cxnLst>
                <a:cxn ang="0">
                  <a:pos x="0" y="13"/>
                </a:cxn>
                <a:cxn ang="0">
                  <a:pos x="17" y="13"/>
                </a:cxn>
                <a:cxn ang="0">
                  <a:pos x="17" y="0"/>
                </a:cxn>
                <a:cxn ang="0">
                  <a:pos x="0" y="0"/>
                </a:cxn>
                <a:cxn ang="0">
                  <a:pos x="0" y="13"/>
                </a:cxn>
              </a:cxnLst>
              <a:rect l="0" t="0" r="r" b="b"/>
              <a:pathLst>
                <a:path w="18" h="14">
                  <a:moveTo>
                    <a:pt x="0" y="13"/>
                  </a:moveTo>
                  <a:lnTo>
                    <a:pt x="17" y="13"/>
                  </a:lnTo>
                  <a:lnTo>
                    <a:pt x="17" y="0"/>
                  </a:lnTo>
                  <a:lnTo>
                    <a:pt x="0" y="0"/>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63" name="Freeform 239"/>
            <p:cNvSpPr>
              <a:spLocks/>
            </p:cNvSpPr>
            <p:nvPr/>
          </p:nvSpPr>
          <p:spPr bwMode="auto">
            <a:xfrm>
              <a:off x="5309" y="496"/>
              <a:ext cx="22" cy="15"/>
            </a:xfrm>
            <a:custGeom>
              <a:avLst/>
              <a:gdLst/>
              <a:ahLst/>
              <a:cxnLst>
                <a:cxn ang="0">
                  <a:pos x="0" y="14"/>
                </a:cxn>
                <a:cxn ang="0">
                  <a:pos x="21" y="14"/>
                </a:cxn>
                <a:cxn ang="0">
                  <a:pos x="21" y="0"/>
                </a:cxn>
                <a:cxn ang="0">
                  <a:pos x="0" y="0"/>
                </a:cxn>
                <a:cxn ang="0">
                  <a:pos x="0" y="14"/>
                </a:cxn>
              </a:cxnLst>
              <a:rect l="0" t="0" r="r" b="b"/>
              <a:pathLst>
                <a:path w="22" h="15">
                  <a:moveTo>
                    <a:pt x="0" y="14"/>
                  </a:moveTo>
                  <a:lnTo>
                    <a:pt x="21" y="14"/>
                  </a:lnTo>
                  <a:lnTo>
                    <a:pt x="21" y="0"/>
                  </a:lnTo>
                  <a:lnTo>
                    <a:pt x="0" y="0"/>
                  </a:lnTo>
                  <a:lnTo>
                    <a:pt x="0" y="14"/>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4" name="Freeform 240"/>
            <p:cNvSpPr>
              <a:spLocks/>
            </p:cNvSpPr>
            <p:nvPr/>
          </p:nvSpPr>
          <p:spPr bwMode="auto">
            <a:xfrm>
              <a:off x="5283" y="481"/>
              <a:ext cx="14" cy="14"/>
            </a:xfrm>
            <a:custGeom>
              <a:avLst/>
              <a:gdLst/>
              <a:ahLst/>
              <a:cxnLst>
                <a:cxn ang="0">
                  <a:pos x="0" y="13"/>
                </a:cxn>
                <a:cxn ang="0">
                  <a:pos x="0" y="0"/>
                </a:cxn>
                <a:cxn ang="0">
                  <a:pos x="13" y="0"/>
                </a:cxn>
                <a:cxn ang="0">
                  <a:pos x="13" y="13"/>
                </a:cxn>
                <a:cxn ang="0">
                  <a:pos x="0" y="13"/>
                </a:cxn>
              </a:cxnLst>
              <a:rect l="0" t="0" r="r" b="b"/>
              <a:pathLst>
                <a:path w="14" h="14">
                  <a:moveTo>
                    <a:pt x="0" y="13"/>
                  </a:moveTo>
                  <a:lnTo>
                    <a:pt x="0" y="0"/>
                  </a:lnTo>
                  <a:lnTo>
                    <a:pt x="13" y="0"/>
                  </a:lnTo>
                  <a:lnTo>
                    <a:pt x="13" y="13"/>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65" name="Freeform 241"/>
            <p:cNvSpPr>
              <a:spLocks/>
            </p:cNvSpPr>
            <p:nvPr/>
          </p:nvSpPr>
          <p:spPr bwMode="auto">
            <a:xfrm>
              <a:off x="5283" y="481"/>
              <a:ext cx="15" cy="17"/>
            </a:xfrm>
            <a:custGeom>
              <a:avLst/>
              <a:gdLst/>
              <a:ahLst/>
              <a:cxnLst>
                <a:cxn ang="0">
                  <a:pos x="0" y="16"/>
                </a:cxn>
                <a:cxn ang="0">
                  <a:pos x="0" y="0"/>
                </a:cxn>
                <a:cxn ang="0">
                  <a:pos x="14" y="0"/>
                </a:cxn>
                <a:cxn ang="0">
                  <a:pos x="14" y="16"/>
                </a:cxn>
                <a:cxn ang="0">
                  <a:pos x="0" y="16"/>
                </a:cxn>
              </a:cxnLst>
              <a:rect l="0" t="0" r="r" b="b"/>
              <a:pathLst>
                <a:path w="15" h="17">
                  <a:moveTo>
                    <a:pt x="0" y="16"/>
                  </a:moveTo>
                  <a:lnTo>
                    <a:pt x="0" y="0"/>
                  </a:lnTo>
                  <a:lnTo>
                    <a:pt x="14" y="0"/>
                  </a:lnTo>
                  <a:lnTo>
                    <a:pt x="14" y="16"/>
                  </a:lnTo>
                  <a:lnTo>
                    <a:pt x="0" y="1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6" name="Freeform 242"/>
            <p:cNvSpPr>
              <a:spLocks/>
            </p:cNvSpPr>
            <p:nvPr/>
          </p:nvSpPr>
          <p:spPr bwMode="auto">
            <a:xfrm>
              <a:off x="5297" y="481"/>
              <a:ext cx="20" cy="14"/>
            </a:xfrm>
            <a:custGeom>
              <a:avLst/>
              <a:gdLst/>
              <a:ahLst/>
              <a:cxnLst>
                <a:cxn ang="0">
                  <a:pos x="0" y="13"/>
                </a:cxn>
                <a:cxn ang="0">
                  <a:pos x="0" y="0"/>
                </a:cxn>
                <a:cxn ang="0">
                  <a:pos x="19" y="0"/>
                </a:cxn>
                <a:cxn ang="0">
                  <a:pos x="19" y="13"/>
                </a:cxn>
                <a:cxn ang="0">
                  <a:pos x="0" y="13"/>
                </a:cxn>
              </a:cxnLst>
              <a:rect l="0" t="0" r="r" b="b"/>
              <a:pathLst>
                <a:path w="20" h="14">
                  <a:moveTo>
                    <a:pt x="0" y="13"/>
                  </a:moveTo>
                  <a:lnTo>
                    <a:pt x="0" y="0"/>
                  </a:lnTo>
                  <a:lnTo>
                    <a:pt x="19" y="0"/>
                  </a:lnTo>
                  <a:lnTo>
                    <a:pt x="19" y="13"/>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67" name="Freeform 243"/>
            <p:cNvSpPr>
              <a:spLocks/>
            </p:cNvSpPr>
            <p:nvPr/>
          </p:nvSpPr>
          <p:spPr bwMode="auto">
            <a:xfrm>
              <a:off x="5297" y="481"/>
              <a:ext cx="21" cy="17"/>
            </a:xfrm>
            <a:custGeom>
              <a:avLst/>
              <a:gdLst/>
              <a:ahLst/>
              <a:cxnLst>
                <a:cxn ang="0">
                  <a:pos x="0" y="16"/>
                </a:cxn>
                <a:cxn ang="0">
                  <a:pos x="0" y="0"/>
                </a:cxn>
                <a:cxn ang="0">
                  <a:pos x="20" y="0"/>
                </a:cxn>
                <a:cxn ang="0">
                  <a:pos x="20" y="16"/>
                </a:cxn>
                <a:cxn ang="0">
                  <a:pos x="0" y="16"/>
                </a:cxn>
              </a:cxnLst>
              <a:rect l="0" t="0" r="r" b="b"/>
              <a:pathLst>
                <a:path w="21" h="17">
                  <a:moveTo>
                    <a:pt x="0" y="16"/>
                  </a:moveTo>
                  <a:lnTo>
                    <a:pt x="0" y="0"/>
                  </a:lnTo>
                  <a:lnTo>
                    <a:pt x="20" y="0"/>
                  </a:lnTo>
                  <a:lnTo>
                    <a:pt x="20" y="16"/>
                  </a:lnTo>
                  <a:lnTo>
                    <a:pt x="0" y="1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8" name="Freeform 244"/>
            <p:cNvSpPr>
              <a:spLocks/>
            </p:cNvSpPr>
            <p:nvPr/>
          </p:nvSpPr>
          <p:spPr bwMode="auto">
            <a:xfrm>
              <a:off x="5317" y="481"/>
              <a:ext cx="22" cy="14"/>
            </a:xfrm>
            <a:custGeom>
              <a:avLst/>
              <a:gdLst/>
              <a:ahLst/>
              <a:cxnLst>
                <a:cxn ang="0">
                  <a:pos x="0" y="13"/>
                </a:cxn>
                <a:cxn ang="0">
                  <a:pos x="0" y="0"/>
                </a:cxn>
                <a:cxn ang="0">
                  <a:pos x="21" y="0"/>
                </a:cxn>
                <a:cxn ang="0">
                  <a:pos x="21" y="13"/>
                </a:cxn>
                <a:cxn ang="0">
                  <a:pos x="0" y="13"/>
                </a:cxn>
              </a:cxnLst>
              <a:rect l="0" t="0" r="r" b="b"/>
              <a:pathLst>
                <a:path w="22" h="14">
                  <a:moveTo>
                    <a:pt x="0" y="13"/>
                  </a:moveTo>
                  <a:lnTo>
                    <a:pt x="0" y="0"/>
                  </a:lnTo>
                  <a:lnTo>
                    <a:pt x="21" y="0"/>
                  </a:lnTo>
                  <a:lnTo>
                    <a:pt x="21" y="13"/>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69" name="Freeform 245"/>
            <p:cNvSpPr>
              <a:spLocks/>
            </p:cNvSpPr>
            <p:nvPr/>
          </p:nvSpPr>
          <p:spPr bwMode="auto">
            <a:xfrm>
              <a:off x="5317" y="481"/>
              <a:ext cx="25" cy="17"/>
            </a:xfrm>
            <a:custGeom>
              <a:avLst/>
              <a:gdLst/>
              <a:ahLst/>
              <a:cxnLst>
                <a:cxn ang="0">
                  <a:pos x="0" y="16"/>
                </a:cxn>
                <a:cxn ang="0">
                  <a:pos x="0" y="0"/>
                </a:cxn>
                <a:cxn ang="0">
                  <a:pos x="24" y="0"/>
                </a:cxn>
                <a:cxn ang="0">
                  <a:pos x="24" y="16"/>
                </a:cxn>
                <a:cxn ang="0">
                  <a:pos x="0" y="16"/>
                </a:cxn>
              </a:cxnLst>
              <a:rect l="0" t="0" r="r" b="b"/>
              <a:pathLst>
                <a:path w="25" h="17">
                  <a:moveTo>
                    <a:pt x="0" y="16"/>
                  </a:moveTo>
                  <a:lnTo>
                    <a:pt x="0" y="0"/>
                  </a:lnTo>
                  <a:lnTo>
                    <a:pt x="24" y="0"/>
                  </a:lnTo>
                  <a:lnTo>
                    <a:pt x="24" y="16"/>
                  </a:lnTo>
                  <a:lnTo>
                    <a:pt x="0" y="1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70" name="Freeform 246"/>
            <p:cNvSpPr>
              <a:spLocks/>
            </p:cNvSpPr>
            <p:nvPr/>
          </p:nvSpPr>
          <p:spPr bwMode="auto">
            <a:xfrm>
              <a:off x="5340" y="481"/>
              <a:ext cx="19" cy="14"/>
            </a:xfrm>
            <a:custGeom>
              <a:avLst/>
              <a:gdLst/>
              <a:ahLst/>
              <a:cxnLst>
                <a:cxn ang="0">
                  <a:pos x="0" y="13"/>
                </a:cxn>
                <a:cxn ang="0">
                  <a:pos x="0" y="0"/>
                </a:cxn>
                <a:cxn ang="0">
                  <a:pos x="18" y="0"/>
                </a:cxn>
                <a:cxn ang="0">
                  <a:pos x="18" y="13"/>
                </a:cxn>
                <a:cxn ang="0">
                  <a:pos x="0" y="13"/>
                </a:cxn>
              </a:cxnLst>
              <a:rect l="0" t="0" r="r" b="b"/>
              <a:pathLst>
                <a:path w="19" h="14">
                  <a:moveTo>
                    <a:pt x="0" y="13"/>
                  </a:moveTo>
                  <a:lnTo>
                    <a:pt x="0" y="0"/>
                  </a:lnTo>
                  <a:lnTo>
                    <a:pt x="18" y="0"/>
                  </a:lnTo>
                  <a:lnTo>
                    <a:pt x="18" y="13"/>
                  </a:lnTo>
                  <a:lnTo>
                    <a:pt x="0" y="13"/>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71" name="Freeform 247"/>
            <p:cNvSpPr>
              <a:spLocks/>
            </p:cNvSpPr>
            <p:nvPr/>
          </p:nvSpPr>
          <p:spPr bwMode="auto">
            <a:xfrm>
              <a:off x="5340" y="481"/>
              <a:ext cx="23" cy="17"/>
            </a:xfrm>
            <a:custGeom>
              <a:avLst/>
              <a:gdLst/>
              <a:ahLst/>
              <a:cxnLst>
                <a:cxn ang="0">
                  <a:pos x="0" y="16"/>
                </a:cxn>
                <a:cxn ang="0">
                  <a:pos x="0" y="0"/>
                </a:cxn>
                <a:cxn ang="0">
                  <a:pos x="22" y="0"/>
                </a:cxn>
                <a:cxn ang="0">
                  <a:pos x="22" y="16"/>
                </a:cxn>
                <a:cxn ang="0">
                  <a:pos x="0" y="16"/>
                </a:cxn>
              </a:cxnLst>
              <a:rect l="0" t="0" r="r" b="b"/>
              <a:pathLst>
                <a:path w="23" h="17">
                  <a:moveTo>
                    <a:pt x="0" y="16"/>
                  </a:moveTo>
                  <a:lnTo>
                    <a:pt x="0" y="0"/>
                  </a:lnTo>
                  <a:lnTo>
                    <a:pt x="22" y="0"/>
                  </a:lnTo>
                  <a:lnTo>
                    <a:pt x="22" y="16"/>
                  </a:lnTo>
                  <a:lnTo>
                    <a:pt x="0" y="1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72" name="Freeform 248"/>
            <p:cNvSpPr>
              <a:spLocks/>
            </p:cNvSpPr>
            <p:nvPr/>
          </p:nvSpPr>
          <p:spPr bwMode="auto">
            <a:xfrm>
              <a:off x="5330" y="496"/>
              <a:ext cx="22" cy="14"/>
            </a:xfrm>
            <a:custGeom>
              <a:avLst/>
              <a:gdLst/>
              <a:ahLst/>
              <a:cxnLst>
                <a:cxn ang="0">
                  <a:pos x="21" y="0"/>
                </a:cxn>
                <a:cxn ang="0">
                  <a:pos x="0" y="0"/>
                </a:cxn>
                <a:cxn ang="0">
                  <a:pos x="0" y="13"/>
                </a:cxn>
                <a:cxn ang="0">
                  <a:pos x="21" y="13"/>
                </a:cxn>
                <a:cxn ang="0">
                  <a:pos x="21" y="0"/>
                </a:cxn>
              </a:cxnLst>
              <a:rect l="0" t="0" r="r" b="b"/>
              <a:pathLst>
                <a:path w="22" h="14">
                  <a:moveTo>
                    <a:pt x="21" y="0"/>
                  </a:moveTo>
                  <a:lnTo>
                    <a:pt x="0" y="0"/>
                  </a:lnTo>
                  <a:lnTo>
                    <a:pt x="0" y="13"/>
                  </a:lnTo>
                  <a:lnTo>
                    <a:pt x="21" y="13"/>
                  </a:lnTo>
                  <a:lnTo>
                    <a:pt x="21" y="0"/>
                  </a:lnTo>
                </a:path>
              </a:pathLst>
            </a:custGeom>
            <a:solidFill>
              <a:srgbClr val="F0F000"/>
            </a:solidFill>
            <a:ln w="12700" cap="rnd" cmpd="sng">
              <a:solidFill>
                <a:srgbClr val="000000"/>
              </a:solidFill>
              <a:prstDash val="solid"/>
              <a:round/>
              <a:headEnd type="none" w="med" len="med"/>
              <a:tailEnd type="none" w="med" len="med"/>
            </a:ln>
            <a:effectLst/>
          </p:spPr>
          <p:txBody>
            <a:bodyPr/>
            <a:lstStyle/>
            <a:p>
              <a:endParaRPr lang="en-US"/>
            </a:p>
          </p:txBody>
        </p:sp>
        <p:sp>
          <p:nvSpPr>
            <p:cNvPr id="1273" name="Freeform 249"/>
            <p:cNvSpPr>
              <a:spLocks/>
            </p:cNvSpPr>
            <p:nvPr/>
          </p:nvSpPr>
          <p:spPr bwMode="auto">
            <a:xfrm>
              <a:off x="5330" y="496"/>
              <a:ext cx="24" cy="15"/>
            </a:xfrm>
            <a:custGeom>
              <a:avLst/>
              <a:gdLst/>
              <a:ahLst/>
              <a:cxnLst>
                <a:cxn ang="0">
                  <a:pos x="23" y="0"/>
                </a:cxn>
                <a:cxn ang="0">
                  <a:pos x="0" y="0"/>
                </a:cxn>
                <a:cxn ang="0">
                  <a:pos x="0" y="14"/>
                </a:cxn>
                <a:cxn ang="0">
                  <a:pos x="23" y="14"/>
                </a:cxn>
                <a:cxn ang="0">
                  <a:pos x="23" y="0"/>
                </a:cxn>
              </a:cxnLst>
              <a:rect l="0" t="0" r="r" b="b"/>
              <a:pathLst>
                <a:path w="24" h="15">
                  <a:moveTo>
                    <a:pt x="23" y="0"/>
                  </a:moveTo>
                  <a:lnTo>
                    <a:pt x="0" y="0"/>
                  </a:lnTo>
                  <a:lnTo>
                    <a:pt x="0" y="14"/>
                  </a:lnTo>
                  <a:lnTo>
                    <a:pt x="23" y="14"/>
                  </a:lnTo>
                  <a:lnTo>
                    <a:pt x="2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74" name="Freeform 250"/>
            <p:cNvSpPr>
              <a:spLocks/>
            </p:cNvSpPr>
            <p:nvPr/>
          </p:nvSpPr>
          <p:spPr bwMode="auto">
            <a:xfrm>
              <a:off x="5436" y="517"/>
              <a:ext cx="25" cy="28"/>
            </a:xfrm>
            <a:custGeom>
              <a:avLst/>
              <a:gdLst/>
              <a:ahLst/>
              <a:cxnLst>
                <a:cxn ang="0">
                  <a:pos x="0" y="27"/>
                </a:cxn>
                <a:cxn ang="0">
                  <a:pos x="16" y="2"/>
                </a:cxn>
                <a:cxn ang="0">
                  <a:pos x="19" y="0"/>
                </a:cxn>
                <a:cxn ang="0">
                  <a:pos x="21" y="0"/>
                </a:cxn>
                <a:cxn ang="0">
                  <a:pos x="24" y="1"/>
                </a:cxn>
                <a:cxn ang="0">
                  <a:pos x="7" y="27"/>
                </a:cxn>
                <a:cxn ang="0">
                  <a:pos x="0" y="27"/>
                </a:cxn>
              </a:cxnLst>
              <a:rect l="0" t="0" r="r" b="b"/>
              <a:pathLst>
                <a:path w="25" h="28">
                  <a:moveTo>
                    <a:pt x="0" y="27"/>
                  </a:moveTo>
                  <a:lnTo>
                    <a:pt x="16" y="2"/>
                  </a:lnTo>
                  <a:lnTo>
                    <a:pt x="19" y="0"/>
                  </a:lnTo>
                  <a:lnTo>
                    <a:pt x="21" y="0"/>
                  </a:lnTo>
                  <a:lnTo>
                    <a:pt x="24" y="1"/>
                  </a:lnTo>
                  <a:lnTo>
                    <a:pt x="7" y="27"/>
                  </a:lnTo>
                  <a:lnTo>
                    <a:pt x="0" y="27"/>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75" name="Freeform 251"/>
            <p:cNvSpPr>
              <a:spLocks/>
            </p:cNvSpPr>
            <p:nvPr/>
          </p:nvSpPr>
          <p:spPr bwMode="auto">
            <a:xfrm>
              <a:off x="5436" y="517"/>
              <a:ext cx="29" cy="32"/>
            </a:xfrm>
            <a:custGeom>
              <a:avLst/>
              <a:gdLst/>
              <a:ahLst/>
              <a:cxnLst>
                <a:cxn ang="0">
                  <a:pos x="0" y="31"/>
                </a:cxn>
                <a:cxn ang="0">
                  <a:pos x="19" y="3"/>
                </a:cxn>
                <a:cxn ang="0">
                  <a:pos x="22" y="0"/>
                </a:cxn>
                <a:cxn ang="0">
                  <a:pos x="25" y="0"/>
                </a:cxn>
                <a:cxn ang="0">
                  <a:pos x="28" y="2"/>
                </a:cxn>
                <a:cxn ang="0">
                  <a:pos x="8" y="31"/>
                </a:cxn>
                <a:cxn ang="0">
                  <a:pos x="0" y="31"/>
                </a:cxn>
              </a:cxnLst>
              <a:rect l="0" t="0" r="r" b="b"/>
              <a:pathLst>
                <a:path w="29" h="32">
                  <a:moveTo>
                    <a:pt x="0" y="31"/>
                  </a:moveTo>
                  <a:lnTo>
                    <a:pt x="19" y="3"/>
                  </a:lnTo>
                  <a:lnTo>
                    <a:pt x="22" y="0"/>
                  </a:lnTo>
                  <a:lnTo>
                    <a:pt x="25" y="0"/>
                  </a:lnTo>
                  <a:lnTo>
                    <a:pt x="28" y="2"/>
                  </a:lnTo>
                  <a:lnTo>
                    <a:pt x="8" y="31"/>
                  </a:lnTo>
                  <a:lnTo>
                    <a:pt x="0" y="3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76" name="Freeform 252"/>
            <p:cNvSpPr>
              <a:spLocks/>
            </p:cNvSpPr>
            <p:nvPr/>
          </p:nvSpPr>
          <p:spPr bwMode="auto">
            <a:xfrm>
              <a:off x="5444" y="517"/>
              <a:ext cx="27" cy="28"/>
            </a:xfrm>
            <a:custGeom>
              <a:avLst/>
              <a:gdLst/>
              <a:ahLst/>
              <a:cxnLst>
                <a:cxn ang="0">
                  <a:pos x="0" y="27"/>
                </a:cxn>
                <a:cxn ang="0">
                  <a:pos x="20" y="1"/>
                </a:cxn>
                <a:cxn ang="0">
                  <a:pos x="21" y="0"/>
                </a:cxn>
                <a:cxn ang="0">
                  <a:pos x="24" y="0"/>
                </a:cxn>
                <a:cxn ang="0">
                  <a:pos x="26" y="2"/>
                </a:cxn>
                <a:cxn ang="0">
                  <a:pos x="8" y="27"/>
                </a:cxn>
                <a:cxn ang="0">
                  <a:pos x="0" y="27"/>
                </a:cxn>
              </a:cxnLst>
              <a:rect l="0" t="0" r="r" b="b"/>
              <a:pathLst>
                <a:path w="27" h="28">
                  <a:moveTo>
                    <a:pt x="0" y="27"/>
                  </a:moveTo>
                  <a:lnTo>
                    <a:pt x="20" y="1"/>
                  </a:lnTo>
                  <a:lnTo>
                    <a:pt x="21" y="0"/>
                  </a:lnTo>
                  <a:lnTo>
                    <a:pt x="24" y="0"/>
                  </a:lnTo>
                  <a:lnTo>
                    <a:pt x="26" y="2"/>
                  </a:lnTo>
                  <a:lnTo>
                    <a:pt x="8" y="27"/>
                  </a:lnTo>
                  <a:lnTo>
                    <a:pt x="0" y="27"/>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77" name="Freeform 253"/>
            <p:cNvSpPr>
              <a:spLocks/>
            </p:cNvSpPr>
            <p:nvPr/>
          </p:nvSpPr>
          <p:spPr bwMode="auto">
            <a:xfrm>
              <a:off x="5444" y="517"/>
              <a:ext cx="29" cy="32"/>
            </a:xfrm>
            <a:custGeom>
              <a:avLst/>
              <a:gdLst/>
              <a:ahLst/>
              <a:cxnLst>
                <a:cxn ang="0">
                  <a:pos x="0" y="31"/>
                </a:cxn>
                <a:cxn ang="0">
                  <a:pos x="21" y="1"/>
                </a:cxn>
                <a:cxn ang="0">
                  <a:pos x="23" y="0"/>
                </a:cxn>
                <a:cxn ang="0">
                  <a:pos x="26" y="0"/>
                </a:cxn>
                <a:cxn ang="0">
                  <a:pos x="28" y="3"/>
                </a:cxn>
                <a:cxn ang="0">
                  <a:pos x="9" y="31"/>
                </a:cxn>
                <a:cxn ang="0">
                  <a:pos x="0" y="31"/>
                </a:cxn>
              </a:cxnLst>
              <a:rect l="0" t="0" r="r" b="b"/>
              <a:pathLst>
                <a:path w="29" h="32">
                  <a:moveTo>
                    <a:pt x="0" y="31"/>
                  </a:moveTo>
                  <a:lnTo>
                    <a:pt x="21" y="1"/>
                  </a:lnTo>
                  <a:lnTo>
                    <a:pt x="23" y="0"/>
                  </a:lnTo>
                  <a:lnTo>
                    <a:pt x="26" y="0"/>
                  </a:lnTo>
                  <a:lnTo>
                    <a:pt x="28" y="3"/>
                  </a:lnTo>
                  <a:lnTo>
                    <a:pt x="9" y="31"/>
                  </a:lnTo>
                  <a:lnTo>
                    <a:pt x="0" y="3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78" name="Freeform 254"/>
            <p:cNvSpPr>
              <a:spLocks/>
            </p:cNvSpPr>
            <p:nvPr/>
          </p:nvSpPr>
          <p:spPr bwMode="auto">
            <a:xfrm>
              <a:off x="5453" y="517"/>
              <a:ext cx="26" cy="28"/>
            </a:xfrm>
            <a:custGeom>
              <a:avLst/>
              <a:gdLst/>
              <a:ahLst/>
              <a:cxnLst>
                <a:cxn ang="0">
                  <a:pos x="0" y="27"/>
                </a:cxn>
                <a:cxn ang="0">
                  <a:pos x="20" y="1"/>
                </a:cxn>
                <a:cxn ang="0">
                  <a:pos x="20" y="0"/>
                </a:cxn>
                <a:cxn ang="0">
                  <a:pos x="22" y="0"/>
                </a:cxn>
                <a:cxn ang="0">
                  <a:pos x="25" y="2"/>
                </a:cxn>
                <a:cxn ang="0">
                  <a:pos x="7" y="27"/>
                </a:cxn>
                <a:cxn ang="0">
                  <a:pos x="0" y="27"/>
                </a:cxn>
              </a:cxnLst>
              <a:rect l="0" t="0" r="r" b="b"/>
              <a:pathLst>
                <a:path w="26" h="28">
                  <a:moveTo>
                    <a:pt x="0" y="27"/>
                  </a:moveTo>
                  <a:lnTo>
                    <a:pt x="20" y="1"/>
                  </a:lnTo>
                  <a:lnTo>
                    <a:pt x="20" y="0"/>
                  </a:lnTo>
                  <a:lnTo>
                    <a:pt x="22" y="0"/>
                  </a:lnTo>
                  <a:lnTo>
                    <a:pt x="25" y="2"/>
                  </a:lnTo>
                  <a:lnTo>
                    <a:pt x="7" y="27"/>
                  </a:lnTo>
                  <a:lnTo>
                    <a:pt x="0" y="27"/>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79" name="Freeform 255"/>
            <p:cNvSpPr>
              <a:spLocks/>
            </p:cNvSpPr>
            <p:nvPr/>
          </p:nvSpPr>
          <p:spPr bwMode="auto">
            <a:xfrm>
              <a:off x="5453" y="517"/>
              <a:ext cx="30" cy="32"/>
            </a:xfrm>
            <a:custGeom>
              <a:avLst/>
              <a:gdLst/>
              <a:ahLst/>
              <a:cxnLst>
                <a:cxn ang="0">
                  <a:pos x="0" y="31"/>
                </a:cxn>
                <a:cxn ang="0">
                  <a:pos x="23" y="1"/>
                </a:cxn>
                <a:cxn ang="0">
                  <a:pos x="23" y="0"/>
                </a:cxn>
                <a:cxn ang="0">
                  <a:pos x="26" y="0"/>
                </a:cxn>
                <a:cxn ang="0">
                  <a:pos x="29" y="3"/>
                </a:cxn>
                <a:cxn ang="0">
                  <a:pos x="9" y="31"/>
                </a:cxn>
                <a:cxn ang="0">
                  <a:pos x="0" y="31"/>
                </a:cxn>
              </a:cxnLst>
              <a:rect l="0" t="0" r="r" b="b"/>
              <a:pathLst>
                <a:path w="30" h="32">
                  <a:moveTo>
                    <a:pt x="0" y="31"/>
                  </a:moveTo>
                  <a:lnTo>
                    <a:pt x="23" y="1"/>
                  </a:lnTo>
                  <a:lnTo>
                    <a:pt x="23" y="0"/>
                  </a:lnTo>
                  <a:lnTo>
                    <a:pt x="26" y="0"/>
                  </a:lnTo>
                  <a:lnTo>
                    <a:pt x="29" y="3"/>
                  </a:lnTo>
                  <a:lnTo>
                    <a:pt x="9" y="31"/>
                  </a:lnTo>
                  <a:lnTo>
                    <a:pt x="0" y="3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80" name="Freeform 256"/>
            <p:cNvSpPr>
              <a:spLocks/>
            </p:cNvSpPr>
            <p:nvPr/>
          </p:nvSpPr>
          <p:spPr bwMode="auto">
            <a:xfrm>
              <a:off x="5463" y="517"/>
              <a:ext cx="26" cy="28"/>
            </a:xfrm>
            <a:custGeom>
              <a:avLst/>
              <a:gdLst/>
              <a:ahLst/>
              <a:cxnLst>
                <a:cxn ang="0">
                  <a:pos x="0" y="27"/>
                </a:cxn>
                <a:cxn ang="0">
                  <a:pos x="19" y="1"/>
                </a:cxn>
                <a:cxn ang="0">
                  <a:pos x="20" y="0"/>
                </a:cxn>
                <a:cxn ang="0">
                  <a:pos x="21" y="0"/>
                </a:cxn>
                <a:cxn ang="0">
                  <a:pos x="25" y="4"/>
                </a:cxn>
                <a:cxn ang="0">
                  <a:pos x="7" y="27"/>
                </a:cxn>
                <a:cxn ang="0">
                  <a:pos x="0" y="27"/>
                </a:cxn>
              </a:cxnLst>
              <a:rect l="0" t="0" r="r" b="b"/>
              <a:pathLst>
                <a:path w="26" h="28">
                  <a:moveTo>
                    <a:pt x="0" y="27"/>
                  </a:moveTo>
                  <a:lnTo>
                    <a:pt x="19" y="1"/>
                  </a:lnTo>
                  <a:lnTo>
                    <a:pt x="20" y="0"/>
                  </a:lnTo>
                  <a:lnTo>
                    <a:pt x="21" y="0"/>
                  </a:lnTo>
                  <a:lnTo>
                    <a:pt x="25" y="4"/>
                  </a:lnTo>
                  <a:lnTo>
                    <a:pt x="7" y="27"/>
                  </a:lnTo>
                  <a:lnTo>
                    <a:pt x="0" y="27"/>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81" name="Freeform 257"/>
            <p:cNvSpPr>
              <a:spLocks/>
            </p:cNvSpPr>
            <p:nvPr/>
          </p:nvSpPr>
          <p:spPr bwMode="auto">
            <a:xfrm>
              <a:off x="5463" y="517"/>
              <a:ext cx="28" cy="32"/>
            </a:xfrm>
            <a:custGeom>
              <a:avLst/>
              <a:gdLst/>
              <a:ahLst/>
              <a:cxnLst>
                <a:cxn ang="0">
                  <a:pos x="0" y="31"/>
                </a:cxn>
                <a:cxn ang="0">
                  <a:pos x="20" y="1"/>
                </a:cxn>
                <a:cxn ang="0">
                  <a:pos x="21" y="0"/>
                </a:cxn>
                <a:cxn ang="0">
                  <a:pos x="23" y="0"/>
                </a:cxn>
                <a:cxn ang="0">
                  <a:pos x="27" y="4"/>
                </a:cxn>
                <a:cxn ang="0">
                  <a:pos x="9" y="31"/>
                </a:cxn>
                <a:cxn ang="0">
                  <a:pos x="0" y="31"/>
                </a:cxn>
              </a:cxnLst>
              <a:rect l="0" t="0" r="r" b="b"/>
              <a:pathLst>
                <a:path w="28" h="32">
                  <a:moveTo>
                    <a:pt x="0" y="31"/>
                  </a:moveTo>
                  <a:lnTo>
                    <a:pt x="20" y="1"/>
                  </a:lnTo>
                  <a:lnTo>
                    <a:pt x="21" y="0"/>
                  </a:lnTo>
                  <a:lnTo>
                    <a:pt x="23" y="0"/>
                  </a:lnTo>
                  <a:lnTo>
                    <a:pt x="27" y="4"/>
                  </a:lnTo>
                  <a:lnTo>
                    <a:pt x="9" y="31"/>
                  </a:lnTo>
                  <a:lnTo>
                    <a:pt x="0" y="3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82" name="Freeform 258"/>
            <p:cNvSpPr>
              <a:spLocks/>
            </p:cNvSpPr>
            <p:nvPr/>
          </p:nvSpPr>
          <p:spPr bwMode="auto">
            <a:xfrm>
              <a:off x="5471" y="517"/>
              <a:ext cx="27" cy="28"/>
            </a:xfrm>
            <a:custGeom>
              <a:avLst/>
              <a:gdLst/>
              <a:ahLst/>
              <a:cxnLst>
                <a:cxn ang="0">
                  <a:pos x="0" y="27"/>
                </a:cxn>
                <a:cxn ang="0">
                  <a:pos x="17" y="2"/>
                </a:cxn>
                <a:cxn ang="0">
                  <a:pos x="21" y="0"/>
                </a:cxn>
                <a:cxn ang="0">
                  <a:pos x="24" y="0"/>
                </a:cxn>
                <a:cxn ang="0">
                  <a:pos x="26" y="2"/>
                </a:cxn>
                <a:cxn ang="0">
                  <a:pos x="8" y="27"/>
                </a:cxn>
                <a:cxn ang="0">
                  <a:pos x="0" y="27"/>
                </a:cxn>
              </a:cxnLst>
              <a:rect l="0" t="0" r="r" b="b"/>
              <a:pathLst>
                <a:path w="27" h="28">
                  <a:moveTo>
                    <a:pt x="0" y="27"/>
                  </a:moveTo>
                  <a:lnTo>
                    <a:pt x="17" y="2"/>
                  </a:lnTo>
                  <a:lnTo>
                    <a:pt x="21" y="0"/>
                  </a:lnTo>
                  <a:lnTo>
                    <a:pt x="24" y="0"/>
                  </a:lnTo>
                  <a:lnTo>
                    <a:pt x="26" y="2"/>
                  </a:lnTo>
                  <a:lnTo>
                    <a:pt x="8" y="27"/>
                  </a:lnTo>
                  <a:lnTo>
                    <a:pt x="0" y="27"/>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83" name="Freeform 259"/>
            <p:cNvSpPr>
              <a:spLocks/>
            </p:cNvSpPr>
            <p:nvPr/>
          </p:nvSpPr>
          <p:spPr bwMode="auto">
            <a:xfrm>
              <a:off x="5471" y="517"/>
              <a:ext cx="29" cy="32"/>
            </a:xfrm>
            <a:custGeom>
              <a:avLst/>
              <a:gdLst/>
              <a:ahLst/>
              <a:cxnLst>
                <a:cxn ang="0">
                  <a:pos x="0" y="31"/>
                </a:cxn>
                <a:cxn ang="0">
                  <a:pos x="19" y="3"/>
                </a:cxn>
                <a:cxn ang="0">
                  <a:pos x="22" y="0"/>
                </a:cxn>
                <a:cxn ang="0">
                  <a:pos x="25" y="0"/>
                </a:cxn>
                <a:cxn ang="0">
                  <a:pos x="28" y="3"/>
                </a:cxn>
                <a:cxn ang="0">
                  <a:pos x="8" y="31"/>
                </a:cxn>
                <a:cxn ang="0">
                  <a:pos x="0" y="31"/>
                </a:cxn>
              </a:cxnLst>
              <a:rect l="0" t="0" r="r" b="b"/>
              <a:pathLst>
                <a:path w="29" h="32">
                  <a:moveTo>
                    <a:pt x="0" y="31"/>
                  </a:moveTo>
                  <a:lnTo>
                    <a:pt x="19" y="3"/>
                  </a:lnTo>
                  <a:lnTo>
                    <a:pt x="22" y="0"/>
                  </a:lnTo>
                  <a:lnTo>
                    <a:pt x="25" y="0"/>
                  </a:lnTo>
                  <a:lnTo>
                    <a:pt x="28" y="3"/>
                  </a:lnTo>
                  <a:lnTo>
                    <a:pt x="8" y="31"/>
                  </a:lnTo>
                  <a:lnTo>
                    <a:pt x="0" y="3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84" name="Freeform 260"/>
            <p:cNvSpPr>
              <a:spLocks/>
            </p:cNvSpPr>
            <p:nvPr/>
          </p:nvSpPr>
          <p:spPr bwMode="auto">
            <a:xfrm>
              <a:off x="5490" y="517"/>
              <a:ext cx="26" cy="28"/>
            </a:xfrm>
            <a:custGeom>
              <a:avLst/>
              <a:gdLst/>
              <a:ahLst/>
              <a:cxnLst>
                <a:cxn ang="0">
                  <a:pos x="0" y="27"/>
                </a:cxn>
                <a:cxn ang="0">
                  <a:pos x="17" y="2"/>
                </a:cxn>
                <a:cxn ang="0">
                  <a:pos x="20" y="0"/>
                </a:cxn>
                <a:cxn ang="0">
                  <a:pos x="22" y="0"/>
                </a:cxn>
                <a:cxn ang="0">
                  <a:pos x="25" y="2"/>
                </a:cxn>
                <a:cxn ang="0">
                  <a:pos x="7" y="27"/>
                </a:cxn>
                <a:cxn ang="0">
                  <a:pos x="0" y="27"/>
                </a:cxn>
              </a:cxnLst>
              <a:rect l="0" t="0" r="r" b="b"/>
              <a:pathLst>
                <a:path w="26" h="28">
                  <a:moveTo>
                    <a:pt x="0" y="27"/>
                  </a:moveTo>
                  <a:lnTo>
                    <a:pt x="17" y="2"/>
                  </a:lnTo>
                  <a:lnTo>
                    <a:pt x="20" y="0"/>
                  </a:lnTo>
                  <a:lnTo>
                    <a:pt x="22" y="0"/>
                  </a:lnTo>
                  <a:lnTo>
                    <a:pt x="25" y="2"/>
                  </a:lnTo>
                  <a:lnTo>
                    <a:pt x="7" y="27"/>
                  </a:lnTo>
                  <a:lnTo>
                    <a:pt x="0" y="27"/>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85" name="Freeform 261"/>
            <p:cNvSpPr>
              <a:spLocks/>
            </p:cNvSpPr>
            <p:nvPr/>
          </p:nvSpPr>
          <p:spPr bwMode="auto">
            <a:xfrm>
              <a:off x="5490" y="517"/>
              <a:ext cx="28" cy="32"/>
            </a:xfrm>
            <a:custGeom>
              <a:avLst/>
              <a:gdLst/>
              <a:ahLst/>
              <a:cxnLst>
                <a:cxn ang="0">
                  <a:pos x="0" y="31"/>
                </a:cxn>
                <a:cxn ang="0">
                  <a:pos x="19" y="3"/>
                </a:cxn>
                <a:cxn ang="0">
                  <a:pos x="21" y="0"/>
                </a:cxn>
                <a:cxn ang="0">
                  <a:pos x="24" y="0"/>
                </a:cxn>
                <a:cxn ang="0">
                  <a:pos x="27" y="3"/>
                </a:cxn>
                <a:cxn ang="0">
                  <a:pos x="8" y="31"/>
                </a:cxn>
                <a:cxn ang="0">
                  <a:pos x="0" y="31"/>
                </a:cxn>
              </a:cxnLst>
              <a:rect l="0" t="0" r="r" b="b"/>
              <a:pathLst>
                <a:path w="28" h="32">
                  <a:moveTo>
                    <a:pt x="0" y="31"/>
                  </a:moveTo>
                  <a:lnTo>
                    <a:pt x="19" y="3"/>
                  </a:lnTo>
                  <a:lnTo>
                    <a:pt x="21" y="0"/>
                  </a:lnTo>
                  <a:lnTo>
                    <a:pt x="24" y="0"/>
                  </a:lnTo>
                  <a:lnTo>
                    <a:pt x="27" y="3"/>
                  </a:lnTo>
                  <a:lnTo>
                    <a:pt x="8" y="31"/>
                  </a:lnTo>
                  <a:lnTo>
                    <a:pt x="0" y="3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86" name="Freeform 262"/>
            <p:cNvSpPr>
              <a:spLocks/>
            </p:cNvSpPr>
            <p:nvPr/>
          </p:nvSpPr>
          <p:spPr bwMode="auto">
            <a:xfrm>
              <a:off x="5497" y="517"/>
              <a:ext cx="28" cy="28"/>
            </a:xfrm>
            <a:custGeom>
              <a:avLst/>
              <a:gdLst/>
              <a:ahLst/>
              <a:cxnLst>
                <a:cxn ang="0">
                  <a:pos x="0" y="27"/>
                </a:cxn>
                <a:cxn ang="0">
                  <a:pos x="18" y="2"/>
                </a:cxn>
                <a:cxn ang="0">
                  <a:pos x="22" y="0"/>
                </a:cxn>
                <a:cxn ang="0">
                  <a:pos x="24" y="0"/>
                </a:cxn>
                <a:cxn ang="0">
                  <a:pos x="27" y="2"/>
                </a:cxn>
                <a:cxn ang="0">
                  <a:pos x="9" y="27"/>
                </a:cxn>
                <a:cxn ang="0">
                  <a:pos x="0" y="27"/>
                </a:cxn>
              </a:cxnLst>
              <a:rect l="0" t="0" r="r" b="b"/>
              <a:pathLst>
                <a:path w="28" h="28">
                  <a:moveTo>
                    <a:pt x="0" y="27"/>
                  </a:moveTo>
                  <a:lnTo>
                    <a:pt x="18" y="2"/>
                  </a:lnTo>
                  <a:lnTo>
                    <a:pt x="22" y="0"/>
                  </a:lnTo>
                  <a:lnTo>
                    <a:pt x="24" y="0"/>
                  </a:lnTo>
                  <a:lnTo>
                    <a:pt x="27" y="2"/>
                  </a:lnTo>
                  <a:lnTo>
                    <a:pt x="9" y="27"/>
                  </a:lnTo>
                  <a:lnTo>
                    <a:pt x="0" y="27"/>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87" name="Freeform 263"/>
            <p:cNvSpPr>
              <a:spLocks/>
            </p:cNvSpPr>
            <p:nvPr/>
          </p:nvSpPr>
          <p:spPr bwMode="auto">
            <a:xfrm>
              <a:off x="5497" y="517"/>
              <a:ext cx="31" cy="32"/>
            </a:xfrm>
            <a:custGeom>
              <a:avLst/>
              <a:gdLst/>
              <a:ahLst/>
              <a:cxnLst>
                <a:cxn ang="0">
                  <a:pos x="0" y="31"/>
                </a:cxn>
                <a:cxn ang="0">
                  <a:pos x="20" y="3"/>
                </a:cxn>
                <a:cxn ang="0">
                  <a:pos x="24" y="0"/>
                </a:cxn>
                <a:cxn ang="0">
                  <a:pos x="27" y="0"/>
                </a:cxn>
                <a:cxn ang="0">
                  <a:pos x="30" y="3"/>
                </a:cxn>
                <a:cxn ang="0">
                  <a:pos x="10" y="31"/>
                </a:cxn>
                <a:cxn ang="0">
                  <a:pos x="0" y="31"/>
                </a:cxn>
              </a:cxnLst>
              <a:rect l="0" t="0" r="r" b="b"/>
              <a:pathLst>
                <a:path w="31" h="32">
                  <a:moveTo>
                    <a:pt x="0" y="31"/>
                  </a:moveTo>
                  <a:lnTo>
                    <a:pt x="20" y="3"/>
                  </a:lnTo>
                  <a:lnTo>
                    <a:pt x="24" y="0"/>
                  </a:lnTo>
                  <a:lnTo>
                    <a:pt x="27" y="0"/>
                  </a:lnTo>
                  <a:lnTo>
                    <a:pt x="30" y="3"/>
                  </a:lnTo>
                  <a:lnTo>
                    <a:pt x="10" y="31"/>
                  </a:lnTo>
                  <a:lnTo>
                    <a:pt x="0" y="3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88" name="Freeform 264"/>
            <p:cNvSpPr>
              <a:spLocks/>
            </p:cNvSpPr>
            <p:nvPr/>
          </p:nvSpPr>
          <p:spPr bwMode="auto">
            <a:xfrm>
              <a:off x="5483" y="517"/>
              <a:ext cx="24" cy="28"/>
            </a:xfrm>
            <a:custGeom>
              <a:avLst/>
              <a:gdLst/>
              <a:ahLst/>
              <a:cxnLst>
                <a:cxn ang="0">
                  <a:pos x="0" y="27"/>
                </a:cxn>
                <a:cxn ang="0">
                  <a:pos x="16" y="2"/>
                </a:cxn>
                <a:cxn ang="0">
                  <a:pos x="19" y="0"/>
                </a:cxn>
                <a:cxn ang="0">
                  <a:pos x="21" y="0"/>
                </a:cxn>
                <a:cxn ang="0">
                  <a:pos x="23" y="2"/>
                </a:cxn>
                <a:cxn ang="0">
                  <a:pos x="7" y="27"/>
                </a:cxn>
                <a:cxn ang="0">
                  <a:pos x="0" y="27"/>
                </a:cxn>
              </a:cxnLst>
              <a:rect l="0" t="0" r="r" b="b"/>
              <a:pathLst>
                <a:path w="24" h="28">
                  <a:moveTo>
                    <a:pt x="0" y="27"/>
                  </a:moveTo>
                  <a:lnTo>
                    <a:pt x="16" y="2"/>
                  </a:lnTo>
                  <a:lnTo>
                    <a:pt x="19" y="0"/>
                  </a:lnTo>
                  <a:lnTo>
                    <a:pt x="21" y="0"/>
                  </a:lnTo>
                  <a:lnTo>
                    <a:pt x="23" y="2"/>
                  </a:lnTo>
                  <a:lnTo>
                    <a:pt x="7" y="27"/>
                  </a:lnTo>
                  <a:lnTo>
                    <a:pt x="0" y="27"/>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89" name="Freeform 265"/>
            <p:cNvSpPr>
              <a:spLocks/>
            </p:cNvSpPr>
            <p:nvPr/>
          </p:nvSpPr>
          <p:spPr bwMode="auto">
            <a:xfrm>
              <a:off x="5483" y="517"/>
              <a:ext cx="28" cy="32"/>
            </a:xfrm>
            <a:custGeom>
              <a:avLst/>
              <a:gdLst/>
              <a:ahLst/>
              <a:cxnLst>
                <a:cxn ang="0">
                  <a:pos x="0" y="31"/>
                </a:cxn>
                <a:cxn ang="0">
                  <a:pos x="18" y="3"/>
                </a:cxn>
                <a:cxn ang="0">
                  <a:pos x="22" y="0"/>
                </a:cxn>
                <a:cxn ang="0">
                  <a:pos x="25" y="0"/>
                </a:cxn>
                <a:cxn ang="0">
                  <a:pos x="27" y="3"/>
                </a:cxn>
                <a:cxn ang="0">
                  <a:pos x="8" y="31"/>
                </a:cxn>
                <a:cxn ang="0">
                  <a:pos x="0" y="31"/>
                </a:cxn>
              </a:cxnLst>
              <a:rect l="0" t="0" r="r" b="b"/>
              <a:pathLst>
                <a:path w="28" h="32">
                  <a:moveTo>
                    <a:pt x="0" y="31"/>
                  </a:moveTo>
                  <a:lnTo>
                    <a:pt x="18" y="3"/>
                  </a:lnTo>
                  <a:lnTo>
                    <a:pt x="22" y="0"/>
                  </a:lnTo>
                  <a:lnTo>
                    <a:pt x="25" y="0"/>
                  </a:lnTo>
                  <a:lnTo>
                    <a:pt x="27" y="3"/>
                  </a:lnTo>
                  <a:lnTo>
                    <a:pt x="8" y="31"/>
                  </a:lnTo>
                  <a:lnTo>
                    <a:pt x="0" y="3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90" name="Freeform 266"/>
            <p:cNvSpPr>
              <a:spLocks/>
            </p:cNvSpPr>
            <p:nvPr/>
          </p:nvSpPr>
          <p:spPr bwMode="auto">
            <a:xfrm>
              <a:off x="5436" y="556"/>
              <a:ext cx="25" cy="28"/>
            </a:xfrm>
            <a:custGeom>
              <a:avLst/>
              <a:gdLst/>
              <a:ahLst/>
              <a:cxnLst>
                <a:cxn ang="0">
                  <a:pos x="0" y="0"/>
                </a:cxn>
                <a:cxn ang="0">
                  <a:pos x="17" y="26"/>
                </a:cxn>
                <a:cxn ang="0">
                  <a:pos x="19" y="27"/>
                </a:cxn>
                <a:cxn ang="0">
                  <a:pos x="22" y="27"/>
                </a:cxn>
                <a:cxn ang="0">
                  <a:pos x="24" y="25"/>
                </a:cxn>
                <a:cxn ang="0">
                  <a:pos x="8" y="0"/>
                </a:cxn>
                <a:cxn ang="0">
                  <a:pos x="0" y="0"/>
                </a:cxn>
              </a:cxnLst>
              <a:rect l="0" t="0" r="r" b="b"/>
              <a:pathLst>
                <a:path w="25" h="28">
                  <a:moveTo>
                    <a:pt x="0" y="0"/>
                  </a:moveTo>
                  <a:lnTo>
                    <a:pt x="17" y="26"/>
                  </a:lnTo>
                  <a:lnTo>
                    <a:pt x="19" y="27"/>
                  </a:lnTo>
                  <a:lnTo>
                    <a:pt x="22" y="27"/>
                  </a:lnTo>
                  <a:lnTo>
                    <a:pt x="24" y="25"/>
                  </a:lnTo>
                  <a:lnTo>
                    <a:pt x="8"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91" name="Freeform 267"/>
            <p:cNvSpPr>
              <a:spLocks/>
            </p:cNvSpPr>
            <p:nvPr/>
          </p:nvSpPr>
          <p:spPr bwMode="auto">
            <a:xfrm>
              <a:off x="5436" y="556"/>
              <a:ext cx="29" cy="30"/>
            </a:xfrm>
            <a:custGeom>
              <a:avLst/>
              <a:gdLst/>
              <a:ahLst/>
              <a:cxnLst>
                <a:cxn ang="0">
                  <a:pos x="0" y="0"/>
                </a:cxn>
                <a:cxn ang="0">
                  <a:pos x="20" y="28"/>
                </a:cxn>
                <a:cxn ang="0">
                  <a:pos x="22" y="29"/>
                </a:cxn>
                <a:cxn ang="0">
                  <a:pos x="25" y="29"/>
                </a:cxn>
                <a:cxn ang="0">
                  <a:pos x="28" y="26"/>
                </a:cxn>
                <a:cxn ang="0">
                  <a:pos x="9" y="0"/>
                </a:cxn>
                <a:cxn ang="0">
                  <a:pos x="0" y="0"/>
                </a:cxn>
              </a:cxnLst>
              <a:rect l="0" t="0" r="r" b="b"/>
              <a:pathLst>
                <a:path w="29" h="30">
                  <a:moveTo>
                    <a:pt x="0" y="0"/>
                  </a:moveTo>
                  <a:lnTo>
                    <a:pt x="20" y="28"/>
                  </a:lnTo>
                  <a:lnTo>
                    <a:pt x="22" y="29"/>
                  </a:lnTo>
                  <a:lnTo>
                    <a:pt x="25" y="29"/>
                  </a:lnTo>
                  <a:lnTo>
                    <a:pt x="28" y="26"/>
                  </a:lnTo>
                  <a:lnTo>
                    <a:pt x="9"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92" name="Freeform 268"/>
            <p:cNvSpPr>
              <a:spLocks/>
            </p:cNvSpPr>
            <p:nvPr/>
          </p:nvSpPr>
          <p:spPr bwMode="auto">
            <a:xfrm>
              <a:off x="5444" y="556"/>
              <a:ext cx="27" cy="28"/>
            </a:xfrm>
            <a:custGeom>
              <a:avLst/>
              <a:gdLst/>
              <a:ahLst/>
              <a:cxnLst>
                <a:cxn ang="0">
                  <a:pos x="0" y="0"/>
                </a:cxn>
                <a:cxn ang="0">
                  <a:pos x="18" y="26"/>
                </a:cxn>
                <a:cxn ang="0">
                  <a:pos x="20" y="27"/>
                </a:cxn>
                <a:cxn ang="0">
                  <a:pos x="25" y="27"/>
                </a:cxn>
                <a:cxn ang="0">
                  <a:pos x="26" y="25"/>
                </a:cxn>
                <a:cxn ang="0">
                  <a:pos x="9" y="0"/>
                </a:cxn>
                <a:cxn ang="0">
                  <a:pos x="0" y="0"/>
                </a:cxn>
              </a:cxnLst>
              <a:rect l="0" t="0" r="r" b="b"/>
              <a:pathLst>
                <a:path w="27" h="28">
                  <a:moveTo>
                    <a:pt x="0" y="0"/>
                  </a:moveTo>
                  <a:lnTo>
                    <a:pt x="18" y="26"/>
                  </a:lnTo>
                  <a:lnTo>
                    <a:pt x="20" y="27"/>
                  </a:lnTo>
                  <a:lnTo>
                    <a:pt x="25" y="27"/>
                  </a:lnTo>
                  <a:lnTo>
                    <a:pt x="26" y="25"/>
                  </a:lnTo>
                  <a:lnTo>
                    <a:pt x="9"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93" name="Freeform 269"/>
            <p:cNvSpPr>
              <a:spLocks/>
            </p:cNvSpPr>
            <p:nvPr/>
          </p:nvSpPr>
          <p:spPr bwMode="auto">
            <a:xfrm>
              <a:off x="5444" y="556"/>
              <a:ext cx="28" cy="30"/>
            </a:xfrm>
            <a:custGeom>
              <a:avLst/>
              <a:gdLst/>
              <a:ahLst/>
              <a:cxnLst>
                <a:cxn ang="0">
                  <a:pos x="0" y="0"/>
                </a:cxn>
                <a:cxn ang="0">
                  <a:pos x="19" y="28"/>
                </a:cxn>
                <a:cxn ang="0">
                  <a:pos x="22" y="29"/>
                </a:cxn>
                <a:cxn ang="0">
                  <a:pos x="25" y="29"/>
                </a:cxn>
                <a:cxn ang="0">
                  <a:pos x="27" y="26"/>
                </a:cxn>
                <a:cxn ang="0">
                  <a:pos x="9" y="0"/>
                </a:cxn>
                <a:cxn ang="0">
                  <a:pos x="0" y="0"/>
                </a:cxn>
              </a:cxnLst>
              <a:rect l="0" t="0" r="r" b="b"/>
              <a:pathLst>
                <a:path w="28" h="30">
                  <a:moveTo>
                    <a:pt x="0" y="0"/>
                  </a:moveTo>
                  <a:lnTo>
                    <a:pt x="19" y="28"/>
                  </a:lnTo>
                  <a:lnTo>
                    <a:pt x="22" y="29"/>
                  </a:lnTo>
                  <a:lnTo>
                    <a:pt x="25" y="29"/>
                  </a:lnTo>
                  <a:lnTo>
                    <a:pt x="27" y="26"/>
                  </a:lnTo>
                  <a:lnTo>
                    <a:pt x="9"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94" name="Freeform 270"/>
            <p:cNvSpPr>
              <a:spLocks/>
            </p:cNvSpPr>
            <p:nvPr/>
          </p:nvSpPr>
          <p:spPr bwMode="auto">
            <a:xfrm>
              <a:off x="5453" y="556"/>
              <a:ext cx="25" cy="28"/>
            </a:xfrm>
            <a:custGeom>
              <a:avLst/>
              <a:gdLst/>
              <a:ahLst/>
              <a:cxnLst>
                <a:cxn ang="0">
                  <a:pos x="0" y="0"/>
                </a:cxn>
                <a:cxn ang="0">
                  <a:pos x="17" y="26"/>
                </a:cxn>
                <a:cxn ang="0">
                  <a:pos x="19" y="27"/>
                </a:cxn>
                <a:cxn ang="0">
                  <a:pos x="22" y="27"/>
                </a:cxn>
                <a:cxn ang="0">
                  <a:pos x="24" y="25"/>
                </a:cxn>
                <a:cxn ang="0">
                  <a:pos x="7" y="0"/>
                </a:cxn>
                <a:cxn ang="0">
                  <a:pos x="0" y="0"/>
                </a:cxn>
              </a:cxnLst>
              <a:rect l="0" t="0" r="r" b="b"/>
              <a:pathLst>
                <a:path w="25" h="28">
                  <a:moveTo>
                    <a:pt x="0" y="0"/>
                  </a:moveTo>
                  <a:lnTo>
                    <a:pt x="17" y="26"/>
                  </a:lnTo>
                  <a:lnTo>
                    <a:pt x="19" y="27"/>
                  </a:lnTo>
                  <a:lnTo>
                    <a:pt x="22" y="27"/>
                  </a:lnTo>
                  <a:lnTo>
                    <a:pt x="24" y="25"/>
                  </a:lnTo>
                  <a:lnTo>
                    <a:pt x="7"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95" name="Freeform 271"/>
            <p:cNvSpPr>
              <a:spLocks/>
            </p:cNvSpPr>
            <p:nvPr/>
          </p:nvSpPr>
          <p:spPr bwMode="auto">
            <a:xfrm>
              <a:off x="5453" y="556"/>
              <a:ext cx="30" cy="30"/>
            </a:xfrm>
            <a:custGeom>
              <a:avLst/>
              <a:gdLst/>
              <a:ahLst/>
              <a:cxnLst>
                <a:cxn ang="0">
                  <a:pos x="0" y="0"/>
                </a:cxn>
                <a:cxn ang="0">
                  <a:pos x="21" y="28"/>
                </a:cxn>
                <a:cxn ang="0">
                  <a:pos x="23" y="29"/>
                </a:cxn>
                <a:cxn ang="0">
                  <a:pos x="27" y="29"/>
                </a:cxn>
                <a:cxn ang="0">
                  <a:pos x="29" y="26"/>
                </a:cxn>
                <a:cxn ang="0">
                  <a:pos x="9" y="0"/>
                </a:cxn>
                <a:cxn ang="0">
                  <a:pos x="0" y="0"/>
                </a:cxn>
              </a:cxnLst>
              <a:rect l="0" t="0" r="r" b="b"/>
              <a:pathLst>
                <a:path w="30" h="30">
                  <a:moveTo>
                    <a:pt x="0" y="0"/>
                  </a:moveTo>
                  <a:lnTo>
                    <a:pt x="21" y="28"/>
                  </a:lnTo>
                  <a:lnTo>
                    <a:pt x="23" y="29"/>
                  </a:lnTo>
                  <a:lnTo>
                    <a:pt x="27" y="29"/>
                  </a:lnTo>
                  <a:lnTo>
                    <a:pt x="29" y="26"/>
                  </a:lnTo>
                  <a:lnTo>
                    <a:pt x="9"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96" name="Freeform 272"/>
            <p:cNvSpPr>
              <a:spLocks/>
            </p:cNvSpPr>
            <p:nvPr/>
          </p:nvSpPr>
          <p:spPr bwMode="auto">
            <a:xfrm>
              <a:off x="5461" y="556"/>
              <a:ext cx="28" cy="28"/>
            </a:xfrm>
            <a:custGeom>
              <a:avLst/>
              <a:gdLst/>
              <a:ahLst/>
              <a:cxnLst>
                <a:cxn ang="0">
                  <a:pos x="0" y="0"/>
                </a:cxn>
                <a:cxn ang="0">
                  <a:pos x="20" y="26"/>
                </a:cxn>
                <a:cxn ang="0">
                  <a:pos x="22" y="27"/>
                </a:cxn>
                <a:cxn ang="0">
                  <a:pos x="25" y="27"/>
                </a:cxn>
                <a:cxn ang="0">
                  <a:pos x="27" y="25"/>
                </a:cxn>
                <a:cxn ang="0">
                  <a:pos x="9" y="0"/>
                </a:cxn>
                <a:cxn ang="0">
                  <a:pos x="0" y="0"/>
                </a:cxn>
              </a:cxnLst>
              <a:rect l="0" t="0" r="r" b="b"/>
              <a:pathLst>
                <a:path w="28" h="28">
                  <a:moveTo>
                    <a:pt x="0" y="0"/>
                  </a:moveTo>
                  <a:lnTo>
                    <a:pt x="20" y="26"/>
                  </a:lnTo>
                  <a:lnTo>
                    <a:pt x="22" y="27"/>
                  </a:lnTo>
                  <a:lnTo>
                    <a:pt x="25" y="27"/>
                  </a:lnTo>
                  <a:lnTo>
                    <a:pt x="27" y="25"/>
                  </a:lnTo>
                  <a:lnTo>
                    <a:pt x="9"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97" name="Freeform 273"/>
            <p:cNvSpPr>
              <a:spLocks/>
            </p:cNvSpPr>
            <p:nvPr/>
          </p:nvSpPr>
          <p:spPr bwMode="auto">
            <a:xfrm>
              <a:off x="5461" y="556"/>
              <a:ext cx="30" cy="30"/>
            </a:xfrm>
            <a:custGeom>
              <a:avLst/>
              <a:gdLst/>
              <a:ahLst/>
              <a:cxnLst>
                <a:cxn ang="0">
                  <a:pos x="0" y="0"/>
                </a:cxn>
                <a:cxn ang="0">
                  <a:pos x="21" y="28"/>
                </a:cxn>
                <a:cxn ang="0">
                  <a:pos x="23" y="29"/>
                </a:cxn>
                <a:cxn ang="0">
                  <a:pos x="26" y="29"/>
                </a:cxn>
                <a:cxn ang="0">
                  <a:pos x="29" y="26"/>
                </a:cxn>
                <a:cxn ang="0">
                  <a:pos x="10" y="0"/>
                </a:cxn>
                <a:cxn ang="0">
                  <a:pos x="0" y="0"/>
                </a:cxn>
              </a:cxnLst>
              <a:rect l="0" t="0" r="r" b="b"/>
              <a:pathLst>
                <a:path w="30" h="30">
                  <a:moveTo>
                    <a:pt x="0" y="0"/>
                  </a:moveTo>
                  <a:lnTo>
                    <a:pt x="21" y="28"/>
                  </a:lnTo>
                  <a:lnTo>
                    <a:pt x="23" y="29"/>
                  </a:lnTo>
                  <a:lnTo>
                    <a:pt x="26" y="29"/>
                  </a:lnTo>
                  <a:lnTo>
                    <a:pt x="29" y="26"/>
                  </a:lnTo>
                  <a:lnTo>
                    <a:pt x="10"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98" name="Freeform 274"/>
            <p:cNvSpPr>
              <a:spLocks/>
            </p:cNvSpPr>
            <p:nvPr/>
          </p:nvSpPr>
          <p:spPr bwMode="auto">
            <a:xfrm>
              <a:off x="5470" y="556"/>
              <a:ext cx="26" cy="28"/>
            </a:xfrm>
            <a:custGeom>
              <a:avLst/>
              <a:gdLst/>
              <a:ahLst/>
              <a:cxnLst>
                <a:cxn ang="0">
                  <a:pos x="0" y="0"/>
                </a:cxn>
                <a:cxn ang="0">
                  <a:pos x="18" y="26"/>
                </a:cxn>
                <a:cxn ang="0">
                  <a:pos x="20" y="27"/>
                </a:cxn>
                <a:cxn ang="0">
                  <a:pos x="23" y="27"/>
                </a:cxn>
                <a:cxn ang="0">
                  <a:pos x="25" y="25"/>
                </a:cxn>
                <a:cxn ang="0">
                  <a:pos x="9" y="0"/>
                </a:cxn>
                <a:cxn ang="0">
                  <a:pos x="0" y="0"/>
                </a:cxn>
              </a:cxnLst>
              <a:rect l="0" t="0" r="r" b="b"/>
              <a:pathLst>
                <a:path w="26" h="28">
                  <a:moveTo>
                    <a:pt x="0" y="0"/>
                  </a:moveTo>
                  <a:lnTo>
                    <a:pt x="18" y="26"/>
                  </a:lnTo>
                  <a:lnTo>
                    <a:pt x="20" y="27"/>
                  </a:lnTo>
                  <a:lnTo>
                    <a:pt x="23" y="27"/>
                  </a:lnTo>
                  <a:lnTo>
                    <a:pt x="25" y="25"/>
                  </a:lnTo>
                  <a:lnTo>
                    <a:pt x="9"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99" name="Freeform 275"/>
            <p:cNvSpPr>
              <a:spLocks/>
            </p:cNvSpPr>
            <p:nvPr/>
          </p:nvSpPr>
          <p:spPr bwMode="auto">
            <a:xfrm>
              <a:off x="5470" y="556"/>
              <a:ext cx="28" cy="30"/>
            </a:xfrm>
            <a:custGeom>
              <a:avLst/>
              <a:gdLst/>
              <a:ahLst/>
              <a:cxnLst>
                <a:cxn ang="0">
                  <a:pos x="0" y="0"/>
                </a:cxn>
                <a:cxn ang="0">
                  <a:pos x="19" y="28"/>
                </a:cxn>
                <a:cxn ang="0">
                  <a:pos x="22" y="29"/>
                </a:cxn>
                <a:cxn ang="0">
                  <a:pos x="25" y="29"/>
                </a:cxn>
                <a:cxn ang="0">
                  <a:pos x="27" y="26"/>
                </a:cxn>
                <a:cxn ang="0">
                  <a:pos x="10" y="0"/>
                </a:cxn>
                <a:cxn ang="0">
                  <a:pos x="0" y="0"/>
                </a:cxn>
              </a:cxnLst>
              <a:rect l="0" t="0" r="r" b="b"/>
              <a:pathLst>
                <a:path w="28" h="30">
                  <a:moveTo>
                    <a:pt x="0" y="0"/>
                  </a:moveTo>
                  <a:lnTo>
                    <a:pt x="19" y="28"/>
                  </a:lnTo>
                  <a:lnTo>
                    <a:pt x="22" y="29"/>
                  </a:lnTo>
                  <a:lnTo>
                    <a:pt x="25" y="29"/>
                  </a:lnTo>
                  <a:lnTo>
                    <a:pt x="27" y="26"/>
                  </a:lnTo>
                  <a:lnTo>
                    <a:pt x="10"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00" name="Freeform 276"/>
            <p:cNvSpPr>
              <a:spLocks/>
            </p:cNvSpPr>
            <p:nvPr/>
          </p:nvSpPr>
          <p:spPr bwMode="auto">
            <a:xfrm>
              <a:off x="5480" y="556"/>
              <a:ext cx="25" cy="28"/>
            </a:xfrm>
            <a:custGeom>
              <a:avLst/>
              <a:gdLst/>
              <a:ahLst/>
              <a:cxnLst>
                <a:cxn ang="0">
                  <a:pos x="0" y="0"/>
                </a:cxn>
                <a:cxn ang="0">
                  <a:pos x="18" y="26"/>
                </a:cxn>
                <a:cxn ang="0">
                  <a:pos x="19" y="27"/>
                </a:cxn>
                <a:cxn ang="0">
                  <a:pos x="22" y="27"/>
                </a:cxn>
                <a:cxn ang="0">
                  <a:pos x="24" y="25"/>
                </a:cxn>
                <a:cxn ang="0">
                  <a:pos x="7" y="0"/>
                </a:cxn>
                <a:cxn ang="0">
                  <a:pos x="0" y="0"/>
                </a:cxn>
              </a:cxnLst>
              <a:rect l="0" t="0" r="r" b="b"/>
              <a:pathLst>
                <a:path w="25" h="28">
                  <a:moveTo>
                    <a:pt x="0" y="0"/>
                  </a:moveTo>
                  <a:lnTo>
                    <a:pt x="18" y="26"/>
                  </a:lnTo>
                  <a:lnTo>
                    <a:pt x="19" y="27"/>
                  </a:lnTo>
                  <a:lnTo>
                    <a:pt x="22" y="27"/>
                  </a:lnTo>
                  <a:lnTo>
                    <a:pt x="24" y="25"/>
                  </a:lnTo>
                  <a:lnTo>
                    <a:pt x="7"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301" name="Freeform 277"/>
            <p:cNvSpPr>
              <a:spLocks/>
            </p:cNvSpPr>
            <p:nvPr/>
          </p:nvSpPr>
          <p:spPr bwMode="auto">
            <a:xfrm>
              <a:off x="5480" y="556"/>
              <a:ext cx="27" cy="30"/>
            </a:xfrm>
            <a:custGeom>
              <a:avLst/>
              <a:gdLst/>
              <a:ahLst/>
              <a:cxnLst>
                <a:cxn ang="0">
                  <a:pos x="0" y="0"/>
                </a:cxn>
                <a:cxn ang="0">
                  <a:pos x="19" y="28"/>
                </a:cxn>
                <a:cxn ang="0">
                  <a:pos x="21" y="29"/>
                </a:cxn>
                <a:cxn ang="0">
                  <a:pos x="24" y="29"/>
                </a:cxn>
                <a:cxn ang="0">
                  <a:pos x="26" y="26"/>
                </a:cxn>
                <a:cxn ang="0">
                  <a:pos x="9" y="0"/>
                </a:cxn>
                <a:cxn ang="0">
                  <a:pos x="0" y="0"/>
                </a:cxn>
              </a:cxnLst>
              <a:rect l="0" t="0" r="r" b="b"/>
              <a:pathLst>
                <a:path w="27" h="30">
                  <a:moveTo>
                    <a:pt x="0" y="0"/>
                  </a:moveTo>
                  <a:lnTo>
                    <a:pt x="19" y="28"/>
                  </a:lnTo>
                  <a:lnTo>
                    <a:pt x="21" y="29"/>
                  </a:lnTo>
                  <a:lnTo>
                    <a:pt x="24" y="29"/>
                  </a:lnTo>
                  <a:lnTo>
                    <a:pt x="26" y="26"/>
                  </a:lnTo>
                  <a:lnTo>
                    <a:pt x="9"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02" name="Freeform 278"/>
            <p:cNvSpPr>
              <a:spLocks/>
            </p:cNvSpPr>
            <p:nvPr/>
          </p:nvSpPr>
          <p:spPr bwMode="auto">
            <a:xfrm>
              <a:off x="5490" y="556"/>
              <a:ext cx="23" cy="28"/>
            </a:xfrm>
            <a:custGeom>
              <a:avLst/>
              <a:gdLst/>
              <a:ahLst/>
              <a:cxnLst>
                <a:cxn ang="0">
                  <a:pos x="0" y="0"/>
                </a:cxn>
                <a:cxn ang="0">
                  <a:pos x="15" y="26"/>
                </a:cxn>
                <a:cxn ang="0">
                  <a:pos x="18" y="27"/>
                </a:cxn>
                <a:cxn ang="0">
                  <a:pos x="20" y="27"/>
                </a:cxn>
                <a:cxn ang="0">
                  <a:pos x="22" y="25"/>
                </a:cxn>
                <a:cxn ang="0">
                  <a:pos x="7" y="0"/>
                </a:cxn>
                <a:cxn ang="0">
                  <a:pos x="0" y="0"/>
                </a:cxn>
              </a:cxnLst>
              <a:rect l="0" t="0" r="r" b="b"/>
              <a:pathLst>
                <a:path w="23" h="28">
                  <a:moveTo>
                    <a:pt x="0" y="0"/>
                  </a:moveTo>
                  <a:lnTo>
                    <a:pt x="15" y="26"/>
                  </a:lnTo>
                  <a:lnTo>
                    <a:pt x="18" y="27"/>
                  </a:lnTo>
                  <a:lnTo>
                    <a:pt x="20" y="27"/>
                  </a:lnTo>
                  <a:lnTo>
                    <a:pt x="22" y="25"/>
                  </a:lnTo>
                  <a:lnTo>
                    <a:pt x="7"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303" name="Freeform 279"/>
            <p:cNvSpPr>
              <a:spLocks/>
            </p:cNvSpPr>
            <p:nvPr/>
          </p:nvSpPr>
          <p:spPr bwMode="auto">
            <a:xfrm>
              <a:off x="5490" y="556"/>
              <a:ext cx="26" cy="30"/>
            </a:xfrm>
            <a:custGeom>
              <a:avLst/>
              <a:gdLst/>
              <a:ahLst/>
              <a:cxnLst>
                <a:cxn ang="0">
                  <a:pos x="0" y="0"/>
                </a:cxn>
                <a:cxn ang="0">
                  <a:pos x="17" y="28"/>
                </a:cxn>
                <a:cxn ang="0">
                  <a:pos x="20" y="29"/>
                </a:cxn>
                <a:cxn ang="0">
                  <a:pos x="23" y="29"/>
                </a:cxn>
                <a:cxn ang="0">
                  <a:pos x="25" y="26"/>
                </a:cxn>
                <a:cxn ang="0">
                  <a:pos x="8" y="0"/>
                </a:cxn>
                <a:cxn ang="0">
                  <a:pos x="0" y="0"/>
                </a:cxn>
              </a:cxnLst>
              <a:rect l="0" t="0" r="r" b="b"/>
              <a:pathLst>
                <a:path w="26" h="30">
                  <a:moveTo>
                    <a:pt x="0" y="0"/>
                  </a:moveTo>
                  <a:lnTo>
                    <a:pt x="17" y="28"/>
                  </a:lnTo>
                  <a:lnTo>
                    <a:pt x="20" y="29"/>
                  </a:lnTo>
                  <a:lnTo>
                    <a:pt x="23" y="29"/>
                  </a:lnTo>
                  <a:lnTo>
                    <a:pt x="25" y="26"/>
                  </a:lnTo>
                  <a:lnTo>
                    <a:pt x="8"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04" name="Freeform 280"/>
            <p:cNvSpPr>
              <a:spLocks/>
            </p:cNvSpPr>
            <p:nvPr/>
          </p:nvSpPr>
          <p:spPr bwMode="auto">
            <a:xfrm>
              <a:off x="5497" y="556"/>
              <a:ext cx="25" cy="28"/>
            </a:xfrm>
            <a:custGeom>
              <a:avLst/>
              <a:gdLst/>
              <a:ahLst/>
              <a:cxnLst>
                <a:cxn ang="0">
                  <a:pos x="0" y="0"/>
                </a:cxn>
                <a:cxn ang="0">
                  <a:pos x="18" y="26"/>
                </a:cxn>
                <a:cxn ang="0">
                  <a:pos x="19" y="27"/>
                </a:cxn>
                <a:cxn ang="0">
                  <a:pos x="22" y="27"/>
                </a:cxn>
                <a:cxn ang="0">
                  <a:pos x="24" y="25"/>
                </a:cxn>
                <a:cxn ang="0">
                  <a:pos x="8" y="0"/>
                </a:cxn>
                <a:cxn ang="0">
                  <a:pos x="0" y="0"/>
                </a:cxn>
              </a:cxnLst>
              <a:rect l="0" t="0" r="r" b="b"/>
              <a:pathLst>
                <a:path w="25" h="28">
                  <a:moveTo>
                    <a:pt x="0" y="0"/>
                  </a:moveTo>
                  <a:lnTo>
                    <a:pt x="18" y="26"/>
                  </a:lnTo>
                  <a:lnTo>
                    <a:pt x="19" y="27"/>
                  </a:lnTo>
                  <a:lnTo>
                    <a:pt x="22" y="27"/>
                  </a:lnTo>
                  <a:lnTo>
                    <a:pt x="24" y="25"/>
                  </a:lnTo>
                  <a:lnTo>
                    <a:pt x="8"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305" name="Freeform 281"/>
            <p:cNvSpPr>
              <a:spLocks/>
            </p:cNvSpPr>
            <p:nvPr/>
          </p:nvSpPr>
          <p:spPr bwMode="auto">
            <a:xfrm>
              <a:off x="5497" y="556"/>
              <a:ext cx="28" cy="30"/>
            </a:xfrm>
            <a:custGeom>
              <a:avLst/>
              <a:gdLst/>
              <a:ahLst/>
              <a:cxnLst>
                <a:cxn ang="0">
                  <a:pos x="0" y="0"/>
                </a:cxn>
                <a:cxn ang="0">
                  <a:pos x="20" y="28"/>
                </a:cxn>
                <a:cxn ang="0">
                  <a:pos x="22" y="29"/>
                </a:cxn>
                <a:cxn ang="0">
                  <a:pos x="25" y="29"/>
                </a:cxn>
                <a:cxn ang="0">
                  <a:pos x="27" y="26"/>
                </a:cxn>
                <a:cxn ang="0">
                  <a:pos x="9" y="0"/>
                </a:cxn>
                <a:cxn ang="0">
                  <a:pos x="0" y="0"/>
                </a:cxn>
              </a:cxnLst>
              <a:rect l="0" t="0" r="r" b="b"/>
              <a:pathLst>
                <a:path w="28" h="30">
                  <a:moveTo>
                    <a:pt x="0" y="0"/>
                  </a:moveTo>
                  <a:lnTo>
                    <a:pt x="20" y="28"/>
                  </a:lnTo>
                  <a:lnTo>
                    <a:pt x="22" y="29"/>
                  </a:lnTo>
                  <a:lnTo>
                    <a:pt x="25" y="29"/>
                  </a:lnTo>
                  <a:lnTo>
                    <a:pt x="27" y="26"/>
                  </a:lnTo>
                  <a:lnTo>
                    <a:pt x="9"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pic>
        <p:nvPicPr>
          <p:cNvPr id="1306" name="Picture 282" descr="Ocslogo2"/>
          <p:cNvPicPr>
            <a:picLocks noChangeAspect="1" noChangeArrowheads="1"/>
          </p:cNvPicPr>
          <p:nvPr/>
        </p:nvPicPr>
        <p:blipFill>
          <a:blip r:embed="rId13" cstate="print"/>
          <a:srcRect/>
          <a:stretch>
            <a:fillRect/>
          </a:stretch>
        </p:blipFill>
        <p:spPr bwMode="auto">
          <a:xfrm>
            <a:off x="112713" y="152400"/>
            <a:ext cx="649287" cy="685800"/>
          </a:xfrm>
          <a:prstGeom prst="rect">
            <a:avLst/>
          </a:prstGeom>
          <a:noFill/>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bg2"/>
          </a:solidFill>
          <a:latin typeface="+mj-lt"/>
          <a:ea typeface="+mj-ea"/>
          <a:cs typeface="+mj-cs"/>
        </a:defRPr>
      </a:lvl1pPr>
      <a:lvl2pPr algn="ctr" rtl="0" eaLnBrk="0" fontAlgn="base" hangingPunct="0">
        <a:spcBef>
          <a:spcPct val="0"/>
        </a:spcBef>
        <a:spcAft>
          <a:spcPct val="0"/>
        </a:spcAft>
        <a:defRPr sz="3600">
          <a:solidFill>
            <a:schemeClr val="bg2"/>
          </a:solidFill>
          <a:latin typeface="Arial" charset="0"/>
        </a:defRPr>
      </a:lvl2pPr>
      <a:lvl3pPr algn="ctr" rtl="0" eaLnBrk="0" fontAlgn="base" hangingPunct="0">
        <a:spcBef>
          <a:spcPct val="0"/>
        </a:spcBef>
        <a:spcAft>
          <a:spcPct val="0"/>
        </a:spcAft>
        <a:defRPr sz="3600">
          <a:solidFill>
            <a:schemeClr val="bg2"/>
          </a:solidFill>
          <a:latin typeface="Arial" charset="0"/>
        </a:defRPr>
      </a:lvl3pPr>
      <a:lvl4pPr algn="ctr" rtl="0" eaLnBrk="0" fontAlgn="base" hangingPunct="0">
        <a:spcBef>
          <a:spcPct val="0"/>
        </a:spcBef>
        <a:spcAft>
          <a:spcPct val="0"/>
        </a:spcAft>
        <a:defRPr sz="3600">
          <a:solidFill>
            <a:schemeClr val="bg2"/>
          </a:solidFill>
          <a:latin typeface="Arial" charset="0"/>
        </a:defRPr>
      </a:lvl4pPr>
      <a:lvl5pPr algn="ctr" rtl="0" eaLnBrk="0" fontAlgn="base" hangingPunct="0">
        <a:spcBef>
          <a:spcPct val="0"/>
        </a:spcBef>
        <a:spcAft>
          <a:spcPct val="0"/>
        </a:spcAft>
        <a:defRPr sz="3600">
          <a:solidFill>
            <a:schemeClr val="bg2"/>
          </a:solidFill>
          <a:latin typeface="Arial" charset="0"/>
        </a:defRPr>
      </a:lvl5pPr>
      <a:lvl6pPr marL="457200" algn="ctr" rtl="0" eaLnBrk="0" fontAlgn="base" hangingPunct="0">
        <a:spcBef>
          <a:spcPct val="0"/>
        </a:spcBef>
        <a:spcAft>
          <a:spcPct val="0"/>
        </a:spcAft>
        <a:defRPr sz="3600">
          <a:solidFill>
            <a:schemeClr val="bg2"/>
          </a:solidFill>
          <a:latin typeface="Arial" charset="0"/>
        </a:defRPr>
      </a:lvl6pPr>
      <a:lvl7pPr marL="914400" algn="ctr" rtl="0" eaLnBrk="0" fontAlgn="base" hangingPunct="0">
        <a:spcBef>
          <a:spcPct val="0"/>
        </a:spcBef>
        <a:spcAft>
          <a:spcPct val="0"/>
        </a:spcAft>
        <a:defRPr sz="3600">
          <a:solidFill>
            <a:schemeClr val="bg2"/>
          </a:solidFill>
          <a:latin typeface="Arial" charset="0"/>
        </a:defRPr>
      </a:lvl7pPr>
      <a:lvl8pPr marL="1371600" algn="ctr" rtl="0" eaLnBrk="0" fontAlgn="base" hangingPunct="0">
        <a:spcBef>
          <a:spcPct val="0"/>
        </a:spcBef>
        <a:spcAft>
          <a:spcPct val="0"/>
        </a:spcAft>
        <a:defRPr sz="3600">
          <a:solidFill>
            <a:schemeClr val="bg2"/>
          </a:solidFill>
          <a:latin typeface="Arial" charset="0"/>
        </a:defRPr>
      </a:lvl8pPr>
      <a:lvl9pPr marL="1828800" algn="ctr" rtl="0" eaLnBrk="0" fontAlgn="base" hangingPunct="0">
        <a:spcBef>
          <a:spcPct val="0"/>
        </a:spcBef>
        <a:spcAft>
          <a:spcPct val="0"/>
        </a:spcAft>
        <a:defRPr sz="3600">
          <a:solidFill>
            <a:schemeClr val="bg2"/>
          </a:solidFill>
          <a:latin typeface="Arial" charset="0"/>
        </a:defRPr>
      </a:lvl9pPr>
    </p:titleStyle>
    <p:bodyStyle>
      <a:lvl1pPr marL="342900" indent="-342900" algn="l" rtl="0" eaLnBrk="0" fontAlgn="base" hangingPunct="0">
        <a:spcBef>
          <a:spcPct val="50000"/>
        </a:spcBef>
        <a:spcAft>
          <a:spcPct val="0"/>
        </a:spcAft>
        <a:buClr>
          <a:srgbClr val="FFFFFF"/>
        </a:buClr>
        <a:buSzPct val="75000"/>
        <a:buFont typeface="Symbol" pitchFamily="18" charset="2"/>
        <a:buChar char="·"/>
        <a:defRPr sz="24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ph type="title"/>
          </p:nvPr>
        </p:nvSpPr>
        <p:spPr bwMode="auto">
          <a:xfrm>
            <a:off x="609600" y="1066800"/>
            <a:ext cx="7772400" cy="1676400"/>
          </a:xfrm>
          <a:noFill/>
          <a:ln w="12700">
            <a:miter lim="800000"/>
            <a:headEnd/>
            <a:tailEnd/>
          </a:ln>
        </p:spPr>
        <p:txBody>
          <a:bodyPr vert="horz" wrap="square" lIns="90488" tIns="44450" rIns="90488" bIns="44450" numCol="1" anchor="b" anchorCtr="0" compatLnSpc="1">
            <a:prstTxWarp prst="textNoShape">
              <a:avLst/>
            </a:prstTxWarp>
          </a:bodyPr>
          <a:lstStyle/>
          <a:p>
            <a:r>
              <a:rPr lang="en-US" sz="4800" b="1"/>
              <a:t> OFFENSIVE OPERATIONS</a:t>
            </a:r>
          </a:p>
        </p:txBody>
      </p:sp>
      <p:graphicFrame>
        <p:nvGraphicFramePr>
          <p:cNvPr id="4099" name="Object 3">
            <a:hlinkClick r:id="" action="ppaction://ole?verb=0"/>
          </p:cNvPr>
          <p:cNvGraphicFramePr>
            <a:graphicFrameLocks/>
          </p:cNvGraphicFramePr>
          <p:nvPr/>
        </p:nvGraphicFramePr>
        <p:xfrm>
          <a:off x="1905000" y="2819400"/>
          <a:ext cx="5334000" cy="3733800"/>
        </p:xfrm>
        <a:graphic>
          <a:graphicData uri="http://schemas.openxmlformats.org/presentationml/2006/ole">
            <p:oleObj spid="_x0000_s4099" name="ClipArt" r:id="rId4" imgW="5779020" imgH="4397156" progId="MS_ClipArt_Gallery.2">
              <p:embed/>
            </p:oleObj>
          </a:graphicData>
        </a:graphic>
      </p:graphicFrame>
      <p:sp>
        <p:nvSpPr>
          <p:cNvPr id="4100" name="Rectangle 4"/>
          <p:cNvSpPr>
            <a:spLocks noChangeArrowheads="1"/>
          </p:cNvSpPr>
          <p:nvPr/>
        </p:nvSpPr>
        <p:spPr bwMode="auto">
          <a:xfrm>
            <a:off x="7772400" y="6477000"/>
            <a:ext cx="1371600" cy="381000"/>
          </a:xfrm>
          <a:prstGeom prst="rect">
            <a:avLst/>
          </a:prstGeom>
          <a:noFill/>
          <a:ln w="12700">
            <a:noFill/>
            <a:miter lim="800000"/>
            <a:headEnd/>
            <a:tailEnd/>
          </a:ln>
          <a:effectLst/>
        </p:spPr>
        <p:txBody>
          <a:bodyPr lIns="90488" tIns="44450" rIns="90488" bIns="44450" anchor="b"/>
          <a:lstStyle/>
          <a:p>
            <a:pPr algn="ctr"/>
            <a:r>
              <a:rPr lang="en-US" sz="900">
                <a:solidFill>
                  <a:schemeClr val="bg2"/>
                </a:solidFill>
              </a:rPr>
              <a:t>AS OF 10 OCT 04</a:t>
            </a:r>
            <a:br>
              <a:rPr lang="en-US" sz="900">
                <a:solidFill>
                  <a:schemeClr val="bg2"/>
                </a:solidFill>
              </a:rPr>
            </a:br>
            <a:r>
              <a:rPr lang="en-US" sz="900">
                <a:solidFill>
                  <a:schemeClr val="bg2"/>
                </a:solidFill>
              </a:rPr>
              <a:t>CDC</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Rectangle 4"/>
          <p:cNvSpPr>
            <a:spLocks noGrp="1"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b="1"/>
              <a:t>ENABLING LEARNING OBJECTIVE</a:t>
            </a:r>
          </a:p>
        </p:txBody>
      </p:sp>
      <p:sp>
        <p:nvSpPr>
          <p:cNvPr id="225285" name="Rectangle 5"/>
          <p:cNvSpPr>
            <a:spLocks noGrp="1" noChangeArrowheads="1"/>
          </p:cNvSpPr>
          <p:nvPr>
            <p:ph type="body" idx="1"/>
          </p:nvPr>
        </p:nvSpPr>
        <p:spPr bwMode="auto">
          <a:xfrm>
            <a:off x="685800" y="1676400"/>
            <a:ext cx="8229600" cy="45720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90000"/>
              </a:lnSpc>
              <a:buFont typeface="Symbol" pitchFamily="18" charset="2"/>
              <a:buNone/>
            </a:pPr>
            <a:r>
              <a:rPr lang="en-US" b="1"/>
              <a:t>Action:        Determine the Characteristics of the 	  	          Offense. </a:t>
            </a:r>
          </a:p>
          <a:p>
            <a:pPr>
              <a:lnSpc>
                <a:spcPct val="90000"/>
              </a:lnSpc>
              <a:buFont typeface="Symbol" pitchFamily="18" charset="2"/>
              <a:buNone/>
            </a:pPr>
            <a:endParaRPr lang="en-US" b="1"/>
          </a:p>
          <a:p>
            <a:pPr>
              <a:lnSpc>
                <a:spcPct val="90000"/>
              </a:lnSpc>
              <a:buFont typeface="Symbol" pitchFamily="18" charset="2"/>
              <a:buNone/>
            </a:pPr>
            <a:r>
              <a:rPr lang="en-US" b="1"/>
              <a:t>Condition:  Given FMs, reading assignments, and an  	          instructor in a classroom with training  	          materials.</a:t>
            </a:r>
          </a:p>
          <a:p>
            <a:pPr>
              <a:lnSpc>
                <a:spcPct val="90000"/>
              </a:lnSpc>
              <a:buFont typeface="Symbol" pitchFamily="18" charset="2"/>
              <a:buNone/>
            </a:pPr>
            <a:endParaRPr lang="en-US" b="1"/>
          </a:p>
          <a:p>
            <a:pPr>
              <a:lnSpc>
                <a:spcPct val="90000"/>
              </a:lnSpc>
              <a:buFont typeface="Symbol" pitchFamily="18" charset="2"/>
              <a:buNone/>
            </a:pPr>
            <a:r>
              <a:rPr lang="en-US" b="1"/>
              <a:t>Standards:  Determine the Characteristics of the 	    	          Offense IAW FM 3-0, FM 3-90, FM 3-21.8,  	          FM 3-21.10, and achieve a 70% pass in 	          overall testing.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4416425" y="2251075"/>
            <a:ext cx="311150" cy="641350"/>
          </a:xfrm>
          <a:prstGeom prst="rect">
            <a:avLst/>
          </a:prstGeom>
          <a:noFill/>
          <a:ln w="12700">
            <a:noFill/>
            <a:miter lim="800000"/>
            <a:headEnd/>
            <a:tailEnd/>
          </a:ln>
          <a:effectLst/>
        </p:spPr>
        <p:txBody>
          <a:bodyPr wrap="none">
            <a:spAutoFit/>
          </a:bodyPr>
          <a:lstStyle/>
          <a:p>
            <a:r>
              <a:rPr lang="en-US" sz="3600" b="1"/>
              <a:t> </a:t>
            </a:r>
          </a:p>
        </p:txBody>
      </p:sp>
      <p:sp>
        <p:nvSpPr>
          <p:cNvPr id="7185" name="Text Box 17"/>
          <p:cNvSpPr txBox="1">
            <a:spLocks noChangeArrowheads="1"/>
          </p:cNvSpPr>
          <p:nvPr/>
        </p:nvSpPr>
        <p:spPr bwMode="auto">
          <a:xfrm>
            <a:off x="762000" y="2041525"/>
            <a:ext cx="7772400" cy="2835275"/>
          </a:xfrm>
          <a:prstGeom prst="rect">
            <a:avLst/>
          </a:prstGeom>
          <a:noFill/>
          <a:ln w="12700">
            <a:noFill/>
            <a:miter lim="800000"/>
            <a:headEnd/>
            <a:tailEnd/>
          </a:ln>
          <a:effectLst/>
        </p:spPr>
        <p:txBody>
          <a:bodyPr>
            <a:spAutoFit/>
          </a:bodyPr>
          <a:lstStyle/>
          <a:p>
            <a:pPr algn="ctr">
              <a:spcBef>
                <a:spcPct val="50000"/>
              </a:spcBef>
            </a:pPr>
            <a:r>
              <a:rPr lang="en-US" sz="6000" b="1">
                <a:solidFill>
                  <a:schemeClr val="bg2"/>
                </a:solidFill>
              </a:rPr>
              <a:t>CHARACTERISTICS OF THE      OFFENSE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bwMode="auto">
          <a:xfrm>
            <a:off x="13668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b="1"/>
              <a:t>CHARACTERISTICS OF THE OFFENSE</a:t>
            </a:r>
          </a:p>
        </p:txBody>
      </p:sp>
      <p:sp>
        <p:nvSpPr>
          <p:cNvPr id="8197" name="Text Box 5"/>
          <p:cNvSpPr txBox="1">
            <a:spLocks noChangeArrowheads="1"/>
          </p:cNvSpPr>
          <p:nvPr/>
        </p:nvSpPr>
        <p:spPr bwMode="auto">
          <a:xfrm>
            <a:off x="1924050" y="1730375"/>
            <a:ext cx="4857750" cy="3937000"/>
          </a:xfrm>
          <a:prstGeom prst="rect">
            <a:avLst/>
          </a:prstGeom>
          <a:noFill/>
          <a:ln w="12700">
            <a:noFill/>
            <a:miter lim="800000"/>
            <a:headEnd/>
            <a:tailEnd/>
          </a:ln>
          <a:effectLst/>
        </p:spPr>
        <p:txBody>
          <a:bodyPr wrap="none">
            <a:spAutoFit/>
          </a:bodyPr>
          <a:lstStyle/>
          <a:p>
            <a:r>
              <a:rPr lang="en-US" sz="3600" b="1"/>
              <a:t>Surprise</a:t>
            </a:r>
          </a:p>
          <a:p>
            <a:r>
              <a:rPr lang="en-US" sz="3600" b="1"/>
              <a:t>	</a:t>
            </a:r>
          </a:p>
          <a:p>
            <a:r>
              <a:rPr lang="en-US" sz="3600" b="1"/>
              <a:t>	Concentration</a:t>
            </a:r>
          </a:p>
          <a:p>
            <a:r>
              <a:rPr lang="en-US" sz="3600" b="1"/>
              <a:t>		</a:t>
            </a:r>
          </a:p>
          <a:p>
            <a:r>
              <a:rPr lang="en-US" sz="3600" b="1"/>
              <a:t>		Tempo</a:t>
            </a:r>
          </a:p>
          <a:p>
            <a:r>
              <a:rPr lang="en-US" sz="3600" b="1"/>
              <a:t>			</a:t>
            </a:r>
          </a:p>
          <a:p>
            <a:r>
              <a:rPr lang="en-US" sz="3600" b="1"/>
              <a:t>			Audacity</a:t>
            </a:r>
          </a:p>
        </p:txBody>
      </p:sp>
      <p:sp>
        <p:nvSpPr>
          <p:cNvPr id="8203" name="Text Box 11"/>
          <p:cNvSpPr txBox="1">
            <a:spLocks noChangeArrowheads="1"/>
          </p:cNvSpPr>
          <p:nvPr/>
        </p:nvSpPr>
        <p:spPr bwMode="auto">
          <a:xfrm>
            <a:off x="6781800" y="6477000"/>
            <a:ext cx="2133600" cy="366713"/>
          </a:xfrm>
          <a:prstGeom prst="rect">
            <a:avLst/>
          </a:prstGeom>
          <a:noFill/>
          <a:ln w="12700">
            <a:noFill/>
            <a:miter lim="800000"/>
            <a:headEnd/>
            <a:tailEnd/>
          </a:ln>
          <a:effectLst/>
        </p:spPr>
        <p:txBody>
          <a:bodyPr>
            <a:spAutoFit/>
          </a:bodyPr>
          <a:lstStyle/>
          <a:p>
            <a:pPr>
              <a:spcBef>
                <a:spcPct val="50000"/>
              </a:spcBef>
            </a:pPr>
            <a:r>
              <a:rPr lang="en-US" sz="1800" b="1"/>
              <a:t>FM 3-0 pg 7-4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fade">
                                      <p:cBhvr>
                                        <p:cTn id="7" dur="1000"/>
                                        <p:tgtEl>
                                          <p:spTgt spid="8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7">
                                            <p:txEl>
                                              <p:pRg st="2" end="2"/>
                                            </p:txEl>
                                          </p:spTgt>
                                        </p:tgtEl>
                                        <p:attrNameLst>
                                          <p:attrName>style.visibility</p:attrName>
                                        </p:attrNameLst>
                                      </p:cBhvr>
                                      <p:to>
                                        <p:strVal val="visible"/>
                                      </p:to>
                                    </p:set>
                                    <p:animEffect transition="in" filter="fade">
                                      <p:cBhvr>
                                        <p:cTn id="12" dur="2000"/>
                                        <p:tgtEl>
                                          <p:spTgt spid="81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7">
                                            <p:txEl>
                                              <p:pRg st="4" end="4"/>
                                            </p:txEl>
                                          </p:spTgt>
                                        </p:tgtEl>
                                        <p:attrNameLst>
                                          <p:attrName>style.visibility</p:attrName>
                                        </p:attrNameLst>
                                      </p:cBhvr>
                                      <p:to>
                                        <p:strVal val="visible"/>
                                      </p:to>
                                    </p:set>
                                    <p:animEffect transition="in" filter="fade">
                                      <p:cBhvr>
                                        <p:cTn id="17" dur="2000"/>
                                        <p:tgtEl>
                                          <p:spTgt spid="819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7">
                                            <p:txEl>
                                              <p:pRg st="6" end="6"/>
                                            </p:txEl>
                                          </p:spTgt>
                                        </p:tgtEl>
                                        <p:attrNameLst>
                                          <p:attrName>style.visibility</p:attrName>
                                        </p:attrNameLst>
                                      </p:cBhvr>
                                      <p:to>
                                        <p:strVal val="visible"/>
                                      </p:to>
                                    </p:set>
                                    <p:animEffect transition="in" filter="fade">
                                      <p:cBhvr>
                                        <p:cTn id="22" dur="2000"/>
                                        <p:tgtEl>
                                          <p:spTgt spid="81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ph type="title"/>
          </p:nvPr>
        </p:nvSpPr>
        <p:spPr bwMode="auto">
          <a:xfrm>
            <a:off x="12144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SURPRISE</a:t>
            </a:r>
          </a:p>
        </p:txBody>
      </p:sp>
      <p:sp>
        <p:nvSpPr>
          <p:cNvPr id="10245" name="Rectangle 5"/>
          <p:cNvSpPr>
            <a:spLocks noChangeArrowheads="1"/>
          </p:cNvSpPr>
          <p:nvPr/>
        </p:nvSpPr>
        <p:spPr bwMode="auto">
          <a:xfrm>
            <a:off x="228600" y="1295400"/>
            <a:ext cx="8915400" cy="946150"/>
          </a:xfrm>
          <a:prstGeom prst="rect">
            <a:avLst/>
          </a:prstGeom>
          <a:noFill/>
          <a:ln w="12700">
            <a:noFill/>
            <a:miter lim="800000"/>
            <a:headEnd/>
            <a:tailEnd/>
          </a:ln>
          <a:effectLst/>
        </p:spPr>
        <p:txBody>
          <a:bodyPr>
            <a:spAutoFit/>
          </a:bodyPr>
          <a:lstStyle/>
          <a:p>
            <a:pPr algn="ctr"/>
            <a:r>
              <a:rPr lang="en-US" sz="2800" b="1"/>
              <a:t>STRIKING THE ENEMY AT A TIME OR PLACE OR IN A MANNER FOR WHICH HE IS UNPREPARED.</a:t>
            </a:r>
          </a:p>
        </p:txBody>
      </p:sp>
      <p:sp>
        <p:nvSpPr>
          <p:cNvPr id="10250" name="Text Box 10"/>
          <p:cNvSpPr txBox="1">
            <a:spLocks noChangeArrowheads="1"/>
          </p:cNvSpPr>
          <p:nvPr/>
        </p:nvSpPr>
        <p:spPr bwMode="auto">
          <a:xfrm>
            <a:off x="6781800" y="6477000"/>
            <a:ext cx="2819400" cy="366713"/>
          </a:xfrm>
          <a:prstGeom prst="rect">
            <a:avLst/>
          </a:prstGeom>
          <a:noFill/>
          <a:ln w="12700">
            <a:noFill/>
            <a:miter lim="800000"/>
            <a:headEnd/>
            <a:tailEnd/>
          </a:ln>
          <a:effectLst/>
        </p:spPr>
        <p:txBody>
          <a:bodyPr>
            <a:spAutoFit/>
          </a:bodyPr>
          <a:lstStyle/>
          <a:p>
            <a:pPr>
              <a:spcBef>
                <a:spcPct val="50000"/>
              </a:spcBef>
            </a:pPr>
            <a:r>
              <a:rPr lang="en-US" sz="1800" b="1"/>
              <a:t>FM 3-0 pg 7-5</a:t>
            </a:r>
          </a:p>
        </p:txBody>
      </p:sp>
      <p:sp>
        <p:nvSpPr>
          <p:cNvPr id="10251" name="Text Box 11"/>
          <p:cNvSpPr txBox="1">
            <a:spLocks noChangeArrowheads="1"/>
          </p:cNvSpPr>
          <p:nvPr/>
        </p:nvSpPr>
        <p:spPr bwMode="auto">
          <a:xfrm>
            <a:off x="593725" y="2859088"/>
            <a:ext cx="8093075" cy="3074987"/>
          </a:xfrm>
          <a:prstGeom prst="rect">
            <a:avLst/>
          </a:prstGeom>
          <a:noFill/>
          <a:ln w="12700">
            <a:noFill/>
            <a:miter lim="800000"/>
            <a:headEnd/>
            <a:tailEnd/>
          </a:ln>
          <a:effectLst/>
        </p:spPr>
        <p:txBody>
          <a:bodyPr>
            <a:spAutoFit/>
          </a:bodyPr>
          <a:lstStyle/>
          <a:p>
            <a:r>
              <a:rPr lang="en-US" sz="2400" b="1"/>
              <a:t>Unpredictability and boldness help gain surprise.</a:t>
            </a:r>
          </a:p>
          <a:p>
            <a:endParaRPr lang="en-US" sz="2400" b="1"/>
          </a:p>
          <a:p>
            <a:r>
              <a:rPr lang="en-US" sz="2400" b="1"/>
              <a:t>Delay enemy reactions, as it overloads and confuses enemy Command &amp; Control (C2).</a:t>
            </a:r>
          </a:p>
          <a:p>
            <a:endParaRPr lang="en-US" sz="2400" b="1"/>
          </a:p>
          <a:p>
            <a:r>
              <a:rPr lang="en-US" sz="2400" b="1"/>
              <a:t>Surprise may also come from an unexpected change in tempo.</a:t>
            </a:r>
          </a:p>
          <a:p>
            <a:endParaRPr 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5">
                                            <p:txEl>
                                              <p:charRg st="0" end="46"/>
                                            </p:txEl>
                                          </p:spTgt>
                                        </p:tgtEl>
                                        <p:attrNameLst>
                                          <p:attrName>style.visibility</p:attrName>
                                        </p:attrNameLst>
                                      </p:cBhvr>
                                      <p:to>
                                        <p:strVal val="visible"/>
                                      </p:to>
                                    </p:set>
                                    <p:animEffect transition="in" filter="wipe(down)">
                                      <p:cBhvr>
                                        <p:cTn id="7" dur="500"/>
                                        <p:tgtEl>
                                          <p:spTgt spid="10245">
                                            <p:txEl>
                                              <p:charRg st="0" end="46"/>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245">
                                            <p:txEl>
                                              <p:charRg st="46" end="81"/>
                                            </p:txEl>
                                          </p:spTgt>
                                        </p:tgtEl>
                                        <p:attrNameLst>
                                          <p:attrName>style.visibility</p:attrName>
                                        </p:attrNameLst>
                                      </p:cBhvr>
                                      <p:to>
                                        <p:strVal val="visible"/>
                                      </p:to>
                                    </p:set>
                                    <p:animEffect transition="in" filter="wipe(down)">
                                      <p:cBhvr>
                                        <p:cTn id="10" dur="500"/>
                                        <p:tgtEl>
                                          <p:spTgt spid="10245">
                                            <p:txEl>
                                              <p:charRg st="46"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ph type="title"/>
          </p:nvPr>
        </p:nvSpPr>
        <p:spPr bwMode="auto">
          <a:xfrm>
            <a:off x="1290638" y="152400"/>
            <a:ext cx="6862762" cy="9906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CONCENTRATION</a:t>
            </a:r>
          </a:p>
        </p:txBody>
      </p:sp>
      <p:sp>
        <p:nvSpPr>
          <p:cNvPr id="12293" name="Rectangle 5"/>
          <p:cNvSpPr>
            <a:spLocks noChangeArrowheads="1"/>
          </p:cNvSpPr>
          <p:nvPr/>
        </p:nvSpPr>
        <p:spPr bwMode="auto">
          <a:xfrm>
            <a:off x="304800" y="1598613"/>
            <a:ext cx="8534400" cy="1373187"/>
          </a:xfrm>
          <a:prstGeom prst="rect">
            <a:avLst/>
          </a:prstGeom>
          <a:noFill/>
          <a:ln w="12700">
            <a:noFill/>
            <a:miter lim="800000"/>
            <a:headEnd/>
            <a:tailEnd/>
          </a:ln>
          <a:effectLst/>
        </p:spPr>
        <p:txBody>
          <a:bodyPr>
            <a:spAutoFit/>
          </a:bodyPr>
          <a:lstStyle/>
          <a:p>
            <a:pPr algn="ctr"/>
            <a:r>
              <a:rPr lang="en-US" sz="2800" b="1"/>
              <a:t>CONCENTRATION IS THE MASSING OF OVERWHELMING EFFECTS OF COMBAT POWER TO ACHIEVE A SINGLE PURPOSE.</a:t>
            </a:r>
            <a:endParaRPr lang="en-US" sz="2800"/>
          </a:p>
        </p:txBody>
      </p:sp>
      <p:sp>
        <p:nvSpPr>
          <p:cNvPr id="12296" name="Text Box 8"/>
          <p:cNvSpPr txBox="1">
            <a:spLocks noChangeArrowheads="1"/>
          </p:cNvSpPr>
          <p:nvPr/>
        </p:nvSpPr>
        <p:spPr bwMode="auto">
          <a:xfrm>
            <a:off x="6705600" y="6477000"/>
            <a:ext cx="2438400" cy="366713"/>
          </a:xfrm>
          <a:prstGeom prst="rect">
            <a:avLst/>
          </a:prstGeom>
          <a:noFill/>
          <a:ln w="12700">
            <a:noFill/>
            <a:miter lim="800000"/>
            <a:headEnd/>
            <a:tailEnd/>
          </a:ln>
          <a:effectLst/>
        </p:spPr>
        <p:txBody>
          <a:bodyPr>
            <a:spAutoFit/>
          </a:bodyPr>
          <a:lstStyle/>
          <a:p>
            <a:pPr>
              <a:spcBef>
                <a:spcPct val="50000"/>
              </a:spcBef>
            </a:pPr>
            <a:r>
              <a:rPr lang="en-US" sz="1800" b="1"/>
              <a:t>FM 3-0 pg 7-5</a:t>
            </a:r>
          </a:p>
        </p:txBody>
      </p:sp>
      <p:sp>
        <p:nvSpPr>
          <p:cNvPr id="12297" name="Text Box 9"/>
          <p:cNvSpPr txBox="1">
            <a:spLocks noChangeArrowheads="1"/>
          </p:cNvSpPr>
          <p:nvPr/>
        </p:nvSpPr>
        <p:spPr bwMode="auto">
          <a:xfrm>
            <a:off x="288925" y="3476625"/>
            <a:ext cx="8626475" cy="1552575"/>
          </a:xfrm>
          <a:prstGeom prst="rect">
            <a:avLst/>
          </a:prstGeom>
          <a:noFill/>
          <a:ln w="12700">
            <a:noFill/>
            <a:miter lim="800000"/>
            <a:headEnd/>
            <a:tailEnd/>
          </a:ln>
          <a:effectLst/>
        </p:spPr>
        <p:txBody>
          <a:bodyPr>
            <a:spAutoFit/>
          </a:bodyPr>
          <a:lstStyle/>
          <a:p>
            <a:pPr algn="ctr"/>
            <a:r>
              <a:rPr lang="en-US" sz="2400" b="1"/>
              <a:t>Attacking commanders manipulate their own and the enemy’s concentration by combining dispersion, concentration, military deception, and attacks.</a:t>
            </a:r>
            <a:endParaRPr lang="en-US" sz="2400"/>
          </a:p>
          <a:p>
            <a:pPr algn="ct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 calcmode="lin" valueType="num">
                                      <p:cBhvr>
                                        <p:cTn id="7" dur="500" fill="hold"/>
                                        <p:tgtEl>
                                          <p:spTgt spid="1229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29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2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ph type="title"/>
          </p:nvPr>
        </p:nvSpPr>
        <p:spPr bwMode="auto">
          <a:xfrm>
            <a:off x="1138238" y="152400"/>
            <a:ext cx="6862762" cy="9906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TEMPO</a:t>
            </a:r>
          </a:p>
        </p:txBody>
      </p:sp>
      <p:sp>
        <p:nvSpPr>
          <p:cNvPr id="14341" name="Rectangle 5"/>
          <p:cNvSpPr>
            <a:spLocks noChangeArrowheads="1"/>
          </p:cNvSpPr>
          <p:nvPr/>
        </p:nvSpPr>
        <p:spPr bwMode="auto">
          <a:xfrm>
            <a:off x="685800" y="1524000"/>
            <a:ext cx="8077200" cy="946150"/>
          </a:xfrm>
          <a:prstGeom prst="rect">
            <a:avLst/>
          </a:prstGeom>
          <a:noFill/>
          <a:ln w="12700">
            <a:noFill/>
            <a:miter lim="800000"/>
            <a:headEnd/>
            <a:tailEnd/>
          </a:ln>
          <a:effectLst/>
        </p:spPr>
        <p:txBody>
          <a:bodyPr>
            <a:spAutoFit/>
          </a:bodyPr>
          <a:lstStyle/>
          <a:p>
            <a:pPr algn="ctr"/>
            <a:r>
              <a:rPr lang="en-US" sz="2800" b="1"/>
              <a:t>TEMPO IS THE RATE OF SPEED OF MILITARY ACTION.</a:t>
            </a:r>
          </a:p>
        </p:txBody>
      </p:sp>
      <p:sp>
        <p:nvSpPr>
          <p:cNvPr id="14346" name="Text Box 10"/>
          <p:cNvSpPr txBox="1">
            <a:spLocks noChangeArrowheads="1"/>
          </p:cNvSpPr>
          <p:nvPr/>
        </p:nvSpPr>
        <p:spPr bwMode="auto">
          <a:xfrm>
            <a:off x="6781800" y="6477000"/>
            <a:ext cx="2362200" cy="366713"/>
          </a:xfrm>
          <a:prstGeom prst="rect">
            <a:avLst/>
          </a:prstGeom>
          <a:noFill/>
          <a:ln w="12700">
            <a:noFill/>
            <a:miter lim="800000"/>
            <a:headEnd/>
            <a:tailEnd/>
          </a:ln>
          <a:effectLst/>
        </p:spPr>
        <p:txBody>
          <a:bodyPr>
            <a:spAutoFit/>
          </a:bodyPr>
          <a:lstStyle/>
          <a:p>
            <a:pPr>
              <a:spcBef>
                <a:spcPct val="50000"/>
              </a:spcBef>
            </a:pPr>
            <a:r>
              <a:rPr lang="en-US" sz="1800" b="1"/>
              <a:t>FM 3-0 pg 7-6</a:t>
            </a:r>
          </a:p>
        </p:txBody>
      </p:sp>
      <p:sp>
        <p:nvSpPr>
          <p:cNvPr id="14347" name="Text Box 11"/>
          <p:cNvSpPr txBox="1">
            <a:spLocks noChangeArrowheads="1"/>
          </p:cNvSpPr>
          <p:nvPr/>
        </p:nvSpPr>
        <p:spPr bwMode="auto">
          <a:xfrm>
            <a:off x="304800" y="2743200"/>
            <a:ext cx="8686800" cy="3805238"/>
          </a:xfrm>
          <a:prstGeom prst="rect">
            <a:avLst/>
          </a:prstGeom>
          <a:noFill/>
          <a:ln w="12700">
            <a:noFill/>
            <a:miter lim="800000"/>
            <a:headEnd/>
            <a:tailEnd/>
          </a:ln>
          <a:effectLst/>
        </p:spPr>
        <p:txBody>
          <a:bodyPr>
            <a:spAutoFit/>
          </a:bodyPr>
          <a:lstStyle/>
          <a:p>
            <a:r>
              <a:rPr lang="en-US" sz="2400" b="1"/>
              <a:t>Faster tempo allows attackers to disrupt enemy defensive plans.</a:t>
            </a:r>
          </a:p>
          <a:p>
            <a:endParaRPr lang="en-US" sz="2400" b="1"/>
          </a:p>
          <a:p>
            <a:r>
              <a:rPr lang="en-US" sz="2400" b="1"/>
              <a:t>Rapid tempo demands quick decisions.</a:t>
            </a:r>
          </a:p>
          <a:p>
            <a:endParaRPr lang="en-US" sz="2400" b="1"/>
          </a:p>
          <a:p>
            <a:r>
              <a:rPr lang="en-US" sz="2400" b="1"/>
              <a:t>Tempo allows commanders to maintain momentum and never permits the enemy to recover from the shock of the initial assault. </a:t>
            </a:r>
          </a:p>
          <a:p>
            <a:endParaRPr lang="en-US" sz="2400" b="1"/>
          </a:p>
          <a:p>
            <a:endParaRPr 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 calcmode="lin" valueType="num">
                                      <p:cBhvr>
                                        <p:cTn id="7" dur="1000" fill="hold"/>
                                        <p:tgtEl>
                                          <p:spTgt spid="1434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434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434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34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ph type="title"/>
          </p:nvPr>
        </p:nvSpPr>
        <p:spPr bwMode="auto">
          <a:xfrm>
            <a:off x="12144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AUDACITY</a:t>
            </a:r>
          </a:p>
        </p:txBody>
      </p:sp>
      <p:sp>
        <p:nvSpPr>
          <p:cNvPr id="16390" name="Rectangle 6"/>
          <p:cNvSpPr>
            <a:spLocks noChangeArrowheads="1"/>
          </p:cNvSpPr>
          <p:nvPr/>
        </p:nvSpPr>
        <p:spPr bwMode="auto">
          <a:xfrm>
            <a:off x="228600" y="1524000"/>
            <a:ext cx="8774113" cy="519113"/>
          </a:xfrm>
          <a:prstGeom prst="rect">
            <a:avLst/>
          </a:prstGeom>
          <a:noFill/>
          <a:ln w="12700">
            <a:noFill/>
            <a:miter lim="800000"/>
            <a:headEnd/>
            <a:tailEnd/>
          </a:ln>
          <a:effectLst/>
        </p:spPr>
        <p:txBody>
          <a:bodyPr wrap="none">
            <a:spAutoFit/>
          </a:bodyPr>
          <a:lstStyle/>
          <a:p>
            <a:r>
              <a:rPr lang="en-US" sz="2800" b="1"/>
              <a:t>A SIMPLE PLAN OF ACTION, BOLDLY EXECUTED.</a:t>
            </a:r>
          </a:p>
        </p:txBody>
      </p:sp>
      <p:sp>
        <p:nvSpPr>
          <p:cNvPr id="16393" name="Text Box 9"/>
          <p:cNvSpPr txBox="1">
            <a:spLocks noChangeArrowheads="1"/>
          </p:cNvSpPr>
          <p:nvPr/>
        </p:nvSpPr>
        <p:spPr bwMode="auto">
          <a:xfrm>
            <a:off x="6858000" y="6400800"/>
            <a:ext cx="2057400" cy="366713"/>
          </a:xfrm>
          <a:prstGeom prst="rect">
            <a:avLst/>
          </a:prstGeom>
          <a:noFill/>
          <a:ln w="12700">
            <a:noFill/>
            <a:miter lim="800000"/>
            <a:headEnd/>
            <a:tailEnd/>
          </a:ln>
          <a:effectLst/>
        </p:spPr>
        <p:txBody>
          <a:bodyPr>
            <a:spAutoFit/>
          </a:bodyPr>
          <a:lstStyle/>
          <a:p>
            <a:pPr>
              <a:spcBef>
                <a:spcPct val="50000"/>
              </a:spcBef>
            </a:pPr>
            <a:r>
              <a:rPr lang="en-US" sz="1800" b="1"/>
              <a:t>FM 3-0 pg 7-6</a:t>
            </a:r>
          </a:p>
        </p:txBody>
      </p:sp>
      <p:sp>
        <p:nvSpPr>
          <p:cNvPr id="16394" name="Text Box 10"/>
          <p:cNvSpPr txBox="1">
            <a:spLocks noChangeArrowheads="1"/>
          </p:cNvSpPr>
          <p:nvPr/>
        </p:nvSpPr>
        <p:spPr bwMode="auto">
          <a:xfrm>
            <a:off x="609600" y="2782888"/>
            <a:ext cx="8702675" cy="1552575"/>
          </a:xfrm>
          <a:prstGeom prst="rect">
            <a:avLst/>
          </a:prstGeom>
          <a:noFill/>
          <a:ln w="12700">
            <a:noFill/>
            <a:miter lim="800000"/>
            <a:headEnd/>
            <a:tailEnd/>
          </a:ln>
          <a:effectLst/>
        </p:spPr>
        <p:txBody>
          <a:bodyPr>
            <a:spAutoFit/>
          </a:bodyPr>
          <a:lstStyle/>
          <a:p>
            <a:r>
              <a:rPr lang="en-US" sz="2400" b="1"/>
              <a:t>Understand when and where to take risks.</a:t>
            </a:r>
          </a:p>
          <a:p>
            <a:endParaRPr lang="en-US" sz="2400" b="1"/>
          </a:p>
          <a:p>
            <a:r>
              <a:rPr lang="en-US" sz="2400" b="1"/>
              <a:t>Audacity inspires soldiers to overcome adversity and danger.</a:t>
            </a:r>
            <a:endParaRPr lang="en-US" sz="24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ph type="title"/>
          </p:nvPr>
        </p:nvSpPr>
        <p:spPr bwMode="auto">
          <a:xfrm>
            <a:off x="1066800" y="1143000"/>
            <a:ext cx="6862762" cy="1066800"/>
          </a:xfrm>
          <a:noFill/>
          <a:ln>
            <a:miter lim="800000"/>
            <a:headEnd/>
            <a:tailEnd/>
          </a:ln>
        </p:spPr>
        <p:txBody>
          <a:bodyPr vert="horz" wrap="square" lIns="91440" tIns="45720" rIns="91440" bIns="45720" numCol="1" anchor="t" anchorCtr="0" compatLnSpc="1">
            <a:prstTxWarp prst="textNoShape">
              <a:avLst/>
            </a:prstTxWarp>
          </a:bodyPr>
          <a:lstStyle/>
          <a:p>
            <a:r>
              <a:rPr lang="en-US" b="1" dirty="0">
                <a:solidFill>
                  <a:schemeClr val="bg1"/>
                </a:solidFill>
              </a:rPr>
              <a:t>DECISIVE OPERATIONS </a:t>
            </a:r>
            <a:br>
              <a:rPr lang="en-US" b="1" dirty="0">
                <a:solidFill>
                  <a:schemeClr val="bg1"/>
                </a:solidFill>
              </a:rPr>
            </a:br>
            <a:r>
              <a:rPr lang="en-US" b="1" dirty="0">
                <a:solidFill>
                  <a:schemeClr val="bg1"/>
                </a:solidFill>
              </a:rPr>
              <a:t>IN THE OFFENSE</a:t>
            </a:r>
          </a:p>
        </p:txBody>
      </p:sp>
      <p:sp>
        <p:nvSpPr>
          <p:cNvPr id="219139" name="Rectangle 3"/>
          <p:cNvSpPr>
            <a:spLocks noChangeArrowheads="1"/>
          </p:cNvSpPr>
          <p:nvPr>
            <p:ph type="body" idx="1"/>
          </p:nvPr>
        </p:nvSpPr>
        <p:spPr bwMode="auto">
          <a:xfrm>
            <a:off x="304800" y="2057400"/>
            <a:ext cx="8610600" cy="4114800"/>
          </a:xfrm>
          <a:noFill/>
          <a:ln>
            <a:miter lim="800000"/>
            <a:headEnd/>
            <a:tailEnd/>
          </a:ln>
        </p:spPr>
        <p:txBody>
          <a:bodyPr vert="horz" wrap="square" lIns="91440" tIns="45720" rIns="91440" bIns="45720" numCol="1" anchor="t" anchorCtr="0" compatLnSpc="1">
            <a:prstTxWarp prst="textNoShape">
              <a:avLst/>
            </a:prstTxWarp>
          </a:bodyPr>
          <a:lstStyle/>
          <a:p>
            <a:pPr algn="ctr">
              <a:buFont typeface="Symbol" pitchFamily="18" charset="2"/>
              <a:buNone/>
            </a:pPr>
            <a:endParaRPr lang="en-US" sz="3200" b="1" dirty="0" smtClean="0"/>
          </a:p>
          <a:p>
            <a:pPr algn="ctr">
              <a:buFont typeface="Symbol" pitchFamily="18" charset="2"/>
              <a:buNone/>
            </a:pPr>
            <a:r>
              <a:rPr lang="en-US" sz="3200" b="1" dirty="0" smtClean="0"/>
              <a:t>What </a:t>
            </a:r>
            <a:r>
              <a:rPr lang="en-US" sz="3200" b="1" dirty="0"/>
              <a:t>are Decisive Operations</a:t>
            </a:r>
            <a:r>
              <a:rPr lang="en-US" sz="3200" b="1" dirty="0" smtClean="0"/>
              <a:t>?</a:t>
            </a:r>
            <a:endParaRPr lang="en-US" sz="3200" b="1" dirty="0"/>
          </a:p>
          <a:p>
            <a:pPr algn="ctr">
              <a:buFont typeface="Symbol" pitchFamily="18" charset="2"/>
              <a:buNone/>
            </a:pPr>
            <a:r>
              <a:rPr lang="en-US" sz="2800" b="1" dirty="0"/>
              <a:t>Decisive offensive operations are attacks that conclusively determine the outcome of major operations, battles, and engagements.  At the operational level, decisive operations achieve the goals of each phase of a campaign.</a:t>
            </a:r>
          </a:p>
        </p:txBody>
      </p:sp>
      <p:sp>
        <p:nvSpPr>
          <p:cNvPr id="219140" name="Text Box 4"/>
          <p:cNvSpPr txBox="1">
            <a:spLocks noChangeArrowheads="1"/>
          </p:cNvSpPr>
          <p:nvPr/>
        </p:nvSpPr>
        <p:spPr bwMode="auto">
          <a:xfrm>
            <a:off x="6781800" y="6477000"/>
            <a:ext cx="2362200" cy="366713"/>
          </a:xfrm>
          <a:prstGeom prst="rect">
            <a:avLst/>
          </a:prstGeom>
          <a:noFill/>
          <a:ln w="12700">
            <a:noFill/>
            <a:miter lim="800000"/>
            <a:headEnd/>
            <a:tailEnd/>
          </a:ln>
          <a:effectLst/>
        </p:spPr>
        <p:txBody>
          <a:bodyPr>
            <a:spAutoFit/>
          </a:bodyPr>
          <a:lstStyle/>
          <a:p>
            <a:pPr>
              <a:spcBef>
                <a:spcPct val="50000"/>
              </a:spcBef>
            </a:pPr>
            <a:r>
              <a:rPr lang="en-US" sz="1800" b="1"/>
              <a:t>FM 3-0 pg 7-7</a:t>
            </a:r>
          </a:p>
        </p:txBody>
      </p:sp>
      <p:sp>
        <p:nvSpPr>
          <p:cNvPr id="5" name="TextBox 4"/>
          <p:cNvSpPr txBox="1"/>
          <p:nvPr/>
        </p:nvSpPr>
        <p:spPr>
          <a:xfrm>
            <a:off x="1905000" y="228600"/>
            <a:ext cx="5339923" cy="646331"/>
          </a:xfrm>
          <a:prstGeom prst="rect">
            <a:avLst/>
          </a:prstGeom>
          <a:noFill/>
        </p:spPr>
        <p:txBody>
          <a:bodyPr wrap="none" rtlCol="0">
            <a:spAutoFit/>
          </a:bodyPr>
          <a:lstStyle/>
          <a:p>
            <a:r>
              <a:rPr lang="en-US" sz="3600" b="1" dirty="0" smtClean="0"/>
              <a:t>Operational Framework</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9139">
                                            <p:txEl>
                                              <p:pRg st="2" end="2"/>
                                            </p:txEl>
                                          </p:spTgt>
                                        </p:tgtEl>
                                        <p:attrNameLst>
                                          <p:attrName>style.visibility</p:attrName>
                                        </p:attrNameLst>
                                      </p:cBhvr>
                                      <p:to>
                                        <p:strVal val="visible"/>
                                      </p:to>
                                    </p:set>
                                    <p:animEffect transition="in" filter="circle(in)">
                                      <p:cBhvr>
                                        <p:cTn id="7" dur="2000"/>
                                        <p:tgtEl>
                                          <p:spTgt spid="219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ph type="title"/>
          </p:nvPr>
        </p:nvSpPr>
        <p:spPr bwMode="auto">
          <a:xfrm>
            <a:off x="1143000" y="1295400"/>
            <a:ext cx="6862762" cy="1066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t>SHAPING OPERATIONS</a:t>
            </a:r>
          </a:p>
        </p:txBody>
      </p:sp>
      <p:sp>
        <p:nvSpPr>
          <p:cNvPr id="220163" name="Rectangle 3"/>
          <p:cNvSpPr>
            <a:spLocks noChangeArrowheads="1"/>
          </p:cNvSpPr>
          <p:nvPr>
            <p:ph type="body" idx="1"/>
          </p:nvPr>
        </p:nvSpPr>
        <p:spPr bwMode="auto">
          <a:xfrm>
            <a:off x="228600" y="2286000"/>
            <a:ext cx="8610600" cy="4572000"/>
          </a:xfrm>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US" sz="2200" b="1" dirty="0"/>
              <a:t>Shaping operations in the offense include attacks</a:t>
            </a:r>
          </a:p>
          <a:p>
            <a:pPr>
              <a:lnSpc>
                <a:spcPct val="50000"/>
              </a:lnSpc>
              <a:buFont typeface="Symbol" pitchFamily="18" charset="2"/>
              <a:buNone/>
            </a:pPr>
            <a:r>
              <a:rPr lang="en-US" sz="2200" b="1" dirty="0"/>
              <a:t>designed to achieve one or more of the following:</a:t>
            </a:r>
          </a:p>
          <a:p>
            <a:pPr>
              <a:lnSpc>
                <a:spcPct val="140000"/>
              </a:lnSpc>
              <a:buFont typeface="Symbol" pitchFamily="18" charset="2"/>
              <a:buNone/>
            </a:pPr>
            <a:r>
              <a:rPr lang="en-US" sz="2200" b="1" dirty="0"/>
              <a:t>	Deceive the enemy.</a:t>
            </a:r>
          </a:p>
          <a:p>
            <a:pPr>
              <a:buFont typeface="Symbol" pitchFamily="18" charset="2"/>
              <a:buNone/>
            </a:pPr>
            <a:r>
              <a:rPr lang="en-US" sz="2200" b="1" dirty="0"/>
              <a:t>	Destroy or fix enemy forces that could interfere </a:t>
            </a:r>
            <a:r>
              <a:rPr lang="en-US" sz="2200" b="1" dirty="0" smtClean="0"/>
              <a:t>with </a:t>
            </a:r>
            <a:r>
              <a:rPr lang="en-US" sz="2200" b="1" dirty="0"/>
              <a:t>the decisive operation.</a:t>
            </a:r>
          </a:p>
          <a:p>
            <a:pPr>
              <a:buFont typeface="Symbol" pitchFamily="18" charset="2"/>
              <a:buNone/>
            </a:pPr>
            <a:r>
              <a:rPr lang="en-US" sz="2200" b="1" dirty="0"/>
              <a:t>	Control terrain whose occupation by the enemy would hinder the decisive operation.</a:t>
            </a:r>
          </a:p>
          <a:p>
            <a:pPr>
              <a:buFont typeface="Symbol" pitchFamily="18" charset="2"/>
              <a:buNone/>
            </a:pPr>
            <a:r>
              <a:rPr lang="en-US" sz="2200" b="1" dirty="0"/>
              <a:t>	Force the enemy to commit reserves prematurely or into an indecisive area.</a:t>
            </a:r>
          </a:p>
          <a:p>
            <a:pPr>
              <a:buFont typeface="Symbol" pitchFamily="18" charset="2"/>
              <a:buNone/>
            </a:pPr>
            <a:r>
              <a:rPr lang="en-US" sz="2200" b="1" dirty="0"/>
              <a:t>		</a:t>
            </a:r>
          </a:p>
        </p:txBody>
      </p:sp>
      <p:sp>
        <p:nvSpPr>
          <p:cNvPr id="220164" name="Text Box 4"/>
          <p:cNvSpPr txBox="1">
            <a:spLocks noChangeArrowheads="1"/>
          </p:cNvSpPr>
          <p:nvPr/>
        </p:nvSpPr>
        <p:spPr bwMode="auto">
          <a:xfrm>
            <a:off x="6781800" y="6477000"/>
            <a:ext cx="2362200" cy="366713"/>
          </a:xfrm>
          <a:prstGeom prst="rect">
            <a:avLst/>
          </a:prstGeom>
          <a:noFill/>
          <a:ln w="12700">
            <a:noFill/>
            <a:miter lim="800000"/>
            <a:headEnd/>
            <a:tailEnd/>
          </a:ln>
          <a:effectLst/>
        </p:spPr>
        <p:txBody>
          <a:bodyPr>
            <a:spAutoFit/>
          </a:bodyPr>
          <a:lstStyle/>
          <a:p>
            <a:pPr>
              <a:spcBef>
                <a:spcPct val="50000"/>
              </a:spcBef>
            </a:pPr>
            <a:r>
              <a:rPr lang="en-US" sz="1800" b="1"/>
              <a:t>FM 3-0 pg 7-8</a:t>
            </a:r>
          </a:p>
        </p:txBody>
      </p:sp>
      <p:sp>
        <p:nvSpPr>
          <p:cNvPr id="5" name="TextBox 4"/>
          <p:cNvSpPr txBox="1"/>
          <p:nvPr/>
        </p:nvSpPr>
        <p:spPr>
          <a:xfrm>
            <a:off x="2133600" y="304800"/>
            <a:ext cx="4762842" cy="584775"/>
          </a:xfrm>
          <a:prstGeom prst="rect">
            <a:avLst/>
          </a:prstGeom>
          <a:noFill/>
        </p:spPr>
        <p:txBody>
          <a:bodyPr wrap="none" rtlCol="0">
            <a:spAutoFit/>
          </a:bodyPr>
          <a:lstStyle/>
          <a:p>
            <a:r>
              <a:rPr lang="en-US" b="1" dirty="0" smtClean="0"/>
              <a:t>Operational Framework</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ChangeArrowheads="1"/>
          </p:cNvSpPr>
          <p:nvPr>
            <p:ph type="title"/>
          </p:nvPr>
        </p:nvSpPr>
        <p:spPr bwMode="auto">
          <a:xfrm>
            <a:off x="1219200" y="1295400"/>
            <a:ext cx="6862762" cy="1066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t>SHAPING OPERATIONS</a:t>
            </a:r>
          </a:p>
        </p:txBody>
      </p:sp>
      <p:sp>
        <p:nvSpPr>
          <p:cNvPr id="221187" name="Rectangle 3"/>
          <p:cNvSpPr>
            <a:spLocks noChangeArrowheads="1"/>
          </p:cNvSpPr>
          <p:nvPr>
            <p:ph type="body" idx="1"/>
          </p:nvPr>
        </p:nvSpPr>
        <p:spPr bwMode="auto">
          <a:xfrm>
            <a:off x="228600" y="2286000"/>
            <a:ext cx="8534400" cy="4572000"/>
          </a:xfrm>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US" sz="2800" b="1" dirty="0"/>
              <a:t>Advance, flank, and rear security forces conduct security operations.</a:t>
            </a:r>
          </a:p>
          <a:p>
            <a:pPr>
              <a:buFont typeface="Symbol" pitchFamily="18" charset="2"/>
              <a:buNone/>
            </a:pPr>
            <a:r>
              <a:rPr lang="en-US" sz="2800" b="1" dirty="0"/>
              <a:t>	These elements:</a:t>
            </a:r>
          </a:p>
          <a:p>
            <a:pPr>
              <a:buFont typeface="Symbol" pitchFamily="18" charset="2"/>
              <a:buNone/>
            </a:pPr>
            <a:r>
              <a:rPr lang="en-US" sz="2800" b="1" dirty="0"/>
              <a:t>		Provide early warning.</a:t>
            </a:r>
          </a:p>
          <a:p>
            <a:pPr>
              <a:buFont typeface="Symbol" pitchFamily="18" charset="2"/>
              <a:buNone/>
            </a:pPr>
            <a:r>
              <a:rPr lang="en-US" sz="2800" b="1" dirty="0"/>
              <a:t>		Find gaps in defenses.</a:t>
            </a:r>
          </a:p>
          <a:p>
            <a:pPr>
              <a:buFont typeface="Symbol" pitchFamily="18" charset="2"/>
              <a:buNone/>
            </a:pPr>
            <a:r>
              <a:rPr lang="en-US" sz="2800" b="1" dirty="0"/>
              <a:t>		Provide time to react and space to 	maneuver.</a:t>
            </a:r>
          </a:p>
        </p:txBody>
      </p:sp>
      <p:sp>
        <p:nvSpPr>
          <p:cNvPr id="221188" name="Text Box 4"/>
          <p:cNvSpPr txBox="1">
            <a:spLocks noChangeArrowheads="1"/>
          </p:cNvSpPr>
          <p:nvPr/>
        </p:nvSpPr>
        <p:spPr bwMode="auto">
          <a:xfrm>
            <a:off x="6781800" y="6477000"/>
            <a:ext cx="2362200" cy="366713"/>
          </a:xfrm>
          <a:prstGeom prst="rect">
            <a:avLst/>
          </a:prstGeom>
          <a:noFill/>
          <a:ln w="12700">
            <a:noFill/>
            <a:miter lim="800000"/>
            <a:headEnd/>
            <a:tailEnd/>
          </a:ln>
          <a:effectLst/>
        </p:spPr>
        <p:txBody>
          <a:bodyPr>
            <a:spAutoFit/>
          </a:bodyPr>
          <a:lstStyle/>
          <a:p>
            <a:pPr>
              <a:spcBef>
                <a:spcPct val="50000"/>
              </a:spcBef>
            </a:pPr>
            <a:r>
              <a:rPr lang="en-US" sz="1800" b="1"/>
              <a:t>FM 3-0 pg 7-9</a:t>
            </a:r>
          </a:p>
        </p:txBody>
      </p:sp>
      <p:sp>
        <p:nvSpPr>
          <p:cNvPr id="5" name="TextBox 4"/>
          <p:cNvSpPr txBox="1"/>
          <p:nvPr/>
        </p:nvSpPr>
        <p:spPr>
          <a:xfrm>
            <a:off x="2235198" y="253998"/>
            <a:ext cx="4762842" cy="1077218"/>
          </a:xfrm>
          <a:prstGeom prst="rect">
            <a:avLst/>
          </a:prstGeom>
          <a:noFill/>
        </p:spPr>
        <p:txBody>
          <a:bodyPr wrap="none" rtlCol="0">
            <a:spAutoFit/>
          </a:bodyPr>
          <a:lstStyle/>
          <a:p>
            <a:r>
              <a:rPr lang="en-US" b="1" dirty="0" smtClean="0"/>
              <a:t>Operational Framework</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ph type="title"/>
          </p:nvPr>
        </p:nvSpPr>
        <p:spPr bwMode="auto">
          <a:xfrm>
            <a:off x="0" y="1524000"/>
            <a:ext cx="9067800" cy="3733800"/>
          </a:xfrm>
          <a:noFill/>
          <a:ln w="12700">
            <a:miter lim="800000"/>
            <a:headEnd/>
            <a:tailEnd/>
          </a:ln>
        </p:spPr>
        <p:txBody>
          <a:bodyPr vert="horz" wrap="square" lIns="90488" tIns="44450" rIns="90488" bIns="44450" numCol="1" anchor="b" anchorCtr="0" compatLnSpc="1">
            <a:prstTxWarp prst="textNoShape">
              <a:avLst/>
            </a:prstTxWarp>
          </a:bodyPr>
          <a:lstStyle/>
          <a:p>
            <a:r>
              <a:rPr lang="en-US" sz="2800" b="1">
                <a:solidFill>
                  <a:srgbClr val="000000"/>
                </a:solidFill>
              </a:rPr>
              <a:t>MY CENTER IS GIVING WAY,  MY RIGHT IS IN RETREAT;  IMPOSSIBLE TO MANEUVER; SITUATION EXCELLENT.  I AM ATTACKING.</a:t>
            </a:r>
            <a:br>
              <a:rPr lang="en-US" sz="2800" b="1">
                <a:solidFill>
                  <a:srgbClr val="000000"/>
                </a:solidFill>
              </a:rPr>
            </a:br>
            <a:r>
              <a:rPr lang="en-US" sz="2800" b="1">
                <a:solidFill>
                  <a:srgbClr val="000000"/>
                </a:solidFill>
              </a:rPr>
              <a:t/>
            </a:r>
            <a:br>
              <a:rPr lang="en-US" sz="2800" b="1">
                <a:solidFill>
                  <a:srgbClr val="000000"/>
                </a:solidFill>
              </a:rPr>
            </a:br>
            <a:r>
              <a:rPr lang="en-US" sz="2800" b="1">
                <a:solidFill>
                  <a:srgbClr val="000000"/>
                </a:solidFill>
              </a:rPr>
              <a:t>MARSHAL FERDINAND FOCH</a:t>
            </a:r>
            <a:br>
              <a:rPr lang="en-US" sz="2800" b="1">
                <a:solidFill>
                  <a:srgbClr val="000000"/>
                </a:solidFill>
              </a:rPr>
            </a:br>
            <a:r>
              <a:rPr lang="en-US" sz="2800" b="1">
                <a:solidFill>
                  <a:srgbClr val="000000"/>
                </a:solidFill>
              </a:rPr>
              <a:t>BATTLE OF THE MARNE</a:t>
            </a:r>
            <a:br>
              <a:rPr lang="en-US" sz="2800" b="1">
                <a:solidFill>
                  <a:srgbClr val="000000"/>
                </a:solidFill>
              </a:rPr>
            </a:br>
            <a:r>
              <a:rPr lang="en-US" sz="2800" b="1">
                <a:solidFill>
                  <a:srgbClr val="000000"/>
                </a:solidFill>
              </a:rPr>
              <a:t>SEPTEMBER 1914.</a:t>
            </a:r>
          </a:p>
        </p:txBody>
      </p:sp>
      <p:sp>
        <p:nvSpPr>
          <p:cNvPr id="91139" name="Text Box 3"/>
          <p:cNvSpPr txBox="1">
            <a:spLocks noChangeArrowheads="1"/>
          </p:cNvSpPr>
          <p:nvPr/>
        </p:nvSpPr>
        <p:spPr bwMode="auto">
          <a:xfrm>
            <a:off x="1219200" y="228600"/>
            <a:ext cx="6781800" cy="641350"/>
          </a:xfrm>
          <a:prstGeom prst="rect">
            <a:avLst/>
          </a:prstGeom>
          <a:noFill/>
          <a:ln w="12700">
            <a:noFill/>
            <a:miter lim="800000"/>
            <a:headEnd/>
            <a:tailEnd/>
          </a:ln>
          <a:effectLst/>
        </p:spPr>
        <p:txBody>
          <a:bodyPr>
            <a:spAutoFit/>
          </a:bodyPr>
          <a:lstStyle/>
          <a:p>
            <a:pPr algn="ctr">
              <a:spcBef>
                <a:spcPct val="50000"/>
              </a:spcBef>
            </a:pPr>
            <a:r>
              <a:rPr lang="en-US" sz="3600" b="1">
                <a:solidFill>
                  <a:schemeClr val="bg2"/>
                </a:solidFill>
              </a:rPr>
              <a:t>OFFENSIVE OPERATIONS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ph type="title"/>
          </p:nvPr>
        </p:nvSpPr>
        <p:spPr bwMode="auto">
          <a:xfrm>
            <a:off x="1143000" y="1447800"/>
            <a:ext cx="6862762" cy="1066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t>SUSTAINING OPERATIONS</a:t>
            </a:r>
          </a:p>
        </p:txBody>
      </p:sp>
      <p:sp>
        <p:nvSpPr>
          <p:cNvPr id="222211" name="Rectangle 3"/>
          <p:cNvSpPr>
            <a:spLocks noChangeArrowheads="1"/>
          </p:cNvSpPr>
          <p:nvPr>
            <p:ph type="body" idx="1"/>
          </p:nvPr>
        </p:nvSpPr>
        <p:spPr bwMode="auto">
          <a:xfrm>
            <a:off x="228600" y="2895600"/>
            <a:ext cx="8534400" cy="3962400"/>
          </a:xfrm>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US" sz="3000" b="1" dirty="0"/>
              <a:t>Sustaining operations in the offense ensure freedom of action and maintain momentum. </a:t>
            </a:r>
          </a:p>
          <a:p>
            <a:pPr>
              <a:buFont typeface="Symbol" pitchFamily="18" charset="2"/>
              <a:buNone/>
            </a:pPr>
            <a:r>
              <a:rPr lang="en-US" sz="3000" b="1" dirty="0"/>
              <a:t>CSS unit locations need not be contiguous with those of their supported forces. </a:t>
            </a:r>
          </a:p>
        </p:txBody>
      </p:sp>
      <p:sp>
        <p:nvSpPr>
          <p:cNvPr id="222212" name="Text Box 4"/>
          <p:cNvSpPr txBox="1">
            <a:spLocks noChangeArrowheads="1"/>
          </p:cNvSpPr>
          <p:nvPr/>
        </p:nvSpPr>
        <p:spPr bwMode="auto">
          <a:xfrm>
            <a:off x="6781800" y="6477000"/>
            <a:ext cx="2362200" cy="366713"/>
          </a:xfrm>
          <a:prstGeom prst="rect">
            <a:avLst/>
          </a:prstGeom>
          <a:noFill/>
          <a:ln w="12700">
            <a:noFill/>
            <a:miter lim="800000"/>
            <a:headEnd/>
            <a:tailEnd/>
          </a:ln>
          <a:effectLst/>
        </p:spPr>
        <p:txBody>
          <a:bodyPr>
            <a:spAutoFit/>
          </a:bodyPr>
          <a:lstStyle/>
          <a:p>
            <a:pPr>
              <a:spcBef>
                <a:spcPct val="50000"/>
              </a:spcBef>
            </a:pPr>
            <a:r>
              <a:rPr lang="en-US" sz="1800" b="1"/>
              <a:t>FM 3-0 pg 7-10</a:t>
            </a:r>
          </a:p>
        </p:txBody>
      </p:sp>
      <p:sp>
        <p:nvSpPr>
          <p:cNvPr id="5" name="TextBox 4"/>
          <p:cNvSpPr txBox="1"/>
          <p:nvPr/>
        </p:nvSpPr>
        <p:spPr>
          <a:xfrm>
            <a:off x="1981200" y="203196"/>
            <a:ext cx="4762842" cy="1077218"/>
          </a:xfrm>
          <a:prstGeom prst="rect">
            <a:avLst/>
          </a:prstGeom>
          <a:noFill/>
        </p:spPr>
        <p:txBody>
          <a:bodyPr wrap="none" rtlCol="0">
            <a:spAutoFit/>
          </a:bodyPr>
          <a:lstStyle/>
          <a:p>
            <a:r>
              <a:rPr lang="en-US" b="1" dirty="0" smtClean="0"/>
              <a:t>Operational Framework</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reeform 1026"/>
          <p:cNvSpPr>
            <a:spLocks/>
          </p:cNvSpPr>
          <p:nvPr/>
        </p:nvSpPr>
        <p:spPr bwMode="auto">
          <a:xfrm>
            <a:off x="742950" y="5676900"/>
            <a:ext cx="1154113" cy="669925"/>
          </a:xfrm>
          <a:custGeom>
            <a:avLst/>
            <a:gdLst/>
            <a:ahLst/>
            <a:cxnLst>
              <a:cxn ang="0">
                <a:pos x="0" y="180"/>
              </a:cxn>
              <a:cxn ang="0">
                <a:pos x="12" y="276"/>
              </a:cxn>
              <a:cxn ang="0">
                <a:pos x="444" y="396"/>
              </a:cxn>
              <a:cxn ang="0">
                <a:pos x="624" y="384"/>
              </a:cxn>
              <a:cxn ang="0">
                <a:pos x="672" y="312"/>
              </a:cxn>
              <a:cxn ang="0">
                <a:pos x="636" y="120"/>
              </a:cxn>
              <a:cxn ang="0">
                <a:pos x="372" y="180"/>
              </a:cxn>
              <a:cxn ang="0">
                <a:pos x="312" y="108"/>
              </a:cxn>
              <a:cxn ang="0">
                <a:pos x="288" y="72"/>
              </a:cxn>
              <a:cxn ang="0">
                <a:pos x="276" y="36"/>
              </a:cxn>
              <a:cxn ang="0">
                <a:pos x="204" y="0"/>
              </a:cxn>
              <a:cxn ang="0">
                <a:pos x="108" y="12"/>
              </a:cxn>
              <a:cxn ang="0">
                <a:pos x="36" y="36"/>
              </a:cxn>
              <a:cxn ang="0">
                <a:pos x="0" y="180"/>
              </a:cxn>
            </a:cxnLst>
            <a:rect l="0" t="0" r="r" b="b"/>
            <a:pathLst>
              <a:path w="727" h="422">
                <a:moveTo>
                  <a:pt x="0" y="180"/>
                </a:moveTo>
                <a:cubicBezTo>
                  <a:pt x="4" y="212"/>
                  <a:pt x="4" y="245"/>
                  <a:pt x="12" y="276"/>
                </a:cubicBezTo>
                <a:cubicBezTo>
                  <a:pt x="52" y="422"/>
                  <a:pt x="402" y="394"/>
                  <a:pt x="444" y="396"/>
                </a:cubicBezTo>
                <a:cubicBezTo>
                  <a:pt x="504" y="392"/>
                  <a:pt x="568" y="405"/>
                  <a:pt x="624" y="384"/>
                </a:cubicBezTo>
                <a:cubicBezTo>
                  <a:pt x="651" y="374"/>
                  <a:pt x="672" y="312"/>
                  <a:pt x="672" y="312"/>
                </a:cubicBezTo>
                <a:cubicBezTo>
                  <a:pt x="690" y="240"/>
                  <a:pt x="727" y="150"/>
                  <a:pt x="636" y="120"/>
                </a:cubicBezTo>
                <a:cubicBezTo>
                  <a:pt x="546" y="136"/>
                  <a:pt x="459" y="151"/>
                  <a:pt x="372" y="180"/>
                </a:cubicBezTo>
                <a:cubicBezTo>
                  <a:pt x="312" y="91"/>
                  <a:pt x="389" y="200"/>
                  <a:pt x="312" y="108"/>
                </a:cubicBezTo>
                <a:cubicBezTo>
                  <a:pt x="303" y="97"/>
                  <a:pt x="294" y="85"/>
                  <a:pt x="288" y="72"/>
                </a:cubicBezTo>
                <a:cubicBezTo>
                  <a:pt x="282" y="61"/>
                  <a:pt x="284" y="46"/>
                  <a:pt x="276" y="36"/>
                </a:cubicBezTo>
                <a:cubicBezTo>
                  <a:pt x="259" y="15"/>
                  <a:pt x="228" y="8"/>
                  <a:pt x="204" y="0"/>
                </a:cubicBezTo>
                <a:cubicBezTo>
                  <a:pt x="172" y="4"/>
                  <a:pt x="140" y="5"/>
                  <a:pt x="108" y="12"/>
                </a:cubicBezTo>
                <a:cubicBezTo>
                  <a:pt x="83" y="17"/>
                  <a:pt x="36" y="36"/>
                  <a:pt x="36" y="36"/>
                </a:cubicBezTo>
                <a:cubicBezTo>
                  <a:pt x="12" y="84"/>
                  <a:pt x="0" y="125"/>
                  <a:pt x="0" y="180"/>
                </a:cubicBezTo>
                <a:close/>
              </a:path>
            </a:pathLst>
          </a:custGeom>
          <a:solidFill>
            <a:srgbClr val="ADC07E"/>
          </a:solidFill>
          <a:ln w="12700" cap="flat" cmpd="sng">
            <a:solidFill>
              <a:srgbClr val="000000"/>
            </a:solidFill>
            <a:prstDash val="solid"/>
            <a:round/>
            <a:headEnd/>
            <a:tailEnd/>
          </a:ln>
          <a:effectLst/>
        </p:spPr>
        <p:txBody>
          <a:bodyPr/>
          <a:lstStyle/>
          <a:p>
            <a:endParaRPr lang="en-US"/>
          </a:p>
        </p:txBody>
      </p:sp>
      <p:sp>
        <p:nvSpPr>
          <p:cNvPr id="224261" name="Rectangle 1029"/>
          <p:cNvSpPr>
            <a:spLocks noChangeArrowheads="1"/>
          </p:cNvSpPr>
          <p:nvPr/>
        </p:nvSpPr>
        <p:spPr bwMode="auto">
          <a:xfrm>
            <a:off x="4038600" y="5334000"/>
            <a:ext cx="685800" cy="304800"/>
          </a:xfrm>
          <a:prstGeom prst="rect">
            <a:avLst/>
          </a:prstGeom>
          <a:solidFill>
            <a:schemeClr val="bg1"/>
          </a:solidFill>
          <a:ln w="12700">
            <a:solidFill>
              <a:srgbClr val="000000"/>
            </a:solidFill>
            <a:miter lim="800000"/>
            <a:headEnd/>
            <a:tailEnd/>
          </a:ln>
          <a:effectLst/>
        </p:spPr>
        <p:txBody>
          <a:bodyPr wrap="none" anchor="ctr"/>
          <a:lstStyle/>
          <a:p>
            <a:endParaRPr lang="en-US"/>
          </a:p>
        </p:txBody>
      </p:sp>
      <p:sp>
        <p:nvSpPr>
          <p:cNvPr id="224262" name="Rectangle 1030"/>
          <p:cNvSpPr>
            <a:spLocks noChangeArrowheads="1"/>
          </p:cNvSpPr>
          <p:nvPr/>
        </p:nvSpPr>
        <p:spPr bwMode="auto">
          <a:xfrm>
            <a:off x="6400800" y="5562600"/>
            <a:ext cx="609600" cy="381000"/>
          </a:xfrm>
          <a:prstGeom prst="rect">
            <a:avLst/>
          </a:prstGeom>
          <a:solidFill>
            <a:schemeClr val="bg1"/>
          </a:solidFill>
          <a:ln w="12700">
            <a:solidFill>
              <a:srgbClr val="000000"/>
            </a:solidFill>
            <a:miter lim="800000"/>
            <a:headEnd/>
            <a:tailEnd/>
          </a:ln>
          <a:effectLst/>
        </p:spPr>
        <p:txBody>
          <a:bodyPr wrap="none" anchor="ctr"/>
          <a:lstStyle/>
          <a:p>
            <a:endParaRPr lang="en-US"/>
          </a:p>
        </p:txBody>
      </p:sp>
      <p:sp>
        <p:nvSpPr>
          <p:cNvPr id="224266" name="Freeform 1034"/>
          <p:cNvSpPr>
            <a:spLocks/>
          </p:cNvSpPr>
          <p:nvPr/>
        </p:nvSpPr>
        <p:spPr bwMode="auto">
          <a:xfrm>
            <a:off x="6172200" y="3657600"/>
            <a:ext cx="939800" cy="1676400"/>
          </a:xfrm>
          <a:custGeom>
            <a:avLst/>
            <a:gdLst/>
            <a:ahLst/>
            <a:cxnLst>
              <a:cxn ang="0">
                <a:pos x="384" y="1152"/>
              </a:cxn>
              <a:cxn ang="0">
                <a:pos x="384" y="624"/>
              </a:cxn>
              <a:cxn ang="0">
                <a:pos x="0" y="0"/>
              </a:cxn>
            </a:cxnLst>
            <a:rect l="0" t="0" r="r" b="b"/>
            <a:pathLst>
              <a:path w="448" h="1152">
                <a:moveTo>
                  <a:pt x="384" y="1152"/>
                </a:moveTo>
                <a:cubicBezTo>
                  <a:pt x="416" y="984"/>
                  <a:pt x="448" y="816"/>
                  <a:pt x="384" y="624"/>
                </a:cubicBezTo>
                <a:cubicBezTo>
                  <a:pt x="320" y="432"/>
                  <a:pt x="72" y="112"/>
                  <a:pt x="0" y="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224267" name="Freeform 1035"/>
          <p:cNvSpPr>
            <a:spLocks/>
          </p:cNvSpPr>
          <p:nvPr/>
        </p:nvSpPr>
        <p:spPr bwMode="auto">
          <a:xfrm>
            <a:off x="5715000" y="3886200"/>
            <a:ext cx="939800" cy="1524000"/>
          </a:xfrm>
          <a:custGeom>
            <a:avLst/>
            <a:gdLst/>
            <a:ahLst/>
            <a:cxnLst>
              <a:cxn ang="0">
                <a:pos x="384" y="1152"/>
              </a:cxn>
              <a:cxn ang="0">
                <a:pos x="384" y="624"/>
              </a:cxn>
              <a:cxn ang="0">
                <a:pos x="0" y="0"/>
              </a:cxn>
            </a:cxnLst>
            <a:rect l="0" t="0" r="r" b="b"/>
            <a:pathLst>
              <a:path w="448" h="1152">
                <a:moveTo>
                  <a:pt x="384" y="1152"/>
                </a:moveTo>
                <a:cubicBezTo>
                  <a:pt x="416" y="984"/>
                  <a:pt x="448" y="816"/>
                  <a:pt x="384" y="624"/>
                </a:cubicBezTo>
                <a:cubicBezTo>
                  <a:pt x="320" y="432"/>
                  <a:pt x="72" y="112"/>
                  <a:pt x="0" y="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224268" name="Line 1036"/>
          <p:cNvSpPr>
            <a:spLocks noChangeShapeType="1"/>
          </p:cNvSpPr>
          <p:nvPr/>
        </p:nvSpPr>
        <p:spPr bwMode="auto">
          <a:xfrm flipH="1">
            <a:off x="5486400" y="3886200"/>
            <a:ext cx="228600" cy="152400"/>
          </a:xfrm>
          <a:prstGeom prst="line">
            <a:avLst/>
          </a:prstGeom>
          <a:noFill/>
          <a:ln w="25400">
            <a:solidFill>
              <a:schemeClr val="bg1"/>
            </a:solidFill>
            <a:round/>
            <a:headEnd/>
            <a:tailEnd/>
          </a:ln>
          <a:effectLst/>
        </p:spPr>
        <p:txBody>
          <a:bodyPr/>
          <a:lstStyle/>
          <a:p>
            <a:endParaRPr lang="en-US"/>
          </a:p>
        </p:txBody>
      </p:sp>
      <p:sp>
        <p:nvSpPr>
          <p:cNvPr id="224269" name="Line 1037"/>
          <p:cNvSpPr>
            <a:spLocks noChangeShapeType="1"/>
          </p:cNvSpPr>
          <p:nvPr/>
        </p:nvSpPr>
        <p:spPr bwMode="auto">
          <a:xfrm flipH="1">
            <a:off x="6172200" y="3505200"/>
            <a:ext cx="228600" cy="152400"/>
          </a:xfrm>
          <a:prstGeom prst="line">
            <a:avLst/>
          </a:prstGeom>
          <a:noFill/>
          <a:ln w="25400">
            <a:solidFill>
              <a:schemeClr val="bg1"/>
            </a:solidFill>
            <a:round/>
            <a:headEnd/>
            <a:tailEnd/>
          </a:ln>
          <a:effectLst/>
        </p:spPr>
        <p:txBody>
          <a:bodyPr/>
          <a:lstStyle/>
          <a:p>
            <a:endParaRPr lang="en-US"/>
          </a:p>
        </p:txBody>
      </p:sp>
      <p:sp>
        <p:nvSpPr>
          <p:cNvPr id="224271" name="Line 1039"/>
          <p:cNvSpPr>
            <a:spLocks noChangeShapeType="1"/>
          </p:cNvSpPr>
          <p:nvPr/>
        </p:nvSpPr>
        <p:spPr bwMode="auto">
          <a:xfrm flipH="1" flipV="1">
            <a:off x="5715000" y="3352800"/>
            <a:ext cx="685800" cy="152400"/>
          </a:xfrm>
          <a:prstGeom prst="line">
            <a:avLst/>
          </a:prstGeom>
          <a:noFill/>
          <a:ln w="25400">
            <a:solidFill>
              <a:schemeClr val="bg1"/>
            </a:solidFill>
            <a:round/>
            <a:headEnd/>
            <a:tailEnd/>
          </a:ln>
          <a:effectLst/>
        </p:spPr>
        <p:txBody>
          <a:bodyPr/>
          <a:lstStyle/>
          <a:p>
            <a:endParaRPr lang="en-US"/>
          </a:p>
        </p:txBody>
      </p:sp>
      <p:sp>
        <p:nvSpPr>
          <p:cNvPr id="224273" name="Line 1041"/>
          <p:cNvSpPr>
            <a:spLocks noChangeShapeType="1"/>
          </p:cNvSpPr>
          <p:nvPr/>
        </p:nvSpPr>
        <p:spPr bwMode="auto">
          <a:xfrm flipH="1">
            <a:off x="5486400" y="3352800"/>
            <a:ext cx="228600" cy="685800"/>
          </a:xfrm>
          <a:prstGeom prst="line">
            <a:avLst/>
          </a:prstGeom>
          <a:noFill/>
          <a:ln w="25400">
            <a:solidFill>
              <a:schemeClr val="bg1"/>
            </a:solidFill>
            <a:round/>
            <a:headEnd/>
            <a:tailEnd/>
          </a:ln>
          <a:effectLst/>
        </p:spPr>
        <p:txBody>
          <a:bodyPr/>
          <a:lstStyle/>
          <a:p>
            <a:endParaRPr lang="en-US"/>
          </a:p>
        </p:txBody>
      </p:sp>
      <p:sp>
        <p:nvSpPr>
          <p:cNvPr id="224274" name="Line 1042"/>
          <p:cNvSpPr>
            <a:spLocks noChangeShapeType="1"/>
          </p:cNvSpPr>
          <p:nvPr/>
        </p:nvSpPr>
        <p:spPr bwMode="auto">
          <a:xfrm flipV="1">
            <a:off x="5638800" y="3429000"/>
            <a:ext cx="152400" cy="533400"/>
          </a:xfrm>
          <a:prstGeom prst="line">
            <a:avLst/>
          </a:prstGeom>
          <a:noFill/>
          <a:ln w="25400">
            <a:solidFill>
              <a:schemeClr val="bg1"/>
            </a:solidFill>
            <a:round/>
            <a:headEnd/>
            <a:tailEnd/>
          </a:ln>
          <a:effectLst/>
        </p:spPr>
        <p:txBody>
          <a:bodyPr/>
          <a:lstStyle/>
          <a:p>
            <a:endParaRPr lang="en-US"/>
          </a:p>
        </p:txBody>
      </p:sp>
      <p:sp>
        <p:nvSpPr>
          <p:cNvPr id="224275" name="Line 1043"/>
          <p:cNvSpPr>
            <a:spLocks noChangeShapeType="1"/>
          </p:cNvSpPr>
          <p:nvPr/>
        </p:nvSpPr>
        <p:spPr bwMode="auto">
          <a:xfrm rot="5229220" flipV="1">
            <a:off x="5942013" y="3275013"/>
            <a:ext cx="150812" cy="455612"/>
          </a:xfrm>
          <a:prstGeom prst="line">
            <a:avLst/>
          </a:prstGeom>
          <a:noFill/>
          <a:ln w="25400">
            <a:solidFill>
              <a:schemeClr val="bg1"/>
            </a:solidFill>
            <a:round/>
            <a:headEnd/>
            <a:tailEnd/>
          </a:ln>
          <a:effectLst/>
        </p:spPr>
        <p:txBody>
          <a:bodyPr/>
          <a:lstStyle/>
          <a:p>
            <a:endParaRPr lang="en-US"/>
          </a:p>
        </p:txBody>
      </p:sp>
      <p:sp>
        <p:nvSpPr>
          <p:cNvPr id="224276" name="Rectangle 1044"/>
          <p:cNvSpPr>
            <a:spLocks noChangeArrowheads="1"/>
          </p:cNvSpPr>
          <p:nvPr/>
        </p:nvSpPr>
        <p:spPr bwMode="auto">
          <a:xfrm rot="2581504">
            <a:off x="4724400" y="3048000"/>
            <a:ext cx="457200" cy="457200"/>
          </a:xfrm>
          <a:prstGeom prst="rect">
            <a:avLst/>
          </a:prstGeom>
          <a:noFill/>
          <a:ln w="38100">
            <a:solidFill>
              <a:schemeClr val="hlink"/>
            </a:solidFill>
            <a:miter lim="800000"/>
            <a:headEnd/>
            <a:tailEnd/>
          </a:ln>
          <a:effectLst/>
        </p:spPr>
        <p:txBody>
          <a:bodyPr wrap="none" anchor="ctr"/>
          <a:lstStyle/>
          <a:p>
            <a:endParaRPr lang="en-US"/>
          </a:p>
        </p:txBody>
      </p:sp>
      <p:sp>
        <p:nvSpPr>
          <p:cNvPr id="224277" name="Rectangle 1045"/>
          <p:cNvSpPr>
            <a:spLocks noChangeArrowheads="1"/>
          </p:cNvSpPr>
          <p:nvPr/>
        </p:nvSpPr>
        <p:spPr bwMode="auto">
          <a:xfrm rot="2581504">
            <a:off x="4495800" y="1752600"/>
            <a:ext cx="457200" cy="457200"/>
          </a:xfrm>
          <a:prstGeom prst="rect">
            <a:avLst/>
          </a:prstGeom>
          <a:noFill/>
          <a:ln w="38100">
            <a:solidFill>
              <a:schemeClr val="hlink"/>
            </a:solidFill>
            <a:miter lim="800000"/>
            <a:headEnd/>
            <a:tailEnd/>
          </a:ln>
          <a:effectLst/>
        </p:spPr>
        <p:txBody>
          <a:bodyPr wrap="none" anchor="ctr"/>
          <a:lstStyle/>
          <a:p>
            <a:endParaRPr lang="en-US"/>
          </a:p>
        </p:txBody>
      </p:sp>
      <p:sp>
        <p:nvSpPr>
          <p:cNvPr id="224278" name="Rectangle 1046"/>
          <p:cNvSpPr>
            <a:spLocks noChangeArrowheads="1"/>
          </p:cNvSpPr>
          <p:nvPr/>
        </p:nvSpPr>
        <p:spPr bwMode="auto">
          <a:xfrm rot="2581504">
            <a:off x="3276600" y="3352800"/>
            <a:ext cx="457200" cy="457200"/>
          </a:xfrm>
          <a:prstGeom prst="rect">
            <a:avLst/>
          </a:prstGeom>
          <a:noFill/>
          <a:ln w="38100">
            <a:solidFill>
              <a:schemeClr val="hlink"/>
            </a:solidFill>
            <a:miter lim="800000"/>
            <a:headEnd/>
            <a:tailEnd/>
          </a:ln>
          <a:effectLst/>
        </p:spPr>
        <p:txBody>
          <a:bodyPr wrap="none" anchor="ctr"/>
          <a:lstStyle/>
          <a:p>
            <a:endParaRPr lang="en-US"/>
          </a:p>
        </p:txBody>
      </p:sp>
      <p:sp>
        <p:nvSpPr>
          <p:cNvPr id="224279" name="Rectangle 1047"/>
          <p:cNvSpPr>
            <a:spLocks noChangeArrowheads="1"/>
          </p:cNvSpPr>
          <p:nvPr/>
        </p:nvSpPr>
        <p:spPr bwMode="auto">
          <a:xfrm rot="2581504">
            <a:off x="2133600" y="1371600"/>
            <a:ext cx="457200" cy="457200"/>
          </a:xfrm>
          <a:prstGeom prst="rect">
            <a:avLst/>
          </a:prstGeom>
          <a:noFill/>
          <a:ln w="38100">
            <a:solidFill>
              <a:schemeClr val="hlink"/>
            </a:solidFill>
            <a:miter lim="800000"/>
            <a:headEnd/>
            <a:tailEnd/>
          </a:ln>
          <a:effectLst/>
        </p:spPr>
        <p:txBody>
          <a:bodyPr wrap="none" anchor="ctr"/>
          <a:lstStyle/>
          <a:p>
            <a:endParaRPr lang="en-US"/>
          </a:p>
        </p:txBody>
      </p:sp>
      <p:sp>
        <p:nvSpPr>
          <p:cNvPr id="224280" name="Rectangle 1048"/>
          <p:cNvSpPr>
            <a:spLocks noChangeArrowheads="1"/>
          </p:cNvSpPr>
          <p:nvPr/>
        </p:nvSpPr>
        <p:spPr bwMode="auto">
          <a:xfrm rot="2581504">
            <a:off x="1066800" y="1371600"/>
            <a:ext cx="457200" cy="457200"/>
          </a:xfrm>
          <a:prstGeom prst="rect">
            <a:avLst/>
          </a:prstGeom>
          <a:noFill/>
          <a:ln w="38100">
            <a:solidFill>
              <a:schemeClr val="hlink"/>
            </a:solidFill>
            <a:miter lim="800000"/>
            <a:headEnd/>
            <a:tailEnd/>
          </a:ln>
          <a:effectLst/>
        </p:spPr>
        <p:txBody>
          <a:bodyPr wrap="none" anchor="ctr"/>
          <a:lstStyle/>
          <a:p>
            <a:endParaRPr lang="en-US"/>
          </a:p>
        </p:txBody>
      </p:sp>
      <p:sp>
        <p:nvSpPr>
          <p:cNvPr id="224281" name="Rectangle 1049"/>
          <p:cNvSpPr>
            <a:spLocks noChangeArrowheads="1"/>
          </p:cNvSpPr>
          <p:nvPr/>
        </p:nvSpPr>
        <p:spPr bwMode="auto">
          <a:xfrm rot="2581504">
            <a:off x="5334000" y="2362200"/>
            <a:ext cx="457200" cy="457200"/>
          </a:xfrm>
          <a:prstGeom prst="rect">
            <a:avLst/>
          </a:prstGeom>
          <a:noFill/>
          <a:ln w="38100">
            <a:solidFill>
              <a:schemeClr val="hlink"/>
            </a:solidFill>
            <a:miter lim="800000"/>
            <a:headEnd/>
            <a:tailEnd/>
          </a:ln>
          <a:effectLst/>
        </p:spPr>
        <p:txBody>
          <a:bodyPr wrap="none" anchor="ctr"/>
          <a:lstStyle/>
          <a:p>
            <a:endParaRPr lang="en-US"/>
          </a:p>
        </p:txBody>
      </p:sp>
      <p:sp>
        <p:nvSpPr>
          <p:cNvPr id="224282" name="Rectangle 1050"/>
          <p:cNvSpPr>
            <a:spLocks noChangeArrowheads="1"/>
          </p:cNvSpPr>
          <p:nvPr/>
        </p:nvSpPr>
        <p:spPr bwMode="auto">
          <a:xfrm>
            <a:off x="6705600" y="2362200"/>
            <a:ext cx="609600" cy="381000"/>
          </a:xfrm>
          <a:prstGeom prst="rect">
            <a:avLst/>
          </a:prstGeom>
          <a:solidFill>
            <a:schemeClr val="bg1"/>
          </a:solidFill>
          <a:ln w="12700">
            <a:solidFill>
              <a:srgbClr val="000000"/>
            </a:solidFill>
            <a:miter lim="800000"/>
            <a:headEnd/>
            <a:tailEnd/>
          </a:ln>
          <a:effectLst/>
        </p:spPr>
        <p:txBody>
          <a:bodyPr wrap="none" anchor="ctr"/>
          <a:lstStyle/>
          <a:p>
            <a:endParaRPr lang="en-US"/>
          </a:p>
        </p:txBody>
      </p:sp>
      <p:sp>
        <p:nvSpPr>
          <p:cNvPr id="224283" name="Freeform 1051"/>
          <p:cNvSpPr>
            <a:spLocks/>
          </p:cNvSpPr>
          <p:nvPr/>
        </p:nvSpPr>
        <p:spPr bwMode="auto">
          <a:xfrm rot="515707">
            <a:off x="914400" y="2743200"/>
            <a:ext cx="1295400" cy="2743200"/>
          </a:xfrm>
          <a:custGeom>
            <a:avLst/>
            <a:gdLst/>
            <a:ahLst/>
            <a:cxnLst>
              <a:cxn ang="0">
                <a:pos x="0" y="960"/>
              </a:cxn>
              <a:cxn ang="0">
                <a:pos x="48" y="432"/>
              </a:cxn>
              <a:cxn ang="0">
                <a:pos x="240" y="0"/>
              </a:cxn>
            </a:cxnLst>
            <a:rect l="0" t="0" r="r" b="b"/>
            <a:pathLst>
              <a:path w="240" h="960">
                <a:moveTo>
                  <a:pt x="0" y="960"/>
                </a:moveTo>
                <a:cubicBezTo>
                  <a:pt x="4" y="776"/>
                  <a:pt x="8" y="592"/>
                  <a:pt x="48" y="432"/>
                </a:cubicBezTo>
                <a:cubicBezTo>
                  <a:pt x="88" y="272"/>
                  <a:pt x="208" y="72"/>
                  <a:pt x="240" y="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224289" name="Freeform 1057"/>
          <p:cNvSpPr>
            <a:spLocks/>
          </p:cNvSpPr>
          <p:nvPr/>
        </p:nvSpPr>
        <p:spPr bwMode="auto">
          <a:xfrm>
            <a:off x="1130300" y="2590800"/>
            <a:ext cx="1003300" cy="2743200"/>
          </a:xfrm>
          <a:custGeom>
            <a:avLst/>
            <a:gdLst/>
            <a:ahLst/>
            <a:cxnLst>
              <a:cxn ang="0">
                <a:pos x="152" y="1728"/>
              </a:cxn>
              <a:cxn ang="0">
                <a:pos x="104" y="1488"/>
              </a:cxn>
              <a:cxn ang="0">
                <a:pos x="56" y="720"/>
              </a:cxn>
              <a:cxn ang="0">
                <a:pos x="440" y="144"/>
              </a:cxn>
              <a:cxn ang="0">
                <a:pos x="632" y="0"/>
              </a:cxn>
            </a:cxnLst>
            <a:rect l="0" t="0" r="r" b="b"/>
            <a:pathLst>
              <a:path w="632" h="1728">
                <a:moveTo>
                  <a:pt x="152" y="1728"/>
                </a:moveTo>
                <a:cubicBezTo>
                  <a:pt x="136" y="1692"/>
                  <a:pt x="120" y="1656"/>
                  <a:pt x="104" y="1488"/>
                </a:cubicBezTo>
                <a:cubicBezTo>
                  <a:pt x="88" y="1320"/>
                  <a:pt x="0" y="944"/>
                  <a:pt x="56" y="720"/>
                </a:cubicBezTo>
                <a:cubicBezTo>
                  <a:pt x="112" y="496"/>
                  <a:pt x="344" y="264"/>
                  <a:pt x="440" y="144"/>
                </a:cubicBezTo>
                <a:cubicBezTo>
                  <a:pt x="536" y="24"/>
                  <a:pt x="600" y="24"/>
                  <a:pt x="632" y="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224290" name="Line 1058"/>
          <p:cNvSpPr>
            <a:spLocks noChangeShapeType="1"/>
          </p:cNvSpPr>
          <p:nvPr/>
        </p:nvSpPr>
        <p:spPr bwMode="auto">
          <a:xfrm>
            <a:off x="2362200" y="2895600"/>
            <a:ext cx="76200" cy="152400"/>
          </a:xfrm>
          <a:prstGeom prst="line">
            <a:avLst/>
          </a:prstGeom>
          <a:noFill/>
          <a:ln w="25400">
            <a:solidFill>
              <a:schemeClr val="bg1"/>
            </a:solidFill>
            <a:round/>
            <a:headEnd/>
            <a:tailEnd/>
          </a:ln>
          <a:effectLst/>
        </p:spPr>
        <p:txBody>
          <a:bodyPr/>
          <a:lstStyle/>
          <a:p>
            <a:endParaRPr lang="en-US"/>
          </a:p>
        </p:txBody>
      </p:sp>
      <p:sp>
        <p:nvSpPr>
          <p:cNvPr id="224291" name="Line 1059"/>
          <p:cNvSpPr>
            <a:spLocks noChangeShapeType="1"/>
          </p:cNvSpPr>
          <p:nvPr/>
        </p:nvSpPr>
        <p:spPr bwMode="auto">
          <a:xfrm>
            <a:off x="2057400" y="2438400"/>
            <a:ext cx="76200" cy="152400"/>
          </a:xfrm>
          <a:prstGeom prst="line">
            <a:avLst/>
          </a:prstGeom>
          <a:noFill/>
          <a:ln w="25400">
            <a:solidFill>
              <a:schemeClr val="bg1"/>
            </a:solidFill>
            <a:round/>
            <a:headEnd/>
            <a:tailEnd/>
          </a:ln>
          <a:effectLst/>
        </p:spPr>
        <p:txBody>
          <a:bodyPr/>
          <a:lstStyle/>
          <a:p>
            <a:endParaRPr lang="en-US"/>
          </a:p>
        </p:txBody>
      </p:sp>
      <p:sp>
        <p:nvSpPr>
          <p:cNvPr id="224292" name="Line 1060"/>
          <p:cNvSpPr>
            <a:spLocks noChangeShapeType="1"/>
          </p:cNvSpPr>
          <p:nvPr/>
        </p:nvSpPr>
        <p:spPr bwMode="auto">
          <a:xfrm flipV="1">
            <a:off x="2438400" y="2514600"/>
            <a:ext cx="76200" cy="533400"/>
          </a:xfrm>
          <a:prstGeom prst="line">
            <a:avLst/>
          </a:prstGeom>
          <a:noFill/>
          <a:ln w="25400">
            <a:solidFill>
              <a:schemeClr val="bg1"/>
            </a:solidFill>
            <a:round/>
            <a:headEnd/>
            <a:tailEnd/>
          </a:ln>
          <a:effectLst/>
        </p:spPr>
        <p:txBody>
          <a:bodyPr/>
          <a:lstStyle/>
          <a:p>
            <a:endParaRPr lang="en-US"/>
          </a:p>
        </p:txBody>
      </p:sp>
      <p:sp>
        <p:nvSpPr>
          <p:cNvPr id="224293" name="Line 1061"/>
          <p:cNvSpPr>
            <a:spLocks noChangeShapeType="1"/>
          </p:cNvSpPr>
          <p:nvPr/>
        </p:nvSpPr>
        <p:spPr bwMode="auto">
          <a:xfrm>
            <a:off x="2057400" y="2438400"/>
            <a:ext cx="457200" cy="76200"/>
          </a:xfrm>
          <a:prstGeom prst="line">
            <a:avLst/>
          </a:prstGeom>
          <a:noFill/>
          <a:ln w="25400">
            <a:solidFill>
              <a:schemeClr val="bg1"/>
            </a:solidFill>
            <a:round/>
            <a:headEnd/>
            <a:tailEnd/>
          </a:ln>
          <a:effectLst/>
        </p:spPr>
        <p:txBody>
          <a:bodyPr/>
          <a:lstStyle/>
          <a:p>
            <a:endParaRPr lang="en-US"/>
          </a:p>
        </p:txBody>
      </p:sp>
      <p:sp>
        <p:nvSpPr>
          <p:cNvPr id="224294" name="Freeform 1062"/>
          <p:cNvSpPr>
            <a:spLocks/>
          </p:cNvSpPr>
          <p:nvPr/>
        </p:nvSpPr>
        <p:spPr bwMode="auto">
          <a:xfrm>
            <a:off x="2133600" y="4191000"/>
            <a:ext cx="723900" cy="1524000"/>
          </a:xfrm>
          <a:custGeom>
            <a:avLst/>
            <a:gdLst/>
            <a:ahLst/>
            <a:cxnLst>
              <a:cxn ang="0">
                <a:pos x="24" y="960"/>
              </a:cxn>
              <a:cxn ang="0">
                <a:pos x="24" y="816"/>
              </a:cxn>
              <a:cxn ang="0">
                <a:pos x="72" y="480"/>
              </a:cxn>
              <a:cxn ang="0">
                <a:pos x="456" y="0"/>
              </a:cxn>
            </a:cxnLst>
            <a:rect l="0" t="0" r="r" b="b"/>
            <a:pathLst>
              <a:path w="456" h="960">
                <a:moveTo>
                  <a:pt x="24" y="960"/>
                </a:moveTo>
                <a:cubicBezTo>
                  <a:pt x="20" y="928"/>
                  <a:pt x="16" y="896"/>
                  <a:pt x="24" y="816"/>
                </a:cubicBezTo>
                <a:cubicBezTo>
                  <a:pt x="32" y="736"/>
                  <a:pt x="0" y="616"/>
                  <a:pt x="72" y="480"/>
                </a:cubicBezTo>
                <a:cubicBezTo>
                  <a:pt x="144" y="344"/>
                  <a:pt x="392" y="80"/>
                  <a:pt x="456" y="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224295" name="Freeform 1063"/>
          <p:cNvSpPr>
            <a:spLocks/>
          </p:cNvSpPr>
          <p:nvPr/>
        </p:nvSpPr>
        <p:spPr bwMode="auto">
          <a:xfrm>
            <a:off x="2324100" y="4343400"/>
            <a:ext cx="723900" cy="1524000"/>
          </a:xfrm>
          <a:custGeom>
            <a:avLst/>
            <a:gdLst/>
            <a:ahLst/>
            <a:cxnLst>
              <a:cxn ang="0">
                <a:pos x="24" y="960"/>
              </a:cxn>
              <a:cxn ang="0">
                <a:pos x="24" y="816"/>
              </a:cxn>
              <a:cxn ang="0">
                <a:pos x="72" y="480"/>
              </a:cxn>
              <a:cxn ang="0">
                <a:pos x="456" y="0"/>
              </a:cxn>
            </a:cxnLst>
            <a:rect l="0" t="0" r="r" b="b"/>
            <a:pathLst>
              <a:path w="456" h="960">
                <a:moveTo>
                  <a:pt x="24" y="960"/>
                </a:moveTo>
                <a:cubicBezTo>
                  <a:pt x="20" y="928"/>
                  <a:pt x="16" y="896"/>
                  <a:pt x="24" y="816"/>
                </a:cubicBezTo>
                <a:cubicBezTo>
                  <a:pt x="32" y="736"/>
                  <a:pt x="0" y="616"/>
                  <a:pt x="72" y="480"/>
                </a:cubicBezTo>
                <a:cubicBezTo>
                  <a:pt x="144" y="344"/>
                  <a:pt x="392" y="80"/>
                  <a:pt x="456" y="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224296" name="Line 1064"/>
          <p:cNvSpPr>
            <a:spLocks noChangeShapeType="1"/>
          </p:cNvSpPr>
          <p:nvPr/>
        </p:nvSpPr>
        <p:spPr bwMode="auto">
          <a:xfrm>
            <a:off x="3048000" y="4343400"/>
            <a:ext cx="76200" cy="76200"/>
          </a:xfrm>
          <a:prstGeom prst="line">
            <a:avLst/>
          </a:prstGeom>
          <a:noFill/>
          <a:ln w="25400">
            <a:solidFill>
              <a:schemeClr val="bg1"/>
            </a:solidFill>
            <a:round/>
            <a:headEnd/>
            <a:tailEnd/>
          </a:ln>
          <a:effectLst/>
        </p:spPr>
        <p:txBody>
          <a:bodyPr/>
          <a:lstStyle/>
          <a:p>
            <a:endParaRPr lang="en-US"/>
          </a:p>
        </p:txBody>
      </p:sp>
      <p:sp>
        <p:nvSpPr>
          <p:cNvPr id="224297" name="Line 1065"/>
          <p:cNvSpPr>
            <a:spLocks noChangeShapeType="1"/>
          </p:cNvSpPr>
          <p:nvPr/>
        </p:nvSpPr>
        <p:spPr bwMode="auto">
          <a:xfrm>
            <a:off x="2743200" y="4114800"/>
            <a:ext cx="76200" cy="76200"/>
          </a:xfrm>
          <a:prstGeom prst="line">
            <a:avLst/>
          </a:prstGeom>
          <a:noFill/>
          <a:ln w="25400">
            <a:solidFill>
              <a:schemeClr val="bg1"/>
            </a:solidFill>
            <a:round/>
            <a:headEnd/>
            <a:tailEnd/>
          </a:ln>
          <a:effectLst/>
        </p:spPr>
        <p:txBody>
          <a:bodyPr/>
          <a:lstStyle/>
          <a:p>
            <a:endParaRPr lang="en-US"/>
          </a:p>
        </p:txBody>
      </p:sp>
      <p:sp>
        <p:nvSpPr>
          <p:cNvPr id="224298" name="Line 1066"/>
          <p:cNvSpPr>
            <a:spLocks noChangeShapeType="1"/>
          </p:cNvSpPr>
          <p:nvPr/>
        </p:nvSpPr>
        <p:spPr bwMode="auto">
          <a:xfrm flipV="1">
            <a:off x="3124200" y="4038600"/>
            <a:ext cx="0" cy="381000"/>
          </a:xfrm>
          <a:prstGeom prst="line">
            <a:avLst/>
          </a:prstGeom>
          <a:noFill/>
          <a:ln w="25400">
            <a:solidFill>
              <a:schemeClr val="bg1"/>
            </a:solidFill>
            <a:round/>
            <a:headEnd/>
            <a:tailEnd/>
          </a:ln>
          <a:effectLst/>
        </p:spPr>
        <p:txBody>
          <a:bodyPr/>
          <a:lstStyle/>
          <a:p>
            <a:endParaRPr lang="en-US"/>
          </a:p>
        </p:txBody>
      </p:sp>
      <p:sp>
        <p:nvSpPr>
          <p:cNvPr id="224299" name="Line 1067"/>
          <p:cNvSpPr>
            <a:spLocks noChangeShapeType="1"/>
          </p:cNvSpPr>
          <p:nvPr/>
        </p:nvSpPr>
        <p:spPr bwMode="auto">
          <a:xfrm flipV="1">
            <a:off x="2743200" y="4038600"/>
            <a:ext cx="381000" cy="76200"/>
          </a:xfrm>
          <a:prstGeom prst="line">
            <a:avLst/>
          </a:prstGeom>
          <a:noFill/>
          <a:ln w="25400">
            <a:solidFill>
              <a:schemeClr val="bg1"/>
            </a:solidFill>
            <a:round/>
            <a:headEnd/>
            <a:tailEnd/>
          </a:ln>
          <a:effectLst/>
        </p:spPr>
        <p:txBody>
          <a:bodyPr/>
          <a:lstStyle/>
          <a:p>
            <a:endParaRPr lang="en-US"/>
          </a:p>
        </p:txBody>
      </p:sp>
      <p:sp>
        <p:nvSpPr>
          <p:cNvPr id="224306" name="Freeform 1074"/>
          <p:cNvSpPr>
            <a:spLocks/>
          </p:cNvSpPr>
          <p:nvPr/>
        </p:nvSpPr>
        <p:spPr bwMode="auto">
          <a:xfrm rot="-678221">
            <a:off x="3530600" y="1825625"/>
            <a:ext cx="85725" cy="76200"/>
          </a:xfrm>
          <a:custGeom>
            <a:avLst/>
            <a:gdLst/>
            <a:ahLst/>
            <a:cxnLst>
              <a:cxn ang="0">
                <a:pos x="0" y="0"/>
              </a:cxn>
              <a:cxn ang="0">
                <a:pos x="288" y="96"/>
              </a:cxn>
              <a:cxn ang="0">
                <a:pos x="576" y="432"/>
              </a:cxn>
            </a:cxnLst>
            <a:rect l="0" t="0" r="r" b="b"/>
            <a:pathLst>
              <a:path w="576" h="432">
                <a:moveTo>
                  <a:pt x="0" y="0"/>
                </a:moveTo>
                <a:cubicBezTo>
                  <a:pt x="96" y="12"/>
                  <a:pt x="192" y="24"/>
                  <a:pt x="288" y="96"/>
                </a:cubicBezTo>
                <a:cubicBezTo>
                  <a:pt x="384" y="168"/>
                  <a:pt x="528" y="376"/>
                  <a:pt x="576" y="432"/>
                </a:cubicBezTo>
              </a:path>
            </a:pathLst>
          </a:custGeom>
          <a:noFill/>
          <a:ln w="25400" cap="flat" cmpd="sng">
            <a:solidFill>
              <a:schemeClr val="hlink"/>
            </a:solidFill>
            <a:prstDash val="solid"/>
            <a:round/>
            <a:headEnd type="none" w="med" len="med"/>
            <a:tailEnd type="none" w="med" len="med"/>
          </a:ln>
          <a:effectLst/>
        </p:spPr>
        <p:txBody>
          <a:bodyPr/>
          <a:lstStyle/>
          <a:p>
            <a:endParaRPr lang="en-US"/>
          </a:p>
        </p:txBody>
      </p:sp>
      <p:sp>
        <p:nvSpPr>
          <p:cNvPr id="224307" name="Line 1075"/>
          <p:cNvSpPr>
            <a:spLocks noChangeShapeType="1"/>
          </p:cNvSpPr>
          <p:nvPr/>
        </p:nvSpPr>
        <p:spPr bwMode="auto">
          <a:xfrm flipH="1">
            <a:off x="3429000" y="2209800"/>
            <a:ext cx="76200" cy="152400"/>
          </a:xfrm>
          <a:prstGeom prst="line">
            <a:avLst/>
          </a:prstGeom>
          <a:noFill/>
          <a:ln w="25400">
            <a:solidFill>
              <a:schemeClr val="hlink"/>
            </a:solidFill>
            <a:round/>
            <a:headEnd/>
            <a:tailEnd/>
          </a:ln>
          <a:effectLst/>
        </p:spPr>
        <p:txBody>
          <a:bodyPr/>
          <a:lstStyle/>
          <a:p>
            <a:endParaRPr lang="en-US"/>
          </a:p>
        </p:txBody>
      </p:sp>
      <p:sp>
        <p:nvSpPr>
          <p:cNvPr id="224308" name="Line 1076"/>
          <p:cNvSpPr>
            <a:spLocks noChangeShapeType="1"/>
          </p:cNvSpPr>
          <p:nvPr/>
        </p:nvSpPr>
        <p:spPr bwMode="auto">
          <a:xfrm flipH="1">
            <a:off x="3657600" y="1828800"/>
            <a:ext cx="76200" cy="76200"/>
          </a:xfrm>
          <a:prstGeom prst="line">
            <a:avLst/>
          </a:prstGeom>
          <a:noFill/>
          <a:ln w="25400">
            <a:solidFill>
              <a:schemeClr val="hlink"/>
            </a:solidFill>
            <a:round/>
            <a:headEnd/>
            <a:tailEnd/>
          </a:ln>
          <a:effectLst/>
        </p:spPr>
        <p:txBody>
          <a:bodyPr/>
          <a:lstStyle/>
          <a:p>
            <a:endParaRPr lang="en-US"/>
          </a:p>
        </p:txBody>
      </p:sp>
      <p:sp>
        <p:nvSpPr>
          <p:cNvPr id="224309" name="Line 1077"/>
          <p:cNvSpPr>
            <a:spLocks noChangeShapeType="1"/>
          </p:cNvSpPr>
          <p:nvPr/>
        </p:nvSpPr>
        <p:spPr bwMode="auto">
          <a:xfrm>
            <a:off x="3733800" y="1828800"/>
            <a:ext cx="76200" cy="457200"/>
          </a:xfrm>
          <a:prstGeom prst="line">
            <a:avLst/>
          </a:prstGeom>
          <a:noFill/>
          <a:ln w="25400">
            <a:solidFill>
              <a:schemeClr val="hlink"/>
            </a:solidFill>
            <a:round/>
            <a:headEnd/>
            <a:tailEnd/>
          </a:ln>
          <a:effectLst/>
        </p:spPr>
        <p:txBody>
          <a:bodyPr/>
          <a:lstStyle/>
          <a:p>
            <a:endParaRPr lang="en-US"/>
          </a:p>
        </p:txBody>
      </p:sp>
      <p:sp>
        <p:nvSpPr>
          <p:cNvPr id="224310" name="Line 1078"/>
          <p:cNvSpPr>
            <a:spLocks noChangeShapeType="1"/>
          </p:cNvSpPr>
          <p:nvPr/>
        </p:nvSpPr>
        <p:spPr bwMode="auto">
          <a:xfrm flipV="1">
            <a:off x="3429000" y="2286000"/>
            <a:ext cx="381000" cy="76200"/>
          </a:xfrm>
          <a:prstGeom prst="line">
            <a:avLst/>
          </a:prstGeom>
          <a:noFill/>
          <a:ln w="25400">
            <a:solidFill>
              <a:schemeClr val="hlink"/>
            </a:solidFill>
            <a:round/>
            <a:headEnd/>
            <a:tailEnd/>
          </a:ln>
          <a:effectLst/>
        </p:spPr>
        <p:txBody>
          <a:bodyPr/>
          <a:lstStyle/>
          <a:p>
            <a:endParaRPr lang="en-US"/>
          </a:p>
        </p:txBody>
      </p:sp>
      <p:sp>
        <p:nvSpPr>
          <p:cNvPr id="224311" name="Freeform 1079"/>
          <p:cNvSpPr>
            <a:spLocks/>
          </p:cNvSpPr>
          <p:nvPr/>
        </p:nvSpPr>
        <p:spPr bwMode="auto">
          <a:xfrm>
            <a:off x="3733800" y="2590800"/>
            <a:ext cx="228600" cy="381000"/>
          </a:xfrm>
          <a:custGeom>
            <a:avLst/>
            <a:gdLst/>
            <a:ahLst/>
            <a:cxnLst>
              <a:cxn ang="0">
                <a:pos x="432" y="0"/>
              </a:cxn>
              <a:cxn ang="0">
                <a:pos x="192" y="192"/>
              </a:cxn>
              <a:cxn ang="0">
                <a:pos x="0" y="528"/>
              </a:cxn>
            </a:cxnLst>
            <a:rect l="0" t="0" r="r" b="b"/>
            <a:pathLst>
              <a:path w="432" h="528">
                <a:moveTo>
                  <a:pt x="432" y="0"/>
                </a:moveTo>
                <a:cubicBezTo>
                  <a:pt x="348" y="52"/>
                  <a:pt x="264" y="104"/>
                  <a:pt x="192" y="192"/>
                </a:cubicBezTo>
                <a:cubicBezTo>
                  <a:pt x="120" y="280"/>
                  <a:pt x="32" y="472"/>
                  <a:pt x="0" y="528"/>
                </a:cubicBezTo>
              </a:path>
            </a:pathLst>
          </a:custGeom>
          <a:noFill/>
          <a:ln w="25400" cap="flat" cmpd="sng">
            <a:solidFill>
              <a:schemeClr val="hlink"/>
            </a:solidFill>
            <a:prstDash val="solid"/>
            <a:round/>
            <a:headEnd type="none" w="med" len="med"/>
            <a:tailEnd type="none" w="med" len="med"/>
          </a:ln>
          <a:effectLst/>
        </p:spPr>
        <p:txBody>
          <a:bodyPr/>
          <a:lstStyle/>
          <a:p>
            <a:endParaRPr lang="en-US"/>
          </a:p>
        </p:txBody>
      </p:sp>
      <p:sp>
        <p:nvSpPr>
          <p:cNvPr id="224312" name="Freeform 1080"/>
          <p:cNvSpPr>
            <a:spLocks/>
          </p:cNvSpPr>
          <p:nvPr/>
        </p:nvSpPr>
        <p:spPr bwMode="auto">
          <a:xfrm>
            <a:off x="3962400" y="2743200"/>
            <a:ext cx="152400" cy="381000"/>
          </a:xfrm>
          <a:custGeom>
            <a:avLst/>
            <a:gdLst/>
            <a:ahLst/>
            <a:cxnLst>
              <a:cxn ang="0">
                <a:pos x="432" y="0"/>
              </a:cxn>
              <a:cxn ang="0">
                <a:pos x="192" y="192"/>
              </a:cxn>
              <a:cxn ang="0">
                <a:pos x="0" y="528"/>
              </a:cxn>
            </a:cxnLst>
            <a:rect l="0" t="0" r="r" b="b"/>
            <a:pathLst>
              <a:path w="432" h="528">
                <a:moveTo>
                  <a:pt x="432" y="0"/>
                </a:moveTo>
                <a:cubicBezTo>
                  <a:pt x="348" y="52"/>
                  <a:pt x="264" y="104"/>
                  <a:pt x="192" y="192"/>
                </a:cubicBezTo>
                <a:cubicBezTo>
                  <a:pt x="120" y="280"/>
                  <a:pt x="32" y="472"/>
                  <a:pt x="0" y="528"/>
                </a:cubicBezTo>
              </a:path>
            </a:pathLst>
          </a:custGeom>
          <a:noFill/>
          <a:ln w="25400" cap="flat" cmpd="sng">
            <a:solidFill>
              <a:schemeClr val="hlink"/>
            </a:solidFill>
            <a:prstDash val="solid"/>
            <a:round/>
            <a:headEnd type="none" w="med" len="med"/>
            <a:tailEnd type="none" w="med" len="med"/>
          </a:ln>
          <a:effectLst/>
        </p:spPr>
        <p:txBody>
          <a:bodyPr/>
          <a:lstStyle/>
          <a:p>
            <a:endParaRPr lang="en-US"/>
          </a:p>
        </p:txBody>
      </p:sp>
      <p:sp>
        <p:nvSpPr>
          <p:cNvPr id="224313" name="Line 1081"/>
          <p:cNvSpPr>
            <a:spLocks noChangeShapeType="1"/>
          </p:cNvSpPr>
          <p:nvPr/>
        </p:nvSpPr>
        <p:spPr bwMode="auto">
          <a:xfrm>
            <a:off x="3962400" y="3124200"/>
            <a:ext cx="76200" cy="76200"/>
          </a:xfrm>
          <a:prstGeom prst="line">
            <a:avLst/>
          </a:prstGeom>
          <a:noFill/>
          <a:ln w="25400">
            <a:solidFill>
              <a:schemeClr val="hlink"/>
            </a:solidFill>
            <a:round/>
            <a:headEnd/>
            <a:tailEnd/>
          </a:ln>
          <a:effectLst/>
        </p:spPr>
        <p:txBody>
          <a:bodyPr/>
          <a:lstStyle/>
          <a:p>
            <a:endParaRPr lang="en-US"/>
          </a:p>
        </p:txBody>
      </p:sp>
      <p:sp>
        <p:nvSpPr>
          <p:cNvPr id="224315" name="Line 1083"/>
          <p:cNvSpPr>
            <a:spLocks noChangeShapeType="1"/>
          </p:cNvSpPr>
          <p:nvPr/>
        </p:nvSpPr>
        <p:spPr bwMode="auto">
          <a:xfrm>
            <a:off x="3657600" y="2895600"/>
            <a:ext cx="76200" cy="76200"/>
          </a:xfrm>
          <a:prstGeom prst="line">
            <a:avLst/>
          </a:prstGeom>
          <a:noFill/>
          <a:ln w="25400">
            <a:solidFill>
              <a:schemeClr val="hlink"/>
            </a:solidFill>
            <a:round/>
            <a:headEnd/>
            <a:tailEnd/>
          </a:ln>
          <a:effectLst/>
        </p:spPr>
        <p:txBody>
          <a:bodyPr/>
          <a:lstStyle/>
          <a:p>
            <a:endParaRPr lang="en-US"/>
          </a:p>
        </p:txBody>
      </p:sp>
      <p:sp>
        <p:nvSpPr>
          <p:cNvPr id="224316" name="Line 1084"/>
          <p:cNvSpPr>
            <a:spLocks noChangeShapeType="1"/>
          </p:cNvSpPr>
          <p:nvPr/>
        </p:nvSpPr>
        <p:spPr bwMode="auto">
          <a:xfrm>
            <a:off x="3657600" y="2895600"/>
            <a:ext cx="0" cy="381000"/>
          </a:xfrm>
          <a:prstGeom prst="line">
            <a:avLst/>
          </a:prstGeom>
          <a:noFill/>
          <a:ln w="25400">
            <a:solidFill>
              <a:schemeClr val="hlink"/>
            </a:solidFill>
            <a:round/>
            <a:headEnd/>
            <a:tailEnd/>
          </a:ln>
          <a:effectLst/>
        </p:spPr>
        <p:txBody>
          <a:bodyPr/>
          <a:lstStyle/>
          <a:p>
            <a:endParaRPr lang="en-US"/>
          </a:p>
        </p:txBody>
      </p:sp>
      <p:sp>
        <p:nvSpPr>
          <p:cNvPr id="224317" name="Line 1085"/>
          <p:cNvSpPr>
            <a:spLocks noChangeShapeType="1"/>
          </p:cNvSpPr>
          <p:nvPr/>
        </p:nvSpPr>
        <p:spPr bwMode="auto">
          <a:xfrm flipH="1">
            <a:off x="3657600" y="3200400"/>
            <a:ext cx="381000" cy="76200"/>
          </a:xfrm>
          <a:prstGeom prst="line">
            <a:avLst/>
          </a:prstGeom>
          <a:noFill/>
          <a:ln w="25400">
            <a:solidFill>
              <a:schemeClr val="hlink"/>
            </a:solidFill>
            <a:round/>
            <a:headEnd/>
            <a:tailEnd/>
          </a:ln>
          <a:effectLst/>
        </p:spPr>
        <p:txBody>
          <a:bodyPr/>
          <a:lstStyle/>
          <a:p>
            <a:endParaRPr lang="en-US"/>
          </a:p>
        </p:txBody>
      </p:sp>
      <p:sp>
        <p:nvSpPr>
          <p:cNvPr id="224319" name="Freeform 1087"/>
          <p:cNvSpPr>
            <a:spLocks/>
          </p:cNvSpPr>
          <p:nvPr/>
        </p:nvSpPr>
        <p:spPr bwMode="auto">
          <a:xfrm>
            <a:off x="7010400" y="2743200"/>
            <a:ext cx="381000" cy="2590800"/>
          </a:xfrm>
          <a:custGeom>
            <a:avLst/>
            <a:gdLst/>
            <a:ahLst/>
            <a:cxnLst>
              <a:cxn ang="0">
                <a:pos x="0" y="0"/>
              </a:cxn>
              <a:cxn ang="0">
                <a:pos x="96" y="192"/>
              </a:cxn>
              <a:cxn ang="0">
                <a:pos x="192" y="576"/>
              </a:cxn>
              <a:cxn ang="0">
                <a:pos x="96" y="480"/>
              </a:cxn>
              <a:cxn ang="0">
                <a:pos x="192" y="720"/>
              </a:cxn>
              <a:cxn ang="0">
                <a:pos x="240" y="1392"/>
              </a:cxn>
              <a:cxn ang="0">
                <a:pos x="192" y="1632"/>
              </a:cxn>
            </a:cxnLst>
            <a:rect l="0" t="0" r="r" b="b"/>
            <a:pathLst>
              <a:path w="240" h="1632">
                <a:moveTo>
                  <a:pt x="0" y="0"/>
                </a:moveTo>
                <a:cubicBezTo>
                  <a:pt x="32" y="48"/>
                  <a:pt x="64" y="96"/>
                  <a:pt x="96" y="192"/>
                </a:cubicBezTo>
                <a:cubicBezTo>
                  <a:pt x="128" y="288"/>
                  <a:pt x="192" y="528"/>
                  <a:pt x="192" y="576"/>
                </a:cubicBezTo>
                <a:cubicBezTo>
                  <a:pt x="192" y="624"/>
                  <a:pt x="96" y="456"/>
                  <a:pt x="96" y="480"/>
                </a:cubicBezTo>
                <a:cubicBezTo>
                  <a:pt x="96" y="504"/>
                  <a:pt x="168" y="568"/>
                  <a:pt x="192" y="720"/>
                </a:cubicBezTo>
                <a:cubicBezTo>
                  <a:pt x="216" y="872"/>
                  <a:pt x="240" y="1240"/>
                  <a:pt x="240" y="1392"/>
                </a:cubicBezTo>
                <a:cubicBezTo>
                  <a:pt x="240" y="1544"/>
                  <a:pt x="200" y="1592"/>
                  <a:pt x="192" y="1632"/>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224320" name="Line 1088"/>
          <p:cNvSpPr>
            <a:spLocks noChangeShapeType="1"/>
          </p:cNvSpPr>
          <p:nvPr/>
        </p:nvSpPr>
        <p:spPr bwMode="auto">
          <a:xfrm flipH="1">
            <a:off x="7239000" y="5334000"/>
            <a:ext cx="76200" cy="228600"/>
          </a:xfrm>
          <a:prstGeom prst="line">
            <a:avLst/>
          </a:prstGeom>
          <a:noFill/>
          <a:ln w="12700">
            <a:solidFill>
              <a:schemeClr val="bg1"/>
            </a:solidFill>
            <a:round/>
            <a:headEnd/>
            <a:tailEnd type="triangle" w="med" len="med"/>
          </a:ln>
          <a:effectLst/>
        </p:spPr>
        <p:txBody>
          <a:bodyPr/>
          <a:lstStyle/>
          <a:p>
            <a:endParaRPr lang="en-US"/>
          </a:p>
        </p:txBody>
      </p:sp>
      <p:sp>
        <p:nvSpPr>
          <p:cNvPr id="224325" name="Freeform 1093"/>
          <p:cNvSpPr>
            <a:spLocks/>
          </p:cNvSpPr>
          <p:nvPr/>
        </p:nvSpPr>
        <p:spPr bwMode="auto">
          <a:xfrm>
            <a:off x="4800600" y="1358900"/>
            <a:ext cx="2133600" cy="1003300"/>
          </a:xfrm>
          <a:custGeom>
            <a:avLst/>
            <a:gdLst/>
            <a:ahLst/>
            <a:cxnLst>
              <a:cxn ang="0">
                <a:pos x="1344" y="632"/>
              </a:cxn>
              <a:cxn ang="0">
                <a:pos x="1152" y="488"/>
              </a:cxn>
              <a:cxn ang="0">
                <a:pos x="768" y="344"/>
              </a:cxn>
              <a:cxn ang="0">
                <a:pos x="1008" y="344"/>
              </a:cxn>
              <a:cxn ang="0">
                <a:pos x="768" y="200"/>
              </a:cxn>
              <a:cxn ang="0">
                <a:pos x="480" y="56"/>
              </a:cxn>
              <a:cxn ang="0">
                <a:pos x="192" y="8"/>
              </a:cxn>
              <a:cxn ang="0">
                <a:pos x="0" y="8"/>
              </a:cxn>
            </a:cxnLst>
            <a:rect l="0" t="0" r="r" b="b"/>
            <a:pathLst>
              <a:path w="1344" h="632">
                <a:moveTo>
                  <a:pt x="1344" y="632"/>
                </a:moveTo>
                <a:cubicBezTo>
                  <a:pt x="1296" y="584"/>
                  <a:pt x="1248" y="536"/>
                  <a:pt x="1152" y="488"/>
                </a:cubicBezTo>
                <a:cubicBezTo>
                  <a:pt x="1056" y="440"/>
                  <a:pt x="792" y="368"/>
                  <a:pt x="768" y="344"/>
                </a:cubicBezTo>
                <a:cubicBezTo>
                  <a:pt x="744" y="320"/>
                  <a:pt x="1008" y="368"/>
                  <a:pt x="1008" y="344"/>
                </a:cubicBezTo>
                <a:cubicBezTo>
                  <a:pt x="1008" y="320"/>
                  <a:pt x="856" y="248"/>
                  <a:pt x="768" y="200"/>
                </a:cubicBezTo>
                <a:cubicBezTo>
                  <a:pt x="680" y="152"/>
                  <a:pt x="576" y="88"/>
                  <a:pt x="480" y="56"/>
                </a:cubicBezTo>
                <a:cubicBezTo>
                  <a:pt x="384" y="24"/>
                  <a:pt x="272" y="16"/>
                  <a:pt x="192" y="8"/>
                </a:cubicBezTo>
                <a:cubicBezTo>
                  <a:pt x="112" y="0"/>
                  <a:pt x="32" y="8"/>
                  <a:pt x="0" y="8"/>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224326" name="Line 1094"/>
          <p:cNvSpPr>
            <a:spLocks noChangeShapeType="1"/>
          </p:cNvSpPr>
          <p:nvPr/>
        </p:nvSpPr>
        <p:spPr bwMode="auto">
          <a:xfrm flipH="1">
            <a:off x="4572000" y="1371600"/>
            <a:ext cx="304800" cy="0"/>
          </a:xfrm>
          <a:prstGeom prst="line">
            <a:avLst/>
          </a:prstGeom>
          <a:noFill/>
          <a:ln w="12700">
            <a:solidFill>
              <a:schemeClr val="bg1"/>
            </a:solidFill>
            <a:round/>
            <a:headEnd/>
            <a:tailEnd type="triangle" w="med" len="med"/>
          </a:ln>
          <a:effectLst/>
        </p:spPr>
        <p:txBody>
          <a:bodyPr/>
          <a:lstStyle/>
          <a:p>
            <a:endParaRPr lang="en-US"/>
          </a:p>
        </p:txBody>
      </p:sp>
      <p:sp>
        <p:nvSpPr>
          <p:cNvPr id="224327" name="Line 1095"/>
          <p:cNvSpPr>
            <a:spLocks noChangeShapeType="1"/>
          </p:cNvSpPr>
          <p:nvPr/>
        </p:nvSpPr>
        <p:spPr bwMode="auto">
          <a:xfrm flipV="1">
            <a:off x="6705600" y="2362200"/>
            <a:ext cx="609600" cy="381000"/>
          </a:xfrm>
          <a:prstGeom prst="line">
            <a:avLst/>
          </a:prstGeom>
          <a:noFill/>
          <a:ln w="12700">
            <a:solidFill>
              <a:srgbClr val="000000"/>
            </a:solidFill>
            <a:round/>
            <a:headEnd/>
            <a:tailEnd/>
          </a:ln>
          <a:effectLst/>
        </p:spPr>
        <p:txBody>
          <a:bodyPr/>
          <a:lstStyle/>
          <a:p>
            <a:endParaRPr lang="en-US"/>
          </a:p>
        </p:txBody>
      </p:sp>
      <p:sp>
        <p:nvSpPr>
          <p:cNvPr id="224328" name="Text Box 1096"/>
          <p:cNvSpPr txBox="1">
            <a:spLocks noChangeArrowheads="1"/>
          </p:cNvSpPr>
          <p:nvPr/>
        </p:nvSpPr>
        <p:spPr bwMode="auto">
          <a:xfrm>
            <a:off x="1371600" y="441325"/>
            <a:ext cx="6629400" cy="701675"/>
          </a:xfrm>
          <a:prstGeom prst="rect">
            <a:avLst/>
          </a:prstGeom>
          <a:noFill/>
          <a:ln w="12700">
            <a:noFill/>
            <a:miter lim="800000"/>
            <a:headEnd/>
            <a:tailEnd/>
          </a:ln>
          <a:effectLst/>
        </p:spPr>
        <p:txBody>
          <a:bodyPr>
            <a:spAutoFit/>
          </a:bodyPr>
          <a:lstStyle/>
          <a:p>
            <a:pPr algn="ctr">
              <a:spcBef>
                <a:spcPct val="50000"/>
              </a:spcBef>
            </a:pPr>
            <a:r>
              <a:rPr lang="en-US" sz="4000" b="1">
                <a:solidFill>
                  <a:schemeClr val="bg2"/>
                </a:solidFill>
              </a:rPr>
              <a:t>AREA OF OPERATIONS</a:t>
            </a:r>
          </a:p>
        </p:txBody>
      </p:sp>
      <p:sp>
        <p:nvSpPr>
          <p:cNvPr id="224331" name="Text Box 1099"/>
          <p:cNvSpPr txBox="1">
            <a:spLocks noChangeArrowheads="1"/>
          </p:cNvSpPr>
          <p:nvPr/>
        </p:nvSpPr>
        <p:spPr bwMode="auto">
          <a:xfrm>
            <a:off x="1371600" y="3657600"/>
            <a:ext cx="1905000" cy="304800"/>
          </a:xfrm>
          <a:prstGeom prst="rect">
            <a:avLst/>
          </a:prstGeom>
          <a:noFill/>
          <a:ln w="12700">
            <a:noFill/>
            <a:miter lim="800000"/>
            <a:headEnd/>
            <a:tailEnd/>
          </a:ln>
          <a:effectLst/>
        </p:spPr>
        <p:txBody>
          <a:bodyPr>
            <a:spAutoFit/>
          </a:bodyPr>
          <a:lstStyle/>
          <a:p>
            <a:pPr>
              <a:spcBef>
                <a:spcPct val="50000"/>
              </a:spcBef>
            </a:pPr>
            <a:r>
              <a:rPr lang="en-US" sz="1400" b="1"/>
              <a:t>Shaping Operations</a:t>
            </a:r>
          </a:p>
        </p:txBody>
      </p:sp>
      <p:sp>
        <p:nvSpPr>
          <p:cNvPr id="224332" name="Text Box 1100"/>
          <p:cNvSpPr txBox="1">
            <a:spLocks noChangeArrowheads="1"/>
          </p:cNvSpPr>
          <p:nvPr/>
        </p:nvSpPr>
        <p:spPr bwMode="auto">
          <a:xfrm>
            <a:off x="4419600" y="4343400"/>
            <a:ext cx="1981200" cy="304800"/>
          </a:xfrm>
          <a:prstGeom prst="rect">
            <a:avLst/>
          </a:prstGeom>
          <a:noFill/>
          <a:ln w="12700">
            <a:noFill/>
            <a:miter lim="800000"/>
            <a:headEnd/>
            <a:tailEnd/>
          </a:ln>
          <a:effectLst/>
        </p:spPr>
        <p:txBody>
          <a:bodyPr>
            <a:spAutoFit/>
          </a:bodyPr>
          <a:lstStyle/>
          <a:p>
            <a:pPr>
              <a:spcBef>
                <a:spcPct val="50000"/>
              </a:spcBef>
            </a:pPr>
            <a:r>
              <a:rPr lang="en-US" sz="1400" b="1"/>
              <a:t>Decisive Operations</a:t>
            </a:r>
          </a:p>
        </p:txBody>
      </p:sp>
      <p:sp>
        <p:nvSpPr>
          <p:cNvPr id="224333" name="Text Box 1101"/>
          <p:cNvSpPr txBox="1">
            <a:spLocks noChangeArrowheads="1"/>
          </p:cNvSpPr>
          <p:nvPr/>
        </p:nvSpPr>
        <p:spPr bwMode="auto">
          <a:xfrm>
            <a:off x="7239000" y="2895600"/>
            <a:ext cx="1905000" cy="304800"/>
          </a:xfrm>
          <a:prstGeom prst="rect">
            <a:avLst/>
          </a:prstGeom>
          <a:noFill/>
          <a:ln w="12700">
            <a:noFill/>
            <a:miter lim="800000"/>
            <a:headEnd/>
            <a:tailEnd/>
          </a:ln>
          <a:effectLst/>
        </p:spPr>
        <p:txBody>
          <a:bodyPr>
            <a:spAutoFit/>
          </a:bodyPr>
          <a:lstStyle/>
          <a:p>
            <a:pPr>
              <a:spcBef>
                <a:spcPct val="50000"/>
              </a:spcBef>
            </a:pPr>
            <a:r>
              <a:rPr lang="en-US" sz="1400" b="1"/>
              <a:t>Security Operations</a:t>
            </a:r>
          </a:p>
        </p:txBody>
      </p:sp>
      <p:sp>
        <p:nvSpPr>
          <p:cNvPr id="224335" name="Line 1103"/>
          <p:cNvSpPr>
            <a:spLocks noChangeShapeType="1"/>
          </p:cNvSpPr>
          <p:nvPr/>
        </p:nvSpPr>
        <p:spPr bwMode="auto">
          <a:xfrm>
            <a:off x="1219200" y="3657600"/>
            <a:ext cx="152400" cy="76200"/>
          </a:xfrm>
          <a:prstGeom prst="line">
            <a:avLst/>
          </a:prstGeom>
          <a:noFill/>
          <a:ln w="25400">
            <a:solidFill>
              <a:schemeClr val="bg1"/>
            </a:solidFill>
            <a:round/>
            <a:headEnd/>
            <a:tailEnd/>
          </a:ln>
          <a:effectLst/>
        </p:spPr>
        <p:txBody>
          <a:bodyPr/>
          <a:lstStyle/>
          <a:p>
            <a:endParaRPr lang="en-US"/>
          </a:p>
        </p:txBody>
      </p:sp>
      <p:sp>
        <p:nvSpPr>
          <p:cNvPr id="224336" name="Line 1104"/>
          <p:cNvSpPr>
            <a:spLocks noChangeShapeType="1"/>
          </p:cNvSpPr>
          <p:nvPr/>
        </p:nvSpPr>
        <p:spPr bwMode="auto">
          <a:xfrm>
            <a:off x="1066800" y="4191000"/>
            <a:ext cx="152400" cy="76200"/>
          </a:xfrm>
          <a:prstGeom prst="line">
            <a:avLst/>
          </a:prstGeom>
          <a:noFill/>
          <a:ln w="25400">
            <a:solidFill>
              <a:schemeClr val="bg1"/>
            </a:solidFill>
            <a:round/>
            <a:headEnd/>
            <a:tailEnd/>
          </a:ln>
          <a:effectLst/>
        </p:spPr>
        <p:txBody>
          <a:bodyPr/>
          <a:lstStyle/>
          <a:p>
            <a:endParaRPr lang="en-US"/>
          </a:p>
        </p:txBody>
      </p:sp>
      <p:sp>
        <p:nvSpPr>
          <p:cNvPr id="224337" name="Line 1105"/>
          <p:cNvSpPr>
            <a:spLocks noChangeShapeType="1"/>
          </p:cNvSpPr>
          <p:nvPr/>
        </p:nvSpPr>
        <p:spPr bwMode="auto">
          <a:xfrm>
            <a:off x="990600" y="3810000"/>
            <a:ext cx="381000" cy="228600"/>
          </a:xfrm>
          <a:prstGeom prst="line">
            <a:avLst/>
          </a:prstGeom>
          <a:noFill/>
          <a:ln w="25400">
            <a:solidFill>
              <a:schemeClr val="bg1"/>
            </a:solidFill>
            <a:round/>
            <a:headEnd/>
            <a:tailEnd/>
          </a:ln>
          <a:effectLst/>
        </p:spPr>
        <p:txBody>
          <a:bodyPr/>
          <a:lstStyle/>
          <a:p>
            <a:endParaRPr lang="en-US"/>
          </a:p>
        </p:txBody>
      </p:sp>
      <p:sp>
        <p:nvSpPr>
          <p:cNvPr id="224340" name="Line 1108"/>
          <p:cNvSpPr>
            <a:spLocks noChangeShapeType="1"/>
          </p:cNvSpPr>
          <p:nvPr/>
        </p:nvSpPr>
        <p:spPr bwMode="auto">
          <a:xfrm rot="21298124" flipH="1">
            <a:off x="1295400" y="3962400"/>
            <a:ext cx="152400" cy="228600"/>
          </a:xfrm>
          <a:prstGeom prst="line">
            <a:avLst/>
          </a:prstGeom>
          <a:noFill/>
          <a:ln w="25400">
            <a:solidFill>
              <a:schemeClr val="bg1"/>
            </a:solidFill>
            <a:round/>
            <a:headEnd/>
            <a:tailEnd/>
          </a:ln>
          <a:effectLst/>
        </p:spPr>
        <p:txBody>
          <a:bodyPr/>
          <a:lstStyle/>
          <a:p>
            <a:endParaRPr lang="en-US"/>
          </a:p>
        </p:txBody>
      </p:sp>
      <p:sp>
        <p:nvSpPr>
          <p:cNvPr id="224342" name="Line 1110"/>
          <p:cNvSpPr>
            <a:spLocks noChangeShapeType="1"/>
          </p:cNvSpPr>
          <p:nvPr/>
        </p:nvSpPr>
        <p:spPr bwMode="auto">
          <a:xfrm>
            <a:off x="990600" y="3810000"/>
            <a:ext cx="0" cy="152400"/>
          </a:xfrm>
          <a:prstGeom prst="line">
            <a:avLst/>
          </a:prstGeom>
          <a:noFill/>
          <a:ln w="25400">
            <a:solidFill>
              <a:schemeClr val="bg1"/>
            </a:solidFill>
            <a:round/>
            <a:headEnd/>
            <a:tailEnd/>
          </a:ln>
          <a:effectLst/>
        </p:spPr>
        <p:txBody>
          <a:bodyPr/>
          <a:lstStyle/>
          <a:p>
            <a:endParaRPr lang="en-US"/>
          </a:p>
        </p:txBody>
      </p:sp>
      <p:sp>
        <p:nvSpPr>
          <p:cNvPr id="224344" name="Line 1112"/>
          <p:cNvSpPr>
            <a:spLocks noChangeShapeType="1"/>
          </p:cNvSpPr>
          <p:nvPr/>
        </p:nvSpPr>
        <p:spPr bwMode="auto">
          <a:xfrm flipV="1">
            <a:off x="990600" y="3733800"/>
            <a:ext cx="152400" cy="76200"/>
          </a:xfrm>
          <a:prstGeom prst="line">
            <a:avLst/>
          </a:prstGeom>
          <a:noFill/>
          <a:ln w="25400">
            <a:solidFill>
              <a:schemeClr val="bg1"/>
            </a:solidFill>
            <a:round/>
            <a:headEnd/>
            <a:tailEnd/>
          </a:ln>
          <a:effectLst/>
        </p:spPr>
        <p:txBody>
          <a:bodyPr/>
          <a:lstStyle/>
          <a:p>
            <a:endParaRPr lang="en-US"/>
          </a:p>
        </p:txBody>
      </p:sp>
      <p:sp>
        <p:nvSpPr>
          <p:cNvPr id="224349" name="Text Box 1117"/>
          <p:cNvSpPr txBox="1">
            <a:spLocks noChangeArrowheads="1"/>
          </p:cNvSpPr>
          <p:nvPr/>
        </p:nvSpPr>
        <p:spPr bwMode="auto">
          <a:xfrm rot="-3092193">
            <a:off x="3962400" y="2362200"/>
            <a:ext cx="762000" cy="304800"/>
          </a:xfrm>
          <a:prstGeom prst="rect">
            <a:avLst/>
          </a:prstGeom>
          <a:noFill/>
          <a:ln w="12700">
            <a:noFill/>
            <a:miter lim="800000"/>
            <a:headEnd/>
            <a:tailEnd/>
          </a:ln>
          <a:effectLst/>
        </p:spPr>
        <p:txBody>
          <a:bodyPr>
            <a:spAutoFit/>
          </a:bodyPr>
          <a:lstStyle/>
          <a:p>
            <a:pPr>
              <a:spcBef>
                <a:spcPct val="50000"/>
              </a:spcBef>
            </a:pPr>
            <a:r>
              <a:rPr lang="en-US" sz="1400" b="1"/>
              <a:t>ENY</a:t>
            </a:r>
          </a:p>
        </p:txBody>
      </p:sp>
      <p:sp>
        <p:nvSpPr>
          <p:cNvPr id="224351" name="Text Box 1119"/>
          <p:cNvSpPr txBox="1">
            <a:spLocks noChangeArrowheads="1"/>
          </p:cNvSpPr>
          <p:nvPr/>
        </p:nvSpPr>
        <p:spPr bwMode="auto">
          <a:xfrm>
            <a:off x="1371600" y="4114800"/>
            <a:ext cx="1143000" cy="517525"/>
          </a:xfrm>
          <a:prstGeom prst="rect">
            <a:avLst/>
          </a:prstGeom>
          <a:noFill/>
          <a:ln w="12700">
            <a:noFill/>
            <a:miter lim="800000"/>
            <a:headEnd/>
            <a:tailEnd/>
          </a:ln>
          <a:effectLst/>
        </p:spPr>
        <p:txBody>
          <a:bodyPr>
            <a:spAutoFit/>
          </a:bodyPr>
          <a:lstStyle/>
          <a:p>
            <a:pPr>
              <a:spcBef>
                <a:spcPct val="50000"/>
              </a:spcBef>
            </a:pPr>
            <a:r>
              <a:rPr lang="en-US" sz="1400" b="1"/>
              <a:t>Supporting attack</a:t>
            </a:r>
          </a:p>
        </p:txBody>
      </p:sp>
      <p:sp>
        <p:nvSpPr>
          <p:cNvPr id="224354" name="Text Box 1122"/>
          <p:cNvSpPr txBox="1">
            <a:spLocks noChangeArrowheads="1"/>
          </p:cNvSpPr>
          <p:nvPr/>
        </p:nvSpPr>
        <p:spPr bwMode="auto">
          <a:xfrm rot="2249482">
            <a:off x="2895600" y="1828800"/>
            <a:ext cx="762000" cy="304800"/>
          </a:xfrm>
          <a:prstGeom prst="rect">
            <a:avLst/>
          </a:prstGeom>
          <a:noFill/>
          <a:ln w="12700">
            <a:noFill/>
            <a:miter lim="800000"/>
            <a:headEnd/>
            <a:tailEnd/>
          </a:ln>
          <a:effectLst/>
        </p:spPr>
        <p:txBody>
          <a:bodyPr>
            <a:spAutoFit/>
          </a:bodyPr>
          <a:lstStyle/>
          <a:p>
            <a:pPr>
              <a:spcBef>
                <a:spcPct val="50000"/>
              </a:spcBef>
            </a:pPr>
            <a:r>
              <a:rPr lang="en-US" sz="1400" b="1"/>
              <a:t>ENY</a:t>
            </a:r>
          </a:p>
        </p:txBody>
      </p:sp>
      <p:sp>
        <p:nvSpPr>
          <p:cNvPr id="224356" name="Text Box 1124"/>
          <p:cNvSpPr txBox="1">
            <a:spLocks noChangeArrowheads="1"/>
          </p:cNvSpPr>
          <p:nvPr/>
        </p:nvSpPr>
        <p:spPr bwMode="auto">
          <a:xfrm rot="-3101564">
            <a:off x="3733800" y="2209800"/>
            <a:ext cx="762000" cy="304800"/>
          </a:xfrm>
          <a:prstGeom prst="rect">
            <a:avLst/>
          </a:prstGeom>
          <a:noFill/>
          <a:ln w="12700">
            <a:noFill/>
            <a:miter lim="800000"/>
            <a:headEnd/>
            <a:tailEnd/>
          </a:ln>
          <a:effectLst/>
        </p:spPr>
        <p:txBody>
          <a:bodyPr>
            <a:spAutoFit/>
          </a:bodyPr>
          <a:lstStyle/>
          <a:p>
            <a:pPr>
              <a:spcBef>
                <a:spcPct val="50000"/>
              </a:spcBef>
            </a:pPr>
            <a:r>
              <a:rPr lang="en-US" sz="1400" b="1"/>
              <a:t>ENY</a:t>
            </a:r>
          </a:p>
        </p:txBody>
      </p:sp>
      <p:sp>
        <p:nvSpPr>
          <p:cNvPr id="224358" name="Text Box 1126"/>
          <p:cNvSpPr txBox="1">
            <a:spLocks noChangeArrowheads="1"/>
          </p:cNvSpPr>
          <p:nvPr/>
        </p:nvSpPr>
        <p:spPr bwMode="auto">
          <a:xfrm rot="2007678">
            <a:off x="3048000" y="1600200"/>
            <a:ext cx="762000" cy="304800"/>
          </a:xfrm>
          <a:prstGeom prst="rect">
            <a:avLst/>
          </a:prstGeom>
          <a:noFill/>
          <a:ln w="12700">
            <a:noFill/>
            <a:miter lim="800000"/>
            <a:headEnd/>
            <a:tailEnd/>
          </a:ln>
          <a:effectLst/>
        </p:spPr>
        <p:txBody>
          <a:bodyPr>
            <a:spAutoFit/>
          </a:bodyPr>
          <a:lstStyle/>
          <a:p>
            <a:pPr>
              <a:spcBef>
                <a:spcPct val="50000"/>
              </a:spcBef>
            </a:pPr>
            <a:r>
              <a:rPr lang="en-US" sz="1400" b="1"/>
              <a:t>ENY</a:t>
            </a:r>
          </a:p>
        </p:txBody>
      </p:sp>
      <p:sp>
        <p:nvSpPr>
          <p:cNvPr id="224359" name="Freeform 1127"/>
          <p:cNvSpPr>
            <a:spLocks/>
          </p:cNvSpPr>
          <p:nvPr/>
        </p:nvSpPr>
        <p:spPr bwMode="auto">
          <a:xfrm rot="-387171">
            <a:off x="3365500" y="2020888"/>
            <a:ext cx="133350" cy="193675"/>
          </a:xfrm>
          <a:custGeom>
            <a:avLst/>
            <a:gdLst/>
            <a:ahLst/>
            <a:cxnLst>
              <a:cxn ang="0">
                <a:pos x="0" y="0"/>
              </a:cxn>
              <a:cxn ang="0">
                <a:pos x="288" y="96"/>
              </a:cxn>
              <a:cxn ang="0">
                <a:pos x="576" y="432"/>
              </a:cxn>
            </a:cxnLst>
            <a:rect l="0" t="0" r="r" b="b"/>
            <a:pathLst>
              <a:path w="576" h="432">
                <a:moveTo>
                  <a:pt x="0" y="0"/>
                </a:moveTo>
                <a:cubicBezTo>
                  <a:pt x="96" y="12"/>
                  <a:pt x="192" y="24"/>
                  <a:pt x="288" y="96"/>
                </a:cubicBezTo>
                <a:cubicBezTo>
                  <a:pt x="384" y="168"/>
                  <a:pt x="528" y="376"/>
                  <a:pt x="576" y="432"/>
                </a:cubicBezTo>
              </a:path>
            </a:pathLst>
          </a:custGeom>
          <a:noFill/>
          <a:ln w="25400" cap="flat" cmpd="sng">
            <a:solidFill>
              <a:schemeClr val="hlink"/>
            </a:solidFill>
            <a:prstDash val="solid"/>
            <a:round/>
            <a:headEnd type="none" w="med" len="med"/>
            <a:tailEnd type="none" w="med" len="med"/>
          </a:ln>
          <a:effectLst/>
        </p:spPr>
        <p:txBody>
          <a:bodyPr/>
          <a:lstStyle/>
          <a:p>
            <a:endParaRPr lang="en-US"/>
          </a:p>
        </p:txBody>
      </p:sp>
      <p:sp>
        <p:nvSpPr>
          <p:cNvPr id="224360" name="Text Box 1128"/>
          <p:cNvSpPr txBox="1">
            <a:spLocks noChangeArrowheads="1"/>
          </p:cNvSpPr>
          <p:nvPr/>
        </p:nvSpPr>
        <p:spPr bwMode="auto">
          <a:xfrm>
            <a:off x="4648200" y="4800600"/>
            <a:ext cx="1371600" cy="304800"/>
          </a:xfrm>
          <a:prstGeom prst="rect">
            <a:avLst/>
          </a:prstGeom>
          <a:noFill/>
          <a:ln w="12700">
            <a:noFill/>
            <a:miter lim="800000"/>
            <a:headEnd/>
            <a:tailEnd/>
          </a:ln>
          <a:effectLst/>
        </p:spPr>
        <p:txBody>
          <a:bodyPr>
            <a:spAutoFit/>
          </a:bodyPr>
          <a:lstStyle/>
          <a:p>
            <a:pPr>
              <a:spcBef>
                <a:spcPct val="50000"/>
              </a:spcBef>
            </a:pPr>
            <a:r>
              <a:rPr lang="en-US" sz="1400" b="1"/>
              <a:t>Main attack</a:t>
            </a:r>
          </a:p>
        </p:txBody>
      </p:sp>
      <p:sp>
        <p:nvSpPr>
          <p:cNvPr id="224361" name="Freeform 1129"/>
          <p:cNvSpPr>
            <a:spLocks/>
          </p:cNvSpPr>
          <p:nvPr/>
        </p:nvSpPr>
        <p:spPr bwMode="auto">
          <a:xfrm rot="1118769">
            <a:off x="4419600" y="2209800"/>
            <a:ext cx="228600" cy="304800"/>
          </a:xfrm>
          <a:custGeom>
            <a:avLst/>
            <a:gdLst/>
            <a:ahLst/>
            <a:cxnLst>
              <a:cxn ang="0">
                <a:pos x="432" y="0"/>
              </a:cxn>
              <a:cxn ang="0">
                <a:pos x="192" y="192"/>
              </a:cxn>
              <a:cxn ang="0">
                <a:pos x="0" y="528"/>
              </a:cxn>
            </a:cxnLst>
            <a:rect l="0" t="0" r="r" b="b"/>
            <a:pathLst>
              <a:path w="432" h="528">
                <a:moveTo>
                  <a:pt x="432" y="0"/>
                </a:moveTo>
                <a:cubicBezTo>
                  <a:pt x="348" y="52"/>
                  <a:pt x="264" y="104"/>
                  <a:pt x="192" y="192"/>
                </a:cubicBezTo>
                <a:cubicBezTo>
                  <a:pt x="120" y="280"/>
                  <a:pt x="32" y="472"/>
                  <a:pt x="0" y="528"/>
                </a:cubicBezTo>
              </a:path>
            </a:pathLst>
          </a:custGeom>
          <a:noFill/>
          <a:ln w="25400" cap="flat" cmpd="sng">
            <a:solidFill>
              <a:schemeClr val="hlink"/>
            </a:solidFill>
            <a:prstDash val="solid"/>
            <a:round/>
            <a:headEnd type="none" w="med" len="med"/>
            <a:tailEnd type="none" w="med" len="med"/>
          </a:ln>
          <a:effectLst/>
        </p:spPr>
        <p:txBody>
          <a:bodyPr/>
          <a:lstStyle/>
          <a:p>
            <a:endParaRPr lang="en-US"/>
          </a:p>
        </p:txBody>
      </p:sp>
      <p:sp>
        <p:nvSpPr>
          <p:cNvPr id="224362" name="Freeform 1130"/>
          <p:cNvSpPr>
            <a:spLocks/>
          </p:cNvSpPr>
          <p:nvPr/>
        </p:nvSpPr>
        <p:spPr bwMode="auto">
          <a:xfrm rot="1046529">
            <a:off x="4191000" y="2057400"/>
            <a:ext cx="152400" cy="228600"/>
          </a:xfrm>
          <a:custGeom>
            <a:avLst/>
            <a:gdLst/>
            <a:ahLst/>
            <a:cxnLst>
              <a:cxn ang="0">
                <a:pos x="432" y="0"/>
              </a:cxn>
              <a:cxn ang="0">
                <a:pos x="192" y="192"/>
              </a:cxn>
              <a:cxn ang="0">
                <a:pos x="0" y="528"/>
              </a:cxn>
            </a:cxnLst>
            <a:rect l="0" t="0" r="r" b="b"/>
            <a:pathLst>
              <a:path w="432" h="528">
                <a:moveTo>
                  <a:pt x="432" y="0"/>
                </a:moveTo>
                <a:cubicBezTo>
                  <a:pt x="348" y="52"/>
                  <a:pt x="264" y="104"/>
                  <a:pt x="192" y="192"/>
                </a:cubicBezTo>
                <a:cubicBezTo>
                  <a:pt x="120" y="280"/>
                  <a:pt x="32" y="472"/>
                  <a:pt x="0" y="528"/>
                </a:cubicBezTo>
              </a:path>
            </a:pathLst>
          </a:custGeom>
          <a:noFill/>
          <a:ln w="25400" cap="flat" cmpd="sng">
            <a:solidFill>
              <a:schemeClr val="hlink"/>
            </a:solidFill>
            <a:prstDash val="solid"/>
            <a:round/>
            <a:headEnd type="none" w="med" len="med"/>
            <a:tailEnd type="none" w="med" len="med"/>
          </a:ln>
          <a:effectLst/>
        </p:spPr>
        <p:txBody>
          <a:bodyPr/>
          <a:lstStyle/>
          <a:p>
            <a:endParaRPr lang="en-US"/>
          </a:p>
        </p:txBody>
      </p:sp>
      <p:sp>
        <p:nvSpPr>
          <p:cNvPr id="224363" name="Freeform 1131"/>
          <p:cNvSpPr>
            <a:spLocks/>
          </p:cNvSpPr>
          <p:nvPr/>
        </p:nvSpPr>
        <p:spPr bwMode="auto">
          <a:xfrm>
            <a:off x="2743200" y="1574800"/>
            <a:ext cx="304800" cy="177800"/>
          </a:xfrm>
          <a:custGeom>
            <a:avLst/>
            <a:gdLst/>
            <a:ahLst/>
            <a:cxnLst>
              <a:cxn ang="0">
                <a:pos x="192" y="112"/>
              </a:cxn>
              <a:cxn ang="0">
                <a:pos x="48" y="16"/>
              </a:cxn>
              <a:cxn ang="0">
                <a:pos x="0" y="16"/>
              </a:cxn>
            </a:cxnLst>
            <a:rect l="0" t="0" r="r" b="b"/>
            <a:pathLst>
              <a:path w="192" h="112">
                <a:moveTo>
                  <a:pt x="192" y="112"/>
                </a:moveTo>
                <a:cubicBezTo>
                  <a:pt x="136" y="72"/>
                  <a:pt x="80" y="32"/>
                  <a:pt x="48" y="16"/>
                </a:cubicBezTo>
                <a:cubicBezTo>
                  <a:pt x="16" y="0"/>
                  <a:pt x="8" y="16"/>
                  <a:pt x="0" y="16"/>
                </a:cubicBezTo>
              </a:path>
            </a:pathLst>
          </a:custGeom>
          <a:noFill/>
          <a:ln w="25400" cap="flat" cmpd="sng">
            <a:solidFill>
              <a:schemeClr val="hlink"/>
            </a:solidFill>
            <a:prstDash val="solid"/>
            <a:round/>
            <a:headEnd type="none" w="med" len="med"/>
            <a:tailEnd type="none" w="med" len="med"/>
          </a:ln>
          <a:effectLst/>
        </p:spPr>
        <p:txBody>
          <a:bodyPr wrap="none" anchor="ctr"/>
          <a:lstStyle/>
          <a:p>
            <a:endParaRPr lang="en-US"/>
          </a:p>
        </p:txBody>
      </p:sp>
      <p:sp>
        <p:nvSpPr>
          <p:cNvPr id="224364" name="Freeform 1132"/>
          <p:cNvSpPr>
            <a:spLocks/>
          </p:cNvSpPr>
          <p:nvPr/>
        </p:nvSpPr>
        <p:spPr bwMode="auto">
          <a:xfrm>
            <a:off x="2895600" y="1371600"/>
            <a:ext cx="304800" cy="177800"/>
          </a:xfrm>
          <a:custGeom>
            <a:avLst/>
            <a:gdLst/>
            <a:ahLst/>
            <a:cxnLst>
              <a:cxn ang="0">
                <a:pos x="192" y="112"/>
              </a:cxn>
              <a:cxn ang="0">
                <a:pos x="48" y="16"/>
              </a:cxn>
              <a:cxn ang="0">
                <a:pos x="0" y="16"/>
              </a:cxn>
            </a:cxnLst>
            <a:rect l="0" t="0" r="r" b="b"/>
            <a:pathLst>
              <a:path w="192" h="112">
                <a:moveTo>
                  <a:pt x="192" y="112"/>
                </a:moveTo>
                <a:cubicBezTo>
                  <a:pt x="136" y="72"/>
                  <a:pt x="80" y="32"/>
                  <a:pt x="48" y="16"/>
                </a:cubicBezTo>
                <a:cubicBezTo>
                  <a:pt x="16" y="0"/>
                  <a:pt x="8" y="16"/>
                  <a:pt x="0" y="16"/>
                </a:cubicBezTo>
              </a:path>
            </a:pathLst>
          </a:custGeom>
          <a:noFill/>
          <a:ln w="25400" cap="flat" cmpd="sng">
            <a:solidFill>
              <a:schemeClr val="hlink"/>
            </a:solidFill>
            <a:prstDash val="solid"/>
            <a:round/>
            <a:headEnd type="none" w="med" len="med"/>
            <a:tailEnd type="non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ph type="title"/>
          </p:nvPr>
        </p:nvSpPr>
        <p:spPr bwMode="auto">
          <a:xfrm>
            <a:off x="1219200" y="76200"/>
            <a:ext cx="6862763"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FORMS OF MANEUVER</a:t>
            </a:r>
          </a:p>
        </p:txBody>
      </p:sp>
      <p:sp>
        <p:nvSpPr>
          <p:cNvPr id="164867" name="Text Box 3"/>
          <p:cNvSpPr txBox="1">
            <a:spLocks noChangeArrowheads="1"/>
          </p:cNvSpPr>
          <p:nvPr/>
        </p:nvSpPr>
        <p:spPr bwMode="auto">
          <a:xfrm>
            <a:off x="762000" y="1600200"/>
            <a:ext cx="7620000" cy="3990975"/>
          </a:xfrm>
          <a:prstGeom prst="rect">
            <a:avLst/>
          </a:prstGeom>
          <a:noFill/>
          <a:ln w="12700">
            <a:noFill/>
            <a:miter lim="800000"/>
            <a:headEnd/>
            <a:tailEnd/>
          </a:ln>
          <a:effectLst/>
        </p:spPr>
        <p:txBody>
          <a:bodyPr>
            <a:spAutoFit/>
          </a:bodyPr>
          <a:lstStyle/>
          <a:p>
            <a:r>
              <a:rPr lang="en-US" b="1"/>
              <a:t>While normally combined, each form of maneuver attacks the enemy differently.  Each form poses different challenges for attackers and different dangers for defenders.  You can determine what form of maneuver to use by analyzing the factors of </a:t>
            </a:r>
          </a:p>
          <a:p>
            <a:r>
              <a:rPr lang="en-US" b="1"/>
              <a:t>METT-TC.</a:t>
            </a:r>
          </a:p>
        </p:txBody>
      </p:sp>
      <p:sp>
        <p:nvSpPr>
          <p:cNvPr id="164869" name="Text Box 5"/>
          <p:cNvSpPr txBox="1">
            <a:spLocks noChangeArrowheads="1"/>
          </p:cNvSpPr>
          <p:nvPr/>
        </p:nvSpPr>
        <p:spPr bwMode="auto">
          <a:xfrm>
            <a:off x="6705600" y="6477000"/>
            <a:ext cx="2438400" cy="366713"/>
          </a:xfrm>
          <a:prstGeom prst="rect">
            <a:avLst/>
          </a:prstGeom>
          <a:noFill/>
          <a:ln w="12700">
            <a:noFill/>
            <a:miter lim="800000"/>
            <a:headEnd/>
            <a:tailEnd/>
          </a:ln>
          <a:effectLst/>
        </p:spPr>
        <p:txBody>
          <a:bodyPr>
            <a:spAutoFit/>
          </a:bodyPr>
          <a:lstStyle/>
          <a:p>
            <a:pPr>
              <a:spcBef>
                <a:spcPct val="50000"/>
              </a:spcBef>
            </a:pPr>
            <a:r>
              <a:rPr lang="en-US" sz="1800" b="1"/>
              <a:t>FM 3-0 pg 7-10</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050"/>
          <p:cNvSpPr>
            <a:spLocks noChangeArrowheads="1"/>
          </p:cNvSpPr>
          <p:nvPr/>
        </p:nvSpPr>
        <p:spPr bwMode="auto">
          <a:xfrm>
            <a:off x="1143000" y="1676400"/>
            <a:ext cx="6934200" cy="3163888"/>
          </a:xfrm>
          <a:prstGeom prst="rect">
            <a:avLst/>
          </a:prstGeom>
          <a:noFill/>
          <a:ln w="12700">
            <a:noFill/>
            <a:miter lim="800000"/>
            <a:headEnd/>
            <a:tailEnd/>
          </a:ln>
          <a:effectLst/>
        </p:spPr>
        <p:txBody>
          <a:bodyPr>
            <a:spAutoFit/>
          </a:bodyPr>
          <a:lstStyle/>
          <a:p>
            <a:pPr>
              <a:lnSpc>
                <a:spcPct val="70000"/>
              </a:lnSpc>
            </a:pPr>
            <a:r>
              <a:rPr lang="en-US" b="1"/>
              <a:t>Envelopment</a:t>
            </a:r>
          </a:p>
          <a:p>
            <a:pPr>
              <a:lnSpc>
                <a:spcPct val="70000"/>
              </a:lnSpc>
            </a:pPr>
            <a:endParaRPr lang="en-US" b="1"/>
          </a:p>
          <a:p>
            <a:pPr>
              <a:lnSpc>
                <a:spcPct val="70000"/>
              </a:lnSpc>
            </a:pPr>
            <a:r>
              <a:rPr lang="en-US" b="1"/>
              <a:t>	Turning Movement</a:t>
            </a:r>
          </a:p>
          <a:p>
            <a:pPr>
              <a:lnSpc>
                <a:spcPct val="70000"/>
              </a:lnSpc>
            </a:pPr>
            <a:endParaRPr lang="en-US" b="1"/>
          </a:p>
          <a:p>
            <a:pPr>
              <a:lnSpc>
                <a:spcPct val="70000"/>
              </a:lnSpc>
            </a:pPr>
            <a:r>
              <a:rPr lang="en-US" b="1"/>
              <a:t>		Infiltration</a:t>
            </a:r>
          </a:p>
          <a:p>
            <a:pPr>
              <a:lnSpc>
                <a:spcPct val="70000"/>
              </a:lnSpc>
            </a:pPr>
            <a:endParaRPr lang="en-US" b="1"/>
          </a:p>
          <a:p>
            <a:pPr>
              <a:lnSpc>
                <a:spcPct val="70000"/>
              </a:lnSpc>
            </a:pPr>
            <a:r>
              <a:rPr lang="en-US" b="1"/>
              <a:t>			Penetration</a:t>
            </a:r>
          </a:p>
          <a:p>
            <a:pPr>
              <a:lnSpc>
                <a:spcPct val="70000"/>
              </a:lnSpc>
            </a:pPr>
            <a:endParaRPr lang="en-US" b="1"/>
          </a:p>
          <a:p>
            <a:pPr>
              <a:lnSpc>
                <a:spcPct val="70000"/>
              </a:lnSpc>
            </a:pPr>
            <a:r>
              <a:rPr lang="en-US" b="1"/>
              <a:t>				Frontal Attack</a:t>
            </a:r>
            <a:endParaRPr lang="en-US" b="1">
              <a:latin typeface="Times New Roman" pitchFamily="18" charset="0"/>
            </a:endParaRPr>
          </a:p>
        </p:txBody>
      </p:sp>
      <p:sp>
        <p:nvSpPr>
          <p:cNvPr id="165891" name="Text Box 2051"/>
          <p:cNvSpPr txBox="1">
            <a:spLocks noChangeArrowheads="1"/>
          </p:cNvSpPr>
          <p:nvPr/>
        </p:nvSpPr>
        <p:spPr bwMode="auto">
          <a:xfrm>
            <a:off x="4476750" y="347663"/>
            <a:ext cx="184150" cy="641350"/>
          </a:xfrm>
          <a:prstGeom prst="rect">
            <a:avLst/>
          </a:prstGeom>
          <a:noFill/>
          <a:ln w="12700">
            <a:noFill/>
            <a:miter lim="800000"/>
            <a:headEnd/>
            <a:tailEnd/>
          </a:ln>
          <a:effectLst/>
        </p:spPr>
        <p:txBody>
          <a:bodyPr wrap="none">
            <a:spAutoFit/>
          </a:bodyPr>
          <a:lstStyle/>
          <a:p>
            <a:endParaRPr lang="en-US" sz="3600" b="1"/>
          </a:p>
        </p:txBody>
      </p:sp>
      <p:sp>
        <p:nvSpPr>
          <p:cNvPr id="165892" name="Rectangle 2052"/>
          <p:cNvSpPr>
            <a:spLocks noChangeArrowheads="1"/>
          </p:cNvSpPr>
          <p:nvPr/>
        </p:nvSpPr>
        <p:spPr bwMode="auto">
          <a:xfrm>
            <a:off x="1785938" y="441325"/>
            <a:ext cx="5910262" cy="701675"/>
          </a:xfrm>
          <a:prstGeom prst="rect">
            <a:avLst/>
          </a:prstGeom>
          <a:noFill/>
          <a:ln w="12700">
            <a:noFill/>
            <a:miter lim="800000"/>
            <a:headEnd/>
            <a:tailEnd/>
          </a:ln>
          <a:effectLst/>
        </p:spPr>
        <p:txBody>
          <a:bodyPr wrap="none">
            <a:spAutoFit/>
          </a:bodyPr>
          <a:lstStyle/>
          <a:p>
            <a:r>
              <a:rPr lang="en-US" sz="4000" b="1">
                <a:solidFill>
                  <a:schemeClr val="bg2"/>
                </a:solidFill>
              </a:rPr>
              <a:t>FORMS OF MANEUVER</a:t>
            </a:r>
          </a:p>
        </p:txBody>
      </p:sp>
      <p:sp>
        <p:nvSpPr>
          <p:cNvPr id="165893" name="Text Box 2053"/>
          <p:cNvSpPr txBox="1">
            <a:spLocks noChangeArrowheads="1"/>
          </p:cNvSpPr>
          <p:nvPr/>
        </p:nvSpPr>
        <p:spPr bwMode="auto">
          <a:xfrm>
            <a:off x="6629400" y="6477000"/>
            <a:ext cx="2514600" cy="366713"/>
          </a:xfrm>
          <a:prstGeom prst="rect">
            <a:avLst/>
          </a:prstGeom>
          <a:noFill/>
          <a:ln w="12700">
            <a:noFill/>
            <a:miter lim="800000"/>
            <a:headEnd/>
            <a:tailEnd/>
          </a:ln>
          <a:effectLst/>
        </p:spPr>
        <p:txBody>
          <a:bodyPr>
            <a:spAutoFit/>
          </a:bodyPr>
          <a:lstStyle/>
          <a:p>
            <a:pPr>
              <a:spcBef>
                <a:spcPct val="50000"/>
              </a:spcBef>
            </a:pPr>
            <a:r>
              <a:rPr lang="en-US" sz="1800" b="1"/>
              <a:t>FM 3-0 pg 7-10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65890">
                                            <p:txEl>
                                              <p:pRg st="0" end="0"/>
                                            </p:txEl>
                                          </p:spTgt>
                                        </p:tgtEl>
                                        <p:attrNameLst>
                                          <p:attrName>style.visibility</p:attrName>
                                        </p:attrNameLst>
                                      </p:cBhvr>
                                      <p:to>
                                        <p:strVal val="visible"/>
                                      </p:to>
                                    </p:set>
                                    <p:anim calcmode="lin" valueType="num">
                                      <p:cBhvr>
                                        <p:cTn id="7" dur="500" fill="hold"/>
                                        <p:tgtEl>
                                          <p:spTgt spid="16589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589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589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65890">
                                            <p:txEl>
                                              <p:pRg st="2" end="2"/>
                                            </p:txEl>
                                          </p:spTgt>
                                        </p:tgtEl>
                                        <p:attrNameLst>
                                          <p:attrName>style.visibility</p:attrName>
                                        </p:attrNameLst>
                                      </p:cBhvr>
                                      <p:to>
                                        <p:strVal val="visible"/>
                                      </p:to>
                                    </p:set>
                                    <p:anim calcmode="lin" valueType="num">
                                      <p:cBhvr>
                                        <p:cTn id="14" dur="500" fill="hold"/>
                                        <p:tgtEl>
                                          <p:spTgt spid="165890">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65890">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6589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165890">
                                            <p:txEl>
                                              <p:pRg st="4" end="4"/>
                                            </p:txEl>
                                          </p:spTgt>
                                        </p:tgtEl>
                                        <p:attrNameLst>
                                          <p:attrName>style.visibility</p:attrName>
                                        </p:attrNameLst>
                                      </p:cBhvr>
                                      <p:to>
                                        <p:strVal val="visible"/>
                                      </p:to>
                                    </p:set>
                                    <p:anim calcmode="lin" valueType="num">
                                      <p:cBhvr>
                                        <p:cTn id="21" dur="500" fill="hold"/>
                                        <p:tgtEl>
                                          <p:spTgt spid="165890">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165890">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16589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165890">
                                            <p:txEl>
                                              <p:pRg st="6" end="6"/>
                                            </p:txEl>
                                          </p:spTgt>
                                        </p:tgtEl>
                                        <p:attrNameLst>
                                          <p:attrName>style.visibility</p:attrName>
                                        </p:attrNameLst>
                                      </p:cBhvr>
                                      <p:to>
                                        <p:strVal val="visible"/>
                                      </p:to>
                                    </p:set>
                                    <p:anim calcmode="lin" valueType="num">
                                      <p:cBhvr>
                                        <p:cTn id="28" dur="500" fill="hold"/>
                                        <p:tgtEl>
                                          <p:spTgt spid="165890">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165890">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16589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165890">
                                            <p:txEl>
                                              <p:pRg st="8" end="8"/>
                                            </p:txEl>
                                          </p:spTgt>
                                        </p:tgtEl>
                                        <p:attrNameLst>
                                          <p:attrName>style.visibility</p:attrName>
                                        </p:attrNameLst>
                                      </p:cBhvr>
                                      <p:to>
                                        <p:strVal val="visible"/>
                                      </p:to>
                                    </p:set>
                                    <p:anim calcmode="lin" valueType="num">
                                      <p:cBhvr>
                                        <p:cTn id="35" dur="500" fill="hold"/>
                                        <p:tgtEl>
                                          <p:spTgt spid="165890">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165890">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1658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ph type="title"/>
          </p:nvPr>
        </p:nvSpPr>
        <p:spPr bwMode="auto">
          <a:xfrm>
            <a:off x="1295400" y="304800"/>
            <a:ext cx="6862763" cy="8382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ENVELOPMENT</a:t>
            </a:r>
          </a:p>
        </p:txBody>
      </p:sp>
      <p:sp>
        <p:nvSpPr>
          <p:cNvPr id="167939" name="Text Box 3"/>
          <p:cNvSpPr txBox="1">
            <a:spLocks noChangeArrowheads="1"/>
          </p:cNvSpPr>
          <p:nvPr/>
        </p:nvSpPr>
        <p:spPr bwMode="auto">
          <a:xfrm>
            <a:off x="609600" y="1905000"/>
            <a:ext cx="7848600" cy="2654300"/>
          </a:xfrm>
          <a:prstGeom prst="rect">
            <a:avLst/>
          </a:prstGeom>
          <a:noFill/>
          <a:ln w="12700">
            <a:noFill/>
            <a:miter lim="800000"/>
            <a:headEnd/>
            <a:tailEnd/>
          </a:ln>
          <a:effectLst/>
        </p:spPr>
        <p:txBody>
          <a:bodyPr>
            <a:spAutoFit/>
          </a:bodyPr>
          <a:lstStyle/>
          <a:p>
            <a:r>
              <a:rPr lang="en-US" sz="2800" b="1"/>
              <a:t>...is a form of maneuver in which an attacking force seeks to avoid the principal enemy defenses by seizing objectives to the enemy rear to destroy the enemy in his current position.</a:t>
            </a:r>
          </a:p>
          <a:p>
            <a:endParaRPr lang="en-US" sz="2800" b="1"/>
          </a:p>
        </p:txBody>
      </p:sp>
      <p:sp>
        <p:nvSpPr>
          <p:cNvPr id="167940" name="Text Box 4"/>
          <p:cNvSpPr txBox="1">
            <a:spLocks noChangeArrowheads="1"/>
          </p:cNvSpPr>
          <p:nvPr/>
        </p:nvSpPr>
        <p:spPr bwMode="auto">
          <a:xfrm>
            <a:off x="6858000" y="6400800"/>
            <a:ext cx="2286000" cy="366713"/>
          </a:xfrm>
          <a:prstGeom prst="rect">
            <a:avLst/>
          </a:prstGeom>
          <a:noFill/>
          <a:ln w="12700">
            <a:noFill/>
            <a:miter lim="800000"/>
            <a:headEnd/>
            <a:tailEnd/>
          </a:ln>
          <a:effectLst/>
        </p:spPr>
        <p:txBody>
          <a:bodyPr>
            <a:spAutoFit/>
          </a:bodyPr>
          <a:lstStyle/>
          <a:p>
            <a:pPr>
              <a:spcBef>
                <a:spcPct val="50000"/>
              </a:spcBef>
            </a:pPr>
            <a:r>
              <a:rPr lang="en-US" sz="1800" b="1"/>
              <a:t>FM 3-0 pg 7-11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 calcmode="lin" valueType="num">
                                      <p:cBhvr additive="base">
                                        <p:cTn id="7" dur="500" fill="hold"/>
                                        <p:tgtEl>
                                          <p:spTgt spid="167939"/>
                                        </p:tgtEl>
                                        <p:attrNameLst>
                                          <p:attrName>ppt_x</p:attrName>
                                        </p:attrNameLst>
                                      </p:cBhvr>
                                      <p:tavLst>
                                        <p:tav tm="0">
                                          <p:val>
                                            <p:strVal val="#ppt_x"/>
                                          </p:val>
                                        </p:tav>
                                        <p:tav tm="100000">
                                          <p:val>
                                            <p:strVal val="#ppt_x"/>
                                          </p:val>
                                        </p:tav>
                                      </p:tavLst>
                                    </p:anim>
                                    <p:anim calcmode="lin" valueType="num">
                                      <p:cBhvr additive="base">
                                        <p:cTn id="8" dur="500" fill="hold"/>
                                        <p:tgtEl>
                                          <p:spTgt spid="167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ph type="title"/>
          </p:nvPr>
        </p:nvSpPr>
        <p:spPr bwMode="auto">
          <a:xfrm>
            <a:off x="13668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ENVELOPMENT</a:t>
            </a:r>
          </a:p>
        </p:txBody>
      </p:sp>
      <p:sp>
        <p:nvSpPr>
          <p:cNvPr id="169061" name="Freeform 101"/>
          <p:cNvSpPr>
            <a:spLocks/>
          </p:cNvSpPr>
          <p:nvPr/>
        </p:nvSpPr>
        <p:spPr bwMode="auto">
          <a:xfrm>
            <a:off x="2438400" y="1524000"/>
            <a:ext cx="5262563" cy="3344863"/>
          </a:xfrm>
          <a:custGeom>
            <a:avLst/>
            <a:gdLst/>
            <a:ahLst/>
            <a:cxnLst>
              <a:cxn ang="0">
                <a:pos x="276" y="544"/>
              </a:cxn>
              <a:cxn ang="0">
                <a:pos x="84" y="700"/>
              </a:cxn>
              <a:cxn ang="0">
                <a:pos x="12" y="772"/>
              </a:cxn>
              <a:cxn ang="0">
                <a:pos x="0" y="808"/>
              </a:cxn>
              <a:cxn ang="0">
                <a:pos x="12" y="1108"/>
              </a:cxn>
              <a:cxn ang="0">
                <a:pos x="144" y="1288"/>
              </a:cxn>
              <a:cxn ang="0">
                <a:pos x="252" y="1432"/>
              </a:cxn>
              <a:cxn ang="0">
                <a:pos x="684" y="1480"/>
              </a:cxn>
              <a:cxn ang="0">
                <a:pos x="756" y="1528"/>
              </a:cxn>
              <a:cxn ang="0">
                <a:pos x="792" y="1552"/>
              </a:cxn>
              <a:cxn ang="0">
                <a:pos x="1008" y="1780"/>
              </a:cxn>
              <a:cxn ang="0">
                <a:pos x="1116" y="1900"/>
              </a:cxn>
              <a:cxn ang="0">
                <a:pos x="1320" y="2008"/>
              </a:cxn>
              <a:cxn ang="0">
                <a:pos x="1392" y="2032"/>
              </a:cxn>
              <a:cxn ang="0">
                <a:pos x="1428" y="2044"/>
              </a:cxn>
              <a:cxn ang="0">
                <a:pos x="2004" y="1948"/>
              </a:cxn>
              <a:cxn ang="0">
                <a:pos x="2292" y="1912"/>
              </a:cxn>
              <a:cxn ang="0">
                <a:pos x="2448" y="1936"/>
              </a:cxn>
              <a:cxn ang="0">
                <a:pos x="2520" y="1984"/>
              </a:cxn>
              <a:cxn ang="0">
                <a:pos x="2736" y="2020"/>
              </a:cxn>
              <a:cxn ang="0">
                <a:pos x="3012" y="2044"/>
              </a:cxn>
              <a:cxn ang="0">
                <a:pos x="3036" y="2008"/>
              </a:cxn>
              <a:cxn ang="0">
                <a:pos x="3072" y="1960"/>
              </a:cxn>
              <a:cxn ang="0">
                <a:pos x="3156" y="1888"/>
              </a:cxn>
              <a:cxn ang="0">
                <a:pos x="3240" y="1744"/>
              </a:cxn>
              <a:cxn ang="0">
                <a:pos x="3276" y="1576"/>
              </a:cxn>
              <a:cxn ang="0">
                <a:pos x="3300" y="1192"/>
              </a:cxn>
              <a:cxn ang="0">
                <a:pos x="3288" y="520"/>
              </a:cxn>
              <a:cxn ang="0">
                <a:pos x="3192" y="436"/>
              </a:cxn>
              <a:cxn ang="0">
                <a:pos x="3024" y="424"/>
              </a:cxn>
              <a:cxn ang="0">
                <a:pos x="2820" y="292"/>
              </a:cxn>
              <a:cxn ang="0">
                <a:pos x="2616" y="172"/>
              </a:cxn>
              <a:cxn ang="0">
                <a:pos x="2316" y="172"/>
              </a:cxn>
              <a:cxn ang="0">
                <a:pos x="2148" y="88"/>
              </a:cxn>
              <a:cxn ang="0">
                <a:pos x="1788" y="16"/>
              </a:cxn>
              <a:cxn ang="0">
                <a:pos x="1596" y="40"/>
              </a:cxn>
              <a:cxn ang="0">
                <a:pos x="1488" y="124"/>
              </a:cxn>
              <a:cxn ang="0">
                <a:pos x="1380" y="112"/>
              </a:cxn>
              <a:cxn ang="0">
                <a:pos x="1284" y="88"/>
              </a:cxn>
              <a:cxn ang="0">
                <a:pos x="1080" y="100"/>
              </a:cxn>
              <a:cxn ang="0">
                <a:pos x="936" y="184"/>
              </a:cxn>
              <a:cxn ang="0">
                <a:pos x="552" y="196"/>
              </a:cxn>
              <a:cxn ang="0">
                <a:pos x="456" y="280"/>
              </a:cxn>
              <a:cxn ang="0">
                <a:pos x="396" y="340"/>
              </a:cxn>
              <a:cxn ang="0">
                <a:pos x="360" y="376"/>
              </a:cxn>
              <a:cxn ang="0">
                <a:pos x="324" y="400"/>
              </a:cxn>
              <a:cxn ang="0">
                <a:pos x="300" y="472"/>
              </a:cxn>
              <a:cxn ang="0">
                <a:pos x="264" y="544"/>
              </a:cxn>
              <a:cxn ang="0">
                <a:pos x="276" y="544"/>
              </a:cxn>
            </a:cxnLst>
            <a:rect l="0" t="0" r="r" b="b"/>
            <a:pathLst>
              <a:path w="3315" h="2107">
                <a:moveTo>
                  <a:pt x="276" y="544"/>
                </a:moveTo>
                <a:cubicBezTo>
                  <a:pt x="185" y="567"/>
                  <a:pt x="142" y="634"/>
                  <a:pt x="84" y="700"/>
                </a:cubicBezTo>
                <a:cubicBezTo>
                  <a:pt x="61" y="725"/>
                  <a:pt x="12" y="772"/>
                  <a:pt x="12" y="772"/>
                </a:cubicBezTo>
                <a:cubicBezTo>
                  <a:pt x="8" y="784"/>
                  <a:pt x="0" y="795"/>
                  <a:pt x="0" y="808"/>
                </a:cubicBezTo>
                <a:cubicBezTo>
                  <a:pt x="0" y="908"/>
                  <a:pt x="1" y="1008"/>
                  <a:pt x="12" y="1108"/>
                </a:cubicBezTo>
                <a:cubicBezTo>
                  <a:pt x="18" y="1160"/>
                  <a:pt x="117" y="1223"/>
                  <a:pt x="144" y="1288"/>
                </a:cubicBezTo>
                <a:cubicBezTo>
                  <a:pt x="169" y="1348"/>
                  <a:pt x="169" y="1418"/>
                  <a:pt x="252" y="1432"/>
                </a:cubicBezTo>
                <a:cubicBezTo>
                  <a:pt x="396" y="1456"/>
                  <a:pt x="538" y="1467"/>
                  <a:pt x="684" y="1480"/>
                </a:cubicBezTo>
                <a:cubicBezTo>
                  <a:pt x="771" y="1502"/>
                  <a:pt x="701" y="1473"/>
                  <a:pt x="756" y="1528"/>
                </a:cubicBezTo>
                <a:cubicBezTo>
                  <a:pt x="766" y="1538"/>
                  <a:pt x="781" y="1542"/>
                  <a:pt x="792" y="1552"/>
                </a:cubicBezTo>
                <a:cubicBezTo>
                  <a:pt x="860" y="1614"/>
                  <a:pt x="956" y="1697"/>
                  <a:pt x="1008" y="1780"/>
                </a:cubicBezTo>
                <a:cubicBezTo>
                  <a:pt x="1052" y="1851"/>
                  <a:pt x="1026" y="1870"/>
                  <a:pt x="1116" y="1900"/>
                </a:cubicBezTo>
                <a:cubicBezTo>
                  <a:pt x="1197" y="1981"/>
                  <a:pt x="1216" y="1978"/>
                  <a:pt x="1320" y="2008"/>
                </a:cubicBezTo>
                <a:cubicBezTo>
                  <a:pt x="1344" y="2015"/>
                  <a:pt x="1368" y="2024"/>
                  <a:pt x="1392" y="2032"/>
                </a:cubicBezTo>
                <a:cubicBezTo>
                  <a:pt x="1404" y="2036"/>
                  <a:pt x="1428" y="2044"/>
                  <a:pt x="1428" y="2044"/>
                </a:cubicBezTo>
                <a:cubicBezTo>
                  <a:pt x="1623" y="2020"/>
                  <a:pt x="1807" y="1962"/>
                  <a:pt x="2004" y="1948"/>
                </a:cubicBezTo>
                <a:cubicBezTo>
                  <a:pt x="2101" y="1916"/>
                  <a:pt x="2185" y="1919"/>
                  <a:pt x="2292" y="1912"/>
                </a:cubicBezTo>
                <a:cubicBezTo>
                  <a:pt x="2344" y="1920"/>
                  <a:pt x="2398" y="1920"/>
                  <a:pt x="2448" y="1936"/>
                </a:cubicBezTo>
                <a:cubicBezTo>
                  <a:pt x="2476" y="1945"/>
                  <a:pt x="2492" y="1977"/>
                  <a:pt x="2520" y="1984"/>
                </a:cubicBezTo>
                <a:cubicBezTo>
                  <a:pt x="2655" y="2018"/>
                  <a:pt x="2583" y="2005"/>
                  <a:pt x="2736" y="2020"/>
                </a:cubicBezTo>
                <a:cubicBezTo>
                  <a:pt x="2823" y="2107"/>
                  <a:pt x="2784" y="2086"/>
                  <a:pt x="3012" y="2044"/>
                </a:cubicBezTo>
                <a:cubicBezTo>
                  <a:pt x="3026" y="2041"/>
                  <a:pt x="3028" y="2020"/>
                  <a:pt x="3036" y="2008"/>
                </a:cubicBezTo>
                <a:cubicBezTo>
                  <a:pt x="3048" y="1992"/>
                  <a:pt x="3058" y="1974"/>
                  <a:pt x="3072" y="1960"/>
                </a:cubicBezTo>
                <a:cubicBezTo>
                  <a:pt x="3101" y="1931"/>
                  <a:pt x="3133" y="1924"/>
                  <a:pt x="3156" y="1888"/>
                </a:cubicBezTo>
                <a:cubicBezTo>
                  <a:pt x="3315" y="1637"/>
                  <a:pt x="3125" y="1897"/>
                  <a:pt x="3240" y="1744"/>
                </a:cubicBezTo>
                <a:cubicBezTo>
                  <a:pt x="3249" y="1688"/>
                  <a:pt x="3270" y="1633"/>
                  <a:pt x="3276" y="1576"/>
                </a:cubicBezTo>
                <a:cubicBezTo>
                  <a:pt x="3289" y="1448"/>
                  <a:pt x="3300" y="1192"/>
                  <a:pt x="3300" y="1192"/>
                </a:cubicBezTo>
                <a:cubicBezTo>
                  <a:pt x="3296" y="968"/>
                  <a:pt x="3299" y="744"/>
                  <a:pt x="3288" y="520"/>
                </a:cubicBezTo>
                <a:cubicBezTo>
                  <a:pt x="3286" y="484"/>
                  <a:pt x="3224" y="440"/>
                  <a:pt x="3192" y="436"/>
                </a:cubicBezTo>
                <a:cubicBezTo>
                  <a:pt x="3136" y="429"/>
                  <a:pt x="3080" y="428"/>
                  <a:pt x="3024" y="424"/>
                </a:cubicBezTo>
                <a:cubicBezTo>
                  <a:pt x="2942" y="397"/>
                  <a:pt x="2897" y="318"/>
                  <a:pt x="2820" y="292"/>
                </a:cubicBezTo>
                <a:cubicBezTo>
                  <a:pt x="2762" y="234"/>
                  <a:pt x="2695" y="198"/>
                  <a:pt x="2616" y="172"/>
                </a:cubicBezTo>
                <a:cubicBezTo>
                  <a:pt x="2516" y="179"/>
                  <a:pt x="2415" y="195"/>
                  <a:pt x="2316" y="172"/>
                </a:cubicBezTo>
                <a:cubicBezTo>
                  <a:pt x="2251" y="157"/>
                  <a:pt x="2206" y="114"/>
                  <a:pt x="2148" y="88"/>
                </a:cubicBezTo>
                <a:cubicBezTo>
                  <a:pt x="2036" y="38"/>
                  <a:pt x="1907" y="36"/>
                  <a:pt x="1788" y="16"/>
                </a:cubicBezTo>
                <a:cubicBezTo>
                  <a:pt x="1724" y="21"/>
                  <a:pt x="1647" y="0"/>
                  <a:pt x="1596" y="40"/>
                </a:cubicBezTo>
                <a:cubicBezTo>
                  <a:pt x="1475" y="134"/>
                  <a:pt x="1571" y="96"/>
                  <a:pt x="1488" y="124"/>
                </a:cubicBezTo>
                <a:cubicBezTo>
                  <a:pt x="1452" y="120"/>
                  <a:pt x="1416" y="118"/>
                  <a:pt x="1380" y="112"/>
                </a:cubicBezTo>
                <a:cubicBezTo>
                  <a:pt x="1348" y="106"/>
                  <a:pt x="1284" y="88"/>
                  <a:pt x="1284" y="88"/>
                </a:cubicBezTo>
                <a:cubicBezTo>
                  <a:pt x="1216" y="92"/>
                  <a:pt x="1147" y="86"/>
                  <a:pt x="1080" y="100"/>
                </a:cubicBezTo>
                <a:cubicBezTo>
                  <a:pt x="1027" y="112"/>
                  <a:pt x="994" y="181"/>
                  <a:pt x="936" y="184"/>
                </a:cubicBezTo>
                <a:cubicBezTo>
                  <a:pt x="808" y="191"/>
                  <a:pt x="680" y="192"/>
                  <a:pt x="552" y="196"/>
                </a:cubicBezTo>
                <a:cubicBezTo>
                  <a:pt x="513" y="222"/>
                  <a:pt x="495" y="254"/>
                  <a:pt x="456" y="280"/>
                </a:cubicBezTo>
                <a:cubicBezTo>
                  <a:pt x="434" y="345"/>
                  <a:pt x="461" y="294"/>
                  <a:pt x="396" y="340"/>
                </a:cubicBezTo>
                <a:cubicBezTo>
                  <a:pt x="382" y="350"/>
                  <a:pt x="373" y="365"/>
                  <a:pt x="360" y="376"/>
                </a:cubicBezTo>
                <a:cubicBezTo>
                  <a:pt x="349" y="385"/>
                  <a:pt x="336" y="392"/>
                  <a:pt x="324" y="400"/>
                </a:cubicBezTo>
                <a:cubicBezTo>
                  <a:pt x="316" y="424"/>
                  <a:pt x="314" y="451"/>
                  <a:pt x="300" y="472"/>
                </a:cubicBezTo>
                <a:cubicBezTo>
                  <a:pt x="288" y="490"/>
                  <a:pt x="264" y="519"/>
                  <a:pt x="264" y="544"/>
                </a:cubicBezTo>
                <a:cubicBezTo>
                  <a:pt x="264" y="548"/>
                  <a:pt x="272" y="544"/>
                  <a:pt x="276" y="544"/>
                </a:cubicBezTo>
                <a:close/>
              </a:path>
            </a:pathLst>
          </a:custGeom>
          <a:solidFill>
            <a:srgbClr val="C0C0C0"/>
          </a:solidFill>
          <a:ln w="12700" cap="flat" cmpd="sng">
            <a:solidFill>
              <a:srgbClr val="000000"/>
            </a:solidFill>
            <a:prstDash val="solid"/>
            <a:round/>
            <a:headEnd/>
            <a:tailEnd/>
          </a:ln>
          <a:effectLst/>
        </p:spPr>
        <p:txBody>
          <a:bodyPr/>
          <a:lstStyle/>
          <a:p>
            <a:endParaRPr lang="en-US"/>
          </a:p>
        </p:txBody>
      </p:sp>
      <p:sp>
        <p:nvSpPr>
          <p:cNvPr id="169062" name="AutoShape 102"/>
          <p:cNvSpPr>
            <a:spLocks noChangeArrowheads="1"/>
          </p:cNvSpPr>
          <p:nvPr/>
        </p:nvSpPr>
        <p:spPr bwMode="auto">
          <a:xfrm rot="1814380">
            <a:off x="1849438" y="3416300"/>
            <a:ext cx="347662"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63" name="AutoShape 103"/>
          <p:cNvSpPr>
            <a:spLocks noChangeArrowheads="1"/>
          </p:cNvSpPr>
          <p:nvPr/>
        </p:nvSpPr>
        <p:spPr bwMode="auto">
          <a:xfrm rot="1814380">
            <a:off x="2209800" y="36576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64" name="AutoShape 104"/>
          <p:cNvSpPr>
            <a:spLocks noChangeArrowheads="1"/>
          </p:cNvSpPr>
          <p:nvPr/>
        </p:nvSpPr>
        <p:spPr bwMode="auto">
          <a:xfrm rot="-8329046">
            <a:off x="2209800" y="28194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65" name="AutoShape 105"/>
          <p:cNvSpPr>
            <a:spLocks noChangeArrowheads="1"/>
          </p:cNvSpPr>
          <p:nvPr/>
        </p:nvSpPr>
        <p:spPr bwMode="auto">
          <a:xfrm rot="-1923785">
            <a:off x="7467600" y="43434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66" name="AutoShape 106"/>
          <p:cNvSpPr>
            <a:spLocks noChangeArrowheads="1"/>
          </p:cNvSpPr>
          <p:nvPr/>
        </p:nvSpPr>
        <p:spPr bwMode="auto">
          <a:xfrm rot="-814460">
            <a:off x="7010400" y="44958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67" name="AutoShape 107"/>
          <p:cNvSpPr>
            <a:spLocks noChangeArrowheads="1"/>
          </p:cNvSpPr>
          <p:nvPr/>
        </p:nvSpPr>
        <p:spPr bwMode="auto">
          <a:xfrm rot="1814380">
            <a:off x="2895600" y="40386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68" name="AutoShape 108"/>
          <p:cNvSpPr>
            <a:spLocks noChangeArrowheads="1"/>
          </p:cNvSpPr>
          <p:nvPr/>
        </p:nvSpPr>
        <p:spPr bwMode="auto">
          <a:xfrm rot="1814380">
            <a:off x="3352800" y="41910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69" name="AutoShape 109"/>
          <p:cNvSpPr>
            <a:spLocks noChangeArrowheads="1"/>
          </p:cNvSpPr>
          <p:nvPr/>
        </p:nvSpPr>
        <p:spPr bwMode="auto">
          <a:xfrm rot="901504">
            <a:off x="3810000" y="43434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0" name="AutoShape 110"/>
          <p:cNvSpPr>
            <a:spLocks noChangeArrowheads="1"/>
          </p:cNvSpPr>
          <p:nvPr/>
        </p:nvSpPr>
        <p:spPr bwMode="auto">
          <a:xfrm rot="632540">
            <a:off x="4267200" y="44958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1" name="AutoShape 111"/>
          <p:cNvSpPr>
            <a:spLocks noChangeArrowheads="1"/>
          </p:cNvSpPr>
          <p:nvPr/>
        </p:nvSpPr>
        <p:spPr bwMode="auto">
          <a:xfrm rot="-269043">
            <a:off x="4724400" y="45720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2" name="AutoShape 112"/>
          <p:cNvSpPr>
            <a:spLocks noChangeArrowheads="1"/>
          </p:cNvSpPr>
          <p:nvPr/>
        </p:nvSpPr>
        <p:spPr bwMode="auto">
          <a:xfrm rot="-699077">
            <a:off x="5181600" y="45720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3" name="AutoShape 113"/>
          <p:cNvSpPr>
            <a:spLocks noChangeArrowheads="1"/>
          </p:cNvSpPr>
          <p:nvPr/>
        </p:nvSpPr>
        <p:spPr bwMode="auto">
          <a:xfrm rot="-132966">
            <a:off x="5638800" y="45720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4" name="AutoShape 114"/>
          <p:cNvSpPr>
            <a:spLocks noChangeArrowheads="1"/>
          </p:cNvSpPr>
          <p:nvPr/>
        </p:nvSpPr>
        <p:spPr bwMode="auto">
          <a:xfrm rot="-235007">
            <a:off x="6096000" y="45720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5" name="AutoShape 115"/>
          <p:cNvSpPr>
            <a:spLocks noChangeArrowheads="1"/>
          </p:cNvSpPr>
          <p:nvPr/>
        </p:nvSpPr>
        <p:spPr bwMode="auto">
          <a:xfrm rot="-520965">
            <a:off x="6553200" y="45720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6" name="AutoShape 116"/>
          <p:cNvSpPr>
            <a:spLocks noChangeArrowheads="1"/>
          </p:cNvSpPr>
          <p:nvPr/>
        </p:nvSpPr>
        <p:spPr bwMode="auto">
          <a:xfrm rot="1814380">
            <a:off x="2514600" y="38862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7" name="AutoShape 117"/>
          <p:cNvSpPr>
            <a:spLocks noChangeArrowheads="1"/>
          </p:cNvSpPr>
          <p:nvPr/>
        </p:nvSpPr>
        <p:spPr bwMode="auto">
          <a:xfrm rot="-7995198">
            <a:off x="2809875" y="3286125"/>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8" name="AutoShape 118"/>
          <p:cNvSpPr>
            <a:spLocks noChangeArrowheads="1"/>
          </p:cNvSpPr>
          <p:nvPr/>
        </p:nvSpPr>
        <p:spPr bwMode="auto">
          <a:xfrm rot="-7571703">
            <a:off x="3267075" y="3514725"/>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79" name="AutoShape 119"/>
          <p:cNvSpPr>
            <a:spLocks noChangeArrowheads="1"/>
          </p:cNvSpPr>
          <p:nvPr/>
        </p:nvSpPr>
        <p:spPr bwMode="auto">
          <a:xfrm rot="-7677433">
            <a:off x="3724275" y="3667125"/>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80" name="AutoShape 120"/>
          <p:cNvSpPr>
            <a:spLocks noChangeArrowheads="1"/>
          </p:cNvSpPr>
          <p:nvPr/>
        </p:nvSpPr>
        <p:spPr bwMode="auto">
          <a:xfrm rot="-7995198">
            <a:off x="4105275" y="3819525"/>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82" name="AutoShape 122"/>
          <p:cNvSpPr>
            <a:spLocks noChangeArrowheads="1"/>
          </p:cNvSpPr>
          <p:nvPr/>
        </p:nvSpPr>
        <p:spPr bwMode="auto">
          <a:xfrm rot="-8545345">
            <a:off x="2514600" y="31242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87" name="AutoShape 127"/>
          <p:cNvSpPr>
            <a:spLocks noChangeArrowheads="1"/>
          </p:cNvSpPr>
          <p:nvPr/>
        </p:nvSpPr>
        <p:spPr bwMode="auto">
          <a:xfrm rot="-8438508">
            <a:off x="4495800" y="38862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88" name="AutoShape 128"/>
          <p:cNvSpPr>
            <a:spLocks noChangeArrowheads="1"/>
          </p:cNvSpPr>
          <p:nvPr/>
        </p:nvSpPr>
        <p:spPr bwMode="auto">
          <a:xfrm rot="-9480222">
            <a:off x="4800600" y="39624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89" name="AutoShape 129"/>
          <p:cNvSpPr>
            <a:spLocks noChangeArrowheads="1"/>
          </p:cNvSpPr>
          <p:nvPr/>
        </p:nvSpPr>
        <p:spPr bwMode="auto">
          <a:xfrm rot="-11483114">
            <a:off x="5105400" y="38862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90" name="AutoShape 130"/>
          <p:cNvSpPr>
            <a:spLocks noChangeArrowheads="1"/>
          </p:cNvSpPr>
          <p:nvPr/>
        </p:nvSpPr>
        <p:spPr bwMode="auto">
          <a:xfrm rot="-11483114">
            <a:off x="5638800" y="38862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91" name="AutoShape 131"/>
          <p:cNvSpPr>
            <a:spLocks noChangeArrowheads="1"/>
          </p:cNvSpPr>
          <p:nvPr/>
        </p:nvSpPr>
        <p:spPr bwMode="auto">
          <a:xfrm rot="-11483114">
            <a:off x="6019800" y="38862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92" name="AutoShape 132"/>
          <p:cNvSpPr>
            <a:spLocks noChangeArrowheads="1"/>
          </p:cNvSpPr>
          <p:nvPr/>
        </p:nvSpPr>
        <p:spPr bwMode="auto">
          <a:xfrm rot="-11483114">
            <a:off x="6400800" y="38862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93" name="AutoShape 133"/>
          <p:cNvSpPr>
            <a:spLocks noChangeArrowheads="1"/>
          </p:cNvSpPr>
          <p:nvPr/>
        </p:nvSpPr>
        <p:spPr bwMode="auto">
          <a:xfrm rot="-11483114">
            <a:off x="6781800" y="38100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94" name="AutoShape 134"/>
          <p:cNvSpPr>
            <a:spLocks noChangeArrowheads="1"/>
          </p:cNvSpPr>
          <p:nvPr/>
        </p:nvSpPr>
        <p:spPr bwMode="auto">
          <a:xfrm rot="-11483114">
            <a:off x="7162800" y="3733800"/>
            <a:ext cx="347663" cy="6334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C2D36B"/>
          </a:solidFill>
          <a:ln w="12700">
            <a:solidFill>
              <a:srgbClr val="000000"/>
            </a:solidFill>
            <a:miter lim="800000"/>
            <a:headEnd/>
            <a:tailEnd/>
          </a:ln>
          <a:effectLst/>
        </p:spPr>
        <p:txBody>
          <a:bodyPr wrap="none" anchor="ctr"/>
          <a:lstStyle/>
          <a:p>
            <a:endParaRPr lang="en-US"/>
          </a:p>
        </p:txBody>
      </p:sp>
      <p:sp>
        <p:nvSpPr>
          <p:cNvPr id="169095" name="Text Box 135"/>
          <p:cNvSpPr txBox="1">
            <a:spLocks noChangeArrowheads="1"/>
          </p:cNvSpPr>
          <p:nvPr/>
        </p:nvSpPr>
        <p:spPr bwMode="auto">
          <a:xfrm>
            <a:off x="3429000" y="3352800"/>
            <a:ext cx="838200" cy="366713"/>
          </a:xfrm>
          <a:prstGeom prst="rect">
            <a:avLst/>
          </a:prstGeom>
          <a:noFill/>
          <a:ln w="12700">
            <a:noFill/>
            <a:miter lim="800000"/>
            <a:headEnd/>
            <a:tailEnd/>
          </a:ln>
          <a:effectLst/>
        </p:spPr>
        <p:txBody>
          <a:bodyPr>
            <a:spAutoFit/>
          </a:bodyPr>
          <a:lstStyle/>
          <a:p>
            <a:pPr>
              <a:spcBef>
                <a:spcPct val="50000"/>
              </a:spcBef>
            </a:pPr>
            <a:r>
              <a:rPr lang="en-US" sz="1800" b="1"/>
              <a:t>ENY</a:t>
            </a:r>
          </a:p>
        </p:txBody>
      </p:sp>
      <p:sp>
        <p:nvSpPr>
          <p:cNvPr id="169096" name="Text Box 136"/>
          <p:cNvSpPr txBox="1">
            <a:spLocks noChangeArrowheads="1"/>
          </p:cNvSpPr>
          <p:nvPr/>
        </p:nvSpPr>
        <p:spPr bwMode="auto">
          <a:xfrm>
            <a:off x="5715000" y="3352800"/>
            <a:ext cx="838200" cy="366713"/>
          </a:xfrm>
          <a:prstGeom prst="rect">
            <a:avLst/>
          </a:prstGeom>
          <a:noFill/>
          <a:ln w="12700">
            <a:noFill/>
            <a:miter lim="800000"/>
            <a:headEnd/>
            <a:tailEnd/>
          </a:ln>
          <a:effectLst/>
        </p:spPr>
        <p:txBody>
          <a:bodyPr>
            <a:spAutoFit/>
          </a:bodyPr>
          <a:lstStyle/>
          <a:p>
            <a:pPr>
              <a:spcBef>
                <a:spcPct val="50000"/>
              </a:spcBef>
            </a:pPr>
            <a:r>
              <a:rPr lang="en-US" sz="1800" b="1"/>
              <a:t>ENY</a:t>
            </a:r>
          </a:p>
        </p:txBody>
      </p:sp>
      <p:sp>
        <p:nvSpPr>
          <p:cNvPr id="169097" name="Rectangle 137"/>
          <p:cNvSpPr>
            <a:spLocks noChangeArrowheads="1"/>
          </p:cNvSpPr>
          <p:nvPr/>
        </p:nvSpPr>
        <p:spPr bwMode="auto">
          <a:xfrm rot="3565092">
            <a:off x="3522663" y="2616200"/>
            <a:ext cx="593725" cy="511175"/>
          </a:xfrm>
          <a:prstGeom prst="rect">
            <a:avLst/>
          </a:prstGeom>
          <a:noFill/>
          <a:ln w="12700">
            <a:solidFill>
              <a:schemeClr val="hlink"/>
            </a:solidFill>
            <a:miter lim="800000"/>
            <a:headEnd/>
            <a:tailEnd/>
          </a:ln>
          <a:effectLst/>
        </p:spPr>
        <p:txBody>
          <a:bodyPr wrap="none" anchor="ctr"/>
          <a:lstStyle/>
          <a:p>
            <a:endParaRPr lang="en-US"/>
          </a:p>
        </p:txBody>
      </p:sp>
      <p:sp>
        <p:nvSpPr>
          <p:cNvPr id="169098" name="Rectangle 138"/>
          <p:cNvSpPr>
            <a:spLocks noChangeArrowheads="1"/>
          </p:cNvSpPr>
          <p:nvPr/>
        </p:nvSpPr>
        <p:spPr bwMode="auto">
          <a:xfrm rot="3199822">
            <a:off x="5119688" y="1862138"/>
            <a:ext cx="609600" cy="533400"/>
          </a:xfrm>
          <a:prstGeom prst="rect">
            <a:avLst/>
          </a:prstGeom>
          <a:noFill/>
          <a:ln w="12700">
            <a:solidFill>
              <a:schemeClr val="hlink"/>
            </a:solidFill>
            <a:miter lim="800000"/>
            <a:headEnd/>
            <a:tailEnd/>
          </a:ln>
          <a:effectLst/>
        </p:spPr>
        <p:txBody>
          <a:bodyPr wrap="none" anchor="ctr"/>
          <a:lstStyle/>
          <a:p>
            <a:endParaRPr lang="en-US"/>
          </a:p>
        </p:txBody>
      </p:sp>
      <p:sp>
        <p:nvSpPr>
          <p:cNvPr id="169099" name="Rectangle 139"/>
          <p:cNvSpPr>
            <a:spLocks noChangeArrowheads="1"/>
          </p:cNvSpPr>
          <p:nvPr/>
        </p:nvSpPr>
        <p:spPr bwMode="auto">
          <a:xfrm rot="2660411">
            <a:off x="5827713" y="2651125"/>
            <a:ext cx="539750" cy="493713"/>
          </a:xfrm>
          <a:prstGeom prst="rect">
            <a:avLst/>
          </a:prstGeom>
          <a:noFill/>
          <a:ln w="12700">
            <a:solidFill>
              <a:schemeClr val="hlink"/>
            </a:solidFill>
            <a:miter lim="800000"/>
            <a:headEnd/>
            <a:tailEnd/>
          </a:ln>
          <a:effectLst/>
        </p:spPr>
        <p:txBody>
          <a:bodyPr wrap="none" anchor="ctr"/>
          <a:lstStyle/>
          <a:p>
            <a:endParaRPr lang="en-US"/>
          </a:p>
        </p:txBody>
      </p:sp>
      <p:sp>
        <p:nvSpPr>
          <p:cNvPr id="169100" name="Rectangle 140"/>
          <p:cNvSpPr>
            <a:spLocks noChangeArrowheads="1"/>
          </p:cNvSpPr>
          <p:nvPr/>
        </p:nvSpPr>
        <p:spPr bwMode="auto">
          <a:xfrm rot="2660411">
            <a:off x="6705600" y="3124200"/>
            <a:ext cx="463550" cy="417513"/>
          </a:xfrm>
          <a:prstGeom prst="rect">
            <a:avLst/>
          </a:prstGeom>
          <a:noFill/>
          <a:ln w="12700">
            <a:solidFill>
              <a:schemeClr val="hlink"/>
            </a:solidFill>
            <a:miter lim="800000"/>
            <a:headEnd/>
            <a:tailEnd/>
          </a:ln>
          <a:effectLst/>
        </p:spPr>
        <p:txBody>
          <a:bodyPr wrap="none" anchor="ctr"/>
          <a:lstStyle/>
          <a:p>
            <a:endParaRPr lang="en-US"/>
          </a:p>
        </p:txBody>
      </p:sp>
      <p:sp>
        <p:nvSpPr>
          <p:cNvPr id="169101" name="Rectangle 141"/>
          <p:cNvSpPr>
            <a:spLocks noChangeArrowheads="1"/>
          </p:cNvSpPr>
          <p:nvPr/>
        </p:nvSpPr>
        <p:spPr bwMode="auto">
          <a:xfrm rot="2660411">
            <a:off x="4876800" y="3505200"/>
            <a:ext cx="463550" cy="417513"/>
          </a:xfrm>
          <a:prstGeom prst="rect">
            <a:avLst/>
          </a:prstGeom>
          <a:noFill/>
          <a:ln w="12700">
            <a:solidFill>
              <a:schemeClr val="hlink"/>
            </a:solidFill>
            <a:miter lim="800000"/>
            <a:headEnd/>
            <a:tailEnd/>
          </a:ln>
          <a:effectLst/>
        </p:spPr>
        <p:txBody>
          <a:bodyPr wrap="none" anchor="ctr"/>
          <a:lstStyle/>
          <a:p>
            <a:endParaRPr lang="en-US"/>
          </a:p>
        </p:txBody>
      </p:sp>
      <p:sp>
        <p:nvSpPr>
          <p:cNvPr id="169102" name="Rectangle 142"/>
          <p:cNvSpPr>
            <a:spLocks noChangeArrowheads="1"/>
          </p:cNvSpPr>
          <p:nvPr/>
        </p:nvSpPr>
        <p:spPr bwMode="auto">
          <a:xfrm rot="3100262">
            <a:off x="4205288" y="2014538"/>
            <a:ext cx="609600" cy="533400"/>
          </a:xfrm>
          <a:prstGeom prst="rect">
            <a:avLst/>
          </a:prstGeom>
          <a:noFill/>
          <a:ln w="12700">
            <a:solidFill>
              <a:schemeClr val="hlink"/>
            </a:solidFill>
            <a:miter lim="800000"/>
            <a:headEnd/>
            <a:tailEnd/>
          </a:ln>
          <a:effectLst/>
        </p:spPr>
        <p:txBody>
          <a:bodyPr wrap="none" anchor="ctr"/>
          <a:lstStyle/>
          <a:p>
            <a:endParaRPr lang="en-US"/>
          </a:p>
        </p:txBody>
      </p:sp>
      <p:sp>
        <p:nvSpPr>
          <p:cNvPr id="169104" name="AutoShape 144"/>
          <p:cNvSpPr>
            <a:spLocks noChangeArrowheads="1"/>
          </p:cNvSpPr>
          <p:nvPr/>
        </p:nvSpPr>
        <p:spPr bwMode="auto">
          <a:xfrm rot="-973853">
            <a:off x="838200" y="1371600"/>
            <a:ext cx="1866900" cy="32575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25400">
            <a:solidFill>
              <a:schemeClr val="bg1"/>
            </a:solidFill>
            <a:miter lim="800000"/>
            <a:headEnd/>
            <a:tailEnd/>
          </a:ln>
          <a:effectLst/>
        </p:spPr>
        <p:txBody>
          <a:bodyPr wrap="none" anchor="ctr"/>
          <a:lstStyle/>
          <a:p>
            <a:endParaRPr lang="en-US"/>
          </a:p>
        </p:txBody>
      </p:sp>
      <p:sp>
        <p:nvSpPr>
          <p:cNvPr id="169120" name="Line 160"/>
          <p:cNvSpPr>
            <a:spLocks noChangeShapeType="1"/>
          </p:cNvSpPr>
          <p:nvPr/>
        </p:nvSpPr>
        <p:spPr bwMode="auto">
          <a:xfrm>
            <a:off x="3657600" y="2667000"/>
            <a:ext cx="304800" cy="457200"/>
          </a:xfrm>
          <a:prstGeom prst="line">
            <a:avLst/>
          </a:prstGeom>
          <a:noFill/>
          <a:ln w="12700">
            <a:solidFill>
              <a:schemeClr val="hlink"/>
            </a:solidFill>
            <a:round/>
            <a:headEnd/>
            <a:tailEnd/>
          </a:ln>
          <a:effectLst/>
        </p:spPr>
        <p:txBody>
          <a:bodyPr/>
          <a:lstStyle/>
          <a:p>
            <a:endParaRPr lang="en-US"/>
          </a:p>
        </p:txBody>
      </p:sp>
      <p:sp>
        <p:nvSpPr>
          <p:cNvPr id="169122" name="Line 162"/>
          <p:cNvSpPr>
            <a:spLocks noChangeShapeType="1"/>
          </p:cNvSpPr>
          <p:nvPr/>
        </p:nvSpPr>
        <p:spPr bwMode="auto">
          <a:xfrm>
            <a:off x="6781800" y="3200400"/>
            <a:ext cx="304800" cy="304800"/>
          </a:xfrm>
          <a:prstGeom prst="line">
            <a:avLst/>
          </a:prstGeom>
          <a:noFill/>
          <a:ln w="12700">
            <a:solidFill>
              <a:schemeClr val="hlink"/>
            </a:solidFill>
            <a:round/>
            <a:headEnd/>
            <a:tailEnd/>
          </a:ln>
          <a:effectLst/>
        </p:spPr>
        <p:txBody>
          <a:bodyPr/>
          <a:lstStyle/>
          <a:p>
            <a:endParaRPr lang="en-US"/>
          </a:p>
        </p:txBody>
      </p:sp>
      <p:sp>
        <p:nvSpPr>
          <p:cNvPr id="169123" name="Line 163"/>
          <p:cNvSpPr>
            <a:spLocks noChangeShapeType="1"/>
          </p:cNvSpPr>
          <p:nvPr/>
        </p:nvSpPr>
        <p:spPr bwMode="auto">
          <a:xfrm flipV="1">
            <a:off x="3657600" y="2667000"/>
            <a:ext cx="381000" cy="304800"/>
          </a:xfrm>
          <a:prstGeom prst="line">
            <a:avLst/>
          </a:prstGeom>
          <a:noFill/>
          <a:ln w="12700">
            <a:solidFill>
              <a:schemeClr val="hlink"/>
            </a:solidFill>
            <a:round/>
            <a:headEnd/>
            <a:tailEnd/>
          </a:ln>
          <a:effectLst/>
        </p:spPr>
        <p:txBody>
          <a:bodyPr/>
          <a:lstStyle/>
          <a:p>
            <a:endParaRPr lang="en-US"/>
          </a:p>
        </p:txBody>
      </p:sp>
      <p:sp>
        <p:nvSpPr>
          <p:cNvPr id="169125" name="Line 165"/>
          <p:cNvSpPr>
            <a:spLocks noChangeShapeType="1"/>
          </p:cNvSpPr>
          <p:nvPr/>
        </p:nvSpPr>
        <p:spPr bwMode="auto">
          <a:xfrm flipV="1">
            <a:off x="6781800" y="3200400"/>
            <a:ext cx="304800" cy="304800"/>
          </a:xfrm>
          <a:prstGeom prst="line">
            <a:avLst/>
          </a:prstGeom>
          <a:noFill/>
          <a:ln w="12700">
            <a:solidFill>
              <a:schemeClr val="hlink"/>
            </a:solidFill>
            <a:round/>
            <a:headEnd/>
            <a:tailEnd/>
          </a:ln>
          <a:effectLst/>
        </p:spPr>
        <p:txBody>
          <a:bodyPr/>
          <a:lstStyle/>
          <a:p>
            <a:endParaRPr lang="en-US"/>
          </a:p>
        </p:txBody>
      </p:sp>
      <p:sp>
        <p:nvSpPr>
          <p:cNvPr id="169126" name="AutoShape 166"/>
          <p:cNvSpPr>
            <a:spLocks noChangeArrowheads="1"/>
          </p:cNvSpPr>
          <p:nvPr/>
        </p:nvSpPr>
        <p:spPr bwMode="auto">
          <a:xfrm>
            <a:off x="4343400" y="2209800"/>
            <a:ext cx="381000" cy="152400"/>
          </a:xfrm>
          <a:prstGeom prst="flowChartTerminator">
            <a:avLst/>
          </a:prstGeom>
          <a:noFill/>
          <a:ln w="12700">
            <a:solidFill>
              <a:schemeClr val="hlink"/>
            </a:solidFill>
            <a:miter lim="800000"/>
            <a:headEnd/>
            <a:tailEnd/>
          </a:ln>
          <a:effectLst/>
        </p:spPr>
        <p:txBody>
          <a:bodyPr wrap="none" anchor="ctr"/>
          <a:lstStyle/>
          <a:p>
            <a:endParaRPr lang="en-US"/>
          </a:p>
        </p:txBody>
      </p:sp>
      <p:sp>
        <p:nvSpPr>
          <p:cNvPr id="169127" name="AutoShape 167"/>
          <p:cNvSpPr>
            <a:spLocks noChangeArrowheads="1"/>
          </p:cNvSpPr>
          <p:nvPr/>
        </p:nvSpPr>
        <p:spPr bwMode="auto">
          <a:xfrm>
            <a:off x="4953000" y="3657600"/>
            <a:ext cx="381000" cy="152400"/>
          </a:xfrm>
          <a:prstGeom prst="flowChartTerminator">
            <a:avLst/>
          </a:prstGeom>
          <a:noFill/>
          <a:ln w="12700">
            <a:solidFill>
              <a:schemeClr val="hlink"/>
            </a:solidFill>
            <a:miter lim="800000"/>
            <a:headEnd/>
            <a:tailEnd/>
          </a:ln>
          <a:effectLst/>
        </p:spPr>
        <p:txBody>
          <a:bodyPr wrap="none" anchor="ctr"/>
          <a:lstStyle/>
          <a:p>
            <a:endParaRPr lang="en-US"/>
          </a:p>
        </p:txBody>
      </p:sp>
      <p:sp>
        <p:nvSpPr>
          <p:cNvPr id="169128" name="Line 168"/>
          <p:cNvSpPr>
            <a:spLocks noChangeShapeType="1"/>
          </p:cNvSpPr>
          <p:nvPr/>
        </p:nvSpPr>
        <p:spPr bwMode="auto">
          <a:xfrm flipV="1">
            <a:off x="4953000" y="3581400"/>
            <a:ext cx="304800" cy="304800"/>
          </a:xfrm>
          <a:prstGeom prst="line">
            <a:avLst/>
          </a:prstGeom>
          <a:noFill/>
          <a:ln w="12700">
            <a:solidFill>
              <a:schemeClr val="hlink"/>
            </a:solidFill>
            <a:round/>
            <a:headEnd/>
            <a:tailEnd/>
          </a:ln>
          <a:effectLst/>
        </p:spPr>
        <p:txBody>
          <a:bodyPr/>
          <a:lstStyle/>
          <a:p>
            <a:endParaRPr lang="en-US"/>
          </a:p>
        </p:txBody>
      </p:sp>
      <p:sp>
        <p:nvSpPr>
          <p:cNvPr id="169129" name="Line 169"/>
          <p:cNvSpPr>
            <a:spLocks noChangeShapeType="1"/>
          </p:cNvSpPr>
          <p:nvPr/>
        </p:nvSpPr>
        <p:spPr bwMode="auto">
          <a:xfrm flipH="1" flipV="1">
            <a:off x="4953000" y="3581400"/>
            <a:ext cx="304800" cy="304800"/>
          </a:xfrm>
          <a:prstGeom prst="line">
            <a:avLst/>
          </a:prstGeom>
          <a:noFill/>
          <a:ln w="12700">
            <a:solidFill>
              <a:schemeClr val="hlink"/>
            </a:solidFill>
            <a:round/>
            <a:headEnd/>
            <a:tailEnd/>
          </a:ln>
          <a:effectLst/>
        </p:spPr>
        <p:txBody>
          <a:bodyPr/>
          <a:lstStyle/>
          <a:p>
            <a:endParaRPr lang="en-US"/>
          </a:p>
        </p:txBody>
      </p:sp>
      <p:sp>
        <p:nvSpPr>
          <p:cNvPr id="169130" name="Line 170"/>
          <p:cNvSpPr>
            <a:spLocks noChangeShapeType="1"/>
          </p:cNvSpPr>
          <p:nvPr/>
        </p:nvSpPr>
        <p:spPr bwMode="auto">
          <a:xfrm flipH="1" flipV="1">
            <a:off x="4343400" y="2057400"/>
            <a:ext cx="381000" cy="457200"/>
          </a:xfrm>
          <a:prstGeom prst="line">
            <a:avLst/>
          </a:prstGeom>
          <a:noFill/>
          <a:ln w="12700">
            <a:solidFill>
              <a:schemeClr val="hlink"/>
            </a:solidFill>
            <a:round/>
            <a:headEnd/>
            <a:tailEnd/>
          </a:ln>
          <a:effectLst/>
        </p:spPr>
        <p:txBody>
          <a:bodyPr/>
          <a:lstStyle/>
          <a:p>
            <a:endParaRPr lang="en-US"/>
          </a:p>
        </p:txBody>
      </p:sp>
      <p:sp>
        <p:nvSpPr>
          <p:cNvPr id="169131" name="Line 171"/>
          <p:cNvSpPr>
            <a:spLocks noChangeShapeType="1"/>
          </p:cNvSpPr>
          <p:nvPr/>
        </p:nvSpPr>
        <p:spPr bwMode="auto">
          <a:xfrm flipV="1">
            <a:off x="4343400" y="2057400"/>
            <a:ext cx="381000" cy="381000"/>
          </a:xfrm>
          <a:prstGeom prst="line">
            <a:avLst/>
          </a:prstGeom>
          <a:noFill/>
          <a:ln w="12700">
            <a:solidFill>
              <a:schemeClr val="hlink"/>
            </a:solidFill>
            <a:round/>
            <a:headEnd/>
            <a:tailEnd/>
          </a:ln>
          <a:effectLst/>
        </p:spPr>
        <p:txBody>
          <a:bodyPr/>
          <a:lstStyle/>
          <a:p>
            <a:endParaRPr lang="en-US"/>
          </a:p>
        </p:txBody>
      </p:sp>
      <p:sp>
        <p:nvSpPr>
          <p:cNvPr id="169132" name="Oval 172"/>
          <p:cNvSpPr>
            <a:spLocks noChangeArrowheads="1"/>
          </p:cNvSpPr>
          <p:nvPr/>
        </p:nvSpPr>
        <p:spPr bwMode="auto">
          <a:xfrm>
            <a:off x="4495800" y="2286000"/>
            <a:ext cx="76200" cy="76200"/>
          </a:xfrm>
          <a:prstGeom prst="ellipse">
            <a:avLst/>
          </a:prstGeom>
          <a:solidFill>
            <a:schemeClr val="hlink"/>
          </a:solidFill>
          <a:ln w="12700">
            <a:solidFill>
              <a:schemeClr val="hlink"/>
            </a:solidFill>
            <a:round/>
            <a:headEnd/>
            <a:tailEnd/>
          </a:ln>
          <a:effectLst/>
        </p:spPr>
        <p:txBody>
          <a:bodyPr wrap="none" anchor="ctr"/>
          <a:lstStyle/>
          <a:p>
            <a:endParaRPr lang="en-US"/>
          </a:p>
        </p:txBody>
      </p:sp>
      <p:sp>
        <p:nvSpPr>
          <p:cNvPr id="169133" name="AutoShape 173"/>
          <p:cNvSpPr>
            <a:spLocks noChangeArrowheads="1"/>
          </p:cNvSpPr>
          <p:nvPr/>
        </p:nvSpPr>
        <p:spPr bwMode="auto">
          <a:xfrm>
            <a:off x="5257800" y="2057400"/>
            <a:ext cx="381000" cy="152400"/>
          </a:xfrm>
          <a:prstGeom prst="flowChartTerminator">
            <a:avLst/>
          </a:prstGeom>
          <a:noFill/>
          <a:ln w="12700">
            <a:solidFill>
              <a:schemeClr val="hlink"/>
            </a:solidFill>
            <a:miter lim="800000"/>
            <a:headEnd/>
            <a:tailEnd/>
          </a:ln>
          <a:effectLst/>
        </p:spPr>
        <p:txBody>
          <a:bodyPr wrap="none" anchor="ctr"/>
          <a:lstStyle/>
          <a:p>
            <a:endParaRPr lang="en-US"/>
          </a:p>
        </p:txBody>
      </p:sp>
      <p:sp>
        <p:nvSpPr>
          <p:cNvPr id="169134" name="AutoShape 174"/>
          <p:cNvSpPr>
            <a:spLocks noChangeArrowheads="1"/>
          </p:cNvSpPr>
          <p:nvPr/>
        </p:nvSpPr>
        <p:spPr bwMode="auto">
          <a:xfrm>
            <a:off x="5943600" y="2819400"/>
            <a:ext cx="381000" cy="152400"/>
          </a:xfrm>
          <a:prstGeom prst="flowChartTerminator">
            <a:avLst/>
          </a:prstGeom>
          <a:noFill/>
          <a:ln w="12700">
            <a:solidFill>
              <a:schemeClr val="hlink"/>
            </a:solidFill>
            <a:miter lim="800000"/>
            <a:headEnd/>
            <a:tailEnd/>
          </a:ln>
          <a:effectLst/>
        </p:spPr>
        <p:txBody>
          <a:bodyPr wrap="none" anchor="ctr"/>
          <a:lstStyle/>
          <a:p>
            <a:endParaRPr lang="en-US"/>
          </a:p>
        </p:txBody>
      </p:sp>
      <p:sp>
        <p:nvSpPr>
          <p:cNvPr id="169136" name="AutoShape 176"/>
          <p:cNvSpPr>
            <a:spLocks noChangeArrowheads="1"/>
          </p:cNvSpPr>
          <p:nvPr/>
        </p:nvSpPr>
        <p:spPr bwMode="auto">
          <a:xfrm rot="934161">
            <a:off x="4876800" y="5105400"/>
            <a:ext cx="609600" cy="1066800"/>
          </a:xfrm>
          <a:prstGeom prst="upArrow">
            <a:avLst>
              <a:gd name="adj1" fmla="val 50000"/>
              <a:gd name="adj2" fmla="val 43750"/>
            </a:avLst>
          </a:prstGeom>
          <a:noFill/>
          <a:ln w="25400">
            <a:solidFill>
              <a:schemeClr val="bg1"/>
            </a:solidFill>
            <a:miter lim="800000"/>
            <a:headEnd/>
            <a:tailEnd/>
          </a:ln>
          <a:effectLst/>
        </p:spPr>
        <p:txBody>
          <a:bodyPr wrap="none" anchor="ctr"/>
          <a:lstStyle/>
          <a:p>
            <a:endParaRPr lang="en-US"/>
          </a:p>
        </p:txBody>
      </p:sp>
      <p:sp>
        <p:nvSpPr>
          <p:cNvPr id="169138" name="AutoShape 178"/>
          <p:cNvSpPr>
            <a:spLocks noChangeArrowheads="1"/>
          </p:cNvSpPr>
          <p:nvPr/>
        </p:nvSpPr>
        <p:spPr bwMode="auto">
          <a:xfrm rot="-1047502">
            <a:off x="6553200" y="5181600"/>
            <a:ext cx="609600" cy="1066800"/>
          </a:xfrm>
          <a:prstGeom prst="upArrow">
            <a:avLst>
              <a:gd name="adj1" fmla="val 50000"/>
              <a:gd name="adj2" fmla="val 43750"/>
            </a:avLst>
          </a:prstGeom>
          <a:noFill/>
          <a:ln w="25400">
            <a:solidFill>
              <a:schemeClr val="bg1"/>
            </a:solidFill>
            <a:miter lim="800000"/>
            <a:headEnd/>
            <a:tailEnd/>
          </a:ln>
          <a:effectLst/>
        </p:spPr>
        <p:txBody>
          <a:bodyPr wrap="none" anchor="ctr"/>
          <a:lstStyle/>
          <a:p>
            <a:endParaRPr lang="en-US"/>
          </a:p>
        </p:txBody>
      </p:sp>
      <p:sp>
        <p:nvSpPr>
          <p:cNvPr id="169139" name="Text Box 179"/>
          <p:cNvSpPr txBox="1">
            <a:spLocks noChangeArrowheads="1"/>
          </p:cNvSpPr>
          <p:nvPr/>
        </p:nvSpPr>
        <p:spPr bwMode="auto">
          <a:xfrm>
            <a:off x="5334000" y="5562600"/>
            <a:ext cx="1371600" cy="779463"/>
          </a:xfrm>
          <a:prstGeom prst="rect">
            <a:avLst/>
          </a:prstGeom>
          <a:noFill/>
          <a:ln w="12700">
            <a:noFill/>
            <a:miter lim="800000"/>
            <a:headEnd/>
            <a:tailEnd/>
          </a:ln>
          <a:effectLst/>
        </p:spPr>
        <p:txBody>
          <a:bodyPr>
            <a:spAutoFit/>
          </a:bodyPr>
          <a:lstStyle/>
          <a:p>
            <a:pPr>
              <a:spcBef>
                <a:spcPct val="50000"/>
              </a:spcBef>
            </a:pPr>
            <a:r>
              <a:rPr lang="en-US" sz="1800">
                <a:latin typeface="Times New Roman" pitchFamily="18" charset="0"/>
              </a:rPr>
              <a:t>Shaping</a:t>
            </a:r>
          </a:p>
          <a:p>
            <a:pPr>
              <a:spcBef>
                <a:spcPct val="50000"/>
              </a:spcBef>
            </a:pPr>
            <a:r>
              <a:rPr lang="en-US" sz="1800">
                <a:latin typeface="Times New Roman" pitchFamily="18" charset="0"/>
              </a:rPr>
              <a:t>Operations</a:t>
            </a:r>
          </a:p>
        </p:txBody>
      </p:sp>
      <p:sp>
        <p:nvSpPr>
          <p:cNvPr id="169140" name="Text Box 180"/>
          <p:cNvSpPr txBox="1">
            <a:spLocks noChangeArrowheads="1"/>
          </p:cNvSpPr>
          <p:nvPr/>
        </p:nvSpPr>
        <p:spPr bwMode="auto">
          <a:xfrm>
            <a:off x="1295400" y="5410200"/>
            <a:ext cx="1371600" cy="779463"/>
          </a:xfrm>
          <a:prstGeom prst="rect">
            <a:avLst/>
          </a:prstGeom>
          <a:noFill/>
          <a:ln w="12700">
            <a:noFill/>
            <a:miter lim="800000"/>
            <a:headEnd/>
            <a:tailEnd/>
          </a:ln>
          <a:effectLst/>
        </p:spPr>
        <p:txBody>
          <a:bodyPr>
            <a:spAutoFit/>
          </a:bodyPr>
          <a:lstStyle/>
          <a:p>
            <a:pPr>
              <a:spcBef>
                <a:spcPct val="50000"/>
              </a:spcBef>
            </a:pPr>
            <a:r>
              <a:rPr lang="en-US" sz="1800">
                <a:latin typeface="Times New Roman" pitchFamily="18" charset="0"/>
              </a:rPr>
              <a:t>Decisive</a:t>
            </a:r>
          </a:p>
          <a:p>
            <a:pPr>
              <a:spcBef>
                <a:spcPct val="50000"/>
              </a:spcBef>
            </a:pPr>
            <a:r>
              <a:rPr lang="en-US" sz="1800">
                <a:latin typeface="Times New Roman" pitchFamily="18" charset="0"/>
              </a:rPr>
              <a:t>Operation</a:t>
            </a:r>
          </a:p>
        </p:txBody>
      </p:sp>
      <p:sp>
        <p:nvSpPr>
          <p:cNvPr id="169141" name="AutoShape 181"/>
          <p:cNvSpPr>
            <a:spLocks noChangeArrowheads="1"/>
          </p:cNvSpPr>
          <p:nvPr/>
        </p:nvSpPr>
        <p:spPr bwMode="auto">
          <a:xfrm rot="973853" flipH="1">
            <a:off x="7516813" y="1927225"/>
            <a:ext cx="1550987" cy="28003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25400">
            <a:solidFill>
              <a:schemeClr val="bg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ph type="title"/>
          </p:nvPr>
        </p:nvSpPr>
        <p:spPr bwMode="auto">
          <a:xfrm>
            <a:off x="1295400" y="457200"/>
            <a:ext cx="6862763" cy="685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TURNING MOVEMENT</a:t>
            </a:r>
          </a:p>
        </p:txBody>
      </p:sp>
      <p:sp>
        <p:nvSpPr>
          <p:cNvPr id="171011" name="Text Box 3"/>
          <p:cNvSpPr txBox="1">
            <a:spLocks noChangeArrowheads="1"/>
          </p:cNvSpPr>
          <p:nvPr/>
        </p:nvSpPr>
        <p:spPr bwMode="auto">
          <a:xfrm>
            <a:off x="381000" y="1524000"/>
            <a:ext cx="8107363" cy="2654300"/>
          </a:xfrm>
          <a:prstGeom prst="rect">
            <a:avLst/>
          </a:prstGeom>
          <a:noFill/>
          <a:ln w="12700">
            <a:noFill/>
            <a:miter lim="800000"/>
            <a:headEnd/>
            <a:tailEnd/>
          </a:ln>
          <a:effectLst/>
        </p:spPr>
        <p:txBody>
          <a:bodyPr>
            <a:spAutoFit/>
          </a:bodyPr>
          <a:lstStyle/>
          <a:p>
            <a:r>
              <a:rPr lang="en-US" sz="2800" b="1"/>
              <a:t>…is a form of maneuver in which the attacking </a:t>
            </a:r>
          </a:p>
          <a:p>
            <a:r>
              <a:rPr lang="en-US" sz="2800" b="1"/>
              <a:t>force seeks to avoid the enemy’s principal</a:t>
            </a:r>
          </a:p>
          <a:p>
            <a:r>
              <a:rPr lang="en-US" sz="2800" b="1"/>
              <a:t>defensive positions by seizing objectives to </a:t>
            </a:r>
          </a:p>
          <a:p>
            <a:r>
              <a:rPr lang="en-US" sz="2800" b="1"/>
              <a:t>the enemy rear and causing the enemy to move out of his current positions or divert major forces to meet the threat.</a:t>
            </a:r>
          </a:p>
        </p:txBody>
      </p:sp>
      <p:sp>
        <p:nvSpPr>
          <p:cNvPr id="171012" name="Text Box 4"/>
          <p:cNvSpPr txBox="1">
            <a:spLocks noChangeArrowheads="1"/>
          </p:cNvSpPr>
          <p:nvPr/>
        </p:nvSpPr>
        <p:spPr bwMode="auto">
          <a:xfrm>
            <a:off x="6858000" y="6400800"/>
            <a:ext cx="2286000" cy="366713"/>
          </a:xfrm>
          <a:prstGeom prst="rect">
            <a:avLst/>
          </a:prstGeom>
          <a:noFill/>
          <a:ln w="12700">
            <a:noFill/>
            <a:miter lim="800000"/>
            <a:headEnd/>
            <a:tailEnd/>
          </a:ln>
          <a:effectLst/>
        </p:spPr>
        <p:txBody>
          <a:bodyPr>
            <a:spAutoFit/>
          </a:bodyPr>
          <a:lstStyle/>
          <a:p>
            <a:pPr>
              <a:spcBef>
                <a:spcPct val="50000"/>
              </a:spcBef>
            </a:pPr>
            <a:r>
              <a:rPr lang="en-US" sz="1800" b="1"/>
              <a:t>FM 3-0 pg 7-12</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026"/>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TURNING MOVEMENT</a:t>
            </a:r>
          </a:p>
        </p:txBody>
      </p:sp>
      <p:sp>
        <p:nvSpPr>
          <p:cNvPr id="172064" name="Freeform 1056"/>
          <p:cNvSpPr>
            <a:spLocks/>
          </p:cNvSpPr>
          <p:nvPr/>
        </p:nvSpPr>
        <p:spPr bwMode="auto">
          <a:xfrm>
            <a:off x="990600" y="1524000"/>
            <a:ext cx="3354388" cy="4802188"/>
          </a:xfrm>
          <a:custGeom>
            <a:avLst/>
            <a:gdLst/>
            <a:ahLst/>
            <a:cxnLst>
              <a:cxn ang="0">
                <a:pos x="1296" y="2976"/>
              </a:cxn>
              <a:cxn ang="0">
                <a:pos x="816" y="2592"/>
              </a:cxn>
              <a:cxn ang="0">
                <a:pos x="576" y="2160"/>
              </a:cxn>
              <a:cxn ang="0">
                <a:pos x="480" y="1488"/>
              </a:cxn>
              <a:cxn ang="0">
                <a:pos x="816" y="912"/>
              </a:cxn>
              <a:cxn ang="0">
                <a:pos x="1104" y="768"/>
              </a:cxn>
              <a:cxn ang="0">
                <a:pos x="1536" y="528"/>
              </a:cxn>
              <a:cxn ang="0">
                <a:pos x="1872" y="384"/>
              </a:cxn>
              <a:cxn ang="0">
                <a:pos x="1968" y="672"/>
              </a:cxn>
              <a:cxn ang="0">
                <a:pos x="2112" y="240"/>
              </a:cxn>
              <a:cxn ang="0">
                <a:pos x="1728" y="0"/>
              </a:cxn>
              <a:cxn ang="0">
                <a:pos x="1824" y="240"/>
              </a:cxn>
              <a:cxn ang="0">
                <a:pos x="1344" y="384"/>
              </a:cxn>
              <a:cxn ang="0">
                <a:pos x="768" y="576"/>
              </a:cxn>
              <a:cxn ang="0">
                <a:pos x="432" y="864"/>
              </a:cxn>
              <a:cxn ang="0">
                <a:pos x="396" y="912"/>
              </a:cxn>
              <a:cxn ang="0">
                <a:pos x="192" y="1104"/>
              </a:cxn>
              <a:cxn ang="0">
                <a:pos x="96" y="1296"/>
              </a:cxn>
              <a:cxn ang="0">
                <a:pos x="48" y="1440"/>
              </a:cxn>
              <a:cxn ang="0">
                <a:pos x="0" y="1776"/>
              </a:cxn>
              <a:cxn ang="0">
                <a:pos x="0" y="2016"/>
              </a:cxn>
              <a:cxn ang="0">
                <a:pos x="96" y="2352"/>
              </a:cxn>
              <a:cxn ang="0">
                <a:pos x="192" y="2736"/>
              </a:cxn>
              <a:cxn ang="0">
                <a:pos x="288" y="2832"/>
              </a:cxn>
              <a:cxn ang="0">
                <a:pos x="432" y="3024"/>
              </a:cxn>
              <a:cxn ang="0">
                <a:pos x="1296" y="2976"/>
              </a:cxn>
            </a:cxnLst>
            <a:rect l="0" t="0" r="r" b="b"/>
            <a:pathLst>
              <a:path w="2113" h="3025">
                <a:moveTo>
                  <a:pt x="1296" y="2976"/>
                </a:moveTo>
                <a:lnTo>
                  <a:pt x="816" y="2592"/>
                </a:lnTo>
                <a:lnTo>
                  <a:pt x="576" y="2160"/>
                </a:lnTo>
                <a:lnTo>
                  <a:pt x="480" y="1488"/>
                </a:lnTo>
                <a:lnTo>
                  <a:pt x="816" y="912"/>
                </a:lnTo>
                <a:lnTo>
                  <a:pt x="1104" y="768"/>
                </a:lnTo>
                <a:lnTo>
                  <a:pt x="1536" y="528"/>
                </a:lnTo>
                <a:lnTo>
                  <a:pt x="1872" y="384"/>
                </a:lnTo>
                <a:lnTo>
                  <a:pt x="1968" y="672"/>
                </a:lnTo>
                <a:lnTo>
                  <a:pt x="2112" y="240"/>
                </a:lnTo>
                <a:lnTo>
                  <a:pt x="1728" y="0"/>
                </a:lnTo>
                <a:lnTo>
                  <a:pt x="1824" y="240"/>
                </a:lnTo>
                <a:lnTo>
                  <a:pt x="1344" y="384"/>
                </a:lnTo>
                <a:lnTo>
                  <a:pt x="768" y="576"/>
                </a:lnTo>
                <a:lnTo>
                  <a:pt x="432" y="864"/>
                </a:lnTo>
                <a:lnTo>
                  <a:pt x="396" y="912"/>
                </a:lnTo>
                <a:lnTo>
                  <a:pt x="192" y="1104"/>
                </a:lnTo>
                <a:lnTo>
                  <a:pt x="96" y="1296"/>
                </a:lnTo>
                <a:lnTo>
                  <a:pt x="48" y="1440"/>
                </a:lnTo>
                <a:lnTo>
                  <a:pt x="0" y="1776"/>
                </a:lnTo>
                <a:lnTo>
                  <a:pt x="0" y="2016"/>
                </a:lnTo>
                <a:lnTo>
                  <a:pt x="96" y="2352"/>
                </a:lnTo>
                <a:lnTo>
                  <a:pt x="192" y="2736"/>
                </a:lnTo>
                <a:lnTo>
                  <a:pt x="288" y="2832"/>
                </a:lnTo>
                <a:lnTo>
                  <a:pt x="432" y="3024"/>
                </a:lnTo>
                <a:lnTo>
                  <a:pt x="1296" y="2976"/>
                </a:lnTo>
              </a:path>
            </a:pathLst>
          </a:custGeom>
          <a:noFill/>
          <a:ln w="25400" cap="rnd" cmpd="sng">
            <a:solidFill>
              <a:schemeClr val="bg1"/>
            </a:solidFill>
            <a:prstDash val="solid"/>
            <a:round/>
            <a:headEnd type="none" w="med" len="med"/>
            <a:tailEnd type="none" w="med" len="med"/>
          </a:ln>
          <a:effectLst/>
        </p:spPr>
        <p:txBody>
          <a:bodyPr/>
          <a:lstStyle/>
          <a:p>
            <a:endParaRPr lang="en-US"/>
          </a:p>
        </p:txBody>
      </p:sp>
      <p:sp>
        <p:nvSpPr>
          <p:cNvPr id="172079" name="Freeform 1071"/>
          <p:cNvSpPr>
            <a:spLocks/>
          </p:cNvSpPr>
          <p:nvPr/>
        </p:nvSpPr>
        <p:spPr bwMode="auto">
          <a:xfrm rot="1489610">
            <a:off x="2133600" y="2667000"/>
            <a:ext cx="1295400" cy="2209800"/>
          </a:xfrm>
          <a:custGeom>
            <a:avLst/>
            <a:gdLst/>
            <a:ahLst/>
            <a:cxnLst>
              <a:cxn ang="0">
                <a:pos x="36" y="513"/>
              </a:cxn>
              <a:cxn ang="0">
                <a:pos x="30" y="570"/>
              </a:cxn>
              <a:cxn ang="0">
                <a:pos x="15" y="615"/>
              </a:cxn>
              <a:cxn ang="0">
                <a:pos x="60" y="615"/>
              </a:cxn>
              <a:cxn ang="0">
                <a:pos x="90" y="660"/>
              </a:cxn>
              <a:cxn ang="0">
                <a:pos x="150" y="690"/>
              </a:cxn>
              <a:cxn ang="0">
                <a:pos x="225" y="690"/>
              </a:cxn>
              <a:cxn ang="0">
                <a:pos x="240" y="735"/>
              </a:cxn>
              <a:cxn ang="0">
                <a:pos x="285" y="750"/>
              </a:cxn>
              <a:cxn ang="0">
                <a:pos x="330" y="765"/>
              </a:cxn>
              <a:cxn ang="0">
                <a:pos x="390" y="795"/>
              </a:cxn>
              <a:cxn ang="0">
                <a:pos x="435" y="795"/>
              </a:cxn>
              <a:cxn ang="0">
                <a:pos x="480" y="795"/>
              </a:cxn>
              <a:cxn ang="0">
                <a:pos x="525" y="795"/>
              </a:cxn>
              <a:cxn ang="0">
                <a:pos x="570" y="810"/>
              </a:cxn>
              <a:cxn ang="0">
                <a:pos x="645" y="825"/>
              </a:cxn>
              <a:cxn ang="0">
                <a:pos x="690" y="855"/>
              </a:cxn>
              <a:cxn ang="0">
                <a:pos x="735" y="855"/>
              </a:cxn>
              <a:cxn ang="0">
                <a:pos x="780" y="825"/>
              </a:cxn>
              <a:cxn ang="0">
                <a:pos x="825" y="810"/>
              </a:cxn>
              <a:cxn ang="0">
                <a:pos x="885" y="810"/>
              </a:cxn>
              <a:cxn ang="0">
                <a:pos x="900" y="765"/>
              </a:cxn>
              <a:cxn ang="0">
                <a:pos x="900" y="720"/>
              </a:cxn>
              <a:cxn ang="0">
                <a:pos x="900" y="675"/>
              </a:cxn>
              <a:cxn ang="0">
                <a:pos x="900" y="630"/>
              </a:cxn>
              <a:cxn ang="0">
                <a:pos x="900" y="585"/>
              </a:cxn>
              <a:cxn ang="0">
                <a:pos x="900" y="540"/>
              </a:cxn>
              <a:cxn ang="0">
                <a:pos x="900" y="495"/>
              </a:cxn>
              <a:cxn ang="0">
                <a:pos x="900" y="450"/>
              </a:cxn>
              <a:cxn ang="0">
                <a:pos x="840" y="450"/>
              </a:cxn>
              <a:cxn ang="0">
                <a:pos x="825" y="405"/>
              </a:cxn>
              <a:cxn ang="0">
                <a:pos x="825" y="360"/>
              </a:cxn>
              <a:cxn ang="0">
                <a:pos x="825" y="300"/>
              </a:cxn>
              <a:cxn ang="0">
                <a:pos x="840" y="240"/>
              </a:cxn>
              <a:cxn ang="0">
                <a:pos x="855" y="180"/>
              </a:cxn>
              <a:cxn ang="0">
                <a:pos x="810" y="165"/>
              </a:cxn>
              <a:cxn ang="0">
                <a:pos x="765" y="150"/>
              </a:cxn>
              <a:cxn ang="0">
                <a:pos x="765" y="105"/>
              </a:cxn>
              <a:cxn ang="0">
                <a:pos x="765" y="60"/>
              </a:cxn>
              <a:cxn ang="0">
                <a:pos x="720" y="45"/>
              </a:cxn>
              <a:cxn ang="0">
                <a:pos x="675" y="15"/>
              </a:cxn>
              <a:cxn ang="0">
                <a:pos x="615" y="15"/>
              </a:cxn>
              <a:cxn ang="0">
                <a:pos x="555" y="15"/>
              </a:cxn>
              <a:cxn ang="0">
                <a:pos x="495" y="30"/>
              </a:cxn>
              <a:cxn ang="0">
                <a:pos x="435" y="30"/>
              </a:cxn>
              <a:cxn ang="0">
                <a:pos x="375" y="30"/>
              </a:cxn>
              <a:cxn ang="0">
                <a:pos x="315" y="0"/>
              </a:cxn>
              <a:cxn ang="0">
                <a:pos x="285" y="45"/>
              </a:cxn>
              <a:cxn ang="0">
                <a:pos x="240" y="75"/>
              </a:cxn>
              <a:cxn ang="0">
                <a:pos x="180" y="75"/>
              </a:cxn>
              <a:cxn ang="0">
                <a:pos x="120" y="75"/>
              </a:cxn>
              <a:cxn ang="0">
                <a:pos x="90" y="135"/>
              </a:cxn>
              <a:cxn ang="0">
                <a:pos x="90" y="195"/>
              </a:cxn>
              <a:cxn ang="0">
                <a:pos x="45" y="210"/>
              </a:cxn>
              <a:cxn ang="0">
                <a:pos x="0" y="225"/>
              </a:cxn>
              <a:cxn ang="0">
                <a:pos x="0" y="270"/>
              </a:cxn>
              <a:cxn ang="0">
                <a:pos x="0" y="315"/>
              </a:cxn>
              <a:cxn ang="0">
                <a:pos x="30" y="375"/>
              </a:cxn>
              <a:cxn ang="0">
                <a:pos x="30" y="420"/>
              </a:cxn>
              <a:cxn ang="0">
                <a:pos x="30" y="465"/>
              </a:cxn>
              <a:cxn ang="0">
                <a:pos x="30" y="510"/>
              </a:cxn>
              <a:cxn ang="0">
                <a:pos x="30" y="555"/>
              </a:cxn>
              <a:cxn ang="0">
                <a:pos x="36" y="513"/>
              </a:cxn>
            </a:cxnLst>
            <a:rect l="0" t="0" r="r" b="b"/>
            <a:pathLst>
              <a:path w="901" h="856">
                <a:moveTo>
                  <a:pt x="36" y="513"/>
                </a:moveTo>
                <a:lnTo>
                  <a:pt x="30" y="570"/>
                </a:lnTo>
                <a:lnTo>
                  <a:pt x="15" y="615"/>
                </a:lnTo>
                <a:lnTo>
                  <a:pt x="60" y="615"/>
                </a:lnTo>
                <a:lnTo>
                  <a:pt x="90" y="660"/>
                </a:lnTo>
                <a:lnTo>
                  <a:pt x="150" y="690"/>
                </a:lnTo>
                <a:lnTo>
                  <a:pt x="225" y="690"/>
                </a:lnTo>
                <a:lnTo>
                  <a:pt x="240" y="735"/>
                </a:lnTo>
                <a:lnTo>
                  <a:pt x="285" y="750"/>
                </a:lnTo>
                <a:lnTo>
                  <a:pt x="330" y="765"/>
                </a:lnTo>
                <a:lnTo>
                  <a:pt x="390" y="795"/>
                </a:lnTo>
                <a:lnTo>
                  <a:pt x="435" y="795"/>
                </a:lnTo>
                <a:lnTo>
                  <a:pt x="480" y="795"/>
                </a:lnTo>
                <a:lnTo>
                  <a:pt x="525" y="795"/>
                </a:lnTo>
                <a:lnTo>
                  <a:pt x="570" y="810"/>
                </a:lnTo>
                <a:lnTo>
                  <a:pt x="645" y="825"/>
                </a:lnTo>
                <a:lnTo>
                  <a:pt x="690" y="855"/>
                </a:lnTo>
                <a:lnTo>
                  <a:pt x="735" y="855"/>
                </a:lnTo>
                <a:lnTo>
                  <a:pt x="780" y="825"/>
                </a:lnTo>
                <a:lnTo>
                  <a:pt x="825" y="810"/>
                </a:lnTo>
                <a:lnTo>
                  <a:pt x="885" y="810"/>
                </a:lnTo>
                <a:lnTo>
                  <a:pt x="900" y="765"/>
                </a:lnTo>
                <a:lnTo>
                  <a:pt x="900" y="720"/>
                </a:lnTo>
                <a:lnTo>
                  <a:pt x="900" y="675"/>
                </a:lnTo>
                <a:lnTo>
                  <a:pt x="900" y="630"/>
                </a:lnTo>
                <a:lnTo>
                  <a:pt x="900" y="585"/>
                </a:lnTo>
                <a:lnTo>
                  <a:pt x="900" y="540"/>
                </a:lnTo>
                <a:lnTo>
                  <a:pt x="900" y="495"/>
                </a:lnTo>
                <a:lnTo>
                  <a:pt x="900" y="450"/>
                </a:lnTo>
                <a:lnTo>
                  <a:pt x="840" y="450"/>
                </a:lnTo>
                <a:lnTo>
                  <a:pt x="825" y="405"/>
                </a:lnTo>
                <a:lnTo>
                  <a:pt x="825" y="360"/>
                </a:lnTo>
                <a:lnTo>
                  <a:pt x="825" y="300"/>
                </a:lnTo>
                <a:lnTo>
                  <a:pt x="840" y="240"/>
                </a:lnTo>
                <a:lnTo>
                  <a:pt x="855" y="180"/>
                </a:lnTo>
                <a:lnTo>
                  <a:pt x="810" y="165"/>
                </a:lnTo>
                <a:lnTo>
                  <a:pt x="765" y="150"/>
                </a:lnTo>
                <a:lnTo>
                  <a:pt x="765" y="105"/>
                </a:lnTo>
                <a:lnTo>
                  <a:pt x="765" y="60"/>
                </a:lnTo>
                <a:lnTo>
                  <a:pt x="720" y="45"/>
                </a:lnTo>
                <a:lnTo>
                  <a:pt x="675" y="15"/>
                </a:lnTo>
                <a:lnTo>
                  <a:pt x="615" y="15"/>
                </a:lnTo>
                <a:lnTo>
                  <a:pt x="555" y="15"/>
                </a:lnTo>
                <a:lnTo>
                  <a:pt x="495" y="30"/>
                </a:lnTo>
                <a:lnTo>
                  <a:pt x="435" y="30"/>
                </a:lnTo>
                <a:lnTo>
                  <a:pt x="375" y="30"/>
                </a:lnTo>
                <a:lnTo>
                  <a:pt x="315" y="0"/>
                </a:lnTo>
                <a:lnTo>
                  <a:pt x="285" y="45"/>
                </a:lnTo>
                <a:lnTo>
                  <a:pt x="240" y="75"/>
                </a:lnTo>
                <a:lnTo>
                  <a:pt x="180" y="75"/>
                </a:lnTo>
                <a:lnTo>
                  <a:pt x="120" y="75"/>
                </a:lnTo>
                <a:lnTo>
                  <a:pt x="90" y="135"/>
                </a:lnTo>
                <a:lnTo>
                  <a:pt x="90" y="195"/>
                </a:lnTo>
                <a:lnTo>
                  <a:pt x="45" y="210"/>
                </a:lnTo>
                <a:lnTo>
                  <a:pt x="0" y="225"/>
                </a:lnTo>
                <a:lnTo>
                  <a:pt x="0" y="270"/>
                </a:lnTo>
                <a:lnTo>
                  <a:pt x="0" y="315"/>
                </a:lnTo>
                <a:lnTo>
                  <a:pt x="30" y="375"/>
                </a:lnTo>
                <a:lnTo>
                  <a:pt x="30" y="420"/>
                </a:lnTo>
                <a:lnTo>
                  <a:pt x="30" y="465"/>
                </a:lnTo>
                <a:lnTo>
                  <a:pt x="30" y="510"/>
                </a:lnTo>
                <a:lnTo>
                  <a:pt x="30" y="555"/>
                </a:lnTo>
                <a:lnTo>
                  <a:pt x="36" y="513"/>
                </a:lnTo>
              </a:path>
            </a:pathLst>
          </a:custGeom>
          <a:solidFill>
            <a:srgbClr val="767900"/>
          </a:solidFill>
          <a:ln w="12700" cap="rnd" cmpd="sng">
            <a:solidFill>
              <a:srgbClr val="000000"/>
            </a:solidFill>
            <a:prstDash val="solid"/>
            <a:round/>
            <a:headEnd type="none" w="med" len="med"/>
            <a:tailEnd type="none" w="med" len="med"/>
          </a:ln>
          <a:effectLst/>
        </p:spPr>
        <p:txBody>
          <a:bodyPr/>
          <a:lstStyle/>
          <a:p>
            <a:endParaRPr lang="en-US"/>
          </a:p>
        </p:txBody>
      </p:sp>
      <p:sp>
        <p:nvSpPr>
          <p:cNvPr id="172080" name="Freeform 1072"/>
          <p:cNvSpPr>
            <a:spLocks/>
          </p:cNvSpPr>
          <p:nvPr/>
        </p:nvSpPr>
        <p:spPr bwMode="auto">
          <a:xfrm rot="1319479">
            <a:off x="2209800" y="2895600"/>
            <a:ext cx="990600" cy="1752600"/>
          </a:xfrm>
          <a:custGeom>
            <a:avLst/>
            <a:gdLst/>
            <a:ahLst/>
            <a:cxnLst>
              <a:cxn ang="0">
                <a:pos x="603" y="588"/>
              </a:cxn>
              <a:cxn ang="0">
                <a:pos x="660" y="600"/>
              </a:cxn>
              <a:cxn ang="0">
                <a:pos x="690" y="540"/>
              </a:cxn>
              <a:cxn ang="0">
                <a:pos x="645" y="525"/>
              </a:cxn>
              <a:cxn ang="0">
                <a:pos x="645" y="465"/>
              </a:cxn>
              <a:cxn ang="0">
                <a:pos x="645" y="420"/>
              </a:cxn>
              <a:cxn ang="0">
                <a:pos x="645" y="375"/>
              </a:cxn>
              <a:cxn ang="0">
                <a:pos x="660" y="330"/>
              </a:cxn>
              <a:cxn ang="0">
                <a:pos x="660" y="285"/>
              </a:cxn>
              <a:cxn ang="0">
                <a:pos x="660" y="240"/>
              </a:cxn>
              <a:cxn ang="0">
                <a:pos x="660" y="195"/>
              </a:cxn>
              <a:cxn ang="0">
                <a:pos x="660" y="150"/>
              </a:cxn>
              <a:cxn ang="0">
                <a:pos x="615" y="135"/>
              </a:cxn>
              <a:cxn ang="0">
                <a:pos x="585" y="90"/>
              </a:cxn>
              <a:cxn ang="0">
                <a:pos x="585" y="45"/>
              </a:cxn>
              <a:cxn ang="0">
                <a:pos x="585" y="0"/>
              </a:cxn>
              <a:cxn ang="0">
                <a:pos x="525" y="0"/>
              </a:cxn>
              <a:cxn ang="0">
                <a:pos x="480" y="0"/>
              </a:cxn>
              <a:cxn ang="0">
                <a:pos x="435" y="0"/>
              </a:cxn>
              <a:cxn ang="0">
                <a:pos x="390" y="30"/>
              </a:cxn>
              <a:cxn ang="0">
                <a:pos x="345" y="30"/>
              </a:cxn>
              <a:cxn ang="0">
                <a:pos x="300" y="30"/>
              </a:cxn>
              <a:cxn ang="0">
                <a:pos x="255" y="30"/>
              </a:cxn>
              <a:cxn ang="0">
                <a:pos x="195" y="30"/>
              </a:cxn>
              <a:cxn ang="0">
                <a:pos x="195" y="75"/>
              </a:cxn>
              <a:cxn ang="0">
                <a:pos x="180" y="120"/>
              </a:cxn>
              <a:cxn ang="0">
                <a:pos x="135" y="135"/>
              </a:cxn>
              <a:cxn ang="0">
                <a:pos x="75" y="135"/>
              </a:cxn>
              <a:cxn ang="0">
                <a:pos x="30" y="135"/>
              </a:cxn>
              <a:cxn ang="0">
                <a:pos x="0" y="195"/>
              </a:cxn>
              <a:cxn ang="0">
                <a:pos x="0" y="255"/>
              </a:cxn>
              <a:cxn ang="0">
                <a:pos x="45" y="285"/>
              </a:cxn>
              <a:cxn ang="0">
                <a:pos x="45" y="330"/>
              </a:cxn>
              <a:cxn ang="0">
                <a:pos x="45" y="375"/>
              </a:cxn>
              <a:cxn ang="0">
                <a:pos x="90" y="390"/>
              </a:cxn>
              <a:cxn ang="0">
                <a:pos x="120" y="435"/>
              </a:cxn>
              <a:cxn ang="0">
                <a:pos x="165" y="450"/>
              </a:cxn>
              <a:cxn ang="0">
                <a:pos x="210" y="450"/>
              </a:cxn>
              <a:cxn ang="0">
                <a:pos x="240" y="495"/>
              </a:cxn>
              <a:cxn ang="0">
                <a:pos x="240" y="540"/>
              </a:cxn>
              <a:cxn ang="0">
                <a:pos x="285" y="555"/>
              </a:cxn>
              <a:cxn ang="0">
                <a:pos x="330" y="555"/>
              </a:cxn>
              <a:cxn ang="0">
                <a:pos x="390" y="555"/>
              </a:cxn>
              <a:cxn ang="0">
                <a:pos x="450" y="570"/>
              </a:cxn>
              <a:cxn ang="0">
                <a:pos x="510" y="570"/>
              </a:cxn>
              <a:cxn ang="0">
                <a:pos x="525" y="630"/>
              </a:cxn>
              <a:cxn ang="0">
                <a:pos x="585" y="630"/>
              </a:cxn>
              <a:cxn ang="0">
                <a:pos x="630" y="630"/>
              </a:cxn>
              <a:cxn ang="0">
                <a:pos x="630" y="585"/>
              </a:cxn>
              <a:cxn ang="0">
                <a:pos x="603" y="588"/>
              </a:cxn>
            </a:cxnLst>
            <a:rect l="0" t="0" r="r" b="b"/>
            <a:pathLst>
              <a:path w="691" h="631">
                <a:moveTo>
                  <a:pt x="603" y="588"/>
                </a:moveTo>
                <a:lnTo>
                  <a:pt x="660" y="600"/>
                </a:lnTo>
                <a:lnTo>
                  <a:pt x="690" y="540"/>
                </a:lnTo>
                <a:lnTo>
                  <a:pt x="645" y="525"/>
                </a:lnTo>
                <a:lnTo>
                  <a:pt x="645" y="465"/>
                </a:lnTo>
                <a:lnTo>
                  <a:pt x="645" y="420"/>
                </a:lnTo>
                <a:lnTo>
                  <a:pt x="645" y="375"/>
                </a:lnTo>
                <a:lnTo>
                  <a:pt x="660" y="330"/>
                </a:lnTo>
                <a:lnTo>
                  <a:pt x="660" y="285"/>
                </a:lnTo>
                <a:lnTo>
                  <a:pt x="660" y="240"/>
                </a:lnTo>
                <a:lnTo>
                  <a:pt x="660" y="195"/>
                </a:lnTo>
                <a:lnTo>
                  <a:pt x="660" y="150"/>
                </a:lnTo>
                <a:lnTo>
                  <a:pt x="615" y="135"/>
                </a:lnTo>
                <a:lnTo>
                  <a:pt x="585" y="90"/>
                </a:lnTo>
                <a:lnTo>
                  <a:pt x="585" y="45"/>
                </a:lnTo>
                <a:lnTo>
                  <a:pt x="585" y="0"/>
                </a:lnTo>
                <a:lnTo>
                  <a:pt x="525" y="0"/>
                </a:lnTo>
                <a:lnTo>
                  <a:pt x="480" y="0"/>
                </a:lnTo>
                <a:lnTo>
                  <a:pt x="435" y="0"/>
                </a:lnTo>
                <a:lnTo>
                  <a:pt x="390" y="30"/>
                </a:lnTo>
                <a:lnTo>
                  <a:pt x="345" y="30"/>
                </a:lnTo>
                <a:lnTo>
                  <a:pt x="300" y="30"/>
                </a:lnTo>
                <a:lnTo>
                  <a:pt x="255" y="30"/>
                </a:lnTo>
                <a:lnTo>
                  <a:pt x="195" y="30"/>
                </a:lnTo>
                <a:lnTo>
                  <a:pt x="195" y="75"/>
                </a:lnTo>
                <a:lnTo>
                  <a:pt x="180" y="120"/>
                </a:lnTo>
                <a:lnTo>
                  <a:pt x="135" y="135"/>
                </a:lnTo>
                <a:lnTo>
                  <a:pt x="75" y="135"/>
                </a:lnTo>
                <a:lnTo>
                  <a:pt x="30" y="135"/>
                </a:lnTo>
                <a:lnTo>
                  <a:pt x="0" y="195"/>
                </a:lnTo>
                <a:lnTo>
                  <a:pt x="0" y="255"/>
                </a:lnTo>
                <a:lnTo>
                  <a:pt x="45" y="285"/>
                </a:lnTo>
                <a:lnTo>
                  <a:pt x="45" y="330"/>
                </a:lnTo>
                <a:lnTo>
                  <a:pt x="45" y="375"/>
                </a:lnTo>
                <a:lnTo>
                  <a:pt x="90" y="390"/>
                </a:lnTo>
                <a:lnTo>
                  <a:pt x="120" y="435"/>
                </a:lnTo>
                <a:lnTo>
                  <a:pt x="165" y="450"/>
                </a:lnTo>
                <a:lnTo>
                  <a:pt x="210" y="450"/>
                </a:lnTo>
                <a:lnTo>
                  <a:pt x="240" y="495"/>
                </a:lnTo>
                <a:lnTo>
                  <a:pt x="240" y="540"/>
                </a:lnTo>
                <a:lnTo>
                  <a:pt x="285" y="555"/>
                </a:lnTo>
                <a:lnTo>
                  <a:pt x="330" y="555"/>
                </a:lnTo>
                <a:lnTo>
                  <a:pt x="390" y="555"/>
                </a:lnTo>
                <a:lnTo>
                  <a:pt x="450" y="570"/>
                </a:lnTo>
                <a:lnTo>
                  <a:pt x="510" y="570"/>
                </a:lnTo>
                <a:lnTo>
                  <a:pt x="525" y="630"/>
                </a:lnTo>
                <a:lnTo>
                  <a:pt x="585" y="630"/>
                </a:lnTo>
                <a:lnTo>
                  <a:pt x="630" y="630"/>
                </a:lnTo>
                <a:lnTo>
                  <a:pt x="630" y="585"/>
                </a:lnTo>
                <a:lnTo>
                  <a:pt x="603" y="588"/>
                </a:lnTo>
              </a:path>
            </a:pathLst>
          </a:custGeom>
          <a:solidFill>
            <a:srgbClr val="767900"/>
          </a:solidFill>
          <a:ln w="12700" cap="rnd" cmpd="sng">
            <a:solidFill>
              <a:srgbClr val="000000"/>
            </a:solidFill>
            <a:prstDash val="solid"/>
            <a:round/>
            <a:headEnd type="none" w="med" len="med"/>
            <a:tailEnd type="none" w="med" len="med"/>
          </a:ln>
          <a:effectLst/>
        </p:spPr>
        <p:txBody>
          <a:bodyPr/>
          <a:lstStyle/>
          <a:p>
            <a:endParaRPr lang="en-US"/>
          </a:p>
        </p:txBody>
      </p:sp>
      <p:sp>
        <p:nvSpPr>
          <p:cNvPr id="172081" name="Freeform 1073"/>
          <p:cNvSpPr>
            <a:spLocks/>
          </p:cNvSpPr>
          <p:nvPr/>
        </p:nvSpPr>
        <p:spPr bwMode="auto">
          <a:xfrm rot="1521005">
            <a:off x="2438400" y="3048000"/>
            <a:ext cx="457200" cy="1066800"/>
          </a:xfrm>
          <a:custGeom>
            <a:avLst/>
            <a:gdLst/>
            <a:ahLst/>
            <a:cxnLst>
              <a:cxn ang="0">
                <a:pos x="267" y="0"/>
              </a:cxn>
              <a:cxn ang="0">
                <a:pos x="210" y="12"/>
              </a:cxn>
              <a:cxn ang="0">
                <a:pos x="165" y="12"/>
              </a:cxn>
              <a:cxn ang="0">
                <a:pos x="120" y="27"/>
              </a:cxn>
              <a:cxn ang="0">
                <a:pos x="120" y="87"/>
              </a:cxn>
              <a:cxn ang="0">
                <a:pos x="120" y="147"/>
              </a:cxn>
              <a:cxn ang="0">
                <a:pos x="75" y="162"/>
              </a:cxn>
              <a:cxn ang="0">
                <a:pos x="30" y="162"/>
              </a:cxn>
              <a:cxn ang="0">
                <a:pos x="0" y="207"/>
              </a:cxn>
              <a:cxn ang="0">
                <a:pos x="0" y="267"/>
              </a:cxn>
              <a:cxn ang="0">
                <a:pos x="0" y="312"/>
              </a:cxn>
              <a:cxn ang="0">
                <a:pos x="45" y="327"/>
              </a:cxn>
              <a:cxn ang="0">
                <a:pos x="90" y="327"/>
              </a:cxn>
              <a:cxn ang="0">
                <a:pos x="135" y="327"/>
              </a:cxn>
              <a:cxn ang="0">
                <a:pos x="150" y="372"/>
              </a:cxn>
              <a:cxn ang="0">
                <a:pos x="165" y="417"/>
              </a:cxn>
              <a:cxn ang="0">
                <a:pos x="210" y="432"/>
              </a:cxn>
              <a:cxn ang="0">
                <a:pos x="255" y="432"/>
              </a:cxn>
              <a:cxn ang="0">
                <a:pos x="255" y="387"/>
              </a:cxn>
              <a:cxn ang="0">
                <a:pos x="255" y="342"/>
              </a:cxn>
              <a:cxn ang="0">
                <a:pos x="285" y="297"/>
              </a:cxn>
              <a:cxn ang="0">
                <a:pos x="300" y="237"/>
              </a:cxn>
              <a:cxn ang="0">
                <a:pos x="270" y="177"/>
              </a:cxn>
              <a:cxn ang="0">
                <a:pos x="270" y="132"/>
              </a:cxn>
              <a:cxn ang="0">
                <a:pos x="285" y="87"/>
              </a:cxn>
              <a:cxn ang="0">
                <a:pos x="270" y="42"/>
              </a:cxn>
              <a:cxn ang="0">
                <a:pos x="267" y="0"/>
              </a:cxn>
            </a:cxnLst>
            <a:rect l="0" t="0" r="r" b="b"/>
            <a:pathLst>
              <a:path w="301" h="433">
                <a:moveTo>
                  <a:pt x="267" y="0"/>
                </a:moveTo>
                <a:lnTo>
                  <a:pt x="210" y="12"/>
                </a:lnTo>
                <a:lnTo>
                  <a:pt x="165" y="12"/>
                </a:lnTo>
                <a:lnTo>
                  <a:pt x="120" y="27"/>
                </a:lnTo>
                <a:lnTo>
                  <a:pt x="120" y="87"/>
                </a:lnTo>
                <a:lnTo>
                  <a:pt x="120" y="147"/>
                </a:lnTo>
                <a:lnTo>
                  <a:pt x="75" y="162"/>
                </a:lnTo>
                <a:lnTo>
                  <a:pt x="30" y="162"/>
                </a:lnTo>
                <a:lnTo>
                  <a:pt x="0" y="207"/>
                </a:lnTo>
                <a:lnTo>
                  <a:pt x="0" y="267"/>
                </a:lnTo>
                <a:lnTo>
                  <a:pt x="0" y="312"/>
                </a:lnTo>
                <a:lnTo>
                  <a:pt x="45" y="327"/>
                </a:lnTo>
                <a:lnTo>
                  <a:pt x="90" y="327"/>
                </a:lnTo>
                <a:lnTo>
                  <a:pt x="135" y="327"/>
                </a:lnTo>
                <a:lnTo>
                  <a:pt x="150" y="372"/>
                </a:lnTo>
                <a:lnTo>
                  <a:pt x="165" y="417"/>
                </a:lnTo>
                <a:lnTo>
                  <a:pt x="210" y="432"/>
                </a:lnTo>
                <a:lnTo>
                  <a:pt x="255" y="432"/>
                </a:lnTo>
                <a:lnTo>
                  <a:pt x="255" y="387"/>
                </a:lnTo>
                <a:lnTo>
                  <a:pt x="255" y="342"/>
                </a:lnTo>
                <a:lnTo>
                  <a:pt x="285" y="297"/>
                </a:lnTo>
                <a:lnTo>
                  <a:pt x="300" y="237"/>
                </a:lnTo>
                <a:lnTo>
                  <a:pt x="270" y="177"/>
                </a:lnTo>
                <a:lnTo>
                  <a:pt x="270" y="132"/>
                </a:lnTo>
                <a:lnTo>
                  <a:pt x="285" y="87"/>
                </a:lnTo>
                <a:lnTo>
                  <a:pt x="270" y="42"/>
                </a:lnTo>
                <a:lnTo>
                  <a:pt x="267" y="0"/>
                </a:lnTo>
              </a:path>
            </a:pathLst>
          </a:custGeom>
          <a:solidFill>
            <a:srgbClr val="767900"/>
          </a:solidFill>
          <a:ln w="12700" cap="rnd" cmpd="sng">
            <a:solidFill>
              <a:srgbClr val="000000"/>
            </a:solidFill>
            <a:prstDash val="solid"/>
            <a:round/>
            <a:headEnd type="none" w="med" len="med"/>
            <a:tailEnd type="none" w="med" len="med"/>
          </a:ln>
          <a:effectLst/>
        </p:spPr>
        <p:txBody>
          <a:bodyPr/>
          <a:lstStyle/>
          <a:p>
            <a:endParaRPr lang="en-US"/>
          </a:p>
        </p:txBody>
      </p:sp>
      <p:sp>
        <p:nvSpPr>
          <p:cNvPr id="172088" name="Oval 1080"/>
          <p:cNvSpPr>
            <a:spLocks noChangeArrowheads="1"/>
          </p:cNvSpPr>
          <p:nvPr/>
        </p:nvSpPr>
        <p:spPr bwMode="auto">
          <a:xfrm>
            <a:off x="4572000" y="1371600"/>
            <a:ext cx="1371600" cy="990600"/>
          </a:xfrm>
          <a:prstGeom prst="ellipse">
            <a:avLst/>
          </a:prstGeom>
          <a:solidFill>
            <a:schemeClr val="accent1"/>
          </a:solidFill>
          <a:ln w="12700">
            <a:solidFill>
              <a:srgbClr val="000000"/>
            </a:solidFill>
            <a:round/>
            <a:headEnd/>
            <a:tailEnd/>
          </a:ln>
          <a:effectLst/>
        </p:spPr>
        <p:txBody>
          <a:bodyPr wrap="none" anchor="ctr"/>
          <a:lstStyle/>
          <a:p>
            <a:endParaRPr lang="en-US"/>
          </a:p>
        </p:txBody>
      </p:sp>
      <p:sp>
        <p:nvSpPr>
          <p:cNvPr id="172089" name="Text Box 1081"/>
          <p:cNvSpPr txBox="1">
            <a:spLocks noChangeArrowheads="1"/>
          </p:cNvSpPr>
          <p:nvPr/>
        </p:nvSpPr>
        <p:spPr bwMode="auto">
          <a:xfrm>
            <a:off x="4876800" y="1676400"/>
            <a:ext cx="685800" cy="379413"/>
          </a:xfrm>
          <a:prstGeom prst="rect">
            <a:avLst/>
          </a:prstGeom>
          <a:noFill/>
          <a:ln w="12700">
            <a:solidFill>
              <a:srgbClr val="000000"/>
            </a:solidFill>
            <a:miter lim="800000"/>
            <a:headEnd/>
            <a:tailEnd/>
          </a:ln>
          <a:effectLst/>
        </p:spPr>
        <p:txBody>
          <a:bodyPr>
            <a:spAutoFit/>
          </a:bodyPr>
          <a:lstStyle/>
          <a:p>
            <a:pPr>
              <a:spcBef>
                <a:spcPct val="50000"/>
              </a:spcBef>
            </a:pPr>
            <a:r>
              <a:rPr lang="en-US" sz="1800" b="1">
                <a:latin typeface="Times New Roman" pitchFamily="18" charset="0"/>
              </a:rPr>
              <a:t>OBJ</a:t>
            </a:r>
          </a:p>
        </p:txBody>
      </p:sp>
      <p:sp>
        <p:nvSpPr>
          <p:cNvPr id="172092" name="Rectangle 1084"/>
          <p:cNvSpPr>
            <a:spLocks noChangeArrowheads="1"/>
          </p:cNvSpPr>
          <p:nvPr/>
        </p:nvSpPr>
        <p:spPr bwMode="auto">
          <a:xfrm rot="2682811">
            <a:off x="7010400" y="4343400"/>
            <a:ext cx="450850" cy="450850"/>
          </a:xfrm>
          <a:prstGeom prst="rect">
            <a:avLst/>
          </a:prstGeom>
          <a:solidFill>
            <a:schemeClr val="hlink"/>
          </a:solidFill>
          <a:ln w="12700">
            <a:solidFill>
              <a:srgbClr val="000000"/>
            </a:solidFill>
            <a:miter lim="800000"/>
            <a:headEnd/>
            <a:tailEnd/>
          </a:ln>
          <a:effectLst/>
        </p:spPr>
        <p:txBody>
          <a:bodyPr wrap="none" anchor="ctr"/>
          <a:lstStyle/>
          <a:p>
            <a:endParaRPr lang="en-US"/>
          </a:p>
        </p:txBody>
      </p:sp>
      <p:sp>
        <p:nvSpPr>
          <p:cNvPr id="172093" name="Rectangle 1085"/>
          <p:cNvSpPr>
            <a:spLocks noChangeArrowheads="1"/>
          </p:cNvSpPr>
          <p:nvPr/>
        </p:nvSpPr>
        <p:spPr bwMode="auto">
          <a:xfrm rot="2682811">
            <a:off x="5791200" y="4953000"/>
            <a:ext cx="450850" cy="450850"/>
          </a:xfrm>
          <a:prstGeom prst="rect">
            <a:avLst/>
          </a:prstGeom>
          <a:solidFill>
            <a:schemeClr val="hlink"/>
          </a:solidFill>
          <a:ln w="12700">
            <a:solidFill>
              <a:srgbClr val="000000"/>
            </a:solidFill>
            <a:miter lim="800000"/>
            <a:headEnd/>
            <a:tailEnd/>
          </a:ln>
          <a:effectLst/>
        </p:spPr>
        <p:txBody>
          <a:bodyPr wrap="none" anchor="ctr"/>
          <a:lstStyle/>
          <a:p>
            <a:endParaRPr lang="en-US"/>
          </a:p>
        </p:txBody>
      </p:sp>
      <p:sp>
        <p:nvSpPr>
          <p:cNvPr id="172094" name="Rectangle 1086"/>
          <p:cNvSpPr>
            <a:spLocks noChangeArrowheads="1"/>
          </p:cNvSpPr>
          <p:nvPr/>
        </p:nvSpPr>
        <p:spPr bwMode="auto">
          <a:xfrm rot="2682811">
            <a:off x="4572000" y="4953000"/>
            <a:ext cx="450850" cy="450850"/>
          </a:xfrm>
          <a:prstGeom prst="rect">
            <a:avLst/>
          </a:prstGeom>
          <a:solidFill>
            <a:schemeClr val="hlink"/>
          </a:solidFill>
          <a:ln w="12700">
            <a:solidFill>
              <a:srgbClr val="000000"/>
            </a:solidFill>
            <a:miter lim="800000"/>
            <a:headEnd/>
            <a:tailEnd/>
          </a:ln>
          <a:effectLst/>
        </p:spPr>
        <p:txBody>
          <a:bodyPr wrap="none" anchor="ctr"/>
          <a:lstStyle/>
          <a:p>
            <a:endParaRPr lang="en-US"/>
          </a:p>
        </p:txBody>
      </p:sp>
      <p:sp>
        <p:nvSpPr>
          <p:cNvPr id="172095" name="Rectangle 1087"/>
          <p:cNvSpPr>
            <a:spLocks noChangeArrowheads="1"/>
          </p:cNvSpPr>
          <p:nvPr/>
        </p:nvSpPr>
        <p:spPr bwMode="auto">
          <a:xfrm rot="2682811">
            <a:off x="3657600" y="4572000"/>
            <a:ext cx="450850" cy="450850"/>
          </a:xfrm>
          <a:prstGeom prst="rect">
            <a:avLst/>
          </a:prstGeom>
          <a:solidFill>
            <a:schemeClr val="hlink"/>
          </a:solidFill>
          <a:ln w="12700">
            <a:solidFill>
              <a:srgbClr val="000000"/>
            </a:solidFill>
            <a:miter lim="800000"/>
            <a:headEnd/>
            <a:tailEnd/>
          </a:ln>
          <a:effectLst/>
        </p:spPr>
        <p:txBody>
          <a:bodyPr wrap="none" anchor="ctr"/>
          <a:lstStyle/>
          <a:p>
            <a:endParaRPr lang="en-US"/>
          </a:p>
        </p:txBody>
      </p:sp>
      <p:sp>
        <p:nvSpPr>
          <p:cNvPr id="172097" name="AutoShape 1089"/>
          <p:cNvSpPr>
            <a:spLocks noChangeArrowheads="1"/>
          </p:cNvSpPr>
          <p:nvPr/>
        </p:nvSpPr>
        <p:spPr bwMode="auto">
          <a:xfrm rot="5478619">
            <a:off x="4991100" y="3924300"/>
            <a:ext cx="990600" cy="609600"/>
          </a:xfrm>
          <a:prstGeom prst="leftArrow">
            <a:avLst>
              <a:gd name="adj1" fmla="val 50000"/>
              <a:gd name="adj2" fmla="val 40625"/>
            </a:avLst>
          </a:prstGeom>
          <a:solidFill>
            <a:schemeClr val="accent1"/>
          </a:solidFill>
          <a:ln w="12700">
            <a:solidFill>
              <a:srgbClr val="000000"/>
            </a:solidFill>
            <a:prstDash val="lgDash"/>
            <a:miter lim="800000"/>
            <a:headEnd/>
            <a:tailEnd/>
          </a:ln>
          <a:effectLst/>
        </p:spPr>
        <p:txBody>
          <a:bodyPr wrap="none" anchor="ctr"/>
          <a:lstStyle/>
          <a:p>
            <a:pPr algn="ctr"/>
            <a:r>
              <a:rPr lang="en-US" sz="1800" b="1">
                <a:latin typeface="Times New Roman" pitchFamily="18" charset="0"/>
              </a:rPr>
              <a:t>ENY</a:t>
            </a:r>
          </a:p>
        </p:txBody>
      </p:sp>
      <p:sp>
        <p:nvSpPr>
          <p:cNvPr id="172100" name="AutoShape 1092"/>
          <p:cNvSpPr>
            <a:spLocks noChangeArrowheads="1"/>
          </p:cNvSpPr>
          <p:nvPr/>
        </p:nvSpPr>
        <p:spPr bwMode="auto">
          <a:xfrm rot="6998805">
            <a:off x="3695700" y="3619500"/>
            <a:ext cx="990600" cy="609600"/>
          </a:xfrm>
          <a:prstGeom prst="leftArrow">
            <a:avLst>
              <a:gd name="adj1" fmla="val 50000"/>
              <a:gd name="adj2" fmla="val 40625"/>
            </a:avLst>
          </a:prstGeom>
          <a:solidFill>
            <a:schemeClr val="accent1"/>
          </a:solidFill>
          <a:ln w="12700">
            <a:solidFill>
              <a:srgbClr val="000000"/>
            </a:solidFill>
            <a:prstDash val="lgDash"/>
            <a:miter lim="800000"/>
            <a:headEnd/>
            <a:tailEnd/>
          </a:ln>
          <a:effectLst/>
        </p:spPr>
        <p:txBody>
          <a:bodyPr wrap="none" anchor="ctr"/>
          <a:lstStyle/>
          <a:p>
            <a:pPr algn="ctr"/>
            <a:r>
              <a:rPr lang="en-US" sz="1800" b="1">
                <a:latin typeface="Times New Roman" pitchFamily="18" charset="0"/>
              </a:rPr>
              <a:t>ENY</a:t>
            </a:r>
          </a:p>
        </p:txBody>
      </p:sp>
      <p:sp>
        <p:nvSpPr>
          <p:cNvPr id="172101" name="AutoShape 1093"/>
          <p:cNvSpPr>
            <a:spLocks noChangeArrowheads="1"/>
          </p:cNvSpPr>
          <p:nvPr/>
        </p:nvSpPr>
        <p:spPr bwMode="auto">
          <a:xfrm rot="3863515">
            <a:off x="6134100" y="3543300"/>
            <a:ext cx="990600" cy="609600"/>
          </a:xfrm>
          <a:prstGeom prst="leftArrow">
            <a:avLst>
              <a:gd name="adj1" fmla="val 50000"/>
              <a:gd name="adj2" fmla="val 40625"/>
            </a:avLst>
          </a:prstGeom>
          <a:solidFill>
            <a:schemeClr val="accent1"/>
          </a:solidFill>
          <a:ln w="12700">
            <a:solidFill>
              <a:srgbClr val="000000"/>
            </a:solidFill>
            <a:prstDash val="lgDash"/>
            <a:miter lim="800000"/>
            <a:headEnd/>
            <a:tailEnd/>
          </a:ln>
          <a:effectLst/>
        </p:spPr>
        <p:txBody>
          <a:bodyPr wrap="none" anchor="ctr"/>
          <a:lstStyle/>
          <a:p>
            <a:pPr algn="ctr"/>
            <a:r>
              <a:rPr lang="en-US" sz="1800" b="1">
                <a:latin typeface="Times New Roman" pitchFamily="18" charset="0"/>
              </a:rPr>
              <a:t>ENY</a:t>
            </a:r>
          </a:p>
        </p:txBody>
      </p:sp>
      <p:sp>
        <p:nvSpPr>
          <p:cNvPr id="172102" name="AutoShape 1094"/>
          <p:cNvSpPr>
            <a:spLocks noChangeArrowheads="1"/>
          </p:cNvSpPr>
          <p:nvPr/>
        </p:nvSpPr>
        <p:spPr bwMode="auto">
          <a:xfrm rot="-11351489">
            <a:off x="381000" y="4724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03" name="AutoShape 1095"/>
          <p:cNvSpPr>
            <a:spLocks noChangeArrowheads="1"/>
          </p:cNvSpPr>
          <p:nvPr/>
        </p:nvSpPr>
        <p:spPr bwMode="auto">
          <a:xfrm>
            <a:off x="2514600" y="5562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04" name="AutoShape 1096"/>
          <p:cNvSpPr>
            <a:spLocks noChangeArrowheads="1"/>
          </p:cNvSpPr>
          <p:nvPr/>
        </p:nvSpPr>
        <p:spPr bwMode="auto">
          <a:xfrm>
            <a:off x="2819400" y="5791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05" name="AutoShape 1097"/>
          <p:cNvSpPr>
            <a:spLocks noChangeArrowheads="1"/>
          </p:cNvSpPr>
          <p:nvPr/>
        </p:nvSpPr>
        <p:spPr bwMode="auto">
          <a:xfrm>
            <a:off x="5257800" y="6096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06" name="AutoShape 1098"/>
          <p:cNvSpPr>
            <a:spLocks noChangeArrowheads="1"/>
          </p:cNvSpPr>
          <p:nvPr/>
        </p:nvSpPr>
        <p:spPr bwMode="auto">
          <a:xfrm>
            <a:off x="5715000" y="6096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07" name="AutoShape 1099"/>
          <p:cNvSpPr>
            <a:spLocks noChangeArrowheads="1"/>
          </p:cNvSpPr>
          <p:nvPr/>
        </p:nvSpPr>
        <p:spPr bwMode="auto">
          <a:xfrm>
            <a:off x="6248400" y="6096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08" name="AutoShape 1100"/>
          <p:cNvSpPr>
            <a:spLocks noChangeArrowheads="1"/>
          </p:cNvSpPr>
          <p:nvPr/>
        </p:nvSpPr>
        <p:spPr bwMode="auto">
          <a:xfrm>
            <a:off x="6629400" y="6019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09" name="AutoShape 1101"/>
          <p:cNvSpPr>
            <a:spLocks noChangeArrowheads="1"/>
          </p:cNvSpPr>
          <p:nvPr/>
        </p:nvSpPr>
        <p:spPr bwMode="auto">
          <a:xfrm>
            <a:off x="7086600" y="5943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0" name="AutoShape 1102"/>
          <p:cNvSpPr>
            <a:spLocks noChangeArrowheads="1"/>
          </p:cNvSpPr>
          <p:nvPr/>
        </p:nvSpPr>
        <p:spPr bwMode="auto">
          <a:xfrm>
            <a:off x="7467600" y="5791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1" name="AutoShape 1103"/>
          <p:cNvSpPr>
            <a:spLocks noChangeArrowheads="1"/>
          </p:cNvSpPr>
          <p:nvPr/>
        </p:nvSpPr>
        <p:spPr bwMode="auto">
          <a:xfrm>
            <a:off x="3200400" y="5943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2" name="AutoShape 1104"/>
          <p:cNvSpPr>
            <a:spLocks noChangeArrowheads="1"/>
          </p:cNvSpPr>
          <p:nvPr/>
        </p:nvSpPr>
        <p:spPr bwMode="auto">
          <a:xfrm>
            <a:off x="3581400" y="6096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3" name="AutoShape 1105"/>
          <p:cNvSpPr>
            <a:spLocks noChangeArrowheads="1"/>
          </p:cNvSpPr>
          <p:nvPr/>
        </p:nvSpPr>
        <p:spPr bwMode="auto">
          <a:xfrm>
            <a:off x="4191000" y="6096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4" name="AutoShape 1106"/>
          <p:cNvSpPr>
            <a:spLocks noChangeArrowheads="1"/>
          </p:cNvSpPr>
          <p:nvPr/>
        </p:nvSpPr>
        <p:spPr bwMode="auto">
          <a:xfrm>
            <a:off x="4724400" y="6096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5" name="AutoShape 1107"/>
          <p:cNvSpPr>
            <a:spLocks noChangeArrowheads="1"/>
          </p:cNvSpPr>
          <p:nvPr/>
        </p:nvSpPr>
        <p:spPr bwMode="auto">
          <a:xfrm rot="-11100365">
            <a:off x="6096000" y="5486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6" name="AutoShape 1108"/>
          <p:cNvSpPr>
            <a:spLocks noChangeArrowheads="1"/>
          </p:cNvSpPr>
          <p:nvPr/>
        </p:nvSpPr>
        <p:spPr bwMode="auto">
          <a:xfrm rot="-11326605">
            <a:off x="6553200" y="5410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7" name="AutoShape 1109"/>
          <p:cNvSpPr>
            <a:spLocks noChangeArrowheads="1"/>
          </p:cNvSpPr>
          <p:nvPr/>
        </p:nvSpPr>
        <p:spPr bwMode="auto">
          <a:xfrm rot="-10943156">
            <a:off x="6934200" y="5257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8" name="AutoShape 1110"/>
          <p:cNvSpPr>
            <a:spLocks noChangeArrowheads="1"/>
          </p:cNvSpPr>
          <p:nvPr/>
        </p:nvSpPr>
        <p:spPr bwMode="auto">
          <a:xfrm rot="-11589897">
            <a:off x="7315200" y="5181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19" name="AutoShape 1111"/>
          <p:cNvSpPr>
            <a:spLocks noChangeArrowheads="1"/>
          </p:cNvSpPr>
          <p:nvPr/>
        </p:nvSpPr>
        <p:spPr bwMode="auto">
          <a:xfrm>
            <a:off x="457200" y="5257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0" name="AutoShape 1112"/>
          <p:cNvSpPr>
            <a:spLocks noChangeArrowheads="1"/>
          </p:cNvSpPr>
          <p:nvPr/>
        </p:nvSpPr>
        <p:spPr bwMode="auto">
          <a:xfrm>
            <a:off x="838200" y="5257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1" name="AutoShape 1113"/>
          <p:cNvSpPr>
            <a:spLocks noChangeArrowheads="1"/>
          </p:cNvSpPr>
          <p:nvPr/>
        </p:nvSpPr>
        <p:spPr bwMode="auto">
          <a:xfrm rot="-11351489">
            <a:off x="2819400" y="5257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2" name="AutoShape 1114"/>
          <p:cNvSpPr>
            <a:spLocks noChangeArrowheads="1"/>
          </p:cNvSpPr>
          <p:nvPr/>
        </p:nvSpPr>
        <p:spPr bwMode="auto">
          <a:xfrm rot="-11351489">
            <a:off x="3276600" y="5410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3" name="AutoShape 1115"/>
          <p:cNvSpPr>
            <a:spLocks noChangeArrowheads="1"/>
          </p:cNvSpPr>
          <p:nvPr/>
        </p:nvSpPr>
        <p:spPr bwMode="auto">
          <a:xfrm rot="-11351489">
            <a:off x="3657600" y="5486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4" name="AutoShape 1116"/>
          <p:cNvSpPr>
            <a:spLocks noChangeArrowheads="1"/>
          </p:cNvSpPr>
          <p:nvPr/>
        </p:nvSpPr>
        <p:spPr bwMode="auto">
          <a:xfrm rot="-11351489">
            <a:off x="4191000" y="5486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5" name="AutoShape 1117"/>
          <p:cNvSpPr>
            <a:spLocks noChangeArrowheads="1"/>
          </p:cNvSpPr>
          <p:nvPr/>
        </p:nvSpPr>
        <p:spPr bwMode="auto">
          <a:xfrm rot="-11351489">
            <a:off x="4648200" y="5486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6" name="AutoShape 1118"/>
          <p:cNvSpPr>
            <a:spLocks noChangeArrowheads="1"/>
          </p:cNvSpPr>
          <p:nvPr/>
        </p:nvSpPr>
        <p:spPr bwMode="auto">
          <a:xfrm rot="-11351489">
            <a:off x="5257800" y="5486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7" name="AutoShape 1119"/>
          <p:cNvSpPr>
            <a:spLocks noChangeArrowheads="1"/>
          </p:cNvSpPr>
          <p:nvPr/>
        </p:nvSpPr>
        <p:spPr bwMode="auto">
          <a:xfrm rot="-11351489">
            <a:off x="5638800" y="5486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8" name="AutoShape 1120"/>
          <p:cNvSpPr>
            <a:spLocks noChangeArrowheads="1"/>
          </p:cNvSpPr>
          <p:nvPr/>
        </p:nvSpPr>
        <p:spPr bwMode="auto">
          <a:xfrm rot="-11351489">
            <a:off x="2057400" y="4876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29" name="AutoShape 1121"/>
          <p:cNvSpPr>
            <a:spLocks noChangeArrowheads="1"/>
          </p:cNvSpPr>
          <p:nvPr/>
        </p:nvSpPr>
        <p:spPr bwMode="auto">
          <a:xfrm rot="-11351489">
            <a:off x="2438400" y="5029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30" name="AutoShape 1122"/>
          <p:cNvSpPr>
            <a:spLocks noChangeArrowheads="1"/>
          </p:cNvSpPr>
          <p:nvPr/>
        </p:nvSpPr>
        <p:spPr bwMode="auto">
          <a:xfrm rot="-11351489">
            <a:off x="762000" y="4724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2131" name="Line 1123"/>
          <p:cNvSpPr>
            <a:spLocks noChangeShapeType="1"/>
          </p:cNvSpPr>
          <p:nvPr/>
        </p:nvSpPr>
        <p:spPr bwMode="auto">
          <a:xfrm flipV="1">
            <a:off x="4038600" y="1905000"/>
            <a:ext cx="152400" cy="457200"/>
          </a:xfrm>
          <a:prstGeom prst="line">
            <a:avLst/>
          </a:prstGeom>
          <a:noFill/>
          <a:ln w="25400">
            <a:solidFill>
              <a:schemeClr val="bg1"/>
            </a:solidFill>
            <a:round/>
            <a:headEnd/>
            <a:tailEnd/>
          </a:ln>
          <a:effectLst/>
        </p:spPr>
        <p:txBody>
          <a:bodyPr/>
          <a:lstStyle/>
          <a:p>
            <a:endParaRPr lang="en-US"/>
          </a:p>
        </p:txBody>
      </p:sp>
      <p:sp>
        <p:nvSpPr>
          <p:cNvPr id="172132" name="Line 1124"/>
          <p:cNvSpPr>
            <a:spLocks noChangeShapeType="1"/>
          </p:cNvSpPr>
          <p:nvPr/>
        </p:nvSpPr>
        <p:spPr bwMode="auto">
          <a:xfrm>
            <a:off x="3810000" y="1752600"/>
            <a:ext cx="381000" cy="152400"/>
          </a:xfrm>
          <a:prstGeom prst="line">
            <a:avLst/>
          </a:prstGeom>
          <a:noFill/>
          <a:ln w="25400">
            <a:solidFill>
              <a:schemeClr val="bg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026"/>
          <p:cNvSpPr>
            <a:spLocks noChangeArrowheads="1"/>
          </p:cNvSpPr>
          <p:nvPr>
            <p:ph type="title"/>
          </p:nvPr>
        </p:nvSpPr>
        <p:spPr bwMode="auto">
          <a:xfrm>
            <a:off x="1366838" y="228600"/>
            <a:ext cx="6862762" cy="9144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INFILTRATION</a:t>
            </a:r>
          </a:p>
        </p:txBody>
      </p:sp>
      <p:sp>
        <p:nvSpPr>
          <p:cNvPr id="174083" name="Text Box 1027"/>
          <p:cNvSpPr txBox="1">
            <a:spLocks noChangeArrowheads="1"/>
          </p:cNvSpPr>
          <p:nvPr/>
        </p:nvSpPr>
        <p:spPr bwMode="auto">
          <a:xfrm>
            <a:off x="609600" y="1524000"/>
            <a:ext cx="8001000" cy="2654300"/>
          </a:xfrm>
          <a:prstGeom prst="rect">
            <a:avLst/>
          </a:prstGeom>
          <a:noFill/>
          <a:ln w="12700">
            <a:noFill/>
            <a:miter lim="800000"/>
            <a:headEnd/>
            <a:tailEnd/>
          </a:ln>
          <a:effectLst/>
        </p:spPr>
        <p:txBody>
          <a:bodyPr>
            <a:spAutoFit/>
          </a:bodyPr>
          <a:lstStyle/>
          <a:p>
            <a:r>
              <a:rPr lang="en-US" sz="2800" b="1"/>
              <a:t>…a form of maneuver in which an attacking forces conducts undetected movement</a:t>
            </a:r>
          </a:p>
          <a:p>
            <a:r>
              <a:rPr lang="en-US" sz="2800" b="1"/>
              <a:t>through or into an area occupied by enemy </a:t>
            </a:r>
          </a:p>
          <a:p>
            <a:r>
              <a:rPr lang="en-US" sz="2800" b="1"/>
              <a:t>forces to occupy a position of advantage in the enemy rear while exposing only small elements to enemy defensive fires.</a:t>
            </a:r>
          </a:p>
        </p:txBody>
      </p:sp>
      <p:sp>
        <p:nvSpPr>
          <p:cNvPr id="174084" name="Text Box 1028"/>
          <p:cNvSpPr txBox="1">
            <a:spLocks noChangeArrowheads="1"/>
          </p:cNvSpPr>
          <p:nvPr/>
        </p:nvSpPr>
        <p:spPr bwMode="auto">
          <a:xfrm>
            <a:off x="6934200" y="6491288"/>
            <a:ext cx="2209800" cy="366712"/>
          </a:xfrm>
          <a:prstGeom prst="rect">
            <a:avLst/>
          </a:prstGeom>
          <a:noFill/>
          <a:ln w="12700">
            <a:noFill/>
            <a:miter lim="800000"/>
            <a:headEnd/>
            <a:tailEnd/>
          </a:ln>
          <a:effectLst/>
        </p:spPr>
        <p:txBody>
          <a:bodyPr>
            <a:spAutoFit/>
          </a:bodyPr>
          <a:lstStyle/>
          <a:p>
            <a:pPr>
              <a:spcBef>
                <a:spcPct val="50000"/>
              </a:spcBef>
            </a:pPr>
            <a:r>
              <a:rPr lang="en-US" sz="1800" b="1"/>
              <a:t>FM 3-0 pg 7-13</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INFILTRATION</a:t>
            </a:r>
          </a:p>
        </p:txBody>
      </p:sp>
      <p:sp>
        <p:nvSpPr>
          <p:cNvPr id="175134" name="Oval 1054"/>
          <p:cNvSpPr>
            <a:spLocks noChangeArrowheads="1"/>
          </p:cNvSpPr>
          <p:nvPr/>
        </p:nvSpPr>
        <p:spPr bwMode="auto">
          <a:xfrm>
            <a:off x="3733800" y="1295400"/>
            <a:ext cx="1447800" cy="762000"/>
          </a:xfrm>
          <a:prstGeom prst="ellipse">
            <a:avLst/>
          </a:prstGeom>
          <a:solidFill>
            <a:schemeClr val="hlink"/>
          </a:solidFill>
          <a:ln w="12700">
            <a:solidFill>
              <a:srgbClr val="000000"/>
            </a:solidFill>
            <a:round/>
            <a:headEnd/>
            <a:tailEnd/>
          </a:ln>
          <a:effectLst/>
        </p:spPr>
        <p:txBody>
          <a:bodyPr wrap="none" anchor="ctr"/>
          <a:lstStyle/>
          <a:p>
            <a:endParaRPr lang="en-US"/>
          </a:p>
        </p:txBody>
      </p:sp>
      <p:sp>
        <p:nvSpPr>
          <p:cNvPr id="175154" name="Text Box 1074"/>
          <p:cNvSpPr txBox="1">
            <a:spLocks noChangeArrowheads="1"/>
          </p:cNvSpPr>
          <p:nvPr/>
        </p:nvSpPr>
        <p:spPr bwMode="auto">
          <a:xfrm>
            <a:off x="4114800" y="1524000"/>
            <a:ext cx="685800" cy="379413"/>
          </a:xfrm>
          <a:prstGeom prst="rect">
            <a:avLst/>
          </a:prstGeom>
          <a:noFill/>
          <a:ln w="12700">
            <a:solidFill>
              <a:srgbClr val="000000"/>
            </a:solidFill>
            <a:miter lim="800000"/>
            <a:headEnd/>
            <a:tailEnd/>
          </a:ln>
          <a:effectLst/>
        </p:spPr>
        <p:txBody>
          <a:bodyPr>
            <a:spAutoFit/>
          </a:bodyPr>
          <a:lstStyle/>
          <a:p>
            <a:pPr algn="ctr">
              <a:spcBef>
                <a:spcPct val="50000"/>
              </a:spcBef>
            </a:pPr>
            <a:r>
              <a:rPr lang="en-US" sz="1800">
                <a:latin typeface="Times New Roman" pitchFamily="18" charset="0"/>
              </a:rPr>
              <a:t>OBJ</a:t>
            </a:r>
          </a:p>
        </p:txBody>
      </p:sp>
      <p:sp>
        <p:nvSpPr>
          <p:cNvPr id="175155" name="AutoShape 1075"/>
          <p:cNvSpPr>
            <a:spLocks noChangeArrowheads="1"/>
          </p:cNvSpPr>
          <p:nvPr/>
        </p:nvSpPr>
        <p:spPr bwMode="auto">
          <a:xfrm>
            <a:off x="1828800" y="44958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56" name="AutoShape 1076"/>
          <p:cNvSpPr>
            <a:spLocks noChangeArrowheads="1"/>
          </p:cNvSpPr>
          <p:nvPr/>
        </p:nvSpPr>
        <p:spPr bwMode="auto">
          <a:xfrm>
            <a:off x="2514600" y="46482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57" name="AutoShape 1077"/>
          <p:cNvSpPr>
            <a:spLocks noChangeArrowheads="1"/>
          </p:cNvSpPr>
          <p:nvPr/>
        </p:nvSpPr>
        <p:spPr bwMode="auto">
          <a:xfrm>
            <a:off x="3352800" y="48006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58" name="AutoShape 1078"/>
          <p:cNvSpPr>
            <a:spLocks noChangeArrowheads="1"/>
          </p:cNvSpPr>
          <p:nvPr/>
        </p:nvSpPr>
        <p:spPr bwMode="auto">
          <a:xfrm>
            <a:off x="3733800" y="48006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59" name="AutoShape 1079"/>
          <p:cNvSpPr>
            <a:spLocks noChangeArrowheads="1"/>
          </p:cNvSpPr>
          <p:nvPr/>
        </p:nvSpPr>
        <p:spPr bwMode="auto">
          <a:xfrm>
            <a:off x="4191000" y="48768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0" name="AutoShape 1080"/>
          <p:cNvSpPr>
            <a:spLocks noChangeArrowheads="1"/>
          </p:cNvSpPr>
          <p:nvPr/>
        </p:nvSpPr>
        <p:spPr bwMode="auto">
          <a:xfrm>
            <a:off x="4572000" y="49530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1" name="AutoShape 1081"/>
          <p:cNvSpPr>
            <a:spLocks noChangeArrowheads="1"/>
          </p:cNvSpPr>
          <p:nvPr/>
        </p:nvSpPr>
        <p:spPr bwMode="auto">
          <a:xfrm>
            <a:off x="4876800" y="51054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2" name="AutoShape 1082"/>
          <p:cNvSpPr>
            <a:spLocks noChangeArrowheads="1"/>
          </p:cNvSpPr>
          <p:nvPr/>
        </p:nvSpPr>
        <p:spPr bwMode="auto">
          <a:xfrm>
            <a:off x="5334000" y="51816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3" name="AutoShape 1083"/>
          <p:cNvSpPr>
            <a:spLocks noChangeArrowheads="1"/>
          </p:cNvSpPr>
          <p:nvPr/>
        </p:nvSpPr>
        <p:spPr bwMode="auto">
          <a:xfrm>
            <a:off x="5715000" y="51816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4" name="AutoShape 1084"/>
          <p:cNvSpPr>
            <a:spLocks noChangeArrowheads="1"/>
          </p:cNvSpPr>
          <p:nvPr/>
        </p:nvSpPr>
        <p:spPr bwMode="auto">
          <a:xfrm>
            <a:off x="6172200" y="51054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5" name="AutoShape 1085"/>
          <p:cNvSpPr>
            <a:spLocks noChangeArrowheads="1"/>
          </p:cNvSpPr>
          <p:nvPr/>
        </p:nvSpPr>
        <p:spPr bwMode="auto">
          <a:xfrm>
            <a:off x="6553200" y="49530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6" name="AutoShape 1086"/>
          <p:cNvSpPr>
            <a:spLocks noChangeArrowheads="1"/>
          </p:cNvSpPr>
          <p:nvPr/>
        </p:nvSpPr>
        <p:spPr bwMode="auto">
          <a:xfrm>
            <a:off x="6934200" y="48768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7" name="AutoShape 1087"/>
          <p:cNvSpPr>
            <a:spLocks noChangeArrowheads="1"/>
          </p:cNvSpPr>
          <p:nvPr/>
        </p:nvSpPr>
        <p:spPr bwMode="auto">
          <a:xfrm>
            <a:off x="2895600" y="47244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8" name="AutoShape 1088"/>
          <p:cNvSpPr>
            <a:spLocks noChangeArrowheads="1"/>
          </p:cNvSpPr>
          <p:nvPr/>
        </p:nvSpPr>
        <p:spPr bwMode="auto">
          <a:xfrm>
            <a:off x="2133600" y="45720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69" name="AutoShape 1089"/>
          <p:cNvSpPr>
            <a:spLocks noChangeArrowheads="1"/>
          </p:cNvSpPr>
          <p:nvPr/>
        </p:nvSpPr>
        <p:spPr bwMode="auto">
          <a:xfrm>
            <a:off x="7239000" y="47244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0" name="AutoShape 1090"/>
          <p:cNvSpPr>
            <a:spLocks noChangeArrowheads="1"/>
          </p:cNvSpPr>
          <p:nvPr/>
        </p:nvSpPr>
        <p:spPr bwMode="auto">
          <a:xfrm rot="-10899824">
            <a:off x="6096000" y="44196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1" name="AutoShape 1091"/>
          <p:cNvSpPr>
            <a:spLocks noChangeArrowheads="1"/>
          </p:cNvSpPr>
          <p:nvPr/>
        </p:nvSpPr>
        <p:spPr bwMode="auto">
          <a:xfrm rot="-11236349">
            <a:off x="6477000" y="42672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2" name="AutoShape 1092"/>
          <p:cNvSpPr>
            <a:spLocks noChangeArrowheads="1"/>
          </p:cNvSpPr>
          <p:nvPr/>
        </p:nvSpPr>
        <p:spPr bwMode="auto">
          <a:xfrm rot="-10562692">
            <a:off x="6858000" y="41148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3" name="AutoShape 1093"/>
          <p:cNvSpPr>
            <a:spLocks noChangeArrowheads="1"/>
          </p:cNvSpPr>
          <p:nvPr/>
        </p:nvSpPr>
        <p:spPr bwMode="auto">
          <a:xfrm rot="-11236349">
            <a:off x="7239000" y="40386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4" name="AutoShape 1094"/>
          <p:cNvSpPr>
            <a:spLocks noChangeArrowheads="1"/>
          </p:cNvSpPr>
          <p:nvPr/>
        </p:nvSpPr>
        <p:spPr bwMode="auto">
          <a:xfrm rot="-10728391">
            <a:off x="1981200" y="38100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5" name="AutoShape 1095"/>
          <p:cNvSpPr>
            <a:spLocks noChangeArrowheads="1"/>
          </p:cNvSpPr>
          <p:nvPr/>
        </p:nvSpPr>
        <p:spPr bwMode="auto">
          <a:xfrm rot="-10549774">
            <a:off x="4495800" y="42672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6" name="AutoShape 1096"/>
          <p:cNvSpPr>
            <a:spLocks noChangeArrowheads="1"/>
          </p:cNvSpPr>
          <p:nvPr/>
        </p:nvSpPr>
        <p:spPr bwMode="auto">
          <a:xfrm rot="-10692606">
            <a:off x="4876800" y="44196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7" name="AutoShape 1097"/>
          <p:cNvSpPr>
            <a:spLocks noChangeArrowheads="1"/>
          </p:cNvSpPr>
          <p:nvPr/>
        </p:nvSpPr>
        <p:spPr bwMode="auto">
          <a:xfrm rot="-10992769">
            <a:off x="5257800" y="44958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8" name="AutoShape 1098"/>
          <p:cNvSpPr>
            <a:spLocks noChangeArrowheads="1"/>
          </p:cNvSpPr>
          <p:nvPr/>
        </p:nvSpPr>
        <p:spPr bwMode="auto">
          <a:xfrm rot="-10671412">
            <a:off x="5715000" y="44958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79" name="AutoShape 1099"/>
          <p:cNvSpPr>
            <a:spLocks noChangeArrowheads="1"/>
          </p:cNvSpPr>
          <p:nvPr/>
        </p:nvSpPr>
        <p:spPr bwMode="auto">
          <a:xfrm rot="-10728391">
            <a:off x="2743200" y="40386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80" name="AutoShape 1100"/>
          <p:cNvSpPr>
            <a:spLocks noChangeArrowheads="1"/>
          </p:cNvSpPr>
          <p:nvPr/>
        </p:nvSpPr>
        <p:spPr bwMode="auto">
          <a:xfrm rot="-10728391">
            <a:off x="3200400" y="41148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81" name="AutoShape 1101"/>
          <p:cNvSpPr>
            <a:spLocks noChangeArrowheads="1"/>
          </p:cNvSpPr>
          <p:nvPr/>
        </p:nvSpPr>
        <p:spPr bwMode="auto">
          <a:xfrm rot="-10728391">
            <a:off x="3581400" y="41148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82" name="AutoShape 1102"/>
          <p:cNvSpPr>
            <a:spLocks noChangeArrowheads="1"/>
          </p:cNvSpPr>
          <p:nvPr/>
        </p:nvSpPr>
        <p:spPr bwMode="auto">
          <a:xfrm rot="-10728391">
            <a:off x="3962400" y="41910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83" name="AutoShape 1103"/>
          <p:cNvSpPr>
            <a:spLocks noChangeArrowheads="1"/>
          </p:cNvSpPr>
          <p:nvPr/>
        </p:nvSpPr>
        <p:spPr bwMode="auto">
          <a:xfrm rot="-10728391">
            <a:off x="2362200" y="3962400"/>
            <a:ext cx="304800" cy="6096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00"/>
          </a:solidFill>
          <a:ln w="12700">
            <a:solidFill>
              <a:srgbClr val="000000"/>
            </a:solidFill>
            <a:miter lim="800000"/>
            <a:headEnd/>
            <a:tailEnd/>
          </a:ln>
          <a:effectLst/>
        </p:spPr>
        <p:txBody>
          <a:bodyPr wrap="none" anchor="ctr"/>
          <a:lstStyle/>
          <a:p>
            <a:endParaRPr lang="en-US"/>
          </a:p>
        </p:txBody>
      </p:sp>
      <p:sp>
        <p:nvSpPr>
          <p:cNvPr id="175184" name="Rectangle 1104"/>
          <p:cNvSpPr>
            <a:spLocks noChangeArrowheads="1"/>
          </p:cNvSpPr>
          <p:nvPr/>
        </p:nvSpPr>
        <p:spPr bwMode="auto">
          <a:xfrm>
            <a:off x="4191000" y="6324600"/>
            <a:ext cx="762000" cy="304800"/>
          </a:xfrm>
          <a:prstGeom prst="rect">
            <a:avLst/>
          </a:prstGeom>
          <a:solidFill>
            <a:schemeClr val="bg1"/>
          </a:solidFill>
          <a:ln w="12700">
            <a:solidFill>
              <a:srgbClr val="000000"/>
            </a:solidFill>
            <a:miter lim="800000"/>
            <a:headEnd/>
            <a:tailEnd/>
          </a:ln>
          <a:effectLst/>
        </p:spPr>
        <p:txBody>
          <a:bodyPr wrap="none" anchor="ctr"/>
          <a:lstStyle/>
          <a:p>
            <a:endParaRPr lang="en-US"/>
          </a:p>
        </p:txBody>
      </p:sp>
      <p:sp>
        <p:nvSpPr>
          <p:cNvPr id="175185" name="Rectangle 1105"/>
          <p:cNvSpPr>
            <a:spLocks noChangeArrowheads="1"/>
          </p:cNvSpPr>
          <p:nvPr/>
        </p:nvSpPr>
        <p:spPr bwMode="auto">
          <a:xfrm>
            <a:off x="2133600" y="5181600"/>
            <a:ext cx="381000" cy="228600"/>
          </a:xfrm>
          <a:prstGeom prst="rect">
            <a:avLst/>
          </a:prstGeom>
          <a:solidFill>
            <a:schemeClr val="bg1"/>
          </a:solidFill>
          <a:ln w="12700">
            <a:solidFill>
              <a:srgbClr val="000000"/>
            </a:solidFill>
            <a:miter lim="800000"/>
            <a:headEnd/>
            <a:tailEnd/>
          </a:ln>
          <a:effectLst/>
        </p:spPr>
        <p:txBody>
          <a:bodyPr wrap="none" anchor="ctr"/>
          <a:lstStyle/>
          <a:p>
            <a:pPr algn="ctr"/>
            <a:endParaRPr lang="en-US"/>
          </a:p>
        </p:txBody>
      </p:sp>
      <p:sp>
        <p:nvSpPr>
          <p:cNvPr id="175186" name="Rectangle 1106"/>
          <p:cNvSpPr>
            <a:spLocks noChangeArrowheads="1"/>
          </p:cNvSpPr>
          <p:nvPr/>
        </p:nvSpPr>
        <p:spPr bwMode="auto">
          <a:xfrm>
            <a:off x="2971800" y="5334000"/>
            <a:ext cx="381000" cy="228600"/>
          </a:xfrm>
          <a:prstGeom prst="rect">
            <a:avLst/>
          </a:prstGeom>
          <a:solidFill>
            <a:schemeClr val="bg1"/>
          </a:solidFill>
          <a:ln w="12700">
            <a:solidFill>
              <a:srgbClr val="000000"/>
            </a:solidFill>
            <a:miter lim="800000"/>
            <a:headEnd/>
            <a:tailEnd/>
          </a:ln>
          <a:effectLst/>
        </p:spPr>
        <p:txBody>
          <a:bodyPr wrap="none" anchor="ctr"/>
          <a:lstStyle/>
          <a:p>
            <a:endParaRPr lang="en-US"/>
          </a:p>
        </p:txBody>
      </p:sp>
      <p:sp>
        <p:nvSpPr>
          <p:cNvPr id="175187" name="Rectangle 1107"/>
          <p:cNvSpPr>
            <a:spLocks noChangeArrowheads="1"/>
          </p:cNvSpPr>
          <p:nvPr/>
        </p:nvSpPr>
        <p:spPr bwMode="auto">
          <a:xfrm>
            <a:off x="4343400" y="5486400"/>
            <a:ext cx="381000" cy="228600"/>
          </a:xfrm>
          <a:prstGeom prst="rect">
            <a:avLst/>
          </a:prstGeom>
          <a:solidFill>
            <a:schemeClr val="bg1"/>
          </a:solidFill>
          <a:ln w="12700">
            <a:solidFill>
              <a:srgbClr val="000000"/>
            </a:solidFill>
            <a:miter lim="800000"/>
            <a:headEnd/>
            <a:tailEnd/>
          </a:ln>
          <a:effectLst/>
        </p:spPr>
        <p:txBody>
          <a:bodyPr wrap="none" anchor="ctr"/>
          <a:lstStyle/>
          <a:p>
            <a:endParaRPr lang="en-US"/>
          </a:p>
        </p:txBody>
      </p:sp>
      <p:sp>
        <p:nvSpPr>
          <p:cNvPr id="175188" name="Rectangle 1108"/>
          <p:cNvSpPr>
            <a:spLocks noChangeArrowheads="1"/>
          </p:cNvSpPr>
          <p:nvPr/>
        </p:nvSpPr>
        <p:spPr bwMode="auto">
          <a:xfrm>
            <a:off x="5562600" y="5638800"/>
            <a:ext cx="381000" cy="228600"/>
          </a:xfrm>
          <a:prstGeom prst="rect">
            <a:avLst/>
          </a:prstGeom>
          <a:solidFill>
            <a:schemeClr val="bg1"/>
          </a:solidFill>
          <a:ln w="12700">
            <a:solidFill>
              <a:srgbClr val="000000"/>
            </a:solidFill>
            <a:miter lim="800000"/>
            <a:headEnd/>
            <a:tailEnd/>
          </a:ln>
          <a:effectLst/>
        </p:spPr>
        <p:txBody>
          <a:bodyPr wrap="none" anchor="ctr"/>
          <a:lstStyle/>
          <a:p>
            <a:endParaRPr lang="en-US"/>
          </a:p>
        </p:txBody>
      </p:sp>
      <p:sp>
        <p:nvSpPr>
          <p:cNvPr id="175189" name="Rectangle 1109"/>
          <p:cNvSpPr>
            <a:spLocks noChangeArrowheads="1"/>
          </p:cNvSpPr>
          <p:nvPr/>
        </p:nvSpPr>
        <p:spPr bwMode="auto">
          <a:xfrm>
            <a:off x="6781800" y="5486400"/>
            <a:ext cx="381000" cy="228600"/>
          </a:xfrm>
          <a:prstGeom prst="rect">
            <a:avLst/>
          </a:prstGeom>
          <a:solidFill>
            <a:schemeClr val="bg1"/>
          </a:solidFill>
          <a:ln w="12700">
            <a:solidFill>
              <a:srgbClr val="000000"/>
            </a:solidFill>
            <a:miter lim="800000"/>
            <a:headEnd/>
            <a:tailEnd/>
          </a:ln>
          <a:effectLst/>
        </p:spPr>
        <p:txBody>
          <a:bodyPr wrap="none" anchor="ctr"/>
          <a:lstStyle/>
          <a:p>
            <a:endParaRPr lang="en-US"/>
          </a:p>
        </p:txBody>
      </p:sp>
      <p:cxnSp>
        <p:nvCxnSpPr>
          <p:cNvPr id="175192" name="AutoShape 1112"/>
          <p:cNvCxnSpPr>
            <a:cxnSpLocks noChangeShapeType="1"/>
            <a:stCxn id="175184" idx="0"/>
            <a:endCxn id="175187" idx="2"/>
          </p:cNvCxnSpPr>
          <p:nvPr/>
        </p:nvCxnSpPr>
        <p:spPr bwMode="auto">
          <a:xfrm rot="5400000" flipH="1">
            <a:off x="4248150" y="6000750"/>
            <a:ext cx="609600" cy="38100"/>
          </a:xfrm>
          <a:prstGeom prst="curvedConnector3">
            <a:avLst>
              <a:gd name="adj1" fmla="val 50000"/>
            </a:avLst>
          </a:prstGeom>
          <a:noFill/>
          <a:ln w="25400">
            <a:solidFill>
              <a:schemeClr val="bg1"/>
            </a:solidFill>
            <a:round/>
            <a:headEnd/>
            <a:tailEnd type="triangle" w="med" len="med"/>
          </a:ln>
          <a:effectLst/>
        </p:spPr>
      </p:cxnSp>
      <p:cxnSp>
        <p:nvCxnSpPr>
          <p:cNvPr id="175193" name="AutoShape 1113"/>
          <p:cNvCxnSpPr>
            <a:cxnSpLocks noChangeShapeType="1"/>
            <a:stCxn id="175184" idx="0"/>
            <a:endCxn id="175188" idx="2"/>
          </p:cNvCxnSpPr>
          <p:nvPr/>
        </p:nvCxnSpPr>
        <p:spPr bwMode="auto">
          <a:xfrm rot="16200000">
            <a:off x="4933950" y="5505450"/>
            <a:ext cx="457200" cy="1181100"/>
          </a:xfrm>
          <a:prstGeom prst="curvedConnector3">
            <a:avLst>
              <a:gd name="adj1" fmla="val 0"/>
            </a:avLst>
          </a:prstGeom>
          <a:noFill/>
          <a:ln w="25400">
            <a:solidFill>
              <a:schemeClr val="bg1"/>
            </a:solidFill>
            <a:round/>
            <a:headEnd/>
            <a:tailEnd type="triangle" w="med" len="med"/>
          </a:ln>
          <a:effectLst/>
        </p:spPr>
      </p:cxnSp>
      <p:cxnSp>
        <p:nvCxnSpPr>
          <p:cNvPr id="175195" name="AutoShape 1115"/>
          <p:cNvCxnSpPr>
            <a:cxnSpLocks noChangeShapeType="1"/>
            <a:stCxn id="175184" idx="3"/>
            <a:endCxn id="175189" idx="2"/>
          </p:cNvCxnSpPr>
          <p:nvPr/>
        </p:nvCxnSpPr>
        <p:spPr bwMode="auto">
          <a:xfrm flipV="1">
            <a:off x="4953000" y="5715000"/>
            <a:ext cx="2019300" cy="762000"/>
          </a:xfrm>
          <a:prstGeom prst="curvedConnector2">
            <a:avLst/>
          </a:prstGeom>
          <a:noFill/>
          <a:ln w="25400">
            <a:solidFill>
              <a:schemeClr val="bg1"/>
            </a:solidFill>
            <a:round/>
            <a:headEnd/>
            <a:tailEnd type="triangle" w="med" len="med"/>
          </a:ln>
          <a:effectLst/>
        </p:spPr>
      </p:cxnSp>
      <p:cxnSp>
        <p:nvCxnSpPr>
          <p:cNvPr id="175196" name="AutoShape 1116"/>
          <p:cNvCxnSpPr>
            <a:cxnSpLocks noChangeShapeType="1"/>
            <a:stCxn id="175184" idx="0"/>
            <a:endCxn id="175186" idx="2"/>
          </p:cNvCxnSpPr>
          <p:nvPr/>
        </p:nvCxnSpPr>
        <p:spPr bwMode="auto">
          <a:xfrm rot="5400000" flipH="1">
            <a:off x="3486150" y="5238750"/>
            <a:ext cx="762000" cy="1409700"/>
          </a:xfrm>
          <a:prstGeom prst="curvedConnector3">
            <a:avLst>
              <a:gd name="adj1" fmla="val 50000"/>
            </a:avLst>
          </a:prstGeom>
          <a:noFill/>
          <a:ln w="25400">
            <a:solidFill>
              <a:schemeClr val="bg1"/>
            </a:solidFill>
            <a:round/>
            <a:headEnd/>
            <a:tailEnd type="triangle" w="med" len="med"/>
          </a:ln>
          <a:effectLst/>
        </p:spPr>
      </p:cxnSp>
      <p:cxnSp>
        <p:nvCxnSpPr>
          <p:cNvPr id="175197" name="AutoShape 1117"/>
          <p:cNvCxnSpPr>
            <a:cxnSpLocks noChangeShapeType="1"/>
            <a:stCxn id="175184" idx="1"/>
            <a:endCxn id="175185" idx="2"/>
          </p:cNvCxnSpPr>
          <p:nvPr/>
        </p:nvCxnSpPr>
        <p:spPr bwMode="auto">
          <a:xfrm rot="10800000">
            <a:off x="2324100" y="5410200"/>
            <a:ext cx="1866900" cy="1066800"/>
          </a:xfrm>
          <a:prstGeom prst="curvedConnector2">
            <a:avLst/>
          </a:prstGeom>
          <a:noFill/>
          <a:ln w="25400">
            <a:solidFill>
              <a:schemeClr val="bg1"/>
            </a:solidFill>
            <a:round/>
            <a:headEnd/>
            <a:tailEnd type="triangle" w="med" len="med"/>
          </a:ln>
          <a:effectLst/>
        </p:spPr>
      </p:cxnSp>
      <p:sp>
        <p:nvSpPr>
          <p:cNvPr id="175200" name="Rectangle 1120"/>
          <p:cNvSpPr>
            <a:spLocks noChangeArrowheads="1"/>
          </p:cNvSpPr>
          <p:nvPr/>
        </p:nvSpPr>
        <p:spPr bwMode="auto">
          <a:xfrm rot="2215786">
            <a:off x="5867400" y="2514600"/>
            <a:ext cx="304800" cy="304800"/>
          </a:xfrm>
          <a:prstGeom prst="rect">
            <a:avLst/>
          </a:prstGeom>
          <a:solidFill>
            <a:schemeClr val="folHlink"/>
          </a:solidFill>
          <a:ln w="12700">
            <a:solidFill>
              <a:srgbClr val="000000"/>
            </a:solidFill>
            <a:miter lim="800000"/>
            <a:headEnd/>
            <a:tailEnd/>
          </a:ln>
          <a:effectLst/>
        </p:spPr>
        <p:txBody>
          <a:bodyPr wrap="none" anchor="ctr"/>
          <a:lstStyle/>
          <a:p>
            <a:endParaRPr lang="en-US"/>
          </a:p>
        </p:txBody>
      </p:sp>
      <p:sp>
        <p:nvSpPr>
          <p:cNvPr id="175201" name="Rectangle 1121"/>
          <p:cNvSpPr>
            <a:spLocks noChangeArrowheads="1"/>
          </p:cNvSpPr>
          <p:nvPr/>
        </p:nvSpPr>
        <p:spPr bwMode="auto">
          <a:xfrm rot="2471156">
            <a:off x="4114800" y="3124200"/>
            <a:ext cx="304800" cy="304800"/>
          </a:xfrm>
          <a:prstGeom prst="rect">
            <a:avLst/>
          </a:prstGeom>
          <a:solidFill>
            <a:schemeClr val="folHlink"/>
          </a:solidFill>
          <a:ln w="12700">
            <a:solidFill>
              <a:srgbClr val="000000"/>
            </a:solidFill>
            <a:miter lim="800000"/>
            <a:headEnd/>
            <a:tailEnd/>
          </a:ln>
          <a:effectLst/>
        </p:spPr>
        <p:txBody>
          <a:bodyPr wrap="none" anchor="ctr"/>
          <a:lstStyle/>
          <a:p>
            <a:endParaRPr lang="en-US"/>
          </a:p>
        </p:txBody>
      </p:sp>
      <p:sp>
        <p:nvSpPr>
          <p:cNvPr id="175208" name="Freeform 1128"/>
          <p:cNvSpPr>
            <a:spLocks/>
          </p:cNvSpPr>
          <p:nvPr/>
        </p:nvSpPr>
        <p:spPr bwMode="auto">
          <a:xfrm rot="-1508570">
            <a:off x="5867400" y="3276600"/>
            <a:ext cx="765175" cy="171450"/>
          </a:xfrm>
          <a:custGeom>
            <a:avLst/>
            <a:gdLst/>
            <a:ahLst/>
            <a:cxnLst>
              <a:cxn ang="0">
                <a:pos x="14" y="0"/>
              </a:cxn>
              <a:cxn ang="0">
                <a:pos x="2" y="96"/>
              </a:cxn>
              <a:cxn ang="0">
                <a:pos x="98" y="108"/>
              </a:cxn>
              <a:cxn ang="0">
                <a:pos x="98" y="12"/>
              </a:cxn>
              <a:cxn ang="0">
                <a:pos x="194" y="12"/>
              </a:cxn>
              <a:cxn ang="0">
                <a:pos x="194" y="108"/>
              </a:cxn>
              <a:cxn ang="0">
                <a:pos x="290" y="108"/>
              </a:cxn>
              <a:cxn ang="0">
                <a:pos x="290" y="12"/>
              </a:cxn>
              <a:cxn ang="0">
                <a:pos x="386" y="12"/>
              </a:cxn>
              <a:cxn ang="0">
                <a:pos x="386" y="108"/>
              </a:cxn>
              <a:cxn ang="0">
                <a:pos x="482" y="108"/>
              </a:cxn>
              <a:cxn ang="0">
                <a:pos x="482" y="12"/>
              </a:cxn>
            </a:cxnLst>
            <a:rect l="0" t="0" r="r" b="b"/>
            <a:pathLst>
              <a:path w="482" h="108">
                <a:moveTo>
                  <a:pt x="14" y="0"/>
                </a:moveTo>
                <a:cubicBezTo>
                  <a:pt x="0" y="72"/>
                  <a:pt x="2" y="40"/>
                  <a:pt x="2" y="96"/>
                </a:cubicBezTo>
                <a:lnTo>
                  <a:pt x="98" y="108"/>
                </a:lnTo>
                <a:lnTo>
                  <a:pt x="98" y="12"/>
                </a:lnTo>
                <a:lnTo>
                  <a:pt x="194" y="12"/>
                </a:lnTo>
                <a:lnTo>
                  <a:pt x="194" y="108"/>
                </a:lnTo>
                <a:lnTo>
                  <a:pt x="290" y="108"/>
                </a:lnTo>
                <a:lnTo>
                  <a:pt x="290" y="12"/>
                </a:lnTo>
                <a:lnTo>
                  <a:pt x="386" y="12"/>
                </a:lnTo>
                <a:lnTo>
                  <a:pt x="386" y="108"/>
                </a:lnTo>
                <a:lnTo>
                  <a:pt x="482" y="108"/>
                </a:lnTo>
                <a:lnTo>
                  <a:pt x="482" y="12"/>
                </a:lnTo>
              </a:path>
            </a:pathLst>
          </a:custGeom>
          <a:noFill/>
          <a:ln w="38100" cap="flat" cmpd="sng">
            <a:solidFill>
              <a:srgbClr val="000000"/>
            </a:solidFill>
            <a:prstDash val="solid"/>
            <a:round/>
            <a:headEnd type="none" w="med" len="med"/>
            <a:tailEnd type="none" w="med" len="med"/>
          </a:ln>
          <a:effectLst/>
        </p:spPr>
        <p:txBody>
          <a:bodyPr/>
          <a:lstStyle/>
          <a:p>
            <a:endParaRPr lang="en-US"/>
          </a:p>
        </p:txBody>
      </p:sp>
      <p:sp>
        <p:nvSpPr>
          <p:cNvPr id="175209" name="Freeform 1129"/>
          <p:cNvSpPr>
            <a:spLocks/>
          </p:cNvSpPr>
          <p:nvPr/>
        </p:nvSpPr>
        <p:spPr bwMode="auto">
          <a:xfrm rot="1042527">
            <a:off x="3581400" y="3733800"/>
            <a:ext cx="765175" cy="171450"/>
          </a:xfrm>
          <a:custGeom>
            <a:avLst/>
            <a:gdLst/>
            <a:ahLst/>
            <a:cxnLst>
              <a:cxn ang="0">
                <a:pos x="14" y="0"/>
              </a:cxn>
              <a:cxn ang="0">
                <a:pos x="2" y="96"/>
              </a:cxn>
              <a:cxn ang="0">
                <a:pos x="98" y="108"/>
              </a:cxn>
              <a:cxn ang="0">
                <a:pos x="98" y="12"/>
              </a:cxn>
              <a:cxn ang="0">
                <a:pos x="194" y="12"/>
              </a:cxn>
              <a:cxn ang="0">
                <a:pos x="194" y="108"/>
              </a:cxn>
              <a:cxn ang="0">
                <a:pos x="290" y="108"/>
              </a:cxn>
              <a:cxn ang="0">
                <a:pos x="290" y="12"/>
              </a:cxn>
              <a:cxn ang="0">
                <a:pos x="386" y="12"/>
              </a:cxn>
              <a:cxn ang="0">
                <a:pos x="386" y="108"/>
              </a:cxn>
              <a:cxn ang="0">
                <a:pos x="482" y="108"/>
              </a:cxn>
              <a:cxn ang="0">
                <a:pos x="482" y="12"/>
              </a:cxn>
            </a:cxnLst>
            <a:rect l="0" t="0" r="r" b="b"/>
            <a:pathLst>
              <a:path w="482" h="108">
                <a:moveTo>
                  <a:pt x="14" y="0"/>
                </a:moveTo>
                <a:cubicBezTo>
                  <a:pt x="0" y="72"/>
                  <a:pt x="2" y="40"/>
                  <a:pt x="2" y="96"/>
                </a:cubicBezTo>
                <a:lnTo>
                  <a:pt x="98" y="108"/>
                </a:lnTo>
                <a:lnTo>
                  <a:pt x="98" y="12"/>
                </a:lnTo>
                <a:lnTo>
                  <a:pt x="194" y="12"/>
                </a:lnTo>
                <a:lnTo>
                  <a:pt x="194" y="108"/>
                </a:lnTo>
                <a:lnTo>
                  <a:pt x="290" y="108"/>
                </a:lnTo>
                <a:lnTo>
                  <a:pt x="290" y="12"/>
                </a:lnTo>
                <a:lnTo>
                  <a:pt x="386" y="12"/>
                </a:lnTo>
                <a:lnTo>
                  <a:pt x="386" y="108"/>
                </a:lnTo>
                <a:lnTo>
                  <a:pt x="482" y="108"/>
                </a:lnTo>
                <a:lnTo>
                  <a:pt x="482" y="12"/>
                </a:lnTo>
              </a:path>
            </a:pathLst>
          </a:custGeom>
          <a:noFill/>
          <a:ln w="38100" cap="flat" cmpd="sng">
            <a:solidFill>
              <a:srgbClr val="000000"/>
            </a:solidFill>
            <a:prstDash val="solid"/>
            <a:round/>
            <a:headEnd type="none" w="med" len="med"/>
            <a:tailEnd type="none" w="med" len="med"/>
          </a:ln>
          <a:effectLst/>
        </p:spPr>
        <p:txBody>
          <a:bodyPr/>
          <a:lstStyle/>
          <a:p>
            <a:endParaRPr lang="en-US"/>
          </a:p>
        </p:txBody>
      </p:sp>
      <p:sp>
        <p:nvSpPr>
          <p:cNvPr id="175210" name="Line 1130"/>
          <p:cNvSpPr>
            <a:spLocks noChangeShapeType="1"/>
          </p:cNvSpPr>
          <p:nvPr/>
        </p:nvSpPr>
        <p:spPr bwMode="auto">
          <a:xfrm>
            <a:off x="4267200" y="2895600"/>
            <a:ext cx="228600" cy="152400"/>
          </a:xfrm>
          <a:prstGeom prst="line">
            <a:avLst/>
          </a:prstGeom>
          <a:noFill/>
          <a:ln w="38100">
            <a:solidFill>
              <a:srgbClr val="000000"/>
            </a:solidFill>
            <a:round/>
            <a:headEnd/>
            <a:tailEnd/>
          </a:ln>
          <a:effectLst/>
        </p:spPr>
        <p:txBody>
          <a:bodyPr/>
          <a:lstStyle/>
          <a:p>
            <a:endParaRPr lang="en-US"/>
          </a:p>
        </p:txBody>
      </p:sp>
      <p:sp>
        <p:nvSpPr>
          <p:cNvPr id="175212" name="Line 1132"/>
          <p:cNvSpPr>
            <a:spLocks noChangeShapeType="1"/>
          </p:cNvSpPr>
          <p:nvPr/>
        </p:nvSpPr>
        <p:spPr bwMode="auto">
          <a:xfrm flipV="1">
            <a:off x="4267200" y="2743200"/>
            <a:ext cx="0" cy="152400"/>
          </a:xfrm>
          <a:prstGeom prst="line">
            <a:avLst/>
          </a:prstGeom>
          <a:noFill/>
          <a:ln w="38100">
            <a:solidFill>
              <a:srgbClr val="000000"/>
            </a:solidFill>
            <a:round/>
            <a:headEnd/>
            <a:tailEnd/>
          </a:ln>
          <a:effectLst/>
        </p:spPr>
        <p:txBody>
          <a:bodyPr/>
          <a:lstStyle/>
          <a:p>
            <a:endParaRPr lang="en-US"/>
          </a:p>
        </p:txBody>
      </p:sp>
      <p:sp>
        <p:nvSpPr>
          <p:cNvPr id="175213" name="Line 1133"/>
          <p:cNvSpPr>
            <a:spLocks noChangeShapeType="1"/>
          </p:cNvSpPr>
          <p:nvPr/>
        </p:nvSpPr>
        <p:spPr bwMode="auto">
          <a:xfrm flipV="1">
            <a:off x="4495800" y="2971800"/>
            <a:ext cx="152400" cy="76200"/>
          </a:xfrm>
          <a:prstGeom prst="line">
            <a:avLst/>
          </a:prstGeom>
          <a:noFill/>
          <a:ln w="38100">
            <a:solidFill>
              <a:srgbClr val="000000"/>
            </a:solidFill>
            <a:round/>
            <a:headEnd/>
            <a:tailEnd/>
          </a:ln>
          <a:effectLst/>
        </p:spPr>
        <p:txBody>
          <a:bodyPr/>
          <a:lstStyle/>
          <a:p>
            <a:endParaRPr lang="en-US"/>
          </a:p>
        </p:txBody>
      </p:sp>
      <p:sp>
        <p:nvSpPr>
          <p:cNvPr id="175217" name="Line 1137"/>
          <p:cNvSpPr>
            <a:spLocks noChangeShapeType="1"/>
          </p:cNvSpPr>
          <p:nvPr/>
        </p:nvSpPr>
        <p:spPr bwMode="auto">
          <a:xfrm flipH="1" flipV="1">
            <a:off x="5181600" y="1752600"/>
            <a:ext cx="381000" cy="76200"/>
          </a:xfrm>
          <a:prstGeom prst="line">
            <a:avLst/>
          </a:prstGeom>
          <a:noFill/>
          <a:ln w="25400">
            <a:solidFill>
              <a:schemeClr val="bg1"/>
            </a:solidFill>
            <a:round/>
            <a:headEnd/>
            <a:tailEnd type="triangle" w="med" len="med"/>
          </a:ln>
          <a:effectLst/>
        </p:spPr>
        <p:txBody>
          <a:bodyPr/>
          <a:lstStyle/>
          <a:p>
            <a:endParaRPr lang="en-US"/>
          </a:p>
        </p:txBody>
      </p:sp>
      <p:sp>
        <p:nvSpPr>
          <p:cNvPr id="175218" name="Freeform 1138"/>
          <p:cNvSpPr>
            <a:spLocks/>
          </p:cNvSpPr>
          <p:nvPr/>
        </p:nvSpPr>
        <p:spPr bwMode="auto">
          <a:xfrm>
            <a:off x="5581650" y="1828800"/>
            <a:ext cx="2190750" cy="3657600"/>
          </a:xfrm>
          <a:custGeom>
            <a:avLst/>
            <a:gdLst/>
            <a:ahLst/>
            <a:cxnLst>
              <a:cxn ang="0">
                <a:pos x="888" y="2304"/>
              </a:cxn>
              <a:cxn ang="0">
                <a:pos x="948" y="2160"/>
              </a:cxn>
              <a:cxn ang="0">
                <a:pos x="960" y="1884"/>
              </a:cxn>
              <a:cxn ang="0">
                <a:pos x="996" y="1848"/>
              </a:cxn>
              <a:cxn ang="0">
                <a:pos x="1044" y="1776"/>
              </a:cxn>
              <a:cxn ang="0">
                <a:pos x="1056" y="1740"/>
              </a:cxn>
              <a:cxn ang="0">
                <a:pos x="1236" y="1476"/>
              </a:cxn>
              <a:cxn ang="0">
                <a:pos x="1308" y="1296"/>
              </a:cxn>
              <a:cxn ang="0">
                <a:pos x="1332" y="1200"/>
              </a:cxn>
              <a:cxn ang="0">
                <a:pos x="1320" y="816"/>
              </a:cxn>
              <a:cxn ang="0">
                <a:pos x="1356" y="708"/>
              </a:cxn>
              <a:cxn ang="0">
                <a:pos x="1368" y="672"/>
              </a:cxn>
              <a:cxn ang="0">
                <a:pos x="1356" y="324"/>
              </a:cxn>
              <a:cxn ang="0">
                <a:pos x="1284" y="276"/>
              </a:cxn>
              <a:cxn ang="0">
                <a:pos x="1056" y="192"/>
              </a:cxn>
              <a:cxn ang="0">
                <a:pos x="984" y="156"/>
              </a:cxn>
              <a:cxn ang="0">
                <a:pos x="912" y="36"/>
              </a:cxn>
              <a:cxn ang="0">
                <a:pos x="840" y="24"/>
              </a:cxn>
              <a:cxn ang="0">
                <a:pos x="324" y="0"/>
              </a:cxn>
              <a:cxn ang="0">
                <a:pos x="0" y="12"/>
              </a:cxn>
            </a:cxnLst>
            <a:rect l="0" t="0" r="r" b="b"/>
            <a:pathLst>
              <a:path w="1380" h="2304">
                <a:moveTo>
                  <a:pt x="888" y="2304"/>
                </a:moveTo>
                <a:cubicBezTo>
                  <a:pt x="906" y="2251"/>
                  <a:pt x="931" y="2211"/>
                  <a:pt x="948" y="2160"/>
                </a:cubicBezTo>
                <a:cubicBezTo>
                  <a:pt x="952" y="2068"/>
                  <a:pt x="946" y="1975"/>
                  <a:pt x="960" y="1884"/>
                </a:cubicBezTo>
                <a:cubicBezTo>
                  <a:pt x="963" y="1867"/>
                  <a:pt x="986" y="1861"/>
                  <a:pt x="996" y="1848"/>
                </a:cubicBezTo>
                <a:cubicBezTo>
                  <a:pt x="1014" y="1825"/>
                  <a:pt x="1028" y="1800"/>
                  <a:pt x="1044" y="1776"/>
                </a:cubicBezTo>
                <a:cubicBezTo>
                  <a:pt x="1051" y="1765"/>
                  <a:pt x="1050" y="1751"/>
                  <a:pt x="1056" y="1740"/>
                </a:cubicBezTo>
                <a:cubicBezTo>
                  <a:pt x="1101" y="1658"/>
                  <a:pt x="1173" y="1539"/>
                  <a:pt x="1236" y="1476"/>
                </a:cubicBezTo>
                <a:cubicBezTo>
                  <a:pt x="1257" y="1414"/>
                  <a:pt x="1292" y="1361"/>
                  <a:pt x="1308" y="1296"/>
                </a:cubicBezTo>
                <a:cubicBezTo>
                  <a:pt x="1316" y="1264"/>
                  <a:pt x="1332" y="1200"/>
                  <a:pt x="1332" y="1200"/>
                </a:cubicBezTo>
                <a:cubicBezTo>
                  <a:pt x="1323" y="1063"/>
                  <a:pt x="1299" y="951"/>
                  <a:pt x="1320" y="816"/>
                </a:cubicBezTo>
                <a:cubicBezTo>
                  <a:pt x="1326" y="779"/>
                  <a:pt x="1344" y="744"/>
                  <a:pt x="1356" y="708"/>
                </a:cubicBezTo>
                <a:cubicBezTo>
                  <a:pt x="1360" y="696"/>
                  <a:pt x="1368" y="672"/>
                  <a:pt x="1368" y="672"/>
                </a:cubicBezTo>
                <a:cubicBezTo>
                  <a:pt x="1364" y="556"/>
                  <a:pt x="1380" y="438"/>
                  <a:pt x="1356" y="324"/>
                </a:cubicBezTo>
                <a:cubicBezTo>
                  <a:pt x="1350" y="296"/>
                  <a:pt x="1311" y="285"/>
                  <a:pt x="1284" y="276"/>
                </a:cubicBezTo>
                <a:cubicBezTo>
                  <a:pt x="1187" y="244"/>
                  <a:pt x="1162" y="207"/>
                  <a:pt x="1056" y="192"/>
                </a:cubicBezTo>
                <a:cubicBezTo>
                  <a:pt x="1035" y="185"/>
                  <a:pt x="997" y="176"/>
                  <a:pt x="984" y="156"/>
                </a:cubicBezTo>
                <a:cubicBezTo>
                  <a:pt x="962" y="123"/>
                  <a:pt x="958" y="56"/>
                  <a:pt x="912" y="36"/>
                </a:cubicBezTo>
                <a:cubicBezTo>
                  <a:pt x="890" y="26"/>
                  <a:pt x="864" y="28"/>
                  <a:pt x="840" y="24"/>
                </a:cubicBezTo>
                <a:cubicBezTo>
                  <a:pt x="650" y="32"/>
                  <a:pt x="504" y="36"/>
                  <a:pt x="324" y="0"/>
                </a:cubicBezTo>
                <a:cubicBezTo>
                  <a:pt x="144" y="20"/>
                  <a:pt x="252" y="12"/>
                  <a:pt x="0" y="12"/>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175220" name="Line 1140"/>
          <p:cNvSpPr>
            <a:spLocks noChangeShapeType="1"/>
          </p:cNvSpPr>
          <p:nvPr/>
        </p:nvSpPr>
        <p:spPr bwMode="auto">
          <a:xfrm flipH="1" flipV="1">
            <a:off x="4953000" y="2057400"/>
            <a:ext cx="76200" cy="228600"/>
          </a:xfrm>
          <a:prstGeom prst="line">
            <a:avLst/>
          </a:prstGeom>
          <a:noFill/>
          <a:ln w="25400">
            <a:solidFill>
              <a:schemeClr val="bg1"/>
            </a:solidFill>
            <a:round/>
            <a:headEnd/>
            <a:tailEnd type="triangle" w="med" len="med"/>
          </a:ln>
          <a:effectLst/>
        </p:spPr>
        <p:txBody>
          <a:bodyPr/>
          <a:lstStyle/>
          <a:p>
            <a:endParaRPr lang="en-US"/>
          </a:p>
        </p:txBody>
      </p:sp>
      <p:sp>
        <p:nvSpPr>
          <p:cNvPr id="175221" name="Freeform 1141"/>
          <p:cNvSpPr>
            <a:spLocks/>
          </p:cNvSpPr>
          <p:nvPr/>
        </p:nvSpPr>
        <p:spPr bwMode="auto">
          <a:xfrm>
            <a:off x="5048250" y="2286000"/>
            <a:ext cx="781050" cy="3352800"/>
          </a:xfrm>
          <a:custGeom>
            <a:avLst/>
            <a:gdLst/>
            <a:ahLst/>
            <a:cxnLst>
              <a:cxn ang="0">
                <a:pos x="444" y="2112"/>
              </a:cxn>
              <a:cxn ang="0">
                <a:pos x="432" y="1956"/>
              </a:cxn>
              <a:cxn ang="0">
                <a:pos x="408" y="1884"/>
              </a:cxn>
              <a:cxn ang="0">
                <a:pos x="396" y="1848"/>
              </a:cxn>
              <a:cxn ang="0">
                <a:pos x="408" y="1668"/>
              </a:cxn>
              <a:cxn ang="0">
                <a:pos x="444" y="1560"/>
              </a:cxn>
              <a:cxn ang="0">
                <a:pos x="492" y="1320"/>
              </a:cxn>
              <a:cxn ang="0">
                <a:pos x="420" y="888"/>
              </a:cxn>
              <a:cxn ang="0">
                <a:pos x="312" y="708"/>
              </a:cxn>
              <a:cxn ang="0">
                <a:pos x="300" y="372"/>
              </a:cxn>
              <a:cxn ang="0">
                <a:pos x="276" y="276"/>
              </a:cxn>
              <a:cxn ang="0">
                <a:pos x="60" y="120"/>
              </a:cxn>
              <a:cxn ang="0">
                <a:pos x="0" y="0"/>
              </a:cxn>
            </a:cxnLst>
            <a:rect l="0" t="0" r="r" b="b"/>
            <a:pathLst>
              <a:path w="492" h="2112">
                <a:moveTo>
                  <a:pt x="444" y="2112"/>
                </a:moveTo>
                <a:cubicBezTo>
                  <a:pt x="440" y="2060"/>
                  <a:pt x="440" y="2008"/>
                  <a:pt x="432" y="1956"/>
                </a:cubicBezTo>
                <a:cubicBezTo>
                  <a:pt x="428" y="1931"/>
                  <a:pt x="416" y="1908"/>
                  <a:pt x="408" y="1884"/>
                </a:cubicBezTo>
                <a:cubicBezTo>
                  <a:pt x="404" y="1872"/>
                  <a:pt x="396" y="1848"/>
                  <a:pt x="396" y="1848"/>
                </a:cubicBezTo>
                <a:cubicBezTo>
                  <a:pt x="400" y="1788"/>
                  <a:pt x="399" y="1728"/>
                  <a:pt x="408" y="1668"/>
                </a:cubicBezTo>
                <a:cubicBezTo>
                  <a:pt x="412" y="1640"/>
                  <a:pt x="436" y="1592"/>
                  <a:pt x="444" y="1560"/>
                </a:cubicBezTo>
                <a:cubicBezTo>
                  <a:pt x="464" y="1481"/>
                  <a:pt x="479" y="1400"/>
                  <a:pt x="492" y="1320"/>
                </a:cubicBezTo>
                <a:cubicBezTo>
                  <a:pt x="486" y="1224"/>
                  <a:pt x="483" y="983"/>
                  <a:pt x="420" y="888"/>
                </a:cubicBezTo>
                <a:cubicBezTo>
                  <a:pt x="381" y="830"/>
                  <a:pt x="334" y="775"/>
                  <a:pt x="312" y="708"/>
                </a:cubicBezTo>
                <a:cubicBezTo>
                  <a:pt x="308" y="596"/>
                  <a:pt x="307" y="484"/>
                  <a:pt x="300" y="372"/>
                </a:cubicBezTo>
                <a:cubicBezTo>
                  <a:pt x="300" y="369"/>
                  <a:pt x="286" y="288"/>
                  <a:pt x="276" y="276"/>
                </a:cubicBezTo>
                <a:cubicBezTo>
                  <a:pt x="223" y="208"/>
                  <a:pt x="142" y="147"/>
                  <a:pt x="60" y="120"/>
                </a:cubicBezTo>
                <a:cubicBezTo>
                  <a:pt x="36" y="83"/>
                  <a:pt x="0" y="47"/>
                  <a:pt x="0" y="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175222" name="Line 1142"/>
          <p:cNvSpPr>
            <a:spLocks noChangeShapeType="1"/>
          </p:cNvSpPr>
          <p:nvPr/>
        </p:nvSpPr>
        <p:spPr bwMode="auto">
          <a:xfrm flipH="1">
            <a:off x="4419600" y="2743200"/>
            <a:ext cx="228600" cy="152400"/>
          </a:xfrm>
          <a:prstGeom prst="line">
            <a:avLst/>
          </a:prstGeom>
          <a:noFill/>
          <a:ln w="25400">
            <a:solidFill>
              <a:schemeClr val="bg1"/>
            </a:solidFill>
            <a:round/>
            <a:headEnd/>
            <a:tailEnd type="triangle" w="med" len="med"/>
          </a:ln>
          <a:effectLst/>
        </p:spPr>
        <p:txBody>
          <a:bodyPr/>
          <a:lstStyle/>
          <a:p>
            <a:endParaRPr lang="en-US"/>
          </a:p>
        </p:txBody>
      </p:sp>
      <p:sp>
        <p:nvSpPr>
          <p:cNvPr id="175223" name="Freeform 1143"/>
          <p:cNvSpPr>
            <a:spLocks/>
          </p:cNvSpPr>
          <p:nvPr/>
        </p:nvSpPr>
        <p:spPr bwMode="auto">
          <a:xfrm>
            <a:off x="4438650" y="2628900"/>
            <a:ext cx="787400" cy="2857500"/>
          </a:xfrm>
          <a:custGeom>
            <a:avLst/>
            <a:gdLst/>
            <a:ahLst/>
            <a:cxnLst>
              <a:cxn ang="0">
                <a:pos x="48" y="1800"/>
              </a:cxn>
              <a:cxn ang="0">
                <a:pos x="72" y="1644"/>
              </a:cxn>
              <a:cxn ang="0">
                <a:pos x="36" y="1404"/>
              </a:cxn>
              <a:cxn ang="0">
                <a:pos x="24" y="1356"/>
              </a:cxn>
              <a:cxn ang="0">
                <a:pos x="0" y="1284"/>
              </a:cxn>
              <a:cxn ang="0">
                <a:pos x="12" y="1080"/>
              </a:cxn>
              <a:cxn ang="0">
                <a:pos x="36" y="1044"/>
              </a:cxn>
              <a:cxn ang="0">
                <a:pos x="168" y="900"/>
              </a:cxn>
              <a:cxn ang="0">
                <a:pos x="192" y="852"/>
              </a:cxn>
              <a:cxn ang="0">
                <a:pos x="240" y="780"/>
              </a:cxn>
              <a:cxn ang="0">
                <a:pos x="264" y="744"/>
              </a:cxn>
              <a:cxn ang="0">
                <a:pos x="408" y="516"/>
              </a:cxn>
              <a:cxn ang="0">
                <a:pos x="456" y="348"/>
              </a:cxn>
              <a:cxn ang="0">
                <a:pos x="324" y="0"/>
              </a:cxn>
              <a:cxn ang="0">
                <a:pos x="192" y="12"/>
              </a:cxn>
              <a:cxn ang="0">
                <a:pos x="132" y="60"/>
              </a:cxn>
            </a:cxnLst>
            <a:rect l="0" t="0" r="r" b="b"/>
            <a:pathLst>
              <a:path w="496" h="1800">
                <a:moveTo>
                  <a:pt x="48" y="1800"/>
                </a:moveTo>
                <a:cubicBezTo>
                  <a:pt x="28" y="1741"/>
                  <a:pt x="38" y="1695"/>
                  <a:pt x="72" y="1644"/>
                </a:cubicBezTo>
                <a:cubicBezTo>
                  <a:pt x="62" y="1563"/>
                  <a:pt x="48" y="1485"/>
                  <a:pt x="36" y="1404"/>
                </a:cubicBezTo>
                <a:cubicBezTo>
                  <a:pt x="33" y="1388"/>
                  <a:pt x="29" y="1372"/>
                  <a:pt x="24" y="1356"/>
                </a:cubicBezTo>
                <a:cubicBezTo>
                  <a:pt x="17" y="1332"/>
                  <a:pt x="0" y="1284"/>
                  <a:pt x="0" y="1284"/>
                </a:cubicBezTo>
                <a:cubicBezTo>
                  <a:pt x="4" y="1216"/>
                  <a:pt x="2" y="1147"/>
                  <a:pt x="12" y="1080"/>
                </a:cubicBezTo>
                <a:cubicBezTo>
                  <a:pt x="14" y="1066"/>
                  <a:pt x="27" y="1055"/>
                  <a:pt x="36" y="1044"/>
                </a:cubicBezTo>
                <a:cubicBezTo>
                  <a:pt x="78" y="994"/>
                  <a:pt x="121" y="947"/>
                  <a:pt x="168" y="900"/>
                </a:cubicBezTo>
                <a:cubicBezTo>
                  <a:pt x="181" y="887"/>
                  <a:pt x="183" y="867"/>
                  <a:pt x="192" y="852"/>
                </a:cubicBezTo>
                <a:cubicBezTo>
                  <a:pt x="207" y="827"/>
                  <a:pt x="224" y="804"/>
                  <a:pt x="240" y="780"/>
                </a:cubicBezTo>
                <a:cubicBezTo>
                  <a:pt x="248" y="768"/>
                  <a:pt x="264" y="744"/>
                  <a:pt x="264" y="744"/>
                </a:cubicBezTo>
                <a:cubicBezTo>
                  <a:pt x="285" y="659"/>
                  <a:pt x="346" y="578"/>
                  <a:pt x="408" y="516"/>
                </a:cubicBezTo>
                <a:cubicBezTo>
                  <a:pt x="427" y="460"/>
                  <a:pt x="437" y="404"/>
                  <a:pt x="456" y="348"/>
                </a:cubicBezTo>
                <a:cubicBezTo>
                  <a:pt x="447" y="164"/>
                  <a:pt x="496" y="57"/>
                  <a:pt x="324" y="0"/>
                </a:cubicBezTo>
                <a:cubicBezTo>
                  <a:pt x="280" y="4"/>
                  <a:pt x="234" y="0"/>
                  <a:pt x="192" y="12"/>
                </a:cubicBezTo>
                <a:cubicBezTo>
                  <a:pt x="167" y="19"/>
                  <a:pt x="155" y="49"/>
                  <a:pt x="132" y="6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175224" name="Line 1144"/>
          <p:cNvSpPr>
            <a:spLocks noChangeShapeType="1"/>
          </p:cNvSpPr>
          <p:nvPr/>
        </p:nvSpPr>
        <p:spPr bwMode="auto">
          <a:xfrm flipV="1">
            <a:off x="3657600" y="1981200"/>
            <a:ext cx="152400" cy="228600"/>
          </a:xfrm>
          <a:prstGeom prst="line">
            <a:avLst/>
          </a:prstGeom>
          <a:noFill/>
          <a:ln w="25400">
            <a:solidFill>
              <a:schemeClr val="bg1"/>
            </a:solidFill>
            <a:round/>
            <a:headEnd/>
            <a:tailEnd type="triangle" w="med" len="med"/>
          </a:ln>
          <a:effectLst/>
        </p:spPr>
        <p:txBody>
          <a:bodyPr/>
          <a:lstStyle/>
          <a:p>
            <a:endParaRPr lang="en-US"/>
          </a:p>
        </p:txBody>
      </p:sp>
      <p:sp>
        <p:nvSpPr>
          <p:cNvPr id="175225" name="Freeform 1145"/>
          <p:cNvSpPr>
            <a:spLocks/>
          </p:cNvSpPr>
          <p:nvPr/>
        </p:nvSpPr>
        <p:spPr bwMode="auto">
          <a:xfrm>
            <a:off x="2514600" y="2209800"/>
            <a:ext cx="1147763" cy="3124200"/>
          </a:xfrm>
          <a:custGeom>
            <a:avLst/>
            <a:gdLst/>
            <a:ahLst/>
            <a:cxnLst>
              <a:cxn ang="0">
                <a:pos x="432" y="1968"/>
              </a:cxn>
              <a:cxn ang="0">
                <a:pos x="468" y="1752"/>
              </a:cxn>
              <a:cxn ang="0">
                <a:pos x="372" y="1344"/>
              </a:cxn>
              <a:cxn ang="0">
                <a:pos x="276" y="1164"/>
              </a:cxn>
              <a:cxn ang="0">
                <a:pos x="180" y="1080"/>
              </a:cxn>
              <a:cxn ang="0">
                <a:pos x="144" y="1044"/>
              </a:cxn>
              <a:cxn ang="0">
                <a:pos x="72" y="1008"/>
              </a:cxn>
              <a:cxn ang="0">
                <a:pos x="60" y="972"/>
              </a:cxn>
              <a:cxn ang="0">
                <a:pos x="36" y="936"/>
              </a:cxn>
              <a:cxn ang="0">
                <a:pos x="12" y="840"/>
              </a:cxn>
              <a:cxn ang="0">
                <a:pos x="36" y="600"/>
              </a:cxn>
              <a:cxn ang="0">
                <a:pos x="216" y="456"/>
              </a:cxn>
              <a:cxn ang="0">
                <a:pos x="288" y="408"/>
              </a:cxn>
              <a:cxn ang="0">
                <a:pos x="432" y="312"/>
              </a:cxn>
              <a:cxn ang="0">
                <a:pos x="540" y="264"/>
              </a:cxn>
              <a:cxn ang="0">
                <a:pos x="672" y="132"/>
              </a:cxn>
              <a:cxn ang="0">
                <a:pos x="696" y="60"/>
              </a:cxn>
              <a:cxn ang="0">
                <a:pos x="720" y="24"/>
              </a:cxn>
              <a:cxn ang="0">
                <a:pos x="720" y="0"/>
              </a:cxn>
            </a:cxnLst>
            <a:rect l="0" t="0" r="r" b="b"/>
            <a:pathLst>
              <a:path w="723" h="1968">
                <a:moveTo>
                  <a:pt x="432" y="1968"/>
                </a:moveTo>
                <a:cubicBezTo>
                  <a:pt x="455" y="1898"/>
                  <a:pt x="450" y="1824"/>
                  <a:pt x="468" y="1752"/>
                </a:cubicBezTo>
                <a:cubicBezTo>
                  <a:pt x="451" y="1613"/>
                  <a:pt x="416" y="1477"/>
                  <a:pt x="372" y="1344"/>
                </a:cubicBezTo>
                <a:cubicBezTo>
                  <a:pt x="350" y="1277"/>
                  <a:pt x="337" y="1204"/>
                  <a:pt x="276" y="1164"/>
                </a:cubicBezTo>
                <a:cubicBezTo>
                  <a:pt x="236" y="1104"/>
                  <a:pt x="264" y="1136"/>
                  <a:pt x="180" y="1080"/>
                </a:cubicBezTo>
                <a:cubicBezTo>
                  <a:pt x="166" y="1071"/>
                  <a:pt x="158" y="1053"/>
                  <a:pt x="144" y="1044"/>
                </a:cubicBezTo>
                <a:cubicBezTo>
                  <a:pt x="122" y="1029"/>
                  <a:pt x="94" y="1023"/>
                  <a:pt x="72" y="1008"/>
                </a:cubicBezTo>
                <a:cubicBezTo>
                  <a:pt x="68" y="996"/>
                  <a:pt x="66" y="983"/>
                  <a:pt x="60" y="972"/>
                </a:cubicBezTo>
                <a:cubicBezTo>
                  <a:pt x="54" y="959"/>
                  <a:pt x="41" y="950"/>
                  <a:pt x="36" y="936"/>
                </a:cubicBezTo>
                <a:cubicBezTo>
                  <a:pt x="25" y="905"/>
                  <a:pt x="12" y="840"/>
                  <a:pt x="12" y="840"/>
                </a:cubicBezTo>
                <a:cubicBezTo>
                  <a:pt x="17" y="760"/>
                  <a:pt x="0" y="672"/>
                  <a:pt x="36" y="600"/>
                </a:cubicBezTo>
                <a:cubicBezTo>
                  <a:pt x="71" y="531"/>
                  <a:pt x="145" y="480"/>
                  <a:pt x="216" y="456"/>
                </a:cubicBezTo>
                <a:cubicBezTo>
                  <a:pt x="296" y="376"/>
                  <a:pt x="210" y="451"/>
                  <a:pt x="288" y="408"/>
                </a:cubicBezTo>
                <a:cubicBezTo>
                  <a:pt x="337" y="381"/>
                  <a:pt x="385" y="343"/>
                  <a:pt x="432" y="312"/>
                </a:cubicBezTo>
                <a:cubicBezTo>
                  <a:pt x="463" y="292"/>
                  <a:pt x="507" y="281"/>
                  <a:pt x="540" y="264"/>
                </a:cubicBezTo>
                <a:cubicBezTo>
                  <a:pt x="598" y="235"/>
                  <a:pt x="628" y="176"/>
                  <a:pt x="672" y="132"/>
                </a:cubicBezTo>
                <a:cubicBezTo>
                  <a:pt x="680" y="108"/>
                  <a:pt x="682" y="81"/>
                  <a:pt x="696" y="60"/>
                </a:cubicBezTo>
                <a:cubicBezTo>
                  <a:pt x="704" y="48"/>
                  <a:pt x="715" y="37"/>
                  <a:pt x="720" y="24"/>
                </a:cubicBezTo>
                <a:cubicBezTo>
                  <a:pt x="723" y="17"/>
                  <a:pt x="720" y="8"/>
                  <a:pt x="720" y="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175226" name="Line 1146"/>
          <p:cNvSpPr>
            <a:spLocks noChangeShapeType="1"/>
          </p:cNvSpPr>
          <p:nvPr/>
        </p:nvSpPr>
        <p:spPr bwMode="auto">
          <a:xfrm flipV="1">
            <a:off x="3048000" y="1676400"/>
            <a:ext cx="533400" cy="152400"/>
          </a:xfrm>
          <a:prstGeom prst="line">
            <a:avLst/>
          </a:prstGeom>
          <a:noFill/>
          <a:ln w="25400">
            <a:solidFill>
              <a:schemeClr val="bg1"/>
            </a:solidFill>
            <a:round/>
            <a:headEnd/>
            <a:tailEnd type="triangle" w="med" len="med"/>
          </a:ln>
          <a:effectLst/>
        </p:spPr>
        <p:txBody>
          <a:bodyPr/>
          <a:lstStyle/>
          <a:p>
            <a:endParaRPr lang="en-US"/>
          </a:p>
        </p:txBody>
      </p:sp>
      <p:sp>
        <p:nvSpPr>
          <p:cNvPr id="175227" name="Freeform 1147"/>
          <p:cNvSpPr>
            <a:spLocks/>
          </p:cNvSpPr>
          <p:nvPr/>
        </p:nvSpPr>
        <p:spPr bwMode="auto">
          <a:xfrm>
            <a:off x="1238250" y="1809750"/>
            <a:ext cx="1790700" cy="3371850"/>
          </a:xfrm>
          <a:custGeom>
            <a:avLst/>
            <a:gdLst/>
            <a:ahLst/>
            <a:cxnLst>
              <a:cxn ang="0">
                <a:pos x="684" y="2124"/>
              </a:cxn>
              <a:cxn ang="0">
                <a:pos x="648" y="2052"/>
              </a:cxn>
              <a:cxn ang="0">
                <a:pos x="576" y="1992"/>
              </a:cxn>
              <a:cxn ang="0">
                <a:pos x="528" y="1920"/>
              </a:cxn>
              <a:cxn ang="0">
                <a:pos x="504" y="1884"/>
              </a:cxn>
              <a:cxn ang="0">
                <a:pos x="432" y="1500"/>
              </a:cxn>
              <a:cxn ang="0">
                <a:pos x="420" y="1464"/>
              </a:cxn>
              <a:cxn ang="0">
                <a:pos x="348" y="1404"/>
              </a:cxn>
              <a:cxn ang="0">
                <a:pos x="156" y="1104"/>
              </a:cxn>
              <a:cxn ang="0">
                <a:pos x="72" y="984"/>
              </a:cxn>
              <a:cxn ang="0">
                <a:pos x="48" y="948"/>
              </a:cxn>
              <a:cxn ang="0">
                <a:pos x="0" y="696"/>
              </a:cxn>
              <a:cxn ang="0">
                <a:pos x="72" y="444"/>
              </a:cxn>
              <a:cxn ang="0">
                <a:pos x="108" y="432"/>
              </a:cxn>
              <a:cxn ang="0">
                <a:pos x="264" y="360"/>
              </a:cxn>
              <a:cxn ang="0">
                <a:pos x="336" y="276"/>
              </a:cxn>
              <a:cxn ang="0">
                <a:pos x="492" y="240"/>
              </a:cxn>
              <a:cxn ang="0">
                <a:pos x="576" y="204"/>
              </a:cxn>
              <a:cxn ang="0">
                <a:pos x="612" y="168"/>
              </a:cxn>
              <a:cxn ang="0">
                <a:pos x="1008" y="96"/>
              </a:cxn>
              <a:cxn ang="0">
                <a:pos x="1080" y="72"/>
              </a:cxn>
              <a:cxn ang="0">
                <a:pos x="1104" y="24"/>
              </a:cxn>
              <a:cxn ang="0">
                <a:pos x="1128" y="0"/>
              </a:cxn>
            </a:cxnLst>
            <a:rect l="0" t="0" r="r" b="b"/>
            <a:pathLst>
              <a:path w="1128" h="2124">
                <a:moveTo>
                  <a:pt x="684" y="2124"/>
                </a:moveTo>
                <a:cubicBezTo>
                  <a:pt x="669" y="2102"/>
                  <a:pt x="663" y="2074"/>
                  <a:pt x="648" y="2052"/>
                </a:cubicBezTo>
                <a:cubicBezTo>
                  <a:pt x="630" y="2024"/>
                  <a:pt x="603" y="2010"/>
                  <a:pt x="576" y="1992"/>
                </a:cubicBezTo>
                <a:cubicBezTo>
                  <a:pt x="560" y="1968"/>
                  <a:pt x="544" y="1944"/>
                  <a:pt x="528" y="1920"/>
                </a:cubicBezTo>
                <a:cubicBezTo>
                  <a:pt x="520" y="1908"/>
                  <a:pt x="504" y="1884"/>
                  <a:pt x="504" y="1884"/>
                </a:cubicBezTo>
                <a:cubicBezTo>
                  <a:pt x="474" y="1733"/>
                  <a:pt x="500" y="1636"/>
                  <a:pt x="432" y="1500"/>
                </a:cubicBezTo>
                <a:cubicBezTo>
                  <a:pt x="426" y="1489"/>
                  <a:pt x="428" y="1474"/>
                  <a:pt x="420" y="1464"/>
                </a:cubicBezTo>
                <a:cubicBezTo>
                  <a:pt x="400" y="1440"/>
                  <a:pt x="370" y="1426"/>
                  <a:pt x="348" y="1404"/>
                </a:cubicBezTo>
                <a:cubicBezTo>
                  <a:pt x="309" y="1288"/>
                  <a:pt x="223" y="1204"/>
                  <a:pt x="156" y="1104"/>
                </a:cubicBezTo>
                <a:cubicBezTo>
                  <a:pt x="129" y="1063"/>
                  <a:pt x="99" y="1025"/>
                  <a:pt x="72" y="984"/>
                </a:cubicBezTo>
                <a:cubicBezTo>
                  <a:pt x="64" y="972"/>
                  <a:pt x="48" y="948"/>
                  <a:pt x="48" y="948"/>
                </a:cubicBezTo>
                <a:cubicBezTo>
                  <a:pt x="9" y="728"/>
                  <a:pt x="29" y="811"/>
                  <a:pt x="0" y="696"/>
                </a:cubicBezTo>
                <a:cubicBezTo>
                  <a:pt x="8" y="637"/>
                  <a:pt x="19" y="486"/>
                  <a:pt x="72" y="444"/>
                </a:cubicBezTo>
                <a:cubicBezTo>
                  <a:pt x="82" y="436"/>
                  <a:pt x="97" y="438"/>
                  <a:pt x="108" y="432"/>
                </a:cubicBezTo>
                <a:cubicBezTo>
                  <a:pt x="163" y="405"/>
                  <a:pt x="204" y="380"/>
                  <a:pt x="264" y="360"/>
                </a:cubicBezTo>
                <a:cubicBezTo>
                  <a:pt x="276" y="343"/>
                  <a:pt x="315" y="288"/>
                  <a:pt x="336" y="276"/>
                </a:cubicBezTo>
                <a:cubicBezTo>
                  <a:pt x="382" y="251"/>
                  <a:pt x="442" y="247"/>
                  <a:pt x="492" y="240"/>
                </a:cubicBezTo>
                <a:cubicBezTo>
                  <a:pt x="520" y="228"/>
                  <a:pt x="550" y="220"/>
                  <a:pt x="576" y="204"/>
                </a:cubicBezTo>
                <a:cubicBezTo>
                  <a:pt x="591" y="195"/>
                  <a:pt x="597" y="176"/>
                  <a:pt x="612" y="168"/>
                </a:cubicBezTo>
                <a:cubicBezTo>
                  <a:pt x="731" y="102"/>
                  <a:pt x="879" y="114"/>
                  <a:pt x="1008" y="96"/>
                </a:cubicBezTo>
                <a:cubicBezTo>
                  <a:pt x="1032" y="88"/>
                  <a:pt x="1056" y="80"/>
                  <a:pt x="1080" y="72"/>
                </a:cubicBezTo>
                <a:cubicBezTo>
                  <a:pt x="1097" y="66"/>
                  <a:pt x="1094" y="39"/>
                  <a:pt x="1104" y="24"/>
                </a:cubicBezTo>
                <a:cubicBezTo>
                  <a:pt x="1110" y="15"/>
                  <a:pt x="1120" y="8"/>
                  <a:pt x="1128" y="0"/>
                </a:cubicBezTo>
              </a:path>
            </a:pathLst>
          </a:custGeom>
          <a:noFill/>
          <a:ln w="25400" cap="flat" cmpd="sng">
            <a:solidFill>
              <a:schemeClr val="bg1"/>
            </a:solidFill>
            <a:prstDash val="solid"/>
            <a:round/>
            <a:headEnd type="none" w="med" len="med"/>
            <a:tailEnd type="none" w="med" len="med"/>
          </a:ln>
          <a:effectLst/>
        </p:spPr>
        <p:txBody>
          <a:bodyPr/>
          <a:lstStyle/>
          <a:p>
            <a:endParaRPr lang="en-US"/>
          </a:p>
        </p:txBody>
      </p:sp>
      <p:sp>
        <p:nvSpPr>
          <p:cNvPr id="175228" name="Text Box 1148"/>
          <p:cNvSpPr txBox="1">
            <a:spLocks noChangeArrowheads="1"/>
          </p:cNvSpPr>
          <p:nvPr/>
        </p:nvSpPr>
        <p:spPr bwMode="auto">
          <a:xfrm>
            <a:off x="1295400" y="4267200"/>
            <a:ext cx="914400" cy="379413"/>
          </a:xfrm>
          <a:prstGeom prst="rect">
            <a:avLst/>
          </a:prstGeom>
          <a:solidFill>
            <a:schemeClr val="hlink"/>
          </a:solidFill>
          <a:ln w="12700">
            <a:solidFill>
              <a:srgbClr val="000000"/>
            </a:solidFill>
            <a:miter lim="800000"/>
            <a:headEnd/>
            <a:tailEnd/>
          </a:ln>
          <a:effectLst/>
        </p:spPr>
        <p:txBody>
          <a:bodyPr>
            <a:spAutoFit/>
          </a:bodyPr>
          <a:lstStyle/>
          <a:p>
            <a:pPr algn="ctr">
              <a:spcBef>
                <a:spcPct val="50000"/>
              </a:spcBef>
            </a:pPr>
            <a:r>
              <a:rPr lang="en-US" sz="1800">
                <a:latin typeface="Times New Roman" pitchFamily="18" charset="0"/>
              </a:rPr>
              <a:t>ENY</a:t>
            </a:r>
          </a:p>
        </p:txBody>
      </p:sp>
      <p:sp>
        <p:nvSpPr>
          <p:cNvPr id="175229" name="Text Box 1149"/>
          <p:cNvSpPr txBox="1">
            <a:spLocks noChangeArrowheads="1"/>
          </p:cNvSpPr>
          <p:nvPr/>
        </p:nvSpPr>
        <p:spPr bwMode="auto">
          <a:xfrm>
            <a:off x="7467600" y="4495800"/>
            <a:ext cx="914400" cy="379413"/>
          </a:xfrm>
          <a:prstGeom prst="rect">
            <a:avLst/>
          </a:prstGeom>
          <a:solidFill>
            <a:schemeClr val="hlink"/>
          </a:solidFill>
          <a:ln w="12700">
            <a:solidFill>
              <a:srgbClr val="000000"/>
            </a:solidFill>
            <a:miter lim="800000"/>
            <a:headEnd/>
            <a:tailEnd/>
          </a:ln>
          <a:effectLst/>
        </p:spPr>
        <p:txBody>
          <a:bodyPr>
            <a:spAutoFit/>
          </a:bodyPr>
          <a:lstStyle/>
          <a:p>
            <a:pPr algn="ctr">
              <a:spcBef>
                <a:spcPct val="50000"/>
              </a:spcBef>
            </a:pPr>
            <a:r>
              <a:rPr lang="en-US" sz="1800">
                <a:latin typeface="Times New Roman" pitchFamily="18" charset="0"/>
              </a:rPr>
              <a:t>ENY</a:t>
            </a:r>
          </a:p>
        </p:txBody>
      </p:sp>
      <p:sp>
        <p:nvSpPr>
          <p:cNvPr id="175231" name="Text Box 1151"/>
          <p:cNvSpPr txBox="1">
            <a:spLocks noChangeArrowheads="1"/>
          </p:cNvSpPr>
          <p:nvPr/>
        </p:nvSpPr>
        <p:spPr bwMode="auto">
          <a:xfrm>
            <a:off x="1676400" y="1219200"/>
            <a:ext cx="1143000" cy="636588"/>
          </a:xfrm>
          <a:prstGeom prst="rect">
            <a:avLst/>
          </a:prstGeom>
          <a:noFill/>
          <a:ln w="12700">
            <a:solidFill>
              <a:srgbClr val="000000"/>
            </a:solidFill>
            <a:miter lim="800000"/>
            <a:headEnd/>
            <a:tailEnd/>
          </a:ln>
          <a:effectLst/>
        </p:spPr>
        <p:txBody>
          <a:bodyPr>
            <a:spAutoFit/>
          </a:bodyPr>
          <a:lstStyle/>
          <a:p>
            <a:pPr>
              <a:spcBef>
                <a:spcPct val="50000"/>
              </a:spcBef>
            </a:pPr>
            <a:r>
              <a:rPr lang="en-US" sz="1400">
                <a:latin typeface="Times New Roman" pitchFamily="18" charset="0"/>
              </a:rPr>
              <a:t>Decisive</a:t>
            </a:r>
          </a:p>
          <a:p>
            <a:pPr>
              <a:spcBef>
                <a:spcPct val="50000"/>
              </a:spcBef>
            </a:pPr>
            <a:r>
              <a:rPr lang="en-US" sz="1400">
                <a:latin typeface="Times New Roman" pitchFamily="18" charset="0"/>
              </a:rPr>
              <a:t>Operation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b="1"/>
              <a:t>TERMINAL LEARNING OBJECTIVE</a:t>
            </a:r>
          </a:p>
        </p:txBody>
      </p:sp>
      <p:sp>
        <p:nvSpPr>
          <p:cNvPr id="92163" name="Rectangle 3"/>
          <p:cNvSpPr>
            <a:spLocks noChangeArrowheads="1"/>
          </p:cNvSpPr>
          <p:nvPr>
            <p:ph type="body" idx="1"/>
          </p:nvPr>
        </p:nvSpPr>
        <p:spPr bwMode="auto">
          <a:xfrm>
            <a:off x="304800" y="1524000"/>
            <a:ext cx="8534400" cy="51054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90000"/>
              </a:lnSpc>
            </a:pPr>
            <a:r>
              <a:rPr lang="en-US" sz="2800" b="1"/>
              <a:t>Action:  	     Conduct offensive operations. </a:t>
            </a:r>
          </a:p>
          <a:p>
            <a:pPr>
              <a:lnSpc>
                <a:spcPct val="90000"/>
              </a:lnSpc>
            </a:pPr>
            <a:endParaRPr lang="en-US" sz="2800" b="1"/>
          </a:p>
          <a:p>
            <a:pPr>
              <a:lnSpc>
                <a:spcPct val="90000"/>
              </a:lnSpc>
            </a:pPr>
            <a:r>
              <a:rPr lang="en-US" sz="2800" b="1"/>
              <a:t>Condition:  Given FMs, reading assignments, 			     and an instructor in a classroom 			     with training materials.</a:t>
            </a:r>
          </a:p>
          <a:p>
            <a:pPr>
              <a:lnSpc>
                <a:spcPct val="90000"/>
              </a:lnSpc>
              <a:buFont typeface="Symbol" pitchFamily="18" charset="2"/>
              <a:buNone/>
            </a:pPr>
            <a:endParaRPr lang="en-US" sz="2800" b="1"/>
          </a:p>
          <a:p>
            <a:pPr>
              <a:lnSpc>
                <a:spcPct val="90000"/>
              </a:lnSpc>
            </a:pPr>
            <a:r>
              <a:rPr lang="en-US" sz="2800" b="1"/>
              <a:t>Standards: Conduct offensive operations IAW    	              FM 3-0, FM 3-90, FM 3-21.8, FM 3-  	       	              21.10, and achieve a 70% pass in                                              </a:t>
            </a:r>
          </a:p>
          <a:p>
            <a:pPr>
              <a:lnSpc>
                <a:spcPct val="90000"/>
              </a:lnSpc>
            </a:pPr>
            <a:r>
              <a:rPr lang="en-US" sz="2800" b="1"/>
              <a:t>                    overall testing.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026"/>
          <p:cNvSpPr>
            <a:spLocks noChangeArrowheads="1"/>
          </p:cNvSpPr>
          <p:nvPr>
            <p:ph type="title"/>
          </p:nvPr>
        </p:nvSpPr>
        <p:spPr bwMode="auto">
          <a:xfrm>
            <a:off x="1062038" y="152400"/>
            <a:ext cx="6862762" cy="9906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PENETRATION</a:t>
            </a:r>
          </a:p>
        </p:txBody>
      </p:sp>
      <p:sp>
        <p:nvSpPr>
          <p:cNvPr id="177155" name="Text Box 1027"/>
          <p:cNvSpPr txBox="1">
            <a:spLocks noChangeArrowheads="1"/>
          </p:cNvSpPr>
          <p:nvPr/>
        </p:nvSpPr>
        <p:spPr bwMode="auto">
          <a:xfrm>
            <a:off x="457200" y="1600200"/>
            <a:ext cx="8229600" cy="1800225"/>
          </a:xfrm>
          <a:prstGeom prst="rect">
            <a:avLst/>
          </a:prstGeom>
          <a:noFill/>
          <a:ln w="12700">
            <a:noFill/>
            <a:miter lim="800000"/>
            <a:headEnd/>
            <a:tailEnd/>
          </a:ln>
          <a:effectLst/>
        </p:spPr>
        <p:txBody>
          <a:bodyPr>
            <a:spAutoFit/>
          </a:bodyPr>
          <a:lstStyle/>
          <a:p>
            <a:r>
              <a:rPr lang="en-US" sz="2800" b="1"/>
              <a:t>…a form of maneuver in which an attacking force seeks to rupture the enemy defenses on a narrow front to disrupt their defensive system.</a:t>
            </a:r>
          </a:p>
        </p:txBody>
      </p:sp>
      <p:sp>
        <p:nvSpPr>
          <p:cNvPr id="177156" name="Text Box 1028"/>
          <p:cNvSpPr txBox="1">
            <a:spLocks noChangeArrowheads="1"/>
          </p:cNvSpPr>
          <p:nvPr/>
        </p:nvSpPr>
        <p:spPr bwMode="auto">
          <a:xfrm>
            <a:off x="6248400" y="6172200"/>
            <a:ext cx="1981200" cy="366713"/>
          </a:xfrm>
          <a:prstGeom prst="rect">
            <a:avLst/>
          </a:prstGeom>
          <a:noFill/>
          <a:ln w="12700">
            <a:noFill/>
            <a:miter lim="800000"/>
            <a:headEnd/>
            <a:tailEnd/>
          </a:ln>
          <a:effectLst/>
        </p:spPr>
        <p:txBody>
          <a:bodyPr>
            <a:spAutoFit/>
          </a:bodyPr>
          <a:lstStyle/>
          <a:p>
            <a:pPr>
              <a:spcBef>
                <a:spcPct val="50000"/>
              </a:spcBef>
            </a:pPr>
            <a:r>
              <a:rPr lang="en-US" sz="1800" b="1"/>
              <a:t>FM 3-0 pg 7-13</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PENETRATION</a:t>
            </a:r>
          </a:p>
        </p:txBody>
      </p:sp>
      <p:sp>
        <p:nvSpPr>
          <p:cNvPr id="178261" name="Freeform 1109"/>
          <p:cNvSpPr>
            <a:spLocks/>
          </p:cNvSpPr>
          <p:nvPr/>
        </p:nvSpPr>
        <p:spPr bwMode="auto">
          <a:xfrm>
            <a:off x="2438400" y="2514600"/>
            <a:ext cx="3352800" cy="3924300"/>
          </a:xfrm>
          <a:custGeom>
            <a:avLst/>
            <a:gdLst/>
            <a:ahLst/>
            <a:cxnLst>
              <a:cxn ang="0">
                <a:pos x="444" y="2472"/>
              </a:cxn>
              <a:cxn ang="0">
                <a:pos x="504" y="2280"/>
              </a:cxn>
              <a:cxn ang="0">
                <a:pos x="564" y="2172"/>
              </a:cxn>
              <a:cxn ang="0">
                <a:pos x="636" y="1884"/>
              </a:cxn>
              <a:cxn ang="0">
                <a:pos x="672" y="1728"/>
              </a:cxn>
              <a:cxn ang="0">
                <a:pos x="600" y="1056"/>
              </a:cxn>
              <a:cxn ang="0">
                <a:pos x="528" y="996"/>
              </a:cxn>
              <a:cxn ang="0">
                <a:pos x="360" y="744"/>
              </a:cxn>
              <a:cxn ang="0">
                <a:pos x="300" y="672"/>
              </a:cxn>
              <a:cxn ang="0">
                <a:pos x="288" y="636"/>
              </a:cxn>
              <a:cxn ang="0">
                <a:pos x="240" y="600"/>
              </a:cxn>
              <a:cxn ang="0">
                <a:pos x="96" y="672"/>
              </a:cxn>
              <a:cxn ang="0">
                <a:pos x="48" y="720"/>
              </a:cxn>
              <a:cxn ang="0">
                <a:pos x="0" y="336"/>
              </a:cxn>
              <a:cxn ang="0">
                <a:pos x="432" y="288"/>
              </a:cxn>
              <a:cxn ang="0">
                <a:pos x="288" y="432"/>
              </a:cxn>
              <a:cxn ang="0">
                <a:pos x="816" y="768"/>
              </a:cxn>
              <a:cxn ang="0">
                <a:pos x="960" y="720"/>
              </a:cxn>
              <a:cxn ang="0">
                <a:pos x="1008" y="672"/>
              </a:cxn>
              <a:cxn ang="0">
                <a:pos x="996" y="636"/>
              </a:cxn>
              <a:cxn ang="0">
                <a:pos x="1008" y="288"/>
              </a:cxn>
              <a:cxn ang="0">
                <a:pos x="816" y="288"/>
              </a:cxn>
              <a:cxn ang="0">
                <a:pos x="1056" y="0"/>
              </a:cxn>
              <a:cxn ang="0">
                <a:pos x="1296" y="240"/>
              </a:cxn>
              <a:cxn ang="0">
                <a:pos x="1104" y="240"/>
              </a:cxn>
              <a:cxn ang="0">
                <a:pos x="1152" y="624"/>
              </a:cxn>
              <a:cxn ang="0">
                <a:pos x="1296" y="816"/>
              </a:cxn>
              <a:cxn ang="0">
                <a:pos x="1488" y="768"/>
              </a:cxn>
              <a:cxn ang="0">
                <a:pos x="1776" y="624"/>
              </a:cxn>
              <a:cxn ang="0">
                <a:pos x="1680" y="432"/>
              </a:cxn>
              <a:cxn ang="0">
                <a:pos x="2112" y="576"/>
              </a:cxn>
              <a:cxn ang="0">
                <a:pos x="2016" y="960"/>
              </a:cxn>
              <a:cxn ang="0">
                <a:pos x="1872" y="768"/>
              </a:cxn>
              <a:cxn ang="0">
                <a:pos x="1536" y="912"/>
              </a:cxn>
              <a:cxn ang="0">
                <a:pos x="1344" y="1200"/>
              </a:cxn>
              <a:cxn ang="0">
                <a:pos x="1296" y="1536"/>
              </a:cxn>
              <a:cxn ang="0">
                <a:pos x="1296" y="1728"/>
              </a:cxn>
              <a:cxn ang="0">
                <a:pos x="1308" y="2160"/>
              </a:cxn>
              <a:cxn ang="0">
                <a:pos x="1344" y="2352"/>
              </a:cxn>
              <a:cxn ang="0">
                <a:pos x="1356" y="2412"/>
              </a:cxn>
              <a:cxn ang="0">
                <a:pos x="444" y="2472"/>
              </a:cxn>
            </a:cxnLst>
            <a:rect l="0" t="0" r="r" b="b"/>
            <a:pathLst>
              <a:path w="2112" h="2472">
                <a:moveTo>
                  <a:pt x="444" y="2472"/>
                </a:moveTo>
                <a:cubicBezTo>
                  <a:pt x="485" y="2410"/>
                  <a:pt x="481" y="2349"/>
                  <a:pt x="504" y="2280"/>
                </a:cubicBezTo>
                <a:cubicBezTo>
                  <a:pt x="510" y="2261"/>
                  <a:pt x="552" y="2190"/>
                  <a:pt x="564" y="2172"/>
                </a:cubicBezTo>
                <a:cubicBezTo>
                  <a:pt x="588" y="2076"/>
                  <a:pt x="605" y="1978"/>
                  <a:pt x="636" y="1884"/>
                </a:cubicBezTo>
                <a:cubicBezTo>
                  <a:pt x="653" y="1833"/>
                  <a:pt x="672" y="1728"/>
                  <a:pt x="672" y="1728"/>
                </a:cubicBezTo>
                <a:cubicBezTo>
                  <a:pt x="671" y="1705"/>
                  <a:pt x="715" y="1200"/>
                  <a:pt x="600" y="1056"/>
                </a:cubicBezTo>
                <a:cubicBezTo>
                  <a:pt x="580" y="1032"/>
                  <a:pt x="550" y="1018"/>
                  <a:pt x="528" y="996"/>
                </a:cubicBezTo>
                <a:cubicBezTo>
                  <a:pt x="489" y="879"/>
                  <a:pt x="457" y="825"/>
                  <a:pt x="360" y="744"/>
                </a:cubicBezTo>
                <a:cubicBezTo>
                  <a:pt x="337" y="725"/>
                  <a:pt x="313" y="699"/>
                  <a:pt x="300" y="672"/>
                </a:cubicBezTo>
                <a:cubicBezTo>
                  <a:pt x="294" y="661"/>
                  <a:pt x="296" y="646"/>
                  <a:pt x="288" y="636"/>
                </a:cubicBezTo>
                <a:cubicBezTo>
                  <a:pt x="275" y="621"/>
                  <a:pt x="240" y="600"/>
                  <a:pt x="240" y="600"/>
                </a:cubicBezTo>
                <a:cubicBezTo>
                  <a:pt x="152" y="556"/>
                  <a:pt x="205" y="563"/>
                  <a:pt x="96" y="672"/>
                </a:cubicBezTo>
                <a:cubicBezTo>
                  <a:pt x="80" y="688"/>
                  <a:pt x="48" y="720"/>
                  <a:pt x="48" y="720"/>
                </a:cubicBezTo>
                <a:lnTo>
                  <a:pt x="0" y="336"/>
                </a:lnTo>
                <a:lnTo>
                  <a:pt x="432" y="288"/>
                </a:lnTo>
                <a:lnTo>
                  <a:pt x="288" y="432"/>
                </a:lnTo>
                <a:lnTo>
                  <a:pt x="816" y="768"/>
                </a:lnTo>
                <a:lnTo>
                  <a:pt x="960" y="720"/>
                </a:lnTo>
                <a:cubicBezTo>
                  <a:pt x="976" y="704"/>
                  <a:pt x="999" y="693"/>
                  <a:pt x="1008" y="672"/>
                </a:cubicBezTo>
                <a:cubicBezTo>
                  <a:pt x="1013" y="660"/>
                  <a:pt x="996" y="636"/>
                  <a:pt x="996" y="636"/>
                </a:cubicBezTo>
                <a:lnTo>
                  <a:pt x="1008" y="288"/>
                </a:lnTo>
                <a:lnTo>
                  <a:pt x="816" y="288"/>
                </a:lnTo>
                <a:lnTo>
                  <a:pt x="1056" y="0"/>
                </a:lnTo>
                <a:lnTo>
                  <a:pt x="1296" y="240"/>
                </a:lnTo>
                <a:lnTo>
                  <a:pt x="1104" y="240"/>
                </a:lnTo>
                <a:lnTo>
                  <a:pt x="1152" y="624"/>
                </a:lnTo>
                <a:lnTo>
                  <a:pt x="1296" y="816"/>
                </a:lnTo>
                <a:lnTo>
                  <a:pt x="1488" y="768"/>
                </a:lnTo>
                <a:lnTo>
                  <a:pt x="1776" y="624"/>
                </a:lnTo>
                <a:lnTo>
                  <a:pt x="1680" y="432"/>
                </a:lnTo>
                <a:lnTo>
                  <a:pt x="2112" y="576"/>
                </a:lnTo>
                <a:lnTo>
                  <a:pt x="2016" y="960"/>
                </a:lnTo>
                <a:lnTo>
                  <a:pt x="1872" y="768"/>
                </a:lnTo>
                <a:lnTo>
                  <a:pt x="1536" y="912"/>
                </a:lnTo>
                <a:lnTo>
                  <a:pt x="1344" y="1200"/>
                </a:lnTo>
                <a:lnTo>
                  <a:pt x="1296" y="1536"/>
                </a:lnTo>
                <a:lnTo>
                  <a:pt x="1296" y="1728"/>
                </a:lnTo>
                <a:cubicBezTo>
                  <a:pt x="1300" y="1872"/>
                  <a:pt x="1308" y="2160"/>
                  <a:pt x="1308" y="2160"/>
                </a:cubicBezTo>
                <a:cubicBezTo>
                  <a:pt x="1367" y="2239"/>
                  <a:pt x="1356" y="2242"/>
                  <a:pt x="1344" y="2352"/>
                </a:cubicBezTo>
                <a:cubicBezTo>
                  <a:pt x="1357" y="2404"/>
                  <a:pt x="1356" y="2384"/>
                  <a:pt x="1356" y="2412"/>
                </a:cubicBezTo>
                <a:lnTo>
                  <a:pt x="444" y="2472"/>
                </a:lnTo>
                <a:close/>
              </a:path>
            </a:pathLst>
          </a:custGeom>
          <a:noFill/>
          <a:ln w="25400" cap="flat" cmpd="sng">
            <a:solidFill>
              <a:schemeClr val="bg1"/>
            </a:solidFill>
            <a:prstDash val="solid"/>
            <a:round/>
            <a:headEnd/>
            <a:tailEnd/>
          </a:ln>
          <a:effectLst/>
        </p:spPr>
        <p:txBody>
          <a:bodyPr/>
          <a:lstStyle/>
          <a:p>
            <a:endParaRPr lang="en-US"/>
          </a:p>
        </p:txBody>
      </p:sp>
      <p:sp>
        <p:nvSpPr>
          <p:cNvPr id="178262" name="Oval 1110"/>
          <p:cNvSpPr>
            <a:spLocks noChangeArrowheads="1"/>
          </p:cNvSpPr>
          <p:nvPr/>
        </p:nvSpPr>
        <p:spPr bwMode="auto">
          <a:xfrm>
            <a:off x="3505200" y="1752600"/>
            <a:ext cx="1295400" cy="609600"/>
          </a:xfrm>
          <a:prstGeom prst="ellipse">
            <a:avLst/>
          </a:prstGeom>
          <a:solidFill>
            <a:schemeClr val="hlink"/>
          </a:solidFill>
          <a:ln w="12700">
            <a:solidFill>
              <a:srgbClr val="000000"/>
            </a:solidFill>
            <a:round/>
            <a:headEnd/>
            <a:tailEnd/>
          </a:ln>
          <a:effectLst/>
        </p:spPr>
        <p:txBody>
          <a:bodyPr wrap="none" anchor="ctr"/>
          <a:lstStyle/>
          <a:p>
            <a:endParaRPr lang="en-US"/>
          </a:p>
        </p:txBody>
      </p:sp>
      <p:sp>
        <p:nvSpPr>
          <p:cNvPr id="178263" name="Text Box 1111"/>
          <p:cNvSpPr txBox="1">
            <a:spLocks noChangeArrowheads="1"/>
          </p:cNvSpPr>
          <p:nvPr/>
        </p:nvSpPr>
        <p:spPr bwMode="auto">
          <a:xfrm>
            <a:off x="3886200" y="1905000"/>
            <a:ext cx="609600" cy="379413"/>
          </a:xfrm>
          <a:prstGeom prst="rect">
            <a:avLst/>
          </a:prstGeom>
          <a:noFill/>
          <a:ln w="12700">
            <a:solidFill>
              <a:srgbClr val="000000"/>
            </a:solidFill>
            <a:miter lim="800000"/>
            <a:headEnd/>
            <a:tailEnd/>
          </a:ln>
          <a:effectLst/>
        </p:spPr>
        <p:txBody>
          <a:bodyPr>
            <a:spAutoFit/>
          </a:bodyPr>
          <a:lstStyle/>
          <a:p>
            <a:pPr algn="ctr">
              <a:spcBef>
                <a:spcPct val="50000"/>
              </a:spcBef>
            </a:pPr>
            <a:r>
              <a:rPr lang="en-US" sz="1800">
                <a:latin typeface="Times New Roman" pitchFamily="18" charset="0"/>
              </a:rPr>
              <a:t>OBJ</a:t>
            </a:r>
          </a:p>
        </p:txBody>
      </p:sp>
      <p:sp>
        <p:nvSpPr>
          <p:cNvPr id="178264" name="Oval 1112"/>
          <p:cNvSpPr>
            <a:spLocks noChangeArrowheads="1"/>
          </p:cNvSpPr>
          <p:nvPr/>
        </p:nvSpPr>
        <p:spPr bwMode="auto">
          <a:xfrm>
            <a:off x="914400" y="2743200"/>
            <a:ext cx="1295400" cy="609600"/>
          </a:xfrm>
          <a:prstGeom prst="ellipse">
            <a:avLst/>
          </a:prstGeom>
          <a:solidFill>
            <a:schemeClr val="hlink"/>
          </a:solidFill>
          <a:ln w="12700">
            <a:solidFill>
              <a:srgbClr val="000000"/>
            </a:solidFill>
            <a:round/>
            <a:headEnd/>
            <a:tailEnd/>
          </a:ln>
          <a:effectLst/>
        </p:spPr>
        <p:txBody>
          <a:bodyPr wrap="none" anchor="ctr"/>
          <a:lstStyle/>
          <a:p>
            <a:endParaRPr lang="en-US"/>
          </a:p>
        </p:txBody>
      </p:sp>
      <p:sp>
        <p:nvSpPr>
          <p:cNvPr id="178265" name="Oval 1113"/>
          <p:cNvSpPr>
            <a:spLocks noChangeArrowheads="1"/>
          </p:cNvSpPr>
          <p:nvPr/>
        </p:nvSpPr>
        <p:spPr bwMode="auto">
          <a:xfrm>
            <a:off x="5943600" y="2971800"/>
            <a:ext cx="1295400" cy="609600"/>
          </a:xfrm>
          <a:prstGeom prst="ellipse">
            <a:avLst/>
          </a:prstGeom>
          <a:solidFill>
            <a:schemeClr val="hlink"/>
          </a:solidFill>
          <a:ln w="12700">
            <a:solidFill>
              <a:srgbClr val="000000"/>
            </a:solidFill>
            <a:round/>
            <a:headEnd/>
            <a:tailEnd/>
          </a:ln>
          <a:effectLst/>
        </p:spPr>
        <p:txBody>
          <a:bodyPr wrap="none" anchor="ctr"/>
          <a:lstStyle/>
          <a:p>
            <a:endParaRPr lang="en-US"/>
          </a:p>
        </p:txBody>
      </p:sp>
      <p:sp>
        <p:nvSpPr>
          <p:cNvPr id="178267" name="Text Box 1115"/>
          <p:cNvSpPr txBox="1">
            <a:spLocks noChangeArrowheads="1"/>
          </p:cNvSpPr>
          <p:nvPr/>
        </p:nvSpPr>
        <p:spPr bwMode="auto">
          <a:xfrm>
            <a:off x="1219200" y="2895600"/>
            <a:ext cx="609600" cy="379413"/>
          </a:xfrm>
          <a:prstGeom prst="rect">
            <a:avLst/>
          </a:prstGeom>
          <a:noFill/>
          <a:ln w="12700">
            <a:solidFill>
              <a:srgbClr val="000000"/>
            </a:solidFill>
            <a:miter lim="800000"/>
            <a:headEnd/>
            <a:tailEnd/>
          </a:ln>
          <a:effectLst/>
        </p:spPr>
        <p:txBody>
          <a:bodyPr>
            <a:spAutoFit/>
          </a:bodyPr>
          <a:lstStyle/>
          <a:p>
            <a:pPr algn="ctr">
              <a:spcBef>
                <a:spcPct val="50000"/>
              </a:spcBef>
            </a:pPr>
            <a:r>
              <a:rPr lang="en-US" sz="1800">
                <a:latin typeface="Times New Roman" pitchFamily="18" charset="0"/>
              </a:rPr>
              <a:t>OBJ</a:t>
            </a:r>
          </a:p>
        </p:txBody>
      </p:sp>
      <p:sp>
        <p:nvSpPr>
          <p:cNvPr id="178268" name="Text Box 1116"/>
          <p:cNvSpPr txBox="1">
            <a:spLocks noChangeArrowheads="1"/>
          </p:cNvSpPr>
          <p:nvPr/>
        </p:nvSpPr>
        <p:spPr bwMode="auto">
          <a:xfrm>
            <a:off x="6324600" y="3124200"/>
            <a:ext cx="609600" cy="379413"/>
          </a:xfrm>
          <a:prstGeom prst="rect">
            <a:avLst/>
          </a:prstGeom>
          <a:noFill/>
          <a:ln w="12700">
            <a:solidFill>
              <a:srgbClr val="000000"/>
            </a:solidFill>
            <a:miter lim="800000"/>
            <a:headEnd/>
            <a:tailEnd/>
          </a:ln>
          <a:effectLst/>
        </p:spPr>
        <p:txBody>
          <a:bodyPr>
            <a:spAutoFit/>
          </a:bodyPr>
          <a:lstStyle/>
          <a:p>
            <a:pPr algn="ctr">
              <a:spcBef>
                <a:spcPct val="50000"/>
              </a:spcBef>
            </a:pPr>
            <a:r>
              <a:rPr lang="en-US" sz="1800">
                <a:latin typeface="Times New Roman" pitchFamily="18" charset="0"/>
              </a:rPr>
              <a:t>OBJ</a:t>
            </a:r>
          </a:p>
        </p:txBody>
      </p:sp>
      <p:sp>
        <p:nvSpPr>
          <p:cNvPr id="178269" name="Text Box 1117"/>
          <p:cNvSpPr txBox="1">
            <a:spLocks noChangeArrowheads="1"/>
          </p:cNvSpPr>
          <p:nvPr/>
        </p:nvSpPr>
        <p:spPr bwMode="auto">
          <a:xfrm>
            <a:off x="1143000" y="3475038"/>
            <a:ext cx="1219200" cy="715962"/>
          </a:xfrm>
          <a:prstGeom prst="rect">
            <a:avLst/>
          </a:prstGeom>
          <a:noFill/>
          <a:ln w="12700">
            <a:solidFill>
              <a:srgbClr val="000000"/>
            </a:solidFill>
            <a:miter lim="800000"/>
            <a:headEnd/>
            <a:tailEnd/>
          </a:ln>
          <a:effectLst/>
        </p:spPr>
        <p:txBody>
          <a:bodyPr>
            <a:spAutoFit/>
          </a:bodyPr>
          <a:lstStyle/>
          <a:p>
            <a:pPr>
              <a:spcBef>
                <a:spcPct val="50000"/>
              </a:spcBef>
            </a:pPr>
            <a:r>
              <a:rPr lang="en-US" sz="1600">
                <a:latin typeface="Times New Roman" pitchFamily="18" charset="0"/>
              </a:rPr>
              <a:t>Shaping</a:t>
            </a:r>
          </a:p>
          <a:p>
            <a:pPr>
              <a:spcBef>
                <a:spcPct val="50000"/>
              </a:spcBef>
            </a:pPr>
            <a:r>
              <a:rPr lang="en-US" sz="1600">
                <a:latin typeface="Times New Roman" pitchFamily="18" charset="0"/>
              </a:rPr>
              <a:t>Operation</a:t>
            </a:r>
          </a:p>
        </p:txBody>
      </p:sp>
      <p:sp>
        <p:nvSpPr>
          <p:cNvPr id="178270" name="Text Box 1118"/>
          <p:cNvSpPr txBox="1">
            <a:spLocks noChangeArrowheads="1"/>
          </p:cNvSpPr>
          <p:nvPr/>
        </p:nvSpPr>
        <p:spPr bwMode="auto">
          <a:xfrm>
            <a:off x="6172200" y="3657600"/>
            <a:ext cx="1219200" cy="715963"/>
          </a:xfrm>
          <a:prstGeom prst="rect">
            <a:avLst/>
          </a:prstGeom>
          <a:noFill/>
          <a:ln w="12700">
            <a:solidFill>
              <a:srgbClr val="000000"/>
            </a:solidFill>
            <a:miter lim="800000"/>
            <a:headEnd/>
            <a:tailEnd/>
          </a:ln>
          <a:effectLst/>
        </p:spPr>
        <p:txBody>
          <a:bodyPr>
            <a:spAutoFit/>
          </a:bodyPr>
          <a:lstStyle/>
          <a:p>
            <a:pPr>
              <a:spcBef>
                <a:spcPct val="50000"/>
              </a:spcBef>
            </a:pPr>
            <a:r>
              <a:rPr lang="en-US" sz="1600">
                <a:latin typeface="Times New Roman" pitchFamily="18" charset="0"/>
              </a:rPr>
              <a:t>Shaping</a:t>
            </a:r>
          </a:p>
          <a:p>
            <a:pPr>
              <a:spcBef>
                <a:spcPct val="50000"/>
              </a:spcBef>
            </a:pPr>
            <a:r>
              <a:rPr lang="en-US" sz="1600">
                <a:latin typeface="Times New Roman" pitchFamily="18" charset="0"/>
              </a:rPr>
              <a:t>Operation</a:t>
            </a:r>
          </a:p>
        </p:txBody>
      </p:sp>
      <p:sp>
        <p:nvSpPr>
          <p:cNvPr id="178271" name="Text Box 1119"/>
          <p:cNvSpPr txBox="1">
            <a:spLocks noChangeArrowheads="1"/>
          </p:cNvSpPr>
          <p:nvPr/>
        </p:nvSpPr>
        <p:spPr bwMode="auto">
          <a:xfrm>
            <a:off x="4572000" y="2209800"/>
            <a:ext cx="1219200" cy="715963"/>
          </a:xfrm>
          <a:prstGeom prst="rect">
            <a:avLst/>
          </a:prstGeom>
          <a:noFill/>
          <a:ln w="12700">
            <a:solidFill>
              <a:srgbClr val="000000"/>
            </a:solidFill>
            <a:miter lim="800000"/>
            <a:headEnd/>
            <a:tailEnd/>
          </a:ln>
          <a:effectLst/>
        </p:spPr>
        <p:txBody>
          <a:bodyPr>
            <a:spAutoFit/>
          </a:bodyPr>
          <a:lstStyle/>
          <a:p>
            <a:pPr>
              <a:spcBef>
                <a:spcPct val="50000"/>
              </a:spcBef>
            </a:pPr>
            <a:r>
              <a:rPr lang="en-US" sz="1600">
                <a:latin typeface="Times New Roman" pitchFamily="18" charset="0"/>
              </a:rPr>
              <a:t>Decisive</a:t>
            </a:r>
          </a:p>
          <a:p>
            <a:pPr>
              <a:spcBef>
                <a:spcPct val="50000"/>
              </a:spcBef>
            </a:pPr>
            <a:r>
              <a:rPr lang="en-US" sz="1600">
                <a:latin typeface="Times New Roman" pitchFamily="18" charset="0"/>
              </a:rPr>
              <a:t>Operation</a:t>
            </a:r>
          </a:p>
        </p:txBody>
      </p:sp>
      <p:sp>
        <p:nvSpPr>
          <p:cNvPr id="178273" name="AutoShape 1121"/>
          <p:cNvSpPr>
            <a:spLocks noChangeArrowheads="1"/>
          </p:cNvSpPr>
          <p:nvPr/>
        </p:nvSpPr>
        <p:spPr bwMode="auto">
          <a:xfrm>
            <a:off x="2971800" y="5638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75" name="AutoShape 1123"/>
          <p:cNvSpPr>
            <a:spLocks noChangeArrowheads="1"/>
          </p:cNvSpPr>
          <p:nvPr/>
        </p:nvSpPr>
        <p:spPr bwMode="auto">
          <a:xfrm>
            <a:off x="7543800" y="5715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76" name="AutoShape 1124"/>
          <p:cNvSpPr>
            <a:spLocks noChangeArrowheads="1"/>
          </p:cNvSpPr>
          <p:nvPr/>
        </p:nvSpPr>
        <p:spPr bwMode="auto">
          <a:xfrm>
            <a:off x="7162800" y="5562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77" name="AutoShape 1125"/>
          <p:cNvSpPr>
            <a:spLocks noChangeArrowheads="1"/>
          </p:cNvSpPr>
          <p:nvPr/>
        </p:nvSpPr>
        <p:spPr bwMode="auto">
          <a:xfrm>
            <a:off x="6781800" y="5410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78" name="AutoShape 1126"/>
          <p:cNvSpPr>
            <a:spLocks noChangeArrowheads="1"/>
          </p:cNvSpPr>
          <p:nvPr/>
        </p:nvSpPr>
        <p:spPr bwMode="auto">
          <a:xfrm>
            <a:off x="6400800" y="5486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79" name="AutoShape 1127"/>
          <p:cNvSpPr>
            <a:spLocks noChangeArrowheads="1"/>
          </p:cNvSpPr>
          <p:nvPr/>
        </p:nvSpPr>
        <p:spPr bwMode="auto">
          <a:xfrm>
            <a:off x="6019800" y="5486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80" name="AutoShape 1128"/>
          <p:cNvSpPr>
            <a:spLocks noChangeArrowheads="1"/>
          </p:cNvSpPr>
          <p:nvPr/>
        </p:nvSpPr>
        <p:spPr bwMode="auto">
          <a:xfrm>
            <a:off x="5715000" y="5562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81" name="AutoShape 1129"/>
          <p:cNvSpPr>
            <a:spLocks noChangeArrowheads="1"/>
          </p:cNvSpPr>
          <p:nvPr/>
        </p:nvSpPr>
        <p:spPr bwMode="auto">
          <a:xfrm>
            <a:off x="5334000" y="5562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82" name="AutoShape 1130"/>
          <p:cNvSpPr>
            <a:spLocks noChangeArrowheads="1"/>
          </p:cNvSpPr>
          <p:nvPr/>
        </p:nvSpPr>
        <p:spPr bwMode="auto">
          <a:xfrm>
            <a:off x="4953000" y="5562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83" name="AutoShape 1131"/>
          <p:cNvSpPr>
            <a:spLocks noChangeArrowheads="1"/>
          </p:cNvSpPr>
          <p:nvPr/>
        </p:nvSpPr>
        <p:spPr bwMode="auto">
          <a:xfrm>
            <a:off x="4572000" y="5638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85" name="AutoShape 1133"/>
          <p:cNvSpPr>
            <a:spLocks noChangeArrowheads="1"/>
          </p:cNvSpPr>
          <p:nvPr/>
        </p:nvSpPr>
        <p:spPr bwMode="auto">
          <a:xfrm>
            <a:off x="990600" y="5029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86" name="AutoShape 1134"/>
          <p:cNvSpPr>
            <a:spLocks noChangeArrowheads="1"/>
          </p:cNvSpPr>
          <p:nvPr/>
        </p:nvSpPr>
        <p:spPr bwMode="auto">
          <a:xfrm>
            <a:off x="1295400" y="5257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87" name="AutoShape 1135"/>
          <p:cNvSpPr>
            <a:spLocks noChangeArrowheads="1"/>
          </p:cNvSpPr>
          <p:nvPr/>
        </p:nvSpPr>
        <p:spPr bwMode="auto">
          <a:xfrm>
            <a:off x="1524000" y="5410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88" name="AutoShape 1136"/>
          <p:cNvSpPr>
            <a:spLocks noChangeArrowheads="1"/>
          </p:cNvSpPr>
          <p:nvPr/>
        </p:nvSpPr>
        <p:spPr bwMode="auto">
          <a:xfrm>
            <a:off x="1905000" y="5562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89" name="AutoShape 1137"/>
          <p:cNvSpPr>
            <a:spLocks noChangeArrowheads="1"/>
          </p:cNvSpPr>
          <p:nvPr/>
        </p:nvSpPr>
        <p:spPr bwMode="auto">
          <a:xfrm>
            <a:off x="2286000" y="5638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90" name="AutoShape 1138"/>
          <p:cNvSpPr>
            <a:spLocks noChangeArrowheads="1"/>
          </p:cNvSpPr>
          <p:nvPr/>
        </p:nvSpPr>
        <p:spPr bwMode="auto">
          <a:xfrm>
            <a:off x="2590800" y="5715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92" name="AutoShape 1140"/>
          <p:cNvSpPr>
            <a:spLocks noChangeArrowheads="1"/>
          </p:cNvSpPr>
          <p:nvPr/>
        </p:nvSpPr>
        <p:spPr bwMode="auto">
          <a:xfrm rot="-11439874">
            <a:off x="4953000" y="5029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93" name="AutoShape 1141"/>
          <p:cNvSpPr>
            <a:spLocks noChangeArrowheads="1"/>
          </p:cNvSpPr>
          <p:nvPr/>
        </p:nvSpPr>
        <p:spPr bwMode="auto">
          <a:xfrm rot="-11439874">
            <a:off x="5334000" y="4953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94" name="AutoShape 1142"/>
          <p:cNvSpPr>
            <a:spLocks noChangeArrowheads="1"/>
          </p:cNvSpPr>
          <p:nvPr/>
        </p:nvSpPr>
        <p:spPr bwMode="auto">
          <a:xfrm rot="-11439874">
            <a:off x="5715000" y="4953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95" name="AutoShape 1143"/>
          <p:cNvSpPr>
            <a:spLocks noChangeArrowheads="1"/>
          </p:cNvSpPr>
          <p:nvPr/>
        </p:nvSpPr>
        <p:spPr bwMode="auto">
          <a:xfrm rot="-11439874">
            <a:off x="6096000" y="4876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96" name="AutoShape 1144"/>
          <p:cNvSpPr>
            <a:spLocks noChangeArrowheads="1"/>
          </p:cNvSpPr>
          <p:nvPr/>
        </p:nvSpPr>
        <p:spPr bwMode="auto">
          <a:xfrm rot="-11439874">
            <a:off x="6477000" y="4953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97" name="AutoShape 1145"/>
          <p:cNvSpPr>
            <a:spLocks noChangeArrowheads="1"/>
          </p:cNvSpPr>
          <p:nvPr/>
        </p:nvSpPr>
        <p:spPr bwMode="auto">
          <a:xfrm rot="-11439874">
            <a:off x="6858000" y="4876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98" name="AutoShape 1146"/>
          <p:cNvSpPr>
            <a:spLocks noChangeArrowheads="1"/>
          </p:cNvSpPr>
          <p:nvPr/>
        </p:nvSpPr>
        <p:spPr bwMode="auto">
          <a:xfrm rot="-11439874">
            <a:off x="7239000" y="4953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299" name="AutoShape 1147"/>
          <p:cNvSpPr>
            <a:spLocks noChangeArrowheads="1"/>
          </p:cNvSpPr>
          <p:nvPr/>
        </p:nvSpPr>
        <p:spPr bwMode="auto">
          <a:xfrm rot="-11439874">
            <a:off x="7620000" y="5181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301" name="AutoShape 1149"/>
          <p:cNvSpPr>
            <a:spLocks noChangeArrowheads="1"/>
          </p:cNvSpPr>
          <p:nvPr/>
        </p:nvSpPr>
        <p:spPr bwMode="auto">
          <a:xfrm rot="-11439874">
            <a:off x="1600200" y="4800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302" name="AutoShape 1150"/>
          <p:cNvSpPr>
            <a:spLocks noChangeArrowheads="1"/>
          </p:cNvSpPr>
          <p:nvPr/>
        </p:nvSpPr>
        <p:spPr bwMode="auto">
          <a:xfrm rot="-11439874">
            <a:off x="1981200" y="5029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303" name="AutoShape 1151"/>
          <p:cNvSpPr>
            <a:spLocks noChangeArrowheads="1"/>
          </p:cNvSpPr>
          <p:nvPr/>
        </p:nvSpPr>
        <p:spPr bwMode="auto">
          <a:xfrm rot="-11439874">
            <a:off x="1295400" y="4648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304" name="AutoShape 1152"/>
          <p:cNvSpPr>
            <a:spLocks noChangeArrowheads="1"/>
          </p:cNvSpPr>
          <p:nvPr/>
        </p:nvSpPr>
        <p:spPr bwMode="auto">
          <a:xfrm rot="-11439874">
            <a:off x="2362200" y="5105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305" name="AutoShape 1153"/>
          <p:cNvSpPr>
            <a:spLocks noChangeArrowheads="1"/>
          </p:cNvSpPr>
          <p:nvPr/>
        </p:nvSpPr>
        <p:spPr bwMode="auto">
          <a:xfrm rot="-11439874">
            <a:off x="1066800" y="4419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306" name="AutoShape 1154"/>
          <p:cNvSpPr>
            <a:spLocks noChangeArrowheads="1"/>
          </p:cNvSpPr>
          <p:nvPr/>
        </p:nvSpPr>
        <p:spPr bwMode="auto">
          <a:xfrm rot="-11439874">
            <a:off x="2667000" y="5105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309" name="AutoShape 1157"/>
          <p:cNvSpPr>
            <a:spLocks noChangeArrowheads="1"/>
          </p:cNvSpPr>
          <p:nvPr/>
        </p:nvSpPr>
        <p:spPr bwMode="auto">
          <a:xfrm rot="-11439874">
            <a:off x="3048000" y="5105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310" name="AutoShape 1158"/>
          <p:cNvSpPr>
            <a:spLocks noChangeArrowheads="1"/>
          </p:cNvSpPr>
          <p:nvPr/>
        </p:nvSpPr>
        <p:spPr bwMode="auto">
          <a:xfrm rot="-11439874">
            <a:off x="4572000" y="5105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78311" name="Text Box 1159"/>
          <p:cNvSpPr txBox="1">
            <a:spLocks noChangeArrowheads="1"/>
          </p:cNvSpPr>
          <p:nvPr/>
        </p:nvSpPr>
        <p:spPr bwMode="auto">
          <a:xfrm>
            <a:off x="304800" y="4724400"/>
            <a:ext cx="914400" cy="379413"/>
          </a:xfrm>
          <a:prstGeom prst="rect">
            <a:avLst/>
          </a:prstGeom>
          <a:solidFill>
            <a:schemeClr val="hlink"/>
          </a:solidFill>
          <a:ln w="12700">
            <a:solidFill>
              <a:srgbClr val="000000"/>
            </a:solidFill>
            <a:miter lim="800000"/>
            <a:headEnd/>
            <a:tailEnd/>
          </a:ln>
          <a:effectLst/>
        </p:spPr>
        <p:txBody>
          <a:bodyPr>
            <a:spAutoFit/>
          </a:bodyPr>
          <a:lstStyle/>
          <a:p>
            <a:pPr algn="ctr">
              <a:spcBef>
                <a:spcPct val="50000"/>
              </a:spcBef>
            </a:pPr>
            <a:r>
              <a:rPr lang="en-US" sz="1800">
                <a:latin typeface="Times New Roman" pitchFamily="18" charset="0"/>
              </a:rPr>
              <a:t>ENY</a:t>
            </a:r>
          </a:p>
        </p:txBody>
      </p:sp>
      <p:sp>
        <p:nvSpPr>
          <p:cNvPr id="178312" name="Text Box 1160"/>
          <p:cNvSpPr txBox="1">
            <a:spLocks noChangeArrowheads="1"/>
          </p:cNvSpPr>
          <p:nvPr/>
        </p:nvSpPr>
        <p:spPr bwMode="auto">
          <a:xfrm>
            <a:off x="7924800" y="5562600"/>
            <a:ext cx="914400" cy="379413"/>
          </a:xfrm>
          <a:prstGeom prst="rect">
            <a:avLst/>
          </a:prstGeom>
          <a:solidFill>
            <a:schemeClr val="hlink"/>
          </a:solidFill>
          <a:ln w="12700">
            <a:solidFill>
              <a:srgbClr val="000000"/>
            </a:solidFill>
            <a:miter lim="800000"/>
            <a:headEnd/>
            <a:tailEnd/>
          </a:ln>
          <a:effectLst/>
        </p:spPr>
        <p:txBody>
          <a:bodyPr>
            <a:spAutoFit/>
          </a:bodyPr>
          <a:lstStyle/>
          <a:p>
            <a:pPr algn="ctr">
              <a:spcBef>
                <a:spcPct val="50000"/>
              </a:spcBef>
            </a:pPr>
            <a:r>
              <a:rPr lang="en-US" sz="1800">
                <a:latin typeface="Times New Roman" pitchFamily="18" charset="0"/>
              </a:rPr>
              <a:t>ENY</a:t>
            </a:r>
          </a:p>
        </p:txBody>
      </p:sp>
      <p:sp>
        <p:nvSpPr>
          <p:cNvPr id="178313" name="Line 1161"/>
          <p:cNvSpPr>
            <a:spLocks noChangeShapeType="1"/>
          </p:cNvSpPr>
          <p:nvPr/>
        </p:nvSpPr>
        <p:spPr bwMode="auto">
          <a:xfrm flipV="1">
            <a:off x="3886200" y="2667000"/>
            <a:ext cx="228600" cy="304800"/>
          </a:xfrm>
          <a:prstGeom prst="line">
            <a:avLst/>
          </a:prstGeom>
          <a:noFill/>
          <a:ln w="25400">
            <a:solidFill>
              <a:schemeClr val="bg1"/>
            </a:solidFill>
            <a:round/>
            <a:headEnd/>
            <a:tailEnd/>
          </a:ln>
          <a:effectLst/>
        </p:spPr>
        <p:txBody>
          <a:bodyPr/>
          <a:lstStyle/>
          <a:p>
            <a:endParaRPr lang="en-US"/>
          </a:p>
        </p:txBody>
      </p:sp>
      <p:sp>
        <p:nvSpPr>
          <p:cNvPr id="178315" name="Line 1163"/>
          <p:cNvSpPr>
            <a:spLocks noChangeShapeType="1"/>
          </p:cNvSpPr>
          <p:nvPr/>
        </p:nvSpPr>
        <p:spPr bwMode="auto">
          <a:xfrm flipH="1" flipV="1">
            <a:off x="4114800" y="2667000"/>
            <a:ext cx="228600" cy="228600"/>
          </a:xfrm>
          <a:prstGeom prst="line">
            <a:avLst/>
          </a:prstGeom>
          <a:noFill/>
          <a:ln w="25400">
            <a:solidFill>
              <a:schemeClr val="bg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1026"/>
          <p:cNvSpPr>
            <a:spLocks noChangeArrowheads="1"/>
          </p:cNvSpPr>
          <p:nvPr>
            <p:ph type="title"/>
          </p:nvPr>
        </p:nvSpPr>
        <p:spPr bwMode="auto">
          <a:xfrm>
            <a:off x="1290638" y="152400"/>
            <a:ext cx="6862762" cy="9906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FRONTAL ATTACK</a:t>
            </a:r>
          </a:p>
        </p:txBody>
      </p:sp>
      <p:sp>
        <p:nvSpPr>
          <p:cNvPr id="180227" name="Text Box 1027"/>
          <p:cNvSpPr txBox="1">
            <a:spLocks noChangeArrowheads="1"/>
          </p:cNvSpPr>
          <p:nvPr/>
        </p:nvSpPr>
        <p:spPr bwMode="auto">
          <a:xfrm>
            <a:off x="914400" y="1828800"/>
            <a:ext cx="7640638" cy="1800225"/>
          </a:xfrm>
          <a:prstGeom prst="rect">
            <a:avLst/>
          </a:prstGeom>
          <a:noFill/>
          <a:ln w="12700">
            <a:noFill/>
            <a:miter lim="800000"/>
            <a:headEnd/>
            <a:tailEnd/>
          </a:ln>
          <a:effectLst/>
        </p:spPr>
        <p:txBody>
          <a:bodyPr wrap="none">
            <a:spAutoFit/>
          </a:bodyPr>
          <a:lstStyle/>
          <a:p>
            <a:r>
              <a:rPr lang="en-US" sz="2800" b="1"/>
              <a:t>…a form of maneuver in which an attacking </a:t>
            </a:r>
          </a:p>
          <a:p>
            <a:r>
              <a:rPr lang="en-US" sz="2800" b="1"/>
              <a:t>force seeks to destroy a weaker enemy </a:t>
            </a:r>
          </a:p>
          <a:p>
            <a:r>
              <a:rPr lang="en-US" sz="2800" b="1"/>
              <a:t>force or fix a larger enemy force in </a:t>
            </a:r>
          </a:p>
          <a:p>
            <a:r>
              <a:rPr lang="en-US" sz="2800" b="1"/>
              <a:t>place over a broad front.</a:t>
            </a:r>
          </a:p>
        </p:txBody>
      </p:sp>
      <p:sp>
        <p:nvSpPr>
          <p:cNvPr id="180228" name="Text Box 1028"/>
          <p:cNvSpPr txBox="1">
            <a:spLocks noChangeArrowheads="1"/>
          </p:cNvSpPr>
          <p:nvPr/>
        </p:nvSpPr>
        <p:spPr bwMode="auto">
          <a:xfrm>
            <a:off x="6781800" y="6400800"/>
            <a:ext cx="2057400" cy="366713"/>
          </a:xfrm>
          <a:prstGeom prst="rect">
            <a:avLst/>
          </a:prstGeom>
          <a:noFill/>
          <a:ln w="12700">
            <a:noFill/>
            <a:miter lim="800000"/>
            <a:headEnd/>
            <a:tailEnd/>
          </a:ln>
          <a:effectLst/>
        </p:spPr>
        <p:txBody>
          <a:bodyPr>
            <a:spAutoFit/>
          </a:bodyPr>
          <a:lstStyle/>
          <a:p>
            <a:pPr>
              <a:spcBef>
                <a:spcPct val="50000"/>
              </a:spcBef>
            </a:pPr>
            <a:r>
              <a:rPr lang="en-US" sz="1800" b="1"/>
              <a:t>FM 3-0 pg 7-15</a:t>
            </a:r>
          </a:p>
        </p:txBody>
      </p:sp>
      <p:sp>
        <p:nvSpPr>
          <p:cNvPr id="180229" name="Text Box 1029"/>
          <p:cNvSpPr txBox="1">
            <a:spLocks noChangeArrowheads="1"/>
          </p:cNvSpPr>
          <p:nvPr/>
        </p:nvSpPr>
        <p:spPr bwMode="auto">
          <a:xfrm>
            <a:off x="1295400" y="4265613"/>
            <a:ext cx="6537325" cy="1373187"/>
          </a:xfrm>
          <a:prstGeom prst="rect">
            <a:avLst/>
          </a:prstGeom>
          <a:noFill/>
          <a:ln w="12700">
            <a:noFill/>
            <a:miter lim="800000"/>
            <a:headEnd/>
            <a:tailEnd/>
          </a:ln>
          <a:effectLst/>
        </p:spPr>
        <p:txBody>
          <a:bodyPr wrap="none">
            <a:spAutoFit/>
          </a:bodyPr>
          <a:lstStyle/>
          <a:p>
            <a:r>
              <a:rPr lang="en-US" sz="2800" b="1">
                <a:solidFill>
                  <a:schemeClr val="hlink"/>
                </a:solidFill>
              </a:rPr>
              <a:t>A frontal attack is rarely the preferred</a:t>
            </a:r>
          </a:p>
          <a:p>
            <a:r>
              <a:rPr lang="en-US" sz="2800" b="1">
                <a:solidFill>
                  <a:schemeClr val="hlink"/>
                </a:solidFill>
              </a:rPr>
              <a:t>technique!!  An assailable flank is </a:t>
            </a:r>
          </a:p>
          <a:p>
            <a:r>
              <a:rPr lang="en-US" sz="2800" b="1">
                <a:solidFill>
                  <a:schemeClr val="hlink"/>
                </a:solidFill>
              </a:rPr>
              <a:t>always a commander’s first choice!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80229"/>
                                        </p:tgtEl>
                                        <p:attrNameLst>
                                          <p:attrName>style.visibility</p:attrName>
                                        </p:attrNameLst>
                                      </p:cBhvr>
                                      <p:to>
                                        <p:strVal val="visible"/>
                                      </p:to>
                                    </p:set>
                                    <p:anim calcmode="lin" valueType="num">
                                      <p:cBhvr>
                                        <p:cTn id="7" dur="500" fill="hold"/>
                                        <p:tgtEl>
                                          <p:spTgt spid="180229"/>
                                        </p:tgtEl>
                                        <p:attrNameLst>
                                          <p:attrName>ppt_w</p:attrName>
                                        </p:attrNameLst>
                                      </p:cBhvr>
                                      <p:tavLst>
                                        <p:tav tm="0">
                                          <p:val>
                                            <p:fltVal val="0"/>
                                          </p:val>
                                        </p:tav>
                                        <p:tav tm="100000">
                                          <p:val>
                                            <p:strVal val="#ppt_w"/>
                                          </p:val>
                                        </p:tav>
                                      </p:tavLst>
                                    </p:anim>
                                    <p:anim calcmode="lin" valueType="num">
                                      <p:cBhvr>
                                        <p:cTn id="8" dur="500" fill="hold"/>
                                        <p:tgtEl>
                                          <p:spTgt spid="180229"/>
                                        </p:tgtEl>
                                        <p:attrNameLst>
                                          <p:attrName>ppt_h</p:attrName>
                                        </p:attrNameLst>
                                      </p:cBhvr>
                                      <p:tavLst>
                                        <p:tav tm="0">
                                          <p:val>
                                            <p:fltVal val="0"/>
                                          </p:val>
                                        </p:tav>
                                        <p:tav tm="100000">
                                          <p:val>
                                            <p:strVal val="#ppt_h"/>
                                          </p:val>
                                        </p:tav>
                                      </p:tavLst>
                                    </p:anim>
                                    <p:anim calcmode="lin" valueType="num">
                                      <p:cBhvr>
                                        <p:cTn id="9" dur="500" fill="hold"/>
                                        <p:tgtEl>
                                          <p:spTgt spid="180229"/>
                                        </p:tgtEl>
                                        <p:attrNameLst>
                                          <p:attrName>style.rotation</p:attrName>
                                        </p:attrNameLst>
                                      </p:cBhvr>
                                      <p:tavLst>
                                        <p:tav tm="0">
                                          <p:val>
                                            <p:fltVal val="360"/>
                                          </p:val>
                                        </p:tav>
                                        <p:tav tm="100000">
                                          <p:val>
                                            <p:fltVal val="0"/>
                                          </p:val>
                                        </p:tav>
                                      </p:tavLst>
                                    </p:anim>
                                    <p:animEffect transition="in" filter="fade">
                                      <p:cBhvr>
                                        <p:cTn id="10" dur="500"/>
                                        <p:tgtEl>
                                          <p:spTgt spid="180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FRONTAL ATTACK</a:t>
            </a:r>
          </a:p>
        </p:txBody>
      </p:sp>
      <p:sp>
        <p:nvSpPr>
          <p:cNvPr id="181273" name="Oval 1049"/>
          <p:cNvSpPr>
            <a:spLocks noChangeArrowheads="1"/>
          </p:cNvSpPr>
          <p:nvPr/>
        </p:nvSpPr>
        <p:spPr bwMode="auto">
          <a:xfrm>
            <a:off x="2438400" y="1524000"/>
            <a:ext cx="1371600" cy="685800"/>
          </a:xfrm>
          <a:prstGeom prst="ellipse">
            <a:avLst/>
          </a:prstGeom>
          <a:solidFill>
            <a:schemeClr val="hlink"/>
          </a:solidFill>
          <a:ln w="12700">
            <a:solidFill>
              <a:srgbClr val="000000"/>
            </a:solidFill>
            <a:round/>
            <a:headEnd/>
            <a:tailEnd/>
          </a:ln>
          <a:effectLst/>
        </p:spPr>
        <p:txBody>
          <a:bodyPr wrap="none" anchor="ctr"/>
          <a:lstStyle/>
          <a:p>
            <a:endParaRPr lang="en-US"/>
          </a:p>
        </p:txBody>
      </p:sp>
      <p:sp>
        <p:nvSpPr>
          <p:cNvPr id="181274" name="Oval 1050"/>
          <p:cNvSpPr>
            <a:spLocks noChangeArrowheads="1"/>
          </p:cNvSpPr>
          <p:nvPr/>
        </p:nvSpPr>
        <p:spPr bwMode="auto">
          <a:xfrm>
            <a:off x="4876800" y="2438400"/>
            <a:ext cx="1371600" cy="685800"/>
          </a:xfrm>
          <a:prstGeom prst="ellipse">
            <a:avLst/>
          </a:prstGeom>
          <a:solidFill>
            <a:schemeClr val="hlink"/>
          </a:solidFill>
          <a:ln w="12700">
            <a:solidFill>
              <a:srgbClr val="000000"/>
            </a:solidFill>
            <a:round/>
            <a:headEnd/>
            <a:tailEnd/>
          </a:ln>
          <a:effectLst/>
        </p:spPr>
        <p:txBody>
          <a:bodyPr wrap="none" anchor="ctr"/>
          <a:lstStyle/>
          <a:p>
            <a:endParaRPr lang="en-US"/>
          </a:p>
        </p:txBody>
      </p:sp>
      <p:sp>
        <p:nvSpPr>
          <p:cNvPr id="181275" name="Text Box 1051"/>
          <p:cNvSpPr txBox="1">
            <a:spLocks noChangeArrowheads="1"/>
          </p:cNvSpPr>
          <p:nvPr/>
        </p:nvSpPr>
        <p:spPr bwMode="auto">
          <a:xfrm>
            <a:off x="2743200" y="1676400"/>
            <a:ext cx="685800" cy="379413"/>
          </a:xfrm>
          <a:prstGeom prst="rect">
            <a:avLst/>
          </a:prstGeom>
          <a:noFill/>
          <a:ln w="12700">
            <a:solidFill>
              <a:srgbClr val="000000"/>
            </a:solidFill>
            <a:miter lim="800000"/>
            <a:headEnd/>
            <a:tailEnd/>
          </a:ln>
          <a:effectLst/>
        </p:spPr>
        <p:txBody>
          <a:bodyPr>
            <a:spAutoFit/>
          </a:bodyPr>
          <a:lstStyle/>
          <a:p>
            <a:pPr>
              <a:spcBef>
                <a:spcPct val="50000"/>
              </a:spcBef>
            </a:pPr>
            <a:r>
              <a:rPr lang="en-US" sz="1800">
                <a:latin typeface="Times New Roman" pitchFamily="18" charset="0"/>
              </a:rPr>
              <a:t>OBJ</a:t>
            </a:r>
          </a:p>
        </p:txBody>
      </p:sp>
      <p:sp>
        <p:nvSpPr>
          <p:cNvPr id="181276" name="Text Box 1052"/>
          <p:cNvSpPr txBox="1">
            <a:spLocks noChangeArrowheads="1"/>
          </p:cNvSpPr>
          <p:nvPr/>
        </p:nvSpPr>
        <p:spPr bwMode="auto">
          <a:xfrm>
            <a:off x="5334000" y="2590800"/>
            <a:ext cx="685800" cy="379413"/>
          </a:xfrm>
          <a:prstGeom prst="rect">
            <a:avLst/>
          </a:prstGeom>
          <a:noFill/>
          <a:ln w="12700">
            <a:solidFill>
              <a:srgbClr val="000000"/>
            </a:solidFill>
            <a:miter lim="800000"/>
            <a:headEnd/>
            <a:tailEnd/>
          </a:ln>
          <a:effectLst/>
        </p:spPr>
        <p:txBody>
          <a:bodyPr>
            <a:spAutoFit/>
          </a:bodyPr>
          <a:lstStyle/>
          <a:p>
            <a:pPr>
              <a:spcBef>
                <a:spcPct val="50000"/>
              </a:spcBef>
            </a:pPr>
            <a:r>
              <a:rPr lang="en-US" sz="1800">
                <a:latin typeface="Times New Roman" pitchFamily="18" charset="0"/>
              </a:rPr>
              <a:t>OBJ</a:t>
            </a:r>
          </a:p>
        </p:txBody>
      </p:sp>
      <p:sp>
        <p:nvSpPr>
          <p:cNvPr id="181281" name="AutoShape 1057"/>
          <p:cNvSpPr>
            <a:spLocks noChangeArrowheads="1"/>
          </p:cNvSpPr>
          <p:nvPr/>
        </p:nvSpPr>
        <p:spPr bwMode="auto">
          <a:xfrm>
            <a:off x="3048000" y="3962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82" name="AutoShape 1058"/>
          <p:cNvSpPr>
            <a:spLocks noChangeArrowheads="1"/>
          </p:cNvSpPr>
          <p:nvPr/>
        </p:nvSpPr>
        <p:spPr bwMode="auto">
          <a:xfrm>
            <a:off x="2743200" y="3810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84" name="AutoShape 1060"/>
          <p:cNvSpPr>
            <a:spLocks noChangeArrowheads="1"/>
          </p:cNvSpPr>
          <p:nvPr/>
        </p:nvSpPr>
        <p:spPr bwMode="auto">
          <a:xfrm>
            <a:off x="2133600" y="3505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85" name="AutoShape 1061"/>
          <p:cNvSpPr>
            <a:spLocks noChangeArrowheads="1"/>
          </p:cNvSpPr>
          <p:nvPr/>
        </p:nvSpPr>
        <p:spPr bwMode="auto">
          <a:xfrm>
            <a:off x="1828800" y="3352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86" name="AutoShape 1062"/>
          <p:cNvSpPr>
            <a:spLocks noChangeArrowheads="1"/>
          </p:cNvSpPr>
          <p:nvPr/>
        </p:nvSpPr>
        <p:spPr bwMode="auto">
          <a:xfrm>
            <a:off x="1447800" y="3276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88" name="AutoShape 1064"/>
          <p:cNvSpPr>
            <a:spLocks noChangeArrowheads="1"/>
          </p:cNvSpPr>
          <p:nvPr/>
        </p:nvSpPr>
        <p:spPr bwMode="auto">
          <a:xfrm>
            <a:off x="5181600" y="4191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89" name="AutoShape 1065"/>
          <p:cNvSpPr>
            <a:spLocks noChangeArrowheads="1"/>
          </p:cNvSpPr>
          <p:nvPr/>
        </p:nvSpPr>
        <p:spPr bwMode="auto">
          <a:xfrm>
            <a:off x="5562600" y="4114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90" name="AutoShape 1066"/>
          <p:cNvSpPr>
            <a:spLocks noChangeArrowheads="1"/>
          </p:cNvSpPr>
          <p:nvPr/>
        </p:nvSpPr>
        <p:spPr bwMode="auto">
          <a:xfrm>
            <a:off x="5943600" y="3962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92" name="AutoShape 1068"/>
          <p:cNvSpPr>
            <a:spLocks noChangeArrowheads="1"/>
          </p:cNvSpPr>
          <p:nvPr/>
        </p:nvSpPr>
        <p:spPr bwMode="auto">
          <a:xfrm>
            <a:off x="6705600" y="37338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93" name="AutoShape 1069"/>
          <p:cNvSpPr>
            <a:spLocks noChangeArrowheads="1"/>
          </p:cNvSpPr>
          <p:nvPr/>
        </p:nvSpPr>
        <p:spPr bwMode="auto">
          <a:xfrm>
            <a:off x="7162800" y="3810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94" name="AutoShape 1070"/>
          <p:cNvSpPr>
            <a:spLocks noChangeArrowheads="1"/>
          </p:cNvSpPr>
          <p:nvPr/>
        </p:nvSpPr>
        <p:spPr bwMode="auto">
          <a:xfrm>
            <a:off x="4038600" y="4343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95" name="AutoShape 1071"/>
          <p:cNvSpPr>
            <a:spLocks noChangeArrowheads="1"/>
          </p:cNvSpPr>
          <p:nvPr/>
        </p:nvSpPr>
        <p:spPr bwMode="auto">
          <a:xfrm rot="-11419416">
            <a:off x="6781800" y="3124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96" name="AutoShape 1072"/>
          <p:cNvSpPr>
            <a:spLocks noChangeArrowheads="1"/>
          </p:cNvSpPr>
          <p:nvPr/>
        </p:nvSpPr>
        <p:spPr bwMode="auto">
          <a:xfrm rot="-10902655">
            <a:off x="7162800" y="3200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97" name="AutoShape 1073"/>
          <p:cNvSpPr>
            <a:spLocks noChangeArrowheads="1"/>
          </p:cNvSpPr>
          <p:nvPr/>
        </p:nvSpPr>
        <p:spPr bwMode="auto">
          <a:xfrm>
            <a:off x="4419600" y="4267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299" name="AutoShape 1075"/>
          <p:cNvSpPr>
            <a:spLocks noChangeArrowheads="1"/>
          </p:cNvSpPr>
          <p:nvPr/>
        </p:nvSpPr>
        <p:spPr bwMode="auto">
          <a:xfrm>
            <a:off x="3429000" y="4038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00" name="AutoShape 1076"/>
          <p:cNvSpPr>
            <a:spLocks noChangeArrowheads="1"/>
          </p:cNvSpPr>
          <p:nvPr/>
        </p:nvSpPr>
        <p:spPr bwMode="auto">
          <a:xfrm rot="-10902655">
            <a:off x="3276600" y="3429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02" name="AutoShape 1078"/>
          <p:cNvSpPr>
            <a:spLocks noChangeArrowheads="1"/>
          </p:cNvSpPr>
          <p:nvPr/>
        </p:nvSpPr>
        <p:spPr bwMode="auto">
          <a:xfrm rot="-10902655">
            <a:off x="4191000" y="3657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04" name="AutoShape 1080"/>
          <p:cNvSpPr>
            <a:spLocks noChangeArrowheads="1"/>
          </p:cNvSpPr>
          <p:nvPr/>
        </p:nvSpPr>
        <p:spPr bwMode="auto">
          <a:xfrm rot="-10902655">
            <a:off x="5029200" y="3657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05" name="AutoShape 1081"/>
          <p:cNvSpPr>
            <a:spLocks noChangeArrowheads="1"/>
          </p:cNvSpPr>
          <p:nvPr/>
        </p:nvSpPr>
        <p:spPr bwMode="auto">
          <a:xfrm rot="-10902655">
            <a:off x="5334000" y="3581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06" name="AutoShape 1082"/>
          <p:cNvSpPr>
            <a:spLocks noChangeArrowheads="1"/>
          </p:cNvSpPr>
          <p:nvPr/>
        </p:nvSpPr>
        <p:spPr bwMode="auto">
          <a:xfrm rot="-10902655">
            <a:off x="5715000" y="3505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08" name="AutoShape 1084"/>
          <p:cNvSpPr>
            <a:spLocks noChangeArrowheads="1"/>
          </p:cNvSpPr>
          <p:nvPr/>
        </p:nvSpPr>
        <p:spPr bwMode="auto">
          <a:xfrm rot="-10902655">
            <a:off x="6477000" y="3276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09" name="AutoShape 1085"/>
          <p:cNvSpPr>
            <a:spLocks noChangeArrowheads="1"/>
          </p:cNvSpPr>
          <p:nvPr/>
        </p:nvSpPr>
        <p:spPr bwMode="auto">
          <a:xfrm rot="-10902655">
            <a:off x="1371600" y="26670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10" name="AutoShape 1086"/>
          <p:cNvSpPr>
            <a:spLocks noChangeArrowheads="1"/>
          </p:cNvSpPr>
          <p:nvPr/>
        </p:nvSpPr>
        <p:spPr bwMode="auto">
          <a:xfrm rot="-10902655">
            <a:off x="1828800" y="27432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11" name="AutoShape 1087"/>
          <p:cNvSpPr>
            <a:spLocks noChangeArrowheads="1"/>
          </p:cNvSpPr>
          <p:nvPr/>
        </p:nvSpPr>
        <p:spPr bwMode="auto">
          <a:xfrm rot="-10902655">
            <a:off x="2209800" y="28194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13" name="AutoShape 1089"/>
          <p:cNvSpPr>
            <a:spLocks noChangeArrowheads="1"/>
          </p:cNvSpPr>
          <p:nvPr/>
        </p:nvSpPr>
        <p:spPr bwMode="auto">
          <a:xfrm rot="-10902655">
            <a:off x="2895600" y="3276600"/>
            <a:ext cx="304800" cy="5334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669900"/>
          </a:solidFill>
          <a:ln w="12700">
            <a:solidFill>
              <a:srgbClr val="000000"/>
            </a:solidFill>
            <a:miter lim="800000"/>
            <a:headEnd/>
            <a:tailEnd/>
          </a:ln>
          <a:effectLst/>
        </p:spPr>
        <p:txBody>
          <a:bodyPr wrap="none" anchor="ctr"/>
          <a:lstStyle/>
          <a:p>
            <a:endParaRPr lang="en-US"/>
          </a:p>
        </p:txBody>
      </p:sp>
      <p:sp>
        <p:nvSpPr>
          <p:cNvPr id="181314" name="Text Box 1090"/>
          <p:cNvSpPr txBox="1">
            <a:spLocks noChangeArrowheads="1"/>
          </p:cNvSpPr>
          <p:nvPr/>
        </p:nvSpPr>
        <p:spPr bwMode="auto">
          <a:xfrm>
            <a:off x="762000" y="3048000"/>
            <a:ext cx="762000" cy="379413"/>
          </a:xfrm>
          <a:prstGeom prst="rect">
            <a:avLst/>
          </a:prstGeom>
          <a:solidFill>
            <a:schemeClr val="hlink"/>
          </a:solidFill>
          <a:ln w="12700">
            <a:solidFill>
              <a:srgbClr val="000000"/>
            </a:solidFill>
            <a:miter lim="800000"/>
            <a:headEnd/>
            <a:tailEnd/>
          </a:ln>
          <a:effectLst/>
        </p:spPr>
        <p:txBody>
          <a:bodyPr>
            <a:spAutoFit/>
          </a:bodyPr>
          <a:lstStyle/>
          <a:p>
            <a:pPr>
              <a:spcBef>
                <a:spcPct val="50000"/>
              </a:spcBef>
            </a:pPr>
            <a:r>
              <a:rPr lang="en-US" sz="1800">
                <a:latin typeface="Times New Roman" pitchFamily="18" charset="0"/>
              </a:rPr>
              <a:t>ENY</a:t>
            </a:r>
          </a:p>
        </p:txBody>
      </p:sp>
      <p:sp>
        <p:nvSpPr>
          <p:cNvPr id="181315" name="Text Box 1091"/>
          <p:cNvSpPr txBox="1">
            <a:spLocks noChangeArrowheads="1"/>
          </p:cNvSpPr>
          <p:nvPr/>
        </p:nvSpPr>
        <p:spPr bwMode="auto">
          <a:xfrm>
            <a:off x="7391400" y="3581400"/>
            <a:ext cx="762000" cy="379413"/>
          </a:xfrm>
          <a:prstGeom prst="rect">
            <a:avLst/>
          </a:prstGeom>
          <a:solidFill>
            <a:schemeClr val="hlink"/>
          </a:solidFill>
          <a:ln w="12700">
            <a:solidFill>
              <a:srgbClr val="000000"/>
            </a:solidFill>
            <a:miter lim="800000"/>
            <a:headEnd/>
            <a:tailEnd/>
          </a:ln>
          <a:effectLst/>
        </p:spPr>
        <p:txBody>
          <a:bodyPr>
            <a:spAutoFit/>
          </a:bodyPr>
          <a:lstStyle/>
          <a:p>
            <a:pPr>
              <a:spcBef>
                <a:spcPct val="50000"/>
              </a:spcBef>
            </a:pPr>
            <a:r>
              <a:rPr lang="en-US" sz="1800">
                <a:latin typeface="Times New Roman" pitchFamily="18" charset="0"/>
              </a:rPr>
              <a:t>ENY</a:t>
            </a:r>
          </a:p>
        </p:txBody>
      </p:sp>
      <p:sp>
        <p:nvSpPr>
          <p:cNvPr id="181318" name="AutoShape 1094"/>
          <p:cNvSpPr>
            <a:spLocks noChangeArrowheads="1"/>
          </p:cNvSpPr>
          <p:nvPr/>
        </p:nvSpPr>
        <p:spPr bwMode="auto">
          <a:xfrm>
            <a:off x="6172200" y="3581400"/>
            <a:ext cx="304800" cy="914400"/>
          </a:xfrm>
          <a:prstGeom prst="upArrow">
            <a:avLst>
              <a:gd name="adj1" fmla="val 50000"/>
              <a:gd name="adj2" fmla="val 75000"/>
            </a:avLst>
          </a:prstGeom>
          <a:solidFill>
            <a:schemeClr val="bg1"/>
          </a:solidFill>
          <a:ln w="12700">
            <a:solidFill>
              <a:srgbClr val="000000"/>
            </a:solidFill>
            <a:miter lim="800000"/>
            <a:headEnd/>
            <a:tailEnd/>
          </a:ln>
          <a:effectLst/>
        </p:spPr>
        <p:txBody>
          <a:bodyPr wrap="none" anchor="ctr"/>
          <a:lstStyle/>
          <a:p>
            <a:endParaRPr lang="en-US"/>
          </a:p>
        </p:txBody>
      </p:sp>
      <p:sp>
        <p:nvSpPr>
          <p:cNvPr id="181319" name="AutoShape 1095"/>
          <p:cNvSpPr>
            <a:spLocks noChangeArrowheads="1"/>
          </p:cNvSpPr>
          <p:nvPr/>
        </p:nvSpPr>
        <p:spPr bwMode="auto">
          <a:xfrm>
            <a:off x="4724400" y="3733800"/>
            <a:ext cx="304800" cy="914400"/>
          </a:xfrm>
          <a:prstGeom prst="upArrow">
            <a:avLst>
              <a:gd name="adj1" fmla="val 50000"/>
              <a:gd name="adj2" fmla="val 75000"/>
            </a:avLst>
          </a:prstGeom>
          <a:solidFill>
            <a:schemeClr val="bg1"/>
          </a:solidFill>
          <a:ln w="12700">
            <a:solidFill>
              <a:srgbClr val="000000"/>
            </a:solidFill>
            <a:miter lim="800000"/>
            <a:headEnd/>
            <a:tailEnd/>
          </a:ln>
          <a:effectLst/>
        </p:spPr>
        <p:txBody>
          <a:bodyPr wrap="none" anchor="ctr"/>
          <a:lstStyle/>
          <a:p>
            <a:endParaRPr lang="en-US"/>
          </a:p>
        </p:txBody>
      </p:sp>
      <p:sp>
        <p:nvSpPr>
          <p:cNvPr id="181320" name="AutoShape 1096"/>
          <p:cNvSpPr>
            <a:spLocks noChangeArrowheads="1"/>
          </p:cNvSpPr>
          <p:nvPr/>
        </p:nvSpPr>
        <p:spPr bwMode="auto">
          <a:xfrm>
            <a:off x="3810000" y="3886200"/>
            <a:ext cx="304800" cy="914400"/>
          </a:xfrm>
          <a:prstGeom prst="upArrow">
            <a:avLst>
              <a:gd name="adj1" fmla="val 50000"/>
              <a:gd name="adj2" fmla="val 75000"/>
            </a:avLst>
          </a:prstGeom>
          <a:solidFill>
            <a:schemeClr val="bg1"/>
          </a:solidFill>
          <a:ln w="12700">
            <a:solidFill>
              <a:srgbClr val="000000"/>
            </a:solidFill>
            <a:miter lim="800000"/>
            <a:headEnd/>
            <a:tailEnd/>
          </a:ln>
          <a:effectLst/>
        </p:spPr>
        <p:txBody>
          <a:bodyPr wrap="none" anchor="ctr"/>
          <a:lstStyle/>
          <a:p>
            <a:endParaRPr lang="en-US"/>
          </a:p>
        </p:txBody>
      </p:sp>
      <p:sp>
        <p:nvSpPr>
          <p:cNvPr id="181321" name="AutoShape 1097"/>
          <p:cNvSpPr>
            <a:spLocks noChangeArrowheads="1"/>
          </p:cNvSpPr>
          <p:nvPr/>
        </p:nvSpPr>
        <p:spPr bwMode="auto">
          <a:xfrm>
            <a:off x="2438400" y="3505200"/>
            <a:ext cx="304800" cy="914400"/>
          </a:xfrm>
          <a:prstGeom prst="upArrow">
            <a:avLst>
              <a:gd name="adj1" fmla="val 50000"/>
              <a:gd name="adj2" fmla="val 75000"/>
            </a:avLst>
          </a:prstGeom>
          <a:solidFill>
            <a:schemeClr val="bg1"/>
          </a:solidFill>
          <a:ln w="12700">
            <a:solidFill>
              <a:srgbClr val="00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26"/>
          <p:cNvSpPr>
            <a:spLocks noChangeArrowheads="1"/>
          </p:cNvSpPr>
          <p:nvPr>
            <p:ph type="title"/>
          </p:nvPr>
        </p:nvSpPr>
        <p:spPr bwMode="auto">
          <a:xfrm>
            <a:off x="1290638" y="-76200"/>
            <a:ext cx="6862762" cy="1066800"/>
          </a:xfrm>
          <a:noFill/>
          <a:ln>
            <a:miter lim="800000"/>
            <a:headEnd/>
            <a:tailEnd/>
          </a:ln>
        </p:spPr>
        <p:txBody>
          <a:bodyPr vert="horz" wrap="square" lIns="91440" tIns="45720" rIns="91440" bIns="45720" numCol="1" anchor="t" anchorCtr="0" compatLnSpc="1">
            <a:prstTxWarp prst="textNoShape">
              <a:avLst/>
            </a:prstTxWarp>
          </a:bodyPr>
          <a:lstStyle/>
          <a:p>
            <a:r>
              <a:rPr lang="en-US" b="1"/>
              <a:t>ENABLING LEARNING OBJECTIVE</a:t>
            </a:r>
          </a:p>
        </p:txBody>
      </p:sp>
      <p:sp>
        <p:nvSpPr>
          <p:cNvPr id="228355" name="Rectangle 1027"/>
          <p:cNvSpPr>
            <a:spLocks noChangeArrowheads="1"/>
          </p:cNvSpPr>
          <p:nvPr/>
        </p:nvSpPr>
        <p:spPr bwMode="auto">
          <a:xfrm>
            <a:off x="685800" y="1600200"/>
            <a:ext cx="8229600" cy="3702050"/>
          </a:xfrm>
          <a:prstGeom prst="rect">
            <a:avLst/>
          </a:prstGeom>
          <a:noFill/>
          <a:ln w="12700">
            <a:noFill/>
            <a:miter lim="800000"/>
            <a:headEnd/>
            <a:tailEnd/>
          </a:ln>
          <a:effectLst/>
        </p:spPr>
        <p:txBody>
          <a:bodyPr>
            <a:spAutoFit/>
          </a:bodyPr>
          <a:lstStyle/>
          <a:p>
            <a:pPr>
              <a:lnSpc>
                <a:spcPct val="90000"/>
              </a:lnSpc>
              <a:spcBef>
                <a:spcPct val="50000"/>
              </a:spcBef>
              <a:buClr>
                <a:srgbClr val="FFFFFF"/>
              </a:buClr>
              <a:buSzPct val="75000"/>
              <a:buFont typeface="Symbol" pitchFamily="18" charset="2"/>
              <a:buNone/>
            </a:pPr>
            <a:r>
              <a:rPr lang="en-US" sz="2800" b="1"/>
              <a:t>Action:   	 Determine the types of offensive 	          operations. </a:t>
            </a:r>
          </a:p>
          <a:p>
            <a:pPr>
              <a:lnSpc>
                <a:spcPct val="90000"/>
              </a:lnSpc>
              <a:spcBef>
                <a:spcPct val="50000"/>
              </a:spcBef>
              <a:buClr>
                <a:srgbClr val="FFFFFF"/>
              </a:buClr>
              <a:buSzPct val="75000"/>
              <a:buFont typeface="Symbol" pitchFamily="18" charset="2"/>
              <a:buNone/>
            </a:pPr>
            <a:r>
              <a:rPr lang="en-US" sz="2800" b="1"/>
              <a:t>Condition: Given FMs and an instructor in a    	 </a:t>
            </a:r>
            <a:r>
              <a:rPr lang="en-US" sz="2800"/>
              <a:t>         </a:t>
            </a:r>
            <a:r>
              <a:rPr lang="en-US" b="1"/>
              <a:t>classroom </a:t>
            </a:r>
            <a:r>
              <a:rPr lang="en-US" sz="2800" b="1"/>
              <a:t>with training materials.</a:t>
            </a:r>
          </a:p>
          <a:p>
            <a:pPr>
              <a:lnSpc>
                <a:spcPct val="90000"/>
              </a:lnSpc>
              <a:spcBef>
                <a:spcPct val="50000"/>
              </a:spcBef>
              <a:buClr>
                <a:srgbClr val="FFFFFF"/>
              </a:buClr>
              <a:buSzPct val="75000"/>
              <a:buFont typeface="Symbol" pitchFamily="18" charset="2"/>
              <a:buNone/>
            </a:pPr>
            <a:r>
              <a:rPr lang="en-US" sz="2800" b="1"/>
              <a:t>Standards: Determine the types of offensive 	  	 operations IAW FM 3-0, FM 3-90,  	          FM 3-21.8, FM 3-21.10, and achieve      	          </a:t>
            </a:r>
            <a:r>
              <a:rPr lang="en-US" b="1"/>
              <a:t>a</a:t>
            </a:r>
            <a:r>
              <a:rPr lang="en-US" sz="2800" b="1"/>
              <a:t> 70% pass in overall testing.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ph type="title"/>
          </p:nvPr>
        </p:nvSpPr>
        <p:spPr bwMode="auto">
          <a:xfrm>
            <a:off x="1143000" y="1295400"/>
            <a:ext cx="6934200" cy="3810000"/>
          </a:xfrm>
          <a:noFill/>
          <a:ln w="12700">
            <a:miter lim="800000"/>
            <a:headEnd/>
            <a:tailEnd/>
          </a:ln>
        </p:spPr>
        <p:txBody>
          <a:bodyPr vert="horz" wrap="square" lIns="90488" tIns="44450" rIns="90488" bIns="44450" numCol="1" anchor="b" anchorCtr="0" compatLnSpc="1">
            <a:prstTxWarp prst="textNoShape">
              <a:avLst/>
            </a:prstTxWarp>
          </a:bodyPr>
          <a:lstStyle/>
          <a:p>
            <a:r>
              <a:rPr lang="en-US" sz="6000" b="1"/>
              <a:t>TYPES</a:t>
            </a:r>
            <a:br>
              <a:rPr lang="en-US" sz="6000" b="1"/>
            </a:br>
            <a:r>
              <a:rPr lang="en-US" sz="6000" b="1"/>
              <a:t>OF</a:t>
            </a:r>
            <a:br>
              <a:rPr lang="en-US" sz="6000" b="1"/>
            </a:br>
            <a:r>
              <a:rPr lang="en-US" sz="6000" b="1"/>
              <a:t>OFFENSIVE</a:t>
            </a:r>
            <a:br>
              <a:rPr lang="en-US" sz="6000" b="1"/>
            </a:br>
            <a:r>
              <a:rPr lang="en-US" sz="6000" b="1"/>
              <a:t>OPERATIONS</a:t>
            </a:r>
          </a:p>
        </p:txBody>
      </p:sp>
      <p:sp>
        <p:nvSpPr>
          <p:cNvPr id="18435" name="Text Box 3"/>
          <p:cNvSpPr txBox="1">
            <a:spLocks noChangeArrowheads="1"/>
          </p:cNvSpPr>
          <p:nvPr/>
        </p:nvSpPr>
        <p:spPr bwMode="auto">
          <a:xfrm>
            <a:off x="6858000" y="6400800"/>
            <a:ext cx="2057400" cy="366713"/>
          </a:xfrm>
          <a:prstGeom prst="rect">
            <a:avLst/>
          </a:prstGeom>
          <a:noFill/>
          <a:ln w="12700">
            <a:noFill/>
            <a:miter lim="800000"/>
            <a:headEnd/>
            <a:tailEnd/>
          </a:ln>
          <a:effectLst/>
        </p:spPr>
        <p:txBody>
          <a:bodyPr>
            <a:spAutoFit/>
          </a:bodyPr>
          <a:lstStyle/>
          <a:p>
            <a:pPr>
              <a:spcBef>
                <a:spcPct val="50000"/>
              </a:spcBef>
            </a:pPr>
            <a:r>
              <a:rPr lang="en-US" sz="1800" b="1"/>
              <a:t>FM 3-0 pg 7-16</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b="1"/>
              <a:t>TYPES OF OFFENSIVE OPERATIONS</a:t>
            </a:r>
          </a:p>
        </p:txBody>
      </p:sp>
      <p:sp>
        <p:nvSpPr>
          <p:cNvPr id="19459" name="Rectangle 3"/>
          <p:cNvSpPr>
            <a:spLocks noChangeArrowheads="1"/>
          </p:cNvSpPr>
          <p:nvPr>
            <p:ph type="body" idx="1"/>
          </p:nvPr>
        </p:nvSpPr>
        <p:spPr bwMode="auto">
          <a:xfrm>
            <a:off x="2133600" y="1295400"/>
            <a:ext cx="7467600" cy="4419600"/>
          </a:xfrm>
          <a:noFill/>
          <a:ln w="12700">
            <a:miter lim="800000"/>
            <a:headEnd/>
            <a:tailEnd/>
          </a:ln>
        </p:spPr>
        <p:txBody>
          <a:bodyPr vert="horz" wrap="square" lIns="90488" tIns="44450" rIns="90488" bIns="44450" numCol="1" anchor="t" anchorCtr="0" compatLnSpc="1">
            <a:prstTxWarp prst="textNoShape">
              <a:avLst/>
            </a:prstTxWarp>
          </a:bodyPr>
          <a:lstStyle/>
          <a:p>
            <a:pPr>
              <a:buFont typeface="Symbol" pitchFamily="18" charset="2"/>
              <a:buNone/>
            </a:pPr>
            <a:endParaRPr lang="en-US" sz="3200"/>
          </a:p>
          <a:p>
            <a:pPr>
              <a:lnSpc>
                <a:spcPct val="50000"/>
              </a:lnSpc>
              <a:buFont typeface="Symbol" pitchFamily="18" charset="2"/>
              <a:buNone/>
            </a:pPr>
            <a:r>
              <a:rPr lang="en-US" sz="3200" b="1"/>
              <a:t>Movement to Contact</a:t>
            </a:r>
          </a:p>
          <a:p>
            <a:pPr>
              <a:lnSpc>
                <a:spcPct val="50000"/>
              </a:lnSpc>
              <a:buFont typeface="Symbol" pitchFamily="18" charset="2"/>
              <a:buNone/>
            </a:pPr>
            <a:endParaRPr lang="en-US" sz="3200" b="1"/>
          </a:p>
          <a:p>
            <a:pPr>
              <a:lnSpc>
                <a:spcPct val="50000"/>
              </a:lnSpc>
              <a:buFont typeface="Symbol" pitchFamily="18" charset="2"/>
              <a:buNone/>
            </a:pPr>
            <a:r>
              <a:rPr lang="en-US" sz="3200" b="1"/>
              <a:t>		Attack</a:t>
            </a:r>
          </a:p>
          <a:p>
            <a:pPr>
              <a:lnSpc>
                <a:spcPct val="50000"/>
              </a:lnSpc>
              <a:buFont typeface="Symbol" pitchFamily="18" charset="2"/>
              <a:buNone/>
            </a:pPr>
            <a:endParaRPr lang="en-US" sz="3200" b="1"/>
          </a:p>
          <a:p>
            <a:pPr>
              <a:lnSpc>
                <a:spcPct val="50000"/>
              </a:lnSpc>
              <a:buFont typeface="Symbol" pitchFamily="18" charset="2"/>
              <a:buNone/>
            </a:pPr>
            <a:r>
              <a:rPr lang="en-US" sz="3200" b="1"/>
              <a:t>			Exploitation</a:t>
            </a:r>
          </a:p>
          <a:p>
            <a:pPr>
              <a:lnSpc>
                <a:spcPct val="50000"/>
              </a:lnSpc>
              <a:buFont typeface="Symbol" pitchFamily="18" charset="2"/>
              <a:buNone/>
            </a:pPr>
            <a:endParaRPr lang="en-US" sz="3200" b="1"/>
          </a:p>
          <a:p>
            <a:pPr>
              <a:lnSpc>
                <a:spcPct val="50000"/>
              </a:lnSpc>
              <a:buFont typeface="Symbol" pitchFamily="18" charset="2"/>
              <a:buNone/>
            </a:pPr>
            <a:r>
              <a:rPr lang="en-US" sz="3200" b="1"/>
              <a:t>				Pursuit</a:t>
            </a:r>
          </a:p>
          <a:p>
            <a:pPr>
              <a:buFont typeface="Symbol" pitchFamily="18" charset="2"/>
              <a:buNone/>
            </a:pPr>
            <a:endParaRPr lang="en-US" sz="3200" b="1"/>
          </a:p>
        </p:txBody>
      </p:sp>
      <p:sp>
        <p:nvSpPr>
          <p:cNvPr id="19460" name="Text Box 4"/>
          <p:cNvSpPr txBox="1">
            <a:spLocks noChangeArrowheads="1"/>
          </p:cNvSpPr>
          <p:nvPr/>
        </p:nvSpPr>
        <p:spPr bwMode="auto">
          <a:xfrm>
            <a:off x="6858000" y="6400800"/>
            <a:ext cx="2057400" cy="366713"/>
          </a:xfrm>
          <a:prstGeom prst="rect">
            <a:avLst/>
          </a:prstGeom>
          <a:noFill/>
          <a:ln w="12700">
            <a:noFill/>
            <a:miter lim="800000"/>
            <a:headEnd/>
            <a:tailEnd/>
          </a:ln>
          <a:effectLst/>
        </p:spPr>
        <p:txBody>
          <a:bodyPr>
            <a:spAutoFit/>
          </a:bodyPr>
          <a:lstStyle/>
          <a:p>
            <a:pPr>
              <a:spcBef>
                <a:spcPct val="50000"/>
              </a:spcBef>
            </a:pPr>
            <a:r>
              <a:rPr lang="en-US" sz="1800" b="1"/>
              <a:t>FM 3-0 pg 7-16</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ph type="title"/>
          </p:nvPr>
        </p:nvSpPr>
        <p:spPr bwMode="auto">
          <a:xfrm>
            <a:off x="1219200" y="304800"/>
            <a:ext cx="6862763" cy="8382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MOVEMENT TO CONTACT</a:t>
            </a:r>
          </a:p>
        </p:txBody>
      </p:sp>
      <p:sp>
        <p:nvSpPr>
          <p:cNvPr id="22531" name="Rectangle 3"/>
          <p:cNvSpPr>
            <a:spLocks noChangeArrowheads="1"/>
          </p:cNvSpPr>
          <p:nvPr>
            <p:ph type="body" idx="1"/>
          </p:nvPr>
        </p:nvSpPr>
        <p:spPr bwMode="auto">
          <a:xfrm>
            <a:off x="533400" y="1295400"/>
            <a:ext cx="8153400" cy="4343400"/>
          </a:xfrm>
          <a:noFill/>
          <a:ln w="12700">
            <a:miter lim="800000"/>
            <a:headEnd/>
            <a:tailEnd/>
          </a:ln>
        </p:spPr>
        <p:txBody>
          <a:bodyPr vert="horz" wrap="square" lIns="90488" tIns="44450" rIns="90488" bIns="44450" numCol="1" anchor="t" anchorCtr="0" compatLnSpc="1">
            <a:prstTxWarp prst="textNoShape">
              <a:avLst/>
            </a:prstTxWarp>
          </a:bodyPr>
          <a:lstStyle/>
          <a:p>
            <a:pPr>
              <a:buFont typeface="Symbol" pitchFamily="18" charset="2"/>
              <a:buNone/>
            </a:pPr>
            <a:r>
              <a:rPr lang="en-US" sz="2800" b="1"/>
              <a:t>…offensive operations designed to develop</a:t>
            </a:r>
          </a:p>
          <a:p>
            <a:pPr>
              <a:lnSpc>
                <a:spcPct val="60000"/>
              </a:lnSpc>
              <a:buFont typeface="Symbol" pitchFamily="18" charset="2"/>
              <a:buNone/>
            </a:pPr>
            <a:r>
              <a:rPr lang="en-US" sz="2800" b="1"/>
              <a:t>the situation and to establish or regain</a:t>
            </a:r>
          </a:p>
          <a:p>
            <a:pPr>
              <a:lnSpc>
                <a:spcPct val="70000"/>
              </a:lnSpc>
              <a:buFont typeface="Symbol" pitchFamily="18" charset="2"/>
              <a:buNone/>
            </a:pPr>
            <a:r>
              <a:rPr lang="en-US" sz="2800" b="1"/>
              <a:t>contact with the enemy.</a:t>
            </a:r>
          </a:p>
          <a:p>
            <a:pPr>
              <a:buFont typeface="Symbol" pitchFamily="18" charset="2"/>
              <a:buNone/>
            </a:pPr>
            <a:r>
              <a:rPr lang="en-US" sz="2800" b="1"/>
              <a:t>	Variants:</a:t>
            </a:r>
            <a:endParaRPr lang="en-US" sz="2800"/>
          </a:p>
          <a:p>
            <a:pPr lvl="1"/>
            <a:r>
              <a:rPr lang="en-US" b="1">
                <a:solidFill>
                  <a:srgbClr val="000000"/>
                </a:solidFill>
                <a:latin typeface="Arial" charset="0"/>
              </a:rPr>
              <a:t>Search and Attack</a:t>
            </a:r>
          </a:p>
          <a:p>
            <a:pPr lvl="1"/>
            <a:r>
              <a:rPr lang="en-US" b="1">
                <a:solidFill>
                  <a:srgbClr val="000000"/>
                </a:solidFill>
                <a:latin typeface="Arial" charset="0"/>
              </a:rPr>
              <a:t>Approach March</a:t>
            </a:r>
          </a:p>
          <a:p>
            <a:pPr lvl="1"/>
            <a:r>
              <a:rPr lang="en-US" b="1">
                <a:solidFill>
                  <a:srgbClr val="000000"/>
                </a:solidFill>
                <a:latin typeface="Arial" charset="0"/>
              </a:rPr>
              <a:t>Meeting Engagement</a:t>
            </a:r>
            <a:endParaRPr lang="en-US">
              <a:solidFill>
                <a:srgbClr val="000000"/>
              </a:solidFill>
              <a:latin typeface="Arial" charset="0"/>
            </a:endParaRPr>
          </a:p>
          <a:p>
            <a:pPr>
              <a:buFont typeface="Symbol" pitchFamily="18" charset="2"/>
              <a:buNone/>
            </a:pPr>
            <a:endParaRPr lang="en-US"/>
          </a:p>
        </p:txBody>
      </p:sp>
      <p:sp>
        <p:nvSpPr>
          <p:cNvPr id="22532" name="Text Box 4"/>
          <p:cNvSpPr txBox="1">
            <a:spLocks noChangeArrowheads="1"/>
          </p:cNvSpPr>
          <p:nvPr/>
        </p:nvSpPr>
        <p:spPr bwMode="auto">
          <a:xfrm>
            <a:off x="6858000" y="6096000"/>
            <a:ext cx="2057400" cy="779463"/>
          </a:xfrm>
          <a:prstGeom prst="rect">
            <a:avLst/>
          </a:prstGeom>
          <a:noFill/>
          <a:ln w="12700">
            <a:noFill/>
            <a:miter lim="800000"/>
            <a:headEnd/>
            <a:tailEnd/>
          </a:ln>
          <a:effectLst/>
        </p:spPr>
        <p:txBody>
          <a:bodyPr>
            <a:spAutoFit/>
          </a:bodyPr>
          <a:lstStyle/>
          <a:p>
            <a:pPr>
              <a:spcBef>
                <a:spcPct val="50000"/>
              </a:spcBef>
            </a:pPr>
            <a:r>
              <a:rPr lang="en-US" sz="1800" b="1"/>
              <a:t>FM 3-0 pg 7-17</a:t>
            </a:r>
          </a:p>
          <a:p>
            <a:pPr>
              <a:spcBef>
                <a:spcPct val="50000"/>
              </a:spcBef>
            </a:pPr>
            <a:endParaRPr lang="en-US" sz="1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4" end="4"/>
                                            </p:txEl>
                                          </p:spTgt>
                                        </p:tgtEl>
                                        <p:attrNameLst>
                                          <p:attrName>style.visibility</p:attrName>
                                        </p:attrNameLst>
                                      </p:cBhvr>
                                      <p:to>
                                        <p:strVal val="visible"/>
                                      </p:to>
                                    </p:set>
                                    <p:animEffect transition="in" filter="wipe(down)">
                                      <p:cBhvr>
                                        <p:cTn id="7" dur="500"/>
                                        <p:tgtEl>
                                          <p:spTgt spid="2253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531">
                                            <p:txEl>
                                              <p:pRg st="5" end="5"/>
                                            </p:txEl>
                                          </p:spTgt>
                                        </p:tgtEl>
                                        <p:attrNameLst>
                                          <p:attrName>style.visibility</p:attrName>
                                        </p:attrNameLst>
                                      </p:cBhvr>
                                      <p:to>
                                        <p:strVal val="visible"/>
                                      </p:to>
                                    </p:set>
                                    <p:animEffect transition="in" filter="wipe(down)">
                                      <p:cBhvr>
                                        <p:cTn id="12" dur="500"/>
                                        <p:tgtEl>
                                          <p:spTgt spid="2253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531">
                                            <p:txEl>
                                              <p:pRg st="6" end="6"/>
                                            </p:txEl>
                                          </p:spTgt>
                                        </p:tgtEl>
                                        <p:attrNameLst>
                                          <p:attrName>style.visibility</p:attrName>
                                        </p:attrNameLst>
                                      </p:cBhvr>
                                      <p:to>
                                        <p:strVal val="visible"/>
                                      </p:to>
                                    </p:set>
                                    <p:animEffect transition="in" filter="wipe(down)">
                                      <p:cBhvr>
                                        <p:cTn id="17"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670050" y="-76200"/>
            <a:ext cx="5949950" cy="1190625"/>
          </a:xfrm>
          <a:prstGeom prst="rect">
            <a:avLst/>
          </a:prstGeom>
          <a:noFill/>
          <a:ln w="12700">
            <a:noFill/>
            <a:miter lim="800000"/>
            <a:headEnd/>
            <a:tailEnd/>
          </a:ln>
          <a:effectLst/>
        </p:spPr>
        <p:txBody>
          <a:bodyPr wrap="none">
            <a:spAutoFit/>
          </a:bodyPr>
          <a:lstStyle/>
          <a:p>
            <a:pPr algn="ctr"/>
            <a:r>
              <a:rPr lang="en-US" sz="3600" b="1">
                <a:solidFill>
                  <a:schemeClr val="bg2"/>
                </a:solidFill>
              </a:rPr>
              <a:t>MOVEMENT TO CONTACT</a:t>
            </a:r>
          </a:p>
          <a:p>
            <a:pPr algn="ctr"/>
            <a:r>
              <a:rPr lang="en-US" sz="3600" b="1">
                <a:solidFill>
                  <a:schemeClr val="bg2"/>
                </a:solidFill>
              </a:rPr>
              <a:t>(Search and Attack)</a:t>
            </a:r>
          </a:p>
        </p:txBody>
      </p:sp>
      <p:sp>
        <p:nvSpPr>
          <p:cNvPr id="77827" name="Text Box 3"/>
          <p:cNvSpPr txBox="1">
            <a:spLocks noChangeArrowheads="1"/>
          </p:cNvSpPr>
          <p:nvPr/>
        </p:nvSpPr>
        <p:spPr bwMode="auto">
          <a:xfrm>
            <a:off x="457200" y="1470025"/>
            <a:ext cx="8153400" cy="1373188"/>
          </a:xfrm>
          <a:prstGeom prst="rect">
            <a:avLst/>
          </a:prstGeom>
          <a:noFill/>
          <a:ln w="12700">
            <a:noFill/>
            <a:miter lim="800000"/>
            <a:headEnd/>
            <a:tailEnd/>
          </a:ln>
          <a:effectLst/>
        </p:spPr>
        <p:txBody>
          <a:bodyPr>
            <a:spAutoFit/>
          </a:bodyPr>
          <a:lstStyle/>
          <a:p>
            <a:r>
              <a:rPr lang="en-US" sz="2800" b="1"/>
              <a:t>...is a technique for conducting a movement </a:t>
            </a:r>
          </a:p>
          <a:p>
            <a:r>
              <a:rPr lang="en-US" sz="2800" b="1"/>
              <a:t>to contact that shares many of the characteristics of an area security mission.</a:t>
            </a:r>
          </a:p>
        </p:txBody>
      </p:sp>
      <p:sp>
        <p:nvSpPr>
          <p:cNvPr id="77828" name="Rectangle 4"/>
          <p:cNvSpPr>
            <a:spLocks noChangeArrowheads="1"/>
          </p:cNvSpPr>
          <p:nvPr/>
        </p:nvSpPr>
        <p:spPr bwMode="auto">
          <a:xfrm>
            <a:off x="4479925" y="3108325"/>
            <a:ext cx="184150" cy="641350"/>
          </a:xfrm>
          <a:prstGeom prst="rect">
            <a:avLst/>
          </a:prstGeom>
          <a:noFill/>
          <a:ln w="12700">
            <a:noFill/>
            <a:miter lim="800000"/>
            <a:headEnd/>
            <a:tailEnd/>
          </a:ln>
          <a:effectLst/>
        </p:spPr>
        <p:txBody>
          <a:bodyPr wrap="none">
            <a:spAutoFit/>
          </a:bodyPr>
          <a:lstStyle/>
          <a:p>
            <a:endParaRPr lang="en-US" sz="3600"/>
          </a:p>
        </p:txBody>
      </p:sp>
      <p:sp>
        <p:nvSpPr>
          <p:cNvPr id="77829" name="Text Box 5"/>
          <p:cNvSpPr txBox="1">
            <a:spLocks noChangeArrowheads="1"/>
          </p:cNvSpPr>
          <p:nvPr/>
        </p:nvSpPr>
        <p:spPr bwMode="auto">
          <a:xfrm>
            <a:off x="6858000" y="6400800"/>
            <a:ext cx="2057400" cy="366713"/>
          </a:xfrm>
          <a:prstGeom prst="rect">
            <a:avLst/>
          </a:prstGeom>
          <a:noFill/>
          <a:ln w="12700">
            <a:noFill/>
            <a:miter lim="800000"/>
            <a:headEnd/>
            <a:tailEnd/>
          </a:ln>
          <a:effectLst/>
        </p:spPr>
        <p:txBody>
          <a:bodyPr>
            <a:spAutoFit/>
          </a:bodyPr>
          <a:lstStyle/>
          <a:p>
            <a:pPr>
              <a:spcBef>
                <a:spcPct val="50000"/>
              </a:spcBef>
            </a:pPr>
            <a:r>
              <a:rPr lang="en-US" sz="1800" b="1"/>
              <a:t>FM 3-0 pg 7-18</a:t>
            </a:r>
          </a:p>
        </p:txBody>
      </p:sp>
      <p:sp>
        <p:nvSpPr>
          <p:cNvPr id="77830" name="Line 6"/>
          <p:cNvSpPr>
            <a:spLocks noChangeShapeType="1"/>
          </p:cNvSpPr>
          <p:nvPr/>
        </p:nvSpPr>
        <p:spPr bwMode="auto">
          <a:xfrm flipV="1">
            <a:off x="304800" y="3657600"/>
            <a:ext cx="8229600" cy="2438400"/>
          </a:xfrm>
          <a:prstGeom prst="line">
            <a:avLst/>
          </a:prstGeom>
          <a:noFill/>
          <a:ln w="38100">
            <a:solidFill>
              <a:srgbClr val="000000"/>
            </a:solidFill>
            <a:prstDash val="dash"/>
            <a:round/>
            <a:headEnd/>
            <a:tailEnd type="triangle" w="med" len="med"/>
          </a:ln>
          <a:effectLst/>
        </p:spPr>
        <p:txBody>
          <a:bodyPr/>
          <a:lstStyle/>
          <a:p>
            <a:endParaRPr lang="en-US"/>
          </a:p>
        </p:txBody>
      </p:sp>
      <p:sp>
        <p:nvSpPr>
          <p:cNvPr id="77831" name="AutoShape 7"/>
          <p:cNvSpPr>
            <a:spLocks noChangeArrowheads="1"/>
          </p:cNvSpPr>
          <p:nvPr/>
        </p:nvSpPr>
        <p:spPr bwMode="auto">
          <a:xfrm rot="-971865">
            <a:off x="838200" y="4924425"/>
            <a:ext cx="1676400" cy="1524000"/>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bg2"/>
          </a:solidFill>
          <a:ln w="12700">
            <a:solidFill>
              <a:srgbClr val="000000"/>
            </a:solidFill>
            <a:miter lim="800000"/>
            <a:headEnd/>
            <a:tailEnd/>
          </a:ln>
          <a:effectLst/>
        </p:spPr>
        <p:txBody>
          <a:bodyPr wrap="none" anchor="ctr"/>
          <a:lstStyle/>
          <a:p>
            <a:endParaRPr lang="en-US"/>
          </a:p>
        </p:txBody>
      </p:sp>
      <p:grpSp>
        <p:nvGrpSpPr>
          <p:cNvPr id="77834" name="Group 10"/>
          <p:cNvGrpSpPr>
            <a:grpSpLocks/>
          </p:cNvGrpSpPr>
          <p:nvPr/>
        </p:nvGrpSpPr>
        <p:grpSpPr bwMode="auto">
          <a:xfrm>
            <a:off x="2590800" y="5181600"/>
            <a:ext cx="457200" cy="304800"/>
            <a:chOff x="672" y="3120"/>
            <a:chExt cx="480" cy="336"/>
          </a:xfrm>
        </p:grpSpPr>
        <p:sp>
          <p:nvSpPr>
            <p:cNvPr id="77835" name="Rectangle 11"/>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7836" name="Line 12"/>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7837" name="Line 13"/>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77838" name="Group 14"/>
          <p:cNvGrpSpPr>
            <a:grpSpLocks/>
          </p:cNvGrpSpPr>
          <p:nvPr/>
        </p:nvGrpSpPr>
        <p:grpSpPr bwMode="auto">
          <a:xfrm>
            <a:off x="1981200" y="6400800"/>
            <a:ext cx="457200" cy="304800"/>
            <a:chOff x="672" y="3120"/>
            <a:chExt cx="480" cy="336"/>
          </a:xfrm>
        </p:grpSpPr>
        <p:sp>
          <p:nvSpPr>
            <p:cNvPr id="77839" name="Rectangle 15"/>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7840" name="Line 16"/>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7841" name="Line 17"/>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77842" name="Group 18"/>
          <p:cNvGrpSpPr>
            <a:grpSpLocks/>
          </p:cNvGrpSpPr>
          <p:nvPr/>
        </p:nvGrpSpPr>
        <p:grpSpPr bwMode="auto">
          <a:xfrm>
            <a:off x="1219200" y="4572000"/>
            <a:ext cx="457200" cy="304800"/>
            <a:chOff x="672" y="3120"/>
            <a:chExt cx="480" cy="336"/>
          </a:xfrm>
        </p:grpSpPr>
        <p:sp>
          <p:nvSpPr>
            <p:cNvPr id="77843" name="Rectangle 19"/>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7844" name="Line 20"/>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7845" name="Line 21"/>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sp>
        <p:nvSpPr>
          <p:cNvPr id="77846" name="AutoShape 22"/>
          <p:cNvSpPr>
            <a:spLocks noChangeArrowheads="1"/>
          </p:cNvSpPr>
          <p:nvPr/>
        </p:nvSpPr>
        <p:spPr bwMode="auto">
          <a:xfrm rot="-971865">
            <a:off x="6477000" y="3248025"/>
            <a:ext cx="1676400" cy="1524000"/>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bg2"/>
          </a:solidFill>
          <a:ln w="12700">
            <a:solidFill>
              <a:srgbClr val="000000"/>
            </a:solidFill>
            <a:miter lim="800000"/>
            <a:headEnd/>
            <a:tailEnd/>
          </a:ln>
          <a:effectLst/>
        </p:spPr>
        <p:txBody>
          <a:bodyPr wrap="none" anchor="ctr"/>
          <a:lstStyle/>
          <a:p>
            <a:endParaRPr lang="en-US"/>
          </a:p>
        </p:txBody>
      </p:sp>
      <p:grpSp>
        <p:nvGrpSpPr>
          <p:cNvPr id="77847" name="Group 23"/>
          <p:cNvGrpSpPr>
            <a:grpSpLocks/>
          </p:cNvGrpSpPr>
          <p:nvPr/>
        </p:nvGrpSpPr>
        <p:grpSpPr bwMode="auto">
          <a:xfrm>
            <a:off x="8229600" y="3505200"/>
            <a:ext cx="457200" cy="304800"/>
            <a:chOff x="672" y="3120"/>
            <a:chExt cx="480" cy="336"/>
          </a:xfrm>
        </p:grpSpPr>
        <p:sp>
          <p:nvSpPr>
            <p:cNvPr id="77848" name="Rectangle 24"/>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7849" name="Line 25"/>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7850" name="Line 26"/>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77851" name="Group 27"/>
          <p:cNvGrpSpPr>
            <a:grpSpLocks/>
          </p:cNvGrpSpPr>
          <p:nvPr/>
        </p:nvGrpSpPr>
        <p:grpSpPr bwMode="auto">
          <a:xfrm>
            <a:off x="7620000" y="4724400"/>
            <a:ext cx="457200" cy="304800"/>
            <a:chOff x="672" y="3120"/>
            <a:chExt cx="480" cy="336"/>
          </a:xfrm>
        </p:grpSpPr>
        <p:sp>
          <p:nvSpPr>
            <p:cNvPr id="77852" name="Rectangle 28"/>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7853" name="Line 29"/>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7854" name="Line 30"/>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77855" name="Group 31"/>
          <p:cNvGrpSpPr>
            <a:grpSpLocks/>
          </p:cNvGrpSpPr>
          <p:nvPr/>
        </p:nvGrpSpPr>
        <p:grpSpPr bwMode="auto">
          <a:xfrm>
            <a:off x="6858000" y="2895600"/>
            <a:ext cx="457200" cy="304800"/>
            <a:chOff x="672" y="3120"/>
            <a:chExt cx="480" cy="336"/>
          </a:xfrm>
        </p:grpSpPr>
        <p:sp>
          <p:nvSpPr>
            <p:cNvPr id="77856" name="Rectangle 32"/>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7857" name="Line 33"/>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7858" name="Line 34"/>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sp>
        <p:nvSpPr>
          <p:cNvPr id="77859" name="AutoShape 35"/>
          <p:cNvSpPr>
            <a:spLocks noChangeArrowheads="1"/>
          </p:cNvSpPr>
          <p:nvPr/>
        </p:nvSpPr>
        <p:spPr bwMode="auto">
          <a:xfrm rot="-971865">
            <a:off x="3733800" y="4086225"/>
            <a:ext cx="1676400" cy="1524000"/>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bg2"/>
          </a:solidFill>
          <a:ln w="12700">
            <a:solidFill>
              <a:srgbClr val="000000"/>
            </a:solidFill>
            <a:miter lim="800000"/>
            <a:headEnd/>
            <a:tailEnd/>
          </a:ln>
          <a:effectLst/>
        </p:spPr>
        <p:txBody>
          <a:bodyPr wrap="none" anchor="ctr"/>
          <a:lstStyle/>
          <a:p>
            <a:endParaRPr lang="en-US"/>
          </a:p>
        </p:txBody>
      </p:sp>
      <p:grpSp>
        <p:nvGrpSpPr>
          <p:cNvPr id="77860" name="Group 36"/>
          <p:cNvGrpSpPr>
            <a:grpSpLocks/>
          </p:cNvGrpSpPr>
          <p:nvPr/>
        </p:nvGrpSpPr>
        <p:grpSpPr bwMode="auto">
          <a:xfrm>
            <a:off x="5486400" y="4343400"/>
            <a:ext cx="457200" cy="304800"/>
            <a:chOff x="672" y="3120"/>
            <a:chExt cx="480" cy="336"/>
          </a:xfrm>
        </p:grpSpPr>
        <p:sp>
          <p:nvSpPr>
            <p:cNvPr id="77861" name="Rectangle 37"/>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7862" name="Line 38"/>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7863" name="Line 39"/>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77864" name="Group 40"/>
          <p:cNvGrpSpPr>
            <a:grpSpLocks/>
          </p:cNvGrpSpPr>
          <p:nvPr/>
        </p:nvGrpSpPr>
        <p:grpSpPr bwMode="auto">
          <a:xfrm>
            <a:off x="4876800" y="5562600"/>
            <a:ext cx="457200" cy="304800"/>
            <a:chOff x="672" y="3120"/>
            <a:chExt cx="480" cy="336"/>
          </a:xfrm>
        </p:grpSpPr>
        <p:sp>
          <p:nvSpPr>
            <p:cNvPr id="77865" name="Rectangle 41"/>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7866" name="Line 42"/>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7867" name="Line 43"/>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77868" name="Group 44"/>
          <p:cNvGrpSpPr>
            <a:grpSpLocks/>
          </p:cNvGrpSpPr>
          <p:nvPr/>
        </p:nvGrpSpPr>
        <p:grpSpPr bwMode="auto">
          <a:xfrm>
            <a:off x="4114800" y="3733800"/>
            <a:ext cx="457200" cy="304800"/>
            <a:chOff x="672" y="3120"/>
            <a:chExt cx="480" cy="336"/>
          </a:xfrm>
        </p:grpSpPr>
        <p:sp>
          <p:nvSpPr>
            <p:cNvPr id="77869" name="Rectangle 45"/>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7870" name="Line 46"/>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7871" name="Line 47"/>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wipe(down)">
                                      <p:cBhvr>
                                        <p:cTn id="7" dur="580">
                                          <p:stCondLst>
                                            <p:cond delay="0"/>
                                          </p:stCondLst>
                                        </p:cTn>
                                        <p:tgtEl>
                                          <p:spTgt spid="77827"/>
                                        </p:tgtEl>
                                      </p:cBhvr>
                                    </p:animEffect>
                                    <p:anim calcmode="lin" valueType="num">
                                      <p:cBhvr>
                                        <p:cTn id="8" dur="1822" tmFilter="0,0; 0.14,0.36; 0.43,0.73; 0.71,0.91; 1.0,1.0">
                                          <p:stCondLst>
                                            <p:cond delay="0"/>
                                          </p:stCondLst>
                                        </p:cTn>
                                        <p:tgtEl>
                                          <p:spTgt spid="778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78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78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78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7827"/>
                                        </p:tgtEl>
                                        <p:attrNameLst>
                                          <p:attrName>ppt_y</p:attrName>
                                        </p:attrNameLst>
                                      </p:cBhvr>
                                      <p:tavLst>
                                        <p:tav tm="0" fmla="#ppt_y-sin(pi*$)/81">
                                          <p:val>
                                            <p:fltVal val="0"/>
                                          </p:val>
                                        </p:tav>
                                        <p:tav tm="100000">
                                          <p:val>
                                            <p:fltVal val="1"/>
                                          </p:val>
                                        </p:tav>
                                      </p:tavLst>
                                    </p:anim>
                                    <p:animScale>
                                      <p:cBhvr>
                                        <p:cTn id="13" dur="26">
                                          <p:stCondLst>
                                            <p:cond delay="650"/>
                                          </p:stCondLst>
                                        </p:cTn>
                                        <p:tgtEl>
                                          <p:spTgt spid="77827"/>
                                        </p:tgtEl>
                                      </p:cBhvr>
                                      <p:to x="100000" y="60000"/>
                                    </p:animScale>
                                    <p:animScale>
                                      <p:cBhvr>
                                        <p:cTn id="14" dur="166" decel="50000">
                                          <p:stCondLst>
                                            <p:cond delay="676"/>
                                          </p:stCondLst>
                                        </p:cTn>
                                        <p:tgtEl>
                                          <p:spTgt spid="77827"/>
                                        </p:tgtEl>
                                      </p:cBhvr>
                                      <p:to x="100000" y="100000"/>
                                    </p:animScale>
                                    <p:animScale>
                                      <p:cBhvr>
                                        <p:cTn id="15" dur="26">
                                          <p:stCondLst>
                                            <p:cond delay="1312"/>
                                          </p:stCondLst>
                                        </p:cTn>
                                        <p:tgtEl>
                                          <p:spTgt spid="77827"/>
                                        </p:tgtEl>
                                      </p:cBhvr>
                                      <p:to x="100000" y="80000"/>
                                    </p:animScale>
                                    <p:animScale>
                                      <p:cBhvr>
                                        <p:cTn id="16" dur="166" decel="50000">
                                          <p:stCondLst>
                                            <p:cond delay="1338"/>
                                          </p:stCondLst>
                                        </p:cTn>
                                        <p:tgtEl>
                                          <p:spTgt spid="77827"/>
                                        </p:tgtEl>
                                      </p:cBhvr>
                                      <p:to x="100000" y="100000"/>
                                    </p:animScale>
                                    <p:animScale>
                                      <p:cBhvr>
                                        <p:cTn id="17" dur="26">
                                          <p:stCondLst>
                                            <p:cond delay="1642"/>
                                          </p:stCondLst>
                                        </p:cTn>
                                        <p:tgtEl>
                                          <p:spTgt spid="77827"/>
                                        </p:tgtEl>
                                      </p:cBhvr>
                                      <p:to x="100000" y="90000"/>
                                    </p:animScale>
                                    <p:animScale>
                                      <p:cBhvr>
                                        <p:cTn id="18" dur="166" decel="50000">
                                          <p:stCondLst>
                                            <p:cond delay="1668"/>
                                          </p:stCondLst>
                                        </p:cTn>
                                        <p:tgtEl>
                                          <p:spTgt spid="77827"/>
                                        </p:tgtEl>
                                      </p:cBhvr>
                                      <p:to x="100000" y="100000"/>
                                    </p:animScale>
                                    <p:animScale>
                                      <p:cBhvr>
                                        <p:cTn id="19" dur="26">
                                          <p:stCondLst>
                                            <p:cond delay="1808"/>
                                          </p:stCondLst>
                                        </p:cTn>
                                        <p:tgtEl>
                                          <p:spTgt spid="77827"/>
                                        </p:tgtEl>
                                      </p:cBhvr>
                                      <p:to x="100000" y="95000"/>
                                    </p:animScale>
                                    <p:animScale>
                                      <p:cBhvr>
                                        <p:cTn id="20" dur="166" decel="50000">
                                          <p:stCondLst>
                                            <p:cond delay="1834"/>
                                          </p:stCondLst>
                                        </p:cTn>
                                        <p:tgtEl>
                                          <p:spTgt spid="778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Text Box 3"/>
          <p:cNvSpPr txBox="1">
            <a:spLocks noChangeArrowheads="1"/>
          </p:cNvSpPr>
          <p:nvPr/>
        </p:nvSpPr>
        <p:spPr bwMode="auto">
          <a:xfrm>
            <a:off x="457200" y="1470025"/>
            <a:ext cx="8153400" cy="2227263"/>
          </a:xfrm>
          <a:prstGeom prst="rect">
            <a:avLst/>
          </a:prstGeom>
          <a:noFill/>
          <a:ln w="12700">
            <a:noFill/>
            <a:miter lim="800000"/>
            <a:headEnd/>
            <a:tailEnd/>
          </a:ln>
          <a:effectLst/>
        </p:spPr>
        <p:txBody>
          <a:bodyPr>
            <a:spAutoFit/>
          </a:bodyPr>
          <a:lstStyle/>
          <a:p>
            <a:r>
              <a:rPr lang="en-US" sz="2800" b="1"/>
              <a:t>...is a technique for conducting a movement </a:t>
            </a:r>
          </a:p>
          <a:p>
            <a:r>
              <a:rPr lang="en-US" sz="2800" b="1"/>
              <a:t>to contact in which a commander intends to make contact with the smallest element possible.  Units follow a general direction and may act as the advance, flank, or rear guard.</a:t>
            </a:r>
          </a:p>
        </p:txBody>
      </p:sp>
      <p:sp>
        <p:nvSpPr>
          <p:cNvPr id="252932" name="Rectangle 4"/>
          <p:cNvSpPr>
            <a:spLocks noChangeArrowheads="1"/>
          </p:cNvSpPr>
          <p:nvPr/>
        </p:nvSpPr>
        <p:spPr bwMode="auto">
          <a:xfrm>
            <a:off x="4479925" y="3108325"/>
            <a:ext cx="184150" cy="641350"/>
          </a:xfrm>
          <a:prstGeom prst="rect">
            <a:avLst/>
          </a:prstGeom>
          <a:noFill/>
          <a:ln w="12700">
            <a:noFill/>
            <a:miter lim="800000"/>
            <a:headEnd/>
            <a:tailEnd/>
          </a:ln>
          <a:effectLst/>
        </p:spPr>
        <p:txBody>
          <a:bodyPr wrap="none">
            <a:spAutoFit/>
          </a:bodyPr>
          <a:lstStyle/>
          <a:p>
            <a:endParaRPr lang="en-US" sz="3600"/>
          </a:p>
        </p:txBody>
      </p:sp>
      <p:sp>
        <p:nvSpPr>
          <p:cNvPr id="252933" name="Text Box 5"/>
          <p:cNvSpPr txBox="1">
            <a:spLocks noChangeArrowheads="1"/>
          </p:cNvSpPr>
          <p:nvPr/>
        </p:nvSpPr>
        <p:spPr bwMode="auto">
          <a:xfrm>
            <a:off x="6400800" y="6096000"/>
            <a:ext cx="2514600" cy="366713"/>
          </a:xfrm>
          <a:prstGeom prst="rect">
            <a:avLst/>
          </a:prstGeom>
          <a:noFill/>
          <a:ln w="12700">
            <a:noFill/>
            <a:miter lim="800000"/>
            <a:headEnd/>
            <a:tailEnd/>
          </a:ln>
          <a:effectLst/>
        </p:spPr>
        <p:txBody>
          <a:bodyPr>
            <a:spAutoFit/>
          </a:bodyPr>
          <a:lstStyle/>
          <a:p>
            <a:pPr>
              <a:spcBef>
                <a:spcPct val="50000"/>
              </a:spcBef>
            </a:pPr>
            <a:r>
              <a:rPr lang="en-US" sz="1800" b="1"/>
              <a:t>FM 3-0 pg 7-17</a:t>
            </a:r>
          </a:p>
        </p:txBody>
      </p:sp>
      <p:sp>
        <p:nvSpPr>
          <p:cNvPr id="252934" name="Line 6"/>
          <p:cNvSpPr>
            <a:spLocks noChangeShapeType="1"/>
          </p:cNvSpPr>
          <p:nvPr/>
        </p:nvSpPr>
        <p:spPr bwMode="auto">
          <a:xfrm flipV="1">
            <a:off x="304800" y="4191000"/>
            <a:ext cx="8229600" cy="2438400"/>
          </a:xfrm>
          <a:prstGeom prst="line">
            <a:avLst/>
          </a:prstGeom>
          <a:noFill/>
          <a:ln w="38100">
            <a:solidFill>
              <a:srgbClr val="000000"/>
            </a:solidFill>
            <a:prstDash val="dash"/>
            <a:round/>
            <a:headEnd/>
            <a:tailEnd type="triangle" w="med" len="med"/>
          </a:ln>
          <a:effectLst/>
        </p:spPr>
        <p:txBody>
          <a:bodyPr/>
          <a:lstStyle/>
          <a:p>
            <a:endParaRPr lang="en-US"/>
          </a:p>
        </p:txBody>
      </p:sp>
      <p:sp>
        <p:nvSpPr>
          <p:cNvPr id="252935" name="AutoShape 7"/>
          <p:cNvSpPr>
            <a:spLocks noChangeArrowheads="1"/>
          </p:cNvSpPr>
          <p:nvPr/>
        </p:nvSpPr>
        <p:spPr bwMode="auto">
          <a:xfrm rot="-1040977">
            <a:off x="6934200" y="4267200"/>
            <a:ext cx="914400" cy="533400"/>
          </a:xfrm>
          <a:prstGeom prst="notchedRightArrow">
            <a:avLst>
              <a:gd name="adj1" fmla="val 50000"/>
              <a:gd name="adj2" fmla="val 42857"/>
            </a:avLst>
          </a:prstGeom>
          <a:solidFill>
            <a:schemeClr val="bg2"/>
          </a:solidFill>
          <a:ln w="12700">
            <a:solidFill>
              <a:srgbClr val="000000"/>
            </a:solidFill>
            <a:miter lim="800000"/>
            <a:headEnd/>
            <a:tailEnd/>
          </a:ln>
          <a:effectLst/>
        </p:spPr>
        <p:txBody>
          <a:bodyPr wrap="none" anchor="ctr"/>
          <a:lstStyle/>
          <a:p>
            <a:endParaRPr lang="en-US"/>
          </a:p>
        </p:txBody>
      </p:sp>
      <p:sp>
        <p:nvSpPr>
          <p:cNvPr id="252936" name="AutoShape 8"/>
          <p:cNvSpPr>
            <a:spLocks noChangeArrowheads="1"/>
          </p:cNvSpPr>
          <p:nvPr/>
        </p:nvSpPr>
        <p:spPr bwMode="auto">
          <a:xfrm rot="-1040977">
            <a:off x="4038600" y="4038600"/>
            <a:ext cx="914400" cy="533400"/>
          </a:xfrm>
          <a:prstGeom prst="notchedRightArrow">
            <a:avLst>
              <a:gd name="adj1" fmla="val 50000"/>
              <a:gd name="adj2" fmla="val 42857"/>
            </a:avLst>
          </a:prstGeom>
          <a:solidFill>
            <a:schemeClr val="bg2"/>
          </a:solidFill>
          <a:ln w="12700">
            <a:solidFill>
              <a:srgbClr val="000000"/>
            </a:solidFill>
            <a:miter lim="800000"/>
            <a:headEnd/>
            <a:tailEnd/>
          </a:ln>
          <a:effectLst/>
        </p:spPr>
        <p:txBody>
          <a:bodyPr wrap="none" anchor="ctr"/>
          <a:lstStyle/>
          <a:p>
            <a:endParaRPr lang="en-US"/>
          </a:p>
        </p:txBody>
      </p:sp>
      <p:sp>
        <p:nvSpPr>
          <p:cNvPr id="252937" name="AutoShape 9"/>
          <p:cNvSpPr>
            <a:spLocks noChangeArrowheads="1"/>
          </p:cNvSpPr>
          <p:nvPr/>
        </p:nvSpPr>
        <p:spPr bwMode="auto">
          <a:xfrm rot="-1040977">
            <a:off x="5029200" y="6096000"/>
            <a:ext cx="914400" cy="533400"/>
          </a:xfrm>
          <a:prstGeom prst="notchedRightArrow">
            <a:avLst>
              <a:gd name="adj1" fmla="val 50000"/>
              <a:gd name="adj2" fmla="val 42857"/>
            </a:avLst>
          </a:prstGeom>
          <a:solidFill>
            <a:schemeClr val="bg2"/>
          </a:solidFill>
          <a:ln w="12700">
            <a:solidFill>
              <a:srgbClr val="000000"/>
            </a:solidFill>
            <a:miter lim="800000"/>
            <a:headEnd/>
            <a:tailEnd/>
          </a:ln>
          <a:effectLst/>
        </p:spPr>
        <p:txBody>
          <a:bodyPr wrap="none" anchor="ctr"/>
          <a:lstStyle/>
          <a:p>
            <a:endParaRPr lang="en-US"/>
          </a:p>
        </p:txBody>
      </p:sp>
      <p:grpSp>
        <p:nvGrpSpPr>
          <p:cNvPr id="252944" name="Group 16"/>
          <p:cNvGrpSpPr>
            <a:grpSpLocks/>
          </p:cNvGrpSpPr>
          <p:nvPr/>
        </p:nvGrpSpPr>
        <p:grpSpPr bwMode="auto">
          <a:xfrm>
            <a:off x="4038600" y="5181600"/>
            <a:ext cx="762000" cy="533400"/>
            <a:chOff x="672" y="3120"/>
            <a:chExt cx="480" cy="336"/>
          </a:xfrm>
        </p:grpSpPr>
        <p:sp>
          <p:nvSpPr>
            <p:cNvPr id="252945" name="Rectangle 17"/>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252946" name="Line 18"/>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252947" name="Line 19"/>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252948" name="Group 20"/>
          <p:cNvGrpSpPr>
            <a:grpSpLocks/>
          </p:cNvGrpSpPr>
          <p:nvPr/>
        </p:nvGrpSpPr>
        <p:grpSpPr bwMode="auto">
          <a:xfrm>
            <a:off x="4419600" y="6400800"/>
            <a:ext cx="457200" cy="304800"/>
            <a:chOff x="672" y="3120"/>
            <a:chExt cx="480" cy="336"/>
          </a:xfrm>
        </p:grpSpPr>
        <p:sp>
          <p:nvSpPr>
            <p:cNvPr id="252949" name="Rectangle 21"/>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252950" name="Line 22"/>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252951" name="Line 23"/>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252952" name="Group 24"/>
          <p:cNvGrpSpPr>
            <a:grpSpLocks/>
          </p:cNvGrpSpPr>
          <p:nvPr/>
        </p:nvGrpSpPr>
        <p:grpSpPr bwMode="auto">
          <a:xfrm>
            <a:off x="3429000" y="4343400"/>
            <a:ext cx="457200" cy="304800"/>
            <a:chOff x="672" y="3120"/>
            <a:chExt cx="480" cy="336"/>
          </a:xfrm>
        </p:grpSpPr>
        <p:sp>
          <p:nvSpPr>
            <p:cNvPr id="252953" name="Rectangle 25"/>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252954" name="Line 26"/>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252955" name="Line 27"/>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252956" name="Group 28"/>
          <p:cNvGrpSpPr>
            <a:grpSpLocks/>
          </p:cNvGrpSpPr>
          <p:nvPr/>
        </p:nvGrpSpPr>
        <p:grpSpPr bwMode="auto">
          <a:xfrm>
            <a:off x="6400800" y="4572000"/>
            <a:ext cx="457200" cy="304800"/>
            <a:chOff x="672" y="3120"/>
            <a:chExt cx="480" cy="336"/>
          </a:xfrm>
        </p:grpSpPr>
        <p:sp>
          <p:nvSpPr>
            <p:cNvPr id="252957" name="Rectangle 29"/>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252958" name="Line 30"/>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252959" name="Line 31"/>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sp>
        <p:nvSpPr>
          <p:cNvPr id="252960" name="Text Box 32"/>
          <p:cNvSpPr txBox="1">
            <a:spLocks noChangeArrowheads="1"/>
          </p:cNvSpPr>
          <p:nvPr/>
        </p:nvSpPr>
        <p:spPr bwMode="auto">
          <a:xfrm>
            <a:off x="1670050" y="-76200"/>
            <a:ext cx="5949950" cy="1190625"/>
          </a:xfrm>
          <a:prstGeom prst="rect">
            <a:avLst/>
          </a:prstGeom>
          <a:noFill/>
          <a:ln w="12700">
            <a:noFill/>
            <a:miter lim="800000"/>
            <a:headEnd/>
            <a:tailEnd/>
          </a:ln>
          <a:effectLst/>
        </p:spPr>
        <p:txBody>
          <a:bodyPr wrap="none">
            <a:spAutoFit/>
          </a:bodyPr>
          <a:lstStyle/>
          <a:p>
            <a:pPr algn="ctr"/>
            <a:r>
              <a:rPr lang="en-US" sz="3600" b="1">
                <a:solidFill>
                  <a:schemeClr val="bg2"/>
                </a:solidFill>
              </a:rPr>
              <a:t>MOVEMENT TO CONTACT</a:t>
            </a:r>
          </a:p>
          <a:p>
            <a:pPr algn="ctr"/>
            <a:r>
              <a:rPr lang="en-US" sz="3600" b="1">
                <a:solidFill>
                  <a:schemeClr val="bg2"/>
                </a:solidFill>
              </a:rPr>
              <a:t>(Approach March)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2931"/>
                                        </p:tgtEl>
                                        <p:attrNameLst>
                                          <p:attrName>style.visibility</p:attrName>
                                        </p:attrNameLst>
                                      </p:cBhvr>
                                      <p:to>
                                        <p:strVal val="visible"/>
                                      </p:to>
                                    </p:set>
                                    <p:animEffect transition="in" filter="wipe(down)">
                                      <p:cBhvr>
                                        <p:cTn id="7" dur="580">
                                          <p:stCondLst>
                                            <p:cond delay="0"/>
                                          </p:stCondLst>
                                        </p:cTn>
                                        <p:tgtEl>
                                          <p:spTgt spid="252931"/>
                                        </p:tgtEl>
                                      </p:cBhvr>
                                    </p:animEffect>
                                    <p:anim calcmode="lin" valueType="num">
                                      <p:cBhvr>
                                        <p:cTn id="8" dur="1822" tmFilter="0,0; 0.14,0.36; 0.43,0.73; 0.71,0.91; 1.0,1.0">
                                          <p:stCondLst>
                                            <p:cond delay="0"/>
                                          </p:stCondLst>
                                        </p:cTn>
                                        <p:tgtEl>
                                          <p:spTgt spid="25293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293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293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293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2931"/>
                                        </p:tgtEl>
                                        <p:attrNameLst>
                                          <p:attrName>ppt_y</p:attrName>
                                        </p:attrNameLst>
                                      </p:cBhvr>
                                      <p:tavLst>
                                        <p:tav tm="0" fmla="#ppt_y-sin(pi*$)/81">
                                          <p:val>
                                            <p:fltVal val="0"/>
                                          </p:val>
                                        </p:tav>
                                        <p:tav tm="100000">
                                          <p:val>
                                            <p:fltVal val="1"/>
                                          </p:val>
                                        </p:tav>
                                      </p:tavLst>
                                    </p:anim>
                                    <p:animScale>
                                      <p:cBhvr>
                                        <p:cTn id="13" dur="26">
                                          <p:stCondLst>
                                            <p:cond delay="650"/>
                                          </p:stCondLst>
                                        </p:cTn>
                                        <p:tgtEl>
                                          <p:spTgt spid="252931"/>
                                        </p:tgtEl>
                                      </p:cBhvr>
                                      <p:to x="100000" y="60000"/>
                                    </p:animScale>
                                    <p:animScale>
                                      <p:cBhvr>
                                        <p:cTn id="14" dur="166" decel="50000">
                                          <p:stCondLst>
                                            <p:cond delay="676"/>
                                          </p:stCondLst>
                                        </p:cTn>
                                        <p:tgtEl>
                                          <p:spTgt spid="252931"/>
                                        </p:tgtEl>
                                      </p:cBhvr>
                                      <p:to x="100000" y="100000"/>
                                    </p:animScale>
                                    <p:animScale>
                                      <p:cBhvr>
                                        <p:cTn id="15" dur="26">
                                          <p:stCondLst>
                                            <p:cond delay="1312"/>
                                          </p:stCondLst>
                                        </p:cTn>
                                        <p:tgtEl>
                                          <p:spTgt spid="252931"/>
                                        </p:tgtEl>
                                      </p:cBhvr>
                                      <p:to x="100000" y="80000"/>
                                    </p:animScale>
                                    <p:animScale>
                                      <p:cBhvr>
                                        <p:cTn id="16" dur="166" decel="50000">
                                          <p:stCondLst>
                                            <p:cond delay="1338"/>
                                          </p:stCondLst>
                                        </p:cTn>
                                        <p:tgtEl>
                                          <p:spTgt spid="252931"/>
                                        </p:tgtEl>
                                      </p:cBhvr>
                                      <p:to x="100000" y="100000"/>
                                    </p:animScale>
                                    <p:animScale>
                                      <p:cBhvr>
                                        <p:cTn id="17" dur="26">
                                          <p:stCondLst>
                                            <p:cond delay="1642"/>
                                          </p:stCondLst>
                                        </p:cTn>
                                        <p:tgtEl>
                                          <p:spTgt spid="252931"/>
                                        </p:tgtEl>
                                      </p:cBhvr>
                                      <p:to x="100000" y="90000"/>
                                    </p:animScale>
                                    <p:animScale>
                                      <p:cBhvr>
                                        <p:cTn id="18" dur="166" decel="50000">
                                          <p:stCondLst>
                                            <p:cond delay="1668"/>
                                          </p:stCondLst>
                                        </p:cTn>
                                        <p:tgtEl>
                                          <p:spTgt spid="252931"/>
                                        </p:tgtEl>
                                      </p:cBhvr>
                                      <p:to x="100000" y="100000"/>
                                    </p:animScale>
                                    <p:animScale>
                                      <p:cBhvr>
                                        <p:cTn id="19" dur="26">
                                          <p:stCondLst>
                                            <p:cond delay="1808"/>
                                          </p:stCondLst>
                                        </p:cTn>
                                        <p:tgtEl>
                                          <p:spTgt spid="252931"/>
                                        </p:tgtEl>
                                      </p:cBhvr>
                                      <p:to x="100000" y="95000"/>
                                    </p:animScale>
                                    <p:animScale>
                                      <p:cBhvr>
                                        <p:cTn id="20" dur="166" decel="50000">
                                          <p:stCondLst>
                                            <p:cond delay="1834"/>
                                          </p:stCondLst>
                                        </p:cTn>
                                        <p:tgtEl>
                                          <p:spTgt spid="2529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ph type="title"/>
          </p:nvPr>
        </p:nvSpPr>
        <p:spPr bwMode="auto">
          <a:xfrm>
            <a:off x="1290638" y="457200"/>
            <a:ext cx="6862762" cy="1066800"/>
          </a:xfrm>
          <a:noFill/>
          <a:ln>
            <a:miter lim="800000"/>
            <a:headEnd/>
            <a:tailEnd/>
          </a:ln>
        </p:spPr>
        <p:txBody>
          <a:bodyPr vert="horz" wrap="square" lIns="91440" tIns="45720" rIns="91440" bIns="45720" numCol="1" anchor="t" anchorCtr="0" compatLnSpc="1">
            <a:prstTxWarp prst="textNoShape">
              <a:avLst/>
            </a:prstTxWarp>
          </a:bodyPr>
          <a:lstStyle/>
          <a:p>
            <a:r>
              <a:rPr lang="en-US" sz="4000" b="1"/>
              <a:t>ADMINISTRATION</a:t>
            </a:r>
            <a:endParaRPr lang="en-US" sz="4000"/>
          </a:p>
        </p:txBody>
      </p:sp>
      <p:sp>
        <p:nvSpPr>
          <p:cNvPr id="93187" name="Rectangle 3"/>
          <p:cNvSpPr>
            <a:spLocks noChangeArrowheads="1"/>
          </p:cNvSpPr>
          <p:nvPr>
            <p:ph type="body" idx="1"/>
          </p:nvPr>
        </p:nvSpPr>
        <p:spPr bwMode="auto">
          <a:xfrm>
            <a:off x="685800" y="2057400"/>
            <a:ext cx="7772400" cy="4572000"/>
          </a:xfrm>
          <a:noFill/>
          <a:ln>
            <a:miter lim="800000"/>
            <a:headEnd/>
            <a:tailEnd/>
          </a:ln>
        </p:spPr>
        <p:txBody>
          <a:bodyPr vert="horz" wrap="square" lIns="91440" tIns="45720" rIns="91440" bIns="45720" numCol="1" anchor="t" anchorCtr="0" compatLnSpc="1">
            <a:prstTxWarp prst="textNoShape">
              <a:avLst/>
            </a:prstTxWarp>
          </a:bodyPr>
          <a:lstStyle/>
          <a:p>
            <a:r>
              <a:rPr lang="en-US" sz="3200" b="1"/>
              <a:t>SAFETY:				NONE</a:t>
            </a:r>
          </a:p>
          <a:p>
            <a:pPr>
              <a:buFont typeface="Symbol" pitchFamily="18" charset="2"/>
              <a:buNone/>
            </a:pPr>
            <a:endParaRPr lang="en-US" sz="3200" b="1"/>
          </a:p>
          <a:p>
            <a:r>
              <a:rPr lang="en-US" sz="3200" b="1"/>
              <a:t>RISK ASSESSMENT:		LOW</a:t>
            </a:r>
          </a:p>
          <a:p>
            <a:endParaRPr lang="en-US" sz="3200" b="1"/>
          </a:p>
          <a:p>
            <a:r>
              <a:rPr lang="en-US" sz="3200" b="1"/>
              <a:t>ENVIRONMENTAL:		NONE</a:t>
            </a:r>
          </a:p>
          <a:p>
            <a:endParaRPr lang="en-US" sz="32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609600" y="1698625"/>
            <a:ext cx="8001000" cy="1373188"/>
          </a:xfrm>
          <a:prstGeom prst="rect">
            <a:avLst/>
          </a:prstGeom>
          <a:noFill/>
          <a:ln w="12700">
            <a:noFill/>
            <a:miter lim="800000"/>
            <a:headEnd/>
            <a:tailEnd/>
          </a:ln>
          <a:effectLst/>
        </p:spPr>
        <p:txBody>
          <a:bodyPr>
            <a:spAutoFit/>
          </a:bodyPr>
          <a:lstStyle/>
          <a:p>
            <a:r>
              <a:rPr lang="en-US" sz="2800" b="1"/>
              <a:t>...is a combat action that occurs when a moving force engages an enemy at an </a:t>
            </a:r>
          </a:p>
          <a:p>
            <a:r>
              <a:rPr lang="en-US" sz="2800" b="1"/>
              <a:t>unexpected time and place.</a:t>
            </a:r>
          </a:p>
        </p:txBody>
      </p:sp>
      <p:sp>
        <p:nvSpPr>
          <p:cNvPr id="79876" name="Text Box 4"/>
          <p:cNvSpPr txBox="1">
            <a:spLocks noChangeArrowheads="1"/>
          </p:cNvSpPr>
          <p:nvPr/>
        </p:nvSpPr>
        <p:spPr bwMode="auto">
          <a:xfrm>
            <a:off x="6858000" y="6400800"/>
            <a:ext cx="2057400" cy="366713"/>
          </a:xfrm>
          <a:prstGeom prst="rect">
            <a:avLst/>
          </a:prstGeom>
          <a:noFill/>
          <a:ln w="12700">
            <a:noFill/>
            <a:miter lim="800000"/>
            <a:headEnd/>
            <a:tailEnd/>
          </a:ln>
          <a:effectLst/>
        </p:spPr>
        <p:txBody>
          <a:bodyPr>
            <a:spAutoFit/>
          </a:bodyPr>
          <a:lstStyle/>
          <a:p>
            <a:pPr>
              <a:spcBef>
                <a:spcPct val="50000"/>
              </a:spcBef>
            </a:pPr>
            <a:r>
              <a:rPr lang="en-US" sz="1800" b="1"/>
              <a:t>FM 3-0 pg 7-18</a:t>
            </a:r>
          </a:p>
        </p:txBody>
      </p:sp>
      <p:grpSp>
        <p:nvGrpSpPr>
          <p:cNvPr id="79877" name="Group 5"/>
          <p:cNvGrpSpPr>
            <a:grpSpLocks/>
          </p:cNvGrpSpPr>
          <p:nvPr/>
        </p:nvGrpSpPr>
        <p:grpSpPr bwMode="auto">
          <a:xfrm>
            <a:off x="762000" y="4648200"/>
            <a:ext cx="762000" cy="533400"/>
            <a:chOff x="672" y="3120"/>
            <a:chExt cx="480" cy="336"/>
          </a:xfrm>
        </p:grpSpPr>
        <p:sp>
          <p:nvSpPr>
            <p:cNvPr id="79878" name="Rectangle 6"/>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79879" name="Line 7"/>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79880" name="Line 8"/>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79881" name="Group 9"/>
          <p:cNvGrpSpPr>
            <a:grpSpLocks/>
          </p:cNvGrpSpPr>
          <p:nvPr/>
        </p:nvGrpSpPr>
        <p:grpSpPr bwMode="auto">
          <a:xfrm>
            <a:off x="7620000" y="4648200"/>
            <a:ext cx="762000" cy="533400"/>
            <a:chOff x="672" y="3120"/>
            <a:chExt cx="480" cy="336"/>
          </a:xfrm>
        </p:grpSpPr>
        <p:sp>
          <p:nvSpPr>
            <p:cNvPr id="79882" name="Rectangle 10"/>
            <p:cNvSpPr>
              <a:spLocks noChangeArrowheads="1"/>
            </p:cNvSpPr>
            <p:nvPr/>
          </p:nvSpPr>
          <p:spPr bwMode="auto">
            <a:xfrm>
              <a:off x="672" y="3120"/>
              <a:ext cx="480" cy="336"/>
            </a:xfrm>
            <a:prstGeom prst="rect">
              <a:avLst/>
            </a:prstGeom>
            <a:noFill/>
            <a:ln w="57150">
              <a:solidFill>
                <a:schemeClr val="hlink"/>
              </a:solidFill>
              <a:miter lim="800000"/>
              <a:headEnd/>
              <a:tailEnd/>
            </a:ln>
            <a:effectLst/>
          </p:spPr>
          <p:txBody>
            <a:bodyPr wrap="none" anchor="ctr"/>
            <a:lstStyle/>
            <a:p>
              <a:endParaRPr lang="en-US"/>
            </a:p>
          </p:txBody>
        </p:sp>
        <p:sp>
          <p:nvSpPr>
            <p:cNvPr id="79883" name="Line 11"/>
            <p:cNvSpPr>
              <a:spLocks noChangeShapeType="1"/>
            </p:cNvSpPr>
            <p:nvPr/>
          </p:nvSpPr>
          <p:spPr bwMode="auto">
            <a:xfrm flipV="1">
              <a:off x="672" y="3120"/>
              <a:ext cx="480" cy="336"/>
            </a:xfrm>
            <a:prstGeom prst="line">
              <a:avLst/>
            </a:prstGeom>
            <a:noFill/>
            <a:ln w="38100">
              <a:solidFill>
                <a:schemeClr val="hlink"/>
              </a:solidFill>
              <a:round/>
              <a:headEnd/>
              <a:tailEnd/>
            </a:ln>
            <a:effectLst/>
          </p:spPr>
          <p:txBody>
            <a:bodyPr/>
            <a:lstStyle/>
            <a:p>
              <a:endParaRPr lang="en-US"/>
            </a:p>
          </p:txBody>
        </p:sp>
        <p:sp>
          <p:nvSpPr>
            <p:cNvPr id="79884" name="Line 12"/>
            <p:cNvSpPr>
              <a:spLocks noChangeShapeType="1"/>
            </p:cNvSpPr>
            <p:nvPr/>
          </p:nvSpPr>
          <p:spPr bwMode="auto">
            <a:xfrm flipH="1" flipV="1">
              <a:off x="672" y="3120"/>
              <a:ext cx="480" cy="336"/>
            </a:xfrm>
            <a:prstGeom prst="line">
              <a:avLst/>
            </a:prstGeom>
            <a:noFill/>
            <a:ln w="38100">
              <a:solidFill>
                <a:schemeClr val="hlink"/>
              </a:solidFill>
              <a:round/>
              <a:headEnd/>
              <a:tailEnd/>
            </a:ln>
            <a:effectLst/>
          </p:spPr>
          <p:txBody>
            <a:bodyPr/>
            <a:lstStyle/>
            <a:p>
              <a:endParaRPr lang="en-US"/>
            </a:p>
          </p:txBody>
        </p:sp>
      </p:grpSp>
      <p:sp>
        <p:nvSpPr>
          <p:cNvPr id="79885" name="AutoShape 13"/>
          <p:cNvSpPr>
            <a:spLocks noChangeArrowheads="1"/>
          </p:cNvSpPr>
          <p:nvPr/>
        </p:nvSpPr>
        <p:spPr bwMode="auto">
          <a:xfrm rot="-673">
            <a:off x="1905000" y="4648200"/>
            <a:ext cx="914400" cy="533400"/>
          </a:xfrm>
          <a:prstGeom prst="notchedRightArrow">
            <a:avLst>
              <a:gd name="adj1" fmla="val 50000"/>
              <a:gd name="adj2" fmla="val 42857"/>
            </a:avLst>
          </a:prstGeom>
          <a:solidFill>
            <a:schemeClr val="bg2"/>
          </a:solidFill>
          <a:ln w="12700">
            <a:solidFill>
              <a:srgbClr val="000000"/>
            </a:solidFill>
            <a:miter lim="800000"/>
            <a:headEnd/>
            <a:tailEnd/>
          </a:ln>
          <a:effectLst/>
        </p:spPr>
        <p:txBody>
          <a:bodyPr wrap="none" anchor="ctr"/>
          <a:lstStyle/>
          <a:p>
            <a:endParaRPr lang="en-US"/>
          </a:p>
        </p:txBody>
      </p:sp>
      <p:sp>
        <p:nvSpPr>
          <p:cNvPr id="79886" name="AutoShape 14"/>
          <p:cNvSpPr>
            <a:spLocks noChangeArrowheads="1"/>
          </p:cNvSpPr>
          <p:nvPr/>
        </p:nvSpPr>
        <p:spPr bwMode="auto">
          <a:xfrm rot="673" flipH="1">
            <a:off x="6400800" y="4648200"/>
            <a:ext cx="914400" cy="533400"/>
          </a:xfrm>
          <a:prstGeom prst="notchedRightArrow">
            <a:avLst>
              <a:gd name="adj1" fmla="val 50000"/>
              <a:gd name="adj2" fmla="val 42857"/>
            </a:avLst>
          </a:prstGeom>
          <a:solidFill>
            <a:schemeClr val="hlink"/>
          </a:solidFill>
          <a:ln w="12700">
            <a:solidFill>
              <a:srgbClr val="000000"/>
            </a:solidFill>
            <a:miter lim="800000"/>
            <a:headEnd/>
            <a:tailEnd/>
          </a:ln>
          <a:effectLst/>
        </p:spPr>
        <p:txBody>
          <a:bodyPr wrap="none" anchor="ctr"/>
          <a:lstStyle/>
          <a:p>
            <a:endParaRPr lang="en-US"/>
          </a:p>
        </p:txBody>
      </p:sp>
      <p:sp>
        <p:nvSpPr>
          <p:cNvPr id="79887" name="AutoShape 15"/>
          <p:cNvSpPr>
            <a:spLocks noChangeArrowheads="1"/>
          </p:cNvSpPr>
          <p:nvPr/>
        </p:nvSpPr>
        <p:spPr bwMode="auto">
          <a:xfrm>
            <a:off x="3048000" y="4038600"/>
            <a:ext cx="3200400" cy="1752600"/>
          </a:xfrm>
          <a:prstGeom prst="irregularSeal2">
            <a:avLst/>
          </a:prstGeom>
          <a:solidFill>
            <a:srgbClr val="FF9900"/>
          </a:solidFill>
          <a:ln w="12700">
            <a:solidFill>
              <a:srgbClr val="000000"/>
            </a:solidFill>
            <a:miter lim="800000"/>
            <a:headEnd/>
            <a:tailEnd/>
          </a:ln>
          <a:effectLst/>
        </p:spPr>
        <p:txBody>
          <a:bodyPr wrap="none" anchor="ctr"/>
          <a:lstStyle/>
          <a:p>
            <a:endParaRPr lang="en-US"/>
          </a:p>
        </p:txBody>
      </p:sp>
      <p:sp>
        <p:nvSpPr>
          <p:cNvPr id="79888" name="Text Box 16"/>
          <p:cNvSpPr txBox="1">
            <a:spLocks noChangeArrowheads="1"/>
          </p:cNvSpPr>
          <p:nvPr/>
        </p:nvSpPr>
        <p:spPr bwMode="auto">
          <a:xfrm>
            <a:off x="1670050" y="-76200"/>
            <a:ext cx="5949950" cy="1190625"/>
          </a:xfrm>
          <a:prstGeom prst="rect">
            <a:avLst/>
          </a:prstGeom>
          <a:noFill/>
          <a:ln w="12700">
            <a:noFill/>
            <a:miter lim="800000"/>
            <a:headEnd/>
            <a:tailEnd/>
          </a:ln>
          <a:effectLst/>
        </p:spPr>
        <p:txBody>
          <a:bodyPr wrap="none">
            <a:spAutoFit/>
          </a:bodyPr>
          <a:lstStyle/>
          <a:p>
            <a:pPr algn="ctr"/>
            <a:r>
              <a:rPr lang="en-US" sz="3600" b="1">
                <a:solidFill>
                  <a:schemeClr val="bg2"/>
                </a:solidFill>
              </a:rPr>
              <a:t>MOVEMENT TO CONTACT</a:t>
            </a:r>
          </a:p>
          <a:p>
            <a:pPr algn="ctr"/>
            <a:r>
              <a:rPr lang="en-US" sz="3600" b="1">
                <a:solidFill>
                  <a:schemeClr val="bg2"/>
                </a:solidFill>
              </a:rPr>
              <a:t>(Meeting Engagement)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wipe(down)">
                                      <p:cBhvr>
                                        <p:cTn id="7" dur="580">
                                          <p:stCondLst>
                                            <p:cond delay="0"/>
                                          </p:stCondLst>
                                        </p:cTn>
                                        <p:tgtEl>
                                          <p:spTgt spid="79875"/>
                                        </p:tgtEl>
                                      </p:cBhvr>
                                    </p:animEffect>
                                    <p:anim calcmode="lin" valueType="num">
                                      <p:cBhvr>
                                        <p:cTn id="8" dur="1822" tmFilter="0,0; 0.14,0.36; 0.43,0.73; 0.71,0.91; 1.0,1.0">
                                          <p:stCondLst>
                                            <p:cond delay="0"/>
                                          </p:stCondLst>
                                        </p:cTn>
                                        <p:tgtEl>
                                          <p:spTgt spid="7987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987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987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987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9875"/>
                                        </p:tgtEl>
                                        <p:attrNameLst>
                                          <p:attrName>ppt_y</p:attrName>
                                        </p:attrNameLst>
                                      </p:cBhvr>
                                      <p:tavLst>
                                        <p:tav tm="0" fmla="#ppt_y-sin(pi*$)/81">
                                          <p:val>
                                            <p:fltVal val="0"/>
                                          </p:val>
                                        </p:tav>
                                        <p:tav tm="100000">
                                          <p:val>
                                            <p:fltVal val="1"/>
                                          </p:val>
                                        </p:tav>
                                      </p:tavLst>
                                    </p:anim>
                                    <p:animScale>
                                      <p:cBhvr>
                                        <p:cTn id="13" dur="26">
                                          <p:stCondLst>
                                            <p:cond delay="650"/>
                                          </p:stCondLst>
                                        </p:cTn>
                                        <p:tgtEl>
                                          <p:spTgt spid="79875"/>
                                        </p:tgtEl>
                                      </p:cBhvr>
                                      <p:to x="100000" y="60000"/>
                                    </p:animScale>
                                    <p:animScale>
                                      <p:cBhvr>
                                        <p:cTn id="14" dur="166" decel="50000">
                                          <p:stCondLst>
                                            <p:cond delay="676"/>
                                          </p:stCondLst>
                                        </p:cTn>
                                        <p:tgtEl>
                                          <p:spTgt spid="79875"/>
                                        </p:tgtEl>
                                      </p:cBhvr>
                                      <p:to x="100000" y="100000"/>
                                    </p:animScale>
                                    <p:animScale>
                                      <p:cBhvr>
                                        <p:cTn id="15" dur="26">
                                          <p:stCondLst>
                                            <p:cond delay="1312"/>
                                          </p:stCondLst>
                                        </p:cTn>
                                        <p:tgtEl>
                                          <p:spTgt spid="79875"/>
                                        </p:tgtEl>
                                      </p:cBhvr>
                                      <p:to x="100000" y="80000"/>
                                    </p:animScale>
                                    <p:animScale>
                                      <p:cBhvr>
                                        <p:cTn id="16" dur="166" decel="50000">
                                          <p:stCondLst>
                                            <p:cond delay="1338"/>
                                          </p:stCondLst>
                                        </p:cTn>
                                        <p:tgtEl>
                                          <p:spTgt spid="79875"/>
                                        </p:tgtEl>
                                      </p:cBhvr>
                                      <p:to x="100000" y="100000"/>
                                    </p:animScale>
                                    <p:animScale>
                                      <p:cBhvr>
                                        <p:cTn id="17" dur="26">
                                          <p:stCondLst>
                                            <p:cond delay="1642"/>
                                          </p:stCondLst>
                                        </p:cTn>
                                        <p:tgtEl>
                                          <p:spTgt spid="79875"/>
                                        </p:tgtEl>
                                      </p:cBhvr>
                                      <p:to x="100000" y="90000"/>
                                    </p:animScale>
                                    <p:animScale>
                                      <p:cBhvr>
                                        <p:cTn id="18" dur="166" decel="50000">
                                          <p:stCondLst>
                                            <p:cond delay="1668"/>
                                          </p:stCondLst>
                                        </p:cTn>
                                        <p:tgtEl>
                                          <p:spTgt spid="79875"/>
                                        </p:tgtEl>
                                      </p:cBhvr>
                                      <p:to x="100000" y="100000"/>
                                    </p:animScale>
                                    <p:animScale>
                                      <p:cBhvr>
                                        <p:cTn id="19" dur="26">
                                          <p:stCondLst>
                                            <p:cond delay="1808"/>
                                          </p:stCondLst>
                                        </p:cTn>
                                        <p:tgtEl>
                                          <p:spTgt spid="79875"/>
                                        </p:tgtEl>
                                      </p:cBhvr>
                                      <p:to x="100000" y="95000"/>
                                    </p:animScale>
                                    <p:animScale>
                                      <p:cBhvr>
                                        <p:cTn id="20" dur="166" decel="50000">
                                          <p:stCondLst>
                                            <p:cond delay="1834"/>
                                          </p:stCondLst>
                                        </p:cTn>
                                        <p:tgtEl>
                                          <p:spTgt spid="7987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ph type="title"/>
          </p:nvPr>
        </p:nvSpPr>
        <p:spPr bwMode="auto">
          <a:xfrm>
            <a:off x="1290638" y="381000"/>
            <a:ext cx="6862762" cy="7620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ATTACK</a:t>
            </a:r>
          </a:p>
        </p:txBody>
      </p:sp>
      <p:sp>
        <p:nvSpPr>
          <p:cNvPr id="24579" name="Rectangle 3"/>
          <p:cNvSpPr>
            <a:spLocks noChangeArrowheads="1"/>
          </p:cNvSpPr>
          <p:nvPr>
            <p:ph type="body" idx="1"/>
          </p:nvPr>
        </p:nvSpPr>
        <p:spPr bwMode="auto">
          <a:xfrm>
            <a:off x="685800" y="1295400"/>
            <a:ext cx="7772400" cy="49530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80000"/>
              </a:lnSpc>
              <a:buFont typeface="Symbol" pitchFamily="18" charset="2"/>
              <a:buNone/>
            </a:pPr>
            <a:r>
              <a:rPr lang="en-US" sz="2000" b="1"/>
              <a:t>…is an offensive operation that destroys or defeats enemy</a:t>
            </a:r>
          </a:p>
          <a:p>
            <a:pPr>
              <a:lnSpc>
                <a:spcPct val="80000"/>
              </a:lnSpc>
              <a:buFont typeface="Symbol" pitchFamily="18" charset="2"/>
              <a:buNone/>
            </a:pPr>
            <a:r>
              <a:rPr lang="en-US" sz="2000" b="1"/>
              <a:t>forces, seizes and secures terrain, or both.</a:t>
            </a:r>
          </a:p>
          <a:p>
            <a:pPr>
              <a:lnSpc>
                <a:spcPct val="90000"/>
              </a:lnSpc>
              <a:buFont typeface="Symbol" pitchFamily="18" charset="2"/>
              <a:buNone/>
            </a:pPr>
            <a:r>
              <a:rPr lang="en-US" sz="2000" b="1"/>
              <a:t>	Hasty attack</a:t>
            </a:r>
          </a:p>
          <a:p>
            <a:pPr>
              <a:lnSpc>
                <a:spcPct val="90000"/>
              </a:lnSpc>
              <a:buFont typeface="Symbol" pitchFamily="18" charset="2"/>
              <a:buNone/>
            </a:pPr>
            <a:r>
              <a:rPr lang="en-US" sz="2000" b="1"/>
              <a:t>	Deliberate attack</a:t>
            </a:r>
          </a:p>
          <a:p>
            <a:pPr>
              <a:lnSpc>
                <a:spcPct val="90000"/>
              </a:lnSpc>
              <a:buFont typeface="Symbol" pitchFamily="18" charset="2"/>
              <a:buNone/>
            </a:pPr>
            <a:r>
              <a:rPr lang="en-US" sz="2000" b="1"/>
              <a:t>	Special purpose attacks:</a:t>
            </a:r>
          </a:p>
          <a:p>
            <a:pPr>
              <a:lnSpc>
                <a:spcPct val="90000"/>
              </a:lnSpc>
              <a:buFont typeface="Symbol" pitchFamily="18" charset="2"/>
              <a:buNone/>
            </a:pPr>
            <a:r>
              <a:rPr lang="en-US" sz="2000" b="1"/>
              <a:t>		Spoiling attack</a:t>
            </a:r>
          </a:p>
          <a:p>
            <a:pPr>
              <a:lnSpc>
                <a:spcPct val="90000"/>
              </a:lnSpc>
              <a:buFont typeface="Symbol" pitchFamily="18" charset="2"/>
              <a:buNone/>
            </a:pPr>
            <a:r>
              <a:rPr lang="en-US" sz="2000" b="1"/>
              <a:t>     	Counterattack</a:t>
            </a:r>
          </a:p>
          <a:p>
            <a:pPr>
              <a:lnSpc>
                <a:spcPct val="90000"/>
              </a:lnSpc>
              <a:buFont typeface="Symbol" pitchFamily="18" charset="2"/>
              <a:buNone/>
            </a:pPr>
            <a:r>
              <a:rPr lang="en-US" sz="2000" b="1"/>
              <a:t>     	Raid</a:t>
            </a:r>
          </a:p>
          <a:p>
            <a:pPr>
              <a:lnSpc>
                <a:spcPct val="90000"/>
              </a:lnSpc>
              <a:buFont typeface="Symbol" pitchFamily="18" charset="2"/>
              <a:buNone/>
            </a:pPr>
            <a:r>
              <a:rPr lang="en-US" sz="2000" b="1"/>
              <a:t>		Ambush</a:t>
            </a:r>
          </a:p>
          <a:p>
            <a:pPr>
              <a:lnSpc>
                <a:spcPct val="90000"/>
              </a:lnSpc>
              <a:buFont typeface="Symbol" pitchFamily="18" charset="2"/>
              <a:buNone/>
            </a:pPr>
            <a:r>
              <a:rPr lang="en-US" sz="2000" b="1"/>
              <a:t>     	Feint  </a:t>
            </a:r>
          </a:p>
          <a:p>
            <a:pPr>
              <a:lnSpc>
                <a:spcPct val="90000"/>
              </a:lnSpc>
              <a:buFont typeface="Symbol" pitchFamily="18" charset="2"/>
              <a:buNone/>
            </a:pPr>
            <a:r>
              <a:rPr lang="en-US" sz="2000" b="1"/>
              <a:t>     	Demonstration</a:t>
            </a:r>
          </a:p>
          <a:p>
            <a:pPr>
              <a:lnSpc>
                <a:spcPct val="90000"/>
              </a:lnSpc>
              <a:buFont typeface="Symbol" pitchFamily="18" charset="2"/>
              <a:buNone/>
            </a:pPr>
            <a:endParaRPr lang="en-US" sz="2000" b="1"/>
          </a:p>
        </p:txBody>
      </p:sp>
      <p:sp>
        <p:nvSpPr>
          <p:cNvPr id="24581" name="Text Box 5"/>
          <p:cNvSpPr txBox="1">
            <a:spLocks noChangeArrowheads="1"/>
          </p:cNvSpPr>
          <p:nvPr/>
        </p:nvSpPr>
        <p:spPr bwMode="auto">
          <a:xfrm>
            <a:off x="6858000" y="6477000"/>
            <a:ext cx="2286000" cy="366713"/>
          </a:xfrm>
          <a:prstGeom prst="rect">
            <a:avLst/>
          </a:prstGeom>
          <a:noFill/>
          <a:ln w="12700">
            <a:noFill/>
            <a:miter lim="800000"/>
            <a:headEnd/>
            <a:tailEnd/>
          </a:ln>
          <a:effectLst/>
        </p:spPr>
        <p:txBody>
          <a:bodyPr>
            <a:spAutoFit/>
          </a:bodyPr>
          <a:lstStyle/>
          <a:p>
            <a:pPr>
              <a:spcBef>
                <a:spcPct val="50000"/>
              </a:spcBef>
            </a:pPr>
            <a:r>
              <a:rPr lang="en-US" sz="1800" b="1"/>
              <a:t>FM 3-0 pg 7-18</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651125" y="441325"/>
            <a:ext cx="4130675" cy="701675"/>
          </a:xfrm>
          <a:prstGeom prst="rect">
            <a:avLst/>
          </a:prstGeom>
          <a:noFill/>
          <a:ln w="12700">
            <a:noFill/>
            <a:miter lim="800000"/>
            <a:headEnd/>
            <a:tailEnd/>
          </a:ln>
          <a:effectLst/>
        </p:spPr>
        <p:txBody>
          <a:bodyPr wrap="none">
            <a:spAutoFit/>
          </a:bodyPr>
          <a:lstStyle/>
          <a:p>
            <a:r>
              <a:rPr lang="en-US" sz="4000" b="1">
                <a:solidFill>
                  <a:schemeClr val="bg2"/>
                </a:solidFill>
              </a:rPr>
              <a:t>HASTY ATTACK</a:t>
            </a:r>
          </a:p>
        </p:txBody>
      </p:sp>
      <p:sp>
        <p:nvSpPr>
          <p:cNvPr id="80900" name="Text Box 4"/>
          <p:cNvSpPr txBox="1">
            <a:spLocks noChangeArrowheads="1"/>
          </p:cNvSpPr>
          <p:nvPr/>
        </p:nvSpPr>
        <p:spPr bwMode="auto">
          <a:xfrm>
            <a:off x="609600" y="1143000"/>
            <a:ext cx="7848600" cy="3509963"/>
          </a:xfrm>
          <a:prstGeom prst="rect">
            <a:avLst/>
          </a:prstGeom>
          <a:noFill/>
          <a:ln w="12700">
            <a:noFill/>
            <a:miter lim="800000"/>
            <a:headEnd/>
            <a:tailEnd/>
          </a:ln>
          <a:effectLst/>
        </p:spPr>
        <p:txBody>
          <a:bodyPr>
            <a:spAutoFit/>
          </a:bodyPr>
          <a:lstStyle/>
          <a:p>
            <a:pPr>
              <a:spcBef>
                <a:spcPct val="50000"/>
              </a:spcBef>
            </a:pPr>
            <a:endParaRPr lang="en-US" sz="2800" b="1"/>
          </a:p>
          <a:p>
            <a:pPr>
              <a:spcBef>
                <a:spcPct val="50000"/>
              </a:spcBef>
            </a:pPr>
            <a:r>
              <a:rPr lang="en-US" sz="2800" b="1"/>
              <a:t>…usually occurs during movements to contact and defensive operations. </a:t>
            </a:r>
          </a:p>
          <a:p>
            <a:pPr>
              <a:spcBef>
                <a:spcPct val="50000"/>
              </a:spcBef>
            </a:pPr>
            <a:r>
              <a:rPr lang="en-US" sz="2800" b="1"/>
              <a:t>… it intentionally trades the advantages of thorough preparation and full synchronization for those of immediate execution.</a:t>
            </a:r>
          </a:p>
        </p:txBody>
      </p:sp>
      <p:sp>
        <p:nvSpPr>
          <p:cNvPr id="80901" name="Text Box 5"/>
          <p:cNvSpPr txBox="1">
            <a:spLocks noChangeArrowheads="1"/>
          </p:cNvSpPr>
          <p:nvPr/>
        </p:nvSpPr>
        <p:spPr bwMode="auto">
          <a:xfrm>
            <a:off x="7086600" y="6477000"/>
            <a:ext cx="2057400" cy="366713"/>
          </a:xfrm>
          <a:prstGeom prst="rect">
            <a:avLst/>
          </a:prstGeom>
          <a:noFill/>
          <a:ln w="12700">
            <a:noFill/>
            <a:miter lim="800000"/>
            <a:headEnd/>
            <a:tailEnd/>
          </a:ln>
          <a:effectLst/>
        </p:spPr>
        <p:txBody>
          <a:bodyPr>
            <a:spAutoFit/>
          </a:bodyPr>
          <a:lstStyle/>
          <a:p>
            <a:pPr>
              <a:spcBef>
                <a:spcPct val="50000"/>
              </a:spcBef>
            </a:pPr>
            <a:r>
              <a:rPr lang="en-US" sz="1800" b="1"/>
              <a:t>FM 3-0 pg 7-19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iterate type="wd">
                                    <p:tmPct val="100000"/>
                                  </p:iterate>
                                  <p:childTnLst>
                                    <p:set>
                                      <p:cBhvr>
                                        <p:cTn id="6" dur="1" fill="hold">
                                          <p:stCondLst>
                                            <p:cond delay="0"/>
                                          </p:stCondLst>
                                        </p:cTn>
                                        <p:tgtEl>
                                          <p:spTgt spid="80900"/>
                                        </p:tgtEl>
                                        <p:attrNameLst>
                                          <p:attrName>style.visibility</p:attrName>
                                        </p:attrNameLst>
                                      </p:cBhvr>
                                      <p:to>
                                        <p:strVal val="visible"/>
                                      </p:to>
                                    </p:set>
                                    <p:animEffect transition="in" filter="slide(fromLeft)">
                                      <p:cBhvr>
                                        <p:cTn id="7" dur="300"/>
                                        <p:tgtEl>
                                          <p:spTgt spid="8090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1" nodeType="clickEffect">
                                  <p:stCondLst>
                                    <p:cond delay="0"/>
                                  </p:stCondLst>
                                  <p:iterate type="wd">
                                    <p:tmPct val="0"/>
                                  </p:iterate>
                                  <p:childTnLst>
                                    <p:set>
                                      <p:cBhvr>
                                        <p:cTn id="11" dur="1" fill="hold">
                                          <p:stCondLst>
                                            <p:cond delay="0"/>
                                          </p:stCondLst>
                                        </p:cTn>
                                        <p:tgtEl>
                                          <p:spTgt spid="80900"/>
                                        </p:tgtEl>
                                        <p:attrNameLst>
                                          <p:attrName>style.visibility</p:attrName>
                                        </p:attrNameLst>
                                      </p:cBhvr>
                                      <p:to>
                                        <p:strVal val="visible"/>
                                      </p:to>
                                    </p:set>
                                    <p:anim calcmode="lin" valueType="num">
                                      <p:cBhvr additive="base">
                                        <p:cTn id="12" dur="500" fill="hold"/>
                                        <p:tgtEl>
                                          <p:spTgt spid="80900"/>
                                        </p:tgtEl>
                                        <p:attrNameLst>
                                          <p:attrName>ppt_x</p:attrName>
                                        </p:attrNameLst>
                                      </p:cBhvr>
                                      <p:tavLst>
                                        <p:tav tm="0">
                                          <p:val>
                                            <p:strVal val="0-#ppt_w/2"/>
                                          </p:val>
                                        </p:tav>
                                        <p:tav tm="100000">
                                          <p:val>
                                            <p:strVal val="#ppt_x"/>
                                          </p:val>
                                        </p:tav>
                                      </p:tavLst>
                                    </p:anim>
                                    <p:anim calcmode="lin" valueType="num">
                                      <p:cBhvr additive="base">
                                        <p:cTn id="13" dur="500" fill="hold"/>
                                        <p:tgtEl>
                                          <p:spTgt spid="809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utoUpdateAnimBg="0"/>
      <p:bldP spid="80900"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1026"/>
          <p:cNvSpPr txBox="1">
            <a:spLocks noChangeArrowheads="1"/>
          </p:cNvSpPr>
          <p:nvPr/>
        </p:nvSpPr>
        <p:spPr bwMode="auto">
          <a:xfrm>
            <a:off x="1828800" y="441325"/>
            <a:ext cx="5794375" cy="701675"/>
          </a:xfrm>
          <a:prstGeom prst="rect">
            <a:avLst/>
          </a:prstGeom>
          <a:noFill/>
          <a:ln w="12700">
            <a:noFill/>
            <a:miter lim="800000"/>
            <a:headEnd/>
            <a:tailEnd/>
          </a:ln>
          <a:effectLst/>
        </p:spPr>
        <p:txBody>
          <a:bodyPr wrap="none">
            <a:spAutoFit/>
          </a:bodyPr>
          <a:lstStyle/>
          <a:p>
            <a:r>
              <a:rPr lang="en-US" sz="4000" b="1">
                <a:solidFill>
                  <a:schemeClr val="bg2"/>
                </a:solidFill>
              </a:rPr>
              <a:t> DELIBERATE ATTACK</a:t>
            </a:r>
          </a:p>
        </p:txBody>
      </p:sp>
      <p:sp>
        <p:nvSpPr>
          <p:cNvPr id="150531" name="Text Box 1027"/>
          <p:cNvSpPr txBox="1">
            <a:spLocks noChangeArrowheads="1"/>
          </p:cNvSpPr>
          <p:nvPr/>
        </p:nvSpPr>
        <p:spPr bwMode="auto">
          <a:xfrm>
            <a:off x="304800" y="1447800"/>
            <a:ext cx="8534400" cy="3508375"/>
          </a:xfrm>
          <a:prstGeom prst="rect">
            <a:avLst/>
          </a:prstGeom>
          <a:noFill/>
          <a:ln w="12700">
            <a:noFill/>
            <a:miter lim="800000"/>
            <a:headEnd/>
            <a:tailEnd/>
          </a:ln>
          <a:effectLst/>
        </p:spPr>
        <p:txBody>
          <a:bodyPr>
            <a:spAutoFit/>
          </a:bodyPr>
          <a:lstStyle/>
          <a:p>
            <a:r>
              <a:rPr lang="en-US" sz="2800" b="1"/>
              <a:t>…are highly synchronized operations characterized by detailed planning and preparation. </a:t>
            </a:r>
          </a:p>
          <a:p>
            <a:endParaRPr lang="en-US" sz="2800" b="1"/>
          </a:p>
          <a:p>
            <a:r>
              <a:rPr lang="en-US" sz="2800" b="1"/>
              <a:t>...use simultaneous operations throughout the AO, planned fires, shaping operations, and forward positioning of resources to sustain momentum.</a:t>
            </a:r>
          </a:p>
        </p:txBody>
      </p:sp>
      <p:sp>
        <p:nvSpPr>
          <p:cNvPr id="150532" name="Text Box 1028"/>
          <p:cNvSpPr txBox="1">
            <a:spLocks noChangeArrowheads="1"/>
          </p:cNvSpPr>
          <p:nvPr/>
        </p:nvSpPr>
        <p:spPr bwMode="auto">
          <a:xfrm>
            <a:off x="6781800" y="6477000"/>
            <a:ext cx="2438400" cy="366713"/>
          </a:xfrm>
          <a:prstGeom prst="rect">
            <a:avLst/>
          </a:prstGeom>
          <a:noFill/>
          <a:ln w="12700">
            <a:noFill/>
            <a:miter lim="800000"/>
            <a:headEnd/>
            <a:tailEnd/>
          </a:ln>
          <a:effectLst/>
        </p:spPr>
        <p:txBody>
          <a:bodyPr>
            <a:spAutoFit/>
          </a:bodyPr>
          <a:lstStyle/>
          <a:p>
            <a:pPr>
              <a:spcBef>
                <a:spcPct val="50000"/>
              </a:spcBef>
            </a:pPr>
            <a:r>
              <a:rPr lang="en-US" sz="1800" b="1"/>
              <a:t>FM 3-0 pg 7-19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 calcmode="lin" valueType="num">
                                      <p:cBhvr additive="base">
                                        <p:cTn id="7" dur="500" fill="hold"/>
                                        <p:tgtEl>
                                          <p:spTgt spid="150531"/>
                                        </p:tgtEl>
                                        <p:attrNameLst>
                                          <p:attrName>ppt_x</p:attrName>
                                        </p:attrNameLst>
                                      </p:cBhvr>
                                      <p:tavLst>
                                        <p:tav tm="0">
                                          <p:val>
                                            <p:strVal val="1+#ppt_w/2"/>
                                          </p:val>
                                        </p:tav>
                                        <p:tav tm="100000">
                                          <p:val>
                                            <p:strVal val="#ppt_x"/>
                                          </p:val>
                                        </p:tav>
                                      </p:tavLst>
                                    </p:anim>
                                    <p:anim calcmode="lin" valueType="num">
                                      <p:cBhvr additive="base">
                                        <p:cTn id="8" dur="500" fill="hold"/>
                                        <p:tgtEl>
                                          <p:spTgt spid="150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1026"/>
          <p:cNvSpPr>
            <a:spLocks noChangeArrowheads="1"/>
          </p:cNvSpPr>
          <p:nvPr>
            <p:ph type="title"/>
          </p:nvPr>
        </p:nvSpPr>
        <p:spPr bwMode="auto">
          <a:xfrm>
            <a:off x="990600" y="-76200"/>
            <a:ext cx="72390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a:t>SPECIAL PURPOSE </a:t>
            </a:r>
            <a:br>
              <a:rPr lang="en-US" b="1"/>
            </a:br>
            <a:r>
              <a:rPr lang="en-US" b="1"/>
              <a:t>ATTACKS</a:t>
            </a:r>
          </a:p>
        </p:txBody>
      </p:sp>
      <p:sp>
        <p:nvSpPr>
          <p:cNvPr id="199683" name="Rectangle 1027"/>
          <p:cNvSpPr>
            <a:spLocks noChangeArrowheads="1"/>
          </p:cNvSpPr>
          <p:nvPr>
            <p:ph type="body" idx="1"/>
          </p:nvPr>
        </p:nvSpPr>
        <p:spPr bwMode="auto">
          <a:xfrm>
            <a:off x="762000" y="1524000"/>
            <a:ext cx="7772400" cy="4495800"/>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Symbol" pitchFamily="18" charset="2"/>
              <a:buNone/>
            </a:pPr>
            <a:r>
              <a:rPr lang="en-US" b="1"/>
              <a:t>Certain forms of attack employ distinctive</a:t>
            </a:r>
          </a:p>
          <a:p>
            <a:pPr>
              <a:lnSpc>
                <a:spcPct val="50000"/>
              </a:lnSpc>
              <a:buFont typeface="Symbol" pitchFamily="18" charset="2"/>
              <a:buNone/>
            </a:pPr>
            <a:r>
              <a:rPr lang="en-US" b="1"/>
              <a:t>methods and require special planning.  They</a:t>
            </a:r>
          </a:p>
          <a:p>
            <a:pPr>
              <a:lnSpc>
                <a:spcPct val="50000"/>
              </a:lnSpc>
              <a:buFont typeface="Symbol" pitchFamily="18" charset="2"/>
              <a:buNone/>
            </a:pPr>
            <a:r>
              <a:rPr lang="en-US" b="1"/>
              <a:t>are:</a:t>
            </a:r>
          </a:p>
          <a:p>
            <a:pPr>
              <a:lnSpc>
                <a:spcPct val="50000"/>
              </a:lnSpc>
              <a:buFont typeface="Symbol" pitchFamily="18" charset="2"/>
              <a:buNone/>
            </a:pPr>
            <a:r>
              <a:rPr lang="en-US" b="1"/>
              <a:t>	</a:t>
            </a:r>
          </a:p>
          <a:p>
            <a:pPr algn="ctr">
              <a:lnSpc>
                <a:spcPct val="50000"/>
              </a:lnSpc>
              <a:buFont typeface="Symbol" pitchFamily="18" charset="2"/>
              <a:buNone/>
            </a:pPr>
            <a:r>
              <a:rPr lang="en-US" b="1"/>
              <a:t>Spoiling attack</a:t>
            </a:r>
          </a:p>
          <a:p>
            <a:pPr algn="ctr">
              <a:lnSpc>
                <a:spcPct val="50000"/>
              </a:lnSpc>
              <a:buFont typeface="Symbol" pitchFamily="18" charset="2"/>
              <a:buNone/>
            </a:pPr>
            <a:r>
              <a:rPr lang="en-US" b="1"/>
              <a:t>Counterattack</a:t>
            </a:r>
          </a:p>
          <a:p>
            <a:pPr algn="ctr">
              <a:lnSpc>
                <a:spcPct val="50000"/>
              </a:lnSpc>
              <a:buFont typeface="Symbol" pitchFamily="18" charset="2"/>
              <a:buNone/>
            </a:pPr>
            <a:r>
              <a:rPr lang="en-US" b="1"/>
              <a:t>Raid</a:t>
            </a:r>
          </a:p>
          <a:p>
            <a:pPr algn="ctr">
              <a:lnSpc>
                <a:spcPct val="50000"/>
              </a:lnSpc>
              <a:buFont typeface="Symbol" pitchFamily="18" charset="2"/>
              <a:buNone/>
            </a:pPr>
            <a:r>
              <a:rPr lang="en-US" b="1"/>
              <a:t>Ambush</a:t>
            </a:r>
          </a:p>
          <a:p>
            <a:pPr algn="ctr">
              <a:lnSpc>
                <a:spcPct val="50000"/>
              </a:lnSpc>
              <a:buFont typeface="Symbol" pitchFamily="18" charset="2"/>
              <a:buNone/>
            </a:pPr>
            <a:r>
              <a:rPr lang="en-US" b="1"/>
              <a:t>Feint</a:t>
            </a:r>
          </a:p>
          <a:p>
            <a:pPr algn="ctr">
              <a:lnSpc>
                <a:spcPct val="50000"/>
              </a:lnSpc>
              <a:buFont typeface="Symbol" pitchFamily="18" charset="2"/>
              <a:buNone/>
            </a:pPr>
            <a:r>
              <a:rPr lang="en-US" b="1"/>
              <a:t>Demonstration</a:t>
            </a:r>
          </a:p>
          <a:p>
            <a:pPr>
              <a:lnSpc>
                <a:spcPct val="50000"/>
              </a:lnSpc>
              <a:buFont typeface="Symbol" pitchFamily="18" charset="2"/>
              <a:buNone/>
            </a:pPr>
            <a:r>
              <a:rPr lang="en-US" b="1"/>
              <a:t>	</a:t>
            </a:r>
          </a:p>
          <a:p>
            <a:pPr>
              <a:lnSpc>
                <a:spcPct val="50000"/>
              </a:lnSpc>
              <a:buFont typeface="Symbol" pitchFamily="18" charset="2"/>
              <a:buNone/>
            </a:pPr>
            <a:endParaRPr lang="en-US" b="1"/>
          </a:p>
        </p:txBody>
      </p:sp>
      <p:sp>
        <p:nvSpPr>
          <p:cNvPr id="199684" name="Text Box 1028"/>
          <p:cNvSpPr txBox="1">
            <a:spLocks noChangeArrowheads="1"/>
          </p:cNvSpPr>
          <p:nvPr/>
        </p:nvSpPr>
        <p:spPr bwMode="auto">
          <a:xfrm>
            <a:off x="6858000" y="6400800"/>
            <a:ext cx="2286000" cy="366713"/>
          </a:xfrm>
          <a:prstGeom prst="rect">
            <a:avLst/>
          </a:prstGeom>
          <a:noFill/>
          <a:ln w="12700">
            <a:noFill/>
            <a:miter lim="800000"/>
            <a:headEnd/>
            <a:tailEnd/>
          </a:ln>
          <a:effectLst/>
        </p:spPr>
        <p:txBody>
          <a:bodyPr>
            <a:spAutoFit/>
          </a:bodyPr>
          <a:lstStyle/>
          <a:p>
            <a:pPr>
              <a:spcBef>
                <a:spcPct val="50000"/>
              </a:spcBef>
            </a:pPr>
            <a:r>
              <a:rPr lang="en-US" sz="1800" b="1"/>
              <a:t>FM 3-0 pg 7-20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362200" y="441325"/>
            <a:ext cx="4837113" cy="701675"/>
          </a:xfrm>
          <a:prstGeom prst="rect">
            <a:avLst/>
          </a:prstGeom>
          <a:noFill/>
          <a:ln w="12700">
            <a:noFill/>
            <a:miter lim="800000"/>
            <a:headEnd/>
            <a:tailEnd/>
          </a:ln>
          <a:effectLst/>
        </p:spPr>
        <p:txBody>
          <a:bodyPr wrap="none">
            <a:spAutoFit/>
          </a:bodyPr>
          <a:lstStyle/>
          <a:p>
            <a:r>
              <a:rPr lang="en-US" sz="4000" b="1">
                <a:solidFill>
                  <a:schemeClr val="bg2"/>
                </a:solidFill>
              </a:rPr>
              <a:t>SPOILING ATTACK</a:t>
            </a:r>
          </a:p>
        </p:txBody>
      </p:sp>
      <p:sp>
        <p:nvSpPr>
          <p:cNvPr id="81923" name="Text Box 3"/>
          <p:cNvSpPr txBox="1">
            <a:spLocks noChangeArrowheads="1"/>
          </p:cNvSpPr>
          <p:nvPr/>
        </p:nvSpPr>
        <p:spPr bwMode="auto">
          <a:xfrm>
            <a:off x="746125" y="1741488"/>
            <a:ext cx="7721600" cy="2227262"/>
          </a:xfrm>
          <a:prstGeom prst="rect">
            <a:avLst/>
          </a:prstGeom>
          <a:noFill/>
          <a:ln w="12700">
            <a:noFill/>
            <a:miter lim="800000"/>
            <a:headEnd/>
            <a:tailEnd/>
          </a:ln>
          <a:effectLst/>
        </p:spPr>
        <p:txBody>
          <a:bodyPr wrap="none">
            <a:spAutoFit/>
          </a:bodyPr>
          <a:lstStyle/>
          <a:p>
            <a:r>
              <a:rPr lang="en-US" sz="2800" b="1"/>
              <a:t>Commanders mount spoiling attacks from </a:t>
            </a:r>
          </a:p>
          <a:p>
            <a:r>
              <a:rPr lang="en-US" sz="2800" b="1"/>
              <a:t>a defensive posture to disrupt an expected</a:t>
            </a:r>
          </a:p>
          <a:p>
            <a:r>
              <a:rPr lang="en-US" sz="2800" b="1"/>
              <a:t>enemy attack.  A spoiling attack attempts to</a:t>
            </a:r>
          </a:p>
          <a:p>
            <a:r>
              <a:rPr lang="en-US" sz="2800" b="1"/>
              <a:t>strike the enemy while he is most vulnerable</a:t>
            </a:r>
          </a:p>
          <a:p>
            <a:r>
              <a:rPr lang="en-US" sz="2800" b="1"/>
              <a:t>during his preparations for attack. </a:t>
            </a:r>
          </a:p>
        </p:txBody>
      </p:sp>
      <p:sp>
        <p:nvSpPr>
          <p:cNvPr id="81924" name="Text Box 4"/>
          <p:cNvSpPr txBox="1">
            <a:spLocks noChangeArrowheads="1"/>
          </p:cNvSpPr>
          <p:nvPr/>
        </p:nvSpPr>
        <p:spPr bwMode="auto">
          <a:xfrm>
            <a:off x="6705600" y="6491288"/>
            <a:ext cx="2438400" cy="366712"/>
          </a:xfrm>
          <a:prstGeom prst="rect">
            <a:avLst/>
          </a:prstGeom>
          <a:noFill/>
          <a:ln w="12700">
            <a:noFill/>
            <a:miter lim="800000"/>
            <a:headEnd/>
            <a:tailEnd/>
          </a:ln>
          <a:effectLst/>
        </p:spPr>
        <p:txBody>
          <a:bodyPr>
            <a:spAutoFit/>
          </a:bodyPr>
          <a:lstStyle/>
          <a:p>
            <a:pPr>
              <a:spcBef>
                <a:spcPct val="50000"/>
              </a:spcBef>
            </a:pPr>
            <a:r>
              <a:rPr lang="en-US" sz="1800" b="1"/>
              <a:t>FM 3-0 pg 7-20</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2362200" y="441325"/>
            <a:ext cx="4779963" cy="701675"/>
          </a:xfrm>
          <a:prstGeom prst="rect">
            <a:avLst/>
          </a:prstGeom>
          <a:noFill/>
          <a:ln w="12700">
            <a:noFill/>
            <a:miter lim="800000"/>
            <a:headEnd/>
            <a:tailEnd/>
          </a:ln>
          <a:effectLst/>
        </p:spPr>
        <p:txBody>
          <a:bodyPr wrap="none">
            <a:spAutoFit/>
          </a:bodyPr>
          <a:lstStyle/>
          <a:p>
            <a:r>
              <a:rPr lang="en-US" sz="4000" b="1">
                <a:solidFill>
                  <a:schemeClr val="bg2"/>
                </a:solidFill>
              </a:rPr>
              <a:t>COUNTERATTACK</a:t>
            </a:r>
          </a:p>
        </p:txBody>
      </p:sp>
      <p:sp>
        <p:nvSpPr>
          <p:cNvPr id="82947" name="Text Box 3"/>
          <p:cNvSpPr txBox="1">
            <a:spLocks noChangeArrowheads="1"/>
          </p:cNvSpPr>
          <p:nvPr/>
        </p:nvSpPr>
        <p:spPr bwMode="auto">
          <a:xfrm>
            <a:off x="685800" y="1905000"/>
            <a:ext cx="8229600" cy="2654300"/>
          </a:xfrm>
          <a:prstGeom prst="rect">
            <a:avLst/>
          </a:prstGeom>
          <a:noFill/>
          <a:ln w="12700">
            <a:noFill/>
            <a:miter lim="800000"/>
            <a:headEnd/>
            <a:tailEnd/>
          </a:ln>
          <a:effectLst/>
        </p:spPr>
        <p:txBody>
          <a:bodyPr>
            <a:spAutoFit/>
          </a:bodyPr>
          <a:lstStyle/>
          <a:p>
            <a:r>
              <a:rPr lang="en-US" sz="2800" b="1"/>
              <a:t>Commanders conduct counterattacks with lightly committed forward elements. </a:t>
            </a:r>
          </a:p>
          <a:p>
            <a:endParaRPr lang="en-US" sz="2800" b="1"/>
          </a:p>
          <a:p>
            <a:r>
              <a:rPr lang="en-US" sz="2800" b="1"/>
              <a:t>They counterattack after the enemy launches</a:t>
            </a:r>
          </a:p>
          <a:p>
            <a:r>
              <a:rPr lang="en-US" sz="2800" b="1"/>
              <a:t>his attack, reveals his main effort, or creates</a:t>
            </a:r>
          </a:p>
          <a:p>
            <a:r>
              <a:rPr lang="en-US" sz="2800" b="1"/>
              <a:t>an assailable flank.</a:t>
            </a:r>
          </a:p>
        </p:txBody>
      </p:sp>
      <p:sp>
        <p:nvSpPr>
          <p:cNvPr id="82948" name="Text Box 4"/>
          <p:cNvSpPr txBox="1">
            <a:spLocks noChangeArrowheads="1"/>
          </p:cNvSpPr>
          <p:nvPr/>
        </p:nvSpPr>
        <p:spPr bwMode="auto">
          <a:xfrm>
            <a:off x="6705600" y="6491288"/>
            <a:ext cx="2438400" cy="366712"/>
          </a:xfrm>
          <a:prstGeom prst="rect">
            <a:avLst/>
          </a:prstGeom>
          <a:noFill/>
          <a:ln w="12700">
            <a:noFill/>
            <a:miter lim="800000"/>
            <a:headEnd/>
            <a:tailEnd/>
          </a:ln>
          <a:effectLst/>
        </p:spPr>
        <p:txBody>
          <a:bodyPr>
            <a:spAutoFit/>
          </a:bodyPr>
          <a:lstStyle/>
          <a:p>
            <a:pPr>
              <a:spcBef>
                <a:spcPct val="50000"/>
              </a:spcBef>
            </a:pPr>
            <a:r>
              <a:rPr lang="en-US" sz="1800" b="1"/>
              <a:t>FM 3-0 pg 7-20</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832225" y="441325"/>
            <a:ext cx="1425575" cy="701675"/>
          </a:xfrm>
          <a:prstGeom prst="rect">
            <a:avLst/>
          </a:prstGeom>
          <a:noFill/>
          <a:ln w="12700">
            <a:noFill/>
            <a:miter lim="800000"/>
            <a:headEnd/>
            <a:tailEnd/>
          </a:ln>
          <a:effectLst/>
        </p:spPr>
        <p:txBody>
          <a:bodyPr wrap="none">
            <a:spAutoFit/>
          </a:bodyPr>
          <a:lstStyle/>
          <a:p>
            <a:r>
              <a:rPr lang="en-US" sz="4000" b="1">
                <a:solidFill>
                  <a:schemeClr val="bg2"/>
                </a:solidFill>
              </a:rPr>
              <a:t>RAID</a:t>
            </a:r>
          </a:p>
        </p:txBody>
      </p:sp>
      <p:sp>
        <p:nvSpPr>
          <p:cNvPr id="83971" name="Text Box 3"/>
          <p:cNvSpPr txBox="1">
            <a:spLocks noChangeArrowheads="1"/>
          </p:cNvSpPr>
          <p:nvPr/>
        </p:nvSpPr>
        <p:spPr bwMode="auto">
          <a:xfrm>
            <a:off x="822325" y="1828800"/>
            <a:ext cx="8016875" cy="3508375"/>
          </a:xfrm>
          <a:prstGeom prst="rect">
            <a:avLst/>
          </a:prstGeom>
          <a:noFill/>
          <a:ln w="12700">
            <a:noFill/>
            <a:miter lim="800000"/>
            <a:headEnd/>
            <a:tailEnd/>
          </a:ln>
          <a:effectLst/>
        </p:spPr>
        <p:txBody>
          <a:bodyPr>
            <a:spAutoFit/>
          </a:bodyPr>
          <a:lstStyle/>
          <a:p>
            <a:r>
              <a:rPr lang="en-US" sz="2800" b="1"/>
              <a:t>A form of attack, usually small scale, involving a swift entry into hostile territory to secure information, confuse the enemy, or destroy installations.</a:t>
            </a:r>
          </a:p>
          <a:p>
            <a:endParaRPr lang="en-US" sz="2800" b="1"/>
          </a:p>
          <a:p>
            <a:r>
              <a:rPr lang="en-US" sz="2800" b="1"/>
              <a:t>It usually ends with a planned withdrawal from the objective area upon mission completion. </a:t>
            </a:r>
          </a:p>
        </p:txBody>
      </p:sp>
      <p:sp>
        <p:nvSpPr>
          <p:cNvPr id="83972" name="Text Box 4"/>
          <p:cNvSpPr txBox="1">
            <a:spLocks noChangeArrowheads="1"/>
          </p:cNvSpPr>
          <p:nvPr/>
        </p:nvSpPr>
        <p:spPr bwMode="auto">
          <a:xfrm>
            <a:off x="6705600" y="6491288"/>
            <a:ext cx="2438400" cy="366712"/>
          </a:xfrm>
          <a:prstGeom prst="rect">
            <a:avLst/>
          </a:prstGeom>
          <a:noFill/>
          <a:ln w="12700">
            <a:noFill/>
            <a:miter lim="800000"/>
            <a:headEnd/>
            <a:tailEnd/>
          </a:ln>
          <a:effectLst/>
        </p:spPr>
        <p:txBody>
          <a:bodyPr>
            <a:spAutoFit/>
          </a:bodyPr>
          <a:lstStyle/>
          <a:p>
            <a:pPr>
              <a:spcBef>
                <a:spcPct val="50000"/>
              </a:spcBef>
            </a:pPr>
            <a:r>
              <a:rPr lang="en-US" sz="1800" b="1"/>
              <a:t>FM 3-0 pg 7-20</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1027"/>
          <p:cNvSpPr>
            <a:spLocks noChangeArrowheads="1"/>
          </p:cNvSpPr>
          <p:nvPr>
            <p:ph type="body" idx="1"/>
          </p:nvPr>
        </p:nvSpPr>
        <p:spPr bwMode="auto">
          <a:xfrm>
            <a:off x="533400" y="1676400"/>
            <a:ext cx="8153400" cy="4572000"/>
          </a:xfrm>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US" sz="3200" b="1"/>
              <a:t>   …a form of attack by fire or other destructive means from concealed positions on a moving or temporarily halted enemy.</a:t>
            </a:r>
          </a:p>
        </p:txBody>
      </p:sp>
      <p:sp>
        <p:nvSpPr>
          <p:cNvPr id="200708" name="Text Box 1028"/>
          <p:cNvSpPr txBox="1">
            <a:spLocks noChangeArrowheads="1"/>
          </p:cNvSpPr>
          <p:nvPr/>
        </p:nvSpPr>
        <p:spPr bwMode="auto">
          <a:xfrm>
            <a:off x="6705600" y="6491288"/>
            <a:ext cx="2438400" cy="366712"/>
          </a:xfrm>
          <a:prstGeom prst="rect">
            <a:avLst/>
          </a:prstGeom>
          <a:noFill/>
          <a:ln w="12700">
            <a:noFill/>
            <a:miter lim="800000"/>
            <a:headEnd/>
            <a:tailEnd/>
          </a:ln>
          <a:effectLst/>
        </p:spPr>
        <p:txBody>
          <a:bodyPr>
            <a:spAutoFit/>
          </a:bodyPr>
          <a:lstStyle/>
          <a:p>
            <a:pPr>
              <a:spcBef>
                <a:spcPct val="50000"/>
              </a:spcBef>
            </a:pPr>
            <a:r>
              <a:rPr lang="en-US" sz="1800" b="1"/>
              <a:t>FM 3-0 pg 7-21</a:t>
            </a:r>
          </a:p>
        </p:txBody>
      </p:sp>
      <p:sp>
        <p:nvSpPr>
          <p:cNvPr id="200709" name="Text Box 1029"/>
          <p:cNvSpPr txBox="1">
            <a:spLocks noChangeArrowheads="1"/>
          </p:cNvSpPr>
          <p:nvPr>
            <p:ph type="title"/>
          </p:nvPr>
        </p:nvSpPr>
        <p:spPr bwMode="auto">
          <a:xfrm>
            <a:off x="1290638" y="304800"/>
            <a:ext cx="6862762" cy="8382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AMBUSH</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684588" y="441325"/>
            <a:ext cx="1649412" cy="701675"/>
          </a:xfrm>
          <a:prstGeom prst="rect">
            <a:avLst/>
          </a:prstGeom>
          <a:noFill/>
          <a:ln w="12700">
            <a:noFill/>
            <a:miter lim="800000"/>
            <a:headEnd/>
            <a:tailEnd/>
          </a:ln>
          <a:effectLst/>
        </p:spPr>
        <p:txBody>
          <a:bodyPr wrap="none">
            <a:spAutoFit/>
          </a:bodyPr>
          <a:lstStyle/>
          <a:p>
            <a:pPr algn="ctr"/>
            <a:r>
              <a:rPr lang="en-US" sz="4000" b="1">
                <a:solidFill>
                  <a:schemeClr val="bg2"/>
                </a:solidFill>
              </a:rPr>
              <a:t>FEINT</a:t>
            </a:r>
          </a:p>
        </p:txBody>
      </p:sp>
      <p:sp>
        <p:nvSpPr>
          <p:cNvPr id="84995" name="Text Box 3"/>
          <p:cNvSpPr txBox="1">
            <a:spLocks noChangeArrowheads="1"/>
          </p:cNvSpPr>
          <p:nvPr/>
        </p:nvSpPr>
        <p:spPr bwMode="auto">
          <a:xfrm>
            <a:off x="533400" y="1447800"/>
            <a:ext cx="8169275" cy="3081338"/>
          </a:xfrm>
          <a:prstGeom prst="rect">
            <a:avLst/>
          </a:prstGeom>
          <a:noFill/>
          <a:ln w="12700">
            <a:noFill/>
            <a:miter lim="800000"/>
            <a:headEnd/>
            <a:tailEnd/>
          </a:ln>
          <a:effectLst/>
        </p:spPr>
        <p:txBody>
          <a:bodyPr>
            <a:spAutoFit/>
          </a:bodyPr>
          <a:lstStyle/>
          <a:p>
            <a:r>
              <a:rPr lang="en-US" sz="2800" b="1"/>
              <a:t>A form of attack used to deceive the enemy as to the location or time of the actual decisive operation (or main effort). </a:t>
            </a:r>
          </a:p>
          <a:p>
            <a:endParaRPr lang="en-US" sz="2800" b="1"/>
          </a:p>
          <a:p>
            <a:r>
              <a:rPr lang="en-US" sz="2800" b="1"/>
              <a:t>Forces conducting a feint seek direct fire contact with the enemy but avoid decisive engagement.</a:t>
            </a:r>
          </a:p>
        </p:txBody>
      </p:sp>
      <p:sp>
        <p:nvSpPr>
          <p:cNvPr id="84997" name="Text Box 5"/>
          <p:cNvSpPr txBox="1">
            <a:spLocks noChangeArrowheads="1"/>
          </p:cNvSpPr>
          <p:nvPr/>
        </p:nvSpPr>
        <p:spPr bwMode="auto">
          <a:xfrm>
            <a:off x="6705600" y="6491288"/>
            <a:ext cx="2438400" cy="366712"/>
          </a:xfrm>
          <a:prstGeom prst="rect">
            <a:avLst/>
          </a:prstGeom>
          <a:noFill/>
          <a:ln w="12700">
            <a:noFill/>
            <a:miter lim="800000"/>
            <a:headEnd/>
            <a:tailEnd/>
          </a:ln>
          <a:effectLst/>
        </p:spPr>
        <p:txBody>
          <a:bodyPr>
            <a:spAutoFit/>
          </a:bodyPr>
          <a:lstStyle/>
          <a:p>
            <a:pPr>
              <a:spcBef>
                <a:spcPct val="50000"/>
              </a:spcBef>
            </a:pPr>
            <a:r>
              <a:rPr lang="en-US" sz="1800" b="1"/>
              <a:t>FM 3-0 pg 7-21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1027"/>
          <p:cNvSpPr txBox="1">
            <a:spLocks noChangeArrowheads="1"/>
          </p:cNvSpPr>
          <p:nvPr/>
        </p:nvSpPr>
        <p:spPr bwMode="auto">
          <a:xfrm>
            <a:off x="457200" y="1752600"/>
            <a:ext cx="4876800" cy="3508375"/>
          </a:xfrm>
          <a:prstGeom prst="rect">
            <a:avLst/>
          </a:prstGeom>
          <a:noFill/>
          <a:ln w="9525">
            <a:noFill/>
            <a:miter lim="800000"/>
            <a:headEnd/>
            <a:tailEnd/>
          </a:ln>
          <a:effectLst/>
        </p:spPr>
        <p:txBody>
          <a:bodyPr>
            <a:spAutoFit/>
          </a:bodyPr>
          <a:lstStyle/>
          <a:p>
            <a:endParaRPr lang="en-US" sz="2800" b="1"/>
          </a:p>
          <a:p>
            <a:r>
              <a:rPr lang="en-US" sz="2800" b="1"/>
              <a:t>Doctrinal:  FM 3-0 </a:t>
            </a:r>
          </a:p>
          <a:p>
            <a:r>
              <a:rPr lang="en-US" sz="2800" b="1"/>
              <a:t>  </a:t>
            </a:r>
          </a:p>
          <a:p>
            <a:r>
              <a:rPr lang="en-US" sz="2800" b="1"/>
              <a:t>Tactics:     FM 3-90</a:t>
            </a:r>
          </a:p>
          <a:p>
            <a:endParaRPr lang="en-US" sz="2800" b="1"/>
          </a:p>
          <a:p>
            <a:r>
              <a:rPr lang="en-US" sz="2800" b="1"/>
              <a:t>Company: FM 3-21.10</a:t>
            </a:r>
          </a:p>
          <a:p>
            <a:endParaRPr lang="en-US" sz="2800" b="1"/>
          </a:p>
          <a:p>
            <a:r>
              <a:rPr lang="en-US" sz="2800" b="1"/>
              <a:t>Platoon:    FM 3-21.8</a:t>
            </a:r>
          </a:p>
        </p:txBody>
      </p:sp>
      <p:sp>
        <p:nvSpPr>
          <p:cNvPr id="95237" name="Text Box 1029"/>
          <p:cNvSpPr txBox="1">
            <a:spLocks noChangeArrowheads="1"/>
          </p:cNvSpPr>
          <p:nvPr/>
        </p:nvSpPr>
        <p:spPr bwMode="auto">
          <a:xfrm>
            <a:off x="0" y="3167063"/>
            <a:ext cx="184150" cy="701675"/>
          </a:xfrm>
          <a:prstGeom prst="rect">
            <a:avLst/>
          </a:prstGeom>
          <a:noFill/>
          <a:ln w="9525">
            <a:noFill/>
            <a:miter lim="800000"/>
            <a:headEnd/>
            <a:tailEnd/>
          </a:ln>
          <a:effectLst/>
        </p:spPr>
        <p:txBody>
          <a:bodyPr wrap="none">
            <a:spAutoFit/>
          </a:bodyPr>
          <a:lstStyle/>
          <a:p>
            <a:endParaRPr lang="en-US" sz="4000" b="1"/>
          </a:p>
        </p:txBody>
      </p:sp>
      <p:sp>
        <p:nvSpPr>
          <p:cNvPr id="95238" name="Text Box 1030"/>
          <p:cNvSpPr txBox="1">
            <a:spLocks noChangeArrowheads="1"/>
          </p:cNvSpPr>
          <p:nvPr/>
        </p:nvSpPr>
        <p:spPr bwMode="auto">
          <a:xfrm>
            <a:off x="0" y="4119563"/>
            <a:ext cx="184150" cy="701675"/>
          </a:xfrm>
          <a:prstGeom prst="rect">
            <a:avLst/>
          </a:prstGeom>
          <a:noFill/>
          <a:ln w="9525">
            <a:noFill/>
            <a:miter lim="800000"/>
            <a:headEnd/>
            <a:tailEnd/>
          </a:ln>
          <a:effectLst/>
        </p:spPr>
        <p:txBody>
          <a:bodyPr wrap="none">
            <a:spAutoFit/>
          </a:bodyPr>
          <a:lstStyle/>
          <a:p>
            <a:endParaRPr lang="en-US" sz="4000" b="1"/>
          </a:p>
        </p:txBody>
      </p:sp>
      <p:pic>
        <p:nvPicPr>
          <p:cNvPr id="95240" name="Picture 1032"/>
          <p:cNvPicPr>
            <a:picLocks noChangeArrowheads="1"/>
          </p:cNvPicPr>
          <p:nvPr/>
        </p:nvPicPr>
        <p:blipFill>
          <a:blip r:embed="rId3" cstate="print"/>
          <a:srcRect l="13788" t="958" r="26031" b="2899"/>
          <a:stretch>
            <a:fillRect/>
          </a:stretch>
        </p:blipFill>
        <p:spPr bwMode="auto">
          <a:xfrm>
            <a:off x="4419600" y="1981200"/>
            <a:ext cx="4267200" cy="3581400"/>
          </a:xfrm>
          <a:prstGeom prst="rect">
            <a:avLst/>
          </a:prstGeom>
          <a:noFill/>
          <a:ln w="12700">
            <a:noFill/>
            <a:miter lim="800000"/>
            <a:headEnd/>
            <a:tailEnd/>
          </a:ln>
          <a:effectLst/>
        </p:spPr>
      </p:pic>
      <p:sp>
        <p:nvSpPr>
          <p:cNvPr id="95243" name="Rectangle 1035"/>
          <p:cNvSpPr>
            <a:spLocks noChangeArrowheads="1"/>
          </p:cNvSpPr>
          <p:nvPr/>
        </p:nvSpPr>
        <p:spPr bwMode="auto">
          <a:xfrm>
            <a:off x="1290638" y="76200"/>
            <a:ext cx="6862762" cy="1066800"/>
          </a:xfrm>
          <a:prstGeom prst="rect">
            <a:avLst/>
          </a:prstGeom>
          <a:noFill/>
          <a:ln w="12700">
            <a:noFill/>
            <a:miter lim="800000"/>
            <a:headEnd/>
            <a:tailEnd/>
          </a:ln>
          <a:effectLst/>
        </p:spPr>
        <p:txBody>
          <a:bodyPr lIns="90488" tIns="44450" rIns="90488" bIns="44450" anchor="b"/>
          <a:lstStyle/>
          <a:p>
            <a:pPr algn="ctr"/>
            <a:r>
              <a:rPr lang="en-US" sz="4000" b="1">
                <a:solidFill>
                  <a:schemeClr val="bg2"/>
                </a:solidFill>
              </a:rPr>
              <a:t>REFERENCES</a:t>
            </a:r>
            <a:endParaRPr lang="en-US" sz="4000">
              <a:solidFill>
                <a:schemeClr val="bg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nodePh="1">
                                  <p:stCondLst>
                                    <p:cond delay="0"/>
                                  </p:stCondLst>
                                  <p:endCondLst>
                                    <p:cond evt="begin" delay="0">
                                      <p:tn val="5"/>
                                    </p:cond>
                                  </p:endCondLst>
                                  <p:iterate type="wd">
                                    <p:tmPct val="100000"/>
                                  </p:iterate>
                                  <p:childTnLst>
                                    <p:set>
                                      <p:cBhvr>
                                        <p:cTn id="6" dur="1" fill="hold">
                                          <p:stCondLst>
                                            <p:cond delay="0"/>
                                          </p:stCondLst>
                                        </p:cTn>
                                        <p:tgtEl>
                                          <p:spTgt spid="95237"/>
                                        </p:tgtEl>
                                        <p:attrNameLst>
                                          <p:attrName>style.visibility</p:attrName>
                                        </p:attrNameLst>
                                      </p:cBhvr>
                                      <p:to>
                                        <p:strVal val="visible"/>
                                      </p:to>
                                    </p:set>
                                    <p:anim calcmode="lin" valueType="num">
                                      <p:cBhvr>
                                        <p:cTn id="7" dur="300" fill="hold"/>
                                        <p:tgtEl>
                                          <p:spTgt spid="95237"/>
                                        </p:tgtEl>
                                        <p:attrNameLst>
                                          <p:attrName>ppt_w</p:attrName>
                                        </p:attrNameLst>
                                      </p:cBhvr>
                                      <p:tavLst>
                                        <p:tav tm="0">
                                          <p:val>
                                            <p:fltVal val="0"/>
                                          </p:val>
                                        </p:tav>
                                        <p:tav tm="100000">
                                          <p:val>
                                            <p:strVal val="#ppt_w"/>
                                          </p:val>
                                        </p:tav>
                                      </p:tavLst>
                                    </p:anim>
                                    <p:anim calcmode="lin" valueType="num">
                                      <p:cBhvr>
                                        <p:cTn id="8" dur="300" fill="hold"/>
                                        <p:tgtEl>
                                          <p:spTgt spid="95237"/>
                                        </p:tgtEl>
                                        <p:attrNameLst>
                                          <p:attrName>ppt_h</p:attrName>
                                        </p:attrNameLst>
                                      </p:cBhvr>
                                      <p:tavLst>
                                        <p:tav tm="0">
                                          <p:val>
                                            <p:fltVal val="0"/>
                                          </p:val>
                                        </p:tav>
                                        <p:tav tm="100000">
                                          <p:val>
                                            <p:strVal val="#ppt_h"/>
                                          </p:val>
                                        </p:tav>
                                      </p:tavLst>
                                    </p:anim>
                                    <p:anim calcmode="lin" valueType="num">
                                      <p:cBhvr>
                                        <p:cTn id="9" dur="300" fill="hold"/>
                                        <p:tgtEl>
                                          <p:spTgt spid="95237"/>
                                        </p:tgtEl>
                                        <p:attrNameLst>
                                          <p:attrName>ppt_x</p:attrName>
                                        </p:attrNameLst>
                                      </p:cBhvr>
                                      <p:tavLst>
                                        <p:tav tm="0">
                                          <p:val>
                                            <p:fltVal val="0.5"/>
                                          </p:val>
                                        </p:tav>
                                        <p:tav tm="100000">
                                          <p:val>
                                            <p:strVal val="#ppt_x"/>
                                          </p:val>
                                        </p:tav>
                                      </p:tavLst>
                                    </p:anim>
                                    <p:anim calcmode="lin" valueType="num">
                                      <p:cBhvr>
                                        <p:cTn id="10" dur="300" fill="hold"/>
                                        <p:tgtEl>
                                          <p:spTgt spid="9523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nodePh="1">
                                  <p:stCondLst>
                                    <p:cond delay="0"/>
                                  </p:stCondLst>
                                  <p:endCondLst>
                                    <p:cond evt="begin" delay="0">
                                      <p:tn val="13"/>
                                    </p:cond>
                                  </p:endCondLst>
                                  <p:iterate type="wd">
                                    <p:tmPct val="100000"/>
                                  </p:iterate>
                                  <p:childTnLst>
                                    <p:set>
                                      <p:cBhvr>
                                        <p:cTn id="14" dur="1" fill="hold">
                                          <p:stCondLst>
                                            <p:cond delay="0"/>
                                          </p:stCondLst>
                                        </p:cTn>
                                        <p:tgtEl>
                                          <p:spTgt spid="95238"/>
                                        </p:tgtEl>
                                        <p:attrNameLst>
                                          <p:attrName>style.visibility</p:attrName>
                                        </p:attrNameLst>
                                      </p:cBhvr>
                                      <p:to>
                                        <p:strVal val="visible"/>
                                      </p:to>
                                    </p:set>
                                    <p:anim calcmode="lin" valueType="num">
                                      <p:cBhvr>
                                        <p:cTn id="15" dur="300" fill="hold"/>
                                        <p:tgtEl>
                                          <p:spTgt spid="95238"/>
                                        </p:tgtEl>
                                        <p:attrNameLst>
                                          <p:attrName>ppt_w</p:attrName>
                                        </p:attrNameLst>
                                      </p:cBhvr>
                                      <p:tavLst>
                                        <p:tav tm="0">
                                          <p:val>
                                            <p:fltVal val="0"/>
                                          </p:val>
                                        </p:tav>
                                        <p:tav tm="100000">
                                          <p:val>
                                            <p:strVal val="#ppt_w"/>
                                          </p:val>
                                        </p:tav>
                                      </p:tavLst>
                                    </p:anim>
                                    <p:anim calcmode="lin" valueType="num">
                                      <p:cBhvr>
                                        <p:cTn id="16" dur="300" fill="hold"/>
                                        <p:tgtEl>
                                          <p:spTgt spid="95238"/>
                                        </p:tgtEl>
                                        <p:attrNameLst>
                                          <p:attrName>ppt_h</p:attrName>
                                        </p:attrNameLst>
                                      </p:cBhvr>
                                      <p:tavLst>
                                        <p:tav tm="0">
                                          <p:val>
                                            <p:fltVal val="0"/>
                                          </p:val>
                                        </p:tav>
                                        <p:tav tm="100000">
                                          <p:val>
                                            <p:strVal val="#ppt_h"/>
                                          </p:val>
                                        </p:tav>
                                      </p:tavLst>
                                    </p:anim>
                                    <p:anim calcmode="lin" valueType="num">
                                      <p:cBhvr>
                                        <p:cTn id="17" dur="300" fill="hold"/>
                                        <p:tgtEl>
                                          <p:spTgt spid="95238"/>
                                        </p:tgtEl>
                                        <p:attrNameLst>
                                          <p:attrName>ppt_x</p:attrName>
                                        </p:attrNameLst>
                                      </p:cBhvr>
                                      <p:tavLst>
                                        <p:tav tm="0">
                                          <p:val>
                                            <p:fltVal val="0.5"/>
                                          </p:val>
                                        </p:tav>
                                        <p:tav tm="100000">
                                          <p:val>
                                            <p:strVal val="#ppt_x"/>
                                          </p:val>
                                        </p:tav>
                                      </p:tavLst>
                                    </p:anim>
                                    <p:anim calcmode="lin" valueType="num">
                                      <p:cBhvr>
                                        <p:cTn id="18" dur="300" fill="hold"/>
                                        <p:tgtEl>
                                          <p:spTgt spid="9523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utoUpdateAnimBg="0"/>
      <p:bldP spid="9523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026"/>
          <p:cNvSpPr>
            <a:spLocks noChangeArrowheads="1"/>
          </p:cNvSpPr>
          <p:nvPr>
            <p:ph type="title"/>
          </p:nvPr>
        </p:nvSpPr>
        <p:spPr bwMode="auto">
          <a:xfrm>
            <a:off x="1290638" y="457200"/>
            <a:ext cx="6862762" cy="838200"/>
          </a:xfrm>
          <a:noFill/>
          <a:ln>
            <a:miter lim="800000"/>
            <a:headEnd/>
            <a:tailEnd/>
          </a:ln>
        </p:spPr>
        <p:txBody>
          <a:bodyPr vert="horz" wrap="square" lIns="91440" tIns="45720" rIns="91440" bIns="45720" numCol="1" anchor="t" anchorCtr="0" compatLnSpc="1">
            <a:prstTxWarp prst="textNoShape">
              <a:avLst/>
            </a:prstTxWarp>
          </a:bodyPr>
          <a:lstStyle/>
          <a:p>
            <a:r>
              <a:rPr lang="en-US" sz="4000" b="1"/>
              <a:t>DEMONSTRATION</a:t>
            </a:r>
          </a:p>
        </p:txBody>
      </p:sp>
      <p:sp>
        <p:nvSpPr>
          <p:cNvPr id="201731" name="Rectangle 1027"/>
          <p:cNvSpPr>
            <a:spLocks noChangeArrowheads="1"/>
          </p:cNvSpPr>
          <p:nvPr>
            <p:ph type="body" idx="1"/>
          </p:nvPr>
        </p:nvSpPr>
        <p:spPr bwMode="auto">
          <a:xfrm>
            <a:off x="685800" y="1371600"/>
            <a:ext cx="7772400" cy="4572000"/>
          </a:xfrm>
          <a:noFill/>
          <a:ln>
            <a:miter lim="800000"/>
            <a:headEnd/>
            <a:tailEnd/>
          </a:ln>
        </p:spPr>
        <p:txBody>
          <a:bodyPr vert="horz" wrap="square" lIns="91440" tIns="45720" rIns="91440" bIns="45720" numCol="1" anchor="t" anchorCtr="0" compatLnSpc="1">
            <a:prstTxWarp prst="textNoShape">
              <a:avLst/>
            </a:prstTxWarp>
          </a:bodyPr>
          <a:lstStyle/>
          <a:p>
            <a:r>
              <a:rPr lang="en-US" sz="2800" b="1"/>
              <a:t>A form of attack designed to deceive the enemy as to the location or time of the decisive operation by a display of force.</a:t>
            </a:r>
          </a:p>
          <a:p>
            <a:r>
              <a:rPr lang="en-US" sz="2800" b="1"/>
              <a:t>Forces conducting a demonstration do not seek contact with the enemy.</a:t>
            </a:r>
          </a:p>
        </p:txBody>
      </p:sp>
      <p:sp>
        <p:nvSpPr>
          <p:cNvPr id="201732" name="Text Box 1028"/>
          <p:cNvSpPr txBox="1">
            <a:spLocks noChangeArrowheads="1"/>
          </p:cNvSpPr>
          <p:nvPr/>
        </p:nvSpPr>
        <p:spPr bwMode="auto">
          <a:xfrm>
            <a:off x="6705600" y="6491288"/>
            <a:ext cx="2438400" cy="366712"/>
          </a:xfrm>
          <a:prstGeom prst="rect">
            <a:avLst/>
          </a:prstGeom>
          <a:noFill/>
          <a:ln w="12700">
            <a:noFill/>
            <a:miter lim="800000"/>
            <a:headEnd/>
            <a:tailEnd/>
          </a:ln>
          <a:effectLst/>
        </p:spPr>
        <p:txBody>
          <a:bodyPr>
            <a:spAutoFit/>
          </a:bodyPr>
          <a:lstStyle/>
          <a:p>
            <a:pPr>
              <a:spcBef>
                <a:spcPct val="50000"/>
              </a:spcBef>
            </a:pPr>
            <a:r>
              <a:rPr lang="en-US" sz="1800" b="1"/>
              <a:t>FM 3-0 pg 7-21</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ph type="title"/>
          </p:nvPr>
        </p:nvSpPr>
        <p:spPr bwMode="auto">
          <a:xfrm>
            <a:off x="1290638" y="381000"/>
            <a:ext cx="6862762" cy="7620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EXPLOITATION</a:t>
            </a:r>
          </a:p>
        </p:txBody>
      </p:sp>
      <p:sp>
        <p:nvSpPr>
          <p:cNvPr id="26630" name="Text Box 6"/>
          <p:cNvSpPr txBox="1">
            <a:spLocks noChangeArrowheads="1"/>
          </p:cNvSpPr>
          <p:nvPr/>
        </p:nvSpPr>
        <p:spPr bwMode="auto">
          <a:xfrm>
            <a:off x="762000" y="1676400"/>
            <a:ext cx="7772400" cy="3081338"/>
          </a:xfrm>
          <a:prstGeom prst="rect">
            <a:avLst/>
          </a:prstGeom>
          <a:noFill/>
          <a:ln w="12700">
            <a:noFill/>
            <a:miter lim="800000"/>
            <a:headEnd/>
            <a:tailEnd/>
          </a:ln>
          <a:effectLst/>
        </p:spPr>
        <p:txBody>
          <a:bodyPr>
            <a:spAutoFit/>
          </a:bodyPr>
          <a:lstStyle/>
          <a:p>
            <a:r>
              <a:rPr lang="en-US" sz="2800" b="1"/>
              <a:t>…usually follows a successful attack and is designed to disorganize the enemy in depth.</a:t>
            </a:r>
          </a:p>
          <a:p>
            <a:endParaRPr lang="en-US" sz="2800" b="1"/>
          </a:p>
          <a:p>
            <a:r>
              <a:rPr lang="en-US" sz="2800" b="1"/>
              <a:t>…seeks to disintegrate enemy forces to the point where they have no alternative but surrender or flight.</a:t>
            </a:r>
          </a:p>
          <a:p>
            <a:endParaRPr lang="en-US" sz="2800" b="1"/>
          </a:p>
        </p:txBody>
      </p:sp>
      <p:sp>
        <p:nvSpPr>
          <p:cNvPr id="26631" name="Text Box 7"/>
          <p:cNvSpPr txBox="1">
            <a:spLocks noChangeArrowheads="1"/>
          </p:cNvSpPr>
          <p:nvPr/>
        </p:nvSpPr>
        <p:spPr bwMode="auto">
          <a:xfrm>
            <a:off x="6705600" y="6491288"/>
            <a:ext cx="2438400" cy="366712"/>
          </a:xfrm>
          <a:prstGeom prst="rect">
            <a:avLst/>
          </a:prstGeom>
          <a:noFill/>
          <a:ln w="12700">
            <a:noFill/>
            <a:miter lim="800000"/>
            <a:headEnd/>
            <a:tailEnd/>
          </a:ln>
          <a:effectLst/>
        </p:spPr>
        <p:txBody>
          <a:bodyPr>
            <a:spAutoFit/>
          </a:bodyPr>
          <a:lstStyle/>
          <a:p>
            <a:pPr>
              <a:spcBef>
                <a:spcPct val="50000"/>
              </a:spcBef>
            </a:pPr>
            <a:r>
              <a:rPr lang="en-US" sz="1800" b="1"/>
              <a:t>FM 3-0 pg 7-21</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ph type="title"/>
          </p:nvPr>
        </p:nvSpPr>
        <p:spPr bwMode="auto">
          <a:xfrm>
            <a:off x="1214438" y="533400"/>
            <a:ext cx="6862762" cy="6096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PURSUIT</a:t>
            </a:r>
          </a:p>
        </p:txBody>
      </p:sp>
      <p:sp>
        <p:nvSpPr>
          <p:cNvPr id="28678" name="Text Box 6"/>
          <p:cNvSpPr txBox="1">
            <a:spLocks noChangeArrowheads="1"/>
          </p:cNvSpPr>
          <p:nvPr/>
        </p:nvSpPr>
        <p:spPr bwMode="auto">
          <a:xfrm>
            <a:off x="838200" y="1676400"/>
            <a:ext cx="7696200" cy="3935413"/>
          </a:xfrm>
          <a:prstGeom prst="rect">
            <a:avLst/>
          </a:prstGeom>
          <a:noFill/>
          <a:ln w="12700">
            <a:noFill/>
            <a:miter lim="800000"/>
            <a:headEnd/>
            <a:tailEnd/>
          </a:ln>
          <a:effectLst/>
        </p:spPr>
        <p:txBody>
          <a:bodyPr>
            <a:spAutoFit/>
          </a:bodyPr>
          <a:lstStyle/>
          <a:p>
            <a:r>
              <a:rPr lang="en-US" sz="2800" b="1"/>
              <a:t>…designed to catch or cut off a hostile force attempting to escape with the aim of destroying it. </a:t>
            </a:r>
          </a:p>
          <a:p>
            <a:endParaRPr lang="en-US" sz="2800" b="1"/>
          </a:p>
          <a:p>
            <a:r>
              <a:rPr lang="en-US" sz="2800" b="1"/>
              <a:t>…are decisive operations that follow successful attacks or exploitations.</a:t>
            </a:r>
          </a:p>
          <a:p>
            <a:endParaRPr lang="en-US" sz="2800" b="1"/>
          </a:p>
          <a:p>
            <a:r>
              <a:rPr lang="en-US" sz="2800" b="1"/>
              <a:t>…occur when the enemy fails to organize a defense and attempts to disengage.</a:t>
            </a:r>
          </a:p>
        </p:txBody>
      </p:sp>
      <p:sp>
        <p:nvSpPr>
          <p:cNvPr id="28679" name="Text Box 7"/>
          <p:cNvSpPr txBox="1">
            <a:spLocks noChangeArrowheads="1"/>
          </p:cNvSpPr>
          <p:nvPr/>
        </p:nvSpPr>
        <p:spPr bwMode="auto">
          <a:xfrm>
            <a:off x="6705600" y="6491288"/>
            <a:ext cx="2438400" cy="366712"/>
          </a:xfrm>
          <a:prstGeom prst="rect">
            <a:avLst/>
          </a:prstGeom>
          <a:noFill/>
          <a:ln w="12700">
            <a:noFill/>
            <a:miter lim="800000"/>
            <a:headEnd/>
            <a:tailEnd/>
          </a:ln>
          <a:effectLst/>
        </p:spPr>
        <p:txBody>
          <a:bodyPr>
            <a:spAutoFit/>
          </a:bodyPr>
          <a:lstStyle/>
          <a:p>
            <a:pPr>
              <a:spcBef>
                <a:spcPct val="50000"/>
              </a:spcBef>
            </a:pPr>
            <a:r>
              <a:rPr lang="en-US" sz="1800" b="1"/>
              <a:t>FM 3-0 pg 7-22</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1028"/>
          <p:cNvSpPr>
            <a:spLocks noGrp="1"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b="1"/>
              <a:t>ENABLING LEARNING OBJECTIVE</a:t>
            </a:r>
          </a:p>
        </p:txBody>
      </p:sp>
      <p:sp>
        <p:nvSpPr>
          <p:cNvPr id="226309" name="Rectangle 1029"/>
          <p:cNvSpPr>
            <a:spLocks noGrp="1" noChangeArrowheads="1"/>
          </p:cNvSpPr>
          <p:nvPr>
            <p:ph type="body" idx="1"/>
          </p:nvPr>
        </p:nvSpPr>
        <p:spPr bwMode="auto">
          <a:xfrm>
            <a:off x="685800" y="1524000"/>
            <a:ext cx="8153400" cy="42672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90000"/>
              </a:lnSpc>
              <a:buFont typeface="Symbol" pitchFamily="18" charset="2"/>
              <a:buNone/>
            </a:pPr>
            <a:r>
              <a:rPr lang="en-US" sz="2800" b="1"/>
              <a:t>Action:        Identify the Phases of Offensive 		  Operations. </a:t>
            </a:r>
          </a:p>
          <a:p>
            <a:pPr>
              <a:lnSpc>
                <a:spcPct val="90000"/>
              </a:lnSpc>
              <a:buFont typeface="Symbol" pitchFamily="18" charset="2"/>
              <a:buNone/>
            </a:pPr>
            <a:r>
              <a:rPr lang="en-US" sz="2800" b="1"/>
              <a:t>Condition:  Given FMs, reading assignments  	           and an instructor in a classroom 		  with training materials.</a:t>
            </a:r>
          </a:p>
          <a:p>
            <a:pPr>
              <a:lnSpc>
                <a:spcPct val="90000"/>
              </a:lnSpc>
              <a:buFont typeface="Symbol" pitchFamily="18" charset="2"/>
              <a:buNone/>
            </a:pPr>
            <a:r>
              <a:rPr lang="en-US" sz="2800" b="1"/>
              <a:t>Standards: Identify the phases of the offense 	           IAW FM 3-0, FM 3-90, FM 3-21.8,          	           FM 3-21.10, and achieve a 70%   	           pass  on overall testing.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1026"/>
          <p:cNvSpPr>
            <a:spLocks noChangeArrowheads="1"/>
          </p:cNvSpPr>
          <p:nvPr>
            <p:ph type="title"/>
          </p:nvPr>
        </p:nvSpPr>
        <p:spPr bwMode="auto">
          <a:xfrm>
            <a:off x="1290638" y="-76200"/>
            <a:ext cx="6862762" cy="1295400"/>
          </a:xfrm>
          <a:noFill/>
          <a:ln>
            <a:miter lim="800000"/>
            <a:headEnd/>
            <a:tailEnd/>
          </a:ln>
        </p:spPr>
        <p:txBody>
          <a:bodyPr vert="horz" wrap="square" lIns="91440" tIns="45720" rIns="91440" bIns="45720" numCol="1" anchor="t" anchorCtr="0" compatLnSpc="1">
            <a:prstTxWarp prst="textNoShape">
              <a:avLst/>
            </a:prstTxWarp>
          </a:bodyPr>
          <a:lstStyle/>
          <a:p>
            <a:r>
              <a:rPr lang="en-US" b="1"/>
              <a:t>PHASES OF OFFENSIVE</a:t>
            </a:r>
            <a:br>
              <a:rPr lang="en-US" b="1"/>
            </a:br>
            <a:r>
              <a:rPr lang="en-US" b="1"/>
              <a:t>OPERATIONS</a:t>
            </a:r>
          </a:p>
        </p:txBody>
      </p:sp>
      <p:sp>
        <p:nvSpPr>
          <p:cNvPr id="203779" name="Rectangle 1027"/>
          <p:cNvSpPr>
            <a:spLocks noChangeArrowheads="1"/>
          </p:cNvSpPr>
          <p:nvPr>
            <p:ph type="body" idx="1"/>
          </p:nvPr>
        </p:nvSpPr>
        <p:spPr bwMode="auto">
          <a:xfrm>
            <a:off x="609600" y="2133600"/>
            <a:ext cx="7772400" cy="2362200"/>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3600" b="1"/>
              <a:t>PLANNING</a:t>
            </a:r>
          </a:p>
          <a:p>
            <a:pPr algn="ctr"/>
            <a:r>
              <a:rPr lang="en-US" sz="3600" b="1"/>
              <a:t>PREPARATION</a:t>
            </a:r>
          </a:p>
          <a:p>
            <a:pPr algn="ctr"/>
            <a:r>
              <a:rPr lang="en-US" sz="3600" b="1"/>
              <a:t>EXECUTION </a:t>
            </a:r>
          </a:p>
        </p:txBody>
      </p:sp>
      <p:sp>
        <p:nvSpPr>
          <p:cNvPr id="203780" name="Text Box 1028"/>
          <p:cNvSpPr txBox="1">
            <a:spLocks noChangeArrowheads="1"/>
          </p:cNvSpPr>
          <p:nvPr/>
        </p:nvSpPr>
        <p:spPr bwMode="auto">
          <a:xfrm>
            <a:off x="6477000" y="6477000"/>
            <a:ext cx="2362200" cy="366713"/>
          </a:xfrm>
          <a:prstGeom prst="rect">
            <a:avLst/>
          </a:prstGeom>
          <a:noFill/>
          <a:ln w="12700">
            <a:noFill/>
            <a:miter lim="800000"/>
            <a:headEnd/>
            <a:tailEnd/>
          </a:ln>
          <a:effectLst/>
        </p:spPr>
        <p:txBody>
          <a:bodyPr>
            <a:spAutoFit/>
          </a:bodyPr>
          <a:lstStyle/>
          <a:p>
            <a:pPr>
              <a:spcBef>
                <a:spcPct val="50000"/>
              </a:spcBef>
            </a:pPr>
            <a:r>
              <a:rPr lang="en-US" sz="1800" b="1"/>
              <a:t>FM 3-0 pg 7-23</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ph type="title"/>
          </p:nvPr>
        </p:nvSpPr>
        <p:spPr bwMode="auto">
          <a:xfrm>
            <a:off x="1219200" y="457200"/>
            <a:ext cx="7015163"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t>PLANNING</a:t>
            </a:r>
          </a:p>
        </p:txBody>
      </p:sp>
      <p:sp>
        <p:nvSpPr>
          <p:cNvPr id="204803" name="Rectangle 3"/>
          <p:cNvSpPr>
            <a:spLocks noChangeArrowheads="1"/>
          </p:cNvSpPr>
          <p:nvPr>
            <p:ph type="body" idx="1"/>
          </p:nvPr>
        </p:nvSpPr>
        <p:spPr bwMode="auto">
          <a:xfrm>
            <a:off x="533400" y="1371600"/>
            <a:ext cx="8229600" cy="42672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Symbol" pitchFamily="18" charset="2"/>
              <a:buNone/>
            </a:pPr>
            <a:r>
              <a:rPr lang="en-US" b="1"/>
              <a:t>Tailor the concept of operations to the situation during</a:t>
            </a:r>
          </a:p>
          <a:p>
            <a:pPr>
              <a:lnSpc>
                <a:spcPct val="40000"/>
              </a:lnSpc>
              <a:buFont typeface="Symbol" pitchFamily="18" charset="2"/>
              <a:buNone/>
            </a:pPr>
            <a:r>
              <a:rPr lang="en-US" b="1"/>
              <a:t>offensive planning:</a:t>
            </a:r>
          </a:p>
          <a:p>
            <a:pPr>
              <a:lnSpc>
                <a:spcPct val="90000"/>
              </a:lnSpc>
            </a:pPr>
            <a:r>
              <a:rPr lang="en-US" b="1"/>
              <a:t>Allows the rapid concentration and dispersal of units</a:t>
            </a:r>
          </a:p>
          <a:p>
            <a:pPr>
              <a:lnSpc>
                <a:spcPct val="90000"/>
              </a:lnSpc>
            </a:pPr>
            <a:r>
              <a:rPr lang="en-US" b="1"/>
              <a:t>Introduce fresh forces to exploit success while resting other forces</a:t>
            </a:r>
          </a:p>
          <a:p>
            <a:pPr>
              <a:lnSpc>
                <a:spcPct val="90000"/>
              </a:lnSpc>
            </a:pPr>
            <a:r>
              <a:rPr lang="en-US" b="1"/>
              <a:t>Protect the force</a:t>
            </a:r>
          </a:p>
          <a:p>
            <a:pPr>
              <a:lnSpc>
                <a:spcPct val="90000"/>
              </a:lnSpc>
            </a:pPr>
            <a:r>
              <a:rPr lang="en-US" b="1"/>
              <a:t>Facilitate transition to future operations</a:t>
            </a:r>
          </a:p>
          <a:p>
            <a:pPr>
              <a:lnSpc>
                <a:spcPct val="90000"/>
              </a:lnSpc>
            </a:pPr>
            <a:r>
              <a:rPr lang="en-US" b="1"/>
              <a:t>Sustain forces throughout the operation</a:t>
            </a:r>
          </a:p>
          <a:p>
            <a:pPr>
              <a:lnSpc>
                <a:spcPct val="90000"/>
              </a:lnSpc>
              <a:buFont typeface="Symbol" pitchFamily="18" charset="2"/>
              <a:buNone/>
            </a:pPr>
            <a:r>
              <a:rPr lang="en-US" b="1"/>
              <a:t>	Staffs analyze the situation in terms of METT-TC</a:t>
            </a:r>
          </a:p>
        </p:txBody>
      </p:sp>
      <p:sp>
        <p:nvSpPr>
          <p:cNvPr id="204804" name="Text Box 4"/>
          <p:cNvSpPr txBox="1">
            <a:spLocks noChangeArrowheads="1"/>
          </p:cNvSpPr>
          <p:nvPr/>
        </p:nvSpPr>
        <p:spPr bwMode="auto">
          <a:xfrm>
            <a:off x="6553200" y="6400800"/>
            <a:ext cx="2590800" cy="366713"/>
          </a:xfrm>
          <a:prstGeom prst="rect">
            <a:avLst/>
          </a:prstGeom>
          <a:noFill/>
          <a:ln w="12700">
            <a:noFill/>
            <a:miter lim="800000"/>
            <a:headEnd/>
            <a:tailEnd/>
          </a:ln>
          <a:effectLst/>
        </p:spPr>
        <p:txBody>
          <a:bodyPr>
            <a:spAutoFit/>
          </a:bodyPr>
          <a:lstStyle/>
          <a:p>
            <a:pPr>
              <a:spcBef>
                <a:spcPct val="50000"/>
              </a:spcBef>
            </a:pPr>
            <a:r>
              <a:rPr lang="en-US" sz="1800" b="1"/>
              <a:t>FM 3-0 pg 7-23</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ph type="title"/>
          </p:nvPr>
        </p:nvSpPr>
        <p:spPr bwMode="auto">
          <a:xfrm>
            <a:off x="1290638" y="457200"/>
            <a:ext cx="6862762" cy="1066800"/>
          </a:xfrm>
          <a:noFill/>
          <a:ln>
            <a:miter lim="800000"/>
            <a:headEnd/>
            <a:tailEnd/>
          </a:ln>
        </p:spPr>
        <p:txBody>
          <a:bodyPr vert="horz" wrap="square" lIns="91440" tIns="45720" rIns="91440" bIns="45720" numCol="1" anchor="t" anchorCtr="0" compatLnSpc="1">
            <a:prstTxWarp prst="textNoShape">
              <a:avLst/>
            </a:prstTxWarp>
          </a:bodyPr>
          <a:lstStyle/>
          <a:p>
            <a:r>
              <a:rPr lang="en-US" sz="4000" b="1"/>
              <a:t>PREPARING</a:t>
            </a:r>
          </a:p>
        </p:txBody>
      </p:sp>
      <p:sp>
        <p:nvSpPr>
          <p:cNvPr id="214019" name="Rectangle 3"/>
          <p:cNvSpPr>
            <a:spLocks noChangeArrowheads="1"/>
          </p:cNvSpPr>
          <p:nvPr>
            <p:ph type="body" idx="1"/>
          </p:nvPr>
        </p:nvSpPr>
        <p:spPr bwMode="auto">
          <a:xfrm>
            <a:off x="457200" y="1752600"/>
            <a:ext cx="8305800" cy="4191000"/>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Symbol" pitchFamily="18" charset="2"/>
              <a:buNone/>
            </a:pPr>
            <a:r>
              <a:rPr lang="en-US" sz="3200" b="1"/>
              <a:t>Begin shaping and sustaining operations:</a:t>
            </a:r>
          </a:p>
          <a:p>
            <a:pPr>
              <a:lnSpc>
                <a:spcPct val="80000"/>
              </a:lnSpc>
              <a:buFont typeface="Symbol" pitchFamily="18" charset="2"/>
              <a:buNone/>
            </a:pPr>
            <a:r>
              <a:rPr lang="en-US" sz="3200" b="1"/>
              <a:t>	Recon</a:t>
            </a:r>
          </a:p>
          <a:p>
            <a:pPr>
              <a:lnSpc>
                <a:spcPct val="80000"/>
              </a:lnSpc>
              <a:buFont typeface="Symbol" pitchFamily="18" charset="2"/>
              <a:buNone/>
            </a:pPr>
            <a:r>
              <a:rPr lang="en-US" sz="3200" b="1"/>
              <a:t>	Maintenance</a:t>
            </a:r>
          </a:p>
          <a:p>
            <a:pPr>
              <a:lnSpc>
                <a:spcPct val="80000"/>
              </a:lnSpc>
              <a:buFont typeface="Symbol" pitchFamily="18" charset="2"/>
              <a:buNone/>
            </a:pPr>
            <a:r>
              <a:rPr lang="en-US" sz="3200" b="1"/>
              <a:t>	Position resources</a:t>
            </a:r>
          </a:p>
          <a:p>
            <a:pPr>
              <a:lnSpc>
                <a:spcPct val="80000"/>
              </a:lnSpc>
              <a:buFont typeface="Symbol" pitchFamily="18" charset="2"/>
              <a:buNone/>
            </a:pPr>
            <a:r>
              <a:rPr lang="en-US" sz="3200" b="1"/>
              <a:t>	Conduct rehearsals</a:t>
            </a:r>
          </a:p>
          <a:p>
            <a:pPr>
              <a:lnSpc>
                <a:spcPct val="80000"/>
              </a:lnSpc>
              <a:buFont typeface="Symbol" pitchFamily="18" charset="2"/>
              <a:buNone/>
            </a:pPr>
            <a:r>
              <a:rPr lang="en-US" sz="3200" b="1"/>
              <a:t>	Follow the Troop Leading Procedures</a:t>
            </a:r>
            <a:endParaRPr lang="en-US" sz="2800" b="1"/>
          </a:p>
        </p:txBody>
      </p:sp>
      <p:sp>
        <p:nvSpPr>
          <p:cNvPr id="214020" name="Text Box 4"/>
          <p:cNvSpPr txBox="1">
            <a:spLocks noChangeArrowheads="1"/>
          </p:cNvSpPr>
          <p:nvPr/>
        </p:nvSpPr>
        <p:spPr bwMode="auto">
          <a:xfrm>
            <a:off x="6553200" y="6400800"/>
            <a:ext cx="2590800" cy="366713"/>
          </a:xfrm>
          <a:prstGeom prst="rect">
            <a:avLst/>
          </a:prstGeom>
          <a:noFill/>
          <a:ln w="12700">
            <a:noFill/>
            <a:miter lim="800000"/>
            <a:headEnd/>
            <a:tailEnd/>
          </a:ln>
          <a:effectLst/>
        </p:spPr>
        <p:txBody>
          <a:bodyPr>
            <a:spAutoFit/>
          </a:bodyPr>
          <a:lstStyle/>
          <a:p>
            <a:pPr>
              <a:spcBef>
                <a:spcPct val="50000"/>
              </a:spcBef>
            </a:pPr>
            <a:r>
              <a:rPr lang="en-US" sz="1800" b="1"/>
              <a:t>FM 3-0 pg 7-26</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ph type="title"/>
          </p:nvPr>
        </p:nvSpPr>
        <p:spPr bwMode="auto">
          <a:xfrm>
            <a:off x="1219200" y="457200"/>
            <a:ext cx="6862763" cy="1066800"/>
          </a:xfrm>
          <a:noFill/>
          <a:ln>
            <a:miter lim="800000"/>
            <a:headEnd/>
            <a:tailEnd/>
          </a:ln>
        </p:spPr>
        <p:txBody>
          <a:bodyPr vert="horz" wrap="square" lIns="91440" tIns="45720" rIns="91440" bIns="45720" numCol="1" anchor="t" anchorCtr="0" compatLnSpc="1">
            <a:prstTxWarp prst="textNoShape">
              <a:avLst/>
            </a:prstTxWarp>
          </a:bodyPr>
          <a:lstStyle/>
          <a:p>
            <a:r>
              <a:rPr lang="en-US" sz="4000" b="1"/>
              <a:t>EXECUTING</a:t>
            </a:r>
          </a:p>
        </p:txBody>
      </p:sp>
      <p:sp>
        <p:nvSpPr>
          <p:cNvPr id="216067" name="Rectangle 3"/>
          <p:cNvSpPr>
            <a:spLocks noChangeArrowheads="1"/>
          </p:cNvSpPr>
          <p:nvPr>
            <p:ph type="body" idx="1"/>
          </p:nvPr>
        </p:nvSpPr>
        <p:spPr bwMode="auto">
          <a:xfrm>
            <a:off x="685800" y="1600200"/>
            <a:ext cx="7772400" cy="3048000"/>
          </a:xfrm>
          <a:noFill/>
          <a:ln>
            <a:miter lim="800000"/>
            <a:headEnd/>
            <a:tailEnd/>
          </a:ln>
        </p:spPr>
        <p:txBody>
          <a:bodyPr vert="horz" wrap="square" lIns="91440" tIns="45720" rIns="91440" bIns="45720" numCol="1" anchor="t" anchorCtr="0" compatLnSpc="1">
            <a:prstTxWarp prst="textNoShape">
              <a:avLst/>
            </a:prstTxWarp>
          </a:bodyPr>
          <a:lstStyle/>
          <a:p>
            <a:pPr>
              <a:lnSpc>
                <a:spcPct val="70000"/>
              </a:lnSpc>
              <a:buFont typeface="Symbol" pitchFamily="18" charset="2"/>
              <a:buNone/>
            </a:pPr>
            <a:r>
              <a:rPr lang="en-US" sz="2800" b="1"/>
              <a:t>Offensive operations require rapid shifts in</a:t>
            </a:r>
          </a:p>
          <a:p>
            <a:pPr>
              <a:lnSpc>
                <a:spcPct val="70000"/>
              </a:lnSpc>
              <a:buFont typeface="Symbol" pitchFamily="18" charset="2"/>
              <a:buNone/>
            </a:pPr>
            <a:r>
              <a:rPr lang="en-US" sz="2800" b="1"/>
              <a:t>the focus of combat power to take </a:t>
            </a:r>
          </a:p>
          <a:p>
            <a:pPr>
              <a:lnSpc>
                <a:spcPct val="70000"/>
              </a:lnSpc>
              <a:buFont typeface="Symbol" pitchFamily="18" charset="2"/>
              <a:buNone/>
            </a:pPr>
            <a:r>
              <a:rPr lang="en-US" sz="2800" b="1"/>
              <a:t>advantage of opportunities.  Sustaining a</a:t>
            </a:r>
          </a:p>
          <a:p>
            <a:pPr>
              <a:lnSpc>
                <a:spcPct val="70000"/>
              </a:lnSpc>
              <a:buFont typeface="Symbol" pitchFamily="18" charset="2"/>
              <a:buNone/>
            </a:pPr>
            <a:r>
              <a:rPr lang="en-US" sz="2800" b="1"/>
              <a:t>tempo the enemy cannot match is vital to </a:t>
            </a:r>
          </a:p>
          <a:p>
            <a:pPr>
              <a:lnSpc>
                <a:spcPct val="70000"/>
              </a:lnSpc>
              <a:buFont typeface="Symbol" pitchFamily="18" charset="2"/>
              <a:buNone/>
            </a:pPr>
            <a:r>
              <a:rPr lang="en-US" sz="2800" b="1"/>
              <a:t>success.</a:t>
            </a:r>
          </a:p>
        </p:txBody>
      </p:sp>
      <p:sp>
        <p:nvSpPr>
          <p:cNvPr id="216068" name="Text Box 4"/>
          <p:cNvSpPr txBox="1">
            <a:spLocks noChangeArrowheads="1"/>
          </p:cNvSpPr>
          <p:nvPr/>
        </p:nvSpPr>
        <p:spPr bwMode="auto">
          <a:xfrm>
            <a:off x="6553200" y="6400800"/>
            <a:ext cx="2590800" cy="366713"/>
          </a:xfrm>
          <a:prstGeom prst="rect">
            <a:avLst/>
          </a:prstGeom>
          <a:noFill/>
          <a:ln w="12700">
            <a:noFill/>
            <a:miter lim="800000"/>
            <a:headEnd/>
            <a:tailEnd/>
          </a:ln>
          <a:effectLst/>
        </p:spPr>
        <p:txBody>
          <a:bodyPr>
            <a:spAutoFit/>
          </a:bodyPr>
          <a:lstStyle/>
          <a:p>
            <a:pPr>
              <a:spcBef>
                <a:spcPct val="50000"/>
              </a:spcBef>
            </a:pPr>
            <a:r>
              <a:rPr lang="en-US" sz="1800" b="1"/>
              <a:t>FM 3-0 pg 7-26</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ph type="title"/>
          </p:nvPr>
        </p:nvSpPr>
        <p:spPr bwMode="auto">
          <a:xfrm>
            <a:off x="1066800" y="1219200"/>
            <a:ext cx="7086600" cy="3048000"/>
          </a:xfrm>
          <a:noFill/>
          <a:ln w="12700">
            <a:miter lim="800000"/>
            <a:headEnd/>
            <a:tailEnd/>
          </a:ln>
        </p:spPr>
        <p:txBody>
          <a:bodyPr vert="horz" wrap="square" lIns="90488" tIns="44450" rIns="90488" bIns="44450" numCol="1" anchor="b" anchorCtr="0" compatLnSpc="1">
            <a:prstTxWarp prst="textNoShape">
              <a:avLst/>
            </a:prstTxWarp>
          </a:bodyPr>
          <a:lstStyle/>
          <a:p>
            <a:r>
              <a:rPr lang="en-US" sz="5400" b="1"/>
              <a:t>OPERATIONS</a:t>
            </a:r>
            <a:br>
              <a:rPr lang="en-US" sz="5400" b="1"/>
            </a:br>
            <a:r>
              <a:rPr lang="en-US" sz="5400" b="1"/>
              <a:t>IN</a:t>
            </a:r>
            <a:br>
              <a:rPr lang="en-US" sz="5400" b="1"/>
            </a:br>
            <a:r>
              <a:rPr lang="en-US" sz="5400" b="1"/>
              <a:t> DEPTH</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ph type="title"/>
          </p:nvPr>
        </p:nvSpPr>
        <p:spPr bwMode="auto">
          <a:xfrm>
            <a:off x="1295400" y="76200"/>
            <a:ext cx="6862763"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OPERATIONS IN DEPTH</a:t>
            </a:r>
          </a:p>
        </p:txBody>
      </p:sp>
      <p:sp>
        <p:nvSpPr>
          <p:cNvPr id="99331" name="Rectangle 3"/>
          <p:cNvSpPr>
            <a:spLocks noChangeArrowheads="1"/>
          </p:cNvSpPr>
          <p:nvPr>
            <p:ph type="body" idx="1"/>
          </p:nvPr>
        </p:nvSpPr>
        <p:spPr bwMode="auto">
          <a:xfrm>
            <a:off x="762000" y="1371600"/>
            <a:ext cx="7772400" cy="5257800"/>
          </a:xfrm>
          <a:noFill/>
          <a:ln w="12700">
            <a:miter lim="800000"/>
            <a:headEnd/>
            <a:tailEnd/>
          </a:ln>
        </p:spPr>
        <p:txBody>
          <a:bodyPr vert="horz" wrap="square" lIns="90488" tIns="44450" rIns="90488" bIns="44450" numCol="1" anchor="t" anchorCtr="0" compatLnSpc="1">
            <a:prstTxWarp prst="textNoShape">
              <a:avLst/>
            </a:prstTxWarp>
          </a:bodyPr>
          <a:lstStyle/>
          <a:p>
            <a:pPr algn="ctr">
              <a:buFont typeface="Symbol" pitchFamily="18" charset="2"/>
              <a:buNone/>
            </a:pPr>
            <a:r>
              <a:rPr lang="en-US" sz="2800" b="1"/>
              <a:t>These are high tempo operations that present the enemy with one continuous operation: </a:t>
            </a:r>
            <a:endParaRPr lang="en-US" sz="2800"/>
          </a:p>
          <a:p>
            <a:pPr algn="ctr">
              <a:buFont typeface="Symbol" pitchFamily="18" charset="2"/>
              <a:buNone/>
            </a:pPr>
            <a:endParaRPr lang="en-US" sz="3600" b="1"/>
          </a:p>
          <a:p>
            <a:pPr algn="ctr">
              <a:buFont typeface="Symbol" pitchFamily="18" charset="2"/>
              <a:buNone/>
            </a:pPr>
            <a:r>
              <a:rPr lang="en-US" sz="3600" b="1"/>
              <a:t>Deep</a:t>
            </a:r>
          </a:p>
          <a:p>
            <a:pPr algn="ctr">
              <a:buFont typeface="Symbol" pitchFamily="18" charset="2"/>
              <a:buNone/>
            </a:pPr>
            <a:r>
              <a:rPr lang="en-US" sz="3600" b="1"/>
              <a:t>Close</a:t>
            </a:r>
          </a:p>
          <a:p>
            <a:pPr algn="ctr">
              <a:buFont typeface="Symbol" pitchFamily="18" charset="2"/>
              <a:buNone/>
            </a:pPr>
            <a:r>
              <a:rPr lang="en-US" sz="3600" b="1"/>
              <a:t>Rear</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b="1"/>
              <a:t>ENABLING LEARNING OBJECTIVE</a:t>
            </a:r>
          </a:p>
        </p:txBody>
      </p:sp>
      <p:sp>
        <p:nvSpPr>
          <p:cNvPr id="96259" name="Rectangle 3"/>
          <p:cNvSpPr>
            <a:spLocks noChangeArrowheads="1"/>
          </p:cNvSpPr>
          <p:nvPr>
            <p:ph type="body" idx="1"/>
          </p:nvPr>
        </p:nvSpPr>
        <p:spPr bwMode="auto">
          <a:xfrm>
            <a:off x="381000" y="1676400"/>
            <a:ext cx="8394700" cy="42672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90000"/>
              </a:lnSpc>
              <a:buFont typeface="Symbol" pitchFamily="18" charset="2"/>
              <a:buNone/>
            </a:pPr>
            <a:r>
              <a:rPr lang="en-US" b="1"/>
              <a:t>Action:       Determine the purpose of the offense. </a:t>
            </a:r>
          </a:p>
          <a:p>
            <a:pPr>
              <a:lnSpc>
                <a:spcPct val="90000"/>
              </a:lnSpc>
              <a:buFont typeface="Symbol" pitchFamily="18" charset="2"/>
              <a:buNone/>
            </a:pPr>
            <a:endParaRPr lang="en-US" b="1"/>
          </a:p>
          <a:p>
            <a:pPr>
              <a:lnSpc>
                <a:spcPct val="90000"/>
              </a:lnSpc>
              <a:buFont typeface="Symbol" pitchFamily="18" charset="2"/>
              <a:buNone/>
            </a:pPr>
            <a:r>
              <a:rPr lang="en-US" b="1"/>
              <a:t>Condition:  Given FMs and reading assignments in a 	         classroom with an instructor and training 	         materials.</a:t>
            </a:r>
          </a:p>
          <a:p>
            <a:pPr>
              <a:lnSpc>
                <a:spcPct val="90000"/>
              </a:lnSpc>
              <a:buFont typeface="Symbol" pitchFamily="18" charset="2"/>
              <a:buNone/>
            </a:pPr>
            <a:endParaRPr lang="en-US" b="1"/>
          </a:p>
          <a:p>
            <a:pPr>
              <a:lnSpc>
                <a:spcPct val="90000"/>
              </a:lnSpc>
              <a:buFont typeface="Symbol" pitchFamily="18" charset="2"/>
              <a:buNone/>
            </a:pPr>
            <a:r>
              <a:rPr lang="en-US" b="1"/>
              <a:t>Standards: Determine the purpose of the offense IAW 	         FM 3-0, FM 3-90, FM 3-21.8, FM 3-21.10, and 	         achieve a 70% pass in overall testing.</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ph type="title"/>
          </p:nvPr>
        </p:nvSpPr>
        <p:spPr bwMode="auto">
          <a:xfrm>
            <a:off x="13668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DEEP OPERATIONS</a:t>
            </a:r>
          </a:p>
        </p:txBody>
      </p:sp>
      <p:sp>
        <p:nvSpPr>
          <p:cNvPr id="101379" name="Rectangle 3"/>
          <p:cNvSpPr>
            <a:spLocks noChangeArrowheads="1"/>
          </p:cNvSpPr>
          <p:nvPr>
            <p:ph type="body" idx="1"/>
          </p:nvPr>
        </p:nvSpPr>
        <p:spPr bwMode="auto">
          <a:xfrm>
            <a:off x="304800" y="1676400"/>
            <a:ext cx="8534400" cy="38100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80000"/>
              </a:lnSpc>
              <a:buFont typeface="Symbol" pitchFamily="18" charset="2"/>
              <a:buNone/>
            </a:pPr>
            <a:r>
              <a:rPr lang="en-US" sz="2800" b="1"/>
              <a:t>...directed against enemy forces and functions</a:t>
            </a:r>
          </a:p>
          <a:p>
            <a:pPr>
              <a:lnSpc>
                <a:spcPct val="80000"/>
              </a:lnSpc>
              <a:buFont typeface="Symbol" pitchFamily="18" charset="2"/>
              <a:buNone/>
            </a:pPr>
            <a:r>
              <a:rPr lang="en-US" sz="2800" b="1"/>
              <a:t>which are not in contact at the forward line of</a:t>
            </a:r>
          </a:p>
          <a:p>
            <a:pPr>
              <a:lnSpc>
                <a:spcPct val="80000"/>
              </a:lnSpc>
              <a:buFont typeface="Symbol" pitchFamily="18" charset="2"/>
              <a:buNone/>
            </a:pPr>
            <a:r>
              <a:rPr lang="en-US" sz="2800" b="1"/>
              <a:t>own troops (FLOT). These operations employ </a:t>
            </a:r>
          </a:p>
          <a:p>
            <a:pPr>
              <a:lnSpc>
                <a:spcPct val="80000"/>
              </a:lnSpc>
              <a:buFont typeface="Symbol" pitchFamily="18" charset="2"/>
              <a:buNone/>
            </a:pPr>
            <a:r>
              <a:rPr lang="en-US" sz="2800" b="1"/>
              <a:t>long range fires, denying the enemy freedom of </a:t>
            </a:r>
          </a:p>
          <a:p>
            <a:pPr>
              <a:lnSpc>
                <a:spcPct val="80000"/>
              </a:lnSpc>
              <a:buFont typeface="Symbol" pitchFamily="18" charset="2"/>
              <a:buNone/>
            </a:pPr>
            <a:r>
              <a:rPr lang="en-US" sz="2800" b="1"/>
              <a:t>action and disrupting his preparation for battle.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 calcmode="lin" valueType="num">
                                      <p:cBhvr>
                                        <p:cTn id="7" dur="500" fill="hold"/>
                                        <p:tgtEl>
                                          <p:spTgt spid="1013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137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1379">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 calcmode="lin" valueType="num">
                                      <p:cBhvr>
                                        <p:cTn id="12" dur="500" fill="hold"/>
                                        <p:tgtEl>
                                          <p:spTgt spid="10137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137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1379">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 calcmode="lin" valueType="num">
                                      <p:cBhvr>
                                        <p:cTn id="17" dur="500" fill="hold"/>
                                        <p:tgtEl>
                                          <p:spTgt spid="10137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0137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01379">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101379">
                                            <p:txEl>
                                              <p:pRg st="3" end="3"/>
                                            </p:txEl>
                                          </p:spTgt>
                                        </p:tgtEl>
                                        <p:attrNameLst>
                                          <p:attrName>style.visibility</p:attrName>
                                        </p:attrNameLst>
                                      </p:cBhvr>
                                      <p:to>
                                        <p:strVal val="visible"/>
                                      </p:to>
                                    </p:set>
                                    <p:anim calcmode="lin" valueType="num">
                                      <p:cBhvr>
                                        <p:cTn id="22" dur="500" fill="hold"/>
                                        <p:tgtEl>
                                          <p:spTgt spid="101379">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01379">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01379">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101379">
                                            <p:txEl>
                                              <p:pRg st="4" end="4"/>
                                            </p:txEl>
                                          </p:spTgt>
                                        </p:tgtEl>
                                        <p:attrNameLst>
                                          <p:attrName>style.visibility</p:attrName>
                                        </p:attrNameLst>
                                      </p:cBhvr>
                                      <p:to>
                                        <p:strVal val="visible"/>
                                      </p:to>
                                    </p:set>
                                    <p:anim calcmode="lin" valueType="num">
                                      <p:cBhvr>
                                        <p:cTn id="27" dur="500" fill="hold"/>
                                        <p:tgtEl>
                                          <p:spTgt spid="101379">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01379">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01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CLOSE OPERATIONS</a:t>
            </a:r>
          </a:p>
        </p:txBody>
      </p:sp>
      <p:sp>
        <p:nvSpPr>
          <p:cNvPr id="103427" name="Rectangle 3"/>
          <p:cNvSpPr>
            <a:spLocks noChangeArrowheads="1"/>
          </p:cNvSpPr>
          <p:nvPr>
            <p:ph type="body" idx="1"/>
          </p:nvPr>
        </p:nvSpPr>
        <p:spPr bwMode="auto">
          <a:xfrm>
            <a:off x="685800" y="1676400"/>
            <a:ext cx="8001000" cy="31242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80000"/>
              </a:lnSpc>
              <a:buFont typeface="Symbol" pitchFamily="18" charset="2"/>
              <a:buNone/>
            </a:pPr>
            <a:r>
              <a:rPr lang="en-US" sz="2800" b="1"/>
              <a:t>…where forces are in immediate contact with </a:t>
            </a:r>
          </a:p>
          <a:p>
            <a:pPr>
              <a:lnSpc>
                <a:spcPct val="80000"/>
              </a:lnSpc>
              <a:buFont typeface="Symbol" pitchFamily="18" charset="2"/>
              <a:buNone/>
            </a:pPr>
            <a:r>
              <a:rPr lang="en-US" sz="2800" b="1"/>
              <a:t>the enemy and the fighting between </a:t>
            </a:r>
          </a:p>
          <a:p>
            <a:pPr>
              <a:lnSpc>
                <a:spcPct val="80000"/>
              </a:lnSpc>
              <a:buFont typeface="Symbol" pitchFamily="18" charset="2"/>
              <a:buNone/>
            </a:pPr>
            <a:r>
              <a:rPr lang="en-US" sz="2800" b="1"/>
              <a:t>committed forces and readily available </a:t>
            </a:r>
          </a:p>
          <a:p>
            <a:pPr>
              <a:lnSpc>
                <a:spcPct val="80000"/>
              </a:lnSpc>
              <a:buFont typeface="Symbol" pitchFamily="18" charset="2"/>
              <a:buNone/>
            </a:pPr>
            <a:r>
              <a:rPr lang="en-US" sz="2800" b="1"/>
              <a:t>tactical reserves of both combatants occurs.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p:cTn id="7" dur="500" fill="hold"/>
                                        <p:tgtEl>
                                          <p:spTgt spid="1034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342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3427">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 calcmode="lin" valueType="num">
                                      <p:cBhvr>
                                        <p:cTn id="12" dur="500" fill="hold"/>
                                        <p:tgtEl>
                                          <p:spTgt spid="10342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342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3427">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103427">
                                            <p:txEl>
                                              <p:pRg st="2" end="2"/>
                                            </p:txEl>
                                          </p:spTgt>
                                        </p:tgtEl>
                                        <p:attrNameLst>
                                          <p:attrName>style.visibility</p:attrName>
                                        </p:attrNameLst>
                                      </p:cBhvr>
                                      <p:to>
                                        <p:strVal val="visible"/>
                                      </p:to>
                                    </p:set>
                                    <p:anim calcmode="lin" valueType="num">
                                      <p:cBhvr>
                                        <p:cTn id="17" dur="500" fill="hold"/>
                                        <p:tgtEl>
                                          <p:spTgt spid="10342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0342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03427">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103427">
                                            <p:txEl>
                                              <p:pRg st="3" end="3"/>
                                            </p:txEl>
                                          </p:spTgt>
                                        </p:tgtEl>
                                        <p:attrNameLst>
                                          <p:attrName>style.visibility</p:attrName>
                                        </p:attrNameLst>
                                      </p:cBhvr>
                                      <p:to>
                                        <p:strVal val="visible"/>
                                      </p:to>
                                    </p:set>
                                    <p:anim calcmode="lin" valueType="num">
                                      <p:cBhvr>
                                        <p:cTn id="22" dur="500" fill="hold"/>
                                        <p:tgtEl>
                                          <p:spTgt spid="103427">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03427">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03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REAR OPERATIONS</a:t>
            </a:r>
          </a:p>
        </p:txBody>
      </p:sp>
      <p:sp>
        <p:nvSpPr>
          <p:cNvPr id="105475" name="Rectangle 3"/>
          <p:cNvSpPr>
            <a:spLocks noChangeArrowheads="1"/>
          </p:cNvSpPr>
          <p:nvPr>
            <p:ph type="body" idx="1"/>
          </p:nvPr>
        </p:nvSpPr>
        <p:spPr bwMode="auto">
          <a:xfrm>
            <a:off x="381000" y="1676400"/>
            <a:ext cx="8305800" cy="28194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80000"/>
              </a:lnSpc>
              <a:buFont typeface="Symbol" pitchFamily="18" charset="2"/>
              <a:buNone/>
            </a:pPr>
            <a:r>
              <a:rPr lang="en-US" sz="2800"/>
              <a:t>…</a:t>
            </a:r>
            <a:r>
              <a:rPr lang="en-US" sz="2800" b="1"/>
              <a:t>including area damage control, taken by all </a:t>
            </a:r>
          </a:p>
          <a:p>
            <a:pPr>
              <a:lnSpc>
                <a:spcPct val="80000"/>
              </a:lnSpc>
              <a:buFont typeface="Symbol" pitchFamily="18" charset="2"/>
              <a:buNone/>
            </a:pPr>
            <a:r>
              <a:rPr lang="en-US" sz="2800" b="1"/>
              <a:t>units, singly or in a combined effort, to secure </a:t>
            </a:r>
          </a:p>
          <a:p>
            <a:pPr>
              <a:lnSpc>
                <a:spcPct val="80000"/>
              </a:lnSpc>
              <a:buFont typeface="Symbol" pitchFamily="18" charset="2"/>
              <a:buNone/>
            </a:pPr>
            <a:r>
              <a:rPr lang="en-US" sz="2800" b="1"/>
              <a:t>the force, neutralize or defeat enemy operations </a:t>
            </a:r>
          </a:p>
          <a:p>
            <a:pPr>
              <a:lnSpc>
                <a:spcPct val="80000"/>
              </a:lnSpc>
              <a:buFont typeface="Symbol" pitchFamily="18" charset="2"/>
              <a:buNone/>
            </a:pPr>
            <a:r>
              <a:rPr lang="en-US" sz="2800" b="1"/>
              <a:t>in the rear area, and ensure freedom of action </a:t>
            </a:r>
          </a:p>
          <a:p>
            <a:pPr>
              <a:lnSpc>
                <a:spcPct val="80000"/>
              </a:lnSpc>
              <a:buFont typeface="Symbol" pitchFamily="18" charset="2"/>
              <a:buNone/>
            </a:pPr>
            <a:r>
              <a:rPr lang="en-US" sz="2800" b="1"/>
              <a:t>in the deep &amp; close fights.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p:cTn id="7" dur="500" fill="hold"/>
                                        <p:tgtEl>
                                          <p:spTgt spid="1054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54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5475">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 calcmode="lin" valueType="num">
                                      <p:cBhvr>
                                        <p:cTn id="12" dur="500" fill="hold"/>
                                        <p:tgtEl>
                                          <p:spTgt spid="10547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547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5475">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 calcmode="lin" valueType="num">
                                      <p:cBhvr>
                                        <p:cTn id="17" dur="500" fill="hold"/>
                                        <p:tgtEl>
                                          <p:spTgt spid="10547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0547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05475">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105475">
                                            <p:txEl>
                                              <p:pRg st="3" end="3"/>
                                            </p:txEl>
                                          </p:spTgt>
                                        </p:tgtEl>
                                        <p:attrNameLst>
                                          <p:attrName>style.visibility</p:attrName>
                                        </p:attrNameLst>
                                      </p:cBhvr>
                                      <p:to>
                                        <p:strVal val="visible"/>
                                      </p:to>
                                    </p:set>
                                    <p:anim calcmode="lin" valueType="num">
                                      <p:cBhvr>
                                        <p:cTn id="22" dur="500" fill="hold"/>
                                        <p:tgtEl>
                                          <p:spTgt spid="10547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0547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05475">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105475">
                                            <p:txEl>
                                              <p:pRg st="4" end="4"/>
                                            </p:txEl>
                                          </p:spTgt>
                                        </p:tgtEl>
                                        <p:attrNameLst>
                                          <p:attrName>style.visibility</p:attrName>
                                        </p:attrNameLst>
                                      </p:cBhvr>
                                      <p:to>
                                        <p:strVal val="visible"/>
                                      </p:to>
                                    </p:set>
                                    <p:anim calcmode="lin" valueType="num">
                                      <p:cBhvr>
                                        <p:cTn id="27" dur="500" fill="hold"/>
                                        <p:tgtEl>
                                          <p:spTgt spid="10547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05475">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05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ph type="title"/>
          </p:nvPr>
        </p:nvSpPr>
        <p:spPr bwMode="auto">
          <a:xfrm>
            <a:off x="685800" y="1981200"/>
            <a:ext cx="7924800" cy="2667000"/>
          </a:xfrm>
          <a:noFill/>
          <a:ln w="12700">
            <a:miter lim="800000"/>
            <a:headEnd/>
            <a:tailEnd/>
          </a:ln>
        </p:spPr>
        <p:txBody>
          <a:bodyPr vert="horz" wrap="square" lIns="90488" tIns="44450" rIns="90488" bIns="44450" numCol="1" anchor="b" anchorCtr="0" compatLnSpc="1">
            <a:prstTxWarp prst="textNoShape">
              <a:avLst/>
            </a:prstTxWarp>
          </a:bodyPr>
          <a:lstStyle/>
          <a:p>
            <a:r>
              <a:rPr lang="en-US" sz="5400" b="1"/>
              <a:t>ORGANIZATION</a:t>
            </a:r>
            <a:br>
              <a:rPr lang="en-US" sz="5400" b="1"/>
            </a:br>
            <a:r>
              <a:rPr lang="en-US" sz="5400" b="1"/>
              <a:t>FOR THE </a:t>
            </a:r>
            <a:br>
              <a:rPr lang="en-US" sz="5400" b="1"/>
            </a:br>
            <a:r>
              <a:rPr lang="en-US" sz="5400" b="1"/>
              <a:t>“ATTACK”</a:t>
            </a:r>
            <a:r>
              <a:rPr lang="en-US" sz="5400" b="1" i="1"/>
              <a:t>	</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ph type="title"/>
          </p:nvPr>
        </p:nvSpPr>
        <p:spPr bwMode="auto">
          <a:xfrm>
            <a:off x="757238" y="76200"/>
            <a:ext cx="77009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b="1"/>
              <a:t>ORGANIZATION FOR </a:t>
            </a:r>
            <a:br>
              <a:rPr lang="en-US" b="1"/>
            </a:br>
            <a:r>
              <a:rPr lang="en-US" b="1"/>
              <a:t>THE ATTACK</a:t>
            </a:r>
            <a:endParaRPr lang="en-US"/>
          </a:p>
        </p:txBody>
      </p:sp>
      <p:sp>
        <p:nvSpPr>
          <p:cNvPr id="107523" name="Rectangle 3"/>
          <p:cNvSpPr>
            <a:spLocks noChangeArrowheads="1"/>
          </p:cNvSpPr>
          <p:nvPr>
            <p:ph type="body" idx="1"/>
          </p:nvPr>
        </p:nvSpPr>
        <p:spPr bwMode="auto">
          <a:xfrm>
            <a:off x="304800" y="1524000"/>
            <a:ext cx="8458200" cy="4572000"/>
          </a:xfrm>
          <a:noFill/>
          <a:ln w="12700">
            <a:miter lim="800000"/>
            <a:headEnd/>
            <a:tailEnd/>
          </a:ln>
        </p:spPr>
        <p:txBody>
          <a:bodyPr vert="horz" wrap="square" lIns="90488" tIns="44450" rIns="90488" bIns="44450" numCol="1" anchor="t" anchorCtr="0" compatLnSpc="1">
            <a:prstTxWarp prst="textNoShape">
              <a:avLst/>
            </a:prstTxWarp>
          </a:bodyPr>
          <a:lstStyle/>
          <a:p>
            <a:pPr algn="ctr">
              <a:buFont typeface="Symbol" pitchFamily="18" charset="2"/>
              <a:buNone/>
            </a:pPr>
            <a:r>
              <a:rPr lang="en-US" b="1"/>
              <a:t>When attacking an objective, the attacking force must be</a:t>
            </a:r>
          </a:p>
          <a:p>
            <a:pPr algn="ctr">
              <a:lnSpc>
                <a:spcPct val="60000"/>
              </a:lnSpc>
              <a:buFont typeface="Symbol" pitchFamily="18" charset="2"/>
              <a:buNone/>
            </a:pPr>
            <a:r>
              <a:rPr lang="en-US" b="1"/>
              <a:t>organized into three main elements.  These are:</a:t>
            </a:r>
          </a:p>
          <a:p>
            <a:pPr algn="ctr">
              <a:lnSpc>
                <a:spcPct val="60000"/>
              </a:lnSpc>
              <a:buFont typeface="Symbol" pitchFamily="18" charset="2"/>
              <a:buNone/>
            </a:pPr>
            <a:endParaRPr lang="en-US" sz="3200" b="1"/>
          </a:p>
          <a:p>
            <a:pPr algn="ctr">
              <a:lnSpc>
                <a:spcPct val="60000"/>
              </a:lnSpc>
              <a:buFont typeface="Symbol" pitchFamily="18" charset="2"/>
              <a:buNone/>
            </a:pPr>
            <a:r>
              <a:rPr lang="en-US" sz="3200" b="1"/>
              <a:t>Support element</a:t>
            </a:r>
          </a:p>
          <a:p>
            <a:pPr algn="ctr">
              <a:lnSpc>
                <a:spcPct val="60000"/>
              </a:lnSpc>
              <a:buFont typeface="Symbol" pitchFamily="18" charset="2"/>
              <a:buNone/>
            </a:pPr>
            <a:endParaRPr lang="en-US" sz="3200" b="1"/>
          </a:p>
          <a:p>
            <a:pPr algn="ctr">
              <a:lnSpc>
                <a:spcPct val="60000"/>
              </a:lnSpc>
              <a:buFont typeface="Symbol" pitchFamily="18" charset="2"/>
              <a:buNone/>
            </a:pPr>
            <a:r>
              <a:rPr lang="en-US" sz="3200" b="1"/>
              <a:t>Breach element</a:t>
            </a:r>
          </a:p>
          <a:p>
            <a:pPr algn="ctr">
              <a:lnSpc>
                <a:spcPct val="60000"/>
              </a:lnSpc>
              <a:buFont typeface="Symbol" pitchFamily="18" charset="2"/>
              <a:buNone/>
            </a:pPr>
            <a:endParaRPr lang="en-US" sz="3200" b="1"/>
          </a:p>
          <a:p>
            <a:pPr algn="ctr">
              <a:lnSpc>
                <a:spcPct val="60000"/>
              </a:lnSpc>
              <a:buFont typeface="Symbol" pitchFamily="18" charset="2"/>
              <a:buNone/>
            </a:pPr>
            <a:r>
              <a:rPr lang="en-US" sz="3200" b="1"/>
              <a:t>Assault element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anim calcmode="lin" valueType="num">
                                      <p:cBhvr>
                                        <p:cTn id="7" dur="500" fill="hold"/>
                                        <p:tgtEl>
                                          <p:spTgt spid="10752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0752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7523">
                                            <p:txEl>
                                              <p:pRg st="5" end="5"/>
                                            </p:txEl>
                                          </p:spTgt>
                                        </p:tgtEl>
                                        <p:attrNameLst>
                                          <p:attrName>style.visibility</p:attrName>
                                        </p:attrNameLst>
                                      </p:cBhvr>
                                      <p:to>
                                        <p:strVal val="visible"/>
                                      </p:to>
                                    </p:set>
                                    <p:anim calcmode="lin" valueType="num">
                                      <p:cBhvr>
                                        <p:cTn id="13" dur="500" fill="hold"/>
                                        <p:tgtEl>
                                          <p:spTgt spid="107523">
                                            <p:txEl>
                                              <p:pRg st="5" end="5"/>
                                            </p:txEl>
                                          </p:spTgt>
                                        </p:tgtEl>
                                        <p:attrNameLst>
                                          <p:attrName>ppt_w</p:attrName>
                                        </p:attrNameLst>
                                      </p:cBhvr>
                                      <p:tavLst>
                                        <p:tav tm="0">
                                          <p:val>
                                            <p:fltVal val="0"/>
                                          </p:val>
                                        </p:tav>
                                        <p:tav tm="100000">
                                          <p:val>
                                            <p:strVal val="#ppt_w"/>
                                          </p:val>
                                        </p:tav>
                                      </p:tavLst>
                                    </p:anim>
                                    <p:anim calcmode="lin" valueType="num">
                                      <p:cBhvr>
                                        <p:cTn id="14" dur="500" fill="hold"/>
                                        <p:tgtEl>
                                          <p:spTgt spid="10752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7523">
                                            <p:txEl>
                                              <p:pRg st="7" end="7"/>
                                            </p:txEl>
                                          </p:spTgt>
                                        </p:tgtEl>
                                        <p:attrNameLst>
                                          <p:attrName>style.visibility</p:attrName>
                                        </p:attrNameLst>
                                      </p:cBhvr>
                                      <p:to>
                                        <p:strVal val="visible"/>
                                      </p:to>
                                    </p:set>
                                    <p:anim calcmode="lin" valueType="num">
                                      <p:cBhvr>
                                        <p:cTn id="19" dur="500" fill="hold"/>
                                        <p:tgtEl>
                                          <p:spTgt spid="107523">
                                            <p:txEl>
                                              <p:pRg st="7" end="7"/>
                                            </p:txEl>
                                          </p:spTgt>
                                        </p:tgtEl>
                                        <p:attrNameLst>
                                          <p:attrName>ppt_w</p:attrName>
                                        </p:attrNameLst>
                                      </p:cBhvr>
                                      <p:tavLst>
                                        <p:tav tm="0">
                                          <p:val>
                                            <p:fltVal val="0"/>
                                          </p:val>
                                        </p:tav>
                                        <p:tav tm="100000">
                                          <p:val>
                                            <p:strVal val="#ppt_w"/>
                                          </p:val>
                                        </p:tav>
                                      </p:tavLst>
                                    </p:anim>
                                    <p:anim calcmode="lin" valueType="num">
                                      <p:cBhvr>
                                        <p:cTn id="20" dur="500" fill="hold"/>
                                        <p:tgtEl>
                                          <p:spTgt spid="107523">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ph type="title"/>
          </p:nvPr>
        </p:nvSpPr>
        <p:spPr bwMode="auto">
          <a:xfrm>
            <a:off x="13668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SUPPORT ELEMENT</a:t>
            </a:r>
          </a:p>
        </p:txBody>
      </p:sp>
      <p:sp>
        <p:nvSpPr>
          <p:cNvPr id="109571" name="Rectangle 3"/>
          <p:cNvSpPr>
            <a:spLocks noChangeArrowheads="1"/>
          </p:cNvSpPr>
          <p:nvPr>
            <p:ph type="body" idx="1"/>
          </p:nvPr>
        </p:nvSpPr>
        <p:spPr bwMode="auto">
          <a:xfrm>
            <a:off x="685800" y="1447800"/>
            <a:ext cx="7772400" cy="20574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110000"/>
              </a:lnSpc>
              <a:buFont typeface="Symbol" pitchFamily="18" charset="2"/>
              <a:buNone/>
            </a:pPr>
            <a:r>
              <a:rPr lang="en-US" b="1"/>
              <a:t>Provides close continuous overwatch.</a:t>
            </a:r>
          </a:p>
          <a:p>
            <a:pPr>
              <a:lnSpc>
                <a:spcPct val="110000"/>
              </a:lnSpc>
              <a:buFont typeface="Symbol" pitchFamily="18" charset="2"/>
              <a:buNone/>
            </a:pPr>
            <a:r>
              <a:rPr lang="en-US" b="1"/>
              <a:t>Weapons are tailored to the mission.</a:t>
            </a:r>
          </a:p>
          <a:p>
            <a:pPr>
              <a:lnSpc>
                <a:spcPct val="110000"/>
              </a:lnSpc>
              <a:buFont typeface="Symbol" pitchFamily="18" charset="2"/>
              <a:buNone/>
            </a:pPr>
            <a:r>
              <a:rPr lang="en-US" b="1"/>
              <a:t>Maintains positive control of fires.</a:t>
            </a:r>
          </a:p>
        </p:txBody>
      </p:sp>
      <p:sp>
        <p:nvSpPr>
          <p:cNvPr id="109573" name="Line 5"/>
          <p:cNvSpPr>
            <a:spLocks noChangeShapeType="1"/>
          </p:cNvSpPr>
          <p:nvPr/>
        </p:nvSpPr>
        <p:spPr bwMode="auto">
          <a:xfrm>
            <a:off x="1371600" y="5791200"/>
            <a:ext cx="0" cy="0"/>
          </a:xfrm>
          <a:prstGeom prst="line">
            <a:avLst/>
          </a:prstGeom>
          <a:noFill/>
          <a:ln w="12700">
            <a:solidFill>
              <a:schemeClr val="tx1"/>
            </a:solidFill>
            <a:round/>
            <a:headEnd/>
            <a:tailEnd/>
          </a:ln>
          <a:effectLst/>
        </p:spPr>
        <p:txBody>
          <a:bodyPr/>
          <a:lstStyle/>
          <a:p>
            <a:endParaRPr lang="en-US"/>
          </a:p>
        </p:txBody>
      </p:sp>
      <p:grpSp>
        <p:nvGrpSpPr>
          <p:cNvPr id="109579" name="Group 11"/>
          <p:cNvGrpSpPr>
            <a:grpSpLocks/>
          </p:cNvGrpSpPr>
          <p:nvPr/>
        </p:nvGrpSpPr>
        <p:grpSpPr bwMode="auto">
          <a:xfrm rot="5393327">
            <a:off x="1680368" y="4644232"/>
            <a:ext cx="1973263" cy="914400"/>
            <a:chOff x="1733" y="2832"/>
            <a:chExt cx="1771" cy="864"/>
          </a:xfrm>
        </p:grpSpPr>
        <p:sp>
          <p:nvSpPr>
            <p:cNvPr id="109574" name="Line 6"/>
            <p:cNvSpPr>
              <a:spLocks noChangeShapeType="1"/>
            </p:cNvSpPr>
            <p:nvPr/>
          </p:nvSpPr>
          <p:spPr bwMode="auto">
            <a:xfrm>
              <a:off x="2070" y="3552"/>
              <a:ext cx="1103" cy="0"/>
            </a:xfrm>
            <a:prstGeom prst="line">
              <a:avLst/>
            </a:prstGeom>
            <a:noFill/>
            <a:ln w="76200">
              <a:solidFill>
                <a:srgbClr val="000000"/>
              </a:solidFill>
              <a:round/>
              <a:headEnd/>
              <a:tailEnd/>
            </a:ln>
            <a:effectLst/>
          </p:spPr>
          <p:txBody>
            <a:bodyPr wrap="none" anchor="ctr"/>
            <a:lstStyle/>
            <a:p>
              <a:endParaRPr lang="en-US"/>
            </a:p>
          </p:txBody>
        </p:sp>
        <p:sp>
          <p:nvSpPr>
            <p:cNvPr id="109575" name="Line 7"/>
            <p:cNvSpPr>
              <a:spLocks noChangeShapeType="1"/>
            </p:cNvSpPr>
            <p:nvPr/>
          </p:nvSpPr>
          <p:spPr bwMode="auto">
            <a:xfrm rot="-2752885">
              <a:off x="3291" y="3482"/>
              <a:ext cx="0" cy="427"/>
            </a:xfrm>
            <a:prstGeom prst="line">
              <a:avLst/>
            </a:prstGeom>
            <a:noFill/>
            <a:ln w="76200">
              <a:solidFill>
                <a:srgbClr val="000000"/>
              </a:solidFill>
              <a:round/>
              <a:headEnd/>
              <a:tailEnd/>
            </a:ln>
            <a:effectLst/>
          </p:spPr>
          <p:txBody>
            <a:bodyPr wrap="none" anchor="ctr"/>
            <a:lstStyle/>
            <a:p>
              <a:endParaRPr lang="en-US"/>
            </a:p>
          </p:txBody>
        </p:sp>
        <p:sp>
          <p:nvSpPr>
            <p:cNvPr id="109576" name="Line 8"/>
            <p:cNvSpPr>
              <a:spLocks noChangeShapeType="1"/>
            </p:cNvSpPr>
            <p:nvPr/>
          </p:nvSpPr>
          <p:spPr bwMode="auto">
            <a:xfrm rot="2752885" flipH="1">
              <a:off x="1947" y="3482"/>
              <a:ext cx="0" cy="427"/>
            </a:xfrm>
            <a:prstGeom prst="line">
              <a:avLst/>
            </a:prstGeom>
            <a:noFill/>
            <a:ln w="76200">
              <a:solidFill>
                <a:srgbClr val="000000"/>
              </a:solidFill>
              <a:round/>
              <a:headEnd/>
              <a:tailEnd/>
            </a:ln>
            <a:effectLst/>
          </p:spPr>
          <p:txBody>
            <a:bodyPr wrap="none" anchor="ctr"/>
            <a:lstStyle/>
            <a:p>
              <a:endParaRPr lang="en-US"/>
            </a:p>
          </p:txBody>
        </p:sp>
        <p:sp>
          <p:nvSpPr>
            <p:cNvPr id="109577" name="Line 9"/>
            <p:cNvSpPr>
              <a:spLocks noChangeShapeType="1"/>
            </p:cNvSpPr>
            <p:nvPr/>
          </p:nvSpPr>
          <p:spPr bwMode="auto">
            <a:xfrm>
              <a:off x="1864" y="2832"/>
              <a:ext cx="240" cy="720"/>
            </a:xfrm>
            <a:prstGeom prst="line">
              <a:avLst/>
            </a:prstGeom>
            <a:noFill/>
            <a:ln w="76200">
              <a:solidFill>
                <a:srgbClr val="000000"/>
              </a:solidFill>
              <a:round/>
              <a:headEnd type="triangle" w="med" len="med"/>
              <a:tailEnd/>
            </a:ln>
            <a:effectLst/>
          </p:spPr>
          <p:txBody>
            <a:bodyPr wrap="none" anchor="ctr"/>
            <a:lstStyle/>
            <a:p>
              <a:endParaRPr lang="en-US"/>
            </a:p>
          </p:txBody>
        </p:sp>
        <p:sp>
          <p:nvSpPr>
            <p:cNvPr id="109578" name="Line 10"/>
            <p:cNvSpPr>
              <a:spLocks noChangeShapeType="1"/>
            </p:cNvSpPr>
            <p:nvPr/>
          </p:nvSpPr>
          <p:spPr bwMode="auto">
            <a:xfrm flipH="1">
              <a:off x="3160" y="2832"/>
              <a:ext cx="240" cy="720"/>
            </a:xfrm>
            <a:prstGeom prst="line">
              <a:avLst/>
            </a:prstGeom>
            <a:noFill/>
            <a:ln w="76200">
              <a:solidFill>
                <a:srgbClr val="000000"/>
              </a:solidFill>
              <a:round/>
              <a:headEnd type="triangle" w="med" len="med"/>
              <a:tailEnd/>
            </a:ln>
            <a:effectLst/>
          </p:spPr>
          <p:txBody>
            <a:bodyPr wrap="none" anchor="ctr"/>
            <a:lstStyle/>
            <a:p>
              <a:endParaRPr lang="en-US"/>
            </a:p>
          </p:txBody>
        </p:sp>
      </p:grpSp>
      <p:grpSp>
        <p:nvGrpSpPr>
          <p:cNvPr id="109580" name="Group 12"/>
          <p:cNvGrpSpPr>
            <a:grpSpLocks/>
          </p:cNvGrpSpPr>
          <p:nvPr/>
        </p:nvGrpSpPr>
        <p:grpSpPr bwMode="auto">
          <a:xfrm rot="5376844">
            <a:off x="1409700" y="4838700"/>
            <a:ext cx="762000" cy="533400"/>
            <a:chOff x="672" y="3120"/>
            <a:chExt cx="480" cy="336"/>
          </a:xfrm>
        </p:grpSpPr>
        <p:sp>
          <p:nvSpPr>
            <p:cNvPr id="109581" name="Rectangle 13"/>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109582" name="Line 14"/>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109583" name="Line 15"/>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sp>
        <p:nvSpPr>
          <p:cNvPr id="109584" name="Oval 16"/>
          <p:cNvSpPr>
            <a:spLocks noChangeArrowheads="1"/>
          </p:cNvSpPr>
          <p:nvPr/>
        </p:nvSpPr>
        <p:spPr bwMode="auto">
          <a:xfrm>
            <a:off x="6019800" y="3962400"/>
            <a:ext cx="1828800" cy="2209800"/>
          </a:xfrm>
          <a:prstGeom prst="ellipse">
            <a:avLst/>
          </a:prstGeom>
          <a:noFill/>
          <a:ln w="38100">
            <a:solidFill>
              <a:srgbClr val="000000"/>
            </a:solidFill>
            <a:round/>
            <a:headEnd/>
            <a:tailEnd/>
          </a:ln>
          <a:effectLst/>
        </p:spPr>
        <p:txBody>
          <a:bodyPr wrap="none" anchor="ctr"/>
          <a:lstStyle/>
          <a:p>
            <a:endParaRPr lang="en-US"/>
          </a:p>
        </p:txBody>
      </p:sp>
      <p:sp>
        <p:nvSpPr>
          <p:cNvPr id="109585" name="Text Box 17"/>
          <p:cNvSpPr txBox="1">
            <a:spLocks noChangeArrowheads="1"/>
          </p:cNvSpPr>
          <p:nvPr/>
        </p:nvSpPr>
        <p:spPr bwMode="auto">
          <a:xfrm>
            <a:off x="6357938" y="4495800"/>
            <a:ext cx="1109662" cy="1066800"/>
          </a:xfrm>
          <a:prstGeom prst="rect">
            <a:avLst/>
          </a:prstGeom>
          <a:noFill/>
          <a:ln w="12700">
            <a:noFill/>
            <a:miter lim="800000"/>
            <a:headEnd/>
            <a:tailEnd/>
          </a:ln>
          <a:effectLst/>
        </p:spPr>
        <p:txBody>
          <a:bodyPr wrap="none">
            <a:spAutoFit/>
          </a:bodyPr>
          <a:lstStyle/>
          <a:p>
            <a:pPr algn="ctr"/>
            <a:r>
              <a:rPr lang="en-US"/>
              <a:t>OBJ</a:t>
            </a:r>
          </a:p>
          <a:p>
            <a:pPr algn="ctr"/>
            <a:r>
              <a:rPr lang="en-US"/>
              <a:t>DOG</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BREACH ELEMENT</a:t>
            </a:r>
          </a:p>
        </p:txBody>
      </p:sp>
      <p:sp>
        <p:nvSpPr>
          <p:cNvPr id="111619" name="Rectangle 3"/>
          <p:cNvSpPr>
            <a:spLocks noChangeArrowheads="1"/>
          </p:cNvSpPr>
          <p:nvPr>
            <p:ph type="body" idx="1"/>
          </p:nvPr>
        </p:nvSpPr>
        <p:spPr bwMode="auto">
          <a:xfrm>
            <a:off x="685800" y="1600200"/>
            <a:ext cx="7772400" cy="30480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90000"/>
              </a:lnSpc>
              <a:buFont typeface="Symbol" pitchFamily="18" charset="2"/>
              <a:buNone/>
            </a:pPr>
            <a:r>
              <a:rPr lang="en-US" b="1"/>
              <a:t>Breaches obstacles.</a:t>
            </a:r>
          </a:p>
          <a:p>
            <a:pPr>
              <a:lnSpc>
                <a:spcPct val="90000"/>
              </a:lnSpc>
              <a:buFont typeface="Symbol" pitchFamily="18" charset="2"/>
              <a:buNone/>
            </a:pPr>
            <a:r>
              <a:rPr lang="en-US" b="1"/>
              <a:t>Marks lanes.</a:t>
            </a:r>
          </a:p>
          <a:p>
            <a:pPr>
              <a:lnSpc>
                <a:spcPct val="90000"/>
              </a:lnSpc>
              <a:buFont typeface="Symbol" pitchFamily="18" charset="2"/>
              <a:buNone/>
            </a:pPr>
            <a:r>
              <a:rPr lang="en-US" b="1"/>
              <a:t>Ruptures enemy defenses.</a:t>
            </a:r>
          </a:p>
          <a:p>
            <a:pPr>
              <a:lnSpc>
                <a:spcPct val="90000"/>
              </a:lnSpc>
              <a:buFont typeface="Symbol" pitchFamily="18" charset="2"/>
              <a:buNone/>
            </a:pPr>
            <a:r>
              <a:rPr lang="en-US" b="1"/>
              <a:t>Provides security.</a:t>
            </a:r>
          </a:p>
          <a:p>
            <a:pPr>
              <a:lnSpc>
                <a:spcPct val="90000"/>
              </a:lnSpc>
              <a:buFont typeface="Symbol" pitchFamily="18" charset="2"/>
              <a:buNone/>
            </a:pPr>
            <a:r>
              <a:rPr lang="en-US" b="1"/>
              <a:t>Facilitates passage of the assault element.</a:t>
            </a:r>
          </a:p>
        </p:txBody>
      </p:sp>
      <p:sp>
        <p:nvSpPr>
          <p:cNvPr id="111620" name="Line 4"/>
          <p:cNvSpPr>
            <a:spLocks noChangeShapeType="1"/>
          </p:cNvSpPr>
          <p:nvPr/>
        </p:nvSpPr>
        <p:spPr bwMode="auto">
          <a:xfrm>
            <a:off x="1371600" y="5791200"/>
            <a:ext cx="1588" cy="1588"/>
          </a:xfrm>
          <a:prstGeom prst="line">
            <a:avLst/>
          </a:prstGeom>
          <a:noFill/>
          <a:ln w="12700">
            <a:solidFill>
              <a:schemeClr val="tx1"/>
            </a:solidFill>
            <a:round/>
            <a:headEnd/>
            <a:tailEnd/>
          </a:ln>
          <a:effectLst/>
        </p:spPr>
        <p:txBody>
          <a:bodyPr/>
          <a:lstStyle/>
          <a:p>
            <a:endParaRPr lang="en-US"/>
          </a:p>
        </p:txBody>
      </p:sp>
      <p:grpSp>
        <p:nvGrpSpPr>
          <p:cNvPr id="111621" name="Group 5"/>
          <p:cNvGrpSpPr>
            <a:grpSpLocks/>
          </p:cNvGrpSpPr>
          <p:nvPr/>
        </p:nvGrpSpPr>
        <p:grpSpPr bwMode="auto">
          <a:xfrm rot="5393327">
            <a:off x="1794669" y="4909344"/>
            <a:ext cx="1592262" cy="762000"/>
            <a:chOff x="1733" y="2832"/>
            <a:chExt cx="1771" cy="864"/>
          </a:xfrm>
        </p:grpSpPr>
        <p:sp>
          <p:nvSpPr>
            <p:cNvPr id="111622" name="Line 6"/>
            <p:cNvSpPr>
              <a:spLocks noChangeShapeType="1"/>
            </p:cNvSpPr>
            <p:nvPr/>
          </p:nvSpPr>
          <p:spPr bwMode="auto">
            <a:xfrm>
              <a:off x="2070" y="3552"/>
              <a:ext cx="1103" cy="0"/>
            </a:xfrm>
            <a:prstGeom prst="line">
              <a:avLst/>
            </a:prstGeom>
            <a:noFill/>
            <a:ln w="76200">
              <a:solidFill>
                <a:srgbClr val="000000"/>
              </a:solidFill>
              <a:round/>
              <a:headEnd/>
              <a:tailEnd/>
            </a:ln>
            <a:effectLst/>
          </p:spPr>
          <p:txBody>
            <a:bodyPr wrap="none" anchor="ctr"/>
            <a:lstStyle/>
            <a:p>
              <a:endParaRPr lang="en-US"/>
            </a:p>
          </p:txBody>
        </p:sp>
        <p:sp>
          <p:nvSpPr>
            <p:cNvPr id="111623" name="Line 7"/>
            <p:cNvSpPr>
              <a:spLocks noChangeShapeType="1"/>
            </p:cNvSpPr>
            <p:nvPr/>
          </p:nvSpPr>
          <p:spPr bwMode="auto">
            <a:xfrm rot="-2752885">
              <a:off x="3291" y="3482"/>
              <a:ext cx="0" cy="427"/>
            </a:xfrm>
            <a:prstGeom prst="line">
              <a:avLst/>
            </a:prstGeom>
            <a:noFill/>
            <a:ln w="76200">
              <a:solidFill>
                <a:srgbClr val="000000"/>
              </a:solidFill>
              <a:round/>
              <a:headEnd/>
              <a:tailEnd/>
            </a:ln>
            <a:effectLst/>
          </p:spPr>
          <p:txBody>
            <a:bodyPr wrap="none" anchor="ctr"/>
            <a:lstStyle/>
            <a:p>
              <a:endParaRPr lang="en-US"/>
            </a:p>
          </p:txBody>
        </p:sp>
        <p:sp>
          <p:nvSpPr>
            <p:cNvPr id="111624" name="Line 8"/>
            <p:cNvSpPr>
              <a:spLocks noChangeShapeType="1"/>
            </p:cNvSpPr>
            <p:nvPr/>
          </p:nvSpPr>
          <p:spPr bwMode="auto">
            <a:xfrm rot="2752885" flipH="1">
              <a:off x="1947" y="3482"/>
              <a:ext cx="0" cy="427"/>
            </a:xfrm>
            <a:prstGeom prst="line">
              <a:avLst/>
            </a:prstGeom>
            <a:noFill/>
            <a:ln w="76200">
              <a:solidFill>
                <a:srgbClr val="000000"/>
              </a:solidFill>
              <a:round/>
              <a:headEnd/>
              <a:tailEnd/>
            </a:ln>
            <a:effectLst/>
          </p:spPr>
          <p:txBody>
            <a:bodyPr wrap="none" anchor="ctr"/>
            <a:lstStyle/>
            <a:p>
              <a:endParaRPr lang="en-US"/>
            </a:p>
          </p:txBody>
        </p:sp>
        <p:sp>
          <p:nvSpPr>
            <p:cNvPr id="111625" name="Line 9"/>
            <p:cNvSpPr>
              <a:spLocks noChangeShapeType="1"/>
            </p:cNvSpPr>
            <p:nvPr/>
          </p:nvSpPr>
          <p:spPr bwMode="auto">
            <a:xfrm>
              <a:off x="1864" y="2832"/>
              <a:ext cx="240" cy="720"/>
            </a:xfrm>
            <a:prstGeom prst="line">
              <a:avLst/>
            </a:prstGeom>
            <a:noFill/>
            <a:ln w="76200">
              <a:solidFill>
                <a:srgbClr val="000000"/>
              </a:solidFill>
              <a:round/>
              <a:headEnd type="triangle" w="med" len="med"/>
              <a:tailEnd/>
            </a:ln>
            <a:effectLst/>
          </p:spPr>
          <p:txBody>
            <a:bodyPr wrap="none" anchor="ctr"/>
            <a:lstStyle/>
            <a:p>
              <a:endParaRPr lang="en-US"/>
            </a:p>
          </p:txBody>
        </p:sp>
        <p:sp>
          <p:nvSpPr>
            <p:cNvPr id="111626" name="Line 10"/>
            <p:cNvSpPr>
              <a:spLocks noChangeShapeType="1"/>
            </p:cNvSpPr>
            <p:nvPr/>
          </p:nvSpPr>
          <p:spPr bwMode="auto">
            <a:xfrm flipH="1">
              <a:off x="3160" y="2832"/>
              <a:ext cx="240" cy="720"/>
            </a:xfrm>
            <a:prstGeom prst="line">
              <a:avLst/>
            </a:prstGeom>
            <a:noFill/>
            <a:ln w="76200">
              <a:solidFill>
                <a:srgbClr val="000000"/>
              </a:solidFill>
              <a:round/>
              <a:headEnd type="triangle" w="med" len="med"/>
              <a:tailEnd/>
            </a:ln>
            <a:effectLst/>
          </p:spPr>
          <p:txBody>
            <a:bodyPr wrap="none" anchor="ctr"/>
            <a:lstStyle/>
            <a:p>
              <a:endParaRPr lang="en-US"/>
            </a:p>
          </p:txBody>
        </p:sp>
      </p:grpSp>
      <p:grpSp>
        <p:nvGrpSpPr>
          <p:cNvPr id="111627" name="Group 11"/>
          <p:cNvGrpSpPr>
            <a:grpSpLocks/>
          </p:cNvGrpSpPr>
          <p:nvPr/>
        </p:nvGrpSpPr>
        <p:grpSpPr bwMode="auto">
          <a:xfrm rot="5376844">
            <a:off x="1397793" y="4977607"/>
            <a:ext cx="709613" cy="457200"/>
            <a:chOff x="672" y="3120"/>
            <a:chExt cx="480" cy="336"/>
          </a:xfrm>
        </p:grpSpPr>
        <p:sp>
          <p:nvSpPr>
            <p:cNvPr id="111628" name="Rectangle 12"/>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111629" name="Line 13"/>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111630" name="Line 14"/>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sp>
        <p:nvSpPr>
          <p:cNvPr id="111631" name="Oval 15"/>
          <p:cNvSpPr>
            <a:spLocks noChangeArrowheads="1"/>
          </p:cNvSpPr>
          <p:nvPr/>
        </p:nvSpPr>
        <p:spPr bwMode="auto">
          <a:xfrm>
            <a:off x="6019800" y="4343400"/>
            <a:ext cx="914400" cy="1828800"/>
          </a:xfrm>
          <a:prstGeom prst="ellipse">
            <a:avLst/>
          </a:prstGeom>
          <a:noFill/>
          <a:ln w="19050">
            <a:solidFill>
              <a:srgbClr val="000000"/>
            </a:solidFill>
            <a:round/>
            <a:headEnd/>
            <a:tailEnd/>
          </a:ln>
          <a:effectLst/>
        </p:spPr>
        <p:txBody>
          <a:bodyPr wrap="none" anchor="ctr"/>
          <a:lstStyle/>
          <a:p>
            <a:endParaRPr lang="en-US"/>
          </a:p>
        </p:txBody>
      </p:sp>
      <p:sp>
        <p:nvSpPr>
          <p:cNvPr id="111632" name="Text Box 16"/>
          <p:cNvSpPr txBox="1">
            <a:spLocks noChangeArrowheads="1"/>
          </p:cNvSpPr>
          <p:nvPr/>
        </p:nvSpPr>
        <p:spPr bwMode="auto">
          <a:xfrm>
            <a:off x="6096000" y="4827588"/>
            <a:ext cx="762000" cy="701675"/>
          </a:xfrm>
          <a:prstGeom prst="rect">
            <a:avLst/>
          </a:prstGeom>
          <a:noFill/>
          <a:ln w="12700">
            <a:noFill/>
            <a:miter lim="800000"/>
            <a:headEnd/>
            <a:tailEnd/>
          </a:ln>
          <a:effectLst/>
        </p:spPr>
        <p:txBody>
          <a:bodyPr wrap="none">
            <a:spAutoFit/>
          </a:bodyPr>
          <a:lstStyle/>
          <a:p>
            <a:pPr algn="ctr"/>
            <a:r>
              <a:rPr lang="en-US" sz="2000"/>
              <a:t>OBJ</a:t>
            </a:r>
          </a:p>
          <a:p>
            <a:pPr algn="ctr"/>
            <a:r>
              <a:rPr lang="en-US" sz="2000"/>
              <a:t>DOG</a:t>
            </a:r>
          </a:p>
        </p:txBody>
      </p:sp>
      <p:grpSp>
        <p:nvGrpSpPr>
          <p:cNvPr id="111633" name="Group 17"/>
          <p:cNvGrpSpPr>
            <a:grpSpLocks/>
          </p:cNvGrpSpPr>
          <p:nvPr/>
        </p:nvGrpSpPr>
        <p:grpSpPr bwMode="auto">
          <a:xfrm rot="21576844">
            <a:off x="5386388" y="6400800"/>
            <a:ext cx="404812" cy="381000"/>
            <a:chOff x="672" y="3120"/>
            <a:chExt cx="480" cy="336"/>
          </a:xfrm>
        </p:grpSpPr>
        <p:sp>
          <p:nvSpPr>
            <p:cNvPr id="111634" name="Rectangle 18"/>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111635" name="Line 19"/>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111636" name="Line 20"/>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111648" name="Group 32"/>
          <p:cNvGrpSpPr>
            <a:grpSpLocks/>
          </p:cNvGrpSpPr>
          <p:nvPr/>
        </p:nvGrpSpPr>
        <p:grpSpPr bwMode="auto">
          <a:xfrm rot="-2174434">
            <a:off x="5791200" y="5943600"/>
            <a:ext cx="685800" cy="381000"/>
            <a:chOff x="2064" y="3312"/>
            <a:chExt cx="1296" cy="480"/>
          </a:xfrm>
        </p:grpSpPr>
        <p:sp>
          <p:nvSpPr>
            <p:cNvPr id="111638" name="Line 22"/>
            <p:cNvSpPr>
              <a:spLocks noChangeShapeType="1"/>
            </p:cNvSpPr>
            <p:nvPr/>
          </p:nvSpPr>
          <p:spPr bwMode="auto">
            <a:xfrm>
              <a:off x="2256" y="3552"/>
              <a:ext cx="912" cy="0"/>
            </a:xfrm>
            <a:prstGeom prst="line">
              <a:avLst/>
            </a:prstGeom>
            <a:noFill/>
            <a:ln w="38100">
              <a:solidFill>
                <a:srgbClr val="000000"/>
              </a:solidFill>
              <a:round/>
              <a:headEnd/>
              <a:tailEnd/>
            </a:ln>
            <a:effectLst/>
          </p:spPr>
          <p:txBody>
            <a:bodyPr/>
            <a:lstStyle/>
            <a:p>
              <a:endParaRPr lang="en-US"/>
            </a:p>
          </p:txBody>
        </p:sp>
        <p:grpSp>
          <p:nvGrpSpPr>
            <p:cNvPr id="111642" name="Group 26"/>
            <p:cNvGrpSpPr>
              <a:grpSpLocks/>
            </p:cNvGrpSpPr>
            <p:nvPr/>
          </p:nvGrpSpPr>
          <p:grpSpPr bwMode="auto">
            <a:xfrm rot="5466912" flipH="1" flipV="1">
              <a:off x="1920" y="3456"/>
              <a:ext cx="480" cy="192"/>
              <a:chOff x="2544" y="2976"/>
              <a:chExt cx="480" cy="192"/>
            </a:xfrm>
          </p:grpSpPr>
          <p:sp>
            <p:nvSpPr>
              <p:cNvPr id="111643" name="Line 27"/>
              <p:cNvSpPr>
                <a:spLocks noChangeShapeType="1"/>
              </p:cNvSpPr>
              <p:nvPr/>
            </p:nvSpPr>
            <p:spPr bwMode="auto">
              <a:xfrm>
                <a:off x="2544" y="2976"/>
                <a:ext cx="240" cy="192"/>
              </a:xfrm>
              <a:prstGeom prst="line">
                <a:avLst/>
              </a:prstGeom>
              <a:noFill/>
              <a:ln w="38100">
                <a:solidFill>
                  <a:srgbClr val="000000"/>
                </a:solidFill>
                <a:round/>
                <a:headEnd/>
                <a:tailEnd/>
              </a:ln>
              <a:effectLst/>
            </p:spPr>
            <p:txBody>
              <a:bodyPr/>
              <a:lstStyle/>
              <a:p>
                <a:endParaRPr lang="en-US"/>
              </a:p>
            </p:txBody>
          </p:sp>
          <p:sp>
            <p:nvSpPr>
              <p:cNvPr id="111644" name="Line 28"/>
              <p:cNvSpPr>
                <a:spLocks noChangeShapeType="1"/>
              </p:cNvSpPr>
              <p:nvPr/>
            </p:nvSpPr>
            <p:spPr bwMode="auto">
              <a:xfrm flipH="1">
                <a:off x="2784" y="2976"/>
                <a:ext cx="240" cy="192"/>
              </a:xfrm>
              <a:prstGeom prst="line">
                <a:avLst/>
              </a:prstGeom>
              <a:noFill/>
              <a:ln w="38100">
                <a:solidFill>
                  <a:srgbClr val="000000"/>
                </a:solidFill>
                <a:round/>
                <a:headEnd/>
                <a:tailEnd/>
              </a:ln>
              <a:effectLst/>
            </p:spPr>
            <p:txBody>
              <a:bodyPr/>
              <a:lstStyle/>
              <a:p>
                <a:endParaRPr lang="en-US"/>
              </a:p>
            </p:txBody>
          </p:sp>
        </p:grpSp>
        <p:grpSp>
          <p:nvGrpSpPr>
            <p:cNvPr id="111645" name="Group 29"/>
            <p:cNvGrpSpPr>
              <a:grpSpLocks/>
            </p:cNvGrpSpPr>
            <p:nvPr/>
          </p:nvGrpSpPr>
          <p:grpSpPr bwMode="auto">
            <a:xfrm rot="5466912">
              <a:off x="3024" y="3456"/>
              <a:ext cx="480" cy="192"/>
              <a:chOff x="2544" y="2976"/>
              <a:chExt cx="480" cy="192"/>
            </a:xfrm>
          </p:grpSpPr>
          <p:sp>
            <p:nvSpPr>
              <p:cNvPr id="111646" name="Line 30"/>
              <p:cNvSpPr>
                <a:spLocks noChangeShapeType="1"/>
              </p:cNvSpPr>
              <p:nvPr/>
            </p:nvSpPr>
            <p:spPr bwMode="auto">
              <a:xfrm>
                <a:off x="2544" y="2976"/>
                <a:ext cx="240" cy="192"/>
              </a:xfrm>
              <a:prstGeom prst="line">
                <a:avLst/>
              </a:prstGeom>
              <a:noFill/>
              <a:ln w="38100">
                <a:solidFill>
                  <a:srgbClr val="000000"/>
                </a:solidFill>
                <a:round/>
                <a:headEnd/>
                <a:tailEnd/>
              </a:ln>
              <a:effectLst/>
            </p:spPr>
            <p:txBody>
              <a:bodyPr/>
              <a:lstStyle/>
              <a:p>
                <a:endParaRPr lang="en-US"/>
              </a:p>
            </p:txBody>
          </p:sp>
          <p:sp>
            <p:nvSpPr>
              <p:cNvPr id="111647" name="Line 31"/>
              <p:cNvSpPr>
                <a:spLocks noChangeShapeType="1"/>
              </p:cNvSpPr>
              <p:nvPr/>
            </p:nvSpPr>
            <p:spPr bwMode="auto">
              <a:xfrm flipH="1">
                <a:off x="2784" y="2976"/>
                <a:ext cx="240" cy="192"/>
              </a:xfrm>
              <a:prstGeom prst="line">
                <a:avLst/>
              </a:prstGeom>
              <a:noFill/>
              <a:ln w="38100">
                <a:solidFill>
                  <a:srgbClr val="000000"/>
                </a:solidFill>
                <a:round/>
                <a:headEnd/>
                <a:tailEnd/>
              </a:ln>
              <a:effectLst/>
            </p:spPr>
            <p:txBody>
              <a:bodyPr/>
              <a:lstStyle/>
              <a:p>
                <a:endParaRPr lang="en-US"/>
              </a:p>
            </p:txBody>
          </p:sp>
        </p:grpSp>
      </p:gr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ph type="title"/>
          </p:nvPr>
        </p:nvSpPr>
        <p:spPr bwMode="auto">
          <a:xfrm>
            <a:off x="1290638" y="76200"/>
            <a:ext cx="6862762"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ASSAULT ELEMENT</a:t>
            </a:r>
          </a:p>
        </p:txBody>
      </p:sp>
      <p:sp>
        <p:nvSpPr>
          <p:cNvPr id="113667" name="Rectangle 3"/>
          <p:cNvSpPr>
            <a:spLocks noChangeArrowheads="1"/>
          </p:cNvSpPr>
          <p:nvPr>
            <p:ph type="body" idx="1"/>
          </p:nvPr>
        </p:nvSpPr>
        <p:spPr bwMode="auto">
          <a:xfrm>
            <a:off x="914400" y="1219200"/>
            <a:ext cx="7772400" cy="26670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90000"/>
              </a:lnSpc>
              <a:buFont typeface="Symbol" pitchFamily="18" charset="2"/>
              <a:buNone/>
            </a:pPr>
            <a:r>
              <a:rPr lang="en-US" b="1"/>
              <a:t>Attacks through the breach or rupture.</a:t>
            </a:r>
          </a:p>
          <a:p>
            <a:pPr>
              <a:lnSpc>
                <a:spcPct val="90000"/>
              </a:lnSpc>
              <a:buFont typeface="Symbol" pitchFamily="18" charset="2"/>
              <a:buNone/>
            </a:pPr>
            <a:r>
              <a:rPr lang="en-US" b="1"/>
              <a:t>Destroys enemy on objective.</a:t>
            </a:r>
          </a:p>
          <a:p>
            <a:pPr>
              <a:lnSpc>
                <a:spcPct val="90000"/>
              </a:lnSpc>
              <a:buFont typeface="Symbol" pitchFamily="18" charset="2"/>
              <a:buNone/>
            </a:pPr>
            <a:r>
              <a:rPr lang="en-US" b="1"/>
              <a:t>Done with rapid, violent execution.</a:t>
            </a:r>
          </a:p>
          <a:p>
            <a:pPr>
              <a:lnSpc>
                <a:spcPct val="90000"/>
              </a:lnSpc>
              <a:buFont typeface="Symbol" pitchFamily="18" charset="2"/>
              <a:buNone/>
            </a:pPr>
            <a:r>
              <a:rPr lang="en-US" b="1" i="1" u="sng"/>
              <a:t>Note:</a:t>
            </a:r>
            <a:r>
              <a:rPr lang="en-US" b="1"/>
              <a:t>	</a:t>
            </a:r>
            <a:r>
              <a:rPr lang="en-US"/>
              <a:t>The assault force must always be prepared to conduct the breach if the breaching force fails or is rendered combat ineffective.</a:t>
            </a:r>
            <a:endParaRPr lang="en-US" u="sng"/>
          </a:p>
        </p:txBody>
      </p:sp>
      <p:sp>
        <p:nvSpPr>
          <p:cNvPr id="113668" name="Line 4"/>
          <p:cNvSpPr>
            <a:spLocks noChangeShapeType="1"/>
          </p:cNvSpPr>
          <p:nvPr/>
        </p:nvSpPr>
        <p:spPr bwMode="auto">
          <a:xfrm>
            <a:off x="1371600" y="5791200"/>
            <a:ext cx="1588" cy="1588"/>
          </a:xfrm>
          <a:prstGeom prst="line">
            <a:avLst/>
          </a:prstGeom>
          <a:noFill/>
          <a:ln w="12700">
            <a:solidFill>
              <a:schemeClr val="tx1"/>
            </a:solidFill>
            <a:round/>
            <a:headEnd/>
            <a:tailEnd/>
          </a:ln>
          <a:effectLst/>
        </p:spPr>
        <p:txBody>
          <a:bodyPr/>
          <a:lstStyle/>
          <a:p>
            <a:endParaRPr lang="en-US"/>
          </a:p>
        </p:txBody>
      </p:sp>
      <p:grpSp>
        <p:nvGrpSpPr>
          <p:cNvPr id="113669" name="Group 5"/>
          <p:cNvGrpSpPr>
            <a:grpSpLocks/>
          </p:cNvGrpSpPr>
          <p:nvPr/>
        </p:nvGrpSpPr>
        <p:grpSpPr bwMode="auto">
          <a:xfrm rot="5393327">
            <a:off x="1794669" y="4909344"/>
            <a:ext cx="1592262" cy="762000"/>
            <a:chOff x="1733" y="2832"/>
            <a:chExt cx="1771" cy="864"/>
          </a:xfrm>
        </p:grpSpPr>
        <p:sp>
          <p:nvSpPr>
            <p:cNvPr id="113670" name="Line 6"/>
            <p:cNvSpPr>
              <a:spLocks noChangeShapeType="1"/>
            </p:cNvSpPr>
            <p:nvPr/>
          </p:nvSpPr>
          <p:spPr bwMode="auto">
            <a:xfrm>
              <a:off x="2070" y="3552"/>
              <a:ext cx="1103" cy="0"/>
            </a:xfrm>
            <a:prstGeom prst="line">
              <a:avLst/>
            </a:prstGeom>
            <a:noFill/>
            <a:ln w="76200">
              <a:solidFill>
                <a:srgbClr val="000000"/>
              </a:solidFill>
              <a:round/>
              <a:headEnd/>
              <a:tailEnd/>
            </a:ln>
            <a:effectLst/>
          </p:spPr>
          <p:txBody>
            <a:bodyPr wrap="none" anchor="ctr"/>
            <a:lstStyle/>
            <a:p>
              <a:endParaRPr lang="en-US"/>
            </a:p>
          </p:txBody>
        </p:sp>
        <p:sp>
          <p:nvSpPr>
            <p:cNvPr id="113671" name="Line 7"/>
            <p:cNvSpPr>
              <a:spLocks noChangeShapeType="1"/>
            </p:cNvSpPr>
            <p:nvPr/>
          </p:nvSpPr>
          <p:spPr bwMode="auto">
            <a:xfrm rot="-2752885">
              <a:off x="3291" y="3482"/>
              <a:ext cx="0" cy="427"/>
            </a:xfrm>
            <a:prstGeom prst="line">
              <a:avLst/>
            </a:prstGeom>
            <a:noFill/>
            <a:ln w="76200">
              <a:solidFill>
                <a:srgbClr val="000000"/>
              </a:solidFill>
              <a:round/>
              <a:headEnd/>
              <a:tailEnd/>
            </a:ln>
            <a:effectLst/>
          </p:spPr>
          <p:txBody>
            <a:bodyPr wrap="none" anchor="ctr"/>
            <a:lstStyle/>
            <a:p>
              <a:endParaRPr lang="en-US"/>
            </a:p>
          </p:txBody>
        </p:sp>
        <p:sp>
          <p:nvSpPr>
            <p:cNvPr id="113672" name="Line 8"/>
            <p:cNvSpPr>
              <a:spLocks noChangeShapeType="1"/>
            </p:cNvSpPr>
            <p:nvPr/>
          </p:nvSpPr>
          <p:spPr bwMode="auto">
            <a:xfrm rot="2752885" flipH="1">
              <a:off x="1947" y="3482"/>
              <a:ext cx="0" cy="427"/>
            </a:xfrm>
            <a:prstGeom prst="line">
              <a:avLst/>
            </a:prstGeom>
            <a:noFill/>
            <a:ln w="76200">
              <a:solidFill>
                <a:srgbClr val="000000"/>
              </a:solidFill>
              <a:round/>
              <a:headEnd/>
              <a:tailEnd/>
            </a:ln>
            <a:effectLst/>
          </p:spPr>
          <p:txBody>
            <a:bodyPr wrap="none" anchor="ctr"/>
            <a:lstStyle/>
            <a:p>
              <a:endParaRPr lang="en-US"/>
            </a:p>
          </p:txBody>
        </p:sp>
        <p:sp>
          <p:nvSpPr>
            <p:cNvPr id="113673" name="Line 9"/>
            <p:cNvSpPr>
              <a:spLocks noChangeShapeType="1"/>
            </p:cNvSpPr>
            <p:nvPr/>
          </p:nvSpPr>
          <p:spPr bwMode="auto">
            <a:xfrm>
              <a:off x="1864" y="2832"/>
              <a:ext cx="240" cy="720"/>
            </a:xfrm>
            <a:prstGeom prst="line">
              <a:avLst/>
            </a:prstGeom>
            <a:noFill/>
            <a:ln w="76200">
              <a:solidFill>
                <a:srgbClr val="000000"/>
              </a:solidFill>
              <a:round/>
              <a:headEnd type="triangle" w="med" len="med"/>
              <a:tailEnd/>
            </a:ln>
            <a:effectLst/>
          </p:spPr>
          <p:txBody>
            <a:bodyPr wrap="none" anchor="ctr"/>
            <a:lstStyle/>
            <a:p>
              <a:endParaRPr lang="en-US"/>
            </a:p>
          </p:txBody>
        </p:sp>
        <p:sp>
          <p:nvSpPr>
            <p:cNvPr id="113674" name="Line 10"/>
            <p:cNvSpPr>
              <a:spLocks noChangeShapeType="1"/>
            </p:cNvSpPr>
            <p:nvPr/>
          </p:nvSpPr>
          <p:spPr bwMode="auto">
            <a:xfrm flipH="1">
              <a:off x="3160" y="2832"/>
              <a:ext cx="240" cy="720"/>
            </a:xfrm>
            <a:prstGeom prst="line">
              <a:avLst/>
            </a:prstGeom>
            <a:noFill/>
            <a:ln w="76200">
              <a:solidFill>
                <a:srgbClr val="000000"/>
              </a:solidFill>
              <a:round/>
              <a:headEnd type="triangle" w="med" len="med"/>
              <a:tailEnd/>
            </a:ln>
            <a:effectLst/>
          </p:spPr>
          <p:txBody>
            <a:bodyPr wrap="none" anchor="ctr"/>
            <a:lstStyle/>
            <a:p>
              <a:endParaRPr lang="en-US"/>
            </a:p>
          </p:txBody>
        </p:sp>
      </p:grpSp>
      <p:grpSp>
        <p:nvGrpSpPr>
          <p:cNvPr id="113675" name="Group 11"/>
          <p:cNvGrpSpPr>
            <a:grpSpLocks/>
          </p:cNvGrpSpPr>
          <p:nvPr/>
        </p:nvGrpSpPr>
        <p:grpSpPr bwMode="auto">
          <a:xfrm rot="5376844">
            <a:off x="1397793" y="4977607"/>
            <a:ext cx="709613" cy="457200"/>
            <a:chOff x="672" y="3120"/>
            <a:chExt cx="480" cy="336"/>
          </a:xfrm>
        </p:grpSpPr>
        <p:sp>
          <p:nvSpPr>
            <p:cNvPr id="113676" name="Rectangle 12"/>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113677" name="Line 13"/>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113678" name="Line 14"/>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sp>
        <p:nvSpPr>
          <p:cNvPr id="113679" name="Oval 15"/>
          <p:cNvSpPr>
            <a:spLocks noChangeArrowheads="1"/>
          </p:cNvSpPr>
          <p:nvPr/>
        </p:nvSpPr>
        <p:spPr bwMode="auto">
          <a:xfrm>
            <a:off x="5891213" y="3962400"/>
            <a:ext cx="914400" cy="1828800"/>
          </a:xfrm>
          <a:prstGeom prst="ellipse">
            <a:avLst/>
          </a:prstGeom>
          <a:noFill/>
          <a:ln w="19050">
            <a:solidFill>
              <a:srgbClr val="000000"/>
            </a:solidFill>
            <a:round/>
            <a:headEnd/>
            <a:tailEnd/>
          </a:ln>
          <a:effectLst/>
        </p:spPr>
        <p:txBody>
          <a:bodyPr wrap="none" anchor="ctr"/>
          <a:lstStyle/>
          <a:p>
            <a:endParaRPr lang="en-US"/>
          </a:p>
        </p:txBody>
      </p:sp>
      <p:sp>
        <p:nvSpPr>
          <p:cNvPr id="113680" name="Text Box 16"/>
          <p:cNvSpPr txBox="1">
            <a:spLocks noChangeArrowheads="1"/>
          </p:cNvSpPr>
          <p:nvPr/>
        </p:nvSpPr>
        <p:spPr bwMode="auto">
          <a:xfrm>
            <a:off x="5967413" y="4446588"/>
            <a:ext cx="762000" cy="701675"/>
          </a:xfrm>
          <a:prstGeom prst="rect">
            <a:avLst/>
          </a:prstGeom>
          <a:noFill/>
          <a:ln w="12700">
            <a:noFill/>
            <a:miter lim="800000"/>
            <a:headEnd/>
            <a:tailEnd/>
          </a:ln>
          <a:effectLst/>
        </p:spPr>
        <p:txBody>
          <a:bodyPr wrap="none">
            <a:spAutoFit/>
          </a:bodyPr>
          <a:lstStyle/>
          <a:p>
            <a:pPr algn="ctr"/>
            <a:r>
              <a:rPr lang="en-US" sz="2000"/>
              <a:t>OBJ</a:t>
            </a:r>
          </a:p>
          <a:p>
            <a:pPr algn="ctr"/>
            <a:r>
              <a:rPr lang="en-US" sz="2000"/>
              <a:t>DOG</a:t>
            </a:r>
          </a:p>
        </p:txBody>
      </p:sp>
      <p:grpSp>
        <p:nvGrpSpPr>
          <p:cNvPr id="113681" name="Group 17"/>
          <p:cNvGrpSpPr>
            <a:grpSpLocks/>
          </p:cNvGrpSpPr>
          <p:nvPr/>
        </p:nvGrpSpPr>
        <p:grpSpPr bwMode="auto">
          <a:xfrm rot="21576844">
            <a:off x="5029200" y="6172200"/>
            <a:ext cx="481013" cy="381000"/>
            <a:chOff x="672" y="3120"/>
            <a:chExt cx="480" cy="336"/>
          </a:xfrm>
        </p:grpSpPr>
        <p:sp>
          <p:nvSpPr>
            <p:cNvPr id="113682" name="Rectangle 18"/>
            <p:cNvSpPr>
              <a:spLocks noChangeArrowheads="1"/>
            </p:cNvSpPr>
            <p:nvPr/>
          </p:nvSpPr>
          <p:spPr bwMode="auto">
            <a:xfrm>
              <a:off x="672" y="3120"/>
              <a:ext cx="480" cy="336"/>
            </a:xfrm>
            <a:prstGeom prst="rect">
              <a:avLst/>
            </a:prstGeom>
            <a:noFill/>
            <a:ln w="57150">
              <a:solidFill>
                <a:schemeClr val="bg2"/>
              </a:solidFill>
              <a:miter lim="800000"/>
              <a:headEnd/>
              <a:tailEnd/>
            </a:ln>
            <a:effectLst/>
          </p:spPr>
          <p:txBody>
            <a:bodyPr wrap="none" anchor="ctr"/>
            <a:lstStyle/>
            <a:p>
              <a:endParaRPr lang="en-US"/>
            </a:p>
          </p:txBody>
        </p:sp>
        <p:sp>
          <p:nvSpPr>
            <p:cNvPr id="113683" name="Line 19"/>
            <p:cNvSpPr>
              <a:spLocks noChangeShapeType="1"/>
            </p:cNvSpPr>
            <p:nvPr/>
          </p:nvSpPr>
          <p:spPr bwMode="auto">
            <a:xfrm flipV="1">
              <a:off x="672" y="3120"/>
              <a:ext cx="480" cy="336"/>
            </a:xfrm>
            <a:prstGeom prst="line">
              <a:avLst/>
            </a:prstGeom>
            <a:noFill/>
            <a:ln w="38100">
              <a:solidFill>
                <a:schemeClr val="bg2"/>
              </a:solidFill>
              <a:round/>
              <a:headEnd/>
              <a:tailEnd/>
            </a:ln>
            <a:effectLst/>
          </p:spPr>
          <p:txBody>
            <a:bodyPr/>
            <a:lstStyle/>
            <a:p>
              <a:endParaRPr lang="en-US"/>
            </a:p>
          </p:txBody>
        </p:sp>
        <p:sp>
          <p:nvSpPr>
            <p:cNvPr id="113684" name="Line 20"/>
            <p:cNvSpPr>
              <a:spLocks noChangeShapeType="1"/>
            </p:cNvSpPr>
            <p:nvPr/>
          </p:nvSpPr>
          <p:spPr bwMode="auto">
            <a:xfrm flipH="1" flipV="1">
              <a:off x="672" y="3120"/>
              <a:ext cx="480" cy="336"/>
            </a:xfrm>
            <a:prstGeom prst="line">
              <a:avLst/>
            </a:prstGeom>
            <a:noFill/>
            <a:ln w="38100">
              <a:solidFill>
                <a:schemeClr val="bg2"/>
              </a:solidFill>
              <a:round/>
              <a:headEnd/>
              <a:tailEnd/>
            </a:ln>
            <a:effectLst/>
          </p:spPr>
          <p:txBody>
            <a:bodyPr/>
            <a:lstStyle/>
            <a:p>
              <a:endParaRPr lang="en-US"/>
            </a:p>
          </p:txBody>
        </p:sp>
      </p:grpSp>
      <p:grpSp>
        <p:nvGrpSpPr>
          <p:cNvPr id="113685" name="Group 21"/>
          <p:cNvGrpSpPr>
            <a:grpSpLocks/>
          </p:cNvGrpSpPr>
          <p:nvPr/>
        </p:nvGrpSpPr>
        <p:grpSpPr bwMode="auto">
          <a:xfrm rot="-2174434">
            <a:off x="5662613" y="5562600"/>
            <a:ext cx="685800" cy="381000"/>
            <a:chOff x="2064" y="3312"/>
            <a:chExt cx="1296" cy="480"/>
          </a:xfrm>
        </p:grpSpPr>
        <p:sp>
          <p:nvSpPr>
            <p:cNvPr id="113686" name="Line 22"/>
            <p:cNvSpPr>
              <a:spLocks noChangeShapeType="1"/>
            </p:cNvSpPr>
            <p:nvPr/>
          </p:nvSpPr>
          <p:spPr bwMode="auto">
            <a:xfrm>
              <a:off x="2256" y="3552"/>
              <a:ext cx="912" cy="0"/>
            </a:xfrm>
            <a:prstGeom prst="line">
              <a:avLst/>
            </a:prstGeom>
            <a:noFill/>
            <a:ln w="38100">
              <a:solidFill>
                <a:srgbClr val="000000"/>
              </a:solidFill>
              <a:round/>
              <a:headEnd/>
              <a:tailEnd/>
            </a:ln>
            <a:effectLst/>
          </p:spPr>
          <p:txBody>
            <a:bodyPr/>
            <a:lstStyle/>
            <a:p>
              <a:endParaRPr lang="en-US"/>
            </a:p>
          </p:txBody>
        </p:sp>
        <p:grpSp>
          <p:nvGrpSpPr>
            <p:cNvPr id="113687" name="Group 23"/>
            <p:cNvGrpSpPr>
              <a:grpSpLocks/>
            </p:cNvGrpSpPr>
            <p:nvPr/>
          </p:nvGrpSpPr>
          <p:grpSpPr bwMode="auto">
            <a:xfrm rot="5466912" flipH="1" flipV="1">
              <a:off x="1920" y="3456"/>
              <a:ext cx="480" cy="192"/>
              <a:chOff x="2544" y="2976"/>
              <a:chExt cx="480" cy="192"/>
            </a:xfrm>
          </p:grpSpPr>
          <p:sp>
            <p:nvSpPr>
              <p:cNvPr id="113688" name="Line 24"/>
              <p:cNvSpPr>
                <a:spLocks noChangeShapeType="1"/>
              </p:cNvSpPr>
              <p:nvPr/>
            </p:nvSpPr>
            <p:spPr bwMode="auto">
              <a:xfrm>
                <a:off x="2544" y="2976"/>
                <a:ext cx="240" cy="192"/>
              </a:xfrm>
              <a:prstGeom prst="line">
                <a:avLst/>
              </a:prstGeom>
              <a:noFill/>
              <a:ln w="38100">
                <a:solidFill>
                  <a:srgbClr val="000000"/>
                </a:solidFill>
                <a:round/>
                <a:headEnd/>
                <a:tailEnd/>
              </a:ln>
              <a:effectLst/>
            </p:spPr>
            <p:txBody>
              <a:bodyPr/>
              <a:lstStyle/>
              <a:p>
                <a:endParaRPr lang="en-US"/>
              </a:p>
            </p:txBody>
          </p:sp>
          <p:sp>
            <p:nvSpPr>
              <p:cNvPr id="113689" name="Line 25"/>
              <p:cNvSpPr>
                <a:spLocks noChangeShapeType="1"/>
              </p:cNvSpPr>
              <p:nvPr/>
            </p:nvSpPr>
            <p:spPr bwMode="auto">
              <a:xfrm flipH="1">
                <a:off x="2784" y="2976"/>
                <a:ext cx="240" cy="192"/>
              </a:xfrm>
              <a:prstGeom prst="line">
                <a:avLst/>
              </a:prstGeom>
              <a:noFill/>
              <a:ln w="38100">
                <a:solidFill>
                  <a:srgbClr val="000000"/>
                </a:solidFill>
                <a:round/>
                <a:headEnd/>
                <a:tailEnd/>
              </a:ln>
              <a:effectLst/>
            </p:spPr>
            <p:txBody>
              <a:bodyPr/>
              <a:lstStyle/>
              <a:p>
                <a:endParaRPr lang="en-US"/>
              </a:p>
            </p:txBody>
          </p:sp>
        </p:grpSp>
        <p:grpSp>
          <p:nvGrpSpPr>
            <p:cNvPr id="113690" name="Group 26"/>
            <p:cNvGrpSpPr>
              <a:grpSpLocks/>
            </p:cNvGrpSpPr>
            <p:nvPr/>
          </p:nvGrpSpPr>
          <p:grpSpPr bwMode="auto">
            <a:xfrm rot="5466912">
              <a:off x="3024" y="3456"/>
              <a:ext cx="480" cy="192"/>
              <a:chOff x="2544" y="2976"/>
              <a:chExt cx="480" cy="192"/>
            </a:xfrm>
          </p:grpSpPr>
          <p:sp>
            <p:nvSpPr>
              <p:cNvPr id="113691" name="Line 27"/>
              <p:cNvSpPr>
                <a:spLocks noChangeShapeType="1"/>
              </p:cNvSpPr>
              <p:nvPr/>
            </p:nvSpPr>
            <p:spPr bwMode="auto">
              <a:xfrm>
                <a:off x="2544" y="2976"/>
                <a:ext cx="240" cy="192"/>
              </a:xfrm>
              <a:prstGeom prst="line">
                <a:avLst/>
              </a:prstGeom>
              <a:noFill/>
              <a:ln w="38100">
                <a:solidFill>
                  <a:srgbClr val="000000"/>
                </a:solidFill>
                <a:round/>
                <a:headEnd/>
                <a:tailEnd/>
              </a:ln>
              <a:effectLst/>
            </p:spPr>
            <p:txBody>
              <a:bodyPr/>
              <a:lstStyle/>
              <a:p>
                <a:endParaRPr lang="en-US"/>
              </a:p>
            </p:txBody>
          </p:sp>
          <p:sp>
            <p:nvSpPr>
              <p:cNvPr id="113692" name="Line 28"/>
              <p:cNvSpPr>
                <a:spLocks noChangeShapeType="1"/>
              </p:cNvSpPr>
              <p:nvPr/>
            </p:nvSpPr>
            <p:spPr bwMode="auto">
              <a:xfrm flipH="1">
                <a:off x="2784" y="2976"/>
                <a:ext cx="240" cy="192"/>
              </a:xfrm>
              <a:prstGeom prst="line">
                <a:avLst/>
              </a:prstGeom>
              <a:noFill/>
              <a:ln w="38100">
                <a:solidFill>
                  <a:srgbClr val="000000"/>
                </a:solidFill>
                <a:round/>
                <a:headEnd/>
                <a:tailEnd/>
              </a:ln>
              <a:effectLst/>
            </p:spPr>
            <p:txBody>
              <a:bodyPr/>
              <a:lstStyle/>
              <a:p>
                <a:endParaRPr lang="en-US"/>
              </a:p>
            </p:txBody>
          </p:sp>
        </p:grpSp>
      </p:grpSp>
      <p:grpSp>
        <p:nvGrpSpPr>
          <p:cNvPr id="113693" name="Group 29"/>
          <p:cNvGrpSpPr>
            <a:grpSpLocks/>
          </p:cNvGrpSpPr>
          <p:nvPr/>
        </p:nvGrpSpPr>
        <p:grpSpPr bwMode="auto">
          <a:xfrm rot="21576844">
            <a:off x="5257800" y="5638800"/>
            <a:ext cx="304800" cy="304800"/>
            <a:chOff x="672" y="3120"/>
            <a:chExt cx="480" cy="336"/>
          </a:xfrm>
        </p:grpSpPr>
        <p:sp>
          <p:nvSpPr>
            <p:cNvPr id="113694" name="Rectangle 30"/>
            <p:cNvSpPr>
              <a:spLocks noChangeArrowheads="1"/>
            </p:cNvSpPr>
            <p:nvPr/>
          </p:nvSpPr>
          <p:spPr bwMode="auto">
            <a:xfrm>
              <a:off x="672" y="3120"/>
              <a:ext cx="480" cy="336"/>
            </a:xfrm>
            <a:prstGeom prst="rect">
              <a:avLst/>
            </a:prstGeom>
            <a:noFill/>
            <a:ln w="28575">
              <a:solidFill>
                <a:schemeClr val="bg2"/>
              </a:solidFill>
              <a:miter lim="800000"/>
              <a:headEnd/>
              <a:tailEnd/>
            </a:ln>
            <a:effectLst/>
          </p:spPr>
          <p:txBody>
            <a:bodyPr wrap="none" anchor="ctr"/>
            <a:lstStyle/>
            <a:p>
              <a:endParaRPr lang="en-US"/>
            </a:p>
          </p:txBody>
        </p:sp>
        <p:sp>
          <p:nvSpPr>
            <p:cNvPr id="113695" name="Line 31"/>
            <p:cNvSpPr>
              <a:spLocks noChangeShapeType="1"/>
            </p:cNvSpPr>
            <p:nvPr/>
          </p:nvSpPr>
          <p:spPr bwMode="auto">
            <a:xfrm flipV="1">
              <a:off x="672" y="3120"/>
              <a:ext cx="480" cy="336"/>
            </a:xfrm>
            <a:prstGeom prst="line">
              <a:avLst/>
            </a:prstGeom>
            <a:noFill/>
            <a:ln w="28575">
              <a:solidFill>
                <a:schemeClr val="bg2"/>
              </a:solidFill>
              <a:round/>
              <a:headEnd/>
              <a:tailEnd/>
            </a:ln>
            <a:effectLst/>
          </p:spPr>
          <p:txBody>
            <a:bodyPr/>
            <a:lstStyle/>
            <a:p>
              <a:endParaRPr lang="en-US"/>
            </a:p>
          </p:txBody>
        </p:sp>
        <p:sp>
          <p:nvSpPr>
            <p:cNvPr id="113696" name="Line 32"/>
            <p:cNvSpPr>
              <a:spLocks noChangeShapeType="1"/>
            </p:cNvSpPr>
            <p:nvPr/>
          </p:nvSpPr>
          <p:spPr bwMode="auto">
            <a:xfrm flipH="1" flipV="1">
              <a:off x="672" y="3120"/>
              <a:ext cx="480" cy="336"/>
            </a:xfrm>
            <a:prstGeom prst="line">
              <a:avLst/>
            </a:prstGeom>
            <a:noFill/>
            <a:ln w="28575">
              <a:solidFill>
                <a:schemeClr val="bg2"/>
              </a:solidFill>
              <a:round/>
              <a:headEnd/>
              <a:tailEnd/>
            </a:ln>
            <a:effectLst/>
          </p:spPr>
          <p:txBody>
            <a:bodyPr/>
            <a:lstStyle/>
            <a:p>
              <a:endParaRPr lang="en-US"/>
            </a:p>
          </p:txBody>
        </p:sp>
      </p:grpSp>
      <p:grpSp>
        <p:nvGrpSpPr>
          <p:cNvPr id="113697" name="Group 33"/>
          <p:cNvGrpSpPr>
            <a:grpSpLocks/>
          </p:cNvGrpSpPr>
          <p:nvPr/>
        </p:nvGrpSpPr>
        <p:grpSpPr bwMode="auto">
          <a:xfrm rot="21576844">
            <a:off x="5867400" y="6172200"/>
            <a:ext cx="304800" cy="304800"/>
            <a:chOff x="672" y="3120"/>
            <a:chExt cx="480" cy="336"/>
          </a:xfrm>
        </p:grpSpPr>
        <p:sp>
          <p:nvSpPr>
            <p:cNvPr id="113698" name="Rectangle 34"/>
            <p:cNvSpPr>
              <a:spLocks noChangeArrowheads="1"/>
            </p:cNvSpPr>
            <p:nvPr/>
          </p:nvSpPr>
          <p:spPr bwMode="auto">
            <a:xfrm>
              <a:off x="672" y="3120"/>
              <a:ext cx="480" cy="336"/>
            </a:xfrm>
            <a:prstGeom prst="rect">
              <a:avLst/>
            </a:prstGeom>
            <a:noFill/>
            <a:ln w="28575">
              <a:solidFill>
                <a:schemeClr val="bg2"/>
              </a:solidFill>
              <a:miter lim="800000"/>
              <a:headEnd/>
              <a:tailEnd/>
            </a:ln>
            <a:effectLst/>
          </p:spPr>
          <p:txBody>
            <a:bodyPr wrap="none" anchor="ctr"/>
            <a:lstStyle/>
            <a:p>
              <a:endParaRPr lang="en-US"/>
            </a:p>
          </p:txBody>
        </p:sp>
        <p:sp>
          <p:nvSpPr>
            <p:cNvPr id="113699" name="Line 35"/>
            <p:cNvSpPr>
              <a:spLocks noChangeShapeType="1"/>
            </p:cNvSpPr>
            <p:nvPr/>
          </p:nvSpPr>
          <p:spPr bwMode="auto">
            <a:xfrm flipV="1">
              <a:off x="672" y="3120"/>
              <a:ext cx="480" cy="336"/>
            </a:xfrm>
            <a:prstGeom prst="line">
              <a:avLst/>
            </a:prstGeom>
            <a:noFill/>
            <a:ln w="28575">
              <a:solidFill>
                <a:schemeClr val="bg2"/>
              </a:solidFill>
              <a:round/>
              <a:headEnd/>
              <a:tailEnd/>
            </a:ln>
            <a:effectLst/>
          </p:spPr>
          <p:txBody>
            <a:bodyPr/>
            <a:lstStyle/>
            <a:p>
              <a:endParaRPr lang="en-US"/>
            </a:p>
          </p:txBody>
        </p:sp>
        <p:sp>
          <p:nvSpPr>
            <p:cNvPr id="113700" name="Line 36"/>
            <p:cNvSpPr>
              <a:spLocks noChangeShapeType="1"/>
            </p:cNvSpPr>
            <p:nvPr/>
          </p:nvSpPr>
          <p:spPr bwMode="auto">
            <a:xfrm flipH="1" flipV="1">
              <a:off x="672" y="3120"/>
              <a:ext cx="480" cy="336"/>
            </a:xfrm>
            <a:prstGeom prst="line">
              <a:avLst/>
            </a:prstGeom>
            <a:noFill/>
            <a:ln w="28575">
              <a:solidFill>
                <a:schemeClr val="bg2"/>
              </a:solidFill>
              <a:round/>
              <a:headEnd/>
              <a:tailEnd/>
            </a:ln>
            <a:effectLst/>
          </p:spPr>
          <p:txBody>
            <a:bodyPr/>
            <a:lstStyle/>
            <a:p>
              <a:endParaRPr lang="en-US"/>
            </a:p>
          </p:txBody>
        </p:sp>
      </p:grpSp>
      <p:sp>
        <p:nvSpPr>
          <p:cNvPr id="113702" name="AutoShape 38"/>
          <p:cNvSpPr>
            <a:spLocks noChangeArrowheads="1"/>
          </p:cNvSpPr>
          <p:nvPr/>
        </p:nvSpPr>
        <p:spPr bwMode="auto">
          <a:xfrm rot="-2196987">
            <a:off x="5486400" y="5486400"/>
            <a:ext cx="1219200" cy="381000"/>
          </a:xfrm>
          <a:custGeom>
            <a:avLst/>
            <a:gdLst>
              <a:gd name="G0" fmla="+- 15879 0 0"/>
              <a:gd name="G1" fmla="+- 4970 0 0"/>
              <a:gd name="G2" fmla="+- 21600 0 4970"/>
              <a:gd name="G3" fmla="+- 10800 0 4970"/>
              <a:gd name="G4" fmla="+- 21600 0 15879"/>
              <a:gd name="G5" fmla="*/ G4 G3 10800"/>
              <a:gd name="G6" fmla="+- 21600 0 G5"/>
              <a:gd name="T0" fmla="*/ 15879 w 21600"/>
              <a:gd name="T1" fmla="*/ 0 h 21600"/>
              <a:gd name="T2" fmla="*/ 0 w 21600"/>
              <a:gd name="T3" fmla="*/ 10800 h 21600"/>
              <a:gd name="T4" fmla="*/ 1587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79" y="0"/>
                </a:moveTo>
                <a:lnTo>
                  <a:pt x="15879" y="4970"/>
                </a:lnTo>
                <a:lnTo>
                  <a:pt x="3375" y="4970"/>
                </a:lnTo>
                <a:lnTo>
                  <a:pt x="3375" y="16630"/>
                </a:lnTo>
                <a:lnTo>
                  <a:pt x="15879" y="16630"/>
                </a:lnTo>
                <a:lnTo>
                  <a:pt x="15879" y="21600"/>
                </a:lnTo>
                <a:lnTo>
                  <a:pt x="21600" y="10800"/>
                </a:lnTo>
                <a:close/>
              </a:path>
              <a:path w="21600" h="21600">
                <a:moveTo>
                  <a:pt x="1350" y="4970"/>
                </a:moveTo>
                <a:lnTo>
                  <a:pt x="1350" y="16630"/>
                </a:lnTo>
                <a:lnTo>
                  <a:pt x="2700" y="16630"/>
                </a:lnTo>
                <a:lnTo>
                  <a:pt x="2700" y="4970"/>
                </a:lnTo>
                <a:close/>
              </a:path>
              <a:path w="21600" h="21600">
                <a:moveTo>
                  <a:pt x="0" y="4970"/>
                </a:moveTo>
                <a:lnTo>
                  <a:pt x="0" y="16630"/>
                </a:lnTo>
                <a:lnTo>
                  <a:pt x="675" y="16630"/>
                </a:lnTo>
                <a:lnTo>
                  <a:pt x="675" y="4970"/>
                </a:lnTo>
                <a:close/>
              </a:path>
            </a:pathLst>
          </a:custGeom>
          <a:noFill/>
          <a:ln w="28575">
            <a:solidFill>
              <a:schemeClr val="bg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4000" b="1"/>
              <a:t>RALLY POINT</a:t>
            </a:r>
          </a:p>
        </p:txBody>
      </p:sp>
      <p:sp>
        <p:nvSpPr>
          <p:cNvPr id="352259" name="Rectangle 3"/>
          <p:cNvSpPr>
            <a:spLocks noGrp="1" noChangeArrowheads="1"/>
          </p:cNvSpPr>
          <p:nvPr>
            <p:ph type="body" idx="1"/>
          </p:nvPr>
        </p:nvSpPr>
        <p:spPr bwMode="auto">
          <a:xfrm>
            <a:off x="457200" y="1265238"/>
            <a:ext cx="8229600" cy="4525962"/>
          </a:xfrm>
          <a:noFill/>
          <a:ln>
            <a:miter lim="800000"/>
            <a:headEnd/>
            <a:tailEnd/>
          </a:ln>
        </p:spPr>
        <p:txBody>
          <a:bodyPr vert="horz" wrap="square" lIns="91440" tIns="45720" rIns="91440" bIns="45720" numCol="1" anchor="t" anchorCtr="0" compatLnSpc="1">
            <a:prstTxWarp prst="textNoShape">
              <a:avLst/>
            </a:prstTxWarp>
          </a:bodyPr>
          <a:lstStyle/>
          <a:p>
            <a:endParaRPr lang="en-US"/>
          </a:p>
          <a:p>
            <a:r>
              <a:rPr lang="en-US" sz="3600"/>
              <a:t>Is an easily identifiable point on the ground at which units can reassemble or re-organize if they become disbursed</a:t>
            </a:r>
          </a:p>
        </p:txBody>
      </p:sp>
      <p:grpSp>
        <p:nvGrpSpPr>
          <p:cNvPr id="352267" name="Group 11"/>
          <p:cNvGrpSpPr>
            <a:grpSpLocks/>
          </p:cNvGrpSpPr>
          <p:nvPr/>
        </p:nvGrpSpPr>
        <p:grpSpPr bwMode="auto">
          <a:xfrm>
            <a:off x="4191000" y="4572000"/>
            <a:ext cx="1203325" cy="1676400"/>
            <a:chOff x="2729" y="2976"/>
            <a:chExt cx="758" cy="1056"/>
          </a:xfrm>
        </p:grpSpPr>
        <p:sp>
          <p:nvSpPr>
            <p:cNvPr id="352261" name="Rectangle 5"/>
            <p:cNvSpPr>
              <a:spLocks noChangeArrowheads="1"/>
            </p:cNvSpPr>
            <p:nvPr/>
          </p:nvSpPr>
          <p:spPr bwMode="auto">
            <a:xfrm>
              <a:off x="2736" y="2976"/>
              <a:ext cx="480" cy="672"/>
            </a:xfrm>
            <a:prstGeom prst="rect">
              <a:avLst/>
            </a:prstGeom>
            <a:noFill/>
            <a:ln w="28575">
              <a:solidFill>
                <a:srgbClr val="000000"/>
              </a:solidFill>
              <a:miter lim="800000"/>
              <a:headEnd/>
              <a:tailEnd/>
            </a:ln>
            <a:effectLst/>
          </p:spPr>
          <p:txBody>
            <a:bodyPr wrap="none" anchor="ctr"/>
            <a:lstStyle/>
            <a:p>
              <a:endParaRPr lang="en-US"/>
            </a:p>
          </p:txBody>
        </p:sp>
        <p:sp>
          <p:nvSpPr>
            <p:cNvPr id="352262" name="Line 6"/>
            <p:cNvSpPr>
              <a:spLocks noChangeShapeType="1"/>
            </p:cNvSpPr>
            <p:nvPr/>
          </p:nvSpPr>
          <p:spPr bwMode="auto">
            <a:xfrm>
              <a:off x="2736" y="3648"/>
              <a:ext cx="240" cy="384"/>
            </a:xfrm>
            <a:prstGeom prst="line">
              <a:avLst/>
            </a:prstGeom>
            <a:noFill/>
            <a:ln w="28575">
              <a:solidFill>
                <a:srgbClr val="000000"/>
              </a:solidFill>
              <a:round/>
              <a:headEnd/>
              <a:tailEnd/>
            </a:ln>
            <a:effectLst/>
          </p:spPr>
          <p:txBody>
            <a:bodyPr/>
            <a:lstStyle/>
            <a:p>
              <a:endParaRPr lang="en-US"/>
            </a:p>
          </p:txBody>
        </p:sp>
        <p:sp>
          <p:nvSpPr>
            <p:cNvPr id="352263" name="Line 7"/>
            <p:cNvSpPr>
              <a:spLocks noChangeShapeType="1"/>
            </p:cNvSpPr>
            <p:nvPr/>
          </p:nvSpPr>
          <p:spPr bwMode="auto">
            <a:xfrm flipH="1">
              <a:off x="2976" y="3648"/>
              <a:ext cx="240" cy="384"/>
            </a:xfrm>
            <a:prstGeom prst="line">
              <a:avLst/>
            </a:prstGeom>
            <a:noFill/>
            <a:ln w="28575">
              <a:solidFill>
                <a:srgbClr val="000000"/>
              </a:solidFill>
              <a:round/>
              <a:headEnd/>
              <a:tailEnd/>
            </a:ln>
            <a:effectLst/>
          </p:spPr>
          <p:txBody>
            <a:bodyPr/>
            <a:lstStyle/>
            <a:p>
              <a:endParaRPr lang="en-US"/>
            </a:p>
          </p:txBody>
        </p:sp>
        <p:sp>
          <p:nvSpPr>
            <p:cNvPr id="352264" name="Text Box 8"/>
            <p:cNvSpPr txBox="1">
              <a:spLocks noChangeArrowheads="1"/>
            </p:cNvSpPr>
            <p:nvPr/>
          </p:nvSpPr>
          <p:spPr bwMode="auto">
            <a:xfrm>
              <a:off x="2729" y="3168"/>
              <a:ext cx="490" cy="288"/>
            </a:xfrm>
            <a:prstGeom prst="rect">
              <a:avLst/>
            </a:prstGeom>
            <a:noFill/>
            <a:ln w="12700">
              <a:noFill/>
              <a:miter lim="800000"/>
              <a:headEnd/>
              <a:tailEnd/>
            </a:ln>
            <a:effectLst/>
          </p:spPr>
          <p:txBody>
            <a:bodyPr wrap="none">
              <a:spAutoFit/>
            </a:bodyPr>
            <a:lstStyle/>
            <a:p>
              <a:r>
                <a:rPr lang="en-US" sz="2400"/>
                <a:t>RLY</a:t>
              </a:r>
            </a:p>
          </p:txBody>
        </p:sp>
        <p:sp>
          <p:nvSpPr>
            <p:cNvPr id="352265" name="Text Box 9"/>
            <p:cNvSpPr txBox="1">
              <a:spLocks noChangeArrowheads="1"/>
            </p:cNvSpPr>
            <p:nvPr/>
          </p:nvSpPr>
          <p:spPr bwMode="auto">
            <a:xfrm>
              <a:off x="3264" y="3168"/>
              <a:ext cx="223" cy="288"/>
            </a:xfrm>
            <a:prstGeom prst="rect">
              <a:avLst/>
            </a:prstGeom>
            <a:noFill/>
            <a:ln w="12700">
              <a:noFill/>
              <a:miter lim="800000"/>
              <a:headEnd/>
              <a:tailEnd/>
            </a:ln>
            <a:effectLst/>
          </p:spPr>
          <p:txBody>
            <a:bodyPr wrap="none">
              <a:spAutoFit/>
            </a:bodyPr>
            <a:lstStyle/>
            <a:p>
              <a:r>
                <a:rPr lang="en-US" sz="2400"/>
                <a:t>8</a:t>
              </a: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ph type="title"/>
          </p:nvPr>
        </p:nvSpPr>
        <p:spPr bwMode="auto">
          <a:xfrm>
            <a:off x="1219200" y="-152400"/>
            <a:ext cx="6862763" cy="1290638"/>
          </a:xfrm>
          <a:noFill/>
          <a:ln w="12700">
            <a:miter lim="800000"/>
            <a:headEnd/>
            <a:tailEnd/>
          </a:ln>
        </p:spPr>
        <p:txBody>
          <a:bodyPr vert="horz" wrap="square" lIns="90488" tIns="44450" rIns="90488" bIns="44450" numCol="1" anchor="b" anchorCtr="0" compatLnSpc="1">
            <a:prstTxWarp prst="textNoShape">
              <a:avLst/>
            </a:prstTxWarp>
          </a:bodyPr>
          <a:lstStyle/>
          <a:p>
            <a:r>
              <a:rPr lang="en-US" b="1"/>
              <a:t>ENABLING LEARNING OBJECTIVE</a:t>
            </a:r>
          </a:p>
        </p:txBody>
      </p:sp>
      <p:sp>
        <p:nvSpPr>
          <p:cNvPr id="114691" name="Rectangle 3"/>
          <p:cNvSpPr>
            <a:spLocks noChangeArrowheads="1"/>
          </p:cNvSpPr>
          <p:nvPr>
            <p:ph type="body" idx="1"/>
          </p:nvPr>
        </p:nvSpPr>
        <p:spPr bwMode="auto">
          <a:xfrm>
            <a:off x="381000" y="1524000"/>
            <a:ext cx="8394700" cy="34290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90000"/>
              </a:lnSpc>
              <a:buFont typeface="Symbol" pitchFamily="18" charset="2"/>
              <a:buNone/>
            </a:pPr>
            <a:r>
              <a:rPr lang="en-US" b="1"/>
              <a:t>Action:       Discuss the employment of weapon systems  	         in the offense. </a:t>
            </a:r>
          </a:p>
          <a:p>
            <a:pPr>
              <a:lnSpc>
                <a:spcPct val="90000"/>
              </a:lnSpc>
              <a:buFont typeface="Symbol" pitchFamily="18" charset="2"/>
              <a:buNone/>
            </a:pPr>
            <a:r>
              <a:rPr lang="en-US" b="1"/>
              <a:t>Condition:  Given FMs and reading assignments in a 	         classroom with an instructor and training  	         materials.</a:t>
            </a:r>
          </a:p>
          <a:p>
            <a:pPr>
              <a:lnSpc>
                <a:spcPct val="90000"/>
              </a:lnSpc>
              <a:buFont typeface="Symbol" pitchFamily="18" charset="2"/>
              <a:buNone/>
            </a:pPr>
            <a:r>
              <a:rPr lang="en-US" b="1"/>
              <a:t>Standards: Present information on the employment of 	         weapon systems in the offense IAW FM 3-  </a:t>
            </a:r>
          </a:p>
          <a:p>
            <a:pPr>
              <a:lnSpc>
                <a:spcPct val="90000"/>
              </a:lnSpc>
              <a:buFont typeface="Symbol" pitchFamily="18" charset="2"/>
              <a:buNone/>
            </a:pPr>
            <a:r>
              <a:rPr lang="en-US" b="1"/>
              <a:t>                    21.8 and FM 3-21.10                                                                   </a:t>
            </a:r>
          </a:p>
          <a:p>
            <a:pPr>
              <a:lnSpc>
                <a:spcPct val="90000"/>
              </a:lnSpc>
              <a:buFont typeface="Symbol" pitchFamily="18" charset="2"/>
              <a:buNone/>
            </a:pPr>
            <a:endParaRPr lang="en-US" b="1"/>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371600" y="441325"/>
            <a:ext cx="6556375" cy="701675"/>
          </a:xfrm>
          <a:prstGeom prst="rect">
            <a:avLst/>
          </a:prstGeom>
          <a:noFill/>
          <a:ln w="12700">
            <a:noFill/>
            <a:miter lim="800000"/>
            <a:headEnd/>
            <a:tailEnd/>
          </a:ln>
          <a:effectLst/>
        </p:spPr>
        <p:txBody>
          <a:bodyPr wrap="none">
            <a:spAutoFit/>
          </a:bodyPr>
          <a:lstStyle/>
          <a:p>
            <a:r>
              <a:rPr lang="en-US" sz="4000" b="1">
                <a:solidFill>
                  <a:schemeClr val="bg2"/>
                </a:solidFill>
              </a:rPr>
              <a:t>OFFENSIVE OPERATIONS</a:t>
            </a:r>
          </a:p>
        </p:txBody>
      </p:sp>
      <p:sp>
        <p:nvSpPr>
          <p:cNvPr id="5124" name="Text Box 4"/>
          <p:cNvSpPr txBox="1">
            <a:spLocks noChangeArrowheads="1"/>
          </p:cNvSpPr>
          <p:nvPr/>
        </p:nvSpPr>
        <p:spPr bwMode="auto">
          <a:xfrm>
            <a:off x="7239000" y="6324600"/>
            <a:ext cx="2362200" cy="366713"/>
          </a:xfrm>
          <a:prstGeom prst="rect">
            <a:avLst/>
          </a:prstGeom>
          <a:noFill/>
          <a:ln w="12700">
            <a:noFill/>
            <a:miter lim="800000"/>
            <a:headEnd/>
            <a:tailEnd/>
          </a:ln>
          <a:effectLst/>
        </p:spPr>
        <p:txBody>
          <a:bodyPr>
            <a:spAutoFit/>
          </a:bodyPr>
          <a:lstStyle/>
          <a:p>
            <a:pPr>
              <a:spcBef>
                <a:spcPct val="50000"/>
              </a:spcBef>
            </a:pPr>
            <a:r>
              <a:rPr lang="en-US" sz="1800" b="1"/>
              <a:t>FM 3-0 pg 7-2</a:t>
            </a:r>
          </a:p>
        </p:txBody>
      </p:sp>
      <p:sp>
        <p:nvSpPr>
          <p:cNvPr id="5126" name="Rectangle 6"/>
          <p:cNvSpPr>
            <a:spLocks noGrp="1" noChangeArrowheads="1"/>
          </p:cNvSpPr>
          <p:nvPr/>
        </p:nvSpPr>
        <p:spPr bwMode="auto">
          <a:xfrm>
            <a:off x="762000" y="3124200"/>
            <a:ext cx="7696200" cy="2667000"/>
          </a:xfrm>
          <a:prstGeom prst="rect">
            <a:avLst/>
          </a:prstGeom>
          <a:noFill/>
          <a:ln w="12700">
            <a:noFill/>
            <a:miter lim="800000"/>
            <a:headEnd/>
            <a:tailEnd/>
          </a:ln>
          <a:effectLst/>
        </p:spPr>
        <p:txBody>
          <a:bodyPr lIns="90488" tIns="44450" rIns="90488" bIns="44450" anchor="b"/>
          <a:lstStyle/>
          <a:p>
            <a:pPr algn="ctr"/>
            <a:r>
              <a:rPr lang="en-US" sz="2800" b="1"/>
              <a:t>OFFENSIVE OPERATIONS SEEK, RETAIN, AND EXPLOIT THE INITIATIVE TO DEFEAT THE ENEMY DECISIVELY.</a:t>
            </a:r>
            <a:br>
              <a:rPr lang="en-US" sz="2800" b="1"/>
            </a:br>
            <a:r>
              <a:rPr lang="en-US" sz="2800" b="1"/>
              <a:t/>
            </a:r>
            <a:br>
              <a:rPr lang="en-US" sz="2800" b="1"/>
            </a:br>
            <a:endParaRPr lang="en-US" sz="2800" b="1"/>
          </a:p>
        </p:txBody>
      </p:sp>
      <p:sp>
        <p:nvSpPr>
          <p:cNvPr id="5127" name="Text Box 7"/>
          <p:cNvSpPr txBox="1">
            <a:spLocks noChangeArrowheads="1"/>
          </p:cNvSpPr>
          <p:nvPr/>
        </p:nvSpPr>
        <p:spPr bwMode="auto">
          <a:xfrm>
            <a:off x="1524000" y="1752600"/>
            <a:ext cx="6070600" cy="1066800"/>
          </a:xfrm>
          <a:prstGeom prst="rect">
            <a:avLst/>
          </a:prstGeom>
          <a:noFill/>
          <a:ln w="12700">
            <a:noFill/>
            <a:miter lim="800000"/>
            <a:headEnd/>
            <a:tailEnd/>
          </a:ln>
          <a:effectLst/>
        </p:spPr>
        <p:txBody>
          <a:bodyPr wrap="none">
            <a:spAutoFit/>
          </a:bodyPr>
          <a:lstStyle/>
          <a:p>
            <a:pPr algn="ctr"/>
            <a:r>
              <a:rPr lang="en-US"/>
              <a:t>What is the purpose of Offensive</a:t>
            </a:r>
          </a:p>
          <a:p>
            <a:pPr algn="ctr"/>
            <a:r>
              <a:rPr lang="en-US"/>
              <a:t>Operations?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 calcmode="lin" valueType="num">
                                      <p:cBhvr>
                                        <p:cTn id="7" dur="500" fill="hold"/>
                                        <p:tgtEl>
                                          <p:spTgt spid="5126"/>
                                        </p:tgtEl>
                                        <p:attrNameLst>
                                          <p:attrName>ppt_w</p:attrName>
                                        </p:attrNameLst>
                                      </p:cBhvr>
                                      <p:tavLst>
                                        <p:tav tm="0">
                                          <p:val>
                                            <p:fltVal val="0"/>
                                          </p:val>
                                        </p:tav>
                                        <p:tav tm="100000">
                                          <p:val>
                                            <p:strVal val="#ppt_w"/>
                                          </p:val>
                                        </p:tav>
                                      </p:tavLst>
                                    </p:anim>
                                    <p:anim calcmode="lin" valueType="num">
                                      <p:cBhvr>
                                        <p:cTn id="8" dur="500" fill="hold"/>
                                        <p:tgtEl>
                                          <p:spTgt spid="5126"/>
                                        </p:tgtEl>
                                        <p:attrNameLst>
                                          <p:attrName>ppt_h</p:attrName>
                                        </p:attrNameLst>
                                      </p:cBhvr>
                                      <p:tavLst>
                                        <p:tav tm="0">
                                          <p:val>
                                            <p:fltVal val="0"/>
                                          </p:val>
                                        </p:tav>
                                        <p:tav tm="100000">
                                          <p:val>
                                            <p:strVal val="#ppt_h"/>
                                          </p:val>
                                        </p:tav>
                                      </p:tavLst>
                                    </p:anim>
                                    <p:anim calcmode="lin" valueType="num">
                                      <p:cBhvr>
                                        <p:cTn id="9" dur="500" fill="hold"/>
                                        <p:tgtEl>
                                          <p:spTgt spid="5126"/>
                                        </p:tgtEl>
                                        <p:attrNameLst>
                                          <p:attrName>style.rotation</p:attrName>
                                        </p:attrNameLst>
                                      </p:cBhvr>
                                      <p:tavLst>
                                        <p:tav tm="0">
                                          <p:val>
                                            <p:fltVal val="360"/>
                                          </p:val>
                                        </p:tav>
                                        <p:tav tm="100000">
                                          <p:val>
                                            <p:fltVal val="0"/>
                                          </p:val>
                                        </p:tav>
                                      </p:tavLst>
                                    </p:anim>
                                    <p:animEffect transition="in" filter="fade">
                                      <p:cBhvr>
                                        <p:cTn id="10"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ph type="title"/>
          </p:nvPr>
        </p:nvSpPr>
        <p:spPr bwMode="auto">
          <a:xfrm>
            <a:off x="762000" y="0"/>
            <a:ext cx="7772400" cy="11430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WEAPONS</a:t>
            </a:r>
          </a:p>
        </p:txBody>
      </p:sp>
      <p:sp>
        <p:nvSpPr>
          <p:cNvPr id="115715" name="Rectangle 3"/>
          <p:cNvSpPr>
            <a:spLocks noChangeArrowheads="1"/>
          </p:cNvSpPr>
          <p:nvPr>
            <p:ph type="body" idx="1"/>
          </p:nvPr>
        </p:nvSpPr>
        <p:spPr bwMode="auto">
          <a:xfrm>
            <a:off x="1676400" y="1295400"/>
            <a:ext cx="5638800" cy="4876800"/>
          </a:xfrm>
          <a:noFill/>
          <a:ln w="12700">
            <a:miter lim="800000"/>
            <a:headEnd/>
            <a:tailEnd/>
          </a:ln>
        </p:spPr>
        <p:txBody>
          <a:bodyPr vert="horz" wrap="square" lIns="90488" tIns="44450" rIns="90488" bIns="44450" numCol="1" anchor="t" anchorCtr="0" compatLnSpc="1">
            <a:prstTxWarp prst="textNoShape">
              <a:avLst/>
            </a:prstTxWarp>
          </a:bodyPr>
          <a:lstStyle/>
          <a:p>
            <a:r>
              <a:rPr lang="en-US" sz="2600"/>
              <a:t>M60 / M240B</a:t>
            </a:r>
          </a:p>
          <a:p>
            <a:r>
              <a:rPr lang="en-US" sz="2600"/>
              <a:t>M249 (SAW)</a:t>
            </a:r>
          </a:p>
          <a:p>
            <a:r>
              <a:rPr lang="en-US" sz="2600"/>
              <a:t>M203</a:t>
            </a:r>
          </a:p>
          <a:p>
            <a:r>
              <a:rPr lang="en-US" sz="2600"/>
              <a:t>M16A2</a:t>
            </a:r>
          </a:p>
          <a:p>
            <a:r>
              <a:rPr lang="en-US" sz="2600"/>
              <a:t>DRAGON / JAVELIN</a:t>
            </a:r>
          </a:p>
          <a:p>
            <a:r>
              <a:rPr lang="en-US" sz="2600"/>
              <a:t>AT-4</a:t>
            </a:r>
          </a:p>
          <a:p>
            <a:r>
              <a:rPr lang="en-US" sz="2600"/>
              <a:t>GRENADES</a:t>
            </a:r>
          </a:p>
          <a:p>
            <a:r>
              <a:rPr lang="en-US" sz="2600"/>
              <a:t>MORTARS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wipe(down)">
                                      <p:cBhvr>
                                        <p:cTn id="7" dur="145">
                                          <p:stCondLst>
                                            <p:cond delay="0"/>
                                          </p:stCondLst>
                                        </p:cTn>
                                        <p:tgtEl>
                                          <p:spTgt spid="115715">
                                            <p:txEl>
                                              <p:pRg st="0" end="0"/>
                                            </p:txEl>
                                          </p:spTgt>
                                        </p:tgtEl>
                                      </p:cBhvr>
                                    </p:animEffect>
                                    <p:anim calcmode="lin" valueType="num">
                                      <p:cBhvr>
                                        <p:cTn id="8" dur="456" tmFilter="0,0; 0.14,0.36; 0.43,0.73; 0.71,0.91; 1.0,1.0">
                                          <p:stCondLst>
                                            <p:cond delay="0"/>
                                          </p:stCondLst>
                                        </p:cTn>
                                        <p:tgtEl>
                                          <p:spTgt spid="115715">
                                            <p:txEl>
                                              <p:pRg st="0" end="0"/>
                                            </p:txEl>
                                          </p:spTgt>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115715">
                                            <p:txEl>
                                              <p:pRg st="0" end="0"/>
                                            </p:txEl>
                                          </p:spTgt>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115715">
                                            <p:txEl>
                                              <p:pRg st="0" end="0"/>
                                            </p:txEl>
                                          </p:spTgt>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115715">
                                            <p:txEl>
                                              <p:pRg st="0" end="0"/>
                                            </p:txEl>
                                          </p:spTgt>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115715">
                                            <p:txEl>
                                              <p:pRg st="0" end="0"/>
                                            </p:txEl>
                                          </p:spTgt>
                                        </p:tgtEl>
                                        <p:attrNameLst>
                                          <p:attrName>ppt_y</p:attrName>
                                        </p:attrNameLst>
                                      </p:cBhvr>
                                      <p:tavLst>
                                        <p:tav tm="0" fmla="#ppt_y-sin(pi*$)/81">
                                          <p:val>
                                            <p:fltVal val="0"/>
                                          </p:val>
                                        </p:tav>
                                        <p:tav tm="100000">
                                          <p:val>
                                            <p:fltVal val="1"/>
                                          </p:val>
                                        </p:tav>
                                      </p:tavLst>
                                    </p:anim>
                                    <p:animScale>
                                      <p:cBhvr>
                                        <p:cTn id="13" dur="7">
                                          <p:stCondLst>
                                            <p:cond delay="162"/>
                                          </p:stCondLst>
                                        </p:cTn>
                                        <p:tgtEl>
                                          <p:spTgt spid="115715">
                                            <p:txEl>
                                              <p:pRg st="0" end="0"/>
                                            </p:txEl>
                                          </p:spTgt>
                                        </p:tgtEl>
                                      </p:cBhvr>
                                      <p:to x="100000" y="60000"/>
                                    </p:animScale>
                                    <p:animScale>
                                      <p:cBhvr>
                                        <p:cTn id="14" dur="41" decel="50000">
                                          <p:stCondLst>
                                            <p:cond delay="169"/>
                                          </p:stCondLst>
                                        </p:cTn>
                                        <p:tgtEl>
                                          <p:spTgt spid="115715">
                                            <p:txEl>
                                              <p:pRg st="0" end="0"/>
                                            </p:txEl>
                                          </p:spTgt>
                                        </p:tgtEl>
                                      </p:cBhvr>
                                      <p:to x="100000" y="100000"/>
                                    </p:animScale>
                                    <p:animScale>
                                      <p:cBhvr>
                                        <p:cTn id="15" dur="7">
                                          <p:stCondLst>
                                            <p:cond delay="328"/>
                                          </p:stCondLst>
                                        </p:cTn>
                                        <p:tgtEl>
                                          <p:spTgt spid="115715">
                                            <p:txEl>
                                              <p:pRg st="0" end="0"/>
                                            </p:txEl>
                                          </p:spTgt>
                                        </p:tgtEl>
                                      </p:cBhvr>
                                      <p:to x="100000" y="80000"/>
                                    </p:animScale>
                                    <p:animScale>
                                      <p:cBhvr>
                                        <p:cTn id="16" dur="41" decel="50000">
                                          <p:stCondLst>
                                            <p:cond delay="335"/>
                                          </p:stCondLst>
                                        </p:cTn>
                                        <p:tgtEl>
                                          <p:spTgt spid="115715">
                                            <p:txEl>
                                              <p:pRg st="0" end="0"/>
                                            </p:txEl>
                                          </p:spTgt>
                                        </p:tgtEl>
                                      </p:cBhvr>
                                      <p:to x="100000" y="100000"/>
                                    </p:animScale>
                                    <p:animScale>
                                      <p:cBhvr>
                                        <p:cTn id="17" dur="7">
                                          <p:stCondLst>
                                            <p:cond delay="410"/>
                                          </p:stCondLst>
                                        </p:cTn>
                                        <p:tgtEl>
                                          <p:spTgt spid="115715">
                                            <p:txEl>
                                              <p:pRg st="0" end="0"/>
                                            </p:txEl>
                                          </p:spTgt>
                                        </p:tgtEl>
                                      </p:cBhvr>
                                      <p:to x="100000" y="90000"/>
                                    </p:animScale>
                                    <p:animScale>
                                      <p:cBhvr>
                                        <p:cTn id="18" dur="41" decel="50000">
                                          <p:stCondLst>
                                            <p:cond delay="417"/>
                                          </p:stCondLst>
                                        </p:cTn>
                                        <p:tgtEl>
                                          <p:spTgt spid="115715">
                                            <p:txEl>
                                              <p:pRg st="0" end="0"/>
                                            </p:txEl>
                                          </p:spTgt>
                                        </p:tgtEl>
                                      </p:cBhvr>
                                      <p:to x="100000" y="100000"/>
                                    </p:animScale>
                                    <p:animScale>
                                      <p:cBhvr>
                                        <p:cTn id="19" dur="7">
                                          <p:stCondLst>
                                            <p:cond delay="452"/>
                                          </p:stCondLst>
                                        </p:cTn>
                                        <p:tgtEl>
                                          <p:spTgt spid="115715">
                                            <p:txEl>
                                              <p:pRg st="0" end="0"/>
                                            </p:txEl>
                                          </p:spTgt>
                                        </p:tgtEl>
                                      </p:cBhvr>
                                      <p:to x="100000" y="95000"/>
                                    </p:animScale>
                                    <p:animScale>
                                      <p:cBhvr>
                                        <p:cTn id="20" dur="41" decel="50000">
                                          <p:stCondLst>
                                            <p:cond delay="458"/>
                                          </p:stCondLst>
                                        </p:cTn>
                                        <p:tgtEl>
                                          <p:spTgt spid="11571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5715">
                                            <p:txEl>
                                              <p:pRg st="1" end="1"/>
                                            </p:txEl>
                                          </p:spTgt>
                                        </p:tgtEl>
                                        <p:attrNameLst>
                                          <p:attrName>style.visibility</p:attrName>
                                        </p:attrNameLst>
                                      </p:cBhvr>
                                      <p:to>
                                        <p:strVal val="visible"/>
                                      </p:to>
                                    </p:set>
                                    <p:animEffect transition="in" filter="wipe(down)">
                                      <p:cBhvr>
                                        <p:cTn id="25" dur="145">
                                          <p:stCondLst>
                                            <p:cond delay="0"/>
                                          </p:stCondLst>
                                        </p:cTn>
                                        <p:tgtEl>
                                          <p:spTgt spid="115715">
                                            <p:txEl>
                                              <p:pRg st="1" end="1"/>
                                            </p:txEl>
                                          </p:spTgt>
                                        </p:tgtEl>
                                      </p:cBhvr>
                                    </p:animEffect>
                                    <p:anim calcmode="lin" valueType="num">
                                      <p:cBhvr>
                                        <p:cTn id="26" dur="456" tmFilter="0,0; 0.14,0.36; 0.43,0.73; 0.71,0.91; 1.0,1.0">
                                          <p:stCondLst>
                                            <p:cond delay="0"/>
                                          </p:stCondLst>
                                        </p:cTn>
                                        <p:tgtEl>
                                          <p:spTgt spid="115715">
                                            <p:txEl>
                                              <p:pRg st="1" end="1"/>
                                            </p:txEl>
                                          </p:spTgt>
                                        </p:tgtEl>
                                        <p:attrNameLst>
                                          <p:attrName>ppt_x</p:attrName>
                                        </p:attrNameLst>
                                      </p:cBhvr>
                                      <p:tavLst>
                                        <p:tav tm="0">
                                          <p:val>
                                            <p:strVal val="#ppt_x-0.25"/>
                                          </p:val>
                                        </p:tav>
                                        <p:tav tm="100000">
                                          <p:val>
                                            <p:strVal val="#ppt_x"/>
                                          </p:val>
                                        </p:tav>
                                      </p:tavLst>
                                    </p:anim>
                                    <p:anim calcmode="lin" valueType="num">
                                      <p:cBhvr>
                                        <p:cTn id="27" dur="166" tmFilter="0.0,0.0; 0.25,0.07; 0.50,0.2; 0.75,0.467; 1.0,1.0">
                                          <p:stCondLst>
                                            <p:cond delay="0"/>
                                          </p:stCondLst>
                                        </p:cTn>
                                        <p:tgtEl>
                                          <p:spTgt spid="115715">
                                            <p:txEl>
                                              <p:pRg st="1" end="1"/>
                                            </p:txEl>
                                          </p:spTgt>
                                        </p:tgtEl>
                                        <p:attrNameLst>
                                          <p:attrName>ppt_y</p:attrName>
                                        </p:attrNameLst>
                                      </p:cBhvr>
                                      <p:tavLst>
                                        <p:tav tm="0" fmla="#ppt_y-sin(pi*$)/3">
                                          <p:val>
                                            <p:fltVal val="0.5"/>
                                          </p:val>
                                        </p:tav>
                                        <p:tav tm="100000">
                                          <p:val>
                                            <p:fltVal val="1"/>
                                          </p:val>
                                        </p:tav>
                                      </p:tavLst>
                                    </p:anim>
                                    <p:anim calcmode="lin" valueType="num">
                                      <p:cBhvr>
                                        <p:cTn id="28" dur="166" tmFilter="0, 0; 0.125,0.2665; 0.25,0.4; 0.375,0.465; 0.5,0.5;  0.625,0.535; 0.75,0.6; 0.875,0.7335; 1,1">
                                          <p:stCondLst>
                                            <p:cond delay="166"/>
                                          </p:stCondLst>
                                        </p:cTn>
                                        <p:tgtEl>
                                          <p:spTgt spid="115715">
                                            <p:txEl>
                                              <p:pRg st="1" end="1"/>
                                            </p:txEl>
                                          </p:spTgt>
                                        </p:tgtEl>
                                        <p:attrNameLst>
                                          <p:attrName>ppt_y</p:attrName>
                                        </p:attrNameLst>
                                      </p:cBhvr>
                                      <p:tavLst>
                                        <p:tav tm="0" fmla="#ppt_y-sin(pi*$)/9">
                                          <p:val>
                                            <p:fltVal val="0"/>
                                          </p:val>
                                        </p:tav>
                                        <p:tav tm="100000">
                                          <p:val>
                                            <p:fltVal val="1"/>
                                          </p:val>
                                        </p:tav>
                                      </p:tavLst>
                                    </p:anim>
                                    <p:anim calcmode="lin" valueType="num">
                                      <p:cBhvr>
                                        <p:cTn id="29" dur="83" tmFilter="0, 0; 0.125,0.2665; 0.25,0.4; 0.375,0.465; 0.5,0.5;  0.625,0.535; 0.75,0.6; 0.875,0.7335; 1,1">
                                          <p:stCondLst>
                                            <p:cond delay="331"/>
                                          </p:stCondLst>
                                        </p:cTn>
                                        <p:tgtEl>
                                          <p:spTgt spid="115715">
                                            <p:txEl>
                                              <p:pRg st="1" end="1"/>
                                            </p:txEl>
                                          </p:spTgt>
                                        </p:tgtEl>
                                        <p:attrNameLst>
                                          <p:attrName>ppt_y</p:attrName>
                                        </p:attrNameLst>
                                      </p:cBhvr>
                                      <p:tavLst>
                                        <p:tav tm="0" fmla="#ppt_y-sin(pi*$)/27">
                                          <p:val>
                                            <p:fltVal val="0"/>
                                          </p:val>
                                        </p:tav>
                                        <p:tav tm="100000">
                                          <p:val>
                                            <p:fltVal val="1"/>
                                          </p:val>
                                        </p:tav>
                                      </p:tavLst>
                                    </p:anim>
                                    <p:anim calcmode="lin" valueType="num">
                                      <p:cBhvr>
                                        <p:cTn id="30" dur="41" tmFilter="0, 0; 0.125,0.2665; 0.25,0.4; 0.375,0.465; 0.5,0.5;  0.625,0.535; 0.75,0.6; 0.875,0.7335; 1,1">
                                          <p:stCondLst>
                                            <p:cond delay="414"/>
                                          </p:stCondLst>
                                        </p:cTn>
                                        <p:tgtEl>
                                          <p:spTgt spid="115715">
                                            <p:txEl>
                                              <p:pRg st="1" end="1"/>
                                            </p:txEl>
                                          </p:spTgt>
                                        </p:tgtEl>
                                        <p:attrNameLst>
                                          <p:attrName>ppt_y</p:attrName>
                                        </p:attrNameLst>
                                      </p:cBhvr>
                                      <p:tavLst>
                                        <p:tav tm="0" fmla="#ppt_y-sin(pi*$)/81">
                                          <p:val>
                                            <p:fltVal val="0"/>
                                          </p:val>
                                        </p:tav>
                                        <p:tav tm="100000">
                                          <p:val>
                                            <p:fltVal val="1"/>
                                          </p:val>
                                        </p:tav>
                                      </p:tavLst>
                                    </p:anim>
                                    <p:animScale>
                                      <p:cBhvr>
                                        <p:cTn id="31" dur="7">
                                          <p:stCondLst>
                                            <p:cond delay="162"/>
                                          </p:stCondLst>
                                        </p:cTn>
                                        <p:tgtEl>
                                          <p:spTgt spid="115715">
                                            <p:txEl>
                                              <p:pRg st="1" end="1"/>
                                            </p:txEl>
                                          </p:spTgt>
                                        </p:tgtEl>
                                      </p:cBhvr>
                                      <p:to x="100000" y="60000"/>
                                    </p:animScale>
                                    <p:animScale>
                                      <p:cBhvr>
                                        <p:cTn id="32" dur="41" decel="50000">
                                          <p:stCondLst>
                                            <p:cond delay="169"/>
                                          </p:stCondLst>
                                        </p:cTn>
                                        <p:tgtEl>
                                          <p:spTgt spid="115715">
                                            <p:txEl>
                                              <p:pRg st="1" end="1"/>
                                            </p:txEl>
                                          </p:spTgt>
                                        </p:tgtEl>
                                      </p:cBhvr>
                                      <p:to x="100000" y="100000"/>
                                    </p:animScale>
                                    <p:animScale>
                                      <p:cBhvr>
                                        <p:cTn id="33" dur="7">
                                          <p:stCondLst>
                                            <p:cond delay="328"/>
                                          </p:stCondLst>
                                        </p:cTn>
                                        <p:tgtEl>
                                          <p:spTgt spid="115715">
                                            <p:txEl>
                                              <p:pRg st="1" end="1"/>
                                            </p:txEl>
                                          </p:spTgt>
                                        </p:tgtEl>
                                      </p:cBhvr>
                                      <p:to x="100000" y="80000"/>
                                    </p:animScale>
                                    <p:animScale>
                                      <p:cBhvr>
                                        <p:cTn id="34" dur="41" decel="50000">
                                          <p:stCondLst>
                                            <p:cond delay="335"/>
                                          </p:stCondLst>
                                        </p:cTn>
                                        <p:tgtEl>
                                          <p:spTgt spid="115715">
                                            <p:txEl>
                                              <p:pRg st="1" end="1"/>
                                            </p:txEl>
                                          </p:spTgt>
                                        </p:tgtEl>
                                      </p:cBhvr>
                                      <p:to x="100000" y="100000"/>
                                    </p:animScale>
                                    <p:animScale>
                                      <p:cBhvr>
                                        <p:cTn id="35" dur="7">
                                          <p:stCondLst>
                                            <p:cond delay="410"/>
                                          </p:stCondLst>
                                        </p:cTn>
                                        <p:tgtEl>
                                          <p:spTgt spid="115715">
                                            <p:txEl>
                                              <p:pRg st="1" end="1"/>
                                            </p:txEl>
                                          </p:spTgt>
                                        </p:tgtEl>
                                      </p:cBhvr>
                                      <p:to x="100000" y="90000"/>
                                    </p:animScale>
                                    <p:animScale>
                                      <p:cBhvr>
                                        <p:cTn id="36" dur="41" decel="50000">
                                          <p:stCondLst>
                                            <p:cond delay="417"/>
                                          </p:stCondLst>
                                        </p:cTn>
                                        <p:tgtEl>
                                          <p:spTgt spid="115715">
                                            <p:txEl>
                                              <p:pRg st="1" end="1"/>
                                            </p:txEl>
                                          </p:spTgt>
                                        </p:tgtEl>
                                      </p:cBhvr>
                                      <p:to x="100000" y="100000"/>
                                    </p:animScale>
                                    <p:animScale>
                                      <p:cBhvr>
                                        <p:cTn id="37" dur="7">
                                          <p:stCondLst>
                                            <p:cond delay="452"/>
                                          </p:stCondLst>
                                        </p:cTn>
                                        <p:tgtEl>
                                          <p:spTgt spid="115715">
                                            <p:txEl>
                                              <p:pRg st="1" end="1"/>
                                            </p:txEl>
                                          </p:spTgt>
                                        </p:tgtEl>
                                      </p:cBhvr>
                                      <p:to x="100000" y="95000"/>
                                    </p:animScale>
                                    <p:animScale>
                                      <p:cBhvr>
                                        <p:cTn id="38" dur="41" decel="50000">
                                          <p:stCondLst>
                                            <p:cond delay="458"/>
                                          </p:stCondLst>
                                        </p:cTn>
                                        <p:tgtEl>
                                          <p:spTgt spid="11571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15715">
                                            <p:txEl>
                                              <p:pRg st="2" end="2"/>
                                            </p:txEl>
                                          </p:spTgt>
                                        </p:tgtEl>
                                        <p:attrNameLst>
                                          <p:attrName>style.visibility</p:attrName>
                                        </p:attrNameLst>
                                      </p:cBhvr>
                                      <p:to>
                                        <p:strVal val="visible"/>
                                      </p:to>
                                    </p:set>
                                    <p:animEffect transition="in" filter="wipe(down)">
                                      <p:cBhvr>
                                        <p:cTn id="43" dur="145">
                                          <p:stCondLst>
                                            <p:cond delay="0"/>
                                          </p:stCondLst>
                                        </p:cTn>
                                        <p:tgtEl>
                                          <p:spTgt spid="115715">
                                            <p:txEl>
                                              <p:pRg st="2" end="2"/>
                                            </p:txEl>
                                          </p:spTgt>
                                        </p:tgtEl>
                                      </p:cBhvr>
                                    </p:animEffect>
                                    <p:anim calcmode="lin" valueType="num">
                                      <p:cBhvr>
                                        <p:cTn id="44" dur="456" tmFilter="0,0; 0.14,0.36; 0.43,0.73; 0.71,0.91; 1.0,1.0">
                                          <p:stCondLst>
                                            <p:cond delay="0"/>
                                          </p:stCondLst>
                                        </p:cTn>
                                        <p:tgtEl>
                                          <p:spTgt spid="115715">
                                            <p:txEl>
                                              <p:pRg st="2" end="2"/>
                                            </p:txEl>
                                          </p:spTgt>
                                        </p:tgtEl>
                                        <p:attrNameLst>
                                          <p:attrName>ppt_x</p:attrName>
                                        </p:attrNameLst>
                                      </p:cBhvr>
                                      <p:tavLst>
                                        <p:tav tm="0">
                                          <p:val>
                                            <p:strVal val="#ppt_x-0.25"/>
                                          </p:val>
                                        </p:tav>
                                        <p:tav tm="100000">
                                          <p:val>
                                            <p:strVal val="#ppt_x"/>
                                          </p:val>
                                        </p:tav>
                                      </p:tavLst>
                                    </p:anim>
                                    <p:anim calcmode="lin" valueType="num">
                                      <p:cBhvr>
                                        <p:cTn id="45" dur="166" tmFilter="0.0,0.0; 0.25,0.07; 0.50,0.2; 0.75,0.467; 1.0,1.0">
                                          <p:stCondLst>
                                            <p:cond delay="0"/>
                                          </p:stCondLst>
                                        </p:cTn>
                                        <p:tgtEl>
                                          <p:spTgt spid="115715">
                                            <p:txEl>
                                              <p:pRg st="2" end="2"/>
                                            </p:txEl>
                                          </p:spTgt>
                                        </p:tgtEl>
                                        <p:attrNameLst>
                                          <p:attrName>ppt_y</p:attrName>
                                        </p:attrNameLst>
                                      </p:cBhvr>
                                      <p:tavLst>
                                        <p:tav tm="0" fmla="#ppt_y-sin(pi*$)/3">
                                          <p:val>
                                            <p:fltVal val="0.5"/>
                                          </p:val>
                                        </p:tav>
                                        <p:tav tm="100000">
                                          <p:val>
                                            <p:fltVal val="1"/>
                                          </p:val>
                                        </p:tav>
                                      </p:tavLst>
                                    </p:anim>
                                    <p:anim calcmode="lin" valueType="num">
                                      <p:cBhvr>
                                        <p:cTn id="46" dur="166" tmFilter="0, 0; 0.125,0.2665; 0.25,0.4; 0.375,0.465; 0.5,0.5;  0.625,0.535; 0.75,0.6; 0.875,0.7335; 1,1">
                                          <p:stCondLst>
                                            <p:cond delay="166"/>
                                          </p:stCondLst>
                                        </p:cTn>
                                        <p:tgtEl>
                                          <p:spTgt spid="115715">
                                            <p:txEl>
                                              <p:pRg st="2" end="2"/>
                                            </p:txEl>
                                          </p:spTgt>
                                        </p:tgtEl>
                                        <p:attrNameLst>
                                          <p:attrName>ppt_y</p:attrName>
                                        </p:attrNameLst>
                                      </p:cBhvr>
                                      <p:tavLst>
                                        <p:tav tm="0" fmla="#ppt_y-sin(pi*$)/9">
                                          <p:val>
                                            <p:fltVal val="0"/>
                                          </p:val>
                                        </p:tav>
                                        <p:tav tm="100000">
                                          <p:val>
                                            <p:fltVal val="1"/>
                                          </p:val>
                                        </p:tav>
                                      </p:tavLst>
                                    </p:anim>
                                    <p:anim calcmode="lin" valueType="num">
                                      <p:cBhvr>
                                        <p:cTn id="47" dur="83" tmFilter="0, 0; 0.125,0.2665; 0.25,0.4; 0.375,0.465; 0.5,0.5;  0.625,0.535; 0.75,0.6; 0.875,0.7335; 1,1">
                                          <p:stCondLst>
                                            <p:cond delay="331"/>
                                          </p:stCondLst>
                                        </p:cTn>
                                        <p:tgtEl>
                                          <p:spTgt spid="115715">
                                            <p:txEl>
                                              <p:pRg st="2" end="2"/>
                                            </p:txEl>
                                          </p:spTgt>
                                        </p:tgtEl>
                                        <p:attrNameLst>
                                          <p:attrName>ppt_y</p:attrName>
                                        </p:attrNameLst>
                                      </p:cBhvr>
                                      <p:tavLst>
                                        <p:tav tm="0" fmla="#ppt_y-sin(pi*$)/27">
                                          <p:val>
                                            <p:fltVal val="0"/>
                                          </p:val>
                                        </p:tav>
                                        <p:tav tm="100000">
                                          <p:val>
                                            <p:fltVal val="1"/>
                                          </p:val>
                                        </p:tav>
                                      </p:tavLst>
                                    </p:anim>
                                    <p:anim calcmode="lin" valueType="num">
                                      <p:cBhvr>
                                        <p:cTn id="48" dur="41" tmFilter="0, 0; 0.125,0.2665; 0.25,0.4; 0.375,0.465; 0.5,0.5;  0.625,0.535; 0.75,0.6; 0.875,0.7335; 1,1">
                                          <p:stCondLst>
                                            <p:cond delay="414"/>
                                          </p:stCondLst>
                                        </p:cTn>
                                        <p:tgtEl>
                                          <p:spTgt spid="115715">
                                            <p:txEl>
                                              <p:pRg st="2" end="2"/>
                                            </p:txEl>
                                          </p:spTgt>
                                        </p:tgtEl>
                                        <p:attrNameLst>
                                          <p:attrName>ppt_y</p:attrName>
                                        </p:attrNameLst>
                                      </p:cBhvr>
                                      <p:tavLst>
                                        <p:tav tm="0" fmla="#ppt_y-sin(pi*$)/81">
                                          <p:val>
                                            <p:fltVal val="0"/>
                                          </p:val>
                                        </p:tav>
                                        <p:tav tm="100000">
                                          <p:val>
                                            <p:fltVal val="1"/>
                                          </p:val>
                                        </p:tav>
                                      </p:tavLst>
                                    </p:anim>
                                    <p:animScale>
                                      <p:cBhvr>
                                        <p:cTn id="49" dur="7">
                                          <p:stCondLst>
                                            <p:cond delay="162"/>
                                          </p:stCondLst>
                                        </p:cTn>
                                        <p:tgtEl>
                                          <p:spTgt spid="115715">
                                            <p:txEl>
                                              <p:pRg st="2" end="2"/>
                                            </p:txEl>
                                          </p:spTgt>
                                        </p:tgtEl>
                                      </p:cBhvr>
                                      <p:to x="100000" y="60000"/>
                                    </p:animScale>
                                    <p:animScale>
                                      <p:cBhvr>
                                        <p:cTn id="50" dur="41" decel="50000">
                                          <p:stCondLst>
                                            <p:cond delay="169"/>
                                          </p:stCondLst>
                                        </p:cTn>
                                        <p:tgtEl>
                                          <p:spTgt spid="115715">
                                            <p:txEl>
                                              <p:pRg st="2" end="2"/>
                                            </p:txEl>
                                          </p:spTgt>
                                        </p:tgtEl>
                                      </p:cBhvr>
                                      <p:to x="100000" y="100000"/>
                                    </p:animScale>
                                    <p:animScale>
                                      <p:cBhvr>
                                        <p:cTn id="51" dur="7">
                                          <p:stCondLst>
                                            <p:cond delay="328"/>
                                          </p:stCondLst>
                                        </p:cTn>
                                        <p:tgtEl>
                                          <p:spTgt spid="115715">
                                            <p:txEl>
                                              <p:pRg st="2" end="2"/>
                                            </p:txEl>
                                          </p:spTgt>
                                        </p:tgtEl>
                                      </p:cBhvr>
                                      <p:to x="100000" y="80000"/>
                                    </p:animScale>
                                    <p:animScale>
                                      <p:cBhvr>
                                        <p:cTn id="52" dur="41" decel="50000">
                                          <p:stCondLst>
                                            <p:cond delay="335"/>
                                          </p:stCondLst>
                                        </p:cTn>
                                        <p:tgtEl>
                                          <p:spTgt spid="115715">
                                            <p:txEl>
                                              <p:pRg st="2" end="2"/>
                                            </p:txEl>
                                          </p:spTgt>
                                        </p:tgtEl>
                                      </p:cBhvr>
                                      <p:to x="100000" y="100000"/>
                                    </p:animScale>
                                    <p:animScale>
                                      <p:cBhvr>
                                        <p:cTn id="53" dur="7">
                                          <p:stCondLst>
                                            <p:cond delay="410"/>
                                          </p:stCondLst>
                                        </p:cTn>
                                        <p:tgtEl>
                                          <p:spTgt spid="115715">
                                            <p:txEl>
                                              <p:pRg st="2" end="2"/>
                                            </p:txEl>
                                          </p:spTgt>
                                        </p:tgtEl>
                                      </p:cBhvr>
                                      <p:to x="100000" y="90000"/>
                                    </p:animScale>
                                    <p:animScale>
                                      <p:cBhvr>
                                        <p:cTn id="54" dur="41" decel="50000">
                                          <p:stCondLst>
                                            <p:cond delay="417"/>
                                          </p:stCondLst>
                                        </p:cTn>
                                        <p:tgtEl>
                                          <p:spTgt spid="115715">
                                            <p:txEl>
                                              <p:pRg st="2" end="2"/>
                                            </p:txEl>
                                          </p:spTgt>
                                        </p:tgtEl>
                                      </p:cBhvr>
                                      <p:to x="100000" y="100000"/>
                                    </p:animScale>
                                    <p:animScale>
                                      <p:cBhvr>
                                        <p:cTn id="55" dur="7">
                                          <p:stCondLst>
                                            <p:cond delay="452"/>
                                          </p:stCondLst>
                                        </p:cTn>
                                        <p:tgtEl>
                                          <p:spTgt spid="115715">
                                            <p:txEl>
                                              <p:pRg st="2" end="2"/>
                                            </p:txEl>
                                          </p:spTgt>
                                        </p:tgtEl>
                                      </p:cBhvr>
                                      <p:to x="100000" y="95000"/>
                                    </p:animScale>
                                    <p:animScale>
                                      <p:cBhvr>
                                        <p:cTn id="56" dur="41" decel="50000">
                                          <p:stCondLst>
                                            <p:cond delay="458"/>
                                          </p:stCondLst>
                                        </p:cTn>
                                        <p:tgtEl>
                                          <p:spTgt spid="11571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15715">
                                            <p:txEl>
                                              <p:pRg st="3" end="3"/>
                                            </p:txEl>
                                          </p:spTgt>
                                        </p:tgtEl>
                                        <p:attrNameLst>
                                          <p:attrName>style.visibility</p:attrName>
                                        </p:attrNameLst>
                                      </p:cBhvr>
                                      <p:to>
                                        <p:strVal val="visible"/>
                                      </p:to>
                                    </p:set>
                                    <p:animEffect transition="in" filter="wipe(down)">
                                      <p:cBhvr>
                                        <p:cTn id="61" dur="145">
                                          <p:stCondLst>
                                            <p:cond delay="0"/>
                                          </p:stCondLst>
                                        </p:cTn>
                                        <p:tgtEl>
                                          <p:spTgt spid="115715">
                                            <p:txEl>
                                              <p:pRg st="3" end="3"/>
                                            </p:txEl>
                                          </p:spTgt>
                                        </p:tgtEl>
                                      </p:cBhvr>
                                    </p:animEffect>
                                    <p:anim calcmode="lin" valueType="num">
                                      <p:cBhvr>
                                        <p:cTn id="62" dur="456" tmFilter="0,0; 0.14,0.36; 0.43,0.73; 0.71,0.91; 1.0,1.0">
                                          <p:stCondLst>
                                            <p:cond delay="0"/>
                                          </p:stCondLst>
                                        </p:cTn>
                                        <p:tgtEl>
                                          <p:spTgt spid="115715">
                                            <p:txEl>
                                              <p:pRg st="3" end="3"/>
                                            </p:txEl>
                                          </p:spTgt>
                                        </p:tgtEl>
                                        <p:attrNameLst>
                                          <p:attrName>ppt_x</p:attrName>
                                        </p:attrNameLst>
                                      </p:cBhvr>
                                      <p:tavLst>
                                        <p:tav tm="0">
                                          <p:val>
                                            <p:strVal val="#ppt_x-0.25"/>
                                          </p:val>
                                        </p:tav>
                                        <p:tav tm="100000">
                                          <p:val>
                                            <p:strVal val="#ppt_x"/>
                                          </p:val>
                                        </p:tav>
                                      </p:tavLst>
                                    </p:anim>
                                    <p:anim calcmode="lin" valueType="num">
                                      <p:cBhvr>
                                        <p:cTn id="63" dur="166" tmFilter="0.0,0.0; 0.25,0.07; 0.50,0.2; 0.75,0.467; 1.0,1.0">
                                          <p:stCondLst>
                                            <p:cond delay="0"/>
                                          </p:stCondLst>
                                        </p:cTn>
                                        <p:tgtEl>
                                          <p:spTgt spid="115715">
                                            <p:txEl>
                                              <p:pRg st="3" end="3"/>
                                            </p:txEl>
                                          </p:spTgt>
                                        </p:tgtEl>
                                        <p:attrNameLst>
                                          <p:attrName>ppt_y</p:attrName>
                                        </p:attrNameLst>
                                      </p:cBhvr>
                                      <p:tavLst>
                                        <p:tav tm="0" fmla="#ppt_y-sin(pi*$)/3">
                                          <p:val>
                                            <p:fltVal val="0.5"/>
                                          </p:val>
                                        </p:tav>
                                        <p:tav tm="100000">
                                          <p:val>
                                            <p:fltVal val="1"/>
                                          </p:val>
                                        </p:tav>
                                      </p:tavLst>
                                    </p:anim>
                                    <p:anim calcmode="lin" valueType="num">
                                      <p:cBhvr>
                                        <p:cTn id="64" dur="166" tmFilter="0, 0; 0.125,0.2665; 0.25,0.4; 0.375,0.465; 0.5,0.5;  0.625,0.535; 0.75,0.6; 0.875,0.7335; 1,1">
                                          <p:stCondLst>
                                            <p:cond delay="166"/>
                                          </p:stCondLst>
                                        </p:cTn>
                                        <p:tgtEl>
                                          <p:spTgt spid="115715">
                                            <p:txEl>
                                              <p:pRg st="3" end="3"/>
                                            </p:txEl>
                                          </p:spTgt>
                                        </p:tgtEl>
                                        <p:attrNameLst>
                                          <p:attrName>ppt_y</p:attrName>
                                        </p:attrNameLst>
                                      </p:cBhvr>
                                      <p:tavLst>
                                        <p:tav tm="0" fmla="#ppt_y-sin(pi*$)/9">
                                          <p:val>
                                            <p:fltVal val="0"/>
                                          </p:val>
                                        </p:tav>
                                        <p:tav tm="100000">
                                          <p:val>
                                            <p:fltVal val="1"/>
                                          </p:val>
                                        </p:tav>
                                      </p:tavLst>
                                    </p:anim>
                                    <p:anim calcmode="lin" valueType="num">
                                      <p:cBhvr>
                                        <p:cTn id="65" dur="83" tmFilter="0, 0; 0.125,0.2665; 0.25,0.4; 0.375,0.465; 0.5,0.5;  0.625,0.535; 0.75,0.6; 0.875,0.7335; 1,1">
                                          <p:stCondLst>
                                            <p:cond delay="331"/>
                                          </p:stCondLst>
                                        </p:cTn>
                                        <p:tgtEl>
                                          <p:spTgt spid="115715">
                                            <p:txEl>
                                              <p:pRg st="3" end="3"/>
                                            </p:txEl>
                                          </p:spTgt>
                                        </p:tgtEl>
                                        <p:attrNameLst>
                                          <p:attrName>ppt_y</p:attrName>
                                        </p:attrNameLst>
                                      </p:cBhvr>
                                      <p:tavLst>
                                        <p:tav tm="0" fmla="#ppt_y-sin(pi*$)/27">
                                          <p:val>
                                            <p:fltVal val="0"/>
                                          </p:val>
                                        </p:tav>
                                        <p:tav tm="100000">
                                          <p:val>
                                            <p:fltVal val="1"/>
                                          </p:val>
                                        </p:tav>
                                      </p:tavLst>
                                    </p:anim>
                                    <p:anim calcmode="lin" valueType="num">
                                      <p:cBhvr>
                                        <p:cTn id="66" dur="41" tmFilter="0, 0; 0.125,0.2665; 0.25,0.4; 0.375,0.465; 0.5,0.5;  0.625,0.535; 0.75,0.6; 0.875,0.7335; 1,1">
                                          <p:stCondLst>
                                            <p:cond delay="414"/>
                                          </p:stCondLst>
                                        </p:cTn>
                                        <p:tgtEl>
                                          <p:spTgt spid="115715">
                                            <p:txEl>
                                              <p:pRg st="3" end="3"/>
                                            </p:txEl>
                                          </p:spTgt>
                                        </p:tgtEl>
                                        <p:attrNameLst>
                                          <p:attrName>ppt_y</p:attrName>
                                        </p:attrNameLst>
                                      </p:cBhvr>
                                      <p:tavLst>
                                        <p:tav tm="0" fmla="#ppt_y-sin(pi*$)/81">
                                          <p:val>
                                            <p:fltVal val="0"/>
                                          </p:val>
                                        </p:tav>
                                        <p:tav tm="100000">
                                          <p:val>
                                            <p:fltVal val="1"/>
                                          </p:val>
                                        </p:tav>
                                      </p:tavLst>
                                    </p:anim>
                                    <p:animScale>
                                      <p:cBhvr>
                                        <p:cTn id="67" dur="7">
                                          <p:stCondLst>
                                            <p:cond delay="162"/>
                                          </p:stCondLst>
                                        </p:cTn>
                                        <p:tgtEl>
                                          <p:spTgt spid="115715">
                                            <p:txEl>
                                              <p:pRg st="3" end="3"/>
                                            </p:txEl>
                                          </p:spTgt>
                                        </p:tgtEl>
                                      </p:cBhvr>
                                      <p:to x="100000" y="60000"/>
                                    </p:animScale>
                                    <p:animScale>
                                      <p:cBhvr>
                                        <p:cTn id="68" dur="41" decel="50000">
                                          <p:stCondLst>
                                            <p:cond delay="169"/>
                                          </p:stCondLst>
                                        </p:cTn>
                                        <p:tgtEl>
                                          <p:spTgt spid="115715">
                                            <p:txEl>
                                              <p:pRg st="3" end="3"/>
                                            </p:txEl>
                                          </p:spTgt>
                                        </p:tgtEl>
                                      </p:cBhvr>
                                      <p:to x="100000" y="100000"/>
                                    </p:animScale>
                                    <p:animScale>
                                      <p:cBhvr>
                                        <p:cTn id="69" dur="7">
                                          <p:stCondLst>
                                            <p:cond delay="328"/>
                                          </p:stCondLst>
                                        </p:cTn>
                                        <p:tgtEl>
                                          <p:spTgt spid="115715">
                                            <p:txEl>
                                              <p:pRg st="3" end="3"/>
                                            </p:txEl>
                                          </p:spTgt>
                                        </p:tgtEl>
                                      </p:cBhvr>
                                      <p:to x="100000" y="80000"/>
                                    </p:animScale>
                                    <p:animScale>
                                      <p:cBhvr>
                                        <p:cTn id="70" dur="41" decel="50000">
                                          <p:stCondLst>
                                            <p:cond delay="335"/>
                                          </p:stCondLst>
                                        </p:cTn>
                                        <p:tgtEl>
                                          <p:spTgt spid="115715">
                                            <p:txEl>
                                              <p:pRg st="3" end="3"/>
                                            </p:txEl>
                                          </p:spTgt>
                                        </p:tgtEl>
                                      </p:cBhvr>
                                      <p:to x="100000" y="100000"/>
                                    </p:animScale>
                                    <p:animScale>
                                      <p:cBhvr>
                                        <p:cTn id="71" dur="7">
                                          <p:stCondLst>
                                            <p:cond delay="410"/>
                                          </p:stCondLst>
                                        </p:cTn>
                                        <p:tgtEl>
                                          <p:spTgt spid="115715">
                                            <p:txEl>
                                              <p:pRg st="3" end="3"/>
                                            </p:txEl>
                                          </p:spTgt>
                                        </p:tgtEl>
                                      </p:cBhvr>
                                      <p:to x="100000" y="90000"/>
                                    </p:animScale>
                                    <p:animScale>
                                      <p:cBhvr>
                                        <p:cTn id="72" dur="41" decel="50000">
                                          <p:stCondLst>
                                            <p:cond delay="417"/>
                                          </p:stCondLst>
                                        </p:cTn>
                                        <p:tgtEl>
                                          <p:spTgt spid="115715">
                                            <p:txEl>
                                              <p:pRg st="3" end="3"/>
                                            </p:txEl>
                                          </p:spTgt>
                                        </p:tgtEl>
                                      </p:cBhvr>
                                      <p:to x="100000" y="100000"/>
                                    </p:animScale>
                                    <p:animScale>
                                      <p:cBhvr>
                                        <p:cTn id="73" dur="7">
                                          <p:stCondLst>
                                            <p:cond delay="452"/>
                                          </p:stCondLst>
                                        </p:cTn>
                                        <p:tgtEl>
                                          <p:spTgt spid="115715">
                                            <p:txEl>
                                              <p:pRg st="3" end="3"/>
                                            </p:txEl>
                                          </p:spTgt>
                                        </p:tgtEl>
                                      </p:cBhvr>
                                      <p:to x="100000" y="95000"/>
                                    </p:animScale>
                                    <p:animScale>
                                      <p:cBhvr>
                                        <p:cTn id="74" dur="41" decel="50000">
                                          <p:stCondLst>
                                            <p:cond delay="458"/>
                                          </p:stCondLst>
                                        </p:cTn>
                                        <p:tgtEl>
                                          <p:spTgt spid="115715">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15715">
                                            <p:txEl>
                                              <p:pRg st="4" end="4"/>
                                            </p:txEl>
                                          </p:spTgt>
                                        </p:tgtEl>
                                        <p:attrNameLst>
                                          <p:attrName>style.visibility</p:attrName>
                                        </p:attrNameLst>
                                      </p:cBhvr>
                                      <p:to>
                                        <p:strVal val="visible"/>
                                      </p:to>
                                    </p:set>
                                    <p:animEffect transition="in" filter="wipe(down)">
                                      <p:cBhvr>
                                        <p:cTn id="79" dur="145">
                                          <p:stCondLst>
                                            <p:cond delay="0"/>
                                          </p:stCondLst>
                                        </p:cTn>
                                        <p:tgtEl>
                                          <p:spTgt spid="115715">
                                            <p:txEl>
                                              <p:pRg st="4" end="4"/>
                                            </p:txEl>
                                          </p:spTgt>
                                        </p:tgtEl>
                                      </p:cBhvr>
                                    </p:animEffect>
                                    <p:anim calcmode="lin" valueType="num">
                                      <p:cBhvr>
                                        <p:cTn id="80" dur="456" tmFilter="0,0; 0.14,0.36; 0.43,0.73; 0.71,0.91; 1.0,1.0">
                                          <p:stCondLst>
                                            <p:cond delay="0"/>
                                          </p:stCondLst>
                                        </p:cTn>
                                        <p:tgtEl>
                                          <p:spTgt spid="115715">
                                            <p:txEl>
                                              <p:pRg st="4" end="4"/>
                                            </p:txEl>
                                          </p:spTgt>
                                        </p:tgtEl>
                                        <p:attrNameLst>
                                          <p:attrName>ppt_x</p:attrName>
                                        </p:attrNameLst>
                                      </p:cBhvr>
                                      <p:tavLst>
                                        <p:tav tm="0">
                                          <p:val>
                                            <p:strVal val="#ppt_x-0.25"/>
                                          </p:val>
                                        </p:tav>
                                        <p:tav tm="100000">
                                          <p:val>
                                            <p:strVal val="#ppt_x"/>
                                          </p:val>
                                        </p:tav>
                                      </p:tavLst>
                                    </p:anim>
                                    <p:anim calcmode="lin" valueType="num">
                                      <p:cBhvr>
                                        <p:cTn id="81" dur="166" tmFilter="0.0,0.0; 0.25,0.07; 0.50,0.2; 0.75,0.467; 1.0,1.0">
                                          <p:stCondLst>
                                            <p:cond delay="0"/>
                                          </p:stCondLst>
                                        </p:cTn>
                                        <p:tgtEl>
                                          <p:spTgt spid="115715">
                                            <p:txEl>
                                              <p:pRg st="4" end="4"/>
                                            </p:txEl>
                                          </p:spTgt>
                                        </p:tgtEl>
                                        <p:attrNameLst>
                                          <p:attrName>ppt_y</p:attrName>
                                        </p:attrNameLst>
                                      </p:cBhvr>
                                      <p:tavLst>
                                        <p:tav tm="0" fmla="#ppt_y-sin(pi*$)/3">
                                          <p:val>
                                            <p:fltVal val="0.5"/>
                                          </p:val>
                                        </p:tav>
                                        <p:tav tm="100000">
                                          <p:val>
                                            <p:fltVal val="1"/>
                                          </p:val>
                                        </p:tav>
                                      </p:tavLst>
                                    </p:anim>
                                    <p:anim calcmode="lin" valueType="num">
                                      <p:cBhvr>
                                        <p:cTn id="82" dur="166" tmFilter="0, 0; 0.125,0.2665; 0.25,0.4; 0.375,0.465; 0.5,0.5;  0.625,0.535; 0.75,0.6; 0.875,0.7335; 1,1">
                                          <p:stCondLst>
                                            <p:cond delay="166"/>
                                          </p:stCondLst>
                                        </p:cTn>
                                        <p:tgtEl>
                                          <p:spTgt spid="115715">
                                            <p:txEl>
                                              <p:pRg st="4" end="4"/>
                                            </p:txEl>
                                          </p:spTgt>
                                        </p:tgtEl>
                                        <p:attrNameLst>
                                          <p:attrName>ppt_y</p:attrName>
                                        </p:attrNameLst>
                                      </p:cBhvr>
                                      <p:tavLst>
                                        <p:tav tm="0" fmla="#ppt_y-sin(pi*$)/9">
                                          <p:val>
                                            <p:fltVal val="0"/>
                                          </p:val>
                                        </p:tav>
                                        <p:tav tm="100000">
                                          <p:val>
                                            <p:fltVal val="1"/>
                                          </p:val>
                                        </p:tav>
                                      </p:tavLst>
                                    </p:anim>
                                    <p:anim calcmode="lin" valueType="num">
                                      <p:cBhvr>
                                        <p:cTn id="83" dur="83" tmFilter="0, 0; 0.125,0.2665; 0.25,0.4; 0.375,0.465; 0.5,0.5;  0.625,0.535; 0.75,0.6; 0.875,0.7335; 1,1">
                                          <p:stCondLst>
                                            <p:cond delay="331"/>
                                          </p:stCondLst>
                                        </p:cTn>
                                        <p:tgtEl>
                                          <p:spTgt spid="115715">
                                            <p:txEl>
                                              <p:pRg st="4" end="4"/>
                                            </p:txEl>
                                          </p:spTgt>
                                        </p:tgtEl>
                                        <p:attrNameLst>
                                          <p:attrName>ppt_y</p:attrName>
                                        </p:attrNameLst>
                                      </p:cBhvr>
                                      <p:tavLst>
                                        <p:tav tm="0" fmla="#ppt_y-sin(pi*$)/27">
                                          <p:val>
                                            <p:fltVal val="0"/>
                                          </p:val>
                                        </p:tav>
                                        <p:tav tm="100000">
                                          <p:val>
                                            <p:fltVal val="1"/>
                                          </p:val>
                                        </p:tav>
                                      </p:tavLst>
                                    </p:anim>
                                    <p:anim calcmode="lin" valueType="num">
                                      <p:cBhvr>
                                        <p:cTn id="84" dur="41" tmFilter="0, 0; 0.125,0.2665; 0.25,0.4; 0.375,0.465; 0.5,0.5;  0.625,0.535; 0.75,0.6; 0.875,0.7335; 1,1">
                                          <p:stCondLst>
                                            <p:cond delay="414"/>
                                          </p:stCondLst>
                                        </p:cTn>
                                        <p:tgtEl>
                                          <p:spTgt spid="115715">
                                            <p:txEl>
                                              <p:pRg st="4" end="4"/>
                                            </p:txEl>
                                          </p:spTgt>
                                        </p:tgtEl>
                                        <p:attrNameLst>
                                          <p:attrName>ppt_y</p:attrName>
                                        </p:attrNameLst>
                                      </p:cBhvr>
                                      <p:tavLst>
                                        <p:tav tm="0" fmla="#ppt_y-sin(pi*$)/81">
                                          <p:val>
                                            <p:fltVal val="0"/>
                                          </p:val>
                                        </p:tav>
                                        <p:tav tm="100000">
                                          <p:val>
                                            <p:fltVal val="1"/>
                                          </p:val>
                                        </p:tav>
                                      </p:tavLst>
                                    </p:anim>
                                    <p:animScale>
                                      <p:cBhvr>
                                        <p:cTn id="85" dur="7">
                                          <p:stCondLst>
                                            <p:cond delay="162"/>
                                          </p:stCondLst>
                                        </p:cTn>
                                        <p:tgtEl>
                                          <p:spTgt spid="115715">
                                            <p:txEl>
                                              <p:pRg st="4" end="4"/>
                                            </p:txEl>
                                          </p:spTgt>
                                        </p:tgtEl>
                                      </p:cBhvr>
                                      <p:to x="100000" y="60000"/>
                                    </p:animScale>
                                    <p:animScale>
                                      <p:cBhvr>
                                        <p:cTn id="86" dur="41" decel="50000">
                                          <p:stCondLst>
                                            <p:cond delay="169"/>
                                          </p:stCondLst>
                                        </p:cTn>
                                        <p:tgtEl>
                                          <p:spTgt spid="115715">
                                            <p:txEl>
                                              <p:pRg st="4" end="4"/>
                                            </p:txEl>
                                          </p:spTgt>
                                        </p:tgtEl>
                                      </p:cBhvr>
                                      <p:to x="100000" y="100000"/>
                                    </p:animScale>
                                    <p:animScale>
                                      <p:cBhvr>
                                        <p:cTn id="87" dur="7">
                                          <p:stCondLst>
                                            <p:cond delay="328"/>
                                          </p:stCondLst>
                                        </p:cTn>
                                        <p:tgtEl>
                                          <p:spTgt spid="115715">
                                            <p:txEl>
                                              <p:pRg st="4" end="4"/>
                                            </p:txEl>
                                          </p:spTgt>
                                        </p:tgtEl>
                                      </p:cBhvr>
                                      <p:to x="100000" y="80000"/>
                                    </p:animScale>
                                    <p:animScale>
                                      <p:cBhvr>
                                        <p:cTn id="88" dur="41" decel="50000">
                                          <p:stCondLst>
                                            <p:cond delay="335"/>
                                          </p:stCondLst>
                                        </p:cTn>
                                        <p:tgtEl>
                                          <p:spTgt spid="115715">
                                            <p:txEl>
                                              <p:pRg st="4" end="4"/>
                                            </p:txEl>
                                          </p:spTgt>
                                        </p:tgtEl>
                                      </p:cBhvr>
                                      <p:to x="100000" y="100000"/>
                                    </p:animScale>
                                    <p:animScale>
                                      <p:cBhvr>
                                        <p:cTn id="89" dur="7">
                                          <p:stCondLst>
                                            <p:cond delay="410"/>
                                          </p:stCondLst>
                                        </p:cTn>
                                        <p:tgtEl>
                                          <p:spTgt spid="115715">
                                            <p:txEl>
                                              <p:pRg st="4" end="4"/>
                                            </p:txEl>
                                          </p:spTgt>
                                        </p:tgtEl>
                                      </p:cBhvr>
                                      <p:to x="100000" y="90000"/>
                                    </p:animScale>
                                    <p:animScale>
                                      <p:cBhvr>
                                        <p:cTn id="90" dur="41" decel="50000">
                                          <p:stCondLst>
                                            <p:cond delay="417"/>
                                          </p:stCondLst>
                                        </p:cTn>
                                        <p:tgtEl>
                                          <p:spTgt spid="115715">
                                            <p:txEl>
                                              <p:pRg st="4" end="4"/>
                                            </p:txEl>
                                          </p:spTgt>
                                        </p:tgtEl>
                                      </p:cBhvr>
                                      <p:to x="100000" y="100000"/>
                                    </p:animScale>
                                    <p:animScale>
                                      <p:cBhvr>
                                        <p:cTn id="91" dur="7">
                                          <p:stCondLst>
                                            <p:cond delay="452"/>
                                          </p:stCondLst>
                                        </p:cTn>
                                        <p:tgtEl>
                                          <p:spTgt spid="115715">
                                            <p:txEl>
                                              <p:pRg st="4" end="4"/>
                                            </p:txEl>
                                          </p:spTgt>
                                        </p:tgtEl>
                                      </p:cBhvr>
                                      <p:to x="100000" y="95000"/>
                                    </p:animScale>
                                    <p:animScale>
                                      <p:cBhvr>
                                        <p:cTn id="92" dur="41" decel="50000">
                                          <p:stCondLst>
                                            <p:cond delay="458"/>
                                          </p:stCondLst>
                                        </p:cTn>
                                        <p:tgtEl>
                                          <p:spTgt spid="115715">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15715">
                                            <p:txEl>
                                              <p:pRg st="5" end="5"/>
                                            </p:txEl>
                                          </p:spTgt>
                                        </p:tgtEl>
                                        <p:attrNameLst>
                                          <p:attrName>style.visibility</p:attrName>
                                        </p:attrNameLst>
                                      </p:cBhvr>
                                      <p:to>
                                        <p:strVal val="visible"/>
                                      </p:to>
                                    </p:set>
                                    <p:animEffect transition="in" filter="wipe(down)">
                                      <p:cBhvr>
                                        <p:cTn id="97" dur="145">
                                          <p:stCondLst>
                                            <p:cond delay="0"/>
                                          </p:stCondLst>
                                        </p:cTn>
                                        <p:tgtEl>
                                          <p:spTgt spid="115715">
                                            <p:txEl>
                                              <p:pRg st="5" end="5"/>
                                            </p:txEl>
                                          </p:spTgt>
                                        </p:tgtEl>
                                      </p:cBhvr>
                                    </p:animEffect>
                                    <p:anim calcmode="lin" valueType="num">
                                      <p:cBhvr>
                                        <p:cTn id="98" dur="456" tmFilter="0,0; 0.14,0.36; 0.43,0.73; 0.71,0.91; 1.0,1.0">
                                          <p:stCondLst>
                                            <p:cond delay="0"/>
                                          </p:stCondLst>
                                        </p:cTn>
                                        <p:tgtEl>
                                          <p:spTgt spid="115715">
                                            <p:txEl>
                                              <p:pRg st="5" end="5"/>
                                            </p:txEl>
                                          </p:spTgt>
                                        </p:tgtEl>
                                        <p:attrNameLst>
                                          <p:attrName>ppt_x</p:attrName>
                                        </p:attrNameLst>
                                      </p:cBhvr>
                                      <p:tavLst>
                                        <p:tav tm="0">
                                          <p:val>
                                            <p:strVal val="#ppt_x-0.25"/>
                                          </p:val>
                                        </p:tav>
                                        <p:tav tm="100000">
                                          <p:val>
                                            <p:strVal val="#ppt_x"/>
                                          </p:val>
                                        </p:tav>
                                      </p:tavLst>
                                    </p:anim>
                                    <p:anim calcmode="lin" valueType="num">
                                      <p:cBhvr>
                                        <p:cTn id="99" dur="166" tmFilter="0.0,0.0; 0.25,0.07; 0.50,0.2; 0.75,0.467; 1.0,1.0">
                                          <p:stCondLst>
                                            <p:cond delay="0"/>
                                          </p:stCondLst>
                                        </p:cTn>
                                        <p:tgtEl>
                                          <p:spTgt spid="115715">
                                            <p:txEl>
                                              <p:pRg st="5" end="5"/>
                                            </p:txEl>
                                          </p:spTgt>
                                        </p:tgtEl>
                                        <p:attrNameLst>
                                          <p:attrName>ppt_y</p:attrName>
                                        </p:attrNameLst>
                                      </p:cBhvr>
                                      <p:tavLst>
                                        <p:tav tm="0" fmla="#ppt_y-sin(pi*$)/3">
                                          <p:val>
                                            <p:fltVal val="0.5"/>
                                          </p:val>
                                        </p:tav>
                                        <p:tav tm="100000">
                                          <p:val>
                                            <p:fltVal val="1"/>
                                          </p:val>
                                        </p:tav>
                                      </p:tavLst>
                                    </p:anim>
                                    <p:anim calcmode="lin" valueType="num">
                                      <p:cBhvr>
                                        <p:cTn id="100" dur="166" tmFilter="0, 0; 0.125,0.2665; 0.25,0.4; 0.375,0.465; 0.5,0.5;  0.625,0.535; 0.75,0.6; 0.875,0.7335; 1,1">
                                          <p:stCondLst>
                                            <p:cond delay="166"/>
                                          </p:stCondLst>
                                        </p:cTn>
                                        <p:tgtEl>
                                          <p:spTgt spid="115715">
                                            <p:txEl>
                                              <p:pRg st="5" end="5"/>
                                            </p:txEl>
                                          </p:spTgt>
                                        </p:tgtEl>
                                        <p:attrNameLst>
                                          <p:attrName>ppt_y</p:attrName>
                                        </p:attrNameLst>
                                      </p:cBhvr>
                                      <p:tavLst>
                                        <p:tav tm="0" fmla="#ppt_y-sin(pi*$)/9">
                                          <p:val>
                                            <p:fltVal val="0"/>
                                          </p:val>
                                        </p:tav>
                                        <p:tav tm="100000">
                                          <p:val>
                                            <p:fltVal val="1"/>
                                          </p:val>
                                        </p:tav>
                                      </p:tavLst>
                                    </p:anim>
                                    <p:anim calcmode="lin" valueType="num">
                                      <p:cBhvr>
                                        <p:cTn id="101" dur="83" tmFilter="0, 0; 0.125,0.2665; 0.25,0.4; 0.375,0.465; 0.5,0.5;  0.625,0.535; 0.75,0.6; 0.875,0.7335; 1,1">
                                          <p:stCondLst>
                                            <p:cond delay="331"/>
                                          </p:stCondLst>
                                        </p:cTn>
                                        <p:tgtEl>
                                          <p:spTgt spid="115715">
                                            <p:txEl>
                                              <p:pRg st="5" end="5"/>
                                            </p:txEl>
                                          </p:spTgt>
                                        </p:tgtEl>
                                        <p:attrNameLst>
                                          <p:attrName>ppt_y</p:attrName>
                                        </p:attrNameLst>
                                      </p:cBhvr>
                                      <p:tavLst>
                                        <p:tav tm="0" fmla="#ppt_y-sin(pi*$)/27">
                                          <p:val>
                                            <p:fltVal val="0"/>
                                          </p:val>
                                        </p:tav>
                                        <p:tav tm="100000">
                                          <p:val>
                                            <p:fltVal val="1"/>
                                          </p:val>
                                        </p:tav>
                                      </p:tavLst>
                                    </p:anim>
                                    <p:anim calcmode="lin" valueType="num">
                                      <p:cBhvr>
                                        <p:cTn id="102" dur="41" tmFilter="0, 0; 0.125,0.2665; 0.25,0.4; 0.375,0.465; 0.5,0.5;  0.625,0.535; 0.75,0.6; 0.875,0.7335; 1,1">
                                          <p:stCondLst>
                                            <p:cond delay="414"/>
                                          </p:stCondLst>
                                        </p:cTn>
                                        <p:tgtEl>
                                          <p:spTgt spid="115715">
                                            <p:txEl>
                                              <p:pRg st="5" end="5"/>
                                            </p:txEl>
                                          </p:spTgt>
                                        </p:tgtEl>
                                        <p:attrNameLst>
                                          <p:attrName>ppt_y</p:attrName>
                                        </p:attrNameLst>
                                      </p:cBhvr>
                                      <p:tavLst>
                                        <p:tav tm="0" fmla="#ppt_y-sin(pi*$)/81">
                                          <p:val>
                                            <p:fltVal val="0"/>
                                          </p:val>
                                        </p:tav>
                                        <p:tav tm="100000">
                                          <p:val>
                                            <p:fltVal val="1"/>
                                          </p:val>
                                        </p:tav>
                                      </p:tavLst>
                                    </p:anim>
                                    <p:animScale>
                                      <p:cBhvr>
                                        <p:cTn id="103" dur="7">
                                          <p:stCondLst>
                                            <p:cond delay="162"/>
                                          </p:stCondLst>
                                        </p:cTn>
                                        <p:tgtEl>
                                          <p:spTgt spid="115715">
                                            <p:txEl>
                                              <p:pRg st="5" end="5"/>
                                            </p:txEl>
                                          </p:spTgt>
                                        </p:tgtEl>
                                      </p:cBhvr>
                                      <p:to x="100000" y="60000"/>
                                    </p:animScale>
                                    <p:animScale>
                                      <p:cBhvr>
                                        <p:cTn id="104" dur="41" decel="50000">
                                          <p:stCondLst>
                                            <p:cond delay="169"/>
                                          </p:stCondLst>
                                        </p:cTn>
                                        <p:tgtEl>
                                          <p:spTgt spid="115715">
                                            <p:txEl>
                                              <p:pRg st="5" end="5"/>
                                            </p:txEl>
                                          </p:spTgt>
                                        </p:tgtEl>
                                      </p:cBhvr>
                                      <p:to x="100000" y="100000"/>
                                    </p:animScale>
                                    <p:animScale>
                                      <p:cBhvr>
                                        <p:cTn id="105" dur="7">
                                          <p:stCondLst>
                                            <p:cond delay="328"/>
                                          </p:stCondLst>
                                        </p:cTn>
                                        <p:tgtEl>
                                          <p:spTgt spid="115715">
                                            <p:txEl>
                                              <p:pRg st="5" end="5"/>
                                            </p:txEl>
                                          </p:spTgt>
                                        </p:tgtEl>
                                      </p:cBhvr>
                                      <p:to x="100000" y="80000"/>
                                    </p:animScale>
                                    <p:animScale>
                                      <p:cBhvr>
                                        <p:cTn id="106" dur="41" decel="50000">
                                          <p:stCondLst>
                                            <p:cond delay="335"/>
                                          </p:stCondLst>
                                        </p:cTn>
                                        <p:tgtEl>
                                          <p:spTgt spid="115715">
                                            <p:txEl>
                                              <p:pRg st="5" end="5"/>
                                            </p:txEl>
                                          </p:spTgt>
                                        </p:tgtEl>
                                      </p:cBhvr>
                                      <p:to x="100000" y="100000"/>
                                    </p:animScale>
                                    <p:animScale>
                                      <p:cBhvr>
                                        <p:cTn id="107" dur="7">
                                          <p:stCondLst>
                                            <p:cond delay="410"/>
                                          </p:stCondLst>
                                        </p:cTn>
                                        <p:tgtEl>
                                          <p:spTgt spid="115715">
                                            <p:txEl>
                                              <p:pRg st="5" end="5"/>
                                            </p:txEl>
                                          </p:spTgt>
                                        </p:tgtEl>
                                      </p:cBhvr>
                                      <p:to x="100000" y="90000"/>
                                    </p:animScale>
                                    <p:animScale>
                                      <p:cBhvr>
                                        <p:cTn id="108" dur="41" decel="50000">
                                          <p:stCondLst>
                                            <p:cond delay="417"/>
                                          </p:stCondLst>
                                        </p:cTn>
                                        <p:tgtEl>
                                          <p:spTgt spid="115715">
                                            <p:txEl>
                                              <p:pRg st="5" end="5"/>
                                            </p:txEl>
                                          </p:spTgt>
                                        </p:tgtEl>
                                      </p:cBhvr>
                                      <p:to x="100000" y="100000"/>
                                    </p:animScale>
                                    <p:animScale>
                                      <p:cBhvr>
                                        <p:cTn id="109" dur="7">
                                          <p:stCondLst>
                                            <p:cond delay="452"/>
                                          </p:stCondLst>
                                        </p:cTn>
                                        <p:tgtEl>
                                          <p:spTgt spid="115715">
                                            <p:txEl>
                                              <p:pRg st="5" end="5"/>
                                            </p:txEl>
                                          </p:spTgt>
                                        </p:tgtEl>
                                      </p:cBhvr>
                                      <p:to x="100000" y="95000"/>
                                    </p:animScale>
                                    <p:animScale>
                                      <p:cBhvr>
                                        <p:cTn id="110" dur="41" decel="50000">
                                          <p:stCondLst>
                                            <p:cond delay="458"/>
                                          </p:stCondLst>
                                        </p:cTn>
                                        <p:tgtEl>
                                          <p:spTgt spid="115715">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15715">
                                            <p:txEl>
                                              <p:pRg st="6" end="6"/>
                                            </p:txEl>
                                          </p:spTgt>
                                        </p:tgtEl>
                                        <p:attrNameLst>
                                          <p:attrName>style.visibility</p:attrName>
                                        </p:attrNameLst>
                                      </p:cBhvr>
                                      <p:to>
                                        <p:strVal val="visible"/>
                                      </p:to>
                                    </p:set>
                                    <p:animEffect transition="in" filter="wipe(down)">
                                      <p:cBhvr>
                                        <p:cTn id="115" dur="145">
                                          <p:stCondLst>
                                            <p:cond delay="0"/>
                                          </p:stCondLst>
                                        </p:cTn>
                                        <p:tgtEl>
                                          <p:spTgt spid="115715">
                                            <p:txEl>
                                              <p:pRg st="6" end="6"/>
                                            </p:txEl>
                                          </p:spTgt>
                                        </p:tgtEl>
                                      </p:cBhvr>
                                    </p:animEffect>
                                    <p:anim calcmode="lin" valueType="num">
                                      <p:cBhvr>
                                        <p:cTn id="116" dur="456" tmFilter="0,0; 0.14,0.36; 0.43,0.73; 0.71,0.91; 1.0,1.0">
                                          <p:stCondLst>
                                            <p:cond delay="0"/>
                                          </p:stCondLst>
                                        </p:cTn>
                                        <p:tgtEl>
                                          <p:spTgt spid="115715">
                                            <p:txEl>
                                              <p:pRg st="6" end="6"/>
                                            </p:txEl>
                                          </p:spTgt>
                                        </p:tgtEl>
                                        <p:attrNameLst>
                                          <p:attrName>ppt_x</p:attrName>
                                        </p:attrNameLst>
                                      </p:cBhvr>
                                      <p:tavLst>
                                        <p:tav tm="0">
                                          <p:val>
                                            <p:strVal val="#ppt_x-0.25"/>
                                          </p:val>
                                        </p:tav>
                                        <p:tav tm="100000">
                                          <p:val>
                                            <p:strVal val="#ppt_x"/>
                                          </p:val>
                                        </p:tav>
                                      </p:tavLst>
                                    </p:anim>
                                    <p:anim calcmode="lin" valueType="num">
                                      <p:cBhvr>
                                        <p:cTn id="117" dur="166" tmFilter="0.0,0.0; 0.25,0.07; 0.50,0.2; 0.75,0.467; 1.0,1.0">
                                          <p:stCondLst>
                                            <p:cond delay="0"/>
                                          </p:stCondLst>
                                        </p:cTn>
                                        <p:tgtEl>
                                          <p:spTgt spid="115715">
                                            <p:txEl>
                                              <p:pRg st="6" end="6"/>
                                            </p:txEl>
                                          </p:spTgt>
                                        </p:tgtEl>
                                        <p:attrNameLst>
                                          <p:attrName>ppt_y</p:attrName>
                                        </p:attrNameLst>
                                      </p:cBhvr>
                                      <p:tavLst>
                                        <p:tav tm="0" fmla="#ppt_y-sin(pi*$)/3">
                                          <p:val>
                                            <p:fltVal val="0.5"/>
                                          </p:val>
                                        </p:tav>
                                        <p:tav tm="100000">
                                          <p:val>
                                            <p:fltVal val="1"/>
                                          </p:val>
                                        </p:tav>
                                      </p:tavLst>
                                    </p:anim>
                                    <p:anim calcmode="lin" valueType="num">
                                      <p:cBhvr>
                                        <p:cTn id="118" dur="166" tmFilter="0, 0; 0.125,0.2665; 0.25,0.4; 0.375,0.465; 0.5,0.5;  0.625,0.535; 0.75,0.6; 0.875,0.7335; 1,1">
                                          <p:stCondLst>
                                            <p:cond delay="166"/>
                                          </p:stCondLst>
                                        </p:cTn>
                                        <p:tgtEl>
                                          <p:spTgt spid="115715">
                                            <p:txEl>
                                              <p:pRg st="6" end="6"/>
                                            </p:txEl>
                                          </p:spTgt>
                                        </p:tgtEl>
                                        <p:attrNameLst>
                                          <p:attrName>ppt_y</p:attrName>
                                        </p:attrNameLst>
                                      </p:cBhvr>
                                      <p:tavLst>
                                        <p:tav tm="0" fmla="#ppt_y-sin(pi*$)/9">
                                          <p:val>
                                            <p:fltVal val="0"/>
                                          </p:val>
                                        </p:tav>
                                        <p:tav tm="100000">
                                          <p:val>
                                            <p:fltVal val="1"/>
                                          </p:val>
                                        </p:tav>
                                      </p:tavLst>
                                    </p:anim>
                                    <p:anim calcmode="lin" valueType="num">
                                      <p:cBhvr>
                                        <p:cTn id="119" dur="83" tmFilter="0, 0; 0.125,0.2665; 0.25,0.4; 0.375,0.465; 0.5,0.5;  0.625,0.535; 0.75,0.6; 0.875,0.7335; 1,1">
                                          <p:stCondLst>
                                            <p:cond delay="331"/>
                                          </p:stCondLst>
                                        </p:cTn>
                                        <p:tgtEl>
                                          <p:spTgt spid="115715">
                                            <p:txEl>
                                              <p:pRg st="6" end="6"/>
                                            </p:txEl>
                                          </p:spTgt>
                                        </p:tgtEl>
                                        <p:attrNameLst>
                                          <p:attrName>ppt_y</p:attrName>
                                        </p:attrNameLst>
                                      </p:cBhvr>
                                      <p:tavLst>
                                        <p:tav tm="0" fmla="#ppt_y-sin(pi*$)/27">
                                          <p:val>
                                            <p:fltVal val="0"/>
                                          </p:val>
                                        </p:tav>
                                        <p:tav tm="100000">
                                          <p:val>
                                            <p:fltVal val="1"/>
                                          </p:val>
                                        </p:tav>
                                      </p:tavLst>
                                    </p:anim>
                                    <p:anim calcmode="lin" valueType="num">
                                      <p:cBhvr>
                                        <p:cTn id="120" dur="41" tmFilter="0, 0; 0.125,0.2665; 0.25,0.4; 0.375,0.465; 0.5,0.5;  0.625,0.535; 0.75,0.6; 0.875,0.7335; 1,1">
                                          <p:stCondLst>
                                            <p:cond delay="414"/>
                                          </p:stCondLst>
                                        </p:cTn>
                                        <p:tgtEl>
                                          <p:spTgt spid="115715">
                                            <p:txEl>
                                              <p:pRg st="6" end="6"/>
                                            </p:txEl>
                                          </p:spTgt>
                                        </p:tgtEl>
                                        <p:attrNameLst>
                                          <p:attrName>ppt_y</p:attrName>
                                        </p:attrNameLst>
                                      </p:cBhvr>
                                      <p:tavLst>
                                        <p:tav tm="0" fmla="#ppt_y-sin(pi*$)/81">
                                          <p:val>
                                            <p:fltVal val="0"/>
                                          </p:val>
                                        </p:tav>
                                        <p:tav tm="100000">
                                          <p:val>
                                            <p:fltVal val="1"/>
                                          </p:val>
                                        </p:tav>
                                      </p:tavLst>
                                    </p:anim>
                                    <p:animScale>
                                      <p:cBhvr>
                                        <p:cTn id="121" dur="7">
                                          <p:stCondLst>
                                            <p:cond delay="162"/>
                                          </p:stCondLst>
                                        </p:cTn>
                                        <p:tgtEl>
                                          <p:spTgt spid="115715">
                                            <p:txEl>
                                              <p:pRg st="6" end="6"/>
                                            </p:txEl>
                                          </p:spTgt>
                                        </p:tgtEl>
                                      </p:cBhvr>
                                      <p:to x="100000" y="60000"/>
                                    </p:animScale>
                                    <p:animScale>
                                      <p:cBhvr>
                                        <p:cTn id="122" dur="41" decel="50000">
                                          <p:stCondLst>
                                            <p:cond delay="169"/>
                                          </p:stCondLst>
                                        </p:cTn>
                                        <p:tgtEl>
                                          <p:spTgt spid="115715">
                                            <p:txEl>
                                              <p:pRg st="6" end="6"/>
                                            </p:txEl>
                                          </p:spTgt>
                                        </p:tgtEl>
                                      </p:cBhvr>
                                      <p:to x="100000" y="100000"/>
                                    </p:animScale>
                                    <p:animScale>
                                      <p:cBhvr>
                                        <p:cTn id="123" dur="7">
                                          <p:stCondLst>
                                            <p:cond delay="328"/>
                                          </p:stCondLst>
                                        </p:cTn>
                                        <p:tgtEl>
                                          <p:spTgt spid="115715">
                                            <p:txEl>
                                              <p:pRg st="6" end="6"/>
                                            </p:txEl>
                                          </p:spTgt>
                                        </p:tgtEl>
                                      </p:cBhvr>
                                      <p:to x="100000" y="80000"/>
                                    </p:animScale>
                                    <p:animScale>
                                      <p:cBhvr>
                                        <p:cTn id="124" dur="41" decel="50000">
                                          <p:stCondLst>
                                            <p:cond delay="335"/>
                                          </p:stCondLst>
                                        </p:cTn>
                                        <p:tgtEl>
                                          <p:spTgt spid="115715">
                                            <p:txEl>
                                              <p:pRg st="6" end="6"/>
                                            </p:txEl>
                                          </p:spTgt>
                                        </p:tgtEl>
                                      </p:cBhvr>
                                      <p:to x="100000" y="100000"/>
                                    </p:animScale>
                                    <p:animScale>
                                      <p:cBhvr>
                                        <p:cTn id="125" dur="7">
                                          <p:stCondLst>
                                            <p:cond delay="410"/>
                                          </p:stCondLst>
                                        </p:cTn>
                                        <p:tgtEl>
                                          <p:spTgt spid="115715">
                                            <p:txEl>
                                              <p:pRg st="6" end="6"/>
                                            </p:txEl>
                                          </p:spTgt>
                                        </p:tgtEl>
                                      </p:cBhvr>
                                      <p:to x="100000" y="90000"/>
                                    </p:animScale>
                                    <p:animScale>
                                      <p:cBhvr>
                                        <p:cTn id="126" dur="41" decel="50000">
                                          <p:stCondLst>
                                            <p:cond delay="417"/>
                                          </p:stCondLst>
                                        </p:cTn>
                                        <p:tgtEl>
                                          <p:spTgt spid="115715">
                                            <p:txEl>
                                              <p:pRg st="6" end="6"/>
                                            </p:txEl>
                                          </p:spTgt>
                                        </p:tgtEl>
                                      </p:cBhvr>
                                      <p:to x="100000" y="100000"/>
                                    </p:animScale>
                                    <p:animScale>
                                      <p:cBhvr>
                                        <p:cTn id="127" dur="7">
                                          <p:stCondLst>
                                            <p:cond delay="452"/>
                                          </p:stCondLst>
                                        </p:cTn>
                                        <p:tgtEl>
                                          <p:spTgt spid="115715">
                                            <p:txEl>
                                              <p:pRg st="6" end="6"/>
                                            </p:txEl>
                                          </p:spTgt>
                                        </p:tgtEl>
                                      </p:cBhvr>
                                      <p:to x="100000" y="95000"/>
                                    </p:animScale>
                                    <p:animScale>
                                      <p:cBhvr>
                                        <p:cTn id="128" dur="41" decel="50000">
                                          <p:stCondLst>
                                            <p:cond delay="458"/>
                                          </p:stCondLst>
                                        </p:cTn>
                                        <p:tgtEl>
                                          <p:spTgt spid="115715">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15715">
                                            <p:txEl>
                                              <p:pRg st="7" end="7"/>
                                            </p:txEl>
                                          </p:spTgt>
                                        </p:tgtEl>
                                        <p:attrNameLst>
                                          <p:attrName>style.visibility</p:attrName>
                                        </p:attrNameLst>
                                      </p:cBhvr>
                                      <p:to>
                                        <p:strVal val="visible"/>
                                      </p:to>
                                    </p:set>
                                    <p:animEffect transition="in" filter="wipe(down)">
                                      <p:cBhvr>
                                        <p:cTn id="133" dur="145">
                                          <p:stCondLst>
                                            <p:cond delay="0"/>
                                          </p:stCondLst>
                                        </p:cTn>
                                        <p:tgtEl>
                                          <p:spTgt spid="115715">
                                            <p:txEl>
                                              <p:pRg st="7" end="7"/>
                                            </p:txEl>
                                          </p:spTgt>
                                        </p:tgtEl>
                                      </p:cBhvr>
                                    </p:animEffect>
                                    <p:anim calcmode="lin" valueType="num">
                                      <p:cBhvr>
                                        <p:cTn id="134" dur="456" tmFilter="0,0; 0.14,0.36; 0.43,0.73; 0.71,0.91; 1.0,1.0">
                                          <p:stCondLst>
                                            <p:cond delay="0"/>
                                          </p:stCondLst>
                                        </p:cTn>
                                        <p:tgtEl>
                                          <p:spTgt spid="115715">
                                            <p:txEl>
                                              <p:pRg st="7" end="7"/>
                                            </p:txEl>
                                          </p:spTgt>
                                        </p:tgtEl>
                                        <p:attrNameLst>
                                          <p:attrName>ppt_x</p:attrName>
                                        </p:attrNameLst>
                                      </p:cBhvr>
                                      <p:tavLst>
                                        <p:tav tm="0">
                                          <p:val>
                                            <p:strVal val="#ppt_x-0.25"/>
                                          </p:val>
                                        </p:tav>
                                        <p:tav tm="100000">
                                          <p:val>
                                            <p:strVal val="#ppt_x"/>
                                          </p:val>
                                        </p:tav>
                                      </p:tavLst>
                                    </p:anim>
                                    <p:anim calcmode="lin" valueType="num">
                                      <p:cBhvr>
                                        <p:cTn id="135" dur="166" tmFilter="0.0,0.0; 0.25,0.07; 0.50,0.2; 0.75,0.467; 1.0,1.0">
                                          <p:stCondLst>
                                            <p:cond delay="0"/>
                                          </p:stCondLst>
                                        </p:cTn>
                                        <p:tgtEl>
                                          <p:spTgt spid="115715">
                                            <p:txEl>
                                              <p:pRg st="7" end="7"/>
                                            </p:txEl>
                                          </p:spTgt>
                                        </p:tgtEl>
                                        <p:attrNameLst>
                                          <p:attrName>ppt_y</p:attrName>
                                        </p:attrNameLst>
                                      </p:cBhvr>
                                      <p:tavLst>
                                        <p:tav tm="0" fmla="#ppt_y-sin(pi*$)/3">
                                          <p:val>
                                            <p:fltVal val="0.5"/>
                                          </p:val>
                                        </p:tav>
                                        <p:tav tm="100000">
                                          <p:val>
                                            <p:fltVal val="1"/>
                                          </p:val>
                                        </p:tav>
                                      </p:tavLst>
                                    </p:anim>
                                    <p:anim calcmode="lin" valueType="num">
                                      <p:cBhvr>
                                        <p:cTn id="136" dur="166" tmFilter="0, 0; 0.125,0.2665; 0.25,0.4; 0.375,0.465; 0.5,0.5;  0.625,0.535; 0.75,0.6; 0.875,0.7335; 1,1">
                                          <p:stCondLst>
                                            <p:cond delay="166"/>
                                          </p:stCondLst>
                                        </p:cTn>
                                        <p:tgtEl>
                                          <p:spTgt spid="115715">
                                            <p:txEl>
                                              <p:pRg st="7" end="7"/>
                                            </p:txEl>
                                          </p:spTgt>
                                        </p:tgtEl>
                                        <p:attrNameLst>
                                          <p:attrName>ppt_y</p:attrName>
                                        </p:attrNameLst>
                                      </p:cBhvr>
                                      <p:tavLst>
                                        <p:tav tm="0" fmla="#ppt_y-sin(pi*$)/9">
                                          <p:val>
                                            <p:fltVal val="0"/>
                                          </p:val>
                                        </p:tav>
                                        <p:tav tm="100000">
                                          <p:val>
                                            <p:fltVal val="1"/>
                                          </p:val>
                                        </p:tav>
                                      </p:tavLst>
                                    </p:anim>
                                    <p:anim calcmode="lin" valueType="num">
                                      <p:cBhvr>
                                        <p:cTn id="137" dur="83" tmFilter="0, 0; 0.125,0.2665; 0.25,0.4; 0.375,0.465; 0.5,0.5;  0.625,0.535; 0.75,0.6; 0.875,0.7335; 1,1">
                                          <p:stCondLst>
                                            <p:cond delay="331"/>
                                          </p:stCondLst>
                                        </p:cTn>
                                        <p:tgtEl>
                                          <p:spTgt spid="115715">
                                            <p:txEl>
                                              <p:pRg st="7" end="7"/>
                                            </p:txEl>
                                          </p:spTgt>
                                        </p:tgtEl>
                                        <p:attrNameLst>
                                          <p:attrName>ppt_y</p:attrName>
                                        </p:attrNameLst>
                                      </p:cBhvr>
                                      <p:tavLst>
                                        <p:tav tm="0" fmla="#ppt_y-sin(pi*$)/27">
                                          <p:val>
                                            <p:fltVal val="0"/>
                                          </p:val>
                                        </p:tav>
                                        <p:tav tm="100000">
                                          <p:val>
                                            <p:fltVal val="1"/>
                                          </p:val>
                                        </p:tav>
                                      </p:tavLst>
                                    </p:anim>
                                    <p:anim calcmode="lin" valueType="num">
                                      <p:cBhvr>
                                        <p:cTn id="138" dur="41" tmFilter="0, 0; 0.125,0.2665; 0.25,0.4; 0.375,0.465; 0.5,0.5;  0.625,0.535; 0.75,0.6; 0.875,0.7335; 1,1">
                                          <p:stCondLst>
                                            <p:cond delay="414"/>
                                          </p:stCondLst>
                                        </p:cTn>
                                        <p:tgtEl>
                                          <p:spTgt spid="115715">
                                            <p:txEl>
                                              <p:pRg st="7" end="7"/>
                                            </p:txEl>
                                          </p:spTgt>
                                        </p:tgtEl>
                                        <p:attrNameLst>
                                          <p:attrName>ppt_y</p:attrName>
                                        </p:attrNameLst>
                                      </p:cBhvr>
                                      <p:tavLst>
                                        <p:tav tm="0" fmla="#ppt_y-sin(pi*$)/81">
                                          <p:val>
                                            <p:fltVal val="0"/>
                                          </p:val>
                                        </p:tav>
                                        <p:tav tm="100000">
                                          <p:val>
                                            <p:fltVal val="1"/>
                                          </p:val>
                                        </p:tav>
                                      </p:tavLst>
                                    </p:anim>
                                    <p:animScale>
                                      <p:cBhvr>
                                        <p:cTn id="139" dur="7">
                                          <p:stCondLst>
                                            <p:cond delay="162"/>
                                          </p:stCondLst>
                                        </p:cTn>
                                        <p:tgtEl>
                                          <p:spTgt spid="115715">
                                            <p:txEl>
                                              <p:pRg st="7" end="7"/>
                                            </p:txEl>
                                          </p:spTgt>
                                        </p:tgtEl>
                                      </p:cBhvr>
                                      <p:to x="100000" y="60000"/>
                                    </p:animScale>
                                    <p:animScale>
                                      <p:cBhvr>
                                        <p:cTn id="140" dur="41" decel="50000">
                                          <p:stCondLst>
                                            <p:cond delay="169"/>
                                          </p:stCondLst>
                                        </p:cTn>
                                        <p:tgtEl>
                                          <p:spTgt spid="115715">
                                            <p:txEl>
                                              <p:pRg st="7" end="7"/>
                                            </p:txEl>
                                          </p:spTgt>
                                        </p:tgtEl>
                                      </p:cBhvr>
                                      <p:to x="100000" y="100000"/>
                                    </p:animScale>
                                    <p:animScale>
                                      <p:cBhvr>
                                        <p:cTn id="141" dur="7">
                                          <p:stCondLst>
                                            <p:cond delay="328"/>
                                          </p:stCondLst>
                                        </p:cTn>
                                        <p:tgtEl>
                                          <p:spTgt spid="115715">
                                            <p:txEl>
                                              <p:pRg st="7" end="7"/>
                                            </p:txEl>
                                          </p:spTgt>
                                        </p:tgtEl>
                                      </p:cBhvr>
                                      <p:to x="100000" y="80000"/>
                                    </p:animScale>
                                    <p:animScale>
                                      <p:cBhvr>
                                        <p:cTn id="142" dur="41" decel="50000">
                                          <p:stCondLst>
                                            <p:cond delay="335"/>
                                          </p:stCondLst>
                                        </p:cTn>
                                        <p:tgtEl>
                                          <p:spTgt spid="115715">
                                            <p:txEl>
                                              <p:pRg st="7" end="7"/>
                                            </p:txEl>
                                          </p:spTgt>
                                        </p:tgtEl>
                                      </p:cBhvr>
                                      <p:to x="100000" y="100000"/>
                                    </p:animScale>
                                    <p:animScale>
                                      <p:cBhvr>
                                        <p:cTn id="143" dur="7">
                                          <p:stCondLst>
                                            <p:cond delay="410"/>
                                          </p:stCondLst>
                                        </p:cTn>
                                        <p:tgtEl>
                                          <p:spTgt spid="115715">
                                            <p:txEl>
                                              <p:pRg st="7" end="7"/>
                                            </p:txEl>
                                          </p:spTgt>
                                        </p:tgtEl>
                                      </p:cBhvr>
                                      <p:to x="100000" y="90000"/>
                                    </p:animScale>
                                    <p:animScale>
                                      <p:cBhvr>
                                        <p:cTn id="144" dur="41" decel="50000">
                                          <p:stCondLst>
                                            <p:cond delay="417"/>
                                          </p:stCondLst>
                                        </p:cTn>
                                        <p:tgtEl>
                                          <p:spTgt spid="115715">
                                            <p:txEl>
                                              <p:pRg st="7" end="7"/>
                                            </p:txEl>
                                          </p:spTgt>
                                        </p:tgtEl>
                                      </p:cBhvr>
                                      <p:to x="100000" y="100000"/>
                                    </p:animScale>
                                    <p:animScale>
                                      <p:cBhvr>
                                        <p:cTn id="145" dur="7">
                                          <p:stCondLst>
                                            <p:cond delay="452"/>
                                          </p:stCondLst>
                                        </p:cTn>
                                        <p:tgtEl>
                                          <p:spTgt spid="115715">
                                            <p:txEl>
                                              <p:pRg st="7" end="7"/>
                                            </p:txEl>
                                          </p:spTgt>
                                        </p:tgtEl>
                                      </p:cBhvr>
                                      <p:to x="100000" y="95000"/>
                                    </p:animScale>
                                    <p:animScale>
                                      <p:cBhvr>
                                        <p:cTn id="146" dur="41" decel="50000">
                                          <p:stCondLst>
                                            <p:cond delay="458"/>
                                          </p:stCondLst>
                                        </p:cTn>
                                        <p:tgtEl>
                                          <p:spTgt spid="115715">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ph type="title"/>
          </p:nvPr>
        </p:nvSpPr>
        <p:spPr bwMode="auto">
          <a:xfrm>
            <a:off x="1219200" y="1524000"/>
            <a:ext cx="6862763" cy="2667000"/>
          </a:xfrm>
          <a:noFill/>
          <a:ln w="12700">
            <a:miter lim="800000"/>
            <a:headEnd/>
            <a:tailEnd/>
          </a:ln>
        </p:spPr>
        <p:txBody>
          <a:bodyPr vert="horz" wrap="square" lIns="90488" tIns="44450" rIns="90488" bIns="44450" numCol="1" anchor="b" anchorCtr="0" compatLnSpc="1">
            <a:prstTxWarp prst="textNoShape">
              <a:avLst/>
            </a:prstTxWarp>
          </a:bodyPr>
          <a:lstStyle/>
          <a:p>
            <a:r>
              <a:rPr lang="en-US" sz="5400" b="1"/>
              <a:t>DIRECT &amp; INDIRECT </a:t>
            </a:r>
            <a:br>
              <a:rPr lang="en-US" sz="5400" b="1"/>
            </a:br>
            <a:r>
              <a:rPr lang="en-US" sz="5400" b="1"/>
              <a:t>FIRE CONTROL</a:t>
            </a:r>
            <a:br>
              <a:rPr lang="en-US" sz="5400" b="1"/>
            </a:br>
            <a:r>
              <a:rPr lang="en-US" sz="5400" b="1"/>
              <a:t>MEASURES</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ChangeArrowheads="1"/>
          </p:cNvSpPr>
          <p:nvPr>
            <p:ph type="title"/>
          </p:nvPr>
        </p:nvSpPr>
        <p:spPr bwMode="auto">
          <a:xfrm>
            <a:off x="1219200" y="76200"/>
            <a:ext cx="6862763"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DIRECT FIRES</a:t>
            </a:r>
          </a:p>
        </p:txBody>
      </p:sp>
      <p:sp>
        <p:nvSpPr>
          <p:cNvPr id="250884" name="Rectangle 4"/>
          <p:cNvSpPr>
            <a:spLocks noChangeArrowheads="1"/>
          </p:cNvSpPr>
          <p:nvPr/>
        </p:nvSpPr>
        <p:spPr bwMode="auto">
          <a:xfrm>
            <a:off x="685800" y="1676400"/>
            <a:ext cx="38100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50000"/>
              </a:spcBef>
              <a:buClr>
                <a:srgbClr val="FFFFFF"/>
              </a:buClr>
              <a:buSzPct val="75000"/>
              <a:buFont typeface="Symbol" pitchFamily="18" charset="2"/>
              <a:buChar char="·"/>
            </a:pPr>
            <a:r>
              <a:rPr lang="en-US" sz="2400" b="1"/>
              <a:t>Types of Direct fire available:</a:t>
            </a:r>
          </a:p>
          <a:p>
            <a:pPr marL="342900" indent="-342900">
              <a:lnSpc>
                <a:spcPct val="90000"/>
              </a:lnSpc>
              <a:spcBef>
                <a:spcPct val="50000"/>
              </a:spcBef>
              <a:buClr>
                <a:srgbClr val="FFFFFF"/>
              </a:buClr>
              <a:buSzPct val="75000"/>
              <a:buFont typeface="Symbol" pitchFamily="18" charset="2"/>
              <a:buNone/>
            </a:pPr>
            <a:r>
              <a:rPr lang="en-US" sz="2400" b="1"/>
              <a:t>	Machine guns</a:t>
            </a:r>
          </a:p>
          <a:p>
            <a:pPr marL="342900" indent="-342900">
              <a:lnSpc>
                <a:spcPct val="90000"/>
              </a:lnSpc>
              <a:spcBef>
                <a:spcPct val="50000"/>
              </a:spcBef>
              <a:buClr>
                <a:srgbClr val="FFFFFF"/>
              </a:buClr>
              <a:buSzPct val="75000"/>
              <a:buFont typeface="Symbol" pitchFamily="18" charset="2"/>
              <a:buNone/>
            </a:pPr>
            <a:r>
              <a:rPr lang="en-US" sz="2400" b="1"/>
              <a:t>	M203</a:t>
            </a:r>
          </a:p>
          <a:p>
            <a:pPr marL="342900" indent="-342900">
              <a:lnSpc>
                <a:spcPct val="90000"/>
              </a:lnSpc>
              <a:spcBef>
                <a:spcPct val="50000"/>
              </a:spcBef>
              <a:buClr>
                <a:srgbClr val="FFFFFF"/>
              </a:buClr>
              <a:buSzPct val="75000"/>
              <a:buFont typeface="Symbol" pitchFamily="18" charset="2"/>
              <a:buNone/>
            </a:pPr>
            <a:r>
              <a:rPr lang="en-US" sz="2400" b="1"/>
              <a:t>	AT-4</a:t>
            </a:r>
          </a:p>
          <a:p>
            <a:pPr marL="342900" indent="-342900">
              <a:lnSpc>
                <a:spcPct val="90000"/>
              </a:lnSpc>
              <a:spcBef>
                <a:spcPct val="50000"/>
              </a:spcBef>
              <a:buClr>
                <a:srgbClr val="FFFFFF"/>
              </a:buClr>
              <a:buSzPct val="75000"/>
              <a:buFont typeface="Symbol" pitchFamily="18" charset="2"/>
              <a:buNone/>
            </a:pPr>
            <a:r>
              <a:rPr lang="en-US" sz="2400" b="1"/>
              <a:t>	Close Air Support</a:t>
            </a:r>
          </a:p>
          <a:p>
            <a:pPr marL="342900" indent="-342900">
              <a:lnSpc>
                <a:spcPct val="90000"/>
              </a:lnSpc>
              <a:spcBef>
                <a:spcPct val="50000"/>
              </a:spcBef>
              <a:buClr>
                <a:srgbClr val="FFFFFF"/>
              </a:buClr>
              <a:buSzPct val="75000"/>
              <a:buFont typeface="Symbol" pitchFamily="18" charset="2"/>
              <a:buNone/>
            </a:pPr>
            <a:r>
              <a:rPr lang="en-US" sz="2400" b="1"/>
              <a:t>	</a:t>
            </a:r>
          </a:p>
        </p:txBody>
      </p:sp>
      <p:sp>
        <p:nvSpPr>
          <p:cNvPr id="250885" name="Rectangle 5"/>
          <p:cNvSpPr>
            <a:spLocks noChangeArrowheads="1"/>
          </p:cNvSpPr>
          <p:nvPr/>
        </p:nvSpPr>
        <p:spPr bwMode="auto">
          <a:xfrm>
            <a:off x="4648200" y="1676400"/>
            <a:ext cx="3962400" cy="3505200"/>
          </a:xfrm>
          <a:prstGeom prst="rect">
            <a:avLst/>
          </a:prstGeom>
          <a:noFill/>
          <a:ln w="12700">
            <a:noFill/>
            <a:miter lim="800000"/>
            <a:headEnd/>
            <a:tailEnd/>
          </a:ln>
          <a:effectLst/>
        </p:spPr>
        <p:txBody>
          <a:bodyPr lIns="90488" tIns="44450" rIns="90488" bIns="44450"/>
          <a:lstStyle/>
          <a:p>
            <a:pPr marL="342900" indent="-342900">
              <a:spcBef>
                <a:spcPct val="50000"/>
              </a:spcBef>
              <a:buClr>
                <a:srgbClr val="FFFFFF"/>
              </a:buClr>
              <a:buSzPct val="75000"/>
              <a:buFont typeface="Symbol" pitchFamily="18" charset="2"/>
              <a:buChar char="·"/>
            </a:pPr>
            <a:r>
              <a:rPr lang="en-US" sz="2400" b="1"/>
              <a:t>Aids to control:</a:t>
            </a:r>
          </a:p>
          <a:p>
            <a:pPr marL="342900" indent="-342900">
              <a:spcBef>
                <a:spcPct val="50000"/>
              </a:spcBef>
              <a:buClr>
                <a:srgbClr val="FFFFFF"/>
              </a:buClr>
              <a:buSzPct val="75000"/>
              <a:buFont typeface="Symbol" pitchFamily="18" charset="2"/>
              <a:buNone/>
            </a:pPr>
            <a:r>
              <a:rPr lang="en-US" sz="2400" b="1"/>
              <a:t>	Engagement Areas</a:t>
            </a:r>
          </a:p>
          <a:p>
            <a:pPr marL="342900" indent="-342900">
              <a:spcBef>
                <a:spcPct val="50000"/>
              </a:spcBef>
              <a:buClr>
                <a:srgbClr val="FFFFFF"/>
              </a:buClr>
              <a:buSzPct val="75000"/>
              <a:buFont typeface="Symbol" pitchFamily="18" charset="2"/>
              <a:buNone/>
            </a:pPr>
            <a:r>
              <a:rPr lang="en-US" sz="2400" b="1"/>
              <a:t>	Sectors of Fire for SBF</a:t>
            </a:r>
          </a:p>
          <a:p>
            <a:pPr marL="342900" indent="-342900">
              <a:spcBef>
                <a:spcPct val="50000"/>
              </a:spcBef>
              <a:buClr>
                <a:srgbClr val="FFFFFF"/>
              </a:buClr>
              <a:buSzPct val="75000"/>
              <a:buFont typeface="Symbol" pitchFamily="18" charset="2"/>
              <a:buNone/>
            </a:pPr>
            <a:r>
              <a:rPr lang="en-US" sz="2400" b="1"/>
              <a:t>	Target Reference Points (TRP)</a:t>
            </a:r>
          </a:p>
          <a:p>
            <a:pPr marL="342900" indent="-342900">
              <a:spcBef>
                <a:spcPct val="50000"/>
              </a:spcBef>
              <a:buClr>
                <a:srgbClr val="FFFFFF"/>
              </a:buClr>
              <a:buSzPct val="75000"/>
              <a:buFont typeface="Symbol" pitchFamily="18" charset="2"/>
              <a:buNone/>
            </a:pPr>
            <a:r>
              <a:rPr lang="en-US" sz="2400" b="1"/>
              <a:t>	Engagement Priorities</a:t>
            </a:r>
          </a:p>
          <a:p>
            <a:pPr marL="342900" indent="-342900">
              <a:spcBef>
                <a:spcPct val="50000"/>
              </a:spcBef>
              <a:buClr>
                <a:srgbClr val="FFFFFF"/>
              </a:buClr>
              <a:buSzPct val="75000"/>
              <a:buFont typeface="Symbol" pitchFamily="18" charset="2"/>
              <a:buNone/>
            </a:pPr>
            <a:endParaRPr lang="en-US" sz="2400" b="1"/>
          </a:p>
        </p:txBody>
      </p:sp>
    </p:spTree>
  </p:cSld>
  <p:clrMapOvr>
    <a:masterClrMapping/>
  </p:clrMapOvr>
  <p:transition spd="slow">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ChangeArrowheads="1"/>
          </p:cNvSpPr>
          <p:nvPr>
            <p:ph type="title"/>
          </p:nvPr>
        </p:nvSpPr>
        <p:spPr bwMode="auto">
          <a:xfrm>
            <a:off x="1219200" y="76200"/>
            <a:ext cx="6862763" cy="1066800"/>
          </a:xfrm>
          <a:noFill/>
          <a:ln w="12700">
            <a:miter lim="800000"/>
            <a:headEnd/>
            <a:tailEnd/>
          </a:ln>
        </p:spPr>
        <p:txBody>
          <a:bodyPr vert="horz" wrap="square" lIns="90488" tIns="44450" rIns="90488" bIns="44450" numCol="1" anchor="b" anchorCtr="0" compatLnSpc="1">
            <a:prstTxWarp prst="textNoShape">
              <a:avLst/>
            </a:prstTxWarp>
          </a:bodyPr>
          <a:lstStyle/>
          <a:p>
            <a:r>
              <a:rPr lang="en-US" sz="4000" b="1"/>
              <a:t>INDIRECT FIRES</a:t>
            </a:r>
          </a:p>
        </p:txBody>
      </p:sp>
      <p:sp>
        <p:nvSpPr>
          <p:cNvPr id="251907" name="Rectangle 3"/>
          <p:cNvSpPr>
            <a:spLocks noChangeArrowheads="1"/>
          </p:cNvSpPr>
          <p:nvPr>
            <p:ph type="body" sz="half" idx="1"/>
          </p:nvPr>
        </p:nvSpPr>
        <p:spPr bwMode="auto">
          <a:xfrm>
            <a:off x="685800" y="1676400"/>
            <a:ext cx="3810000" cy="28194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90000"/>
              </a:lnSpc>
            </a:pPr>
            <a:r>
              <a:rPr lang="en-US" sz="2000" b="1"/>
              <a:t>Types of indirect fire available:</a:t>
            </a:r>
          </a:p>
          <a:p>
            <a:pPr>
              <a:lnSpc>
                <a:spcPct val="90000"/>
              </a:lnSpc>
              <a:buFont typeface="Symbol" pitchFamily="18" charset="2"/>
              <a:buNone/>
            </a:pPr>
            <a:r>
              <a:rPr lang="en-US" sz="2000" b="1"/>
              <a:t>	M203</a:t>
            </a:r>
          </a:p>
          <a:p>
            <a:pPr>
              <a:lnSpc>
                <a:spcPct val="90000"/>
              </a:lnSpc>
              <a:buFont typeface="Symbol" pitchFamily="18" charset="2"/>
              <a:buNone/>
            </a:pPr>
            <a:r>
              <a:rPr lang="en-US" sz="2000" b="1"/>
              <a:t>	Mortars</a:t>
            </a:r>
          </a:p>
          <a:p>
            <a:pPr>
              <a:lnSpc>
                <a:spcPct val="90000"/>
              </a:lnSpc>
              <a:buFont typeface="Symbol" pitchFamily="18" charset="2"/>
              <a:buNone/>
            </a:pPr>
            <a:r>
              <a:rPr lang="en-US" sz="2000" b="1"/>
              <a:t>	Artillery</a:t>
            </a:r>
          </a:p>
          <a:p>
            <a:pPr>
              <a:lnSpc>
                <a:spcPct val="90000"/>
              </a:lnSpc>
              <a:buFont typeface="Symbol" pitchFamily="18" charset="2"/>
              <a:buNone/>
            </a:pPr>
            <a:r>
              <a:rPr lang="en-US" sz="2000" b="1"/>
              <a:t>     Naval gun fire</a:t>
            </a:r>
          </a:p>
          <a:p>
            <a:pPr>
              <a:lnSpc>
                <a:spcPct val="90000"/>
              </a:lnSpc>
              <a:buFont typeface="Symbol" pitchFamily="18" charset="2"/>
              <a:buNone/>
            </a:pPr>
            <a:r>
              <a:rPr lang="en-US" sz="2000" b="1"/>
              <a:t>	</a:t>
            </a:r>
          </a:p>
        </p:txBody>
      </p:sp>
      <p:sp>
        <p:nvSpPr>
          <p:cNvPr id="251909" name="Rectangle 5"/>
          <p:cNvSpPr>
            <a:spLocks noChangeArrowheads="1"/>
          </p:cNvSpPr>
          <p:nvPr>
            <p:ph type="body" sz="half" idx="2"/>
          </p:nvPr>
        </p:nvSpPr>
        <p:spPr bwMode="auto">
          <a:xfrm>
            <a:off x="4648200" y="1676400"/>
            <a:ext cx="3810000" cy="3505200"/>
          </a:xfrm>
          <a:noFill/>
          <a:ln>
            <a:miter lim="800000"/>
            <a:headEnd/>
            <a:tailEnd/>
          </a:ln>
        </p:spPr>
        <p:txBody>
          <a:bodyPr vert="horz" wrap="square" lIns="91440" tIns="45720" rIns="91440" bIns="45720" numCol="1" anchor="t" anchorCtr="0" compatLnSpc="1">
            <a:prstTxWarp prst="textNoShape">
              <a:avLst/>
            </a:prstTxWarp>
          </a:bodyPr>
          <a:lstStyle/>
          <a:p>
            <a:r>
              <a:rPr lang="en-US" sz="2400" b="1"/>
              <a:t>Aids to control:</a:t>
            </a:r>
          </a:p>
          <a:p>
            <a:pPr>
              <a:buFont typeface="Symbol" pitchFamily="18" charset="2"/>
              <a:buNone/>
            </a:pPr>
            <a:r>
              <a:rPr lang="en-US" sz="2400" b="1"/>
              <a:t>	Group Targets</a:t>
            </a:r>
          </a:p>
          <a:p>
            <a:pPr>
              <a:buFont typeface="Symbol" pitchFamily="18" charset="2"/>
              <a:buNone/>
            </a:pPr>
            <a:r>
              <a:rPr lang="en-US" sz="2400" b="1"/>
              <a:t>	Series Targets </a:t>
            </a:r>
          </a:p>
          <a:p>
            <a:pPr>
              <a:buFont typeface="Symbol" pitchFamily="18" charset="2"/>
              <a:buNone/>
            </a:pPr>
            <a:r>
              <a:rPr lang="en-US" sz="2400" b="1"/>
              <a:t>	Priority targets</a:t>
            </a:r>
          </a:p>
          <a:p>
            <a:pPr>
              <a:buFont typeface="Symbol" pitchFamily="18" charset="2"/>
              <a:buNone/>
            </a:pPr>
            <a:endParaRPr lang="en-US" sz="2400" b="1"/>
          </a:p>
        </p:txBody>
      </p:sp>
    </p:spTree>
  </p:cSld>
  <p:clrMapOvr>
    <a:masterClrMapping/>
  </p:clrMapOvr>
  <p:transition spd="slow">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1295400" y="441325"/>
            <a:ext cx="6705600" cy="701675"/>
          </a:xfrm>
          <a:prstGeom prst="rect">
            <a:avLst/>
          </a:prstGeom>
          <a:noFill/>
          <a:ln w="12700">
            <a:noFill/>
            <a:miter lim="800000"/>
            <a:headEnd/>
            <a:tailEnd/>
          </a:ln>
          <a:effectLst/>
        </p:spPr>
        <p:txBody>
          <a:bodyPr>
            <a:spAutoFit/>
          </a:bodyPr>
          <a:lstStyle/>
          <a:p>
            <a:pPr algn="ctr"/>
            <a:r>
              <a:rPr lang="en-US" sz="4000" b="1">
                <a:solidFill>
                  <a:schemeClr val="bg2"/>
                </a:solidFill>
              </a:rPr>
              <a:t>INDIRECT FIRES</a:t>
            </a:r>
          </a:p>
        </p:txBody>
      </p:sp>
      <p:sp>
        <p:nvSpPr>
          <p:cNvPr id="232451" name="Text Box 3"/>
          <p:cNvSpPr txBox="1">
            <a:spLocks noChangeArrowheads="1"/>
          </p:cNvSpPr>
          <p:nvPr/>
        </p:nvSpPr>
        <p:spPr bwMode="auto">
          <a:xfrm>
            <a:off x="228600" y="1582738"/>
            <a:ext cx="8686800" cy="3597275"/>
          </a:xfrm>
          <a:prstGeom prst="rect">
            <a:avLst/>
          </a:prstGeom>
          <a:noFill/>
          <a:ln w="12700">
            <a:noFill/>
            <a:miter lim="800000"/>
            <a:headEnd/>
            <a:tailEnd/>
          </a:ln>
          <a:effectLst/>
        </p:spPr>
        <p:txBody>
          <a:bodyPr>
            <a:spAutoFit/>
          </a:bodyPr>
          <a:lstStyle/>
          <a:p>
            <a:pPr>
              <a:lnSpc>
                <a:spcPct val="80000"/>
              </a:lnSpc>
            </a:pPr>
            <a:r>
              <a:rPr lang="en-US" sz="2400" b="1"/>
              <a:t>Neutralize, suppress, or destroy enemy forces.</a:t>
            </a:r>
          </a:p>
          <a:p>
            <a:pPr>
              <a:lnSpc>
                <a:spcPct val="80000"/>
              </a:lnSpc>
            </a:pPr>
            <a:endParaRPr lang="en-US" sz="2400" b="1"/>
          </a:p>
          <a:p>
            <a:pPr>
              <a:lnSpc>
                <a:spcPct val="80000"/>
              </a:lnSpc>
            </a:pPr>
            <a:r>
              <a:rPr lang="en-US" sz="2400" b="1"/>
              <a:t>Deprive the enemy of resources or the use of decisive terrain.</a:t>
            </a:r>
          </a:p>
          <a:p>
            <a:pPr>
              <a:lnSpc>
                <a:spcPct val="80000"/>
              </a:lnSpc>
            </a:pPr>
            <a:endParaRPr lang="en-US" sz="2400" b="1"/>
          </a:p>
          <a:p>
            <a:pPr>
              <a:lnSpc>
                <a:spcPct val="80000"/>
              </a:lnSpc>
            </a:pPr>
            <a:r>
              <a:rPr lang="en-US" sz="2400" b="1"/>
              <a:t>Fix the enemy in position.</a:t>
            </a:r>
          </a:p>
          <a:p>
            <a:pPr>
              <a:lnSpc>
                <a:spcPct val="80000"/>
              </a:lnSpc>
            </a:pPr>
            <a:endParaRPr lang="en-US" sz="2400" b="1"/>
          </a:p>
          <a:p>
            <a:pPr>
              <a:lnSpc>
                <a:spcPct val="80000"/>
              </a:lnSpc>
            </a:pPr>
            <a:r>
              <a:rPr lang="en-US" sz="2400" b="1"/>
              <a:t>Deceive or divert the enemy.</a:t>
            </a:r>
          </a:p>
          <a:p>
            <a:pPr>
              <a:lnSpc>
                <a:spcPct val="80000"/>
              </a:lnSpc>
            </a:pPr>
            <a:endParaRPr lang="en-US" sz="2400" b="1"/>
          </a:p>
          <a:p>
            <a:pPr>
              <a:lnSpc>
                <a:spcPct val="80000"/>
              </a:lnSpc>
            </a:pPr>
            <a:r>
              <a:rPr lang="en-US" sz="2400" b="1"/>
              <a:t>Provide screening or obscuration.</a:t>
            </a:r>
          </a:p>
          <a:p>
            <a:pPr>
              <a:lnSpc>
                <a:spcPct val="80000"/>
              </a:lnSpc>
            </a:pPr>
            <a:endParaRPr lang="en-US" sz="2400" b="1"/>
          </a:p>
          <a:p>
            <a:pPr>
              <a:lnSpc>
                <a:spcPct val="80000"/>
              </a:lnSpc>
            </a:pPr>
            <a:r>
              <a:rPr lang="en-US" sz="2400" b="1"/>
              <a:t>Provide battlefield illumination.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1254125" y="441325"/>
            <a:ext cx="6670675" cy="701675"/>
          </a:xfrm>
          <a:prstGeom prst="rect">
            <a:avLst/>
          </a:prstGeom>
          <a:noFill/>
          <a:ln w="12700">
            <a:noFill/>
            <a:miter lim="800000"/>
            <a:headEnd/>
            <a:tailEnd/>
          </a:ln>
          <a:effectLst/>
        </p:spPr>
        <p:txBody>
          <a:bodyPr wrap="none">
            <a:spAutoFit/>
          </a:bodyPr>
          <a:lstStyle/>
          <a:p>
            <a:pPr algn="ctr"/>
            <a:r>
              <a:rPr lang="en-US" sz="4000" b="1">
                <a:solidFill>
                  <a:schemeClr val="bg2"/>
                </a:solidFill>
              </a:rPr>
              <a:t>INDIRECT FIRE PLANNING</a:t>
            </a:r>
          </a:p>
        </p:txBody>
      </p:sp>
      <p:sp>
        <p:nvSpPr>
          <p:cNvPr id="235524" name="Text Box 4"/>
          <p:cNvSpPr txBox="1">
            <a:spLocks noChangeArrowheads="1"/>
          </p:cNvSpPr>
          <p:nvPr/>
        </p:nvSpPr>
        <p:spPr bwMode="auto">
          <a:xfrm>
            <a:off x="381000" y="1524000"/>
            <a:ext cx="8382000" cy="3081338"/>
          </a:xfrm>
          <a:prstGeom prst="rect">
            <a:avLst/>
          </a:prstGeom>
          <a:noFill/>
          <a:ln w="12700">
            <a:noFill/>
            <a:miter lim="800000"/>
            <a:headEnd/>
            <a:tailEnd/>
          </a:ln>
          <a:effectLst/>
        </p:spPr>
        <p:txBody>
          <a:bodyPr>
            <a:spAutoFit/>
          </a:bodyPr>
          <a:lstStyle/>
          <a:p>
            <a:r>
              <a:rPr lang="en-US" sz="2800" b="1"/>
              <a:t>Targets in the offense should be planned en-route to the objective, on the objective, and beyond the objective.</a:t>
            </a:r>
          </a:p>
          <a:p>
            <a:endParaRPr lang="en-US" sz="2800" b="1"/>
          </a:p>
          <a:p>
            <a:r>
              <a:rPr lang="en-US" sz="2800" b="1"/>
              <a:t>Mortars accomplish this by positioning near the LD using the one-half two-thirds maximum range rule as a guide and then moving forward.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1" name="Line 5"/>
          <p:cNvSpPr>
            <a:spLocks noChangeShapeType="1"/>
          </p:cNvSpPr>
          <p:nvPr/>
        </p:nvSpPr>
        <p:spPr bwMode="auto">
          <a:xfrm>
            <a:off x="2209800" y="6172200"/>
            <a:ext cx="5105400" cy="0"/>
          </a:xfrm>
          <a:prstGeom prst="line">
            <a:avLst/>
          </a:prstGeom>
          <a:noFill/>
          <a:ln w="12700">
            <a:solidFill>
              <a:srgbClr val="000000"/>
            </a:solidFill>
            <a:round/>
            <a:headEnd/>
            <a:tailEnd/>
          </a:ln>
          <a:effectLst/>
        </p:spPr>
        <p:txBody>
          <a:bodyPr/>
          <a:lstStyle/>
          <a:p>
            <a:endParaRPr lang="en-US"/>
          </a:p>
        </p:txBody>
      </p:sp>
      <p:sp>
        <p:nvSpPr>
          <p:cNvPr id="234502" name="Line 6"/>
          <p:cNvSpPr>
            <a:spLocks noChangeShapeType="1"/>
          </p:cNvSpPr>
          <p:nvPr/>
        </p:nvSpPr>
        <p:spPr bwMode="auto">
          <a:xfrm flipV="1">
            <a:off x="2209800" y="1524000"/>
            <a:ext cx="0" cy="4648200"/>
          </a:xfrm>
          <a:prstGeom prst="line">
            <a:avLst/>
          </a:prstGeom>
          <a:noFill/>
          <a:ln w="12700">
            <a:solidFill>
              <a:srgbClr val="000000"/>
            </a:solidFill>
            <a:round/>
            <a:headEnd/>
            <a:tailEnd/>
          </a:ln>
          <a:effectLst/>
        </p:spPr>
        <p:txBody>
          <a:bodyPr/>
          <a:lstStyle/>
          <a:p>
            <a:endParaRPr lang="en-US"/>
          </a:p>
        </p:txBody>
      </p:sp>
      <p:sp>
        <p:nvSpPr>
          <p:cNvPr id="234503" name="Line 7"/>
          <p:cNvSpPr>
            <a:spLocks noChangeShapeType="1"/>
          </p:cNvSpPr>
          <p:nvPr/>
        </p:nvSpPr>
        <p:spPr bwMode="auto">
          <a:xfrm flipV="1">
            <a:off x="7315200" y="1524000"/>
            <a:ext cx="0" cy="4648200"/>
          </a:xfrm>
          <a:prstGeom prst="line">
            <a:avLst/>
          </a:prstGeom>
          <a:noFill/>
          <a:ln w="12700">
            <a:solidFill>
              <a:srgbClr val="000000"/>
            </a:solidFill>
            <a:round/>
            <a:headEnd/>
            <a:tailEnd/>
          </a:ln>
          <a:effectLst/>
        </p:spPr>
        <p:txBody>
          <a:bodyPr/>
          <a:lstStyle/>
          <a:p>
            <a:endParaRPr lang="en-US"/>
          </a:p>
        </p:txBody>
      </p:sp>
      <p:sp>
        <p:nvSpPr>
          <p:cNvPr id="234504" name="Line 8"/>
          <p:cNvSpPr>
            <a:spLocks noChangeShapeType="1"/>
          </p:cNvSpPr>
          <p:nvPr/>
        </p:nvSpPr>
        <p:spPr bwMode="auto">
          <a:xfrm>
            <a:off x="2209800" y="5257800"/>
            <a:ext cx="5105400" cy="0"/>
          </a:xfrm>
          <a:prstGeom prst="line">
            <a:avLst/>
          </a:prstGeom>
          <a:noFill/>
          <a:ln w="12700">
            <a:solidFill>
              <a:srgbClr val="000000"/>
            </a:solidFill>
            <a:round/>
            <a:headEnd/>
            <a:tailEnd/>
          </a:ln>
          <a:effectLst/>
        </p:spPr>
        <p:txBody>
          <a:bodyPr/>
          <a:lstStyle/>
          <a:p>
            <a:endParaRPr lang="en-US"/>
          </a:p>
        </p:txBody>
      </p:sp>
      <p:sp>
        <p:nvSpPr>
          <p:cNvPr id="234505" name="Oval 9"/>
          <p:cNvSpPr>
            <a:spLocks noChangeArrowheads="1"/>
          </p:cNvSpPr>
          <p:nvPr/>
        </p:nvSpPr>
        <p:spPr bwMode="auto">
          <a:xfrm>
            <a:off x="3733800" y="1905000"/>
            <a:ext cx="3352800" cy="1828800"/>
          </a:xfrm>
          <a:prstGeom prst="ellipse">
            <a:avLst/>
          </a:prstGeom>
          <a:noFill/>
          <a:ln w="12700">
            <a:solidFill>
              <a:srgbClr val="000000"/>
            </a:solidFill>
            <a:round/>
            <a:headEnd/>
            <a:tailEnd/>
          </a:ln>
          <a:effectLst/>
        </p:spPr>
        <p:txBody>
          <a:bodyPr wrap="none" anchor="ctr"/>
          <a:lstStyle/>
          <a:p>
            <a:endParaRPr lang="en-US"/>
          </a:p>
        </p:txBody>
      </p:sp>
      <p:grpSp>
        <p:nvGrpSpPr>
          <p:cNvPr id="234513" name="Group 17"/>
          <p:cNvGrpSpPr>
            <a:grpSpLocks/>
          </p:cNvGrpSpPr>
          <p:nvPr/>
        </p:nvGrpSpPr>
        <p:grpSpPr bwMode="auto">
          <a:xfrm>
            <a:off x="4495800" y="1219200"/>
            <a:ext cx="533400" cy="533400"/>
            <a:chOff x="224" y="2400"/>
            <a:chExt cx="336" cy="336"/>
          </a:xfrm>
        </p:grpSpPr>
        <p:sp>
          <p:nvSpPr>
            <p:cNvPr id="234514" name="Line 18"/>
            <p:cNvSpPr>
              <a:spLocks noChangeShapeType="1"/>
            </p:cNvSpPr>
            <p:nvPr/>
          </p:nvSpPr>
          <p:spPr bwMode="auto">
            <a:xfrm>
              <a:off x="384" y="2400"/>
              <a:ext cx="0" cy="336"/>
            </a:xfrm>
            <a:prstGeom prst="line">
              <a:avLst/>
            </a:prstGeom>
            <a:noFill/>
            <a:ln w="12700">
              <a:solidFill>
                <a:srgbClr val="000000"/>
              </a:solidFill>
              <a:round/>
              <a:headEnd/>
              <a:tailEnd/>
            </a:ln>
            <a:effectLst/>
          </p:spPr>
          <p:txBody>
            <a:bodyPr/>
            <a:lstStyle/>
            <a:p>
              <a:endParaRPr lang="en-US"/>
            </a:p>
          </p:txBody>
        </p:sp>
        <p:sp>
          <p:nvSpPr>
            <p:cNvPr id="234515" name="Line 19"/>
            <p:cNvSpPr>
              <a:spLocks noChangeShapeType="1"/>
            </p:cNvSpPr>
            <p:nvPr/>
          </p:nvSpPr>
          <p:spPr bwMode="auto">
            <a:xfrm rot="-5400271">
              <a:off x="391" y="2393"/>
              <a:ext cx="1" cy="336"/>
            </a:xfrm>
            <a:prstGeom prst="line">
              <a:avLst/>
            </a:prstGeom>
            <a:noFill/>
            <a:ln w="12700">
              <a:solidFill>
                <a:srgbClr val="000000"/>
              </a:solidFill>
              <a:round/>
              <a:headEnd/>
              <a:tailEnd/>
            </a:ln>
            <a:effectLst/>
          </p:spPr>
          <p:txBody>
            <a:bodyPr/>
            <a:lstStyle/>
            <a:p>
              <a:endParaRPr lang="en-US"/>
            </a:p>
          </p:txBody>
        </p:sp>
      </p:grpSp>
      <p:grpSp>
        <p:nvGrpSpPr>
          <p:cNvPr id="234516" name="Group 20"/>
          <p:cNvGrpSpPr>
            <a:grpSpLocks/>
          </p:cNvGrpSpPr>
          <p:nvPr/>
        </p:nvGrpSpPr>
        <p:grpSpPr bwMode="auto">
          <a:xfrm>
            <a:off x="3810000" y="3810000"/>
            <a:ext cx="533400" cy="533400"/>
            <a:chOff x="224" y="2400"/>
            <a:chExt cx="336" cy="336"/>
          </a:xfrm>
        </p:grpSpPr>
        <p:sp>
          <p:nvSpPr>
            <p:cNvPr id="234517" name="Line 21"/>
            <p:cNvSpPr>
              <a:spLocks noChangeShapeType="1"/>
            </p:cNvSpPr>
            <p:nvPr/>
          </p:nvSpPr>
          <p:spPr bwMode="auto">
            <a:xfrm>
              <a:off x="384" y="2400"/>
              <a:ext cx="0" cy="336"/>
            </a:xfrm>
            <a:prstGeom prst="line">
              <a:avLst/>
            </a:prstGeom>
            <a:noFill/>
            <a:ln w="12700">
              <a:solidFill>
                <a:srgbClr val="000000"/>
              </a:solidFill>
              <a:round/>
              <a:headEnd/>
              <a:tailEnd/>
            </a:ln>
            <a:effectLst/>
          </p:spPr>
          <p:txBody>
            <a:bodyPr/>
            <a:lstStyle/>
            <a:p>
              <a:endParaRPr lang="en-US"/>
            </a:p>
          </p:txBody>
        </p:sp>
        <p:sp>
          <p:nvSpPr>
            <p:cNvPr id="234518" name="Line 22"/>
            <p:cNvSpPr>
              <a:spLocks noChangeShapeType="1"/>
            </p:cNvSpPr>
            <p:nvPr/>
          </p:nvSpPr>
          <p:spPr bwMode="auto">
            <a:xfrm rot="-5400271">
              <a:off x="391" y="2393"/>
              <a:ext cx="1" cy="336"/>
            </a:xfrm>
            <a:prstGeom prst="line">
              <a:avLst/>
            </a:prstGeom>
            <a:noFill/>
            <a:ln w="12700">
              <a:solidFill>
                <a:srgbClr val="000000"/>
              </a:solidFill>
              <a:round/>
              <a:headEnd/>
              <a:tailEnd/>
            </a:ln>
            <a:effectLst/>
          </p:spPr>
          <p:txBody>
            <a:bodyPr/>
            <a:lstStyle/>
            <a:p>
              <a:endParaRPr lang="en-US"/>
            </a:p>
          </p:txBody>
        </p:sp>
      </p:grpSp>
      <p:grpSp>
        <p:nvGrpSpPr>
          <p:cNvPr id="234519" name="Group 23"/>
          <p:cNvGrpSpPr>
            <a:grpSpLocks/>
          </p:cNvGrpSpPr>
          <p:nvPr/>
        </p:nvGrpSpPr>
        <p:grpSpPr bwMode="auto">
          <a:xfrm>
            <a:off x="4648200" y="4267200"/>
            <a:ext cx="533400" cy="533400"/>
            <a:chOff x="224" y="2400"/>
            <a:chExt cx="336" cy="336"/>
          </a:xfrm>
        </p:grpSpPr>
        <p:sp>
          <p:nvSpPr>
            <p:cNvPr id="234520" name="Line 24"/>
            <p:cNvSpPr>
              <a:spLocks noChangeShapeType="1"/>
            </p:cNvSpPr>
            <p:nvPr/>
          </p:nvSpPr>
          <p:spPr bwMode="auto">
            <a:xfrm>
              <a:off x="384" y="2400"/>
              <a:ext cx="0" cy="336"/>
            </a:xfrm>
            <a:prstGeom prst="line">
              <a:avLst/>
            </a:prstGeom>
            <a:noFill/>
            <a:ln w="12700">
              <a:solidFill>
                <a:srgbClr val="000000"/>
              </a:solidFill>
              <a:round/>
              <a:headEnd/>
              <a:tailEnd/>
            </a:ln>
            <a:effectLst/>
          </p:spPr>
          <p:txBody>
            <a:bodyPr/>
            <a:lstStyle/>
            <a:p>
              <a:endParaRPr lang="en-US"/>
            </a:p>
          </p:txBody>
        </p:sp>
        <p:sp>
          <p:nvSpPr>
            <p:cNvPr id="234521" name="Line 25"/>
            <p:cNvSpPr>
              <a:spLocks noChangeShapeType="1"/>
            </p:cNvSpPr>
            <p:nvPr/>
          </p:nvSpPr>
          <p:spPr bwMode="auto">
            <a:xfrm rot="-5400271">
              <a:off x="391" y="2393"/>
              <a:ext cx="1" cy="336"/>
            </a:xfrm>
            <a:prstGeom prst="line">
              <a:avLst/>
            </a:prstGeom>
            <a:noFill/>
            <a:ln w="12700">
              <a:solidFill>
                <a:srgbClr val="000000"/>
              </a:solidFill>
              <a:round/>
              <a:headEnd/>
              <a:tailEnd/>
            </a:ln>
            <a:effectLst/>
          </p:spPr>
          <p:txBody>
            <a:bodyPr/>
            <a:lstStyle/>
            <a:p>
              <a:endParaRPr lang="en-US"/>
            </a:p>
          </p:txBody>
        </p:sp>
      </p:grpSp>
      <p:sp>
        <p:nvSpPr>
          <p:cNvPr id="234526" name="Text Box 30"/>
          <p:cNvSpPr txBox="1">
            <a:spLocks noChangeArrowheads="1"/>
          </p:cNvSpPr>
          <p:nvPr/>
        </p:nvSpPr>
        <p:spPr bwMode="auto">
          <a:xfrm>
            <a:off x="4286250" y="5378450"/>
            <a:ext cx="819150" cy="641350"/>
          </a:xfrm>
          <a:prstGeom prst="rect">
            <a:avLst/>
          </a:prstGeom>
          <a:noFill/>
          <a:ln w="12700">
            <a:noFill/>
            <a:miter lim="800000"/>
            <a:headEnd/>
            <a:tailEnd/>
          </a:ln>
          <a:effectLst/>
        </p:spPr>
        <p:txBody>
          <a:bodyPr wrap="none">
            <a:spAutoFit/>
          </a:bodyPr>
          <a:lstStyle/>
          <a:p>
            <a:pPr algn="ctr"/>
            <a:r>
              <a:rPr lang="en-US" sz="1800"/>
              <a:t>REAR</a:t>
            </a:r>
          </a:p>
          <a:p>
            <a:pPr algn="ctr"/>
            <a:r>
              <a:rPr lang="en-US" sz="1800"/>
              <a:t>AREA</a:t>
            </a:r>
          </a:p>
        </p:txBody>
      </p:sp>
      <p:sp>
        <p:nvSpPr>
          <p:cNvPr id="234527" name="Text Box 31"/>
          <p:cNvSpPr txBox="1">
            <a:spLocks noChangeArrowheads="1"/>
          </p:cNvSpPr>
          <p:nvPr/>
        </p:nvSpPr>
        <p:spPr bwMode="auto">
          <a:xfrm>
            <a:off x="1377950" y="5043488"/>
            <a:ext cx="476250" cy="366712"/>
          </a:xfrm>
          <a:prstGeom prst="rect">
            <a:avLst/>
          </a:prstGeom>
          <a:noFill/>
          <a:ln w="12700">
            <a:noFill/>
            <a:miter lim="800000"/>
            <a:headEnd/>
            <a:tailEnd/>
          </a:ln>
          <a:effectLst/>
        </p:spPr>
        <p:txBody>
          <a:bodyPr wrap="none">
            <a:spAutoFit/>
          </a:bodyPr>
          <a:lstStyle/>
          <a:p>
            <a:r>
              <a:rPr lang="en-US" sz="1800"/>
              <a:t>LD</a:t>
            </a:r>
          </a:p>
        </p:txBody>
      </p:sp>
      <p:sp>
        <p:nvSpPr>
          <p:cNvPr id="234528" name="Text Box 32"/>
          <p:cNvSpPr txBox="1">
            <a:spLocks noChangeArrowheads="1"/>
          </p:cNvSpPr>
          <p:nvPr/>
        </p:nvSpPr>
        <p:spPr bwMode="auto">
          <a:xfrm>
            <a:off x="7321550" y="5029200"/>
            <a:ext cx="730250" cy="366713"/>
          </a:xfrm>
          <a:prstGeom prst="rect">
            <a:avLst/>
          </a:prstGeom>
          <a:noFill/>
          <a:ln w="12700">
            <a:noFill/>
            <a:miter lim="800000"/>
            <a:headEnd/>
            <a:tailEnd/>
          </a:ln>
          <a:effectLst/>
        </p:spPr>
        <p:txBody>
          <a:bodyPr wrap="none">
            <a:spAutoFit/>
          </a:bodyPr>
          <a:lstStyle/>
          <a:p>
            <a:r>
              <a:rPr lang="en-US" sz="1800"/>
              <a:t>    LD</a:t>
            </a:r>
          </a:p>
        </p:txBody>
      </p:sp>
      <p:sp>
        <p:nvSpPr>
          <p:cNvPr id="234529" name="Text Box 33"/>
          <p:cNvSpPr txBox="1">
            <a:spLocks noChangeArrowheads="1"/>
          </p:cNvSpPr>
          <p:nvPr/>
        </p:nvSpPr>
        <p:spPr bwMode="auto">
          <a:xfrm>
            <a:off x="6019800" y="2498725"/>
            <a:ext cx="762000" cy="701675"/>
          </a:xfrm>
          <a:prstGeom prst="rect">
            <a:avLst/>
          </a:prstGeom>
          <a:noFill/>
          <a:ln w="12700">
            <a:noFill/>
            <a:miter lim="800000"/>
            <a:headEnd/>
            <a:tailEnd/>
          </a:ln>
          <a:effectLst/>
        </p:spPr>
        <p:txBody>
          <a:bodyPr wrap="none">
            <a:spAutoFit/>
          </a:bodyPr>
          <a:lstStyle/>
          <a:p>
            <a:r>
              <a:rPr lang="en-US" sz="2000" b="1"/>
              <a:t>OBJ</a:t>
            </a:r>
          </a:p>
          <a:p>
            <a:r>
              <a:rPr lang="en-US" sz="2000" b="1"/>
              <a:t>DOG</a:t>
            </a:r>
          </a:p>
        </p:txBody>
      </p:sp>
      <p:sp>
        <p:nvSpPr>
          <p:cNvPr id="234530" name="Text Box 34"/>
          <p:cNvSpPr txBox="1">
            <a:spLocks noChangeArrowheads="1"/>
          </p:cNvSpPr>
          <p:nvPr/>
        </p:nvSpPr>
        <p:spPr bwMode="auto">
          <a:xfrm>
            <a:off x="4899025" y="4191000"/>
            <a:ext cx="815975" cy="304800"/>
          </a:xfrm>
          <a:prstGeom prst="rect">
            <a:avLst/>
          </a:prstGeom>
          <a:noFill/>
          <a:ln w="12700">
            <a:noFill/>
            <a:miter lim="800000"/>
            <a:headEnd/>
            <a:tailEnd/>
          </a:ln>
          <a:effectLst/>
        </p:spPr>
        <p:txBody>
          <a:bodyPr wrap="none">
            <a:spAutoFit/>
          </a:bodyPr>
          <a:lstStyle/>
          <a:p>
            <a:r>
              <a:rPr lang="en-US" sz="1400"/>
              <a:t>AB0001</a:t>
            </a:r>
          </a:p>
        </p:txBody>
      </p:sp>
      <p:sp>
        <p:nvSpPr>
          <p:cNvPr id="234532" name="Text Box 36"/>
          <p:cNvSpPr txBox="1">
            <a:spLocks noChangeArrowheads="1"/>
          </p:cNvSpPr>
          <p:nvPr/>
        </p:nvSpPr>
        <p:spPr bwMode="auto">
          <a:xfrm>
            <a:off x="4724400" y="1219200"/>
            <a:ext cx="815975" cy="304800"/>
          </a:xfrm>
          <a:prstGeom prst="rect">
            <a:avLst/>
          </a:prstGeom>
          <a:noFill/>
          <a:ln w="12700">
            <a:noFill/>
            <a:miter lim="800000"/>
            <a:headEnd/>
            <a:tailEnd/>
          </a:ln>
          <a:effectLst/>
        </p:spPr>
        <p:txBody>
          <a:bodyPr wrap="none">
            <a:spAutoFit/>
          </a:bodyPr>
          <a:lstStyle/>
          <a:p>
            <a:r>
              <a:rPr lang="en-US" sz="1400"/>
              <a:t>AB0006</a:t>
            </a:r>
          </a:p>
        </p:txBody>
      </p:sp>
      <p:grpSp>
        <p:nvGrpSpPr>
          <p:cNvPr id="234509" name="Group 13"/>
          <p:cNvGrpSpPr>
            <a:grpSpLocks/>
          </p:cNvGrpSpPr>
          <p:nvPr/>
        </p:nvGrpSpPr>
        <p:grpSpPr bwMode="auto">
          <a:xfrm>
            <a:off x="4191000" y="2667000"/>
            <a:ext cx="533400" cy="533400"/>
            <a:chOff x="224" y="2400"/>
            <a:chExt cx="336" cy="336"/>
          </a:xfrm>
        </p:grpSpPr>
        <p:sp>
          <p:nvSpPr>
            <p:cNvPr id="234507" name="Line 11"/>
            <p:cNvSpPr>
              <a:spLocks noChangeShapeType="1"/>
            </p:cNvSpPr>
            <p:nvPr/>
          </p:nvSpPr>
          <p:spPr bwMode="auto">
            <a:xfrm>
              <a:off x="384" y="2400"/>
              <a:ext cx="0" cy="336"/>
            </a:xfrm>
            <a:prstGeom prst="line">
              <a:avLst/>
            </a:prstGeom>
            <a:noFill/>
            <a:ln w="12700">
              <a:solidFill>
                <a:srgbClr val="000000"/>
              </a:solidFill>
              <a:round/>
              <a:headEnd/>
              <a:tailEnd/>
            </a:ln>
            <a:effectLst/>
          </p:spPr>
          <p:txBody>
            <a:bodyPr/>
            <a:lstStyle/>
            <a:p>
              <a:endParaRPr lang="en-US"/>
            </a:p>
          </p:txBody>
        </p:sp>
        <p:sp>
          <p:nvSpPr>
            <p:cNvPr id="234508" name="Line 12"/>
            <p:cNvSpPr>
              <a:spLocks noChangeShapeType="1"/>
            </p:cNvSpPr>
            <p:nvPr/>
          </p:nvSpPr>
          <p:spPr bwMode="auto">
            <a:xfrm rot="-5400271">
              <a:off x="391" y="2393"/>
              <a:ext cx="1" cy="336"/>
            </a:xfrm>
            <a:prstGeom prst="line">
              <a:avLst/>
            </a:prstGeom>
            <a:noFill/>
            <a:ln w="12700">
              <a:solidFill>
                <a:srgbClr val="000000"/>
              </a:solidFill>
              <a:round/>
              <a:headEnd/>
              <a:tailEnd/>
            </a:ln>
            <a:effectLst/>
          </p:spPr>
          <p:txBody>
            <a:bodyPr/>
            <a:lstStyle/>
            <a:p>
              <a:endParaRPr lang="en-US"/>
            </a:p>
          </p:txBody>
        </p:sp>
      </p:grpSp>
      <p:grpSp>
        <p:nvGrpSpPr>
          <p:cNvPr id="234510" name="Group 14"/>
          <p:cNvGrpSpPr>
            <a:grpSpLocks/>
          </p:cNvGrpSpPr>
          <p:nvPr/>
        </p:nvGrpSpPr>
        <p:grpSpPr bwMode="auto">
          <a:xfrm>
            <a:off x="4876800" y="2209800"/>
            <a:ext cx="533400" cy="533400"/>
            <a:chOff x="224" y="2400"/>
            <a:chExt cx="336" cy="336"/>
          </a:xfrm>
        </p:grpSpPr>
        <p:sp>
          <p:nvSpPr>
            <p:cNvPr id="234511" name="Line 15"/>
            <p:cNvSpPr>
              <a:spLocks noChangeShapeType="1"/>
            </p:cNvSpPr>
            <p:nvPr/>
          </p:nvSpPr>
          <p:spPr bwMode="auto">
            <a:xfrm>
              <a:off x="384" y="2400"/>
              <a:ext cx="0" cy="336"/>
            </a:xfrm>
            <a:prstGeom prst="line">
              <a:avLst/>
            </a:prstGeom>
            <a:noFill/>
            <a:ln w="12700">
              <a:solidFill>
                <a:srgbClr val="000000"/>
              </a:solidFill>
              <a:round/>
              <a:headEnd/>
              <a:tailEnd/>
            </a:ln>
            <a:effectLst/>
          </p:spPr>
          <p:txBody>
            <a:bodyPr/>
            <a:lstStyle/>
            <a:p>
              <a:endParaRPr lang="en-US"/>
            </a:p>
          </p:txBody>
        </p:sp>
        <p:sp>
          <p:nvSpPr>
            <p:cNvPr id="234512" name="Line 16"/>
            <p:cNvSpPr>
              <a:spLocks noChangeShapeType="1"/>
            </p:cNvSpPr>
            <p:nvPr/>
          </p:nvSpPr>
          <p:spPr bwMode="auto">
            <a:xfrm rot="-5400271">
              <a:off x="391" y="2393"/>
              <a:ext cx="1" cy="336"/>
            </a:xfrm>
            <a:prstGeom prst="line">
              <a:avLst/>
            </a:prstGeom>
            <a:noFill/>
            <a:ln w="12700">
              <a:solidFill>
                <a:srgbClr val="000000"/>
              </a:solidFill>
              <a:round/>
              <a:headEnd/>
              <a:tailEnd/>
            </a:ln>
            <a:effectLst/>
          </p:spPr>
          <p:txBody>
            <a:bodyPr/>
            <a:lstStyle/>
            <a:p>
              <a:endParaRPr lang="en-US"/>
            </a:p>
          </p:txBody>
        </p:sp>
      </p:grpSp>
      <p:grpSp>
        <p:nvGrpSpPr>
          <p:cNvPr id="234522" name="Group 26"/>
          <p:cNvGrpSpPr>
            <a:grpSpLocks/>
          </p:cNvGrpSpPr>
          <p:nvPr/>
        </p:nvGrpSpPr>
        <p:grpSpPr bwMode="auto">
          <a:xfrm>
            <a:off x="5029200" y="2819400"/>
            <a:ext cx="533400" cy="533400"/>
            <a:chOff x="224" y="2400"/>
            <a:chExt cx="336" cy="336"/>
          </a:xfrm>
        </p:grpSpPr>
        <p:sp>
          <p:nvSpPr>
            <p:cNvPr id="234523" name="Line 27"/>
            <p:cNvSpPr>
              <a:spLocks noChangeShapeType="1"/>
            </p:cNvSpPr>
            <p:nvPr/>
          </p:nvSpPr>
          <p:spPr bwMode="auto">
            <a:xfrm>
              <a:off x="384" y="2400"/>
              <a:ext cx="0" cy="336"/>
            </a:xfrm>
            <a:prstGeom prst="line">
              <a:avLst/>
            </a:prstGeom>
            <a:noFill/>
            <a:ln w="12700">
              <a:solidFill>
                <a:srgbClr val="000000"/>
              </a:solidFill>
              <a:round/>
              <a:headEnd/>
              <a:tailEnd/>
            </a:ln>
            <a:effectLst/>
          </p:spPr>
          <p:txBody>
            <a:bodyPr/>
            <a:lstStyle/>
            <a:p>
              <a:endParaRPr lang="en-US"/>
            </a:p>
          </p:txBody>
        </p:sp>
        <p:sp>
          <p:nvSpPr>
            <p:cNvPr id="234524" name="Line 28"/>
            <p:cNvSpPr>
              <a:spLocks noChangeShapeType="1"/>
            </p:cNvSpPr>
            <p:nvPr/>
          </p:nvSpPr>
          <p:spPr bwMode="auto">
            <a:xfrm rot="-5400271">
              <a:off x="391" y="2393"/>
              <a:ext cx="1" cy="336"/>
            </a:xfrm>
            <a:prstGeom prst="line">
              <a:avLst/>
            </a:prstGeom>
            <a:noFill/>
            <a:ln w="12700">
              <a:solidFill>
                <a:srgbClr val="000000"/>
              </a:solidFill>
              <a:round/>
              <a:headEnd/>
              <a:tailEnd/>
            </a:ln>
            <a:effectLst/>
          </p:spPr>
          <p:txBody>
            <a:bodyPr/>
            <a:lstStyle/>
            <a:p>
              <a:endParaRPr lang="en-US"/>
            </a:p>
          </p:txBody>
        </p:sp>
      </p:grpSp>
      <p:sp>
        <p:nvSpPr>
          <p:cNvPr id="234533" name="Text Box 37"/>
          <p:cNvSpPr txBox="1">
            <a:spLocks noChangeArrowheads="1"/>
          </p:cNvSpPr>
          <p:nvPr/>
        </p:nvSpPr>
        <p:spPr bwMode="auto">
          <a:xfrm>
            <a:off x="5127625" y="2209800"/>
            <a:ext cx="815975" cy="304800"/>
          </a:xfrm>
          <a:prstGeom prst="rect">
            <a:avLst/>
          </a:prstGeom>
          <a:noFill/>
          <a:ln w="12700">
            <a:noFill/>
            <a:miter lim="800000"/>
            <a:headEnd/>
            <a:tailEnd/>
          </a:ln>
          <a:effectLst/>
        </p:spPr>
        <p:txBody>
          <a:bodyPr wrap="none">
            <a:spAutoFit/>
          </a:bodyPr>
          <a:lstStyle/>
          <a:p>
            <a:r>
              <a:rPr lang="en-US" sz="1400"/>
              <a:t>AB0005</a:t>
            </a:r>
          </a:p>
        </p:txBody>
      </p:sp>
      <p:sp>
        <p:nvSpPr>
          <p:cNvPr id="234534" name="Text Box 38"/>
          <p:cNvSpPr txBox="1">
            <a:spLocks noChangeArrowheads="1"/>
          </p:cNvSpPr>
          <p:nvPr/>
        </p:nvSpPr>
        <p:spPr bwMode="auto">
          <a:xfrm>
            <a:off x="4419600" y="2667000"/>
            <a:ext cx="815975" cy="304800"/>
          </a:xfrm>
          <a:prstGeom prst="rect">
            <a:avLst/>
          </a:prstGeom>
          <a:noFill/>
          <a:ln w="12700">
            <a:noFill/>
            <a:miter lim="800000"/>
            <a:headEnd/>
            <a:tailEnd/>
          </a:ln>
          <a:effectLst/>
        </p:spPr>
        <p:txBody>
          <a:bodyPr wrap="none">
            <a:spAutoFit/>
          </a:bodyPr>
          <a:lstStyle/>
          <a:p>
            <a:r>
              <a:rPr lang="en-US" sz="1400"/>
              <a:t>AB0004</a:t>
            </a:r>
          </a:p>
        </p:txBody>
      </p:sp>
      <p:sp>
        <p:nvSpPr>
          <p:cNvPr id="234535" name="Text Box 39"/>
          <p:cNvSpPr txBox="1">
            <a:spLocks noChangeArrowheads="1"/>
          </p:cNvSpPr>
          <p:nvPr/>
        </p:nvSpPr>
        <p:spPr bwMode="auto">
          <a:xfrm>
            <a:off x="5257800" y="2819400"/>
            <a:ext cx="815975" cy="304800"/>
          </a:xfrm>
          <a:prstGeom prst="rect">
            <a:avLst/>
          </a:prstGeom>
          <a:noFill/>
          <a:ln w="12700">
            <a:noFill/>
            <a:miter lim="800000"/>
            <a:headEnd/>
            <a:tailEnd/>
          </a:ln>
          <a:effectLst/>
        </p:spPr>
        <p:txBody>
          <a:bodyPr wrap="none">
            <a:spAutoFit/>
          </a:bodyPr>
          <a:lstStyle/>
          <a:p>
            <a:r>
              <a:rPr lang="en-US" sz="1400"/>
              <a:t>AB0003</a:t>
            </a:r>
          </a:p>
        </p:txBody>
      </p:sp>
      <p:sp>
        <p:nvSpPr>
          <p:cNvPr id="234536" name="Text Box 40"/>
          <p:cNvSpPr txBox="1">
            <a:spLocks noChangeArrowheads="1"/>
          </p:cNvSpPr>
          <p:nvPr/>
        </p:nvSpPr>
        <p:spPr bwMode="auto">
          <a:xfrm>
            <a:off x="4060825" y="3810000"/>
            <a:ext cx="815975" cy="304800"/>
          </a:xfrm>
          <a:prstGeom prst="rect">
            <a:avLst/>
          </a:prstGeom>
          <a:noFill/>
          <a:ln w="12700">
            <a:noFill/>
            <a:miter lim="800000"/>
            <a:headEnd/>
            <a:tailEnd/>
          </a:ln>
          <a:effectLst/>
        </p:spPr>
        <p:txBody>
          <a:bodyPr wrap="none">
            <a:spAutoFit/>
          </a:bodyPr>
          <a:lstStyle/>
          <a:p>
            <a:r>
              <a:rPr lang="en-US" sz="1400"/>
              <a:t>AB0002</a:t>
            </a:r>
          </a:p>
        </p:txBody>
      </p:sp>
      <p:sp>
        <p:nvSpPr>
          <p:cNvPr id="234537" name="Oval 41"/>
          <p:cNvSpPr>
            <a:spLocks noChangeArrowheads="1"/>
          </p:cNvSpPr>
          <p:nvPr/>
        </p:nvSpPr>
        <p:spPr bwMode="auto">
          <a:xfrm>
            <a:off x="5486400" y="5486400"/>
            <a:ext cx="152400" cy="228600"/>
          </a:xfrm>
          <a:prstGeom prst="ellipse">
            <a:avLst/>
          </a:prstGeom>
          <a:noFill/>
          <a:ln w="12700">
            <a:solidFill>
              <a:srgbClr val="000000"/>
            </a:solidFill>
            <a:round/>
            <a:headEnd/>
            <a:tailEnd/>
          </a:ln>
          <a:effectLst/>
        </p:spPr>
        <p:txBody>
          <a:bodyPr wrap="none" anchor="ctr"/>
          <a:lstStyle/>
          <a:p>
            <a:endParaRPr lang="en-US"/>
          </a:p>
        </p:txBody>
      </p:sp>
      <p:sp>
        <p:nvSpPr>
          <p:cNvPr id="234538" name="Line 42"/>
          <p:cNvSpPr>
            <a:spLocks noChangeShapeType="1"/>
          </p:cNvSpPr>
          <p:nvPr/>
        </p:nvSpPr>
        <p:spPr bwMode="auto">
          <a:xfrm flipV="1">
            <a:off x="5562600" y="5181600"/>
            <a:ext cx="0" cy="304800"/>
          </a:xfrm>
          <a:prstGeom prst="line">
            <a:avLst/>
          </a:prstGeom>
          <a:noFill/>
          <a:ln w="12700">
            <a:solidFill>
              <a:srgbClr val="000000"/>
            </a:solidFill>
            <a:round/>
            <a:headEnd/>
            <a:tailEnd type="triangle" w="med" len="med"/>
          </a:ln>
          <a:effectLst/>
        </p:spPr>
        <p:txBody>
          <a:bodyPr/>
          <a:lstStyle/>
          <a:p>
            <a:endParaRPr lang="en-US"/>
          </a:p>
        </p:txBody>
      </p:sp>
      <p:sp>
        <p:nvSpPr>
          <p:cNvPr id="234539" name="Line 43"/>
          <p:cNvSpPr>
            <a:spLocks noChangeShapeType="1"/>
          </p:cNvSpPr>
          <p:nvPr/>
        </p:nvSpPr>
        <p:spPr bwMode="auto">
          <a:xfrm>
            <a:off x="5562600" y="5410200"/>
            <a:ext cx="0" cy="0"/>
          </a:xfrm>
          <a:prstGeom prst="line">
            <a:avLst/>
          </a:prstGeom>
          <a:noFill/>
          <a:ln w="12700">
            <a:solidFill>
              <a:schemeClr val="tx1"/>
            </a:solidFill>
            <a:round/>
            <a:headEnd/>
            <a:tailEnd/>
          </a:ln>
          <a:effectLst/>
        </p:spPr>
        <p:txBody>
          <a:bodyPr/>
          <a:lstStyle/>
          <a:p>
            <a:endParaRPr lang="en-US"/>
          </a:p>
        </p:txBody>
      </p:sp>
      <p:sp>
        <p:nvSpPr>
          <p:cNvPr id="234540" name="Line 44"/>
          <p:cNvSpPr>
            <a:spLocks noChangeShapeType="1"/>
          </p:cNvSpPr>
          <p:nvPr/>
        </p:nvSpPr>
        <p:spPr bwMode="auto">
          <a:xfrm>
            <a:off x="5499100" y="5410200"/>
            <a:ext cx="152400" cy="0"/>
          </a:xfrm>
          <a:prstGeom prst="line">
            <a:avLst/>
          </a:prstGeom>
          <a:noFill/>
          <a:ln w="12700">
            <a:solidFill>
              <a:srgbClr val="000000"/>
            </a:solidFill>
            <a:round/>
            <a:headEnd/>
            <a:tailEnd/>
          </a:ln>
          <a:effectLst/>
        </p:spPr>
        <p:txBody>
          <a:bodyPr/>
          <a:lstStyle/>
          <a:p>
            <a:endParaRPr lang="en-US"/>
          </a:p>
        </p:txBody>
      </p:sp>
      <p:sp>
        <p:nvSpPr>
          <p:cNvPr id="234541" name="Text Box 45"/>
          <p:cNvSpPr txBox="1">
            <a:spLocks noChangeArrowheads="1"/>
          </p:cNvSpPr>
          <p:nvPr/>
        </p:nvSpPr>
        <p:spPr bwMode="auto">
          <a:xfrm>
            <a:off x="1219200" y="228600"/>
            <a:ext cx="6781800" cy="641350"/>
          </a:xfrm>
          <a:prstGeom prst="rect">
            <a:avLst/>
          </a:prstGeom>
          <a:noFill/>
          <a:ln w="12700">
            <a:noFill/>
            <a:miter lim="800000"/>
            <a:headEnd/>
            <a:tailEnd/>
          </a:ln>
          <a:effectLst/>
        </p:spPr>
        <p:txBody>
          <a:bodyPr>
            <a:spAutoFit/>
          </a:bodyPr>
          <a:lstStyle/>
          <a:p>
            <a:pPr algn="ctr">
              <a:spcBef>
                <a:spcPct val="50000"/>
              </a:spcBef>
            </a:pPr>
            <a:r>
              <a:rPr lang="en-US" sz="3600" b="1">
                <a:solidFill>
                  <a:schemeClr val="bg2"/>
                </a:solidFill>
              </a:rPr>
              <a:t>TARGETS</a:t>
            </a:r>
          </a:p>
        </p:txBody>
      </p:sp>
      <p:sp>
        <p:nvSpPr>
          <p:cNvPr id="234543" name="Freeform 47"/>
          <p:cNvSpPr>
            <a:spLocks/>
          </p:cNvSpPr>
          <p:nvPr/>
        </p:nvSpPr>
        <p:spPr bwMode="auto">
          <a:xfrm>
            <a:off x="4049713" y="2119313"/>
            <a:ext cx="1982787" cy="1377950"/>
          </a:xfrm>
          <a:custGeom>
            <a:avLst/>
            <a:gdLst/>
            <a:ahLst/>
            <a:cxnLst>
              <a:cxn ang="0">
                <a:pos x="539" y="64"/>
              </a:cxn>
              <a:cxn ang="0">
                <a:pos x="484" y="91"/>
              </a:cxn>
              <a:cxn ang="0">
                <a:pos x="292" y="155"/>
              </a:cxn>
              <a:cxn ang="0">
                <a:pos x="201" y="183"/>
              </a:cxn>
              <a:cxn ang="0">
                <a:pos x="174" y="192"/>
              </a:cxn>
              <a:cxn ang="0">
                <a:pos x="100" y="238"/>
              </a:cxn>
              <a:cxn ang="0">
                <a:pos x="36" y="329"/>
              </a:cxn>
              <a:cxn ang="0">
                <a:pos x="0" y="411"/>
              </a:cxn>
              <a:cxn ang="0">
                <a:pos x="100" y="622"/>
              </a:cxn>
              <a:cxn ang="0">
                <a:pos x="174" y="667"/>
              </a:cxn>
              <a:cxn ang="0">
                <a:pos x="192" y="686"/>
              </a:cxn>
              <a:cxn ang="0">
                <a:pos x="247" y="704"/>
              </a:cxn>
              <a:cxn ang="0">
                <a:pos x="274" y="722"/>
              </a:cxn>
              <a:cxn ang="0">
                <a:pos x="302" y="731"/>
              </a:cxn>
              <a:cxn ang="0">
                <a:pos x="320" y="750"/>
              </a:cxn>
              <a:cxn ang="0">
                <a:pos x="375" y="768"/>
              </a:cxn>
              <a:cxn ang="0">
                <a:pos x="658" y="868"/>
              </a:cxn>
              <a:cxn ang="0">
                <a:pos x="923" y="850"/>
              </a:cxn>
              <a:cxn ang="0">
                <a:pos x="1006" y="823"/>
              </a:cxn>
              <a:cxn ang="0">
                <a:pos x="1033" y="814"/>
              </a:cxn>
              <a:cxn ang="0">
                <a:pos x="1097" y="768"/>
              </a:cxn>
              <a:cxn ang="0">
                <a:pos x="1134" y="722"/>
              </a:cxn>
              <a:cxn ang="0">
                <a:pos x="1170" y="676"/>
              </a:cxn>
              <a:cxn ang="0">
                <a:pos x="1198" y="631"/>
              </a:cxn>
              <a:cxn ang="0">
                <a:pos x="1207" y="603"/>
              </a:cxn>
              <a:cxn ang="0">
                <a:pos x="1225" y="576"/>
              </a:cxn>
              <a:cxn ang="0">
                <a:pos x="1225" y="366"/>
              </a:cxn>
              <a:cxn ang="0">
                <a:pos x="1143" y="91"/>
              </a:cxn>
              <a:cxn ang="0">
                <a:pos x="1070" y="55"/>
              </a:cxn>
              <a:cxn ang="0">
                <a:pos x="1042" y="46"/>
              </a:cxn>
              <a:cxn ang="0">
                <a:pos x="914" y="0"/>
              </a:cxn>
              <a:cxn ang="0">
                <a:pos x="576" y="27"/>
              </a:cxn>
              <a:cxn ang="0">
                <a:pos x="558" y="46"/>
              </a:cxn>
              <a:cxn ang="0">
                <a:pos x="539" y="64"/>
              </a:cxn>
            </a:cxnLst>
            <a:rect l="0" t="0" r="r" b="b"/>
            <a:pathLst>
              <a:path w="1249" h="868">
                <a:moveTo>
                  <a:pt x="539" y="64"/>
                </a:moveTo>
                <a:cubicBezTo>
                  <a:pt x="472" y="86"/>
                  <a:pt x="555" y="56"/>
                  <a:pt x="484" y="91"/>
                </a:cubicBezTo>
                <a:cubicBezTo>
                  <a:pt x="426" y="119"/>
                  <a:pt x="355" y="139"/>
                  <a:pt x="292" y="155"/>
                </a:cubicBezTo>
                <a:cubicBezTo>
                  <a:pt x="235" y="169"/>
                  <a:pt x="271" y="159"/>
                  <a:pt x="201" y="183"/>
                </a:cubicBezTo>
                <a:cubicBezTo>
                  <a:pt x="192" y="186"/>
                  <a:pt x="174" y="192"/>
                  <a:pt x="174" y="192"/>
                </a:cubicBezTo>
                <a:cubicBezTo>
                  <a:pt x="151" y="214"/>
                  <a:pt x="131" y="227"/>
                  <a:pt x="100" y="238"/>
                </a:cubicBezTo>
                <a:cubicBezTo>
                  <a:pt x="74" y="277"/>
                  <a:pt x="72" y="295"/>
                  <a:pt x="36" y="329"/>
                </a:cubicBezTo>
                <a:cubicBezTo>
                  <a:pt x="25" y="362"/>
                  <a:pt x="9" y="376"/>
                  <a:pt x="0" y="411"/>
                </a:cubicBezTo>
                <a:cubicBezTo>
                  <a:pt x="9" y="486"/>
                  <a:pt x="18" y="592"/>
                  <a:pt x="100" y="622"/>
                </a:cubicBezTo>
                <a:cubicBezTo>
                  <a:pt x="123" y="644"/>
                  <a:pt x="149" y="647"/>
                  <a:pt x="174" y="667"/>
                </a:cubicBezTo>
                <a:cubicBezTo>
                  <a:pt x="181" y="672"/>
                  <a:pt x="184" y="682"/>
                  <a:pt x="192" y="686"/>
                </a:cubicBezTo>
                <a:cubicBezTo>
                  <a:pt x="209" y="695"/>
                  <a:pt x="247" y="704"/>
                  <a:pt x="247" y="704"/>
                </a:cubicBezTo>
                <a:cubicBezTo>
                  <a:pt x="256" y="710"/>
                  <a:pt x="264" y="717"/>
                  <a:pt x="274" y="722"/>
                </a:cubicBezTo>
                <a:cubicBezTo>
                  <a:pt x="283" y="726"/>
                  <a:pt x="294" y="726"/>
                  <a:pt x="302" y="731"/>
                </a:cubicBezTo>
                <a:cubicBezTo>
                  <a:pt x="309" y="736"/>
                  <a:pt x="312" y="746"/>
                  <a:pt x="320" y="750"/>
                </a:cubicBezTo>
                <a:cubicBezTo>
                  <a:pt x="337" y="759"/>
                  <a:pt x="375" y="768"/>
                  <a:pt x="375" y="768"/>
                </a:cubicBezTo>
                <a:cubicBezTo>
                  <a:pt x="466" y="828"/>
                  <a:pt x="548" y="856"/>
                  <a:pt x="658" y="868"/>
                </a:cubicBezTo>
                <a:cubicBezTo>
                  <a:pt x="697" y="866"/>
                  <a:pt x="849" y="868"/>
                  <a:pt x="923" y="850"/>
                </a:cubicBezTo>
                <a:cubicBezTo>
                  <a:pt x="951" y="843"/>
                  <a:pt x="978" y="832"/>
                  <a:pt x="1006" y="823"/>
                </a:cubicBezTo>
                <a:cubicBezTo>
                  <a:pt x="1015" y="820"/>
                  <a:pt x="1033" y="814"/>
                  <a:pt x="1033" y="814"/>
                </a:cubicBezTo>
                <a:cubicBezTo>
                  <a:pt x="1055" y="791"/>
                  <a:pt x="1066" y="778"/>
                  <a:pt x="1097" y="768"/>
                </a:cubicBezTo>
                <a:cubicBezTo>
                  <a:pt x="1114" y="714"/>
                  <a:pt x="1092" y="763"/>
                  <a:pt x="1134" y="722"/>
                </a:cubicBezTo>
                <a:cubicBezTo>
                  <a:pt x="1148" y="708"/>
                  <a:pt x="1157" y="690"/>
                  <a:pt x="1170" y="676"/>
                </a:cubicBezTo>
                <a:cubicBezTo>
                  <a:pt x="1196" y="597"/>
                  <a:pt x="1159" y="695"/>
                  <a:pt x="1198" y="631"/>
                </a:cubicBezTo>
                <a:cubicBezTo>
                  <a:pt x="1203" y="623"/>
                  <a:pt x="1203" y="612"/>
                  <a:pt x="1207" y="603"/>
                </a:cubicBezTo>
                <a:cubicBezTo>
                  <a:pt x="1212" y="593"/>
                  <a:pt x="1219" y="585"/>
                  <a:pt x="1225" y="576"/>
                </a:cubicBezTo>
                <a:cubicBezTo>
                  <a:pt x="1249" y="503"/>
                  <a:pt x="1244" y="443"/>
                  <a:pt x="1225" y="366"/>
                </a:cubicBezTo>
                <a:cubicBezTo>
                  <a:pt x="1221" y="303"/>
                  <a:pt x="1233" y="121"/>
                  <a:pt x="1143" y="91"/>
                </a:cubicBezTo>
                <a:cubicBezTo>
                  <a:pt x="1110" y="60"/>
                  <a:pt x="1132" y="75"/>
                  <a:pt x="1070" y="55"/>
                </a:cubicBezTo>
                <a:cubicBezTo>
                  <a:pt x="1061" y="52"/>
                  <a:pt x="1042" y="46"/>
                  <a:pt x="1042" y="46"/>
                </a:cubicBezTo>
                <a:cubicBezTo>
                  <a:pt x="1008" y="10"/>
                  <a:pt x="961" y="8"/>
                  <a:pt x="914" y="0"/>
                </a:cubicBezTo>
                <a:cubicBezTo>
                  <a:pt x="768" y="6"/>
                  <a:pt x="704" y="14"/>
                  <a:pt x="576" y="27"/>
                </a:cubicBezTo>
                <a:cubicBezTo>
                  <a:pt x="570" y="33"/>
                  <a:pt x="563" y="39"/>
                  <a:pt x="558" y="46"/>
                </a:cubicBezTo>
                <a:cubicBezTo>
                  <a:pt x="542" y="72"/>
                  <a:pt x="557" y="82"/>
                  <a:pt x="539" y="64"/>
                </a:cubicBezTo>
                <a:close/>
              </a:path>
            </a:pathLst>
          </a:custGeom>
          <a:noFill/>
          <a:ln w="38100" cap="flat" cmpd="sng">
            <a:solidFill>
              <a:srgbClr val="000000"/>
            </a:solidFill>
            <a:prstDash val="solid"/>
            <a:round/>
            <a:headEnd/>
            <a:tailEnd/>
          </a:ln>
          <a:effectLst/>
        </p:spPr>
        <p:txBody>
          <a:bodyPr/>
          <a:lstStyle/>
          <a:p>
            <a:endParaRPr lang="en-US"/>
          </a:p>
        </p:txBody>
      </p:sp>
      <p:sp>
        <p:nvSpPr>
          <p:cNvPr id="234544" name="Text Box 48"/>
          <p:cNvSpPr txBox="1">
            <a:spLocks noChangeArrowheads="1"/>
          </p:cNvSpPr>
          <p:nvPr/>
        </p:nvSpPr>
        <p:spPr bwMode="auto">
          <a:xfrm>
            <a:off x="4595813" y="3124200"/>
            <a:ext cx="509587" cy="396875"/>
          </a:xfrm>
          <a:prstGeom prst="rect">
            <a:avLst/>
          </a:prstGeom>
          <a:solidFill>
            <a:srgbClr val="FFFCFB"/>
          </a:solidFill>
          <a:ln w="12700">
            <a:noFill/>
            <a:miter lim="800000"/>
            <a:headEnd/>
            <a:tailEnd/>
          </a:ln>
          <a:effectLst/>
        </p:spPr>
        <p:txBody>
          <a:bodyPr wrap="none">
            <a:spAutoFit/>
          </a:bodyPr>
          <a:lstStyle/>
          <a:p>
            <a:r>
              <a:rPr lang="en-US" sz="2000" b="1"/>
              <a:t>A2</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6" name="Object 2">
            <a:hlinkClick r:id="" action="ppaction://ole?verb=0"/>
          </p:cNvPr>
          <p:cNvGraphicFramePr>
            <a:graphicFrameLocks/>
          </p:cNvGraphicFramePr>
          <p:nvPr/>
        </p:nvGraphicFramePr>
        <p:xfrm>
          <a:off x="2209800" y="1143000"/>
          <a:ext cx="4495800" cy="2819400"/>
        </p:xfrm>
        <a:graphic>
          <a:graphicData uri="http://schemas.openxmlformats.org/presentationml/2006/ole">
            <p:oleObj spid="_x0000_s149506" name="Clip" r:id="rId4" imgW="3528695" imgH="1936564" progId="MS_ClipArt_Gallery.2">
              <p:embed/>
            </p:oleObj>
          </a:graphicData>
        </a:graphic>
      </p:graphicFrame>
      <p:sp>
        <p:nvSpPr>
          <p:cNvPr id="149508" name="Rectangle 4"/>
          <p:cNvSpPr>
            <a:spLocks noChangeArrowheads="1"/>
          </p:cNvSpPr>
          <p:nvPr/>
        </p:nvSpPr>
        <p:spPr bwMode="auto">
          <a:xfrm>
            <a:off x="3771900" y="2928938"/>
            <a:ext cx="9144000" cy="0"/>
          </a:xfrm>
          <a:prstGeom prst="rect">
            <a:avLst/>
          </a:prstGeom>
          <a:noFill/>
          <a:ln w="12700">
            <a:noFill/>
            <a:miter lim="800000"/>
            <a:headEnd/>
            <a:tailEnd/>
          </a:ln>
          <a:effectLst/>
        </p:spPr>
        <p:txBody>
          <a:bodyPr>
            <a:spAutoFit/>
          </a:bodyPr>
          <a:lstStyle/>
          <a:p>
            <a:endParaRPr lang="en-US"/>
          </a:p>
        </p:txBody>
      </p:sp>
      <p:pic>
        <p:nvPicPr>
          <p:cNvPr id="149507" name="Picture 3" descr="M113line(b)"/>
          <p:cNvPicPr>
            <a:picLocks noChangeAspect="1" noChangeArrowheads="1"/>
          </p:cNvPicPr>
          <p:nvPr/>
        </p:nvPicPr>
        <p:blipFill>
          <a:blip r:embed="rId5" cstate="print"/>
          <a:srcRect/>
          <a:stretch>
            <a:fillRect/>
          </a:stretch>
        </p:blipFill>
        <p:spPr bwMode="auto">
          <a:xfrm>
            <a:off x="457200" y="4648200"/>
            <a:ext cx="1600200" cy="1000125"/>
          </a:xfrm>
          <a:prstGeom prst="rect">
            <a:avLst/>
          </a:prstGeom>
          <a:noFill/>
        </p:spPr>
      </p:pic>
      <p:sp>
        <p:nvSpPr>
          <p:cNvPr id="149510" name="Rectangle 6"/>
          <p:cNvSpPr>
            <a:spLocks noChangeArrowheads="1"/>
          </p:cNvSpPr>
          <p:nvPr/>
        </p:nvSpPr>
        <p:spPr bwMode="auto">
          <a:xfrm>
            <a:off x="3733800" y="2776538"/>
            <a:ext cx="9144000" cy="0"/>
          </a:xfrm>
          <a:prstGeom prst="rect">
            <a:avLst/>
          </a:prstGeom>
          <a:noFill/>
          <a:ln w="12700">
            <a:noFill/>
            <a:miter lim="800000"/>
            <a:headEnd/>
            <a:tailEnd/>
          </a:ln>
          <a:effectLst/>
        </p:spPr>
        <p:txBody>
          <a:bodyPr>
            <a:spAutoFit/>
          </a:bodyPr>
          <a:lstStyle/>
          <a:p>
            <a:endParaRPr lang="en-US"/>
          </a:p>
        </p:txBody>
      </p:sp>
      <p:pic>
        <p:nvPicPr>
          <p:cNvPr id="149509" name="Picture 5" descr="ASLAV Picture"/>
          <p:cNvPicPr>
            <a:picLocks noChangeAspect="1" noChangeArrowheads="1"/>
          </p:cNvPicPr>
          <p:nvPr/>
        </p:nvPicPr>
        <p:blipFill>
          <a:blip r:embed="rId6" cstate="print"/>
          <a:srcRect/>
          <a:stretch>
            <a:fillRect/>
          </a:stretch>
        </p:blipFill>
        <p:spPr bwMode="auto">
          <a:xfrm>
            <a:off x="3733800" y="4495800"/>
            <a:ext cx="1676400" cy="1304925"/>
          </a:xfrm>
          <a:prstGeom prst="rect">
            <a:avLst/>
          </a:prstGeom>
          <a:noFill/>
        </p:spPr>
      </p:pic>
      <p:sp>
        <p:nvSpPr>
          <p:cNvPr id="149512" name="Rectangle 8"/>
          <p:cNvSpPr>
            <a:spLocks noChangeArrowheads="1"/>
          </p:cNvSpPr>
          <p:nvPr/>
        </p:nvSpPr>
        <p:spPr bwMode="auto">
          <a:xfrm>
            <a:off x="3771900" y="2924175"/>
            <a:ext cx="9144000" cy="0"/>
          </a:xfrm>
          <a:prstGeom prst="rect">
            <a:avLst/>
          </a:prstGeom>
          <a:noFill/>
          <a:ln w="12700">
            <a:noFill/>
            <a:miter lim="800000"/>
            <a:headEnd/>
            <a:tailEnd/>
          </a:ln>
          <a:effectLst/>
        </p:spPr>
        <p:txBody>
          <a:bodyPr>
            <a:spAutoFit/>
          </a:bodyPr>
          <a:lstStyle/>
          <a:p>
            <a:endParaRPr lang="en-US"/>
          </a:p>
        </p:txBody>
      </p:sp>
      <p:graphicFrame>
        <p:nvGraphicFramePr>
          <p:cNvPr id="149511" name="Object 7"/>
          <p:cNvGraphicFramePr>
            <a:graphicFrameLocks noChangeAspect="1"/>
          </p:cNvGraphicFramePr>
          <p:nvPr/>
        </p:nvGraphicFramePr>
        <p:xfrm>
          <a:off x="6705600" y="4648200"/>
          <a:ext cx="1600200" cy="1009650"/>
        </p:xfrm>
        <a:graphic>
          <a:graphicData uri="http://schemas.openxmlformats.org/presentationml/2006/ole">
            <p:oleObj spid="_x0000_s149511" r:id="rId7" imgW="1601053" imgH="1010133" progId="Word.Picture.8">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p:cNvSpPr txBox="1">
            <a:spLocks noChangeArrowheads="1"/>
          </p:cNvSpPr>
          <p:nvPr/>
        </p:nvSpPr>
        <p:spPr bwMode="auto">
          <a:xfrm>
            <a:off x="1219200" y="441325"/>
            <a:ext cx="6781800" cy="701675"/>
          </a:xfrm>
          <a:prstGeom prst="rect">
            <a:avLst/>
          </a:prstGeom>
          <a:noFill/>
          <a:ln w="12700">
            <a:noFill/>
            <a:miter lim="800000"/>
            <a:headEnd/>
            <a:tailEnd/>
          </a:ln>
          <a:effectLst/>
        </p:spPr>
        <p:txBody>
          <a:bodyPr>
            <a:spAutoFit/>
          </a:bodyPr>
          <a:lstStyle/>
          <a:p>
            <a:pPr algn="ctr"/>
            <a:r>
              <a:rPr lang="en-US" sz="4000" b="1">
                <a:solidFill>
                  <a:schemeClr val="bg2"/>
                </a:solidFill>
              </a:rPr>
              <a:t>OFFENSIVE OPERATIONS</a:t>
            </a:r>
          </a:p>
        </p:txBody>
      </p:sp>
      <p:sp>
        <p:nvSpPr>
          <p:cNvPr id="75784" name="Text Box 8"/>
          <p:cNvSpPr txBox="1">
            <a:spLocks noChangeArrowheads="1"/>
          </p:cNvSpPr>
          <p:nvPr/>
        </p:nvSpPr>
        <p:spPr bwMode="auto">
          <a:xfrm>
            <a:off x="914400" y="1676400"/>
            <a:ext cx="7620000" cy="3935413"/>
          </a:xfrm>
          <a:prstGeom prst="rect">
            <a:avLst/>
          </a:prstGeom>
          <a:noFill/>
          <a:ln w="12700">
            <a:noFill/>
            <a:miter lim="800000"/>
            <a:headEnd/>
            <a:tailEnd/>
          </a:ln>
          <a:effectLst/>
        </p:spPr>
        <p:txBody>
          <a:bodyPr>
            <a:spAutoFit/>
          </a:bodyPr>
          <a:lstStyle/>
          <a:p>
            <a:pPr algn="ctr"/>
            <a:r>
              <a:rPr lang="en-US" sz="2800" b="1"/>
              <a:t>Additional Tasks: </a:t>
            </a:r>
          </a:p>
          <a:p>
            <a:endParaRPr lang="en-US" sz="2800" b="1"/>
          </a:p>
          <a:p>
            <a:r>
              <a:rPr lang="en-US" sz="2800" b="1"/>
              <a:t>Disruption of the enemy</a:t>
            </a:r>
          </a:p>
          <a:p>
            <a:r>
              <a:rPr lang="en-US" sz="2800" b="1"/>
              <a:t>Denying the enemy resources</a:t>
            </a:r>
          </a:p>
          <a:p>
            <a:r>
              <a:rPr lang="en-US" sz="2800" b="1"/>
              <a:t>Fixing the enemy</a:t>
            </a:r>
          </a:p>
          <a:p>
            <a:r>
              <a:rPr lang="en-US" sz="2800" b="1"/>
              <a:t>Securing terrain</a:t>
            </a:r>
          </a:p>
          <a:p>
            <a:r>
              <a:rPr lang="en-US" sz="2800" b="1"/>
              <a:t>Gaining information</a:t>
            </a:r>
          </a:p>
          <a:p>
            <a:r>
              <a:rPr lang="en-US" sz="2800" b="1"/>
              <a:t> 	Achieved by “Aggressive Patrolling”</a:t>
            </a:r>
          </a:p>
          <a:p>
            <a:endParaRPr lang="en-US" sz="2800" b="1"/>
          </a:p>
        </p:txBody>
      </p:sp>
      <p:sp>
        <p:nvSpPr>
          <p:cNvPr id="75786" name="Text Box 10"/>
          <p:cNvSpPr txBox="1">
            <a:spLocks noChangeArrowheads="1"/>
          </p:cNvSpPr>
          <p:nvPr/>
        </p:nvSpPr>
        <p:spPr bwMode="auto">
          <a:xfrm>
            <a:off x="7467600" y="6491288"/>
            <a:ext cx="2286000" cy="366712"/>
          </a:xfrm>
          <a:prstGeom prst="rect">
            <a:avLst/>
          </a:prstGeom>
          <a:noFill/>
          <a:ln w="12700">
            <a:noFill/>
            <a:miter lim="800000"/>
            <a:headEnd/>
            <a:tailEnd/>
          </a:ln>
          <a:effectLst/>
        </p:spPr>
        <p:txBody>
          <a:bodyPr>
            <a:spAutoFit/>
          </a:bodyPr>
          <a:lstStyle/>
          <a:p>
            <a:pPr>
              <a:spcBef>
                <a:spcPct val="50000"/>
              </a:spcBef>
            </a:pPr>
            <a:r>
              <a:rPr lang="en-US" sz="1800" b="1"/>
              <a:t>FM 3-0 pg 7-2</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ChangeArrowheads="1"/>
          </p:cNvSpPr>
          <p:nvPr>
            <p:ph type="title"/>
          </p:nvPr>
        </p:nvSpPr>
        <p:spPr bwMode="auto">
          <a:xfrm>
            <a:off x="685800" y="381000"/>
            <a:ext cx="79248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a:t>OFFENSIVE OPERATIONS </a:t>
            </a:r>
          </a:p>
        </p:txBody>
      </p:sp>
      <p:sp>
        <p:nvSpPr>
          <p:cNvPr id="217091" name="Rectangle 3"/>
          <p:cNvSpPr>
            <a:spLocks noChangeArrowheads="1"/>
          </p:cNvSpPr>
          <p:nvPr>
            <p:ph type="body" idx="1"/>
          </p:nvPr>
        </p:nvSpPr>
        <p:spPr bwMode="auto">
          <a:xfrm>
            <a:off x="457200" y="1371600"/>
            <a:ext cx="8229600" cy="5181600"/>
          </a:xfrm>
          <a:noFill/>
          <a:ln>
            <a:miter lim="800000"/>
            <a:headEnd/>
            <a:tailEnd/>
          </a:ln>
        </p:spPr>
        <p:txBody>
          <a:bodyPr vert="horz" wrap="square" lIns="91440" tIns="45720" rIns="91440" bIns="45720" numCol="1" anchor="t" anchorCtr="0" compatLnSpc="1">
            <a:prstTxWarp prst="textNoShape">
              <a:avLst/>
            </a:prstTxWarp>
          </a:bodyPr>
          <a:lstStyle/>
          <a:p>
            <a:pPr algn="ctr">
              <a:buFont typeface="Symbol" pitchFamily="18" charset="2"/>
              <a:buNone/>
            </a:pPr>
            <a:r>
              <a:rPr lang="en-US" b="1"/>
              <a:t> </a:t>
            </a:r>
            <a:r>
              <a:rPr lang="en-US" sz="3200" b="1"/>
              <a:t>THE OPERATIONAL AND TACTICAL LEVELS OF WAR</a:t>
            </a:r>
            <a:endParaRPr lang="en-US" sz="4000" b="1"/>
          </a:p>
          <a:p>
            <a:pPr>
              <a:buFont typeface="Symbol" pitchFamily="18" charset="2"/>
              <a:buNone/>
            </a:pPr>
            <a:r>
              <a:rPr lang="en-US" b="1"/>
              <a:t>    Army operational units conduct offensive campaigns and major operations to achieve theater-level effects based on tactical actions.</a:t>
            </a:r>
          </a:p>
          <a:p>
            <a:r>
              <a:rPr lang="en-US" b="1"/>
              <a:t>Operational Offense:</a:t>
            </a:r>
            <a:r>
              <a:rPr lang="en-US"/>
              <a:t>  At the operational level, offensive operations directly or indirectly attack the enemy “center of gravity”.</a:t>
            </a:r>
          </a:p>
          <a:p>
            <a:r>
              <a:rPr lang="en-US" b="1"/>
              <a:t>Tactical Offense:</a:t>
            </a:r>
            <a:r>
              <a:rPr lang="en-US"/>
              <a:t>  At the operational level, tactical units exploit the effects that joint and multinational forces contribute to the offense.</a:t>
            </a:r>
          </a:p>
        </p:txBody>
      </p:sp>
      <p:sp>
        <p:nvSpPr>
          <p:cNvPr id="217092" name="Text Box 4"/>
          <p:cNvSpPr txBox="1">
            <a:spLocks noChangeArrowheads="1"/>
          </p:cNvSpPr>
          <p:nvPr/>
        </p:nvSpPr>
        <p:spPr bwMode="auto">
          <a:xfrm>
            <a:off x="6781800" y="6477000"/>
            <a:ext cx="2362200" cy="366713"/>
          </a:xfrm>
          <a:prstGeom prst="rect">
            <a:avLst/>
          </a:prstGeom>
          <a:noFill/>
          <a:ln w="12700">
            <a:noFill/>
            <a:miter lim="800000"/>
            <a:headEnd/>
            <a:tailEnd/>
          </a:ln>
          <a:effectLst/>
        </p:spPr>
        <p:txBody>
          <a:bodyPr>
            <a:spAutoFit/>
          </a:bodyPr>
          <a:lstStyle/>
          <a:p>
            <a:pPr>
              <a:spcBef>
                <a:spcPct val="50000"/>
              </a:spcBef>
            </a:pPr>
            <a:r>
              <a:rPr lang="en-US" sz="1800" b="1"/>
              <a:t>FM 3-0 pg 7-2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b23-vin">
  <a:themeElements>
    <a:clrScheme name="">
      <a:dk1>
        <a:srgbClr val="00279F"/>
      </a:dk1>
      <a:lt1>
        <a:srgbClr val="FAFD00"/>
      </a:lt1>
      <a:dk2>
        <a:srgbClr val="0000FF"/>
      </a:dk2>
      <a:lt2>
        <a:srgbClr val="FFFF00"/>
      </a:lt2>
      <a:accent1>
        <a:srgbClr val="F57B49"/>
      </a:accent1>
      <a:accent2>
        <a:srgbClr val="FF00FF"/>
      </a:accent2>
      <a:accent3>
        <a:srgbClr val="AAAAFF"/>
      </a:accent3>
      <a:accent4>
        <a:srgbClr val="D6D800"/>
      </a:accent4>
      <a:accent5>
        <a:srgbClr val="F9BFB1"/>
      </a:accent5>
      <a:accent6>
        <a:srgbClr val="E700E7"/>
      </a:accent6>
      <a:hlink>
        <a:srgbClr val="FF0000"/>
      </a:hlink>
      <a:folHlink>
        <a:srgbClr val="919191"/>
      </a:folHlink>
    </a:clrScheme>
    <a:fontScheme name="cb23-v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Arial" charset="0"/>
          </a:defRPr>
        </a:defPPr>
      </a:lstStyle>
    </a:lnDef>
  </a:objectDefaults>
  <a:extraClrSchemeLst>
    <a:extraClrScheme>
      <a:clrScheme name="cb23-vi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b23-vi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b23-vi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b23-vi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b23-v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b23-v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b23-v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h:\tactics\team3\3-team\chief-t3\ioac\m-tm-def\cb23\cb23-vin.ppt</Template>
  <TotalTime>2436309920</TotalTime>
  <Pages>66</Pages>
  <Words>2042</Words>
  <Application>Microsoft Office PowerPoint</Application>
  <PresentationFormat>On-screen Show (4:3)</PresentationFormat>
  <Paragraphs>493</Paragraphs>
  <Slides>77</Slides>
  <Notes>77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77</vt:i4>
      </vt:variant>
    </vt:vector>
  </HeadingPairs>
  <TitlesOfParts>
    <vt:vector size="84" baseType="lpstr">
      <vt:lpstr>Times New Roman</vt:lpstr>
      <vt:lpstr>Arial</vt:lpstr>
      <vt:lpstr>Symbol</vt:lpstr>
      <vt:lpstr>cb23-vin</vt:lpstr>
      <vt:lpstr>Microsoft ClipArt Gallery</vt:lpstr>
      <vt:lpstr>Microsoft Clip Gallery</vt:lpstr>
      <vt:lpstr>Microsoft Word Picture</vt:lpstr>
      <vt:lpstr> OFFENSIVE OPERATIONS</vt:lpstr>
      <vt:lpstr>MY CENTER IS GIVING WAY,  MY RIGHT IS IN RETREAT;  IMPOSSIBLE TO MANEUVER; SITUATION EXCELLENT.  I AM ATTACKING.  MARSHAL FERDINAND FOCH BATTLE OF THE MARNE SEPTEMBER 1914.</vt:lpstr>
      <vt:lpstr>TERMINAL LEARNING OBJECTIVE</vt:lpstr>
      <vt:lpstr>ADMINISTRATION</vt:lpstr>
      <vt:lpstr>Slide 5</vt:lpstr>
      <vt:lpstr>ENABLING LEARNING OBJECTIVE</vt:lpstr>
      <vt:lpstr>Slide 7</vt:lpstr>
      <vt:lpstr>Slide 8</vt:lpstr>
      <vt:lpstr>OFFENSIVE OPERATIONS </vt:lpstr>
      <vt:lpstr>ENABLING LEARNING OBJECTIVE</vt:lpstr>
      <vt:lpstr>Slide 11</vt:lpstr>
      <vt:lpstr>CHARACTERISTICS OF THE OFFENSE</vt:lpstr>
      <vt:lpstr>SURPRISE</vt:lpstr>
      <vt:lpstr>CONCENTRATION</vt:lpstr>
      <vt:lpstr>TEMPO</vt:lpstr>
      <vt:lpstr>AUDACITY</vt:lpstr>
      <vt:lpstr>DECISIVE OPERATIONS  IN THE OFFENSE</vt:lpstr>
      <vt:lpstr>SHAPING OPERATIONS</vt:lpstr>
      <vt:lpstr>SHAPING OPERATIONS</vt:lpstr>
      <vt:lpstr>SUSTAINING OPERATIONS</vt:lpstr>
      <vt:lpstr>Slide 21</vt:lpstr>
      <vt:lpstr>FORMS OF MANEUVER</vt:lpstr>
      <vt:lpstr>Slide 23</vt:lpstr>
      <vt:lpstr>ENVELOPMENT</vt:lpstr>
      <vt:lpstr>ENVELOPMENT</vt:lpstr>
      <vt:lpstr>TURNING MOVEMENT</vt:lpstr>
      <vt:lpstr>TURNING MOVEMENT</vt:lpstr>
      <vt:lpstr>INFILTRATION</vt:lpstr>
      <vt:lpstr>INFILTRATION</vt:lpstr>
      <vt:lpstr>PENETRATION</vt:lpstr>
      <vt:lpstr>PENETRATION</vt:lpstr>
      <vt:lpstr>FRONTAL ATTACK</vt:lpstr>
      <vt:lpstr>FRONTAL ATTACK</vt:lpstr>
      <vt:lpstr>ENABLING LEARNING OBJECTIVE</vt:lpstr>
      <vt:lpstr>TYPES OF OFFENSIVE OPERATIONS</vt:lpstr>
      <vt:lpstr>TYPES OF OFFENSIVE OPERATIONS</vt:lpstr>
      <vt:lpstr>MOVEMENT TO CONTACT</vt:lpstr>
      <vt:lpstr>Slide 38</vt:lpstr>
      <vt:lpstr>Slide 39</vt:lpstr>
      <vt:lpstr>Slide 40</vt:lpstr>
      <vt:lpstr>ATTACK</vt:lpstr>
      <vt:lpstr>Slide 42</vt:lpstr>
      <vt:lpstr>Slide 43</vt:lpstr>
      <vt:lpstr>SPECIAL PURPOSE  ATTACKS</vt:lpstr>
      <vt:lpstr>Slide 45</vt:lpstr>
      <vt:lpstr>Slide 46</vt:lpstr>
      <vt:lpstr>Slide 47</vt:lpstr>
      <vt:lpstr>AMBUSH</vt:lpstr>
      <vt:lpstr>Slide 49</vt:lpstr>
      <vt:lpstr>DEMONSTRATION</vt:lpstr>
      <vt:lpstr>EXPLOITATION</vt:lpstr>
      <vt:lpstr>PURSUIT</vt:lpstr>
      <vt:lpstr>ENABLING LEARNING OBJECTIVE</vt:lpstr>
      <vt:lpstr>PHASES OF OFFENSIVE OPERATIONS</vt:lpstr>
      <vt:lpstr>PLANNING</vt:lpstr>
      <vt:lpstr>PREPARING</vt:lpstr>
      <vt:lpstr>EXECUTING</vt:lpstr>
      <vt:lpstr>OPERATIONS IN  DEPTH</vt:lpstr>
      <vt:lpstr>OPERATIONS IN DEPTH</vt:lpstr>
      <vt:lpstr>DEEP OPERATIONS</vt:lpstr>
      <vt:lpstr>CLOSE OPERATIONS</vt:lpstr>
      <vt:lpstr>REAR OPERATIONS</vt:lpstr>
      <vt:lpstr>ORGANIZATION FOR THE  “ATTACK” </vt:lpstr>
      <vt:lpstr>ORGANIZATION FOR  THE ATTACK</vt:lpstr>
      <vt:lpstr>SUPPORT ELEMENT</vt:lpstr>
      <vt:lpstr>BREACH ELEMENT</vt:lpstr>
      <vt:lpstr>ASSAULT ELEMENT</vt:lpstr>
      <vt:lpstr>RALLY POINT</vt:lpstr>
      <vt:lpstr>ENABLING LEARNING OBJECTIVE</vt:lpstr>
      <vt:lpstr>WEAPONS</vt:lpstr>
      <vt:lpstr>DIRECT &amp; INDIRECT  FIRE CONTROL MEASURES</vt:lpstr>
      <vt:lpstr>DIRECT FIRES</vt:lpstr>
      <vt:lpstr>INDIRECT FIRES</vt:lpstr>
      <vt:lpstr>Slide 74</vt:lpstr>
      <vt:lpstr>Slide 75</vt:lpstr>
      <vt:lpstr>Slide 76</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Operations</dc:title>
  <dc:creator>SFC Hughes</dc:creator>
  <cp:lastModifiedBy>patricia.defrieze</cp:lastModifiedBy>
  <cp:revision>225</cp:revision>
  <cp:lastPrinted>2000-11-02T20:24:17Z</cp:lastPrinted>
  <dcterms:created xsi:type="dcterms:W3CDTF">1995-02-22T09:14:56Z</dcterms:created>
  <dcterms:modified xsi:type="dcterms:W3CDTF">2012-02-15T14:38:00Z</dcterms:modified>
</cp:coreProperties>
</file>