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2AE7-B04C-47DF-ACBD-F897CEDCF3D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3E61E-D172-4A48-93A0-F8B65AE9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6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5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3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7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3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8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5A6D-45C3-4015-80A6-9085E9D5B060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93D8-CE5B-4648-8EEB-79009C828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812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Military History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Study Guide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7754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8C3-513E-454C-87E8-C6C7CED509E8}" type="slidenum">
              <a:rPr lang="en-US"/>
              <a:pPr/>
              <a:t>10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b="1" i="1"/>
              <a:t>What is Battle Analysis?</a:t>
            </a:r>
            <a:r>
              <a:rPr lang="en-US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/>
          </a:p>
          <a:p>
            <a:r>
              <a:rPr lang="en-US" b="1" i="1"/>
              <a:t>A process used by the Army which provides a systematic approach to the study of past campaigns, battles, and operations to derive lessons and insights relevant to contemporary military professionalism</a:t>
            </a:r>
            <a:r>
              <a:rPr lang="en-US"/>
              <a:t> 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1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7D25-4183-4D7C-9402-9EDD9699E05D}" type="slidenum">
              <a:rPr lang="en-US"/>
              <a:pPr/>
              <a:t>11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the four steps of the Battle Analysis process?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Define the subject</a:t>
            </a:r>
          </a:p>
          <a:p>
            <a:pPr>
              <a:lnSpc>
                <a:spcPct val="90000"/>
              </a:lnSpc>
            </a:pPr>
            <a:r>
              <a:rPr lang="en-US" b="1" i="1"/>
              <a:t>Set the stage</a:t>
            </a:r>
          </a:p>
          <a:p>
            <a:pPr>
              <a:lnSpc>
                <a:spcPct val="90000"/>
              </a:lnSpc>
            </a:pPr>
            <a:r>
              <a:rPr lang="en-US" b="1" i="1"/>
              <a:t>Describe the action</a:t>
            </a:r>
          </a:p>
          <a:p>
            <a:pPr>
              <a:lnSpc>
                <a:spcPct val="90000"/>
              </a:lnSpc>
            </a:pPr>
            <a:r>
              <a:rPr lang="en-US" b="1" i="1"/>
              <a:t>Draw military lessons and insights</a:t>
            </a:r>
            <a:r>
              <a:rPr lang="en-US"/>
              <a:t> 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5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FD2D-3B71-4BB8-828D-B25A55D16CC3}" type="slidenum">
              <a:rPr lang="en-US"/>
              <a:pPr/>
              <a:t>12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b="1" i="1"/>
              <a:t>What are the types of research sources used to support a battle analysis?</a:t>
            </a:r>
            <a:endParaRPr lang="en-US"/>
          </a:p>
          <a:p>
            <a:pPr algn="ctr">
              <a:buFont typeface="Wingdings" panose="05000000000000000000" pitchFamily="2" charset="2"/>
              <a:buNone/>
            </a:pPr>
            <a:endParaRPr lang="en-US" sz="1800"/>
          </a:p>
          <a:p>
            <a:r>
              <a:rPr lang="en-US" b="1" i="1"/>
              <a:t>Books (memoirs, official histories, operational histories, institutional histories), articles, primary sources (memos, letters, after-action reports), video presentations, oral histories, electronic media (worldwide web).</a:t>
            </a:r>
            <a:r>
              <a:rPr lang="en-US"/>
              <a:t> 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2923-F7D2-43EB-A331-67D2593C72DA}" type="slidenum">
              <a:rPr lang="en-US"/>
              <a:pPr/>
              <a:t>13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305800" cy="49530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some limitations of a battle analysis?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b="1" i="1"/>
              <a:t>History of any kind provides understanding, not proof; insight, not analogy.  </a:t>
            </a:r>
          </a:p>
          <a:p>
            <a:pPr>
              <a:lnSpc>
                <a:spcPct val="90000"/>
              </a:lnSpc>
            </a:pPr>
            <a:endParaRPr lang="en-US" b="1" i="1"/>
          </a:p>
          <a:p>
            <a:pPr>
              <a:lnSpc>
                <a:spcPct val="90000"/>
              </a:lnSpc>
            </a:pPr>
            <a:r>
              <a:rPr lang="en-US" b="1" i="1"/>
              <a:t>Battle analysis may impose a structure on events that were essentially chaotic in real time.</a:t>
            </a:r>
            <a:r>
              <a:rPr lang="en-US"/>
              <a:t> 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9448801" y="-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1" y="-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4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3DAF-8533-4BA3-A341-E583BC6AA8C8}" type="slidenum">
              <a:rPr lang="en-US"/>
              <a:pPr/>
              <a:t>14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the main elements of describing the action?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b="1" i="1"/>
              <a:t>State the mission of opposing forces, describe initial dispositions, describe opening moves, detail major phases, state the outcome.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5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61A-BC97-4B5D-927B-7E6F576F8B89}" type="slidenum">
              <a:rPr lang="en-US"/>
              <a:pPr/>
              <a:t>15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305800" cy="4419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b="1" i="1"/>
              <a:t>What are two elements of drawing lessons and insights from a battle analysis?</a:t>
            </a:r>
            <a:endParaRPr lang="en-US"/>
          </a:p>
          <a:p>
            <a:pPr algn="ctr">
              <a:buFont typeface="Wingdings" panose="05000000000000000000" pitchFamily="2" charset="2"/>
              <a:buNone/>
            </a:pPr>
            <a:endParaRPr lang="en-US" sz="1800"/>
          </a:p>
          <a:p>
            <a:pPr algn="ctr">
              <a:buFont typeface="Wingdings" panose="05000000000000000000" pitchFamily="2" charset="2"/>
              <a:buNone/>
            </a:pPr>
            <a:endParaRPr lang="en-US" sz="1800"/>
          </a:p>
          <a:p>
            <a:r>
              <a:rPr lang="en-US" b="1" i="1"/>
              <a:t>Establish cause and effect</a:t>
            </a:r>
          </a:p>
          <a:p>
            <a:r>
              <a:rPr lang="en-US" b="1" i="1"/>
              <a:t>Establish military lessons and determine their relevance to contemporary military professionalism.</a:t>
            </a:r>
            <a:r>
              <a:rPr lang="en-US"/>
              <a:t> 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88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0581-C120-46E0-AEC2-8695BAE3EA16}" type="slidenum">
              <a:rPr lang="en-US"/>
              <a:pPr/>
              <a:t>16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305800" cy="42672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some tools that can be used in drawing lessons and insights from a battle analysis?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b="1" i="1"/>
              <a:t>Principles of war</a:t>
            </a:r>
          </a:p>
          <a:p>
            <a:pPr>
              <a:lnSpc>
                <a:spcPct val="90000"/>
              </a:lnSpc>
            </a:pPr>
            <a:r>
              <a:rPr lang="en-US" b="1" i="1"/>
              <a:t>Airland Operations tenets</a:t>
            </a:r>
          </a:p>
          <a:p>
            <a:pPr>
              <a:lnSpc>
                <a:spcPct val="90000"/>
              </a:lnSpc>
            </a:pPr>
            <a:r>
              <a:rPr lang="en-US" b="1" i="1"/>
              <a:t>Battlefield operating systems</a:t>
            </a:r>
            <a:r>
              <a:rPr lang="en-US"/>
              <a:t> 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9220201" y="762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762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2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070-806B-4556-8AB8-2574563BC07E}" type="slidenum">
              <a:rPr lang="en-US"/>
              <a:pPr/>
              <a:t>17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05800" cy="41910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How can leaders describe battle analysis methodology to subordinates?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b="1" i="1"/>
              <a:t>Define and outline the methodology</a:t>
            </a:r>
          </a:p>
          <a:p>
            <a:pPr>
              <a:lnSpc>
                <a:spcPct val="90000"/>
              </a:lnSpc>
            </a:pPr>
            <a:r>
              <a:rPr lang="en-US" b="1" i="1"/>
              <a:t>Provide an example</a:t>
            </a:r>
          </a:p>
          <a:p>
            <a:pPr>
              <a:lnSpc>
                <a:spcPct val="90000"/>
              </a:lnSpc>
            </a:pPr>
            <a:r>
              <a:rPr lang="en-US" b="1" i="1"/>
              <a:t>Encourage the study of military history with the battle analysis framework as a guide</a:t>
            </a:r>
            <a:r>
              <a:rPr lang="en-US"/>
              <a:t> 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8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Pelopennisian</a:t>
            </a:r>
            <a:r>
              <a:rPr lang="en-US" dirty="0" smtClean="0"/>
              <a:t> War article by Robert </a:t>
            </a:r>
            <a:r>
              <a:rPr lang="en-US" dirty="0" err="1" smtClean="0"/>
              <a:t>Stassler</a:t>
            </a:r>
            <a:endParaRPr lang="en-US" dirty="0" smtClean="0"/>
          </a:p>
          <a:p>
            <a:r>
              <a:rPr lang="en-US" dirty="0" smtClean="0"/>
              <a:t>Additional Handout 3 Military History, (PDF)</a:t>
            </a:r>
          </a:p>
          <a:p>
            <a:r>
              <a:rPr lang="en-US" dirty="0" smtClean="0"/>
              <a:t>Handout 4 </a:t>
            </a:r>
            <a:r>
              <a:rPr lang="en-US" dirty="0" err="1" smtClean="0"/>
              <a:t>Kasserine</a:t>
            </a:r>
            <a:r>
              <a:rPr lang="en-US" dirty="0" smtClean="0"/>
              <a:t>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1647-D211-4C77-9B07-EDA32080B139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2014" y="1835150"/>
            <a:ext cx="8004175" cy="41402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is military history?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The study of activities of all armed forces in peace and war.</a:t>
            </a:r>
            <a:r>
              <a:rPr lang="en-US"/>
              <a:t> </a:t>
            </a:r>
            <a:endParaRPr lang="en-US" sz="4400" b="1" i="1">
              <a:latin typeface="Book Antiqua" panose="0204060205030503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sz="4400" b="1" i="1">
              <a:latin typeface="Book Antiqua" panose="0204060205030503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sz="4400" b="1">
              <a:latin typeface="Book Antiqua" panose="02040602050305030304" pitchFamily="18" charset="0"/>
            </a:endParaRPr>
          </a:p>
          <a:p>
            <a:pPr algn="ctr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>
              <a:latin typeface="Book Antiqua" panose="02040602050305030304" pitchFamily="18" charset="0"/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4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0092-0485-4D58-B453-907814DDDADB}" type="slidenum">
              <a:rPr lang="en-US"/>
              <a:pPr/>
              <a:t>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3600"/>
            <a:ext cx="87630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four commonly identified types of military history?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Operational, institutional, biographical, and social and technological.</a:t>
            </a:r>
            <a:r>
              <a:rPr lang="en-US"/>
              <a:t> </a:t>
            </a:r>
            <a:endParaRPr lang="en-US" sz="4400" b="1" i="1">
              <a:latin typeface="Book Antiqua" panose="0204060205030503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sz="4400" b="1">
              <a:latin typeface="Book Antiqua" panose="02040602050305030304" pitchFamily="18" charset="0"/>
            </a:endParaRPr>
          </a:p>
          <a:p>
            <a:pPr algn="ctr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>
              <a:latin typeface="Book Antiqua" panose="02040602050305030304" pitchFamily="18" charset="0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1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8B30-E5E9-483E-91F2-190EFC624C85}" type="slidenum">
              <a:rPr lang="en-US"/>
              <a:pPr/>
              <a:t>5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8763000" cy="5257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some of the reasons for military professionals to study military history?</a:t>
            </a:r>
            <a:endParaRPr lang="en-US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b="1" i="1"/>
              <a:t>Learn from past experience.  </a:t>
            </a:r>
          </a:p>
          <a:p>
            <a:pPr>
              <a:lnSpc>
                <a:spcPct val="90000"/>
              </a:lnSpc>
            </a:pPr>
            <a:r>
              <a:rPr lang="en-US" b="1" i="1"/>
              <a:t>Understand military concepts.  </a:t>
            </a:r>
          </a:p>
          <a:p>
            <a:pPr>
              <a:lnSpc>
                <a:spcPct val="90000"/>
              </a:lnSpc>
            </a:pPr>
            <a:r>
              <a:rPr lang="en-US" b="1" i="1"/>
              <a:t>Study the lives of soldiers in the past.  </a:t>
            </a:r>
          </a:p>
          <a:p>
            <a:pPr>
              <a:lnSpc>
                <a:spcPct val="90000"/>
              </a:lnSpc>
            </a:pPr>
            <a:r>
              <a:rPr lang="en-US" b="1" i="1"/>
              <a:t>Understand doctrinal evolution.  </a:t>
            </a:r>
          </a:p>
          <a:p>
            <a:pPr>
              <a:lnSpc>
                <a:spcPct val="90000"/>
              </a:lnSpc>
            </a:pPr>
            <a:r>
              <a:rPr lang="en-US" b="1" i="1"/>
              <a:t>Broaden knowledge of military subjects. Understand leadership issues.  </a:t>
            </a:r>
          </a:p>
          <a:p>
            <a:pPr>
              <a:lnSpc>
                <a:spcPct val="90000"/>
              </a:lnSpc>
            </a:pPr>
            <a:r>
              <a:rPr lang="en-US" b="1" i="1"/>
              <a:t>Learn about strategy and tactics.</a:t>
            </a:r>
            <a:r>
              <a:rPr lang="en-US"/>
              <a:t> </a:t>
            </a:r>
            <a:endParaRPr lang="en-US" sz="4400" b="1" i="1">
              <a:latin typeface="Book Antiqua" panose="0204060205030503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sz="4400" b="1">
              <a:latin typeface="Book Antiqua" panose="02040602050305030304" pitchFamily="18" charset="0"/>
            </a:endParaRPr>
          </a:p>
          <a:p>
            <a:pPr algn="ctr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>
              <a:latin typeface="Book Antiqua" panose="02040602050305030304" pitchFamily="18" charset="0"/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9331326" y="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1326" y="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0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1222-4194-4B4A-822D-38CCBE71E1A7}" type="slidenum">
              <a:rPr lang="en-US"/>
              <a:pPr/>
              <a:t>6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some limitations of a study of military history?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History provides understanding, not proof</a:t>
            </a:r>
          </a:p>
          <a:p>
            <a:pPr>
              <a:lnSpc>
                <a:spcPct val="90000"/>
              </a:lnSpc>
            </a:pPr>
            <a:endParaRPr lang="en-US" b="1" i="1"/>
          </a:p>
          <a:p>
            <a:pPr>
              <a:lnSpc>
                <a:spcPct val="90000"/>
              </a:lnSpc>
            </a:pPr>
            <a:r>
              <a:rPr lang="en-US" b="1" i="1"/>
              <a:t>History provides insight, not analogy.</a:t>
            </a:r>
            <a:r>
              <a:rPr lang="en-US"/>
              <a:t> </a:t>
            </a:r>
            <a:endParaRPr lang="en-US" sz="4400" b="1" i="1">
              <a:latin typeface="Book Antiqua" panose="0204060205030503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sz="4400" b="1">
              <a:latin typeface="Book Antiqua" panose="02040602050305030304" pitchFamily="18" charset="0"/>
            </a:endParaRPr>
          </a:p>
          <a:p>
            <a:pPr algn="ctr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>
              <a:latin typeface="Book Antiqua" panose="02040602050305030304" pitchFamily="18" charset="0"/>
            </a:endParaRP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1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9563-8871-421A-9FBD-26B13EFD268D}" type="slidenum">
              <a:rPr lang="en-US"/>
              <a:pPr/>
              <a:t>7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“constants of war?”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Aspects that transcend the time and place of battle, such as: 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terrain, logistics, communications, technology, surprise, leadership, and troop readiness.</a:t>
            </a:r>
            <a:r>
              <a:rPr lang="en-US"/>
              <a:t> </a:t>
            </a:r>
            <a:endParaRPr lang="en-US" sz="4000" b="1">
              <a:latin typeface="Book Antiqua" panose="02040602050305030304" pitchFamily="18" charset="0"/>
            </a:endParaRPr>
          </a:p>
          <a:p>
            <a:pPr algn="ctr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>
              <a:latin typeface="Book Antiqua" panose="02040602050305030304" pitchFamily="18" charset="0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3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E28E-51FE-41F1-B6B5-DD9009B19EC0}" type="slidenum">
              <a:rPr lang="en-US"/>
              <a:pPr/>
              <a:t>8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What are the most important principles in studying military history?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Begin with what interests you, study continuously, develop a study plan.</a:t>
            </a:r>
            <a:r>
              <a:rPr lang="en-US"/>
              <a:t> 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81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E814-CA7A-4211-B54A-E69BEC86D76F}" type="slidenum">
              <a:rPr lang="en-US"/>
              <a:pPr/>
              <a:t>9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1164" y="384175"/>
            <a:ext cx="6211887" cy="914400"/>
          </a:xfrm>
        </p:spPr>
        <p:txBody>
          <a:bodyPr/>
          <a:lstStyle/>
          <a:p>
            <a:r>
              <a:rPr lang="en-US" b="1" i="1">
                <a:solidFill>
                  <a:srgbClr val="FF0000"/>
                </a:solidFill>
              </a:rPr>
              <a:t>Check on Learning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305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How can subordinates be taught the value of military history?</a:t>
            </a:r>
            <a:r>
              <a:rPr lang="en-US"/>
              <a:t>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 i="1"/>
              <a:t>Help them determine what is of interest to them, encourage them to study continuously, help them develop a study plan.</a:t>
            </a:r>
            <a:r>
              <a:rPr lang="en-US"/>
              <a:t> 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9220201" y="152400"/>
          <a:ext cx="1336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1" y="152400"/>
                        <a:ext cx="1336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28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570</Words>
  <Application>Microsoft Office PowerPoint</Application>
  <PresentationFormat>Widescreen</PresentationFormat>
  <Paragraphs>101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Wingdings</vt:lpstr>
      <vt:lpstr>Office Theme</vt:lpstr>
      <vt:lpstr>Clip</vt:lpstr>
      <vt:lpstr>Military History</vt:lpstr>
      <vt:lpstr>Reading Assignments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  <vt:lpstr>Check on Learning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166th Student</dc:creator>
  <cp:lastModifiedBy>166th Student</cp:lastModifiedBy>
  <cp:revision>3</cp:revision>
  <dcterms:created xsi:type="dcterms:W3CDTF">2015-07-30T13:50:51Z</dcterms:created>
  <dcterms:modified xsi:type="dcterms:W3CDTF">2015-07-31T15:12:40Z</dcterms:modified>
</cp:coreProperties>
</file>