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B1F44-6BCD-4211-8316-D5B7A27F7077}" type="datetimeFigureOut">
              <a:rPr lang="en-US" smtClean="0"/>
              <a:t>8/1/2015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880C9-0905-448C-9C02-01434A750CF0}" type="slidenum">
              <a:rPr lang="en-US" smtClean="0"/>
              <a:t>‹#›</a:t>
            </a:fld>
            <a:endParaRPr lang="en-US"/>
          </a:p>
        </p:txBody>
      </p:sp>
    </p:spTree>
    <p:extLst>
      <p:ext uri="{BB962C8B-B14F-4D97-AF65-F5344CB8AC3E}">
        <p14:creationId xmlns:p14="http://schemas.microsoft.com/office/powerpoint/2010/main" val="70558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3886200" y="26988"/>
            <a:ext cx="29718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051" name="Rectangle 3"/>
          <p:cNvSpPr>
            <a:spLocks noChangeArrowheads="1"/>
          </p:cNvSpPr>
          <p:nvPr/>
        </p:nvSpPr>
        <p:spPr bwMode="auto">
          <a:xfrm>
            <a:off x="3886200" y="7793038"/>
            <a:ext cx="29718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sz="1000" i="1">
                <a:latin typeface="Times New Roman" panose="02020603050405020304" pitchFamily="18" charset="0"/>
              </a:rPr>
              <a:t>1</a:t>
            </a:r>
          </a:p>
        </p:txBody>
      </p:sp>
      <p:sp>
        <p:nvSpPr>
          <p:cNvPr id="258052" name="Rectangle 4"/>
          <p:cNvSpPr>
            <a:spLocks noChangeArrowheads="1"/>
          </p:cNvSpPr>
          <p:nvPr/>
        </p:nvSpPr>
        <p:spPr bwMode="auto">
          <a:xfrm>
            <a:off x="0" y="7793038"/>
            <a:ext cx="29718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053" name="Rectangle 5"/>
          <p:cNvSpPr>
            <a:spLocks noChangeArrowheads="1"/>
          </p:cNvSpPr>
          <p:nvPr/>
        </p:nvSpPr>
        <p:spPr bwMode="auto">
          <a:xfrm>
            <a:off x="0" y="26988"/>
            <a:ext cx="29718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054" name="Rectangle 6"/>
          <p:cNvSpPr>
            <a:spLocks noGrp="1" noRot="1" noChangeAspect="1" noChangeArrowheads="1" noTextEdit="1"/>
          </p:cNvSpPr>
          <p:nvPr>
            <p:ph type="sldImg"/>
          </p:nvPr>
        </p:nvSpPr>
        <p:spPr>
          <a:xfrm>
            <a:off x="696913" y="622300"/>
            <a:ext cx="5465762" cy="3074988"/>
          </a:xfrm>
          <a:ln cap="flat"/>
        </p:spPr>
      </p:sp>
      <p:sp>
        <p:nvSpPr>
          <p:cNvPr id="258055" name="Rectangle 7"/>
          <p:cNvSpPr>
            <a:spLocks noGrp="1" noChangeArrowheads="1"/>
          </p:cNvSpPr>
          <p:nvPr>
            <p:ph type="body" idx="1"/>
          </p:nvPr>
        </p:nvSpPr>
        <p:spPr>
          <a:xfrm>
            <a:off x="914400" y="3908425"/>
            <a:ext cx="5029200" cy="3679825"/>
          </a:xfrm>
          <a:ln/>
        </p:spPr>
        <p:txBody>
          <a:bodyPr/>
          <a:lstStyle/>
          <a:p>
            <a:endParaRPr lang="en-US"/>
          </a:p>
        </p:txBody>
      </p:sp>
    </p:spTree>
    <p:extLst>
      <p:ext uri="{BB962C8B-B14F-4D97-AF65-F5344CB8AC3E}">
        <p14:creationId xmlns:p14="http://schemas.microsoft.com/office/powerpoint/2010/main" val="395202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3886200" y="26988"/>
            <a:ext cx="29718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1" name="Rectangle 3"/>
          <p:cNvSpPr>
            <a:spLocks noChangeArrowheads="1"/>
          </p:cNvSpPr>
          <p:nvPr/>
        </p:nvSpPr>
        <p:spPr bwMode="auto">
          <a:xfrm>
            <a:off x="3886200" y="7793038"/>
            <a:ext cx="29718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sz="1000" i="1">
                <a:latin typeface="Times New Roman" panose="02020603050405020304" pitchFamily="18" charset="0"/>
              </a:rPr>
              <a:t>6</a:t>
            </a:r>
          </a:p>
        </p:txBody>
      </p:sp>
      <p:sp>
        <p:nvSpPr>
          <p:cNvPr id="268292" name="Rectangle 4"/>
          <p:cNvSpPr>
            <a:spLocks noChangeArrowheads="1"/>
          </p:cNvSpPr>
          <p:nvPr/>
        </p:nvSpPr>
        <p:spPr bwMode="auto">
          <a:xfrm>
            <a:off x="0" y="7793038"/>
            <a:ext cx="29718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3" name="Rectangle 5"/>
          <p:cNvSpPr>
            <a:spLocks noChangeArrowheads="1"/>
          </p:cNvSpPr>
          <p:nvPr/>
        </p:nvSpPr>
        <p:spPr bwMode="auto">
          <a:xfrm>
            <a:off x="0" y="26988"/>
            <a:ext cx="29718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4" name="Rectangle 6"/>
          <p:cNvSpPr>
            <a:spLocks noGrp="1" noRot="1" noChangeAspect="1" noChangeArrowheads="1" noTextEdit="1"/>
          </p:cNvSpPr>
          <p:nvPr>
            <p:ph type="sldImg"/>
          </p:nvPr>
        </p:nvSpPr>
        <p:spPr>
          <a:xfrm>
            <a:off x="696913" y="622300"/>
            <a:ext cx="5465762" cy="3074988"/>
          </a:xfrm>
          <a:ln cap="flat"/>
        </p:spPr>
      </p:sp>
      <p:sp>
        <p:nvSpPr>
          <p:cNvPr id="268295" name="Rectangle 7"/>
          <p:cNvSpPr>
            <a:spLocks noGrp="1" noChangeArrowheads="1"/>
          </p:cNvSpPr>
          <p:nvPr>
            <p:ph type="body" idx="1"/>
          </p:nvPr>
        </p:nvSpPr>
        <p:spPr>
          <a:xfrm>
            <a:off x="914400" y="3908425"/>
            <a:ext cx="5029200" cy="3679825"/>
          </a:xfrm>
          <a:ln/>
        </p:spPr>
        <p:txBody>
          <a:bodyPr/>
          <a:lstStyle/>
          <a:p>
            <a:endParaRPr lang="en-US"/>
          </a:p>
        </p:txBody>
      </p:sp>
    </p:spTree>
    <p:extLst>
      <p:ext uri="{BB962C8B-B14F-4D97-AF65-F5344CB8AC3E}">
        <p14:creationId xmlns:p14="http://schemas.microsoft.com/office/powerpoint/2010/main" val="3167614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8007F2F-0A4A-489F-A5F0-7E6ED3CD1841}" type="datetime1">
              <a:rPr lang="en-US"/>
              <a:pPr/>
              <a:t>8/1/2015</a:t>
            </a:fld>
            <a:endParaRPr lang="en-US"/>
          </a:p>
        </p:txBody>
      </p:sp>
      <p:sp>
        <p:nvSpPr>
          <p:cNvPr id="7" name="Rectangle 7"/>
          <p:cNvSpPr>
            <a:spLocks noGrp="1" noChangeArrowheads="1"/>
          </p:cNvSpPr>
          <p:nvPr>
            <p:ph type="sldNum" sz="quarter" idx="5"/>
          </p:nvPr>
        </p:nvSpPr>
        <p:spPr>
          <a:ln/>
        </p:spPr>
        <p:txBody>
          <a:bodyPr/>
          <a:lstStyle/>
          <a:p>
            <a:fld id="{A37DDE1E-7485-412C-9DD3-15AC43291039}" type="slidenum">
              <a:rPr lang="en-US"/>
              <a:pPr/>
              <a:t>14</a:t>
            </a:fld>
            <a:endParaRPr lang="en-US"/>
          </a:p>
        </p:txBody>
      </p:sp>
      <p:sp>
        <p:nvSpPr>
          <p:cNvPr id="226306" name="Rectangle 2"/>
          <p:cNvSpPr>
            <a:spLocks noGrp="1" noRot="1" noChangeAspect="1" noChangeArrowheads="1" noTextEdit="1"/>
          </p:cNvSpPr>
          <p:nvPr>
            <p:ph type="sldImg"/>
          </p:nvPr>
        </p:nvSpPr>
        <p:spPr>
          <a:xfrm>
            <a:off x="406400" y="681038"/>
            <a:ext cx="6048375" cy="3403600"/>
          </a:xfrm>
          <a:ln/>
        </p:spPr>
      </p:sp>
      <p:sp>
        <p:nvSpPr>
          <p:cNvPr id="226307" name="Rectangle 3"/>
          <p:cNvSpPr>
            <a:spLocks noGrp="1" noChangeArrowheads="1"/>
          </p:cNvSpPr>
          <p:nvPr>
            <p:ph type="body" idx="1"/>
          </p:nvPr>
        </p:nvSpPr>
        <p:spPr/>
        <p:txBody>
          <a:bodyPr/>
          <a:lstStyle/>
          <a:p>
            <a:r>
              <a:rPr lang="en-US"/>
              <a:t>Have the students read the definitions of each</a:t>
            </a:r>
          </a:p>
        </p:txBody>
      </p:sp>
    </p:spTree>
    <p:extLst>
      <p:ext uri="{BB962C8B-B14F-4D97-AF65-F5344CB8AC3E}">
        <p14:creationId xmlns:p14="http://schemas.microsoft.com/office/powerpoint/2010/main" val="398684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noTextEdit="1"/>
          </p:cNvSpPr>
          <p:nvPr>
            <p:ph type="sldImg"/>
          </p:nvPr>
        </p:nvSpPr>
        <p:spPr>
          <a:ln cap="flat"/>
        </p:spPr>
      </p:sp>
      <p:sp>
        <p:nvSpPr>
          <p:cNvPr id="320515" name="Rectangle 3"/>
          <p:cNvSpPr>
            <a:spLocks noGrp="1" noChangeArrowheads="1"/>
          </p:cNvSpPr>
          <p:nvPr>
            <p:ph type="body" idx="1"/>
          </p:nvPr>
        </p:nvSpPr>
        <p:spPr>
          <a:ln/>
        </p:spPr>
        <p:txBody>
          <a:bodyPr lIns="92075" tIns="46038" rIns="92075" bIns="46038"/>
          <a:lstStyle/>
          <a:p>
            <a:endParaRPr lang="en-US"/>
          </a:p>
        </p:txBody>
      </p:sp>
    </p:spTree>
    <p:extLst>
      <p:ext uri="{BB962C8B-B14F-4D97-AF65-F5344CB8AC3E}">
        <p14:creationId xmlns:p14="http://schemas.microsoft.com/office/powerpoint/2010/main" val="338805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6343EB-63A4-48FA-A5CF-DF0BBAA6E6B3}" type="datetimeFigureOut">
              <a:rPr lang="en-US" smtClean="0"/>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FE550-42BE-4499-ABE6-2669B89C12F5}" type="slidenum">
              <a:rPr lang="en-US" smtClean="0"/>
              <a:t>‹#›</a:t>
            </a:fld>
            <a:endParaRPr lang="en-US"/>
          </a:p>
        </p:txBody>
      </p:sp>
    </p:spTree>
    <p:extLst>
      <p:ext uri="{BB962C8B-B14F-4D97-AF65-F5344CB8AC3E}">
        <p14:creationId xmlns:p14="http://schemas.microsoft.com/office/powerpoint/2010/main" val="201614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6343EB-63A4-48FA-A5CF-DF0BBAA6E6B3}" type="datetimeFigureOut">
              <a:rPr lang="en-US" smtClean="0"/>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FE550-42BE-4499-ABE6-2669B89C12F5}" type="slidenum">
              <a:rPr lang="en-US" smtClean="0"/>
              <a:t>‹#›</a:t>
            </a:fld>
            <a:endParaRPr lang="en-US"/>
          </a:p>
        </p:txBody>
      </p:sp>
    </p:spTree>
    <p:extLst>
      <p:ext uri="{BB962C8B-B14F-4D97-AF65-F5344CB8AC3E}">
        <p14:creationId xmlns:p14="http://schemas.microsoft.com/office/powerpoint/2010/main" val="23450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6343EB-63A4-48FA-A5CF-DF0BBAA6E6B3}" type="datetimeFigureOut">
              <a:rPr lang="en-US" smtClean="0"/>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FE550-42BE-4499-ABE6-2669B89C12F5}" type="slidenum">
              <a:rPr lang="en-US" smtClean="0"/>
              <a:t>‹#›</a:t>
            </a:fld>
            <a:endParaRPr lang="en-US"/>
          </a:p>
        </p:txBody>
      </p:sp>
    </p:spTree>
    <p:extLst>
      <p:ext uri="{BB962C8B-B14F-4D97-AF65-F5344CB8AC3E}">
        <p14:creationId xmlns:p14="http://schemas.microsoft.com/office/powerpoint/2010/main" val="2887206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8130" name="Rectangle 2"/>
          <p:cNvSpPr>
            <a:spLocks noGrp="1" noChangeArrowheads="1"/>
          </p:cNvSpPr>
          <p:nvPr>
            <p:ph type="dt" sz="half" idx="2"/>
          </p:nvPr>
        </p:nvSpPr>
        <p:spPr>
          <a:xfrm>
            <a:off x="914400" y="6248400"/>
            <a:ext cx="2540000" cy="457200"/>
          </a:xfrm>
        </p:spPr>
        <p:txBody>
          <a:bodyPr/>
          <a:lstStyle>
            <a:lvl1pPr>
              <a:defRPr/>
            </a:lvl1pPr>
          </a:lstStyle>
          <a:p>
            <a:endParaRPr lang="en-US"/>
          </a:p>
        </p:txBody>
      </p:sp>
      <p:sp>
        <p:nvSpPr>
          <p:cNvPr id="48131" name="Rectangle 3"/>
          <p:cNvSpPr>
            <a:spLocks noGrp="1" noChangeArrowheads="1"/>
          </p:cNvSpPr>
          <p:nvPr>
            <p:ph type="ftr" sz="quarter" idx="3"/>
          </p:nvPr>
        </p:nvSpPr>
        <p:spPr>
          <a:xfrm>
            <a:off x="4165600" y="6248400"/>
            <a:ext cx="3860800" cy="457200"/>
          </a:xfrm>
        </p:spPr>
        <p:txBody>
          <a:bodyPr/>
          <a:lstStyle>
            <a:lvl1pPr>
              <a:defRPr/>
            </a:lvl1pPr>
          </a:lstStyle>
          <a:p>
            <a:endParaRPr lang="en-US"/>
          </a:p>
        </p:txBody>
      </p:sp>
      <p:sp>
        <p:nvSpPr>
          <p:cNvPr id="48132" name="Rectangle 4"/>
          <p:cNvSpPr>
            <a:spLocks noGrp="1" noChangeArrowheads="1"/>
          </p:cNvSpPr>
          <p:nvPr>
            <p:ph type="ctrTitle"/>
          </p:nvPr>
        </p:nvSpPr>
        <p:spPr>
          <a:xfrm>
            <a:off x="914400" y="2286000"/>
            <a:ext cx="10363200" cy="1143000"/>
          </a:xfrm>
        </p:spPr>
        <p:txBody>
          <a:bodyPr/>
          <a:lstStyle>
            <a:lvl1pPr>
              <a:defRPr sz="6000"/>
            </a:lvl1pPr>
          </a:lstStyle>
          <a:p>
            <a:pPr lvl="0"/>
            <a:r>
              <a:rPr lang="en-US" noProof="0" smtClean="0"/>
              <a:t>Click to edit Master title style</a:t>
            </a:r>
          </a:p>
        </p:txBody>
      </p:sp>
    </p:spTree>
    <p:extLst>
      <p:ext uri="{BB962C8B-B14F-4D97-AF65-F5344CB8AC3E}">
        <p14:creationId xmlns:p14="http://schemas.microsoft.com/office/powerpoint/2010/main" val="55859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6343EB-63A4-48FA-A5CF-DF0BBAA6E6B3}" type="datetimeFigureOut">
              <a:rPr lang="en-US" smtClean="0"/>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FE550-42BE-4499-ABE6-2669B89C12F5}" type="slidenum">
              <a:rPr lang="en-US" smtClean="0"/>
              <a:t>‹#›</a:t>
            </a:fld>
            <a:endParaRPr lang="en-US"/>
          </a:p>
        </p:txBody>
      </p:sp>
    </p:spTree>
    <p:extLst>
      <p:ext uri="{BB962C8B-B14F-4D97-AF65-F5344CB8AC3E}">
        <p14:creationId xmlns:p14="http://schemas.microsoft.com/office/powerpoint/2010/main" val="113455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6343EB-63A4-48FA-A5CF-DF0BBAA6E6B3}" type="datetimeFigureOut">
              <a:rPr lang="en-US" smtClean="0"/>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FE550-42BE-4499-ABE6-2669B89C12F5}" type="slidenum">
              <a:rPr lang="en-US" smtClean="0"/>
              <a:t>‹#›</a:t>
            </a:fld>
            <a:endParaRPr lang="en-US"/>
          </a:p>
        </p:txBody>
      </p:sp>
    </p:spTree>
    <p:extLst>
      <p:ext uri="{BB962C8B-B14F-4D97-AF65-F5344CB8AC3E}">
        <p14:creationId xmlns:p14="http://schemas.microsoft.com/office/powerpoint/2010/main" val="99312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6343EB-63A4-48FA-A5CF-DF0BBAA6E6B3}" type="datetimeFigureOut">
              <a:rPr lang="en-US" smtClean="0"/>
              <a:t>8/1/2015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FE550-42BE-4499-ABE6-2669B89C12F5}" type="slidenum">
              <a:rPr lang="en-US" smtClean="0"/>
              <a:t>‹#›</a:t>
            </a:fld>
            <a:endParaRPr lang="en-US"/>
          </a:p>
        </p:txBody>
      </p:sp>
    </p:spTree>
    <p:extLst>
      <p:ext uri="{BB962C8B-B14F-4D97-AF65-F5344CB8AC3E}">
        <p14:creationId xmlns:p14="http://schemas.microsoft.com/office/powerpoint/2010/main" val="111041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6343EB-63A4-48FA-A5CF-DF0BBAA6E6B3}" type="datetimeFigureOut">
              <a:rPr lang="en-US" smtClean="0"/>
              <a:t>8/1/2015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FE550-42BE-4499-ABE6-2669B89C12F5}" type="slidenum">
              <a:rPr lang="en-US" smtClean="0"/>
              <a:t>‹#›</a:t>
            </a:fld>
            <a:endParaRPr lang="en-US"/>
          </a:p>
        </p:txBody>
      </p:sp>
    </p:spTree>
    <p:extLst>
      <p:ext uri="{BB962C8B-B14F-4D97-AF65-F5344CB8AC3E}">
        <p14:creationId xmlns:p14="http://schemas.microsoft.com/office/powerpoint/2010/main" val="118371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6343EB-63A4-48FA-A5CF-DF0BBAA6E6B3}" type="datetimeFigureOut">
              <a:rPr lang="en-US" smtClean="0"/>
              <a:t>8/1/2015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FE550-42BE-4499-ABE6-2669B89C12F5}" type="slidenum">
              <a:rPr lang="en-US" smtClean="0"/>
              <a:t>‹#›</a:t>
            </a:fld>
            <a:endParaRPr lang="en-US"/>
          </a:p>
        </p:txBody>
      </p:sp>
    </p:spTree>
    <p:extLst>
      <p:ext uri="{BB962C8B-B14F-4D97-AF65-F5344CB8AC3E}">
        <p14:creationId xmlns:p14="http://schemas.microsoft.com/office/powerpoint/2010/main" val="119448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6343EB-63A4-48FA-A5CF-DF0BBAA6E6B3}" type="datetimeFigureOut">
              <a:rPr lang="en-US" smtClean="0"/>
              <a:t>8/1/2015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FE550-42BE-4499-ABE6-2669B89C12F5}" type="slidenum">
              <a:rPr lang="en-US" smtClean="0"/>
              <a:t>‹#›</a:t>
            </a:fld>
            <a:endParaRPr lang="en-US"/>
          </a:p>
        </p:txBody>
      </p:sp>
    </p:spTree>
    <p:extLst>
      <p:ext uri="{BB962C8B-B14F-4D97-AF65-F5344CB8AC3E}">
        <p14:creationId xmlns:p14="http://schemas.microsoft.com/office/powerpoint/2010/main" val="60488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6343EB-63A4-48FA-A5CF-DF0BBAA6E6B3}" type="datetimeFigureOut">
              <a:rPr lang="en-US" smtClean="0"/>
              <a:t>8/1/2015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FE550-42BE-4499-ABE6-2669B89C12F5}" type="slidenum">
              <a:rPr lang="en-US" smtClean="0"/>
              <a:t>‹#›</a:t>
            </a:fld>
            <a:endParaRPr lang="en-US"/>
          </a:p>
        </p:txBody>
      </p:sp>
    </p:spTree>
    <p:extLst>
      <p:ext uri="{BB962C8B-B14F-4D97-AF65-F5344CB8AC3E}">
        <p14:creationId xmlns:p14="http://schemas.microsoft.com/office/powerpoint/2010/main" val="2479553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6343EB-63A4-48FA-A5CF-DF0BBAA6E6B3}" type="datetimeFigureOut">
              <a:rPr lang="en-US" smtClean="0"/>
              <a:t>8/1/2015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FE550-42BE-4499-ABE6-2669B89C12F5}" type="slidenum">
              <a:rPr lang="en-US" smtClean="0"/>
              <a:t>‹#›</a:t>
            </a:fld>
            <a:endParaRPr lang="en-US"/>
          </a:p>
        </p:txBody>
      </p:sp>
    </p:spTree>
    <p:extLst>
      <p:ext uri="{BB962C8B-B14F-4D97-AF65-F5344CB8AC3E}">
        <p14:creationId xmlns:p14="http://schemas.microsoft.com/office/powerpoint/2010/main" val="342017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343EB-63A4-48FA-A5CF-DF0BBAA6E6B3}" type="datetimeFigureOut">
              <a:rPr lang="en-US" smtClean="0"/>
              <a:t>8/1/2015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FE550-42BE-4499-ABE6-2669B89C12F5}" type="slidenum">
              <a:rPr lang="en-US" smtClean="0"/>
              <a:t>‹#›</a:t>
            </a:fld>
            <a:endParaRPr lang="en-US"/>
          </a:p>
        </p:txBody>
      </p:sp>
    </p:spTree>
    <p:extLst>
      <p:ext uri="{BB962C8B-B14F-4D97-AF65-F5344CB8AC3E}">
        <p14:creationId xmlns:p14="http://schemas.microsoft.com/office/powerpoint/2010/main" val="1946332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7047"/>
            <a:ext cx="9144000" cy="2387600"/>
          </a:xfrm>
        </p:spPr>
        <p:txBody>
          <a:bodyPr>
            <a:normAutofit/>
          </a:bodyPr>
          <a:lstStyle/>
          <a:p>
            <a:r>
              <a:rPr lang="en-US" sz="7200" dirty="0" smtClean="0"/>
              <a:t>Operations</a:t>
            </a:r>
            <a:endParaRPr lang="en-US" sz="7200" dirty="0"/>
          </a:p>
        </p:txBody>
      </p:sp>
      <p:sp>
        <p:nvSpPr>
          <p:cNvPr id="3" name="Subtitle 2"/>
          <p:cNvSpPr>
            <a:spLocks noGrp="1"/>
          </p:cNvSpPr>
          <p:nvPr>
            <p:ph type="subTitle" idx="1"/>
          </p:nvPr>
        </p:nvSpPr>
        <p:spPr/>
        <p:txBody>
          <a:bodyPr>
            <a:normAutofit/>
          </a:bodyPr>
          <a:lstStyle/>
          <a:p>
            <a:r>
              <a:rPr lang="en-US" sz="5400" dirty="0" smtClean="0"/>
              <a:t>Study Guide</a:t>
            </a:r>
            <a:endParaRPr lang="en-US" sz="5400" dirty="0"/>
          </a:p>
        </p:txBody>
      </p:sp>
    </p:spTree>
    <p:extLst>
      <p:ext uri="{BB962C8B-B14F-4D97-AF65-F5344CB8AC3E}">
        <p14:creationId xmlns:p14="http://schemas.microsoft.com/office/powerpoint/2010/main" val="1068853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2279650" y="160338"/>
            <a:ext cx="7773988" cy="1143000"/>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chor="ctr">
            <a:normAutofit/>
          </a:bodyPr>
          <a:lstStyle/>
          <a:p>
            <a:r>
              <a:rPr lang="en-US">
                <a:solidFill>
                  <a:schemeClr val="tx1"/>
                </a:solidFill>
              </a:rPr>
              <a:t>Course of Action (COA)</a:t>
            </a:r>
          </a:p>
        </p:txBody>
      </p:sp>
      <p:sp>
        <p:nvSpPr>
          <p:cNvPr id="329731" name="Rectangle 3"/>
          <p:cNvSpPr>
            <a:spLocks noGrp="1" noChangeArrowheads="1"/>
          </p:cNvSpPr>
          <p:nvPr>
            <p:ph type="body" idx="1"/>
          </p:nvPr>
        </p:nvSpPr>
        <p:spPr>
          <a:xfrm>
            <a:off x="1524000" y="1371600"/>
            <a:ext cx="8686800" cy="5334000"/>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ormAutofit/>
          </a:bodyPr>
          <a:lstStyle/>
          <a:p>
            <a:pPr>
              <a:buFont typeface="Wingdings" panose="05000000000000000000" pitchFamily="2" charset="2"/>
              <a:buNone/>
            </a:pPr>
            <a:r>
              <a:rPr lang="en-US" sz="2600"/>
              <a:t>    After receiving the restated mission, commanders intent and the commanders planning guidance COAs should be developed when time allows.</a:t>
            </a:r>
          </a:p>
          <a:p>
            <a:pPr>
              <a:buFont typeface="Wingdings" panose="05000000000000000000" pitchFamily="2" charset="2"/>
              <a:buNone/>
            </a:pPr>
            <a:endParaRPr lang="en-US" sz="2600"/>
          </a:p>
          <a:p>
            <a:pPr>
              <a:buFont typeface="Wingdings" panose="05000000000000000000" pitchFamily="2" charset="2"/>
              <a:buNone/>
            </a:pPr>
            <a:r>
              <a:rPr lang="en-US" sz="2600"/>
              <a:t>COAs should meet all of the following criteria:</a:t>
            </a:r>
          </a:p>
          <a:p>
            <a:pPr>
              <a:buFont typeface="Wingdings" panose="05000000000000000000" pitchFamily="2" charset="2"/>
              <a:buNone/>
            </a:pPr>
            <a:endParaRPr lang="en-US" sz="2600"/>
          </a:p>
          <a:p>
            <a:pPr>
              <a:buFont typeface="Wingdings" panose="05000000000000000000" pitchFamily="2" charset="2"/>
              <a:buNone/>
            </a:pPr>
            <a:r>
              <a:rPr lang="en-US" sz="2600"/>
              <a:t>Feasible – Unit must be able to accomplish the mission within the available time, space and resources.</a:t>
            </a:r>
          </a:p>
          <a:p>
            <a:pPr>
              <a:buFont typeface="Wingdings" panose="05000000000000000000" pitchFamily="2" charset="2"/>
              <a:buNone/>
            </a:pPr>
            <a:endParaRPr lang="en-US" sz="2600"/>
          </a:p>
          <a:p>
            <a:pPr>
              <a:buFont typeface="Wingdings" panose="05000000000000000000" pitchFamily="2" charset="2"/>
              <a:buNone/>
            </a:pPr>
            <a:r>
              <a:rPr lang="en-US" sz="2600"/>
              <a:t>Acceptable – Tactical or operational advantage gained be executing the COA must justify the cost in resources, especially casualties.			</a:t>
            </a:r>
          </a:p>
        </p:txBody>
      </p:sp>
    </p:spTree>
    <p:extLst>
      <p:ext uri="{BB962C8B-B14F-4D97-AF65-F5344CB8AC3E}">
        <p14:creationId xmlns:p14="http://schemas.microsoft.com/office/powerpoint/2010/main" val="29679163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29731">
                                            <p:txEl>
                                              <p:pRg st="4" end="4"/>
                                            </p:txEl>
                                          </p:spTgt>
                                        </p:tgtEl>
                                        <p:attrNameLst>
                                          <p:attrName>style.visibility</p:attrName>
                                        </p:attrNameLst>
                                      </p:cBhvr>
                                      <p:to>
                                        <p:strVal val="visible"/>
                                      </p:to>
                                    </p:set>
                                    <p:anim calcmode="lin" valueType="num">
                                      <p:cBhvr>
                                        <p:cTn id="7" dur="500" fill="hold"/>
                                        <p:tgtEl>
                                          <p:spTgt spid="329731">
                                            <p:txEl>
                                              <p:pRg st="4" end="4"/>
                                            </p:txEl>
                                          </p:spTgt>
                                        </p:tgtEl>
                                        <p:attrNameLst>
                                          <p:attrName>ppt_w</p:attrName>
                                        </p:attrNameLst>
                                      </p:cBhvr>
                                      <p:tavLst>
                                        <p:tav tm="0">
                                          <p:val>
                                            <p:strVal val="#ppt_w*0.05"/>
                                          </p:val>
                                        </p:tav>
                                        <p:tav tm="100000">
                                          <p:val>
                                            <p:strVal val="#ppt_w"/>
                                          </p:val>
                                        </p:tav>
                                      </p:tavLst>
                                    </p:anim>
                                    <p:anim calcmode="lin" valueType="num">
                                      <p:cBhvr>
                                        <p:cTn id="8" dur="500" fill="hold"/>
                                        <p:tgtEl>
                                          <p:spTgt spid="329731">
                                            <p:txEl>
                                              <p:pRg st="4" end="4"/>
                                            </p:txEl>
                                          </p:spTgt>
                                        </p:tgtEl>
                                        <p:attrNameLst>
                                          <p:attrName>ppt_h</p:attrName>
                                        </p:attrNameLst>
                                      </p:cBhvr>
                                      <p:tavLst>
                                        <p:tav tm="0">
                                          <p:val>
                                            <p:strVal val="#ppt_h"/>
                                          </p:val>
                                        </p:tav>
                                        <p:tav tm="100000">
                                          <p:val>
                                            <p:strVal val="#ppt_h"/>
                                          </p:val>
                                        </p:tav>
                                      </p:tavLst>
                                    </p:anim>
                                    <p:anim calcmode="lin" valueType="num">
                                      <p:cBhvr>
                                        <p:cTn id="9" dur="500" fill="hold"/>
                                        <p:tgtEl>
                                          <p:spTgt spid="329731">
                                            <p:txEl>
                                              <p:pRg st="4" end="4"/>
                                            </p:txEl>
                                          </p:spTgt>
                                        </p:tgtEl>
                                        <p:attrNameLst>
                                          <p:attrName>ppt_x</p:attrName>
                                        </p:attrNameLst>
                                      </p:cBhvr>
                                      <p:tavLst>
                                        <p:tav tm="0">
                                          <p:val>
                                            <p:strVal val="#ppt_x-.2"/>
                                          </p:val>
                                        </p:tav>
                                        <p:tav tm="100000">
                                          <p:val>
                                            <p:strVal val="#ppt_x"/>
                                          </p:val>
                                        </p:tav>
                                      </p:tavLst>
                                    </p:anim>
                                    <p:anim calcmode="lin" valueType="num">
                                      <p:cBhvr>
                                        <p:cTn id="10" dur="500" fill="hold"/>
                                        <p:tgtEl>
                                          <p:spTgt spid="329731">
                                            <p:txEl>
                                              <p:pRg st="4" end="4"/>
                                            </p:txEl>
                                          </p:spTgt>
                                        </p:tgtEl>
                                        <p:attrNameLst>
                                          <p:attrName>ppt_y</p:attrName>
                                        </p:attrNameLst>
                                      </p:cBhvr>
                                      <p:tavLst>
                                        <p:tav tm="0">
                                          <p:val>
                                            <p:strVal val="#ppt_y"/>
                                          </p:val>
                                        </p:tav>
                                        <p:tav tm="100000">
                                          <p:val>
                                            <p:strVal val="#ppt_y"/>
                                          </p:val>
                                        </p:tav>
                                      </p:tavLst>
                                    </p:anim>
                                    <p:animEffect transition="in" filter="fade">
                                      <p:cBhvr>
                                        <p:cTn id="11" dur="500"/>
                                        <p:tgtEl>
                                          <p:spTgt spid="329731">
                                            <p:txEl>
                                              <p:pRg st="4" end="4"/>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329731">
                                            <p:txEl>
                                              <p:pRg st="6" end="6"/>
                                            </p:txEl>
                                          </p:spTgt>
                                        </p:tgtEl>
                                        <p:attrNameLst>
                                          <p:attrName>style.visibility</p:attrName>
                                        </p:attrNameLst>
                                      </p:cBhvr>
                                      <p:to>
                                        <p:strVal val="visible"/>
                                      </p:to>
                                    </p:set>
                                    <p:anim calcmode="lin" valueType="num">
                                      <p:cBhvr>
                                        <p:cTn id="16" dur="500" fill="hold"/>
                                        <p:tgtEl>
                                          <p:spTgt spid="329731">
                                            <p:txEl>
                                              <p:pRg st="6" end="6"/>
                                            </p:txEl>
                                          </p:spTgt>
                                        </p:tgtEl>
                                        <p:attrNameLst>
                                          <p:attrName>ppt_w</p:attrName>
                                        </p:attrNameLst>
                                      </p:cBhvr>
                                      <p:tavLst>
                                        <p:tav tm="0">
                                          <p:val>
                                            <p:strVal val="#ppt_w*0.05"/>
                                          </p:val>
                                        </p:tav>
                                        <p:tav tm="100000">
                                          <p:val>
                                            <p:strVal val="#ppt_w"/>
                                          </p:val>
                                        </p:tav>
                                      </p:tavLst>
                                    </p:anim>
                                    <p:anim calcmode="lin" valueType="num">
                                      <p:cBhvr>
                                        <p:cTn id="17" dur="500" fill="hold"/>
                                        <p:tgtEl>
                                          <p:spTgt spid="329731">
                                            <p:txEl>
                                              <p:pRg st="6" end="6"/>
                                            </p:txEl>
                                          </p:spTgt>
                                        </p:tgtEl>
                                        <p:attrNameLst>
                                          <p:attrName>ppt_h</p:attrName>
                                        </p:attrNameLst>
                                      </p:cBhvr>
                                      <p:tavLst>
                                        <p:tav tm="0">
                                          <p:val>
                                            <p:strVal val="#ppt_h"/>
                                          </p:val>
                                        </p:tav>
                                        <p:tav tm="100000">
                                          <p:val>
                                            <p:strVal val="#ppt_h"/>
                                          </p:val>
                                        </p:tav>
                                      </p:tavLst>
                                    </p:anim>
                                    <p:anim calcmode="lin" valueType="num">
                                      <p:cBhvr>
                                        <p:cTn id="18" dur="500" fill="hold"/>
                                        <p:tgtEl>
                                          <p:spTgt spid="329731">
                                            <p:txEl>
                                              <p:pRg st="6" end="6"/>
                                            </p:txEl>
                                          </p:spTgt>
                                        </p:tgtEl>
                                        <p:attrNameLst>
                                          <p:attrName>ppt_x</p:attrName>
                                        </p:attrNameLst>
                                      </p:cBhvr>
                                      <p:tavLst>
                                        <p:tav tm="0">
                                          <p:val>
                                            <p:strVal val="#ppt_x-.2"/>
                                          </p:val>
                                        </p:tav>
                                        <p:tav tm="100000">
                                          <p:val>
                                            <p:strVal val="#ppt_x"/>
                                          </p:val>
                                        </p:tav>
                                      </p:tavLst>
                                    </p:anim>
                                    <p:anim calcmode="lin" valueType="num">
                                      <p:cBhvr>
                                        <p:cTn id="19" dur="500" fill="hold"/>
                                        <p:tgtEl>
                                          <p:spTgt spid="329731">
                                            <p:txEl>
                                              <p:pRg st="6" end="6"/>
                                            </p:txEl>
                                          </p:spTgt>
                                        </p:tgtEl>
                                        <p:attrNameLst>
                                          <p:attrName>ppt_y</p:attrName>
                                        </p:attrNameLst>
                                      </p:cBhvr>
                                      <p:tavLst>
                                        <p:tav tm="0">
                                          <p:val>
                                            <p:strVal val="#ppt_y"/>
                                          </p:val>
                                        </p:tav>
                                        <p:tav tm="100000">
                                          <p:val>
                                            <p:strVal val="#ppt_y"/>
                                          </p:val>
                                        </p:tav>
                                      </p:tavLst>
                                    </p:anim>
                                    <p:animEffect transition="in" filter="fade">
                                      <p:cBhvr>
                                        <p:cTn id="20" dur="500"/>
                                        <p:tgtEl>
                                          <p:spTgt spid="3297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2286000" y="0"/>
            <a:ext cx="7773988" cy="914400"/>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chor="ctr">
            <a:normAutofit/>
          </a:bodyPr>
          <a:lstStyle/>
          <a:p>
            <a:r>
              <a:rPr lang="en-US">
                <a:solidFill>
                  <a:schemeClr val="tx1"/>
                </a:solidFill>
              </a:rPr>
              <a:t>Course of Action (COA)</a:t>
            </a:r>
          </a:p>
        </p:txBody>
      </p:sp>
      <p:sp>
        <p:nvSpPr>
          <p:cNvPr id="330755" name="Rectangle 3"/>
          <p:cNvSpPr>
            <a:spLocks noGrp="1" noChangeArrowheads="1"/>
          </p:cNvSpPr>
          <p:nvPr>
            <p:ph type="body" idx="1"/>
          </p:nvPr>
        </p:nvSpPr>
        <p:spPr>
          <a:xfrm>
            <a:off x="1524000" y="914400"/>
            <a:ext cx="8991600" cy="5943600"/>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ormAutofit/>
          </a:bodyPr>
          <a:lstStyle/>
          <a:p>
            <a:pPr>
              <a:buFont typeface="Wingdings" panose="05000000000000000000" pitchFamily="2" charset="2"/>
              <a:buNone/>
            </a:pPr>
            <a:r>
              <a:rPr lang="en-US"/>
              <a:t>    criteria continued:</a:t>
            </a:r>
          </a:p>
          <a:p>
            <a:pPr>
              <a:buFont typeface="Wingdings" panose="05000000000000000000" pitchFamily="2" charset="2"/>
              <a:buNone/>
            </a:pPr>
            <a:endParaRPr lang="en-US"/>
          </a:p>
          <a:p>
            <a:pPr>
              <a:buFont typeface="Wingdings" panose="05000000000000000000" pitchFamily="2" charset="2"/>
              <a:buNone/>
            </a:pPr>
            <a:r>
              <a:rPr lang="en-US"/>
              <a:t>Suitable </a:t>
            </a:r>
            <a:r>
              <a:rPr lang="en-US" b="0"/>
              <a:t>– COA must accomplish the mission and comply with the commander’s planning guidance.</a:t>
            </a:r>
          </a:p>
          <a:p>
            <a:pPr>
              <a:buFont typeface="Wingdings" panose="05000000000000000000" pitchFamily="2" charset="2"/>
              <a:buNone/>
            </a:pPr>
            <a:r>
              <a:rPr lang="en-US"/>
              <a:t>Distinguishable</a:t>
            </a:r>
            <a:r>
              <a:rPr lang="en-US" b="0"/>
              <a:t> – Each COA must differ significantly from the others.</a:t>
            </a:r>
          </a:p>
          <a:p>
            <a:pPr>
              <a:buFont typeface="Wingdings" panose="05000000000000000000" pitchFamily="2" charset="2"/>
              <a:buNone/>
            </a:pPr>
            <a:r>
              <a:rPr lang="en-US"/>
              <a:t>Complete</a:t>
            </a:r>
            <a:r>
              <a:rPr lang="en-US" b="0"/>
              <a:t> – A COA must show how:</a:t>
            </a:r>
          </a:p>
          <a:p>
            <a:pPr>
              <a:buFontTx/>
              <a:buChar char="•"/>
            </a:pPr>
            <a:r>
              <a:rPr lang="en-US" b="0"/>
              <a:t>Decisive op accomplishes the mission</a:t>
            </a:r>
          </a:p>
          <a:p>
            <a:pPr>
              <a:buFontTx/>
              <a:buChar char="•"/>
            </a:pPr>
            <a:r>
              <a:rPr lang="en-US" b="0"/>
              <a:t>Shaping ops create &amp; preserve conditions</a:t>
            </a:r>
          </a:p>
          <a:p>
            <a:pPr>
              <a:buFontTx/>
              <a:buNone/>
            </a:pPr>
            <a:r>
              <a:rPr lang="en-US" b="0"/>
              <a:t>	 for success of decisive ops</a:t>
            </a:r>
          </a:p>
          <a:p>
            <a:pPr>
              <a:buFontTx/>
              <a:buChar char="•"/>
            </a:pPr>
            <a:r>
              <a:rPr lang="en-US" b="0"/>
              <a:t>Sustaining ops enable shaping &amp; decisive ops</a:t>
            </a:r>
          </a:p>
        </p:txBody>
      </p:sp>
    </p:spTree>
    <p:extLst>
      <p:ext uri="{BB962C8B-B14F-4D97-AF65-F5344CB8AC3E}">
        <p14:creationId xmlns:p14="http://schemas.microsoft.com/office/powerpoint/2010/main" val="35249250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30755">
                                            <p:txEl>
                                              <p:pRg st="2" end="2"/>
                                            </p:txEl>
                                          </p:spTgt>
                                        </p:tgtEl>
                                        <p:attrNameLst>
                                          <p:attrName>style.visibility</p:attrName>
                                        </p:attrNameLst>
                                      </p:cBhvr>
                                      <p:to>
                                        <p:strVal val="visible"/>
                                      </p:to>
                                    </p:set>
                                    <p:anim calcmode="lin" valueType="num">
                                      <p:cBhvr>
                                        <p:cTn id="7" dur="500" fill="hold"/>
                                        <p:tgtEl>
                                          <p:spTgt spid="330755">
                                            <p:txEl>
                                              <p:pRg st="2" end="2"/>
                                            </p:txEl>
                                          </p:spTgt>
                                        </p:tgtEl>
                                        <p:attrNameLst>
                                          <p:attrName>ppt_w</p:attrName>
                                        </p:attrNameLst>
                                      </p:cBhvr>
                                      <p:tavLst>
                                        <p:tav tm="0">
                                          <p:val>
                                            <p:strVal val="#ppt_w*0.05"/>
                                          </p:val>
                                        </p:tav>
                                        <p:tav tm="100000">
                                          <p:val>
                                            <p:strVal val="#ppt_w"/>
                                          </p:val>
                                        </p:tav>
                                      </p:tavLst>
                                    </p:anim>
                                    <p:anim calcmode="lin" valueType="num">
                                      <p:cBhvr>
                                        <p:cTn id="8" dur="500" fill="hold"/>
                                        <p:tgtEl>
                                          <p:spTgt spid="330755">
                                            <p:txEl>
                                              <p:pRg st="2" end="2"/>
                                            </p:txEl>
                                          </p:spTgt>
                                        </p:tgtEl>
                                        <p:attrNameLst>
                                          <p:attrName>ppt_h</p:attrName>
                                        </p:attrNameLst>
                                      </p:cBhvr>
                                      <p:tavLst>
                                        <p:tav tm="0">
                                          <p:val>
                                            <p:strVal val="#ppt_h"/>
                                          </p:val>
                                        </p:tav>
                                        <p:tav tm="100000">
                                          <p:val>
                                            <p:strVal val="#ppt_h"/>
                                          </p:val>
                                        </p:tav>
                                      </p:tavLst>
                                    </p:anim>
                                    <p:anim calcmode="lin" valueType="num">
                                      <p:cBhvr>
                                        <p:cTn id="9" dur="500" fill="hold"/>
                                        <p:tgtEl>
                                          <p:spTgt spid="330755">
                                            <p:txEl>
                                              <p:pRg st="2" end="2"/>
                                            </p:txEl>
                                          </p:spTgt>
                                        </p:tgtEl>
                                        <p:attrNameLst>
                                          <p:attrName>ppt_x</p:attrName>
                                        </p:attrNameLst>
                                      </p:cBhvr>
                                      <p:tavLst>
                                        <p:tav tm="0">
                                          <p:val>
                                            <p:strVal val="#ppt_x-.2"/>
                                          </p:val>
                                        </p:tav>
                                        <p:tav tm="100000">
                                          <p:val>
                                            <p:strVal val="#ppt_x"/>
                                          </p:val>
                                        </p:tav>
                                      </p:tavLst>
                                    </p:anim>
                                    <p:anim calcmode="lin" valueType="num">
                                      <p:cBhvr>
                                        <p:cTn id="10" dur="500" fill="hold"/>
                                        <p:tgtEl>
                                          <p:spTgt spid="330755">
                                            <p:txEl>
                                              <p:pRg st="2" end="2"/>
                                            </p:txEl>
                                          </p:spTgt>
                                        </p:tgtEl>
                                        <p:attrNameLst>
                                          <p:attrName>ppt_y</p:attrName>
                                        </p:attrNameLst>
                                      </p:cBhvr>
                                      <p:tavLst>
                                        <p:tav tm="0">
                                          <p:val>
                                            <p:strVal val="#ppt_y"/>
                                          </p:val>
                                        </p:tav>
                                        <p:tav tm="100000">
                                          <p:val>
                                            <p:strVal val="#ppt_y"/>
                                          </p:val>
                                        </p:tav>
                                      </p:tavLst>
                                    </p:anim>
                                    <p:animEffect transition="in" filter="fade">
                                      <p:cBhvr>
                                        <p:cTn id="11" dur="500"/>
                                        <p:tgtEl>
                                          <p:spTgt spid="330755">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330755">
                                            <p:txEl>
                                              <p:pRg st="3" end="3"/>
                                            </p:txEl>
                                          </p:spTgt>
                                        </p:tgtEl>
                                        <p:attrNameLst>
                                          <p:attrName>style.visibility</p:attrName>
                                        </p:attrNameLst>
                                      </p:cBhvr>
                                      <p:to>
                                        <p:strVal val="visible"/>
                                      </p:to>
                                    </p:set>
                                    <p:anim calcmode="lin" valueType="num">
                                      <p:cBhvr>
                                        <p:cTn id="16" dur="500" fill="hold"/>
                                        <p:tgtEl>
                                          <p:spTgt spid="330755">
                                            <p:txEl>
                                              <p:pRg st="3" end="3"/>
                                            </p:txEl>
                                          </p:spTgt>
                                        </p:tgtEl>
                                        <p:attrNameLst>
                                          <p:attrName>ppt_w</p:attrName>
                                        </p:attrNameLst>
                                      </p:cBhvr>
                                      <p:tavLst>
                                        <p:tav tm="0">
                                          <p:val>
                                            <p:strVal val="#ppt_w*0.05"/>
                                          </p:val>
                                        </p:tav>
                                        <p:tav tm="100000">
                                          <p:val>
                                            <p:strVal val="#ppt_w"/>
                                          </p:val>
                                        </p:tav>
                                      </p:tavLst>
                                    </p:anim>
                                    <p:anim calcmode="lin" valueType="num">
                                      <p:cBhvr>
                                        <p:cTn id="17" dur="500" fill="hold"/>
                                        <p:tgtEl>
                                          <p:spTgt spid="330755">
                                            <p:txEl>
                                              <p:pRg st="3" end="3"/>
                                            </p:txEl>
                                          </p:spTgt>
                                        </p:tgtEl>
                                        <p:attrNameLst>
                                          <p:attrName>ppt_h</p:attrName>
                                        </p:attrNameLst>
                                      </p:cBhvr>
                                      <p:tavLst>
                                        <p:tav tm="0">
                                          <p:val>
                                            <p:strVal val="#ppt_h"/>
                                          </p:val>
                                        </p:tav>
                                        <p:tav tm="100000">
                                          <p:val>
                                            <p:strVal val="#ppt_h"/>
                                          </p:val>
                                        </p:tav>
                                      </p:tavLst>
                                    </p:anim>
                                    <p:anim calcmode="lin" valueType="num">
                                      <p:cBhvr>
                                        <p:cTn id="18" dur="500" fill="hold"/>
                                        <p:tgtEl>
                                          <p:spTgt spid="330755">
                                            <p:txEl>
                                              <p:pRg st="3" end="3"/>
                                            </p:txEl>
                                          </p:spTgt>
                                        </p:tgtEl>
                                        <p:attrNameLst>
                                          <p:attrName>ppt_x</p:attrName>
                                        </p:attrNameLst>
                                      </p:cBhvr>
                                      <p:tavLst>
                                        <p:tav tm="0">
                                          <p:val>
                                            <p:strVal val="#ppt_x-.2"/>
                                          </p:val>
                                        </p:tav>
                                        <p:tav tm="100000">
                                          <p:val>
                                            <p:strVal val="#ppt_x"/>
                                          </p:val>
                                        </p:tav>
                                      </p:tavLst>
                                    </p:anim>
                                    <p:anim calcmode="lin" valueType="num">
                                      <p:cBhvr>
                                        <p:cTn id="19" dur="500" fill="hold"/>
                                        <p:tgtEl>
                                          <p:spTgt spid="330755">
                                            <p:txEl>
                                              <p:pRg st="3" end="3"/>
                                            </p:txEl>
                                          </p:spTgt>
                                        </p:tgtEl>
                                        <p:attrNameLst>
                                          <p:attrName>ppt_y</p:attrName>
                                        </p:attrNameLst>
                                      </p:cBhvr>
                                      <p:tavLst>
                                        <p:tav tm="0">
                                          <p:val>
                                            <p:strVal val="#ppt_y"/>
                                          </p:val>
                                        </p:tav>
                                        <p:tav tm="100000">
                                          <p:val>
                                            <p:strVal val="#ppt_y"/>
                                          </p:val>
                                        </p:tav>
                                      </p:tavLst>
                                    </p:anim>
                                    <p:animEffect transition="in" filter="fade">
                                      <p:cBhvr>
                                        <p:cTn id="20" dur="500"/>
                                        <p:tgtEl>
                                          <p:spTgt spid="33075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330755">
                                            <p:txEl>
                                              <p:pRg st="4" end="4"/>
                                            </p:txEl>
                                          </p:spTgt>
                                        </p:tgtEl>
                                        <p:attrNameLst>
                                          <p:attrName>style.visibility</p:attrName>
                                        </p:attrNameLst>
                                      </p:cBhvr>
                                      <p:to>
                                        <p:strVal val="visible"/>
                                      </p:to>
                                    </p:set>
                                    <p:anim calcmode="lin" valueType="num">
                                      <p:cBhvr>
                                        <p:cTn id="25" dur="500" fill="hold"/>
                                        <p:tgtEl>
                                          <p:spTgt spid="330755">
                                            <p:txEl>
                                              <p:pRg st="4" end="4"/>
                                            </p:txEl>
                                          </p:spTgt>
                                        </p:tgtEl>
                                        <p:attrNameLst>
                                          <p:attrName>ppt_w</p:attrName>
                                        </p:attrNameLst>
                                      </p:cBhvr>
                                      <p:tavLst>
                                        <p:tav tm="0">
                                          <p:val>
                                            <p:strVal val="#ppt_w*0.05"/>
                                          </p:val>
                                        </p:tav>
                                        <p:tav tm="100000">
                                          <p:val>
                                            <p:strVal val="#ppt_w"/>
                                          </p:val>
                                        </p:tav>
                                      </p:tavLst>
                                    </p:anim>
                                    <p:anim calcmode="lin" valueType="num">
                                      <p:cBhvr>
                                        <p:cTn id="26" dur="500" fill="hold"/>
                                        <p:tgtEl>
                                          <p:spTgt spid="330755">
                                            <p:txEl>
                                              <p:pRg st="4" end="4"/>
                                            </p:txEl>
                                          </p:spTgt>
                                        </p:tgtEl>
                                        <p:attrNameLst>
                                          <p:attrName>ppt_h</p:attrName>
                                        </p:attrNameLst>
                                      </p:cBhvr>
                                      <p:tavLst>
                                        <p:tav tm="0">
                                          <p:val>
                                            <p:strVal val="#ppt_h"/>
                                          </p:val>
                                        </p:tav>
                                        <p:tav tm="100000">
                                          <p:val>
                                            <p:strVal val="#ppt_h"/>
                                          </p:val>
                                        </p:tav>
                                      </p:tavLst>
                                    </p:anim>
                                    <p:anim calcmode="lin" valueType="num">
                                      <p:cBhvr>
                                        <p:cTn id="27" dur="500" fill="hold"/>
                                        <p:tgtEl>
                                          <p:spTgt spid="330755">
                                            <p:txEl>
                                              <p:pRg st="4" end="4"/>
                                            </p:txEl>
                                          </p:spTgt>
                                        </p:tgtEl>
                                        <p:attrNameLst>
                                          <p:attrName>ppt_x</p:attrName>
                                        </p:attrNameLst>
                                      </p:cBhvr>
                                      <p:tavLst>
                                        <p:tav tm="0">
                                          <p:val>
                                            <p:strVal val="#ppt_x-.2"/>
                                          </p:val>
                                        </p:tav>
                                        <p:tav tm="100000">
                                          <p:val>
                                            <p:strVal val="#ppt_x"/>
                                          </p:val>
                                        </p:tav>
                                      </p:tavLst>
                                    </p:anim>
                                    <p:anim calcmode="lin" valueType="num">
                                      <p:cBhvr>
                                        <p:cTn id="28" dur="500" fill="hold"/>
                                        <p:tgtEl>
                                          <p:spTgt spid="330755">
                                            <p:txEl>
                                              <p:pRg st="4" end="4"/>
                                            </p:txEl>
                                          </p:spTgt>
                                        </p:tgtEl>
                                        <p:attrNameLst>
                                          <p:attrName>ppt_y</p:attrName>
                                        </p:attrNameLst>
                                      </p:cBhvr>
                                      <p:tavLst>
                                        <p:tav tm="0">
                                          <p:val>
                                            <p:strVal val="#ppt_y"/>
                                          </p:val>
                                        </p:tav>
                                        <p:tav tm="100000">
                                          <p:val>
                                            <p:strVal val="#ppt_y"/>
                                          </p:val>
                                        </p:tav>
                                      </p:tavLst>
                                    </p:anim>
                                    <p:animEffect transition="in" filter="fade">
                                      <p:cBhvr>
                                        <p:cTn id="29" dur="500"/>
                                        <p:tgtEl>
                                          <p:spTgt spid="330755">
                                            <p:txEl>
                                              <p:pRg st="4" end="4"/>
                                            </p:txEl>
                                          </p:spTgt>
                                        </p:tgtEl>
                                      </p:cBhvr>
                                    </p:animEffect>
                                  </p:childTnLst>
                                </p:cTn>
                              </p:par>
                              <p:par>
                                <p:cTn id="30" presetID="54" presetClass="entr" presetSubtype="0" accel="100000" fill="hold" nodeType="withEffect">
                                  <p:stCondLst>
                                    <p:cond delay="0"/>
                                  </p:stCondLst>
                                  <p:childTnLst>
                                    <p:set>
                                      <p:cBhvr>
                                        <p:cTn id="31" dur="1" fill="hold">
                                          <p:stCondLst>
                                            <p:cond delay="0"/>
                                          </p:stCondLst>
                                        </p:cTn>
                                        <p:tgtEl>
                                          <p:spTgt spid="330755">
                                            <p:txEl>
                                              <p:pRg st="5" end="5"/>
                                            </p:txEl>
                                          </p:spTgt>
                                        </p:tgtEl>
                                        <p:attrNameLst>
                                          <p:attrName>style.visibility</p:attrName>
                                        </p:attrNameLst>
                                      </p:cBhvr>
                                      <p:to>
                                        <p:strVal val="visible"/>
                                      </p:to>
                                    </p:set>
                                    <p:anim calcmode="lin" valueType="num">
                                      <p:cBhvr>
                                        <p:cTn id="32" dur="500" fill="hold"/>
                                        <p:tgtEl>
                                          <p:spTgt spid="330755">
                                            <p:txEl>
                                              <p:pRg st="5" end="5"/>
                                            </p:txEl>
                                          </p:spTgt>
                                        </p:tgtEl>
                                        <p:attrNameLst>
                                          <p:attrName>ppt_w</p:attrName>
                                        </p:attrNameLst>
                                      </p:cBhvr>
                                      <p:tavLst>
                                        <p:tav tm="0">
                                          <p:val>
                                            <p:strVal val="#ppt_w*0.05"/>
                                          </p:val>
                                        </p:tav>
                                        <p:tav tm="100000">
                                          <p:val>
                                            <p:strVal val="#ppt_w"/>
                                          </p:val>
                                        </p:tav>
                                      </p:tavLst>
                                    </p:anim>
                                    <p:anim calcmode="lin" valueType="num">
                                      <p:cBhvr>
                                        <p:cTn id="33" dur="500" fill="hold"/>
                                        <p:tgtEl>
                                          <p:spTgt spid="330755">
                                            <p:txEl>
                                              <p:pRg st="5" end="5"/>
                                            </p:txEl>
                                          </p:spTgt>
                                        </p:tgtEl>
                                        <p:attrNameLst>
                                          <p:attrName>ppt_h</p:attrName>
                                        </p:attrNameLst>
                                      </p:cBhvr>
                                      <p:tavLst>
                                        <p:tav tm="0">
                                          <p:val>
                                            <p:strVal val="#ppt_h"/>
                                          </p:val>
                                        </p:tav>
                                        <p:tav tm="100000">
                                          <p:val>
                                            <p:strVal val="#ppt_h"/>
                                          </p:val>
                                        </p:tav>
                                      </p:tavLst>
                                    </p:anim>
                                    <p:anim calcmode="lin" valueType="num">
                                      <p:cBhvr>
                                        <p:cTn id="34" dur="500" fill="hold"/>
                                        <p:tgtEl>
                                          <p:spTgt spid="330755">
                                            <p:txEl>
                                              <p:pRg st="5" end="5"/>
                                            </p:txEl>
                                          </p:spTgt>
                                        </p:tgtEl>
                                        <p:attrNameLst>
                                          <p:attrName>ppt_x</p:attrName>
                                        </p:attrNameLst>
                                      </p:cBhvr>
                                      <p:tavLst>
                                        <p:tav tm="0">
                                          <p:val>
                                            <p:strVal val="#ppt_x-.2"/>
                                          </p:val>
                                        </p:tav>
                                        <p:tav tm="100000">
                                          <p:val>
                                            <p:strVal val="#ppt_x"/>
                                          </p:val>
                                        </p:tav>
                                      </p:tavLst>
                                    </p:anim>
                                    <p:anim calcmode="lin" valueType="num">
                                      <p:cBhvr>
                                        <p:cTn id="35" dur="500" fill="hold"/>
                                        <p:tgtEl>
                                          <p:spTgt spid="330755">
                                            <p:txEl>
                                              <p:pRg st="5" end="5"/>
                                            </p:txEl>
                                          </p:spTgt>
                                        </p:tgtEl>
                                        <p:attrNameLst>
                                          <p:attrName>ppt_y</p:attrName>
                                        </p:attrNameLst>
                                      </p:cBhvr>
                                      <p:tavLst>
                                        <p:tav tm="0">
                                          <p:val>
                                            <p:strVal val="#ppt_y"/>
                                          </p:val>
                                        </p:tav>
                                        <p:tav tm="100000">
                                          <p:val>
                                            <p:strVal val="#ppt_y"/>
                                          </p:val>
                                        </p:tav>
                                      </p:tavLst>
                                    </p:anim>
                                    <p:animEffect transition="in" filter="fade">
                                      <p:cBhvr>
                                        <p:cTn id="36" dur="500"/>
                                        <p:tgtEl>
                                          <p:spTgt spid="330755">
                                            <p:txEl>
                                              <p:pRg st="5" end="5"/>
                                            </p:txEl>
                                          </p:spTgt>
                                        </p:tgtEl>
                                      </p:cBhvr>
                                    </p:animEffect>
                                  </p:childTnLst>
                                </p:cTn>
                              </p:par>
                              <p:par>
                                <p:cTn id="37" presetID="54" presetClass="entr" presetSubtype="0" accel="100000" fill="hold" nodeType="withEffect">
                                  <p:stCondLst>
                                    <p:cond delay="0"/>
                                  </p:stCondLst>
                                  <p:childTnLst>
                                    <p:set>
                                      <p:cBhvr>
                                        <p:cTn id="38" dur="1" fill="hold">
                                          <p:stCondLst>
                                            <p:cond delay="0"/>
                                          </p:stCondLst>
                                        </p:cTn>
                                        <p:tgtEl>
                                          <p:spTgt spid="330755">
                                            <p:txEl>
                                              <p:pRg st="6" end="6"/>
                                            </p:txEl>
                                          </p:spTgt>
                                        </p:tgtEl>
                                        <p:attrNameLst>
                                          <p:attrName>style.visibility</p:attrName>
                                        </p:attrNameLst>
                                      </p:cBhvr>
                                      <p:to>
                                        <p:strVal val="visible"/>
                                      </p:to>
                                    </p:set>
                                    <p:anim calcmode="lin" valueType="num">
                                      <p:cBhvr>
                                        <p:cTn id="39" dur="500" fill="hold"/>
                                        <p:tgtEl>
                                          <p:spTgt spid="330755">
                                            <p:txEl>
                                              <p:pRg st="6" end="6"/>
                                            </p:txEl>
                                          </p:spTgt>
                                        </p:tgtEl>
                                        <p:attrNameLst>
                                          <p:attrName>ppt_w</p:attrName>
                                        </p:attrNameLst>
                                      </p:cBhvr>
                                      <p:tavLst>
                                        <p:tav tm="0">
                                          <p:val>
                                            <p:strVal val="#ppt_w*0.05"/>
                                          </p:val>
                                        </p:tav>
                                        <p:tav tm="100000">
                                          <p:val>
                                            <p:strVal val="#ppt_w"/>
                                          </p:val>
                                        </p:tav>
                                      </p:tavLst>
                                    </p:anim>
                                    <p:anim calcmode="lin" valueType="num">
                                      <p:cBhvr>
                                        <p:cTn id="40" dur="500" fill="hold"/>
                                        <p:tgtEl>
                                          <p:spTgt spid="330755">
                                            <p:txEl>
                                              <p:pRg st="6" end="6"/>
                                            </p:txEl>
                                          </p:spTgt>
                                        </p:tgtEl>
                                        <p:attrNameLst>
                                          <p:attrName>ppt_h</p:attrName>
                                        </p:attrNameLst>
                                      </p:cBhvr>
                                      <p:tavLst>
                                        <p:tav tm="0">
                                          <p:val>
                                            <p:strVal val="#ppt_h"/>
                                          </p:val>
                                        </p:tav>
                                        <p:tav tm="100000">
                                          <p:val>
                                            <p:strVal val="#ppt_h"/>
                                          </p:val>
                                        </p:tav>
                                      </p:tavLst>
                                    </p:anim>
                                    <p:anim calcmode="lin" valueType="num">
                                      <p:cBhvr>
                                        <p:cTn id="41" dur="500" fill="hold"/>
                                        <p:tgtEl>
                                          <p:spTgt spid="330755">
                                            <p:txEl>
                                              <p:pRg st="6" end="6"/>
                                            </p:txEl>
                                          </p:spTgt>
                                        </p:tgtEl>
                                        <p:attrNameLst>
                                          <p:attrName>ppt_x</p:attrName>
                                        </p:attrNameLst>
                                      </p:cBhvr>
                                      <p:tavLst>
                                        <p:tav tm="0">
                                          <p:val>
                                            <p:strVal val="#ppt_x-.2"/>
                                          </p:val>
                                        </p:tav>
                                        <p:tav tm="100000">
                                          <p:val>
                                            <p:strVal val="#ppt_x"/>
                                          </p:val>
                                        </p:tav>
                                      </p:tavLst>
                                    </p:anim>
                                    <p:anim calcmode="lin" valueType="num">
                                      <p:cBhvr>
                                        <p:cTn id="42" dur="500" fill="hold"/>
                                        <p:tgtEl>
                                          <p:spTgt spid="330755">
                                            <p:txEl>
                                              <p:pRg st="6" end="6"/>
                                            </p:txEl>
                                          </p:spTgt>
                                        </p:tgtEl>
                                        <p:attrNameLst>
                                          <p:attrName>ppt_y</p:attrName>
                                        </p:attrNameLst>
                                      </p:cBhvr>
                                      <p:tavLst>
                                        <p:tav tm="0">
                                          <p:val>
                                            <p:strVal val="#ppt_y"/>
                                          </p:val>
                                        </p:tav>
                                        <p:tav tm="100000">
                                          <p:val>
                                            <p:strVal val="#ppt_y"/>
                                          </p:val>
                                        </p:tav>
                                      </p:tavLst>
                                    </p:anim>
                                    <p:animEffect transition="in" filter="fade">
                                      <p:cBhvr>
                                        <p:cTn id="43" dur="500"/>
                                        <p:tgtEl>
                                          <p:spTgt spid="330755">
                                            <p:txEl>
                                              <p:pRg st="6" end="6"/>
                                            </p:txEl>
                                          </p:spTgt>
                                        </p:tgtEl>
                                      </p:cBhvr>
                                    </p:animEffect>
                                  </p:childTnLst>
                                </p:cTn>
                              </p:par>
                              <p:par>
                                <p:cTn id="44" presetID="54" presetClass="entr" presetSubtype="0" accel="100000" fill="hold" nodeType="withEffect">
                                  <p:stCondLst>
                                    <p:cond delay="0"/>
                                  </p:stCondLst>
                                  <p:childTnLst>
                                    <p:set>
                                      <p:cBhvr>
                                        <p:cTn id="45" dur="1" fill="hold">
                                          <p:stCondLst>
                                            <p:cond delay="0"/>
                                          </p:stCondLst>
                                        </p:cTn>
                                        <p:tgtEl>
                                          <p:spTgt spid="330755">
                                            <p:txEl>
                                              <p:pRg st="7" end="7"/>
                                            </p:txEl>
                                          </p:spTgt>
                                        </p:tgtEl>
                                        <p:attrNameLst>
                                          <p:attrName>style.visibility</p:attrName>
                                        </p:attrNameLst>
                                      </p:cBhvr>
                                      <p:to>
                                        <p:strVal val="visible"/>
                                      </p:to>
                                    </p:set>
                                    <p:anim calcmode="lin" valueType="num">
                                      <p:cBhvr>
                                        <p:cTn id="46" dur="500" fill="hold"/>
                                        <p:tgtEl>
                                          <p:spTgt spid="330755">
                                            <p:txEl>
                                              <p:pRg st="7" end="7"/>
                                            </p:txEl>
                                          </p:spTgt>
                                        </p:tgtEl>
                                        <p:attrNameLst>
                                          <p:attrName>ppt_w</p:attrName>
                                        </p:attrNameLst>
                                      </p:cBhvr>
                                      <p:tavLst>
                                        <p:tav tm="0">
                                          <p:val>
                                            <p:strVal val="#ppt_w*0.05"/>
                                          </p:val>
                                        </p:tav>
                                        <p:tav tm="100000">
                                          <p:val>
                                            <p:strVal val="#ppt_w"/>
                                          </p:val>
                                        </p:tav>
                                      </p:tavLst>
                                    </p:anim>
                                    <p:anim calcmode="lin" valueType="num">
                                      <p:cBhvr>
                                        <p:cTn id="47" dur="500" fill="hold"/>
                                        <p:tgtEl>
                                          <p:spTgt spid="330755">
                                            <p:txEl>
                                              <p:pRg st="7" end="7"/>
                                            </p:txEl>
                                          </p:spTgt>
                                        </p:tgtEl>
                                        <p:attrNameLst>
                                          <p:attrName>ppt_h</p:attrName>
                                        </p:attrNameLst>
                                      </p:cBhvr>
                                      <p:tavLst>
                                        <p:tav tm="0">
                                          <p:val>
                                            <p:strVal val="#ppt_h"/>
                                          </p:val>
                                        </p:tav>
                                        <p:tav tm="100000">
                                          <p:val>
                                            <p:strVal val="#ppt_h"/>
                                          </p:val>
                                        </p:tav>
                                      </p:tavLst>
                                    </p:anim>
                                    <p:anim calcmode="lin" valueType="num">
                                      <p:cBhvr>
                                        <p:cTn id="48" dur="500" fill="hold"/>
                                        <p:tgtEl>
                                          <p:spTgt spid="330755">
                                            <p:txEl>
                                              <p:pRg st="7" end="7"/>
                                            </p:txEl>
                                          </p:spTgt>
                                        </p:tgtEl>
                                        <p:attrNameLst>
                                          <p:attrName>ppt_x</p:attrName>
                                        </p:attrNameLst>
                                      </p:cBhvr>
                                      <p:tavLst>
                                        <p:tav tm="0">
                                          <p:val>
                                            <p:strVal val="#ppt_x-.2"/>
                                          </p:val>
                                        </p:tav>
                                        <p:tav tm="100000">
                                          <p:val>
                                            <p:strVal val="#ppt_x"/>
                                          </p:val>
                                        </p:tav>
                                      </p:tavLst>
                                    </p:anim>
                                    <p:anim calcmode="lin" valueType="num">
                                      <p:cBhvr>
                                        <p:cTn id="49" dur="500" fill="hold"/>
                                        <p:tgtEl>
                                          <p:spTgt spid="330755">
                                            <p:txEl>
                                              <p:pRg st="7" end="7"/>
                                            </p:txEl>
                                          </p:spTgt>
                                        </p:tgtEl>
                                        <p:attrNameLst>
                                          <p:attrName>ppt_y</p:attrName>
                                        </p:attrNameLst>
                                      </p:cBhvr>
                                      <p:tavLst>
                                        <p:tav tm="0">
                                          <p:val>
                                            <p:strVal val="#ppt_y"/>
                                          </p:val>
                                        </p:tav>
                                        <p:tav tm="100000">
                                          <p:val>
                                            <p:strVal val="#ppt_y"/>
                                          </p:val>
                                        </p:tav>
                                      </p:tavLst>
                                    </p:anim>
                                    <p:animEffect transition="in" filter="fade">
                                      <p:cBhvr>
                                        <p:cTn id="50" dur="500"/>
                                        <p:tgtEl>
                                          <p:spTgt spid="330755">
                                            <p:txEl>
                                              <p:pRg st="7" end="7"/>
                                            </p:txEl>
                                          </p:spTgt>
                                        </p:tgtEl>
                                      </p:cBhvr>
                                    </p:animEffect>
                                  </p:childTnLst>
                                </p:cTn>
                              </p:par>
                              <p:par>
                                <p:cTn id="51" presetID="54" presetClass="entr" presetSubtype="0" accel="100000" fill="hold" nodeType="withEffect">
                                  <p:stCondLst>
                                    <p:cond delay="0"/>
                                  </p:stCondLst>
                                  <p:childTnLst>
                                    <p:set>
                                      <p:cBhvr>
                                        <p:cTn id="52" dur="1" fill="hold">
                                          <p:stCondLst>
                                            <p:cond delay="0"/>
                                          </p:stCondLst>
                                        </p:cTn>
                                        <p:tgtEl>
                                          <p:spTgt spid="330755">
                                            <p:txEl>
                                              <p:pRg st="8" end="8"/>
                                            </p:txEl>
                                          </p:spTgt>
                                        </p:tgtEl>
                                        <p:attrNameLst>
                                          <p:attrName>style.visibility</p:attrName>
                                        </p:attrNameLst>
                                      </p:cBhvr>
                                      <p:to>
                                        <p:strVal val="visible"/>
                                      </p:to>
                                    </p:set>
                                    <p:anim calcmode="lin" valueType="num">
                                      <p:cBhvr>
                                        <p:cTn id="53" dur="500" fill="hold"/>
                                        <p:tgtEl>
                                          <p:spTgt spid="330755">
                                            <p:txEl>
                                              <p:pRg st="8" end="8"/>
                                            </p:txEl>
                                          </p:spTgt>
                                        </p:tgtEl>
                                        <p:attrNameLst>
                                          <p:attrName>ppt_w</p:attrName>
                                        </p:attrNameLst>
                                      </p:cBhvr>
                                      <p:tavLst>
                                        <p:tav tm="0">
                                          <p:val>
                                            <p:strVal val="#ppt_w*0.05"/>
                                          </p:val>
                                        </p:tav>
                                        <p:tav tm="100000">
                                          <p:val>
                                            <p:strVal val="#ppt_w"/>
                                          </p:val>
                                        </p:tav>
                                      </p:tavLst>
                                    </p:anim>
                                    <p:anim calcmode="lin" valueType="num">
                                      <p:cBhvr>
                                        <p:cTn id="54" dur="500" fill="hold"/>
                                        <p:tgtEl>
                                          <p:spTgt spid="330755">
                                            <p:txEl>
                                              <p:pRg st="8" end="8"/>
                                            </p:txEl>
                                          </p:spTgt>
                                        </p:tgtEl>
                                        <p:attrNameLst>
                                          <p:attrName>ppt_h</p:attrName>
                                        </p:attrNameLst>
                                      </p:cBhvr>
                                      <p:tavLst>
                                        <p:tav tm="0">
                                          <p:val>
                                            <p:strVal val="#ppt_h"/>
                                          </p:val>
                                        </p:tav>
                                        <p:tav tm="100000">
                                          <p:val>
                                            <p:strVal val="#ppt_h"/>
                                          </p:val>
                                        </p:tav>
                                      </p:tavLst>
                                    </p:anim>
                                    <p:anim calcmode="lin" valueType="num">
                                      <p:cBhvr>
                                        <p:cTn id="55" dur="500" fill="hold"/>
                                        <p:tgtEl>
                                          <p:spTgt spid="330755">
                                            <p:txEl>
                                              <p:pRg st="8" end="8"/>
                                            </p:txEl>
                                          </p:spTgt>
                                        </p:tgtEl>
                                        <p:attrNameLst>
                                          <p:attrName>ppt_x</p:attrName>
                                        </p:attrNameLst>
                                      </p:cBhvr>
                                      <p:tavLst>
                                        <p:tav tm="0">
                                          <p:val>
                                            <p:strVal val="#ppt_x-.2"/>
                                          </p:val>
                                        </p:tav>
                                        <p:tav tm="100000">
                                          <p:val>
                                            <p:strVal val="#ppt_x"/>
                                          </p:val>
                                        </p:tav>
                                      </p:tavLst>
                                    </p:anim>
                                    <p:anim calcmode="lin" valueType="num">
                                      <p:cBhvr>
                                        <p:cTn id="56" dur="500" fill="hold"/>
                                        <p:tgtEl>
                                          <p:spTgt spid="330755">
                                            <p:txEl>
                                              <p:pRg st="8" end="8"/>
                                            </p:txEl>
                                          </p:spTgt>
                                        </p:tgtEl>
                                        <p:attrNameLst>
                                          <p:attrName>ppt_y</p:attrName>
                                        </p:attrNameLst>
                                      </p:cBhvr>
                                      <p:tavLst>
                                        <p:tav tm="0">
                                          <p:val>
                                            <p:strVal val="#ppt_y"/>
                                          </p:val>
                                        </p:tav>
                                        <p:tav tm="100000">
                                          <p:val>
                                            <p:strVal val="#ppt_y"/>
                                          </p:val>
                                        </p:tav>
                                      </p:tavLst>
                                    </p:anim>
                                    <p:animEffect transition="in" filter="fade">
                                      <p:cBhvr>
                                        <p:cTn id="57" dur="500"/>
                                        <p:tgtEl>
                                          <p:spTgt spid="3307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Commander’s Intent</a:t>
            </a:r>
            <a:endParaRPr lang="en-US" dirty="0"/>
          </a:p>
        </p:txBody>
      </p:sp>
      <p:sp>
        <p:nvSpPr>
          <p:cNvPr id="3" name="Content Placeholder 2"/>
          <p:cNvSpPr>
            <a:spLocks noGrp="1"/>
          </p:cNvSpPr>
          <p:nvPr>
            <p:ph idx="1"/>
          </p:nvPr>
        </p:nvSpPr>
        <p:spPr/>
        <p:txBody>
          <a:bodyPr/>
          <a:lstStyle/>
          <a:p>
            <a:r>
              <a:rPr lang="en-US" dirty="0"/>
              <a:t>Combat orders capture the commander’s battlefield visualization, intent and decisions.  They focus on the end state of an operation --- what the commander expects to achieve</a:t>
            </a:r>
            <a:r>
              <a:rPr lang="en-US" dirty="0" smtClean="0"/>
              <a:t>.</a:t>
            </a:r>
          </a:p>
          <a:p>
            <a:r>
              <a:rPr lang="en-US" dirty="0" smtClean="0"/>
              <a:t>Commander’s Intent is found in the Situation Paragraph under </a:t>
            </a:r>
            <a:r>
              <a:rPr lang="en-US" dirty="0"/>
              <a:t>F</a:t>
            </a:r>
            <a:r>
              <a:rPr lang="en-US" dirty="0" smtClean="0"/>
              <a:t>riendly </a:t>
            </a:r>
            <a:r>
              <a:rPr lang="en-US" dirty="0"/>
              <a:t>F</a:t>
            </a:r>
            <a:r>
              <a:rPr lang="en-US" dirty="0" smtClean="0"/>
              <a:t>orces and also in the Execution Paragraph under concept of the Operation</a:t>
            </a:r>
            <a:endParaRPr lang="en-US" dirty="0"/>
          </a:p>
        </p:txBody>
      </p:sp>
    </p:spTree>
    <p:extLst>
      <p:ext uri="{BB962C8B-B14F-4D97-AF65-F5344CB8AC3E}">
        <p14:creationId xmlns:p14="http://schemas.microsoft.com/office/powerpoint/2010/main" val="300009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Tactical Tasks</a:t>
            </a:r>
            <a:endParaRPr lang="en-US" dirty="0"/>
          </a:p>
        </p:txBody>
      </p:sp>
      <p:sp>
        <p:nvSpPr>
          <p:cNvPr id="3" name="Content Placeholder 2"/>
          <p:cNvSpPr>
            <a:spLocks noGrp="1"/>
          </p:cNvSpPr>
          <p:nvPr>
            <p:ph idx="1"/>
          </p:nvPr>
        </p:nvSpPr>
        <p:spPr>
          <a:xfrm>
            <a:off x="1070811" y="3341604"/>
            <a:ext cx="10515600" cy="4351338"/>
          </a:xfrm>
        </p:spPr>
        <p:txBody>
          <a:bodyPr/>
          <a:lstStyle/>
          <a:p>
            <a:r>
              <a:rPr lang="en-US" dirty="0"/>
              <a:t>Tactical tasks are specific activities performed by the unit while it is conducting a form of tactical operation or a choice of maneuver. </a:t>
            </a:r>
          </a:p>
          <a:p>
            <a:endParaRPr lang="en-US" dirty="0"/>
          </a:p>
        </p:txBody>
      </p:sp>
    </p:spTree>
    <p:extLst>
      <p:ext uri="{BB962C8B-B14F-4D97-AF65-F5344CB8AC3E}">
        <p14:creationId xmlns:p14="http://schemas.microsoft.com/office/powerpoint/2010/main" val="421098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1905000" y="0"/>
            <a:ext cx="8458200"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rtlCol="0" anchor="ctr" anchorCtr="0" compatLnSpc="1">
            <a:prstTxWarp prst="textNoShape">
              <a:avLst/>
            </a:prstTxWarp>
            <a:normAutofit/>
          </a:bodyPr>
          <a:lstStyle/>
          <a:p>
            <a:r>
              <a:rPr lang="en-US" sz="3600" b="1">
                <a:solidFill>
                  <a:schemeClr val="accent2"/>
                </a:solidFill>
              </a:rPr>
              <a:t>CONTROL MEASURES </a:t>
            </a:r>
            <a:br>
              <a:rPr lang="en-US" sz="3600" b="1">
                <a:solidFill>
                  <a:schemeClr val="accent2"/>
                </a:solidFill>
              </a:rPr>
            </a:br>
            <a:r>
              <a:rPr lang="en-US" sz="3600" b="1">
                <a:solidFill>
                  <a:schemeClr val="accent2"/>
                </a:solidFill>
              </a:rPr>
              <a:t>(POINTS)</a:t>
            </a:r>
          </a:p>
        </p:txBody>
      </p:sp>
      <p:grpSp>
        <p:nvGrpSpPr>
          <p:cNvPr id="150534" name="Group 6"/>
          <p:cNvGrpSpPr>
            <a:grpSpLocks/>
          </p:cNvGrpSpPr>
          <p:nvPr/>
        </p:nvGrpSpPr>
        <p:grpSpPr bwMode="auto">
          <a:xfrm>
            <a:off x="2749550" y="3783013"/>
            <a:ext cx="596900" cy="1435100"/>
            <a:chOff x="724" y="1204"/>
            <a:chExt cx="376" cy="904"/>
          </a:xfrm>
        </p:grpSpPr>
        <p:sp>
          <p:nvSpPr>
            <p:cNvPr id="150535" name="AutoShape 7"/>
            <p:cNvSpPr>
              <a:spLocks noChangeArrowheads="1"/>
            </p:cNvSpPr>
            <p:nvPr/>
          </p:nvSpPr>
          <p:spPr bwMode="auto">
            <a:xfrm rot="16200000" flipH="1">
              <a:off x="460" y="1468"/>
              <a:ext cx="904" cy="376"/>
            </a:xfrm>
            <a:prstGeom prst="homePlate">
              <a:avLst>
                <a:gd name="adj" fmla="val 80142"/>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536" name="Line 8"/>
            <p:cNvSpPr>
              <a:spLocks noChangeShapeType="1"/>
            </p:cNvSpPr>
            <p:nvPr/>
          </p:nvSpPr>
          <p:spPr bwMode="auto">
            <a:xfrm>
              <a:off x="724" y="1780"/>
              <a:ext cx="3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0537" name="Group 9"/>
          <p:cNvGrpSpPr>
            <a:grpSpLocks/>
          </p:cNvGrpSpPr>
          <p:nvPr/>
        </p:nvGrpSpPr>
        <p:grpSpPr bwMode="auto">
          <a:xfrm>
            <a:off x="4730750" y="3784600"/>
            <a:ext cx="596900" cy="1435100"/>
            <a:chOff x="1684" y="1204"/>
            <a:chExt cx="376" cy="904"/>
          </a:xfrm>
        </p:grpSpPr>
        <p:sp>
          <p:nvSpPr>
            <p:cNvPr id="150538" name="AutoShape 10"/>
            <p:cNvSpPr>
              <a:spLocks noChangeArrowheads="1"/>
            </p:cNvSpPr>
            <p:nvPr/>
          </p:nvSpPr>
          <p:spPr bwMode="auto">
            <a:xfrm rot="16200000" flipH="1">
              <a:off x="1420" y="1468"/>
              <a:ext cx="904" cy="376"/>
            </a:xfrm>
            <a:prstGeom prst="homePlate">
              <a:avLst>
                <a:gd name="adj" fmla="val 80142"/>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539" name="Line 11"/>
            <p:cNvSpPr>
              <a:spLocks noChangeShapeType="1"/>
            </p:cNvSpPr>
            <p:nvPr/>
          </p:nvSpPr>
          <p:spPr bwMode="auto">
            <a:xfrm>
              <a:off x="1684" y="1780"/>
              <a:ext cx="3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0540" name="Group 12"/>
          <p:cNvGrpSpPr>
            <a:grpSpLocks/>
          </p:cNvGrpSpPr>
          <p:nvPr/>
        </p:nvGrpSpPr>
        <p:grpSpPr bwMode="auto">
          <a:xfrm>
            <a:off x="6870700" y="3746500"/>
            <a:ext cx="596900" cy="1435100"/>
            <a:chOff x="2692" y="1204"/>
            <a:chExt cx="376" cy="904"/>
          </a:xfrm>
        </p:grpSpPr>
        <p:sp>
          <p:nvSpPr>
            <p:cNvPr id="150541" name="AutoShape 13"/>
            <p:cNvSpPr>
              <a:spLocks noChangeArrowheads="1"/>
            </p:cNvSpPr>
            <p:nvPr/>
          </p:nvSpPr>
          <p:spPr bwMode="auto">
            <a:xfrm rot="16200000" flipH="1">
              <a:off x="2428" y="1468"/>
              <a:ext cx="904" cy="376"/>
            </a:xfrm>
            <a:prstGeom prst="homePlate">
              <a:avLst>
                <a:gd name="adj" fmla="val 80142"/>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542" name="Line 14"/>
            <p:cNvSpPr>
              <a:spLocks noChangeShapeType="1"/>
            </p:cNvSpPr>
            <p:nvPr/>
          </p:nvSpPr>
          <p:spPr bwMode="auto">
            <a:xfrm>
              <a:off x="2692" y="1780"/>
              <a:ext cx="3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0543" name="Rectangle 15"/>
          <p:cNvSpPr>
            <a:spLocks noChangeArrowheads="1"/>
          </p:cNvSpPr>
          <p:nvPr/>
        </p:nvSpPr>
        <p:spPr bwMode="auto">
          <a:xfrm>
            <a:off x="2728913" y="3940175"/>
            <a:ext cx="61876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2400" b="1">
                <a:latin typeface="Times New Roman" panose="02020603050405020304" pitchFamily="18" charset="0"/>
              </a:rPr>
              <a:t>S P</a:t>
            </a:r>
          </a:p>
        </p:txBody>
      </p:sp>
      <p:sp>
        <p:nvSpPr>
          <p:cNvPr id="150549" name="Rectangle 21"/>
          <p:cNvSpPr>
            <a:spLocks noChangeArrowheads="1"/>
          </p:cNvSpPr>
          <p:nvPr/>
        </p:nvSpPr>
        <p:spPr bwMode="auto">
          <a:xfrm>
            <a:off x="4405313" y="6005513"/>
            <a:ext cx="18280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endParaRPr lang="en-US" sz="2400">
              <a:latin typeface="Times New Roman" panose="02020603050405020304" pitchFamily="18" charset="0"/>
            </a:endParaRPr>
          </a:p>
        </p:txBody>
      </p:sp>
      <p:sp>
        <p:nvSpPr>
          <p:cNvPr id="150550" name="Text Box 22"/>
          <p:cNvSpPr txBox="1">
            <a:spLocks noChangeArrowheads="1"/>
          </p:cNvSpPr>
          <p:nvPr/>
        </p:nvSpPr>
        <p:spPr bwMode="auto">
          <a:xfrm>
            <a:off x="4743450" y="3962400"/>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latin typeface="Times New Roman" panose="02020603050405020304" pitchFamily="18" charset="0"/>
              </a:rPr>
              <a:t>RP</a:t>
            </a:r>
          </a:p>
        </p:txBody>
      </p:sp>
      <p:sp>
        <p:nvSpPr>
          <p:cNvPr id="150551" name="Text Box 23"/>
          <p:cNvSpPr txBox="1">
            <a:spLocks noChangeArrowheads="1"/>
          </p:cNvSpPr>
          <p:nvPr/>
        </p:nvSpPr>
        <p:spPr bwMode="auto">
          <a:xfrm>
            <a:off x="6781801" y="3946526"/>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1">
                <a:latin typeface="Times New Roman" panose="02020603050405020304" pitchFamily="18" charset="0"/>
              </a:rPr>
              <a:t>CKP</a:t>
            </a:r>
          </a:p>
        </p:txBody>
      </p:sp>
      <p:grpSp>
        <p:nvGrpSpPr>
          <p:cNvPr id="150552" name="Group 24"/>
          <p:cNvGrpSpPr>
            <a:grpSpLocks/>
          </p:cNvGrpSpPr>
          <p:nvPr/>
        </p:nvGrpSpPr>
        <p:grpSpPr bwMode="auto">
          <a:xfrm>
            <a:off x="8699500" y="3670300"/>
            <a:ext cx="596900" cy="1435100"/>
            <a:chOff x="2692" y="1204"/>
            <a:chExt cx="376" cy="904"/>
          </a:xfrm>
        </p:grpSpPr>
        <p:sp>
          <p:nvSpPr>
            <p:cNvPr id="150553" name="AutoShape 25"/>
            <p:cNvSpPr>
              <a:spLocks noChangeArrowheads="1"/>
            </p:cNvSpPr>
            <p:nvPr/>
          </p:nvSpPr>
          <p:spPr bwMode="auto">
            <a:xfrm rot="16200000" flipH="1">
              <a:off x="2428" y="1468"/>
              <a:ext cx="904" cy="376"/>
            </a:xfrm>
            <a:prstGeom prst="homePlate">
              <a:avLst>
                <a:gd name="adj" fmla="val 80142"/>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554" name="Line 26"/>
            <p:cNvSpPr>
              <a:spLocks noChangeShapeType="1"/>
            </p:cNvSpPr>
            <p:nvPr/>
          </p:nvSpPr>
          <p:spPr bwMode="auto">
            <a:xfrm>
              <a:off x="2692" y="1780"/>
              <a:ext cx="3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0555" name="Text Box 27"/>
          <p:cNvSpPr txBox="1">
            <a:spLocks noChangeArrowheads="1"/>
          </p:cNvSpPr>
          <p:nvPr/>
        </p:nvSpPr>
        <p:spPr bwMode="auto">
          <a:xfrm>
            <a:off x="8740776" y="3886200"/>
            <a:ext cx="55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latin typeface="Times New Roman" panose="02020603050405020304" pitchFamily="18" charset="0"/>
              </a:rPr>
              <a:t>PP</a:t>
            </a:r>
          </a:p>
        </p:txBody>
      </p:sp>
      <p:sp>
        <p:nvSpPr>
          <p:cNvPr id="150556" name="Text Box 28"/>
          <p:cNvSpPr txBox="1">
            <a:spLocks noChangeArrowheads="1"/>
          </p:cNvSpPr>
          <p:nvPr/>
        </p:nvSpPr>
        <p:spPr bwMode="auto">
          <a:xfrm>
            <a:off x="2560443" y="5257801"/>
            <a:ext cx="9925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0B0000"/>
                </a:solidFill>
              </a:rPr>
              <a:t>START</a:t>
            </a:r>
          </a:p>
          <a:p>
            <a:pPr algn="ctr" eaLnBrk="0" hangingPunct="0"/>
            <a:r>
              <a:rPr lang="en-US" sz="2400" b="1">
                <a:solidFill>
                  <a:srgbClr val="0B0000"/>
                </a:solidFill>
              </a:rPr>
              <a:t>POINT</a:t>
            </a:r>
          </a:p>
        </p:txBody>
      </p:sp>
      <p:sp>
        <p:nvSpPr>
          <p:cNvPr id="150557" name="Text Box 29"/>
          <p:cNvSpPr txBox="1">
            <a:spLocks noChangeArrowheads="1"/>
          </p:cNvSpPr>
          <p:nvPr/>
        </p:nvSpPr>
        <p:spPr bwMode="auto">
          <a:xfrm>
            <a:off x="4421535" y="5240339"/>
            <a:ext cx="12677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0B0000"/>
                </a:solidFill>
              </a:rPr>
              <a:t>RELEASE</a:t>
            </a:r>
          </a:p>
          <a:p>
            <a:pPr algn="ctr" eaLnBrk="0" hangingPunct="0"/>
            <a:r>
              <a:rPr lang="en-US" sz="2400" b="1">
                <a:solidFill>
                  <a:srgbClr val="0B0000"/>
                </a:solidFill>
              </a:rPr>
              <a:t>POINT</a:t>
            </a:r>
          </a:p>
        </p:txBody>
      </p:sp>
      <p:sp>
        <p:nvSpPr>
          <p:cNvPr id="150558" name="Text Box 30"/>
          <p:cNvSpPr txBox="1">
            <a:spLocks noChangeArrowheads="1"/>
          </p:cNvSpPr>
          <p:nvPr/>
        </p:nvSpPr>
        <p:spPr bwMode="auto">
          <a:xfrm>
            <a:off x="6678125" y="5202239"/>
            <a:ext cx="10201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0B0000"/>
                </a:solidFill>
              </a:rPr>
              <a:t>CHECK</a:t>
            </a:r>
          </a:p>
          <a:p>
            <a:pPr algn="ctr" eaLnBrk="0" hangingPunct="0"/>
            <a:r>
              <a:rPr lang="en-US" sz="2400" b="1">
                <a:solidFill>
                  <a:srgbClr val="0B0000"/>
                </a:solidFill>
              </a:rPr>
              <a:t>POINT</a:t>
            </a:r>
          </a:p>
        </p:txBody>
      </p:sp>
      <p:sp>
        <p:nvSpPr>
          <p:cNvPr id="150561" name="Text Box 33"/>
          <p:cNvSpPr txBox="1">
            <a:spLocks noChangeArrowheads="1"/>
          </p:cNvSpPr>
          <p:nvPr/>
        </p:nvSpPr>
        <p:spPr bwMode="auto">
          <a:xfrm>
            <a:off x="8403797" y="5197476"/>
            <a:ext cx="13295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0B0000"/>
                </a:solidFill>
              </a:rPr>
              <a:t>PASSAGE</a:t>
            </a:r>
          </a:p>
          <a:p>
            <a:pPr algn="ctr" eaLnBrk="0" hangingPunct="0"/>
            <a:r>
              <a:rPr lang="en-US" sz="2400" b="1">
                <a:solidFill>
                  <a:srgbClr val="0B0000"/>
                </a:solidFill>
              </a:rPr>
              <a:t> POINT</a:t>
            </a:r>
          </a:p>
        </p:txBody>
      </p:sp>
      <p:sp>
        <p:nvSpPr>
          <p:cNvPr id="150569" name="Text Box 41"/>
          <p:cNvSpPr txBox="1">
            <a:spLocks noChangeArrowheads="1"/>
          </p:cNvSpPr>
          <p:nvPr/>
        </p:nvSpPr>
        <p:spPr bwMode="auto">
          <a:xfrm>
            <a:off x="7486650" y="39766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5</a:t>
            </a:r>
          </a:p>
        </p:txBody>
      </p:sp>
      <p:sp>
        <p:nvSpPr>
          <p:cNvPr id="150570" name="Text Box 42"/>
          <p:cNvSpPr txBox="1">
            <a:spLocks noChangeArrowheads="1"/>
          </p:cNvSpPr>
          <p:nvPr/>
        </p:nvSpPr>
        <p:spPr bwMode="auto">
          <a:xfrm>
            <a:off x="1638300" y="1095375"/>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t>Directives given graphically or orally by a commander to subordinate commands to assign responsibilities, coordinate fires and maneuver, and control combat operations. Each control measure can be portrayed graphically. In general, all control measures should be easily identifiable on the ground.</a:t>
            </a:r>
          </a:p>
        </p:txBody>
      </p:sp>
    </p:spTree>
    <p:extLst>
      <p:ext uri="{BB962C8B-B14F-4D97-AF65-F5344CB8AC3E}">
        <p14:creationId xmlns:p14="http://schemas.microsoft.com/office/powerpoint/2010/main" val="150134954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bwMode="auto">
          <a:xfrm>
            <a:off x="2438400" y="228600"/>
            <a:ext cx="7772400"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rtlCol="0" anchor="ctr" anchorCtr="0" compatLnSpc="1">
            <a:prstTxWarp prst="textNoShape">
              <a:avLst/>
            </a:prstTxWarp>
            <a:normAutofit/>
          </a:bodyPr>
          <a:lstStyle/>
          <a:p>
            <a:r>
              <a:rPr lang="en-US" sz="4000" b="1">
                <a:solidFill>
                  <a:schemeClr val="accent2"/>
                </a:solidFill>
              </a:rPr>
              <a:t>OTHER ACTIONS</a:t>
            </a:r>
          </a:p>
        </p:txBody>
      </p:sp>
      <p:sp>
        <p:nvSpPr>
          <p:cNvPr id="189451" name="Text Box 11"/>
          <p:cNvSpPr txBox="1">
            <a:spLocks noChangeArrowheads="1"/>
          </p:cNvSpPr>
          <p:nvPr/>
        </p:nvSpPr>
        <p:spPr bwMode="auto">
          <a:xfrm>
            <a:off x="2438401" y="4373564"/>
            <a:ext cx="31353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a:solidFill>
                  <a:srgbClr val="0B0000"/>
                </a:solidFill>
              </a:rPr>
              <a:t>SUPPORT BY FIRE</a:t>
            </a:r>
          </a:p>
        </p:txBody>
      </p:sp>
      <p:sp>
        <p:nvSpPr>
          <p:cNvPr id="189456" name="Text Box 16"/>
          <p:cNvSpPr txBox="1">
            <a:spLocks noChangeArrowheads="1"/>
          </p:cNvSpPr>
          <p:nvPr/>
        </p:nvSpPr>
        <p:spPr bwMode="auto">
          <a:xfrm>
            <a:off x="7480300" y="4373564"/>
            <a:ext cx="17443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a:solidFill>
                  <a:srgbClr val="0B0000"/>
                </a:solidFill>
              </a:rPr>
              <a:t>AMBUSH</a:t>
            </a:r>
          </a:p>
        </p:txBody>
      </p:sp>
      <p:sp>
        <p:nvSpPr>
          <p:cNvPr id="189444" name="Line 4"/>
          <p:cNvSpPr>
            <a:spLocks noChangeShapeType="1"/>
          </p:cNvSpPr>
          <p:nvPr/>
        </p:nvSpPr>
        <p:spPr bwMode="auto">
          <a:xfrm>
            <a:off x="3375026" y="3657600"/>
            <a:ext cx="17510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5" name="Line 5"/>
          <p:cNvSpPr>
            <a:spLocks noChangeShapeType="1"/>
          </p:cNvSpPr>
          <p:nvPr/>
        </p:nvSpPr>
        <p:spPr bwMode="auto">
          <a:xfrm rot="-2752885">
            <a:off x="5312569" y="3547269"/>
            <a:ext cx="0" cy="67786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1" name="Line 21"/>
          <p:cNvSpPr>
            <a:spLocks noChangeShapeType="1"/>
          </p:cNvSpPr>
          <p:nvPr/>
        </p:nvSpPr>
        <p:spPr bwMode="auto">
          <a:xfrm rot="2752885" flipH="1">
            <a:off x="3178969" y="3547269"/>
            <a:ext cx="0" cy="67786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2" name="Line 22"/>
          <p:cNvSpPr>
            <a:spLocks noChangeShapeType="1"/>
          </p:cNvSpPr>
          <p:nvPr/>
        </p:nvSpPr>
        <p:spPr bwMode="auto">
          <a:xfrm>
            <a:off x="3048000" y="2514600"/>
            <a:ext cx="381000" cy="11430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3" name="Line 23"/>
          <p:cNvSpPr>
            <a:spLocks noChangeShapeType="1"/>
          </p:cNvSpPr>
          <p:nvPr/>
        </p:nvSpPr>
        <p:spPr bwMode="auto">
          <a:xfrm flipH="1">
            <a:off x="5105400" y="2514600"/>
            <a:ext cx="381000" cy="11430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6" name="Line 26"/>
          <p:cNvSpPr>
            <a:spLocks noChangeShapeType="1"/>
          </p:cNvSpPr>
          <p:nvPr/>
        </p:nvSpPr>
        <p:spPr bwMode="auto">
          <a:xfrm flipH="1">
            <a:off x="8458200" y="2590800"/>
            <a:ext cx="0" cy="9144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7" name="Arc 27"/>
          <p:cNvSpPr>
            <a:spLocks/>
          </p:cNvSpPr>
          <p:nvPr/>
        </p:nvSpPr>
        <p:spPr bwMode="auto">
          <a:xfrm rot="13203839" flipV="1">
            <a:off x="7772400" y="3352800"/>
            <a:ext cx="1474788" cy="1201738"/>
          </a:xfrm>
          <a:custGeom>
            <a:avLst/>
            <a:gdLst>
              <a:gd name="G0" fmla="+- 3524 0 0"/>
              <a:gd name="G1" fmla="+- 21600 0 0"/>
              <a:gd name="G2" fmla="+- 21600 0 0"/>
              <a:gd name="T0" fmla="*/ 0 w 25124"/>
              <a:gd name="T1" fmla="*/ 289 h 21600"/>
              <a:gd name="T2" fmla="*/ 25124 w 25124"/>
              <a:gd name="T3" fmla="*/ 21589 h 21600"/>
              <a:gd name="T4" fmla="*/ 3524 w 25124"/>
              <a:gd name="T5" fmla="*/ 21600 h 21600"/>
            </a:gdLst>
            <a:ahLst/>
            <a:cxnLst>
              <a:cxn ang="0">
                <a:pos x="T0" y="T1"/>
              </a:cxn>
              <a:cxn ang="0">
                <a:pos x="T2" y="T3"/>
              </a:cxn>
              <a:cxn ang="0">
                <a:pos x="T4" y="T5"/>
              </a:cxn>
            </a:cxnLst>
            <a:rect l="0" t="0" r="r" b="b"/>
            <a:pathLst>
              <a:path w="25124" h="21600" fill="none" extrusionOk="0">
                <a:moveTo>
                  <a:pt x="0" y="289"/>
                </a:moveTo>
                <a:cubicBezTo>
                  <a:pt x="1164" y="96"/>
                  <a:pt x="2343" y="0"/>
                  <a:pt x="3524" y="0"/>
                </a:cubicBezTo>
                <a:cubicBezTo>
                  <a:pt x="15449" y="0"/>
                  <a:pt x="25117" y="9663"/>
                  <a:pt x="25123" y="21589"/>
                </a:cubicBezTo>
              </a:path>
              <a:path w="25124" h="21600" stroke="0" extrusionOk="0">
                <a:moveTo>
                  <a:pt x="0" y="289"/>
                </a:moveTo>
                <a:cubicBezTo>
                  <a:pt x="1164" y="96"/>
                  <a:pt x="2343" y="0"/>
                  <a:pt x="3524" y="0"/>
                </a:cubicBezTo>
                <a:cubicBezTo>
                  <a:pt x="15449" y="0"/>
                  <a:pt x="25117" y="9663"/>
                  <a:pt x="25123" y="21589"/>
                </a:cubicBezTo>
                <a:lnTo>
                  <a:pt x="3524"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8" name="Line 28"/>
          <p:cNvSpPr>
            <a:spLocks noChangeShapeType="1"/>
          </p:cNvSpPr>
          <p:nvPr/>
        </p:nvSpPr>
        <p:spPr bwMode="auto">
          <a:xfrm>
            <a:off x="7772400" y="3733800"/>
            <a:ext cx="0" cy="22860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69" name="Line 29"/>
          <p:cNvSpPr>
            <a:spLocks noChangeShapeType="1"/>
          </p:cNvSpPr>
          <p:nvPr/>
        </p:nvSpPr>
        <p:spPr bwMode="auto">
          <a:xfrm>
            <a:off x="8077200" y="3581400"/>
            <a:ext cx="0" cy="38100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0" name="Line 30"/>
          <p:cNvSpPr>
            <a:spLocks noChangeShapeType="1"/>
          </p:cNvSpPr>
          <p:nvPr/>
        </p:nvSpPr>
        <p:spPr bwMode="auto">
          <a:xfrm>
            <a:off x="8382000" y="3533776"/>
            <a:ext cx="0" cy="352425"/>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1" name="Line 31"/>
          <p:cNvSpPr>
            <a:spLocks noChangeShapeType="1"/>
          </p:cNvSpPr>
          <p:nvPr/>
        </p:nvSpPr>
        <p:spPr bwMode="auto">
          <a:xfrm>
            <a:off x="8610600" y="3538538"/>
            <a:ext cx="0" cy="347662"/>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2" name="Line 32"/>
          <p:cNvSpPr>
            <a:spLocks noChangeShapeType="1"/>
          </p:cNvSpPr>
          <p:nvPr/>
        </p:nvSpPr>
        <p:spPr bwMode="auto">
          <a:xfrm>
            <a:off x="8915400" y="3614738"/>
            <a:ext cx="0" cy="38100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3" name="Line 33"/>
          <p:cNvSpPr>
            <a:spLocks noChangeShapeType="1"/>
          </p:cNvSpPr>
          <p:nvPr/>
        </p:nvSpPr>
        <p:spPr bwMode="auto">
          <a:xfrm>
            <a:off x="9220200" y="3810000"/>
            <a:ext cx="0" cy="22860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4" name="Text Box 34"/>
          <p:cNvSpPr txBox="1">
            <a:spLocks noChangeArrowheads="1"/>
          </p:cNvSpPr>
          <p:nvPr/>
        </p:nvSpPr>
        <p:spPr bwMode="auto">
          <a:xfrm>
            <a:off x="3743326" y="3390901"/>
            <a:ext cx="88678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a:p>
            <a:r>
              <a:rPr lang="en-US" sz="2800" b="1"/>
              <a:t>Gold</a:t>
            </a:r>
          </a:p>
        </p:txBody>
      </p:sp>
    </p:spTree>
    <p:extLst>
      <p:ext uri="{BB962C8B-B14F-4D97-AF65-F5344CB8AC3E}">
        <p14:creationId xmlns:p14="http://schemas.microsoft.com/office/powerpoint/2010/main" val="916029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89451"/>
                                        </p:tgtEl>
                                        <p:attrNameLst>
                                          <p:attrName>style.visibility</p:attrName>
                                        </p:attrNameLst>
                                      </p:cBhvr>
                                      <p:to>
                                        <p:strVal val="visible"/>
                                      </p:to>
                                    </p:set>
                                    <p:anim calcmode="lin" valueType="num">
                                      <p:cBhvr>
                                        <p:cTn id="7" dur="500" fill="hold"/>
                                        <p:tgtEl>
                                          <p:spTgt spid="189451"/>
                                        </p:tgtEl>
                                        <p:attrNameLst>
                                          <p:attrName>ppt_w</p:attrName>
                                        </p:attrNameLst>
                                      </p:cBhvr>
                                      <p:tavLst>
                                        <p:tav tm="0">
                                          <p:val>
                                            <p:strVal val="4*#ppt_w"/>
                                          </p:val>
                                        </p:tav>
                                        <p:tav tm="100000">
                                          <p:val>
                                            <p:strVal val="#ppt_w"/>
                                          </p:val>
                                        </p:tav>
                                      </p:tavLst>
                                    </p:anim>
                                    <p:anim calcmode="lin" valueType="num">
                                      <p:cBhvr>
                                        <p:cTn id="8" dur="500" fill="hold"/>
                                        <p:tgtEl>
                                          <p:spTgt spid="189451"/>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89456"/>
                                        </p:tgtEl>
                                        <p:attrNameLst>
                                          <p:attrName>style.visibility</p:attrName>
                                        </p:attrNameLst>
                                      </p:cBhvr>
                                      <p:to>
                                        <p:strVal val="visible"/>
                                      </p:to>
                                    </p:set>
                                    <p:anim calcmode="lin" valueType="num">
                                      <p:cBhvr>
                                        <p:cTn id="13" dur="500" fill="hold"/>
                                        <p:tgtEl>
                                          <p:spTgt spid="189456"/>
                                        </p:tgtEl>
                                        <p:attrNameLst>
                                          <p:attrName>ppt_w</p:attrName>
                                        </p:attrNameLst>
                                      </p:cBhvr>
                                      <p:tavLst>
                                        <p:tav tm="0">
                                          <p:val>
                                            <p:strVal val="4*#ppt_w"/>
                                          </p:val>
                                        </p:tav>
                                        <p:tav tm="100000">
                                          <p:val>
                                            <p:strVal val="#ppt_w"/>
                                          </p:val>
                                        </p:tav>
                                      </p:tavLst>
                                    </p:anim>
                                    <p:anim calcmode="lin" valueType="num">
                                      <p:cBhvr>
                                        <p:cTn id="14" dur="500" fill="hold"/>
                                        <p:tgtEl>
                                          <p:spTgt spid="18945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1" grpId="0" autoUpdateAnimBg="0"/>
      <p:bldP spid="18945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bwMode="auto">
          <a:xfrm>
            <a:off x="2438400" y="228600"/>
            <a:ext cx="7772400"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rtlCol="0" anchor="ctr" anchorCtr="0" compatLnSpc="1">
            <a:prstTxWarp prst="textNoShape">
              <a:avLst/>
            </a:prstTxWarp>
            <a:normAutofit/>
          </a:bodyPr>
          <a:lstStyle/>
          <a:p>
            <a:r>
              <a:rPr lang="en-US" sz="4000" b="1">
                <a:solidFill>
                  <a:schemeClr val="accent2"/>
                </a:solidFill>
              </a:rPr>
              <a:t>OTHER ACTIONS</a:t>
            </a:r>
          </a:p>
        </p:txBody>
      </p:sp>
      <p:sp>
        <p:nvSpPr>
          <p:cNvPr id="201731" name="Text Box 3"/>
          <p:cNvSpPr txBox="1">
            <a:spLocks noChangeArrowheads="1"/>
          </p:cNvSpPr>
          <p:nvPr/>
        </p:nvSpPr>
        <p:spPr bwMode="auto">
          <a:xfrm>
            <a:off x="2590801" y="2971801"/>
            <a:ext cx="28123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a:solidFill>
                  <a:srgbClr val="0B0000"/>
                </a:solidFill>
              </a:rPr>
              <a:t>ATTACK BY FIRE</a:t>
            </a:r>
          </a:p>
        </p:txBody>
      </p:sp>
      <p:sp>
        <p:nvSpPr>
          <p:cNvPr id="201733" name="Line 5"/>
          <p:cNvSpPr>
            <a:spLocks noChangeShapeType="1"/>
          </p:cNvSpPr>
          <p:nvPr/>
        </p:nvSpPr>
        <p:spPr bwMode="auto">
          <a:xfrm>
            <a:off x="3352801" y="2286000"/>
            <a:ext cx="17510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4" name="Line 6"/>
          <p:cNvSpPr>
            <a:spLocks noChangeShapeType="1"/>
          </p:cNvSpPr>
          <p:nvPr/>
        </p:nvSpPr>
        <p:spPr bwMode="auto">
          <a:xfrm rot="-2752885">
            <a:off x="5291932" y="2175669"/>
            <a:ext cx="0" cy="6778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5" name="Line 7"/>
          <p:cNvSpPr>
            <a:spLocks noChangeShapeType="1"/>
          </p:cNvSpPr>
          <p:nvPr/>
        </p:nvSpPr>
        <p:spPr bwMode="auto">
          <a:xfrm rot="2752885" flipH="1">
            <a:off x="3158332" y="2175669"/>
            <a:ext cx="0" cy="6778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40" name="Line 12"/>
          <p:cNvSpPr>
            <a:spLocks noChangeShapeType="1"/>
          </p:cNvSpPr>
          <p:nvPr/>
        </p:nvSpPr>
        <p:spPr bwMode="auto">
          <a:xfrm flipV="1">
            <a:off x="4191000" y="1447800"/>
            <a:ext cx="0" cy="838200"/>
          </a:xfrm>
          <a:prstGeom prst="line">
            <a:avLst/>
          </a:prstGeom>
          <a:noFill/>
          <a:ln w="571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41" name="Line 13"/>
          <p:cNvSpPr>
            <a:spLocks noChangeShapeType="1"/>
          </p:cNvSpPr>
          <p:nvPr/>
        </p:nvSpPr>
        <p:spPr bwMode="auto">
          <a:xfrm>
            <a:off x="7696200" y="4000500"/>
            <a:ext cx="0" cy="11430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42" name="Line 14"/>
          <p:cNvSpPr>
            <a:spLocks noChangeShapeType="1"/>
          </p:cNvSpPr>
          <p:nvPr/>
        </p:nvSpPr>
        <p:spPr bwMode="auto">
          <a:xfrm>
            <a:off x="7696200" y="41148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43" name="Line 15"/>
          <p:cNvSpPr>
            <a:spLocks noChangeShapeType="1"/>
          </p:cNvSpPr>
          <p:nvPr/>
        </p:nvSpPr>
        <p:spPr bwMode="auto">
          <a:xfrm>
            <a:off x="7696200" y="5143500"/>
            <a:ext cx="1143000" cy="0"/>
          </a:xfrm>
          <a:prstGeom prst="line">
            <a:avLst/>
          </a:prstGeom>
          <a:noFill/>
          <a:ln w="571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44" name="Line 16"/>
          <p:cNvSpPr>
            <a:spLocks noChangeShapeType="1"/>
          </p:cNvSpPr>
          <p:nvPr/>
        </p:nvSpPr>
        <p:spPr bwMode="auto">
          <a:xfrm>
            <a:off x="7681913" y="3976688"/>
            <a:ext cx="1143000" cy="0"/>
          </a:xfrm>
          <a:prstGeom prst="line">
            <a:avLst/>
          </a:prstGeom>
          <a:noFill/>
          <a:ln w="571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45" name="Text Box 17"/>
          <p:cNvSpPr txBox="1">
            <a:spLocks noChangeArrowheads="1"/>
          </p:cNvSpPr>
          <p:nvPr/>
        </p:nvSpPr>
        <p:spPr bwMode="auto">
          <a:xfrm>
            <a:off x="7239000" y="5381625"/>
            <a:ext cx="14412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t>BYPASS</a:t>
            </a:r>
          </a:p>
          <a:p>
            <a:r>
              <a:rPr lang="en-US" sz="3200" b="1"/>
              <a:t>EASY</a:t>
            </a:r>
          </a:p>
        </p:txBody>
      </p:sp>
      <p:sp>
        <p:nvSpPr>
          <p:cNvPr id="201746" name="Line 18"/>
          <p:cNvSpPr>
            <a:spLocks noChangeShapeType="1"/>
          </p:cNvSpPr>
          <p:nvPr/>
        </p:nvSpPr>
        <p:spPr bwMode="auto">
          <a:xfrm>
            <a:off x="3124200" y="4724400"/>
            <a:ext cx="1371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48" name="Line 20"/>
          <p:cNvSpPr>
            <a:spLocks noChangeShapeType="1"/>
          </p:cNvSpPr>
          <p:nvPr/>
        </p:nvSpPr>
        <p:spPr bwMode="auto">
          <a:xfrm>
            <a:off x="4495800" y="4114800"/>
            <a:ext cx="0" cy="1219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49" name="Text Box 21"/>
          <p:cNvSpPr txBox="1">
            <a:spLocks noChangeArrowheads="1"/>
          </p:cNvSpPr>
          <p:nvPr/>
        </p:nvSpPr>
        <p:spPr bwMode="auto">
          <a:xfrm>
            <a:off x="2971801" y="5410201"/>
            <a:ext cx="13011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t>BLOCK</a:t>
            </a:r>
          </a:p>
        </p:txBody>
      </p:sp>
      <p:sp>
        <p:nvSpPr>
          <p:cNvPr id="201751" name="Line 23"/>
          <p:cNvSpPr>
            <a:spLocks noChangeShapeType="1"/>
          </p:cNvSpPr>
          <p:nvPr/>
        </p:nvSpPr>
        <p:spPr bwMode="auto">
          <a:xfrm>
            <a:off x="7239000" y="2438400"/>
            <a:ext cx="533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53" name="Line 25"/>
          <p:cNvSpPr>
            <a:spLocks noChangeShapeType="1"/>
          </p:cNvSpPr>
          <p:nvPr/>
        </p:nvSpPr>
        <p:spPr bwMode="auto">
          <a:xfrm flipV="1">
            <a:off x="7772400" y="1981200"/>
            <a:ext cx="304800" cy="457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54" name="Line 26"/>
          <p:cNvSpPr>
            <a:spLocks noChangeShapeType="1"/>
          </p:cNvSpPr>
          <p:nvPr/>
        </p:nvSpPr>
        <p:spPr bwMode="auto">
          <a:xfrm>
            <a:off x="8077200" y="1981200"/>
            <a:ext cx="30480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56" name="Line 28"/>
          <p:cNvSpPr>
            <a:spLocks noChangeShapeType="1"/>
          </p:cNvSpPr>
          <p:nvPr/>
        </p:nvSpPr>
        <p:spPr bwMode="auto">
          <a:xfrm flipV="1">
            <a:off x="8382000" y="1981200"/>
            <a:ext cx="22860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57" name="Line 29"/>
          <p:cNvSpPr>
            <a:spLocks noChangeShapeType="1"/>
          </p:cNvSpPr>
          <p:nvPr/>
        </p:nvSpPr>
        <p:spPr bwMode="auto">
          <a:xfrm flipH="1" flipV="1">
            <a:off x="8610600" y="1981200"/>
            <a:ext cx="228600" cy="457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58" name="Line 30"/>
          <p:cNvSpPr>
            <a:spLocks noChangeShapeType="1"/>
          </p:cNvSpPr>
          <p:nvPr/>
        </p:nvSpPr>
        <p:spPr bwMode="auto">
          <a:xfrm>
            <a:off x="8839200" y="2438400"/>
            <a:ext cx="685800" cy="0"/>
          </a:xfrm>
          <a:prstGeom prst="line">
            <a:avLst/>
          </a:prstGeom>
          <a:noFill/>
          <a:ln w="571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59" name="Text Box 31"/>
          <p:cNvSpPr txBox="1">
            <a:spLocks noChangeArrowheads="1"/>
          </p:cNvSpPr>
          <p:nvPr/>
        </p:nvSpPr>
        <p:spPr bwMode="auto">
          <a:xfrm>
            <a:off x="8153400" y="2743201"/>
            <a:ext cx="7088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t>FIX</a:t>
            </a:r>
          </a:p>
        </p:txBody>
      </p:sp>
      <p:sp>
        <p:nvSpPr>
          <p:cNvPr id="201760" name="Text Box 32"/>
          <p:cNvSpPr txBox="1">
            <a:spLocks noChangeArrowheads="1"/>
          </p:cNvSpPr>
          <p:nvPr/>
        </p:nvSpPr>
        <p:spPr bwMode="auto">
          <a:xfrm>
            <a:off x="3594101" y="2227263"/>
            <a:ext cx="10168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t>Sugar</a:t>
            </a:r>
          </a:p>
        </p:txBody>
      </p:sp>
    </p:spTree>
    <p:extLst>
      <p:ext uri="{BB962C8B-B14F-4D97-AF65-F5344CB8AC3E}">
        <p14:creationId xmlns:p14="http://schemas.microsoft.com/office/powerpoint/2010/main" val="982118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 calcmode="lin" valueType="num">
                                      <p:cBhvr>
                                        <p:cTn id="7" dur="500" fill="hold"/>
                                        <p:tgtEl>
                                          <p:spTgt spid="201731">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201731">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201731">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201731">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20173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201759">
                                            <p:txEl>
                                              <p:pRg st="0" end="0"/>
                                            </p:txEl>
                                          </p:spTgt>
                                        </p:tgtEl>
                                        <p:attrNameLst>
                                          <p:attrName>style.visibility</p:attrName>
                                        </p:attrNameLst>
                                      </p:cBhvr>
                                      <p:to>
                                        <p:strVal val="visible"/>
                                      </p:to>
                                    </p:set>
                                    <p:anim calcmode="lin" valueType="num">
                                      <p:cBhvr>
                                        <p:cTn id="16" dur="500" fill="hold"/>
                                        <p:tgtEl>
                                          <p:spTgt spid="201759">
                                            <p:txEl>
                                              <p:pRg st="0" end="0"/>
                                            </p:txEl>
                                          </p:spTgt>
                                        </p:tgtEl>
                                        <p:attrNameLst>
                                          <p:attrName>ppt_w</p:attrName>
                                        </p:attrNameLst>
                                      </p:cBhvr>
                                      <p:tavLst>
                                        <p:tav tm="0">
                                          <p:val>
                                            <p:strVal val="#ppt_w*0.05"/>
                                          </p:val>
                                        </p:tav>
                                        <p:tav tm="100000">
                                          <p:val>
                                            <p:strVal val="#ppt_w"/>
                                          </p:val>
                                        </p:tav>
                                      </p:tavLst>
                                    </p:anim>
                                    <p:anim calcmode="lin" valueType="num">
                                      <p:cBhvr>
                                        <p:cTn id="17" dur="500" fill="hold"/>
                                        <p:tgtEl>
                                          <p:spTgt spid="201759">
                                            <p:txEl>
                                              <p:pRg st="0" end="0"/>
                                            </p:txEl>
                                          </p:spTgt>
                                        </p:tgtEl>
                                        <p:attrNameLst>
                                          <p:attrName>ppt_h</p:attrName>
                                        </p:attrNameLst>
                                      </p:cBhvr>
                                      <p:tavLst>
                                        <p:tav tm="0">
                                          <p:val>
                                            <p:strVal val="#ppt_h"/>
                                          </p:val>
                                        </p:tav>
                                        <p:tav tm="100000">
                                          <p:val>
                                            <p:strVal val="#ppt_h"/>
                                          </p:val>
                                        </p:tav>
                                      </p:tavLst>
                                    </p:anim>
                                    <p:anim calcmode="lin" valueType="num">
                                      <p:cBhvr>
                                        <p:cTn id="18" dur="500" fill="hold"/>
                                        <p:tgtEl>
                                          <p:spTgt spid="201759">
                                            <p:txEl>
                                              <p:pRg st="0" end="0"/>
                                            </p:txEl>
                                          </p:spTgt>
                                        </p:tgtEl>
                                        <p:attrNameLst>
                                          <p:attrName>ppt_x</p:attrName>
                                        </p:attrNameLst>
                                      </p:cBhvr>
                                      <p:tavLst>
                                        <p:tav tm="0">
                                          <p:val>
                                            <p:strVal val="#ppt_x-.2"/>
                                          </p:val>
                                        </p:tav>
                                        <p:tav tm="100000">
                                          <p:val>
                                            <p:strVal val="#ppt_x"/>
                                          </p:val>
                                        </p:tav>
                                      </p:tavLst>
                                    </p:anim>
                                    <p:anim calcmode="lin" valueType="num">
                                      <p:cBhvr>
                                        <p:cTn id="19" dur="500" fill="hold"/>
                                        <p:tgtEl>
                                          <p:spTgt spid="201759">
                                            <p:txEl>
                                              <p:pRg st="0" end="0"/>
                                            </p:txEl>
                                          </p:spTgt>
                                        </p:tgtEl>
                                        <p:attrNameLst>
                                          <p:attrName>ppt_y</p:attrName>
                                        </p:attrNameLst>
                                      </p:cBhvr>
                                      <p:tavLst>
                                        <p:tav tm="0">
                                          <p:val>
                                            <p:strVal val="#ppt_y"/>
                                          </p:val>
                                        </p:tav>
                                        <p:tav tm="100000">
                                          <p:val>
                                            <p:strVal val="#ppt_y"/>
                                          </p:val>
                                        </p:tav>
                                      </p:tavLst>
                                    </p:anim>
                                    <p:animEffect transition="in" filter="fade">
                                      <p:cBhvr>
                                        <p:cTn id="20" dur="500"/>
                                        <p:tgtEl>
                                          <p:spTgt spid="201759">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201749">
                                            <p:txEl>
                                              <p:pRg st="0" end="0"/>
                                            </p:txEl>
                                          </p:spTgt>
                                        </p:tgtEl>
                                        <p:attrNameLst>
                                          <p:attrName>style.visibility</p:attrName>
                                        </p:attrNameLst>
                                      </p:cBhvr>
                                      <p:to>
                                        <p:strVal val="visible"/>
                                      </p:to>
                                    </p:set>
                                    <p:anim calcmode="lin" valueType="num">
                                      <p:cBhvr>
                                        <p:cTn id="25" dur="500" fill="hold"/>
                                        <p:tgtEl>
                                          <p:spTgt spid="201749">
                                            <p:txEl>
                                              <p:pRg st="0" end="0"/>
                                            </p:txEl>
                                          </p:spTgt>
                                        </p:tgtEl>
                                        <p:attrNameLst>
                                          <p:attrName>ppt_w</p:attrName>
                                        </p:attrNameLst>
                                      </p:cBhvr>
                                      <p:tavLst>
                                        <p:tav tm="0">
                                          <p:val>
                                            <p:strVal val="#ppt_w*0.05"/>
                                          </p:val>
                                        </p:tav>
                                        <p:tav tm="100000">
                                          <p:val>
                                            <p:strVal val="#ppt_w"/>
                                          </p:val>
                                        </p:tav>
                                      </p:tavLst>
                                    </p:anim>
                                    <p:anim calcmode="lin" valueType="num">
                                      <p:cBhvr>
                                        <p:cTn id="26" dur="500" fill="hold"/>
                                        <p:tgtEl>
                                          <p:spTgt spid="201749">
                                            <p:txEl>
                                              <p:pRg st="0" end="0"/>
                                            </p:txEl>
                                          </p:spTgt>
                                        </p:tgtEl>
                                        <p:attrNameLst>
                                          <p:attrName>ppt_h</p:attrName>
                                        </p:attrNameLst>
                                      </p:cBhvr>
                                      <p:tavLst>
                                        <p:tav tm="0">
                                          <p:val>
                                            <p:strVal val="#ppt_h"/>
                                          </p:val>
                                        </p:tav>
                                        <p:tav tm="100000">
                                          <p:val>
                                            <p:strVal val="#ppt_h"/>
                                          </p:val>
                                        </p:tav>
                                      </p:tavLst>
                                    </p:anim>
                                    <p:anim calcmode="lin" valueType="num">
                                      <p:cBhvr>
                                        <p:cTn id="27" dur="500" fill="hold"/>
                                        <p:tgtEl>
                                          <p:spTgt spid="201749">
                                            <p:txEl>
                                              <p:pRg st="0" end="0"/>
                                            </p:txEl>
                                          </p:spTgt>
                                        </p:tgtEl>
                                        <p:attrNameLst>
                                          <p:attrName>ppt_x</p:attrName>
                                        </p:attrNameLst>
                                      </p:cBhvr>
                                      <p:tavLst>
                                        <p:tav tm="0">
                                          <p:val>
                                            <p:strVal val="#ppt_x-.2"/>
                                          </p:val>
                                        </p:tav>
                                        <p:tav tm="100000">
                                          <p:val>
                                            <p:strVal val="#ppt_x"/>
                                          </p:val>
                                        </p:tav>
                                      </p:tavLst>
                                    </p:anim>
                                    <p:anim calcmode="lin" valueType="num">
                                      <p:cBhvr>
                                        <p:cTn id="28" dur="500" fill="hold"/>
                                        <p:tgtEl>
                                          <p:spTgt spid="201749">
                                            <p:txEl>
                                              <p:pRg st="0" end="0"/>
                                            </p:txEl>
                                          </p:spTgt>
                                        </p:tgtEl>
                                        <p:attrNameLst>
                                          <p:attrName>ppt_y</p:attrName>
                                        </p:attrNameLst>
                                      </p:cBhvr>
                                      <p:tavLst>
                                        <p:tav tm="0">
                                          <p:val>
                                            <p:strVal val="#ppt_y"/>
                                          </p:val>
                                        </p:tav>
                                        <p:tav tm="100000">
                                          <p:val>
                                            <p:strVal val="#ppt_y"/>
                                          </p:val>
                                        </p:tav>
                                      </p:tavLst>
                                    </p:anim>
                                    <p:animEffect transition="in" filter="fade">
                                      <p:cBhvr>
                                        <p:cTn id="29" dur="500"/>
                                        <p:tgtEl>
                                          <p:spTgt spid="201749">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201745">
                                            <p:txEl>
                                              <p:pRg st="0" end="0"/>
                                            </p:txEl>
                                          </p:spTgt>
                                        </p:tgtEl>
                                        <p:attrNameLst>
                                          <p:attrName>style.visibility</p:attrName>
                                        </p:attrNameLst>
                                      </p:cBhvr>
                                      <p:to>
                                        <p:strVal val="visible"/>
                                      </p:to>
                                    </p:set>
                                    <p:anim calcmode="lin" valueType="num">
                                      <p:cBhvr>
                                        <p:cTn id="34" dur="500" fill="hold"/>
                                        <p:tgtEl>
                                          <p:spTgt spid="201745">
                                            <p:txEl>
                                              <p:pRg st="0" end="0"/>
                                            </p:txEl>
                                          </p:spTgt>
                                        </p:tgtEl>
                                        <p:attrNameLst>
                                          <p:attrName>ppt_w</p:attrName>
                                        </p:attrNameLst>
                                      </p:cBhvr>
                                      <p:tavLst>
                                        <p:tav tm="0">
                                          <p:val>
                                            <p:strVal val="#ppt_w*0.05"/>
                                          </p:val>
                                        </p:tav>
                                        <p:tav tm="100000">
                                          <p:val>
                                            <p:strVal val="#ppt_w"/>
                                          </p:val>
                                        </p:tav>
                                      </p:tavLst>
                                    </p:anim>
                                    <p:anim calcmode="lin" valueType="num">
                                      <p:cBhvr>
                                        <p:cTn id="35" dur="500" fill="hold"/>
                                        <p:tgtEl>
                                          <p:spTgt spid="201745">
                                            <p:txEl>
                                              <p:pRg st="0" end="0"/>
                                            </p:txEl>
                                          </p:spTgt>
                                        </p:tgtEl>
                                        <p:attrNameLst>
                                          <p:attrName>ppt_h</p:attrName>
                                        </p:attrNameLst>
                                      </p:cBhvr>
                                      <p:tavLst>
                                        <p:tav tm="0">
                                          <p:val>
                                            <p:strVal val="#ppt_h"/>
                                          </p:val>
                                        </p:tav>
                                        <p:tav tm="100000">
                                          <p:val>
                                            <p:strVal val="#ppt_h"/>
                                          </p:val>
                                        </p:tav>
                                      </p:tavLst>
                                    </p:anim>
                                    <p:anim calcmode="lin" valueType="num">
                                      <p:cBhvr>
                                        <p:cTn id="36" dur="500" fill="hold"/>
                                        <p:tgtEl>
                                          <p:spTgt spid="201745">
                                            <p:txEl>
                                              <p:pRg st="0" end="0"/>
                                            </p:txEl>
                                          </p:spTgt>
                                        </p:tgtEl>
                                        <p:attrNameLst>
                                          <p:attrName>ppt_x</p:attrName>
                                        </p:attrNameLst>
                                      </p:cBhvr>
                                      <p:tavLst>
                                        <p:tav tm="0">
                                          <p:val>
                                            <p:strVal val="#ppt_x-.2"/>
                                          </p:val>
                                        </p:tav>
                                        <p:tav tm="100000">
                                          <p:val>
                                            <p:strVal val="#ppt_x"/>
                                          </p:val>
                                        </p:tav>
                                      </p:tavLst>
                                    </p:anim>
                                    <p:anim calcmode="lin" valueType="num">
                                      <p:cBhvr>
                                        <p:cTn id="37" dur="500" fill="hold"/>
                                        <p:tgtEl>
                                          <p:spTgt spid="201745">
                                            <p:txEl>
                                              <p:pRg st="0" end="0"/>
                                            </p:txEl>
                                          </p:spTgt>
                                        </p:tgtEl>
                                        <p:attrNameLst>
                                          <p:attrName>ppt_y</p:attrName>
                                        </p:attrNameLst>
                                      </p:cBhvr>
                                      <p:tavLst>
                                        <p:tav tm="0">
                                          <p:val>
                                            <p:strVal val="#ppt_y"/>
                                          </p:val>
                                        </p:tav>
                                        <p:tav tm="100000">
                                          <p:val>
                                            <p:strVal val="#ppt_y"/>
                                          </p:val>
                                        </p:tav>
                                      </p:tavLst>
                                    </p:anim>
                                    <p:animEffect transition="in" filter="fade">
                                      <p:cBhvr>
                                        <p:cTn id="38" dur="500"/>
                                        <p:tgtEl>
                                          <p:spTgt spid="201745">
                                            <p:txEl>
                                              <p:pRg st="0" end="0"/>
                                            </p:txEl>
                                          </p:spTgt>
                                        </p:tgtEl>
                                      </p:cBhvr>
                                    </p:animEffect>
                                  </p:childTnLst>
                                </p:cTn>
                              </p:par>
                              <p:par>
                                <p:cTn id="39" presetID="54" presetClass="entr" presetSubtype="0" accel="100000" fill="hold" nodeType="withEffect">
                                  <p:stCondLst>
                                    <p:cond delay="0"/>
                                  </p:stCondLst>
                                  <p:childTnLst>
                                    <p:set>
                                      <p:cBhvr>
                                        <p:cTn id="40" dur="1" fill="hold">
                                          <p:stCondLst>
                                            <p:cond delay="0"/>
                                          </p:stCondLst>
                                        </p:cTn>
                                        <p:tgtEl>
                                          <p:spTgt spid="201745">
                                            <p:txEl>
                                              <p:pRg st="1" end="1"/>
                                            </p:txEl>
                                          </p:spTgt>
                                        </p:tgtEl>
                                        <p:attrNameLst>
                                          <p:attrName>style.visibility</p:attrName>
                                        </p:attrNameLst>
                                      </p:cBhvr>
                                      <p:to>
                                        <p:strVal val="visible"/>
                                      </p:to>
                                    </p:set>
                                    <p:anim calcmode="lin" valueType="num">
                                      <p:cBhvr>
                                        <p:cTn id="41" dur="500" fill="hold"/>
                                        <p:tgtEl>
                                          <p:spTgt spid="201745">
                                            <p:txEl>
                                              <p:pRg st="1" end="1"/>
                                            </p:txEl>
                                          </p:spTgt>
                                        </p:tgtEl>
                                        <p:attrNameLst>
                                          <p:attrName>ppt_w</p:attrName>
                                        </p:attrNameLst>
                                      </p:cBhvr>
                                      <p:tavLst>
                                        <p:tav tm="0">
                                          <p:val>
                                            <p:strVal val="#ppt_w*0.05"/>
                                          </p:val>
                                        </p:tav>
                                        <p:tav tm="100000">
                                          <p:val>
                                            <p:strVal val="#ppt_w"/>
                                          </p:val>
                                        </p:tav>
                                      </p:tavLst>
                                    </p:anim>
                                    <p:anim calcmode="lin" valueType="num">
                                      <p:cBhvr>
                                        <p:cTn id="42" dur="500" fill="hold"/>
                                        <p:tgtEl>
                                          <p:spTgt spid="201745">
                                            <p:txEl>
                                              <p:pRg st="1" end="1"/>
                                            </p:txEl>
                                          </p:spTgt>
                                        </p:tgtEl>
                                        <p:attrNameLst>
                                          <p:attrName>ppt_h</p:attrName>
                                        </p:attrNameLst>
                                      </p:cBhvr>
                                      <p:tavLst>
                                        <p:tav tm="0">
                                          <p:val>
                                            <p:strVal val="#ppt_h"/>
                                          </p:val>
                                        </p:tav>
                                        <p:tav tm="100000">
                                          <p:val>
                                            <p:strVal val="#ppt_h"/>
                                          </p:val>
                                        </p:tav>
                                      </p:tavLst>
                                    </p:anim>
                                    <p:anim calcmode="lin" valueType="num">
                                      <p:cBhvr>
                                        <p:cTn id="43" dur="500" fill="hold"/>
                                        <p:tgtEl>
                                          <p:spTgt spid="201745">
                                            <p:txEl>
                                              <p:pRg st="1" end="1"/>
                                            </p:txEl>
                                          </p:spTgt>
                                        </p:tgtEl>
                                        <p:attrNameLst>
                                          <p:attrName>ppt_x</p:attrName>
                                        </p:attrNameLst>
                                      </p:cBhvr>
                                      <p:tavLst>
                                        <p:tav tm="0">
                                          <p:val>
                                            <p:strVal val="#ppt_x-.2"/>
                                          </p:val>
                                        </p:tav>
                                        <p:tav tm="100000">
                                          <p:val>
                                            <p:strVal val="#ppt_x"/>
                                          </p:val>
                                        </p:tav>
                                      </p:tavLst>
                                    </p:anim>
                                    <p:anim calcmode="lin" valueType="num">
                                      <p:cBhvr>
                                        <p:cTn id="44" dur="500" fill="hold"/>
                                        <p:tgtEl>
                                          <p:spTgt spid="201745">
                                            <p:txEl>
                                              <p:pRg st="1" end="1"/>
                                            </p:txEl>
                                          </p:spTgt>
                                        </p:tgtEl>
                                        <p:attrNameLst>
                                          <p:attrName>ppt_y</p:attrName>
                                        </p:attrNameLst>
                                      </p:cBhvr>
                                      <p:tavLst>
                                        <p:tav tm="0">
                                          <p:val>
                                            <p:strVal val="#ppt_y"/>
                                          </p:val>
                                        </p:tav>
                                        <p:tav tm="100000">
                                          <p:val>
                                            <p:strVal val="#ppt_y"/>
                                          </p:val>
                                        </p:tav>
                                      </p:tavLst>
                                    </p:anim>
                                    <p:animEffect transition="in" filter="fade">
                                      <p:cBhvr>
                                        <p:cTn id="45" dur="500"/>
                                        <p:tgtEl>
                                          <p:spTgt spid="2017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body" idx="1"/>
          </p:nvPr>
        </p:nvSpPr>
        <p:spPr>
          <a:xfrm>
            <a:off x="1524000" y="1600201"/>
            <a:ext cx="8858250" cy="3211513"/>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ormAutofit fontScale="70000" lnSpcReduction="20000"/>
          </a:bodyPr>
          <a:lstStyle/>
          <a:p>
            <a:pPr>
              <a:lnSpc>
                <a:spcPct val="100000"/>
              </a:lnSpc>
              <a:buFont typeface="Wingdings" panose="05000000000000000000" pitchFamily="2" charset="2"/>
              <a:buNone/>
            </a:pPr>
            <a:r>
              <a:rPr lang="en-US" sz="2400"/>
              <a:t>5.  COMMAND &amp; SIGNAL.</a:t>
            </a:r>
          </a:p>
          <a:p>
            <a:pPr>
              <a:lnSpc>
                <a:spcPct val="100000"/>
              </a:lnSpc>
              <a:buFont typeface="Wingdings" panose="05000000000000000000" pitchFamily="2" charset="2"/>
              <a:buNone/>
            </a:pPr>
            <a:r>
              <a:rPr lang="en-US" sz="2400"/>
              <a:t>	a. Command.</a:t>
            </a:r>
          </a:p>
          <a:p>
            <a:pPr>
              <a:lnSpc>
                <a:spcPct val="100000"/>
              </a:lnSpc>
              <a:buFont typeface="Wingdings" panose="05000000000000000000" pitchFamily="2" charset="2"/>
              <a:buNone/>
            </a:pPr>
            <a:r>
              <a:rPr lang="en-US" sz="2400"/>
              <a:t>		(1) Bde TAC CP located QT368389</a:t>
            </a:r>
          </a:p>
          <a:p>
            <a:pPr>
              <a:lnSpc>
                <a:spcPct val="100000"/>
              </a:lnSpc>
              <a:buFont typeface="Wingdings" panose="05000000000000000000" pitchFamily="2" charset="2"/>
              <a:buNone/>
            </a:pPr>
            <a:r>
              <a:rPr lang="en-US" sz="2400"/>
              <a:t>		(2) Bde Main CP located QT431235</a:t>
            </a:r>
          </a:p>
          <a:p>
            <a:pPr>
              <a:lnSpc>
                <a:spcPct val="100000"/>
              </a:lnSpc>
              <a:buFont typeface="Wingdings" panose="05000000000000000000" pitchFamily="2" charset="2"/>
              <a:buNone/>
            </a:pPr>
            <a:r>
              <a:rPr lang="en-US" sz="2400"/>
              <a:t>		(3) Bde Rear CP located QT395012</a:t>
            </a:r>
          </a:p>
          <a:p>
            <a:pPr>
              <a:lnSpc>
                <a:spcPct val="100000"/>
              </a:lnSpc>
              <a:buFont typeface="Wingdings" panose="05000000000000000000" pitchFamily="2" charset="2"/>
              <a:buNone/>
            </a:pPr>
            <a:r>
              <a:rPr lang="en-US" sz="2400"/>
              <a:t>		(4) Alternate CP located QT403203</a:t>
            </a:r>
          </a:p>
          <a:p>
            <a:pPr>
              <a:lnSpc>
                <a:spcPct val="100000"/>
              </a:lnSpc>
              <a:buFont typeface="Wingdings" panose="05000000000000000000" pitchFamily="2" charset="2"/>
              <a:buNone/>
            </a:pPr>
            <a:r>
              <a:rPr lang="en-US" sz="2400"/>
              <a:t>		(5) Succession of command. In order, Bde XO, Bde S3, and Commander,  2-21, 2-22, and then 2-23. </a:t>
            </a:r>
          </a:p>
          <a:p>
            <a:pPr>
              <a:lnSpc>
                <a:spcPct val="100000"/>
              </a:lnSpc>
              <a:buFont typeface="Wingdings" panose="05000000000000000000" pitchFamily="2" charset="2"/>
              <a:buNone/>
            </a:pPr>
            <a:endParaRPr lang="en-US" sz="2400"/>
          </a:p>
          <a:p>
            <a:pPr>
              <a:lnSpc>
                <a:spcPct val="100000"/>
              </a:lnSpc>
              <a:buFont typeface="Wingdings" panose="05000000000000000000" pitchFamily="2" charset="2"/>
              <a:buNone/>
            </a:pPr>
            <a:r>
              <a:rPr lang="en-US" sz="2400"/>
              <a:t>	b.  Signal.  SOI Index: KSV 614A in effect.</a:t>
            </a:r>
          </a:p>
          <a:p>
            <a:pPr>
              <a:lnSpc>
                <a:spcPct val="100000"/>
              </a:lnSpc>
              <a:buFont typeface="Wingdings" panose="05000000000000000000" pitchFamily="2" charset="2"/>
              <a:buNone/>
            </a:pPr>
            <a:endParaRPr lang="en-US" sz="2400"/>
          </a:p>
          <a:p>
            <a:pPr>
              <a:lnSpc>
                <a:spcPct val="100000"/>
              </a:lnSpc>
              <a:buFont typeface="Wingdings" panose="05000000000000000000" pitchFamily="2" charset="2"/>
              <a:buNone/>
            </a:pPr>
            <a:endParaRPr lang="en-US" sz="2400"/>
          </a:p>
        </p:txBody>
      </p:sp>
      <p:sp>
        <p:nvSpPr>
          <p:cNvPr id="319492" name="Text Box 4"/>
          <p:cNvSpPr txBox="1">
            <a:spLocks noChangeArrowheads="1"/>
          </p:cNvSpPr>
          <p:nvPr/>
        </p:nvSpPr>
        <p:spPr bwMode="auto">
          <a:xfrm>
            <a:off x="3505201" y="152400"/>
            <a:ext cx="544354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t>COMMAND AND SIGNAL</a:t>
            </a:r>
          </a:p>
        </p:txBody>
      </p:sp>
    </p:spTree>
    <p:extLst>
      <p:ext uri="{BB962C8B-B14F-4D97-AF65-F5344CB8AC3E}">
        <p14:creationId xmlns:p14="http://schemas.microsoft.com/office/powerpoint/2010/main" val="262551205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Review Research</a:t>
            </a:r>
            <a:endParaRPr lang="en-US" dirty="0"/>
          </a:p>
        </p:txBody>
      </p:sp>
      <p:sp>
        <p:nvSpPr>
          <p:cNvPr id="3" name="Content Placeholder 2"/>
          <p:cNvSpPr>
            <a:spLocks noGrp="1"/>
          </p:cNvSpPr>
          <p:nvPr>
            <p:ph idx="1"/>
          </p:nvPr>
        </p:nvSpPr>
        <p:spPr/>
        <p:txBody>
          <a:bodyPr/>
          <a:lstStyle/>
          <a:p>
            <a:r>
              <a:rPr lang="en-US" dirty="0" smtClean="0"/>
              <a:t>Mission statement includes both a _____ and _______. </a:t>
            </a:r>
            <a:r>
              <a:rPr lang="en-US" dirty="0" err="1" smtClean="0"/>
              <a:t>Pg</a:t>
            </a:r>
            <a:r>
              <a:rPr lang="en-US" dirty="0" smtClean="0"/>
              <a:t> 14 OPORD POI</a:t>
            </a:r>
          </a:p>
          <a:p>
            <a:r>
              <a:rPr lang="en-US" dirty="0" smtClean="0"/>
              <a:t>Factors to consider for enemy analysis.  </a:t>
            </a:r>
            <a:r>
              <a:rPr lang="en-US" dirty="0" err="1" smtClean="0"/>
              <a:t>Pg</a:t>
            </a:r>
            <a:r>
              <a:rPr lang="en-US" dirty="0" smtClean="0"/>
              <a:t> 13 OPORD POI</a:t>
            </a:r>
          </a:p>
          <a:p>
            <a:r>
              <a:rPr lang="en-US" dirty="0" smtClean="0"/>
              <a:t>What paragraph and subparagraph is the ROE stated?  </a:t>
            </a:r>
            <a:r>
              <a:rPr lang="en-US" dirty="0" err="1" smtClean="0"/>
              <a:t>Pg</a:t>
            </a:r>
            <a:r>
              <a:rPr lang="en-US" dirty="0" smtClean="0"/>
              <a:t> 17 OPORD POI</a:t>
            </a:r>
          </a:p>
          <a:p>
            <a:r>
              <a:rPr lang="en-US" dirty="0" smtClean="0"/>
              <a:t>Out of the Who, What, When, Where and Why of the mission statement, the purpose in the mission statement provides which? </a:t>
            </a:r>
            <a:r>
              <a:rPr lang="en-US" dirty="0" err="1" smtClean="0"/>
              <a:t>Pg</a:t>
            </a:r>
            <a:r>
              <a:rPr lang="en-US" dirty="0" smtClean="0"/>
              <a:t> 14 OPORD POI. </a:t>
            </a:r>
            <a:endParaRPr lang="en-US" dirty="0"/>
          </a:p>
        </p:txBody>
      </p:sp>
    </p:spTree>
    <p:extLst>
      <p:ext uri="{BB962C8B-B14F-4D97-AF65-F5344CB8AC3E}">
        <p14:creationId xmlns:p14="http://schemas.microsoft.com/office/powerpoint/2010/main" val="1156247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FM 1-02</a:t>
            </a:r>
            <a:endParaRPr lang="en-US" dirty="0"/>
          </a:p>
        </p:txBody>
      </p:sp>
      <p:sp>
        <p:nvSpPr>
          <p:cNvPr id="3" name="Content Placeholder 2"/>
          <p:cNvSpPr>
            <a:spLocks noGrp="1"/>
          </p:cNvSpPr>
          <p:nvPr>
            <p:ph idx="1"/>
          </p:nvPr>
        </p:nvSpPr>
        <p:spPr/>
        <p:txBody>
          <a:bodyPr/>
          <a:lstStyle/>
          <a:p>
            <a:pPr algn="ctr"/>
            <a:r>
              <a:rPr lang="en-US" dirty="0" smtClean="0"/>
              <a:t>Recognize the different symbols for unit size.</a:t>
            </a:r>
            <a:endParaRPr lang="en-US" dirty="0"/>
          </a:p>
        </p:txBody>
      </p:sp>
    </p:spTree>
    <p:extLst>
      <p:ext uri="{BB962C8B-B14F-4D97-AF65-F5344CB8AC3E}">
        <p14:creationId xmlns:p14="http://schemas.microsoft.com/office/powerpoint/2010/main" val="301225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2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28" name="Rectangle 4"/>
          <p:cNvSpPr>
            <a:spLocks noGrp="1" noChangeArrowheads="1"/>
          </p:cNvSpPr>
          <p:nvPr>
            <p:ph type="title"/>
          </p:nvPr>
        </p:nvSpPr>
        <p:spPr>
          <a:xfrm>
            <a:off x="2163764" y="0"/>
            <a:ext cx="7773987" cy="1143000"/>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90488" tIns="44450" rIns="90488" bIns="44450" rtlCol="0" anchor="ctr">
            <a:normAutofit/>
          </a:bodyPr>
          <a:lstStyle/>
          <a:p>
            <a:r>
              <a:rPr lang="en-US">
                <a:solidFill>
                  <a:schemeClr val="tx1"/>
                </a:solidFill>
              </a:rPr>
              <a:t>Categories OF Orders</a:t>
            </a:r>
          </a:p>
        </p:txBody>
      </p:sp>
      <p:sp>
        <p:nvSpPr>
          <p:cNvPr id="257029" name="Rectangle 5"/>
          <p:cNvSpPr>
            <a:spLocks noGrp="1" noChangeArrowheads="1"/>
          </p:cNvSpPr>
          <p:nvPr>
            <p:ph type="body" idx="1"/>
          </p:nvPr>
        </p:nvSpPr>
        <p:spPr>
          <a:xfrm>
            <a:off x="1806575" y="1262064"/>
            <a:ext cx="8485188" cy="5595937"/>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90488" tIns="44450" rIns="90488" bIns="44450" rtlCol="0">
            <a:normAutofit/>
          </a:bodyPr>
          <a:lstStyle/>
          <a:p>
            <a:pPr marL="342900" indent="-342900">
              <a:buFontTx/>
              <a:buChar char="•"/>
            </a:pPr>
            <a:r>
              <a:rPr lang="en-US" i="1" u="sng"/>
              <a:t>ADMINISTRATIVE ORDER</a:t>
            </a:r>
            <a:r>
              <a:rPr lang="en-US"/>
              <a:t>: </a:t>
            </a:r>
          </a:p>
          <a:p>
            <a:pPr marL="342900" indent="-342900">
              <a:buNone/>
            </a:pPr>
            <a:r>
              <a:rPr lang="en-US"/>
              <a:t>   Covers normal administrative operations in garrison or in the field.  They include general, specific, &amp; memorandum orders;  courts-martial orders;  &amp; bulletins, circulars, &amp; other memoranda.</a:t>
            </a:r>
          </a:p>
          <a:p>
            <a:pPr marL="342900" indent="-342900"/>
            <a:endParaRPr lang="en-US"/>
          </a:p>
          <a:p>
            <a:pPr marL="342900" indent="-342900">
              <a:buFontTx/>
              <a:buChar char="•"/>
            </a:pPr>
            <a:r>
              <a:rPr lang="en-US" i="1" u="sng"/>
              <a:t>COMBAT ORDERS</a:t>
            </a:r>
            <a:r>
              <a:rPr lang="en-US" u="sng"/>
              <a:t>:</a:t>
            </a:r>
            <a:endParaRPr lang="en-US"/>
          </a:p>
        </p:txBody>
      </p:sp>
      <p:sp>
        <p:nvSpPr>
          <p:cNvPr id="257031" name="Rectangle 7"/>
          <p:cNvSpPr>
            <a:spLocks noChangeArrowheads="1"/>
          </p:cNvSpPr>
          <p:nvPr/>
        </p:nvSpPr>
        <p:spPr bwMode="auto">
          <a:xfrm>
            <a:off x="2028826" y="4257448"/>
            <a:ext cx="824815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800"/>
              <a:t>Are the means by which the platoon leader receives </a:t>
            </a:r>
          </a:p>
          <a:p>
            <a:r>
              <a:rPr lang="en-US" sz="2800"/>
              <a:t>and transmits information from the earliest notification</a:t>
            </a:r>
          </a:p>
          <a:p>
            <a:r>
              <a:rPr lang="en-US" sz="2800"/>
              <a:t> that an operation will occur through the final steps </a:t>
            </a:r>
          </a:p>
          <a:p>
            <a:r>
              <a:rPr lang="en-US" sz="2800"/>
              <a:t>of execution.  Absolutely critical to mission success.</a:t>
            </a:r>
          </a:p>
          <a:p>
            <a:endParaRPr lang="en-US" sz="2800">
              <a:latin typeface="Times New Roman" panose="02020603050405020304" pitchFamily="18" charset="0"/>
            </a:endParaRPr>
          </a:p>
        </p:txBody>
      </p:sp>
    </p:spTree>
    <p:extLst>
      <p:ext uri="{BB962C8B-B14F-4D97-AF65-F5344CB8AC3E}">
        <p14:creationId xmlns:p14="http://schemas.microsoft.com/office/powerpoint/2010/main" val="112129606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Troop Leading Procedures</a:t>
            </a:r>
            <a:endParaRPr lang="en-US" dirty="0"/>
          </a:p>
        </p:txBody>
      </p:sp>
      <p:sp>
        <p:nvSpPr>
          <p:cNvPr id="3" name="Content Placeholder 2"/>
          <p:cNvSpPr>
            <a:spLocks noGrp="1"/>
          </p:cNvSpPr>
          <p:nvPr>
            <p:ph idx="1"/>
          </p:nvPr>
        </p:nvSpPr>
        <p:spPr/>
        <p:txBody>
          <a:bodyPr/>
          <a:lstStyle/>
          <a:p>
            <a:r>
              <a:rPr lang="en-US" dirty="0" smtClean="0"/>
              <a:t>A dynamic process to analyze mission, prepare a plan and execute the mission.</a:t>
            </a:r>
          </a:p>
          <a:p>
            <a:endParaRPr lang="en-US" dirty="0"/>
          </a:p>
        </p:txBody>
      </p:sp>
    </p:spTree>
    <p:extLst>
      <p:ext uri="{BB962C8B-B14F-4D97-AF65-F5344CB8AC3E}">
        <p14:creationId xmlns:p14="http://schemas.microsoft.com/office/powerpoint/2010/main" val="304394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2116139" y="0"/>
            <a:ext cx="7773987" cy="1143000"/>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chor="ctr">
            <a:normAutofit/>
          </a:bodyPr>
          <a:lstStyle/>
          <a:p>
            <a:r>
              <a:rPr lang="en-US">
                <a:solidFill>
                  <a:schemeClr val="tx1"/>
                </a:solidFill>
              </a:rPr>
              <a:t>WARNING ORDER</a:t>
            </a:r>
          </a:p>
        </p:txBody>
      </p:sp>
      <p:sp>
        <p:nvSpPr>
          <p:cNvPr id="302083" name="Rectangle 3"/>
          <p:cNvSpPr>
            <a:spLocks noGrp="1" noChangeArrowheads="1"/>
          </p:cNvSpPr>
          <p:nvPr>
            <p:ph type="body" idx="1"/>
          </p:nvPr>
        </p:nvSpPr>
        <p:spPr>
          <a:xfrm>
            <a:off x="1524000" y="1363664"/>
            <a:ext cx="8967788" cy="5108575"/>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ormAutofit/>
          </a:bodyPr>
          <a:lstStyle/>
          <a:p>
            <a:pPr>
              <a:lnSpc>
                <a:spcPct val="105000"/>
              </a:lnSpc>
              <a:buFontTx/>
              <a:buChar char="•"/>
            </a:pPr>
            <a:r>
              <a:rPr lang="en-US" sz="2400"/>
              <a:t>Gives preliminary notice of actions or orders that are to follow, giving subordinates maximum time for preparation</a:t>
            </a:r>
          </a:p>
          <a:p>
            <a:pPr>
              <a:lnSpc>
                <a:spcPct val="105000"/>
              </a:lnSpc>
              <a:buFont typeface="Wingdings" panose="05000000000000000000" pitchFamily="2" charset="2"/>
              <a:buNone/>
            </a:pPr>
            <a:r>
              <a:rPr lang="en-US" sz="2400"/>
              <a:t>  </a:t>
            </a:r>
          </a:p>
          <a:p>
            <a:pPr>
              <a:lnSpc>
                <a:spcPct val="105000"/>
              </a:lnSpc>
              <a:buFontTx/>
              <a:buChar char="•"/>
            </a:pPr>
            <a:r>
              <a:rPr lang="en-US" sz="2400"/>
              <a:t>Usually issued upon completion of the restated mission statement</a:t>
            </a:r>
          </a:p>
          <a:p>
            <a:pPr>
              <a:lnSpc>
                <a:spcPct val="105000"/>
              </a:lnSpc>
              <a:buFontTx/>
              <a:buChar char="•"/>
            </a:pPr>
            <a:endParaRPr lang="en-US" sz="2400"/>
          </a:p>
          <a:p>
            <a:pPr>
              <a:lnSpc>
                <a:spcPct val="105000"/>
              </a:lnSpc>
              <a:buFontTx/>
              <a:buChar char="•"/>
            </a:pPr>
            <a:r>
              <a:rPr lang="en-US" sz="2400"/>
              <a:t>Amount of detail a warning order includes depends on information and time available</a:t>
            </a:r>
          </a:p>
          <a:p>
            <a:pPr>
              <a:lnSpc>
                <a:spcPct val="105000"/>
              </a:lnSpc>
              <a:buFontTx/>
              <a:buChar char="•"/>
            </a:pPr>
            <a:endParaRPr lang="en-US" sz="2400"/>
          </a:p>
          <a:p>
            <a:pPr>
              <a:lnSpc>
                <a:spcPct val="105000"/>
              </a:lnSpc>
              <a:buFont typeface="Wingdings" panose="05000000000000000000" pitchFamily="2" charset="2"/>
              <a:buNone/>
            </a:pPr>
            <a:endParaRPr lang="en-US" sz="2400"/>
          </a:p>
          <a:p>
            <a:pPr>
              <a:lnSpc>
                <a:spcPct val="105000"/>
              </a:lnSpc>
              <a:buFont typeface="Wingdings" panose="05000000000000000000" pitchFamily="2" charset="2"/>
              <a:buNone/>
            </a:pPr>
            <a:r>
              <a:rPr lang="en-US" sz="1200"/>
              <a:t>							</a:t>
            </a:r>
            <a:endParaRPr lang="en-US" sz="1100"/>
          </a:p>
        </p:txBody>
      </p:sp>
    </p:spTree>
    <p:extLst>
      <p:ext uri="{BB962C8B-B14F-4D97-AF65-F5344CB8AC3E}">
        <p14:creationId xmlns:p14="http://schemas.microsoft.com/office/powerpoint/2010/main" val="9826954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2212975" y="377825"/>
            <a:ext cx="7773988" cy="1143000"/>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chor="ctr">
            <a:normAutofit fontScale="90000"/>
          </a:bodyPr>
          <a:lstStyle/>
          <a:p>
            <a:r>
              <a:rPr lang="en-US">
                <a:solidFill>
                  <a:schemeClr val="tx1"/>
                </a:solidFill>
              </a:rPr>
              <a:t>OPERATION ORDER </a:t>
            </a:r>
            <a:br>
              <a:rPr lang="en-US">
                <a:solidFill>
                  <a:schemeClr val="tx1"/>
                </a:solidFill>
              </a:rPr>
            </a:br>
            <a:r>
              <a:rPr lang="en-US">
                <a:solidFill>
                  <a:schemeClr val="tx1"/>
                </a:solidFill>
              </a:rPr>
              <a:t>(OPORD)</a:t>
            </a:r>
          </a:p>
        </p:txBody>
      </p:sp>
      <p:sp>
        <p:nvSpPr>
          <p:cNvPr id="305155" name="Rectangle 3"/>
          <p:cNvSpPr>
            <a:spLocks noGrp="1" noChangeArrowheads="1"/>
          </p:cNvSpPr>
          <p:nvPr>
            <p:ph type="body" idx="1"/>
          </p:nvPr>
        </p:nvSpPr>
        <p:spPr>
          <a:xfrm>
            <a:off x="2286000" y="2171700"/>
            <a:ext cx="7773988"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86122" tIns="43061" rIns="86122" bIns="43061" rtlCol="0">
            <a:normAutofit/>
          </a:bodyPr>
          <a:lstStyle/>
          <a:p>
            <a:pPr>
              <a:lnSpc>
                <a:spcPct val="105000"/>
              </a:lnSpc>
              <a:buFont typeface="Wingdings" panose="05000000000000000000" pitchFamily="2" charset="2"/>
              <a:buNone/>
            </a:pPr>
            <a:r>
              <a:rPr lang="en-US"/>
              <a:t>								</a:t>
            </a:r>
          </a:p>
        </p:txBody>
      </p:sp>
      <p:sp>
        <p:nvSpPr>
          <p:cNvPr id="305156" name="Text Box 4"/>
          <p:cNvSpPr txBox="1">
            <a:spLocks noChangeArrowheads="1"/>
          </p:cNvSpPr>
          <p:nvPr/>
        </p:nvSpPr>
        <p:spPr bwMode="auto">
          <a:xfrm>
            <a:off x="1890713" y="1714501"/>
            <a:ext cx="780256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Are directives a commander issues to subordinate </a:t>
            </a:r>
          </a:p>
          <a:p>
            <a:r>
              <a:rPr lang="en-US"/>
              <a:t>commanders to coordinate the execution of an operation.  They always specify an execution time and date.</a:t>
            </a:r>
          </a:p>
          <a:p>
            <a:endParaRPr lang="en-US"/>
          </a:p>
          <a:p>
            <a:r>
              <a:rPr lang="en-US"/>
              <a:t>Traditionally called the five paragraph OPORD and contains as a minimum:</a:t>
            </a:r>
          </a:p>
          <a:p>
            <a:endParaRPr lang="en-US"/>
          </a:p>
          <a:p>
            <a:r>
              <a:rPr lang="en-US"/>
              <a:t>Situation</a:t>
            </a:r>
          </a:p>
          <a:p>
            <a:r>
              <a:rPr lang="en-US"/>
              <a:t>Mission</a:t>
            </a:r>
          </a:p>
          <a:p>
            <a:r>
              <a:rPr lang="en-US"/>
              <a:t>Execution</a:t>
            </a:r>
          </a:p>
          <a:p>
            <a:r>
              <a:rPr lang="en-US"/>
              <a:t>Service and  Support</a:t>
            </a:r>
          </a:p>
          <a:p>
            <a:r>
              <a:rPr lang="en-US"/>
              <a:t>Command and signal</a:t>
            </a:r>
          </a:p>
        </p:txBody>
      </p:sp>
    </p:spTree>
    <p:extLst>
      <p:ext uri="{BB962C8B-B14F-4D97-AF65-F5344CB8AC3E}">
        <p14:creationId xmlns:p14="http://schemas.microsoft.com/office/powerpoint/2010/main" val="23112570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2205039" y="325438"/>
            <a:ext cx="7773987" cy="1143000"/>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chor="ctr">
            <a:normAutofit fontScale="90000"/>
          </a:bodyPr>
          <a:lstStyle/>
          <a:p>
            <a:r>
              <a:rPr lang="en-US">
                <a:solidFill>
                  <a:schemeClr val="tx1"/>
                </a:solidFill>
              </a:rPr>
              <a:t>FRAGMENTARY ORDER</a:t>
            </a:r>
            <a:br>
              <a:rPr lang="en-US">
                <a:solidFill>
                  <a:schemeClr val="tx1"/>
                </a:solidFill>
              </a:rPr>
            </a:br>
            <a:r>
              <a:rPr lang="en-US">
                <a:solidFill>
                  <a:schemeClr val="tx1"/>
                </a:solidFill>
              </a:rPr>
              <a:t>(FRAGO)</a:t>
            </a:r>
          </a:p>
        </p:txBody>
      </p:sp>
      <p:sp>
        <p:nvSpPr>
          <p:cNvPr id="306179" name="Rectangle 3"/>
          <p:cNvSpPr>
            <a:spLocks noGrp="1" noChangeArrowheads="1"/>
          </p:cNvSpPr>
          <p:nvPr>
            <p:ph type="body" idx="1"/>
          </p:nvPr>
        </p:nvSpPr>
        <p:spPr>
          <a:xfrm>
            <a:off x="2286000" y="2171700"/>
            <a:ext cx="7773988"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86122" tIns="43061" rIns="86122" bIns="43061" rtlCol="0">
            <a:normAutofit/>
          </a:bodyPr>
          <a:lstStyle/>
          <a:p>
            <a:pPr>
              <a:lnSpc>
                <a:spcPct val="105000"/>
              </a:lnSpc>
              <a:buFont typeface="Wingdings" panose="05000000000000000000" pitchFamily="2" charset="2"/>
              <a:buNone/>
            </a:pPr>
            <a:r>
              <a:rPr lang="en-US"/>
              <a:t>	</a:t>
            </a:r>
          </a:p>
          <a:p>
            <a:pPr>
              <a:lnSpc>
                <a:spcPct val="105000"/>
              </a:lnSpc>
              <a:buFont typeface="Wingdings" panose="05000000000000000000" pitchFamily="2" charset="2"/>
              <a:buNone/>
            </a:pPr>
            <a:r>
              <a:rPr lang="en-US"/>
              <a:t>							</a:t>
            </a:r>
          </a:p>
        </p:txBody>
      </p:sp>
      <p:sp>
        <p:nvSpPr>
          <p:cNvPr id="306180" name="Text Box 4"/>
          <p:cNvSpPr txBox="1">
            <a:spLocks noChangeArrowheads="1"/>
          </p:cNvSpPr>
          <p:nvPr/>
        </p:nvSpPr>
        <p:spPr bwMode="auto">
          <a:xfrm>
            <a:off x="2922589" y="3106738"/>
            <a:ext cx="5502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Book Antiqua" panose="02040602050305030304" pitchFamily="18" charset="0"/>
            </a:endParaRPr>
          </a:p>
        </p:txBody>
      </p:sp>
      <p:sp>
        <p:nvSpPr>
          <p:cNvPr id="306181" name="Text Box 5"/>
          <p:cNvSpPr txBox="1">
            <a:spLocks noChangeArrowheads="1"/>
          </p:cNvSpPr>
          <p:nvPr/>
        </p:nvSpPr>
        <p:spPr bwMode="auto">
          <a:xfrm>
            <a:off x="1524000" y="1762125"/>
            <a:ext cx="88328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atin typeface="Book Antiqua" panose="02040602050305030304" pitchFamily="18" charset="0"/>
              </a:rPr>
              <a:t> </a:t>
            </a:r>
            <a:r>
              <a:rPr lang="en-US"/>
              <a:t>Provides timely changes of existing orders to subordinate</a:t>
            </a:r>
          </a:p>
          <a:p>
            <a:r>
              <a:rPr lang="en-US"/>
              <a:t> and supporting commanders while providing</a:t>
            </a:r>
          </a:p>
          <a:p>
            <a:r>
              <a:rPr lang="en-US"/>
              <a:t> notification to higher and adjacent commands. </a:t>
            </a:r>
          </a:p>
          <a:p>
            <a:endParaRPr lang="en-US"/>
          </a:p>
          <a:p>
            <a:r>
              <a:rPr lang="en-US"/>
              <a:t>A FRAGO is either oral or written and addresses only those </a:t>
            </a:r>
          </a:p>
          <a:p>
            <a:r>
              <a:rPr lang="en-US"/>
              <a:t>parts of the original OPORD that have changed. </a:t>
            </a:r>
          </a:p>
          <a:p>
            <a:endParaRPr lang="en-US"/>
          </a:p>
          <a:p>
            <a:r>
              <a:rPr lang="en-US"/>
              <a:t>The sequence of the OPORD is used and all five-paragraph headings must be used. After each heading, state either “No Change” or the new information. This ensures that recipients know they have received the entire FRAGO (especially if the FRAGO is sent over the radio. </a:t>
            </a:r>
          </a:p>
        </p:txBody>
      </p:sp>
    </p:spTree>
    <p:extLst>
      <p:ext uri="{BB962C8B-B14F-4D97-AF65-F5344CB8AC3E}">
        <p14:creationId xmlns:p14="http://schemas.microsoft.com/office/powerpoint/2010/main" val="398141450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1912939" y="211138"/>
            <a:ext cx="8643937" cy="1143000"/>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chor="ctr">
            <a:normAutofit/>
          </a:bodyPr>
          <a:lstStyle/>
          <a:p>
            <a:r>
              <a:rPr lang="en-US">
                <a:solidFill>
                  <a:schemeClr val="tx1"/>
                </a:solidFill>
              </a:rPr>
              <a:t>SERVICE AND SUPPORT ORDER</a:t>
            </a:r>
          </a:p>
        </p:txBody>
      </p:sp>
      <p:sp>
        <p:nvSpPr>
          <p:cNvPr id="304131" name="Rectangle 3"/>
          <p:cNvSpPr>
            <a:spLocks noGrp="1" noChangeArrowheads="1"/>
          </p:cNvSpPr>
          <p:nvPr>
            <p:ph type="body" idx="1"/>
          </p:nvPr>
        </p:nvSpPr>
        <p:spPr>
          <a:xfrm>
            <a:off x="1690688" y="1470025"/>
            <a:ext cx="8636000" cy="4922838"/>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ormAutofit/>
          </a:bodyPr>
          <a:lstStyle/>
          <a:p>
            <a:pPr>
              <a:lnSpc>
                <a:spcPct val="105000"/>
              </a:lnSpc>
              <a:buFont typeface="Wingdings" panose="05000000000000000000" pitchFamily="2" charset="2"/>
              <a:buNone/>
            </a:pPr>
            <a:r>
              <a:rPr lang="en-US"/>
              <a:t>	</a:t>
            </a:r>
            <a:r>
              <a:rPr lang="en-US" sz="3200"/>
              <a:t>An order that directs the service and support of operations, including administrative movements. </a:t>
            </a:r>
          </a:p>
          <a:p>
            <a:pPr>
              <a:lnSpc>
                <a:spcPct val="105000"/>
              </a:lnSpc>
              <a:buFont typeface="Wingdings" panose="05000000000000000000" pitchFamily="2" charset="2"/>
              <a:buNone/>
            </a:pPr>
            <a:endParaRPr lang="en-US" sz="3200"/>
          </a:p>
          <a:p>
            <a:pPr>
              <a:lnSpc>
                <a:spcPct val="105000"/>
              </a:lnSpc>
              <a:buFont typeface="Wingdings" panose="05000000000000000000" pitchFamily="2" charset="2"/>
              <a:buNone/>
            </a:pPr>
            <a:r>
              <a:rPr lang="en-US" sz="3200"/>
              <a:t>   They may be issued either with an OPORD, or separately when the commander expects the CSS situation to apply to more than one operation plan or order. 				</a:t>
            </a:r>
          </a:p>
        </p:txBody>
      </p:sp>
    </p:spTree>
    <p:extLst>
      <p:ext uri="{BB962C8B-B14F-4D97-AF65-F5344CB8AC3E}">
        <p14:creationId xmlns:p14="http://schemas.microsoft.com/office/powerpoint/2010/main" val="26037793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2328864" y="157163"/>
            <a:ext cx="7773987" cy="1143000"/>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chor="ctr">
            <a:normAutofit/>
          </a:bodyPr>
          <a:lstStyle/>
          <a:p>
            <a:r>
              <a:rPr lang="en-US">
                <a:solidFill>
                  <a:schemeClr val="tx1"/>
                </a:solidFill>
              </a:rPr>
              <a:t>MOVEMENT ORDER</a:t>
            </a:r>
          </a:p>
        </p:txBody>
      </p:sp>
      <p:sp>
        <p:nvSpPr>
          <p:cNvPr id="307203" name="Rectangle 3"/>
          <p:cNvSpPr>
            <a:spLocks noGrp="1" noChangeArrowheads="1"/>
          </p:cNvSpPr>
          <p:nvPr>
            <p:ph type="body" idx="1"/>
          </p:nvPr>
        </p:nvSpPr>
        <p:spPr>
          <a:xfrm>
            <a:off x="2286000" y="2171700"/>
            <a:ext cx="7773988"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86122" tIns="43061" rIns="86122" bIns="43061" rtlCol="0">
            <a:normAutofit/>
          </a:bodyPr>
          <a:lstStyle/>
          <a:p>
            <a:pPr>
              <a:lnSpc>
                <a:spcPct val="105000"/>
              </a:lnSpc>
              <a:buFont typeface="Wingdings" panose="05000000000000000000" pitchFamily="2" charset="2"/>
              <a:buNone/>
            </a:pPr>
            <a:r>
              <a:rPr lang="en-US"/>
              <a:t>								</a:t>
            </a:r>
          </a:p>
        </p:txBody>
      </p:sp>
      <p:sp>
        <p:nvSpPr>
          <p:cNvPr id="307204" name="Rectangle 4"/>
          <p:cNvSpPr>
            <a:spLocks noChangeArrowheads="1"/>
          </p:cNvSpPr>
          <p:nvPr/>
        </p:nvSpPr>
        <p:spPr bwMode="auto">
          <a:xfrm>
            <a:off x="1698626" y="1654175"/>
            <a:ext cx="874077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9pPr>
          </a:lstStyle>
          <a:p>
            <a:r>
              <a:rPr lang="en-US" sz="2800">
                <a:latin typeface="Arial" panose="020B0604020202020204" pitchFamily="34" charset="0"/>
              </a:rPr>
              <a:t>A stand-alone order that facilitates an uncommitted unit’s movement. </a:t>
            </a:r>
          </a:p>
          <a:p>
            <a:endParaRPr lang="en-US" sz="2800">
              <a:latin typeface="Arial" panose="020B0604020202020204" pitchFamily="34" charset="0"/>
            </a:endParaRPr>
          </a:p>
          <a:p>
            <a:r>
              <a:rPr lang="en-US" sz="2800">
                <a:latin typeface="Arial" panose="020B0604020202020204" pitchFamily="34" charset="0"/>
              </a:rPr>
              <a:t>The movements are typically administrative, and troops and vehicles are arranged to expedite their movement and to conserve time and energy when no enemy interference (except by air) is anticipated.   </a:t>
            </a:r>
          </a:p>
          <a:p>
            <a:endParaRPr lang="en-US" sz="2800">
              <a:latin typeface="Arial" panose="020B0604020202020204" pitchFamily="34" charset="0"/>
            </a:endParaRPr>
          </a:p>
          <a:p>
            <a:r>
              <a:rPr lang="en-US" sz="2800">
                <a:latin typeface="Arial" panose="020B0604020202020204" pitchFamily="34" charset="0"/>
              </a:rPr>
              <a:t>Normally, these movements occur in the communications zone. </a:t>
            </a:r>
          </a:p>
        </p:txBody>
      </p:sp>
    </p:spTree>
    <p:extLst>
      <p:ext uri="{BB962C8B-B14F-4D97-AF65-F5344CB8AC3E}">
        <p14:creationId xmlns:p14="http://schemas.microsoft.com/office/powerpoint/2010/main" val="46740361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6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68" name="Rectangle 4"/>
          <p:cNvSpPr>
            <a:spLocks noChangeArrowheads="1"/>
          </p:cNvSpPr>
          <p:nvPr/>
        </p:nvSpPr>
        <p:spPr bwMode="auto">
          <a:xfrm>
            <a:off x="2979102" y="228600"/>
            <a:ext cx="60274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3600" b="1"/>
              <a:t>TROOP LEADING PROCEDURES</a:t>
            </a:r>
          </a:p>
        </p:txBody>
      </p:sp>
      <p:sp>
        <p:nvSpPr>
          <p:cNvPr id="267269" name="Rectangle 5"/>
          <p:cNvSpPr>
            <a:spLocks noChangeArrowheads="1"/>
          </p:cNvSpPr>
          <p:nvPr/>
        </p:nvSpPr>
        <p:spPr bwMode="auto">
          <a:xfrm>
            <a:off x="5183189" y="1143000"/>
            <a:ext cx="2740025"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b="1">
                <a:latin typeface="Times New Roman" panose="02020603050405020304" pitchFamily="18" charset="0"/>
              </a:rPr>
              <a:t>     ESTIMATE OF </a:t>
            </a:r>
          </a:p>
          <a:p>
            <a:r>
              <a:rPr lang="en-US" sz="1600" b="1">
                <a:latin typeface="Times New Roman" panose="02020603050405020304" pitchFamily="18" charset="0"/>
              </a:rPr>
              <a:t>   THE SITUATION</a:t>
            </a:r>
          </a:p>
          <a:p>
            <a:endParaRPr lang="en-US" sz="1600" b="1">
              <a:latin typeface="Times New Roman" panose="02020603050405020304" pitchFamily="18" charset="0"/>
            </a:endParaRPr>
          </a:p>
          <a:p>
            <a:pPr>
              <a:buSzPct val="100000"/>
              <a:buFontTx/>
              <a:buChar char="•"/>
            </a:pPr>
            <a:r>
              <a:rPr lang="en-US" sz="1400" b="1">
                <a:latin typeface="Times New Roman" panose="02020603050405020304" pitchFamily="18" charset="0"/>
              </a:rPr>
              <a:t>  MISSION ANALYSIS</a:t>
            </a:r>
          </a:p>
          <a:p>
            <a:endParaRPr lang="en-US" sz="1400" b="1">
              <a:latin typeface="Times New Roman" panose="02020603050405020304" pitchFamily="18" charset="0"/>
            </a:endParaRPr>
          </a:p>
          <a:p>
            <a:pPr>
              <a:buSzPct val="100000"/>
              <a:buFontTx/>
              <a:buChar char="•"/>
            </a:pPr>
            <a:r>
              <a:rPr lang="en-US" sz="1400" b="1">
                <a:latin typeface="Times New Roman" panose="02020603050405020304" pitchFamily="18" charset="0"/>
              </a:rPr>
              <a:t>  ANALYZE SITUATION</a:t>
            </a:r>
          </a:p>
          <a:p>
            <a:r>
              <a:rPr lang="en-US" sz="1400" b="1">
                <a:latin typeface="Times New Roman" panose="02020603050405020304" pitchFamily="18" charset="0"/>
              </a:rPr>
              <a:t>   DEVELOP COURSES</a:t>
            </a:r>
          </a:p>
          <a:p>
            <a:r>
              <a:rPr lang="en-US" sz="1400" b="1">
                <a:latin typeface="Times New Roman" panose="02020603050405020304" pitchFamily="18" charset="0"/>
              </a:rPr>
              <a:t>   OF ACTION</a:t>
            </a:r>
          </a:p>
          <a:p>
            <a:endParaRPr lang="en-US" sz="1400" b="1">
              <a:latin typeface="Times New Roman" panose="02020603050405020304" pitchFamily="18" charset="0"/>
            </a:endParaRPr>
          </a:p>
          <a:p>
            <a:pPr>
              <a:buSzPct val="100000"/>
              <a:buFontTx/>
              <a:buChar char="•"/>
            </a:pPr>
            <a:r>
              <a:rPr lang="en-US" sz="1400" b="1">
                <a:latin typeface="Times New Roman" panose="02020603050405020304" pitchFamily="18" charset="0"/>
              </a:rPr>
              <a:t>  COMPARE COURSES OF</a:t>
            </a:r>
          </a:p>
          <a:p>
            <a:r>
              <a:rPr lang="en-US" sz="1400" b="1">
                <a:latin typeface="Times New Roman" panose="02020603050405020304" pitchFamily="18" charset="0"/>
              </a:rPr>
              <a:t>   ACTION  </a:t>
            </a:r>
          </a:p>
          <a:p>
            <a:endParaRPr lang="en-US" sz="1400" b="1">
              <a:latin typeface="Times New Roman" panose="02020603050405020304" pitchFamily="18" charset="0"/>
            </a:endParaRPr>
          </a:p>
          <a:p>
            <a:pPr>
              <a:buFontTx/>
              <a:buChar char="•"/>
            </a:pPr>
            <a:r>
              <a:rPr lang="en-US" sz="1400" b="1">
                <a:latin typeface="Times New Roman" panose="02020603050405020304" pitchFamily="18" charset="0"/>
              </a:rPr>
              <a:t>ANALYZE  COA</a:t>
            </a:r>
            <a:r>
              <a:rPr lang="en-US">
                <a:latin typeface="Book Antiqua" panose="02040602050305030304" pitchFamily="18" charset="0"/>
              </a:rPr>
              <a:t> </a:t>
            </a:r>
            <a:endParaRPr lang="en-US" sz="1400" b="1">
              <a:latin typeface="Times New Roman" panose="02020603050405020304" pitchFamily="18" charset="0"/>
            </a:endParaRPr>
          </a:p>
          <a:p>
            <a:endParaRPr lang="en-US" sz="1400" b="1">
              <a:latin typeface="Times New Roman" panose="02020603050405020304" pitchFamily="18" charset="0"/>
            </a:endParaRPr>
          </a:p>
          <a:p>
            <a:endParaRPr lang="en-US" sz="1400" b="1">
              <a:latin typeface="Times New Roman" panose="02020603050405020304" pitchFamily="18" charset="0"/>
            </a:endParaRPr>
          </a:p>
          <a:p>
            <a:pPr>
              <a:buSzPct val="100000"/>
              <a:buFontTx/>
              <a:buChar char="•"/>
            </a:pPr>
            <a:r>
              <a:rPr lang="en-US" sz="1400" b="1">
                <a:latin typeface="Times New Roman" panose="02020603050405020304" pitchFamily="18" charset="0"/>
              </a:rPr>
              <a:t>  DECISION        </a:t>
            </a:r>
          </a:p>
        </p:txBody>
      </p:sp>
      <p:sp>
        <p:nvSpPr>
          <p:cNvPr id="267270" name="Rectangle 6"/>
          <p:cNvSpPr>
            <a:spLocks noChangeArrowheads="1"/>
          </p:cNvSpPr>
          <p:nvPr/>
        </p:nvSpPr>
        <p:spPr bwMode="auto">
          <a:xfrm>
            <a:off x="8034339" y="1828800"/>
            <a:ext cx="2020887" cy="313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b="1">
                <a:latin typeface="Times New Roman" panose="02020603050405020304" pitchFamily="18" charset="0"/>
              </a:rPr>
              <a:t>      METT-TC</a:t>
            </a:r>
          </a:p>
          <a:p>
            <a:endParaRPr lang="en-US" sz="1400" b="1">
              <a:latin typeface="Times New Roman" panose="02020603050405020304" pitchFamily="18" charset="0"/>
            </a:endParaRPr>
          </a:p>
          <a:p>
            <a:r>
              <a:rPr lang="en-US" sz="1400" b="1">
                <a:latin typeface="Times New Roman" panose="02020603050405020304" pitchFamily="18" charset="0"/>
              </a:rPr>
              <a:t>      MISSION</a:t>
            </a:r>
          </a:p>
          <a:p>
            <a:endParaRPr lang="en-US" sz="1400" b="1">
              <a:latin typeface="Times New Roman" panose="02020603050405020304" pitchFamily="18" charset="0"/>
            </a:endParaRPr>
          </a:p>
          <a:p>
            <a:r>
              <a:rPr lang="en-US" sz="1400" b="1">
                <a:latin typeface="Times New Roman" panose="02020603050405020304" pitchFamily="18" charset="0"/>
              </a:rPr>
              <a:t>      ENEMY</a:t>
            </a:r>
          </a:p>
          <a:p>
            <a:endParaRPr lang="en-US" sz="1400" b="1">
              <a:latin typeface="Times New Roman" panose="02020603050405020304" pitchFamily="18" charset="0"/>
            </a:endParaRPr>
          </a:p>
          <a:p>
            <a:r>
              <a:rPr lang="en-US" sz="1400" b="1">
                <a:latin typeface="Times New Roman" panose="02020603050405020304" pitchFamily="18" charset="0"/>
              </a:rPr>
              <a:t>      TERRAIN-OCOKA</a:t>
            </a:r>
          </a:p>
          <a:p>
            <a:endParaRPr lang="en-US" sz="1400" b="1">
              <a:latin typeface="Times New Roman" panose="02020603050405020304" pitchFamily="18" charset="0"/>
            </a:endParaRPr>
          </a:p>
          <a:p>
            <a:r>
              <a:rPr lang="en-US" sz="1400" b="1">
                <a:latin typeface="Times New Roman" panose="02020603050405020304" pitchFamily="18" charset="0"/>
              </a:rPr>
              <a:t>      TROOPS</a:t>
            </a:r>
          </a:p>
          <a:p>
            <a:endParaRPr lang="en-US" sz="1400" b="1">
              <a:latin typeface="Times New Roman" panose="02020603050405020304" pitchFamily="18" charset="0"/>
            </a:endParaRPr>
          </a:p>
          <a:p>
            <a:r>
              <a:rPr lang="en-US" sz="1400" b="1">
                <a:latin typeface="Times New Roman" panose="02020603050405020304" pitchFamily="18" charset="0"/>
              </a:rPr>
              <a:t>      TIME</a:t>
            </a:r>
          </a:p>
          <a:p>
            <a:endParaRPr lang="en-US" sz="1400" b="1">
              <a:latin typeface="Times New Roman" panose="02020603050405020304" pitchFamily="18" charset="0"/>
            </a:endParaRPr>
          </a:p>
          <a:p>
            <a:r>
              <a:rPr lang="en-US" sz="1400" b="1">
                <a:latin typeface="Times New Roman" panose="02020603050405020304" pitchFamily="18" charset="0"/>
              </a:rPr>
              <a:t>     CIVILIAN</a:t>
            </a:r>
          </a:p>
          <a:p>
            <a:r>
              <a:rPr lang="en-US" sz="1400" b="1">
                <a:latin typeface="Times New Roman" panose="02020603050405020304" pitchFamily="18" charset="0"/>
              </a:rPr>
              <a:t> </a:t>
            </a:r>
          </a:p>
        </p:txBody>
      </p:sp>
      <p:sp>
        <p:nvSpPr>
          <p:cNvPr id="267271" name="Rectangle 7"/>
          <p:cNvSpPr>
            <a:spLocks noChangeArrowheads="1"/>
          </p:cNvSpPr>
          <p:nvPr/>
        </p:nvSpPr>
        <p:spPr bwMode="auto">
          <a:xfrm>
            <a:off x="1830388" y="1371601"/>
            <a:ext cx="3225800" cy="3813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b="1">
                <a:latin typeface="Times New Roman" panose="02020603050405020304" pitchFamily="18" charset="0"/>
              </a:rPr>
              <a:t>TLP PROCEDURES</a:t>
            </a:r>
          </a:p>
          <a:p>
            <a:endParaRPr lang="en-US" sz="1600" b="1">
              <a:latin typeface="Times New Roman" panose="02020603050405020304" pitchFamily="18" charset="0"/>
            </a:endParaRPr>
          </a:p>
          <a:p>
            <a:r>
              <a:rPr lang="en-US" sz="1400" b="1">
                <a:latin typeface="Times New Roman" panose="02020603050405020304" pitchFamily="18" charset="0"/>
              </a:rPr>
              <a:t>1.  RECEIVE MISSION</a:t>
            </a:r>
          </a:p>
          <a:p>
            <a:endParaRPr lang="en-US" sz="1400" b="1">
              <a:latin typeface="Times New Roman" panose="02020603050405020304" pitchFamily="18" charset="0"/>
            </a:endParaRPr>
          </a:p>
          <a:p>
            <a:r>
              <a:rPr lang="en-US" sz="1400" b="1">
                <a:latin typeface="Times New Roman" panose="02020603050405020304" pitchFamily="18" charset="0"/>
              </a:rPr>
              <a:t>2.  ISSUE WARNING ORDER</a:t>
            </a:r>
          </a:p>
          <a:p>
            <a:endParaRPr lang="en-US" sz="1400" b="1">
              <a:latin typeface="Times New Roman" panose="02020603050405020304" pitchFamily="18" charset="0"/>
            </a:endParaRPr>
          </a:p>
          <a:p>
            <a:r>
              <a:rPr lang="en-US" sz="1400" b="1">
                <a:latin typeface="Times New Roman" panose="02020603050405020304" pitchFamily="18" charset="0"/>
              </a:rPr>
              <a:t>3.  MAKE TENTATIVE PLAN</a:t>
            </a:r>
          </a:p>
          <a:p>
            <a:endParaRPr lang="en-US" sz="1400" b="1">
              <a:latin typeface="Times New Roman" panose="02020603050405020304" pitchFamily="18" charset="0"/>
            </a:endParaRPr>
          </a:p>
          <a:p>
            <a:r>
              <a:rPr lang="en-US" sz="1400" b="1">
                <a:latin typeface="Times New Roman" panose="02020603050405020304" pitchFamily="18" charset="0"/>
              </a:rPr>
              <a:t>4.  INITIATE MOVEMENT</a:t>
            </a:r>
          </a:p>
          <a:p>
            <a:endParaRPr lang="en-US" sz="1400" b="1">
              <a:latin typeface="Times New Roman" panose="02020603050405020304" pitchFamily="18" charset="0"/>
            </a:endParaRPr>
          </a:p>
          <a:p>
            <a:r>
              <a:rPr lang="en-US" sz="1400" b="1">
                <a:latin typeface="Times New Roman" panose="02020603050405020304" pitchFamily="18" charset="0"/>
              </a:rPr>
              <a:t>5.  CONDUCT RECONNAISSANCE</a:t>
            </a:r>
          </a:p>
          <a:p>
            <a:endParaRPr lang="en-US" sz="1400" b="1">
              <a:latin typeface="Times New Roman" panose="02020603050405020304" pitchFamily="18" charset="0"/>
            </a:endParaRPr>
          </a:p>
          <a:p>
            <a:r>
              <a:rPr lang="en-US" sz="1400" b="1">
                <a:latin typeface="Times New Roman" panose="02020603050405020304" pitchFamily="18" charset="0"/>
              </a:rPr>
              <a:t>6.  COMPLETE PLAN</a:t>
            </a:r>
          </a:p>
          <a:p>
            <a:endParaRPr lang="en-US" sz="1400" b="1">
              <a:latin typeface="Times New Roman" panose="02020603050405020304" pitchFamily="18" charset="0"/>
            </a:endParaRPr>
          </a:p>
          <a:p>
            <a:r>
              <a:rPr lang="en-US" sz="1400" b="1">
                <a:latin typeface="Times New Roman" panose="02020603050405020304" pitchFamily="18" charset="0"/>
              </a:rPr>
              <a:t>7.  ISSUE OPERATIONS ORDER</a:t>
            </a:r>
          </a:p>
          <a:p>
            <a:endParaRPr lang="en-US" sz="1400" b="1">
              <a:latin typeface="Times New Roman" panose="02020603050405020304" pitchFamily="18" charset="0"/>
            </a:endParaRPr>
          </a:p>
          <a:p>
            <a:r>
              <a:rPr lang="en-US" sz="1400" b="1">
                <a:latin typeface="Times New Roman" panose="02020603050405020304" pitchFamily="18" charset="0"/>
              </a:rPr>
              <a:t>8.  SUPERVISE</a:t>
            </a:r>
          </a:p>
        </p:txBody>
      </p:sp>
      <p:sp>
        <p:nvSpPr>
          <p:cNvPr id="267272" name="Rectangle 8"/>
          <p:cNvSpPr>
            <a:spLocks noChangeArrowheads="1"/>
          </p:cNvSpPr>
          <p:nvPr/>
        </p:nvSpPr>
        <p:spPr bwMode="auto">
          <a:xfrm>
            <a:off x="5187950" y="1149351"/>
            <a:ext cx="2349500" cy="37131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73" name="Rectangle 9"/>
          <p:cNvSpPr>
            <a:spLocks noChangeArrowheads="1"/>
          </p:cNvSpPr>
          <p:nvPr/>
        </p:nvSpPr>
        <p:spPr bwMode="auto">
          <a:xfrm>
            <a:off x="8235950" y="1835150"/>
            <a:ext cx="1892300" cy="288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74" name="Rectangle 10"/>
          <p:cNvSpPr>
            <a:spLocks noChangeArrowheads="1"/>
          </p:cNvSpPr>
          <p:nvPr/>
        </p:nvSpPr>
        <p:spPr bwMode="auto">
          <a:xfrm>
            <a:off x="2890838" y="5205413"/>
            <a:ext cx="7335342" cy="1382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b="1">
                <a:latin typeface="Times New Roman" panose="02020603050405020304" pitchFamily="18" charset="0"/>
              </a:rPr>
              <a:t>                                               RECONNAISSANCE IS CONDUCTED BASED ON THE</a:t>
            </a:r>
          </a:p>
          <a:p>
            <a:r>
              <a:rPr lang="en-US" sz="1400" b="1">
                <a:latin typeface="Times New Roman" panose="02020603050405020304" pitchFamily="18" charset="0"/>
              </a:rPr>
              <a:t>                                               TENTATIVE PLAN.  INFORMATION DISCOVERED DURING</a:t>
            </a:r>
          </a:p>
          <a:p>
            <a:r>
              <a:rPr lang="en-US" sz="1400" b="1">
                <a:latin typeface="Times New Roman" panose="02020603050405020304" pitchFamily="18" charset="0"/>
              </a:rPr>
              <a:t>                                               RECONNAISSANCE IS “PLUGGED BACK IN” TO BOTH</a:t>
            </a:r>
          </a:p>
          <a:p>
            <a:r>
              <a:rPr lang="en-US" sz="1400" b="1">
                <a:latin typeface="Times New Roman" panose="02020603050405020304" pitchFamily="18" charset="0"/>
              </a:rPr>
              <a:t>                                               METT-TC &amp; THE ESTIMATE OF THE SITUATION.  IT CAN </a:t>
            </a:r>
          </a:p>
          <a:p>
            <a:r>
              <a:rPr lang="en-US" sz="1400" b="1">
                <a:latin typeface="Times New Roman" panose="02020603050405020304" pitchFamily="18" charset="0"/>
              </a:rPr>
              <a:t>                                               CAUSE A CHANGE OF PLAN OR EVEN A CHANGE OF </a:t>
            </a:r>
          </a:p>
          <a:p>
            <a:r>
              <a:rPr lang="en-US" sz="1400" b="1">
                <a:latin typeface="Times New Roman" panose="02020603050405020304" pitchFamily="18" charset="0"/>
              </a:rPr>
              <a:t>                                               MISSION.         </a:t>
            </a:r>
          </a:p>
        </p:txBody>
      </p:sp>
      <p:sp>
        <p:nvSpPr>
          <p:cNvPr id="267275" name="Rectangle 11"/>
          <p:cNvSpPr>
            <a:spLocks noChangeArrowheads="1"/>
          </p:cNvSpPr>
          <p:nvPr/>
        </p:nvSpPr>
        <p:spPr bwMode="auto">
          <a:xfrm>
            <a:off x="4654550" y="5187950"/>
            <a:ext cx="5549900" cy="1435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76" name="Line 12"/>
          <p:cNvSpPr>
            <a:spLocks noChangeShapeType="1"/>
          </p:cNvSpPr>
          <p:nvPr/>
        </p:nvSpPr>
        <p:spPr bwMode="auto">
          <a:xfrm flipH="1">
            <a:off x="7546976" y="2438400"/>
            <a:ext cx="6826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77" name="Line 13"/>
          <p:cNvSpPr>
            <a:spLocks noChangeShapeType="1"/>
          </p:cNvSpPr>
          <p:nvPr/>
        </p:nvSpPr>
        <p:spPr bwMode="auto">
          <a:xfrm flipV="1">
            <a:off x="9296400" y="4725989"/>
            <a:ext cx="0" cy="4540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78" name="Line 14"/>
          <p:cNvSpPr>
            <a:spLocks noChangeShapeType="1"/>
          </p:cNvSpPr>
          <p:nvPr/>
        </p:nvSpPr>
        <p:spPr bwMode="auto">
          <a:xfrm flipH="1">
            <a:off x="4422776" y="2819400"/>
            <a:ext cx="7588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79" name="Line 15"/>
          <p:cNvSpPr>
            <a:spLocks noChangeShapeType="1"/>
          </p:cNvSpPr>
          <p:nvPr/>
        </p:nvSpPr>
        <p:spPr bwMode="auto">
          <a:xfrm>
            <a:off x="4953000" y="3660776"/>
            <a:ext cx="0" cy="1444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80" name="Line 16"/>
          <p:cNvSpPr>
            <a:spLocks noChangeShapeType="1"/>
          </p:cNvSpPr>
          <p:nvPr/>
        </p:nvSpPr>
        <p:spPr bwMode="auto">
          <a:xfrm flipH="1">
            <a:off x="4803776" y="3657600"/>
            <a:ext cx="149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81" name="Line 17"/>
          <p:cNvSpPr>
            <a:spLocks noChangeShapeType="1"/>
          </p:cNvSpPr>
          <p:nvPr/>
        </p:nvSpPr>
        <p:spPr bwMode="auto">
          <a:xfrm flipH="1">
            <a:off x="8004176" y="5029200"/>
            <a:ext cx="1292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82" name="Line 18"/>
          <p:cNvSpPr>
            <a:spLocks noChangeShapeType="1"/>
          </p:cNvSpPr>
          <p:nvPr/>
        </p:nvSpPr>
        <p:spPr bwMode="auto">
          <a:xfrm flipV="1">
            <a:off x="8001000" y="2439989"/>
            <a:ext cx="0" cy="2587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60926836"/>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2222500" y="563563"/>
            <a:ext cx="7772400" cy="1143000"/>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lIns="86122" tIns="43061" rIns="86122" bIns="43061" rtlCol="0" anchor="ctr">
            <a:normAutofit/>
          </a:bodyPr>
          <a:lstStyle/>
          <a:p>
            <a:r>
              <a:rPr lang="en-US" sz="7200" u="sng"/>
              <a:t>METT - TC</a:t>
            </a:r>
          </a:p>
        </p:txBody>
      </p:sp>
      <p:sp>
        <p:nvSpPr>
          <p:cNvPr id="21507" name="Rectangle 3"/>
          <p:cNvSpPr>
            <a:spLocks noChangeArrowheads="1"/>
          </p:cNvSpPr>
          <p:nvPr/>
        </p:nvSpPr>
        <p:spPr bwMode="auto">
          <a:xfrm>
            <a:off x="3098800" y="2120900"/>
            <a:ext cx="5715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86122" tIns="43061" rIns="86122" bIns="43061"/>
          <a:lstStyle>
            <a:lvl1pPr marL="342900" indent="-342900" algn="ctr">
              <a:lnSpc>
                <a:spcPct val="85000"/>
              </a:lnSpc>
              <a:spcBef>
                <a:spcPct val="20000"/>
              </a:spcBef>
              <a:buClr>
                <a:srgbClr val="FF0000"/>
              </a:buClr>
              <a:buSzPct val="100000"/>
              <a:buFont typeface="Wingdings" panose="05000000000000000000" pitchFamily="2" charset="2"/>
              <a:defRPr sz="3000" b="1">
                <a:solidFill>
                  <a:schemeClr val="tx1"/>
                </a:solidFill>
                <a:latin typeface="Arial" panose="020B0604020202020204" pitchFamily="34" charset="0"/>
              </a:defRPr>
            </a:lvl1pPr>
            <a:lvl2pPr marL="742950" indent="-285750" algn="ctr">
              <a:lnSpc>
                <a:spcPct val="85000"/>
              </a:lnSpc>
              <a:spcBef>
                <a:spcPct val="20000"/>
              </a:spcBef>
              <a:buClr>
                <a:srgbClr val="FF0000"/>
              </a:buClr>
              <a:buSzPct val="100000"/>
              <a:buFont typeface="Wingdings" panose="05000000000000000000" pitchFamily="2" charset="2"/>
              <a:defRPr sz="2800" b="1">
                <a:solidFill>
                  <a:schemeClr val="tx1"/>
                </a:solidFill>
                <a:latin typeface="Arial" panose="020B0604020202020204" pitchFamily="34" charset="0"/>
              </a:defRPr>
            </a:lvl2pPr>
            <a:lvl3pPr marL="1143000" indent="-228600" algn="ctr">
              <a:lnSpc>
                <a:spcPct val="85000"/>
              </a:lnSpc>
              <a:spcBef>
                <a:spcPct val="20000"/>
              </a:spcBef>
              <a:buClr>
                <a:srgbClr val="FF0000"/>
              </a:buClr>
              <a:buSzPct val="100000"/>
              <a:buFont typeface="Wingdings" panose="05000000000000000000" pitchFamily="2" charset="2"/>
              <a:defRPr sz="2800" b="1">
                <a:solidFill>
                  <a:schemeClr val="tx1"/>
                </a:solidFill>
                <a:latin typeface="Arial" panose="020B0604020202020204" pitchFamily="34" charset="0"/>
              </a:defRPr>
            </a:lvl3pPr>
            <a:lvl4pPr marL="1600200" indent="-228600" algn="ctr">
              <a:lnSpc>
                <a:spcPct val="85000"/>
              </a:lnSpc>
              <a:spcBef>
                <a:spcPct val="20000"/>
              </a:spcBef>
              <a:buClr>
                <a:srgbClr val="FF0000"/>
              </a:buClr>
              <a:buSzPct val="100000"/>
              <a:buFont typeface="Wingdings" panose="05000000000000000000" pitchFamily="2" charset="2"/>
              <a:defRPr sz="2800" b="1">
                <a:solidFill>
                  <a:schemeClr val="tx1"/>
                </a:solidFill>
                <a:latin typeface="Arial" panose="020B0604020202020204" pitchFamily="34" charset="0"/>
              </a:defRPr>
            </a:lvl4pPr>
            <a:lvl5pPr marL="2057400" indent="-228600" algn="ctr">
              <a:lnSpc>
                <a:spcPct val="85000"/>
              </a:lnSpc>
              <a:spcBef>
                <a:spcPct val="20000"/>
              </a:spcBef>
              <a:buClr>
                <a:srgbClr val="FF0000"/>
              </a:buClr>
              <a:buSzPct val="100000"/>
              <a:buFont typeface="Wingdings" panose="05000000000000000000" pitchFamily="2" charset="2"/>
              <a:defRPr sz="2800" b="1">
                <a:solidFill>
                  <a:schemeClr val="tx1"/>
                </a:solidFill>
                <a:latin typeface="Arial" panose="020B0604020202020204" pitchFamily="34" charset="0"/>
              </a:defRPr>
            </a:lvl5pPr>
            <a:lvl6pPr marL="2514600" indent="-228600" algn="ctr" eaLnBrk="0" fontAlgn="base" hangingPunct="0">
              <a:lnSpc>
                <a:spcPct val="85000"/>
              </a:lnSpc>
              <a:spcBef>
                <a:spcPct val="20000"/>
              </a:spcBef>
              <a:spcAft>
                <a:spcPct val="0"/>
              </a:spcAft>
              <a:buClr>
                <a:srgbClr val="FF0000"/>
              </a:buClr>
              <a:buSzPct val="100000"/>
              <a:buFont typeface="Wingdings" panose="05000000000000000000" pitchFamily="2" charset="2"/>
              <a:defRPr sz="2800" b="1">
                <a:solidFill>
                  <a:schemeClr val="tx1"/>
                </a:solidFill>
                <a:latin typeface="Arial" panose="020B0604020202020204" pitchFamily="34" charset="0"/>
              </a:defRPr>
            </a:lvl6pPr>
            <a:lvl7pPr marL="2971800" indent="-228600" algn="ctr" eaLnBrk="0" fontAlgn="base" hangingPunct="0">
              <a:lnSpc>
                <a:spcPct val="85000"/>
              </a:lnSpc>
              <a:spcBef>
                <a:spcPct val="20000"/>
              </a:spcBef>
              <a:spcAft>
                <a:spcPct val="0"/>
              </a:spcAft>
              <a:buClr>
                <a:srgbClr val="FF0000"/>
              </a:buClr>
              <a:buSzPct val="100000"/>
              <a:buFont typeface="Wingdings" panose="05000000000000000000" pitchFamily="2" charset="2"/>
              <a:defRPr sz="2800" b="1">
                <a:solidFill>
                  <a:schemeClr val="tx1"/>
                </a:solidFill>
                <a:latin typeface="Arial" panose="020B0604020202020204" pitchFamily="34" charset="0"/>
              </a:defRPr>
            </a:lvl7pPr>
            <a:lvl8pPr marL="3429000" indent="-228600" algn="ctr" eaLnBrk="0" fontAlgn="base" hangingPunct="0">
              <a:lnSpc>
                <a:spcPct val="85000"/>
              </a:lnSpc>
              <a:spcBef>
                <a:spcPct val="20000"/>
              </a:spcBef>
              <a:spcAft>
                <a:spcPct val="0"/>
              </a:spcAft>
              <a:buClr>
                <a:srgbClr val="FF0000"/>
              </a:buClr>
              <a:buSzPct val="100000"/>
              <a:buFont typeface="Wingdings" panose="05000000000000000000" pitchFamily="2" charset="2"/>
              <a:defRPr sz="2800" b="1">
                <a:solidFill>
                  <a:schemeClr val="tx1"/>
                </a:solidFill>
                <a:latin typeface="Arial" panose="020B0604020202020204" pitchFamily="34" charset="0"/>
              </a:defRPr>
            </a:lvl8pPr>
            <a:lvl9pPr marL="3886200" indent="-228600" algn="ctr" eaLnBrk="0" fontAlgn="base" hangingPunct="0">
              <a:lnSpc>
                <a:spcPct val="85000"/>
              </a:lnSpc>
              <a:spcBef>
                <a:spcPct val="20000"/>
              </a:spcBef>
              <a:spcAft>
                <a:spcPct val="0"/>
              </a:spcAft>
              <a:buClr>
                <a:srgbClr val="FF0000"/>
              </a:buClr>
              <a:buSzPct val="100000"/>
              <a:buFont typeface="Wingdings" panose="05000000000000000000" pitchFamily="2" charset="2"/>
              <a:defRPr sz="2800" b="1">
                <a:solidFill>
                  <a:schemeClr val="tx1"/>
                </a:solidFill>
                <a:latin typeface="Arial" panose="020B0604020202020204" pitchFamily="34" charset="0"/>
              </a:defRPr>
            </a:lvl9pPr>
          </a:lstStyle>
          <a:p>
            <a:pPr>
              <a:lnSpc>
                <a:spcPct val="105000"/>
              </a:lnSpc>
            </a:pPr>
            <a:r>
              <a:rPr lang="en-US" sz="3200"/>
              <a:t>MISSION</a:t>
            </a:r>
          </a:p>
          <a:p>
            <a:pPr>
              <a:lnSpc>
                <a:spcPct val="105000"/>
              </a:lnSpc>
            </a:pPr>
            <a:r>
              <a:rPr lang="en-US" sz="3200"/>
              <a:t>ENEMY</a:t>
            </a:r>
          </a:p>
          <a:p>
            <a:pPr>
              <a:lnSpc>
                <a:spcPct val="105000"/>
              </a:lnSpc>
            </a:pPr>
            <a:r>
              <a:rPr lang="en-US" sz="3200"/>
              <a:t>TERRAIN (WEATHER)</a:t>
            </a:r>
          </a:p>
          <a:p>
            <a:pPr>
              <a:lnSpc>
                <a:spcPct val="105000"/>
              </a:lnSpc>
            </a:pPr>
            <a:r>
              <a:rPr lang="en-US" sz="3200"/>
              <a:t>TROOPS</a:t>
            </a:r>
          </a:p>
          <a:p>
            <a:pPr>
              <a:lnSpc>
                <a:spcPct val="105000"/>
              </a:lnSpc>
            </a:pPr>
            <a:r>
              <a:rPr lang="en-US" sz="3200"/>
              <a:t>TIME AVAILABLE</a:t>
            </a:r>
          </a:p>
          <a:p>
            <a:pPr>
              <a:lnSpc>
                <a:spcPct val="105000"/>
              </a:lnSpc>
            </a:pPr>
            <a:r>
              <a:rPr lang="en-US" sz="3200"/>
              <a:t>CIVILIANS</a:t>
            </a:r>
          </a:p>
        </p:txBody>
      </p:sp>
    </p:spTree>
    <p:extLst>
      <p:ext uri="{BB962C8B-B14F-4D97-AF65-F5344CB8AC3E}">
        <p14:creationId xmlns:p14="http://schemas.microsoft.com/office/powerpoint/2010/main" val="260488766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881</Words>
  <Application>Microsoft Office PowerPoint</Application>
  <PresentationFormat>Widescreen</PresentationFormat>
  <Paragraphs>189</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 Antiqua</vt:lpstr>
      <vt:lpstr>Calibri</vt:lpstr>
      <vt:lpstr>Calibri Light</vt:lpstr>
      <vt:lpstr>Times New Roman</vt:lpstr>
      <vt:lpstr>Wingdings</vt:lpstr>
      <vt:lpstr>Office Theme</vt:lpstr>
      <vt:lpstr>Operations</vt:lpstr>
      <vt:lpstr>Categories OF Orders</vt:lpstr>
      <vt:lpstr>WARNING ORDER</vt:lpstr>
      <vt:lpstr>OPERATION ORDER  (OPORD)</vt:lpstr>
      <vt:lpstr>FRAGMENTARY ORDER (FRAGO)</vt:lpstr>
      <vt:lpstr>SERVICE AND SUPPORT ORDER</vt:lpstr>
      <vt:lpstr>MOVEMENT ORDER</vt:lpstr>
      <vt:lpstr>PowerPoint Presentation</vt:lpstr>
      <vt:lpstr>METT - TC</vt:lpstr>
      <vt:lpstr>Course of Action (COA)</vt:lpstr>
      <vt:lpstr>Course of Action (COA)</vt:lpstr>
      <vt:lpstr>Commander’s Intent</vt:lpstr>
      <vt:lpstr> Tactical Tasks</vt:lpstr>
      <vt:lpstr>CONTROL MEASURES  (POINTS)</vt:lpstr>
      <vt:lpstr>OTHER ACTIONS</vt:lpstr>
      <vt:lpstr>OTHER ACTIONS</vt:lpstr>
      <vt:lpstr>PowerPoint Presentation</vt:lpstr>
      <vt:lpstr>Review Research</vt:lpstr>
      <vt:lpstr>FM 1-02</vt:lpstr>
      <vt:lpstr>Troop Leading Procedures</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166th Student</dc:creator>
  <cp:lastModifiedBy>166th Student</cp:lastModifiedBy>
  <cp:revision>9</cp:revision>
  <dcterms:created xsi:type="dcterms:W3CDTF">2015-08-01T22:05:26Z</dcterms:created>
  <dcterms:modified xsi:type="dcterms:W3CDTF">2015-08-02T00:26:40Z</dcterms:modified>
</cp:coreProperties>
</file>