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comments/comment1.xml" ContentType="application/vnd.openxmlformats-officedocument.presentationml.comments+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4014" r:id="rId1"/>
  </p:sldMasterIdLst>
  <p:notesMasterIdLst>
    <p:notesMasterId r:id="rId77"/>
  </p:notesMasterIdLst>
  <p:handoutMasterIdLst>
    <p:handoutMasterId r:id="rId78"/>
  </p:handoutMasterIdLst>
  <p:sldIdLst>
    <p:sldId id="333" r:id="rId2"/>
    <p:sldId id="414" r:id="rId3"/>
    <p:sldId id="258" r:id="rId4"/>
    <p:sldId id="412" r:id="rId5"/>
    <p:sldId id="413" r:id="rId6"/>
    <p:sldId id="383" r:id="rId7"/>
    <p:sldId id="399" r:id="rId8"/>
    <p:sldId id="398" r:id="rId9"/>
    <p:sldId id="350" r:id="rId10"/>
    <p:sldId id="335" r:id="rId11"/>
    <p:sldId id="336" r:id="rId12"/>
    <p:sldId id="321" r:id="rId13"/>
    <p:sldId id="318" r:id="rId14"/>
    <p:sldId id="354" r:id="rId15"/>
    <p:sldId id="319" r:id="rId16"/>
    <p:sldId id="367" r:id="rId17"/>
    <p:sldId id="385" r:id="rId18"/>
    <p:sldId id="386" r:id="rId19"/>
    <p:sldId id="373" r:id="rId20"/>
    <p:sldId id="384" r:id="rId21"/>
    <p:sldId id="273" r:id="rId22"/>
    <p:sldId id="314" r:id="rId23"/>
    <p:sldId id="320" r:id="rId24"/>
    <p:sldId id="411" r:id="rId25"/>
    <p:sldId id="400" r:id="rId26"/>
    <p:sldId id="388" r:id="rId27"/>
    <p:sldId id="402" r:id="rId28"/>
    <p:sldId id="324" r:id="rId29"/>
    <p:sldId id="407" r:id="rId30"/>
    <p:sldId id="326" r:id="rId31"/>
    <p:sldId id="382" r:id="rId32"/>
    <p:sldId id="260" r:id="rId33"/>
    <p:sldId id="332" r:id="rId34"/>
    <p:sldId id="264" r:id="rId35"/>
    <p:sldId id="374" r:id="rId36"/>
    <p:sldId id="396" r:id="rId37"/>
    <p:sldId id="342" r:id="rId38"/>
    <p:sldId id="265" r:id="rId39"/>
    <p:sldId id="406" r:id="rId40"/>
    <p:sldId id="377" r:id="rId41"/>
    <p:sldId id="266" r:id="rId42"/>
    <p:sldId id="268" r:id="rId43"/>
    <p:sldId id="369" r:id="rId44"/>
    <p:sldId id="270" r:id="rId45"/>
    <p:sldId id="370" r:id="rId46"/>
    <p:sldId id="271" r:id="rId47"/>
    <p:sldId id="366" r:id="rId48"/>
    <p:sldId id="330" r:id="rId49"/>
    <p:sldId id="380" r:id="rId50"/>
    <p:sldId id="278" r:id="rId51"/>
    <p:sldId id="322" r:id="rId52"/>
    <p:sldId id="381" r:id="rId53"/>
    <p:sldId id="284" r:id="rId54"/>
    <p:sldId id="387" r:id="rId55"/>
    <p:sldId id="285" r:id="rId56"/>
    <p:sldId id="348" r:id="rId57"/>
    <p:sldId id="340" r:id="rId58"/>
    <p:sldId id="346" r:id="rId59"/>
    <p:sldId id="337" r:id="rId60"/>
    <p:sldId id="286" r:id="rId61"/>
    <p:sldId id="287" r:id="rId62"/>
    <p:sldId id="364" r:id="rId63"/>
    <p:sldId id="405" r:id="rId64"/>
    <p:sldId id="409" r:id="rId65"/>
    <p:sldId id="389" r:id="rId66"/>
    <p:sldId id="292" r:id="rId67"/>
    <p:sldId id="293" r:id="rId68"/>
    <p:sldId id="410" r:id="rId69"/>
    <p:sldId id="294" r:id="rId70"/>
    <p:sldId id="306" r:id="rId71"/>
    <p:sldId id="391" r:id="rId72"/>
    <p:sldId id="392" r:id="rId73"/>
    <p:sldId id="393" r:id="rId74"/>
    <p:sldId id="395" r:id="rId75"/>
    <p:sldId id="394" r:id="rId76"/>
  </p:sldIdLst>
  <p:sldSz cx="9144000" cy="6858000" type="screen4x3"/>
  <p:notesSz cx="7010400" cy="9296400"/>
  <p:defaultTextStyle>
    <a:defPPr>
      <a:defRPr lang="en-US"/>
    </a:defPPr>
    <a:lvl1pPr algn="l" rtl="0" fontAlgn="base">
      <a:spcBef>
        <a:spcPct val="0"/>
      </a:spcBef>
      <a:spcAft>
        <a:spcPct val="0"/>
      </a:spcAft>
      <a:defRPr sz="12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1200"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1200"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1200"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Arial" pitchFamily="34" charset="0"/>
        <a:ea typeface="+mn-ea"/>
        <a:cs typeface="Arial" pitchFamily="34" charset="0"/>
      </a:defRPr>
    </a:lvl6pPr>
    <a:lvl7pPr marL="2743200" algn="l" defTabSz="914400" rtl="0" eaLnBrk="1" latinLnBrk="0" hangingPunct="1">
      <a:defRPr sz="1200" kern="1200">
        <a:solidFill>
          <a:schemeClr val="tx1"/>
        </a:solidFill>
        <a:latin typeface="Arial" pitchFamily="34" charset="0"/>
        <a:ea typeface="+mn-ea"/>
        <a:cs typeface="Arial" pitchFamily="34" charset="0"/>
      </a:defRPr>
    </a:lvl7pPr>
    <a:lvl8pPr marL="3200400" algn="l" defTabSz="914400" rtl="0" eaLnBrk="1" latinLnBrk="0" hangingPunct="1">
      <a:defRPr sz="1200" kern="1200">
        <a:solidFill>
          <a:schemeClr val="tx1"/>
        </a:solidFill>
        <a:latin typeface="Arial" pitchFamily="34" charset="0"/>
        <a:ea typeface="+mn-ea"/>
        <a:cs typeface="Arial" pitchFamily="34" charset="0"/>
      </a:defRPr>
    </a:lvl8pPr>
    <a:lvl9pPr marL="3657600" algn="l" defTabSz="914400" rtl="0" eaLnBrk="1" latinLnBrk="0" hangingPunct="1">
      <a:defRPr sz="1200" kern="1200">
        <a:solidFill>
          <a:schemeClr val="tx1"/>
        </a:solidFill>
        <a:latin typeface="Arial" pitchFamily="34"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09900"/>
    <a:srgbClr val="FFD531"/>
    <a:srgbClr val="706702"/>
    <a:srgbClr val="E0C656"/>
    <a:srgbClr val="BFCAB2"/>
    <a:srgbClr val="DFCC04"/>
    <a:srgbClr val="FFD627"/>
    <a:srgbClr val="89898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39" autoAdjust="0"/>
    <p:restoredTop sz="96500" autoAdjust="0"/>
  </p:normalViewPr>
  <p:slideViewPr>
    <p:cSldViewPr>
      <p:cViewPr>
        <p:scale>
          <a:sx n="56" d="100"/>
          <a:sy n="56" d="100"/>
        </p:scale>
        <p:origin x="-1608" y="-43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100" d="100"/>
        <a:sy n="100" d="100"/>
      </p:scale>
      <p:origin x="0" y="0"/>
    </p:cViewPr>
  </p:sorterViewPr>
  <p:notesViewPr>
    <p:cSldViewPr>
      <p:cViewPr>
        <p:scale>
          <a:sx n="66" d="100"/>
          <a:sy n="66" d="100"/>
        </p:scale>
        <p:origin x="-1578" y="306"/>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8" Type="http://schemas.openxmlformats.org/officeDocument/2006/relationships/slide" Target="slides/slide35.xml"/><Relationship Id="rId3" Type="http://schemas.openxmlformats.org/officeDocument/2006/relationships/slide" Target="slides/slide15.xml"/><Relationship Id="rId7" Type="http://schemas.openxmlformats.org/officeDocument/2006/relationships/slide" Target="slides/slide33.xml"/><Relationship Id="rId12" Type="http://schemas.openxmlformats.org/officeDocument/2006/relationships/slide" Target="slides/slide49.xml"/><Relationship Id="rId2" Type="http://schemas.openxmlformats.org/officeDocument/2006/relationships/slide" Target="slides/slide13.xml"/><Relationship Id="rId1" Type="http://schemas.openxmlformats.org/officeDocument/2006/relationships/slide" Target="slides/slide10.xml"/><Relationship Id="rId6" Type="http://schemas.openxmlformats.org/officeDocument/2006/relationships/slide" Target="slides/slide22.xml"/><Relationship Id="rId11" Type="http://schemas.openxmlformats.org/officeDocument/2006/relationships/slide" Target="slides/slide40.xml"/><Relationship Id="rId5" Type="http://schemas.openxmlformats.org/officeDocument/2006/relationships/slide" Target="slides/slide20.xml"/><Relationship Id="rId10" Type="http://schemas.openxmlformats.org/officeDocument/2006/relationships/slide" Target="slides/slide37.xml"/><Relationship Id="rId4" Type="http://schemas.openxmlformats.org/officeDocument/2006/relationships/slide" Target="slides/slide16.xml"/><Relationship Id="rId9" Type="http://schemas.openxmlformats.org/officeDocument/2006/relationships/slide" Target="slides/slide3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07-11T11:36:30.066" idx="2">
    <p:pos x="10" y="10"/>
    <p:text>This is a new slide:  this is the required notification for civilian employees.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1-07-11T11:36:30.066" idx="1">
    <p:pos x="10" y="10"/>
    <p:text>This is a new slide:  this is the required notification for civilian employees.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body" sz="quarter" idx="3"/>
          </p:nvPr>
        </p:nvSpPr>
        <p:spPr bwMode="auto">
          <a:xfrm>
            <a:off x="1090613" y="2954338"/>
            <a:ext cx="5453062" cy="5646737"/>
          </a:xfrm>
          <a:prstGeom prst="rect">
            <a:avLst/>
          </a:prstGeom>
          <a:noFill/>
          <a:ln w="9525">
            <a:solidFill>
              <a:schemeClr val="tx1"/>
            </a:solidFill>
            <a:miter lim="800000"/>
            <a:headEnd/>
            <a:tailEnd/>
          </a:ln>
          <a:effectLst/>
        </p:spPr>
        <p:txBody>
          <a:bodyPr vert="horz" wrap="square" lIns="95730" tIns="47866" rIns="95730" bIns="47866" numCol="1" anchor="t" anchorCtr="0" compatLnSpc="1">
            <a:prstTxWarp prst="textNoShape">
              <a:avLst/>
            </a:prstTxWarp>
          </a:bodyPr>
          <a:lstStyle/>
          <a:p>
            <a:pPr lvl="0"/>
            <a:r>
              <a:rPr lang="en-GB" noProof="0" dirty="0" smtClean="0"/>
              <a:t>Notes:</a:t>
            </a:r>
          </a:p>
          <a:p>
            <a:pPr lvl="1"/>
            <a:r>
              <a:rPr lang="en-GB" noProof="0" dirty="0" smtClean="0"/>
              <a:t>Second level</a:t>
            </a:r>
          </a:p>
          <a:p>
            <a:pPr lvl="2"/>
            <a:r>
              <a:rPr lang="en-GB" noProof="0" dirty="0" smtClean="0"/>
              <a:t>Third level</a:t>
            </a:r>
          </a:p>
          <a:p>
            <a:pPr lvl="3"/>
            <a:r>
              <a:rPr lang="en-GB" noProof="0" dirty="0" smtClean="0"/>
              <a:t>Fourth level</a:t>
            </a:r>
          </a:p>
        </p:txBody>
      </p:sp>
      <p:sp>
        <p:nvSpPr>
          <p:cNvPr id="2084" name="Line 36"/>
          <p:cNvSpPr>
            <a:spLocks noChangeShapeType="1"/>
          </p:cNvSpPr>
          <p:nvPr/>
        </p:nvSpPr>
        <p:spPr bwMode="auto">
          <a:xfrm>
            <a:off x="857250" y="2722563"/>
            <a:ext cx="5141913" cy="0"/>
          </a:xfrm>
          <a:prstGeom prst="line">
            <a:avLst/>
          </a:prstGeom>
          <a:noFill/>
          <a:ln w="38100" cmpd="dbl">
            <a:solidFill>
              <a:schemeClr val="tx1"/>
            </a:solidFill>
            <a:round/>
            <a:headEnd/>
            <a:tailEnd/>
          </a:ln>
          <a:effectLst/>
        </p:spPr>
        <p:txBody>
          <a:bodyPr wrap="none" lIns="95113" tIns="47558" rIns="95113" bIns="47558" anchor="ctr"/>
          <a:lstStyle/>
          <a:p>
            <a:pPr algn="ctr" eaLnBrk="0" hangingPunct="0">
              <a:defRPr/>
            </a:pPr>
            <a:endParaRPr lang="en-US" dirty="0">
              <a:latin typeface="Arial" charset="0"/>
              <a:cs typeface="+mn-cs"/>
            </a:endParaRPr>
          </a:p>
        </p:txBody>
      </p:sp>
      <p:pic>
        <p:nvPicPr>
          <p:cNvPr id="79876" name="Picture 12"/>
          <p:cNvPicPr>
            <a:picLocks noChangeAspect="1" noChangeArrowheads="1"/>
          </p:cNvPicPr>
          <p:nvPr/>
        </p:nvPicPr>
        <p:blipFill>
          <a:blip r:embed="rId2"/>
          <a:srcRect l="60260" t="4167" b="73123"/>
          <a:stretch>
            <a:fillRect/>
          </a:stretch>
        </p:blipFill>
        <p:spPr bwMode="auto">
          <a:xfrm>
            <a:off x="2881313" y="8675688"/>
            <a:ext cx="1247775" cy="527050"/>
          </a:xfrm>
          <a:prstGeom prst="rect">
            <a:avLst/>
          </a:prstGeom>
          <a:noFill/>
          <a:ln w="9525">
            <a:noFill/>
            <a:miter lim="800000"/>
            <a:headEnd/>
            <a:tailEnd/>
          </a:ln>
        </p:spPr>
      </p:pic>
      <p:cxnSp>
        <p:nvCxnSpPr>
          <p:cNvPr id="21" name="Straight Connector 20"/>
          <p:cNvCxnSpPr/>
          <p:nvPr/>
        </p:nvCxnSpPr>
        <p:spPr>
          <a:xfrm>
            <a:off x="388938" y="411163"/>
            <a:ext cx="615473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5"/>
          <p:cNvSpPr txBox="1">
            <a:spLocks noChangeArrowheads="1"/>
          </p:cNvSpPr>
          <p:nvPr/>
        </p:nvSpPr>
        <p:spPr bwMode="auto">
          <a:xfrm>
            <a:off x="5999163" y="8923338"/>
            <a:ext cx="622300" cy="220662"/>
          </a:xfrm>
          <a:prstGeom prst="rect">
            <a:avLst/>
          </a:prstGeom>
          <a:noFill/>
          <a:ln w="9525">
            <a:noFill/>
            <a:miter lim="800000"/>
            <a:headEnd/>
            <a:tailEnd/>
          </a:ln>
          <a:effectLst/>
        </p:spPr>
        <p:txBody>
          <a:bodyPr lIns="19817" tIns="0" rIns="19817" bIns="0" anchor="b"/>
          <a:lstStyle>
            <a:lvl1pPr defTabSz="882650">
              <a:defRPr sz="1000" smtClean="0">
                <a:solidFill>
                  <a:schemeClr val="tx2"/>
                </a:solidFill>
              </a:defRPr>
            </a:lvl1pPr>
          </a:lstStyle>
          <a:p>
            <a:pPr algn="ctr" defTabSz="918103" eaLnBrk="0" hangingPunct="0">
              <a:defRPr/>
            </a:pPr>
            <a:r>
              <a:rPr lang="en-US" dirty="0">
                <a:solidFill>
                  <a:schemeClr val="tx1"/>
                </a:solidFill>
                <a:latin typeface="Arial" charset="0"/>
                <a:cs typeface="+mn-cs"/>
              </a:rPr>
              <a:t>Page </a:t>
            </a:r>
            <a:fld id="{C784D6DF-A98C-462D-AE53-540D1E17D124}" type="slidenum">
              <a:rPr lang="en-US">
                <a:solidFill>
                  <a:schemeClr val="tx1"/>
                </a:solidFill>
                <a:latin typeface="Arial" charset="0"/>
                <a:cs typeface="+mn-cs"/>
              </a:rPr>
              <a:pPr algn="ctr" defTabSz="918103" eaLnBrk="0" hangingPunct="0">
                <a:defRPr/>
              </a:pPr>
              <a:t>‹#›</a:t>
            </a:fld>
            <a:endParaRPr lang="en-US" dirty="0">
              <a:solidFill>
                <a:schemeClr val="tx1"/>
              </a:solidFill>
              <a:latin typeface="Arial" charset="0"/>
              <a:cs typeface="+mn-cs"/>
            </a:endParaRPr>
          </a:p>
        </p:txBody>
      </p:sp>
      <p:sp>
        <p:nvSpPr>
          <p:cNvPr id="12" name="Rectangle 5"/>
          <p:cNvSpPr txBox="1">
            <a:spLocks noChangeArrowheads="1"/>
          </p:cNvSpPr>
          <p:nvPr/>
        </p:nvSpPr>
        <p:spPr bwMode="auto">
          <a:xfrm>
            <a:off x="544513" y="2954338"/>
            <a:ext cx="546100" cy="5646737"/>
          </a:xfrm>
          <a:prstGeom prst="rect">
            <a:avLst/>
          </a:prstGeom>
          <a:noFill/>
          <a:ln w="9525">
            <a:solidFill>
              <a:schemeClr val="tx1"/>
            </a:solidFill>
            <a:miter lim="800000"/>
            <a:headEnd/>
            <a:tailEnd/>
          </a:ln>
          <a:effectLst/>
        </p:spPr>
        <p:txBody>
          <a:bodyPr lIns="95730" tIns="47866" rIns="95730" bIns="47866"/>
          <a:lstStyle/>
          <a:p>
            <a:pPr marL="118892" indent="-118892" defTabSz="951128" eaLnBrk="0" hangingPunct="0">
              <a:spcBef>
                <a:spcPct val="30000"/>
              </a:spcBef>
              <a:buSzPct val="75000"/>
              <a:buFont typeface="Monotype Sorts" pitchFamily="2" charset="2"/>
              <a:buChar char="q"/>
              <a:defRPr/>
            </a:pPr>
            <a:endParaRPr lang="en-GB" sz="1100" dirty="0">
              <a:latin typeface="Arial" charset="0"/>
              <a:cs typeface="+mn-cs"/>
            </a:endParaRPr>
          </a:p>
        </p:txBody>
      </p:sp>
      <p:sp>
        <p:nvSpPr>
          <p:cNvPr id="14" name="Slide Image Placeholder 13"/>
          <p:cNvSpPr>
            <a:spLocks noGrp="1" noRot="1" noChangeAspect="1"/>
          </p:cNvSpPr>
          <p:nvPr>
            <p:ph type="sldImg" idx="2"/>
          </p:nvPr>
        </p:nvSpPr>
        <p:spPr>
          <a:xfrm>
            <a:off x="2128838" y="566738"/>
            <a:ext cx="2752725" cy="2063750"/>
          </a:xfrm>
          <a:prstGeom prst="rect">
            <a:avLst/>
          </a:prstGeom>
          <a:noFill/>
          <a:ln w="12700">
            <a:solidFill>
              <a:prstClr val="black"/>
            </a:solidFill>
          </a:ln>
        </p:spPr>
        <p:txBody>
          <a:bodyPr vert="horz" lIns="95113" tIns="47558" rIns="95113" bIns="47558" rtlCol="0" anchor="ctr"/>
          <a:lstStyle/>
          <a:p>
            <a:pPr lvl="0"/>
            <a:endParaRPr lang="en-US" noProof="0" dirty="0"/>
          </a:p>
        </p:txBody>
      </p:sp>
      <p:sp>
        <p:nvSpPr>
          <p:cNvPr id="13" name="Rectangle 45"/>
          <p:cNvSpPr txBox="1">
            <a:spLocks noChangeArrowheads="1"/>
          </p:cNvSpPr>
          <p:nvPr/>
        </p:nvSpPr>
        <p:spPr bwMode="auto">
          <a:xfrm>
            <a:off x="466725" y="8915400"/>
            <a:ext cx="936625" cy="228600"/>
          </a:xfrm>
          <a:prstGeom prst="rect">
            <a:avLst/>
          </a:prstGeom>
          <a:noFill/>
          <a:ln w="9525">
            <a:noFill/>
            <a:miter lim="800000"/>
            <a:headEnd/>
            <a:tailEnd/>
          </a:ln>
          <a:effectLst/>
        </p:spPr>
        <p:txBody>
          <a:bodyPr lIns="19817" tIns="0" rIns="19817" bIns="0" anchor="b"/>
          <a:lstStyle>
            <a:lvl1pPr defTabSz="882650">
              <a:defRPr sz="1000" smtClean="0">
                <a:solidFill>
                  <a:schemeClr val="tx2"/>
                </a:solidFill>
              </a:defRPr>
            </a:lvl1pPr>
          </a:lstStyle>
          <a:p>
            <a:pPr algn="ctr" defTabSz="918103" eaLnBrk="0" hangingPunct="0">
              <a:defRPr/>
            </a:pPr>
            <a:r>
              <a:rPr lang="en-US" dirty="0">
                <a:solidFill>
                  <a:schemeClr val="tx1"/>
                </a:solidFill>
                <a:latin typeface="Arial" charset="0"/>
                <a:cs typeface="+mn-cs"/>
              </a:rPr>
              <a:t>Version 4-2</a:t>
            </a:r>
          </a:p>
        </p:txBody>
      </p:sp>
    </p:spTree>
  </p:cSld>
  <p:clrMap bg1="lt1" tx1="dk1" bg2="lt2" tx2="dk2" accent1="accent1" accent2="accent2" accent3="accent3" accent4="accent4" accent5="accent5" accent6="accent6" hlink="hlink" folHlink="folHlink"/>
  <p:hf dt="0"/>
  <p:notesStyle>
    <a:lvl1pPr marL="228600" indent="-228600" algn="l" rtl="0" eaLnBrk="0" fontAlgn="base" hangingPunct="0">
      <a:spcBef>
        <a:spcPct val="30000"/>
      </a:spcBef>
      <a:spcAft>
        <a:spcPct val="0"/>
      </a:spcAft>
      <a:buSzPct val="75000"/>
      <a:buFont typeface="Wingdings" pitchFamily="2" charset="2"/>
      <a:buChar char="q"/>
      <a:defRPr sz="1200" kern="1200">
        <a:solidFill>
          <a:schemeClr val="tx1"/>
        </a:solidFill>
        <a:latin typeface="Arial" charset="0"/>
        <a:ea typeface="+mn-ea"/>
        <a:cs typeface="+mn-cs"/>
      </a:defRPr>
    </a:lvl1pPr>
    <a:lvl2pPr marL="346075" indent="-117475" algn="l" rtl="0" eaLnBrk="0" fontAlgn="base" hangingPunct="0">
      <a:spcBef>
        <a:spcPts val="600"/>
      </a:spcBef>
      <a:spcAft>
        <a:spcPct val="0"/>
      </a:spcAft>
      <a:buSzPct val="75000"/>
      <a:buFont typeface="Wingdings" pitchFamily="2" charset="2"/>
      <a:buChar char="Ø"/>
      <a:defRPr sz="1200" kern="1200">
        <a:solidFill>
          <a:schemeClr val="tx1"/>
        </a:solidFill>
        <a:latin typeface="Arial" charset="0"/>
        <a:ea typeface="+mn-ea"/>
        <a:cs typeface="+mn-cs"/>
      </a:defRPr>
    </a:lvl2pPr>
    <a:lvl3pPr marL="457200" indent="-117475" algn="l" rtl="0" eaLnBrk="0" fontAlgn="base" hangingPunct="0">
      <a:spcBef>
        <a:spcPct val="30000"/>
      </a:spcBef>
      <a:spcAft>
        <a:spcPct val="0"/>
      </a:spcAft>
      <a:buSzPct val="75000"/>
      <a:buFont typeface="Symbol" pitchFamily="18" charset="2"/>
      <a:buChar char="-"/>
      <a:defRPr sz="1200" kern="1200">
        <a:solidFill>
          <a:schemeClr val="tx1"/>
        </a:solidFill>
        <a:latin typeface="Arial" charset="0"/>
        <a:ea typeface="+mn-ea"/>
        <a:cs typeface="+mn-cs"/>
      </a:defRPr>
    </a:lvl3pPr>
    <a:lvl4pPr marL="574675" indent="-114300" algn="l" rtl="0" eaLnBrk="0" fontAlgn="base" hangingPunct="0">
      <a:spcBef>
        <a:spcPct val="30000"/>
      </a:spcBef>
      <a:spcAft>
        <a:spcPct val="0"/>
      </a:spcAft>
      <a:buSzPct val="75000"/>
      <a:buFont typeface="Wingdings" pitchFamily="2" charset="2"/>
      <a:buChar char=""/>
      <a:defRPr sz="1200" kern="1200">
        <a:solidFill>
          <a:schemeClr val="tx1"/>
        </a:solidFill>
        <a:latin typeface="Arial" charset="0"/>
        <a:ea typeface="+mn-ea"/>
        <a:cs typeface="+mn-cs"/>
      </a:defRPr>
    </a:lvl4pPr>
    <a:lvl5pPr marL="2057400" indent="-228600" algn="l" rtl="0" eaLnBrk="0" fontAlgn="base" hangingPunct="0">
      <a:spcBef>
        <a:spcPct val="30000"/>
      </a:spcBef>
      <a:spcAft>
        <a:spcPct val="0"/>
      </a:spcAft>
      <a:buSzPct val="75000"/>
      <a:buFont typeface="Wingdings" pitchFamily="2" charset="2"/>
      <a:buChar char="Ø"/>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lIns="92175" tIns="46087" rIns="92175" bIns="46087"/>
          <a:lstStyle/>
          <a:p>
            <a:fld id="{22D83B9B-3AF9-4145-9535-357F6B14EE04}" type="slidenum">
              <a:rPr lang="en-US"/>
              <a:pPr/>
              <a:t>1</a:t>
            </a:fld>
            <a:endParaRPr lang="en-US" dirty="0"/>
          </a:p>
        </p:txBody>
      </p:sp>
      <p:sp>
        <p:nvSpPr>
          <p:cNvPr id="80899" name="Slide Image Placeholder 1"/>
          <p:cNvSpPr>
            <a:spLocks noGrp="1" noRot="1" noChangeAspect="1" noTextEdit="1"/>
          </p:cNvSpPr>
          <p:nvPr>
            <p:ph type="sldImg"/>
          </p:nvPr>
        </p:nvSpPr>
        <p:spPr bwMode="auto">
          <a:xfrm>
            <a:off x="1181100" y="696913"/>
            <a:ext cx="4649788" cy="3486150"/>
          </a:xfrm>
          <a:noFill/>
          <a:ln>
            <a:solidFill>
              <a:srgbClr val="000000"/>
            </a:solidFill>
            <a:miter lim="800000"/>
            <a:headEnd/>
            <a:tailEnd/>
          </a:ln>
        </p:spPr>
      </p:sp>
      <p:sp>
        <p:nvSpPr>
          <p:cNvPr id="80900" name="Notes Placeholder 2"/>
          <p:cNvSpPr>
            <a:spLocks noGrp="1"/>
          </p:cNvSpPr>
          <p:nvPr>
            <p:ph type="body" idx="1"/>
          </p:nvPr>
        </p:nvSpPr>
        <p:spPr>
          <a:xfrm>
            <a:off x="703263" y="4418013"/>
            <a:ext cx="5603875" cy="4183062"/>
          </a:xfrm>
          <a:noFill/>
        </p:spPr>
        <p:txBody>
          <a:bodyPr lIns="91357" tIns="45678" rIns="91357" bIns="45678"/>
          <a:lstStyle/>
          <a:p>
            <a:pPr>
              <a:spcBef>
                <a:spcPct val="0"/>
              </a:spcBef>
            </a:pPr>
            <a:endParaRPr lang="en-US" dirty="0" smtClean="0">
              <a:latin typeface="Arial" pitchFamily="34" charset="0"/>
            </a:endParaRPr>
          </a:p>
        </p:txBody>
      </p:sp>
      <p:sp>
        <p:nvSpPr>
          <p:cNvPr id="80901" name="Slide Number Placeholder 3"/>
          <p:cNvSpPr txBox="1">
            <a:spLocks noGrp="1"/>
          </p:cNvSpPr>
          <p:nvPr/>
        </p:nvSpPr>
        <p:spPr bwMode="auto">
          <a:xfrm>
            <a:off x="3968750" y="8828088"/>
            <a:ext cx="3040063" cy="466725"/>
          </a:xfrm>
          <a:prstGeom prst="rect">
            <a:avLst/>
          </a:prstGeom>
          <a:noFill/>
          <a:ln w="9525">
            <a:noFill/>
            <a:miter lim="800000"/>
            <a:headEnd/>
            <a:tailEnd/>
          </a:ln>
        </p:spPr>
        <p:txBody>
          <a:bodyPr lIns="91357" tIns="45678" rIns="91357" bIns="45678" anchor="b"/>
          <a:lstStyle/>
          <a:p>
            <a:pPr algn="r"/>
            <a:fld id="{7A00D5E8-CE27-4BE0-8AE3-C8A5B836E716}" type="slidenum">
              <a:rPr lang="en-US">
                <a:latin typeface="Calibri" pitchFamily="34" charset="0"/>
              </a:rPr>
              <a:pPr algn="r"/>
              <a:t>1</a:t>
            </a:fld>
            <a:endParaRPr lang="en-US" dirty="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a:noFill/>
        </p:spPr>
        <p:txBody>
          <a:bodyPr/>
          <a:lstStyle/>
          <a:p>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a:noFill/>
        </p:spPr>
        <p:txBody>
          <a:bodyPr/>
          <a:lstStyle/>
          <a:p>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5"/>
          <p:cNvSpPr>
            <a:spLocks noGrp="1" noRot="1" noChangeAspect="1" noTextEdit="1"/>
          </p:cNvSpPr>
          <p:nvPr>
            <p:ph type="sldImg"/>
          </p:nvPr>
        </p:nvSpPr>
        <p:spPr bwMode="auto">
          <a:noFill/>
          <a:ln>
            <a:solidFill>
              <a:srgbClr val="000000"/>
            </a:solidFill>
            <a:miter lim="800000"/>
            <a:headEnd/>
            <a:tailEnd/>
          </a:ln>
        </p:spPr>
      </p:sp>
      <p:sp>
        <p:nvSpPr>
          <p:cNvPr id="90115" name="Notes Placeholder 6"/>
          <p:cNvSpPr>
            <a:spLocks noGrp="1"/>
          </p:cNvSpPr>
          <p:nvPr>
            <p:ph type="body" idx="1"/>
          </p:nvPr>
        </p:nvSpPr>
        <p:spPr>
          <a:noFill/>
        </p:spPr>
        <p:txBody>
          <a:bodyPr/>
          <a:lstStyle/>
          <a:p>
            <a:pPr lvl="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pPr defTabSz="925513"/>
            <a:fld id="{CDFF1B1E-5FA4-49DF-BC9A-D2AAFAEBA15D}" type="slidenum">
              <a:rPr lang="en-US">
                <a:latin typeface="Times" pitchFamily="18" charset="0"/>
              </a:rPr>
              <a:pPr defTabSz="925513"/>
              <a:t>14</a:t>
            </a:fld>
            <a:endParaRPr lang="en-US">
              <a:latin typeface="Times" pitchFamily="18" charset="0"/>
            </a:endParaRPr>
          </a:p>
        </p:txBody>
      </p:sp>
      <p:sp>
        <p:nvSpPr>
          <p:cNvPr id="91139" name="Rectangle 2"/>
          <p:cNvSpPr>
            <a:spLocks noGrp="1" noRot="1" noChangeAspect="1" noChangeArrowheads="1" noTextEdit="1"/>
          </p:cNvSpPr>
          <p:nvPr>
            <p:ph type="sldImg"/>
          </p:nvPr>
        </p:nvSpPr>
        <p:spPr bwMode="auto">
          <a:xfrm>
            <a:off x="1181100" y="696913"/>
            <a:ext cx="4648200" cy="3486150"/>
          </a:xfrm>
          <a:noFill/>
          <a:ln>
            <a:solidFill>
              <a:srgbClr val="000000"/>
            </a:solidFill>
            <a:miter lim="800000"/>
            <a:headEnd/>
            <a:tailEnd/>
          </a:ln>
        </p:spPr>
      </p:sp>
      <p:sp>
        <p:nvSpPr>
          <p:cNvPr id="91140" name="Rectangle 3"/>
          <p:cNvSpPr>
            <a:spLocks noGrp="1" noChangeArrowheads="1"/>
          </p:cNvSpPr>
          <p:nvPr>
            <p:ph type="body" idx="1"/>
          </p:nvPr>
        </p:nvSpPr>
        <p:spPr>
          <a:xfrm>
            <a:off x="701675" y="4416425"/>
            <a:ext cx="5607050" cy="4183063"/>
          </a:xfrm>
          <a:noFill/>
        </p:spPr>
        <p:txBody>
          <a:bodyPr/>
          <a:lstStyle/>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a:noFill/>
        </p:spPr>
        <p:txBody>
          <a:bodyPr/>
          <a:lstStyle/>
          <a:p>
            <a:endParaRPr lang="en-US" smtClean="0">
              <a:latin typeface="Arial" pitchFamily="34" charset="0"/>
            </a:endParaRPr>
          </a:p>
        </p:txBody>
      </p:sp>
      <p:sp>
        <p:nvSpPr>
          <p:cNvPr id="92164" name="Header Placeholder 3"/>
          <p:cNvSpPr>
            <a:spLocks noGrp="1"/>
          </p:cNvSpPr>
          <p:nvPr>
            <p:ph type="hdr" sz="quarter" idx="4294967295"/>
          </p:nvPr>
        </p:nvSpPr>
        <p:spPr bwMode="auto">
          <a:xfrm>
            <a:off x="1693863" y="207963"/>
            <a:ext cx="4927600" cy="217487"/>
          </a:xfrm>
          <a:prstGeom prst="rect">
            <a:avLst/>
          </a:prstGeom>
          <a:noFill/>
          <a:ln>
            <a:miter lim="800000"/>
            <a:headEnd/>
            <a:tailEnd/>
          </a:ln>
        </p:spPr>
        <p:txBody>
          <a:bodyPr lIns="91434" tIns="45717" rIns="91434" bIns="45717"/>
          <a:lstStyle/>
          <a:p>
            <a:pPr defTabSz="857250"/>
            <a:r>
              <a:rPr lang="en-US"/>
              <a:t>Module 3: Sharpening the Focus on Prevention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a:noFill/>
        </p:spPr>
        <p:txBody>
          <a:bodyPr/>
          <a:lstStyle/>
          <a:p>
            <a:endParaRPr lang="en-US" smtClean="0">
              <a:latin typeface="Arial" pitchFamily="34" charset="0"/>
            </a:endParaRPr>
          </a:p>
        </p:txBody>
      </p:sp>
      <p:sp>
        <p:nvSpPr>
          <p:cNvPr id="93188" name="Header Placeholder 3"/>
          <p:cNvSpPr>
            <a:spLocks noGrp="1"/>
          </p:cNvSpPr>
          <p:nvPr>
            <p:ph type="hdr" sz="quarter" idx="4294967295"/>
          </p:nvPr>
        </p:nvSpPr>
        <p:spPr bwMode="auto">
          <a:xfrm>
            <a:off x="1693863" y="207963"/>
            <a:ext cx="4927600" cy="217487"/>
          </a:xfrm>
          <a:prstGeom prst="rect">
            <a:avLst/>
          </a:prstGeom>
          <a:noFill/>
          <a:ln>
            <a:miter lim="800000"/>
            <a:headEnd/>
            <a:tailEnd/>
          </a:ln>
        </p:spPr>
        <p:txBody>
          <a:bodyPr lIns="91434" tIns="45717" rIns="91434" bIns="45717"/>
          <a:lstStyle/>
          <a:p>
            <a:pPr defTabSz="857250"/>
            <a:r>
              <a:rPr lang="en-US"/>
              <a:t>Module 1: Get SHARP!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a:noFill/>
        </p:spPr>
        <p:txBody>
          <a:bodyPr/>
          <a:lstStyle/>
          <a:p>
            <a:endParaRPr lang="en-US" smtClean="0">
              <a:latin typeface="Arial" pitchFamily="34" charset="0"/>
            </a:endParaRPr>
          </a:p>
        </p:txBody>
      </p:sp>
      <p:sp>
        <p:nvSpPr>
          <p:cNvPr id="94212" name="Header Placeholder 3"/>
          <p:cNvSpPr>
            <a:spLocks noGrp="1"/>
          </p:cNvSpPr>
          <p:nvPr>
            <p:ph type="hdr" sz="quarter" idx="4294967295"/>
          </p:nvPr>
        </p:nvSpPr>
        <p:spPr bwMode="auto">
          <a:xfrm>
            <a:off x="1693863" y="207963"/>
            <a:ext cx="4927600" cy="217487"/>
          </a:xfrm>
          <a:prstGeom prst="rect">
            <a:avLst/>
          </a:prstGeom>
          <a:noFill/>
          <a:ln>
            <a:miter lim="800000"/>
            <a:headEnd/>
            <a:tailEnd/>
          </a:ln>
        </p:spPr>
        <p:txBody>
          <a:bodyPr lIns="91434" tIns="45717" rIns="91434" bIns="45717"/>
          <a:lstStyle/>
          <a:p>
            <a:pPr defTabSz="857250"/>
            <a:r>
              <a:rPr lang="en-US"/>
              <a:t>Module 1: Get SHARP!</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a:noFill/>
        </p:spPr>
        <p:txBody>
          <a:bodyPr/>
          <a:lstStyle/>
          <a:p>
            <a:r>
              <a:rPr lang="en-US" smtClean="0">
                <a:latin typeface="Arial" pitchFamily="34" charset="0"/>
              </a:rPr>
              <a:t>Beginning in 2010, Commanders select personnel to serve as SHARP personnel. Sexual assault and sexual harassment response and prevention is no longer handled by separate offices.</a:t>
            </a:r>
          </a:p>
          <a:p>
            <a:r>
              <a:rPr lang="en-US" smtClean="0">
                <a:latin typeface="Arial" pitchFamily="34" charset="0"/>
              </a:rPr>
              <a:t>SHARP personnel still take their orders and set their performance goals from their supervisors in their chain of command and report up to the same Commander.</a:t>
            </a:r>
          </a:p>
          <a:p>
            <a:r>
              <a:rPr lang="en-US" smtClean="0">
                <a:latin typeface="Arial" pitchFamily="34" charset="0"/>
              </a:rPr>
              <a:t>Through 2011, SHARP personnel work is considered collateral duty for both civilian and military personnel. For contracted SHARP personnel, it is full-time duty.</a:t>
            </a:r>
          </a:p>
          <a:p>
            <a:r>
              <a:rPr lang="en-US" smtClean="0">
                <a:latin typeface="Arial" pitchFamily="34" charset="0"/>
              </a:rPr>
              <a:t>Beginning in 2012, SHARP personnel at the brigade or higher levels work full-time on sexual harassment and assault issues. SHARP personnel at the brigade or higher level do the same type of work whether they are in garrison or in theater.</a:t>
            </a:r>
          </a:p>
          <a:p>
            <a:r>
              <a:rPr lang="en-US" smtClean="0">
                <a:latin typeface="Arial" pitchFamily="34" charset="0"/>
              </a:rPr>
              <a:t>Beginning in 2012, SHARP work at the battalion of lower levels is still considered collateral duty. SHARP personnel at these levels are required to take an initial 80 hours of training and annual refresher training. It is recommended but not required that SHARP personnel at these levels stay in the positions for two years.</a:t>
            </a:r>
          </a:p>
          <a:p>
            <a:r>
              <a:rPr lang="en-US" smtClean="0">
                <a:latin typeface="Arial" pitchFamily="34" charset="0"/>
              </a:rPr>
              <a:t>Beginning in 2010, the SHARP office will issue guidance and recommendations to SHARP personnel; however, SHARP personnel will continue to take direction from their Commanders.</a:t>
            </a:r>
          </a:p>
        </p:txBody>
      </p:sp>
      <p:sp>
        <p:nvSpPr>
          <p:cNvPr id="95236" name="Header Placeholder 3"/>
          <p:cNvSpPr>
            <a:spLocks noGrp="1"/>
          </p:cNvSpPr>
          <p:nvPr>
            <p:ph type="hdr" sz="quarter" idx="4294967295"/>
          </p:nvPr>
        </p:nvSpPr>
        <p:spPr bwMode="auto">
          <a:xfrm>
            <a:off x="1693863" y="207963"/>
            <a:ext cx="4927600" cy="217487"/>
          </a:xfrm>
          <a:prstGeom prst="rect">
            <a:avLst/>
          </a:prstGeom>
          <a:noFill/>
          <a:ln>
            <a:miter lim="800000"/>
            <a:headEnd/>
            <a:tailEnd/>
          </a:ln>
        </p:spPr>
        <p:txBody>
          <a:bodyPr lIns="91434" tIns="45717" rIns="91434" bIns="45717"/>
          <a:lstStyle/>
          <a:p>
            <a:pPr defTabSz="855663"/>
            <a:r>
              <a:rPr lang="en-US"/>
              <a:t>Module 1: Get SHARP!</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a:noFill/>
        </p:spPr>
        <p:txBody>
          <a:bodyPr/>
          <a:lstStyle/>
          <a:p>
            <a:endParaRPr lang="en-US" smtClean="0">
              <a:latin typeface="Arial" pitchFamily="34" charset="0"/>
            </a:endParaRPr>
          </a:p>
        </p:txBody>
      </p:sp>
      <p:sp>
        <p:nvSpPr>
          <p:cNvPr id="96260" name="Header Placeholder 3"/>
          <p:cNvSpPr>
            <a:spLocks noGrp="1"/>
          </p:cNvSpPr>
          <p:nvPr>
            <p:ph type="hdr" sz="quarter" idx="4294967295"/>
          </p:nvPr>
        </p:nvSpPr>
        <p:spPr bwMode="auto">
          <a:xfrm>
            <a:off x="0" y="0"/>
            <a:ext cx="3038475" cy="465138"/>
          </a:xfrm>
          <a:prstGeom prst="rect">
            <a:avLst/>
          </a:prstGeom>
          <a:noFill/>
          <a:ln>
            <a:miter lim="800000"/>
            <a:headEnd/>
            <a:tailEnd/>
          </a:ln>
        </p:spPr>
        <p:txBody>
          <a:bodyPr lIns="91434" tIns="45717" rIns="91434" bIns="45717"/>
          <a:lstStyle/>
          <a:p>
            <a:r>
              <a:rPr lang="en-US"/>
              <a:t>Module 2: Sharpening Our Understanding of Harassment and Assault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a:noFill/>
        </p:spPr>
        <p:txBody>
          <a:bodyPr/>
          <a:lstStyle/>
          <a:p>
            <a:endParaRPr lang="en-US" smtClean="0">
              <a:latin typeface="Arial" pitchFamily="34" charset="0"/>
            </a:endParaRPr>
          </a:p>
        </p:txBody>
      </p:sp>
      <p:sp>
        <p:nvSpPr>
          <p:cNvPr id="97284" name="Slide Number Placeholder 3"/>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pPr defTabSz="925513"/>
            <a:fld id="{D56FF522-3507-4932-80B4-58338FA24080}" type="slidenum">
              <a:rPr lang="en-US"/>
              <a:pPr defTabSz="925513"/>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MOTIVATOR</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a:noFill/>
        </p:spPr>
        <p:txBody>
          <a:bodyPr/>
          <a:lstStyle/>
          <a:p>
            <a:endParaRPr lang="en-US" smtClean="0">
              <a:latin typeface="Arial" pitchFamily="34" charset="0"/>
            </a:endParaRPr>
          </a:p>
        </p:txBody>
      </p:sp>
      <p:sp>
        <p:nvSpPr>
          <p:cNvPr id="98308" name="Header Placeholder 3"/>
          <p:cNvSpPr>
            <a:spLocks noGrp="1"/>
          </p:cNvSpPr>
          <p:nvPr>
            <p:ph type="hdr" sz="quarter" idx="4294967295"/>
          </p:nvPr>
        </p:nvSpPr>
        <p:spPr bwMode="auto">
          <a:xfrm>
            <a:off x="1693863" y="207963"/>
            <a:ext cx="4927600" cy="217487"/>
          </a:xfrm>
          <a:prstGeom prst="rect">
            <a:avLst/>
          </a:prstGeom>
          <a:noFill/>
          <a:ln>
            <a:miter lim="800000"/>
            <a:headEnd/>
            <a:tailEnd/>
          </a:ln>
        </p:spPr>
        <p:txBody>
          <a:bodyPr lIns="91434" tIns="45717" rIns="91434" bIns="45717"/>
          <a:lstStyle/>
          <a:p>
            <a:pPr defTabSz="857250"/>
            <a:r>
              <a:rPr lang="en-US"/>
              <a:t>Module 1: Get SHARP!</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a:noFill/>
        </p:spPr>
        <p:txBody>
          <a:bodyPr/>
          <a:lstStyle/>
          <a:p>
            <a:pPr>
              <a:buFont typeface="Wingdings" pitchFamily="2" charset="2"/>
              <a:buNone/>
            </a:pPr>
            <a:endParaRPr lang="en-US" smtClean="0">
              <a:latin typeface="Arial" pitchFamily="34" charset="0"/>
            </a:endParaRPr>
          </a:p>
        </p:txBody>
      </p:sp>
      <p:sp>
        <p:nvSpPr>
          <p:cNvPr id="99332" name="Header Placeholder 3"/>
          <p:cNvSpPr>
            <a:spLocks noGrp="1"/>
          </p:cNvSpPr>
          <p:nvPr>
            <p:ph type="hdr" sz="quarter" idx="4294967295"/>
          </p:nvPr>
        </p:nvSpPr>
        <p:spPr bwMode="auto">
          <a:xfrm>
            <a:off x="1693863" y="207963"/>
            <a:ext cx="4927600" cy="217487"/>
          </a:xfrm>
          <a:prstGeom prst="rect">
            <a:avLst/>
          </a:prstGeom>
          <a:noFill/>
          <a:ln>
            <a:miter lim="800000"/>
            <a:headEnd/>
            <a:tailEnd/>
          </a:ln>
        </p:spPr>
        <p:txBody>
          <a:bodyPr lIns="91434" tIns="45717" rIns="91434" bIns="45717"/>
          <a:lstStyle/>
          <a:p>
            <a:pPr defTabSz="857250"/>
            <a:r>
              <a:rPr lang="en-US"/>
              <a:t>Module 3: Sharpening the Focus on Prevention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a:noFill/>
        </p:spPr>
        <p:txBody>
          <a:bodyPr/>
          <a:lstStyle/>
          <a:p>
            <a:r>
              <a:rPr lang="en-US" smtClean="0">
                <a:latin typeface="Arial" pitchFamily="34" charset="0"/>
              </a:rPr>
              <a:t>This slide must be both displayed AND READ by the instructor.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a:noFill/>
        </p:spPr>
        <p:txBody>
          <a:bodyPr/>
          <a:lstStyle/>
          <a:p>
            <a:r>
              <a:rPr lang="en-US" smtClean="0">
                <a:latin typeface="Arial" pitchFamily="34" charset="0"/>
              </a:rPr>
              <a:t>READ PRIOR TO DISMISSING CLASS:</a:t>
            </a:r>
          </a:p>
          <a:p>
            <a:pPr lvl="1"/>
            <a:r>
              <a:rPr lang="en-US" smtClean="0">
                <a:latin typeface="Arial" pitchFamily="34" charset="0"/>
              </a:rPr>
              <a:t>We will take a short 5 minute break before beginning the video</a:t>
            </a:r>
          </a:p>
          <a:p>
            <a:pPr lvl="1"/>
            <a:r>
              <a:rPr lang="en-US" smtClean="0">
                <a:latin typeface="Arial" pitchFamily="34" charset="0"/>
              </a:rPr>
              <a:t>Any civilian employee who wants to excuse themselves from the video and its corresponding discussion should return in __ minutes; according to the clock in the room, that would be ____ (insert return time).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a:noFill/>
        </p:spPr>
        <p:txBody>
          <a:bodyPr/>
          <a:lstStyle/>
          <a:p>
            <a:r>
              <a:rPr lang="en-US" smtClean="0">
                <a:latin typeface="Arial" pitchFamily="34" charset="0"/>
              </a:rPr>
              <a:t>We will take a short break; please be back at ____ (should match the return time given prior to the video).</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a:noFill/>
        </p:spPr>
        <p:txBody>
          <a:bodyPr/>
          <a:lstStyle/>
          <a:p>
            <a:pPr eaLnBrk="1" hangingPunct="1"/>
            <a:endParaRPr lang="en-US" smtClean="0">
              <a:latin typeface="Arial" pitchFamily="34" charset="0"/>
            </a:endParaRPr>
          </a:p>
        </p:txBody>
      </p:sp>
      <p:sp>
        <p:nvSpPr>
          <p:cNvPr id="103428" name="Slide Number Placeholder 4"/>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5A8413C9-5154-4B96-B71C-94D8E3C945B6}" type="slidenum">
              <a:rPr lang="en-US">
                <a:latin typeface="Times" pitchFamily="18" charset="0"/>
              </a:rPr>
              <a:pPr/>
              <a:t>28</a:t>
            </a:fld>
            <a:endParaRPr lang="en-US">
              <a:latin typeface="Times"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a:noFill/>
        </p:spPr>
        <p:txBody>
          <a:bodyPr/>
          <a:lstStyle/>
          <a:p>
            <a:pPr eaLnBrk="1" hangingPunct="1"/>
            <a:endParaRPr lang="en-US" smtClean="0">
              <a:latin typeface="Arial" pitchFamily="34" charset="0"/>
            </a:endParaRPr>
          </a:p>
        </p:txBody>
      </p:sp>
      <p:sp>
        <p:nvSpPr>
          <p:cNvPr id="104452" name="Slide Number Placeholder 4"/>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0AA37BD4-A322-4475-A377-F68E3C6F151D}" type="slidenum">
              <a:rPr lang="en-US">
                <a:latin typeface="Times" pitchFamily="18" charset="0"/>
              </a:rPr>
              <a:pPr/>
              <a:t>29</a:t>
            </a:fld>
            <a:endParaRPr lang="en-US">
              <a:latin typeface="Times"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a:noFill/>
        </p:spPr>
        <p:txBody>
          <a:bodyPr/>
          <a:lstStyle/>
          <a:p>
            <a:endParaRPr 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a:noFill/>
        </p:spPr>
        <p:txBody>
          <a:bodyPr/>
          <a:lstStyle/>
          <a:p>
            <a:pPr eaLnBrk="1" hangingPunct="1"/>
            <a:endParaRPr lang="en-US" smtClean="0">
              <a:latin typeface="Arial" pitchFamily="34" charset="0"/>
            </a:endParaRPr>
          </a:p>
        </p:txBody>
      </p:sp>
      <p:sp>
        <p:nvSpPr>
          <p:cNvPr id="106500" name="Slide Number Placeholder 3"/>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4B9ADDA9-64C8-4AC9-A7E8-210A7097AF49}" type="slidenum">
              <a:rPr lang="en-US">
                <a:latin typeface="Times" pitchFamily="18" charset="0"/>
              </a:rPr>
              <a:pPr/>
              <a:t>32</a:t>
            </a:fld>
            <a:endParaRPr lang="en-US">
              <a:latin typeface="Times"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5"/>
          <p:cNvSpPr>
            <a:spLocks noGrp="1" noRot="1" noChangeAspect="1" noTextEdit="1"/>
          </p:cNvSpPr>
          <p:nvPr>
            <p:ph type="sldImg"/>
          </p:nvPr>
        </p:nvSpPr>
        <p:spPr bwMode="auto">
          <a:noFill/>
          <a:ln>
            <a:solidFill>
              <a:srgbClr val="000000"/>
            </a:solidFill>
            <a:miter lim="800000"/>
            <a:headEnd/>
            <a:tailEnd/>
          </a:ln>
        </p:spPr>
      </p:sp>
      <p:sp>
        <p:nvSpPr>
          <p:cNvPr id="107523" name="Notes Placeholder 6"/>
          <p:cNvSpPr>
            <a:spLocks noGrp="1"/>
          </p:cNvSpPr>
          <p:nvPr>
            <p:ph type="body" idx="1"/>
          </p:nvPr>
        </p:nvSpPr>
        <p:spPr>
          <a:noFill/>
        </p:spPr>
        <p:txBody>
          <a:bodyPr/>
          <a:lstStyle/>
          <a:p>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530AC371-DCB5-4C66-BC65-B24F1FB048F9}" type="slidenum">
              <a:rPr lang="en-US"/>
              <a:pPr/>
              <a:t>3</a:t>
            </a:fld>
            <a:endParaRPr lang="en-US" dirty="0"/>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4" name="Rectangle 3"/>
          <p:cNvSpPr>
            <a:spLocks noGrp="1" noChangeArrowheads="1"/>
          </p:cNvSpPr>
          <p:nvPr>
            <p:ph type="body" idx="1"/>
          </p:nvPr>
        </p:nvSpPr>
        <p:spPr>
          <a:noFill/>
        </p:spPr>
        <p:txBody>
          <a:bodyPr/>
          <a:lstStyle/>
          <a:p>
            <a:pPr eaLnBrk="1" hangingPunct="1">
              <a:spcBef>
                <a:spcPct val="0"/>
              </a:spcBef>
            </a:pPr>
            <a:endParaRPr lang="en-US" dirty="0"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a:noFill/>
        </p:spPr>
        <p:txBody>
          <a:bodyPr/>
          <a:lstStyle/>
          <a:p>
            <a:pPr eaLnBrk="1" hangingPunct="1"/>
            <a:endParaRPr lang="en-US" smtClean="0">
              <a:latin typeface="Arial" pitchFamily="34" charset="0"/>
            </a:endParaRPr>
          </a:p>
        </p:txBody>
      </p:sp>
      <p:sp>
        <p:nvSpPr>
          <p:cNvPr id="108548" name="Slide Number Placeholder 3"/>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E3A0C0FC-9378-401C-8CFF-7A4421157F9B}" type="slidenum">
              <a:rPr lang="en-US">
                <a:latin typeface="Times" pitchFamily="18" charset="0"/>
              </a:rPr>
              <a:pPr/>
              <a:t>34</a:t>
            </a:fld>
            <a:endParaRPr lang="en-US">
              <a:latin typeface="Times"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5"/>
          <p:cNvSpPr>
            <a:spLocks noGrp="1" noRot="1" noChangeAspect="1" noTextEdit="1"/>
          </p:cNvSpPr>
          <p:nvPr>
            <p:ph type="sldImg"/>
          </p:nvPr>
        </p:nvSpPr>
        <p:spPr bwMode="auto">
          <a:noFill/>
          <a:ln>
            <a:solidFill>
              <a:srgbClr val="000000"/>
            </a:solidFill>
            <a:miter lim="800000"/>
            <a:headEnd/>
            <a:tailEnd/>
          </a:ln>
        </p:spPr>
      </p:sp>
      <p:sp>
        <p:nvSpPr>
          <p:cNvPr id="109571" name="Notes Placeholder 6"/>
          <p:cNvSpPr>
            <a:spLocks noGrp="1"/>
          </p:cNvSpPr>
          <p:nvPr>
            <p:ph type="body" idx="1"/>
          </p:nvPr>
        </p:nvSpPr>
        <p:spPr>
          <a:noFill/>
        </p:spPr>
        <p:txBody>
          <a:bodyPr/>
          <a:lstStyle/>
          <a:p>
            <a:endParaRPr lang="en-US"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5"/>
          <p:cNvSpPr>
            <a:spLocks noGrp="1" noRot="1" noChangeAspect="1" noTextEdit="1"/>
          </p:cNvSpPr>
          <p:nvPr>
            <p:ph type="sldImg"/>
          </p:nvPr>
        </p:nvSpPr>
        <p:spPr bwMode="auto">
          <a:noFill/>
          <a:ln>
            <a:solidFill>
              <a:srgbClr val="000000"/>
            </a:solidFill>
            <a:miter lim="800000"/>
            <a:headEnd/>
            <a:tailEnd/>
          </a:ln>
        </p:spPr>
      </p:sp>
      <p:sp>
        <p:nvSpPr>
          <p:cNvPr id="110595" name="Notes Placeholder 6"/>
          <p:cNvSpPr>
            <a:spLocks noGrp="1"/>
          </p:cNvSpPr>
          <p:nvPr>
            <p:ph type="body" idx="1"/>
          </p:nvPr>
        </p:nvSpPr>
        <p:spPr>
          <a:noFill/>
        </p:spPr>
        <p:txBody>
          <a:bodyPr/>
          <a:lstStyle/>
          <a:p>
            <a:endParaRPr 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a:noFill/>
        </p:spPr>
        <p:txBody>
          <a:bodyPr/>
          <a:lstStyle/>
          <a:p>
            <a:endParaRPr 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a:noFill/>
        </p:spPr>
        <p:txBody>
          <a:bodyPr/>
          <a:lstStyle/>
          <a:p>
            <a:pPr eaLnBrk="1" hangingPunct="1"/>
            <a:endParaRPr lang="en-US" smtClean="0">
              <a:latin typeface="Arial" pitchFamily="34" charset="0"/>
            </a:endParaRPr>
          </a:p>
        </p:txBody>
      </p:sp>
      <p:sp>
        <p:nvSpPr>
          <p:cNvPr id="112644" name="Slide Number Placeholder 3"/>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8CA4B35A-65F4-4585-A724-6C1202404DF7}" type="slidenum">
              <a:rPr lang="en-US">
                <a:latin typeface="Times" pitchFamily="18" charset="0"/>
              </a:rPr>
              <a:pPr/>
              <a:t>38</a:t>
            </a:fld>
            <a:endParaRPr lang="en-US">
              <a:latin typeface="Times"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a:noFill/>
        </p:spPr>
        <p:txBody>
          <a:bodyPr/>
          <a:lstStyle/>
          <a:p>
            <a:pPr eaLnBrk="1" hangingPunct="1"/>
            <a:endParaRPr lang="en-US" smtClean="0">
              <a:latin typeface="Arial" pitchFamily="34" charset="0"/>
            </a:endParaRPr>
          </a:p>
        </p:txBody>
      </p:sp>
      <p:sp>
        <p:nvSpPr>
          <p:cNvPr id="113668" name="Slide Number Placeholder 3"/>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FC5CA220-83E7-4453-8F74-668A8A77C5C0}" type="slidenum">
              <a:rPr lang="en-US">
                <a:latin typeface="Times" pitchFamily="18" charset="0"/>
              </a:rPr>
              <a:pPr/>
              <a:t>39</a:t>
            </a:fld>
            <a:endParaRPr lang="en-US">
              <a:latin typeface="Times"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5"/>
          <p:cNvSpPr>
            <a:spLocks noGrp="1" noRot="1" noChangeAspect="1" noTextEdit="1"/>
          </p:cNvSpPr>
          <p:nvPr>
            <p:ph type="sldImg"/>
          </p:nvPr>
        </p:nvSpPr>
        <p:spPr bwMode="auto">
          <a:noFill/>
          <a:ln>
            <a:solidFill>
              <a:srgbClr val="000000"/>
            </a:solidFill>
            <a:miter lim="800000"/>
            <a:headEnd/>
            <a:tailEnd/>
          </a:ln>
        </p:spPr>
      </p:sp>
      <p:sp>
        <p:nvSpPr>
          <p:cNvPr id="114691" name="Notes Placeholder 6"/>
          <p:cNvSpPr>
            <a:spLocks noGrp="1"/>
          </p:cNvSpPr>
          <p:nvPr>
            <p:ph type="body" idx="1"/>
          </p:nvPr>
        </p:nvSpPr>
        <p:spPr>
          <a:noFill/>
        </p:spPr>
        <p:txBody>
          <a:bodyPr/>
          <a:lstStyle/>
          <a:p>
            <a:r>
              <a:rPr lang="en-US" smtClean="0">
                <a:latin typeface="Arial" pitchFamily="34" charset="0"/>
              </a:rPr>
              <a:t>Compensatory damages could be as much as $300K.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a:noFill/>
        </p:spPr>
        <p:txBody>
          <a:bodyPr/>
          <a:lstStyle/>
          <a:p>
            <a:pPr eaLnBrk="1" hangingPunct="1"/>
            <a:endParaRPr lang="en-US" smtClean="0">
              <a:latin typeface="Arial" pitchFamily="34" charset="0"/>
            </a:endParaRPr>
          </a:p>
        </p:txBody>
      </p:sp>
      <p:sp>
        <p:nvSpPr>
          <p:cNvPr id="115716" name="Slide Number Placeholder 3"/>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FCD6D625-9523-4FA7-89D9-7326A789A4BA}" type="slidenum">
              <a:rPr lang="en-US">
                <a:latin typeface="Times" pitchFamily="18" charset="0"/>
              </a:rPr>
              <a:pPr/>
              <a:t>41</a:t>
            </a:fld>
            <a:endParaRPr lang="en-US">
              <a:latin typeface="Times"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a:noFill/>
        </p:spPr>
        <p:txBody>
          <a:bodyPr/>
          <a:lstStyle/>
          <a:p>
            <a:pPr eaLnBrk="1" hangingPunct="1"/>
            <a:endParaRPr lang="en-US" smtClean="0">
              <a:latin typeface="Arial" pitchFamily="34" charset="0"/>
            </a:endParaRPr>
          </a:p>
        </p:txBody>
      </p:sp>
      <p:sp>
        <p:nvSpPr>
          <p:cNvPr id="116740" name="Slide Number Placeholder 4"/>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1C75E129-AE22-4822-B5DE-0879D70AAAC9}" type="slidenum">
              <a:rPr lang="en-US">
                <a:latin typeface="Times" pitchFamily="18" charset="0"/>
              </a:rPr>
              <a:pPr/>
              <a:t>42</a:t>
            </a:fld>
            <a:endParaRPr lang="en-US">
              <a:latin typeface="Times"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EDCA8CD7-3C8E-4A28-9566-B2A4812C3A0C}" type="slidenum">
              <a:rPr lang="en-US">
                <a:latin typeface="Times" pitchFamily="18" charset="0"/>
              </a:rPr>
              <a:pPr/>
              <a:t>43</a:t>
            </a:fld>
            <a:endParaRPr lang="en-US">
              <a:latin typeface="Times" pitchFamily="18" charset="0"/>
            </a:endParaRPr>
          </a:p>
        </p:txBody>
      </p:sp>
      <p:sp>
        <p:nvSpPr>
          <p:cNvPr id="117763" name="Rectangle 2"/>
          <p:cNvSpPr>
            <a:spLocks noGrp="1" noRot="1" noChangeAspect="1" noChangeArrowheads="1" noTextEdit="1"/>
          </p:cNvSpPr>
          <p:nvPr>
            <p:ph type="sldImg"/>
          </p:nvPr>
        </p:nvSpPr>
        <p:spPr bwMode="auto">
          <a:xfrm>
            <a:off x="1181100" y="696913"/>
            <a:ext cx="4648200" cy="3486150"/>
          </a:xfrm>
          <a:noFill/>
          <a:ln>
            <a:solidFill>
              <a:srgbClr val="000000"/>
            </a:solidFill>
            <a:miter lim="800000"/>
            <a:headEnd/>
            <a:tailEnd/>
          </a:ln>
        </p:spPr>
      </p:sp>
      <p:sp>
        <p:nvSpPr>
          <p:cNvPr id="117764" name="Rectangle 3"/>
          <p:cNvSpPr>
            <a:spLocks noGrp="1" noChangeArrowheads="1"/>
          </p:cNvSpPr>
          <p:nvPr>
            <p:ph type="body" idx="1"/>
          </p:nvPr>
        </p:nvSpPr>
        <p:spPr>
          <a:xfrm>
            <a:off x="701675" y="4416425"/>
            <a:ext cx="5607050" cy="4183063"/>
          </a:xfrm>
          <a:noFill/>
        </p:spPr>
        <p:txBody>
          <a:bodyPr/>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82673572-67A1-4BB8-A2D7-697D112C5F3A}" type="slidenum">
              <a:rPr lang="en-US">
                <a:latin typeface="Times" pitchFamily="18" charset="0"/>
              </a:rPr>
              <a:pPr/>
              <a:t>44</a:t>
            </a:fld>
            <a:endParaRPr lang="en-US">
              <a:latin typeface="Times" pitchFamily="18" charset="0"/>
            </a:endParaRPr>
          </a:p>
        </p:txBody>
      </p:sp>
      <p:sp>
        <p:nvSpPr>
          <p:cNvPr id="118787" name="Rectangle 2"/>
          <p:cNvSpPr>
            <a:spLocks noGrp="1" noRot="1" noChangeAspect="1" noChangeArrowheads="1" noTextEdit="1"/>
          </p:cNvSpPr>
          <p:nvPr>
            <p:ph type="sldImg"/>
          </p:nvPr>
        </p:nvSpPr>
        <p:spPr bwMode="auto">
          <a:xfrm>
            <a:off x="1181100" y="696913"/>
            <a:ext cx="4648200" cy="3486150"/>
          </a:xfrm>
          <a:noFill/>
          <a:ln>
            <a:solidFill>
              <a:srgbClr val="000000"/>
            </a:solidFill>
            <a:miter lim="800000"/>
            <a:headEnd/>
            <a:tailEnd/>
          </a:ln>
        </p:spPr>
      </p:sp>
      <p:sp>
        <p:nvSpPr>
          <p:cNvPr id="118788" name="Rectangle 3"/>
          <p:cNvSpPr>
            <a:spLocks noGrp="1" noChangeArrowheads="1"/>
          </p:cNvSpPr>
          <p:nvPr>
            <p:ph type="body" idx="1"/>
          </p:nvPr>
        </p:nvSpPr>
        <p:spPr>
          <a:xfrm>
            <a:off x="701675" y="4416425"/>
            <a:ext cx="5607050" cy="4183063"/>
          </a:xfrm>
          <a:noFill/>
        </p:spPr>
        <p:txBody>
          <a:bodyPr/>
          <a:lstStyle/>
          <a:p>
            <a:pPr eaLnBrk="1" hangingPunct="1"/>
            <a:endParaRPr lang="en-US"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09602B56-0531-4DCF-BE48-73F7E4E8D771}" type="slidenum">
              <a:rPr lang="en-US">
                <a:latin typeface="Times" pitchFamily="18" charset="0"/>
              </a:rPr>
              <a:pPr/>
              <a:t>45</a:t>
            </a:fld>
            <a:endParaRPr lang="en-US">
              <a:latin typeface="Times" pitchFamily="18" charset="0"/>
            </a:endParaRPr>
          </a:p>
        </p:txBody>
      </p:sp>
      <p:sp>
        <p:nvSpPr>
          <p:cNvPr id="119811" name="Rectangle 2"/>
          <p:cNvSpPr>
            <a:spLocks noGrp="1" noRot="1" noChangeAspect="1" noChangeArrowheads="1" noTextEdit="1"/>
          </p:cNvSpPr>
          <p:nvPr>
            <p:ph type="sldImg"/>
          </p:nvPr>
        </p:nvSpPr>
        <p:spPr bwMode="auto">
          <a:xfrm>
            <a:off x="1181100" y="696913"/>
            <a:ext cx="4648200" cy="3486150"/>
          </a:xfrm>
          <a:noFill/>
          <a:ln>
            <a:solidFill>
              <a:srgbClr val="000000"/>
            </a:solidFill>
            <a:miter lim="800000"/>
            <a:headEnd/>
            <a:tailEnd/>
          </a:ln>
        </p:spPr>
      </p:sp>
      <p:sp>
        <p:nvSpPr>
          <p:cNvPr id="119812" name="Rectangle 3"/>
          <p:cNvSpPr>
            <a:spLocks noGrp="1" noChangeArrowheads="1"/>
          </p:cNvSpPr>
          <p:nvPr>
            <p:ph type="body" idx="1"/>
          </p:nvPr>
        </p:nvSpPr>
        <p:spPr>
          <a:xfrm>
            <a:off x="701675" y="4416425"/>
            <a:ext cx="5607050" cy="4183063"/>
          </a:xfrm>
          <a:noFill/>
        </p:spPr>
        <p:txBody>
          <a:bodyPr/>
          <a:lstStyle/>
          <a:p>
            <a:pPr eaLnBrk="1" hangingPunct="1"/>
            <a:endParaRPr lang="en-US"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a:noFill/>
        </p:spPr>
        <p:txBody>
          <a:bodyPr/>
          <a:lstStyle/>
          <a:p>
            <a:pPr eaLnBrk="1" hangingPunct="1"/>
            <a:endParaRPr lang="en-US" smtClean="0">
              <a:latin typeface="Arial" pitchFamily="34" charset="0"/>
            </a:endParaRPr>
          </a:p>
        </p:txBody>
      </p:sp>
      <p:sp>
        <p:nvSpPr>
          <p:cNvPr id="120836" name="Slide Number Placeholder 3"/>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EA6687D2-38AA-4F64-8224-5AB5F89B8DD3}" type="slidenum">
              <a:rPr lang="en-US">
                <a:latin typeface="Times" pitchFamily="18" charset="0"/>
              </a:rPr>
              <a:pPr/>
              <a:t>46</a:t>
            </a:fld>
            <a:endParaRPr lang="en-US">
              <a:latin typeface="Times"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lIns="93165" tIns="46582" rIns="93165" bIns="46582"/>
          <a:lstStyle/>
          <a:p>
            <a:fld id="{C70BF385-0176-4821-BE4D-6C93E8E668A1}" type="slidenum">
              <a:rPr lang="en-US"/>
              <a:pPr/>
              <a:t>47</a:t>
            </a:fld>
            <a:endParaRPr lang="en-US"/>
          </a:p>
        </p:txBody>
      </p:sp>
      <p:sp>
        <p:nvSpPr>
          <p:cNvPr id="1218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1860" name="Rectangle 3"/>
          <p:cNvSpPr>
            <a:spLocks noGrp="1" noChangeArrowheads="1"/>
          </p:cNvSpPr>
          <p:nvPr>
            <p:ph type="body" idx="1"/>
          </p:nvPr>
        </p:nvSpPr>
        <p:spPr>
          <a:noFill/>
        </p:spPr>
        <p:txBody>
          <a:bodyPr/>
          <a:lstStyle/>
          <a:p>
            <a:endParaRPr lang="en-US" smtClean="0">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a:noFill/>
        </p:spPr>
        <p:txBody>
          <a:bodyPr/>
          <a:lstStyle/>
          <a:p>
            <a:endParaRPr lang="en-US" smtClean="0">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a:noFill/>
        </p:spPr>
        <p:txBody>
          <a:bodyPr/>
          <a:lstStyle/>
          <a:p>
            <a:pPr lvl="1">
              <a:buFont typeface="Wingdings" pitchFamily="2" charset="2"/>
              <a:buNone/>
            </a:pPr>
            <a:endParaRPr lang="en-US" smtClean="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a:noFill/>
        </p:spPr>
        <p:txBody>
          <a:bodyPr/>
          <a:lstStyle/>
          <a:p>
            <a:endParaRPr lang="en-US" smtClean="0">
              <a:latin typeface="Arial" pitchFamily="34" charset="0"/>
            </a:endParaRPr>
          </a:p>
        </p:txBody>
      </p:sp>
      <p:sp>
        <p:nvSpPr>
          <p:cNvPr id="124932" name="Slide Number Placeholder 3"/>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D7E516F1-7C08-423D-8742-F32644AC7193}" type="slidenum">
              <a:rPr lang="en-US"/>
              <a:pPr/>
              <a:t>50</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a:noFill/>
        </p:spPr>
        <p:txBody>
          <a:bodyPr/>
          <a:lstStyle/>
          <a:p>
            <a:pPr marL="0" indent="0">
              <a:buFont typeface="Wingdings" pitchFamily="2" charset="2"/>
              <a:buNone/>
            </a:pPr>
            <a:r>
              <a:rPr lang="en-US" smtClean="0">
                <a:latin typeface="Arial" pitchFamily="34" charset="0"/>
              </a:rPr>
              <a:t>The majority of sexual assaults involve the use of alcohol by either the victim the offender or both.</a:t>
            </a:r>
          </a:p>
          <a:p>
            <a:pPr marL="0" indent="0">
              <a:buFont typeface="Wingdings" pitchFamily="2" charset="2"/>
              <a:buNone/>
            </a:pPr>
            <a:endParaRPr lang="en-US" smtClean="0">
              <a:latin typeface="Arial" pitchFamily="34" charset="0"/>
            </a:endParaRPr>
          </a:p>
          <a:p>
            <a:pPr marL="0" indent="0">
              <a:buFont typeface="Wingdings" pitchFamily="2" charset="2"/>
              <a:buNone/>
            </a:pPr>
            <a:r>
              <a:rPr lang="en-US" smtClean="0">
                <a:latin typeface="Arial" pitchFamily="34" charset="0"/>
              </a:rPr>
              <a:t>Alcohol is the drug of choice for most sex offenders. It is legal, socially acceptable, and readily available.  Causing or encouraging someone to become incapacitated works in favor of the offender.  The use of alcohol may affect a person’s ability to give consent for sex. It should be emphasized that someone under the influence of alcohol may not be able to clearly give consent to sex. Soldiers should avoid mixing alcohol and sex.</a:t>
            </a:r>
          </a:p>
          <a:p>
            <a:pPr marL="0" indent="0">
              <a:buFont typeface="Wingdings" pitchFamily="2" charset="2"/>
              <a:buNone/>
            </a:pPr>
            <a:endParaRPr lang="en-US" smtClean="0">
              <a:latin typeface="Arial" pitchFamily="34" charset="0"/>
            </a:endParaRPr>
          </a:p>
          <a:p>
            <a:pPr marL="0" indent="0">
              <a:buFont typeface="Wingdings" pitchFamily="2" charset="2"/>
              <a:buNone/>
            </a:pPr>
            <a:endParaRPr lang="en-US" smtClean="0">
              <a:latin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a:noFill/>
        </p:spPr>
        <p:txBody>
          <a:bodyPr/>
          <a:lstStyle/>
          <a:p>
            <a:pPr eaLnBrk="1" hangingPunct="1"/>
            <a:endParaRPr lang="en-US" smtClean="0">
              <a:latin typeface="Arial" pitchFamily="34" charset="0"/>
            </a:endParaRPr>
          </a:p>
        </p:txBody>
      </p:sp>
      <p:sp>
        <p:nvSpPr>
          <p:cNvPr id="126980" name="Slide Number Placeholder 3"/>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8D10EC0B-D248-41C5-8EC7-AB9D99953FA6}" type="slidenum">
              <a:rPr lang="en-US">
                <a:latin typeface="Times" pitchFamily="18" charset="0"/>
              </a:rPr>
              <a:pPr/>
              <a:t>53</a:t>
            </a:fld>
            <a:endParaRPr lang="en-US">
              <a:latin typeface="Times"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a:noFill/>
        </p:spPr>
        <p:txBody>
          <a:bodyPr/>
          <a:lstStyle/>
          <a:p>
            <a:pPr eaLnBrk="1" hangingPunct="1"/>
            <a:endParaRPr lang="en-US" smtClean="0">
              <a:latin typeface="Arial" pitchFamily="34" charset="0"/>
            </a:endParaRPr>
          </a:p>
        </p:txBody>
      </p:sp>
      <p:sp>
        <p:nvSpPr>
          <p:cNvPr id="128004" name="Slide Number Placeholder 3"/>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DFADE0A3-B16A-4293-BA09-0F84765E6823}" type="slidenum">
              <a:rPr lang="en-US">
                <a:latin typeface="Times" pitchFamily="18" charset="0"/>
              </a:rPr>
              <a:pPr/>
              <a:t>54</a:t>
            </a:fld>
            <a:endParaRPr lang="en-US">
              <a:latin typeface="Times"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lIns="93165" tIns="46582" rIns="93165" bIns="46582"/>
          <a:lstStyle/>
          <a:p>
            <a:fld id="{43B9694C-5B3E-4682-87ED-CD832D6BEEE1}" type="slidenum">
              <a:rPr lang="en-US"/>
              <a:pPr/>
              <a:t>6</a:t>
            </a:fld>
            <a:endParaRPr lang="en-US" dirty="0"/>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8" name="Rectangle 3"/>
          <p:cNvSpPr>
            <a:spLocks noGrp="1" noChangeArrowheads="1"/>
          </p:cNvSpPr>
          <p:nvPr>
            <p:ph type="body" idx="1"/>
          </p:nvPr>
        </p:nvSpPr>
        <p:spPr>
          <a:noFill/>
        </p:spPr>
        <p:txBody>
          <a:bodyPr/>
          <a:lstStyle/>
          <a:p>
            <a:endParaRPr lang="en-US" dirty="0" smtClean="0">
              <a:latin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a:noFill/>
        </p:spPr>
        <p:txBody>
          <a:bodyPr/>
          <a:lstStyle/>
          <a:p>
            <a:pPr eaLnBrk="1" hangingPunct="1"/>
            <a:endParaRPr lang="en-US" smtClean="0">
              <a:latin typeface="Arial" pitchFamily="34" charset="0"/>
            </a:endParaRPr>
          </a:p>
        </p:txBody>
      </p:sp>
      <p:sp>
        <p:nvSpPr>
          <p:cNvPr id="129028" name="Slide Number Placeholder 3"/>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F3C1FD8D-B4CE-41F9-B443-FA41E8332F2F}" type="slidenum">
              <a:rPr lang="en-US">
                <a:latin typeface="Times" pitchFamily="18" charset="0"/>
              </a:rPr>
              <a:pPr/>
              <a:t>55</a:t>
            </a:fld>
            <a:endParaRPr lang="en-US">
              <a:latin typeface="Times"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4294967295"/>
          </p:nvPr>
        </p:nvSpPr>
        <p:spPr bwMode="auto">
          <a:xfrm>
            <a:off x="3970338" y="8831263"/>
            <a:ext cx="3038475" cy="463550"/>
          </a:xfrm>
          <a:prstGeom prst="rect">
            <a:avLst/>
          </a:prstGeom>
          <a:noFill/>
          <a:ln>
            <a:miter lim="800000"/>
            <a:headEnd/>
            <a:tailEnd/>
          </a:ln>
        </p:spPr>
        <p:txBody>
          <a:bodyPr lIns="92293" tIns="46146" rIns="92293" bIns="46146"/>
          <a:lstStyle/>
          <a:p>
            <a:fld id="{C56D27DF-BB4A-480F-90E1-35A676C332B7}" type="slidenum">
              <a:rPr lang="en-US"/>
              <a:pPr/>
              <a:t>59</a:t>
            </a:fld>
            <a:endParaRPr lang="en-US"/>
          </a:p>
        </p:txBody>
      </p:sp>
      <p:sp>
        <p:nvSpPr>
          <p:cNvPr id="1300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0052" name="Rectangle 3"/>
          <p:cNvSpPr>
            <a:spLocks noGrp="1" noChangeArrowheads="1"/>
          </p:cNvSpPr>
          <p:nvPr>
            <p:ph type="body" idx="1"/>
          </p:nvPr>
        </p:nvSpPr>
        <p:spPr>
          <a:xfrm>
            <a:off x="701675" y="4418013"/>
            <a:ext cx="5607050" cy="4179887"/>
          </a:xfrm>
          <a:noFill/>
        </p:spPr>
        <p:txBody>
          <a:bodyPr/>
          <a:lstStyle/>
          <a:p>
            <a:pPr marL="247650" indent="-247650" eaLnBrk="1" hangingPunct="1"/>
            <a:endParaRPr lang="en-US" smtClean="0">
              <a:latin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a:noFill/>
        </p:spPr>
        <p:txBody>
          <a:bodyPr/>
          <a:lstStyle/>
          <a:p>
            <a:pPr eaLnBrk="1" hangingPunct="1"/>
            <a:endParaRPr lang="en-US" smtClean="0">
              <a:latin typeface="Arial" pitchFamily="34" charset="0"/>
            </a:endParaRPr>
          </a:p>
        </p:txBody>
      </p:sp>
      <p:sp>
        <p:nvSpPr>
          <p:cNvPr id="131076" name="Slide Number Placeholder 3"/>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7B567979-5CAE-426C-9A1B-E7E69F3CF01A}" type="slidenum">
              <a:rPr lang="en-US">
                <a:latin typeface="Times" pitchFamily="18" charset="0"/>
              </a:rPr>
              <a:pPr/>
              <a:t>60</a:t>
            </a:fld>
            <a:endParaRPr lang="en-US">
              <a:latin typeface="Times"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a:noFill/>
        </p:spPr>
        <p:txBody>
          <a:bodyPr/>
          <a:lstStyle/>
          <a:p>
            <a:pPr eaLnBrk="1" hangingPunct="1"/>
            <a:endParaRPr lang="en-US" smtClean="0">
              <a:latin typeface="Arial" pitchFamily="34" charset="0"/>
            </a:endParaRPr>
          </a:p>
        </p:txBody>
      </p:sp>
      <p:sp>
        <p:nvSpPr>
          <p:cNvPr id="132100" name="Slide Number Placeholder 3"/>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0DFEC3A8-D287-486C-978C-9D68259BBB67}" type="slidenum">
              <a:rPr lang="en-US">
                <a:latin typeface="Times" pitchFamily="18" charset="0"/>
              </a:rPr>
              <a:pPr/>
              <a:t>61</a:t>
            </a:fld>
            <a:endParaRPr lang="en-US">
              <a:latin typeface="Times"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a:noFill/>
        </p:spPr>
        <p:txBody>
          <a:bodyPr/>
          <a:lstStyle/>
          <a:p>
            <a:r>
              <a:rPr lang="en-US" smtClean="0">
                <a:latin typeface="Arial" pitchFamily="34" charset="0"/>
              </a:rPr>
              <a:t>This slide must be both displayed AND READ by the instructor.</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a:noFill/>
        </p:spPr>
        <p:txBody>
          <a:bodyPr/>
          <a:lstStyle/>
          <a:p>
            <a:r>
              <a:rPr lang="en-US" smtClean="0">
                <a:latin typeface="Arial" pitchFamily="34" charset="0"/>
              </a:rPr>
              <a:t>READ PRIOR TO DISMISSING CLASS:</a:t>
            </a:r>
          </a:p>
          <a:p>
            <a:pPr lvl="1"/>
            <a:r>
              <a:rPr lang="en-US" smtClean="0">
                <a:latin typeface="Arial" pitchFamily="34" charset="0"/>
              </a:rPr>
              <a:t>We will take a short 5 minute break before beginning the video</a:t>
            </a:r>
          </a:p>
          <a:p>
            <a:pPr lvl="1"/>
            <a:r>
              <a:rPr lang="en-US" smtClean="0">
                <a:latin typeface="Arial" pitchFamily="34" charset="0"/>
              </a:rPr>
              <a:t>Any civilian employee who wants to excuse themselves from the video and its corresponding discussion should return in __ minutes; according to the clock in the room, that would be ____ (insert return time).</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p:spPr>
      </p:sp>
      <p:sp>
        <p:nvSpPr>
          <p:cNvPr id="135171" name="Notes Placeholder 2"/>
          <p:cNvSpPr>
            <a:spLocks noGrp="1"/>
          </p:cNvSpPr>
          <p:nvPr>
            <p:ph type="body" idx="1"/>
          </p:nvPr>
        </p:nvSpPr>
        <p:spPr>
          <a:noFill/>
        </p:spPr>
        <p:txBody>
          <a:bodyPr/>
          <a:lstStyle/>
          <a:p>
            <a:pPr eaLnBrk="1" hangingPunct="1"/>
            <a:endParaRPr lang="en-US" smtClean="0">
              <a:latin typeface="Arial" pitchFamily="34" charset="0"/>
            </a:endParaRPr>
          </a:p>
        </p:txBody>
      </p:sp>
      <p:sp>
        <p:nvSpPr>
          <p:cNvPr id="135172" name="Slide Number Placeholder 3"/>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8275D0CD-82BB-4680-B4D5-3F7EE670FFBD}" type="slidenum">
              <a:rPr lang="en-US">
                <a:latin typeface="Times" pitchFamily="18" charset="0"/>
              </a:rPr>
              <a:pPr/>
              <a:t>66</a:t>
            </a:fld>
            <a:endParaRPr lang="en-US">
              <a:latin typeface="Times"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a:noFill/>
        </p:spPr>
        <p:txBody>
          <a:bodyPr/>
          <a:lstStyle/>
          <a:p>
            <a:pPr eaLnBrk="1" hangingPunct="1"/>
            <a:endParaRPr lang="en-US" smtClean="0">
              <a:latin typeface="Arial" pitchFamily="34" charset="0"/>
            </a:endParaRPr>
          </a:p>
        </p:txBody>
      </p:sp>
      <p:sp>
        <p:nvSpPr>
          <p:cNvPr id="136196" name="Slide Number Placeholder 3"/>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50AC8F6B-A6DD-4040-9B44-8DABD9FD3CEE}" type="slidenum">
              <a:rPr lang="en-US">
                <a:latin typeface="Times" pitchFamily="18" charset="0"/>
              </a:rPr>
              <a:pPr/>
              <a:t>67</a:t>
            </a:fld>
            <a:endParaRPr lang="en-US">
              <a:latin typeface="Times"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p:spPr>
      </p:sp>
      <p:sp>
        <p:nvSpPr>
          <p:cNvPr id="137219" name="Notes Placeholder 2"/>
          <p:cNvSpPr>
            <a:spLocks noGrp="1"/>
          </p:cNvSpPr>
          <p:nvPr>
            <p:ph type="body" idx="1"/>
          </p:nvPr>
        </p:nvSpPr>
        <p:spPr>
          <a:noFill/>
        </p:spPr>
        <p:txBody>
          <a:bodyPr/>
          <a:lstStyle/>
          <a:p>
            <a:r>
              <a:rPr lang="en-US" smtClean="0">
                <a:latin typeface="Arial" pitchFamily="34" charset="0"/>
              </a:rPr>
              <a:t>We will take a short break; please be back at ____ (should match the return time given prior to the video).</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3" name="Notes Placeholder 2"/>
          <p:cNvSpPr>
            <a:spLocks noGrp="1"/>
          </p:cNvSpPr>
          <p:nvPr>
            <p:ph type="body" idx="1"/>
          </p:nvPr>
        </p:nvSpPr>
        <p:spPr>
          <a:noFill/>
        </p:spPr>
        <p:txBody>
          <a:bodyPr/>
          <a:lstStyle/>
          <a:p>
            <a:pPr eaLnBrk="1" hangingPunct="1"/>
            <a:endParaRPr lang="en-US" smtClean="0">
              <a:latin typeface="Arial" pitchFamily="34" charset="0"/>
            </a:endParaRPr>
          </a:p>
        </p:txBody>
      </p:sp>
      <p:sp>
        <p:nvSpPr>
          <p:cNvPr id="138244" name="Slide Number Placeholder 4"/>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F020B67E-3A38-4DD8-B7AC-D1D2695B2ED6}" type="slidenum">
              <a:rPr lang="en-US">
                <a:latin typeface="Times" pitchFamily="18" charset="0"/>
              </a:rPr>
              <a:pPr/>
              <a:t>69</a:t>
            </a:fld>
            <a:endParaRPr lang="en-US">
              <a:latin typeface="Times"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a:noFill/>
        </p:spPr>
        <p:txBody>
          <a:bodyPr/>
          <a:lstStyle/>
          <a:p>
            <a:pPr eaLnBrk="1" hangingPunct="1"/>
            <a:endParaRPr lang="en-US" dirty="0" smtClean="0">
              <a:latin typeface="Arial" pitchFamily="34" charset="0"/>
            </a:endParaRPr>
          </a:p>
        </p:txBody>
      </p:sp>
      <p:sp>
        <p:nvSpPr>
          <p:cNvPr id="83972" name="Slide Number Placeholder 3"/>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EB9E977D-F803-47C5-8C28-57D711E07B14}" type="slidenum">
              <a:rPr lang="en-US">
                <a:latin typeface="Times" pitchFamily="18" charset="0"/>
              </a:rPr>
              <a:pPr/>
              <a:t>7</a:t>
            </a:fld>
            <a:endParaRPr lang="en-US" dirty="0">
              <a:latin typeface="Times"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p:spPr>
      </p:sp>
      <p:sp>
        <p:nvSpPr>
          <p:cNvPr id="139267" name="Notes Placeholder 2"/>
          <p:cNvSpPr>
            <a:spLocks noGrp="1"/>
          </p:cNvSpPr>
          <p:nvPr>
            <p:ph type="body" idx="1"/>
          </p:nvPr>
        </p:nvSpPr>
        <p:spPr>
          <a:noFill/>
        </p:spPr>
        <p:txBody>
          <a:bodyPr/>
          <a:lstStyle/>
          <a:p>
            <a:pPr eaLnBrk="1" hangingPunct="1"/>
            <a:endParaRPr lang="en-US" smtClean="0">
              <a:latin typeface="Arial" pitchFamily="34" charset="0"/>
            </a:endParaRPr>
          </a:p>
          <a:p>
            <a:pPr eaLnBrk="1" hangingPunct="1"/>
            <a:endParaRPr lang="en-US" smtClean="0">
              <a:latin typeface="Arial" pitchFamily="34" charset="0"/>
            </a:endParaRPr>
          </a:p>
        </p:txBody>
      </p:sp>
      <p:sp>
        <p:nvSpPr>
          <p:cNvPr id="139268" name="Slide Number Placeholder 3"/>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0632D6DB-BD2C-4674-B641-6CE2D1047D7D}" type="slidenum">
              <a:rPr lang="en-US">
                <a:latin typeface="Times" pitchFamily="18" charset="0"/>
              </a:rPr>
              <a:pPr/>
              <a:t>70</a:t>
            </a:fld>
            <a:endParaRPr lang="en-US">
              <a:latin typeface="Times"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a:noFill/>
        </p:spPr>
        <p:txBody>
          <a:bodyPr/>
          <a:lstStyle/>
          <a:p>
            <a:pPr eaLnBrk="1" hangingPunct="1"/>
            <a:endParaRPr lang="en-US" dirty="0" smtClean="0">
              <a:latin typeface="Arial" pitchFamily="34" charset="0"/>
            </a:endParaRPr>
          </a:p>
        </p:txBody>
      </p:sp>
      <p:sp>
        <p:nvSpPr>
          <p:cNvPr id="84996" name="Slide Number Placeholder 3"/>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BD6805D4-A1CB-41CF-B70F-3646ECFECD19}" type="slidenum">
              <a:rPr lang="en-US">
                <a:latin typeface="Times" pitchFamily="18" charset="0"/>
              </a:rPr>
              <a:pPr/>
              <a:t>8</a:t>
            </a:fld>
            <a:endParaRPr lang="en-US" dirty="0">
              <a:latin typeface="Times"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a:noFill/>
        </p:spPr>
        <p:txBody>
          <a:bodyPr/>
          <a:lstStyle/>
          <a:p>
            <a:pPr eaLnBrk="1" hangingPunct="1"/>
            <a:endParaRPr lang="en-US" dirty="0" smtClean="0">
              <a:latin typeface="Arial" pitchFamily="34" charset="0"/>
            </a:endParaRPr>
          </a:p>
          <a:p>
            <a:pPr eaLnBrk="1" hangingPunct="1"/>
            <a:endParaRPr lang="en-US" dirty="0" smtClean="0">
              <a:latin typeface="Arial" pitchFamily="34" charset="0"/>
            </a:endParaRPr>
          </a:p>
        </p:txBody>
      </p:sp>
      <p:sp>
        <p:nvSpPr>
          <p:cNvPr id="86020" name="Slide Number Placeholder 3"/>
          <p:cNvSpPr>
            <a:spLocks noGrp="1"/>
          </p:cNvSpPr>
          <p:nvPr>
            <p:ph type="sldNum" sz="quarter" idx="4294967295"/>
          </p:nvPr>
        </p:nvSpPr>
        <p:spPr bwMode="auto">
          <a:xfrm>
            <a:off x="3970338" y="8829675"/>
            <a:ext cx="3038475" cy="465138"/>
          </a:xfrm>
          <a:prstGeom prst="rect">
            <a:avLst/>
          </a:prstGeom>
          <a:noFill/>
          <a:ln>
            <a:miter lim="800000"/>
            <a:headEnd/>
            <a:tailEnd/>
          </a:ln>
        </p:spPr>
        <p:txBody>
          <a:bodyPr lIns="91287" tIns="45643" rIns="91287" bIns="45643"/>
          <a:lstStyle/>
          <a:p>
            <a:fld id="{149847CB-617F-41C3-9E13-9597192F2961}" type="slidenum">
              <a:rPr lang="en-US">
                <a:latin typeface="Times" pitchFamily="18" charset="0"/>
              </a:rPr>
              <a:pPr/>
              <a:t>9</a:t>
            </a:fld>
            <a:endParaRPr lang="en-US" dirty="0">
              <a:latin typeface="Times"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Notes Placeholder 2"/>
          <p:cNvSpPr>
            <a:spLocks noGrp="1"/>
          </p:cNvSpPr>
          <p:nvPr>
            <p:ph type="body" idx="1"/>
          </p:nvPr>
        </p:nvSpPr>
        <p:spPr>
          <a:noFill/>
        </p:spPr>
        <p:txBody>
          <a:bodyPr/>
          <a:lstStyle/>
          <a:p>
            <a:pPr indent="-207963"/>
            <a:endParaRPr lang="en-US" dirty="0" smtClean="0">
              <a:latin typeface="Arial" pitchFamily="34" charset="0"/>
            </a:endParaRPr>
          </a:p>
        </p:txBody>
      </p:sp>
      <p:sp>
        <p:nvSpPr>
          <p:cNvPr id="87043" name="Slide Image Placeholder 11"/>
          <p:cNvSpPr>
            <a:spLocks noGrp="1" noRot="1" noChangeAspect="1" noTextEdit="1"/>
          </p:cNvSpPr>
          <p:nvPr>
            <p:ph type="sldImg"/>
          </p:nvPr>
        </p:nvSpPr>
        <p:spPr bwMode="auto">
          <a:noFill/>
          <a:ln>
            <a:solidFill>
              <a:srgbClr val="000000"/>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descr="D:\Bharti\Bharti's Projects\PPT Templates\US Army\top bar1.png"/>
          <p:cNvPicPr>
            <a:picLocks noChangeAspect="1" noChangeArrowheads="1"/>
          </p:cNvPicPr>
          <p:nvPr/>
        </p:nvPicPr>
        <p:blipFill>
          <a:blip r:embed="rId2" cstate="print"/>
          <a:srcRect/>
          <a:stretch>
            <a:fillRect/>
          </a:stretch>
        </p:blipFill>
        <p:spPr bwMode="auto">
          <a:xfrm>
            <a:off x="0" y="1588"/>
            <a:ext cx="9144000" cy="836612"/>
          </a:xfrm>
          <a:prstGeom prst="rect">
            <a:avLst/>
          </a:prstGeom>
          <a:noFill/>
          <a:ln w="9525">
            <a:noFill/>
            <a:miter lim="800000"/>
            <a:headEnd/>
            <a:tailEnd/>
          </a:ln>
        </p:spPr>
      </p:pic>
      <p:pic>
        <p:nvPicPr>
          <p:cNvPr id="5" name="Picture 2" descr="C:\Users\Bharti Dalal\Desktop\bottom.png"/>
          <p:cNvPicPr>
            <a:picLocks noChangeAspect="1" noChangeArrowheads="1"/>
          </p:cNvPicPr>
          <p:nvPr/>
        </p:nvPicPr>
        <p:blipFill>
          <a:blip r:embed="rId3" cstate="print"/>
          <a:srcRect/>
          <a:stretch>
            <a:fillRect/>
          </a:stretch>
        </p:blipFill>
        <p:spPr bwMode="auto">
          <a:xfrm>
            <a:off x="0" y="6324600"/>
            <a:ext cx="9144000" cy="533400"/>
          </a:xfrm>
          <a:prstGeom prst="rect">
            <a:avLst/>
          </a:prstGeom>
          <a:noFill/>
          <a:ln w="9525">
            <a:noFill/>
            <a:miter lim="800000"/>
            <a:headEnd/>
            <a:tailEnd/>
          </a:ln>
        </p:spPr>
      </p:pic>
      <p:pic>
        <p:nvPicPr>
          <p:cNvPr id="6" name="Picture 11" descr="C:\Users\Bharti Dalal\Desktop\IAMS_4c_Gray.png"/>
          <p:cNvPicPr>
            <a:picLocks noChangeAspect="1" noChangeArrowheads="1"/>
          </p:cNvPicPr>
          <p:nvPr/>
        </p:nvPicPr>
        <p:blipFill>
          <a:blip r:embed="rId4" cstate="print"/>
          <a:srcRect/>
          <a:stretch>
            <a:fillRect/>
          </a:stretch>
        </p:blipFill>
        <p:spPr bwMode="auto">
          <a:xfrm>
            <a:off x="41275" y="98425"/>
            <a:ext cx="1558925" cy="587375"/>
          </a:xfrm>
          <a:prstGeom prst="rect">
            <a:avLst/>
          </a:prstGeom>
          <a:noFill/>
          <a:ln w="9525">
            <a:noFill/>
            <a:miter lim="800000"/>
            <a:headEnd/>
            <a:tailEnd/>
          </a:ln>
        </p:spPr>
      </p:pic>
      <p:sp>
        <p:nvSpPr>
          <p:cNvPr id="7" name="TextBox 20"/>
          <p:cNvSpPr txBox="1"/>
          <p:nvPr/>
        </p:nvSpPr>
        <p:spPr bwMode="white">
          <a:xfrm>
            <a:off x="8510588" y="6505575"/>
            <a:ext cx="633412" cy="276225"/>
          </a:xfrm>
          <a:prstGeom prst="rect">
            <a:avLst/>
          </a:prstGeom>
          <a:noFill/>
        </p:spPr>
        <p:txBody>
          <a:bodyPr>
            <a:spAutoFit/>
          </a:bodyPr>
          <a:lstStyle/>
          <a:p>
            <a:pPr algn="ctr" eaLnBrk="0" hangingPunct="0">
              <a:defRPr/>
            </a:pPr>
            <a:fld id="{9F832E31-9E2C-464F-B0AE-05AF0B769E4D}" type="slidenum">
              <a:rPr lang="en-US">
                <a:solidFill>
                  <a:srgbClr val="898989"/>
                </a:solidFill>
                <a:latin typeface="Arial" charset="0"/>
                <a:cs typeface="+mn-cs"/>
              </a:rPr>
              <a:pPr algn="ctr" eaLnBrk="0" hangingPunct="0">
                <a:defRPr/>
              </a:pPr>
              <a:t>‹#›</a:t>
            </a:fld>
            <a:endParaRPr lang="en-US" dirty="0">
              <a:solidFill>
                <a:srgbClr val="898989"/>
              </a:solidFill>
              <a:latin typeface="Arial" charset="0"/>
              <a:cs typeface="+mn-cs"/>
            </a:endParaRPr>
          </a:p>
        </p:txBody>
      </p:sp>
      <p:cxnSp>
        <p:nvCxnSpPr>
          <p:cNvPr id="8" name="Straight Connector 3"/>
          <p:cNvCxnSpPr/>
          <p:nvPr/>
        </p:nvCxnSpPr>
        <p:spPr>
          <a:xfrm>
            <a:off x="1463626" y="3888922"/>
            <a:ext cx="2971800" cy="1588"/>
          </a:xfrm>
          <a:prstGeom prst="line">
            <a:avLst/>
          </a:prstGeom>
          <a:ln w="9525" cap="flat" cmpd="sng" algn="ctr">
            <a:solidFill>
              <a:schemeClr val="bg2">
                <a:lumMod val="75000"/>
              </a:schemeClr>
            </a:solidFill>
            <a:prstDash val="solid"/>
          </a:ln>
          <a:effectLst>
            <a:outerShdw blurRad="31750" dir="2700000" algn="tl" rotWithShape="0">
              <a:srgbClr val="000000">
                <a:alpha val="55000"/>
              </a:srgbClr>
            </a:outerShdw>
          </a:effectLst>
          <a:scene3d>
            <a:camera prst="orthographicFront"/>
            <a:lightRig rig="threePt" dir="t"/>
          </a:scene3d>
          <a:sp3d prstMaterial="dkEdge"/>
        </p:spPr>
        <p:style>
          <a:lnRef idx="1">
            <a:schemeClr val="accent1"/>
          </a:lnRef>
          <a:fillRef idx="0">
            <a:schemeClr val="accent1"/>
          </a:fillRef>
          <a:effectRef idx="0">
            <a:schemeClr val="accent1"/>
          </a:effectRef>
          <a:fontRef idx="minor">
            <a:schemeClr val="tx1"/>
          </a:fontRef>
        </p:style>
      </p:cxnSp>
      <p:cxnSp>
        <p:nvCxnSpPr>
          <p:cNvPr id="10" name="Straight Connector 4"/>
          <p:cNvCxnSpPr/>
          <p:nvPr/>
        </p:nvCxnSpPr>
        <p:spPr>
          <a:xfrm>
            <a:off x="4708574" y="3888922"/>
            <a:ext cx="2971800" cy="1588"/>
          </a:xfrm>
          <a:prstGeom prst="line">
            <a:avLst/>
          </a:prstGeom>
          <a:ln w="9525" cap="flat" cmpd="sng" algn="ctr">
            <a:solidFill>
              <a:schemeClr val="bg2">
                <a:lumMod val="75000"/>
              </a:schemeClr>
            </a:solidFill>
            <a:prstDash val="solid"/>
          </a:ln>
          <a:effectLst>
            <a:outerShdw blurRad="31750" dir="2700000" algn="tl" rotWithShape="0">
              <a:srgbClr val="000000">
                <a:alpha val="55000"/>
              </a:srgbClr>
            </a:outerShdw>
          </a:effectLst>
          <a:scene3d>
            <a:camera prst="orthographicFront"/>
            <a:lightRig rig="threePt" dir="t"/>
          </a:scene3d>
          <a:sp3d prstMaterial="dkEdge"/>
        </p:spPr>
        <p:style>
          <a:lnRef idx="1">
            <a:schemeClr val="accent1"/>
          </a:lnRef>
          <a:fillRef idx="0">
            <a:schemeClr val="accent1"/>
          </a:fillRef>
          <a:effectRef idx="0">
            <a:schemeClr val="accent1"/>
          </a:effectRef>
          <a:fontRef idx="minor">
            <a:schemeClr val="tx1"/>
          </a:fontRef>
        </p:style>
      </p:cxnSp>
      <p:sp>
        <p:nvSpPr>
          <p:cNvPr id="11" name="Oval 5"/>
          <p:cNvSpPr/>
          <p:nvPr/>
        </p:nvSpPr>
        <p:spPr>
          <a:xfrm>
            <a:off x="4540250" y="3863975"/>
            <a:ext cx="46038" cy="46038"/>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anchor="ctr"/>
          <a:lstStyle/>
          <a:p>
            <a:pPr algn="ctr">
              <a:defRPr/>
            </a:pPr>
            <a:endParaRPr lang="en-US" dirty="0"/>
          </a:p>
        </p:txBody>
      </p:sp>
      <p:sp>
        <p:nvSpPr>
          <p:cNvPr id="12" name="TextBox 6"/>
          <p:cNvSpPr txBox="1"/>
          <p:nvPr/>
        </p:nvSpPr>
        <p:spPr>
          <a:xfrm>
            <a:off x="2672252" y="914400"/>
            <a:ext cx="3804748" cy="861774"/>
          </a:xfrm>
          <a:prstGeom prst="rect">
            <a:avLst/>
          </a:prstGeom>
          <a:solidFill>
            <a:schemeClr val="bg1"/>
          </a:solidFill>
          <a:effectLst>
            <a:outerShdw blurRad="50800" dist="38100" dir="5400000" algn="t" rotWithShape="0">
              <a:prstClr val="black">
                <a:alpha val="40000"/>
              </a:prstClr>
            </a:outerShdw>
          </a:effectLst>
          <a:scene3d>
            <a:camera prst="obliqueTopRight"/>
            <a:lightRig rig="threePt" dir="t"/>
          </a:scene3d>
        </p:spPr>
        <p:txBody>
          <a:bodyPr>
            <a:spAutoFit/>
          </a:bodyPr>
          <a:lstStyle/>
          <a:p>
            <a:pPr algn="ctr" fontAlgn="auto">
              <a:spcBef>
                <a:spcPts val="0"/>
              </a:spcBef>
              <a:spcAft>
                <a:spcPts val="0"/>
              </a:spcAft>
              <a:defRPr/>
            </a:pPr>
            <a:r>
              <a:rPr lang="en-US" sz="3800" b="1" i="1" dirty="0">
                <a:solidFill>
                  <a:srgbClr val="FFD531"/>
                </a:solidFill>
                <a:latin typeface="Franklin Gothic Medium" pitchFamily="34" charset="0"/>
                <a:cs typeface="+mn-cs"/>
              </a:rPr>
              <a:t>SHARP Program</a:t>
            </a:r>
          </a:p>
          <a:p>
            <a:pPr algn="ctr" fontAlgn="auto">
              <a:spcBef>
                <a:spcPts val="0"/>
              </a:spcBef>
              <a:spcAft>
                <a:spcPts val="0"/>
              </a:spcAft>
              <a:defRPr/>
            </a:pPr>
            <a:r>
              <a:rPr lang="en-US" b="1" i="1" dirty="0">
                <a:latin typeface="Franklin Gothic Medium" pitchFamily="34" charset="0"/>
                <a:cs typeface="+mn-cs"/>
              </a:rPr>
              <a:t>Sexual Harassment / Assault Response &amp; Prevention</a:t>
            </a:r>
            <a:endParaRPr lang="en-US" i="1" dirty="0">
              <a:latin typeface="Franklin Gothic Medium" pitchFamily="34" charset="0"/>
              <a:cs typeface="+mn-cs"/>
            </a:endParaRPr>
          </a:p>
        </p:txBody>
      </p:sp>
      <p:sp>
        <p:nvSpPr>
          <p:cNvPr id="13" name="TextBox 12"/>
          <p:cNvSpPr txBox="1"/>
          <p:nvPr userDrawn="1"/>
        </p:nvSpPr>
        <p:spPr bwMode="white">
          <a:xfrm>
            <a:off x="612775" y="6364288"/>
            <a:ext cx="8001000" cy="457200"/>
          </a:xfrm>
          <a:prstGeom prst="rect">
            <a:avLst/>
          </a:prstGeom>
          <a:noFill/>
        </p:spPr>
        <p:txBody>
          <a:bodyPr>
            <a:spAutoFit/>
          </a:bodyPr>
          <a:lstStyle/>
          <a:p>
            <a:pPr algn="ctr">
              <a:defRPr/>
            </a:pPr>
            <a:r>
              <a:rPr lang="en-US" sz="2400" b="1" i="1" dirty="0">
                <a:solidFill>
                  <a:srgbClr val="FFD531"/>
                </a:solidFill>
                <a:latin typeface="Franklin Gothic Medium" pitchFamily="34" charset="0"/>
                <a:cs typeface="Arial" charset="0"/>
              </a:rPr>
              <a:t>SHARP Program: </a:t>
            </a:r>
            <a:r>
              <a:rPr lang="en-US" sz="1600" i="1" dirty="0">
                <a:solidFill>
                  <a:srgbClr val="FFD531"/>
                </a:solidFill>
                <a:latin typeface="Franklin Gothic Medium" pitchFamily="34" charset="0"/>
                <a:cs typeface="Arial" charset="0"/>
              </a:rPr>
              <a:t>Leading the Charge Against Sexual Harassment and Assault</a:t>
            </a:r>
            <a:endParaRPr lang="en-US" sz="2400" i="1" dirty="0">
              <a:solidFill>
                <a:srgbClr val="FFD531"/>
              </a:solidFill>
              <a:latin typeface="Franklin Gothic Medium" pitchFamily="34" charset="0"/>
              <a:cs typeface="Arial" charset="0"/>
            </a:endParaRPr>
          </a:p>
        </p:txBody>
      </p:sp>
      <p:sp>
        <p:nvSpPr>
          <p:cNvPr id="9" name="Subtitle 8"/>
          <p:cNvSpPr>
            <a:spLocks noGrp="1"/>
          </p:cNvSpPr>
          <p:nvPr>
            <p:ph type="subTitle" idx="1"/>
          </p:nvPr>
        </p:nvSpPr>
        <p:spPr>
          <a:xfrm>
            <a:off x="457200" y="4038600"/>
            <a:ext cx="8305800" cy="1143000"/>
          </a:xfrm>
        </p:spPr>
        <p:txBody>
          <a:bodyPr>
            <a:noAutofit/>
          </a:bodyPr>
          <a:lstStyle>
            <a:lvl1pPr marL="0" indent="0" algn="ctr">
              <a:buNone/>
              <a:defRPr kumimoji="0" lang="en-US" sz="3200" b="0" kern="1200" spc="-100" baseline="0" dirty="0">
                <a:ln w="3200">
                  <a:solidFill>
                    <a:schemeClr val="bg2">
                      <a:shade val="75000"/>
                      <a:alpha val="25000"/>
                    </a:schemeClr>
                  </a:solidFill>
                  <a:prstDash val="solid"/>
                  <a:round/>
                </a:ln>
                <a:solidFill>
                  <a:schemeClr val="tx2">
                    <a:lumMod val="25000"/>
                  </a:schemeClr>
                </a:solidFill>
                <a:effectLst>
                  <a:innerShdw blurRad="50800" dist="25400" dir="13500000">
                    <a:srgbClr val="000000">
                      <a:alpha val="70000"/>
                    </a:srgbClr>
                  </a:innerShdw>
                </a:effectLst>
                <a:latin typeface="Arial" pitchFamily="34" charset="0"/>
                <a:ea typeface="+mj-ea"/>
                <a:cs typeface="Arial"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Title 27"/>
          <p:cNvSpPr>
            <a:spLocks noGrp="1"/>
          </p:cNvSpPr>
          <p:nvPr>
            <p:ph type="ctrTitle"/>
          </p:nvPr>
        </p:nvSpPr>
        <p:spPr>
          <a:xfrm>
            <a:off x="457200" y="1828800"/>
            <a:ext cx="8305800" cy="1905000"/>
          </a:xfrm>
          <a:ln w="6350" cap="rnd">
            <a:noFill/>
          </a:ln>
        </p:spPr>
        <p:txBody>
          <a:bodyPr>
            <a:noAutofit/>
          </a:bodyPr>
          <a:lstStyle>
            <a:lvl1pPr algn="ctr">
              <a:defRPr lang="en-US" sz="4800" b="0" dirty="0">
                <a:ln w="3200">
                  <a:solidFill>
                    <a:schemeClr val="bg2">
                      <a:shade val="75000"/>
                      <a:alpha val="25000"/>
                    </a:schemeClr>
                  </a:solidFill>
                  <a:prstDash val="solid"/>
                  <a:round/>
                </a:ln>
                <a:solidFill>
                  <a:schemeClr val="tx2">
                    <a:lumMod val="25000"/>
                  </a:schemeClr>
                </a:solidFill>
                <a:effectLst>
                  <a:innerShdw blurRad="50800" dist="25400" dir="13500000">
                    <a:srgbClr val="000000">
                      <a:alpha val="70000"/>
                    </a:srgbClr>
                  </a:innerShdw>
                </a:effectLst>
              </a:defRPr>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45799" y="-152400"/>
            <a:ext cx="8229307" cy="685800"/>
          </a:xfrm>
        </p:spPr>
        <p:txBody>
          <a:bodyPr/>
          <a:lstStyle>
            <a:lvl1pPr>
              <a:defRPr>
                <a:solidFill>
                  <a:srgbClr val="FFD531"/>
                </a:solidFill>
              </a:defRPr>
            </a:lvl1pPr>
          </a:lstStyle>
          <a:p>
            <a:r>
              <a:rPr lang="en-US" smtClean="0"/>
              <a:t>Click to edit Master title style</a:t>
            </a:r>
            <a:endParaRPr lang="en-US" dirty="0"/>
          </a:p>
        </p:txBody>
      </p:sp>
      <p:sp>
        <p:nvSpPr>
          <p:cNvPr id="11" name="Content Placeholder 10"/>
          <p:cNvSpPr>
            <a:spLocks noGrp="1"/>
          </p:cNvSpPr>
          <p:nvPr>
            <p:ph sz="half" idx="1"/>
          </p:nvPr>
        </p:nvSpPr>
        <p:spPr>
          <a:xfrm>
            <a:off x="350339" y="990600"/>
            <a:ext cx="4059936"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half" idx="2"/>
          </p:nvPr>
        </p:nvSpPr>
        <p:spPr>
          <a:xfrm>
            <a:off x="4642360" y="990600"/>
            <a:ext cx="4221661"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and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kumimoji="0" lang="en-US" sz="3200" b="0" kern="1200" spc="-100" baseline="0" dirty="0">
                <a:ln w="3200">
                  <a:solidFill>
                    <a:schemeClr val="bg2">
                      <a:shade val="75000"/>
                      <a:alpha val="25000"/>
                    </a:schemeClr>
                  </a:solidFill>
                  <a:prstDash val="solid"/>
                  <a:round/>
                </a:ln>
                <a:solidFill>
                  <a:srgbClr val="FFD531"/>
                </a:solidFill>
                <a:effectLst/>
                <a:latin typeface="Arial" pitchFamily="34" charset="0"/>
                <a:ea typeface="+mj-ea"/>
                <a:cs typeface="Arial" pitchFamily="34" charset="0"/>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47472" y="987552"/>
            <a:ext cx="8439912" cy="5257800"/>
          </a:xfrm>
        </p:spPr>
        <p:txBody>
          <a:bodyPr/>
          <a:lstStyle>
            <a:lvl1pPr marL="341313" indent="-341313">
              <a:tabLst>
                <a:tab pos="341313" algn="l"/>
              </a:tabLst>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pic>
        <p:nvPicPr>
          <p:cNvPr id="7" name="Picture 10" descr="D:\Bharti\Bharti's Projects\PPT Templates\US Army\top bar1.png"/>
          <p:cNvPicPr>
            <a:picLocks noChangeAspect="1" noChangeArrowheads="1"/>
          </p:cNvPicPr>
          <p:nvPr/>
        </p:nvPicPr>
        <p:blipFill>
          <a:blip r:embed="rId2" cstate="print"/>
          <a:srcRect/>
          <a:stretch>
            <a:fillRect/>
          </a:stretch>
        </p:blipFill>
        <p:spPr bwMode="auto">
          <a:xfrm>
            <a:off x="0" y="1588"/>
            <a:ext cx="9144000" cy="836612"/>
          </a:xfrm>
          <a:prstGeom prst="rect">
            <a:avLst/>
          </a:prstGeom>
          <a:noFill/>
          <a:ln w="9525">
            <a:noFill/>
            <a:miter lim="800000"/>
            <a:headEnd/>
            <a:tailEnd/>
          </a:ln>
        </p:spPr>
      </p:pic>
      <p:pic>
        <p:nvPicPr>
          <p:cNvPr id="8" name="Picture 2" descr="C:\Users\Bharti Dalal\Desktop\bottom.png"/>
          <p:cNvPicPr>
            <a:picLocks noChangeAspect="1" noChangeArrowheads="1"/>
          </p:cNvPicPr>
          <p:nvPr/>
        </p:nvPicPr>
        <p:blipFill>
          <a:blip r:embed="rId3" cstate="print"/>
          <a:srcRect/>
          <a:stretch>
            <a:fillRect/>
          </a:stretch>
        </p:blipFill>
        <p:spPr bwMode="auto">
          <a:xfrm>
            <a:off x="0" y="6324600"/>
            <a:ext cx="9144000" cy="533400"/>
          </a:xfrm>
          <a:prstGeom prst="rect">
            <a:avLst/>
          </a:prstGeom>
          <a:noFill/>
          <a:ln w="9525">
            <a:noFill/>
            <a:miter lim="800000"/>
            <a:headEnd/>
            <a:tailEnd/>
          </a:ln>
        </p:spPr>
      </p:pic>
      <p:pic>
        <p:nvPicPr>
          <p:cNvPr id="9" name="Picture 11" descr="C:\Users\Bharti Dalal\Desktop\IAMS_4c_Gray.png"/>
          <p:cNvPicPr>
            <a:picLocks noChangeAspect="1" noChangeArrowheads="1"/>
          </p:cNvPicPr>
          <p:nvPr/>
        </p:nvPicPr>
        <p:blipFill>
          <a:blip r:embed="rId4" cstate="print"/>
          <a:srcRect/>
          <a:stretch>
            <a:fillRect/>
          </a:stretch>
        </p:blipFill>
        <p:spPr bwMode="auto">
          <a:xfrm>
            <a:off x="41275" y="98425"/>
            <a:ext cx="1558925" cy="587375"/>
          </a:xfrm>
          <a:prstGeom prst="rect">
            <a:avLst/>
          </a:prstGeom>
          <a:noFill/>
          <a:ln w="9525">
            <a:noFill/>
            <a:miter lim="800000"/>
            <a:headEnd/>
            <a:tailEnd/>
          </a:ln>
        </p:spPr>
      </p:pic>
      <p:sp>
        <p:nvSpPr>
          <p:cNvPr id="10" name="TextBox 20"/>
          <p:cNvSpPr txBox="1"/>
          <p:nvPr/>
        </p:nvSpPr>
        <p:spPr bwMode="white">
          <a:xfrm>
            <a:off x="8510588" y="6510338"/>
            <a:ext cx="633412" cy="276225"/>
          </a:xfrm>
          <a:prstGeom prst="rect">
            <a:avLst/>
          </a:prstGeom>
          <a:noFill/>
        </p:spPr>
        <p:txBody>
          <a:bodyPr>
            <a:spAutoFit/>
          </a:bodyPr>
          <a:lstStyle/>
          <a:p>
            <a:pPr algn="ctr" eaLnBrk="0" hangingPunct="0">
              <a:defRPr/>
            </a:pPr>
            <a:fld id="{511E5187-BFA0-4D1C-936B-0DF1C06FBD0B}" type="slidenum">
              <a:rPr lang="en-US">
                <a:solidFill>
                  <a:srgbClr val="898989"/>
                </a:solidFill>
                <a:latin typeface="Arial" charset="0"/>
                <a:cs typeface="+mn-cs"/>
              </a:rPr>
              <a:pPr algn="ctr" eaLnBrk="0" hangingPunct="0">
                <a:defRPr/>
              </a:pPr>
              <a:t>‹#›</a:t>
            </a:fld>
            <a:endParaRPr lang="en-US" dirty="0">
              <a:solidFill>
                <a:srgbClr val="898989"/>
              </a:solidFill>
              <a:latin typeface="Arial" charset="0"/>
              <a:cs typeface="+mn-cs"/>
            </a:endParaRPr>
          </a:p>
        </p:txBody>
      </p:sp>
      <p:cxnSp>
        <p:nvCxnSpPr>
          <p:cNvPr id="13" name="Straight Connector 6"/>
          <p:cNvCxnSpPr/>
          <p:nvPr/>
        </p:nvCxnSpPr>
        <p:spPr>
          <a:xfrm>
            <a:off x="350339" y="-2614613"/>
            <a:ext cx="4151300" cy="0"/>
          </a:xfrm>
          <a:prstGeom prst="line">
            <a:avLst/>
          </a:prstGeom>
          <a:ln w="9525" cap="flat" cmpd="sng" algn="ctr">
            <a:solidFill>
              <a:schemeClr val="bg2">
                <a:lumMod val="75000"/>
              </a:schemeClr>
            </a:solidFill>
            <a:prstDash val="solid"/>
          </a:ln>
          <a:effectLst>
            <a:outerShdw blurRad="31750" dir="2700000" algn="tl" rotWithShape="0">
              <a:srgbClr val="000000">
                <a:alpha val="55000"/>
              </a:srgbClr>
            </a:outerShdw>
          </a:effectLst>
          <a:scene3d>
            <a:camera prst="orthographicFront"/>
            <a:lightRig rig="threePt" dir="t"/>
          </a:scene3d>
          <a:sp3d prstMaterial="dkEdge"/>
        </p:spPr>
        <p:style>
          <a:lnRef idx="1">
            <a:schemeClr val="accent1"/>
          </a:lnRef>
          <a:fillRef idx="0">
            <a:schemeClr val="accent1"/>
          </a:fillRef>
          <a:effectRef idx="0">
            <a:schemeClr val="accent1"/>
          </a:effectRef>
          <a:fontRef idx="minor">
            <a:schemeClr val="tx1"/>
          </a:fontRef>
        </p:style>
      </p:cxnSp>
      <p:cxnSp>
        <p:nvCxnSpPr>
          <p:cNvPr id="14" name="Straight Connector 7"/>
          <p:cNvCxnSpPr/>
          <p:nvPr/>
        </p:nvCxnSpPr>
        <p:spPr>
          <a:xfrm>
            <a:off x="4712721" y="-2614613"/>
            <a:ext cx="4151300" cy="0"/>
          </a:xfrm>
          <a:prstGeom prst="line">
            <a:avLst/>
          </a:prstGeom>
          <a:ln w="9525" cap="flat" cmpd="sng" algn="ctr">
            <a:solidFill>
              <a:schemeClr val="bg2">
                <a:lumMod val="75000"/>
              </a:schemeClr>
            </a:solidFill>
            <a:prstDash val="solid"/>
          </a:ln>
          <a:effectLst>
            <a:outerShdw blurRad="31750" dir="2700000" algn="tl" rotWithShape="0">
              <a:srgbClr val="000000">
                <a:alpha val="55000"/>
              </a:srgbClr>
            </a:outerShdw>
          </a:effectLst>
          <a:scene3d>
            <a:camera prst="orthographicFront"/>
            <a:lightRig rig="threePt" dir="t"/>
          </a:scene3d>
          <a:sp3d prstMaterial="dkEdge"/>
        </p:spPr>
        <p:style>
          <a:lnRef idx="1">
            <a:schemeClr val="accent1"/>
          </a:lnRef>
          <a:fillRef idx="0">
            <a:schemeClr val="accent1"/>
          </a:fillRef>
          <a:effectRef idx="0">
            <a:schemeClr val="accent1"/>
          </a:effectRef>
          <a:fontRef idx="minor">
            <a:schemeClr val="tx1"/>
          </a:fontRef>
        </p:style>
      </p:cxnSp>
      <p:sp>
        <p:nvSpPr>
          <p:cNvPr id="15" name="TextBox 14"/>
          <p:cNvSpPr txBox="1"/>
          <p:nvPr userDrawn="1"/>
        </p:nvSpPr>
        <p:spPr bwMode="white">
          <a:xfrm>
            <a:off x="609600" y="6364288"/>
            <a:ext cx="8001000" cy="457200"/>
          </a:xfrm>
          <a:prstGeom prst="rect">
            <a:avLst/>
          </a:prstGeom>
          <a:noFill/>
        </p:spPr>
        <p:txBody>
          <a:bodyPr>
            <a:spAutoFit/>
          </a:bodyPr>
          <a:lstStyle/>
          <a:p>
            <a:pPr algn="ctr">
              <a:defRPr/>
            </a:pPr>
            <a:r>
              <a:rPr lang="en-US" sz="2400" b="1" i="1" dirty="0">
                <a:solidFill>
                  <a:srgbClr val="FFD531"/>
                </a:solidFill>
                <a:latin typeface="Franklin Gothic Medium" pitchFamily="34" charset="0"/>
                <a:cs typeface="Arial" charset="0"/>
              </a:rPr>
              <a:t>SHARP Program: </a:t>
            </a:r>
            <a:r>
              <a:rPr lang="en-US" sz="1600" i="1" dirty="0">
                <a:solidFill>
                  <a:srgbClr val="FFD531"/>
                </a:solidFill>
                <a:latin typeface="Franklin Gothic Medium" pitchFamily="34" charset="0"/>
                <a:cs typeface="Arial" charset="0"/>
              </a:rPr>
              <a:t>Leading the Charge Against Sexual Harassment and Assault</a:t>
            </a:r>
            <a:endParaRPr lang="en-US" sz="2400" i="1" dirty="0">
              <a:solidFill>
                <a:srgbClr val="FFD531"/>
              </a:solidFill>
              <a:latin typeface="Franklin Gothic Medium" pitchFamily="34" charset="0"/>
              <a:cs typeface="Arial" charset="0"/>
            </a:endParaRPr>
          </a:p>
        </p:txBody>
      </p:sp>
      <p:sp>
        <p:nvSpPr>
          <p:cNvPr id="3" name="Text Placeholder 2"/>
          <p:cNvSpPr>
            <a:spLocks noGrp="1"/>
          </p:cNvSpPr>
          <p:nvPr>
            <p:ph type="body" idx="1"/>
          </p:nvPr>
        </p:nvSpPr>
        <p:spPr>
          <a:xfrm>
            <a:off x="350339" y="838200"/>
            <a:ext cx="4147049"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anchor="b">
            <a:noAutofit/>
          </a:bodyPr>
          <a:lstStyle>
            <a:lvl1pPr marL="0" indent="0" algn="ctr">
              <a:lnSpc>
                <a:spcPct val="100000"/>
              </a:lnSpc>
              <a:spcBef>
                <a:spcPts val="0"/>
              </a:spcBef>
              <a:buNone/>
              <a:defRPr sz="2800" b="1">
                <a:solidFill>
                  <a:schemeClr val="bg1"/>
                </a:solidFill>
                <a:latin typeface="Arial" pitchFamily="34" charset="0"/>
                <a:cs typeface="Arial" pitchFamily="34" charset="0"/>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32" name="Content Placeholder 31"/>
          <p:cNvSpPr>
            <a:spLocks noGrp="1"/>
          </p:cNvSpPr>
          <p:nvPr>
            <p:ph sz="half" idx="2"/>
          </p:nvPr>
        </p:nvSpPr>
        <p:spPr>
          <a:xfrm>
            <a:off x="350339" y="1676400"/>
            <a:ext cx="4145461" cy="42867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4" name="Content Placeholder 33"/>
          <p:cNvSpPr>
            <a:spLocks noGrp="1"/>
          </p:cNvSpPr>
          <p:nvPr>
            <p:ph sz="quarter" idx="4"/>
          </p:nvPr>
        </p:nvSpPr>
        <p:spPr>
          <a:xfrm>
            <a:off x="4649788" y="1676400"/>
            <a:ext cx="4214233" cy="4286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idx="3"/>
          </p:nvPr>
        </p:nvSpPr>
        <p:spPr>
          <a:xfrm>
            <a:off x="4648200" y="838200"/>
            <a:ext cx="4215821"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anchor="b">
            <a:noAutofit/>
          </a:bodyPr>
          <a:lstStyle>
            <a:lvl1pPr marL="0" indent="0" algn="ctr">
              <a:spcBef>
                <a:spcPts val="0"/>
              </a:spcBef>
              <a:buNone/>
              <a:defRPr kumimoji="0" lang="en-US" sz="2800" b="1" kern="1200" baseline="0" dirty="0" smtClean="0">
                <a:solidFill>
                  <a:schemeClr val="bg1"/>
                </a:solidFill>
                <a:latin typeface="Arial" pitchFamily="34" charset="0"/>
                <a:ea typeface="+mn-ea"/>
                <a:cs typeface="Arial" pitchFamily="34" charset="0"/>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11" name="Title 1"/>
          <p:cNvSpPr>
            <a:spLocks noGrp="1"/>
          </p:cNvSpPr>
          <p:nvPr>
            <p:ph type="title"/>
          </p:nvPr>
        </p:nvSpPr>
        <p:spPr>
          <a:xfrm>
            <a:off x="702145" y="-152400"/>
            <a:ext cx="8229307" cy="685800"/>
          </a:xfrm>
        </p:spPr>
        <p:txBody>
          <a:bodyPr/>
          <a:lstStyle>
            <a:lvl1pPr>
              <a:defRPr kumimoji="0" lang="en-US" sz="3200" b="0" kern="1200" spc="-100" baseline="0" dirty="0">
                <a:ln w="3200">
                  <a:solidFill>
                    <a:schemeClr val="bg2">
                      <a:shade val="75000"/>
                      <a:alpha val="25000"/>
                    </a:schemeClr>
                  </a:solidFill>
                  <a:prstDash val="solid"/>
                  <a:round/>
                </a:ln>
                <a:solidFill>
                  <a:srgbClr val="FFD531"/>
                </a:solidFill>
                <a:effectLst/>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kumimoji="0" lang="en-US" sz="3200" b="0" kern="1200" spc="-100" baseline="0" dirty="0">
                <a:ln w="3200">
                  <a:solidFill>
                    <a:schemeClr val="bg2">
                      <a:shade val="75000"/>
                      <a:alpha val="25000"/>
                    </a:schemeClr>
                  </a:solidFill>
                  <a:prstDash val="solid"/>
                  <a:round/>
                </a:ln>
                <a:solidFill>
                  <a:srgbClr val="FFD531"/>
                </a:solidFill>
                <a:effectLst/>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3200" kern="1200" spc="-100" dirty="0">
                <a:ln w="3200">
                  <a:solidFill>
                    <a:schemeClr val="bg2">
                      <a:shade val="75000"/>
                      <a:alpha val="25000"/>
                    </a:schemeClr>
                  </a:solidFill>
                  <a:prstDash val="solid"/>
                  <a:round/>
                </a:ln>
                <a:solidFill>
                  <a:srgbClr val="FFD627"/>
                </a:solidFill>
                <a:latin typeface="Arial" pitchFamily="34" charset="0"/>
                <a:ea typeface="+mj-ea"/>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0838" y="990600"/>
            <a:ext cx="8442325" cy="5257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Section Title Slide">
    <p:spTree>
      <p:nvGrpSpPr>
        <p:cNvPr id="1" name=""/>
        <p:cNvGrpSpPr/>
        <p:nvPr/>
      </p:nvGrpSpPr>
      <p:grpSpPr>
        <a:xfrm>
          <a:off x="0" y="0"/>
          <a:ext cx="0" cy="0"/>
          <a:chOff x="0" y="0"/>
          <a:chExt cx="0" cy="0"/>
        </a:xfrm>
      </p:grpSpPr>
      <p:pic>
        <p:nvPicPr>
          <p:cNvPr id="3" name="Picture 10" descr="D:\Bharti\Bharti's Projects\PPT Templates\US Army\top bar1.png"/>
          <p:cNvPicPr>
            <a:picLocks noChangeAspect="1" noChangeArrowheads="1"/>
          </p:cNvPicPr>
          <p:nvPr/>
        </p:nvPicPr>
        <p:blipFill>
          <a:blip r:embed="rId2" cstate="print"/>
          <a:srcRect/>
          <a:stretch>
            <a:fillRect/>
          </a:stretch>
        </p:blipFill>
        <p:spPr bwMode="auto">
          <a:xfrm>
            <a:off x="0" y="1588"/>
            <a:ext cx="9144000" cy="836612"/>
          </a:xfrm>
          <a:prstGeom prst="rect">
            <a:avLst/>
          </a:prstGeom>
          <a:noFill/>
          <a:ln w="9525">
            <a:noFill/>
            <a:miter lim="800000"/>
            <a:headEnd/>
            <a:tailEnd/>
          </a:ln>
        </p:spPr>
      </p:pic>
      <p:pic>
        <p:nvPicPr>
          <p:cNvPr id="4" name="Picture 2" descr="C:\Users\Bharti Dalal\Desktop\bottom.png"/>
          <p:cNvPicPr>
            <a:picLocks noChangeAspect="1" noChangeArrowheads="1"/>
          </p:cNvPicPr>
          <p:nvPr/>
        </p:nvPicPr>
        <p:blipFill>
          <a:blip r:embed="rId3" cstate="print"/>
          <a:srcRect/>
          <a:stretch>
            <a:fillRect/>
          </a:stretch>
        </p:blipFill>
        <p:spPr bwMode="auto">
          <a:xfrm>
            <a:off x="0" y="6324600"/>
            <a:ext cx="9144000" cy="533400"/>
          </a:xfrm>
          <a:prstGeom prst="rect">
            <a:avLst/>
          </a:prstGeom>
          <a:noFill/>
          <a:ln w="9525">
            <a:noFill/>
            <a:miter lim="800000"/>
            <a:headEnd/>
            <a:tailEnd/>
          </a:ln>
        </p:spPr>
      </p:pic>
      <p:pic>
        <p:nvPicPr>
          <p:cNvPr id="5" name="Picture 11" descr="C:\Users\Bharti Dalal\Desktop\IAMS_4c_Gray.png"/>
          <p:cNvPicPr>
            <a:picLocks noChangeAspect="1" noChangeArrowheads="1"/>
          </p:cNvPicPr>
          <p:nvPr/>
        </p:nvPicPr>
        <p:blipFill>
          <a:blip r:embed="rId4" cstate="print"/>
          <a:srcRect/>
          <a:stretch>
            <a:fillRect/>
          </a:stretch>
        </p:blipFill>
        <p:spPr bwMode="auto">
          <a:xfrm>
            <a:off x="41275" y="98425"/>
            <a:ext cx="1558925" cy="587375"/>
          </a:xfrm>
          <a:prstGeom prst="rect">
            <a:avLst/>
          </a:prstGeom>
          <a:noFill/>
          <a:ln w="9525">
            <a:noFill/>
            <a:miter lim="800000"/>
            <a:headEnd/>
            <a:tailEnd/>
          </a:ln>
        </p:spPr>
      </p:pic>
      <p:sp>
        <p:nvSpPr>
          <p:cNvPr id="6" name="TextBox 20"/>
          <p:cNvSpPr txBox="1"/>
          <p:nvPr/>
        </p:nvSpPr>
        <p:spPr bwMode="white">
          <a:xfrm>
            <a:off x="8510588" y="6510338"/>
            <a:ext cx="633412" cy="276225"/>
          </a:xfrm>
          <a:prstGeom prst="rect">
            <a:avLst/>
          </a:prstGeom>
          <a:noFill/>
        </p:spPr>
        <p:txBody>
          <a:bodyPr>
            <a:spAutoFit/>
          </a:bodyPr>
          <a:lstStyle/>
          <a:p>
            <a:pPr algn="ctr" eaLnBrk="0" hangingPunct="0">
              <a:defRPr/>
            </a:pPr>
            <a:fld id="{96957CAC-88CF-42F9-9A21-8AC3E09D93AC}" type="slidenum">
              <a:rPr lang="en-US">
                <a:solidFill>
                  <a:srgbClr val="898989"/>
                </a:solidFill>
                <a:latin typeface="Arial" charset="0"/>
                <a:cs typeface="+mn-cs"/>
              </a:rPr>
              <a:pPr algn="ctr" eaLnBrk="0" hangingPunct="0">
                <a:defRPr/>
              </a:pPr>
              <a:t>‹#›</a:t>
            </a:fld>
            <a:endParaRPr lang="en-US" dirty="0">
              <a:solidFill>
                <a:srgbClr val="898989"/>
              </a:solidFill>
              <a:latin typeface="Arial" charset="0"/>
              <a:cs typeface="+mn-cs"/>
            </a:endParaRPr>
          </a:p>
        </p:txBody>
      </p:sp>
      <p:cxnSp>
        <p:nvCxnSpPr>
          <p:cNvPr id="7" name="Straight Connector 2"/>
          <p:cNvCxnSpPr/>
          <p:nvPr/>
        </p:nvCxnSpPr>
        <p:spPr>
          <a:xfrm>
            <a:off x="5188611" y="4550104"/>
            <a:ext cx="2971800" cy="1588"/>
          </a:xfrm>
          <a:prstGeom prst="line">
            <a:avLst/>
          </a:prstGeom>
          <a:ln w="9525" cap="flat" cmpd="sng" algn="ctr">
            <a:solidFill>
              <a:schemeClr val="bg2">
                <a:lumMod val="75000"/>
              </a:schemeClr>
            </a:solidFill>
            <a:prstDash val="solid"/>
          </a:ln>
          <a:effectLst>
            <a:outerShdw blurRad="31750" dir="2700000" algn="tl" rotWithShape="0">
              <a:srgbClr val="000000">
                <a:alpha val="55000"/>
              </a:srgbClr>
            </a:outerShdw>
          </a:effectLst>
          <a:scene3d>
            <a:camera prst="orthographicFront"/>
            <a:lightRig rig="threePt" dir="t"/>
          </a:scene3d>
          <a:sp3d prstMaterial="dkEdge"/>
        </p:spPr>
        <p:style>
          <a:lnRef idx="1">
            <a:schemeClr val="accent1"/>
          </a:lnRef>
          <a:fillRef idx="0">
            <a:schemeClr val="accent1"/>
          </a:fillRef>
          <a:effectRef idx="0">
            <a:schemeClr val="accent1"/>
          </a:effectRef>
          <a:fontRef idx="minor">
            <a:schemeClr val="tx1"/>
          </a:fontRef>
        </p:style>
      </p:cxnSp>
      <p:sp>
        <p:nvSpPr>
          <p:cNvPr id="8" name="Oval 3"/>
          <p:cNvSpPr/>
          <p:nvPr/>
        </p:nvSpPr>
        <p:spPr>
          <a:xfrm>
            <a:off x="5021263" y="4525963"/>
            <a:ext cx="44450" cy="46037"/>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anchor="ctr"/>
          <a:lstStyle/>
          <a:p>
            <a:pPr algn="ctr">
              <a:defRPr/>
            </a:pPr>
            <a:endParaRPr lang="en-US" dirty="0"/>
          </a:p>
        </p:txBody>
      </p:sp>
      <p:sp>
        <p:nvSpPr>
          <p:cNvPr id="9" name="TextBox 8"/>
          <p:cNvSpPr txBox="1"/>
          <p:nvPr userDrawn="1"/>
        </p:nvSpPr>
        <p:spPr bwMode="white">
          <a:xfrm>
            <a:off x="609600" y="6364288"/>
            <a:ext cx="8001000" cy="457200"/>
          </a:xfrm>
          <a:prstGeom prst="rect">
            <a:avLst/>
          </a:prstGeom>
          <a:noFill/>
        </p:spPr>
        <p:txBody>
          <a:bodyPr>
            <a:spAutoFit/>
          </a:bodyPr>
          <a:lstStyle/>
          <a:p>
            <a:pPr algn="ctr">
              <a:defRPr/>
            </a:pPr>
            <a:r>
              <a:rPr lang="en-US" sz="2400" b="1" i="1" dirty="0">
                <a:solidFill>
                  <a:srgbClr val="FFD531"/>
                </a:solidFill>
                <a:latin typeface="Franklin Gothic Medium" pitchFamily="34" charset="0"/>
                <a:cs typeface="Arial" charset="0"/>
              </a:rPr>
              <a:t>SHARP Program: </a:t>
            </a:r>
            <a:r>
              <a:rPr lang="en-US" sz="1600" i="1" dirty="0">
                <a:solidFill>
                  <a:srgbClr val="FFD531"/>
                </a:solidFill>
                <a:latin typeface="Franklin Gothic Medium" pitchFamily="34" charset="0"/>
                <a:cs typeface="Arial" charset="0"/>
              </a:rPr>
              <a:t>Leading the Charge Against Sexual Harassment and Assault</a:t>
            </a:r>
            <a:endParaRPr lang="en-US" sz="2400" i="1" dirty="0">
              <a:solidFill>
                <a:srgbClr val="FFD531"/>
              </a:solidFill>
              <a:latin typeface="Franklin Gothic Medium" pitchFamily="34" charset="0"/>
              <a:cs typeface="Arial" charset="0"/>
            </a:endParaRPr>
          </a:p>
        </p:txBody>
      </p:sp>
      <p:sp>
        <p:nvSpPr>
          <p:cNvPr id="1738755" name="Rectangle 1027"/>
          <p:cNvSpPr>
            <a:spLocks noGrp="1" noChangeArrowheads="1"/>
          </p:cNvSpPr>
          <p:nvPr>
            <p:ph type="ctrTitle" sz="quarter"/>
          </p:nvPr>
        </p:nvSpPr>
        <p:spPr>
          <a:xfrm>
            <a:off x="413371" y="3429000"/>
            <a:ext cx="7739711" cy="990600"/>
          </a:xfrm>
          <a:ln w="12700"/>
        </p:spPr>
        <p:txBody>
          <a:bodyPr wrap="none" lIns="91440" tIns="45720" rIns="91440" bIns="45720"/>
          <a:lstStyle>
            <a:lvl1pPr algn="r">
              <a:defRPr kumimoji="0" lang="en-US" sz="3200" b="0" kern="1200" spc="-100" baseline="0" dirty="0">
                <a:ln w="3200">
                  <a:solidFill>
                    <a:schemeClr val="bg2">
                      <a:shade val="75000"/>
                      <a:alpha val="25000"/>
                    </a:schemeClr>
                  </a:solidFill>
                  <a:prstDash val="solid"/>
                  <a:round/>
                </a:ln>
                <a:solidFill>
                  <a:schemeClr val="bg1"/>
                </a:solidFill>
                <a:effectLst>
                  <a:innerShdw blurRad="50800" dist="25400" dir="13500000">
                    <a:srgbClr val="000000">
                      <a:alpha val="70000"/>
                    </a:srgbClr>
                  </a:innerShdw>
                </a:effectLst>
                <a:latin typeface="Arial" pitchFamily="34" charset="0"/>
                <a:ea typeface="+mj-ea"/>
                <a:cs typeface="Arial" pitchFamily="34" charset="0"/>
              </a:defRPr>
            </a:lvl1pPr>
          </a:lstStyle>
          <a:p>
            <a:r>
              <a:rPr lang="en-US" dirty="0" smtClean="0"/>
              <a:t>Click to edit Master title style</a:t>
            </a: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pic>
        <p:nvPicPr>
          <p:cNvPr id="4" name="Picture 11" descr="C:\Users\Bharti Dalal\Desktop\IAMS_4c_Gray.png"/>
          <p:cNvPicPr>
            <a:picLocks noChangeAspect="1" noChangeArrowheads="1"/>
          </p:cNvPicPr>
          <p:nvPr userDrawn="1"/>
        </p:nvPicPr>
        <p:blipFill>
          <a:blip r:embed="rId2" cstate="print"/>
          <a:srcRect/>
          <a:stretch>
            <a:fillRect/>
          </a:stretch>
        </p:blipFill>
        <p:spPr bwMode="auto">
          <a:xfrm>
            <a:off x="41275" y="98425"/>
            <a:ext cx="1558925" cy="587375"/>
          </a:xfrm>
          <a:prstGeom prst="rect">
            <a:avLst/>
          </a:prstGeom>
          <a:noFill/>
          <a:ln w="9525">
            <a:noFill/>
            <a:miter lim="800000"/>
            <a:headEnd/>
            <a:tailEnd/>
          </a:ln>
        </p:spPr>
      </p:pic>
      <p:sp>
        <p:nvSpPr>
          <p:cNvPr id="2" name="Title 1"/>
          <p:cNvSpPr>
            <a:spLocks noGrp="1"/>
          </p:cNvSpPr>
          <p:nvPr>
            <p:ph type="title"/>
          </p:nvPr>
        </p:nvSpPr>
        <p:spPr>
          <a:xfrm>
            <a:off x="3124200" y="0"/>
            <a:ext cx="5943600" cy="762000"/>
          </a:xfrm>
        </p:spPr>
        <p:txBody>
          <a:bodyPr anchor="t"/>
          <a:lstStyle>
            <a:lvl1pPr>
              <a:defRPr sz="3200">
                <a:solidFill>
                  <a:srgbClr val="FFD627"/>
                </a:solidFill>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685800" y="1219200"/>
            <a:ext cx="7772400" cy="4114800"/>
          </a:xfrm>
        </p:spPr>
        <p:txBody>
          <a:bodyPr/>
          <a:lstStyle/>
          <a:p>
            <a:pPr lvl="0"/>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alpha val="63136"/>
          </a:schemeClr>
        </a:solidFill>
        <a:effectLst/>
      </p:bgPr>
    </p:bg>
    <p:spTree>
      <p:nvGrpSpPr>
        <p:cNvPr id="1" name=""/>
        <p:cNvGrpSpPr/>
        <p:nvPr/>
      </p:nvGrpSpPr>
      <p:grpSpPr>
        <a:xfrm>
          <a:off x="0" y="0"/>
          <a:ext cx="0" cy="0"/>
          <a:chOff x="0" y="0"/>
          <a:chExt cx="0" cy="0"/>
        </a:xfrm>
      </p:grpSpPr>
      <p:pic>
        <p:nvPicPr>
          <p:cNvPr id="1026" name="Picture 10" descr="D:\Bharti\Bharti's Projects\PPT Templates\US Army\top bar1.png"/>
          <p:cNvPicPr>
            <a:picLocks noChangeAspect="1" noChangeArrowheads="1"/>
          </p:cNvPicPr>
          <p:nvPr/>
        </p:nvPicPr>
        <p:blipFill>
          <a:blip r:embed="rId11" cstate="print"/>
          <a:srcRect/>
          <a:stretch>
            <a:fillRect/>
          </a:stretch>
        </p:blipFill>
        <p:spPr bwMode="auto">
          <a:xfrm>
            <a:off x="0" y="1588"/>
            <a:ext cx="9144000" cy="836612"/>
          </a:xfrm>
          <a:prstGeom prst="rect">
            <a:avLst/>
          </a:prstGeom>
          <a:noFill/>
          <a:ln w="9525">
            <a:noFill/>
            <a:miter lim="800000"/>
            <a:headEnd/>
            <a:tailEnd/>
          </a:ln>
        </p:spPr>
      </p:pic>
      <p:sp>
        <p:nvSpPr>
          <p:cNvPr id="5" name="Title Placeholder 4"/>
          <p:cNvSpPr>
            <a:spLocks noGrp="1"/>
          </p:cNvSpPr>
          <p:nvPr>
            <p:ph type="title"/>
          </p:nvPr>
        </p:nvSpPr>
        <p:spPr bwMode="white">
          <a:xfrm>
            <a:off x="846138" y="-152400"/>
            <a:ext cx="8229600" cy="685800"/>
          </a:xfrm>
          <a:prstGeom prst="rect">
            <a:avLst/>
          </a:prstGeom>
          <a:ln w="6350" cap="rnd">
            <a:noFill/>
          </a:ln>
        </p:spPr>
        <p:txBody>
          <a:bodyPr vert="horz" anchor="b" anchorCtr="0">
            <a:normAutofit/>
          </a:bodyPr>
          <a:lstStyle/>
          <a:p>
            <a:r>
              <a:rPr lang="en-US" dirty="0" smtClean="0"/>
              <a:t>Click to edit Master title style</a:t>
            </a:r>
            <a:endParaRPr lang="en-US" dirty="0"/>
          </a:p>
        </p:txBody>
      </p:sp>
      <p:sp>
        <p:nvSpPr>
          <p:cNvPr id="1028" name="Text Placeholder 8"/>
          <p:cNvSpPr>
            <a:spLocks noGrp="1"/>
          </p:cNvSpPr>
          <p:nvPr>
            <p:ph type="body" idx="1"/>
          </p:nvPr>
        </p:nvSpPr>
        <p:spPr bwMode="auto">
          <a:xfrm>
            <a:off x="350838" y="990600"/>
            <a:ext cx="8442325"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9" name="Picture 2" descr="C:\Users\Bharti Dalal\Desktop\bottom.png"/>
          <p:cNvPicPr>
            <a:picLocks noChangeAspect="1" noChangeArrowheads="1"/>
          </p:cNvPicPr>
          <p:nvPr/>
        </p:nvPicPr>
        <p:blipFill>
          <a:blip r:embed="rId12" cstate="print"/>
          <a:srcRect/>
          <a:stretch>
            <a:fillRect/>
          </a:stretch>
        </p:blipFill>
        <p:spPr bwMode="auto">
          <a:xfrm>
            <a:off x="0" y="6324600"/>
            <a:ext cx="9144000" cy="533400"/>
          </a:xfrm>
          <a:prstGeom prst="rect">
            <a:avLst/>
          </a:prstGeom>
          <a:noFill/>
          <a:ln w="9525">
            <a:noFill/>
            <a:miter lim="800000"/>
            <a:headEnd/>
            <a:tailEnd/>
          </a:ln>
        </p:spPr>
      </p:pic>
      <p:pic>
        <p:nvPicPr>
          <p:cNvPr id="1030" name="Picture 11" descr="C:\Users\Bharti Dalal\Desktop\IAMS_4c_Gray.png"/>
          <p:cNvPicPr>
            <a:picLocks noChangeAspect="1" noChangeArrowheads="1"/>
          </p:cNvPicPr>
          <p:nvPr/>
        </p:nvPicPr>
        <p:blipFill>
          <a:blip r:embed="rId13" cstate="print"/>
          <a:srcRect/>
          <a:stretch>
            <a:fillRect/>
          </a:stretch>
        </p:blipFill>
        <p:spPr bwMode="auto">
          <a:xfrm>
            <a:off x="41275" y="98425"/>
            <a:ext cx="1558925" cy="587375"/>
          </a:xfrm>
          <a:prstGeom prst="rect">
            <a:avLst/>
          </a:prstGeom>
          <a:noFill/>
          <a:ln w="9525">
            <a:noFill/>
            <a:miter lim="800000"/>
            <a:headEnd/>
            <a:tailEnd/>
          </a:ln>
        </p:spPr>
      </p:pic>
      <p:sp>
        <p:nvSpPr>
          <p:cNvPr id="17" name="TextBox 16"/>
          <p:cNvSpPr txBox="1"/>
          <p:nvPr/>
        </p:nvSpPr>
        <p:spPr bwMode="white">
          <a:xfrm>
            <a:off x="609600" y="6364288"/>
            <a:ext cx="8001000" cy="457200"/>
          </a:xfrm>
          <a:prstGeom prst="rect">
            <a:avLst/>
          </a:prstGeom>
          <a:noFill/>
        </p:spPr>
        <p:txBody>
          <a:bodyPr>
            <a:spAutoFit/>
          </a:bodyPr>
          <a:lstStyle/>
          <a:p>
            <a:pPr algn="ctr">
              <a:defRPr/>
            </a:pPr>
            <a:r>
              <a:rPr lang="en-US" sz="2400" b="1" i="1" dirty="0">
                <a:solidFill>
                  <a:srgbClr val="FFD531"/>
                </a:solidFill>
                <a:latin typeface="Franklin Gothic Medium" pitchFamily="34" charset="0"/>
                <a:cs typeface="Arial" charset="0"/>
              </a:rPr>
              <a:t>SHARP Program: </a:t>
            </a:r>
            <a:r>
              <a:rPr lang="en-US" sz="1600" i="1" dirty="0">
                <a:solidFill>
                  <a:srgbClr val="FFD531"/>
                </a:solidFill>
                <a:latin typeface="Franklin Gothic Medium" pitchFamily="34" charset="0"/>
                <a:cs typeface="Arial" charset="0"/>
              </a:rPr>
              <a:t>Leading the Charge Against Sexual Harassment and Assault</a:t>
            </a:r>
            <a:endParaRPr lang="en-US" sz="2400" i="1" dirty="0">
              <a:solidFill>
                <a:srgbClr val="FFD531"/>
              </a:solidFill>
              <a:latin typeface="Franklin Gothic Medium" pitchFamily="34" charset="0"/>
              <a:cs typeface="Arial" charset="0"/>
            </a:endParaRPr>
          </a:p>
        </p:txBody>
      </p:sp>
      <p:sp>
        <p:nvSpPr>
          <p:cNvPr id="21" name="TextBox 20"/>
          <p:cNvSpPr txBox="1"/>
          <p:nvPr/>
        </p:nvSpPr>
        <p:spPr bwMode="white">
          <a:xfrm>
            <a:off x="8510588" y="6510338"/>
            <a:ext cx="633412" cy="276225"/>
          </a:xfrm>
          <a:prstGeom prst="rect">
            <a:avLst/>
          </a:prstGeom>
          <a:noFill/>
        </p:spPr>
        <p:txBody>
          <a:bodyPr>
            <a:spAutoFit/>
          </a:bodyPr>
          <a:lstStyle/>
          <a:p>
            <a:pPr algn="ctr" eaLnBrk="0" hangingPunct="0">
              <a:defRPr/>
            </a:pPr>
            <a:fld id="{B4EE13B6-3545-40AD-AEC1-14B7A8D22C36}" type="slidenum">
              <a:rPr lang="en-US">
                <a:solidFill>
                  <a:srgbClr val="898989"/>
                </a:solidFill>
                <a:latin typeface="Arial" charset="0"/>
                <a:cs typeface="+mn-cs"/>
              </a:rPr>
              <a:pPr algn="ctr" eaLnBrk="0" hangingPunct="0">
                <a:defRPr/>
              </a:pPr>
              <a:t>‹#›</a:t>
            </a:fld>
            <a:endParaRPr lang="en-US" dirty="0">
              <a:solidFill>
                <a:srgbClr val="898989"/>
              </a:solidFill>
              <a:latin typeface="Arial" charset="0"/>
              <a:cs typeface="+mn-cs"/>
            </a:endParaRPr>
          </a:p>
        </p:txBody>
      </p:sp>
    </p:spTree>
  </p:cSld>
  <p:clrMap bg1="dk1" tx1="lt1" bg2="dk2" tx2="lt2" accent1="accent1" accent2="accent2" accent3="accent3" accent4="accent4" accent5="accent5" accent6="accent6" hlink="hlink" folHlink="folHlink"/>
  <p:sldLayoutIdLst>
    <p:sldLayoutId id="2147485012" r:id="rId1"/>
    <p:sldLayoutId id="2147485007" r:id="rId2"/>
    <p:sldLayoutId id="2147485008" r:id="rId3"/>
    <p:sldLayoutId id="2147485013" r:id="rId4"/>
    <p:sldLayoutId id="2147485009" r:id="rId5"/>
    <p:sldLayoutId id="2147485010" r:id="rId6"/>
    <p:sldLayoutId id="2147485014" r:id="rId7"/>
    <p:sldLayoutId id="2147485011" r:id="rId8"/>
    <p:sldLayoutId id="2147485015" r:id="rId9"/>
  </p:sldLayoutIdLst>
  <p:txStyles>
    <p:titleStyle>
      <a:lvl1pPr algn="r" rtl="0" eaLnBrk="0" fontAlgn="base" hangingPunct="0">
        <a:spcBef>
          <a:spcPct val="0"/>
        </a:spcBef>
        <a:spcAft>
          <a:spcPct val="0"/>
        </a:spcAft>
        <a:defRPr lang="en-US" sz="3200" kern="1200" spc="-100" dirty="0">
          <a:ln w="3200">
            <a:solidFill>
              <a:schemeClr val="bg2">
                <a:shade val="75000"/>
                <a:alpha val="25000"/>
              </a:schemeClr>
            </a:solidFill>
            <a:prstDash val="solid"/>
            <a:round/>
          </a:ln>
          <a:solidFill>
            <a:srgbClr val="FFD531"/>
          </a:solidFill>
          <a:latin typeface="Arial" pitchFamily="34" charset="0"/>
          <a:ea typeface="+mj-ea"/>
          <a:cs typeface="Arial" pitchFamily="34" charset="0"/>
        </a:defRPr>
      </a:lvl1pPr>
      <a:lvl2pPr algn="r" rtl="0" eaLnBrk="0" fontAlgn="base" hangingPunct="0">
        <a:spcBef>
          <a:spcPct val="0"/>
        </a:spcBef>
        <a:spcAft>
          <a:spcPct val="0"/>
        </a:spcAft>
        <a:defRPr sz="3200">
          <a:solidFill>
            <a:srgbClr val="FFD531"/>
          </a:solidFill>
          <a:latin typeface="Arial" pitchFamily="34" charset="0"/>
          <a:cs typeface="Arial" pitchFamily="34" charset="0"/>
        </a:defRPr>
      </a:lvl2pPr>
      <a:lvl3pPr algn="r" rtl="0" eaLnBrk="0" fontAlgn="base" hangingPunct="0">
        <a:spcBef>
          <a:spcPct val="0"/>
        </a:spcBef>
        <a:spcAft>
          <a:spcPct val="0"/>
        </a:spcAft>
        <a:defRPr sz="3200">
          <a:solidFill>
            <a:srgbClr val="FFD531"/>
          </a:solidFill>
          <a:latin typeface="Arial" pitchFamily="34" charset="0"/>
          <a:cs typeface="Arial" pitchFamily="34" charset="0"/>
        </a:defRPr>
      </a:lvl3pPr>
      <a:lvl4pPr algn="r" rtl="0" eaLnBrk="0" fontAlgn="base" hangingPunct="0">
        <a:spcBef>
          <a:spcPct val="0"/>
        </a:spcBef>
        <a:spcAft>
          <a:spcPct val="0"/>
        </a:spcAft>
        <a:defRPr sz="3200">
          <a:solidFill>
            <a:srgbClr val="FFD531"/>
          </a:solidFill>
          <a:latin typeface="Arial" pitchFamily="34" charset="0"/>
          <a:cs typeface="Arial" pitchFamily="34" charset="0"/>
        </a:defRPr>
      </a:lvl4pPr>
      <a:lvl5pPr algn="r" rtl="0" eaLnBrk="0" fontAlgn="base" hangingPunct="0">
        <a:spcBef>
          <a:spcPct val="0"/>
        </a:spcBef>
        <a:spcAft>
          <a:spcPct val="0"/>
        </a:spcAft>
        <a:defRPr sz="3200">
          <a:solidFill>
            <a:srgbClr val="FFD531"/>
          </a:solidFill>
          <a:latin typeface="Arial" pitchFamily="34" charset="0"/>
          <a:cs typeface="Arial" pitchFamily="34" charset="0"/>
        </a:defRPr>
      </a:lvl5pPr>
      <a:lvl6pPr marL="457200" algn="r" rtl="0" eaLnBrk="1" fontAlgn="base" hangingPunct="1">
        <a:spcBef>
          <a:spcPct val="0"/>
        </a:spcBef>
        <a:spcAft>
          <a:spcPct val="0"/>
        </a:spcAft>
        <a:defRPr sz="3200">
          <a:solidFill>
            <a:schemeClr val="tx1"/>
          </a:solidFill>
          <a:latin typeface="Arial" pitchFamily="34" charset="0"/>
          <a:cs typeface="Arial" pitchFamily="34" charset="0"/>
        </a:defRPr>
      </a:lvl6pPr>
      <a:lvl7pPr marL="914400" algn="r" rtl="0" eaLnBrk="1" fontAlgn="base" hangingPunct="1">
        <a:spcBef>
          <a:spcPct val="0"/>
        </a:spcBef>
        <a:spcAft>
          <a:spcPct val="0"/>
        </a:spcAft>
        <a:defRPr sz="3200">
          <a:solidFill>
            <a:schemeClr val="tx1"/>
          </a:solidFill>
          <a:latin typeface="Arial" pitchFamily="34" charset="0"/>
          <a:cs typeface="Arial" pitchFamily="34" charset="0"/>
        </a:defRPr>
      </a:lvl7pPr>
      <a:lvl8pPr marL="1371600" algn="r" rtl="0" eaLnBrk="1" fontAlgn="base" hangingPunct="1">
        <a:spcBef>
          <a:spcPct val="0"/>
        </a:spcBef>
        <a:spcAft>
          <a:spcPct val="0"/>
        </a:spcAft>
        <a:defRPr sz="3200">
          <a:solidFill>
            <a:schemeClr val="tx1"/>
          </a:solidFill>
          <a:latin typeface="Arial" pitchFamily="34" charset="0"/>
          <a:cs typeface="Arial" pitchFamily="34" charset="0"/>
        </a:defRPr>
      </a:lvl8pPr>
      <a:lvl9pPr marL="1828800" algn="r" rtl="0" eaLnBrk="1" fontAlgn="base" hangingPunct="1">
        <a:spcBef>
          <a:spcPct val="0"/>
        </a:spcBef>
        <a:spcAft>
          <a:spcPct val="0"/>
        </a:spcAft>
        <a:defRPr sz="3200">
          <a:solidFill>
            <a:schemeClr val="tx1"/>
          </a:solidFill>
          <a:latin typeface="Arial" pitchFamily="34" charset="0"/>
          <a:cs typeface="Arial" pitchFamily="34" charset="0"/>
        </a:defRPr>
      </a:lvl9pPr>
    </p:titleStyle>
    <p:bodyStyle>
      <a:lvl1pPr marL="341313" indent="-341313" algn="l" rtl="0" eaLnBrk="0" fontAlgn="base" hangingPunct="0">
        <a:spcBef>
          <a:spcPts val="600"/>
        </a:spcBef>
        <a:spcAft>
          <a:spcPts val="1200"/>
        </a:spcAft>
        <a:buClr>
          <a:srgbClr val="2D2901"/>
        </a:buClr>
        <a:buSzPct val="85000"/>
        <a:buFont typeface="Wingdings" pitchFamily="2" charset="2"/>
        <a:buChar char="q"/>
        <a:tabLst>
          <a:tab pos="341313" algn="l"/>
        </a:tabLst>
        <a:defRPr sz="2600" kern="1200">
          <a:solidFill>
            <a:schemeClr val="bg1"/>
          </a:solidFill>
          <a:latin typeface="Arial" pitchFamily="34" charset="0"/>
          <a:ea typeface="+mn-ea"/>
          <a:cs typeface="Arial" pitchFamily="34" charset="0"/>
        </a:defRPr>
      </a:lvl1pPr>
      <a:lvl2pPr marL="639763" indent="-273050" algn="l" rtl="0" eaLnBrk="0" fontAlgn="base" hangingPunct="0">
        <a:spcBef>
          <a:spcPts val="300"/>
        </a:spcBef>
        <a:spcAft>
          <a:spcPts val="1200"/>
        </a:spcAft>
        <a:buClr>
          <a:srgbClr val="222613"/>
        </a:buClr>
        <a:buSzPct val="100000"/>
        <a:buFont typeface="Arial" pitchFamily="34" charset="0"/>
        <a:buChar char="•"/>
        <a:defRPr sz="2400" kern="1200">
          <a:solidFill>
            <a:schemeClr val="bg1"/>
          </a:solidFill>
          <a:latin typeface="Arial" pitchFamily="34" charset="0"/>
          <a:ea typeface="+mn-ea"/>
          <a:cs typeface="Arial" pitchFamily="34" charset="0"/>
        </a:defRPr>
      </a:lvl2pPr>
      <a:lvl3pPr marL="1004888" indent="-228600" algn="l" rtl="0" eaLnBrk="0" fontAlgn="base" hangingPunct="0">
        <a:spcBef>
          <a:spcPts val="300"/>
        </a:spcBef>
        <a:spcAft>
          <a:spcPts val="1200"/>
        </a:spcAft>
        <a:buClr>
          <a:srgbClr val="222613"/>
        </a:buClr>
        <a:buSzPct val="85000"/>
        <a:buFont typeface="Wingdings" pitchFamily="2" charset="2"/>
        <a:buChar char="§"/>
        <a:defRPr sz="2200" kern="1200">
          <a:solidFill>
            <a:schemeClr val="bg1"/>
          </a:solidFill>
          <a:latin typeface="Arial" pitchFamily="34" charset="0"/>
          <a:ea typeface="+mn-ea"/>
          <a:cs typeface="Arial" pitchFamily="34" charset="0"/>
        </a:defRPr>
      </a:lvl3pPr>
      <a:lvl4pPr marL="1279525" indent="-228600" algn="l" rtl="0" eaLnBrk="0" fontAlgn="base" hangingPunct="0">
        <a:spcBef>
          <a:spcPts val="300"/>
        </a:spcBef>
        <a:spcAft>
          <a:spcPts val="1200"/>
        </a:spcAft>
        <a:buClr>
          <a:srgbClr val="222613"/>
        </a:buClr>
        <a:buSzPct val="85000"/>
        <a:buFont typeface="Wingdings" pitchFamily="2" charset="2"/>
        <a:buChar char="Ø"/>
        <a:defRPr sz="2000" kern="1200">
          <a:solidFill>
            <a:schemeClr val="bg1"/>
          </a:solidFill>
          <a:latin typeface="Arial" pitchFamily="34" charset="0"/>
          <a:ea typeface="+mn-ea"/>
          <a:cs typeface="Arial" pitchFamily="34" charset="0"/>
        </a:defRPr>
      </a:lvl4pPr>
      <a:lvl5pPr marL="1554163" indent="-228600" algn="l" rtl="0" eaLnBrk="0" fontAlgn="base" hangingPunct="0">
        <a:spcBef>
          <a:spcPts val="338"/>
        </a:spcBef>
        <a:spcAft>
          <a:spcPts val="1200"/>
        </a:spcAft>
        <a:buClr>
          <a:srgbClr val="222613"/>
        </a:buClr>
        <a:buSzPct val="85000"/>
        <a:buFont typeface="Arial" pitchFamily="34" charset="0"/>
        <a:buChar char="•"/>
        <a:defRPr kern="1200">
          <a:solidFill>
            <a:schemeClr val="bg1"/>
          </a:solidFill>
          <a:latin typeface="Arial" pitchFamily="34" charset="0"/>
          <a:ea typeface="+mn-ea"/>
          <a:cs typeface="Arial" pitchFamily="34" charset="0"/>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1.emf"/><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slide" Target="slide71.xml"/><Relationship Id="rId7" Type="http://schemas.openxmlformats.org/officeDocument/2006/relationships/slide" Target="slide75.xml"/><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slide" Target="slide74.xml"/><Relationship Id="rId5" Type="http://schemas.openxmlformats.org/officeDocument/2006/relationships/slide" Target="slide73.xml"/><Relationship Id="rId4" Type="http://schemas.openxmlformats.org/officeDocument/2006/relationships/slide" Target="slide7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5" descr="BriefingFinal.jpg"/>
          <p:cNvPicPr>
            <a:picLocks noChangeAspect="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6147" name="TextBox 4"/>
          <p:cNvSpPr txBox="1">
            <a:spLocks noChangeArrowheads="1"/>
          </p:cNvSpPr>
          <p:nvPr/>
        </p:nvSpPr>
        <p:spPr bwMode="auto">
          <a:xfrm>
            <a:off x="3184525" y="722313"/>
            <a:ext cx="2819400" cy="307975"/>
          </a:xfrm>
          <a:prstGeom prst="rect">
            <a:avLst/>
          </a:prstGeom>
          <a:noFill/>
          <a:ln w="9525">
            <a:noFill/>
            <a:miter lim="800000"/>
            <a:headEnd/>
            <a:tailEnd/>
          </a:ln>
        </p:spPr>
        <p:txBody>
          <a:bodyPr>
            <a:spAutoFit/>
          </a:bodyPr>
          <a:lstStyle/>
          <a:p>
            <a:pPr algn="ctr" eaLnBrk="0" hangingPunct="0"/>
            <a:r>
              <a:rPr lang="en-US" sz="1400" dirty="0">
                <a:solidFill>
                  <a:srgbClr val="2AA82A"/>
                </a:solidFill>
                <a:latin typeface="Calibri" pitchFamily="34" charset="0"/>
              </a:rPr>
              <a:t>UNCLASSIFIED</a:t>
            </a:r>
          </a:p>
        </p:txBody>
      </p:sp>
      <p:sp>
        <p:nvSpPr>
          <p:cNvPr id="6148" name="Text Box 8"/>
          <p:cNvSpPr txBox="1">
            <a:spLocks noChangeArrowheads="1"/>
          </p:cNvSpPr>
          <p:nvPr/>
        </p:nvSpPr>
        <p:spPr bwMode="auto">
          <a:xfrm>
            <a:off x="8374063" y="787400"/>
            <a:ext cx="200025" cy="122238"/>
          </a:xfrm>
          <a:prstGeom prst="rect">
            <a:avLst/>
          </a:prstGeom>
          <a:solidFill>
            <a:srgbClr val="00CC00"/>
          </a:solidFill>
          <a:ln w="9525">
            <a:noFill/>
            <a:miter lim="800000"/>
            <a:headEnd/>
            <a:tailEnd/>
          </a:ln>
        </p:spPr>
        <p:txBody>
          <a:bodyPr>
            <a:spAutoFit/>
          </a:bodyPr>
          <a:lstStyle/>
          <a:p>
            <a:endParaRPr lang="en-US" sz="200" dirty="0">
              <a:latin typeface="Calibri" pitchFamily="34" charset="0"/>
            </a:endParaRPr>
          </a:p>
        </p:txBody>
      </p:sp>
      <p:sp>
        <p:nvSpPr>
          <p:cNvPr id="6149" name="Text Box 7"/>
          <p:cNvSpPr txBox="1">
            <a:spLocks noChangeArrowheads="1"/>
          </p:cNvSpPr>
          <p:nvPr/>
        </p:nvSpPr>
        <p:spPr bwMode="auto">
          <a:xfrm>
            <a:off x="8301038" y="741363"/>
            <a:ext cx="354012" cy="214312"/>
          </a:xfrm>
          <a:prstGeom prst="rect">
            <a:avLst/>
          </a:prstGeom>
          <a:noFill/>
          <a:ln w="9525">
            <a:noFill/>
            <a:miter lim="800000"/>
            <a:headEnd/>
            <a:tailEnd/>
          </a:ln>
        </p:spPr>
        <p:txBody>
          <a:bodyPr wrap="none">
            <a:spAutoFit/>
          </a:bodyPr>
          <a:lstStyle/>
          <a:p>
            <a:r>
              <a:rPr lang="en-US" sz="800" dirty="0">
                <a:latin typeface="Calibri" pitchFamily="34" charset="0"/>
              </a:rPr>
              <a:t>G-1</a:t>
            </a:r>
          </a:p>
        </p:txBody>
      </p:sp>
      <p:sp>
        <p:nvSpPr>
          <p:cNvPr id="6150" name="TextBox 4"/>
          <p:cNvSpPr txBox="1">
            <a:spLocks noChangeArrowheads="1"/>
          </p:cNvSpPr>
          <p:nvPr/>
        </p:nvSpPr>
        <p:spPr bwMode="auto">
          <a:xfrm>
            <a:off x="76200" y="6550025"/>
            <a:ext cx="2819400" cy="304800"/>
          </a:xfrm>
          <a:prstGeom prst="rect">
            <a:avLst/>
          </a:prstGeom>
          <a:noFill/>
          <a:ln w="9525">
            <a:noFill/>
            <a:miter lim="800000"/>
            <a:headEnd/>
            <a:tailEnd/>
          </a:ln>
        </p:spPr>
        <p:txBody>
          <a:bodyPr>
            <a:spAutoFit/>
          </a:bodyPr>
          <a:lstStyle/>
          <a:p>
            <a:pPr eaLnBrk="0" hangingPunct="0"/>
            <a:r>
              <a:rPr lang="en-US" sz="1400" dirty="0">
                <a:solidFill>
                  <a:schemeClr val="bg1"/>
                </a:solidFill>
                <a:latin typeface="Calibri" pitchFamily="34" charset="0"/>
              </a:rPr>
              <a:t>2 Jun 10</a:t>
            </a:r>
          </a:p>
        </p:txBody>
      </p:sp>
      <p:sp>
        <p:nvSpPr>
          <p:cNvPr id="6151" name="Rectangle 6"/>
          <p:cNvSpPr txBox="1">
            <a:spLocks noChangeArrowheads="1"/>
          </p:cNvSpPr>
          <p:nvPr/>
        </p:nvSpPr>
        <p:spPr bwMode="auto">
          <a:xfrm>
            <a:off x="1295400" y="4953000"/>
            <a:ext cx="7848600" cy="1143000"/>
          </a:xfrm>
          <a:prstGeom prst="rect">
            <a:avLst/>
          </a:prstGeom>
          <a:noFill/>
          <a:ln w="9525">
            <a:noFill/>
            <a:miter lim="800000"/>
            <a:headEnd/>
            <a:tailEnd/>
          </a:ln>
        </p:spPr>
        <p:txBody>
          <a:bodyPr anchor="ctr"/>
          <a:lstStyle/>
          <a:p>
            <a:pPr marL="341313" indent="-341313" algn="ctr">
              <a:spcAft>
                <a:spcPts val="1200"/>
              </a:spcAft>
              <a:buClr>
                <a:srgbClr val="2D2901"/>
              </a:buClr>
              <a:buSzPct val="85000"/>
              <a:tabLst>
                <a:tab pos="341313" algn="l"/>
              </a:tabLst>
            </a:pPr>
            <a:r>
              <a:rPr lang="en-US" sz="2800" dirty="0"/>
              <a:t>SHARP Annual Unit Refresher Training</a:t>
            </a:r>
          </a:p>
          <a:p>
            <a:pPr marL="341313" indent="-341313" algn="ctr">
              <a:spcAft>
                <a:spcPts val="1200"/>
              </a:spcAft>
              <a:buClr>
                <a:srgbClr val="2D2901"/>
              </a:buClr>
              <a:buSzPct val="85000"/>
              <a:tabLst>
                <a:tab pos="341313" algn="l"/>
              </a:tabLst>
            </a:pPr>
            <a:r>
              <a:rPr lang="en-US" sz="2800" dirty="0"/>
              <a:t> (Pre and Post Deployment)</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sz="2800" dirty="0" smtClean="0"/>
              <a:t>Understanding the Magnitude of the Problem</a:t>
            </a:r>
            <a:endParaRPr sz="2800" dirty="0"/>
          </a:p>
        </p:txBody>
      </p:sp>
      <p:sp>
        <p:nvSpPr>
          <p:cNvPr id="11267" name="Text Placeholder 2"/>
          <p:cNvSpPr>
            <a:spLocks noGrp="1"/>
          </p:cNvSpPr>
          <p:nvPr>
            <p:ph type="body" sz="quarter" idx="10"/>
          </p:nvPr>
        </p:nvSpPr>
        <p:spPr>
          <a:xfrm>
            <a:off x="347663" y="1296988"/>
            <a:ext cx="8567737" cy="5257800"/>
          </a:xfrm>
        </p:spPr>
        <p:txBody>
          <a:bodyPr/>
          <a:lstStyle/>
          <a:p>
            <a:pPr marL="338138" indent="-338138">
              <a:spcBef>
                <a:spcPts val="0"/>
              </a:spcBef>
              <a:defRPr/>
            </a:pPr>
            <a:r>
              <a:rPr lang="en-US" sz="2400" dirty="0" smtClean="0"/>
              <a:t>Who do you think has experienced sexual harassment in the Army?  Of those surveyed in the ARI Human Relations 2009 Operational Troops Survey….</a:t>
            </a:r>
          </a:p>
          <a:p>
            <a:pPr lvl="1">
              <a:spcBef>
                <a:spcPts val="0"/>
              </a:spcBef>
              <a:defRPr/>
            </a:pPr>
            <a:r>
              <a:rPr lang="en-US" sz="2000" dirty="0" smtClean="0"/>
              <a:t>Male officers: 40%</a:t>
            </a:r>
          </a:p>
          <a:p>
            <a:pPr lvl="1">
              <a:spcBef>
                <a:spcPts val="0"/>
              </a:spcBef>
              <a:defRPr/>
            </a:pPr>
            <a:r>
              <a:rPr lang="en-US" sz="2000" dirty="0" smtClean="0"/>
              <a:t>Female officers: 60%</a:t>
            </a:r>
          </a:p>
          <a:p>
            <a:pPr lvl="1">
              <a:spcBef>
                <a:spcPts val="0"/>
              </a:spcBef>
              <a:defRPr/>
            </a:pPr>
            <a:r>
              <a:rPr lang="en-US" sz="2000" dirty="0" smtClean="0"/>
              <a:t>Male enlisted Soldiers: 50%</a:t>
            </a:r>
          </a:p>
          <a:p>
            <a:pPr lvl="1">
              <a:spcBef>
                <a:spcPts val="0"/>
              </a:spcBef>
              <a:spcAft>
                <a:spcPts val="1500"/>
              </a:spcAft>
              <a:defRPr/>
            </a:pPr>
            <a:r>
              <a:rPr lang="en-US" sz="2000" dirty="0" smtClean="0"/>
              <a:t>Female enlisted Soldiers: 70%</a:t>
            </a:r>
          </a:p>
          <a:p>
            <a:pPr>
              <a:spcBef>
                <a:spcPts val="0"/>
              </a:spcBef>
              <a:spcAft>
                <a:spcPts val="1500"/>
              </a:spcAft>
              <a:defRPr/>
            </a:pPr>
            <a:r>
              <a:rPr lang="en-US" sz="2800" b="1" dirty="0" smtClean="0"/>
              <a:t> </a:t>
            </a:r>
            <a:r>
              <a:rPr lang="en-US" sz="2400" dirty="0" smtClean="0"/>
              <a:t>FY10-06-05 Army Civilian Attitude Survey – Harassment</a:t>
            </a:r>
          </a:p>
          <a:p>
            <a:pPr lvl="1">
              <a:spcBef>
                <a:spcPts val="0"/>
              </a:spcBef>
              <a:spcAft>
                <a:spcPts val="1500"/>
              </a:spcAft>
              <a:defRPr/>
            </a:pPr>
            <a:r>
              <a:rPr lang="en-US" sz="2000" dirty="0" smtClean="0"/>
              <a:t> 8% of 6,639 Non-Supervisors Surveyed</a:t>
            </a:r>
          </a:p>
          <a:p>
            <a:pPr lvl="1">
              <a:spcBef>
                <a:spcPts val="0"/>
              </a:spcBef>
              <a:spcAft>
                <a:spcPts val="1500"/>
              </a:spcAft>
              <a:defRPr/>
            </a:pPr>
            <a:r>
              <a:rPr lang="en-US" sz="2000" dirty="0" smtClean="0"/>
              <a:t> 6% of 1,302 Supervisors Surveyed</a:t>
            </a:r>
          </a:p>
          <a:p>
            <a:pPr lvl="1">
              <a:spcBef>
                <a:spcPts val="0"/>
              </a:spcBef>
              <a:spcAft>
                <a:spcPts val="1500"/>
              </a:spcAft>
              <a:defRPr/>
            </a:pPr>
            <a:endParaRPr lang="en-US" sz="2000" dirty="0" smtClean="0"/>
          </a:p>
          <a:p>
            <a:pPr>
              <a:buFont typeface="Wingdings" pitchFamily="2" charset="2"/>
              <a:buNone/>
              <a:defRPr/>
            </a:pPr>
            <a:r>
              <a:rPr lang="en-US" sz="1200" dirty="0" smtClean="0"/>
              <a:t> 8 %</a:t>
            </a:r>
          </a:p>
          <a:p>
            <a:pPr>
              <a:spcBef>
                <a:spcPts val="0"/>
              </a:spcBef>
              <a:spcAft>
                <a:spcPts val="1500"/>
              </a:spcAft>
              <a:defRPr/>
            </a:pPr>
            <a:endParaRPr lang="en-US" sz="1200" dirty="0" smtClean="0"/>
          </a:p>
          <a:p>
            <a:pPr marL="346075" lvl="1" indent="0" algn="r">
              <a:spcBef>
                <a:spcPts val="0"/>
              </a:spcBef>
              <a:buFont typeface="Arial" pitchFamily="34" charset="0"/>
              <a:buNone/>
              <a:defRPr/>
            </a:pPr>
            <a:endParaRPr lang="en-US" sz="1200" dirty="0" smtClean="0"/>
          </a:p>
        </p:txBody>
      </p:sp>
      <p:sp>
        <p:nvSpPr>
          <p:cNvPr id="12292" name="TextBox 3"/>
          <p:cNvSpPr txBox="1">
            <a:spLocks noChangeArrowheads="1"/>
          </p:cNvSpPr>
          <p:nvPr/>
        </p:nvSpPr>
        <p:spPr bwMode="auto">
          <a:xfrm>
            <a:off x="762000" y="762000"/>
            <a:ext cx="7858125" cy="523875"/>
          </a:xfrm>
          <a:prstGeom prst="rect">
            <a:avLst/>
          </a:prstGeom>
          <a:noFill/>
          <a:ln w="9525">
            <a:noFill/>
            <a:miter lim="800000"/>
            <a:headEnd/>
            <a:tailEnd/>
          </a:ln>
        </p:spPr>
        <p:txBody>
          <a:bodyPr wrap="none">
            <a:spAutoFit/>
          </a:bodyPr>
          <a:lstStyle/>
          <a:p>
            <a:r>
              <a:rPr lang="en-US" sz="2800" b="1" dirty="0">
                <a:solidFill>
                  <a:schemeClr val="bg1"/>
                </a:solidFill>
              </a:rPr>
              <a:t>Sexual Harassment Affects Men and Women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 calcmode="lin" valueType="num">
                                      <p:cBhvr additive="base">
                                        <p:cTn id="7" dur="500" fill="hold"/>
                                        <p:tgtEl>
                                          <p:spTgt spid="11267">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anim calcmode="lin" valueType="num">
                                      <p:cBhvr additive="base">
                                        <p:cTn id="13" dur="500" fill="hold"/>
                                        <p:tgtEl>
                                          <p:spTgt spid="11267">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7">
                                            <p:txEl>
                                              <p:pRg st="4" end="4"/>
                                            </p:txEl>
                                          </p:spTgt>
                                        </p:tgtEl>
                                        <p:attrNameLst>
                                          <p:attrName>style.visibility</p:attrName>
                                        </p:attrNameLst>
                                      </p:cBhvr>
                                      <p:to>
                                        <p:strVal val="visible"/>
                                      </p:to>
                                    </p:set>
                                    <p:anim calcmode="lin" valueType="num">
                                      <p:cBhvr additive="base">
                                        <p:cTn id="25"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67">
                                            <p:txEl>
                                              <p:pRg st="5" end="5"/>
                                            </p:txEl>
                                          </p:spTgt>
                                        </p:tgtEl>
                                        <p:attrNameLst>
                                          <p:attrName>style.visibility</p:attrName>
                                        </p:attrNameLst>
                                      </p:cBhvr>
                                      <p:to>
                                        <p:strVal val="visible"/>
                                      </p:to>
                                    </p:set>
                                    <p:anim calcmode="lin" valueType="num">
                                      <p:cBhvr additive="base">
                                        <p:cTn id="31"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 calcmode="lin" valueType="num">
                                      <p:cBhvr additive="base">
                                        <p:cTn id="37"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267">
                                            <p:txEl>
                                              <p:pRg st="7" end="7"/>
                                            </p:txEl>
                                          </p:spTgt>
                                        </p:tgtEl>
                                        <p:attrNameLst>
                                          <p:attrName>style.visibility</p:attrName>
                                        </p:attrNameLst>
                                      </p:cBhvr>
                                      <p:to>
                                        <p:strVal val="visible"/>
                                      </p:to>
                                    </p:set>
                                    <p:anim calcmode="lin" valueType="num">
                                      <p:cBhvr additive="base">
                                        <p:cTn id="43" dur="5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2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267">
                                            <p:txEl>
                                              <p:pRg st="9" end="9"/>
                                            </p:txEl>
                                          </p:spTgt>
                                        </p:tgtEl>
                                        <p:attrNameLst>
                                          <p:attrName>style.visibility</p:attrName>
                                        </p:attrNameLst>
                                      </p:cBhvr>
                                      <p:to>
                                        <p:strVal val="visible"/>
                                      </p:to>
                                    </p:set>
                                    <p:anim calcmode="lin" valueType="num">
                                      <p:cBhvr additive="base">
                                        <p:cTn id="49" dur="500" fill="hold"/>
                                        <p:tgtEl>
                                          <p:spTgt spid="1126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2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7663" y="1676400"/>
            <a:ext cx="8439150" cy="4651375"/>
          </a:xfrm>
        </p:spPr>
        <p:txBody>
          <a:bodyPr/>
          <a:lstStyle/>
          <a:p>
            <a:pPr marL="0" indent="0">
              <a:buFont typeface="Wingdings" pitchFamily="2" charset="2"/>
              <a:buNone/>
              <a:tabLst/>
              <a:defRPr/>
            </a:pPr>
            <a:r>
              <a:rPr lang="en-US" dirty="0" smtClean="0"/>
              <a:t>According to Army sexual assault data for FY2009: </a:t>
            </a:r>
          </a:p>
          <a:p>
            <a:pPr>
              <a:defRPr/>
            </a:pPr>
            <a:r>
              <a:rPr lang="en-US" sz="2400" dirty="0" smtClean="0"/>
              <a:t>67% of </a:t>
            </a:r>
            <a:r>
              <a:rPr lang="en-US" sz="2400" u="sng" dirty="0" smtClean="0">
                <a:solidFill>
                  <a:srgbClr val="706702"/>
                </a:solidFill>
              </a:rPr>
              <a:t>violent crime in the Army </a:t>
            </a:r>
            <a:r>
              <a:rPr lang="en-US" sz="2400" dirty="0" smtClean="0"/>
              <a:t>was due to sexual assaults</a:t>
            </a:r>
          </a:p>
          <a:p>
            <a:pPr>
              <a:defRPr/>
            </a:pPr>
            <a:r>
              <a:rPr lang="en-US" sz="2400" dirty="0" smtClean="0"/>
              <a:t>59% of sexual assaults were </a:t>
            </a:r>
            <a:r>
              <a:rPr lang="en-US" sz="2400" u="sng" dirty="0" smtClean="0">
                <a:solidFill>
                  <a:srgbClr val="706702"/>
                </a:solidFill>
              </a:rPr>
              <a:t>“Blue on Blue”</a:t>
            </a:r>
          </a:p>
          <a:p>
            <a:pPr marL="0" indent="0">
              <a:buFont typeface="Wingdings" pitchFamily="2" charset="2"/>
              <a:buNone/>
              <a:defRPr/>
            </a:pPr>
            <a:endParaRPr lang="en-US" sz="1400" dirty="0" smtClean="0"/>
          </a:p>
          <a:p>
            <a:pPr marL="0" indent="0" algn="ctr">
              <a:buFont typeface="Wingdings" pitchFamily="2" charset="2"/>
              <a:buNone/>
              <a:defRPr/>
            </a:pPr>
            <a:r>
              <a:rPr lang="en-US" dirty="0" smtClean="0">
                <a:solidFill>
                  <a:schemeClr val="accent2">
                    <a:lumMod val="75000"/>
                  </a:schemeClr>
                </a:solidFill>
              </a:rPr>
              <a:t>Bottomline: Sexual assault is a crime that is endangering the Army from the inside out</a:t>
            </a:r>
          </a:p>
        </p:txBody>
      </p:sp>
      <p:sp>
        <p:nvSpPr>
          <p:cNvPr id="13315" name="TextBox 3"/>
          <p:cNvSpPr txBox="1">
            <a:spLocks noChangeArrowheads="1"/>
          </p:cNvSpPr>
          <p:nvPr/>
        </p:nvSpPr>
        <p:spPr bwMode="auto">
          <a:xfrm>
            <a:off x="2311400" y="838200"/>
            <a:ext cx="4546600" cy="523875"/>
          </a:xfrm>
          <a:prstGeom prst="rect">
            <a:avLst/>
          </a:prstGeom>
          <a:noFill/>
          <a:ln w="9525">
            <a:noFill/>
            <a:miter lim="800000"/>
            <a:headEnd/>
            <a:tailEnd/>
          </a:ln>
        </p:spPr>
        <p:txBody>
          <a:bodyPr wrap="none">
            <a:spAutoFit/>
          </a:bodyPr>
          <a:lstStyle/>
          <a:p>
            <a:r>
              <a:rPr lang="pt-BR" sz="2800" b="1">
                <a:solidFill>
                  <a:schemeClr val="bg1"/>
                </a:solidFill>
              </a:rPr>
              <a:t>Sexual Assault is a Crime</a:t>
            </a:r>
            <a:endParaRPr lang="en-US" sz="2800" b="1" dirty="0">
              <a:solidFill>
                <a:schemeClr val="bg1"/>
              </a:solidFill>
            </a:endParaRPr>
          </a:p>
        </p:txBody>
      </p:sp>
      <p:sp>
        <p:nvSpPr>
          <p:cNvPr id="7" name="Title 1"/>
          <p:cNvSpPr>
            <a:spLocks noGrp="1"/>
          </p:cNvSpPr>
          <p:nvPr>
            <p:ph type="title"/>
          </p:nvPr>
        </p:nvSpPr>
        <p:spPr>
          <a:xfrm>
            <a:off x="880004" y="-118534"/>
            <a:ext cx="8229600" cy="685800"/>
          </a:xfrm>
        </p:spPr>
        <p:txBody>
          <a:bodyPr/>
          <a:lstStyle/>
          <a:p>
            <a:pPr eaLnBrk="1" fontAlgn="auto" hangingPunct="1">
              <a:spcAft>
                <a:spcPts val="0"/>
              </a:spcAft>
              <a:defRPr/>
            </a:pPr>
            <a:r>
              <a:rPr sz="2800" dirty="0" smtClean="0"/>
              <a:t>Understanding the Magnitude of the Problem </a:t>
            </a:r>
            <a:r>
              <a:rPr sz="2800" dirty="0" err="1" smtClean="0"/>
              <a:t>Con't</a:t>
            </a:r>
            <a:endParaRP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Placeholder 2"/>
          <p:cNvSpPr>
            <a:spLocks noGrp="1"/>
          </p:cNvSpPr>
          <p:nvPr>
            <p:ph type="body" sz="quarter" idx="10"/>
          </p:nvPr>
        </p:nvSpPr>
        <p:spPr>
          <a:xfrm>
            <a:off x="304800" y="1219200"/>
            <a:ext cx="8439150" cy="5257800"/>
          </a:xfrm>
        </p:spPr>
        <p:txBody>
          <a:bodyPr/>
          <a:lstStyle/>
          <a:p>
            <a:pPr marL="0" indent="0" algn="ctr">
              <a:buFont typeface="Wingdings" pitchFamily="2" charset="2"/>
              <a:buNone/>
            </a:pPr>
            <a:endParaRPr lang="en-US" sz="1200" smtClean="0"/>
          </a:p>
          <a:p>
            <a:pPr marL="0" indent="0" algn="ctr">
              <a:buFont typeface="Wingdings" pitchFamily="2" charset="2"/>
              <a:buNone/>
            </a:pPr>
            <a:r>
              <a:rPr lang="en-US" sz="3000" smtClean="0"/>
              <a:t>How does sexual harassment and sexual assault     affect Soldiers and civilians in their units and communities?</a:t>
            </a:r>
          </a:p>
          <a:p>
            <a:pPr marL="0" indent="0" algn="ctr">
              <a:buFont typeface="Wingdings" pitchFamily="2" charset="2"/>
              <a:buNone/>
            </a:pPr>
            <a:endParaRPr lang="en-US" sz="3000" smtClean="0"/>
          </a:p>
          <a:p>
            <a:pPr marL="0" indent="0" algn="ctr">
              <a:buFont typeface="Wingdings" pitchFamily="2" charset="2"/>
              <a:buNone/>
            </a:pPr>
            <a:r>
              <a:rPr lang="en-US" sz="3000" b="1" smtClean="0">
                <a:solidFill>
                  <a:srgbClr val="706702"/>
                </a:solidFill>
              </a:rPr>
              <a:t>It undermines the strength of our Army and fundamentally goes against the Warrior Ethos, the Army Civilian Corps Creed, and the Army Values</a:t>
            </a:r>
          </a:p>
          <a:p>
            <a:pPr marL="0" indent="0" algn="ctr">
              <a:buFont typeface="Wingdings" pitchFamily="2" charset="2"/>
              <a:buNone/>
            </a:pPr>
            <a:endParaRPr lang="en-US" sz="3000" smtClean="0"/>
          </a:p>
          <a:p>
            <a:pPr marL="0" indent="0" algn="ctr">
              <a:buFont typeface="Wingdings" pitchFamily="2" charset="2"/>
              <a:buNone/>
            </a:pPr>
            <a:endParaRPr lang="en-US" sz="3000" smtClean="0"/>
          </a:p>
        </p:txBody>
      </p:sp>
      <p:sp>
        <p:nvSpPr>
          <p:cNvPr id="14339" name="TextBox 3"/>
          <p:cNvSpPr txBox="1">
            <a:spLocks noChangeArrowheads="1"/>
          </p:cNvSpPr>
          <p:nvPr/>
        </p:nvSpPr>
        <p:spPr bwMode="auto">
          <a:xfrm>
            <a:off x="2857500" y="838200"/>
            <a:ext cx="3467100" cy="523875"/>
          </a:xfrm>
          <a:prstGeom prst="rect">
            <a:avLst/>
          </a:prstGeom>
          <a:noFill/>
          <a:ln w="9525">
            <a:noFill/>
            <a:miter lim="800000"/>
            <a:headEnd/>
            <a:tailEnd/>
          </a:ln>
        </p:spPr>
        <p:txBody>
          <a:bodyPr wrap="none">
            <a:spAutoFit/>
          </a:bodyPr>
          <a:lstStyle/>
          <a:p>
            <a:r>
              <a:rPr lang="pt-BR" sz="2800" b="1">
                <a:solidFill>
                  <a:schemeClr val="bg1"/>
                </a:solidFill>
              </a:rPr>
              <a:t>What’s the Impact?</a:t>
            </a:r>
            <a:endParaRPr lang="en-US" sz="2800" b="1">
              <a:solidFill>
                <a:schemeClr val="bg1"/>
              </a:solidFill>
            </a:endParaRPr>
          </a:p>
        </p:txBody>
      </p:sp>
      <p:sp>
        <p:nvSpPr>
          <p:cNvPr id="6" name="Title 1"/>
          <p:cNvSpPr>
            <a:spLocks noGrp="1"/>
          </p:cNvSpPr>
          <p:nvPr>
            <p:ph type="title"/>
          </p:nvPr>
        </p:nvSpPr>
        <p:spPr>
          <a:xfrm>
            <a:off x="897467" y="-118531"/>
            <a:ext cx="8229600" cy="685800"/>
          </a:xfrm>
        </p:spPr>
        <p:txBody>
          <a:bodyPr/>
          <a:lstStyle/>
          <a:p>
            <a:pPr eaLnBrk="1" fontAlgn="auto" hangingPunct="1">
              <a:spcAft>
                <a:spcPts val="0"/>
              </a:spcAft>
              <a:defRPr/>
            </a:pPr>
            <a:r>
              <a:rPr sz="2800" smtClean="0"/>
              <a:t>Understanding the Magnitude of the Problem Con't</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362">
                                            <p:txEl>
                                              <p:pRg st="1" end="1"/>
                                            </p:txEl>
                                          </p:spTgt>
                                        </p:tgtEl>
                                        <p:attrNameLst>
                                          <p:attrName>style.visibility</p:attrName>
                                        </p:attrNameLst>
                                      </p:cBhvr>
                                      <p:to>
                                        <p:strVal val="visible"/>
                                      </p:to>
                                    </p:set>
                                    <p:anim calcmode="lin" valueType="num">
                                      <p:cBhvr additive="base">
                                        <p:cTn id="7" dur="500" fill="hold"/>
                                        <p:tgtEl>
                                          <p:spTgt spid="1536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2">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5362">
                                            <p:txEl>
                                              <p:pRg st="3" end="3"/>
                                            </p:txEl>
                                          </p:spTgt>
                                        </p:tgtEl>
                                        <p:attrNameLst>
                                          <p:attrName>style.visibility</p:attrName>
                                        </p:attrNameLst>
                                      </p:cBhvr>
                                      <p:to>
                                        <p:strVal val="visible"/>
                                      </p:to>
                                    </p:set>
                                    <p:animEffect transition="in" filter="dissolve">
                                      <p:cBhvr>
                                        <p:cTn id="13" dur="500"/>
                                        <p:tgtEl>
                                          <p:spTgt spid="1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57199" y="762000"/>
            <a:ext cx="2590801" cy="457200"/>
          </a:xfrm>
        </p:spPr>
        <p:txBody>
          <a:bodyPr/>
          <a:lstStyle/>
          <a:p>
            <a:pPr>
              <a:defRPr/>
            </a:pPr>
            <a:r>
              <a:rPr lang="en-US" sz="2600" dirty="0" smtClean="0"/>
              <a:t>Individual</a:t>
            </a:r>
            <a:endParaRPr lang="en-US" sz="2600" dirty="0"/>
          </a:p>
        </p:txBody>
      </p:sp>
      <p:sp>
        <p:nvSpPr>
          <p:cNvPr id="17411" name="Text Placeholder 2"/>
          <p:cNvSpPr>
            <a:spLocks noGrp="1"/>
          </p:cNvSpPr>
          <p:nvPr>
            <p:ph sz="half" idx="2"/>
          </p:nvPr>
        </p:nvSpPr>
        <p:spPr>
          <a:xfrm>
            <a:off x="304800" y="1143000"/>
            <a:ext cx="2819400" cy="4114800"/>
          </a:xfrm>
          <a:solidFill>
            <a:schemeClr val="bg2">
              <a:lumMod val="20000"/>
              <a:lumOff val="80000"/>
            </a:schemeClr>
          </a:solidFill>
        </p:spPr>
        <p:txBody>
          <a:bodyPr/>
          <a:lstStyle/>
          <a:p>
            <a:pPr>
              <a:spcBef>
                <a:spcPts val="0"/>
              </a:spcBef>
              <a:spcAft>
                <a:spcPts val="600"/>
              </a:spcAft>
              <a:defRPr/>
            </a:pPr>
            <a:r>
              <a:rPr lang="en-US" sz="2200" dirty="0" smtClean="0"/>
              <a:t>Isolation</a:t>
            </a:r>
          </a:p>
          <a:p>
            <a:pPr>
              <a:spcBef>
                <a:spcPts val="0"/>
              </a:spcBef>
              <a:spcAft>
                <a:spcPts val="600"/>
              </a:spcAft>
              <a:defRPr/>
            </a:pPr>
            <a:r>
              <a:rPr lang="en-US" sz="2200" dirty="0" smtClean="0"/>
              <a:t>Depression</a:t>
            </a:r>
          </a:p>
          <a:p>
            <a:pPr>
              <a:spcBef>
                <a:spcPts val="0"/>
              </a:spcBef>
              <a:spcAft>
                <a:spcPts val="600"/>
              </a:spcAft>
              <a:defRPr/>
            </a:pPr>
            <a:r>
              <a:rPr lang="en-US" sz="2200" dirty="0" smtClean="0"/>
              <a:t>Degrading of individual</a:t>
            </a:r>
          </a:p>
          <a:p>
            <a:pPr>
              <a:spcBef>
                <a:spcPts val="0"/>
              </a:spcBef>
              <a:spcAft>
                <a:spcPts val="600"/>
              </a:spcAft>
              <a:defRPr/>
            </a:pPr>
            <a:r>
              <a:rPr lang="en-US" sz="2200" dirty="0" smtClean="0"/>
              <a:t>Difficulty with trust</a:t>
            </a:r>
          </a:p>
          <a:p>
            <a:pPr>
              <a:spcBef>
                <a:spcPts val="0"/>
              </a:spcBef>
              <a:spcAft>
                <a:spcPts val="600"/>
              </a:spcAft>
              <a:defRPr/>
            </a:pPr>
            <a:r>
              <a:rPr lang="en-US" sz="2200" dirty="0" smtClean="0"/>
              <a:t>Excessive absenteeism</a:t>
            </a:r>
          </a:p>
          <a:p>
            <a:pPr>
              <a:spcBef>
                <a:spcPts val="0"/>
              </a:spcBef>
              <a:spcAft>
                <a:spcPts val="600"/>
              </a:spcAft>
              <a:defRPr/>
            </a:pPr>
            <a:r>
              <a:rPr lang="en-US" sz="2200" dirty="0" smtClean="0"/>
              <a:t>Loss of career</a:t>
            </a:r>
          </a:p>
          <a:p>
            <a:pPr>
              <a:spcBef>
                <a:spcPts val="0"/>
              </a:spcBef>
              <a:spcAft>
                <a:spcPts val="600"/>
              </a:spcAft>
              <a:defRPr/>
            </a:pPr>
            <a:r>
              <a:rPr lang="en-US" sz="2200" dirty="0" smtClean="0"/>
              <a:t>Post Traumatic Stress Syndrome </a:t>
            </a:r>
          </a:p>
        </p:txBody>
      </p:sp>
      <p:sp>
        <p:nvSpPr>
          <p:cNvPr id="17412" name="Content Placeholder 3"/>
          <p:cNvSpPr>
            <a:spLocks noGrp="1"/>
          </p:cNvSpPr>
          <p:nvPr>
            <p:ph sz="quarter" idx="4"/>
          </p:nvPr>
        </p:nvSpPr>
        <p:spPr>
          <a:xfrm>
            <a:off x="3200400" y="1143000"/>
            <a:ext cx="2819400" cy="4114800"/>
          </a:xfrm>
          <a:solidFill>
            <a:schemeClr val="bg2">
              <a:lumMod val="40000"/>
              <a:lumOff val="60000"/>
            </a:schemeClr>
          </a:solidFill>
        </p:spPr>
        <p:txBody>
          <a:bodyPr/>
          <a:lstStyle/>
          <a:p>
            <a:pPr>
              <a:spcBef>
                <a:spcPts val="0"/>
              </a:spcBef>
              <a:spcAft>
                <a:spcPts val="600"/>
              </a:spcAft>
              <a:defRPr/>
            </a:pPr>
            <a:r>
              <a:rPr lang="en-US" sz="2200" dirty="0" smtClean="0"/>
              <a:t>Loss of unit cohesion</a:t>
            </a:r>
          </a:p>
          <a:p>
            <a:pPr>
              <a:spcBef>
                <a:spcPts val="0"/>
              </a:spcBef>
              <a:spcAft>
                <a:spcPts val="600"/>
              </a:spcAft>
              <a:defRPr/>
            </a:pPr>
            <a:r>
              <a:rPr lang="en-US" sz="2200" dirty="0" smtClean="0"/>
              <a:t>Inability to accomplish goals/mission</a:t>
            </a:r>
          </a:p>
          <a:p>
            <a:pPr>
              <a:spcBef>
                <a:spcPts val="0"/>
              </a:spcBef>
              <a:spcAft>
                <a:spcPts val="600"/>
              </a:spcAft>
              <a:defRPr/>
            </a:pPr>
            <a:r>
              <a:rPr lang="en-US" sz="2200" dirty="0" smtClean="0"/>
              <a:t>Decreased unit readiness </a:t>
            </a:r>
          </a:p>
          <a:p>
            <a:pPr>
              <a:spcBef>
                <a:spcPts val="0"/>
              </a:spcBef>
              <a:spcAft>
                <a:spcPts val="600"/>
              </a:spcAft>
              <a:defRPr/>
            </a:pPr>
            <a:r>
              <a:rPr lang="en-US" sz="2200" dirty="0" smtClean="0"/>
              <a:t>Low morale</a:t>
            </a:r>
          </a:p>
          <a:p>
            <a:pPr>
              <a:spcBef>
                <a:spcPts val="0"/>
              </a:spcBef>
              <a:spcAft>
                <a:spcPts val="600"/>
              </a:spcAft>
              <a:defRPr/>
            </a:pPr>
            <a:r>
              <a:rPr lang="en-US" sz="2200" dirty="0" smtClean="0"/>
              <a:t>Excessive absenteeism</a:t>
            </a:r>
          </a:p>
          <a:p>
            <a:pPr>
              <a:spcBef>
                <a:spcPts val="0"/>
              </a:spcBef>
              <a:spcAft>
                <a:spcPts val="600"/>
              </a:spcAft>
              <a:defRPr/>
            </a:pPr>
            <a:r>
              <a:rPr lang="en-US" sz="2200" dirty="0" smtClean="0"/>
              <a:t>Loss of personnel</a:t>
            </a:r>
          </a:p>
        </p:txBody>
      </p:sp>
      <p:sp>
        <p:nvSpPr>
          <p:cNvPr id="6" name="Text Placeholder 5"/>
          <p:cNvSpPr>
            <a:spLocks noGrp="1"/>
          </p:cNvSpPr>
          <p:nvPr>
            <p:ph type="body" idx="3"/>
          </p:nvPr>
        </p:nvSpPr>
        <p:spPr>
          <a:xfrm>
            <a:off x="3581400" y="762000"/>
            <a:ext cx="1981200" cy="457200"/>
          </a:xfrm>
          <a:noFill/>
        </p:spPr>
        <p:txBody>
          <a:bodyPr/>
          <a:lstStyle/>
          <a:p>
            <a:pPr>
              <a:defRPr/>
            </a:pPr>
            <a:r>
              <a:rPr sz="2600"/>
              <a:t>Unit</a:t>
            </a:r>
          </a:p>
        </p:txBody>
      </p:sp>
      <p:sp>
        <p:nvSpPr>
          <p:cNvPr id="2" name="Title 1"/>
          <p:cNvSpPr>
            <a:spLocks noGrp="1"/>
          </p:cNvSpPr>
          <p:nvPr>
            <p:ph type="title"/>
          </p:nvPr>
        </p:nvSpPr>
        <p:spPr>
          <a:xfrm>
            <a:off x="838200" y="-152400"/>
            <a:ext cx="8229307" cy="685800"/>
          </a:xfrm>
        </p:spPr>
        <p:txBody>
          <a:bodyPr/>
          <a:lstStyle/>
          <a:p>
            <a:pPr>
              <a:defRPr/>
            </a:pPr>
            <a:r>
              <a:rPr sz="2800" smtClean="0"/>
              <a:t>Effects of Sexual Harassment/Assault</a:t>
            </a:r>
            <a:endParaRPr sz="2800"/>
          </a:p>
        </p:txBody>
      </p:sp>
      <p:sp>
        <p:nvSpPr>
          <p:cNvPr id="7" name="TextBox 6"/>
          <p:cNvSpPr txBox="1"/>
          <p:nvPr/>
        </p:nvSpPr>
        <p:spPr>
          <a:xfrm>
            <a:off x="304800" y="5410200"/>
            <a:ext cx="8534400" cy="862013"/>
          </a:xfrm>
          <a:prstGeom prst="rect">
            <a:avLst/>
          </a:prstGeom>
          <a:noFill/>
          <a:ln w="25400">
            <a:solidFill>
              <a:schemeClr val="bg1"/>
            </a:solidFill>
          </a:ln>
        </p:spPr>
        <p:txBody>
          <a:bodyPr>
            <a:spAutoFit/>
          </a:bodyPr>
          <a:lstStyle/>
          <a:p>
            <a:pPr>
              <a:defRPr/>
            </a:pPr>
            <a:r>
              <a:rPr lang="en-US" sz="2400" dirty="0">
                <a:solidFill>
                  <a:schemeClr val="accent2">
                    <a:lumMod val="50000"/>
                  </a:schemeClr>
                </a:solidFill>
              </a:rPr>
              <a:t>Bottomline: Sexual harassment and sexual assault endanger the lives of individuals and threaten the Army’s mission.</a:t>
            </a:r>
            <a:r>
              <a:rPr lang="en-US" sz="2600" dirty="0">
                <a:solidFill>
                  <a:schemeClr val="accent2">
                    <a:lumMod val="50000"/>
                  </a:schemeClr>
                </a:solidFill>
              </a:rPr>
              <a:t>   </a:t>
            </a:r>
          </a:p>
        </p:txBody>
      </p:sp>
      <p:sp>
        <p:nvSpPr>
          <p:cNvPr id="8" name="Text Placeholder 5"/>
          <p:cNvSpPr txBox="1">
            <a:spLocks/>
          </p:cNvSpPr>
          <p:nvPr/>
        </p:nvSpPr>
        <p:spPr bwMode="auto">
          <a:xfrm>
            <a:off x="6400800" y="762000"/>
            <a:ext cx="2133600" cy="457200"/>
          </a:xfrm>
          <a:prstGeom prst="rect">
            <a:avLst/>
          </a:prstGeom>
          <a:noFill/>
          <a:ln w="25400" cap="rnd" cmpd="sng" algn="ctr">
            <a:noFill/>
            <a:prstDash val="solid"/>
            <a:miter lim="800000"/>
            <a:headEnd/>
            <a:tailEnd/>
          </a:ln>
          <a:effectLst>
            <a:softEdge rad="63500"/>
          </a:effectLst>
        </p:spPr>
        <p:txBody>
          <a:bodyPr anchor="b"/>
          <a:lstStyle/>
          <a:p>
            <a:pPr algn="ctr" eaLnBrk="0" hangingPunct="0">
              <a:spcBef>
                <a:spcPts val="0"/>
              </a:spcBef>
              <a:spcAft>
                <a:spcPts val="1200"/>
              </a:spcAft>
              <a:buClr>
                <a:srgbClr val="2D2901"/>
              </a:buClr>
              <a:buSzPct val="85000"/>
              <a:buFont typeface="Wingdings" pitchFamily="2" charset="2"/>
              <a:buNone/>
              <a:tabLst>
                <a:tab pos="341313" algn="l"/>
              </a:tabLst>
              <a:defRPr/>
            </a:pPr>
            <a:r>
              <a:rPr lang="en-US" sz="2600" b="1" dirty="0">
                <a:solidFill>
                  <a:schemeClr val="bg1"/>
                </a:solidFill>
              </a:rPr>
              <a:t>Community</a:t>
            </a:r>
          </a:p>
        </p:txBody>
      </p:sp>
      <p:sp>
        <p:nvSpPr>
          <p:cNvPr id="9" name="Content Placeholder 3"/>
          <p:cNvSpPr txBox="1">
            <a:spLocks/>
          </p:cNvSpPr>
          <p:nvPr/>
        </p:nvSpPr>
        <p:spPr bwMode="auto">
          <a:xfrm>
            <a:off x="6096000" y="1143000"/>
            <a:ext cx="2743200" cy="4114800"/>
          </a:xfrm>
          <a:prstGeom prst="rect">
            <a:avLst/>
          </a:prstGeom>
          <a:solidFill>
            <a:schemeClr val="tx2">
              <a:lumMod val="90000"/>
            </a:schemeClr>
          </a:solidFill>
          <a:ln w="9525">
            <a:noFill/>
            <a:miter lim="800000"/>
            <a:headEnd/>
            <a:tailEnd/>
          </a:ln>
        </p:spPr>
        <p:txBody>
          <a:bodyPr/>
          <a:lstStyle/>
          <a:p>
            <a:pPr marL="341313" indent="-341313" eaLnBrk="0" hangingPunct="0">
              <a:spcBef>
                <a:spcPts val="0"/>
              </a:spcBef>
              <a:spcAft>
                <a:spcPts val="600"/>
              </a:spcAft>
              <a:buClr>
                <a:srgbClr val="2D2901"/>
              </a:buClr>
              <a:buSzPct val="85000"/>
              <a:buFont typeface="Wingdings" pitchFamily="2" charset="2"/>
              <a:buChar char="q"/>
              <a:tabLst>
                <a:tab pos="341313" algn="l"/>
              </a:tabLst>
              <a:defRPr/>
            </a:pPr>
            <a:r>
              <a:rPr lang="en-US" sz="2200" dirty="0">
                <a:solidFill>
                  <a:schemeClr val="bg1"/>
                </a:solidFill>
              </a:rPr>
              <a:t>Loss of safety</a:t>
            </a:r>
          </a:p>
          <a:p>
            <a:pPr marL="341313" indent="-341313" eaLnBrk="0" hangingPunct="0">
              <a:spcBef>
                <a:spcPts val="0"/>
              </a:spcBef>
              <a:spcAft>
                <a:spcPts val="600"/>
              </a:spcAft>
              <a:buClr>
                <a:srgbClr val="2D2901"/>
              </a:buClr>
              <a:buSzPct val="85000"/>
              <a:buFont typeface="Wingdings" pitchFamily="2" charset="2"/>
              <a:buChar char="q"/>
              <a:tabLst>
                <a:tab pos="341313" algn="l"/>
              </a:tabLst>
              <a:defRPr/>
            </a:pPr>
            <a:r>
              <a:rPr lang="en-US" sz="2200" dirty="0">
                <a:solidFill>
                  <a:schemeClr val="bg1"/>
                </a:solidFill>
              </a:rPr>
              <a:t>Diminishes community relations</a:t>
            </a:r>
          </a:p>
          <a:p>
            <a:pPr marL="341313" indent="-341313" eaLnBrk="0" hangingPunct="0">
              <a:spcBef>
                <a:spcPts val="0"/>
              </a:spcBef>
              <a:spcAft>
                <a:spcPts val="600"/>
              </a:spcAft>
              <a:buClr>
                <a:srgbClr val="2D2901"/>
              </a:buClr>
              <a:buSzPct val="85000"/>
              <a:buFont typeface="Wingdings" pitchFamily="2" charset="2"/>
              <a:buChar char="q"/>
              <a:tabLst>
                <a:tab pos="341313" algn="l"/>
              </a:tabLst>
              <a:defRPr/>
            </a:pPr>
            <a:r>
              <a:rPr lang="en-US" sz="2200" dirty="0">
                <a:solidFill>
                  <a:schemeClr val="bg1"/>
                </a:solidFill>
              </a:rPr>
              <a:t>Instability </a:t>
            </a:r>
          </a:p>
          <a:p>
            <a:pPr marL="341313" indent="-341313" eaLnBrk="0" hangingPunct="0">
              <a:spcBef>
                <a:spcPts val="0"/>
              </a:spcBef>
              <a:spcAft>
                <a:spcPts val="600"/>
              </a:spcAft>
              <a:buClr>
                <a:srgbClr val="2D2901"/>
              </a:buClr>
              <a:buSzPct val="85000"/>
              <a:buFont typeface="Wingdings" pitchFamily="2" charset="2"/>
              <a:buChar char="q"/>
              <a:tabLst>
                <a:tab pos="341313" algn="l"/>
              </a:tabLst>
              <a:defRPr/>
            </a:pPr>
            <a:r>
              <a:rPr lang="en-US" sz="2200" dirty="0">
                <a:solidFill>
                  <a:schemeClr val="bg1"/>
                </a:solidFill>
              </a:rPr>
              <a:t>Higher rates of violent crime</a:t>
            </a:r>
          </a:p>
          <a:p>
            <a:pPr marL="341313" indent="-341313" eaLnBrk="0" hangingPunct="0">
              <a:spcBef>
                <a:spcPts val="0"/>
              </a:spcBef>
              <a:spcAft>
                <a:spcPts val="600"/>
              </a:spcAft>
              <a:buClr>
                <a:srgbClr val="2D2901"/>
              </a:buClr>
              <a:buSzPct val="85000"/>
              <a:buFont typeface="Wingdings" pitchFamily="2" charset="2"/>
              <a:buChar char="q"/>
              <a:tabLst>
                <a:tab pos="341313" algn="l"/>
              </a:tabLst>
              <a:defRPr/>
            </a:pPr>
            <a:r>
              <a:rPr lang="en-US" sz="2200" dirty="0">
                <a:solidFill>
                  <a:schemeClr val="bg1"/>
                </a:solidFill>
              </a:rPr>
              <a:t>Degradation to community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2"/>
          <p:cNvSpPr>
            <a:spLocks noGrp="1" noChangeArrowheads="1"/>
          </p:cNvSpPr>
          <p:nvPr>
            <p:ph type="title"/>
          </p:nvPr>
        </p:nvSpPr>
        <p:spPr>
          <a:xfrm>
            <a:off x="990600" y="0"/>
            <a:ext cx="8077200" cy="762000"/>
          </a:xfrm>
        </p:spPr>
        <p:txBody>
          <a:bodyPr anchor="t"/>
          <a:lstStyle/>
          <a:p>
            <a:pPr eaLnBrk="1" hangingPunct="1">
              <a:defRPr/>
            </a:pPr>
            <a:r>
              <a:rPr smtClean="0"/>
              <a:t>Why Is This Important? </a:t>
            </a:r>
          </a:p>
        </p:txBody>
      </p:sp>
      <p:sp>
        <p:nvSpPr>
          <p:cNvPr id="12291" name="Rectangle 73"/>
          <p:cNvSpPr>
            <a:spLocks noGrp="1" noChangeArrowheads="1"/>
          </p:cNvSpPr>
          <p:nvPr>
            <p:ph type="body" idx="1"/>
          </p:nvPr>
        </p:nvSpPr>
        <p:spPr>
          <a:xfrm>
            <a:off x="457200" y="1066800"/>
            <a:ext cx="8229600" cy="4953000"/>
          </a:xfrm>
        </p:spPr>
        <p:txBody>
          <a:bodyPr/>
          <a:lstStyle/>
          <a:p>
            <a:pPr eaLnBrk="1" hangingPunct="1">
              <a:lnSpc>
                <a:spcPct val="80000"/>
              </a:lnSpc>
              <a:defRPr/>
            </a:pPr>
            <a:r>
              <a:rPr lang="en-US" sz="2400" dirty="0" smtClean="0"/>
              <a:t>If we know that sexual harassment and sexual assault are wrong, why do these behaviors continue?</a:t>
            </a:r>
          </a:p>
          <a:p>
            <a:pPr eaLnBrk="1" hangingPunct="1">
              <a:lnSpc>
                <a:spcPct val="80000"/>
              </a:lnSpc>
              <a:defRPr/>
            </a:pPr>
            <a:r>
              <a:rPr lang="en-US" sz="2400" dirty="0" smtClean="0">
                <a:solidFill>
                  <a:schemeClr val="accent2">
                    <a:lumMod val="75000"/>
                  </a:schemeClr>
                </a:solidFill>
              </a:rPr>
              <a:t>Answer: Because we as a society allow it to happen.</a:t>
            </a:r>
          </a:p>
          <a:p>
            <a:pPr eaLnBrk="1" hangingPunct="1">
              <a:lnSpc>
                <a:spcPct val="80000"/>
              </a:lnSpc>
              <a:defRPr/>
            </a:pPr>
            <a:r>
              <a:rPr lang="en-US" sz="2400" dirty="0" smtClean="0"/>
              <a:t>As leaders, why is it important for us to stop sexual harassment and sexual assault?</a:t>
            </a:r>
          </a:p>
          <a:p>
            <a:pPr eaLnBrk="1" hangingPunct="1">
              <a:lnSpc>
                <a:spcPct val="80000"/>
              </a:lnSpc>
              <a:defRPr/>
            </a:pPr>
            <a:r>
              <a:rPr lang="en-US" sz="2400" dirty="0" smtClean="0">
                <a:solidFill>
                  <a:schemeClr val="accent2">
                    <a:lumMod val="75000"/>
                  </a:schemeClr>
                </a:solidFill>
              </a:rPr>
              <a:t>Answer: We all have a responsibility to take action to change our culture to eliminate an “enemy that lies within our ranks.” (CSA General Casey, SHARP Summit 2010)</a:t>
            </a:r>
          </a:p>
          <a:p>
            <a:pPr marL="0" indent="0" eaLnBrk="1" hangingPunct="1">
              <a:lnSpc>
                <a:spcPct val="80000"/>
              </a:lnSpc>
              <a:buFont typeface="Wingdings" pitchFamily="2" charset="2"/>
              <a:buNone/>
              <a:tabLst/>
              <a:defRPr/>
            </a:pPr>
            <a:endParaRPr lang="en-US" sz="2000" dirty="0" smtClean="0">
              <a:solidFill>
                <a:schemeClr val="accent2">
                  <a:lumMod val="75000"/>
                </a:schemeClr>
              </a:solidFill>
            </a:endParaRPr>
          </a:p>
          <a:p>
            <a:pPr marL="0" indent="0" eaLnBrk="1" hangingPunct="1">
              <a:lnSpc>
                <a:spcPct val="80000"/>
              </a:lnSpc>
              <a:buFont typeface="Wingdings" pitchFamily="2" charset="2"/>
              <a:buNone/>
              <a:tabLst/>
              <a:defRPr/>
            </a:pPr>
            <a:r>
              <a:rPr lang="en-US" sz="2400" i="1" dirty="0" smtClean="0">
                <a:solidFill>
                  <a:schemeClr val="accent2">
                    <a:lumMod val="75000"/>
                  </a:schemeClr>
                </a:solidFill>
              </a:rPr>
              <a:t>We are all leaders, and as leaders there is no such thing as a passive bystander. Each of us is either enabling sexual harassment and sexual assault or standing up to stop it.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 calcmode="lin" valueType="num">
                                      <p:cBhvr additive="base">
                                        <p:cTn id="7"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 calcmode="lin" valueType="num">
                                      <p:cBhvr additive="base">
                                        <p:cTn id="13"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anim calcmode="lin" valueType="num">
                                      <p:cBhvr additive="base">
                                        <p:cTn id="19"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2291">
                                            <p:txEl>
                                              <p:pRg st="5" end="5"/>
                                            </p:txEl>
                                          </p:spTgt>
                                        </p:tgtEl>
                                        <p:attrNameLst>
                                          <p:attrName>style.visibility</p:attrName>
                                        </p:attrNameLst>
                                      </p:cBhvr>
                                      <p:to>
                                        <p:strVal val="visible"/>
                                      </p:to>
                                    </p:set>
                                    <p:animEffect transition="in" filter="dissolve">
                                      <p:cBhvr>
                                        <p:cTn id="25" dur="500"/>
                                        <p:tgtEl>
                                          <p:spTgt spid="12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z="3000" smtClean="0"/>
              <a:t>Preventing Sexual Harassment/Sexual Assault </a:t>
            </a:r>
            <a:endParaRPr sz="3000"/>
          </a:p>
        </p:txBody>
      </p:sp>
      <p:sp>
        <p:nvSpPr>
          <p:cNvPr id="17411" name="Text Placeholder 2"/>
          <p:cNvSpPr>
            <a:spLocks noGrp="1"/>
          </p:cNvSpPr>
          <p:nvPr>
            <p:ph type="body" sz="quarter" idx="10"/>
          </p:nvPr>
        </p:nvSpPr>
        <p:spPr>
          <a:xfrm>
            <a:off x="660400" y="1066800"/>
            <a:ext cx="8483600" cy="5257800"/>
          </a:xfrm>
        </p:spPr>
        <p:txBody>
          <a:bodyPr/>
          <a:lstStyle/>
          <a:p>
            <a:pPr eaLnBrk="1" hangingPunct="1"/>
            <a:r>
              <a:rPr lang="en-US" sz="2200" smtClean="0"/>
              <a:t>As a society, the Army does not tolerate crime or mistreatment of its Soldiers and civilians</a:t>
            </a:r>
          </a:p>
          <a:p>
            <a:pPr eaLnBrk="1" hangingPunct="1"/>
            <a:r>
              <a:rPr lang="en-US" sz="2200" smtClean="0"/>
              <a:t> Army’s Standards of Conduct apply equally to all Soldiers </a:t>
            </a:r>
          </a:p>
          <a:p>
            <a:pPr eaLnBrk="1" hangingPunct="1"/>
            <a:r>
              <a:rPr lang="en-US" sz="2200" smtClean="0"/>
              <a:t>Prevention</a:t>
            </a:r>
          </a:p>
          <a:p>
            <a:pPr lvl="1" eaLnBrk="1" hangingPunct="1"/>
            <a:r>
              <a:rPr lang="en-US" sz="2000" smtClean="0"/>
              <a:t>Attacks the issue at the earliest point</a:t>
            </a:r>
          </a:p>
          <a:p>
            <a:pPr lvl="1" eaLnBrk="1" hangingPunct="1"/>
            <a:r>
              <a:rPr lang="en-US" sz="2000" smtClean="0"/>
              <a:t>Makes life safer on and off-post</a:t>
            </a:r>
          </a:p>
          <a:p>
            <a:pPr lvl="1" eaLnBrk="1" hangingPunct="1"/>
            <a:r>
              <a:rPr lang="en-US" sz="2000" smtClean="0"/>
              <a:t>Aligns with and reinforces Army Values</a:t>
            </a:r>
          </a:p>
          <a:p>
            <a:pPr lvl="1" eaLnBrk="1" hangingPunct="1"/>
            <a:r>
              <a:rPr lang="en-US" sz="2000" smtClean="0"/>
              <a:t>Keeps the focus on the mission</a:t>
            </a:r>
          </a:p>
          <a:p>
            <a:pPr lvl="1" eaLnBrk="1" hangingPunct="1"/>
            <a:r>
              <a:rPr lang="en-US" sz="2000" smtClean="0"/>
              <a:t>Enhances unit camaraderie</a:t>
            </a:r>
          </a:p>
          <a:p>
            <a:pPr lvl="1" eaLnBrk="1" hangingPunct="1"/>
            <a:r>
              <a:rPr lang="en-US" sz="2000" smtClean="0"/>
              <a:t>Maintains goodwill</a:t>
            </a:r>
            <a:endParaRPr lang="en-US" sz="2000" smtClean="0">
              <a:solidFill>
                <a:srgbClr val="FF0000"/>
              </a:solidFill>
            </a:endParaRPr>
          </a:p>
        </p:txBody>
      </p:sp>
      <p:sp>
        <p:nvSpPr>
          <p:cNvPr id="17412" name="TextBox 3"/>
          <p:cNvSpPr txBox="1">
            <a:spLocks noChangeArrowheads="1"/>
          </p:cNvSpPr>
          <p:nvPr/>
        </p:nvSpPr>
        <p:spPr bwMode="auto">
          <a:xfrm>
            <a:off x="3124200" y="609600"/>
            <a:ext cx="2697163" cy="461963"/>
          </a:xfrm>
          <a:prstGeom prst="rect">
            <a:avLst/>
          </a:prstGeom>
          <a:noFill/>
          <a:ln w="9525">
            <a:noFill/>
            <a:miter lim="800000"/>
            <a:headEnd/>
            <a:tailEnd/>
          </a:ln>
        </p:spPr>
        <p:txBody>
          <a:bodyPr wrap="none">
            <a:spAutoFit/>
          </a:bodyPr>
          <a:lstStyle/>
          <a:p>
            <a:r>
              <a:rPr lang="pt-BR" sz="2400" b="1">
                <a:solidFill>
                  <a:schemeClr val="bg1"/>
                </a:solidFill>
              </a:rPr>
              <a:t>Why Prevention?</a:t>
            </a:r>
            <a:endParaRPr lang="en-US" sz="2400" b="1">
              <a:solidFill>
                <a:schemeClr val="bg1"/>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z="3000" smtClean="0"/>
              <a:t>The Army's Strategy</a:t>
            </a:r>
            <a:endParaRPr sz="3000"/>
          </a:p>
        </p:txBody>
      </p:sp>
      <p:sp>
        <p:nvSpPr>
          <p:cNvPr id="26" name="Rectangle 25"/>
          <p:cNvSpPr/>
          <p:nvPr/>
        </p:nvSpPr>
        <p:spPr>
          <a:xfrm>
            <a:off x="3225800" y="5562600"/>
            <a:ext cx="3581400" cy="533400"/>
          </a:xfrm>
          <a:prstGeom prst="rect">
            <a:avLst/>
          </a:prstGeom>
          <a:solidFill>
            <a:schemeClr val="bg2">
              <a:lumMod val="20000"/>
              <a:lumOff val="80000"/>
            </a:schemeClr>
          </a:solidFill>
          <a:ln>
            <a:solidFill>
              <a:schemeClr val="bg2">
                <a:lumMod val="40000"/>
                <a:lumOff val="6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lstStyle/>
          <a:p>
            <a:pPr marL="119063" indent="-119063">
              <a:buFont typeface="Arial" pitchFamily="34" charset="0"/>
              <a:buChar char="•"/>
              <a:defRPr/>
            </a:pPr>
            <a:r>
              <a:rPr lang="en-US" sz="1400" b="1" dirty="0">
                <a:solidFill>
                  <a:schemeClr val="bg1"/>
                </a:solidFill>
                <a:latin typeface="Arial" pitchFamily="34" charset="0"/>
                <a:cs typeface="Arial" pitchFamily="34" charset="0"/>
              </a:rPr>
              <a:t>Post-Year 5 Propensity to report: 90%</a:t>
            </a:r>
          </a:p>
          <a:p>
            <a:pPr marL="119063" indent="-119063">
              <a:buFont typeface="Arial" pitchFamily="34" charset="0"/>
              <a:buChar char="•"/>
              <a:defRPr/>
            </a:pPr>
            <a:r>
              <a:rPr lang="en-US" sz="1400" b="1" dirty="0">
                <a:solidFill>
                  <a:schemeClr val="bg1"/>
                </a:solidFill>
                <a:latin typeface="Arial" pitchFamily="34" charset="0"/>
                <a:cs typeface="Arial" pitchFamily="34" charset="0"/>
              </a:rPr>
              <a:t>Post-Year 5 Assaults reduced by 50%</a:t>
            </a:r>
          </a:p>
        </p:txBody>
      </p:sp>
      <p:sp>
        <p:nvSpPr>
          <p:cNvPr id="28" name="Rectangle 27"/>
          <p:cNvSpPr/>
          <p:nvPr/>
        </p:nvSpPr>
        <p:spPr>
          <a:xfrm>
            <a:off x="2743201" y="4191000"/>
            <a:ext cx="3505200" cy="546100"/>
          </a:xfrm>
          <a:prstGeom prst="rect">
            <a:avLst/>
          </a:prstGeom>
          <a:solidFill>
            <a:schemeClr val="bg2">
              <a:lumMod val="20000"/>
              <a:lumOff val="80000"/>
            </a:schemeClr>
          </a:solidFill>
          <a:ln>
            <a:solidFill>
              <a:schemeClr val="bg2">
                <a:lumMod val="40000"/>
                <a:lumOff val="6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lstStyle/>
          <a:p>
            <a:pPr marL="119063" indent="-119063">
              <a:buFont typeface="Arial" pitchFamily="34" charset="0"/>
              <a:buChar char="•"/>
              <a:defRPr/>
            </a:pPr>
            <a:r>
              <a:rPr lang="en-US" sz="1400" b="1" dirty="0">
                <a:solidFill>
                  <a:schemeClr val="bg1"/>
                </a:solidFill>
                <a:latin typeface="Arial" pitchFamily="34" charset="0"/>
                <a:cs typeface="Arial" pitchFamily="34" charset="0"/>
              </a:rPr>
              <a:t>Post-Year 4 Propensity to report: 70%</a:t>
            </a:r>
          </a:p>
          <a:p>
            <a:pPr marL="119063" indent="-119063">
              <a:buFont typeface="Arial" pitchFamily="34" charset="0"/>
              <a:buChar char="•"/>
              <a:defRPr/>
            </a:pPr>
            <a:r>
              <a:rPr lang="en-US" sz="1400" b="1" dirty="0">
                <a:solidFill>
                  <a:schemeClr val="bg1"/>
                </a:solidFill>
                <a:latin typeface="Arial" pitchFamily="34" charset="0"/>
                <a:cs typeface="Arial" pitchFamily="34" charset="0"/>
              </a:rPr>
              <a:t>Post-Year 4 Assaults reduced by 25%</a:t>
            </a:r>
          </a:p>
        </p:txBody>
      </p:sp>
      <p:sp>
        <p:nvSpPr>
          <p:cNvPr id="32" name="Rectangle 31"/>
          <p:cNvSpPr/>
          <p:nvPr/>
        </p:nvSpPr>
        <p:spPr>
          <a:xfrm>
            <a:off x="1820909" y="2703730"/>
            <a:ext cx="4122692" cy="534770"/>
          </a:xfrm>
          <a:prstGeom prst="rect">
            <a:avLst/>
          </a:prstGeom>
          <a:solidFill>
            <a:schemeClr val="bg2">
              <a:lumMod val="20000"/>
              <a:lumOff val="80000"/>
            </a:schemeClr>
          </a:solidFill>
          <a:ln>
            <a:solidFill>
              <a:schemeClr val="bg2">
                <a:lumMod val="40000"/>
                <a:lumOff val="6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lstStyle/>
          <a:p>
            <a:pPr marL="119063" indent="-119063">
              <a:buFont typeface="Arial" pitchFamily="34" charset="0"/>
              <a:buChar char="•"/>
              <a:defRPr/>
            </a:pPr>
            <a:r>
              <a:rPr lang="en-US" sz="1400" b="1" dirty="0">
                <a:solidFill>
                  <a:schemeClr val="bg1"/>
                </a:solidFill>
                <a:latin typeface="Arial" pitchFamily="34" charset="0"/>
                <a:cs typeface="Arial" pitchFamily="34" charset="0"/>
              </a:rPr>
              <a:t>Post-Year 2 Propensity to report: 50%</a:t>
            </a:r>
          </a:p>
          <a:p>
            <a:pPr marL="119063" indent="-119063">
              <a:buFont typeface="Arial" pitchFamily="34" charset="0"/>
              <a:buChar char="•"/>
              <a:defRPr/>
            </a:pPr>
            <a:r>
              <a:rPr lang="en-US" sz="1400" b="1" dirty="0">
                <a:solidFill>
                  <a:schemeClr val="bg1"/>
                </a:solidFill>
                <a:latin typeface="Arial" pitchFamily="34" charset="0"/>
                <a:cs typeface="Arial" pitchFamily="34" charset="0"/>
              </a:rPr>
              <a:t>Post-Year 2 Assaults reduced by 15%</a:t>
            </a:r>
          </a:p>
          <a:p>
            <a:pPr marL="119063" indent="-119063">
              <a:buFont typeface="Arial" pitchFamily="34" charset="0"/>
              <a:buChar char="•"/>
              <a:defRPr/>
            </a:pPr>
            <a:endParaRPr lang="en-US" sz="1400" b="1" dirty="0">
              <a:solidFill>
                <a:schemeClr val="bg1"/>
              </a:solidFill>
              <a:latin typeface="Arial" pitchFamily="34" charset="0"/>
              <a:cs typeface="Arial" pitchFamily="34" charset="0"/>
            </a:endParaRPr>
          </a:p>
        </p:txBody>
      </p:sp>
      <p:sp>
        <p:nvSpPr>
          <p:cNvPr id="33" name="Rectangle 32"/>
          <p:cNvSpPr/>
          <p:nvPr/>
        </p:nvSpPr>
        <p:spPr>
          <a:xfrm>
            <a:off x="1527493" y="1447800"/>
            <a:ext cx="4035107" cy="533400"/>
          </a:xfrm>
          <a:prstGeom prst="rect">
            <a:avLst/>
          </a:prstGeom>
          <a:solidFill>
            <a:schemeClr val="bg2">
              <a:lumMod val="20000"/>
              <a:lumOff val="80000"/>
            </a:schemeClr>
          </a:solidFill>
          <a:ln>
            <a:solidFill>
              <a:schemeClr val="bg2">
                <a:lumMod val="40000"/>
                <a:lumOff val="6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lstStyle/>
          <a:p>
            <a:pPr marL="119063" indent="-119063">
              <a:buFont typeface="Arial" pitchFamily="34" charset="0"/>
              <a:buChar char="•"/>
              <a:defRPr/>
            </a:pPr>
            <a:r>
              <a:rPr lang="en-US" sz="1400" b="1" dirty="0">
                <a:solidFill>
                  <a:schemeClr val="bg1"/>
                </a:solidFill>
                <a:latin typeface="Arial" pitchFamily="34" charset="0"/>
                <a:cs typeface="Arial" pitchFamily="34" charset="0"/>
              </a:rPr>
              <a:t>Develop Baseline</a:t>
            </a:r>
          </a:p>
          <a:p>
            <a:pPr marL="119063" indent="-119063">
              <a:buFont typeface="Arial" pitchFamily="34" charset="0"/>
              <a:buChar char="•"/>
              <a:defRPr/>
            </a:pPr>
            <a:r>
              <a:rPr lang="en-US" sz="1400" b="1" dirty="0">
                <a:solidFill>
                  <a:schemeClr val="bg1"/>
                </a:solidFill>
                <a:latin typeface="Arial" pitchFamily="34" charset="0"/>
                <a:cs typeface="Arial" pitchFamily="34" charset="0"/>
              </a:rPr>
              <a:t>Start: Propensity to report: 33%</a:t>
            </a:r>
          </a:p>
        </p:txBody>
      </p:sp>
      <p:sp>
        <p:nvSpPr>
          <p:cNvPr id="34" name="TextBox 33"/>
          <p:cNvSpPr txBox="1">
            <a:spLocks noChangeArrowheads="1"/>
          </p:cNvSpPr>
          <p:nvPr/>
        </p:nvSpPr>
        <p:spPr bwMode="auto">
          <a:xfrm>
            <a:off x="209550" y="1066800"/>
            <a:ext cx="1236663" cy="646113"/>
          </a:xfrm>
          <a:prstGeom prst="rect">
            <a:avLst/>
          </a:prstGeom>
          <a:noFill/>
          <a:ln w="9525">
            <a:noFill/>
            <a:miter lim="800000"/>
            <a:headEnd/>
            <a:tailEnd/>
          </a:ln>
        </p:spPr>
        <p:txBody>
          <a:bodyPr wrap="none">
            <a:spAutoFit/>
          </a:bodyPr>
          <a:lstStyle/>
          <a:p>
            <a:r>
              <a:rPr lang="en-US" sz="1800">
                <a:solidFill>
                  <a:schemeClr val="bg1"/>
                </a:solidFill>
              </a:rPr>
              <a:t>Launched</a:t>
            </a:r>
          </a:p>
          <a:p>
            <a:r>
              <a:rPr lang="en-US" sz="1800">
                <a:solidFill>
                  <a:schemeClr val="bg1"/>
                </a:solidFill>
              </a:rPr>
              <a:t>Sep 2008</a:t>
            </a:r>
          </a:p>
        </p:txBody>
      </p:sp>
      <p:sp>
        <p:nvSpPr>
          <p:cNvPr id="35" name="TextBox 34"/>
          <p:cNvSpPr txBox="1">
            <a:spLocks noChangeArrowheads="1"/>
          </p:cNvSpPr>
          <p:nvPr/>
        </p:nvSpPr>
        <p:spPr bwMode="auto">
          <a:xfrm>
            <a:off x="447675" y="2425700"/>
            <a:ext cx="1223963" cy="646113"/>
          </a:xfrm>
          <a:prstGeom prst="rect">
            <a:avLst/>
          </a:prstGeom>
          <a:noFill/>
          <a:ln w="9525">
            <a:noFill/>
            <a:miter lim="800000"/>
            <a:headEnd/>
            <a:tailEnd/>
          </a:ln>
        </p:spPr>
        <p:txBody>
          <a:bodyPr wrap="none">
            <a:spAutoFit/>
          </a:bodyPr>
          <a:lstStyle/>
          <a:p>
            <a:r>
              <a:rPr lang="en-US" sz="1800">
                <a:solidFill>
                  <a:schemeClr val="bg1"/>
                </a:solidFill>
              </a:rPr>
              <a:t>Launched</a:t>
            </a:r>
          </a:p>
          <a:p>
            <a:r>
              <a:rPr lang="en-US" sz="1800">
                <a:solidFill>
                  <a:schemeClr val="bg1"/>
                </a:solidFill>
              </a:rPr>
              <a:t>April 2009</a:t>
            </a:r>
          </a:p>
        </p:txBody>
      </p:sp>
      <p:sp>
        <p:nvSpPr>
          <p:cNvPr id="36" name="AutoShape 360"/>
          <p:cNvSpPr>
            <a:spLocks noChangeArrowheads="1"/>
          </p:cNvSpPr>
          <p:nvPr/>
        </p:nvSpPr>
        <p:spPr bwMode="auto">
          <a:xfrm>
            <a:off x="1512277" y="762000"/>
            <a:ext cx="4507523" cy="849312"/>
          </a:xfrm>
          <a:prstGeom prst="rightArrow">
            <a:avLst>
              <a:gd name="adj1" fmla="val 50000"/>
              <a:gd name="adj2" fmla="val 55700"/>
            </a:avLst>
          </a:prstGeom>
          <a:solidFill>
            <a:srgbClr val="66FF99"/>
          </a:solidFill>
          <a:ln w="381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61539" tIns="30770" rIns="61539" bIns="30770" anchor="ctr"/>
          <a:lstStyle/>
          <a:p>
            <a:pPr algn="ctr">
              <a:defRPr/>
            </a:pPr>
            <a:r>
              <a:rPr lang="en-US" sz="1800" b="1" dirty="0">
                <a:solidFill>
                  <a:schemeClr val="bg1"/>
                </a:solidFill>
              </a:rPr>
              <a:t>Phase I: Committed Army Leadership</a:t>
            </a:r>
          </a:p>
        </p:txBody>
      </p:sp>
      <p:sp>
        <p:nvSpPr>
          <p:cNvPr id="37" name="AutoShape 357"/>
          <p:cNvSpPr>
            <a:spLocks noChangeArrowheads="1"/>
          </p:cNvSpPr>
          <p:nvPr/>
        </p:nvSpPr>
        <p:spPr bwMode="auto">
          <a:xfrm>
            <a:off x="1818054" y="2057400"/>
            <a:ext cx="4595446" cy="809625"/>
          </a:xfrm>
          <a:prstGeom prst="rightArrow">
            <a:avLst>
              <a:gd name="adj1" fmla="val 50000"/>
              <a:gd name="adj2" fmla="val 59683"/>
            </a:avLst>
          </a:prstGeom>
          <a:solidFill>
            <a:schemeClr val="accent1"/>
          </a:solidFill>
          <a:ln w="381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61539" tIns="30770" rIns="61539" bIns="30770" anchor="ctr"/>
          <a:lstStyle/>
          <a:p>
            <a:pPr algn="ctr">
              <a:defRPr/>
            </a:pPr>
            <a:r>
              <a:rPr lang="en-US" sz="1800" b="1" dirty="0">
                <a:solidFill>
                  <a:schemeClr val="bg1"/>
                </a:solidFill>
              </a:rPr>
              <a:t>Phase II: Army-Wide Conviction</a:t>
            </a:r>
          </a:p>
        </p:txBody>
      </p:sp>
      <p:sp>
        <p:nvSpPr>
          <p:cNvPr id="38" name="AutoShape 354"/>
          <p:cNvSpPr>
            <a:spLocks noChangeArrowheads="1"/>
          </p:cNvSpPr>
          <p:nvPr/>
        </p:nvSpPr>
        <p:spPr bwMode="auto">
          <a:xfrm>
            <a:off x="2713892" y="3499338"/>
            <a:ext cx="4038600" cy="854075"/>
          </a:xfrm>
          <a:prstGeom prst="rightArrow">
            <a:avLst>
              <a:gd name="adj1" fmla="val 50000"/>
              <a:gd name="adj2" fmla="val 56994"/>
            </a:avLst>
          </a:prstGeom>
          <a:solidFill>
            <a:srgbClr val="6699FF"/>
          </a:solidFill>
          <a:ln w="381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61539" tIns="30770" rIns="61539" bIns="30770" anchor="ctr"/>
          <a:lstStyle/>
          <a:p>
            <a:pPr algn="ctr">
              <a:defRPr/>
            </a:pPr>
            <a:r>
              <a:rPr lang="en-US" sz="1800" b="1" dirty="0">
                <a:solidFill>
                  <a:schemeClr val="bg1"/>
                </a:solidFill>
              </a:rPr>
              <a:t>Phase III: Achieve Cultural Change</a:t>
            </a:r>
          </a:p>
        </p:txBody>
      </p:sp>
      <p:sp>
        <p:nvSpPr>
          <p:cNvPr id="39" name="AutoShape 384"/>
          <p:cNvSpPr>
            <a:spLocks noChangeArrowheads="1"/>
          </p:cNvSpPr>
          <p:nvPr/>
        </p:nvSpPr>
        <p:spPr bwMode="auto">
          <a:xfrm>
            <a:off x="3200400" y="4711700"/>
            <a:ext cx="4191000" cy="1079500"/>
          </a:xfrm>
          <a:prstGeom prst="rightArrow">
            <a:avLst>
              <a:gd name="adj1" fmla="val 50000"/>
              <a:gd name="adj2" fmla="val 66923"/>
            </a:avLst>
          </a:prstGeom>
          <a:solidFill>
            <a:srgbClr val="CC66FF"/>
          </a:solidFill>
          <a:ln w="381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61539" tIns="30770" rIns="61539" bIns="30770" anchor="ctr"/>
          <a:lstStyle/>
          <a:p>
            <a:pPr algn="ctr">
              <a:defRPr/>
            </a:pPr>
            <a:r>
              <a:rPr lang="en-US" sz="1800" b="1" dirty="0">
                <a:solidFill>
                  <a:schemeClr val="bg1"/>
                </a:solidFill>
              </a:rPr>
              <a:t>Phase IV: Sustainment, </a:t>
            </a:r>
            <a:br>
              <a:rPr lang="en-US" sz="1800" b="1" dirty="0">
                <a:solidFill>
                  <a:schemeClr val="bg1"/>
                </a:solidFill>
              </a:rPr>
            </a:br>
            <a:r>
              <a:rPr lang="en-US" sz="1800" b="1" dirty="0">
                <a:solidFill>
                  <a:schemeClr val="bg1"/>
                </a:solidFill>
              </a:rPr>
              <a:t>Refinement, and Sharing</a:t>
            </a:r>
          </a:p>
        </p:txBody>
      </p:sp>
      <p:sp>
        <p:nvSpPr>
          <p:cNvPr id="40" name="TextBox 39"/>
          <p:cNvSpPr txBox="1">
            <a:spLocks noChangeArrowheads="1"/>
          </p:cNvSpPr>
          <p:nvPr/>
        </p:nvSpPr>
        <p:spPr bwMode="auto">
          <a:xfrm>
            <a:off x="701675" y="4025900"/>
            <a:ext cx="1979613" cy="646113"/>
          </a:xfrm>
          <a:prstGeom prst="rect">
            <a:avLst/>
          </a:prstGeom>
          <a:noFill/>
          <a:ln w="9525">
            <a:noFill/>
            <a:miter lim="800000"/>
            <a:headEnd/>
            <a:tailEnd/>
          </a:ln>
        </p:spPr>
        <p:txBody>
          <a:bodyPr wrap="none">
            <a:spAutoFit/>
          </a:bodyPr>
          <a:lstStyle/>
          <a:p>
            <a:r>
              <a:rPr lang="en-US" sz="1800">
                <a:solidFill>
                  <a:schemeClr val="bg1"/>
                </a:solidFill>
              </a:rPr>
              <a:t>Projected Launch</a:t>
            </a:r>
          </a:p>
          <a:p>
            <a:r>
              <a:rPr lang="en-US" sz="1800">
                <a:solidFill>
                  <a:schemeClr val="bg1"/>
                </a:solidFill>
              </a:rPr>
              <a:t>FY12</a:t>
            </a:r>
          </a:p>
        </p:txBody>
      </p:sp>
      <p:sp>
        <p:nvSpPr>
          <p:cNvPr id="41" name="TextBox 40"/>
          <p:cNvSpPr txBox="1">
            <a:spLocks noChangeArrowheads="1"/>
          </p:cNvSpPr>
          <p:nvPr/>
        </p:nvSpPr>
        <p:spPr bwMode="auto">
          <a:xfrm>
            <a:off x="1069975" y="5257800"/>
            <a:ext cx="1979613" cy="646113"/>
          </a:xfrm>
          <a:prstGeom prst="rect">
            <a:avLst/>
          </a:prstGeom>
          <a:noFill/>
          <a:ln w="9525">
            <a:noFill/>
            <a:miter lim="800000"/>
            <a:headEnd/>
            <a:tailEnd/>
          </a:ln>
        </p:spPr>
        <p:txBody>
          <a:bodyPr wrap="none">
            <a:spAutoFit/>
          </a:bodyPr>
          <a:lstStyle/>
          <a:p>
            <a:r>
              <a:rPr lang="en-US" sz="1800">
                <a:solidFill>
                  <a:schemeClr val="bg1"/>
                </a:solidFill>
              </a:rPr>
              <a:t>Projected Launch</a:t>
            </a:r>
          </a:p>
          <a:p>
            <a:r>
              <a:rPr lang="en-US" sz="1800">
                <a:solidFill>
                  <a:schemeClr val="bg1"/>
                </a:solidFill>
              </a:rPr>
              <a:t>FY13</a:t>
            </a:r>
          </a:p>
        </p:txBody>
      </p:sp>
      <p:sp>
        <p:nvSpPr>
          <p:cNvPr id="18463" name="TextBox 41"/>
          <p:cNvSpPr txBox="1">
            <a:spLocks noChangeArrowheads="1"/>
          </p:cNvSpPr>
          <p:nvPr/>
        </p:nvSpPr>
        <p:spPr bwMode="auto">
          <a:xfrm>
            <a:off x="7289800" y="1227138"/>
            <a:ext cx="1854200" cy="830262"/>
          </a:xfrm>
          <a:prstGeom prst="rect">
            <a:avLst/>
          </a:prstGeom>
          <a:noFill/>
          <a:ln w="9525">
            <a:noFill/>
            <a:miter lim="800000"/>
            <a:headEnd/>
            <a:tailEnd/>
          </a:ln>
        </p:spPr>
        <p:txBody>
          <a:bodyPr>
            <a:spAutoFit/>
          </a:bodyPr>
          <a:lstStyle/>
          <a:p>
            <a:r>
              <a:rPr lang="en-US" sz="1600">
                <a:solidFill>
                  <a:schemeClr val="bg1"/>
                </a:solidFill>
              </a:rPr>
              <a:t>Aggressive Senior Leader Condemnation</a:t>
            </a:r>
          </a:p>
        </p:txBody>
      </p:sp>
      <p:sp>
        <p:nvSpPr>
          <p:cNvPr id="18464" name="TextBox 42"/>
          <p:cNvSpPr txBox="1">
            <a:spLocks noChangeArrowheads="1"/>
          </p:cNvSpPr>
          <p:nvPr/>
        </p:nvSpPr>
        <p:spPr bwMode="auto">
          <a:xfrm>
            <a:off x="7289800" y="2217738"/>
            <a:ext cx="1854200" cy="830262"/>
          </a:xfrm>
          <a:prstGeom prst="rect">
            <a:avLst/>
          </a:prstGeom>
          <a:noFill/>
          <a:ln w="9525">
            <a:noFill/>
            <a:miter lim="800000"/>
            <a:headEnd/>
            <a:tailEnd/>
          </a:ln>
        </p:spPr>
        <p:txBody>
          <a:bodyPr>
            <a:spAutoFit/>
          </a:bodyPr>
          <a:lstStyle/>
          <a:p>
            <a:r>
              <a:rPr lang="en-US" sz="1600">
                <a:solidFill>
                  <a:schemeClr val="bg1"/>
                </a:solidFill>
              </a:rPr>
              <a:t>Ownership of Sexual Assault  Prevention</a:t>
            </a:r>
          </a:p>
        </p:txBody>
      </p:sp>
      <p:sp>
        <p:nvSpPr>
          <p:cNvPr id="18465" name="TextBox 43"/>
          <p:cNvSpPr txBox="1">
            <a:spLocks noChangeArrowheads="1"/>
          </p:cNvSpPr>
          <p:nvPr/>
        </p:nvSpPr>
        <p:spPr bwMode="auto">
          <a:xfrm>
            <a:off x="7289800" y="3683000"/>
            <a:ext cx="1854200" cy="584200"/>
          </a:xfrm>
          <a:prstGeom prst="rect">
            <a:avLst/>
          </a:prstGeom>
          <a:noFill/>
          <a:ln w="9525">
            <a:noFill/>
            <a:miter lim="800000"/>
            <a:headEnd/>
            <a:tailEnd/>
          </a:ln>
        </p:spPr>
        <p:txBody>
          <a:bodyPr>
            <a:spAutoFit/>
          </a:bodyPr>
          <a:lstStyle/>
          <a:p>
            <a:r>
              <a:rPr lang="en-US" sz="1600">
                <a:solidFill>
                  <a:schemeClr val="bg1"/>
                </a:solidFill>
              </a:rPr>
              <a:t>DoD’s Retention Leader</a:t>
            </a:r>
          </a:p>
        </p:txBody>
      </p:sp>
      <p:sp>
        <p:nvSpPr>
          <p:cNvPr id="18466" name="TextBox 44"/>
          <p:cNvSpPr txBox="1">
            <a:spLocks noChangeArrowheads="1"/>
          </p:cNvSpPr>
          <p:nvPr/>
        </p:nvSpPr>
        <p:spPr bwMode="auto">
          <a:xfrm>
            <a:off x="7366000" y="5003800"/>
            <a:ext cx="1701800" cy="584200"/>
          </a:xfrm>
          <a:prstGeom prst="rect">
            <a:avLst/>
          </a:prstGeom>
          <a:noFill/>
          <a:ln w="9525">
            <a:noFill/>
            <a:miter lim="800000"/>
            <a:headEnd/>
            <a:tailEnd/>
          </a:ln>
        </p:spPr>
        <p:txBody>
          <a:bodyPr>
            <a:spAutoFit/>
          </a:bodyPr>
          <a:lstStyle/>
          <a:p>
            <a:r>
              <a:rPr lang="en-US" sz="1600">
                <a:solidFill>
                  <a:schemeClr val="bg1"/>
                </a:solidFill>
              </a:rPr>
              <a:t>Blueprint for the Nation</a:t>
            </a:r>
          </a:p>
        </p:txBody>
      </p:sp>
      <p:sp>
        <p:nvSpPr>
          <p:cNvPr id="18467" name="TextBox 45"/>
          <p:cNvSpPr txBox="1">
            <a:spLocks noChangeArrowheads="1"/>
          </p:cNvSpPr>
          <p:nvPr/>
        </p:nvSpPr>
        <p:spPr bwMode="auto">
          <a:xfrm>
            <a:off x="7378700" y="773113"/>
            <a:ext cx="1676400" cy="369887"/>
          </a:xfrm>
          <a:prstGeom prst="rect">
            <a:avLst/>
          </a:prstGeom>
          <a:noFill/>
          <a:ln w="9525">
            <a:noFill/>
            <a:miter lim="800000"/>
            <a:headEnd/>
            <a:tailEnd/>
          </a:ln>
        </p:spPr>
        <p:txBody>
          <a:bodyPr>
            <a:spAutoFit/>
          </a:bodyPr>
          <a:lstStyle/>
          <a:p>
            <a:r>
              <a:rPr lang="en-US" sz="1800" b="1" u="sng">
                <a:solidFill>
                  <a:schemeClr val="bg1"/>
                </a:solidFill>
              </a:rPr>
              <a:t>Exit Criteria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strVal val="#ppt_w*0.70"/>
                                          </p:val>
                                        </p:tav>
                                        <p:tav tm="100000">
                                          <p:val>
                                            <p:strVal val="#ppt_w"/>
                                          </p:val>
                                        </p:tav>
                                      </p:tavLst>
                                    </p:anim>
                                    <p:anim calcmode="lin" valueType="num">
                                      <p:cBhvr>
                                        <p:cTn id="14" dur="500" fill="hold"/>
                                        <p:tgtEl>
                                          <p:spTgt spid="33"/>
                                        </p:tgtEl>
                                        <p:attrNameLst>
                                          <p:attrName>ppt_h</p:attrName>
                                        </p:attrNameLst>
                                      </p:cBhvr>
                                      <p:tavLst>
                                        <p:tav tm="0">
                                          <p:val>
                                            <p:strVal val="#ppt_h"/>
                                          </p:val>
                                        </p:tav>
                                        <p:tav tm="100000">
                                          <p:val>
                                            <p:strVal val="#ppt_h"/>
                                          </p:val>
                                        </p:tav>
                                      </p:tavLst>
                                    </p:anim>
                                    <p:animEffect transition="in" filter="fade">
                                      <p:cBhvr>
                                        <p:cTn id="15" dur="500"/>
                                        <p:tgtEl>
                                          <p:spTgt spid="33"/>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p:cTn id="18" dur="500" fill="hold"/>
                                        <p:tgtEl>
                                          <p:spTgt spid="34"/>
                                        </p:tgtEl>
                                        <p:attrNameLst>
                                          <p:attrName>ppt_w</p:attrName>
                                        </p:attrNameLst>
                                      </p:cBhvr>
                                      <p:tavLst>
                                        <p:tav tm="0">
                                          <p:val>
                                            <p:strVal val="#ppt_w*0.70"/>
                                          </p:val>
                                        </p:tav>
                                        <p:tav tm="100000">
                                          <p:val>
                                            <p:strVal val="#ppt_w"/>
                                          </p:val>
                                        </p:tav>
                                      </p:tavLst>
                                    </p:anim>
                                    <p:anim calcmode="lin" valueType="num">
                                      <p:cBhvr>
                                        <p:cTn id="19" dur="500" fill="hold"/>
                                        <p:tgtEl>
                                          <p:spTgt spid="34"/>
                                        </p:tgtEl>
                                        <p:attrNameLst>
                                          <p:attrName>ppt_h</p:attrName>
                                        </p:attrNameLst>
                                      </p:cBhvr>
                                      <p:tavLst>
                                        <p:tav tm="0">
                                          <p:val>
                                            <p:strVal val="#ppt_h"/>
                                          </p:val>
                                        </p:tav>
                                        <p:tav tm="100000">
                                          <p:val>
                                            <p:strVal val="#ppt_h"/>
                                          </p:val>
                                        </p:tav>
                                      </p:tavLst>
                                    </p:anim>
                                    <p:animEffect transition="in" filter="fade">
                                      <p:cBhvr>
                                        <p:cTn id="20" dur="500"/>
                                        <p:tgtEl>
                                          <p:spTgt spid="34"/>
                                        </p:tgtEl>
                                      </p:cBhvr>
                                    </p:animEffect>
                                  </p:childTnLst>
                                </p:cTn>
                              </p:par>
                              <p:par>
                                <p:cTn id="21" presetID="2" presetClass="entr" presetSubtype="2" fill="hold" grpId="0" nodeType="withEffect">
                                  <p:stCondLst>
                                    <p:cond delay="0"/>
                                  </p:stCondLst>
                                  <p:childTnLst>
                                    <p:set>
                                      <p:cBhvr>
                                        <p:cTn id="22" dur="1" fill="hold">
                                          <p:stCondLst>
                                            <p:cond delay="0"/>
                                          </p:stCondLst>
                                        </p:cTn>
                                        <p:tgtEl>
                                          <p:spTgt spid="18467"/>
                                        </p:tgtEl>
                                        <p:attrNameLst>
                                          <p:attrName>style.visibility</p:attrName>
                                        </p:attrNameLst>
                                      </p:cBhvr>
                                      <p:to>
                                        <p:strVal val="visible"/>
                                      </p:to>
                                    </p:set>
                                    <p:anim calcmode="lin" valueType="num">
                                      <p:cBhvr additive="base">
                                        <p:cTn id="23" dur="500" fill="hold"/>
                                        <p:tgtEl>
                                          <p:spTgt spid="18467"/>
                                        </p:tgtEl>
                                        <p:attrNameLst>
                                          <p:attrName>ppt_x</p:attrName>
                                        </p:attrNameLst>
                                      </p:cBhvr>
                                      <p:tavLst>
                                        <p:tav tm="0">
                                          <p:val>
                                            <p:strVal val="1+#ppt_w/2"/>
                                          </p:val>
                                        </p:tav>
                                        <p:tav tm="100000">
                                          <p:val>
                                            <p:strVal val="#ppt_x"/>
                                          </p:val>
                                        </p:tav>
                                      </p:tavLst>
                                    </p:anim>
                                    <p:anim calcmode="lin" valueType="num">
                                      <p:cBhvr additive="base">
                                        <p:cTn id="24" dur="500" fill="hold"/>
                                        <p:tgtEl>
                                          <p:spTgt spid="1846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8463"/>
                                        </p:tgtEl>
                                        <p:attrNameLst>
                                          <p:attrName>style.visibility</p:attrName>
                                        </p:attrNameLst>
                                      </p:cBhvr>
                                      <p:to>
                                        <p:strVal val="visible"/>
                                      </p:to>
                                    </p:set>
                                    <p:anim calcmode="lin" valueType="num">
                                      <p:cBhvr additive="base">
                                        <p:cTn id="27" dur="500" fill="hold"/>
                                        <p:tgtEl>
                                          <p:spTgt spid="18463"/>
                                        </p:tgtEl>
                                        <p:attrNameLst>
                                          <p:attrName>ppt_x</p:attrName>
                                        </p:attrNameLst>
                                      </p:cBhvr>
                                      <p:tavLst>
                                        <p:tav tm="0">
                                          <p:val>
                                            <p:strVal val="1+#ppt_w/2"/>
                                          </p:val>
                                        </p:tav>
                                        <p:tav tm="100000">
                                          <p:val>
                                            <p:strVal val="#ppt_x"/>
                                          </p:val>
                                        </p:tav>
                                      </p:tavLst>
                                    </p:anim>
                                    <p:anim calcmode="lin" valueType="num">
                                      <p:cBhvr additive="base">
                                        <p:cTn id="28" dur="500" fill="hold"/>
                                        <p:tgtEl>
                                          <p:spTgt spid="1846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500" fill="hold"/>
                                        <p:tgtEl>
                                          <p:spTgt spid="37"/>
                                        </p:tgtEl>
                                        <p:attrNameLst>
                                          <p:attrName>ppt_x</p:attrName>
                                        </p:attrNameLst>
                                      </p:cBhvr>
                                      <p:tavLst>
                                        <p:tav tm="0">
                                          <p:val>
                                            <p:strVal val="0-#ppt_w/2"/>
                                          </p:val>
                                        </p:tav>
                                        <p:tav tm="100000">
                                          <p:val>
                                            <p:strVal val="#ppt_x"/>
                                          </p:val>
                                        </p:tav>
                                      </p:tavLst>
                                    </p:anim>
                                    <p:anim calcmode="lin" valueType="num">
                                      <p:cBhvr additive="base">
                                        <p:cTn id="34"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strVal val="#ppt_w*0.70"/>
                                          </p:val>
                                        </p:tav>
                                        <p:tav tm="100000">
                                          <p:val>
                                            <p:strVal val="#ppt_w"/>
                                          </p:val>
                                        </p:tav>
                                      </p:tavLst>
                                    </p:anim>
                                    <p:anim calcmode="lin" valueType="num">
                                      <p:cBhvr>
                                        <p:cTn id="40" dur="500" fill="hold"/>
                                        <p:tgtEl>
                                          <p:spTgt spid="32"/>
                                        </p:tgtEl>
                                        <p:attrNameLst>
                                          <p:attrName>ppt_h</p:attrName>
                                        </p:attrNameLst>
                                      </p:cBhvr>
                                      <p:tavLst>
                                        <p:tav tm="0">
                                          <p:val>
                                            <p:strVal val="#ppt_h"/>
                                          </p:val>
                                        </p:tav>
                                        <p:tav tm="100000">
                                          <p:val>
                                            <p:strVal val="#ppt_h"/>
                                          </p:val>
                                        </p:tav>
                                      </p:tavLst>
                                    </p:anim>
                                    <p:animEffect transition="in" filter="fade">
                                      <p:cBhvr>
                                        <p:cTn id="41" dur="500"/>
                                        <p:tgtEl>
                                          <p:spTgt spid="32"/>
                                        </p:tgtEl>
                                      </p:cBhvr>
                                    </p:animEffect>
                                  </p:childTnLst>
                                </p:cTn>
                              </p:par>
                              <p:par>
                                <p:cTn id="42" presetID="55"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p:cTn id="44" dur="500" fill="hold"/>
                                        <p:tgtEl>
                                          <p:spTgt spid="35"/>
                                        </p:tgtEl>
                                        <p:attrNameLst>
                                          <p:attrName>ppt_w</p:attrName>
                                        </p:attrNameLst>
                                      </p:cBhvr>
                                      <p:tavLst>
                                        <p:tav tm="0">
                                          <p:val>
                                            <p:strVal val="#ppt_w*0.70"/>
                                          </p:val>
                                        </p:tav>
                                        <p:tav tm="100000">
                                          <p:val>
                                            <p:strVal val="#ppt_w"/>
                                          </p:val>
                                        </p:tav>
                                      </p:tavLst>
                                    </p:anim>
                                    <p:anim calcmode="lin" valueType="num">
                                      <p:cBhvr>
                                        <p:cTn id="45" dur="500" fill="hold"/>
                                        <p:tgtEl>
                                          <p:spTgt spid="35"/>
                                        </p:tgtEl>
                                        <p:attrNameLst>
                                          <p:attrName>ppt_h</p:attrName>
                                        </p:attrNameLst>
                                      </p:cBhvr>
                                      <p:tavLst>
                                        <p:tav tm="0">
                                          <p:val>
                                            <p:strVal val="#ppt_h"/>
                                          </p:val>
                                        </p:tav>
                                        <p:tav tm="100000">
                                          <p:val>
                                            <p:strVal val="#ppt_h"/>
                                          </p:val>
                                        </p:tav>
                                      </p:tavLst>
                                    </p:anim>
                                    <p:animEffect transition="in" filter="fade">
                                      <p:cBhvr>
                                        <p:cTn id="46" dur="500"/>
                                        <p:tgtEl>
                                          <p:spTgt spid="35"/>
                                        </p:tgtEl>
                                      </p:cBhvr>
                                    </p:animEffect>
                                  </p:childTnLst>
                                </p:cTn>
                              </p:par>
                              <p:par>
                                <p:cTn id="47" presetID="2" presetClass="entr" presetSubtype="2" fill="hold" grpId="0" nodeType="withEffect">
                                  <p:stCondLst>
                                    <p:cond delay="0"/>
                                  </p:stCondLst>
                                  <p:childTnLst>
                                    <p:set>
                                      <p:cBhvr>
                                        <p:cTn id="48" dur="1" fill="hold">
                                          <p:stCondLst>
                                            <p:cond delay="0"/>
                                          </p:stCondLst>
                                        </p:cTn>
                                        <p:tgtEl>
                                          <p:spTgt spid="18464"/>
                                        </p:tgtEl>
                                        <p:attrNameLst>
                                          <p:attrName>style.visibility</p:attrName>
                                        </p:attrNameLst>
                                      </p:cBhvr>
                                      <p:to>
                                        <p:strVal val="visible"/>
                                      </p:to>
                                    </p:set>
                                    <p:anim calcmode="lin" valueType="num">
                                      <p:cBhvr additive="base">
                                        <p:cTn id="49" dur="500" fill="hold"/>
                                        <p:tgtEl>
                                          <p:spTgt spid="18464"/>
                                        </p:tgtEl>
                                        <p:attrNameLst>
                                          <p:attrName>ppt_x</p:attrName>
                                        </p:attrNameLst>
                                      </p:cBhvr>
                                      <p:tavLst>
                                        <p:tav tm="0">
                                          <p:val>
                                            <p:strVal val="1+#ppt_w/2"/>
                                          </p:val>
                                        </p:tav>
                                        <p:tav tm="100000">
                                          <p:val>
                                            <p:strVal val="#ppt_x"/>
                                          </p:val>
                                        </p:tav>
                                      </p:tavLst>
                                    </p:anim>
                                    <p:anim calcmode="lin" valueType="num">
                                      <p:cBhvr additive="base">
                                        <p:cTn id="50" dur="500" fill="hold"/>
                                        <p:tgtEl>
                                          <p:spTgt spid="1846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0-#ppt_w/2"/>
                                          </p:val>
                                        </p:tav>
                                        <p:tav tm="100000">
                                          <p:val>
                                            <p:strVal val="#ppt_x"/>
                                          </p:val>
                                        </p:tav>
                                      </p:tavLst>
                                    </p:anim>
                                    <p:anim calcmode="lin" valueType="num">
                                      <p:cBhvr additive="base">
                                        <p:cTn id="56"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5" presetClass="entr" presetSubtype="0" fill="hold" nodeType="click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p:cTn id="61" dur="500" fill="hold"/>
                                        <p:tgtEl>
                                          <p:spTgt spid="28"/>
                                        </p:tgtEl>
                                        <p:attrNameLst>
                                          <p:attrName>ppt_w</p:attrName>
                                        </p:attrNameLst>
                                      </p:cBhvr>
                                      <p:tavLst>
                                        <p:tav tm="0">
                                          <p:val>
                                            <p:strVal val="#ppt_w*0.70"/>
                                          </p:val>
                                        </p:tav>
                                        <p:tav tm="100000">
                                          <p:val>
                                            <p:strVal val="#ppt_w"/>
                                          </p:val>
                                        </p:tav>
                                      </p:tavLst>
                                    </p:anim>
                                    <p:anim calcmode="lin" valueType="num">
                                      <p:cBhvr>
                                        <p:cTn id="62" dur="500" fill="hold"/>
                                        <p:tgtEl>
                                          <p:spTgt spid="28"/>
                                        </p:tgtEl>
                                        <p:attrNameLst>
                                          <p:attrName>ppt_h</p:attrName>
                                        </p:attrNameLst>
                                      </p:cBhvr>
                                      <p:tavLst>
                                        <p:tav tm="0">
                                          <p:val>
                                            <p:strVal val="#ppt_h"/>
                                          </p:val>
                                        </p:tav>
                                        <p:tav tm="100000">
                                          <p:val>
                                            <p:strVal val="#ppt_h"/>
                                          </p:val>
                                        </p:tav>
                                      </p:tavLst>
                                    </p:anim>
                                    <p:animEffect transition="in" filter="fade">
                                      <p:cBhvr>
                                        <p:cTn id="63" dur="500"/>
                                        <p:tgtEl>
                                          <p:spTgt spid="28"/>
                                        </p:tgtEl>
                                      </p:cBhvr>
                                    </p:animEffect>
                                  </p:childTnLst>
                                </p:cTn>
                              </p:par>
                              <p:par>
                                <p:cTn id="64" presetID="55" presetClass="entr" presetSubtype="0"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p:cTn id="66" dur="500" fill="hold"/>
                                        <p:tgtEl>
                                          <p:spTgt spid="40"/>
                                        </p:tgtEl>
                                        <p:attrNameLst>
                                          <p:attrName>ppt_w</p:attrName>
                                        </p:attrNameLst>
                                      </p:cBhvr>
                                      <p:tavLst>
                                        <p:tav tm="0">
                                          <p:val>
                                            <p:strVal val="#ppt_w*0.70"/>
                                          </p:val>
                                        </p:tav>
                                        <p:tav tm="100000">
                                          <p:val>
                                            <p:strVal val="#ppt_w"/>
                                          </p:val>
                                        </p:tav>
                                      </p:tavLst>
                                    </p:anim>
                                    <p:anim calcmode="lin" valueType="num">
                                      <p:cBhvr>
                                        <p:cTn id="67" dur="500" fill="hold"/>
                                        <p:tgtEl>
                                          <p:spTgt spid="40"/>
                                        </p:tgtEl>
                                        <p:attrNameLst>
                                          <p:attrName>ppt_h</p:attrName>
                                        </p:attrNameLst>
                                      </p:cBhvr>
                                      <p:tavLst>
                                        <p:tav tm="0">
                                          <p:val>
                                            <p:strVal val="#ppt_h"/>
                                          </p:val>
                                        </p:tav>
                                        <p:tav tm="100000">
                                          <p:val>
                                            <p:strVal val="#ppt_h"/>
                                          </p:val>
                                        </p:tav>
                                      </p:tavLst>
                                    </p:anim>
                                    <p:animEffect transition="in" filter="fade">
                                      <p:cBhvr>
                                        <p:cTn id="68" dur="500"/>
                                        <p:tgtEl>
                                          <p:spTgt spid="40"/>
                                        </p:tgtEl>
                                      </p:cBhvr>
                                    </p:animEffect>
                                  </p:childTnLst>
                                </p:cTn>
                              </p:par>
                              <p:par>
                                <p:cTn id="69" presetID="2" presetClass="entr" presetSubtype="2" fill="hold" grpId="0" nodeType="withEffect">
                                  <p:stCondLst>
                                    <p:cond delay="0"/>
                                  </p:stCondLst>
                                  <p:childTnLst>
                                    <p:set>
                                      <p:cBhvr>
                                        <p:cTn id="70" dur="1" fill="hold">
                                          <p:stCondLst>
                                            <p:cond delay="0"/>
                                          </p:stCondLst>
                                        </p:cTn>
                                        <p:tgtEl>
                                          <p:spTgt spid="18465"/>
                                        </p:tgtEl>
                                        <p:attrNameLst>
                                          <p:attrName>style.visibility</p:attrName>
                                        </p:attrNameLst>
                                      </p:cBhvr>
                                      <p:to>
                                        <p:strVal val="visible"/>
                                      </p:to>
                                    </p:set>
                                    <p:anim calcmode="lin" valueType="num">
                                      <p:cBhvr additive="base">
                                        <p:cTn id="71" dur="500" fill="hold"/>
                                        <p:tgtEl>
                                          <p:spTgt spid="18465"/>
                                        </p:tgtEl>
                                        <p:attrNameLst>
                                          <p:attrName>ppt_x</p:attrName>
                                        </p:attrNameLst>
                                      </p:cBhvr>
                                      <p:tavLst>
                                        <p:tav tm="0">
                                          <p:val>
                                            <p:strVal val="1+#ppt_w/2"/>
                                          </p:val>
                                        </p:tav>
                                        <p:tav tm="100000">
                                          <p:val>
                                            <p:strVal val="#ppt_x"/>
                                          </p:val>
                                        </p:tav>
                                      </p:tavLst>
                                    </p:anim>
                                    <p:anim calcmode="lin" valueType="num">
                                      <p:cBhvr additive="base">
                                        <p:cTn id="72" dur="500" fill="hold"/>
                                        <p:tgtEl>
                                          <p:spTgt spid="18465"/>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nodeType="clickEffect">
                                  <p:stCondLst>
                                    <p:cond delay="0"/>
                                  </p:stCondLst>
                                  <p:childTnLst>
                                    <p:set>
                                      <p:cBhvr>
                                        <p:cTn id="76" dur="1" fill="hold">
                                          <p:stCondLst>
                                            <p:cond delay="0"/>
                                          </p:stCondLst>
                                        </p:cTn>
                                        <p:tgtEl>
                                          <p:spTgt spid="39"/>
                                        </p:tgtEl>
                                        <p:attrNameLst>
                                          <p:attrName>style.visibility</p:attrName>
                                        </p:attrNameLst>
                                      </p:cBhvr>
                                      <p:to>
                                        <p:strVal val="visible"/>
                                      </p:to>
                                    </p:set>
                                    <p:anim calcmode="lin" valueType="num">
                                      <p:cBhvr additive="base">
                                        <p:cTn id="77" dur="500" fill="hold"/>
                                        <p:tgtEl>
                                          <p:spTgt spid="39"/>
                                        </p:tgtEl>
                                        <p:attrNameLst>
                                          <p:attrName>ppt_x</p:attrName>
                                        </p:attrNameLst>
                                      </p:cBhvr>
                                      <p:tavLst>
                                        <p:tav tm="0">
                                          <p:val>
                                            <p:strVal val="0-#ppt_w/2"/>
                                          </p:val>
                                        </p:tav>
                                        <p:tav tm="100000">
                                          <p:val>
                                            <p:strVal val="#ppt_x"/>
                                          </p:val>
                                        </p:tav>
                                      </p:tavLst>
                                    </p:anim>
                                    <p:anim calcmode="lin" valueType="num">
                                      <p:cBhvr additive="base">
                                        <p:cTn id="78"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55" presetClass="entr" presetSubtype="0" fill="hold" grpId="0" nodeType="clickEffect">
                                  <p:stCondLst>
                                    <p:cond delay="0"/>
                                  </p:stCondLst>
                                  <p:childTnLst>
                                    <p:set>
                                      <p:cBhvr>
                                        <p:cTn id="82" dur="1" fill="hold">
                                          <p:stCondLst>
                                            <p:cond delay="0"/>
                                          </p:stCondLst>
                                        </p:cTn>
                                        <p:tgtEl>
                                          <p:spTgt spid="41"/>
                                        </p:tgtEl>
                                        <p:attrNameLst>
                                          <p:attrName>style.visibility</p:attrName>
                                        </p:attrNameLst>
                                      </p:cBhvr>
                                      <p:to>
                                        <p:strVal val="visible"/>
                                      </p:to>
                                    </p:set>
                                    <p:anim calcmode="lin" valueType="num">
                                      <p:cBhvr>
                                        <p:cTn id="83" dur="500" fill="hold"/>
                                        <p:tgtEl>
                                          <p:spTgt spid="41"/>
                                        </p:tgtEl>
                                        <p:attrNameLst>
                                          <p:attrName>ppt_w</p:attrName>
                                        </p:attrNameLst>
                                      </p:cBhvr>
                                      <p:tavLst>
                                        <p:tav tm="0">
                                          <p:val>
                                            <p:strVal val="#ppt_w*0.70"/>
                                          </p:val>
                                        </p:tav>
                                        <p:tav tm="100000">
                                          <p:val>
                                            <p:strVal val="#ppt_w"/>
                                          </p:val>
                                        </p:tav>
                                      </p:tavLst>
                                    </p:anim>
                                    <p:anim calcmode="lin" valueType="num">
                                      <p:cBhvr>
                                        <p:cTn id="84" dur="500" fill="hold"/>
                                        <p:tgtEl>
                                          <p:spTgt spid="41"/>
                                        </p:tgtEl>
                                        <p:attrNameLst>
                                          <p:attrName>ppt_h</p:attrName>
                                        </p:attrNameLst>
                                      </p:cBhvr>
                                      <p:tavLst>
                                        <p:tav tm="0">
                                          <p:val>
                                            <p:strVal val="#ppt_h"/>
                                          </p:val>
                                        </p:tav>
                                        <p:tav tm="100000">
                                          <p:val>
                                            <p:strVal val="#ppt_h"/>
                                          </p:val>
                                        </p:tav>
                                      </p:tavLst>
                                    </p:anim>
                                    <p:animEffect transition="in" filter="fade">
                                      <p:cBhvr>
                                        <p:cTn id="85" dur="500"/>
                                        <p:tgtEl>
                                          <p:spTgt spid="41"/>
                                        </p:tgtEl>
                                      </p:cBhvr>
                                    </p:animEffect>
                                  </p:childTnLst>
                                </p:cTn>
                              </p:par>
                              <p:par>
                                <p:cTn id="86" presetID="55" presetClass="entr" presetSubtype="0"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 calcmode="lin" valueType="num">
                                      <p:cBhvr>
                                        <p:cTn id="88" dur="500" fill="hold"/>
                                        <p:tgtEl>
                                          <p:spTgt spid="26"/>
                                        </p:tgtEl>
                                        <p:attrNameLst>
                                          <p:attrName>ppt_w</p:attrName>
                                        </p:attrNameLst>
                                      </p:cBhvr>
                                      <p:tavLst>
                                        <p:tav tm="0">
                                          <p:val>
                                            <p:strVal val="#ppt_w*0.70"/>
                                          </p:val>
                                        </p:tav>
                                        <p:tav tm="100000">
                                          <p:val>
                                            <p:strVal val="#ppt_w"/>
                                          </p:val>
                                        </p:tav>
                                      </p:tavLst>
                                    </p:anim>
                                    <p:anim calcmode="lin" valueType="num">
                                      <p:cBhvr>
                                        <p:cTn id="89" dur="500" fill="hold"/>
                                        <p:tgtEl>
                                          <p:spTgt spid="26"/>
                                        </p:tgtEl>
                                        <p:attrNameLst>
                                          <p:attrName>ppt_h</p:attrName>
                                        </p:attrNameLst>
                                      </p:cBhvr>
                                      <p:tavLst>
                                        <p:tav tm="0">
                                          <p:val>
                                            <p:strVal val="#ppt_h"/>
                                          </p:val>
                                        </p:tav>
                                        <p:tav tm="100000">
                                          <p:val>
                                            <p:strVal val="#ppt_h"/>
                                          </p:val>
                                        </p:tav>
                                      </p:tavLst>
                                    </p:anim>
                                    <p:animEffect transition="in" filter="fade">
                                      <p:cBhvr>
                                        <p:cTn id="90" dur="500"/>
                                        <p:tgtEl>
                                          <p:spTgt spid="26"/>
                                        </p:tgtEl>
                                      </p:cBhvr>
                                    </p:animEffect>
                                  </p:childTnLst>
                                </p:cTn>
                              </p:par>
                              <p:par>
                                <p:cTn id="91" presetID="2" presetClass="entr" presetSubtype="2" fill="hold" grpId="0" nodeType="withEffect">
                                  <p:stCondLst>
                                    <p:cond delay="0"/>
                                  </p:stCondLst>
                                  <p:childTnLst>
                                    <p:set>
                                      <p:cBhvr>
                                        <p:cTn id="92" dur="1" fill="hold">
                                          <p:stCondLst>
                                            <p:cond delay="0"/>
                                          </p:stCondLst>
                                        </p:cTn>
                                        <p:tgtEl>
                                          <p:spTgt spid="18466"/>
                                        </p:tgtEl>
                                        <p:attrNameLst>
                                          <p:attrName>style.visibility</p:attrName>
                                        </p:attrNameLst>
                                      </p:cBhvr>
                                      <p:to>
                                        <p:strVal val="visible"/>
                                      </p:to>
                                    </p:set>
                                    <p:anim calcmode="lin" valueType="num">
                                      <p:cBhvr additive="base">
                                        <p:cTn id="93" dur="500" fill="hold"/>
                                        <p:tgtEl>
                                          <p:spTgt spid="18466"/>
                                        </p:tgtEl>
                                        <p:attrNameLst>
                                          <p:attrName>ppt_x</p:attrName>
                                        </p:attrNameLst>
                                      </p:cBhvr>
                                      <p:tavLst>
                                        <p:tav tm="0">
                                          <p:val>
                                            <p:strVal val="1+#ppt_w/2"/>
                                          </p:val>
                                        </p:tav>
                                        <p:tav tm="100000">
                                          <p:val>
                                            <p:strVal val="#ppt_x"/>
                                          </p:val>
                                        </p:tav>
                                      </p:tavLst>
                                    </p:anim>
                                    <p:anim calcmode="lin" valueType="num">
                                      <p:cBhvr additive="base">
                                        <p:cTn id="94" dur="500" fill="hold"/>
                                        <p:tgtEl>
                                          <p:spTgt spid="184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40" grpId="0"/>
      <p:bldP spid="41" grpId="0"/>
      <p:bldP spid="18463" grpId="0"/>
      <p:bldP spid="18464" grpId="0"/>
      <p:bldP spid="18465" grpId="0"/>
      <p:bldP spid="18466" grpId="0"/>
      <p:bldP spid="184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Transitioning to SHARP</a:t>
            </a:r>
            <a:endParaRPr/>
          </a:p>
        </p:txBody>
      </p:sp>
      <p:grpSp>
        <p:nvGrpSpPr>
          <p:cNvPr id="19459" name="Group 22"/>
          <p:cNvGrpSpPr>
            <a:grpSpLocks noGrp="1"/>
          </p:cNvGrpSpPr>
          <p:nvPr>
            <p:ph idx="1"/>
          </p:nvPr>
        </p:nvGrpSpPr>
        <p:grpSpPr bwMode="auto">
          <a:xfrm>
            <a:off x="381000" y="1066800"/>
            <a:ext cx="8455025" cy="5043488"/>
            <a:chOff x="972645" y="1129426"/>
            <a:chExt cx="4757328" cy="3539146"/>
          </a:xfrm>
        </p:grpSpPr>
        <p:grpSp>
          <p:nvGrpSpPr>
            <p:cNvPr id="19463" name="Group 17"/>
            <p:cNvGrpSpPr>
              <a:grpSpLocks/>
            </p:cNvGrpSpPr>
            <p:nvPr/>
          </p:nvGrpSpPr>
          <p:grpSpPr bwMode="auto">
            <a:xfrm>
              <a:off x="972645" y="1129426"/>
              <a:ext cx="4757328" cy="3539146"/>
              <a:chOff x="953595" y="1120275"/>
              <a:chExt cx="4757328" cy="3539146"/>
            </a:xfrm>
          </p:grpSpPr>
          <p:grpSp>
            <p:nvGrpSpPr>
              <p:cNvPr id="19467" name="Group 14"/>
              <p:cNvGrpSpPr>
                <a:grpSpLocks/>
              </p:cNvGrpSpPr>
              <p:nvPr/>
            </p:nvGrpSpPr>
            <p:grpSpPr bwMode="auto">
              <a:xfrm>
                <a:off x="953595" y="1120275"/>
                <a:ext cx="4635500" cy="3539146"/>
                <a:chOff x="971706" y="1323724"/>
                <a:chExt cx="4378959" cy="3284219"/>
              </a:xfrm>
            </p:grpSpPr>
            <p:pic>
              <p:nvPicPr>
                <p:cNvPr id="19470" name="Picture 39" descr="Integration Pic.jpg"/>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971706" y="1323724"/>
                  <a:ext cx="4378959" cy="3284219"/>
                </a:xfrm>
                <a:prstGeom prst="rect">
                  <a:avLst/>
                </a:prstGeom>
                <a:noFill/>
                <a:ln w="9525">
                  <a:noFill/>
                  <a:miter lim="800000"/>
                  <a:headEnd/>
                  <a:tailEnd/>
                </a:ln>
              </p:spPr>
            </p:pic>
            <p:sp>
              <p:nvSpPr>
                <p:cNvPr id="13" name="Rectangle 12"/>
                <p:cNvSpPr/>
                <p:nvPr/>
              </p:nvSpPr>
              <p:spPr>
                <a:xfrm>
                  <a:off x="1018958" y="2171398"/>
                  <a:ext cx="1201562" cy="8290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 name="Rectangle 13"/>
                <p:cNvSpPr/>
                <p:nvPr/>
              </p:nvSpPr>
              <p:spPr>
                <a:xfrm>
                  <a:off x="3952829" y="2315089"/>
                  <a:ext cx="1276659" cy="8652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19468" name="TextBox 15"/>
              <p:cNvSpPr txBox="1">
                <a:spLocks noChangeArrowheads="1"/>
              </p:cNvSpPr>
              <p:nvPr/>
            </p:nvSpPr>
            <p:spPr bwMode="auto">
              <a:xfrm>
                <a:off x="1090985" y="2607769"/>
                <a:ext cx="1542877" cy="323974"/>
              </a:xfrm>
              <a:prstGeom prst="rect">
                <a:avLst/>
              </a:prstGeom>
              <a:noFill/>
              <a:ln w="9525">
                <a:noFill/>
                <a:miter lim="800000"/>
                <a:headEnd/>
                <a:tailEnd/>
              </a:ln>
            </p:spPr>
            <p:txBody>
              <a:bodyPr>
                <a:spAutoFit/>
              </a:bodyPr>
              <a:lstStyle/>
              <a:p>
                <a:r>
                  <a:rPr lang="en-US" sz="2400">
                    <a:solidFill>
                      <a:schemeClr val="bg1"/>
                    </a:solidFill>
                  </a:rPr>
                  <a:t>Military POSH*</a:t>
                </a:r>
              </a:p>
            </p:txBody>
          </p:sp>
          <p:sp>
            <p:nvSpPr>
              <p:cNvPr id="19469" name="TextBox 16"/>
              <p:cNvSpPr txBox="1">
                <a:spLocks noChangeArrowheads="1"/>
              </p:cNvSpPr>
              <p:nvPr/>
            </p:nvSpPr>
            <p:spPr bwMode="auto">
              <a:xfrm>
                <a:off x="4147851" y="2844841"/>
                <a:ext cx="1563072" cy="323974"/>
              </a:xfrm>
              <a:prstGeom prst="rect">
                <a:avLst/>
              </a:prstGeom>
              <a:noFill/>
              <a:ln w="9525">
                <a:noFill/>
                <a:miter lim="800000"/>
                <a:headEnd/>
                <a:tailEnd/>
              </a:ln>
            </p:spPr>
            <p:txBody>
              <a:bodyPr>
                <a:spAutoFit/>
              </a:bodyPr>
              <a:lstStyle/>
              <a:p>
                <a:r>
                  <a:rPr lang="en-US" sz="2400">
                    <a:solidFill>
                      <a:schemeClr val="bg1"/>
                    </a:solidFill>
                  </a:rPr>
                  <a:t>Civilian POSH**</a:t>
                </a:r>
              </a:p>
            </p:txBody>
          </p:sp>
        </p:grpSp>
        <p:sp>
          <p:nvSpPr>
            <p:cNvPr id="19464" name="TextBox 19"/>
            <p:cNvSpPr txBox="1">
              <a:spLocks noChangeArrowheads="1"/>
            </p:cNvSpPr>
            <p:nvPr/>
          </p:nvSpPr>
          <p:spPr bwMode="auto">
            <a:xfrm>
              <a:off x="2173045" y="4048058"/>
              <a:ext cx="2143573" cy="496760"/>
            </a:xfrm>
            <a:prstGeom prst="rect">
              <a:avLst/>
            </a:prstGeom>
            <a:noFill/>
            <a:ln w="9525">
              <a:noFill/>
              <a:miter lim="800000"/>
              <a:headEnd/>
              <a:tailEnd/>
            </a:ln>
          </p:spPr>
          <p:txBody>
            <a:bodyPr>
              <a:spAutoFit/>
            </a:bodyPr>
            <a:lstStyle/>
            <a:p>
              <a:pPr algn="ctr"/>
              <a:r>
                <a:rPr lang="en-US" sz="2000">
                  <a:solidFill>
                    <a:schemeClr val="bg1"/>
                  </a:solidFill>
                </a:rPr>
                <a:t>Sexual Harassment/Assault Response and Prevention</a:t>
              </a:r>
            </a:p>
          </p:txBody>
        </p:sp>
        <p:sp>
          <p:nvSpPr>
            <p:cNvPr id="7" name="Oval 6"/>
            <p:cNvSpPr/>
            <p:nvPr/>
          </p:nvSpPr>
          <p:spPr>
            <a:xfrm>
              <a:off x="2577775" y="1384530"/>
              <a:ext cx="1273742" cy="1236529"/>
            </a:xfrm>
            <a:prstGeom prst="ellipse">
              <a:avLst/>
            </a:prstGeom>
            <a:solidFill>
              <a:srgbClr val="92D050"/>
            </a:solid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9466" name="TextBox 21"/>
            <p:cNvSpPr txBox="1">
              <a:spLocks noChangeArrowheads="1"/>
            </p:cNvSpPr>
            <p:nvPr/>
          </p:nvSpPr>
          <p:spPr bwMode="auto">
            <a:xfrm>
              <a:off x="2657364" y="1600501"/>
              <a:ext cx="1163171" cy="928725"/>
            </a:xfrm>
            <a:prstGeom prst="rect">
              <a:avLst/>
            </a:prstGeom>
            <a:noFill/>
            <a:ln w="9525">
              <a:noFill/>
              <a:miter lim="800000"/>
              <a:headEnd/>
              <a:tailEnd/>
            </a:ln>
          </p:spPr>
          <p:txBody>
            <a:bodyPr>
              <a:spAutoFit/>
            </a:bodyPr>
            <a:lstStyle/>
            <a:p>
              <a:pPr algn="ctr"/>
              <a:r>
                <a:rPr lang="en-US" sz="2000">
                  <a:solidFill>
                    <a:schemeClr val="bg1"/>
                  </a:solidFill>
                </a:rPr>
                <a:t>Sexual Assault Prevention &amp;  Response (SAPR)</a:t>
              </a:r>
            </a:p>
          </p:txBody>
        </p:sp>
      </p:grpSp>
      <p:sp>
        <p:nvSpPr>
          <p:cNvPr id="19460" name="TextBox 14"/>
          <p:cNvSpPr txBox="1">
            <a:spLocks noChangeArrowheads="1"/>
          </p:cNvSpPr>
          <p:nvPr/>
        </p:nvSpPr>
        <p:spPr bwMode="auto">
          <a:xfrm>
            <a:off x="6386513" y="5980113"/>
            <a:ext cx="1958975" cy="307975"/>
          </a:xfrm>
          <a:prstGeom prst="rect">
            <a:avLst/>
          </a:prstGeom>
          <a:noFill/>
          <a:ln w="9525">
            <a:noFill/>
            <a:miter lim="800000"/>
            <a:headEnd/>
            <a:tailEnd/>
          </a:ln>
        </p:spPr>
        <p:txBody>
          <a:bodyPr>
            <a:spAutoFit/>
          </a:bodyPr>
          <a:lstStyle/>
          <a:p>
            <a:r>
              <a:rPr lang="en-US" sz="1400">
                <a:solidFill>
                  <a:schemeClr val="bg1"/>
                </a:solidFill>
              </a:rPr>
              <a:t>** Prevention only</a:t>
            </a:r>
          </a:p>
        </p:txBody>
      </p:sp>
      <p:sp>
        <p:nvSpPr>
          <p:cNvPr id="19461" name="TextBox 16"/>
          <p:cNvSpPr txBox="1">
            <a:spLocks noChangeArrowheads="1"/>
          </p:cNvSpPr>
          <p:nvPr/>
        </p:nvSpPr>
        <p:spPr bwMode="auto">
          <a:xfrm>
            <a:off x="508000" y="5929313"/>
            <a:ext cx="2336800" cy="307975"/>
          </a:xfrm>
          <a:prstGeom prst="rect">
            <a:avLst/>
          </a:prstGeom>
          <a:noFill/>
          <a:ln w="9525">
            <a:noFill/>
            <a:miter lim="800000"/>
            <a:headEnd/>
            <a:tailEnd/>
          </a:ln>
        </p:spPr>
        <p:txBody>
          <a:bodyPr>
            <a:spAutoFit/>
          </a:bodyPr>
          <a:lstStyle/>
          <a:p>
            <a:r>
              <a:rPr lang="en-US" sz="1400">
                <a:solidFill>
                  <a:schemeClr val="bg1"/>
                </a:solidFill>
              </a:rPr>
              <a:t>* Prevention and response</a:t>
            </a:r>
          </a:p>
        </p:txBody>
      </p:sp>
      <p:sp>
        <p:nvSpPr>
          <p:cNvPr id="19462" name="TextBox 15"/>
          <p:cNvSpPr txBox="1">
            <a:spLocks noChangeArrowheads="1"/>
          </p:cNvSpPr>
          <p:nvPr/>
        </p:nvSpPr>
        <p:spPr bwMode="auto">
          <a:xfrm>
            <a:off x="2454275" y="838200"/>
            <a:ext cx="4271963" cy="523875"/>
          </a:xfrm>
          <a:prstGeom prst="rect">
            <a:avLst/>
          </a:prstGeom>
          <a:noFill/>
          <a:ln w="9525">
            <a:noFill/>
            <a:miter lim="800000"/>
            <a:headEnd/>
            <a:tailEnd/>
          </a:ln>
        </p:spPr>
        <p:txBody>
          <a:bodyPr wrap="none">
            <a:spAutoFit/>
          </a:bodyPr>
          <a:lstStyle/>
          <a:p>
            <a:r>
              <a:rPr lang="pt-BR" sz="2800" b="1">
                <a:solidFill>
                  <a:schemeClr val="bg1"/>
                </a:solidFill>
              </a:rPr>
              <a:t>SAPR + POSH = SHARP</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22"/>
          <p:cNvSpPr txBox="1">
            <a:spLocks noChangeArrowheads="1"/>
          </p:cNvSpPr>
          <p:nvPr/>
        </p:nvSpPr>
        <p:spPr bwMode="auto">
          <a:xfrm>
            <a:off x="152400" y="2001838"/>
            <a:ext cx="4206875" cy="4094162"/>
          </a:xfrm>
          <a:prstGeom prst="rect">
            <a:avLst/>
          </a:prstGeom>
          <a:solidFill>
            <a:srgbClr val="FFD531">
              <a:alpha val="96077"/>
            </a:srgbClr>
          </a:solidFill>
          <a:ln w="9525">
            <a:noFill/>
            <a:miter lim="800000"/>
            <a:headEnd/>
            <a:tailEnd/>
          </a:ln>
        </p:spPr>
        <p:txBody>
          <a:bodyPr>
            <a:spAutoFit/>
          </a:bodyPr>
          <a:lstStyle/>
          <a:p>
            <a:pPr marL="231775" indent="-231775" algn="ctr">
              <a:lnSpc>
                <a:spcPct val="300000"/>
              </a:lnSpc>
              <a:buFont typeface="Arial" pitchFamily="34" charset="0"/>
              <a:buChar char="•"/>
            </a:pPr>
            <a:endParaRPr lang="en-US" sz="1800" u="sng">
              <a:solidFill>
                <a:schemeClr val="bg1"/>
              </a:solidFill>
            </a:endParaRPr>
          </a:p>
          <a:p>
            <a:pPr marL="231775" indent="-231775" algn="ctr">
              <a:lnSpc>
                <a:spcPct val="300000"/>
              </a:lnSpc>
              <a:buFont typeface="Arial" pitchFamily="34" charset="0"/>
              <a:buChar char="•"/>
            </a:pPr>
            <a:endParaRPr lang="en-US" sz="1800" u="sng">
              <a:solidFill>
                <a:schemeClr val="bg1"/>
              </a:solidFill>
            </a:endParaRPr>
          </a:p>
          <a:p>
            <a:pPr marL="231775" indent="-231775"/>
            <a:r>
              <a:rPr lang="en-US" sz="2400">
                <a:solidFill>
                  <a:schemeClr val="bg1"/>
                </a:solidFill>
              </a:rPr>
              <a:t>        Collateral duty </a:t>
            </a:r>
          </a:p>
          <a:p>
            <a:pPr marL="231775" indent="-231775"/>
            <a:r>
              <a:rPr lang="en-US" sz="2400">
                <a:solidFill>
                  <a:schemeClr val="bg1"/>
                </a:solidFill>
              </a:rPr>
              <a:t>(except for contractors)</a:t>
            </a:r>
          </a:p>
          <a:p>
            <a:pPr marL="231775" indent="-231775"/>
            <a:r>
              <a:rPr lang="en-US" sz="2200">
                <a:solidFill>
                  <a:schemeClr val="bg1"/>
                </a:solidFill>
              </a:rPr>
              <a:t>(Soldiers and civilians)</a:t>
            </a:r>
          </a:p>
          <a:p>
            <a:pPr marL="231775" indent="-231775">
              <a:spcAft>
                <a:spcPts val="1200"/>
              </a:spcAft>
            </a:pPr>
            <a:endParaRPr lang="en-US" sz="1800">
              <a:solidFill>
                <a:schemeClr val="bg1"/>
              </a:solidFill>
            </a:endParaRPr>
          </a:p>
          <a:p>
            <a:pPr marL="231775" indent="-231775" algn="ctr">
              <a:lnSpc>
                <a:spcPct val="300000"/>
              </a:lnSpc>
            </a:pPr>
            <a:endParaRPr lang="en-US" sz="1800">
              <a:solidFill>
                <a:schemeClr val="bg1"/>
              </a:solidFill>
            </a:endParaRPr>
          </a:p>
        </p:txBody>
      </p:sp>
      <p:sp>
        <p:nvSpPr>
          <p:cNvPr id="20483" name="TextBox 21"/>
          <p:cNvSpPr txBox="1">
            <a:spLocks noChangeArrowheads="1"/>
          </p:cNvSpPr>
          <p:nvPr/>
        </p:nvSpPr>
        <p:spPr bwMode="auto">
          <a:xfrm>
            <a:off x="4343400" y="4341813"/>
            <a:ext cx="4648200" cy="1754187"/>
          </a:xfrm>
          <a:prstGeom prst="rect">
            <a:avLst/>
          </a:prstGeom>
          <a:solidFill>
            <a:srgbClr val="FFD531">
              <a:alpha val="96077"/>
            </a:srgbClr>
          </a:solidFill>
          <a:ln w="9525">
            <a:noFill/>
            <a:miter lim="800000"/>
            <a:headEnd/>
            <a:tailEnd/>
          </a:ln>
        </p:spPr>
        <p:txBody>
          <a:bodyPr anchor="ctr">
            <a:spAutoFit/>
          </a:bodyPr>
          <a:lstStyle/>
          <a:p>
            <a:pPr marL="231775" indent="-231775" algn="ctr">
              <a:lnSpc>
                <a:spcPct val="150000"/>
              </a:lnSpc>
              <a:spcAft>
                <a:spcPts val="1800"/>
              </a:spcAft>
            </a:pPr>
            <a:endParaRPr lang="en-US" sz="1500">
              <a:solidFill>
                <a:schemeClr val="bg1"/>
              </a:solidFill>
            </a:endParaRPr>
          </a:p>
          <a:p>
            <a:pPr marL="231775" indent="-231775" algn="ctr"/>
            <a:r>
              <a:rPr lang="en-US" sz="2400">
                <a:solidFill>
                  <a:schemeClr val="bg1"/>
                </a:solidFill>
              </a:rPr>
              <a:t>		Collateral duty </a:t>
            </a:r>
          </a:p>
          <a:p>
            <a:pPr marL="231775" indent="-231775" algn="ctr"/>
            <a:r>
              <a:rPr lang="en-US" sz="2400">
                <a:solidFill>
                  <a:schemeClr val="bg1"/>
                </a:solidFill>
              </a:rPr>
              <a:t>		</a:t>
            </a:r>
            <a:r>
              <a:rPr lang="en-US" sz="2200">
                <a:solidFill>
                  <a:schemeClr val="bg1"/>
                </a:solidFill>
              </a:rPr>
              <a:t>(Soldiers and civilians)</a:t>
            </a:r>
          </a:p>
          <a:p>
            <a:pPr marL="231775" indent="-231775" algn="ctr">
              <a:lnSpc>
                <a:spcPct val="150000"/>
              </a:lnSpc>
              <a:spcAft>
                <a:spcPts val="1800"/>
              </a:spcAft>
            </a:pPr>
            <a:endParaRPr lang="en-US" sz="1500">
              <a:solidFill>
                <a:schemeClr val="bg1"/>
              </a:solidFill>
            </a:endParaRPr>
          </a:p>
        </p:txBody>
      </p:sp>
      <p:sp>
        <p:nvSpPr>
          <p:cNvPr id="20484" name="TextBox 20"/>
          <p:cNvSpPr txBox="1">
            <a:spLocks noChangeArrowheads="1"/>
          </p:cNvSpPr>
          <p:nvPr/>
        </p:nvSpPr>
        <p:spPr bwMode="auto">
          <a:xfrm>
            <a:off x="4343400" y="1978025"/>
            <a:ext cx="4648200" cy="2400300"/>
          </a:xfrm>
          <a:prstGeom prst="rect">
            <a:avLst/>
          </a:prstGeom>
          <a:solidFill>
            <a:srgbClr val="706702">
              <a:alpha val="94116"/>
            </a:srgbClr>
          </a:solidFill>
          <a:ln w="9525">
            <a:noFill/>
            <a:miter lim="800000"/>
            <a:headEnd/>
            <a:tailEnd/>
          </a:ln>
        </p:spPr>
        <p:txBody>
          <a:bodyPr>
            <a:spAutoFit/>
          </a:bodyPr>
          <a:lstStyle/>
          <a:p>
            <a:pPr marL="231775" indent="-231775" algn="ctr">
              <a:spcAft>
                <a:spcPts val="1800"/>
              </a:spcAft>
              <a:buFont typeface="Arial" pitchFamily="34" charset="0"/>
              <a:buChar char="•"/>
            </a:pPr>
            <a:endParaRPr lang="en-US" sz="1800" u="sng">
              <a:solidFill>
                <a:schemeClr val="bg1"/>
              </a:solidFill>
            </a:endParaRPr>
          </a:p>
          <a:p>
            <a:pPr marL="231775" indent="-231775" algn="ctr">
              <a:spcAft>
                <a:spcPts val="1800"/>
              </a:spcAft>
            </a:pPr>
            <a:endParaRPr lang="en-US" sz="1800" u="sng">
              <a:solidFill>
                <a:schemeClr val="bg1"/>
              </a:solidFill>
            </a:endParaRPr>
          </a:p>
          <a:p>
            <a:pPr marL="231775" indent="-231775" algn="ctr"/>
            <a:r>
              <a:rPr lang="en-US" sz="2400"/>
              <a:t>		Civilian Full-Time</a:t>
            </a:r>
          </a:p>
          <a:p>
            <a:pPr marL="231775" indent="-231775" algn="ctr"/>
            <a:r>
              <a:rPr lang="en-US" sz="2400"/>
              <a:t> 		Employee</a:t>
            </a:r>
          </a:p>
          <a:p>
            <a:pPr marL="231775" indent="-231775" algn="ctr"/>
            <a:endParaRPr lang="en-US" sz="1800">
              <a:solidFill>
                <a:schemeClr val="bg1"/>
              </a:solidFill>
            </a:endParaRPr>
          </a:p>
          <a:p>
            <a:pPr marL="231775" indent="-231775" algn="ctr">
              <a:spcAft>
                <a:spcPts val="1800"/>
              </a:spcAft>
              <a:buFont typeface="Arial" pitchFamily="34" charset="0"/>
              <a:buChar char="•"/>
            </a:pPr>
            <a:endParaRPr lang="en-US" sz="1800">
              <a:solidFill>
                <a:schemeClr val="bg1"/>
              </a:solidFill>
            </a:endParaRPr>
          </a:p>
        </p:txBody>
      </p:sp>
      <p:sp>
        <p:nvSpPr>
          <p:cNvPr id="2" name="Title 1"/>
          <p:cNvSpPr>
            <a:spLocks noGrp="1"/>
          </p:cNvSpPr>
          <p:nvPr>
            <p:ph type="title"/>
          </p:nvPr>
        </p:nvSpPr>
        <p:spPr/>
        <p:txBody>
          <a:bodyPr/>
          <a:lstStyle/>
          <a:p>
            <a:pPr>
              <a:defRPr/>
            </a:pPr>
            <a:r>
              <a:rPr smtClean="0"/>
              <a:t>Transitioning to SHARP</a:t>
            </a:r>
            <a:endParaRPr/>
          </a:p>
        </p:txBody>
      </p:sp>
      <p:grpSp>
        <p:nvGrpSpPr>
          <p:cNvPr id="20486" name="Group 17"/>
          <p:cNvGrpSpPr>
            <a:grpSpLocks/>
          </p:cNvGrpSpPr>
          <p:nvPr/>
        </p:nvGrpSpPr>
        <p:grpSpPr bwMode="auto">
          <a:xfrm>
            <a:off x="3581400" y="1978025"/>
            <a:ext cx="1752600" cy="3659188"/>
            <a:chOff x="3352800" y="1295400"/>
            <a:chExt cx="1752600" cy="3659188"/>
          </a:xfrm>
        </p:grpSpPr>
        <p:cxnSp>
          <p:nvCxnSpPr>
            <p:cNvPr id="15" name="Straight Connector 14"/>
            <p:cNvCxnSpPr>
              <a:stCxn id="6" idx="2"/>
            </p:cNvCxnSpPr>
            <p:nvPr/>
          </p:nvCxnSpPr>
          <p:spPr>
            <a:xfrm rot="5400000">
              <a:off x="2609056" y="3334544"/>
              <a:ext cx="3201988" cy="38100"/>
            </a:xfrm>
            <a:prstGeom prst="line">
              <a:avLst/>
            </a:prstGeom>
            <a:ln/>
          </p:spPr>
          <p:style>
            <a:lnRef idx="2">
              <a:schemeClr val="accent1">
                <a:shade val="50000"/>
              </a:schemeClr>
            </a:lnRef>
            <a:fillRef idx="1">
              <a:schemeClr val="accent1"/>
            </a:fillRef>
            <a:effectRef idx="0">
              <a:schemeClr val="accent1"/>
            </a:effectRef>
            <a:fontRef idx="minor">
              <a:schemeClr val="lt1"/>
            </a:fontRef>
          </p:style>
        </p:cxnSp>
        <p:sp>
          <p:nvSpPr>
            <p:cNvPr id="6" name="Rounded Rectangle 5"/>
            <p:cNvSpPr/>
            <p:nvPr/>
          </p:nvSpPr>
          <p:spPr>
            <a:xfrm>
              <a:off x="3352800" y="1295400"/>
              <a:ext cx="1752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bg1"/>
                  </a:solidFill>
                  <a:latin typeface="Arial" pitchFamily="34" charset="0"/>
                  <a:cs typeface="Arial" pitchFamily="34" charset="0"/>
                </a:rPr>
                <a:t>Field Army</a:t>
              </a:r>
            </a:p>
          </p:txBody>
        </p:sp>
        <p:sp>
          <p:nvSpPr>
            <p:cNvPr id="7" name="Rounded Rectangle 6"/>
            <p:cNvSpPr/>
            <p:nvPr/>
          </p:nvSpPr>
          <p:spPr>
            <a:xfrm>
              <a:off x="3352800" y="1981200"/>
              <a:ext cx="1752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bg1"/>
                  </a:solidFill>
                  <a:latin typeface="Arial" pitchFamily="34" charset="0"/>
                  <a:cs typeface="Arial" pitchFamily="34" charset="0"/>
                </a:rPr>
                <a:t>Corps</a:t>
              </a:r>
            </a:p>
          </p:txBody>
        </p:sp>
        <p:sp>
          <p:nvSpPr>
            <p:cNvPr id="8" name="Rounded Rectangle 7"/>
            <p:cNvSpPr/>
            <p:nvPr/>
          </p:nvSpPr>
          <p:spPr>
            <a:xfrm>
              <a:off x="3352800" y="2590800"/>
              <a:ext cx="1752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bg1"/>
                  </a:solidFill>
                  <a:latin typeface="Arial" pitchFamily="34" charset="0"/>
                  <a:cs typeface="Arial" pitchFamily="34" charset="0"/>
                </a:rPr>
                <a:t>Division</a:t>
              </a:r>
            </a:p>
          </p:txBody>
        </p:sp>
        <p:sp>
          <p:nvSpPr>
            <p:cNvPr id="9" name="Rounded Rectangle 8"/>
            <p:cNvSpPr/>
            <p:nvPr/>
          </p:nvSpPr>
          <p:spPr>
            <a:xfrm>
              <a:off x="3352800" y="3200400"/>
              <a:ext cx="1752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bg1"/>
                  </a:solidFill>
                  <a:latin typeface="Arial" pitchFamily="34" charset="0"/>
                  <a:cs typeface="Arial" pitchFamily="34" charset="0"/>
                </a:rPr>
                <a:t>Brigade</a:t>
              </a:r>
            </a:p>
          </p:txBody>
        </p:sp>
        <p:sp>
          <p:nvSpPr>
            <p:cNvPr id="10" name="Rounded Rectangle 9"/>
            <p:cNvSpPr/>
            <p:nvPr/>
          </p:nvSpPr>
          <p:spPr>
            <a:xfrm>
              <a:off x="3352800" y="3810000"/>
              <a:ext cx="1752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bg1"/>
                  </a:solidFill>
                  <a:latin typeface="Arial" pitchFamily="34" charset="0"/>
                  <a:cs typeface="Arial" pitchFamily="34" charset="0"/>
                </a:rPr>
                <a:t>Battalion</a:t>
              </a:r>
            </a:p>
          </p:txBody>
        </p:sp>
        <p:sp>
          <p:nvSpPr>
            <p:cNvPr id="11" name="Rounded Rectangle 10"/>
            <p:cNvSpPr/>
            <p:nvPr/>
          </p:nvSpPr>
          <p:spPr>
            <a:xfrm>
              <a:off x="3352800" y="4497388"/>
              <a:ext cx="1752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bg1"/>
                  </a:solidFill>
                  <a:latin typeface="Arial" pitchFamily="34" charset="0"/>
                  <a:cs typeface="Arial" pitchFamily="34" charset="0"/>
                </a:rPr>
                <a:t>Company</a:t>
              </a:r>
            </a:p>
          </p:txBody>
        </p:sp>
      </p:grpSp>
      <p:sp>
        <p:nvSpPr>
          <p:cNvPr id="20487" name="TextBox 15"/>
          <p:cNvSpPr txBox="1">
            <a:spLocks noChangeArrowheads="1"/>
          </p:cNvSpPr>
          <p:nvPr/>
        </p:nvSpPr>
        <p:spPr bwMode="auto">
          <a:xfrm>
            <a:off x="685800" y="1463675"/>
            <a:ext cx="1828800" cy="461963"/>
          </a:xfrm>
          <a:prstGeom prst="rect">
            <a:avLst/>
          </a:prstGeom>
          <a:noFill/>
          <a:ln w="9525">
            <a:noFill/>
            <a:miter lim="800000"/>
            <a:headEnd/>
            <a:tailEnd/>
          </a:ln>
        </p:spPr>
        <p:txBody>
          <a:bodyPr wrap="none">
            <a:spAutoFit/>
          </a:bodyPr>
          <a:lstStyle/>
          <a:p>
            <a:r>
              <a:rPr lang="en-US" sz="2400" b="1" u="sng">
                <a:solidFill>
                  <a:schemeClr val="bg1"/>
                </a:solidFill>
              </a:rPr>
              <a:t>2010 - 2012</a:t>
            </a:r>
          </a:p>
        </p:txBody>
      </p:sp>
      <p:sp>
        <p:nvSpPr>
          <p:cNvPr id="20488" name="TextBox 16"/>
          <p:cNvSpPr txBox="1">
            <a:spLocks noChangeArrowheads="1"/>
          </p:cNvSpPr>
          <p:nvPr/>
        </p:nvSpPr>
        <p:spPr bwMode="auto">
          <a:xfrm>
            <a:off x="6096000" y="1463675"/>
            <a:ext cx="2716213" cy="461963"/>
          </a:xfrm>
          <a:prstGeom prst="rect">
            <a:avLst/>
          </a:prstGeom>
          <a:noFill/>
          <a:ln w="9525">
            <a:noFill/>
            <a:miter lim="800000"/>
            <a:headEnd/>
            <a:tailEnd/>
          </a:ln>
        </p:spPr>
        <p:txBody>
          <a:bodyPr wrap="none">
            <a:spAutoFit/>
          </a:bodyPr>
          <a:lstStyle/>
          <a:p>
            <a:r>
              <a:rPr lang="en-US" sz="2400" b="1" u="sng">
                <a:solidFill>
                  <a:schemeClr val="bg1"/>
                </a:solidFill>
              </a:rPr>
              <a:t>2013 and Beyond</a:t>
            </a:r>
          </a:p>
        </p:txBody>
      </p:sp>
      <p:sp>
        <p:nvSpPr>
          <p:cNvPr id="20489" name="TextBox 15"/>
          <p:cNvSpPr txBox="1">
            <a:spLocks noChangeArrowheads="1"/>
          </p:cNvSpPr>
          <p:nvPr/>
        </p:nvSpPr>
        <p:spPr bwMode="auto">
          <a:xfrm>
            <a:off x="2744788" y="838200"/>
            <a:ext cx="3579812" cy="523875"/>
          </a:xfrm>
          <a:prstGeom prst="rect">
            <a:avLst/>
          </a:prstGeom>
          <a:noFill/>
          <a:ln w="9525">
            <a:noFill/>
            <a:miter lim="800000"/>
            <a:headEnd/>
            <a:tailEnd/>
          </a:ln>
        </p:spPr>
        <p:txBody>
          <a:bodyPr wrap="none">
            <a:spAutoFit/>
          </a:bodyPr>
          <a:lstStyle/>
          <a:p>
            <a:pPr algn="ctr"/>
            <a:r>
              <a:rPr lang="pt-BR" sz="2800" b="1">
                <a:solidFill>
                  <a:schemeClr val="bg1"/>
                </a:solidFill>
              </a:rPr>
              <a:t>Transforming Units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z="3000" smtClean="0"/>
              <a:t>Your Role is Critical </a:t>
            </a:r>
            <a:endParaRPr sz="3000"/>
          </a:p>
        </p:txBody>
      </p:sp>
      <p:sp>
        <p:nvSpPr>
          <p:cNvPr id="3" name="Text Placeholder 2"/>
          <p:cNvSpPr>
            <a:spLocks noGrp="1"/>
          </p:cNvSpPr>
          <p:nvPr>
            <p:ph type="body" sz="quarter" idx="10"/>
          </p:nvPr>
        </p:nvSpPr>
        <p:spPr>
          <a:xfrm>
            <a:off x="347663" y="914400"/>
            <a:ext cx="8439150" cy="5334000"/>
          </a:xfrm>
        </p:spPr>
        <p:txBody>
          <a:bodyPr/>
          <a:lstStyle/>
          <a:p>
            <a:pPr>
              <a:spcBef>
                <a:spcPts val="0"/>
              </a:spcBef>
              <a:defRPr/>
            </a:pPr>
            <a:r>
              <a:rPr lang="en-US" sz="2400" dirty="0" smtClean="0"/>
              <a:t>To defeat sexual harassment and sexual assault it’s up to Soldiers and civilians to take a stand. The Army needs you to: </a:t>
            </a:r>
          </a:p>
          <a:p>
            <a:pPr lvl="1">
              <a:spcBef>
                <a:spcPts val="0"/>
              </a:spcBef>
              <a:defRPr/>
            </a:pPr>
            <a:r>
              <a:rPr lang="en-US" sz="2200" dirty="0" smtClean="0"/>
              <a:t>Treat all Soldiers and civilians with dignity and respect</a:t>
            </a:r>
          </a:p>
          <a:p>
            <a:pPr lvl="1">
              <a:spcBef>
                <a:spcPts val="0"/>
              </a:spcBef>
              <a:defRPr/>
            </a:pPr>
            <a:r>
              <a:rPr lang="en-US" sz="2200" dirty="0" smtClean="0"/>
              <a:t>Recognize that</a:t>
            </a:r>
            <a:r>
              <a:rPr lang="en-US" sz="2000" dirty="0" smtClean="0"/>
              <a:t> </a:t>
            </a:r>
            <a:r>
              <a:rPr lang="en-US" sz="2200" dirty="0" smtClean="0"/>
              <a:t>the Army’s SHARP policies apply without regard to a person’s rank, age, gender and sexual orientation neutral.  A person’s sexual orientation is a personal and private matter</a:t>
            </a:r>
          </a:p>
          <a:p>
            <a:pPr lvl="1">
              <a:spcBef>
                <a:spcPts val="0"/>
              </a:spcBef>
              <a:defRPr/>
            </a:pPr>
            <a:r>
              <a:rPr lang="en-US" sz="2200" dirty="0" smtClean="0">
                <a:uFill>
                  <a:solidFill>
                    <a:schemeClr val="accent2">
                      <a:lumMod val="75000"/>
                    </a:schemeClr>
                  </a:solidFill>
                </a:uFill>
              </a:rPr>
              <a:t>Take ownership</a:t>
            </a:r>
            <a:r>
              <a:rPr lang="en-US" sz="2200" dirty="0" smtClean="0"/>
              <a:t> for eliminating the “enemy within our ranks”</a:t>
            </a:r>
          </a:p>
          <a:p>
            <a:pPr lvl="1">
              <a:spcBef>
                <a:spcPts val="0"/>
              </a:spcBef>
              <a:defRPr/>
            </a:pPr>
            <a:r>
              <a:rPr lang="en-US" sz="2200" dirty="0" smtClean="0">
                <a:uFill>
                  <a:solidFill>
                    <a:schemeClr val="accent2">
                      <a:lumMod val="75000"/>
                    </a:schemeClr>
                  </a:solidFill>
                </a:uFill>
              </a:rPr>
              <a:t>Intervene to prevent</a:t>
            </a:r>
            <a:r>
              <a:rPr lang="en-US" sz="2200" dirty="0" smtClean="0"/>
              <a:t> sexual harassment and sexual assault</a:t>
            </a:r>
          </a:p>
          <a:p>
            <a:pPr lvl="1">
              <a:spcBef>
                <a:spcPts val="0"/>
              </a:spcBef>
              <a:defRPr/>
            </a:pPr>
            <a:r>
              <a:rPr lang="en-US" sz="2200" dirty="0" smtClean="0">
                <a:uFill>
                  <a:solidFill>
                    <a:schemeClr val="accent2">
                      <a:lumMod val="75000"/>
                    </a:schemeClr>
                  </a:solidFill>
                </a:uFill>
              </a:rPr>
              <a:t>Encourage Soldiers and civilians to report incidents</a:t>
            </a:r>
          </a:p>
          <a:p>
            <a:pPr lvl="1">
              <a:spcBef>
                <a:spcPts val="0"/>
              </a:spcBef>
              <a:defRPr/>
            </a:pPr>
            <a:r>
              <a:rPr lang="en-US" sz="2200" dirty="0" smtClean="0"/>
              <a:t>Make the Army the DoD leader and “blueprint for the nation” </a:t>
            </a:r>
            <a:endParaRPr lang="en-US"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0"/>
          </p:nvPr>
        </p:nvSpPr>
        <p:spPr/>
        <p:txBody>
          <a:bodyPr/>
          <a:lstStyle/>
          <a:p>
            <a:pPr>
              <a:buNone/>
            </a:pPr>
            <a:r>
              <a:rPr lang="en-US" dirty="0" smtClean="0"/>
              <a:t>    Damage resulting from sexual harassment and sexual assault extends far beyond the victim. It weakens the very health and morale of our Soldiers and civilians by breaking the bond of trust within our Army team.</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How Does it All Start?</a:t>
            </a:r>
            <a:endParaRPr/>
          </a:p>
        </p:txBody>
      </p:sp>
      <p:sp>
        <p:nvSpPr>
          <p:cNvPr id="5" name="TextBox 4"/>
          <p:cNvSpPr txBox="1">
            <a:spLocks noChangeArrowheads="1"/>
          </p:cNvSpPr>
          <p:nvPr/>
        </p:nvSpPr>
        <p:spPr bwMode="auto">
          <a:xfrm>
            <a:off x="381000" y="1981200"/>
            <a:ext cx="8305800" cy="1908175"/>
          </a:xfrm>
          <a:prstGeom prst="rect">
            <a:avLst/>
          </a:prstGeom>
          <a:noFill/>
          <a:ln w="9525">
            <a:noFill/>
            <a:miter lim="800000"/>
            <a:headEnd/>
            <a:tailEnd/>
          </a:ln>
        </p:spPr>
        <p:txBody>
          <a:bodyPr>
            <a:spAutoFit/>
          </a:bodyPr>
          <a:lstStyle/>
          <a:p>
            <a:pPr marL="0" lvl="1" algn="ctr"/>
            <a:r>
              <a:rPr lang="en-US" sz="3000">
                <a:solidFill>
                  <a:schemeClr val="bg1"/>
                </a:solidFill>
              </a:rPr>
              <a:t>Approximately one-third of all reported sexual assaults within the Army are preceded by sexual harassment.</a:t>
            </a:r>
            <a:r>
              <a:rPr lang="en-US" sz="2600">
                <a:solidFill>
                  <a:schemeClr val="bg1"/>
                </a:solidFill>
              </a:rPr>
              <a:t> </a:t>
            </a:r>
          </a:p>
          <a:p>
            <a:endParaRPr lang="en-US" sz="280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514600" y="0"/>
            <a:ext cx="6553200" cy="685800"/>
          </a:xfrm>
        </p:spPr>
        <p:txBody>
          <a:bodyPr anchor="t"/>
          <a:lstStyle/>
          <a:p>
            <a:pPr>
              <a:defRPr/>
            </a:pPr>
            <a:r>
              <a:rPr smtClean="0"/>
              <a:t>Foundations of Sexual Violence</a:t>
            </a:r>
          </a:p>
        </p:txBody>
      </p:sp>
      <p:sp>
        <p:nvSpPr>
          <p:cNvPr id="23555" name="AutoShape 49"/>
          <p:cNvSpPr>
            <a:spLocks noChangeAspect="1" noChangeArrowheads="1" noTextEdit="1"/>
          </p:cNvSpPr>
          <p:nvPr/>
        </p:nvSpPr>
        <p:spPr bwMode="auto">
          <a:xfrm>
            <a:off x="0" y="1143000"/>
            <a:ext cx="8610600" cy="4754563"/>
          </a:xfrm>
          <a:prstGeom prst="rect">
            <a:avLst/>
          </a:prstGeom>
          <a:noFill/>
          <a:ln w="9525">
            <a:noFill/>
            <a:miter lim="800000"/>
            <a:headEnd/>
            <a:tailEnd/>
          </a:ln>
        </p:spPr>
        <p:txBody>
          <a:bodyPr/>
          <a:lstStyle/>
          <a:p>
            <a:endParaRPr lang="en-US"/>
          </a:p>
        </p:txBody>
      </p:sp>
      <p:sp>
        <p:nvSpPr>
          <p:cNvPr id="23556" name="Freeform 51"/>
          <p:cNvSpPr>
            <a:spLocks/>
          </p:cNvSpPr>
          <p:nvPr/>
        </p:nvSpPr>
        <p:spPr bwMode="auto">
          <a:xfrm>
            <a:off x="3471863" y="1168400"/>
            <a:ext cx="1966912" cy="1177925"/>
          </a:xfrm>
          <a:custGeom>
            <a:avLst/>
            <a:gdLst>
              <a:gd name="T0" fmla="*/ 0 w 1239"/>
              <a:gd name="T1" fmla="*/ 2147483647 h 742"/>
              <a:gd name="T2" fmla="*/ 2147483647 w 1239"/>
              <a:gd name="T3" fmla="*/ 0 h 742"/>
              <a:gd name="T4" fmla="*/ 2147483647 w 1239"/>
              <a:gd name="T5" fmla="*/ 0 h 742"/>
              <a:gd name="T6" fmla="*/ 2147483647 w 1239"/>
              <a:gd name="T7" fmla="*/ 2147483647 h 742"/>
              <a:gd name="T8" fmla="*/ 0 w 1239"/>
              <a:gd name="T9" fmla="*/ 2147483647 h 742"/>
              <a:gd name="T10" fmla="*/ 0 60000 65536"/>
              <a:gd name="T11" fmla="*/ 0 60000 65536"/>
              <a:gd name="T12" fmla="*/ 0 60000 65536"/>
              <a:gd name="T13" fmla="*/ 0 60000 65536"/>
              <a:gd name="T14" fmla="*/ 0 60000 65536"/>
              <a:gd name="T15" fmla="*/ 0 w 1239"/>
              <a:gd name="T16" fmla="*/ 0 h 742"/>
              <a:gd name="T17" fmla="*/ 1239 w 1239"/>
              <a:gd name="T18" fmla="*/ 742 h 742"/>
            </a:gdLst>
            <a:ahLst/>
            <a:cxnLst>
              <a:cxn ang="T10">
                <a:pos x="T0" y="T1"/>
              </a:cxn>
              <a:cxn ang="T11">
                <a:pos x="T2" y="T3"/>
              </a:cxn>
              <a:cxn ang="T12">
                <a:pos x="T4" y="T5"/>
              </a:cxn>
              <a:cxn ang="T13">
                <a:pos x="T6" y="T7"/>
              </a:cxn>
              <a:cxn ang="T14">
                <a:pos x="T8" y="T9"/>
              </a:cxn>
            </a:cxnLst>
            <a:rect l="T15" t="T16" r="T17" b="T18"/>
            <a:pathLst>
              <a:path w="1239" h="742">
                <a:moveTo>
                  <a:pt x="0" y="742"/>
                </a:moveTo>
                <a:lnTo>
                  <a:pt x="614" y="0"/>
                </a:lnTo>
                <a:lnTo>
                  <a:pt x="620" y="0"/>
                </a:lnTo>
                <a:lnTo>
                  <a:pt x="1239" y="742"/>
                </a:lnTo>
                <a:lnTo>
                  <a:pt x="0" y="742"/>
                </a:lnTo>
                <a:close/>
              </a:path>
            </a:pathLst>
          </a:custGeom>
          <a:solidFill>
            <a:srgbClr val="DFCC04"/>
          </a:solidFill>
          <a:ln w="9525">
            <a:noFill/>
            <a:round/>
            <a:headEnd/>
            <a:tailEnd/>
          </a:ln>
        </p:spPr>
        <p:txBody>
          <a:bodyPr/>
          <a:lstStyle/>
          <a:p>
            <a:endParaRPr lang="en-US"/>
          </a:p>
        </p:txBody>
      </p:sp>
      <p:sp>
        <p:nvSpPr>
          <p:cNvPr id="23557" name="Freeform 52"/>
          <p:cNvSpPr>
            <a:spLocks noEditPoints="1"/>
          </p:cNvSpPr>
          <p:nvPr/>
        </p:nvSpPr>
        <p:spPr bwMode="auto">
          <a:xfrm>
            <a:off x="3454400" y="1150938"/>
            <a:ext cx="1993900" cy="1212850"/>
          </a:xfrm>
          <a:custGeom>
            <a:avLst/>
            <a:gdLst>
              <a:gd name="T0" fmla="*/ 2147483647 w 1256"/>
              <a:gd name="T1" fmla="*/ 2147483647 h 764"/>
              <a:gd name="T2" fmla="*/ 0 w 1256"/>
              <a:gd name="T3" fmla="*/ 2147483647 h 764"/>
              <a:gd name="T4" fmla="*/ 0 w 1256"/>
              <a:gd name="T5" fmla="*/ 2147483647 h 764"/>
              <a:gd name="T6" fmla="*/ 2147483647 w 1256"/>
              <a:gd name="T7" fmla="*/ 0 h 764"/>
              <a:gd name="T8" fmla="*/ 2147483647 w 1256"/>
              <a:gd name="T9" fmla="*/ 0 h 764"/>
              <a:gd name="T10" fmla="*/ 2147483647 w 1256"/>
              <a:gd name="T11" fmla="*/ 0 h 764"/>
              <a:gd name="T12" fmla="*/ 2147483647 w 1256"/>
              <a:gd name="T13" fmla="*/ 0 h 764"/>
              <a:gd name="T14" fmla="*/ 2147483647 w 1256"/>
              <a:gd name="T15" fmla="*/ 2147483647 h 764"/>
              <a:gd name="T16" fmla="*/ 2147483647 w 1256"/>
              <a:gd name="T17" fmla="*/ 2147483647 h 764"/>
              <a:gd name="T18" fmla="*/ 2147483647 w 1256"/>
              <a:gd name="T19" fmla="*/ 2147483647 h 764"/>
              <a:gd name="T20" fmla="*/ 2147483647 w 1256"/>
              <a:gd name="T21" fmla="*/ 2147483647 h 764"/>
              <a:gd name="T22" fmla="*/ 2147483647 w 1256"/>
              <a:gd name="T23" fmla="*/ 2147483647 h 764"/>
              <a:gd name="T24" fmla="*/ 2147483647 w 1256"/>
              <a:gd name="T25" fmla="*/ 2147483647 h 764"/>
              <a:gd name="T26" fmla="*/ 2147483647 w 1256"/>
              <a:gd name="T27" fmla="*/ 2147483647 h 764"/>
              <a:gd name="T28" fmla="*/ 2147483647 w 1256"/>
              <a:gd name="T29" fmla="*/ 2147483647 h 764"/>
              <a:gd name="T30" fmla="*/ 2147483647 w 1256"/>
              <a:gd name="T31" fmla="*/ 2147483647 h 764"/>
              <a:gd name="T32" fmla="*/ 2147483647 w 1256"/>
              <a:gd name="T33" fmla="*/ 2147483647 h 764"/>
              <a:gd name="T34" fmla="*/ 2147483647 w 1256"/>
              <a:gd name="T35" fmla="*/ 2147483647 h 764"/>
              <a:gd name="T36" fmla="*/ 2147483647 w 1256"/>
              <a:gd name="T37" fmla="*/ 2147483647 h 764"/>
              <a:gd name="T38" fmla="*/ 2147483647 w 1256"/>
              <a:gd name="T39" fmla="*/ 2147483647 h 7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56"/>
              <a:gd name="T61" fmla="*/ 0 h 764"/>
              <a:gd name="T62" fmla="*/ 1256 w 1256"/>
              <a:gd name="T63" fmla="*/ 764 h 7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56" h="764">
                <a:moveTo>
                  <a:pt x="11" y="764"/>
                </a:moveTo>
                <a:lnTo>
                  <a:pt x="0" y="753"/>
                </a:lnTo>
                <a:lnTo>
                  <a:pt x="0" y="742"/>
                </a:lnTo>
                <a:lnTo>
                  <a:pt x="620" y="0"/>
                </a:lnTo>
                <a:lnTo>
                  <a:pt x="625" y="0"/>
                </a:lnTo>
                <a:lnTo>
                  <a:pt x="631" y="0"/>
                </a:lnTo>
                <a:lnTo>
                  <a:pt x="636" y="0"/>
                </a:lnTo>
                <a:lnTo>
                  <a:pt x="1256" y="742"/>
                </a:lnTo>
                <a:lnTo>
                  <a:pt x="1256" y="753"/>
                </a:lnTo>
                <a:lnTo>
                  <a:pt x="1250" y="764"/>
                </a:lnTo>
                <a:lnTo>
                  <a:pt x="11" y="764"/>
                </a:lnTo>
                <a:close/>
                <a:moveTo>
                  <a:pt x="1250" y="742"/>
                </a:moveTo>
                <a:lnTo>
                  <a:pt x="1239" y="759"/>
                </a:lnTo>
                <a:lnTo>
                  <a:pt x="620" y="17"/>
                </a:lnTo>
                <a:lnTo>
                  <a:pt x="631" y="22"/>
                </a:lnTo>
                <a:lnTo>
                  <a:pt x="625" y="22"/>
                </a:lnTo>
                <a:lnTo>
                  <a:pt x="636" y="17"/>
                </a:lnTo>
                <a:lnTo>
                  <a:pt x="17" y="759"/>
                </a:lnTo>
                <a:lnTo>
                  <a:pt x="11" y="742"/>
                </a:lnTo>
                <a:lnTo>
                  <a:pt x="1250" y="742"/>
                </a:lnTo>
                <a:close/>
              </a:path>
            </a:pathLst>
          </a:custGeom>
          <a:solidFill>
            <a:srgbClr val="FFFFFF"/>
          </a:solidFill>
          <a:ln w="0">
            <a:solidFill>
              <a:srgbClr val="FFFFFF"/>
            </a:solidFill>
            <a:prstDash val="solid"/>
            <a:round/>
            <a:headEnd/>
            <a:tailEnd/>
          </a:ln>
        </p:spPr>
        <p:txBody>
          <a:bodyPr/>
          <a:lstStyle/>
          <a:p>
            <a:endParaRPr lang="en-US"/>
          </a:p>
        </p:txBody>
      </p:sp>
      <p:sp>
        <p:nvSpPr>
          <p:cNvPr id="23558" name="Rectangle 53"/>
          <p:cNvSpPr>
            <a:spLocks noChangeArrowheads="1"/>
          </p:cNvSpPr>
          <p:nvPr/>
        </p:nvSpPr>
        <p:spPr bwMode="auto">
          <a:xfrm>
            <a:off x="3890963" y="1752600"/>
            <a:ext cx="1220787" cy="508000"/>
          </a:xfrm>
          <a:prstGeom prst="rect">
            <a:avLst/>
          </a:prstGeom>
          <a:noFill/>
          <a:ln w="9525">
            <a:noFill/>
            <a:miter lim="800000"/>
            <a:headEnd/>
            <a:tailEnd/>
          </a:ln>
        </p:spPr>
        <p:txBody>
          <a:bodyPr wrap="none" lIns="0" tIns="0" rIns="0" bIns="0">
            <a:spAutoFit/>
          </a:bodyPr>
          <a:lstStyle/>
          <a:p>
            <a:r>
              <a:rPr lang="en-US" sz="3300" b="1">
                <a:latin typeface="Constantia" pitchFamily="18" charset="0"/>
              </a:rPr>
              <a:t>Death</a:t>
            </a:r>
            <a:endParaRPr lang="en-US" b="1"/>
          </a:p>
        </p:txBody>
      </p:sp>
      <p:sp>
        <p:nvSpPr>
          <p:cNvPr id="23559" name="Freeform 54"/>
          <p:cNvSpPr>
            <a:spLocks/>
          </p:cNvSpPr>
          <p:nvPr/>
        </p:nvSpPr>
        <p:spPr bwMode="auto">
          <a:xfrm>
            <a:off x="2489200" y="2346325"/>
            <a:ext cx="3933825" cy="1177925"/>
          </a:xfrm>
          <a:custGeom>
            <a:avLst/>
            <a:gdLst>
              <a:gd name="T0" fmla="*/ 0 w 2478"/>
              <a:gd name="T1" fmla="*/ 2147483647 h 742"/>
              <a:gd name="T2" fmla="*/ 2147483647 w 2478"/>
              <a:gd name="T3" fmla="*/ 0 h 742"/>
              <a:gd name="T4" fmla="*/ 2147483647 w 2478"/>
              <a:gd name="T5" fmla="*/ 0 h 742"/>
              <a:gd name="T6" fmla="*/ 2147483647 w 2478"/>
              <a:gd name="T7" fmla="*/ 2147483647 h 742"/>
              <a:gd name="T8" fmla="*/ 0 w 2478"/>
              <a:gd name="T9" fmla="*/ 2147483647 h 742"/>
              <a:gd name="T10" fmla="*/ 0 60000 65536"/>
              <a:gd name="T11" fmla="*/ 0 60000 65536"/>
              <a:gd name="T12" fmla="*/ 0 60000 65536"/>
              <a:gd name="T13" fmla="*/ 0 60000 65536"/>
              <a:gd name="T14" fmla="*/ 0 60000 65536"/>
              <a:gd name="T15" fmla="*/ 0 w 2478"/>
              <a:gd name="T16" fmla="*/ 0 h 742"/>
              <a:gd name="T17" fmla="*/ 2478 w 2478"/>
              <a:gd name="T18" fmla="*/ 742 h 742"/>
            </a:gdLst>
            <a:ahLst/>
            <a:cxnLst>
              <a:cxn ang="T10">
                <a:pos x="T0" y="T1"/>
              </a:cxn>
              <a:cxn ang="T11">
                <a:pos x="T2" y="T3"/>
              </a:cxn>
              <a:cxn ang="T12">
                <a:pos x="T4" y="T5"/>
              </a:cxn>
              <a:cxn ang="T13">
                <a:pos x="T6" y="T7"/>
              </a:cxn>
              <a:cxn ang="T14">
                <a:pos x="T8" y="T9"/>
              </a:cxn>
            </a:cxnLst>
            <a:rect l="T15" t="T16" r="T17" b="T18"/>
            <a:pathLst>
              <a:path w="2478" h="742">
                <a:moveTo>
                  <a:pt x="0" y="742"/>
                </a:moveTo>
                <a:lnTo>
                  <a:pt x="614" y="0"/>
                </a:lnTo>
                <a:lnTo>
                  <a:pt x="1858" y="0"/>
                </a:lnTo>
                <a:lnTo>
                  <a:pt x="2478" y="742"/>
                </a:lnTo>
                <a:lnTo>
                  <a:pt x="0" y="742"/>
                </a:lnTo>
                <a:close/>
              </a:path>
            </a:pathLst>
          </a:custGeom>
          <a:solidFill>
            <a:srgbClr val="7D9263"/>
          </a:solidFill>
          <a:ln w="9525">
            <a:noFill/>
            <a:round/>
            <a:headEnd/>
            <a:tailEnd/>
          </a:ln>
        </p:spPr>
        <p:txBody>
          <a:bodyPr/>
          <a:lstStyle/>
          <a:p>
            <a:endParaRPr lang="en-US"/>
          </a:p>
        </p:txBody>
      </p:sp>
      <p:sp>
        <p:nvSpPr>
          <p:cNvPr id="23560" name="Freeform 55"/>
          <p:cNvSpPr>
            <a:spLocks noEditPoints="1"/>
          </p:cNvSpPr>
          <p:nvPr/>
        </p:nvSpPr>
        <p:spPr bwMode="auto">
          <a:xfrm>
            <a:off x="2471738" y="2328863"/>
            <a:ext cx="3959225" cy="1212850"/>
          </a:xfrm>
          <a:custGeom>
            <a:avLst/>
            <a:gdLst>
              <a:gd name="T0" fmla="*/ 2147483647 w 2494"/>
              <a:gd name="T1" fmla="*/ 2147483647 h 764"/>
              <a:gd name="T2" fmla="*/ 0 w 2494"/>
              <a:gd name="T3" fmla="*/ 2147483647 h 764"/>
              <a:gd name="T4" fmla="*/ 0 w 2494"/>
              <a:gd name="T5" fmla="*/ 2147483647 h 764"/>
              <a:gd name="T6" fmla="*/ 2147483647 w 2494"/>
              <a:gd name="T7" fmla="*/ 0 h 764"/>
              <a:gd name="T8" fmla="*/ 2147483647 w 2494"/>
              <a:gd name="T9" fmla="*/ 0 h 764"/>
              <a:gd name="T10" fmla="*/ 2147483647 w 2494"/>
              <a:gd name="T11" fmla="*/ 0 h 764"/>
              <a:gd name="T12" fmla="*/ 2147483647 w 2494"/>
              <a:gd name="T13" fmla="*/ 0 h 764"/>
              <a:gd name="T14" fmla="*/ 2147483647 w 2494"/>
              <a:gd name="T15" fmla="*/ 2147483647 h 764"/>
              <a:gd name="T16" fmla="*/ 2147483647 w 2494"/>
              <a:gd name="T17" fmla="*/ 2147483647 h 764"/>
              <a:gd name="T18" fmla="*/ 2147483647 w 2494"/>
              <a:gd name="T19" fmla="*/ 2147483647 h 764"/>
              <a:gd name="T20" fmla="*/ 2147483647 w 2494"/>
              <a:gd name="T21" fmla="*/ 2147483647 h 764"/>
              <a:gd name="T22" fmla="*/ 2147483647 w 2494"/>
              <a:gd name="T23" fmla="*/ 2147483647 h 764"/>
              <a:gd name="T24" fmla="*/ 2147483647 w 2494"/>
              <a:gd name="T25" fmla="*/ 2147483647 h 764"/>
              <a:gd name="T26" fmla="*/ 2147483647 w 2494"/>
              <a:gd name="T27" fmla="*/ 2147483647 h 764"/>
              <a:gd name="T28" fmla="*/ 2147483647 w 2494"/>
              <a:gd name="T29" fmla="*/ 2147483647 h 764"/>
              <a:gd name="T30" fmla="*/ 2147483647 w 2494"/>
              <a:gd name="T31" fmla="*/ 2147483647 h 764"/>
              <a:gd name="T32" fmla="*/ 2147483647 w 2494"/>
              <a:gd name="T33" fmla="*/ 2147483647 h 764"/>
              <a:gd name="T34" fmla="*/ 2147483647 w 2494"/>
              <a:gd name="T35" fmla="*/ 2147483647 h 764"/>
              <a:gd name="T36" fmla="*/ 2147483647 w 2494"/>
              <a:gd name="T37" fmla="*/ 2147483647 h 764"/>
              <a:gd name="T38" fmla="*/ 2147483647 w 2494"/>
              <a:gd name="T39" fmla="*/ 2147483647 h 7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94"/>
              <a:gd name="T61" fmla="*/ 0 h 764"/>
              <a:gd name="T62" fmla="*/ 2494 w 2494"/>
              <a:gd name="T63" fmla="*/ 764 h 7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94" h="764">
                <a:moveTo>
                  <a:pt x="11" y="764"/>
                </a:moveTo>
                <a:lnTo>
                  <a:pt x="0" y="753"/>
                </a:lnTo>
                <a:lnTo>
                  <a:pt x="0" y="742"/>
                </a:lnTo>
                <a:lnTo>
                  <a:pt x="619" y="0"/>
                </a:lnTo>
                <a:lnTo>
                  <a:pt x="625" y="0"/>
                </a:lnTo>
                <a:lnTo>
                  <a:pt x="1869" y="0"/>
                </a:lnTo>
                <a:lnTo>
                  <a:pt x="1875" y="0"/>
                </a:lnTo>
                <a:lnTo>
                  <a:pt x="2494" y="742"/>
                </a:lnTo>
                <a:lnTo>
                  <a:pt x="2494" y="753"/>
                </a:lnTo>
                <a:lnTo>
                  <a:pt x="2489" y="764"/>
                </a:lnTo>
                <a:lnTo>
                  <a:pt x="11" y="764"/>
                </a:lnTo>
                <a:close/>
                <a:moveTo>
                  <a:pt x="2489" y="742"/>
                </a:moveTo>
                <a:lnTo>
                  <a:pt x="2478" y="759"/>
                </a:lnTo>
                <a:lnTo>
                  <a:pt x="1858" y="17"/>
                </a:lnTo>
                <a:lnTo>
                  <a:pt x="1869" y="22"/>
                </a:lnTo>
                <a:lnTo>
                  <a:pt x="625" y="22"/>
                </a:lnTo>
                <a:lnTo>
                  <a:pt x="636" y="17"/>
                </a:lnTo>
                <a:lnTo>
                  <a:pt x="17" y="759"/>
                </a:lnTo>
                <a:lnTo>
                  <a:pt x="11" y="742"/>
                </a:lnTo>
                <a:lnTo>
                  <a:pt x="2489" y="742"/>
                </a:lnTo>
                <a:close/>
              </a:path>
            </a:pathLst>
          </a:custGeom>
          <a:solidFill>
            <a:srgbClr val="FFFFFF"/>
          </a:solidFill>
          <a:ln w="0">
            <a:solidFill>
              <a:srgbClr val="FFFFFF"/>
            </a:solidFill>
            <a:prstDash val="solid"/>
            <a:round/>
            <a:headEnd/>
            <a:tailEnd/>
          </a:ln>
        </p:spPr>
        <p:txBody>
          <a:bodyPr/>
          <a:lstStyle/>
          <a:p>
            <a:endParaRPr lang="en-US"/>
          </a:p>
        </p:txBody>
      </p:sp>
      <p:sp>
        <p:nvSpPr>
          <p:cNvPr id="23561" name="Rectangle 56"/>
          <p:cNvSpPr>
            <a:spLocks noChangeArrowheads="1"/>
          </p:cNvSpPr>
          <p:nvPr/>
        </p:nvSpPr>
        <p:spPr bwMode="auto">
          <a:xfrm>
            <a:off x="3844925" y="2422525"/>
            <a:ext cx="1568450" cy="623888"/>
          </a:xfrm>
          <a:prstGeom prst="rect">
            <a:avLst/>
          </a:prstGeom>
          <a:noFill/>
          <a:ln w="9525">
            <a:noFill/>
            <a:miter lim="800000"/>
            <a:headEnd/>
            <a:tailEnd/>
          </a:ln>
        </p:spPr>
        <p:txBody>
          <a:bodyPr wrap="none" lIns="0" tIns="0" rIns="0" bIns="0">
            <a:spAutoFit/>
          </a:bodyPr>
          <a:lstStyle/>
          <a:p>
            <a:r>
              <a:rPr lang="en-US" sz="3300">
                <a:solidFill>
                  <a:srgbClr val="FFFFFF"/>
                </a:solidFill>
                <a:latin typeface="Constantia" pitchFamily="18" charset="0"/>
              </a:rPr>
              <a:t>Sexual </a:t>
            </a:r>
            <a:endParaRPr lang="en-US"/>
          </a:p>
        </p:txBody>
      </p:sp>
      <p:sp>
        <p:nvSpPr>
          <p:cNvPr id="23562" name="Rectangle 57"/>
          <p:cNvSpPr>
            <a:spLocks noChangeArrowheads="1"/>
          </p:cNvSpPr>
          <p:nvPr/>
        </p:nvSpPr>
        <p:spPr bwMode="auto">
          <a:xfrm>
            <a:off x="3765550" y="2884488"/>
            <a:ext cx="1620838" cy="623887"/>
          </a:xfrm>
          <a:prstGeom prst="rect">
            <a:avLst/>
          </a:prstGeom>
          <a:noFill/>
          <a:ln w="9525">
            <a:noFill/>
            <a:miter lim="800000"/>
            <a:headEnd/>
            <a:tailEnd/>
          </a:ln>
        </p:spPr>
        <p:txBody>
          <a:bodyPr wrap="none" lIns="0" tIns="0" rIns="0" bIns="0">
            <a:spAutoFit/>
          </a:bodyPr>
          <a:lstStyle/>
          <a:p>
            <a:r>
              <a:rPr lang="en-US" sz="3300">
                <a:solidFill>
                  <a:srgbClr val="FFFFFF"/>
                </a:solidFill>
                <a:latin typeface="Constantia" pitchFamily="18" charset="0"/>
              </a:rPr>
              <a:t>Assault</a:t>
            </a:r>
            <a:endParaRPr lang="en-US"/>
          </a:p>
        </p:txBody>
      </p:sp>
      <p:sp>
        <p:nvSpPr>
          <p:cNvPr id="23563" name="Freeform 58"/>
          <p:cNvSpPr>
            <a:spLocks/>
          </p:cNvSpPr>
          <p:nvPr/>
        </p:nvSpPr>
        <p:spPr bwMode="auto">
          <a:xfrm>
            <a:off x="1514475" y="3524250"/>
            <a:ext cx="5883275" cy="1177925"/>
          </a:xfrm>
          <a:custGeom>
            <a:avLst/>
            <a:gdLst>
              <a:gd name="T0" fmla="*/ 0 w 3706"/>
              <a:gd name="T1" fmla="*/ 2147483647 h 742"/>
              <a:gd name="T2" fmla="*/ 2147483647 w 3706"/>
              <a:gd name="T3" fmla="*/ 0 h 742"/>
              <a:gd name="T4" fmla="*/ 2147483647 w 3706"/>
              <a:gd name="T5" fmla="*/ 0 h 742"/>
              <a:gd name="T6" fmla="*/ 2147483647 w 3706"/>
              <a:gd name="T7" fmla="*/ 2147483647 h 742"/>
              <a:gd name="T8" fmla="*/ 0 w 3706"/>
              <a:gd name="T9" fmla="*/ 2147483647 h 742"/>
              <a:gd name="T10" fmla="*/ 0 60000 65536"/>
              <a:gd name="T11" fmla="*/ 0 60000 65536"/>
              <a:gd name="T12" fmla="*/ 0 60000 65536"/>
              <a:gd name="T13" fmla="*/ 0 60000 65536"/>
              <a:gd name="T14" fmla="*/ 0 60000 65536"/>
              <a:gd name="T15" fmla="*/ 0 w 3706"/>
              <a:gd name="T16" fmla="*/ 0 h 742"/>
              <a:gd name="T17" fmla="*/ 3706 w 3706"/>
              <a:gd name="T18" fmla="*/ 742 h 742"/>
            </a:gdLst>
            <a:ahLst/>
            <a:cxnLst>
              <a:cxn ang="T10">
                <a:pos x="T0" y="T1"/>
              </a:cxn>
              <a:cxn ang="T11">
                <a:pos x="T2" y="T3"/>
              </a:cxn>
              <a:cxn ang="T12">
                <a:pos x="T4" y="T5"/>
              </a:cxn>
              <a:cxn ang="T13">
                <a:pos x="T6" y="T7"/>
              </a:cxn>
              <a:cxn ang="T14">
                <a:pos x="T8" y="T9"/>
              </a:cxn>
            </a:cxnLst>
            <a:rect l="T15" t="T16" r="T17" b="T18"/>
            <a:pathLst>
              <a:path w="3706" h="742">
                <a:moveTo>
                  <a:pt x="0" y="742"/>
                </a:moveTo>
                <a:lnTo>
                  <a:pt x="614" y="0"/>
                </a:lnTo>
                <a:lnTo>
                  <a:pt x="3086" y="0"/>
                </a:lnTo>
                <a:lnTo>
                  <a:pt x="3706" y="742"/>
                </a:lnTo>
                <a:lnTo>
                  <a:pt x="0" y="742"/>
                </a:lnTo>
                <a:close/>
              </a:path>
            </a:pathLst>
          </a:custGeom>
          <a:solidFill>
            <a:srgbClr val="706702"/>
          </a:solidFill>
          <a:ln w="9525">
            <a:noFill/>
            <a:round/>
            <a:headEnd/>
            <a:tailEnd/>
          </a:ln>
        </p:spPr>
        <p:txBody>
          <a:bodyPr/>
          <a:lstStyle/>
          <a:p>
            <a:endParaRPr lang="en-US"/>
          </a:p>
        </p:txBody>
      </p:sp>
      <p:sp>
        <p:nvSpPr>
          <p:cNvPr id="23564" name="Freeform 59"/>
          <p:cNvSpPr>
            <a:spLocks noEditPoints="1"/>
          </p:cNvSpPr>
          <p:nvPr/>
        </p:nvSpPr>
        <p:spPr bwMode="auto">
          <a:xfrm>
            <a:off x="1497013" y="3506788"/>
            <a:ext cx="5908675" cy="1212850"/>
          </a:xfrm>
          <a:custGeom>
            <a:avLst/>
            <a:gdLst>
              <a:gd name="T0" fmla="*/ 2147483647 w 3722"/>
              <a:gd name="T1" fmla="*/ 2147483647 h 764"/>
              <a:gd name="T2" fmla="*/ 0 w 3722"/>
              <a:gd name="T3" fmla="*/ 2147483647 h 764"/>
              <a:gd name="T4" fmla="*/ 0 w 3722"/>
              <a:gd name="T5" fmla="*/ 2147483647 h 764"/>
              <a:gd name="T6" fmla="*/ 2147483647 w 3722"/>
              <a:gd name="T7" fmla="*/ 0 h 764"/>
              <a:gd name="T8" fmla="*/ 2147483647 w 3722"/>
              <a:gd name="T9" fmla="*/ 0 h 764"/>
              <a:gd name="T10" fmla="*/ 2147483647 w 3722"/>
              <a:gd name="T11" fmla="*/ 0 h 764"/>
              <a:gd name="T12" fmla="*/ 2147483647 w 3722"/>
              <a:gd name="T13" fmla="*/ 0 h 764"/>
              <a:gd name="T14" fmla="*/ 2147483647 w 3722"/>
              <a:gd name="T15" fmla="*/ 2147483647 h 764"/>
              <a:gd name="T16" fmla="*/ 2147483647 w 3722"/>
              <a:gd name="T17" fmla="*/ 2147483647 h 764"/>
              <a:gd name="T18" fmla="*/ 2147483647 w 3722"/>
              <a:gd name="T19" fmla="*/ 2147483647 h 764"/>
              <a:gd name="T20" fmla="*/ 2147483647 w 3722"/>
              <a:gd name="T21" fmla="*/ 2147483647 h 764"/>
              <a:gd name="T22" fmla="*/ 2147483647 w 3722"/>
              <a:gd name="T23" fmla="*/ 2147483647 h 764"/>
              <a:gd name="T24" fmla="*/ 2147483647 w 3722"/>
              <a:gd name="T25" fmla="*/ 2147483647 h 764"/>
              <a:gd name="T26" fmla="*/ 2147483647 w 3722"/>
              <a:gd name="T27" fmla="*/ 2147483647 h 764"/>
              <a:gd name="T28" fmla="*/ 2147483647 w 3722"/>
              <a:gd name="T29" fmla="*/ 2147483647 h 764"/>
              <a:gd name="T30" fmla="*/ 2147483647 w 3722"/>
              <a:gd name="T31" fmla="*/ 2147483647 h 764"/>
              <a:gd name="T32" fmla="*/ 2147483647 w 3722"/>
              <a:gd name="T33" fmla="*/ 2147483647 h 764"/>
              <a:gd name="T34" fmla="*/ 2147483647 w 3722"/>
              <a:gd name="T35" fmla="*/ 2147483647 h 764"/>
              <a:gd name="T36" fmla="*/ 2147483647 w 3722"/>
              <a:gd name="T37" fmla="*/ 2147483647 h 764"/>
              <a:gd name="T38" fmla="*/ 2147483647 w 3722"/>
              <a:gd name="T39" fmla="*/ 2147483647 h 7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22"/>
              <a:gd name="T61" fmla="*/ 0 h 764"/>
              <a:gd name="T62" fmla="*/ 3722 w 3722"/>
              <a:gd name="T63" fmla="*/ 764 h 7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22" h="764">
                <a:moveTo>
                  <a:pt x="11" y="764"/>
                </a:moveTo>
                <a:lnTo>
                  <a:pt x="0" y="753"/>
                </a:lnTo>
                <a:lnTo>
                  <a:pt x="0" y="742"/>
                </a:lnTo>
                <a:lnTo>
                  <a:pt x="619" y="0"/>
                </a:lnTo>
                <a:lnTo>
                  <a:pt x="625" y="0"/>
                </a:lnTo>
                <a:lnTo>
                  <a:pt x="3097" y="0"/>
                </a:lnTo>
                <a:lnTo>
                  <a:pt x="3103" y="0"/>
                </a:lnTo>
                <a:lnTo>
                  <a:pt x="3722" y="742"/>
                </a:lnTo>
                <a:lnTo>
                  <a:pt x="3722" y="753"/>
                </a:lnTo>
                <a:lnTo>
                  <a:pt x="3717" y="764"/>
                </a:lnTo>
                <a:lnTo>
                  <a:pt x="11" y="764"/>
                </a:lnTo>
                <a:close/>
                <a:moveTo>
                  <a:pt x="3717" y="742"/>
                </a:moveTo>
                <a:lnTo>
                  <a:pt x="3705" y="759"/>
                </a:lnTo>
                <a:lnTo>
                  <a:pt x="3086" y="17"/>
                </a:lnTo>
                <a:lnTo>
                  <a:pt x="3097" y="22"/>
                </a:lnTo>
                <a:lnTo>
                  <a:pt x="625" y="22"/>
                </a:lnTo>
                <a:lnTo>
                  <a:pt x="636" y="17"/>
                </a:lnTo>
                <a:lnTo>
                  <a:pt x="17" y="759"/>
                </a:lnTo>
                <a:lnTo>
                  <a:pt x="11" y="742"/>
                </a:lnTo>
                <a:lnTo>
                  <a:pt x="3717" y="742"/>
                </a:lnTo>
                <a:close/>
              </a:path>
            </a:pathLst>
          </a:custGeom>
          <a:solidFill>
            <a:srgbClr val="FFFFFF"/>
          </a:solidFill>
          <a:ln w="0">
            <a:solidFill>
              <a:srgbClr val="FFFFFF"/>
            </a:solidFill>
            <a:prstDash val="solid"/>
            <a:round/>
            <a:headEnd/>
            <a:tailEnd/>
          </a:ln>
        </p:spPr>
        <p:txBody>
          <a:bodyPr/>
          <a:lstStyle/>
          <a:p>
            <a:endParaRPr lang="en-US"/>
          </a:p>
        </p:txBody>
      </p:sp>
      <p:sp>
        <p:nvSpPr>
          <p:cNvPr id="23565" name="Rectangle 60"/>
          <p:cNvSpPr>
            <a:spLocks noChangeArrowheads="1"/>
          </p:cNvSpPr>
          <p:nvPr/>
        </p:nvSpPr>
        <p:spPr bwMode="auto">
          <a:xfrm>
            <a:off x="2657475" y="3830638"/>
            <a:ext cx="3844925" cy="623887"/>
          </a:xfrm>
          <a:prstGeom prst="rect">
            <a:avLst/>
          </a:prstGeom>
          <a:noFill/>
          <a:ln w="9525">
            <a:noFill/>
            <a:miter lim="800000"/>
            <a:headEnd/>
            <a:tailEnd/>
          </a:ln>
        </p:spPr>
        <p:txBody>
          <a:bodyPr wrap="none" lIns="0" tIns="0" rIns="0" bIns="0">
            <a:spAutoFit/>
          </a:bodyPr>
          <a:lstStyle/>
          <a:p>
            <a:r>
              <a:rPr lang="en-US" sz="3300">
                <a:solidFill>
                  <a:srgbClr val="FFFFFF"/>
                </a:solidFill>
                <a:latin typeface="Constantia" pitchFamily="18" charset="0"/>
              </a:rPr>
              <a:t>Sexual Harassment</a:t>
            </a:r>
            <a:endParaRPr lang="en-US"/>
          </a:p>
        </p:txBody>
      </p:sp>
      <p:sp>
        <p:nvSpPr>
          <p:cNvPr id="23566" name="Freeform 61"/>
          <p:cNvSpPr>
            <a:spLocks/>
          </p:cNvSpPr>
          <p:nvPr/>
        </p:nvSpPr>
        <p:spPr bwMode="auto">
          <a:xfrm>
            <a:off x="531813" y="4702175"/>
            <a:ext cx="7848600" cy="1177925"/>
          </a:xfrm>
          <a:custGeom>
            <a:avLst/>
            <a:gdLst>
              <a:gd name="T0" fmla="*/ 0 w 4944"/>
              <a:gd name="T1" fmla="*/ 2147483647 h 742"/>
              <a:gd name="T2" fmla="*/ 2147483647 w 4944"/>
              <a:gd name="T3" fmla="*/ 0 h 742"/>
              <a:gd name="T4" fmla="*/ 2147483647 w 4944"/>
              <a:gd name="T5" fmla="*/ 0 h 742"/>
              <a:gd name="T6" fmla="*/ 2147483647 w 4944"/>
              <a:gd name="T7" fmla="*/ 2147483647 h 742"/>
              <a:gd name="T8" fmla="*/ 0 w 4944"/>
              <a:gd name="T9" fmla="*/ 2147483647 h 742"/>
              <a:gd name="T10" fmla="*/ 0 60000 65536"/>
              <a:gd name="T11" fmla="*/ 0 60000 65536"/>
              <a:gd name="T12" fmla="*/ 0 60000 65536"/>
              <a:gd name="T13" fmla="*/ 0 60000 65536"/>
              <a:gd name="T14" fmla="*/ 0 60000 65536"/>
              <a:gd name="T15" fmla="*/ 0 w 4944"/>
              <a:gd name="T16" fmla="*/ 0 h 742"/>
              <a:gd name="T17" fmla="*/ 4944 w 4944"/>
              <a:gd name="T18" fmla="*/ 742 h 742"/>
            </a:gdLst>
            <a:ahLst/>
            <a:cxnLst>
              <a:cxn ang="T10">
                <a:pos x="T0" y="T1"/>
              </a:cxn>
              <a:cxn ang="T11">
                <a:pos x="T2" y="T3"/>
              </a:cxn>
              <a:cxn ang="T12">
                <a:pos x="T4" y="T5"/>
              </a:cxn>
              <a:cxn ang="T13">
                <a:pos x="T6" y="T7"/>
              </a:cxn>
              <a:cxn ang="T14">
                <a:pos x="T8" y="T9"/>
              </a:cxn>
            </a:cxnLst>
            <a:rect l="T15" t="T16" r="T17" b="T18"/>
            <a:pathLst>
              <a:path w="4944" h="742">
                <a:moveTo>
                  <a:pt x="0" y="742"/>
                </a:moveTo>
                <a:lnTo>
                  <a:pt x="614" y="0"/>
                </a:lnTo>
                <a:lnTo>
                  <a:pt x="4325" y="0"/>
                </a:lnTo>
                <a:lnTo>
                  <a:pt x="4944" y="742"/>
                </a:lnTo>
                <a:lnTo>
                  <a:pt x="0" y="742"/>
                </a:lnTo>
                <a:close/>
              </a:path>
            </a:pathLst>
          </a:custGeom>
          <a:solidFill>
            <a:srgbClr val="7A620E"/>
          </a:solidFill>
          <a:ln w="9525">
            <a:noFill/>
            <a:round/>
            <a:headEnd/>
            <a:tailEnd/>
          </a:ln>
        </p:spPr>
        <p:txBody>
          <a:bodyPr/>
          <a:lstStyle/>
          <a:p>
            <a:endParaRPr lang="en-US"/>
          </a:p>
        </p:txBody>
      </p:sp>
      <p:sp>
        <p:nvSpPr>
          <p:cNvPr id="23567" name="Freeform 62"/>
          <p:cNvSpPr>
            <a:spLocks noEditPoints="1"/>
          </p:cNvSpPr>
          <p:nvPr/>
        </p:nvSpPr>
        <p:spPr bwMode="auto">
          <a:xfrm>
            <a:off x="514350" y="4684713"/>
            <a:ext cx="7874000" cy="1212850"/>
          </a:xfrm>
          <a:custGeom>
            <a:avLst/>
            <a:gdLst>
              <a:gd name="T0" fmla="*/ 2147483647 w 4960"/>
              <a:gd name="T1" fmla="*/ 2147483647 h 764"/>
              <a:gd name="T2" fmla="*/ 0 w 4960"/>
              <a:gd name="T3" fmla="*/ 2147483647 h 764"/>
              <a:gd name="T4" fmla="*/ 0 w 4960"/>
              <a:gd name="T5" fmla="*/ 2147483647 h 764"/>
              <a:gd name="T6" fmla="*/ 2147483647 w 4960"/>
              <a:gd name="T7" fmla="*/ 0 h 764"/>
              <a:gd name="T8" fmla="*/ 2147483647 w 4960"/>
              <a:gd name="T9" fmla="*/ 0 h 764"/>
              <a:gd name="T10" fmla="*/ 2147483647 w 4960"/>
              <a:gd name="T11" fmla="*/ 0 h 764"/>
              <a:gd name="T12" fmla="*/ 2147483647 w 4960"/>
              <a:gd name="T13" fmla="*/ 0 h 764"/>
              <a:gd name="T14" fmla="*/ 2147483647 w 4960"/>
              <a:gd name="T15" fmla="*/ 2147483647 h 764"/>
              <a:gd name="T16" fmla="*/ 2147483647 w 4960"/>
              <a:gd name="T17" fmla="*/ 2147483647 h 764"/>
              <a:gd name="T18" fmla="*/ 2147483647 w 4960"/>
              <a:gd name="T19" fmla="*/ 2147483647 h 764"/>
              <a:gd name="T20" fmla="*/ 2147483647 w 4960"/>
              <a:gd name="T21" fmla="*/ 2147483647 h 764"/>
              <a:gd name="T22" fmla="*/ 2147483647 w 4960"/>
              <a:gd name="T23" fmla="*/ 2147483647 h 764"/>
              <a:gd name="T24" fmla="*/ 2147483647 w 4960"/>
              <a:gd name="T25" fmla="*/ 2147483647 h 764"/>
              <a:gd name="T26" fmla="*/ 2147483647 w 4960"/>
              <a:gd name="T27" fmla="*/ 2147483647 h 764"/>
              <a:gd name="T28" fmla="*/ 2147483647 w 4960"/>
              <a:gd name="T29" fmla="*/ 2147483647 h 764"/>
              <a:gd name="T30" fmla="*/ 2147483647 w 4960"/>
              <a:gd name="T31" fmla="*/ 2147483647 h 764"/>
              <a:gd name="T32" fmla="*/ 2147483647 w 4960"/>
              <a:gd name="T33" fmla="*/ 2147483647 h 764"/>
              <a:gd name="T34" fmla="*/ 2147483647 w 4960"/>
              <a:gd name="T35" fmla="*/ 2147483647 h 764"/>
              <a:gd name="T36" fmla="*/ 2147483647 w 4960"/>
              <a:gd name="T37" fmla="*/ 2147483647 h 764"/>
              <a:gd name="T38" fmla="*/ 2147483647 w 4960"/>
              <a:gd name="T39" fmla="*/ 2147483647 h 7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960"/>
              <a:gd name="T61" fmla="*/ 0 h 764"/>
              <a:gd name="T62" fmla="*/ 4960 w 4960"/>
              <a:gd name="T63" fmla="*/ 764 h 7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960" h="764">
                <a:moveTo>
                  <a:pt x="11" y="764"/>
                </a:moveTo>
                <a:lnTo>
                  <a:pt x="0" y="753"/>
                </a:lnTo>
                <a:lnTo>
                  <a:pt x="0" y="742"/>
                </a:lnTo>
                <a:lnTo>
                  <a:pt x="619" y="0"/>
                </a:lnTo>
                <a:lnTo>
                  <a:pt x="625" y="0"/>
                </a:lnTo>
                <a:lnTo>
                  <a:pt x="4336" y="0"/>
                </a:lnTo>
                <a:lnTo>
                  <a:pt x="4341" y="0"/>
                </a:lnTo>
                <a:lnTo>
                  <a:pt x="4960" y="742"/>
                </a:lnTo>
                <a:lnTo>
                  <a:pt x="4960" y="753"/>
                </a:lnTo>
                <a:lnTo>
                  <a:pt x="4955" y="764"/>
                </a:lnTo>
                <a:lnTo>
                  <a:pt x="11" y="764"/>
                </a:lnTo>
                <a:close/>
                <a:moveTo>
                  <a:pt x="4955" y="742"/>
                </a:moveTo>
                <a:lnTo>
                  <a:pt x="4944" y="759"/>
                </a:lnTo>
                <a:lnTo>
                  <a:pt x="4324" y="17"/>
                </a:lnTo>
                <a:lnTo>
                  <a:pt x="4336" y="22"/>
                </a:lnTo>
                <a:lnTo>
                  <a:pt x="625" y="22"/>
                </a:lnTo>
                <a:lnTo>
                  <a:pt x="636" y="17"/>
                </a:lnTo>
                <a:lnTo>
                  <a:pt x="16" y="759"/>
                </a:lnTo>
                <a:lnTo>
                  <a:pt x="11" y="742"/>
                </a:lnTo>
                <a:lnTo>
                  <a:pt x="4955" y="742"/>
                </a:lnTo>
                <a:close/>
              </a:path>
            </a:pathLst>
          </a:custGeom>
          <a:solidFill>
            <a:srgbClr val="FFFFFF"/>
          </a:solidFill>
          <a:ln w="0">
            <a:solidFill>
              <a:srgbClr val="FFFFFF"/>
            </a:solidFill>
            <a:prstDash val="solid"/>
            <a:round/>
            <a:headEnd/>
            <a:tailEnd/>
          </a:ln>
        </p:spPr>
        <p:txBody>
          <a:bodyPr/>
          <a:lstStyle/>
          <a:p>
            <a:endParaRPr lang="en-US"/>
          </a:p>
        </p:txBody>
      </p:sp>
      <p:sp>
        <p:nvSpPr>
          <p:cNvPr id="23568" name="Rectangle 63"/>
          <p:cNvSpPr>
            <a:spLocks noChangeArrowheads="1"/>
          </p:cNvSpPr>
          <p:nvPr/>
        </p:nvSpPr>
        <p:spPr bwMode="auto">
          <a:xfrm>
            <a:off x="3844925" y="4778375"/>
            <a:ext cx="1568450" cy="623888"/>
          </a:xfrm>
          <a:prstGeom prst="rect">
            <a:avLst/>
          </a:prstGeom>
          <a:noFill/>
          <a:ln w="9525">
            <a:noFill/>
            <a:miter lim="800000"/>
            <a:headEnd/>
            <a:tailEnd/>
          </a:ln>
        </p:spPr>
        <p:txBody>
          <a:bodyPr wrap="none" lIns="0" tIns="0" rIns="0" bIns="0">
            <a:spAutoFit/>
          </a:bodyPr>
          <a:lstStyle/>
          <a:p>
            <a:r>
              <a:rPr lang="en-US" sz="3300">
                <a:solidFill>
                  <a:srgbClr val="FFFFFF"/>
                </a:solidFill>
                <a:latin typeface="Constantia" pitchFamily="18" charset="0"/>
              </a:rPr>
              <a:t>Sexual </a:t>
            </a:r>
            <a:endParaRPr lang="en-US"/>
          </a:p>
        </p:txBody>
      </p:sp>
      <p:sp>
        <p:nvSpPr>
          <p:cNvPr id="23569" name="Rectangle 64"/>
          <p:cNvSpPr>
            <a:spLocks noChangeArrowheads="1"/>
          </p:cNvSpPr>
          <p:nvPr/>
        </p:nvSpPr>
        <p:spPr bwMode="auto">
          <a:xfrm>
            <a:off x="3525838" y="5240338"/>
            <a:ext cx="2090737" cy="623887"/>
          </a:xfrm>
          <a:prstGeom prst="rect">
            <a:avLst/>
          </a:prstGeom>
          <a:noFill/>
          <a:ln w="9525">
            <a:noFill/>
            <a:miter lim="800000"/>
            <a:headEnd/>
            <a:tailEnd/>
          </a:ln>
        </p:spPr>
        <p:txBody>
          <a:bodyPr wrap="none" lIns="0" tIns="0" rIns="0" bIns="0">
            <a:spAutoFit/>
          </a:bodyPr>
          <a:lstStyle/>
          <a:p>
            <a:r>
              <a:rPr lang="en-US" sz="3300">
                <a:solidFill>
                  <a:srgbClr val="FFFFFF"/>
                </a:solidFill>
                <a:latin typeface="Constantia" pitchFamily="18" charset="0"/>
              </a:rPr>
              <a:t>Innuendo</a:t>
            </a:r>
            <a:endParaRPr lang="en-US"/>
          </a:p>
        </p:txBody>
      </p:sp>
      <p:pic>
        <p:nvPicPr>
          <p:cNvPr id="23570" name="Picture 65"/>
          <p:cNvPicPr>
            <a:picLocks noChangeAspect="1" noChangeArrowheads="1"/>
          </p:cNvPicPr>
          <p:nvPr/>
        </p:nvPicPr>
        <p:blipFill>
          <a:blip r:embed="rId3" cstate="print"/>
          <a:srcRect/>
          <a:stretch>
            <a:fillRect/>
          </a:stretch>
        </p:blipFill>
        <p:spPr bwMode="auto">
          <a:xfrm>
            <a:off x="284163" y="2176463"/>
            <a:ext cx="3028950" cy="1006475"/>
          </a:xfrm>
          <a:prstGeom prst="rect">
            <a:avLst/>
          </a:prstGeom>
          <a:noFill/>
          <a:ln w="9525">
            <a:noFill/>
            <a:miter lim="800000"/>
            <a:headEnd/>
            <a:tailEnd/>
          </a:ln>
        </p:spPr>
      </p:pic>
      <p:grpSp>
        <p:nvGrpSpPr>
          <p:cNvPr id="2" name="Group 39"/>
          <p:cNvGrpSpPr>
            <a:grpSpLocks/>
          </p:cNvGrpSpPr>
          <p:nvPr/>
        </p:nvGrpSpPr>
        <p:grpSpPr bwMode="auto">
          <a:xfrm>
            <a:off x="623888" y="2011363"/>
            <a:ext cx="2728912" cy="715962"/>
            <a:chOff x="623888" y="2011363"/>
            <a:chExt cx="2728913" cy="715963"/>
          </a:xfrm>
        </p:grpSpPr>
        <p:sp>
          <p:nvSpPr>
            <p:cNvPr id="23588" name="Rectangle 69"/>
            <p:cNvSpPr>
              <a:spLocks noChangeArrowheads="1"/>
            </p:cNvSpPr>
            <p:nvPr/>
          </p:nvSpPr>
          <p:spPr bwMode="auto">
            <a:xfrm>
              <a:off x="628650" y="2011363"/>
              <a:ext cx="2693988" cy="684213"/>
            </a:xfrm>
            <a:prstGeom prst="rect">
              <a:avLst/>
            </a:prstGeom>
            <a:solidFill>
              <a:srgbClr val="7D9263"/>
            </a:solidFill>
            <a:ln w="9525">
              <a:noFill/>
              <a:miter lim="800000"/>
              <a:headEnd/>
              <a:tailEnd/>
            </a:ln>
          </p:spPr>
          <p:txBody>
            <a:bodyPr/>
            <a:lstStyle/>
            <a:p>
              <a:endParaRPr lang="en-US"/>
            </a:p>
          </p:txBody>
        </p:sp>
        <p:sp>
          <p:nvSpPr>
            <p:cNvPr id="23589" name="Freeform 70"/>
            <p:cNvSpPr>
              <a:spLocks noEditPoints="1"/>
            </p:cNvSpPr>
            <p:nvPr/>
          </p:nvSpPr>
          <p:spPr bwMode="auto">
            <a:xfrm>
              <a:off x="623888" y="2011363"/>
              <a:ext cx="2728913" cy="715963"/>
            </a:xfrm>
            <a:custGeom>
              <a:avLst/>
              <a:gdLst>
                <a:gd name="T0" fmla="*/ 0 w 1719"/>
                <a:gd name="T1" fmla="*/ 2147483647 h 451"/>
                <a:gd name="T2" fmla="*/ 0 w 1719"/>
                <a:gd name="T3" fmla="*/ 0 h 451"/>
                <a:gd name="T4" fmla="*/ 2147483647 w 1719"/>
                <a:gd name="T5" fmla="*/ 0 h 451"/>
                <a:gd name="T6" fmla="*/ 2147483647 w 1719"/>
                <a:gd name="T7" fmla="*/ 0 h 451"/>
                <a:gd name="T8" fmla="*/ 2147483647 w 1719"/>
                <a:gd name="T9" fmla="*/ 0 h 451"/>
                <a:gd name="T10" fmla="*/ 2147483647 w 1719"/>
                <a:gd name="T11" fmla="*/ 2147483647 h 451"/>
                <a:gd name="T12" fmla="*/ 2147483647 w 1719"/>
                <a:gd name="T13" fmla="*/ 2147483647 h 451"/>
                <a:gd name="T14" fmla="*/ 2147483647 w 1719"/>
                <a:gd name="T15" fmla="*/ 2147483647 h 451"/>
                <a:gd name="T16" fmla="*/ 2147483647 w 1719"/>
                <a:gd name="T17" fmla="*/ 2147483647 h 451"/>
                <a:gd name="T18" fmla="*/ 2147483647 w 1719"/>
                <a:gd name="T19" fmla="*/ 2147483647 h 451"/>
                <a:gd name="T20" fmla="*/ 0 w 1719"/>
                <a:gd name="T21" fmla="*/ 2147483647 h 451"/>
                <a:gd name="T22" fmla="*/ 0 w 1719"/>
                <a:gd name="T23" fmla="*/ 2147483647 h 451"/>
                <a:gd name="T24" fmla="*/ 0 w 1719"/>
                <a:gd name="T25" fmla="*/ 2147483647 h 451"/>
                <a:gd name="T26" fmla="*/ 2147483647 w 1719"/>
                <a:gd name="T27" fmla="*/ 2147483647 h 451"/>
                <a:gd name="T28" fmla="*/ 2147483647 w 1719"/>
                <a:gd name="T29" fmla="*/ 2147483647 h 451"/>
                <a:gd name="T30" fmla="*/ 2147483647 w 1719"/>
                <a:gd name="T31" fmla="*/ 2147483647 h 451"/>
                <a:gd name="T32" fmla="*/ 2147483647 w 1719"/>
                <a:gd name="T33" fmla="*/ 2147483647 h 451"/>
                <a:gd name="T34" fmla="*/ 2147483647 w 1719"/>
                <a:gd name="T35" fmla="*/ 2147483647 h 451"/>
                <a:gd name="T36" fmla="*/ 2147483647 w 1719"/>
                <a:gd name="T37" fmla="*/ 2147483647 h 451"/>
                <a:gd name="T38" fmla="*/ 2147483647 w 1719"/>
                <a:gd name="T39" fmla="*/ 2147483647 h 451"/>
                <a:gd name="T40" fmla="*/ 2147483647 w 1719"/>
                <a:gd name="T41" fmla="*/ 2147483647 h 451"/>
                <a:gd name="T42" fmla="*/ 2147483647 w 1719"/>
                <a:gd name="T43" fmla="*/ 2147483647 h 4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19"/>
                <a:gd name="T67" fmla="*/ 0 h 451"/>
                <a:gd name="T68" fmla="*/ 1719 w 1719"/>
                <a:gd name="T69" fmla="*/ 451 h 4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19" h="451">
                  <a:moveTo>
                    <a:pt x="0" y="10"/>
                  </a:moveTo>
                  <a:lnTo>
                    <a:pt x="0" y="0"/>
                  </a:lnTo>
                  <a:lnTo>
                    <a:pt x="11" y="0"/>
                  </a:lnTo>
                  <a:lnTo>
                    <a:pt x="1708" y="0"/>
                  </a:lnTo>
                  <a:lnTo>
                    <a:pt x="1713" y="0"/>
                  </a:lnTo>
                  <a:lnTo>
                    <a:pt x="1719" y="10"/>
                  </a:lnTo>
                  <a:lnTo>
                    <a:pt x="1719" y="441"/>
                  </a:lnTo>
                  <a:lnTo>
                    <a:pt x="1713" y="446"/>
                  </a:lnTo>
                  <a:lnTo>
                    <a:pt x="1708" y="451"/>
                  </a:lnTo>
                  <a:lnTo>
                    <a:pt x="11" y="451"/>
                  </a:lnTo>
                  <a:lnTo>
                    <a:pt x="0" y="446"/>
                  </a:lnTo>
                  <a:lnTo>
                    <a:pt x="0" y="441"/>
                  </a:lnTo>
                  <a:lnTo>
                    <a:pt x="0" y="10"/>
                  </a:lnTo>
                  <a:close/>
                  <a:moveTo>
                    <a:pt x="22" y="441"/>
                  </a:moveTo>
                  <a:lnTo>
                    <a:pt x="11" y="430"/>
                  </a:lnTo>
                  <a:lnTo>
                    <a:pt x="1708" y="430"/>
                  </a:lnTo>
                  <a:lnTo>
                    <a:pt x="1696" y="441"/>
                  </a:lnTo>
                  <a:lnTo>
                    <a:pt x="1696" y="10"/>
                  </a:lnTo>
                  <a:lnTo>
                    <a:pt x="1708" y="21"/>
                  </a:lnTo>
                  <a:lnTo>
                    <a:pt x="11" y="21"/>
                  </a:lnTo>
                  <a:lnTo>
                    <a:pt x="22" y="10"/>
                  </a:lnTo>
                  <a:lnTo>
                    <a:pt x="22" y="441"/>
                  </a:lnTo>
                  <a:close/>
                </a:path>
              </a:pathLst>
            </a:custGeom>
            <a:solidFill>
              <a:srgbClr val="536142"/>
            </a:solidFill>
            <a:ln w="0">
              <a:solidFill>
                <a:srgbClr val="536142"/>
              </a:solidFill>
              <a:prstDash val="solid"/>
              <a:round/>
              <a:headEnd/>
              <a:tailEnd/>
            </a:ln>
          </p:spPr>
          <p:txBody>
            <a:bodyPr/>
            <a:lstStyle/>
            <a:p>
              <a:endParaRPr lang="en-US"/>
            </a:p>
          </p:txBody>
        </p:sp>
        <p:sp>
          <p:nvSpPr>
            <p:cNvPr id="23590" name="Rectangle 71"/>
            <p:cNvSpPr>
              <a:spLocks noChangeArrowheads="1"/>
            </p:cNvSpPr>
            <p:nvPr/>
          </p:nvSpPr>
          <p:spPr bwMode="auto">
            <a:xfrm>
              <a:off x="982663" y="2136775"/>
              <a:ext cx="2019300" cy="255588"/>
            </a:xfrm>
            <a:prstGeom prst="rect">
              <a:avLst/>
            </a:prstGeom>
            <a:noFill/>
            <a:ln w="9525">
              <a:noFill/>
              <a:miter lim="800000"/>
              <a:headEnd/>
              <a:tailEnd/>
            </a:ln>
          </p:spPr>
          <p:txBody>
            <a:bodyPr wrap="none" lIns="0" tIns="0" rIns="0" bIns="0">
              <a:spAutoFit/>
            </a:bodyPr>
            <a:lstStyle/>
            <a:p>
              <a:r>
                <a:rPr lang="en-US" sz="1400">
                  <a:solidFill>
                    <a:srgbClr val="FFFFFF"/>
                  </a:solidFill>
                </a:rPr>
                <a:t>Intentional, forced, non</a:t>
              </a:r>
              <a:endParaRPr lang="en-US"/>
            </a:p>
          </p:txBody>
        </p:sp>
        <p:sp>
          <p:nvSpPr>
            <p:cNvPr id="23591" name="Rectangle 73"/>
            <p:cNvSpPr>
              <a:spLocks noChangeArrowheads="1"/>
            </p:cNvSpPr>
            <p:nvPr/>
          </p:nvSpPr>
          <p:spPr bwMode="auto">
            <a:xfrm>
              <a:off x="838200" y="2365375"/>
              <a:ext cx="2293938" cy="255588"/>
            </a:xfrm>
            <a:prstGeom prst="rect">
              <a:avLst/>
            </a:prstGeom>
            <a:noFill/>
            <a:ln w="9525">
              <a:noFill/>
              <a:miter lim="800000"/>
              <a:headEnd/>
              <a:tailEnd/>
            </a:ln>
          </p:spPr>
          <p:txBody>
            <a:bodyPr wrap="none" lIns="0" tIns="0" rIns="0" bIns="0">
              <a:spAutoFit/>
            </a:bodyPr>
            <a:lstStyle/>
            <a:p>
              <a:r>
                <a:rPr lang="en-US" sz="1400">
                  <a:solidFill>
                    <a:srgbClr val="FFFFFF"/>
                  </a:solidFill>
                </a:rPr>
                <a:t>consensual sexual contact</a:t>
              </a:r>
              <a:endParaRPr lang="en-US"/>
            </a:p>
          </p:txBody>
        </p:sp>
      </p:grpSp>
      <p:pic>
        <p:nvPicPr>
          <p:cNvPr id="23572" name="Picture 74"/>
          <p:cNvPicPr>
            <a:picLocks noChangeAspect="1" noChangeArrowheads="1"/>
          </p:cNvPicPr>
          <p:nvPr/>
        </p:nvPicPr>
        <p:blipFill>
          <a:blip r:embed="rId4" cstate="print"/>
          <a:srcRect/>
          <a:stretch>
            <a:fillRect/>
          </a:stretch>
        </p:blipFill>
        <p:spPr bwMode="auto">
          <a:xfrm>
            <a:off x="5668963" y="3132138"/>
            <a:ext cx="2889250" cy="1006475"/>
          </a:xfrm>
          <a:prstGeom prst="rect">
            <a:avLst/>
          </a:prstGeom>
          <a:noFill/>
          <a:ln w="9525">
            <a:noFill/>
            <a:miter lim="800000"/>
            <a:headEnd/>
            <a:tailEnd/>
          </a:ln>
        </p:spPr>
      </p:pic>
      <p:sp>
        <p:nvSpPr>
          <p:cNvPr id="23573" name="Rectangle 81"/>
          <p:cNvSpPr>
            <a:spLocks noChangeArrowheads="1"/>
          </p:cNvSpPr>
          <p:nvPr/>
        </p:nvSpPr>
        <p:spPr bwMode="auto">
          <a:xfrm>
            <a:off x="6440488" y="3397250"/>
            <a:ext cx="1860550" cy="255588"/>
          </a:xfrm>
          <a:prstGeom prst="rect">
            <a:avLst/>
          </a:prstGeom>
          <a:noFill/>
          <a:ln w="9525">
            <a:noFill/>
            <a:miter lim="800000"/>
            <a:headEnd/>
            <a:tailEnd/>
          </a:ln>
        </p:spPr>
        <p:txBody>
          <a:bodyPr wrap="none" lIns="0" tIns="0" rIns="0" bIns="0">
            <a:spAutoFit/>
          </a:bodyPr>
          <a:lstStyle/>
          <a:p>
            <a:r>
              <a:rPr lang="en-US" sz="1400">
                <a:solidFill>
                  <a:srgbClr val="FFFFFF"/>
                </a:solidFill>
              </a:rPr>
              <a:t>is explicitly sexual or </a:t>
            </a:r>
            <a:endParaRPr lang="en-US"/>
          </a:p>
        </p:txBody>
      </p:sp>
      <p:grpSp>
        <p:nvGrpSpPr>
          <p:cNvPr id="3" name="Group 38"/>
          <p:cNvGrpSpPr>
            <a:grpSpLocks/>
          </p:cNvGrpSpPr>
          <p:nvPr/>
        </p:nvGrpSpPr>
        <p:grpSpPr bwMode="auto">
          <a:xfrm>
            <a:off x="76200" y="3198813"/>
            <a:ext cx="2743200" cy="717550"/>
            <a:chOff x="76200" y="3198813"/>
            <a:chExt cx="2743200" cy="717550"/>
          </a:xfrm>
        </p:grpSpPr>
        <p:sp>
          <p:nvSpPr>
            <p:cNvPr id="23584" name="Rectangle 78"/>
            <p:cNvSpPr>
              <a:spLocks noChangeArrowheads="1"/>
            </p:cNvSpPr>
            <p:nvPr/>
          </p:nvSpPr>
          <p:spPr bwMode="auto">
            <a:xfrm>
              <a:off x="115888" y="3230563"/>
              <a:ext cx="2551113" cy="682625"/>
            </a:xfrm>
            <a:prstGeom prst="rect">
              <a:avLst/>
            </a:prstGeom>
            <a:solidFill>
              <a:srgbClr val="706702"/>
            </a:solidFill>
            <a:ln w="9525">
              <a:noFill/>
              <a:miter lim="800000"/>
              <a:headEnd/>
              <a:tailEnd/>
            </a:ln>
          </p:spPr>
          <p:txBody>
            <a:bodyPr/>
            <a:lstStyle/>
            <a:p>
              <a:endParaRPr lang="en-US"/>
            </a:p>
          </p:txBody>
        </p:sp>
        <p:sp>
          <p:nvSpPr>
            <p:cNvPr id="23585" name="Freeform 79"/>
            <p:cNvSpPr>
              <a:spLocks noEditPoints="1"/>
            </p:cNvSpPr>
            <p:nvPr/>
          </p:nvSpPr>
          <p:spPr bwMode="auto">
            <a:xfrm>
              <a:off x="76200" y="3198813"/>
              <a:ext cx="2586038" cy="717550"/>
            </a:xfrm>
            <a:custGeom>
              <a:avLst/>
              <a:gdLst>
                <a:gd name="T0" fmla="*/ 0 w 1629"/>
                <a:gd name="T1" fmla="*/ 2147483647 h 452"/>
                <a:gd name="T2" fmla="*/ 0 w 1629"/>
                <a:gd name="T3" fmla="*/ 0 h 452"/>
                <a:gd name="T4" fmla="*/ 2147483647 w 1629"/>
                <a:gd name="T5" fmla="*/ 0 h 452"/>
                <a:gd name="T6" fmla="*/ 2147483647 w 1629"/>
                <a:gd name="T7" fmla="*/ 0 h 452"/>
                <a:gd name="T8" fmla="*/ 2147483647 w 1629"/>
                <a:gd name="T9" fmla="*/ 0 h 452"/>
                <a:gd name="T10" fmla="*/ 2147483647 w 1629"/>
                <a:gd name="T11" fmla="*/ 2147483647 h 452"/>
                <a:gd name="T12" fmla="*/ 2147483647 w 1629"/>
                <a:gd name="T13" fmla="*/ 2147483647 h 452"/>
                <a:gd name="T14" fmla="*/ 2147483647 w 1629"/>
                <a:gd name="T15" fmla="*/ 2147483647 h 452"/>
                <a:gd name="T16" fmla="*/ 2147483647 w 1629"/>
                <a:gd name="T17" fmla="*/ 2147483647 h 452"/>
                <a:gd name="T18" fmla="*/ 2147483647 w 1629"/>
                <a:gd name="T19" fmla="*/ 2147483647 h 452"/>
                <a:gd name="T20" fmla="*/ 0 w 1629"/>
                <a:gd name="T21" fmla="*/ 2147483647 h 452"/>
                <a:gd name="T22" fmla="*/ 0 w 1629"/>
                <a:gd name="T23" fmla="*/ 2147483647 h 452"/>
                <a:gd name="T24" fmla="*/ 0 w 1629"/>
                <a:gd name="T25" fmla="*/ 2147483647 h 452"/>
                <a:gd name="T26" fmla="*/ 2147483647 w 1629"/>
                <a:gd name="T27" fmla="*/ 2147483647 h 452"/>
                <a:gd name="T28" fmla="*/ 2147483647 w 1629"/>
                <a:gd name="T29" fmla="*/ 2147483647 h 452"/>
                <a:gd name="T30" fmla="*/ 2147483647 w 1629"/>
                <a:gd name="T31" fmla="*/ 2147483647 h 452"/>
                <a:gd name="T32" fmla="*/ 2147483647 w 1629"/>
                <a:gd name="T33" fmla="*/ 2147483647 h 452"/>
                <a:gd name="T34" fmla="*/ 2147483647 w 1629"/>
                <a:gd name="T35" fmla="*/ 2147483647 h 452"/>
                <a:gd name="T36" fmla="*/ 2147483647 w 1629"/>
                <a:gd name="T37" fmla="*/ 2147483647 h 452"/>
                <a:gd name="T38" fmla="*/ 2147483647 w 1629"/>
                <a:gd name="T39" fmla="*/ 2147483647 h 452"/>
                <a:gd name="T40" fmla="*/ 2147483647 w 1629"/>
                <a:gd name="T41" fmla="*/ 2147483647 h 452"/>
                <a:gd name="T42" fmla="*/ 2147483647 w 1629"/>
                <a:gd name="T43" fmla="*/ 2147483647 h 4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29"/>
                <a:gd name="T67" fmla="*/ 0 h 452"/>
                <a:gd name="T68" fmla="*/ 1629 w 1629"/>
                <a:gd name="T69" fmla="*/ 452 h 45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29" h="452">
                  <a:moveTo>
                    <a:pt x="0" y="11"/>
                  </a:moveTo>
                  <a:lnTo>
                    <a:pt x="0" y="0"/>
                  </a:lnTo>
                  <a:lnTo>
                    <a:pt x="11" y="0"/>
                  </a:lnTo>
                  <a:lnTo>
                    <a:pt x="1618" y="0"/>
                  </a:lnTo>
                  <a:lnTo>
                    <a:pt x="1624" y="0"/>
                  </a:lnTo>
                  <a:lnTo>
                    <a:pt x="1629" y="11"/>
                  </a:lnTo>
                  <a:lnTo>
                    <a:pt x="1629" y="441"/>
                  </a:lnTo>
                  <a:lnTo>
                    <a:pt x="1624" y="446"/>
                  </a:lnTo>
                  <a:lnTo>
                    <a:pt x="1618" y="452"/>
                  </a:lnTo>
                  <a:lnTo>
                    <a:pt x="11" y="452"/>
                  </a:lnTo>
                  <a:lnTo>
                    <a:pt x="0" y="446"/>
                  </a:lnTo>
                  <a:lnTo>
                    <a:pt x="0" y="441"/>
                  </a:lnTo>
                  <a:lnTo>
                    <a:pt x="0" y="11"/>
                  </a:lnTo>
                  <a:close/>
                  <a:moveTo>
                    <a:pt x="22" y="441"/>
                  </a:moveTo>
                  <a:lnTo>
                    <a:pt x="11" y="430"/>
                  </a:lnTo>
                  <a:lnTo>
                    <a:pt x="1618" y="430"/>
                  </a:lnTo>
                  <a:lnTo>
                    <a:pt x="1607" y="441"/>
                  </a:lnTo>
                  <a:lnTo>
                    <a:pt x="1607" y="11"/>
                  </a:lnTo>
                  <a:lnTo>
                    <a:pt x="1618" y="21"/>
                  </a:lnTo>
                  <a:lnTo>
                    <a:pt x="11" y="21"/>
                  </a:lnTo>
                  <a:lnTo>
                    <a:pt x="22" y="11"/>
                  </a:lnTo>
                  <a:lnTo>
                    <a:pt x="22" y="441"/>
                  </a:lnTo>
                  <a:close/>
                </a:path>
              </a:pathLst>
            </a:custGeom>
            <a:solidFill>
              <a:srgbClr val="2D2901"/>
            </a:solidFill>
            <a:ln w="0">
              <a:solidFill>
                <a:srgbClr val="2D2901"/>
              </a:solidFill>
              <a:prstDash val="solid"/>
              <a:round/>
              <a:headEnd/>
              <a:tailEnd/>
            </a:ln>
          </p:spPr>
          <p:txBody>
            <a:bodyPr/>
            <a:lstStyle/>
            <a:p>
              <a:endParaRPr lang="en-US"/>
            </a:p>
          </p:txBody>
        </p:sp>
        <p:sp>
          <p:nvSpPr>
            <p:cNvPr id="23586" name="Rectangle 80"/>
            <p:cNvSpPr>
              <a:spLocks noChangeArrowheads="1"/>
            </p:cNvSpPr>
            <p:nvPr/>
          </p:nvSpPr>
          <p:spPr bwMode="auto">
            <a:xfrm>
              <a:off x="276225" y="3355975"/>
              <a:ext cx="2543175" cy="255588"/>
            </a:xfrm>
            <a:prstGeom prst="rect">
              <a:avLst/>
            </a:prstGeom>
            <a:noFill/>
            <a:ln w="9525">
              <a:noFill/>
              <a:miter lim="800000"/>
              <a:headEnd/>
              <a:tailEnd/>
            </a:ln>
          </p:spPr>
          <p:txBody>
            <a:bodyPr wrap="none" lIns="0" tIns="0" rIns="0" bIns="0">
              <a:spAutoFit/>
            </a:bodyPr>
            <a:lstStyle/>
            <a:p>
              <a:r>
                <a:rPr lang="en-US" sz="1400">
                  <a:solidFill>
                    <a:srgbClr val="FFFFFF"/>
                  </a:solidFill>
                </a:rPr>
                <a:t>A form of discrimination that </a:t>
              </a:r>
              <a:endParaRPr lang="en-US"/>
            </a:p>
          </p:txBody>
        </p:sp>
        <p:sp>
          <p:nvSpPr>
            <p:cNvPr id="23587" name="Rectangle 82"/>
            <p:cNvSpPr>
              <a:spLocks noChangeArrowheads="1"/>
            </p:cNvSpPr>
            <p:nvPr/>
          </p:nvSpPr>
          <p:spPr bwMode="auto">
            <a:xfrm>
              <a:off x="304800" y="3584575"/>
              <a:ext cx="2286000" cy="255588"/>
            </a:xfrm>
            <a:prstGeom prst="rect">
              <a:avLst/>
            </a:prstGeom>
            <a:noFill/>
            <a:ln w="9525">
              <a:noFill/>
              <a:miter lim="800000"/>
              <a:headEnd/>
              <a:tailEnd/>
            </a:ln>
          </p:spPr>
          <p:txBody>
            <a:bodyPr wrap="none" lIns="0" tIns="0" rIns="0" bIns="0">
              <a:spAutoFit/>
            </a:bodyPr>
            <a:lstStyle/>
            <a:p>
              <a:r>
                <a:rPr lang="en-US" sz="1400">
                  <a:solidFill>
                    <a:srgbClr val="FFFFFF"/>
                  </a:solidFill>
                </a:rPr>
                <a:t>contains sexual overtones</a:t>
              </a:r>
              <a:endParaRPr lang="en-US"/>
            </a:p>
          </p:txBody>
        </p:sp>
      </p:grpSp>
      <p:pic>
        <p:nvPicPr>
          <p:cNvPr id="23575" name="Picture 83"/>
          <p:cNvPicPr>
            <a:picLocks noChangeAspect="1" noChangeArrowheads="1"/>
          </p:cNvPicPr>
          <p:nvPr/>
        </p:nvPicPr>
        <p:blipFill>
          <a:blip r:embed="rId5" cstate="print"/>
          <a:srcRect/>
          <a:stretch>
            <a:fillRect/>
          </a:stretch>
        </p:blipFill>
        <p:spPr bwMode="auto">
          <a:xfrm>
            <a:off x="0" y="4360863"/>
            <a:ext cx="2887663" cy="1066800"/>
          </a:xfrm>
          <a:prstGeom prst="rect">
            <a:avLst/>
          </a:prstGeom>
          <a:noFill/>
          <a:ln w="9525">
            <a:noFill/>
            <a:miter lim="800000"/>
            <a:headEnd/>
            <a:tailEnd/>
          </a:ln>
        </p:spPr>
      </p:pic>
      <p:grpSp>
        <p:nvGrpSpPr>
          <p:cNvPr id="4" name="Group 37"/>
          <p:cNvGrpSpPr>
            <a:grpSpLocks/>
          </p:cNvGrpSpPr>
          <p:nvPr/>
        </p:nvGrpSpPr>
        <p:grpSpPr bwMode="auto">
          <a:xfrm>
            <a:off x="327025" y="4511675"/>
            <a:ext cx="2587625" cy="776288"/>
            <a:chOff x="327025" y="4511675"/>
            <a:chExt cx="2587625" cy="776288"/>
          </a:xfrm>
        </p:grpSpPr>
        <p:sp>
          <p:nvSpPr>
            <p:cNvPr id="23579" name="Rectangle 87"/>
            <p:cNvSpPr>
              <a:spLocks noChangeArrowheads="1"/>
            </p:cNvSpPr>
            <p:nvPr/>
          </p:nvSpPr>
          <p:spPr bwMode="auto">
            <a:xfrm>
              <a:off x="346075" y="4545013"/>
              <a:ext cx="2551113" cy="742950"/>
            </a:xfrm>
            <a:prstGeom prst="rect">
              <a:avLst/>
            </a:prstGeom>
            <a:solidFill>
              <a:srgbClr val="7A620E"/>
            </a:solidFill>
            <a:ln w="9525">
              <a:noFill/>
              <a:miter lim="800000"/>
              <a:headEnd/>
              <a:tailEnd/>
            </a:ln>
          </p:spPr>
          <p:txBody>
            <a:bodyPr/>
            <a:lstStyle/>
            <a:p>
              <a:endParaRPr lang="en-US"/>
            </a:p>
          </p:txBody>
        </p:sp>
        <p:sp>
          <p:nvSpPr>
            <p:cNvPr id="23580" name="Freeform 88"/>
            <p:cNvSpPr>
              <a:spLocks noEditPoints="1"/>
            </p:cNvSpPr>
            <p:nvPr/>
          </p:nvSpPr>
          <p:spPr bwMode="auto">
            <a:xfrm>
              <a:off x="327025" y="4511675"/>
              <a:ext cx="2587625" cy="776288"/>
            </a:xfrm>
            <a:custGeom>
              <a:avLst/>
              <a:gdLst>
                <a:gd name="T0" fmla="*/ 0 w 1630"/>
                <a:gd name="T1" fmla="*/ 2147483647 h 489"/>
                <a:gd name="T2" fmla="*/ 0 w 1630"/>
                <a:gd name="T3" fmla="*/ 0 h 489"/>
                <a:gd name="T4" fmla="*/ 2147483647 w 1630"/>
                <a:gd name="T5" fmla="*/ 0 h 489"/>
                <a:gd name="T6" fmla="*/ 2147483647 w 1630"/>
                <a:gd name="T7" fmla="*/ 0 h 489"/>
                <a:gd name="T8" fmla="*/ 2147483647 w 1630"/>
                <a:gd name="T9" fmla="*/ 0 h 489"/>
                <a:gd name="T10" fmla="*/ 2147483647 w 1630"/>
                <a:gd name="T11" fmla="*/ 2147483647 h 489"/>
                <a:gd name="T12" fmla="*/ 2147483647 w 1630"/>
                <a:gd name="T13" fmla="*/ 2147483647 h 489"/>
                <a:gd name="T14" fmla="*/ 2147483647 w 1630"/>
                <a:gd name="T15" fmla="*/ 2147483647 h 489"/>
                <a:gd name="T16" fmla="*/ 2147483647 w 1630"/>
                <a:gd name="T17" fmla="*/ 2147483647 h 489"/>
                <a:gd name="T18" fmla="*/ 2147483647 w 1630"/>
                <a:gd name="T19" fmla="*/ 2147483647 h 489"/>
                <a:gd name="T20" fmla="*/ 0 w 1630"/>
                <a:gd name="T21" fmla="*/ 2147483647 h 489"/>
                <a:gd name="T22" fmla="*/ 0 w 1630"/>
                <a:gd name="T23" fmla="*/ 2147483647 h 489"/>
                <a:gd name="T24" fmla="*/ 0 w 1630"/>
                <a:gd name="T25" fmla="*/ 2147483647 h 489"/>
                <a:gd name="T26" fmla="*/ 2147483647 w 1630"/>
                <a:gd name="T27" fmla="*/ 2147483647 h 489"/>
                <a:gd name="T28" fmla="*/ 2147483647 w 1630"/>
                <a:gd name="T29" fmla="*/ 2147483647 h 489"/>
                <a:gd name="T30" fmla="*/ 2147483647 w 1630"/>
                <a:gd name="T31" fmla="*/ 2147483647 h 489"/>
                <a:gd name="T32" fmla="*/ 2147483647 w 1630"/>
                <a:gd name="T33" fmla="*/ 2147483647 h 489"/>
                <a:gd name="T34" fmla="*/ 2147483647 w 1630"/>
                <a:gd name="T35" fmla="*/ 2147483647 h 489"/>
                <a:gd name="T36" fmla="*/ 2147483647 w 1630"/>
                <a:gd name="T37" fmla="*/ 2147483647 h 489"/>
                <a:gd name="T38" fmla="*/ 2147483647 w 1630"/>
                <a:gd name="T39" fmla="*/ 2147483647 h 489"/>
                <a:gd name="T40" fmla="*/ 2147483647 w 1630"/>
                <a:gd name="T41" fmla="*/ 2147483647 h 489"/>
                <a:gd name="T42" fmla="*/ 2147483647 w 1630"/>
                <a:gd name="T43" fmla="*/ 2147483647 h 4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30"/>
                <a:gd name="T67" fmla="*/ 0 h 489"/>
                <a:gd name="T68" fmla="*/ 1630 w 1630"/>
                <a:gd name="T69" fmla="*/ 489 h 48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30" h="489">
                  <a:moveTo>
                    <a:pt x="0" y="11"/>
                  </a:moveTo>
                  <a:lnTo>
                    <a:pt x="0" y="0"/>
                  </a:lnTo>
                  <a:lnTo>
                    <a:pt x="12" y="0"/>
                  </a:lnTo>
                  <a:lnTo>
                    <a:pt x="1619" y="0"/>
                  </a:lnTo>
                  <a:lnTo>
                    <a:pt x="1624" y="0"/>
                  </a:lnTo>
                  <a:lnTo>
                    <a:pt x="1630" y="11"/>
                  </a:lnTo>
                  <a:lnTo>
                    <a:pt x="1630" y="479"/>
                  </a:lnTo>
                  <a:lnTo>
                    <a:pt x="1624" y="484"/>
                  </a:lnTo>
                  <a:lnTo>
                    <a:pt x="1619" y="489"/>
                  </a:lnTo>
                  <a:lnTo>
                    <a:pt x="12" y="489"/>
                  </a:lnTo>
                  <a:lnTo>
                    <a:pt x="0" y="484"/>
                  </a:lnTo>
                  <a:lnTo>
                    <a:pt x="0" y="479"/>
                  </a:lnTo>
                  <a:lnTo>
                    <a:pt x="0" y="11"/>
                  </a:lnTo>
                  <a:close/>
                  <a:moveTo>
                    <a:pt x="23" y="479"/>
                  </a:moveTo>
                  <a:lnTo>
                    <a:pt x="12" y="468"/>
                  </a:lnTo>
                  <a:lnTo>
                    <a:pt x="1619" y="468"/>
                  </a:lnTo>
                  <a:lnTo>
                    <a:pt x="1608" y="479"/>
                  </a:lnTo>
                  <a:lnTo>
                    <a:pt x="1608" y="11"/>
                  </a:lnTo>
                  <a:lnTo>
                    <a:pt x="1619" y="22"/>
                  </a:lnTo>
                  <a:lnTo>
                    <a:pt x="12" y="22"/>
                  </a:lnTo>
                  <a:lnTo>
                    <a:pt x="23" y="11"/>
                  </a:lnTo>
                  <a:lnTo>
                    <a:pt x="23" y="479"/>
                  </a:lnTo>
                  <a:close/>
                </a:path>
              </a:pathLst>
            </a:custGeom>
            <a:solidFill>
              <a:srgbClr val="4B3D09"/>
            </a:solidFill>
            <a:ln w="0">
              <a:solidFill>
                <a:srgbClr val="4B3D09"/>
              </a:solidFill>
              <a:prstDash val="solid"/>
              <a:round/>
              <a:headEnd/>
              <a:tailEnd/>
            </a:ln>
          </p:spPr>
          <p:txBody>
            <a:bodyPr/>
            <a:lstStyle/>
            <a:p>
              <a:endParaRPr lang="en-US"/>
            </a:p>
          </p:txBody>
        </p:sp>
        <p:sp>
          <p:nvSpPr>
            <p:cNvPr id="23581" name="Rectangle 89"/>
            <p:cNvSpPr>
              <a:spLocks noChangeArrowheads="1"/>
            </p:cNvSpPr>
            <p:nvPr/>
          </p:nvSpPr>
          <p:spPr bwMode="auto">
            <a:xfrm>
              <a:off x="858838" y="4602163"/>
              <a:ext cx="1674813" cy="255588"/>
            </a:xfrm>
            <a:prstGeom prst="rect">
              <a:avLst/>
            </a:prstGeom>
            <a:noFill/>
            <a:ln w="9525">
              <a:noFill/>
              <a:miter lim="800000"/>
              <a:headEnd/>
              <a:tailEnd/>
            </a:ln>
          </p:spPr>
          <p:txBody>
            <a:bodyPr wrap="none" lIns="0" tIns="0" rIns="0" bIns="0">
              <a:spAutoFit/>
            </a:bodyPr>
            <a:lstStyle/>
            <a:p>
              <a:r>
                <a:rPr lang="en-US" sz="1400">
                  <a:solidFill>
                    <a:srgbClr val="FFFFFF"/>
                  </a:solidFill>
                </a:rPr>
                <a:t>An indirect remark </a:t>
              </a:r>
              <a:endParaRPr lang="en-US"/>
            </a:p>
          </p:txBody>
        </p:sp>
        <p:sp>
          <p:nvSpPr>
            <p:cNvPr id="23582" name="Rectangle 90"/>
            <p:cNvSpPr>
              <a:spLocks noChangeArrowheads="1"/>
            </p:cNvSpPr>
            <p:nvPr/>
          </p:nvSpPr>
          <p:spPr bwMode="auto">
            <a:xfrm>
              <a:off x="487363" y="4803775"/>
              <a:ext cx="2409825" cy="255588"/>
            </a:xfrm>
            <a:prstGeom prst="rect">
              <a:avLst/>
            </a:prstGeom>
            <a:noFill/>
            <a:ln w="9525">
              <a:noFill/>
              <a:miter lim="800000"/>
              <a:headEnd/>
              <a:tailEnd/>
            </a:ln>
          </p:spPr>
          <p:txBody>
            <a:bodyPr wrap="none" lIns="0" tIns="0" rIns="0" bIns="0">
              <a:spAutoFit/>
            </a:bodyPr>
            <a:lstStyle/>
            <a:p>
              <a:r>
                <a:rPr lang="en-US" sz="1400">
                  <a:solidFill>
                    <a:srgbClr val="FFFFFF"/>
                  </a:solidFill>
                </a:rPr>
                <a:t>suggesting something rude </a:t>
              </a:r>
              <a:endParaRPr lang="en-US"/>
            </a:p>
          </p:txBody>
        </p:sp>
        <p:sp>
          <p:nvSpPr>
            <p:cNvPr id="23583" name="Rectangle 91"/>
            <p:cNvSpPr>
              <a:spLocks noChangeArrowheads="1"/>
            </p:cNvSpPr>
            <p:nvPr/>
          </p:nvSpPr>
          <p:spPr bwMode="auto">
            <a:xfrm>
              <a:off x="850900" y="5032375"/>
              <a:ext cx="1620838" cy="255588"/>
            </a:xfrm>
            <a:prstGeom prst="rect">
              <a:avLst/>
            </a:prstGeom>
            <a:noFill/>
            <a:ln w="9525">
              <a:noFill/>
              <a:miter lim="800000"/>
              <a:headEnd/>
              <a:tailEnd/>
            </a:ln>
          </p:spPr>
          <p:txBody>
            <a:bodyPr wrap="none" lIns="0" tIns="0" rIns="0" bIns="0">
              <a:spAutoFit/>
            </a:bodyPr>
            <a:lstStyle/>
            <a:p>
              <a:r>
                <a:rPr lang="en-US" sz="1400">
                  <a:solidFill>
                    <a:srgbClr val="FFFFFF"/>
                  </a:solidFill>
                </a:rPr>
                <a:t>or sexual in nature</a:t>
              </a:r>
              <a:endParaRPr lang="en-US"/>
            </a:p>
          </p:txBody>
        </p:sp>
      </p:grpSp>
      <p:sp>
        <p:nvSpPr>
          <p:cNvPr id="93" name="Down Arrow 92"/>
          <p:cNvSpPr/>
          <p:nvPr/>
        </p:nvSpPr>
        <p:spPr>
          <a:xfrm>
            <a:off x="6477000" y="1219200"/>
            <a:ext cx="2438400" cy="4648200"/>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bg1"/>
                </a:solidFill>
                <a:latin typeface="Arial" pitchFamily="34" charset="0"/>
                <a:cs typeface="Arial" pitchFamily="34" charset="0"/>
              </a:rPr>
              <a:t>We need to attack this issue at the lowest level  </a:t>
            </a:r>
          </a:p>
        </p:txBody>
      </p:sp>
      <p:sp>
        <p:nvSpPr>
          <p:cNvPr id="23578" name="AutoShape 4"/>
          <p:cNvSpPr>
            <a:spLocks noChangeAspect="1" noChangeArrowheads="1"/>
          </p:cNvSpPr>
          <p:nvPr/>
        </p:nvSpPr>
        <p:spPr bwMode="auto">
          <a:xfrm>
            <a:off x="304800" y="1189038"/>
            <a:ext cx="8610600" cy="4754562"/>
          </a:xfrm>
          <a:prstGeom prst="rect">
            <a:avLst/>
          </a:prstGeom>
          <a:noFill/>
          <a:ln w="9525">
            <a:noFill/>
            <a:miter lim="800000"/>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fill="hold"/>
                                        <p:tgtEl>
                                          <p:spTgt spid="93"/>
                                        </p:tgtEl>
                                        <p:attrNameLst>
                                          <p:attrName>ppt_x</p:attrName>
                                        </p:attrNameLst>
                                      </p:cBhvr>
                                      <p:tavLst>
                                        <p:tav tm="0">
                                          <p:val>
                                            <p:strVal val="#ppt_x"/>
                                          </p:val>
                                        </p:tav>
                                        <p:tav tm="100000">
                                          <p:val>
                                            <p:strVal val="#ppt_x"/>
                                          </p:val>
                                        </p:tav>
                                      </p:tavLst>
                                    </p:anim>
                                    <p:anim calcmode="lin" valueType="num">
                                      <p:cBhvr additive="base">
                                        <p:cTn id="26" dur="500" fill="hold"/>
                                        <p:tgtEl>
                                          <p:spTgt spid="9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z="2700" smtClean="0"/>
              <a:t>Intervention…The Army is Changing its Approach</a:t>
            </a:r>
            <a:endParaRPr sz="2700"/>
          </a:p>
        </p:txBody>
      </p:sp>
      <p:graphicFrame>
        <p:nvGraphicFramePr>
          <p:cNvPr id="7" name="Content Placeholder 6"/>
          <p:cNvGraphicFramePr>
            <a:graphicFrameLocks noGrp="1"/>
          </p:cNvGraphicFramePr>
          <p:nvPr>
            <p:ph idx="1"/>
          </p:nvPr>
        </p:nvGraphicFramePr>
        <p:xfrm>
          <a:off x="228602" y="955281"/>
          <a:ext cx="8686799" cy="5216919"/>
        </p:xfrm>
        <a:graphic>
          <a:graphicData uri="http://schemas.openxmlformats.org/drawingml/2006/table">
            <a:tbl>
              <a:tblPr firstRow="1" bandRow="1">
                <a:tableStyleId>{69012ECD-51FC-41F1-AA8D-1B2483CD663E}</a:tableStyleId>
              </a:tblPr>
              <a:tblGrid>
                <a:gridCol w="2461259"/>
                <a:gridCol w="2461259"/>
                <a:gridCol w="3764281"/>
              </a:tblGrid>
              <a:tr h="549451">
                <a:tc>
                  <a:txBody>
                    <a:bodyPr/>
                    <a:lstStyle/>
                    <a:p>
                      <a:pPr algn="ctr"/>
                      <a:endParaRPr lang="en-US" sz="1900" dirty="0">
                        <a:solidFill>
                          <a:sysClr val="windowText" lastClr="000000"/>
                        </a:solidFill>
                        <a:latin typeface="Arial" pitchFamily="34" charset="0"/>
                        <a:cs typeface="Arial" pitchFamily="34" charset="0"/>
                      </a:endParaRPr>
                    </a:p>
                  </a:txBody>
                  <a:tcPr marL="84433" marR="84433">
                    <a:cell3D prstMaterial="dkEdge">
                      <a:bevel/>
                      <a:lightRig rig="flood" dir="t"/>
                    </a:cell3D>
                    <a:solidFill>
                      <a:schemeClr val="tx1">
                        <a:lumMod val="95000"/>
                      </a:schemeClr>
                    </a:solidFill>
                  </a:tcPr>
                </a:tc>
                <a:tc>
                  <a:txBody>
                    <a:bodyPr/>
                    <a:lstStyle/>
                    <a:p>
                      <a:pPr algn="ctr"/>
                      <a:r>
                        <a:rPr lang="en-US" sz="1900" dirty="0" smtClean="0">
                          <a:solidFill>
                            <a:sysClr val="windowText" lastClr="000000"/>
                          </a:solidFill>
                          <a:latin typeface="Arial" pitchFamily="34" charset="0"/>
                          <a:cs typeface="Arial" pitchFamily="34" charset="0"/>
                        </a:rPr>
                        <a:t>Old Approach</a:t>
                      </a:r>
                      <a:endParaRPr lang="en-US" sz="1900" dirty="0">
                        <a:solidFill>
                          <a:sysClr val="windowText" lastClr="000000"/>
                        </a:solidFill>
                        <a:latin typeface="Arial" pitchFamily="34" charset="0"/>
                        <a:cs typeface="Arial" pitchFamily="34" charset="0"/>
                      </a:endParaRPr>
                    </a:p>
                  </a:txBody>
                  <a:tcPr marL="84433" marR="84433" anchor="ctr">
                    <a:cell3D prstMaterial="dkEdge">
                      <a:bevel/>
                      <a:lightRig rig="flood" dir="t"/>
                    </a:cell3D>
                    <a:solidFill>
                      <a:schemeClr val="tx2">
                        <a:lumMod val="75000"/>
                      </a:schemeClr>
                    </a:solidFill>
                  </a:tcPr>
                </a:tc>
                <a:tc>
                  <a:txBody>
                    <a:bodyPr/>
                    <a:lstStyle/>
                    <a:p>
                      <a:pPr algn="ctr"/>
                      <a:r>
                        <a:rPr lang="en-US" sz="1900" dirty="0" smtClean="0">
                          <a:solidFill>
                            <a:sysClr val="windowText" lastClr="000000"/>
                          </a:solidFill>
                          <a:latin typeface="Arial" pitchFamily="34" charset="0"/>
                          <a:cs typeface="Arial" pitchFamily="34" charset="0"/>
                        </a:rPr>
                        <a:t>New Approach</a:t>
                      </a:r>
                      <a:endParaRPr lang="en-US" sz="1900" dirty="0">
                        <a:solidFill>
                          <a:sysClr val="windowText" lastClr="000000"/>
                        </a:solidFill>
                        <a:latin typeface="Arial" pitchFamily="34" charset="0"/>
                        <a:cs typeface="Arial" pitchFamily="34" charset="0"/>
                      </a:endParaRPr>
                    </a:p>
                  </a:txBody>
                  <a:tcPr marL="84433" marR="84433" anchor="ctr">
                    <a:cell3D prstMaterial="dkEdge">
                      <a:bevel/>
                      <a:lightRig rig="flood" dir="t"/>
                    </a:cell3D>
                    <a:solidFill>
                      <a:schemeClr val="bg2">
                        <a:lumMod val="60000"/>
                        <a:lumOff val="40000"/>
                      </a:schemeClr>
                    </a:solidFill>
                  </a:tcPr>
                </a:tc>
              </a:tr>
              <a:tr h="6907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smtClean="0">
                          <a:solidFill>
                            <a:sysClr val="windowText" lastClr="000000"/>
                          </a:solidFill>
                          <a:latin typeface="Arial" pitchFamily="34" charset="0"/>
                          <a:cs typeface="Arial" pitchFamily="34" charset="0"/>
                        </a:rPr>
                        <a:t>Goal:</a:t>
                      </a:r>
                    </a:p>
                  </a:txBody>
                  <a:tcPr marL="84433" marR="84433">
                    <a:cell3D prstMaterial="dkEdge">
                      <a:bevel/>
                      <a:lightRig rig="flood" dir="t"/>
                    </a:cell3D>
                    <a:solidFill>
                      <a:schemeClr val="tx1">
                        <a:lumMod val="95000"/>
                      </a:schemeClr>
                    </a:solidFill>
                  </a:tcPr>
                </a:tc>
                <a:tc>
                  <a:txBody>
                    <a:bodyPr/>
                    <a:lstStyle/>
                    <a:p>
                      <a:pPr algn="ctr"/>
                      <a:r>
                        <a:rPr lang="en-US" sz="1900" dirty="0" smtClean="0">
                          <a:solidFill>
                            <a:sysClr val="windowText" lastClr="000000"/>
                          </a:solidFill>
                          <a:latin typeface="Arial" pitchFamily="34" charset="0"/>
                          <a:cs typeface="Arial" pitchFamily="34" charset="0"/>
                        </a:rPr>
                        <a:t>Eliminate crime</a:t>
                      </a:r>
                      <a:endParaRPr lang="en-US" sz="1900" dirty="0">
                        <a:solidFill>
                          <a:sysClr val="windowText" lastClr="000000"/>
                        </a:solidFill>
                        <a:latin typeface="Arial" pitchFamily="34" charset="0"/>
                        <a:cs typeface="Arial" pitchFamily="34" charset="0"/>
                      </a:endParaRPr>
                    </a:p>
                  </a:txBody>
                  <a:tcPr marL="84433" marR="84433">
                    <a:cell3D prstMaterial="dkEdge">
                      <a:bevel/>
                      <a:lightRig rig="flood" dir="t"/>
                    </a:cell3D>
                    <a:solidFill>
                      <a:schemeClr val="tx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smtClean="0">
                          <a:solidFill>
                            <a:sysClr val="windowText" lastClr="000000"/>
                          </a:solidFill>
                          <a:latin typeface="Arial" pitchFamily="34" charset="0"/>
                          <a:cs typeface="Arial" pitchFamily="34" charset="0"/>
                        </a:rPr>
                        <a:t>Cultural c</a:t>
                      </a:r>
                      <a:r>
                        <a:rPr lang="en-US" sz="1900" baseline="0" dirty="0" smtClean="0">
                          <a:solidFill>
                            <a:sysClr val="windowText" lastClr="000000"/>
                          </a:solidFill>
                          <a:latin typeface="Arial" pitchFamily="34" charset="0"/>
                          <a:cs typeface="Arial" pitchFamily="34" charset="0"/>
                        </a:rPr>
                        <a:t>hange:                          I. AM. STRONG</a:t>
                      </a:r>
                      <a:endParaRPr lang="en-US" sz="1900" dirty="0" smtClean="0">
                        <a:solidFill>
                          <a:sysClr val="windowText" lastClr="000000"/>
                        </a:solidFill>
                        <a:latin typeface="Arial" pitchFamily="34" charset="0"/>
                        <a:cs typeface="Arial" pitchFamily="34" charset="0"/>
                      </a:endParaRPr>
                    </a:p>
                  </a:txBody>
                  <a:tcPr marL="84433" marR="84433">
                    <a:cell3D prstMaterial="dkEdge">
                      <a:bevel/>
                      <a:lightRig rig="flood" dir="t"/>
                    </a:cell3D>
                    <a:solidFill>
                      <a:schemeClr val="bg2">
                        <a:lumMod val="60000"/>
                        <a:lumOff val="40000"/>
                      </a:schemeClr>
                    </a:solidFill>
                  </a:tcPr>
                </a:tc>
              </a:tr>
              <a:tr h="417633">
                <a:tc>
                  <a:txBody>
                    <a:bodyPr/>
                    <a:lstStyle/>
                    <a:p>
                      <a:pPr algn="ctr"/>
                      <a:r>
                        <a:rPr lang="en-US" sz="1900" dirty="0" smtClean="0">
                          <a:solidFill>
                            <a:sysClr val="windowText" lastClr="000000"/>
                          </a:solidFill>
                          <a:latin typeface="Arial" pitchFamily="34" charset="0"/>
                          <a:cs typeface="Arial" pitchFamily="34" charset="0"/>
                        </a:rPr>
                        <a:t>Focus:</a:t>
                      </a:r>
                      <a:endParaRPr lang="en-US" sz="1900" dirty="0">
                        <a:solidFill>
                          <a:sysClr val="windowText" lastClr="000000"/>
                        </a:solidFill>
                        <a:latin typeface="Arial" pitchFamily="34" charset="0"/>
                        <a:cs typeface="Arial" pitchFamily="34" charset="0"/>
                      </a:endParaRPr>
                    </a:p>
                  </a:txBody>
                  <a:tcPr marL="84433" marR="84433">
                    <a:cell3D prstMaterial="dkEdge">
                      <a:bevel/>
                      <a:lightRig rig="flood" dir="t"/>
                    </a:cell3D>
                    <a:solidFill>
                      <a:schemeClr val="tx1">
                        <a:lumMod val="95000"/>
                      </a:schemeClr>
                    </a:solidFill>
                  </a:tcPr>
                </a:tc>
                <a:tc>
                  <a:txBody>
                    <a:bodyPr/>
                    <a:lstStyle/>
                    <a:p>
                      <a:pPr algn="ctr"/>
                      <a:r>
                        <a:rPr lang="en-US" sz="1900" dirty="0" smtClean="0">
                          <a:solidFill>
                            <a:sysClr val="windowText" lastClr="000000"/>
                          </a:solidFill>
                          <a:latin typeface="Arial" pitchFamily="34" charset="0"/>
                          <a:cs typeface="Arial" pitchFamily="34" charset="0"/>
                        </a:rPr>
                        <a:t>Risk</a:t>
                      </a:r>
                      <a:r>
                        <a:rPr lang="en-US" sz="1900" baseline="0" dirty="0" smtClean="0">
                          <a:solidFill>
                            <a:sysClr val="windowText" lastClr="000000"/>
                          </a:solidFill>
                          <a:latin typeface="Arial" pitchFamily="34" charset="0"/>
                          <a:cs typeface="Arial" pitchFamily="34" charset="0"/>
                        </a:rPr>
                        <a:t> avoidance</a:t>
                      </a:r>
                      <a:endParaRPr lang="en-US" sz="1900" dirty="0">
                        <a:solidFill>
                          <a:sysClr val="windowText" lastClr="000000"/>
                        </a:solidFill>
                        <a:latin typeface="Arial" pitchFamily="34" charset="0"/>
                        <a:cs typeface="Arial" pitchFamily="34" charset="0"/>
                      </a:endParaRPr>
                    </a:p>
                  </a:txBody>
                  <a:tcPr marL="84433" marR="84433">
                    <a:cell3D prstMaterial="dkEdge">
                      <a:bevel/>
                      <a:lightRig rig="flood" dir="t"/>
                    </a:cell3D>
                    <a:solidFill>
                      <a:schemeClr val="tx2">
                        <a:lumMod val="75000"/>
                      </a:schemeClr>
                    </a:solidFill>
                  </a:tcPr>
                </a:tc>
                <a:tc>
                  <a:txBody>
                    <a:bodyPr/>
                    <a:lstStyle/>
                    <a:p>
                      <a:pPr algn="ctr"/>
                      <a:r>
                        <a:rPr lang="en-US" sz="1900" dirty="0" smtClean="0">
                          <a:solidFill>
                            <a:sysClr val="windowText" lastClr="000000"/>
                          </a:solidFill>
                          <a:latin typeface="Arial" pitchFamily="34" charset="0"/>
                          <a:cs typeface="Arial" pitchFamily="34" charset="0"/>
                        </a:rPr>
                        <a:t>Prevention</a:t>
                      </a:r>
                      <a:endParaRPr lang="en-US" sz="1900" dirty="0">
                        <a:solidFill>
                          <a:sysClr val="windowText" lastClr="000000"/>
                        </a:solidFill>
                        <a:latin typeface="Arial" pitchFamily="34" charset="0"/>
                        <a:cs typeface="Arial" pitchFamily="34" charset="0"/>
                      </a:endParaRPr>
                    </a:p>
                  </a:txBody>
                  <a:tcPr marL="84433" marR="84433">
                    <a:cell3D prstMaterial="dkEdge">
                      <a:bevel/>
                      <a:lightRig rig="flood" dir="t"/>
                    </a:cell3D>
                    <a:solidFill>
                      <a:schemeClr val="bg2">
                        <a:lumMod val="60000"/>
                        <a:lumOff val="40000"/>
                      </a:schemeClr>
                    </a:solidFill>
                  </a:tcPr>
                </a:tc>
              </a:tr>
              <a:tr h="417633">
                <a:tc>
                  <a:txBody>
                    <a:bodyPr/>
                    <a:lstStyle/>
                    <a:p>
                      <a:pPr algn="ctr"/>
                      <a:r>
                        <a:rPr lang="en-US" sz="1900" dirty="0" smtClean="0">
                          <a:solidFill>
                            <a:sysClr val="windowText" lastClr="000000"/>
                          </a:solidFill>
                          <a:latin typeface="Arial" pitchFamily="34" charset="0"/>
                          <a:cs typeface="Arial" pitchFamily="34" charset="0"/>
                        </a:rPr>
                        <a:t>Target:</a:t>
                      </a:r>
                      <a:endParaRPr lang="en-US" sz="1900" dirty="0">
                        <a:solidFill>
                          <a:sysClr val="windowText" lastClr="000000"/>
                        </a:solidFill>
                        <a:latin typeface="Arial" pitchFamily="34" charset="0"/>
                        <a:cs typeface="Arial" pitchFamily="34" charset="0"/>
                      </a:endParaRPr>
                    </a:p>
                  </a:txBody>
                  <a:tcPr marL="84433" marR="84433">
                    <a:cell3D prstMaterial="dkEdge">
                      <a:bevel/>
                      <a:lightRig rig="flood" dir="t"/>
                    </a:cell3D>
                    <a:solidFill>
                      <a:schemeClr val="tx1">
                        <a:lumMod val="95000"/>
                      </a:schemeClr>
                    </a:solidFill>
                  </a:tcPr>
                </a:tc>
                <a:tc>
                  <a:txBody>
                    <a:bodyPr/>
                    <a:lstStyle/>
                    <a:p>
                      <a:pPr algn="ctr"/>
                      <a:r>
                        <a:rPr lang="en-US" sz="1900" dirty="0" smtClean="0">
                          <a:solidFill>
                            <a:sysClr val="windowText" lastClr="000000"/>
                          </a:solidFill>
                          <a:latin typeface="Arial" pitchFamily="34" charset="0"/>
                          <a:cs typeface="Arial" pitchFamily="34" charset="0"/>
                        </a:rPr>
                        <a:t>Potential victim</a:t>
                      </a:r>
                      <a:endParaRPr lang="en-US" sz="1900" dirty="0">
                        <a:solidFill>
                          <a:sysClr val="windowText" lastClr="000000"/>
                        </a:solidFill>
                        <a:latin typeface="Arial" pitchFamily="34" charset="0"/>
                        <a:cs typeface="Arial" pitchFamily="34" charset="0"/>
                      </a:endParaRPr>
                    </a:p>
                  </a:txBody>
                  <a:tcPr marL="84433" marR="84433">
                    <a:cell3D prstMaterial="dkEdge">
                      <a:bevel/>
                      <a:lightRig rig="flood" dir="t"/>
                    </a:cell3D>
                    <a:solidFill>
                      <a:schemeClr val="tx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900" kern="1200" dirty="0" smtClean="0">
                          <a:solidFill>
                            <a:sysClr val="windowText" lastClr="000000"/>
                          </a:solidFill>
                          <a:latin typeface="Arial" pitchFamily="34" charset="0"/>
                          <a:cs typeface="Arial" pitchFamily="34" charset="0"/>
                        </a:rPr>
                        <a:t>Potential offender</a:t>
                      </a:r>
                      <a:endParaRPr kumimoji="0" lang="en-US" sz="1900" kern="1200" dirty="0" smtClean="0">
                        <a:solidFill>
                          <a:sysClr val="windowText" lastClr="000000"/>
                        </a:solidFill>
                        <a:latin typeface="Arial" pitchFamily="34" charset="0"/>
                        <a:ea typeface="+mn-ea"/>
                        <a:cs typeface="Arial" pitchFamily="34" charset="0"/>
                      </a:endParaRPr>
                    </a:p>
                  </a:txBody>
                  <a:tcPr marL="84433" marR="84433">
                    <a:cell3D prstMaterial="dkEdge">
                      <a:bevel/>
                      <a:lightRig rig="flood" dir="t"/>
                    </a:cell3D>
                    <a:solidFill>
                      <a:schemeClr val="bg2">
                        <a:lumMod val="60000"/>
                        <a:lumOff val="40000"/>
                      </a:schemeClr>
                    </a:solidFill>
                  </a:tcPr>
                </a:tc>
              </a:tr>
              <a:tr h="690738">
                <a:tc>
                  <a:txBody>
                    <a:bodyPr/>
                    <a:lstStyle/>
                    <a:p>
                      <a:pPr algn="ctr"/>
                      <a:r>
                        <a:rPr lang="en-US" sz="1900" dirty="0" smtClean="0">
                          <a:solidFill>
                            <a:sysClr val="windowText" lastClr="000000"/>
                          </a:solidFill>
                          <a:latin typeface="Arial" pitchFamily="34" charset="0"/>
                          <a:cs typeface="Arial" pitchFamily="34" charset="0"/>
                        </a:rPr>
                        <a:t>Primary</a:t>
                      </a:r>
                      <a:r>
                        <a:rPr lang="en-US" sz="1900" baseline="0" dirty="0" smtClean="0">
                          <a:solidFill>
                            <a:sysClr val="windowText" lastClr="000000"/>
                          </a:solidFill>
                          <a:latin typeface="Arial" pitchFamily="34" charset="0"/>
                          <a:cs typeface="Arial" pitchFamily="34" charset="0"/>
                        </a:rPr>
                        <a:t> Responsibility:</a:t>
                      </a:r>
                      <a:endParaRPr lang="en-US" sz="1900" dirty="0">
                        <a:solidFill>
                          <a:sysClr val="windowText" lastClr="000000"/>
                        </a:solidFill>
                        <a:latin typeface="Arial" pitchFamily="34" charset="0"/>
                        <a:cs typeface="Arial" pitchFamily="34" charset="0"/>
                      </a:endParaRPr>
                    </a:p>
                  </a:txBody>
                  <a:tcPr marL="84433" marR="84433">
                    <a:cell3D prstMaterial="dkEdge">
                      <a:bevel/>
                      <a:lightRig rig="flood" dir="t"/>
                    </a:cell3D>
                    <a:solidFill>
                      <a:schemeClr val="tx1">
                        <a:lumMod val="95000"/>
                      </a:schemeClr>
                    </a:solidFill>
                  </a:tcPr>
                </a:tc>
                <a:tc>
                  <a:txBody>
                    <a:bodyPr/>
                    <a:lstStyle/>
                    <a:p>
                      <a:pPr algn="ctr"/>
                      <a:r>
                        <a:rPr lang="en-US" sz="1900" dirty="0" smtClean="0">
                          <a:solidFill>
                            <a:sysClr val="windowText" lastClr="000000"/>
                          </a:solidFill>
                          <a:latin typeface="Arial" pitchFamily="34" charset="0"/>
                          <a:cs typeface="Arial" pitchFamily="34" charset="0"/>
                        </a:rPr>
                        <a:t>Victim</a:t>
                      </a:r>
                      <a:endParaRPr lang="en-US" sz="1900" dirty="0">
                        <a:solidFill>
                          <a:sysClr val="windowText" lastClr="000000"/>
                        </a:solidFill>
                        <a:latin typeface="Arial" pitchFamily="34" charset="0"/>
                        <a:cs typeface="Arial" pitchFamily="34" charset="0"/>
                      </a:endParaRPr>
                    </a:p>
                  </a:txBody>
                  <a:tcPr marL="84433" marR="84433" anchor="ctr">
                    <a:cell3D prstMaterial="dkEdge">
                      <a:bevel/>
                      <a:lightRig rig="flood" dir="t"/>
                    </a:cell3D>
                    <a:solidFill>
                      <a:schemeClr val="tx2">
                        <a:lumMod val="75000"/>
                      </a:schemeClr>
                    </a:solidFill>
                  </a:tcPr>
                </a:tc>
                <a:tc>
                  <a:txBody>
                    <a:bodyPr/>
                    <a:lstStyle/>
                    <a:p>
                      <a:pPr algn="ctr"/>
                      <a:r>
                        <a:rPr lang="en-US" sz="1900" dirty="0" smtClean="0">
                          <a:solidFill>
                            <a:sysClr val="windowText" lastClr="000000"/>
                          </a:solidFill>
                          <a:latin typeface="Arial" pitchFamily="34" charset="0"/>
                          <a:cs typeface="Arial" pitchFamily="34" charset="0"/>
                        </a:rPr>
                        <a:t>Bystander</a:t>
                      </a:r>
                      <a:endParaRPr lang="en-US" sz="1900" dirty="0">
                        <a:solidFill>
                          <a:sysClr val="windowText" lastClr="000000"/>
                        </a:solidFill>
                        <a:latin typeface="Arial" pitchFamily="34" charset="0"/>
                        <a:cs typeface="Arial" pitchFamily="34" charset="0"/>
                      </a:endParaRPr>
                    </a:p>
                  </a:txBody>
                  <a:tcPr marL="84433" marR="84433" anchor="ctr">
                    <a:cell3D prstMaterial="dkEdge">
                      <a:bevel/>
                      <a:lightRig rig="flood" dir="t"/>
                    </a:cell3D>
                    <a:solidFill>
                      <a:schemeClr val="bg2">
                        <a:lumMod val="60000"/>
                        <a:lumOff val="40000"/>
                      </a:schemeClr>
                    </a:solidFill>
                  </a:tcPr>
                </a:tc>
              </a:tr>
              <a:tr h="730857">
                <a:tc>
                  <a:txBody>
                    <a:bodyPr/>
                    <a:lstStyle/>
                    <a:p>
                      <a:pPr algn="ctr"/>
                      <a:r>
                        <a:rPr lang="en-US" sz="1900" dirty="0" smtClean="0">
                          <a:solidFill>
                            <a:sysClr val="windowText" lastClr="000000"/>
                          </a:solidFill>
                          <a:latin typeface="Arial" pitchFamily="34" charset="0"/>
                          <a:cs typeface="Arial" pitchFamily="34" charset="0"/>
                        </a:rPr>
                        <a:t>Sexual Harassment and Sexual Assault:</a:t>
                      </a:r>
                      <a:endParaRPr lang="en-US" sz="1900" dirty="0">
                        <a:solidFill>
                          <a:sysClr val="windowText" lastClr="000000"/>
                        </a:solidFill>
                        <a:latin typeface="Arial" pitchFamily="34" charset="0"/>
                        <a:cs typeface="Arial" pitchFamily="34" charset="0"/>
                      </a:endParaRPr>
                    </a:p>
                  </a:txBody>
                  <a:tcPr marL="84433" marR="84433">
                    <a:cell3D prstMaterial="dkEdge">
                      <a:bevel/>
                      <a:lightRig rig="flood" dir="t"/>
                    </a:cell3D>
                    <a:solidFill>
                      <a:schemeClr val="tx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smtClean="0">
                          <a:solidFill>
                            <a:sysClr val="windowText" lastClr="000000"/>
                          </a:solidFill>
                          <a:latin typeface="Arial" pitchFamily="34" charset="0"/>
                          <a:cs typeface="Arial" pitchFamily="34" charset="0"/>
                        </a:rPr>
                        <a:t>Two separate issues</a:t>
                      </a:r>
                    </a:p>
                  </a:txBody>
                  <a:tcPr marL="84433" marR="84433">
                    <a:cell3D prstMaterial="dkEdge">
                      <a:bevel/>
                      <a:lightRig rig="flood" dir="t"/>
                    </a:cell3D>
                    <a:solidFill>
                      <a:schemeClr val="tx2">
                        <a:lumMod val="75000"/>
                      </a:schemeClr>
                    </a:solidFill>
                  </a:tcPr>
                </a:tc>
                <a:tc>
                  <a:txBody>
                    <a:bodyPr/>
                    <a:lstStyle/>
                    <a:p>
                      <a:pPr algn="ctr"/>
                      <a:r>
                        <a:rPr lang="en-US" sz="1900" dirty="0" smtClean="0">
                          <a:solidFill>
                            <a:sysClr val="windowText" lastClr="000000"/>
                          </a:solidFill>
                          <a:latin typeface="Arial" pitchFamily="34" charset="0"/>
                          <a:cs typeface="Arial" pitchFamily="34" charset="0"/>
                        </a:rPr>
                        <a:t>Two related issues</a:t>
                      </a:r>
                      <a:endParaRPr lang="en-US" sz="1900" dirty="0">
                        <a:solidFill>
                          <a:sysClr val="windowText" lastClr="000000"/>
                        </a:solidFill>
                        <a:latin typeface="Arial" pitchFamily="34" charset="0"/>
                        <a:cs typeface="Arial" pitchFamily="34" charset="0"/>
                      </a:endParaRPr>
                    </a:p>
                  </a:txBody>
                  <a:tcPr marL="84433" marR="84433" anchor="ctr">
                    <a:cell3D prstMaterial="dkEdge">
                      <a:bevel/>
                      <a:lightRig rig="flood" dir="t"/>
                    </a:cell3D>
                    <a:solidFill>
                      <a:schemeClr val="bg2">
                        <a:lumMod val="60000"/>
                        <a:lumOff val="40000"/>
                      </a:schemeClr>
                    </a:solidFill>
                  </a:tcPr>
                </a:tc>
              </a:tr>
              <a:tr h="7308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smtClean="0">
                          <a:solidFill>
                            <a:sysClr val="windowText" lastClr="000000"/>
                          </a:solidFill>
                          <a:latin typeface="Arial" pitchFamily="34" charset="0"/>
                          <a:cs typeface="Arial" pitchFamily="34" charset="0"/>
                        </a:rPr>
                        <a:t>Approach:</a:t>
                      </a:r>
                      <a:endParaRPr lang="en-US" sz="1900" dirty="0">
                        <a:solidFill>
                          <a:sysClr val="windowText" lastClr="000000"/>
                        </a:solidFill>
                        <a:latin typeface="Arial" pitchFamily="34" charset="0"/>
                        <a:cs typeface="Arial" pitchFamily="34" charset="0"/>
                      </a:endParaRPr>
                    </a:p>
                  </a:txBody>
                  <a:tcPr marL="84433" marR="84433" anchor="ctr">
                    <a:cell3D prstMaterial="dkEdge">
                      <a:bevel/>
                      <a:lightRig rig="flood" dir="t"/>
                    </a:cell3D>
                    <a:solidFill>
                      <a:schemeClr val="tx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aseline="0" dirty="0" smtClean="0">
                          <a:solidFill>
                            <a:sysClr val="windowText" lastClr="000000"/>
                          </a:solidFill>
                          <a:latin typeface="Arial" pitchFamily="34" charset="0"/>
                          <a:cs typeface="Arial" pitchFamily="34" charset="0"/>
                        </a:rPr>
                        <a:t>Avoid becoming the target</a:t>
                      </a:r>
                      <a:endParaRPr lang="en-US" sz="1900" dirty="0" smtClean="0">
                        <a:solidFill>
                          <a:sysClr val="windowText" lastClr="000000"/>
                        </a:solidFill>
                        <a:latin typeface="Arial" pitchFamily="34" charset="0"/>
                        <a:cs typeface="Arial" pitchFamily="34" charset="0"/>
                      </a:endParaRPr>
                    </a:p>
                  </a:txBody>
                  <a:tcPr marL="84433" marR="84433" anchor="ctr">
                    <a:cell3D prstMaterial="dkEdge">
                      <a:bevel/>
                      <a:lightRig rig="flood" dir="t"/>
                    </a:cell3D>
                    <a:solidFill>
                      <a:schemeClr val="tx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smtClean="0">
                          <a:solidFill>
                            <a:sysClr val="windowText" lastClr="000000"/>
                          </a:solidFill>
                          <a:latin typeface="Arial" pitchFamily="34" charset="0"/>
                          <a:cs typeface="Arial" pitchFamily="34" charset="0"/>
                        </a:rPr>
                        <a:t>Intervene to stop potential sexual harassment and</a:t>
                      </a:r>
                      <a:r>
                        <a:rPr lang="en-US" sz="1900" baseline="0" dirty="0" smtClean="0">
                          <a:solidFill>
                            <a:sysClr val="windowText" lastClr="000000"/>
                          </a:solidFill>
                          <a:latin typeface="Arial" pitchFamily="34" charset="0"/>
                          <a:cs typeface="Arial" pitchFamily="34" charset="0"/>
                        </a:rPr>
                        <a:t> </a:t>
                      </a:r>
                      <a:r>
                        <a:rPr lang="en-US" sz="1900" dirty="0" smtClean="0">
                          <a:solidFill>
                            <a:sysClr val="windowText" lastClr="000000"/>
                          </a:solidFill>
                          <a:latin typeface="Arial" pitchFamily="34" charset="0"/>
                          <a:cs typeface="Arial" pitchFamily="34" charset="0"/>
                        </a:rPr>
                        <a:t>sexual assault</a:t>
                      </a:r>
                    </a:p>
                  </a:txBody>
                  <a:tcPr marL="84433" marR="84433">
                    <a:cell3D prstMaterial="dkEdge">
                      <a:bevel/>
                      <a:lightRig rig="flood" dir="t"/>
                    </a:cell3D>
                    <a:solidFill>
                      <a:schemeClr val="bg2">
                        <a:lumMod val="60000"/>
                        <a:lumOff val="40000"/>
                      </a:schemeClr>
                    </a:solidFill>
                  </a:tcPr>
                </a:tc>
              </a:tr>
              <a:tr h="9890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smtClean="0">
                          <a:solidFill>
                            <a:sysClr val="windowText" lastClr="000000"/>
                          </a:solidFill>
                          <a:latin typeface="Arial" pitchFamily="34" charset="0"/>
                          <a:cs typeface="Arial" pitchFamily="34" charset="0"/>
                        </a:rPr>
                        <a:t>Key</a:t>
                      </a:r>
                      <a:r>
                        <a:rPr lang="en-US" sz="1900" baseline="0" dirty="0" smtClean="0">
                          <a:solidFill>
                            <a:sysClr val="windowText" lastClr="000000"/>
                          </a:solidFill>
                          <a:latin typeface="Arial" pitchFamily="34" charset="0"/>
                          <a:cs typeface="Arial" pitchFamily="34" charset="0"/>
                        </a:rPr>
                        <a:t> Message:</a:t>
                      </a:r>
                      <a:endParaRPr lang="en-US" sz="1900" dirty="0">
                        <a:solidFill>
                          <a:sysClr val="windowText" lastClr="000000"/>
                        </a:solidFill>
                        <a:latin typeface="Arial" pitchFamily="34" charset="0"/>
                        <a:cs typeface="Arial" pitchFamily="34" charset="0"/>
                      </a:endParaRPr>
                    </a:p>
                  </a:txBody>
                  <a:tcPr marL="84433" marR="84433" anchor="ctr">
                    <a:cell3D prstMaterial="dkEdge">
                      <a:bevel/>
                      <a:lightRig rig="flood" dir="t"/>
                    </a:cell3D>
                    <a:solidFill>
                      <a:schemeClr val="tx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900" dirty="0" smtClean="0">
                        <a:solidFill>
                          <a:sysClr val="windowText" lastClr="000000"/>
                        </a:solidFill>
                        <a:latin typeface="Arial" pitchFamily="34" charset="0"/>
                        <a:cs typeface="Arial"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smtClean="0">
                          <a:solidFill>
                            <a:sysClr val="windowText" lastClr="000000"/>
                          </a:solidFill>
                          <a:latin typeface="Arial" pitchFamily="34" charset="0"/>
                          <a:cs typeface="Arial" pitchFamily="34" charset="0"/>
                        </a:rPr>
                        <a:t>Protect yourself</a:t>
                      </a:r>
                    </a:p>
                    <a:p>
                      <a:pPr algn="ctr"/>
                      <a:endParaRPr lang="en-US" sz="1900" dirty="0">
                        <a:solidFill>
                          <a:sysClr val="windowText" lastClr="000000"/>
                        </a:solidFill>
                        <a:latin typeface="Arial" pitchFamily="34" charset="0"/>
                        <a:cs typeface="Arial" pitchFamily="34" charset="0"/>
                      </a:endParaRPr>
                    </a:p>
                  </a:txBody>
                  <a:tcPr marL="84433" marR="84433" anchor="ctr">
                    <a:cell3D prstMaterial="dkEdge">
                      <a:bevel/>
                      <a:lightRig rig="flood" dir="t"/>
                    </a:cell3D>
                    <a:solidFill>
                      <a:schemeClr val="tx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smtClean="0">
                          <a:solidFill>
                            <a:sysClr val="windowText" lastClr="000000"/>
                          </a:solidFill>
                          <a:latin typeface="Arial" pitchFamily="34" charset="0"/>
                          <a:cs typeface="Arial" pitchFamily="34" charset="0"/>
                        </a:rPr>
                        <a:t>Every Soldier and civilian has a duty to intervene to prevent sexual harassment/assault</a:t>
                      </a:r>
                    </a:p>
                  </a:txBody>
                  <a:tcPr marL="84433" marR="84433">
                    <a:cell3D prstMaterial="dkEdge">
                      <a:bevel/>
                      <a:lightRig rig="flood" dir="t"/>
                    </a:cell3D>
                    <a:solidFill>
                      <a:schemeClr val="bg2">
                        <a:lumMod val="60000"/>
                        <a:lumOff val="40000"/>
                      </a:schemeClr>
                    </a:solidFill>
                  </a:tcPr>
                </a:tc>
              </a:tr>
            </a:tbl>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875"/>
            <a:ext cx="8686800" cy="545275"/>
          </a:xfrm>
        </p:spPr>
        <p:txBody>
          <a:bodyPr>
            <a:noAutofit/>
          </a:bodyPr>
          <a:lstStyle/>
          <a:p>
            <a:pPr>
              <a:defRPr/>
            </a:pPr>
            <a:r>
              <a:rPr smtClean="0"/>
              <a:t> Intervention is the Cornerstone… </a:t>
            </a:r>
            <a:endParaRPr/>
          </a:p>
        </p:txBody>
      </p:sp>
      <p:sp>
        <p:nvSpPr>
          <p:cNvPr id="25603" name="Content Placeholder 4"/>
          <p:cNvSpPr>
            <a:spLocks noGrp="1"/>
          </p:cNvSpPr>
          <p:nvPr>
            <p:ph idx="1"/>
          </p:nvPr>
        </p:nvSpPr>
        <p:spPr>
          <a:xfrm>
            <a:off x="533400" y="1219200"/>
            <a:ext cx="8001000" cy="4525963"/>
          </a:xfrm>
        </p:spPr>
        <p:txBody>
          <a:bodyPr/>
          <a:lstStyle/>
          <a:p>
            <a:r>
              <a:rPr lang="en-US" sz="2400" smtClean="0"/>
              <a:t>It is the Army’s approach for eliminating sexual harassment and sexual assault</a:t>
            </a:r>
          </a:p>
          <a:p>
            <a:r>
              <a:rPr lang="en-US" sz="2400" smtClean="0"/>
              <a:t>It stops sexual harassment and sexual assault </a:t>
            </a:r>
            <a:r>
              <a:rPr lang="en-US" sz="2400" u="sng" smtClean="0"/>
              <a:t>before</a:t>
            </a:r>
            <a:r>
              <a:rPr lang="en-US" sz="2400" smtClean="0"/>
              <a:t> it happens</a:t>
            </a:r>
          </a:p>
          <a:p>
            <a:r>
              <a:rPr lang="en-US" sz="2400" smtClean="0"/>
              <a:t>It uses each person’s behavior to influence others</a:t>
            </a:r>
          </a:p>
          <a:p>
            <a:r>
              <a:rPr lang="en-US" sz="2400" smtClean="0"/>
              <a:t>It changes the rules of acceptable behavior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a:p>
        </p:txBody>
      </p:sp>
      <p:sp>
        <p:nvSpPr>
          <p:cNvPr id="26627" name="Content Placeholder 2"/>
          <p:cNvSpPr>
            <a:spLocks noGrp="1"/>
          </p:cNvSpPr>
          <p:nvPr>
            <p:ph idx="1"/>
          </p:nvPr>
        </p:nvSpPr>
        <p:spPr/>
        <p:txBody>
          <a:bodyPr/>
          <a:lstStyle/>
          <a:p>
            <a:r>
              <a:rPr lang="en-US" smtClean="0"/>
              <a:t>Shortly, a training video will be shown which depicts how sexual harassment or sexual assault can occur in daily-life settings.</a:t>
            </a:r>
          </a:p>
          <a:p>
            <a:r>
              <a:rPr lang="en-US" smtClean="0"/>
              <a:t>The video contains adult language and content that viewers could find offensive.</a:t>
            </a:r>
          </a:p>
          <a:p>
            <a:r>
              <a:rPr lang="en-US" smtClean="0"/>
              <a:t>Civilian employees are not required to attend this portion of the training.</a:t>
            </a:r>
          </a:p>
          <a:p>
            <a:r>
              <a:rPr lang="en-US" smtClean="0"/>
              <a:t>There will be breaks both before and after the portion of training dealing with this video.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defRPr/>
            </a:pPr>
            <a:r>
              <a:rPr smtClean="0"/>
              <a:t>BREAK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138" y="6350"/>
            <a:ext cx="8229600" cy="685800"/>
          </a:xfrm>
        </p:spPr>
        <p:txBody>
          <a:bodyPr/>
          <a:lstStyle/>
          <a:p>
            <a:pPr>
              <a:defRPr/>
            </a:pPr>
            <a:endParaRPr/>
          </a:p>
        </p:txBody>
      </p:sp>
      <p:sp>
        <p:nvSpPr>
          <p:cNvPr id="28675" name="Text Placeholder 2"/>
          <p:cNvSpPr>
            <a:spLocks noGrp="1"/>
          </p:cNvSpPr>
          <p:nvPr>
            <p:ph type="body" sz="quarter" idx="10"/>
          </p:nvPr>
        </p:nvSpPr>
        <p:spPr>
          <a:xfrm>
            <a:off x="533400" y="987425"/>
            <a:ext cx="8253413" cy="5257800"/>
          </a:xfrm>
        </p:spPr>
        <p:txBody>
          <a:bodyPr/>
          <a:lstStyle/>
          <a:p>
            <a:pPr>
              <a:buFont typeface="Wingdings" pitchFamily="2" charset="2"/>
              <a:buNone/>
            </a:pPr>
            <a:endParaRPr lang="en-US" smtClean="0"/>
          </a:p>
        </p:txBody>
      </p:sp>
      <p:pic>
        <p:nvPicPr>
          <p:cNvPr id="28676" name="Picture 2" descr="C:\Users\CarneyAR\Desktop\UNIT Refresher Training\AMATEUR_DVDMENU.JPG"/>
          <p:cNvPicPr>
            <a:picLocks noChangeAspect="1" noChangeArrowheads="1"/>
          </p:cNvPicPr>
          <p:nvPr/>
        </p:nvPicPr>
        <p:blipFill>
          <a:blip r:embed="rId2" cstate="print"/>
          <a:srcRect/>
          <a:stretch>
            <a:fillRect/>
          </a:stretch>
        </p:blipFill>
        <p:spPr bwMode="auto">
          <a:xfrm>
            <a:off x="528638" y="812800"/>
            <a:ext cx="7848600" cy="523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defRPr/>
            </a:pPr>
            <a:r>
              <a:rPr smtClean="0"/>
              <a:t>BREAK</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Placeholder 4"/>
          <p:cNvSpPr txBox="1">
            <a:spLocks/>
          </p:cNvSpPr>
          <p:nvPr/>
        </p:nvSpPr>
        <p:spPr bwMode="auto">
          <a:xfrm>
            <a:off x="347663" y="990600"/>
            <a:ext cx="8439150" cy="4572000"/>
          </a:xfrm>
          <a:prstGeom prst="rect">
            <a:avLst/>
          </a:prstGeom>
          <a:noFill/>
          <a:ln w="9525">
            <a:noFill/>
            <a:miter lim="800000"/>
            <a:headEnd/>
            <a:tailEnd/>
          </a:ln>
        </p:spPr>
        <p:txBody>
          <a:bodyPr/>
          <a:lstStyle/>
          <a:p>
            <a:pPr marL="342900" indent="-342900">
              <a:spcBef>
                <a:spcPts val="600"/>
              </a:spcBef>
              <a:spcAft>
                <a:spcPts val="1200"/>
              </a:spcAft>
              <a:buSzPct val="85000"/>
              <a:buFont typeface="Wingdings" pitchFamily="2" charset="2"/>
              <a:buChar char="q"/>
            </a:pPr>
            <a:r>
              <a:rPr lang="en-US" sz="2600">
                <a:solidFill>
                  <a:schemeClr val="bg1"/>
                </a:solidFill>
              </a:rPr>
              <a:t>Fear</a:t>
            </a:r>
          </a:p>
          <a:p>
            <a:pPr marL="342900" indent="-342900">
              <a:spcBef>
                <a:spcPts val="600"/>
              </a:spcBef>
              <a:spcAft>
                <a:spcPts val="1200"/>
              </a:spcAft>
              <a:buSzPct val="85000"/>
              <a:buFont typeface="Wingdings" pitchFamily="2" charset="2"/>
              <a:buChar char="q"/>
            </a:pPr>
            <a:r>
              <a:rPr lang="en-US" sz="2600">
                <a:solidFill>
                  <a:schemeClr val="bg1"/>
                </a:solidFill>
              </a:rPr>
              <a:t>Inability to accurately identify potential sexual harassment/assault behavior</a:t>
            </a:r>
          </a:p>
          <a:p>
            <a:pPr marL="342900" indent="-342900">
              <a:spcBef>
                <a:spcPts val="600"/>
              </a:spcBef>
              <a:spcAft>
                <a:spcPts val="1200"/>
              </a:spcAft>
              <a:buSzPct val="85000"/>
              <a:buFont typeface="Wingdings" pitchFamily="2" charset="2"/>
              <a:buChar char="q"/>
            </a:pPr>
            <a:r>
              <a:rPr lang="en-US" sz="2600">
                <a:solidFill>
                  <a:schemeClr val="bg1"/>
                </a:solidFill>
              </a:rPr>
              <a:t>Peer pressure</a:t>
            </a:r>
          </a:p>
          <a:p>
            <a:pPr marL="342900" indent="-342900">
              <a:spcBef>
                <a:spcPts val="600"/>
              </a:spcBef>
              <a:spcAft>
                <a:spcPts val="1200"/>
              </a:spcAft>
              <a:buSzPct val="85000"/>
              <a:buFont typeface="Wingdings" pitchFamily="2" charset="2"/>
              <a:buChar char="q"/>
            </a:pPr>
            <a:r>
              <a:rPr lang="en-US" sz="2600">
                <a:solidFill>
                  <a:schemeClr val="bg1"/>
                </a:solidFill>
              </a:rPr>
              <a:t>Impact of hierarchy or chain of command</a:t>
            </a:r>
          </a:p>
          <a:p>
            <a:pPr marL="342900" indent="-342900">
              <a:spcBef>
                <a:spcPts val="600"/>
              </a:spcBef>
              <a:spcAft>
                <a:spcPts val="1200"/>
              </a:spcAft>
              <a:buSzPct val="85000"/>
              <a:buFont typeface="Wingdings" pitchFamily="2" charset="2"/>
              <a:buChar char="q"/>
            </a:pPr>
            <a:r>
              <a:rPr lang="en-US" sz="2600">
                <a:solidFill>
                  <a:schemeClr val="bg1"/>
                </a:solidFill>
              </a:rPr>
              <a:t>Conflict avoidance</a:t>
            </a:r>
          </a:p>
          <a:p>
            <a:pPr marL="342900" indent="-342900">
              <a:spcBef>
                <a:spcPts val="600"/>
              </a:spcBef>
              <a:spcAft>
                <a:spcPts val="1200"/>
              </a:spcAft>
              <a:buSzPct val="85000"/>
              <a:buFont typeface="Wingdings" pitchFamily="2" charset="2"/>
              <a:buChar char="q"/>
            </a:pPr>
            <a:r>
              <a:rPr lang="en-US" sz="2600">
                <a:solidFill>
                  <a:schemeClr val="bg1"/>
                </a:solidFill>
              </a:rPr>
              <a:t>Perception of social norms, peers’ attitudes, and standards of behavior</a:t>
            </a:r>
          </a:p>
        </p:txBody>
      </p:sp>
      <p:sp>
        <p:nvSpPr>
          <p:cNvPr id="5" name="Title 4"/>
          <p:cNvSpPr>
            <a:spLocks noGrp="1"/>
          </p:cNvSpPr>
          <p:nvPr>
            <p:ph type="title"/>
          </p:nvPr>
        </p:nvSpPr>
        <p:spPr/>
        <p:txBody>
          <a:bodyPr/>
          <a:lstStyle/>
          <a:p>
            <a:pPr>
              <a:defRPr/>
            </a:pPr>
            <a:r>
              <a:rPr sz="3000" smtClean="0"/>
              <a:t>Why Don’t We Intervene?</a:t>
            </a:r>
            <a:endParaRPr sz="30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990600" y="0"/>
            <a:ext cx="8077200" cy="762000"/>
          </a:xfrm>
        </p:spPr>
        <p:txBody>
          <a:bodyPr anchor="t">
            <a:noAutofit/>
          </a:bodyPr>
          <a:lstStyle/>
          <a:p>
            <a:pPr eaLnBrk="1" hangingPunct="1">
              <a:defRPr/>
            </a:pPr>
            <a:r>
              <a:rPr sz="3000" smtClean="0"/>
              <a:t>Why Should You Intervene?</a:t>
            </a:r>
          </a:p>
        </p:txBody>
      </p:sp>
      <p:sp>
        <p:nvSpPr>
          <p:cNvPr id="31747" name="Content Placeholder 6"/>
          <p:cNvSpPr>
            <a:spLocks noGrp="1"/>
          </p:cNvSpPr>
          <p:nvPr>
            <p:ph idx="1"/>
          </p:nvPr>
        </p:nvSpPr>
        <p:spPr>
          <a:xfrm>
            <a:off x="457200" y="889000"/>
            <a:ext cx="8229600" cy="4648200"/>
          </a:xfrm>
        </p:spPr>
        <p:txBody>
          <a:bodyPr/>
          <a:lstStyle/>
          <a:p>
            <a:pPr eaLnBrk="1" hangingPunct="1"/>
            <a:r>
              <a:rPr lang="en-US" smtClean="0"/>
              <a:t>It is your responsibility as a Soldier or civilian</a:t>
            </a:r>
          </a:p>
          <a:p>
            <a:pPr eaLnBrk="1" hangingPunct="1"/>
            <a:r>
              <a:rPr lang="en-US" smtClean="0"/>
              <a:t>Intervening supports the Army Values, the Warrior Ethos and the Army Civilian Corps Creed</a:t>
            </a:r>
          </a:p>
          <a:p>
            <a:pPr eaLnBrk="1" hangingPunct="1"/>
            <a:r>
              <a:rPr lang="en-US" smtClean="0"/>
              <a:t>To prevent a criminal act</a:t>
            </a:r>
          </a:p>
          <a:p>
            <a:pPr eaLnBrk="1" hangingPunct="1"/>
            <a:r>
              <a:rPr lang="en-US" smtClean="0"/>
              <a:t>To protect your battle buddies </a:t>
            </a:r>
          </a:p>
          <a:p>
            <a:pPr eaLnBrk="1" hangingPunct="1"/>
            <a:r>
              <a:rPr lang="en-US" smtClean="0">
                <a:solidFill>
                  <a:srgbClr val="FF0000"/>
                </a:solidFill>
              </a:rPr>
              <a:t> </a:t>
            </a:r>
            <a:r>
              <a:rPr lang="en-US" smtClean="0"/>
              <a:t>Safety of all civilians and Soldiers</a:t>
            </a:r>
          </a:p>
          <a:p>
            <a:pPr eaLnBrk="1" hangingPunct="1"/>
            <a:r>
              <a:rPr lang="en-US" smtClean="0"/>
              <a:t>To maintain unit readiness and cohesion</a:t>
            </a:r>
          </a:p>
          <a:p>
            <a:pPr eaLnBrk="1" hangingPunct="1"/>
            <a:r>
              <a:rPr lang="en-US" smtClean="0"/>
              <a:t>To enable mission accomplishment</a:t>
            </a:r>
          </a:p>
          <a:p>
            <a:pPr eaLnBrk="1" hangingPunct="1"/>
            <a:r>
              <a:rPr lang="en-US" smtClean="0"/>
              <a:t>It is the right thing to do!</a:t>
            </a:r>
          </a:p>
          <a:p>
            <a:pPr eaLnBrk="1" hangingPunct="1"/>
            <a:endParaRPr lang="en-US" sz="2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8382000" cy="609600"/>
          </a:xfrm>
        </p:spPr>
        <p:txBody>
          <a:bodyPr/>
          <a:lstStyle/>
          <a:p>
            <a:pPr eaLnBrk="1" hangingPunct="1">
              <a:defRPr/>
            </a:pPr>
            <a:r>
              <a:rPr dirty="0" smtClean="0"/>
              <a:t> Terminal Learning Objectives</a:t>
            </a:r>
          </a:p>
        </p:txBody>
      </p:sp>
      <p:sp>
        <p:nvSpPr>
          <p:cNvPr id="7171" name="Text Box 40"/>
          <p:cNvSpPr txBox="1">
            <a:spLocks noChangeArrowheads="1"/>
          </p:cNvSpPr>
          <p:nvPr/>
        </p:nvSpPr>
        <p:spPr bwMode="auto">
          <a:xfrm>
            <a:off x="3516313" y="5559425"/>
            <a:ext cx="2014537" cy="307975"/>
          </a:xfrm>
          <a:prstGeom prst="rect">
            <a:avLst/>
          </a:prstGeom>
          <a:noFill/>
          <a:ln w="9525" algn="ctr">
            <a:noFill/>
            <a:miter lim="800000"/>
            <a:headEnd/>
            <a:tailEnd/>
          </a:ln>
        </p:spPr>
        <p:txBody>
          <a:bodyPr wrap="none">
            <a:spAutoFit/>
          </a:bodyPr>
          <a:lstStyle/>
          <a:p>
            <a:r>
              <a:rPr lang="en-US" b="1" dirty="0"/>
              <a:t>Refresher Training TSP</a:t>
            </a:r>
          </a:p>
        </p:txBody>
      </p:sp>
      <p:graphicFrame>
        <p:nvGraphicFramePr>
          <p:cNvPr id="6" name="Table Placeholder 5"/>
          <p:cNvGraphicFramePr>
            <a:graphicFrameLocks noGrp="1"/>
          </p:cNvGraphicFramePr>
          <p:nvPr>
            <p:ph type="tbl" idx="1"/>
          </p:nvPr>
        </p:nvGraphicFramePr>
        <p:xfrm>
          <a:off x="304800" y="838200"/>
          <a:ext cx="8610600" cy="5334000"/>
        </p:xfrm>
        <a:graphic>
          <a:graphicData uri="http://schemas.openxmlformats.org/drawingml/2006/table">
            <a:tbl>
              <a:tblPr firstRow="1" bandRow="1">
                <a:tableStyleId>{5C22544A-7EE6-4342-B048-85BDC9FD1C3A}</a:tableStyleId>
              </a:tblPr>
              <a:tblGrid>
                <a:gridCol w="1368040"/>
                <a:gridCol w="7242560"/>
              </a:tblGrid>
              <a:tr h="668740">
                <a:tc>
                  <a:txBody>
                    <a:bodyPr/>
                    <a:lstStyle/>
                    <a:p>
                      <a:pPr marL="0" marR="0" lvl="0" indent="0" algn="l" defTabSz="914400" rtl="0" eaLnBrk="1" fontAlgn="base" latinLnBrk="0" hangingPunct="1">
                        <a:lnSpc>
                          <a:spcPct val="100000"/>
                        </a:lnSpc>
                        <a:spcBef>
                          <a:spcPct val="20000"/>
                        </a:spcBef>
                        <a:spcAft>
                          <a:spcPct val="0"/>
                        </a:spcAft>
                        <a:buClr>
                          <a:srgbClr val="996633"/>
                        </a:buClr>
                        <a:buSzTx/>
                        <a:buFontTx/>
                        <a:buNone/>
                        <a:tabLst/>
                      </a:pPr>
                      <a:r>
                        <a:rPr kumimoji="0" lang="en-US" sz="1800" b="0" i="0" u="none" strike="noStrike" cap="none" normalizeH="0" baseline="0" dirty="0" smtClean="0">
                          <a:ln>
                            <a:noFill/>
                          </a:ln>
                          <a:solidFill>
                            <a:schemeClr val="bg1"/>
                          </a:solidFill>
                          <a:effectLst/>
                          <a:latin typeface="Arial" charset="0"/>
                        </a:rPr>
                        <a:t>Action</a:t>
                      </a: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996633"/>
                        </a:buClr>
                        <a:buSzTx/>
                        <a:buFontTx/>
                        <a:buNone/>
                        <a:tabLst/>
                      </a:pPr>
                      <a:r>
                        <a:rPr kumimoji="0" lang="en-US" sz="1800" b="0" i="0" u="none" strike="noStrike" cap="none" normalizeH="0" baseline="0" dirty="0" smtClean="0">
                          <a:ln>
                            <a:noFill/>
                          </a:ln>
                          <a:solidFill>
                            <a:schemeClr val="bg1"/>
                          </a:solidFill>
                          <a:effectLst/>
                          <a:latin typeface="Arial" charset="0"/>
                        </a:rPr>
                        <a:t>Demonstrate behavior consistent with the Army’s Sexual Harassment and Assault Response and Prevention (SHARP) Program </a:t>
                      </a:r>
                    </a:p>
                  </a:txBody>
                  <a:tcPr anchor="ctr" horzOverflow="overflow"/>
                </a:tc>
              </a:tr>
              <a:tr h="955344">
                <a:tc>
                  <a:txBody>
                    <a:bodyPr/>
                    <a:lstStyle/>
                    <a:p>
                      <a:pPr marL="0" marR="0" lvl="0" indent="0" algn="l" defTabSz="914400" rtl="0" eaLnBrk="1" fontAlgn="base" latinLnBrk="0" hangingPunct="1">
                        <a:lnSpc>
                          <a:spcPct val="100000"/>
                        </a:lnSpc>
                        <a:spcBef>
                          <a:spcPct val="20000"/>
                        </a:spcBef>
                        <a:spcAft>
                          <a:spcPct val="0"/>
                        </a:spcAft>
                        <a:buClr>
                          <a:srgbClr val="996633"/>
                        </a:buClr>
                        <a:buSzTx/>
                        <a:buFontTx/>
                        <a:buNone/>
                        <a:tabLst/>
                      </a:pPr>
                      <a:r>
                        <a:rPr kumimoji="0" lang="en-US" sz="1800" b="0" i="0" u="none" strike="noStrike" cap="none" normalizeH="0" baseline="0" dirty="0" smtClean="0">
                          <a:ln>
                            <a:noFill/>
                          </a:ln>
                          <a:solidFill>
                            <a:schemeClr val="bg1"/>
                          </a:solidFill>
                          <a:effectLst/>
                          <a:latin typeface="Arial" charset="0"/>
                        </a:rPr>
                        <a:t>Conditions</a:t>
                      </a: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996633"/>
                        </a:buClr>
                        <a:buSzTx/>
                        <a:buFontTx/>
                        <a:buNone/>
                        <a:tabLst/>
                      </a:pPr>
                      <a:r>
                        <a:rPr kumimoji="0" lang="en-US" sz="1800" b="0" i="0" u="none" strike="noStrike" cap="none" normalizeH="0" baseline="0" dirty="0" smtClean="0">
                          <a:ln>
                            <a:noFill/>
                          </a:ln>
                          <a:solidFill>
                            <a:schemeClr val="bg1"/>
                          </a:solidFill>
                          <a:effectLst/>
                          <a:latin typeface="Arial" charset="0"/>
                        </a:rPr>
                        <a:t>As Commanders, managers, Soldiers, and civilians confronted with real-life scenarios involving potential and actual sexual harassment and sexual assault</a:t>
                      </a:r>
                    </a:p>
                  </a:txBody>
                  <a:tcPr anchor="ctr" horzOverflow="overflow"/>
                </a:tc>
              </a:tr>
              <a:tr h="3709916">
                <a:tc>
                  <a:txBody>
                    <a:bodyPr/>
                    <a:lstStyle/>
                    <a:p>
                      <a:pPr marL="0" marR="0" lvl="0" indent="0" algn="l" defTabSz="914400" rtl="0" eaLnBrk="1" fontAlgn="base" latinLnBrk="0" hangingPunct="1">
                        <a:lnSpc>
                          <a:spcPct val="100000"/>
                        </a:lnSpc>
                        <a:spcBef>
                          <a:spcPct val="20000"/>
                        </a:spcBef>
                        <a:spcAft>
                          <a:spcPct val="0"/>
                        </a:spcAft>
                        <a:buClr>
                          <a:srgbClr val="996633"/>
                        </a:buClr>
                        <a:buSzTx/>
                        <a:buFontTx/>
                        <a:buNone/>
                        <a:tabLst/>
                      </a:pPr>
                      <a:r>
                        <a:rPr kumimoji="0" lang="en-US" sz="1800" b="0" i="0" u="none" strike="noStrike" cap="none" normalizeH="0" baseline="0" dirty="0" smtClean="0">
                          <a:ln>
                            <a:noFill/>
                          </a:ln>
                          <a:solidFill>
                            <a:schemeClr val="bg1"/>
                          </a:solidFill>
                          <a:effectLst/>
                          <a:latin typeface="Arial" charset="0"/>
                        </a:rPr>
                        <a:t>Standards</a:t>
                      </a:r>
                    </a:p>
                  </a:txBody>
                  <a:tcPr anchor="ctr" horzOverflow="overflow">
                    <a:solidFill>
                      <a:schemeClr val="accent1">
                        <a:lumMod val="60000"/>
                        <a:lumOff val="40000"/>
                      </a:schemeClr>
                    </a:solidFill>
                  </a:tcPr>
                </a:tc>
                <a:tc>
                  <a:txBody>
                    <a:bodyPr/>
                    <a:lstStyle/>
                    <a:p>
                      <a:pPr marL="292100" marR="0" lvl="0" indent="-292100" algn="l" defTabSz="914400" rtl="0" eaLnBrk="1" fontAlgn="base" latinLnBrk="0" hangingPunct="1">
                        <a:lnSpc>
                          <a:spcPct val="100000"/>
                        </a:lnSpc>
                        <a:spcBef>
                          <a:spcPct val="0"/>
                        </a:spcBef>
                        <a:spcAft>
                          <a:spcPct val="0"/>
                        </a:spcAft>
                        <a:buClr>
                          <a:srgbClr val="996633"/>
                        </a:buClr>
                        <a:buSzTx/>
                        <a:buFontTx/>
                        <a:buNone/>
                        <a:tabLst>
                          <a:tab pos="347663" algn="l"/>
                        </a:tabLst>
                        <a:defRPr/>
                      </a:pPr>
                      <a:r>
                        <a:rPr lang="en-US" sz="1800" b="0" dirty="0" smtClean="0">
                          <a:latin typeface="Arial" pitchFamily="34" charset="0"/>
                          <a:cs typeface="Arial" pitchFamily="34" charset="0"/>
                        </a:rPr>
                        <a:t>Upon completion of this lesson, commanders, managers, Soldiers, </a:t>
                      </a:r>
                    </a:p>
                    <a:p>
                      <a:pPr marL="292100" marR="0" lvl="0" indent="-292100" algn="l" defTabSz="914400" rtl="0" eaLnBrk="1" fontAlgn="base" latinLnBrk="0" hangingPunct="1">
                        <a:lnSpc>
                          <a:spcPct val="100000"/>
                        </a:lnSpc>
                        <a:spcBef>
                          <a:spcPct val="0"/>
                        </a:spcBef>
                        <a:spcAft>
                          <a:spcPct val="0"/>
                        </a:spcAft>
                        <a:buClr>
                          <a:srgbClr val="996633"/>
                        </a:buClr>
                        <a:buSzTx/>
                        <a:buFontTx/>
                        <a:buNone/>
                        <a:tabLst>
                          <a:tab pos="347663" algn="l"/>
                        </a:tabLst>
                        <a:defRPr/>
                      </a:pPr>
                      <a:r>
                        <a:rPr lang="en-US" sz="1800" b="0" dirty="0" smtClean="0">
                          <a:latin typeface="Arial" pitchFamily="34" charset="0"/>
                          <a:cs typeface="Arial" pitchFamily="34" charset="0"/>
                        </a:rPr>
                        <a:t>and civilians will be able</a:t>
                      </a:r>
                      <a:r>
                        <a:rPr lang="en-US" sz="1800" b="0" baseline="0" dirty="0" smtClean="0">
                          <a:latin typeface="Arial" pitchFamily="34" charset="0"/>
                          <a:cs typeface="Arial" pitchFamily="34" charset="0"/>
                        </a:rPr>
                        <a:t> </a:t>
                      </a:r>
                      <a:r>
                        <a:rPr lang="en-US" sz="1800" b="0" dirty="0" smtClean="0">
                          <a:latin typeface="Arial" pitchFamily="34" charset="0"/>
                          <a:cs typeface="Arial" pitchFamily="34" charset="0"/>
                        </a:rPr>
                        <a:t>to demonstrate behavior consistent with the </a:t>
                      </a:r>
                    </a:p>
                    <a:p>
                      <a:pPr marL="292100" marR="0" lvl="0" indent="-292100" algn="l" defTabSz="914400" rtl="0" eaLnBrk="1" fontAlgn="base" latinLnBrk="0" hangingPunct="1">
                        <a:lnSpc>
                          <a:spcPct val="100000"/>
                        </a:lnSpc>
                        <a:spcBef>
                          <a:spcPct val="0"/>
                        </a:spcBef>
                        <a:spcAft>
                          <a:spcPct val="0"/>
                        </a:spcAft>
                        <a:buClr>
                          <a:srgbClr val="996633"/>
                        </a:buClr>
                        <a:buSzTx/>
                        <a:buFontTx/>
                        <a:buNone/>
                        <a:tabLst>
                          <a:tab pos="347663" algn="l"/>
                        </a:tabLst>
                        <a:defRPr/>
                      </a:pPr>
                      <a:r>
                        <a:rPr lang="en-US" sz="1800" b="0" dirty="0" smtClean="0">
                          <a:latin typeface="Arial" pitchFamily="34" charset="0"/>
                          <a:cs typeface="Arial" pitchFamily="34" charset="0"/>
                        </a:rPr>
                        <a:t>Army’s SHARP Program to eliminate sexual harassment and sexual</a:t>
                      </a:r>
                    </a:p>
                    <a:p>
                      <a:pPr marL="292100" marR="0" lvl="0" indent="-292100" algn="l" defTabSz="914400" rtl="0" eaLnBrk="1" fontAlgn="base" latinLnBrk="0" hangingPunct="1">
                        <a:lnSpc>
                          <a:spcPct val="100000"/>
                        </a:lnSpc>
                        <a:spcBef>
                          <a:spcPct val="0"/>
                        </a:spcBef>
                        <a:spcAft>
                          <a:spcPct val="0"/>
                        </a:spcAft>
                        <a:buClr>
                          <a:srgbClr val="996633"/>
                        </a:buClr>
                        <a:buSzTx/>
                        <a:buFontTx/>
                        <a:buNone/>
                        <a:tabLst>
                          <a:tab pos="347663" algn="l"/>
                        </a:tabLst>
                        <a:defRPr/>
                      </a:pPr>
                      <a:r>
                        <a:rPr lang="en-US" sz="1800" b="0" dirty="0" smtClean="0">
                          <a:latin typeface="Arial" pitchFamily="34" charset="0"/>
                          <a:cs typeface="Arial" pitchFamily="34" charset="0"/>
                        </a:rPr>
                        <a:t>assault from the Army , with 100% accuracy:</a:t>
                      </a:r>
                    </a:p>
                    <a:p>
                      <a:pPr marL="292100" marR="0" lvl="0" indent="-292100" algn="l" defTabSz="914400" rtl="0" eaLnBrk="1" fontAlgn="base" latinLnBrk="0" hangingPunct="1">
                        <a:lnSpc>
                          <a:spcPct val="100000"/>
                        </a:lnSpc>
                        <a:spcBef>
                          <a:spcPct val="0"/>
                        </a:spcBef>
                        <a:spcAft>
                          <a:spcPct val="0"/>
                        </a:spcAft>
                        <a:buClr>
                          <a:srgbClr val="996633"/>
                        </a:buClr>
                        <a:buSzTx/>
                        <a:buFontTx/>
                        <a:buNone/>
                        <a:tabLst>
                          <a:tab pos="347663" algn="l"/>
                        </a:tabLst>
                      </a:pPr>
                      <a:endParaRPr kumimoji="0" lang="en-US" sz="1400" b="0" i="0" u="none" strike="noStrike" cap="none" normalizeH="0" baseline="0" dirty="0" smtClean="0">
                        <a:ln>
                          <a:noFill/>
                        </a:ln>
                        <a:solidFill>
                          <a:schemeClr val="bg1"/>
                        </a:solidFill>
                        <a:effectLst/>
                        <a:latin typeface="Arial" pitchFamily="34" charset="0"/>
                        <a:cs typeface="Arial" pitchFamily="34" charset="0"/>
                      </a:endParaRPr>
                    </a:p>
                    <a:p>
                      <a:pPr marL="342900" indent="-342900">
                        <a:buAutoNum type="alphaUcPeriod"/>
                      </a:pPr>
                      <a:r>
                        <a:rPr lang="en-US" sz="1600" kern="1200" dirty="0" smtClean="0">
                          <a:solidFill>
                            <a:schemeClr val="bg1"/>
                          </a:solidFill>
                          <a:latin typeface="Arial" pitchFamily="34" charset="0"/>
                          <a:ea typeface="+mn-ea"/>
                          <a:cs typeface="Arial" pitchFamily="34" charset="0"/>
                        </a:rPr>
                        <a:t>Define the Army’s sexual harassment and sexual assault policies and prevention strategy</a:t>
                      </a:r>
                    </a:p>
                    <a:p>
                      <a:pPr marL="342900" indent="-342900">
                        <a:buAutoNum type="alphaUcPeriod"/>
                      </a:pPr>
                      <a:r>
                        <a:rPr lang="en-US" sz="1600" kern="1200" dirty="0" smtClean="0">
                          <a:solidFill>
                            <a:schemeClr val="bg1"/>
                          </a:solidFill>
                          <a:latin typeface="Arial" pitchFamily="34" charset="0"/>
                          <a:ea typeface="+mn-ea"/>
                          <a:cs typeface="Arial" pitchFamily="34" charset="0"/>
                        </a:rPr>
                        <a:t>Recognize potential sexual harassment behavior</a:t>
                      </a:r>
                    </a:p>
                    <a:p>
                      <a:pPr marL="342900" indent="-342900">
                        <a:buAutoNum type="alphaUcPeriod"/>
                      </a:pPr>
                      <a:r>
                        <a:rPr lang="en-US" sz="1600" kern="1200" dirty="0" smtClean="0">
                          <a:solidFill>
                            <a:schemeClr val="bg1"/>
                          </a:solidFill>
                          <a:latin typeface="Arial" pitchFamily="34" charset="0"/>
                          <a:ea typeface="+mn-ea"/>
                          <a:cs typeface="Arial" pitchFamily="34" charset="0"/>
                        </a:rPr>
                        <a:t>Recognize potential sexual assault behavior  </a:t>
                      </a:r>
                    </a:p>
                    <a:p>
                      <a:pPr marL="342900" marR="0" indent="-342900" algn="l" defTabSz="914400" rtl="0" eaLnBrk="1" fontAlgn="auto" latinLnBrk="0" hangingPunct="1">
                        <a:lnSpc>
                          <a:spcPct val="100000"/>
                        </a:lnSpc>
                        <a:spcBef>
                          <a:spcPts val="0"/>
                        </a:spcBef>
                        <a:spcAft>
                          <a:spcPts val="0"/>
                        </a:spcAft>
                        <a:buClrTx/>
                        <a:buSzTx/>
                        <a:buFontTx/>
                        <a:buAutoNum type="alphaUcPeriod"/>
                        <a:tabLst/>
                        <a:defRPr/>
                      </a:pPr>
                      <a:r>
                        <a:rPr lang="en-US" sz="1600" kern="1200" dirty="0" smtClean="0">
                          <a:solidFill>
                            <a:schemeClr val="bg1"/>
                          </a:solidFill>
                          <a:latin typeface="Arial" pitchFamily="34" charset="0"/>
                          <a:ea typeface="+mn-ea"/>
                          <a:cs typeface="Arial" pitchFamily="34" charset="0"/>
                        </a:rPr>
                        <a:t> Apply techniques to safely intervene to prevent sexual harassment</a:t>
                      </a:r>
                      <a:r>
                        <a:rPr lang="en-US" sz="1600" kern="1200" baseline="0" dirty="0" smtClean="0">
                          <a:solidFill>
                            <a:schemeClr val="bg1"/>
                          </a:solidFill>
                          <a:latin typeface="Arial" pitchFamily="34" charset="0"/>
                          <a:ea typeface="+mn-ea"/>
                          <a:cs typeface="Arial" pitchFamily="34" charset="0"/>
                        </a:rPr>
                        <a:t> and sexual </a:t>
                      </a:r>
                      <a:r>
                        <a:rPr lang="en-US" sz="1600" kern="1200" dirty="0" smtClean="0">
                          <a:solidFill>
                            <a:schemeClr val="bg1"/>
                          </a:solidFill>
                          <a:latin typeface="Arial" pitchFamily="34" charset="0"/>
                          <a:ea typeface="+mn-ea"/>
                          <a:cs typeface="Arial" pitchFamily="34" charset="0"/>
                        </a:rPr>
                        <a:t>assault</a:t>
                      </a:r>
                    </a:p>
                    <a:p>
                      <a:pPr marL="342900" marR="0" indent="-342900" algn="l" defTabSz="914400" rtl="0" eaLnBrk="1" fontAlgn="auto" latinLnBrk="0" hangingPunct="1">
                        <a:lnSpc>
                          <a:spcPct val="100000"/>
                        </a:lnSpc>
                        <a:spcBef>
                          <a:spcPts val="0"/>
                        </a:spcBef>
                        <a:spcAft>
                          <a:spcPts val="0"/>
                        </a:spcAft>
                        <a:buClrTx/>
                        <a:buSzTx/>
                        <a:buFontTx/>
                        <a:buAutoNum type="alphaUcPeriod"/>
                        <a:tabLst/>
                        <a:defRPr/>
                      </a:pPr>
                      <a:r>
                        <a:rPr lang="en-US" sz="1600" kern="1200" dirty="0" smtClean="0">
                          <a:solidFill>
                            <a:schemeClr val="bg1"/>
                          </a:solidFill>
                          <a:latin typeface="Arial" pitchFamily="34" charset="0"/>
                          <a:ea typeface="+mn-ea"/>
                          <a:cs typeface="Arial" pitchFamily="34" charset="0"/>
                        </a:rPr>
                        <a:t>Identify reporting options, procedures, and the importance of reporting</a:t>
                      </a:r>
                    </a:p>
                    <a:p>
                      <a:pPr marL="342900" marR="0" indent="-342900" algn="l" defTabSz="914400" rtl="0" eaLnBrk="1" fontAlgn="auto" latinLnBrk="0" hangingPunct="1">
                        <a:lnSpc>
                          <a:spcPct val="100000"/>
                        </a:lnSpc>
                        <a:spcBef>
                          <a:spcPts val="0"/>
                        </a:spcBef>
                        <a:spcAft>
                          <a:spcPts val="0"/>
                        </a:spcAft>
                        <a:buClrTx/>
                        <a:buSzTx/>
                        <a:buFontTx/>
                        <a:buAutoNum type="alphaUcPeriod"/>
                        <a:tabLst/>
                        <a:defRPr/>
                      </a:pPr>
                      <a:r>
                        <a:rPr lang="en-US" sz="1600" kern="1200" dirty="0" smtClean="0">
                          <a:solidFill>
                            <a:schemeClr val="bg1"/>
                          </a:solidFill>
                          <a:latin typeface="Arial" pitchFamily="34" charset="0"/>
                          <a:ea typeface="+mn-ea"/>
                          <a:cs typeface="Arial" pitchFamily="34" charset="0"/>
                        </a:rPr>
                        <a:t>Describe the role of commanders, managers, Soldiers, and civilians in preventing</a:t>
                      </a:r>
                      <a:r>
                        <a:rPr lang="en-US" sz="1600" kern="1200" baseline="0" dirty="0" smtClean="0">
                          <a:solidFill>
                            <a:schemeClr val="bg1"/>
                          </a:solidFill>
                          <a:latin typeface="Arial" pitchFamily="34" charset="0"/>
                          <a:ea typeface="+mn-ea"/>
                          <a:cs typeface="Arial" pitchFamily="34" charset="0"/>
                        </a:rPr>
                        <a:t> sexual violence</a:t>
                      </a:r>
                    </a:p>
                  </a:txBody>
                  <a:tcPr marT="0" anchor="ctr" horzOverflow="overflow">
                    <a:solidFill>
                      <a:schemeClr val="accent1">
                        <a:lumMod val="60000"/>
                        <a:lumOff val="40000"/>
                      </a:schemeClr>
                    </a:solid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350838" y="990600"/>
            <a:ext cx="8488362" cy="5486400"/>
          </a:xfrm>
        </p:spPr>
        <p:txBody>
          <a:bodyPr/>
          <a:lstStyle/>
          <a:p>
            <a:pPr marL="338138" indent="-338138">
              <a:spcBef>
                <a:spcPct val="0"/>
              </a:spcBef>
              <a:spcAft>
                <a:spcPts val="900"/>
              </a:spcAft>
            </a:pPr>
            <a:r>
              <a:rPr lang="en-US" sz="2400" smtClean="0"/>
              <a:t>No “passive bystander”</a:t>
            </a:r>
          </a:p>
          <a:p>
            <a:pPr marL="338138" indent="-338138">
              <a:spcBef>
                <a:spcPct val="0"/>
              </a:spcBef>
              <a:spcAft>
                <a:spcPts val="900"/>
              </a:spcAft>
            </a:pPr>
            <a:r>
              <a:rPr lang="en-US" sz="2400" smtClean="0"/>
              <a:t>When you see the warning signs of sexual violence, you are either a:</a:t>
            </a:r>
          </a:p>
          <a:p>
            <a:pPr marL="338138" indent="-338138">
              <a:spcBef>
                <a:spcPct val="0"/>
              </a:spcBef>
              <a:spcAft>
                <a:spcPts val="900"/>
              </a:spcAft>
              <a:buFont typeface="Wingdings" pitchFamily="2" charset="2"/>
              <a:buNone/>
            </a:pPr>
            <a:r>
              <a:rPr lang="en-US" sz="2400" smtClean="0"/>
              <a:t>	</a:t>
            </a:r>
            <a:r>
              <a:rPr lang="en-US" sz="2400" b="1" u="sng" smtClean="0"/>
              <a:t>FOLLOWER</a:t>
            </a:r>
            <a:r>
              <a:rPr lang="en-US" sz="2400" smtClean="0">
                <a:solidFill>
                  <a:srgbClr val="85986A"/>
                </a:solidFill>
              </a:rPr>
              <a:t>		</a:t>
            </a:r>
            <a:r>
              <a:rPr lang="en-US" sz="2400" smtClean="0">
                <a:solidFill>
                  <a:srgbClr val="FFC000"/>
                </a:solidFill>
              </a:rPr>
              <a:t>or</a:t>
            </a:r>
            <a:r>
              <a:rPr lang="en-US" sz="2400" smtClean="0">
                <a:solidFill>
                  <a:srgbClr val="85986A"/>
                </a:solidFill>
              </a:rPr>
              <a:t>		</a:t>
            </a:r>
            <a:r>
              <a:rPr lang="en-US" sz="2400" b="1" u="sng" smtClean="0"/>
              <a:t>LEADER</a:t>
            </a:r>
          </a:p>
          <a:p>
            <a:pPr lvl="1">
              <a:spcBef>
                <a:spcPct val="0"/>
              </a:spcBef>
              <a:spcAft>
                <a:spcPts val="900"/>
              </a:spcAft>
              <a:buFont typeface="Wingdings" pitchFamily="2" charset="2"/>
              <a:buNone/>
            </a:pPr>
            <a:r>
              <a:rPr lang="en-US" smtClean="0"/>
              <a:t>Support</a:t>
            </a:r>
            <a:r>
              <a:rPr lang="en-US" smtClean="0">
                <a:solidFill>
                  <a:srgbClr val="85986A"/>
                </a:solidFill>
              </a:rPr>
              <a:t>			</a:t>
            </a:r>
            <a:r>
              <a:rPr lang="en-US" smtClean="0">
                <a:solidFill>
                  <a:srgbClr val="FFC000"/>
                </a:solidFill>
              </a:rPr>
              <a:t>or</a:t>
            </a:r>
            <a:r>
              <a:rPr lang="en-US" smtClean="0">
                <a:solidFill>
                  <a:srgbClr val="85986A"/>
                </a:solidFill>
              </a:rPr>
              <a:t>		</a:t>
            </a:r>
            <a:r>
              <a:rPr lang="en-US" smtClean="0"/>
              <a:t>Deter</a:t>
            </a:r>
          </a:p>
          <a:p>
            <a:pPr lvl="1">
              <a:spcBef>
                <a:spcPct val="0"/>
              </a:spcBef>
              <a:spcAft>
                <a:spcPts val="900"/>
              </a:spcAft>
              <a:buFont typeface="Wingdings" pitchFamily="2" charset="2"/>
              <a:buNone/>
            </a:pPr>
            <a:r>
              <a:rPr lang="en-US" smtClean="0"/>
              <a:t>Encourage</a:t>
            </a:r>
            <a:r>
              <a:rPr lang="en-US" smtClean="0">
                <a:solidFill>
                  <a:srgbClr val="85986A"/>
                </a:solidFill>
              </a:rPr>
              <a:t>		</a:t>
            </a:r>
            <a:r>
              <a:rPr lang="en-US" smtClean="0">
                <a:solidFill>
                  <a:srgbClr val="FFC000"/>
                </a:solidFill>
              </a:rPr>
              <a:t>or</a:t>
            </a:r>
            <a:r>
              <a:rPr lang="en-US" smtClean="0">
                <a:solidFill>
                  <a:srgbClr val="85986A"/>
                </a:solidFill>
              </a:rPr>
              <a:t>		</a:t>
            </a:r>
            <a:r>
              <a:rPr lang="en-US" smtClean="0"/>
              <a:t>Discourage</a:t>
            </a:r>
          </a:p>
          <a:p>
            <a:pPr lvl="1">
              <a:spcBef>
                <a:spcPct val="0"/>
              </a:spcBef>
              <a:spcAft>
                <a:spcPts val="900"/>
              </a:spcAft>
              <a:buFont typeface="Wingdings" pitchFamily="2" charset="2"/>
              <a:buNone/>
            </a:pPr>
            <a:r>
              <a:rPr lang="en-US" smtClean="0"/>
              <a:t>Enable</a:t>
            </a:r>
            <a:r>
              <a:rPr lang="en-US" smtClean="0">
                <a:solidFill>
                  <a:srgbClr val="85986A"/>
                </a:solidFill>
              </a:rPr>
              <a:t>			</a:t>
            </a:r>
            <a:r>
              <a:rPr lang="en-US" smtClean="0">
                <a:solidFill>
                  <a:srgbClr val="FFC000"/>
                </a:solidFill>
              </a:rPr>
              <a:t>or</a:t>
            </a:r>
            <a:r>
              <a:rPr lang="en-US" smtClean="0">
                <a:solidFill>
                  <a:srgbClr val="85986A"/>
                </a:solidFill>
              </a:rPr>
              <a:t>		</a:t>
            </a:r>
            <a:r>
              <a:rPr lang="en-US" smtClean="0"/>
              <a:t>Condemn</a:t>
            </a:r>
          </a:p>
          <a:p>
            <a:pPr lvl="1">
              <a:spcBef>
                <a:spcPct val="0"/>
              </a:spcBef>
              <a:spcAft>
                <a:spcPts val="900"/>
              </a:spcAft>
              <a:buFont typeface="Wingdings" pitchFamily="2" charset="2"/>
              <a:buNone/>
            </a:pPr>
            <a:r>
              <a:rPr lang="en-US" smtClean="0"/>
              <a:t>Stay Silent</a:t>
            </a:r>
            <a:r>
              <a:rPr lang="en-US" smtClean="0">
                <a:solidFill>
                  <a:srgbClr val="85986A"/>
                </a:solidFill>
              </a:rPr>
              <a:t>			</a:t>
            </a:r>
            <a:r>
              <a:rPr lang="en-US" smtClean="0">
                <a:solidFill>
                  <a:srgbClr val="FFC000"/>
                </a:solidFill>
              </a:rPr>
              <a:t>or</a:t>
            </a:r>
            <a:r>
              <a:rPr lang="en-US" smtClean="0">
                <a:solidFill>
                  <a:srgbClr val="85986A"/>
                </a:solidFill>
              </a:rPr>
              <a:t>		</a:t>
            </a:r>
            <a:r>
              <a:rPr lang="en-US" smtClean="0"/>
              <a:t>Speak Up</a:t>
            </a:r>
          </a:p>
          <a:p>
            <a:pPr lvl="1">
              <a:spcBef>
                <a:spcPct val="0"/>
              </a:spcBef>
              <a:spcAft>
                <a:spcPts val="900"/>
              </a:spcAft>
              <a:buFont typeface="Wingdings" pitchFamily="2" charset="2"/>
              <a:buNone/>
            </a:pPr>
            <a:r>
              <a:rPr lang="en-US" smtClean="0"/>
              <a:t>Ignore</a:t>
            </a:r>
            <a:r>
              <a:rPr lang="en-US" smtClean="0">
                <a:solidFill>
                  <a:srgbClr val="85986A"/>
                </a:solidFill>
              </a:rPr>
              <a:t>			</a:t>
            </a:r>
            <a:r>
              <a:rPr lang="en-US" smtClean="0">
                <a:solidFill>
                  <a:srgbClr val="FFC000"/>
                </a:solidFill>
              </a:rPr>
              <a:t>or</a:t>
            </a:r>
            <a:r>
              <a:rPr lang="en-US" smtClean="0">
                <a:solidFill>
                  <a:srgbClr val="85986A"/>
                </a:solidFill>
              </a:rPr>
              <a:t>		</a:t>
            </a:r>
            <a:r>
              <a:rPr lang="en-US" smtClean="0"/>
              <a:t>Intervene</a:t>
            </a:r>
          </a:p>
          <a:p>
            <a:pPr marL="338138" indent="-338138">
              <a:spcBef>
                <a:spcPct val="0"/>
              </a:spcBef>
              <a:spcAft>
                <a:spcPts val="900"/>
              </a:spcAft>
            </a:pPr>
            <a:r>
              <a:rPr lang="en-US" sz="2400" smtClean="0"/>
              <a:t>Soldiers and civilians must be Leaders and Intervene, Act, and Motivate!</a:t>
            </a:r>
          </a:p>
        </p:txBody>
      </p:sp>
      <p:sp>
        <p:nvSpPr>
          <p:cNvPr id="6" name="Title 1"/>
          <p:cNvSpPr>
            <a:spLocks noGrp="1"/>
          </p:cNvSpPr>
          <p:nvPr>
            <p:ph type="title"/>
          </p:nvPr>
        </p:nvSpPr>
        <p:spPr>
          <a:xfrm>
            <a:off x="990600" y="0"/>
            <a:ext cx="8077200" cy="762000"/>
          </a:xfrm>
        </p:spPr>
        <p:txBody>
          <a:bodyPr anchor="t">
            <a:noAutofit/>
          </a:bodyPr>
          <a:lstStyle/>
          <a:p>
            <a:pPr eaLnBrk="1" hangingPunct="1">
              <a:defRPr/>
            </a:pPr>
            <a:r>
              <a:rPr sz="3000" smtClean="0"/>
              <a:t>Leaders Must INTERVENE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Intervention Process</a:t>
            </a:r>
            <a:endParaRPr/>
          </a:p>
        </p:txBody>
      </p:sp>
      <p:sp>
        <p:nvSpPr>
          <p:cNvPr id="6" name="Freeform 5"/>
          <p:cNvSpPr/>
          <p:nvPr/>
        </p:nvSpPr>
        <p:spPr>
          <a:xfrm>
            <a:off x="609600" y="5256307"/>
            <a:ext cx="7878762" cy="687293"/>
          </a:xfrm>
          <a:custGeom>
            <a:avLst/>
            <a:gdLst>
              <a:gd name="connsiteX0" fmla="*/ 0 w 8442325"/>
              <a:gd name="connsiteY0" fmla="*/ 0 h 740661"/>
              <a:gd name="connsiteX1" fmla="*/ 8442325 w 8442325"/>
              <a:gd name="connsiteY1" fmla="*/ 0 h 740661"/>
              <a:gd name="connsiteX2" fmla="*/ 8442325 w 8442325"/>
              <a:gd name="connsiteY2" fmla="*/ 740661 h 740661"/>
              <a:gd name="connsiteX3" fmla="*/ 0 w 8442325"/>
              <a:gd name="connsiteY3" fmla="*/ 740661 h 740661"/>
              <a:gd name="connsiteX4" fmla="*/ 0 w 8442325"/>
              <a:gd name="connsiteY4" fmla="*/ 0 h 740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2325" h="740661">
                <a:moveTo>
                  <a:pt x="0" y="0"/>
                </a:moveTo>
                <a:lnTo>
                  <a:pt x="8442325" y="0"/>
                </a:lnTo>
                <a:lnTo>
                  <a:pt x="8442325" y="740661"/>
                </a:lnTo>
                <a:lnTo>
                  <a:pt x="0" y="740661"/>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shade val="50000"/>
              <a:hueOff val="0"/>
              <a:satOff val="0"/>
              <a:lumOff val="0"/>
              <a:alphaOff val="0"/>
            </a:schemeClr>
          </a:fillRef>
          <a:effectRef idx="1">
            <a:schemeClr val="accent1">
              <a:shade val="50000"/>
              <a:hueOff val="0"/>
              <a:satOff val="0"/>
              <a:lumOff val="0"/>
              <a:alphaOff val="0"/>
            </a:schemeClr>
          </a:effectRef>
          <a:fontRef idx="minor">
            <a:schemeClr val="dk1"/>
          </a:fontRef>
        </p:style>
        <p:txBody>
          <a:bodyPr lIns="192024" tIns="192024" rIns="192024" bIns="192024" spcCol="1270" anchor="ctr"/>
          <a:lstStyle/>
          <a:p>
            <a:pPr algn="ctr" defTabSz="1200150">
              <a:lnSpc>
                <a:spcPct val="90000"/>
              </a:lnSpc>
              <a:spcAft>
                <a:spcPct val="35000"/>
              </a:spcAft>
              <a:defRPr/>
            </a:pPr>
            <a:r>
              <a:rPr lang="en-US" sz="2700" dirty="0">
                <a:latin typeface="Arial" pitchFamily="34" charset="0"/>
                <a:cs typeface="Arial" pitchFamily="34" charset="0"/>
              </a:rPr>
              <a:t>Build the culture to eliminate it</a:t>
            </a:r>
          </a:p>
        </p:txBody>
      </p:sp>
      <p:sp>
        <p:nvSpPr>
          <p:cNvPr id="7" name="Freeform 6"/>
          <p:cNvSpPr/>
          <p:nvPr/>
        </p:nvSpPr>
        <p:spPr>
          <a:xfrm>
            <a:off x="609600" y="4209557"/>
            <a:ext cx="7878762" cy="1057058"/>
          </a:xfrm>
          <a:custGeom>
            <a:avLst/>
            <a:gdLst>
              <a:gd name="connsiteX0" fmla="*/ 0 w 8442325"/>
              <a:gd name="connsiteY0" fmla="*/ 398960 h 1139137"/>
              <a:gd name="connsiteX1" fmla="*/ 4078770 w 8442325"/>
              <a:gd name="connsiteY1" fmla="*/ 398960 h 1139137"/>
              <a:gd name="connsiteX2" fmla="*/ 4078770 w 8442325"/>
              <a:gd name="connsiteY2" fmla="*/ 284784 h 1139137"/>
              <a:gd name="connsiteX3" fmla="*/ 3936378 w 8442325"/>
              <a:gd name="connsiteY3" fmla="*/ 284784 h 1139137"/>
              <a:gd name="connsiteX4" fmla="*/ 4221163 w 8442325"/>
              <a:gd name="connsiteY4" fmla="*/ 0 h 1139137"/>
              <a:gd name="connsiteX5" fmla="*/ 4505947 w 8442325"/>
              <a:gd name="connsiteY5" fmla="*/ 284784 h 1139137"/>
              <a:gd name="connsiteX6" fmla="*/ 4363555 w 8442325"/>
              <a:gd name="connsiteY6" fmla="*/ 284784 h 1139137"/>
              <a:gd name="connsiteX7" fmla="*/ 4363555 w 8442325"/>
              <a:gd name="connsiteY7" fmla="*/ 398960 h 1139137"/>
              <a:gd name="connsiteX8" fmla="*/ 8442325 w 8442325"/>
              <a:gd name="connsiteY8" fmla="*/ 398960 h 1139137"/>
              <a:gd name="connsiteX9" fmla="*/ 8442325 w 8442325"/>
              <a:gd name="connsiteY9" fmla="*/ 1139137 h 1139137"/>
              <a:gd name="connsiteX10" fmla="*/ 0 w 8442325"/>
              <a:gd name="connsiteY10" fmla="*/ 1139137 h 1139137"/>
              <a:gd name="connsiteX11" fmla="*/ 0 w 8442325"/>
              <a:gd name="connsiteY11" fmla="*/ 398960 h 113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42325" h="1139137">
                <a:moveTo>
                  <a:pt x="8442325" y="740177"/>
                </a:moveTo>
                <a:lnTo>
                  <a:pt x="4363555" y="740177"/>
                </a:lnTo>
                <a:lnTo>
                  <a:pt x="4363555" y="854353"/>
                </a:lnTo>
                <a:lnTo>
                  <a:pt x="4505947" y="854353"/>
                </a:lnTo>
                <a:lnTo>
                  <a:pt x="4221162" y="1139136"/>
                </a:lnTo>
                <a:lnTo>
                  <a:pt x="3936378" y="854353"/>
                </a:lnTo>
                <a:lnTo>
                  <a:pt x="4078770" y="854353"/>
                </a:lnTo>
                <a:lnTo>
                  <a:pt x="4078770" y="740177"/>
                </a:lnTo>
                <a:lnTo>
                  <a:pt x="0" y="740177"/>
                </a:lnTo>
                <a:lnTo>
                  <a:pt x="0" y="1"/>
                </a:lnTo>
                <a:lnTo>
                  <a:pt x="8442325" y="1"/>
                </a:lnTo>
                <a:lnTo>
                  <a:pt x="8442325" y="740177"/>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shade val="50000"/>
              <a:hueOff val="33949"/>
              <a:satOff val="1931"/>
              <a:lumOff val="14520"/>
              <a:alphaOff val="0"/>
            </a:schemeClr>
          </a:fillRef>
          <a:effectRef idx="1">
            <a:schemeClr val="accent1">
              <a:shade val="50000"/>
              <a:hueOff val="33949"/>
              <a:satOff val="1931"/>
              <a:lumOff val="14520"/>
              <a:alphaOff val="0"/>
            </a:schemeClr>
          </a:effectRef>
          <a:fontRef idx="minor">
            <a:schemeClr val="dk1"/>
          </a:fontRef>
        </p:style>
        <p:txBody>
          <a:bodyPr lIns="192023" tIns="192025" rIns="192024" bIns="590984" spcCol="1270" anchor="ctr"/>
          <a:lstStyle/>
          <a:p>
            <a:pPr algn="ctr" defTabSz="1200150">
              <a:lnSpc>
                <a:spcPct val="90000"/>
              </a:lnSpc>
              <a:spcAft>
                <a:spcPct val="35000"/>
              </a:spcAft>
              <a:defRPr/>
            </a:pPr>
            <a:r>
              <a:rPr lang="en-US" sz="2700" dirty="0">
                <a:latin typeface="Arial" pitchFamily="34" charset="0"/>
                <a:cs typeface="Arial" pitchFamily="34" charset="0"/>
              </a:rPr>
              <a:t>Choose how to intervene</a:t>
            </a:r>
          </a:p>
        </p:txBody>
      </p:sp>
      <p:sp>
        <p:nvSpPr>
          <p:cNvPr id="8" name="Freeform 7"/>
          <p:cNvSpPr/>
          <p:nvPr/>
        </p:nvSpPr>
        <p:spPr>
          <a:xfrm>
            <a:off x="609600" y="3162809"/>
            <a:ext cx="7878762" cy="1057058"/>
          </a:xfrm>
          <a:custGeom>
            <a:avLst/>
            <a:gdLst>
              <a:gd name="connsiteX0" fmla="*/ 0 w 8442325"/>
              <a:gd name="connsiteY0" fmla="*/ 398960 h 1139137"/>
              <a:gd name="connsiteX1" fmla="*/ 4078770 w 8442325"/>
              <a:gd name="connsiteY1" fmla="*/ 398960 h 1139137"/>
              <a:gd name="connsiteX2" fmla="*/ 4078770 w 8442325"/>
              <a:gd name="connsiteY2" fmla="*/ 284784 h 1139137"/>
              <a:gd name="connsiteX3" fmla="*/ 3936378 w 8442325"/>
              <a:gd name="connsiteY3" fmla="*/ 284784 h 1139137"/>
              <a:gd name="connsiteX4" fmla="*/ 4221163 w 8442325"/>
              <a:gd name="connsiteY4" fmla="*/ 0 h 1139137"/>
              <a:gd name="connsiteX5" fmla="*/ 4505947 w 8442325"/>
              <a:gd name="connsiteY5" fmla="*/ 284784 h 1139137"/>
              <a:gd name="connsiteX6" fmla="*/ 4363555 w 8442325"/>
              <a:gd name="connsiteY6" fmla="*/ 284784 h 1139137"/>
              <a:gd name="connsiteX7" fmla="*/ 4363555 w 8442325"/>
              <a:gd name="connsiteY7" fmla="*/ 398960 h 1139137"/>
              <a:gd name="connsiteX8" fmla="*/ 8442325 w 8442325"/>
              <a:gd name="connsiteY8" fmla="*/ 398960 h 1139137"/>
              <a:gd name="connsiteX9" fmla="*/ 8442325 w 8442325"/>
              <a:gd name="connsiteY9" fmla="*/ 1139137 h 1139137"/>
              <a:gd name="connsiteX10" fmla="*/ 0 w 8442325"/>
              <a:gd name="connsiteY10" fmla="*/ 1139137 h 1139137"/>
              <a:gd name="connsiteX11" fmla="*/ 0 w 8442325"/>
              <a:gd name="connsiteY11" fmla="*/ 398960 h 113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42325" h="1139137">
                <a:moveTo>
                  <a:pt x="8442325" y="740177"/>
                </a:moveTo>
                <a:lnTo>
                  <a:pt x="4363555" y="740177"/>
                </a:lnTo>
                <a:lnTo>
                  <a:pt x="4363555" y="854353"/>
                </a:lnTo>
                <a:lnTo>
                  <a:pt x="4505947" y="854353"/>
                </a:lnTo>
                <a:lnTo>
                  <a:pt x="4221162" y="1139136"/>
                </a:lnTo>
                <a:lnTo>
                  <a:pt x="3936378" y="854353"/>
                </a:lnTo>
                <a:lnTo>
                  <a:pt x="4078770" y="854353"/>
                </a:lnTo>
                <a:lnTo>
                  <a:pt x="4078770" y="740177"/>
                </a:lnTo>
                <a:lnTo>
                  <a:pt x="0" y="740177"/>
                </a:lnTo>
                <a:lnTo>
                  <a:pt x="0" y="1"/>
                </a:lnTo>
                <a:lnTo>
                  <a:pt x="8442325" y="1"/>
                </a:lnTo>
                <a:lnTo>
                  <a:pt x="8442325" y="740177"/>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shade val="50000"/>
              <a:hueOff val="67898"/>
              <a:satOff val="3862"/>
              <a:lumOff val="29039"/>
              <a:alphaOff val="0"/>
            </a:schemeClr>
          </a:fillRef>
          <a:effectRef idx="1">
            <a:schemeClr val="accent1">
              <a:shade val="50000"/>
              <a:hueOff val="67898"/>
              <a:satOff val="3862"/>
              <a:lumOff val="29039"/>
              <a:alphaOff val="0"/>
            </a:schemeClr>
          </a:effectRef>
          <a:fontRef idx="minor">
            <a:schemeClr val="dk1"/>
          </a:fontRef>
        </p:style>
        <p:txBody>
          <a:bodyPr lIns="192023" tIns="192025" rIns="192024" bIns="590984" spcCol="1270" anchor="ctr"/>
          <a:lstStyle/>
          <a:p>
            <a:pPr algn="ctr" defTabSz="1200150">
              <a:lnSpc>
                <a:spcPct val="90000"/>
              </a:lnSpc>
              <a:spcAft>
                <a:spcPct val="35000"/>
              </a:spcAft>
              <a:defRPr/>
            </a:pPr>
            <a:r>
              <a:rPr lang="en-US" sz="2700" dirty="0">
                <a:latin typeface="Arial" pitchFamily="34" charset="0"/>
                <a:cs typeface="Arial" pitchFamily="34" charset="0"/>
              </a:rPr>
              <a:t>Feel responsible for solving it</a:t>
            </a:r>
          </a:p>
        </p:txBody>
      </p:sp>
      <p:sp>
        <p:nvSpPr>
          <p:cNvPr id="9" name="Freeform 8"/>
          <p:cNvSpPr/>
          <p:nvPr/>
        </p:nvSpPr>
        <p:spPr>
          <a:xfrm>
            <a:off x="609600" y="2116061"/>
            <a:ext cx="7878762" cy="1057059"/>
          </a:xfrm>
          <a:custGeom>
            <a:avLst/>
            <a:gdLst>
              <a:gd name="connsiteX0" fmla="*/ 0 w 8442325"/>
              <a:gd name="connsiteY0" fmla="*/ 398960 h 1139137"/>
              <a:gd name="connsiteX1" fmla="*/ 4078770 w 8442325"/>
              <a:gd name="connsiteY1" fmla="*/ 398960 h 1139137"/>
              <a:gd name="connsiteX2" fmla="*/ 4078770 w 8442325"/>
              <a:gd name="connsiteY2" fmla="*/ 284784 h 1139137"/>
              <a:gd name="connsiteX3" fmla="*/ 3936378 w 8442325"/>
              <a:gd name="connsiteY3" fmla="*/ 284784 h 1139137"/>
              <a:gd name="connsiteX4" fmla="*/ 4221163 w 8442325"/>
              <a:gd name="connsiteY4" fmla="*/ 0 h 1139137"/>
              <a:gd name="connsiteX5" fmla="*/ 4505947 w 8442325"/>
              <a:gd name="connsiteY5" fmla="*/ 284784 h 1139137"/>
              <a:gd name="connsiteX6" fmla="*/ 4363555 w 8442325"/>
              <a:gd name="connsiteY6" fmla="*/ 284784 h 1139137"/>
              <a:gd name="connsiteX7" fmla="*/ 4363555 w 8442325"/>
              <a:gd name="connsiteY7" fmla="*/ 398960 h 1139137"/>
              <a:gd name="connsiteX8" fmla="*/ 8442325 w 8442325"/>
              <a:gd name="connsiteY8" fmla="*/ 398960 h 1139137"/>
              <a:gd name="connsiteX9" fmla="*/ 8442325 w 8442325"/>
              <a:gd name="connsiteY9" fmla="*/ 1139137 h 1139137"/>
              <a:gd name="connsiteX10" fmla="*/ 0 w 8442325"/>
              <a:gd name="connsiteY10" fmla="*/ 1139137 h 1139137"/>
              <a:gd name="connsiteX11" fmla="*/ 0 w 8442325"/>
              <a:gd name="connsiteY11" fmla="*/ 398960 h 113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42325" h="1139137">
                <a:moveTo>
                  <a:pt x="8442325" y="740177"/>
                </a:moveTo>
                <a:lnTo>
                  <a:pt x="4363555" y="740177"/>
                </a:lnTo>
                <a:lnTo>
                  <a:pt x="4363555" y="854353"/>
                </a:lnTo>
                <a:lnTo>
                  <a:pt x="4505947" y="854353"/>
                </a:lnTo>
                <a:lnTo>
                  <a:pt x="4221162" y="1139136"/>
                </a:lnTo>
                <a:lnTo>
                  <a:pt x="3936378" y="854353"/>
                </a:lnTo>
                <a:lnTo>
                  <a:pt x="4078770" y="854353"/>
                </a:lnTo>
                <a:lnTo>
                  <a:pt x="4078770" y="740177"/>
                </a:lnTo>
                <a:lnTo>
                  <a:pt x="0" y="740177"/>
                </a:lnTo>
                <a:lnTo>
                  <a:pt x="0" y="1"/>
                </a:lnTo>
                <a:lnTo>
                  <a:pt x="8442325" y="1"/>
                </a:lnTo>
                <a:lnTo>
                  <a:pt x="8442325" y="740177"/>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shade val="50000"/>
              <a:hueOff val="67898"/>
              <a:satOff val="3862"/>
              <a:lumOff val="29039"/>
              <a:alphaOff val="0"/>
            </a:schemeClr>
          </a:fillRef>
          <a:effectRef idx="1">
            <a:schemeClr val="accent1">
              <a:shade val="50000"/>
              <a:hueOff val="67898"/>
              <a:satOff val="3862"/>
              <a:lumOff val="29039"/>
              <a:alphaOff val="0"/>
            </a:schemeClr>
          </a:effectRef>
          <a:fontRef idx="minor">
            <a:schemeClr val="dk1"/>
          </a:fontRef>
        </p:style>
        <p:txBody>
          <a:bodyPr lIns="192023" tIns="192025" rIns="192024" bIns="590985" spcCol="1270" anchor="ctr"/>
          <a:lstStyle/>
          <a:p>
            <a:pPr algn="ctr" defTabSz="1200150">
              <a:lnSpc>
                <a:spcPct val="90000"/>
              </a:lnSpc>
              <a:spcAft>
                <a:spcPct val="35000"/>
              </a:spcAft>
              <a:defRPr/>
            </a:pPr>
            <a:r>
              <a:rPr lang="en-US" sz="2700" dirty="0">
                <a:latin typeface="Arial" pitchFamily="34" charset="0"/>
                <a:cs typeface="Arial" pitchFamily="34" charset="0"/>
              </a:rPr>
              <a:t>Interpret it as a problem</a:t>
            </a:r>
          </a:p>
        </p:txBody>
      </p:sp>
      <p:sp>
        <p:nvSpPr>
          <p:cNvPr id="10" name="Freeform 9"/>
          <p:cNvSpPr/>
          <p:nvPr/>
        </p:nvSpPr>
        <p:spPr>
          <a:xfrm>
            <a:off x="609600" y="1069312"/>
            <a:ext cx="7878762" cy="1057059"/>
          </a:xfrm>
          <a:custGeom>
            <a:avLst/>
            <a:gdLst>
              <a:gd name="connsiteX0" fmla="*/ 0 w 8442325"/>
              <a:gd name="connsiteY0" fmla="*/ 398960 h 1139137"/>
              <a:gd name="connsiteX1" fmla="*/ 4078770 w 8442325"/>
              <a:gd name="connsiteY1" fmla="*/ 398960 h 1139137"/>
              <a:gd name="connsiteX2" fmla="*/ 4078770 w 8442325"/>
              <a:gd name="connsiteY2" fmla="*/ 284784 h 1139137"/>
              <a:gd name="connsiteX3" fmla="*/ 3936378 w 8442325"/>
              <a:gd name="connsiteY3" fmla="*/ 284784 h 1139137"/>
              <a:gd name="connsiteX4" fmla="*/ 4221163 w 8442325"/>
              <a:gd name="connsiteY4" fmla="*/ 0 h 1139137"/>
              <a:gd name="connsiteX5" fmla="*/ 4505947 w 8442325"/>
              <a:gd name="connsiteY5" fmla="*/ 284784 h 1139137"/>
              <a:gd name="connsiteX6" fmla="*/ 4363555 w 8442325"/>
              <a:gd name="connsiteY6" fmla="*/ 284784 h 1139137"/>
              <a:gd name="connsiteX7" fmla="*/ 4363555 w 8442325"/>
              <a:gd name="connsiteY7" fmla="*/ 398960 h 1139137"/>
              <a:gd name="connsiteX8" fmla="*/ 8442325 w 8442325"/>
              <a:gd name="connsiteY8" fmla="*/ 398960 h 1139137"/>
              <a:gd name="connsiteX9" fmla="*/ 8442325 w 8442325"/>
              <a:gd name="connsiteY9" fmla="*/ 1139137 h 1139137"/>
              <a:gd name="connsiteX10" fmla="*/ 0 w 8442325"/>
              <a:gd name="connsiteY10" fmla="*/ 1139137 h 1139137"/>
              <a:gd name="connsiteX11" fmla="*/ 0 w 8442325"/>
              <a:gd name="connsiteY11" fmla="*/ 398960 h 113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42325" h="1139137">
                <a:moveTo>
                  <a:pt x="8442325" y="740177"/>
                </a:moveTo>
                <a:lnTo>
                  <a:pt x="4363555" y="740177"/>
                </a:lnTo>
                <a:lnTo>
                  <a:pt x="4363555" y="854353"/>
                </a:lnTo>
                <a:lnTo>
                  <a:pt x="4505947" y="854353"/>
                </a:lnTo>
                <a:lnTo>
                  <a:pt x="4221162" y="1139136"/>
                </a:lnTo>
                <a:lnTo>
                  <a:pt x="3936378" y="854353"/>
                </a:lnTo>
                <a:lnTo>
                  <a:pt x="4078770" y="854353"/>
                </a:lnTo>
                <a:lnTo>
                  <a:pt x="4078770" y="740177"/>
                </a:lnTo>
                <a:lnTo>
                  <a:pt x="0" y="740177"/>
                </a:lnTo>
                <a:lnTo>
                  <a:pt x="0" y="1"/>
                </a:lnTo>
                <a:lnTo>
                  <a:pt x="8442325" y="1"/>
                </a:lnTo>
                <a:lnTo>
                  <a:pt x="8442325" y="740177"/>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shade val="50000"/>
              <a:hueOff val="33949"/>
              <a:satOff val="1931"/>
              <a:lumOff val="14520"/>
              <a:alphaOff val="0"/>
            </a:schemeClr>
          </a:fillRef>
          <a:effectRef idx="1">
            <a:schemeClr val="accent1">
              <a:shade val="50000"/>
              <a:hueOff val="33949"/>
              <a:satOff val="1931"/>
              <a:lumOff val="14520"/>
              <a:alphaOff val="0"/>
            </a:schemeClr>
          </a:effectRef>
          <a:fontRef idx="minor">
            <a:schemeClr val="dk1"/>
          </a:fontRef>
        </p:style>
        <p:txBody>
          <a:bodyPr lIns="192023" tIns="192025" rIns="192024" bIns="590985" spcCol="1270" anchor="ctr"/>
          <a:lstStyle/>
          <a:p>
            <a:pPr algn="ctr" defTabSz="1200150">
              <a:lnSpc>
                <a:spcPct val="90000"/>
              </a:lnSpc>
              <a:spcAft>
                <a:spcPct val="35000"/>
              </a:spcAft>
              <a:defRPr/>
            </a:pPr>
            <a:r>
              <a:rPr lang="en-US" sz="2700" dirty="0">
                <a:latin typeface="Arial" pitchFamily="34" charset="0"/>
                <a:cs typeface="Arial" pitchFamily="34" charset="0"/>
              </a:rPr>
              <a:t>Notice the event along a continuum of behaviors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0"/>
            <a:ext cx="8458200" cy="533400"/>
          </a:xfrm>
        </p:spPr>
        <p:txBody>
          <a:bodyPr>
            <a:noAutofit/>
          </a:bodyPr>
          <a:lstStyle/>
          <a:p>
            <a:pPr eaLnBrk="1" hangingPunct="1">
              <a:defRPr/>
            </a:pPr>
            <a:r>
              <a:rPr smtClean="0"/>
              <a:t>Sexual Harassment Policy</a:t>
            </a:r>
          </a:p>
        </p:txBody>
      </p:sp>
      <p:sp>
        <p:nvSpPr>
          <p:cNvPr id="34819" name="Rectangle 3"/>
          <p:cNvSpPr>
            <a:spLocks noGrp="1" noChangeArrowheads="1"/>
          </p:cNvSpPr>
          <p:nvPr>
            <p:ph type="body" idx="1"/>
          </p:nvPr>
        </p:nvSpPr>
        <p:spPr>
          <a:xfrm>
            <a:off x="381000" y="1447800"/>
            <a:ext cx="8077200" cy="5029200"/>
          </a:xfrm>
        </p:spPr>
        <p:txBody>
          <a:bodyPr/>
          <a:lstStyle/>
          <a:p>
            <a:pPr marL="338138" indent="-338138" eaLnBrk="1" hangingPunct="1"/>
            <a:r>
              <a:rPr lang="en-US" sz="2200" smtClean="0"/>
              <a:t>Sexual harassment is unacceptable and will not be tolerated</a:t>
            </a:r>
          </a:p>
          <a:p>
            <a:pPr marL="338138" indent="-338138" eaLnBrk="1" hangingPunct="1"/>
            <a:r>
              <a:rPr lang="en-US" sz="2200" smtClean="0"/>
              <a:t>Sexual harassment destroys teamwork and negatively affects combat readiness</a:t>
            </a:r>
          </a:p>
          <a:p>
            <a:pPr marL="338138" indent="-338138" eaLnBrk="1" hangingPunct="1"/>
            <a:r>
              <a:rPr lang="en-US" sz="2200" smtClean="0"/>
              <a:t>Army leadership at all levels will be committed to creating an environment conducive to maximum productivity and respect for human dignity</a:t>
            </a:r>
          </a:p>
          <a:p>
            <a:pPr marL="338138" indent="-338138" eaLnBrk="1" hangingPunct="1"/>
            <a:r>
              <a:rPr lang="en-US" sz="2200" smtClean="0"/>
              <a:t>The success of the mission can be achieved only in an environment free of sexual harassment for all personnel</a:t>
            </a:r>
          </a:p>
          <a:p>
            <a:pPr marL="338138" indent="-338138" eaLnBrk="1" hangingPunct="1"/>
            <a:r>
              <a:rPr lang="en-US" sz="2200" smtClean="0"/>
              <a:t>The Army’s SHARP policies apply without regard to a person’s rank, age, gender and sexual orientation neutral.  A person’s sexual orientation is a personal and private matter</a:t>
            </a:r>
          </a:p>
          <a:p>
            <a:pPr marL="338138" indent="-338138" eaLnBrk="1" hangingPunct="1"/>
            <a:endParaRPr lang="en-US" sz="2400" smtClean="0"/>
          </a:p>
          <a:p>
            <a:pPr marL="338138" indent="-338138" eaLnBrk="1" hangingPunct="1"/>
            <a:endParaRPr lang="en-US" sz="2400" smtClean="0"/>
          </a:p>
        </p:txBody>
      </p:sp>
      <p:sp>
        <p:nvSpPr>
          <p:cNvPr id="34820" name="TextBox 3"/>
          <p:cNvSpPr txBox="1">
            <a:spLocks noChangeArrowheads="1"/>
          </p:cNvSpPr>
          <p:nvPr/>
        </p:nvSpPr>
        <p:spPr bwMode="auto">
          <a:xfrm>
            <a:off x="1524000" y="762000"/>
            <a:ext cx="6216650" cy="523875"/>
          </a:xfrm>
          <a:prstGeom prst="rect">
            <a:avLst/>
          </a:prstGeom>
          <a:noFill/>
          <a:ln w="9525">
            <a:noFill/>
            <a:miter lim="800000"/>
            <a:headEnd/>
            <a:tailEnd/>
          </a:ln>
        </p:spPr>
        <p:txBody>
          <a:bodyPr wrap="none">
            <a:spAutoFit/>
          </a:bodyPr>
          <a:lstStyle/>
          <a:p>
            <a:r>
              <a:rPr lang="en-US" sz="2800" b="1">
                <a:solidFill>
                  <a:schemeClr val="bg1"/>
                </a:solidFill>
              </a:rPr>
              <a:t>Army Policy on Sexual Harassment</a:t>
            </a:r>
            <a:endParaRPr lang="pt-BR" sz="2800" b="1">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smtClean="0"/>
              <a:t>Sexual Harassment</a:t>
            </a:r>
            <a:endParaRPr/>
          </a:p>
        </p:txBody>
      </p:sp>
      <p:sp>
        <p:nvSpPr>
          <p:cNvPr id="35843" name="Text Placeholder 10"/>
          <p:cNvSpPr>
            <a:spLocks noGrp="1"/>
          </p:cNvSpPr>
          <p:nvPr>
            <p:ph idx="1"/>
          </p:nvPr>
        </p:nvSpPr>
        <p:spPr>
          <a:xfrm>
            <a:off x="330200" y="1336675"/>
            <a:ext cx="8442325" cy="5257800"/>
          </a:xfrm>
        </p:spPr>
        <p:txBody>
          <a:bodyPr/>
          <a:lstStyle/>
          <a:p>
            <a:pPr marL="338138" indent="-338138"/>
            <a:r>
              <a:rPr lang="en-US" sz="2400" b="1" u="sng" smtClean="0"/>
              <a:t>Quid Pro Quo/Sexual Coercion</a:t>
            </a:r>
            <a:r>
              <a:rPr lang="en-US" sz="2400" b="1" smtClean="0"/>
              <a:t>: </a:t>
            </a:r>
            <a:r>
              <a:rPr lang="en-US" sz="2400" smtClean="0"/>
              <a:t>(“This for That”) Conditions placed on an individual’s career in return for sexual favors</a:t>
            </a:r>
          </a:p>
          <a:p>
            <a:pPr marL="338138" indent="-338138"/>
            <a:r>
              <a:rPr lang="en-US" sz="2400" b="1" u="sng" smtClean="0"/>
              <a:t>Hostile Environment</a:t>
            </a:r>
            <a:r>
              <a:rPr lang="en-US" sz="2400" b="1" smtClean="0"/>
              <a:t>:</a:t>
            </a:r>
            <a:r>
              <a:rPr lang="en-US" sz="2400" smtClean="0"/>
              <a:t> Subjected to offensive, unwanted and unsolicited comments, or behaviors of a sexual nature. If these behaviors unreasonably interfere with an individual’s performance then the environment is classified as hostile</a:t>
            </a:r>
          </a:p>
          <a:p>
            <a:pPr lvl="1"/>
            <a:r>
              <a:rPr lang="en-US" sz="2200" smtClean="0"/>
              <a:t>Crude/Offensive behavior</a:t>
            </a:r>
          </a:p>
          <a:p>
            <a:pPr lvl="1"/>
            <a:r>
              <a:rPr lang="en-US" sz="2200" smtClean="0"/>
              <a:t>Unwanted sexual attention</a:t>
            </a:r>
          </a:p>
          <a:p>
            <a:pPr marL="338138" indent="-338138"/>
            <a:endParaRPr lang="en-US" sz="2400" smtClean="0"/>
          </a:p>
          <a:p>
            <a:pPr marL="338138" indent="-338138"/>
            <a:endParaRPr lang="en-US" sz="2400" smtClean="0"/>
          </a:p>
        </p:txBody>
      </p:sp>
      <p:sp>
        <p:nvSpPr>
          <p:cNvPr id="66565" name="Rectangle 5"/>
          <p:cNvSpPr>
            <a:spLocks noChangeArrowheads="1"/>
          </p:cNvSpPr>
          <p:nvPr/>
        </p:nvSpPr>
        <p:spPr bwMode="auto">
          <a:xfrm>
            <a:off x="1219200" y="4114800"/>
            <a:ext cx="7772400" cy="4114800"/>
          </a:xfrm>
          <a:prstGeom prst="rect">
            <a:avLst/>
          </a:prstGeom>
          <a:noFill/>
          <a:ln w="12700">
            <a:noFill/>
            <a:miter lim="800000"/>
            <a:headEnd/>
            <a:tailEnd/>
          </a:ln>
          <a:effectLst/>
        </p:spPr>
        <p:txBody>
          <a:bodyPr lIns="90488" tIns="44450" rIns="90488" bIns="44450"/>
          <a:lstStyle/>
          <a:p>
            <a:pPr>
              <a:spcBef>
                <a:spcPct val="20000"/>
              </a:spcBef>
              <a:buClr>
                <a:schemeClr val="hlink"/>
              </a:buClr>
              <a:buSzPct val="80000"/>
              <a:buFont typeface="Wingdings" pitchFamily="2" charset="2"/>
              <a:buNone/>
              <a:defRPr/>
            </a:pPr>
            <a:endParaRPr lang="en-US" sz="2400" dirty="0">
              <a:effectLst>
                <a:outerShdw blurRad="38100" dist="38100" dir="2700000" algn="tl">
                  <a:srgbClr val="000000"/>
                </a:outerShdw>
              </a:effectLst>
            </a:endParaRPr>
          </a:p>
        </p:txBody>
      </p:sp>
      <p:sp>
        <p:nvSpPr>
          <p:cNvPr id="35845" name="TextBox 5"/>
          <p:cNvSpPr txBox="1">
            <a:spLocks noChangeArrowheads="1"/>
          </p:cNvSpPr>
          <p:nvPr/>
        </p:nvSpPr>
        <p:spPr bwMode="auto">
          <a:xfrm>
            <a:off x="2108200" y="774700"/>
            <a:ext cx="5054600" cy="523875"/>
          </a:xfrm>
          <a:prstGeom prst="rect">
            <a:avLst/>
          </a:prstGeom>
          <a:noFill/>
          <a:ln w="9525">
            <a:noFill/>
            <a:miter lim="800000"/>
            <a:headEnd/>
            <a:tailEnd/>
          </a:ln>
        </p:spPr>
        <p:txBody>
          <a:bodyPr wrap="none">
            <a:spAutoFit/>
          </a:bodyPr>
          <a:lstStyle/>
          <a:p>
            <a:r>
              <a:rPr lang="en-US" sz="2800" b="1">
                <a:solidFill>
                  <a:schemeClr val="bg1"/>
                </a:solidFill>
              </a:rPr>
              <a:t>Types of Sexual Harassment</a:t>
            </a:r>
            <a:endParaRPr lang="pt-BR" sz="2800" b="1">
              <a:solidFill>
                <a:schemeClr val="bg1"/>
              </a:solidFill>
            </a:endParaRPr>
          </a:p>
        </p:txBody>
      </p:sp>
      <p:sp>
        <p:nvSpPr>
          <p:cNvPr id="10" name="Horizontal Scroll 9"/>
          <p:cNvSpPr/>
          <p:nvPr/>
        </p:nvSpPr>
        <p:spPr>
          <a:xfrm>
            <a:off x="5486400" y="4953000"/>
            <a:ext cx="2438400" cy="11430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Desensitization doesn’t make it right!</a:t>
            </a:r>
          </a:p>
          <a:p>
            <a:pPr algn="ctr">
              <a:defRPr/>
            </a:pP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0"/>
            <a:ext cx="8382000" cy="685800"/>
          </a:xfrm>
        </p:spPr>
        <p:txBody>
          <a:bodyPr anchor="t"/>
          <a:lstStyle/>
          <a:p>
            <a:pPr eaLnBrk="1" hangingPunct="1">
              <a:defRPr/>
            </a:pPr>
            <a:r>
              <a:rPr smtClean="0"/>
              <a:t>Sexual Harassment Behaviors</a:t>
            </a:r>
          </a:p>
        </p:txBody>
      </p:sp>
      <p:sp>
        <p:nvSpPr>
          <p:cNvPr id="36867" name="Rectangle 3"/>
          <p:cNvSpPr>
            <a:spLocks noGrp="1" noChangeArrowheads="1"/>
          </p:cNvSpPr>
          <p:nvPr>
            <p:ph type="body" idx="1"/>
          </p:nvPr>
        </p:nvSpPr>
        <p:spPr>
          <a:xfrm>
            <a:off x="457200" y="1295400"/>
            <a:ext cx="8229600" cy="5105400"/>
          </a:xfrm>
        </p:spPr>
        <p:txBody>
          <a:bodyPr/>
          <a:lstStyle/>
          <a:p>
            <a:pPr eaLnBrk="1" hangingPunct="1">
              <a:spcBef>
                <a:spcPct val="0"/>
              </a:spcBef>
              <a:spcAft>
                <a:spcPts val="600"/>
              </a:spcAft>
            </a:pPr>
            <a:r>
              <a:rPr lang="en-US" sz="2200" b="1" smtClean="0"/>
              <a:t>Verbal </a:t>
            </a:r>
          </a:p>
          <a:p>
            <a:pPr marL="795338" lvl="1" indent="-338138" eaLnBrk="1" hangingPunct="1">
              <a:spcBef>
                <a:spcPct val="0"/>
              </a:spcBef>
              <a:spcAft>
                <a:spcPts val="600"/>
              </a:spcAft>
            </a:pPr>
            <a:r>
              <a:rPr lang="en-US" sz="2200" smtClean="0"/>
              <a:t>Jokes, sexually explicit profanity, describing physical appearance, terms of endearment</a:t>
            </a:r>
          </a:p>
          <a:p>
            <a:pPr eaLnBrk="1" hangingPunct="1">
              <a:spcBef>
                <a:spcPct val="0"/>
              </a:spcBef>
              <a:spcAft>
                <a:spcPts val="600"/>
              </a:spcAft>
            </a:pPr>
            <a:r>
              <a:rPr lang="en-US" sz="2200" b="1" smtClean="0"/>
              <a:t>Nonverbal</a:t>
            </a:r>
          </a:p>
          <a:p>
            <a:pPr marL="795338" lvl="1" indent="-338138" eaLnBrk="1" hangingPunct="1">
              <a:spcBef>
                <a:spcPct val="0"/>
              </a:spcBef>
              <a:spcAft>
                <a:spcPts val="600"/>
              </a:spcAft>
            </a:pPr>
            <a:r>
              <a:rPr lang="en-US" sz="2200" smtClean="0"/>
              <a:t>Staring, licking lips suggestively</a:t>
            </a:r>
          </a:p>
          <a:p>
            <a:pPr marL="795338" lvl="1" indent="-338138" eaLnBrk="1" hangingPunct="1">
              <a:spcBef>
                <a:spcPct val="0"/>
              </a:spcBef>
              <a:spcAft>
                <a:spcPts val="600"/>
              </a:spcAft>
            </a:pPr>
            <a:r>
              <a:rPr lang="en-US" sz="2200" smtClean="0"/>
              <a:t>Displaying sexually explicit pictures or screen savers</a:t>
            </a:r>
          </a:p>
          <a:p>
            <a:pPr marL="795338" lvl="1" indent="-338138" eaLnBrk="1" hangingPunct="1">
              <a:spcBef>
                <a:spcPct val="0"/>
              </a:spcBef>
              <a:spcAft>
                <a:spcPts val="600"/>
              </a:spcAft>
            </a:pPr>
            <a:r>
              <a:rPr lang="en-US" sz="2200" smtClean="0"/>
              <a:t>Sexually oriented e-mail, notes, printed material, etc.</a:t>
            </a:r>
          </a:p>
          <a:p>
            <a:pPr eaLnBrk="1" hangingPunct="1">
              <a:spcBef>
                <a:spcPct val="0"/>
              </a:spcBef>
              <a:spcAft>
                <a:spcPts val="600"/>
              </a:spcAft>
            </a:pPr>
            <a:r>
              <a:rPr lang="en-US" sz="2200" b="1" smtClean="0"/>
              <a:t>Physical</a:t>
            </a:r>
          </a:p>
          <a:p>
            <a:pPr marL="795338" lvl="1" indent="-338138" eaLnBrk="1" hangingPunct="1">
              <a:spcBef>
                <a:spcPct val="0"/>
              </a:spcBef>
              <a:spcAft>
                <a:spcPts val="600"/>
              </a:spcAft>
            </a:pPr>
            <a:r>
              <a:rPr lang="en-US" sz="2200" smtClean="0"/>
              <a:t>Cornering or blocking an individual</a:t>
            </a:r>
          </a:p>
          <a:p>
            <a:pPr marL="795338" lvl="1" indent="-338138" eaLnBrk="1" hangingPunct="1">
              <a:spcBef>
                <a:spcPct val="0"/>
              </a:spcBef>
              <a:spcAft>
                <a:spcPts val="600"/>
              </a:spcAft>
            </a:pPr>
            <a:r>
              <a:rPr lang="en-US" sz="2200" smtClean="0"/>
              <a:t>Rubbing against someone or causing someone to brush against in order to pass by</a:t>
            </a:r>
          </a:p>
        </p:txBody>
      </p:sp>
      <p:sp>
        <p:nvSpPr>
          <p:cNvPr id="36868" name="TextBox 3"/>
          <p:cNvSpPr txBox="1">
            <a:spLocks noChangeArrowheads="1"/>
          </p:cNvSpPr>
          <p:nvPr/>
        </p:nvSpPr>
        <p:spPr bwMode="auto">
          <a:xfrm>
            <a:off x="2108200" y="762000"/>
            <a:ext cx="4972050" cy="492125"/>
          </a:xfrm>
          <a:prstGeom prst="rect">
            <a:avLst/>
          </a:prstGeom>
          <a:noFill/>
          <a:ln w="9525">
            <a:noFill/>
            <a:miter lim="800000"/>
            <a:headEnd/>
            <a:tailEnd/>
          </a:ln>
        </p:spPr>
        <p:txBody>
          <a:bodyPr wrap="none">
            <a:spAutoFit/>
          </a:bodyPr>
          <a:lstStyle/>
          <a:p>
            <a:r>
              <a:rPr lang="en-US" sz="2600" b="1">
                <a:solidFill>
                  <a:schemeClr val="bg1"/>
                </a:solidFill>
              </a:rPr>
              <a:t>Sexual Harassment Behaviors</a:t>
            </a:r>
            <a:endParaRPr lang="pt-BR" sz="2600" b="1">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smtClean="0"/>
              <a:t>Civilian Sexual Harassment</a:t>
            </a:r>
            <a:endParaRPr/>
          </a:p>
        </p:txBody>
      </p:sp>
      <p:sp>
        <p:nvSpPr>
          <p:cNvPr id="37891" name="Text Placeholder 10"/>
          <p:cNvSpPr>
            <a:spLocks noGrp="1"/>
          </p:cNvSpPr>
          <p:nvPr>
            <p:ph idx="1"/>
          </p:nvPr>
        </p:nvSpPr>
        <p:spPr>
          <a:xfrm>
            <a:off x="350838" y="1066800"/>
            <a:ext cx="8442325" cy="5257800"/>
          </a:xfrm>
        </p:spPr>
        <p:txBody>
          <a:bodyPr/>
          <a:lstStyle/>
          <a:p>
            <a:pPr marL="338138" indent="-338138"/>
            <a:r>
              <a:rPr lang="en-US" sz="2200" smtClean="0"/>
              <a:t>Sexual harassment is a violation of Title VII of the Civil Rights Act.  Complaints are processed IAW AR 690-600 and 29 CFR Part 1614</a:t>
            </a:r>
          </a:p>
          <a:p>
            <a:pPr marL="338138" indent="-338138"/>
            <a:r>
              <a:rPr lang="en-US" sz="2200" smtClean="0"/>
              <a:t>A civilian may name a management official in his/her complaint, but the complaint is filed against the Secretary of the Army</a:t>
            </a:r>
          </a:p>
          <a:p>
            <a:pPr marL="338138" indent="-338138"/>
            <a:r>
              <a:rPr lang="en-US" sz="2200" smtClean="0"/>
              <a:t>A civilian must contact the EEO Office within 45 days of the harassment to initiate a complaint of discrimination.  If the harassment is ongoing, the most recent instance must have occurred within 45 days of contact with the EEO Office</a:t>
            </a:r>
          </a:p>
          <a:p>
            <a:pPr marL="338138" indent="-338138"/>
            <a:endParaRPr lang="en-US" sz="2200" smtClean="0"/>
          </a:p>
        </p:txBody>
      </p:sp>
      <p:sp>
        <p:nvSpPr>
          <p:cNvPr id="66565" name="Rectangle 5"/>
          <p:cNvSpPr>
            <a:spLocks noChangeArrowheads="1"/>
          </p:cNvSpPr>
          <p:nvPr/>
        </p:nvSpPr>
        <p:spPr bwMode="auto">
          <a:xfrm>
            <a:off x="1143000" y="4038600"/>
            <a:ext cx="7772400" cy="4114800"/>
          </a:xfrm>
          <a:prstGeom prst="rect">
            <a:avLst/>
          </a:prstGeom>
          <a:noFill/>
          <a:ln w="12700">
            <a:noFill/>
            <a:miter lim="800000"/>
            <a:headEnd/>
            <a:tailEnd/>
          </a:ln>
          <a:effectLst/>
        </p:spPr>
        <p:txBody>
          <a:bodyPr lIns="90488" tIns="44450" rIns="90488" bIns="44450"/>
          <a:lstStyle/>
          <a:p>
            <a:pPr>
              <a:spcBef>
                <a:spcPct val="20000"/>
              </a:spcBef>
              <a:buClr>
                <a:schemeClr val="hlink"/>
              </a:buClr>
              <a:buSzPct val="80000"/>
              <a:buFont typeface="Wingdings" pitchFamily="2" charset="2"/>
              <a:buNone/>
              <a:defRPr/>
            </a:pPr>
            <a:endParaRPr lang="en-US" sz="2400" dirty="0">
              <a:effectLst>
                <a:outerShdw blurRad="38100" dist="38100" dir="2700000" algn="tl">
                  <a:srgbClr val="000000"/>
                </a:outerShdw>
              </a:effectLst>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smtClean="0"/>
              <a:t>Civilian Sexual Harassment Con't</a:t>
            </a:r>
            <a:endParaRPr/>
          </a:p>
        </p:txBody>
      </p:sp>
      <p:sp>
        <p:nvSpPr>
          <p:cNvPr id="38915" name="Text Placeholder 10"/>
          <p:cNvSpPr>
            <a:spLocks noGrp="1"/>
          </p:cNvSpPr>
          <p:nvPr>
            <p:ph idx="1"/>
          </p:nvPr>
        </p:nvSpPr>
        <p:spPr>
          <a:xfrm>
            <a:off x="350838" y="1066800"/>
            <a:ext cx="8442325" cy="5257800"/>
          </a:xfrm>
        </p:spPr>
        <p:txBody>
          <a:bodyPr/>
          <a:lstStyle/>
          <a:p>
            <a:pPr marL="338138" indent="-338138"/>
            <a:r>
              <a:rPr lang="en-US" sz="2200" smtClean="0"/>
              <a:t>Any civilian employee under the direct supervision of a commanding officer or officer in charge of a military unit, vessel, facility, or area of the Army may use an alternate procedure for addressing allegations of sexual harassment</a:t>
            </a:r>
          </a:p>
          <a:p>
            <a:pPr marL="636588" lvl="1" indent="-338138"/>
            <a:r>
              <a:rPr lang="en-US" sz="2200" smtClean="0"/>
              <a:t>Title 10 US Code Section 1561 is a civilian option for addressing sexual harassment concerns involving military commanders</a:t>
            </a:r>
          </a:p>
          <a:p>
            <a:pPr marL="636588" lvl="1" indent="-338138"/>
            <a:r>
              <a:rPr lang="en-US" sz="2200" smtClean="0"/>
              <a:t>It is separate from the Army’s EEO complaint procedure</a:t>
            </a:r>
          </a:p>
          <a:p>
            <a:pPr marL="636588" lvl="1" indent="-338138"/>
            <a:r>
              <a:rPr lang="en-US" sz="2200" smtClean="0"/>
              <a:t>Generally both (EEO and US Code Section 1561) procedures can be  conducted simultaneously</a:t>
            </a:r>
          </a:p>
        </p:txBody>
      </p:sp>
      <p:sp>
        <p:nvSpPr>
          <p:cNvPr id="66565" name="Rectangle 5"/>
          <p:cNvSpPr>
            <a:spLocks noChangeArrowheads="1"/>
          </p:cNvSpPr>
          <p:nvPr/>
        </p:nvSpPr>
        <p:spPr bwMode="auto">
          <a:xfrm>
            <a:off x="1143000" y="4038600"/>
            <a:ext cx="7772400" cy="4114800"/>
          </a:xfrm>
          <a:prstGeom prst="rect">
            <a:avLst/>
          </a:prstGeom>
          <a:noFill/>
          <a:ln w="12700">
            <a:noFill/>
            <a:miter lim="800000"/>
            <a:headEnd/>
            <a:tailEnd/>
          </a:ln>
          <a:effectLst/>
        </p:spPr>
        <p:txBody>
          <a:bodyPr lIns="90488" tIns="44450" rIns="90488" bIns="44450"/>
          <a:lstStyle/>
          <a:p>
            <a:pPr>
              <a:spcBef>
                <a:spcPct val="20000"/>
              </a:spcBef>
              <a:buClr>
                <a:schemeClr val="hlink"/>
              </a:buClr>
              <a:buSzPct val="80000"/>
              <a:buFont typeface="Wingdings" pitchFamily="2" charset="2"/>
              <a:buNone/>
              <a:defRPr/>
            </a:pPr>
            <a:endParaRPr lang="en-US" sz="2400" dirty="0">
              <a:effectLst>
                <a:outerShdw blurRad="38100" dist="38100" dir="2700000" algn="tl">
                  <a:srgbClr val="000000"/>
                </a:outerShdw>
              </a:effectLst>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dirty="0" smtClean="0"/>
              <a:t>Civilian and Military Distinctions </a:t>
            </a:r>
            <a:endParaRPr dirty="0"/>
          </a:p>
        </p:txBody>
      </p:sp>
      <p:sp>
        <p:nvSpPr>
          <p:cNvPr id="39939" name="Text Placeholder 2"/>
          <p:cNvSpPr>
            <a:spLocks noGrp="1"/>
          </p:cNvSpPr>
          <p:nvPr>
            <p:ph sz="half" idx="1"/>
          </p:nvPr>
        </p:nvSpPr>
        <p:spPr>
          <a:xfrm>
            <a:off x="228600" y="1331913"/>
            <a:ext cx="4419600" cy="4800600"/>
          </a:xfrm>
        </p:spPr>
        <p:txBody>
          <a:bodyPr/>
          <a:lstStyle/>
          <a:p>
            <a:pPr marL="338138" indent="-338138"/>
            <a:r>
              <a:rPr lang="en-US" sz="2000" smtClean="0"/>
              <a:t>On-Duty </a:t>
            </a:r>
          </a:p>
          <a:p>
            <a:pPr marL="338138" indent="-338138"/>
            <a:r>
              <a:rPr lang="en-US" sz="2000" smtClean="0"/>
              <a:t>Right to sue through the administrative process provided in 29 CFR Part 1614</a:t>
            </a:r>
            <a:endParaRPr lang="en-US" sz="2000" smtClean="0">
              <a:solidFill>
                <a:srgbClr val="FF0000"/>
              </a:solidFill>
            </a:endParaRPr>
          </a:p>
          <a:p>
            <a:pPr marL="338138" indent="-338138">
              <a:spcBef>
                <a:spcPct val="0"/>
              </a:spcBef>
            </a:pPr>
            <a:r>
              <a:rPr lang="en-US" sz="2000" smtClean="0"/>
              <a:t>Management responsible for confronting offenders once it knows or should know of the harassment</a:t>
            </a:r>
          </a:p>
          <a:p>
            <a:pPr marL="338138" indent="-338138">
              <a:spcBef>
                <a:spcPct val="0"/>
              </a:spcBef>
            </a:pPr>
            <a:r>
              <a:rPr lang="en-US" sz="2000" smtClean="0"/>
              <a:t>Complaints must be managed by Equal Employment Opportunity (EEO) personnel</a:t>
            </a:r>
          </a:p>
          <a:p>
            <a:pPr marL="338138" indent="-338138">
              <a:spcBef>
                <a:spcPct val="0"/>
              </a:spcBef>
            </a:pPr>
            <a:r>
              <a:rPr lang="en-US" sz="2000" smtClean="0"/>
              <a:t>Must contact EEO Office within 45 days of the harassment</a:t>
            </a:r>
          </a:p>
          <a:p>
            <a:pPr marL="338138" indent="-338138"/>
            <a:endParaRPr lang="en-US" sz="2000" smtClean="0"/>
          </a:p>
          <a:p>
            <a:pPr marL="338138" indent="-338138"/>
            <a:endParaRPr lang="en-US" sz="2000" smtClean="0"/>
          </a:p>
          <a:p>
            <a:pPr marL="338138" indent="-338138"/>
            <a:endParaRPr lang="en-US" sz="2000" smtClean="0"/>
          </a:p>
        </p:txBody>
      </p:sp>
      <p:sp>
        <p:nvSpPr>
          <p:cNvPr id="39940" name="Content Placeholder 3"/>
          <p:cNvSpPr>
            <a:spLocks noGrp="1"/>
          </p:cNvSpPr>
          <p:nvPr>
            <p:ph sz="half" idx="2"/>
          </p:nvPr>
        </p:nvSpPr>
        <p:spPr>
          <a:xfrm>
            <a:off x="4641850" y="1374775"/>
            <a:ext cx="4222750" cy="4800600"/>
          </a:xfrm>
        </p:spPr>
        <p:txBody>
          <a:bodyPr/>
          <a:lstStyle/>
          <a:p>
            <a:r>
              <a:rPr lang="en-US" sz="2000" smtClean="0"/>
              <a:t>24/7 on and off-duty</a:t>
            </a:r>
          </a:p>
          <a:p>
            <a:r>
              <a:rPr lang="en-US" sz="2000" smtClean="0"/>
              <a:t>No right to sue</a:t>
            </a:r>
          </a:p>
          <a:p>
            <a:r>
              <a:rPr lang="en-US" sz="2000" smtClean="0"/>
              <a:t>Victims encouraged to confront offenders</a:t>
            </a:r>
          </a:p>
          <a:p>
            <a:r>
              <a:rPr lang="en-US" sz="2000" smtClean="0"/>
              <a:t>Complaints managed by SHARP personnel</a:t>
            </a:r>
          </a:p>
        </p:txBody>
      </p:sp>
      <p:sp>
        <p:nvSpPr>
          <p:cNvPr id="39941" name="TextBox 4"/>
          <p:cNvSpPr txBox="1">
            <a:spLocks noChangeArrowheads="1"/>
          </p:cNvSpPr>
          <p:nvPr/>
        </p:nvSpPr>
        <p:spPr bwMode="auto">
          <a:xfrm>
            <a:off x="1295400" y="793750"/>
            <a:ext cx="2057400" cy="492125"/>
          </a:xfrm>
          <a:prstGeom prst="rect">
            <a:avLst/>
          </a:prstGeom>
          <a:noFill/>
          <a:ln w="9525">
            <a:noFill/>
            <a:miter lim="800000"/>
            <a:headEnd/>
            <a:tailEnd/>
          </a:ln>
        </p:spPr>
        <p:txBody>
          <a:bodyPr>
            <a:spAutoFit/>
          </a:bodyPr>
          <a:lstStyle/>
          <a:p>
            <a:pPr algn="ctr"/>
            <a:r>
              <a:rPr lang="en-US" sz="2600" b="1" u="sng">
                <a:solidFill>
                  <a:schemeClr val="bg1"/>
                </a:solidFill>
              </a:rPr>
              <a:t>Civilian</a:t>
            </a:r>
          </a:p>
        </p:txBody>
      </p:sp>
      <p:sp>
        <p:nvSpPr>
          <p:cNvPr id="39942" name="TextBox 5"/>
          <p:cNvSpPr txBox="1">
            <a:spLocks noChangeArrowheads="1"/>
          </p:cNvSpPr>
          <p:nvPr/>
        </p:nvSpPr>
        <p:spPr bwMode="auto">
          <a:xfrm>
            <a:off x="4953000" y="793750"/>
            <a:ext cx="3429000" cy="492125"/>
          </a:xfrm>
          <a:prstGeom prst="rect">
            <a:avLst/>
          </a:prstGeom>
          <a:noFill/>
          <a:ln w="9525">
            <a:noFill/>
            <a:miter lim="800000"/>
            <a:headEnd/>
            <a:tailEnd/>
          </a:ln>
        </p:spPr>
        <p:txBody>
          <a:bodyPr>
            <a:spAutoFit/>
          </a:bodyPr>
          <a:lstStyle/>
          <a:p>
            <a:pPr algn="ctr"/>
            <a:r>
              <a:rPr lang="en-US" sz="2600" b="1" u="sng">
                <a:solidFill>
                  <a:schemeClr val="bg1"/>
                </a:solidFill>
              </a:rPr>
              <a:t>Military</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610600" cy="685800"/>
          </a:xfrm>
        </p:spPr>
        <p:txBody>
          <a:bodyPr anchor="t"/>
          <a:lstStyle/>
          <a:p>
            <a:pPr eaLnBrk="1" hangingPunct="1">
              <a:defRPr/>
            </a:pPr>
            <a:r>
              <a:rPr smtClean="0"/>
              <a:t>Sexual Harassment Indicators</a:t>
            </a:r>
          </a:p>
        </p:txBody>
      </p:sp>
      <p:sp>
        <p:nvSpPr>
          <p:cNvPr id="40963" name="Rectangle 3"/>
          <p:cNvSpPr>
            <a:spLocks noGrp="1" noChangeArrowheads="1"/>
          </p:cNvSpPr>
          <p:nvPr>
            <p:ph type="body" idx="1"/>
          </p:nvPr>
        </p:nvSpPr>
        <p:spPr>
          <a:xfrm>
            <a:off x="533400" y="1600200"/>
            <a:ext cx="8153400" cy="4953000"/>
          </a:xfrm>
        </p:spPr>
        <p:txBody>
          <a:bodyPr/>
          <a:lstStyle/>
          <a:p>
            <a:pPr marL="338138" indent="-338138" eaLnBrk="1" hangingPunct="1">
              <a:spcBef>
                <a:spcPct val="0"/>
              </a:spcBef>
              <a:buClrTx/>
            </a:pPr>
            <a:r>
              <a:rPr lang="en-US" smtClean="0"/>
              <a:t>Is the behavior sexual in nature?</a:t>
            </a:r>
          </a:p>
          <a:p>
            <a:pPr marL="338138" indent="-338138" eaLnBrk="1" hangingPunct="1">
              <a:spcBef>
                <a:spcPct val="0"/>
              </a:spcBef>
              <a:buClrTx/>
            </a:pPr>
            <a:r>
              <a:rPr lang="en-US" smtClean="0"/>
              <a:t>Is the behavior unwelcome?</a:t>
            </a:r>
          </a:p>
          <a:p>
            <a:pPr marL="338138" indent="-338138" eaLnBrk="1" hangingPunct="1">
              <a:spcBef>
                <a:spcPct val="0"/>
              </a:spcBef>
              <a:buClrTx/>
            </a:pPr>
            <a:r>
              <a:rPr lang="en-US" smtClean="0"/>
              <a:t>Have sexual favors been demanded, requested, or suggested? </a:t>
            </a:r>
          </a:p>
          <a:p>
            <a:pPr marL="338138" indent="-338138" eaLnBrk="1" hangingPunct="1">
              <a:spcBef>
                <a:spcPct val="0"/>
              </a:spcBef>
              <a:buClrTx/>
            </a:pPr>
            <a:r>
              <a:rPr lang="en-US" smtClean="0"/>
              <a:t>Does the behavior create a hostile or offensive environment?</a:t>
            </a:r>
          </a:p>
          <a:p>
            <a:pPr marL="338138" indent="-338138" eaLnBrk="1" hangingPunct="1">
              <a:spcBef>
                <a:spcPct val="0"/>
              </a:spcBef>
              <a:buClrTx/>
            </a:pPr>
            <a:r>
              <a:rPr lang="en-US" smtClean="0"/>
              <a:t>Would a reasonable person react the same way to this incident or behavior? </a:t>
            </a:r>
          </a:p>
        </p:txBody>
      </p:sp>
      <p:sp>
        <p:nvSpPr>
          <p:cNvPr id="40964" name="TextBox 3"/>
          <p:cNvSpPr txBox="1">
            <a:spLocks noChangeArrowheads="1"/>
          </p:cNvSpPr>
          <p:nvPr/>
        </p:nvSpPr>
        <p:spPr bwMode="auto">
          <a:xfrm>
            <a:off x="1981200" y="838200"/>
            <a:ext cx="5321300" cy="523875"/>
          </a:xfrm>
          <a:prstGeom prst="rect">
            <a:avLst/>
          </a:prstGeom>
          <a:noFill/>
          <a:ln w="9525">
            <a:noFill/>
            <a:miter lim="800000"/>
            <a:headEnd/>
            <a:tailEnd/>
          </a:ln>
        </p:spPr>
        <p:txBody>
          <a:bodyPr wrap="none">
            <a:spAutoFit/>
          </a:bodyPr>
          <a:lstStyle/>
          <a:p>
            <a:r>
              <a:rPr lang="en-US" sz="2800" b="1">
                <a:solidFill>
                  <a:schemeClr val="bg1"/>
                </a:solidFill>
              </a:rPr>
              <a:t>Sexual Harassment Indicators</a:t>
            </a:r>
            <a:endParaRPr lang="pt-BR" sz="2800" b="1">
              <a:solidFill>
                <a:schemeClr val="bg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95600" y="0"/>
            <a:ext cx="6172200" cy="609600"/>
          </a:xfrm>
        </p:spPr>
        <p:txBody>
          <a:bodyPr anchor="t"/>
          <a:lstStyle/>
          <a:p>
            <a:pPr eaLnBrk="1" hangingPunct="1">
              <a:defRPr/>
            </a:pPr>
            <a:r>
              <a:rPr smtClean="0"/>
              <a:t>Sexual Harassment</a:t>
            </a:r>
          </a:p>
        </p:txBody>
      </p:sp>
      <p:sp>
        <p:nvSpPr>
          <p:cNvPr id="41987" name="Rectangle 3"/>
          <p:cNvSpPr>
            <a:spLocks noGrp="1" noChangeArrowheads="1"/>
          </p:cNvSpPr>
          <p:nvPr>
            <p:ph type="body" idx="4294967295"/>
          </p:nvPr>
        </p:nvSpPr>
        <p:spPr>
          <a:xfrm>
            <a:off x="228600" y="1049338"/>
            <a:ext cx="8686800" cy="5267325"/>
          </a:xfrm>
        </p:spPr>
        <p:txBody>
          <a:bodyPr/>
          <a:lstStyle/>
          <a:p>
            <a:pPr eaLnBrk="1" hangingPunct="1">
              <a:spcBef>
                <a:spcPct val="0"/>
              </a:spcBef>
              <a:spcAft>
                <a:spcPts val="600"/>
              </a:spcAft>
            </a:pPr>
            <a:r>
              <a:rPr lang="en-US" sz="2400" smtClean="0"/>
              <a:t>Sexual Harassment is punishable under UCMJ</a:t>
            </a:r>
          </a:p>
          <a:p>
            <a:pPr lvl="1" eaLnBrk="1" hangingPunct="1">
              <a:spcBef>
                <a:spcPct val="0"/>
              </a:spcBef>
              <a:spcAft>
                <a:spcPts val="600"/>
              </a:spcAft>
            </a:pPr>
            <a:r>
              <a:rPr lang="en-US" sz="2000" smtClean="0"/>
              <a:t>Article 15 (Non-judicial Punishment)</a:t>
            </a:r>
          </a:p>
          <a:p>
            <a:pPr marL="638175" lvl="3" eaLnBrk="1" hangingPunct="1">
              <a:spcBef>
                <a:spcPct val="0"/>
              </a:spcBef>
              <a:spcAft>
                <a:spcPts val="600"/>
              </a:spcAft>
              <a:buFont typeface="Arial" pitchFamily="34" charset="0"/>
              <a:buChar char="•"/>
            </a:pPr>
            <a:r>
              <a:rPr lang="en-US" smtClean="0"/>
              <a:t>Courts-Martial</a:t>
            </a:r>
          </a:p>
          <a:p>
            <a:pPr marL="638175" lvl="3" eaLnBrk="1" hangingPunct="1">
              <a:spcBef>
                <a:spcPct val="0"/>
              </a:spcBef>
              <a:spcAft>
                <a:spcPts val="600"/>
              </a:spcAft>
              <a:buFont typeface="Arial" pitchFamily="34" charset="0"/>
              <a:buChar char="•"/>
            </a:pPr>
            <a:r>
              <a:rPr lang="en-US" smtClean="0"/>
              <a:t>Physical contact such as groping and fondling constitutes sexual assault and is punishable under UCMJ, and other Federal and local civilian laws</a:t>
            </a:r>
          </a:p>
          <a:p>
            <a:pPr eaLnBrk="1" hangingPunct="1">
              <a:spcBef>
                <a:spcPct val="0"/>
              </a:spcBef>
              <a:spcAft>
                <a:spcPct val="0"/>
              </a:spcAft>
            </a:pPr>
            <a:r>
              <a:rPr lang="en-US" sz="2400" smtClean="0"/>
              <a:t>Administrative Actions:</a:t>
            </a:r>
          </a:p>
          <a:p>
            <a:pPr marL="638175" lvl="3" eaLnBrk="1" hangingPunct="1">
              <a:spcBef>
                <a:spcPts val="600"/>
              </a:spcBef>
              <a:spcAft>
                <a:spcPct val="0"/>
              </a:spcAft>
              <a:buFont typeface="Arial" pitchFamily="34" charset="0"/>
              <a:buChar char="•"/>
            </a:pPr>
            <a:r>
              <a:rPr lang="en-US" smtClean="0"/>
              <a:t>Counseling</a:t>
            </a:r>
          </a:p>
          <a:p>
            <a:pPr marL="638175" lvl="3" eaLnBrk="1" hangingPunct="1">
              <a:spcBef>
                <a:spcPts val="600"/>
              </a:spcBef>
              <a:spcAft>
                <a:spcPct val="0"/>
              </a:spcAft>
              <a:buFont typeface="Arial" pitchFamily="34" charset="0"/>
              <a:buChar char="•"/>
            </a:pPr>
            <a:r>
              <a:rPr lang="en-US" smtClean="0"/>
              <a:t>Additional training</a:t>
            </a:r>
          </a:p>
          <a:p>
            <a:pPr marL="638175" lvl="3" eaLnBrk="1" hangingPunct="1">
              <a:spcBef>
                <a:spcPts val="600"/>
              </a:spcBef>
              <a:spcAft>
                <a:spcPct val="0"/>
              </a:spcAft>
              <a:buFont typeface="Arial" pitchFamily="34" charset="0"/>
              <a:buChar char="•"/>
            </a:pPr>
            <a:r>
              <a:rPr lang="en-US" smtClean="0"/>
              <a:t>Denial of privileges</a:t>
            </a:r>
          </a:p>
          <a:p>
            <a:pPr marL="638175" lvl="3" eaLnBrk="1" hangingPunct="1">
              <a:spcBef>
                <a:spcPts val="600"/>
              </a:spcBef>
              <a:spcAft>
                <a:spcPct val="0"/>
              </a:spcAft>
              <a:buFont typeface="Arial" pitchFamily="34" charset="0"/>
              <a:buChar char="•"/>
            </a:pPr>
            <a:r>
              <a:rPr lang="en-US" smtClean="0"/>
              <a:t>Rehabilitative transfer</a:t>
            </a:r>
          </a:p>
          <a:p>
            <a:pPr marL="638175" lvl="3" eaLnBrk="1" hangingPunct="1">
              <a:spcBef>
                <a:spcPts val="600"/>
              </a:spcBef>
              <a:spcAft>
                <a:spcPct val="0"/>
              </a:spcAft>
              <a:buFont typeface="Arial" pitchFamily="34" charset="0"/>
              <a:buChar char="•"/>
            </a:pPr>
            <a:r>
              <a:rPr lang="en-US" smtClean="0"/>
              <a:t>Letter of reprimand</a:t>
            </a:r>
          </a:p>
          <a:p>
            <a:pPr marL="638175" lvl="3" eaLnBrk="1" hangingPunct="1">
              <a:spcBef>
                <a:spcPts val="600"/>
              </a:spcBef>
              <a:spcAft>
                <a:spcPct val="0"/>
              </a:spcAft>
              <a:buFont typeface="Arial" pitchFamily="34" charset="0"/>
              <a:buChar char="•"/>
            </a:pPr>
            <a:r>
              <a:rPr lang="en-US" smtClean="0"/>
              <a:t>Bar to reenlistment</a:t>
            </a:r>
          </a:p>
          <a:p>
            <a:pPr marL="638175" lvl="3" eaLnBrk="1" hangingPunct="1">
              <a:spcBef>
                <a:spcPts val="600"/>
              </a:spcBef>
              <a:spcAft>
                <a:spcPct val="0"/>
              </a:spcAft>
              <a:buFont typeface="Arial" pitchFamily="34" charset="0"/>
              <a:buChar char="•"/>
            </a:pPr>
            <a:r>
              <a:rPr lang="en-US" smtClean="0"/>
              <a:t>Separation/Discharge</a:t>
            </a:r>
          </a:p>
          <a:p>
            <a:pPr lvl="1" eaLnBrk="1" hangingPunct="1">
              <a:lnSpc>
                <a:spcPct val="90000"/>
              </a:lnSpc>
              <a:buFont typeface="Times" pitchFamily="18" charset="0"/>
              <a:buNone/>
            </a:pPr>
            <a:endParaRPr lang="en-US" sz="1800" smtClean="0"/>
          </a:p>
        </p:txBody>
      </p:sp>
      <p:pic>
        <p:nvPicPr>
          <p:cNvPr id="41988" name="Picture 11" descr="C:\Users\Bharti Dalal\Desktop\IAMS_4c_Gray.png"/>
          <p:cNvPicPr>
            <a:picLocks noChangeAspect="1" noChangeArrowheads="1"/>
          </p:cNvPicPr>
          <p:nvPr/>
        </p:nvPicPr>
        <p:blipFill>
          <a:blip r:embed="rId3" cstate="print"/>
          <a:srcRect/>
          <a:stretch>
            <a:fillRect/>
          </a:stretch>
        </p:blipFill>
        <p:spPr bwMode="auto">
          <a:xfrm>
            <a:off x="41275" y="98425"/>
            <a:ext cx="1558925" cy="587375"/>
          </a:xfrm>
          <a:prstGeom prst="rect">
            <a:avLst/>
          </a:prstGeom>
          <a:noFill/>
          <a:ln w="9525">
            <a:noFill/>
            <a:miter lim="800000"/>
            <a:headEnd/>
            <a:tailEnd/>
          </a:ln>
        </p:spPr>
      </p:pic>
      <p:sp>
        <p:nvSpPr>
          <p:cNvPr id="41989" name="TextBox 4"/>
          <p:cNvSpPr txBox="1">
            <a:spLocks noChangeArrowheads="1"/>
          </p:cNvSpPr>
          <p:nvPr/>
        </p:nvSpPr>
        <p:spPr bwMode="auto">
          <a:xfrm>
            <a:off x="1981200" y="617538"/>
            <a:ext cx="5180013" cy="523875"/>
          </a:xfrm>
          <a:prstGeom prst="rect">
            <a:avLst/>
          </a:prstGeom>
          <a:noFill/>
          <a:ln w="9525">
            <a:noFill/>
            <a:miter lim="800000"/>
            <a:headEnd/>
            <a:tailEnd/>
          </a:ln>
        </p:spPr>
        <p:txBody>
          <a:bodyPr wrap="none">
            <a:spAutoFit/>
          </a:bodyPr>
          <a:lstStyle/>
          <a:p>
            <a:r>
              <a:rPr lang="en-US" sz="2800" b="1">
                <a:solidFill>
                  <a:schemeClr val="bg1"/>
                </a:solidFill>
              </a:rPr>
              <a:t>Legal Ramifications (Military)</a:t>
            </a:r>
            <a:endParaRPr lang="pt-BR" sz="2800" b="1">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S.R.E.E.</a:t>
            </a:r>
            <a:endParaRPr lang="en-US" dirty="0"/>
          </a:p>
        </p:txBody>
      </p:sp>
      <p:sp>
        <p:nvSpPr>
          <p:cNvPr id="5" name="Text Placeholder 4"/>
          <p:cNvSpPr>
            <a:spLocks noGrp="1"/>
          </p:cNvSpPr>
          <p:nvPr>
            <p:ph type="body" sz="quarter" idx="10"/>
          </p:nvPr>
        </p:nvSpPr>
        <p:spPr/>
        <p:txBody>
          <a:bodyPr/>
          <a:lstStyle/>
          <a:p>
            <a:r>
              <a:rPr lang="en-US" dirty="0" smtClean="0"/>
              <a:t>SAFETY:</a:t>
            </a:r>
          </a:p>
          <a:p>
            <a:pPr>
              <a:buNone/>
            </a:pPr>
            <a:endParaRPr lang="en-US" dirty="0" smtClean="0"/>
          </a:p>
          <a:p>
            <a:r>
              <a:rPr lang="en-US" dirty="0" smtClean="0"/>
              <a:t>RISK: </a:t>
            </a:r>
          </a:p>
          <a:p>
            <a:pPr>
              <a:buNone/>
            </a:pPr>
            <a:endParaRPr lang="en-US" dirty="0" smtClean="0"/>
          </a:p>
          <a:p>
            <a:r>
              <a:rPr lang="en-US" dirty="0" smtClean="0"/>
              <a:t>ENVIRONMENTAL CONSIDERATIONS:</a:t>
            </a:r>
          </a:p>
          <a:p>
            <a:pPr>
              <a:buNone/>
            </a:pPr>
            <a:endParaRPr lang="en-US" dirty="0" smtClean="0"/>
          </a:p>
          <a:p>
            <a:r>
              <a:rPr lang="en-US" dirty="0" smtClean="0"/>
              <a:t>EVALUATION:</a:t>
            </a:r>
          </a:p>
          <a:p>
            <a:pPr>
              <a:buNone/>
            </a:pPr>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sz="2800" smtClean="0"/>
              <a:t>Sexual Harassment Legal Ramifications (Civilians)</a:t>
            </a:r>
            <a:endParaRPr sz="2800"/>
          </a:p>
        </p:txBody>
      </p:sp>
      <p:sp>
        <p:nvSpPr>
          <p:cNvPr id="43011" name="Text Placeholder 10"/>
          <p:cNvSpPr>
            <a:spLocks noGrp="1"/>
          </p:cNvSpPr>
          <p:nvPr>
            <p:ph idx="1"/>
          </p:nvPr>
        </p:nvSpPr>
        <p:spPr>
          <a:xfrm>
            <a:off x="350838" y="1676400"/>
            <a:ext cx="8442325" cy="5257800"/>
          </a:xfrm>
        </p:spPr>
        <p:txBody>
          <a:bodyPr/>
          <a:lstStyle/>
          <a:p>
            <a:pPr marL="338138" indent="-338138"/>
            <a:r>
              <a:rPr lang="en-US" sz="2400" smtClean="0"/>
              <a:t>Department of the Army is held vicariously liable when sexual harassment is found.  Liability could include:</a:t>
            </a:r>
          </a:p>
          <a:p>
            <a:pPr marL="693738" lvl="2" indent="-300038"/>
            <a:r>
              <a:rPr lang="en-US" smtClean="0"/>
              <a:t>Compensatory damages/attorney fees are paid from Unit Operational Funds</a:t>
            </a:r>
          </a:p>
          <a:p>
            <a:pPr marL="693738" lvl="2" indent="-300038"/>
            <a:r>
              <a:rPr lang="en-US" smtClean="0"/>
              <a:t>Management may decide to reassign the alleged civilian perpetrator and take disciplinary action against a civilian employee found to have engaged in harassment.</a:t>
            </a:r>
          </a:p>
          <a:p>
            <a:pPr marL="693738" lvl="2" indent="-300038"/>
            <a:r>
              <a:rPr lang="en-US" smtClean="0"/>
              <a:t>Same actions apply to Soldier perpetrator as previous slide</a:t>
            </a:r>
          </a:p>
        </p:txBody>
      </p:sp>
      <p:sp>
        <p:nvSpPr>
          <p:cNvPr id="66565" name="Rectangle 5"/>
          <p:cNvSpPr>
            <a:spLocks noChangeArrowheads="1"/>
          </p:cNvSpPr>
          <p:nvPr/>
        </p:nvSpPr>
        <p:spPr bwMode="auto">
          <a:xfrm>
            <a:off x="1219200" y="4114800"/>
            <a:ext cx="7772400" cy="4114800"/>
          </a:xfrm>
          <a:prstGeom prst="rect">
            <a:avLst/>
          </a:prstGeom>
          <a:noFill/>
          <a:ln w="12700">
            <a:noFill/>
            <a:miter lim="800000"/>
            <a:headEnd/>
            <a:tailEnd/>
          </a:ln>
          <a:effectLst/>
        </p:spPr>
        <p:txBody>
          <a:bodyPr lIns="90488" tIns="44450" rIns="90488" bIns="44450"/>
          <a:lstStyle/>
          <a:p>
            <a:pPr>
              <a:spcBef>
                <a:spcPct val="20000"/>
              </a:spcBef>
              <a:buClr>
                <a:schemeClr val="hlink"/>
              </a:buClr>
              <a:buSzPct val="80000"/>
              <a:buFont typeface="Wingdings" pitchFamily="2" charset="2"/>
              <a:buNone/>
              <a:defRPr/>
            </a:pPr>
            <a:endParaRPr lang="en-US" sz="2400" dirty="0">
              <a:effectLst>
                <a:outerShdw blurRad="38100" dist="38100" dir="2700000" algn="tl">
                  <a:srgbClr val="000000"/>
                </a:outerShdw>
              </a:effectLst>
            </a:endParaRPr>
          </a:p>
        </p:txBody>
      </p:sp>
      <p:sp>
        <p:nvSpPr>
          <p:cNvPr id="43013" name="TextBox 5"/>
          <p:cNvSpPr txBox="1">
            <a:spLocks noChangeArrowheads="1"/>
          </p:cNvSpPr>
          <p:nvPr/>
        </p:nvSpPr>
        <p:spPr bwMode="auto">
          <a:xfrm>
            <a:off x="1981200" y="923925"/>
            <a:ext cx="5199063" cy="523875"/>
          </a:xfrm>
          <a:prstGeom prst="rect">
            <a:avLst/>
          </a:prstGeom>
          <a:noFill/>
          <a:ln w="9525">
            <a:noFill/>
            <a:miter lim="800000"/>
            <a:headEnd/>
            <a:tailEnd/>
          </a:ln>
        </p:spPr>
        <p:txBody>
          <a:bodyPr wrap="none">
            <a:spAutoFit/>
          </a:bodyPr>
          <a:lstStyle/>
          <a:p>
            <a:r>
              <a:rPr lang="en-US" sz="2800" b="1">
                <a:solidFill>
                  <a:schemeClr val="bg1"/>
                </a:solidFill>
              </a:rPr>
              <a:t>Legal Ramifications (Civilian)</a:t>
            </a:r>
            <a:endParaRPr lang="pt-BR" sz="2800" b="1">
              <a:solidFill>
                <a:schemeClr val="bg1"/>
              </a:solidFil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0"/>
            <a:ext cx="8458200" cy="609600"/>
          </a:xfrm>
        </p:spPr>
        <p:txBody>
          <a:bodyPr anchor="t"/>
          <a:lstStyle/>
          <a:p>
            <a:pPr eaLnBrk="1" hangingPunct="1">
              <a:defRPr/>
            </a:pPr>
            <a:r>
              <a:rPr smtClean="0"/>
              <a:t>Sexual Harassment Response Mode</a:t>
            </a:r>
          </a:p>
        </p:txBody>
      </p:sp>
      <p:sp>
        <p:nvSpPr>
          <p:cNvPr id="39939" name="Rectangle 3"/>
          <p:cNvSpPr>
            <a:spLocks noGrp="1" noChangeArrowheads="1"/>
          </p:cNvSpPr>
          <p:nvPr>
            <p:ph type="body" idx="1"/>
          </p:nvPr>
        </p:nvSpPr>
        <p:spPr>
          <a:xfrm>
            <a:off x="228600" y="1143000"/>
            <a:ext cx="8382000" cy="5181600"/>
          </a:xfrm>
        </p:spPr>
        <p:txBody>
          <a:bodyPr/>
          <a:lstStyle/>
          <a:p>
            <a:pPr marL="338328" indent="-338328" eaLnBrk="1" hangingPunct="1">
              <a:spcBef>
                <a:spcPts val="0"/>
              </a:spcBef>
              <a:defRPr/>
            </a:pPr>
            <a:r>
              <a:rPr lang="en-US" sz="1800" dirty="0" smtClean="0"/>
              <a:t>Soldiers and civilians have a responsibility to protect individuals from sexual harassment.  Civilians have a responsibility to inform their supervisor and/or supervisory chain.  Soldiers can take action using the following techniques:</a:t>
            </a:r>
          </a:p>
          <a:p>
            <a:pPr marL="640080" lvl="1" indent="-274320" eaLnBrk="1" hangingPunct="1">
              <a:spcBef>
                <a:spcPts val="0"/>
              </a:spcBef>
              <a:defRPr/>
            </a:pPr>
            <a:r>
              <a:rPr lang="en-US" sz="1800" dirty="0" smtClean="0">
                <a:hlinkClick r:id="rId3" action="ppaction://hlinksldjump"/>
              </a:rPr>
              <a:t>Direct approach</a:t>
            </a:r>
            <a:endParaRPr lang="en-US" sz="1800" dirty="0" smtClean="0"/>
          </a:p>
          <a:p>
            <a:pPr lvl="1" eaLnBrk="1" hangingPunct="1">
              <a:spcBef>
                <a:spcPts val="0"/>
              </a:spcBef>
              <a:defRPr/>
            </a:pPr>
            <a:r>
              <a:rPr lang="en-US" sz="1800" dirty="0" smtClean="0">
                <a:hlinkClick r:id="rId4" action="ppaction://hlinksldjump"/>
              </a:rPr>
              <a:t>Indirect approach</a:t>
            </a:r>
            <a:endParaRPr lang="en-US" sz="1800" dirty="0" smtClean="0"/>
          </a:p>
          <a:p>
            <a:pPr lvl="1" eaLnBrk="1" hangingPunct="1">
              <a:spcBef>
                <a:spcPts val="0"/>
              </a:spcBef>
              <a:defRPr/>
            </a:pPr>
            <a:r>
              <a:rPr lang="en-US" sz="1800" dirty="0" smtClean="0">
                <a:hlinkClick r:id="rId5" action="ppaction://hlinksldjump"/>
              </a:rPr>
              <a:t>Third party assistance</a:t>
            </a:r>
            <a:endParaRPr lang="en-US" sz="1800" dirty="0" smtClean="0"/>
          </a:p>
          <a:p>
            <a:pPr lvl="1" eaLnBrk="1" hangingPunct="1">
              <a:spcBef>
                <a:spcPts val="0"/>
              </a:spcBef>
              <a:defRPr/>
            </a:pPr>
            <a:r>
              <a:rPr lang="en-US" sz="1800" dirty="0" smtClean="0">
                <a:hlinkClick r:id="rId6" action="ppaction://hlinksldjump"/>
              </a:rPr>
              <a:t>Chain of command </a:t>
            </a:r>
            <a:endParaRPr lang="en-US" sz="1800" dirty="0" smtClean="0"/>
          </a:p>
          <a:p>
            <a:pPr lvl="1" eaLnBrk="1" hangingPunct="1">
              <a:spcBef>
                <a:spcPts val="0"/>
              </a:spcBef>
              <a:defRPr/>
            </a:pPr>
            <a:r>
              <a:rPr lang="en-US" sz="1800" dirty="0" smtClean="0">
                <a:hlinkClick r:id="rId7" action="ppaction://hlinksldjump"/>
              </a:rPr>
              <a:t>File a complaint:</a:t>
            </a:r>
            <a:endParaRPr lang="en-US" sz="1800" dirty="0" smtClean="0"/>
          </a:p>
          <a:p>
            <a:pPr lvl="2" eaLnBrk="1" hangingPunct="1">
              <a:spcBef>
                <a:spcPts val="0"/>
              </a:spcBef>
              <a:defRPr/>
            </a:pPr>
            <a:r>
              <a:rPr lang="en-US" sz="1800" dirty="0" smtClean="0"/>
              <a:t>Informal complaint</a:t>
            </a:r>
          </a:p>
          <a:p>
            <a:pPr lvl="2" eaLnBrk="1" hangingPunct="1">
              <a:spcBef>
                <a:spcPts val="0"/>
              </a:spcBef>
              <a:defRPr/>
            </a:pPr>
            <a:r>
              <a:rPr lang="en-US" sz="1800" dirty="0" smtClean="0"/>
              <a:t>Formal complaint</a:t>
            </a:r>
          </a:p>
          <a:p>
            <a:pPr eaLnBrk="1" hangingPunct="1">
              <a:spcBef>
                <a:spcPts val="0"/>
              </a:spcBef>
              <a:defRPr/>
            </a:pPr>
            <a:r>
              <a:rPr lang="en-US" sz="1800" dirty="0" smtClean="0"/>
              <a:t>All complaints of harassment and discrimination based on sexual orientation will be referred to the commander or Inspector General (IG) Office</a:t>
            </a:r>
          </a:p>
          <a:p>
            <a:pPr lvl="1" eaLnBrk="1" hangingPunct="1">
              <a:spcBef>
                <a:spcPts val="0"/>
              </a:spcBef>
              <a:buFont typeface="Wingdings" pitchFamily="2" charset="2"/>
              <a:buChar char="q"/>
              <a:defRPr/>
            </a:pPr>
            <a:endParaRPr lang="en-US" sz="1800" dirty="0" smtClean="0"/>
          </a:p>
          <a:p>
            <a:pPr lvl="2" eaLnBrk="1" hangingPunct="1">
              <a:spcBef>
                <a:spcPts val="0"/>
              </a:spcBef>
              <a:defRPr/>
            </a:pPr>
            <a:endParaRPr lang="en-US" sz="2000" dirty="0" smtClean="0"/>
          </a:p>
        </p:txBody>
      </p:sp>
      <p:sp>
        <p:nvSpPr>
          <p:cNvPr id="44036" name="TextBox 3"/>
          <p:cNvSpPr txBox="1">
            <a:spLocks noChangeArrowheads="1"/>
          </p:cNvSpPr>
          <p:nvPr/>
        </p:nvSpPr>
        <p:spPr bwMode="auto">
          <a:xfrm>
            <a:off x="0" y="685800"/>
            <a:ext cx="9144000" cy="461963"/>
          </a:xfrm>
          <a:prstGeom prst="rect">
            <a:avLst/>
          </a:prstGeom>
          <a:noFill/>
          <a:ln w="9525">
            <a:noFill/>
            <a:miter lim="800000"/>
            <a:headEnd/>
            <a:tailEnd/>
          </a:ln>
        </p:spPr>
        <p:txBody>
          <a:bodyPr>
            <a:spAutoFit/>
          </a:bodyPr>
          <a:lstStyle/>
          <a:p>
            <a:pPr algn="ctr"/>
            <a:r>
              <a:rPr lang="en-US" sz="2400" b="1">
                <a:solidFill>
                  <a:schemeClr val="bg1"/>
                </a:solidFill>
              </a:rPr>
              <a:t>Response Mode</a:t>
            </a:r>
            <a:endParaRPr lang="pt-BR" sz="2400" b="1">
              <a:solidFill>
                <a:schemeClr val="bg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0"/>
            <a:ext cx="8077200" cy="685800"/>
          </a:xfrm>
        </p:spPr>
        <p:txBody>
          <a:bodyPr anchor="t"/>
          <a:lstStyle/>
          <a:p>
            <a:pPr eaLnBrk="1" hangingPunct="1">
              <a:defRPr/>
            </a:pPr>
            <a:r>
              <a:rPr smtClean="0"/>
              <a:t>Discussion - 1</a:t>
            </a:r>
          </a:p>
        </p:txBody>
      </p:sp>
      <p:sp>
        <p:nvSpPr>
          <p:cNvPr id="376835" name="Rectangle 3"/>
          <p:cNvSpPr>
            <a:spLocks noGrp="1" noChangeArrowheads="1"/>
          </p:cNvSpPr>
          <p:nvPr>
            <p:ph type="body" idx="1"/>
          </p:nvPr>
        </p:nvSpPr>
        <p:spPr>
          <a:xfrm>
            <a:off x="457200" y="1143000"/>
            <a:ext cx="8229600" cy="2362200"/>
          </a:xfrm>
        </p:spPr>
        <p:txBody>
          <a:bodyPr/>
          <a:lstStyle/>
          <a:p>
            <a:pPr marL="0" indent="0" eaLnBrk="1" hangingPunct="1">
              <a:buFont typeface="Wingdings" pitchFamily="2" charset="2"/>
              <a:buNone/>
            </a:pPr>
            <a:r>
              <a:rPr lang="en-US" sz="2400" smtClean="0"/>
              <a:t>The in-processing center is a “cube farm” environment where Leslie Davis, a civilian, works. One day SSG Bill Evans stopped by SGT Mark Fields’ cubicle and they began a sexual explicit exchange about Leslie.  Leslie Davis did not hear any of it, but another employee (SPC Weaver), sitting unseen in the adjacent cubicle, heard the comments.</a:t>
            </a:r>
          </a:p>
        </p:txBody>
      </p:sp>
      <p:sp>
        <p:nvSpPr>
          <p:cNvPr id="376836" name="Rectangle 4"/>
          <p:cNvSpPr>
            <a:spLocks noChangeArrowheads="1"/>
          </p:cNvSpPr>
          <p:nvPr/>
        </p:nvSpPr>
        <p:spPr bwMode="auto">
          <a:xfrm>
            <a:off x="457200" y="3754438"/>
            <a:ext cx="8077200" cy="461962"/>
          </a:xfrm>
          <a:prstGeom prst="rect">
            <a:avLst/>
          </a:prstGeom>
          <a:solidFill>
            <a:srgbClr val="FFCC66"/>
          </a:solidFill>
          <a:ln w="38100">
            <a:solidFill>
              <a:srgbClr val="000000"/>
            </a:solidFill>
            <a:miter lim="800000"/>
            <a:headEnd/>
            <a:tailEnd/>
          </a:ln>
        </p:spPr>
        <p:txBody>
          <a:bodyPr>
            <a:spAutoFit/>
          </a:bodyPr>
          <a:lstStyle/>
          <a:p>
            <a:pPr algn="ctr" eaLnBrk="0" hangingPunct="0">
              <a:spcBef>
                <a:spcPct val="50000"/>
              </a:spcBef>
            </a:pPr>
            <a:r>
              <a:rPr lang="en-US" sz="2400">
                <a:solidFill>
                  <a:srgbClr val="000000"/>
                </a:solidFill>
              </a:rPr>
              <a:t>Does this constitute sexual harassment?</a:t>
            </a:r>
          </a:p>
        </p:txBody>
      </p:sp>
      <p:sp>
        <p:nvSpPr>
          <p:cNvPr id="376837" name="Rectangle 5"/>
          <p:cNvSpPr>
            <a:spLocks noChangeArrowheads="1"/>
          </p:cNvSpPr>
          <p:nvPr/>
        </p:nvSpPr>
        <p:spPr bwMode="auto">
          <a:xfrm>
            <a:off x="533400" y="4267200"/>
            <a:ext cx="8077200" cy="1905000"/>
          </a:xfrm>
          <a:prstGeom prst="rect">
            <a:avLst/>
          </a:prstGeom>
          <a:noFill/>
          <a:ln w="9525">
            <a:noFill/>
            <a:miter lim="800000"/>
            <a:headEnd/>
            <a:tailEnd/>
          </a:ln>
        </p:spPr>
        <p:txBody>
          <a:bodyPr/>
          <a:lstStyle/>
          <a:p>
            <a:pPr>
              <a:spcBef>
                <a:spcPct val="20000"/>
              </a:spcBef>
              <a:buClr>
                <a:srgbClr val="000000"/>
              </a:buClr>
              <a:buFont typeface="Wingdings" pitchFamily="2" charset="2"/>
              <a:buNone/>
            </a:pPr>
            <a:r>
              <a:rPr lang="en-US" sz="2400">
                <a:solidFill>
                  <a:srgbClr val="000000"/>
                </a:solidFill>
              </a:rPr>
              <a:t>Yes!  Offensive, unwanted and unsolicited comments or behaviors of a sexual nature can constitute a hostile environment.  It does not matter that SPC Weaver was not the object of the comments, nor that they did not intend for SPC Weaver to hear.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 calcmode="lin" valueType="num">
                                      <p:cBhvr additive="base">
                                        <p:cTn id="7" dur="500" fill="hold"/>
                                        <p:tgtEl>
                                          <p:spTgt spid="3768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768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76836"/>
                                        </p:tgtEl>
                                        <p:attrNameLst>
                                          <p:attrName>style.visibility</p:attrName>
                                        </p:attrNameLst>
                                      </p:cBhvr>
                                      <p:to>
                                        <p:strVal val="visible"/>
                                      </p:to>
                                    </p:set>
                                    <p:anim calcmode="lin" valueType="num">
                                      <p:cBhvr additive="base">
                                        <p:cTn id="13" dur="500" fill="hold"/>
                                        <p:tgtEl>
                                          <p:spTgt spid="376836"/>
                                        </p:tgtEl>
                                        <p:attrNameLst>
                                          <p:attrName>ppt_x</p:attrName>
                                        </p:attrNameLst>
                                      </p:cBhvr>
                                      <p:tavLst>
                                        <p:tav tm="0">
                                          <p:val>
                                            <p:strVal val="1+#ppt_w/2"/>
                                          </p:val>
                                        </p:tav>
                                        <p:tav tm="100000">
                                          <p:val>
                                            <p:strVal val="#ppt_x"/>
                                          </p:val>
                                        </p:tav>
                                      </p:tavLst>
                                    </p:anim>
                                    <p:anim calcmode="lin" valueType="num">
                                      <p:cBhvr additive="base">
                                        <p:cTn id="14" dur="500" fill="hold"/>
                                        <p:tgtEl>
                                          <p:spTgt spid="37683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76837"/>
                                        </p:tgtEl>
                                        <p:attrNameLst>
                                          <p:attrName>style.visibility</p:attrName>
                                        </p:attrNameLst>
                                      </p:cBhvr>
                                      <p:to>
                                        <p:strVal val="visible"/>
                                      </p:to>
                                    </p:set>
                                    <p:anim calcmode="lin" valueType="num">
                                      <p:cBhvr additive="base">
                                        <p:cTn id="19" dur="500" fill="hold"/>
                                        <p:tgtEl>
                                          <p:spTgt spid="376837"/>
                                        </p:tgtEl>
                                        <p:attrNameLst>
                                          <p:attrName>ppt_x</p:attrName>
                                        </p:attrNameLst>
                                      </p:cBhvr>
                                      <p:tavLst>
                                        <p:tav tm="0">
                                          <p:val>
                                            <p:strVal val="1+#ppt_w/2"/>
                                          </p:val>
                                        </p:tav>
                                        <p:tav tm="100000">
                                          <p:val>
                                            <p:strVal val="#ppt_x"/>
                                          </p:val>
                                        </p:tav>
                                      </p:tavLst>
                                    </p:anim>
                                    <p:anim calcmode="lin" valueType="num">
                                      <p:cBhvr additive="base">
                                        <p:cTn id="20" dur="500" fill="hold"/>
                                        <p:tgtEl>
                                          <p:spTgt spid="3768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p:bldP spid="376836" grpId="0" animBg="1"/>
      <p:bldP spid="376837"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90600" y="0"/>
            <a:ext cx="8077200" cy="762000"/>
          </a:xfrm>
        </p:spPr>
        <p:txBody>
          <a:bodyPr anchor="t"/>
          <a:lstStyle/>
          <a:p>
            <a:pPr eaLnBrk="1" hangingPunct="1">
              <a:defRPr/>
            </a:pPr>
            <a:r>
              <a:rPr smtClean="0"/>
              <a:t>Discussion - 2</a:t>
            </a:r>
          </a:p>
        </p:txBody>
      </p:sp>
      <p:sp>
        <p:nvSpPr>
          <p:cNvPr id="370695" name="Text Box 7"/>
          <p:cNvSpPr txBox="1">
            <a:spLocks noChangeArrowheads="1"/>
          </p:cNvSpPr>
          <p:nvPr/>
        </p:nvSpPr>
        <p:spPr bwMode="auto">
          <a:xfrm>
            <a:off x="533400" y="838200"/>
            <a:ext cx="8001000" cy="3816350"/>
          </a:xfrm>
          <a:prstGeom prst="rect">
            <a:avLst/>
          </a:prstGeom>
          <a:noFill/>
          <a:ln w="9525">
            <a:noFill/>
            <a:miter lim="800000"/>
            <a:headEnd/>
            <a:tailEnd/>
          </a:ln>
        </p:spPr>
        <p:txBody>
          <a:bodyPr>
            <a:spAutoFit/>
          </a:bodyPr>
          <a:lstStyle/>
          <a:p>
            <a:r>
              <a:rPr lang="en-US" sz="2200">
                <a:solidFill>
                  <a:schemeClr val="bg1"/>
                </a:solidFill>
              </a:rPr>
              <a:t>Mr. Williams is a civilian who services IT equipment at an Forward Operating Base in Iraq. CPT Switzer is the Commander for B Company, in the Signal Battalion. One evening after working out together, CPT Switzer says “let’s go to my hooch and talk.” When they get there, CPT Switzer takes off her uniform and walks around in her panties and bra. Mr. Williams says that he needs to go back to his office to do some work. CPT Switzer says “what happens here stays here” and continues to walk towards Mr. Williams. Mr. Williams insists that he has to get back to the office. The next day he avoids CPT Switzer.</a:t>
            </a:r>
          </a:p>
        </p:txBody>
      </p:sp>
      <p:sp>
        <p:nvSpPr>
          <p:cNvPr id="370696" name="Text Box 8"/>
          <p:cNvSpPr txBox="1">
            <a:spLocks noChangeArrowheads="1"/>
          </p:cNvSpPr>
          <p:nvPr/>
        </p:nvSpPr>
        <p:spPr bwMode="auto">
          <a:xfrm>
            <a:off x="533400" y="4343400"/>
            <a:ext cx="8001000" cy="461963"/>
          </a:xfrm>
          <a:prstGeom prst="rect">
            <a:avLst/>
          </a:prstGeom>
          <a:solidFill>
            <a:srgbClr val="FFCC66"/>
          </a:solidFill>
          <a:ln w="38100">
            <a:solidFill>
              <a:srgbClr val="000000"/>
            </a:solidFill>
            <a:miter lim="800000"/>
            <a:headEnd/>
            <a:tailEnd/>
          </a:ln>
        </p:spPr>
        <p:txBody>
          <a:bodyPr>
            <a:spAutoFit/>
          </a:bodyPr>
          <a:lstStyle/>
          <a:p>
            <a:pPr algn="ctr" eaLnBrk="0" hangingPunct="0">
              <a:spcBef>
                <a:spcPct val="50000"/>
              </a:spcBef>
            </a:pPr>
            <a:r>
              <a:rPr lang="en-US" sz="2400">
                <a:solidFill>
                  <a:srgbClr val="000000"/>
                </a:solidFill>
              </a:rPr>
              <a:t>Does this constitute sexual harassment?</a:t>
            </a:r>
          </a:p>
        </p:txBody>
      </p:sp>
      <p:sp>
        <p:nvSpPr>
          <p:cNvPr id="6" name="TextBox 5"/>
          <p:cNvSpPr txBox="1">
            <a:spLocks noChangeArrowheads="1"/>
          </p:cNvSpPr>
          <p:nvPr/>
        </p:nvSpPr>
        <p:spPr bwMode="auto">
          <a:xfrm>
            <a:off x="533400" y="4987925"/>
            <a:ext cx="8001000" cy="1108075"/>
          </a:xfrm>
          <a:prstGeom prst="rect">
            <a:avLst/>
          </a:prstGeom>
          <a:noFill/>
          <a:ln w="9525">
            <a:noFill/>
            <a:miter lim="800000"/>
            <a:headEnd/>
            <a:tailEnd/>
          </a:ln>
        </p:spPr>
        <p:txBody>
          <a:bodyPr>
            <a:spAutoFit/>
          </a:bodyPr>
          <a:lstStyle/>
          <a:p>
            <a:r>
              <a:rPr lang="en-US" sz="2200">
                <a:solidFill>
                  <a:schemeClr val="bg1"/>
                </a:solidFill>
              </a:rPr>
              <a:t>Yes!  Mr. Williams indicated by his comments and his behavior the next day that CPT Switzer’s behavior was unwelcome and unwanted. </a:t>
            </a:r>
            <a:endParaRPr lang="en-US" sz="24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0695"/>
                                        </p:tgtEl>
                                        <p:attrNameLst>
                                          <p:attrName>style.visibility</p:attrName>
                                        </p:attrNameLst>
                                      </p:cBhvr>
                                      <p:to>
                                        <p:strVal val="visible"/>
                                      </p:to>
                                    </p:set>
                                    <p:animEffect transition="in" filter="dissolve">
                                      <p:cBhvr>
                                        <p:cTn id="7" dur="500"/>
                                        <p:tgtEl>
                                          <p:spTgt spid="37069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370696"/>
                                        </p:tgtEl>
                                        <p:attrNameLst>
                                          <p:attrName>style.visibility</p:attrName>
                                        </p:attrNameLst>
                                      </p:cBhvr>
                                      <p:to>
                                        <p:strVal val="visible"/>
                                      </p:to>
                                    </p:set>
                                    <p:anim calcmode="lin" valueType="num">
                                      <p:cBhvr>
                                        <p:cTn id="12" dur="1000" fill="hold"/>
                                        <p:tgtEl>
                                          <p:spTgt spid="370696"/>
                                        </p:tgtEl>
                                        <p:attrNameLst>
                                          <p:attrName>ppt_w</p:attrName>
                                        </p:attrNameLst>
                                      </p:cBhvr>
                                      <p:tavLst>
                                        <p:tav tm="0">
                                          <p:val>
                                            <p:fltVal val="0"/>
                                          </p:val>
                                        </p:tav>
                                        <p:tav tm="100000">
                                          <p:val>
                                            <p:strVal val="#ppt_w"/>
                                          </p:val>
                                        </p:tav>
                                      </p:tavLst>
                                    </p:anim>
                                    <p:anim calcmode="lin" valueType="num">
                                      <p:cBhvr>
                                        <p:cTn id="13" dur="1000" fill="hold"/>
                                        <p:tgtEl>
                                          <p:spTgt spid="370696"/>
                                        </p:tgtEl>
                                        <p:attrNameLst>
                                          <p:attrName>ppt_h</p:attrName>
                                        </p:attrNameLst>
                                      </p:cBhvr>
                                      <p:tavLst>
                                        <p:tav tm="0">
                                          <p:val>
                                            <p:fltVal val="0"/>
                                          </p:val>
                                        </p:tav>
                                        <p:tav tm="100000">
                                          <p:val>
                                            <p:strVal val="#ppt_h"/>
                                          </p:val>
                                        </p:tav>
                                      </p:tavLst>
                                    </p:anim>
                                    <p:animEffect transition="in" filter="fade">
                                      <p:cBhvr>
                                        <p:cTn id="14" dur="1000"/>
                                        <p:tgtEl>
                                          <p:spTgt spid="37069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dissolve">
                                      <p:cBhvr>
                                        <p:cTn id="19"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5" grpId="0"/>
      <p:bldP spid="370696"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90600" y="0"/>
            <a:ext cx="8077200" cy="685800"/>
          </a:xfrm>
        </p:spPr>
        <p:txBody>
          <a:bodyPr anchor="t"/>
          <a:lstStyle/>
          <a:p>
            <a:pPr eaLnBrk="1" hangingPunct="1">
              <a:defRPr/>
            </a:pPr>
            <a:r>
              <a:rPr smtClean="0"/>
              <a:t>Discussion - 3</a:t>
            </a:r>
          </a:p>
        </p:txBody>
      </p:sp>
      <p:sp>
        <p:nvSpPr>
          <p:cNvPr id="420867" name="Text Box 3"/>
          <p:cNvSpPr txBox="1">
            <a:spLocks noChangeArrowheads="1"/>
          </p:cNvSpPr>
          <p:nvPr/>
        </p:nvSpPr>
        <p:spPr bwMode="auto">
          <a:xfrm>
            <a:off x="533400" y="1143000"/>
            <a:ext cx="8001000" cy="2536825"/>
          </a:xfrm>
          <a:prstGeom prst="rect">
            <a:avLst/>
          </a:prstGeom>
          <a:noFill/>
          <a:ln w="9525">
            <a:noFill/>
            <a:miter lim="800000"/>
            <a:headEnd/>
            <a:tailEnd/>
          </a:ln>
        </p:spPr>
        <p:txBody>
          <a:bodyPr>
            <a:spAutoFit/>
          </a:bodyPr>
          <a:lstStyle/>
          <a:p>
            <a:pPr>
              <a:spcBef>
                <a:spcPct val="20000"/>
              </a:spcBef>
              <a:buClr>
                <a:srgbClr val="000000"/>
              </a:buClr>
              <a:buFont typeface="Wingdings" pitchFamily="2" charset="2"/>
              <a:buNone/>
            </a:pPr>
            <a:r>
              <a:rPr lang="en-US" sz="2600">
                <a:solidFill>
                  <a:srgbClr val="000000"/>
                </a:solidFill>
              </a:rPr>
              <a:t>PFC Doe reported a sexual harassment incident he experienced to his platoon leader. The 2LT said, “Well, I’ve never heard any such complaint about SGT Jones before.  I don’t think he meant any harm so, I’m going to let it slide this time.”</a:t>
            </a:r>
          </a:p>
          <a:p>
            <a:pPr>
              <a:spcBef>
                <a:spcPct val="20000"/>
              </a:spcBef>
              <a:buClr>
                <a:srgbClr val="000000"/>
              </a:buClr>
              <a:buFont typeface="Wingdings" pitchFamily="2" charset="2"/>
              <a:buNone/>
            </a:pPr>
            <a:endParaRPr lang="en-US" sz="2400">
              <a:solidFill>
                <a:srgbClr val="000000"/>
              </a:solidFill>
            </a:endParaRPr>
          </a:p>
        </p:txBody>
      </p:sp>
      <p:sp>
        <p:nvSpPr>
          <p:cNvPr id="420868" name="Text Box 4"/>
          <p:cNvSpPr txBox="1">
            <a:spLocks noChangeArrowheads="1"/>
          </p:cNvSpPr>
          <p:nvPr/>
        </p:nvSpPr>
        <p:spPr bwMode="auto">
          <a:xfrm>
            <a:off x="533400" y="3200400"/>
            <a:ext cx="8001000" cy="461963"/>
          </a:xfrm>
          <a:prstGeom prst="rect">
            <a:avLst/>
          </a:prstGeom>
          <a:solidFill>
            <a:srgbClr val="FFCC66"/>
          </a:solidFill>
          <a:ln w="38100">
            <a:solidFill>
              <a:srgbClr val="000000"/>
            </a:solidFill>
            <a:miter lim="800000"/>
            <a:headEnd/>
            <a:tailEnd/>
          </a:ln>
        </p:spPr>
        <p:txBody>
          <a:bodyPr>
            <a:spAutoFit/>
          </a:bodyPr>
          <a:lstStyle/>
          <a:p>
            <a:pPr algn="ctr" eaLnBrk="0" hangingPunct="0">
              <a:spcBef>
                <a:spcPct val="50000"/>
              </a:spcBef>
            </a:pPr>
            <a:r>
              <a:rPr lang="en-US" sz="2400">
                <a:solidFill>
                  <a:srgbClr val="000000"/>
                </a:solidFill>
              </a:rPr>
              <a:t>Evaluate the Officer’s response.</a:t>
            </a:r>
          </a:p>
        </p:txBody>
      </p:sp>
      <p:sp>
        <p:nvSpPr>
          <p:cNvPr id="420869" name="Text Box 5"/>
          <p:cNvSpPr txBox="1">
            <a:spLocks noChangeArrowheads="1"/>
          </p:cNvSpPr>
          <p:nvPr/>
        </p:nvSpPr>
        <p:spPr bwMode="auto">
          <a:xfrm>
            <a:off x="533400" y="4130675"/>
            <a:ext cx="8001000" cy="830263"/>
          </a:xfrm>
          <a:prstGeom prst="rect">
            <a:avLst/>
          </a:prstGeom>
          <a:noFill/>
          <a:ln w="9525">
            <a:noFill/>
            <a:miter lim="800000"/>
            <a:headEnd/>
            <a:tailEnd/>
          </a:ln>
        </p:spPr>
        <p:txBody>
          <a:bodyPr>
            <a:spAutoFit/>
          </a:bodyPr>
          <a:lstStyle/>
          <a:p>
            <a:pPr eaLnBrk="0" hangingPunct="0">
              <a:spcBef>
                <a:spcPct val="50000"/>
              </a:spcBef>
            </a:pPr>
            <a:r>
              <a:rPr lang="en-US" sz="2400">
                <a:solidFill>
                  <a:srgbClr val="000000"/>
                </a:solidFill>
              </a:rPr>
              <a:t>An Army leader is obligated to handle complaints far more actively than simply deciding not to bother with them.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0867"/>
                                        </p:tgtEl>
                                        <p:attrNameLst>
                                          <p:attrName>style.visibility</p:attrName>
                                        </p:attrNameLst>
                                      </p:cBhvr>
                                      <p:to>
                                        <p:strVal val="visible"/>
                                      </p:to>
                                    </p:set>
                                    <p:anim calcmode="lin" valueType="num">
                                      <p:cBhvr additive="base">
                                        <p:cTn id="7" dur="500" fill="hold"/>
                                        <p:tgtEl>
                                          <p:spTgt spid="420867"/>
                                        </p:tgtEl>
                                        <p:attrNameLst>
                                          <p:attrName>ppt_x</p:attrName>
                                        </p:attrNameLst>
                                      </p:cBhvr>
                                      <p:tavLst>
                                        <p:tav tm="0">
                                          <p:val>
                                            <p:strVal val="1+#ppt_w/2"/>
                                          </p:val>
                                        </p:tav>
                                        <p:tav tm="100000">
                                          <p:val>
                                            <p:strVal val="#ppt_x"/>
                                          </p:val>
                                        </p:tav>
                                      </p:tavLst>
                                    </p:anim>
                                    <p:anim calcmode="lin" valueType="num">
                                      <p:cBhvr additive="base">
                                        <p:cTn id="8" dur="500" fill="hold"/>
                                        <p:tgtEl>
                                          <p:spTgt spid="4208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20868"/>
                                        </p:tgtEl>
                                        <p:attrNameLst>
                                          <p:attrName>style.visibility</p:attrName>
                                        </p:attrNameLst>
                                      </p:cBhvr>
                                      <p:to>
                                        <p:strVal val="visible"/>
                                      </p:to>
                                    </p:set>
                                    <p:anim calcmode="lin" valueType="num">
                                      <p:cBhvr additive="base">
                                        <p:cTn id="13" dur="500" fill="hold"/>
                                        <p:tgtEl>
                                          <p:spTgt spid="420868"/>
                                        </p:tgtEl>
                                        <p:attrNameLst>
                                          <p:attrName>ppt_x</p:attrName>
                                        </p:attrNameLst>
                                      </p:cBhvr>
                                      <p:tavLst>
                                        <p:tav tm="0">
                                          <p:val>
                                            <p:strVal val="1+#ppt_w/2"/>
                                          </p:val>
                                        </p:tav>
                                        <p:tav tm="100000">
                                          <p:val>
                                            <p:strVal val="#ppt_x"/>
                                          </p:val>
                                        </p:tav>
                                      </p:tavLst>
                                    </p:anim>
                                    <p:anim calcmode="lin" valueType="num">
                                      <p:cBhvr additive="base">
                                        <p:cTn id="14" dur="500" fill="hold"/>
                                        <p:tgtEl>
                                          <p:spTgt spid="4208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20869"/>
                                        </p:tgtEl>
                                        <p:attrNameLst>
                                          <p:attrName>style.visibility</p:attrName>
                                        </p:attrNameLst>
                                      </p:cBhvr>
                                      <p:to>
                                        <p:strVal val="visible"/>
                                      </p:to>
                                    </p:set>
                                    <p:anim calcmode="lin" valueType="num">
                                      <p:cBhvr additive="base">
                                        <p:cTn id="19" dur="500" fill="hold"/>
                                        <p:tgtEl>
                                          <p:spTgt spid="420869"/>
                                        </p:tgtEl>
                                        <p:attrNameLst>
                                          <p:attrName>ppt_x</p:attrName>
                                        </p:attrNameLst>
                                      </p:cBhvr>
                                      <p:tavLst>
                                        <p:tav tm="0">
                                          <p:val>
                                            <p:strVal val="1+#ppt_w/2"/>
                                          </p:val>
                                        </p:tav>
                                        <p:tav tm="100000">
                                          <p:val>
                                            <p:strVal val="#ppt_x"/>
                                          </p:val>
                                        </p:tav>
                                      </p:tavLst>
                                    </p:anim>
                                    <p:anim calcmode="lin" valueType="num">
                                      <p:cBhvr additive="base">
                                        <p:cTn id="20" dur="500" fill="hold"/>
                                        <p:tgtEl>
                                          <p:spTgt spid="4208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p:bldP spid="420868" grpId="0" animBg="1"/>
      <p:bldP spid="420869"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90600" y="0"/>
            <a:ext cx="8077200" cy="685800"/>
          </a:xfrm>
        </p:spPr>
        <p:txBody>
          <a:bodyPr anchor="t"/>
          <a:lstStyle/>
          <a:p>
            <a:pPr eaLnBrk="1" hangingPunct="1">
              <a:defRPr/>
            </a:pPr>
            <a:r>
              <a:rPr smtClean="0"/>
              <a:t>Discussion - 4</a:t>
            </a:r>
          </a:p>
        </p:txBody>
      </p:sp>
      <p:sp>
        <p:nvSpPr>
          <p:cNvPr id="420867" name="Text Box 3"/>
          <p:cNvSpPr txBox="1">
            <a:spLocks noChangeArrowheads="1"/>
          </p:cNvSpPr>
          <p:nvPr/>
        </p:nvSpPr>
        <p:spPr bwMode="auto">
          <a:xfrm>
            <a:off x="533400" y="838200"/>
            <a:ext cx="8001000" cy="3478213"/>
          </a:xfrm>
          <a:prstGeom prst="rect">
            <a:avLst/>
          </a:prstGeom>
          <a:noFill/>
          <a:ln w="9525">
            <a:noFill/>
            <a:miter lim="800000"/>
            <a:headEnd/>
            <a:tailEnd/>
          </a:ln>
        </p:spPr>
        <p:txBody>
          <a:bodyPr>
            <a:spAutoFit/>
          </a:bodyPr>
          <a:lstStyle/>
          <a:p>
            <a:pPr>
              <a:spcBef>
                <a:spcPct val="20000"/>
              </a:spcBef>
              <a:buClr>
                <a:srgbClr val="000000"/>
              </a:buClr>
            </a:pPr>
            <a:r>
              <a:rPr lang="en-US" sz="2200">
                <a:solidFill>
                  <a:schemeClr val="bg1"/>
                </a:solidFill>
              </a:rPr>
              <a:t>Carla Stephens is the 17 year old daughter of SFC Olsen from Ft Bragg, NC. While at the Post Exchange one summer day, Carla and her friend, Brittney, decide to have lunch. When Brittney bends down to pick up some change she dropped, PFC Allen, comments on the tattoo on her lower back. Just then SPC King walks by and points to Carla and says “I’d like to put some ink on that!” Carla looks offended and says, ”What do you mean by that?” and he says, “aw girl, you know what I mean, don’t be playing like your all innocent”. When she asked him what unit he was from, he ignored her and walked away.</a:t>
            </a:r>
          </a:p>
        </p:txBody>
      </p:sp>
      <p:sp>
        <p:nvSpPr>
          <p:cNvPr id="420868" name="Text Box 4"/>
          <p:cNvSpPr txBox="1">
            <a:spLocks noChangeArrowheads="1"/>
          </p:cNvSpPr>
          <p:nvPr/>
        </p:nvSpPr>
        <p:spPr bwMode="auto">
          <a:xfrm>
            <a:off x="533400" y="4267200"/>
            <a:ext cx="8001000" cy="461963"/>
          </a:xfrm>
          <a:prstGeom prst="rect">
            <a:avLst/>
          </a:prstGeom>
          <a:solidFill>
            <a:srgbClr val="FFCC66"/>
          </a:solidFill>
          <a:ln w="38100">
            <a:solidFill>
              <a:srgbClr val="000000"/>
            </a:solidFill>
            <a:miter lim="800000"/>
            <a:headEnd/>
            <a:tailEnd/>
          </a:ln>
        </p:spPr>
        <p:txBody>
          <a:bodyPr>
            <a:spAutoFit/>
          </a:bodyPr>
          <a:lstStyle/>
          <a:p>
            <a:pPr algn="ctr" eaLnBrk="0" hangingPunct="0">
              <a:spcBef>
                <a:spcPct val="50000"/>
              </a:spcBef>
            </a:pPr>
            <a:r>
              <a:rPr lang="en-US" sz="2400">
                <a:solidFill>
                  <a:srgbClr val="000000"/>
                </a:solidFill>
              </a:rPr>
              <a:t>Does this constitute sexual harassment?</a:t>
            </a:r>
          </a:p>
        </p:txBody>
      </p:sp>
      <p:sp>
        <p:nvSpPr>
          <p:cNvPr id="6" name="TextBox 5"/>
          <p:cNvSpPr txBox="1">
            <a:spLocks noChangeArrowheads="1"/>
          </p:cNvSpPr>
          <p:nvPr/>
        </p:nvSpPr>
        <p:spPr bwMode="auto">
          <a:xfrm>
            <a:off x="533400" y="4800600"/>
            <a:ext cx="8153400" cy="1570038"/>
          </a:xfrm>
          <a:prstGeom prst="rect">
            <a:avLst/>
          </a:prstGeom>
          <a:noFill/>
          <a:ln w="9525">
            <a:noFill/>
            <a:miter lim="800000"/>
            <a:headEnd/>
            <a:tailEnd/>
          </a:ln>
        </p:spPr>
        <p:txBody>
          <a:bodyPr>
            <a:spAutoFit/>
          </a:bodyPr>
          <a:lstStyle/>
          <a:p>
            <a:r>
              <a:rPr lang="en-US" sz="2400">
                <a:solidFill>
                  <a:schemeClr val="bg1"/>
                </a:solidFill>
              </a:rPr>
              <a:t>Yes!  SPC King’s suggestive comments are clearly unwelcome, unwanted and sexual in nature. The Army’s policy on sexual harassment covers family members.  Soldiers are on duty 24/7.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0867"/>
                                        </p:tgtEl>
                                        <p:attrNameLst>
                                          <p:attrName>style.visibility</p:attrName>
                                        </p:attrNameLst>
                                      </p:cBhvr>
                                      <p:to>
                                        <p:strVal val="visible"/>
                                      </p:to>
                                    </p:set>
                                    <p:anim calcmode="lin" valueType="num">
                                      <p:cBhvr additive="base">
                                        <p:cTn id="7" dur="500" fill="hold"/>
                                        <p:tgtEl>
                                          <p:spTgt spid="420867"/>
                                        </p:tgtEl>
                                        <p:attrNameLst>
                                          <p:attrName>ppt_x</p:attrName>
                                        </p:attrNameLst>
                                      </p:cBhvr>
                                      <p:tavLst>
                                        <p:tav tm="0">
                                          <p:val>
                                            <p:strVal val="1+#ppt_w/2"/>
                                          </p:val>
                                        </p:tav>
                                        <p:tav tm="100000">
                                          <p:val>
                                            <p:strVal val="#ppt_x"/>
                                          </p:val>
                                        </p:tav>
                                      </p:tavLst>
                                    </p:anim>
                                    <p:anim calcmode="lin" valueType="num">
                                      <p:cBhvr additive="base">
                                        <p:cTn id="8" dur="500" fill="hold"/>
                                        <p:tgtEl>
                                          <p:spTgt spid="4208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0868"/>
                                        </p:tgtEl>
                                        <p:attrNameLst>
                                          <p:attrName>style.visibility</p:attrName>
                                        </p:attrNameLst>
                                      </p:cBhvr>
                                      <p:to>
                                        <p:strVal val="visible"/>
                                      </p:to>
                                    </p:set>
                                    <p:anim calcmode="lin" valueType="num">
                                      <p:cBhvr additive="base">
                                        <p:cTn id="13" dur="500" fill="hold"/>
                                        <p:tgtEl>
                                          <p:spTgt spid="420868"/>
                                        </p:tgtEl>
                                        <p:attrNameLst>
                                          <p:attrName>ppt_x</p:attrName>
                                        </p:attrNameLst>
                                      </p:cBhvr>
                                      <p:tavLst>
                                        <p:tav tm="0">
                                          <p:val>
                                            <p:strVal val="0-#ppt_w/2"/>
                                          </p:val>
                                        </p:tav>
                                        <p:tav tm="100000">
                                          <p:val>
                                            <p:strVal val="#ppt_x"/>
                                          </p:val>
                                        </p:tav>
                                      </p:tavLst>
                                    </p:anim>
                                    <p:anim calcmode="lin" valueType="num">
                                      <p:cBhvr additive="base">
                                        <p:cTn id="14" dur="500" fill="hold"/>
                                        <p:tgtEl>
                                          <p:spTgt spid="4208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dissolve">
                                      <p:cBhvr>
                                        <p:cTn id="19"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p:bldP spid="42086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0" y="0"/>
            <a:ext cx="6781800" cy="685800"/>
          </a:xfrm>
        </p:spPr>
        <p:txBody>
          <a:bodyPr anchor="t"/>
          <a:lstStyle/>
          <a:p>
            <a:pPr eaLnBrk="1" hangingPunct="1">
              <a:defRPr/>
            </a:pPr>
            <a:r>
              <a:rPr smtClean="0"/>
              <a:t>Review: Sexual Harassment</a:t>
            </a:r>
          </a:p>
        </p:txBody>
      </p:sp>
      <p:sp>
        <p:nvSpPr>
          <p:cNvPr id="49155" name="Rectangle 3"/>
          <p:cNvSpPr>
            <a:spLocks noGrp="1" noChangeArrowheads="1"/>
          </p:cNvSpPr>
          <p:nvPr>
            <p:ph type="body" idx="1"/>
          </p:nvPr>
        </p:nvSpPr>
        <p:spPr>
          <a:xfrm>
            <a:off x="266700" y="990600"/>
            <a:ext cx="8610600" cy="4525963"/>
          </a:xfrm>
        </p:spPr>
        <p:txBody>
          <a:bodyPr/>
          <a:lstStyle/>
          <a:p>
            <a:pPr marL="344488" indent="-344488" eaLnBrk="1" hangingPunct="1">
              <a:spcBef>
                <a:spcPct val="0"/>
              </a:spcBef>
              <a:buFontTx/>
              <a:buNone/>
            </a:pPr>
            <a:r>
              <a:rPr lang="en-US" sz="2800" smtClean="0"/>
              <a:t>Learning Check </a:t>
            </a:r>
          </a:p>
          <a:p>
            <a:pPr marL="801688" lvl="1" indent="-344488" eaLnBrk="1" hangingPunct="1">
              <a:spcBef>
                <a:spcPct val="0"/>
              </a:spcBef>
            </a:pPr>
            <a:endParaRPr lang="en-US" sz="1600" smtClean="0"/>
          </a:p>
          <a:p>
            <a:pPr marL="801688" lvl="1" indent="-344488" eaLnBrk="1" hangingPunct="1">
              <a:spcBef>
                <a:spcPct val="0"/>
              </a:spcBef>
            </a:pPr>
            <a:r>
              <a:rPr lang="en-US" sz="2600" smtClean="0"/>
              <a:t>What are the two types of sexual harassment?</a:t>
            </a:r>
          </a:p>
          <a:p>
            <a:pPr marL="801688" lvl="1" indent="-344488" eaLnBrk="1" hangingPunct="1">
              <a:spcBef>
                <a:spcPct val="0"/>
              </a:spcBef>
            </a:pPr>
            <a:endParaRPr lang="en-US" sz="1600" smtClean="0"/>
          </a:p>
          <a:p>
            <a:pPr marL="801688" lvl="1" indent="-344488" eaLnBrk="1" hangingPunct="1">
              <a:spcBef>
                <a:spcPct val="0"/>
              </a:spcBef>
            </a:pPr>
            <a:r>
              <a:rPr lang="en-US" sz="2600" smtClean="0"/>
              <a:t>What are the three categories of sexual harassment behaviors?</a:t>
            </a:r>
          </a:p>
          <a:p>
            <a:pPr marL="801688" lvl="1" indent="-344488" eaLnBrk="1" hangingPunct="1">
              <a:spcBef>
                <a:spcPct val="0"/>
              </a:spcBef>
            </a:pPr>
            <a:endParaRPr lang="en-US" sz="1600" smtClean="0"/>
          </a:p>
          <a:p>
            <a:pPr marL="801688" lvl="1" indent="-344488" eaLnBrk="1" hangingPunct="1">
              <a:spcBef>
                <a:spcPct val="0"/>
              </a:spcBef>
            </a:pPr>
            <a:r>
              <a:rPr lang="en-US" sz="2600" smtClean="0"/>
              <a:t>What are the five response techniques for sexual harassment?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smtClean="0"/>
              <a:t>Sexual Harassment vs. Sexual Assault</a:t>
            </a:r>
          </a:p>
        </p:txBody>
      </p:sp>
      <p:sp>
        <p:nvSpPr>
          <p:cNvPr id="50179" name="Rectangle 3"/>
          <p:cNvSpPr>
            <a:spLocks noGrp="1" noChangeArrowheads="1"/>
          </p:cNvSpPr>
          <p:nvPr>
            <p:ph type="body" idx="1"/>
          </p:nvPr>
        </p:nvSpPr>
        <p:spPr>
          <a:xfrm>
            <a:off x="304800" y="914400"/>
            <a:ext cx="8534400" cy="990600"/>
          </a:xfrm>
        </p:spPr>
        <p:txBody>
          <a:bodyPr/>
          <a:lstStyle/>
          <a:p>
            <a:pPr marL="0" lvl="1" indent="0">
              <a:buClr>
                <a:schemeClr val="accent2"/>
              </a:buClr>
              <a:buSzPct val="125000"/>
              <a:buFont typeface="Arial" pitchFamily="34" charset="0"/>
              <a:buNone/>
              <a:tabLst>
                <a:tab pos="5549900" algn="l"/>
              </a:tabLst>
            </a:pPr>
            <a:r>
              <a:rPr lang="en-US" sz="2800" smtClean="0"/>
              <a:t>When does sexual harassment cross the line into sexual assault?</a:t>
            </a:r>
          </a:p>
        </p:txBody>
      </p:sp>
      <p:grpSp>
        <p:nvGrpSpPr>
          <p:cNvPr id="2" name="Group 4"/>
          <p:cNvGrpSpPr>
            <a:grpSpLocks/>
          </p:cNvGrpSpPr>
          <p:nvPr/>
        </p:nvGrpSpPr>
        <p:grpSpPr bwMode="auto">
          <a:xfrm>
            <a:off x="1447800" y="2057400"/>
            <a:ext cx="2987675" cy="2895600"/>
            <a:chOff x="2120" y="1640"/>
            <a:chExt cx="1056" cy="1104"/>
          </a:xfrm>
        </p:grpSpPr>
        <p:sp>
          <p:nvSpPr>
            <p:cNvPr id="50185" name="Oval 5"/>
            <p:cNvSpPr>
              <a:spLocks noChangeArrowheads="1"/>
            </p:cNvSpPr>
            <p:nvPr/>
          </p:nvSpPr>
          <p:spPr bwMode="auto">
            <a:xfrm>
              <a:off x="2120" y="1640"/>
              <a:ext cx="1056" cy="1104"/>
            </a:xfrm>
            <a:prstGeom prst="ellipse">
              <a:avLst/>
            </a:prstGeom>
            <a:solidFill>
              <a:srgbClr val="FFD531"/>
            </a:solidFill>
            <a:ln w="12700">
              <a:solidFill>
                <a:schemeClr val="tx1"/>
              </a:solidFill>
              <a:round/>
              <a:headEnd/>
              <a:tailEnd/>
            </a:ln>
          </p:spPr>
          <p:txBody>
            <a:bodyPr wrap="none" anchor="ctr"/>
            <a:lstStyle/>
            <a:p>
              <a:endParaRPr lang="en-US" sz="1800"/>
            </a:p>
          </p:txBody>
        </p:sp>
        <p:sp>
          <p:nvSpPr>
            <p:cNvPr id="50186" name="Text Box 6"/>
            <p:cNvSpPr txBox="1">
              <a:spLocks noChangeArrowheads="1"/>
            </p:cNvSpPr>
            <p:nvPr/>
          </p:nvSpPr>
          <p:spPr bwMode="auto">
            <a:xfrm>
              <a:off x="2158" y="2001"/>
              <a:ext cx="998" cy="317"/>
            </a:xfrm>
            <a:prstGeom prst="rect">
              <a:avLst/>
            </a:prstGeom>
            <a:noFill/>
            <a:ln w="12700">
              <a:noFill/>
              <a:miter lim="800000"/>
              <a:headEnd/>
              <a:tailEnd/>
            </a:ln>
          </p:spPr>
          <p:txBody>
            <a:bodyPr>
              <a:spAutoFit/>
            </a:bodyPr>
            <a:lstStyle/>
            <a:p>
              <a:pPr algn="ctr"/>
              <a:r>
                <a:rPr lang="en-US" sz="2400" b="1">
                  <a:solidFill>
                    <a:schemeClr val="bg1"/>
                  </a:solidFill>
                </a:rPr>
                <a:t>Sexual </a:t>
              </a:r>
              <a:br>
                <a:rPr lang="en-US" sz="2400" b="1">
                  <a:solidFill>
                    <a:schemeClr val="bg1"/>
                  </a:solidFill>
                </a:rPr>
              </a:br>
              <a:r>
                <a:rPr lang="en-US" sz="2400" b="1">
                  <a:solidFill>
                    <a:schemeClr val="bg1"/>
                  </a:solidFill>
                </a:rPr>
                <a:t>Harassment</a:t>
              </a:r>
            </a:p>
          </p:txBody>
        </p:sp>
      </p:grpSp>
      <p:sp>
        <p:nvSpPr>
          <p:cNvPr id="1184775" name="Rectangle 7"/>
          <p:cNvSpPr>
            <a:spLocks noChangeArrowheads="1"/>
          </p:cNvSpPr>
          <p:nvPr/>
        </p:nvSpPr>
        <p:spPr bwMode="auto">
          <a:xfrm>
            <a:off x="1558925" y="5105400"/>
            <a:ext cx="6289675" cy="1066800"/>
          </a:xfrm>
          <a:prstGeom prst="rect">
            <a:avLst/>
          </a:prstGeom>
          <a:solidFill>
            <a:schemeClr val="bg1"/>
          </a:solidFill>
          <a:ln w="9525" algn="ctr">
            <a:noFill/>
            <a:miter lim="800000"/>
            <a:headEnd/>
            <a:tailEnd/>
          </a:ln>
        </p:spPr>
        <p:txBody>
          <a:bodyPr tIns="91440" bIns="91440"/>
          <a:lstStyle/>
          <a:p>
            <a:pPr>
              <a:lnSpc>
                <a:spcPct val="80000"/>
              </a:lnSpc>
              <a:spcBef>
                <a:spcPct val="20000"/>
              </a:spcBef>
              <a:buClr>
                <a:schemeClr val="accent2"/>
              </a:buClr>
              <a:buSzPct val="125000"/>
              <a:buFont typeface="Wingdings" pitchFamily="2" charset="2"/>
              <a:buNone/>
            </a:pPr>
            <a:r>
              <a:rPr lang="en-US" sz="1800" b="1">
                <a:solidFill>
                  <a:srgbClr val="FFD531"/>
                </a:solidFill>
              </a:rPr>
              <a:t>When it becomes physical!  Unwanted, inappropriate physical contact such as groping or fondling constitutes sexual assault and is a crime. </a:t>
            </a:r>
            <a:endParaRPr lang="en-US" sz="1800" b="1">
              <a:solidFill>
                <a:srgbClr val="FFC000"/>
              </a:solidFill>
            </a:endParaRPr>
          </a:p>
        </p:txBody>
      </p:sp>
      <p:grpSp>
        <p:nvGrpSpPr>
          <p:cNvPr id="3" name="Group 11"/>
          <p:cNvGrpSpPr>
            <a:grpSpLocks/>
          </p:cNvGrpSpPr>
          <p:nvPr/>
        </p:nvGrpSpPr>
        <p:grpSpPr bwMode="auto">
          <a:xfrm>
            <a:off x="4572000" y="1981200"/>
            <a:ext cx="2971800" cy="2971800"/>
            <a:chOff x="2776" y="1640"/>
            <a:chExt cx="1056" cy="1120"/>
          </a:xfrm>
        </p:grpSpPr>
        <p:sp>
          <p:nvSpPr>
            <p:cNvPr id="50183" name="Oval 12"/>
            <p:cNvSpPr>
              <a:spLocks noChangeArrowheads="1"/>
            </p:cNvSpPr>
            <p:nvPr/>
          </p:nvSpPr>
          <p:spPr bwMode="auto">
            <a:xfrm>
              <a:off x="2776" y="1640"/>
              <a:ext cx="1056" cy="1120"/>
            </a:xfrm>
            <a:prstGeom prst="ellipse">
              <a:avLst/>
            </a:prstGeom>
            <a:solidFill>
              <a:srgbClr val="706702">
                <a:alpha val="72940"/>
              </a:srgbClr>
            </a:solidFill>
            <a:ln w="12700">
              <a:solidFill>
                <a:schemeClr val="tx1"/>
              </a:solidFill>
              <a:round/>
              <a:headEnd/>
              <a:tailEnd/>
            </a:ln>
          </p:spPr>
          <p:txBody>
            <a:bodyPr wrap="none" anchor="ctr"/>
            <a:lstStyle/>
            <a:p>
              <a:pPr algn="r"/>
              <a:endParaRPr lang="en-US" sz="1800" b="1"/>
            </a:p>
          </p:txBody>
        </p:sp>
        <p:sp>
          <p:nvSpPr>
            <p:cNvPr id="50184" name="Text Box 13"/>
            <p:cNvSpPr txBox="1">
              <a:spLocks noChangeArrowheads="1"/>
            </p:cNvSpPr>
            <p:nvPr/>
          </p:nvSpPr>
          <p:spPr bwMode="auto">
            <a:xfrm>
              <a:off x="2968" y="2004"/>
              <a:ext cx="720" cy="313"/>
            </a:xfrm>
            <a:prstGeom prst="rect">
              <a:avLst/>
            </a:prstGeom>
            <a:noFill/>
            <a:ln w="12700">
              <a:noFill/>
              <a:miter lim="800000"/>
              <a:headEnd/>
              <a:tailEnd/>
            </a:ln>
          </p:spPr>
          <p:txBody>
            <a:bodyPr>
              <a:spAutoFit/>
            </a:bodyPr>
            <a:lstStyle/>
            <a:p>
              <a:pPr algn="ctr"/>
              <a:r>
                <a:rPr lang="en-US" sz="2400" b="1">
                  <a:solidFill>
                    <a:schemeClr val="bg1"/>
                  </a:solidFill>
                </a:rPr>
                <a:t>Sexual </a:t>
              </a:r>
              <a:br>
                <a:rPr lang="en-US" sz="2400" b="1">
                  <a:solidFill>
                    <a:schemeClr val="bg1"/>
                  </a:solidFill>
                </a:rPr>
              </a:br>
              <a:r>
                <a:rPr lang="en-US" sz="2400" b="1">
                  <a:solidFill>
                    <a:schemeClr val="bg1"/>
                  </a:solidFill>
                </a:rPr>
                <a:t>Assault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0.00174 -2.05365E-6 L 0.05486 -0.00555 " pathEditMode="relative" rAng="0" ptsTypes="AA">
                                      <p:cBhvr>
                                        <p:cTn id="15" dur="2000" fill="hold"/>
                                        <p:tgtEl>
                                          <p:spTgt spid="2"/>
                                        </p:tgtEl>
                                        <p:attrNameLst>
                                          <p:attrName>ppt_x</p:attrName>
                                          <p:attrName>ppt_y</p:attrName>
                                        </p:attrNameLst>
                                      </p:cBhvr>
                                      <p:rCtr x="28" y="-3"/>
                                    </p:animMotion>
                                  </p:childTnLst>
                                </p:cTn>
                              </p:par>
                              <p:par>
                                <p:cTn id="16" presetID="9" presetClass="entr" presetSubtype="0" fill="hold" grpId="0" nodeType="withEffect">
                                  <p:stCondLst>
                                    <p:cond delay="0"/>
                                  </p:stCondLst>
                                  <p:childTnLst>
                                    <p:set>
                                      <p:cBhvr>
                                        <p:cTn id="17" dur="1" fill="hold">
                                          <p:stCondLst>
                                            <p:cond delay="0"/>
                                          </p:stCondLst>
                                        </p:cTn>
                                        <p:tgtEl>
                                          <p:spTgt spid="1184775"/>
                                        </p:tgtEl>
                                        <p:attrNameLst>
                                          <p:attrName>style.visibility</p:attrName>
                                        </p:attrNameLst>
                                      </p:cBhvr>
                                      <p:to>
                                        <p:strVal val="visible"/>
                                      </p:to>
                                    </p:set>
                                    <p:animEffect transition="in" filter="dissolve">
                                      <p:cBhvr>
                                        <p:cTn id="18" dur="500"/>
                                        <p:tgtEl>
                                          <p:spTgt spid="1184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477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Sexual Assault Policy</a:t>
            </a:r>
            <a:endParaRPr/>
          </a:p>
        </p:txBody>
      </p:sp>
      <p:sp>
        <p:nvSpPr>
          <p:cNvPr id="51203" name="Text Placeholder 2"/>
          <p:cNvSpPr>
            <a:spLocks noGrp="1"/>
          </p:cNvSpPr>
          <p:nvPr>
            <p:ph type="body" sz="quarter" idx="10"/>
          </p:nvPr>
        </p:nvSpPr>
        <p:spPr>
          <a:xfrm>
            <a:off x="381000" y="1066800"/>
            <a:ext cx="8439150" cy="4419600"/>
          </a:xfrm>
        </p:spPr>
        <p:txBody>
          <a:bodyPr/>
          <a:lstStyle/>
          <a:p>
            <a:pPr>
              <a:spcBef>
                <a:spcPct val="0"/>
              </a:spcBef>
              <a:spcAft>
                <a:spcPts val="900"/>
              </a:spcAft>
            </a:pPr>
            <a:r>
              <a:rPr lang="en-US" sz="2200" smtClean="0"/>
              <a:t>Sexual assault is a criminal offense</a:t>
            </a:r>
          </a:p>
          <a:p>
            <a:pPr>
              <a:spcBef>
                <a:spcPct val="0"/>
              </a:spcBef>
              <a:spcAft>
                <a:spcPts val="900"/>
              </a:spcAft>
            </a:pPr>
            <a:r>
              <a:rPr lang="en-US" sz="2200" smtClean="0"/>
              <a:t>It degrades mission readiness</a:t>
            </a:r>
          </a:p>
          <a:p>
            <a:pPr>
              <a:spcBef>
                <a:spcPct val="0"/>
              </a:spcBef>
              <a:spcAft>
                <a:spcPts val="900"/>
              </a:spcAft>
            </a:pPr>
            <a:r>
              <a:rPr lang="en-US" sz="2200" smtClean="0"/>
              <a:t>Soldiers and civilians who are aware of a sexual assault incident should report it immediately (within 24 hours)</a:t>
            </a:r>
          </a:p>
          <a:p>
            <a:pPr>
              <a:spcBef>
                <a:spcPct val="0"/>
              </a:spcBef>
              <a:spcAft>
                <a:spcPts val="900"/>
              </a:spcAft>
            </a:pPr>
            <a:r>
              <a:rPr lang="en-US" sz="2200" smtClean="0"/>
              <a:t>Sexual assault is incompatible with the Army Values and is punishable under the UCMJ and other federal and local civilian laws</a:t>
            </a:r>
          </a:p>
          <a:p>
            <a:pPr>
              <a:spcBef>
                <a:spcPct val="0"/>
              </a:spcBef>
              <a:spcAft>
                <a:spcPts val="900"/>
              </a:spcAft>
            </a:pPr>
            <a:r>
              <a:rPr lang="en-US" sz="2200" smtClean="0"/>
              <a:t>The Army’s SHARP policies apply without regard to a person’s rank, age, gender and sexual orientation neutral.  A person’s sexual orientation is a personal and private matter</a:t>
            </a:r>
          </a:p>
          <a:p>
            <a:pPr>
              <a:spcBef>
                <a:spcPct val="0"/>
              </a:spcBef>
              <a:spcAft>
                <a:spcPts val="900"/>
              </a:spcAft>
            </a:pPr>
            <a:r>
              <a:rPr lang="en-US" sz="2200" smtClean="0"/>
              <a:t>All victims of sexual assault will be treated with dignity, fairness, and respect</a:t>
            </a:r>
          </a:p>
        </p:txBody>
      </p:sp>
      <p:sp>
        <p:nvSpPr>
          <p:cNvPr id="4" name="Rectangle 3"/>
          <p:cNvSpPr txBox="1">
            <a:spLocks noChangeArrowheads="1"/>
          </p:cNvSpPr>
          <p:nvPr/>
        </p:nvSpPr>
        <p:spPr bwMode="auto">
          <a:xfrm>
            <a:off x="1828800" y="5791200"/>
            <a:ext cx="5486400" cy="533400"/>
          </a:xfrm>
          <a:prstGeom prst="rect">
            <a:avLst/>
          </a:prstGeom>
          <a:solidFill>
            <a:schemeClr val="bg1">
              <a:lumMod val="85000"/>
            </a:schemeClr>
          </a:solidFill>
          <a:ln w="9525">
            <a:noFill/>
            <a:miter lim="800000"/>
            <a:headEnd/>
            <a:tailEnd/>
          </a:ln>
          <a:effectLst/>
        </p:spPr>
        <p:txBody>
          <a:bodyPr anchor="ctr"/>
          <a:lstStyle/>
          <a:p>
            <a:pPr algn="ctr">
              <a:spcBef>
                <a:spcPts val="0"/>
              </a:spcBef>
              <a:buClr>
                <a:srgbClr val="996633"/>
              </a:buClr>
              <a:defRPr/>
            </a:pPr>
            <a:r>
              <a:rPr lang="en-US" sz="2800" kern="0" dirty="0"/>
              <a:t>Applies 24/7 On and Off-Post</a:t>
            </a:r>
          </a:p>
        </p:txBody>
      </p:sp>
      <p:sp>
        <p:nvSpPr>
          <p:cNvPr id="51205" name="TextBox 4"/>
          <p:cNvSpPr txBox="1">
            <a:spLocks noChangeArrowheads="1"/>
          </p:cNvSpPr>
          <p:nvPr/>
        </p:nvSpPr>
        <p:spPr bwMode="auto">
          <a:xfrm>
            <a:off x="1905000" y="609600"/>
            <a:ext cx="5443538" cy="523875"/>
          </a:xfrm>
          <a:prstGeom prst="rect">
            <a:avLst/>
          </a:prstGeom>
          <a:noFill/>
          <a:ln w="9525">
            <a:noFill/>
            <a:miter lim="800000"/>
            <a:headEnd/>
            <a:tailEnd/>
          </a:ln>
        </p:spPr>
        <p:txBody>
          <a:bodyPr wrap="none">
            <a:spAutoFit/>
          </a:bodyPr>
          <a:lstStyle/>
          <a:p>
            <a:r>
              <a:rPr lang="en-US" sz="2800" b="1">
                <a:solidFill>
                  <a:schemeClr val="bg1"/>
                </a:solidFill>
              </a:rPr>
              <a:t>Army Policy on Sexual Assault</a:t>
            </a:r>
            <a:endParaRPr lang="pt-BR" sz="2800" b="1">
              <a:solidFill>
                <a:schemeClr val="bg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defRPr/>
            </a:pPr>
            <a:r>
              <a:rPr smtClean="0"/>
              <a:t>Sexual Assault Offenses</a:t>
            </a:r>
          </a:p>
        </p:txBody>
      </p:sp>
      <p:sp>
        <p:nvSpPr>
          <p:cNvPr id="62467" name="Rectangle 3"/>
          <p:cNvSpPr>
            <a:spLocks noGrp="1" noChangeArrowheads="1"/>
          </p:cNvSpPr>
          <p:nvPr>
            <p:ph type="body" sz="quarter" idx="10"/>
          </p:nvPr>
        </p:nvSpPr>
        <p:spPr>
          <a:xfrm>
            <a:off x="381000" y="1066800"/>
            <a:ext cx="8439150" cy="5257800"/>
          </a:xfrm>
        </p:spPr>
        <p:txBody>
          <a:bodyPr/>
          <a:lstStyle/>
          <a:p>
            <a:pPr marL="338138" indent="-338138" eaLnBrk="1" hangingPunct="1">
              <a:spcBef>
                <a:spcPts val="0"/>
              </a:spcBef>
              <a:spcAft>
                <a:spcPts val="900"/>
              </a:spcAft>
              <a:defRPr/>
            </a:pPr>
            <a:r>
              <a:rPr lang="en-US" sz="2200" dirty="0" smtClean="0"/>
              <a:t>UCMJ Article 120 sexual assault chargeable offenses include these separate charges: </a:t>
            </a:r>
          </a:p>
          <a:p>
            <a:pPr marL="638175" lvl="1" indent="-338138" eaLnBrk="1" hangingPunct="1">
              <a:spcBef>
                <a:spcPts val="0"/>
              </a:spcBef>
              <a:spcAft>
                <a:spcPts val="900"/>
              </a:spcAft>
              <a:defRPr/>
            </a:pPr>
            <a:r>
              <a:rPr lang="en-US" sz="2200" dirty="0" smtClean="0"/>
              <a:t>Rape </a:t>
            </a:r>
          </a:p>
          <a:p>
            <a:pPr marL="638175" lvl="1" indent="-338138" eaLnBrk="1" hangingPunct="1">
              <a:spcBef>
                <a:spcPts val="0"/>
              </a:spcBef>
              <a:spcAft>
                <a:spcPts val="900"/>
              </a:spcAft>
              <a:defRPr/>
            </a:pPr>
            <a:r>
              <a:rPr lang="en-US" sz="2200" dirty="0" smtClean="0"/>
              <a:t>Indecent Acts</a:t>
            </a:r>
          </a:p>
          <a:p>
            <a:pPr marL="638175" lvl="1" indent="-338138" eaLnBrk="1" hangingPunct="1">
              <a:spcBef>
                <a:spcPts val="0"/>
              </a:spcBef>
              <a:spcAft>
                <a:spcPts val="900"/>
              </a:spcAft>
              <a:defRPr/>
            </a:pPr>
            <a:r>
              <a:rPr lang="en-US" sz="2200" dirty="0" smtClean="0"/>
              <a:t>Aggravated sexual assault</a:t>
            </a:r>
          </a:p>
          <a:p>
            <a:pPr marL="638175" lvl="1" indent="-338138" eaLnBrk="1" hangingPunct="1">
              <a:spcBef>
                <a:spcPts val="0"/>
              </a:spcBef>
              <a:spcAft>
                <a:spcPts val="900"/>
              </a:spcAft>
              <a:defRPr/>
            </a:pPr>
            <a:r>
              <a:rPr lang="en-US" sz="2200" dirty="0" smtClean="0"/>
              <a:t>Aggravated sexual contact</a:t>
            </a:r>
          </a:p>
          <a:p>
            <a:pPr marL="638175" lvl="1" indent="-338138" eaLnBrk="1" hangingPunct="1">
              <a:spcBef>
                <a:spcPts val="0"/>
              </a:spcBef>
              <a:spcAft>
                <a:spcPts val="900"/>
              </a:spcAft>
              <a:defRPr/>
            </a:pPr>
            <a:r>
              <a:rPr lang="en-US" sz="2200" dirty="0" smtClean="0"/>
              <a:t>Abusive sexual contact</a:t>
            </a:r>
          </a:p>
          <a:p>
            <a:pPr marL="638175" lvl="1" indent="-338138" eaLnBrk="1" hangingPunct="1">
              <a:spcBef>
                <a:spcPts val="0"/>
              </a:spcBef>
              <a:spcAft>
                <a:spcPts val="900"/>
              </a:spcAft>
              <a:defRPr/>
            </a:pPr>
            <a:r>
              <a:rPr lang="en-US" sz="2200" dirty="0" smtClean="0"/>
              <a:t>Wrongful sexual contact</a:t>
            </a:r>
          </a:p>
          <a:p>
            <a:pPr marL="339725" indent="-338138" eaLnBrk="1" hangingPunct="1">
              <a:spcBef>
                <a:spcPts val="0"/>
              </a:spcBef>
              <a:spcAft>
                <a:spcPts val="900"/>
              </a:spcAft>
              <a:defRPr/>
            </a:pPr>
            <a:r>
              <a:rPr lang="en-US" sz="2200" dirty="0" smtClean="0"/>
              <a:t>UCMJ Article 125 (Sodomy) include:</a:t>
            </a:r>
          </a:p>
          <a:p>
            <a:pPr marL="638175" lvl="1" indent="-338138" eaLnBrk="1" hangingPunct="1">
              <a:spcBef>
                <a:spcPts val="0"/>
              </a:spcBef>
              <a:spcAft>
                <a:spcPts val="900"/>
              </a:spcAft>
              <a:defRPr/>
            </a:pPr>
            <a:r>
              <a:rPr lang="en-US" sz="2200" dirty="0" smtClean="0"/>
              <a:t>Forcible Sodomy</a:t>
            </a:r>
          </a:p>
          <a:p>
            <a:pPr marL="233553" indent="-338138">
              <a:spcBef>
                <a:spcPts val="0"/>
              </a:spcBef>
              <a:spcAft>
                <a:spcPts val="900"/>
              </a:spcAft>
              <a:defRPr/>
            </a:pPr>
            <a:r>
              <a:rPr lang="en-US" sz="2200" dirty="0" smtClean="0"/>
              <a:t>Article 80 covers "Attempts" to conduct these acts</a:t>
            </a:r>
          </a:p>
          <a:p>
            <a:pPr marL="233553" indent="-338138">
              <a:spcBef>
                <a:spcPts val="0"/>
              </a:spcBef>
              <a:spcAft>
                <a:spcPts val="900"/>
              </a:spcAft>
              <a:defRPr/>
            </a:pPr>
            <a:r>
              <a:rPr lang="en-US" sz="2200" dirty="0" smtClean="0"/>
              <a:t>Civilian sexual assault offenses determined by civilian law</a:t>
            </a:r>
          </a:p>
        </p:txBody>
      </p:sp>
      <p:sp>
        <p:nvSpPr>
          <p:cNvPr id="52228" name="TextBox 3"/>
          <p:cNvSpPr txBox="1">
            <a:spLocks noChangeArrowheads="1"/>
          </p:cNvSpPr>
          <p:nvPr/>
        </p:nvSpPr>
        <p:spPr bwMode="auto">
          <a:xfrm>
            <a:off x="2362200" y="652463"/>
            <a:ext cx="4370388" cy="523875"/>
          </a:xfrm>
          <a:prstGeom prst="rect">
            <a:avLst/>
          </a:prstGeom>
          <a:noFill/>
          <a:ln w="9525">
            <a:noFill/>
            <a:miter lim="800000"/>
            <a:headEnd/>
            <a:tailEnd/>
          </a:ln>
        </p:spPr>
        <p:txBody>
          <a:bodyPr wrap="none">
            <a:spAutoFit/>
          </a:bodyPr>
          <a:lstStyle/>
          <a:p>
            <a:pPr algn="ctr"/>
            <a:r>
              <a:rPr lang="en-US" sz="2800" b="1">
                <a:solidFill>
                  <a:schemeClr val="bg1"/>
                </a:solidFill>
              </a:rPr>
              <a:t>Sexual Assault Offenses</a:t>
            </a:r>
            <a:endParaRPr lang="pt-BR" sz="2800" b="1">
              <a:solidFill>
                <a:schemeClr val="bg1"/>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INSTRUCTIONAL LEAD-IN</a:t>
            </a:r>
            <a:endParaRPr lang="en-US" dirty="0"/>
          </a:p>
        </p:txBody>
      </p:sp>
      <p:sp>
        <p:nvSpPr>
          <p:cNvPr id="3" name="Text Placeholder 2"/>
          <p:cNvSpPr>
            <a:spLocks noGrp="1"/>
          </p:cNvSpPr>
          <p:nvPr>
            <p:ph type="body" sz="quarter" idx="10"/>
          </p:nvPr>
        </p:nvSpPr>
        <p:spPr/>
        <p:txBody>
          <a:bodyPr/>
          <a:lstStyle/>
          <a:p>
            <a:pPr>
              <a:buNone/>
            </a:pPr>
            <a:r>
              <a:rPr lang="en-US" dirty="0" smtClean="0"/>
              <a:t>   This lesson stresses the seriousness of sexual harassment and sexual assault and importance of ensuring the Army’s contemporary operating environment is safe and promotes an environment free of sexual harassment and sexual assault. It will enhance your knowledge on sexual harassment and sexual assault behaviors and provide prevention techniques that you can apply to your daily activities.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895600" y="0"/>
            <a:ext cx="6172200" cy="773113"/>
          </a:xfrm>
        </p:spPr>
        <p:txBody>
          <a:bodyPr anchor="t"/>
          <a:lstStyle/>
          <a:p>
            <a:pPr>
              <a:defRPr/>
            </a:pPr>
            <a:r>
              <a:rPr smtClean="0"/>
              <a:t>Sexual Assault Legal Ramifications</a:t>
            </a:r>
          </a:p>
        </p:txBody>
      </p:sp>
      <p:sp>
        <p:nvSpPr>
          <p:cNvPr id="51203" name="Rectangle 3"/>
          <p:cNvSpPr>
            <a:spLocks noGrp="1" noChangeArrowheads="1"/>
          </p:cNvSpPr>
          <p:nvPr>
            <p:ph type="body" idx="4294967295"/>
          </p:nvPr>
        </p:nvSpPr>
        <p:spPr>
          <a:xfrm>
            <a:off x="304800" y="1295400"/>
            <a:ext cx="8382000" cy="4876800"/>
          </a:xfrm>
        </p:spPr>
        <p:txBody>
          <a:bodyPr/>
          <a:lstStyle/>
          <a:p>
            <a:pPr>
              <a:spcBef>
                <a:spcPts val="0"/>
              </a:spcBef>
              <a:spcAft>
                <a:spcPts val="900"/>
              </a:spcAft>
              <a:defRPr/>
            </a:pPr>
            <a:r>
              <a:rPr lang="en-US" sz="2200" dirty="0" smtClean="0"/>
              <a:t>Sexual Assault is punishable under UCMJ, and other Federal and local civilian laws</a:t>
            </a:r>
          </a:p>
          <a:p>
            <a:pPr>
              <a:spcBef>
                <a:spcPts val="0"/>
              </a:spcBef>
              <a:spcAft>
                <a:spcPts val="900"/>
              </a:spcAft>
              <a:defRPr/>
            </a:pPr>
            <a:r>
              <a:rPr lang="en-US" sz="2200" dirty="0" smtClean="0"/>
              <a:t>Depending upon the offense and the circumstances of the offense, maximum punishments include:</a:t>
            </a:r>
          </a:p>
          <a:p>
            <a:pPr marL="795338" lvl="1" indent="-338138">
              <a:spcBef>
                <a:spcPts val="0"/>
              </a:spcBef>
              <a:spcAft>
                <a:spcPts val="900"/>
              </a:spcAft>
              <a:defRPr/>
            </a:pPr>
            <a:r>
              <a:rPr lang="en-US" sz="2000" dirty="0" smtClean="0"/>
              <a:t>Death (if assault results in homicide)</a:t>
            </a:r>
          </a:p>
          <a:p>
            <a:pPr marL="795338" lvl="1" indent="-338138">
              <a:spcBef>
                <a:spcPts val="0"/>
              </a:spcBef>
              <a:spcAft>
                <a:spcPts val="900"/>
              </a:spcAft>
              <a:defRPr/>
            </a:pPr>
            <a:r>
              <a:rPr lang="en-US" sz="2000" dirty="0" smtClean="0"/>
              <a:t>Confinement for life with or without eligibility for parole</a:t>
            </a:r>
          </a:p>
          <a:p>
            <a:pPr marL="795338" lvl="1" indent="-338138">
              <a:spcBef>
                <a:spcPts val="0"/>
              </a:spcBef>
              <a:spcAft>
                <a:spcPts val="900"/>
              </a:spcAft>
              <a:defRPr/>
            </a:pPr>
            <a:r>
              <a:rPr lang="en-US" sz="2000" dirty="0" smtClean="0"/>
              <a:t>Confinement for a period of years (for example 5 years)</a:t>
            </a:r>
          </a:p>
          <a:p>
            <a:pPr marL="795338" lvl="1" indent="-338138">
              <a:spcBef>
                <a:spcPts val="0"/>
              </a:spcBef>
              <a:spcAft>
                <a:spcPts val="900"/>
              </a:spcAft>
              <a:defRPr/>
            </a:pPr>
            <a:r>
              <a:rPr lang="en-US" sz="2000" dirty="0" smtClean="0"/>
              <a:t>Reduction in rank to E-1</a:t>
            </a:r>
          </a:p>
          <a:p>
            <a:pPr marL="795338" lvl="1" indent="-338138">
              <a:spcBef>
                <a:spcPts val="0"/>
              </a:spcBef>
              <a:spcAft>
                <a:spcPts val="900"/>
              </a:spcAft>
              <a:defRPr/>
            </a:pPr>
            <a:r>
              <a:rPr lang="en-US" sz="2000" dirty="0" smtClean="0"/>
              <a:t>Total forfeitures of all pay and allowances</a:t>
            </a:r>
          </a:p>
          <a:p>
            <a:pPr marL="795338" lvl="1" indent="-338138">
              <a:spcBef>
                <a:spcPts val="0"/>
              </a:spcBef>
              <a:spcAft>
                <a:spcPts val="900"/>
              </a:spcAft>
              <a:defRPr/>
            </a:pPr>
            <a:r>
              <a:rPr lang="en-US" sz="2000" dirty="0" smtClean="0"/>
              <a:t>Dishonorable discharge, Bad conduct discharge or Dismissal</a:t>
            </a:r>
          </a:p>
          <a:p>
            <a:pPr marL="496888" indent="-338138">
              <a:spcBef>
                <a:spcPts val="0"/>
              </a:spcBef>
              <a:spcAft>
                <a:spcPts val="900"/>
              </a:spcAft>
              <a:defRPr/>
            </a:pPr>
            <a:r>
              <a:rPr lang="en-US" sz="2200" dirty="0" smtClean="0"/>
              <a:t>Civilian sexual assault is punishable under applicable Federal and civilian laws</a:t>
            </a:r>
          </a:p>
        </p:txBody>
      </p:sp>
      <p:pic>
        <p:nvPicPr>
          <p:cNvPr id="53252" name="Picture 11" descr="C:\Users\Bharti Dalal\Desktop\IAMS_4c_Gray.png"/>
          <p:cNvPicPr>
            <a:picLocks noChangeAspect="1" noChangeArrowheads="1"/>
          </p:cNvPicPr>
          <p:nvPr/>
        </p:nvPicPr>
        <p:blipFill>
          <a:blip r:embed="rId3" cstate="print"/>
          <a:srcRect/>
          <a:stretch>
            <a:fillRect/>
          </a:stretch>
        </p:blipFill>
        <p:spPr bwMode="auto">
          <a:xfrm>
            <a:off x="41275" y="98425"/>
            <a:ext cx="1558925" cy="587375"/>
          </a:xfrm>
          <a:prstGeom prst="rect">
            <a:avLst/>
          </a:prstGeom>
          <a:noFill/>
          <a:ln w="9525">
            <a:noFill/>
            <a:miter lim="800000"/>
            <a:headEnd/>
            <a:tailEnd/>
          </a:ln>
        </p:spPr>
      </p:pic>
      <p:sp>
        <p:nvSpPr>
          <p:cNvPr id="53253" name="TextBox 4"/>
          <p:cNvSpPr txBox="1">
            <a:spLocks noChangeArrowheads="1"/>
          </p:cNvSpPr>
          <p:nvPr/>
        </p:nvSpPr>
        <p:spPr bwMode="auto">
          <a:xfrm>
            <a:off x="2743200" y="685800"/>
            <a:ext cx="3581400" cy="523875"/>
          </a:xfrm>
          <a:prstGeom prst="rect">
            <a:avLst/>
          </a:prstGeom>
          <a:noFill/>
          <a:ln w="9525">
            <a:noFill/>
            <a:miter lim="800000"/>
            <a:headEnd/>
            <a:tailEnd/>
          </a:ln>
        </p:spPr>
        <p:txBody>
          <a:bodyPr wrap="none">
            <a:spAutoFit/>
          </a:bodyPr>
          <a:lstStyle/>
          <a:p>
            <a:pPr algn="ctr"/>
            <a:r>
              <a:rPr lang="en-US" sz="2800" b="1">
                <a:solidFill>
                  <a:schemeClr val="bg1"/>
                </a:solidFill>
              </a:rPr>
              <a:t>Legal Ramifications</a:t>
            </a:r>
            <a:endParaRPr lang="pt-BR" sz="2800" b="1">
              <a:solidFill>
                <a:schemeClr val="bg1"/>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Sexual Assault Warning Signs</a:t>
            </a:r>
            <a:endParaRPr/>
          </a:p>
        </p:txBody>
      </p:sp>
      <p:sp>
        <p:nvSpPr>
          <p:cNvPr id="54275" name="Content Placeholder 11"/>
          <p:cNvSpPr>
            <a:spLocks noGrp="1"/>
          </p:cNvSpPr>
          <p:nvPr>
            <p:ph idx="1"/>
          </p:nvPr>
        </p:nvSpPr>
        <p:spPr>
          <a:xfrm>
            <a:off x="304800" y="1371600"/>
            <a:ext cx="8442325" cy="5257800"/>
          </a:xfrm>
        </p:spPr>
        <p:txBody>
          <a:bodyPr/>
          <a:lstStyle/>
          <a:p>
            <a:pPr>
              <a:spcBef>
                <a:spcPct val="0"/>
              </a:spcBef>
              <a:spcAft>
                <a:spcPts val="900"/>
              </a:spcAft>
            </a:pPr>
            <a:r>
              <a:rPr lang="en-US" smtClean="0"/>
              <a:t>Be alert for any of these behaviors and prepare to intervene: </a:t>
            </a:r>
          </a:p>
          <a:p>
            <a:pPr lvl="1">
              <a:spcBef>
                <a:spcPct val="0"/>
              </a:spcBef>
              <a:spcAft>
                <a:spcPts val="900"/>
              </a:spcAft>
            </a:pPr>
            <a:r>
              <a:rPr lang="en-US" smtClean="0"/>
              <a:t>Sexually charged comments and gestures</a:t>
            </a:r>
          </a:p>
          <a:p>
            <a:pPr lvl="1">
              <a:spcBef>
                <a:spcPct val="0"/>
              </a:spcBef>
              <a:spcAft>
                <a:spcPts val="900"/>
              </a:spcAft>
            </a:pPr>
            <a:r>
              <a:rPr lang="en-US" smtClean="0"/>
              <a:t>Disrespectful behavior </a:t>
            </a:r>
          </a:p>
          <a:p>
            <a:pPr lvl="1">
              <a:spcBef>
                <a:spcPct val="0"/>
              </a:spcBef>
              <a:spcAft>
                <a:spcPts val="900"/>
              </a:spcAft>
            </a:pPr>
            <a:r>
              <a:rPr lang="en-US" smtClean="0"/>
              <a:t>Treating people like things or objects</a:t>
            </a:r>
          </a:p>
          <a:p>
            <a:pPr lvl="1">
              <a:spcBef>
                <a:spcPct val="0"/>
              </a:spcBef>
              <a:spcAft>
                <a:spcPts val="900"/>
              </a:spcAft>
            </a:pPr>
            <a:r>
              <a:rPr lang="en-US" smtClean="0"/>
              <a:t>Encouraging someone to drink too much</a:t>
            </a:r>
          </a:p>
          <a:p>
            <a:pPr lvl="1">
              <a:spcBef>
                <a:spcPct val="0"/>
              </a:spcBef>
              <a:spcAft>
                <a:spcPts val="900"/>
              </a:spcAft>
            </a:pPr>
            <a:r>
              <a:rPr lang="en-US" smtClean="0"/>
              <a:t>Inappropriate touching or intimacy</a:t>
            </a:r>
          </a:p>
          <a:p>
            <a:pPr lvl="1">
              <a:spcBef>
                <a:spcPct val="0"/>
              </a:spcBef>
              <a:spcAft>
                <a:spcPts val="900"/>
              </a:spcAft>
            </a:pPr>
            <a:r>
              <a:rPr lang="en-US" smtClean="0"/>
              <a:t>Targeting someone who is vulnerable</a:t>
            </a:r>
          </a:p>
          <a:p>
            <a:pPr lvl="1">
              <a:spcBef>
                <a:spcPct val="0"/>
              </a:spcBef>
              <a:spcAft>
                <a:spcPts val="900"/>
              </a:spcAft>
            </a:pPr>
            <a:r>
              <a:rPr lang="en-US" smtClean="0"/>
              <a:t>Attempting to isolate someone</a:t>
            </a:r>
          </a:p>
          <a:p>
            <a:pPr lvl="1">
              <a:spcBef>
                <a:spcPct val="0"/>
              </a:spcBef>
              <a:spcAft>
                <a:spcPts val="900"/>
              </a:spcAft>
            </a:pPr>
            <a:r>
              <a:rPr lang="en-US" smtClean="0"/>
              <a:t>Using alcohol or drugs to increase vulnerability</a:t>
            </a:r>
          </a:p>
        </p:txBody>
      </p:sp>
      <p:sp>
        <p:nvSpPr>
          <p:cNvPr id="54276" name="TextBox 3"/>
          <p:cNvSpPr txBox="1">
            <a:spLocks noChangeArrowheads="1"/>
          </p:cNvSpPr>
          <p:nvPr/>
        </p:nvSpPr>
        <p:spPr bwMode="auto">
          <a:xfrm>
            <a:off x="3030538" y="838200"/>
            <a:ext cx="2684462" cy="523875"/>
          </a:xfrm>
          <a:prstGeom prst="rect">
            <a:avLst/>
          </a:prstGeom>
          <a:noFill/>
          <a:ln w="9525">
            <a:noFill/>
            <a:miter lim="800000"/>
            <a:headEnd/>
            <a:tailEnd/>
          </a:ln>
        </p:spPr>
        <p:txBody>
          <a:bodyPr wrap="none">
            <a:spAutoFit/>
          </a:bodyPr>
          <a:lstStyle/>
          <a:p>
            <a:pPr algn="ctr"/>
            <a:r>
              <a:rPr lang="en-US" sz="2800" b="1">
                <a:solidFill>
                  <a:schemeClr val="bg1"/>
                </a:solidFill>
              </a:rPr>
              <a:t>Warning Signs</a:t>
            </a:r>
            <a:endParaRPr lang="pt-BR" sz="2800" b="1">
              <a:solidFill>
                <a:schemeClr val="bg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Intervention Techniques</a:t>
            </a:r>
            <a:endParaRPr/>
          </a:p>
        </p:txBody>
      </p:sp>
      <p:sp>
        <p:nvSpPr>
          <p:cNvPr id="3" name="Content Placeholder 2"/>
          <p:cNvSpPr>
            <a:spLocks noGrp="1"/>
          </p:cNvSpPr>
          <p:nvPr>
            <p:ph idx="1"/>
          </p:nvPr>
        </p:nvSpPr>
        <p:spPr>
          <a:xfrm>
            <a:off x="350838" y="914400"/>
            <a:ext cx="8442325" cy="5257800"/>
          </a:xfrm>
        </p:spPr>
        <p:txBody>
          <a:bodyPr/>
          <a:lstStyle/>
          <a:p>
            <a:pPr eaLnBrk="1" hangingPunct="1">
              <a:spcBef>
                <a:spcPts val="0"/>
              </a:spcBef>
              <a:defRPr/>
            </a:pPr>
            <a:r>
              <a:rPr lang="en-US" dirty="0" smtClean="0">
                <a:uFill>
                  <a:solidFill>
                    <a:schemeClr val="accent2">
                      <a:lumMod val="75000"/>
                    </a:schemeClr>
                  </a:solidFill>
                </a:uFill>
              </a:rPr>
              <a:t>Confront the inappropriate behavior</a:t>
            </a:r>
          </a:p>
          <a:p>
            <a:pPr eaLnBrk="1" hangingPunct="1">
              <a:spcBef>
                <a:spcPts val="0"/>
              </a:spcBef>
              <a:defRPr/>
            </a:pPr>
            <a:r>
              <a:rPr lang="en-US" dirty="0" smtClean="0">
                <a:uFill>
                  <a:solidFill>
                    <a:schemeClr val="accent2">
                      <a:lumMod val="75000"/>
                    </a:schemeClr>
                  </a:solidFill>
                </a:uFill>
              </a:rPr>
              <a:t>Involve others to help you remove the potential victim from the situation</a:t>
            </a:r>
          </a:p>
          <a:p>
            <a:pPr eaLnBrk="1" hangingPunct="1">
              <a:spcBef>
                <a:spcPts val="0"/>
              </a:spcBef>
              <a:defRPr/>
            </a:pPr>
            <a:r>
              <a:rPr lang="en-US" dirty="0" smtClean="0">
                <a:uFill>
                  <a:solidFill>
                    <a:schemeClr val="accent2">
                      <a:lumMod val="75000"/>
                    </a:schemeClr>
                  </a:solidFill>
                </a:uFill>
              </a:rPr>
              <a:t>Create a distraction to separate the potential victim from the potential offender</a:t>
            </a:r>
          </a:p>
          <a:p>
            <a:pPr eaLnBrk="1" hangingPunct="1">
              <a:spcBef>
                <a:spcPts val="0"/>
              </a:spcBef>
              <a:defRPr/>
            </a:pPr>
            <a:r>
              <a:rPr lang="en-US" dirty="0" smtClean="0">
                <a:uFill>
                  <a:solidFill>
                    <a:schemeClr val="accent2">
                      <a:lumMod val="75000"/>
                    </a:schemeClr>
                  </a:solidFill>
                </a:uFill>
              </a:rPr>
              <a:t>Inform Commander or manager of the potential incident and intervention actions taken</a:t>
            </a:r>
          </a:p>
          <a:p>
            <a:pPr eaLnBrk="1" hangingPunct="1">
              <a:spcBef>
                <a:spcPts val="0"/>
              </a:spcBef>
              <a:defRPr/>
            </a:pPr>
            <a:r>
              <a:rPr lang="en-US" dirty="0" smtClean="0">
                <a:uFill>
                  <a:solidFill>
                    <a:schemeClr val="accent2">
                      <a:lumMod val="75000"/>
                    </a:schemeClr>
                  </a:solidFill>
                </a:uFill>
              </a:rPr>
              <a:t>Civilian employees should contact a supervisor, security guard, or call 911 if they encounter a situation where intervention could result in immediate physical harm to them</a:t>
            </a:r>
          </a:p>
          <a:p>
            <a:pPr marL="0" indent="0" algn="ctr" eaLnBrk="1" hangingPunct="1">
              <a:spcBef>
                <a:spcPts val="1200"/>
              </a:spcBef>
              <a:buFont typeface="Wingdings" pitchFamily="2" charset="2"/>
              <a:buNone/>
              <a:defRPr/>
            </a:pPr>
            <a:endParaRPr lang="en-US" i="1" dirty="0" smtClean="0">
              <a:solidFill>
                <a:schemeClr val="accent2">
                  <a:lumMod val="75000"/>
                </a:schemeClr>
              </a:solidFill>
              <a:uFill>
                <a:solidFill>
                  <a:schemeClr val="accent2">
                    <a:lumMod val="75000"/>
                  </a:schemeClr>
                </a:solidFill>
              </a:uFill>
            </a:endParaRPr>
          </a:p>
          <a:p>
            <a:pPr>
              <a:defRPr/>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0"/>
            <a:ext cx="8382000" cy="685800"/>
          </a:xfrm>
        </p:spPr>
        <p:txBody>
          <a:bodyPr anchor="t"/>
          <a:lstStyle/>
          <a:p>
            <a:pPr eaLnBrk="1" hangingPunct="1">
              <a:defRPr/>
            </a:pPr>
            <a:r>
              <a:rPr smtClean="0"/>
              <a:t>Sexual Assault Restricted Reporting </a:t>
            </a:r>
          </a:p>
        </p:txBody>
      </p:sp>
      <p:sp>
        <p:nvSpPr>
          <p:cNvPr id="155651" name="Rectangle 3"/>
          <p:cNvSpPr>
            <a:spLocks noGrp="1" noChangeArrowheads="1"/>
          </p:cNvSpPr>
          <p:nvPr>
            <p:ph type="body" idx="1"/>
          </p:nvPr>
        </p:nvSpPr>
        <p:spPr>
          <a:xfrm>
            <a:off x="381000" y="1173163"/>
            <a:ext cx="8382000" cy="4762500"/>
          </a:xfrm>
        </p:spPr>
        <p:txBody>
          <a:bodyPr/>
          <a:lstStyle/>
          <a:p>
            <a:pPr eaLnBrk="1" hangingPunct="1">
              <a:spcBef>
                <a:spcPts val="0"/>
              </a:spcBef>
              <a:defRPr/>
            </a:pPr>
            <a:r>
              <a:rPr lang="en-US" sz="2400" dirty="0"/>
              <a:t>Allows </a:t>
            </a:r>
            <a:r>
              <a:rPr lang="en-US" sz="2400" dirty="0" smtClean="0"/>
              <a:t>Soldier </a:t>
            </a:r>
            <a:r>
              <a:rPr lang="en-US" sz="2400" dirty="0"/>
              <a:t>to disclose the details of his/her </a:t>
            </a:r>
            <a:r>
              <a:rPr lang="en-US" sz="2400" dirty="0" smtClean="0"/>
              <a:t>sexual assault </a:t>
            </a:r>
            <a:r>
              <a:rPr lang="en-US" sz="2400" dirty="0"/>
              <a:t>to specifically identified individuals and receive medical treatment and counseling, </a:t>
            </a:r>
            <a:r>
              <a:rPr lang="en-US" sz="2400" u="sng" dirty="0">
                <a:uFill>
                  <a:solidFill>
                    <a:schemeClr val="accent2">
                      <a:lumMod val="75000"/>
                    </a:schemeClr>
                  </a:solidFill>
                </a:uFill>
              </a:rPr>
              <a:t>without </a:t>
            </a:r>
            <a:r>
              <a:rPr lang="en-US" sz="2400" u="sng" dirty="0" smtClean="0">
                <a:uFill>
                  <a:solidFill>
                    <a:schemeClr val="accent2">
                      <a:lumMod val="75000"/>
                    </a:schemeClr>
                  </a:solidFill>
                </a:uFill>
              </a:rPr>
              <a:t>initiating an </a:t>
            </a:r>
            <a:r>
              <a:rPr lang="en-US" sz="2400" u="sng" dirty="0">
                <a:uFill>
                  <a:solidFill>
                    <a:schemeClr val="accent2">
                      <a:lumMod val="75000"/>
                    </a:schemeClr>
                  </a:solidFill>
                </a:uFill>
              </a:rPr>
              <a:t>official </a:t>
            </a:r>
            <a:r>
              <a:rPr lang="en-US" sz="2400" u="sng" dirty="0" smtClean="0">
                <a:uFill>
                  <a:solidFill>
                    <a:schemeClr val="accent2">
                      <a:lumMod val="75000"/>
                    </a:schemeClr>
                  </a:solidFill>
                </a:uFill>
              </a:rPr>
              <a:t>investigation</a:t>
            </a:r>
          </a:p>
          <a:p>
            <a:pPr eaLnBrk="1" hangingPunct="1">
              <a:defRPr/>
            </a:pPr>
            <a:r>
              <a:rPr lang="en-US" sz="2400" dirty="0" smtClean="0"/>
              <a:t>Report </a:t>
            </a:r>
            <a:r>
              <a:rPr lang="en-US" sz="2400" dirty="0"/>
              <a:t>confidentially to:</a:t>
            </a:r>
          </a:p>
          <a:p>
            <a:pPr marL="795338" lvl="1" indent="-338138" eaLnBrk="1" hangingPunct="1">
              <a:spcBef>
                <a:spcPts val="0"/>
              </a:spcBef>
              <a:defRPr/>
            </a:pPr>
            <a:r>
              <a:rPr lang="en-US" sz="2200" dirty="0" smtClean="0"/>
              <a:t>Sexual Assault Response Coordinator (SARC)/SHARP Specialist (Brigade and higher)</a:t>
            </a:r>
          </a:p>
          <a:p>
            <a:pPr marL="795338" lvl="1" indent="-338138" eaLnBrk="1" hangingPunct="1">
              <a:spcBef>
                <a:spcPts val="0"/>
              </a:spcBef>
              <a:defRPr/>
            </a:pPr>
            <a:r>
              <a:rPr lang="en-US" sz="2200" dirty="0" smtClean="0"/>
              <a:t>Victim Advocate (VA)/SHARP Specialist (Battalion and below)</a:t>
            </a:r>
          </a:p>
          <a:p>
            <a:pPr marL="795338" lvl="1" indent="-338138" eaLnBrk="1" hangingPunct="1">
              <a:spcBef>
                <a:spcPts val="0"/>
              </a:spcBef>
              <a:defRPr/>
            </a:pPr>
            <a:r>
              <a:rPr lang="en-US" sz="2200" dirty="0" smtClean="0"/>
              <a:t>Healthcare Provider</a:t>
            </a:r>
          </a:p>
          <a:p>
            <a:pPr marL="795338" lvl="1" indent="-338138" eaLnBrk="1" hangingPunct="1">
              <a:spcBef>
                <a:spcPts val="0"/>
              </a:spcBef>
              <a:defRPr/>
            </a:pPr>
            <a:r>
              <a:rPr lang="en-US" sz="2200" dirty="0" smtClean="0"/>
              <a:t>Chaplain*</a:t>
            </a:r>
          </a:p>
          <a:p>
            <a:pPr marL="496888" indent="-338138" eaLnBrk="1" hangingPunct="1">
              <a:spcBef>
                <a:spcPts val="0"/>
              </a:spcBef>
              <a:defRPr/>
            </a:pPr>
            <a:endParaRPr lang="en-US" sz="2800" dirty="0"/>
          </a:p>
          <a:p>
            <a:pPr lvl="1" eaLnBrk="1" hangingPunct="1">
              <a:lnSpc>
                <a:spcPct val="90000"/>
              </a:lnSpc>
              <a:defRPr/>
            </a:pPr>
            <a:endParaRPr lang="en-US" dirty="0"/>
          </a:p>
          <a:p>
            <a:pPr lvl="1" eaLnBrk="1" hangingPunct="1">
              <a:lnSpc>
                <a:spcPct val="90000"/>
              </a:lnSpc>
              <a:defRPr/>
            </a:pPr>
            <a:endParaRPr lang="en-US" dirty="0"/>
          </a:p>
          <a:p>
            <a:pPr lvl="1" eaLnBrk="1" hangingPunct="1">
              <a:lnSpc>
                <a:spcPct val="90000"/>
              </a:lnSpc>
              <a:defRPr/>
            </a:pPr>
            <a:endParaRPr lang="en-US" dirty="0"/>
          </a:p>
          <a:p>
            <a:pPr lvl="1" eaLnBrk="1" hangingPunct="1">
              <a:lnSpc>
                <a:spcPct val="90000"/>
              </a:lnSpc>
              <a:defRPr/>
            </a:pPr>
            <a:endParaRPr lang="en-US" dirty="0"/>
          </a:p>
          <a:p>
            <a:pPr eaLnBrk="1" hangingPunct="1">
              <a:lnSpc>
                <a:spcPct val="90000"/>
              </a:lnSpc>
              <a:buFontTx/>
              <a:buNone/>
              <a:defRPr/>
            </a:pPr>
            <a:endParaRPr lang="en-US" sz="2400" dirty="0"/>
          </a:p>
          <a:p>
            <a:pPr lvl="1" eaLnBrk="1" hangingPunct="1">
              <a:lnSpc>
                <a:spcPct val="90000"/>
              </a:lnSpc>
              <a:defRPr/>
            </a:pPr>
            <a:endParaRPr lang="en-US" dirty="0"/>
          </a:p>
          <a:p>
            <a:pPr eaLnBrk="1" hangingPunct="1">
              <a:lnSpc>
                <a:spcPct val="90000"/>
              </a:lnSpc>
              <a:buFontTx/>
              <a:buNone/>
              <a:defRPr/>
            </a:pPr>
            <a:endParaRPr lang="en-US" sz="2400" dirty="0"/>
          </a:p>
        </p:txBody>
      </p:sp>
      <p:sp>
        <p:nvSpPr>
          <p:cNvPr id="56324" name="TextBox 3"/>
          <p:cNvSpPr txBox="1">
            <a:spLocks noChangeArrowheads="1"/>
          </p:cNvSpPr>
          <p:nvPr/>
        </p:nvSpPr>
        <p:spPr bwMode="auto">
          <a:xfrm>
            <a:off x="228600" y="5910263"/>
            <a:ext cx="8763000" cy="338137"/>
          </a:xfrm>
          <a:prstGeom prst="rect">
            <a:avLst/>
          </a:prstGeom>
          <a:noFill/>
          <a:ln w="9525">
            <a:noFill/>
            <a:miter lim="800000"/>
            <a:headEnd/>
            <a:tailEnd/>
          </a:ln>
        </p:spPr>
        <p:txBody>
          <a:bodyPr>
            <a:spAutoFit/>
          </a:bodyPr>
          <a:lstStyle/>
          <a:p>
            <a:r>
              <a:rPr lang="en-US" sz="1600">
                <a:solidFill>
                  <a:schemeClr val="bg1"/>
                </a:solidFill>
                <a:latin typeface="Calibri" pitchFamily="34" charset="0"/>
              </a:rPr>
              <a:t>* Note: Communication with Chaplains is confidential, but it does not constitute a restricted report</a:t>
            </a:r>
          </a:p>
        </p:txBody>
      </p:sp>
      <p:sp>
        <p:nvSpPr>
          <p:cNvPr id="56325" name="TextBox 4"/>
          <p:cNvSpPr txBox="1">
            <a:spLocks noChangeArrowheads="1"/>
          </p:cNvSpPr>
          <p:nvPr/>
        </p:nvSpPr>
        <p:spPr bwMode="auto">
          <a:xfrm>
            <a:off x="2667000" y="627063"/>
            <a:ext cx="3841750" cy="523875"/>
          </a:xfrm>
          <a:prstGeom prst="rect">
            <a:avLst/>
          </a:prstGeom>
          <a:noFill/>
          <a:ln w="9525">
            <a:noFill/>
            <a:miter lim="800000"/>
            <a:headEnd/>
            <a:tailEnd/>
          </a:ln>
        </p:spPr>
        <p:txBody>
          <a:bodyPr wrap="none">
            <a:spAutoFit/>
          </a:bodyPr>
          <a:lstStyle/>
          <a:p>
            <a:r>
              <a:rPr lang="en-US" sz="2800" b="1">
                <a:solidFill>
                  <a:schemeClr val="bg1"/>
                </a:solidFill>
              </a:rPr>
              <a:t>Restricted Reporting </a:t>
            </a:r>
            <a:endParaRPr lang="pt-BR" sz="2800" b="1">
              <a:solidFill>
                <a:schemeClr val="bg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0"/>
            <a:ext cx="8382000" cy="685800"/>
          </a:xfrm>
        </p:spPr>
        <p:txBody>
          <a:bodyPr anchor="t"/>
          <a:lstStyle/>
          <a:p>
            <a:pPr eaLnBrk="1" hangingPunct="1">
              <a:defRPr/>
            </a:pPr>
            <a:r>
              <a:rPr smtClean="0"/>
              <a:t>Sexual Assault Restricted Reporting Con't</a:t>
            </a:r>
          </a:p>
        </p:txBody>
      </p:sp>
      <p:sp>
        <p:nvSpPr>
          <p:cNvPr id="57347" name="Rectangle 3"/>
          <p:cNvSpPr>
            <a:spLocks noGrp="1" noChangeArrowheads="1"/>
          </p:cNvSpPr>
          <p:nvPr>
            <p:ph type="body" idx="1"/>
          </p:nvPr>
        </p:nvSpPr>
        <p:spPr>
          <a:xfrm>
            <a:off x="381000" y="1303338"/>
            <a:ext cx="8382000" cy="4762500"/>
          </a:xfrm>
        </p:spPr>
        <p:txBody>
          <a:bodyPr/>
          <a:lstStyle/>
          <a:p>
            <a:pPr eaLnBrk="1" hangingPunct="1">
              <a:spcBef>
                <a:spcPct val="0"/>
              </a:spcBef>
            </a:pPr>
            <a:r>
              <a:rPr lang="en-US" sz="2000" smtClean="0"/>
              <a:t>Eligible:</a:t>
            </a:r>
          </a:p>
          <a:p>
            <a:pPr lvl="1" eaLnBrk="1" hangingPunct="1">
              <a:spcBef>
                <a:spcPct val="0"/>
              </a:spcBef>
            </a:pPr>
            <a:r>
              <a:rPr lang="en-US" sz="2000" smtClean="0"/>
              <a:t>Military personnel of the Armed Forces and the Coast Guard which includes members on active duty and members of the Reserve component</a:t>
            </a:r>
          </a:p>
          <a:p>
            <a:pPr lvl="2" eaLnBrk="1" hangingPunct="1">
              <a:spcBef>
                <a:spcPct val="0"/>
              </a:spcBef>
            </a:pPr>
            <a:r>
              <a:rPr lang="en-US" sz="2000" smtClean="0"/>
              <a:t>Reserve and National Guard performing federal duty (active duty training or inactive duty training and members of the National Guard in Federal (Title 10) status)</a:t>
            </a:r>
          </a:p>
          <a:p>
            <a:pPr eaLnBrk="1" hangingPunct="1">
              <a:spcBef>
                <a:spcPct val="0"/>
              </a:spcBef>
            </a:pPr>
            <a:r>
              <a:rPr lang="en-US" sz="2000" smtClean="0"/>
              <a:t>Not eligible:</a:t>
            </a:r>
          </a:p>
          <a:p>
            <a:pPr lvl="1" eaLnBrk="1" hangingPunct="1">
              <a:spcBef>
                <a:spcPct val="0"/>
              </a:spcBef>
            </a:pPr>
            <a:r>
              <a:rPr lang="en-US" sz="2000" smtClean="0"/>
              <a:t>Members of the Reserve Component not performing Federal duty</a:t>
            </a:r>
          </a:p>
          <a:p>
            <a:pPr lvl="1" eaLnBrk="1" hangingPunct="1">
              <a:spcBef>
                <a:spcPct val="0"/>
              </a:spcBef>
            </a:pPr>
            <a:r>
              <a:rPr lang="en-US" sz="2000" smtClean="0"/>
              <a:t>Retired members of any component</a:t>
            </a:r>
          </a:p>
          <a:p>
            <a:pPr lvl="1" eaLnBrk="1" hangingPunct="1">
              <a:spcBef>
                <a:spcPct val="0"/>
              </a:spcBef>
            </a:pPr>
            <a:r>
              <a:rPr lang="en-US" sz="2000" smtClean="0"/>
              <a:t>Dependents </a:t>
            </a:r>
          </a:p>
          <a:p>
            <a:pPr lvl="1" eaLnBrk="1" hangingPunct="1">
              <a:spcBef>
                <a:spcPct val="0"/>
              </a:spcBef>
            </a:pPr>
            <a:r>
              <a:rPr lang="en-US" sz="2000" smtClean="0"/>
              <a:t>DoD civilian employees</a:t>
            </a:r>
          </a:p>
          <a:p>
            <a:pPr lvl="1" eaLnBrk="1" hangingPunct="1">
              <a:lnSpc>
                <a:spcPct val="90000"/>
              </a:lnSpc>
            </a:pPr>
            <a:endParaRPr lang="en-US" sz="1800" smtClean="0"/>
          </a:p>
          <a:p>
            <a:pPr lvl="1" eaLnBrk="1" hangingPunct="1">
              <a:lnSpc>
                <a:spcPct val="90000"/>
              </a:lnSpc>
            </a:pPr>
            <a:endParaRPr lang="en-US" sz="1800" smtClean="0"/>
          </a:p>
          <a:p>
            <a:pPr lvl="1" eaLnBrk="1" hangingPunct="1">
              <a:lnSpc>
                <a:spcPct val="90000"/>
              </a:lnSpc>
            </a:pPr>
            <a:endParaRPr lang="en-US" sz="1800" smtClean="0"/>
          </a:p>
          <a:p>
            <a:pPr lvl="1" eaLnBrk="1" hangingPunct="1">
              <a:lnSpc>
                <a:spcPct val="90000"/>
              </a:lnSpc>
            </a:pPr>
            <a:endParaRPr lang="en-US" sz="1800" smtClean="0"/>
          </a:p>
          <a:p>
            <a:pPr eaLnBrk="1" hangingPunct="1">
              <a:lnSpc>
                <a:spcPct val="90000"/>
              </a:lnSpc>
              <a:buFontTx/>
              <a:buNone/>
            </a:pPr>
            <a:endParaRPr lang="en-US" sz="1800" smtClean="0"/>
          </a:p>
          <a:p>
            <a:pPr lvl="1" eaLnBrk="1" hangingPunct="1">
              <a:lnSpc>
                <a:spcPct val="90000"/>
              </a:lnSpc>
            </a:pPr>
            <a:endParaRPr lang="en-US" sz="1800" smtClean="0"/>
          </a:p>
          <a:p>
            <a:pPr eaLnBrk="1" hangingPunct="1">
              <a:lnSpc>
                <a:spcPct val="90000"/>
              </a:lnSpc>
              <a:buFontTx/>
              <a:buNone/>
            </a:pPr>
            <a:endParaRPr lang="en-US" sz="1800" smtClean="0"/>
          </a:p>
        </p:txBody>
      </p:sp>
      <p:sp>
        <p:nvSpPr>
          <p:cNvPr id="57348" name="TextBox 4"/>
          <p:cNvSpPr txBox="1">
            <a:spLocks noChangeArrowheads="1"/>
          </p:cNvSpPr>
          <p:nvPr/>
        </p:nvSpPr>
        <p:spPr bwMode="auto">
          <a:xfrm>
            <a:off x="2057400" y="762000"/>
            <a:ext cx="4997450" cy="523875"/>
          </a:xfrm>
          <a:prstGeom prst="rect">
            <a:avLst/>
          </a:prstGeom>
          <a:noFill/>
          <a:ln w="9525">
            <a:noFill/>
            <a:miter lim="800000"/>
            <a:headEnd/>
            <a:tailEnd/>
          </a:ln>
        </p:spPr>
        <p:txBody>
          <a:bodyPr wrap="none">
            <a:spAutoFit/>
          </a:bodyPr>
          <a:lstStyle/>
          <a:p>
            <a:r>
              <a:rPr lang="en-US" sz="2800" b="1">
                <a:solidFill>
                  <a:schemeClr val="bg1"/>
                </a:solidFill>
              </a:rPr>
              <a:t>Restricted Report Eligibility </a:t>
            </a:r>
            <a:endParaRPr lang="pt-BR" sz="2800" b="1">
              <a:solidFill>
                <a:schemeClr val="bg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0"/>
            <a:ext cx="8382000" cy="685800"/>
          </a:xfrm>
        </p:spPr>
        <p:txBody>
          <a:bodyPr anchor="t"/>
          <a:lstStyle/>
          <a:p>
            <a:pPr eaLnBrk="1" hangingPunct="1">
              <a:defRPr/>
            </a:pPr>
            <a:r>
              <a:rPr smtClean="0"/>
              <a:t>Unrestricted Reporting</a:t>
            </a:r>
          </a:p>
        </p:txBody>
      </p:sp>
      <p:sp>
        <p:nvSpPr>
          <p:cNvPr id="51203" name="Rectangle 3"/>
          <p:cNvSpPr>
            <a:spLocks noGrp="1" noChangeArrowheads="1"/>
          </p:cNvSpPr>
          <p:nvPr>
            <p:ph type="body" idx="1"/>
          </p:nvPr>
        </p:nvSpPr>
        <p:spPr>
          <a:xfrm>
            <a:off x="381000" y="1600200"/>
            <a:ext cx="8305800" cy="4762500"/>
          </a:xfrm>
        </p:spPr>
        <p:txBody>
          <a:bodyPr/>
          <a:lstStyle/>
          <a:p>
            <a:pPr eaLnBrk="1" hangingPunct="1">
              <a:spcBef>
                <a:spcPct val="0"/>
              </a:spcBef>
              <a:defRPr/>
            </a:pPr>
            <a:r>
              <a:rPr lang="en-US" dirty="0" smtClean="0"/>
              <a:t>Allows victim who desires medical treatment, counseling, </a:t>
            </a:r>
            <a:r>
              <a:rPr lang="en-US" u="sng" dirty="0" smtClean="0">
                <a:uFill>
                  <a:solidFill>
                    <a:schemeClr val="accent2">
                      <a:lumMod val="75000"/>
                    </a:schemeClr>
                  </a:solidFill>
                </a:uFill>
              </a:rPr>
              <a:t>and an official investigation </a:t>
            </a:r>
            <a:r>
              <a:rPr lang="en-US" dirty="0" smtClean="0"/>
              <a:t>of the allegation to </a:t>
            </a:r>
            <a:r>
              <a:rPr lang="en-US" dirty="0" smtClean="0">
                <a:uFill>
                  <a:solidFill>
                    <a:schemeClr val="accent2">
                      <a:lumMod val="75000"/>
                    </a:schemeClr>
                  </a:solidFill>
                </a:uFill>
              </a:rPr>
              <a:t>use current reporting channels </a:t>
            </a:r>
            <a:r>
              <a:rPr lang="en-US" dirty="0" smtClean="0"/>
              <a:t>(for example, the chain of command or law enforcement) or to report the incident to the SARC/SHARP or VA/SHARP Specialist</a:t>
            </a:r>
          </a:p>
          <a:p>
            <a:pPr lvl="1" eaLnBrk="1" hangingPunct="1">
              <a:spcBef>
                <a:spcPct val="0"/>
              </a:spcBef>
              <a:defRPr/>
            </a:pPr>
            <a:r>
              <a:rPr lang="en-US" dirty="0" smtClean="0"/>
              <a:t>Filing an unrestricted report </a:t>
            </a:r>
            <a:r>
              <a:rPr lang="en-US" u="sng" dirty="0" smtClean="0">
                <a:uFill>
                  <a:solidFill>
                    <a:schemeClr val="accent2">
                      <a:lumMod val="75000"/>
                    </a:schemeClr>
                  </a:solidFill>
                </a:uFill>
              </a:rPr>
              <a:t>will initiate an official investigation</a:t>
            </a:r>
          </a:p>
          <a:p>
            <a:pPr lvl="1" eaLnBrk="1" hangingPunct="1">
              <a:spcBef>
                <a:spcPct val="0"/>
              </a:spcBef>
              <a:defRPr/>
            </a:pPr>
            <a:r>
              <a:rPr lang="en-US" dirty="0" smtClean="0"/>
              <a:t>Details of the incident are limited to personnel with a legitimate need to know</a:t>
            </a:r>
            <a:endParaRPr lang="en-US" sz="2000" dirty="0" smtClean="0"/>
          </a:p>
          <a:p>
            <a:pPr lvl="1" eaLnBrk="1" hangingPunct="1">
              <a:lnSpc>
                <a:spcPct val="90000"/>
              </a:lnSpc>
              <a:defRPr/>
            </a:pPr>
            <a:endParaRPr lang="en-US" sz="2000" dirty="0" smtClean="0"/>
          </a:p>
          <a:p>
            <a:pPr lvl="1" eaLnBrk="1" hangingPunct="1">
              <a:lnSpc>
                <a:spcPct val="90000"/>
              </a:lnSpc>
              <a:defRPr/>
            </a:pPr>
            <a:endParaRPr lang="en-US" sz="2000" dirty="0" smtClean="0"/>
          </a:p>
          <a:p>
            <a:pPr lvl="1" eaLnBrk="1" hangingPunct="1">
              <a:lnSpc>
                <a:spcPct val="90000"/>
              </a:lnSpc>
              <a:defRPr/>
            </a:pPr>
            <a:endParaRPr lang="en-US" sz="2000" dirty="0" smtClean="0"/>
          </a:p>
          <a:p>
            <a:pPr lvl="1" eaLnBrk="1" hangingPunct="1">
              <a:lnSpc>
                <a:spcPct val="90000"/>
              </a:lnSpc>
              <a:defRPr/>
            </a:pPr>
            <a:endParaRPr lang="en-US" sz="2000" dirty="0" smtClean="0"/>
          </a:p>
          <a:p>
            <a:pPr lvl="1" eaLnBrk="1" hangingPunct="1">
              <a:lnSpc>
                <a:spcPct val="90000"/>
              </a:lnSpc>
              <a:defRPr/>
            </a:pPr>
            <a:endParaRPr lang="en-US" sz="2000" dirty="0" smtClean="0"/>
          </a:p>
          <a:p>
            <a:pPr eaLnBrk="1" hangingPunct="1">
              <a:lnSpc>
                <a:spcPct val="90000"/>
              </a:lnSpc>
              <a:buFontTx/>
              <a:buNone/>
              <a:defRPr/>
            </a:pPr>
            <a:endParaRPr lang="en-US" sz="2000" dirty="0" smtClean="0"/>
          </a:p>
          <a:p>
            <a:pPr lvl="1" eaLnBrk="1" hangingPunct="1">
              <a:lnSpc>
                <a:spcPct val="90000"/>
              </a:lnSpc>
              <a:defRPr/>
            </a:pPr>
            <a:endParaRPr lang="en-US" sz="2000" dirty="0" smtClean="0"/>
          </a:p>
          <a:p>
            <a:pPr eaLnBrk="1" hangingPunct="1">
              <a:lnSpc>
                <a:spcPct val="90000"/>
              </a:lnSpc>
              <a:buFontTx/>
              <a:buNone/>
              <a:defRPr/>
            </a:pPr>
            <a:endParaRPr lang="en-US" sz="2000" dirty="0" smtClean="0"/>
          </a:p>
        </p:txBody>
      </p:sp>
      <p:sp>
        <p:nvSpPr>
          <p:cNvPr id="58372" name="TextBox 3"/>
          <p:cNvSpPr txBox="1">
            <a:spLocks noChangeArrowheads="1"/>
          </p:cNvSpPr>
          <p:nvPr/>
        </p:nvSpPr>
        <p:spPr bwMode="auto">
          <a:xfrm>
            <a:off x="2605088" y="838200"/>
            <a:ext cx="4100512" cy="523875"/>
          </a:xfrm>
          <a:prstGeom prst="rect">
            <a:avLst/>
          </a:prstGeom>
          <a:noFill/>
          <a:ln w="9525">
            <a:noFill/>
            <a:miter lim="800000"/>
            <a:headEnd/>
            <a:tailEnd/>
          </a:ln>
        </p:spPr>
        <p:txBody>
          <a:bodyPr wrap="none">
            <a:spAutoFit/>
          </a:bodyPr>
          <a:lstStyle/>
          <a:p>
            <a:r>
              <a:rPr lang="en-US" sz="2800" b="1">
                <a:solidFill>
                  <a:schemeClr val="bg1"/>
                </a:solidFill>
              </a:rPr>
              <a:t>Unrestricted Reporting</a:t>
            </a:r>
            <a:endParaRPr lang="pt-BR" sz="2800" b="1">
              <a:solidFill>
                <a:schemeClr val="bg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dirty="0" smtClean="0"/>
              <a:t>Restricted vs. Unrestricted Reporting</a:t>
            </a:r>
            <a:endParaRPr dirty="0"/>
          </a:p>
        </p:txBody>
      </p:sp>
      <p:sp>
        <p:nvSpPr>
          <p:cNvPr id="5" name="Content Placeholder 4"/>
          <p:cNvSpPr>
            <a:spLocks noGrp="1"/>
          </p:cNvSpPr>
          <p:nvPr>
            <p:ph sz="half" idx="1"/>
          </p:nvPr>
        </p:nvSpPr>
        <p:spPr>
          <a:xfrm>
            <a:off x="228600" y="1371600"/>
            <a:ext cx="4297363" cy="4800600"/>
          </a:xfrm>
        </p:spPr>
        <p:txBody>
          <a:bodyPr/>
          <a:lstStyle/>
          <a:p>
            <a:pPr>
              <a:defRPr/>
            </a:pPr>
            <a:r>
              <a:rPr lang="en-US" sz="2400" dirty="0" smtClean="0"/>
              <a:t>Victim receives medical treatment and counseling</a:t>
            </a:r>
          </a:p>
          <a:p>
            <a:pPr>
              <a:defRPr/>
            </a:pPr>
            <a:r>
              <a:rPr lang="en-US" sz="2400" dirty="0" smtClean="0"/>
              <a:t>No investigation conducted</a:t>
            </a:r>
          </a:p>
          <a:p>
            <a:pPr>
              <a:defRPr/>
            </a:pPr>
            <a:r>
              <a:rPr lang="en-US" sz="2400" dirty="0" smtClean="0"/>
              <a:t>Does </a:t>
            </a:r>
            <a:r>
              <a:rPr lang="en-US" sz="2400" u="sng" dirty="0" smtClean="0"/>
              <a:t>not</a:t>
            </a:r>
            <a:r>
              <a:rPr lang="en-US" sz="2400" dirty="0" smtClean="0"/>
              <a:t> hold offenders accountable</a:t>
            </a:r>
          </a:p>
          <a:p>
            <a:pPr>
              <a:defRPr/>
            </a:pPr>
            <a:r>
              <a:rPr lang="en-US" sz="2400" u="sng" dirty="0" smtClean="0">
                <a:uFill>
                  <a:solidFill>
                    <a:schemeClr val="accent2">
                      <a:lumMod val="75000"/>
                    </a:schemeClr>
                  </a:solidFill>
                </a:uFill>
              </a:rPr>
              <a:t>Must report to SARC/VA SHARP Specialist, Healthcare Provider or Chaplain*</a:t>
            </a:r>
            <a:endParaRPr lang="en-US" sz="2400" u="sng" dirty="0">
              <a:uFill>
                <a:solidFill>
                  <a:schemeClr val="accent2">
                    <a:lumMod val="75000"/>
                  </a:schemeClr>
                </a:solidFill>
              </a:uFill>
            </a:endParaRPr>
          </a:p>
        </p:txBody>
      </p:sp>
      <p:sp>
        <p:nvSpPr>
          <p:cNvPr id="6" name="Content Placeholder 5"/>
          <p:cNvSpPr>
            <a:spLocks noGrp="1"/>
          </p:cNvSpPr>
          <p:nvPr>
            <p:ph sz="half" idx="2"/>
          </p:nvPr>
        </p:nvSpPr>
        <p:spPr>
          <a:xfrm>
            <a:off x="4419600" y="1371600"/>
            <a:ext cx="4495800" cy="4800600"/>
          </a:xfrm>
        </p:spPr>
        <p:txBody>
          <a:bodyPr/>
          <a:lstStyle/>
          <a:p>
            <a:pPr>
              <a:defRPr/>
            </a:pPr>
            <a:r>
              <a:rPr lang="en-US" sz="2400" dirty="0" smtClean="0"/>
              <a:t>Victim receives medical treatment and counseling</a:t>
            </a:r>
          </a:p>
          <a:p>
            <a:pPr>
              <a:defRPr/>
            </a:pPr>
            <a:r>
              <a:rPr lang="en-US" sz="2400" u="sng" dirty="0" smtClean="0">
                <a:uFill>
                  <a:solidFill>
                    <a:schemeClr val="accent2">
                      <a:lumMod val="75000"/>
                    </a:schemeClr>
                  </a:solidFill>
                </a:uFill>
              </a:rPr>
              <a:t>Official investigation conducted</a:t>
            </a:r>
          </a:p>
          <a:p>
            <a:pPr>
              <a:defRPr/>
            </a:pPr>
            <a:r>
              <a:rPr lang="en-US" sz="2400" u="sng" dirty="0" smtClean="0">
                <a:uFill>
                  <a:solidFill>
                    <a:schemeClr val="accent2">
                      <a:lumMod val="75000"/>
                    </a:schemeClr>
                  </a:solidFill>
                </a:uFill>
              </a:rPr>
              <a:t>Holds offenders accountable</a:t>
            </a:r>
          </a:p>
          <a:p>
            <a:pPr>
              <a:defRPr/>
            </a:pPr>
            <a:r>
              <a:rPr lang="en-US" sz="2400" dirty="0" smtClean="0"/>
              <a:t>Victims can report to variety of resources; chain of command, law enforcement, SARC/VA/SHARP  Specialist, etc.</a:t>
            </a:r>
            <a:endParaRPr lang="en-US" sz="2400" dirty="0"/>
          </a:p>
        </p:txBody>
      </p:sp>
      <p:sp>
        <p:nvSpPr>
          <p:cNvPr id="59397" name="TextBox 6"/>
          <p:cNvSpPr txBox="1">
            <a:spLocks noChangeArrowheads="1"/>
          </p:cNvSpPr>
          <p:nvPr/>
        </p:nvSpPr>
        <p:spPr bwMode="auto">
          <a:xfrm>
            <a:off x="304800" y="762000"/>
            <a:ext cx="4191000" cy="492125"/>
          </a:xfrm>
          <a:prstGeom prst="rect">
            <a:avLst/>
          </a:prstGeom>
          <a:noFill/>
          <a:ln w="9525">
            <a:noFill/>
            <a:miter lim="800000"/>
            <a:headEnd/>
            <a:tailEnd/>
          </a:ln>
        </p:spPr>
        <p:txBody>
          <a:bodyPr>
            <a:spAutoFit/>
          </a:bodyPr>
          <a:lstStyle/>
          <a:p>
            <a:pPr algn="ctr"/>
            <a:r>
              <a:rPr lang="en-US" sz="2600" b="1" u="sng">
                <a:solidFill>
                  <a:schemeClr val="bg1"/>
                </a:solidFill>
              </a:rPr>
              <a:t>Restricted Reporting</a:t>
            </a:r>
          </a:p>
        </p:txBody>
      </p:sp>
      <p:sp>
        <p:nvSpPr>
          <p:cNvPr id="59398" name="TextBox 7"/>
          <p:cNvSpPr txBox="1">
            <a:spLocks noChangeArrowheads="1"/>
          </p:cNvSpPr>
          <p:nvPr/>
        </p:nvSpPr>
        <p:spPr bwMode="auto">
          <a:xfrm>
            <a:off x="4648200" y="762000"/>
            <a:ext cx="4191000" cy="492125"/>
          </a:xfrm>
          <a:prstGeom prst="rect">
            <a:avLst/>
          </a:prstGeom>
          <a:noFill/>
          <a:ln w="9525">
            <a:noFill/>
            <a:miter lim="800000"/>
            <a:headEnd/>
            <a:tailEnd/>
          </a:ln>
        </p:spPr>
        <p:txBody>
          <a:bodyPr>
            <a:spAutoFit/>
          </a:bodyPr>
          <a:lstStyle/>
          <a:p>
            <a:pPr algn="ctr"/>
            <a:r>
              <a:rPr lang="en-US" sz="2600" b="1" u="sng">
                <a:solidFill>
                  <a:schemeClr val="bg1"/>
                </a:solidFill>
              </a:rPr>
              <a:t>Unrestricted Reporting</a:t>
            </a:r>
          </a:p>
        </p:txBody>
      </p:sp>
      <p:sp>
        <p:nvSpPr>
          <p:cNvPr id="59399" name="TextBox 3"/>
          <p:cNvSpPr txBox="1">
            <a:spLocks noChangeArrowheads="1"/>
          </p:cNvSpPr>
          <p:nvPr/>
        </p:nvSpPr>
        <p:spPr bwMode="auto">
          <a:xfrm>
            <a:off x="271463" y="5740400"/>
            <a:ext cx="5562600" cy="584200"/>
          </a:xfrm>
          <a:prstGeom prst="rect">
            <a:avLst/>
          </a:prstGeom>
          <a:noFill/>
          <a:ln w="9525">
            <a:noFill/>
            <a:miter lim="800000"/>
            <a:headEnd/>
            <a:tailEnd/>
          </a:ln>
        </p:spPr>
        <p:txBody>
          <a:bodyPr>
            <a:spAutoFit/>
          </a:bodyPr>
          <a:lstStyle/>
          <a:p>
            <a:r>
              <a:rPr lang="en-US" sz="1600">
                <a:solidFill>
                  <a:srgbClr val="FF0000"/>
                </a:solidFill>
                <a:latin typeface="Calibri" pitchFamily="34" charset="0"/>
              </a:rPr>
              <a:t>*Communication with Chaplains is confidential, but it does not constitute a restricted report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228600" y="-228600"/>
            <a:ext cx="8813800" cy="774700"/>
          </a:xfrm>
        </p:spPr>
        <p:txBody>
          <a:bodyPr/>
          <a:lstStyle/>
          <a:p>
            <a:pPr eaLnBrk="1" hangingPunct="1">
              <a:defRPr/>
            </a:pPr>
            <a:r>
              <a:rPr smtClean="0"/>
              <a:t>Sexual Assault Available Resources</a:t>
            </a:r>
          </a:p>
        </p:txBody>
      </p:sp>
      <p:sp>
        <p:nvSpPr>
          <p:cNvPr id="60419" name="Rectangle 3"/>
          <p:cNvSpPr>
            <a:spLocks noGrp="1" noChangeArrowheads="1"/>
          </p:cNvSpPr>
          <p:nvPr>
            <p:ph type="body" idx="1"/>
          </p:nvPr>
        </p:nvSpPr>
        <p:spPr>
          <a:xfrm>
            <a:off x="508000" y="1185863"/>
            <a:ext cx="8458200" cy="5105400"/>
          </a:xfrm>
        </p:spPr>
        <p:txBody>
          <a:bodyPr/>
          <a:lstStyle/>
          <a:p>
            <a:pPr eaLnBrk="1" hangingPunct="1">
              <a:spcBef>
                <a:spcPct val="0"/>
              </a:spcBef>
              <a:spcAft>
                <a:spcPts val="900"/>
              </a:spcAft>
            </a:pPr>
            <a:r>
              <a:rPr lang="en-US" sz="2400" smtClean="0"/>
              <a:t>SARC/VA/SHARP Specialist, Healthcare Providers, Chaplains</a:t>
            </a:r>
          </a:p>
          <a:p>
            <a:pPr eaLnBrk="1" hangingPunct="1">
              <a:spcBef>
                <a:spcPct val="0"/>
              </a:spcBef>
              <a:spcAft>
                <a:spcPts val="900"/>
              </a:spcAft>
            </a:pPr>
            <a:r>
              <a:rPr lang="en-US" sz="2400" smtClean="0"/>
              <a:t>Chain of Command</a:t>
            </a:r>
          </a:p>
          <a:p>
            <a:pPr eaLnBrk="1" hangingPunct="1">
              <a:spcBef>
                <a:spcPct val="0"/>
              </a:spcBef>
              <a:spcAft>
                <a:spcPts val="900"/>
              </a:spcAft>
            </a:pPr>
            <a:r>
              <a:rPr lang="en-US" sz="2400" smtClean="0"/>
              <a:t>Military Police </a:t>
            </a:r>
          </a:p>
          <a:p>
            <a:pPr eaLnBrk="1" hangingPunct="1">
              <a:spcBef>
                <a:spcPct val="0"/>
              </a:spcBef>
              <a:spcAft>
                <a:spcPts val="900"/>
              </a:spcAft>
            </a:pPr>
            <a:r>
              <a:rPr lang="en-US" sz="2400" smtClean="0"/>
              <a:t>Army Community Services (ACS)</a:t>
            </a:r>
          </a:p>
          <a:p>
            <a:pPr eaLnBrk="1" hangingPunct="1">
              <a:spcBef>
                <a:spcPct val="0"/>
              </a:spcBef>
              <a:spcAft>
                <a:spcPts val="900"/>
              </a:spcAft>
            </a:pPr>
            <a:r>
              <a:rPr lang="en-US" sz="2400" smtClean="0"/>
              <a:t>Criminal Investigation Command (CID)</a:t>
            </a:r>
          </a:p>
          <a:p>
            <a:pPr eaLnBrk="1" hangingPunct="1">
              <a:spcBef>
                <a:spcPct val="0"/>
              </a:spcBef>
              <a:spcAft>
                <a:spcPts val="900"/>
              </a:spcAft>
            </a:pPr>
            <a:r>
              <a:rPr lang="en-US" sz="2400" smtClean="0"/>
              <a:t>Local and State Police</a:t>
            </a:r>
          </a:p>
          <a:p>
            <a:pPr eaLnBrk="1" hangingPunct="1">
              <a:spcBef>
                <a:spcPct val="0"/>
              </a:spcBef>
              <a:spcAft>
                <a:spcPts val="900"/>
              </a:spcAft>
            </a:pPr>
            <a:r>
              <a:rPr lang="en-US" sz="2400" smtClean="0"/>
              <a:t>Staff Judge Advocate (SJA)</a:t>
            </a:r>
          </a:p>
          <a:p>
            <a:pPr eaLnBrk="1" hangingPunct="1">
              <a:spcBef>
                <a:spcPct val="0"/>
              </a:spcBef>
              <a:spcAft>
                <a:spcPts val="900"/>
              </a:spcAft>
            </a:pPr>
            <a:r>
              <a:rPr lang="en-US" sz="2400" smtClean="0"/>
              <a:t>911</a:t>
            </a:r>
          </a:p>
          <a:p>
            <a:pPr eaLnBrk="1" hangingPunct="1">
              <a:spcBef>
                <a:spcPct val="0"/>
              </a:spcBef>
              <a:spcAft>
                <a:spcPts val="900"/>
              </a:spcAft>
            </a:pPr>
            <a:r>
              <a:rPr lang="en-US" sz="2400" smtClean="0"/>
              <a:t>Army One Source (AOS)</a:t>
            </a:r>
          </a:p>
          <a:p>
            <a:pPr eaLnBrk="1" hangingPunct="1">
              <a:spcBef>
                <a:spcPct val="0"/>
              </a:spcBef>
              <a:spcAft>
                <a:spcPts val="900"/>
              </a:spcAft>
            </a:pPr>
            <a:r>
              <a:rPr lang="en-US" sz="2400" smtClean="0"/>
              <a:t>DOD SAFE Hotline 1-877-995-5247</a:t>
            </a:r>
          </a:p>
        </p:txBody>
      </p:sp>
      <p:sp>
        <p:nvSpPr>
          <p:cNvPr id="60420" name="TextBox 3"/>
          <p:cNvSpPr txBox="1">
            <a:spLocks noChangeArrowheads="1"/>
          </p:cNvSpPr>
          <p:nvPr/>
        </p:nvSpPr>
        <p:spPr bwMode="auto">
          <a:xfrm>
            <a:off x="528638" y="719138"/>
            <a:ext cx="8172450" cy="523875"/>
          </a:xfrm>
          <a:prstGeom prst="rect">
            <a:avLst/>
          </a:prstGeom>
          <a:noFill/>
          <a:ln w="9525">
            <a:noFill/>
            <a:miter lim="800000"/>
            <a:headEnd/>
            <a:tailEnd/>
          </a:ln>
        </p:spPr>
        <p:txBody>
          <a:bodyPr wrap="none">
            <a:spAutoFit/>
          </a:bodyPr>
          <a:lstStyle/>
          <a:p>
            <a:pPr algn="ctr"/>
            <a:r>
              <a:rPr lang="en-US" sz="2800" b="1">
                <a:solidFill>
                  <a:schemeClr val="bg1"/>
                </a:solidFill>
              </a:rPr>
              <a:t>Unrestricted Reporting - Available Resources</a:t>
            </a:r>
            <a:endParaRPr lang="pt-BR" sz="2800" b="1">
              <a:solidFill>
                <a:schemeClr val="bg1"/>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Commander/Manager Responsibilities</a:t>
            </a:r>
            <a:endParaRPr/>
          </a:p>
        </p:txBody>
      </p:sp>
      <p:sp>
        <p:nvSpPr>
          <p:cNvPr id="61443" name="Content Placeholder 2"/>
          <p:cNvSpPr>
            <a:spLocks noGrp="1"/>
          </p:cNvSpPr>
          <p:nvPr>
            <p:ph idx="1"/>
          </p:nvPr>
        </p:nvSpPr>
        <p:spPr>
          <a:xfrm>
            <a:off x="350838" y="1531938"/>
            <a:ext cx="8442325" cy="5257800"/>
          </a:xfrm>
        </p:spPr>
        <p:txBody>
          <a:bodyPr/>
          <a:lstStyle/>
          <a:p>
            <a:pPr>
              <a:spcBef>
                <a:spcPct val="0"/>
              </a:spcBef>
            </a:pPr>
            <a:r>
              <a:rPr lang="en-US" sz="2400" smtClean="0"/>
              <a:t>Lead by example</a:t>
            </a:r>
          </a:p>
          <a:p>
            <a:pPr>
              <a:spcBef>
                <a:spcPct val="0"/>
              </a:spcBef>
            </a:pPr>
            <a:r>
              <a:rPr lang="en-US" sz="2400" smtClean="0"/>
              <a:t>Establish a command climate of prevention</a:t>
            </a:r>
          </a:p>
          <a:p>
            <a:pPr>
              <a:spcBef>
                <a:spcPct val="0"/>
              </a:spcBef>
            </a:pPr>
            <a:r>
              <a:rPr lang="en-US" sz="2400" smtClean="0"/>
              <a:t>Post written SHARP policy statements and victim services information</a:t>
            </a:r>
          </a:p>
          <a:p>
            <a:pPr>
              <a:spcBef>
                <a:spcPct val="0"/>
              </a:spcBef>
            </a:pPr>
            <a:r>
              <a:rPr lang="en-US" sz="2400" smtClean="0"/>
              <a:t>Ensure Soldiers receive annual and pre/post deployment  SHARP training</a:t>
            </a:r>
          </a:p>
          <a:p>
            <a:pPr>
              <a:spcBef>
                <a:spcPct val="0"/>
              </a:spcBef>
            </a:pPr>
            <a:r>
              <a:rPr lang="en-US" sz="2400" smtClean="0"/>
              <a:t>Ensure unit SHARP personnel are appointed, trained and certified</a:t>
            </a:r>
          </a:p>
          <a:p>
            <a:pPr>
              <a:spcBef>
                <a:spcPct val="0"/>
              </a:spcBef>
            </a:pPr>
            <a:r>
              <a:rPr lang="en-US" sz="2400" smtClean="0"/>
              <a:t>Conduct periodic assessments of the command’s SHARP program</a:t>
            </a:r>
          </a:p>
          <a:p>
            <a:endParaRPr lang="en-US" sz="2200" smtClean="0"/>
          </a:p>
          <a:p>
            <a:endParaRPr lang="en-US" sz="2200" smtClean="0"/>
          </a:p>
        </p:txBody>
      </p:sp>
      <p:sp>
        <p:nvSpPr>
          <p:cNvPr id="61444" name="TextBox 3"/>
          <p:cNvSpPr txBox="1">
            <a:spLocks noChangeArrowheads="1"/>
          </p:cNvSpPr>
          <p:nvPr/>
        </p:nvSpPr>
        <p:spPr bwMode="auto">
          <a:xfrm>
            <a:off x="1284288" y="838200"/>
            <a:ext cx="6716712" cy="523875"/>
          </a:xfrm>
          <a:prstGeom prst="rect">
            <a:avLst/>
          </a:prstGeom>
          <a:noFill/>
          <a:ln w="9525">
            <a:noFill/>
            <a:miter lim="800000"/>
            <a:headEnd/>
            <a:tailEnd/>
          </a:ln>
        </p:spPr>
        <p:txBody>
          <a:bodyPr wrap="none">
            <a:spAutoFit/>
          </a:bodyPr>
          <a:lstStyle/>
          <a:p>
            <a:r>
              <a:rPr lang="en-US" sz="2800" b="1">
                <a:solidFill>
                  <a:schemeClr val="bg1"/>
                </a:solidFill>
              </a:rPr>
              <a:t>Commander/Manager Responsibilities</a:t>
            </a:r>
            <a:endParaRPr lang="pt-BR" sz="2800" b="1">
              <a:solidFill>
                <a:schemeClr val="bg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0" y="0"/>
            <a:ext cx="9067800" cy="609600"/>
          </a:xfrm>
        </p:spPr>
        <p:txBody>
          <a:bodyPr anchor="ctr"/>
          <a:lstStyle/>
          <a:p>
            <a:pPr eaLnBrk="1" hangingPunct="1">
              <a:defRPr/>
            </a:pPr>
            <a:r>
              <a:rPr smtClean="0"/>
              <a:t>Individual Responsibilities</a:t>
            </a:r>
          </a:p>
        </p:txBody>
      </p:sp>
      <p:sp>
        <p:nvSpPr>
          <p:cNvPr id="62467" name="Rectangle 3"/>
          <p:cNvSpPr>
            <a:spLocks noGrp="1" noChangeArrowheads="1"/>
          </p:cNvSpPr>
          <p:nvPr>
            <p:ph type="body" idx="1"/>
          </p:nvPr>
        </p:nvSpPr>
        <p:spPr>
          <a:xfrm>
            <a:off x="381000" y="1798638"/>
            <a:ext cx="8382000" cy="4678362"/>
          </a:xfrm>
        </p:spPr>
        <p:txBody>
          <a:bodyPr/>
          <a:lstStyle/>
          <a:p>
            <a:pPr eaLnBrk="1" hangingPunct="1"/>
            <a:r>
              <a:rPr lang="en-US" smtClean="0"/>
              <a:t>Listen to the victim and take the allegations seriously </a:t>
            </a:r>
          </a:p>
          <a:p>
            <a:pPr eaLnBrk="1" hangingPunct="1"/>
            <a:r>
              <a:rPr lang="en-US" smtClean="0"/>
              <a:t>Make no judgments about the victim or the alleged perpetrator </a:t>
            </a:r>
          </a:p>
          <a:p>
            <a:pPr eaLnBrk="1" hangingPunct="1"/>
            <a:r>
              <a:rPr lang="en-US" smtClean="0"/>
              <a:t>Encourage the victim to report the crime </a:t>
            </a:r>
          </a:p>
          <a:p>
            <a:pPr eaLnBrk="1" hangingPunct="1"/>
            <a:r>
              <a:rPr lang="en-US" smtClean="0"/>
              <a:t>Support the victim and show respect </a:t>
            </a:r>
          </a:p>
          <a:p>
            <a:pPr eaLnBrk="1" hangingPunct="1"/>
            <a:endParaRPr lang="en-US" smtClean="0"/>
          </a:p>
        </p:txBody>
      </p:sp>
      <p:sp>
        <p:nvSpPr>
          <p:cNvPr id="62468" name="TextBox 3"/>
          <p:cNvSpPr txBox="1">
            <a:spLocks noChangeArrowheads="1"/>
          </p:cNvSpPr>
          <p:nvPr/>
        </p:nvSpPr>
        <p:spPr bwMode="auto">
          <a:xfrm>
            <a:off x="1284288" y="838200"/>
            <a:ext cx="6716712" cy="523875"/>
          </a:xfrm>
          <a:prstGeom prst="rect">
            <a:avLst/>
          </a:prstGeom>
          <a:noFill/>
          <a:ln w="9525">
            <a:noFill/>
            <a:miter lim="800000"/>
            <a:headEnd/>
            <a:tailEnd/>
          </a:ln>
        </p:spPr>
        <p:txBody>
          <a:bodyPr wrap="none">
            <a:spAutoFit/>
          </a:bodyPr>
          <a:lstStyle/>
          <a:p>
            <a:r>
              <a:rPr lang="en-US" sz="2800" b="1">
                <a:solidFill>
                  <a:schemeClr val="bg1"/>
                </a:solidFill>
              </a:rPr>
              <a:t>Individual Responsibilities to Victims</a:t>
            </a:r>
            <a:endParaRPr lang="pt-BR" sz="2800" b="1">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dirty="0" smtClean="0"/>
              <a:t>Sexual Harassment vs. Sexual Assault</a:t>
            </a:r>
          </a:p>
        </p:txBody>
      </p:sp>
      <p:sp>
        <p:nvSpPr>
          <p:cNvPr id="8195" name="Rectangle 3"/>
          <p:cNvSpPr>
            <a:spLocks noGrp="1" noChangeArrowheads="1"/>
          </p:cNvSpPr>
          <p:nvPr>
            <p:ph type="body" idx="1"/>
          </p:nvPr>
        </p:nvSpPr>
        <p:spPr>
          <a:xfrm>
            <a:off x="457200" y="914400"/>
            <a:ext cx="8534400" cy="990600"/>
          </a:xfrm>
        </p:spPr>
        <p:txBody>
          <a:bodyPr/>
          <a:lstStyle/>
          <a:p>
            <a:pPr marL="0" lvl="1" indent="0">
              <a:buClr>
                <a:schemeClr val="accent2"/>
              </a:buClr>
              <a:buSzPct val="125000"/>
              <a:buFont typeface="Arial" pitchFamily="34" charset="0"/>
              <a:buNone/>
              <a:tabLst>
                <a:tab pos="5549900" algn="l"/>
              </a:tabLst>
            </a:pPr>
            <a:r>
              <a:rPr lang="en-US" sz="2800" dirty="0" smtClean="0"/>
              <a:t>What is the difference between sexual harassment and sexual assault?</a:t>
            </a:r>
          </a:p>
        </p:txBody>
      </p:sp>
      <p:grpSp>
        <p:nvGrpSpPr>
          <p:cNvPr id="2" name="Group 4"/>
          <p:cNvGrpSpPr>
            <a:grpSpLocks/>
          </p:cNvGrpSpPr>
          <p:nvPr/>
        </p:nvGrpSpPr>
        <p:grpSpPr bwMode="auto">
          <a:xfrm>
            <a:off x="1905000" y="2057400"/>
            <a:ext cx="2149475" cy="2133600"/>
            <a:chOff x="2120" y="1640"/>
            <a:chExt cx="1056" cy="1104"/>
          </a:xfrm>
        </p:grpSpPr>
        <p:sp>
          <p:nvSpPr>
            <p:cNvPr id="8202" name="Oval 5"/>
            <p:cNvSpPr>
              <a:spLocks noChangeArrowheads="1"/>
            </p:cNvSpPr>
            <p:nvPr/>
          </p:nvSpPr>
          <p:spPr bwMode="auto">
            <a:xfrm>
              <a:off x="2120" y="1640"/>
              <a:ext cx="1056" cy="1104"/>
            </a:xfrm>
            <a:prstGeom prst="ellipse">
              <a:avLst/>
            </a:prstGeom>
            <a:solidFill>
              <a:srgbClr val="FFD531"/>
            </a:solidFill>
            <a:ln w="12700">
              <a:solidFill>
                <a:schemeClr val="tx1"/>
              </a:solidFill>
              <a:round/>
              <a:headEnd/>
              <a:tailEnd/>
            </a:ln>
          </p:spPr>
          <p:txBody>
            <a:bodyPr wrap="none" anchor="ctr"/>
            <a:lstStyle/>
            <a:p>
              <a:endParaRPr lang="en-US" sz="1800" dirty="0"/>
            </a:p>
          </p:txBody>
        </p:sp>
        <p:sp>
          <p:nvSpPr>
            <p:cNvPr id="8203" name="Text Box 6"/>
            <p:cNvSpPr txBox="1">
              <a:spLocks noChangeArrowheads="1"/>
            </p:cNvSpPr>
            <p:nvPr/>
          </p:nvSpPr>
          <p:spPr bwMode="auto">
            <a:xfrm>
              <a:off x="2158" y="2001"/>
              <a:ext cx="998" cy="407"/>
            </a:xfrm>
            <a:prstGeom prst="rect">
              <a:avLst/>
            </a:prstGeom>
            <a:noFill/>
            <a:ln w="12700">
              <a:noFill/>
              <a:miter lim="800000"/>
              <a:headEnd/>
              <a:tailEnd/>
            </a:ln>
          </p:spPr>
          <p:txBody>
            <a:bodyPr>
              <a:spAutoFit/>
            </a:bodyPr>
            <a:lstStyle/>
            <a:p>
              <a:pPr algn="ctr"/>
              <a:r>
                <a:rPr lang="en-US" sz="2200" b="1" dirty="0">
                  <a:solidFill>
                    <a:schemeClr val="bg1"/>
                  </a:solidFill>
                </a:rPr>
                <a:t>Sexual </a:t>
              </a:r>
              <a:br>
                <a:rPr lang="en-US" sz="2200" b="1" dirty="0">
                  <a:solidFill>
                    <a:schemeClr val="bg1"/>
                  </a:solidFill>
                </a:rPr>
              </a:br>
              <a:r>
                <a:rPr lang="en-US" sz="2200" b="1" dirty="0">
                  <a:solidFill>
                    <a:schemeClr val="bg1"/>
                  </a:solidFill>
                </a:rPr>
                <a:t>Harassment</a:t>
              </a:r>
            </a:p>
          </p:txBody>
        </p:sp>
      </p:grpSp>
      <p:sp>
        <p:nvSpPr>
          <p:cNvPr id="1184777" name="Rectangle 9"/>
          <p:cNvSpPr>
            <a:spLocks noChangeArrowheads="1"/>
          </p:cNvSpPr>
          <p:nvPr/>
        </p:nvSpPr>
        <p:spPr bwMode="auto">
          <a:xfrm>
            <a:off x="1752600" y="4419600"/>
            <a:ext cx="2517775" cy="1066800"/>
          </a:xfrm>
          <a:prstGeom prst="rect">
            <a:avLst/>
          </a:prstGeom>
          <a:solidFill>
            <a:schemeClr val="bg1"/>
          </a:solidFill>
          <a:ln w="9525">
            <a:noFill/>
            <a:miter lim="800000"/>
            <a:headEnd/>
            <a:tailEnd/>
          </a:ln>
        </p:spPr>
        <p:txBody>
          <a:bodyPr tIns="91440"/>
          <a:lstStyle/>
          <a:p>
            <a:pPr>
              <a:lnSpc>
                <a:spcPct val="80000"/>
              </a:lnSpc>
              <a:spcBef>
                <a:spcPct val="20000"/>
              </a:spcBef>
              <a:buClr>
                <a:schemeClr val="accent2"/>
              </a:buClr>
              <a:buSzPct val="125000"/>
            </a:pPr>
            <a:r>
              <a:rPr lang="en-US" sz="1800" b="1" dirty="0">
                <a:solidFill>
                  <a:srgbClr val="FFD531"/>
                </a:solidFill>
              </a:rPr>
              <a:t>Sexual Harassment involves verbal, non-verbal and physical behaviors</a:t>
            </a:r>
          </a:p>
          <a:p>
            <a:pPr>
              <a:lnSpc>
                <a:spcPct val="80000"/>
              </a:lnSpc>
              <a:spcBef>
                <a:spcPct val="20000"/>
              </a:spcBef>
              <a:buClr>
                <a:schemeClr val="accent2"/>
              </a:buClr>
              <a:buSzPct val="125000"/>
              <a:buFont typeface="Wingdings" pitchFamily="2" charset="2"/>
              <a:buNone/>
            </a:pPr>
            <a:endParaRPr lang="en-US" sz="1800" b="1" dirty="0">
              <a:solidFill>
                <a:srgbClr val="FFD531"/>
              </a:solidFill>
            </a:endParaRPr>
          </a:p>
        </p:txBody>
      </p:sp>
      <p:sp>
        <p:nvSpPr>
          <p:cNvPr id="1184778" name="Rectangle 10"/>
          <p:cNvSpPr>
            <a:spLocks noChangeArrowheads="1"/>
          </p:cNvSpPr>
          <p:nvPr/>
        </p:nvSpPr>
        <p:spPr bwMode="auto">
          <a:xfrm>
            <a:off x="5105400" y="4419600"/>
            <a:ext cx="2590800" cy="1066800"/>
          </a:xfrm>
          <a:prstGeom prst="rect">
            <a:avLst/>
          </a:prstGeom>
          <a:solidFill>
            <a:schemeClr val="bg1"/>
          </a:solidFill>
          <a:ln w="9525" algn="ctr">
            <a:noFill/>
            <a:miter lim="800000"/>
            <a:headEnd/>
            <a:tailEnd/>
          </a:ln>
        </p:spPr>
        <p:txBody>
          <a:bodyPr tIns="91440"/>
          <a:lstStyle/>
          <a:p>
            <a:pPr>
              <a:lnSpc>
                <a:spcPct val="80000"/>
              </a:lnSpc>
              <a:spcBef>
                <a:spcPct val="20000"/>
              </a:spcBef>
              <a:buClr>
                <a:schemeClr val="accent2"/>
              </a:buClr>
              <a:buSzPct val="125000"/>
            </a:pPr>
            <a:r>
              <a:rPr lang="en-US" sz="1800" b="1" dirty="0">
                <a:solidFill>
                  <a:srgbClr val="FFD531"/>
                </a:solidFill>
              </a:rPr>
              <a:t>Sexual Assault involves sexual contact characterized by use of force</a:t>
            </a:r>
            <a:endParaRPr lang="en-US" sz="1800" b="1" dirty="0">
              <a:solidFill>
                <a:srgbClr val="FFC000"/>
              </a:solidFill>
            </a:endParaRPr>
          </a:p>
          <a:p>
            <a:pPr>
              <a:lnSpc>
                <a:spcPct val="80000"/>
              </a:lnSpc>
              <a:spcBef>
                <a:spcPct val="20000"/>
              </a:spcBef>
              <a:buClr>
                <a:schemeClr val="accent2"/>
              </a:buClr>
              <a:buSzPct val="125000"/>
              <a:buFont typeface="Wingdings" pitchFamily="2" charset="2"/>
              <a:buNone/>
            </a:pPr>
            <a:endParaRPr lang="en-US" sz="1800" b="1" dirty="0">
              <a:solidFill>
                <a:srgbClr val="FFD531"/>
              </a:solidFill>
            </a:endParaRPr>
          </a:p>
          <a:p>
            <a:pPr>
              <a:lnSpc>
                <a:spcPct val="80000"/>
              </a:lnSpc>
              <a:spcBef>
                <a:spcPct val="20000"/>
              </a:spcBef>
              <a:buClr>
                <a:schemeClr val="accent2"/>
              </a:buClr>
              <a:buSzPct val="125000"/>
              <a:buFont typeface="Wingdings" pitchFamily="2" charset="2"/>
              <a:buNone/>
            </a:pPr>
            <a:endParaRPr lang="en-US" sz="1800" b="1" dirty="0">
              <a:solidFill>
                <a:srgbClr val="FFC000"/>
              </a:solidFill>
            </a:endParaRPr>
          </a:p>
        </p:txBody>
      </p:sp>
      <p:grpSp>
        <p:nvGrpSpPr>
          <p:cNvPr id="3" name="Group 11"/>
          <p:cNvGrpSpPr>
            <a:grpSpLocks/>
          </p:cNvGrpSpPr>
          <p:nvPr/>
        </p:nvGrpSpPr>
        <p:grpSpPr bwMode="auto">
          <a:xfrm>
            <a:off x="5257800" y="2057400"/>
            <a:ext cx="2133600" cy="2133600"/>
            <a:chOff x="2776" y="1640"/>
            <a:chExt cx="1056" cy="1120"/>
          </a:xfrm>
        </p:grpSpPr>
        <p:sp>
          <p:nvSpPr>
            <p:cNvPr id="8200" name="Oval 12"/>
            <p:cNvSpPr>
              <a:spLocks noChangeArrowheads="1"/>
            </p:cNvSpPr>
            <p:nvPr/>
          </p:nvSpPr>
          <p:spPr bwMode="auto">
            <a:xfrm>
              <a:off x="2776" y="1640"/>
              <a:ext cx="1056" cy="1120"/>
            </a:xfrm>
            <a:prstGeom prst="ellipse">
              <a:avLst/>
            </a:prstGeom>
            <a:solidFill>
              <a:srgbClr val="706702">
                <a:alpha val="72940"/>
              </a:srgbClr>
            </a:solidFill>
            <a:ln w="12700">
              <a:solidFill>
                <a:schemeClr val="tx1"/>
              </a:solidFill>
              <a:round/>
              <a:headEnd/>
              <a:tailEnd/>
            </a:ln>
          </p:spPr>
          <p:txBody>
            <a:bodyPr wrap="none" anchor="ctr"/>
            <a:lstStyle/>
            <a:p>
              <a:pPr algn="r"/>
              <a:endParaRPr lang="en-US" sz="1800" b="1" dirty="0"/>
            </a:p>
          </p:txBody>
        </p:sp>
        <p:sp>
          <p:nvSpPr>
            <p:cNvPr id="8201" name="Text Box 13"/>
            <p:cNvSpPr txBox="1">
              <a:spLocks noChangeArrowheads="1"/>
            </p:cNvSpPr>
            <p:nvPr/>
          </p:nvSpPr>
          <p:spPr bwMode="auto">
            <a:xfrm>
              <a:off x="2968" y="2004"/>
              <a:ext cx="720" cy="404"/>
            </a:xfrm>
            <a:prstGeom prst="rect">
              <a:avLst/>
            </a:prstGeom>
            <a:noFill/>
            <a:ln w="12700">
              <a:noFill/>
              <a:miter lim="800000"/>
              <a:headEnd/>
              <a:tailEnd/>
            </a:ln>
          </p:spPr>
          <p:txBody>
            <a:bodyPr>
              <a:spAutoFit/>
            </a:bodyPr>
            <a:lstStyle/>
            <a:p>
              <a:pPr algn="ctr"/>
              <a:r>
                <a:rPr lang="en-US" sz="2200" b="1" dirty="0">
                  <a:solidFill>
                    <a:schemeClr val="bg1"/>
                  </a:solidFill>
                </a:rPr>
                <a:t>Sexual </a:t>
              </a:r>
              <a:br>
                <a:rPr lang="en-US" sz="2200" b="1" dirty="0">
                  <a:solidFill>
                    <a:schemeClr val="bg1"/>
                  </a:solidFill>
                </a:rPr>
              </a:br>
              <a:r>
                <a:rPr lang="en-US" sz="2200" b="1" dirty="0">
                  <a:solidFill>
                    <a:schemeClr val="bg1"/>
                  </a:solidFill>
                </a:rPr>
                <a:t>Assault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84777"/>
                                        </p:tgtEl>
                                        <p:attrNameLst>
                                          <p:attrName>style.visibility</p:attrName>
                                        </p:attrNameLst>
                                      </p:cBhvr>
                                      <p:to>
                                        <p:strVal val="visible"/>
                                      </p:to>
                                    </p:set>
                                    <p:animEffect transition="in" filter="wipe(left)">
                                      <p:cBhvr>
                                        <p:cTn id="11" dur="500"/>
                                        <p:tgtEl>
                                          <p:spTgt spid="118477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184778"/>
                                        </p:tgtEl>
                                        <p:attrNameLst>
                                          <p:attrName>style.visibility</p:attrName>
                                        </p:attrNameLst>
                                      </p:cBhvr>
                                      <p:to>
                                        <p:strVal val="visible"/>
                                      </p:to>
                                    </p:set>
                                    <p:animEffect transition="in" filter="wipe(left)">
                                      <p:cBhvr>
                                        <p:cTn id="20" dur="500"/>
                                        <p:tgtEl>
                                          <p:spTgt spid="1184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4777" grpId="0" animBg="1"/>
      <p:bldP spid="118477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371600" y="0"/>
            <a:ext cx="7696200" cy="685800"/>
          </a:xfrm>
        </p:spPr>
        <p:txBody>
          <a:bodyPr/>
          <a:lstStyle/>
          <a:p>
            <a:pPr eaLnBrk="1" hangingPunct="1">
              <a:defRPr/>
            </a:pPr>
            <a:r>
              <a:rPr dirty="0" smtClean="0"/>
              <a:t>Sexual Assault</a:t>
            </a:r>
          </a:p>
        </p:txBody>
      </p:sp>
      <p:sp>
        <p:nvSpPr>
          <p:cNvPr id="159775" name="Text Box 31"/>
          <p:cNvSpPr txBox="1">
            <a:spLocks noChangeArrowheads="1"/>
          </p:cNvSpPr>
          <p:nvPr/>
        </p:nvSpPr>
        <p:spPr bwMode="auto">
          <a:xfrm>
            <a:off x="304800" y="1320800"/>
            <a:ext cx="8534400" cy="5386388"/>
          </a:xfrm>
          <a:prstGeom prst="rect">
            <a:avLst/>
          </a:prstGeom>
          <a:noFill/>
          <a:ln w="9525" algn="ctr">
            <a:noFill/>
            <a:miter lim="800000"/>
            <a:headEnd/>
            <a:tailEnd/>
          </a:ln>
          <a:effectLst/>
        </p:spPr>
        <p:txBody>
          <a:bodyPr>
            <a:spAutoFit/>
          </a:bodyPr>
          <a:lstStyle/>
          <a:p>
            <a:pPr marL="344488" indent="-344488" eaLnBrk="0" hangingPunct="0">
              <a:spcAft>
                <a:spcPts val="1200"/>
              </a:spcAft>
              <a:buFontTx/>
              <a:buChar char="•"/>
              <a:tabLst>
                <a:tab pos="63500" algn="l"/>
                <a:tab pos="292100" algn="l"/>
                <a:tab pos="457200" algn="l"/>
              </a:tabLst>
              <a:defRPr/>
            </a:pPr>
            <a:r>
              <a:rPr lang="en-US" sz="2400" dirty="0">
                <a:solidFill>
                  <a:schemeClr val="bg1"/>
                </a:solidFill>
                <a:latin typeface="Arial" charset="0"/>
                <a:cs typeface="+mn-cs"/>
              </a:rPr>
              <a:t>The offender may repeat behavior</a:t>
            </a:r>
          </a:p>
          <a:p>
            <a:pPr marL="344488" indent="-344488" eaLnBrk="0" hangingPunct="0">
              <a:spcAft>
                <a:spcPts val="1200"/>
              </a:spcAft>
              <a:buFontTx/>
              <a:buChar char="•"/>
              <a:tabLst>
                <a:tab pos="63500" algn="l"/>
                <a:tab pos="292100" algn="l"/>
                <a:tab pos="457200" algn="l"/>
              </a:tabLst>
              <a:defRPr/>
            </a:pPr>
            <a:r>
              <a:rPr lang="en-US" sz="2400" dirty="0">
                <a:solidFill>
                  <a:schemeClr val="bg1"/>
                </a:solidFill>
                <a:latin typeface="Arial" charset="0"/>
                <a:cs typeface="+mn-cs"/>
              </a:rPr>
              <a:t>Reduction in victim and community safety</a:t>
            </a:r>
          </a:p>
          <a:p>
            <a:pPr marL="344488" indent="-344488" eaLnBrk="0" hangingPunct="0">
              <a:spcAft>
                <a:spcPts val="1200"/>
              </a:spcAft>
              <a:buFontTx/>
              <a:buChar char="•"/>
              <a:tabLst>
                <a:tab pos="63500" algn="l"/>
                <a:tab pos="292100" algn="l"/>
                <a:tab pos="457200" algn="l"/>
              </a:tabLst>
              <a:defRPr/>
            </a:pPr>
            <a:r>
              <a:rPr lang="en-US" sz="2400" dirty="0">
                <a:solidFill>
                  <a:schemeClr val="bg1"/>
                </a:solidFill>
                <a:latin typeface="Arial" charset="0"/>
                <a:cs typeface="+mn-cs"/>
              </a:rPr>
              <a:t>Impedes ability of authorities to conduct an investigation</a:t>
            </a:r>
          </a:p>
          <a:p>
            <a:pPr marL="344488" indent="-344488" eaLnBrk="0" hangingPunct="0">
              <a:spcAft>
                <a:spcPts val="1200"/>
              </a:spcAft>
              <a:buFontTx/>
              <a:buChar char="•"/>
              <a:tabLst>
                <a:tab pos="63500" algn="l"/>
                <a:tab pos="292100" algn="l"/>
                <a:tab pos="457200" algn="l"/>
              </a:tabLst>
              <a:defRPr/>
            </a:pPr>
            <a:r>
              <a:rPr lang="en-US" sz="2400" dirty="0">
                <a:solidFill>
                  <a:schemeClr val="bg1"/>
                </a:solidFill>
                <a:latin typeface="Arial" charset="0"/>
                <a:cs typeface="+mn-cs"/>
              </a:rPr>
              <a:t>Inability to provide medical care and counseling</a:t>
            </a:r>
          </a:p>
          <a:p>
            <a:pPr marL="344488" indent="-344488" eaLnBrk="0" hangingPunct="0">
              <a:spcAft>
                <a:spcPts val="1200"/>
              </a:spcAft>
              <a:buFontTx/>
              <a:buChar char="•"/>
              <a:tabLst>
                <a:tab pos="63500" algn="l"/>
                <a:tab pos="292100" algn="l"/>
                <a:tab pos="457200" algn="l"/>
              </a:tabLst>
              <a:defRPr/>
            </a:pPr>
            <a:r>
              <a:rPr lang="en-US" sz="2400" dirty="0">
                <a:solidFill>
                  <a:schemeClr val="bg1"/>
                </a:solidFill>
                <a:latin typeface="Arial" charset="0"/>
                <a:cs typeface="+mn-cs"/>
              </a:rPr>
              <a:t>Improper care provided to the victim </a:t>
            </a:r>
          </a:p>
          <a:p>
            <a:pPr marL="344488" indent="-344488" eaLnBrk="0" hangingPunct="0">
              <a:spcAft>
                <a:spcPts val="1200"/>
              </a:spcAft>
              <a:buFontTx/>
              <a:buChar char="•"/>
              <a:tabLst>
                <a:tab pos="63500" algn="l"/>
                <a:tab pos="292100" algn="l"/>
                <a:tab pos="457200" algn="l"/>
              </a:tabLst>
              <a:defRPr/>
            </a:pPr>
            <a:r>
              <a:rPr lang="en-US" sz="2400" dirty="0">
                <a:solidFill>
                  <a:schemeClr val="bg1"/>
                </a:solidFill>
                <a:latin typeface="Arial" charset="0"/>
                <a:cs typeface="+mn-cs"/>
              </a:rPr>
              <a:t>Inability to discipline offenders</a:t>
            </a:r>
          </a:p>
          <a:p>
            <a:pPr marL="344488" indent="-344488" eaLnBrk="0" hangingPunct="0">
              <a:spcAft>
                <a:spcPts val="1200"/>
              </a:spcAft>
              <a:buFontTx/>
              <a:buChar char="•"/>
              <a:tabLst>
                <a:tab pos="63500" algn="l"/>
                <a:tab pos="292100" algn="l"/>
                <a:tab pos="457200" algn="l"/>
              </a:tabLst>
              <a:defRPr/>
            </a:pPr>
            <a:r>
              <a:rPr lang="en-US" sz="2400" dirty="0">
                <a:solidFill>
                  <a:schemeClr val="bg1"/>
                </a:solidFill>
                <a:latin typeface="Arial" charset="0"/>
                <a:cs typeface="+mn-cs"/>
              </a:rPr>
              <a:t>Degradation of unit morale and readiness</a:t>
            </a:r>
          </a:p>
          <a:p>
            <a:pPr marL="344488" indent="-344488" eaLnBrk="0" hangingPunct="0">
              <a:spcAft>
                <a:spcPts val="1200"/>
              </a:spcAft>
              <a:buFontTx/>
              <a:buChar char="•"/>
              <a:tabLst>
                <a:tab pos="63500" algn="l"/>
                <a:tab pos="292100" algn="l"/>
                <a:tab pos="457200" algn="l"/>
              </a:tabLst>
              <a:defRPr/>
            </a:pPr>
            <a:r>
              <a:rPr lang="en-US" sz="2400" dirty="0">
                <a:solidFill>
                  <a:schemeClr val="bg1"/>
                </a:solidFill>
                <a:latin typeface="Arial" charset="0"/>
                <a:cs typeface="+mn-cs"/>
              </a:rPr>
              <a:t>No option for military protection order</a:t>
            </a:r>
          </a:p>
          <a:p>
            <a:pPr marL="344488" indent="-344488" eaLnBrk="0" hangingPunct="0">
              <a:spcAft>
                <a:spcPts val="0"/>
              </a:spcAft>
              <a:tabLst>
                <a:tab pos="63500" algn="l"/>
                <a:tab pos="292100" algn="l"/>
                <a:tab pos="457200" algn="l"/>
              </a:tabLst>
              <a:defRPr/>
            </a:pPr>
            <a:r>
              <a:rPr lang="en-US" sz="2400" dirty="0">
                <a:solidFill>
                  <a:schemeClr val="bg1"/>
                </a:solidFill>
                <a:latin typeface="Arial" charset="0"/>
                <a:cs typeface="+mn-cs"/>
              </a:rPr>
              <a:t>Note:  If reported, commander should consider the victim’s</a:t>
            </a:r>
          </a:p>
          <a:p>
            <a:pPr marL="344488" indent="-344488" eaLnBrk="0" hangingPunct="0">
              <a:spcAft>
                <a:spcPts val="0"/>
              </a:spcAft>
              <a:tabLst>
                <a:tab pos="63500" algn="l"/>
                <a:tab pos="292100" algn="l"/>
                <a:tab pos="457200" algn="l"/>
              </a:tabLst>
              <a:defRPr/>
            </a:pPr>
            <a:r>
              <a:rPr lang="en-US" sz="2400" dirty="0">
                <a:solidFill>
                  <a:schemeClr val="bg1"/>
                </a:solidFill>
                <a:latin typeface="Arial" charset="0"/>
                <a:cs typeface="+mn-cs"/>
              </a:rPr>
              <a:t>request to relocate offender</a:t>
            </a:r>
          </a:p>
          <a:p>
            <a:pPr marL="228600" indent="-228600" eaLnBrk="0" hangingPunct="0">
              <a:spcAft>
                <a:spcPct val="30000"/>
              </a:spcAft>
              <a:buClr>
                <a:srgbClr val="996633"/>
              </a:buClr>
              <a:tabLst>
                <a:tab pos="63500" algn="l"/>
                <a:tab pos="292100" algn="l"/>
                <a:tab pos="457200" algn="l"/>
              </a:tabLst>
              <a:defRPr/>
            </a:pPr>
            <a:endParaRPr lang="en-US" sz="2400" dirty="0">
              <a:latin typeface="Arial" charset="0"/>
              <a:cs typeface="+mn-cs"/>
            </a:endParaRPr>
          </a:p>
        </p:txBody>
      </p:sp>
      <p:sp>
        <p:nvSpPr>
          <p:cNvPr id="63492" name="TextBox 3"/>
          <p:cNvSpPr txBox="1">
            <a:spLocks noChangeArrowheads="1"/>
          </p:cNvSpPr>
          <p:nvPr/>
        </p:nvSpPr>
        <p:spPr bwMode="auto">
          <a:xfrm>
            <a:off x="457200" y="838200"/>
            <a:ext cx="8154988" cy="523875"/>
          </a:xfrm>
          <a:prstGeom prst="rect">
            <a:avLst/>
          </a:prstGeom>
          <a:noFill/>
          <a:ln w="9525">
            <a:noFill/>
            <a:miter lim="800000"/>
            <a:headEnd/>
            <a:tailEnd/>
          </a:ln>
        </p:spPr>
        <p:txBody>
          <a:bodyPr wrap="none">
            <a:spAutoFit/>
          </a:bodyPr>
          <a:lstStyle/>
          <a:p>
            <a:r>
              <a:rPr lang="en-US" sz="2800" b="1">
                <a:solidFill>
                  <a:schemeClr val="bg1"/>
                </a:solidFill>
              </a:rPr>
              <a:t>What are the Possible Effects of Not Reporting</a:t>
            </a:r>
            <a:endParaRPr lang="pt-BR" sz="2800" b="1">
              <a:solidFill>
                <a:schemeClr val="bg1"/>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76200"/>
            <a:ext cx="9144000" cy="609600"/>
          </a:xfrm>
        </p:spPr>
        <p:txBody>
          <a:bodyPr/>
          <a:lstStyle/>
          <a:p>
            <a:pPr eaLnBrk="1" hangingPunct="1">
              <a:defRPr/>
            </a:pPr>
            <a:r>
              <a:rPr smtClean="0"/>
              <a:t>Review: Sexual Assault</a:t>
            </a:r>
          </a:p>
        </p:txBody>
      </p:sp>
      <p:sp>
        <p:nvSpPr>
          <p:cNvPr id="64515"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endParaRPr lang="en-US" smtClean="0"/>
          </a:p>
          <a:p>
            <a:pPr eaLnBrk="1" hangingPunct="1">
              <a:buFontTx/>
              <a:buNone/>
            </a:pPr>
            <a:endParaRPr lang="en-US" smtClean="0"/>
          </a:p>
          <a:p>
            <a:pPr eaLnBrk="1" hangingPunct="1">
              <a:buFontTx/>
              <a:buNone/>
            </a:pPr>
            <a:endParaRPr lang="en-US" smtClean="0"/>
          </a:p>
        </p:txBody>
      </p:sp>
      <p:sp>
        <p:nvSpPr>
          <p:cNvPr id="64516" name="Rectangle 4"/>
          <p:cNvSpPr>
            <a:spLocks noChangeArrowheads="1"/>
          </p:cNvSpPr>
          <p:nvPr/>
        </p:nvSpPr>
        <p:spPr bwMode="auto">
          <a:xfrm>
            <a:off x="381000" y="990600"/>
            <a:ext cx="8382000" cy="5029200"/>
          </a:xfrm>
          <a:prstGeom prst="rect">
            <a:avLst/>
          </a:prstGeom>
          <a:noFill/>
          <a:ln w="9525">
            <a:noFill/>
            <a:miter lim="800000"/>
            <a:headEnd/>
            <a:tailEnd/>
          </a:ln>
        </p:spPr>
        <p:txBody>
          <a:bodyPr/>
          <a:lstStyle/>
          <a:p>
            <a:pPr marL="344488" indent="-344488"/>
            <a:r>
              <a:rPr lang="en-US" sz="2400">
                <a:solidFill>
                  <a:schemeClr val="bg1"/>
                </a:solidFill>
              </a:rPr>
              <a:t>  </a:t>
            </a:r>
            <a:r>
              <a:rPr lang="en-US" sz="2800">
                <a:solidFill>
                  <a:schemeClr val="bg1"/>
                </a:solidFill>
              </a:rPr>
              <a:t>Learning Check </a:t>
            </a:r>
          </a:p>
          <a:p>
            <a:pPr marL="801688" lvl="1" indent="-344488"/>
            <a:endParaRPr lang="en-US" sz="2800">
              <a:solidFill>
                <a:schemeClr val="bg1"/>
              </a:solidFill>
            </a:endParaRPr>
          </a:p>
          <a:p>
            <a:pPr marL="801688" lvl="1" indent="-344488">
              <a:buFont typeface="Arial" pitchFamily="34" charset="0"/>
              <a:buChar char="•"/>
            </a:pPr>
            <a:r>
              <a:rPr lang="en-US" sz="2800">
                <a:solidFill>
                  <a:schemeClr val="bg1"/>
                </a:solidFill>
              </a:rPr>
              <a:t>What is sexual assault?</a:t>
            </a:r>
          </a:p>
          <a:p>
            <a:pPr marL="801688" lvl="1" indent="-344488">
              <a:buFont typeface="Arial" pitchFamily="34" charset="0"/>
              <a:buChar char="•"/>
            </a:pPr>
            <a:endParaRPr lang="en-US" sz="2800">
              <a:solidFill>
                <a:schemeClr val="bg1"/>
              </a:solidFill>
            </a:endParaRPr>
          </a:p>
          <a:p>
            <a:pPr marL="801688" lvl="1" indent="-344488">
              <a:buFont typeface="Arial" pitchFamily="34" charset="0"/>
              <a:buChar char="•"/>
            </a:pPr>
            <a:r>
              <a:rPr lang="en-US" sz="2800">
                <a:solidFill>
                  <a:schemeClr val="bg1"/>
                </a:solidFill>
              </a:rPr>
              <a:t>59% of reported sexual assaults in the Army in FY2009 were ______?</a:t>
            </a:r>
          </a:p>
          <a:p>
            <a:pPr marL="801688" lvl="1" indent="-344488">
              <a:buFont typeface="Arial" pitchFamily="34" charset="0"/>
              <a:buChar char="•"/>
            </a:pPr>
            <a:endParaRPr lang="en-US" sz="2800">
              <a:solidFill>
                <a:schemeClr val="bg1"/>
              </a:solidFill>
            </a:endParaRPr>
          </a:p>
          <a:p>
            <a:pPr marL="801688" lvl="1" indent="-344488">
              <a:buFont typeface="Arial" pitchFamily="34" charset="0"/>
              <a:buChar char="•"/>
            </a:pPr>
            <a:r>
              <a:rPr lang="en-US" sz="2800">
                <a:solidFill>
                  <a:schemeClr val="bg1"/>
                </a:solidFill>
              </a:rPr>
              <a:t>What are the possible effects of not reporting?</a:t>
            </a:r>
          </a:p>
          <a:p>
            <a:pPr marL="801688" lvl="1" indent="-344488">
              <a:buFont typeface="Arial" pitchFamily="34" charset="0"/>
              <a:buChar char="•"/>
            </a:pPr>
            <a:endParaRPr lang="en-US" sz="2800">
              <a:solidFill>
                <a:schemeClr val="bg1"/>
              </a:solidFill>
            </a:endParaRPr>
          </a:p>
          <a:p>
            <a:pPr marL="801688" lvl="1" indent="-344488">
              <a:buFont typeface="Arial" pitchFamily="34" charset="0"/>
              <a:buChar char="•"/>
            </a:pPr>
            <a:r>
              <a:rPr lang="en-US" sz="2800">
                <a:solidFill>
                  <a:schemeClr val="bg1"/>
                </a:solidFill>
              </a:rPr>
              <a:t>What is the difference between a restricted and unrestricted report?</a:t>
            </a:r>
          </a:p>
          <a:p>
            <a:pPr marL="801688" lvl="1" indent="-344488">
              <a:buFont typeface="Arial" pitchFamily="34" charset="0"/>
              <a:buChar char="•"/>
            </a:pPr>
            <a:endParaRPr lang="en-US" sz="2800">
              <a:solidFill>
                <a:schemeClr val="bg1"/>
              </a:solidFill>
            </a:endParaRPr>
          </a:p>
          <a:p>
            <a:pPr marL="801688" lvl="1" indent="-344488">
              <a:buFont typeface="Arial" pitchFamily="34" charset="0"/>
              <a:buChar char="•"/>
            </a:pPr>
            <a:endParaRPr lang="en-US" sz="2800">
              <a:solidFill>
                <a:schemeClr val="bg1"/>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Sexual Assault - the Stakes are High</a:t>
            </a:r>
            <a:endParaRPr/>
          </a:p>
        </p:txBody>
      </p:sp>
      <p:sp>
        <p:nvSpPr>
          <p:cNvPr id="3" name="Content Placeholder 2"/>
          <p:cNvSpPr>
            <a:spLocks noGrp="1"/>
          </p:cNvSpPr>
          <p:nvPr>
            <p:ph idx="1"/>
          </p:nvPr>
        </p:nvSpPr>
        <p:spPr>
          <a:xfrm>
            <a:off x="350838" y="914400"/>
            <a:ext cx="8442325" cy="5257800"/>
          </a:xfrm>
        </p:spPr>
        <p:txBody>
          <a:bodyPr/>
          <a:lstStyle/>
          <a:p>
            <a:pPr algn="ctr">
              <a:buFont typeface="Wingdings" pitchFamily="2" charset="2"/>
              <a:buNone/>
              <a:defRPr/>
            </a:pPr>
            <a:endParaRPr lang="en-US" sz="2800" dirty="0" smtClean="0"/>
          </a:p>
          <a:p>
            <a:pPr algn="ctr">
              <a:buFont typeface="Wingdings" pitchFamily="2" charset="2"/>
              <a:buNone/>
              <a:defRPr/>
            </a:pPr>
            <a:endParaRPr lang="en-US" sz="2800" dirty="0" smtClean="0"/>
          </a:p>
          <a:p>
            <a:pPr algn="ctr">
              <a:buFont typeface="Wingdings" pitchFamily="2" charset="2"/>
              <a:buNone/>
              <a:defRPr/>
            </a:pPr>
            <a:endParaRPr lang="en-US" sz="1200" dirty="0" smtClean="0"/>
          </a:p>
          <a:p>
            <a:pPr marL="0" indent="0" algn="ctr">
              <a:buFont typeface="Wingdings" pitchFamily="2" charset="2"/>
              <a:buNone/>
              <a:defRPr/>
            </a:pPr>
            <a:r>
              <a:rPr lang="en-US" sz="2800" dirty="0" smtClean="0"/>
              <a:t>Sexual assault affects individuals, units and                 the larger community. The stakes are high,             so prevention is critical.</a:t>
            </a:r>
          </a:p>
          <a:p>
            <a:pPr marL="0" indent="0" algn="ctr">
              <a:buFont typeface="Wingdings" pitchFamily="2" charset="2"/>
              <a:buNone/>
              <a:defRPr/>
            </a:pPr>
            <a:endParaRPr lang="en-US" sz="2800" dirty="0" smtClean="0"/>
          </a:p>
          <a:p>
            <a:pPr marL="0" indent="0" algn="ctr">
              <a:buFont typeface="Wingdings" pitchFamily="2" charset="2"/>
              <a:buNone/>
              <a:defRPr/>
            </a:pPr>
            <a:endParaRPr lang="en-US" sz="2800" dirty="0" smtClean="0"/>
          </a:p>
          <a:p>
            <a:pPr algn="ctr">
              <a:buFont typeface="Wingdings" pitchFamily="2" charset="2"/>
              <a:buNone/>
              <a:defRPr/>
            </a:pP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a:p>
        </p:txBody>
      </p:sp>
      <p:sp>
        <p:nvSpPr>
          <p:cNvPr id="66563" name="Content Placeholder 2"/>
          <p:cNvSpPr>
            <a:spLocks noGrp="1"/>
          </p:cNvSpPr>
          <p:nvPr>
            <p:ph idx="1"/>
          </p:nvPr>
        </p:nvSpPr>
        <p:spPr/>
        <p:txBody>
          <a:bodyPr/>
          <a:lstStyle/>
          <a:p>
            <a:r>
              <a:rPr lang="en-US" smtClean="0"/>
              <a:t>Shortly, a training video will be shown which depicts how sexual harassment or sexual assault can occur in daily-life settings.</a:t>
            </a:r>
          </a:p>
          <a:p>
            <a:r>
              <a:rPr lang="en-US" smtClean="0"/>
              <a:t>The video contains adult content, language and situations that may make viewers feel uncomfortable.</a:t>
            </a:r>
          </a:p>
          <a:p>
            <a:r>
              <a:rPr lang="en-US" smtClean="0"/>
              <a:t>Civilian employees are not required to attend this portion of the training.</a:t>
            </a:r>
          </a:p>
          <a:p>
            <a:r>
              <a:rPr lang="en-US" smtClean="0"/>
              <a:t>There will be breaks both before and after the portion of training dealing with this video.</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defRPr/>
            </a:pPr>
            <a:r>
              <a:rPr smtClean="0"/>
              <a:t>BREAK</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a:p>
        </p:txBody>
      </p:sp>
      <p:sp>
        <p:nvSpPr>
          <p:cNvPr id="68611" name="Text Placeholder 2"/>
          <p:cNvSpPr>
            <a:spLocks noGrp="1"/>
          </p:cNvSpPr>
          <p:nvPr>
            <p:ph type="body" sz="quarter" idx="10"/>
          </p:nvPr>
        </p:nvSpPr>
        <p:spPr>
          <a:xfrm>
            <a:off x="381000" y="987425"/>
            <a:ext cx="8405813" cy="4651375"/>
          </a:xfrm>
        </p:spPr>
        <p:txBody>
          <a:bodyPr/>
          <a:lstStyle/>
          <a:p>
            <a:endParaRPr lang="en-US" smtClean="0"/>
          </a:p>
        </p:txBody>
      </p:sp>
      <p:pic>
        <p:nvPicPr>
          <p:cNvPr id="68612" name="Picture 2"/>
          <p:cNvPicPr>
            <a:picLocks noChangeAspect="1" noChangeArrowheads="1"/>
          </p:cNvPicPr>
          <p:nvPr/>
        </p:nvPicPr>
        <p:blipFill>
          <a:blip r:embed="rId2" cstate="print"/>
          <a:srcRect/>
          <a:stretch>
            <a:fillRect/>
          </a:stretch>
        </p:blipFill>
        <p:spPr bwMode="auto">
          <a:xfrm>
            <a:off x="379413" y="1009650"/>
            <a:ext cx="8262937"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200400" y="0"/>
            <a:ext cx="5867400" cy="685800"/>
          </a:xfrm>
        </p:spPr>
        <p:txBody>
          <a:bodyPr anchor="t"/>
          <a:lstStyle/>
          <a:p>
            <a:pPr eaLnBrk="1" hangingPunct="1">
              <a:defRPr/>
            </a:pPr>
            <a:r>
              <a:rPr smtClean="0"/>
              <a:t>Video Discussion</a:t>
            </a:r>
          </a:p>
        </p:txBody>
      </p:sp>
      <p:sp>
        <p:nvSpPr>
          <p:cNvPr id="61443" name="Content Placeholder 3"/>
          <p:cNvSpPr>
            <a:spLocks noGrp="1"/>
          </p:cNvSpPr>
          <p:nvPr>
            <p:ph idx="1"/>
          </p:nvPr>
        </p:nvSpPr>
        <p:spPr/>
        <p:txBody>
          <a:bodyPr/>
          <a:lstStyle/>
          <a:p>
            <a:pPr eaLnBrk="1" hangingPunct="1"/>
            <a:r>
              <a:rPr lang="en-US" sz="2800" smtClean="0"/>
              <a:t>Is SPC Campbell completely at fault for raping SPC Jones or is the fault shared?</a:t>
            </a:r>
          </a:p>
          <a:p>
            <a:pPr eaLnBrk="1" hangingPunct="1"/>
            <a:r>
              <a:rPr lang="en-US" sz="2800" smtClean="0"/>
              <a:t>What were some red flags in this video?</a:t>
            </a:r>
          </a:p>
          <a:p>
            <a:pPr eaLnBrk="1" hangingPunct="1"/>
            <a:r>
              <a:rPr lang="en-US" sz="2800" smtClean="0"/>
              <a:t>How does the platoon environment contribute towards sexual assault?</a:t>
            </a:r>
          </a:p>
          <a:p>
            <a:pPr eaLnBrk="1" hangingPunct="1"/>
            <a:r>
              <a:rPr lang="en-US" sz="2800" smtClean="0"/>
              <a:t>What is the affect of sexual assault on your buddy? Your unit?</a:t>
            </a:r>
          </a:p>
          <a:p>
            <a:pPr eaLnBrk="1" hangingPunct="1"/>
            <a:r>
              <a:rPr lang="en-US" sz="2800" smtClean="0"/>
              <a:t>Does Lopez's chain of command do the right thing?  What could they do better?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dissolve">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 calcmode="lin" valueType="num">
                                      <p:cBhvr additive="base">
                                        <p:cTn id="12" dur="500" fill="hold"/>
                                        <p:tgtEl>
                                          <p:spTgt spid="6144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14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61443">
                                            <p:txEl>
                                              <p:pRg st="2" end="2"/>
                                            </p:txEl>
                                          </p:spTgt>
                                        </p:tgtEl>
                                        <p:attrNameLst>
                                          <p:attrName>style.visibility</p:attrName>
                                        </p:attrNameLst>
                                      </p:cBhvr>
                                      <p:to>
                                        <p:strVal val="visible"/>
                                      </p:to>
                                    </p:set>
                                    <p:anim calcmode="lin" valueType="num">
                                      <p:cBhvr additive="base">
                                        <p:cTn id="18" dur="500" fill="hold"/>
                                        <p:tgtEl>
                                          <p:spTgt spid="61443">
                                            <p:txEl>
                                              <p:pRg st="2" end="2"/>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614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nodeType="clickEffect">
                                  <p:stCondLst>
                                    <p:cond delay="0"/>
                                  </p:stCondLst>
                                  <p:childTnLst>
                                    <p:set>
                                      <p:cBhvr>
                                        <p:cTn id="23" dur="1" fill="hold">
                                          <p:stCondLst>
                                            <p:cond delay="0"/>
                                          </p:stCondLst>
                                        </p:cTn>
                                        <p:tgtEl>
                                          <p:spTgt spid="61443">
                                            <p:txEl>
                                              <p:pRg st="3" end="3"/>
                                            </p:txEl>
                                          </p:spTgt>
                                        </p:tgtEl>
                                        <p:attrNameLst>
                                          <p:attrName>style.visibility</p:attrName>
                                        </p:attrNameLst>
                                      </p:cBhvr>
                                      <p:to>
                                        <p:strVal val="visible"/>
                                      </p:to>
                                    </p:set>
                                    <p:anim calcmode="lin" valueType="num">
                                      <p:cBhvr additive="base">
                                        <p:cTn id="24"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144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1443">
                                            <p:txEl>
                                              <p:pRg st="4" end="4"/>
                                            </p:txEl>
                                          </p:spTgt>
                                        </p:tgtEl>
                                        <p:attrNameLst>
                                          <p:attrName>style.visibility</p:attrName>
                                        </p:attrNameLst>
                                      </p:cBhvr>
                                      <p:to>
                                        <p:strVal val="visible"/>
                                      </p:to>
                                    </p:set>
                                    <p:anim calcmode="lin" valueType="num">
                                      <p:cBhvr additive="base">
                                        <p:cTn id="30"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14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200400" y="0"/>
            <a:ext cx="5867400" cy="685800"/>
          </a:xfrm>
        </p:spPr>
        <p:txBody>
          <a:bodyPr anchor="t"/>
          <a:lstStyle/>
          <a:p>
            <a:pPr eaLnBrk="1" hangingPunct="1">
              <a:defRPr/>
            </a:pPr>
            <a:r>
              <a:rPr smtClean="0"/>
              <a:t>Video Discussion</a:t>
            </a:r>
          </a:p>
        </p:txBody>
      </p:sp>
      <p:sp>
        <p:nvSpPr>
          <p:cNvPr id="62467" name="Content Placeholder 3"/>
          <p:cNvSpPr>
            <a:spLocks noGrp="1"/>
          </p:cNvSpPr>
          <p:nvPr>
            <p:ph idx="1"/>
          </p:nvPr>
        </p:nvSpPr>
        <p:spPr>
          <a:xfrm>
            <a:off x="350838" y="1371600"/>
            <a:ext cx="8442325" cy="4191000"/>
          </a:xfrm>
        </p:spPr>
        <p:txBody>
          <a:bodyPr/>
          <a:lstStyle/>
          <a:p>
            <a:pPr eaLnBrk="1" hangingPunct="1"/>
            <a:r>
              <a:rPr lang="en-US" sz="2800" smtClean="0"/>
              <a:t>How did the characters intervene to prevent Anderson from sexually assaulting Miller?</a:t>
            </a:r>
          </a:p>
          <a:p>
            <a:pPr eaLnBrk="1" hangingPunct="1"/>
            <a:r>
              <a:rPr lang="en-US" sz="2800" smtClean="0"/>
              <a:t>What if the woman SPC Anderson was hitting on was a civilian and not a fellow Soldier?  Does anything change?</a:t>
            </a:r>
          </a:p>
          <a:p>
            <a:pPr eaLnBrk="1" hangingPunct="1"/>
            <a:r>
              <a:rPr lang="en-US" sz="2800" smtClean="0"/>
              <a:t>What is the role of alcohol in sexual assaults?</a:t>
            </a:r>
          </a:p>
          <a:p>
            <a:pPr eaLnBrk="1" hangingPunct="1"/>
            <a:r>
              <a:rPr lang="en-US" sz="2800" smtClean="0"/>
              <a:t>How can sexual assaults be prevented?</a:t>
            </a:r>
          </a:p>
          <a:p>
            <a:pPr eaLnBrk="1" hangingPunct="1"/>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dissolve">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 calcmode="lin" valueType="num">
                                      <p:cBhvr additive="base">
                                        <p:cTn id="12"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2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62467">
                                            <p:txEl>
                                              <p:pRg st="2" end="2"/>
                                            </p:txEl>
                                          </p:spTgt>
                                        </p:tgtEl>
                                        <p:attrNameLst>
                                          <p:attrName>style.visibility</p:attrName>
                                        </p:attrNameLst>
                                      </p:cBhvr>
                                      <p:to>
                                        <p:strVal val="visible"/>
                                      </p:to>
                                    </p:set>
                                    <p:anim calcmode="lin" valueType="num">
                                      <p:cBhvr additive="base">
                                        <p:cTn id="18" dur="500" fill="hold"/>
                                        <p:tgtEl>
                                          <p:spTgt spid="62467">
                                            <p:txEl>
                                              <p:pRg st="2" end="2"/>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624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62467">
                                            <p:txEl>
                                              <p:pRg st="3" end="3"/>
                                            </p:txEl>
                                          </p:spTgt>
                                        </p:tgtEl>
                                        <p:attrNameLst>
                                          <p:attrName>style.visibility</p:attrName>
                                        </p:attrNameLst>
                                      </p:cBhvr>
                                      <p:to>
                                        <p:strVal val="visible"/>
                                      </p:to>
                                    </p:set>
                                    <p:anim calcmode="lin" valueType="num">
                                      <p:cBhvr additive="base">
                                        <p:cTn id="24" dur="500" fill="hold"/>
                                        <p:tgtEl>
                                          <p:spTgt spid="62467">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24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defRPr/>
            </a:pPr>
            <a:r>
              <a:rPr smtClean="0"/>
              <a:t>BREAK</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990600" y="0"/>
            <a:ext cx="8077200" cy="762000"/>
          </a:xfrm>
        </p:spPr>
        <p:txBody>
          <a:bodyPr anchor="t"/>
          <a:lstStyle/>
          <a:p>
            <a:pPr eaLnBrk="1" hangingPunct="1">
              <a:defRPr/>
            </a:pPr>
            <a:r>
              <a:rPr smtClean="0"/>
              <a:t>Your Role in Prevention</a:t>
            </a:r>
          </a:p>
        </p:txBody>
      </p:sp>
      <p:sp>
        <p:nvSpPr>
          <p:cNvPr id="60419" name="Content Placeholder 2"/>
          <p:cNvSpPr>
            <a:spLocks noGrp="1"/>
          </p:cNvSpPr>
          <p:nvPr>
            <p:ph idx="1"/>
          </p:nvPr>
        </p:nvSpPr>
        <p:spPr>
          <a:xfrm>
            <a:off x="381000" y="914400"/>
            <a:ext cx="8388350" cy="5486400"/>
          </a:xfrm>
        </p:spPr>
        <p:txBody>
          <a:bodyPr/>
          <a:lstStyle/>
          <a:p>
            <a:pPr>
              <a:spcBef>
                <a:spcPts val="300"/>
              </a:spcBef>
              <a:defRPr/>
            </a:pPr>
            <a:r>
              <a:rPr lang="en-US" dirty="0" smtClean="0">
                <a:uFill>
                  <a:solidFill>
                    <a:schemeClr val="accent2">
                      <a:lumMod val="75000"/>
                    </a:schemeClr>
                  </a:solidFill>
                </a:uFill>
              </a:rPr>
              <a:t>Strongly condemn</a:t>
            </a:r>
            <a:r>
              <a:rPr lang="en-US" dirty="0" smtClean="0"/>
              <a:t> sexual harassment/assault</a:t>
            </a:r>
          </a:p>
          <a:p>
            <a:pPr>
              <a:spcBef>
                <a:spcPts val="300"/>
              </a:spcBef>
              <a:defRPr/>
            </a:pPr>
            <a:r>
              <a:rPr lang="en-US" dirty="0" smtClean="0">
                <a:uFill>
                  <a:solidFill>
                    <a:schemeClr val="accent2">
                      <a:lumMod val="75000"/>
                    </a:schemeClr>
                  </a:solidFill>
                </a:uFill>
              </a:rPr>
              <a:t>Take ownership</a:t>
            </a:r>
            <a:r>
              <a:rPr lang="en-US" dirty="0" smtClean="0"/>
              <a:t> for eliminating sexual harassment and sexual assault in the Army</a:t>
            </a:r>
          </a:p>
          <a:p>
            <a:pPr eaLnBrk="1" hangingPunct="1">
              <a:spcBef>
                <a:spcPts val="300"/>
              </a:spcBef>
              <a:defRPr/>
            </a:pPr>
            <a:r>
              <a:rPr lang="en-US" dirty="0" smtClean="0">
                <a:uFill>
                  <a:solidFill>
                    <a:schemeClr val="accent2">
                      <a:lumMod val="75000"/>
                    </a:schemeClr>
                  </a:solidFill>
                </a:uFill>
              </a:rPr>
              <a:t>Recognize the risk factors when you see them</a:t>
            </a:r>
            <a:endParaRPr lang="en-US" dirty="0" smtClean="0"/>
          </a:p>
          <a:p>
            <a:pPr eaLnBrk="1" hangingPunct="1">
              <a:spcBef>
                <a:spcPts val="300"/>
              </a:spcBef>
              <a:defRPr/>
            </a:pPr>
            <a:r>
              <a:rPr lang="en-US" dirty="0" smtClean="0">
                <a:uFill>
                  <a:solidFill>
                    <a:schemeClr val="accent2">
                      <a:lumMod val="75000"/>
                    </a:schemeClr>
                  </a:solidFill>
                </a:uFill>
              </a:rPr>
              <a:t>Intervene to prevent sexual harassment/assault</a:t>
            </a:r>
            <a:r>
              <a:rPr lang="en-US" dirty="0" smtClean="0"/>
              <a:t> </a:t>
            </a:r>
          </a:p>
          <a:p>
            <a:pPr>
              <a:spcBef>
                <a:spcPts val="300"/>
              </a:spcBef>
              <a:defRPr/>
            </a:pPr>
            <a:r>
              <a:rPr lang="en-US" dirty="0" smtClean="0">
                <a:uFill>
                  <a:solidFill>
                    <a:schemeClr val="accent2">
                      <a:lumMod val="75000"/>
                    </a:schemeClr>
                  </a:solidFill>
                </a:uFill>
              </a:rPr>
              <a:t>Encourage Soldiers and civilians to report incidents</a:t>
            </a:r>
          </a:p>
          <a:p>
            <a:pPr>
              <a:spcBef>
                <a:spcPts val="300"/>
              </a:spcBef>
              <a:defRPr/>
            </a:pPr>
            <a:r>
              <a:rPr lang="en-US" dirty="0" smtClean="0"/>
              <a:t>Help the Army become the DoD leader and “Blueprint for the Nation”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dissolve">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 calcmode="lin" valueType="num">
                                      <p:cBhvr additive="base">
                                        <p:cTn id="12"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0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60419">
                                            <p:txEl>
                                              <p:pRg st="2" end="2"/>
                                            </p:txEl>
                                          </p:spTgt>
                                        </p:tgtEl>
                                        <p:attrNameLst>
                                          <p:attrName>style.visibility</p:attrName>
                                        </p:attrNameLst>
                                      </p:cBhvr>
                                      <p:to>
                                        <p:strVal val="visible"/>
                                      </p:to>
                                    </p:set>
                                    <p:anim calcmode="lin" valueType="num">
                                      <p:cBhvr additive="base">
                                        <p:cTn id="18" dur="5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041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60419">
                                            <p:txEl>
                                              <p:pRg st="3" end="3"/>
                                            </p:txEl>
                                          </p:spTgt>
                                        </p:tgtEl>
                                        <p:attrNameLst>
                                          <p:attrName>style.visibility</p:attrName>
                                        </p:attrNameLst>
                                      </p:cBhvr>
                                      <p:to>
                                        <p:strVal val="visible"/>
                                      </p:to>
                                    </p:set>
                                    <p:anim calcmode="lin" valueType="num">
                                      <p:cBhvr additive="base">
                                        <p:cTn id="24" dur="500" fill="hold"/>
                                        <p:tgtEl>
                                          <p:spTgt spid="60419">
                                            <p:txEl>
                                              <p:pRg st="3" end="3"/>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04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60419">
                                            <p:txEl>
                                              <p:pRg st="4" end="4"/>
                                            </p:txEl>
                                          </p:spTgt>
                                        </p:tgtEl>
                                        <p:attrNameLst>
                                          <p:attrName>style.visibility</p:attrName>
                                        </p:attrNameLst>
                                      </p:cBhvr>
                                      <p:to>
                                        <p:strVal val="visible"/>
                                      </p:to>
                                    </p:set>
                                    <p:anim calcmode="lin" valueType="num">
                                      <p:cBhvr additive="base">
                                        <p:cTn id="30" dur="500" fill="hold"/>
                                        <p:tgtEl>
                                          <p:spTgt spid="60419">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604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60419">
                                            <p:txEl>
                                              <p:pRg st="5" end="5"/>
                                            </p:txEl>
                                          </p:spTgt>
                                        </p:tgtEl>
                                        <p:attrNameLst>
                                          <p:attrName>style.visibility</p:attrName>
                                        </p:attrNameLst>
                                      </p:cBhvr>
                                      <p:to>
                                        <p:strVal val="visible"/>
                                      </p:to>
                                    </p:set>
                                    <p:animEffect transition="in" filter="dissolve">
                                      <p:cBhvr>
                                        <p:cTn id="36" dur="500"/>
                                        <p:tgtEl>
                                          <p:spTgt spid="60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76200"/>
            <a:ext cx="9144000" cy="609600"/>
          </a:xfrm>
        </p:spPr>
        <p:txBody>
          <a:bodyPr/>
          <a:lstStyle/>
          <a:p>
            <a:pPr eaLnBrk="1" hangingPunct="1">
              <a:defRPr/>
            </a:pPr>
            <a:r>
              <a:rPr dirty="0" smtClean="0"/>
              <a:t>Harassment</a:t>
            </a:r>
          </a:p>
        </p:txBody>
      </p:sp>
      <p:sp>
        <p:nvSpPr>
          <p:cNvPr id="9219" name="Rectangle 3"/>
          <p:cNvSpPr>
            <a:spLocks noGrp="1" noChangeArrowheads="1"/>
          </p:cNvSpPr>
          <p:nvPr>
            <p:ph type="body" idx="1"/>
          </p:nvPr>
        </p:nvSpPr>
        <p:spPr/>
        <p:txBody>
          <a:bodyPr/>
          <a:lstStyle/>
          <a:p>
            <a:pPr eaLnBrk="1" hangingPunct="1">
              <a:buFontTx/>
              <a:buNone/>
            </a:pPr>
            <a:endParaRPr lang="en-US" dirty="0" smtClean="0"/>
          </a:p>
          <a:p>
            <a:pPr eaLnBrk="1" hangingPunct="1">
              <a:buFontTx/>
              <a:buNone/>
            </a:pPr>
            <a:endParaRPr lang="en-US" dirty="0" smtClean="0"/>
          </a:p>
          <a:p>
            <a:pPr eaLnBrk="1" hangingPunct="1">
              <a:buFontTx/>
              <a:buNone/>
            </a:pPr>
            <a:endParaRPr lang="en-US" dirty="0" smtClean="0"/>
          </a:p>
          <a:p>
            <a:pPr eaLnBrk="1" hangingPunct="1">
              <a:buFontTx/>
              <a:buNone/>
            </a:pPr>
            <a:endParaRPr lang="en-US" dirty="0" smtClean="0"/>
          </a:p>
        </p:txBody>
      </p:sp>
      <p:sp>
        <p:nvSpPr>
          <p:cNvPr id="246788" name="Rectangle 4"/>
          <p:cNvSpPr>
            <a:spLocks noChangeArrowheads="1"/>
          </p:cNvSpPr>
          <p:nvPr/>
        </p:nvSpPr>
        <p:spPr bwMode="auto">
          <a:xfrm>
            <a:off x="228600" y="855663"/>
            <a:ext cx="8686800" cy="5334000"/>
          </a:xfrm>
          <a:prstGeom prst="rect">
            <a:avLst/>
          </a:prstGeom>
          <a:noFill/>
          <a:ln w="9525">
            <a:noFill/>
            <a:miter lim="800000"/>
            <a:headEnd/>
            <a:tailEnd/>
          </a:ln>
          <a:effectLst/>
        </p:spPr>
        <p:txBody>
          <a:bodyPr/>
          <a:lstStyle/>
          <a:p>
            <a:pPr marL="344488" indent="-344488">
              <a:spcBef>
                <a:spcPts val="0"/>
              </a:spcBef>
              <a:spcAft>
                <a:spcPts val="1200"/>
              </a:spcAft>
              <a:buFont typeface="Wingdings" pitchFamily="2" charset="2"/>
              <a:buChar char="q"/>
              <a:defRPr/>
            </a:pPr>
            <a:r>
              <a:rPr lang="en-US" sz="2400" dirty="0">
                <a:solidFill>
                  <a:schemeClr val="bg1"/>
                </a:solidFill>
                <a:latin typeface="Arial" charset="0"/>
                <a:cs typeface="+mn-cs"/>
              </a:rPr>
              <a:t>Harassment  includes, but is not limited to any offensive conduct such as slurs, jokes, or other verbal, nonverbal or physical conduct that has the purpose or effect of unreasonably interfering with an individual’s work performance or creating an intimidating, offensive, or hostile environment.  </a:t>
            </a:r>
          </a:p>
          <a:p>
            <a:pPr marL="344488" indent="-344488">
              <a:spcBef>
                <a:spcPts val="0"/>
              </a:spcBef>
              <a:spcAft>
                <a:spcPts val="1200"/>
              </a:spcAft>
              <a:buFont typeface="Wingdings" pitchFamily="2" charset="2"/>
              <a:buChar char="q"/>
              <a:defRPr/>
            </a:pPr>
            <a:endParaRPr lang="en-US" sz="800" dirty="0">
              <a:solidFill>
                <a:schemeClr val="bg1"/>
              </a:solidFill>
              <a:latin typeface="Arial" charset="0"/>
              <a:cs typeface="+mn-cs"/>
            </a:endParaRPr>
          </a:p>
          <a:p>
            <a:pPr marL="344488" indent="-344488">
              <a:spcBef>
                <a:spcPts val="0"/>
              </a:spcBef>
              <a:spcAft>
                <a:spcPts val="1200"/>
              </a:spcAft>
              <a:buFont typeface="Wingdings" pitchFamily="2" charset="2"/>
              <a:buChar char="q"/>
              <a:defRPr/>
            </a:pPr>
            <a:r>
              <a:rPr lang="en-US" sz="2400" dirty="0">
                <a:solidFill>
                  <a:schemeClr val="bg1"/>
                </a:solidFill>
                <a:latin typeface="Arial" charset="0"/>
                <a:cs typeface="+mn-cs"/>
              </a:rPr>
              <a:t>Workplace harassment based on race, religion, color, sex, national origin, age (40 and over), disability, genetic information, reprisal, or other impermissible basis is not acceptable in either the military or civilian ranks.</a:t>
            </a:r>
            <a:r>
              <a:rPr lang="en-US" sz="2400" b="1" dirty="0">
                <a:solidFill>
                  <a:schemeClr val="bg1"/>
                </a:solidFill>
                <a:latin typeface="Arial" charset="0"/>
                <a:cs typeface="+mn-cs"/>
              </a:rPr>
              <a:t> </a:t>
            </a:r>
            <a:r>
              <a:rPr lang="en-US" sz="2400" dirty="0">
                <a:solidFill>
                  <a:srgbClr val="FF0000"/>
                </a:solidFill>
                <a:latin typeface="Arial" charset="0"/>
                <a:cs typeface="+mn-cs"/>
              </a:rPr>
              <a:t>					</a:t>
            </a:r>
            <a:r>
              <a:rPr lang="en-US" sz="1800" dirty="0">
                <a:solidFill>
                  <a:srgbClr val="FF0000"/>
                </a:solidFill>
                <a:latin typeface="Arial" charset="0"/>
                <a:cs typeface="+mn-cs"/>
              </a:rPr>
              <a:t>   </a:t>
            </a:r>
            <a:endParaRPr lang="en-US" sz="2400" dirty="0">
              <a:solidFill>
                <a:srgbClr val="FF0000"/>
              </a:solidFill>
              <a:latin typeface="Arial" charset="0"/>
              <a:cs typeface="+mn-c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09600" y="0"/>
            <a:ext cx="8458200" cy="838200"/>
          </a:xfrm>
        </p:spPr>
        <p:txBody>
          <a:bodyPr anchor="t"/>
          <a:lstStyle/>
          <a:p>
            <a:pPr eaLnBrk="1" hangingPunct="1">
              <a:defRPr/>
            </a:pPr>
            <a:r>
              <a:rPr smtClean="0"/>
              <a:t>Review: Learning Objectives </a:t>
            </a:r>
          </a:p>
        </p:txBody>
      </p:sp>
      <p:sp>
        <p:nvSpPr>
          <p:cNvPr id="64515" name="Rectangle 3"/>
          <p:cNvSpPr>
            <a:spLocks noGrp="1" noChangeArrowheads="1"/>
          </p:cNvSpPr>
          <p:nvPr>
            <p:ph type="body" idx="1"/>
          </p:nvPr>
        </p:nvSpPr>
        <p:spPr>
          <a:xfrm>
            <a:off x="381000" y="914400"/>
            <a:ext cx="8382000" cy="5334000"/>
          </a:xfrm>
        </p:spPr>
        <p:txBody>
          <a:bodyPr/>
          <a:lstStyle/>
          <a:p>
            <a:pPr eaLnBrk="1" hangingPunct="1">
              <a:defRPr/>
            </a:pPr>
            <a:r>
              <a:rPr lang="en-US" dirty="0" smtClean="0"/>
              <a:t>In this lesson you learned how to:</a:t>
            </a:r>
          </a:p>
          <a:p>
            <a:pPr marL="641350" lvl="1" indent="-342900">
              <a:spcBef>
                <a:spcPts val="0"/>
              </a:spcBef>
              <a:defRPr/>
            </a:pPr>
            <a:r>
              <a:rPr lang="en-US" dirty="0" smtClean="0"/>
              <a:t>Define the Army’s sexual harassment and sexual assault policies and prevention strategy</a:t>
            </a:r>
          </a:p>
          <a:p>
            <a:pPr marL="641350" lvl="1" indent="-342900">
              <a:spcBef>
                <a:spcPts val="0"/>
              </a:spcBef>
              <a:defRPr/>
            </a:pPr>
            <a:r>
              <a:rPr lang="en-US" dirty="0" smtClean="0"/>
              <a:t>Recognize potential sexual harassment behavior</a:t>
            </a:r>
          </a:p>
          <a:p>
            <a:pPr marL="641350" lvl="1" indent="-342900">
              <a:spcBef>
                <a:spcPts val="0"/>
              </a:spcBef>
              <a:defRPr/>
            </a:pPr>
            <a:r>
              <a:rPr lang="en-US" dirty="0" smtClean="0"/>
              <a:t>Recognize potential sexual assault behavior  </a:t>
            </a:r>
          </a:p>
          <a:p>
            <a:pPr marL="641350" lvl="1" indent="-342900" eaLnBrk="1" fontAlgn="auto" hangingPunct="1">
              <a:spcBef>
                <a:spcPts val="0"/>
              </a:spcBef>
              <a:buClrTx/>
              <a:buSzTx/>
              <a:defRPr/>
            </a:pPr>
            <a:r>
              <a:rPr lang="en-US" dirty="0" smtClean="0"/>
              <a:t> Apply techniques to safely intervene to prevent sexual harassment and sexual assault from taking place  </a:t>
            </a:r>
          </a:p>
          <a:p>
            <a:pPr marL="641350" lvl="1" indent="-342900" eaLnBrk="1" fontAlgn="auto" hangingPunct="1">
              <a:spcBef>
                <a:spcPts val="0"/>
              </a:spcBef>
              <a:buClrTx/>
              <a:buSzTx/>
              <a:defRPr/>
            </a:pPr>
            <a:r>
              <a:rPr lang="en-US" dirty="0" smtClean="0"/>
              <a:t>Identify reporting options, procedures, and the importance of reporting</a:t>
            </a:r>
          </a:p>
          <a:p>
            <a:pPr marL="641350" lvl="1" indent="-342900" eaLnBrk="1" fontAlgn="auto" hangingPunct="1">
              <a:spcBef>
                <a:spcPts val="0"/>
              </a:spcBef>
              <a:buClrTx/>
              <a:buSzTx/>
              <a:defRPr/>
            </a:pPr>
            <a:r>
              <a:rPr lang="en-US" dirty="0" smtClean="0"/>
              <a:t>Describe the role of commanders, managers, Soldiers, and civilians in preventing sexual violence</a:t>
            </a:r>
          </a:p>
          <a:p>
            <a:pPr lvl="1" eaLnBrk="1" hangingPunct="1">
              <a:buFont typeface="Times" pitchFamily="18" charset="0"/>
              <a:buNone/>
              <a:defRPr/>
            </a:pPr>
            <a:endParaRPr lang="en-US"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3"/>
          <p:cNvSpPr>
            <a:spLocks noChangeArrowheads="1"/>
          </p:cNvSpPr>
          <p:nvPr/>
        </p:nvSpPr>
        <p:spPr bwMode="auto">
          <a:xfrm>
            <a:off x="541338" y="1939925"/>
            <a:ext cx="7848600" cy="922338"/>
          </a:xfrm>
          <a:prstGeom prst="rect">
            <a:avLst/>
          </a:prstGeom>
          <a:noFill/>
          <a:ln w="9525">
            <a:noFill/>
            <a:miter lim="800000"/>
            <a:headEnd/>
            <a:tailEnd/>
          </a:ln>
        </p:spPr>
        <p:txBody>
          <a:bodyPr anchor="ctr">
            <a:spAutoFit/>
          </a:bodyPr>
          <a:lstStyle/>
          <a:p>
            <a:pPr eaLnBrk="0" hangingPunct="0"/>
            <a:r>
              <a:rPr lang="en-US" sz="1800">
                <a:solidFill>
                  <a:schemeClr val="bg1"/>
                </a:solidFill>
                <a:cs typeface="Times New Roman" pitchFamily="18" charset="0"/>
                <a:hlinkClick r:id="rId2" action="ppaction://hlinksldjump"/>
              </a:rPr>
              <a:t>Direct Approach – Confront the harasser and tell him/her that the behavior is not appreciated, not welcome, and that it must stop.  Stay focused on the behavior and its impact and use common courtesy.</a:t>
            </a:r>
            <a:endParaRPr lang="en-US" sz="1800">
              <a:solidFill>
                <a:schemeClr val="bg1"/>
              </a:solidFill>
            </a:endParaRPr>
          </a:p>
        </p:txBody>
      </p:sp>
      <p:sp>
        <p:nvSpPr>
          <p:cNvPr id="74755" name="TextBox 10"/>
          <p:cNvSpPr txBox="1">
            <a:spLocks noChangeArrowheads="1"/>
          </p:cNvSpPr>
          <p:nvPr/>
        </p:nvSpPr>
        <p:spPr bwMode="auto">
          <a:xfrm>
            <a:off x="1693863" y="101600"/>
            <a:ext cx="7772400" cy="461963"/>
          </a:xfrm>
          <a:prstGeom prst="rect">
            <a:avLst/>
          </a:prstGeom>
          <a:noFill/>
          <a:ln w="9525">
            <a:noFill/>
            <a:miter lim="800000"/>
            <a:headEnd/>
            <a:tailEnd/>
          </a:ln>
        </p:spPr>
        <p:txBody>
          <a:bodyPr>
            <a:spAutoFit/>
          </a:bodyPr>
          <a:lstStyle/>
          <a:p>
            <a:r>
              <a:rPr lang="en-US" sz="2400" b="1"/>
              <a:t>Technique:  Direct Approach</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4"/>
          <p:cNvSpPr>
            <a:spLocks noChangeArrowheads="1"/>
          </p:cNvSpPr>
          <p:nvPr/>
        </p:nvSpPr>
        <p:spPr bwMode="auto">
          <a:xfrm>
            <a:off x="635000" y="2114550"/>
            <a:ext cx="7772400" cy="646113"/>
          </a:xfrm>
          <a:prstGeom prst="rect">
            <a:avLst/>
          </a:prstGeom>
          <a:noFill/>
          <a:ln w="9525">
            <a:noFill/>
            <a:miter lim="800000"/>
            <a:headEnd/>
            <a:tailEnd/>
          </a:ln>
        </p:spPr>
        <p:txBody>
          <a:bodyPr anchor="ctr">
            <a:spAutoFit/>
          </a:bodyPr>
          <a:lstStyle/>
          <a:p>
            <a:pPr eaLnBrk="0" hangingPunct="0"/>
            <a:r>
              <a:rPr lang="en-US" sz="1800">
                <a:solidFill>
                  <a:schemeClr val="bg1"/>
                </a:solidFill>
                <a:cs typeface="Times New Roman" pitchFamily="18" charset="0"/>
                <a:hlinkClick r:id="rId2" action="ppaction://hlinksldjump"/>
              </a:rPr>
              <a:t>Indirect Approach – Send a letter to the harasser stating the facts, personal feelings about the inappropriate behavior, and expected resolution.</a:t>
            </a:r>
            <a:endParaRPr lang="en-US" sz="1800">
              <a:solidFill>
                <a:schemeClr val="bg1"/>
              </a:solidFill>
            </a:endParaRPr>
          </a:p>
        </p:txBody>
      </p:sp>
      <p:sp>
        <p:nvSpPr>
          <p:cNvPr id="75779" name="TextBox 10"/>
          <p:cNvSpPr txBox="1">
            <a:spLocks noChangeArrowheads="1"/>
          </p:cNvSpPr>
          <p:nvPr/>
        </p:nvSpPr>
        <p:spPr bwMode="auto">
          <a:xfrm>
            <a:off x="1693863" y="101600"/>
            <a:ext cx="7772400" cy="461963"/>
          </a:xfrm>
          <a:prstGeom prst="rect">
            <a:avLst/>
          </a:prstGeom>
          <a:noFill/>
          <a:ln w="9525">
            <a:noFill/>
            <a:miter lim="800000"/>
            <a:headEnd/>
            <a:tailEnd/>
          </a:ln>
        </p:spPr>
        <p:txBody>
          <a:bodyPr>
            <a:spAutoFit/>
          </a:bodyPr>
          <a:lstStyle/>
          <a:p>
            <a:r>
              <a:rPr lang="en-US" sz="2400" b="1"/>
              <a:t>Technique:  Indirect Approach</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5"/>
          <p:cNvSpPr>
            <a:spLocks noChangeArrowheads="1"/>
          </p:cNvSpPr>
          <p:nvPr/>
        </p:nvSpPr>
        <p:spPr bwMode="auto">
          <a:xfrm>
            <a:off x="381000" y="2651125"/>
            <a:ext cx="7848600" cy="922338"/>
          </a:xfrm>
          <a:prstGeom prst="rect">
            <a:avLst/>
          </a:prstGeom>
          <a:noFill/>
          <a:ln w="9525">
            <a:noFill/>
            <a:miter lim="800000"/>
            <a:headEnd/>
            <a:tailEnd/>
          </a:ln>
        </p:spPr>
        <p:txBody>
          <a:bodyPr anchor="ctr">
            <a:spAutoFit/>
          </a:bodyPr>
          <a:lstStyle/>
          <a:p>
            <a:pPr eaLnBrk="0" hangingPunct="0"/>
            <a:r>
              <a:rPr lang="en-US" sz="1800">
                <a:solidFill>
                  <a:schemeClr val="bg1"/>
                </a:solidFill>
                <a:cs typeface="Times New Roman" pitchFamily="18" charset="0"/>
                <a:hlinkClick r:id="rId2" action="ppaction://hlinksldjump"/>
              </a:rPr>
              <a:t>Third Party Assistance – Request assistance from another person.  Ask someone else to talk to the harasser, to accompany the victim, or to intervene on behalf of the victim to resolve the conflict.</a:t>
            </a:r>
            <a:endParaRPr lang="en-US" sz="1800">
              <a:solidFill>
                <a:schemeClr val="bg1"/>
              </a:solidFill>
            </a:endParaRPr>
          </a:p>
        </p:txBody>
      </p:sp>
      <p:sp>
        <p:nvSpPr>
          <p:cNvPr id="76803" name="TextBox 10"/>
          <p:cNvSpPr txBox="1">
            <a:spLocks noChangeArrowheads="1"/>
          </p:cNvSpPr>
          <p:nvPr/>
        </p:nvSpPr>
        <p:spPr bwMode="auto">
          <a:xfrm>
            <a:off x="2438400" y="101600"/>
            <a:ext cx="7027863" cy="461963"/>
          </a:xfrm>
          <a:prstGeom prst="rect">
            <a:avLst/>
          </a:prstGeom>
          <a:noFill/>
          <a:ln w="9525">
            <a:noFill/>
            <a:miter lim="800000"/>
            <a:headEnd/>
            <a:tailEnd/>
          </a:ln>
        </p:spPr>
        <p:txBody>
          <a:bodyPr>
            <a:spAutoFit/>
          </a:bodyPr>
          <a:lstStyle/>
          <a:p>
            <a:r>
              <a:rPr lang="en-US" sz="2400" b="1"/>
              <a:t>Technique:  Third Party Assistance </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TextBox 10"/>
          <p:cNvSpPr txBox="1">
            <a:spLocks noChangeArrowheads="1"/>
          </p:cNvSpPr>
          <p:nvPr/>
        </p:nvSpPr>
        <p:spPr bwMode="auto">
          <a:xfrm>
            <a:off x="2362200" y="101600"/>
            <a:ext cx="7104063" cy="461963"/>
          </a:xfrm>
          <a:prstGeom prst="rect">
            <a:avLst/>
          </a:prstGeom>
          <a:noFill/>
          <a:ln w="9525">
            <a:noFill/>
            <a:miter lim="800000"/>
            <a:headEnd/>
            <a:tailEnd/>
          </a:ln>
        </p:spPr>
        <p:txBody>
          <a:bodyPr>
            <a:spAutoFit/>
          </a:bodyPr>
          <a:lstStyle/>
          <a:p>
            <a:r>
              <a:rPr lang="en-US" sz="2400" b="1"/>
              <a:t>Technique:  Chain of Command</a:t>
            </a:r>
          </a:p>
        </p:txBody>
      </p:sp>
      <p:sp>
        <p:nvSpPr>
          <p:cNvPr id="77827" name="Rectangle 1">
            <a:hlinkClick r:id="rId2" action="ppaction://hlinksldjump"/>
          </p:cNvPr>
          <p:cNvSpPr>
            <a:spLocks noChangeArrowheads="1"/>
          </p:cNvSpPr>
          <p:nvPr/>
        </p:nvSpPr>
        <p:spPr bwMode="auto">
          <a:xfrm>
            <a:off x="914400" y="2024063"/>
            <a:ext cx="7239000" cy="923925"/>
          </a:xfrm>
          <a:prstGeom prst="rect">
            <a:avLst/>
          </a:prstGeom>
          <a:noFill/>
          <a:ln w="9525">
            <a:noFill/>
            <a:miter lim="800000"/>
            <a:headEnd/>
            <a:tailEnd/>
          </a:ln>
        </p:spPr>
        <p:txBody>
          <a:bodyPr anchor="ctr">
            <a:spAutoFit/>
          </a:bodyPr>
          <a:lstStyle/>
          <a:p>
            <a:pPr eaLnBrk="0" hangingPunct="0"/>
            <a:r>
              <a:rPr lang="en-US" sz="1800">
                <a:solidFill>
                  <a:schemeClr val="bg1"/>
                </a:solidFill>
                <a:cs typeface="Times New Roman" pitchFamily="18" charset="0"/>
                <a:hlinkClick r:id="rId2" action="ppaction://hlinksldjump"/>
              </a:rPr>
              <a:t>Chain of Command – Report the behavior to your immediate supervisor or others in chain of command and ask for assistance in resolving the situation</a:t>
            </a:r>
            <a:endParaRPr lang="en-US" sz="1800">
              <a:solidFill>
                <a:schemeClr val="bg1"/>
              </a:solidFill>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7">
            <a:hlinkClick r:id="rId2" action="ppaction://hlinksldjump"/>
          </p:cNvPr>
          <p:cNvSpPr>
            <a:spLocks noChangeArrowheads="1"/>
          </p:cNvSpPr>
          <p:nvPr/>
        </p:nvSpPr>
        <p:spPr bwMode="auto">
          <a:xfrm>
            <a:off x="609600" y="1978025"/>
            <a:ext cx="8001000" cy="2584450"/>
          </a:xfrm>
          <a:prstGeom prst="rect">
            <a:avLst/>
          </a:prstGeom>
          <a:noFill/>
          <a:ln w="9525">
            <a:noFill/>
            <a:miter lim="800000"/>
            <a:headEnd/>
            <a:tailEnd/>
          </a:ln>
        </p:spPr>
        <p:txBody>
          <a:bodyPr anchor="ctr">
            <a:spAutoFit/>
          </a:bodyPr>
          <a:lstStyle/>
          <a:p>
            <a:pPr eaLnBrk="0" hangingPunct="0"/>
            <a:r>
              <a:rPr lang="en-US" sz="1800">
                <a:solidFill>
                  <a:schemeClr val="bg1"/>
                </a:solidFill>
                <a:cs typeface="Times New Roman" pitchFamily="18" charset="0"/>
                <a:hlinkClick r:id="rId2" action="ppaction://hlinksldjump"/>
              </a:rPr>
              <a:t>File a Complaint – Informal complaint is filed in writing.  Typically the issues are resolved through discussion, problem identification, and clarification of the issues.  </a:t>
            </a:r>
          </a:p>
          <a:p>
            <a:pPr eaLnBrk="0" hangingPunct="0"/>
            <a:endParaRPr lang="en-US" sz="1800">
              <a:solidFill>
                <a:schemeClr val="bg1"/>
              </a:solidFill>
              <a:hlinkClick r:id="rId2" action="ppaction://hlinksldjump"/>
            </a:endParaRPr>
          </a:p>
          <a:p>
            <a:pPr lvl="1" eaLnBrk="0" hangingPunct="0">
              <a:buFontTx/>
              <a:buChar char="•"/>
            </a:pPr>
            <a:r>
              <a:rPr lang="en-US" sz="1800">
                <a:solidFill>
                  <a:schemeClr val="bg1"/>
                </a:solidFill>
                <a:cs typeface="Times New Roman" pitchFamily="18" charset="0"/>
                <a:hlinkClick r:id="rId2" action="ppaction://hlinksldjump"/>
              </a:rPr>
              <a:t>  An informal complaint is one that a complainant files in writing and swears to the accuracy of the information.  </a:t>
            </a:r>
          </a:p>
          <a:p>
            <a:pPr eaLnBrk="0" hangingPunct="0">
              <a:buFontTx/>
              <a:buChar char="•"/>
            </a:pPr>
            <a:endParaRPr lang="en-US" sz="1800">
              <a:solidFill>
                <a:schemeClr val="bg1"/>
              </a:solidFill>
              <a:hlinkClick r:id="rId2" action="ppaction://hlinksldjump"/>
            </a:endParaRPr>
          </a:p>
          <a:p>
            <a:pPr lvl="1" eaLnBrk="0" hangingPunct="0">
              <a:buFontTx/>
              <a:buChar char="•"/>
            </a:pPr>
            <a:r>
              <a:rPr lang="en-US" sz="1800">
                <a:solidFill>
                  <a:schemeClr val="bg1"/>
                </a:solidFill>
                <a:cs typeface="Times New Roman" pitchFamily="18" charset="0"/>
                <a:hlinkClick r:id="rId2" action="ppaction://hlinksldjump"/>
              </a:rPr>
              <a:t>  Formal complaints require specific actions, are subjected to timelines, and require documentation of the action .</a:t>
            </a:r>
            <a:endParaRPr lang="en-US" sz="1800">
              <a:solidFill>
                <a:schemeClr val="bg1"/>
              </a:solidFill>
            </a:endParaRPr>
          </a:p>
        </p:txBody>
      </p:sp>
      <p:sp>
        <p:nvSpPr>
          <p:cNvPr id="78851" name="TextBox 10"/>
          <p:cNvSpPr txBox="1">
            <a:spLocks noChangeArrowheads="1"/>
          </p:cNvSpPr>
          <p:nvPr/>
        </p:nvSpPr>
        <p:spPr bwMode="auto">
          <a:xfrm>
            <a:off x="2667000" y="101600"/>
            <a:ext cx="6799263" cy="461963"/>
          </a:xfrm>
          <a:prstGeom prst="rect">
            <a:avLst/>
          </a:prstGeom>
          <a:noFill/>
          <a:ln w="9525">
            <a:noFill/>
            <a:miter lim="800000"/>
            <a:headEnd/>
            <a:tailEnd/>
          </a:ln>
        </p:spPr>
        <p:txBody>
          <a:bodyPr>
            <a:spAutoFit/>
          </a:bodyPr>
          <a:lstStyle/>
          <a:p>
            <a:r>
              <a:rPr lang="en-US" sz="2400" b="1"/>
              <a:t>Technique:  File a Complaint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76200"/>
            <a:ext cx="9144000" cy="609600"/>
          </a:xfrm>
        </p:spPr>
        <p:txBody>
          <a:bodyPr/>
          <a:lstStyle/>
          <a:p>
            <a:pPr eaLnBrk="1" hangingPunct="1">
              <a:defRPr/>
            </a:pPr>
            <a:r>
              <a:rPr dirty="0" smtClean="0"/>
              <a:t>Sexual Harassment</a:t>
            </a:r>
          </a:p>
        </p:txBody>
      </p:sp>
      <p:sp>
        <p:nvSpPr>
          <p:cNvPr id="10243" name="Rectangle 3"/>
          <p:cNvSpPr>
            <a:spLocks noGrp="1" noChangeArrowheads="1"/>
          </p:cNvSpPr>
          <p:nvPr>
            <p:ph type="body" idx="1"/>
          </p:nvPr>
        </p:nvSpPr>
        <p:spPr/>
        <p:txBody>
          <a:bodyPr/>
          <a:lstStyle/>
          <a:p>
            <a:pPr eaLnBrk="1" hangingPunct="1">
              <a:buFontTx/>
              <a:buNone/>
            </a:pPr>
            <a:endParaRPr lang="en-US" dirty="0" smtClean="0"/>
          </a:p>
          <a:p>
            <a:pPr eaLnBrk="1" hangingPunct="1">
              <a:buFontTx/>
              <a:buNone/>
            </a:pPr>
            <a:endParaRPr lang="en-US" dirty="0" smtClean="0"/>
          </a:p>
          <a:p>
            <a:pPr eaLnBrk="1" hangingPunct="1">
              <a:buFontTx/>
              <a:buNone/>
            </a:pPr>
            <a:endParaRPr lang="en-US" dirty="0" smtClean="0"/>
          </a:p>
          <a:p>
            <a:pPr eaLnBrk="1" hangingPunct="1">
              <a:buFontTx/>
              <a:buNone/>
            </a:pPr>
            <a:endParaRPr lang="en-US" dirty="0" smtClean="0"/>
          </a:p>
        </p:txBody>
      </p:sp>
      <p:sp>
        <p:nvSpPr>
          <p:cNvPr id="246788" name="Rectangle 4"/>
          <p:cNvSpPr>
            <a:spLocks noChangeArrowheads="1"/>
          </p:cNvSpPr>
          <p:nvPr/>
        </p:nvSpPr>
        <p:spPr bwMode="auto">
          <a:xfrm>
            <a:off x="228600" y="754063"/>
            <a:ext cx="8686800" cy="5334000"/>
          </a:xfrm>
          <a:prstGeom prst="rect">
            <a:avLst/>
          </a:prstGeom>
          <a:noFill/>
          <a:ln w="9525">
            <a:noFill/>
            <a:miter lim="800000"/>
            <a:headEnd/>
            <a:tailEnd/>
          </a:ln>
          <a:effectLst/>
        </p:spPr>
        <p:txBody>
          <a:bodyPr/>
          <a:lstStyle/>
          <a:p>
            <a:pPr marL="344488" indent="-344488">
              <a:spcBef>
                <a:spcPts val="0"/>
              </a:spcBef>
              <a:spcAft>
                <a:spcPts val="600"/>
              </a:spcAft>
              <a:buFont typeface="Wingdings" pitchFamily="2" charset="2"/>
              <a:buChar char="q"/>
              <a:defRPr/>
            </a:pPr>
            <a:r>
              <a:rPr lang="en-US" sz="2400" dirty="0">
                <a:solidFill>
                  <a:schemeClr val="bg1"/>
                </a:solidFill>
                <a:latin typeface="Arial" charset="0"/>
                <a:cs typeface="+mn-cs"/>
              </a:rPr>
              <a:t>Sexual harassment is a form of sex discrimination.  </a:t>
            </a:r>
          </a:p>
          <a:p>
            <a:pPr marL="344488" indent="-344488">
              <a:spcBef>
                <a:spcPts val="0"/>
              </a:spcBef>
              <a:spcAft>
                <a:spcPts val="600"/>
              </a:spcAft>
              <a:buFont typeface="Wingdings" pitchFamily="2" charset="2"/>
              <a:buChar char="q"/>
              <a:defRPr/>
            </a:pPr>
            <a:endParaRPr lang="en-US" sz="800" dirty="0">
              <a:solidFill>
                <a:schemeClr val="bg1"/>
              </a:solidFill>
              <a:latin typeface="Arial" charset="0"/>
              <a:cs typeface="+mn-cs"/>
            </a:endParaRPr>
          </a:p>
          <a:p>
            <a:pPr marL="344488" indent="-344488">
              <a:spcBef>
                <a:spcPts val="0"/>
              </a:spcBef>
              <a:spcAft>
                <a:spcPts val="600"/>
              </a:spcAft>
              <a:buFont typeface="Wingdings" pitchFamily="2" charset="2"/>
              <a:buChar char="q"/>
              <a:defRPr/>
            </a:pPr>
            <a:r>
              <a:rPr lang="en-US" sz="2400" dirty="0">
                <a:solidFill>
                  <a:schemeClr val="bg1"/>
                </a:solidFill>
                <a:latin typeface="Arial" charset="0"/>
                <a:cs typeface="+mn-cs"/>
              </a:rPr>
              <a:t>Sexual harassment includes unwelcome sexual advances, requests for sexual favors, and other verbal or physical conduct of a sexual nature when:</a:t>
            </a:r>
          </a:p>
          <a:p>
            <a:pPr marL="344488" indent="-344488">
              <a:spcBef>
                <a:spcPts val="0"/>
              </a:spcBef>
              <a:spcAft>
                <a:spcPts val="600"/>
              </a:spcAft>
              <a:buFont typeface="Wingdings" pitchFamily="2" charset="2"/>
              <a:buChar char="q"/>
              <a:defRPr/>
            </a:pPr>
            <a:endParaRPr lang="en-US" sz="800" dirty="0">
              <a:solidFill>
                <a:schemeClr val="bg1"/>
              </a:solidFill>
              <a:latin typeface="Arial" charset="0"/>
              <a:cs typeface="+mn-cs"/>
            </a:endParaRPr>
          </a:p>
          <a:p>
            <a:pPr marL="1252728" lvl="2" indent="-338328">
              <a:spcBef>
                <a:spcPts val="0"/>
              </a:spcBef>
              <a:spcAft>
                <a:spcPts val="0"/>
              </a:spcAft>
              <a:buFont typeface="Arial" pitchFamily="34" charset="0"/>
              <a:buChar char="•"/>
              <a:defRPr/>
            </a:pPr>
            <a:r>
              <a:rPr lang="en-US" sz="2400" dirty="0">
                <a:solidFill>
                  <a:schemeClr val="bg1"/>
                </a:solidFill>
                <a:latin typeface="Arial" charset="0"/>
                <a:cs typeface="+mn-cs"/>
              </a:rPr>
              <a:t>Submission to or rejection of is made a term or condition of a person’s job, pay, career</a:t>
            </a:r>
          </a:p>
          <a:p>
            <a:pPr marL="1252728" lvl="2" indent="-338328">
              <a:spcBef>
                <a:spcPts val="0"/>
              </a:spcBef>
              <a:spcAft>
                <a:spcPts val="0"/>
              </a:spcAft>
              <a:buFont typeface="Arial" pitchFamily="34" charset="0"/>
              <a:buChar char="•"/>
              <a:defRPr/>
            </a:pPr>
            <a:endParaRPr lang="en-US" sz="800" dirty="0">
              <a:solidFill>
                <a:schemeClr val="bg1"/>
              </a:solidFill>
              <a:latin typeface="Arial" charset="0"/>
              <a:cs typeface="+mn-cs"/>
            </a:endParaRPr>
          </a:p>
          <a:p>
            <a:pPr marL="1252728" lvl="2" indent="-338328">
              <a:spcBef>
                <a:spcPts val="0"/>
              </a:spcBef>
              <a:spcAft>
                <a:spcPts val="0"/>
              </a:spcAft>
              <a:buFont typeface="Arial" pitchFamily="34" charset="0"/>
              <a:buChar char="•"/>
              <a:defRPr/>
            </a:pPr>
            <a:endParaRPr lang="en-US" sz="400" dirty="0">
              <a:solidFill>
                <a:schemeClr val="bg1"/>
              </a:solidFill>
              <a:latin typeface="Arial" charset="0"/>
              <a:cs typeface="+mn-cs"/>
            </a:endParaRPr>
          </a:p>
          <a:p>
            <a:pPr marL="1252728" lvl="2" indent="-338328">
              <a:spcBef>
                <a:spcPts val="0"/>
              </a:spcBef>
              <a:spcAft>
                <a:spcPts val="0"/>
              </a:spcAft>
              <a:buFont typeface="Arial" pitchFamily="34" charset="0"/>
              <a:buChar char="•"/>
              <a:defRPr/>
            </a:pPr>
            <a:r>
              <a:rPr lang="en-US" sz="2400" dirty="0">
                <a:solidFill>
                  <a:schemeClr val="bg1"/>
                </a:solidFill>
                <a:latin typeface="Arial" charset="0"/>
                <a:cs typeface="+mn-cs"/>
              </a:rPr>
              <a:t>Submission to or rejection of is used as a basis for career or employment decisions</a:t>
            </a:r>
          </a:p>
          <a:p>
            <a:pPr marL="1252728" lvl="2" indent="-338328">
              <a:spcBef>
                <a:spcPts val="0"/>
              </a:spcBef>
              <a:spcAft>
                <a:spcPts val="0"/>
              </a:spcAft>
              <a:buFont typeface="Arial" pitchFamily="34" charset="0"/>
              <a:buChar char="•"/>
              <a:defRPr/>
            </a:pPr>
            <a:endParaRPr lang="en-US" sz="800" dirty="0">
              <a:solidFill>
                <a:schemeClr val="bg1"/>
              </a:solidFill>
              <a:latin typeface="Arial" charset="0"/>
              <a:cs typeface="+mn-cs"/>
            </a:endParaRPr>
          </a:p>
          <a:p>
            <a:pPr marL="1252728" lvl="2" indent="-338328">
              <a:spcBef>
                <a:spcPts val="0"/>
              </a:spcBef>
              <a:spcAft>
                <a:spcPts val="0"/>
              </a:spcAft>
              <a:buFont typeface="Arial" pitchFamily="34" charset="0"/>
              <a:buChar char="•"/>
              <a:defRPr/>
            </a:pPr>
            <a:endParaRPr lang="en-US" sz="400" dirty="0">
              <a:solidFill>
                <a:schemeClr val="bg1"/>
              </a:solidFill>
              <a:latin typeface="Arial" charset="0"/>
              <a:cs typeface="+mn-cs"/>
            </a:endParaRPr>
          </a:p>
          <a:p>
            <a:pPr marL="1252728" lvl="2" indent="-338328">
              <a:spcBef>
                <a:spcPts val="0"/>
              </a:spcBef>
              <a:spcAft>
                <a:spcPts val="0"/>
              </a:spcAft>
              <a:buFont typeface="Arial" pitchFamily="34" charset="0"/>
              <a:buChar char="•"/>
              <a:defRPr/>
            </a:pPr>
            <a:r>
              <a:rPr lang="en-US" sz="2400" dirty="0">
                <a:solidFill>
                  <a:schemeClr val="bg1"/>
                </a:solidFill>
                <a:latin typeface="Arial" charset="0"/>
                <a:cs typeface="+mn-cs"/>
              </a:rPr>
              <a:t>Conduct has the purpose or effect of unreasonably interfering with an individual’s work performance or  creates an intimidating, hostile, or offensive work environment</a:t>
            </a:r>
          </a:p>
          <a:p>
            <a:pPr>
              <a:spcBef>
                <a:spcPct val="10000"/>
              </a:spcBef>
              <a:buClr>
                <a:schemeClr val="tx1"/>
              </a:buClr>
              <a:defRPr/>
            </a:pPr>
            <a:r>
              <a:rPr lang="en-US" sz="2400" dirty="0">
                <a:solidFill>
                  <a:schemeClr val="bg1"/>
                </a:solidFill>
                <a:latin typeface="Arial" charset="0"/>
                <a:cs typeface="+mn-cs"/>
              </a:rPr>
              <a:t>					</a:t>
            </a:r>
            <a:r>
              <a:rPr lang="en-US" sz="1800" dirty="0">
                <a:solidFill>
                  <a:schemeClr val="bg1"/>
                </a:solidFill>
                <a:latin typeface="Arial" charset="0"/>
                <a:cs typeface="+mn-cs"/>
              </a:rPr>
              <a:t>   </a:t>
            </a:r>
            <a:endParaRPr lang="en-US" sz="2400" dirty="0">
              <a:solidFill>
                <a:schemeClr val="bg1"/>
              </a:solidFill>
              <a:latin typeface="Arial" charset="0"/>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86000" y="0"/>
            <a:ext cx="6781800" cy="685800"/>
          </a:xfrm>
        </p:spPr>
        <p:txBody>
          <a:bodyPr anchor="t"/>
          <a:lstStyle/>
          <a:p>
            <a:pPr eaLnBrk="1" hangingPunct="1">
              <a:defRPr/>
            </a:pPr>
            <a:r>
              <a:rPr dirty="0" smtClean="0"/>
              <a:t>Definition of Sexual Assault</a:t>
            </a:r>
          </a:p>
        </p:txBody>
      </p:sp>
      <p:sp>
        <p:nvSpPr>
          <p:cNvPr id="135171" name="Rectangle 3"/>
          <p:cNvSpPr>
            <a:spLocks noGrp="1" noChangeArrowheads="1"/>
          </p:cNvSpPr>
          <p:nvPr>
            <p:ph type="body" idx="1"/>
          </p:nvPr>
        </p:nvSpPr>
        <p:spPr>
          <a:xfrm>
            <a:off x="381000" y="1036638"/>
            <a:ext cx="8382000" cy="4525962"/>
          </a:xfrm>
        </p:spPr>
        <p:txBody>
          <a:bodyPr/>
          <a:lstStyle/>
          <a:p>
            <a:pPr marL="344488" indent="-344488" eaLnBrk="1" hangingPunct="1">
              <a:spcBef>
                <a:spcPts val="0"/>
              </a:spcBef>
              <a:spcAft>
                <a:spcPts val="600"/>
              </a:spcAft>
              <a:defRPr/>
            </a:pPr>
            <a:r>
              <a:rPr lang="en-US" sz="2400" b="1" dirty="0" smtClean="0"/>
              <a:t>Sexual assault</a:t>
            </a:r>
            <a:r>
              <a:rPr lang="en-US" sz="2400" dirty="0" smtClean="0"/>
              <a:t> - intentional sexual contact, characterized by use of force, physical threat or abuse of authority or when the victim does not or cannot </a:t>
            </a:r>
            <a:r>
              <a:rPr lang="en-US" sz="2400" b="1" dirty="0" smtClean="0"/>
              <a:t>consent</a:t>
            </a:r>
            <a:r>
              <a:rPr lang="en-US" sz="2400" dirty="0" smtClean="0"/>
              <a:t>; s</a:t>
            </a:r>
            <a:r>
              <a:rPr lang="en-US" sz="2400" dirty="0" smtClean="0">
                <a:solidFill>
                  <a:srgbClr val="000000"/>
                </a:solidFill>
                <a:ea typeface="Times New Roman" pitchFamily="18" charset="0"/>
                <a:cs typeface="Courier New" pitchFamily="49" charset="0"/>
              </a:rPr>
              <a:t>exual assault</a:t>
            </a:r>
            <a:r>
              <a:rPr lang="en-US" sz="2400" b="1" dirty="0" smtClean="0">
                <a:solidFill>
                  <a:srgbClr val="000000"/>
                </a:solidFill>
                <a:ea typeface="Times New Roman" pitchFamily="18" charset="0"/>
                <a:cs typeface="Courier New" pitchFamily="49" charset="0"/>
              </a:rPr>
              <a:t> </a:t>
            </a:r>
            <a:r>
              <a:rPr lang="en-US" sz="2400" dirty="0" smtClean="0">
                <a:solidFill>
                  <a:srgbClr val="000000"/>
                </a:solidFill>
                <a:ea typeface="Times New Roman" pitchFamily="18" charset="0"/>
                <a:cs typeface="Courier New" pitchFamily="49" charset="0"/>
              </a:rPr>
              <a:t>can occur without regard to gender, spousal relationship, </a:t>
            </a:r>
            <a:r>
              <a:rPr lang="en-US" sz="2400" dirty="0" smtClean="0">
                <a:ea typeface="Times New Roman" pitchFamily="18" charset="0"/>
                <a:cs typeface="Courier New" pitchFamily="49" charset="0"/>
              </a:rPr>
              <a:t>or age of victim</a:t>
            </a:r>
          </a:p>
          <a:p>
            <a:pPr marL="344488" indent="-344488" eaLnBrk="1" hangingPunct="1">
              <a:lnSpc>
                <a:spcPct val="80000"/>
              </a:lnSpc>
              <a:spcBef>
                <a:spcPts val="0"/>
              </a:spcBef>
              <a:defRPr/>
            </a:pPr>
            <a:endParaRPr lang="en-US" sz="800" dirty="0">
              <a:ea typeface="Times New Roman" pitchFamily="18" charset="0"/>
              <a:cs typeface="Courier New" pitchFamily="49" charset="0"/>
            </a:endParaRPr>
          </a:p>
          <a:p>
            <a:pPr marL="1008063" lvl="2" indent="-344488" eaLnBrk="1" hangingPunct="1">
              <a:spcBef>
                <a:spcPts val="0"/>
              </a:spcBef>
              <a:spcAft>
                <a:spcPts val="600"/>
              </a:spcAft>
              <a:buFont typeface="Arial" pitchFamily="34" charset="0"/>
              <a:buChar char="•"/>
              <a:defRPr/>
            </a:pPr>
            <a:r>
              <a:rPr lang="en-US" sz="2400" b="1" dirty="0" smtClean="0">
                <a:ea typeface="Times New Roman" pitchFamily="18" charset="0"/>
                <a:cs typeface="Courier New" pitchFamily="49" charset="0"/>
              </a:rPr>
              <a:t>Consent</a:t>
            </a:r>
            <a:r>
              <a:rPr lang="en-US" sz="2400" dirty="0" smtClean="0">
                <a:ea typeface="Times New Roman" pitchFamily="18" charset="0"/>
                <a:cs typeface="Courier New" pitchFamily="49" charset="0"/>
              </a:rPr>
              <a:t> will </a:t>
            </a:r>
            <a:r>
              <a:rPr lang="en-US" sz="2400" dirty="0" smtClean="0">
                <a:solidFill>
                  <a:srgbClr val="000000"/>
                </a:solidFill>
                <a:ea typeface="Times New Roman" pitchFamily="18" charset="0"/>
                <a:cs typeface="Courier New" pitchFamily="49" charset="0"/>
              </a:rPr>
              <a:t>not </a:t>
            </a:r>
            <a:r>
              <a:rPr lang="en-US" sz="2400" dirty="0">
                <a:solidFill>
                  <a:srgbClr val="000000"/>
                </a:solidFill>
                <a:ea typeface="Times New Roman" pitchFamily="18" charset="0"/>
                <a:cs typeface="Courier New" pitchFamily="49" charset="0"/>
              </a:rPr>
              <a:t>be deemed or construed to mean the failure by the victim to offer physical </a:t>
            </a:r>
            <a:r>
              <a:rPr lang="en-US" sz="2400" dirty="0" smtClean="0">
                <a:solidFill>
                  <a:srgbClr val="000000"/>
                </a:solidFill>
                <a:ea typeface="Times New Roman" pitchFamily="18" charset="0"/>
                <a:cs typeface="Courier New" pitchFamily="49" charset="0"/>
              </a:rPr>
              <a:t>resistance</a:t>
            </a:r>
          </a:p>
          <a:p>
            <a:pPr marL="1008063" lvl="2" indent="-344488" eaLnBrk="1" hangingPunct="1">
              <a:lnSpc>
                <a:spcPct val="80000"/>
              </a:lnSpc>
              <a:spcBef>
                <a:spcPts val="0"/>
              </a:spcBef>
              <a:buFont typeface="Arial" pitchFamily="34" charset="0"/>
              <a:buChar char="•"/>
              <a:defRPr/>
            </a:pPr>
            <a:endParaRPr lang="en-US" sz="800" dirty="0" smtClean="0">
              <a:solidFill>
                <a:srgbClr val="000000"/>
              </a:solidFill>
              <a:ea typeface="Times New Roman" pitchFamily="18" charset="0"/>
              <a:cs typeface="Courier New" pitchFamily="49" charset="0"/>
            </a:endParaRPr>
          </a:p>
          <a:p>
            <a:pPr marL="1008063" lvl="2" indent="-344488" eaLnBrk="1" hangingPunct="1">
              <a:spcBef>
                <a:spcPts val="0"/>
              </a:spcBef>
              <a:spcAft>
                <a:spcPts val="600"/>
              </a:spcAft>
              <a:buFont typeface="Arial" pitchFamily="34" charset="0"/>
              <a:buChar char="•"/>
              <a:defRPr/>
            </a:pPr>
            <a:r>
              <a:rPr lang="en-US" sz="2400" b="1" dirty="0" smtClean="0">
                <a:solidFill>
                  <a:srgbClr val="000000"/>
                </a:solidFill>
                <a:ea typeface="Times New Roman" pitchFamily="18" charset="0"/>
                <a:cs typeface="Courier New" pitchFamily="49" charset="0"/>
              </a:rPr>
              <a:t>Consent</a:t>
            </a:r>
            <a:r>
              <a:rPr lang="en-US" sz="2400" dirty="0" smtClean="0">
                <a:solidFill>
                  <a:srgbClr val="000000"/>
                </a:solidFill>
                <a:ea typeface="Times New Roman" pitchFamily="18" charset="0"/>
                <a:cs typeface="Courier New" pitchFamily="49" charset="0"/>
              </a:rPr>
              <a:t> </a:t>
            </a:r>
            <a:r>
              <a:rPr lang="en-US" sz="2400" dirty="0">
                <a:solidFill>
                  <a:srgbClr val="000000"/>
                </a:solidFill>
                <a:ea typeface="Times New Roman" pitchFamily="18" charset="0"/>
                <a:cs typeface="Courier New" pitchFamily="49" charset="0"/>
              </a:rPr>
              <a:t>is not </a:t>
            </a:r>
            <a:r>
              <a:rPr lang="en-US" sz="2400" dirty="0" smtClean="0">
                <a:solidFill>
                  <a:srgbClr val="000000"/>
                </a:solidFill>
                <a:ea typeface="Times New Roman" pitchFamily="18" charset="0"/>
                <a:cs typeface="Courier New" pitchFamily="49" charset="0"/>
              </a:rPr>
              <a:t>given </a:t>
            </a:r>
            <a:r>
              <a:rPr lang="en-US" sz="2400" dirty="0">
                <a:solidFill>
                  <a:srgbClr val="000000"/>
                </a:solidFill>
                <a:ea typeface="Times New Roman" pitchFamily="18" charset="0"/>
                <a:cs typeface="Courier New" pitchFamily="49" charset="0"/>
              </a:rPr>
              <a:t>when a </a:t>
            </a:r>
            <a:r>
              <a:rPr lang="en-US" sz="2400" dirty="0" smtClean="0">
                <a:solidFill>
                  <a:srgbClr val="000000"/>
                </a:solidFill>
                <a:ea typeface="Times New Roman" pitchFamily="18" charset="0"/>
                <a:cs typeface="Courier New" pitchFamily="49" charset="0"/>
              </a:rPr>
              <a:t>person </a:t>
            </a:r>
            <a:r>
              <a:rPr lang="en-US" sz="2400" dirty="0">
                <a:solidFill>
                  <a:srgbClr val="000000"/>
                </a:solidFill>
                <a:ea typeface="Times New Roman" pitchFamily="18" charset="0"/>
                <a:cs typeface="Courier New" pitchFamily="49" charset="0"/>
              </a:rPr>
              <a:t>uses force, threat of </a:t>
            </a:r>
            <a:r>
              <a:rPr lang="en-US" sz="2400" dirty="0" smtClean="0">
                <a:solidFill>
                  <a:srgbClr val="000000"/>
                </a:solidFill>
                <a:ea typeface="Times New Roman" pitchFamily="18" charset="0"/>
                <a:cs typeface="Courier New" pitchFamily="49" charset="0"/>
              </a:rPr>
              <a:t>force or coercion</a:t>
            </a:r>
            <a:r>
              <a:rPr lang="en-US" sz="2400" dirty="0">
                <a:solidFill>
                  <a:srgbClr val="000000"/>
                </a:solidFill>
                <a:ea typeface="Times New Roman" pitchFamily="18" charset="0"/>
                <a:cs typeface="Courier New" pitchFamily="49" charset="0"/>
              </a:rPr>
              <a:t>, or when the victim is asleep, incapacitated, or unconscious</a:t>
            </a:r>
          </a:p>
          <a:p>
            <a:pPr marL="609600" indent="-609600" eaLnBrk="1" hangingPunct="1">
              <a:lnSpc>
                <a:spcPct val="80000"/>
              </a:lnSpc>
              <a:buClr>
                <a:schemeClr val="tx1"/>
              </a:buClr>
              <a:buFontTx/>
              <a:buNone/>
              <a:defRPr/>
            </a:pPr>
            <a:endParaRPr lang="en-US" sz="2400" dirty="0"/>
          </a:p>
        </p:txBody>
      </p:sp>
      <p:sp>
        <p:nvSpPr>
          <p:cNvPr id="11268" name="Text Box 7"/>
          <p:cNvSpPr txBox="1">
            <a:spLocks noChangeArrowheads="1"/>
          </p:cNvSpPr>
          <p:nvPr/>
        </p:nvSpPr>
        <p:spPr bwMode="auto">
          <a:xfrm>
            <a:off x="5486400" y="5486400"/>
            <a:ext cx="3352800" cy="400050"/>
          </a:xfrm>
          <a:prstGeom prst="rect">
            <a:avLst/>
          </a:prstGeom>
          <a:noFill/>
          <a:ln w="9525">
            <a:noFill/>
            <a:miter lim="800000"/>
            <a:headEnd/>
            <a:tailEnd/>
          </a:ln>
        </p:spPr>
        <p:txBody>
          <a:bodyPr>
            <a:spAutoFit/>
          </a:bodyPr>
          <a:lstStyle/>
          <a:p>
            <a:r>
              <a:rPr lang="en-US" sz="2000" dirty="0">
                <a:solidFill>
                  <a:schemeClr val="bg1"/>
                </a:solidFill>
              </a:rPr>
              <a:t>AR 600-20, Paragraph 8-4</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mplate V 1-11">
  <a:themeElements>
    <a:clrScheme name="SHARP">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5268</Words>
  <Application>Microsoft Office PowerPoint</Application>
  <PresentationFormat>On-screen Show (4:3)</PresentationFormat>
  <Paragraphs>665</Paragraphs>
  <Slides>75</Slides>
  <Notes>60</Notes>
  <HiddenSlides>5</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Template V 1-11</vt:lpstr>
      <vt:lpstr>Slide 1</vt:lpstr>
      <vt:lpstr> </vt:lpstr>
      <vt:lpstr> Terminal Learning Objectives</vt:lpstr>
      <vt:lpstr>S.R.E.E.</vt:lpstr>
      <vt:lpstr>INSTRUCTIONAL LEAD-IN</vt:lpstr>
      <vt:lpstr>Sexual Harassment vs. Sexual Assault</vt:lpstr>
      <vt:lpstr>Harassment</vt:lpstr>
      <vt:lpstr>Sexual Harassment</vt:lpstr>
      <vt:lpstr>Definition of Sexual Assault</vt:lpstr>
      <vt:lpstr>Understanding the Magnitude of the Problem</vt:lpstr>
      <vt:lpstr>Understanding the Magnitude of the Problem Con't</vt:lpstr>
      <vt:lpstr>Understanding the Magnitude of the Problem Con't</vt:lpstr>
      <vt:lpstr>Effects of Sexual Harassment/Assault</vt:lpstr>
      <vt:lpstr>Why Is This Important? </vt:lpstr>
      <vt:lpstr>Preventing Sexual Harassment/Sexual Assault </vt:lpstr>
      <vt:lpstr>The Army's Strategy</vt:lpstr>
      <vt:lpstr>Transitioning to SHARP</vt:lpstr>
      <vt:lpstr>Transitioning to SHARP</vt:lpstr>
      <vt:lpstr>Your Role is Critical </vt:lpstr>
      <vt:lpstr>How Does it All Start?</vt:lpstr>
      <vt:lpstr>Foundations of Sexual Violence</vt:lpstr>
      <vt:lpstr>Intervention…The Army is Changing its Approach</vt:lpstr>
      <vt:lpstr> Intervention is the Cornerstone… </vt:lpstr>
      <vt:lpstr>Slide 24</vt:lpstr>
      <vt:lpstr>BREAK</vt:lpstr>
      <vt:lpstr>Slide 26</vt:lpstr>
      <vt:lpstr>BREAK</vt:lpstr>
      <vt:lpstr>Why Don’t We Intervene?</vt:lpstr>
      <vt:lpstr>Why Should You Intervene?</vt:lpstr>
      <vt:lpstr>Leaders Must INTERVENE</vt:lpstr>
      <vt:lpstr>Intervention Process</vt:lpstr>
      <vt:lpstr>Sexual Harassment Policy</vt:lpstr>
      <vt:lpstr>Sexual Harassment</vt:lpstr>
      <vt:lpstr>Sexual Harassment Behaviors</vt:lpstr>
      <vt:lpstr>Civilian Sexual Harassment</vt:lpstr>
      <vt:lpstr>Civilian Sexual Harassment Con't</vt:lpstr>
      <vt:lpstr>Civilian and Military Distinctions </vt:lpstr>
      <vt:lpstr>Sexual Harassment Indicators</vt:lpstr>
      <vt:lpstr>Sexual Harassment</vt:lpstr>
      <vt:lpstr>Sexual Harassment Legal Ramifications (Civilians)</vt:lpstr>
      <vt:lpstr>Sexual Harassment Response Mode</vt:lpstr>
      <vt:lpstr>Discussion - 1</vt:lpstr>
      <vt:lpstr>Discussion - 2</vt:lpstr>
      <vt:lpstr>Discussion - 3</vt:lpstr>
      <vt:lpstr>Discussion - 4</vt:lpstr>
      <vt:lpstr>Review: Sexual Harassment</vt:lpstr>
      <vt:lpstr>Sexual Harassment vs. Sexual Assault</vt:lpstr>
      <vt:lpstr>Sexual Assault Policy</vt:lpstr>
      <vt:lpstr>Sexual Assault Offenses</vt:lpstr>
      <vt:lpstr>Sexual Assault Legal Ramifications</vt:lpstr>
      <vt:lpstr>Sexual Assault Warning Signs</vt:lpstr>
      <vt:lpstr>Intervention Techniques</vt:lpstr>
      <vt:lpstr>Sexual Assault Restricted Reporting </vt:lpstr>
      <vt:lpstr>Sexual Assault Restricted Reporting Con't</vt:lpstr>
      <vt:lpstr>Unrestricted Reporting</vt:lpstr>
      <vt:lpstr>Restricted vs. Unrestricted Reporting</vt:lpstr>
      <vt:lpstr>Sexual Assault Available Resources</vt:lpstr>
      <vt:lpstr>Commander/Manager Responsibilities</vt:lpstr>
      <vt:lpstr>Individual Responsibilities</vt:lpstr>
      <vt:lpstr>Sexual Assault</vt:lpstr>
      <vt:lpstr>Review: Sexual Assault</vt:lpstr>
      <vt:lpstr>Sexual Assault - the Stakes are High</vt:lpstr>
      <vt:lpstr>Slide 63</vt:lpstr>
      <vt:lpstr>BREAK</vt:lpstr>
      <vt:lpstr>Slide 65</vt:lpstr>
      <vt:lpstr>Video Discussion</vt:lpstr>
      <vt:lpstr>Video Discussion</vt:lpstr>
      <vt:lpstr>BREAK</vt:lpstr>
      <vt:lpstr>Your Role in Prevention</vt:lpstr>
      <vt:lpstr>Review: Learning Objectives </vt:lpstr>
      <vt:lpstr>Slide 71</vt:lpstr>
      <vt:lpstr>Slide 72</vt:lpstr>
      <vt:lpstr>Slide 73</vt:lpstr>
      <vt:lpstr>Slide 74</vt:lpstr>
      <vt:lpstr>Slide 75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Sexual Harassment and Sexual Assault</dc:title>
  <dc:creator/>
  <cp:lastModifiedBy/>
  <cp:revision>1</cp:revision>
  <dcterms:created xsi:type="dcterms:W3CDTF">2010-08-05T17:32:03Z</dcterms:created>
  <dcterms:modified xsi:type="dcterms:W3CDTF">2011-12-14T19:13:45Z</dcterms:modified>
</cp:coreProperties>
</file>