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70C26-26B8-4908-A885-67DDDF4C4E7F}" type="datetimeFigureOut">
              <a:rPr lang="en-US" smtClean="0"/>
              <a:t>7/29/2015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1D5BB-70B6-4739-BB16-EB90778B4078}" type="slidenum">
              <a:rPr lang="en-US" smtClean="0"/>
              <a:t>‹#›</a:t>
            </a:fld>
            <a:endParaRPr lang="en-US"/>
          </a:p>
        </p:txBody>
      </p:sp>
    </p:spTree>
    <p:extLst>
      <p:ext uri="{BB962C8B-B14F-4D97-AF65-F5344CB8AC3E}">
        <p14:creationId xmlns:p14="http://schemas.microsoft.com/office/powerpoint/2010/main" val="358217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10</a:t>
            </a:r>
          </a:p>
        </p:txBody>
      </p:sp>
      <p:sp>
        <p:nvSpPr>
          <p:cNvPr id="97284"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5"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6" name="Rectangle 6"/>
          <p:cNvSpPr>
            <a:spLocks noGrp="1" noRot="1" noChangeAspect="1" noChangeArrowheads="1" noTextEdit="1"/>
          </p:cNvSpPr>
          <p:nvPr>
            <p:ph type="sldImg"/>
          </p:nvPr>
        </p:nvSpPr>
        <p:spPr>
          <a:ln cap="flat"/>
        </p:spPr>
      </p:sp>
      <p:sp>
        <p:nvSpPr>
          <p:cNvPr id="9728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90426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1"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10</a:t>
            </a:r>
          </a:p>
        </p:txBody>
      </p:sp>
      <p:sp>
        <p:nvSpPr>
          <p:cNvPr id="99332"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3"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4" name="Rectangle 6"/>
          <p:cNvSpPr>
            <a:spLocks noGrp="1" noRot="1" noChangeAspect="1" noChangeArrowheads="1" noTextEdit="1"/>
          </p:cNvSpPr>
          <p:nvPr>
            <p:ph type="sldImg"/>
          </p:nvPr>
        </p:nvSpPr>
        <p:spPr>
          <a:ln cap="flat"/>
        </p:spPr>
      </p:sp>
      <p:sp>
        <p:nvSpPr>
          <p:cNvPr id="9933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213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11</a:t>
            </a:r>
          </a:p>
        </p:txBody>
      </p:sp>
      <p:sp>
        <p:nvSpPr>
          <p:cNvPr id="25604"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Grp="1" noRot="1" noChangeAspect="1" noChangeArrowheads="1" noTextEdit="1"/>
          </p:cNvSpPr>
          <p:nvPr>
            <p:ph type="sldImg"/>
          </p:nvPr>
        </p:nvSpPr>
        <p:spPr>
          <a:ln cap="flat"/>
        </p:spPr>
      </p:sp>
      <p:sp>
        <p:nvSpPr>
          <p:cNvPr id="2560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999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13</a:t>
            </a:r>
          </a:p>
        </p:txBody>
      </p:sp>
      <p:sp>
        <p:nvSpPr>
          <p:cNvPr id="29700"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Grp="1" noRot="1" noChangeAspect="1" noChangeArrowheads="1" noTextEdit="1"/>
          </p:cNvSpPr>
          <p:nvPr>
            <p:ph type="sldImg"/>
          </p:nvPr>
        </p:nvSpPr>
        <p:spPr>
          <a:ln cap="flat"/>
        </p:spPr>
      </p:sp>
      <p:sp>
        <p:nvSpPr>
          <p:cNvPr id="297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2907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ln cap="flat"/>
        </p:spPr>
      </p:sp>
      <p:sp>
        <p:nvSpPr>
          <p:cNvPr id="317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3420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Use DA Form 3749 to assign responsibility for property that is issued to the same person for brief recurring periods. Examples are the NBC masks, individually assigned weapons, and radiac equipment issued for training. </a:t>
            </a:r>
          </a:p>
        </p:txBody>
      </p:sp>
    </p:spTree>
    <p:extLst>
      <p:ext uri="{BB962C8B-B14F-4D97-AF65-F5344CB8AC3E}">
        <p14:creationId xmlns:p14="http://schemas.microsoft.com/office/powerpoint/2010/main" val="410428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ChangeArrowheads="1"/>
          </p:cNvSpPr>
          <p:nvPr/>
        </p:nvSpPr>
        <p:spPr bwMode="auto">
          <a:xfrm>
            <a:off x="388620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10</a:t>
            </a:r>
          </a:p>
        </p:txBody>
      </p:sp>
      <p:sp>
        <p:nvSpPr>
          <p:cNvPr id="23556" name="Rectangle 4"/>
          <p:cNvSpPr>
            <a:spLocks noChangeArrowheads="1"/>
          </p:cNvSpPr>
          <p:nvPr/>
        </p:nvSpPr>
        <p:spPr bwMode="auto">
          <a:xfrm>
            <a:off x="0" y="877411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p:cNvSpPr>
            <a:spLocks noChangeArrowheads="1" noTextEdit="1"/>
          </p:cNvSpPr>
          <p:nvPr>
            <p:ph type="sldImg"/>
          </p:nvPr>
        </p:nvSpPr>
        <p:spPr>
          <a:ln cap="flat"/>
        </p:spPr>
      </p:sp>
      <p:sp>
        <p:nvSpPr>
          <p:cNvPr id="2355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5943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D1C9A5-799C-48AE-B5ED-378A2DFDF33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52348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1C9A5-799C-48AE-B5ED-378A2DFDF33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4972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1C9A5-799C-48AE-B5ED-378A2DFDF33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85011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1C9A5-799C-48AE-B5ED-378A2DFDF33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219558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1C9A5-799C-48AE-B5ED-378A2DFDF33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18459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1C9A5-799C-48AE-B5ED-378A2DFDF33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1533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D1C9A5-799C-48AE-B5ED-378A2DFDF338}" type="datetimeFigureOut">
              <a:rPr lang="en-US" smtClean="0"/>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37110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D1C9A5-799C-48AE-B5ED-378A2DFDF338}" type="datetimeFigureOut">
              <a:rPr lang="en-US" smtClean="0"/>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33436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1C9A5-799C-48AE-B5ED-378A2DFDF338}" type="datetimeFigureOut">
              <a:rPr lang="en-US" smtClean="0"/>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317267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1C9A5-799C-48AE-B5ED-378A2DFDF33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172774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1C9A5-799C-48AE-B5ED-378A2DFDF33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6E48-72ED-4ADB-B956-A281F7A54487}" type="slidenum">
              <a:rPr lang="en-US" smtClean="0"/>
              <a:t>‹#›</a:t>
            </a:fld>
            <a:endParaRPr lang="en-US"/>
          </a:p>
        </p:txBody>
      </p:sp>
    </p:spTree>
    <p:extLst>
      <p:ext uri="{BB962C8B-B14F-4D97-AF65-F5344CB8AC3E}">
        <p14:creationId xmlns:p14="http://schemas.microsoft.com/office/powerpoint/2010/main" val="27764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1C9A5-799C-48AE-B5ED-378A2DFDF338}" type="datetimeFigureOut">
              <a:rPr lang="en-US" smtClean="0"/>
              <a:t>7/29/2015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E6E48-72ED-4ADB-B956-A281F7A54487}" type="slidenum">
              <a:rPr lang="en-US" smtClean="0"/>
              <a:t>‹#›</a:t>
            </a:fld>
            <a:endParaRPr lang="en-US"/>
          </a:p>
        </p:txBody>
      </p:sp>
    </p:spTree>
    <p:extLst>
      <p:ext uri="{BB962C8B-B14F-4D97-AF65-F5344CB8AC3E}">
        <p14:creationId xmlns:p14="http://schemas.microsoft.com/office/powerpoint/2010/main" val="312761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7275"/>
            <a:ext cx="9144000" cy="1624405"/>
          </a:xfrm>
        </p:spPr>
        <p:txBody>
          <a:bodyPr/>
          <a:lstStyle/>
          <a:p>
            <a:r>
              <a:rPr lang="en-US" dirty="0" smtClean="0"/>
              <a:t>Supply Activities</a:t>
            </a:r>
            <a:endParaRPr lang="en-US" dirty="0"/>
          </a:p>
        </p:txBody>
      </p:sp>
      <p:sp>
        <p:nvSpPr>
          <p:cNvPr id="3" name="Subtitle 2"/>
          <p:cNvSpPr>
            <a:spLocks noGrp="1"/>
          </p:cNvSpPr>
          <p:nvPr>
            <p:ph type="subTitle" idx="1"/>
          </p:nvPr>
        </p:nvSpPr>
        <p:spPr/>
        <p:txBody>
          <a:bodyPr>
            <a:normAutofit/>
          </a:bodyPr>
          <a:lstStyle/>
          <a:p>
            <a:r>
              <a:rPr lang="en-US" sz="5400" dirty="0" smtClean="0"/>
              <a:t>Study Guide</a:t>
            </a:r>
            <a:endParaRPr lang="en-US" sz="5400" dirty="0"/>
          </a:p>
        </p:txBody>
      </p:sp>
    </p:spTree>
    <p:extLst>
      <p:ext uri="{BB962C8B-B14F-4D97-AF65-F5344CB8AC3E}">
        <p14:creationId xmlns:p14="http://schemas.microsoft.com/office/powerpoint/2010/main" val="19438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1981200" y="10668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4000" b="1" u="sng"/>
              <a:t>Expendable Property</a:t>
            </a:r>
          </a:p>
        </p:txBody>
      </p:sp>
      <p:sp>
        <p:nvSpPr>
          <p:cNvPr id="87043" name="Rectangle 3"/>
          <p:cNvSpPr>
            <a:spLocks noGrp="1" noChangeArrowheads="1"/>
          </p:cNvSpPr>
          <p:nvPr>
            <p:ph type="body" idx="1"/>
          </p:nvPr>
        </p:nvSpPr>
        <p:spPr bwMode="auto">
          <a:xfrm>
            <a:off x="2057400" y="21336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a:t>   </a:t>
            </a:r>
            <a:r>
              <a:rPr lang="en-US" sz="2400" b="1"/>
              <a:t>Property that is consumed in use, or that loses its identity in use.  It includes items not consumed in use with a unit cost of less than $300 and having a controlled inventory item code (CIIC) of “U” or “7”, and an accounting requirement code (ARC) of  “X.”</a:t>
            </a:r>
          </a:p>
          <a:p>
            <a:pPr>
              <a:buFontTx/>
              <a:buNone/>
            </a:pPr>
            <a:endParaRPr lang="en-US" sz="2400" b="1"/>
          </a:p>
          <a:p>
            <a:pPr>
              <a:buFontTx/>
              <a:buNone/>
            </a:pPr>
            <a:r>
              <a:rPr lang="en-US" sz="2400" b="1"/>
              <a:t>    Examples:  Repair Parts, Training Aids, and Office Supplies</a:t>
            </a:r>
          </a:p>
        </p:txBody>
      </p:sp>
    </p:spTree>
    <p:extLst>
      <p:ext uri="{BB962C8B-B14F-4D97-AF65-F5344CB8AC3E}">
        <p14:creationId xmlns:p14="http://schemas.microsoft.com/office/powerpoint/2010/main" val="394818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981200" y="9906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4000" b="1" u="sng"/>
              <a:t>Durable Property</a:t>
            </a:r>
          </a:p>
        </p:txBody>
      </p:sp>
      <p:sp>
        <p:nvSpPr>
          <p:cNvPr id="88067" name="Rectangle 3"/>
          <p:cNvSpPr>
            <a:spLocks noGrp="1" noChangeArrowheads="1"/>
          </p:cNvSpPr>
          <p:nvPr>
            <p:ph type="body" idx="1"/>
          </p:nvPr>
        </p:nvSpPr>
        <p:spPr bwMode="auto">
          <a:xfrm>
            <a:off x="1981200" y="16002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sz="3600"/>
              <a:t>    </a:t>
            </a:r>
            <a:r>
              <a:rPr lang="en-US" sz="2400" b="1"/>
              <a:t>Personal property that is not consumed in use, does not require property book accountability, but because of its unique characteristics requires control when issued to the user.  (ARC “D”)</a:t>
            </a:r>
          </a:p>
          <a:p>
            <a:pPr>
              <a:buFontTx/>
              <a:buNone/>
            </a:pPr>
            <a:endParaRPr lang="en-US" sz="2400" b="1"/>
          </a:p>
          <a:p>
            <a:pPr>
              <a:buFontTx/>
              <a:buNone/>
            </a:pPr>
            <a:r>
              <a:rPr lang="en-US" sz="2400" b="1"/>
              <a:t>    Examples:  Hand tools and Desks</a:t>
            </a:r>
          </a:p>
          <a:p>
            <a:pPr>
              <a:buFontTx/>
              <a:buNone/>
            </a:pPr>
            <a:endParaRPr lang="en-US" sz="2400" b="1"/>
          </a:p>
          <a:p>
            <a:pPr>
              <a:buFontTx/>
              <a:buNone/>
            </a:pPr>
            <a:r>
              <a:rPr lang="en-US" sz="2400" b="1"/>
              <a:t>    Note:  Commanders are authorized to adjust up to $100 for damaged or loss of durable hand tools per incident (Para 14-19, AR 735-5</a:t>
            </a:r>
            <a:r>
              <a:rPr lang="en-US" b="1"/>
              <a:t>.</a:t>
            </a:r>
          </a:p>
        </p:txBody>
      </p:sp>
    </p:spTree>
    <p:extLst>
      <p:ext uri="{BB962C8B-B14F-4D97-AF65-F5344CB8AC3E}">
        <p14:creationId xmlns:p14="http://schemas.microsoft.com/office/powerpoint/2010/main" val="1594668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1981200" y="9906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4000" b="1" u="sng"/>
              <a:t>Real Property</a:t>
            </a:r>
          </a:p>
        </p:txBody>
      </p:sp>
      <p:sp>
        <p:nvSpPr>
          <p:cNvPr id="89091" name="Rectangle 3"/>
          <p:cNvSpPr>
            <a:spLocks noGrp="1" noChangeArrowheads="1"/>
          </p:cNvSpPr>
          <p:nvPr>
            <p:ph type="body" idx="1"/>
          </p:nvPr>
        </p:nvSpPr>
        <p:spPr bwMode="auto">
          <a:xfrm>
            <a:off x="2057400" y="2332038"/>
            <a:ext cx="8229600" cy="45259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a:t>   </a:t>
            </a:r>
            <a:r>
              <a:rPr lang="en-US" sz="2400" b="1"/>
              <a:t>Consists of lands and improvements to land, buildings, and facilities, including improvements and additions, and utility systems.</a:t>
            </a:r>
          </a:p>
          <a:p>
            <a:pPr>
              <a:buFontTx/>
              <a:buNone/>
            </a:pPr>
            <a:endParaRPr lang="en-US" sz="2400" b="1"/>
          </a:p>
          <a:p>
            <a:pPr>
              <a:buFontTx/>
              <a:buNone/>
            </a:pPr>
            <a:r>
              <a:rPr lang="en-US" sz="2400" b="1"/>
              <a:t>    Examples:  Land, Improvements to Land, Buildings and Facilities, and Utility distribution and Sanitary Systems.</a:t>
            </a:r>
          </a:p>
        </p:txBody>
      </p:sp>
    </p:spTree>
    <p:extLst>
      <p:ext uri="{BB962C8B-B14F-4D97-AF65-F5344CB8AC3E}">
        <p14:creationId xmlns:p14="http://schemas.microsoft.com/office/powerpoint/2010/main" val="585094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1981200" y="9906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4000" b="1" u="sng"/>
              <a:t>Installation Property</a:t>
            </a:r>
          </a:p>
        </p:txBody>
      </p:sp>
      <p:sp>
        <p:nvSpPr>
          <p:cNvPr id="90115" name="Rectangle 3"/>
          <p:cNvSpPr>
            <a:spLocks noGrp="1" noChangeArrowheads="1"/>
          </p:cNvSpPr>
          <p:nvPr>
            <p:ph type="body" idx="1"/>
          </p:nvPr>
        </p:nvSpPr>
        <p:spPr bwMode="auto">
          <a:xfrm>
            <a:off x="1981200" y="25146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a:t>   </a:t>
            </a:r>
            <a:r>
              <a:rPr lang="en-US" sz="2400" b="1"/>
              <a:t>Nondeployable property issued to a unit under the authority of a CTA or other HQDA-approved or NGB authorization documents, except expendable item and personal clothing.</a:t>
            </a:r>
          </a:p>
        </p:txBody>
      </p:sp>
    </p:spTree>
    <p:extLst>
      <p:ext uri="{BB962C8B-B14F-4D97-AF65-F5344CB8AC3E}">
        <p14:creationId xmlns:p14="http://schemas.microsoft.com/office/powerpoint/2010/main" val="1157640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199919" y="1203326"/>
            <a:ext cx="4123950"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b="1" u="sng" dirty="0">
                <a:solidFill>
                  <a:schemeClr val="tx2"/>
                </a:solidFill>
                <a:latin typeface="Arial" panose="020B0604020202020204" pitchFamily="34" charset="0"/>
              </a:rPr>
              <a:t>AR 735-5</a:t>
            </a:r>
          </a:p>
          <a:p>
            <a:pPr algn="ctr"/>
            <a:r>
              <a:rPr lang="en-US" b="1" u="sng" dirty="0">
                <a:solidFill>
                  <a:schemeClr val="tx2"/>
                </a:solidFill>
                <a:latin typeface="Arial" panose="020B0604020202020204" pitchFamily="34" charset="0"/>
              </a:rPr>
              <a:t>POLICIES AND PROCEDURES FOR </a:t>
            </a:r>
          </a:p>
          <a:p>
            <a:pPr algn="ctr"/>
            <a:r>
              <a:rPr lang="en-US" b="1" u="sng" dirty="0">
                <a:solidFill>
                  <a:schemeClr val="tx2"/>
                </a:solidFill>
                <a:latin typeface="Arial" panose="020B0604020202020204" pitchFamily="34" charset="0"/>
              </a:rPr>
              <a:t>PROPERTY ACCOUNTABILITY</a:t>
            </a:r>
          </a:p>
        </p:txBody>
      </p:sp>
      <p:sp>
        <p:nvSpPr>
          <p:cNvPr id="22531" name="Rectangle 3"/>
          <p:cNvSpPr>
            <a:spLocks noChangeArrowheads="1"/>
          </p:cNvSpPr>
          <p:nvPr/>
        </p:nvSpPr>
        <p:spPr bwMode="auto">
          <a:xfrm>
            <a:off x="1847851" y="2967038"/>
            <a:ext cx="8443913"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b="1">
                <a:solidFill>
                  <a:schemeClr val="tx2"/>
                </a:solidFill>
                <a:latin typeface="Arial" panose="020B0604020202020204" pitchFamily="34" charset="0"/>
              </a:rPr>
              <a:t>1. Prescribes basic policies and procedures to account for property.</a:t>
            </a:r>
          </a:p>
          <a:p>
            <a:endParaRPr lang="en-US" sz="2000" b="1">
              <a:solidFill>
                <a:schemeClr val="tx2"/>
              </a:solidFill>
              <a:latin typeface="Arial" panose="020B0604020202020204" pitchFamily="34" charset="0"/>
            </a:endParaRPr>
          </a:p>
          <a:p>
            <a:r>
              <a:rPr lang="en-US" sz="2000" b="1">
                <a:solidFill>
                  <a:schemeClr val="tx2"/>
                </a:solidFill>
                <a:latin typeface="Arial" panose="020B0604020202020204" pitchFamily="34" charset="0"/>
              </a:rPr>
              <a:t>2. Prescribes procedures to be used when property is lost, damaged</a:t>
            </a:r>
          </a:p>
          <a:p>
            <a:r>
              <a:rPr lang="en-US" sz="2000" b="1">
                <a:solidFill>
                  <a:schemeClr val="tx2"/>
                </a:solidFill>
                <a:latin typeface="Arial" panose="020B0604020202020204" pitchFamily="34" charset="0"/>
              </a:rPr>
              <a:t>    or destroyed.</a:t>
            </a:r>
          </a:p>
          <a:p>
            <a:endParaRPr lang="en-US" sz="2000" b="1">
              <a:solidFill>
                <a:schemeClr val="tx2"/>
              </a:solidFill>
              <a:latin typeface="Arial" panose="020B0604020202020204" pitchFamily="34" charset="0"/>
            </a:endParaRPr>
          </a:p>
          <a:p>
            <a:r>
              <a:rPr lang="en-US" sz="2000" b="1">
                <a:solidFill>
                  <a:schemeClr val="tx2"/>
                </a:solidFill>
                <a:latin typeface="Arial" panose="020B0604020202020204" pitchFamily="34" charset="0"/>
              </a:rPr>
              <a:t>3. Provides authorized methods to obtain relief from property</a:t>
            </a:r>
          </a:p>
          <a:p>
            <a:r>
              <a:rPr lang="en-US" sz="2000" b="1">
                <a:solidFill>
                  <a:schemeClr val="tx2"/>
                </a:solidFill>
                <a:latin typeface="Arial" panose="020B0604020202020204" pitchFamily="34" charset="0"/>
              </a:rPr>
              <a:t>    responsibility.</a:t>
            </a:r>
          </a:p>
          <a:p>
            <a:endParaRPr lang="en-US" sz="2000" b="1">
              <a:solidFill>
                <a:schemeClr val="tx2"/>
              </a:solidFill>
              <a:latin typeface="Arial" panose="020B0604020202020204" pitchFamily="34" charset="0"/>
            </a:endParaRPr>
          </a:p>
          <a:p>
            <a:r>
              <a:rPr lang="en-US" sz="2000" b="1">
                <a:solidFill>
                  <a:schemeClr val="tx2"/>
                </a:solidFill>
                <a:latin typeface="Arial" panose="020B0604020202020204" pitchFamily="34" charset="0"/>
              </a:rPr>
              <a:t>4. Defines the Command Supply Discipline Program.</a:t>
            </a:r>
          </a:p>
        </p:txBody>
      </p:sp>
      <p:grpSp>
        <p:nvGrpSpPr>
          <p:cNvPr id="22543" name="Group 15"/>
          <p:cNvGrpSpPr>
            <a:grpSpLocks/>
          </p:cNvGrpSpPr>
          <p:nvPr/>
        </p:nvGrpSpPr>
        <p:grpSpPr bwMode="auto">
          <a:xfrm>
            <a:off x="8361364" y="3924300"/>
            <a:ext cx="1201737" cy="592138"/>
            <a:chOff x="4307" y="2472"/>
            <a:chExt cx="757" cy="373"/>
          </a:xfrm>
        </p:grpSpPr>
        <p:sp>
          <p:nvSpPr>
            <p:cNvPr id="22533" name="Rectangle 5"/>
            <p:cNvSpPr>
              <a:spLocks noChangeArrowheads="1"/>
            </p:cNvSpPr>
            <p:nvPr/>
          </p:nvSpPr>
          <p:spPr bwMode="auto">
            <a:xfrm>
              <a:off x="4308" y="2472"/>
              <a:ext cx="756" cy="36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p:cNvSpPr>
              <a:spLocks noChangeArrowheads="1"/>
            </p:cNvSpPr>
            <p:nvPr/>
          </p:nvSpPr>
          <p:spPr bwMode="auto">
            <a:xfrm>
              <a:off x="4307" y="2672"/>
              <a:ext cx="6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200" b="1">
                  <a:solidFill>
                    <a:schemeClr val="tx2"/>
                  </a:solidFill>
                </a:rPr>
                <a:t>DA Form 3161</a:t>
              </a:r>
            </a:p>
          </p:txBody>
        </p:sp>
        <p:sp>
          <p:nvSpPr>
            <p:cNvPr id="22535" name="Line 7"/>
            <p:cNvSpPr>
              <a:spLocks noChangeShapeType="1"/>
            </p:cNvSpPr>
            <p:nvPr/>
          </p:nvSpPr>
          <p:spPr bwMode="auto">
            <a:xfrm>
              <a:off x="4319" y="2544"/>
              <a:ext cx="7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a:off x="4319" y="2592"/>
              <a:ext cx="7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p:cNvSpPr>
              <a:spLocks noChangeShapeType="1"/>
            </p:cNvSpPr>
            <p:nvPr/>
          </p:nvSpPr>
          <p:spPr bwMode="auto">
            <a:xfrm>
              <a:off x="4319" y="2640"/>
              <a:ext cx="7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10"/>
            <p:cNvSpPr>
              <a:spLocks noChangeShapeType="1"/>
            </p:cNvSpPr>
            <p:nvPr/>
          </p:nvSpPr>
          <p:spPr bwMode="auto">
            <a:xfrm>
              <a:off x="4319" y="2688"/>
              <a:ext cx="7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1"/>
            <p:cNvSpPr>
              <a:spLocks noChangeShapeType="1"/>
            </p:cNvSpPr>
            <p:nvPr/>
          </p:nvSpPr>
          <p:spPr bwMode="auto">
            <a:xfrm>
              <a:off x="4404" y="2549"/>
              <a:ext cx="0" cy="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2"/>
            <p:cNvSpPr>
              <a:spLocks noChangeShapeType="1"/>
            </p:cNvSpPr>
            <p:nvPr/>
          </p:nvSpPr>
          <p:spPr bwMode="auto">
            <a:xfrm>
              <a:off x="4890" y="2549"/>
              <a:ext cx="0" cy="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Line 13"/>
            <p:cNvSpPr>
              <a:spLocks noChangeShapeType="1"/>
            </p:cNvSpPr>
            <p:nvPr/>
          </p:nvSpPr>
          <p:spPr bwMode="auto">
            <a:xfrm>
              <a:off x="4956" y="2549"/>
              <a:ext cx="0" cy="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14"/>
            <p:cNvSpPr>
              <a:spLocks noChangeShapeType="1"/>
            </p:cNvSpPr>
            <p:nvPr/>
          </p:nvSpPr>
          <p:spPr bwMode="auto">
            <a:xfrm>
              <a:off x="5010" y="2549"/>
              <a:ext cx="0" cy="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67" name="Group 39"/>
          <p:cNvGrpSpPr>
            <a:grpSpLocks/>
          </p:cNvGrpSpPr>
          <p:nvPr/>
        </p:nvGrpSpPr>
        <p:grpSpPr bwMode="auto">
          <a:xfrm>
            <a:off x="9367839" y="4494214"/>
            <a:ext cx="928687" cy="1004887"/>
            <a:chOff x="4941" y="2831"/>
            <a:chExt cx="585" cy="633"/>
          </a:xfrm>
        </p:grpSpPr>
        <p:grpSp>
          <p:nvGrpSpPr>
            <p:cNvPr id="22553" name="Group 25"/>
            <p:cNvGrpSpPr>
              <a:grpSpLocks/>
            </p:cNvGrpSpPr>
            <p:nvPr/>
          </p:nvGrpSpPr>
          <p:grpSpPr bwMode="auto">
            <a:xfrm>
              <a:off x="5005" y="2831"/>
              <a:ext cx="521" cy="633"/>
              <a:chOff x="5005" y="2831"/>
              <a:chExt cx="521" cy="633"/>
            </a:xfrm>
          </p:grpSpPr>
          <p:sp>
            <p:nvSpPr>
              <p:cNvPr id="22544" name="Freeform 16"/>
              <p:cNvSpPr>
                <a:spLocks/>
              </p:cNvSpPr>
              <p:nvPr/>
            </p:nvSpPr>
            <p:spPr bwMode="auto">
              <a:xfrm>
                <a:off x="5044" y="2889"/>
                <a:ext cx="240" cy="108"/>
              </a:xfrm>
              <a:custGeom>
                <a:avLst/>
                <a:gdLst>
                  <a:gd name="T0" fmla="*/ 12 w 240"/>
                  <a:gd name="T1" fmla="*/ 52 h 108"/>
                  <a:gd name="T2" fmla="*/ 0 w 240"/>
                  <a:gd name="T3" fmla="*/ 78 h 108"/>
                  <a:gd name="T4" fmla="*/ 6 w 240"/>
                  <a:gd name="T5" fmla="*/ 98 h 108"/>
                  <a:gd name="T6" fmla="*/ 26 w 240"/>
                  <a:gd name="T7" fmla="*/ 107 h 108"/>
                  <a:gd name="T8" fmla="*/ 48 w 240"/>
                  <a:gd name="T9" fmla="*/ 107 h 108"/>
                  <a:gd name="T10" fmla="*/ 61 w 240"/>
                  <a:gd name="T11" fmla="*/ 105 h 108"/>
                  <a:gd name="T12" fmla="*/ 72 w 240"/>
                  <a:gd name="T13" fmla="*/ 102 h 108"/>
                  <a:gd name="T14" fmla="*/ 86 w 240"/>
                  <a:gd name="T15" fmla="*/ 98 h 108"/>
                  <a:gd name="T16" fmla="*/ 100 w 240"/>
                  <a:gd name="T17" fmla="*/ 99 h 108"/>
                  <a:gd name="T18" fmla="*/ 115 w 240"/>
                  <a:gd name="T19" fmla="*/ 101 h 108"/>
                  <a:gd name="T20" fmla="*/ 132 w 240"/>
                  <a:gd name="T21" fmla="*/ 103 h 108"/>
                  <a:gd name="T22" fmla="*/ 147 w 240"/>
                  <a:gd name="T23" fmla="*/ 100 h 108"/>
                  <a:gd name="T24" fmla="*/ 159 w 240"/>
                  <a:gd name="T25" fmla="*/ 96 h 108"/>
                  <a:gd name="T26" fmla="*/ 170 w 240"/>
                  <a:gd name="T27" fmla="*/ 92 h 108"/>
                  <a:gd name="T28" fmla="*/ 179 w 240"/>
                  <a:gd name="T29" fmla="*/ 93 h 108"/>
                  <a:gd name="T30" fmla="*/ 190 w 240"/>
                  <a:gd name="T31" fmla="*/ 95 h 108"/>
                  <a:gd name="T32" fmla="*/ 201 w 240"/>
                  <a:gd name="T33" fmla="*/ 98 h 108"/>
                  <a:gd name="T34" fmla="*/ 208 w 240"/>
                  <a:gd name="T35" fmla="*/ 100 h 108"/>
                  <a:gd name="T36" fmla="*/ 219 w 240"/>
                  <a:gd name="T37" fmla="*/ 101 h 108"/>
                  <a:gd name="T38" fmla="*/ 239 w 240"/>
                  <a:gd name="T39" fmla="*/ 98 h 108"/>
                  <a:gd name="T40" fmla="*/ 230 w 240"/>
                  <a:gd name="T41" fmla="*/ 0 h 108"/>
                  <a:gd name="T42" fmla="*/ 12 w 240"/>
                  <a:gd name="T43" fmla="*/ 5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0" h="108">
                    <a:moveTo>
                      <a:pt x="12" y="52"/>
                    </a:moveTo>
                    <a:lnTo>
                      <a:pt x="0" y="78"/>
                    </a:lnTo>
                    <a:lnTo>
                      <a:pt x="6" y="98"/>
                    </a:lnTo>
                    <a:lnTo>
                      <a:pt x="26" y="107"/>
                    </a:lnTo>
                    <a:lnTo>
                      <a:pt x="48" y="107"/>
                    </a:lnTo>
                    <a:lnTo>
                      <a:pt x="61" y="105"/>
                    </a:lnTo>
                    <a:lnTo>
                      <a:pt x="72" y="102"/>
                    </a:lnTo>
                    <a:lnTo>
                      <a:pt x="86" y="98"/>
                    </a:lnTo>
                    <a:lnTo>
                      <a:pt x="100" y="99"/>
                    </a:lnTo>
                    <a:lnTo>
                      <a:pt x="115" y="101"/>
                    </a:lnTo>
                    <a:lnTo>
                      <a:pt x="132" y="103"/>
                    </a:lnTo>
                    <a:lnTo>
                      <a:pt x="147" y="100"/>
                    </a:lnTo>
                    <a:lnTo>
                      <a:pt x="159" y="96"/>
                    </a:lnTo>
                    <a:lnTo>
                      <a:pt x="170" y="92"/>
                    </a:lnTo>
                    <a:lnTo>
                      <a:pt x="179" y="93"/>
                    </a:lnTo>
                    <a:lnTo>
                      <a:pt x="190" y="95"/>
                    </a:lnTo>
                    <a:lnTo>
                      <a:pt x="201" y="98"/>
                    </a:lnTo>
                    <a:lnTo>
                      <a:pt x="208" y="100"/>
                    </a:lnTo>
                    <a:lnTo>
                      <a:pt x="219" y="101"/>
                    </a:lnTo>
                    <a:lnTo>
                      <a:pt x="239" y="98"/>
                    </a:lnTo>
                    <a:lnTo>
                      <a:pt x="230" y="0"/>
                    </a:lnTo>
                    <a:lnTo>
                      <a:pt x="12" y="52"/>
                    </a:lnTo>
                  </a:path>
                </a:pathLst>
              </a:custGeom>
              <a:solidFill>
                <a:srgbClr val="FFBFB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52" name="Group 24"/>
              <p:cNvGrpSpPr>
                <a:grpSpLocks/>
              </p:cNvGrpSpPr>
              <p:nvPr/>
            </p:nvGrpSpPr>
            <p:grpSpPr bwMode="auto">
              <a:xfrm>
                <a:off x="5005" y="2831"/>
                <a:ext cx="521" cy="633"/>
                <a:chOff x="5005" y="2831"/>
                <a:chExt cx="521" cy="633"/>
              </a:xfrm>
            </p:grpSpPr>
            <p:sp>
              <p:nvSpPr>
                <p:cNvPr id="22545" name="Freeform 17"/>
                <p:cNvSpPr>
                  <a:spLocks/>
                </p:cNvSpPr>
                <p:nvPr/>
              </p:nvSpPr>
              <p:spPr bwMode="auto">
                <a:xfrm>
                  <a:off x="5005" y="2831"/>
                  <a:ext cx="521" cy="633"/>
                </a:xfrm>
                <a:custGeom>
                  <a:avLst/>
                  <a:gdLst>
                    <a:gd name="T0" fmla="*/ 102 w 521"/>
                    <a:gd name="T1" fmla="*/ 196 h 633"/>
                    <a:gd name="T2" fmla="*/ 79 w 521"/>
                    <a:gd name="T3" fmla="*/ 127 h 633"/>
                    <a:gd name="T4" fmla="*/ 41 w 521"/>
                    <a:gd name="T5" fmla="*/ 98 h 633"/>
                    <a:gd name="T6" fmla="*/ 21 w 521"/>
                    <a:gd name="T7" fmla="*/ 97 h 633"/>
                    <a:gd name="T8" fmla="*/ 3 w 521"/>
                    <a:gd name="T9" fmla="*/ 106 h 633"/>
                    <a:gd name="T10" fmla="*/ 1 w 521"/>
                    <a:gd name="T11" fmla="*/ 122 h 633"/>
                    <a:gd name="T12" fmla="*/ 16 w 521"/>
                    <a:gd name="T13" fmla="*/ 196 h 633"/>
                    <a:gd name="T14" fmla="*/ 16 w 521"/>
                    <a:gd name="T15" fmla="*/ 228 h 633"/>
                    <a:gd name="T16" fmla="*/ 45 w 521"/>
                    <a:gd name="T17" fmla="*/ 266 h 633"/>
                    <a:gd name="T18" fmla="*/ 76 w 521"/>
                    <a:gd name="T19" fmla="*/ 335 h 633"/>
                    <a:gd name="T20" fmla="*/ 99 w 521"/>
                    <a:gd name="T21" fmla="*/ 410 h 633"/>
                    <a:gd name="T22" fmla="*/ 145 w 521"/>
                    <a:gd name="T23" fmla="*/ 471 h 633"/>
                    <a:gd name="T24" fmla="*/ 212 w 521"/>
                    <a:gd name="T25" fmla="*/ 528 h 633"/>
                    <a:gd name="T26" fmla="*/ 242 w 521"/>
                    <a:gd name="T27" fmla="*/ 561 h 633"/>
                    <a:gd name="T28" fmla="*/ 255 w 521"/>
                    <a:gd name="T29" fmla="*/ 595 h 633"/>
                    <a:gd name="T30" fmla="*/ 278 w 521"/>
                    <a:gd name="T31" fmla="*/ 624 h 633"/>
                    <a:gd name="T32" fmla="*/ 298 w 521"/>
                    <a:gd name="T33" fmla="*/ 620 h 633"/>
                    <a:gd name="T34" fmla="*/ 335 w 521"/>
                    <a:gd name="T35" fmla="*/ 591 h 633"/>
                    <a:gd name="T36" fmla="*/ 392 w 521"/>
                    <a:gd name="T37" fmla="*/ 556 h 633"/>
                    <a:gd name="T38" fmla="*/ 450 w 521"/>
                    <a:gd name="T39" fmla="*/ 529 h 633"/>
                    <a:gd name="T40" fmla="*/ 501 w 521"/>
                    <a:gd name="T41" fmla="*/ 525 h 633"/>
                    <a:gd name="T42" fmla="*/ 491 w 521"/>
                    <a:gd name="T43" fmla="*/ 497 h 633"/>
                    <a:gd name="T44" fmla="*/ 465 w 521"/>
                    <a:gd name="T45" fmla="*/ 471 h 633"/>
                    <a:gd name="T46" fmla="*/ 454 w 521"/>
                    <a:gd name="T47" fmla="*/ 450 h 633"/>
                    <a:gd name="T48" fmla="*/ 462 w 521"/>
                    <a:gd name="T49" fmla="*/ 355 h 633"/>
                    <a:gd name="T50" fmla="*/ 454 w 521"/>
                    <a:gd name="T51" fmla="*/ 222 h 633"/>
                    <a:gd name="T52" fmla="*/ 462 w 521"/>
                    <a:gd name="T53" fmla="*/ 160 h 633"/>
                    <a:gd name="T54" fmla="*/ 456 w 521"/>
                    <a:gd name="T55" fmla="*/ 141 h 633"/>
                    <a:gd name="T56" fmla="*/ 443 w 521"/>
                    <a:gd name="T57" fmla="*/ 131 h 633"/>
                    <a:gd name="T58" fmla="*/ 419 w 521"/>
                    <a:gd name="T59" fmla="*/ 119 h 633"/>
                    <a:gd name="T60" fmla="*/ 390 w 521"/>
                    <a:gd name="T61" fmla="*/ 87 h 633"/>
                    <a:gd name="T62" fmla="*/ 324 w 521"/>
                    <a:gd name="T63" fmla="*/ 55 h 633"/>
                    <a:gd name="T64" fmla="*/ 264 w 521"/>
                    <a:gd name="T65" fmla="*/ 15 h 633"/>
                    <a:gd name="T66" fmla="*/ 237 w 521"/>
                    <a:gd name="T67" fmla="*/ 0 h 633"/>
                    <a:gd name="T68" fmla="*/ 200 w 521"/>
                    <a:gd name="T69" fmla="*/ 12 h 633"/>
                    <a:gd name="T70" fmla="*/ 172 w 521"/>
                    <a:gd name="T71" fmla="*/ 23 h 633"/>
                    <a:gd name="T72" fmla="*/ 144 w 521"/>
                    <a:gd name="T73" fmla="*/ 25 h 633"/>
                    <a:gd name="T74" fmla="*/ 109 w 521"/>
                    <a:gd name="T75" fmla="*/ 36 h 633"/>
                    <a:gd name="T76" fmla="*/ 50 w 521"/>
                    <a:gd name="T77" fmla="*/ 55 h 633"/>
                    <a:gd name="T78" fmla="*/ 31 w 521"/>
                    <a:gd name="T79" fmla="*/ 61 h 633"/>
                    <a:gd name="T80" fmla="*/ 26 w 521"/>
                    <a:gd name="T81" fmla="*/ 76 h 633"/>
                    <a:gd name="T82" fmla="*/ 34 w 521"/>
                    <a:gd name="T83" fmla="*/ 92 h 633"/>
                    <a:gd name="T84" fmla="*/ 56 w 521"/>
                    <a:gd name="T85" fmla="*/ 107 h 633"/>
                    <a:gd name="T86" fmla="*/ 136 w 521"/>
                    <a:gd name="T87" fmla="*/ 108 h 633"/>
                    <a:gd name="T88" fmla="*/ 175 w 521"/>
                    <a:gd name="T89" fmla="*/ 108 h 633"/>
                    <a:gd name="T90" fmla="*/ 212 w 521"/>
                    <a:gd name="T91" fmla="*/ 96 h 633"/>
                    <a:gd name="T92" fmla="*/ 226 w 521"/>
                    <a:gd name="T93" fmla="*/ 104 h 633"/>
                    <a:gd name="T94" fmla="*/ 231 w 521"/>
                    <a:gd name="T95" fmla="*/ 125 h 633"/>
                    <a:gd name="T96" fmla="*/ 212 w 521"/>
                    <a:gd name="T97" fmla="*/ 202 h 633"/>
                    <a:gd name="T98" fmla="*/ 137 w 521"/>
                    <a:gd name="T99" fmla="*/ 22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1" h="633">
                      <a:moveTo>
                        <a:pt x="137" y="225"/>
                      </a:moveTo>
                      <a:lnTo>
                        <a:pt x="102" y="196"/>
                      </a:lnTo>
                      <a:lnTo>
                        <a:pt x="99" y="159"/>
                      </a:lnTo>
                      <a:lnTo>
                        <a:pt x="79" y="127"/>
                      </a:lnTo>
                      <a:lnTo>
                        <a:pt x="56" y="107"/>
                      </a:lnTo>
                      <a:lnTo>
                        <a:pt x="41" y="98"/>
                      </a:lnTo>
                      <a:lnTo>
                        <a:pt x="30" y="96"/>
                      </a:lnTo>
                      <a:lnTo>
                        <a:pt x="21" y="97"/>
                      </a:lnTo>
                      <a:lnTo>
                        <a:pt x="11" y="101"/>
                      </a:lnTo>
                      <a:lnTo>
                        <a:pt x="3" y="106"/>
                      </a:lnTo>
                      <a:lnTo>
                        <a:pt x="0" y="113"/>
                      </a:lnTo>
                      <a:lnTo>
                        <a:pt x="1" y="122"/>
                      </a:lnTo>
                      <a:lnTo>
                        <a:pt x="10" y="156"/>
                      </a:lnTo>
                      <a:lnTo>
                        <a:pt x="16" y="196"/>
                      </a:lnTo>
                      <a:lnTo>
                        <a:pt x="16" y="212"/>
                      </a:lnTo>
                      <a:lnTo>
                        <a:pt x="16" y="228"/>
                      </a:lnTo>
                      <a:lnTo>
                        <a:pt x="24" y="243"/>
                      </a:lnTo>
                      <a:lnTo>
                        <a:pt x="45" y="266"/>
                      </a:lnTo>
                      <a:lnTo>
                        <a:pt x="65" y="297"/>
                      </a:lnTo>
                      <a:lnTo>
                        <a:pt x="76" y="335"/>
                      </a:lnTo>
                      <a:lnTo>
                        <a:pt x="85" y="387"/>
                      </a:lnTo>
                      <a:lnTo>
                        <a:pt x="99" y="410"/>
                      </a:lnTo>
                      <a:lnTo>
                        <a:pt x="122" y="436"/>
                      </a:lnTo>
                      <a:lnTo>
                        <a:pt x="145" y="471"/>
                      </a:lnTo>
                      <a:lnTo>
                        <a:pt x="191" y="514"/>
                      </a:lnTo>
                      <a:lnTo>
                        <a:pt x="212" y="528"/>
                      </a:lnTo>
                      <a:lnTo>
                        <a:pt x="232" y="537"/>
                      </a:lnTo>
                      <a:lnTo>
                        <a:pt x="242" y="561"/>
                      </a:lnTo>
                      <a:lnTo>
                        <a:pt x="249" y="578"/>
                      </a:lnTo>
                      <a:lnTo>
                        <a:pt x="255" y="595"/>
                      </a:lnTo>
                      <a:lnTo>
                        <a:pt x="264" y="609"/>
                      </a:lnTo>
                      <a:lnTo>
                        <a:pt x="278" y="624"/>
                      </a:lnTo>
                      <a:lnTo>
                        <a:pt x="286" y="632"/>
                      </a:lnTo>
                      <a:lnTo>
                        <a:pt x="298" y="620"/>
                      </a:lnTo>
                      <a:lnTo>
                        <a:pt x="310" y="609"/>
                      </a:lnTo>
                      <a:lnTo>
                        <a:pt x="335" y="591"/>
                      </a:lnTo>
                      <a:lnTo>
                        <a:pt x="370" y="569"/>
                      </a:lnTo>
                      <a:lnTo>
                        <a:pt x="392" y="556"/>
                      </a:lnTo>
                      <a:lnTo>
                        <a:pt x="419" y="540"/>
                      </a:lnTo>
                      <a:lnTo>
                        <a:pt x="450" y="529"/>
                      </a:lnTo>
                      <a:lnTo>
                        <a:pt x="477" y="523"/>
                      </a:lnTo>
                      <a:lnTo>
                        <a:pt x="501" y="525"/>
                      </a:lnTo>
                      <a:lnTo>
                        <a:pt x="520" y="528"/>
                      </a:lnTo>
                      <a:lnTo>
                        <a:pt x="491" y="497"/>
                      </a:lnTo>
                      <a:lnTo>
                        <a:pt x="483" y="485"/>
                      </a:lnTo>
                      <a:lnTo>
                        <a:pt x="465" y="471"/>
                      </a:lnTo>
                      <a:lnTo>
                        <a:pt x="458" y="460"/>
                      </a:lnTo>
                      <a:lnTo>
                        <a:pt x="454" y="450"/>
                      </a:lnTo>
                      <a:lnTo>
                        <a:pt x="457" y="427"/>
                      </a:lnTo>
                      <a:lnTo>
                        <a:pt x="462" y="355"/>
                      </a:lnTo>
                      <a:lnTo>
                        <a:pt x="454" y="274"/>
                      </a:lnTo>
                      <a:lnTo>
                        <a:pt x="454" y="222"/>
                      </a:lnTo>
                      <a:lnTo>
                        <a:pt x="460" y="180"/>
                      </a:lnTo>
                      <a:lnTo>
                        <a:pt x="462" y="160"/>
                      </a:lnTo>
                      <a:lnTo>
                        <a:pt x="460" y="149"/>
                      </a:lnTo>
                      <a:lnTo>
                        <a:pt x="456" y="141"/>
                      </a:lnTo>
                      <a:lnTo>
                        <a:pt x="450" y="134"/>
                      </a:lnTo>
                      <a:lnTo>
                        <a:pt x="443" y="131"/>
                      </a:lnTo>
                      <a:lnTo>
                        <a:pt x="433" y="126"/>
                      </a:lnTo>
                      <a:lnTo>
                        <a:pt x="419" y="119"/>
                      </a:lnTo>
                      <a:lnTo>
                        <a:pt x="411" y="107"/>
                      </a:lnTo>
                      <a:lnTo>
                        <a:pt x="390" y="87"/>
                      </a:lnTo>
                      <a:lnTo>
                        <a:pt x="362" y="73"/>
                      </a:lnTo>
                      <a:lnTo>
                        <a:pt x="324" y="55"/>
                      </a:lnTo>
                      <a:lnTo>
                        <a:pt x="275" y="24"/>
                      </a:lnTo>
                      <a:lnTo>
                        <a:pt x="264" y="15"/>
                      </a:lnTo>
                      <a:lnTo>
                        <a:pt x="252" y="4"/>
                      </a:lnTo>
                      <a:lnTo>
                        <a:pt x="237" y="0"/>
                      </a:lnTo>
                      <a:lnTo>
                        <a:pt x="214" y="3"/>
                      </a:lnTo>
                      <a:lnTo>
                        <a:pt x="200" y="12"/>
                      </a:lnTo>
                      <a:lnTo>
                        <a:pt x="186" y="19"/>
                      </a:lnTo>
                      <a:lnTo>
                        <a:pt x="172" y="23"/>
                      </a:lnTo>
                      <a:lnTo>
                        <a:pt x="157" y="24"/>
                      </a:lnTo>
                      <a:lnTo>
                        <a:pt x="144" y="25"/>
                      </a:lnTo>
                      <a:lnTo>
                        <a:pt x="125" y="29"/>
                      </a:lnTo>
                      <a:lnTo>
                        <a:pt x="109" y="36"/>
                      </a:lnTo>
                      <a:lnTo>
                        <a:pt x="91" y="47"/>
                      </a:lnTo>
                      <a:lnTo>
                        <a:pt x="50" y="55"/>
                      </a:lnTo>
                      <a:lnTo>
                        <a:pt x="36" y="58"/>
                      </a:lnTo>
                      <a:lnTo>
                        <a:pt x="31" y="61"/>
                      </a:lnTo>
                      <a:lnTo>
                        <a:pt x="27" y="66"/>
                      </a:lnTo>
                      <a:lnTo>
                        <a:pt x="26" y="76"/>
                      </a:lnTo>
                      <a:lnTo>
                        <a:pt x="27" y="87"/>
                      </a:lnTo>
                      <a:lnTo>
                        <a:pt x="34" y="92"/>
                      </a:lnTo>
                      <a:lnTo>
                        <a:pt x="41" y="97"/>
                      </a:lnTo>
                      <a:lnTo>
                        <a:pt x="56" y="107"/>
                      </a:lnTo>
                      <a:lnTo>
                        <a:pt x="99" y="113"/>
                      </a:lnTo>
                      <a:lnTo>
                        <a:pt x="136" y="108"/>
                      </a:lnTo>
                      <a:lnTo>
                        <a:pt x="148" y="110"/>
                      </a:lnTo>
                      <a:lnTo>
                        <a:pt x="175" y="108"/>
                      </a:lnTo>
                      <a:lnTo>
                        <a:pt x="191" y="104"/>
                      </a:lnTo>
                      <a:lnTo>
                        <a:pt x="212" y="96"/>
                      </a:lnTo>
                      <a:lnTo>
                        <a:pt x="224" y="91"/>
                      </a:lnTo>
                      <a:lnTo>
                        <a:pt x="226" y="104"/>
                      </a:lnTo>
                      <a:lnTo>
                        <a:pt x="227" y="113"/>
                      </a:lnTo>
                      <a:lnTo>
                        <a:pt x="231" y="125"/>
                      </a:lnTo>
                      <a:lnTo>
                        <a:pt x="226" y="162"/>
                      </a:lnTo>
                      <a:lnTo>
                        <a:pt x="212" y="202"/>
                      </a:lnTo>
                      <a:lnTo>
                        <a:pt x="191" y="217"/>
                      </a:lnTo>
                      <a:lnTo>
                        <a:pt x="137" y="225"/>
                      </a:lnTo>
                    </a:path>
                  </a:pathLst>
                </a:custGeom>
                <a:solidFill>
                  <a:srgbClr val="FFBFB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Freeform 18"/>
                <p:cNvSpPr>
                  <a:spLocks/>
                </p:cNvSpPr>
                <p:nvPr/>
              </p:nvSpPr>
              <p:spPr bwMode="auto">
                <a:xfrm>
                  <a:off x="5118" y="2975"/>
                  <a:ext cx="18" cy="11"/>
                </a:xfrm>
                <a:custGeom>
                  <a:avLst/>
                  <a:gdLst>
                    <a:gd name="T0" fmla="*/ 17 w 18"/>
                    <a:gd name="T1" fmla="*/ 10 h 11"/>
                    <a:gd name="T2" fmla="*/ 8 w 18"/>
                    <a:gd name="T3" fmla="*/ 7 h 11"/>
                    <a:gd name="T4" fmla="*/ 2 w 18"/>
                    <a:gd name="T5" fmla="*/ 2 h 11"/>
                    <a:gd name="T6" fmla="*/ 0 w 18"/>
                    <a:gd name="T7" fmla="*/ 0 h 11"/>
                  </a:gdLst>
                  <a:ahLst/>
                  <a:cxnLst>
                    <a:cxn ang="0">
                      <a:pos x="T0" y="T1"/>
                    </a:cxn>
                    <a:cxn ang="0">
                      <a:pos x="T2" y="T3"/>
                    </a:cxn>
                    <a:cxn ang="0">
                      <a:pos x="T4" y="T5"/>
                    </a:cxn>
                    <a:cxn ang="0">
                      <a:pos x="T6" y="T7"/>
                    </a:cxn>
                  </a:cxnLst>
                  <a:rect l="0" t="0" r="r" b="b"/>
                  <a:pathLst>
                    <a:path w="18" h="11">
                      <a:moveTo>
                        <a:pt x="17" y="10"/>
                      </a:moveTo>
                      <a:lnTo>
                        <a:pt x="8" y="7"/>
                      </a:lnTo>
                      <a:lnTo>
                        <a:pt x="2" y="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Freeform 19"/>
                <p:cNvSpPr>
                  <a:spLocks/>
                </p:cNvSpPr>
                <p:nvPr/>
              </p:nvSpPr>
              <p:spPr bwMode="auto">
                <a:xfrm>
                  <a:off x="5421" y="2949"/>
                  <a:ext cx="8" cy="104"/>
                </a:xfrm>
                <a:custGeom>
                  <a:avLst/>
                  <a:gdLst>
                    <a:gd name="T0" fmla="*/ 3 w 8"/>
                    <a:gd name="T1" fmla="*/ 0 h 104"/>
                    <a:gd name="T2" fmla="*/ 7 w 8"/>
                    <a:gd name="T3" fmla="*/ 16 h 104"/>
                    <a:gd name="T4" fmla="*/ 1 w 8"/>
                    <a:gd name="T5" fmla="*/ 74 h 104"/>
                    <a:gd name="T6" fmla="*/ 0 w 8"/>
                    <a:gd name="T7" fmla="*/ 103 h 104"/>
                  </a:gdLst>
                  <a:ahLst/>
                  <a:cxnLst>
                    <a:cxn ang="0">
                      <a:pos x="T0" y="T1"/>
                    </a:cxn>
                    <a:cxn ang="0">
                      <a:pos x="T2" y="T3"/>
                    </a:cxn>
                    <a:cxn ang="0">
                      <a:pos x="T4" y="T5"/>
                    </a:cxn>
                    <a:cxn ang="0">
                      <a:pos x="T6" y="T7"/>
                    </a:cxn>
                  </a:cxnLst>
                  <a:rect l="0" t="0" r="r" b="b"/>
                  <a:pathLst>
                    <a:path w="8" h="104">
                      <a:moveTo>
                        <a:pt x="3" y="0"/>
                      </a:moveTo>
                      <a:lnTo>
                        <a:pt x="7" y="16"/>
                      </a:lnTo>
                      <a:lnTo>
                        <a:pt x="1" y="74"/>
                      </a:lnTo>
                      <a:lnTo>
                        <a:pt x="0" y="10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Freeform 20"/>
                <p:cNvSpPr>
                  <a:spLocks/>
                </p:cNvSpPr>
                <p:nvPr/>
              </p:nvSpPr>
              <p:spPr bwMode="auto">
                <a:xfrm>
                  <a:off x="5025" y="2937"/>
                  <a:ext cx="22" cy="53"/>
                </a:xfrm>
                <a:custGeom>
                  <a:avLst/>
                  <a:gdLst>
                    <a:gd name="T0" fmla="*/ 7 w 22"/>
                    <a:gd name="T1" fmla="*/ 0 h 53"/>
                    <a:gd name="T2" fmla="*/ 16 w 22"/>
                    <a:gd name="T3" fmla="*/ 16 h 53"/>
                    <a:gd name="T4" fmla="*/ 21 w 22"/>
                    <a:gd name="T5" fmla="*/ 26 h 53"/>
                    <a:gd name="T6" fmla="*/ 21 w 22"/>
                    <a:gd name="T7" fmla="*/ 35 h 53"/>
                    <a:gd name="T8" fmla="*/ 17 w 22"/>
                    <a:gd name="T9" fmla="*/ 43 h 53"/>
                    <a:gd name="T10" fmla="*/ 8 w 22"/>
                    <a:gd name="T11" fmla="*/ 49 h 53"/>
                    <a:gd name="T12" fmla="*/ 0 w 22"/>
                    <a:gd name="T13" fmla="*/ 52 h 53"/>
                  </a:gdLst>
                  <a:ahLst/>
                  <a:cxnLst>
                    <a:cxn ang="0">
                      <a:pos x="T0" y="T1"/>
                    </a:cxn>
                    <a:cxn ang="0">
                      <a:pos x="T2" y="T3"/>
                    </a:cxn>
                    <a:cxn ang="0">
                      <a:pos x="T4" y="T5"/>
                    </a:cxn>
                    <a:cxn ang="0">
                      <a:pos x="T6" y="T7"/>
                    </a:cxn>
                    <a:cxn ang="0">
                      <a:pos x="T8" y="T9"/>
                    </a:cxn>
                    <a:cxn ang="0">
                      <a:pos x="T10" y="T11"/>
                    </a:cxn>
                    <a:cxn ang="0">
                      <a:pos x="T12" y="T13"/>
                    </a:cxn>
                  </a:cxnLst>
                  <a:rect l="0" t="0" r="r" b="b"/>
                  <a:pathLst>
                    <a:path w="22" h="53">
                      <a:moveTo>
                        <a:pt x="7" y="0"/>
                      </a:moveTo>
                      <a:lnTo>
                        <a:pt x="16" y="16"/>
                      </a:lnTo>
                      <a:lnTo>
                        <a:pt x="21" y="26"/>
                      </a:lnTo>
                      <a:lnTo>
                        <a:pt x="21" y="35"/>
                      </a:lnTo>
                      <a:lnTo>
                        <a:pt x="17" y="43"/>
                      </a:lnTo>
                      <a:lnTo>
                        <a:pt x="8" y="49"/>
                      </a:lnTo>
                      <a:lnTo>
                        <a:pt x="0"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Freeform 21"/>
                <p:cNvSpPr>
                  <a:spLocks/>
                </p:cNvSpPr>
                <p:nvPr/>
              </p:nvSpPr>
              <p:spPr bwMode="auto">
                <a:xfrm>
                  <a:off x="5213" y="2892"/>
                  <a:ext cx="17" cy="29"/>
                </a:xfrm>
                <a:custGeom>
                  <a:avLst/>
                  <a:gdLst>
                    <a:gd name="T0" fmla="*/ 0 w 17"/>
                    <a:gd name="T1" fmla="*/ 0 h 29"/>
                    <a:gd name="T2" fmla="*/ 0 w 17"/>
                    <a:gd name="T3" fmla="*/ 9 h 29"/>
                    <a:gd name="T4" fmla="*/ 2 w 17"/>
                    <a:gd name="T5" fmla="*/ 17 h 29"/>
                    <a:gd name="T6" fmla="*/ 8 w 17"/>
                    <a:gd name="T7" fmla="*/ 25 h 29"/>
                    <a:gd name="T8" fmla="*/ 16 w 17"/>
                    <a:gd name="T9" fmla="*/ 28 h 29"/>
                  </a:gdLst>
                  <a:ahLst/>
                  <a:cxnLst>
                    <a:cxn ang="0">
                      <a:pos x="T0" y="T1"/>
                    </a:cxn>
                    <a:cxn ang="0">
                      <a:pos x="T2" y="T3"/>
                    </a:cxn>
                    <a:cxn ang="0">
                      <a:pos x="T4" y="T5"/>
                    </a:cxn>
                    <a:cxn ang="0">
                      <a:pos x="T6" y="T7"/>
                    </a:cxn>
                    <a:cxn ang="0">
                      <a:pos x="T8" y="T9"/>
                    </a:cxn>
                  </a:cxnLst>
                  <a:rect l="0" t="0" r="r" b="b"/>
                  <a:pathLst>
                    <a:path w="17" h="29">
                      <a:moveTo>
                        <a:pt x="0" y="0"/>
                      </a:moveTo>
                      <a:lnTo>
                        <a:pt x="0" y="9"/>
                      </a:lnTo>
                      <a:lnTo>
                        <a:pt x="2" y="17"/>
                      </a:lnTo>
                      <a:lnTo>
                        <a:pt x="8" y="25"/>
                      </a:lnTo>
                      <a:lnTo>
                        <a:pt x="16" y="2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Freeform 22"/>
                <p:cNvSpPr>
                  <a:spLocks/>
                </p:cNvSpPr>
                <p:nvPr/>
              </p:nvSpPr>
              <p:spPr bwMode="auto">
                <a:xfrm>
                  <a:off x="5113" y="2915"/>
                  <a:ext cx="34" cy="26"/>
                </a:xfrm>
                <a:custGeom>
                  <a:avLst/>
                  <a:gdLst>
                    <a:gd name="T0" fmla="*/ 0 w 34"/>
                    <a:gd name="T1" fmla="*/ 0 h 26"/>
                    <a:gd name="T2" fmla="*/ 0 w 34"/>
                    <a:gd name="T3" fmla="*/ 7 h 26"/>
                    <a:gd name="T4" fmla="*/ 2 w 34"/>
                    <a:gd name="T5" fmla="*/ 13 h 26"/>
                    <a:gd name="T6" fmla="*/ 11 w 34"/>
                    <a:gd name="T7" fmla="*/ 20 h 26"/>
                    <a:gd name="T8" fmla="*/ 17 w 34"/>
                    <a:gd name="T9" fmla="*/ 24 h 26"/>
                    <a:gd name="T10" fmla="*/ 25 w 34"/>
                    <a:gd name="T11" fmla="*/ 25 h 26"/>
                    <a:gd name="T12" fmla="*/ 33 w 34"/>
                    <a:gd name="T13" fmla="*/ 25 h 26"/>
                  </a:gdLst>
                  <a:ahLst/>
                  <a:cxnLst>
                    <a:cxn ang="0">
                      <a:pos x="T0" y="T1"/>
                    </a:cxn>
                    <a:cxn ang="0">
                      <a:pos x="T2" y="T3"/>
                    </a:cxn>
                    <a:cxn ang="0">
                      <a:pos x="T4" y="T5"/>
                    </a:cxn>
                    <a:cxn ang="0">
                      <a:pos x="T6" y="T7"/>
                    </a:cxn>
                    <a:cxn ang="0">
                      <a:pos x="T8" y="T9"/>
                    </a:cxn>
                    <a:cxn ang="0">
                      <a:pos x="T10" y="T11"/>
                    </a:cxn>
                    <a:cxn ang="0">
                      <a:pos x="T12" y="T13"/>
                    </a:cxn>
                  </a:cxnLst>
                  <a:rect l="0" t="0" r="r" b="b"/>
                  <a:pathLst>
                    <a:path w="34" h="26">
                      <a:moveTo>
                        <a:pt x="0" y="0"/>
                      </a:moveTo>
                      <a:lnTo>
                        <a:pt x="0" y="7"/>
                      </a:lnTo>
                      <a:lnTo>
                        <a:pt x="2" y="13"/>
                      </a:lnTo>
                      <a:lnTo>
                        <a:pt x="11" y="20"/>
                      </a:lnTo>
                      <a:lnTo>
                        <a:pt x="17" y="24"/>
                      </a:lnTo>
                      <a:lnTo>
                        <a:pt x="25" y="25"/>
                      </a:lnTo>
                      <a:lnTo>
                        <a:pt x="33" y="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Line 23"/>
                <p:cNvSpPr>
                  <a:spLocks noChangeShapeType="1"/>
                </p:cNvSpPr>
                <p:nvPr/>
              </p:nvSpPr>
              <p:spPr bwMode="auto">
                <a:xfrm>
                  <a:off x="5146" y="3061"/>
                  <a:ext cx="1" cy="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566" name="Group 38"/>
            <p:cNvGrpSpPr>
              <a:grpSpLocks/>
            </p:cNvGrpSpPr>
            <p:nvPr/>
          </p:nvGrpSpPr>
          <p:grpSpPr bwMode="auto">
            <a:xfrm>
              <a:off x="4941" y="2905"/>
              <a:ext cx="537" cy="69"/>
              <a:chOff x="4941" y="2905"/>
              <a:chExt cx="537" cy="69"/>
            </a:xfrm>
          </p:grpSpPr>
          <p:grpSp>
            <p:nvGrpSpPr>
              <p:cNvPr id="22557" name="Group 29"/>
              <p:cNvGrpSpPr>
                <a:grpSpLocks/>
              </p:cNvGrpSpPr>
              <p:nvPr/>
            </p:nvGrpSpPr>
            <p:grpSpPr bwMode="auto">
              <a:xfrm>
                <a:off x="4941" y="2942"/>
                <a:ext cx="74" cy="32"/>
                <a:chOff x="4941" y="2942"/>
                <a:chExt cx="74" cy="32"/>
              </a:xfrm>
            </p:grpSpPr>
            <p:sp>
              <p:nvSpPr>
                <p:cNvPr id="22554" name="Line 26"/>
                <p:cNvSpPr>
                  <a:spLocks noChangeShapeType="1"/>
                </p:cNvSpPr>
                <p:nvPr/>
              </p:nvSpPr>
              <p:spPr bwMode="auto">
                <a:xfrm flipH="1">
                  <a:off x="4941" y="2962"/>
                  <a:ext cx="28"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Freeform 27"/>
                <p:cNvSpPr>
                  <a:spLocks/>
                </p:cNvSpPr>
                <p:nvPr/>
              </p:nvSpPr>
              <p:spPr bwMode="auto">
                <a:xfrm>
                  <a:off x="4951" y="2943"/>
                  <a:ext cx="64" cy="31"/>
                </a:xfrm>
                <a:custGeom>
                  <a:avLst/>
                  <a:gdLst>
                    <a:gd name="T0" fmla="*/ 54 w 64"/>
                    <a:gd name="T1" fmla="*/ 0 h 31"/>
                    <a:gd name="T2" fmla="*/ 47 w 64"/>
                    <a:gd name="T3" fmla="*/ 0 h 31"/>
                    <a:gd name="T4" fmla="*/ 37 w 64"/>
                    <a:gd name="T5" fmla="*/ 2 h 31"/>
                    <a:gd name="T6" fmla="*/ 31 w 64"/>
                    <a:gd name="T7" fmla="*/ 3 h 31"/>
                    <a:gd name="T8" fmla="*/ 21 w 64"/>
                    <a:gd name="T9" fmla="*/ 6 h 31"/>
                    <a:gd name="T10" fmla="*/ 14 w 64"/>
                    <a:gd name="T11" fmla="*/ 9 h 31"/>
                    <a:gd name="T12" fmla="*/ 9 w 64"/>
                    <a:gd name="T13" fmla="*/ 11 h 31"/>
                    <a:gd name="T14" fmla="*/ 5 w 64"/>
                    <a:gd name="T15" fmla="*/ 14 h 31"/>
                    <a:gd name="T16" fmla="*/ 0 w 64"/>
                    <a:gd name="T17" fmla="*/ 18 h 31"/>
                    <a:gd name="T18" fmla="*/ 3 w 64"/>
                    <a:gd name="T19" fmla="*/ 21 h 31"/>
                    <a:gd name="T20" fmla="*/ 8 w 64"/>
                    <a:gd name="T21" fmla="*/ 25 h 31"/>
                    <a:gd name="T22" fmla="*/ 16 w 64"/>
                    <a:gd name="T23" fmla="*/ 27 h 31"/>
                    <a:gd name="T24" fmla="*/ 24 w 64"/>
                    <a:gd name="T25" fmla="*/ 28 h 31"/>
                    <a:gd name="T26" fmla="*/ 31 w 64"/>
                    <a:gd name="T27" fmla="*/ 29 h 31"/>
                    <a:gd name="T28" fmla="*/ 41 w 64"/>
                    <a:gd name="T29" fmla="*/ 30 h 31"/>
                    <a:gd name="T30" fmla="*/ 53 w 64"/>
                    <a:gd name="T31" fmla="*/ 30 h 31"/>
                    <a:gd name="T32" fmla="*/ 63 w 64"/>
                    <a:gd name="T33" fmla="*/ 28 h 31"/>
                    <a:gd name="T34" fmla="*/ 56 w 64"/>
                    <a:gd name="T35" fmla="*/ 16 h 31"/>
                    <a:gd name="T36" fmla="*/ 54 w 64"/>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1">
                      <a:moveTo>
                        <a:pt x="54" y="0"/>
                      </a:moveTo>
                      <a:lnTo>
                        <a:pt x="47" y="0"/>
                      </a:lnTo>
                      <a:lnTo>
                        <a:pt x="37" y="2"/>
                      </a:lnTo>
                      <a:lnTo>
                        <a:pt x="31" y="3"/>
                      </a:lnTo>
                      <a:lnTo>
                        <a:pt x="21" y="6"/>
                      </a:lnTo>
                      <a:lnTo>
                        <a:pt x="14" y="9"/>
                      </a:lnTo>
                      <a:lnTo>
                        <a:pt x="9" y="11"/>
                      </a:lnTo>
                      <a:lnTo>
                        <a:pt x="5" y="14"/>
                      </a:lnTo>
                      <a:lnTo>
                        <a:pt x="0" y="18"/>
                      </a:lnTo>
                      <a:lnTo>
                        <a:pt x="3" y="21"/>
                      </a:lnTo>
                      <a:lnTo>
                        <a:pt x="8" y="25"/>
                      </a:lnTo>
                      <a:lnTo>
                        <a:pt x="16" y="27"/>
                      </a:lnTo>
                      <a:lnTo>
                        <a:pt x="24" y="28"/>
                      </a:lnTo>
                      <a:lnTo>
                        <a:pt x="31" y="29"/>
                      </a:lnTo>
                      <a:lnTo>
                        <a:pt x="41" y="30"/>
                      </a:lnTo>
                      <a:lnTo>
                        <a:pt x="53" y="30"/>
                      </a:lnTo>
                      <a:lnTo>
                        <a:pt x="63" y="28"/>
                      </a:lnTo>
                      <a:lnTo>
                        <a:pt x="56" y="16"/>
                      </a:lnTo>
                      <a:lnTo>
                        <a:pt x="54" y="0"/>
                      </a:lnTo>
                    </a:path>
                  </a:pathLst>
                </a:custGeom>
                <a:solidFill>
                  <a:srgbClr val="BFBFB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Freeform 28"/>
                <p:cNvSpPr>
                  <a:spLocks/>
                </p:cNvSpPr>
                <p:nvPr/>
              </p:nvSpPr>
              <p:spPr bwMode="auto">
                <a:xfrm>
                  <a:off x="4988" y="2942"/>
                  <a:ext cx="23" cy="32"/>
                </a:xfrm>
                <a:custGeom>
                  <a:avLst/>
                  <a:gdLst>
                    <a:gd name="T0" fmla="*/ 0 w 23"/>
                    <a:gd name="T1" fmla="*/ 3 h 32"/>
                    <a:gd name="T2" fmla="*/ 18 w 23"/>
                    <a:gd name="T3" fmla="*/ 0 h 32"/>
                    <a:gd name="T4" fmla="*/ 16 w 23"/>
                    <a:gd name="T5" fmla="*/ 7 h 32"/>
                    <a:gd name="T6" fmla="*/ 19 w 23"/>
                    <a:gd name="T7" fmla="*/ 16 h 32"/>
                    <a:gd name="T8" fmla="*/ 22 w 23"/>
                    <a:gd name="T9" fmla="*/ 28 h 32"/>
                    <a:gd name="T10" fmla="*/ 22 w 23"/>
                    <a:gd name="T11" fmla="*/ 31 h 32"/>
                    <a:gd name="T12" fmla="*/ 14 w 23"/>
                    <a:gd name="T13" fmla="*/ 31 h 32"/>
                    <a:gd name="T14" fmla="*/ 0 w 23"/>
                    <a:gd name="T15" fmla="*/ 31 h 32"/>
                    <a:gd name="T16" fmla="*/ 4 w 23"/>
                    <a:gd name="T17" fmla="*/ 23 h 32"/>
                    <a:gd name="T18" fmla="*/ 4 w 23"/>
                    <a:gd name="T19" fmla="*/ 16 h 32"/>
                    <a:gd name="T20" fmla="*/ 3 w 23"/>
                    <a:gd name="T21" fmla="*/ 9 h 32"/>
                    <a:gd name="T22" fmla="*/ 0 w 23"/>
                    <a:gd name="T2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0" y="3"/>
                      </a:moveTo>
                      <a:lnTo>
                        <a:pt x="18" y="0"/>
                      </a:lnTo>
                      <a:lnTo>
                        <a:pt x="16" y="7"/>
                      </a:lnTo>
                      <a:lnTo>
                        <a:pt x="19" y="16"/>
                      </a:lnTo>
                      <a:lnTo>
                        <a:pt x="22" y="28"/>
                      </a:lnTo>
                      <a:lnTo>
                        <a:pt x="22" y="31"/>
                      </a:lnTo>
                      <a:lnTo>
                        <a:pt x="14" y="31"/>
                      </a:lnTo>
                      <a:lnTo>
                        <a:pt x="0" y="31"/>
                      </a:lnTo>
                      <a:lnTo>
                        <a:pt x="4" y="23"/>
                      </a:lnTo>
                      <a:lnTo>
                        <a:pt x="4" y="16"/>
                      </a:lnTo>
                      <a:lnTo>
                        <a:pt x="3" y="9"/>
                      </a:lnTo>
                      <a:lnTo>
                        <a:pt x="0" y="3"/>
                      </a:lnTo>
                    </a:path>
                  </a:pathLst>
                </a:custGeom>
                <a:solidFill>
                  <a:srgbClr val="0000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565" name="Group 37"/>
              <p:cNvGrpSpPr>
                <a:grpSpLocks/>
              </p:cNvGrpSpPr>
              <p:nvPr/>
            </p:nvGrpSpPr>
            <p:grpSpPr bwMode="auto">
              <a:xfrm>
                <a:off x="4988" y="2905"/>
                <a:ext cx="490" cy="69"/>
                <a:chOff x="4988" y="2905"/>
                <a:chExt cx="490" cy="69"/>
              </a:xfrm>
            </p:grpSpPr>
            <p:grpSp>
              <p:nvGrpSpPr>
                <p:cNvPr id="22563" name="Group 35"/>
                <p:cNvGrpSpPr>
                  <a:grpSpLocks/>
                </p:cNvGrpSpPr>
                <p:nvPr/>
              </p:nvGrpSpPr>
              <p:grpSpPr bwMode="auto">
                <a:xfrm>
                  <a:off x="5058" y="2905"/>
                  <a:ext cx="420" cy="67"/>
                  <a:chOff x="5058" y="2905"/>
                  <a:chExt cx="420" cy="67"/>
                </a:xfrm>
              </p:grpSpPr>
              <p:sp>
                <p:nvSpPr>
                  <p:cNvPr id="22558" name="Freeform 30"/>
                  <p:cNvSpPr>
                    <a:spLocks/>
                  </p:cNvSpPr>
                  <p:nvPr/>
                </p:nvSpPr>
                <p:spPr bwMode="auto">
                  <a:xfrm>
                    <a:off x="5242" y="2905"/>
                    <a:ext cx="177" cy="18"/>
                  </a:xfrm>
                  <a:custGeom>
                    <a:avLst/>
                    <a:gdLst>
                      <a:gd name="T0" fmla="*/ 176 w 177"/>
                      <a:gd name="T1" fmla="*/ 12 h 18"/>
                      <a:gd name="T2" fmla="*/ 176 w 177"/>
                      <a:gd name="T3" fmla="*/ 5 h 18"/>
                      <a:gd name="T4" fmla="*/ 172 w 177"/>
                      <a:gd name="T5" fmla="*/ 1 h 18"/>
                      <a:gd name="T6" fmla="*/ 166 w 177"/>
                      <a:gd name="T7" fmla="*/ 0 h 18"/>
                      <a:gd name="T8" fmla="*/ 158 w 177"/>
                      <a:gd name="T9" fmla="*/ 0 h 18"/>
                      <a:gd name="T10" fmla="*/ 140 w 177"/>
                      <a:gd name="T11" fmla="*/ 0 h 18"/>
                      <a:gd name="T12" fmla="*/ 112 w 177"/>
                      <a:gd name="T13" fmla="*/ 1 h 18"/>
                      <a:gd name="T14" fmla="*/ 85 w 177"/>
                      <a:gd name="T15" fmla="*/ 2 h 18"/>
                      <a:gd name="T16" fmla="*/ 66 w 177"/>
                      <a:gd name="T17" fmla="*/ 3 h 18"/>
                      <a:gd name="T18" fmla="*/ 41 w 177"/>
                      <a:gd name="T19" fmla="*/ 4 h 18"/>
                      <a:gd name="T20" fmla="*/ 23 w 177"/>
                      <a:gd name="T21" fmla="*/ 5 h 18"/>
                      <a:gd name="T22" fmla="*/ 5 w 177"/>
                      <a:gd name="T23" fmla="*/ 7 h 18"/>
                      <a:gd name="T24" fmla="*/ 12 w 177"/>
                      <a:gd name="T25" fmla="*/ 5 h 18"/>
                      <a:gd name="T26" fmla="*/ 2 w 177"/>
                      <a:gd name="T27" fmla="*/ 9 h 18"/>
                      <a:gd name="T28" fmla="*/ 0 w 177"/>
                      <a:gd name="T29" fmla="*/ 17 h 18"/>
                      <a:gd name="T30" fmla="*/ 176 w 177"/>
                      <a:gd name="T3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8">
                        <a:moveTo>
                          <a:pt x="176" y="12"/>
                        </a:moveTo>
                        <a:lnTo>
                          <a:pt x="176" y="5"/>
                        </a:lnTo>
                        <a:lnTo>
                          <a:pt x="172" y="1"/>
                        </a:lnTo>
                        <a:lnTo>
                          <a:pt x="166" y="0"/>
                        </a:lnTo>
                        <a:lnTo>
                          <a:pt x="158" y="0"/>
                        </a:lnTo>
                        <a:lnTo>
                          <a:pt x="140" y="0"/>
                        </a:lnTo>
                        <a:lnTo>
                          <a:pt x="112" y="1"/>
                        </a:lnTo>
                        <a:lnTo>
                          <a:pt x="85" y="2"/>
                        </a:lnTo>
                        <a:lnTo>
                          <a:pt x="66" y="3"/>
                        </a:lnTo>
                        <a:lnTo>
                          <a:pt x="41" y="4"/>
                        </a:lnTo>
                        <a:lnTo>
                          <a:pt x="23" y="5"/>
                        </a:lnTo>
                        <a:lnTo>
                          <a:pt x="5" y="7"/>
                        </a:lnTo>
                        <a:lnTo>
                          <a:pt x="12" y="5"/>
                        </a:lnTo>
                        <a:lnTo>
                          <a:pt x="2" y="9"/>
                        </a:lnTo>
                        <a:lnTo>
                          <a:pt x="0" y="17"/>
                        </a:lnTo>
                        <a:lnTo>
                          <a:pt x="176" y="12"/>
                        </a:lnTo>
                      </a:path>
                    </a:pathLst>
                  </a:custGeom>
                  <a:solidFill>
                    <a:srgbClr val="000000"/>
                  </a:solidFill>
                  <a:ln w="12700" cap="rnd" cmpd="sng">
                    <a:solidFill>
                      <a:srgbClr val="BF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Freeform 31"/>
                  <p:cNvSpPr>
                    <a:spLocks/>
                  </p:cNvSpPr>
                  <p:nvPr/>
                </p:nvSpPr>
                <p:spPr bwMode="auto">
                  <a:xfrm>
                    <a:off x="5464" y="2912"/>
                    <a:ext cx="14" cy="14"/>
                  </a:xfrm>
                  <a:custGeom>
                    <a:avLst/>
                    <a:gdLst>
                      <a:gd name="T0" fmla="*/ 0 w 14"/>
                      <a:gd name="T1" fmla="*/ 1 h 14"/>
                      <a:gd name="T2" fmla="*/ 12 w 14"/>
                      <a:gd name="T3" fmla="*/ 0 h 14"/>
                      <a:gd name="T4" fmla="*/ 13 w 14"/>
                      <a:gd name="T5" fmla="*/ 9 h 14"/>
                      <a:gd name="T6" fmla="*/ 0 w 14"/>
                      <a:gd name="T7" fmla="*/ 13 h 14"/>
                      <a:gd name="T8" fmla="*/ 0 w 14"/>
                      <a:gd name="T9" fmla="*/ 1 h 14"/>
                    </a:gdLst>
                    <a:ahLst/>
                    <a:cxnLst>
                      <a:cxn ang="0">
                        <a:pos x="T0" y="T1"/>
                      </a:cxn>
                      <a:cxn ang="0">
                        <a:pos x="T2" y="T3"/>
                      </a:cxn>
                      <a:cxn ang="0">
                        <a:pos x="T4" y="T5"/>
                      </a:cxn>
                      <a:cxn ang="0">
                        <a:pos x="T6" y="T7"/>
                      </a:cxn>
                      <a:cxn ang="0">
                        <a:pos x="T8" y="T9"/>
                      </a:cxn>
                    </a:cxnLst>
                    <a:rect l="0" t="0" r="r" b="b"/>
                    <a:pathLst>
                      <a:path w="14" h="14">
                        <a:moveTo>
                          <a:pt x="0" y="1"/>
                        </a:moveTo>
                        <a:lnTo>
                          <a:pt x="12" y="0"/>
                        </a:lnTo>
                        <a:lnTo>
                          <a:pt x="13" y="9"/>
                        </a:lnTo>
                        <a:lnTo>
                          <a:pt x="0" y="13"/>
                        </a:lnTo>
                        <a:lnTo>
                          <a:pt x="0" y="1"/>
                        </a:lnTo>
                      </a:path>
                    </a:pathLst>
                  </a:custGeom>
                  <a:solidFill>
                    <a:srgbClr val="BFBFB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Freeform 32"/>
                  <p:cNvSpPr>
                    <a:spLocks/>
                  </p:cNvSpPr>
                  <p:nvPr/>
                </p:nvSpPr>
                <p:spPr bwMode="auto">
                  <a:xfrm>
                    <a:off x="5058" y="2912"/>
                    <a:ext cx="384" cy="60"/>
                  </a:xfrm>
                  <a:custGeom>
                    <a:avLst/>
                    <a:gdLst>
                      <a:gd name="T0" fmla="*/ 24 w 384"/>
                      <a:gd name="T1" fmla="*/ 22 h 60"/>
                      <a:gd name="T2" fmla="*/ 59 w 384"/>
                      <a:gd name="T3" fmla="*/ 19 h 60"/>
                      <a:gd name="T4" fmla="*/ 110 w 384"/>
                      <a:gd name="T5" fmla="*/ 14 h 60"/>
                      <a:gd name="T6" fmla="*/ 150 w 384"/>
                      <a:gd name="T7" fmla="*/ 9 h 60"/>
                      <a:gd name="T8" fmla="*/ 191 w 384"/>
                      <a:gd name="T9" fmla="*/ 6 h 60"/>
                      <a:gd name="T10" fmla="*/ 225 w 384"/>
                      <a:gd name="T11" fmla="*/ 5 h 60"/>
                      <a:gd name="T12" fmla="*/ 251 w 384"/>
                      <a:gd name="T13" fmla="*/ 4 h 60"/>
                      <a:gd name="T14" fmla="*/ 277 w 384"/>
                      <a:gd name="T15" fmla="*/ 4 h 60"/>
                      <a:gd name="T16" fmla="*/ 317 w 384"/>
                      <a:gd name="T17" fmla="*/ 0 h 60"/>
                      <a:gd name="T18" fmla="*/ 351 w 384"/>
                      <a:gd name="T19" fmla="*/ 0 h 60"/>
                      <a:gd name="T20" fmla="*/ 371 w 384"/>
                      <a:gd name="T21" fmla="*/ 0 h 60"/>
                      <a:gd name="T22" fmla="*/ 377 w 384"/>
                      <a:gd name="T23" fmla="*/ 3 h 60"/>
                      <a:gd name="T24" fmla="*/ 381 w 384"/>
                      <a:gd name="T25" fmla="*/ 7 h 60"/>
                      <a:gd name="T26" fmla="*/ 383 w 384"/>
                      <a:gd name="T27" fmla="*/ 13 h 60"/>
                      <a:gd name="T28" fmla="*/ 382 w 384"/>
                      <a:gd name="T29" fmla="*/ 22 h 60"/>
                      <a:gd name="T30" fmla="*/ 371 w 384"/>
                      <a:gd name="T31" fmla="*/ 26 h 60"/>
                      <a:gd name="T32" fmla="*/ 355 w 384"/>
                      <a:gd name="T33" fmla="*/ 29 h 60"/>
                      <a:gd name="T34" fmla="*/ 329 w 384"/>
                      <a:gd name="T35" fmla="*/ 33 h 60"/>
                      <a:gd name="T36" fmla="*/ 295 w 384"/>
                      <a:gd name="T37" fmla="*/ 38 h 60"/>
                      <a:gd name="T38" fmla="*/ 263 w 384"/>
                      <a:gd name="T39" fmla="*/ 42 h 60"/>
                      <a:gd name="T40" fmla="*/ 228 w 384"/>
                      <a:gd name="T41" fmla="*/ 47 h 60"/>
                      <a:gd name="T42" fmla="*/ 192 w 384"/>
                      <a:gd name="T43" fmla="*/ 49 h 60"/>
                      <a:gd name="T44" fmla="*/ 175 w 384"/>
                      <a:gd name="T45" fmla="*/ 51 h 60"/>
                      <a:gd name="T46" fmla="*/ 158 w 384"/>
                      <a:gd name="T47" fmla="*/ 52 h 60"/>
                      <a:gd name="T48" fmla="*/ 141 w 384"/>
                      <a:gd name="T49" fmla="*/ 53 h 60"/>
                      <a:gd name="T50" fmla="*/ 120 w 384"/>
                      <a:gd name="T51" fmla="*/ 55 h 60"/>
                      <a:gd name="T52" fmla="*/ 100 w 384"/>
                      <a:gd name="T53" fmla="*/ 56 h 60"/>
                      <a:gd name="T54" fmla="*/ 80 w 384"/>
                      <a:gd name="T55" fmla="*/ 58 h 60"/>
                      <a:gd name="T56" fmla="*/ 50 w 384"/>
                      <a:gd name="T57" fmla="*/ 59 h 60"/>
                      <a:gd name="T58" fmla="*/ 35 w 384"/>
                      <a:gd name="T59" fmla="*/ 59 h 60"/>
                      <a:gd name="T60" fmla="*/ 29 w 384"/>
                      <a:gd name="T61" fmla="*/ 52 h 60"/>
                      <a:gd name="T62" fmla="*/ 23 w 384"/>
                      <a:gd name="T63" fmla="*/ 43 h 60"/>
                      <a:gd name="T64" fmla="*/ 16 w 384"/>
                      <a:gd name="T65" fmla="*/ 36 h 60"/>
                      <a:gd name="T66" fmla="*/ 0 w 384"/>
                      <a:gd name="T67" fmla="*/ 24 h 60"/>
                      <a:gd name="T68" fmla="*/ 24 w 384"/>
                      <a:gd name="T69"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60">
                        <a:moveTo>
                          <a:pt x="24" y="22"/>
                        </a:moveTo>
                        <a:lnTo>
                          <a:pt x="59" y="19"/>
                        </a:lnTo>
                        <a:lnTo>
                          <a:pt x="110" y="14"/>
                        </a:lnTo>
                        <a:lnTo>
                          <a:pt x="150" y="9"/>
                        </a:lnTo>
                        <a:lnTo>
                          <a:pt x="191" y="6"/>
                        </a:lnTo>
                        <a:lnTo>
                          <a:pt x="225" y="5"/>
                        </a:lnTo>
                        <a:lnTo>
                          <a:pt x="251" y="4"/>
                        </a:lnTo>
                        <a:lnTo>
                          <a:pt x="277" y="4"/>
                        </a:lnTo>
                        <a:lnTo>
                          <a:pt x="317" y="0"/>
                        </a:lnTo>
                        <a:lnTo>
                          <a:pt x="351" y="0"/>
                        </a:lnTo>
                        <a:lnTo>
                          <a:pt x="371" y="0"/>
                        </a:lnTo>
                        <a:lnTo>
                          <a:pt x="377" y="3"/>
                        </a:lnTo>
                        <a:lnTo>
                          <a:pt x="381" y="7"/>
                        </a:lnTo>
                        <a:lnTo>
                          <a:pt x="383" y="13"/>
                        </a:lnTo>
                        <a:lnTo>
                          <a:pt x="382" y="22"/>
                        </a:lnTo>
                        <a:lnTo>
                          <a:pt x="371" y="26"/>
                        </a:lnTo>
                        <a:lnTo>
                          <a:pt x="355" y="29"/>
                        </a:lnTo>
                        <a:lnTo>
                          <a:pt x="329" y="33"/>
                        </a:lnTo>
                        <a:lnTo>
                          <a:pt x="295" y="38"/>
                        </a:lnTo>
                        <a:lnTo>
                          <a:pt x="263" y="42"/>
                        </a:lnTo>
                        <a:lnTo>
                          <a:pt x="228" y="47"/>
                        </a:lnTo>
                        <a:lnTo>
                          <a:pt x="192" y="49"/>
                        </a:lnTo>
                        <a:lnTo>
                          <a:pt x="175" y="51"/>
                        </a:lnTo>
                        <a:lnTo>
                          <a:pt x="158" y="52"/>
                        </a:lnTo>
                        <a:lnTo>
                          <a:pt x="141" y="53"/>
                        </a:lnTo>
                        <a:lnTo>
                          <a:pt x="120" y="55"/>
                        </a:lnTo>
                        <a:lnTo>
                          <a:pt x="100" y="56"/>
                        </a:lnTo>
                        <a:lnTo>
                          <a:pt x="80" y="58"/>
                        </a:lnTo>
                        <a:lnTo>
                          <a:pt x="50" y="59"/>
                        </a:lnTo>
                        <a:lnTo>
                          <a:pt x="35" y="59"/>
                        </a:lnTo>
                        <a:lnTo>
                          <a:pt x="29" y="52"/>
                        </a:lnTo>
                        <a:lnTo>
                          <a:pt x="23" y="43"/>
                        </a:lnTo>
                        <a:lnTo>
                          <a:pt x="16" y="36"/>
                        </a:lnTo>
                        <a:lnTo>
                          <a:pt x="0" y="24"/>
                        </a:lnTo>
                        <a:lnTo>
                          <a:pt x="24" y="22"/>
                        </a:lnTo>
                      </a:path>
                    </a:pathLst>
                  </a:custGeom>
                  <a:solidFill>
                    <a:srgbClr val="0000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1" name="Freeform 33"/>
                  <p:cNvSpPr>
                    <a:spLocks/>
                  </p:cNvSpPr>
                  <p:nvPr/>
                </p:nvSpPr>
                <p:spPr bwMode="auto">
                  <a:xfrm>
                    <a:off x="5424" y="2910"/>
                    <a:ext cx="44" cy="27"/>
                  </a:xfrm>
                  <a:custGeom>
                    <a:avLst/>
                    <a:gdLst>
                      <a:gd name="T0" fmla="*/ 3 w 44"/>
                      <a:gd name="T1" fmla="*/ 1 h 27"/>
                      <a:gd name="T2" fmla="*/ 0 w 44"/>
                      <a:gd name="T3" fmla="*/ 10 h 27"/>
                      <a:gd name="T4" fmla="*/ 0 w 44"/>
                      <a:gd name="T5" fmla="*/ 17 h 27"/>
                      <a:gd name="T6" fmla="*/ 2 w 44"/>
                      <a:gd name="T7" fmla="*/ 22 h 27"/>
                      <a:gd name="T8" fmla="*/ 4 w 44"/>
                      <a:gd name="T9" fmla="*/ 26 h 27"/>
                      <a:gd name="T10" fmla="*/ 16 w 44"/>
                      <a:gd name="T11" fmla="*/ 25 h 27"/>
                      <a:gd name="T12" fmla="*/ 26 w 44"/>
                      <a:gd name="T13" fmla="*/ 22 h 27"/>
                      <a:gd name="T14" fmla="*/ 33 w 44"/>
                      <a:gd name="T15" fmla="*/ 19 h 27"/>
                      <a:gd name="T16" fmla="*/ 39 w 44"/>
                      <a:gd name="T17" fmla="*/ 16 h 27"/>
                      <a:gd name="T18" fmla="*/ 43 w 44"/>
                      <a:gd name="T19" fmla="*/ 13 h 27"/>
                      <a:gd name="T20" fmla="*/ 40 w 44"/>
                      <a:gd name="T21" fmla="*/ 10 h 27"/>
                      <a:gd name="T22" fmla="*/ 39 w 44"/>
                      <a:gd name="T23" fmla="*/ 4 h 27"/>
                      <a:gd name="T24" fmla="*/ 42 w 44"/>
                      <a:gd name="T25" fmla="*/ 1 h 27"/>
                      <a:gd name="T26" fmla="*/ 36 w 44"/>
                      <a:gd name="T27" fmla="*/ 0 h 27"/>
                      <a:gd name="T28" fmla="*/ 23 w 44"/>
                      <a:gd name="T29" fmla="*/ 0 h 27"/>
                      <a:gd name="T30" fmla="*/ 3 w 44"/>
                      <a:gd name="T3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7">
                        <a:moveTo>
                          <a:pt x="3" y="1"/>
                        </a:moveTo>
                        <a:lnTo>
                          <a:pt x="0" y="10"/>
                        </a:lnTo>
                        <a:lnTo>
                          <a:pt x="0" y="17"/>
                        </a:lnTo>
                        <a:lnTo>
                          <a:pt x="2" y="22"/>
                        </a:lnTo>
                        <a:lnTo>
                          <a:pt x="4" y="26"/>
                        </a:lnTo>
                        <a:lnTo>
                          <a:pt x="16" y="25"/>
                        </a:lnTo>
                        <a:lnTo>
                          <a:pt x="26" y="22"/>
                        </a:lnTo>
                        <a:lnTo>
                          <a:pt x="33" y="19"/>
                        </a:lnTo>
                        <a:lnTo>
                          <a:pt x="39" y="16"/>
                        </a:lnTo>
                        <a:lnTo>
                          <a:pt x="43" y="13"/>
                        </a:lnTo>
                        <a:lnTo>
                          <a:pt x="40" y="10"/>
                        </a:lnTo>
                        <a:lnTo>
                          <a:pt x="39" y="4"/>
                        </a:lnTo>
                        <a:lnTo>
                          <a:pt x="42" y="1"/>
                        </a:lnTo>
                        <a:lnTo>
                          <a:pt x="36" y="0"/>
                        </a:lnTo>
                        <a:lnTo>
                          <a:pt x="23" y="0"/>
                        </a:lnTo>
                        <a:lnTo>
                          <a:pt x="3" y="1"/>
                        </a:lnTo>
                      </a:path>
                    </a:pathLst>
                  </a:custGeom>
                  <a:solidFill>
                    <a:srgbClr val="BFBFB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2" name="Freeform 34"/>
                  <p:cNvSpPr>
                    <a:spLocks/>
                  </p:cNvSpPr>
                  <p:nvPr/>
                </p:nvSpPr>
                <p:spPr bwMode="auto">
                  <a:xfrm>
                    <a:off x="5415" y="2913"/>
                    <a:ext cx="6" cy="27"/>
                  </a:xfrm>
                  <a:custGeom>
                    <a:avLst/>
                    <a:gdLst>
                      <a:gd name="T0" fmla="*/ 3 w 6"/>
                      <a:gd name="T1" fmla="*/ 0 h 27"/>
                      <a:gd name="T2" fmla="*/ 0 w 6"/>
                      <a:gd name="T3" fmla="*/ 8 h 27"/>
                      <a:gd name="T4" fmla="*/ 0 w 6"/>
                      <a:gd name="T5" fmla="*/ 14 h 27"/>
                      <a:gd name="T6" fmla="*/ 2 w 6"/>
                      <a:gd name="T7" fmla="*/ 21 h 27"/>
                      <a:gd name="T8" fmla="*/ 5 w 6"/>
                      <a:gd name="T9" fmla="*/ 26 h 27"/>
                    </a:gdLst>
                    <a:ahLst/>
                    <a:cxnLst>
                      <a:cxn ang="0">
                        <a:pos x="T0" y="T1"/>
                      </a:cxn>
                      <a:cxn ang="0">
                        <a:pos x="T2" y="T3"/>
                      </a:cxn>
                      <a:cxn ang="0">
                        <a:pos x="T4" y="T5"/>
                      </a:cxn>
                      <a:cxn ang="0">
                        <a:pos x="T6" y="T7"/>
                      </a:cxn>
                      <a:cxn ang="0">
                        <a:pos x="T8" y="T9"/>
                      </a:cxn>
                    </a:cxnLst>
                    <a:rect l="0" t="0" r="r" b="b"/>
                    <a:pathLst>
                      <a:path w="6" h="27">
                        <a:moveTo>
                          <a:pt x="3" y="0"/>
                        </a:moveTo>
                        <a:lnTo>
                          <a:pt x="0" y="8"/>
                        </a:lnTo>
                        <a:lnTo>
                          <a:pt x="0" y="14"/>
                        </a:lnTo>
                        <a:lnTo>
                          <a:pt x="2" y="21"/>
                        </a:lnTo>
                        <a:lnTo>
                          <a:pt x="5" y="2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64" name="Freeform 36"/>
                <p:cNvSpPr>
                  <a:spLocks/>
                </p:cNvSpPr>
                <p:nvPr/>
              </p:nvSpPr>
              <p:spPr bwMode="auto">
                <a:xfrm>
                  <a:off x="4988" y="2947"/>
                  <a:ext cx="6" cy="27"/>
                </a:xfrm>
                <a:custGeom>
                  <a:avLst/>
                  <a:gdLst>
                    <a:gd name="T0" fmla="*/ 0 w 6"/>
                    <a:gd name="T1" fmla="*/ 0 h 27"/>
                    <a:gd name="T2" fmla="*/ 3 w 6"/>
                    <a:gd name="T3" fmla="*/ 4 h 27"/>
                    <a:gd name="T4" fmla="*/ 5 w 6"/>
                    <a:gd name="T5" fmla="*/ 11 h 27"/>
                    <a:gd name="T6" fmla="*/ 5 w 6"/>
                    <a:gd name="T7" fmla="*/ 16 h 27"/>
                    <a:gd name="T8" fmla="*/ 4 w 6"/>
                    <a:gd name="T9" fmla="*/ 22 h 27"/>
                    <a:gd name="T10" fmla="*/ 2 w 6"/>
                    <a:gd name="T11" fmla="*/ 26 h 27"/>
                    <a:gd name="T12" fmla="*/ 3 w 6"/>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6" h="27">
                      <a:moveTo>
                        <a:pt x="0" y="0"/>
                      </a:moveTo>
                      <a:lnTo>
                        <a:pt x="3" y="4"/>
                      </a:lnTo>
                      <a:lnTo>
                        <a:pt x="5" y="11"/>
                      </a:lnTo>
                      <a:lnTo>
                        <a:pt x="5" y="16"/>
                      </a:lnTo>
                      <a:lnTo>
                        <a:pt x="4" y="22"/>
                      </a:lnTo>
                      <a:lnTo>
                        <a:pt x="2" y="26"/>
                      </a:lnTo>
                      <a:lnTo>
                        <a:pt x="3" y="2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aphicFrame>
        <p:nvGraphicFramePr>
          <p:cNvPr id="22568" name="Object 40">
            <a:hlinkClick r:id="" action="ppaction://ole?verb=0"/>
          </p:cNvPr>
          <p:cNvGraphicFramePr>
            <a:graphicFrameLocks/>
          </p:cNvGraphicFramePr>
          <p:nvPr/>
        </p:nvGraphicFramePr>
        <p:xfrm>
          <a:off x="9197976" y="5746751"/>
          <a:ext cx="588963" cy="595313"/>
        </p:xfrm>
        <a:graphic>
          <a:graphicData uri="http://schemas.openxmlformats.org/presentationml/2006/ole">
            <mc:AlternateContent xmlns:mc="http://schemas.openxmlformats.org/markup-compatibility/2006">
              <mc:Choice xmlns:v="urn:schemas-microsoft-com:vml" Requires="v">
                <p:oleObj spid="_x0000_s2050" name="Clip" r:id="rId4" imgW="587160" imgH="593640" progId="MS_ClipArt_Gallery.2">
                  <p:embed/>
                </p:oleObj>
              </mc:Choice>
              <mc:Fallback>
                <p:oleObj name="Clip" r:id="rId4" imgW="587160" imgH="59364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976" y="5746751"/>
                        <a:ext cx="58896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114942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ChangeArrowheads="1"/>
          </p:cNvSpPr>
          <p:nvPr/>
        </p:nvSpPr>
        <p:spPr bwMode="auto">
          <a:xfrm>
            <a:off x="1847851" y="2967039"/>
            <a:ext cx="2532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b="1">
                <a:solidFill>
                  <a:schemeClr val="tx2"/>
                </a:solidFill>
                <a:latin typeface="Arial" panose="020B0604020202020204" pitchFamily="34" charset="0"/>
              </a:rPr>
              <a:t> </a:t>
            </a:r>
          </a:p>
        </p:txBody>
      </p:sp>
      <p:sp>
        <p:nvSpPr>
          <p:cNvPr id="96297" name="Rectangle 41"/>
          <p:cNvSpPr>
            <a:spLocks noChangeArrowheads="1"/>
          </p:cNvSpPr>
          <p:nvPr/>
        </p:nvSpPr>
        <p:spPr bwMode="auto">
          <a:xfrm>
            <a:off x="1752600" y="1346012"/>
            <a:ext cx="861060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800" dirty="0"/>
              <a:t>Army units are divided between </a:t>
            </a:r>
            <a:r>
              <a:rPr lang="en-US" sz="2800" b="1" dirty="0"/>
              <a:t>Table of Organization and</a:t>
            </a:r>
            <a:r>
              <a:rPr lang="en-US" sz="2800" dirty="0"/>
              <a:t> </a:t>
            </a:r>
            <a:r>
              <a:rPr lang="en-US" sz="2800" b="1" dirty="0"/>
              <a:t>Equipment (TOE)</a:t>
            </a:r>
            <a:r>
              <a:rPr lang="en-US" sz="2800" dirty="0"/>
              <a:t> units that are doctrinally defined operational Army field units, and </a:t>
            </a:r>
            <a:r>
              <a:rPr lang="en-US" sz="2800" b="1" dirty="0"/>
              <a:t>Table of Distribution and</a:t>
            </a:r>
            <a:r>
              <a:rPr lang="en-US" sz="2800" dirty="0"/>
              <a:t> </a:t>
            </a:r>
            <a:r>
              <a:rPr lang="en-US" sz="2800" b="1" dirty="0"/>
              <a:t>Allowances (TDA) </a:t>
            </a:r>
            <a:r>
              <a:rPr lang="en-US" sz="2800" dirty="0"/>
              <a:t>non-tactical, non-doctrinal units such as fixed facilities, command and control headquarters, and other Army/Joint organizations.</a:t>
            </a:r>
          </a:p>
          <a:p>
            <a:endParaRPr lang="en-US" sz="2800" dirty="0"/>
          </a:p>
          <a:p>
            <a:r>
              <a:rPr lang="en-US" sz="2800" dirty="0"/>
              <a:t>TDA units are organized to perform specific missions for which there are no appropriate TOEs and are discontinued as soon as their assigned missions have been accomplished. </a:t>
            </a:r>
          </a:p>
          <a:p>
            <a:endParaRPr lang="en-US" sz="2800" dirty="0"/>
          </a:p>
          <a:p>
            <a:endParaRPr lang="en-US" dirty="0"/>
          </a:p>
          <a:p>
            <a:endParaRPr lang="en-US" dirty="0"/>
          </a:p>
        </p:txBody>
      </p:sp>
    </p:spTree>
    <p:extLst>
      <p:ext uri="{BB962C8B-B14F-4D97-AF65-F5344CB8AC3E}">
        <p14:creationId xmlns:p14="http://schemas.microsoft.com/office/powerpoint/2010/main" val="37136868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847851" y="2967039"/>
            <a:ext cx="2532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b="1">
                <a:solidFill>
                  <a:schemeClr val="tx2"/>
                </a:solidFill>
                <a:latin typeface="Arial" panose="020B0604020202020204" pitchFamily="34" charset="0"/>
              </a:rPr>
              <a:t> </a:t>
            </a:r>
          </a:p>
        </p:txBody>
      </p:sp>
      <p:sp>
        <p:nvSpPr>
          <p:cNvPr id="98308" name="Rectangle 4"/>
          <p:cNvSpPr>
            <a:spLocks noChangeArrowheads="1"/>
          </p:cNvSpPr>
          <p:nvPr/>
        </p:nvSpPr>
        <p:spPr bwMode="auto">
          <a:xfrm>
            <a:off x="1676400" y="1662798"/>
            <a:ext cx="8839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dirty="0"/>
          </a:p>
          <a:p>
            <a:r>
              <a:rPr lang="en-US" sz="3200" b="1" dirty="0"/>
              <a:t>Modification Table of Organization and Equipment</a:t>
            </a:r>
            <a:r>
              <a:rPr lang="en-US" sz="3200" dirty="0"/>
              <a:t> </a:t>
            </a:r>
            <a:r>
              <a:rPr lang="en-US" sz="3200" b="1" dirty="0"/>
              <a:t>(MTOE)</a:t>
            </a:r>
            <a:r>
              <a:rPr lang="en-US" sz="3200" dirty="0"/>
              <a:t> form the "go to war" units of the Army, whether those units are direct combat (infantry, armor, artillery), CS (engineer, signal, military police) or (quartermaster, maintenance, medical) units. </a:t>
            </a:r>
          </a:p>
          <a:p>
            <a:endParaRPr lang="en-US" dirty="0"/>
          </a:p>
        </p:txBody>
      </p:sp>
    </p:spTree>
    <p:extLst>
      <p:ext uri="{BB962C8B-B14F-4D97-AF65-F5344CB8AC3E}">
        <p14:creationId xmlns:p14="http://schemas.microsoft.com/office/powerpoint/2010/main" val="279888915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834438" y="3659188"/>
            <a:ext cx="692150" cy="3619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3" name="Rectangle 107"/>
          <p:cNvSpPr>
            <a:spLocks noChangeArrowheads="1"/>
          </p:cNvSpPr>
          <p:nvPr/>
        </p:nvSpPr>
        <p:spPr bwMode="auto">
          <a:xfrm>
            <a:off x="4208464" y="1174751"/>
            <a:ext cx="45307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3200" b="1" u="sng" dirty="0">
                <a:solidFill>
                  <a:schemeClr val="tx2"/>
                </a:solidFill>
                <a:latin typeface="Arial" panose="020B0604020202020204" pitchFamily="34" charset="0"/>
              </a:rPr>
              <a:t>CLASSES OF SUPPLY</a:t>
            </a:r>
          </a:p>
        </p:txBody>
      </p:sp>
      <p:sp>
        <p:nvSpPr>
          <p:cNvPr id="24684" name="Rectangle 108"/>
          <p:cNvSpPr>
            <a:spLocks noChangeArrowheads="1"/>
          </p:cNvSpPr>
          <p:nvPr/>
        </p:nvSpPr>
        <p:spPr bwMode="auto">
          <a:xfrm>
            <a:off x="3498850" y="1914525"/>
            <a:ext cx="66421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5000"/>
              </a:lnSpc>
            </a:pPr>
            <a:r>
              <a:rPr lang="en-US" sz="2400" b="1">
                <a:solidFill>
                  <a:schemeClr val="tx2"/>
                </a:solidFill>
                <a:latin typeface="Arial" panose="020B0604020202020204" pitchFamily="34" charset="0"/>
              </a:rPr>
              <a:t>Subsistence to include bottled water and ice</a:t>
            </a:r>
          </a:p>
          <a:p>
            <a:pPr>
              <a:lnSpc>
                <a:spcPct val="125000"/>
              </a:lnSpc>
            </a:pPr>
            <a:r>
              <a:rPr lang="en-US" sz="2400" b="1">
                <a:solidFill>
                  <a:schemeClr val="tx2"/>
                </a:solidFill>
                <a:latin typeface="Arial" panose="020B0604020202020204" pitchFamily="34" charset="0"/>
              </a:rPr>
              <a:t>Clothing and equipment</a:t>
            </a:r>
          </a:p>
          <a:p>
            <a:pPr>
              <a:lnSpc>
                <a:spcPct val="125000"/>
              </a:lnSpc>
            </a:pPr>
            <a:r>
              <a:rPr lang="en-US" sz="2400" b="1">
                <a:solidFill>
                  <a:schemeClr val="tx2"/>
                </a:solidFill>
                <a:latin typeface="Arial" panose="020B0604020202020204" pitchFamily="34" charset="0"/>
              </a:rPr>
              <a:t>Petroleum, Oil, and Lubricants (POL)</a:t>
            </a:r>
          </a:p>
          <a:p>
            <a:pPr>
              <a:lnSpc>
                <a:spcPct val="125000"/>
              </a:lnSpc>
            </a:pPr>
            <a:r>
              <a:rPr lang="en-US" sz="2400" b="1">
                <a:solidFill>
                  <a:schemeClr val="tx2"/>
                </a:solidFill>
                <a:latin typeface="Arial" panose="020B0604020202020204" pitchFamily="34" charset="0"/>
              </a:rPr>
              <a:t>Construction and barrier material</a:t>
            </a:r>
          </a:p>
          <a:p>
            <a:pPr>
              <a:lnSpc>
                <a:spcPct val="125000"/>
              </a:lnSpc>
            </a:pPr>
            <a:r>
              <a:rPr lang="en-US" sz="2400" b="1">
                <a:solidFill>
                  <a:schemeClr val="tx2"/>
                </a:solidFill>
                <a:latin typeface="Arial" panose="020B0604020202020204" pitchFamily="34" charset="0"/>
              </a:rPr>
              <a:t>Ammunition</a:t>
            </a:r>
          </a:p>
          <a:p>
            <a:pPr>
              <a:lnSpc>
                <a:spcPct val="125000"/>
              </a:lnSpc>
            </a:pPr>
            <a:r>
              <a:rPr lang="en-US" sz="2400" b="1">
                <a:solidFill>
                  <a:schemeClr val="tx2"/>
                </a:solidFill>
                <a:latin typeface="Arial" panose="020B0604020202020204" pitchFamily="34" charset="0"/>
              </a:rPr>
              <a:t>Personal convenience items</a:t>
            </a:r>
          </a:p>
          <a:p>
            <a:pPr>
              <a:lnSpc>
                <a:spcPct val="125000"/>
              </a:lnSpc>
            </a:pPr>
            <a:r>
              <a:rPr lang="en-US" sz="2400" b="1">
                <a:solidFill>
                  <a:schemeClr val="tx2"/>
                </a:solidFill>
                <a:latin typeface="Arial" panose="020B0604020202020204" pitchFamily="34" charset="0"/>
              </a:rPr>
              <a:t>Major end items (tanks, truck, etc.)</a:t>
            </a:r>
          </a:p>
          <a:p>
            <a:pPr>
              <a:lnSpc>
                <a:spcPct val="125000"/>
              </a:lnSpc>
            </a:pPr>
            <a:r>
              <a:rPr lang="en-US" sz="2400" b="1">
                <a:solidFill>
                  <a:schemeClr val="tx2"/>
                </a:solidFill>
                <a:latin typeface="Arial" panose="020B0604020202020204" pitchFamily="34" charset="0"/>
              </a:rPr>
              <a:t>Medical supply</a:t>
            </a:r>
          </a:p>
          <a:p>
            <a:pPr>
              <a:lnSpc>
                <a:spcPct val="125000"/>
              </a:lnSpc>
            </a:pPr>
            <a:r>
              <a:rPr lang="en-US" sz="2400" b="1">
                <a:solidFill>
                  <a:schemeClr val="tx2"/>
                </a:solidFill>
                <a:latin typeface="Arial" panose="020B0604020202020204" pitchFamily="34" charset="0"/>
              </a:rPr>
              <a:t>Repair parts</a:t>
            </a:r>
          </a:p>
          <a:p>
            <a:pPr>
              <a:lnSpc>
                <a:spcPct val="125000"/>
              </a:lnSpc>
            </a:pPr>
            <a:r>
              <a:rPr lang="en-US" sz="2400" b="1">
                <a:solidFill>
                  <a:schemeClr val="tx2"/>
                </a:solidFill>
                <a:latin typeface="Arial" panose="020B0604020202020204" pitchFamily="34" charset="0"/>
              </a:rPr>
              <a:t>Nonmilitary material</a:t>
            </a:r>
          </a:p>
        </p:txBody>
      </p:sp>
      <p:sp>
        <p:nvSpPr>
          <p:cNvPr id="24686" name="Rectangle 110"/>
          <p:cNvSpPr>
            <a:spLocks noChangeArrowheads="1"/>
          </p:cNvSpPr>
          <p:nvPr/>
        </p:nvSpPr>
        <p:spPr bwMode="auto">
          <a:xfrm>
            <a:off x="2890839" y="1919288"/>
            <a:ext cx="847725"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5000"/>
              </a:lnSpc>
            </a:pPr>
            <a:r>
              <a:rPr lang="en-US" sz="2400" b="1">
                <a:solidFill>
                  <a:schemeClr val="tx2"/>
                </a:solidFill>
                <a:latin typeface="Arial" panose="020B0604020202020204" pitchFamily="34" charset="0"/>
              </a:rPr>
              <a:t>I</a:t>
            </a:r>
          </a:p>
          <a:p>
            <a:pPr>
              <a:lnSpc>
                <a:spcPct val="125000"/>
              </a:lnSpc>
            </a:pPr>
            <a:r>
              <a:rPr lang="en-US" sz="2400" b="1">
                <a:solidFill>
                  <a:schemeClr val="tx2"/>
                </a:solidFill>
                <a:latin typeface="Arial" panose="020B0604020202020204" pitchFamily="34" charset="0"/>
              </a:rPr>
              <a:t>II</a:t>
            </a:r>
          </a:p>
          <a:p>
            <a:pPr>
              <a:lnSpc>
                <a:spcPct val="125000"/>
              </a:lnSpc>
            </a:pPr>
            <a:r>
              <a:rPr lang="en-US" sz="2400" b="1">
                <a:solidFill>
                  <a:schemeClr val="tx2"/>
                </a:solidFill>
                <a:latin typeface="Arial" panose="020B0604020202020204" pitchFamily="34" charset="0"/>
              </a:rPr>
              <a:t>III</a:t>
            </a:r>
          </a:p>
          <a:p>
            <a:pPr>
              <a:lnSpc>
                <a:spcPct val="125000"/>
              </a:lnSpc>
            </a:pPr>
            <a:r>
              <a:rPr lang="en-US" sz="2400" b="1">
                <a:solidFill>
                  <a:schemeClr val="tx2"/>
                </a:solidFill>
                <a:latin typeface="Arial" panose="020B0604020202020204" pitchFamily="34" charset="0"/>
              </a:rPr>
              <a:t>IV</a:t>
            </a:r>
          </a:p>
          <a:p>
            <a:pPr>
              <a:lnSpc>
                <a:spcPct val="125000"/>
              </a:lnSpc>
            </a:pPr>
            <a:r>
              <a:rPr lang="en-US" sz="2400" b="1">
                <a:solidFill>
                  <a:schemeClr val="tx2"/>
                </a:solidFill>
                <a:latin typeface="Arial" panose="020B0604020202020204" pitchFamily="34" charset="0"/>
              </a:rPr>
              <a:t>V</a:t>
            </a:r>
          </a:p>
          <a:p>
            <a:pPr>
              <a:lnSpc>
                <a:spcPct val="125000"/>
              </a:lnSpc>
            </a:pPr>
            <a:r>
              <a:rPr lang="en-US" sz="2400" b="1">
                <a:solidFill>
                  <a:schemeClr val="tx2"/>
                </a:solidFill>
                <a:latin typeface="Arial" panose="020B0604020202020204" pitchFamily="34" charset="0"/>
              </a:rPr>
              <a:t>VI</a:t>
            </a:r>
          </a:p>
          <a:p>
            <a:pPr>
              <a:lnSpc>
                <a:spcPct val="125000"/>
              </a:lnSpc>
            </a:pPr>
            <a:r>
              <a:rPr lang="en-US" sz="2400" b="1">
                <a:solidFill>
                  <a:schemeClr val="tx2"/>
                </a:solidFill>
                <a:latin typeface="Arial" panose="020B0604020202020204" pitchFamily="34" charset="0"/>
              </a:rPr>
              <a:t>VII</a:t>
            </a:r>
          </a:p>
          <a:p>
            <a:pPr>
              <a:lnSpc>
                <a:spcPct val="125000"/>
              </a:lnSpc>
            </a:pPr>
            <a:r>
              <a:rPr lang="en-US" sz="2400" b="1">
                <a:solidFill>
                  <a:schemeClr val="tx2"/>
                </a:solidFill>
                <a:latin typeface="Arial" panose="020B0604020202020204" pitchFamily="34" charset="0"/>
              </a:rPr>
              <a:t>VIII</a:t>
            </a:r>
          </a:p>
          <a:p>
            <a:pPr>
              <a:lnSpc>
                <a:spcPct val="125000"/>
              </a:lnSpc>
            </a:pPr>
            <a:r>
              <a:rPr lang="en-US" sz="2400" b="1">
                <a:solidFill>
                  <a:schemeClr val="tx2"/>
                </a:solidFill>
                <a:latin typeface="Arial" panose="020B0604020202020204" pitchFamily="34" charset="0"/>
              </a:rPr>
              <a:t>IX</a:t>
            </a:r>
          </a:p>
          <a:p>
            <a:pPr>
              <a:lnSpc>
                <a:spcPct val="125000"/>
              </a:lnSpc>
            </a:pPr>
            <a:r>
              <a:rPr lang="en-US" sz="2400" b="1">
                <a:solidFill>
                  <a:schemeClr val="tx2"/>
                </a:solidFill>
                <a:latin typeface="Arial" panose="020B0604020202020204" pitchFamily="34" charset="0"/>
              </a:rPr>
              <a:t>X</a:t>
            </a:r>
          </a:p>
        </p:txBody>
      </p:sp>
      <p:grpSp>
        <p:nvGrpSpPr>
          <p:cNvPr id="24732" name="Group 156"/>
          <p:cNvGrpSpPr>
            <a:grpSpLocks/>
          </p:cNvGrpSpPr>
          <p:nvPr/>
        </p:nvGrpSpPr>
        <p:grpSpPr bwMode="auto">
          <a:xfrm>
            <a:off x="5621338" y="3963989"/>
            <a:ext cx="233362" cy="173037"/>
            <a:chOff x="2581" y="2497"/>
            <a:chExt cx="147" cy="109"/>
          </a:xfrm>
        </p:grpSpPr>
        <p:sp>
          <p:nvSpPr>
            <p:cNvPr id="24687" name="Freeform 111"/>
            <p:cNvSpPr>
              <a:spLocks/>
            </p:cNvSpPr>
            <p:nvPr/>
          </p:nvSpPr>
          <p:spPr bwMode="auto">
            <a:xfrm>
              <a:off x="2587" y="2497"/>
              <a:ext cx="10" cy="12"/>
            </a:xfrm>
            <a:custGeom>
              <a:avLst/>
              <a:gdLst>
                <a:gd name="T0" fmla="*/ 5 w 10"/>
                <a:gd name="T1" fmla="*/ 0 h 12"/>
                <a:gd name="T2" fmla="*/ 6 w 10"/>
                <a:gd name="T3" fmla="*/ 3 h 12"/>
                <a:gd name="T4" fmla="*/ 7 w 10"/>
                <a:gd name="T5" fmla="*/ 6 h 12"/>
                <a:gd name="T6" fmla="*/ 8 w 10"/>
                <a:gd name="T7" fmla="*/ 9 h 12"/>
                <a:gd name="T8" fmla="*/ 9 w 10"/>
                <a:gd name="T9" fmla="*/ 11 h 12"/>
                <a:gd name="T10" fmla="*/ 7 w 10"/>
                <a:gd name="T11" fmla="*/ 11 h 12"/>
                <a:gd name="T12" fmla="*/ 6 w 10"/>
                <a:gd name="T13" fmla="*/ 11 h 12"/>
                <a:gd name="T14" fmla="*/ 4 w 10"/>
                <a:gd name="T15" fmla="*/ 11 h 12"/>
                <a:gd name="T16" fmla="*/ 3 w 10"/>
                <a:gd name="T17" fmla="*/ 11 h 12"/>
                <a:gd name="T18" fmla="*/ 2 w 10"/>
                <a:gd name="T19" fmla="*/ 11 h 12"/>
                <a:gd name="T20" fmla="*/ 1 w 10"/>
                <a:gd name="T21" fmla="*/ 11 h 12"/>
                <a:gd name="T22" fmla="*/ 0 w 10"/>
                <a:gd name="T23" fmla="*/ 11 h 12"/>
                <a:gd name="T24" fmla="*/ 1 w 10"/>
                <a:gd name="T25" fmla="*/ 8 h 12"/>
                <a:gd name="T26" fmla="*/ 3 w 10"/>
                <a:gd name="T27" fmla="*/ 5 h 12"/>
                <a:gd name="T28" fmla="*/ 4 w 10"/>
                <a:gd name="T29" fmla="*/ 1 h 12"/>
                <a:gd name="T30" fmla="*/ 5 w 10"/>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2">
                  <a:moveTo>
                    <a:pt x="5" y="0"/>
                  </a:moveTo>
                  <a:lnTo>
                    <a:pt x="6" y="3"/>
                  </a:lnTo>
                  <a:lnTo>
                    <a:pt x="7" y="6"/>
                  </a:lnTo>
                  <a:lnTo>
                    <a:pt x="8" y="9"/>
                  </a:lnTo>
                  <a:lnTo>
                    <a:pt x="9" y="11"/>
                  </a:lnTo>
                  <a:lnTo>
                    <a:pt x="7" y="11"/>
                  </a:lnTo>
                  <a:lnTo>
                    <a:pt x="6" y="11"/>
                  </a:lnTo>
                  <a:lnTo>
                    <a:pt x="4" y="11"/>
                  </a:lnTo>
                  <a:lnTo>
                    <a:pt x="3" y="11"/>
                  </a:lnTo>
                  <a:lnTo>
                    <a:pt x="2" y="11"/>
                  </a:lnTo>
                  <a:lnTo>
                    <a:pt x="1" y="11"/>
                  </a:lnTo>
                  <a:lnTo>
                    <a:pt x="0" y="11"/>
                  </a:lnTo>
                  <a:lnTo>
                    <a:pt x="1" y="8"/>
                  </a:lnTo>
                  <a:lnTo>
                    <a:pt x="3" y="5"/>
                  </a:lnTo>
                  <a:lnTo>
                    <a:pt x="4" y="1"/>
                  </a:lnTo>
                  <a:lnTo>
                    <a:pt x="5"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8" name="Freeform 112"/>
            <p:cNvSpPr>
              <a:spLocks/>
            </p:cNvSpPr>
            <p:nvPr/>
          </p:nvSpPr>
          <p:spPr bwMode="auto">
            <a:xfrm>
              <a:off x="2581" y="2518"/>
              <a:ext cx="21" cy="87"/>
            </a:xfrm>
            <a:custGeom>
              <a:avLst/>
              <a:gdLst>
                <a:gd name="T0" fmla="*/ 20 w 21"/>
                <a:gd name="T1" fmla="*/ 0 h 87"/>
                <a:gd name="T2" fmla="*/ 20 w 21"/>
                <a:gd name="T3" fmla="*/ 14 h 87"/>
                <a:gd name="T4" fmla="*/ 20 w 21"/>
                <a:gd name="T5" fmla="*/ 42 h 87"/>
                <a:gd name="T6" fmla="*/ 20 w 21"/>
                <a:gd name="T7" fmla="*/ 70 h 87"/>
                <a:gd name="T8" fmla="*/ 20 w 21"/>
                <a:gd name="T9" fmla="*/ 82 h 87"/>
                <a:gd name="T10" fmla="*/ 19 w 21"/>
                <a:gd name="T11" fmla="*/ 83 h 87"/>
                <a:gd name="T12" fmla="*/ 18 w 21"/>
                <a:gd name="T13" fmla="*/ 84 h 87"/>
                <a:gd name="T14" fmla="*/ 17 w 21"/>
                <a:gd name="T15" fmla="*/ 85 h 87"/>
                <a:gd name="T16" fmla="*/ 16 w 21"/>
                <a:gd name="T17" fmla="*/ 86 h 87"/>
                <a:gd name="T18" fmla="*/ 15 w 21"/>
                <a:gd name="T19" fmla="*/ 86 h 87"/>
                <a:gd name="T20" fmla="*/ 14 w 21"/>
                <a:gd name="T21" fmla="*/ 86 h 87"/>
                <a:gd name="T22" fmla="*/ 12 w 21"/>
                <a:gd name="T23" fmla="*/ 86 h 87"/>
                <a:gd name="T24" fmla="*/ 11 w 21"/>
                <a:gd name="T25" fmla="*/ 86 h 87"/>
                <a:gd name="T26" fmla="*/ 9 w 21"/>
                <a:gd name="T27" fmla="*/ 86 h 87"/>
                <a:gd name="T28" fmla="*/ 7 w 21"/>
                <a:gd name="T29" fmla="*/ 86 h 87"/>
                <a:gd name="T30" fmla="*/ 6 w 21"/>
                <a:gd name="T31" fmla="*/ 86 h 87"/>
                <a:gd name="T32" fmla="*/ 5 w 21"/>
                <a:gd name="T33" fmla="*/ 86 h 87"/>
                <a:gd name="T34" fmla="*/ 4 w 21"/>
                <a:gd name="T35" fmla="*/ 85 h 87"/>
                <a:gd name="T36" fmla="*/ 3 w 21"/>
                <a:gd name="T37" fmla="*/ 84 h 87"/>
                <a:gd name="T38" fmla="*/ 2 w 21"/>
                <a:gd name="T39" fmla="*/ 83 h 87"/>
                <a:gd name="T40" fmla="*/ 0 w 21"/>
                <a:gd name="T41" fmla="*/ 82 h 87"/>
                <a:gd name="T42" fmla="*/ 0 w 21"/>
                <a:gd name="T43" fmla="*/ 0 h 87"/>
                <a:gd name="T44" fmla="*/ 2 w 21"/>
                <a:gd name="T45" fmla="*/ 2 h 87"/>
                <a:gd name="T46" fmla="*/ 3 w 21"/>
                <a:gd name="T47" fmla="*/ 4 h 87"/>
                <a:gd name="T48" fmla="*/ 4 w 21"/>
                <a:gd name="T49" fmla="*/ 6 h 87"/>
                <a:gd name="T50" fmla="*/ 5 w 21"/>
                <a:gd name="T51" fmla="*/ 7 h 87"/>
                <a:gd name="T52" fmla="*/ 7 w 21"/>
                <a:gd name="T53" fmla="*/ 5 h 87"/>
                <a:gd name="T54" fmla="*/ 9 w 21"/>
                <a:gd name="T55" fmla="*/ 3 h 87"/>
                <a:gd name="T56" fmla="*/ 10 w 21"/>
                <a:gd name="T57" fmla="*/ 2 h 87"/>
                <a:gd name="T58" fmla="*/ 11 w 21"/>
                <a:gd name="T59" fmla="*/ 0 h 87"/>
                <a:gd name="T60" fmla="*/ 12 w 21"/>
                <a:gd name="T61" fmla="*/ 2 h 87"/>
                <a:gd name="T62" fmla="*/ 13 w 21"/>
                <a:gd name="T63" fmla="*/ 4 h 87"/>
                <a:gd name="T64" fmla="*/ 15 w 21"/>
                <a:gd name="T65" fmla="*/ 6 h 87"/>
                <a:gd name="T66" fmla="*/ 16 w 21"/>
                <a:gd name="T67" fmla="*/ 7 h 87"/>
                <a:gd name="T68" fmla="*/ 17 w 21"/>
                <a:gd name="T69" fmla="*/ 5 h 87"/>
                <a:gd name="T70" fmla="*/ 18 w 21"/>
                <a:gd name="T71" fmla="*/ 3 h 87"/>
                <a:gd name="T72" fmla="*/ 20 w 21"/>
                <a:gd name="T73" fmla="*/ 1 h 87"/>
                <a:gd name="T74" fmla="*/ 20 w 21"/>
                <a:gd name="T7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87">
                  <a:moveTo>
                    <a:pt x="20" y="0"/>
                  </a:moveTo>
                  <a:lnTo>
                    <a:pt x="20" y="14"/>
                  </a:lnTo>
                  <a:lnTo>
                    <a:pt x="20" y="42"/>
                  </a:lnTo>
                  <a:lnTo>
                    <a:pt x="20" y="70"/>
                  </a:lnTo>
                  <a:lnTo>
                    <a:pt x="20" y="82"/>
                  </a:lnTo>
                  <a:lnTo>
                    <a:pt x="19" y="83"/>
                  </a:lnTo>
                  <a:lnTo>
                    <a:pt x="18" y="84"/>
                  </a:lnTo>
                  <a:lnTo>
                    <a:pt x="17" y="85"/>
                  </a:lnTo>
                  <a:lnTo>
                    <a:pt x="16" y="86"/>
                  </a:lnTo>
                  <a:lnTo>
                    <a:pt x="15" y="86"/>
                  </a:lnTo>
                  <a:lnTo>
                    <a:pt x="14" y="86"/>
                  </a:lnTo>
                  <a:lnTo>
                    <a:pt x="12" y="86"/>
                  </a:lnTo>
                  <a:lnTo>
                    <a:pt x="11" y="86"/>
                  </a:lnTo>
                  <a:lnTo>
                    <a:pt x="9" y="86"/>
                  </a:lnTo>
                  <a:lnTo>
                    <a:pt x="7" y="86"/>
                  </a:lnTo>
                  <a:lnTo>
                    <a:pt x="6" y="86"/>
                  </a:lnTo>
                  <a:lnTo>
                    <a:pt x="5" y="86"/>
                  </a:lnTo>
                  <a:lnTo>
                    <a:pt x="4" y="85"/>
                  </a:lnTo>
                  <a:lnTo>
                    <a:pt x="3" y="84"/>
                  </a:lnTo>
                  <a:lnTo>
                    <a:pt x="2" y="83"/>
                  </a:lnTo>
                  <a:lnTo>
                    <a:pt x="0" y="82"/>
                  </a:lnTo>
                  <a:lnTo>
                    <a:pt x="0" y="0"/>
                  </a:lnTo>
                  <a:lnTo>
                    <a:pt x="2" y="2"/>
                  </a:lnTo>
                  <a:lnTo>
                    <a:pt x="3" y="4"/>
                  </a:lnTo>
                  <a:lnTo>
                    <a:pt x="4" y="6"/>
                  </a:lnTo>
                  <a:lnTo>
                    <a:pt x="5" y="7"/>
                  </a:lnTo>
                  <a:lnTo>
                    <a:pt x="7" y="5"/>
                  </a:lnTo>
                  <a:lnTo>
                    <a:pt x="9" y="3"/>
                  </a:lnTo>
                  <a:lnTo>
                    <a:pt x="10" y="2"/>
                  </a:lnTo>
                  <a:lnTo>
                    <a:pt x="11" y="0"/>
                  </a:lnTo>
                  <a:lnTo>
                    <a:pt x="12" y="2"/>
                  </a:lnTo>
                  <a:lnTo>
                    <a:pt x="13" y="4"/>
                  </a:lnTo>
                  <a:lnTo>
                    <a:pt x="15" y="6"/>
                  </a:lnTo>
                  <a:lnTo>
                    <a:pt x="16" y="7"/>
                  </a:lnTo>
                  <a:lnTo>
                    <a:pt x="17" y="5"/>
                  </a:lnTo>
                  <a:lnTo>
                    <a:pt x="18" y="3"/>
                  </a:lnTo>
                  <a:lnTo>
                    <a:pt x="20" y="1"/>
                  </a:lnTo>
                  <a:lnTo>
                    <a:pt x="2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9" name="Freeform 113"/>
            <p:cNvSpPr>
              <a:spLocks/>
            </p:cNvSpPr>
            <p:nvPr/>
          </p:nvSpPr>
          <p:spPr bwMode="auto">
            <a:xfrm>
              <a:off x="2585"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0" name="Freeform 114"/>
            <p:cNvSpPr>
              <a:spLocks/>
            </p:cNvSpPr>
            <p:nvPr/>
          </p:nvSpPr>
          <p:spPr bwMode="auto">
            <a:xfrm>
              <a:off x="2585" y="2524"/>
              <a:ext cx="3" cy="81"/>
            </a:xfrm>
            <a:custGeom>
              <a:avLst/>
              <a:gdLst>
                <a:gd name="T0" fmla="*/ 2 w 3"/>
                <a:gd name="T1" fmla="*/ 80 h 81"/>
                <a:gd name="T2" fmla="*/ 2 w 3"/>
                <a:gd name="T3" fmla="*/ 69 h 81"/>
                <a:gd name="T4" fmla="*/ 2 w 3"/>
                <a:gd name="T5" fmla="*/ 42 h 81"/>
                <a:gd name="T6" fmla="*/ 2 w 3"/>
                <a:gd name="T7" fmla="*/ 15 h 81"/>
                <a:gd name="T8" fmla="*/ 2 w 3"/>
                <a:gd name="T9" fmla="*/ 0 h 81"/>
                <a:gd name="T10" fmla="*/ 0 w 3"/>
                <a:gd name="T11" fmla="*/ 0 h 81"/>
                <a:gd name="T12" fmla="*/ 0 w 3"/>
                <a:gd name="T13" fmla="*/ 15 h 81"/>
                <a:gd name="T14" fmla="*/ 0 w 3"/>
                <a:gd name="T15" fmla="*/ 42 h 81"/>
                <a:gd name="T16" fmla="*/ 0 w 3"/>
                <a:gd name="T17" fmla="*/ 69 h 81"/>
                <a:gd name="T18" fmla="*/ 0 w 3"/>
                <a:gd name="T19" fmla="*/ 80 h 81"/>
                <a:gd name="T20" fmla="*/ 2 w 3"/>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1">
                  <a:moveTo>
                    <a:pt x="2" y="80"/>
                  </a:moveTo>
                  <a:lnTo>
                    <a:pt x="2" y="69"/>
                  </a:lnTo>
                  <a:lnTo>
                    <a:pt x="2" y="42"/>
                  </a:lnTo>
                  <a:lnTo>
                    <a:pt x="2" y="15"/>
                  </a:lnTo>
                  <a:lnTo>
                    <a:pt x="2" y="0"/>
                  </a:lnTo>
                  <a:lnTo>
                    <a:pt x="0" y="0"/>
                  </a:lnTo>
                  <a:lnTo>
                    <a:pt x="0" y="15"/>
                  </a:lnTo>
                  <a:lnTo>
                    <a:pt x="0" y="42"/>
                  </a:lnTo>
                  <a:lnTo>
                    <a:pt x="0" y="69"/>
                  </a:lnTo>
                  <a:lnTo>
                    <a:pt x="0" y="80"/>
                  </a:lnTo>
                  <a:lnTo>
                    <a:pt x="2"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1" name="Freeform 115"/>
            <p:cNvSpPr>
              <a:spLocks/>
            </p:cNvSpPr>
            <p:nvPr/>
          </p:nvSpPr>
          <p:spPr bwMode="auto">
            <a:xfrm>
              <a:off x="2585"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2" name="Freeform 116"/>
            <p:cNvSpPr>
              <a:spLocks/>
            </p:cNvSpPr>
            <p:nvPr/>
          </p:nvSpPr>
          <p:spPr bwMode="auto">
            <a:xfrm>
              <a:off x="2595"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3" name="Freeform 117"/>
            <p:cNvSpPr>
              <a:spLocks/>
            </p:cNvSpPr>
            <p:nvPr/>
          </p:nvSpPr>
          <p:spPr bwMode="auto">
            <a:xfrm>
              <a:off x="2595" y="2524"/>
              <a:ext cx="3" cy="81"/>
            </a:xfrm>
            <a:custGeom>
              <a:avLst/>
              <a:gdLst>
                <a:gd name="T0" fmla="*/ 1 w 3"/>
                <a:gd name="T1" fmla="*/ 80 h 81"/>
                <a:gd name="T2" fmla="*/ 2 w 3"/>
                <a:gd name="T3" fmla="*/ 80 h 81"/>
                <a:gd name="T4" fmla="*/ 2 w 3"/>
                <a:gd name="T5" fmla="*/ 0 h 81"/>
                <a:gd name="T6" fmla="*/ 0 w 3"/>
                <a:gd name="T7" fmla="*/ 0 h 81"/>
                <a:gd name="T8" fmla="*/ 0 w 3"/>
                <a:gd name="T9" fmla="*/ 80 h 81"/>
                <a:gd name="T10" fmla="*/ 1 w 3"/>
                <a:gd name="T11" fmla="*/ 80 h 81"/>
              </a:gdLst>
              <a:ahLst/>
              <a:cxnLst>
                <a:cxn ang="0">
                  <a:pos x="T0" y="T1"/>
                </a:cxn>
                <a:cxn ang="0">
                  <a:pos x="T2" y="T3"/>
                </a:cxn>
                <a:cxn ang="0">
                  <a:pos x="T4" y="T5"/>
                </a:cxn>
                <a:cxn ang="0">
                  <a:pos x="T6" y="T7"/>
                </a:cxn>
                <a:cxn ang="0">
                  <a:pos x="T8" y="T9"/>
                </a:cxn>
                <a:cxn ang="0">
                  <a:pos x="T10" y="T11"/>
                </a:cxn>
              </a:cxnLst>
              <a:rect l="0" t="0" r="r" b="b"/>
              <a:pathLst>
                <a:path w="3" h="81">
                  <a:moveTo>
                    <a:pt x="1" y="80"/>
                  </a:moveTo>
                  <a:lnTo>
                    <a:pt x="2" y="80"/>
                  </a:lnTo>
                  <a:lnTo>
                    <a:pt x="2" y="0"/>
                  </a:lnTo>
                  <a:lnTo>
                    <a:pt x="0" y="0"/>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4" name="Freeform 118"/>
            <p:cNvSpPr>
              <a:spLocks/>
            </p:cNvSpPr>
            <p:nvPr/>
          </p:nvSpPr>
          <p:spPr bwMode="auto">
            <a:xfrm>
              <a:off x="2595"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5" name="Freeform 119"/>
            <p:cNvSpPr>
              <a:spLocks/>
            </p:cNvSpPr>
            <p:nvPr/>
          </p:nvSpPr>
          <p:spPr bwMode="auto">
            <a:xfrm>
              <a:off x="2581" y="2508"/>
              <a:ext cx="21" cy="18"/>
            </a:xfrm>
            <a:custGeom>
              <a:avLst/>
              <a:gdLst>
                <a:gd name="T0" fmla="*/ 20 w 21"/>
                <a:gd name="T1" fmla="*/ 10 h 18"/>
                <a:gd name="T2" fmla="*/ 20 w 21"/>
                <a:gd name="T3" fmla="*/ 11 h 18"/>
                <a:gd name="T4" fmla="*/ 18 w 21"/>
                <a:gd name="T5" fmla="*/ 13 h 18"/>
                <a:gd name="T6" fmla="*/ 17 w 21"/>
                <a:gd name="T7" fmla="*/ 15 h 18"/>
                <a:gd name="T8" fmla="*/ 16 w 21"/>
                <a:gd name="T9" fmla="*/ 17 h 18"/>
                <a:gd name="T10" fmla="*/ 15 w 21"/>
                <a:gd name="T11" fmla="*/ 15 h 18"/>
                <a:gd name="T12" fmla="*/ 13 w 21"/>
                <a:gd name="T13" fmla="*/ 14 h 18"/>
                <a:gd name="T14" fmla="*/ 12 w 21"/>
                <a:gd name="T15" fmla="*/ 12 h 18"/>
                <a:gd name="T16" fmla="*/ 11 w 21"/>
                <a:gd name="T17" fmla="*/ 10 h 18"/>
                <a:gd name="T18" fmla="*/ 10 w 21"/>
                <a:gd name="T19" fmla="*/ 12 h 18"/>
                <a:gd name="T20" fmla="*/ 9 w 21"/>
                <a:gd name="T21" fmla="*/ 13 h 18"/>
                <a:gd name="T22" fmla="*/ 7 w 21"/>
                <a:gd name="T23" fmla="*/ 15 h 18"/>
                <a:gd name="T24" fmla="*/ 5 w 21"/>
                <a:gd name="T25" fmla="*/ 17 h 18"/>
                <a:gd name="T26" fmla="*/ 4 w 21"/>
                <a:gd name="T27" fmla="*/ 15 h 18"/>
                <a:gd name="T28" fmla="*/ 3 w 21"/>
                <a:gd name="T29" fmla="*/ 14 h 18"/>
                <a:gd name="T30" fmla="*/ 2 w 21"/>
                <a:gd name="T31" fmla="*/ 12 h 18"/>
                <a:gd name="T32" fmla="*/ 0 w 21"/>
                <a:gd name="T33" fmla="*/ 10 h 18"/>
                <a:gd name="T34" fmla="*/ 5 w 21"/>
                <a:gd name="T35" fmla="*/ 0 h 18"/>
                <a:gd name="T36" fmla="*/ 6 w 21"/>
                <a:gd name="T37" fmla="*/ 0 h 18"/>
                <a:gd name="T38" fmla="*/ 7 w 21"/>
                <a:gd name="T39" fmla="*/ 0 h 18"/>
                <a:gd name="T40" fmla="*/ 9 w 21"/>
                <a:gd name="T41" fmla="*/ 0 h 18"/>
                <a:gd name="T42" fmla="*/ 10 w 21"/>
                <a:gd name="T43" fmla="*/ 0 h 18"/>
                <a:gd name="T44" fmla="*/ 12 w 21"/>
                <a:gd name="T45" fmla="*/ 0 h 18"/>
                <a:gd name="T46" fmla="*/ 14 w 21"/>
                <a:gd name="T47" fmla="*/ 0 h 18"/>
                <a:gd name="T48" fmla="*/ 15 w 21"/>
                <a:gd name="T49" fmla="*/ 0 h 18"/>
                <a:gd name="T50" fmla="*/ 20 w 21"/>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18">
                  <a:moveTo>
                    <a:pt x="20" y="10"/>
                  </a:moveTo>
                  <a:lnTo>
                    <a:pt x="20" y="11"/>
                  </a:lnTo>
                  <a:lnTo>
                    <a:pt x="18" y="13"/>
                  </a:lnTo>
                  <a:lnTo>
                    <a:pt x="17" y="15"/>
                  </a:lnTo>
                  <a:lnTo>
                    <a:pt x="16" y="17"/>
                  </a:lnTo>
                  <a:lnTo>
                    <a:pt x="15" y="15"/>
                  </a:lnTo>
                  <a:lnTo>
                    <a:pt x="13" y="14"/>
                  </a:lnTo>
                  <a:lnTo>
                    <a:pt x="12" y="12"/>
                  </a:lnTo>
                  <a:lnTo>
                    <a:pt x="11" y="10"/>
                  </a:lnTo>
                  <a:lnTo>
                    <a:pt x="10" y="12"/>
                  </a:lnTo>
                  <a:lnTo>
                    <a:pt x="9" y="13"/>
                  </a:lnTo>
                  <a:lnTo>
                    <a:pt x="7" y="15"/>
                  </a:lnTo>
                  <a:lnTo>
                    <a:pt x="5" y="17"/>
                  </a:lnTo>
                  <a:lnTo>
                    <a:pt x="4" y="15"/>
                  </a:lnTo>
                  <a:lnTo>
                    <a:pt x="3" y="14"/>
                  </a:lnTo>
                  <a:lnTo>
                    <a:pt x="2" y="12"/>
                  </a:lnTo>
                  <a:lnTo>
                    <a:pt x="0" y="10"/>
                  </a:lnTo>
                  <a:lnTo>
                    <a:pt x="5" y="0"/>
                  </a:lnTo>
                  <a:lnTo>
                    <a:pt x="6" y="0"/>
                  </a:lnTo>
                  <a:lnTo>
                    <a:pt x="7" y="0"/>
                  </a:lnTo>
                  <a:lnTo>
                    <a:pt x="9" y="0"/>
                  </a:lnTo>
                  <a:lnTo>
                    <a:pt x="10" y="0"/>
                  </a:lnTo>
                  <a:lnTo>
                    <a:pt x="12" y="0"/>
                  </a:lnTo>
                  <a:lnTo>
                    <a:pt x="14" y="0"/>
                  </a:lnTo>
                  <a:lnTo>
                    <a:pt x="15" y="0"/>
                  </a:lnTo>
                  <a:lnTo>
                    <a:pt x="20" y="1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6" name="Freeform 120"/>
            <p:cNvSpPr>
              <a:spLocks/>
            </p:cNvSpPr>
            <p:nvPr/>
          </p:nvSpPr>
          <p:spPr bwMode="auto">
            <a:xfrm>
              <a:off x="2618" y="2497"/>
              <a:ext cx="10" cy="12"/>
            </a:xfrm>
            <a:custGeom>
              <a:avLst/>
              <a:gdLst>
                <a:gd name="T0" fmla="*/ 5 w 10"/>
                <a:gd name="T1" fmla="*/ 0 h 12"/>
                <a:gd name="T2" fmla="*/ 6 w 10"/>
                <a:gd name="T3" fmla="*/ 3 h 12"/>
                <a:gd name="T4" fmla="*/ 7 w 10"/>
                <a:gd name="T5" fmla="*/ 6 h 12"/>
                <a:gd name="T6" fmla="*/ 8 w 10"/>
                <a:gd name="T7" fmla="*/ 9 h 12"/>
                <a:gd name="T8" fmla="*/ 9 w 10"/>
                <a:gd name="T9" fmla="*/ 11 h 12"/>
                <a:gd name="T10" fmla="*/ 7 w 10"/>
                <a:gd name="T11" fmla="*/ 11 h 12"/>
                <a:gd name="T12" fmla="*/ 6 w 10"/>
                <a:gd name="T13" fmla="*/ 11 h 12"/>
                <a:gd name="T14" fmla="*/ 4 w 10"/>
                <a:gd name="T15" fmla="*/ 11 h 12"/>
                <a:gd name="T16" fmla="*/ 3 w 10"/>
                <a:gd name="T17" fmla="*/ 11 h 12"/>
                <a:gd name="T18" fmla="*/ 2 w 10"/>
                <a:gd name="T19" fmla="*/ 11 h 12"/>
                <a:gd name="T20" fmla="*/ 1 w 10"/>
                <a:gd name="T21" fmla="*/ 11 h 12"/>
                <a:gd name="T22" fmla="*/ 0 w 10"/>
                <a:gd name="T23" fmla="*/ 11 h 12"/>
                <a:gd name="T24" fmla="*/ 1 w 10"/>
                <a:gd name="T25" fmla="*/ 8 h 12"/>
                <a:gd name="T26" fmla="*/ 3 w 10"/>
                <a:gd name="T27" fmla="*/ 5 h 12"/>
                <a:gd name="T28" fmla="*/ 4 w 10"/>
                <a:gd name="T29" fmla="*/ 1 h 12"/>
                <a:gd name="T30" fmla="*/ 5 w 10"/>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2">
                  <a:moveTo>
                    <a:pt x="5" y="0"/>
                  </a:moveTo>
                  <a:lnTo>
                    <a:pt x="6" y="3"/>
                  </a:lnTo>
                  <a:lnTo>
                    <a:pt x="7" y="6"/>
                  </a:lnTo>
                  <a:lnTo>
                    <a:pt x="8" y="9"/>
                  </a:lnTo>
                  <a:lnTo>
                    <a:pt x="9" y="11"/>
                  </a:lnTo>
                  <a:lnTo>
                    <a:pt x="7" y="11"/>
                  </a:lnTo>
                  <a:lnTo>
                    <a:pt x="6" y="11"/>
                  </a:lnTo>
                  <a:lnTo>
                    <a:pt x="4" y="11"/>
                  </a:lnTo>
                  <a:lnTo>
                    <a:pt x="3" y="11"/>
                  </a:lnTo>
                  <a:lnTo>
                    <a:pt x="2" y="11"/>
                  </a:lnTo>
                  <a:lnTo>
                    <a:pt x="1" y="11"/>
                  </a:lnTo>
                  <a:lnTo>
                    <a:pt x="0" y="11"/>
                  </a:lnTo>
                  <a:lnTo>
                    <a:pt x="1" y="8"/>
                  </a:lnTo>
                  <a:lnTo>
                    <a:pt x="3" y="5"/>
                  </a:lnTo>
                  <a:lnTo>
                    <a:pt x="4" y="1"/>
                  </a:lnTo>
                  <a:lnTo>
                    <a:pt x="5"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7" name="Freeform 121"/>
            <p:cNvSpPr>
              <a:spLocks/>
            </p:cNvSpPr>
            <p:nvPr/>
          </p:nvSpPr>
          <p:spPr bwMode="auto">
            <a:xfrm>
              <a:off x="2613" y="2518"/>
              <a:ext cx="20" cy="87"/>
            </a:xfrm>
            <a:custGeom>
              <a:avLst/>
              <a:gdLst>
                <a:gd name="T0" fmla="*/ 19 w 20"/>
                <a:gd name="T1" fmla="*/ 0 h 87"/>
                <a:gd name="T2" fmla="*/ 19 w 20"/>
                <a:gd name="T3" fmla="*/ 14 h 87"/>
                <a:gd name="T4" fmla="*/ 19 w 20"/>
                <a:gd name="T5" fmla="*/ 42 h 87"/>
                <a:gd name="T6" fmla="*/ 19 w 20"/>
                <a:gd name="T7" fmla="*/ 70 h 87"/>
                <a:gd name="T8" fmla="*/ 19 w 20"/>
                <a:gd name="T9" fmla="*/ 82 h 87"/>
                <a:gd name="T10" fmla="*/ 18 w 20"/>
                <a:gd name="T11" fmla="*/ 83 h 87"/>
                <a:gd name="T12" fmla="*/ 17 w 20"/>
                <a:gd name="T13" fmla="*/ 84 h 87"/>
                <a:gd name="T14" fmla="*/ 16 w 20"/>
                <a:gd name="T15" fmla="*/ 85 h 87"/>
                <a:gd name="T16" fmla="*/ 15 w 20"/>
                <a:gd name="T17" fmla="*/ 86 h 87"/>
                <a:gd name="T18" fmla="*/ 14 w 20"/>
                <a:gd name="T19" fmla="*/ 86 h 87"/>
                <a:gd name="T20" fmla="*/ 12 w 20"/>
                <a:gd name="T21" fmla="*/ 86 h 87"/>
                <a:gd name="T22" fmla="*/ 10 w 20"/>
                <a:gd name="T23" fmla="*/ 86 h 87"/>
                <a:gd name="T24" fmla="*/ 8 w 20"/>
                <a:gd name="T25" fmla="*/ 86 h 87"/>
                <a:gd name="T26" fmla="*/ 7 w 20"/>
                <a:gd name="T27" fmla="*/ 86 h 87"/>
                <a:gd name="T28" fmla="*/ 6 w 20"/>
                <a:gd name="T29" fmla="*/ 86 h 87"/>
                <a:gd name="T30" fmla="*/ 5 w 20"/>
                <a:gd name="T31" fmla="*/ 86 h 87"/>
                <a:gd name="T32" fmla="*/ 4 w 20"/>
                <a:gd name="T33" fmla="*/ 85 h 87"/>
                <a:gd name="T34" fmla="*/ 3 w 20"/>
                <a:gd name="T35" fmla="*/ 84 h 87"/>
                <a:gd name="T36" fmla="*/ 2 w 20"/>
                <a:gd name="T37" fmla="*/ 83 h 87"/>
                <a:gd name="T38" fmla="*/ 0 w 20"/>
                <a:gd name="T39" fmla="*/ 82 h 87"/>
                <a:gd name="T40" fmla="*/ 0 w 20"/>
                <a:gd name="T41" fmla="*/ 0 h 87"/>
                <a:gd name="T42" fmla="*/ 1 w 20"/>
                <a:gd name="T43" fmla="*/ 2 h 87"/>
                <a:gd name="T44" fmla="*/ 3 w 20"/>
                <a:gd name="T45" fmla="*/ 4 h 87"/>
                <a:gd name="T46" fmla="*/ 4 w 20"/>
                <a:gd name="T47" fmla="*/ 6 h 87"/>
                <a:gd name="T48" fmla="*/ 5 w 20"/>
                <a:gd name="T49" fmla="*/ 7 h 87"/>
                <a:gd name="T50" fmla="*/ 7 w 20"/>
                <a:gd name="T51" fmla="*/ 5 h 87"/>
                <a:gd name="T52" fmla="*/ 8 w 20"/>
                <a:gd name="T53" fmla="*/ 3 h 87"/>
                <a:gd name="T54" fmla="*/ 9 w 20"/>
                <a:gd name="T55" fmla="*/ 2 h 87"/>
                <a:gd name="T56" fmla="*/ 10 w 20"/>
                <a:gd name="T57" fmla="*/ 0 h 87"/>
                <a:gd name="T58" fmla="*/ 11 w 20"/>
                <a:gd name="T59" fmla="*/ 2 h 87"/>
                <a:gd name="T60" fmla="*/ 13 w 20"/>
                <a:gd name="T61" fmla="*/ 4 h 87"/>
                <a:gd name="T62" fmla="*/ 14 w 20"/>
                <a:gd name="T63" fmla="*/ 6 h 87"/>
                <a:gd name="T64" fmla="*/ 15 w 20"/>
                <a:gd name="T65" fmla="*/ 7 h 87"/>
                <a:gd name="T66" fmla="*/ 16 w 20"/>
                <a:gd name="T67" fmla="*/ 5 h 87"/>
                <a:gd name="T68" fmla="*/ 17 w 20"/>
                <a:gd name="T69" fmla="*/ 3 h 87"/>
                <a:gd name="T70" fmla="*/ 19 w 20"/>
                <a:gd name="T71" fmla="*/ 1 h 87"/>
                <a:gd name="T72" fmla="*/ 19 w 20"/>
                <a:gd name="T7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87">
                  <a:moveTo>
                    <a:pt x="19" y="0"/>
                  </a:moveTo>
                  <a:lnTo>
                    <a:pt x="19" y="14"/>
                  </a:lnTo>
                  <a:lnTo>
                    <a:pt x="19" y="42"/>
                  </a:lnTo>
                  <a:lnTo>
                    <a:pt x="19" y="70"/>
                  </a:lnTo>
                  <a:lnTo>
                    <a:pt x="19" y="82"/>
                  </a:lnTo>
                  <a:lnTo>
                    <a:pt x="18" y="83"/>
                  </a:lnTo>
                  <a:lnTo>
                    <a:pt x="17" y="84"/>
                  </a:lnTo>
                  <a:lnTo>
                    <a:pt x="16" y="85"/>
                  </a:lnTo>
                  <a:lnTo>
                    <a:pt x="15" y="86"/>
                  </a:lnTo>
                  <a:lnTo>
                    <a:pt x="14" y="86"/>
                  </a:lnTo>
                  <a:lnTo>
                    <a:pt x="12" y="86"/>
                  </a:lnTo>
                  <a:lnTo>
                    <a:pt x="10" y="86"/>
                  </a:lnTo>
                  <a:lnTo>
                    <a:pt x="8" y="86"/>
                  </a:lnTo>
                  <a:lnTo>
                    <a:pt x="7" y="86"/>
                  </a:lnTo>
                  <a:lnTo>
                    <a:pt x="6" y="86"/>
                  </a:lnTo>
                  <a:lnTo>
                    <a:pt x="5" y="86"/>
                  </a:lnTo>
                  <a:lnTo>
                    <a:pt x="4" y="85"/>
                  </a:lnTo>
                  <a:lnTo>
                    <a:pt x="3" y="84"/>
                  </a:lnTo>
                  <a:lnTo>
                    <a:pt x="2" y="83"/>
                  </a:lnTo>
                  <a:lnTo>
                    <a:pt x="0" y="82"/>
                  </a:lnTo>
                  <a:lnTo>
                    <a:pt x="0" y="0"/>
                  </a:lnTo>
                  <a:lnTo>
                    <a:pt x="1" y="2"/>
                  </a:lnTo>
                  <a:lnTo>
                    <a:pt x="3" y="4"/>
                  </a:lnTo>
                  <a:lnTo>
                    <a:pt x="4" y="6"/>
                  </a:lnTo>
                  <a:lnTo>
                    <a:pt x="5" y="7"/>
                  </a:lnTo>
                  <a:lnTo>
                    <a:pt x="7" y="5"/>
                  </a:lnTo>
                  <a:lnTo>
                    <a:pt x="8" y="3"/>
                  </a:lnTo>
                  <a:lnTo>
                    <a:pt x="9" y="2"/>
                  </a:lnTo>
                  <a:lnTo>
                    <a:pt x="10" y="0"/>
                  </a:lnTo>
                  <a:lnTo>
                    <a:pt x="11" y="2"/>
                  </a:lnTo>
                  <a:lnTo>
                    <a:pt x="13" y="4"/>
                  </a:lnTo>
                  <a:lnTo>
                    <a:pt x="14" y="6"/>
                  </a:lnTo>
                  <a:lnTo>
                    <a:pt x="15" y="7"/>
                  </a:lnTo>
                  <a:lnTo>
                    <a:pt x="16" y="5"/>
                  </a:lnTo>
                  <a:lnTo>
                    <a:pt x="17" y="3"/>
                  </a:lnTo>
                  <a:lnTo>
                    <a:pt x="19" y="1"/>
                  </a:lnTo>
                  <a:lnTo>
                    <a:pt x="19"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8" name="Freeform 122"/>
            <p:cNvSpPr>
              <a:spLocks/>
            </p:cNvSpPr>
            <p:nvPr/>
          </p:nvSpPr>
          <p:spPr bwMode="auto">
            <a:xfrm>
              <a:off x="2617"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99" name="Freeform 123"/>
            <p:cNvSpPr>
              <a:spLocks/>
            </p:cNvSpPr>
            <p:nvPr/>
          </p:nvSpPr>
          <p:spPr bwMode="auto">
            <a:xfrm>
              <a:off x="2617" y="2524"/>
              <a:ext cx="3" cy="81"/>
            </a:xfrm>
            <a:custGeom>
              <a:avLst/>
              <a:gdLst>
                <a:gd name="T0" fmla="*/ 2 w 3"/>
                <a:gd name="T1" fmla="*/ 80 h 81"/>
                <a:gd name="T2" fmla="*/ 2 w 3"/>
                <a:gd name="T3" fmla="*/ 69 h 81"/>
                <a:gd name="T4" fmla="*/ 2 w 3"/>
                <a:gd name="T5" fmla="*/ 42 h 81"/>
                <a:gd name="T6" fmla="*/ 2 w 3"/>
                <a:gd name="T7" fmla="*/ 15 h 81"/>
                <a:gd name="T8" fmla="*/ 2 w 3"/>
                <a:gd name="T9" fmla="*/ 0 h 81"/>
                <a:gd name="T10" fmla="*/ 0 w 3"/>
                <a:gd name="T11" fmla="*/ 0 h 81"/>
                <a:gd name="T12" fmla="*/ 0 w 3"/>
                <a:gd name="T13" fmla="*/ 15 h 81"/>
                <a:gd name="T14" fmla="*/ 0 w 3"/>
                <a:gd name="T15" fmla="*/ 42 h 81"/>
                <a:gd name="T16" fmla="*/ 0 w 3"/>
                <a:gd name="T17" fmla="*/ 69 h 81"/>
                <a:gd name="T18" fmla="*/ 0 w 3"/>
                <a:gd name="T19" fmla="*/ 80 h 81"/>
                <a:gd name="T20" fmla="*/ 2 w 3"/>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1">
                  <a:moveTo>
                    <a:pt x="2" y="80"/>
                  </a:moveTo>
                  <a:lnTo>
                    <a:pt x="2" y="69"/>
                  </a:lnTo>
                  <a:lnTo>
                    <a:pt x="2" y="42"/>
                  </a:lnTo>
                  <a:lnTo>
                    <a:pt x="2" y="15"/>
                  </a:lnTo>
                  <a:lnTo>
                    <a:pt x="2" y="0"/>
                  </a:lnTo>
                  <a:lnTo>
                    <a:pt x="0" y="0"/>
                  </a:lnTo>
                  <a:lnTo>
                    <a:pt x="0" y="15"/>
                  </a:lnTo>
                  <a:lnTo>
                    <a:pt x="0" y="42"/>
                  </a:lnTo>
                  <a:lnTo>
                    <a:pt x="0" y="69"/>
                  </a:lnTo>
                  <a:lnTo>
                    <a:pt x="0" y="80"/>
                  </a:lnTo>
                  <a:lnTo>
                    <a:pt x="2"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0" name="Freeform 124"/>
            <p:cNvSpPr>
              <a:spLocks/>
            </p:cNvSpPr>
            <p:nvPr/>
          </p:nvSpPr>
          <p:spPr bwMode="auto">
            <a:xfrm>
              <a:off x="2617"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1" name="Freeform 125"/>
            <p:cNvSpPr>
              <a:spLocks/>
            </p:cNvSpPr>
            <p:nvPr/>
          </p:nvSpPr>
          <p:spPr bwMode="auto">
            <a:xfrm>
              <a:off x="2627"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2" name="Freeform 126"/>
            <p:cNvSpPr>
              <a:spLocks/>
            </p:cNvSpPr>
            <p:nvPr/>
          </p:nvSpPr>
          <p:spPr bwMode="auto">
            <a:xfrm>
              <a:off x="2627" y="2524"/>
              <a:ext cx="3" cy="81"/>
            </a:xfrm>
            <a:custGeom>
              <a:avLst/>
              <a:gdLst>
                <a:gd name="T0" fmla="*/ 1 w 3"/>
                <a:gd name="T1" fmla="*/ 80 h 81"/>
                <a:gd name="T2" fmla="*/ 2 w 3"/>
                <a:gd name="T3" fmla="*/ 80 h 81"/>
                <a:gd name="T4" fmla="*/ 2 w 3"/>
                <a:gd name="T5" fmla="*/ 0 h 81"/>
                <a:gd name="T6" fmla="*/ 0 w 3"/>
                <a:gd name="T7" fmla="*/ 0 h 81"/>
                <a:gd name="T8" fmla="*/ 0 w 3"/>
                <a:gd name="T9" fmla="*/ 80 h 81"/>
                <a:gd name="T10" fmla="*/ 1 w 3"/>
                <a:gd name="T11" fmla="*/ 80 h 81"/>
              </a:gdLst>
              <a:ahLst/>
              <a:cxnLst>
                <a:cxn ang="0">
                  <a:pos x="T0" y="T1"/>
                </a:cxn>
                <a:cxn ang="0">
                  <a:pos x="T2" y="T3"/>
                </a:cxn>
                <a:cxn ang="0">
                  <a:pos x="T4" y="T5"/>
                </a:cxn>
                <a:cxn ang="0">
                  <a:pos x="T6" y="T7"/>
                </a:cxn>
                <a:cxn ang="0">
                  <a:pos x="T8" y="T9"/>
                </a:cxn>
                <a:cxn ang="0">
                  <a:pos x="T10" y="T11"/>
                </a:cxn>
              </a:cxnLst>
              <a:rect l="0" t="0" r="r" b="b"/>
              <a:pathLst>
                <a:path w="3" h="81">
                  <a:moveTo>
                    <a:pt x="1" y="80"/>
                  </a:moveTo>
                  <a:lnTo>
                    <a:pt x="2" y="80"/>
                  </a:lnTo>
                  <a:lnTo>
                    <a:pt x="2" y="0"/>
                  </a:lnTo>
                  <a:lnTo>
                    <a:pt x="0" y="0"/>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3" name="Freeform 127"/>
            <p:cNvSpPr>
              <a:spLocks/>
            </p:cNvSpPr>
            <p:nvPr/>
          </p:nvSpPr>
          <p:spPr bwMode="auto">
            <a:xfrm>
              <a:off x="2627"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4" name="Freeform 128"/>
            <p:cNvSpPr>
              <a:spLocks/>
            </p:cNvSpPr>
            <p:nvPr/>
          </p:nvSpPr>
          <p:spPr bwMode="auto">
            <a:xfrm>
              <a:off x="2613" y="2508"/>
              <a:ext cx="20" cy="18"/>
            </a:xfrm>
            <a:custGeom>
              <a:avLst/>
              <a:gdLst>
                <a:gd name="T0" fmla="*/ 19 w 20"/>
                <a:gd name="T1" fmla="*/ 10 h 18"/>
                <a:gd name="T2" fmla="*/ 19 w 20"/>
                <a:gd name="T3" fmla="*/ 11 h 18"/>
                <a:gd name="T4" fmla="*/ 17 w 20"/>
                <a:gd name="T5" fmla="*/ 13 h 18"/>
                <a:gd name="T6" fmla="*/ 16 w 20"/>
                <a:gd name="T7" fmla="*/ 15 h 18"/>
                <a:gd name="T8" fmla="*/ 15 w 20"/>
                <a:gd name="T9" fmla="*/ 17 h 18"/>
                <a:gd name="T10" fmla="*/ 14 w 20"/>
                <a:gd name="T11" fmla="*/ 15 h 18"/>
                <a:gd name="T12" fmla="*/ 13 w 20"/>
                <a:gd name="T13" fmla="*/ 14 h 18"/>
                <a:gd name="T14" fmla="*/ 11 w 20"/>
                <a:gd name="T15" fmla="*/ 12 h 18"/>
                <a:gd name="T16" fmla="*/ 10 w 20"/>
                <a:gd name="T17" fmla="*/ 10 h 18"/>
                <a:gd name="T18" fmla="*/ 9 w 20"/>
                <a:gd name="T19" fmla="*/ 12 h 18"/>
                <a:gd name="T20" fmla="*/ 8 w 20"/>
                <a:gd name="T21" fmla="*/ 13 h 18"/>
                <a:gd name="T22" fmla="*/ 7 w 20"/>
                <a:gd name="T23" fmla="*/ 15 h 18"/>
                <a:gd name="T24" fmla="*/ 5 w 20"/>
                <a:gd name="T25" fmla="*/ 17 h 18"/>
                <a:gd name="T26" fmla="*/ 4 w 20"/>
                <a:gd name="T27" fmla="*/ 15 h 18"/>
                <a:gd name="T28" fmla="*/ 3 w 20"/>
                <a:gd name="T29" fmla="*/ 14 h 18"/>
                <a:gd name="T30" fmla="*/ 1 w 20"/>
                <a:gd name="T31" fmla="*/ 12 h 18"/>
                <a:gd name="T32" fmla="*/ 0 w 20"/>
                <a:gd name="T33" fmla="*/ 10 h 18"/>
                <a:gd name="T34" fmla="*/ 5 w 20"/>
                <a:gd name="T35" fmla="*/ 0 h 18"/>
                <a:gd name="T36" fmla="*/ 6 w 20"/>
                <a:gd name="T37" fmla="*/ 0 h 18"/>
                <a:gd name="T38" fmla="*/ 7 w 20"/>
                <a:gd name="T39" fmla="*/ 0 h 18"/>
                <a:gd name="T40" fmla="*/ 9 w 20"/>
                <a:gd name="T41" fmla="*/ 0 h 18"/>
                <a:gd name="T42" fmla="*/ 10 w 20"/>
                <a:gd name="T43" fmla="*/ 0 h 18"/>
                <a:gd name="T44" fmla="*/ 12 w 20"/>
                <a:gd name="T45" fmla="*/ 0 h 18"/>
                <a:gd name="T46" fmla="*/ 13 w 20"/>
                <a:gd name="T47" fmla="*/ 0 h 18"/>
                <a:gd name="T48" fmla="*/ 14 w 20"/>
                <a:gd name="T49" fmla="*/ 0 h 18"/>
                <a:gd name="T50" fmla="*/ 19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19" y="10"/>
                  </a:moveTo>
                  <a:lnTo>
                    <a:pt x="19" y="11"/>
                  </a:lnTo>
                  <a:lnTo>
                    <a:pt x="17" y="13"/>
                  </a:lnTo>
                  <a:lnTo>
                    <a:pt x="16" y="15"/>
                  </a:lnTo>
                  <a:lnTo>
                    <a:pt x="15" y="17"/>
                  </a:lnTo>
                  <a:lnTo>
                    <a:pt x="14" y="15"/>
                  </a:lnTo>
                  <a:lnTo>
                    <a:pt x="13" y="14"/>
                  </a:lnTo>
                  <a:lnTo>
                    <a:pt x="11" y="12"/>
                  </a:lnTo>
                  <a:lnTo>
                    <a:pt x="10" y="10"/>
                  </a:lnTo>
                  <a:lnTo>
                    <a:pt x="9" y="12"/>
                  </a:lnTo>
                  <a:lnTo>
                    <a:pt x="8" y="13"/>
                  </a:lnTo>
                  <a:lnTo>
                    <a:pt x="7" y="15"/>
                  </a:lnTo>
                  <a:lnTo>
                    <a:pt x="5" y="17"/>
                  </a:lnTo>
                  <a:lnTo>
                    <a:pt x="4" y="15"/>
                  </a:lnTo>
                  <a:lnTo>
                    <a:pt x="3" y="14"/>
                  </a:lnTo>
                  <a:lnTo>
                    <a:pt x="1" y="12"/>
                  </a:lnTo>
                  <a:lnTo>
                    <a:pt x="0" y="10"/>
                  </a:lnTo>
                  <a:lnTo>
                    <a:pt x="5" y="0"/>
                  </a:lnTo>
                  <a:lnTo>
                    <a:pt x="6" y="0"/>
                  </a:lnTo>
                  <a:lnTo>
                    <a:pt x="7" y="0"/>
                  </a:lnTo>
                  <a:lnTo>
                    <a:pt x="9" y="0"/>
                  </a:lnTo>
                  <a:lnTo>
                    <a:pt x="10" y="0"/>
                  </a:lnTo>
                  <a:lnTo>
                    <a:pt x="12" y="0"/>
                  </a:lnTo>
                  <a:lnTo>
                    <a:pt x="13" y="0"/>
                  </a:lnTo>
                  <a:lnTo>
                    <a:pt x="14" y="0"/>
                  </a:lnTo>
                  <a:lnTo>
                    <a:pt x="19" y="1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5" name="Freeform 129"/>
            <p:cNvSpPr>
              <a:spLocks/>
            </p:cNvSpPr>
            <p:nvPr/>
          </p:nvSpPr>
          <p:spPr bwMode="auto">
            <a:xfrm>
              <a:off x="2650" y="2497"/>
              <a:ext cx="10" cy="12"/>
            </a:xfrm>
            <a:custGeom>
              <a:avLst/>
              <a:gdLst>
                <a:gd name="T0" fmla="*/ 5 w 10"/>
                <a:gd name="T1" fmla="*/ 0 h 12"/>
                <a:gd name="T2" fmla="*/ 6 w 10"/>
                <a:gd name="T3" fmla="*/ 3 h 12"/>
                <a:gd name="T4" fmla="*/ 7 w 10"/>
                <a:gd name="T5" fmla="*/ 6 h 12"/>
                <a:gd name="T6" fmla="*/ 8 w 10"/>
                <a:gd name="T7" fmla="*/ 9 h 12"/>
                <a:gd name="T8" fmla="*/ 9 w 10"/>
                <a:gd name="T9" fmla="*/ 11 h 12"/>
                <a:gd name="T10" fmla="*/ 7 w 10"/>
                <a:gd name="T11" fmla="*/ 11 h 12"/>
                <a:gd name="T12" fmla="*/ 6 w 10"/>
                <a:gd name="T13" fmla="*/ 11 h 12"/>
                <a:gd name="T14" fmla="*/ 4 w 10"/>
                <a:gd name="T15" fmla="*/ 11 h 12"/>
                <a:gd name="T16" fmla="*/ 3 w 10"/>
                <a:gd name="T17" fmla="*/ 11 h 12"/>
                <a:gd name="T18" fmla="*/ 2 w 10"/>
                <a:gd name="T19" fmla="*/ 11 h 12"/>
                <a:gd name="T20" fmla="*/ 1 w 10"/>
                <a:gd name="T21" fmla="*/ 11 h 12"/>
                <a:gd name="T22" fmla="*/ 0 w 10"/>
                <a:gd name="T23" fmla="*/ 11 h 12"/>
                <a:gd name="T24" fmla="*/ 1 w 10"/>
                <a:gd name="T25" fmla="*/ 8 h 12"/>
                <a:gd name="T26" fmla="*/ 3 w 10"/>
                <a:gd name="T27" fmla="*/ 5 h 12"/>
                <a:gd name="T28" fmla="*/ 4 w 10"/>
                <a:gd name="T29" fmla="*/ 1 h 12"/>
                <a:gd name="T30" fmla="*/ 5 w 10"/>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2">
                  <a:moveTo>
                    <a:pt x="5" y="0"/>
                  </a:moveTo>
                  <a:lnTo>
                    <a:pt x="6" y="3"/>
                  </a:lnTo>
                  <a:lnTo>
                    <a:pt x="7" y="6"/>
                  </a:lnTo>
                  <a:lnTo>
                    <a:pt x="8" y="9"/>
                  </a:lnTo>
                  <a:lnTo>
                    <a:pt x="9" y="11"/>
                  </a:lnTo>
                  <a:lnTo>
                    <a:pt x="7" y="11"/>
                  </a:lnTo>
                  <a:lnTo>
                    <a:pt x="6" y="11"/>
                  </a:lnTo>
                  <a:lnTo>
                    <a:pt x="4" y="11"/>
                  </a:lnTo>
                  <a:lnTo>
                    <a:pt x="3" y="11"/>
                  </a:lnTo>
                  <a:lnTo>
                    <a:pt x="2" y="11"/>
                  </a:lnTo>
                  <a:lnTo>
                    <a:pt x="1" y="11"/>
                  </a:lnTo>
                  <a:lnTo>
                    <a:pt x="0" y="11"/>
                  </a:lnTo>
                  <a:lnTo>
                    <a:pt x="1" y="8"/>
                  </a:lnTo>
                  <a:lnTo>
                    <a:pt x="3" y="5"/>
                  </a:lnTo>
                  <a:lnTo>
                    <a:pt x="4" y="1"/>
                  </a:lnTo>
                  <a:lnTo>
                    <a:pt x="5"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6" name="Freeform 130"/>
            <p:cNvSpPr>
              <a:spLocks/>
            </p:cNvSpPr>
            <p:nvPr/>
          </p:nvSpPr>
          <p:spPr bwMode="auto">
            <a:xfrm>
              <a:off x="2644" y="2518"/>
              <a:ext cx="21" cy="87"/>
            </a:xfrm>
            <a:custGeom>
              <a:avLst/>
              <a:gdLst>
                <a:gd name="T0" fmla="*/ 20 w 21"/>
                <a:gd name="T1" fmla="*/ 0 h 87"/>
                <a:gd name="T2" fmla="*/ 20 w 21"/>
                <a:gd name="T3" fmla="*/ 14 h 87"/>
                <a:gd name="T4" fmla="*/ 20 w 21"/>
                <a:gd name="T5" fmla="*/ 42 h 87"/>
                <a:gd name="T6" fmla="*/ 20 w 21"/>
                <a:gd name="T7" fmla="*/ 70 h 87"/>
                <a:gd name="T8" fmla="*/ 20 w 21"/>
                <a:gd name="T9" fmla="*/ 82 h 87"/>
                <a:gd name="T10" fmla="*/ 19 w 21"/>
                <a:gd name="T11" fmla="*/ 83 h 87"/>
                <a:gd name="T12" fmla="*/ 18 w 21"/>
                <a:gd name="T13" fmla="*/ 84 h 87"/>
                <a:gd name="T14" fmla="*/ 17 w 21"/>
                <a:gd name="T15" fmla="*/ 85 h 87"/>
                <a:gd name="T16" fmla="*/ 15 w 21"/>
                <a:gd name="T17" fmla="*/ 86 h 87"/>
                <a:gd name="T18" fmla="*/ 14 w 21"/>
                <a:gd name="T19" fmla="*/ 86 h 87"/>
                <a:gd name="T20" fmla="*/ 12 w 21"/>
                <a:gd name="T21" fmla="*/ 86 h 87"/>
                <a:gd name="T22" fmla="*/ 10 w 21"/>
                <a:gd name="T23" fmla="*/ 86 h 87"/>
                <a:gd name="T24" fmla="*/ 8 w 21"/>
                <a:gd name="T25" fmla="*/ 86 h 87"/>
                <a:gd name="T26" fmla="*/ 7 w 21"/>
                <a:gd name="T27" fmla="*/ 86 h 87"/>
                <a:gd name="T28" fmla="*/ 6 w 21"/>
                <a:gd name="T29" fmla="*/ 86 h 87"/>
                <a:gd name="T30" fmla="*/ 5 w 21"/>
                <a:gd name="T31" fmla="*/ 86 h 87"/>
                <a:gd name="T32" fmla="*/ 4 w 21"/>
                <a:gd name="T33" fmla="*/ 85 h 87"/>
                <a:gd name="T34" fmla="*/ 3 w 21"/>
                <a:gd name="T35" fmla="*/ 84 h 87"/>
                <a:gd name="T36" fmla="*/ 2 w 21"/>
                <a:gd name="T37" fmla="*/ 83 h 87"/>
                <a:gd name="T38" fmla="*/ 0 w 21"/>
                <a:gd name="T39" fmla="*/ 82 h 87"/>
                <a:gd name="T40" fmla="*/ 0 w 21"/>
                <a:gd name="T41" fmla="*/ 0 h 87"/>
                <a:gd name="T42" fmla="*/ 1 w 21"/>
                <a:gd name="T43" fmla="*/ 2 h 87"/>
                <a:gd name="T44" fmla="*/ 3 w 21"/>
                <a:gd name="T45" fmla="*/ 4 h 87"/>
                <a:gd name="T46" fmla="*/ 4 w 21"/>
                <a:gd name="T47" fmla="*/ 6 h 87"/>
                <a:gd name="T48" fmla="*/ 5 w 21"/>
                <a:gd name="T49" fmla="*/ 7 h 87"/>
                <a:gd name="T50" fmla="*/ 7 w 21"/>
                <a:gd name="T51" fmla="*/ 5 h 87"/>
                <a:gd name="T52" fmla="*/ 8 w 21"/>
                <a:gd name="T53" fmla="*/ 3 h 87"/>
                <a:gd name="T54" fmla="*/ 10 w 21"/>
                <a:gd name="T55" fmla="*/ 2 h 87"/>
                <a:gd name="T56" fmla="*/ 10 w 21"/>
                <a:gd name="T57" fmla="*/ 0 h 87"/>
                <a:gd name="T58" fmla="*/ 12 w 21"/>
                <a:gd name="T59" fmla="*/ 2 h 87"/>
                <a:gd name="T60" fmla="*/ 13 w 21"/>
                <a:gd name="T61" fmla="*/ 4 h 87"/>
                <a:gd name="T62" fmla="*/ 14 w 21"/>
                <a:gd name="T63" fmla="*/ 6 h 87"/>
                <a:gd name="T64" fmla="*/ 16 w 21"/>
                <a:gd name="T65" fmla="*/ 7 h 87"/>
                <a:gd name="T66" fmla="*/ 17 w 21"/>
                <a:gd name="T67" fmla="*/ 5 h 87"/>
                <a:gd name="T68" fmla="*/ 18 w 21"/>
                <a:gd name="T69" fmla="*/ 3 h 87"/>
                <a:gd name="T70" fmla="*/ 19 w 21"/>
                <a:gd name="T71" fmla="*/ 1 h 87"/>
                <a:gd name="T72" fmla="*/ 20 w 21"/>
                <a:gd name="T7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87">
                  <a:moveTo>
                    <a:pt x="20" y="0"/>
                  </a:moveTo>
                  <a:lnTo>
                    <a:pt x="20" y="14"/>
                  </a:lnTo>
                  <a:lnTo>
                    <a:pt x="20" y="42"/>
                  </a:lnTo>
                  <a:lnTo>
                    <a:pt x="20" y="70"/>
                  </a:lnTo>
                  <a:lnTo>
                    <a:pt x="20" y="82"/>
                  </a:lnTo>
                  <a:lnTo>
                    <a:pt x="19" y="83"/>
                  </a:lnTo>
                  <a:lnTo>
                    <a:pt x="18" y="84"/>
                  </a:lnTo>
                  <a:lnTo>
                    <a:pt x="17" y="85"/>
                  </a:lnTo>
                  <a:lnTo>
                    <a:pt x="15" y="86"/>
                  </a:lnTo>
                  <a:lnTo>
                    <a:pt x="14" y="86"/>
                  </a:lnTo>
                  <a:lnTo>
                    <a:pt x="12" y="86"/>
                  </a:lnTo>
                  <a:lnTo>
                    <a:pt x="10" y="86"/>
                  </a:lnTo>
                  <a:lnTo>
                    <a:pt x="8" y="86"/>
                  </a:lnTo>
                  <a:lnTo>
                    <a:pt x="7" y="86"/>
                  </a:lnTo>
                  <a:lnTo>
                    <a:pt x="6" y="86"/>
                  </a:lnTo>
                  <a:lnTo>
                    <a:pt x="5" y="86"/>
                  </a:lnTo>
                  <a:lnTo>
                    <a:pt x="4" y="85"/>
                  </a:lnTo>
                  <a:lnTo>
                    <a:pt x="3" y="84"/>
                  </a:lnTo>
                  <a:lnTo>
                    <a:pt x="2" y="83"/>
                  </a:lnTo>
                  <a:lnTo>
                    <a:pt x="0" y="82"/>
                  </a:lnTo>
                  <a:lnTo>
                    <a:pt x="0" y="0"/>
                  </a:lnTo>
                  <a:lnTo>
                    <a:pt x="1" y="2"/>
                  </a:lnTo>
                  <a:lnTo>
                    <a:pt x="3" y="4"/>
                  </a:lnTo>
                  <a:lnTo>
                    <a:pt x="4" y="6"/>
                  </a:lnTo>
                  <a:lnTo>
                    <a:pt x="5" y="7"/>
                  </a:lnTo>
                  <a:lnTo>
                    <a:pt x="7" y="5"/>
                  </a:lnTo>
                  <a:lnTo>
                    <a:pt x="8" y="3"/>
                  </a:lnTo>
                  <a:lnTo>
                    <a:pt x="10" y="2"/>
                  </a:lnTo>
                  <a:lnTo>
                    <a:pt x="10" y="0"/>
                  </a:lnTo>
                  <a:lnTo>
                    <a:pt x="12" y="2"/>
                  </a:lnTo>
                  <a:lnTo>
                    <a:pt x="13" y="4"/>
                  </a:lnTo>
                  <a:lnTo>
                    <a:pt x="14" y="6"/>
                  </a:lnTo>
                  <a:lnTo>
                    <a:pt x="16" y="7"/>
                  </a:lnTo>
                  <a:lnTo>
                    <a:pt x="17" y="5"/>
                  </a:lnTo>
                  <a:lnTo>
                    <a:pt x="18" y="3"/>
                  </a:lnTo>
                  <a:lnTo>
                    <a:pt x="19" y="1"/>
                  </a:lnTo>
                  <a:lnTo>
                    <a:pt x="2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7" name="Freeform 131"/>
            <p:cNvSpPr>
              <a:spLocks/>
            </p:cNvSpPr>
            <p:nvPr/>
          </p:nvSpPr>
          <p:spPr bwMode="auto">
            <a:xfrm>
              <a:off x="2649" y="2523"/>
              <a:ext cx="2" cy="2"/>
            </a:xfrm>
            <a:custGeom>
              <a:avLst/>
              <a:gdLst>
                <a:gd name="T0" fmla="*/ 1 w 2"/>
                <a:gd name="T1" fmla="*/ 1 h 2"/>
                <a:gd name="T2" fmla="*/ 1 w 2"/>
                <a:gd name="T3" fmla="*/ 0 h 2"/>
                <a:gd name="T4" fmla="*/ 0 w 2"/>
                <a:gd name="T5" fmla="*/ 0 h 2"/>
                <a:gd name="T6" fmla="*/ 0 w 2"/>
                <a:gd name="T7" fmla="*/ 1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1" y="0"/>
                  </a:lnTo>
                  <a:lnTo>
                    <a:pt x="0" y="0"/>
                  </a:lnTo>
                  <a:lnTo>
                    <a:pt x="0" y="1"/>
                  </a:lnTo>
                  <a:lnTo>
                    <a:pt x="1"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8" name="Freeform 132"/>
            <p:cNvSpPr>
              <a:spLocks/>
            </p:cNvSpPr>
            <p:nvPr/>
          </p:nvSpPr>
          <p:spPr bwMode="auto">
            <a:xfrm>
              <a:off x="2649" y="2524"/>
              <a:ext cx="2" cy="81"/>
            </a:xfrm>
            <a:custGeom>
              <a:avLst/>
              <a:gdLst>
                <a:gd name="T0" fmla="*/ 1 w 2"/>
                <a:gd name="T1" fmla="*/ 80 h 81"/>
                <a:gd name="T2" fmla="*/ 1 w 2"/>
                <a:gd name="T3" fmla="*/ 69 h 81"/>
                <a:gd name="T4" fmla="*/ 1 w 2"/>
                <a:gd name="T5" fmla="*/ 42 h 81"/>
                <a:gd name="T6" fmla="*/ 1 w 2"/>
                <a:gd name="T7" fmla="*/ 15 h 81"/>
                <a:gd name="T8" fmla="*/ 1 w 2"/>
                <a:gd name="T9" fmla="*/ 0 h 81"/>
                <a:gd name="T10" fmla="*/ 0 w 2"/>
                <a:gd name="T11" fmla="*/ 0 h 81"/>
                <a:gd name="T12" fmla="*/ 0 w 2"/>
                <a:gd name="T13" fmla="*/ 15 h 81"/>
                <a:gd name="T14" fmla="*/ 0 w 2"/>
                <a:gd name="T15" fmla="*/ 42 h 81"/>
                <a:gd name="T16" fmla="*/ 0 w 2"/>
                <a:gd name="T17" fmla="*/ 69 h 81"/>
                <a:gd name="T18" fmla="*/ 0 w 2"/>
                <a:gd name="T19" fmla="*/ 80 h 81"/>
                <a:gd name="T20" fmla="*/ 1 w 2"/>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1">
                  <a:moveTo>
                    <a:pt x="1" y="80"/>
                  </a:moveTo>
                  <a:lnTo>
                    <a:pt x="1" y="69"/>
                  </a:lnTo>
                  <a:lnTo>
                    <a:pt x="1" y="42"/>
                  </a:lnTo>
                  <a:lnTo>
                    <a:pt x="1" y="15"/>
                  </a:lnTo>
                  <a:lnTo>
                    <a:pt x="1" y="0"/>
                  </a:lnTo>
                  <a:lnTo>
                    <a:pt x="0" y="0"/>
                  </a:lnTo>
                  <a:lnTo>
                    <a:pt x="0" y="15"/>
                  </a:lnTo>
                  <a:lnTo>
                    <a:pt x="0" y="42"/>
                  </a:lnTo>
                  <a:lnTo>
                    <a:pt x="0" y="69"/>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9" name="Freeform 133"/>
            <p:cNvSpPr>
              <a:spLocks/>
            </p:cNvSpPr>
            <p:nvPr/>
          </p:nvSpPr>
          <p:spPr bwMode="auto">
            <a:xfrm>
              <a:off x="2649" y="2604"/>
              <a:ext cx="2" cy="2"/>
            </a:xfrm>
            <a:custGeom>
              <a:avLst/>
              <a:gdLst>
                <a:gd name="T0" fmla="*/ 0 w 2"/>
                <a:gd name="T1" fmla="*/ 0 h 2"/>
                <a:gd name="T2" fmla="*/ 0 w 2"/>
                <a:gd name="T3" fmla="*/ 1 h 2"/>
                <a:gd name="T4" fmla="*/ 1 w 2"/>
                <a:gd name="T5" fmla="*/ 1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1"/>
                  </a:lnTo>
                  <a:lnTo>
                    <a:pt x="1" y="1"/>
                  </a:lnTo>
                  <a:lnTo>
                    <a:pt x="1"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0" name="Freeform 134"/>
            <p:cNvSpPr>
              <a:spLocks/>
            </p:cNvSpPr>
            <p:nvPr/>
          </p:nvSpPr>
          <p:spPr bwMode="auto">
            <a:xfrm>
              <a:off x="2659"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1" name="Freeform 135"/>
            <p:cNvSpPr>
              <a:spLocks/>
            </p:cNvSpPr>
            <p:nvPr/>
          </p:nvSpPr>
          <p:spPr bwMode="auto">
            <a:xfrm>
              <a:off x="2659" y="2524"/>
              <a:ext cx="3" cy="81"/>
            </a:xfrm>
            <a:custGeom>
              <a:avLst/>
              <a:gdLst>
                <a:gd name="T0" fmla="*/ 1 w 3"/>
                <a:gd name="T1" fmla="*/ 80 h 81"/>
                <a:gd name="T2" fmla="*/ 2 w 3"/>
                <a:gd name="T3" fmla="*/ 80 h 81"/>
                <a:gd name="T4" fmla="*/ 2 w 3"/>
                <a:gd name="T5" fmla="*/ 0 h 81"/>
                <a:gd name="T6" fmla="*/ 0 w 3"/>
                <a:gd name="T7" fmla="*/ 0 h 81"/>
                <a:gd name="T8" fmla="*/ 0 w 3"/>
                <a:gd name="T9" fmla="*/ 80 h 81"/>
                <a:gd name="T10" fmla="*/ 1 w 3"/>
                <a:gd name="T11" fmla="*/ 80 h 81"/>
              </a:gdLst>
              <a:ahLst/>
              <a:cxnLst>
                <a:cxn ang="0">
                  <a:pos x="T0" y="T1"/>
                </a:cxn>
                <a:cxn ang="0">
                  <a:pos x="T2" y="T3"/>
                </a:cxn>
                <a:cxn ang="0">
                  <a:pos x="T4" y="T5"/>
                </a:cxn>
                <a:cxn ang="0">
                  <a:pos x="T6" y="T7"/>
                </a:cxn>
                <a:cxn ang="0">
                  <a:pos x="T8" y="T9"/>
                </a:cxn>
                <a:cxn ang="0">
                  <a:pos x="T10" y="T11"/>
                </a:cxn>
              </a:cxnLst>
              <a:rect l="0" t="0" r="r" b="b"/>
              <a:pathLst>
                <a:path w="3" h="81">
                  <a:moveTo>
                    <a:pt x="1" y="80"/>
                  </a:moveTo>
                  <a:lnTo>
                    <a:pt x="2" y="80"/>
                  </a:lnTo>
                  <a:lnTo>
                    <a:pt x="2" y="0"/>
                  </a:lnTo>
                  <a:lnTo>
                    <a:pt x="0" y="0"/>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2" name="Freeform 136"/>
            <p:cNvSpPr>
              <a:spLocks/>
            </p:cNvSpPr>
            <p:nvPr/>
          </p:nvSpPr>
          <p:spPr bwMode="auto">
            <a:xfrm>
              <a:off x="2659"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3" name="Freeform 137"/>
            <p:cNvSpPr>
              <a:spLocks/>
            </p:cNvSpPr>
            <p:nvPr/>
          </p:nvSpPr>
          <p:spPr bwMode="auto">
            <a:xfrm>
              <a:off x="2644" y="2508"/>
              <a:ext cx="21" cy="18"/>
            </a:xfrm>
            <a:custGeom>
              <a:avLst/>
              <a:gdLst>
                <a:gd name="T0" fmla="*/ 20 w 21"/>
                <a:gd name="T1" fmla="*/ 10 h 18"/>
                <a:gd name="T2" fmla="*/ 19 w 21"/>
                <a:gd name="T3" fmla="*/ 11 h 18"/>
                <a:gd name="T4" fmla="*/ 18 w 21"/>
                <a:gd name="T5" fmla="*/ 13 h 18"/>
                <a:gd name="T6" fmla="*/ 17 w 21"/>
                <a:gd name="T7" fmla="*/ 15 h 18"/>
                <a:gd name="T8" fmla="*/ 16 w 21"/>
                <a:gd name="T9" fmla="*/ 17 h 18"/>
                <a:gd name="T10" fmla="*/ 14 w 21"/>
                <a:gd name="T11" fmla="*/ 15 h 18"/>
                <a:gd name="T12" fmla="*/ 13 w 21"/>
                <a:gd name="T13" fmla="*/ 14 h 18"/>
                <a:gd name="T14" fmla="*/ 12 w 21"/>
                <a:gd name="T15" fmla="*/ 12 h 18"/>
                <a:gd name="T16" fmla="*/ 10 w 21"/>
                <a:gd name="T17" fmla="*/ 10 h 18"/>
                <a:gd name="T18" fmla="*/ 10 w 21"/>
                <a:gd name="T19" fmla="*/ 12 h 18"/>
                <a:gd name="T20" fmla="*/ 8 w 21"/>
                <a:gd name="T21" fmla="*/ 13 h 18"/>
                <a:gd name="T22" fmla="*/ 7 w 21"/>
                <a:gd name="T23" fmla="*/ 15 h 18"/>
                <a:gd name="T24" fmla="*/ 5 w 21"/>
                <a:gd name="T25" fmla="*/ 17 h 18"/>
                <a:gd name="T26" fmla="*/ 4 w 21"/>
                <a:gd name="T27" fmla="*/ 15 h 18"/>
                <a:gd name="T28" fmla="*/ 3 w 21"/>
                <a:gd name="T29" fmla="*/ 14 h 18"/>
                <a:gd name="T30" fmla="*/ 1 w 21"/>
                <a:gd name="T31" fmla="*/ 12 h 18"/>
                <a:gd name="T32" fmla="*/ 0 w 21"/>
                <a:gd name="T33" fmla="*/ 10 h 18"/>
                <a:gd name="T34" fmla="*/ 5 w 21"/>
                <a:gd name="T35" fmla="*/ 0 h 18"/>
                <a:gd name="T36" fmla="*/ 6 w 21"/>
                <a:gd name="T37" fmla="*/ 0 h 18"/>
                <a:gd name="T38" fmla="*/ 7 w 21"/>
                <a:gd name="T39" fmla="*/ 0 h 18"/>
                <a:gd name="T40" fmla="*/ 9 w 21"/>
                <a:gd name="T41" fmla="*/ 0 h 18"/>
                <a:gd name="T42" fmla="*/ 10 w 21"/>
                <a:gd name="T43" fmla="*/ 0 h 18"/>
                <a:gd name="T44" fmla="*/ 12 w 21"/>
                <a:gd name="T45" fmla="*/ 0 h 18"/>
                <a:gd name="T46" fmla="*/ 13 w 21"/>
                <a:gd name="T47" fmla="*/ 0 h 18"/>
                <a:gd name="T48" fmla="*/ 15 w 21"/>
                <a:gd name="T49" fmla="*/ 0 h 18"/>
                <a:gd name="T50" fmla="*/ 20 w 21"/>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18">
                  <a:moveTo>
                    <a:pt x="20" y="10"/>
                  </a:moveTo>
                  <a:lnTo>
                    <a:pt x="19" y="11"/>
                  </a:lnTo>
                  <a:lnTo>
                    <a:pt x="18" y="13"/>
                  </a:lnTo>
                  <a:lnTo>
                    <a:pt x="17" y="15"/>
                  </a:lnTo>
                  <a:lnTo>
                    <a:pt x="16" y="17"/>
                  </a:lnTo>
                  <a:lnTo>
                    <a:pt x="14" y="15"/>
                  </a:lnTo>
                  <a:lnTo>
                    <a:pt x="13" y="14"/>
                  </a:lnTo>
                  <a:lnTo>
                    <a:pt x="12" y="12"/>
                  </a:lnTo>
                  <a:lnTo>
                    <a:pt x="10" y="10"/>
                  </a:lnTo>
                  <a:lnTo>
                    <a:pt x="10" y="12"/>
                  </a:lnTo>
                  <a:lnTo>
                    <a:pt x="8" y="13"/>
                  </a:lnTo>
                  <a:lnTo>
                    <a:pt x="7" y="15"/>
                  </a:lnTo>
                  <a:lnTo>
                    <a:pt x="5" y="17"/>
                  </a:lnTo>
                  <a:lnTo>
                    <a:pt x="4" y="15"/>
                  </a:lnTo>
                  <a:lnTo>
                    <a:pt x="3" y="14"/>
                  </a:lnTo>
                  <a:lnTo>
                    <a:pt x="1" y="12"/>
                  </a:lnTo>
                  <a:lnTo>
                    <a:pt x="0" y="10"/>
                  </a:lnTo>
                  <a:lnTo>
                    <a:pt x="5" y="0"/>
                  </a:lnTo>
                  <a:lnTo>
                    <a:pt x="6" y="0"/>
                  </a:lnTo>
                  <a:lnTo>
                    <a:pt x="7" y="0"/>
                  </a:lnTo>
                  <a:lnTo>
                    <a:pt x="9" y="0"/>
                  </a:lnTo>
                  <a:lnTo>
                    <a:pt x="10" y="0"/>
                  </a:lnTo>
                  <a:lnTo>
                    <a:pt x="12" y="0"/>
                  </a:lnTo>
                  <a:lnTo>
                    <a:pt x="13" y="0"/>
                  </a:lnTo>
                  <a:lnTo>
                    <a:pt x="15" y="0"/>
                  </a:lnTo>
                  <a:lnTo>
                    <a:pt x="20" y="1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4" name="Freeform 138"/>
            <p:cNvSpPr>
              <a:spLocks/>
            </p:cNvSpPr>
            <p:nvPr/>
          </p:nvSpPr>
          <p:spPr bwMode="auto">
            <a:xfrm>
              <a:off x="2681" y="2497"/>
              <a:ext cx="11" cy="12"/>
            </a:xfrm>
            <a:custGeom>
              <a:avLst/>
              <a:gdLst>
                <a:gd name="T0" fmla="*/ 5 w 11"/>
                <a:gd name="T1" fmla="*/ 0 h 12"/>
                <a:gd name="T2" fmla="*/ 7 w 11"/>
                <a:gd name="T3" fmla="*/ 3 h 12"/>
                <a:gd name="T4" fmla="*/ 8 w 11"/>
                <a:gd name="T5" fmla="*/ 6 h 12"/>
                <a:gd name="T6" fmla="*/ 9 w 11"/>
                <a:gd name="T7" fmla="*/ 9 h 12"/>
                <a:gd name="T8" fmla="*/ 10 w 11"/>
                <a:gd name="T9" fmla="*/ 11 h 12"/>
                <a:gd name="T10" fmla="*/ 8 w 11"/>
                <a:gd name="T11" fmla="*/ 11 h 12"/>
                <a:gd name="T12" fmla="*/ 7 w 11"/>
                <a:gd name="T13" fmla="*/ 11 h 12"/>
                <a:gd name="T14" fmla="*/ 5 w 11"/>
                <a:gd name="T15" fmla="*/ 11 h 12"/>
                <a:gd name="T16" fmla="*/ 3 w 11"/>
                <a:gd name="T17" fmla="*/ 11 h 12"/>
                <a:gd name="T18" fmla="*/ 2 w 11"/>
                <a:gd name="T19" fmla="*/ 11 h 12"/>
                <a:gd name="T20" fmla="*/ 1 w 11"/>
                <a:gd name="T21" fmla="*/ 11 h 12"/>
                <a:gd name="T22" fmla="*/ 0 w 11"/>
                <a:gd name="T23" fmla="*/ 11 h 12"/>
                <a:gd name="T24" fmla="*/ 2 w 11"/>
                <a:gd name="T25" fmla="*/ 8 h 12"/>
                <a:gd name="T26" fmla="*/ 3 w 11"/>
                <a:gd name="T27" fmla="*/ 5 h 12"/>
                <a:gd name="T28" fmla="*/ 5 w 11"/>
                <a:gd name="T29" fmla="*/ 1 h 12"/>
                <a:gd name="T30" fmla="*/ 5 w 11"/>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2">
                  <a:moveTo>
                    <a:pt x="5" y="0"/>
                  </a:moveTo>
                  <a:lnTo>
                    <a:pt x="7" y="3"/>
                  </a:lnTo>
                  <a:lnTo>
                    <a:pt x="8" y="6"/>
                  </a:lnTo>
                  <a:lnTo>
                    <a:pt x="9" y="9"/>
                  </a:lnTo>
                  <a:lnTo>
                    <a:pt x="10" y="11"/>
                  </a:lnTo>
                  <a:lnTo>
                    <a:pt x="8" y="11"/>
                  </a:lnTo>
                  <a:lnTo>
                    <a:pt x="7" y="11"/>
                  </a:lnTo>
                  <a:lnTo>
                    <a:pt x="5" y="11"/>
                  </a:lnTo>
                  <a:lnTo>
                    <a:pt x="3" y="11"/>
                  </a:lnTo>
                  <a:lnTo>
                    <a:pt x="2" y="11"/>
                  </a:lnTo>
                  <a:lnTo>
                    <a:pt x="1" y="11"/>
                  </a:lnTo>
                  <a:lnTo>
                    <a:pt x="0" y="11"/>
                  </a:lnTo>
                  <a:lnTo>
                    <a:pt x="2" y="8"/>
                  </a:lnTo>
                  <a:lnTo>
                    <a:pt x="3" y="5"/>
                  </a:lnTo>
                  <a:lnTo>
                    <a:pt x="5" y="1"/>
                  </a:lnTo>
                  <a:lnTo>
                    <a:pt x="5"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5" name="Freeform 139"/>
            <p:cNvSpPr>
              <a:spLocks/>
            </p:cNvSpPr>
            <p:nvPr/>
          </p:nvSpPr>
          <p:spPr bwMode="auto">
            <a:xfrm>
              <a:off x="2676" y="2518"/>
              <a:ext cx="21" cy="87"/>
            </a:xfrm>
            <a:custGeom>
              <a:avLst/>
              <a:gdLst>
                <a:gd name="T0" fmla="*/ 20 w 21"/>
                <a:gd name="T1" fmla="*/ 0 h 87"/>
                <a:gd name="T2" fmla="*/ 20 w 21"/>
                <a:gd name="T3" fmla="*/ 14 h 87"/>
                <a:gd name="T4" fmla="*/ 20 w 21"/>
                <a:gd name="T5" fmla="*/ 42 h 87"/>
                <a:gd name="T6" fmla="*/ 20 w 21"/>
                <a:gd name="T7" fmla="*/ 70 h 87"/>
                <a:gd name="T8" fmla="*/ 20 w 21"/>
                <a:gd name="T9" fmla="*/ 82 h 87"/>
                <a:gd name="T10" fmla="*/ 19 w 21"/>
                <a:gd name="T11" fmla="*/ 83 h 87"/>
                <a:gd name="T12" fmla="*/ 18 w 21"/>
                <a:gd name="T13" fmla="*/ 84 h 87"/>
                <a:gd name="T14" fmla="*/ 17 w 21"/>
                <a:gd name="T15" fmla="*/ 85 h 87"/>
                <a:gd name="T16" fmla="*/ 16 w 21"/>
                <a:gd name="T17" fmla="*/ 86 h 87"/>
                <a:gd name="T18" fmla="*/ 15 w 21"/>
                <a:gd name="T19" fmla="*/ 86 h 87"/>
                <a:gd name="T20" fmla="*/ 14 w 21"/>
                <a:gd name="T21" fmla="*/ 86 h 87"/>
                <a:gd name="T22" fmla="*/ 12 w 21"/>
                <a:gd name="T23" fmla="*/ 86 h 87"/>
                <a:gd name="T24" fmla="*/ 10 w 21"/>
                <a:gd name="T25" fmla="*/ 86 h 87"/>
                <a:gd name="T26" fmla="*/ 8 w 21"/>
                <a:gd name="T27" fmla="*/ 86 h 87"/>
                <a:gd name="T28" fmla="*/ 7 w 21"/>
                <a:gd name="T29" fmla="*/ 86 h 87"/>
                <a:gd name="T30" fmla="*/ 6 w 21"/>
                <a:gd name="T31" fmla="*/ 86 h 87"/>
                <a:gd name="T32" fmla="*/ 5 w 21"/>
                <a:gd name="T33" fmla="*/ 86 h 87"/>
                <a:gd name="T34" fmla="*/ 4 w 21"/>
                <a:gd name="T35" fmla="*/ 85 h 87"/>
                <a:gd name="T36" fmla="*/ 3 w 21"/>
                <a:gd name="T37" fmla="*/ 84 h 87"/>
                <a:gd name="T38" fmla="*/ 2 w 21"/>
                <a:gd name="T39" fmla="*/ 83 h 87"/>
                <a:gd name="T40" fmla="*/ 0 w 21"/>
                <a:gd name="T41" fmla="*/ 82 h 87"/>
                <a:gd name="T42" fmla="*/ 0 w 21"/>
                <a:gd name="T43" fmla="*/ 0 h 87"/>
                <a:gd name="T44" fmla="*/ 1 w 21"/>
                <a:gd name="T45" fmla="*/ 2 h 87"/>
                <a:gd name="T46" fmla="*/ 3 w 21"/>
                <a:gd name="T47" fmla="*/ 4 h 87"/>
                <a:gd name="T48" fmla="*/ 4 w 21"/>
                <a:gd name="T49" fmla="*/ 6 h 87"/>
                <a:gd name="T50" fmla="*/ 5 w 21"/>
                <a:gd name="T51" fmla="*/ 7 h 87"/>
                <a:gd name="T52" fmla="*/ 7 w 21"/>
                <a:gd name="T53" fmla="*/ 5 h 87"/>
                <a:gd name="T54" fmla="*/ 8 w 21"/>
                <a:gd name="T55" fmla="*/ 3 h 87"/>
                <a:gd name="T56" fmla="*/ 10 w 21"/>
                <a:gd name="T57" fmla="*/ 2 h 87"/>
                <a:gd name="T58" fmla="*/ 10 w 21"/>
                <a:gd name="T59" fmla="*/ 0 h 87"/>
                <a:gd name="T60" fmla="*/ 12 w 21"/>
                <a:gd name="T61" fmla="*/ 2 h 87"/>
                <a:gd name="T62" fmla="*/ 13 w 21"/>
                <a:gd name="T63" fmla="*/ 4 h 87"/>
                <a:gd name="T64" fmla="*/ 14 w 21"/>
                <a:gd name="T65" fmla="*/ 6 h 87"/>
                <a:gd name="T66" fmla="*/ 16 w 21"/>
                <a:gd name="T67" fmla="*/ 7 h 87"/>
                <a:gd name="T68" fmla="*/ 17 w 21"/>
                <a:gd name="T69" fmla="*/ 5 h 87"/>
                <a:gd name="T70" fmla="*/ 18 w 21"/>
                <a:gd name="T71" fmla="*/ 3 h 87"/>
                <a:gd name="T72" fmla="*/ 19 w 21"/>
                <a:gd name="T73" fmla="*/ 1 h 87"/>
                <a:gd name="T74" fmla="*/ 20 w 21"/>
                <a:gd name="T7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87">
                  <a:moveTo>
                    <a:pt x="20" y="0"/>
                  </a:moveTo>
                  <a:lnTo>
                    <a:pt x="20" y="14"/>
                  </a:lnTo>
                  <a:lnTo>
                    <a:pt x="20" y="42"/>
                  </a:lnTo>
                  <a:lnTo>
                    <a:pt x="20" y="70"/>
                  </a:lnTo>
                  <a:lnTo>
                    <a:pt x="20" y="82"/>
                  </a:lnTo>
                  <a:lnTo>
                    <a:pt x="19" y="83"/>
                  </a:lnTo>
                  <a:lnTo>
                    <a:pt x="18" y="84"/>
                  </a:lnTo>
                  <a:lnTo>
                    <a:pt x="17" y="85"/>
                  </a:lnTo>
                  <a:lnTo>
                    <a:pt x="16" y="86"/>
                  </a:lnTo>
                  <a:lnTo>
                    <a:pt x="15" y="86"/>
                  </a:lnTo>
                  <a:lnTo>
                    <a:pt x="14" y="86"/>
                  </a:lnTo>
                  <a:lnTo>
                    <a:pt x="12" y="86"/>
                  </a:lnTo>
                  <a:lnTo>
                    <a:pt x="10" y="86"/>
                  </a:lnTo>
                  <a:lnTo>
                    <a:pt x="8" y="86"/>
                  </a:lnTo>
                  <a:lnTo>
                    <a:pt x="7" y="86"/>
                  </a:lnTo>
                  <a:lnTo>
                    <a:pt x="6" y="86"/>
                  </a:lnTo>
                  <a:lnTo>
                    <a:pt x="5" y="86"/>
                  </a:lnTo>
                  <a:lnTo>
                    <a:pt x="4" y="85"/>
                  </a:lnTo>
                  <a:lnTo>
                    <a:pt x="3" y="84"/>
                  </a:lnTo>
                  <a:lnTo>
                    <a:pt x="2" y="83"/>
                  </a:lnTo>
                  <a:lnTo>
                    <a:pt x="0" y="82"/>
                  </a:lnTo>
                  <a:lnTo>
                    <a:pt x="0" y="0"/>
                  </a:lnTo>
                  <a:lnTo>
                    <a:pt x="1" y="2"/>
                  </a:lnTo>
                  <a:lnTo>
                    <a:pt x="3" y="4"/>
                  </a:lnTo>
                  <a:lnTo>
                    <a:pt x="4" y="6"/>
                  </a:lnTo>
                  <a:lnTo>
                    <a:pt x="5" y="7"/>
                  </a:lnTo>
                  <a:lnTo>
                    <a:pt x="7" y="5"/>
                  </a:lnTo>
                  <a:lnTo>
                    <a:pt x="8" y="3"/>
                  </a:lnTo>
                  <a:lnTo>
                    <a:pt x="10" y="2"/>
                  </a:lnTo>
                  <a:lnTo>
                    <a:pt x="10" y="0"/>
                  </a:lnTo>
                  <a:lnTo>
                    <a:pt x="12" y="2"/>
                  </a:lnTo>
                  <a:lnTo>
                    <a:pt x="13" y="4"/>
                  </a:lnTo>
                  <a:lnTo>
                    <a:pt x="14" y="6"/>
                  </a:lnTo>
                  <a:lnTo>
                    <a:pt x="16" y="7"/>
                  </a:lnTo>
                  <a:lnTo>
                    <a:pt x="17" y="5"/>
                  </a:lnTo>
                  <a:lnTo>
                    <a:pt x="18" y="3"/>
                  </a:lnTo>
                  <a:lnTo>
                    <a:pt x="19" y="1"/>
                  </a:lnTo>
                  <a:lnTo>
                    <a:pt x="2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6" name="Freeform 140"/>
            <p:cNvSpPr>
              <a:spLocks/>
            </p:cNvSpPr>
            <p:nvPr/>
          </p:nvSpPr>
          <p:spPr bwMode="auto">
            <a:xfrm>
              <a:off x="2680"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7" name="Freeform 141"/>
            <p:cNvSpPr>
              <a:spLocks/>
            </p:cNvSpPr>
            <p:nvPr/>
          </p:nvSpPr>
          <p:spPr bwMode="auto">
            <a:xfrm>
              <a:off x="2680" y="2524"/>
              <a:ext cx="3" cy="81"/>
            </a:xfrm>
            <a:custGeom>
              <a:avLst/>
              <a:gdLst>
                <a:gd name="T0" fmla="*/ 2 w 3"/>
                <a:gd name="T1" fmla="*/ 80 h 81"/>
                <a:gd name="T2" fmla="*/ 2 w 3"/>
                <a:gd name="T3" fmla="*/ 69 h 81"/>
                <a:gd name="T4" fmla="*/ 2 w 3"/>
                <a:gd name="T5" fmla="*/ 42 h 81"/>
                <a:gd name="T6" fmla="*/ 2 w 3"/>
                <a:gd name="T7" fmla="*/ 15 h 81"/>
                <a:gd name="T8" fmla="*/ 2 w 3"/>
                <a:gd name="T9" fmla="*/ 0 h 81"/>
                <a:gd name="T10" fmla="*/ 0 w 3"/>
                <a:gd name="T11" fmla="*/ 0 h 81"/>
                <a:gd name="T12" fmla="*/ 0 w 3"/>
                <a:gd name="T13" fmla="*/ 15 h 81"/>
                <a:gd name="T14" fmla="*/ 0 w 3"/>
                <a:gd name="T15" fmla="*/ 42 h 81"/>
                <a:gd name="T16" fmla="*/ 0 w 3"/>
                <a:gd name="T17" fmla="*/ 69 h 81"/>
                <a:gd name="T18" fmla="*/ 0 w 3"/>
                <a:gd name="T19" fmla="*/ 80 h 81"/>
                <a:gd name="T20" fmla="*/ 2 w 3"/>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1">
                  <a:moveTo>
                    <a:pt x="2" y="80"/>
                  </a:moveTo>
                  <a:lnTo>
                    <a:pt x="2" y="69"/>
                  </a:lnTo>
                  <a:lnTo>
                    <a:pt x="2" y="42"/>
                  </a:lnTo>
                  <a:lnTo>
                    <a:pt x="2" y="15"/>
                  </a:lnTo>
                  <a:lnTo>
                    <a:pt x="2" y="0"/>
                  </a:lnTo>
                  <a:lnTo>
                    <a:pt x="0" y="0"/>
                  </a:lnTo>
                  <a:lnTo>
                    <a:pt x="0" y="15"/>
                  </a:lnTo>
                  <a:lnTo>
                    <a:pt x="0" y="42"/>
                  </a:lnTo>
                  <a:lnTo>
                    <a:pt x="0" y="69"/>
                  </a:lnTo>
                  <a:lnTo>
                    <a:pt x="0" y="80"/>
                  </a:lnTo>
                  <a:lnTo>
                    <a:pt x="2"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8" name="Freeform 142"/>
            <p:cNvSpPr>
              <a:spLocks/>
            </p:cNvSpPr>
            <p:nvPr/>
          </p:nvSpPr>
          <p:spPr bwMode="auto">
            <a:xfrm>
              <a:off x="2680"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9" name="Freeform 143"/>
            <p:cNvSpPr>
              <a:spLocks/>
            </p:cNvSpPr>
            <p:nvPr/>
          </p:nvSpPr>
          <p:spPr bwMode="auto">
            <a:xfrm>
              <a:off x="2690"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0" name="Freeform 144"/>
            <p:cNvSpPr>
              <a:spLocks/>
            </p:cNvSpPr>
            <p:nvPr/>
          </p:nvSpPr>
          <p:spPr bwMode="auto">
            <a:xfrm>
              <a:off x="2690" y="2524"/>
              <a:ext cx="3" cy="81"/>
            </a:xfrm>
            <a:custGeom>
              <a:avLst/>
              <a:gdLst>
                <a:gd name="T0" fmla="*/ 1 w 3"/>
                <a:gd name="T1" fmla="*/ 80 h 81"/>
                <a:gd name="T2" fmla="*/ 2 w 3"/>
                <a:gd name="T3" fmla="*/ 80 h 81"/>
                <a:gd name="T4" fmla="*/ 2 w 3"/>
                <a:gd name="T5" fmla="*/ 0 h 81"/>
                <a:gd name="T6" fmla="*/ 0 w 3"/>
                <a:gd name="T7" fmla="*/ 0 h 81"/>
                <a:gd name="T8" fmla="*/ 0 w 3"/>
                <a:gd name="T9" fmla="*/ 80 h 81"/>
                <a:gd name="T10" fmla="*/ 1 w 3"/>
                <a:gd name="T11" fmla="*/ 80 h 81"/>
              </a:gdLst>
              <a:ahLst/>
              <a:cxnLst>
                <a:cxn ang="0">
                  <a:pos x="T0" y="T1"/>
                </a:cxn>
                <a:cxn ang="0">
                  <a:pos x="T2" y="T3"/>
                </a:cxn>
                <a:cxn ang="0">
                  <a:pos x="T4" y="T5"/>
                </a:cxn>
                <a:cxn ang="0">
                  <a:pos x="T6" y="T7"/>
                </a:cxn>
                <a:cxn ang="0">
                  <a:pos x="T8" y="T9"/>
                </a:cxn>
                <a:cxn ang="0">
                  <a:pos x="T10" y="T11"/>
                </a:cxn>
              </a:cxnLst>
              <a:rect l="0" t="0" r="r" b="b"/>
              <a:pathLst>
                <a:path w="3" h="81">
                  <a:moveTo>
                    <a:pt x="1" y="80"/>
                  </a:moveTo>
                  <a:lnTo>
                    <a:pt x="2" y="80"/>
                  </a:lnTo>
                  <a:lnTo>
                    <a:pt x="2" y="0"/>
                  </a:lnTo>
                  <a:lnTo>
                    <a:pt x="0" y="0"/>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1" name="Freeform 145"/>
            <p:cNvSpPr>
              <a:spLocks/>
            </p:cNvSpPr>
            <p:nvPr/>
          </p:nvSpPr>
          <p:spPr bwMode="auto">
            <a:xfrm>
              <a:off x="2690"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2" name="Freeform 146"/>
            <p:cNvSpPr>
              <a:spLocks/>
            </p:cNvSpPr>
            <p:nvPr/>
          </p:nvSpPr>
          <p:spPr bwMode="auto">
            <a:xfrm>
              <a:off x="2676" y="2508"/>
              <a:ext cx="21" cy="18"/>
            </a:xfrm>
            <a:custGeom>
              <a:avLst/>
              <a:gdLst>
                <a:gd name="T0" fmla="*/ 20 w 21"/>
                <a:gd name="T1" fmla="*/ 10 h 18"/>
                <a:gd name="T2" fmla="*/ 19 w 21"/>
                <a:gd name="T3" fmla="*/ 11 h 18"/>
                <a:gd name="T4" fmla="*/ 18 w 21"/>
                <a:gd name="T5" fmla="*/ 13 h 18"/>
                <a:gd name="T6" fmla="*/ 17 w 21"/>
                <a:gd name="T7" fmla="*/ 15 h 18"/>
                <a:gd name="T8" fmla="*/ 16 w 21"/>
                <a:gd name="T9" fmla="*/ 17 h 18"/>
                <a:gd name="T10" fmla="*/ 14 w 21"/>
                <a:gd name="T11" fmla="*/ 15 h 18"/>
                <a:gd name="T12" fmla="*/ 13 w 21"/>
                <a:gd name="T13" fmla="*/ 14 h 18"/>
                <a:gd name="T14" fmla="*/ 12 w 21"/>
                <a:gd name="T15" fmla="*/ 12 h 18"/>
                <a:gd name="T16" fmla="*/ 10 w 21"/>
                <a:gd name="T17" fmla="*/ 10 h 18"/>
                <a:gd name="T18" fmla="*/ 10 w 21"/>
                <a:gd name="T19" fmla="*/ 12 h 18"/>
                <a:gd name="T20" fmla="*/ 8 w 21"/>
                <a:gd name="T21" fmla="*/ 13 h 18"/>
                <a:gd name="T22" fmla="*/ 7 w 21"/>
                <a:gd name="T23" fmla="*/ 15 h 18"/>
                <a:gd name="T24" fmla="*/ 5 w 21"/>
                <a:gd name="T25" fmla="*/ 17 h 18"/>
                <a:gd name="T26" fmla="*/ 4 w 21"/>
                <a:gd name="T27" fmla="*/ 15 h 18"/>
                <a:gd name="T28" fmla="*/ 3 w 21"/>
                <a:gd name="T29" fmla="*/ 14 h 18"/>
                <a:gd name="T30" fmla="*/ 1 w 21"/>
                <a:gd name="T31" fmla="*/ 12 h 18"/>
                <a:gd name="T32" fmla="*/ 0 w 21"/>
                <a:gd name="T33" fmla="*/ 10 h 18"/>
                <a:gd name="T34" fmla="*/ 5 w 21"/>
                <a:gd name="T35" fmla="*/ 0 h 18"/>
                <a:gd name="T36" fmla="*/ 6 w 21"/>
                <a:gd name="T37" fmla="*/ 0 h 18"/>
                <a:gd name="T38" fmla="*/ 7 w 21"/>
                <a:gd name="T39" fmla="*/ 0 h 18"/>
                <a:gd name="T40" fmla="*/ 9 w 21"/>
                <a:gd name="T41" fmla="*/ 0 h 18"/>
                <a:gd name="T42" fmla="*/ 10 w 21"/>
                <a:gd name="T43" fmla="*/ 0 h 18"/>
                <a:gd name="T44" fmla="*/ 12 w 21"/>
                <a:gd name="T45" fmla="*/ 0 h 18"/>
                <a:gd name="T46" fmla="*/ 14 w 21"/>
                <a:gd name="T47" fmla="*/ 0 h 18"/>
                <a:gd name="T48" fmla="*/ 15 w 21"/>
                <a:gd name="T49" fmla="*/ 0 h 18"/>
                <a:gd name="T50" fmla="*/ 20 w 21"/>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18">
                  <a:moveTo>
                    <a:pt x="20" y="10"/>
                  </a:moveTo>
                  <a:lnTo>
                    <a:pt x="19" y="11"/>
                  </a:lnTo>
                  <a:lnTo>
                    <a:pt x="18" y="13"/>
                  </a:lnTo>
                  <a:lnTo>
                    <a:pt x="17" y="15"/>
                  </a:lnTo>
                  <a:lnTo>
                    <a:pt x="16" y="17"/>
                  </a:lnTo>
                  <a:lnTo>
                    <a:pt x="14" y="15"/>
                  </a:lnTo>
                  <a:lnTo>
                    <a:pt x="13" y="14"/>
                  </a:lnTo>
                  <a:lnTo>
                    <a:pt x="12" y="12"/>
                  </a:lnTo>
                  <a:lnTo>
                    <a:pt x="10" y="10"/>
                  </a:lnTo>
                  <a:lnTo>
                    <a:pt x="10" y="12"/>
                  </a:lnTo>
                  <a:lnTo>
                    <a:pt x="8" y="13"/>
                  </a:lnTo>
                  <a:lnTo>
                    <a:pt x="7" y="15"/>
                  </a:lnTo>
                  <a:lnTo>
                    <a:pt x="5" y="17"/>
                  </a:lnTo>
                  <a:lnTo>
                    <a:pt x="4" y="15"/>
                  </a:lnTo>
                  <a:lnTo>
                    <a:pt x="3" y="14"/>
                  </a:lnTo>
                  <a:lnTo>
                    <a:pt x="1" y="12"/>
                  </a:lnTo>
                  <a:lnTo>
                    <a:pt x="0" y="10"/>
                  </a:lnTo>
                  <a:lnTo>
                    <a:pt x="5" y="0"/>
                  </a:lnTo>
                  <a:lnTo>
                    <a:pt x="6" y="0"/>
                  </a:lnTo>
                  <a:lnTo>
                    <a:pt x="7" y="0"/>
                  </a:lnTo>
                  <a:lnTo>
                    <a:pt x="9" y="0"/>
                  </a:lnTo>
                  <a:lnTo>
                    <a:pt x="10" y="0"/>
                  </a:lnTo>
                  <a:lnTo>
                    <a:pt x="12" y="0"/>
                  </a:lnTo>
                  <a:lnTo>
                    <a:pt x="14" y="0"/>
                  </a:lnTo>
                  <a:lnTo>
                    <a:pt x="15" y="0"/>
                  </a:lnTo>
                  <a:lnTo>
                    <a:pt x="20" y="1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3" name="Freeform 147"/>
            <p:cNvSpPr>
              <a:spLocks/>
            </p:cNvSpPr>
            <p:nvPr/>
          </p:nvSpPr>
          <p:spPr bwMode="auto">
            <a:xfrm>
              <a:off x="2713" y="2497"/>
              <a:ext cx="10" cy="12"/>
            </a:xfrm>
            <a:custGeom>
              <a:avLst/>
              <a:gdLst>
                <a:gd name="T0" fmla="*/ 5 w 10"/>
                <a:gd name="T1" fmla="*/ 0 h 12"/>
                <a:gd name="T2" fmla="*/ 6 w 10"/>
                <a:gd name="T3" fmla="*/ 3 h 12"/>
                <a:gd name="T4" fmla="*/ 7 w 10"/>
                <a:gd name="T5" fmla="*/ 6 h 12"/>
                <a:gd name="T6" fmla="*/ 8 w 10"/>
                <a:gd name="T7" fmla="*/ 9 h 12"/>
                <a:gd name="T8" fmla="*/ 9 w 10"/>
                <a:gd name="T9" fmla="*/ 11 h 12"/>
                <a:gd name="T10" fmla="*/ 7 w 10"/>
                <a:gd name="T11" fmla="*/ 11 h 12"/>
                <a:gd name="T12" fmla="*/ 6 w 10"/>
                <a:gd name="T13" fmla="*/ 11 h 12"/>
                <a:gd name="T14" fmla="*/ 4 w 10"/>
                <a:gd name="T15" fmla="*/ 11 h 12"/>
                <a:gd name="T16" fmla="*/ 3 w 10"/>
                <a:gd name="T17" fmla="*/ 11 h 12"/>
                <a:gd name="T18" fmla="*/ 2 w 10"/>
                <a:gd name="T19" fmla="*/ 11 h 12"/>
                <a:gd name="T20" fmla="*/ 1 w 10"/>
                <a:gd name="T21" fmla="*/ 11 h 12"/>
                <a:gd name="T22" fmla="*/ 0 w 10"/>
                <a:gd name="T23" fmla="*/ 11 h 12"/>
                <a:gd name="T24" fmla="*/ 1 w 10"/>
                <a:gd name="T25" fmla="*/ 8 h 12"/>
                <a:gd name="T26" fmla="*/ 3 w 10"/>
                <a:gd name="T27" fmla="*/ 5 h 12"/>
                <a:gd name="T28" fmla="*/ 4 w 10"/>
                <a:gd name="T29" fmla="*/ 1 h 12"/>
                <a:gd name="T30" fmla="*/ 5 w 10"/>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2">
                  <a:moveTo>
                    <a:pt x="5" y="0"/>
                  </a:moveTo>
                  <a:lnTo>
                    <a:pt x="6" y="3"/>
                  </a:lnTo>
                  <a:lnTo>
                    <a:pt x="7" y="6"/>
                  </a:lnTo>
                  <a:lnTo>
                    <a:pt x="8" y="9"/>
                  </a:lnTo>
                  <a:lnTo>
                    <a:pt x="9" y="11"/>
                  </a:lnTo>
                  <a:lnTo>
                    <a:pt x="7" y="11"/>
                  </a:lnTo>
                  <a:lnTo>
                    <a:pt x="6" y="11"/>
                  </a:lnTo>
                  <a:lnTo>
                    <a:pt x="4" y="11"/>
                  </a:lnTo>
                  <a:lnTo>
                    <a:pt x="3" y="11"/>
                  </a:lnTo>
                  <a:lnTo>
                    <a:pt x="2" y="11"/>
                  </a:lnTo>
                  <a:lnTo>
                    <a:pt x="1" y="11"/>
                  </a:lnTo>
                  <a:lnTo>
                    <a:pt x="0" y="11"/>
                  </a:lnTo>
                  <a:lnTo>
                    <a:pt x="1" y="8"/>
                  </a:lnTo>
                  <a:lnTo>
                    <a:pt x="3" y="5"/>
                  </a:lnTo>
                  <a:lnTo>
                    <a:pt x="4" y="1"/>
                  </a:lnTo>
                  <a:lnTo>
                    <a:pt x="5"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4" name="Freeform 148"/>
            <p:cNvSpPr>
              <a:spLocks/>
            </p:cNvSpPr>
            <p:nvPr/>
          </p:nvSpPr>
          <p:spPr bwMode="auto">
            <a:xfrm>
              <a:off x="2707" y="2518"/>
              <a:ext cx="21" cy="87"/>
            </a:xfrm>
            <a:custGeom>
              <a:avLst/>
              <a:gdLst>
                <a:gd name="T0" fmla="*/ 20 w 21"/>
                <a:gd name="T1" fmla="*/ 0 h 87"/>
                <a:gd name="T2" fmla="*/ 20 w 21"/>
                <a:gd name="T3" fmla="*/ 14 h 87"/>
                <a:gd name="T4" fmla="*/ 20 w 21"/>
                <a:gd name="T5" fmla="*/ 42 h 87"/>
                <a:gd name="T6" fmla="*/ 20 w 21"/>
                <a:gd name="T7" fmla="*/ 70 h 87"/>
                <a:gd name="T8" fmla="*/ 20 w 21"/>
                <a:gd name="T9" fmla="*/ 82 h 87"/>
                <a:gd name="T10" fmla="*/ 19 w 21"/>
                <a:gd name="T11" fmla="*/ 83 h 87"/>
                <a:gd name="T12" fmla="*/ 18 w 21"/>
                <a:gd name="T13" fmla="*/ 84 h 87"/>
                <a:gd name="T14" fmla="*/ 17 w 21"/>
                <a:gd name="T15" fmla="*/ 85 h 87"/>
                <a:gd name="T16" fmla="*/ 16 w 21"/>
                <a:gd name="T17" fmla="*/ 86 h 87"/>
                <a:gd name="T18" fmla="*/ 15 w 21"/>
                <a:gd name="T19" fmla="*/ 86 h 87"/>
                <a:gd name="T20" fmla="*/ 14 w 21"/>
                <a:gd name="T21" fmla="*/ 86 h 87"/>
                <a:gd name="T22" fmla="*/ 13 w 21"/>
                <a:gd name="T23" fmla="*/ 86 h 87"/>
                <a:gd name="T24" fmla="*/ 11 w 21"/>
                <a:gd name="T25" fmla="*/ 86 h 87"/>
                <a:gd name="T26" fmla="*/ 9 w 21"/>
                <a:gd name="T27" fmla="*/ 86 h 87"/>
                <a:gd name="T28" fmla="*/ 7 w 21"/>
                <a:gd name="T29" fmla="*/ 86 h 87"/>
                <a:gd name="T30" fmla="*/ 6 w 21"/>
                <a:gd name="T31" fmla="*/ 86 h 87"/>
                <a:gd name="T32" fmla="*/ 5 w 21"/>
                <a:gd name="T33" fmla="*/ 86 h 87"/>
                <a:gd name="T34" fmla="*/ 4 w 21"/>
                <a:gd name="T35" fmla="*/ 85 h 87"/>
                <a:gd name="T36" fmla="*/ 3 w 21"/>
                <a:gd name="T37" fmla="*/ 84 h 87"/>
                <a:gd name="T38" fmla="*/ 2 w 21"/>
                <a:gd name="T39" fmla="*/ 83 h 87"/>
                <a:gd name="T40" fmla="*/ 0 w 21"/>
                <a:gd name="T41" fmla="*/ 82 h 87"/>
                <a:gd name="T42" fmla="*/ 0 w 21"/>
                <a:gd name="T43" fmla="*/ 0 h 87"/>
                <a:gd name="T44" fmla="*/ 1 w 21"/>
                <a:gd name="T45" fmla="*/ 2 h 87"/>
                <a:gd name="T46" fmla="*/ 3 w 21"/>
                <a:gd name="T47" fmla="*/ 4 h 87"/>
                <a:gd name="T48" fmla="*/ 4 w 21"/>
                <a:gd name="T49" fmla="*/ 6 h 87"/>
                <a:gd name="T50" fmla="*/ 5 w 21"/>
                <a:gd name="T51" fmla="*/ 7 h 87"/>
                <a:gd name="T52" fmla="*/ 7 w 21"/>
                <a:gd name="T53" fmla="*/ 5 h 87"/>
                <a:gd name="T54" fmla="*/ 8 w 21"/>
                <a:gd name="T55" fmla="*/ 3 h 87"/>
                <a:gd name="T56" fmla="*/ 10 w 21"/>
                <a:gd name="T57" fmla="*/ 2 h 87"/>
                <a:gd name="T58" fmla="*/ 10 w 21"/>
                <a:gd name="T59" fmla="*/ 0 h 87"/>
                <a:gd name="T60" fmla="*/ 12 w 21"/>
                <a:gd name="T61" fmla="*/ 2 h 87"/>
                <a:gd name="T62" fmla="*/ 13 w 21"/>
                <a:gd name="T63" fmla="*/ 4 h 87"/>
                <a:gd name="T64" fmla="*/ 15 w 21"/>
                <a:gd name="T65" fmla="*/ 6 h 87"/>
                <a:gd name="T66" fmla="*/ 16 w 21"/>
                <a:gd name="T67" fmla="*/ 7 h 87"/>
                <a:gd name="T68" fmla="*/ 17 w 21"/>
                <a:gd name="T69" fmla="*/ 5 h 87"/>
                <a:gd name="T70" fmla="*/ 18 w 21"/>
                <a:gd name="T71" fmla="*/ 3 h 87"/>
                <a:gd name="T72" fmla="*/ 20 w 21"/>
                <a:gd name="T73" fmla="*/ 1 h 87"/>
                <a:gd name="T74" fmla="*/ 20 w 21"/>
                <a:gd name="T7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87">
                  <a:moveTo>
                    <a:pt x="20" y="0"/>
                  </a:moveTo>
                  <a:lnTo>
                    <a:pt x="20" y="14"/>
                  </a:lnTo>
                  <a:lnTo>
                    <a:pt x="20" y="42"/>
                  </a:lnTo>
                  <a:lnTo>
                    <a:pt x="20" y="70"/>
                  </a:lnTo>
                  <a:lnTo>
                    <a:pt x="20" y="82"/>
                  </a:lnTo>
                  <a:lnTo>
                    <a:pt x="19" y="83"/>
                  </a:lnTo>
                  <a:lnTo>
                    <a:pt x="18" y="84"/>
                  </a:lnTo>
                  <a:lnTo>
                    <a:pt x="17" y="85"/>
                  </a:lnTo>
                  <a:lnTo>
                    <a:pt x="16" y="86"/>
                  </a:lnTo>
                  <a:lnTo>
                    <a:pt x="15" y="86"/>
                  </a:lnTo>
                  <a:lnTo>
                    <a:pt x="14" y="86"/>
                  </a:lnTo>
                  <a:lnTo>
                    <a:pt x="13" y="86"/>
                  </a:lnTo>
                  <a:lnTo>
                    <a:pt x="11" y="86"/>
                  </a:lnTo>
                  <a:lnTo>
                    <a:pt x="9" y="86"/>
                  </a:lnTo>
                  <a:lnTo>
                    <a:pt x="7" y="86"/>
                  </a:lnTo>
                  <a:lnTo>
                    <a:pt x="6" y="86"/>
                  </a:lnTo>
                  <a:lnTo>
                    <a:pt x="5" y="86"/>
                  </a:lnTo>
                  <a:lnTo>
                    <a:pt x="4" y="85"/>
                  </a:lnTo>
                  <a:lnTo>
                    <a:pt x="3" y="84"/>
                  </a:lnTo>
                  <a:lnTo>
                    <a:pt x="2" y="83"/>
                  </a:lnTo>
                  <a:lnTo>
                    <a:pt x="0" y="82"/>
                  </a:lnTo>
                  <a:lnTo>
                    <a:pt x="0" y="0"/>
                  </a:lnTo>
                  <a:lnTo>
                    <a:pt x="1" y="2"/>
                  </a:lnTo>
                  <a:lnTo>
                    <a:pt x="3" y="4"/>
                  </a:lnTo>
                  <a:lnTo>
                    <a:pt x="4" y="6"/>
                  </a:lnTo>
                  <a:lnTo>
                    <a:pt x="5" y="7"/>
                  </a:lnTo>
                  <a:lnTo>
                    <a:pt x="7" y="5"/>
                  </a:lnTo>
                  <a:lnTo>
                    <a:pt x="8" y="3"/>
                  </a:lnTo>
                  <a:lnTo>
                    <a:pt x="10" y="2"/>
                  </a:lnTo>
                  <a:lnTo>
                    <a:pt x="10" y="0"/>
                  </a:lnTo>
                  <a:lnTo>
                    <a:pt x="12" y="2"/>
                  </a:lnTo>
                  <a:lnTo>
                    <a:pt x="13" y="4"/>
                  </a:lnTo>
                  <a:lnTo>
                    <a:pt x="15" y="6"/>
                  </a:lnTo>
                  <a:lnTo>
                    <a:pt x="16" y="7"/>
                  </a:lnTo>
                  <a:lnTo>
                    <a:pt x="17" y="5"/>
                  </a:lnTo>
                  <a:lnTo>
                    <a:pt x="18" y="3"/>
                  </a:lnTo>
                  <a:lnTo>
                    <a:pt x="20" y="1"/>
                  </a:lnTo>
                  <a:lnTo>
                    <a:pt x="2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5" name="Freeform 149"/>
            <p:cNvSpPr>
              <a:spLocks/>
            </p:cNvSpPr>
            <p:nvPr/>
          </p:nvSpPr>
          <p:spPr bwMode="auto">
            <a:xfrm>
              <a:off x="2712"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6" name="Freeform 150"/>
            <p:cNvSpPr>
              <a:spLocks/>
            </p:cNvSpPr>
            <p:nvPr/>
          </p:nvSpPr>
          <p:spPr bwMode="auto">
            <a:xfrm>
              <a:off x="2712" y="2524"/>
              <a:ext cx="3" cy="81"/>
            </a:xfrm>
            <a:custGeom>
              <a:avLst/>
              <a:gdLst>
                <a:gd name="T0" fmla="*/ 2 w 3"/>
                <a:gd name="T1" fmla="*/ 80 h 81"/>
                <a:gd name="T2" fmla="*/ 2 w 3"/>
                <a:gd name="T3" fmla="*/ 69 h 81"/>
                <a:gd name="T4" fmla="*/ 2 w 3"/>
                <a:gd name="T5" fmla="*/ 42 h 81"/>
                <a:gd name="T6" fmla="*/ 2 w 3"/>
                <a:gd name="T7" fmla="*/ 15 h 81"/>
                <a:gd name="T8" fmla="*/ 2 w 3"/>
                <a:gd name="T9" fmla="*/ 0 h 81"/>
                <a:gd name="T10" fmla="*/ 0 w 3"/>
                <a:gd name="T11" fmla="*/ 0 h 81"/>
                <a:gd name="T12" fmla="*/ 0 w 3"/>
                <a:gd name="T13" fmla="*/ 15 h 81"/>
                <a:gd name="T14" fmla="*/ 0 w 3"/>
                <a:gd name="T15" fmla="*/ 42 h 81"/>
                <a:gd name="T16" fmla="*/ 0 w 3"/>
                <a:gd name="T17" fmla="*/ 69 h 81"/>
                <a:gd name="T18" fmla="*/ 0 w 3"/>
                <a:gd name="T19" fmla="*/ 80 h 81"/>
                <a:gd name="T20" fmla="*/ 2 w 3"/>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1">
                  <a:moveTo>
                    <a:pt x="2" y="80"/>
                  </a:moveTo>
                  <a:lnTo>
                    <a:pt x="2" y="69"/>
                  </a:lnTo>
                  <a:lnTo>
                    <a:pt x="2" y="42"/>
                  </a:lnTo>
                  <a:lnTo>
                    <a:pt x="2" y="15"/>
                  </a:lnTo>
                  <a:lnTo>
                    <a:pt x="2" y="0"/>
                  </a:lnTo>
                  <a:lnTo>
                    <a:pt x="0" y="0"/>
                  </a:lnTo>
                  <a:lnTo>
                    <a:pt x="0" y="15"/>
                  </a:lnTo>
                  <a:lnTo>
                    <a:pt x="0" y="42"/>
                  </a:lnTo>
                  <a:lnTo>
                    <a:pt x="0" y="69"/>
                  </a:lnTo>
                  <a:lnTo>
                    <a:pt x="0" y="80"/>
                  </a:lnTo>
                  <a:lnTo>
                    <a:pt x="2"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7" name="Freeform 151"/>
            <p:cNvSpPr>
              <a:spLocks/>
            </p:cNvSpPr>
            <p:nvPr/>
          </p:nvSpPr>
          <p:spPr bwMode="auto">
            <a:xfrm>
              <a:off x="2712"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8" name="Freeform 152"/>
            <p:cNvSpPr>
              <a:spLocks/>
            </p:cNvSpPr>
            <p:nvPr/>
          </p:nvSpPr>
          <p:spPr bwMode="auto">
            <a:xfrm>
              <a:off x="2722" y="2523"/>
              <a:ext cx="3" cy="2"/>
            </a:xfrm>
            <a:custGeom>
              <a:avLst/>
              <a:gdLst>
                <a:gd name="T0" fmla="*/ 2 w 3"/>
                <a:gd name="T1" fmla="*/ 1 h 2"/>
                <a:gd name="T2" fmla="*/ 2 w 3"/>
                <a:gd name="T3" fmla="*/ 0 h 2"/>
                <a:gd name="T4" fmla="*/ 1 w 3"/>
                <a:gd name="T5" fmla="*/ 0 h 2"/>
                <a:gd name="T6" fmla="*/ 0 w 3"/>
                <a:gd name="T7" fmla="*/ 0 h 2"/>
                <a:gd name="T8" fmla="*/ 0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0"/>
                  </a:lnTo>
                  <a:lnTo>
                    <a:pt x="1" y="0"/>
                  </a:lnTo>
                  <a:lnTo>
                    <a:pt x="0" y="0"/>
                  </a:lnTo>
                  <a:lnTo>
                    <a:pt x="0" y="1"/>
                  </a:lnTo>
                  <a:lnTo>
                    <a:pt x="2" y="1"/>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29" name="Freeform 153"/>
            <p:cNvSpPr>
              <a:spLocks/>
            </p:cNvSpPr>
            <p:nvPr/>
          </p:nvSpPr>
          <p:spPr bwMode="auto">
            <a:xfrm>
              <a:off x="2722" y="2524"/>
              <a:ext cx="3" cy="81"/>
            </a:xfrm>
            <a:custGeom>
              <a:avLst/>
              <a:gdLst>
                <a:gd name="T0" fmla="*/ 1 w 3"/>
                <a:gd name="T1" fmla="*/ 80 h 81"/>
                <a:gd name="T2" fmla="*/ 2 w 3"/>
                <a:gd name="T3" fmla="*/ 80 h 81"/>
                <a:gd name="T4" fmla="*/ 2 w 3"/>
                <a:gd name="T5" fmla="*/ 0 h 81"/>
                <a:gd name="T6" fmla="*/ 0 w 3"/>
                <a:gd name="T7" fmla="*/ 0 h 81"/>
                <a:gd name="T8" fmla="*/ 0 w 3"/>
                <a:gd name="T9" fmla="*/ 80 h 81"/>
                <a:gd name="T10" fmla="*/ 1 w 3"/>
                <a:gd name="T11" fmla="*/ 80 h 81"/>
              </a:gdLst>
              <a:ahLst/>
              <a:cxnLst>
                <a:cxn ang="0">
                  <a:pos x="T0" y="T1"/>
                </a:cxn>
                <a:cxn ang="0">
                  <a:pos x="T2" y="T3"/>
                </a:cxn>
                <a:cxn ang="0">
                  <a:pos x="T4" y="T5"/>
                </a:cxn>
                <a:cxn ang="0">
                  <a:pos x="T6" y="T7"/>
                </a:cxn>
                <a:cxn ang="0">
                  <a:pos x="T8" y="T9"/>
                </a:cxn>
                <a:cxn ang="0">
                  <a:pos x="T10" y="T11"/>
                </a:cxn>
              </a:cxnLst>
              <a:rect l="0" t="0" r="r" b="b"/>
              <a:pathLst>
                <a:path w="3" h="81">
                  <a:moveTo>
                    <a:pt x="1" y="80"/>
                  </a:moveTo>
                  <a:lnTo>
                    <a:pt x="2" y="80"/>
                  </a:lnTo>
                  <a:lnTo>
                    <a:pt x="2" y="0"/>
                  </a:lnTo>
                  <a:lnTo>
                    <a:pt x="0" y="0"/>
                  </a:lnTo>
                  <a:lnTo>
                    <a:pt x="0" y="80"/>
                  </a:lnTo>
                  <a:lnTo>
                    <a:pt x="1" y="8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0" name="Freeform 154"/>
            <p:cNvSpPr>
              <a:spLocks/>
            </p:cNvSpPr>
            <p:nvPr/>
          </p:nvSpPr>
          <p:spPr bwMode="auto">
            <a:xfrm>
              <a:off x="2722" y="2604"/>
              <a:ext cx="3" cy="2"/>
            </a:xfrm>
            <a:custGeom>
              <a:avLst/>
              <a:gdLst>
                <a:gd name="T0" fmla="*/ 0 w 3"/>
                <a:gd name="T1" fmla="*/ 0 h 2"/>
                <a:gd name="T2" fmla="*/ 0 w 3"/>
                <a:gd name="T3" fmla="*/ 1 h 2"/>
                <a:gd name="T4" fmla="*/ 1 w 3"/>
                <a:gd name="T5" fmla="*/ 1 h 2"/>
                <a:gd name="T6" fmla="*/ 2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1" y="1"/>
                  </a:lnTo>
                  <a:lnTo>
                    <a:pt x="2" y="1"/>
                  </a:lnTo>
                  <a:lnTo>
                    <a:pt x="2" y="0"/>
                  </a:lnTo>
                  <a:lnTo>
                    <a:pt x="0" y="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1" name="Freeform 155"/>
            <p:cNvSpPr>
              <a:spLocks/>
            </p:cNvSpPr>
            <p:nvPr/>
          </p:nvSpPr>
          <p:spPr bwMode="auto">
            <a:xfrm>
              <a:off x="2707" y="2508"/>
              <a:ext cx="21" cy="18"/>
            </a:xfrm>
            <a:custGeom>
              <a:avLst/>
              <a:gdLst>
                <a:gd name="T0" fmla="*/ 20 w 21"/>
                <a:gd name="T1" fmla="*/ 10 h 18"/>
                <a:gd name="T2" fmla="*/ 20 w 21"/>
                <a:gd name="T3" fmla="*/ 11 h 18"/>
                <a:gd name="T4" fmla="*/ 18 w 21"/>
                <a:gd name="T5" fmla="*/ 13 h 18"/>
                <a:gd name="T6" fmla="*/ 17 w 21"/>
                <a:gd name="T7" fmla="*/ 15 h 18"/>
                <a:gd name="T8" fmla="*/ 16 w 21"/>
                <a:gd name="T9" fmla="*/ 17 h 18"/>
                <a:gd name="T10" fmla="*/ 15 w 21"/>
                <a:gd name="T11" fmla="*/ 15 h 18"/>
                <a:gd name="T12" fmla="*/ 13 w 21"/>
                <a:gd name="T13" fmla="*/ 14 h 18"/>
                <a:gd name="T14" fmla="*/ 12 w 21"/>
                <a:gd name="T15" fmla="*/ 12 h 18"/>
                <a:gd name="T16" fmla="*/ 10 w 21"/>
                <a:gd name="T17" fmla="*/ 10 h 18"/>
                <a:gd name="T18" fmla="*/ 10 w 21"/>
                <a:gd name="T19" fmla="*/ 12 h 18"/>
                <a:gd name="T20" fmla="*/ 8 w 21"/>
                <a:gd name="T21" fmla="*/ 13 h 18"/>
                <a:gd name="T22" fmla="*/ 7 w 21"/>
                <a:gd name="T23" fmla="*/ 15 h 18"/>
                <a:gd name="T24" fmla="*/ 5 w 21"/>
                <a:gd name="T25" fmla="*/ 17 h 18"/>
                <a:gd name="T26" fmla="*/ 4 w 21"/>
                <a:gd name="T27" fmla="*/ 15 h 18"/>
                <a:gd name="T28" fmla="*/ 3 w 21"/>
                <a:gd name="T29" fmla="*/ 14 h 18"/>
                <a:gd name="T30" fmla="*/ 1 w 21"/>
                <a:gd name="T31" fmla="*/ 12 h 18"/>
                <a:gd name="T32" fmla="*/ 0 w 21"/>
                <a:gd name="T33" fmla="*/ 10 h 18"/>
                <a:gd name="T34" fmla="*/ 5 w 21"/>
                <a:gd name="T35" fmla="*/ 0 h 18"/>
                <a:gd name="T36" fmla="*/ 6 w 21"/>
                <a:gd name="T37" fmla="*/ 0 h 18"/>
                <a:gd name="T38" fmla="*/ 8 w 21"/>
                <a:gd name="T39" fmla="*/ 0 h 18"/>
                <a:gd name="T40" fmla="*/ 9 w 21"/>
                <a:gd name="T41" fmla="*/ 0 h 18"/>
                <a:gd name="T42" fmla="*/ 10 w 21"/>
                <a:gd name="T43" fmla="*/ 0 h 18"/>
                <a:gd name="T44" fmla="*/ 12 w 21"/>
                <a:gd name="T45" fmla="*/ 0 h 18"/>
                <a:gd name="T46" fmla="*/ 14 w 21"/>
                <a:gd name="T47" fmla="*/ 0 h 18"/>
                <a:gd name="T48" fmla="*/ 15 w 21"/>
                <a:gd name="T49" fmla="*/ 0 h 18"/>
                <a:gd name="T50" fmla="*/ 20 w 21"/>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18">
                  <a:moveTo>
                    <a:pt x="20" y="10"/>
                  </a:moveTo>
                  <a:lnTo>
                    <a:pt x="20" y="11"/>
                  </a:lnTo>
                  <a:lnTo>
                    <a:pt x="18" y="13"/>
                  </a:lnTo>
                  <a:lnTo>
                    <a:pt x="17" y="15"/>
                  </a:lnTo>
                  <a:lnTo>
                    <a:pt x="16" y="17"/>
                  </a:lnTo>
                  <a:lnTo>
                    <a:pt x="15" y="15"/>
                  </a:lnTo>
                  <a:lnTo>
                    <a:pt x="13" y="14"/>
                  </a:lnTo>
                  <a:lnTo>
                    <a:pt x="12" y="12"/>
                  </a:lnTo>
                  <a:lnTo>
                    <a:pt x="10" y="10"/>
                  </a:lnTo>
                  <a:lnTo>
                    <a:pt x="10" y="12"/>
                  </a:lnTo>
                  <a:lnTo>
                    <a:pt x="8" y="13"/>
                  </a:lnTo>
                  <a:lnTo>
                    <a:pt x="7" y="15"/>
                  </a:lnTo>
                  <a:lnTo>
                    <a:pt x="5" y="17"/>
                  </a:lnTo>
                  <a:lnTo>
                    <a:pt x="4" y="15"/>
                  </a:lnTo>
                  <a:lnTo>
                    <a:pt x="3" y="14"/>
                  </a:lnTo>
                  <a:lnTo>
                    <a:pt x="1" y="12"/>
                  </a:lnTo>
                  <a:lnTo>
                    <a:pt x="0" y="10"/>
                  </a:lnTo>
                  <a:lnTo>
                    <a:pt x="5" y="0"/>
                  </a:lnTo>
                  <a:lnTo>
                    <a:pt x="6" y="0"/>
                  </a:lnTo>
                  <a:lnTo>
                    <a:pt x="8" y="0"/>
                  </a:lnTo>
                  <a:lnTo>
                    <a:pt x="9" y="0"/>
                  </a:lnTo>
                  <a:lnTo>
                    <a:pt x="10" y="0"/>
                  </a:lnTo>
                  <a:lnTo>
                    <a:pt x="12" y="0"/>
                  </a:lnTo>
                  <a:lnTo>
                    <a:pt x="14" y="0"/>
                  </a:lnTo>
                  <a:lnTo>
                    <a:pt x="15" y="0"/>
                  </a:lnTo>
                  <a:lnTo>
                    <a:pt x="20" y="10"/>
                  </a:lnTo>
                </a:path>
              </a:pathLst>
            </a:custGeom>
            <a:solidFill>
              <a:srgbClr val="CC33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4733" name="Object 157">
            <a:hlinkClick r:id="" action="ppaction://ole?verb=0"/>
          </p:cNvPr>
          <p:cNvGraphicFramePr>
            <a:graphicFrameLocks/>
          </p:cNvGraphicFramePr>
          <p:nvPr/>
        </p:nvGraphicFramePr>
        <p:xfrm>
          <a:off x="6661150" y="6092826"/>
          <a:ext cx="522288" cy="371475"/>
        </p:xfrm>
        <a:graphic>
          <a:graphicData uri="http://schemas.openxmlformats.org/presentationml/2006/ole">
            <mc:AlternateContent xmlns:mc="http://schemas.openxmlformats.org/markup-compatibility/2006">
              <mc:Choice xmlns:v="urn:schemas-microsoft-com:vml" Requires="v">
                <p:oleObj spid="_x0000_s1041" name="Clip" r:id="rId4" imgW="520560" imgH="369720" progId="MS_ClipArt_Gallery.2">
                  <p:embed/>
                </p:oleObj>
              </mc:Choice>
              <mc:Fallback>
                <p:oleObj name="Clip" r:id="rId4" imgW="520560" imgH="36972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150" y="6092826"/>
                        <a:ext cx="52228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34" name="Object 158">
            <a:hlinkClick r:id="" action="ppaction://ole?verb=0"/>
          </p:cNvPr>
          <p:cNvGraphicFramePr>
            <a:graphicFrameLocks/>
          </p:cNvGraphicFramePr>
          <p:nvPr/>
        </p:nvGraphicFramePr>
        <p:xfrm>
          <a:off x="6053139" y="5045075"/>
          <a:ext cx="757237" cy="731838"/>
        </p:xfrm>
        <a:graphic>
          <a:graphicData uri="http://schemas.openxmlformats.org/presentationml/2006/ole">
            <mc:AlternateContent xmlns:mc="http://schemas.openxmlformats.org/markup-compatibility/2006">
              <mc:Choice xmlns:v="urn:schemas-microsoft-com:vml" Requires="v">
                <p:oleObj spid="_x0000_s1042" name="Clip" r:id="rId6" imgW="755640" imgH="730080" progId="MS_ClipArt_Gallery.2">
                  <p:embed/>
                </p:oleObj>
              </mc:Choice>
              <mc:Fallback>
                <p:oleObj name="Clip" r:id="rId6" imgW="755640" imgH="73008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3139" y="5045075"/>
                        <a:ext cx="75723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741" name="Group 165"/>
          <p:cNvGrpSpPr>
            <a:grpSpLocks/>
          </p:cNvGrpSpPr>
          <p:nvPr/>
        </p:nvGrpSpPr>
        <p:grpSpPr bwMode="auto">
          <a:xfrm>
            <a:off x="10104438" y="2076450"/>
            <a:ext cx="366712" cy="1028700"/>
            <a:chOff x="5405" y="1308"/>
            <a:chExt cx="231" cy="648"/>
          </a:xfrm>
        </p:grpSpPr>
        <p:sp>
          <p:nvSpPr>
            <p:cNvPr id="24735" name="Freeform 159"/>
            <p:cNvSpPr>
              <a:spLocks/>
            </p:cNvSpPr>
            <p:nvPr/>
          </p:nvSpPr>
          <p:spPr bwMode="auto">
            <a:xfrm>
              <a:off x="5405" y="1308"/>
              <a:ext cx="231" cy="648"/>
            </a:xfrm>
            <a:custGeom>
              <a:avLst/>
              <a:gdLst>
                <a:gd name="T0" fmla="*/ 1 w 231"/>
                <a:gd name="T1" fmla="*/ 479 h 648"/>
                <a:gd name="T2" fmla="*/ 6 w 231"/>
                <a:gd name="T3" fmla="*/ 228 h 648"/>
                <a:gd name="T4" fmla="*/ 7 w 231"/>
                <a:gd name="T5" fmla="*/ 155 h 648"/>
                <a:gd name="T6" fmla="*/ 11 w 231"/>
                <a:gd name="T7" fmla="*/ 139 h 648"/>
                <a:gd name="T8" fmla="*/ 19 w 231"/>
                <a:gd name="T9" fmla="*/ 125 h 648"/>
                <a:gd name="T10" fmla="*/ 30 w 231"/>
                <a:gd name="T11" fmla="*/ 115 h 648"/>
                <a:gd name="T12" fmla="*/ 42 w 231"/>
                <a:gd name="T13" fmla="*/ 105 h 648"/>
                <a:gd name="T14" fmla="*/ 57 w 231"/>
                <a:gd name="T15" fmla="*/ 97 h 648"/>
                <a:gd name="T16" fmla="*/ 72 w 231"/>
                <a:gd name="T17" fmla="*/ 87 h 648"/>
                <a:gd name="T18" fmla="*/ 82 w 231"/>
                <a:gd name="T19" fmla="*/ 75 h 648"/>
                <a:gd name="T20" fmla="*/ 82 w 231"/>
                <a:gd name="T21" fmla="*/ 66 h 648"/>
                <a:gd name="T22" fmla="*/ 78 w 231"/>
                <a:gd name="T23" fmla="*/ 56 h 648"/>
                <a:gd name="T24" fmla="*/ 77 w 231"/>
                <a:gd name="T25" fmla="*/ 45 h 648"/>
                <a:gd name="T26" fmla="*/ 83 w 231"/>
                <a:gd name="T27" fmla="*/ 34 h 648"/>
                <a:gd name="T28" fmla="*/ 87 w 231"/>
                <a:gd name="T29" fmla="*/ 27 h 648"/>
                <a:gd name="T30" fmla="*/ 85 w 231"/>
                <a:gd name="T31" fmla="*/ 18 h 648"/>
                <a:gd name="T32" fmla="*/ 91 w 231"/>
                <a:gd name="T33" fmla="*/ 9 h 648"/>
                <a:gd name="T34" fmla="*/ 109 w 231"/>
                <a:gd name="T35" fmla="*/ 2 h 648"/>
                <a:gd name="T36" fmla="*/ 130 w 231"/>
                <a:gd name="T37" fmla="*/ 0 h 648"/>
                <a:gd name="T38" fmla="*/ 145 w 231"/>
                <a:gd name="T39" fmla="*/ 5 h 648"/>
                <a:gd name="T40" fmla="*/ 156 w 231"/>
                <a:gd name="T41" fmla="*/ 13 h 648"/>
                <a:gd name="T42" fmla="*/ 156 w 231"/>
                <a:gd name="T43" fmla="*/ 25 h 648"/>
                <a:gd name="T44" fmla="*/ 156 w 231"/>
                <a:gd name="T45" fmla="*/ 35 h 648"/>
                <a:gd name="T46" fmla="*/ 163 w 231"/>
                <a:gd name="T47" fmla="*/ 44 h 648"/>
                <a:gd name="T48" fmla="*/ 165 w 231"/>
                <a:gd name="T49" fmla="*/ 54 h 648"/>
                <a:gd name="T50" fmla="*/ 161 w 231"/>
                <a:gd name="T51" fmla="*/ 63 h 648"/>
                <a:gd name="T52" fmla="*/ 158 w 231"/>
                <a:gd name="T53" fmla="*/ 72 h 648"/>
                <a:gd name="T54" fmla="*/ 164 w 231"/>
                <a:gd name="T55" fmla="*/ 83 h 648"/>
                <a:gd name="T56" fmla="*/ 174 w 231"/>
                <a:gd name="T57" fmla="*/ 93 h 648"/>
                <a:gd name="T58" fmla="*/ 184 w 231"/>
                <a:gd name="T59" fmla="*/ 100 h 648"/>
                <a:gd name="T60" fmla="*/ 192 w 231"/>
                <a:gd name="T61" fmla="*/ 104 h 648"/>
                <a:gd name="T62" fmla="*/ 205 w 231"/>
                <a:gd name="T63" fmla="*/ 112 h 648"/>
                <a:gd name="T64" fmla="*/ 219 w 231"/>
                <a:gd name="T65" fmla="*/ 128 h 648"/>
                <a:gd name="T66" fmla="*/ 228 w 231"/>
                <a:gd name="T67" fmla="*/ 152 h 648"/>
                <a:gd name="T68" fmla="*/ 230 w 231"/>
                <a:gd name="T69" fmla="*/ 238 h 648"/>
                <a:gd name="T70" fmla="*/ 230 w 231"/>
                <a:gd name="T71" fmla="*/ 471 h 648"/>
                <a:gd name="T72" fmla="*/ 228 w 231"/>
                <a:gd name="T73" fmla="*/ 547 h 648"/>
                <a:gd name="T74" fmla="*/ 221 w 231"/>
                <a:gd name="T75" fmla="*/ 580 h 648"/>
                <a:gd name="T76" fmla="*/ 206 w 231"/>
                <a:gd name="T77" fmla="*/ 610 h 648"/>
                <a:gd name="T78" fmla="*/ 184 w 231"/>
                <a:gd name="T79" fmla="*/ 625 h 648"/>
                <a:gd name="T80" fmla="*/ 166 w 231"/>
                <a:gd name="T81" fmla="*/ 622 h 648"/>
                <a:gd name="T82" fmla="*/ 158 w 231"/>
                <a:gd name="T83" fmla="*/ 621 h 648"/>
                <a:gd name="T84" fmla="*/ 149 w 231"/>
                <a:gd name="T85" fmla="*/ 622 h 648"/>
                <a:gd name="T86" fmla="*/ 141 w 231"/>
                <a:gd name="T87" fmla="*/ 628 h 648"/>
                <a:gd name="T88" fmla="*/ 133 w 231"/>
                <a:gd name="T89" fmla="*/ 638 h 648"/>
                <a:gd name="T90" fmla="*/ 122 w 231"/>
                <a:gd name="T91" fmla="*/ 645 h 648"/>
                <a:gd name="T92" fmla="*/ 109 w 231"/>
                <a:gd name="T93" fmla="*/ 647 h 648"/>
                <a:gd name="T94" fmla="*/ 97 w 231"/>
                <a:gd name="T95" fmla="*/ 641 h 648"/>
                <a:gd name="T96" fmla="*/ 88 w 231"/>
                <a:gd name="T97" fmla="*/ 629 h 648"/>
                <a:gd name="T98" fmla="*/ 82 w 231"/>
                <a:gd name="T99" fmla="*/ 620 h 648"/>
                <a:gd name="T100" fmla="*/ 75 w 231"/>
                <a:gd name="T101" fmla="*/ 616 h 648"/>
                <a:gd name="T102" fmla="*/ 65 w 231"/>
                <a:gd name="T103" fmla="*/ 617 h 648"/>
                <a:gd name="T104" fmla="*/ 48 w 231"/>
                <a:gd name="T105" fmla="*/ 624 h 648"/>
                <a:gd name="T106" fmla="*/ 27 w 231"/>
                <a:gd name="T107" fmla="*/ 614 h 648"/>
                <a:gd name="T108" fmla="*/ 10 w 231"/>
                <a:gd name="T109" fmla="*/ 589 h 648"/>
                <a:gd name="T110" fmla="*/ 1 w 231"/>
                <a:gd name="T111" fmla="*/ 56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648">
                  <a:moveTo>
                    <a:pt x="0" y="549"/>
                  </a:moveTo>
                  <a:lnTo>
                    <a:pt x="1" y="479"/>
                  </a:lnTo>
                  <a:lnTo>
                    <a:pt x="3" y="352"/>
                  </a:lnTo>
                  <a:lnTo>
                    <a:pt x="6" y="228"/>
                  </a:lnTo>
                  <a:lnTo>
                    <a:pt x="7" y="166"/>
                  </a:lnTo>
                  <a:lnTo>
                    <a:pt x="7" y="155"/>
                  </a:lnTo>
                  <a:lnTo>
                    <a:pt x="9" y="146"/>
                  </a:lnTo>
                  <a:lnTo>
                    <a:pt x="11" y="139"/>
                  </a:lnTo>
                  <a:lnTo>
                    <a:pt x="15" y="132"/>
                  </a:lnTo>
                  <a:lnTo>
                    <a:pt x="19" y="125"/>
                  </a:lnTo>
                  <a:lnTo>
                    <a:pt x="24" y="120"/>
                  </a:lnTo>
                  <a:lnTo>
                    <a:pt x="30" y="115"/>
                  </a:lnTo>
                  <a:lnTo>
                    <a:pt x="37" y="109"/>
                  </a:lnTo>
                  <a:lnTo>
                    <a:pt x="42" y="105"/>
                  </a:lnTo>
                  <a:lnTo>
                    <a:pt x="49" y="101"/>
                  </a:lnTo>
                  <a:lnTo>
                    <a:pt x="57" y="97"/>
                  </a:lnTo>
                  <a:lnTo>
                    <a:pt x="64" y="92"/>
                  </a:lnTo>
                  <a:lnTo>
                    <a:pt x="72" y="87"/>
                  </a:lnTo>
                  <a:lnTo>
                    <a:pt x="78" y="81"/>
                  </a:lnTo>
                  <a:lnTo>
                    <a:pt x="82" y="75"/>
                  </a:lnTo>
                  <a:lnTo>
                    <a:pt x="84" y="68"/>
                  </a:lnTo>
                  <a:lnTo>
                    <a:pt x="82" y="66"/>
                  </a:lnTo>
                  <a:lnTo>
                    <a:pt x="79" y="61"/>
                  </a:lnTo>
                  <a:lnTo>
                    <a:pt x="78" y="56"/>
                  </a:lnTo>
                  <a:lnTo>
                    <a:pt x="76" y="51"/>
                  </a:lnTo>
                  <a:lnTo>
                    <a:pt x="77" y="45"/>
                  </a:lnTo>
                  <a:lnTo>
                    <a:pt x="79" y="40"/>
                  </a:lnTo>
                  <a:lnTo>
                    <a:pt x="83" y="34"/>
                  </a:lnTo>
                  <a:lnTo>
                    <a:pt x="89" y="30"/>
                  </a:lnTo>
                  <a:lnTo>
                    <a:pt x="87" y="27"/>
                  </a:lnTo>
                  <a:lnTo>
                    <a:pt x="85" y="23"/>
                  </a:lnTo>
                  <a:lnTo>
                    <a:pt x="85" y="18"/>
                  </a:lnTo>
                  <a:lnTo>
                    <a:pt x="87" y="14"/>
                  </a:lnTo>
                  <a:lnTo>
                    <a:pt x="91" y="9"/>
                  </a:lnTo>
                  <a:lnTo>
                    <a:pt x="98" y="5"/>
                  </a:lnTo>
                  <a:lnTo>
                    <a:pt x="109" y="2"/>
                  </a:lnTo>
                  <a:lnTo>
                    <a:pt x="122" y="0"/>
                  </a:lnTo>
                  <a:lnTo>
                    <a:pt x="130" y="0"/>
                  </a:lnTo>
                  <a:lnTo>
                    <a:pt x="138" y="2"/>
                  </a:lnTo>
                  <a:lnTo>
                    <a:pt x="145" y="5"/>
                  </a:lnTo>
                  <a:lnTo>
                    <a:pt x="151" y="9"/>
                  </a:lnTo>
                  <a:lnTo>
                    <a:pt x="156" y="13"/>
                  </a:lnTo>
                  <a:lnTo>
                    <a:pt x="158" y="19"/>
                  </a:lnTo>
                  <a:lnTo>
                    <a:pt x="156" y="25"/>
                  </a:lnTo>
                  <a:lnTo>
                    <a:pt x="151" y="32"/>
                  </a:lnTo>
                  <a:lnTo>
                    <a:pt x="156" y="35"/>
                  </a:lnTo>
                  <a:lnTo>
                    <a:pt x="161" y="39"/>
                  </a:lnTo>
                  <a:lnTo>
                    <a:pt x="163" y="44"/>
                  </a:lnTo>
                  <a:lnTo>
                    <a:pt x="165" y="49"/>
                  </a:lnTo>
                  <a:lnTo>
                    <a:pt x="165" y="54"/>
                  </a:lnTo>
                  <a:lnTo>
                    <a:pt x="163" y="59"/>
                  </a:lnTo>
                  <a:lnTo>
                    <a:pt x="161" y="63"/>
                  </a:lnTo>
                  <a:lnTo>
                    <a:pt x="157" y="66"/>
                  </a:lnTo>
                  <a:lnTo>
                    <a:pt x="158" y="72"/>
                  </a:lnTo>
                  <a:lnTo>
                    <a:pt x="160" y="78"/>
                  </a:lnTo>
                  <a:lnTo>
                    <a:pt x="164" y="83"/>
                  </a:lnTo>
                  <a:lnTo>
                    <a:pt x="169" y="88"/>
                  </a:lnTo>
                  <a:lnTo>
                    <a:pt x="174" y="93"/>
                  </a:lnTo>
                  <a:lnTo>
                    <a:pt x="180" y="97"/>
                  </a:lnTo>
                  <a:lnTo>
                    <a:pt x="184" y="100"/>
                  </a:lnTo>
                  <a:lnTo>
                    <a:pt x="188" y="101"/>
                  </a:lnTo>
                  <a:lnTo>
                    <a:pt x="192" y="104"/>
                  </a:lnTo>
                  <a:lnTo>
                    <a:pt x="199" y="107"/>
                  </a:lnTo>
                  <a:lnTo>
                    <a:pt x="205" y="112"/>
                  </a:lnTo>
                  <a:lnTo>
                    <a:pt x="212" y="120"/>
                  </a:lnTo>
                  <a:lnTo>
                    <a:pt x="219" y="128"/>
                  </a:lnTo>
                  <a:lnTo>
                    <a:pt x="224" y="139"/>
                  </a:lnTo>
                  <a:lnTo>
                    <a:pt x="228" y="152"/>
                  </a:lnTo>
                  <a:lnTo>
                    <a:pt x="230" y="167"/>
                  </a:lnTo>
                  <a:lnTo>
                    <a:pt x="230" y="238"/>
                  </a:lnTo>
                  <a:lnTo>
                    <a:pt x="230" y="356"/>
                  </a:lnTo>
                  <a:lnTo>
                    <a:pt x="230" y="471"/>
                  </a:lnTo>
                  <a:lnTo>
                    <a:pt x="229" y="532"/>
                  </a:lnTo>
                  <a:lnTo>
                    <a:pt x="228" y="547"/>
                  </a:lnTo>
                  <a:lnTo>
                    <a:pt x="226" y="563"/>
                  </a:lnTo>
                  <a:lnTo>
                    <a:pt x="221" y="580"/>
                  </a:lnTo>
                  <a:lnTo>
                    <a:pt x="215" y="596"/>
                  </a:lnTo>
                  <a:lnTo>
                    <a:pt x="206" y="610"/>
                  </a:lnTo>
                  <a:lnTo>
                    <a:pt x="196" y="621"/>
                  </a:lnTo>
                  <a:lnTo>
                    <a:pt x="184" y="625"/>
                  </a:lnTo>
                  <a:lnTo>
                    <a:pt x="170" y="623"/>
                  </a:lnTo>
                  <a:lnTo>
                    <a:pt x="166" y="622"/>
                  </a:lnTo>
                  <a:lnTo>
                    <a:pt x="162" y="621"/>
                  </a:lnTo>
                  <a:lnTo>
                    <a:pt x="158" y="621"/>
                  </a:lnTo>
                  <a:lnTo>
                    <a:pt x="153" y="621"/>
                  </a:lnTo>
                  <a:lnTo>
                    <a:pt x="149" y="622"/>
                  </a:lnTo>
                  <a:lnTo>
                    <a:pt x="145" y="625"/>
                  </a:lnTo>
                  <a:lnTo>
                    <a:pt x="141" y="628"/>
                  </a:lnTo>
                  <a:lnTo>
                    <a:pt x="137" y="633"/>
                  </a:lnTo>
                  <a:lnTo>
                    <a:pt x="133" y="638"/>
                  </a:lnTo>
                  <a:lnTo>
                    <a:pt x="128" y="642"/>
                  </a:lnTo>
                  <a:lnTo>
                    <a:pt x="122" y="645"/>
                  </a:lnTo>
                  <a:lnTo>
                    <a:pt x="115" y="647"/>
                  </a:lnTo>
                  <a:lnTo>
                    <a:pt x="109" y="647"/>
                  </a:lnTo>
                  <a:lnTo>
                    <a:pt x="102" y="645"/>
                  </a:lnTo>
                  <a:lnTo>
                    <a:pt x="97" y="641"/>
                  </a:lnTo>
                  <a:lnTo>
                    <a:pt x="92" y="635"/>
                  </a:lnTo>
                  <a:lnTo>
                    <a:pt x="88" y="629"/>
                  </a:lnTo>
                  <a:lnTo>
                    <a:pt x="85" y="624"/>
                  </a:lnTo>
                  <a:lnTo>
                    <a:pt x="82" y="620"/>
                  </a:lnTo>
                  <a:lnTo>
                    <a:pt x="78" y="617"/>
                  </a:lnTo>
                  <a:lnTo>
                    <a:pt x="75" y="616"/>
                  </a:lnTo>
                  <a:lnTo>
                    <a:pt x="70" y="616"/>
                  </a:lnTo>
                  <a:lnTo>
                    <a:pt x="65" y="617"/>
                  </a:lnTo>
                  <a:lnTo>
                    <a:pt x="60" y="620"/>
                  </a:lnTo>
                  <a:lnTo>
                    <a:pt x="48" y="624"/>
                  </a:lnTo>
                  <a:lnTo>
                    <a:pt x="37" y="622"/>
                  </a:lnTo>
                  <a:lnTo>
                    <a:pt x="27" y="614"/>
                  </a:lnTo>
                  <a:lnTo>
                    <a:pt x="18" y="603"/>
                  </a:lnTo>
                  <a:lnTo>
                    <a:pt x="10" y="589"/>
                  </a:lnTo>
                  <a:lnTo>
                    <a:pt x="4" y="575"/>
                  </a:lnTo>
                  <a:lnTo>
                    <a:pt x="1" y="561"/>
                  </a:lnTo>
                  <a:lnTo>
                    <a:pt x="0" y="54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6" name="Freeform 160"/>
            <p:cNvSpPr>
              <a:spLocks/>
            </p:cNvSpPr>
            <p:nvPr/>
          </p:nvSpPr>
          <p:spPr bwMode="auto">
            <a:xfrm>
              <a:off x="5427" y="1383"/>
              <a:ext cx="189" cy="475"/>
            </a:xfrm>
            <a:custGeom>
              <a:avLst/>
              <a:gdLst>
                <a:gd name="T0" fmla="*/ 1 w 189"/>
                <a:gd name="T1" fmla="*/ 354 h 475"/>
                <a:gd name="T2" fmla="*/ 5 w 189"/>
                <a:gd name="T3" fmla="*/ 158 h 475"/>
                <a:gd name="T4" fmla="*/ 5 w 189"/>
                <a:gd name="T5" fmla="*/ 101 h 475"/>
                <a:gd name="T6" fmla="*/ 7 w 189"/>
                <a:gd name="T7" fmla="*/ 87 h 475"/>
                <a:gd name="T8" fmla="*/ 12 w 189"/>
                <a:gd name="T9" fmla="*/ 70 h 475"/>
                <a:gd name="T10" fmla="*/ 23 w 189"/>
                <a:gd name="T11" fmla="*/ 53 h 475"/>
                <a:gd name="T12" fmla="*/ 38 w 189"/>
                <a:gd name="T13" fmla="*/ 42 h 475"/>
                <a:gd name="T14" fmla="*/ 52 w 189"/>
                <a:gd name="T15" fmla="*/ 33 h 475"/>
                <a:gd name="T16" fmla="*/ 66 w 189"/>
                <a:gd name="T17" fmla="*/ 22 h 475"/>
                <a:gd name="T18" fmla="*/ 76 w 189"/>
                <a:gd name="T19" fmla="*/ 9 h 475"/>
                <a:gd name="T20" fmla="*/ 83 w 189"/>
                <a:gd name="T21" fmla="*/ 2 h 475"/>
                <a:gd name="T22" fmla="*/ 92 w 189"/>
                <a:gd name="T23" fmla="*/ 2 h 475"/>
                <a:gd name="T24" fmla="*/ 103 w 189"/>
                <a:gd name="T25" fmla="*/ 0 h 475"/>
                <a:gd name="T26" fmla="*/ 113 w 189"/>
                <a:gd name="T27" fmla="*/ 0 h 475"/>
                <a:gd name="T28" fmla="*/ 117 w 189"/>
                <a:gd name="T29" fmla="*/ 6 h 475"/>
                <a:gd name="T30" fmla="*/ 123 w 189"/>
                <a:gd name="T31" fmla="*/ 17 h 475"/>
                <a:gd name="T32" fmla="*/ 132 w 189"/>
                <a:gd name="T33" fmla="*/ 26 h 475"/>
                <a:gd name="T34" fmla="*/ 140 w 189"/>
                <a:gd name="T35" fmla="*/ 32 h 475"/>
                <a:gd name="T36" fmla="*/ 147 w 189"/>
                <a:gd name="T37" fmla="*/ 36 h 475"/>
                <a:gd name="T38" fmla="*/ 160 w 189"/>
                <a:gd name="T39" fmla="*/ 45 h 475"/>
                <a:gd name="T40" fmla="*/ 175 w 189"/>
                <a:gd name="T41" fmla="*/ 59 h 475"/>
                <a:gd name="T42" fmla="*/ 186 w 189"/>
                <a:gd name="T43" fmla="*/ 78 h 475"/>
                <a:gd name="T44" fmla="*/ 188 w 189"/>
                <a:gd name="T45" fmla="*/ 151 h 475"/>
                <a:gd name="T46" fmla="*/ 186 w 189"/>
                <a:gd name="T47" fmla="*/ 369 h 475"/>
                <a:gd name="T48" fmla="*/ 172 w 189"/>
                <a:gd name="T49" fmla="*/ 442 h 475"/>
                <a:gd name="T50" fmla="*/ 144 w 189"/>
                <a:gd name="T51" fmla="*/ 463 h 475"/>
                <a:gd name="T52" fmla="*/ 114 w 189"/>
                <a:gd name="T53" fmla="*/ 472 h 475"/>
                <a:gd name="T54" fmla="*/ 83 w 189"/>
                <a:gd name="T55" fmla="*/ 473 h 475"/>
                <a:gd name="T56" fmla="*/ 55 w 189"/>
                <a:gd name="T57" fmla="*/ 467 h 475"/>
                <a:gd name="T58" fmla="*/ 30 w 189"/>
                <a:gd name="T59" fmla="*/ 456 h 475"/>
                <a:gd name="T60" fmla="*/ 12 w 189"/>
                <a:gd name="T61" fmla="*/ 443 h 475"/>
                <a:gd name="T62" fmla="*/ 2 w 189"/>
                <a:gd name="T63" fmla="*/ 429 h 475"/>
                <a:gd name="T64" fmla="*/ 6 w 189"/>
                <a:gd name="T65" fmla="*/ 417 h 475"/>
                <a:gd name="T66" fmla="*/ 21 w 189"/>
                <a:gd name="T67" fmla="*/ 407 h 475"/>
                <a:gd name="T68" fmla="*/ 40 w 189"/>
                <a:gd name="T69" fmla="*/ 401 h 475"/>
                <a:gd name="T70" fmla="*/ 62 w 189"/>
                <a:gd name="T71" fmla="*/ 397 h 475"/>
                <a:gd name="T72" fmla="*/ 86 w 189"/>
                <a:gd name="T73" fmla="*/ 396 h 475"/>
                <a:gd name="T74" fmla="*/ 110 w 189"/>
                <a:gd name="T75" fmla="*/ 398 h 475"/>
                <a:gd name="T76" fmla="*/ 133 w 189"/>
                <a:gd name="T77" fmla="*/ 403 h 475"/>
                <a:gd name="T78" fmla="*/ 153 w 189"/>
                <a:gd name="T79" fmla="*/ 412 h 475"/>
                <a:gd name="T80" fmla="*/ 165 w 189"/>
                <a:gd name="T81" fmla="*/ 414 h 475"/>
                <a:gd name="T82" fmla="*/ 163 w 189"/>
                <a:gd name="T83" fmla="*/ 404 h 475"/>
                <a:gd name="T84" fmla="*/ 152 w 189"/>
                <a:gd name="T85" fmla="*/ 395 h 475"/>
                <a:gd name="T86" fmla="*/ 138 w 189"/>
                <a:gd name="T87" fmla="*/ 388 h 475"/>
                <a:gd name="T88" fmla="*/ 122 w 189"/>
                <a:gd name="T89" fmla="*/ 383 h 475"/>
                <a:gd name="T90" fmla="*/ 103 w 189"/>
                <a:gd name="T91" fmla="*/ 380 h 475"/>
                <a:gd name="T92" fmla="*/ 83 w 189"/>
                <a:gd name="T93" fmla="*/ 378 h 475"/>
                <a:gd name="T94" fmla="*/ 60 w 189"/>
                <a:gd name="T95" fmla="*/ 380 h 475"/>
                <a:gd name="T96" fmla="*/ 37 w 189"/>
                <a:gd name="T97" fmla="*/ 384 h 475"/>
                <a:gd name="T98" fmla="*/ 12 w 189"/>
                <a:gd name="T99" fmla="*/ 39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9" h="475">
                  <a:moveTo>
                    <a:pt x="0" y="398"/>
                  </a:moveTo>
                  <a:lnTo>
                    <a:pt x="1" y="354"/>
                  </a:lnTo>
                  <a:lnTo>
                    <a:pt x="3" y="257"/>
                  </a:lnTo>
                  <a:lnTo>
                    <a:pt x="5" y="158"/>
                  </a:lnTo>
                  <a:lnTo>
                    <a:pt x="5" y="108"/>
                  </a:lnTo>
                  <a:lnTo>
                    <a:pt x="5" y="101"/>
                  </a:lnTo>
                  <a:lnTo>
                    <a:pt x="6" y="94"/>
                  </a:lnTo>
                  <a:lnTo>
                    <a:pt x="7" y="87"/>
                  </a:lnTo>
                  <a:lnTo>
                    <a:pt x="9" y="78"/>
                  </a:lnTo>
                  <a:lnTo>
                    <a:pt x="12" y="70"/>
                  </a:lnTo>
                  <a:lnTo>
                    <a:pt x="16" y="61"/>
                  </a:lnTo>
                  <a:lnTo>
                    <a:pt x="23" y="53"/>
                  </a:lnTo>
                  <a:lnTo>
                    <a:pt x="33" y="46"/>
                  </a:lnTo>
                  <a:lnTo>
                    <a:pt x="38" y="42"/>
                  </a:lnTo>
                  <a:lnTo>
                    <a:pt x="45" y="38"/>
                  </a:lnTo>
                  <a:lnTo>
                    <a:pt x="52" y="33"/>
                  </a:lnTo>
                  <a:lnTo>
                    <a:pt x="59" y="27"/>
                  </a:lnTo>
                  <a:lnTo>
                    <a:pt x="66" y="22"/>
                  </a:lnTo>
                  <a:lnTo>
                    <a:pt x="72" y="15"/>
                  </a:lnTo>
                  <a:lnTo>
                    <a:pt x="76" y="9"/>
                  </a:lnTo>
                  <a:lnTo>
                    <a:pt x="80" y="2"/>
                  </a:lnTo>
                  <a:lnTo>
                    <a:pt x="83" y="2"/>
                  </a:lnTo>
                  <a:lnTo>
                    <a:pt x="87" y="2"/>
                  </a:lnTo>
                  <a:lnTo>
                    <a:pt x="92" y="2"/>
                  </a:lnTo>
                  <a:lnTo>
                    <a:pt x="98" y="1"/>
                  </a:lnTo>
                  <a:lnTo>
                    <a:pt x="103" y="0"/>
                  </a:lnTo>
                  <a:lnTo>
                    <a:pt x="108" y="0"/>
                  </a:lnTo>
                  <a:lnTo>
                    <a:pt x="113" y="0"/>
                  </a:lnTo>
                  <a:lnTo>
                    <a:pt x="115" y="0"/>
                  </a:lnTo>
                  <a:lnTo>
                    <a:pt x="117" y="6"/>
                  </a:lnTo>
                  <a:lnTo>
                    <a:pt x="119" y="11"/>
                  </a:lnTo>
                  <a:lnTo>
                    <a:pt x="123" y="17"/>
                  </a:lnTo>
                  <a:lnTo>
                    <a:pt x="127" y="21"/>
                  </a:lnTo>
                  <a:lnTo>
                    <a:pt x="132" y="26"/>
                  </a:lnTo>
                  <a:lnTo>
                    <a:pt x="136" y="29"/>
                  </a:lnTo>
                  <a:lnTo>
                    <a:pt x="140" y="32"/>
                  </a:lnTo>
                  <a:lnTo>
                    <a:pt x="143" y="34"/>
                  </a:lnTo>
                  <a:lnTo>
                    <a:pt x="147" y="36"/>
                  </a:lnTo>
                  <a:lnTo>
                    <a:pt x="152" y="40"/>
                  </a:lnTo>
                  <a:lnTo>
                    <a:pt x="160" y="45"/>
                  </a:lnTo>
                  <a:lnTo>
                    <a:pt x="167" y="52"/>
                  </a:lnTo>
                  <a:lnTo>
                    <a:pt x="175" y="59"/>
                  </a:lnTo>
                  <a:lnTo>
                    <a:pt x="181" y="68"/>
                  </a:lnTo>
                  <a:lnTo>
                    <a:pt x="186" y="78"/>
                  </a:lnTo>
                  <a:lnTo>
                    <a:pt x="187" y="89"/>
                  </a:lnTo>
                  <a:lnTo>
                    <a:pt x="188" y="151"/>
                  </a:lnTo>
                  <a:lnTo>
                    <a:pt x="187" y="261"/>
                  </a:lnTo>
                  <a:lnTo>
                    <a:pt x="186" y="369"/>
                  </a:lnTo>
                  <a:lnTo>
                    <a:pt x="184" y="427"/>
                  </a:lnTo>
                  <a:lnTo>
                    <a:pt x="172" y="442"/>
                  </a:lnTo>
                  <a:lnTo>
                    <a:pt x="158" y="454"/>
                  </a:lnTo>
                  <a:lnTo>
                    <a:pt x="144" y="463"/>
                  </a:lnTo>
                  <a:lnTo>
                    <a:pt x="129" y="468"/>
                  </a:lnTo>
                  <a:lnTo>
                    <a:pt x="114" y="472"/>
                  </a:lnTo>
                  <a:lnTo>
                    <a:pt x="98" y="474"/>
                  </a:lnTo>
                  <a:lnTo>
                    <a:pt x="83" y="473"/>
                  </a:lnTo>
                  <a:lnTo>
                    <a:pt x="69" y="471"/>
                  </a:lnTo>
                  <a:lnTo>
                    <a:pt x="55" y="467"/>
                  </a:lnTo>
                  <a:lnTo>
                    <a:pt x="42" y="462"/>
                  </a:lnTo>
                  <a:lnTo>
                    <a:pt x="30" y="456"/>
                  </a:lnTo>
                  <a:lnTo>
                    <a:pt x="20" y="449"/>
                  </a:lnTo>
                  <a:lnTo>
                    <a:pt x="12" y="443"/>
                  </a:lnTo>
                  <a:lnTo>
                    <a:pt x="6" y="436"/>
                  </a:lnTo>
                  <a:lnTo>
                    <a:pt x="2" y="429"/>
                  </a:lnTo>
                  <a:lnTo>
                    <a:pt x="1" y="422"/>
                  </a:lnTo>
                  <a:lnTo>
                    <a:pt x="6" y="417"/>
                  </a:lnTo>
                  <a:lnTo>
                    <a:pt x="13" y="411"/>
                  </a:lnTo>
                  <a:lnTo>
                    <a:pt x="21" y="407"/>
                  </a:lnTo>
                  <a:lnTo>
                    <a:pt x="30" y="404"/>
                  </a:lnTo>
                  <a:lnTo>
                    <a:pt x="40" y="401"/>
                  </a:lnTo>
                  <a:lnTo>
                    <a:pt x="51" y="399"/>
                  </a:lnTo>
                  <a:lnTo>
                    <a:pt x="62" y="397"/>
                  </a:lnTo>
                  <a:lnTo>
                    <a:pt x="74" y="396"/>
                  </a:lnTo>
                  <a:lnTo>
                    <a:pt x="86" y="396"/>
                  </a:lnTo>
                  <a:lnTo>
                    <a:pt x="98" y="397"/>
                  </a:lnTo>
                  <a:lnTo>
                    <a:pt x="110" y="398"/>
                  </a:lnTo>
                  <a:lnTo>
                    <a:pt x="122" y="400"/>
                  </a:lnTo>
                  <a:lnTo>
                    <a:pt x="133" y="403"/>
                  </a:lnTo>
                  <a:lnTo>
                    <a:pt x="144" y="407"/>
                  </a:lnTo>
                  <a:lnTo>
                    <a:pt x="153" y="412"/>
                  </a:lnTo>
                  <a:lnTo>
                    <a:pt x="162" y="418"/>
                  </a:lnTo>
                  <a:lnTo>
                    <a:pt x="165" y="414"/>
                  </a:lnTo>
                  <a:lnTo>
                    <a:pt x="165" y="410"/>
                  </a:lnTo>
                  <a:lnTo>
                    <a:pt x="163" y="404"/>
                  </a:lnTo>
                  <a:lnTo>
                    <a:pt x="157" y="398"/>
                  </a:lnTo>
                  <a:lnTo>
                    <a:pt x="152" y="395"/>
                  </a:lnTo>
                  <a:lnTo>
                    <a:pt x="145" y="391"/>
                  </a:lnTo>
                  <a:lnTo>
                    <a:pt x="138" y="388"/>
                  </a:lnTo>
                  <a:lnTo>
                    <a:pt x="130" y="386"/>
                  </a:lnTo>
                  <a:lnTo>
                    <a:pt x="122" y="383"/>
                  </a:lnTo>
                  <a:lnTo>
                    <a:pt x="113" y="382"/>
                  </a:lnTo>
                  <a:lnTo>
                    <a:pt x="103" y="380"/>
                  </a:lnTo>
                  <a:lnTo>
                    <a:pt x="93" y="379"/>
                  </a:lnTo>
                  <a:lnTo>
                    <a:pt x="83" y="378"/>
                  </a:lnTo>
                  <a:lnTo>
                    <a:pt x="72" y="379"/>
                  </a:lnTo>
                  <a:lnTo>
                    <a:pt x="60" y="380"/>
                  </a:lnTo>
                  <a:lnTo>
                    <a:pt x="49" y="382"/>
                  </a:lnTo>
                  <a:lnTo>
                    <a:pt x="37" y="384"/>
                  </a:lnTo>
                  <a:lnTo>
                    <a:pt x="24" y="387"/>
                  </a:lnTo>
                  <a:lnTo>
                    <a:pt x="12" y="392"/>
                  </a:lnTo>
                  <a:lnTo>
                    <a:pt x="0" y="398"/>
                  </a:lnTo>
                </a:path>
              </a:pathLst>
            </a:custGeom>
            <a:solidFill>
              <a:srgbClr val="B7F2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7" name="Freeform 161"/>
            <p:cNvSpPr>
              <a:spLocks/>
            </p:cNvSpPr>
            <p:nvPr/>
          </p:nvSpPr>
          <p:spPr bwMode="auto">
            <a:xfrm>
              <a:off x="5504" y="1345"/>
              <a:ext cx="39" cy="23"/>
            </a:xfrm>
            <a:custGeom>
              <a:avLst/>
              <a:gdLst>
                <a:gd name="T0" fmla="*/ 1 w 39"/>
                <a:gd name="T1" fmla="*/ 0 h 23"/>
                <a:gd name="T2" fmla="*/ 4 w 39"/>
                <a:gd name="T3" fmla="*/ 2 h 23"/>
                <a:gd name="T4" fmla="*/ 9 w 39"/>
                <a:gd name="T5" fmla="*/ 2 h 23"/>
                <a:gd name="T6" fmla="*/ 13 w 39"/>
                <a:gd name="T7" fmla="*/ 3 h 23"/>
                <a:gd name="T8" fmla="*/ 19 w 39"/>
                <a:gd name="T9" fmla="*/ 3 h 23"/>
                <a:gd name="T10" fmla="*/ 24 w 39"/>
                <a:gd name="T11" fmla="*/ 3 h 23"/>
                <a:gd name="T12" fmla="*/ 29 w 39"/>
                <a:gd name="T13" fmla="*/ 2 h 23"/>
                <a:gd name="T14" fmla="*/ 34 w 39"/>
                <a:gd name="T15" fmla="*/ 2 h 23"/>
                <a:gd name="T16" fmla="*/ 38 w 39"/>
                <a:gd name="T17" fmla="*/ 0 h 23"/>
                <a:gd name="T18" fmla="*/ 38 w 39"/>
                <a:gd name="T19" fmla="*/ 4 h 23"/>
                <a:gd name="T20" fmla="*/ 37 w 39"/>
                <a:gd name="T21" fmla="*/ 9 h 23"/>
                <a:gd name="T22" fmla="*/ 35 w 39"/>
                <a:gd name="T23" fmla="*/ 12 h 23"/>
                <a:gd name="T24" fmla="*/ 33 w 39"/>
                <a:gd name="T25" fmla="*/ 15 h 23"/>
                <a:gd name="T26" fmla="*/ 30 w 39"/>
                <a:gd name="T27" fmla="*/ 18 h 23"/>
                <a:gd name="T28" fmla="*/ 26 w 39"/>
                <a:gd name="T29" fmla="*/ 20 h 23"/>
                <a:gd name="T30" fmla="*/ 22 w 39"/>
                <a:gd name="T31" fmla="*/ 21 h 23"/>
                <a:gd name="T32" fmla="*/ 19 w 39"/>
                <a:gd name="T33" fmla="*/ 22 h 23"/>
                <a:gd name="T34" fmla="*/ 15 w 39"/>
                <a:gd name="T35" fmla="*/ 21 h 23"/>
                <a:gd name="T36" fmla="*/ 11 w 39"/>
                <a:gd name="T37" fmla="*/ 21 h 23"/>
                <a:gd name="T38" fmla="*/ 8 w 39"/>
                <a:gd name="T39" fmla="*/ 19 h 23"/>
                <a:gd name="T40" fmla="*/ 5 w 39"/>
                <a:gd name="T41" fmla="*/ 17 h 23"/>
                <a:gd name="T42" fmla="*/ 2 w 39"/>
                <a:gd name="T43" fmla="*/ 13 h 23"/>
                <a:gd name="T44" fmla="*/ 0 w 39"/>
                <a:gd name="T45" fmla="*/ 10 h 23"/>
                <a:gd name="T46" fmla="*/ 0 w 39"/>
                <a:gd name="T47" fmla="*/ 5 h 23"/>
                <a:gd name="T48" fmla="*/ 1 w 39"/>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23">
                  <a:moveTo>
                    <a:pt x="1" y="0"/>
                  </a:moveTo>
                  <a:lnTo>
                    <a:pt x="4" y="2"/>
                  </a:lnTo>
                  <a:lnTo>
                    <a:pt x="9" y="2"/>
                  </a:lnTo>
                  <a:lnTo>
                    <a:pt x="13" y="3"/>
                  </a:lnTo>
                  <a:lnTo>
                    <a:pt x="19" y="3"/>
                  </a:lnTo>
                  <a:lnTo>
                    <a:pt x="24" y="3"/>
                  </a:lnTo>
                  <a:lnTo>
                    <a:pt x="29" y="2"/>
                  </a:lnTo>
                  <a:lnTo>
                    <a:pt x="34" y="2"/>
                  </a:lnTo>
                  <a:lnTo>
                    <a:pt x="38" y="0"/>
                  </a:lnTo>
                  <a:lnTo>
                    <a:pt x="38" y="4"/>
                  </a:lnTo>
                  <a:lnTo>
                    <a:pt x="37" y="9"/>
                  </a:lnTo>
                  <a:lnTo>
                    <a:pt x="35" y="12"/>
                  </a:lnTo>
                  <a:lnTo>
                    <a:pt x="33" y="15"/>
                  </a:lnTo>
                  <a:lnTo>
                    <a:pt x="30" y="18"/>
                  </a:lnTo>
                  <a:lnTo>
                    <a:pt x="26" y="20"/>
                  </a:lnTo>
                  <a:lnTo>
                    <a:pt x="22" y="21"/>
                  </a:lnTo>
                  <a:lnTo>
                    <a:pt x="19" y="22"/>
                  </a:lnTo>
                  <a:lnTo>
                    <a:pt x="15" y="21"/>
                  </a:lnTo>
                  <a:lnTo>
                    <a:pt x="11" y="21"/>
                  </a:lnTo>
                  <a:lnTo>
                    <a:pt x="8" y="19"/>
                  </a:lnTo>
                  <a:lnTo>
                    <a:pt x="5" y="17"/>
                  </a:lnTo>
                  <a:lnTo>
                    <a:pt x="2" y="13"/>
                  </a:lnTo>
                  <a:lnTo>
                    <a:pt x="0" y="10"/>
                  </a:lnTo>
                  <a:lnTo>
                    <a:pt x="0" y="5"/>
                  </a:lnTo>
                  <a:lnTo>
                    <a:pt x="1" y="0"/>
                  </a:lnTo>
                </a:path>
              </a:pathLst>
            </a:custGeom>
            <a:solidFill>
              <a:srgbClr val="B7F2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8" name="Freeform 162"/>
            <p:cNvSpPr>
              <a:spLocks/>
            </p:cNvSpPr>
            <p:nvPr/>
          </p:nvSpPr>
          <p:spPr bwMode="auto">
            <a:xfrm>
              <a:off x="5506" y="1323"/>
              <a:ext cx="39" cy="10"/>
            </a:xfrm>
            <a:custGeom>
              <a:avLst/>
              <a:gdLst>
                <a:gd name="T0" fmla="*/ 0 w 39"/>
                <a:gd name="T1" fmla="*/ 6 h 10"/>
                <a:gd name="T2" fmla="*/ 3 w 39"/>
                <a:gd name="T3" fmla="*/ 4 h 10"/>
                <a:gd name="T4" fmla="*/ 7 w 39"/>
                <a:gd name="T5" fmla="*/ 2 h 10"/>
                <a:gd name="T6" fmla="*/ 12 w 39"/>
                <a:gd name="T7" fmla="*/ 0 h 10"/>
                <a:gd name="T8" fmla="*/ 19 w 39"/>
                <a:gd name="T9" fmla="*/ 0 h 10"/>
                <a:gd name="T10" fmla="*/ 24 w 39"/>
                <a:gd name="T11" fmla="*/ 0 h 10"/>
                <a:gd name="T12" fmla="*/ 30 w 39"/>
                <a:gd name="T13" fmla="*/ 1 h 10"/>
                <a:gd name="T14" fmla="*/ 35 w 39"/>
                <a:gd name="T15" fmla="*/ 3 h 10"/>
                <a:gd name="T16" fmla="*/ 38 w 39"/>
                <a:gd name="T17" fmla="*/ 6 h 10"/>
                <a:gd name="T18" fmla="*/ 35 w 39"/>
                <a:gd name="T19" fmla="*/ 7 h 10"/>
                <a:gd name="T20" fmla="*/ 31 w 39"/>
                <a:gd name="T21" fmla="*/ 8 h 10"/>
                <a:gd name="T22" fmla="*/ 27 w 39"/>
                <a:gd name="T23" fmla="*/ 9 h 10"/>
                <a:gd name="T24" fmla="*/ 22 w 39"/>
                <a:gd name="T25" fmla="*/ 9 h 10"/>
                <a:gd name="T26" fmla="*/ 16 w 39"/>
                <a:gd name="T27" fmla="*/ 9 h 10"/>
                <a:gd name="T28" fmla="*/ 11 w 39"/>
                <a:gd name="T29" fmla="*/ 9 h 10"/>
                <a:gd name="T30" fmla="*/ 5 w 39"/>
                <a:gd name="T31" fmla="*/ 7 h 10"/>
                <a:gd name="T32" fmla="*/ 0 w 39"/>
                <a:gd name="T3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
                  <a:moveTo>
                    <a:pt x="0" y="6"/>
                  </a:moveTo>
                  <a:lnTo>
                    <a:pt x="3" y="4"/>
                  </a:lnTo>
                  <a:lnTo>
                    <a:pt x="7" y="2"/>
                  </a:lnTo>
                  <a:lnTo>
                    <a:pt x="12" y="0"/>
                  </a:lnTo>
                  <a:lnTo>
                    <a:pt x="19" y="0"/>
                  </a:lnTo>
                  <a:lnTo>
                    <a:pt x="24" y="0"/>
                  </a:lnTo>
                  <a:lnTo>
                    <a:pt x="30" y="1"/>
                  </a:lnTo>
                  <a:lnTo>
                    <a:pt x="35" y="3"/>
                  </a:lnTo>
                  <a:lnTo>
                    <a:pt x="38" y="6"/>
                  </a:lnTo>
                  <a:lnTo>
                    <a:pt x="35" y="7"/>
                  </a:lnTo>
                  <a:lnTo>
                    <a:pt x="31" y="8"/>
                  </a:lnTo>
                  <a:lnTo>
                    <a:pt x="27" y="9"/>
                  </a:lnTo>
                  <a:lnTo>
                    <a:pt x="22" y="9"/>
                  </a:lnTo>
                  <a:lnTo>
                    <a:pt x="16" y="9"/>
                  </a:lnTo>
                  <a:lnTo>
                    <a:pt x="11" y="9"/>
                  </a:lnTo>
                  <a:lnTo>
                    <a:pt x="5" y="7"/>
                  </a:lnTo>
                  <a:lnTo>
                    <a:pt x="0" y="6"/>
                  </a:lnTo>
                </a:path>
              </a:pathLst>
            </a:custGeom>
            <a:solidFill>
              <a:srgbClr val="B7F2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39" name="Freeform 163"/>
            <p:cNvSpPr>
              <a:spLocks/>
            </p:cNvSpPr>
            <p:nvPr/>
          </p:nvSpPr>
          <p:spPr bwMode="auto">
            <a:xfrm>
              <a:off x="5470" y="1457"/>
              <a:ext cx="25" cy="286"/>
            </a:xfrm>
            <a:custGeom>
              <a:avLst/>
              <a:gdLst>
                <a:gd name="T0" fmla="*/ 1 w 25"/>
                <a:gd name="T1" fmla="*/ 285 h 286"/>
                <a:gd name="T2" fmla="*/ 1 w 25"/>
                <a:gd name="T3" fmla="*/ 245 h 286"/>
                <a:gd name="T4" fmla="*/ 1 w 25"/>
                <a:gd name="T5" fmla="*/ 159 h 286"/>
                <a:gd name="T6" fmla="*/ 0 w 25"/>
                <a:gd name="T7" fmla="*/ 70 h 286"/>
                <a:gd name="T8" fmla="*/ 0 w 25"/>
                <a:gd name="T9" fmla="*/ 24 h 286"/>
                <a:gd name="T10" fmla="*/ 1 w 25"/>
                <a:gd name="T11" fmla="*/ 19 h 286"/>
                <a:gd name="T12" fmla="*/ 1 w 25"/>
                <a:gd name="T13" fmla="*/ 12 h 286"/>
                <a:gd name="T14" fmla="*/ 3 w 25"/>
                <a:gd name="T15" fmla="*/ 6 h 286"/>
                <a:gd name="T16" fmla="*/ 7 w 25"/>
                <a:gd name="T17" fmla="*/ 0 h 286"/>
                <a:gd name="T18" fmla="*/ 24 w 25"/>
                <a:gd name="T19" fmla="*/ 0 h 286"/>
                <a:gd name="T20" fmla="*/ 22 w 25"/>
                <a:gd name="T21" fmla="*/ 5 h 286"/>
                <a:gd name="T22" fmla="*/ 21 w 25"/>
                <a:gd name="T23" fmla="*/ 12 h 286"/>
                <a:gd name="T24" fmla="*/ 21 w 25"/>
                <a:gd name="T25" fmla="*/ 19 h 286"/>
                <a:gd name="T26" fmla="*/ 20 w 25"/>
                <a:gd name="T27" fmla="*/ 27 h 286"/>
                <a:gd name="T28" fmla="*/ 20 w 25"/>
                <a:gd name="T29" fmla="*/ 72 h 286"/>
                <a:gd name="T30" fmla="*/ 20 w 25"/>
                <a:gd name="T31" fmla="*/ 159 h 286"/>
                <a:gd name="T32" fmla="*/ 20 w 25"/>
                <a:gd name="T33" fmla="*/ 244 h 286"/>
                <a:gd name="T34" fmla="*/ 20 w 25"/>
                <a:gd name="T35" fmla="*/ 282 h 286"/>
                <a:gd name="T36" fmla="*/ 1 w 25"/>
                <a:gd name="T37" fmla="*/ 28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86">
                  <a:moveTo>
                    <a:pt x="1" y="285"/>
                  </a:moveTo>
                  <a:lnTo>
                    <a:pt x="1" y="245"/>
                  </a:lnTo>
                  <a:lnTo>
                    <a:pt x="1" y="159"/>
                  </a:lnTo>
                  <a:lnTo>
                    <a:pt x="0" y="70"/>
                  </a:lnTo>
                  <a:lnTo>
                    <a:pt x="0" y="24"/>
                  </a:lnTo>
                  <a:lnTo>
                    <a:pt x="1" y="19"/>
                  </a:lnTo>
                  <a:lnTo>
                    <a:pt x="1" y="12"/>
                  </a:lnTo>
                  <a:lnTo>
                    <a:pt x="3" y="6"/>
                  </a:lnTo>
                  <a:lnTo>
                    <a:pt x="7" y="0"/>
                  </a:lnTo>
                  <a:lnTo>
                    <a:pt x="24" y="0"/>
                  </a:lnTo>
                  <a:lnTo>
                    <a:pt x="22" y="5"/>
                  </a:lnTo>
                  <a:lnTo>
                    <a:pt x="21" y="12"/>
                  </a:lnTo>
                  <a:lnTo>
                    <a:pt x="21" y="19"/>
                  </a:lnTo>
                  <a:lnTo>
                    <a:pt x="20" y="27"/>
                  </a:lnTo>
                  <a:lnTo>
                    <a:pt x="20" y="72"/>
                  </a:lnTo>
                  <a:lnTo>
                    <a:pt x="20" y="159"/>
                  </a:lnTo>
                  <a:lnTo>
                    <a:pt x="20" y="244"/>
                  </a:lnTo>
                  <a:lnTo>
                    <a:pt x="20" y="282"/>
                  </a:lnTo>
                  <a:lnTo>
                    <a:pt x="1" y="28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0" name="Freeform 164"/>
            <p:cNvSpPr>
              <a:spLocks/>
            </p:cNvSpPr>
            <p:nvPr/>
          </p:nvSpPr>
          <p:spPr bwMode="auto">
            <a:xfrm>
              <a:off x="5544" y="1430"/>
              <a:ext cx="45" cy="50"/>
            </a:xfrm>
            <a:custGeom>
              <a:avLst/>
              <a:gdLst>
                <a:gd name="T0" fmla="*/ 0 w 45"/>
                <a:gd name="T1" fmla="*/ 2 h 50"/>
                <a:gd name="T2" fmla="*/ 2 w 45"/>
                <a:gd name="T3" fmla="*/ 2 h 50"/>
                <a:gd name="T4" fmla="*/ 4 w 45"/>
                <a:gd name="T5" fmla="*/ 1 h 50"/>
                <a:gd name="T6" fmla="*/ 7 w 45"/>
                <a:gd name="T7" fmla="*/ 1 h 50"/>
                <a:gd name="T8" fmla="*/ 11 w 45"/>
                <a:gd name="T9" fmla="*/ 1 h 50"/>
                <a:gd name="T10" fmla="*/ 13 w 45"/>
                <a:gd name="T11" fmla="*/ 0 h 50"/>
                <a:gd name="T12" fmla="*/ 16 w 45"/>
                <a:gd name="T13" fmla="*/ 0 h 50"/>
                <a:gd name="T14" fmla="*/ 19 w 45"/>
                <a:gd name="T15" fmla="*/ 0 h 50"/>
                <a:gd name="T16" fmla="*/ 20 w 45"/>
                <a:gd name="T17" fmla="*/ 1 h 50"/>
                <a:gd name="T18" fmla="*/ 24 w 45"/>
                <a:gd name="T19" fmla="*/ 4 h 50"/>
                <a:gd name="T20" fmla="*/ 28 w 45"/>
                <a:gd name="T21" fmla="*/ 10 h 50"/>
                <a:gd name="T22" fmla="*/ 32 w 45"/>
                <a:gd name="T23" fmla="*/ 17 h 50"/>
                <a:gd name="T24" fmla="*/ 37 w 45"/>
                <a:gd name="T25" fmla="*/ 25 h 50"/>
                <a:gd name="T26" fmla="*/ 40 w 45"/>
                <a:gd name="T27" fmla="*/ 32 h 50"/>
                <a:gd name="T28" fmla="*/ 43 w 45"/>
                <a:gd name="T29" fmla="*/ 39 h 50"/>
                <a:gd name="T30" fmla="*/ 44 w 45"/>
                <a:gd name="T31" fmla="*/ 44 h 50"/>
                <a:gd name="T32" fmla="*/ 42 w 45"/>
                <a:gd name="T33" fmla="*/ 47 h 50"/>
                <a:gd name="T34" fmla="*/ 39 w 45"/>
                <a:gd name="T35" fmla="*/ 48 h 50"/>
                <a:gd name="T36" fmla="*/ 36 w 45"/>
                <a:gd name="T37" fmla="*/ 48 h 50"/>
                <a:gd name="T38" fmla="*/ 32 w 45"/>
                <a:gd name="T39" fmla="*/ 49 h 50"/>
                <a:gd name="T40" fmla="*/ 29 w 45"/>
                <a:gd name="T41" fmla="*/ 49 h 50"/>
                <a:gd name="T42" fmla="*/ 25 w 45"/>
                <a:gd name="T43" fmla="*/ 49 h 50"/>
                <a:gd name="T44" fmla="*/ 23 w 45"/>
                <a:gd name="T45" fmla="*/ 49 h 50"/>
                <a:gd name="T46" fmla="*/ 20 w 45"/>
                <a:gd name="T47" fmla="*/ 49 h 50"/>
                <a:gd name="T48" fmla="*/ 20 w 45"/>
                <a:gd name="T49" fmla="*/ 48 h 50"/>
                <a:gd name="T50" fmla="*/ 19 w 45"/>
                <a:gd name="T51" fmla="*/ 45 h 50"/>
                <a:gd name="T52" fmla="*/ 19 w 45"/>
                <a:gd name="T53" fmla="*/ 41 h 50"/>
                <a:gd name="T54" fmla="*/ 17 w 45"/>
                <a:gd name="T55" fmla="*/ 36 h 50"/>
                <a:gd name="T56" fmla="*/ 15 w 45"/>
                <a:gd name="T57" fmla="*/ 29 h 50"/>
                <a:gd name="T58" fmla="*/ 12 w 45"/>
                <a:gd name="T59" fmla="*/ 22 h 50"/>
                <a:gd name="T60" fmla="*/ 9 w 45"/>
                <a:gd name="T61" fmla="*/ 16 h 50"/>
                <a:gd name="T62" fmla="*/ 5 w 45"/>
                <a:gd name="T63" fmla="*/ 9 h 50"/>
                <a:gd name="T64" fmla="*/ 0 w 45"/>
                <a:gd name="T65"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0">
                  <a:moveTo>
                    <a:pt x="0" y="2"/>
                  </a:moveTo>
                  <a:lnTo>
                    <a:pt x="2" y="2"/>
                  </a:lnTo>
                  <a:lnTo>
                    <a:pt x="4" y="1"/>
                  </a:lnTo>
                  <a:lnTo>
                    <a:pt x="7" y="1"/>
                  </a:lnTo>
                  <a:lnTo>
                    <a:pt x="11" y="1"/>
                  </a:lnTo>
                  <a:lnTo>
                    <a:pt x="13" y="0"/>
                  </a:lnTo>
                  <a:lnTo>
                    <a:pt x="16" y="0"/>
                  </a:lnTo>
                  <a:lnTo>
                    <a:pt x="19" y="0"/>
                  </a:lnTo>
                  <a:lnTo>
                    <a:pt x="20" y="1"/>
                  </a:lnTo>
                  <a:lnTo>
                    <a:pt x="24" y="4"/>
                  </a:lnTo>
                  <a:lnTo>
                    <a:pt x="28" y="10"/>
                  </a:lnTo>
                  <a:lnTo>
                    <a:pt x="32" y="17"/>
                  </a:lnTo>
                  <a:lnTo>
                    <a:pt x="37" y="25"/>
                  </a:lnTo>
                  <a:lnTo>
                    <a:pt x="40" y="32"/>
                  </a:lnTo>
                  <a:lnTo>
                    <a:pt x="43" y="39"/>
                  </a:lnTo>
                  <a:lnTo>
                    <a:pt x="44" y="44"/>
                  </a:lnTo>
                  <a:lnTo>
                    <a:pt x="42" y="47"/>
                  </a:lnTo>
                  <a:lnTo>
                    <a:pt x="39" y="48"/>
                  </a:lnTo>
                  <a:lnTo>
                    <a:pt x="36" y="48"/>
                  </a:lnTo>
                  <a:lnTo>
                    <a:pt x="32" y="49"/>
                  </a:lnTo>
                  <a:lnTo>
                    <a:pt x="29" y="49"/>
                  </a:lnTo>
                  <a:lnTo>
                    <a:pt x="25" y="49"/>
                  </a:lnTo>
                  <a:lnTo>
                    <a:pt x="23" y="49"/>
                  </a:lnTo>
                  <a:lnTo>
                    <a:pt x="20" y="49"/>
                  </a:lnTo>
                  <a:lnTo>
                    <a:pt x="20" y="48"/>
                  </a:lnTo>
                  <a:lnTo>
                    <a:pt x="19" y="45"/>
                  </a:lnTo>
                  <a:lnTo>
                    <a:pt x="19" y="41"/>
                  </a:lnTo>
                  <a:lnTo>
                    <a:pt x="17" y="36"/>
                  </a:lnTo>
                  <a:lnTo>
                    <a:pt x="15" y="29"/>
                  </a:lnTo>
                  <a:lnTo>
                    <a:pt x="12" y="22"/>
                  </a:lnTo>
                  <a:lnTo>
                    <a:pt x="9" y="16"/>
                  </a:lnTo>
                  <a:lnTo>
                    <a:pt x="5" y="9"/>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4742" name="Object 166">
            <a:hlinkClick r:id="" action="ppaction://ole?verb=0"/>
          </p:cNvPr>
          <p:cNvGraphicFramePr>
            <a:graphicFrameLocks/>
          </p:cNvGraphicFramePr>
          <p:nvPr/>
        </p:nvGraphicFramePr>
        <p:xfrm>
          <a:off x="7908926" y="4292601"/>
          <a:ext cx="398463" cy="385763"/>
        </p:xfrm>
        <a:graphic>
          <a:graphicData uri="http://schemas.openxmlformats.org/presentationml/2006/ole">
            <mc:AlternateContent xmlns:mc="http://schemas.openxmlformats.org/markup-compatibility/2006">
              <mc:Choice xmlns:v="urn:schemas-microsoft-com:vml" Requires="v">
                <p:oleObj spid="_x0000_s1043" name="Clip" r:id="rId8" imgW="396720" imgH="384120" progId="MS_ClipArt_Gallery.2">
                  <p:embed/>
                </p:oleObj>
              </mc:Choice>
              <mc:Fallback>
                <p:oleObj name="Clip" r:id="rId8" imgW="396720" imgH="384120" progId="MS_ClipArt_Gallery.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8926" y="4292601"/>
                        <a:ext cx="398463"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43" name="Object 167">
            <a:hlinkClick r:id="" action="ppaction://ole?verb=0"/>
          </p:cNvPr>
          <p:cNvGraphicFramePr>
            <a:graphicFrameLocks/>
          </p:cNvGraphicFramePr>
          <p:nvPr/>
        </p:nvGraphicFramePr>
        <p:xfrm>
          <a:off x="6064251" y="3825876"/>
          <a:ext cx="246063" cy="434975"/>
        </p:xfrm>
        <a:graphic>
          <a:graphicData uri="http://schemas.openxmlformats.org/presentationml/2006/ole">
            <mc:AlternateContent xmlns:mc="http://schemas.openxmlformats.org/markup-compatibility/2006">
              <mc:Choice xmlns:v="urn:schemas-microsoft-com:vml" Requires="v">
                <p:oleObj spid="_x0000_s1044" name="Clip" r:id="rId10" imgW="244440" imgH="433080" progId="MS_ClipArt_Gallery.2">
                  <p:embed/>
                </p:oleObj>
              </mc:Choice>
              <mc:Fallback>
                <p:oleObj name="Clip" r:id="rId10" imgW="244440" imgH="433080" progId="MS_ClipArt_Gallery.2">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4251" y="3825876"/>
                        <a:ext cx="2460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772" name="Group 196"/>
          <p:cNvGrpSpPr>
            <a:grpSpLocks/>
          </p:cNvGrpSpPr>
          <p:nvPr/>
        </p:nvGrpSpPr>
        <p:grpSpPr bwMode="auto">
          <a:xfrm>
            <a:off x="10186989" y="2849564"/>
            <a:ext cx="250825" cy="225425"/>
            <a:chOff x="5457" y="1795"/>
            <a:chExt cx="158" cy="142"/>
          </a:xfrm>
        </p:grpSpPr>
        <p:sp>
          <p:nvSpPr>
            <p:cNvPr id="24744" name="Freeform 168"/>
            <p:cNvSpPr>
              <a:spLocks/>
            </p:cNvSpPr>
            <p:nvPr/>
          </p:nvSpPr>
          <p:spPr bwMode="auto">
            <a:xfrm>
              <a:off x="5458" y="1795"/>
              <a:ext cx="74" cy="79"/>
            </a:xfrm>
            <a:custGeom>
              <a:avLst/>
              <a:gdLst>
                <a:gd name="T0" fmla="*/ 37 w 74"/>
                <a:gd name="T1" fmla="*/ 0 h 79"/>
                <a:gd name="T2" fmla="*/ 42 w 74"/>
                <a:gd name="T3" fmla="*/ 4 h 79"/>
                <a:gd name="T4" fmla="*/ 46 w 74"/>
                <a:gd name="T5" fmla="*/ 7 h 79"/>
                <a:gd name="T6" fmla="*/ 51 w 74"/>
                <a:gd name="T7" fmla="*/ 12 h 79"/>
                <a:gd name="T8" fmla="*/ 56 w 74"/>
                <a:gd name="T9" fmla="*/ 16 h 79"/>
                <a:gd name="T10" fmla="*/ 60 w 74"/>
                <a:gd name="T11" fmla="*/ 21 h 79"/>
                <a:gd name="T12" fmla="*/ 64 w 74"/>
                <a:gd name="T13" fmla="*/ 25 h 79"/>
                <a:gd name="T14" fmla="*/ 68 w 74"/>
                <a:gd name="T15" fmla="*/ 28 h 79"/>
                <a:gd name="T16" fmla="*/ 70 w 74"/>
                <a:gd name="T17" fmla="*/ 31 h 79"/>
                <a:gd name="T18" fmla="*/ 73 w 74"/>
                <a:gd name="T19" fmla="*/ 36 h 79"/>
                <a:gd name="T20" fmla="*/ 73 w 74"/>
                <a:gd name="T21" fmla="*/ 42 h 79"/>
                <a:gd name="T22" fmla="*/ 70 w 74"/>
                <a:gd name="T23" fmla="*/ 47 h 79"/>
                <a:gd name="T24" fmla="*/ 67 w 74"/>
                <a:gd name="T25" fmla="*/ 53 h 79"/>
                <a:gd name="T26" fmla="*/ 62 w 74"/>
                <a:gd name="T27" fmla="*/ 59 h 79"/>
                <a:gd name="T28" fmla="*/ 55 w 74"/>
                <a:gd name="T29" fmla="*/ 65 h 79"/>
                <a:gd name="T30" fmla="*/ 48 w 74"/>
                <a:gd name="T31" fmla="*/ 70 h 79"/>
                <a:gd name="T32" fmla="*/ 41 w 74"/>
                <a:gd name="T33" fmla="*/ 75 h 79"/>
                <a:gd name="T34" fmla="*/ 34 w 74"/>
                <a:gd name="T35" fmla="*/ 78 h 79"/>
                <a:gd name="T36" fmla="*/ 27 w 74"/>
                <a:gd name="T37" fmla="*/ 77 h 79"/>
                <a:gd name="T38" fmla="*/ 21 w 74"/>
                <a:gd name="T39" fmla="*/ 75 h 79"/>
                <a:gd name="T40" fmla="*/ 16 w 74"/>
                <a:gd name="T41" fmla="*/ 71 h 79"/>
                <a:gd name="T42" fmla="*/ 11 w 74"/>
                <a:gd name="T43" fmla="*/ 66 h 79"/>
                <a:gd name="T44" fmla="*/ 7 w 74"/>
                <a:gd name="T45" fmla="*/ 61 h 79"/>
                <a:gd name="T46" fmla="*/ 4 w 74"/>
                <a:gd name="T47" fmla="*/ 57 h 79"/>
                <a:gd name="T48" fmla="*/ 1 w 74"/>
                <a:gd name="T49" fmla="*/ 54 h 79"/>
                <a:gd name="T50" fmla="*/ 0 w 74"/>
                <a:gd name="T51" fmla="*/ 28 h 79"/>
                <a:gd name="T52" fmla="*/ 1 w 74"/>
                <a:gd name="T53" fmla="*/ 27 h 79"/>
                <a:gd name="T54" fmla="*/ 4 w 74"/>
                <a:gd name="T55" fmla="*/ 23 h 79"/>
                <a:gd name="T56" fmla="*/ 9 w 74"/>
                <a:gd name="T57" fmla="*/ 18 h 79"/>
                <a:gd name="T58" fmla="*/ 15 w 74"/>
                <a:gd name="T59" fmla="*/ 12 h 79"/>
                <a:gd name="T60" fmla="*/ 20 w 74"/>
                <a:gd name="T61" fmla="*/ 7 h 79"/>
                <a:gd name="T62" fmla="*/ 27 w 74"/>
                <a:gd name="T63" fmla="*/ 2 h 79"/>
                <a:gd name="T64" fmla="*/ 32 w 74"/>
                <a:gd name="T65" fmla="*/ 0 h 79"/>
                <a:gd name="T66" fmla="*/ 37 w 74"/>
                <a:gd name="T6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79">
                  <a:moveTo>
                    <a:pt x="37" y="0"/>
                  </a:moveTo>
                  <a:lnTo>
                    <a:pt x="42" y="4"/>
                  </a:lnTo>
                  <a:lnTo>
                    <a:pt x="46" y="7"/>
                  </a:lnTo>
                  <a:lnTo>
                    <a:pt x="51" y="12"/>
                  </a:lnTo>
                  <a:lnTo>
                    <a:pt x="56" y="16"/>
                  </a:lnTo>
                  <a:lnTo>
                    <a:pt x="60" y="21"/>
                  </a:lnTo>
                  <a:lnTo>
                    <a:pt x="64" y="25"/>
                  </a:lnTo>
                  <a:lnTo>
                    <a:pt x="68" y="28"/>
                  </a:lnTo>
                  <a:lnTo>
                    <a:pt x="70" y="31"/>
                  </a:lnTo>
                  <a:lnTo>
                    <a:pt x="73" y="36"/>
                  </a:lnTo>
                  <a:lnTo>
                    <a:pt x="73" y="42"/>
                  </a:lnTo>
                  <a:lnTo>
                    <a:pt x="70" y="47"/>
                  </a:lnTo>
                  <a:lnTo>
                    <a:pt x="67" y="53"/>
                  </a:lnTo>
                  <a:lnTo>
                    <a:pt x="62" y="59"/>
                  </a:lnTo>
                  <a:lnTo>
                    <a:pt x="55" y="65"/>
                  </a:lnTo>
                  <a:lnTo>
                    <a:pt x="48" y="70"/>
                  </a:lnTo>
                  <a:lnTo>
                    <a:pt x="41" y="75"/>
                  </a:lnTo>
                  <a:lnTo>
                    <a:pt x="34" y="78"/>
                  </a:lnTo>
                  <a:lnTo>
                    <a:pt x="27" y="77"/>
                  </a:lnTo>
                  <a:lnTo>
                    <a:pt x="21" y="75"/>
                  </a:lnTo>
                  <a:lnTo>
                    <a:pt x="16" y="71"/>
                  </a:lnTo>
                  <a:lnTo>
                    <a:pt x="11" y="66"/>
                  </a:lnTo>
                  <a:lnTo>
                    <a:pt x="7" y="61"/>
                  </a:lnTo>
                  <a:lnTo>
                    <a:pt x="4" y="57"/>
                  </a:lnTo>
                  <a:lnTo>
                    <a:pt x="1" y="54"/>
                  </a:lnTo>
                  <a:lnTo>
                    <a:pt x="0" y="28"/>
                  </a:lnTo>
                  <a:lnTo>
                    <a:pt x="1" y="27"/>
                  </a:lnTo>
                  <a:lnTo>
                    <a:pt x="4" y="23"/>
                  </a:lnTo>
                  <a:lnTo>
                    <a:pt x="9" y="18"/>
                  </a:lnTo>
                  <a:lnTo>
                    <a:pt x="15" y="12"/>
                  </a:lnTo>
                  <a:lnTo>
                    <a:pt x="20" y="7"/>
                  </a:lnTo>
                  <a:lnTo>
                    <a:pt x="27" y="2"/>
                  </a:lnTo>
                  <a:lnTo>
                    <a:pt x="32" y="0"/>
                  </a:lnTo>
                  <a:lnTo>
                    <a:pt x="37"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5" name="Freeform 169"/>
            <p:cNvSpPr>
              <a:spLocks/>
            </p:cNvSpPr>
            <p:nvPr/>
          </p:nvSpPr>
          <p:spPr bwMode="auto">
            <a:xfrm>
              <a:off x="5526" y="1840"/>
              <a:ext cx="89" cy="86"/>
            </a:xfrm>
            <a:custGeom>
              <a:avLst/>
              <a:gdLst>
                <a:gd name="T0" fmla="*/ 2 w 89"/>
                <a:gd name="T1" fmla="*/ 42 h 86"/>
                <a:gd name="T2" fmla="*/ 3 w 89"/>
                <a:gd name="T3" fmla="*/ 37 h 86"/>
                <a:gd name="T4" fmla="*/ 6 w 89"/>
                <a:gd name="T5" fmla="*/ 31 h 86"/>
                <a:gd name="T6" fmla="*/ 9 w 89"/>
                <a:gd name="T7" fmla="*/ 25 h 86"/>
                <a:gd name="T8" fmla="*/ 12 w 89"/>
                <a:gd name="T9" fmla="*/ 19 h 86"/>
                <a:gd name="T10" fmla="*/ 15 w 89"/>
                <a:gd name="T11" fmla="*/ 13 h 86"/>
                <a:gd name="T12" fmla="*/ 19 w 89"/>
                <a:gd name="T13" fmla="*/ 8 h 86"/>
                <a:gd name="T14" fmla="*/ 23 w 89"/>
                <a:gd name="T15" fmla="*/ 4 h 86"/>
                <a:gd name="T16" fmla="*/ 26 w 89"/>
                <a:gd name="T17" fmla="*/ 1 h 86"/>
                <a:gd name="T18" fmla="*/ 31 w 89"/>
                <a:gd name="T19" fmla="*/ 0 h 86"/>
                <a:gd name="T20" fmla="*/ 38 w 89"/>
                <a:gd name="T21" fmla="*/ 1 h 86"/>
                <a:gd name="T22" fmla="*/ 46 w 89"/>
                <a:gd name="T23" fmla="*/ 4 h 86"/>
                <a:gd name="T24" fmla="*/ 55 w 89"/>
                <a:gd name="T25" fmla="*/ 8 h 86"/>
                <a:gd name="T26" fmla="*/ 64 w 89"/>
                <a:gd name="T27" fmla="*/ 12 h 86"/>
                <a:gd name="T28" fmla="*/ 72 w 89"/>
                <a:gd name="T29" fmla="*/ 17 h 86"/>
                <a:gd name="T30" fmla="*/ 80 w 89"/>
                <a:gd name="T31" fmla="*/ 21 h 86"/>
                <a:gd name="T32" fmla="*/ 85 w 89"/>
                <a:gd name="T33" fmla="*/ 25 h 86"/>
                <a:gd name="T34" fmla="*/ 88 w 89"/>
                <a:gd name="T35" fmla="*/ 30 h 86"/>
                <a:gd name="T36" fmla="*/ 88 w 89"/>
                <a:gd name="T37" fmla="*/ 37 h 86"/>
                <a:gd name="T38" fmla="*/ 85 w 89"/>
                <a:gd name="T39" fmla="*/ 46 h 86"/>
                <a:gd name="T40" fmla="*/ 80 w 89"/>
                <a:gd name="T41" fmla="*/ 55 h 86"/>
                <a:gd name="T42" fmla="*/ 74 w 89"/>
                <a:gd name="T43" fmla="*/ 65 h 86"/>
                <a:gd name="T44" fmla="*/ 69 w 89"/>
                <a:gd name="T45" fmla="*/ 73 h 86"/>
                <a:gd name="T46" fmla="*/ 65 w 89"/>
                <a:gd name="T47" fmla="*/ 79 h 86"/>
                <a:gd name="T48" fmla="*/ 62 w 89"/>
                <a:gd name="T49" fmla="*/ 83 h 86"/>
                <a:gd name="T50" fmla="*/ 58 w 89"/>
                <a:gd name="T51" fmla="*/ 85 h 86"/>
                <a:gd name="T52" fmla="*/ 53 w 89"/>
                <a:gd name="T53" fmla="*/ 83 h 86"/>
                <a:gd name="T54" fmla="*/ 45 w 89"/>
                <a:gd name="T55" fmla="*/ 79 h 86"/>
                <a:gd name="T56" fmla="*/ 37 w 89"/>
                <a:gd name="T57" fmla="*/ 75 h 86"/>
                <a:gd name="T58" fmla="*/ 27 w 89"/>
                <a:gd name="T59" fmla="*/ 70 h 86"/>
                <a:gd name="T60" fmla="*/ 19 w 89"/>
                <a:gd name="T61" fmla="*/ 64 h 86"/>
                <a:gd name="T62" fmla="*/ 11 w 89"/>
                <a:gd name="T63" fmla="*/ 59 h 86"/>
                <a:gd name="T64" fmla="*/ 5 w 89"/>
                <a:gd name="T65" fmla="*/ 55 h 86"/>
                <a:gd name="T66" fmla="*/ 2 w 89"/>
                <a:gd name="T67" fmla="*/ 52 h 86"/>
                <a:gd name="T68" fmla="*/ 0 w 89"/>
                <a:gd name="T69" fmla="*/ 48 h 86"/>
                <a:gd name="T70" fmla="*/ 0 w 89"/>
                <a:gd name="T71" fmla="*/ 45 h 86"/>
                <a:gd name="T72" fmla="*/ 2 w 89"/>
                <a:gd name="T73" fmla="*/ 4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 h="86">
                  <a:moveTo>
                    <a:pt x="2" y="42"/>
                  </a:moveTo>
                  <a:lnTo>
                    <a:pt x="3" y="37"/>
                  </a:lnTo>
                  <a:lnTo>
                    <a:pt x="6" y="31"/>
                  </a:lnTo>
                  <a:lnTo>
                    <a:pt x="9" y="25"/>
                  </a:lnTo>
                  <a:lnTo>
                    <a:pt x="12" y="19"/>
                  </a:lnTo>
                  <a:lnTo>
                    <a:pt x="15" y="13"/>
                  </a:lnTo>
                  <a:lnTo>
                    <a:pt x="19" y="8"/>
                  </a:lnTo>
                  <a:lnTo>
                    <a:pt x="23" y="4"/>
                  </a:lnTo>
                  <a:lnTo>
                    <a:pt x="26" y="1"/>
                  </a:lnTo>
                  <a:lnTo>
                    <a:pt x="31" y="0"/>
                  </a:lnTo>
                  <a:lnTo>
                    <a:pt x="38" y="1"/>
                  </a:lnTo>
                  <a:lnTo>
                    <a:pt x="46" y="4"/>
                  </a:lnTo>
                  <a:lnTo>
                    <a:pt x="55" y="8"/>
                  </a:lnTo>
                  <a:lnTo>
                    <a:pt x="64" y="12"/>
                  </a:lnTo>
                  <a:lnTo>
                    <a:pt x="72" y="17"/>
                  </a:lnTo>
                  <a:lnTo>
                    <a:pt x="80" y="21"/>
                  </a:lnTo>
                  <a:lnTo>
                    <a:pt x="85" y="25"/>
                  </a:lnTo>
                  <a:lnTo>
                    <a:pt x="88" y="30"/>
                  </a:lnTo>
                  <a:lnTo>
                    <a:pt x="88" y="37"/>
                  </a:lnTo>
                  <a:lnTo>
                    <a:pt x="85" y="46"/>
                  </a:lnTo>
                  <a:lnTo>
                    <a:pt x="80" y="55"/>
                  </a:lnTo>
                  <a:lnTo>
                    <a:pt x="74" y="65"/>
                  </a:lnTo>
                  <a:lnTo>
                    <a:pt x="69" y="73"/>
                  </a:lnTo>
                  <a:lnTo>
                    <a:pt x="65" y="79"/>
                  </a:lnTo>
                  <a:lnTo>
                    <a:pt x="62" y="83"/>
                  </a:lnTo>
                  <a:lnTo>
                    <a:pt x="58" y="85"/>
                  </a:lnTo>
                  <a:lnTo>
                    <a:pt x="53" y="83"/>
                  </a:lnTo>
                  <a:lnTo>
                    <a:pt x="45" y="79"/>
                  </a:lnTo>
                  <a:lnTo>
                    <a:pt x="37" y="75"/>
                  </a:lnTo>
                  <a:lnTo>
                    <a:pt x="27" y="70"/>
                  </a:lnTo>
                  <a:lnTo>
                    <a:pt x="19" y="64"/>
                  </a:lnTo>
                  <a:lnTo>
                    <a:pt x="11" y="59"/>
                  </a:lnTo>
                  <a:lnTo>
                    <a:pt x="5" y="55"/>
                  </a:lnTo>
                  <a:lnTo>
                    <a:pt x="2" y="52"/>
                  </a:lnTo>
                  <a:lnTo>
                    <a:pt x="0" y="48"/>
                  </a:lnTo>
                  <a:lnTo>
                    <a:pt x="0" y="45"/>
                  </a:lnTo>
                  <a:lnTo>
                    <a:pt x="2" y="4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6" name="Freeform 170"/>
            <p:cNvSpPr>
              <a:spLocks/>
            </p:cNvSpPr>
            <p:nvPr/>
          </p:nvSpPr>
          <p:spPr bwMode="auto">
            <a:xfrm>
              <a:off x="5480" y="1876"/>
              <a:ext cx="64" cy="61"/>
            </a:xfrm>
            <a:custGeom>
              <a:avLst/>
              <a:gdLst>
                <a:gd name="T0" fmla="*/ 57 w 64"/>
                <a:gd name="T1" fmla="*/ 1 h 61"/>
                <a:gd name="T2" fmla="*/ 51 w 64"/>
                <a:gd name="T3" fmla="*/ 1 h 61"/>
                <a:gd name="T4" fmla="*/ 44 w 64"/>
                <a:gd name="T5" fmla="*/ 1 h 61"/>
                <a:gd name="T6" fmla="*/ 38 w 64"/>
                <a:gd name="T7" fmla="*/ 0 h 61"/>
                <a:gd name="T8" fmla="*/ 32 w 64"/>
                <a:gd name="T9" fmla="*/ 0 h 61"/>
                <a:gd name="T10" fmla="*/ 26 w 64"/>
                <a:gd name="T11" fmla="*/ 0 h 61"/>
                <a:gd name="T12" fmla="*/ 20 w 64"/>
                <a:gd name="T13" fmla="*/ 0 h 61"/>
                <a:gd name="T14" fmla="*/ 14 w 64"/>
                <a:gd name="T15" fmla="*/ 1 h 61"/>
                <a:gd name="T16" fmla="*/ 10 w 64"/>
                <a:gd name="T17" fmla="*/ 3 h 61"/>
                <a:gd name="T18" fmla="*/ 3 w 64"/>
                <a:gd name="T19" fmla="*/ 14 h 61"/>
                <a:gd name="T20" fmla="*/ 0 w 64"/>
                <a:gd name="T21" fmla="*/ 29 h 61"/>
                <a:gd name="T22" fmla="*/ 1 w 64"/>
                <a:gd name="T23" fmla="*/ 44 h 61"/>
                <a:gd name="T24" fmla="*/ 2 w 64"/>
                <a:gd name="T25" fmla="*/ 54 h 61"/>
                <a:gd name="T26" fmla="*/ 5 w 64"/>
                <a:gd name="T27" fmla="*/ 56 h 61"/>
                <a:gd name="T28" fmla="*/ 11 w 64"/>
                <a:gd name="T29" fmla="*/ 58 h 61"/>
                <a:gd name="T30" fmla="*/ 21 w 64"/>
                <a:gd name="T31" fmla="*/ 59 h 61"/>
                <a:gd name="T32" fmla="*/ 30 w 64"/>
                <a:gd name="T33" fmla="*/ 60 h 61"/>
                <a:gd name="T34" fmla="*/ 41 w 64"/>
                <a:gd name="T35" fmla="*/ 60 h 61"/>
                <a:gd name="T36" fmla="*/ 50 w 64"/>
                <a:gd name="T37" fmla="*/ 60 h 61"/>
                <a:gd name="T38" fmla="*/ 57 w 64"/>
                <a:gd name="T39" fmla="*/ 58 h 61"/>
                <a:gd name="T40" fmla="*/ 60 w 64"/>
                <a:gd name="T41" fmla="*/ 57 h 61"/>
                <a:gd name="T42" fmla="*/ 62 w 64"/>
                <a:gd name="T43" fmla="*/ 50 h 61"/>
                <a:gd name="T44" fmla="*/ 63 w 64"/>
                <a:gd name="T45" fmla="*/ 37 h 61"/>
                <a:gd name="T46" fmla="*/ 63 w 64"/>
                <a:gd name="T47" fmla="*/ 23 h 61"/>
                <a:gd name="T48" fmla="*/ 62 w 64"/>
                <a:gd name="T49" fmla="*/ 16 h 61"/>
                <a:gd name="T50" fmla="*/ 62 w 64"/>
                <a:gd name="T51" fmla="*/ 12 h 61"/>
                <a:gd name="T52" fmla="*/ 62 w 64"/>
                <a:gd name="T53" fmla="*/ 7 h 61"/>
                <a:gd name="T54" fmla="*/ 61 w 64"/>
                <a:gd name="T55" fmla="*/ 3 h 61"/>
                <a:gd name="T56" fmla="*/ 57 w 64"/>
                <a:gd name="T57"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61">
                  <a:moveTo>
                    <a:pt x="57" y="1"/>
                  </a:moveTo>
                  <a:lnTo>
                    <a:pt x="51" y="1"/>
                  </a:lnTo>
                  <a:lnTo>
                    <a:pt x="44" y="1"/>
                  </a:lnTo>
                  <a:lnTo>
                    <a:pt x="38" y="0"/>
                  </a:lnTo>
                  <a:lnTo>
                    <a:pt x="32" y="0"/>
                  </a:lnTo>
                  <a:lnTo>
                    <a:pt x="26" y="0"/>
                  </a:lnTo>
                  <a:lnTo>
                    <a:pt x="20" y="0"/>
                  </a:lnTo>
                  <a:lnTo>
                    <a:pt x="14" y="1"/>
                  </a:lnTo>
                  <a:lnTo>
                    <a:pt x="10" y="3"/>
                  </a:lnTo>
                  <a:lnTo>
                    <a:pt x="3" y="14"/>
                  </a:lnTo>
                  <a:lnTo>
                    <a:pt x="0" y="29"/>
                  </a:lnTo>
                  <a:lnTo>
                    <a:pt x="1" y="44"/>
                  </a:lnTo>
                  <a:lnTo>
                    <a:pt x="2" y="54"/>
                  </a:lnTo>
                  <a:lnTo>
                    <a:pt x="5" y="56"/>
                  </a:lnTo>
                  <a:lnTo>
                    <a:pt x="11" y="58"/>
                  </a:lnTo>
                  <a:lnTo>
                    <a:pt x="21" y="59"/>
                  </a:lnTo>
                  <a:lnTo>
                    <a:pt x="30" y="60"/>
                  </a:lnTo>
                  <a:lnTo>
                    <a:pt x="41" y="60"/>
                  </a:lnTo>
                  <a:lnTo>
                    <a:pt x="50" y="60"/>
                  </a:lnTo>
                  <a:lnTo>
                    <a:pt x="57" y="58"/>
                  </a:lnTo>
                  <a:lnTo>
                    <a:pt x="60" y="57"/>
                  </a:lnTo>
                  <a:lnTo>
                    <a:pt x="62" y="50"/>
                  </a:lnTo>
                  <a:lnTo>
                    <a:pt x="63" y="37"/>
                  </a:lnTo>
                  <a:lnTo>
                    <a:pt x="63" y="23"/>
                  </a:lnTo>
                  <a:lnTo>
                    <a:pt x="62" y="16"/>
                  </a:lnTo>
                  <a:lnTo>
                    <a:pt x="62" y="12"/>
                  </a:lnTo>
                  <a:lnTo>
                    <a:pt x="62" y="7"/>
                  </a:lnTo>
                  <a:lnTo>
                    <a:pt x="61" y="3"/>
                  </a:lnTo>
                  <a:lnTo>
                    <a:pt x="57" y="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7" name="Freeform 171"/>
            <p:cNvSpPr>
              <a:spLocks/>
            </p:cNvSpPr>
            <p:nvPr/>
          </p:nvSpPr>
          <p:spPr bwMode="auto">
            <a:xfrm>
              <a:off x="5500" y="1800"/>
              <a:ext cx="5" cy="5"/>
            </a:xfrm>
            <a:custGeom>
              <a:avLst/>
              <a:gdLst>
                <a:gd name="T0" fmla="*/ 4 w 5"/>
                <a:gd name="T1" fmla="*/ 0 h 5"/>
                <a:gd name="T2" fmla="*/ 2 w 5"/>
                <a:gd name="T3" fmla="*/ 0 h 5"/>
                <a:gd name="T4" fmla="*/ 0 w 5"/>
                <a:gd name="T5" fmla="*/ 1 h 5"/>
                <a:gd name="T6" fmla="*/ 0 w 5"/>
                <a:gd name="T7" fmla="*/ 3 h 5"/>
                <a:gd name="T8" fmla="*/ 1 w 5"/>
                <a:gd name="T9" fmla="*/ 4 h 5"/>
                <a:gd name="T10" fmla="*/ 4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4" y="0"/>
                  </a:moveTo>
                  <a:lnTo>
                    <a:pt x="2" y="0"/>
                  </a:lnTo>
                  <a:lnTo>
                    <a:pt x="0" y="1"/>
                  </a:lnTo>
                  <a:lnTo>
                    <a:pt x="0" y="3"/>
                  </a:lnTo>
                  <a:lnTo>
                    <a:pt x="1" y="4"/>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8" name="Freeform 172"/>
            <p:cNvSpPr>
              <a:spLocks/>
            </p:cNvSpPr>
            <p:nvPr/>
          </p:nvSpPr>
          <p:spPr bwMode="auto">
            <a:xfrm>
              <a:off x="5502" y="1800"/>
              <a:ext cx="29" cy="29"/>
            </a:xfrm>
            <a:custGeom>
              <a:avLst/>
              <a:gdLst>
                <a:gd name="T0" fmla="*/ 28 w 29"/>
                <a:gd name="T1" fmla="*/ 25 h 29"/>
                <a:gd name="T2" fmla="*/ 26 w 29"/>
                <a:gd name="T3" fmla="*/ 22 h 29"/>
                <a:gd name="T4" fmla="*/ 23 w 29"/>
                <a:gd name="T5" fmla="*/ 19 h 29"/>
                <a:gd name="T6" fmla="*/ 20 w 29"/>
                <a:gd name="T7" fmla="*/ 15 h 29"/>
                <a:gd name="T8" fmla="*/ 16 w 29"/>
                <a:gd name="T9" fmla="*/ 12 h 29"/>
                <a:gd name="T10" fmla="*/ 12 w 29"/>
                <a:gd name="T11" fmla="*/ 8 h 29"/>
                <a:gd name="T12" fmla="*/ 8 w 29"/>
                <a:gd name="T13" fmla="*/ 5 h 29"/>
                <a:gd name="T14" fmla="*/ 5 w 29"/>
                <a:gd name="T15" fmla="*/ 2 h 29"/>
                <a:gd name="T16" fmla="*/ 2 w 29"/>
                <a:gd name="T17" fmla="*/ 0 h 29"/>
                <a:gd name="T18" fmla="*/ 0 w 29"/>
                <a:gd name="T19" fmla="*/ 4 h 29"/>
                <a:gd name="T20" fmla="*/ 1 w 29"/>
                <a:gd name="T21" fmla="*/ 6 h 29"/>
                <a:gd name="T22" fmla="*/ 5 w 29"/>
                <a:gd name="T23" fmla="*/ 8 h 29"/>
                <a:gd name="T24" fmla="*/ 8 w 29"/>
                <a:gd name="T25" fmla="*/ 12 h 29"/>
                <a:gd name="T26" fmla="*/ 12 w 29"/>
                <a:gd name="T27" fmla="*/ 15 h 29"/>
                <a:gd name="T28" fmla="*/ 16 w 29"/>
                <a:gd name="T29" fmla="*/ 19 h 29"/>
                <a:gd name="T30" fmla="*/ 20 w 29"/>
                <a:gd name="T31" fmla="*/ 22 h 29"/>
                <a:gd name="T32" fmla="*/ 23 w 29"/>
                <a:gd name="T33" fmla="*/ 26 h 29"/>
                <a:gd name="T34" fmla="*/ 25 w 29"/>
                <a:gd name="T35" fmla="*/ 28 h 29"/>
                <a:gd name="T36" fmla="*/ 28 w 29"/>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29">
                  <a:moveTo>
                    <a:pt x="28" y="25"/>
                  </a:moveTo>
                  <a:lnTo>
                    <a:pt x="26" y="22"/>
                  </a:lnTo>
                  <a:lnTo>
                    <a:pt x="23" y="19"/>
                  </a:lnTo>
                  <a:lnTo>
                    <a:pt x="20" y="15"/>
                  </a:lnTo>
                  <a:lnTo>
                    <a:pt x="16" y="12"/>
                  </a:lnTo>
                  <a:lnTo>
                    <a:pt x="12" y="8"/>
                  </a:lnTo>
                  <a:lnTo>
                    <a:pt x="8" y="5"/>
                  </a:lnTo>
                  <a:lnTo>
                    <a:pt x="5" y="2"/>
                  </a:lnTo>
                  <a:lnTo>
                    <a:pt x="2" y="0"/>
                  </a:lnTo>
                  <a:lnTo>
                    <a:pt x="0" y="4"/>
                  </a:lnTo>
                  <a:lnTo>
                    <a:pt x="1" y="6"/>
                  </a:lnTo>
                  <a:lnTo>
                    <a:pt x="5" y="8"/>
                  </a:lnTo>
                  <a:lnTo>
                    <a:pt x="8" y="12"/>
                  </a:lnTo>
                  <a:lnTo>
                    <a:pt x="12" y="15"/>
                  </a:lnTo>
                  <a:lnTo>
                    <a:pt x="16" y="19"/>
                  </a:lnTo>
                  <a:lnTo>
                    <a:pt x="20" y="22"/>
                  </a:lnTo>
                  <a:lnTo>
                    <a:pt x="23" y="26"/>
                  </a:lnTo>
                  <a:lnTo>
                    <a:pt x="25" y="28"/>
                  </a:lnTo>
                  <a:lnTo>
                    <a:pt x="28" y="2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49" name="Freeform 173"/>
            <p:cNvSpPr>
              <a:spLocks/>
            </p:cNvSpPr>
            <p:nvPr/>
          </p:nvSpPr>
          <p:spPr bwMode="auto">
            <a:xfrm>
              <a:off x="5512" y="1825"/>
              <a:ext cx="21" cy="36"/>
            </a:xfrm>
            <a:custGeom>
              <a:avLst/>
              <a:gdLst>
                <a:gd name="T0" fmla="*/ 2 w 21"/>
                <a:gd name="T1" fmla="*/ 35 h 36"/>
                <a:gd name="T2" fmla="*/ 7 w 21"/>
                <a:gd name="T3" fmla="*/ 31 h 36"/>
                <a:gd name="T4" fmla="*/ 11 w 21"/>
                <a:gd name="T5" fmla="*/ 28 h 36"/>
                <a:gd name="T6" fmla="*/ 15 w 21"/>
                <a:gd name="T7" fmla="*/ 23 h 36"/>
                <a:gd name="T8" fmla="*/ 17 w 21"/>
                <a:gd name="T9" fmla="*/ 17 h 36"/>
                <a:gd name="T10" fmla="*/ 19 w 21"/>
                <a:gd name="T11" fmla="*/ 13 h 36"/>
                <a:gd name="T12" fmla="*/ 20 w 21"/>
                <a:gd name="T13" fmla="*/ 8 h 36"/>
                <a:gd name="T14" fmla="*/ 20 w 21"/>
                <a:gd name="T15" fmla="*/ 4 h 36"/>
                <a:gd name="T16" fmla="*/ 17 w 21"/>
                <a:gd name="T17" fmla="*/ 0 h 36"/>
                <a:gd name="T18" fmla="*/ 14 w 21"/>
                <a:gd name="T19" fmla="*/ 3 h 36"/>
                <a:gd name="T20" fmla="*/ 15 w 21"/>
                <a:gd name="T21" fmla="*/ 5 h 36"/>
                <a:gd name="T22" fmla="*/ 15 w 21"/>
                <a:gd name="T23" fmla="*/ 8 h 36"/>
                <a:gd name="T24" fmla="*/ 15 w 21"/>
                <a:gd name="T25" fmla="*/ 12 h 36"/>
                <a:gd name="T26" fmla="*/ 13 w 21"/>
                <a:gd name="T27" fmla="*/ 16 h 36"/>
                <a:gd name="T28" fmla="*/ 11 w 21"/>
                <a:gd name="T29" fmla="*/ 20 h 36"/>
                <a:gd name="T30" fmla="*/ 8 w 21"/>
                <a:gd name="T31" fmla="*/ 24 h 36"/>
                <a:gd name="T32" fmla="*/ 4 w 21"/>
                <a:gd name="T33" fmla="*/ 28 h 36"/>
                <a:gd name="T34" fmla="*/ 0 w 21"/>
                <a:gd name="T35" fmla="*/ 31 h 36"/>
                <a:gd name="T36" fmla="*/ 2 w 21"/>
                <a:gd name="T3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6">
                  <a:moveTo>
                    <a:pt x="2" y="35"/>
                  </a:moveTo>
                  <a:lnTo>
                    <a:pt x="7" y="31"/>
                  </a:lnTo>
                  <a:lnTo>
                    <a:pt x="11" y="28"/>
                  </a:lnTo>
                  <a:lnTo>
                    <a:pt x="15" y="23"/>
                  </a:lnTo>
                  <a:lnTo>
                    <a:pt x="17" y="17"/>
                  </a:lnTo>
                  <a:lnTo>
                    <a:pt x="19" y="13"/>
                  </a:lnTo>
                  <a:lnTo>
                    <a:pt x="20" y="8"/>
                  </a:lnTo>
                  <a:lnTo>
                    <a:pt x="20" y="4"/>
                  </a:lnTo>
                  <a:lnTo>
                    <a:pt x="17" y="0"/>
                  </a:lnTo>
                  <a:lnTo>
                    <a:pt x="14" y="3"/>
                  </a:lnTo>
                  <a:lnTo>
                    <a:pt x="15" y="5"/>
                  </a:lnTo>
                  <a:lnTo>
                    <a:pt x="15" y="8"/>
                  </a:lnTo>
                  <a:lnTo>
                    <a:pt x="15" y="12"/>
                  </a:lnTo>
                  <a:lnTo>
                    <a:pt x="13" y="16"/>
                  </a:lnTo>
                  <a:lnTo>
                    <a:pt x="11" y="20"/>
                  </a:lnTo>
                  <a:lnTo>
                    <a:pt x="8" y="24"/>
                  </a:lnTo>
                  <a:lnTo>
                    <a:pt x="4" y="28"/>
                  </a:lnTo>
                  <a:lnTo>
                    <a:pt x="0" y="31"/>
                  </a:lnTo>
                  <a:lnTo>
                    <a:pt x="2" y="3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0" name="Freeform 174"/>
            <p:cNvSpPr>
              <a:spLocks/>
            </p:cNvSpPr>
            <p:nvPr/>
          </p:nvSpPr>
          <p:spPr bwMode="auto">
            <a:xfrm>
              <a:off x="5511" y="1856"/>
              <a:ext cx="5" cy="5"/>
            </a:xfrm>
            <a:custGeom>
              <a:avLst/>
              <a:gdLst>
                <a:gd name="T0" fmla="*/ 1 w 5"/>
                <a:gd name="T1" fmla="*/ 0 h 5"/>
                <a:gd name="T2" fmla="*/ 0 w 5"/>
                <a:gd name="T3" fmla="*/ 1 h 5"/>
                <a:gd name="T4" fmla="*/ 0 w 5"/>
                <a:gd name="T5" fmla="*/ 3 h 5"/>
                <a:gd name="T6" fmla="*/ 2 w 5"/>
                <a:gd name="T7" fmla="*/ 4 h 5"/>
                <a:gd name="T8" fmla="*/ 4 w 5"/>
                <a:gd name="T9" fmla="*/ 4 h 5"/>
                <a:gd name="T10" fmla="*/ 1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1" y="0"/>
                  </a:moveTo>
                  <a:lnTo>
                    <a:pt x="0" y="1"/>
                  </a:lnTo>
                  <a:lnTo>
                    <a:pt x="0" y="3"/>
                  </a:lnTo>
                  <a:lnTo>
                    <a:pt x="2" y="4"/>
                  </a:lnTo>
                  <a:lnTo>
                    <a:pt x="4" y="4"/>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1" name="Freeform 175"/>
            <p:cNvSpPr>
              <a:spLocks/>
            </p:cNvSpPr>
            <p:nvPr/>
          </p:nvSpPr>
          <p:spPr bwMode="auto">
            <a:xfrm>
              <a:off x="5481" y="1797"/>
              <a:ext cx="5" cy="5"/>
            </a:xfrm>
            <a:custGeom>
              <a:avLst/>
              <a:gdLst>
                <a:gd name="T0" fmla="*/ 3 w 5"/>
                <a:gd name="T1" fmla="*/ 4 h 5"/>
                <a:gd name="T2" fmla="*/ 4 w 5"/>
                <a:gd name="T3" fmla="*/ 2 h 5"/>
                <a:gd name="T4" fmla="*/ 3 w 5"/>
                <a:gd name="T5" fmla="*/ 0 h 5"/>
                <a:gd name="T6" fmla="*/ 1 w 5"/>
                <a:gd name="T7" fmla="*/ 0 h 5"/>
                <a:gd name="T8" fmla="*/ 0 w 5"/>
                <a:gd name="T9" fmla="*/ 0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lnTo>
                    <a:pt x="4" y="2"/>
                  </a:lnTo>
                  <a:lnTo>
                    <a:pt x="3" y="0"/>
                  </a:lnTo>
                  <a:lnTo>
                    <a:pt x="1" y="0"/>
                  </a:lnTo>
                  <a:lnTo>
                    <a:pt x="0" y="0"/>
                  </a:lnTo>
                  <a:lnTo>
                    <a:pt x="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2" name="Freeform 176"/>
            <p:cNvSpPr>
              <a:spLocks/>
            </p:cNvSpPr>
            <p:nvPr/>
          </p:nvSpPr>
          <p:spPr bwMode="auto">
            <a:xfrm>
              <a:off x="5461" y="1798"/>
              <a:ext cx="25" cy="25"/>
            </a:xfrm>
            <a:custGeom>
              <a:avLst/>
              <a:gdLst>
                <a:gd name="T0" fmla="*/ 1 w 25"/>
                <a:gd name="T1" fmla="*/ 22 h 25"/>
                <a:gd name="T2" fmla="*/ 3 w 25"/>
                <a:gd name="T3" fmla="*/ 24 h 25"/>
                <a:gd name="T4" fmla="*/ 24 w 25"/>
                <a:gd name="T5" fmla="*/ 3 h 25"/>
                <a:gd name="T6" fmla="*/ 20 w 25"/>
                <a:gd name="T7" fmla="*/ 0 h 25"/>
                <a:gd name="T8" fmla="*/ 0 w 25"/>
                <a:gd name="T9" fmla="*/ 20 h 25"/>
                <a:gd name="T10" fmla="*/ 1 w 25"/>
                <a:gd name="T11" fmla="*/ 22 h 25"/>
              </a:gdLst>
              <a:ahLst/>
              <a:cxnLst>
                <a:cxn ang="0">
                  <a:pos x="T0" y="T1"/>
                </a:cxn>
                <a:cxn ang="0">
                  <a:pos x="T2" y="T3"/>
                </a:cxn>
                <a:cxn ang="0">
                  <a:pos x="T4" y="T5"/>
                </a:cxn>
                <a:cxn ang="0">
                  <a:pos x="T6" y="T7"/>
                </a:cxn>
                <a:cxn ang="0">
                  <a:pos x="T8" y="T9"/>
                </a:cxn>
                <a:cxn ang="0">
                  <a:pos x="T10" y="T11"/>
                </a:cxn>
              </a:cxnLst>
              <a:rect l="0" t="0" r="r" b="b"/>
              <a:pathLst>
                <a:path w="25" h="25">
                  <a:moveTo>
                    <a:pt x="1" y="22"/>
                  </a:moveTo>
                  <a:lnTo>
                    <a:pt x="3" y="24"/>
                  </a:lnTo>
                  <a:lnTo>
                    <a:pt x="24" y="3"/>
                  </a:lnTo>
                  <a:lnTo>
                    <a:pt x="20" y="0"/>
                  </a:lnTo>
                  <a:lnTo>
                    <a:pt x="0" y="20"/>
                  </a:lnTo>
                  <a:lnTo>
                    <a:pt x="1"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3" name="Freeform 177"/>
            <p:cNvSpPr>
              <a:spLocks/>
            </p:cNvSpPr>
            <p:nvPr/>
          </p:nvSpPr>
          <p:spPr bwMode="auto">
            <a:xfrm>
              <a:off x="5460" y="1819"/>
              <a:ext cx="5" cy="5"/>
            </a:xfrm>
            <a:custGeom>
              <a:avLst/>
              <a:gdLst>
                <a:gd name="T0" fmla="*/ 1 w 5"/>
                <a:gd name="T1" fmla="*/ 0 h 5"/>
                <a:gd name="T2" fmla="*/ 0 w 5"/>
                <a:gd name="T3" fmla="*/ 1 h 5"/>
                <a:gd name="T4" fmla="*/ 1 w 5"/>
                <a:gd name="T5" fmla="*/ 3 h 5"/>
                <a:gd name="T6" fmla="*/ 2 w 5"/>
                <a:gd name="T7" fmla="*/ 4 h 5"/>
                <a:gd name="T8" fmla="*/ 4 w 5"/>
                <a:gd name="T9" fmla="*/ 3 h 5"/>
                <a:gd name="T10" fmla="*/ 1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1" y="0"/>
                  </a:moveTo>
                  <a:lnTo>
                    <a:pt x="0" y="1"/>
                  </a:lnTo>
                  <a:lnTo>
                    <a:pt x="1" y="3"/>
                  </a:lnTo>
                  <a:lnTo>
                    <a:pt x="2" y="4"/>
                  </a:lnTo>
                  <a:lnTo>
                    <a:pt x="4" y="3"/>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4" name="Freeform 178"/>
            <p:cNvSpPr>
              <a:spLocks/>
            </p:cNvSpPr>
            <p:nvPr/>
          </p:nvSpPr>
          <p:spPr bwMode="auto">
            <a:xfrm>
              <a:off x="5486" y="1871"/>
              <a:ext cx="5" cy="5"/>
            </a:xfrm>
            <a:custGeom>
              <a:avLst/>
              <a:gdLst>
                <a:gd name="T0" fmla="*/ 0 w 5"/>
                <a:gd name="T1" fmla="*/ 3 h 5"/>
                <a:gd name="T2" fmla="*/ 1 w 5"/>
                <a:gd name="T3" fmla="*/ 4 h 5"/>
                <a:gd name="T4" fmla="*/ 3 w 5"/>
                <a:gd name="T5" fmla="*/ 3 h 5"/>
                <a:gd name="T6" fmla="*/ 4 w 5"/>
                <a:gd name="T7" fmla="*/ 1 h 5"/>
                <a:gd name="T8" fmla="*/ 3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1" y="4"/>
                  </a:lnTo>
                  <a:lnTo>
                    <a:pt x="3" y="3"/>
                  </a:lnTo>
                  <a:lnTo>
                    <a:pt x="4" y="1"/>
                  </a:lnTo>
                  <a:lnTo>
                    <a:pt x="3" y="0"/>
                  </a:lnTo>
                  <a:lnTo>
                    <a:pt x="0"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5" name="Freeform 179"/>
            <p:cNvSpPr>
              <a:spLocks/>
            </p:cNvSpPr>
            <p:nvPr/>
          </p:nvSpPr>
          <p:spPr bwMode="auto">
            <a:xfrm>
              <a:off x="5458" y="1848"/>
              <a:ext cx="32" cy="28"/>
            </a:xfrm>
            <a:custGeom>
              <a:avLst/>
              <a:gdLst>
                <a:gd name="T0" fmla="*/ 1 w 32"/>
                <a:gd name="T1" fmla="*/ 1 h 28"/>
                <a:gd name="T2" fmla="*/ 0 w 32"/>
                <a:gd name="T3" fmla="*/ 3 h 28"/>
                <a:gd name="T4" fmla="*/ 28 w 32"/>
                <a:gd name="T5" fmla="*/ 27 h 28"/>
                <a:gd name="T6" fmla="*/ 31 w 32"/>
                <a:gd name="T7" fmla="*/ 23 h 28"/>
                <a:gd name="T8" fmla="*/ 3 w 32"/>
                <a:gd name="T9" fmla="*/ 0 h 28"/>
                <a:gd name="T10" fmla="*/ 1 w 32"/>
                <a:gd name="T11" fmla="*/ 1 h 28"/>
              </a:gdLst>
              <a:ahLst/>
              <a:cxnLst>
                <a:cxn ang="0">
                  <a:pos x="T0" y="T1"/>
                </a:cxn>
                <a:cxn ang="0">
                  <a:pos x="T2" y="T3"/>
                </a:cxn>
                <a:cxn ang="0">
                  <a:pos x="T4" y="T5"/>
                </a:cxn>
                <a:cxn ang="0">
                  <a:pos x="T6" y="T7"/>
                </a:cxn>
                <a:cxn ang="0">
                  <a:pos x="T8" y="T9"/>
                </a:cxn>
                <a:cxn ang="0">
                  <a:pos x="T10" y="T11"/>
                </a:cxn>
              </a:cxnLst>
              <a:rect l="0" t="0" r="r" b="b"/>
              <a:pathLst>
                <a:path w="32" h="28">
                  <a:moveTo>
                    <a:pt x="1" y="1"/>
                  </a:moveTo>
                  <a:lnTo>
                    <a:pt x="0" y="3"/>
                  </a:lnTo>
                  <a:lnTo>
                    <a:pt x="28" y="27"/>
                  </a:lnTo>
                  <a:lnTo>
                    <a:pt x="31" y="23"/>
                  </a:lnTo>
                  <a:lnTo>
                    <a:pt x="3" y="0"/>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6" name="Freeform 180"/>
            <p:cNvSpPr>
              <a:spLocks/>
            </p:cNvSpPr>
            <p:nvPr/>
          </p:nvSpPr>
          <p:spPr bwMode="auto">
            <a:xfrm>
              <a:off x="5457" y="1847"/>
              <a:ext cx="5" cy="5"/>
            </a:xfrm>
            <a:custGeom>
              <a:avLst/>
              <a:gdLst>
                <a:gd name="T0" fmla="*/ 4 w 5"/>
                <a:gd name="T1" fmla="*/ 0 h 5"/>
                <a:gd name="T2" fmla="*/ 2 w 5"/>
                <a:gd name="T3" fmla="*/ 0 h 5"/>
                <a:gd name="T4" fmla="*/ 0 w 5"/>
                <a:gd name="T5" fmla="*/ 0 h 5"/>
                <a:gd name="T6" fmla="*/ 0 w 5"/>
                <a:gd name="T7" fmla="*/ 2 h 5"/>
                <a:gd name="T8" fmla="*/ 0 w 5"/>
                <a:gd name="T9" fmla="*/ 4 h 5"/>
                <a:gd name="T10" fmla="*/ 4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4" y="0"/>
                  </a:moveTo>
                  <a:lnTo>
                    <a:pt x="2" y="0"/>
                  </a:lnTo>
                  <a:lnTo>
                    <a:pt x="0" y="0"/>
                  </a:lnTo>
                  <a:lnTo>
                    <a:pt x="0" y="2"/>
                  </a:lnTo>
                  <a:lnTo>
                    <a:pt x="0" y="4"/>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7" name="Freeform 181"/>
            <p:cNvSpPr>
              <a:spLocks/>
            </p:cNvSpPr>
            <p:nvPr/>
          </p:nvSpPr>
          <p:spPr bwMode="auto">
            <a:xfrm>
              <a:off x="5482" y="1882"/>
              <a:ext cx="6" cy="4"/>
            </a:xfrm>
            <a:custGeom>
              <a:avLst/>
              <a:gdLst>
                <a:gd name="T0" fmla="*/ 5 w 6"/>
                <a:gd name="T1" fmla="*/ 3 h 4"/>
                <a:gd name="T2" fmla="*/ 4 w 6"/>
                <a:gd name="T3" fmla="*/ 1 h 4"/>
                <a:gd name="T4" fmla="*/ 3 w 6"/>
                <a:gd name="T5" fmla="*/ 0 h 4"/>
                <a:gd name="T6" fmla="*/ 1 w 6"/>
                <a:gd name="T7" fmla="*/ 1 h 4"/>
                <a:gd name="T8" fmla="*/ 0 w 6"/>
                <a:gd name="T9" fmla="*/ 3 h 4"/>
                <a:gd name="T10" fmla="*/ 5 w 6"/>
                <a:gd name="T11" fmla="*/ 3 h 4"/>
              </a:gdLst>
              <a:ahLst/>
              <a:cxnLst>
                <a:cxn ang="0">
                  <a:pos x="T0" y="T1"/>
                </a:cxn>
                <a:cxn ang="0">
                  <a:pos x="T2" y="T3"/>
                </a:cxn>
                <a:cxn ang="0">
                  <a:pos x="T4" y="T5"/>
                </a:cxn>
                <a:cxn ang="0">
                  <a:pos x="T6" y="T7"/>
                </a:cxn>
                <a:cxn ang="0">
                  <a:pos x="T8" y="T9"/>
                </a:cxn>
                <a:cxn ang="0">
                  <a:pos x="T10" y="T11"/>
                </a:cxn>
              </a:cxnLst>
              <a:rect l="0" t="0" r="r" b="b"/>
              <a:pathLst>
                <a:path w="6" h="4">
                  <a:moveTo>
                    <a:pt x="5" y="3"/>
                  </a:moveTo>
                  <a:lnTo>
                    <a:pt x="4" y="1"/>
                  </a:lnTo>
                  <a:lnTo>
                    <a:pt x="3" y="0"/>
                  </a:lnTo>
                  <a:lnTo>
                    <a:pt x="1" y="1"/>
                  </a:lnTo>
                  <a:lnTo>
                    <a:pt x="0" y="3"/>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8" name="Freeform 182"/>
            <p:cNvSpPr>
              <a:spLocks/>
            </p:cNvSpPr>
            <p:nvPr/>
          </p:nvSpPr>
          <p:spPr bwMode="auto">
            <a:xfrm>
              <a:off x="5479" y="1885"/>
              <a:ext cx="9" cy="34"/>
            </a:xfrm>
            <a:custGeom>
              <a:avLst/>
              <a:gdLst>
                <a:gd name="T0" fmla="*/ 2 w 9"/>
                <a:gd name="T1" fmla="*/ 33 h 34"/>
                <a:gd name="T2" fmla="*/ 4 w 9"/>
                <a:gd name="T3" fmla="*/ 33 h 34"/>
                <a:gd name="T4" fmla="*/ 8 w 9"/>
                <a:gd name="T5" fmla="*/ 0 h 34"/>
                <a:gd name="T6" fmla="*/ 3 w 9"/>
                <a:gd name="T7" fmla="*/ 0 h 34"/>
                <a:gd name="T8" fmla="*/ 0 w 9"/>
                <a:gd name="T9" fmla="*/ 33 h 34"/>
                <a:gd name="T10" fmla="*/ 2 w 9"/>
                <a:gd name="T11" fmla="*/ 33 h 34"/>
              </a:gdLst>
              <a:ahLst/>
              <a:cxnLst>
                <a:cxn ang="0">
                  <a:pos x="T0" y="T1"/>
                </a:cxn>
                <a:cxn ang="0">
                  <a:pos x="T2" y="T3"/>
                </a:cxn>
                <a:cxn ang="0">
                  <a:pos x="T4" y="T5"/>
                </a:cxn>
                <a:cxn ang="0">
                  <a:pos x="T6" y="T7"/>
                </a:cxn>
                <a:cxn ang="0">
                  <a:pos x="T8" y="T9"/>
                </a:cxn>
                <a:cxn ang="0">
                  <a:pos x="T10" y="T11"/>
                </a:cxn>
              </a:cxnLst>
              <a:rect l="0" t="0" r="r" b="b"/>
              <a:pathLst>
                <a:path w="9" h="34">
                  <a:moveTo>
                    <a:pt x="2" y="33"/>
                  </a:moveTo>
                  <a:lnTo>
                    <a:pt x="4" y="33"/>
                  </a:lnTo>
                  <a:lnTo>
                    <a:pt x="8" y="0"/>
                  </a:lnTo>
                  <a:lnTo>
                    <a:pt x="3" y="0"/>
                  </a:lnTo>
                  <a:lnTo>
                    <a:pt x="0" y="33"/>
                  </a:lnTo>
                  <a:lnTo>
                    <a:pt x="2"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59" name="Freeform 183"/>
            <p:cNvSpPr>
              <a:spLocks/>
            </p:cNvSpPr>
            <p:nvPr/>
          </p:nvSpPr>
          <p:spPr bwMode="auto">
            <a:xfrm>
              <a:off x="5479" y="1918"/>
              <a:ext cx="5" cy="3"/>
            </a:xfrm>
            <a:custGeom>
              <a:avLst/>
              <a:gdLst>
                <a:gd name="T0" fmla="*/ 0 w 5"/>
                <a:gd name="T1" fmla="*/ 0 h 3"/>
                <a:gd name="T2" fmla="*/ 0 w 5"/>
                <a:gd name="T3" fmla="*/ 1 h 3"/>
                <a:gd name="T4" fmla="*/ 2 w 5"/>
                <a:gd name="T5" fmla="*/ 2 h 3"/>
                <a:gd name="T6" fmla="*/ 4 w 5"/>
                <a:gd name="T7" fmla="*/ 1 h 3"/>
                <a:gd name="T8" fmla="*/ 4 w 5"/>
                <a:gd name="T9" fmla="*/ 0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1"/>
                  </a:lnTo>
                  <a:lnTo>
                    <a:pt x="2" y="2"/>
                  </a:lnTo>
                  <a:lnTo>
                    <a:pt x="4" y="1"/>
                  </a:lnTo>
                  <a:lnTo>
                    <a:pt x="4" y="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0" name="Freeform 184"/>
            <p:cNvSpPr>
              <a:spLocks/>
            </p:cNvSpPr>
            <p:nvPr/>
          </p:nvSpPr>
          <p:spPr bwMode="auto">
            <a:xfrm>
              <a:off x="5506" y="1874"/>
              <a:ext cx="3" cy="6"/>
            </a:xfrm>
            <a:custGeom>
              <a:avLst/>
              <a:gdLst>
                <a:gd name="T0" fmla="*/ 2 w 3"/>
                <a:gd name="T1" fmla="*/ 0 h 6"/>
                <a:gd name="T2" fmla="*/ 0 w 3"/>
                <a:gd name="T3" fmla="*/ 1 h 6"/>
                <a:gd name="T4" fmla="*/ 0 w 3"/>
                <a:gd name="T5" fmla="*/ 2 h 6"/>
                <a:gd name="T6" fmla="*/ 0 w 3"/>
                <a:gd name="T7" fmla="*/ 4 h 6"/>
                <a:gd name="T8" fmla="*/ 2 w 3"/>
                <a:gd name="T9" fmla="*/ 5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lnTo>
                    <a:pt x="0" y="1"/>
                  </a:lnTo>
                  <a:lnTo>
                    <a:pt x="0" y="2"/>
                  </a:lnTo>
                  <a:lnTo>
                    <a:pt x="0" y="4"/>
                  </a:lnTo>
                  <a:lnTo>
                    <a:pt x="2" y="5"/>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1" name="Freeform 185"/>
            <p:cNvSpPr>
              <a:spLocks/>
            </p:cNvSpPr>
            <p:nvPr/>
          </p:nvSpPr>
          <p:spPr bwMode="auto">
            <a:xfrm>
              <a:off x="5508" y="1873"/>
              <a:ext cx="40" cy="40"/>
            </a:xfrm>
            <a:custGeom>
              <a:avLst/>
              <a:gdLst>
                <a:gd name="T0" fmla="*/ 38 w 40"/>
                <a:gd name="T1" fmla="*/ 39 h 40"/>
                <a:gd name="T2" fmla="*/ 39 w 40"/>
                <a:gd name="T3" fmla="*/ 23 h 40"/>
                <a:gd name="T4" fmla="*/ 36 w 40"/>
                <a:gd name="T5" fmla="*/ 12 h 40"/>
                <a:gd name="T6" fmla="*/ 32 w 40"/>
                <a:gd name="T7" fmla="*/ 5 h 40"/>
                <a:gd name="T8" fmla="*/ 25 w 40"/>
                <a:gd name="T9" fmla="*/ 2 h 40"/>
                <a:gd name="T10" fmla="*/ 18 w 40"/>
                <a:gd name="T11" fmla="*/ 0 h 40"/>
                <a:gd name="T12" fmla="*/ 12 w 40"/>
                <a:gd name="T13" fmla="*/ 1 h 40"/>
                <a:gd name="T14" fmla="*/ 5 w 40"/>
                <a:gd name="T15" fmla="*/ 1 h 40"/>
                <a:gd name="T16" fmla="*/ 0 w 40"/>
                <a:gd name="T17" fmla="*/ 2 h 40"/>
                <a:gd name="T18" fmla="*/ 0 w 40"/>
                <a:gd name="T19" fmla="*/ 6 h 40"/>
                <a:gd name="T20" fmla="*/ 5 w 40"/>
                <a:gd name="T21" fmla="*/ 7 h 40"/>
                <a:gd name="T22" fmla="*/ 12 w 40"/>
                <a:gd name="T23" fmla="*/ 6 h 40"/>
                <a:gd name="T24" fmla="*/ 18 w 40"/>
                <a:gd name="T25" fmla="*/ 6 h 40"/>
                <a:gd name="T26" fmla="*/ 24 w 40"/>
                <a:gd name="T27" fmla="*/ 6 h 40"/>
                <a:gd name="T28" fmla="*/ 28 w 40"/>
                <a:gd name="T29" fmla="*/ 8 h 40"/>
                <a:gd name="T30" fmla="*/ 32 w 40"/>
                <a:gd name="T31" fmla="*/ 14 h 40"/>
                <a:gd name="T32" fmla="*/ 34 w 40"/>
                <a:gd name="T33" fmla="*/ 23 h 40"/>
                <a:gd name="T34" fmla="*/ 33 w 40"/>
                <a:gd name="T35" fmla="*/ 39 h 40"/>
                <a:gd name="T36" fmla="*/ 38 w 40"/>
                <a:gd name="T37"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40">
                  <a:moveTo>
                    <a:pt x="38" y="39"/>
                  </a:moveTo>
                  <a:lnTo>
                    <a:pt x="39" y="23"/>
                  </a:lnTo>
                  <a:lnTo>
                    <a:pt x="36" y="12"/>
                  </a:lnTo>
                  <a:lnTo>
                    <a:pt x="32" y="5"/>
                  </a:lnTo>
                  <a:lnTo>
                    <a:pt x="25" y="2"/>
                  </a:lnTo>
                  <a:lnTo>
                    <a:pt x="18" y="0"/>
                  </a:lnTo>
                  <a:lnTo>
                    <a:pt x="12" y="1"/>
                  </a:lnTo>
                  <a:lnTo>
                    <a:pt x="5" y="1"/>
                  </a:lnTo>
                  <a:lnTo>
                    <a:pt x="0" y="2"/>
                  </a:lnTo>
                  <a:lnTo>
                    <a:pt x="0" y="6"/>
                  </a:lnTo>
                  <a:lnTo>
                    <a:pt x="5" y="7"/>
                  </a:lnTo>
                  <a:lnTo>
                    <a:pt x="12" y="6"/>
                  </a:lnTo>
                  <a:lnTo>
                    <a:pt x="18" y="6"/>
                  </a:lnTo>
                  <a:lnTo>
                    <a:pt x="24" y="6"/>
                  </a:lnTo>
                  <a:lnTo>
                    <a:pt x="28" y="8"/>
                  </a:lnTo>
                  <a:lnTo>
                    <a:pt x="32" y="14"/>
                  </a:lnTo>
                  <a:lnTo>
                    <a:pt x="34" y="23"/>
                  </a:lnTo>
                  <a:lnTo>
                    <a:pt x="33" y="39"/>
                  </a:lnTo>
                  <a:lnTo>
                    <a:pt x="38" y="3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2" name="Freeform 186"/>
            <p:cNvSpPr>
              <a:spLocks/>
            </p:cNvSpPr>
            <p:nvPr/>
          </p:nvSpPr>
          <p:spPr bwMode="auto">
            <a:xfrm>
              <a:off x="5542" y="1912"/>
              <a:ext cx="5" cy="3"/>
            </a:xfrm>
            <a:custGeom>
              <a:avLst/>
              <a:gdLst>
                <a:gd name="T0" fmla="*/ 0 w 5"/>
                <a:gd name="T1" fmla="*/ 0 h 3"/>
                <a:gd name="T2" fmla="*/ 0 w 5"/>
                <a:gd name="T3" fmla="*/ 2 h 3"/>
                <a:gd name="T4" fmla="*/ 2 w 5"/>
                <a:gd name="T5" fmla="*/ 2 h 3"/>
                <a:gd name="T6" fmla="*/ 4 w 5"/>
                <a:gd name="T7" fmla="*/ 2 h 3"/>
                <a:gd name="T8" fmla="*/ 4 w 5"/>
                <a:gd name="T9" fmla="*/ 0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2"/>
                  </a:lnTo>
                  <a:lnTo>
                    <a:pt x="2" y="2"/>
                  </a:lnTo>
                  <a:lnTo>
                    <a:pt x="4" y="2"/>
                  </a:lnTo>
                  <a:lnTo>
                    <a:pt x="4" y="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3" name="Freeform 187"/>
            <p:cNvSpPr>
              <a:spLocks/>
            </p:cNvSpPr>
            <p:nvPr/>
          </p:nvSpPr>
          <p:spPr bwMode="auto">
            <a:xfrm>
              <a:off x="5530" y="1871"/>
              <a:ext cx="5" cy="4"/>
            </a:xfrm>
            <a:custGeom>
              <a:avLst/>
              <a:gdLst>
                <a:gd name="T0" fmla="*/ 0 w 5"/>
                <a:gd name="T1" fmla="*/ 0 h 4"/>
                <a:gd name="T2" fmla="*/ 0 w 5"/>
                <a:gd name="T3" fmla="*/ 1 h 4"/>
                <a:gd name="T4" fmla="*/ 2 w 5"/>
                <a:gd name="T5" fmla="*/ 3 h 4"/>
                <a:gd name="T6" fmla="*/ 3 w 5"/>
                <a:gd name="T7" fmla="*/ 2 h 4"/>
                <a:gd name="T8" fmla="*/ 4 w 5"/>
                <a:gd name="T9" fmla="*/ 1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2" y="3"/>
                  </a:lnTo>
                  <a:lnTo>
                    <a:pt x="3" y="2"/>
                  </a:lnTo>
                  <a:lnTo>
                    <a:pt x="4" y="1"/>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4" name="Freeform 188"/>
            <p:cNvSpPr>
              <a:spLocks/>
            </p:cNvSpPr>
            <p:nvPr/>
          </p:nvSpPr>
          <p:spPr bwMode="auto">
            <a:xfrm>
              <a:off x="5530" y="1839"/>
              <a:ext cx="24" cy="35"/>
            </a:xfrm>
            <a:custGeom>
              <a:avLst/>
              <a:gdLst>
                <a:gd name="T0" fmla="*/ 22 w 24"/>
                <a:gd name="T1" fmla="*/ 0 h 35"/>
                <a:gd name="T2" fmla="*/ 17 w 24"/>
                <a:gd name="T3" fmla="*/ 2 h 35"/>
                <a:gd name="T4" fmla="*/ 13 w 24"/>
                <a:gd name="T5" fmla="*/ 6 h 35"/>
                <a:gd name="T6" fmla="*/ 9 w 24"/>
                <a:gd name="T7" fmla="*/ 12 h 35"/>
                <a:gd name="T8" fmla="*/ 6 w 24"/>
                <a:gd name="T9" fmla="*/ 17 h 35"/>
                <a:gd name="T10" fmla="*/ 4 w 24"/>
                <a:gd name="T11" fmla="*/ 23 h 35"/>
                <a:gd name="T12" fmla="*/ 2 w 24"/>
                <a:gd name="T13" fmla="*/ 28 h 35"/>
                <a:gd name="T14" fmla="*/ 0 w 24"/>
                <a:gd name="T15" fmla="*/ 31 h 35"/>
                <a:gd name="T16" fmla="*/ 0 w 24"/>
                <a:gd name="T17" fmla="*/ 33 h 35"/>
                <a:gd name="T18" fmla="*/ 4 w 24"/>
                <a:gd name="T19" fmla="*/ 34 h 35"/>
                <a:gd name="T20" fmla="*/ 5 w 24"/>
                <a:gd name="T21" fmla="*/ 33 h 35"/>
                <a:gd name="T22" fmla="*/ 6 w 24"/>
                <a:gd name="T23" fmla="*/ 29 h 35"/>
                <a:gd name="T24" fmla="*/ 8 w 24"/>
                <a:gd name="T25" fmla="*/ 25 h 35"/>
                <a:gd name="T26" fmla="*/ 11 w 24"/>
                <a:gd name="T27" fmla="*/ 19 h 35"/>
                <a:gd name="T28" fmla="*/ 14 w 24"/>
                <a:gd name="T29" fmla="*/ 14 h 35"/>
                <a:gd name="T30" fmla="*/ 16 w 24"/>
                <a:gd name="T31" fmla="*/ 10 h 35"/>
                <a:gd name="T32" fmla="*/ 21 w 24"/>
                <a:gd name="T33" fmla="*/ 6 h 35"/>
                <a:gd name="T34" fmla="*/ 23 w 24"/>
                <a:gd name="T35" fmla="*/ 4 h 35"/>
                <a:gd name="T36" fmla="*/ 22 w 24"/>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5">
                  <a:moveTo>
                    <a:pt x="22" y="0"/>
                  </a:moveTo>
                  <a:lnTo>
                    <a:pt x="17" y="2"/>
                  </a:lnTo>
                  <a:lnTo>
                    <a:pt x="13" y="6"/>
                  </a:lnTo>
                  <a:lnTo>
                    <a:pt x="9" y="12"/>
                  </a:lnTo>
                  <a:lnTo>
                    <a:pt x="6" y="17"/>
                  </a:lnTo>
                  <a:lnTo>
                    <a:pt x="4" y="23"/>
                  </a:lnTo>
                  <a:lnTo>
                    <a:pt x="2" y="28"/>
                  </a:lnTo>
                  <a:lnTo>
                    <a:pt x="0" y="31"/>
                  </a:lnTo>
                  <a:lnTo>
                    <a:pt x="0" y="33"/>
                  </a:lnTo>
                  <a:lnTo>
                    <a:pt x="4" y="34"/>
                  </a:lnTo>
                  <a:lnTo>
                    <a:pt x="5" y="33"/>
                  </a:lnTo>
                  <a:lnTo>
                    <a:pt x="6" y="29"/>
                  </a:lnTo>
                  <a:lnTo>
                    <a:pt x="8" y="25"/>
                  </a:lnTo>
                  <a:lnTo>
                    <a:pt x="11" y="19"/>
                  </a:lnTo>
                  <a:lnTo>
                    <a:pt x="14" y="14"/>
                  </a:lnTo>
                  <a:lnTo>
                    <a:pt x="16" y="10"/>
                  </a:lnTo>
                  <a:lnTo>
                    <a:pt x="21" y="6"/>
                  </a:lnTo>
                  <a:lnTo>
                    <a:pt x="23" y="4"/>
                  </a:lnTo>
                  <a:lnTo>
                    <a:pt x="2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5" name="Freeform 189"/>
            <p:cNvSpPr>
              <a:spLocks/>
            </p:cNvSpPr>
            <p:nvPr/>
          </p:nvSpPr>
          <p:spPr bwMode="auto">
            <a:xfrm>
              <a:off x="5551" y="1839"/>
              <a:ext cx="4" cy="5"/>
            </a:xfrm>
            <a:custGeom>
              <a:avLst/>
              <a:gdLst>
                <a:gd name="T0" fmla="*/ 1 w 4"/>
                <a:gd name="T1" fmla="*/ 4 h 5"/>
                <a:gd name="T2" fmla="*/ 3 w 4"/>
                <a:gd name="T3" fmla="*/ 3 h 5"/>
                <a:gd name="T4" fmla="*/ 3 w 4"/>
                <a:gd name="T5" fmla="*/ 2 h 5"/>
                <a:gd name="T6" fmla="*/ 1 w 4"/>
                <a:gd name="T7" fmla="*/ 0 h 5"/>
                <a:gd name="T8" fmla="*/ 0 w 4"/>
                <a:gd name="T9" fmla="*/ 0 h 5"/>
                <a:gd name="T10" fmla="*/ 1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1" y="4"/>
                  </a:moveTo>
                  <a:lnTo>
                    <a:pt x="3" y="3"/>
                  </a:lnTo>
                  <a:lnTo>
                    <a:pt x="3" y="2"/>
                  </a:lnTo>
                  <a:lnTo>
                    <a:pt x="1" y="0"/>
                  </a:lnTo>
                  <a:lnTo>
                    <a:pt x="0" y="0"/>
                  </a:lnTo>
                  <a:lnTo>
                    <a:pt x="1"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6" name="Freeform 190"/>
            <p:cNvSpPr>
              <a:spLocks/>
            </p:cNvSpPr>
            <p:nvPr/>
          </p:nvSpPr>
          <p:spPr bwMode="auto">
            <a:xfrm>
              <a:off x="5557" y="1839"/>
              <a:ext cx="3" cy="5"/>
            </a:xfrm>
            <a:custGeom>
              <a:avLst/>
              <a:gdLst>
                <a:gd name="T0" fmla="*/ 2 w 3"/>
                <a:gd name="T1" fmla="*/ 0 h 5"/>
                <a:gd name="T2" fmla="*/ 0 w 3"/>
                <a:gd name="T3" fmla="*/ 0 h 5"/>
                <a:gd name="T4" fmla="*/ 0 w 3"/>
                <a:gd name="T5" fmla="*/ 2 h 5"/>
                <a:gd name="T6" fmla="*/ 0 w 3"/>
                <a:gd name="T7" fmla="*/ 4 h 5"/>
                <a:gd name="T8" fmla="*/ 2 w 3"/>
                <a:gd name="T9" fmla="*/ 4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lnTo>
                    <a:pt x="0" y="0"/>
                  </a:lnTo>
                  <a:lnTo>
                    <a:pt x="0" y="2"/>
                  </a:lnTo>
                  <a:lnTo>
                    <a:pt x="0" y="4"/>
                  </a:lnTo>
                  <a:lnTo>
                    <a:pt x="2" y="4"/>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7" name="Freeform 191"/>
            <p:cNvSpPr>
              <a:spLocks/>
            </p:cNvSpPr>
            <p:nvPr/>
          </p:nvSpPr>
          <p:spPr bwMode="auto">
            <a:xfrm>
              <a:off x="5559" y="1839"/>
              <a:ext cx="39" cy="20"/>
            </a:xfrm>
            <a:custGeom>
              <a:avLst/>
              <a:gdLst>
                <a:gd name="T0" fmla="*/ 38 w 39"/>
                <a:gd name="T1" fmla="*/ 15 h 20"/>
                <a:gd name="T2" fmla="*/ 34 w 39"/>
                <a:gd name="T3" fmla="*/ 13 h 20"/>
                <a:gd name="T4" fmla="*/ 30 w 39"/>
                <a:gd name="T5" fmla="*/ 10 h 20"/>
                <a:gd name="T6" fmla="*/ 24 w 39"/>
                <a:gd name="T7" fmla="*/ 8 h 20"/>
                <a:gd name="T8" fmla="*/ 19 w 39"/>
                <a:gd name="T9" fmla="*/ 6 h 20"/>
                <a:gd name="T10" fmla="*/ 13 w 39"/>
                <a:gd name="T11" fmla="*/ 4 h 20"/>
                <a:gd name="T12" fmla="*/ 8 w 39"/>
                <a:gd name="T13" fmla="*/ 2 h 20"/>
                <a:gd name="T14" fmla="*/ 4 w 39"/>
                <a:gd name="T15" fmla="*/ 0 h 20"/>
                <a:gd name="T16" fmla="*/ 0 w 39"/>
                <a:gd name="T17" fmla="*/ 0 h 20"/>
                <a:gd name="T18" fmla="*/ 0 w 39"/>
                <a:gd name="T19" fmla="*/ 4 h 20"/>
                <a:gd name="T20" fmla="*/ 3 w 39"/>
                <a:gd name="T21" fmla="*/ 5 h 20"/>
                <a:gd name="T22" fmla="*/ 7 w 39"/>
                <a:gd name="T23" fmla="*/ 7 h 20"/>
                <a:gd name="T24" fmla="*/ 12 w 39"/>
                <a:gd name="T25" fmla="*/ 9 h 20"/>
                <a:gd name="T26" fmla="*/ 17 w 39"/>
                <a:gd name="T27" fmla="*/ 10 h 20"/>
                <a:gd name="T28" fmla="*/ 22 w 39"/>
                <a:gd name="T29" fmla="*/ 13 h 20"/>
                <a:gd name="T30" fmla="*/ 27 w 39"/>
                <a:gd name="T31" fmla="*/ 15 h 20"/>
                <a:gd name="T32" fmla="*/ 32 w 39"/>
                <a:gd name="T33" fmla="*/ 17 h 20"/>
                <a:gd name="T34" fmla="*/ 35 w 39"/>
                <a:gd name="T35" fmla="*/ 19 h 20"/>
                <a:gd name="T36" fmla="*/ 38 w 39"/>
                <a:gd name="T3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20">
                  <a:moveTo>
                    <a:pt x="38" y="15"/>
                  </a:moveTo>
                  <a:lnTo>
                    <a:pt x="34" y="13"/>
                  </a:lnTo>
                  <a:lnTo>
                    <a:pt x="30" y="10"/>
                  </a:lnTo>
                  <a:lnTo>
                    <a:pt x="24" y="8"/>
                  </a:lnTo>
                  <a:lnTo>
                    <a:pt x="19" y="6"/>
                  </a:lnTo>
                  <a:lnTo>
                    <a:pt x="13" y="4"/>
                  </a:lnTo>
                  <a:lnTo>
                    <a:pt x="8" y="2"/>
                  </a:lnTo>
                  <a:lnTo>
                    <a:pt x="4" y="0"/>
                  </a:lnTo>
                  <a:lnTo>
                    <a:pt x="0" y="0"/>
                  </a:lnTo>
                  <a:lnTo>
                    <a:pt x="0" y="4"/>
                  </a:lnTo>
                  <a:lnTo>
                    <a:pt x="3" y="5"/>
                  </a:lnTo>
                  <a:lnTo>
                    <a:pt x="7" y="7"/>
                  </a:lnTo>
                  <a:lnTo>
                    <a:pt x="12" y="9"/>
                  </a:lnTo>
                  <a:lnTo>
                    <a:pt x="17" y="10"/>
                  </a:lnTo>
                  <a:lnTo>
                    <a:pt x="22" y="13"/>
                  </a:lnTo>
                  <a:lnTo>
                    <a:pt x="27" y="15"/>
                  </a:lnTo>
                  <a:lnTo>
                    <a:pt x="32" y="17"/>
                  </a:lnTo>
                  <a:lnTo>
                    <a:pt x="35" y="19"/>
                  </a:lnTo>
                  <a:lnTo>
                    <a:pt x="38" y="1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8" name="Freeform 192"/>
            <p:cNvSpPr>
              <a:spLocks/>
            </p:cNvSpPr>
            <p:nvPr/>
          </p:nvSpPr>
          <p:spPr bwMode="auto">
            <a:xfrm>
              <a:off x="5595" y="1854"/>
              <a:ext cx="4" cy="5"/>
            </a:xfrm>
            <a:custGeom>
              <a:avLst/>
              <a:gdLst>
                <a:gd name="T0" fmla="*/ 0 w 4"/>
                <a:gd name="T1" fmla="*/ 4 h 5"/>
                <a:gd name="T2" fmla="*/ 1 w 4"/>
                <a:gd name="T3" fmla="*/ 4 h 5"/>
                <a:gd name="T4" fmla="*/ 3 w 4"/>
                <a:gd name="T5" fmla="*/ 3 h 5"/>
                <a:gd name="T6" fmla="*/ 3 w 4"/>
                <a:gd name="T7" fmla="*/ 1 h 5"/>
                <a:gd name="T8" fmla="*/ 2 w 4"/>
                <a:gd name="T9" fmla="*/ 0 h 5"/>
                <a:gd name="T10" fmla="*/ 0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0" y="4"/>
                  </a:moveTo>
                  <a:lnTo>
                    <a:pt x="1" y="4"/>
                  </a:lnTo>
                  <a:lnTo>
                    <a:pt x="3" y="3"/>
                  </a:lnTo>
                  <a:lnTo>
                    <a:pt x="3" y="1"/>
                  </a:lnTo>
                  <a:lnTo>
                    <a:pt x="2" y="0"/>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69" name="Freeform 193"/>
            <p:cNvSpPr>
              <a:spLocks/>
            </p:cNvSpPr>
            <p:nvPr/>
          </p:nvSpPr>
          <p:spPr bwMode="auto">
            <a:xfrm>
              <a:off x="5545" y="1903"/>
              <a:ext cx="5" cy="6"/>
            </a:xfrm>
            <a:custGeom>
              <a:avLst/>
              <a:gdLst>
                <a:gd name="T0" fmla="*/ 4 w 5"/>
                <a:gd name="T1" fmla="*/ 0 h 6"/>
                <a:gd name="T2" fmla="*/ 2 w 5"/>
                <a:gd name="T3" fmla="*/ 0 h 6"/>
                <a:gd name="T4" fmla="*/ 0 w 5"/>
                <a:gd name="T5" fmla="*/ 1 h 6"/>
                <a:gd name="T6" fmla="*/ 0 w 5"/>
                <a:gd name="T7" fmla="*/ 4 h 6"/>
                <a:gd name="T8" fmla="*/ 1 w 5"/>
                <a:gd name="T9" fmla="*/ 5 h 6"/>
                <a:gd name="T10" fmla="*/ 4 w 5"/>
                <a:gd name="T11" fmla="*/ 0 h 6"/>
              </a:gdLst>
              <a:ahLst/>
              <a:cxnLst>
                <a:cxn ang="0">
                  <a:pos x="T0" y="T1"/>
                </a:cxn>
                <a:cxn ang="0">
                  <a:pos x="T2" y="T3"/>
                </a:cxn>
                <a:cxn ang="0">
                  <a:pos x="T4" y="T5"/>
                </a:cxn>
                <a:cxn ang="0">
                  <a:pos x="T6" y="T7"/>
                </a:cxn>
                <a:cxn ang="0">
                  <a:pos x="T8" y="T9"/>
                </a:cxn>
                <a:cxn ang="0">
                  <a:pos x="T10" y="T11"/>
                </a:cxn>
              </a:cxnLst>
              <a:rect l="0" t="0" r="r" b="b"/>
              <a:pathLst>
                <a:path w="5" h="6">
                  <a:moveTo>
                    <a:pt x="4" y="0"/>
                  </a:moveTo>
                  <a:lnTo>
                    <a:pt x="2" y="0"/>
                  </a:lnTo>
                  <a:lnTo>
                    <a:pt x="0" y="1"/>
                  </a:lnTo>
                  <a:lnTo>
                    <a:pt x="0" y="4"/>
                  </a:lnTo>
                  <a:lnTo>
                    <a:pt x="1" y="5"/>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70" name="Freeform 194"/>
            <p:cNvSpPr>
              <a:spLocks/>
            </p:cNvSpPr>
            <p:nvPr/>
          </p:nvSpPr>
          <p:spPr bwMode="auto">
            <a:xfrm>
              <a:off x="5546" y="1903"/>
              <a:ext cx="43" cy="25"/>
            </a:xfrm>
            <a:custGeom>
              <a:avLst/>
              <a:gdLst>
                <a:gd name="T0" fmla="*/ 42 w 43"/>
                <a:gd name="T1" fmla="*/ 18 h 25"/>
                <a:gd name="T2" fmla="*/ 38 w 43"/>
                <a:gd name="T3" fmla="*/ 18 h 25"/>
                <a:gd name="T4" fmla="*/ 34 w 43"/>
                <a:gd name="T5" fmla="*/ 16 h 25"/>
                <a:gd name="T6" fmla="*/ 28 w 43"/>
                <a:gd name="T7" fmla="*/ 14 h 25"/>
                <a:gd name="T8" fmla="*/ 22 w 43"/>
                <a:gd name="T9" fmla="*/ 11 h 25"/>
                <a:gd name="T10" fmla="*/ 17 w 43"/>
                <a:gd name="T11" fmla="*/ 8 h 25"/>
                <a:gd name="T12" fmla="*/ 11 w 43"/>
                <a:gd name="T13" fmla="*/ 5 h 25"/>
                <a:gd name="T14" fmla="*/ 6 w 43"/>
                <a:gd name="T15" fmla="*/ 3 h 25"/>
                <a:gd name="T16" fmla="*/ 3 w 43"/>
                <a:gd name="T17" fmla="*/ 0 h 25"/>
                <a:gd name="T18" fmla="*/ 0 w 43"/>
                <a:gd name="T19" fmla="*/ 5 h 25"/>
                <a:gd name="T20" fmla="*/ 4 w 43"/>
                <a:gd name="T21" fmla="*/ 7 h 25"/>
                <a:gd name="T22" fmla="*/ 9 w 43"/>
                <a:gd name="T23" fmla="*/ 10 h 25"/>
                <a:gd name="T24" fmla="*/ 14 w 43"/>
                <a:gd name="T25" fmla="*/ 13 h 25"/>
                <a:gd name="T26" fmla="*/ 20 w 43"/>
                <a:gd name="T27" fmla="*/ 16 h 25"/>
                <a:gd name="T28" fmla="*/ 27 w 43"/>
                <a:gd name="T29" fmla="*/ 19 h 25"/>
                <a:gd name="T30" fmla="*/ 33 w 43"/>
                <a:gd name="T31" fmla="*/ 21 h 25"/>
                <a:gd name="T32" fmla="*/ 37 w 43"/>
                <a:gd name="T33" fmla="*/ 23 h 25"/>
                <a:gd name="T34" fmla="*/ 42 w 43"/>
                <a:gd name="T35" fmla="*/ 24 h 25"/>
                <a:gd name="T36" fmla="*/ 42 w 43"/>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25">
                  <a:moveTo>
                    <a:pt x="42" y="18"/>
                  </a:moveTo>
                  <a:lnTo>
                    <a:pt x="38" y="18"/>
                  </a:lnTo>
                  <a:lnTo>
                    <a:pt x="34" y="16"/>
                  </a:lnTo>
                  <a:lnTo>
                    <a:pt x="28" y="14"/>
                  </a:lnTo>
                  <a:lnTo>
                    <a:pt x="22" y="11"/>
                  </a:lnTo>
                  <a:lnTo>
                    <a:pt x="17" y="8"/>
                  </a:lnTo>
                  <a:lnTo>
                    <a:pt x="11" y="5"/>
                  </a:lnTo>
                  <a:lnTo>
                    <a:pt x="6" y="3"/>
                  </a:lnTo>
                  <a:lnTo>
                    <a:pt x="3" y="0"/>
                  </a:lnTo>
                  <a:lnTo>
                    <a:pt x="0" y="5"/>
                  </a:lnTo>
                  <a:lnTo>
                    <a:pt x="4" y="7"/>
                  </a:lnTo>
                  <a:lnTo>
                    <a:pt x="9" y="10"/>
                  </a:lnTo>
                  <a:lnTo>
                    <a:pt x="14" y="13"/>
                  </a:lnTo>
                  <a:lnTo>
                    <a:pt x="20" y="16"/>
                  </a:lnTo>
                  <a:lnTo>
                    <a:pt x="27" y="19"/>
                  </a:lnTo>
                  <a:lnTo>
                    <a:pt x="33" y="21"/>
                  </a:lnTo>
                  <a:lnTo>
                    <a:pt x="37" y="23"/>
                  </a:lnTo>
                  <a:lnTo>
                    <a:pt x="42" y="24"/>
                  </a:lnTo>
                  <a:lnTo>
                    <a:pt x="42" y="1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71" name="Freeform 195"/>
            <p:cNvSpPr>
              <a:spLocks/>
            </p:cNvSpPr>
            <p:nvPr/>
          </p:nvSpPr>
          <p:spPr bwMode="auto">
            <a:xfrm>
              <a:off x="5588" y="1921"/>
              <a:ext cx="3" cy="7"/>
            </a:xfrm>
            <a:custGeom>
              <a:avLst/>
              <a:gdLst>
                <a:gd name="T0" fmla="*/ 0 w 3"/>
                <a:gd name="T1" fmla="*/ 6 h 7"/>
                <a:gd name="T2" fmla="*/ 1 w 3"/>
                <a:gd name="T3" fmla="*/ 5 h 7"/>
                <a:gd name="T4" fmla="*/ 2 w 3"/>
                <a:gd name="T5" fmla="*/ 3 h 7"/>
                <a:gd name="T6" fmla="*/ 1 w 3"/>
                <a:gd name="T7" fmla="*/ 1 h 7"/>
                <a:gd name="T8" fmla="*/ 0 w 3"/>
                <a:gd name="T9" fmla="*/ 0 h 7"/>
                <a:gd name="T10" fmla="*/ 0 w 3"/>
                <a:gd name="T11" fmla="*/ 6 h 7"/>
              </a:gdLst>
              <a:ahLst/>
              <a:cxnLst>
                <a:cxn ang="0">
                  <a:pos x="T0" y="T1"/>
                </a:cxn>
                <a:cxn ang="0">
                  <a:pos x="T2" y="T3"/>
                </a:cxn>
                <a:cxn ang="0">
                  <a:pos x="T4" y="T5"/>
                </a:cxn>
                <a:cxn ang="0">
                  <a:pos x="T6" y="T7"/>
                </a:cxn>
                <a:cxn ang="0">
                  <a:pos x="T8" y="T9"/>
                </a:cxn>
                <a:cxn ang="0">
                  <a:pos x="T10" y="T11"/>
                </a:cxn>
              </a:cxnLst>
              <a:rect l="0" t="0" r="r" b="b"/>
              <a:pathLst>
                <a:path w="3" h="7">
                  <a:moveTo>
                    <a:pt x="0" y="6"/>
                  </a:moveTo>
                  <a:lnTo>
                    <a:pt x="1" y="5"/>
                  </a:lnTo>
                  <a:lnTo>
                    <a:pt x="2" y="3"/>
                  </a:lnTo>
                  <a:lnTo>
                    <a:pt x="1" y="1"/>
                  </a:lnTo>
                  <a:lnTo>
                    <a:pt x="0" y="0"/>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782" name="Group 206"/>
          <p:cNvGrpSpPr>
            <a:grpSpLocks/>
          </p:cNvGrpSpPr>
          <p:nvPr/>
        </p:nvGrpSpPr>
        <p:grpSpPr bwMode="auto">
          <a:xfrm>
            <a:off x="8229600" y="2438400"/>
            <a:ext cx="622300" cy="539750"/>
            <a:chOff x="3552" y="1573"/>
            <a:chExt cx="392" cy="340"/>
          </a:xfrm>
        </p:grpSpPr>
        <p:sp>
          <p:nvSpPr>
            <p:cNvPr id="24773" name="Freeform 197"/>
            <p:cNvSpPr>
              <a:spLocks/>
            </p:cNvSpPr>
            <p:nvPr/>
          </p:nvSpPr>
          <p:spPr bwMode="auto">
            <a:xfrm>
              <a:off x="3555" y="1738"/>
              <a:ext cx="139" cy="175"/>
            </a:xfrm>
            <a:custGeom>
              <a:avLst/>
              <a:gdLst>
                <a:gd name="T0" fmla="*/ 14 w 139"/>
                <a:gd name="T1" fmla="*/ 114 h 175"/>
                <a:gd name="T2" fmla="*/ 39 w 139"/>
                <a:gd name="T3" fmla="*/ 95 h 175"/>
                <a:gd name="T4" fmla="*/ 101 w 139"/>
                <a:gd name="T5" fmla="*/ 0 h 175"/>
                <a:gd name="T6" fmla="*/ 138 w 139"/>
                <a:gd name="T7" fmla="*/ 0 h 175"/>
                <a:gd name="T8" fmla="*/ 138 w 139"/>
                <a:gd name="T9" fmla="*/ 97 h 175"/>
                <a:gd name="T10" fmla="*/ 93 w 139"/>
                <a:gd name="T11" fmla="*/ 164 h 175"/>
                <a:gd name="T12" fmla="*/ 68 w 139"/>
                <a:gd name="T13" fmla="*/ 174 h 175"/>
                <a:gd name="T14" fmla="*/ 18 w 139"/>
                <a:gd name="T15" fmla="*/ 174 h 175"/>
                <a:gd name="T16" fmla="*/ 0 w 139"/>
                <a:gd name="T17" fmla="*/ 150 h 175"/>
                <a:gd name="T18" fmla="*/ 14 w 139"/>
                <a:gd name="T19" fmla="*/ 11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75">
                  <a:moveTo>
                    <a:pt x="14" y="114"/>
                  </a:moveTo>
                  <a:lnTo>
                    <a:pt x="39" y="95"/>
                  </a:lnTo>
                  <a:lnTo>
                    <a:pt x="101" y="0"/>
                  </a:lnTo>
                  <a:lnTo>
                    <a:pt x="138" y="0"/>
                  </a:lnTo>
                  <a:lnTo>
                    <a:pt x="138" y="97"/>
                  </a:lnTo>
                  <a:lnTo>
                    <a:pt x="93" y="164"/>
                  </a:lnTo>
                  <a:lnTo>
                    <a:pt x="68" y="174"/>
                  </a:lnTo>
                  <a:lnTo>
                    <a:pt x="18" y="174"/>
                  </a:lnTo>
                  <a:lnTo>
                    <a:pt x="0" y="150"/>
                  </a:lnTo>
                  <a:lnTo>
                    <a:pt x="14" y="11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74" name="Freeform 198"/>
            <p:cNvSpPr>
              <a:spLocks/>
            </p:cNvSpPr>
            <p:nvPr/>
          </p:nvSpPr>
          <p:spPr bwMode="auto">
            <a:xfrm>
              <a:off x="3724" y="1573"/>
              <a:ext cx="220" cy="320"/>
            </a:xfrm>
            <a:custGeom>
              <a:avLst/>
              <a:gdLst>
                <a:gd name="T0" fmla="*/ 0 w 220"/>
                <a:gd name="T1" fmla="*/ 0 h 320"/>
                <a:gd name="T2" fmla="*/ 96 w 220"/>
                <a:gd name="T3" fmla="*/ 1 h 320"/>
                <a:gd name="T4" fmla="*/ 123 w 220"/>
                <a:gd name="T5" fmla="*/ 1 h 320"/>
                <a:gd name="T6" fmla="*/ 126 w 220"/>
                <a:gd name="T7" fmla="*/ 104 h 320"/>
                <a:gd name="T8" fmla="*/ 136 w 220"/>
                <a:gd name="T9" fmla="*/ 167 h 320"/>
                <a:gd name="T10" fmla="*/ 182 w 220"/>
                <a:gd name="T11" fmla="*/ 243 h 320"/>
                <a:gd name="T12" fmla="*/ 214 w 220"/>
                <a:gd name="T13" fmla="*/ 282 h 320"/>
                <a:gd name="T14" fmla="*/ 219 w 220"/>
                <a:gd name="T15" fmla="*/ 295 h 320"/>
                <a:gd name="T16" fmla="*/ 216 w 220"/>
                <a:gd name="T17" fmla="*/ 312 h 320"/>
                <a:gd name="T18" fmla="*/ 209 w 220"/>
                <a:gd name="T19" fmla="*/ 319 h 320"/>
                <a:gd name="T20" fmla="*/ 209 w 220"/>
                <a:gd name="T21" fmla="*/ 295 h 320"/>
                <a:gd name="T22" fmla="*/ 202 w 220"/>
                <a:gd name="T23" fmla="*/ 279 h 320"/>
                <a:gd name="T24" fmla="*/ 182 w 220"/>
                <a:gd name="T25" fmla="*/ 259 h 320"/>
                <a:gd name="T26" fmla="*/ 161 w 220"/>
                <a:gd name="T27" fmla="*/ 253 h 320"/>
                <a:gd name="T28" fmla="*/ 143 w 220"/>
                <a:gd name="T29" fmla="*/ 256 h 320"/>
                <a:gd name="T30" fmla="*/ 150 w 220"/>
                <a:gd name="T31" fmla="*/ 236 h 320"/>
                <a:gd name="T32" fmla="*/ 129 w 220"/>
                <a:gd name="T33" fmla="*/ 236 h 320"/>
                <a:gd name="T34" fmla="*/ 133 w 220"/>
                <a:gd name="T35" fmla="*/ 213 h 320"/>
                <a:gd name="T36" fmla="*/ 119 w 220"/>
                <a:gd name="T37" fmla="*/ 190 h 320"/>
                <a:gd name="T38" fmla="*/ 116 w 220"/>
                <a:gd name="T39" fmla="*/ 174 h 320"/>
                <a:gd name="T40" fmla="*/ 104 w 220"/>
                <a:gd name="T41" fmla="*/ 160 h 320"/>
                <a:gd name="T42" fmla="*/ 92 w 220"/>
                <a:gd name="T43" fmla="*/ 160 h 320"/>
                <a:gd name="T44" fmla="*/ 99 w 220"/>
                <a:gd name="T45" fmla="*/ 141 h 320"/>
                <a:gd name="T46" fmla="*/ 99 w 220"/>
                <a:gd name="T47" fmla="*/ 124 h 320"/>
                <a:gd name="T48" fmla="*/ 87 w 220"/>
                <a:gd name="T49" fmla="*/ 114 h 320"/>
                <a:gd name="T50" fmla="*/ 41 w 220"/>
                <a:gd name="T51" fmla="*/ 91 h 320"/>
                <a:gd name="T52" fmla="*/ 41 w 220"/>
                <a:gd name="T53" fmla="*/ 35 h 320"/>
                <a:gd name="T54" fmla="*/ 1 w 220"/>
                <a:gd name="T55" fmla="*/ 15 h 320"/>
                <a:gd name="T56" fmla="*/ 0 w 220"/>
                <a:gd name="T5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0" h="320">
                  <a:moveTo>
                    <a:pt x="0" y="0"/>
                  </a:moveTo>
                  <a:lnTo>
                    <a:pt x="96" y="1"/>
                  </a:lnTo>
                  <a:lnTo>
                    <a:pt x="123" y="1"/>
                  </a:lnTo>
                  <a:lnTo>
                    <a:pt x="126" y="104"/>
                  </a:lnTo>
                  <a:lnTo>
                    <a:pt x="136" y="167"/>
                  </a:lnTo>
                  <a:lnTo>
                    <a:pt x="182" y="243"/>
                  </a:lnTo>
                  <a:lnTo>
                    <a:pt x="214" y="282"/>
                  </a:lnTo>
                  <a:lnTo>
                    <a:pt x="219" y="295"/>
                  </a:lnTo>
                  <a:lnTo>
                    <a:pt x="216" y="312"/>
                  </a:lnTo>
                  <a:lnTo>
                    <a:pt x="209" y="319"/>
                  </a:lnTo>
                  <a:lnTo>
                    <a:pt x="209" y="295"/>
                  </a:lnTo>
                  <a:lnTo>
                    <a:pt x="202" y="279"/>
                  </a:lnTo>
                  <a:lnTo>
                    <a:pt x="182" y="259"/>
                  </a:lnTo>
                  <a:lnTo>
                    <a:pt x="161" y="253"/>
                  </a:lnTo>
                  <a:lnTo>
                    <a:pt x="143" y="256"/>
                  </a:lnTo>
                  <a:lnTo>
                    <a:pt x="150" y="236"/>
                  </a:lnTo>
                  <a:lnTo>
                    <a:pt x="129" y="236"/>
                  </a:lnTo>
                  <a:lnTo>
                    <a:pt x="133" y="213"/>
                  </a:lnTo>
                  <a:lnTo>
                    <a:pt x="119" y="190"/>
                  </a:lnTo>
                  <a:lnTo>
                    <a:pt x="116" y="174"/>
                  </a:lnTo>
                  <a:lnTo>
                    <a:pt x="104" y="160"/>
                  </a:lnTo>
                  <a:lnTo>
                    <a:pt x="92" y="160"/>
                  </a:lnTo>
                  <a:lnTo>
                    <a:pt x="99" y="141"/>
                  </a:lnTo>
                  <a:lnTo>
                    <a:pt x="99" y="124"/>
                  </a:lnTo>
                  <a:lnTo>
                    <a:pt x="87" y="114"/>
                  </a:lnTo>
                  <a:lnTo>
                    <a:pt x="41" y="91"/>
                  </a:lnTo>
                  <a:lnTo>
                    <a:pt x="41" y="35"/>
                  </a:lnTo>
                  <a:lnTo>
                    <a:pt x="1" y="15"/>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75" name="Freeform 199"/>
            <p:cNvSpPr>
              <a:spLocks/>
            </p:cNvSpPr>
            <p:nvPr/>
          </p:nvSpPr>
          <p:spPr bwMode="auto">
            <a:xfrm>
              <a:off x="3750" y="1699"/>
              <a:ext cx="185" cy="206"/>
            </a:xfrm>
            <a:custGeom>
              <a:avLst/>
              <a:gdLst>
                <a:gd name="T0" fmla="*/ 14 w 185"/>
                <a:gd name="T1" fmla="*/ 0 h 206"/>
                <a:gd name="T2" fmla="*/ 14 w 185"/>
                <a:gd name="T3" fmla="*/ 52 h 206"/>
                <a:gd name="T4" fmla="*/ 27 w 185"/>
                <a:gd name="T5" fmla="*/ 62 h 206"/>
                <a:gd name="T6" fmla="*/ 25 w 185"/>
                <a:gd name="T7" fmla="*/ 81 h 206"/>
                <a:gd name="T8" fmla="*/ 22 w 185"/>
                <a:gd name="T9" fmla="*/ 98 h 206"/>
                <a:gd name="T10" fmla="*/ 56 w 185"/>
                <a:gd name="T11" fmla="*/ 166 h 206"/>
                <a:gd name="T12" fmla="*/ 88 w 185"/>
                <a:gd name="T13" fmla="*/ 189 h 206"/>
                <a:gd name="T14" fmla="*/ 105 w 185"/>
                <a:gd name="T15" fmla="*/ 192 h 206"/>
                <a:gd name="T16" fmla="*/ 130 w 185"/>
                <a:gd name="T17" fmla="*/ 185 h 206"/>
                <a:gd name="T18" fmla="*/ 184 w 185"/>
                <a:gd name="T19" fmla="*/ 185 h 206"/>
                <a:gd name="T20" fmla="*/ 184 w 185"/>
                <a:gd name="T21" fmla="*/ 192 h 206"/>
                <a:gd name="T22" fmla="*/ 139 w 185"/>
                <a:gd name="T23" fmla="*/ 198 h 206"/>
                <a:gd name="T24" fmla="*/ 113 w 185"/>
                <a:gd name="T25" fmla="*/ 205 h 206"/>
                <a:gd name="T26" fmla="*/ 86 w 185"/>
                <a:gd name="T27" fmla="*/ 205 h 206"/>
                <a:gd name="T28" fmla="*/ 71 w 185"/>
                <a:gd name="T29" fmla="*/ 198 h 206"/>
                <a:gd name="T30" fmla="*/ 56 w 185"/>
                <a:gd name="T31" fmla="*/ 182 h 206"/>
                <a:gd name="T32" fmla="*/ 37 w 185"/>
                <a:gd name="T33" fmla="*/ 156 h 206"/>
                <a:gd name="T34" fmla="*/ 22 w 185"/>
                <a:gd name="T35" fmla="*/ 153 h 206"/>
                <a:gd name="T36" fmla="*/ 14 w 185"/>
                <a:gd name="T37" fmla="*/ 153 h 206"/>
                <a:gd name="T38" fmla="*/ 7 w 185"/>
                <a:gd name="T39" fmla="*/ 143 h 206"/>
                <a:gd name="T40" fmla="*/ 0 w 185"/>
                <a:gd name="T41" fmla="*/ 120 h 206"/>
                <a:gd name="T42" fmla="*/ 0 w 185"/>
                <a:gd name="T43" fmla="*/ 88 h 206"/>
                <a:gd name="T44" fmla="*/ 7 w 185"/>
                <a:gd name="T45" fmla="*/ 49 h 206"/>
                <a:gd name="T46" fmla="*/ 14 w 185"/>
                <a:gd name="T4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06">
                  <a:moveTo>
                    <a:pt x="14" y="0"/>
                  </a:moveTo>
                  <a:lnTo>
                    <a:pt x="14" y="52"/>
                  </a:lnTo>
                  <a:lnTo>
                    <a:pt x="27" y="62"/>
                  </a:lnTo>
                  <a:lnTo>
                    <a:pt x="25" y="81"/>
                  </a:lnTo>
                  <a:lnTo>
                    <a:pt x="22" y="98"/>
                  </a:lnTo>
                  <a:lnTo>
                    <a:pt x="56" y="166"/>
                  </a:lnTo>
                  <a:lnTo>
                    <a:pt x="88" y="189"/>
                  </a:lnTo>
                  <a:lnTo>
                    <a:pt x="105" y="192"/>
                  </a:lnTo>
                  <a:lnTo>
                    <a:pt x="130" y="185"/>
                  </a:lnTo>
                  <a:lnTo>
                    <a:pt x="184" y="185"/>
                  </a:lnTo>
                  <a:lnTo>
                    <a:pt x="184" y="192"/>
                  </a:lnTo>
                  <a:lnTo>
                    <a:pt x="139" y="198"/>
                  </a:lnTo>
                  <a:lnTo>
                    <a:pt x="113" y="205"/>
                  </a:lnTo>
                  <a:lnTo>
                    <a:pt x="86" y="205"/>
                  </a:lnTo>
                  <a:lnTo>
                    <a:pt x="71" y="198"/>
                  </a:lnTo>
                  <a:lnTo>
                    <a:pt x="56" y="182"/>
                  </a:lnTo>
                  <a:lnTo>
                    <a:pt x="37" y="156"/>
                  </a:lnTo>
                  <a:lnTo>
                    <a:pt x="22" y="153"/>
                  </a:lnTo>
                  <a:lnTo>
                    <a:pt x="14" y="153"/>
                  </a:lnTo>
                  <a:lnTo>
                    <a:pt x="7" y="143"/>
                  </a:lnTo>
                  <a:lnTo>
                    <a:pt x="0" y="120"/>
                  </a:lnTo>
                  <a:lnTo>
                    <a:pt x="0" y="88"/>
                  </a:lnTo>
                  <a:lnTo>
                    <a:pt x="7" y="49"/>
                  </a:lnTo>
                  <a:lnTo>
                    <a:pt x="1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778" name="Group 202"/>
            <p:cNvGrpSpPr>
              <a:grpSpLocks/>
            </p:cNvGrpSpPr>
            <p:nvPr/>
          </p:nvGrpSpPr>
          <p:grpSpPr bwMode="auto">
            <a:xfrm>
              <a:off x="3586" y="1573"/>
              <a:ext cx="355" cy="337"/>
              <a:chOff x="3586" y="1573"/>
              <a:chExt cx="355" cy="337"/>
            </a:xfrm>
          </p:grpSpPr>
          <p:sp>
            <p:nvSpPr>
              <p:cNvPr id="24776" name="Freeform 200"/>
              <p:cNvSpPr>
                <a:spLocks/>
              </p:cNvSpPr>
              <p:nvPr/>
            </p:nvSpPr>
            <p:spPr bwMode="auto">
              <a:xfrm>
                <a:off x="3754" y="1610"/>
                <a:ext cx="187" cy="293"/>
              </a:xfrm>
              <a:custGeom>
                <a:avLst/>
                <a:gdLst>
                  <a:gd name="T0" fmla="*/ 16 w 187"/>
                  <a:gd name="T1" fmla="*/ 0 h 293"/>
                  <a:gd name="T2" fmla="*/ 10 w 187"/>
                  <a:gd name="T3" fmla="*/ 82 h 293"/>
                  <a:gd name="T4" fmla="*/ 0 w 187"/>
                  <a:gd name="T5" fmla="*/ 185 h 293"/>
                  <a:gd name="T6" fmla="*/ 16 w 187"/>
                  <a:gd name="T7" fmla="*/ 235 h 293"/>
                  <a:gd name="T8" fmla="*/ 43 w 187"/>
                  <a:gd name="T9" fmla="*/ 245 h 293"/>
                  <a:gd name="T10" fmla="*/ 67 w 187"/>
                  <a:gd name="T11" fmla="*/ 283 h 293"/>
                  <a:gd name="T12" fmla="*/ 100 w 187"/>
                  <a:gd name="T13" fmla="*/ 292 h 293"/>
                  <a:gd name="T14" fmla="*/ 186 w 187"/>
                  <a:gd name="T15" fmla="*/ 281 h 293"/>
                  <a:gd name="T16" fmla="*/ 186 w 187"/>
                  <a:gd name="T17" fmla="*/ 256 h 293"/>
                  <a:gd name="T18" fmla="*/ 171 w 187"/>
                  <a:gd name="T19" fmla="*/ 232 h 293"/>
                  <a:gd name="T20" fmla="*/ 159 w 187"/>
                  <a:gd name="T21" fmla="*/ 215 h 293"/>
                  <a:gd name="T22" fmla="*/ 110 w 187"/>
                  <a:gd name="T23" fmla="*/ 137 h 293"/>
                  <a:gd name="T24" fmla="*/ 98 w 187"/>
                  <a:gd name="T25" fmla="*/ 75 h 293"/>
                  <a:gd name="T26" fmla="*/ 16 w 187"/>
                  <a:gd name="T2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293">
                    <a:moveTo>
                      <a:pt x="16" y="0"/>
                    </a:moveTo>
                    <a:lnTo>
                      <a:pt x="10" y="82"/>
                    </a:lnTo>
                    <a:lnTo>
                      <a:pt x="0" y="185"/>
                    </a:lnTo>
                    <a:lnTo>
                      <a:pt x="16" y="235"/>
                    </a:lnTo>
                    <a:lnTo>
                      <a:pt x="43" y="245"/>
                    </a:lnTo>
                    <a:lnTo>
                      <a:pt x="67" y="283"/>
                    </a:lnTo>
                    <a:lnTo>
                      <a:pt x="100" y="292"/>
                    </a:lnTo>
                    <a:lnTo>
                      <a:pt x="186" y="281"/>
                    </a:lnTo>
                    <a:lnTo>
                      <a:pt x="186" y="256"/>
                    </a:lnTo>
                    <a:lnTo>
                      <a:pt x="171" y="232"/>
                    </a:lnTo>
                    <a:lnTo>
                      <a:pt x="159" y="215"/>
                    </a:lnTo>
                    <a:lnTo>
                      <a:pt x="110" y="137"/>
                    </a:lnTo>
                    <a:lnTo>
                      <a:pt x="98" y="75"/>
                    </a:lnTo>
                    <a:lnTo>
                      <a:pt x="16"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77" name="Freeform 201"/>
              <p:cNvSpPr>
                <a:spLocks/>
              </p:cNvSpPr>
              <p:nvPr/>
            </p:nvSpPr>
            <p:spPr bwMode="auto">
              <a:xfrm>
                <a:off x="3586" y="1573"/>
                <a:ext cx="169" cy="337"/>
              </a:xfrm>
              <a:custGeom>
                <a:avLst/>
                <a:gdLst>
                  <a:gd name="T0" fmla="*/ 19 w 169"/>
                  <a:gd name="T1" fmla="*/ 55 h 337"/>
                  <a:gd name="T2" fmla="*/ 48 w 169"/>
                  <a:gd name="T3" fmla="*/ 151 h 337"/>
                  <a:gd name="T4" fmla="*/ 48 w 169"/>
                  <a:gd name="T5" fmla="*/ 171 h 337"/>
                  <a:gd name="T6" fmla="*/ 8 w 169"/>
                  <a:gd name="T7" fmla="*/ 260 h 337"/>
                  <a:gd name="T8" fmla="*/ 40 w 169"/>
                  <a:gd name="T9" fmla="*/ 220 h 337"/>
                  <a:gd name="T10" fmla="*/ 57 w 169"/>
                  <a:gd name="T11" fmla="*/ 220 h 337"/>
                  <a:gd name="T12" fmla="*/ 101 w 169"/>
                  <a:gd name="T13" fmla="*/ 178 h 337"/>
                  <a:gd name="T14" fmla="*/ 101 w 169"/>
                  <a:gd name="T15" fmla="*/ 211 h 337"/>
                  <a:gd name="T16" fmla="*/ 79 w 169"/>
                  <a:gd name="T17" fmla="*/ 244 h 337"/>
                  <a:gd name="T18" fmla="*/ 60 w 169"/>
                  <a:gd name="T19" fmla="*/ 323 h 337"/>
                  <a:gd name="T20" fmla="*/ 38 w 169"/>
                  <a:gd name="T21" fmla="*/ 336 h 337"/>
                  <a:gd name="T22" fmla="*/ 74 w 169"/>
                  <a:gd name="T23" fmla="*/ 330 h 337"/>
                  <a:gd name="T24" fmla="*/ 91 w 169"/>
                  <a:gd name="T25" fmla="*/ 303 h 337"/>
                  <a:gd name="T26" fmla="*/ 104 w 169"/>
                  <a:gd name="T27" fmla="*/ 273 h 337"/>
                  <a:gd name="T28" fmla="*/ 119 w 169"/>
                  <a:gd name="T29" fmla="*/ 254 h 337"/>
                  <a:gd name="T30" fmla="*/ 128 w 169"/>
                  <a:gd name="T31" fmla="*/ 254 h 337"/>
                  <a:gd name="T32" fmla="*/ 128 w 169"/>
                  <a:gd name="T33" fmla="*/ 230 h 337"/>
                  <a:gd name="T34" fmla="*/ 119 w 169"/>
                  <a:gd name="T35" fmla="*/ 194 h 337"/>
                  <a:gd name="T36" fmla="*/ 130 w 169"/>
                  <a:gd name="T37" fmla="*/ 67 h 337"/>
                  <a:gd name="T38" fmla="*/ 168 w 169"/>
                  <a:gd name="T39" fmla="*/ 25 h 337"/>
                  <a:gd name="T40" fmla="*/ 138 w 169"/>
                  <a:gd name="T41" fmla="*/ 1 h 337"/>
                  <a:gd name="T42" fmla="*/ 62 w 169"/>
                  <a:gd name="T43" fmla="*/ 0 h 337"/>
                  <a:gd name="T44" fmla="*/ 14 w 169"/>
                  <a:gd name="T45" fmla="*/ 6 h 337"/>
                  <a:gd name="T46" fmla="*/ 0 w 169"/>
                  <a:gd name="T47" fmla="*/ 26 h 337"/>
                  <a:gd name="T48" fmla="*/ 19 w 169"/>
                  <a:gd name="T49" fmla="*/ 5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337">
                    <a:moveTo>
                      <a:pt x="19" y="55"/>
                    </a:moveTo>
                    <a:lnTo>
                      <a:pt x="48" y="151"/>
                    </a:lnTo>
                    <a:lnTo>
                      <a:pt x="48" y="171"/>
                    </a:lnTo>
                    <a:lnTo>
                      <a:pt x="8" y="260"/>
                    </a:lnTo>
                    <a:lnTo>
                      <a:pt x="40" y="220"/>
                    </a:lnTo>
                    <a:lnTo>
                      <a:pt x="57" y="220"/>
                    </a:lnTo>
                    <a:lnTo>
                      <a:pt x="101" y="178"/>
                    </a:lnTo>
                    <a:lnTo>
                      <a:pt x="101" y="211"/>
                    </a:lnTo>
                    <a:lnTo>
                      <a:pt x="79" y="244"/>
                    </a:lnTo>
                    <a:lnTo>
                      <a:pt x="60" y="323"/>
                    </a:lnTo>
                    <a:lnTo>
                      <a:pt x="38" y="336"/>
                    </a:lnTo>
                    <a:lnTo>
                      <a:pt x="74" y="330"/>
                    </a:lnTo>
                    <a:lnTo>
                      <a:pt x="91" y="303"/>
                    </a:lnTo>
                    <a:lnTo>
                      <a:pt x="104" y="273"/>
                    </a:lnTo>
                    <a:lnTo>
                      <a:pt x="119" y="254"/>
                    </a:lnTo>
                    <a:lnTo>
                      <a:pt x="128" y="254"/>
                    </a:lnTo>
                    <a:lnTo>
                      <a:pt x="128" y="230"/>
                    </a:lnTo>
                    <a:lnTo>
                      <a:pt x="119" y="194"/>
                    </a:lnTo>
                    <a:lnTo>
                      <a:pt x="130" y="67"/>
                    </a:lnTo>
                    <a:lnTo>
                      <a:pt x="168" y="25"/>
                    </a:lnTo>
                    <a:lnTo>
                      <a:pt x="138" y="1"/>
                    </a:lnTo>
                    <a:lnTo>
                      <a:pt x="62" y="0"/>
                    </a:lnTo>
                    <a:lnTo>
                      <a:pt x="14" y="6"/>
                    </a:lnTo>
                    <a:lnTo>
                      <a:pt x="0" y="26"/>
                    </a:lnTo>
                    <a:lnTo>
                      <a:pt x="19" y="5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779" name="Freeform 203"/>
            <p:cNvSpPr>
              <a:spLocks/>
            </p:cNvSpPr>
            <p:nvPr/>
          </p:nvSpPr>
          <p:spPr bwMode="auto">
            <a:xfrm>
              <a:off x="3552" y="1830"/>
              <a:ext cx="46" cy="80"/>
            </a:xfrm>
            <a:custGeom>
              <a:avLst/>
              <a:gdLst>
                <a:gd name="T0" fmla="*/ 45 w 46"/>
                <a:gd name="T1" fmla="*/ 0 h 80"/>
                <a:gd name="T2" fmla="*/ 15 w 46"/>
                <a:gd name="T3" fmla="*/ 20 h 80"/>
                <a:gd name="T4" fmla="*/ 0 w 46"/>
                <a:gd name="T5" fmla="*/ 59 h 80"/>
                <a:gd name="T6" fmla="*/ 15 w 46"/>
                <a:gd name="T7" fmla="*/ 79 h 80"/>
                <a:gd name="T8" fmla="*/ 28 w 46"/>
                <a:gd name="T9" fmla="*/ 79 h 80"/>
                <a:gd name="T10" fmla="*/ 15 w 46"/>
                <a:gd name="T11" fmla="*/ 63 h 80"/>
                <a:gd name="T12" fmla="*/ 30 w 46"/>
                <a:gd name="T13" fmla="*/ 13 h 80"/>
                <a:gd name="T14" fmla="*/ 45 w 46"/>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0">
                  <a:moveTo>
                    <a:pt x="45" y="0"/>
                  </a:moveTo>
                  <a:lnTo>
                    <a:pt x="15" y="20"/>
                  </a:lnTo>
                  <a:lnTo>
                    <a:pt x="0" y="59"/>
                  </a:lnTo>
                  <a:lnTo>
                    <a:pt x="15" y="79"/>
                  </a:lnTo>
                  <a:lnTo>
                    <a:pt x="28" y="79"/>
                  </a:lnTo>
                  <a:lnTo>
                    <a:pt x="15" y="63"/>
                  </a:lnTo>
                  <a:lnTo>
                    <a:pt x="30" y="13"/>
                  </a:lnTo>
                  <a:lnTo>
                    <a:pt x="45"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0" name="Freeform 204"/>
            <p:cNvSpPr>
              <a:spLocks/>
            </p:cNvSpPr>
            <p:nvPr/>
          </p:nvSpPr>
          <p:spPr bwMode="auto">
            <a:xfrm>
              <a:off x="3609" y="1621"/>
              <a:ext cx="104" cy="231"/>
            </a:xfrm>
            <a:custGeom>
              <a:avLst/>
              <a:gdLst>
                <a:gd name="T0" fmla="*/ 62 w 104"/>
                <a:gd name="T1" fmla="*/ 15 h 231"/>
                <a:gd name="T2" fmla="*/ 70 w 104"/>
                <a:gd name="T3" fmla="*/ 32 h 231"/>
                <a:gd name="T4" fmla="*/ 79 w 104"/>
                <a:gd name="T5" fmla="*/ 46 h 231"/>
                <a:gd name="T6" fmla="*/ 62 w 104"/>
                <a:gd name="T7" fmla="*/ 58 h 231"/>
                <a:gd name="T8" fmla="*/ 48 w 104"/>
                <a:gd name="T9" fmla="*/ 68 h 231"/>
                <a:gd name="T10" fmla="*/ 51 w 104"/>
                <a:gd name="T11" fmla="*/ 82 h 231"/>
                <a:gd name="T12" fmla="*/ 64 w 104"/>
                <a:gd name="T13" fmla="*/ 100 h 231"/>
                <a:gd name="T14" fmla="*/ 71 w 104"/>
                <a:gd name="T15" fmla="*/ 116 h 231"/>
                <a:gd name="T16" fmla="*/ 66 w 104"/>
                <a:gd name="T17" fmla="*/ 129 h 231"/>
                <a:gd name="T18" fmla="*/ 51 w 104"/>
                <a:gd name="T19" fmla="*/ 133 h 231"/>
                <a:gd name="T20" fmla="*/ 36 w 104"/>
                <a:gd name="T21" fmla="*/ 137 h 231"/>
                <a:gd name="T22" fmla="*/ 30 w 104"/>
                <a:gd name="T23" fmla="*/ 146 h 231"/>
                <a:gd name="T24" fmla="*/ 44 w 104"/>
                <a:gd name="T25" fmla="*/ 160 h 231"/>
                <a:gd name="T26" fmla="*/ 51 w 104"/>
                <a:gd name="T27" fmla="*/ 176 h 231"/>
                <a:gd name="T28" fmla="*/ 60 w 104"/>
                <a:gd name="T29" fmla="*/ 194 h 231"/>
                <a:gd name="T30" fmla="*/ 41 w 104"/>
                <a:gd name="T31" fmla="*/ 196 h 231"/>
                <a:gd name="T32" fmla="*/ 22 w 104"/>
                <a:gd name="T33" fmla="*/ 198 h 231"/>
                <a:gd name="T34" fmla="*/ 8 w 104"/>
                <a:gd name="T35" fmla="*/ 205 h 231"/>
                <a:gd name="T36" fmla="*/ 3 w 104"/>
                <a:gd name="T37" fmla="*/ 214 h 231"/>
                <a:gd name="T38" fmla="*/ 18 w 104"/>
                <a:gd name="T39" fmla="*/ 224 h 231"/>
                <a:gd name="T40" fmla="*/ 31 w 104"/>
                <a:gd name="T41" fmla="*/ 228 h 231"/>
                <a:gd name="T42" fmla="*/ 44 w 104"/>
                <a:gd name="T43" fmla="*/ 225 h 231"/>
                <a:gd name="T44" fmla="*/ 43 w 104"/>
                <a:gd name="T45" fmla="*/ 211 h 231"/>
                <a:gd name="T46" fmla="*/ 36 w 104"/>
                <a:gd name="T47" fmla="*/ 194 h 231"/>
                <a:gd name="T48" fmla="*/ 29 w 104"/>
                <a:gd name="T49" fmla="*/ 181 h 231"/>
                <a:gd name="T50" fmla="*/ 41 w 104"/>
                <a:gd name="T51" fmla="*/ 172 h 231"/>
                <a:gd name="T52" fmla="*/ 56 w 104"/>
                <a:gd name="T53" fmla="*/ 166 h 231"/>
                <a:gd name="T54" fmla="*/ 67 w 104"/>
                <a:gd name="T55" fmla="*/ 156 h 231"/>
                <a:gd name="T56" fmla="*/ 63 w 104"/>
                <a:gd name="T57" fmla="*/ 143 h 231"/>
                <a:gd name="T58" fmla="*/ 49 w 104"/>
                <a:gd name="T59" fmla="*/ 127 h 231"/>
                <a:gd name="T60" fmla="*/ 40 w 104"/>
                <a:gd name="T61" fmla="*/ 113 h 231"/>
                <a:gd name="T62" fmla="*/ 51 w 104"/>
                <a:gd name="T63" fmla="*/ 104 h 231"/>
                <a:gd name="T64" fmla="*/ 66 w 104"/>
                <a:gd name="T65" fmla="*/ 98 h 231"/>
                <a:gd name="T66" fmla="*/ 79 w 104"/>
                <a:gd name="T67" fmla="*/ 85 h 231"/>
                <a:gd name="T68" fmla="*/ 77 w 104"/>
                <a:gd name="T69" fmla="*/ 71 h 231"/>
                <a:gd name="T70" fmla="*/ 67 w 104"/>
                <a:gd name="T71" fmla="*/ 58 h 231"/>
                <a:gd name="T72" fmla="*/ 58 w 104"/>
                <a:gd name="T73" fmla="*/ 45 h 231"/>
                <a:gd name="T74" fmla="*/ 49 w 104"/>
                <a:gd name="T75" fmla="*/ 30 h 231"/>
                <a:gd name="T76" fmla="*/ 64 w 104"/>
                <a:gd name="T77" fmla="*/ 23 h 231"/>
                <a:gd name="T78" fmla="*/ 77 w 104"/>
                <a:gd name="T79" fmla="*/ 19 h 231"/>
                <a:gd name="T80" fmla="*/ 93 w 104"/>
                <a:gd name="T81" fmla="*/ 12 h 231"/>
                <a:gd name="T82" fmla="*/ 97 w 104"/>
                <a:gd name="T83" fmla="*/ 0 h 231"/>
                <a:gd name="T84" fmla="*/ 82 w 104"/>
                <a:gd name="T85" fmla="*/ 0 h 231"/>
                <a:gd name="T86" fmla="*/ 69 w 104"/>
                <a:gd name="T87" fmla="*/ 0 h 231"/>
                <a:gd name="T88" fmla="*/ 56 w 104"/>
                <a:gd name="T8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4" h="231">
                  <a:moveTo>
                    <a:pt x="55" y="6"/>
                  </a:moveTo>
                  <a:lnTo>
                    <a:pt x="59" y="10"/>
                  </a:lnTo>
                  <a:lnTo>
                    <a:pt x="62" y="15"/>
                  </a:lnTo>
                  <a:lnTo>
                    <a:pt x="63" y="20"/>
                  </a:lnTo>
                  <a:lnTo>
                    <a:pt x="66" y="25"/>
                  </a:lnTo>
                  <a:lnTo>
                    <a:pt x="70" y="32"/>
                  </a:lnTo>
                  <a:lnTo>
                    <a:pt x="74" y="38"/>
                  </a:lnTo>
                  <a:lnTo>
                    <a:pt x="77" y="42"/>
                  </a:lnTo>
                  <a:lnTo>
                    <a:pt x="79" y="46"/>
                  </a:lnTo>
                  <a:lnTo>
                    <a:pt x="71" y="52"/>
                  </a:lnTo>
                  <a:lnTo>
                    <a:pt x="66" y="54"/>
                  </a:lnTo>
                  <a:lnTo>
                    <a:pt x="62" y="58"/>
                  </a:lnTo>
                  <a:lnTo>
                    <a:pt x="56" y="61"/>
                  </a:lnTo>
                  <a:lnTo>
                    <a:pt x="52" y="65"/>
                  </a:lnTo>
                  <a:lnTo>
                    <a:pt x="48" y="68"/>
                  </a:lnTo>
                  <a:lnTo>
                    <a:pt x="48" y="72"/>
                  </a:lnTo>
                  <a:lnTo>
                    <a:pt x="49" y="78"/>
                  </a:lnTo>
                  <a:lnTo>
                    <a:pt x="51" y="82"/>
                  </a:lnTo>
                  <a:lnTo>
                    <a:pt x="56" y="88"/>
                  </a:lnTo>
                  <a:lnTo>
                    <a:pt x="60" y="94"/>
                  </a:lnTo>
                  <a:lnTo>
                    <a:pt x="64" y="100"/>
                  </a:lnTo>
                  <a:lnTo>
                    <a:pt x="67" y="104"/>
                  </a:lnTo>
                  <a:lnTo>
                    <a:pt x="69" y="110"/>
                  </a:lnTo>
                  <a:lnTo>
                    <a:pt x="71" y="116"/>
                  </a:lnTo>
                  <a:lnTo>
                    <a:pt x="71" y="120"/>
                  </a:lnTo>
                  <a:lnTo>
                    <a:pt x="71" y="124"/>
                  </a:lnTo>
                  <a:lnTo>
                    <a:pt x="66" y="129"/>
                  </a:lnTo>
                  <a:lnTo>
                    <a:pt x="62" y="130"/>
                  </a:lnTo>
                  <a:lnTo>
                    <a:pt x="56" y="132"/>
                  </a:lnTo>
                  <a:lnTo>
                    <a:pt x="51" y="133"/>
                  </a:lnTo>
                  <a:lnTo>
                    <a:pt x="45" y="135"/>
                  </a:lnTo>
                  <a:lnTo>
                    <a:pt x="40" y="135"/>
                  </a:lnTo>
                  <a:lnTo>
                    <a:pt x="36" y="137"/>
                  </a:lnTo>
                  <a:lnTo>
                    <a:pt x="31" y="139"/>
                  </a:lnTo>
                  <a:lnTo>
                    <a:pt x="26" y="142"/>
                  </a:lnTo>
                  <a:lnTo>
                    <a:pt x="30" y="146"/>
                  </a:lnTo>
                  <a:lnTo>
                    <a:pt x="37" y="150"/>
                  </a:lnTo>
                  <a:lnTo>
                    <a:pt x="41" y="156"/>
                  </a:lnTo>
                  <a:lnTo>
                    <a:pt x="44" y="160"/>
                  </a:lnTo>
                  <a:lnTo>
                    <a:pt x="45" y="166"/>
                  </a:lnTo>
                  <a:lnTo>
                    <a:pt x="49" y="172"/>
                  </a:lnTo>
                  <a:lnTo>
                    <a:pt x="51" y="176"/>
                  </a:lnTo>
                  <a:lnTo>
                    <a:pt x="53" y="182"/>
                  </a:lnTo>
                  <a:lnTo>
                    <a:pt x="58" y="188"/>
                  </a:lnTo>
                  <a:lnTo>
                    <a:pt x="60" y="194"/>
                  </a:lnTo>
                  <a:lnTo>
                    <a:pt x="55" y="195"/>
                  </a:lnTo>
                  <a:lnTo>
                    <a:pt x="49" y="196"/>
                  </a:lnTo>
                  <a:lnTo>
                    <a:pt x="41" y="196"/>
                  </a:lnTo>
                  <a:lnTo>
                    <a:pt x="36" y="196"/>
                  </a:lnTo>
                  <a:lnTo>
                    <a:pt x="29" y="196"/>
                  </a:lnTo>
                  <a:lnTo>
                    <a:pt x="22" y="198"/>
                  </a:lnTo>
                  <a:lnTo>
                    <a:pt x="15" y="198"/>
                  </a:lnTo>
                  <a:lnTo>
                    <a:pt x="10" y="201"/>
                  </a:lnTo>
                  <a:lnTo>
                    <a:pt x="8" y="205"/>
                  </a:lnTo>
                  <a:lnTo>
                    <a:pt x="4" y="207"/>
                  </a:lnTo>
                  <a:lnTo>
                    <a:pt x="0" y="210"/>
                  </a:lnTo>
                  <a:lnTo>
                    <a:pt x="3" y="214"/>
                  </a:lnTo>
                  <a:lnTo>
                    <a:pt x="7" y="217"/>
                  </a:lnTo>
                  <a:lnTo>
                    <a:pt x="11" y="220"/>
                  </a:lnTo>
                  <a:lnTo>
                    <a:pt x="18" y="224"/>
                  </a:lnTo>
                  <a:lnTo>
                    <a:pt x="23" y="227"/>
                  </a:lnTo>
                  <a:lnTo>
                    <a:pt x="27" y="228"/>
                  </a:lnTo>
                  <a:lnTo>
                    <a:pt x="31" y="228"/>
                  </a:lnTo>
                  <a:lnTo>
                    <a:pt x="37" y="230"/>
                  </a:lnTo>
                  <a:lnTo>
                    <a:pt x="41" y="230"/>
                  </a:lnTo>
                  <a:lnTo>
                    <a:pt x="44" y="225"/>
                  </a:lnTo>
                  <a:lnTo>
                    <a:pt x="44" y="220"/>
                  </a:lnTo>
                  <a:lnTo>
                    <a:pt x="44" y="215"/>
                  </a:lnTo>
                  <a:lnTo>
                    <a:pt x="43" y="211"/>
                  </a:lnTo>
                  <a:lnTo>
                    <a:pt x="41" y="205"/>
                  </a:lnTo>
                  <a:lnTo>
                    <a:pt x="40" y="199"/>
                  </a:lnTo>
                  <a:lnTo>
                    <a:pt x="36" y="194"/>
                  </a:lnTo>
                  <a:lnTo>
                    <a:pt x="34" y="188"/>
                  </a:lnTo>
                  <a:lnTo>
                    <a:pt x="33" y="184"/>
                  </a:lnTo>
                  <a:lnTo>
                    <a:pt x="29" y="181"/>
                  </a:lnTo>
                  <a:lnTo>
                    <a:pt x="29" y="176"/>
                  </a:lnTo>
                  <a:lnTo>
                    <a:pt x="34" y="175"/>
                  </a:lnTo>
                  <a:lnTo>
                    <a:pt x="41" y="172"/>
                  </a:lnTo>
                  <a:lnTo>
                    <a:pt x="47" y="171"/>
                  </a:lnTo>
                  <a:lnTo>
                    <a:pt x="52" y="169"/>
                  </a:lnTo>
                  <a:lnTo>
                    <a:pt x="56" y="166"/>
                  </a:lnTo>
                  <a:lnTo>
                    <a:pt x="62" y="165"/>
                  </a:lnTo>
                  <a:lnTo>
                    <a:pt x="66" y="162"/>
                  </a:lnTo>
                  <a:lnTo>
                    <a:pt x="67" y="156"/>
                  </a:lnTo>
                  <a:lnTo>
                    <a:pt x="66" y="152"/>
                  </a:lnTo>
                  <a:lnTo>
                    <a:pt x="66" y="147"/>
                  </a:lnTo>
                  <a:lnTo>
                    <a:pt x="63" y="143"/>
                  </a:lnTo>
                  <a:lnTo>
                    <a:pt x="60" y="139"/>
                  </a:lnTo>
                  <a:lnTo>
                    <a:pt x="56" y="133"/>
                  </a:lnTo>
                  <a:lnTo>
                    <a:pt x="49" y="127"/>
                  </a:lnTo>
                  <a:lnTo>
                    <a:pt x="44" y="121"/>
                  </a:lnTo>
                  <a:lnTo>
                    <a:pt x="41" y="117"/>
                  </a:lnTo>
                  <a:lnTo>
                    <a:pt x="40" y="113"/>
                  </a:lnTo>
                  <a:lnTo>
                    <a:pt x="41" y="108"/>
                  </a:lnTo>
                  <a:lnTo>
                    <a:pt x="45" y="107"/>
                  </a:lnTo>
                  <a:lnTo>
                    <a:pt x="51" y="104"/>
                  </a:lnTo>
                  <a:lnTo>
                    <a:pt x="58" y="103"/>
                  </a:lnTo>
                  <a:lnTo>
                    <a:pt x="62" y="100"/>
                  </a:lnTo>
                  <a:lnTo>
                    <a:pt x="66" y="98"/>
                  </a:lnTo>
                  <a:lnTo>
                    <a:pt x="71" y="94"/>
                  </a:lnTo>
                  <a:lnTo>
                    <a:pt x="75" y="90"/>
                  </a:lnTo>
                  <a:lnTo>
                    <a:pt x="79" y="85"/>
                  </a:lnTo>
                  <a:lnTo>
                    <a:pt x="79" y="81"/>
                  </a:lnTo>
                  <a:lnTo>
                    <a:pt x="79" y="77"/>
                  </a:lnTo>
                  <a:lnTo>
                    <a:pt x="77" y="71"/>
                  </a:lnTo>
                  <a:lnTo>
                    <a:pt x="74" y="66"/>
                  </a:lnTo>
                  <a:lnTo>
                    <a:pt x="71" y="61"/>
                  </a:lnTo>
                  <a:lnTo>
                    <a:pt x="67" y="58"/>
                  </a:lnTo>
                  <a:lnTo>
                    <a:pt x="64" y="54"/>
                  </a:lnTo>
                  <a:lnTo>
                    <a:pt x="60" y="49"/>
                  </a:lnTo>
                  <a:lnTo>
                    <a:pt x="58" y="45"/>
                  </a:lnTo>
                  <a:lnTo>
                    <a:pt x="53" y="39"/>
                  </a:lnTo>
                  <a:lnTo>
                    <a:pt x="51" y="35"/>
                  </a:lnTo>
                  <a:lnTo>
                    <a:pt x="49" y="30"/>
                  </a:lnTo>
                  <a:lnTo>
                    <a:pt x="53" y="26"/>
                  </a:lnTo>
                  <a:lnTo>
                    <a:pt x="59" y="25"/>
                  </a:lnTo>
                  <a:lnTo>
                    <a:pt x="64" y="23"/>
                  </a:lnTo>
                  <a:lnTo>
                    <a:pt x="69" y="22"/>
                  </a:lnTo>
                  <a:lnTo>
                    <a:pt x="73" y="20"/>
                  </a:lnTo>
                  <a:lnTo>
                    <a:pt x="77" y="19"/>
                  </a:lnTo>
                  <a:lnTo>
                    <a:pt x="82" y="17"/>
                  </a:lnTo>
                  <a:lnTo>
                    <a:pt x="89" y="15"/>
                  </a:lnTo>
                  <a:lnTo>
                    <a:pt x="93" y="12"/>
                  </a:lnTo>
                  <a:lnTo>
                    <a:pt x="99" y="9"/>
                  </a:lnTo>
                  <a:lnTo>
                    <a:pt x="103" y="3"/>
                  </a:lnTo>
                  <a:lnTo>
                    <a:pt x="97" y="0"/>
                  </a:lnTo>
                  <a:lnTo>
                    <a:pt x="92" y="0"/>
                  </a:lnTo>
                  <a:lnTo>
                    <a:pt x="86" y="0"/>
                  </a:lnTo>
                  <a:lnTo>
                    <a:pt x="82" y="0"/>
                  </a:lnTo>
                  <a:lnTo>
                    <a:pt x="78" y="0"/>
                  </a:lnTo>
                  <a:lnTo>
                    <a:pt x="73" y="0"/>
                  </a:lnTo>
                  <a:lnTo>
                    <a:pt x="69" y="0"/>
                  </a:lnTo>
                  <a:lnTo>
                    <a:pt x="64" y="0"/>
                  </a:lnTo>
                  <a:lnTo>
                    <a:pt x="60" y="0"/>
                  </a:lnTo>
                  <a:lnTo>
                    <a:pt x="56" y="0"/>
                  </a:lnTo>
                  <a:lnTo>
                    <a:pt x="52" y="0"/>
                  </a:lnTo>
                  <a:lnTo>
                    <a:pt x="55" y="4"/>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1" name="Freeform 205"/>
            <p:cNvSpPr>
              <a:spLocks/>
            </p:cNvSpPr>
            <p:nvPr/>
          </p:nvSpPr>
          <p:spPr bwMode="auto">
            <a:xfrm>
              <a:off x="3801" y="1620"/>
              <a:ext cx="79" cy="221"/>
            </a:xfrm>
            <a:custGeom>
              <a:avLst/>
              <a:gdLst>
                <a:gd name="T0" fmla="*/ 5 w 79"/>
                <a:gd name="T1" fmla="*/ 10 h 221"/>
                <a:gd name="T2" fmla="*/ 13 w 79"/>
                <a:gd name="T3" fmla="*/ 20 h 221"/>
                <a:gd name="T4" fmla="*/ 24 w 79"/>
                <a:gd name="T5" fmla="*/ 32 h 221"/>
                <a:gd name="T6" fmla="*/ 28 w 79"/>
                <a:gd name="T7" fmla="*/ 40 h 221"/>
                <a:gd name="T8" fmla="*/ 19 w 79"/>
                <a:gd name="T9" fmla="*/ 46 h 221"/>
                <a:gd name="T10" fmla="*/ 7 w 79"/>
                <a:gd name="T11" fmla="*/ 56 h 221"/>
                <a:gd name="T12" fmla="*/ 1 w 79"/>
                <a:gd name="T13" fmla="*/ 65 h 221"/>
                <a:gd name="T14" fmla="*/ 1 w 79"/>
                <a:gd name="T15" fmla="*/ 75 h 221"/>
                <a:gd name="T16" fmla="*/ 9 w 79"/>
                <a:gd name="T17" fmla="*/ 85 h 221"/>
                <a:gd name="T18" fmla="*/ 19 w 79"/>
                <a:gd name="T19" fmla="*/ 93 h 221"/>
                <a:gd name="T20" fmla="*/ 28 w 79"/>
                <a:gd name="T21" fmla="*/ 100 h 221"/>
                <a:gd name="T22" fmla="*/ 35 w 79"/>
                <a:gd name="T23" fmla="*/ 109 h 221"/>
                <a:gd name="T24" fmla="*/ 32 w 79"/>
                <a:gd name="T25" fmla="*/ 119 h 221"/>
                <a:gd name="T26" fmla="*/ 24 w 79"/>
                <a:gd name="T27" fmla="*/ 129 h 221"/>
                <a:gd name="T28" fmla="*/ 16 w 79"/>
                <a:gd name="T29" fmla="*/ 140 h 221"/>
                <a:gd name="T30" fmla="*/ 8 w 79"/>
                <a:gd name="T31" fmla="*/ 152 h 221"/>
                <a:gd name="T32" fmla="*/ 12 w 79"/>
                <a:gd name="T33" fmla="*/ 159 h 221"/>
                <a:gd name="T34" fmla="*/ 22 w 79"/>
                <a:gd name="T35" fmla="*/ 163 h 221"/>
                <a:gd name="T36" fmla="*/ 31 w 79"/>
                <a:gd name="T37" fmla="*/ 168 h 221"/>
                <a:gd name="T38" fmla="*/ 42 w 79"/>
                <a:gd name="T39" fmla="*/ 172 h 221"/>
                <a:gd name="T40" fmla="*/ 52 w 79"/>
                <a:gd name="T41" fmla="*/ 179 h 221"/>
                <a:gd name="T42" fmla="*/ 54 w 79"/>
                <a:gd name="T43" fmla="*/ 187 h 221"/>
                <a:gd name="T44" fmla="*/ 43 w 79"/>
                <a:gd name="T45" fmla="*/ 195 h 221"/>
                <a:gd name="T46" fmla="*/ 36 w 79"/>
                <a:gd name="T47" fmla="*/ 204 h 221"/>
                <a:gd name="T48" fmla="*/ 32 w 79"/>
                <a:gd name="T49" fmla="*/ 214 h 221"/>
                <a:gd name="T50" fmla="*/ 34 w 79"/>
                <a:gd name="T51" fmla="*/ 220 h 221"/>
                <a:gd name="T52" fmla="*/ 46 w 79"/>
                <a:gd name="T53" fmla="*/ 218 h 221"/>
                <a:gd name="T54" fmla="*/ 58 w 79"/>
                <a:gd name="T55" fmla="*/ 214 h 221"/>
                <a:gd name="T56" fmla="*/ 66 w 79"/>
                <a:gd name="T57" fmla="*/ 211 h 221"/>
                <a:gd name="T58" fmla="*/ 74 w 79"/>
                <a:gd name="T59" fmla="*/ 210 h 221"/>
                <a:gd name="T60" fmla="*/ 76 w 79"/>
                <a:gd name="T61" fmla="*/ 205 h 221"/>
                <a:gd name="T62" fmla="*/ 66 w 79"/>
                <a:gd name="T63" fmla="*/ 198 h 221"/>
                <a:gd name="T64" fmla="*/ 52 w 79"/>
                <a:gd name="T65" fmla="*/ 192 h 221"/>
                <a:gd name="T66" fmla="*/ 38 w 79"/>
                <a:gd name="T67" fmla="*/ 188 h 221"/>
                <a:gd name="T68" fmla="*/ 25 w 79"/>
                <a:gd name="T69" fmla="*/ 184 h 221"/>
                <a:gd name="T70" fmla="*/ 23 w 79"/>
                <a:gd name="T71" fmla="*/ 178 h 221"/>
                <a:gd name="T72" fmla="*/ 29 w 79"/>
                <a:gd name="T73" fmla="*/ 169 h 221"/>
                <a:gd name="T74" fmla="*/ 39 w 79"/>
                <a:gd name="T75" fmla="*/ 162 h 221"/>
                <a:gd name="T76" fmla="*/ 47 w 79"/>
                <a:gd name="T77" fmla="*/ 152 h 221"/>
                <a:gd name="T78" fmla="*/ 35 w 79"/>
                <a:gd name="T79" fmla="*/ 140 h 221"/>
                <a:gd name="T80" fmla="*/ 24 w 79"/>
                <a:gd name="T81" fmla="*/ 133 h 221"/>
                <a:gd name="T82" fmla="*/ 15 w 79"/>
                <a:gd name="T83" fmla="*/ 129 h 221"/>
                <a:gd name="T84" fmla="*/ 8 w 79"/>
                <a:gd name="T85" fmla="*/ 120 h 221"/>
                <a:gd name="T86" fmla="*/ 8 w 79"/>
                <a:gd name="T87" fmla="*/ 110 h 221"/>
                <a:gd name="T88" fmla="*/ 17 w 79"/>
                <a:gd name="T89" fmla="*/ 98 h 221"/>
                <a:gd name="T90" fmla="*/ 27 w 79"/>
                <a:gd name="T91" fmla="*/ 88 h 221"/>
                <a:gd name="T92" fmla="*/ 36 w 79"/>
                <a:gd name="T93" fmla="*/ 79 h 221"/>
                <a:gd name="T94" fmla="*/ 34 w 79"/>
                <a:gd name="T95" fmla="*/ 69 h 221"/>
                <a:gd name="T96" fmla="*/ 20 w 79"/>
                <a:gd name="T97" fmla="*/ 58 h 221"/>
                <a:gd name="T98" fmla="*/ 11 w 79"/>
                <a:gd name="T99" fmla="*/ 48 h 221"/>
                <a:gd name="T100" fmla="*/ 5 w 79"/>
                <a:gd name="T101" fmla="*/ 40 h 221"/>
                <a:gd name="T102" fmla="*/ 7 w 79"/>
                <a:gd name="T103" fmla="*/ 30 h 221"/>
                <a:gd name="T104" fmla="*/ 16 w 79"/>
                <a:gd name="T105" fmla="*/ 23 h 221"/>
                <a:gd name="T106" fmla="*/ 24 w 79"/>
                <a:gd name="T107" fmla="*/ 17 h 221"/>
                <a:gd name="T108" fmla="*/ 32 w 79"/>
                <a:gd name="T109" fmla="*/ 12 h 221"/>
                <a:gd name="T110" fmla="*/ 38 w 79"/>
                <a:gd name="T111" fmla="*/ 3 h 221"/>
                <a:gd name="T112" fmla="*/ 28 w 79"/>
                <a:gd name="T113" fmla="*/ 0 h 221"/>
                <a:gd name="T114" fmla="*/ 19 w 79"/>
                <a:gd name="T115" fmla="*/ 0 h 221"/>
                <a:gd name="T116" fmla="*/ 9 w 79"/>
                <a:gd name="T117" fmla="*/ 0 h 221"/>
                <a:gd name="T118" fmla="*/ 1 w 79"/>
                <a:gd name="T119" fmla="*/ 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221">
                  <a:moveTo>
                    <a:pt x="0" y="4"/>
                  </a:moveTo>
                  <a:lnTo>
                    <a:pt x="5" y="10"/>
                  </a:lnTo>
                  <a:lnTo>
                    <a:pt x="9" y="16"/>
                  </a:lnTo>
                  <a:lnTo>
                    <a:pt x="13" y="20"/>
                  </a:lnTo>
                  <a:lnTo>
                    <a:pt x="19" y="25"/>
                  </a:lnTo>
                  <a:lnTo>
                    <a:pt x="24" y="32"/>
                  </a:lnTo>
                  <a:lnTo>
                    <a:pt x="28" y="35"/>
                  </a:lnTo>
                  <a:lnTo>
                    <a:pt x="28" y="40"/>
                  </a:lnTo>
                  <a:lnTo>
                    <a:pt x="24" y="42"/>
                  </a:lnTo>
                  <a:lnTo>
                    <a:pt x="19" y="46"/>
                  </a:lnTo>
                  <a:lnTo>
                    <a:pt x="12" y="51"/>
                  </a:lnTo>
                  <a:lnTo>
                    <a:pt x="7" y="56"/>
                  </a:lnTo>
                  <a:lnTo>
                    <a:pt x="3" y="61"/>
                  </a:lnTo>
                  <a:lnTo>
                    <a:pt x="1" y="65"/>
                  </a:lnTo>
                  <a:lnTo>
                    <a:pt x="0" y="71"/>
                  </a:lnTo>
                  <a:lnTo>
                    <a:pt x="1" y="75"/>
                  </a:lnTo>
                  <a:lnTo>
                    <a:pt x="4" y="79"/>
                  </a:lnTo>
                  <a:lnTo>
                    <a:pt x="9" y="85"/>
                  </a:lnTo>
                  <a:lnTo>
                    <a:pt x="15" y="88"/>
                  </a:lnTo>
                  <a:lnTo>
                    <a:pt x="19" y="93"/>
                  </a:lnTo>
                  <a:lnTo>
                    <a:pt x="24" y="95"/>
                  </a:lnTo>
                  <a:lnTo>
                    <a:pt x="28" y="100"/>
                  </a:lnTo>
                  <a:lnTo>
                    <a:pt x="32" y="104"/>
                  </a:lnTo>
                  <a:lnTo>
                    <a:pt x="35" y="109"/>
                  </a:lnTo>
                  <a:lnTo>
                    <a:pt x="35" y="114"/>
                  </a:lnTo>
                  <a:lnTo>
                    <a:pt x="32" y="119"/>
                  </a:lnTo>
                  <a:lnTo>
                    <a:pt x="27" y="123"/>
                  </a:lnTo>
                  <a:lnTo>
                    <a:pt x="24" y="129"/>
                  </a:lnTo>
                  <a:lnTo>
                    <a:pt x="19" y="136"/>
                  </a:lnTo>
                  <a:lnTo>
                    <a:pt x="16" y="140"/>
                  </a:lnTo>
                  <a:lnTo>
                    <a:pt x="12" y="146"/>
                  </a:lnTo>
                  <a:lnTo>
                    <a:pt x="8" y="152"/>
                  </a:lnTo>
                  <a:lnTo>
                    <a:pt x="7" y="158"/>
                  </a:lnTo>
                  <a:lnTo>
                    <a:pt x="12" y="159"/>
                  </a:lnTo>
                  <a:lnTo>
                    <a:pt x="16" y="162"/>
                  </a:lnTo>
                  <a:lnTo>
                    <a:pt x="22" y="163"/>
                  </a:lnTo>
                  <a:lnTo>
                    <a:pt x="25" y="165"/>
                  </a:lnTo>
                  <a:lnTo>
                    <a:pt x="31" y="168"/>
                  </a:lnTo>
                  <a:lnTo>
                    <a:pt x="36" y="171"/>
                  </a:lnTo>
                  <a:lnTo>
                    <a:pt x="42" y="172"/>
                  </a:lnTo>
                  <a:lnTo>
                    <a:pt x="47" y="175"/>
                  </a:lnTo>
                  <a:lnTo>
                    <a:pt x="52" y="179"/>
                  </a:lnTo>
                  <a:lnTo>
                    <a:pt x="56" y="182"/>
                  </a:lnTo>
                  <a:lnTo>
                    <a:pt x="54" y="187"/>
                  </a:lnTo>
                  <a:lnTo>
                    <a:pt x="48" y="192"/>
                  </a:lnTo>
                  <a:lnTo>
                    <a:pt x="43" y="195"/>
                  </a:lnTo>
                  <a:lnTo>
                    <a:pt x="40" y="200"/>
                  </a:lnTo>
                  <a:lnTo>
                    <a:pt x="36" y="204"/>
                  </a:lnTo>
                  <a:lnTo>
                    <a:pt x="35" y="208"/>
                  </a:lnTo>
                  <a:lnTo>
                    <a:pt x="32" y="214"/>
                  </a:lnTo>
                  <a:lnTo>
                    <a:pt x="29" y="218"/>
                  </a:lnTo>
                  <a:lnTo>
                    <a:pt x="34" y="220"/>
                  </a:lnTo>
                  <a:lnTo>
                    <a:pt x="40" y="220"/>
                  </a:lnTo>
                  <a:lnTo>
                    <a:pt x="46" y="218"/>
                  </a:lnTo>
                  <a:lnTo>
                    <a:pt x="51" y="217"/>
                  </a:lnTo>
                  <a:lnTo>
                    <a:pt x="58" y="214"/>
                  </a:lnTo>
                  <a:lnTo>
                    <a:pt x="62" y="213"/>
                  </a:lnTo>
                  <a:lnTo>
                    <a:pt x="66" y="211"/>
                  </a:lnTo>
                  <a:lnTo>
                    <a:pt x="70" y="210"/>
                  </a:lnTo>
                  <a:lnTo>
                    <a:pt x="74" y="210"/>
                  </a:lnTo>
                  <a:lnTo>
                    <a:pt x="78" y="210"/>
                  </a:lnTo>
                  <a:lnTo>
                    <a:pt x="76" y="205"/>
                  </a:lnTo>
                  <a:lnTo>
                    <a:pt x="72" y="203"/>
                  </a:lnTo>
                  <a:lnTo>
                    <a:pt x="66" y="198"/>
                  </a:lnTo>
                  <a:lnTo>
                    <a:pt x="60" y="195"/>
                  </a:lnTo>
                  <a:lnTo>
                    <a:pt x="52" y="192"/>
                  </a:lnTo>
                  <a:lnTo>
                    <a:pt x="43" y="189"/>
                  </a:lnTo>
                  <a:lnTo>
                    <a:pt x="38" y="188"/>
                  </a:lnTo>
                  <a:lnTo>
                    <a:pt x="31" y="187"/>
                  </a:lnTo>
                  <a:lnTo>
                    <a:pt x="25" y="184"/>
                  </a:lnTo>
                  <a:lnTo>
                    <a:pt x="22" y="182"/>
                  </a:lnTo>
                  <a:lnTo>
                    <a:pt x="23" y="178"/>
                  </a:lnTo>
                  <a:lnTo>
                    <a:pt x="27" y="173"/>
                  </a:lnTo>
                  <a:lnTo>
                    <a:pt x="29" y="169"/>
                  </a:lnTo>
                  <a:lnTo>
                    <a:pt x="34" y="166"/>
                  </a:lnTo>
                  <a:lnTo>
                    <a:pt x="39" y="162"/>
                  </a:lnTo>
                  <a:lnTo>
                    <a:pt x="44" y="156"/>
                  </a:lnTo>
                  <a:lnTo>
                    <a:pt x="47" y="152"/>
                  </a:lnTo>
                  <a:lnTo>
                    <a:pt x="42" y="146"/>
                  </a:lnTo>
                  <a:lnTo>
                    <a:pt x="35" y="140"/>
                  </a:lnTo>
                  <a:lnTo>
                    <a:pt x="31" y="136"/>
                  </a:lnTo>
                  <a:lnTo>
                    <a:pt x="24" y="133"/>
                  </a:lnTo>
                  <a:lnTo>
                    <a:pt x="19" y="132"/>
                  </a:lnTo>
                  <a:lnTo>
                    <a:pt x="15" y="129"/>
                  </a:lnTo>
                  <a:lnTo>
                    <a:pt x="11" y="124"/>
                  </a:lnTo>
                  <a:lnTo>
                    <a:pt x="8" y="120"/>
                  </a:lnTo>
                  <a:lnTo>
                    <a:pt x="8" y="116"/>
                  </a:lnTo>
                  <a:lnTo>
                    <a:pt x="8" y="110"/>
                  </a:lnTo>
                  <a:lnTo>
                    <a:pt x="13" y="104"/>
                  </a:lnTo>
                  <a:lnTo>
                    <a:pt x="17" y="98"/>
                  </a:lnTo>
                  <a:lnTo>
                    <a:pt x="23" y="93"/>
                  </a:lnTo>
                  <a:lnTo>
                    <a:pt x="27" y="88"/>
                  </a:lnTo>
                  <a:lnTo>
                    <a:pt x="31" y="84"/>
                  </a:lnTo>
                  <a:lnTo>
                    <a:pt x="36" y="79"/>
                  </a:lnTo>
                  <a:lnTo>
                    <a:pt x="36" y="75"/>
                  </a:lnTo>
                  <a:lnTo>
                    <a:pt x="34" y="69"/>
                  </a:lnTo>
                  <a:lnTo>
                    <a:pt x="24" y="62"/>
                  </a:lnTo>
                  <a:lnTo>
                    <a:pt x="20" y="58"/>
                  </a:lnTo>
                  <a:lnTo>
                    <a:pt x="15" y="54"/>
                  </a:lnTo>
                  <a:lnTo>
                    <a:pt x="11" y="48"/>
                  </a:lnTo>
                  <a:lnTo>
                    <a:pt x="7" y="45"/>
                  </a:lnTo>
                  <a:lnTo>
                    <a:pt x="5" y="40"/>
                  </a:lnTo>
                  <a:lnTo>
                    <a:pt x="3" y="36"/>
                  </a:lnTo>
                  <a:lnTo>
                    <a:pt x="7" y="30"/>
                  </a:lnTo>
                  <a:lnTo>
                    <a:pt x="11" y="27"/>
                  </a:lnTo>
                  <a:lnTo>
                    <a:pt x="16" y="23"/>
                  </a:lnTo>
                  <a:lnTo>
                    <a:pt x="20" y="20"/>
                  </a:lnTo>
                  <a:lnTo>
                    <a:pt x="24" y="17"/>
                  </a:lnTo>
                  <a:lnTo>
                    <a:pt x="28" y="15"/>
                  </a:lnTo>
                  <a:lnTo>
                    <a:pt x="32" y="12"/>
                  </a:lnTo>
                  <a:lnTo>
                    <a:pt x="35" y="7"/>
                  </a:lnTo>
                  <a:lnTo>
                    <a:pt x="38" y="3"/>
                  </a:lnTo>
                  <a:lnTo>
                    <a:pt x="34" y="1"/>
                  </a:lnTo>
                  <a:lnTo>
                    <a:pt x="28" y="0"/>
                  </a:lnTo>
                  <a:lnTo>
                    <a:pt x="24" y="0"/>
                  </a:lnTo>
                  <a:lnTo>
                    <a:pt x="19" y="0"/>
                  </a:lnTo>
                  <a:lnTo>
                    <a:pt x="15" y="0"/>
                  </a:lnTo>
                  <a:lnTo>
                    <a:pt x="9" y="0"/>
                  </a:lnTo>
                  <a:lnTo>
                    <a:pt x="5" y="1"/>
                  </a:lnTo>
                  <a:lnTo>
                    <a:pt x="1" y="3"/>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4783" name="Picture 20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43925" y="4349750"/>
            <a:ext cx="2078038"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819" name="Group 243"/>
          <p:cNvGrpSpPr>
            <a:grpSpLocks/>
          </p:cNvGrpSpPr>
          <p:nvPr/>
        </p:nvGrpSpPr>
        <p:grpSpPr bwMode="auto">
          <a:xfrm>
            <a:off x="5551488" y="5700713"/>
            <a:ext cx="633412" cy="266700"/>
            <a:chOff x="2537" y="3591"/>
            <a:chExt cx="399" cy="168"/>
          </a:xfrm>
        </p:grpSpPr>
        <p:sp>
          <p:nvSpPr>
            <p:cNvPr id="24784" name="Freeform 208"/>
            <p:cNvSpPr>
              <a:spLocks/>
            </p:cNvSpPr>
            <p:nvPr/>
          </p:nvSpPr>
          <p:spPr bwMode="auto">
            <a:xfrm>
              <a:off x="2537" y="3591"/>
              <a:ext cx="399" cy="168"/>
            </a:xfrm>
            <a:custGeom>
              <a:avLst/>
              <a:gdLst>
                <a:gd name="T0" fmla="*/ 12 w 399"/>
                <a:gd name="T1" fmla="*/ 0 h 168"/>
                <a:gd name="T2" fmla="*/ 230 w 399"/>
                <a:gd name="T3" fmla="*/ 0 h 168"/>
                <a:gd name="T4" fmla="*/ 325 w 399"/>
                <a:gd name="T5" fmla="*/ 23 h 168"/>
                <a:gd name="T6" fmla="*/ 351 w 399"/>
                <a:gd name="T7" fmla="*/ 30 h 168"/>
                <a:gd name="T8" fmla="*/ 374 w 399"/>
                <a:gd name="T9" fmla="*/ 50 h 168"/>
                <a:gd name="T10" fmla="*/ 391 w 399"/>
                <a:gd name="T11" fmla="*/ 72 h 168"/>
                <a:gd name="T12" fmla="*/ 398 w 399"/>
                <a:gd name="T13" fmla="*/ 96 h 168"/>
                <a:gd name="T14" fmla="*/ 391 w 399"/>
                <a:gd name="T15" fmla="*/ 118 h 168"/>
                <a:gd name="T16" fmla="*/ 357 w 399"/>
                <a:gd name="T17" fmla="*/ 165 h 168"/>
                <a:gd name="T18" fmla="*/ 341 w 399"/>
                <a:gd name="T19" fmla="*/ 167 h 168"/>
                <a:gd name="T20" fmla="*/ 139 w 399"/>
                <a:gd name="T21" fmla="*/ 167 h 168"/>
                <a:gd name="T22" fmla="*/ 36 w 399"/>
                <a:gd name="T23" fmla="*/ 119 h 168"/>
                <a:gd name="T24" fmla="*/ 30 w 399"/>
                <a:gd name="T25" fmla="*/ 115 h 168"/>
                <a:gd name="T26" fmla="*/ 26 w 399"/>
                <a:gd name="T27" fmla="*/ 107 h 168"/>
                <a:gd name="T28" fmla="*/ 2 w 399"/>
                <a:gd name="T29" fmla="*/ 38 h 168"/>
                <a:gd name="T30" fmla="*/ 2 w 399"/>
                <a:gd name="T31" fmla="*/ 41 h 168"/>
                <a:gd name="T32" fmla="*/ 2 w 399"/>
                <a:gd name="T33" fmla="*/ 39 h 168"/>
                <a:gd name="T34" fmla="*/ 1 w 399"/>
                <a:gd name="T35" fmla="*/ 37 h 168"/>
                <a:gd name="T36" fmla="*/ 1 w 399"/>
                <a:gd name="T37" fmla="*/ 35 h 168"/>
                <a:gd name="T38" fmla="*/ 0 w 399"/>
                <a:gd name="T39" fmla="*/ 33 h 168"/>
                <a:gd name="T40" fmla="*/ 0 w 399"/>
                <a:gd name="T41" fmla="*/ 31 h 168"/>
                <a:gd name="T42" fmla="*/ 0 w 399"/>
                <a:gd name="T43" fmla="*/ 28 h 168"/>
                <a:gd name="T44" fmla="*/ 0 w 399"/>
                <a:gd name="T45" fmla="*/ 26 h 168"/>
                <a:gd name="T46" fmla="*/ 0 w 399"/>
                <a:gd name="T47" fmla="*/ 24 h 168"/>
                <a:gd name="T48" fmla="*/ 0 w 399"/>
                <a:gd name="T49" fmla="*/ 22 h 168"/>
                <a:gd name="T50" fmla="*/ 0 w 399"/>
                <a:gd name="T51" fmla="*/ 20 h 168"/>
                <a:gd name="T52" fmla="*/ 1 w 399"/>
                <a:gd name="T53" fmla="*/ 17 h 168"/>
                <a:gd name="T54" fmla="*/ 1 w 399"/>
                <a:gd name="T55" fmla="*/ 15 h 168"/>
                <a:gd name="T56" fmla="*/ 2 w 399"/>
                <a:gd name="T57" fmla="*/ 14 h 168"/>
                <a:gd name="T58" fmla="*/ 2 w 399"/>
                <a:gd name="T59" fmla="*/ 11 h 168"/>
                <a:gd name="T60" fmla="*/ 3 w 399"/>
                <a:gd name="T61" fmla="*/ 10 h 168"/>
                <a:gd name="T62" fmla="*/ 3 w 399"/>
                <a:gd name="T63" fmla="*/ 8 h 168"/>
                <a:gd name="T64" fmla="*/ 5 w 399"/>
                <a:gd name="T65" fmla="*/ 6 h 168"/>
                <a:gd name="T66" fmla="*/ 5 w 399"/>
                <a:gd name="T67" fmla="*/ 5 h 168"/>
                <a:gd name="T68" fmla="*/ 6 w 399"/>
                <a:gd name="T69" fmla="*/ 4 h 168"/>
                <a:gd name="T70" fmla="*/ 7 w 399"/>
                <a:gd name="T71" fmla="*/ 3 h 168"/>
                <a:gd name="T72" fmla="*/ 8 w 399"/>
                <a:gd name="T73" fmla="*/ 2 h 168"/>
                <a:gd name="T74" fmla="*/ 9 w 399"/>
                <a:gd name="T75" fmla="*/ 1 h 168"/>
                <a:gd name="T76" fmla="*/ 11 w 399"/>
                <a:gd name="T77" fmla="*/ 1 h 168"/>
                <a:gd name="T78" fmla="*/ 12 w 399"/>
                <a:gd name="T7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9" h="168">
                  <a:moveTo>
                    <a:pt x="12" y="0"/>
                  </a:moveTo>
                  <a:lnTo>
                    <a:pt x="230" y="0"/>
                  </a:lnTo>
                  <a:lnTo>
                    <a:pt x="325" y="23"/>
                  </a:lnTo>
                  <a:lnTo>
                    <a:pt x="351" y="30"/>
                  </a:lnTo>
                  <a:lnTo>
                    <a:pt x="374" y="50"/>
                  </a:lnTo>
                  <a:lnTo>
                    <a:pt x="391" y="72"/>
                  </a:lnTo>
                  <a:lnTo>
                    <a:pt x="398" y="96"/>
                  </a:lnTo>
                  <a:lnTo>
                    <a:pt x="391" y="118"/>
                  </a:lnTo>
                  <a:lnTo>
                    <a:pt x="357" y="165"/>
                  </a:lnTo>
                  <a:lnTo>
                    <a:pt x="341" y="167"/>
                  </a:lnTo>
                  <a:lnTo>
                    <a:pt x="139" y="167"/>
                  </a:lnTo>
                  <a:lnTo>
                    <a:pt x="36" y="119"/>
                  </a:lnTo>
                  <a:lnTo>
                    <a:pt x="30" y="115"/>
                  </a:lnTo>
                  <a:lnTo>
                    <a:pt x="26" y="107"/>
                  </a:lnTo>
                  <a:lnTo>
                    <a:pt x="2" y="38"/>
                  </a:lnTo>
                  <a:lnTo>
                    <a:pt x="2" y="41"/>
                  </a:lnTo>
                  <a:lnTo>
                    <a:pt x="2" y="39"/>
                  </a:lnTo>
                  <a:lnTo>
                    <a:pt x="1" y="37"/>
                  </a:lnTo>
                  <a:lnTo>
                    <a:pt x="1" y="35"/>
                  </a:lnTo>
                  <a:lnTo>
                    <a:pt x="0" y="33"/>
                  </a:lnTo>
                  <a:lnTo>
                    <a:pt x="0" y="31"/>
                  </a:lnTo>
                  <a:lnTo>
                    <a:pt x="0" y="28"/>
                  </a:lnTo>
                  <a:lnTo>
                    <a:pt x="0" y="26"/>
                  </a:lnTo>
                  <a:lnTo>
                    <a:pt x="0" y="24"/>
                  </a:lnTo>
                  <a:lnTo>
                    <a:pt x="0" y="22"/>
                  </a:lnTo>
                  <a:lnTo>
                    <a:pt x="0" y="20"/>
                  </a:lnTo>
                  <a:lnTo>
                    <a:pt x="1" y="17"/>
                  </a:lnTo>
                  <a:lnTo>
                    <a:pt x="1" y="15"/>
                  </a:lnTo>
                  <a:lnTo>
                    <a:pt x="2" y="14"/>
                  </a:lnTo>
                  <a:lnTo>
                    <a:pt x="2" y="11"/>
                  </a:lnTo>
                  <a:lnTo>
                    <a:pt x="3" y="10"/>
                  </a:lnTo>
                  <a:lnTo>
                    <a:pt x="3" y="8"/>
                  </a:lnTo>
                  <a:lnTo>
                    <a:pt x="5" y="6"/>
                  </a:lnTo>
                  <a:lnTo>
                    <a:pt x="5" y="5"/>
                  </a:lnTo>
                  <a:lnTo>
                    <a:pt x="6" y="4"/>
                  </a:lnTo>
                  <a:lnTo>
                    <a:pt x="7" y="3"/>
                  </a:lnTo>
                  <a:lnTo>
                    <a:pt x="8" y="2"/>
                  </a:lnTo>
                  <a:lnTo>
                    <a:pt x="9" y="1"/>
                  </a:lnTo>
                  <a:lnTo>
                    <a:pt x="11" y="1"/>
                  </a:lnTo>
                  <a:lnTo>
                    <a:pt x="12" y="0"/>
                  </a:lnTo>
                </a:path>
              </a:pathLst>
            </a:custGeom>
            <a:solidFill>
              <a:srgbClr val="408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5" name="Freeform 209"/>
            <p:cNvSpPr>
              <a:spLocks/>
            </p:cNvSpPr>
            <p:nvPr/>
          </p:nvSpPr>
          <p:spPr bwMode="auto">
            <a:xfrm>
              <a:off x="2547" y="3591"/>
              <a:ext cx="389" cy="168"/>
            </a:xfrm>
            <a:custGeom>
              <a:avLst/>
              <a:gdLst>
                <a:gd name="T0" fmla="*/ 0 w 389"/>
                <a:gd name="T1" fmla="*/ 0 h 168"/>
                <a:gd name="T2" fmla="*/ 121 w 389"/>
                <a:gd name="T3" fmla="*/ 38 h 168"/>
                <a:gd name="T4" fmla="*/ 137 w 389"/>
                <a:gd name="T5" fmla="*/ 50 h 168"/>
                <a:gd name="T6" fmla="*/ 156 w 389"/>
                <a:gd name="T7" fmla="*/ 71 h 168"/>
                <a:gd name="T8" fmla="*/ 162 w 389"/>
                <a:gd name="T9" fmla="*/ 99 h 168"/>
                <a:gd name="T10" fmla="*/ 162 w 389"/>
                <a:gd name="T11" fmla="*/ 122 h 168"/>
                <a:gd name="T12" fmla="*/ 140 w 389"/>
                <a:gd name="T13" fmla="*/ 164 h 168"/>
                <a:gd name="T14" fmla="*/ 127 w 389"/>
                <a:gd name="T15" fmla="*/ 167 h 168"/>
                <a:gd name="T16" fmla="*/ 331 w 389"/>
                <a:gd name="T17" fmla="*/ 167 h 168"/>
                <a:gd name="T18" fmla="*/ 346 w 389"/>
                <a:gd name="T19" fmla="*/ 165 h 168"/>
                <a:gd name="T20" fmla="*/ 381 w 389"/>
                <a:gd name="T21" fmla="*/ 118 h 168"/>
                <a:gd name="T22" fmla="*/ 388 w 389"/>
                <a:gd name="T23" fmla="*/ 96 h 168"/>
                <a:gd name="T24" fmla="*/ 381 w 389"/>
                <a:gd name="T25" fmla="*/ 72 h 168"/>
                <a:gd name="T26" fmla="*/ 364 w 389"/>
                <a:gd name="T27" fmla="*/ 50 h 168"/>
                <a:gd name="T28" fmla="*/ 341 w 389"/>
                <a:gd name="T29" fmla="*/ 30 h 168"/>
                <a:gd name="T30" fmla="*/ 315 w 389"/>
                <a:gd name="T31" fmla="*/ 23 h 168"/>
                <a:gd name="T32" fmla="*/ 219 w 389"/>
                <a:gd name="T33" fmla="*/ 0 h 168"/>
                <a:gd name="T34" fmla="*/ 0 w 3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9" h="168">
                  <a:moveTo>
                    <a:pt x="0" y="0"/>
                  </a:moveTo>
                  <a:lnTo>
                    <a:pt x="121" y="38"/>
                  </a:lnTo>
                  <a:lnTo>
                    <a:pt x="137" y="50"/>
                  </a:lnTo>
                  <a:lnTo>
                    <a:pt x="156" y="71"/>
                  </a:lnTo>
                  <a:lnTo>
                    <a:pt x="162" y="99"/>
                  </a:lnTo>
                  <a:lnTo>
                    <a:pt x="162" y="122"/>
                  </a:lnTo>
                  <a:lnTo>
                    <a:pt x="140" y="164"/>
                  </a:lnTo>
                  <a:lnTo>
                    <a:pt x="127" y="167"/>
                  </a:lnTo>
                  <a:lnTo>
                    <a:pt x="331" y="167"/>
                  </a:lnTo>
                  <a:lnTo>
                    <a:pt x="346" y="165"/>
                  </a:lnTo>
                  <a:lnTo>
                    <a:pt x="381" y="118"/>
                  </a:lnTo>
                  <a:lnTo>
                    <a:pt x="388" y="96"/>
                  </a:lnTo>
                  <a:lnTo>
                    <a:pt x="381" y="72"/>
                  </a:lnTo>
                  <a:lnTo>
                    <a:pt x="364" y="50"/>
                  </a:lnTo>
                  <a:lnTo>
                    <a:pt x="341" y="30"/>
                  </a:lnTo>
                  <a:lnTo>
                    <a:pt x="315" y="23"/>
                  </a:lnTo>
                  <a:lnTo>
                    <a:pt x="21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6" name="Freeform 210"/>
            <p:cNvSpPr>
              <a:spLocks/>
            </p:cNvSpPr>
            <p:nvPr/>
          </p:nvSpPr>
          <p:spPr bwMode="auto">
            <a:xfrm>
              <a:off x="2673" y="3649"/>
              <a:ext cx="20" cy="99"/>
            </a:xfrm>
            <a:custGeom>
              <a:avLst/>
              <a:gdLst>
                <a:gd name="T0" fmla="*/ 19 w 20"/>
                <a:gd name="T1" fmla="*/ 0 h 99"/>
                <a:gd name="T2" fmla="*/ 18 w 20"/>
                <a:gd name="T3" fmla="*/ 1 h 99"/>
                <a:gd name="T4" fmla="*/ 15 w 20"/>
                <a:gd name="T5" fmla="*/ 3 h 99"/>
                <a:gd name="T6" fmla="*/ 13 w 20"/>
                <a:gd name="T7" fmla="*/ 5 h 99"/>
                <a:gd name="T8" fmla="*/ 12 w 20"/>
                <a:gd name="T9" fmla="*/ 7 h 99"/>
                <a:gd name="T10" fmla="*/ 9 w 20"/>
                <a:gd name="T11" fmla="*/ 10 h 99"/>
                <a:gd name="T12" fmla="*/ 8 w 20"/>
                <a:gd name="T13" fmla="*/ 13 h 99"/>
                <a:gd name="T14" fmla="*/ 6 w 20"/>
                <a:gd name="T15" fmla="*/ 16 h 99"/>
                <a:gd name="T16" fmla="*/ 5 w 20"/>
                <a:gd name="T17" fmla="*/ 20 h 99"/>
                <a:gd name="T18" fmla="*/ 4 w 20"/>
                <a:gd name="T19" fmla="*/ 24 h 99"/>
                <a:gd name="T20" fmla="*/ 2 w 20"/>
                <a:gd name="T21" fmla="*/ 28 h 99"/>
                <a:gd name="T22" fmla="*/ 2 w 20"/>
                <a:gd name="T23" fmla="*/ 31 h 99"/>
                <a:gd name="T24" fmla="*/ 1 w 20"/>
                <a:gd name="T25" fmla="*/ 36 h 99"/>
                <a:gd name="T26" fmla="*/ 1 w 20"/>
                <a:gd name="T27" fmla="*/ 40 h 99"/>
                <a:gd name="T28" fmla="*/ 0 w 20"/>
                <a:gd name="T29" fmla="*/ 44 h 99"/>
                <a:gd name="T30" fmla="*/ 0 w 20"/>
                <a:gd name="T31" fmla="*/ 49 h 99"/>
                <a:gd name="T32" fmla="*/ 0 w 20"/>
                <a:gd name="T33" fmla="*/ 53 h 99"/>
                <a:gd name="T34" fmla="*/ 1 w 20"/>
                <a:gd name="T35" fmla="*/ 58 h 99"/>
                <a:gd name="T36" fmla="*/ 1 w 20"/>
                <a:gd name="T37" fmla="*/ 62 h 99"/>
                <a:gd name="T38" fmla="*/ 2 w 20"/>
                <a:gd name="T39" fmla="*/ 66 h 99"/>
                <a:gd name="T40" fmla="*/ 2 w 20"/>
                <a:gd name="T41" fmla="*/ 70 h 99"/>
                <a:gd name="T42" fmla="*/ 4 w 20"/>
                <a:gd name="T43" fmla="*/ 74 h 99"/>
                <a:gd name="T44" fmla="*/ 5 w 20"/>
                <a:gd name="T45" fmla="*/ 77 h 99"/>
                <a:gd name="T46" fmla="*/ 6 w 20"/>
                <a:gd name="T47" fmla="*/ 81 h 99"/>
                <a:gd name="T48" fmla="*/ 8 w 20"/>
                <a:gd name="T49" fmla="*/ 84 h 99"/>
                <a:gd name="T50" fmla="*/ 9 w 20"/>
                <a:gd name="T51" fmla="*/ 87 h 99"/>
                <a:gd name="T52" fmla="*/ 12 w 20"/>
                <a:gd name="T53" fmla="*/ 90 h 99"/>
                <a:gd name="T54" fmla="*/ 13 w 20"/>
                <a:gd name="T55" fmla="*/ 92 h 99"/>
                <a:gd name="T56" fmla="*/ 15 w 20"/>
                <a:gd name="T57" fmla="*/ 94 h 99"/>
                <a:gd name="T58" fmla="*/ 18 w 20"/>
                <a:gd name="T59" fmla="*/ 96 h 99"/>
                <a:gd name="T60" fmla="*/ 19 w 20"/>
                <a:gd name="T61"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99">
                  <a:moveTo>
                    <a:pt x="19" y="0"/>
                  </a:moveTo>
                  <a:lnTo>
                    <a:pt x="18" y="1"/>
                  </a:lnTo>
                  <a:lnTo>
                    <a:pt x="15" y="3"/>
                  </a:lnTo>
                  <a:lnTo>
                    <a:pt x="13" y="5"/>
                  </a:lnTo>
                  <a:lnTo>
                    <a:pt x="12" y="7"/>
                  </a:lnTo>
                  <a:lnTo>
                    <a:pt x="9" y="10"/>
                  </a:lnTo>
                  <a:lnTo>
                    <a:pt x="8" y="13"/>
                  </a:lnTo>
                  <a:lnTo>
                    <a:pt x="6" y="16"/>
                  </a:lnTo>
                  <a:lnTo>
                    <a:pt x="5" y="20"/>
                  </a:lnTo>
                  <a:lnTo>
                    <a:pt x="4" y="24"/>
                  </a:lnTo>
                  <a:lnTo>
                    <a:pt x="2" y="28"/>
                  </a:lnTo>
                  <a:lnTo>
                    <a:pt x="2" y="31"/>
                  </a:lnTo>
                  <a:lnTo>
                    <a:pt x="1" y="36"/>
                  </a:lnTo>
                  <a:lnTo>
                    <a:pt x="1" y="40"/>
                  </a:lnTo>
                  <a:lnTo>
                    <a:pt x="0" y="44"/>
                  </a:lnTo>
                  <a:lnTo>
                    <a:pt x="0" y="49"/>
                  </a:lnTo>
                  <a:lnTo>
                    <a:pt x="0" y="53"/>
                  </a:lnTo>
                  <a:lnTo>
                    <a:pt x="1" y="58"/>
                  </a:lnTo>
                  <a:lnTo>
                    <a:pt x="1" y="62"/>
                  </a:lnTo>
                  <a:lnTo>
                    <a:pt x="2" y="66"/>
                  </a:lnTo>
                  <a:lnTo>
                    <a:pt x="2" y="70"/>
                  </a:lnTo>
                  <a:lnTo>
                    <a:pt x="4" y="74"/>
                  </a:lnTo>
                  <a:lnTo>
                    <a:pt x="5" y="77"/>
                  </a:lnTo>
                  <a:lnTo>
                    <a:pt x="6" y="81"/>
                  </a:lnTo>
                  <a:lnTo>
                    <a:pt x="8" y="84"/>
                  </a:lnTo>
                  <a:lnTo>
                    <a:pt x="9" y="87"/>
                  </a:lnTo>
                  <a:lnTo>
                    <a:pt x="12" y="90"/>
                  </a:lnTo>
                  <a:lnTo>
                    <a:pt x="13" y="92"/>
                  </a:lnTo>
                  <a:lnTo>
                    <a:pt x="15" y="94"/>
                  </a:lnTo>
                  <a:lnTo>
                    <a:pt x="18" y="96"/>
                  </a:lnTo>
                  <a:lnTo>
                    <a:pt x="19" y="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 name="Freeform 211"/>
            <p:cNvSpPr>
              <a:spLocks/>
            </p:cNvSpPr>
            <p:nvPr/>
          </p:nvSpPr>
          <p:spPr bwMode="auto">
            <a:xfrm>
              <a:off x="2690" y="3658"/>
              <a:ext cx="13" cy="77"/>
            </a:xfrm>
            <a:custGeom>
              <a:avLst/>
              <a:gdLst>
                <a:gd name="T0" fmla="*/ 12 w 13"/>
                <a:gd name="T1" fmla="*/ 0 h 77"/>
                <a:gd name="T2" fmla="*/ 4 w 13"/>
                <a:gd name="T3" fmla="*/ 8 h 77"/>
                <a:gd name="T4" fmla="*/ 3 w 13"/>
                <a:gd name="T5" fmla="*/ 24 h 77"/>
                <a:gd name="T6" fmla="*/ 0 w 13"/>
                <a:gd name="T7" fmla="*/ 39 h 77"/>
                <a:gd name="T8" fmla="*/ 4 w 13"/>
                <a:gd name="T9" fmla="*/ 62 h 77"/>
                <a:gd name="T10" fmla="*/ 10 w 13"/>
                <a:gd name="T11" fmla="*/ 76 h 77"/>
              </a:gdLst>
              <a:ahLst/>
              <a:cxnLst>
                <a:cxn ang="0">
                  <a:pos x="T0" y="T1"/>
                </a:cxn>
                <a:cxn ang="0">
                  <a:pos x="T2" y="T3"/>
                </a:cxn>
                <a:cxn ang="0">
                  <a:pos x="T4" y="T5"/>
                </a:cxn>
                <a:cxn ang="0">
                  <a:pos x="T6" y="T7"/>
                </a:cxn>
                <a:cxn ang="0">
                  <a:pos x="T8" y="T9"/>
                </a:cxn>
                <a:cxn ang="0">
                  <a:pos x="T10" y="T11"/>
                </a:cxn>
              </a:cxnLst>
              <a:rect l="0" t="0" r="r" b="b"/>
              <a:pathLst>
                <a:path w="13" h="77">
                  <a:moveTo>
                    <a:pt x="12" y="0"/>
                  </a:moveTo>
                  <a:lnTo>
                    <a:pt x="4" y="8"/>
                  </a:lnTo>
                  <a:lnTo>
                    <a:pt x="3" y="24"/>
                  </a:lnTo>
                  <a:lnTo>
                    <a:pt x="0" y="39"/>
                  </a:lnTo>
                  <a:lnTo>
                    <a:pt x="4" y="62"/>
                  </a:lnTo>
                  <a:lnTo>
                    <a:pt x="10" y="7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8" name="Freeform 212"/>
            <p:cNvSpPr>
              <a:spLocks/>
            </p:cNvSpPr>
            <p:nvPr/>
          </p:nvSpPr>
          <p:spPr bwMode="auto">
            <a:xfrm>
              <a:off x="2619" y="3628"/>
              <a:ext cx="54" cy="103"/>
            </a:xfrm>
            <a:custGeom>
              <a:avLst/>
              <a:gdLst>
                <a:gd name="T0" fmla="*/ 22 w 54"/>
                <a:gd name="T1" fmla="*/ 1 h 103"/>
                <a:gd name="T2" fmla="*/ 17 w 54"/>
                <a:gd name="T3" fmla="*/ 3 h 103"/>
                <a:gd name="T4" fmla="*/ 13 w 54"/>
                <a:gd name="T5" fmla="*/ 7 h 103"/>
                <a:gd name="T6" fmla="*/ 10 w 54"/>
                <a:gd name="T7" fmla="*/ 12 h 103"/>
                <a:gd name="T8" fmla="*/ 6 w 54"/>
                <a:gd name="T9" fmla="*/ 18 h 103"/>
                <a:gd name="T10" fmla="*/ 3 w 54"/>
                <a:gd name="T11" fmla="*/ 25 h 103"/>
                <a:gd name="T12" fmla="*/ 2 w 54"/>
                <a:gd name="T13" fmla="*/ 34 h 103"/>
                <a:gd name="T14" fmla="*/ 1 w 54"/>
                <a:gd name="T15" fmla="*/ 42 h 103"/>
                <a:gd name="T16" fmla="*/ 0 w 54"/>
                <a:gd name="T17" fmla="*/ 51 h 103"/>
                <a:gd name="T18" fmla="*/ 1 w 54"/>
                <a:gd name="T19" fmla="*/ 60 h 103"/>
                <a:gd name="T20" fmla="*/ 2 w 54"/>
                <a:gd name="T21" fmla="*/ 68 h 103"/>
                <a:gd name="T22" fmla="*/ 3 w 54"/>
                <a:gd name="T23" fmla="*/ 76 h 103"/>
                <a:gd name="T24" fmla="*/ 6 w 54"/>
                <a:gd name="T25" fmla="*/ 83 h 103"/>
                <a:gd name="T26" fmla="*/ 10 w 54"/>
                <a:gd name="T27" fmla="*/ 90 h 103"/>
                <a:gd name="T28" fmla="*/ 13 w 54"/>
                <a:gd name="T29" fmla="*/ 95 h 103"/>
                <a:gd name="T30" fmla="*/ 17 w 54"/>
                <a:gd name="T31" fmla="*/ 98 h 103"/>
                <a:gd name="T32" fmla="*/ 22 w 54"/>
                <a:gd name="T33" fmla="*/ 101 h 103"/>
                <a:gd name="T34" fmla="*/ 27 w 54"/>
                <a:gd name="T35" fmla="*/ 102 h 103"/>
                <a:gd name="T36" fmla="*/ 31 w 54"/>
                <a:gd name="T37" fmla="*/ 101 h 103"/>
                <a:gd name="T38" fmla="*/ 36 w 54"/>
                <a:gd name="T39" fmla="*/ 98 h 103"/>
                <a:gd name="T40" fmla="*/ 40 w 54"/>
                <a:gd name="T41" fmla="*/ 95 h 103"/>
                <a:gd name="T42" fmla="*/ 44 w 54"/>
                <a:gd name="T43" fmla="*/ 90 h 103"/>
                <a:gd name="T44" fmla="*/ 47 w 54"/>
                <a:gd name="T45" fmla="*/ 83 h 103"/>
                <a:gd name="T46" fmla="*/ 50 w 54"/>
                <a:gd name="T47" fmla="*/ 76 h 103"/>
                <a:gd name="T48" fmla="*/ 52 w 54"/>
                <a:gd name="T49" fmla="*/ 68 h 103"/>
                <a:gd name="T50" fmla="*/ 53 w 54"/>
                <a:gd name="T51" fmla="*/ 60 h 103"/>
                <a:gd name="T52" fmla="*/ 53 w 54"/>
                <a:gd name="T53" fmla="*/ 51 h 103"/>
                <a:gd name="T54" fmla="*/ 53 w 54"/>
                <a:gd name="T55" fmla="*/ 42 h 103"/>
                <a:gd name="T56" fmla="*/ 52 w 54"/>
                <a:gd name="T57" fmla="*/ 34 h 103"/>
                <a:gd name="T58" fmla="*/ 50 w 54"/>
                <a:gd name="T59" fmla="*/ 25 h 103"/>
                <a:gd name="T60" fmla="*/ 47 w 54"/>
                <a:gd name="T61" fmla="*/ 18 h 103"/>
                <a:gd name="T62" fmla="*/ 44 w 54"/>
                <a:gd name="T63" fmla="*/ 12 h 103"/>
                <a:gd name="T64" fmla="*/ 40 w 54"/>
                <a:gd name="T65" fmla="*/ 7 h 103"/>
                <a:gd name="T66" fmla="*/ 36 w 54"/>
                <a:gd name="T67" fmla="*/ 3 h 103"/>
                <a:gd name="T68" fmla="*/ 31 w 54"/>
                <a:gd name="T69" fmla="*/ 1 h 103"/>
                <a:gd name="T70" fmla="*/ 27 w 54"/>
                <a:gd name="T7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103">
                  <a:moveTo>
                    <a:pt x="24" y="0"/>
                  </a:moveTo>
                  <a:lnTo>
                    <a:pt x="22" y="1"/>
                  </a:lnTo>
                  <a:lnTo>
                    <a:pt x="20" y="2"/>
                  </a:lnTo>
                  <a:lnTo>
                    <a:pt x="17" y="3"/>
                  </a:lnTo>
                  <a:lnTo>
                    <a:pt x="15" y="5"/>
                  </a:lnTo>
                  <a:lnTo>
                    <a:pt x="13" y="7"/>
                  </a:lnTo>
                  <a:lnTo>
                    <a:pt x="11" y="9"/>
                  </a:lnTo>
                  <a:lnTo>
                    <a:pt x="10" y="12"/>
                  </a:lnTo>
                  <a:lnTo>
                    <a:pt x="8" y="15"/>
                  </a:lnTo>
                  <a:lnTo>
                    <a:pt x="6" y="18"/>
                  </a:lnTo>
                  <a:lnTo>
                    <a:pt x="5" y="22"/>
                  </a:lnTo>
                  <a:lnTo>
                    <a:pt x="3" y="25"/>
                  </a:lnTo>
                  <a:lnTo>
                    <a:pt x="2" y="29"/>
                  </a:lnTo>
                  <a:lnTo>
                    <a:pt x="2" y="34"/>
                  </a:lnTo>
                  <a:lnTo>
                    <a:pt x="1" y="38"/>
                  </a:lnTo>
                  <a:lnTo>
                    <a:pt x="1" y="42"/>
                  </a:lnTo>
                  <a:lnTo>
                    <a:pt x="0" y="46"/>
                  </a:lnTo>
                  <a:lnTo>
                    <a:pt x="0" y="51"/>
                  </a:lnTo>
                  <a:lnTo>
                    <a:pt x="0" y="55"/>
                  </a:lnTo>
                  <a:lnTo>
                    <a:pt x="1" y="60"/>
                  </a:lnTo>
                  <a:lnTo>
                    <a:pt x="1" y="64"/>
                  </a:lnTo>
                  <a:lnTo>
                    <a:pt x="2" y="68"/>
                  </a:lnTo>
                  <a:lnTo>
                    <a:pt x="2" y="72"/>
                  </a:lnTo>
                  <a:lnTo>
                    <a:pt x="3" y="76"/>
                  </a:lnTo>
                  <a:lnTo>
                    <a:pt x="5" y="80"/>
                  </a:lnTo>
                  <a:lnTo>
                    <a:pt x="6" y="83"/>
                  </a:lnTo>
                  <a:lnTo>
                    <a:pt x="8" y="87"/>
                  </a:lnTo>
                  <a:lnTo>
                    <a:pt x="10" y="90"/>
                  </a:lnTo>
                  <a:lnTo>
                    <a:pt x="11" y="92"/>
                  </a:lnTo>
                  <a:lnTo>
                    <a:pt x="13" y="95"/>
                  </a:lnTo>
                  <a:lnTo>
                    <a:pt x="15" y="97"/>
                  </a:lnTo>
                  <a:lnTo>
                    <a:pt x="17" y="98"/>
                  </a:lnTo>
                  <a:lnTo>
                    <a:pt x="20" y="100"/>
                  </a:lnTo>
                  <a:lnTo>
                    <a:pt x="22" y="101"/>
                  </a:lnTo>
                  <a:lnTo>
                    <a:pt x="24" y="101"/>
                  </a:lnTo>
                  <a:lnTo>
                    <a:pt x="27" y="102"/>
                  </a:lnTo>
                  <a:lnTo>
                    <a:pt x="29" y="101"/>
                  </a:lnTo>
                  <a:lnTo>
                    <a:pt x="31" y="101"/>
                  </a:lnTo>
                  <a:lnTo>
                    <a:pt x="33" y="100"/>
                  </a:lnTo>
                  <a:lnTo>
                    <a:pt x="36" y="98"/>
                  </a:lnTo>
                  <a:lnTo>
                    <a:pt x="38" y="97"/>
                  </a:lnTo>
                  <a:lnTo>
                    <a:pt x="40" y="95"/>
                  </a:lnTo>
                  <a:lnTo>
                    <a:pt x="42" y="92"/>
                  </a:lnTo>
                  <a:lnTo>
                    <a:pt x="44" y="90"/>
                  </a:lnTo>
                  <a:lnTo>
                    <a:pt x="45" y="87"/>
                  </a:lnTo>
                  <a:lnTo>
                    <a:pt x="47" y="83"/>
                  </a:lnTo>
                  <a:lnTo>
                    <a:pt x="48" y="80"/>
                  </a:lnTo>
                  <a:lnTo>
                    <a:pt x="50" y="76"/>
                  </a:lnTo>
                  <a:lnTo>
                    <a:pt x="51" y="72"/>
                  </a:lnTo>
                  <a:lnTo>
                    <a:pt x="52" y="68"/>
                  </a:lnTo>
                  <a:lnTo>
                    <a:pt x="52" y="64"/>
                  </a:lnTo>
                  <a:lnTo>
                    <a:pt x="53" y="60"/>
                  </a:lnTo>
                  <a:lnTo>
                    <a:pt x="53" y="55"/>
                  </a:lnTo>
                  <a:lnTo>
                    <a:pt x="53" y="51"/>
                  </a:lnTo>
                  <a:lnTo>
                    <a:pt x="53" y="46"/>
                  </a:lnTo>
                  <a:lnTo>
                    <a:pt x="53" y="42"/>
                  </a:lnTo>
                  <a:lnTo>
                    <a:pt x="52" y="38"/>
                  </a:lnTo>
                  <a:lnTo>
                    <a:pt x="52" y="34"/>
                  </a:lnTo>
                  <a:lnTo>
                    <a:pt x="51" y="29"/>
                  </a:lnTo>
                  <a:lnTo>
                    <a:pt x="50" y="25"/>
                  </a:lnTo>
                  <a:lnTo>
                    <a:pt x="48" y="22"/>
                  </a:lnTo>
                  <a:lnTo>
                    <a:pt x="47" y="18"/>
                  </a:lnTo>
                  <a:lnTo>
                    <a:pt x="45" y="15"/>
                  </a:lnTo>
                  <a:lnTo>
                    <a:pt x="44" y="12"/>
                  </a:lnTo>
                  <a:lnTo>
                    <a:pt x="42" y="9"/>
                  </a:lnTo>
                  <a:lnTo>
                    <a:pt x="40" y="7"/>
                  </a:lnTo>
                  <a:lnTo>
                    <a:pt x="38" y="5"/>
                  </a:lnTo>
                  <a:lnTo>
                    <a:pt x="36" y="3"/>
                  </a:lnTo>
                  <a:lnTo>
                    <a:pt x="33" y="2"/>
                  </a:lnTo>
                  <a:lnTo>
                    <a:pt x="31" y="1"/>
                  </a:lnTo>
                  <a:lnTo>
                    <a:pt x="29" y="0"/>
                  </a:lnTo>
                  <a:lnTo>
                    <a:pt x="27" y="0"/>
                  </a:lnTo>
                  <a:lnTo>
                    <a:pt x="24" y="0"/>
                  </a:lnTo>
                </a:path>
              </a:pathLst>
            </a:custGeom>
            <a:noFill/>
            <a:ln w="12700" cap="rnd" cmpd="sng">
              <a:solidFill>
                <a:srgbClr val="4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 name="Freeform 213"/>
            <p:cNvSpPr>
              <a:spLocks/>
            </p:cNvSpPr>
            <p:nvPr/>
          </p:nvSpPr>
          <p:spPr bwMode="auto">
            <a:xfrm>
              <a:off x="2619" y="3628"/>
              <a:ext cx="54" cy="103"/>
            </a:xfrm>
            <a:custGeom>
              <a:avLst/>
              <a:gdLst>
                <a:gd name="T0" fmla="*/ 53 w 54"/>
                <a:gd name="T1" fmla="*/ 46 h 103"/>
                <a:gd name="T2" fmla="*/ 52 w 54"/>
                <a:gd name="T3" fmla="*/ 38 h 103"/>
                <a:gd name="T4" fmla="*/ 51 w 54"/>
                <a:gd name="T5" fmla="*/ 29 h 103"/>
                <a:gd name="T6" fmla="*/ 48 w 54"/>
                <a:gd name="T7" fmla="*/ 22 h 103"/>
                <a:gd name="T8" fmla="*/ 45 w 54"/>
                <a:gd name="T9" fmla="*/ 15 h 103"/>
                <a:gd name="T10" fmla="*/ 42 w 54"/>
                <a:gd name="T11" fmla="*/ 9 h 103"/>
                <a:gd name="T12" fmla="*/ 38 w 54"/>
                <a:gd name="T13" fmla="*/ 5 h 103"/>
                <a:gd name="T14" fmla="*/ 33 w 54"/>
                <a:gd name="T15" fmla="*/ 2 h 103"/>
                <a:gd name="T16" fmla="*/ 29 w 54"/>
                <a:gd name="T17" fmla="*/ 0 h 103"/>
                <a:gd name="T18" fmla="*/ 24 w 54"/>
                <a:gd name="T19" fmla="*/ 0 h 103"/>
                <a:gd name="T20" fmla="*/ 20 w 54"/>
                <a:gd name="T21" fmla="*/ 2 h 103"/>
                <a:gd name="T22" fmla="*/ 15 w 54"/>
                <a:gd name="T23" fmla="*/ 5 h 103"/>
                <a:gd name="T24" fmla="*/ 11 w 54"/>
                <a:gd name="T25" fmla="*/ 9 h 103"/>
                <a:gd name="T26" fmla="*/ 8 w 54"/>
                <a:gd name="T27" fmla="*/ 15 h 103"/>
                <a:gd name="T28" fmla="*/ 5 w 54"/>
                <a:gd name="T29" fmla="*/ 22 h 103"/>
                <a:gd name="T30" fmla="*/ 2 w 54"/>
                <a:gd name="T31" fmla="*/ 29 h 103"/>
                <a:gd name="T32" fmla="*/ 1 w 54"/>
                <a:gd name="T33" fmla="*/ 38 h 103"/>
                <a:gd name="T34" fmla="*/ 0 w 54"/>
                <a:gd name="T35" fmla="*/ 46 h 103"/>
                <a:gd name="T36" fmla="*/ 0 w 54"/>
                <a:gd name="T37" fmla="*/ 55 h 103"/>
                <a:gd name="T38" fmla="*/ 1 w 54"/>
                <a:gd name="T39" fmla="*/ 64 h 103"/>
                <a:gd name="T40" fmla="*/ 2 w 54"/>
                <a:gd name="T41" fmla="*/ 72 h 103"/>
                <a:gd name="T42" fmla="*/ 5 w 54"/>
                <a:gd name="T43" fmla="*/ 80 h 103"/>
                <a:gd name="T44" fmla="*/ 8 w 54"/>
                <a:gd name="T45" fmla="*/ 87 h 103"/>
                <a:gd name="T46" fmla="*/ 11 w 54"/>
                <a:gd name="T47" fmla="*/ 92 h 103"/>
                <a:gd name="T48" fmla="*/ 15 w 54"/>
                <a:gd name="T49" fmla="*/ 97 h 103"/>
                <a:gd name="T50" fmla="*/ 20 w 54"/>
                <a:gd name="T51" fmla="*/ 100 h 103"/>
                <a:gd name="T52" fmla="*/ 24 w 54"/>
                <a:gd name="T53" fmla="*/ 101 h 103"/>
                <a:gd name="T54" fmla="*/ 29 w 54"/>
                <a:gd name="T55" fmla="*/ 101 h 103"/>
                <a:gd name="T56" fmla="*/ 33 w 54"/>
                <a:gd name="T57" fmla="*/ 100 h 103"/>
                <a:gd name="T58" fmla="*/ 38 w 54"/>
                <a:gd name="T59" fmla="*/ 97 h 103"/>
                <a:gd name="T60" fmla="*/ 42 w 54"/>
                <a:gd name="T61" fmla="*/ 92 h 103"/>
                <a:gd name="T62" fmla="*/ 45 w 54"/>
                <a:gd name="T63" fmla="*/ 87 h 103"/>
                <a:gd name="T64" fmla="*/ 48 w 54"/>
                <a:gd name="T65" fmla="*/ 80 h 103"/>
                <a:gd name="T66" fmla="*/ 51 w 54"/>
                <a:gd name="T67" fmla="*/ 72 h 103"/>
                <a:gd name="T68" fmla="*/ 52 w 54"/>
                <a:gd name="T69" fmla="*/ 64 h 103"/>
                <a:gd name="T70" fmla="*/ 53 w 54"/>
                <a:gd name="T7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103">
                  <a:moveTo>
                    <a:pt x="53" y="51"/>
                  </a:moveTo>
                  <a:lnTo>
                    <a:pt x="53" y="46"/>
                  </a:lnTo>
                  <a:lnTo>
                    <a:pt x="53" y="42"/>
                  </a:lnTo>
                  <a:lnTo>
                    <a:pt x="52" y="38"/>
                  </a:lnTo>
                  <a:lnTo>
                    <a:pt x="52" y="34"/>
                  </a:lnTo>
                  <a:lnTo>
                    <a:pt x="51" y="29"/>
                  </a:lnTo>
                  <a:lnTo>
                    <a:pt x="50" y="25"/>
                  </a:lnTo>
                  <a:lnTo>
                    <a:pt x="48" y="22"/>
                  </a:lnTo>
                  <a:lnTo>
                    <a:pt x="47" y="18"/>
                  </a:lnTo>
                  <a:lnTo>
                    <a:pt x="45" y="15"/>
                  </a:lnTo>
                  <a:lnTo>
                    <a:pt x="44" y="12"/>
                  </a:lnTo>
                  <a:lnTo>
                    <a:pt x="42" y="9"/>
                  </a:lnTo>
                  <a:lnTo>
                    <a:pt x="40" y="7"/>
                  </a:lnTo>
                  <a:lnTo>
                    <a:pt x="38" y="5"/>
                  </a:lnTo>
                  <a:lnTo>
                    <a:pt x="36" y="3"/>
                  </a:lnTo>
                  <a:lnTo>
                    <a:pt x="33" y="2"/>
                  </a:lnTo>
                  <a:lnTo>
                    <a:pt x="31" y="1"/>
                  </a:lnTo>
                  <a:lnTo>
                    <a:pt x="29" y="0"/>
                  </a:lnTo>
                  <a:lnTo>
                    <a:pt x="27" y="0"/>
                  </a:lnTo>
                  <a:lnTo>
                    <a:pt x="24" y="0"/>
                  </a:lnTo>
                  <a:lnTo>
                    <a:pt x="22" y="1"/>
                  </a:lnTo>
                  <a:lnTo>
                    <a:pt x="20" y="2"/>
                  </a:lnTo>
                  <a:lnTo>
                    <a:pt x="17" y="3"/>
                  </a:lnTo>
                  <a:lnTo>
                    <a:pt x="15" y="5"/>
                  </a:lnTo>
                  <a:lnTo>
                    <a:pt x="13" y="7"/>
                  </a:lnTo>
                  <a:lnTo>
                    <a:pt x="11" y="9"/>
                  </a:lnTo>
                  <a:lnTo>
                    <a:pt x="10" y="12"/>
                  </a:lnTo>
                  <a:lnTo>
                    <a:pt x="8" y="15"/>
                  </a:lnTo>
                  <a:lnTo>
                    <a:pt x="6" y="18"/>
                  </a:lnTo>
                  <a:lnTo>
                    <a:pt x="5" y="22"/>
                  </a:lnTo>
                  <a:lnTo>
                    <a:pt x="3" y="25"/>
                  </a:lnTo>
                  <a:lnTo>
                    <a:pt x="2" y="29"/>
                  </a:lnTo>
                  <a:lnTo>
                    <a:pt x="2" y="34"/>
                  </a:lnTo>
                  <a:lnTo>
                    <a:pt x="1" y="38"/>
                  </a:lnTo>
                  <a:lnTo>
                    <a:pt x="1" y="42"/>
                  </a:lnTo>
                  <a:lnTo>
                    <a:pt x="0" y="46"/>
                  </a:lnTo>
                  <a:lnTo>
                    <a:pt x="0" y="51"/>
                  </a:lnTo>
                  <a:lnTo>
                    <a:pt x="0" y="55"/>
                  </a:lnTo>
                  <a:lnTo>
                    <a:pt x="1" y="60"/>
                  </a:lnTo>
                  <a:lnTo>
                    <a:pt x="1" y="64"/>
                  </a:lnTo>
                  <a:lnTo>
                    <a:pt x="2" y="68"/>
                  </a:lnTo>
                  <a:lnTo>
                    <a:pt x="2" y="72"/>
                  </a:lnTo>
                  <a:lnTo>
                    <a:pt x="3" y="76"/>
                  </a:lnTo>
                  <a:lnTo>
                    <a:pt x="5" y="80"/>
                  </a:lnTo>
                  <a:lnTo>
                    <a:pt x="6" y="83"/>
                  </a:lnTo>
                  <a:lnTo>
                    <a:pt x="8" y="87"/>
                  </a:lnTo>
                  <a:lnTo>
                    <a:pt x="10" y="90"/>
                  </a:lnTo>
                  <a:lnTo>
                    <a:pt x="11" y="92"/>
                  </a:lnTo>
                  <a:lnTo>
                    <a:pt x="13" y="95"/>
                  </a:lnTo>
                  <a:lnTo>
                    <a:pt x="15" y="97"/>
                  </a:lnTo>
                  <a:lnTo>
                    <a:pt x="17" y="98"/>
                  </a:lnTo>
                  <a:lnTo>
                    <a:pt x="20" y="100"/>
                  </a:lnTo>
                  <a:lnTo>
                    <a:pt x="22" y="101"/>
                  </a:lnTo>
                  <a:lnTo>
                    <a:pt x="24" y="101"/>
                  </a:lnTo>
                  <a:lnTo>
                    <a:pt x="27" y="102"/>
                  </a:lnTo>
                  <a:lnTo>
                    <a:pt x="29" y="101"/>
                  </a:lnTo>
                  <a:lnTo>
                    <a:pt x="31" y="101"/>
                  </a:lnTo>
                  <a:lnTo>
                    <a:pt x="33" y="100"/>
                  </a:lnTo>
                  <a:lnTo>
                    <a:pt x="36" y="98"/>
                  </a:lnTo>
                  <a:lnTo>
                    <a:pt x="38" y="97"/>
                  </a:lnTo>
                  <a:lnTo>
                    <a:pt x="40" y="95"/>
                  </a:lnTo>
                  <a:lnTo>
                    <a:pt x="42" y="92"/>
                  </a:lnTo>
                  <a:lnTo>
                    <a:pt x="44" y="90"/>
                  </a:lnTo>
                  <a:lnTo>
                    <a:pt x="45" y="87"/>
                  </a:lnTo>
                  <a:lnTo>
                    <a:pt x="47" y="83"/>
                  </a:lnTo>
                  <a:lnTo>
                    <a:pt x="48" y="80"/>
                  </a:lnTo>
                  <a:lnTo>
                    <a:pt x="50" y="76"/>
                  </a:lnTo>
                  <a:lnTo>
                    <a:pt x="51" y="72"/>
                  </a:lnTo>
                  <a:lnTo>
                    <a:pt x="52" y="68"/>
                  </a:lnTo>
                  <a:lnTo>
                    <a:pt x="52" y="64"/>
                  </a:lnTo>
                  <a:lnTo>
                    <a:pt x="53" y="60"/>
                  </a:lnTo>
                  <a:lnTo>
                    <a:pt x="53" y="55"/>
                  </a:lnTo>
                  <a:lnTo>
                    <a:pt x="53" y="5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0" name="Freeform 214"/>
            <p:cNvSpPr>
              <a:spLocks/>
            </p:cNvSpPr>
            <p:nvPr/>
          </p:nvSpPr>
          <p:spPr bwMode="auto">
            <a:xfrm>
              <a:off x="2568" y="3609"/>
              <a:ext cx="51" cy="103"/>
            </a:xfrm>
            <a:custGeom>
              <a:avLst/>
              <a:gdLst>
                <a:gd name="T0" fmla="*/ 16 w 51"/>
                <a:gd name="T1" fmla="*/ 3 h 103"/>
                <a:gd name="T2" fmla="*/ 13 w 51"/>
                <a:gd name="T3" fmla="*/ 7 h 103"/>
                <a:gd name="T4" fmla="*/ 8 w 51"/>
                <a:gd name="T5" fmla="*/ 12 h 103"/>
                <a:gd name="T6" fmla="*/ 6 w 51"/>
                <a:gd name="T7" fmla="*/ 18 h 103"/>
                <a:gd name="T8" fmla="*/ 4 w 51"/>
                <a:gd name="T9" fmla="*/ 26 h 103"/>
                <a:gd name="T10" fmla="*/ 1 w 51"/>
                <a:gd name="T11" fmla="*/ 34 h 103"/>
                <a:gd name="T12" fmla="*/ 1 w 51"/>
                <a:gd name="T13" fmla="*/ 42 h 103"/>
                <a:gd name="T14" fmla="*/ 0 w 51"/>
                <a:gd name="T15" fmla="*/ 51 h 103"/>
                <a:gd name="T16" fmla="*/ 1 w 51"/>
                <a:gd name="T17" fmla="*/ 60 h 103"/>
                <a:gd name="T18" fmla="*/ 1 w 51"/>
                <a:gd name="T19" fmla="*/ 68 h 103"/>
                <a:gd name="T20" fmla="*/ 4 w 51"/>
                <a:gd name="T21" fmla="*/ 76 h 103"/>
                <a:gd name="T22" fmla="*/ 6 w 51"/>
                <a:gd name="T23" fmla="*/ 83 h 103"/>
                <a:gd name="T24" fmla="*/ 8 w 51"/>
                <a:gd name="T25" fmla="*/ 90 h 103"/>
                <a:gd name="T26" fmla="*/ 13 w 51"/>
                <a:gd name="T27" fmla="*/ 95 h 103"/>
                <a:gd name="T28" fmla="*/ 16 w 51"/>
                <a:gd name="T29" fmla="*/ 98 h 103"/>
                <a:gd name="T30" fmla="*/ 21 w 51"/>
                <a:gd name="T31" fmla="*/ 101 h 103"/>
                <a:gd name="T32" fmla="*/ 25 w 51"/>
                <a:gd name="T33" fmla="*/ 102 h 103"/>
                <a:gd name="T34" fmla="*/ 29 w 51"/>
                <a:gd name="T35" fmla="*/ 101 h 103"/>
                <a:gd name="T36" fmla="*/ 34 w 51"/>
                <a:gd name="T37" fmla="*/ 98 h 103"/>
                <a:gd name="T38" fmla="*/ 37 w 51"/>
                <a:gd name="T39" fmla="*/ 95 h 103"/>
                <a:gd name="T40" fmla="*/ 41 w 51"/>
                <a:gd name="T41" fmla="*/ 90 h 103"/>
                <a:gd name="T42" fmla="*/ 44 w 51"/>
                <a:gd name="T43" fmla="*/ 83 h 103"/>
                <a:gd name="T44" fmla="*/ 47 w 51"/>
                <a:gd name="T45" fmla="*/ 76 h 103"/>
                <a:gd name="T46" fmla="*/ 49 w 51"/>
                <a:gd name="T47" fmla="*/ 68 h 103"/>
                <a:gd name="T48" fmla="*/ 50 w 51"/>
                <a:gd name="T49" fmla="*/ 60 h 103"/>
                <a:gd name="T50" fmla="*/ 50 w 51"/>
                <a:gd name="T51" fmla="*/ 51 h 103"/>
                <a:gd name="T52" fmla="*/ 50 w 51"/>
                <a:gd name="T53" fmla="*/ 42 h 103"/>
                <a:gd name="T54" fmla="*/ 49 w 51"/>
                <a:gd name="T55" fmla="*/ 34 h 103"/>
                <a:gd name="T56" fmla="*/ 47 w 51"/>
                <a:gd name="T57" fmla="*/ 26 h 103"/>
                <a:gd name="T58" fmla="*/ 44 w 51"/>
                <a:gd name="T59" fmla="*/ 18 h 103"/>
                <a:gd name="T60" fmla="*/ 41 w 51"/>
                <a:gd name="T61" fmla="*/ 12 h 103"/>
                <a:gd name="T62" fmla="*/ 37 w 51"/>
                <a:gd name="T63" fmla="*/ 7 h 103"/>
                <a:gd name="T64" fmla="*/ 34 w 51"/>
                <a:gd name="T65" fmla="*/ 3 h 103"/>
                <a:gd name="T66" fmla="*/ 29 w 51"/>
                <a:gd name="T67" fmla="*/ 1 h 103"/>
                <a:gd name="T68" fmla="*/ 25 w 51"/>
                <a:gd name="T69" fmla="*/ 0 h 103"/>
                <a:gd name="T70" fmla="*/ 21 w 51"/>
                <a:gd name="T7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103">
                  <a:moveTo>
                    <a:pt x="19" y="2"/>
                  </a:moveTo>
                  <a:lnTo>
                    <a:pt x="16" y="3"/>
                  </a:lnTo>
                  <a:lnTo>
                    <a:pt x="14" y="5"/>
                  </a:lnTo>
                  <a:lnTo>
                    <a:pt x="13" y="7"/>
                  </a:lnTo>
                  <a:lnTo>
                    <a:pt x="10" y="9"/>
                  </a:lnTo>
                  <a:lnTo>
                    <a:pt x="8" y="12"/>
                  </a:lnTo>
                  <a:lnTo>
                    <a:pt x="7" y="15"/>
                  </a:lnTo>
                  <a:lnTo>
                    <a:pt x="6" y="18"/>
                  </a:lnTo>
                  <a:lnTo>
                    <a:pt x="4" y="22"/>
                  </a:lnTo>
                  <a:lnTo>
                    <a:pt x="4" y="26"/>
                  </a:lnTo>
                  <a:lnTo>
                    <a:pt x="2" y="29"/>
                  </a:lnTo>
                  <a:lnTo>
                    <a:pt x="1" y="34"/>
                  </a:lnTo>
                  <a:lnTo>
                    <a:pt x="1" y="38"/>
                  </a:lnTo>
                  <a:lnTo>
                    <a:pt x="1" y="42"/>
                  </a:lnTo>
                  <a:lnTo>
                    <a:pt x="0" y="46"/>
                  </a:lnTo>
                  <a:lnTo>
                    <a:pt x="0" y="51"/>
                  </a:lnTo>
                  <a:lnTo>
                    <a:pt x="0" y="55"/>
                  </a:lnTo>
                  <a:lnTo>
                    <a:pt x="1" y="60"/>
                  </a:lnTo>
                  <a:lnTo>
                    <a:pt x="1" y="64"/>
                  </a:lnTo>
                  <a:lnTo>
                    <a:pt x="1" y="68"/>
                  </a:lnTo>
                  <a:lnTo>
                    <a:pt x="2" y="72"/>
                  </a:lnTo>
                  <a:lnTo>
                    <a:pt x="4" y="76"/>
                  </a:lnTo>
                  <a:lnTo>
                    <a:pt x="4" y="80"/>
                  </a:lnTo>
                  <a:lnTo>
                    <a:pt x="6" y="83"/>
                  </a:lnTo>
                  <a:lnTo>
                    <a:pt x="7" y="87"/>
                  </a:lnTo>
                  <a:lnTo>
                    <a:pt x="8" y="90"/>
                  </a:lnTo>
                  <a:lnTo>
                    <a:pt x="10" y="92"/>
                  </a:lnTo>
                  <a:lnTo>
                    <a:pt x="13" y="95"/>
                  </a:lnTo>
                  <a:lnTo>
                    <a:pt x="14" y="97"/>
                  </a:lnTo>
                  <a:lnTo>
                    <a:pt x="16" y="98"/>
                  </a:lnTo>
                  <a:lnTo>
                    <a:pt x="19" y="100"/>
                  </a:lnTo>
                  <a:lnTo>
                    <a:pt x="21" y="101"/>
                  </a:lnTo>
                  <a:lnTo>
                    <a:pt x="22" y="101"/>
                  </a:lnTo>
                  <a:lnTo>
                    <a:pt x="25" y="102"/>
                  </a:lnTo>
                  <a:lnTo>
                    <a:pt x="28" y="101"/>
                  </a:lnTo>
                  <a:lnTo>
                    <a:pt x="29" y="101"/>
                  </a:lnTo>
                  <a:lnTo>
                    <a:pt x="31" y="100"/>
                  </a:lnTo>
                  <a:lnTo>
                    <a:pt x="34" y="98"/>
                  </a:lnTo>
                  <a:lnTo>
                    <a:pt x="36" y="97"/>
                  </a:lnTo>
                  <a:lnTo>
                    <a:pt x="37" y="95"/>
                  </a:lnTo>
                  <a:lnTo>
                    <a:pt x="40" y="92"/>
                  </a:lnTo>
                  <a:lnTo>
                    <a:pt x="41" y="90"/>
                  </a:lnTo>
                  <a:lnTo>
                    <a:pt x="43" y="87"/>
                  </a:lnTo>
                  <a:lnTo>
                    <a:pt x="44" y="83"/>
                  </a:lnTo>
                  <a:lnTo>
                    <a:pt x="46" y="80"/>
                  </a:lnTo>
                  <a:lnTo>
                    <a:pt x="47" y="76"/>
                  </a:lnTo>
                  <a:lnTo>
                    <a:pt x="48" y="72"/>
                  </a:lnTo>
                  <a:lnTo>
                    <a:pt x="49" y="68"/>
                  </a:lnTo>
                  <a:lnTo>
                    <a:pt x="49" y="64"/>
                  </a:lnTo>
                  <a:lnTo>
                    <a:pt x="50" y="60"/>
                  </a:lnTo>
                  <a:lnTo>
                    <a:pt x="50" y="55"/>
                  </a:lnTo>
                  <a:lnTo>
                    <a:pt x="50" y="51"/>
                  </a:lnTo>
                  <a:lnTo>
                    <a:pt x="50" y="46"/>
                  </a:lnTo>
                  <a:lnTo>
                    <a:pt x="50" y="42"/>
                  </a:lnTo>
                  <a:lnTo>
                    <a:pt x="49" y="38"/>
                  </a:lnTo>
                  <a:lnTo>
                    <a:pt x="49" y="34"/>
                  </a:lnTo>
                  <a:lnTo>
                    <a:pt x="48" y="29"/>
                  </a:lnTo>
                  <a:lnTo>
                    <a:pt x="47" y="26"/>
                  </a:lnTo>
                  <a:lnTo>
                    <a:pt x="46" y="22"/>
                  </a:lnTo>
                  <a:lnTo>
                    <a:pt x="44" y="18"/>
                  </a:lnTo>
                  <a:lnTo>
                    <a:pt x="43" y="15"/>
                  </a:lnTo>
                  <a:lnTo>
                    <a:pt x="41" y="12"/>
                  </a:lnTo>
                  <a:lnTo>
                    <a:pt x="40" y="9"/>
                  </a:lnTo>
                  <a:lnTo>
                    <a:pt x="37" y="7"/>
                  </a:lnTo>
                  <a:lnTo>
                    <a:pt x="36" y="5"/>
                  </a:lnTo>
                  <a:lnTo>
                    <a:pt x="34" y="3"/>
                  </a:lnTo>
                  <a:lnTo>
                    <a:pt x="31" y="2"/>
                  </a:lnTo>
                  <a:lnTo>
                    <a:pt x="29" y="1"/>
                  </a:lnTo>
                  <a:lnTo>
                    <a:pt x="28" y="0"/>
                  </a:lnTo>
                  <a:lnTo>
                    <a:pt x="25" y="0"/>
                  </a:lnTo>
                  <a:lnTo>
                    <a:pt x="22" y="0"/>
                  </a:lnTo>
                  <a:lnTo>
                    <a:pt x="21" y="1"/>
                  </a:lnTo>
                  <a:lnTo>
                    <a:pt x="19" y="2"/>
                  </a:lnTo>
                </a:path>
              </a:pathLst>
            </a:custGeom>
            <a:noFill/>
            <a:ln w="12700" cap="rnd" cmpd="sng">
              <a:solidFill>
                <a:srgbClr val="4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1" name="Freeform 215"/>
            <p:cNvSpPr>
              <a:spLocks/>
            </p:cNvSpPr>
            <p:nvPr/>
          </p:nvSpPr>
          <p:spPr bwMode="auto">
            <a:xfrm>
              <a:off x="2568" y="3609"/>
              <a:ext cx="51" cy="103"/>
            </a:xfrm>
            <a:custGeom>
              <a:avLst/>
              <a:gdLst>
                <a:gd name="T0" fmla="*/ 50 w 51"/>
                <a:gd name="T1" fmla="*/ 46 h 103"/>
                <a:gd name="T2" fmla="*/ 49 w 51"/>
                <a:gd name="T3" fmla="*/ 38 h 103"/>
                <a:gd name="T4" fmla="*/ 48 w 51"/>
                <a:gd name="T5" fmla="*/ 29 h 103"/>
                <a:gd name="T6" fmla="*/ 46 w 51"/>
                <a:gd name="T7" fmla="*/ 22 h 103"/>
                <a:gd name="T8" fmla="*/ 43 w 51"/>
                <a:gd name="T9" fmla="*/ 15 h 103"/>
                <a:gd name="T10" fmla="*/ 40 w 51"/>
                <a:gd name="T11" fmla="*/ 9 h 103"/>
                <a:gd name="T12" fmla="*/ 36 w 51"/>
                <a:gd name="T13" fmla="*/ 5 h 103"/>
                <a:gd name="T14" fmla="*/ 31 w 51"/>
                <a:gd name="T15" fmla="*/ 2 h 103"/>
                <a:gd name="T16" fmla="*/ 28 w 51"/>
                <a:gd name="T17" fmla="*/ 0 h 103"/>
                <a:gd name="T18" fmla="*/ 22 w 51"/>
                <a:gd name="T19" fmla="*/ 0 h 103"/>
                <a:gd name="T20" fmla="*/ 19 w 51"/>
                <a:gd name="T21" fmla="*/ 2 h 103"/>
                <a:gd name="T22" fmla="*/ 14 w 51"/>
                <a:gd name="T23" fmla="*/ 5 h 103"/>
                <a:gd name="T24" fmla="*/ 10 w 51"/>
                <a:gd name="T25" fmla="*/ 9 h 103"/>
                <a:gd name="T26" fmla="*/ 7 w 51"/>
                <a:gd name="T27" fmla="*/ 15 h 103"/>
                <a:gd name="T28" fmla="*/ 4 w 51"/>
                <a:gd name="T29" fmla="*/ 22 h 103"/>
                <a:gd name="T30" fmla="*/ 2 w 51"/>
                <a:gd name="T31" fmla="*/ 29 h 103"/>
                <a:gd name="T32" fmla="*/ 1 w 51"/>
                <a:gd name="T33" fmla="*/ 38 h 103"/>
                <a:gd name="T34" fmla="*/ 0 w 51"/>
                <a:gd name="T35" fmla="*/ 46 h 103"/>
                <a:gd name="T36" fmla="*/ 0 w 51"/>
                <a:gd name="T37" fmla="*/ 55 h 103"/>
                <a:gd name="T38" fmla="*/ 1 w 51"/>
                <a:gd name="T39" fmla="*/ 64 h 103"/>
                <a:gd name="T40" fmla="*/ 2 w 51"/>
                <a:gd name="T41" fmla="*/ 72 h 103"/>
                <a:gd name="T42" fmla="*/ 4 w 51"/>
                <a:gd name="T43" fmla="*/ 80 h 103"/>
                <a:gd name="T44" fmla="*/ 7 w 51"/>
                <a:gd name="T45" fmla="*/ 87 h 103"/>
                <a:gd name="T46" fmla="*/ 10 w 51"/>
                <a:gd name="T47" fmla="*/ 92 h 103"/>
                <a:gd name="T48" fmla="*/ 14 w 51"/>
                <a:gd name="T49" fmla="*/ 97 h 103"/>
                <a:gd name="T50" fmla="*/ 19 w 51"/>
                <a:gd name="T51" fmla="*/ 100 h 103"/>
                <a:gd name="T52" fmla="*/ 22 w 51"/>
                <a:gd name="T53" fmla="*/ 101 h 103"/>
                <a:gd name="T54" fmla="*/ 28 w 51"/>
                <a:gd name="T55" fmla="*/ 101 h 103"/>
                <a:gd name="T56" fmla="*/ 31 w 51"/>
                <a:gd name="T57" fmla="*/ 100 h 103"/>
                <a:gd name="T58" fmla="*/ 36 w 51"/>
                <a:gd name="T59" fmla="*/ 97 h 103"/>
                <a:gd name="T60" fmla="*/ 40 w 51"/>
                <a:gd name="T61" fmla="*/ 92 h 103"/>
                <a:gd name="T62" fmla="*/ 43 w 51"/>
                <a:gd name="T63" fmla="*/ 87 h 103"/>
                <a:gd name="T64" fmla="*/ 46 w 51"/>
                <a:gd name="T65" fmla="*/ 80 h 103"/>
                <a:gd name="T66" fmla="*/ 48 w 51"/>
                <a:gd name="T67" fmla="*/ 72 h 103"/>
                <a:gd name="T68" fmla="*/ 49 w 51"/>
                <a:gd name="T69" fmla="*/ 64 h 103"/>
                <a:gd name="T70" fmla="*/ 50 w 51"/>
                <a:gd name="T7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103">
                  <a:moveTo>
                    <a:pt x="50" y="51"/>
                  </a:moveTo>
                  <a:lnTo>
                    <a:pt x="50" y="46"/>
                  </a:lnTo>
                  <a:lnTo>
                    <a:pt x="50" y="42"/>
                  </a:lnTo>
                  <a:lnTo>
                    <a:pt x="49" y="38"/>
                  </a:lnTo>
                  <a:lnTo>
                    <a:pt x="49" y="34"/>
                  </a:lnTo>
                  <a:lnTo>
                    <a:pt x="48" y="29"/>
                  </a:lnTo>
                  <a:lnTo>
                    <a:pt x="47" y="26"/>
                  </a:lnTo>
                  <a:lnTo>
                    <a:pt x="46" y="22"/>
                  </a:lnTo>
                  <a:lnTo>
                    <a:pt x="44" y="18"/>
                  </a:lnTo>
                  <a:lnTo>
                    <a:pt x="43" y="15"/>
                  </a:lnTo>
                  <a:lnTo>
                    <a:pt x="41" y="12"/>
                  </a:lnTo>
                  <a:lnTo>
                    <a:pt x="40" y="9"/>
                  </a:lnTo>
                  <a:lnTo>
                    <a:pt x="37" y="7"/>
                  </a:lnTo>
                  <a:lnTo>
                    <a:pt x="36" y="5"/>
                  </a:lnTo>
                  <a:lnTo>
                    <a:pt x="34" y="3"/>
                  </a:lnTo>
                  <a:lnTo>
                    <a:pt x="31" y="2"/>
                  </a:lnTo>
                  <a:lnTo>
                    <a:pt x="29" y="1"/>
                  </a:lnTo>
                  <a:lnTo>
                    <a:pt x="28" y="0"/>
                  </a:lnTo>
                  <a:lnTo>
                    <a:pt x="25" y="0"/>
                  </a:lnTo>
                  <a:lnTo>
                    <a:pt x="22" y="0"/>
                  </a:lnTo>
                  <a:lnTo>
                    <a:pt x="21" y="1"/>
                  </a:lnTo>
                  <a:lnTo>
                    <a:pt x="19" y="2"/>
                  </a:lnTo>
                  <a:lnTo>
                    <a:pt x="16" y="3"/>
                  </a:lnTo>
                  <a:lnTo>
                    <a:pt x="14" y="5"/>
                  </a:lnTo>
                  <a:lnTo>
                    <a:pt x="13" y="7"/>
                  </a:lnTo>
                  <a:lnTo>
                    <a:pt x="10" y="9"/>
                  </a:lnTo>
                  <a:lnTo>
                    <a:pt x="8" y="12"/>
                  </a:lnTo>
                  <a:lnTo>
                    <a:pt x="7" y="15"/>
                  </a:lnTo>
                  <a:lnTo>
                    <a:pt x="6" y="18"/>
                  </a:lnTo>
                  <a:lnTo>
                    <a:pt x="4" y="22"/>
                  </a:lnTo>
                  <a:lnTo>
                    <a:pt x="4" y="26"/>
                  </a:lnTo>
                  <a:lnTo>
                    <a:pt x="2" y="29"/>
                  </a:lnTo>
                  <a:lnTo>
                    <a:pt x="1" y="34"/>
                  </a:lnTo>
                  <a:lnTo>
                    <a:pt x="1" y="38"/>
                  </a:lnTo>
                  <a:lnTo>
                    <a:pt x="1" y="42"/>
                  </a:lnTo>
                  <a:lnTo>
                    <a:pt x="0" y="46"/>
                  </a:lnTo>
                  <a:lnTo>
                    <a:pt x="0" y="51"/>
                  </a:lnTo>
                  <a:lnTo>
                    <a:pt x="0" y="55"/>
                  </a:lnTo>
                  <a:lnTo>
                    <a:pt x="1" y="60"/>
                  </a:lnTo>
                  <a:lnTo>
                    <a:pt x="1" y="64"/>
                  </a:lnTo>
                  <a:lnTo>
                    <a:pt x="1" y="68"/>
                  </a:lnTo>
                  <a:lnTo>
                    <a:pt x="2" y="72"/>
                  </a:lnTo>
                  <a:lnTo>
                    <a:pt x="4" y="76"/>
                  </a:lnTo>
                  <a:lnTo>
                    <a:pt x="4" y="80"/>
                  </a:lnTo>
                  <a:lnTo>
                    <a:pt x="6" y="83"/>
                  </a:lnTo>
                  <a:lnTo>
                    <a:pt x="7" y="87"/>
                  </a:lnTo>
                  <a:lnTo>
                    <a:pt x="8" y="90"/>
                  </a:lnTo>
                  <a:lnTo>
                    <a:pt x="10" y="92"/>
                  </a:lnTo>
                  <a:lnTo>
                    <a:pt x="13" y="95"/>
                  </a:lnTo>
                  <a:lnTo>
                    <a:pt x="14" y="97"/>
                  </a:lnTo>
                  <a:lnTo>
                    <a:pt x="16" y="98"/>
                  </a:lnTo>
                  <a:lnTo>
                    <a:pt x="19" y="100"/>
                  </a:lnTo>
                  <a:lnTo>
                    <a:pt x="21" y="101"/>
                  </a:lnTo>
                  <a:lnTo>
                    <a:pt x="22" y="101"/>
                  </a:lnTo>
                  <a:lnTo>
                    <a:pt x="25" y="102"/>
                  </a:lnTo>
                  <a:lnTo>
                    <a:pt x="28" y="101"/>
                  </a:lnTo>
                  <a:lnTo>
                    <a:pt x="29" y="101"/>
                  </a:lnTo>
                  <a:lnTo>
                    <a:pt x="31" y="100"/>
                  </a:lnTo>
                  <a:lnTo>
                    <a:pt x="34" y="98"/>
                  </a:lnTo>
                  <a:lnTo>
                    <a:pt x="36" y="97"/>
                  </a:lnTo>
                  <a:lnTo>
                    <a:pt x="37" y="95"/>
                  </a:lnTo>
                  <a:lnTo>
                    <a:pt x="40" y="92"/>
                  </a:lnTo>
                  <a:lnTo>
                    <a:pt x="41" y="90"/>
                  </a:lnTo>
                  <a:lnTo>
                    <a:pt x="43" y="87"/>
                  </a:lnTo>
                  <a:lnTo>
                    <a:pt x="44" y="83"/>
                  </a:lnTo>
                  <a:lnTo>
                    <a:pt x="46" y="80"/>
                  </a:lnTo>
                  <a:lnTo>
                    <a:pt x="47" y="76"/>
                  </a:lnTo>
                  <a:lnTo>
                    <a:pt x="48" y="72"/>
                  </a:lnTo>
                  <a:lnTo>
                    <a:pt x="49" y="68"/>
                  </a:lnTo>
                  <a:lnTo>
                    <a:pt x="49" y="64"/>
                  </a:lnTo>
                  <a:lnTo>
                    <a:pt x="50" y="60"/>
                  </a:lnTo>
                  <a:lnTo>
                    <a:pt x="50" y="55"/>
                  </a:lnTo>
                  <a:lnTo>
                    <a:pt x="50" y="5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2" name="Freeform 216"/>
            <p:cNvSpPr>
              <a:spLocks/>
            </p:cNvSpPr>
            <p:nvPr/>
          </p:nvSpPr>
          <p:spPr bwMode="auto">
            <a:xfrm>
              <a:off x="2583" y="3614"/>
              <a:ext cx="21" cy="94"/>
            </a:xfrm>
            <a:custGeom>
              <a:avLst/>
              <a:gdLst>
                <a:gd name="T0" fmla="*/ 20 w 21"/>
                <a:gd name="T1" fmla="*/ 0 h 94"/>
                <a:gd name="T2" fmla="*/ 14 w 21"/>
                <a:gd name="T3" fmla="*/ 3 h 94"/>
                <a:gd name="T4" fmla="*/ 7 w 21"/>
                <a:gd name="T5" fmla="*/ 13 h 94"/>
                <a:gd name="T6" fmla="*/ 1 w 21"/>
                <a:gd name="T7" fmla="*/ 29 h 94"/>
                <a:gd name="T8" fmla="*/ 0 w 21"/>
                <a:gd name="T9" fmla="*/ 43 h 94"/>
                <a:gd name="T10" fmla="*/ 3 w 21"/>
                <a:gd name="T11" fmla="*/ 67 h 94"/>
                <a:gd name="T12" fmla="*/ 8 w 21"/>
                <a:gd name="T13" fmla="*/ 81 h 94"/>
                <a:gd name="T14" fmla="*/ 12 w 21"/>
                <a:gd name="T15" fmla="*/ 87 h 94"/>
                <a:gd name="T16" fmla="*/ 20 w 21"/>
                <a:gd name="T17" fmla="*/ 9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4">
                  <a:moveTo>
                    <a:pt x="20" y="0"/>
                  </a:moveTo>
                  <a:lnTo>
                    <a:pt x="14" y="3"/>
                  </a:lnTo>
                  <a:lnTo>
                    <a:pt x="7" y="13"/>
                  </a:lnTo>
                  <a:lnTo>
                    <a:pt x="1" y="29"/>
                  </a:lnTo>
                  <a:lnTo>
                    <a:pt x="0" y="43"/>
                  </a:lnTo>
                  <a:lnTo>
                    <a:pt x="3" y="67"/>
                  </a:lnTo>
                  <a:lnTo>
                    <a:pt x="8" y="81"/>
                  </a:lnTo>
                  <a:lnTo>
                    <a:pt x="12" y="87"/>
                  </a:lnTo>
                  <a:lnTo>
                    <a:pt x="20" y="9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3" name="Freeform 217"/>
            <p:cNvSpPr>
              <a:spLocks/>
            </p:cNvSpPr>
            <p:nvPr/>
          </p:nvSpPr>
          <p:spPr bwMode="auto">
            <a:xfrm>
              <a:off x="2637" y="3633"/>
              <a:ext cx="20" cy="93"/>
            </a:xfrm>
            <a:custGeom>
              <a:avLst/>
              <a:gdLst>
                <a:gd name="T0" fmla="*/ 19 w 20"/>
                <a:gd name="T1" fmla="*/ 0 h 93"/>
                <a:gd name="T2" fmla="*/ 14 w 20"/>
                <a:gd name="T3" fmla="*/ 2 h 93"/>
                <a:gd name="T4" fmla="*/ 6 w 20"/>
                <a:gd name="T5" fmla="*/ 12 h 93"/>
                <a:gd name="T6" fmla="*/ 1 w 20"/>
                <a:gd name="T7" fmla="*/ 27 h 93"/>
                <a:gd name="T8" fmla="*/ 0 w 20"/>
                <a:gd name="T9" fmla="*/ 42 h 93"/>
                <a:gd name="T10" fmla="*/ 3 w 20"/>
                <a:gd name="T11" fmla="*/ 66 h 93"/>
                <a:gd name="T12" fmla="*/ 8 w 20"/>
                <a:gd name="T13" fmla="*/ 80 h 93"/>
                <a:gd name="T14" fmla="*/ 12 w 20"/>
                <a:gd name="T15" fmla="*/ 87 h 93"/>
                <a:gd name="T16" fmla="*/ 19 w 20"/>
                <a:gd name="T17"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3">
                  <a:moveTo>
                    <a:pt x="19" y="0"/>
                  </a:moveTo>
                  <a:lnTo>
                    <a:pt x="14" y="2"/>
                  </a:lnTo>
                  <a:lnTo>
                    <a:pt x="6" y="12"/>
                  </a:lnTo>
                  <a:lnTo>
                    <a:pt x="1" y="27"/>
                  </a:lnTo>
                  <a:lnTo>
                    <a:pt x="0" y="42"/>
                  </a:lnTo>
                  <a:lnTo>
                    <a:pt x="3" y="66"/>
                  </a:lnTo>
                  <a:lnTo>
                    <a:pt x="8" y="80"/>
                  </a:lnTo>
                  <a:lnTo>
                    <a:pt x="12" y="87"/>
                  </a:lnTo>
                  <a:lnTo>
                    <a:pt x="19"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4" name="Line 218"/>
            <p:cNvSpPr>
              <a:spLocks noChangeShapeType="1"/>
            </p:cNvSpPr>
            <p:nvPr/>
          </p:nvSpPr>
          <p:spPr bwMode="auto">
            <a:xfrm>
              <a:off x="2678" y="3628"/>
              <a:ext cx="2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5" name="Freeform 219"/>
            <p:cNvSpPr>
              <a:spLocks/>
            </p:cNvSpPr>
            <p:nvPr/>
          </p:nvSpPr>
          <p:spPr bwMode="auto">
            <a:xfrm>
              <a:off x="2696" y="3652"/>
              <a:ext cx="225" cy="1"/>
            </a:xfrm>
            <a:custGeom>
              <a:avLst/>
              <a:gdLst>
                <a:gd name="T0" fmla="*/ 0 w 225"/>
                <a:gd name="T1" fmla="*/ 0 h 1"/>
                <a:gd name="T2" fmla="*/ 223 w 225"/>
                <a:gd name="T3" fmla="*/ 0 h 1"/>
                <a:gd name="T4" fmla="*/ 224 w 225"/>
                <a:gd name="T5" fmla="*/ 0 h 1"/>
              </a:gdLst>
              <a:ahLst/>
              <a:cxnLst>
                <a:cxn ang="0">
                  <a:pos x="T0" y="T1"/>
                </a:cxn>
                <a:cxn ang="0">
                  <a:pos x="T2" y="T3"/>
                </a:cxn>
                <a:cxn ang="0">
                  <a:pos x="T4" y="T5"/>
                </a:cxn>
              </a:cxnLst>
              <a:rect l="0" t="0" r="r" b="b"/>
              <a:pathLst>
                <a:path w="225" h="1">
                  <a:moveTo>
                    <a:pt x="0" y="0"/>
                  </a:moveTo>
                  <a:lnTo>
                    <a:pt x="223" y="0"/>
                  </a:lnTo>
                  <a:lnTo>
                    <a:pt x="22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6" name="Line 220"/>
            <p:cNvSpPr>
              <a:spLocks noChangeShapeType="1"/>
            </p:cNvSpPr>
            <p:nvPr/>
          </p:nvSpPr>
          <p:spPr bwMode="auto">
            <a:xfrm>
              <a:off x="2716" y="3678"/>
              <a:ext cx="2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7" name="Line 221"/>
            <p:cNvSpPr>
              <a:spLocks noChangeShapeType="1"/>
            </p:cNvSpPr>
            <p:nvPr/>
          </p:nvSpPr>
          <p:spPr bwMode="auto">
            <a:xfrm>
              <a:off x="2718" y="3705"/>
              <a:ext cx="20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8" name="Line 222"/>
            <p:cNvSpPr>
              <a:spLocks noChangeShapeType="1"/>
            </p:cNvSpPr>
            <p:nvPr/>
          </p:nvSpPr>
          <p:spPr bwMode="auto">
            <a:xfrm>
              <a:off x="2713" y="3724"/>
              <a:ext cx="1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9" name="Line 223"/>
            <p:cNvSpPr>
              <a:spLocks noChangeShapeType="1"/>
            </p:cNvSpPr>
            <p:nvPr/>
          </p:nvSpPr>
          <p:spPr bwMode="auto">
            <a:xfrm>
              <a:off x="2703" y="3740"/>
              <a:ext cx="1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0" name="Line 224"/>
            <p:cNvSpPr>
              <a:spLocks noChangeShapeType="1"/>
            </p:cNvSpPr>
            <p:nvPr/>
          </p:nvSpPr>
          <p:spPr bwMode="auto">
            <a:xfrm>
              <a:off x="2693" y="3755"/>
              <a:ext cx="1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1" name="Line 225"/>
            <p:cNvSpPr>
              <a:spLocks noChangeShapeType="1"/>
            </p:cNvSpPr>
            <p:nvPr/>
          </p:nvSpPr>
          <p:spPr bwMode="auto">
            <a:xfrm>
              <a:off x="2634" y="3616"/>
              <a:ext cx="22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2" name="Line 226"/>
            <p:cNvSpPr>
              <a:spLocks noChangeShapeType="1"/>
            </p:cNvSpPr>
            <p:nvPr/>
          </p:nvSpPr>
          <p:spPr bwMode="auto">
            <a:xfrm>
              <a:off x="2606" y="3606"/>
              <a:ext cx="2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3" name="Line 227"/>
            <p:cNvSpPr>
              <a:spLocks noChangeShapeType="1"/>
            </p:cNvSpPr>
            <p:nvPr/>
          </p:nvSpPr>
          <p:spPr bwMode="auto">
            <a:xfrm>
              <a:off x="2580" y="3599"/>
              <a:ext cx="9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4" name="Line 228"/>
            <p:cNvSpPr>
              <a:spLocks noChangeShapeType="1"/>
            </p:cNvSpPr>
            <p:nvPr/>
          </p:nvSpPr>
          <p:spPr bwMode="auto">
            <a:xfrm>
              <a:off x="2555" y="3642"/>
              <a:ext cx="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5" name="Line 229"/>
            <p:cNvSpPr>
              <a:spLocks noChangeShapeType="1"/>
            </p:cNvSpPr>
            <p:nvPr/>
          </p:nvSpPr>
          <p:spPr bwMode="auto">
            <a:xfrm flipV="1">
              <a:off x="2600" y="3705"/>
              <a:ext cx="16" cy="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6" name="Line 230"/>
            <p:cNvSpPr>
              <a:spLocks noChangeShapeType="1"/>
            </p:cNvSpPr>
            <p:nvPr/>
          </p:nvSpPr>
          <p:spPr bwMode="auto">
            <a:xfrm>
              <a:off x="2657" y="3730"/>
              <a:ext cx="1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7" name="Line 231"/>
            <p:cNvSpPr>
              <a:spLocks noChangeShapeType="1"/>
            </p:cNvSpPr>
            <p:nvPr/>
          </p:nvSpPr>
          <p:spPr bwMode="auto">
            <a:xfrm>
              <a:off x="2655" y="3628"/>
              <a:ext cx="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8" name="Line 232"/>
            <p:cNvSpPr>
              <a:spLocks noChangeShapeType="1"/>
            </p:cNvSpPr>
            <p:nvPr/>
          </p:nvSpPr>
          <p:spPr bwMode="auto">
            <a:xfrm>
              <a:off x="2599" y="3609"/>
              <a:ext cx="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09" name="Line 233"/>
            <p:cNvSpPr>
              <a:spLocks noChangeShapeType="1"/>
            </p:cNvSpPr>
            <p:nvPr/>
          </p:nvSpPr>
          <p:spPr bwMode="auto">
            <a:xfrm>
              <a:off x="2660" y="3747"/>
              <a:ext cx="2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0" name="Line 234"/>
            <p:cNvSpPr>
              <a:spLocks noChangeShapeType="1"/>
            </p:cNvSpPr>
            <p:nvPr/>
          </p:nvSpPr>
          <p:spPr bwMode="auto">
            <a:xfrm>
              <a:off x="2637" y="3736"/>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1" name="Line 235"/>
            <p:cNvSpPr>
              <a:spLocks noChangeShapeType="1"/>
            </p:cNvSpPr>
            <p:nvPr/>
          </p:nvSpPr>
          <p:spPr bwMode="auto">
            <a:xfrm>
              <a:off x="2614" y="3726"/>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2" name="Line 236"/>
            <p:cNvSpPr>
              <a:spLocks noChangeShapeType="1"/>
            </p:cNvSpPr>
            <p:nvPr/>
          </p:nvSpPr>
          <p:spPr bwMode="auto">
            <a:xfrm>
              <a:off x="2591" y="3716"/>
              <a:ext cx="2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3" name="Line 237"/>
            <p:cNvSpPr>
              <a:spLocks noChangeShapeType="1"/>
            </p:cNvSpPr>
            <p:nvPr/>
          </p:nvSpPr>
          <p:spPr bwMode="auto">
            <a:xfrm>
              <a:off x="2570" y="3700"/>
              <a:ext cx="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4" name="Line 238"/>
            <p:cNvSpPr>
              <a:spLocks noChangeShapeType="1"/>
            </p:cNvSpPr>
            <p:nvPr/>
          </p:nvSpPr>
          <p:spPr bwMode="auto">
            <a:xfrm>
              <a:off x="2561" y="3683"/>
              <a:ext cx="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5" name="Line 239"/>
            <p:cNvSpPr>
              <a:spLocks noChangeShapeType="1"/>
            </p:cNvSpPr>
            <p:nvPr/>
          </p:nvSpPr>
          <p:spPr bwMode="auto">
            <a:xfrm>
              <a:off x="2557" y="3666"/>
              <a:ext cx="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6" name="Line 240"/>
            <p:cNvSpPr>
              <a:spLocks noChangeShapeType="1"/>
            </p:cNvSpPr>
            <p:nvPr/>
          </p:nvSpPr>
          <p:spPr bwMode="auto">
            <a:xfrm>
              <a:off x="2555" y="3651"/>
              <a:ext cx="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17" name="Freeform 241"/>
            <p:cNvSpPr>
              <a:spLocks/>
            </p:cNvSpPr>
            <p:nvPr/>
          </p:nvSpPr>
          <p:spPr bwMode="auto">
            <a:xfrm>
              <a:off x="2547" y="3609"/>
              <a:ext cx="10" cy="14"/>
            </a:xfrm>
            <a:custGeom>
              <a:avLst/>
              <a:gdLst>
                <a:gd name="T0" fmla="*/ 9 w 10"/>
                <a:gd name="T1" fmla="*/ 7 h 14"/>
                <a:gd name="T2" fmla="*/ 9 w 10"/>
                <a:gd name="T3" fmla="*/ 6 h 14"/>
                <a:gd name="T4" fmla="*/ 9 w 10"/>
                <a:gd name="T5" fmla="*/ 5 h 14"/>
                <a:gd name="T6" fmla="*/ 9 w 10"/>
                <a:gd name="T7" fmla="*/ 4 h 14"/>
                <a:gd name="T8" fmla="*/ 9 w 10"/>
                <a:gd name="T9" fmla="*/ 3 h 14"/>
                <a:gd name="T10" fmla="*/ 8 w 10"/>
                <a:gd name="T11" fmla="*/ 2 h 14"/>
                <a:gd name="T12" fmla="*/ 7 w 10"/>
                <a:gd name="T13" fmla="*/ 1 h 14"/>
                <a:gd name="T14" fmla="*/ 6 w 10"/>
                <a:gd name="T15" fmla="*/ 0 h 14"/>
                <a:gd name="T16" fmla="*/ 5 w 10"/>
                <a:gd name="T17" fmla="*/ 0 h 14"/>
                <a:gd name="T18" fmla="*/ 4 w 10"/>
                <a:gd name="T19" fmla="*/ 0 h 14"/>
                <a:gd name="T20" fmla="*/ 3 w 10"/>
                <a:gd name="T21" fmla="*/ 1 h 14"/>
                <a:gd name="T22" fmla="*/ 2 w 10"/>
                <a:gd name="T23" fmla="*/ 1 h 14"/>
                <a:gd name="T24" fmla="*/ 2 w 10"/>
                <a:gd name="T25" fmla="*/ 2 h 14"/>
                <a:gd name="T26" fmla="*/ 1 w 10"/>
                <a:gd name="T27" fmla="*/ 2 h 14"/>
                <a:gd name="T28" fmla="*/ 1 w 10"/>
                <a:gd name="T29" fmla="*/ 3 h 14"/>
                <a:gd name="T30" fmla="*/ 1 w 10"/>
                <a:gd name="T31" fmla="*/ 4 h 14"/>
                <a:gd name="T32" fmla="*/ 0 w 10"/>
                <a:gd name="T33" fmla="*/ 5 h 14"/>
                <a:gd name="T34" fmla="*/ 0 w 10"/>
                <a:gd name="T35" fmla="*/ 6 h 14"/>
                <a:gd name="T36" fmla="*/ 0 w 10"/>
                <a:gd name="T37" fmla="*/ 7 h 14"/>
                <a:gd name="T38" fmla="*/ 0 w 10"/>
                <a:gd name="T39" fmla="*/ 8 h 14"/>
                <a:gd name="T40" fmla="*/ 1 w 10"/>
                <a:gd name="T41" fmla="*/ 9 h 14"/>
                <a:gd name="T42" fmla="*/ 1 w 10"/>
                <a:gd name="T43" fmla="*/ 10 h 14"/>
                <a:gd name="T44" fmla="*/ 1 w 10"/>
                <a:gd name="T45" fmla="*/ 11 h 14"/>
                <a:gd name="T46" fmla="*/ 2 w 10"/>
                <a:gd name="T47" fmla="*/ 11 h 14"/>
                <a:gd name="T48" fmla="*/ 2 w 10"/>
                <a:gd name="T49" fmla="*/ 12 h 14"/>
                <a:gd name="T50" fmla="*/ 3 w 10"/>
                <a:gd name="T51" fmla="*/ 12 h 14"/>
                <a:gd name="T52" fmla="*/ 4 w 10"/>
                <a:gd name="T53" fmla="*/ 13 h 14"/>
                <a:gd name="T54" fmla="*/ 5 w 10"/>
                <a:gd name="T55" fmla="*/ 13 h 14"/>
                <a:gd name="T56" fmla="*/ 6 w 10"/>
                <a:gd name="T57" fmla="*/ 13 h 14"/>
                <a:gd name="T58" fmla="*/ 7 w 10"/>
                <a:gd name="T59" fmla="*/ 12 h 14"/>
                <a:gd name="T60" fmla="*/ 8 w 10"/>
                <a:gd name="T61" fmla="*/ 11 h 14"/>
                <a:gd name="T62" fmla="*/ 9 w 10"/>
                <a:gd name="T63" fmla="*/ 10 h 14"/>
                <a:gd name="T64" fmla="*/ 9 w 10"/>
                <a:gd name="T65" fmla="*/ 9 h 14"/>
                <a:gd name="T66" fmla="*/ 9 w 10"/>
                <a:gd name="T67" fmla="*/ 8 h 14"/>
                <a:gd name="T68" fmla="*/ 9 w 10"/>
                <a:gd name="T69" fmla="*/ 7 h 14"/>
                <a:gd name="T70" fmla="*/ 9 w 10"/>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4">
                  <a:moveTo>
                    <a:pt x="9" y="7"/>
                  </a:moveTo>
                  <a:lnTo>
                    <a:pt x="9" y="6"/>
                  </a:lnTo>
                  <a:lnTo>
                    <a:pt x="9" y="5"/>
                  </a:lnTo>
                  <a:lnTo>
                    <a:pt x="9" y="4"/>
                  </a:lnTo>
                  <a:lnTo>
                    <a:pt x="9" y="3"/>
                  </a:lnTo>
                  <a:lnTo>
                    <a:pt x="8" y="2"/>
                  </a:lnTo>
                  <a:lnTo>
                    <a:pt x="7" y="1"/>
                  </a:lnTo>
                  <a:lnTo>
                    <a:pt x="6" y="0"/>
                  </a:lnTo>
                  <a:lnTo>
                    <a:pt x="5" y="0"/>
                  </a:lnTo>
                  <a:lnTo>
                    <a:pt x="4" y="0"/>
                  </a:lnTo>
                  <a:lnTo>
                    <a:pt x="3" y="1"/>
                  </a:lnTo>
                  <a:lnTo>
                    <a:pt x="2" y="1"/>
                  </a:lnTo>
                  <a:lnTo>
                    <a:pt x="2" y="2"/>
                  </a:lnTo>
                  <a:lnTo>
                    <a:pt x="1" y="2"/>
                  </a:lnTo>
                  <a:lnTo>
                    <a:pt x="1" y="3"/>
                  </a:lnTo>
                  <a:lnTo>
                    <a:pt x="1" y="4"/>
                  </a:lnTo>
                  <a:lnTo>
                    <a:pt x="0" y="5"/>
                  </a:lnTo>
                  <a:lnTo>
                    <a:pt x="0" y="6"/>
                  </a:lnTo>
                  <a:lnTo>
                    <a:pt x="0" y="7"/>
                  </a:lnTo>
                  <a:lnTo>
                    <a:pt x="0" y="8"/>
                  </a:lnTo>
                  <a:lnTo>
                    <a:pt x="1" y="9"/>
                  </a:lnTo>
                  <a:lnTo>
                    <a:pt x="1" y="10"/>
                  </a:lnTo>
                  <a:lnTo>
                    <a:pt x="1" y="11"/>
                  </a:lnTo>
                  <a:lnTo>
                    <a:pt x="2" y="11"/>
                  </a:lnTo>
                  <a:lnTo>
                    <a:pt x="2" y="12"/>
                  </a:lnTo>
                  <a:lnTo>
                    <a:pt x="3" y="12"/>
                  </a:lnTo>
                  <a:lnTo>
                    <a:pt x="4" y="13"/>
                  </a:lnTo>
                  <a:lnTo>
                    <a:pt x="5" y="13"/>
                  </a:lnTo>
                  <a:lnTo>
                    <a:pt x="6" y="13"/>
                  </a:lnTo>
                  <a:lnTo>
                    <a:pt x="7" y="12"/>
                  </a:lnTo>
                  <a:lnTo>
                    <a:pt x="8" y="11"/>
                  </a:lnTo>
                  <a:lnTo>
                    <a:pt x="9" y="10"/>
                  </a:lnTo>
                  <a:lnTo>
                    <a:pt x="9" y="9"/>
                  </a:lnTo>
                  <a:lnTo>
                    <a:pt x="9" y="8"/>
                  </a:lnTo>
                  <a:lnTo>
                    <a:pt x="9" y="7"/>
                  </a:lnTo>
                  <a:lnTo>
                    <a:pt x="9" y="7"/>
                  </a:lnTo>
                </a:path>
              </a:pathLst>
            </a:custGeom>
            <a:solidFill>
              <a:srgbClr val="408000"/>
            </a:solidFill>
            <a:ln w="12700" cap="rnd" cmpd="sng">
              <a:solidFill>
                <a:srgbClr val="4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18" name="Freeform 242"/>
            <p:cNvSpPr>
              <a:spLocks/>
            </p:cNvSpPr>
            <p:nvPr/>
          </p:nvSpPr>
          <p:spPr bwMode="auto">
            <a:xfrm>
              <a:off x="2547" y="3609"/>
              <a:ext cx="10" cy="14"/>
            </a:xfrm>
            <a:custGeom>
              <a:avLst/>
              <a:gdLst>
                <a:gd name="T0" fmla="*/ 9 w 10"/>
                <a:gd name="T1" fmla="*/ 7 h 14"/>
                <a:gd name="T2" fmla="*/ 9 w 10"/>
                <a:gd name="T3" fmla="*/ 6 h 14"/>
                <a:gd name="T4" fmla="*/ 9 w 10"/>
                <a:gd name="T5" fmla="*/ 5 h 14"/>
                <a:gd name="T6" fmla="*/ 9 w 10"/>
                <a:gd name="T7" fmla="*/ 4 h 14"/>
                <a:gd name="T8" fmla="*/ 9 w 10"/>
                <a:gd name="T9" fmla="*/ 3 h 14"/>
                <a:gd name="T10" fmla="*/ 8 w 10"/>
                <a:gd name="T11" fmla="*/ 2 h 14"/>
                <a:gd name="T12" fmla="*/ 7 w 10"/>
                <a:gd name="T13" fmla="*/ 1 h 14"/>
                <a:gd name="T14" fmla="*/ 6 w 10"/>
                <a:gd name="T15" fmla="*/ 0 h 14"/>
                <a:gd name="T16" fmla="*/ 5 w 10"/>
                <a:gd name="T17" fmla="*/ 0 h 14"/>
                <a:gd name="T18" fmla="*/ 4 w 10"/>
                <a:gd name="T19" fmla="*/ 0 h 14"/>
                <a:gd name="T20" fmla="*/ 3 w 10"/>
                <a:gd name="T21" fmla="*/ 1 h 14"/>
                <a:gd name="T22" fmla="*/ 2 w 10"/>
                <a:gd name="T23" fmla="*/ 1 h 14"/>
                <a:gd name="T24" fmla="*/ 2 w 10"/>
                <a:gd name="T25" fmla="*/ 2 h 14"/>
                <a:gd name="T26" fmla="*/ 1 w 10"/>
                <a:gd name="T27" fmla="*/ 2 h 14"/>
                <a:gd name="T28" fmla="*/ 1 w 10"/>
                <a:gd name="T29" fmla="*/ 3 h 14"/>
                <a:gd name="T30" fmla="*/ 1 w 10"/>
                <a:gd name="T31" fmla="*/ 4 h 14"/>
                <a:gd name="T32" fmla="*/ 0 w 10"/>
                <a:gd name="T33" fmla="*/ 5 h 14"/>
                <a:gd name="T34" fmla="*/ 0 w 10"/>
                <a:gd name="T35" fmla="*/ 6 h 14"/>
                <a:gd name="T36" fmla="*/ 0 w 10"/>
                <a:gd name="T37" fmla="*/ 7 h 14"/>
                <a:gd name="T38" fmla="*/ 0 w 10"/>
                <a:gd name="T39" fmla="*/ 8 h 14"/>
                <a:gd name="T40" fmla="*/ 1 w 10"/>
                <a:gd name="T41" fmla="*/ 9 h 14"/>
                <a:gd name="T42" fmla="*/ 1 w 10"/>
                <a:gd name="T43" fmla="*/ 10 h 14"/>
                <a:gd name="T44" fmla="*/ 1 w 10"/>
                <a:gd name="T45" fmla="*/ 11 h 14"/>
                <a:gd name="T46" fmla="*/ 2 w 10"/>
                <a:gd name="T47" fmla="*/ 11 h 14"/>
                <a:gd name="T48" fmla="*/ 2 w 10"/>
                <a:gd name="T49" fmla="*/ 12 h 14"/>
                <a:gd name="T50" fmla="*/ 3 w 10"/>
                <a:gd name="T51" fmla="*/ 12 h 14"/>
                <a:gd name="T52" fmla="*/ 4 w 10"/>
                <a:gd name="T53" fmla="*/ 13 h 14"/>
                <a:gd name="T54" fmla="*/ 5 w 10"/>
                <a:gd name="T55" fmla="*/ 13 h 14"/>
                <a:gd name="T56" fmla="*/ 6 w 10"/>
                <a:gd name="T57" fmla="*/ 13 h 14"/>
                <a:gd name="T58" fmla="*/ 7 w 10"/>
                <a:gd name="T59" fmla="*/ 12 h 14"/>
                <a:gd name="T60" fmla="*/ 8 w 10"/>
                <a:gd name="T61" fmla="*/ 11 h 14"/>
                <a:gd name="T62" fmla="*/ 9 w 10"/>
                <a:gd name="T63" fmla="*/ 10 h 14"/>
                <a:gd name="T64" fmla="*/ 9 w 10"/>
                <a:gd name="T65" fmla="*/ 9 h 14"/>
                <a:gd name="T66" fmla="*/ 9 w 10"/>
                <a:gd name="T67" fmla="*/ 8 h 14"/>
                <a:gd name="T68" fmla="*/ 9 w 10"/>
                <a:gd name="T69" fmla="*/ 7 h 14"/>
                <a:gd name="T70" fmla="*/ 9 w 10"/>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4">
                  <a:moveTo>
                    <a:pt x="9" y="7"/>
                  </a:moveTo>
                  <a:lnTo>
                    <a:pt x="9" y="6"/>
                  </a:lnTo>
                  <a:lnTo>
                    <a:pt x="9" y="5"/>
                  </a:lnTo>
                  <a:lnTo>
                    <a:pt x="9" y="4"/>
                  </a:lnTo>
                  <a:lnTo>
                    <a:pt x="9" y="3"/>
                  </a:lnTo>
                  <a:lnTo>
                    <a:pt x="8" y="2"/>
                  </a:lnTo>
                  <a:lnTo>
                    <a:pt x="7" y="1"/>
                  </a:lnTo>
                  <a:lnTo>
                    <a:pt x="6" y="0"/>
                  </a:lnTo>
                  <a:lnTo>
                    <a:pt x="5" y="0"/>
                  </a:lnTo>
                  <a:lnTo>
                    <a:pt x="4" y="0"/>
                  </a:lnTo>
                  <a:lnTo>
                    <a:pt x="3" y="1"/>
                  </a:lnTo>
                  <a:lnTo>
                    <a:pt x="2" y="1"/>
                  </a:lnTo>
                  <a:lnTo>
                    <a:pt x="2" y="2"/>
                  </a:lnTo>
                  <a:lnTo>
                    <a:pt x="1" y="2"/>
                  </a:lnTo>
                  <a:lnTo>
                    <a:pt x="1" y="3"/>
                  </a:lnTo>
                  <a:lnTo>
                    <a:pt x="1" y="4"/>
                  </a:lnTo>
                  <a:lnTo>
                    <a:pt x="0" y="5"/>
                  </a:lnTo>
                  <a:lnTo>
                    <a:pt x="0" y="6"/>
                  </a:lnTo>
                  <a:lnTo>
                    <a:pt x="0" y="7"/>
                  </a:lnTo>
                  <a:lnTo>
                    <a:pt x="0" y="8"/>
                  </a:lnTo>
                  <a:lnTo>
                    <a:pt x="1" y="9"/>
                  </a:lnTo>
                  <a:lnTo>
                    <a:pt x="1" y="10"/>
                  </a:lnTo>
                  <a:lnTo>
                    <a:pt x="1" y="11"/>
                  </a:lnTo>
                  <a:lnTo>
                    <a:pt x="2" y="11"/>
                  </a:lnTo>
                  <a:lnTo>
                    <a:pt x="2" y="12"/>
                  </a:lnTo>
                  <a:lnTo>
                    <a:pt x="3" y="12"/>
                  </a:lnTo>
                  <a:lnTo>
                    <a:pt x="4" y="13"/>
                  </a:lnTo>
                  <a:lnTo>
                    <a:pt x="5" y="13"/>
                  </a:lnTo>
                  <a:lnTo>
                    <a:pt x="6" y="13"/>
                  </a:lnTo>
                  <a:lnTo>
                    <a:pt x="7" y="12"/>
                  </a:lnTo>
                  <a:lnTo>
                    <a:pt x="8" y="11"/>
                  </a:lnTo>
                  <a:lnTo>
                    <a:pt x="9" y="10"/>
                  </a:lnTo>
                  <a:lnTo>
                    <a:pt x="9" y="9"/>
                  </a:lnTo>
                  <a:lnTo>
                    <a:pt x="9" y="8"/>
                  </a:lnTo>
                  <a:lnTo>
                    <a:pt x="9" y="7"/>
                  </a:lnTo>
                  <a:lnTo>
                    <a:pt x="9" y="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820" name="Rectangle 244"/>
          <p:cNvSpPr>
            <a:spLocks noChangeArrowheads="1"/>
          </p:cNvSpPr>
          <p:nvPr/>
        </p:nvSpPr>
        <p:spPr bwMode="auto">
          <a:xfrm>
            <a:off x="8682038" y="3535363"/>
            <a:ext cx="692150" cy="3619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21" name="Rectangle 245"/>
          <p:cNvSpPr>
            <a:spLocks noChangeArrowheads="1"/>
          </p:cNvSpPr>
          <p:nvPr/>
        </p:nvSpPr>
        <p:spPr bwMode="auto">
          <a:xfrm rot="7380000">
            <a:off x="8352632" y="3667919"/>
            <a:ext cx="692150" cy="873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822" name="Object 246">
            <a:hlinkClick r:id="" action="ppaction://ole?verb=0"/>
          </p:cNvPr>
          <p:cNvGraphicFramePr>
            <a:graphicFrameLocks/>
          </p:cNvGraphicFramePr>
          <p:nvPr/>
        </p:nvGraphicFramePr>
        <p:xfrm>
          <a:off x="9296400" y="2743200"/>
          <a:ext cx="482600" cy="692150"/>
        </p:xfrm>
        <a:graphic>
          <a:graphicData uri="http://schemas.openxmlformats.org/presentationml/2006/ole">
            <mc:AlternateContent xmlns:mc="http://schemas.openxmlformats.org/markup-compatibility/2006">
              <mc:Choice xmlns:v="urn:schemas-microsoft-com:vml" Requires="v">
                <p:oleObj spid="_x0000_s1045" name="Clip" r:id="rId13" imgW="480960" imgH="690480" progId="MS_ClipArt_Gallery.2">
                  <p:embed/>
                </p:oleObj>
              </mc:Choice>
              <mc:Fallback>
                <p:oleObj name="Clip" r:id="rId13" imgW="480960" imgH="690480" progId="MS_ClipArt_Gallery.2">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6400" y="2743200"/>
                        <a:ext cx="482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680433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133600" y="10668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800" b="1" u="sng"/>
              <a:t>DEFINITION OF ACCOUNTABILITY</a:t>
            </a:r>
          </a:p>
        </p:txBody>
      </p:sp>
      <p:sp>
        <p:nvSpPr>
          <p:cNvPr id="93187" name="Rectangle 3"/>
          <p:cNvSpPr>
            <a:spLocks noGrp="1" noChangeArrowheads="1"/>
          </p:cNvSpPr>
          <p:nvPr>
            <p:ph type="body" idx="1"/>
          </p:nvPr>
        </p:nvSpPr>
        <p:spPr bwMode="auto">
          <a:xfrm>
            <a:off x="1981200" y="22098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400" b="1">
                <a:latin typeface="Arial" panose="020B0604020202020204" pitchFamily="34" charset="0"/>
              </a:rPr>
              <a:t>Accountability is the obligation of a person to keep records of property, documents, or funds. These records show identification data, gains, losses, dues-in, dues-out, and balances on hand or in use. (Para 2-7, AR 735-5)</a:t>
            </a:r>
          </a:p>
        </p:txBody>
      </p:sp>
    </p:spTree>
    <p:extLst>
      <p:ext uri="{BB962C8B-B14F-4D97-AF65-F5344CB8AC3E}">
        <p14:creationId xmlns:p14="http://schemas.microsoft.com/office/powerpoint/2010/main" val="1630195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814639" y="1519239"/>
            <a:ext cx="65627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b="1" u="sng">
                <a:solidFill>
                  <a:schemeClr val="tx2"/>
                </a:solidFill>
                <a:latin typeface="Arial" panose="020B0604020202020204" pitchFamily="34" charset="0"/>
              </a:rPr>
              <a:t>DEFINITION OF RESPONSIBILITY</a:t>
            </a:r>
          </a:p>
        </p:txBody>
      </p:sp>
      <p:sp>
        <p:nvSpPr>
          <p:cNvPr id="28675" name="Rectangle 3"/>
          <p:cNvSpPr>
            <a:spLocks noChangeArrowheads="1"/>
          </p:cNvSpPr>
          <p:nvPr/>
        </p:nvSpPr>
        <p:spPr bwMode="auto">
          <a:xfrm>
            <a:off x="1905000" y="2286001"/>
            <a:ext cx="8153400" cy="230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FontTx/>
              <a:buChar char="•"/>
            </a:pPr>
            <a:r>
              <a:rPr lang="en-US" sz="2400" b="1">
                <a:latin typeface="Arial" panose="020B0604020202020204" pitchFamily="34" charset="0"/>
              </a:rPr>
              <a:t>  Responsibility is the obligation of an individual to     ensure Government property and funds entrusted to his or her possession, command, or supervision are properly used and cared for, and that proper custody, safekeeping, and disposition are provided. (Para 2-8, AR 735-5)</a:t>
            </a:r>
          </a:p>
        </p:txBody>
      </p:sp>
    </p:spTree>
    <p:extLst>
      <p:ext uri="{BB962C8B-B14F-4D97-AF65-F5344CB8AC3E}">
        <p14:creationId xmlns:p14="http://schemas.microsoft.com/office/powerpoint/2010/main" val="113070053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604405" y="1508126"/>
            <a:ext cx="33118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b="1" u="sng">
                <a:solidFill>
                  <a:schemeClr val="tx2"/>
                </a:solidFill>
                <a:latin typeface="Arial" panose="020B0604020202020204" pitchFamily="34" charset="0"/>
              </a:rPr>
              <a:t>TYPES OF RESPONSIBILITY</a:t>
            </a:r>
          </a:p>
        </p:txBody>
      </p:sp>
      <p:sp>
        <p:nvSpPr>
          <p:cNvPr id="30723" name="Rectangle 3"/>
          <p:cNvSpPr>
            <a:spLocks noChangeArrowheads="1"/>
          </p:cNvSpPr>
          <p:nvPr/>
        </p:nvSpPr>
        <p:spPr bwMode="auto">
          <a:xfrm>
            <a:off x="4186239" y="2757489"/>
            <a:ext cx="4490013" cy="341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chemeClr val="tx2"/>
                </a:solidFill>
                <a:latin typeface="Arial" panose="020B0604020202020204" pitchFamily="34" charset="0"/>
              </a:rPr>
              <a:t>1. Command Responsibility</a:t>
            </a:r>
          </a:p>
          <a:p>
            <a:endParaRPr lang="en-US" sz="2400" b="1">
              <a:solidFill>
                <a:schemeClr val="tx2"/>
              </a:solidFill>
              <a:latin typeface="Arial" panose="020B0604020202020204" pitchFamily="34" charset="0"/>
            </a:endParaRPr>
          </a:p>
          <a:p>
            <a:r>
              <a:rPr lang="en-US" sz="2400" b="1">
                <a:solidFill>
                  <a:schemeClr val="tx2"/>
                </a:solidFill>
                <a:latin typeface="Arial" panose="020B0604020202020204" pitchFamily="34" charset="0"/>
              </a:rPr>
              <a:t>2. Supervisory Responsibility</a:t>
            </a:r>
          </a:p>
          <a:p>
            <a:endParaRPr lang="en-US" sz="2400" b="1">
              <a:solidFill>
                <a:schemeClr val="tx2"/>
              </a:solidFill>
              <a:latin typeface="Arial" panose="020B0604020202020204" pitchFamily="34" charset="0"/>
            </a:endParaRPr>
          </a:p>
          <a:p>
            <a:r>
              <a:rPr lang="en-US" sz="2400" b="1">
                <a:solidFill>
                  <a:schemeClr val="tx2"/>
                </a:solidFill>
                <a:latin typeface="Arial" panose="020B0604020202020204" pitchFamily="34" charset="0"/>
              </a:rPr>
              <a:t>3. Direct Responsibility</a:t>
            </a:r>
          </a:p>
          <a:p>
            <a:endParaRPr lang="en-US" sz="2400" b="1">
              <a:solidFill>
                <a:schemeClr val="tx2"/>
              </a:solidFill>
              <a:latin typeface="Arial" panose="020B0604020202020204" pitchFamily="34" charset="0"/>
            </a:endParaRPr>
          </a:p>
          <a:p>
            <a:r>
              <a:rPr lang="en-US" sz="2400" b="1">
                <a:latin typeface="Arial" panose="020B0604020202020204" pitchFamily="34" charset="0"/>
              </a:rPr>
              <a:t>4. Custodial Responsibility</a:t>
            </a:r>
          </a:p>
          <a:p>
            <a:r>
              <a:rPr lang="en-US" sz="2400" b="1">
                <a:latin typeface="Arial" panose="020B0604020202020204" pitchFamily="34" charset="0"/>
              </a:rPr>
              <a:t> </a:t>
            </a:r>
          </a:p>
          <a:p>
            <a:r>
              <a:rPr lang="en-US" sz="2400" b="1">
                <a:latin typeface="Arial" panose="020B0604020202020204" pitchFamily="34" charset="0"/>
              </a:rPr>
              <a:t>5. Personal Responsibility</a:t>
            </a:r>
          </a:p>
        </p:txBody>
      </p:sp>
      <p:grpSp>
        <p:nvGrpSpPr>
          <p:cNvPr id="30845" name="Group 125"/>
          <p:cNvGrpSpPr>
            <a:grpSpLocks/>
          </p:cNvGrpSpPr>
          <p:nvPr/>
        </p:nvGrpSpPr>
        <p:grpSpPr bwMode="auto">
          <a:xfrm>
            <a:off x="8639175" y="3451226"/>
            <a:ext cx="833438" cy="677863"/>
            <a:chOff x="4482" y="2174"/>
            <a:chExt cx="525" cy="427"/>
          </a:xfrm>
        </p:grpSpPr>
        <p:sp>
          <p:nvSpPr>
            <p:cNvPr id="30725" name="Rectangle 5"/>
            <p:cNvSpPr>
              <a:spLocks noChangeArrowheads="1"/>
            </p:cNvSpPr>
            <p:nvPr/>
          </p:nvSpPr>
          <p:spPr bwMode="auto">
            <a:xfrm>
              <a:off x="4568" y="2543"/>
              <a:ext cx="393"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600" b="1" i="1">
                  <a:solidFill>
                    <a:srgbClr val="FFFF00"/>
                  </a:solidFill>
                  <a:latin typeface="Arial" panose="020B0604020202020204" pitchFamily="34" charset="0"/>
                </a:rPr>
                <a:t>     COMMANDER</a:t>
              </a:r>
            </a:p>
          </p:txBody>
        </p:sp>
        <p:sp>
          <p:nvSpPr>
            <p:cNvPr id="30726" name="Freeform 6"/>
            <p:cNvSpPr>
              <a:spLocks/>
            </p:cNvSpPr>
            <p:nvPr/>
          </p:nvSpPr>
          <p:spPr bwMode="auto">
            <a:xfrm>
              <a:off x="4633" y="2485"/>
              <a:ext cx="15" cy="20"/>
            </a:xfrm>
            <a:custGeom>
              <a:avLst/>
              <a:gdLst>
                <a:gd name="T0" fmla="*/ 7 w 15"/>
                <a:gd name="T1" fmla="*/ 0 h 20"/>
                <a:gd name="T2" fmla="*/ 7 w 15"/>
                <a:gd name="T3" fmla="*/ 4 h 20"/>
                <a:gd name="T4" fmla="*/ 10 w 15"/>
                <a:gd name="T5" fmla="*/ 10 h 20"/>
                <a:gd name="T6" fmla="*/ 1 w 15"/>
                <a:gd name="T7" fmla="*/ 7 h 20"/>
                <a:gd name="T8" fmla="*/ 0 w 15"/>
                <a:gd name="T9" fmla="*/ 9 h 20"/>
                <a:gd name="T10" fmla="*/ 0 w 15"/>
                <a:gd name="T11" fmla="*/ 11 h 20"/>
                <a:gd name="T12" fmla="*/ 2 w 15"/>
                <a:gd name="T13" fmla="*/ 16 h 20"/>
                <a:gd name="T14" fmla="*/ 3 w 15"/>
                <a:gd name="T15" fmla="*/ 19 h 20"/>
                <a:gd name="T16" fmla="*/ 5 w 15"/>
                <a:gd name="T17" fmla="*/ 19 h 20"/>
                <a:gd name="T18" fmla="*/ 6 w 15"/>
                <a:gd name="T19" fmla="*/ 16 h 20"/>
                <a:gd name="T20" fmla="*/ 3 w 15"/>
                <a:gd name="T21" fmla="*/ 11 h 20"/>
                <a:gd name="T22" fmla="*/ 12 w 15"/>
                <a:gd name="T23" fmla="*/ 11 h 20"/>
                <a:gd name="T24" fmla="*/ 14 w 15"/>
                <a:gd name="T25" fmla="*/ 9 h 20"/>
                <a:gd name="T26" fmla="*/ 9 w 15"/>
                <a:gd name="T27" fmla="*/ 0 h 20"/>
                <a:gd name="T28" fmla="*/ 7 w 1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0">
                  <a:moveTo>
                    <a:pt x="7" y="0"/>
                  </a:moveTo>
                  <a:lnTo>
                    <a:pt x="7" y="4"/>
                  </a:lnTo>
                  <a:lnTo>
                    <a:pt x="10" y="10"/>
                  </a:lnTo>
                  <a:lnTo>
                    <a:pt x="1" y="7"/>
                  </a:lnTo>
                  <a:lnTo>
                    <a:pt x="0" y="9"/>
                  </a:lnTo>
                  <a:lnTo>
                    <a:pt x="0" y="11"/>
                  </a:lnTo>
                  <a:lnTo>
                    <a:pt x="2" y="16"/>
                  </a:lnTo>
                  <a:lnTo>
                    <a:pt x="3" y="19"/>
                  </a:lnTo>
                  <a:lnTo>
                    <a:pt x="5" y="19"/>
                  </a:lnTo>
                  <a:lnTo>
                    <a:pt x="6" y="16"/>
                  </a:lnTo>
                  <a:lnTo>
                    <a:pt x="3" y="11"/>
                  </a:lnTo>
                  <a:lnTo>
                    <a:pt x="12" y="11"/>
                  </a:lnTo>
                  <a:lnTo>
                    <a:pt x="14" y="9"/>
                  </a:lnTo>
                  <a:lnTo>
                    <a:pt x="9" y="0"/>
                  </a:lnTo>
                  <a:lnTo>
                    <a:pt x="7"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Freeform 7"/>
            <p:cNvSpPr>
              <a:spLocks/>
            </p:cNvSpPr>
            <p:nvPr/>
          </p:nvSpPr>
          <p:spPr bwMode="auto">
            <a:xfrm>
              <a:off x="4626" y="2500"/>
              <a:ext cx="7" cy="12"/>
            </a:xfrm>
            <a:custGeom>
              <a:avLst/>
              <a:gdLst>
                <a:gd name="T0" fmla="*/ 2 w 7"/>
                <a:gd name="T1" fmla="*/ 0 h 12"/>
                <a:gd name="T2" fmla="*/ 3 w 7"/>
                <a:gd name="T3" fmla="*/ 4 h 12"/>
                <a:gd name="T4" fmla="*/ 5 w 7"/>
                <a:gd name="T5" fmla="*/ 6 h 12"/>
                <a:gd name="T6" fmla="*/ 6 w 7"/>
                <a:gd name="T7" fmla="*/ 8 h 12"/>
                <a:gd name="T8" fmla="*/ 5 w 7"/>
                <a:gd name="T9" fmla="*/ 11 h 12"/>
                <a:gd name="T10" fmla="*/ 2 w 7"/>
                <a:gd name="T11" fmla="*/ 7 h 12"/>
                <a:gd name="T12" fmla="*/ 0 w 7"/>
                <a:gd name="T13" fmla="*/ 4 h 12"/>
                <a:gd name="T14" fmla="*/ 0 w 7"/>
                <a:gd name="T15" fmla="*/ 1 h 12"/>
                <a:gd name="T16" fmla="*/ 2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2" y="0"/>
                  </a:moveTo>
                  <a:lnTo>
                    <a:pt x="3" y="4"/>
                  </a:lnTo>
                  <a:lnTo>
                    <a:pt x="5" y="6"/>
                  </a:lnTo>
                  <a:lnTo>
                    <a:pt x="6" y="8"/>
                  </a:lnTo>
                  <a:lnTo>
                    <a:pt x="5" y="11"/>
                  </a:lnTo>
                  <a:lnTo>
                    <a:pt x="2" y="7"/>
                  </a:lnTo>
                  <a:lnTo>
                    <a:pt x="0" y="4"/>
                  </a:lnTo>
                  <a:lnTo>
                    <a:pt x="0" y="1"/>
                  </a:lnTo>
                  <a:lnTo>
                    <a:pt x="2"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Freeform 8"/>
            <p:cNvSpPr>
              <a:spLocks/>
            </p:cNvSpPr>
            <p:nvPr/>
          </p:nvSpPr>
          <p:spPr bwMode="auto">
            <a:xfrm>
              <a:off x="4484" y="2493"/>
              <a:ext cx="164" cy="52"/>
            </a:xfrm>
            <a:custGeom>
              <a:avLst/>
              <a:gdLst>
                <a:gd name="T0" fmla="*/ 136 w 164"/>
                <a:gd name="T1" fmla="*/ 14 h 52"/>
                <a:gd name="T2" fmla="*/ 138 w 164"/>
                <a:gd name="T3" fmla="*/ 17 h 52"/>
                <a:gd name="T4" fmla="*/ 139 w 164"/>
                <a:gd name="T5" fmla="*/ 19 h 52"/>
                <a:gd name="T6" fmla="*/ 158 w 164"/>
                <a:gd name="T7" fmla="*/ 25 h 52"/>
                <a:gd name="T8" fmla="*/ 163 w 164"/>
                <a:gd name="T9" fmla="*/ 36 h 52"/>
                <a:gd name="T10" fmla="*/ 84 w 164"/>
                <a:gd name="T11" fmla="*/ 51 h 52"/>
                <a:gd name="T12" fmla="*/ 0 w 164"/>
                <a:gd name="T13" fmla="*/ 13 h 52"/>
                <a:gd name="T14" fmla="*/ 19 w 164"/>
                <a:gd name="T15" fmla="*/ 0 h 52"/>
                <a:gd name="T16" fmla="*/ 78 w 164"/>
                <a:gd name="T17" fmla="*/ 0 h 52"/>
                <a:gd name="T18" fmla="*/ 135 w 164"/>
                <a:gd name="T19" fmla="*/ 17 h 52"/>
                <a:gd name="T20" fmla="*/ 135 w 164"/>
                <a:gd name="T21" fmla="*/ 15 h 52"/>
                <a:gd name="T22" fmla="*/ 136 w 164"/>
                <a:gd name="T23"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52">
                  <a:moveTo>
                    <a:pt x="136" y="14"/>
                  </a:moveTo>
                  <a:lnTo>
                    <a:pt x="138" y="17"/>
                  </a:lnTo>
                  <a:lnTo>
                    <a:pt x="139" y="19"/>
                  </a:lnTo>
                  <a:lnTo>
                    <a:pt x="158" y="25"/>
                  </a:lnTo>
                  <a:lnTo>
                    <a:pt x="163" y="36"/>
                  </a:lnTo>
                  <a:lnTo>
                    <a:pt x="84" y="51"/>
                  </a:lnTo>
                  <a:lnTo>
                    <a:pt x="0" y="13"/>
                  </a:lnTo>
                  <a:lnTo>
                    <a:pt x="19" y="0"/>
                  </a:lnTo>
                  <a:lnTo>
                    <a:pt x="78" y="0"/>
                  </a:lnTo>
                  <a:lnTo>
                    <a:pt x="135" y="17"/>
                  </a:lnTo>
                  <a:lnTo>
                    <a:pt x="135" y="15"/>
                  </a:lnTo>
                  <a:lnTo>
                    <a:pt x="136" y="14"/>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Freeform 9"/>
            <p:cNvSpPr>
              <a:spLocks/>
            </p:cNvSpPr>
            <p:nvPr/>
          </p:nvSpPr>
          <p:spPr bwMode="auto">
            <a:xfrm>
              <a:off x="4864" y="2500"/>
              <a:ext cx="134" cy="22"/>
            </a:xfrm>
            <a:custGeom>
              <a:avLst/>
              <a:gdLst>
                <a:gd name="T0" fmla="*/ 133 w 134"/>
                <a:gd name="T1" fmla="*/ 20 h 22"/>
                <a:gd name="T2" fmla="*/ 92 w 134"/>
                <a:gd name="T3" fmla="*/ 10 h 22"/>
                <a:gd name="T4" fmla="*/ 72 w 134"/>
                <a:gd name="T5" fmla="*/ 7 h 22"/>
                <a:gd name="T6" fmla="*/ 59 w 134"/>
                <a:gd name="T7" fmla="*/ 3 h 22"/>
                <a:gd name="T8" fmla="*/ 45 w 134"/>
                <a:gd name="T9" fmla="*/ 1 h 22"/>
                <a:gd name="T10" fmla="*/ 34 w 134"/>
                <a:gd name="T11" fmla="*/ 0 h 22"/>
                <a:gd name="T12" fmla="*/ 22 w 134"/>
                <a:gd name="T13" fmla="*/ 0 h 22"/>
                <a:gd name="T14" fmla="*/ 11 w 134"/>
                <a:gd name="T15" fmla="*/ 2 h 22"/>
                <a:gd name="T16" fmla="*/ 3 w 134"/>
                <a:gd name="T17" fmla="*/ 6 h 22"/>
                <a:gd name="T18" fmla="*/ 0 w 134"/>
                <a:gd name="T19" fmla="*/ 7 h 22"/>
                <a:gd name="T20" fmla="*/ 27 w 134"/>
                <a:gd name="T21" fmla="*/ 21 h 22"/>
                <a:gd name="T22" fmla="*/ 133 w 1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22">
                  <a:moveTo>
                    <a:pt x="133" y="20"/>
                  </a:moveTo>
                  <a:lnTo>
                    <a:pt x="92" y="10"/>
                  </a:lnTo>
                  <a:lnTo>
                    <a:pt x="72" y="7"/>
                  </a:lnTo>
                  <a:lnTo>
                    <a:pt x="59" y="3"/>
                  </a:lnTo>
                  <a:lnTo>
                    <a:pt x="45" y="1"/>
                  </a:lnTo>
                  <a:lnTo>
                    <a:pt x="34" y="0"/>
                  </a:lnTo>
                  <a:lnTo>
                    <a:pt x="22" y="0"/>
                  </a:lnTo>
                  <a:lnTo>
                    <a:pt x="11" y="2"/>
                  </a:lnTo>
                  <a:lnTo>
                    <a:pt x="3" y="6"/>
                  </a:lnTo>
                  <a:lnTo>
                    <a:pt x="0" y="7"/>
                  </a:lnTo>
                  <a:lnTo>
                    <a:pt x="27" y="21"/>
                  </a:lnTo>
                  <a:lnTo>
                    <a:pt x="133" y="2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Freeform 10"/>
            <p:cNvSpPr>
              <a:spLocks/>
            </p:cNvSpPr>
            <p:nvPr/>
          </p:nvSpPr>
          <p:spPr bwMode="auto">
            <a:xfrm>
              <a:off x="4633" y="2258"/>
              <a:ext cx="342" cy="266"/>
            </a:xfrm>
            <a:custGeom>
              <a:avLst/>
              <a:gdLst>
                <a:gd name="T0" fmla="*/ 339 w 342"/>
                <a:gd name="T1" fmla="*/ 227 h 266"/>
                <a:gd name="T2" fmla="*/ 337 w 342"/>
                <a:gd name="T3" fmla="*/ 196 h 266"/>
                <a:gd name="T4" fmla="*/ 328 w 342"/>
                <a:gd name="T5" fmla="*/ 177 h 266"/>
                <a:gd name="T6" fmla="*/ 320 w 342"/>
                <a:gd name="T7" fmla="*/ 162 h 266"/>
                <a:gd name="T8" fmla="*/ 321 w 342"/>
                <a:gd name="T9" fmla="*/ 152 h 266"/>
                <a:gd name="T10" fmla="*/ 291 w 342"/>
                <a:gd name="T11" fmla="*/ 123 h 266"/>
                <a:gd name="T12" fmla="*/ 269 w 342"/>
                <a:gd name="T13" fmla="*/ 100 h 266"/>
                <a:gd name="T14" fmla="*/ 251 w 342"/>
                <a:gd name="T15" fmla="*/ 69 h 266"/>
                <a:gd name="T16" fmla="*/ 236 w 342"/>
                <a:gd name="T17" fmla="*/ 50 h 266"/>
                <a:gd name="T18" fmla="*/ 217 w 342"/>
                <a:gd name="T19" fmla="*/ 36 h 266"/>
                <a:gd name="T20" fmla="*/ 128 w 342"/>
                <a:gd name="T21" fmla="*/ 0 h 266"/>
                <a:gd name="T22" fmla="*/ 109 w 342"/>
                <a:gd name="T23" fmla="*/ 5 h 266"/>
                <a:gd name="T24" fmla="*/ 61 w 342"/>
                <a:gd name="T25" fmla="*/ 31 h 266"/>
                <a:gd name="T26" fmla="*/ 25 w 342"/>
                <a:gd name="T27" fmla="*/ 48 h 266"/>
                <a:gd name="T28" fmla="*/ 12 w 342"/>
                <a:gd name="T29" fmla="*/ 77 h 266"/>
                <a:gd name="T30" fmla="*/ 4 w 342"/>
                <a:gd name="T31" fmla="*/ 132 h 266"/>
                <a:gd name="T32" fmla="*/ 1 w 342"/>
                <a:gd name="T33" fmla="*/ 184 h 266"/>
                <a:gd name="T34" fmla="*/ 2 w 342"/>
                <a:gd name="T35" fmla="*/ 202 h 266"/>
                <a:gd name="T36" fmla="*/ 17 w 342"/>
                <a:gd name="T37" fmla="*/ 236 h 266"/>
                <a:gd name="T38" fmla="*/ 73 w 342"/>
                <a:gd name="T39" fmla="*/ 249 h 266"/>
                <a:gd name="T40" fmla="*/ 117 w 342"/>
                <a:gd name="T41" fmla="*/ 254 h 266"/>
                <a:gd name="T42" fmla="*/ 255 w 342"/>
                <a:gd name="T43" fmla="*/ 262 h 266"/>
                <a:gd name="T44" fmla="*/ 244 w 342"/>
                <a:gd name="T45" fmla="*/ 253 h 266"/>
                <a:gd name="T46" fmla="*/ 212 w 342"/>
                <a:gd name="T47" fmla="*/ 243 h 266"/>
                <a:gd name="T48" fmla="*/ 188 w 342"/>
                <a:gd name="T49" fmla="*/ 228 h 266"/>
                <a:gd name="T50" fmla="*/ 215 w 342"/>
                <a:gd name="T51" fmla="*/ 210 h 266"/>
                <a:gd name="T52" fmla="*/ 214 w 342"/>
                <a:gd name="T53" fmla="*/ 132 h 266"/>
                <a:gd name="T54" fmla="*/ 223 w 342"/>
                <a:gd name="T55" fmla="*/ 144 h 266"/>
                <a:gd name="T56" fmla="*/ 229 w 342"/>
                <a:gd name="T57" fmla="*/ 160 h 266"/>
                <a:gd name="T58" fmla="*/ 239 w 342"/>
                <a:gd name="T59" fmla="*/ 178 h 266"/>
                <a:gd name="T60" fmla="*/ 255 w 342"/>
                <a:gd name="T61" fmla="*/ 184 h 266"/>
                <a:gd name="T62" fmla="*/ 265 w 342"/>
                <a:gd name="T63" fmla="*/ 190 h 266"/>
                <a:gd name="T64" fmla="*/ 269 w 342"/>
                <a:gd name="T65" fmla="*/ 199 h 266"/>
                <a:gd name="T66" fmla="*/ 280 w 342"/>
                <a:gd name="T67" fmla="*/ 206 h 266"/>
                <a:gd name="T68" fmla="*/ 288 w 342"/>
                <a:gd name="T69" fmla="*/ 222 h 266"/>
                <a:gd name="T70" fmla="*/ 300 w 342"/>
                <a:gd name="T71" fmla="*/ 234 h 266"/>
                <a:gd name="T72" fmla="*/ 330 w 342"/>
                <a:gd name="T73" fmla="*/ 24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2" h="266">
                  <a:moveTo>
                    <a:pt x="341" y="236"/>
                  </a:moveTo>
                  <a:lnTo>
                    <a:pt x="339" y="227"/>
                  </a:lnTo>
                  <a:lnTo>
                    <a:pt x="336" y="217"/>
                  </a:lnTo>
                  <a:lnTo>
                    <a:pt x="337" y="196"/>
                  </a:lnTo>
                  <a:lnTo>
                    <a:pt x="332" y="186"/>
                  </a:lnTo>
                  <a:lnTo>
                    <a:pt x="328" y="177"/>
                  </a:lnTo>
                  <a:lnTo>
                    <a:pt x="324" y="166"/>
                  </a:lnTo>
                  <a:lnTo>
                    <a:pt x="320" y="162"/>
                  </a:lnTo>
                  <a:lnTo>
                    <a:pt x="321" y="156"/>
                  </a:lnTo>
                  <a:lnTo>
                    <a:pt x="321" y="152"/>
                  </a:lnTo>
                  <a:lnTo>
                    <a:pt x="314" y="145"/>
                  </a:lnTo>
                  <a:lnTo>
                    <a:pt x="291" y="123"/>
                  </a:lnTo>
                  <a:lnTo>
                    <a:pt x="278" y="110"/>
                  </a:lnTo>
                  <a:lnTo>
                    <a:pt x="269" y="100"/>
                  </a:lnTo>
                  <a:lnTo>
                    <a:pt x="260" y="84"/>
                  </a:lnTo>
                  <a:lnTo>
                    <a:pt x="251" y="69"/>
                  </a:lnTo>
                  <a:lnTo>
                    <a:pt x="247" y="61"/>
                  </a:lnTo>
                  <a:lnTo>
                    <a:pt x="236" y="50"/>
                  </a:lnTo>
                  <a:lnTo>
                    <a:pt x="227" y="42"/>
                  </a:lnTo>
                  <a:lnTo>
                    <a:pt x="217" y="36"/>
                  </a:lnTo>
                  <a:lnTo>
                    <a:pt x="203" y="29"/>
                  </a:lnTo>
                  <a:lnTo>
                    <a:pt x="128" y="0"/>
                  </a:lnTo>
                  <a:lnTo>
                    <a:pt x="116" y="1"/>
                  </a:lnTo>
                  <a:lnTo>
                    <a:pt x="109" y="5"/>
                  </a:lnTo>
                  <a:lnTo>
                    <a:pt x="104" y="9"/>
                  </a:lnTo>
                  <a:lnTo>
                    <a:pt x="61" y="31"/>
                  </a:lnTo>
                  <a:lnTo>
                    <a:pt x="36" y="40"/>
                  </a:lnTo>
                  <a:lnTo>
                    <a:pt x="25" y="48"/>
                  </a:lnTo>
                  <a:lnTo>
                    <a:pt x="18" y="61"/>
                  </a:lnTo>
                  <a:lnTo>
                    <a:pt x="12" y="77"/>
                  </a:lnTo>
                  <a:lnTo>
                    <a:pt x="8" y="99"/>
                  </a:lnTo>
                  <a:lnTo>
                    <a:pt x="4" y="132"/>
                  </a:lnTo>
                  <a:lnTo>
                    <a:pt x="3" y="167"/>
                  </a:lnTo>
                  <a:lnTo>
                    <a:pt x="1" y="184"/>
                  </a:lnTo>
                  <a:lnTo>
                    <a:pt x="0" y="193"/>
                  </a:lnTo>
                  <a:lnTo>
                    <a:pt x="2" y="202"/>
                  </a:lnTo>
                  <a:lnTo>
                    <a:pt x="7" y="213"/>
                  </a:lnTo>
                  <a:lnTo>
                    <a:pt x="17" y="236"/>
                  </a:lnTo>
                  <a:lnTo>
                    <a:pt x="48" y="241"/>
                  </a:lnTo>
                  <a:lnTo>
                    <a:pt x="73" y="249"/>
                  </a:lnTo>
                  <a:lnTo>
                    <a:pt x="99" y="244"/>
                  </a:lnTo>
                  <a:lnTo>
                    <a:pt x="117" y="254"/>
                  </a:lnTo>
                  <a:lnTo>
                    <a:pt x="135" y="265"/>
                  </a:lnTo>
                  <a:lnTo>
                    <a:pt x="255" y="262"/>
                  </a:lnTo>
                  <a:lnTo>
                    <a:pt x="251" y="257"/>
                  </a:lnTo>
                  <a:lnTo>
                    <a:pt x="244" y="253"/>
                  </a:lnTo>
                  <a:lnTo>
                    <a:pt x="229" y="248"/>
                  </a:lnTo>
                  <a:lnTo>
                    <a:pt x="212" y="243"/>
                  </a:lnTo>
                  <a:lnTo>
                    <a:pt x="199" y="236"/>
                  </a:lnTo>
                  <a:lnTo>
                    <a:pt x="188" y="228"/>
                  </a:lnTo>
                  <a:lnTo>
                    <a:pt x="212" y="228"/>
                  </a:lnTo>
                  <a:lnTo>
                    <a:pt x="215" y="210"/>
                  </a:lnTo>
                  <a:lnTo>
                    <a:pt x="213" y="159"/>
                  </a:lnTo>
                  <a:lnTo>
                    <a:pt x="214" y="132"/>
                  </a:lnTo>
                  <a:lnTo>
                    <a:pt x="217" y="138"/>
                  </a:lnTo>
                  <a:lnTo>
                    <a:pt x="223" y="144"/>
                  </a:lnTo>
                  <a:lnTo>
                    <a:pt x="227" y="151"/>
                  </a:lnTo>
                  <a:lnTo>
                    <a:pt x="229" y="160"/>
                  </a:lnTo>
                  <a:lnTo>
                    <a:pt x="232" y="169"/>
                  </a:lnTo>
                  <a:lnTo>
                    <a:pt x="239" y="178"/>
                  </a:lnTo>
                  <a:lnTo>
                    <a:pt x="249" y="183"/>
                  </a:lnTo>
                  <a:lnTo>
                    <a:pt x="255" y="184"/>
                  </a:lnTo>
                  <a:lnTo>
                    <a:pt x="266" y="184"/>
                  </a:lnTo>
                  <a:lnTo>
                    <a:pt x="265" y="190"/>
                  </a:lnTo>
                  <a:lnTo>
                    <a:pt x="266" y="195"/>
                  </a:lnTo>
                  <a:lnTo>
                    <a:pt x="269" y="199"/>
                  </a:lnTo>
                  <a:lnTo>
                    <a:pt x="274" y="203"/>
                  </a:lnTo>
                  <a:lnTo>
                    <a:pt x="280" y="206"/>
                  </a:lnTo>
                  <a:lnTo>
                    <a:pt x="284" y="219"/>
                  </a:lnTo>
                  <a:lnTo>
                    <a:pt x="288" y="222"/>
                  </a:lnTo>
                  <a:lnTo>
                    <a:pt x="293" y="226"/>
                  </a:lnTo>
                  <a:lnTo>
                    <a:pt x="300" y="234"/>
                  </a:lnTo>
                  <a:lnTo>
                    <a:pt x="304" y="242"/>
                  </a:lnTo>
                  <a:lnTo>
                    <a:pt x="330" y="245"/>
                  </a:lnTo>
                  <a:lnTo>
                    <a:pt x="341" y="236"/>
                  </a:lnTo>
                </a:path>
              </a:pathLst>
            </a:custGeom>
            <a:solidFill>
              <a:srgbClr val="00FF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Freeform 11"/>
            <p:cNvSpPr>
              <a:spLocks/>
            </p:cNvSpPr>
            <p:nvPr/>
          </p:nvSpPr>
          <p:spPr bwMode="auto">
            <a:xfrm>
              <a:off x="4848" y="2320"/>
              <a:ext cx="78" cy="123"/>
            </a:xfrm>
            <a:custGeom>
              <a:avLst/>
              <a:gdLst>
                <a:gd name="T0" fmla="*/ 5 w 78"/>
                <a:gd name="T1" fmla="*/ 0 h 123"/>
                <a:gd name="T2" fmla="*/ 13 w 78"/>
                <a:gd name="T3" fmla="*/ 8 h 123"/>
                <a:gd name="T4" fmla="*/ 17 w 78"/>
                <a:gd name="T5" fmla="*/ 20 h 123"/>
                <a:gd name="T6" fmla="*/ 19 w 78"/>
                <a:gd name="T7" fmla="*/ 36 h 123"/>
                <a:gd name="T8" fmla="*/ 18 w 78"/>
                <a:gd name="T9" fmla="*/ 48 h 123"/>
                <a:gd name="T10" fmla="*/ 17 w 78"/>
                <a:gd name="T11" fmla="*/ 62 h 123"/>
                <a:gd name="T12" fmla="*/ 15 w 78"/>
                <a:gd name="T13" fmla="*/ 73 h 123"/>
                <a:gd name="T14" fmla="*/ 19 w 78"/>
                <a:gd name="T15" fmla="*/ 82 h 123"/>
                <a:gd name="T16" fmla="*/ 20 w 78"/>
                <a:gd name="T17" fmla="*/ 88 h 123"/>
                <a:gd name="T18" fmla="*/ 39 w 78"/>
                <a:gd name="T19" fmla="*/ 92 h 123"/>
                <a:gd name="T20" fmla="*/ 55 w 78"/>
                <a:gd name="T21" fmla="*/ 91 h 123"/>
                <a:gd name="T22" fmla="*/ 77 w 78"/>
                <a:gd name="T23" fmla="*/ 88 h 123"/>
                <a:gd name="T24" fmla="*/ 60 w 78"/>
                <a:gd name="T25" fmla="*/ 97 h 123"/>
                <a:gd name="T26" fmla="*/ 53 w 78"/>
                <a:gd name="T27" fmla="*/ 109 h 123"/>
                <a:gd name="T28" fmla="*/ 51 w 78"/>
                <a:gd name="T29" fmla="*/ 118 h 123"/>
                <a:gd name="T30" fmla="*/ 42 w 78"/>
                <a:gd name="T31" fmla="*/ 122 h 123"/>
                <a:gd name="T32" fmla="*/ 36 w 78"/>
                <a:gd name="T33" fmla="*/ 121 h 123"/>
                <a:gd name="T34" fmla="*/ 27 w 78"/>
                <a:gd name="T35" fmla="*/ 117 h 123"/>
                <a:gd name="T36" fmla="*/ 20 w 78"/>
                <a:gd name="T37" fmla="*/ 110 h 123"/>
                <a:gd name="T38" fmla="*/ 15 w 78"/>
                <a:gd name="T39" fmla="*/ 103 h 123"/>
                <a:gd name="T40" fmla="*/ 14 w 78"/>
                <a:gd name="T41" fmla="*/ 98 h 123"/>
                <a:gd name="T42" fmla="*/ 13 w 78"/>
                <a:gd name="T43" fmla="*/ 90 h 123"/>
                <a:gd name="T44" fmla="*/ 11 w 78"/>
                <a:gd name="T45" fmla="*/ 86 h 123"/>
                <a:gd name="T46" fmla="*/ 8 w 78"/>
                <a:gd name="T47" fmla="*/ 81 h 123"/>
                <a:gd name="T48" fmla="*/ 1 w 78"/>
                <a:gd name="T49" fmla="*/ 75 h 123"/>
                <a:gd name="T50" fmla="*/ 0 w 78"/>
                <a:gd name="T51" fmla="*/ 70 h 123"/>
                <a:gd name="T52" fmla="*/ 0 w 78"/>
                <a:gd name="T53" fmla="*/ 59 h 123"/>
                <a:gd name="T54" fmla="*/ 6 w 78"/>
                <a:gd name="T55" fmla="*/ 49 h 123"/>
                <a:gd name="T56" fmla="*/ 10 w 78"/>
                <a:gd name="T57" fmla="*/ 38 h 123"/>
                <a:gd name="T58" fmla="*/ 12 w 78"/>
                <a:gd name="T59" fmla="*/ 31 h 123"/>
                <a:gd name="T60" fmla="*/ 12 w 78"/>
                <a:gd name="T61" fmla="*/ 23 h 123"/>
                <a:gd name="T62" fmla="*/ 10 w 78"/>
                <a:gd name="T63" fmla="*/ 12 h 123"/>
                <a:gd name="T64" fmla="*/ 8 w 78"/>
                <a:gd name="T65" fmla="*/ 5 h 123"/>
                <a:gd name="T66" fmla="*/ 5 w 78"/>
                <a:gd name="T6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123">
                  <a:moveTo>
                    <a:pt x="5" y="0"/>
                  </a:moveTo>
                  <a:lnTo>
                    <a:pt x="13" y="8"/>
                  </a:lnTo>
                  <a:lnTo>
                    <a:pt x="17" y="20"/>
                  </a:lnTo>
                  <a:lnTo>
                    <a:pt x="19" y="36"/>
                  </a:lnTo>
                  <a:lnTo>
                    <a:pt x="18" y="48"/>
                  </a:lnTo>
                  <a:lnTo>
                    <a:pt x="17" y="62"/>
                  </a:lnTo>
                  <a:lnTo>
                    <a:pt x="15" y="73"/>
                  </a:lnTo>
                  <a:lnTo>
                    <a:pt x="19" y="82"/>
                  </a:lnTo>
                  <a:lnTo>
                    <a:pt x="20" y="88"/>
                  </a:lnTo>
                  <a:lnTo>
                    <a:pt x="39" y="92"/>
                  </a:lnTo>
                  <a:lnTo>
                    <a:pt x="55" y="91"/>
                  </a:lnTo>
                  <a:lnTo>
                    <a:pt x="77" y="88"/>
                  </a:lnTo>
                  <a:lnTo>
                    <a:pt x="60" y="97"/>
                  </a:lnTo>
                  <a:lnTo>
                    <a:pt x="53" y="109"/>
                  </a:lnTo>
                  <a:lnTo>
                    <a:pt x="51" y="118"/>
                  </a:lnTo>
                  <a:lnTo>
                    <a:pt x="42" y="122"/>
                  </a:lnTo>
                  <a:lnTo>
                    <a:pt x="36" y="121"/>
                  </a:lnTo>
                  <a:lnTo>
                    <a:pt x="27" y="117"/>
                  </a:lnTo>
                  <a:lnTo>
                    <a:pt x="20" y="110"/>
                  </a:lnTo>
                  <a:lnTo>
                    <a:pt x="15" y="103"/>
                  </a:lnTo>
                  <a:lnTo>
                    <a:pt x="14" y="98"/>
                  </a:lnTo>
                  <a:lnTo>
                    <a:pt x="13" y="90"/>
                  </a:lnTo>
                  <a:lnTo>
                    <a:pt x="11" y="86"/>
                  </a:lnTo>
                  <a:lnTo>
                    <a:pt x="8" y="81"/>
                  </a:lnTo>
                  <a:lnTo>
                    <a:pt x="1" y="75"/>
                  </a:lnTo>
                  <a:lnTo>
                    <a:pt x="0" y="70"/>
                  </a:lnTo>
                  <a:lnTo>
                    <a:pt x="0" y="59"/>
                  </a:lnTo>
                  <a:lnTo>
                    <a:pt x="6" y="49"/>
                  </a:lnTo>
                  <a:lnTo>
                    <a:pt x="10" y="38"/>
                  </a:lnTo>
                  <a:lnTo>
                    <a:pt x="12" y="31"/>
                  </a:lnTo>
                  <a:lnTo>
                    <a:pt x="12" y="23"/>
                  </a:lnTo>
                  <a:lnTo>
                    <a:pt x="10" y="12"/>
                  </a:lnTo>
                  <a:lnTo>
                    <a:pt x="8" y="5"/>
                  </a:lnTo>
                  <a:lnTo>
                    <a:pt x="5" y="0"/>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Freeform 12"/>
            <p:cNvSpPr>
              <a:spLocks/>
            </p:cNvSpPr>
            <p:nvPr/>
          </p:nvSpPr>
          <p:spPr bwMode="auto">
            <a:xfrm>
              <a:off x="4899" y="2423"/>
              <a:ext cx="45" cy="75"/>
            </a:xfrm>
            <a:custGeom>
              <a:avLst/>
              <a:gdLst>
                <a:gd name="T0" fmla="*/ 31 w 45"/>
                <a:gd name="T1" fmla="*/ 0 h 75"/>
                <a:gd name="T2" fmla="*/ 29 w 45"/>
                <a:gd name="T3" fmla="*/ 5 h 75"/>
                <a:gd name="T4" fmla="*/ 27 w 45"/>
                <a:gd name="T5" fmla="*/ 12 h 75"/>
                <a:gd name="T6" fmla="*/ 28 w 45"/>
                <a:gd name="T7" fmla="*/ 21 h 75"/>
                <a:gd name="T8" fmla="*/ 31 w 45"/>
                <a:gd name="T9" fmla="*/ 37 h 75"/>
                <a:gd name="T10" fmla="*/ 35 w 45"/>
                <a:gd name="T11" fmla="*/ 47 h 75"/>
                <a:gd name="T12" fmla="*/ 39 w 45"/>
                <a:gd name="T13" fmla="*/ 44 h 75"/>
                <a:gd name="T14" fmla="*/ 44 w 45"/>
                <a:gd name="T15" fmla="*/ 63 h 75"/>
                <a:gd name="T16" fmla="*/ 37 w 45"/>
                <a:gd name="T17" fmla="*/ 74 h 75"/>
                <a:gd name="T18" fmla="*/ 35 w 45"/>
                <a:gd name="T19" fmla="*/ 72 h 75"/>
                <a:gd name="T20" fmla="*/ 30 w 45"/>
                <a:gd name="T21" fmla="*/ 66 h 75"/>
                <a:gd name="T22" fmla="*/ 26 w 45"/>
                <a:gd name="T23" fmla="*/ 61 h 75"/>
                <a:gd name="T24" fmla="*/ 21 w 45"/>
                <a:gd name="T25" fmla="*/ 57 h 75"/>
                <a:gd name="T26" fmla="*/ 14 w 45"/>
                <a:gd name="T27" fmla="*/ 47 h 75"/>
                <a:gd name="T28" fmla="*/ 9 w 45"/>
                <a:gd name="T29" fmla="*/ 37 h 75"/>
                <a:gd name="T30" fmla="*/ 3 w 45"/>
                <a:gd name="T31" fmla="*/ 34 h 75"/>
                <a:gd name="T32" fmla="*/ 0 w 45"/>
                <a:gd name="T33" fmla="*/ 27 h 75"/>
                <a:gd name="T34" fmla="*/ 3 w 45"/>
                <a:gd name="T35" fmla="*/ 30 h 75"/>
                <a:gd name="T36" fmla="*/ 8 w 45"/>
                <a:gd name="T37" fmla="*/ 28 h 75"/>
                <a:gd name="T38" fmla="*/ 14 w 45"/>
                <a:gd name="T39" fmla="*/ 23 h 75"/>
                <a:gd name="T40" fmla="*/ 20 w 45"/>
                <a:gd name="T41" fmla="*/ 10 h 75"/>
                <a:gd name="T42" fmla="*/ 25 w 45"/>
                <a:gd name="T43" fmla="*/ 3 h 75"/>
                <a:gd name="T44" fmla="*/ 31 w 45"/>
                <a:gd name="T4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75">
                  <a:moveTo>
                    <a:pt x="31" y="0"/>
                  </a:moveTo>
                  <a:lnTo>
                    <a:pt x="29" y="5"/>
                  </a:lnTo>
                  <a:lnTo>
                    <a:pt x="27" y="12"/>
                  </a:lnTo>
                  <a:lnTo>
                    <a:pt x="28" y="21"/>
                  </a:lnTo>
                  <a:lnTo>
                    <a:pt x="31" y="37"/>
                  </a:lnTo>
                  <a:lnTo>
                    <a:pt x="35" y="47"/>
                  </a:lnTo>
                  <a:lnTo>
                    <a:pt x="39" y="44"/>
                  </a:lnTo>
                  <a:lnTo>
                    <a:pt x="44" y="63"/>
                  </a:lnTo>
                  <a:lnTo>
                    <a:pt x="37" y="74"/>
                  </a:lnTo>
                  <a:lnTo>
                    <a:pt x="35" y="72"/>
                  </a:lnTo>
                  <a:lnTo>
                    <a:pt x="30" y="66"/>
                  </a:lnTo>
                  <a:lnTo>
                    <a:pt x="26" y="61"/>
                  </a:lnTo>
                  <a:lnTo>
                    <a:pt x="21" y="57"/>
                  </a:lnTo>
                  <a:lnTo>
                    <a:pt x="14" y="47"/>
                  </a:lnTo>
                  <a:lnTo>
                    <a:pt x="9" y="37"/>
                  </a:lnTo>
                  <a:lnTo>
                    <a:pt x="3" y="34"/>
                  </a:lnTo>
                  <a:lnTo>
                    <a:pt x="0" y="27"/>
                  </a:lnTo>
                  <a:lnTo>
                    <a:pt x="3" y="30"/>
                  </a:lnTo>
                  <a:lnTo>
                    <a:pt x="8" y="28"/>
                  </a:lnTo>
                  <a:lnTo>
                    <a:pt x="14" y="23"/>
                  </a:lnTo>
                  <a:lnTo>
                    <a:pt x="20" y="10"/>
                  </a:lnTo>
                  <a:lnTo>
                    <a:pt x="25" y="3"/>
                  </a:lnTo>
                  <a:lnTo>
                    <a:pt x="3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Freeform 13"/>
            <p:cNvSpPr>
              <a:spLocks/>
            </p:cNvSpPr>
            <p:nvPr/>
          </p:nvSpPr>
          <p:spPr bwMode="auto">
            <a:xfrm>
              <a:off x="4771" y="2347"/>
              <a:ext cx="84" cy="139"/>
            </a:xfrm>
            <a:custGeom>
              <a:avLst/>
              <a:gdLst>
                <a:gd name="T0" fmla="*/ 83 w 84"/>
                <a:gd name="T1" fmla="*/ 20 h 139"/>
                <a:gd name="T2" fmla="*/ 80 w 84"/>
                <a:gd name="T3" fmla="*/ 7 h 139"/>
                <a:gd name="T4" fmla="*/ 75 w 84"/>
                <a:gd name="T5" fmla="*/ 0 h 139"/>
                <a:gd name="T6" fmla="*/ 72 w 84"/>
                <a:gd name="T7" fmla="*/ 1 h 139"/>
                <a:gd name="T8" fmla="*/ 72 w 84"/>
                <a:gd name="T9" fmla="*/ 7 h 139"/>
                <a:gd name="T10" fmla="*/ 52 w 84"/>
                <a:gd name="T11" fmla="*/ 67 h 139"/>
                <a:gd name="T12" fmla="*/ 43 w 84"/>
                <a:gd name="T13" fmla="*/ 87 h 139"/>
                <a:gd name="T14" fmla="*/ 30 w 84"/>
                <a:gd name="T15" fmla="*/ 98 h 139"/>
                <a:gd name="T16" fmla="*/ 12 w 84"/>
                <a:gd name="T17" fmla="*/ 112 h 139"/>
                <a:gd name="T18" fmla="*/ 11 w 84"/>
                <a:gd name="T19" fmla="*/ 96 h 139"/>
                <a:gd name="T20" fmla="*/ 9 w 84"/>
                <a:gd name="T21" fmla="*/ 78 h 139"/>
                <a:gd name="T22" fmla="*/ 6 w 84"/>
                <a:gd name="T23" fmla="*/ 52 h 139"/>
                <a:gd name="T24" fmla="*/ 5 w 84"/>
                <a:gd name="T25" fmla="*/ 38 h 139"/>
                <a:gd name="T26" fmla="*/ 3 w 84"/>
                <a:gd name="T27" fmla="*/ 20 h 139"/>
                <a:gd name="T28" fmla="*/ 2 w 84"/>
                <a:gd name="T29" fmla="*/ 20 h 139"/>
                <a:gd name="T30" fmla="*/ 0 w 84"/>
                <a:gd name="T31" fmla="*/ 33 h 139"/>
                <a:gd name="T32" fmla="*/ 2 w 84"/>
                <a:gd name="T33" fmla="*/ 63 h 139"/>
                <a:gd name="T34" fmla="*/ 5 w 84"/>
                <a:gd name="T35" fmla="*/ 114 h 139"/>
                <a:gd name="T36" fmla="*/ 4 w 84"/>
                <a:gd name="T37" fmla="*/ 127 h 139"/>
                <a:gd name="T38" fmla="*/ 26 w 84"/>
                <a:gd name="T39" fmla="*/ 110 h 139"/>
                <a:gd name="T40" fmla="*/ 32 w 84"/>
                <a:gd name="T41" fmla="*/ 122 h 139"/>
                <a:gd name="T42" fmla="*/ 40 w 84"/>
                <a:gd name="T43" fmla="*/ 131 h 139"/>
                <a:gd name="T44" fmla="*/ 73 w 84"/>
                <a:gd name="T45" fmla="*/ 138 h 139"/>
                <a:gd name="T46" fmla="*/ 79 w 84"/>
                <a:gd name="T47" fmla="*/ 124 h 139"/>
                <a:gd name="T48" fmla="*/ 76 w 84"/>
                <a:gd name="T49" fmla="*/ 100 h 139"/>
                <a:gd name="T50" fmla="*/ 75 w 84"/>
                <a:gd name="T51" fmla="*/ 74 h 139"/>
                <a:gd name="T52" fmla="*/ 75 w 84"/>
                <a:gd name="T53" fmla="*/ 46 h 139"/>
                <a:gd name="T54" fmla="*/ 75 w 84"/>
                <a:gd name="T55" fmla="*/ 34 h 139"/>
                <a:gd name="T56" fmla="*/ 83 w 84"/>
                <a:gd name="T57"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 h="139">
                  <a:moveTo>
                    <a:pt x="83" y="20"/>
                  </a:moveTo>
                  <a:lnTo>
                    <a:pt x="80" y="7"/>
                  </a:lnTo>
                  <a:lnTo>
                    <a:pt x="75" y="0"/>
                  </a:lnTo>
                  <a:lnTo>
                    <a:pt x="72" y="1"/>
                  </a:lnTo>
                  <a:lnTo>
                    <a:pt x="72" y="7"/>
                  </a:lnTo>
                  <a:lnTo>
                    <a:pt x="52" y="67"/>
                  </a:lnTo>
                  <a:lnTo>
                    <a:pt x="43" y="87"/>
                  </a:lnTo>
                  <a:lnTo>
                    <a:pt x="30" y="98"/>
                  </a:lnTo>
                  <a:lnTo>
                    <a:pt x="12" y="112"/>
                  </a:lnTo>
                  <a:lnTo>
                    <a:pt x="11" y="96"/>
                  </a:lnTo>
                  <a:lnTo>
                    <a:pt x="9" y="78"/>
                  </a:lnTo>
                  <a:lnTo>
                    <a:pt x="6" y="52"/>
                  </a:lnTo>
                  <a:lnTo>
                    <a:pt x="5" y="38"/>
                  </a:lnTo>
                  <a:lnTo>
                    <a:pt x="3" y="20"/>
                  </a:lnTo>
                  <a:lnTo>
                    <a:pt x="2" y="20"/>
                  </a:lnTo>
                  <a:lnTo>
                    <a:pt x="0" y="33"/>
                  </a:lnTo>
                  <a:lnTo>
                    <a:pt x="2" y="63"/>
                  </a:lnTo>
                  <a:lnTo>
                    <a:pt x="5" y="114"/>
                  </a:lnTo>
                  <a:lnTo>
                    <a:pt x="4" y="127"/>
                  </a:lnTo>
                  <a:lnTo>
                    <a:pt x="26" y="110"/>
                  </a:lnTo>
                  <a:lnTo>
                    <a:pt x="32" y="122"/>
                  </a:lnTo>
                  <a:lnTo>
                    <a:pt x="40" y="131"/>
                  </a:lnTo>
                  <a:lnTo>
                    <a:pt x="73" y="138"/>
                  </a:lnTo>
                  <a:lnTo>
                    <a:pt x="79" y="124"/>
                  </a:lnTo>
                  <a:lnTo>
                    <a:pt x="76" y="100"/>
                  </a:lnTo>
                  <a:lnTo>
                    <a:pt x="75" y="74"/>
                  </a:lnTo>
                  <a:lnTo>
                    <a:pt x="75" y="46"/>
                  </a:lnTo>
                  <a:lnTo>
                    <a:pt x="75" y="34"/>
                  </a:lnTo>
                  <a:lnTo>
                    <a:pt x="83" y="20"/>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Freeform 14"/>
            <p:cNvSpPr>
              <a:spLocks/>
            </p:cNvSpPr>
            <p:nvPr/>
          </p:nvSpPr>
          <p:spPr bwMode="auto">
            <a:xfrm>
              <a:off x="4772" y="2329"/>
              <a:ext cx="12" cy="30"/>
            </a:xfrm>
            <a:custGeom>
              <a:avLst/>
              <a:gdLst>
                <a:gd name="T0" fmla="*/ 2 w 12"/>
                <a:gd name="T1" fmla="*/ 29 h 30"/>
                <a:gd name="T2" fmla="*/ 3 w 12"/>
                <a:gd name="T3" fmla="*/ 21 h 30"/>
                <a:gd name="T4" fmla="*/ 7 w 12"/>
                <a:gd name="T5" fmla="*/ 16 h 30"/>
                <a:gd name="T6" fmla="*/ 10 w 12"/>
                <a:gd name="T7" fmla="*/ 13 h 30"/>
                <a:gd name="T8" fmla="*/ 9 w 12"/>
                <a:gd name="T9" fmla="*/ 7 h 30"/>
                <a:gd name="T10" fmla="*/ 11 w 12"/>
                <a:gd name="T11" fmla="*/ 2 h 30"/>
                <a:gd name="T12" fmla="*/ 7 w 12"/>
                <a:gd name="T13" fmla="*/ 0 h 30"/>
                <a:gd name="T14" fmla="*/ 2 w 12"/>
                <a:gd name="T15" fmla="*/ 7 h 30"/>
                <a:gd name="T16" fmla="*/ 0 w 12"/>
                <a:gd name="T17" fmla="*/ 27 h 30"/>
                <a:gd name="T18" fmla="*/ 2 w 12"/>
                <a:gd name="T19"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30">
                  <a:moveTo>
                    <a:pt x="2" y="29"/>
                  </a:moveTo>
                  <a:lnTo>
                    <a:pt x="3" y="21"/>
                  </a:lnTo>
                  <a:lnTo>
                    <a:pt x="7" y="16"/>
                  </a:lnTo>
                  <a:lnTo>
                    <a:pt x="10" y="13"/>
                  </a:lnTo>
                  <a:lnTo>
                    <a:pt x="9" y="7"/>
                  </a:lnTo>
                  <a:lnTo>
                    <a:pt x="11" y="2"/>
                  </a:lnTo>
                  <a:lnTo>
                    <a:pt x="7" y="0"/>
                  </a:lnTo>
                  <a:lnTo>
                    <a:pt x="2" y="7"/>
                  </a:lnTo>
                  <a:lnTo>
                    <a:pt x="0" y="27"/>
                  </a:lnTo>
                  <a:lnTo>
                    <a:pt x="2" y="29"/>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Freeform 15"/>
            <p:cNvSpPr>
              <a:spLocks/>
            </p:cNvSpPr>
            <p:nvPr/>
          </p:nvSpPr>
          <p:spPr bwMode="auto">
            <a:xfrm>
              <a:off x="4754" y="2332"/>
              <a:ext cx="11" cy="14"/>
            </a:xfrm>
            <a:custGeom>
              <a:avLst/>
              <a:gdLst>
                <a:gd name="T0" fmla="*/ 10 w 11"/>
                <a:gd name="T1" fmla="*/ 6 h 14"/>
                <a:gd name="T2" fmla="*/ 3 w 11"/>
                <a:gd name="T3" fmla="*/ 13 h 14"/>
                <a:gd name="T4" fmla="*/ 0 w 11"/>
                <a:gd name="T5" fmla="*/ 4 h 14"/>
                <a:gd name="T6" fmla="*/ 9 w 11"/>
                <a:gd name="T7" fmla="*/ 0 h 14"/>
                <a:gd name="T8" fmla="*/ 10 w 11"/>
                <a:gd name="T9" fmla="*/ 6 h 14"/>
              </a:gdLst>
              <a:ahLst/>
              <a:cxnLst>
                <a:cxn ang="0">
                  <a:pos x="T0" y="T1"/>
                </a:cxn>
                <a:cxn ang="0">
                  <a:pos x="T2" y="T3"/>
                </a:cxn>
                <a:cxn ang="0">
                  <a:pos x="T4" y="T5"/>
                </a:cxn>
                <a:cxn ang="0">
                  <a:pos x="T6" y="T7"/>
                </a:cxn>
                <a:cxn ang="0">
                  <a:pos x="T8" y="T9"/>
                </a:cxn>
              </a:cxnLst>
              <a:rect l="0" t="0" r="r" b="b"/>
              <a:pathLst>
                <a:path w="11" h="14">
                  <a:moveTo>
                    <a:pt x="10" y="6"/>
                  </a:moveTo>
                  <a:lnTo>
                    <a:pt x="3" y="13"/>
                  </a:lnTo>
                  <a:lnTo>
                    <a:pt x="0" y="4"/>
                  </a:lnTo>
                  <a:lnTo>
                    <a:pt x="9" y="0"/>
                  </a:lnTo>
                  <a:lnTo>
                    <a:pt x="10"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Freeform 16"/>
            <p:cNvSpPr>
              <a:spLocks/>
            </p:cNvSpPr>
            <p:nvPr/>
          </p:nvSpPr>
          <p:spPr bwMode="auto">
            <a:xfrm>
              <a:off x="4658" y="2259"/>
              <a:ext cx="98" cy="63"/>
            </a:xfrm>
            <a:custGeom>
              <a:avLst/>
              <a:gdLst>
                <a:gd name="T0" fmla="*/ 85 w 98"/>
                <a:gd name="T1" fmla="*/ 62 h 63"/>
                <a:gd name="T2" fmla="*/ 76 w 98"/>
                <a:gd name="T3" fmla="*/ 46 h 63"/>
                <a:gd name="T4" fmla="*/ 73 w 98"/>
                <a:gd name="T5" fmla="*/ 36 h 63"/>
                <a:gd name="T6" fmla="*/ 73 w 98"/>
                <a:gd name="T7" fmla="*/ 26 h 63"/>
                <a:gd name="T8" fmla="*/ 70 w 98"/>
                <a:gd name="T9" fmla="*/ 17 h 63"/>
                <a:gd name="T10" fmla="*/ 66 w 98"/>
                <a:gd name="T11" fmla="*/ 18 h 63"/>
                <a:gd name="T12" fmla="*/ 46 w 98"/>
                <a:gd name="T13" fmla="*/ 29 h 63"/>
                <a:gd name="T14" fmla="*/ 40 w 98"/>
                <a:gd name="T15" fmla="*/ 37 h 63"/>
                <a:gd name="T16" fmla="*/ 40 w 98"/>
                <a:gd name="T17" fmla="*/ 42 h 63"/>
                <a:gd name="T18" fmla="*/ 40 w 98"/>
                <a:gd name="T19" fmla="*/ 49 h 63"/>
                <a:gd name="T20" fmla="*/ 29 w 98"/>
                <a:gd name="T21" fmla="*/ 40 h 63"/>
                <a:gd name="T22" fmla="*/ 18 w 98"/>
                <a:gd name="T23" fmla="*/ 39 h 63"/>
                <a:gd name="T24" fmla="*/ 8 w 98"/>
                <a:gd name="T25" fmla="*/ 41 h 63"/>
                <a:gd name="T26" fmla="*/ 0 w 98"/>
                <a:gd name="T27" fmla="*/ 48 h 63"/>
                <a:gd name="T28" fmla="*/ 8 w 98"/>
                <a:gd name="T29" fmla="*/ 40 h 63"/>
                <a:gd name="T30" fmla="*/ 20 w 98"/>
                <a:gd name="T31" fmla="*/ 33 h 63"/>
                <a:gd name="T32" fmla="*/ 78 w 98"/>
                <a:gd name="T33" fmla="*/ 6 h 63"/>
                <a:gd name="T34" fmla="*/ 86 w 98"/>
                <a:gd name="T35" fmla="*/ 2 h 63"/>
                <a:gd name="T36" fmla="*/ 91 w 98"/>
                <a:gd name="T37" fmla="*/ 0 h 63"/>
                <a:gd name="T38" fmla="*/ 94 w 98"/>
                <a:gd name="T39" fmla="*/ 0 h 63"/>
                <a:gd name="T40" fmla="*/ 97 w 98"/>
                <a:gd name="T41" fmla="*/ 1 h 63"/>
                <a:gd name="T42" fmla="*/ 88 w 98"/>
                <a:gd name="T43" fmla="*/ 5 h 63"/>
                <a:gd name="T44" fmla="*/ 81 w 98"/>
                <a:gd name="T45" fmla="*/ 11 h 63"/>
                <a:gd name="T46" fmla="*/ 79 w 98"/>
                <a:gd name="T47" fmla="*/ 21 h 63"/>
                <a:gd name="T48" fmla="*/ 77 w 98"/>
                <a:gd name="T49" fmla="*/ 32 h 63"/>
                <a:gd name="T50" fmla="*/ 78 w 98"/>
                <a:gd name="T51" fmla="*/ 40 h 63"/>
                <a:gd name="T52" fmla="*/ 85 w 98"/>
                <a:gd name="T5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63">
                  <a:moveTo>
                    <a:pt x="85" y="62"/>
                  </a:moveTo>
                  <a:lnTo>
                    <a:pt x="76" y="46"/>
                  </a:lnTo>
                  <a:lnTo>
                    <a:pt x="73" y="36"/>
                  </a:lnTo>
                  <a:lnTo>
                    <a:pt x="73" y="26"/>
                  </a:lnTo>
                  <a:lnTo>
                    <a:pt x="70" y="17"/>
                  </a:lnTo>
                  <a:lnTo>
                    <a:pt x="66" y="18"/>
                  </a:lnTo>
                  <a:lnTo>
                    <a:pt x="46" y="29"/>
                  </a:lnTo>
                  <a:lnTo>
                    <a:pt x="40" y="37"/>
                  </a:lnTo>
                  <a:lnTo>
                    <a:pt x="40" y="42"/>
                  </a:lnTo>
                  <a:lnTo>
                    <a:pt x="40" y="49"/>
                  </a:lnTo>
                  <a:lnTo>
                    <a:pt x="29" y="40"/>
                  </a:lnTo>
                  <a:lnTo>
                    <a:pt x="18" y="39"/>
                  </a:lnTo>
                  <a:lnTo>
                    <a:pt x="8" y="41"/>
                  </a:lnTo>
                  <a:lnTo>
                    <a:pt x="0" y="48"/>
                  </a:lnTo>
                  <a:lnTo>
                    <a:pt x="8" y="40"/>
                  </a:lnTo>
                  <a:lnTo>
                    <a:pt x="20" y="33"/>
                  </a:lnTo>
                  <a:lnTo>
                    <a:pt x="78" y="6"/>
                  </a:lnTo>
                  <a:lnTo>
                    <a:pt x="86" y="2"/>
                  </a:lnTo>
                  <a:lnTo>
                    <a:pt x="91" y="0"/>
                  </a:lnTo>
                  <a:lnTo>
                    <a:pt x="94" y="0"/>
                  </a:lnTo>
                  <a:lnTo>
                    <a:pt x="97" y="1"/>
                  </a:lnTo>
                  <a:lnTo>
                    <a:pt x="88" y="5"/>
                  </a:lnTo>
                  <a:lnTo>
                    <a:pt x="81" y="11"/>
                  </a:lnTo>
                  <a:lnTo>
                    <a:pt x="79" y="21"/>
                  </a:lnTo>
                  <a:lnTo>
                    <a:pt x="77" y="32"/>
                  </a:lnTo>
                  <a:lnTo>
                    <a:pt x="78" y="40"/>
                  </a:lnTo>
                  <a:lnTo>
                    <a:pt x="85" y="62"/>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Freeform 17"/>
            <p:cNvSpPr>
              <a:spLocks/>
            </p:cNvSpPr>
            <p:nvPr/>
          </p:nvSpPr>
          <p:spPr bwMode="auto">
            <a:xfrm>
              <a:off x="4675" y="2314"/>
              <a:ext cx="50" cy="103"/>
            </a:xfrm>
            <a:custGeom>
              <a:avLst/>
              <a:gdLst>
                <a:gd name="T0" fmla="*/ 0 w 50"/>
                <a:gd name="T1" fmla="*/ 0 h 103"/>
                <a:gd name="T2" fmla="*/ 12 w 50"/>
                <a:gd name="T3" fmla="*/ 11 h 103"/>
                <a:gd name="T4" fmla="*/ 26 w 50"/>
                <a:gd name="T5" fmla="*/ 30 h 103"/>
                <a:gd name="T6" fmla="*/ 37 w 50"/>
                <a:gd name="T7" fmla="*/ 55 h 103"/>
                <a:gd name="T8" fmla="*/ 49 w 50"/>
                <a:gd name="T9" fmla="*/ 93 h 103"/>
                <a:gd name="T10" fmla="*/ 44 w 50"/>
                <a:gd name="T11" fmla="*/ 93 h 103"/>
                <a:gd name="T12" fmla="*/ 44 w 50"/>
                <a:gd name="T13" fmla="*/ 95 h 103"/>
                <a:gd name="T14" fmla="*/ 46 w 50"/>
                <a:gd name="T15" fmla="*/ 102 h 103"/>
                <a:gd name="T16" fmla="*/ 41 w 50"/>
                <a:gd name="T17" fmla="*/ 101 h 103"/>
                <a:gd name="T18" fmla="*/ 31 w 50"/>
                <a:gd name="T19" fmla="*/ 61 h 103"/>
                <a:gd name="T20" fmla="*/ 24 w 50"/>
                <a:gd name="T21" fmla="*/ 38 h 103"/>
                <a:gd name="T22" fmla="*/ 16 w 50"/>
                <a:gd name="T23" fmla="*/ 22 h 103"/>
                <a:gd name="T24" fmla="*/ 0 w 50"/>
                <a:gd name="T2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03">
                  <a:moveTo>
                    <a:pt x="0" y="0"/>
                  </a:moveTo>
                  <a:lnTo>
                    <a:pt x="12" y="11"/>
                  </a:lnTo>
                  <a:lnTo>
                    <a:pt x="26" y="30"/>
                  </a:lnTo>
                  <a:lnTo>
                    <a:pt x="37" y="55"/>
                  </a:lnTo>
                  <a:lnTo>
                    <a:pt x="49" y="93"/>
                  </a:lnTo>
                  <a:lnTo>
                    <a:pt x="44" y="93"/>
                  </a:lnTo>
                  <a:lnTo>
                    <a:pt x="44" y="95"/>
                  </a:lnTo>
                  <a:lnTo>
                    <a:pt x="46" y="102"/>
                  </a:lnTo>
                  <a:lnTo>
                    <a:pt x="41" y="101"/>
                  </a:lnTo>
                  <a:lnTo>
                    <a:pt x="31" y="61"/>
                  </a:lnTo>
                  <a:lnTo>
                    <a:pt x="24" y="38"/>
                  </a:lnTo>
                  <a:lnTo>
                    <a:pt x="16" y="22"/>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Freeform 18"/>
            <p:cNvSpPr>
              <a:spLocks/>
            </p:cNvSpPr>
            <p:nvPr/>
          </p:nvSpPr>
          <p:spPr bwMode="auto">
            <a:xfrm>
              <a:off x="4718" y="2410"/>
              <a:ext cx="25" cy="60"/>
            </a:xfrm>
            <a:custGeom>
              <a:avLst/>
              <a:gdLst>
                <a:gd name="T0" fmla="*/ 7 w 25"/>
                <a:gd name="T1" fmla="*/ 0 h 60"/>
                <a:gd name="T2" fmla="*/ 14 w 25"/>
                <a:gd name="T3" fmla="*/ 20 h 60"/>
                <a:gd name="T4" fmla="*/ 18 w 25"/>
                <a:gd name="T5" fmla="*/ 32 h 60"/>
                <a:gd name="T6" fmla="*/ 24 w 25"/>
                <a:gd name="T7" fmla="*/ 42 h 60"/>
                <a:gd name="T8" fmla="*/ 3 w 25"/>
                <a:gd name="T9" fmla="*/ 59 h 60"/>
                <a:gd name="T10" fmla="*/ 0 w 25"/>
                <a:gd name="T11" fmla="*/ 45 h 60"/>
                <a:gd name="T12" fmla="*/ 1 w 25"/>
                <a:gd name="T13" fmla="*/ 25 h 60"/>
                <a:gd name="T14" fmla="*/ 1 w 25"/>
                <a:gd name="T15" fmla="*/ 8 h 60"/>
                <a:gd name="T16" fmla="*/ 5 w 25"/>
                <a:gd name="T17" fmla="*/ 8 h 60"/>
                <a:gd name="T18" fmla="*/ 8 w 25"/>
                <a:gd name="T19" fmla="*/ 6 h 60"/>
                <a:gd name="T20" fmla="*/ 7 w 25"/>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60">
                  <a:moveTo>
                    <a:pt x="7" y="0"/>
                  </a:moveTo>
                  <a:lnTo>
                    <a:pt x="14" y="20"/>
                  </a:lnTo>
                  <a:lnTo>
                    <a:pt x="18" y="32"/>
                  </a:lnTo>
                  <a:lnTo>
                    <a:pt x="24" y="42"/>
                  </a:lnTo>
                  <a:lnTo>
                    <a:pt x="3" y="59"/>
                  </a:lnTo>
                  <a:lnTo>
                    <a:pt x="0" y="45"/>
                  </a:lnTo>
                  <a:lnTo>
                    <a:pt x="1" y="25"/>
                  </a:lnTo>
                  <a:lnTo>
                    <a:pt x="1" y="8"/>
                  </a:lnTo>
                  <a:lnTo>
                    <a:pt x="5" y="8"/>
                  </a:lnTo>
                  <a:lnTo>
                    <a:pt x="8" y="6"/>
                  </a:lnTo>
                  <a:lnTo>
                    <a:pt x="7"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Freeform 19"/>
            <p:cNvSpPr>
              <a:spLocks/>
            </p:cNvSpPr>
            <p:nvPr/>
          </p:nvSpPr>
          <p:spPr bwMode="auto">
            <a:xfrm>
              <a:off x="4648" y="2346"/>
              <a:ext cx="57" cy="93"/>
            </a:xfrm>
            <a:custGeom>
              <a:avLst/>
              <a:gdLst>
                <a:gd name="T0" fmla="*/ 27 w 57"/>
                <a:gd name="T1" fmla="*/ 25 h 93"/>
                <a:gd name="T2" fmla="*/ 34 w 57"/>
                <a:gd name="T3" fmla="*/ 46 h 93"/>
                <a:gd name="T4" fmla="*/ 28 w 57"/>
                <a:gd name="T5" fmla="*/ 61 h 93"/>
                <a:gd name="T6" fmla="*/ 19 w 57"/>
                <a:gd name="T7" fmla="*/ 52 h 93"/>
                <a:gd name="T8" fmla="*/ 13 w 57"/>
                <a:gd name="T9" fmla="*/ 42 h 93"/>
                <a:gd name="T10" fmla="*/ 7 w 57"/>
                <a:gd name="T11" fmla="*/ 29 h 93"/>
                <a:gd name="T12" fmla="*/ 2 w 57"/>
                <a:gd name="T13" fmla="*/ 14 h 93"/>
                <a:gd name="T14" fmla="*/ 0 w 57"/>
                <a:gd name="T15" fmla="*/ 0 h 93"/>
                <a:gd name="T16" fmla="*/ 4 w 57"/>
                <a:gd name="T17" fmla="*/ 44 h 93"/>
                <a:gd name="T18" fmla="*/ 7 w 57"/>
                <a:gd name="T19" fmla="*/ 65 h 93"/>
                <a:gd name="T20" fmla="*/ 12 w 57"/>
                <a:gd name="T21" fmla="*/ 83 h 93"/>
                <a:gd name="T22" fmla="*/ 25 w 57"/>
                <a:gd name="T23" fmla="*/ 73 h 93"/>
                <a:gd name="T24" fmla="*/ 37 w 57"/>
                <a:gd name="T25" fmla="*/ 68 h 93"/>
                <a:gd name="T26" fmla="*/ 39 w 57"/>
                <a:gd name="T27" fmla="*/ 70 h 93"/>
                <a:gd name="T28" fmla="*/ 39 w 57"/>
                <a:gd name="T29" fmla="*/ 73 h 93"/>
                <a:gd name="T30" fmla="*/ 35 w 57"/>
                <a:gd name="T31" fmla="*/ 78 h 93"/>
                <a:gd name="T32" fmla="*/ 27 w 57"/>
                <a:gd name="T33" fmla="*/ 87 h 93"/>
                <a:gd name="T34" fmla="*/ 34 w 57"/>
                <a:gd name="T35" fmla="*/ 84 h 93"/>
                <a:gd name="T36" fmla="*/ 41 w 57"/>
                <a:gd name="T37" fmla="*/ 85 h 93"/>
                <a:gd name="T38" fmla="*/ 45 w 57"/>
                <a:gd name="T39" fmla="*/ 88 h 93"/>
                <a:gd name="T40" fmla="*/ 51 w 57"/>
                <a:gd name="T41" fmla="*/ 92 h 93"/>
                <a:gd name="T42" fmla="*/ 49 w 57"/>
                <a:gd name="T43" fmla="*/ 83 h 93"/>
                <a:gd name="T44" fmla="*/ 48 w 57"/>
                <a:gd name="T45" fmla="*/ 74 h 93"/>
                <a:gd name="T46" fmla="*/ 56 w 57"/>
                <a:gd name="T47" fmla="*/ 72 h 93"/>
                <a:gd name="T48" fmla="*/ 56 w 57"/>
                <a:gd name="T49" fmla="*/ 62 h 93"/>
                <a:gd name="T50" fmla="*/ 50 w 57"/>
                <a:gd name="T51" fmla="*/ 55 h 93"/>
                <a:gd name="T52" fmla="*/ 27 w 57"/>
                <a:gd name="T53" fmla="*/ 2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93">
                  <a:moveTo>
                    <a:pt x="27" y="25"/>
                  </a:moveTo>
                  <a:lnTo>
                    <a:pt x="34" y="46"/>
                  </a:lnTo>
                  <a:lnTo>
                    <a:pt x="28" y="61"/>
                  </a:lnTo>
                  <a:lnTo>
                    <a:pt x="19" y="52"/>
                  </a:lnTo>
                  <a:lnTo>
                    <a:pt x="13" y="42"/>
                  </a:lnTo>
                  <a:lnTo>
                    <a:pt x="7" y="29"/>
                  </a:lnTo>
                  <a:lnTo>
                    <a:pt x="2" y="14"/>
                  </a:lnTo>
                  <a:lnTo>
                    <a:pt x="0" y="0"/>
                  </a:lnTo>
                  <a:lnTo>
                    <a:pt x="4" y="44"/>
                  </a:lnTo>
                  <a:lnTo>
                    <a:pt x="7" y="65"/>
                  </a:lnTo>
                  <a:lnTo>
                    <a:pt x="12" y="83"/>
                  </a:lnTo>
                  <a:lnTo>
                    <a:pt x="25" y="73"/>
                  </a:lnTo>
                  <a:lnTo>
                    <a:pt x="37" y="68"/>
                  </a:lnTo>
                  <a:lnTo>
                    <a:pt x="39" y="70"/>
                  </a:lnTo>
                  <a:lnTo>
                    <a:pt x="39" y="73"/>
                  </a:lnTo>
                  <a:lnTo>
                    <a:pt x="35" y="78"/>
                  </a:lnTo>
                  <a:lnTo>
                    <a:pt x="27" y="87"/>
                  </a:lnTo>
                  <a:lnTo>
                    <a:pt x="34" y="84"/>
                  </a:lnTo>
                  <a:lnTo>
                    <a:pt x="41" y="85"/>
                  </a:lnTo>
                  <a:lnTo>
                    <a:pt x="45" y="88"/>
                  </a:lnTo>
                  <a:lnTo>
                    <a:pt x="51" y="92"/>
                  </a:lnTo>
                  <a:lnTo>
                    <a:pt x="49" y="83"/>
                  </a:lnTo>
                  <a:lnTo>
                    <a:pt x="48" y="74"/>
                  </a:lnTo>
                  <a:lnTo>
                    <a:pt x="56" y="72"/>
                  </a:lnTo>
                  <a:lnTo>
                    <a:pt x="56" y="62"/>
                  </a:lnTo>
                  <a:lnTo>
                    <a:pt x="50" y="55"/>
                  </a:lnTo>
                  <a:lnTo>
                    <a:pt x="27" y="25"/>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Freeform 20"/>
            <p:cNvSpPr>
              <a:spLocks/>
            </p:cNvSpPr>
            <p:nvPr/>
          </p:nvSpPr>
          <p:spPr bwMode="auto">
            <a:xfrm>
              <a:off x="4687" y="2450"/>
              <a:ext cx="34" cy="29"/>
            </a:xfrm>
            <a:custGeom>
              <a:avLst/>
              <a:gdLst>
                <a:gd name="T0" fmla="*/ 3 w 34"/>
                <a:gd name="T1" fmla="*/ 2 h 29"/>
                <a:gd name="T2" fmla="*/ 8 w 34"/>
                <a:gd name="T3" fmla="*/ 7 h 29"/>
                <a:gd name="T4" fmla="*/ 0 w 34"/>
                <a:gd name="T5" fmla="*/ 19 h 29"/>
                <a:gd name="T6" fmla="*/ 0 w 34"/>
                <a:gd name="T7" fmla="*/ 28 h 29"/>
                <a:gd name="T8" fmla="*/ 9 w 34"/>
                <a:gd name="T9" fmla="*/ 20 h 29"/>
                <a:gd name="T10" fmla="*/ 16 w 34"/>
                <a:gd name="T11" fmla="*/ 20 h 29"/>
                <a:gd name="T12" fmla="*/ 27 w 34"/>
                <a:gd name="T13" fmla="*/ 27 h 29"/>
                <a:gd name="T14" fmla="*/ 31 w 34"/>
                <a:gd name="T15" fmla="*/ 26 h 29"/>
                <a:gd name="T16" fmla="*/ 33 w 34"/>
                <a:gd name="T17" fmla="*/ 19 h 29"/>
                <a:gd name="T18" fmla="*/ 16 w 34"/>
                <a:gd name="T19" fmla="*/ 0 h 29"/>
                <a:gd name="T20" fmla="*/ 5 w 34"/>
                <a:gd name="T21" fmla="*/ 0 h 29"/>
                <a:gd name="T22" fmla="*/ 3 w 34"/>
                <a:gd name="T2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9">
                  <a:moveTo>
                    <a:pt x="3" y="2"/>
                  </a:moveTo>
                  <a:lnTo>
                    <a:pt x="8" y="7"/>
                  </a:lnTo>
                  <a:lnTo>
                    <a:pt x="0" y="19"/>
                  </a:lnTo>
                  <a:lnTo>
                    <a:pt x="0" y="28"/>
                  </a:lnTo>
                  <a:lnTo>
                    <a:pt x="9" y="20"/>
                  </a:lnTo>
                  <a:lnTo>
                    <a:pt x="16" y="20"/>
                  </a:lnTo>
                  <a:lnTo>
                    <a:pt x="27" y="27"/>
                  </a:lnTo>
                  <a:lnTo>
                    <a:pt x="31" y="26"/>
                  </a:lnTo>
                  <a:lnTo>
                    <a:pt x="33" y="19"/>
                  </a:lnTo>
                  <a:lnTo>
                    <a:pt x="16" y="0"/>
                  </a:lnTo>
                  <a:lnTo>
                    <a:pt x="5" y="0"/>
                  </a:lnTo>
                  <a:lnTo>
                    <a:pt x="3"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Freeform 21"/>
            <p:cNvSpPr>
              <a:spLocks/>
            </p:cNvSpPr>
            <p:nvPr/>
          </p:nvSpPr>
          <p:spPr bwMode="auto">
            <a:xfrm>
              <a:off x="4658" y="2474"/>
              <a:ext cx="50" cy="37"/>
            </a:xfrm>
            <a:custGeom>
              <a:avLst/>
              <a:gdLst>
                <a:gd name="T0" fmla="*/ 39 w 50"/>
                <a:gd name="T1" fmla="*/ 26 h 37"/>
                <a:gd name="T2" fmla="*/ 26 w 50"/>
                <a:gd name="T3" fmla="*/ 18 h 37"/>
                <a:gd name="T4" fmla="*/ 26 w 50"/>
                <a:gd name="T5" fmla="*/ 11 h 37"/>
                <a:gd name="T6" fmla="*/ 22 w 50"/>
                <a:gd name="T7" fmla="*/ 15 h 37"/>
                <a:gd name="T8" fmla="*/ 15 w 50"/>
                <a:gd name="T9" fmla="*/ 6 h 37"/>
                <a:gd name="T10" fmla="*/ 5 w 50"/>
                <a:gd name="T11" fmla="*/ 1 h 37"/>
                <a:gd name="T12" fmla="*/ 0 w 50"/>
                <a:gd name="T13" fmla="*/ 0 h 37"/>
                <a:gd name="T14" fmla="*/ 2 w 50"/>
                <a:gd name="T15" fmla="*/ 7 h 37"/>
                <a:gd name="T16" fmla="*/ 22 w 50"/>
                <a:gd name="T17" fmla="*/ 27 h 37"/>
                <a:gd name="T18" fmla="*/ 36 w 50"/>
                <a:gd name="T19" fmla="*/ 33 h 37"/>
                <a:gd name="T20" fmla="*/ 49 w 50"/>
                <a:gd name="T21" fmla="*/ 36 h 37"/>
                <a:gd name="T22" fmla="*/ 39 w 50"/>
                <a:gd name="T2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37">
                  <a:moveTo>
                    <a:pt x="39" y="26"/>
                  </a:moveTo>
                  <a:lnTo>
                    <a:pt x="26" y="18"/>
                  </a:lnTo>
                  <a:lnTo>
                    <a:pt x="26" y="11"/>
                  </a:lnTo>
                  <a:lnTo>
                    <a:pt x="22" y="15"/>
                  </a:lnTo>
                  <a:lnTo>
                    <a:pt x="15" y="6"/>
                  </a:lnTo>
                  <a:lnTo>
                    <a:pt x="5" y="1"/>
                  </a:lnTo>
                  <a:lnTo>
                    <a:pt x="0" y="0"/>
                  </a:lnTo>
                  <a:lnTo>
                    <a:pt x="2" y="7"/>
                  </a:lnTo>
                  <a:lnTo>
                    <a:pt x="22" y="27"/>
                  </a:lnTo>
                  <a:lnTo>
                    <a:pt x="36" y="33"/>
                  </a:lnTo>
                  <a:lnTo>
                    <a:pt x="49" y="36"/>
                  </a:lnTo>
                  <a:lnTo>
                    <a:pt x="39" y="2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Freeform 22"/>
            <p:cNvSpPr>
              <a:spLocks/>
            </p:cNvSpPr>
            <p:nvPr/>
          </p:nvSpPr>
          <p:spPr bwMode="auto">
            <a:xfrm>
              <a:off x="4633" y="2361"/>
              <a:ext cx="24" cy="120"/>
            </a:xfrm>
            <a:custGeom>
              <a:avLst/>
              <a:gdLst>
                <a:gd name="T0" fmla="*/ 23 w 24"/>
                <a:gd name="T1" fmla="*/ 119 h 120"/>
                <a:gd name="T2" fmla="*/ 21 w 24"/>
                <a:gd name="T3" fmla="*/ 112 h 120"/>
                <a:gd name="T4" fmla="*/ 21 w 24"/>
                <a:gd name="T5" fmla="*/ 103 h 120"/>
                <a:gd name="T6" fmla="*/ 10 w 24"/>
                <a:gd name="T7" fmla="*/ 93 h 120"/>
                <a:gd name="T8" fmla="*/ 8 w 24"/>
                <a:gd name="T9" fmla="*/ 70 h 120"/>
                <a:gd name="T10" fmla="*/ 7 w 24"/>
                <a:gd name="T11" fmla="*/ 19 h 120"/>
                <a:gd name="T12" fmla="*/ 7 w 24"/>
                <a:gd name="T13" fmla="*/ 0 h 120"/>
                <a:gd name="T14" fmla="*/ 3 w 24"/>
                <a:gd name="T15" fmla="*/ 43 h 120"/>
                <a:gd name="T16" fmla="*/ 2 w 24"/>
                <a:gd name="T17" fmla="*/ 71 h 120"/>
                <a:gd name="T18" fmla="*/ 0 w 24"/>
                <a:gd name="T19" fmla="*/ 91 h 120"/>
                <a:gd name="T20" fmla="*/ 3 w 24"/>
                <a:gd name="T21" fmla="*/ 100 h 120"/>
                <a:gd name="T22" fmla="*/ 6 w 24"/>
                <a:gd name="T23" fmla="*/ 113 h 120"/>
                <a:gd name="T24" fmla="*/ 15 w 24"/>
                <a:gd name="T25" fmla="*/ 116 h 120"/>
                <a:gd name="T26" fmla="*/ 21 w 24"/>
                <a:gd name="T27" fmla="*/ 119 h 120"/>
                <a:gd name="T28" fmla="*/ 23 w 24"/>
                <a:gd name="T2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20">
                  <a:moveTo>
                    <a:pt x="23" y="119"/>
                  </a:moveTo>
                  <a:lnTo>
                    <a:pt x="21" y="112"/>
                  </a:lnTo>
                  <a:lnTo>
                    <a:pt x="21" y="103"/>
                  </a:lnTo>
                  <a:lnTo>
                    <a:pt x="10" y="93"/>
                  </a:lnTo>
                  <a:lnTo>
                    <a:pt x="8" y="70"/>
                  </a:lnTo>
                  <a:lnTo>
                    <a:pt x="7" y="19"/>
                  </a:lnTo>
                  <a:lnTo>
                    <a:pt x="7" y="0"/>
                  </a:lnTo>
                  <a:lnTo>
                    <a:pt x="3" y="43"/>
                  </a:lnTo>
                  <a:lnTo>
                    <a:pt x="2" y="71"/>
                  </a:lnTo>
                  <a:lnTo>
                    <a:pt x="0" y="91"/>
                  </a:lnTo>
                  <a:lnTo>
                    <a:pt x="3" y="100"/>
                  </a:lnTo>
                  <a:lnTo>
                    <a:pt x="6" y="113"/>
                  </a:lnTo>
                  <a:lnTo>
                    <a:pt x="15" y="116"/>
                  </a:lnTo>
                  <a:lnTo>
                    <a:pt x="21" y="119"/>
                  </a:lnTo>
                  <a:lnTo>
                    <a:pt x="23" y="119"/>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3" name="Freeform 23"/>
            <p:cNvSpPr>
              <a:spLocks/>
            </p:cNvSpPr>
            <p:nvPr/>
          </p:nvSpPr>
          <p:spPr bwMode="auto">
            <a:xfrm>
              <a:off x="4746" y="2479"/>
              <a:ext cx="137" cy="39"/>
            </a:xfrm>
            <a:custGeom>
              <a:avLst/>
              <a:gdLst>
                <a:gd name="T0" fmla="*/ 23 w 137"/>
                <a:gd name="T1" fmla="*/ 0 h 39"/>
                <a:gd name="T2" fmla="*/ 32 w 137"/>
                <a:gd name="T3" fmla="*/ 11 h 39"/>
                <a:gd name="T4" fmla="*/ 48 w 137"/>
                <a:gd name="T5" fmla="*/ 22 h 39"/>
                <a:gd name="T6" fmla="*/ 69 w 137"/>
                <a:gd name="T7" fmla="*/ 26 h 39"/>
                <a:gd name="T8" fmla="*/ 98 w 137"/>
                <a:gd name="T9" fmla="*/ 29 h 39"/>
                <a:gd name="T10" fmla="*/ 121 w 137"/>
                <a:gd name="T11" fmla="*/ 32 h 39"/>
                <a:gd name="T12" fmla="*/ 136 w 137"/>
                <a:gd name="T13" fmla="*/ 38 h 39"/>
                <a:gd name="T14" fmla="*/ 115 w 137"/>
                <a:gd name="T15" fmla="*/ 33 h 39"/>
                <a:gd name="T16" fmla="*/ 81 w 137"/>
                <a:gd name="T17" fmla="*/ 31 h 39"/>
                <a:gd name="T18" fmla="*/ 50 w 137"/>
                <a:gd name="T19" fmla="*/ 30 h 39"/>
                <a:gd name="T20" fmla="*/ 30 w 137"/>
                <a:gd name="T21" fmla="*/ 27 h 39"/>
                <a:gd name="T22" fmla="*/ 17 w 137"/>
                <a:gd name="T23" fmla="*/ 23 h 39"/>
                <a:gd name="T24" fmla="*/ 7 w 137"/>
                <a:gd name="T25" fmla="*/ 20 h 39"/>
                <a:gd name="T26" fmla="*/ 0 w 137"/>
                <a:gd name="T27" fmla="*/ 14 h 39"/>
                <a:gd name="T28" fmla="*/ 23 w 137"/>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39">
                  <a:moveTo>
                    <a:pt x="23" y="0"/>
                  </a:moveTo>
                  <a:lnTo>
                    <a:pt x="32" y="11"/>
                  </a:lnTo>
                  <a:lnTo>
                    <a:pt x="48" y="22"/>
                  </a:lnTo>
                  <a:lnTo>
                    <a:pt x="69" y="26"/>
                  </a:lnTo>
                  <a:lnTo>
                    <a:pt x="98" y="29"/>
                  </a:lnTo>
                  <a:lnTo>
                    <a:pt x="121" y="32"/>
                  </a:lnTo>
                  <a:lnTo>
                    <a:pt x="136" y="38"/>
                  </a:lnTo>
                  <a:lnTo>
                    <a:pt x="115" y="33"/>
                  </a:lnTo>
                  <a:lnTo>
                    <a:pt x="81" y="31"/>
                  </a:lnTo>
                  <a:lnTo>
                    <a:pt x="50" y="30"/>
                  </a:lnTo>
                  <a:lnTo>
                    <a:pt x="30" y="27"/>
                  </a:lnTo>
                  <a:lnTo>
                    <a:pt x="17" y="23"/>
                  </a:lnTo>
                  <a:lnTo>
                    <a:pt x="7" y="20"/>
                  </a:lnTo>
                  <a:lnTo>
                    <a:pt x="0" y="14"/>
                  </a:lnTo>
                  <a:lnTo>
                    <a:pt x="23"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Freeform 24"/>
            <p:cNvSpPr>
              <a:spLocks/>
            </p:cNvSpPr>
            <p:nvPr/>
          </p:nvSpPr>
          <p:spPr bwMode="auto">
            <a:xfrm>
              <a:off x="4699" y="2453"/>
              <a:ext cx="66" cy="58"/>
            </a:xfrm>
            <a:custGeom>
              <a:avLst/>
              <a:gdLst>
                <a:gd name="T0" fmla="*/ 23 w 66"/>
                <a:gd name="T1" fmla="*/ 53 h 58"/>
                <a:gd name="T2" fmla="*/ 22 w 66"/>
                <a:gd name="T3" fmla="*/ 56 h 58"/>
                <a:gd name="T4" fmla="*/ 19 w 66"/>
                <a:gd name="T5" fmla="*/ 57 h 58"/>
                <a:gd name="T6" fmla="*/ 14 w 66"/>
                <a:gd name="T7" fmla="*/ 57 h 58"/>
                <a:gd name="T8" fmla="*/ 12 w 66"/>
                <a:gd name="T9" fmla="*/ 57 h 58"/>
                <a:gd name="T10" fmla="*/ 9 w 66"/>
                <a:gd name="T11" fmla="*/ 56 h 58"/>
                <a:gd name="T12" fmla="*/ 5 w 66"/>
                <a:gd name="T13" fmla="*/ 54 h 58"/>
                <a:gd name="T14" fmla="*/ 2 w 66"/>
                <a:gd name="T15" fmla="*/ 51 h 58"/>
                <a:gd name="T16" fmla="*/ 0 w 66"/>
                <a:gd name="T17" fmla="*/ 48 h 58"/>
                <a:gd name="T18" fmla="*/ 0 w 66"/>
                <a:gd name="T19" fmla="*/ 44 h 58"/>
                <a:gd name="T20" fmla="*/ 0 w 66"/>
                <a:gd name="T21" fmla="*/ 40 h 58"/>
                <a:gd name="T22" fmla="*/ 1 w 66"/>
                <a:gd name="T23" fmla="*/ 37 h 58"/>
                <a:gd name="T24" fmla="*/ 4 w 66"/>
                <a:gd name="T25" fmla="*/ 34 h 58"/>
                <a:gd name="T26" fmla="*/ 7 w 66"/>
                <a:gd name="T27" fmla="*/ 31 h 58"/>
                <a:gd name="T28" fmla="*/ 11 w 66"/>
                <a:gd name="T29" fmla="*/ 29 h 58"/>
                <a:gd name="T30" fmla="*/ 17 w 66"/>
                <a:gd name="T31" fmla="*/ 26 h 58"/>
                <a:gd name="T32" fmla="*/ 19 w 66"/>
                <a:gd name="T33" fmla="*/ 24 h 58"/>
                <a:gd name="T34" fmla="*/ 19 w 66"/>
                <a:gd name="T35" fmla="*/ 21 h 58"/>
                <a:gd name="T36" fmla="*/ 22 w 66"/>
                <a:gd name="T37" fmla="*/ 15 h 58"/>
                <a:gd name="T38" fmla="*/ 25 w 66"/>
                <a:gd name="T39" fmla="*/ 13 h 58"/>
                <a:gd name="T40" fmla="*/ 27 w 66"/>
                <a:gd name="T41" fmla="*/ 10 h 58"/>
                <a:gd name="T42" fmla="*/ 43 w 66"/>
                <a:gd name="T43" fmla="*/ 0 h 58"/>
                <a:gd name="T44" fmla="*/ 48 w 66"/>
                <a:gd name="T45" fmla="*/ 0 h 58"/>
                <a:gd name="T46" fmla="*/ 53 w 66"/>
                <a:gd name="T47" fmla="*/ 5 h 58"/>
                <a:gd name="T48" fmla="*/ 59 w 66"/>
                <a:gd name="T49" fmla="*/ 11 h 58"/>
                <a:gd name="T50" fmla="*/ 62 w 66"/>
                <a:gd name="T51" fmla="*/ 16 h 58"/>
                <a:gd name="T52" fmla="*/ 65 w 66"/>
                <a:gd name="T53" fmla="*/ 22 h 58"/>
                <a:gd name="T54" fmla="*/ 65 w 66"/>
                <a:gd name="T55" fmla="*/ 25 h 58"/>
                <a:gd name="T56" fmla="*/ 64 w 66"/>
                <a:gd name="T57" fmla="*/ 27 h 58"/>
                <a:gd name="T58" fmla="*/ 63 w 66"/>
                <a:gd name="T59" fmla="*/ 29 h 58"/>
                <a:gd name="T60" fmla="*/ 60 w 66"/>
                <a:gd name="T61" fmla="*/ 31 h 58"/>
                <a:gd name="T62" fmla="*/ 59 w 66"/>
                <a:gd name="T63" fmla="*/ 37 h 58"/>
                <a:gd name="T64" fmla="*/ 55 w 66"/>
                <a:gd name="T65" fmla="*/ 47 h 58"/>
                <a:gd name="T66" fmla="*/ 50 w 66"/>
                <a:gd name="T67" fmla="*/ 53 h 58"/>
                <a:gd name="T68" fmla="*/ 46 w 66"/>
                <a:gd name="T69" fmla="*/ 55 h 58"/>
                <a:gd name="T70" fmla="*/ 41 w 66"/>
                <a:gd name="T71" fmla="*/ 56 h 58"/>
                <a:gd name="T72" fmla="*/ 34 w 66"/>
                <a:gd name="T73" fmla="*/ 54 h 58"/>
                <a:gd name="T74" fmla="*/ 27 w 66"/>
                <a:gd name="T75" fmla="*/ 53 h 58"/>
                <a:gd name="T76" fmla="*/ 24 w 66"/>
                <a:gd name="T77" fmla="*/ 53 h 58"/>
                <a:gd name="T78" fmla="*/ 23 w 66"/>
                <a:gd name="T79"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58">
                  <a:moveTo>
                    <a:pt x="23" y="53"/>
                  </a:moveTo>
                  <a:lnTo>
                    <a:pt x="22" y="56"/>
                  </a:lnTo>
                  <a:lnTo>
                    <a:pt x="19" y="57"/>
                  </a:lnTo>
                  <a:lnTo>
                    <a:pt x="14" y="57"/>
                  </a:lnTo>
                  <a:lnTo>
                    <a:pt x="12" y="57"/>
                  </a:lnTo>
                  <a:lnTo>
                    <a:pt x="9" y="56"/>
                  </a:lnTo>
                  <a:lnTo>
                    <a:pt x="5" y="54"/>
                  </a:lnTo>
                  <a:lnTo>
                    <a:pt x="2" y="51"/>
                  </a:lnTo>
                  <a:lnTo>
                    <a:pt x="0" y="48"/>
                  </a:lnTo>
                  <a:lnTo>
                    <a:pt x="0" y="44"/>
                  </a:lnTo>
                  <a:lnTo>
                    <a:pt x="0" y="40"/>
                  </a:lnTo>
                  <a:lnTo>
                    <a:pt x="1" y="37"/>
                  </a:lnTo>
                  <a:lnTo>
                    <a:pt x="4" y="34"/>
                  </a:lnTo>
                  <a:lnTo>
                    <a:pt x="7" y="31"/>
                  </a:lnTo>
                  <a:lnTo>
                    <a:pt x="11" y="29"/>
                  </a:lnTo>
                  <a:lnTo>
                    <a:pt x="17" y="26"/>
                  </a:lnTo>
                  <a:lnTo>
                    <a:pt x="19" y="24"/>
                  </a:lnTo>
                  <a:lnTo>
                    <a:pt x="19" y="21"/>
                  </a:lnTo>
                  <a:lnTo>
                    <a:pt x="22" y="15"/>
                  </a:lnTo>
                  <a:lnTo>
                    <a:pt x="25" y="13"/>
                  </a:lnTo>
                  <a:lnTo>
                    <a:pt x="27" y="10"/>
                  </a:lnTo>
                  <a:lnTo>
                    <a:pt x="43" y="0"/>
                  </a:lnTo>
                  <a:lnTo>
                    <a:pt x="48" y="0"/>
                  </a:lnTo>
                  <a:lnTo>
                    <a:pt x="53" y="5"/>
                  </a:lnTo>
                  <a:lnTo>
                    <a:pt x="59" y="11"/>
                  </a:lnTo>
                  <a:lnTo>
                    <a:pt x="62" y="16"/>
                  </a:lnTo>
                  <a:lnTo>
                    <a:pt x="65" y="22"/>
                  </a:lnTo>
                  <a:lnTo>
                    <a:pt x="65" y="25"/>
                  </a:lnTo>
                  <a:lnTo>
                    <a:pt x="64" y="27"/>
                  </a:lnTo>
                  <a:lnTo>
                    <a:pt x="63" y="29"/>
                  </a:lnTo>
                  <a:lnTo>
                    <a:pt x="60" y="31"/>
                  </a:lnTo>
                  <a:lnTo>
                    <a:pt x="59" y="37"/>
                  </a:lnTo>
                  <a:lnTo>
                    <a:pt x="55" y="47"/>
                  </a:lnTo>
                  <a:lnTo>
                    <a:pt x="50" y="53"/>
                  </a:lnTo>
                  <a:lnTo>
                    <a:pt x="46" y="55"/>
                  </a:lnTo>
                  <a:lnTo>
                    <a:pt x="41" y="56"/>
                  </a:lnTo>
                  <a:lnTo>
                    <a:pt x="34" y="54"/>
                  </a:lnTo>
                  <a:lnTo>
                    <a:pt x="27" y="53"/>
                  </a:lnTo>
                  <a:lnTo>
                    <a:pt x="24" y="53"/>
                  </a:lnTo>
                  <a:lnTo>
                    <a:pt x="23" y="53"/>
                  </a:lnTo>
                </a:path>
              </a:pathLst>
            </a:custGeom>
            <a:solidFill>
              <a:srgbClr val="FFC28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5" name="Freeform 25"/>
            <p:cNvSpPr>
              <a:spLocks/>
            </p:cNvSpPr>
            <p:nvPr/>
          </p:nvSpPr>
          <p:spPr bwMode="auto">
            <a:xfrm>
              <a:off x="4915" y="2480"/>
              <a:ext cx="72" cy="41"/>
            </a:xfrm>
            <a:custGeom>
              <a:avLst/>
              <a:gdLst>
                <a:gd name="T0" fmla="*/ 70 w 72"/>
                <a:gd name="T1" fmla="*/ 38 h 41"/>
                <a:gd name="T2" fmla="*/ 68 w 72"/>
                <a:gd name="T3" fmla="*/ 38 h 41"/>
                <a:gd name="T4" fmla="*/ 66 w 72"/>
                <a:gd name="T5" fmla="*/ 37 h 41"/>
                <a:gd name="T6" fmla="*/ 65 w 72"/>
                <a:gd name="T7" fmla="*/ 36 h 41"/>
                <a:gd name="T8" fmla="*/ 64 w 72"/>
                <a:gd name="T9" fmla="*/ 34 h 41"/>
                <a:gd name="T10" fmla="*/ 62 w 72"/>
                <a:gd name="T11" fmla="*/ 31 h 41"/>
                <a:gd name="T12" fmla="*/ 62 w 72"/>
                <a:gd name="T13" fmla="*/ 29 h 41"/>
                <a:gd name="T14" fmla="*/ 62 w 72"/>
                <a:gd name="T15" fmla="*/ 34 h 41"/>
                <a:gd name="T16" fmla="*/ 61 w 72"/>
                <a:gd name="T17" fmla="*/ 38 h 41"/>
                <a:gd name="T18" fmla="*/ 61 w 72"/>
                <a:gd name="T19" fmla="*/ 40 h 41"/>
                <a:gd name="T20" fmla="*/ 58 w 72"/>
                <a:gd name="T21" fmla="*/ 40 h 41"/>
                <a:gd name="T22" fmla="*/ 56 w 72"/>
                <a:gd name="T23" fmla="*/ 38 h 41"/>
                <a:gd name="T24" fmla="*/ 54 w 72"/>
                <a:gd name="T25" fmla="*/ 36 h 41"/>
                <a:gd name="T26" fmla="*/ 54 w 72"/>
                <a:gd name="T27" fmla="*/ 35 h 41"/>
                <a:gd name="T28" fmla="*/ 53 w 72"/>
                <a:gd name="T29" fmla="*/ 38 h 41"/>
                <a:gd name="T30" fmla="*/ 52 w 72"/>
                <a:gd name="T31" fmla="*/ 38 h 41"/>
                <a:gd name="T32" fmla="*/ 50 w 72"/>
                <a:gd name="T33" fmla="*/ 38 h 41"/>
                <a:gd name="T34" fmla="*/ 48 w 72"/>
                <a:gd name="T35" fmla="*/ 37 h 41"/>
                <a:gd name="T36" fmla="*/ 47 w 72"/>
                <a:gd name="T37" fmla="*/ 36 h 41"/>
                <a:gd name="T38" fmla="*/ 47 w 72"/>
                <a:gd name="T39" fmla="*/ 32 h 41"/>
                <a:gd name="T40" fmla="*/ 45 w 72"/>
                <a:gd name="T41" fmla="*/ 27 h 41"/>
                <a:gd name="T42" fmla="*/ 20 w 72"/>
                <a:gd name="T43" fmla="*/ 28 h 41"/>
                <a:gd name="T44" fmla="*/ 16 w 72"/>
                <a:gd name="T45" fmla="*/ 29 h 41"/>
                <a:gd name="T46" fmla="*/ 11 w 72"/>
                <a:gd name="T47" fmla="*/ 32 h 41"/>
                <a:gd name="T48" fmla="*/ 8 w 72"/>
                <a:gd name="T49" fmla="*/ 32 h 41"/>
                <a:gd name="T50" fmla="*/ 5 w 72"/>
                <a:gd name="T51" fmla="*/ 32 h 41"/>
                <a:gd name="T52" fmla="*/ 3 w 72"/>
                <a:gd name="T53" fmla="*/ 32 h 41"/>
                <a:gd name="T54" fmla="*/ 1 w 72"/>
                <a:gd name="T55" fmla="*/ 31 h 41"/>
                <a:gd name="T56" fmla="*/ 0 w 72"/>
                <a:gd name="T57" fmla="*/ 30 h 41"/>
                <a:gd name="T58" fmla="*/ 0 w 72"/>
                <a:gd name="T59" fmla="*/ 29 h 41"/>
                <a:gd name="T60" fmla="*/ 0 w 72"/>
                <a:gd name="T61" fmla="*/ 27 h 41"/>
                <a:gd name="T62" fmla="*/ 6 w 72"/>
                <a:gd name="T63" fmla="*/ 25 h 41"/>
                <a:gd name="T64" fmla="*/ 9 w 72"/>
                <a:gd name="T65" fmla="*/ 22 h 41"/>
                <a:gd name="T66" fmla="*/ 10 w 72"/>
                <a:gd name="T67" fmla="*/ 20 h 41"/>
                <a:gd name="T68" fmla="*/ 12 w 72"/>
                <a:gd name="T69" fmla="*/ 19 h 41"/>
                <a:gd name="T70" fmla="*/ 14 w 72"/>
                <a:gd name="T71" fmla="*/ 17 h 41"/>
                <a:gd name="T72" fmla="*/ 17 w 72"/>
                <a:gd name="T73" fmla="*/ 17 h 41"/>
                <a:gd name="T74" fmla="*/ 21 w 72"/>
                <a:gd name="T75" fmla="*/ 15 h 41"/>
                <a:gd name="T76" fmla="*/ 26 w 72"/>
                <a:gd name="T77" fmla="*/ 10 h 41"/>
                <a:gd name="T78" fmla="*/ 30 w 72"/>
                <a:gd name="T79" fmla="*/ 6 h 41"/>
                <a:gd name="T80" fmla="*/ 34 w 72"/>
                <a:gd name="T81" fmla="*/ 5 h 41"/>
                <a:gd name="T82" fmla="*/ 37 w 72"/>
                <a:gd name="T83" fmla="*/ 3 h 41"/>
                <a:gd name="T84" fmla="*/ 40 w 72"/>
                <a:gd name="T85" fmla="*/ 2 h 41"/>
                <a:gd name="T86" fmla="*/ 42 w 72"/>
                <a:gd name="T87" fmla="*/ 0 h 41"/>
                <a:gd name="T88" fmla="*/ 44 w 72"/>
                <a:gd name="T89" fmla="*/ 0 h 41"/>
                <a:gd name="T90" fmla="*/ 46 w 72"/>
                <a:gd name="T91" fmla="*/ 2 h 41"/>
                <a:gd name="T92" fmla="*/ 47 w 72"/>
                <a:gd name="T93" fmla="*/ 3 h 41"/>
                <a:gd name="T94" fmla="*/ 48 w 72"/>
                <a:gd name="T95" fmla="*/ 8 h 41"/>
                <a:gd name="T96" fmla="*/ 55 w 72"/>
                <a:gd name="T97" fmla="*/ 12 h 41"/>
                <a:gd name="T98" fmla="*/ 57 w 72"/>
                <a:gd name="T99" fmla="*/ 14 h 41"/>
                <a:gd name="T100" fmla="*/ 60 w 72"/>
                <a:gd name="T101" fmla="*/ 14 h 41"/>
                <a:gd name="T102" fmla="*/ 62 w 72"/>
                <a:gd name="T103" fmla="*/ 17 h 41"/>
                <a:gd name="T104" fmla="*/ 64 w 72"/>
                <a:gd name="T105" fmla="*/ 20 h 41"/>
                <a:gd name="T106" fmla="*/ 67 w 72"/>
                <a:gd name="T107" fmla="*/ 21 h 41"/>
                <a:gd name="T108" fmla="*/ 68 w 72"/>
                <a:gd name="T109" fmla="*/ 22 h 41"/>
                <a:gd name="T110" fmla="*/ 70 w 72"/>
                <a:gd name="T111" fmla="*/ 24 h 41"/>
                <a:gd name="T112" fmla="*/ 70 w 72"/>
                <a:gd name="T113" fmla="*/ 26 h 41"/>
                <a:gd name="T114" fmla="*/ 70 w 72"/>
                <a:gd name="T115" fmla="*/ 29 h 41"/>
                <a:gd name="T116" fmla="*/ 70 w 72"/>
                <a:gd name="T117" fmla="*/ 34 h 41"/>
                <a:gd name="T118" fmla="*/ 71 w 72"/>
                <a:gd name="T119" fmla="*/ 38 h 41"/>
                <a:gd name="T120" fmla="*/ 70 w 72"/>
                <a:gd name="T1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 h="41">
                  <a:moveTo>
                    <a:pt x="70" y="38"/>
                  </a:moveTo>
                  <a:lnTo>
                    <a:pt x="68" y="38"/>
                  </a:lnTo>
                  <a:lnTo>
                    <a:pt x="66" y="37"/>
                  </a:lnTo>
                  <a:lnTo>
                    <a:pt x="65" y="36"/>
                  </a:lnTo>
                  <a:lnTo>
                    <a:pt x="64" y="34"/>
                  </a:lnTo>
                  <a:lnTo>
                    <a:pt x="62" y="31"/>
                  </a:lnTo>
                  <a:lnTo>
                    <a:pt x="62" y="29"/>
                  </a:lnTo>
                  <a:lnTo>
                    <a:pt x="62" y="34"/>
                  </a:lnTo>
                  <a:lnTo>
                    <a:pt x="61" y="38"/>
                  </a:lnTo>
                  <a:lnTo>
                    <a:pt x="61" y="40"/>
                  </a:lnTo>
                  <a:lnTo>
                    <a:pt x="58" y="40"/>
                  </a:lnTo>
                  <a:lnTo>
                    <a:pt x="56" y="38"/>
                  </a:lnTo>
                  <a:lnTo>
                    <a:pt x="54" y="36"/>
                  </a:lnTo>
                  <a:lnTo>
                    <a:pt x="54" y="35"/>
                  </a:lnTo>
                  <a:lnTo>
                    <a:pt x="53" y="38"/>
                  </a:lnTo>
                  <a:lnTo>
                    <a:pt x="52" y="38"/>
                  </a:lnTo>
                  <a:lnTo>
                    <a:pt x="50" y="38"/>
                  </a:lnTo>
                  <a:lnTo>
                    <a:pt x="48" y="37"/>
                  </a:lnTo>
                  <a:lnTo>
                    <a:pt x="47" y="36"/>
                  </a:lnTo>
                  <a:lnTo>
                    <a:pt x="47" y="32"/>
                  </a:lnTo>
                  <a:lnTo>
                    <a:pt x="45" y="27"/>
                  </a:lnTo>
                  <a:lnTo>
                    <a:pt x="20" y="28"/>
                  </a:lnTo>
                  <a:lnTo>
                    <a:pt x="16" y="29"/>
                  </a:lnTo>
                  <a:lnTo>
                    <a:pt x="11" y="32"/>
                  </a:lnTo>
                  <a:lnTo>
                    <a:pt x="8" y="32"/>
                  </a:lnTo>
                  <a:lnTo>
                    <a:pt x="5" y="32"/>
                  </a:lnTo>
                  <a:lnTo>
                    <a:pt x="3" y="32"/>
                  </a:lnTo>
                  <a:lnTo>
                    <a:pt x="1" y="31"/>
                  </a:lnTo>
                  <a:lnTo>
                    <a:pt x="0" y="30"/>
                  </a:lnTo>
                  <a:lnTo>
                    <a:pt x="0" y="29"/>
                  </a:lnTo>
                  <a:lnTo>
                    <a:pt x="0" y="27"/>
                  </a:lnTo>
                  <a:lnTo>
                    <a:pt x="6" y="25"/>
                  </a:lnTo>
                  <a:lnTo>
                    <a:pt x="9" y="22"/>
                  </a:lnTo>
                  <a:lnTo>
                    <a:pt x="10" y="20"/>
                  </a:lnTo>
                  <a:lnTo>
                    <a:pt x="12" y="19"/>
                  </a:lnTo>
                  <a:lnTo>
                    <a:pt x="14" y="17"/>
                  </a:lnTo>
                  <a:lnTo>
                    <a:pt x="17" y="17"/>
                  </a:lnTo>
                  <a:lnTo>
                    <a:pt x="21" y="15"/>
                  </a:lnTo>
                  <a:lnTo>
                    <a:pt x="26" y="10"/>
                  </a:lnTo>
                  <a:lnTo>
                    <a:pt x="30" y="6"/>
                  </a:lnTo>
                  <a:lnTo>
                    <a:pt x="34" y="5"/>
                  </a:lnTo>
                  <a:lnTo>
                    <a:pt x="37" y="3"/>
                  </a:lnTo>
                  <a:lnTo>
                    <a:pt x="40" y="2"/>
                  </a:lnTo>
                  <a:lnTo>
                    <a:pt x="42" y="0"/>
                  </a:lnTo>
                  <a:lnTo>
                    <a:pt x="44" y="0"/>
                  </a:lnTo>
                  <a:lnTo>
                    <a:pt x="46" y="2"/>
                  </a:lnTo>
                  <a:lnTo>
                    <a:pt x="47" y="3"/>
                  </a:lnTo>
                  <a:lnTo>
                    <a:pt x="48" y="8"/>
                  </a:lnTo>
                  <a:lnTo>
                    <a:pt x="55" y="12"/>
                  </a:lnTo>
                  <a:lnTo>
                    <a:pt x="57" y="14"/>
                  </a:lnTo>
                  <a:lnTo>
                    <a:pt x="60" y="14"/>
                  </a:lnTo>
                  <a:lnTo>
                    <a:pt x="62" y="17"/>
                  </a:lnTo>
                  <a:lnTo>
                    <a:pt x="64" y="20"/>
                  </a:lnTo>
                  <a:lnTo>
                    <a:pt x="67" y="21"/>
                  </a:lnTo>
                  <a:lnTo>
                    <a:pt x="68" y="22"/>
                  </a:lnTo>
                  <a:lnTo>
                    <a:pt x="70" y="24"/>
                  </a:lnTo>
                  <a:lnTo>
                    <a:pt x="70" y="26"/>
                  </a:lnTo>
                  <a:lnTo>
                    <a:pt x="70" y="29"/>
                  </a:lnTo>
                  <a:lnTo>
                    <a:pt x="70" y="34"/>
                  </a:lnTo>
                  <a:lnTo>
                    <a:pt x="71" y="38"/>
                  </a:lnTo>
                  <a:lnTo>
                    <a:pt x="70" y="38"/>
                  </a:lnTo>
                </a:path>
              </a:pathLst>
            </a:custGeom>
            <a:solidFill>
              <a:srgbClr val="FFC28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Freeform 26"/>
            <p:cNvSpPr>
              <a:spLocks/>
            </p:cNvSpPr>
            <p:nvPr/>
          </p:nvSpPr>
          <p:spPr bwMode="auto">
            <a:xfrm>
              <a:off x="4754" y="2375"/>
              <a:ext cx="4" cy="6"/>
            </a:xfrm>
            <a:custGeom>
              <a:avLst/>
              <a:gdLst>
                <a:gd name="T0" fmla="*/ 1 w 4"/>
                <a:gd name="T1" fmla="*/ 0 h 6"/>
                <a:gd name="T2" fmla="*/ 2 w 4"/>
                <a:gd name="T3" fmla="*/ 2 h 6"/>
                <a:gd name="T4" fmla="*/ 3 w 4"/>
                <a:gd name="T5" fmla="*/ 5 h 6"/>
                <a:gd name="T6" fmla="*/ 0 w 4"/>
                <a:gd name="T7" fmla="*/ 5 h 6"/>
                <a:gd name="T8" fmla="*/ 0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lnTo>
                    <a:pt x="2" y="2"/>
                  </a:lnTo>
                  <a:lnTo>
                    <a:pt x="3" y="5"/>
                  </a:lnTo>
                  <a:lnTo>
                    <a:pt x="0" y="5"/>
                  </a:lnTo>
                  <a:lnTo>
                    <a:pt x="0" y="1"/>
                  </a:lnTo>
                  <a:lnTo>
                    <a:pt x="1" y="0"/>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7" name="Freeform 27"/>
            <p:cNvSpPr>
              <a:spLocks/>
            </p:cNvSpPr>
            <p:nvPr/>
          </p:nvSpPr>
          <p:spPr bwMode="auto">
            <a:xfrm>
              <a:off x="4766" y="2367"/>
              <a:ext cx="2" cy="3"/>
            </a:xfrm>
            <a:custGeom>
              <a:avLst/>
              <a:gdLst>
                <a:gd name="T0" fmla="*/ 1 w 2"/>
                <a:gd name="T1" fmla="*/ 2 h 3"/>
                <a:gd name="T2" fmla="*/ 0 w 2"/>
                <a:gd name="T3" fmla="*/ 0 h 3"/>
                <a:gd name="T4" fmla="*/ 1 w 2"/>
                <a:gd name="T5" fmla="*/ 0 h 3"/>
                <a:gd name="T6" fmla="*/ 1 w 2"/>
                <a:gd name="T7" fmla="*/ 1 h 3"/>
                <a:gd name="T8" fmla="*/ 1 w 2"/>
                <a:gd name="T9" fmla="*/ 2 h 3"/>
              </a:gdLst>
              <a:ahLst/>
              <a:cxnLst>
                <a:cxn ang="0">
                  <a:pos x="T0" y="T1"/>
                </a:cxn>
                <a:cxn ang="0">
                  <a:pos x="T2" y="T3"/>
                </a:cxn>
                <a:cxn ang="0">
                  <a:pos x="T4" y="T5"/>
                </a:cxn>
                <a:cxn ang="0">
                  <a:pos x="T6" y="T7"/>
                </a:cxn>
                <a:cxn ang="0">
                  <a:pos x="T8" y="T9"/>
                </a:cxn>
              </a:cxnLst>
              <a:rect l="0" t="0" r="r" b="b"/>
              <a:pathLst>
                <a:path w="2" h="3">
                  <a:moveTo>
                    <a:pt x="1" y="2"/>
                  </a:moveTo>
                  <a:lnTo>
                    <a:pt x="0" y="0"/>
                  </a:lnTo>
                  <a:lnTo>
                    <a:pt x="1" y="0"/>
                  </a:lnTo>
                  <a:lnTo>
                    <a:pt x="1" y="1"/>
                  </a:lnTo>
                  <a:lnTo>
                    <a:pt x="1" y="2"/>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8" name="Freeform 28"/>
            <p:cNvSpPr>
              <a:spLocks/>
            </p:cNvSpPr>
            <p:nvPr/>
          </p:nvSpPr>
          <p:spPr bwMode="auto">
            <a:xfrm>
              <a:off x="4744" y="2373"/>
              <a:ext cx="29" cy="96"/>
            </a:xfrm>
            <a:custGeom>
              <a:avLst/>
              <a:gdLst>
                <a:gd name="T0" fmla="*/ 22 w 29"/>
                <a:gd name="T1" fmla="*/ 2 h 96"/>
                <a:gd name="T2" fmla="*/ 18 w 29"/>
                <a:gd name="T3" fmla="*/ 2 h 96"/>
                <a:gd name="T4" fmla="*/ 13 w 29"/>
                <a:gd name="T5" fmla="*/ 0 h 96"/>
                <a:gd name="T6" fmla="*/ 16 w 29"/>
                <a:gd name="T7" fmla="*/ 3 h 96"/>
                <a:gd name="T8" fmla="*/ 17 w 29"/>
                <a:gd name="T9" fmla="*/ 6 h 96"/>
                <a:gd name="T10" fmla="*/ 16 w 29"/>
                <a:gd name="T11" fmla="*/ 9 h 96"/>
                <a:gd name="T12" fmla="*/ 9 w 29"/>
                <a:gd name="T13" fmla="*/ 8 h 96"/>
                <a:gd name="T14" fmla="*/ 9 w 29"/>
                <a:gd name="T15" fmla="*/ 11 h 96"/>
                <a:gd name="T16" fmla="*/ 10 w 29"/>
                <a:gd name="T17" fmla="*/ 13 h 96"/>
                <a:gd name="T18" fmla="*/ 9 w 29"/>
                <a:gd name="T19" fmla="*/ 16 h 96"/>
                <a:gd name="T20" fmla="*/ 8 w 29"/>
                <a:gd name="T21" fmla="*/ 34 h 96"/>
                <a:gd name="T22" fmla="*/ 6 w 29"/>
                <a:gd name="T23" fmla="*/ 52 h 96"/>
                <a:gd name="T24" fmla="*/ 2 w 29"/>
                <a:gd name="T25" fmla="*/ 69 h 96"/>
                <a:gd name="T26" fmla="*/ 0 w 29"/>
                <a:gd name="T27" fmla="*/ 79 h 96"/>
                <a:gd name="T28" fmla="*/ 6 w 29"/>
                <a:gd name="T29" fmla="*/ 81 h 96"/>
                <a:gd name="T30" fmla="*/ 12 w 29"/>
                <a:gd name="T31" fmla="*/ 87 h 96"/>
                <a:gd name="T32" fmla="*/ 16 w 29"/>
                <a:gd name="T33" fmla="*/ 92 h 96"/>
                <a:gd name="T34" fmla="*/ 18 w 29"/>
                <a:gd name="T35" fmla="*/ 95 h 96"/>
                <a:gd name="T36" fmla="*/ 26 w 29"/>
                <a:gd name="T37" fmla="*/ 69 h 96"/>
                <a:gd name="T38" fmla="*/ 28 w 29"/>
                <a:gd name="T39" fmla="*/ 33 h 96"/>
                <a:gd name="T40" fmla="*/ 25 w 29"/>
                <a:gd name="T41" fmla="*/ 12 h 96"/>
                <a:gd name="T42" fmla="*/ 24 w 29"/>
                <a:gd name="T43" fmla="*/ 3 h 96"/>
                <a:gd name="T44" fmla="*/ 22 w 29"/>
                <a:gd name="T45"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96">
                  <a:moveTo>
                    <a:pt x="22" y="2"/>
                  </a:moveTo>
                  <a:lnTo>
                    <a:pt x="18" y="2"/>
                  </a:lnTo>
                  <a:lnTo>
                    <a:pt x="13" y="0"/>
                  </a:lnTo>
                  <a:lnTo>
                    <a:pt x="16" y="3"/>
                  </a:lnTo>
                  <a:lnTo>
                    <a:pt x="17" y="6"/>
                  </a:lnTo>
                  <a:lnTo>
                    <a:pt x="16" y="9"/>
                  </a:lnTo>
                  <a:lnTo>
                    <a:pt x="9" y="8"/>
                  </a:lnTo>
                  <a:lnTo>
                    <a:pt x="9" y="11"/>
                  </a:lnTo>
                  <a:lnTo>
                    <a:pt x="10" y="13"/>
                  </a:lnTo>
                  <a:lnTo>
                    <a:pt x="9" y="16"/>
                  </a:lnTo>
                  <a:lnTo>
                    <a:pt x="8" y="34"/>
                  </a:lnTo>
                  <a:lnTo>
                    <a:pt x="6" y="52"/>
                  </a:lnTo>
                  <a:lnTo>
                    <a:pt x="2" y="69"/>
                  </a:lnTo>
                  <a:lnTo>
                    <a:pt x="0" y="79"/>
                  </a:lnTo>
                  <a:lnTo>
                    <a:pt x="6" y="81"/>
                  </a:lnTo>
                  <a:lnTo>
                    <a:pt x="12" y="87"/>
                  </a:lnTo>
                  <a:lnTo>
                    <a:pt x="16" y="92"/>
                  </a:lnTo>
                  <a:lnTo>
                    <a:pt x="18" y="95"/>
                  </a:lnTo>
                  <a:lnTo>
                    <a:pt x="26" y="69"/>
                  </a:lnTo>
                  <a:lnTo>
                    <a:pt x="28" y="33"/>
                  </a:lnTo>
                  <a:lnTo>
                    <a:pt x="25" y="12"/>
                  </a:lnTo>
                  <a:lnTo>
                    <a:pt x="24" y="3"/>
                  </a:lnTo>
                  <a:lnTo>
                    <a:pt x="2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9" name="Freeform 29"/>
            <p:cNvSpPr>
              <a:spLocks/>
            </p:cNvSpPr>
            <p:nvPr/>
          </p:nvSpPr>
          <p:spPr bwMode="auto">
            <a:xfrm>
              <a:off x="4738" y="2467"/>
              <a:ext cx="15" cy="11"/>
            </a:xfrm>
            <a:custGeom>
              <a:avLst/>
              <a:gdLst>
                <a:gd name="T0" fmla="*/ 14 w 15"/>
                <a:gd name="T1" fmla="*/ 7 h 11"/>
                <a:gd name="T2" fmla="*/ 13 w 15"/>
                <a:gd name="T3" fmla="*/ 10 h 11"/>
                <a:gd name="T4" fmla="*/ 4 w 15"/>
                <a:gd name="T5" fmla="*/ 6 h 11"/>
                <a:gd name="T6" fmla="*/ 0 w 15"/>
                <a:gd name="T7" fmla="*/ 2 h 11"/>
                <a:gd name="T8" fmla="*/ 7 w 15"/>
                <a:gd name="T9" fmla="*/ 0 h 11"/>
                <a:gd name="T10" fmla="*/ 14 w 15"/>
                <a:gd name="T11" fmla="*/ 7 h 11"/>
              </a:gdLst>
              <a:ahLst/>
              <a:cxnLst>
                <a:cxn ang="0">
                  <a:pos x="T0" y="T1"/>
                </a:cxn>
                <a:cxn ang="0">
                  <a:pos x="T2" y="T3"/>
                </a:cxn>
                <a:cxn ang="0">
                  <a:pos x="T4" y="T5"/>
                </a:cxn>
                <a:cxn ang="0">
                  <a:pos x="T6" y="T7"/>
                </a:cxn>
                <a:cxn ang="0">
                  <a:pos x="T8" y="T9"/>
                </a:cxn>
                <a:cxn ang="0">
                  <a:pos x="T10" y="T11"/>
                </a:cxn>
              </a:cxnLst>
              <a:rect l="0" t="0" r="r" b="b"/>
              <a:pathLst>
                <a:path w="15" h="11">
                  <a:moveTo>
                    <a:pt x="14" y="7"/>
                  </a:moveTo>
                  <a:lnTo>
                    <a:pt x="13" y="10"/>
                  </a:lnTo>
                  <a:lnTo>
                    <a:pt x="4" y="6"/>
                  </a:lnTo>
                  <a:lnTo>
                    <a:pt x="0" y="2"/>
                  </a:lnTo>
                  <a:lnTo>
                    <a:pt x="7" y="0"/>
                  </a:lnTo>
                  <a:lnTo>
                    <a:pt x="14"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0" name="Freeform 30"/>
            <p:cNvSpPr>
              <a:spLocks/>
            </p:cNvSpPr>
            <p:nvPr/>
          </p:nvSpPr>
          <p:spPr bwMode="auto">
            <a:xfrm>
              <a:off x="4749" y="2473"/>
              <a:ext cx="12" cy="10"/>
            </a:xfrm>
            <a:custGeom>
              <a:avLst/>
              <a:gdLst>
                <a:gd name="T0" fmla="*/ 2 w 12"/>
                <a:gd name="T1" fmla="*/ 0 h 10"/>
                <a:gd name="T2" fmla="*/ 0 w 12"/>
                <a:gd name="T3" fmla="*/ 3 h 10"/>
                <a:gd name="T4" fmla="*/ 10 w 12"/>
                <a:gd name="T5" fmla="*/ 9 h 10"/>
                <a:gd name="T6" fmla="*/ 11 w 12"/>
                <a:gd name="T7" fmla="*/ 8 h 10"/>
                <a:gd name="T8" fmla="*/ 5 w 12"/>
                <a:gd name="T9" fmla="*/ 3 h 10"/>
                <a:gd name="T10" fmla="*/ 2 w 12"/>
                <a:gd name="T11" fmla="*/ 0 h 10"/>
              </a:gdLst>
              <a:ahLst/>
              <a:cxnLst>
                <a:cxn ang="0">
                  <a:pos x="T0" y="T1"/>
                </a:cxn>
                <a:cxn ang="0">
                  <a:pos x="T2" y="T3"/>
                </a:cxn>
                <a:cxn ang="0">
                  <a:pos x="T4" y="T5"/>
                </a:cxn>
                <a:cxn ang="0">
                  <a:pos x="T6" y="T7"/>
                </a:cxn>
                <a:cxn ang="0">
                  <a:pos x="T8" y="T9"/>
                </a:cxn>
                <a:cxn ang="0">
                  <a:pos x="T10" y="T11"/>
                </a:cxn>
              </a:cxnLst>
              <a:rect l="0" t="0" r="r" b="b"/>
              <a:pathLst>
                <a:path w="12" h="10">
                  <a:moveTo>
                    <a:pt x="2" y="0"/>
                  </a:moveTo>
                  <a:lnTo>
                    <a:pt x="0" y="3"/>
                  </a:lnTo>
                  <a:lnTo>
                    <a:pt x="10" y="9"/>
                  </a:lnTo>
                  <a:lnTo>
                    <a:pt x="11" y="8"/>
                  </a:lnTo>
                  <a:lnTo>
                    <a:pt x="5" y="3"/>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1" name="Freeform 31"/>
            <p:cNvSpPr>
              <a:spLocks/>
            </p:cNvSpPr>
            <p:nvPr/>
          </p:nvSpPr>
          <p:spPr bwMode="auto">
            <a:xfrm>
              <a:off x="4747" y="2431"/>
              <a:ext cx="20" cy="17"/>
            </a:xfrm>
            <a:custGeom>
              <a:avLst/>
              <a:gdLst>
                <a:gd name="T0" fmla="*/ 19 w 20"/>
                <a:gd name="T1" fmla="*/ 1 h 17"/>
                <a:gd name="T2" fmla="*/ 13 w 20"/>
                <a:gd name="T3" fmla="*/ 0 h 17"/>
                <a:gd name="T4" fmla="*/ 11 w 20"/>
                <a:gd name="T5" fmla="*/ 1 h 17"/>
                <a:gd name="T6" fmla="*/ 10 w 20"/>
                <a:gd name="T7" fmla="*/ 3 h 17"/>
                <a:gd name="T8" fmla="*/ 11 w 20"/>
                <a:gd name="T9" fmla="*/ 5 h 17"/>
                <a:gd name="T10" fmla="*/ 13 w 20"/>
                <a:gd name="T11" fmla="*/ 9 h 17"/>
                <a:gd name="T12" fmla="*/ 13 w 20"/>
                <a:gd name="T13" fmla="*/ 10 h 17"/>
                <a:gd name="T14" fmla="*/ 13 w 20"/>
                <a:gd name="T15" fmla="*/ 12 h 17"/>
                <a:gd name="T16" fmla="*/ 12 w 20"/>
                <a:gd name="T17" fmla="*/ 14 h 17"/>
                <a:gd name="T18" fmla="*/ 10 w 20"/>
                <a:gd name="T19" fmla="*/ 14 h 17"/>
                <a:gd name="T20" fmla="*/ 2 w 20"/>
                <a:gd name="T21" fmla="*/ 9 h 17"/>
                <a:gd name="T22" fmla="*/ 1 w 20"/>
                <a:gd name="T23" fmla="*/ 9 h 17"/>
                <a:gd name="T24" fmla="*/ 0 w 20"/>
                <a:gd name="T25" fmla="*/ 10 h 17"/>
                <a:gd name="T26" fmla="*/ 2 w 20"/>
                <a:gd name="T27" fmla="*/ 10 h 17"/>
                <a:gd name="T28" fmla="*/ 6 w 20"/>
                <a:gd name="T29" fmla="*/ 14 h 17"/>
                <a:gd name="T30" fmla="*/ 10 w 20"/>
                <a:gd name="T31" fmla="*/ 16 h 17"/>
                <a:gd name="T32" fmla="*/ 13 w 20"/>
                <a:gd name="T33" fmla="*/ 16 h 17"/>
                <a:gd name="T34" fmla="*/ 15 w 20"/>
                <a:gd name="T35" fmla="*/ 15 h 17"/>
                <a:gd name="T36" fmla="*/ 15 w 20"/>
                <a:gd name="T37" fmla="*/ 12 h 17"/>
                <a:gd name="T38" fmla="*/ 15 w 20"/>
                <a:gd name="T39" fmla="*/ 10 h 17"/>
                <a:gd name="T40" fmla="*/ 14 w 20"/>
                <a:gd name="T41" fmla="*/ 6 h 17"/>
                <a:gd name="T42" fmla="*/ 13 w 20"/>
                <a:gd name="T43" fmla="*/ 4 h 17"/>
                <a:gd name="T44" fmla="*/ 14 w 20"/>
                <a:gd name="T45" fmla="*/ 3 h 17"/>
                <a:gd name="T46" fmla="*/ 18 w 20"/>
                <a:gd name="T47" fmla="*/ 4 h 17"/>
                <a:gd name="T48" fmla="*/ 19 w 20"/>
                <a:gd name="T4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7">
                  <a:moveTo>
                    <a:pt x="19" y="1"/>
                  </a:moveTo>
                  <a:lnTo>
                    <a:pt x="13" y="0"/>
                  </a:lnTo>
                  <a:lnTo>
                    <a:pt x="11" y="1"/>
                  </a:lnTo>
                  <a:lnTo>
                    <a:pt x="10" y="3"/>
                  </a:lnTo>
                  <a:lnTo>
                    <a:pt x="11" y="5"/>
                  </a:lnTo>
                  <a:lnTo>
                    <a:pt x="13" y="9"/>
                  </a:lnTo>
                  <a:lnTo>
                    <a:pt x="13" y="10"/>
                  </a:lnTo>
                  <a:lnTo>
                    <a:pt x="13" y="12"/>
                  </a:lnTo>
                  <a:lnTo>
                    <a:pt x="12" y="14"/>
                  </a:lnTo>
                  <a:lnTo>
                    <a:pt x="10" y="14"/>
                  </a:lnTo>
                  <a:lnTo>
                    <a:pt x="2" y="9"/>
                  </a:lnTo>
                  <a:lnTo>
                    <a:pt x="1" y="9"/>
                  </a:lnTo>
                  <a:lnTo>
                    <a:pt x="0" y="10"/>
                  </a:lnTo>
                  <a:lnTo>
                    <a:pt x="2" y="10"/>
                  </a:lnTo>
                  <a:lnTo>
                    <a:pt x="6" y="14"/>
                  </a:lnTo>
                  <a:lnTo>
                    <a:pt x="10" y="16"/>
                  </a:lnTo>
                  <a:lnTo>
                    <a:pt x="13" y="16"/>
                  </a:lnTo>
                  <a:lnTo>
                    <a:pt x="15" y="15"/>
                  </a:lnTo>
                  <a:lnTo>
                    <a:pt x="15" y="12"/>
                  </a:lnTo>
                  <a:lnTo>
                    <a:pt x="15" y="10"/>
                  </a:lnTo>
                  <a:lnTo>
                    <a:pt x="14" y="6"/>
                  </a:lnTo>
                  <a:lnTo>
                    <a:pt x="13" y="4"/>
                  </a:lnTo>
                  <a:lnTo>
                    <a:pt x="14" y="3"/>
                  </a:lnTo>
                  <a:lnTo>
                    <a:pt x="18" y="4"/>
                  </a:lnTo>
                  <a:lnTo>
                    <a:pt x="1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2" name="Freeform 32"/>
            <p:cNvSpPr>
              <a:spLocks/>
            </p:cNvSpPr>
            <p:nvPr/>
          </p:nvSpPr>
          <p:spPr bwMode="auto">
            <a:xfrm>
              <a:off x="4755" y="2319"/>
              <a:ext cx="23" cy="55"/>
            </a:xfrm>
            <a:custGeom>
              <a:avLst/>
              <a:gdLst>
                <a:gd name="T0" fmla="*/ 17 w 23"/>
                <a:gd name="T1" fmla="*/ 0 h 55"/>
                <a:gd name="T2" fmla="*/ 11 w 23"/>
                <a:gd name="T3" fmla="*/ 9 h 55"/>
                <a:gd name="T4" fmla="*/ 11 w 23"/>
                <a:gd name="T5" fmla="*/ 26 h 55"/>
                <a:gd name="T6" fmla="*/ 5 w 23"/>
                <a:gd name="T7" fmla="*/ 36 h 55"/>
                <a:gd name="T8" fmla="*/ 2 w 23"/>
                <a:gd name="T9" fmla="*/ 42 h 55"/>
                <a:gd name="T10" fmla="*/ 0 w 23"/>
                <a:gd name="T11" fmla="*/ 52 h 55"/>
                <a:gd name="T12" fmla="*/ 2 w 23"/>
                <a:gd name="T13" fmla="*/ 52 h 55"/>
                <a:gd name="T14" fmla="*/ 5 w 23"/>
                <a:gd name="T15" fmla="*/ 54 h 55"/>
                <a:gd name="T16" fmla="*/ 10 w 23"/>
                <a:gd name="T17" fmla="*/ 54 h 55"/>
                <a:gd name="T18" fmla="*/ 7 w 23"/>
                <a:gd name="T19" fmla="*/ 49 h 55"/>
                <a:gd name="T20" fmla="*/ 7 w 23"/>
                <a:gd name="T21" fmla="*/ 46 h 55"/>
                <a:gd name="T22" fmla="*/ 9 w 23"/>
                <a:gd name="T23" fmla="*/ 45 h 55"/>
                <a:gd name="T24" fmla="*/ 11 w 23"/>
                <a:gd name="T25" fmla="*/ 46 h 55"/>
                <a:gd name="T26" fmla="*/ 14 w 23"/>
                <a:gd name="T27" fmla="*/ 46 h 55"/>
                <a:gd name="T28" fmla="*/ 14 w 23"/>
                <a:gd name="T29" fmla="*/ 37 h 55"/>
                <a:gd name="T30" fmla="*/ 16 w 23"/>
                <a:gd name="T31" fmla="*/ 27 h 55"/>
                <a:gd name="T32" fmla="*/ 22 w 23"/>
                <a:gd name="T33" fmla="*/ 7 h 55"/>
                <a:gd name="T34" fmla="*/ 17 w 23"/>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5">
                  <a:moveTo>
                    <a:pt x="17" y="0"/>
                  </a:moveTo>
                  <a:lnTo>
                    <a:pt x="11" y="9"/>
                  </a:lnTo>
                  <a:lnTo>
                    <a:pt x="11" y="26"/>
                  </a:lnTo>
                  <a:lnTo>
                    <a:pt x="5" y="36"/>
                  </a:lnTo>
                  <a:lnTo>
                    <a:pt x="2" y="42"/>
                  </a:lnTo>
                  <a:lnTo>
                    <a:pt x="0" y="52"/>
                  </a:lnTo>
                  <a:lnTo>
                    <a:pt x="2" y="52"/>
                  </a:lnTo>
                  <a:lnTo>
                    <a:pt x="5" y="54"/>
                  </a:lnTo>
                  <a:lnTo>
                    <a:pt x="10" y="54"/>
                  </a:lnTo>
                  <a:lnTo>
                    <a:pt x="7" y="49"/>
                  </a:lnTo>
                  <a:lnTo>
                    <a:pt x="7" y="46"/>
                  </a:lnTo>
                  <a:lnTo>
                    <a:pt x="9" y="45"/>
                  </a:lnTo>
                  <a:lnTo>
                    <a:pt x="11" y="46"/>
                  </a:lnTo>
                  <a:lnTo>
                    <a:pt x="14" y="46"/>
                  </a:lnTo>
                  <a:lnTo>
                    <a:pt x="14" y="37"/>
                  </a:lnTo>
                  <a:lnTo>
                    <a:pt x="16" y="27"/>
                  </a:lnTo>
                  <a:lnTo>
                    <a:pt x="22" y="7"/>
                  </a:lnTo>
                  <a:lnTo>
                    <a:pt x="1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3" name="Freeform 33"/>
            <p:cNvSpPr>
              <a:spLocks/>
            </p:cNvSpPr>
            <p:nvPr/>
          </p:nvSpPr>
          <p:spPr bwMode="auto">
            <a:xfrm>
              <a:off x="4782" y="2285"/>
              <a:ext cx="55" cy="65"/>
            </a:xfrm>
            <a:custGeom>
              <a:avLst/>
              <a:gdLst>
                <a:gd name="T0" fmla="*/ 54 w 55"/>
                <a:gd name="T1" fmla="*/ 1 h 65"/>
                <a:gd name="T2" fmla="*/ 53 w 55"/>
                <a:gd name="T3" fmla="*/ 11 h 65"/>
                <a:gd name="T4" fmla="*/ 46 w 55"/>
                <a:gd name="T5" fmla="*/ 33 h 65"/>
                <a:gd name="T6" fmla="*/ 38 w 55"/>
                <a:gd name="T7" fmla="*/ 53 h 65"/>
                <a:gd name="T8" fmla="*/ 31 w 55"/>
                <a:gd name="T9" fmla="*/ 64 h 65"/>
                <a:gd name="T10" fmla="*/ 20 w 55"/>
                <a:gd name="T11" fmla="*/ 64 h 65"/>
                <a:gd name="T12" fmla="*/ 11 w 55"/>
                <a:gd name="T13" fmla="*/ 63 h 65"/>
                <a:gd name="T14" fmla="*/ 3 w 55"/>
                <a:gd name="T15" fmla="*/ 61 h 65"/>
                <a:gd name="T16" fmla="*/ 0 w 55"/>
                <a:gd name="T17" fmla="*/ 51 h 65"/>
                <a:gd name="T18" fmla="*/ 3 w 55"/>
                <a:gd name="T19" fmla="*/ 44 h 65"/>
                <a:gd name="T20" fmla="*/ 53 w 55"/>
                <a:gd name="T21" fmla="*/ 0 h 65"/>
                <a:gd name="T22" fmla="*/ 54 w 55"/>
                <a:gd name="T23"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65">
                  <a:moveTo>
                    <a:pt x="54" y="1"/>
                  </a:moveTo>
                  <a:lnTo>
                    <a:pt x="53" y="11"/>
                  </a:lnTo>
                  <a:lnTo>
                    <a:pt x="46" y="33"/>
                  </a:lnTo>
                  <a:lnTo>
                    <a:pt x="38" y="53"/>
                  </a:lnTo>
                  <a:lnTo>
                    <a:pt x="31" y="64"/>
                  </a:lnTo>
                  <a:lnTo>
                    <a:pt x="20" y="64"/>
                  </a:lnTo>
                  <a:lnTo>
                    <a:pt x="11" y="63"/>
                  </a:lnTo>
                  <a:lnTo>
                    <a:pt x="3" y="61"/>
                  </a:lnTo>
                  <a:lnTo>
                    <a:pt x="0" y="51"/>
                  </a:lnTo>
                  <a:lnTo>
                    <a:pt x="3" y="44"/>
                  </a:lnTo>
                  <a:lnTo>
                    <a:pt x="53" y="0"/>
                  </a:lnTo>
                  <a:lnTo>
                    <a:pt x="54" y="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4" name="Freeform 34"/>
            <p:cNvSpPr>
              <a:spLocks/>
            </p:cNvSpPr>
            <p:nvPr/>
          </p:nvSpPr>
          <p:spPr bwMode="auto">
            <a:xfrm>
              <a:off x="4782" y="2335"/>
              <a:ext cx="30" cy="15"/>
            </a:xfrm>
            <a:custGeom>
              <a:avLst/>
              <a:gdLst>
                <a:gd name="T0" fmla="*/ 29 w 30"/>
                <a:gd name="T1" fmla="*/ 14 h 15"/>
                <a:gd name="T2" fmla="*/ 26 w 30"/>
                <a:gd name="T3" fmla="*/ 2 h 15"/>
                <a:gd name="T4" fmla="*/ 0 w 30"/>
                <a:gd name="T5" fmla="*/ 0 h 15"/>
                <a:gd name="T6" fmla="*/ 0 w 30"/>
                <a:gd name="T7" fmla="*/ 2 h 15"/>
                <a:gd name="T8" fmla="*/ 3 w 30"/>
                <a:gd name="T9" fmla="*/ 11 h 15"/>
                <a:gd name="T10" fmla="*/ 21 w 30"/>
                <a:gd name="T11" fmla="*/ 14 h 15"/>
                <a:gd name="T12" fmla="*/ 29 w 30"/>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29" y="14"/>
                  </a:moveTo>
                  <a:lnTo>
                    <a:pt x="26" y="2"/>
                  </a:lnTo>
                  <a:lnTo>
                    <a:pt x="0" y="0"/>
                  </a:lnTo>
                  <a:lnTo>
                    <a:pt x="0" y="2"/>
                  </a:lnTo>
                  <a:lnTo>
                    <a:pt x="3" y="11"/>
                  </a:lnTo>
                  <a:lnTo>
                    <a:pt x="21" y="14"/>
                  </a:lnTo>
                  <a:lnTo>
                    <a:pt x="29" y="1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5" name="Freeform 35"/>
            <p:cNvSpPr>
              <a:spLocks/>
            </p:cNvSpPr>
            <p:nvPr/>
          </p:nvSpPr>
          <p:spPr bwMode="auto">
            <a:xfrm>
              <a:off x="4783" y="2306"/>
              <a:ext cx="38" cy="31"/>
            </a:xfrm>
            <a:custGeom>
              <a:avLst/>
              <a:gdLst>
                <a:gd name="T0" fmla="*/ 37 w 38"/>
                <a:gd name="T1" fmla="*/ 0 h 31"/>
                <a:gd name="T2" fmla="*/ 33 w 38"/>
                <a:gd name="T3" fmla="*/ 13 h 31"/>
                <a:gd name="T4" fmla="*/ 24 w 38"/>
                <a:gd name="T5" fmla="*/ 30 h 31"/>
                <a:gd name="T6" fmla="*/ 14 w 38"/>
                <a:gd name="T7" fmla="*/ 30 h 31"/>
                <a:gd name="T8" fmla="*/ 0 w 38"/>
                <a:gd name="T9" fmla="*/ 27 h 31"/>
                <a:gd name="T10" fmla="*/ 2 w 38"/>
                <a:gd name="T11" fmla="*/ 25 h 31"/>
                <a:gd name="T12" fmla="*/ 21 w 38"/>
                <a:gd name="T13" fmla="*/ 10 h 31"/>
                <a:gd name="T14" fmla="*/ 37 w 3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1">
                  <a:moveTo>
                    <a:pt x="37" y="0"/>
                  </a:moveTo>
                  <a:lnTo>
                    <a:pt x="33" y="13"/>
                  </a:lnTo>
                  <a:lnTo>
                    <a:pt x="24" y="30"/>
                  </a:lnTo>
                  <a:lnTo>
                    <a:pt x="14" y="30"/>
                  </a:lnTo>
                  <a:lnTo>
                    <a:pt x="0" y="27"/>
                  </a:lnTo>
                  <a:lnTo>
                    <a:pt x="2" y="25"/>
                  </a:lnTo>
                  <a:lnTo>
                    <a:pt x="21" y="10"/>
                  </a:lnTo>
                  <a:lnTo>
                    <a:pt x="37" y="0"/>
                  </a:lnTo>
                </a:path>
              </a:pathLst>
            </a:custGeom>
            <a:solidFill>
              <a:srgbClr val="4F4F4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6" name="Freeform 36"/>
            <p:cNvSpPr>
              <a:spLocks/>
            </p:cNvSpPr>
            <p:nvPr/>
          </p:nvSpPr>
          <p:spPr bwMode="auto">
            <a:xfrm>
              <a:off x="4745" y="2222"/>
              <a:ext cx="112" cy="108"/>
            </a:xfrm>
            <a:custGeom>
              <a:avLst/>
              <a:gdLst>
                <a:gd name="T0" fmla="*/ 111 w 112"/>
                <a:gd name="T1" fmla="*/ 42 h 108"/>
                <a:gd name="T2" fmla="*/ 100 w 112"/>
                <a:gd name="T3" fmla="*/ 55 h 108"/>
                <a:gd name="T4" fmla="*/ 94 w 112"/>
                <a:gd name="T5" fmla="*/ 60 h 108"/>
                <a:gd name="T6" fmla="*/ 90 w 112"/>
                <a:gd name="T7" fmla="*/ 62 h 108"/>
                <a:gd name="T8" fmla="*/ 89 w 112"/>
                <a:gd name="T9" fmla="*/ 65 h 108"/>
                <a:gd name="T10" fmla="*/ 87 w 112"/>
                <a:gd name="T11" fmla="*/ 69 h 108"/>
                <a:gd name="T12" fmla="*/ 82 w 112"/>
                <a:gd name="T13" fmla="*/ 76 h 108"/>
                <a:gd name="T14" fmla="*/ 77 w 112"/>
                <a:gd name="T15" fmla="*/ 83 h 108"/>
                <a:gd name="T16" fmla="*/ 65 w 112"/>
                <a:gd name="T17" fmla="*/ 93 h 108"/>
                <a:gd name="T18" fmla="*/ 55 w 112"/>
                <a:gd name="T19" fmla="*/ 99 h 108"/>
                <a:gd name="T20" fmla="*/ 50 w 112"/>
                <a:gd name="T21" fmla="*/ 105 h 108"/>
                <a:gd name="T22" fmla="*/ 47 w 112"/>
                <a:gd name="T23" fmla="*/ 107 h 108"/>
                <a:gd name="T24" fmla="*/ 41 w 112"/>
                <a:gd name="T25" fmla="*/ 107 h 108"/>
                <a:gd name="T26" fmla="*/ 35 w 112"/>
                <a:gd name="T27" fmla="*/ 104 h 108"/>
                <a:gd name="T28" fmla="*/ 31 w 112"/>
                <a:gd name="T29" fmla="*/ 100 h 108"/>
                <a:gd name="T30" fmla="*/ 26 w 112"/>
                <a:gd name="T31" fmla="*/ 94 h 108"/>
                <a:gd name="T32" fmla="*/ 16 w 112"/>
                <a:gd name="T33" fmla="*/ 86 h 108"/>
                <a:gd name="T34" fmla="*/ 7 w 112"/>
                <a:gd name="T35" fmla="*/ 76 h 108"/>
                <a:gd name="T36" fmla="*/ 2 w 112"/>
                <a:gd name="T37" fmla="*/ 67 h 108"/>
                <a:gd name="T38" fmla="*/ 1 w 112"/>
                <a:gd name="T39" fmla="*/ 62 h 108"/>
                <a:gd name="T40" fmla="*/ 0 w 112"/>
                <a:gd name="T41" fmla="*/ 55 h 108"/>
                <a:gd name="T42" fmla="*/ 1 w 112"/>
                <a:gd name="T43" fmla="*/ 48 h 108"/>
                <a:gd name="T44" fmla="*/ 2 w 112"/>
                <a:gd name="T45" fmla="*/ 45 h 108"/>
                <a:gd name="T46" fmla="*/ 7 w 112"/>
                <a:gd name="T47" fmla="*/ 42 h 108"/>
                <a:gd name="T48" fmla="*/ 12 w 112"/>
                <a:gd name="T49" fmla="*/ 37 h 108"/>
                <a:gd name="T50" fmla="*/ 18 w 112"/>
                <a:gd name="T51" fmla="*/ 29 h 108"/>
                <a:gd name="T52" fmla="*/ 18 w 112"/>
                <a:gd name="T53" fmla="*/ 19 h 108"/>
                <a:gd name="T54" fmla="*/ 19 w 112"/>
                <a:gd name="T55" fmla="*/ 14 h 108"/>
                <a:gd name="T56" fmla="*/ 22 w 112"/>
                <a:gd name="T57" fmla="*/ 10 h 108"/>
                <a:gd name="T58" fmla="*/ 25 w 112"/>
                <a:gd name="T59" fmla="*/ 5 h 108"/>
                <a:gd name="T60" fmla="*/ 75 w 112"/>
                <a:gd name="T61" fmla="*/ 0 h 108"/>
                <a:gd name="T62" fmla="*/ 107 w 112"/>
                <a:gd name="T63" fmla="*/ 34 h 108"/>
                <a:gd name="T64" fmla="*/ 111 w 112"/>
                <a:gd name="T65" fmla="*/ 4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8">
                  <a:moveTo>
                    <a:pt x="111" y="42"/>
                  </a:moveTo>
                  <a:lnTo>
                    <a:pt x="100" y="55"/>
                  </a:lnTo>
                  <a:lnTo>
                    <a:pt x="94" y="60"/>
                  </a:lnTo>
                  <a:lnTo>
                    <a:pt x="90" y="62"/>
                  </a:lnTo>
                  <a:lnTo>
                    <a:pt x="89" y="65"/>
                  </a:lnTo>
                  <a:lnTo>
                    <a:pt x="87" y="69"/>
                  </a:lnTo>
                  <a:lnTo>
                    <a:pt x="82" y="76"/>
                  </a:lnTo>
                  <a:lnTo>
                    <a:pt x="77" y="83"/>
                  </a:lnTo>
                  <a:lnTo>
                    <a:pt x="65" y="93"/>
                  </a:lnTo>
                  <a:lnTo>
                    <a:pt x="55" y="99"/>
                  </a:lnTo>
                  <a:lnTo>
                    <a:pt x="50" y="105"/>
                  </a:lnTo>
                  <a:lnTo>
                    <a:pt x="47" y="107"/>
                  </a:lnTo>
                  <a:lnTo>
                    <a:pt x="41" y="107"/>
                  </a:lnTo>
                  <a:lnTo>
                    <a:pt x="35" y="104"/>
                  </a:lnTo>
                  <a:lnTo>
                    <a:pt x="31" y="100"/>
                  </a:lnTo>
                  <a:lnTo>
                    <a:pt x="26" y="94"/>
                  </a:lnTo>
                  <a:lnTo>
                    <a:pt x="16" y="86"/>
                  </a:lnTo>
                  <a:lnTo>
                    <a:pt x="7" y="76"/>
                  </a:lnTo>
                  <a:lnTo>
                    <a:pt x="2" y="67"/>
                  </a:lnTo>
                  <a:lnTo>
                    <a:pt x="1" y="62"/>
                  </a:lnTo>
                  <a:lnTo>
                    <a:pt x="0" y="55"/>
                  </a:lnTo>
                  <a:lnTo>
                    <a:pt x="1" y="48"/>
                  </a:lnTo>
                  <a:lnTo>
                    <a:pt x="2" y="45"/>
                  </a:lnTo>
                  <a:lnTo>
                    <a:pt x="7" y="42"/>
                  </a:lnTo>
                  <a:lnTo>
                    <a:pt x="12" y="37"/>
                  </a:lnTo>
                  <a:lnTo>
                    <a:pt x="18" y="29"/>
                  </a:lnTo>
                  <a:lnTo>
                    <a:pt x="18" y="19"/>
                  </a:lnTo>
                  <a:lnTo>
                    <a:pt x="19" y="14"/>
                  </a:lnTo>
                  <a:lnTo>
                    <a:pt x="22" y="10"/>
                  </a:lnTo>
                  <a:lnTo>
                    <a:pt x="25" y="5"/>
                  </a:lnTo>
                  <a:lnTo>
                    <a:pt x="75" y="0"/>
                  </a:lnTo>
                  <a:lnTo>
                    <a:pt x="107" y="34"/>
                  </a:lnTo>
                  <a:lnTo>
                    <a:pt x="111" y="42"/>
                  </a:lnTo>
                </a:path>
              </a:pathLst>
            </a:custGeom>
            <a:solidFill>
              <a:srgbClr val="FFC28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7" name="Freeform 37"/>
            <p:cNvSpPr>
              <a:spLocks/>
            </p:cNvSpPr>
            <p:nvPr/>
          </p:nvSpPr>
          <p:spPr bwMode="auto">
            <a:xfrm>
              <a:off x="4827" y="2292"/>
              <a:ext cx="21" cy="9"/>
            </a:xfrm>
            <a:custGeom>
              <a:avLst/>
              <a:gdLst>
                <a:gd name="T0" fmla="*/ 20 w 21"/>
                <a:gd name="T1" fmla="*/ 3 h 9"/>
                <a:gd name="T2" fmla="*/ 0 w 21"/>
                <a:gd name="T3" fmla="*/ 0 h 9"/>
                <a:gd name="T4" fmla="*/ 0 w 21"/>
                <a:gd name="T5" fmla="*/ 3 h 9"/>
                <a:gd name="T6" fmla="*/ 2 w 21"/>
                <a:gd name="T7" fmla="*/ 5 h 9"/>
                <a:gd name="T8" fmla="*/ 8 w 21"/>
                <a:gd name="T9" fmla="*/ 8 h 9"/>
                <a:gd name="T10" fmla="*/ 13 w 21"/>
                <a:gd name="T11" fmla="*/ 7 h 9"/>
                <a:gd name="T12" fmla="*/ 18 w 21"/>
                <a:gd name="T13" fmla="*/ 5 h 9"/>
                <a:gd name="T14" fmla="*/ 20 w 21"/>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20" y="3"/>
                  </a:moveTo>
                  <a:lnTo>
                    <a:pt x="0" y="0"/>
                  </a:lnTo>
                  <a:lnTo>
                    <a:pt x="0" y="3"/>
                  </a:lnTo>
                  <a:lnTo>
                    <a:pt x="2" y="5"/>
                  </a:lnTo>
                  <a:lnTo>
                    <a:pt x="8" y="8"/>
                  </a:lnTo>
                  <a:lnTo>
                    <a:pt x="13" y="7"/>
                  </a:lnTo>
                  <a:lnTo>
                    <a:pt x="18" y="5"/>
                  </a:lnTo>
                  <a:lnTo>
                    <a:pt x="20" y="3"/>
                  </a:lnTo>
                </a:path>
              </a:pathLst>
            </a:custGeom>
            <a:solidFill>
              <a:srgbClr val="00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8" name="Freeform 38"/>
            <p:cNvSpPr>
              <a:spLocks/>
            </p:cNvSpPr>
            <p:nvPr/>
          </p:nvSpPr>
          <p:spPr bwMode="auto">
            <a:xfrm>
              <a:off x="4800" y="2281"/>
              <a:ext cx="24" cy="7"/>
            </a:xfrm>
            <a:custGeom>
              <a:avLst/>
              <a:gdLst>
                <a:gd name="T0" fmla="*/ 23 w 24"/>
                <a:gd name="T1" fmla="*/ 2 h 7"/>
                <a:gd name="T2" fmla="*/ 0 w 24"/>
                <a:gd name="T3" fmla="*/ 0 h 7"/>
                <a:gd name="T4" fmla="*/ 3 w 24"/>
                <a:gd name="T5" fmla="*/ 4 h 7"/>
                <a:gd name="T6" fmla="*/ 8 w 24"/>
                <a:gd name="T7" fmla="*/ 5 h 7"/>
                <a:gd name="T8" fmla="*/ 11 w 24"/>
                <a:gd name="T9" fmla="*/ 6 h 7"/>
                <a:gd name="T10" fmla="*/ 14 w 24"/>
                <a:gd name="T11" fmla="*/ 6 h 7"/>
                <a:gd name="T12" fmla="*/ 17 w 24"/>
                <a:gd name="T13" fmla="*/ 5 h 7"/>
                <a:gd name="T14" fmla="*/ 23 w 24"/>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
                  <a:moveTo>
                    <a:pt x="23" y="2"/>
                  </a:moveTo>
                  <a:lnTo>
                    <a:pt x="0" y="0"/>
                  </a:lnTo>
                  <a:lnTo>
                    <a:pt x="3" y="4"/>
                  </a:lnTo>
                  <a:lnTo>
                    <a:pt x="8" y="5"/>
                  </a:lnTo>
                  <a:lnTo>
                    <a:pt x="11" y="6"/>
                  </a:lnTo>
                  <a:lnTo>
                    <a:pt x="14" y="6"/>
                  </a:lnTo>
                  <a:lnTo>
                    <a:pt x="17" y="5"/>
                  </a:lnTo>
                  <a:lnTo>
                    <a:pt x="23" y="2"/>
                  </a:lnTo>
                </a:path>
              </a:pathLst>
            </a:custGeom>
            <a:solidFill>
              <a:srgbClr val="00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9" name="Freeform 39"/>
            <p:cNvSpPr>
              <a:spLocks/>
            </p:cNvSpPr>
            <p:nvPr/>
          </p:nvSpPr>
          <p:spPr bwMode="auto">
            <a:xfrm>
              <a:off x="4828" y="2289"/>
              <a:ext cx="23" cy="4"/>
            </a:xfrm>
            <a:custGeom>
              <a:avLst/>
              <a:gdLst>
                <a:gd name="T0" fmla="*/ 21 w 23"/>
                <a:gd name="T1" fmla="*/ 3 h 4"/>
                <a:gd name="T2" fmla="*/ 0 w 23"/>
                <a:gd name="T3" fmla="*/ 1 h 4"/>
                <a:gd name="T4" fmla="*/ 0 w 23"/>
                <a:gd name="T5" fmla="*/ 0 h 4"/>
                <a:gd name="T6" fmla="*/ 22 w 23"/>
                <a:gd name="T7" fmla="*/ 2 h 4"/>
                <a:gd name="T8" fmla="*/ 21 w 23"/>
                <a:gd name="T9" fmla="*/ 3 h 4"/>
              </a:gdLst>
              <a:ahLst/>
              <a:cxnLst>
                <a:cxn ang="0">
                  <a:pos x="T0" y="T1"/>
                </a:cxn>
                <a:cxn ang="0">
                  <a:pos x="T2" y="T3"/>
                </a:cxn>
                <a:cxn ang="0">
                  <a:pos x="T4" y="T5"/>
                </a:cxn>
                <a:cxn ang="0">
                  <a:pos x="T6" y="T7"/>
                </a:cxn>
                <a:cxn ang="0">
                  <a:pos x="T8" y="T9"/>
                </a:cxn>
              </a:cxnLst>
              <a:rect l="0" t="0" r="r" b="b"/>
              <a:pathLst>
                <a:path w="23" h="4">
                  <a:moveTo>
                    <a:pt x="21" y="3"/>
                  </a:moveTo>
                  <a:lnTo>
                    <a:pt x="0" y="1"/>
                  </a:lnTo>
                  <a:lnTo>
                    <a:pt x="0" y="0"/>
                  </a:lnTo>
                  <a:lnTo>
                    <a:pt x="22" y="2"/>
                  </a:lnTo>
                  <a:lnTo>
                    <a:pt x="21" y="3"/>
                  </a:lnTo>
                </a:path>
              </a:pathLst>
            </a:custGeom>
            <a:solidFill>
              <a:srgbClr val="00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0" name="Freeform 40"/>
            <p:cNvSpPr>
              <a:spLocks/>
            </p:cNvSpPr>
            <p:nvPr/>
          </p:nvSpPr>
          <p:spPr bwMode="auto">
            <a:xfrm>
              <a:off x="4799" y="2278"/>
              <a:ext cx="29" cy="4"/>
            </a:xfrm>
            <a:custGeom>
              <a:avLst/>
              <a:gdLst>
                <a:gd name="T0" fmla="*/ 27 w 29"/>
                <a:gd name="T1" fmla="*/ 3 h 4"/>
                <a:gd name="T2" fmla="*/ 0 w 29"/>
                <a:gd name="T3" fmla="*/ 1 h 4"/>
                <a:gd name="T4" fmla="*/ 0 w 29"/>
                <a:gd name="T5" fmla="*/ 0 h 4"/>
                <a:gd name="T6" fmla="*/ 28 w 29"/>
                <a:gd name="T7" fmla="*/ 2 h 4"/>
                <a:gd name="T8" fmla="*/ 27 w 29"/>
                <a:gd name="T9" fmla="*/ 3 h 4"/>
              </a:gdLst>
              <a:ahLst/>
              <a:cxnLst>
                <a:cxn ang="0">
                  <a:pos x="T0" y="T1"/>
                </a:cxn>
                <a:cxn ang="0">
                  <a:pos x="T2" y="T3"/>
                </a:cxn>
                <a:cxn ang="0">
                  <a:pos x="T4" y="T5"/>
                </a:cxn>
                <a:cxn ang="0">
                  <a:pos x="T6" y="T7"/>
                </a:cxn>
                <a:cxn ang="0">
                  <a:pos x="T8" y="T9"/>
                </a:cxn>
              </a:cxnLst>
              <a:rect l="0" t="0" r="r" b="b"/>
              <a:pathLst>
                <a:path w="29" h="4">
                  <a:moveTo>
                    <a:pt x="27" y="3"/>
                  </a:moveTo>
                  <a:lnTo>
                    <a:pt x="0" y="1"/>
                  </a:lnTo>
                  <a:lnTo>
                    <a:pt x="0" y="0"/>
                  </a:lnTo>
                  <a:lnTo>
                    <a:pt x="28" y="2"/>
                  </a:lnTo>
                  <a:lnTo>
                    <a:pt x="27" y="3"/>
                  </a:lnTo>
                </a:path>
              </a:pathLst>
            </a:custGeom>
            <a:solidFill>
              <a:srgbClr val="00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1" name="Freeform 41"/>
            <p:cNvSpPr>
              <a:spLocks/>
            </p:cNvSpPr>
            <p:nvPr/>
          </p:nvSpPr>
          <p:spPr bwMode="auto">
            <a:xfrm>
              <a:off x="4768" y="2178"/>
              <a:ext cx="94" cy="85"/>
            </a:xfrm>
            <a:custGeom>
              <a:avLst/>
              <a:gdLst>
                <a:gd name="T0" fmla="*/ 88 w 94"/>
                <a:gd name="T1" fmla="*/ 83 h 85"/>
                <a:gd name="T2" fmla="*/ 71 w 94"/>
                <a:gd name="T3" fmla="*/ 76 h 85"/>
                <a:gd name="T4" fmla="*/ 60 w 94"/>
                <a:gd name="T5" fmla="*/ 64 h 85"/>
                <a:gd name="T6" fmla="*/ 50 w 94"/>
                <a:gd name="T7" fmla="*/ 45 h 85"/>
                <a:gd name="T8" fmla="*/ 39 w 94"/>
                <a:gd name="T9" fmla="*/ 60 h 85"/>
                <a:gd name="T10" fmla="*/ 29 w 94"/>
                <a:gd name="T11" fmla="*/ 61 h 85"/>
                <a:gd name="T12" fmla="*/ 19 w 94"/>
                <a:gd name="T13" fmla="*/ 55 h 85"/>
                <a:gd name="T14" fmla="*/ 8 w 94"/>
                <a:gd name="T15" fmla="*/ 48 h 85"/>
                <a:gd name="T16" fmla="*/ 0 w 94"/>
                <a:gd name="T17" fmla="*/ 46 h 85"/>
                <a:gd name="T18" fmla="*/ 5 w 94"/>
                <a:gd name="T19" fmla="*/ 38 h 85"/>
                <a:gd name="T20" fmla="*/ 44 w 94"/>
                <a:gd name="T21" fmla="*/ 0 h 85"/>
                <a:gd name="T22" fmla="*/ 74 w 94"/>
                <a:gd name="T23" fmla="*/ 7 h 85"/>
                <a:gd name="T24" fmla="*/ 80 w 94"/>
                <a:gd name="T25" fmla="*/ 12 h 85"/>
                <a:gd name="T26" fmla="*/ 83 w 94"/>
                <a:gd name="T27" fmla="*/ 17 h 85"/>
                <a:gd name="T28" fmla="*/ 89 w 94"/>
                <a:gd name="T29" fmla="*/ 28 h 85"/>
                <a:gd name="T30" fmla="*/ 92 w 94"/>
                <a:gd name="T31" fmla="*/ 43 h 85"/>
                <a:gd name="T32" fmla="*/ 93 w 94"/>
                <a:gd name="T33" fmla="*/ 58 h 85"/>
                <a:gd name="T34" fmla="*/ 93 w 94"/>
                <a:gd name="T35" fmla="*/ 72 h 85"/>
                <a:gd name="T36" fmla="*/ 92 w 94"/>
                <a:gd name="T37" fmla="*/ 84 h 85"/>
                <a:gd name="T38" fmla="*/ 88 w 94"/>
                <a:gd name="T39"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85">
                  <a:moveTo>
                    <a:pt x="88" y="83"/>
                  </a:moveTo>
                  <a:lnTo>
                    <a:pt x="71" y="76"/>
                  </a:lnTo>
                  <a:lnTo>
                    <a:pt x="60" y="64"/>
                  </a:lnTo>
                  <a:lnTo>
                    <a:pt x="50" y="45"/>
                  </a:lnTo>
                  <a:lnTo>
                    <a:pt x="39" y="60"/>
                  </a:lnTo>
                  <a:lnTo>
                    <a:pt x="29" y="61"/>
                  </a:lnTo>
                  <a:lnTo>
                    <a:pt x="19" y="55"/>
                  </a:lnTo>
                  <a:lnTo>
                    <a:pt x="8" y="48"/>
                  </a:lnTo>
                  <a:lnTo>
                    <a:pt x="0" y="46"/>
                  </a:lnTo>
                  <a:lnTo>
                    <a:pt x="5" y="38"/>
                  </a:lnTo>
                  <a:lnTo>
                    <a:pt x="44" y="0"/>
                  </a:lnTo>
                  <a:lnTo>
                    <a:pt x="74" y="7"/>
                  </a:lnTo>
                  <a:lnTo>
                    <a:pt x="80" y="12"/>
                  </a:lnTo>
                  <a:lnTo>
                    <a:pt x="83" y="17"/>
                  </a:lnTo>
                  <a:lnTo>
                    <a:pt x="89" y="28"/>
                  </a:lnTo>
                  <a:lnTo>
                    <a:pt x="92" y="43"/>
                  </a:lnTo>
                  <a:lnTo>
                    <a:pt x="93" y="58"/>
                  </a:lnTo>
                  <a:lnTo>
                    <a:pt x="93" y="72"/>
                  </a:lnTo>
                  <a:lnTo>
                    <a:pt x="92" y="84"/>
                  </a:lnTo>
                  <a:lnTo>
                    <a:pt x="88" y="83"/>
                  </a:lnTo>
                </a:path>
              </a:pathLst>
            </a:custGeom>
            <a:solidFill>
              <a:srgbClr val="6221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2" name="Freeform 42"/>
            <p:cNvSpPr>
              <a:spLocks/>
            </p:cNvSpPr>
            <p:nvPr/>
          </p:nvSpPr>
          <p:spPr bwMode="auto">
            <a:xfrm>
              <a:off x="4743" y="2250"/>
              <a:ext cx="52" cy="97"/>
            </a:xfrm>
            <a:custGeom>
              <a:avLst/>
              <a:gdLst>
                <a:gd name="T0" fmla="*/ 22 w 52"/>
                <a:gd name="T1" fmla="*/ 17 h 97"/>
                <a:gd name="T2" fmla="*/ 21 w 52"/>
                <a:gd name="T3" fmla="*/ 26 h 97"/>
                <a:gd name="T4" fmla="*/ 24 w 52"/>
                <a:gd name="T5" fmla="*/ 50 h 97"/>
                <a:gd name="T6" fmla="*/ 32 w 52"/>
                <a:gd name="T7" fmla="*/ 71 h 97"/>
                <a:gd name="T8" fmla="*/ 39 w 52"/>
                <a:gd name="T9" fmla="*/ 77 h 97"/>
                <a:gd name="T10" fmla="*/ 48 w 52"/>
                <a:gd name="T11" fmla="*/ 79 h 97"/>
                <a:gd name="T12" fmla="*/ 47 w 52"/>
                <a:gd name="T13" fmla="*/ 80 h 97"/>
                <a:gd name="T14" fmla="*/ 35 w 52"/>
                <a:gd name="T15" fmla="*/ 82 h 97"/>
                <a:gd name="T16" fmla="*/ 30 w 52"/>
                <a:gd name="T17" fmla="*/ 96 h 97"/>
                <a:gd name="T18" fmla="*/ 26 w 52"/>
                <a:gd name="T19" fmla="*/ 95 h 97"/>
                <a:gd name="T20" fmla="*/ 26 w 52"/>
                <a:gd name="T21" fmla="*/ 93 h 97"/>
                <a:gd name="T22" fmla="*/ 31 w 52"/>
                <a:gd name="T23" fmla="*/ 74 h 97"/>
                <a:gd name="T24" fmla="*/ 24 w 52"/>
                <a:gd name="T25" fmla="*/ 79 h 97"/>
                <a:gd name="T26" fmla="*/ 7 w 52"/>
                <a:gd name="T27" fmla="*/ 88 h 97"/>
                <a:gd name="T28" fmla="*/ 19 w 52"/>
                <a:gd name="T29" fmla="*/ 79 h 97"/>
                <a:gd name="T30" fmla="*/ 25 w 52"/>
                <a:gd name="T31" fmla="*/ 68 h 97"/>
                <a:gd name="T32" fmla="*/ 19 w 52"/>
                <a:gd name="T33" fmla="*/ 64 h 97"/>
                <a:gd name="T34" fmla="*/ 10 w 52"/>
                <a:gd name="T35" fmla="*/ 53 h 97"/>
                <a:gd name="T36" fmla="*/ 2 w 52"/>
                <a:gd name="T37" fmla="*/ 41 h 97"/>
                <a:gd name="T38" fmla="*/ 0 w 52"/>
                <a:gd name="T39" fmla="*/ 27 h 97"/>
                <a:gd name="T40" fmla="*/ 1 w 52"/>
                <a:gd name="T41" fmla="*/ 17 h 97"/>
                <a:gd name="T42" fmla="*/ 6 w 52"/>
                <a:gd name="T43" fmla="*/ 11 h 97"/>
                <a:gd name="T44" fmla="*/ 11 w 52"/>
                <a:gd name="T45" fmla="*/ 10 h 97"/>
                <a:gd name="T46" fmla="*/ 19 w 52"/>
                <a:gd name="T47" fmla="*/ 0 h 97"/>
                <a:gd name="T48" fmla="*/ 12 w 52"/>
                <a:gd name="T49" fmla="*/ 11 h 97"/>
                <a:gd name="T50" fmla="*/ 2 w 52"/>
                <a:gd name="T51" fmla="*/ 23 h 97"/>
                <a:gd name="T52" fmla="*/ 5 w 52"/>
                <a:gd name="T53" fmla="*/ 40 h 97"/>
                <a:gd name="T54" fmla="*/ 14 w 52"/>
                <a:gd name="T55" fmla="*/ 55 h 97"/>
                <a:gd name="T56" fmla="*/ 16 w 52"/>
                <a:gd name="T57" fmla="*/ 48 h 97"/>
                <a:gd name="T58" fmla="*/ 16 w 52"/>
                <a:gd name="T59" fmla="*/ 27 h 97"/>
                <a:gd name="T60" fmla="*/ 19 w 52"/>
                <a:gd name="T61" fmla="*/ 18 h 97"/>
                <a:gd name="T62" fmla="*/ 22 w 52"/>
                <a:gd name="T63" fmla="*/ 6 h 97"/>
                <a:gd name="T64" fmla="*/ 28 w 52"/>
                <a:gd name="T6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97">
                  <a:moveTo>
                    <a:pt x="28" y="7"/>
                  </a:moveTo>
                  <a:lnTo>
                    <a:pt x="22" y="17"/>
                  </a:lnTo>
                  <a:lnTo>
                    <a:pt x="21" y="21"/>
                  </a:lnTo>
                  <a:lnTo>
                    <a:pt x="21" y="26"/>
                  </a:lnTo>
                  <a:lnTo>
                    <a:pt x="21" y="37"/>
                  </a:lnTo>
                  <a:lnTo>
                    <a:pt x="24" y="50"/>
                  </a:lnTo>
                  <a:lnTo>
                    <a:pt x="28" y="63"/>
                  </a:lnTo>
                  <a:lnTo>
                    <a:pt x="32" y="71"/>
                  </a:lnTo>
                  <a:lnTo>
                    <a:pt x="35" y="74"/>
                  </a:lnTo>
                  <a:lnTo>
                    <a:pt x="39" y="77"/>
                  </a:lnTo>
                  <a:lnTo>
                    <a:pt x="45" y="79"/>
                  </a:lnTo>
                  <a:lnTo>
                    <a:pt x="48" y="79"/>
                  </a:lnTo>
                  <a:lnTo>
                    <a:pt x="51" y="77"/>
                  </a:lnTo>
                  <a:lnTo>
                    <a:pt x="47" y="80"/>
                  </a:lnTo>
                  <a:lnTo>
                    <a:pt x="42" y="82"/>
                  </a:lnTo>
                  <a:lnTo>
                    <a:pt x="35" y="82"/>
                  </a:lnTo>
                  <a:lnTo>
                    <a:pt x="32" y="88"/>
                  </a:lnTo>
                  <a:lnTo>
                    <a:pt x="30" y="96"/>
                  </a:lnTo>
                  <a:lnTo>
                    <a:pt x="28" y="96"/>
                  </a:lnTo>
                  <a:lnTo>
                    <a:pt x="26" y="95"/>
                  </a:lnTo>
                  <a:lnTo>
                    <a:pt x="22" y="94"/>
                  </a:lnTo>
                  <a:lnTo>
                    <a:pt x="26" y="93"/>
                  </a:lnTo>
                  <a:lnTo>
                    <a:pt x="29" y="81"/>
                  </a:lnTo>
                  <a:lnTo>
                    <a:pt x="31" y="74"/>
                  </a:lnTo>
                  <a:lnTo>
                    <a:pt x="28" y="70"/>
                  </a:lnTo>
                  <a:lnTo>
                    <a:pt x="24" y="79"/>
                  </a:lnTo>
                  <a:lnTo>
                    <a:pt x="18" y="84"/>
                  </a:lnTo>
                  <a:lnTo>
                    <a:pt x="7" y="88"/>
                  </a:lnTo>
                  <a:lnTo>
                    <a:pt x="15" y="83"/>
                  </a:lnTo>
                  <a:lnTo>
                    <a:pt x="19" y="79"/>
                  </a:lnTo>
                  <a:lnTo>
                    <a:pt x="25" y="70"/>
                  </a:lnTo>
                  <a:lnTo>
                    <a:pt x="25" y="68"/>
                  </a:lnTo>
                  <a:lnTo>
                    <a:pt x="22" y="66"/>
                  </a:lnTo>
                  <a:lnTo>
                    <a:pt x="19" y="64"/>
                  </a:lnTo>
                  <a:lnTo>
                    <a:pt x="15" y="58"/>
                  </a:lnTo>
                  <a:lnTo>
                    <a:pt x="10" y="53"/>
                  </a:lnTo>
                  <a:lnTo>
                    <a:pt x="6" y="47"/>
                  </a:lnTo>
                  <a:lnTo>
                    <a:pt x="2" y="41"/>
                  </a:lnTo>
                  <a:lnTo>
                    <a:pt x="0" y="33"/>
                  </a:lnTo>
                  <a:lnTo>
                    <a:pt x="0" y="27"/>
                  </a:lnTo>
                  <a:lnTo>
                    <a:pt x="0" y="21"/>
                  </a:lnTo>
                  <a:lnTo>
                    <a:pt x="1" y="17"/>
                  </a:lnTo>
                  <a:lnTo>
                    <a:pt x="4" y="13"/>
                  </a:lnTo>
                  <a:lnTo>
                    <a:pt x="6" y="11"/>
                  </a:lnTo>
                  <a:lnTo>
                    <a:pt x="8" y="10"/>
                  </a:lnTo>
                  <a:lnTo>
                    <a:pt x="11" y="10"/>
                  </a:lnTo>
                  <a:lnTo>
                    <a:pt x="13" y="7"/>
                  </a:lnTo>
                  <a:lnTo>
                    <a:pt x="19" y="0"/>
                  </a:lnTo>
                  <a:lnTo>
                    <a:pt x="19" y="2"/>
                  </a:lnTo>
                  <a:lnTo>
                    <a:pt x="12" y="11"/>
                  </a:lnTo>
                  <a:lnTo>
                    <a:pt x="4" y="18"/>
                  </a:lnTo>
                  <a:lnTo>
                    <a:pt x="2" y="23"/>
                  </a:lnTo>
                  <a:lnTo>
                    <a:pt x="2" y="31"/>
                  </a:lnTo>
                  <a:lnTo>
                    <a:pt x="5" y="40"/>
                  </a:lnTo>
                  <a:lnTo>
                    <a:pt x="8" y="47"/>
                  </a:lnTo>
                  <a:lnTo>
                    <a:pt x="14" y="55"/>
                  </a:lnTo>
                  <a:lnTo>
                    <a:pt x="18" y="59"/>
                  </a:lnTo>
                  <a:lnTo>
                    <a:pt x="16" y="48"/>
                  </a:lnTo>
                  <a:lnTo>
                    <a:pt x="16" y="38"/>
                  </a:lnTo>
                  <a:lnTo>
                    <a:pt x="16" y="27"/>
                  </a:lnTo>
                  <a:lnTo>
                    <a:pt x="18" y="21"/>
                  </a:lnTo>
                  <a:lnTo>
                    <a:pt x="19" y="18"/>
                  </a:lnTo>
                  <a:lnTo>
                    <a:pt x="23" y="11"/>
                  </a:lnTo>
                  <a:lnTo>
                    <a:pt x="22" y="6"/>
                  </a:lnTo>
                  <a:lnTo>
                    <a:pt x="25" y="7"/>
                  </a:lnTo>
                  <a:lnTo>
                    <a:pt x="28"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3" name="Freeform 43"/>
            <p:cNvSpPr>
              <a:spLocks/>
            </p:cNvSpPr>
            <p:nvPr/>
          </p:nvSpPr>
          <p:spPr bwMode="auto">
            <a:xfrm>
              <a:off x="4755" y="2174"/>
              <a:ext cx="114" cy="108"/>
            </a:xfrm>
            <a:custGeom>
              <a:avLst/>
              <a:gdLst>
                <a:gd name="T0" fmla="*/ 9 w 114"/>
                <a:gd name="T1" fmla="*/ 79 h 108"/>
                <a:gd name="T2" fmla="*/ 8 w 114"/>
                <a:gd name="T3" fmla="*/ 64 h 108"/>
                <a:gd name="T4" fmla="*/ 14 w 114"/>
                <a:gd name="T5" fmla="*/ 55 h 108"/>
                <a:gd name="T6" fmla="*/ 14 w 114"/>
                <a:gd name="T7" fmla="*/ 59 h 108"/>
                <a:gd name="T8" fmla="*/ 16 w 114"/>
                <a:gd name="T9" fmla="*/ 59 h 108"/>
                <a:gd name="T10" fmla="*/ 26 w 114"/>
                <a:gd name="T11" fmla="*/ 64 h 108"/>
                <a:gd name="T12" fmla="*/ 32 w 114"/>
                <a:gd name="T13" fmla="*/ 80 h 108"/>
                <a:gd name="T14" fmla="*/ 43 w 114"/>
                <a:gd name="T15" fmla="*/ 72 h 108"/>
                <a:gd name="T16" fmla="*/ 54 w 114"/>
                <a:gd name="T17" fmla="*/ 66 h 108"/>
                <a:gd name="T18" fmla="*/ 69 w 114"/>
                <a:gd name="T19" fmla="*/ 65 h 108"/>
                <a:gd name="T20" fmla="*/ 79 w 114"/>
                <a:gd name="T21" fmla="*/ 80 h 108"/>
                <a:gd name="T22" fmla="*/ 95 w 114"/>
                <a:gd name="T23" fmla="*/ 86 h 108"/>
                <a:gd name="T24" fmla="*/ 88 w 114"/>
                <a:gd name="T25" fmla="*/ 91 h 108"/>
                <a:gd name="T26" fmla="*/ 91 w 114"/>
                <a:gd name="T27" fmla="*/ 96 h 108"/>
                <a:gd name="T28" fmla="*/ 90 w 114"/>
                <a:gd name="T29" fmla="*/ 102 h 108"/>
                <a:gd name="T30" fmla="*/ 93 w 114"/>
                <a:gd name="T31" fmla="*/ 102 h 108"/>
                <a:gd name="T32" fmla="*/ 102 w 114"/>
                <a:gd name="T33" fmla="*/ 92 h 108"/>
                <a:gd name="T34" fmla="*/ 108 w 114"/>
                <a:gd name="T35" fmla="*/ 93 h 108"/>
                <a:gd name="T36" fmla="*/ 113 w 114"/>
                <a:gd name="T37" fmla="*/ 87 h 108"/>
                <a:gd name="T38" fmla="*/ 113 w 114"/>
                <a:gd name="T39" fmla="*/ 59 h 108"/>
                <a:gd name="T40" fmla="*/ 108 w 114"/>
                <a:gd name="T41" fmla="*/ 36 h 108"/>
                <a:gd name="T42" fmla="*/ 99 w 114"/>
                <a:gd name="T43" fmla="*/ 23 h 108"/>
                <a:gd name="T44" fmla="*/ 99 w 114"/>
                <a:gd name="T45" fmla="*/ 28 h 108"/>
                <a:gd name="T46" fmla="*/ 104 w 114"/>
                <a:gd name="T47" fmla="*/ 50 h 108"/>
                <a:gd name="T48" fmla="*/ 105 w 114"/>
                <a:gd name="T49" fmla="*/ 74 h 108"/>
                <a:gd name="T50" fmla="*/ 98 w 114"/>
                <a:gd name="T51" fmla="*/ 83 h 108"/>
                <a:gd name="T52" fmla="*/ 88 w 114"/>
                <a:gd name="T53" fmla="*/ 78 h 108"/>
                <a:gd name="T54" fmla="*/ 93 w 114"/>
                <a:gd name="T55" fmla="*/ 78 h 108"/>
                <a:gd name="T56" fmla="*/ 102 w 114"/>
                <a:gd name="T57" fmla="*/ 79 h 108"/>
                <a:gd name="T58" fmla="*/ 103 w 114"/>
                <a:gd name="T59" fmla="*/ 68 h 108"/>
                <a:gd name="T60" fmla="*/ 100 w 114"/>
                <a:gd name="T61" fmla="*/ 53 h 108"/>
                <a:gd name="T62" fmla="*/ 101 w 114"/>
                <a:gd name="T63" fmla="*/ 52 h 108"/>
                <a:gd name="T64" fmla="*/ 97 w 114"/>
                <a:gd name="T65" fmla="*/ 37 h 108"/>
                <a:gd name="T66" fmla="*/ 97 w 114"/>
                <a:gd name="T67" fmla="*/ 34 h 108"/>
                <a:gd name="T68" fmla="*/ 93 w 114"/>
                <a:gd name="T69" fmla="*/ 24 h 108"/>
                <a:gd name="T70" fmla="*/ 93 w 114"/>
                <a:gd name="T71" fmla="*/ 21 h 108"/>
                <a:gd name="T72" fmla="*/ 87 w 114"/>
                <a:gd name="T73" fmla="*/ 11 h 108"/>
                <a:gd name="T74" fmla="*/ 74 w 114"/>
                <a:gd name="T75" fmla="*/ 2 h 108"/>
                <a:gd name="T76" fmla="*/ 58 w 114"/>
                <a:gd name="T77" fmla="*/ 1 h 108"/>
                <a:gd name="T78" fmla="*/ 44 w 114"/>
                <a:gd name="T79" fmla="*/ 7 h 108"/>
                <a:gd name="T80" fmla="*/ 42 w 114"/>
                <a:gd name="T81" fmla="*/ 23 h 108"/>
                <a:gd name="T82" fmla="*/ 47 w 114"/>
                <a:gd name="T83" fmla="*/ 38 h 108"/>
                <a:gd name="T84" fmla="*/ 55 w 114"/>
                <a:gd name="T85" fmla="*/ 47 h 108"/>
                <a:gd name="T86" fmla="*/ 47 w 114"/>
                <a:gd name="T87" fmla="*/ 44 h 108"/>
                <a:gd name="T88" fmla="*/ 55 w 114"/>
                <a:gd name="T89" fmla="*/ 52 h 108"/>
                <a:gd name="T90" fmla="*/ 43 w 114"/>
                <a:gd name="T91" fmla="*/ 50 h 108"/>
                <a:gd name="T92" fmla="*/ 42 w 114"/>
                <a:gd name="T93" fmla="*/ 56 h 108"/>
                <a:gd name="T94" fmla="*/ 47 w 114"/>
                <a:gd name="T95" fmla="*/ 63 h 108"/>
                <a:gd name="T96" fmla="*/ 33 w 114"/>
                <a:gd name="T97" fmla="*/ 56 h 108"/>
                <a:gd name="T98" fmla="*/ 20 w 114"/>
                <a:gd name="T99" fmla="*/ 48 h 108"/>
                <a:gd name="T100" fmla="*/ 12 w 114"/>
                <a:gd name="T101" fmla="*/ 49 h 108"/>
                <a:gd name="T102" fmla="*/ 8 w 114"/>
                <a:gd name="T103" fmla="*/ 55 h 108"/>
                <a:gd name="T104" fmla="*/ 0 w 114"/>
                <a:gd name="T105" fmla="*/ 65 h 108"/>
                <a:gd name="T106" fmla="*/ 2 w 114"/>
                <a:gd name="T107" fmla="*/ 75 h 108"/>
                <a:gd name="T108" fmla="*/ 12 w 114"/>
                <a:gd name="T10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108">
                  <a:moveTo>
                    <a:pt x="12" y="83"/>
                  </a:moveTo>
                  <a:lnTo>
                    <a:pt x="9" y="79"/>
                  </a:lnTo>
                  <a:lnTo>
                    <a:pt x="8" y="76"/>
                  </a:lnTo>
                  <a:lnTo>
                    <a:pt x="8" y="64"/>
                  </a:lnTo>
                  <a:lnTo>
                    <a:pt x="9" y="61"/>
                  </a:lnTo>
                  <a:lnTo>
                    <a:pt x="14" y="55"/>
                  </a:lnTo>
                  <a:lnTo>
                    <a:pt x="17" y="54"/>
                  </a:lnTo>
                  <a:lnTo>
                    <a:pt x="14" y="59"/>
                  </a:lnTo>
                  <a:lnTo>
                    <a:pt x="12" y="64"/>
                  </a:lnTo>
                  <a:lnTo>
                    <a:pt x="16" y="59"/>
                  </a:lnTo>
                  <a:lnTo>
                    <a:pt x="20" y="57"/>
                  </a:lnTo>
                  <a:lnTo>
                    <a:pt x="26" y="64"/>
                  </a:lnTo>
                  <a:lnTo>
                    <a:pt x="27" y="74"/>
                  </a:lnTo>
                  <a:lnTo>
                    <a:pt x="32" y="80"/>
                  </a:lnTo>
                  <a:lnTo>
                    <a:pt x="36" y="73"/>
                  </a:lnTo>
                  <a:lnTo>
                    <a:pt x="43" y="72"/>
                  </a:lnTo>
                  <a:lnTo>
                    <a:pt x="47" y="68"/>
                  </a:lnTo>
                  <a:lnTo>
                    <a:pt x="54" y="66"/>
                  </a:lnTo>
                  <a:lnTo>
                    <a:pt x="64" y="52"/>
                  </a:lnTo>
                  <a:lnTo>
                    <a:pt x="69" y="65"/>
                  </a:lnTo>
                  <a:lnTo>
                    <a:pt x="73" y="74"/>
                  </a:lnTo>
                  <a:lnTo>
                    <a:pt x="79" y="80"/>
                  </a:lnTo>
                  <a:lnTo>
                    <a:pt x="86" y="85"/>
                  </a:lnTo>
                  <a:lnTo>
                    <a:pt x="95" y="86"/>
                  </a:lnTo>
                  <a:lnTo>
                    <a:pt x="91" y="89"/>
                  </a:lnTo>
                  <a:lnTo>
                    <a:pt x="88" y="91"/>
                  </a:lnTo>
                  <a:lnTo>
                    <a:pt x="91" y="93"/>
                  </a:lnTo>
                  <a:lnTo>
                    <a:pt x="91" y="96"/>
                  </a:lnTo>
                  <a:lnTo>
                    <a:pt x="91" y="99"/>
                  </a:lnTo>
                  <a:lnTo>
                    <a:pt x="90" y="102"/>
                  </a:lnTo>
                  <a:lnTo>
                    <a:pt x="87" y="107"/>
                  </a:lnTo>
                  <a:lnTo>
                    <a:pt x="93" y="102"/>
                  </a:lnTo>
                  <a:lnTo>
                    <a:pt x="98" y="96"/>
                  </a:lnTo>
                  <a:lnTo>
                    <a:pt x="102" y="92"/>
                  </a:lnTo>
                  <a:lnTo>
                    <a:pt x="105" y="93"/>
                  </a:lnTo>
                  <a:lnTo>
                    <a:pt x="108" y="93"/>
                  </a:lnTo>
                  <a:lnTo>
                    <a:pt x="112" y="93"/>
                  </a:lnTo>
                  <a:lnTo>
                    <a:pt x="113" y="87"/>
                  </a:lnTo>
                  <a:lnTo>
                    <a:pt x="113" y="74"/>
                  </a:lnTo>
                  <a:lnTo>
                    <a:pt x="113" y="59"/>
                  </a:lnTo>
                  <a:lnTo>
                    <a:pt x="111" y="48"/>
                  </a:lnTo>
                  <a:lnTo>
                    <a:pt x="108" y="36"/>
                  </a:lnTo>
                  <a:lnTo>
                    <a:pt x="104" y="29"/>
                  </a:lnTo>
                  <a:lnTo>
                    <a:pt x="99" y="23"/>
                  </a:lnTo>
                  <a:lnTo>
                    <a:pt x="95" y="20"/>
                  </a:lnTo>
                  <a:lnTo>
                    <a:pt x="99" y="28"/>
                  </a:lnTo>
                  <a:lnTo>
                    <a:pt x="102" y="37"/>
                  </a:lnTo>
                  <a:lnTo>
                    <a:pt x="104" y="50"/>
                  </a:lnTo>
                  <a:lnTo>
                    <a:pt x="105" y="63"/>
                  </a:lnTo>
                  <a:lnTo>
                    <a:pt x="105" y="74"/>
                  </a:lnTo>
                  <a:lnTo>
                    <a:pt x="104" y="85"/>
                  </a:lnTo>
                  <a:lnTo>
                    <a:pt x="98" y="83"/>
                  </a:lnTo>
                  <a:lnTo>
                    <a:pt x="94" y="81"/>
                  </a:lnTo>
                  <a:lnTo>
                    <a:pt x="88" y="78"/>
                  </a:lnTo>
                  <a:lnTo>
                    <a:pt x="86" y="76"/>
                  </a:lnTo>
                  <a:lnTo>
                    <a:pt x="93" y="78"/>
                  </a:lnTo>
                  <a:lnTo>
                    <a:pt x="97" y="79"/>
                  </a:lnTo>
                  <a:lnTo>
                    <a:pt x="102" y="79"/>
                  </a:lnTo>
                  <a:lnTo>
                    <a:pt x="102" y="76"/>
                  </a:lnTo>
                  <a:lnTo>
                    <a:pt x="103" y="68"/>
                  </a:lnTo>
                  <a:lnTo>
                    <a:pt x="102" y="60"/>
                  </a:lnTo>
                  <a:lnTo>
                    <a:pt x="100" y="53"/>
                  </a:lnTo>
                  <a:lnTo>
                    <a:pt x="99" y="50"/>
                  </a:lnTo>
                  <a:lnTo>
                    <a:pt x="101" y="52"/>
                  </a:lnTo>
                  <a:lnTo>
                    <a:pt x="100" y="46"/>
                  </a:lnTo>
                  <a:lnTo>
                    <a:pt x="97" y="37"/>
                  </a:lnTo>
                  <a:lnTo>
                    <a:pt x="93" y="31"/>
                  </a:lnTo>
                  <a:lnTo>
                    <a:pt x="97" y="34"/>
                  </a:lnTo>
                  <a:lnTo>
                    <a:pt x="96" y="29"/>
                  </a:lnTo>
                  <a:lnTo>
                    <a:pt x="93" y="24"/>
                  </a:lnTo>
                  <a:lnTo>
                    <a:pt x="88" y="20"/>
                  </a:lnTo>
                  <a:lnTo>
                    <a:pt x="93" y="21"/>
                  </a:lnTo>
                  <a:lnTo>
                    <a:pt x="91" y="16"/>
                  </a:lnTo>
                  <a:lnTo>
                    <a:pt x="87" y="11"/>
                  </a:lnTo>
                  <a:lnTo>
                    <a:pt x="81" y="6"/>
                  </a:lnTo>
                  <a:lnTo>
                    <a:pt x="74" y="2"/>
                  </a:lnTo>
                  <a:lnTo>
                    <a:pt x="66" y="0"/>
                  </a:lnTo>
                  <a:lnTo>
                    <a:pt x="58" y="1"/>
                  </a:lnTo>
                  <a:lnTo>
                    <a:pt x="51" y="3"/>
                  </a:lnTo>
                  <a:lnTo>
                    <a:pt x="44" y="7"/>
                  </a:lnTo>
                  <a:lnTo>
                    <a:pt x="41" y="14"/>
                  </a:lnTo>
                  <a:lnTo>
                    <a:pt x="42" y="23"/>
                  </a:lnTo>
                  <a:lnTo>
                    <a:pt x="45" y="32"/>
                  </a:lnTo>
                  <a:lnTo>
                    <a:pt x="47" y="38"/>
                  </a:lnTo>
                  <a:lnTo>
                    <a:pt x="52" y="43"/>
                  </a:lnTo>
                  <a:lnTo>
                    <a:pt x="55" y="47"/>
                  </a:lnTo>
                  <a:lnTo>
                    <a:pt x="52" y="46"/>
                  </a:lnTo>
                  <a:lnTo>
                    <a:pt x="47" y="44"/>
                  </a:lnTo>
                  <a:lnTo>
                    <a:pt x="50" y="48"/>
                  </a:lnTo>
                  <a:lnTo>
                    <a:pt x="55" y="52"/>
                  </a:lnTo>
                  <a:lnTo>
                    <a:pt x="50" y="52"/>
                  </a:lnTo>
                  <a:lnTo>
                    <a:pt x="43" y="50"/>
                  </a:lnTo>
                  <a:lnTo>
                    <a:pt x="40" y="52"/>
                  </a:lnTo>
                  <a:lnTo>
                    <a:pt x="42" y="56"/>
                  </a:lnTo>
                  <a:lnTo>
                    <a:pt x="45" y="60"/>
                  </a:lnTo>
                  <a:lnTo>
                    <a:pt x="47" y="63"/>
                  </a:lnTo>
                  <a:lnTo>
                    <a:pt x="40" y="61"/>
                  </a:lnTo>
                  <a:lnTo>
                    <a:pt x="33" y="56"/>
                  </a:lnTo>
                  <a:lnTo>
                    <a:pt x="26" y="50"/>
                  </a:lnTo>
                  <a:lnTo>
                    <a:pt x="20" y="48"/>
                  </a:lnTo>
                  <a:lnTo>
                    <a:pt x="16" y="48"/>
                  </a:lnTo>
                  <a:lnTo>
                    <a:pt x="12" y="49"/>
                  </a:lnTo>
                  <a:lnTo>
                    <a:pt x="9" y="50"/>
                  </a:lnTo>
                  <a:lnTo>
                    <a:pt x="8" y="55"/>
                  </a:lnTo>
                  <a:lnTo>
                    <a:pt x="4" y="61"/>
                  </a:lnTo>
                  <a:lnTo>
                    <a:pt x="0" y="65"/>
                  </a:lnTo>
                  <a:lnTo>
                    <a:pt x="0" y="70"/>
                  </a:lnTo>
                  <a:lnTo>
                    <a:pt x="2" y="75"/>
                  </a:lnTo>
                  <a:lnTo>
                    <a:pt x="5" y="79"/>
                  </a:lnTo>
                  <a:lnTo>
                    <a:pt x="12" y="8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4" name="Freeform 44"/>
            <p:cNvSpPr>
              <a:spLocks/>
            </p:cNvSpPr>
            <p:nvPr/>
          </p:nvSpPr>
          <p:spPr bwMode="auto">
            <a:xfrm>
              <a:off x="4764" y="2181"/>
              <a:ext cx="37" cy="48"/>
            </a:xfrm>
            <a:custGeom>
              <a:avLst/>
              <a:gdLst>
                <a:gd name="T0" fmla="*/ 34 w 37"/>
                <a:gd name="T1" fmla="*/ 22 h 48"/>
                <a:gd name="T2" fmla="*/ 34 w 37"/>
                <a:gd name="T3" fmla="*/ 28 h 48"/>
                <a:gd name="T4" fmla="*/ 36 w 37"/>
                <a:gd name="T5" fmla="*/ 35 h 48"/>
                <a:gd name="T6" fmla="*/ 33 w 37"/>
                <a:gd name="T7" fmla="*/ 29 h 48"/>
                <a:gd name="T8" fmla="*/ 31 w 37"/>
                <a:gd name="T9" fmla="*/ 25 h 48"/>
                <a:gd name="T10" fmla="*/ 31 w 37"/>
                <a:gd name="T11" fmla="*/ 29 h 48"/>
                <a:gd name="T12" fmla="*/ 31 w 37"/>
                <a:gd name="T13" fmla="*/ 36 h 48"/>
                <a:gd name="T14" fmla="*/ 31 w 37"/>
                <a:gd name="T15" fmla="*/ 38 h 48"/>
                <a:gd name="T16" fmla="*/ 28 w 37"/>
                <a:gd name="T17" fmla="*/ 40 h 48"/>
                <a:gd name="T18" fmla="*/ 22 w 37"/>
                <a:gd name="T19" fmla="*/ 38 h 48"/>
                <a:gd name="T20" fmla="*/ 17 w 37"/>
                <a:gd name="T21" fmla="*/ 36 h 48"/>
                <a:gd name="T22" fmla="*/ 12 w 37"/>
                <a:gd name="T23" fmla="*/ 36 h 48"/>
                <a:gd name="T24" fmla="*/ 16 w 37"/>
                <a:gd name="T25" fmla="*/ 38 h 48"/>
                <a:gd name="T26" fmla="*/ 19 w 37"/>
                <a:gd name="T27" fmla="*/ 41 h 48"/>
                <a:gd name="T28" fmla="*/ 14 w 37"/>
                <a:gd name="T29" fmla="*/ 40 h 48"/>
                <a:gd name="T30" fmla="*/ 9 w 37"/>
                <a:gd name="T31" fmla="*/ 39 h 48"/>
                <a:gd name="T32" fmla="*/ 5 w 37"/>
                <a:gd name="T33" fmla="*/ 42 h 48"/>
                <a:gd name="T34" fmla="*/ 0 w 37"/>
                <a:gd name="T35" fmla="*/ 47 h 48"/>
                <a:gd name="T36" fmla="*/ 3 w 37"/>
                <a:gd name="T37" fmla="*/ 36 h 48"/>
                <a:gd name="T38" fmla="*/ 7 w 37"/>
                <a:gd name="T39" fmla="*/ 29 h 48"/>
                <a:gd name="T40" fmla="*/ 11 w 37"/>
                <a:gd name="T41" fmla="*/ 22 h 48"/>
                <a:gd name="T42" fmla="*/ 13 w 37"/>
                <a:gd name="T43" fmla="*/ 17 h 48"/>
                <a:gd name="T44" fmla="*/ 18 w 37"/>
                <a:gd name="T45" fmla="*/ 13 h 48"/>
                <a:gd name="T46" fmla="*/ 28 w 37"/>
                <a:gd name="T47" fmla="*/ 6 h 48"/>
                <a:gd name="T48" fmla="*/ 36 w 37"/>
                <a:gd name="T49" fmla="*/ 0 h 48"/>
                <a:gd name="T50" fmla="*/ 34 w 37"/>
                <a:gd name="T51"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8">
                  <a:moveTo>
                    <a:pt x="34" y="22"/>
                  </a:moveTo>
                  <a:lnTo>
                    <a:pt x="34" y="28"/>
                  </a:lnTo>
                  <a:lnTo>
                    <a:pt x="36" y="35"/>
                  </a:lnTo>
                  <a:lnTo>
                    <a:pt x="33" y="29"/>
                  </a:lnTo>
                  <a:lnTo>
                    <a:pt x="31" y="25"/>
                  </a:lnTo>
                  <a:lnTo>
                    <a:pt x="31" y="29"/>
                  </a:lnTo>
                  <a:lnTo>
                    <a:pt x="31" y="36"/>
                  </a:lnTo>
                  <a:lnTo>
                    <a:pt x="31" y="38"/>
                  </a:lnTo>
                  <a:lnTo>
                    <a:pt x="28" y="40"/>
                  </a:lnTo>
                  <a:lnTo>
                    <a:pt x="22" y="38"/>
                  </a:lnTo>
                  <a:lnTo>
                    <a:pt x="17" y="36"/>
                  </a:lnTo>
                  <a:lnTo>
                    <a:pt x="12" y="36"/>
                  </a:lnTo>
                  <a:lnTo>
                    <a:pt x="16" y="38"/>
                  </a:lnTo>
                  <a:lnTo>
                    <a:pt x="19" y="41"/>
                  </a:lnTo>
                  <a:lnTo>
                    <a:pt x="14" y="40"/>
                  </a:lnTo>
                  <a:lnTo>
                    <a:pt x="9" y="39"/>
                  </a:lnTo>
                  <a:lnTo>
                    <a:pt x="5" y="42"/>
                  </a:lnTo>
                  <a:lnTo>
                    <a:pt x="0" y="47"/>
                  </a:lnTo>
                  <a:lnTo>
                    <a:pt x="3" y="36"/>
                  </a:lnTo>
                  <a:lnTo>
                    <a:pt x="7" y="29"/>
                  </a:lnTo>
                  <a:lnTo>
                    <a:pt x="11" y="22"/>
                  </a:lnTo>
                  <a:lnTo>
                    <a:pt x="13" y="17"/>
                  </a:lnTo>
                  <a:lnTo>
                    <a:pt x="18" y="13"/>
                  </a:lnTo>
                  <a:lnTo>
                    <a:pt x="28" y="6"/>
                  </a:lnTo>
                  <a:lnTo>
                    <a:pt x="36" y="0"/>
                  </a:lnTo>
                  <a:lnTo>
                    <a:pt x="34"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5" name="Freeform 45"/>
            <p:cNvSpPr>
              <a:spLocks/>
            </p:cNvSpPr>
            <p:nvPr/>
          </p:nvSpPr>
          <p:spPr bwMode="auto">
            <a:xfrm>
              <a:off x="4768" y="2238"/>
              <a:ext cx="8" cy="15"/>
            </a:xfrm>
            <a:custGeom>
              <a:avLst/>
              <a:gdLst>
                <a:gd name="T0" fmla="*/ 5 w 8"/>
                <a:gd name="T1" fmla="*/ 0 h 15"/>
                <a:gd name="T2" fmla="*/ 2 w 8"/>
                <a:gd name="T3" fmla="*/ 1 h 15"/>
                <a:gd name="T4" fmla="*/ 2 w 8"/>
                <a:gd name="T5" fmla="*/ 4 h 15"/>
                <a:gd name="T6" fmla="*/ 3 w 8"/>
                <a:gd name="T7" fmla="*/ 6 h 15"/>
                <a:gd name="T8" fmla="*/ 5 w 8"/>
                <a:gd name="T9" fmla="*/ 5 h 15"/>
                <a:gd name="T10" fmla="*/ 6 w 8"/>
                <a:gd name="T11" fmla="*/ 5 h 15"/>
                <a:gd name="T12" fmla="*/ 7 w 8"/>
                <a:gd name="T13" fmla="*/ 4 h 15"/>
                <a:gd name="T14" fmla="*/ 7 w 8"/>
                <a:gd name="T15" fmla="*/ 6 h 15"/>
                <a:gd name="T16" fmla="*/ 4 w 8"/>
                <a:gd name="T17" fmla="*/ 7 h 15"/>
                <a:gd name="T18" fmla="*/ 4 w 8"/>
                <a:gd name="T19" fmla="*/ 10 h 15"/>
                <a:gd name="T20" fmla="*/ 4 w 8"/>
                <a:gd name="T21" fmla="*/ 13 h 15"/>
                <a:gd name="T22" fmla="*/ 3 w 8"/>
                <a:gd name="T23" fmla="*/ 14 h 15"/>
                <a:gd name="T24" fmla="*/ 2 w 8"/>
                <a:gd name="T25" fmla="*/ 13 h 15"/>
                <a:gd name="T26" fmla="*/ 2 w 8"/>
                <a:gd name="T27" fmla="*/ 10 h 15"/>
                <a:gd name="T28" fmla="*/ 0 w 8"/>
                <a:gd name="T29" fmla="*/ 7 h 15"/>
                <a:gd name="T30" fmla="*/ 0 w 8"/>
                <a:gd name="T31" fmla="*/ 3 h 15"/>
                <a:gd name="T32" fmla="*/ 1 w 8"/>
                <a:gd name="T33" fmla="*/ 0 h 15"/>
                <a:gd name="T34" fmla="*/ 5 w 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5">
                  <a:moveTo>
                    <a:pt x="5" y="0"/>
                  </a:moveTo>
                  <a:lnTo>
                    <a:pt x="2" y="1"/>
                  </a:lnTo>
                  <a:lnTo>
                    <a:pt x="2" y="4"/>
                  </a:lnTo>
                  <a:lnTo>
                    <a:pt x="3" y="6"/>
                  </a:lnTo>
                  <a:lnTo>
                    <a:pt x="5" y="5"/>
                  </a:lnTo>
                  <a:lnTo>
                    <a:pt x="6" y="5"/>
                  </a:lnTo>
                  <a:lnTo>
                    <a:pt x="7" y="4"/>
                  </a:lnTo>
                  <a:lnTo>
                    <a:pt x="7" y="6"/>
                  </a:lnTo>
                  <a:lnTo>
                    <a:pt x="4" y="7"/>
                  </a:lnTo>
                  <a:lnTo>
                    <a:pt x="4" y="10"/>
                  </a:lnTo>
                  <a:lnTo>
                    <a:pt x="4" y="13"/>
                  </a:lnTo>
                  <a:lnTo>
                    <a:pt x="3" y="14"/>
                  </a:lnTo>
                  <a:lnTo>
                    <a:pt x="2" y="13"/>
                  </a:lnTo>
                  <a:lnTo>
                    <a:pt x="2" y="10"/>
                  </a:lnTo>
                  <a:lnTo>
                    <a:pt x="0" y="7"/>
                  </a:lnTo>
                  <a:lnTo>
                    <a:pt x="0" y="3"/>
                  </a:lnTo>
                  <a:lnTo>
                    <a:pt x="1" y="0"/>
                  </a:lnTo>
                  <a:lnTo>
                    <a:pt x="5"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6" name="Freeform 46"/>
            <p:cNvSpPr>
              <a:spLocks/>
            </p:cNvSpPr>
            <p:nvPr/>
          </p:nvSpPr>
          <p:spPr bwMode="auto">
            <a:xfrm>
              <a:off x="4802" y="2259"/>
              <a:ext cx="36" cy="24"/>
            </a:xfrm>
            <a:custGeom>
              <a:avLst/>
              <a:gdLst>
                <a:gd name="T0" fmla="*/ 34 w 36"/>
                <a:gd name="T1" fmla="*/ 12 h 24"/>
                <a:gd name="T2" fmla="*/ 28 w 36"/>
                <a:gd name="T3" fmla="*/ 16 h 24"/>
                <a:gd name="T4" fmla="*/ 26 w 36"/>
                <a:gd name="T5" fmla="*/ 15 h 24"/>
                <a:gd name="T6" fmla="*/ 25 w 36"/>
                <a:gd name="T7" fmla="*/ 15 h 24"/>
                <a:gd name="T8" fmla="*/ 25 w 36"/>
                <a:gd name="T9" fmla="*/ 11 h 24"/>
                <a:gd name="T10" fmla="*/ 21 w 36"/>
                <a:gd name="T11" fmla="*/ 6 h 24"/>
                <a:gd name="T12" fmla="*/ 12 w 36"/>
                <a:gd name="T13" fmla="*/ 2 h 24"/>
                <a:gd name="T14" fmla="*/ 5 w 36"/>
                <a:gd name="T15" fmla="*/ 0 h 24"/>
                <a:gd name="T16" fmla="*/ 4 w 36"/>
                <a:gd name="T17" fmla="*/ 1 h 24"/>
                <a:gd name="T18" fmla="*/ 6 w 36"/>
                <a:gd name="T19" fmla="*/ 3 h 24"/>
                <a:gd name="T20" fmla="*/ 12 w 36"/>
                <a:gd name="T21" fmla="*/ 5 h 24"/>
                <a:gd name="T22" fmla="*/ 14 w 36"/>
                <a:gd name="T23" fmla="*/ 7 h 24"/>
                <a:gd name="T24" fmla="*/ 18 w 36"/>
                <a:gd name="T25" fmla="*/ 10 h 24"/>
                <a:gd name="T26" fmla="*/ 16 w 36"/>
                <a:gd name="T27" fmla="*/ 11 h 24"/>
                <a:gd name="T28" fmla="*/ 14 w 36"/>
                <a:gd name="T29" fmla="*/ 14 h 24"/>
                <a:gd name="T30" fmla="*/ 9 w 36"/>
                <a:gd name="T31" fmla="*/ 12 h 24"/>
                <a:gd name="T32" fmla="*/ 6 w 36"/>
                <a:gd name="T33" fmla="*/ 10 h 24"/>
                <a:gd name="T34" fmla="*/ 5 w 36"/>
                <a:gd name="T35" fmla="*/ 11 h 24"/>
                <a:gd name="T36" fmla="*/ 7 w 36"/>
                <a:gd name="T37" fmla="*/ 15 h 24"/>
                <a:gd name="T38" fmla="*/ 10 w 36"/>
                <a:gd name="T39" fmla="*/ 18 h 24"/>
                <a:gd name="T40" fmla="*/ 10 w 36"/>
                <a:gd name="T41" fmla="*/ 15 h 24"/>
                <a:gd name="T42" fmla="*/ 13 w 36"/>
                <a:gd name="T43" fmla="*/ 18 h 24"/>
                <a:gd name="T44" fmla="*/ 11 w 36"/>
                <a:gd name="T45" fmla="*/ 19 h 24"/>
                <a:gd name="T46" fmla="*/ 7 w 36"/>
                <a:gd name="T47" fmla="*/ 19 h 24"/>
                <a:gd name="T48" fmla="*/ 0 w 36"/>
                <a:gd name="T49" fmla="*/ 20 h 24"/>
                <a:gd name="T50" fmla="*/ 2 w 36"/>
                <a:gd name="T51" fmla="*/ 21 h 24"/>
                <a:gd name="T52" fmla="*/ 10 w 36"/>
                <a:gd name="T53" fmla="*/ 21 h 24"/>
                <a:gd name="T54" fmla="*/ 14 w 36"/>
                <a:gd name="T55" fmla="*/ 20 h 24"/>
                <a:gd name="T56" fmla="*/ 17 w 36"/>
                <a:gd name="T57" fmla="*/ 21 h 24"/>
                <a:gd name="T58" fmla="*/ 17 w 36"/>
                <a:gd name="T59" fmla="*/ 16 h 24"/>
                <a:gd name="T60" fmla="*/ 18 w 36"/>
                <a:gd name="T61" fmla="*/ 15 h 24"/>
                <a:gd name="T62" fmla="*/ 24 w 36"/>
                <a:gd name="T63" fmla="*/ 16 h 24"/>
                <a:gd name="T64" fmla="*/ 25 w 36"/>
                <a:gd name="T65" fmla="*/ 18 h 24"/>
                <a:gd name="T66" fmla="*/ 24 w 36"/>
                <a:gd name="T67" fmla="*/ 21 h 24"/>
                <a:gd name="T68" fmla="*/ 24 w 36"/>
                <a:gd name="T69" fmla="*/ 22 h 24"/>
                <a:gd name="T70" fmla="*/ 26 w 36"/>
                <a:gd name="T71" fmla="*/ 23 h 24"/>
                <a:gd name="T72" fmla="*/ 30 w 36"/>
                <a:gd name="T73" fmla="*/ 21 h 24"/>
                <a:gd name="T74" fmla="*/ 35 w 36"/>
                <a:gd name="T75" fmla="*/ 12 h 24"/>
                <a:gd name="T76" fmla="*/ 34 w 36"/>
                <a:gd name="T7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24">
                  <a:moveTo>
                    <a:pt x="34" y="12"/>
                  </a:moveTo>
                  <a:lnTo>
                    <a:pt x="28" y="16"/>
                  </a:lnTo>
                  <a:lnTo>
                    <a:pt x="26" y="15"/>
                  </a:lnTo>
                  <a:lnTo>
                    <a:pt x="25" y="15"/>
                  </a:lnTo>
                  <a:lnTo>
                    <a:pt x="25" y="11"/>
                  </a:lnTo>
                  <a:lnTo>
                    <a:pt x="21" y="6"/>
                  </a:lnTo>
                  <a:lnTo>
                    <a:pt x="12" y="2"/>
                  </a:lnTo>
                  <a:lnTo>
                    <a:pt x="5" y="0"/>
                  </a:lnTo>
                  <a:lnTo>
                    <a:pt x="4" y="1"/>
                  </a:lnTo>
                  <a:lnTo>
                    <a:pt x="6" y="3"/>
                  </a:lnTo>
                  <a:lnTo>
                    <a:pt x="12" y="5"/>
                  </a:lnTo>
                  <a:lnTo>
                    <a:pt x="14" y="7"/>
                  </a:lnTo>
                  <a:lnTo>
                    <a:pt x="18" y="10"/>
                  </a:lnTo>
                  <a:lnTo>
                    <a:pt x="16" y="11"/>
                  </a:lnTo>
                  <a:lnTo>
                    <a:pt x="14" y="14"/>
                  </a:lnTo>
                  <a:lnTo>
                    <a:pt x="9" y="12"/>
                  </a:lnTo>
                  <a:lnTo>
                    <a:pt x="6" y="10"/>
                  </a:lnTo>
                  <a:lnTo>
                    <a:pt x="5" y="11"/>
                  </a:lnTo>
                  <a:lnTo>
                    <a:pt x="7" y="15"/>
                  </a:lnTo>
                  <a:lnTo>
                    <a:pt x="10" y="18"/>
                  </a:lnTo>
                  <a:lnTo>
                    <a:pt x="10" y="15"/>
                  </a:lnTo>
                  <a:lnTo>
                    <a:pt x="13" y="18"/>
                  </a:lnTo>
                  <a:lnTo>
                    <a:pt x="11" y="19"/>
                  </a:lnTo>
                  <a:lnTo>
                    <a:pt x="7" y="19"/>
                  </a:lnTo>
                  <a:lnTo>
                    <a:pt x="0" y="20"/>
                  </a:lnTo>
                  <a:lnTo>
                    <a:pt x="2" y="21"/>
                  </a:lnTo>
                  <a:lnTo>
                    <a:pt x="10" y="21"/>
                  </a:lnTo>
                  <a:lnTo>
                    <a:pt x="14" y="20"/>
                  </a:lnTo>
                  <a:lnTo>
                    <a:pt x="17" y="21"/>
                  </a:lnTo>
                  <a:lnTo>
                    <a:pt x="17" y="16"/>
                  </a:lnTo>
                  <a:lnTo>
                    <a:pt x="18" y="15"/>
                  </a:lnTo>
                  <a:lnTo>
                    <a:pt x="24" y="16"/>
                  </a:lnTo>
                  <a:lnTo>
                    <a:pt x="25" y="18"/>
                  </a:lnTo>
                  <a:lnTo>
                    <a:pt x="24" y="21"/>
                  </a:lnTo>
                  <a:lnTo>
                    <a:pt x="24" y="22"/>
                  </a:lnTo>
                  <a:lnTo>
                    <a:pt x="26" y="23"/>
                  </a:lnTo>
                  <a:lnTo>
                    <a:pt x="30" y="21"/>
                  </a:lnTo>
                  <a:lnTo>
                    <a:pt x="35" y="12"/>
                  </a:lnTo>
                  <a:lnTo>
                    <a:pt x="34"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7" name="Freeform 47"/>
            <p:cNvSpPr>
              <a:spLocks/>
            </p:cNvSpPr>
            <p:nvPr/>
          </p:nvSpPr>
          <p:spPr bwMode="auto">
            <a:xfrm>
              <a:off x="4842" y="2287"/>
              <a:ext cx="32" cy="20"/>
            </a:xfrm>
            <a:custGeom>
              <a:avLst/>
              <a:gdLst>
                <a:gd name="T0" fmla="*/ 20 w 32"/>
                <a:gd name="T1" fmla="*/ 8 h 20"/>
                <a:gd name="T2" fmla="*/ 22 w 32"/>
                <a:gd name="T3" fmla="*/ 8 h 20"/>
                <a:gd name="T4" fmla="*/ 31 w 32"/>
                <a:gd name="T5" fmla="*/ 19 h 20"/>
                <a:gd name="T6" fmla="*/ 0 w 32"/>
                <a:gd name="T7" fmla="*/ 5 h 20"/>
                <a:gd name="T8" fmla="*/ 1 w 32"/>
                <a:gd name="T9" fmla="*/ 0 h 20"/>
                <a:gd name="T10" fmla="*/ 21 w 32"/>
                <a:gd name="T11" fmla="*/ 8 h 20"/>
                <a:gd name="T12" fmla="*/ 20 w 32"/>
                <a:gd name="T13" fmla="*/ 8 h 20"/>
              </a:gdLst>
              <a:ahLst/>
              <a:cxnLst>
                <a:cxn ang="0">
                  <a:pos x="T0" y="T1"/>
                </a:cxn>
                <a:cxn ang="0">
                  <a:pos x="T2" y="T3"/>
                </a:cxn>
                <a:cxn ang="0">
                  <a:pos x="T4" y="T5"/>
                </a:cxn>
                <a:cxn ang="0">
                  <a:pos x="T6" y="T7"/>
                </a:cxn>
                <a:cxn ang="0">
                  <a:pos x="T8" y="T9"/>
                </a:cxn>
                <a:cxn ang="0">
                  <a:pos x="T10" y="T11"/>
                </a:cxn>
                <a:cxn ang="0">
                  <a:pos x="T12" y="T13"/>
                </a:cxn>
              </a:cxnLst>
              <a:rect l="0" t="0" r="r" b="b"/>
              <a:pathLst>
                <a:path w="32" h="20">
                  <a:moveTo>
                    <a:pt x="20" y="8"/>
                  </a:moveTo>
                  <a:lnTo>
                    <a:pt x="22" y="8"/>
                  </a:lnTo>
                  <a:lnTo>
                    <a:pt x="31" y="19"/>
                  </a:lnTo>
                  <a:lnTo>
                    <a:pt x="0" y="5"/>
                  </a:lnTo>
                  <a:lnTo>
                    <a:pt x="1" y="0"/>
                  </a:lnTo>
                  <a:lnTo>
                    <a:pt x="21" y="8"/>
                  </a:lnTo>
                  <a:lnTo>
                    <a:pt x="20" y="8"/>
                  </a:lnTo>
                </a:path>
              </a:pathLst>
            </a:custGeom>
            <a:solidFill>
              <a:srgbClr val="003100"/>
            </a:solidFill>
            <a:ln w="12700" cap="rnd" cmpd="sng">
              <a:solidFill>
                <a:srgbClr val="0031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8" name="Freeform 48"/>
            <p:cNvSpPr>
              <a:spLocks/>
            </p:cNvSpPr>
            <p:nvPr/>
          </p:nvSpPr>
          <p:spPr bwMode="auto">
            <a:xfrm>
              <a:off x="4851" y="2292"/>
              <a:ext cx="11" cy="8"/>
            </a:xfrm>
            <a:custGeom>
              <a:avLst/>
              <a:gdLst>
                <a:gd name="T0" fmla="*/ 6 w 11"/>
                <a:gd name="T1" fmla="*/ 0 h 8"/>
                <a:gd name="T2" fmla="*/ 5 w 11"/>
                <a:gd name="T3" fmla="*/ 0 h 8"/>
                <a:gd name="T4" fmla="*/ 4 w 11"/>
                <a:gd name="T5" fmla="*/ 0 h 8"/>
                <a:gd name="T6" fmla="*/ 2 w 11"/>
                <a:gd name="T7" fmla="*/ 0 h 8"/>
                <a:gd name="T8" fmla="*/ 2 w 11"/>
                <a:gd name="T9" fmla="*/ 1 h 8"/>
                <a:gd name="T10" fmla="*/ 1 w 11"/>
                <a:gd name="T11" fmla="*/ 1 h 8"/>
                <a:gd name="T12" fmla="*/ 1 w 11"/>
                <a:gd name="T13" fmla="*/ 2 h 8"/>
                <a:gd name="T14" fmla="*/ 0 w 11"/>
                <a:gd name="T15" fmla="*/ 2 h 8"/>
                <a:gd name="T16" fmla="*/ 1 w 11"/>
                <a:gd name="T17" fmla="*/ 3 h 8"/>
                <a:gd name="T18" fmla="*/ 0 w 11"/>
                <a:gd name="T19" fmla="*/ 3 h 8"/>
                <a:gd name="T20" fmla="*/ 1 w 11"/>
                <a:gd name="T21" fmla="*/ 4 h 8"/>
                <a:gd name="T22" fmla="*/ 3 w 11"/>
                <a:gd name="T23" fmla="*/ 5 h 8"/>
                <a:gd name="T24" fmla="*/ 3 w 11"/>
                <a:gd name="T25" fmla="*/ 6 h 8"/>
                <a:gd name="T26" fmla="*/ 4 w 11"/>
                <a:gd name="T27" fmla="*/ 6 h 8"/>
                <a:gd name="T28" fmla="*/ 4 w 11"/>
                <a:gd name="T29" fmla="*/ 7 h 8"/>
                <a:gd name="T30" fmla="*/ 5 w 11"/>
                <a:gd name="T31" fmla="*/ 7 h 8"/>
                <a:gd name="T32" fmla="*/ 6 w 11"/>
                <a:gd name="T33" fmla="*/ 7 h 8"/>
                <a:gd name="T34" fmla="*/ 7 w 11"/>
                <a:gd name="T35" fmla="*/ 6 h 8"/>
                <a:gd name="T36" fmla="*/ 8 w 11"/>
                <a:gd name="T37" fmla="*/ 7 h 8"/>
                <a:gd name="T38" fmla="*/ 8 w 11"/>
                <a:gd name="T39" fmla="*/ 6 h 8"/>
                <a:gd name="T40" fmla="*/ 10 w 11"/>
                <a:gd name="T41" fmla="*/ 6 h 8"/>
                <a:gd name="T42" fmla="*/ 9 w 11"/>
                <a:gd name="T43" fmla="*/ 5 h 8"/>
                <a:gd name="T44" fmla="*/ 10 w 11"/>
                <a:gd name="T45" fmla="*/ 4 h 8"/>
                <a:gd name="T46" fmla="*/ 9 w 11"/>
                <a:gd name="T47" fmla="*/ 3 h 8"/>
                <a:gd name="T48" fmla="*/ 10 w 11"/>
                <a:gd name="T49" fmla="*/ 3 h 8"/>
                <a:gd name="T50" fmla="*/ 9 w 11"/>
                <a:gd name="T51" fmla="*/ 3 h 8"/>
                <a:gd name="T52" fmla="*/ 9 w 11"/>
                <a:gd name="T53" fmla="*/ 2 h 8"/>
                <a:gd name="T54" fmla="*/ 8 w 11"/>
                <a:gd name="T55" fmla="*/ 1 h 8"/>
                <a:gd name="T56" fmla="*/ 6 w 11"/>
                <a:gd name="T57" fmla="*/ 1 h 8"/>
                <a:gd name="T58" fmla="*/ 6 w 11"/>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8">
                  <a:moveTo>
                    <a:pt x="6" y="0"/>
                  </a:moveTo>
                  <a:lnTo>
                    <a:pt x="5" y="0"/>
                  </a:lnTo>
                  <a:lnTo>
                    <a:pt x="4" y="0"/>
                  </a:lnTo>
                  <a:lnTo>
                    <a:pt x="2" y="0"/>
                  </a:lnTo>
                  <a:lnTo>
                    <a:pt x="2" y="1"/>
                  </a:lnTo>
                  <a:lnTo>
                    <a:pt x="1" y="1"/>
                  </a:lnTo>
                  <a:lnTo>
                    <a:pt x="1" y="2"/>
                  </a:lnTo>
                  <a:lnTo>
                    <a:pt x="0" y="2"/>
                  </a:lnTo>
                  <a:lnTo>
                    <a:pt x="1" y="3"/>
                  </a:lnTo>
                  <a:lnTo>
                    <a:pt x="0" y="3"/>
                  </a:lnTo>
                  <a:lnTo>
                    <a:pt x="1" y="4"/>
                  </a:lnTo>
                  <a:lnTo>
                    <a:pt x="3" y="5"/>
                  </a:lnTo>
                  <a:lnTo>
                    <a:pt x="3" y="6"/>
                  </a:lnTo>
                  <a:lnTo>
                    <a:pt x="4" y="6"/>
                  </a:lnTo>
                  <a:lnTo>
                    <a:pt x="4" y="7"/>
                  </a:lnTo>
                  <a:lnTo>
                    <a:pt x="5" y="7"/>
                  </a:lnTo>
                  <a:lnTo>
                    <a:pt x="6" y="7"/>
                  </a:lnTo>
                  <a:lnTo>
                    <a:pt x="7" y="6"/>
                  </a:lnTo>
                  <a:lnTo>
                    <a:pt x="8" y="7"/>
                  </a:lnTo>
                  <a:lnTo>
                    <a:pt x="8" y="6"/>
                  </a:lnTo>
                  <a:lnTo>
                    <a:pt x="10" y="6"/>
                  </a:lnTo>
                  <a:lnTo>
                    <a:pt x="9" y="5"/>
                  </a:lnTo>
                  <a:lnTo>
                    <a:pt x="10" y="4"/>
                  </a:lnTo>
                  <a:lnTo>
                    <a:pt x="9" y="3"/>
                  </a:lnTo>
                  <a:lnTo>
                    <a:pt x="10" y="3"/>
                  </a:lnTo>
                  <a:lnTo>
                    <a:pt x="9" y="3"/>
                  </a:lnTo>
                  <a:lnTo>
                    <a:pt x="9" y="2"/>
                  </a:lnTo>
                  <a:lnTo>
                    <a:pt x="8" y="1"/>
                  </a:lnTo>
                  <a:lnTo>
                    <a:pt x="6" y="1"/>
                  </a:lnTo>
                  <a:lnTo>
                    <a:pt x="6" y="0"/>
                  </a:lnTo>
                </a:path>
              </a:pathLst>
            </a:custGeom>
            <a:solidFill>
              <a:srgbClr val="FFFFFF"/>
            </a:solidFill>
            <a:ln w="12700" cap="rnd"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9" name="Rectangle 49"/>
            <p:cNvSpPr>
              <a:spLocks noChangeArrowheads="1"/>
            </p:cNvSpPr>
            <p:nvPr/>
          </p:nvSpPr>
          <p:spPr bwMode="auto">
            <a:xfrm rot="780000">
              <a:off x="4853" y="2265"/>
              <a:ext cx="13"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600">
                  <a:solidFill>
                    <a:srgbClr val="FFFFFF"/>
                  </a:solidFill>
                  <a:latin typeface="Arial" panose="020B0604020202020204" pitchFamily="34" charset="0"/>
                </a:rPr>
                <a:t> </a:t>
              </a:r>
            </a:p>
          </p:txBody>
        </p:sp>
        <p:sp>
          <p:nvSpPr>
            <p:cNvPr id="30770" name="Line 50"/>
            <p:cNvSpPr>
              <a:spLocks noChangeShapeType="1"/>
            </p:cNvSpPr>
            <p:nvPr/>
          </p:nvSpPr>
          <p:spPr bwMode="auto">
            <a:xfrm flipH="1" flipV="1">
              <a:off x="4859" y="2291"/>
              <a:ext cx="15" cy="2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Freeform 51"/>
            <p:cNvSpPr>
              <a:spLocks/>
            </p:cNvSpPr>
            <p:nvPr/>
          </p:nvSpPr>
          <p:spPr bwMode="auto">
            <a:xfrm>
              <a:off x="4823" y="2278"/>
              <a:ext cx="28" cy="26"/>
            </a:xfrm>
            <a:custGeom>
              <a:avLst/>
              <a:gdLst>
                <a:gd name="T0" fmla="*/ 21 w 28"/>
                <a:gd name="T1" fmla="*/ 1 h 26"/>
                <a:gd name="T2" fmla="*/ 21 w 28"/>
                <a:gd name="T3" fmla="*/ 5 h 26"/>
                <a:gd name="T4" fmla="*/ 27 w 28"/>
                <a:gd name="T5" fmla="*/ 10 h 26"/>
                <a:gd name="T6" fmla="*/ 27 w 28"/>
                <a:gd name="T7" fmla="*/ 11 h 26"/>
                <a:gd name="T8" fmla="*/ 26 w 28"/>
                <a:gd name="T9" fmla="*/ 14 h 26"/>
                <a:gd name="T10" fmla="*/ 24 w 28"/>
                <a:gd name="T11" fmla="*/ 17 h 26"/>
                <a:gd name="T12" fmla="*/ 20 w 28"/>
                <a:gd name="T13" fmla="*/ 20 h 26"/>
                <a:gd name="T14" fmla="*/ 16 w 28"/>
                <a:gd name="T15" fmla="*/ 22 h 26"/>
                <a:gd name="T16" fmla="*/ 11 w 28"/>
                <a:gd name="T17" fmla="*/ 23 h 26"/>
                <a:gd name="T18" fmla="*/ 8 w 28"/>
                <a:gd name="T19" fmla="*/ 22 h 26"/>
                <a:gd name="T20" fmla="*/ 6 w 28"/>
                <a:gd name="T21" fmla="*/ 21 h 26"/>
                <a:gd name="T22" fmla="*/ 4 w 28"/>
                <a:gd name="T23" fmla="*/ 20 h 26"/>
                <a:gd name="T24" fmla="*/ 0 w 28"/>
                <a:gd name="T25" fmla="*/ 25 h 26"/>
                <a:gd name="T26" fmla="*/ 0 w 28"/>
                <a:gd name="T27" fmla="*/ 20 h 26"/>
                <a:gd name="T28" fmla="*/ 3 w 28"/>
                <a:gd name="T29" fmla="*/ 15 h 26"/>
                <a:gd name="T30" fmla="*/ 4 w 28"/>
                <a:gd name="T31" fmla="*/ 10 h 26"/>
                <a:gd name="T32" fmla="*/ 4 w 28"/>
                <a:gd name="T33" fmla="*/ 3 h 26"/>
                <a:gd name="T34" fmla="*/ 6 w 28"/>
                <a:gd name="T35" fmla="*/ 6 h 26"/>
                <a:gd name="T36" fmla="*/ 3 w 28"/>
                <a:gd name="T37" fmla="*/ 13 h 26"/>
                <a:gd name="T38" fmla="*/ 5 w 28"/>
                <a:gd name="T39" fmla="*/ 14 h 26"/>
                <a:gd name="T40" fmla="*/ 10 w 28"/>
                <a:gd name="T41" fmla="*/ 12 h 26"/>
                <a:gd name="T42" fmla="*/ 9 w 28"/>
                <a:gd name="T43" fmla="*/ 16 h 26"/>
                <a:gd name="T44" fmla="*/ 6 w 28"/>
                <a:gd name="T45" fmla="*/ 18 h 26"/>
                <a:gd name="T46" fmla="*/ 7 w 28"/>
                <a:gd name="T47" fmla="*/ 19 h 26"/>
                <a:gd name="T48" fmla="*/ 10 w 28"/>
                <a:gd name="T49" fmla="*/ 20 h 26"/>
                <a:gd name="T50" fmla="*/ 13 w 28"/>
                <a:gd name="T51" fmla="*/ 21 h 26"/>
                <a:gd name="T52" fmla="*/ 16 w 28"/>
                <a:gd name="T53" fmla="*/ 20 h 26"/>
                <a:gd name="T54" fmla="*/ 20 w 28"/>
                <a:gd name="T55" fmla="*/ 19 h 26"/>
                <a:gd name="T56" fmla="*/ 23 w 28"/>
                <a:gd name="T57" fmla="*/ 17 h 26"/>
                <a:gd name="T58" fmla="*/ 24 w 28"/>
                <a:gd name="T59" fmla="*/ 14 h 26"/>
                <a:gd name="T60" fmla="*/ 26 w 28"/>
                <a:gd name="T61" fmla="*/ 12 h 26"/>
                <a:gd name="T62" fmla="*/ 26 w 28"/>
                <a:gd name="T63" fmla="*/ 11 h 26"/>
                <a:gd name="T64" fmla="*/ 25 w 28"/>
                <a:gd name="T65" fmla="*/ 10 h 26"/>
                <a:gd name="T66" fmla="*/ 21 w 28"/>
                <a:gd name="T67" fmla="*/ 7 h 26"/>
                <a:gd name="T68" fmla="*/ 16 w 28"/>
                <a:gd name="T69" fmla="*/ 6 h 26"/>
                <a:gd name="T70" fmla="*/ 14 w 28"/>
                <a:gd name="T71" fmla="*/ 7 h 26"/>
                <a:gd name="T72" fmla="*/ 14 w 28"/>
                <a:gd name="T73" fmla="*/ 10 h 26"/>
                <a:gd name="T74" fmla="*/ 12 w 28"/>
                <a:gd name="T75" fmla="*/ 8 h 26"/>
                <a:gd name="T76" fmla="*/ 11 w 28"/>
                <a:gd name="T77" fmla="*/ 8 h 26"/>
                <a:gd name="T78" fmla="*/ 10 w 28"/>
                <a:gd name="T79" fmla="*/ 11 h 26"/>
                <a:gd name="T80" fmla="*/ 10 w 28"/>
                <a:gd name="T81" fmla="*/ 10 h 26"/>
                <a:gd name="T82" fmla="*/ 7 w 28"/>
                <a:gd name="T83" fmla="*/ 8 h 26"/>
                <a:gd name="T84" fmla="*/ 7 w 28"/>
                <a:gd name="T85" fmla="*/ 6 h 26"/>
                <a:gd name="T86" fmla="*/ 8 w 28"/>
                <a:gd name="T87" fmla="*/ 2 h 26"/>
                <a:gd name="T88" fmla="*/ 10 w 28"/>
                <a:gd name="T89" fmla="*/ 0 h 26"/>
                <a:gd name="T90" fmla="*/ 16 w 28"/>
                <a:gd name="T91" fmla="*/ 0 h 26"/>
                <a:gd name="T92" fmla="*/ 20 w 28"/>
                <a:gd name="T93" fmla="*/ 0 h 26"/>
                <a:gd name="T94" fmla="*/ 21 w 28"/>
                <a:gd name="T9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6">
                  <a:moveTo>
                    <a:pt x="21" y="1"/>
                  </a:moveTo>
                  <a:lnTo>
                    <a:pt x="21" y="5"/>
                  </a:lnTo>
                  <a:lnTo>
                    <a:pt x="27" y="10"/>
                  </a:lnTo>
                  <a:lnTo>
                    <a:pt x="27" y="11"/>
                  </a:lnTo>
                  <a:lnTo>
                    <a:pt x="26" y="14"/>
                  </a:lnTo>
                  <a:lnTo>
                    <a:pt x="24" y="17"/>
                  </a:lnTo>
                  <a:lnTo>
                    <a:pt x="20" y="20"/>
                  </a:lnTo>
                  <a:lnTo>
                    <a:pt x="16" y="22"/>
                  </a:lnTo>
                  <a:lnTo>
                    <a:pt x="11" y="23"/>
                  </a:lnTo>
                  <a:lnTo>
                    <a:pt x="8" y="22"/>
                  </a:lnTo>
                  <a:lnTo>
                    <a:pt x="6" y="21"/>
                  </a:lnTo>
                  <a:lnTo>
                    <a:pt x="4" y="20"/>
                  </a:lnTo>
                  <a:lnTo>
                    <a:pt x="0" y="25"/>
                  </a:lnTo>
                  <a:lnTo>
                    <a:pt x="0" y="20"/>
                  </a:lnTo>
                  <a:lnTo>
                    <a:pt x="3" y="15"/>
                  </a:lnTo>
                  <a:lnTo>
                    <a:pt x="4" y="10"/>
                  </a:lnTo>
                  <a:lnTo>
                    <a:pt x="4" y="3"/>
                  </a:lnTo>
                  <a:lnTo>
                    <a:pt x="6" y="6"/>
                  </a:lnTo>
                  <a:lnTo>
                    <a:pt x="3" y="13"/>
                  </a:lnTo>
                  <a:lnTo>
                    <a:pt x="5" y="14"/>
                  </a:lnTo>
                  <a:lnTo>
                    <a:pt x="10" y="12"/>
                  </a:lnTo>
                  <a:lnTo>
                    <a:pt x="9" y="16"/>
                  </a:lnTo>
                  <a:lnTo>
                    <a:pt x="6" y="18"/>
                  </a:lnTo>
                  <a:lnTo>
                    <a:pt x="7" y="19"/>
                  </a:lnTo>
                  <a:lnTo>
                    <a:pt x="10" y="20"/>
                  </a:lnTo>
                  <a:lnTo>
                    <a:pt x="13" y="21"/>
                  </a:lnTo>
                  <a:lnTo>
                    <a:pt x="16" y="20"/>
                  </a:lnTo>
                  <a:lnTo>
                    <a:pt x="20" y="19"/>
                  </a:lnTo>
                  <a:lnTo>
                    <a:pt x="23" y="17"/>
                  </a:lnTo>
                  <a:lnTo>
                    <a:pt x="24" y="14"/>
                  </a:lnTo>
                  <a:lnTo>
                    <a:pt x="26" y="12"/>
                  </a:lnTo>
                  <a:lnTo>
                    <a:pt x="26" y="11"/>
                  </a:lnTo>
                  <a:lnTo>
                    <a:pt x="25" y="10"/>
                  </a:lnTo>
                  <a:lnTo>
                    <a:pt x="21" y="7"/>
                  </a:lnTo>
                  <a:lnTo>
                    <a:pt x="16" y="6"/>
                  </a:lnTo>
                  <a:lnTo>
                    <a:pt x="14" y="7"/>
                  </a:lnTo>
                  <a:lnTo>
                    <a:pt x="14" y="10"/>
                  </a:lnTo>
                  <a:lnTo>
                    <a:pt x="12" y="8"/>
                  </a:lnTo>
                  <a:lnTo>
                    <a:pt x="11" y="8"/>
                  </a:lnTo>
                  <a:lnTo>
                    <a:pt x="10" y="11"/>
                  </a:lnTo>
                  <a:lnTo>
                    <a:pt x="10" y="10"/>
                  </a:lnTo>
                  <a:lnTo>
                    <a:pt x="7" y="8"/>
                  </a:lnTo>
                  <a:lnTo>
                    <a:pt x="7" y="6"/>
                  </a:lnTo>
                  <a:lnTo>
                    <a:pt x="8" y="2"/>
                  </a:lnTo>
                  <a:lnTo>
                    <a:pt x="10" y="0"/>
                  </a:lnTo>
                  <a:lnTo>
                    <a:pt x="16" y="0"/>
                  </a:lnTo>
                  <a:lnTo>
                    <a:pt x="20" y="0"/>
                  </a:lnTo>
                  <a:lnTo>
                    <a:pt x="2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2" name="Freeform 52"/>
            <p:cNvSpPr>
              <a:spLocks/>
            </p:cNvSpPr>
            <p:nvPr/>
          </p:nvSpPr>
          <p:spPr bwMode="auto">
            <a:xfrm>
              <a:off x="4792" y="2244"/>
              <a:ext cx="34" cy="45"/>
            </a:xfrm>
            <a:custGeom>
              <a:avLst/>
              <a:gdLst>
                <a:gd name="T0" fmla="*/ 33 w 34"/>
                <a:gd name="T1" fmla="*/ 38 h 45"/>
                <a:gd name="T2" fmla="*/ 28 w 34"/>
                <a:gd name="T3" fmla="*/ 41 h 45"/>
                <a:gd name="T4" fmla="*/ 23 w 34"/>
                <a:gd name="T5" fmla="*/ 43 h 45"/>
                <a:gd name="T6" fmla="*/ 21 w 34"/>
                <a:gd name="T7" fmla="*/ 44 h 45"/>
                <a:gd name="T8" fmla="*/ 17 w 34"/>
                <a:gd name="T9" fmla="*/ 42 h 45"/>
                <a:gd name="T10" fmla="*/ 13 w 34"/>
                <a:gd name="T11" fmla="*/ 40 h 45"/>
                <a:gd name="T12" fmla="*/ 10 w 34"/>
                <a:gd name="T13" fmla="*/ 37 h 45"/>
                <a:gd name="T14" fmla="*/ 8 w 34"/>
                <a:gd name="T15" fmla="*/ 35 h 45"/>
                <a:gd name="T16" fmla="*/ 8 w 34"/>
                <a:gd name="T17" fmla="*/ 33 h 45"/>
                <a:gd name="T18" fmla="*/ 8 w 34"/>
                <a:gd name="T19" fmla="*/ 32 h 45"/>
                <a:gd name="T20" fmla="*/ 16 w 34"/>
                <a:gd name="T21" fmla="*/ 25 h 45"/>
                <a:gd name="T22" fmla="*/ 19 w 34"/>
                <a:gd name="T23" fmla="*/ 24 h 45"/>
                <a:gd name="T24" fmla="*/ 21 w 34"/>
                <a:gd name="T25" fmla="*/ 23 h 45"/>
                <a:gd name="T26" fmla="*/ 24 w 34"/>
                <a:gd name="T27" fmla="*/ 24 h 45"/>
                <a:gd name="T28" fmla="*/ 31 w 34"/>
                <a:gd name="T29" fmla="*/ 28 h 45"/>
                <a:gd name="T30" fmla="*/ 31 w 34"/>
                <a:gd name="T31" fmla="*/ 27 h 45"/>
                <a:gd name="T32" fmla="*/ 24 w 34"/>
                <a:gd name="T33" fmla="*/ 23 h 45"/>
                <a:gd name="T34" fmla="*/ 21 w 34"/>
                <a:gd name="T35" fmla="*/ 23 h 45"/>
                <a:gd name="T36" fmla="*/ 17 w 34"/>
                <a:gd name="T37" fmla="*/ 23 h 45"/>
                <a:gd name="T38" fmla="*/ 14 w 34"/>
                <a:gd name="T39" fmla="*/ 24 h 45"/>
                <a:gd name="T40" fmla="*/ 1 w 34"/>
                <a:gd name="T41" fmla="*/ 0 h 45"/>
                <a:gd name="T42" fmla="*/ 0 w 34"/>
                <a:gd name="T43" fmla="*/ 1 h 45"/>
                <a:gd name="T44" fmla="*/ 13 w 34"/>
                <a:gd name="T45" fmla="*/ 25 h 45"/>
                <a:gd name="T46" fmla="*/ 7 w 34"/>
                <a:gd name="T47" fmla="*/ 31 h 45"/>
                <a:gd name="T48" fmla="*/ 7 w 34"/>
                <a:gd name="T49" fmla="*/ 33 h 45"/>
                <a:gd name="T50" fmla="*/ 7 w 34"/>
                <a:gd name="T51" fmla="*/ 35 h 45"/>
                <a:gd name="T52" fmla="*/ 8 w 34"/>
                <a:gd name="T53" fmla="*/ 37 h 45"/>
                <a:gd name="T54" fmla="*/ 12 w 34"/>
                <a:gd name="T55" fmla="*/ 41 h 45"/>
                <a:gd name="T56" fmla="*/ 16 w 34"/>
                <a:gd name="T57" fmla="*/ 44 h 45"/>
                <a:gd name="T58" fmla="*/ 20 w 34"/>
                <a:gd name="T59" fmla="*/ 44 h 45"/>
                <a:gd name="T60" fmla="*/ 24 w 34"/>
                <a:gd name="T61" fmla="*/ 44 h 45"/>
                <a:gd name="T62" fmla="*/ 27 w 34"/>
                <a:gd name="T63" fmla="*/ 44 h 45"/>
                <a:gd name="T64" fmla="*/ 32 w 34"/>
                <a:gd name="T65" fmla="*/ 40 h 45"/>
                <a:gd name="T66" fmla="*/ 33 w 34"/>
                <a:gd name="T67" fmla="*/ 37 h 45"/>
                <a:gd name="T68" fmla="*/ 33 w 34"/>
                <a:gd name="T69"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45">
                  <a:moveTo>
                    <a:pt x="33" y="38"/>
                  </a:moveTo>
                  <a:lnTo>
                    <a:pt x="28" y="41"/>
                  </a:lnTo>
                  <a:lnTo>
                    <a:pt x="23" y="43"/>
                  </a:lnTo>
                  <a:lnTo>
                    <a:pt x="21" y="44"/>
                  </a:lnTo>
                  <a:lnTo>
                    <a:pt x="17" y="42"/>
                  </a:lnTo>
                  <a:lnTo>
                    <a:pt x="13" y="40"/>
                  </a:lnTo>
                  <a:lnTo>
                    <a:pt x="10" y="37"/>
                  </a:lnTo>
                  <a:lnTo>
                    <a:pt x="8" y="35"/>
                  </a:lnTo>
                  <a:lnTo>
                    <a:pt x="8" y="33"/>
                  </a:lnTo>
                  <a:lnTo>
                    <a:pt x="8" y="32"/>
                  </a:lnTo>
                  <a:lnTo>
                    <a:pt x="16" y="25"/>
                  </a:lnTo>
                  <a:lnTo>
                    <a:pt x="19" y="24"/>
                  </a:lnTo>
                  <a:lnTo>
                    <a:pt x="21" y="23"/>
                  </a:lnTo>
                  <a:lnTo>
                    <a:pt x="24" y="24"/>
                  </a:lnTo>
                  <a:lnTo>
                    <a:pt x="31" y="28"/>
                  </a:lnTo>
                  <a:lnTo>
                    <a:pt x="31" y="27"/>
                  </a:lnTo>
                  <a:lnTo>
                    <a:pt x="24" y="23"/>
                  </a:lnTo>
                  <a:lnTo>
                    <a:pt x="21" y="23"/>
                  </a:lnTo>
                  <a:lnTo>
                    <a:pt x="17" y="23"/>
                  </a:lnTo>
                  <a:lnTo>
                    <a:pt x="14" y="24"/>
                  </a:lnTo>
                  <a:lnTo>
                    <a:pt x="1" y="0"/>
                  </a:lnTo>
                  <a:lnTo>
                    <a:pt x="0" y="1"/>
                  </a:lnTo>
                  <a:lnTo>
                    <a:pt x="13" y="25"/>
                  </a:lnTo>
                  <a:lnTo>
                    <a:pt x="7" y="31"/>
                  </a:lnTo>
                  <a:lnTo>
                    <a:pt x="7" y="33"/>
                  </a:lnTo>
                  <a:lnTo>
                    <a:pt x="7" y="35"/>
                  </a:lnTo>
                  <a:lnTo>
                    <a:pt x="8" y="37"/>
                  </a:lnTo>
                  <a:lnTo>
                    <a:pt x="12" y="41"/>
                  </a:lnTo>
                  <a:lnTo>
                    <a:pt x="16" y="44"/>
                  </a:lnTo>
                  <a:lnTo>
                    <a:pt x="20" y="44"/>
                  </a:lnTo>
                  <a:lnTo>
                    <a:pt x="24" y="44"/>
                  </a:lnTo>
                  <a:lnTo>
                    <a:pt x="27" y="44"/>
                  </a:lnTo>
                  <a:lnTo>
                    <a:pt x="32" y="40"/>
                  </a:lnTo>
                  <a:lnTo>
                    <a:pt x="33" y="37"/>
                  </a:lnTo>
                  <a:lnTo>
                    <a:pt x="33" y="3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3" name="Freeform 53"/>
            <p:cNvSpPr>
              <a:spLocks/>
            </p:cNvSpPr>
            <p:nvPr/>
          </p:nvSpPr>
          <p:spPr bwMode="auto">
            <a:xfrm>
              <a:off x="4787" y="2295"/>
              <a:ext cx="36" cy="35"/>
            </a:xfrm>
            <a:custGeom>
              <a:avLst/>
              <a:gdLst>
                <a:gd name="T0" fmla="*/ 35 w 36"/>
                <a:gd name="T1" fmla="*/ 9 h 35"/>
                <a:gd name="T2" fmla="*/ 32 w 36"/>
                <a:gd name="T3" fmla="*/ 10 h 35"/>
                <a:gd name="T4" fmla="*/ 28 w 36"/>
                <a:gd name="T5" fmla="*/ 8 h 35"/>
                <a:gd name="T6" fmla="*/ 26 w 36"/>
                <a:gd name="T7" fmla="*/ 4 h 35"/>
                <a:gd name="T8" fmla="*/ 22 w 36"/>
                <a:gd name="T9" fmla="*/ 0 h 35"/>
                <a:gd name="T10" fmla="*/ 20 w 36"/>
                <a:gd name="T11" fmla="*/ 0 h 35"/>
                <a:gd name="T12" fmla="*/ 20 w 36"/>
                <a:gd name="T13" fmla="*/ 2 h 35"/>
                <a:gd name="T14" fmla="*/ 24 w 36"/>
                <a:gd name="T15" fmla="*/ 4 h 35"/>
                <a:gd name="T16" fmla="*/ 24 w 36"/>
                <a:gd name="T17" fmla="*/ 6 h 35"/>
                <a:gd name="T18" fmla="*/ 21 w 36"/>
                <a:gd name="T19" fmla="*/ 12 h 35"/>
                <a:gd name="T20" fmla="*/ 22 w 36"/>
                <a:gd name="T21" fmla="*/ 14 h 35"/>
                <a:gd name="T22" fmla="*/ 23 w 36"/>
                <a:gd name="T23" fmla="*/ 13 h 35"/>
                <a:gd name="T24" fmla="*/ 26 w 36"/>
                <a:gd name="T25" fmla="*/ 10 h 35"/>
                <a:gd name="T26" fmla="*/ 27 w 36"/>
                <a:gd name="T27" fmla="*/ 12 h 35"/>
                <a:gd name="T28" fmla="*/ 24 w 36"/>
                <a:gd name="T29" fmla="*/ 17 h 35"/>
                <a:gd name="T30" fmla="*/ 21 w 36"/>
                <a:gd name="T31" fmla="*/ 17 h 35"/>
                <a:gd name="T32" fmla="*/ 15 w 36"/>
                <a:gd name="T33" fmla="*/ 12 h 35"/>
                <a:gd name="T34" fmla="*/ 9 w 36"/>
                <a:gd name="T35" fmla="*/ 10 h 35"/>
                <a:gd name="T36" fmla="*/ 4 w 36"/>
                <a:gd name="T37" fmla="*/ 9 h 35"/>
                <a:gd name="T38" fmla="*/ 3 w 36"/>
                <a:gd name="T39" fmla="*/ 9 h 35"/>
                <a:gd name="T40" fmla="*/ 6 w 36"/>
                <a:gd name="T41" fmla="*/ 11 h 35"/>
                <a:gd name="T42" fmla="*/ 8 w 36"/>
                <a:gd name="T43" fmla="*/ 11 h 35"/>
                <a:gd name="T44" fmla="*/ 13 w 36"/>
                <a:gd name="T45" fmla="*/ 17 h 35"/>
                <a:gd name="T46" fmla="*/ 14 w 36"/>
                <a:gd name="T47" fmla="*/ 19 h 35"/>
                <a:gd name="T48" fmla="*/ 16 w 36"/>
                <a:gd name="T49" fmla="*/ 20 h 35"/>
                <a:gd name="T50" fmla="*/ 14 w 36"/>
                <a:gd name="T51" fmla="*/ 23 h 35"/>
                <a:gd name="T52" fmla="*/ 11 w 36"/>
                <a:gd name="T53" fmla="*/ 21 h 35"/>
                <a:gd name="T54" fmla="*/ 8 w 36"/>
                <a:gd name="T55" fmla="*/ 19 h 35"/>
                <a:gd name="T56" fmla="*/ 8 w 36"/>
                <a:gd name="T57" fmla="*/ 21 h 35"/>
                <a:gd name="T58" fmla="*/ 1 w 36"/>
                <a:gd name="T59" fmla="*/ 19 h 35"/>
                <a:gd name="T60" fmla="*/ 0 w 36"/>
                <a:gd name="T61" fmla="*/ 19 h 35"/>
                <a:gd name="T62" fmla="*/ 2 w 36"/>
                <a:gd name="T63" fmla="*/ 21 h 35"/>
                <a:gd name="T64" fmla="*/ 6 w 36"/>
                <a:gd name="T65" fmla="*/ 23 h 35"/>
                <a:gd name="T66" fmla="*/ 8 w 36"/>
                <a:gd name="T67" fmla="*/ 26 h 35"/>
                <a:gd name="T68" fmla="*/ 11 w 36"/>
                <a:gd name="T69" fmla="*/ 28 h 35"/>
                <a:gd name="T70" fmla="*/ 6 w 36"/>
                <a:gd name="T71" fmla="*/ 34 h 35"/>
                <a:gd name="T72" fmla="*/ 10 w 36"/>
                <a:gd name="T73" fmla="*/ 32 h 35"/>
                <a:gd name="T74" fmla="*/ 13 w 36"/>
                <a:gd name="T75" fmla="*/ 28 h 35"/>
                <a:gd name="T76" fmla="*/ 15 w 36"/>
                <a:gd name="T77" fmla="*/ 26 h 35"/>
                <a:gd name="T78" fmla="*/ 21 w 36"/>
                <a:gd name="T79" fmla="*/ 23 h 35"/>
                <a:gd name="T80" fmla="*/ 31 w 36"/>
                <a:gd name="T81" fmla="*/ 15 h 35"/>
                <a:gd name="T82" fmla="*/ 35 w 36"/>
                <a:gd name="T8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 h="35">
                  <a:moveTo>
                    <a:pt x="35" y="9"/>
                  </a:moveTo>
                  <a:lnTo>
                    <a:pt x="32" y="10"/>
                  </a:lnTo>
                  <a:lnTo>
                    <a:pt x="28" y="8"/>
                  </a:lnTo>
                  <a:lnTo>
                    <a:pt x="26" y="4"/>
                  </a:lnTo>
                  <a:lnTo>
                    <a:pt x="22" y="0"/>
                  </a:lnTo>
                  <a:lnTo>
                    <a:pt x="20" y="0"/>
                  </a:lnTo>
                  <a:lnTo>
                    <a:pt x="20" y="2"/>
                  </a:lnTo>
                  <a:lnTo>
                    <a:pt x="24" y="4"/>
                  </a:lnTo>
                  <a:lnTo>
                    <a:pt x="24" y="6"/>
                  </a:lnTo>
                  <a:lnTo>
                    <a:pt x="21" y="12"/>
                  </a:lnTo>
                  <a:lnTo>
                    <a:pt x="22" y="14"/>
                  </a:lnTo>
                  <a:lnTo>
                    <a:pt x="23" y="13"/>
                  </a:lnTo>
                  <a:lnTo>
                    <a:pt x="26" y="10"/>
                  </a:lnTo>
                  <a:lnTo>
                    <a:pt x="27" y="12"/>
                  </a:lnTo>
                  <a:lnTo>
                    <a:pt x="24" y="17"/>
                  </a:lnTo>
                  <a:lnTo>
                    <a:pt x="21" y="17"/>
                  </a:lnTo>
                  <a:lnTo>
                    <a:pt x="15" y="12"/>
                  </a:lnTo>
                  <a:lnTo>
                    <a:pt x="9" y="10"/>
                  </a:lnTo>
                  <a:lnTo>
                    <a:pt x="4" y="9"/>
                  </a:lnTo>
                  <a:lnTo>
                    <a:pt x="3" y="9"/>
                  </a:lnTo>
                  <a:lnTo>
                    <a:pt x="6" y="11"/>
                  </a:lnTo>
                  <a:lnTo>
                    <a:pt x="8" y="11"/>
                  </a:lnTo>
                  <a:lnTo>
                    <a:pt x="13" y="17"/>
                  </a:lnTo>
                  <a:lnTo>
                    <a:pt x="14" y="19"/>
                  </a:lnTo>
                  <a:lnTo>
                    <a:pt x="16" y="20"/>
                  </a:lnTo>
                  <a:lnTo>
                    <a:pt x="14" y="23"/>
                  </a:lnTo>
                  <a:lnTo>
                    <a:pt x="11" y="21"/>
                  </a:lnTo>
                  <a:lnTo>
                    <a:pt x="8" y="19"/>
                  </a:lnTo>
                  <a:lnTo>
                    <a:pt x="8" y="21"/>
                  </a:lnTo>
                  <a:lnTo>
                    <a:pt x="1" y="19"/>
                  </a:lnTo>
                  <a:lnTo>
                    <a:pt x="0" y="19"/>
                  </a:lnTo>
                  <a:lnTo>
                    <a:pt x="2" y="21"/>
                  </a:lnTo>
                  <a:lnTo>
                    <a:pt x="6" y="23"/>
                  </a:lnTo>
                  <a:lnTo>
                    <a:pt x="8" y="26"/>
                  </a:lnTo>
                  <a:lnTo>
                    <a:pt x="11" y="28"/>
                  </a:lnTo>
                  <a:lnTo>
                    <a:pt x="6" y="34"/>
                  </a:lnTo>
                  <a:lnTo>
                    <a:pt x="10" y="32"/>
                  </a:lnTo>
                  <a:lnTo>
                    <a:pt x="13" y="28"/>
                  </a:lnTo>
                  <a:lnTo>
                    <a:pt x="15" y="26"/>
                  </a:lnTo>
                  <a:lnTo>
                    <a:pt x="21" y="23"/>
                  </a:lnTo>
                  <a:lnTo>
                    <a:pt x="31" y="15"/>
                  </a:lnTo>
                  <a:lnTo>
                    <a:pt x="3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4" name="Freeform 54"/>
            <p:cNvSpPr>
              <a:spLocks/>
            </p:cNvSpPr>
            <p:nvPr/>
          </p:nvSpPr>
          <p:spPr bwMode="auto">
            <a:xfrm>
              <a:off x="4779" y="2290"/>
              <a:ext cx="33" cy="23"/>
            </a:xfrm>
            <a:custGeom>
              <a:avLst/>
              <a:gdLst>
                <a:gd name="T0" fmla="*/ 29 w 33"/>
                <a:gd name="T1" fmla="*/ 0 h 23"/>
                <a:gd name="T2" fmla="*/ 32 w 33"/>
                <a:gd name="T3" fmla="*/ 2 h 23"/>
                <a:gd name="T4" fmla="*/ 29 w 33"/>
                <a:gd name="T5" fmla="*/ 6 h 23"/>
                <a:gd name="T6" fmla="*/ 22 w 33"/>
                <a:gd name="T7" fmla="*/ 4 h 23"/>
                <a:gd name="T8" fmla="*/ 11 w 33"/>
                <a:gd name="T9" fmla="*/ 10 h 23"/>
                <a:gd name="T10" fmla="*/ 10 w 33"/>
                <a:gd name="T11" fmla="*/ 11 h 23"/>
                <a:gd name="T12" fmla="*/ 7 w 33"/>
                <a:gd name="T13" fmla="*/ 14 h 23"/>
                <a:gd name="T14" fmla="*/ 7 w 33"/>
                <a:gd name="T15" fmla="*/ 17 h 23"/>
                <a:gd name="T16" fmla="*/ 4 w 33"/>
                <a:gd name="T17" fmla="*/ 22 h 23"/>
                <a:gd name="T18" fmla="*/ 3 w 33"/>
                <a:gd name="T19" fmla="*/ 22 h 23"/>
                <a:gd name="T20" fmla="*/ 0 w 33"/>
                <a:gd name="T21" fmla="*/ 17 h 23"/>
                <a:gd name="T22" fmla="*/ 0 w 33"/>
                <a:gd name="T23" fmla="*/ 14 h 23"/>
                <a:gd name="T24" fmla="*/ 7 w 33"/>
                <a:gd name="T25" fmla="*/ 14 h 23"/>
                <a:gd name="T26" fmla="*/ 8 w 33"/>
                <a:gd name="T27" fmla="*/ 11 h 23"/>
                <a:gd name="T28" fmla="*/ 8 w 33"/>
                <a:gd name="T29" fmla="*/ 7 h 23"/>
                <a:gd name="T30" fmla="*/ 12 w 33"/>
                <a:gd name="T31" fmla="*/ 4 h 23"/>
                <a:gd name="T32" fmla="*/ 26 w 33"/>
                <a:gd name="T33" fmla="*/ 0 h 23"/>
                <a:gd name="T34" fmla="*/ 29 w 33"/>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23">
                  <a:moveTo>
                    <a:pt x="29" y="0"/>
                  </a:moveTo>
                  <a:lnTo>
                    <a:pt x="32" y="2"/>
                  </a:lnTo>
                  <a:lnTo>
                    <a:pt x="29" y="6"/>
                  </a:lnTo>
                  <a:lnTo>
                    <a:pt x="22" y="4"/>
                  </a:lnTo>
                  <a:lnTo>
                    <a:pt x="11" y="10"/>
                  </a:lnTo>
                  <a:lnTo>
                    <a:pt x="10" y="11"/>
                  </a:lnTo>
                  <a:lnTo>
                    <a:pt x="7" y="14"/>
                  </a:lnTo>
                  <a:lnTo>
                    <a:pt x="7" y="17"/>
                  </a:lnTo>
                  <a:lnTo>
                    <a:pt x="4" y="22"/>
                  </a:lnTo>
                  <a:lnTo>
                    <a:pt x="3" y="22"/>
                  </a:lnTo>
                  <a:lnTo>
                    <a:pt x="0" y="17"/>
                  </a:lnTo>
                  <a:lnTo>
                    <a:pt x="0" y="14"/>
                  </a:lnTo>
                  <a:lnTo>
                    <a:pt x="7" y="14"/>
                  </a:lnTo>
                  <a:lnTo>
                    <a:pt x="8" y="11"/>
                  </a:lnTo>
                  <a:lnTo>
                    <a:pt x="8" y="7"/>
                  </a:lnTo>
                  <a:lnTo>
                    <a:pt x="12" y="4"/>
                  </a:lnTo>
                  <a:lnTo>
                    <a:pt x="26" y="0"/>
                  </a:lnTo>
                  <a:lnTo>
                    <a:pt x="2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5" name="Freeform 55"/>
            <p:cNvSpPr>
              <a:spLocks/>
            </p:cNvSpPr>
            <p:nvPr/>
          </p:nvSpPr>
          <p:spPr bwMode="auto">
            <a:xfrm>
              <a:off x="4782" y="2304"/>
              <a:ext cx="41" cy="34"/>
            </a:xfrm>
            <a:custGeom>
              <a:avLst/>
              <a:gdLst>
                <a:gd name="T0" fmla="*/ 40 w 41"/>
                <a:gd name="T1" fmla="*/ 0 h 34"/>
                <a:gd name="T2" fmla="*/ 35 w 41"/>
                <a:gd name="T3" fmla="*/ 11 h 34"/>
                <a:gd name="T4" fmla="*/ 31 w 41"/>
                <a:gd name="T5" fmla="*/ 22 h 34"/>
                <a:gd name="T6" fmla="*/ 26 w 41"/>
                <a:gd name="T7" fmla="*/ 33 h 34"/>
                <a:gd name="T8" fmla="*/ 20 w 41"/>
                <a:gd name="T9" fmla="*/ 33 h 34"/>
                <a:gd name="T10" fmla="*/ 11 w 41"/>
                <a:gd name="T11" fmla="*/ 32 h 34"/>
                <a:gd name="T12" fmla="*/ 3 w 41"/>
                <a:gd name="T13" fmla="*/ 31 h 34"/>
                <a:gd name="T14" fmla="*/ 0 w 41"/>
                <a:gd name="T15" fmla="*/ 31 h 34"/>
                <a:gd name="T16" fmla="*/ 2 w 41"/>
                <a:gd name="T17" fmla="*/ 28 h 34"/>
                <a:gd name="T18" fmla="*/ 3 w 41"/>
                <a:gd name="T19" fmla="*/ 28 h 34"/>
                <a:gd name="T20" fmla="*/ 2 w 41"/>
                <a:gd name="T21" fmla="*/ 29 h 34"/>
                <a:gd name="T22" fmla="*/ 5 w 41"/>
                <a:gd name="T23" fmla="*/ 29 h 34"/>
                <a:gd name="T24" fmla="*/ 11 w 41"/>
                <a:gd name="T25" fmla="*/ 27 h 34"/>
                <a:gd name="T26" fmla="*/ 15 w 41"/>
                <a:gd name="T27" fmla="*/ 26 h 34"/>
                <a:gd name="T28" fmla="*/ 18 w 41"/>
                <a:gd name="T29" fmla="*/ 21 h 34"/>
                <a:gd name="T30" fmla="*/ 19 w 41"/>
                <a:gd name="T31" fmla="*/ 19 h 34"/>
                <a:gd name="T32" fmla="*/ 26 w 41"/>
                <a:gd name="T33" fmla="*/ 16 h 34"/>
                <a:gd name="T34" fmla="*/ 31 w 41"/>
                <a:gd name="T35" fmla="*/ 12 h 34"/>
                <a:gd name="T36" fmla="*/ 34 w 41"/>
                <a:gd name="T37" fmla="*/ 10 h 34"/>
                <a:gd name="T38" fmla="*/ 32 w 41"/>
                <a:gd name="T39" fmla="*/ 12 h 34"/>
                <a:gd name="T40" fmla="*/ 29 w 41"/>
                <a:gd name="T41" fmla="*/ 18 h 34"/>
                <a:gd name="T42" fmla="*/ 25 w 41"/>
                <a:gd name="T43" fmla="*/ 23 h 34"/>
                <a:gd name="T44" fmla="*/ 22 w 41"/>
                <a:gd name="T45" fmla="*/ 27 h 34"/>
                <a:gd name="T46" fmla="*/ 19 w 41"/>
                <a:gd name="T47" fmla="*/ 29 h 34"/>
                <a:gd name="T48" fmla="*/ 18 w 41"/>
                <a:gd name="T49" fmla="*/ 29 h 34"/>
                <a:gd name="T50" fmla="*/ 15 w 41"/>
                <a:gd name="T51" fmla="*/ 32 h 34"/>
                <a:gd name="T52" fmla="*/ 25 w 41"/>
                <a:gd name="T53" fmla="*/ 32 h 34"/>
                <a:gd name="T54" fmla="*/ 30 w 41"/>
                <a:gd name="T55" fmla="*/ 21 h 34"/>
                <a:gd name="T56" fmla="*/ 35 w 41"/>
                <a:gd name="T57" fmla="*/ 12 h 34"/>
                <a:gd name="T58" fmla="*/ 36 w 41"/>
                <a:gd name="T59" fmla="*/ 7 h 34"/>
                <a:gd name="T60" fmla="*/ 38 w 41"/>
                <a:gd name="T61" fmla="*/ 3 h 34"/>
                <a:gd name="T62" fmla="*/ 40 w 41"/>
                <a:gd name="T6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34">
                  <a:moveTo>
                    <a:pt x="40" y="0"/>
                  </a:moveTo>
                  <a:lnTo>
                    <a:pt x="35" y="11"/>
                  </a:lnTo>
                  <a:lnTo>
                    <a:pt x="31" y="22"/>
                  </a:lnTo>
                  <a:lnTo>
                    <a:pt x="26" y="33"/>
                  </a:lnTo>
                  <a:lnTo>
                    <a:pt x="20" y="33"/>
                  </a:lnTo>
                  <a:lnTo>
                    <a:pt x="11" y="32"/>
                  </a:lnTo>
                  <a:lnTo>
                    <a:pt x="3" y="31"/>
                  </a:lnTo>
                  <a:lnTo>
                    <a:pt x="0" y="31"/>
                  </a:lnTo>
                  <a:lnTo>
                    <a:pt x="2" y="28"/>
                  </a:lnTo>
                  <a:lnTo>
                    <a:pt x="3" y="28"/>
                  </a:lnTo>
                  <a:lnTo>
                    <a:pt x="2" y="29"/>
                  </a:lnTo>
                  <a:lnTo>
                    <a:pt x="5" y="29"/>
                  </a:lnTo>
                  <a:lnTo>
                    <a:pt x="11" y="27"/>
                  </a:lnTo>
                  <a:lnTo>
                    <a:pt x="15" y="26"/>
                  </a:lnTo>
                  <a:lnTo>
                    <a:pt x="18" y="21"/>
                  </a:lnTo>
                  <a:lnTo>
                    <a:pt x="19" y="19"/>
                  </a:lnTo>
                  <a:lnTo>
                    <a:pt x="26" y="16"/>
                  </a:lnTo>
                  <a:lnTo>
                    <a:pt x="31" y="12"/>
                  </a:lnTo>
                  <a:lnTo>
                    <a:pt x="34" y="10"/>
                  </a:lnTo>
                  <a:lnTo>
                    <a:pt x="32" y="12"/>
                  </a:lnTo>
                  <a:lnTo>
                    <a:pt x="29" y="18"/>
                  </a:lnTo>
                  <a:lnTo>
                    <a:pt x="25" y="23"/>
                  </a:lnTo>
                  <a:lnTo>
                    <a:pt x="22" y="27"/>
                  </a:lnTo>
                  <a:lnTo>
                    <a:pt x="19" y="29"/>
                  </a:lnTo>
                  <a:lnTo>
                    <a:pt x="18" y="29"/>
                  </a:lnTo>
                  <a:lnTo>
                    <a:pt x="15" y="32"/>
                  </a:lnTo>
                  <a:lnTo>
                    <a:pt x="25" y="32"/>
                  </a:lnTo>
                  <a:lnTo>
                    <a:pt x="30" y="21"/>
                  </a:lnTo>
                  <a:lnTo>
                    <a:pt x="35" y="12"/>
                  </a:lnTo>
                  <a:lnTo>
                    <a:pt x="36" y="7"/>
                  </a:lnTo>
                  <a:lnTo>
                    <a:pt x="38" y="3"/>
                  </a:lnTo>
                  <a:lnTo>
                    <a:pt x="4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6" name="Freeform 56"/>
            <p:cNvSpPr>
              <a:spLocks/>
            </p:cNvSpPr>
            <p:nvPr/>
          </p:nvSpPr>
          <p:spPr bwMode="auto">
            <a:xfrm>
              <a:off x="4781" y="2293"/>
              <a:ext cx="55" cy="74"/>
            </a:xfrm>
            <a:custGeom>
              <a:avLst/>
              <a:gdLst>
                <a:gd name="T0" fmla="*/ 53 w 55"/>
                <a:gd name="T1" fmla="*/ 3 h 74"/>
                <a:gd name="T2" fmla="*/ 50 w 55"/>
                <a:gd name="T3" fmla="*/ 13 h 74"/>
                <a:gd name="T4" fmla="*/ 47 w 55"/>
                <a:gd name="T5" fmla="*/ 24 h 74"/>
                <a:gd name="T6" fmla="*/ 43 w 55"/>
                <a:gd name="T7" fmla="*/ 33 h 74"/>
                <a:gd name="T8" fmla="*/ 37 w 55"/>
                <a:gd name="T9" fmla="*/ 45 h 74"/>
                <a:gd name="T10" fmla="*/ 31 w 55"/>
                <a:gd name="T11" fmla="*/ 55 h 74"/>
                <a:gd name="T12" fmla="*/ 28 w 55"/>
                <a:gd name="T13" fmla="*/ 43 h 74"/>
                <a:gd name="T14" fmla="*/ 27 w 55"/>
                <a:gd name="T15" fmla="*/ 43 h 74"/>
                <a:gd name="T16" fmla="*/ 31 w 55"/>
                <a:gd name="T17" fmla="*/ 55 h 74"/>
                <a:gd name="T18" fmla="*/ 22 w 55"/>
                <a:gd name="T19" fmla="*/ 55 h 74"/>
                <a:gd name="T20" fmla="*/ 15 w 55"/>
                <a:gd name="T21" fmla="*/ 54 h 74"/>
                <a:gd name="T22" fmla="*/ 8 w 55"/>
                <a:gd name="T23" fmla="*/ 53 h 74"/>
                <a:gd name="T24" fmla="*/ 5 w 55"/>
                <a:gd name="T25" fmla="*/ 52 h 74"/>
                <a:gd name="T26" fmla="*/ 2 w 55"/>
                <a:gd name="T27" fmla="*/ 42 h 74"/>
                <a:gd name="T28" fmla="*/ 3 w 55"/>
                <a:gd name="T29" fmla="*/ 38 h 74"/>
                <a:gd name="T30" fmla="*/ 2 w 55"/>
                <a:gd name="T31" fmla="*/ 38 h 74"/>
                <a:gd name="T32" fmla="*/ 0 w 55"/>
                <a:gd name="T33" fmla="*/ 42 h 74"/>
                <a:gd name="T34" fmla="*/ 4 w 55"/>
                <a:gd name="T35" fmla="*/ 52 h 74"/>
                <a:gd name="T36" fmla="*/ 10 w 55"/>
                <a:gd name="T37" fmla="*/ 54 h 74"/>
                <a:gd name="T38" fmla="*/ 17 w 55"/>
                <a:gd name="T39" fmla="*/ 56 h 74"/>
                <a:gd name="T40" fmla="*/ 15 w 55"/>
                <a:gd name="T41" fmla="*/ 66 h 74"/>
                <a:gd name="T42" fmla="*/ 15 w 55"/>
                <a:gd name="T43" fmla="*/ 67 h 74"/>
                <a:gd name="T44" fmla="*/ 22 w 55"/>
                <a:gd name="T45" fmla="*/ 70 h 74"/>
                <a:gd name="T46" fmla="*/ 29 w 55"/>
                <a:gd name="T47" fmla="*/ 72 h 74"/>
                <a:gd name="T48" fmla="*/ 34 w 55"/>
                <a:gd name="T49" fmla="*/ 73 h 74"/>
                <a:gd name="T50" fmla="*/ 37 w 55"/>
                <a:gd name="T51" fmla="*/ 73 h 74"/>
                <a:gd name="T52" fmla="*/ 38 w 55"/>
                <a:gd name="T53" fmla="*/ 73 h 74"/>
                <a:gd name="T54" fmla="*/ 39 w 55"/>
                <a:gd name="T55" fmla="*/ 71 h 74"/>
                <a:gd name="T56" fmla="*/ 42 w 55"/>
                <a:gd name="T57" fmla="*/ 63 h 74"/>
                <a:gd name="T58" fmla="*/ 46 w 55"/>
                <a:gd name="T59" fmla="*/ 49 h 74"/>
                <a:gd name="T60" fmla="*/ 50 w 55"/>
                <a:gd name="T61" fmla="*/ 32 h 74"/>
                <a:gd name="T62" fmla="*/ 53 w 55"/>
                <a:gd name="T63" fmla="*/ 18 h 74"/>
                <a:gd name="T64" fmla="*/ 54 w 55"/>
                <a:gd name="T65" fmla="*/ 9 h 74"/>
                <a:gd name="T66" fmla="*/ 54 w 55"/>
                <a:gd name="T67" fmla="*/ 0 h 74"/>
                <a:gd name="T68" fmla="*/ 53 w 55"/>
                <a:gd name="T69" fmla="*/ 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74">
                  <a:moveTo>
                    <a:pt x="53" y="3"/>
                  </a:moveTo>
                  <a:lnTo>
                    <a:pt x="50" y="13"/>
                  </a:lnTo>
                  <a:lnTo>
                    <a:pt x="47" y="24"/>
                  </a:lnTo>
                  <a:lnTo>
                    <a:pt x="43" y="33"/>
                  </a:lnTo>
                  <a:lnTo>
                    <a:pt x="37" y="45"/>
                  </a:lnTo>
                  <a:lnTo>
                    <a:pt x="31" y="55"/>
                  </a:lnTo>
                  <a:lnTo>
                    <a:pt x="28" y="43"/>
                  </a:lnTo>
                  <a:lnTo>
                    <a:pt x="27" y="43"/>
                  </a:lnTo>
                  <a:lnTo>
                    <a:pt x="31" y="55"/>
                  </a:lnTo>
                  <a:lnTo>
                    <a:pt x="22" y="55"/>
                  </a:lnTo>
                  <a:lnTo>
                    <a:pt x="15" y="54"/>
                  </a:lnTo>
                  <a:lnTo>
                    <a:pt x="8" y="53"/>
                  </a:lnTo>
                  <a:lnTo>
                    <a:pt x="5" y="52"/>
                  </a:lnTo>
                  <a:lnTo>
                    <a:pt x="2" y="42"/>
                  </a:lnTo>
                  <a:lnTo>
                    <a:pt x="3" y="38"/>
                  </a:lnTo>
                  <a:lnTo>
                    <a:pt x="2" y="38"/>
                  </a:lnTo>
                  <a:lnTo>
                    <a:pt x="0" y="42"/>
                  </a:lnTo>
                  <a:lnTo>
                    <a:pt x="4" y="52"/>
                  </a:lnTo>
                  <a:lnTo>
                    <a:pt x="10" y="54"/>
                  </a:lnTo>
                  <a:lnTo>
                    <a:pt x="17" y="56"/>
                  </a:lnTo>
                  <a:lnTo>
                    <a:pt x="15" y="66"/>
                  </a:lnTo>
                  <a:lnTo>
                    <a:pt x="15" y="67"/>
                  </a:lnTo>
                  <a:lnTo>
                    <a:pt x="22" y="70"/>
                  </a:lnTo>
                  <a:lnTo>
                    <a:pt x="29" y="72"/>
                  </a:lnTo>
                  <a:lnTo>
                    <a:pt x="34" y="73"/>
                  </a:lnTo>
                  <a:lnTo>
                    <a:pt x="37" y="73"/>
                  </a:lnTo>
                  <a:lnTo>
                    <a:pt x="38" y="73"/>
                  </a:lnTo>
                  <a:lnTo>
                    <a:pt x="39" y="71"/>
                  </a:lnTo>
                  <a:lnTo>
                    <a:pt x="42" y="63"/>
                  </a:lnTo>
                  <a:lnTo>
                    <a:pt x="46" y="49"/>
                  </a:lnTo>
                  <a:lnTo>
                    <a:pt x="50" y="32"/>
                  </a:lnTo>
                  <a:lnTo>
                    <a:pt x="53" y="18"/>
                  </a:lnTo>
                  <a:lnTo>
                    <a:pt x="54" y="9"/>
                  </a:lnTo>
                  <a:lnTo>
                    <a:pt x="54" y="0"/>
                  </a:lnTo>
                  <a:lnTo>
                    <a:pt x="53"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7" name="Line 57"/>
            <p:cNvSpPr>
              <a:spLocks noChangeShapeType="1"/>
            </p:cNvSpPr>
            <p:nvPr/>
          </p:nvSpPr>
          <p:spPr bwMode="auto">
            <a:xfrm flipH="1">
              <a:off x="4783" y="2256"/>
              <a:ext cx="13" cy="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8" name="Line 58"/>
            <p:cNvSpPr>
              <a:spLocks noChangeShapeType="1"/>
            </p:cNvSpPr>
            <p:nvPr/>
          </p:nvSpPr>
          <p:spPr bwMode="auto">
            <a:xfrm flipH="1">
              <a:off x="4783" y="2260"/>
              <a:ext cx="12" cy="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9" name="Line 59"/>
            <p:cNvSpPr>
              <a:spLocks noChangeShapeType="1"/>
            </p:cNvSpPr>
            <p:nvPr/>
          </p:nvSpPr>
          <p:spPr bwMode="auto">
            <a:xfrm flipH="1">
              <a:off x="4784" y="2264"/>
              <a:ext cx="11" cy="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0" name="Line 60"/>
            <p:cNvSpPr>
              <a:spLocks noChangeShapeType="1"/>
            </p:cNvSpPr>
            <p:nvPr/>
          </p:nvSpPr>
          <p:spPr bwMode="auto">
            <a:xfrm flipH="1">
              <a:off x="4786" y="2270"/>
              <a:ext cx="9" cy="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1" name="Line 61"/>
            <p:cNvSpPr>
              <a:spLocks noChangeShapeType="1"/>
            </p:cNvSpPr>
            <p:nvPr/>
          </p:nvSpPr>
          <p:spPr bwMode="auto">
            <a:xfrm flipH="1">
              <a:off x="4787" y="2278"/>
              <a:ext cx="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2" name="Freeform 62"/>
            <p:cNvSpPr>
              <a:spLocks/>
            </p:cNvSpPr>
            <p:nvPr/>
          </p:nvSpPr>
          <p:spPr bwMode="auto">
            <a:xfrm>
              <a:off x="4735" y="2260"/>
              <a:ext cx="12" cy="63"/>
            </a:xfrm>
            <a:custGeom>
              <a:avLst/>
              <a:gdLst>
                <a:gd name="T0" fmla="*/ 11 w 12"/>
                <a:gd name="T1" fmla="*/ 0 h 63"/>
                <a:gd name="T2" fmla="*/ 8 w 12"/>
                <a:gd name="T3" fmla="*/ 3 h 63"/>
                <a:gd name="T4" fmla="*/ 6 w 12"/>
                <a:gd name="T5" fmla="*/ 7 h 63"/>
                <a:gd name="T6" fmla="*/ 3 w 12"/>
                <a:gd name="T7" fmla="*/ 12 h 63"/>
                <a:gd name="T8" fmla="*/ 1 w 12"/>
                <a:gd name="T9" fmla="*/ 21 h 63"/>
                <a:gd name="T10" fmla="*/ 1 w 12"/>
                <a:gd name="T11" fmla="*/ 28 h 63"/>
                <a:gd name="T12" fmla="*/ 1 w 12"/>
                <a:gd name="T13" fmla="*/ 37 h 63"/>
                <a:gd name="T14" fmla="*/ 3 w 12"/>
                <a:gd name="T15" fmla="*/ 45 h 63"/>
                <a:gd name="T16" fmla="*/ 8 w 12"/>
                <a:gd name="T17" fmla="*/ 62 h 63"/>
                <a:gd name="T18" fmla="*/ 2 w 12"/>
                <a:gd name="T19" fmla="*/ 44 h 63"/>
                <a:gd name="T20" fmla="*/ 0 w 12"/>
                <a:gd name="T21" fmla="*/ 35 h 63"/>
                <a:gd name="T22" fmla="*/ 0 w 12"/>
                <a:gd name="T23" fmla="*/ 28 h 63"/>
                <a:gd name="T24" fmla="*/ 0 w 12"/>
                <a:gd name="T25" fmla="*/ 21 h 63"/>
                <a:gd name="T26" fmla="*/ 1 w 12"/>
                <a:gd name="T27" fmla="*/ 13 h 63"/>
                <a:gd name="T28" fmla="*/ 3 w 12"/>
                <a:gd name="T29" fmla="*/ 10 h 63"/>
                <a:gd name="T30" fmla="*/ 4 w 12"/>
                <a:gd name="T31" fmla="*/ 6 h 63"/>
                <a:gd name="T32" fmla="*/ 6 w 12"/>
                <a:gd name="T33" fmla="*/ 4 h 63"/>
                <a:gd name="T34" fmla="*/ 8 w 12"/>
                <a:gd name="T35" fmla="*/ 1 h 63"/>
                <a:gd name="T36" fmla="*/ 11 w 12"/>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63">
                  <a:moveTo>
                    <a:pt x="11" y="0"/>
                  </a:moveTo>
                  <a:lnTo>
                    <a:pt x="8" y="3"/>
                  </a:lnTo>
                  <a:lnTo>
                    <a:pt x="6" y="7"/>
                  </a:lnTo>
                  <a:lnTo>
                    <a:pt x="3" y="12"/>
                  </a:lnTo>
                  <a:lnTo>
                    <a:pt x="1" y="21"/>
                  </a:lnTo>
                  <a:lnTo>
                    <a:pt x="1" y="28"/>
                  </a:lnTo>
                  <a:lnTo>
                    <a:pt x="1" y="37"/>
                  </a:lnTo>
                  <a:lnTo>
                    <a:pt x="3" y="45"/>
                  </a:lnTo>
                  <a:lnTo>
                    <a:pt x="8" y="62"/>
                  </a:lnTo>
                  <a:lnTo>
                    <a:pt x="2" y="44"/>
                  </a:lnTo>
                  <a:lnTo>
                    <a:pt x="0" y="35"/>
                  </a:lnTo>
                  <a:lnTo>
                    <a:pt x="0" y="28"/>
                  </a:lnTo>
                  <a:lnTo>
                    <a:pt x="0" y="21"/>
                  </a:lnTo>
                  <a:lnTo>
                    <a:pt x="1" y="13"/>
                  </a:lnTo>
                  <a:lnTo>
                    <a:pt x="3" y="10"/>
                  </a:lnTo>
                  <a:lnTo>
                    <a:pt x="4" y="6"/>
                  </a:lnTo>
                  <a:lnTo>
                    <a:pt x="6" y="4"/>
                  </a:lnTo>
                  <a:lnTo>
                    <a:pt x="8" y="1"/>
                  </a:lnTo>
                  <a:lnTo>
                    <a:pt x="1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3" name="Freeform 63"/>
            <p:cNvSpPr>
              <a:spLocks/>
            </p:cNvSpPr>
            <p:nvPr/>
          </p:nvSpPr>
          <p:spPr bwMode="auto">
            <a:xfrm>
              <a:off x="4772" y="2345"/>
              <a:ext cx="23" cy="17"/>
            </a:xfrm>
            <a:custGeom>
              <a:avLst/>
              <a:gdLst>
                <a:gd name="T0" fmla="*/ 19 w 23"/>
                <a:gd name="T1" fmla="*/ 0 h 17"/>
                <a:gd name="T2" fmla="*/ 19 w 23"/>
                <a:gd name="T3" fmla="*/ 3 h 17"/>
                <a:gd name="T4" fmla="*/ 17 w 23"/>
                <a:gd name="T5" fmla="*/ 4 h 17"/>
                <a:gd name="T6" fmla="*/ 15 w 23"/>
                <a:gd name="T7" fmla="*/ 5 h 17"/>
                <a:gd name="T8" fmla="*/ 14 w 23"/>
                <a:gd name="T9" fmla="*/ 5 h 17"/>
                <a:gd name="T10" fmla="*/ 11 w 23"/>
                <a:gd name="T11" fmla="*/ 5 h 17"/>
                <a:gd name="T12" fmla="*/ 7 w 23"/>
                <a:gd name="T13" fmla="*/ 4 h 17"/>
                <a:gd name="T14" fmla="*/ 6 w 23"/>
                <a:gd name="T15" fmla="*/ 5 h 17"/>
                <a:gd name="T16" fmla="*/ 5 w 23"/>
                <a:gd name="T17" fmla="*/ 6 h 17"/>
                <a:gd name="T18" fmla="*/ 5 w 23"/>
                <a:gd name="T19" fmla="*/ 8 h 17"/>
                <a:gd name="T20" fmla="*/ 7 w 23"/>
                <a:gd name="T21" fmla="*/ 11 h 17"/>
                <a:gd name="T22" fmla="*/ 8 w 23"/>
                <a:gd name="T23" fmla="*/ 14 h 17"/>
                <a:gd name="T24" fmla="*/ 5 w 23"/>
                <a:gd name="T25" fmla="*/ 14 h 17"/>
                <a:gd name="T26" fmla="*/ 3 w 23"/>
                <a:gd name="T27" fmla="*/ 13 h 17"/>
                <a:gd name="T28" fmla="*/ 1 w 23"/>
                <a:gd name="T29" fmla="*/ 11 h 17"/>
                <a:gd name="T30" fmla="*/ 0 w 23"/>
                <a:gd name="T31" fmla="*/ 11 h 17"/>
                <a:gd name="T32" fmla="*/ 1 w 23"/>
                <a:gd name="T33" fmla="*/ 12 h 17"/>
                <a:gd name="T34" fmla="*/ 1 w 23"/>
                <a:gd name="T35" fmla="*/ 14 h 17"/>
                <a:gd name="T36" fmla="*/ 2 w 23"/>
                <a:gd name="T37" fmla="*/ 15 h 17"/>
                <a:gd name="T38" fmla="*/ 3 w 23"/>
                <a:gd name="T39" fmla="*/ 15 h 17"/>
                <a:gd name="T40" fmla="*/ 4 w 23"/>
                <a:gd name="T41" fmla="*/ 16 h 17"/>
                <a:gd name="T42" fmla="*/ 7 w 23"/>
                <a:gd name="T43" fmla="*/ 16 h 17"/>
                <a:gd name="T44" fmla="*/ 9 w 23"/>
                <a:gd name="T45" fmla="*/ 16 h 17"/>
                <a:gd name="T46" fmla="*/ 10 w 23"/>
                <a:gd name="T47" fmla="*/ 16 h 17"/>
                <a:gd name="T48" fmla="*/ 12 w 23"/>
                <a:gd name="T49" fmla="*/ 13 h 17"/>
                <a:gd name="T50" fmla="*/ 12 w 23"/>
                <a:gd name="T51" fmla="*/ 12 h 17"/>
                <a:gd name="T52" fmla="*/ 10 w 23"/>
                <a:gd name="T53" fmla="*/ 11 h 17"/>
                <a:gd name="T54" fmla="*/ 12 w 23"/>
                <a:gd name="T55" fmla="*/ 13 h 17"/>
                <a:gd name="T56" fmla="*/ 11 w 23"/>
                <a:gd name="T57" fmla="*/ 13 h 17"/>
                <a:gd name="T58" fmla="*/ 10 w 23"/>
                <a:gd name="T59" fmla="*/ 15 h 17"/>
                <a:gd name="T60" fmla="*/ 8 w 23"/>
                <a:gd name="T61" fmla="*/ 13 h 17"/>
                <a:gd name="T62" fmla="*/ 7 w 23"/>
                <a:gd name="T63" fmla="*/ 11 h 17"/>
                <a:gd name="T64" fmla="*/ 6 w 23"/>
                <a:gd name="T65" fmla="*/ 8 h 17"/>
                <a:gd name="T66" fmla="*/ 6 w 23"/>
                <a:gd name="T67" fmla="*/ 7 h 17"/>
                <a:gd name="T68" fmla="*/ 6 w 23"/>
                <a:gd name="T69" fmla="*/ 5 h 17"/>
                <a:gd name="T70" fmla="*/ 7 w 23"/>
                <a:gd name="T71" fmla="*/ 5 h 17"/>
                <a:gd name="T72" fmla="*/ 8 w 23"/>
                <a:gd name="T73" fmla="*/ 7 h 17"/>
                <a:gd name="T74" fmla="*/ 9 w 23"/>
                <a:gd name="T75" fmla="*/ 8 h 17"/>
                <a:gd name="T76" fmla="*/ 13 w 23"/>
                <a:gd name="T77" fmla="*/ 8 h 17"/>
                <a:gd name="T78" fmla="*/ 14 w 23"/>
                <a:gd name="T79" fmla="*/ 9 h 17"/>
                <a:gd name="T80" fmla="*/ 16 w 23"/>
                <a:gd name="T81" fmla="*/ 8 h 17"/>
                <a:gd name="T82" fmla="*/ 18 w 23"/>
                <a:gd name="T83" fmla="*/ 8 h 17"/>
                <a:gd name="T84" fmla="*/ 20 w 23"/>
                <a:gd name="T85" fmla="*/ 6 h 17"/>
                <a:gd name="T86" fmla="*/ 21 w 23"/>
                <a:gd name="T87" fmla="*/ 4 h 17"/>
                <a:gd name="T88" fmla="*/ 21 w 23"/>
                <a:gd name="T89" fmla="*/ 3 h 17"/>
                <a:gd name="T90" fmla="*/ 22 w 23"/>
                <a:gd name="T91" fmla="*/ 1 h 17"/>
                <a:gd name="T92" fmla="*/ 21 w 23"/>
                <a:gd name="T93" fmla="*/ 0 h 17"/>
                <a:gd name="T94" fmla="*/ 20 w 23"/>
                <a:gd name="T95" fmla="*/ 0 h 17"/>
                <a:gd name="T96" fmla="*/ 19 w 23"/>
                <a:gd name="T9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 h="17">
                  <a:moveTo>
                    <a:pt x="19" y="0"/>
                  </a:moveTo>
                  <a:lnTo>
                    <a:pt x="19" y="3"/>
                  </a:lnTo>
                  <a:lnTo>
                    <a:pt x="17" y="4"/>
                  </a:lnTo>
                  <a:lnTo>
                    <a:pt x="15" y="5"/>
                  </a:lnTo>
                  <a:lnTo>
                    <a:pt x="14" y="5"/>
                  </a:lnTo>
                  <a:lnTo>
                    <a:pt x="11" y="5"/>
                  </a:lnTo>
                  <a:lnTo>
                    <a:pt x="7" y="4"/>
                  </a:lnTo>
                  <a:lnTo>
                    <a:pt x="6" y="5"/>
                  </a:lnTo>
                  <a:lnTo>
                    <a:pt x="5" y="6"/>
                  </a:lnTo>
                  <a:lnTo>
                    <a:pt x="5" y="8"/>
                  </a:lnTo>
                  <a:lnTo>
                    <a:pt x="7" y="11"/>
                  </a:lnTo>
                  <a:lnTo>
                    <a:pt x="8" y="14"/>
                  </a:lnTo>
                  <a:lnTo>
                    <a:pt x="5" y="14"/>
                  </a:lnTo>
                  <a:lnTo>
                    <a:pt x="3" y="13"/>
                  </a:lnTo>
                  <a:lnTo>
                    <a:pt x="1" y="11"/>
                  </a:lnTo>
                  <a:lnTo>
                    <a:pt x="0" y="11"/>
                  </a:lnTo>
                  <a:lnTo>
                    <a:pt x="1" y="12"/>
                  </a:lnTo>
                  <a:lnTo>
                    <a:pt x="1" y="14"/>
                  </a:lnTo>
                  <a:lnTo>
                    <a:pt x="2" y="15"/>
                  </a:lnTo>
                  <a:lnTo>
                    <a:pt x="3" y="15"/>
                  </a:lnTo>
                  <a:lnTo>
                    <a:pt x="4" y="16"/>
                  </a:lnTo>
                  <a:lnTo>
                    <a:pt x="7" y="16"/>
                  </a:lnTo>
                  <a:lnTo>
                    <a:pt x="9" y="16"/>
                  </a:lnTo>
                  <a:lnTo>
                    <a:pt x="10" y="16"/>
                  </a:lnTo>
                  <a:lnTo>
                    <a:pt x="12" y="13"/>
                  </a:lnTo>
                  <a:lnTo>
                    <a:pt x="12" y="12"/>
                  </a:lnTo>
                  <a:lnTo>
                    <a:pt x="10" y="11"/>
                  </a:lnTo>
                  <a:lnTo>
                    <a:pt x="12" y="13"/>
                  </a:lnTo>
                  <a:lnTo>
                    <a:pt x="11" y="13"/>
                  </a:lnTo>
                  <a:lnTo>
                    <a:pt x="10" y="15"/>
                  </a:lnTo>
                  <a:lnTo>
                    <a:pt x="8" y="13"/>
                  </a:lnTo>
                  <a:lnTo>
                    <a:pt x="7" y="11"/>
                  </a:lnTo>
                  <a:lnTo>
                    <a:pt x="6" y="8"/>
                  </a:lnTo>
                  <a:lnTo>
                    <a:pt x="6" y="7"/>
                  </a:lnTo>
                  <a:lnTo>
                    <a:pt x="6" y="5"/>
                  </a:lnTo>
                  <a:lnTo>
                    <a:pt x="7" y="5"/>
                  </a:lnTo>
                  <a:lnTo>
                    <a:pt x="8" y="7"/>
                  </a:lnTo>
                  <a:lnTo>
                    <a:pt x="9" y="8"/>
                  </a:lnTo>
                  <a:lnTo>
                    <a:pt x="13" y="8"/>
                  </a:lnTo>
                  <a:lnTo>
                    <a:pt x="14" y="9"/>
                  </a:lnTo>
                  <a:lnTo>
                    <a:pt x="16" y="8"/>
                  </a:lnTo>
                  <a:lnTo>
                    <a:pt x="18" y="8"/>
                  </a:lnTo>
                  <a:lnTo>
                    <a:pt x="20" y="6"/>
                  </a:lnTo>
                  <a:lnTo>
                    <a:pt x="21" y="4"/>
                  </a:lnTo>
                  <a:lnTo>
                    <a:pt x="21" y="3"/>
                  </a:lnTo>
                  <a:lnTo>
                    <a:pt x="22" y="1"/>
                  </a:lnTo>
                  <a:lnTo>
                    <a:pt x="21" y="0"/>
                  </a:lnTo>
                  <a:lnTo>
                    <a:pt x="20" y="0"/>
                  </a:lnTo>
                  <a:lnTo>
                    <a:pt x="1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4" name="Freeform 64"/>
            <p:cNvSpPr>
              <a:spLocks/>
            </p:cNvSpPr>
            <p:nvPr/>
          </p:nvSpPr>
          <p:spPr bwMode="auto">
            <a:xfrm>
              <a:off x="4764" y="2356"/>
              <a:ext cx="13" cy="13"/>
            </a:xfrm>
            <a:custGeom>
              <a:avLst/>
              <a:gdLst>
                <a:gd name="T0" fmla="*/ 10 w 13"/>
                <a:gd name="T1" fmla="*/ 6 h 13"/>
                <a:gd name="T2" fmla="*/ 12 w 13"/>
                <a:gd name="T3" fmla="*/ 8 h 13"/>
                <a:gd name="T4" fmla="*/ 12 w 13"/>
                <a:gd name="T5" fmla="*/ 9 h 13"/>
                <a:gd name="T6" fmla="*/ 10 w 13"/>
                <a:gd name="T7" fmla="*/ 12 h 13"/>
                <a:gd name="T8" fmla="*/ 8 w 13"/>
                <a:gd name="T9" fmla="*/ 12 h 13"/>
                <a:gd name="T10" fmla="*/ 5 w 13"/>
                <a:gd name="T11" fmla="*/ 12 h 13"/>
                <a:gd name="T12" fmla="*/ 2 w 13"/>
                <a:gd name="T13" fmla="*/ 11 h 13"/>
                <a:gd name="T14" fmla="*/ 1 w 13"/>
                <a:gd name="T15" fmla="*/ 11 h 13"/>
                <a:gd name="T16" fmla="*/ 0 w 13"/>
                <a:gd name="T17" fmla="*/ 9 h 13"/>
                <a:gd name="T18" fmla="*/ 0 w 13"/>
                <a:gd name="T19" fmla="*/ 7 h 13"/>
                <a:gd name="T20" fmla="*/ 2 w 13"/>
                <a:gd name="T21" fmla="*/ 8 h 13"/>
                <a:gd name="T22" fmla="*/ 4 w 13"/>
                <a:gd name="T23" fmla="*/ 8 h 13"/>
                <a:gd name="T24" fmla="*/ 7 w 13"/>
                <a:gd name="T25" fmla="*/ 9 h 13"/>
                <a:gd name="T26" fmla="*/ 8 w 13"/>
                <a:gd name="T27" fmla="*/ 9 h 13"/>
                <a:gd name="T28" fmla="*/ 7 w 13"/>
                <a:gd name="T29" fmla="*/ 6 h 13"/>
                <a:gd name="T30" fmla="*/ 5 w 13"/>
                <a:gd name="T31" fmla="*/ 4 h 13"/>
                <a:gd name="T32" fmla="*/ 5 w 13"/>
                <a:gd name="T33" fmla="*/ 3 h 13"/>
                <a:gd name="T34" fmla="*/ 5 w 13"/>
                <a:gd name="T35" fmla="*/ 2 h 13"/>
                <a:gd name="T36" fmla="*/ 7 w 13"/>
                <a:gd name="T37" fmla="*/ 0 h 13"/>
                <a:gd name="T38" fmla="*/ 8 w 13"/>
                <a:gd name="T39" fmla="*/ 0 h 13"/>
                <a:gd name="T40" fmla="*/ 8 w 13"/>
                <a:gd name="T41" fmla="*/ 3 h 13"/>
                <a:gd name="T42" fmla="*/ 7 w 13"/>
                <a:gd name="T43" fmla="*/ 0 h 13"/>
                <a:gd name="T44" fmla="*/ 6 w 13"/>
                <a:gd name="T45" fmla="*/ 2 h 13"/>
                <a:gd name="T46" fmla="*/ 6 w 13"/>
                <a:gd name="T47" fmla="*/ 5 h 13"/>
                <a:gd name="T48" fmla="*/ 7 w 13"/>
                <a:gd name="T49" fmla="*/ 6 h 13"/>
                <a:gd name="T50" fmla="*/ 8 w 13"/>
                <a:gd name="T51" fmla="*/ 8 h 13"/>
                <a:gd name="T52" fmla="*/ 10 w 13"/>
                <a:gd name="T53" fmla="*/ 11 h 13"/>
                <a:gd name="T54" fmla="*/ 11 w 13"/>
                <a:gd name="T55" fmla="*/ 9 h 13"/>
                <a:gd name="T56" fmla="*/ 12 w 13"/>
                <a:gd name="T57" fmla="*/ 8 h 13"/>
                <a:gd name="T58" fmla="*/ 10 w 13"/>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3">
                  <a:moveTo>
                    <a:pt x="10" y="6"/>
                  </a:moveTo>
                  <a:lnTo>
                    <a:pt x="12" y="8"/>
                  </a:lnTo>
                  <a:lnTo>
                    <a:pt x="12" y="9"/>
                  </a:lnTo>
                  <a:lnTo>
                    <a:pt x="10" y="12"/>
                  </a:lnTo>
                  <a:lnTo>
                    <a:pt x="8" y="12"/>
                  </a:lnTo>
                  <a:lnTo>
                    <a:pt x="5" y="12"/>
                  </a:lnTo>
                  <a:lnTo>
                    <a:pt x="2" y="11"/>
                  </a:lnTo>
                  <a:lnTo>
                    <a:pt x="1" y="11"/>
                  </a:lnTo>
                  <a:lnTo>
                    <a:pt x="0" y="9"/>
                  </a:lnTo>
                  <a:lnTo>
                    <a:pt x="0" y="7"/>
                  </a:lnTo>
                  <a:lnTo>
                    <a:pt x="2" y="8"/>
                  </a:lnTo>
                  <a:lnTo>
                    <a:pt x="4" y="8"/>
                  </a:lnTo>
                  <a:lnTo>
                    <a:pt x="7" y="9"/>
                  </a:lnTo>
                  <a:lnTo>
                    <a:pt x="8" y="9"/>
                  </a:lnTo>
                  <a:lnTo>
                    <a:pt x="7" y="6"/>
                  </a:lnTo>
                  <a:lnTo>
                    <a:pt x="5" y="4"/>
                  </a:lnTo>
                  <a:lnTo>
                    <a:pt x="5" y="3"/>
                  </a:lnTo>
                  <a:lnTo>
                    <a:pt x="5" y="2"/>
                  </a:lnTo>
                  <a:lnTo>
                    <a:pt x="7" y="0"/>
                  </a:lnTo>
                  <a:lnTo>
                    <a:pt x="8" y="0"/>
                  </a:lnTo>
                  <a:lnTo>
                    <a:pt x="8" y="3"/>
                  </a:lnTo>
                  <a:lnTo>
                    <a:pt x="7" y="0"/>
                  </a:lnTo>
                  <a:lnTo>
                    <a:pt x="6" y="2"/>
                  </a:lnTo>
                  <a:lnTo>
                    <a:pt x="6" y="5"/>
                  </a:lnTo>
                  <a:lnTo>
                    <a:pt x="7" y="6"/>
                  </a:lnTo>
                  <a:lnTo>
                    <a:pt x="8" y="8"/>
                  </a:lnTo>
                  <a:lnTo>
                    <a:pt x="10" y="11"/>
                  </a:lnTo>
                  <a:lnTo>
                    <a:pt x="11" y="9"/>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5" name="Freeform 65"/>
            <p:cNvSpPr>
              <a:spLocks/>
            </p:cNvSpPr>
            <p:nvPr/>
          </p:nvSpPr>
          <p:spPr bwMode="auto">
            <a:xfrm>
              <a:off x="4756" y="2363"/>
              <a:ext cx="13" cy="13"/>
            </a:xfrm>
            <a:custGeom>
              <a:avLst/>
              <a:gdLst>
                <a:gd name="T0" fmla="*/ 10 w 13"/>
                <a:gd name="T1" fmla="*/ 6 h 13"/>
                <a:gd name="T2" fmla="*/ 12 w 13"/>
                <a:gd name="T3" fmla="*/ 8 h 13"/>
                <a:gd name="T4" fmla="*/ 12 w 13"/>
                <a:gd name="T5" fmla="*/ 10 h 13"/>
                <a:gd name="T6" fmla="*/ 10 w 13"/>
                <a:gd name="T7" fmla="*/ 12 h 13"/>
                <a:gd name="T8" fmla="*/ 8 w 13"/>
                <a:gd name="T9" fmla="*/ 12 h 13"/>
                <a:gd name="T10" fmla="*/ 5 w 13"/>
                <a:gd name="T11" fmla="*/ 12 h 13"/>
                <a:gd name="T12" fmla="*/ 2 w 13"/>
                <a:gd name="T13" fmla="*/ 11 h 13"/>
                <a:gd name="T14" fmla="*/ 0 w 13"/>
                <a:gd name="T15" fmla="*/ 9 h 13"/>
                <a:gd name="T16" fmla="*/ 0 w 13"/>
                <a:gd name="T17" fmla="*/ 7 h 13"/>
                <a:gd name="T18" fmla="*/ 2 w 13"/>
                <a:gd name="T19" fmla="*/ 8 h 13"/>
                <a:gd name="T20" fmla="*/ 4 w 13"/>
                <a:gd name="T21" fmla="*/ 8 h 13"/>
                <a:gd name="T22" fmla="*/ 6 w 13"/>
                <a:gd name="T23" fmla="*/ 9 h 13"/>
                <a:gd name="T24" fmla="*/ 8 w 13"/>
                <a:gd name="T25" fmla="*/ 8 h 13"/>
                <a:gd name="T26" fmla="*/ 6 w 13"/>
                <a:gd name="T27" fmla="*/ 6 h 13"/>
                <a:gd name="T28" fmla="*/ 5 w 13"/>
                <a:gd name="T29" fmla="*/ 4 h 13"/>
                <a:gd name="T30" fmla="*/ 5 w 13"/>
                <a:gd name="T31" fmla="*/ 2 h 13"/>
                <a:gd name="T32" fmla="*/ 5 w 13"/>
                <a:gd name="T33" fmla="*/ 1 h 13"/>
                <a:gd name="T34" fmla="*/ 7 w 13"/>
                <a:gd name="T35" fmla="*/ 0 h 13"/>
                <a:gd name="T36" fmla="*/ 8 w 13"/>
                <a:gd name="T37" fmla="*/ 0 h 13"/>
                <a:gd name="T38" fmla="*/ 8 w 13"/>
                <a:gd name="T39" fmla="*/ 3 h 13"/>
                <a:gd name="T40" fmla="*/ 7 w 13"/>
                <a:gd name="T41" fmla="*/ 0 h 13"/>
                <a:gd name="T42" fmla="*/ 6 w 13"/>
                <a:gd name="T43" fmla="*/ 1 h 13"/>
                <a:gd name="T44" fmla="*/ 6 w 13"/>
                <a:gd name="T45" fmla="*/ 2 h 13"/>
                <a:gd name="T46" fmla="*/ 6 w 13"/>
                <a:gd name="T47" fmla="*/ 4 h 13"/>
                <a:gd name="T48" fmla="*/ 7 w 13"/>
                <a:gd name="T49" fmla="*/ 6 h 13"/>
                <a:gd name="T50" fmla="*/ 8 w 13"/>
                <a:gd name="T51" fmla="*/ 8 h 13"/>
                <a:gd name="T52" fmla="*/ 9 w 13"/>
                <a:gd name="T53" fmla="*/ 11 h 13"/>
                <a:gd name="T54" fmla="*/ 10 w 13"/>
                <a:gd name="T55" fmla="*/ 11 h 13"/>
                <a:gd name="T56" fmla="*/ 11 w 13"/>
                <a:gd name="T57" fmla="*/ 10 h 13"/>
                <a:gd name="T58" fmla="*/ 12 w 13"/>
                <a:gd name="T59" fmla="*/ 8 h 13"/>
                <a:gd name="T60" fmla="*/ 10 w 13"/>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13">
                  <a:moveTo>
                    <a:pt x="10" y="6"/>
                  </a:moveTo>
                  <a:lnTo>
                    <a:pt x="12" y="8"/>
                  </a:lnTo>
                  <a:lnTo>
                    <a:pt x="12" y="10"/>
                  </a:lnTo>
                  <a:lnTo>
                    <a:pt x="10" y="12"/>
                  </a:lnTo>
                  <a:lnTo>
                    <a:pt x="8" y="12"/>
                  </a:lnTo>
                  <a:lnTo>
                    <a:pt x="5" y="12"/>
                  </a:lnTo>
                  <a:lnTo>
                    <a:pt x="2" y="11"/>
                  </a:lnTo>
                  <a:lnTo>
                    <a:pt x="0" y="9"/>
                  </a:lnTo>
                  <a:lnTo>
                    <a:pt x="0" y="7"/>
                  </a:lnTo>
                  <a:lnTo>
                    <a:pt x="2" y="8"/>
                  </a:lnTo>
                  <a:lnTo>
                    <a:pt x="4" y="8"/>
                  </a:lnTo>
                  <a:lnTo>
                    <a:pt x="6" y="9"/>
                  </a:lnTo>
                  <a:lnTo>
                    <a:pt x="8" y="8"/>
                  </a:lnTo>
                  <a:lnTo>
                    <a:pt x="6" y="6"/>
                  </a:lnTo>
                  <a:lnTo>
                    <a:pt x="5" y="4"/>
                  </a:lnTo>
                  <a:lnTo>
                    <a:pt x="5" y="2"/>
                  </a:lnTo>
                  <a:lnTo>
                    <a:pt x="5" y="1"/>
                  </a:lnTo>
                  <a:lnTo>
                    <a:pt x="7" y="0"/>
                  </a:lnTo>
                  <a:lnTo>
                    <a:pt x="8" y="0"/>
                  </a:lnTo>
                  <a:lnTo>
                    <a:pt x="8" y="3"/>
                  </a:lnTo>
                  <a:lnTo>
                    <a:pt x="7" y="0"/>
                  </a:lnTo>
                  <a:lnTo>
                    <a:pt x="6" y="1"/>
                  </a:lnTo>
                  <a:lnTo>
                    <a:pt x="6" y="2"/>
                  </a:lnTo>
                  <a:lnTo>
                    <a:pt x="6" y="4"/>
                  </a:lnTo>
                  <a:lnTo>
                    <a:pt x="7" y="6"/>
                  </a:lnTo>
                  <a:lnTo>
                    <a:pt x="8" y="8"/>
                  </a:lnTo>
                  <a:lnTo>
                    <a:pt x="9" y="11"/>
                  </a:lnTo>
                  <a:lnTo>
                    <a:pt x="10" y="11"/>
                  </a:lnTo>
                  <a:lnTo>
                    <a:pt x="11" y="10"/>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6" name="Freeform 66"/>
            <p:cNvSpPr>
              <a:spLocks/>
            </p:cNvSpPr>
            <p:nvPr/>
          </p:nvSpPr>
          <p:spPr bwMode="auto">
            <a:xfrm>
              <a:off x="4751" y="2371"/>
              <a:ext cx="12" cy="13"/>
            </a:xfrm>
            <a:custGeom>
              <a:avLst/>
              <a:gdLst>
                <a:gd name="T0" fmla="*/ 9 w 12"/>
                <a:gd name="T1" fmla="*/ 6 h 13"/>
                <a:gd name="T2" fmla="*/ 11 w 12"/>
                <a:gd name="T3" fmla="*/ 9 h 13"/>
                <a:gd name="T4" fmla="*/ 11 w 12"/>
                <a:gd name="T5" fmla="*/ 10 h 13"/>
                <a:gd name="T6" fmla="*/ 9 w 12"/>
                <a:gd name="T7" fmla="*/ 12 h 13"/>
                <a:gd name="T8" fmla="*/ 7 w 12"/>
                <a:gd name="T9" fmla="*/ 12 h 13"/>
                <a:gd name="T10" fmla="*/ 5 w 12"/>
                <a:gd name="T11" fmla="*/ 12 h 13"/>
                <a:gd name="T12" fmla="*/ 2 w 12"/>
                <a:gd name="T13" fmla="*/ 11 h 13"/>
                <a:gd name="T14" fmla="*/ 1 w 12"/>
                <a:gd name="T15" fmla="*/ 11 h 13"/>
                <a:gd name="T16" fmla="*/ 0 w 12"/>
                <a:gd name="T17" fmla="*/ 9 h 13"/>
                <a:gd name="T18" fmla="*/ 0 w 12"/>
                <a:gd name="T19" fmla="*/ 7 h 13"/>
                <a:gd name="T20" fmla="*/ 1 w 12"/>
                <a:gd name="T21" fmla="*/ 8 h 13"/>
                <a:gd name="T22" fmla="*/ 4 w 12"/>
                <a:gd name="T23" fmla="*/ 9 h 13"/>
                <a:gd name="T24" fmla="*/ 5 w 12"/>
                <a:gd name="T25" fmla="*/ 9 h 13"/>
                <a:gd name="T26" fmla="*/ 7 w 12"/>
                <a:gd name="T27" fmla="*/ 9 h 13"/>
                <a:gd name="T28" fmla="*/ 5 w 12"/>
                <a:gd name="T29" fmla="*/ 6 h 13"/>
                <a:gd name="T30" fmla="*/ 5 w 12"/>
                <a:gd name="T31" fmla="*/ 4 h 13"/>
                <a:gd name="T32" fmla="*/ 4 w 12"/>
                <a:gd name="T33" fmla="*/ 3 h 13"/>
                <a:gd name="T34" fmla="*/ 4 w 12"/>
                <a:gd name="T35" fmla="*/ 1 h 13"/>
                <a:gd name="T36" fmla="*/ 6 w 12"/>
                <a:gd name="T37" fmla="*/ 0 h 13"/>
                <a:gd name="T38" fmla="*/ 7 w 12"/>
                <a:gd name="T39" fmla="*/ 0 h 13"/>
                <a:gd name="T40" fmla="*/ 7 w 12"/>
                <a:gd name="T41" fmla="*/ 3 h 13"/>
                <a:gd name="T42" fmla="*/ 6 w 12"/>
                <a:gd name="T43" fmla="*/ 0 h 13"/>
                <a:gd name="T44" fmla="*/ 5 w 12"/>
                <a:gd name="T45" fmla="*/ 1 h 13"/>
                <a:gd name="T46" fmla="*/ 5 w 12"/>
                <a:gd name="T47" fmla="*/ 2 h 13"/>
                <a:gd name="T48" fmla="*/ 5 w 12"/>
                <a:gd name="T49" fmla="*/ 4 h 13"/>
                <a:gd name="T50" fmla="*/ 6 w 12"/>
                <a:gd name="T51" fmla="*/ 6 h 13"/>
                <a:gd name="T52" fmla="*/ 7 w 12"/>
                <a:gd name="T53" fmla="*/ 9 h 13"/>
                <a:gd name="T54" fmla="*/ 9 w 12"/>
                <a:gd name="T55" fmla="*/ 11 h 13"/>
                <a:gd name="T56" fmla="*/ 10 w 12"/>
                <a:gd name="T57" fmla="*/ 10 h 13"/>
                <a:gd name="T58" fmla="*/ 11 w 12"/>
                <a:gd name="T59" fmla="*/ 9 h 13"/>
                <a:gd name="T60" fmla="*/ 9 w 12"/>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3">
                  <a:moveTo>
                    <a:pt x="9" y="6"/>
                  </a:moveTo>
                  <a:lnTo>
                    <a:pt x="11" y="9"/>
                  </a:lnTo>
                  <a:lnTo>
                    <a:pt x="11" y="10"/>
                  </a:lnTo>
                  <a:lnTo>
                    <a:pt x="9" y="12"/>
                  </a:lnTo>
                  <a:lnTo>
                    <a:pt x="7" y="12"/>
                  </a:lnTo>
                  <a:lnTo>
                    <a:pt x="5" y="12"/>
                  </a:lnTo>
                  <a:lnTo>
                    <a:pt x="2" y="11"/>
                  </a:lnTo>
                  <a:lnTo>
                    <a:pt x="1" y="11"/>
                  </a:lnTo>
                  <a:lnTo>
                    <a:pt x="0" y="9"/>
                  </a:lnTo>
                  <a:lnTo>
                    <a:pt x="0" y="7"/>
                  </a:lnTo>
                  <a:lnTo>
                    <a:pt x="1" y="8"/>
                  </a:lnTo>
                  <a:lnTo>
                    <a:pt x="4" y="9"/>
                  </a:lnTo>
                  <a:lnTo>
                    <a:pt x="5" y="9"/>
                  </a:lnTo>
                  <a:lnTo>
                    <a:pt x="7" y="9"/>
                  </a:lnTo>
                  <a:lnTo>
                    <a:pt x="5" y="6"/>
                  </a:lnTo>
                  <a:lnTo>
                    <a:pt x="5" y="4"/>
                  </a:lnTo>
                  <a:lnTo>
                    <a:pt x="4" y="3"/>
                  </a:lnTo>
                  <a:lnTo>
                    <a:pt x="4" y="1"/>
                  </a:lnTo>
                  <a:lnTo>
                    <a:pt x="6" y="0"/>
                  </a:lnTo>
                  <a:lnTo>
                    <a:pt x="7" y="0"/>
                  </a:lnTo>
                  <a:lnTo>
                    <a:pt x="7" y="3"/>
                  </a:lnTo>
                  <a:lnTo>
                    <a:pt x="6" y="0"/>
                  </a:lnTo>
                  <a:lnTo>
                    <a:pt x="5" y="1"/>
                  </a:lnTo>
                  <a:lnTo>
                    <a:pt x="5" y="2"/>
                  </a:lnTo>
                  <a:lnTo>
                    <a:pt x="5" y="4"/>
                  </a:lnTo>
                  <a:lnTo>
                    <a:pt x="6" y="6"/>
                  </a:lnTo>
                  <a:lnTo>
                    <a:pt x="7" y="9"/>
                  </a:lnTo>
                  <a:lnTo>
                    <a:pt x="9" y="11"/>
                  </a:lnTo>
                  <a:lnTo>
                    <a:pt x="10" y="10"/>
                  </a:lnTo>
                  <a:lnTo>
                    <a:pt x="11" y="9"/>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7" name="Freeform 67"/>
            <p:cNvSpPr>
              <a:spLocks/>
            </p:cNvSpPr>
            <p:nvPr/>
          </p:nvSpPr>
          <p:spPr bwMode="auto">
            <a:xfrm>
              <a:off x="4742" y="2378"/>
              <a:ext cx="13" cy="13"/>
            </a:xfrm>
            <a:custGeom>
              <a:avLst/>
              <a:gdLst>
                <a:gd name="T0" fmla="*/ 10 w 13"/>
                <a:gd name="T1" fmla="*/ 5 h 13"/>
                <a:gd name="T2" fmla="*/ 12 w 13"/>
                <a:gd name="T3" fmla="*/ 8 h 13"/>
                <a:gd name="T4" fmla="*/ 12 w 13"/>
                <a:gd name="T5" fmla="*/ 9 h 13"/>
                <a:gd name="T6" fmla="*/ 10 w 13"/>
                <a:gd name="T7" fmla="*/ 12 h 13"/>
                <a:gd name="T8" fmla="*/ 8 w 13"/>
                <a:gd name="T9" fmla="*/ 12 h 13"/>
                <a:gd name="T10" fmla="*/ 5 w 13"/>
                <a:gd name="T11" fmla="*/ 12 h 13"/>
                <a:gd name="T12" fmla="*/ 3 w 13"/>
                <a:gd name="T13" fmla="*/ 11 h 13"/>
                <a:gd name="T14" fmla="*/ 2 w 13"/>
                <a:gd name="T15" fmla="*/ 11 h 13"/>
                <a:gd name="T16" fmla="*/ 1 w 13"/>
                <a:gd name="T17" fmla="*/ 8 h 13"/>
                <a:gd name="T18" fmla="*/ 0 w 13"/>
                <a:gd name="T19" fmla="*/ 7 h 13"/>
                <a:gd name="T20" fmla="*/ 2 w 13"/>
                <a:gd name="T21" fmla="*/ 8 h 13"/>
                <a:gd name="T22" fmla="*/ 5 w 13"/>
                <a:gd name="T23" fmla="*/ 8 h 13"/>
                <a:gd name="T24" fmla="*/ 7 w 13"/>
                <a:gd name="T25" fmla="*/ 9 h 13"/>
                <a:gd name="T26" fmla="*/ 7 w 13"/>
                <a:gd name="T27" fmla="*/ 8 h 13"/>
                <a:gd name="T28" fmla="*/ 6 w 13"/>
                <a:gd name="T29" fmla="*/ 6 h 13"/>
                <a:gd name="T30" fmla="*/ 5 w 13"/>
                <a:gd name="T31" fmla="*/ 4 h 13"/>
                <a:gd name="T32" fmla="*/ 5 w 13"/>
                <a:gd name="T33" fmla="*/ 3 h 13"/>
                <a:gd name="T34" fmla="*/ 5 w 13"/>
                <a:gd name="T35" fmla="*/ 1 h 13"/>
                <a:gd name="T36" fmla="*/ 7 w 13"/>
                <a:gd name="T37" fmla="*/ 0 h 13"/>
                <a:gd name="T38" fmla="*/ 9 w 13"/>
                <a:gd name="T39" fmla="*/ 3 h 13"/>
                <a:gd name="T40" fmla="*/ 7 w 13"/>
                <a:gd name="T41" fmla="*/ 0 h 13"/>
                <a:gd name="T42" fmla="*/ 6 w 13"/>
                <a:gd name="T43" fmla="*/ 1 h 13"/>
                <a:gd name="T44" fmla="*/ 6 w 13"/>
                <a:gd name="T45" fmla="*/ 2 h 13"/>
                <a:gd name="T46" fmla="*/ 6 w 13"/>
                <a:gd name="T47" fmla="*/ 4 h 13"/>
                <a:gd name="T48" fmla="*/ 7 w 13"/>
                <a:gd name="T49" fmla="*/ 6 h 13"/>
                <a:gd name="T50" fmla="*/ 9 w 13"/>
                <a:gd name="T51" fmla="*/ 8 h 13"/>
                <a:gd name="T52" fmla="*/ 10 w 13"/>
                <a:gd name="T53" fmla="*/ 11 h 13"/>
                <a:gd name="T54" fmla="*/ 12 w 13"/>
                <a:gd name="T55" fmla="*/ 9 h 13"/>
                <a:gd name="T56" fmla="*/ 12 w 13"/>
                <a:gd name="T57" fmla="*/ 8 h 13"/>
                <a:gd name="T58" fmla="*/ 10 w 13"/>
                <a:gd name="T5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3">
                  <a:moveTo>
                    <a:pt x="10" y="5"/>
                  </a:moveTo>
                  <a:lnTo>
                    <a:pt x="12" y="8"/>
                  </a:lnTo>
                  <a:lnTo>
                    <a:pt x="12" y="9"/>
                  </a:lnTo>
                  <a:lnTo>
                    <a:pt x="10" y="12"/>
                  </a:lnTo>
                  <a:lnTo>
                    <a:pt x="8" y="12"/>
                  </a:lnTo>
                  <a:lnTo>
                    <a:pt x="5" y="12"/>
                  </a:lnTo>
                  <a:lnTo>
                    <a:pt x="3" y="11"/>
                  </a:lnTo>
                  <a:lnTo>
                    <a:pt x="2" y="11"/>
                  </a:lnTo>
                  <a:lnTo>
                    <a:pt x="1" y="8"/>
                  </a:lnTo>
                  <a:lnTo>
                    <a:pt x="0" y="7"/>
                  </a:lnTo>
                  <a:lnTo>
                    <a:pt x="2" y="8"/>
                  </a:lnTo>
                  <a:lnTo>
                    <a:pt x="5" y="8"/>
                  </a:lnTo>
                  <a:lnTo>
                    <a:pt x="7" y="9"/>
                  </a:lnTo>
                  <a:lnTo>
                    <a:pt x="7" y="8"/>
                  </a:lnTo>
                  <a:lnTo>
                    <a:pt x="6" y="6"/>
                  </a:lnTo>
                  <a:lnTo>
                    <a:pt x="5" y="4"/>
                  </a:lnTo>
                  <a:lnTo>
                    <a:pt x="5" y="3"/>
                  </a:lnTo>
                  <a:lnTo>
                    <a:pt x="5" y="1"/>
                  </a:lnTo>
                  <a:lnTo>
                    <a:pt x="7" y="0"/>
                  </a:lnTo>
                  <a:lnTo>
                    <a:pt x="9" y="3"/>
                  </a:lnTo>
                  <a:lnTo>
                    <a:pt x="7" y="0"/>
                  </a:lnTo>
                  <a:lnTo>
                    <a:pt x="6" y="1"/>
                  </a:lnTo>
                  <a:lnTo>
                    <a:pt x="6" y="2"/>
                  </a:lnTo>
                  <a:lnTo>
                    <a:pt x="6" y="4"/>
                  </a:lnTo>
                  <a:lnTo>
                    <a:pt x="7" y="6"/>
                  </a:lnTo>
                  <a:lnTo>
                    <a:pt x="9" y="8"/>
                  </a:lnTo>
                  <a:lnTo>
                    <a:pt x="10" y="11"/>
                  </a:lnTo>
                  <a:lnTo>
                    <a:pt x="12" y="9"/>
                  </a:lnTo>
                  <a:lnTo>
                    <a:pt x="12" y="8"/>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8" name="Freeform 68"/>
            <p:cNvSpPr>
              <a:spLocks/>
            </p:cNvSpPr>
            <p:nvPr/>
          </p:nvSpPr>
          <p:spPr bwMode="auto">
            <a:xfrm>
              <a:off x="4735" y="2385"/>
              <a:ext cx="13" cy="12"/>
            </a:xfrm>
            <a:custGeom>
              <a:avLst/>
              <a:gdLst>
                <a:gd name="T0" fmla="*/ 10 w 13"/>
                <a:gd name="T1" fmla="*/ 5 h 12"/>
                <a:gd name="T2" fmla="*/ 12 w 13"/>
                <a:gd name="T3" fmla="*/ 8 h 12"/>
                <a:gd name="T4" fmla="*/ 12 w 13"/>
                <a:gd name="T5" fmla="*/ 9 h 12"/>
                <a:gd name="T6" fmla="*/ 10 w 13"/>
                <a:gd name="T7" fmla="*/ 11 h 12"/>
                <a:gd name="T8" fmla="*/ 7 w 13"/>
                <a:gd name="T9" fmla="*/ 11 h 12"/>
                <a:gd name="T10" fmla="*/ 5 w 13"/>
                <a:gd name="T11" fmla="*/ 11 h 12"/>
                <a:gd name="T12" fmla="*/ 2 w 13"/>
                <a:gd name="T13" fmla="*/ 10 h 12"/>
                <a:gd name="T14" fmla="*/ 0 w 13"/>
                <a:gd name="T15" fmla="*/ 8 h 12"/>
                <a:gd name="T16" fmla="*/ 0 w 13"/>
                <a:gd name="T17" fmla="*/ 6 h 12"/>
                <a:gd name="T18" fmla="*/ 2 w 13"/>
                <a:gd name="T19" fmla="*/ 7 h 12"/>
                <a:gd name="T20" fmla="*/ 4 w 13"/>
                <a:gd name="T21" fmla="*/ 8 h 12"/>
                <a:gd name="T22" fmla="*/ 6 w 13"/>
                <a:gd name="T23" fmla="*/ 8 h 12"/>
                <a:gd name="T24" fmla="*/ 7 w 13"/>
                <a:gd name="T25" fmla="*/ 8 h 12"/>
                <a:gd name="T26" fmla="*/ 6 w 13"/>
                <a:gd name="T27" fmla="*/ 6 h 12"/>
                <a:gd name="T28" fmla="*/ 5 w 13"/>
                <a:gd name="T29" fmla="*/ 3 h 12"/>
                <a:gd name="T30" fmla="*/ 5 w 13"/>
                <a:gd name="T31" fmla="*/ 2 h 12"/>
                <a:gd name="T32" fmla="*/ 5 w 13"/>
                <a:gd name="T33" fmla="*/ 1 h 12"/>
                <a:gd name="T34" fmla="*/ 7 w 13"/>
                <a:gd name="T35" fmla="*/ 0 h 12"/>
                <a:gd name="T36" fmla="*/ 8 w 13"/>
                <a:gd name="T37" fmla="*/ 3 h 12"/>
                <a:gd name="T38" fmla="*/ 7 w 13"/>
                <a:gd name="T39" fmla="*/ 0 h 12"/>
                <a:gd name="T40" fmla="*/ 6 w 13"/>
                <a:gd name="T41" fmla="*/ 1 h 12"/>
                <a:gd name="T42" fmla="*/ 6 w 13"/>
                <a:gd name="T43" fmla="*/ 2 h 12"/>
                <a:gd name="T44" fmla="*/ 6 w 13"/>
                <a:gd name="T45" fmla="*/ 4 h 12"/>
                <a:gd name="T46" fmla="*/ 7 w 13"/>
                <a:gd name="T47" fmla="*/ 6 h 12"/>
                <a:gd name="T48" fmla="*/ 8 w 13"/>
                <a:gd name="T49" fmla="*/ 8 h 12"/>
                <a:gd name="T50" fmla="*/ 10 w 13"/>
                <a:gd name="T51" fmla="*/ 10 h 12"/>
                <a:gd name="T52" fmla="*/ 11 w 13"/>
                <a:gd name="T53" fmla="*/ 9 h 12"/>
                <a:gd name="T54" fmla="*/ 12 w 13"/>
                <a:gd name="T55" fmla="*/ 8 h 12"/>
                <a:gd name="T56" fmla="*/ 10 w 13"/>
                <a:gd name="T5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2">
                  <a:moveTo>
                    <a:pt x="10" y="5"/>
                  </a:moveTo>
                  <a:lnTo>
                    <a:pt x="12" y="8"/>
                  </a:lnTo>
                  <a:lnTo>
                    <a:pt x="12" y="9"/>
                  </a:lnTo>
                  <a:lnTo>
                    <a:pt x="10" y="11"/>
                  </a:lnTo>
                  <a:lnTo>
                    <a:pt x="7" y="11"/>
                  </a:lnTo>
                  <a:lnTo>
                    <a:pt x="5" y="11"/>
                  </a:lnTo>
                  <a:lnTo>
                    <a:pt x="2" y="10"/>
                  </a:lnTo>
                  <a:lnTo>
                    <a:pt x="0" y="8"/>
                  </a:lnTo>
                  <a:lnTo>
                    <a:pt x="0" y="6"/>
                  </a:lnTo>
                  <a:lnTo>
                    <a:pt x="2" y="7"/>
                  </a:lnTo>
                  <a:lnTo>
                    <a:pt x="4" y="8"/>
                  </a:lnTo>
                  <a:lnTo>
                    <a:pt x="6" y="8"/>
                  </a:lnTo>
                  <a:lnTo>
                    <a:pt x="7" y="8"/>
                  </a:lnTo>
                  <a:lnTo>
                    <a:pt x="6" y="6"/>
                  </a:lnTo>
                  <a:lnTo>
                    <a:pt x="5" y="3"/>
                  </a:lnTo>
                  <a:lnTo>
                    <a:pt x="5" y="2"/>
                  </a:lnTo>
                  <a:lnTo>
                    <a:pt x="5" y="1"/>
                  </a:lnTo>
                  <a:lnTo>
                    <a:pt x="7" y="0"/>
                  </a:lnTo>
                  <a:lnTo>
                    <a:pt x="8" y="3"/>
                  </a:lnTo>
                  <a:lnTo>
                    <a:pt x="7" y="0"/>
                  </a:lnTo>
                  <a:lnTo>
                    <a:pt x="6" y="1"/>
                  </a:lnTo>
                  <a:lnTo>
                    <a:pt x="6" y="2"/>
                  </a:lnTo>
                  <a:lnTo>
                    <a:pt x="6" y="4"/>
                  </a:lnTo>
                  <a:lnTo>
                    <a:pt x="7" y="6"/>
                  </a:lnTo>
                  <a:lnTo>
                    <a:pt x="8" y="8"/>
                  </a:lnTo>
                  <a:lnTo>
                    <a:pt x="10" y="10"/>
                  </a:lnTo>
                  <a:lnTo>
                    <a:pt x="11" y="9"/>
                  </a:lnTo>
                  <a:lnTo>
                    <a:pt x="12" y="8"/>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9" name="Freeform 69"/>
            <p:cNvSpPr>
              <a:spLocks/>
            </p:cNvSpPr>
            <p:nvPr/>
          </p:nvSpPr>
          <p:spPr bwMode="auto">
            <a:xfrm>
              <a:off x="4728" y="2392"/>
              <a:ext cx="13" cy="13"/>
            </a:xfrm>
            <a:custGeom>
              <a:avLst/>
              <a:gdLst>
                <a:gd name="T0" fmla="*/ 9 w 13"/>
                <a:gd name="T1" fmla="*/ 6 h 13"/>
                <a:gd name="T2" fmla="*/ 12 w 13"/>
                <a:gd name="T3" fmla="*/ 9 h 13"/>
                <a:gd name="T4" fmla="*/ 12 w 13"/>
                <a:gd name="T5" fmla="*/ 10 h 13"/>
                <a:gd name="T6" fmla="*/ 10 w 13"/>
                <a:gd name="T7" fmla="*/ 12 h 13"/>
                <a:gd name="T8" fmla="*/ 8 w 13"/>
                <a:gd name="T9" fmla="*/ 12 h 13"/>
                <a:gd name="T10" fmla="*/ 5 w 13"/>
                <a:gd name="T11" fmla="*/ 12 h 13"/>
                <a:gd name="T12" fmla="*/ 2 w 13"/>
                <a:gd name="T13" fmla="*/ 11 h 13"/>
                <a:gd name="T14" fmla="*/ 2 w 13"/>
                <a:gd name="T15" fmla="*/ 10 h 13"/>
                <a:gd name="T16" fmla="*/ 1 w 13"/>
                <a:gd name="T17" fmla="*/ 9 h 13"/>
                <a:gd name="T18" fmla="*/ 0 w 13"/>
                <a:gd name="T19" fmla="*/ 7 h 13"/>
                <a:gd name="T20" fmla="*/ 2 w 13"/>
                <a:gd name="T21" fmla="*/ 9 h 13"/>
                <a:gd name="T22" fmla="*/ 4 w 13"/>
                <a:gd name="T23" fmla="*/ 9 h 13"/>
                <a:gd name="T24" fmla="*/ 6 w 13"/>
                <a:gd name="T25" fmla="*/ 9 h 13"/>
                <a:gd name="T26" fmla="*/ 7 w 13"/>
                <a:gd name="T27" fmla="*/ 9 h 13"/>
                <a:gd name="T28" fmla="*/ 6 w 13"/>
                <a:gd name="T29" fmla="*/ 7 h 13"/>
                <a:gd name="T30" fmla="*/ 5 w 13"/>
                <a:gd name="T31" fmla="*/ 4 h 13"/>
                <a:gd name="T32" fmla="*/ 5 w 13"/>
                <a:gd name="T33" fmla="*/ 3 h 13"/>
                <a:gd name="T34" fmla="*/ 5 w 13"/>
                <a:gd name="T35" fmla="*/ 1 h 13"/>
                <a:gd name="T36" fmla="*/ 7 w 13"/>
                <a:gd name="T37" fmla="*/ 0 h 13"/>
                <a:gd name="T38" fmla="*/ 8 w 13"/>
                <a:gd name="T39" fmla="*/ 3 h 13"/>
                <a:gd name="T40" fmla="*/ 7 w 13"/>
                <a:gd name="T41" fmla="*/ 0 h 13"/>
                <a:gd name="T42" fmla="*/ 5 w 13"/>
                <a:gd name="T43" fmla="*/ 1 h 13"/>
                <a:gd name="T44" fmla="*/ 5 w 13"/>
                <a:gd name="T45" fmla="*/ 3 h 13"/>
                <a:gd name="T46" fmla="*/ 5 w 13"/>
                <a:gd name="T47" fmla="*/ 4 h 13"/>
                <a:gd name="T48" fmla="*/ 7 w 13"/>
                <a:gd name="T49" fmla="*/ 7 h 13"/>
                <a:gd name="T50" fmla="*/ 8 w 13"/>
                <a:gd name="T51" fmla="*/ 9 h 13"/>
                <a:gd name="T52" fmla="*/ 9 w 13"/>
                <a:gd name="T53" fmla="*/ 10 h 13"/>
                <a:gd name="T54" fmla="*/ 9 w 13"/>
                <a:gd name="T55" fmla="*/ 11 h 13"/>
                <a:gd name="T56" fmla="*/ 10 w 13"/>
                <a:gd name="T57" fmla="*/ 10 h 13"/>
                <a:gd name="T58" fmla="*/ 11 w 13"/>
                <a:gd name="T59" fmla="*/ 9 h 13"/>
                <a:gd name="T60" fmla="*/ 9 w 13"/>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13">
                  <a:moveTo>
                    <a:pt x="9" y="6"/>
                  </a:moveTo>
                  <a:lnTo>
                    <a:pt x="12" y="9"/>
                  </a:lnTo>
                  <a:lnTo>
                    <a:pt x="12" y="10"/>
                  </a:lnTo>
                  <a:lnTo>
                    <a:pt x="10" y="12"/>
                  </a:lnTo>
                  <a:lnTo>
                    <a:pt x="8" y="12"/>
                  </a:lnTo>
                  <a:lnTo>
                    <a:pt x="5" y="12"/>
                  </a:lnTo>
                  <a:lnTo>
                    <a:pt x="2" y="11"/>
                  </a:lnTo>
                  <a:lnTo>
                    <a:pt x="2" y="10"/>
                  </a:lnTo>
                  <a:lnTo>
                    <a:pt x="1" y="9"/>
                  </a:lnTo>
                  <a:lnTo>
                    <a:pt x="0" y="7"/>
                  </a:lnTo>
                  <a:lnTo>
                    <a:pt x="2" y="9"/>
                  </a:lnTo>
                  <a:lnTo>
                    <a:pt x="4" y="9"/>
                  </a:lnTo>
                  <a:lnTo>
                    <a:pt x="6" y="9"/>
                  </a:lnTo>
                  <a:lnTo>
                    <a:pt x="7" y="9"/>
                  </a:lnTo>
                  <a:lnTo>
                    <a:pt x="6" y="7"/>
                  </a:lnTo>
                  <a:lnTo>
                    <a:pt x="5" y="4"/>
                  </a:lnTo>
                  <a:lnTo>
                    <a:pt x="5" y="3"/>
                  </a:lnTo>
                  <a:lnTo>
                    <a:pt x="5" y="1"/>
                  </a:lnTo>
                  <a:lnTo>
                    <a:pt x="7" y="0"/>
                  </a:lnTo>
                  <a:lnTo>
                    <a:pt x="8" y="3"/>
                  </a:lnTo>
                  <a:lnTo>
                    <a:pt x="7" y="0"/>
                  </a:lnTo>
                  <a:lnTo>
                    <a:pt x="5" y="1"/>
                  </a:lnTo>
                  <a:lnTo>
                    <a:pt x="5" y="3"/>
                  </a:lnTo>
                  <a:lnTo>
                    <a:pt x="5" y="4"/>
                  </a:lnTo>
                  <a:lnTo>
                    <a:pt x="7" y="7"/>
                  </a:lnTo>
                  <a:lnTo>
                    <a:pt x="8" y="9"/>
                  </a:lnTo>
                  <a:lnTo>
                    <a:pt x="9" y="10"/>
                  </a:lnTo>
                  <a:lnTo>
                    <a:pt x="9" y="11"/>
                  </a:lnTo>
                  <a:lnTo>
                    <a:pt x="10" y="10"/>
                  </a:lnTo>
                  <a:lnTo>
                    <a:pt x="11" y="9"/>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0" name="Freeform 70"/>
            <p:cNvSpPr>
              <a:spLocks/>
            </p:cNvSpPr>
            <p:nvPr/>
          </p:nvSpPr>
          <p:spPr bwMode="auto">
            <a:xfrm>
              <a:off x="4721" y="2400"/>
              <a:ext cx="12" cy="12"/>
            </a:xfrm>
            <a:custGeom>
              <a:avLst/>
              <a:gdLst>
                <a:gd name="T0" fmla="*/ 10 w 12"/>
                <a:gd name="T1" fmla="*/ 6 h 12"/>
                <a:gd name="T2" fmla="*/ 11 w 12"/>
                <a:gd name="T3" fmla="*/ 8 h 12"/>
                <a:gd name="T4" fmla="*/ 11 w 12"/>
                <a:gd name="T5" fmla="*/ 9 h 12"/>
                <a:gd name="T6" fmla="*/ 10 w 12"/>
                <a:gd name="T7" fmla="*/ 10 h 12"/>
                <a:gd name="T8" fmla="*/ 7 w 12"/>
                <a:gd name="T9" fmla="*/ 11 h 12"/>
                <a:gd name="T10" fmla="*/ 5 w 12"/>
                <a:gd name="T11" fmla="*/ 10 h 12"/>
                <a:gd name="T12" fmla="*/ 2 w 12"/>
                <a:gd name="T13" fmla="*/ 10 h 12"/>
                <a:gd name="T14" fmla="*/ 1 w 12"/>
                <a:gd name="T15" fmla="*/ 10 h 12"/>
                <a:gd name="T16" fmla="*/ 0 w 12"/>
                <a:gd name="T17" fmla="*/ 8 h 12"/>
                <a:gd name="T18" fmla="*/ 0 w 12"/>
                <a:gd name="T19" fmla="*/ 7 h 12"/>
                <a:gd name="T20" fmla="*/ 1 w 12"/>
                <a:gd name="T21" fmla="*/ 8 h 12"/>
                <a:gd name="T22" fmla="*/ 4 w 12"/>
                <a:gd name="T23" fmla="*/ 8 h 12"/>
                <a:gd name="T24" fmla="*/ 6 w 12"/>
                <a:gd name="T25" fmla="*/ 8 h 12"/>
                <a:gd name="T26" fmla="*/ 7 w 12"/>
                <a:gd name="T27" fmla="*/ 8 h 12"/>
                <a:gd name="T28" fmla="*/ 6 w 12"/>
                <a:gd name="T29" fmla="*/ 6 h 12"/>
                <a:gd name="T30" fmla="*/ 5 w 12"/>
                <a:gd name="T31" fmla="*/ 4 h 12"/>
                <a:gd name="T32" fmla="*/ 5 w 12"/>
                <a:gd name="T33" fmla="*/ 3 h 12"/>
                <a:gd name="T34" fmla="*/ 5 w 12"/>
                <a:gd name="T35" fmla="*/ 2 h 12"/>
                <a:gd name="T36" fmla="*/ 6 w 12"/>
                <a:gd name="T37" fmla="*/ 0 h 12"/>
                <a:gd name="T38" fmla="*/ 7 w 12"/>
                <a:gd name="T39" fmla="*/ 1 h 12"/>
                <a:gd name="T40" fmla="*/ 8 w 12"/>
                <a:gd name="T41" fmla="*/ 3 h 12"/>
                <a:gd name="T42" fmla="*/ 7 w 12"/>
                <a:gd name="T43" fmla="*/ 1 h 12"/>
                <a:gd name="T44" fmla="*/ 5 w 12"/>
                <a:gd name="T45" fmla="*/ 2 h 12"/>
                <a:gd name="T46" fmla="*/ 5 w 12"/>
                <a:gd name="T47" fmla="*/ 4 h 12"/>
                <a:gd name="T48" fmla="*/ 7 w 12"/>
                <a:gd name="T49" fmla="*/ 6 h 12"/>
                <a:gd name="T50" fmla="*/ 8 w 12"/>
                <a:gd name="T51" fmla="*/ 8 h 12"/>
                <a:gd name="T52" fmla="*/ 9 w 12"/>
                <a:gd name="T53" fmla="*/ 10 h 12"/>
                <a:gd name="T54" fmla="*/ 10 w 12"/>
                <a:gd name="T55" fmla="*/ 10 h 12"/>
                <a:gd name="T56" fmla="*/ 10 w 12"/>
                <a:gd name="T57" fmla="*/ 9 h 12"/>
                <a:gd name="T58" fmla="*/ 11 w 12"/>
                <a:gd name="T59" fmla="*/ 8 h 12"/>
                <a:gd name="T60" fmla="*/ 10 w 12"/>
                <a:gd name="T6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2">
                  <a:moveTo>
                    <a:pt x="10" y="6"/>
                  </a:moveTo>
                  <a:lnTo>
                    <a:pt x="11" y="8"/>
                  </a:lnTo>
                  <a:lnTo>
                    <a:pt x="11" y="9"/>
                  </a:lnTo>
                  <a:lnTo>
                    <a:pt x="10" y="10"/>
                  </a:lnTo>
                  <a:lnTo>
                    <a:pt x="7" y="11"/>
                  </a:lnTo>
                  <a:lnTo>
                    <a:pt x="5" y="10"/>
                  </a:lnTo>
                  <a:lnTo>
                    <a:pt x="2" y="10"/>
                  </a:lnTo>
                  <a:lnTo>
                    <a:pt x="1" y="10"/>
                  </a:lnTo>
                  <a:lnTo>
                    <a:pt x="0" y="8"/>
                  </a:lnTo>
                  <a:lnTo>
                    <a:pt x="0" y="7"/>
                  </a:lnTo>
                  <a:lnTo>
                    <a:pt x="1" y="8"/>
                  </a:lnTo>
                  <a:lnTo>
                    <a:pt x="4" y="8"/>
                  </a:lnTo>
                  <a:lnTo>
                    <a:pt x="6" y="8"/>
                  </a:lnTo>
                  <a:lnTo>
                    <a:pt x="7" y="8"/>
                  </a:lnTo>
                  <a:lnTo>
                    <a:pt x="6" y="6"/>
                  </a:lnTo>
                  <a:lnTo>
                    <a:pt x="5" y="4"/>
                  </a:lnTo>
                  <a:lnTo>
                    <a:pt x="5" y="3"/>
                  </a:lnTo>
                  <a:lnTo>
                    <a:pt x="5" y="2"/>
                  </a:lnTo>
                  <a:lnTo>
                    <a:pt x="6" y="0"/>
                  </a:lnTo>
                  <a:lnTo>
                    <a:pt x="7" y="1"/>
                  </a:lnTo>
                  <a:lnTo>
                    <a:pt x="8" y="3"/>
                  </a:lnTo>
                  <a:lnTo>
                    <a:pt x="7" y="1"/>
                  </a:lnTo>
                  <a:lnTo>
                    <a:pt x="5" y="2"/>
                  </a:lnTo>
                  <a:lnTo>
                    <a:pt x="5" y="4"/>
                  </a:lnTo>
                  <a:lnTo>
                    <a:pt x="7" y="6"/>
                  </a:lnTo>
                  <a:lnTo>
                    <a:pt x="8" y="8"/>
                  </a:lnTo>
                  <a:lnTo>
                    <a:pt x="9" y="10"/>
                  </a:lnTo>
                  <a:lnTo>
                    <a:pt x="10" y="10"/>
                  </a:lnTo>
                  <a:lnTo>
                    <a:pt x="10" y="9"/>
                  </a:lnTo>
                  <a:lnTo>
                    <a:pt x="11"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1" name="Freeform 71"/>
            <p:cNvSpPr>
              <a:spLocks/>
            </p:cNvSpPr>
            <p:nvPr/>
          </p:nvSpPr>
          <p:spPr bwMode="auto">
            <a:xfrm>
              <a:off x="4714" y="2407"/>
              <a:ext cx="12" cy="11"/>
            </a:xfrm>
            <a:custGeom>
              <a:avLst/>
              <a:gdLst>
                <a:gd name="T0" fmla="*/ 9 w 12"/>
                <a:gd name="T1" fmla="*/ 5 h 11"/>
                <a:gd name="T2" fmla="*/ 11 w 12"/>
                <a:gd name="T3" fmla="*/ 7 h 11"/>
                <a:gd name="T4" fmla="*/ 11 w 12"/>
                <a:gd name="T5" fmla="*/ 8 h 11"/>
                <a:gd name="T6" fmla="*/ 9 w 12"/>
                <a:gd name="T7" fmla="*/ 10 h 11"/>
                <a:gd name="T8" fmla="*/ 7 w 12"/>
                <a:gd name="T9" fmla="*/ 10 h 11"/>
                <a:gd name="T10" fmla="*/ 5 w 12"/>
                <a:gd name="T11" fmla="*/ 10 h 11"/>
                <a:gd name="T12" fmla="*/ 2 w 12"/>
                <a:gd name="T13" fmla="*/ 10 h 11"/>
                <a:gd name="T14" fmla="*/ 1 w 12"/>
                <a:gd name="T15" fmla="*/ 9 h 11"/>
                <a:gd name="T16" fmla="*/ 1 w 12"/>
                <a:gd name="T17" fmla="*/ 8 h 11"/>
                <a:gd name="T18" fmla="*/ 0 w 12"/>
                <a:gd name="T19" fmla="*/ 6 h 11"/>
                <a:gd name="T20" fmla="*/ 1 w 12"/>
                <a:gd name="T21" fmla="*/ 7 h 11"/>
                <a:gd name="T22" fmla="*/ 4 w 12"/>
                <a:gd name="T23" fmla="*/ 7 h 11"/>
                <a:gd name="T24" fmla="*/ 6 w 12"/>
                <a:gd name="T25" fmla="*/ 8 h 11"/>
                <a:gd name="T26" fmla="*/ 7 w 12"/>
                <a:gd name="T27" fmla="*/ 8 h 11"/>
                <a:gd name="T28" fmla="*/ 6 w 12"/>
                <a:gd name="T29" fmla="*/ 5 h 11"/>
                <a:gd name="T30" fmla="*/ 5 w 12"/>
                <a:gd name="T31" fmla="*/ 3 h 11"/>
                <a:gd name="T32" fmla="*/ 5 w 12"/>
                <a:gd name="T33" fmla="*/ 2 h 11"/>
                <a:gd name="T34" fmla="*/ 5 w 12"/>
                <a:gd name="T35" fmla="*/ 1 h 11"/>
                <a:gd name="T36" fmla="*/ 6 w 12"/>
                <a:gd name="T37" fmla="*/ 0 h 11"/>
                <a:gd name="T38" fmla="*/ 7 w 12"/>
                <a:gd name="T39" fmla="*/ 0 h 11"/>
                <a:gd name="T40" fmla="*/ 7 w 12"/>
                <a:gd name="T41" fmla="*/ 2 h 11"/>
                <a:gd name="T42" fmla="*/ 6 w 12"/>
                <a:gd name="T43" fmla="*/ 0 h 11"/>
                <a:gd name="T44" fmla="*/ 5 w 12"/>
                <a:gd name="T45" fmla="*/ 1 h 11"/>
                <a:gd name="T46" fmla="*/ 5 w 12"/>
                <a:gd name="T47" fmla="*/ 3 h 11"/>
                <a:gd name="T48" fmla="*/ 6 w 12"/>
                <a:gd name="T49" fmla="*/ 5 h 11"/>
                <a:gd name="T50" fmla="*/ 7 w 12"/>
                <a:gd name="T51" fmla="*/ 7 h 11"/>
                <a:gd name="T52" fmla="*/ 9 w 12"/>
                <a:gd name="T53" fmla="*/ 9 h 11"/>
                <a:gd name="T54" fmla="*/ 9 w 12"/>
                <a:gd name="T55" fmla="*/ 10 h 11"/>
                <a:gd name="T56" fmla="*/ 10 w 12"/>
                <a:gd name="T57" fmla="*/ 8 h 11"/>
                <a:gd name="T58" fmla="*/ 10 w 12"/>
                <a:gd name="T59" fmla="*/ 7 h 11"/>
                <a:gd name="T60" fmla="*/ 9 w 12"/>
                <a:gd name="T6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1">
                  <a:moveTo>
                    <a:pt x="9" y="5"/>
                  </a:moveTo>
                  <a:lnTo>
                    <a:pt x="11" y="7"/>
                  </a:lnTo>
                  <a:lnTo>
                    <a:pt x="11" y="8"/>
                  </a:lnTo>
                  <a:lnTo>
                    <a:pt x="9" y="10"/>
                  </a:lnTo>
                  <a:lnTo>
                    <a:pt x="7" y="10"/>
                  </a:lnTo>
                  <a:lnTo>
                    <a:pt x="5" y="10"/>
                  </a:lnTo>
                  <a:lnTo>
                    <a:pt x="2" y="10"/>
                  </a:lnTo>
                  <a:lnTo>
                    <a:pt x="1" y="9"/>
                  </a:lnTo>
                  <a:lnTo>
                    <a:pt x="1" y="8"/>
                  </a:lnTo>
                  <a:lnTo>
                    <a:pt x="0" y="6"/>
                  </a:lnTo>
                  <a:lnTo>
                    <a:pt x="1" y="7"/>
                  </a:lnTo>
                  <a:lnTo>
                    <a:pt x="4" y="7"/>
                  </a:lnTo>
                  <a:lnTo>
                    <a:pt x="6" y="8"/>
                  </a:lnTo>
                  <a:lnTo>
                    <a:pt x="7" y="8"/>
                  </a:lnTo>
                  <a:lnTo>
                    <a:pt x="6" y="5"/>
                  </a:lnTo>
                  <a:lnTo>
                    <a:pt x="5" y="3"/>
                  </a:lnTo>
                  <a:lnTo>
                    <a:pt x="5" y="2"/>
                  </a:lnTo>
                  <a:lnTo>
                    <a:pt x="5" y="1"/>
                  </a:lnTo>
                  <a:lnTo>
                    <a:pt x="6" y="0"/>
                  </a:lnTo>
                  <a:lnTo>
                    <a:pt x="7" y="0"/>
                  </a:lnTo>
                  <a:lnTo>
                    <a:pt x="7" y="2"/>
                  </a:lnTo>
                  <a:lnTo>
                    <a:pt x="6" y="0"/>
                  </a:lnTo>
                  <a:lnTo>
                    <a:pt x="5" y="1"/>
                  </a:lnTo>
                  <a:lnTo>
                    <a:pt x="5" y="3"/>
                  </a:lnTo>
                  <a:lnTo>
                    <a:pt x="6" y="5"/>
                  </a:lnTo>
                  <a:lnTo>
                    <a:pt x="7" y="7"/>
                  </a:lnTo>
                  <a:lnTo>
                    <a:pt x="9" y="9"/>
                  </a:lnTo>
                  <a:lnTo>
                    <a:pt x="9" y="10"/>
                  </a:lnTo>
                  <a:lnTo>
                    <a:pt x="10" y="8"/>
                  </a:lnTo>
                  <a:lnTo>
                    <a:pt x="10" y="7"/>
                  </a:lnTo>
                  <a:lnTo>
                    <a:pt x="9"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2" name="Freeform 72"/>
            <p:cNvSpPr>
              <a:spLocks/>
            </p:cNvSpPr>
            <p:nvPr/>
          </p:nvSpPr>
          <p:spPr bwMode="auto">
            <a:xfrm>
              <a:off x="4707" y="2413"/>
              <a:ext cx="12" cy="13"/>
            </a:xfrm>
            <a:custGeom>
              <a:avLst/>
              <a:gdLst>
                <a:gd name="T0" fmla="*/ 9 w 12"/>
                <a:gd name="T1" fmla="*/ 6 h 13"/>
                <a:gd name="T2" fmla="*/ 11 w 12"/>
                <a:gd name="T3" fmla="*/ 9 h 13"/>
                <a:gd name="T4" fmla="*/ 10 w 12"/>
                <a:gd name="T5" fmla="*/ 10 h 13"/>
                <a:gd name="T6" fmla="*/ 9 w 12"/>
                <a:gd name="T7" fmla="*/ 12 h 13"/>
                <a:gd name="T8" fmla="*/ 7 w 12"/>
                <a:gd name="T9" fmla="*/ 12 h 13"/>
                <a:gd name="T10" fmla="*/ 5 w 12"/>
                <a:gd name="T11" fmla="*/ 12 h 13"/>
                <a:gd name="T12" fmla="*/ 2 w 12"/>
                <a:gd name="T13" fmla="*/ 11 h 13"/>
                <a:gd name="T14" fmla="*/ 1 w 12"/>
                <a:gd name="T15" fmla="*/ 9 h 13"/>
                <a:gd name="T16" fmla="*/ 0 w 12"/>
                <a:gd name="T17" fmla="*/ 7 h 13"/>
                <a:gd name="T18" fmla="*/ 2 w 12"/>
                <a:gd name="T19" fmla="*/ 8 h 13"/>
                <a:gd name="T20" fmla="*/ 4 w 12"/>
                <a:gd name="T21" fmla="*/ 9 h 13"/>
                <a:gd name="T22" fmla="*/ 6 w 12"/>
                <a:gd name="T23" fmla="*/ 9 h 13"/>
                <a:gd name="T24" fmla="*/ 7 w 12"/>
                <a:gd name="T25" fmla="*/ 9 h 13"/>
                <a:gd name="T26" fmla="*/ 6 w 12"/>
                <a:gd name="T27" fmla="*/ 6 h 13"/>
                <a:gd name="T28" fmla="*/ 5 w 12"/>
                <a:gd name="T29" fmla="*/ 4 h 13"/>
                <a:gd name="T30" fmla="*/ 5 w 12"/>
                <a:gd name="T31" fmla="*/ 2 h 13"/>
                <a:gd name="T32" fmla="*/ 5 w 12"/>
                <a:gd name="T33" fmla="*/ 1 h 13"/>
                <a:gd name="T34" fmla="*/ 6 w 12"/>
                <a:gd name="T35" fmla="*/ 0 h 13"/>
                <a:gd name="T36" fmla="*/ 7 w 12"/>
                <a:gd name="T37" fmla="*/ 0 h 13"/>
                <a:gd name="T38" fmla="*/ 7 w 12"/>
                <a:gd name="T39" fmla="*/ 3 h 13"/>
                <a:gd name="T40" fmla="*/ 6 w 12"/>
                <a:gd name="T41" fmla="*/ 0 h 13"/>
                <a:gd name="T42" fmla="*/ 5 w 12"/>
                <a:gd name="T43" fmla="*/ 1 h 13"/>
                <a:gd name="T44" fmla="*/ 5 w 12"/>
                <a:gd name="T45" fmla="*/ 2 h 13"/>
                <a:gd name="T46" fmla="*/ 5 w 12"/>
                <a:gd name="T47" fmla="*/ 4 h 13"/>
                <a:gd name="T48" fmla="*/ 6 w 12"/>
                <a:gd name="T49" fmla="*/ 6 h 13"/>
                <a:gd name="T50" fmla="*/ 7 w 12"/>
                <a:gd name="T51" fmla="*/ 9 h 13"/>
                <a:gd name="T52" fmla="*/ 9 w 12"/>
                <a:gd name="T53" fmla="*/ 11 h 13"/>
                <a:gd name="T54" fmla="*/ 10 w 12"/>
                <a:gd name="T55" fmla="*/ 10 h 13"/>
                <a:gd name="T56" fmla="*/ 10 w 12"/>
                <a:gd name="T57" fmla="*/ 9 h 13"/>
                <a:gd name="T58" fmla="*/ 9 w 12"/>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3">
                  <a:moveTo>
                    <a:pt x="9" y="6"/>
                  </a:moveTo>
                  <a:lnTo>
                    <a:pt x="11" y="9"/>
                  </a:lnTo>
                  <a:lnTo>
                    <a:pt x="10" y="10"/>
                  </a:lnTo>
                  <a:lnTo>
                    <a:pt x="9" y="12"/>
                  </a:lnTo>
                  <a:lnTo>
                    <a:pt x="7" y="12"/>
                  </a:lnTo>
                  <a:lnTo>
                    <a:pt x="5" y="12"/>
                  </a:lnTo>
                  <a:lnTo>
                    <a:pt x="2" y="11"/>
                  </a:lnTo>
                  <a:lnTo>
                    <a:pt x="1" y="9"/>
                  </a:lnTo>
                  <a:lnTo>
                    <a:pt x="0" y="7"/>
                  </a:lnTo>
                  <a:lnTo>
                    <a:pt x="2" y="8"/>
                  </a:lnTo>
                  <a:lnTo>
                    <a:pt x="4" y="9"/>
                  </a:lnTo>
                  <a:lnTo>
                    <a:pt x="6" y="9"/>
                  </a:lnTo>
                  <a:lnTo>
                    <a:pt x="7" y="9"/>
                  </a:lnTo>
                  <a:lnTo>
                    <a:pt x="6" y="6"/>
                  </a:lnTo>
                  <a:lnTo>
                    <a:pt x="5" y="4"/>
                  </a:lnTo>
                  <a:lnTo>
                    <a:pt x="5" y="2"/>
                  </a:lnTo>
                  <a:lnTo>
                    <a:pt x="5" y="1"/>
                  </a:lnTo>
                  <a:lnTo>
                    <a:pt x="6" y="0"/>
                  </a:lnTo>
                  <a:lnTo>
                    <a:pt x="7" y="0"/>
                  </a:lnTo>
                  <a:lnTo>
                    <a:pt x="7" y="3"/>
                  </a:lnTo>
                  <a:lnTo>
                    <a:pt x="6" y="0"/>
                  </a:lnTo>
                  <a:lnTo>
                    <a:pt x="5" y="1"/>
                  </a:lnTo>
                  <a:lnTo>
                    <a:pt x="5" y="2"/>
                  </a:lnTo>
                  <a:lnTo>
                    <a:pt x="5" y="4"/>
                  </a:lnTo>
                  <a:lnTo>
                    <a:pt x="6" y="6"/>
                  </a:lnTo>
                  <a:lnTo>
                    <a:pt x="7" y="9"/>
                  </a:lnTo>
                  <a:lnTo>
                    <a:pt x="9" y="11"/>
                  </a:lnTo>
                  <a:lnTo>
                    <a:pt x="10" y="10"/>
                  </a:lnTo>
                  <a:lnTo>
                    <a:pt x="10" y="9"/>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3" name="Freeform 73"/>
            <p:cNvSpPr>
              <a:spLocks/>
            </p:cNvSpPr>
            <p:nvPr/>
          </p:nvSpPr>
          <p:spPr bwMode="auto">
            <a:xfrm>
              <a:off x="4699" y="2421"/>
              <a:ext cx="13" cy="12"/>
            </a:xfrm>
            <a:custGeom>
              <a:avLst/>
              <a:gdLst>
                <a:gd name="T0" fmla="*/ 10 w 13"/>
                <a:gd name="T1" fmla="*/ 6 h 12"/>
                <a:gd name="T2" fmla="*/ 12 w 13"/>
                <a:gd name="T3" fmla="*/ 8 h 12"/>
                <a:gd name="T4" fmla="*/ 12 w 13"/>
                <a:gd name="T5" fmla="*/ 9 h 12"/>
                <a:gd name="T6" fmla="*/ 10 w 13"/>
                <a:gd name="T7" fmla="*/ 11 h 12"/>
                <a:gd name="T8" fmla="*/ 8 w 13"/>
                <a:gd name="T9" fmla="*/ 11 h 12"/>
                <a:gd name="T10" fmla="*/ 5 w 13"/>
                <a:gd name="T11" fmla="*/ 11 h 12"/>
                <a:gd name="T12" fmla="*/ 2 w 13"/>
                <a:gd name="T13" fmla="*/ 10 h 12"/>
                <a:gd name="T14" fmla="*/ 0 w 13"/>
                <a:gd name="T15" fmla="*/ 8 h 12"/>
                <a:gd name="T16" fmla="*/ 0 w 13"/>
                <a:gd name="T17" fmla="*/ 6 h 12"/>
                <a:gd name="T18" fmla="*/ 2 w 13"/>
                <a:gd name="T19" fmla="*/ 7 h 12"/>
                <a:gd name="T20" fmla="*/ 5 w 13"/>
                <a:gd name="T21" fmla="*/ 8 h 12"/>
                <a:gd name="T22" fmla="*/ 7 w 13"/>
                <a:gd name="T23" fmla="*/ 8 h 12"/>
                <a:gd name="T24" fmla="*/ 8 w 13"/>
                <a:gd name="T25" fmla="*/ 8 h 12"/>
                <a:gd name="T26" fmla="*/ 6 w 13"/>
                <a:gd name="T27" fmla="*/ 6 h 12"/>
                <a:gd name="T28" fmla="*/ 5 w 13"/>
                <a:gd name="T29" fmla="*/ 4 h 12"/>
                <a:gd name="T30" fmla="*/ 5 w 13"/>
                <a:gd name="T31" fmla="*/ 2 h 12"/>
                <a:gd name="T32" fmla="*/ 5 w 13"/>
                <a:gd name="T33" fmla="*/ 1 h 12"/>
                <a:gd name="T34" fmla="*/ 7 w 13"/>
                <a:gd name="T35" fmla="*/ 0 h 12"/>
                <a:gd name="T36" fmla="*/ 8 w 13"/>
                <a:gd name="T37" fmla="*/ 0 h 12"/>
                <a:gd name="T38" fmla="*/ 9 w 13"/>
                <a:gd name="T39" fmla="*/ 3 h 12"/>
                <a:gd name="T40" fmla="*/ 7 w 13"/>
                <a:gd name="T41" fmla="*/ 0 h 12"/>
                <a:gd name="T42" fmla="*/ 6 w 13"/>
                <a:gd name="T43" fmla="*/ 2 h 12"/>
                <a:gd name="T44" fmla="*/ 5 w 13"/>
                <a:gd name="T45" fmla="*/ 2 h 12"/>
                <a:gd name="T46" fmla="*/ 6 w 13"/>
                <a:gd name="T47" fmla="*/ 4 h 12"/>
                <a:gd name="T48" fmla="*/ 7 w 13"/>
                <a:gd name="T49" fmla="*/ 6 h 12"/>
                <a:gd name="T50" fmla="*/ 9 w 13"/>
                <a:gd name="T51" fmla="*/ 8 h 12"/>
                <a:gd name="T52" fmla="*/ 10 w 13"/>
                <a:gd name="T53" fmla="*/ 10 h 12"/>
                <a:gd name="T54" fmla="*/ 11 w 13"/>
                <a:gd name="T55" fmla="*/ 9 h 12"/>
                <a:gd name="T56" fmla="*/ 12 w 13"/>
                <a:gd name="T57" fmla="*/ 8 h 12"/>
                <a:gd name="T58" fmla="*/ 10 w 13"/>
                <a:gd name="T5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2">
                  <a:moveTo>
                    <a:pt x="10" y="6"/>
                  </a:moveTo>
                  <a:lnTo>
                    <a:pt x="12" y="8"/>
                  </a:lnTo>
                  <a:lnTo>
                    <a:pt x="12" y="9"/>
                  </a:lnTo>
                  <a:lnTo>
                    <a:pt x="10" y="11"/>
                  </a:lnTo>
                  <a:lnTo>
                    <a:pt x="8" y="11"/>
                  </a:lnTo>
                  <a:lnTo>
                    <a:pt x="5" y="11"/>
                  </a:lnTo>
                  <a:lnTo>
                    <a:pt x="2" y="10"/>
                  </a:lnTo>
                  <a:lnTo>
                    <a:pt x="0" y="8"/>
                  </a:lnTo>
                  <a:lnTo>
                    <a:pt x="0" y="6"/>
                  </a:lnTo>
                  <a:lnTo>
                    <a:pt x="2" y="7"/>
                  </a:lnTo>
                  <a:lnTo>
                    <a:pt x="5" y="8"/>
                  </a:lnTo>
                  <a:lnTo>
                    <a:pt x="7" y="8"/>
                  </a:lnTo>
                  <a:lnTo>
                    <a:pt x="8" y="8"/>
                  </a:lnTo>
                  <a:lnTo>
                    <a:pt x="6" y="6"/>
                  </a:lnTo>
                  <a:lnTo>
                    <a:pt x="5" y="4"/>
                  </a:lnTo>
                  <a:lnTo>
                    <a:pt x="5" y="2"/>
                  </a:lnTo>
                  <a:lnTo>
                    <a:pt x="5" y="1"/>
                  </a:lnTo>
                  <a:lnTo>
                    <a:pt x="7" y="0"/>
                  </a:lnTo>
                  <a:lnTo>
                    <a:pt x="8" y="0"/>
                  </a:lnTo>
                  <a:lnTo>
                    <a:pt x="9" y="3"/>
                  </a:lnTo>
                  <a:lnTo>
                    <a:pt x="7" y="0"/>
                  </a:lnTo>
                  <a:lnTo>
                    <a:pt x="6" y="2"/>
                  </a:lnTo>
                  <a:lnTo>
                    <a:pt x="5" y="2"/>
                  </a:lnTo>
                  <a:lnTo>
                    <a:pt x="6" y="4"/>
                  </a:lnTo>
                  <a:lnTo>
                    <a:pt x="7" y="6"/>
                  </a:lnTo>
                  <a:lnTo>
                    <a:pt x="9" y="8"/>
                  </a:lnTo>
                  <a:lnTo>
                    <a:pt x="10" y="10"/>
                  </a:lnTo>
                  <a:lnTo>
                    <a:pt x="11" y="9"/>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4" name="Freeform 74"/>
            <p:cNvSpPr>
              <a:spLocks/>
            </p:cNvSpPr>
            <p:nvPr/>
          </p:nvSpPr>
          <p:spPr bwMode="auto">
            <a:xfrm>
              <a:off x="4692" y="2428"/>
              <a:ext cx="13" cy="13"/>
            </a:xfrm>
            <a:custGeom>
              <a:avLst/>
              <a:gdLst>
                <a:gd name="T0" fmla="*/ 10 w 13"/>
                <a:gd name="T1" fmla="*/ 6 h 13"/>
                <a:gd name="T2" fmla="*/ 12 w 13"/>
                <a:gd name="T3" fmla="*/ 8 h 13"/>
                <a:gd name="T4" fmla="*/ 12 w 13"/>
                <a:gd name="T5" fmla="*/ 9 h 13"/>
                <a:gd name="T6" fmla="*/ 10 w 13"/>
                <a:gd name="T7" fmla="*/ 12 h 13"/>
                <a:gd name="T8" fmla="*/ 7 w 13"/>
                <a:gd name="T9" fmla="*/ 12 h 13"/>
                <a:gd name="T10" fmla="*/ 5 w 13"/>
                <a:gd name="T11" fmla="*/ 12 h 13"/>
                <a:gd name="T12" fmla="*/ 2 w 13"/>
                <a:gd name="T13" fmla="*/ 11 h 13"/>
                <a:gd name="T14" fmla="*/ 0 w 13"/>
                <a:gd name="T15" fmla="*/ 9 h 13"/>
                <a:gd name="T16" fmla="*/ 0 w 13"/>
                <a:gd name="T17" fmla="*/ 7 h 13"/>
                <a:gd name="T18" fmla="*/ 2 w 13"/>
                <a:gd name="T19" fmla="*/ 8 h 13"/>
                <a:gd name="T20" fmla="*/ 4 w 13"/>
                <a:gd name="T21" fmla="*/ 8 h 13"/>
                <a:gd name="T22" fmla="*/ 6 w 13"/>
                <a:gd name="T23" fmla="*/ 9 h 13"/>
                <a:gd name="T24" fmla="*/ 7 w 13"/>
                <a:gd name="T25" fmla="*/ 9 h 13"/>
                <a:gd name="T26" fmla="*/ 6 w 13"/>
                <a:gd name="T27" fmla="*/ 6 h 13"/>
                <a:gd name="T28" fmla="*/ 5 w 13"/>
                <a:gd name="T29" fmla="*/ 4 h 13"/>
                <a:gd name="T30" fmla="*/ 5 w 13"/>
                <a:gd name="T31" fmla="*/ 2 h 13"/>
                <a:gd name="T32" fmla="*/ 7 w 13"/>
                <a:gd name="T33" fmla="*/ 0 h 13"/>
                <a:gd name="T34" fmla="*/ 8 w 13"/>
                <a:gd name="T35" fmla="*/ 3 h 13"/>
                <a:gd name="T36" fmla="*/ 7 w 13"/>
                <a:gd name="T37" fmla="*/ 0 h 13"/>
                <a:gd name="T38" fmla="*/ 6 w 13"/>
                <a:gd name="T39" fmla="*/ 2 h 13"/>
                <a:gd name="T40" fmla="*/ 6 w 13"/>
                <a:gd name="T41" fmla="*/ 4 h 13"/>
                <a:gd name="T42" fmla="*/ 7 w 13"/>
                <a:gd name="T43" fmla="*/ 6 h 13"/>
                <a:gd name="T44" fmla="*/ 8 w 13"/>
                <a:gd name="T45" fmla="*/ 8 h 13"/>
                <a:gd name="T46" fmla="*/ 10 w 13"/>
                <a:gd name="T47" fmla="*/ 11 h 13"/>
                <a:gd name="T48" fmla="*/ 11 w 13"/>
                <a:gd name="T49" fmla="*/ 9 h 13"/>
                <a:gd name="T50" fmla="*/ 12 w 13"/>
                <a:gd name="T51" fmla="*/ 8 h 13"/>
                <a:gd name="T52" fmla="*/ 10 w 13"/>
                <a:gd name="T5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13">
                  <a:moveTo>
                    <a:pt x="10" y="6"/>
                  </a:moveTo>
                  <a:lnTo>
                    <a:pt x="12" y="8"/>
                  </a:lnTo>
                  <a:lnTo>
                    <a:pt x="12" y="9"/>
                  </a:lnTo>
                  <a:lnTo>
                    <a:pt x="10" y="12"/>
                  </a:lnTo>
                  <a:lnTo>
                    <a:pt x="7" y="12"/>
                  </a:lnTo>
                  <a:lnTo>
                    <a:pt x="5" y="12"/>
                  </a:lnTo>
                  <a:lnTo>
                    <a:pt x="2" y="11"/>
                  </a:lnTo>
                  <a:lnTo>
                    <a:pt x="0" y="9"/>
                  </a:lnTo>
                  <a:lnTo>
                    <a:pt x="0" y="7"/>
                  </a:lnTo>
                  <a:lnTo>
                    <a:pt x="2" y="8"/>
                  </a:lnTo>
                  <a:lnTo>
                    <a:pt x="4" y="8"/>
                  </a:lnTo>
                  <a:lnTo>
                    <a:pt x="6" y="9"/>
                  </a:lnTo>
                  <a:lnTo>
                    <a:pt x="7" y="9"/>
                  </a:lnTo>
                  <a:lnTo>
                    <a:pt x="6" y="6"/>
                  </a:lnTo>
                  <a:lnTo>
                    <a:pt x="5" y="4"/>
                  </a:lnTo>
                  <a:lnTo>
                    <a:pt x="5" y="2"/>
                  </a:lnTo>
                  <a:lnTo>
                    <a:pt x="7" y="0"/>
                  </a:lnTo>
                  <a:lnTo>
                    <a:pt x="8" y="3"/>
                  </a:lnTo>
                  <a:lnTo>
                    <a:pt x="7" y="0"/>
                  </a:lnTo>
                  <a:lnTo>
                    <a:pt x="6" y="2"/>
                  </a:lnTo>
                  <a:lnTo>
                    <a:pt x="6" y="4"/>
                  </a:lnTo>
                  <a:lnTo>
                    <a:pt x="7" y="6"/>
                  </a:lnTo>
                  <a:lnTo>
                    <a:pt x="8" y="8"/>
                  </a:lnTo>
                  <a:lnTo>
                    <a:pt x="10" y="11"/>
                  </a:lnTo>
                  <a:lnTo>
                    <a:pt x="11" y="9"/>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5" name="Freeform 75"/>
            <p:cNvSpPr>
              <a:spLocks/>
            </p:cNvSpPr>
            <p:nvPr/>
          </p:nvSpPr>
          <p:spPr bwMode="auto">
            <a:xfrm>
              <a:off x="4685" y="2435"/>
              <a:ext cx="13" cy="13"/>
            </a:xfrm>
            <a:custGeom>
              <a:avLst/>
              <a:gdLst>
                <a:gd name="T0" fmla="*/ 10 w 13"/>
                <a:gd name="T1" fmla="*/ 6 h 13"/>
                <a:gd name="T2" fmla="*/ 12 w 13"/>
                <a:gd name="T3" fmla="*/ 8 h 13"/>
                <a:gd name="T4" fmla="*/ 12 w 13"/>
                <a:gd name="T5" fmla="*/ 10 h 13"/>
                <a:gd name="T6" fmla="*/ 10 w 13"/>
                <a:gd name="T7" fmla="*/ 12 h 13"/>
                <a:gd name="T8" fmla="*/ 8 w 13"/>
                <a:gd name="T9" fmla="*/ 12 h 13"/>
                <a:gd name="T10" fmla="*/ 5 w 13"/>
                <a:gd name="T11" fmla="*/ 12 h 13"/>
                <a:gd name="T12" fmla="*/ 3 w 13"/>
                <a:gd name="T13" fmla="*/ 11 h 13"/>
                <a:gd name="T14" fmla="*/ 2 w 13"/>
                <a:gd name="T15" fmla="*/ 11 h 13"/>
                <a:gd name="T16" fmla="*/ 1 w 13"/>
                <a:gd name="T17" fmla="*/ 9 h 13"/>
                <a:gd name="T18" fmla="*/ 0 w 13"/>
                <a:gd name="T19" fmla="*/ 7 h 13"/>
                <a:gd name="T20" fmla="*/ 2 w 13"/>
                <a:gd name="T21" fmla="*/ 8 h 13"/>
                <a:gd name="T22" fmla="*/ 4 w 13"/>
                <a:gd name="T23" fmla="*/ 8 h 13"/>
                <a:gd name="T24" fmla="*/ 7 w 13"/>
                <a:gd name="T25" fmla="*/ 9 h 13"/>
                <a:gd name="T26" fmla="*/ 8 w 13"/>
                <a:gd name="T27" fmla="*/ 8 h 13"/>
                <a:gd name="T28" fmla="*/ 7 w 13"/>
                <a:gd name="T29" fmla="*/ 6 h 13"/>
                <a:gd name="T30" fmla="*/ 5 w 13"/>
                <a:gd name="T31" fmla="*/ 4 h 13"/>
                <a:gd name="T32" fmla="*/ 5 w 13"/>
                <a:gd name="T33" fmla="*/ 3 h 13"/>
                <a:gd name="T34" fmla="*/ 5 w 13"/>
                <a:gd name="T35" fmla="*/ 1 h 13"/>
                <a:gd name="T36" fmla="*/ 7 w 13"/>
                <a:gd name="T37" fmla="*/ 0 h 13"/>
                <a:gd name="T38" fmla="*/ 8 w 13"/>
                <a:gd name="T39" fmla="*/ 0 h 13"/>
                <a:gd name="T40" fmla="*/ 8 w 13"/>
                <a:gd name="T41" fmla="*/ 3 h 13"/>
                <a:gd name="T42" fmla="*/ 7 w 13"/>
                <a:gd name="T43" fmla="*/ 0 h 13"/>
                <a:gd name="T44" fmla="*/ 6 w 13"/>
                <a:gd name="T45" fmla="*/ 1 h 13"/>
                <a:gd name="T46" fmla="*/ 6 w 13"/>
                <a:gd name="T47" fmla="*/ 2 h 13"/>
                <a:gd name="T48" fmla="*/ 6 w 13"/>
                <a:gd name="T49" fmla="*/ 4 h 13"/>
                <a:gd name="T50" fmla="*/ 7 w 13"/>
                <a:gd name="T51" fmla="*/ 6 h 13"/>
                <a:gd name="T52" fmla="*/ 8 w 13"/>
                <a:gd name="T53" fmla="*/ 8 h 13"/>
                <a:gd name="T54" fmla="*/ 9 w 13"/>
                <a:gd name="T55" fmla="*/ 11 h 13"/>
                <a:gd name="T56" fmla="*/ 10 w 13"/>
                <a:gd name="T57" fmla="*/ 11 h 13"/>
                <a:gd name="T58" fmla="*/ 11 w 13"/>
                <a:gd name="T59" fmla="*/ 10 h 13"/>
                <a:gd name="T60" fmla="*/ 11 w 13"/>
                <a:gd name="T61" fmla="*/ 8 h 13"/>
                <a:gd name="T62" fmla="*/ 10 w 13"/>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 h="13">
                  <a:moveTo>
                    <a:pt x="10" y="6"/>
                  </a:moveTo>
                  <a:lnTo>
                    <a:pt x="12" y="8"/>
                  </a:lnTo>
                  <a:lnTo>
                    <a:pt x="12" y="10"/>
                  </a:lnTo>
                  <a:lnTo>
                    <a:pt x="10" y="12"/>
                  </a:lnTo>
                  <a:lnTo>
                    <a:pt x="8" y="12"/>
                  </a:lnTo>
                  <a:lnTo>
                    <a:pt x="5" y="12"/>
                  </a:lnTo>
                  <a:lnTo>
                    <a:pt x="3" y="11"/>
                  </a:lnTo>
                  <a:lnTo>
                    <a:pt x="2" y="11"/>
                  </a:lnTo>
                  <a:lnTo>
                    <a:pt x="1" y="9"/>
                  </a:lnTo>
                  <a:lnTo>
                    <a:pt x="0" y="7"/>
                  </a:lnTo>
                  <a:lnTo>
                    <a:pt x="2" y="8"/>
                  </a:lnTo>
                  <a:lnTo>
                    <a:pt x="4" y="8"/>
                  </a:lnTo>
                  <a:lnTo>
                    <a:pt x="7" y="9"/>
                  </a:lnTo>
                  <a:lnTo>
                    <a:pt x="8" y="8"/>
                  </a:lnTo>
                  <a:lnTo>
                    <a:pt x="7" y="6"/>
                  </a:lnTo>
                  <a:lnTo>
                    <a:pt x="5" y="4"/>
                  </a:lnTo>
                  <a:lnTo>
                    <a:pt x="5" y="3"/>
                  </a:lnTo>
                  <a:lnTo>
                    <a:pt x="5" y="1"/>
                  </a:lnTo>
                  <a:lnTo>
                    <a:pt x="7" y="0"/>
                  </a:lnTo>
                  <a:lnTo>
                    <a:pt x="8" y="0"/>
                  </a:lnTo>
                  <a:lnTo>
                    <a:pt x="8" y="3"/>
                  </a:lnTo>
                  <a:lnTo>
                    <a:pt x="7" y="0"/>
                  </a:lnTo>
                  <a:lnTo>
                    <a:pt x="6" y="1"/>
                  </a:lnTo>
                  <a:lnTo>
                    <a:pt x="6" y="2"/>
                  </a:lnTo>
                  <a:lnTo>
                    <a:pt x="6" y="4"/>
                  </a:lnTo>
                  <a:lnTo>
                    <a:pt x="7" y="6"/>
                  </a:lnTo>
                  <a:lnTo>
                    <a:pt x="8" y="8"/>
                  </a:lnTo>
                  <a:lnTo>
                    <a:pt x="9" y="11"/>
                  </a:lnTo>
                  <a:lnTo>
                    <a:pt x="10" y="11"/>
                  </a:lnTo>
                  <a:lnTo>
                    <a:pt x="11" y="10"/>
                  </a:lnTo>
                  <a:lnTo>
                    <a:pt x="11"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6" name="Freeform 76"/>
            <p:cNvSpPr>
              <a:spLocks/>
            </p:cNvSpPr>
            <p:nvPr/>
          </p:nvSpPr>
          <p:spPr bwMode="auto">
            <a:xfrm>
              <a:off x="4678" y="2442"/>
              <a:ext cx="13" cy="13"/>
            </a:xfrm>
            <a:custGeom>
              <a:avLst/>
              <a:gdLst>
                <a:gd name="T0" fmla="*/ 10 w 13"/>
                <a:gd name="T1" fmla="*/ 6 h 13"/>
                <a:gd name="T2" fmla="*/ 12 w 13"/>
                <a:gd name="T3" fmla="*/ 8 h 13"/>
                <a:gd name="T4" fmla="*/ 12 w 13"/>
                <a:gd name="T5" fmla="*/ 10 h 13"/>
                <a:gd name="T6" fmla="*/ 10 w 13"/>
                <a:gd name="T7" fmla="*/ 12 h 13"/>
                <a:gd name="T8" fmla="*/ 8 w 13"/>
                <a:gd name="T9" fmla="*/ 12 h 13"/>
                <a:gd name="T10" fmla="*/ 5 w 13"/>
                <a:gd name="T11" fmla="*/ 12 h 13"/>
                <a:gd name="T12" fmla="*/ 2 w 13"/>
                <a:gd name="T13" fmla="*/ 11 h 13"/>
                <a:gd name="T14" fmla="*/ 0 w 13"/>
                <a:gd name="T15" fmla="*/ 9 h 13"/>
                <a:gd name="T16" fmla="*/ 0 w 13"/>
                <a:gd name="T17" fmla="*/ 7 h 13"/>
                <a:gd name="T18" fmla="*/ 2 w 13"/>
                <a:gd name="T19" fmla="*/ 8 h 13"/>
                <a:gd name="T20" fmla="*/ 4 w 13"/>
                <a:gd name="T21" fmla="*/ 9 h 13"/>
                <a:gd name="T22" fmla="*/ 6 w 13"/>
                <a:gd name="T23" fmla="*/ 9 h 13"/>
                <a:gd name="T24" fmla="*/ 7 w 13"/>
                <a:gd name="T25" fmla="*/ 9 h 13"/>
                <a:gd name="T26" fmla="*/ 6 w 13"/>
                <a:gd name="T27" fmla="*/ 6 h 13"/>
                <a:gd name="T28" fmla="*/ 5 w 13"/>
                <a:gd name="T29" fmla="*/ 4 h 13"/>
                <a:gd name="T30" fmla="*/ 5 w 13"/>
                <a:gd name="T31" fmla="*/ 3 h 13"/>
                <a:gd name="T32" fmla="*/ 5 w 13"/>
                <a:gd name="T33" fmla="*/ 2 h 13"/>
                <a:gd name="T34" fmla="*/ 6 w 13"/>
                <a:gd name="T35" fmla="*/ 0 h 13"/>
                <a:gd name="T36" fmla="*/ 7 w 13"/>
                <a:gd name="T37" fmla="*/ 0 h 13"/>
                <a:gd name="T38" fmla="*/ 8 w 13"/>
                <a:gd name="T39" fmla="*/ 3 h 13"/>
                <a:gd name="T40" fmla="*/ 7 w 13"/>
                <a:gd name="T41" fmla="*/ 1 h 13"/>
                <a:gd name="T42" fmla="*/ 6 w 13"/>
                <a:gd name="T43" fmla="*/ 2 h 13"/>
                <a:gd name="T44" fmla="*/ 5 w 13"/>
                <a:gd name="T45" fmla="*/ 3 h 13"/>
                <a:gd name="T46" fmla="*/ 6 w 13"/>
                <a:gd name="T47" fmla="*/ 5 h 13"/>
                <a:gd name="T48" fmla="*/ 6 w 13"/>
                <a:gd name="T49" fmla="*/ 6 h 13"/>
                <a:gd name="T50" fmla="*/ 8 w 13"/>
                <a:gd name="T51" fmla="*/ 9 h 13"/>
                <a:gd name="T52" fmla="*/ 10 w 13"/>
                <a:gd name="T53" fmla="*/ 11 h 13"/>
                <a:gd name="T54" fmla="*/ 11 w 13"/>
                <a:gd name="T55" fmla="*/ 10 h 13"/>
                <a:gd name="T56" fmla="*/ 12 w 13"/>
                <a:gd name="T57" fmla="*/ 8 h 13"/>
                <a:gd name="T58" fmla="*/ 10 w 13"/>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3">
                  <a:moveTo>
                    <a:pt x="10" y="6"/>
                  </a:moveTo>
                  <a:lnTo>
                    <a:pt x="12" y="8"/>
                  </a:lnTo>
                  <a:lnTo>
                    <a:pt x="12" y="10"/>
                  </a:lnTo>
                  <a:lnTo>
                    <a:pt x="10" y="12"/>
                  </a:lnTo>
                  <a:lnTo>
                    <a:pt x="8" y="12"/>
                  </a:lnTo>
                  <a:lnTo>
                    <a:pt x="5" y="12"/>
                  </a:lnTo>
                  <a:lnTo>
                    <a:pt x="2" y="11"/>
                  </a:lnTo>
                  <a:lnTo>
                    <a:pt x="0" y="9"/>
                  </a:lnTo>
                  <a:lnTo>
                    <a:pt x="0" y="7"/>
                  </a:lnTo>
                  <a:lnTo>
                    <a:pt x="2" y="8"/>
                  </a:lnTo>
                  <a:lnTo>
                    <a:pt x="4" y="9"/>
                  </a:lnTo>
                  <a:lnTo>
                    <a:pt x="6" y="9"/>
                  </a:lnTo>
                  <a:lnTo>
                    <a:pt x="7" y="9"/>
                  </a:lnTo>
                  <a:lnTo>
                    <a:pt x="6" y="6"/>
                  </a:lnTo>
                  <a:lnTo>
                    <a:pt x="5" y="4"/>
                  </a:lnTo>
                  <a:lnTo>
                    <a:pt x="5" y="3"/>
                  </a:lnTo>
                  <a:lnTo>
                    <a:pt x="5" y="2"/>
                  </a:lnTo>
                  <a:lnTo>
                    <a:pt x="6" y="0"/>
                  </a:lnTo>
                  <a:lnTo>
                    <a:pt x="7" y="0"/>
                  </a:lnTo>
                  <a:lnTo>
                    <a:pt x="8" y="3"/>
                  </a:lnTo>
                  <a:lnTo>
                    <a:pt x="7" y="1"/>
                  </a:lnTo>
                  <a:lnTo>
                    <a:pt x="6" y="2"/>
                  </a:lnTo>
                  <a:lnTo>
                    <a:pt x="5" y="3"/>
                  </a:lnTo>
                  <a:lnTo>
                    <a:pt x="6" y="5"/>
                  </a:lnTo>
                  <a:lnTo>
                    <a:pt x="6" y="6"/>
                  </a:lnTo>
                  <a:lnTo>
                    <a:pt x="8" y="9"/>
                  </a:lnTo>
                  <a:lnTo>
                    <a:pt x="10" y="11"/>
                  </a:lnTo>
                  <a:lnTo>
                    <a:pt x="11" y="10"/>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7" name="Freeform 77"/>
            <p:cNvSpPr>
              <a:spLocks/>
            </p:cNvSpPr>
            <p:nvPr/>
          </p:nvSpPr>
          <p:spPr bwMode="auto">
            <a:xfrm>
              <a:off x="4671" y="2449"/>
              <a:ext cx="12" cy="13"/>
            </a:xfrm>
            <a:custGeom>
              <a:avLst/>
              <a:gdLst>
                <a:gd name="T0" fmla="*/ 9 w 12"/>
                <a:gd name="T1" fmla="*/ 6 h 13"/>
                <a:gd name="T2" fmla="*/ 11 w 12"/>
                <a:gd name="T3" fmla="*/ 8 h 13"/>
                <a:gd name="T4" fmla="*/ 11 w 12"/>
                <a:gd name="T5" fmla="*/ 9 h 13"/>
                <a:gd name="T6" fmla="*/ 9 w 12"/>
                <a:gd name="T7" fmla="*/ 11 h 13"/>
                <a:gd name="T8" fmla="*/ 7 w 12"/>
                <a:gd name="T9" fmla="*/ 12 h 13"/>
                <a:gd name="T10" fmla="*/ 5 w 12"/>
                <a:gd name="T11" fmla="*/ 12 h 13"/>
                <a:gd name="T12" fmla="*/ 2 w 12"/>
                <a:gd name="T13" fmla="*/ 11 h 13"/>
                <a:gd name="T14" fmla="*/ 1 w 12"/>
                <a:gd name="T15" fmla="*/ 11 h 13"/>
                <a:gd name="T16" fmla="*/ 0 w 12"/>
                <a:gd name="T17" fmla="*/ 8 h 13"/>
                <a:gd name="T18" fmla="*/ 0 w 12"/>
                <a:gd name="T19" fmla="*/ 7 h 13"/>
                <a:gd name="T20" fmla="*/ 1 w 12"/>
                <a:gd name="T21" fmla="*/ 8 h 13"/>
                <a:gd name="T22" fmla="*/ 4 w 12"/>
                <a:gd name="T23" fmla="*/ 8 h 13"/>
                <a:gd name="T24" fmla="*/ 6 w 12"/>
                <a:gd name="T25" fmla="*/ 8 h 13"/>
                <a:gd name="T26" fmla="*/ 7 w 12"/>
                <a:gd name="T27" fmla="*/ 8 h 13"/>
                <a:gd name="T28" fmla="*/ 5 w 12"/>
                <a:gd name="T29" fmla="*/ 6 h 13"/>
                <a:gd name="T30" fmla="*/ 5 w 12"/>
                <a:gd name="T31" fmla="*/ 4 h 13"/>
                <a:gd name="T32" fmla="*/ 4 w 12"/>
                <a:gd name="T33" fmla="*/ 3 h 13"/>
                <a:gd name="T34" fmla="*/ 4 w 12"/>
                <a:gd name="T35" fmla="*/ 1 h 13"/>
                <a:gd name="T36" fmla="*/ 6 w 12"/>
                <a:gd name="T37" fmla="*/ 0 h 13"/>
                <a:gd name="T38" fmla="*/ 7 w 12"/>
                <a:gd name="T39" fmla="*/ 1 h 13"/>
                <a:gd name="T40" fmla="*/ 7 w 12"/>
                <a:gd name="T41" fmla="*/ 3 h 13"/>
                <a:gd name="T42" fmla="*/ 7 w 12"/>
                <a:gd name="T43" fmla="*/ 1 h 13"/>
                <a:gd name="T44" fmla="*/ 5 w 12"/>
                <a:gd name="T45" fmla="*/ 1 h 13"/>
                <a:gd name="T46" fmla="*/ 5 w 12"/>
                <a:gd name="T47" fmla="*/ 2 h 13"/>
                <a:gd name="T48" fmla="*/ 5 w 12"/>
                <a:gd name="T49" fmla="*/ 5 h 13"/>
                <a:gd name="T50" fmla="*/ 6 w 12"/>
                <a:gd name="T51" fmla="*/ 6 h 13"/>
                <a:gd name="T52" fmla="*/ 7 w 12"/>
                <a:gd name="T53" fmla="*/ 8 h 13"/>
                <a:gd name="T54" fmla="*/ 9 w 12"/>
                <a:gd name="T55" fmla="*/ 11 h 13"/>
                <a:gd name="T56" fmla="*/ 10 w 12"/>
                <a:gd name="T57" fmla="*/ 9 h 13"/>
                <a:gd name="T58" fmla="*/ 11 w 12"/>
                <a:gd name="T59" fmla="*/ 8 h 13"/>
                <a:gd name="T60" fmla="*/ 9 w 12"/>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3">
                  <a:moveTo>
                    <a:pt x="9" y="6"/>
                  </a:moveTo>
                  <a:lnTo>
                    <a:pt x="11" y="8"/>
                  </a:lnTo>
                  <a:lnTo>
                    <a:pt x="11" y="9"/>
                  </a:lnTo>
                  <a:lnTo>
                    <a:pt x="9" y="11"/>
                  </a:lnTo>
                  <a:lnTo>
                    <a:pt x="7" y="12"/>
                  </a:lnTo>
                  <a:lnTo>
                    <a:pt x="5" y="12"/>
                  </a:lnTo>
                  <a:lnTo>
                    <a:pt x="2" y="11"/>
                  </a:lnTo>
                  <a:lnTo>
                    <a:pt x="1" y="11"/>
                  </a:lnTo>
                  <a:lnTo>
                    <a:pt x="0" y="8"/>
                  </a:lnTo>
                  <a:lnTo>
                    <a:pt x="0" y="7"/>
                  </a:lnTo>
                  <a:lnTo>
                    <a:pt x="1" y="8"/>
                  </a:lnTo>
                  <a:lnTo>
                    <a:pt x="4" y="8"/>
                  </a:lnTo>
                  <a:lnTo>
                    <a:pt x="6" y="8"/>
                  </a:lnTo>
                  <a:lnTo>
                    <a:pt x="7" y="8"/>
                  </a:lnTo>
                  <a:lnTo>
                    <a:pt x="5" y="6"/>
                  </a:lnTo>
                  <a:lnTo>
                    <a:pt x="5" y="4"/>
                  </a:lnTo>
                  <a:lnTo>
                    <a:pt x="4" y="3"/>
                  </a:lnTo>
                  <a:lnTo>
                    <a:pt x="4" y="1"/>
                  </a:lnTo>
                  <a:lnTo>
                    <a:pt x="6" y="0"/>
                  </a:lnTo>
                  <a:lnTo>
                    <a:pt x="7" y="1"/>
                  </a:lnTo>
                  <a:lnTo>
                    <a:pt x="7" y="3"/>
                  </a:lnTo>
                  <a:lnTo>
                    <a:pt x="7" y="1"/>
                  </a:lnTo>
                  <a:lnTo>
                    <a:pt x="5" y="1"/>
                  </a:lnTo>
                  <a:lnTo>
                    <a:pt x="5" y="2"/>
                  </a:lnTo>
                  <a:lnTo>
                    <a:pt x="5" y="5"/>
                  </a:lnTo>
                  <a:lnTo>
                    <a:pt x="6" y="6"/>
                  </a:lnTo>
                  <a:lnTo>
                    <a:pt x="7" y="8"/>
                  </a:lnTo>
                  <a:lnTo>
                    <a:pt x="9" y="11"/>
                  </a:lnTo>
                  <a:lnTo>
                    <a:pt x="10" y="9"/>
                  </a:lnTo>
                  <a:lnTo>
                    <a:pt x="11" y="8"/>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8" name="Freeform 78"/>
            <p:cNvSpPr>
              <a:spLocks/>
            </p:cNvSpPr>
            <p:nvPr/>
          </p:nvSpPr>
          <p:spPr bwMode="auto">
            <a:xfrm>
              <a:off x="4664" y="2456"/>
              <a:ext cx="12" cy="13"/>
            </a:xfrm>
            <a:custGeom>
              <a:avLst/>
              <a:gdLst>
                <a:gd name="T0" fmla="*/ 9 w 12"/>
                <a:gd name="T1" fmla="*/ 6 h 13"/>
                <a:gd name="T2" fmla="*/ 11 w 12"/>
                <a:gd name="T3" fmla="*/ 8 h 13"/>
                <a:gd name="T4" fmla="*/ 11 w 12"/>
                <a:gd name="T5" fmla="*/ 10 h 13"/>
                <a:gd name="T6" fmla="*/ 9 w 12"/>
                <a:gd name="T7" fmla="*/ 12 h 13"/>
                <a:gd name="T8" fmla="*/ 7 w 12"/>
                <a:gd name="T9" fmla="*/ 12 h 13"/>
                <a:gd name="T10" fmla="*/ 5 w 12"/>
                <a:gd name="T11" fmla="*/ 12 h 13"/>
                <a:gd name="T12" fmla="*/ 2 w 12"/>
                <a:gd name="T13" fmla="*/ 11 h 13"/>
                <a:gd name="T14" fmla="*/ 1 w 12"/>
                <a:gd name="T15" fmla="*/ 8 h 13"/>
                <a:gd name="T16" fmla="*/ 0 w 12"/>
                <a:gd name="T17" fmla="*/ 6 h 13"/>
                <a:gd name="T18" fmla="*/ 2 w 12"/>
                <a:gd name="T19" fmla="*/ 8 h 13"/>
                <a:gd name="T20" fmla="*/ 4 w 12"/>
                <a:gd name="T21" fmla="*/ 8 h 13"/>
                <a:gd name="T22" fmla="*/ 6 w 12"/>
                <a:gd name="T23" fmla="*/ 8 h 13"/>
                <a:gd name="T24" fmla="*/ 7 w 12"/>
                <a:gd name="T25" fmla="*/ 8 h 13"/>
                <a:gd name="T26" fmla="*/ 6 w 12"/>
                <a:gd name="T27" fmla="*/ 6 h 13"/>
                <a:gd name="T28" fmla="*/ 5 w 12"/>
                <a:gd name="T29" fmla="*/ 4 h 13"/>
                <a:gd name="T30" fmla="*/ 5 w 12"/>
                <a:gd name="T31" fmla="*/ 2 h 13"/>
                <a:gd name="T32" fmla="*/ 5 w 12"/>
                <a:gd name="T33" fmla="*/ 1 h 13"/>
                <a:gd name="T34" fmla="*/ 7 w 12"/>
                <a:gd name="T35" fmla="*/ 0 h 13"/>
                <a:gd name="T36" fmla="*/ 8 w 12"/>
                <a:gd name="T37" fmla="*/ 2 h 13"/>
                <a:gd name="T38" fmla="*/ 7 w 12"/>
                <a:gd name="T39" fmla="*/ 0 h 13"/>
                <a:gd name="T40" fmla="*/ 5 w 12"/>
                <a:gd name="T41" fmla="*/ 1 h 13"/>
                <a:gd name="T42" fmla="*/ 5 w 12"/>
                <a:gd name="T43" fmla="*/ 2 h 13"/>
                <a:gd name="T44" fmla="*/ 5 w 12"/>
                <a:gd name="T45" fmla="*/ 4 h 13"/>
                <a:gd name="T46" fmla="*/ 7 w 12"/>
                <a:gd name="T47" fmla="*/ 6 h 13"/>
                <a:gd name="T48" fmla="*/ 8 w 12"/>
                <a:gd name="T49" fmla="*/ 8 h 13"/>
                <a:gd name="T50" fmla="*/ 9 w 12"/>
                <a:gd name="T51" fmla="*/ 11 h 13"/>
                <a:gd name="T52" fmla="*/ 10 w 12"/>
                <a:gd name="T53" fmla="*/ 10 h 13"/>
                <a:gd name="T54" fmla="*/ 10 w 12"/>
                <a:gd name="T55" fmla="*/ 8 h 13"/>
                <a:gd name="T56" fmla="*/ 9 w 12"/>
                <a:gd name="T5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3">
                  <a:moveTo>
                    <a:pt x="9" y="6"/>
                  </a:moveTo>
                  <a:lnTo>
                    <a:pt x="11" y="8"/>
                  </a:lnTo>
                  <a:lnTo>
                    <a:pt x="11" y="10"/>
                  </a:lnTo>
                  <a:lnTo>
                    <a:pt x="9" y="12"/>
                  </a:lnTo>
                  <a:lnTo>
                    <a:pt x="7" y="12"/>
                  </a:lnTo>
                  <a:lnTo>
                    <a:pt x="5" y="12"/>
                  </a:lnTo>
                  <a:lnTo>
                    <a:pt x="2" y="11"/>
                  </a:lnTo>
                  <a:lnTo>
                    <a:pt x="1" y="8"/>
                  </a:lnTo>
                  <a:lnTo>
                    <a:pt x="0" y="6"/>
                  </a:lnTo>
                  <a:lnTo>
                    <a:pt x="2" y="8"/>
                  </a:lnTo>
                  <a:lnTo>
                    <a:pt x="4" y="8"/>
                  </a:lnTo>
                  <a:lnTo>
                    <a:pt x="6" y="8"/>
                  </a:lnTo>
                  <a:lnTo>
                    <a:pt x="7" y="8"/>
                  </a:lnTo>
                  <a:lnTo>
                    <a:pt x="6" y="6"/>
                  </a:lnTo>
                  <a:lnTo>
                    <a:pt x="5" y="4"/>
                  </a:lnTo>
                  <a:lnTo>
                    <a:pt x="5" y="2"/>
                  </a:lnTo>
                  <a:lnTo>
                    <a:pt x="5" y="1"/>
                  </a:lnTo>
                  <a:lnTo>
                    <a:pt x="7" y="0"/>
                  </a:lnTo>
                  <a:lnTo>
                    <a:pt x="8" y="2"/>
                  </a:lnTo>
                  <a:lnTo>
                    <a:pt x="7" y="0"/>
                  </a:lnTo>
                  <a:lnTo>
                    <a:pt x="5" y="1"/>
                  </a:lnTo>
                  <a:lnTo>
                    <a:pt x="5" y="2"/>
                  </a:lnTo>
                  <a:lnTo>
                    <a:pt x="5" y="4"/>
                  </a:lnTo>
                  <a:lnTo>
                    <a:pt x="7" y="6"/>
                  </a:lnTo>
                  <a:lnTo>
                    <a:pt x="8" y="8"/>
                  </a:lnTo>
                  <a:lnTo>
                    <a:pt x="9" y="11"/>
                  </a:lnTo>
                  <a:lnTo>
                    <a:pt x="10" y="10"/>
                  </a:lnTo>
                  <a:lnTo>
                    <a:pt x="10" y="8"/>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9" name="Freeform 79"/>
            <p:cNvSpPr>
              <a:spLocks/>
            </p:cNvSpPr>
            <p:nvPr/>
          </p:nvSpPr>
          <p:spPr bwMode="auto">
            <a:xfrm>
              <a:off x="4656" y="2463"/>
              <a:ext cx="13" cy="13"/>
            </a:xfrm>
            <a:custGeom>
              <a:avLst/>
              <a:gdLst>
                <a:gd name="T0" fmla="*/ 10 w 13"/>
                <a:gd name="T1" fmla="*/ 6 h 13"/>
                <a:gd name="T2" fmla="*/ 12 w 13"/>
                <a:gd name="T3" fmla="*/ 9 h 13"/>
                <a:gd name="T4" fmla="*/ 12 w 13"/>
                <a:gd name="T5" fmla="*/ 10 h 13"/>
                <a:gd name="T6" fmla="*/ 10 w 13"/>
                <a:gd name="T7" fmla="*/ 12 h 13"/>
                <a:gd name="T8" fmla="*/ 8 w 13"/>
                <a:gd name="T9" fmla="*/ 12 h 13"/>
                <a:gd name="T10" fmla="*/ 5 w 13"/>
                <a:gd name="T11" fmla="*/ 12 h 13"/>
                <a:gd name="T12" fmla="*/ 2 w 13"/>
                <a:gd name="T13" fmla="*/ 11 h 13"/>
                <a:gd name="T14" fmla="*/ 1 w 13"/>
                <a:gd name="T15" fmla="*/ 9 h 13"/>
                <a:gd name="T16" fmla="*/ 0 w 13"/>
                <a:gd name="T17" fmla="*/ 7 h 13"/>
                <a:gd name="T18" fmla="*/ 2 w 13"/>
                <a:gd name="T19" fmla="*/ 9 h 13"/>
                <a:gd name="T20" fmla="*/ 4 w 13"/>
                <a:gd name="T21" fmla="*/ 9 h 13"/>
                <a:gd name="T22" fmla="*/ 6 w 13"/>
                <a:gd name="T23" fmla="*/ 9 h 13"/>
                <a:gd name="T24" fmla="*/ 8 w 13"/>
                <a:gd name="T25" fmla="*/ 9 h 13"/>
                <a:gd name="T26" fmla="*/ 6 w 13"/>
                <a:gd name="T27" fmla="*/ 7 h 13"/>
                <a:gd name="T28" fmla="*/ 5 w 13"/>
                <a:gd name="T29" fmla="*/ 4 h 13"/>
                <a:gd name="T30" fmla="*/ 5 w 13"/>
                <a:gd name="T31" fmla="*/ 3 h 13"/>
                <a:gd name="T32" fmla="*/ 5 w 13"/>
                <a:gd name="T33" fmla="*/ 2 h 13"/>
                <a:gd name="T34" fmla="*/ 6 w 13"/>
                <a:gd name="T35" fmla="*/ 0 h 13"/>
                <a:gd name="T36" fmla="*/ 8 w 13"/>
                <a:gd name="T37" fmla="*/ 1 h 13"/>
                <a:gd name="T38" fmla="*/ 8 w 13"/>
                <a:gd name="T39" fmla="*/ 3 h 13"/>
                <a:gd name="T40" fmla="*/ 7 w 13"/>
                <a:gd name="T41" fmla="*/ 1 h 13"/>
                <a:gd name="T42" fmla="*/ 6 w 13"/>
                <a:gd name="T43" fmla="*/ 2 h 13"/>
                <a:gd name="T44" fmla="*/ 6 w 13"/>
                <a:gd name="T45" fmla="*/ 3 h 13"/>
                <a:gd name="T46" fmla="*/ 6 w 13"/>
                <a:gd name="T47" fmla="*/ 4 h 13"/>
                <a:gd name="T48" fmla="*/ 7 w 13"/>
                <a:gd name="T49" fmla="*/ 6 h 13"/>
                <a:gd name="T50" fmla="*/ 8 w 13"/>
                <a:gd name="T51" fmla="*/ 9 h 13"/>
                <a:gd name="T52" fmla="*/ 10 w 13"/>
                <a:gd name="T53" fmla="*/ 11 h 13"/>
                <a:gd name="T54" fmla="*/ 11 w 13"/>
                <a:gd name="T55" fmla="*/ 10 h 13"/>
                <a:gd name="T56" fmla="*/ 12 w 13"/>
                <a:gd name="T57" fmla="*/ 9 h 13"/>
                <a:gd name="T58" fmla="*/ 10 w 13"/>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3">
                  <a:moveTo>
                    <a:pt x="10" y="6"/>
                  </a:moveTo>
                  <a:lnTo>
                    <a:pt x="12" y="9"/>
                  </a:lnTo>
                  <a:lnTo>
                    <a:pt x="12" y="10"/>
                  </a:lnTo>
                  <a:lnTo>
                    <a:pt x="10" y="12"/>
                  </a:lnTo>
                  <a:lnTo>
                    <a:pt x="8" y="12"/>
                  </a:lnTo>
                  <a:lnTo>
                    <a:pt x="5" y="12"/>
                  </a:lnTo>
                  <a:lnTo>
                    <a:pt x="2" y="11"/>
                  </a:lnTo>
                  <a:lnTo>
                    <a:pt x="1" y="9"/>
                  </a:lnTo>
                  <a:lnTo>
                    <a:pt x="0" y="7"/>
                  </a:lnTo>
                  <a:lnTo>
                    <a:pt x="2" y="9"/>
                  </a:lnTo>
                  <a:lnTo>
                    <a:pt x="4" y="9"/>
                  </a:lnTo>
                  <a:lnTo>
                    <a:pt x="6" y="9"/>
                  </a:lnTo>
                  <a:lnTo>
                    <a:pt x="8" y="9"/>
                  </a:lnTo>
                  <a:lnTo>
                    <a:pt x="6" y="7"/>
                  </a:lnTo>
                  <a:lnTo>
                    <a:pt x="5" y="4"/>
                  </a:lnTo>
                  <a:lnTo>
                    <a:pt x="5" y="3"/>
                  </a:lnTo>
                  <a:lnTo>
                    <a:pt x="5" y="2"/>
                  </a:lnTo>
                  <a:lnTo>
                    <a:pt x="6" y="0"/>
                  </a:lnTo>
                  <a:lnTo>
                    <a:pt x="8" y="1"/>
                  </a:lnTo>
                  <a:lnTo>
                    <a:pt x="8" y="3"/>
                  </a:lnTo>
                  <a:lnTo>
                    <a:pt x="7" y="1"/>
                  </a:lnTo>
                  <a:lnTo>
                    <a:pt x="6" y="2"/>
                  </a:lnTo>
                  <a:lnTo>
                    <a:pt x="6" y="3"/>
                  </a:lnTo>
                  <a:lnTo>
                    <a:pt x="6" y="4"/>
                  </a:lnTo>
                  <a:lnTo>
                    <a:pt x="7" y="6"/>
                  </a:lnTo>
                  <a:lnTo>
                    <a:pt x="8" y="9"/>
                  </a:lnTo>
                  <a:lnTo>
                    <a:pt x="10" y="11"/>
                  </a:lnTo>
                  <a:lnTo>
                    <a:pt x="11" y="10"/>
                  </a:lnTo>
                  <a:lnTo>
                    <a:pt x="12" y="9"/>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0" name="Freeform 80"/>
            <p:cNvSpPr>
              <a:spLocks/>
            </p:cNvSpPr>
            <p:nvPr/>
          </p:nvSpPr>
          <p:spPr bwMode="auto">
            <a:xfrm>
              <a:off x="4649" y="2470"/>
              <a:ext cx="12" cy="13"/>
            </a:xfrm>
            <a:custGeom>
              <a:avLst/>
              <a:gdLst>
                <a:gd name="T0" fmla="*/ 10 w 12"/>
                <a:gd name="T1" fmla="*/ 6 h 13"/>
                <a:gd name="T2" fmla="*/ 11 w 12"/>
                <a:gd name="T3" fmla="*/ 8 h 13"/>
                <a:gd name="T4" fmla="*/ 11 w 12"/>
                <a:gd name="T5" fmla="*/ 9 h 13"/>
                <a:gd name="T6" fmla="*/ 10 w 12"/>
                <a:gd name="T7" fmla="*/ 12 h 13"/>
                <a:gd name="T8" fmla="*/ 7 w 12"/>
                <a:gd name="T9" fmla="*/ 12 h 13"/>
                <a:gd name="T10" fmla="*/ 4 w 12"/>
                <a:gd name="T11" fmla="*/ 12 h 13"/>
                <a:gd name="T12" fmla="*/ 2 w 12"/>
                <a:gd name="T13" fmla="*/ 11 h 13"/>
                <a:gd name="T14" fmla="*/ 1 w 12"/>
                <a:gd name="T15" fmla="*/ 10 h 13"/>
                <a:gd name="T16" fmla="*/ 0 w 12"/>
                <a:gd name="T17" fmla="*/ 9 h 13"/>
                <a:gd name="T18" fmla="*/ 0 w 12"/>
                <a:gd name="T19" fmla="*/ 7 h 13"/>
                <a:gd name="T20" fmla="*/ 1 w 12"/>
                <a:gd name="T21" fmla="*/ 8 h 13"/>
                <a:gd name="T22" fmla="*/ 4 w 12"/>
                <a:gd name="T23" fmla="*/ 8 h 13"/>
                <a:gd name="T24" fmla="*/ 6 w 12"/>
                <a:gd name="T25" fmla="*/ 9 h 13"/>
                <a:gd name="T26" fmla="*/ 7 w 12"/>
                <a:gd name="T27" fmla="*/ 9 h 13"/>
                <a:gd name="T28" fmla="*/ 6 w 12"/>
                <a:gd name="T29" fmla="*/ 6 h 13"/>
                <a:gd name="T30" fmla="*/ 4 w 12"/>
                <a:gd name="T31" fmla="*/ 4 h 13"/>
                <a:gd name="T32" fmla="*/ 4 w 12"/>
                <a:gd name="T33" fmla="*/ 2 h 13"/>
                <a:gd name="T34" fmla="*/ 4 w 12"/>
                <a:gd name="T35" fmla="*/ 1 h 13"/>
                <a:gd name="T36" fmla="*/ 6 w 12"/>
                <a:gd name="T37" fmla="*/ 0 h 13"/>
                <a:gd name="T38" fmla="*/ 7 w 12"/>
                <a:gd name="T39" fmla="*/ 0 h 13"/>
                <a:gd name="T40" fmla="*/ 7 w 12"/>
                <a:gd name="T41" fmla="*/ 3 h 13"/>
                <a:gd name="T42" fmla="*/ 7 w 12"/>
                <a:gd name="T43" fmla="*/ 0 h 13"/>
                <a:gd name="T44" fmla="*/ 5 w 12"/>
                <a:gd name="T45" fmla="*/ 1 h 13"/>
                <a:gd name="T46" fmla="*/ 5 w 12"/>
                <a:gd name="T47" fmla="*/ 2 h 13"/>
                <a:gd name="T48" fmla="*/ 5 w 12"/>
                <a:gd name="T49" fmla="*/ 4 h 13"/>
                <a:gd name="T50" fmla="*/ 6 w 12"/>
                <a:gd name="T51" fmla="*/ 6 h 13"/>
                <a:gd name="T52" fmla="*/ 7 w 12"/>
                <a:gd name="T53" fmla="*/ 9 h 13"/>
                <a:gd name="T54" fmla="*/ 8 w 12"/>
                <a:gd name="T55" fmla="*/ 10 h 13"/>
                <a:gd name="T56" fmla="*/ 10 w 12"/>
                <a:gd name="T57" fmla="*/ 11 h 13"/>
                <a:gd name="T58" fmla="*/ 10 w 12"/>
                <a:gd name="T59" fmla="*/ 9 h 13"/>
                <a:gd name="T60" fmla="*/ 11 w 12"/>
                <a:gd name="T61" fmla="*/ 8 h 13"/>
                <a:gd name="T62" fmla="*/ 10 w 12"/>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3">
                  <a:moveTo>
                    <a:pt x="10" y="6"/>
                  </a:moveTo>
                  <a:lnTo>
                    <a:pt x="11" y="8"/>
                  </a:lnTo>
                  <a:lnTo>
                    <a:pt x="11" y="9"/>
                  </a:lnTo>
                  <a:lnTo>
                    <a:pt x="10" y="12"/>
                  </a:lnTo>
                  <a:lnTo>
                    <a:pt x="7" y="12"/>
                  </a:lnTo>
                  <a:lnTo>
                    <a:pt x="4" y="12"/>
                  </a:lnTo>
                  <a:lnTo>
                    <a:pt x="2" y="11"/>
                  </a:lnTo>
                  <a:lnTo>
                    <a:pt x="1" y="10"/>
                  </a:lnTo>
                  <a:lnTo>
                    <a:pt x="0" y="9"/>
                  </a:lnTo>
                  <a:lnTo>
                    <a:pt x="0" y="7"/>
                  </a:lnTo>
                  <a:lnTo>
                    <a:pt x="1" y="8"/>
                  </a:lnTo>
                  <a:lnTo>
                    <a:pt x="4" y="8"/>
                  </a:lnTo>
                  <a:lnTo>
                    <a:pt x="6" y="9"/>
                  </a:lnTo>
                  <a:lnTo>
                    <a:pt x="7" y="9"/>
                  </a:lnTo>
                  <a:lnTo>
                    <a:pt x="6" y="6"/>
                  </a:lnTo>
                  <a:lnTo>
                    <a:pt x="4" y="4"/>
                  </a:lnTo>
                  <a:lnTo>
                    <a:pt x="4" y="2"/>
                  </a:lnTo>
                  <a:lnTo>
                    <a:pt x="4" y="1"/>
                  </a:lnTo>
                  <a:lnTo>
                    <a:pt x="6" y="0"/>
                  </a:lnTo>
                  <a:lnTo>
                    <a:pt x="7" y="0"/>
                  </a:lnTo>
                  <a:lnTo>
                    <a:pt x="7" y="3"/>
                  </a:lnTo>
                  <a:lnTo>
                    <a:pt x="7" y="0"/>
                  </a:lnTo>
                  <a:lnTo>
                    <a:pt x="5" y="1"/>
                  </a:lnTo>
                  <a:lnTo>
                    <a:pt x="5" y="2"/>
                  </a:lnTo>
                  <a:lnTo>
                    <a:pt x="5" y="4"/>
                  </a:lnTo>
                  <a:lnTo>
                    <a:pt x="6" y="6"/>
                  </a:lnTo>
                  <a:lnTo>
                    <a:pt x="7" y="9"/>
                  </a:lnTo>
                  <a:lnTo>
                    <a:pt x="8" y="10"/>
                  </a:lnTo>
                  <a:lnTo>
                    <a:pt x="10" y="11"/>
                  </a:lnTo>
                  <a:lnTo>
                    <a:pt x="10" y="9"/>
                  </a:lnTo>
                  <a:lnTo>
                    <a:pt x="11"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1" name="Freeform 81"/>
            <p:cNvSpPr>
              <a:spLocks/>
            </p:cNvSpPr>
            <p:nvPr/>
          </p:nvSpPr>
          <p:spPr bwMode="auto">
            <a:xfrm>
              <a:off x="4853" y="2295"/>
              <a:ext cx="110" cy="142"/>
            </a:xfrm>
            <a:custGeom>
              <a:avLst/>
              <a:gdLst>
                <a:gd name="T0" fmla="*/ 0 w 110"/>
                <a:gd name="T1" fmla="*/ 0 h 142"/>
                <a:gd name="T2" fmla="*/ 10 w 110"/>
                <a:gd name="T3" fmla="*/ 6 h 142"/>
                <a:gd name="T4" fmla="*/ 17 w 110"/>
                <a:gd name="T5" fmla="*/ 15 h 142"/>
                <a:gd name="T6" fmla="*/ 21 w 110"/>
                <a:gd name="T7" fmla="*/ 23 h 142"/>
                <a:gd name="T8" fmla="*/ 25 w 110"/>
                <a:gd name="T9" fmla="*/ 32 h 142"/>
                <a:gd name="T10" fmla="*/ 28 w 110"/>
                <a:gd name="T11" fmla="*/ 27 h 142"/>
                <a:gd name="T12" fmla="*/ 35 w 110"/>
                <a:gd name="T13" fmla="*/ 38 h 142"/>
                <a:gd name="T14" fmla="*/ 45 w 110"/>
                <a:gd name="T15" fmla="*/ 56 h 142"/>
                <a:gd name="T16" fmla="*/ 54 w 110"/>
                <a:gd name="T17" fmla="*/ 69 h 142"/>
                <a:gd name="T18" fmla="*/ 67 w 110"/>
                <a:gd name="T19" fmla="*/ 84 h 142"/>
                <a:gd name="T20" fmla="*/ 80 w 110"/>
                <a:gd name="T21" fmla="*/ 96 h 142"/>
                <a:gd name="T22" fmla="*/ 95 w 110"/>
                <a:gd name="T23" fmla="*/ 109 h 142"/>
                <a:gd name="T24" fmla="*/ 100 w 110"/>
                <a:gd name="T25" fmla="*/ 114 h 142"/>
                <a:gd name="T26" fmla="*/ 101 w 110"/>
                <a:gd name="T27" fmla="*/ 118 h 142"/>
                <a:gd name="T28" fmla="*/ 99 w 110"/>
                <a:gd name="T29" fmla="*/ 125 h 142"/>
                <a:gd name="T30" fmla="*/ 89 w 110"/>
                <a:gd name="T31" fmla="*/ 125 h 142"/>
                <a:gd name="T32" fmla="*/ 99 w 110"/>
                <a:gd name="T33" fmla="*/ 127 h 142"/>
                <a:gd name="T34" fmla="*/ 104 w 110"/>
                <a:gd name="T35" fmla="*/ 130 h 142"/>
                <a:gd name="T36" fmla="*/ 109 w 110"/>
                <a:gd name="T37" fmla="*/ 141 h 142"/>
                <a:gd name="T38" fmla="*/ 105 w 110"/>
                <a:gd name="T39" fmla="*/ 129 h 142"/>
                <a:gd name="T40" fmla="*/ 102 w 110"/>
                <a:gd name="T41" fmla="*/ 126 h 142"/>
                <a:gd name="T42" fmla="*/ 102 w 110"/>
                <a:gd name="T43" fmla="*/ 118 h 142"/>
                <a:gd name="T44" fmla="*/ 101 w 110"/>
                <a:gd name="T45" fmla="*/ 114 h 142"/>
                <a:gd name="T46" fmla="*/ 99 w 110"/>
                <a:gd name="T47" fmla="*/ 112 h 142"/>
                <a:gd name="T48" fmla="*/ 91 w 110"/>
                <a:gd name="T49" fmla="*/ 104 h 142"/>
                <a:gd name="T50" fmla="*/ 74 w 110"/>
                <a:gd name="T51" fmla="*/ 88 h 142"/>
                <a:gd name="T52" fmla="*/ 60 w 110"/>
                <a:gd name="T53" fmla="*/ 74 h 142"/>
                <a:gd name="T54" fmla="*/ 51 w 110"/>
                <a:gd name="T55" fmla="*/ 62 h 142"/>
                <a:gd name="T56" fmla="*/ 43 w 110"/>
                <a:gd name="T57" fmla="*/ 49 h 142"/>
                <a:gd name="T58" fmla="*/ 36 w 110"/>
                <a:gd name="T59" fmla="*/ 38 h 142"/>
                <a:gd name="T60" fmla="*/ 29 w 110"/>
                <a:gd name="T61" fmla="*/ 27 h 142"/>
                <a:gd name="T62" fmla="*/ 26 w 110"/>
                <a:gd name="T63" fmla="*/ 23 h 142"/>
                <a:gd name="T64" fmla="*/ 20 w 110"/>
                <a:gd name="T65" fmla="*/ 16 h 142"/>
                <a:gd name="T66" fmla="*/ 13 w 110"/>
                <a:gd name="T67" fmla="*/ 8 h 142"/>
                <a:gd name="T68" fmla="*/ 7 w 110"/>
                <a:gd name="T69" fmla="*/ 3 h 142"/>
                <a:gd name="T70" fmla="*/ 0 w 110"/>
                <a:gd name="T7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 h="142">
                  <a:moveTo>
                    <a:pt x="0" y="0"/>
                  </a:moveTo>
                  <a:lnTo>
                    <a:pt x="10" y="6"/>
                  </a:lnTo>
                  <a:lnTo>
                    <a:pt x="17" y="15"/>
                  </a:lnTo>
                  <a:lnTo>
                    <a:pt x="21" y="23"/>
                  </a:lnTo>
                  <a:lnTo>
                    <a:pt x="25" y="32"/>
                  </a:lnTo>
                  <a:lnTo>
                    <a:pt x="28" y="27"/>
                  </a:lnTo>
                  <a:lnTo>
                    <a:pt x="35" y="38"/>
                  </a:lnTo>
                  <a:lnTo>
                    <a:pt x="45" y="56"/>
                  </a:lnTo>
                  <a:lnTo>
                    <a:pt x="54" y="69"/>
                  </a:lnTo>
                  <a:lnTo>
                    <a:pt x="67" y="84"/>
                  </a:lnTo>
                  <a:lnTo>
                    <a:pt x="80" y="96"/>
                  </a:lnTo>
                  <a:lnTo>
                    <a:pt x="95" y="109"/>
                  </a:lnTo>
                  <a:lnTo>
                    <a:pt x="100" y="114"/>
                  </a:lnTo>
                  <a:lnTo>
                    <a:pt x="101" y="118"/>
                  </a:lnTo>
                  <a:lnTo>
                    <a:pt x="99" y="125"/>
                  </a:lnTo>
                  <a:lnTo>
                    <a:pt x="89" y="125"/>
                  </a:lnTo>
                  <a:lnTo>
                    <a:pt x="99" y="127"/>
                  </a:lnTo>
                  <a:lnTo>
                    <a:pt x="104" y="130"/>
                  </a:lnTo>
                  <a:lnTo>
                    <a:pt x="109" y="141"/>
                  </a:lnTo>
                  <a:lnTo>
                    <a:pt x="105" y="129"/>
                  </a:lnTo>
                  <a:lnTo>
                    <a:pt x="102" y="126"/>
                  </a:lnTo>
                  <a:lnTo>
                    <a:pt x="102" y="118"/>
                  </a:lnTo>
                  <a:lnTo>
                    <a:pt x="101" y="114"/>
                  </a:lnTo>
                  <a:lnTo>
                    <a:pt x="99" y="112"/>
                  </a:lnTo>
                  <a:lnTo>
                    <a:pt x="91" y="104"/>
                  </a:lnTo>
                  <a:lnTo>
                    <a:pt x="74" y="88"/>
                  </a:lnTo>
                  <a:lnTo>
                    <a:pt x="60" y="74"/>
                  </a:lnTo>
                  <a:lnTo>
                    <a:pt x="51" y="62"/>
                  </a:lnTo>
                  <a:lnTo>
                    <a:pt x="43" y="49"/>
                  </a:lnTo>
                  <a:lnTo>
                    <a:pt x="36" y="38"/>
                  </a:lnTo>
                  <a:lnTo>
                    <a:pt x="29" y="27"/>
                  </a:lnTo>
                  <a:lnTo>
                    <a:pt x="26" y="23"/>
                  </a:lnTo>
                  <a:lnTo>
                    <a:pt x="20" y="16"/>
                  </a:lnTo>
                  <a:lnTo>
                    <a:pt x="13" y="8"/>
                  </a:lnTo>
                  <a:lnTo>
                    <a:pt x="7" y="3"/>
                  </a:lnTo>
                  <a:lnTo>
                    <a:pt x="0" y="0"/>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2" name="Freeform 82"/>
            <p:cNvSpPr>
              <a:spLocks/>
            </p:cNvSpPr>
            <p:nvPr/>
          </p:nvSpPr>
          <p:spPr bwMode="auto">
            <a:xfrm>
              <a:off x="4642" y="2478"/>
              <a:ext cx="13" cy="12"/>
            </a:xfrm>
            <a:custGeom>
              <a:avLst/>
              <a:gdLst>
                <a:gd name="T0" fmla="*/ 10 w 13"/>
                <a:gd name="T1" fmla="*/ 6 h 12"/>
                <a:gd name="T2" fmla="*/ 12 w 13"/>
                <a:gd name="T3" fmla="*/ 8 h 12"/>
                <a:gd name="T4" fmla="*/ 12 w 13"/>
                <a:gd name="T5" fmla="*/ 9 h 12"/>
                <a:gd name="T6" fmla="*/ 10 w 13"/>
                <a:gd name="T7" fmla="*/ 11 h 12"/>
                <a:gd name="T8" fmla="*/ 7 w 13"/>
                <a:gd name="T9" fmla="*/ 11 h 12"/>
                <a:gd name="T10" fmla="*/ 5 w 13"/>
                <a:gd name="T11" fmla="*/ 11 h 12"/>
                <a:gd name="T12" fmla="*/ 2 w 13"/>
                <a:gd name="T13" fmla="*/ 10 h 12"/>
                <a:gd name="T14" fmla="*/ 1 w 13"/>
                <a:gd name="T15" fmla="*/ 8 h 12"/>
                <a:gd name="T16" fmla="*/ 0 w 13"/>
                <a:gd name="T17" fmla="*/ 6 h 12"/>
                <a:gd name="T18" fmla="*/ 2 w 13"/>
                <a:gd name="T19" fmla="*/ 7 h 12"/>
                <a:gd name="T20" fmla="*/ 4 w 13"/>
                <a:gd name="T21" fmla="*/ 8 h 12"/>
                <a:gd name="T22" fmla="*/ 7 w 13"/>
                <a:gd name="T23" fmla="*/ 8 h 12"/>
                <a:gd name="T24" fmla="*/ 6 w 13"/>
                <a:gd name="T25" fmla="*/ 6 h 12"/>
                <a:gd name="T26" fmla="*/ 5 w 13"/>
                <a:gd name="T27" fmla="*/ 4 h 12"/>
                <a:gd name="T28" fmla="*/ 5 w 13"/>
                <a:gd name="T29" fmla="*/ 2 h 12"/>
                <a:gd name="T30" fmla="*/ 5 w 13"/>
                <a:gd name="T31" fmla="*/ 1 h 12"/>
                <a:gd name="T32" fmla="*/ 7 w 13"/>
                <a:gd name="T33" fmla="*/ 0 h 12"/>
                <a:gd name="T34" fmla="*/ 8 w 13"/>
                <a:gd name="T35" fmla="*/ 3 h 12"/>
                <a:gd name="T36" fmla="*/ 7 w 13"/>
                <a:gd name="T37" fmla="*/ 0 h 12"/>
                <a:gd name="T38" fmla="*/ 6 w 13"/>
                <a:gd name="T39" fmla="*/ 1 h 12"/>
                <a:gd name="T40" fmla="*/ 6 w 13"/>
                <a:gd name="T41" fmla="*/ 2 h 12"/>
                <a:gd name="T42" fmla="*/ 6 w 13"/>
                <a:gd name="T43" fmla="*/ 4 h 12"/>
                <a:gd name="T44" fmla="*/ 7 w 13"/>
                <a:gd name="T45" fmla="*/ 6 h 12"/>
                <a:gd name="T46" fmla="*/ 8 w 13"/>
                <a:gd name="T47" fmla="*/ 8 h 12"/>
                <a:gd name="T48" fmla="*/ 10 w 13"/>
                <a:gd name="T49" fmla="*/ 10 h 12"/>
                <a:gd name="T50" fmla="*/ 11 w 13"/>
                <a:gd name="T51" fmla="*/ 9 h 12"/>
                <a:gd name="T52" fmla="*/ 12 w 13"/>
                <a:gd name="T53" fmla="*/ 8 h 12"/>
                <a:gd name="T54" fmla="*/ 10 w 13"/>
                <a:gd name="T55"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 h="12">
                  <a:moveTo>
                    <a:pt x="10" y="6"/>
                  </a:moveTo>
                  <a:lnTo>
                    <a:pt x="12" y="8"/>
                  </a:lnTo>
                  <a:lnTo>
                    <a:pt x="12" y="9"/>
                  </a:lnTo>
                  <a:lnTo>
                    <a:pt x="10" y="11"/>
                  </a:lnTo>
                  <a:lnTo>
                    <a:pt x="7" y="11"/>
                  </a:lnTo>
                  <a:lnTo>
                    <a:pt x="5" y="11"/>
                  </a:lnTo>
                  <a:lnTo>
                    <a:pt x="2" y="10"/>
                  </a:lnTo>
                  <a:lnTo>
                    <a:pt x="1" y="8"/>
                  </a:lnTo>
                  <a:lnTo>
                    <a:pt x="0" y="6"/>
                  </a:lnTo>
                  <a:lnTo>
                    <a:pt x="2" y="7"/>
                  </a:lnTo>
                  <a:lnTo>
                    <a:pt x="4" y="8"/>
                  </a:lnTo>
                  <a:lnTo>
                    <a:pt x="7" y="8"/>
                  </a:lnTo>
                  <a:lnTo>
                    <a:pt x="6" y="6"/>
                  </a:lnTo>
                  <a:lnTo>
                    <a:pt x="5" y="4"/>
                  </a:lnTo>
                  <a:lnTo>
                    <a:pt x="5" y="2"/>
                  </a:lnTo>
                  <a:lnTo>
                    <a:pt x="5" y="1"/>
                  </a:lnTo>
                  <a:lnTo>
                    <a:pt x="7" y="0"/>
                  </a:lnTo>
                  <a:lnTo>
                    <a:pt x="8" y="3"/>
                  </a:lnTo>
                  <a:lnTo>
                    <a:pt x="7" y="0"/>
                  </a:lnTo>
                  <a:lnTo>
                    <a:pt x="6" y="1"/>
                  </a:lnTo>
                  <a:lnTo>
                    <a:pt x="6" y="2"/>
                  </a:lnTo>
                  <a:lnTo>
                    <a:pt x="6" y="4"/>
                  </a:lnTo>
                  <a:lnTo>
                    <a:pt x="7" y="6"/>
                  </a:lnTo>
                  <a:lnTo>
                    <a:pt x="8" y="8"/>
                  </a:lnTo>
                  <a:lnTo>
                    <a:pt x="10" y="10"/>
                  </a:lnTo>
                  <a:lnTo>
                    <a:pt x="11" y="9"/>
                  </a:lnTo>
                  <a:lnTo>
                    <a:pt x="12" y="8"/>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3" name="Freeform 83"/>
            <p:cNvSpPr>
              <a:spLocks/>
            </p:cNvSpPr>
            <p:nvPr/>
          </p:nvSpPr>
          <p:spPr bwMode="auto">
            <a:xfrm>
              <a:off x="4635" y="2485"/>
              <a:ext cx="13" cy="13"/>
            </a:xfrm>
            <a:custGeom>
              <a:avLst/>
              <a:gdLst>
                <a:gd name="T0" fmla="*/ 10 w 13"/>
                <a:gd name="T1" fmla="*/ 6 h 13"/>
                <a:gd name="T2" fmla="*/ 12 w 13"/>
                <a:gd name="T3" fmla="*/ 9 h 13"/>
                <a:gd name="T4" fmla="*/ 12 w 13"/>
                <a:gd name="T5" fmla="*/ 10 h 13"/>
                <a:gd name="T6" fmla="*/ 10 w 13"/>
                <a:gd name="T7" fmla="*/ 12 h 13"/>
                <a:gd name="T8" fmla="*/ 8 w 13"/>
                <a:gd name="T9" fmla="*/ 12 h 13"/>
                <a:gd name="T10" fmla="*/ 5 w 13"/>
                <a:gd name="T11" fmla="*/ 12 h 13"/>
                <a:gd name="T12" fmla="*/ 2 w 13"/>
                <a:gd name="T13" fmla="*/ 11 h 13"/>
                <a:gd name="T14" fmla="*/ 1 w 13"/>
                <a:gd name="T15" fmla="*/ 11 h 13"/>
                <a:gd name="T16" fmla="*/ 0 w 13"/>
                <a:gd name="T17" fmla="*/ 9 h 13"/>
                <a:gd name="T18" fmla="*/ 0 w 13"/>
                <a:gd name="T19" fmla="*/ 7 h 13"/>
                <a:gd name="T20" fmla="*/ 2 w 13"/>
                <a:gd name="T21" fmla="*/ 8 h 13"/>
                <a:gd name="T22" fmla="*/ 4 w 13"/>
                <a:gd name="T23" fmla="*/ 9 h 13"/>
                <a:gd name="T24" fmla="*/ 6 w 13"/>
                <a:gd name="T25" fmla="*/ 9 h 13"/>
                <a:gd name="T26" fmla="*/ 8 w 13"/>
                <a:gd name="T27" fmla="*/ 9 h 13"/>
                <a:gd name="T28" fmla="*/ 6 w 13"/>
                <a:gd name="T29" fmla="*/ 6 h 13"/>
                <a:gd name="T30" fmla="*/ 5 w 13"/>
                <a:gd name="T31" fmla="*/ 4 h 13"/>
                <a:gd name="T32" fmla="*/ 5 w 13"/>
                <a:gd name="T33" fmla="*/ 3 h 13"/>
                <a:gd name="T34" fmla="*/ 5 w 13"/>
                <a:gd name="T35" fmla="*/ 1 h 13"/>
                <a:gd name="T36" fmla="*/ 7 w 13"/>
                <a:gd name="T37" fmla="*/ 0 h 13"/>
                <a:gd name="T38" fmla="*/ 8 w 13"/>
                <a:gd name="T39" fmla="*/ 0 h 13"/>
                <a:gd name="T40" fmla="*/ 8 w 13"/>
                <a:gd name="T41" fmla="*/ 3 h 13"/>
                <a:gd name="T42" fmla="*/ 7 w 13"/>
                <a:gd name="T43" fmla="*/ 0 h 13"/>
                <a:gd name="T44" fmla="*/ 6 w 13"/>
                <a:gd name="T45" fmla="*/ 1 h 13"/>
                <a:gd name="T46" fmla="*/ 5 w 13"/>
                <a:gd name="T47" fmla="*/ 3 h 13"/>
                <a:gd name="T48" fmla="*/ 6 w 13"/>
                <a:gd name="T49" fmla="*/ 4 h 13"/>
                <a:gd name="T50" fmla="*/ 7 w 13"/>
                <a:gd name="T51" fmla="*/ 6 h 13"/>
                <a:gd name="T52" fmla="*/ 8 w 13"/>
                <a:gd name="T53" fmla="*/ 9 h 13"/>
                <a:gd name="T54" fmla="*/ 10 w 13"/>
                <a:gd name="T55" fmla="*/ 11 h 13"/>
                <a:gd name="T56" fmla="*/ 11 w 13"/>
                <a:gd name="T57" fmla="*/ 10 h 13"/>
                <a:gd name="T58" fmla="*/ 11 w 13"/>
                <a:gd name="T59" fmla="*/ 9 h 13"/>
                <a:gd name="T60" fmla="*/ 10 w 13"/>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13">
                  <a:moveTo>
                    <a:pt x="10" y="6"/>
                  </a:moveTo>
                  <a:lnTo>
                    <a:pt x="12" y="9"/>
                  </a:lnTo>
                  <a:lnTo>
                    <a:pt x="12" y="10"/>
                  </a:lnTo>
                  <a:lnTo>
                    <a:pt x="10" y="12"/>
                  </a:lnTo>
                  <a:lnTo>
                    <a:pt x="8" y="12"/>
                  </a:lnTo>
                  <a:lnTo>
                    <a:pt x="5" y="12"/>
                  </a:lnTo>
                  <a:lnTo>
                    <a:pt x="2" y="11"/>
                  </a:lnTo>
                  <a:lnTo>
                    <a:pt x="1" y="11"/>
                  </a:lnTo>
                  <a:lnTo>
                    <a:pt x="0" y="9"/>
                  </a:lnTo>
                  <a:lnTo>
                    <a:pt x="0" y="7"/>
                  </a:lnTo>
                  <a:lnTo>
                    <a:pt x="2" y="8"/>
                  </a:lnTo>
                  <a:lnTo>
                    <a:pt x="4" y="9"/>
                  </a:lnTo>
                  <a:lnTo>
                    <a:pt x="6" y="9"/>
                  </a:lnTo>
                  <a:lnTo>
                    <a:pt x="8" y="9"/>
                  </a:lnTo>
                  <a:lnTo>
                    <a:pt x="6" y="6"/>
                  </a:lnTo>
                  <a:lnTo>
                    <a:pt x="5" y="4"/>
                  </a:lnTo>
                  <a:lnTo>
                    <a:pt x="5" y="3"/>
                  </a:lnTo>
                  <a:lnTo>
                    <a:pt x="5" y="1"/>
                  </a:lnTo>
                  <a:lnTo>
                    <a:pt x="7" y="0"/>
                  </a:lnTo>
                  <a:lnTo>
                    <a:pt x="8" y="0"/>
                  </a:lnTo>
                  <a:lnTo>
                    <a:pt x="8" y="3"/>
                  </a:lnTo>
                  <a:lnTo>
                    <a:pt x="7" y="0"/>
                  </a:lnTo>
                  <a:lnTo>
                    <a:pt x="6" y="1"/>
                  </a:lnTo>
                  <a:lnTo>
                    <a:pt x="5" y="3"/>
                  </a:lnTo>
                  <a:lnTo>
                    <a:pt x="6" y="4"/>
                  </a:lnTo>
                  <a:lnTo>
                    <a:pt x="7" y="6"/>
                  </a:lnTo>
                  <a:lnTo>
                    <a:pt x="8" y="9"/>
                  </a:lnTo>
                  <a:lnTo>
                    <a:pt x="10" y="11"/>
                  </a:lnTo>
                  <a:lnTo>
                    <a:pt x="11" y="10"/>
                  </a:lnTo>
                  <a:lnTo>
                    <a:pt x="11" y="9"/>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4" name="Freeform 84"/>
            <p:cNvSpPr>
              <a:spLocks/>
            </p:cNvSpPr>
            <p:nvPr/>
          </p:nvSpPr>
          <p:spPr bwMode="auto">
            <a:xfrm>
              <a:off x="4627" y="2493"/>
              <a:ext cx="13" cy="12"/>
            </a:xfrm>
            <a:custGeom>
              <a:avLst/>
              <a:gdLst>
                <a:gd name="T0" fmla="*/ 10 w 13"/>
                <a:gd name="T1" fmla="*/ 5 h 12"/>
                <a:gd name="T2" fmla="*/ 12 w 13"/>
                <a:gd name="T3" fmla="*/ 8 h 12"/>
                <a:gd name="T4" fmla="*/ 11 w 13"/>
                <a:gd name="T5" fmla="*/ 11 h 12"/>
                <a:gd name="T6" fmla="*/ 8 w 13"/>
                <a:gd name="T7" fmla="*/ 11 h 12"/>
                <a:gd name="T8" fmla="*/ 5 w 13"/>
                <a:gd name="T9" fmla="*/ 11 h 12"/>
                <a:gd name="T10" fmla="*/ 2 w 13"/>
                <a:gd name="T11" fmla="*/ 10 h 12"/>
                <a:gd name="T12" fmla="*/ 2 w 13"/>
                <a:gd name="T13" fmla="*/ 9 h 12"/>
                <a:gd name="T14" fmla="*/ 0 w 13"/>
                <a:gd name="T15" fmla="*/ 8 h 12"/>
                <a:gd name="T16" fmla="*/ 0 w 13"/>
                <a:gd name="T17" fmla="*/ 6 h 12"/>
                <a:gd name="T18" fmla="*/ 2 w 13"/>
                <a:gd name="T19" fmla="*/ 7 h 12"/>
                <a:gd name="T20" fmla="*/ 5 w 13"/>
                <a:gd name="T21" fmla="*/ 8 h 12"/>
                <a:gd name="T22" fmla="*/ 7 w 13"/>
                <a:gd name="T23" fmla="*/ 8 h 12"/>
                <a:gd name="T24" fmla="*/ 8 w 13"/>
                <a:gd name="T25" fmla="*/ 8 h 12"/>
                <a:gd name="T26" fmla="*/ 6 w 13"/>
                <a:gd name="T27" fmla="*/ 6 h 12"/>
                <a:gd name="T28" fmla="*/ 5 w 13"/>
                <a:gd name="T29" fmla="*/ 3 h 12"/>
                <a:gd name="T30" fmla="*/ 5 w 13"/>
                <a:gd name="T31" fmla="*/ 2 h 12"/>
                <a:gd name="T32" fmla="*/ 5 w 13"/>
                <a:gd name="T33" fmla="*/ 1 h 12"/>
                <a:gd name="T34" fmla="*/ 7 w 13"/>
                <a:gd name="T35" fmla="*/ 0 h 12"/>
                <a:gd name="T36" fmla="*/ 8 w 13"/>
                <a:gd name="T37" fmla="*/ 0 h 12"/>
                <a:gd name="T38" fmla="*/ 8 w 13"/>
                <a:gd name="T39" fmla="*/ 2 h 12"/>
                <a:gd name="T40" fmla="*/ 7 w 13"/>
                <a:gd name="T41" fmla="*/ 0 h 12"/>
                <a:gd name="T42" fmla="*/ 6 w 13"/>
                <a:gd name="T43" fmla="*/ 1 h 12"/>
                <a:gd name="T44" fmla="*/ 6 w 13"/>
                <a:gd name="T45" fmla="*/ 2 h 12"/>
                <a:gd name="T46" fmla="*/ 6 w 13"/>
                <a:gd name="T47" fmla="*/ 3 h 12"/>
                <a:gd name="T48" fmla="*/ 7 w 13"/>
                <a:gd name="T49" fmla="*/ 6 h 12"/>
                <a:gd name="T50" fmla="*/ 8 w 13"/>
                <a:gd name="T51" fmla="*/ 8 h 12"/>
                <a:gd name="T52" fmla="*/ 10 w 13"/>
                <a:gd name="T53" fmla="*/ 9 h 12"/>
                <a:gd name="T54" fmla="*/ 10 w 13"/>
                <a:gd name="T55" fmla="*/ 10 h 12"/>
                <a:gd name="T56" fmla="*/ 11 w 13"/>
                <a:gd name="T57" fmla="*/ 8 h 12"/>
                <a:gd name="T58" fmla="*/ 12 w 13"/>
                <a:gd name="T59" fmla="*/ 8 h 12"/>
                <a:gd name="T60" fmla="*/ 10 w 13"/>
                <a:gd name="T6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12">
                  <a:moveTo>
                    <a:pt x="10" y="5"/>
                  </a:moveTo>
                  <a:lnTo>
                    <a:pt x="12" y="8"/>
                  </a:lnTo>
                  <a:lnTo>
                    <a:pt x="11" y="11"/>
                  </a:lnTo>
                  <a:lnTo>
                    <a:pt x="8" y="11"/>
                  </a:lnTo>
                  <a:lnTo>
                    <a:pt x="5" y="11"/>
                  </a:lnTo>
                  <a:lnTo>
                    <a:pt x="2" y="10"/>
                  </a:lnTo>
                  <a:lnTo>
                    <a:pt x="2" y="9"/>
                  </a:lnTo>
                  <a:lnTo>
                    <a:pt x="0" y="8"/>
                  </a:lnTo>
                  <a:lnTo>
                    <a:pt x="0" y="6"/>
                  </a:lnTo>
                  <a:lnTo>
                    <a:pt x="2" y="7"/>
                  </a:lnTo>
                  <a:lnTo>
                    <a:pt x="5" y="8"/>
                  </a:lnTo>
                  <a:lnTo>
                    <a:pt x="7" y="8"/>
                  </a:lnTo>
                  <a:lnTo>
                    <a:pt x="8" y="8"/>
                  </a:lnTo>
                  <a:lnTo>
                    <a:pt x="6" y="6"/>
                  </a:lnTo>
                  <a:lnTo>
                    <a:pt x="5" y="3"/>
                  </a:lnTo>
                  <a:lnTo>
                    <a:pt x="5" y="2"/>
                  </a:lnTo>
                  <a:lnTo>
                    <a:pt x="5" y="1"/>
                  </a:lnTo>
                  <a:lnTo>
                    <a:pt x="7" y="0"/>
                  </a:lnTo>
                  <a:lnTo>
                    <a:pt x="8" y="0"/>
                  </a:lnTo>
                  <a:lnTo>
                    <a:pt x="8" y="2"/>
                  </a:lnTo>
                  <a:lnTo>
                    <a:pt x="7" y="0"/>
                  </a:lnTo>
                  <a:lnTo>
                    <a:pt x="6" y="1"/>
                  </a:lnTo>
                  <a:lnTo>
                    <a:pt x="6" y="2"/>
                  </a:lnTo>
                  <a:lnTo>
                    <a:pt x="6" y="3"/>
                  </a:lnTo>
                  <a:lnTo>
                    <a:pt x="7" y="6"/>
                  </a:lnTo>
                  <a:lnTo>
                    <a:pt x="8" y="8"/>
                  </a:lnTo>
                  <a:lnTo>
                    <a:pt x="10" y="9"/>
                  </a:lnTo>
                  <a:lnTo>
                    <a:pt x="10" y="10"/>
                  </a:lnTo>
                  <a:lnTo>
                    <a:pt x="11" y="8"/>
                  </a:lnTo>
                  <a:lnTo>
                    <a:pt x="12" y="8"/>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5" name="Freeform 85"/>
            <p:cNvSpPr>
              <a:spLocks/>
            </p:cNvSpPr>
            <p:nvPr/>
          </p:nvSpPr>
          <p:spPr bwMode="auto">
            <a:xfrm>
              <a:off x="4621" y="2499"/>
              <a:ext cx="12" cy="13"/>
            </a:xfrm>
            <a:custGeom>
              <a:avLst/>
              <a:gdLst>
                <a:gd name="T0" fmla="*/ 9 w 12"/>
                <a:gd name="T1" fmla="*/ 6 h 13"/>
                <a:gd name="T2" fmla="*/ 11 w 12"/>
                <a:gd name="T3" fmla="*/ 8 h 13"/>
                <a:gd name="T4" fmla="*/ 11 w 12"/>
                <a:gd name="T5" fmla="*/ 9 h 13"/>
                <a:gd name="T6" fmla="*/ 9 w 12"/>
                <a:gd name="T7" fmla="*/ 12 h 13"/>
                <a:gd name="T8" fmla="*/ 7 w 12"/>
                <a:gd name="T9" fmla="*/ 12 h 13"/>
                <a:gd name="T10" fmla="*/ 4 w 12"/>
                <a:gd name="T11" fmla="*/ 12 h 13"/>
                <a:gd name="T12" fmla="*/ 2 w 12"/>
                <a:gd name="T13" fmla="*/ 11 h 13"/>
                <a:gd name="T14" fmla="*/ 1 w 12"/>
                <a:gd name="T15" fmla="*/ 10 h 13"/>
                <a:gd name="T16" fmla="*/ 0 w 12"/>
                <a:gd name="T17" fmla="*/ 8 h 13"/>
                <a:gd name="T18" fmla="*/ 0 w 12"/>
                <a:gd name="T19" fmla="*/ 7 h 13"/>
                <a:gd name="T20" fmla="*/ 1 w 12"/>
                <a:gd name="T21" fmla="*/ 8 h 13"/>
                <a:gd name="T22" fmla="*/ 4 w 12"/>
                <a:gd name="T23" fmla="*/ 8 h 13"/>
                <a:gd name="T24" fmla="*/ 6 w 12"/>
                <a:gd name="T25" fmla="*/ 8 h 13"/>
                <a:gd name="T26" fmla="*/ 7 w 12"/>
                <a:gd name="T27" fmla="*/ 8 h 13"/>
                <a:gd name="T28" fmla="*/ 6 w 12"/>
                <a:gd name="T29" fmla="*/ 6 h 13"/>
                <a:gd name="T30" fmla="*/ 4 w 12"/>
                <a:gd name="T31" fmla="*/ 4 h 13"/>
                <a:gd name="T32" fmla="*/ 4 w 12"/>
                <a:gd name="T33" fmla="*/ 2 h 13"/>
                <a:gd name="T34" fmla="*/ 4 w 12"/>
                <a:gd name="T35" fmla="*/ 1 h 13"/>
                <a:gd name="T36" fmla="*/ 6 w 12"/>
                <a:gd name="T37" fmla="*/ 0 h 13"/>
                <a:gd name="T38" fmla="*/ 7 w 12"/>
                <a:gd name="T39" fmla="*/ 1 h 13"/>
                <a:gd name="T40" fmla="*/ 7 w 12"/>
                <a:gd name="T41" fmla="*/ 3 h 13"/>
                <a:gd name="T42" fmla="*/ 7 w 12"/>
                <a:gd name="T43" fmla="*/ 1 h 13"/>
                <a:gd name="T44" fmla="*/ 5 w 12"/>
                <a:gd name="T45" fmla="*/ 2 h 13"/>
                <a:gd name="T46" fmla="*/ 5 w 12"/>
                <a:gd name="T47" fmla="*/ 4 h 13"/>
                <a:gd name="T48" fmla="*/ 7 w 12"/>
                <a:gd name="T49" fmla="*/ 6 h 13"/>
                <a:gd name="T50" fmla="*/ 7 w 12"/>
                <a:gd name="T51" fmla="*/ 8 h 13"/>
                <a:gd name="T52" fmla="*/ 8 w 12"/>
                <a:gd name="T53" fmla="*/ 10 h 13"/>
                <a:gd name="T54" fmla="*/ 9 w 12"/>
                <a:gd name="T55" fmla="*/ 10 h 13"/>
                <a:gd name="T56" fmla="*/ 10 w 12"/>
                <a:gd name="T57" fmla="*/ 9 h 13"/>
                <a:gd name="T58" fmla="*/ 10 w 12"/>
                <a:gd name="T59" fmla="*/ 8 h 13"/>
                <a:gd name="T60" fmla="*/ 9 w 12"/>
                <a:gd name="T6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3">
                  <a:moveTo>
                    <a:pt x="9" y="6"/>
                  </a:moveTo>
                  <a:lnTo>
                    <a:pt x="11" y="8"/>
                  </a:lnTo>
                  <a:lnTo>
                    <a:pt x="11" y="9"/>
                  </a:lnTo>
                  <a:lnTo>
                    <a:pt x="9" y="12"/>
                  </a:lnTo>
                  <a:lnTo>
                    <a:pt x="7" y="12"/>
                  </a:lnTo>
                  <a:lnTo>
                    <a:pt x="4" y="12"/>
                  </a:lnTo>
                  <a:lnTo>
                    <a:pt x="2" y="11"/>
                  </a:lnTo>
                  <a:lnTo>
                    <a:pt x="1" y="10"/>
                  </a:lnTo>
                  <a:lnTo>
                    <a:pt x="0" y="8"/>
                  </a:lnTo>
                  <a:lnTo>
                    <a:pt x="0" y="7"/>
                  </a:lnTo>
                  <a:lnTo>
                    <a:pt x="1" y="8"/>
                  </a:lnTo>
                  <a:lnTo>
                    <a:pt x="4" y="8"/>
                  </a:lnTo>
                  <a:lnTo>
                    <a:pt x="6" y="8"/>
                  </a:lnTo>
                  <a:lnTo>
                    <a:pt x="7" y="8"/>
                  </a:lnTo>
                  <a:lnTo>
                    <a:pt x="6" y="6"/>
                  </a:lnTo>
                  <a:lnTo>
                    <a:pt x="4" y="4"/>
                  </a:lnTo>
                  <a:lnTo>
                    <a:pt x="4" y="2"/>
                  </a:lnTo>
                  <a:lnTo>
                    <a:pt x="4" y="1"/>
                  </a:lnTo>
                  <a:lnTo>
                    <a:pt x="6" y="0"/>
                  </a:lnTo>
                  <a:lnTo>
                    <a:pt x="7" y="1"/>
                  </a:lnTo>
                  <a:lnTo>
                    <a:pt x="7" y="3"/>
                  </a:lnTo>
                  <a:lnTo>
                    <a:pt x="7" y="1"/>
                  </a:lnTo>
                  <a:lnTo>
                    <a:pt x="5" y="2"/>
                  </a:lnTo>
                  <a:lnTo>
                    <a:pt x="5" y="4"/>
                  </a:lnTo>
                  <a:lnTo>
                    <a:pt x="7" y="6"/>
                  </a:lnTo>
                  <a:lnTo>
                    <a:pt x="7" y="8"/>
                  </a:lnTo>
                  <a:lnTo>
                    <a:pt x="8" y="10"/>
                  </a:lnTo>
                  <a:lnTo>
                    <a:pt x="9" y="10"/>
                  </a:lnTo>
                  <a:lnTo>
                    <a:pt x="10" y="9"/>
                  </a:lnTo>
                  <a:lnTo>
                    <a:pt x="10" y="8"/>
                  </a:lnTo>
                  <a:lnTo>
                    <a:pt x="9"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6" name="Freeform 86"/>
            <p:cNvSpPr>
              <a:spLocks/>
            </p:cNvSpPr>
            <p:nvPr/>
          </p:nvSpPr>
          <p:spPr bwMode="auto">
            <a:xfrm>
              <a:off x="4619" y="2507"/>
              <a:ext cx="3" cy="4"/>
            </a:xfrm>
            <a:custGeom>
              <a:avLst/>
              <a:gdLst>
                <a:gd name="T0" fmla="*/ 0 w 3"/>
                <a:gd name="T1" fmla="*/ 3 h 4"/>
                <a:gd name="T2" fmla="*/ 0 w 3"/>
                <a:gd name="T3" fmla="*/ 2 h 4"/>
                <a:gd name="T4" fmla="*/ 0 w 3"/>
                <a:gd name="T5" fmla="*/ 1 h 4"/>
                <a:gd name="T6" fmla="*/ 1 w 3"/>
                <a:gd name="T7" fmla="*/ 0 h 4"/>
                <a:gd name="T8" fmla="*/ 2 w 3"/>
                <a:gd name="T9" fmla="*/ 0 h 4"/>
                <a:gd name="T10" fmla="*/ 2 w 3"/>
                <a:gd name="T11" fmla="*/ 2 h 4"/>
                <a:gd name="T12" fmla="*/ 1 w 3"/>
                <a:gd name="T13" fmla="*/ 0 h 4"/>
                <a:gd name="T14" fmla="*/ 0 w 3"/>
                <a:gd name="T15" fmla="*/ 1 h 4"/>
                <a:gd name="T16" fmla="*/ 0 w 3"/>
                <a:gd name="T17" fmla="*/ 3 h 4"/>
                <a:gd name="T18" fmla="*/ 0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3"/>
                  </a:moveTo>
                  <a:lnTo>
                    <a:pt x="0" y="2"/>
                  </a:lnTo>
                  <a:lnTo>
                    <a:pt x="0" y="1"/>
                  </a:lnTo>
                  <a:lnTo>
                    <a:pt x="1" y="0"/>
                  </a:lnTo>
                  <a:lnTo>
                    <a:pt x="2" y="0"/>
                  </a:lnTo>
                  <a:lnTo>
                    <a:pt x="2" y="2"/>
                  </a:lnTo>
                  <a:lnTo>
                    <a:pt x="1" y="0"/>
                  </a:lnTo>
                  <a:lnTo>
                    <a:pt x="0" y="1"/>
                  </a:lnTo>
                  <a:lnTo>
                    <a:pt x="0" y="3"/>
                  </a:lnTo>
                  <a:lnTo>
                    <a:pt x="0"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7" name="Freeform 87"/>
            <p:cNvSpPr>
              <a:spLocks/>
            </p:cNvSpPr>
            <p:nvPr/>
          </p:nvSpPr>
          <p:spPr bwMode="auto">
            <a:xfrm>
              <a:off x="4545" y="2493"/>
              <a:ext cx="103" cy="53"/>
            </a:xfrm>
            <a:custGeom>
              <a:avLst/>
              <a:gdLst>
                <a:gd name="T0" fmla="*/ 97 w 103"/>
                <a:gd name="T1" fmla="*/ 25 h 53"/>
                <a:gd name="T2" fmla="*/ 17 w 103"/>
                <a:gd name="T3" fmla="*/ 0 h 53"/>
                <a:gd name="T4" fmla="*/ 0 w 103"/>
                <a:gd name="T5" fmla="*/ 16 h 53"/>
                <a:gd name="T6" fmla="*/ 23 w 103"/>
                <a:gd name="T7" fmla="*/ 52 h 53"/>
                <a:gd name="T8" fmla="*/ 102 w 103"/>
                <a:gd name="T9" fmla="*/ 37 h 53"/>
                <a:gd name="T10" fmla="*/ 97 w 103"/>
                <a:gd name="T11" fmla="*/ 25 h 53"/>
              </a:gdLst>
              <a:ahLst/>
              <a:cxnLst>
                <a:cxn ang="0">
                  <a:pos x="T0" y="T1"/>
                </a:cxn>
                <a:cxn ang="0">
                  <a:pos x="T2" y="T3"/>
                </a:cxn>
                <a:cxn ang="0">
                  <a:pos x="T4" y="T5"/>
                </a:cxn>
                <a:cxn ang="0">
                  <a:pos x="T6" y="T7"/>
                </a:cxn>
                <a:cxn ang="0">
                  <a:pos x="T8" y="T9"/>
                </a:cxn>
                <a:cxn ang="0">
                  <a:pos x="T10" y="T11"/>
                </a:cxn>
              </a:cxnLst>
              <a:rect l="0" t="0" r="r" b="b"/>
              <a:pathLst>
                <a:path w="103" h="53">
                  <a:moveTo>
                    <a:pt x="97" y="25"/>
                  </a:moveTo>
                  <a:lnTo>
                    <a:pt x="17" y="0"/>
                  </a:lnTo>
                  <a:lnTo>
                    <a:pt x="0" y="16"/>
                  </a:lnTo>
                  <a:lnTo>
                    <a:pt x="23" y="52"/>
                  </a:lnTo>
                  <a:lnTo>
                    <a:pt x="102" y="37"/>
                  </a:lnTo>
                  <a:lnTo>
                    <a:pt x="97" y="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8" name="Freeform 88"/>
            <p:cNvSpPr>
              <a:spLocks/>
            </p:cNvSpPr>
            <p:nvPr/>
          </p:nvSpPr>
          <p:spPr bwMode="auto">
            <a:xfrm>
              <a:off x="4485" y="2493"/>
              <a:ext cx="78" cy="17"/>
            </a:xfrm>
            <a:custGeom>
              <a:avLst/>
              <a:gdLst>
                <a:gd name="T0" fmla="*/ 77 w 78"/>
                <a:gd name="T1" fmla="*/ 0 h 17"/>
                <a:gd name="T2" fmla="*/ 18 w 78"/>
                <a:gd name="T3" fmla="*/ 0 h 17"/>
                <a:gd name="T4" fmla="*/ 0 w 78"/>
                <a:gd name="T5" fmla="*/ 14 h 17"/>
                <a:gd name="T6" fmla="*/ 60 w 78"/>
                <a:gd name="T7" fmla="*/ 16 h 17"/>
                <a:gd name="T8" fmla="*/ 77 w 78"/>
                <a:gd name="T9" fmla="*/ 0 h 17"/>
              </a:gdLst>
              <a:ahLst/>
              <a:cxnLst>
                <a:cxn ang="0">
                  <a:pos x="T0" y="T1"/>
                </a:cxn>
                <a:cxn ang="0">
                  <a:pos x="T2" y="T3"/>
                </a:cxn>
                <a:cxn ang="0">
                  <a:pos x="T4" y="T5"/>
                </a:cxn>
                <a:cxn ang="0">
                  <a:pos x="T6" y="T7"/>
                </a:cxn>
                <a:cxn ang="0">
                  <a:pos x="T8" y="T9"/>
                </a:cxn>
              </a:cxnLst>
              <a:rect l="0" t="0" r="r" b="b"/>
              <a:pathLst>
                <a:path w="78" h="17">
                  <a:moveTo>
                    <a:pt x="77" y="0"/>
                  </a:moveTo>
                  <a:lnTo>
                    <a:pt x="18" y="0"/>
                  </a:lnTo>
                  <a:lnTo>
                    <a:pt x="0" y="14"/>
                  </a:lnTo>
                  <a:lnTo>
                    <a:pt x="60" y="16"/>
                  </a:lnTo>
                  <a:lnTo>
                    <a:pt x="7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9" name="Freeform 89"/>
            <p:cNvSpPr>
              <a:spLocks/>
            </p:cNvSpPr>
            <p:nvPr/>
          </p:nvSpPr>
          <p:spPr bwMode="auto">
            <a:xfrm>
              <a:off x="4485" y="2507"/>
              <a:ext cx="83" cy="38"/>
            </a:xfrm>
            <a:custGeom>
              <a:avLst/>
              <a:gdLst>
                <a:gd name="T0" fmla="*/ 59 w 83"/>
                <a:gd name="T1" fmla="*/ 2 h 38"/>
                <a:gd name="T2" fmla="*/ 82 w 83"/>
                <a:gd name="T3" fmla="*/ 37 h 38"/>
                <a:gd name="T4" fmla="*/ 18 w 83"/>
                <a:gd name="T5" fmla="*/ 29 h 38"/>
                <a:gd name="T6" fmla="*/ 0 w 83"/>
                <a:gd name="T7" fmla="*/ 0 h 38"/>
                <a:gd name="T8" fmla="*/ 59 w 83"/>
                <a:gd name="T9" fmla="*/ 2 h 38"/>
              </a:gdLst>
              <a:ahLst/>
              <a:cxnLst>
                <a:cxn ang="0">
                  <a:pos x="T0" y="T1"/>
                </a:cxn>
                <a:cxn ang="0">
                  <a:pos x="T2" y="T3"/>
                </a:cxn>
                <a:cxn ang="0">
                  <a:pos x="T4" y="T5"/>
                </a:cxn>
                <a:cxn ang="0">
                  <a:pos x="T6" y="T7"/>
                </a:cxn>
                <a:cxn ang="0">
                  <a:pos x="T8" y="T9"/>
                </a:cxn>
              </a:cxnLst>
              <a:rect l="0" t="0" r="r" b="b"/>
              <a:pathLst>
                <a:path w="83" h="38">
                  <a:moveTo>
                    <a:pt x="59" y="2"/>
                  </a:moveTo>
                  <a:lnTo>
                    <a:pt x="82" y="37"/>
                  </a:lnTo>
                  <a:lnTo>
                    <a:pt x="18" y="29"/>
                  </a:lnTo>
                  <a:lnTo>
                    <a:pt x="0" y="0"/>
                  </a:lnTo>
                  <a:lnTo>
                    <a:pt x="5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0" name="Freeform 90"/>
            <p:cNvSpPr>
              <a:spLocks/>
            </p:cNvSpPr>
            <p:nvPr/>
          </p:nvSpPr>
          <p:spPr bwMode="auto">
            <a:xfrm>
              <a:off x="4940" y="2440"/>
              <a:ext cx="35" cy="49"/>
            </a:xfrm>
            <a:custGeom>
              <a:avLst/>
              <a:gdLst>
                <a:gd name="T0" fmla="*/ 24 w 35"/>
                <a:gd name="T1" fmla="*/ 0 h 49"/>
                <a:gd name="T2" fmla="*/ 27 w 35"/>
                <a:gd name="T3" fmla="*/ 7 h 49"/>
                <a:gd name="T4" fmla="*/ 33 w 35"/>
                <a:gd name="T5" fmla="*/ 13 h 49"/>
                <a:gd name="T6" fmla="*/ 34 w 35"/>
                <a:gd name="T7" fmla="*/ 15 h 49"/>
                <a:gd name="T8" fmla="*/ 32 w 35"/>
                <a:gd name="T9" fmla="*/ 26 h 49"/>
                <a:gd name="T10" fmla="*/ 31 w 35"/>
                <a:gd name="T11" fmla="*/ 33 h 49"/>
                <a:gd name="T12" fmla="*/ 31 w 35"/>
                <a:gd name="T13" fmla="*/ 40 h 49"/>
                <a:gd name="T14" fmla="*/ 33 w 35"/>
                <a:gd name="T15" fmla="*/ 48 h 49"/>
                <a:gd name="T16" fmla="*/ 30 w 35"/>
                <a:gd name="T17" fmla="*/ 45 h 49"/>
                <a:gd name="T18" fmla="*/ 27 w 35"/>
                <a:gd name="T19" fmla="*/ 42 h 49"/>
                <a:gd name="T20" fmla="*/ 25 w 35"/>
                <a:gd name="T21" fmla="*/ 42 h 49"/>
                <a:gd name="T22" fmla="*/ 22 w 35"/>
                <a:gd name="T23" fmla="*/ 26 h 49"/>
                <a:gd name="T24" fmla="*/ 19 w 35"/>
                <a:gd name="T25" fmla="*/ 22 h 49"/>
                <a:gd name="T26" fmla="*/ 14 w 35"/>
                <a:gd name="T27" fmla="*/ 20 h 49"/>
                <a:gd name="T28" fmla="*/ 8 w 35"/>
                <a:gd name="T29" fmla="*/ 21 h 49"/>
                <a:gd name="T30" fmla="*/ 3 w 35"/>
                <a:gd name="T31" fmla="*/ 23 h 49"/>
                <a:gd name="T32" fmla="*/ 0 w 35"/>
                <a:gd name="T33" fmla="*/ 27 h 49"/>
                <a:gd name="T34" fmla="*/ 3 w 35"/>
                <a:gd name="T35" fmla="*/ 23 h 49"/>
                <a:gd name="T36" fmla="*/ 8 w 35"/>
                <a:gd name="T37" fmla="*/ 20 h 49"/>
                <a:gd name="T38" fmla="*/ 13 w 35"/>
                <a:gd name="T39" fmla="*/ 19 h 49"/>
                <a:gd name="T40" fmla="*/ 18 w 35"/>
                <a:gd name="T41" fmla="*/ 19 h 49"/>
                <a:gd name="T42" fmla="*/ 22 w 35"/>
                <a:gd name="T43" fmla="*/ 22 h 49"/>
                <a:gd name="T44" fmla="*/ 25 w 35"/>
                <a:gd name="T45" fmla="*/ 26 h 49"/>
                <a:gd name="T46" fmla="*/ 26 w 35"/>
                <a:gd name="T47" fmla="*/ 28 h 49"/>
                <a:gd name="T48" fmla="*/ 30 w 35"/>
                <a:gd name="T49" fmla="*/ 18 h 49"/>
                <a:gd name="T50" fmla="*/ 30 w 35"/>
                <a:gd name="T51" fmla="*/ 14 h 49"/>
                <a:gd name="T52" fmla="*/ 29 w 35"/>
                <a:gd name="T53" fmla="*/ 11 h 49"/>
                <a:gd name="T54" fmla="*/ 26 w 35"/>
                <a:gd name="T55" fmla="*/ 6 h 49"/>
                <a:gd name="T56" fmla="*/ 24 w 35"/>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9">
                  <a:moveTo>
                    <a:pt x="24" y="0"/>
                  </a:moveTo>
                  <a:lnTo>
                    <a:pt x="27" y="7"/>
                  </a:lnTo>
                  <a:lnTo>
                    <a:pt x="33" y="13"/>
                  </a:lnTo>
                  <a:lnTo>
                    <a:pt x="34" y="15"/>
                  </a:lnTo>
                  <a:lnTo>
                    <a:pt x="32" y="26"/>
                  </a:lnTo>
                  <a:lnTo>
                    <a:pt x="31" y="33"/>
                  </a:lnTo>
                  <a:lnTo>
                    <a:pt x="31" y="40"/>
                  </a:lnTo>
                  <a:lnTo>
                    <a:pt x="33" y="48"/>
                  </a:lnTo>
                  <a:lnTo>
                    <a:pt x="30" y="45"/>
                  </a:lnTo>
                  <a:lnTo>
                    <a:pt x="27" y="42"/>
                  </a:lnTo>
                  <a:lnTo>
                    <a:pt x="25" y="42"/>
                  </a:lnTo>
                  <a:lnTo>
                    <a:pt x="22" y="26"/>
                  </a:lnTo>
                  <a:lnTo>
                    <a:pt x="19" y="22"/>
                  </a:lnTo>
                  <a:lnTo>
                    <a:pt x="14" y="20"/>
                  </a:lnTo>
                  <a:lnTo>
                    <a:pt x="8" y="21"/>
                  </a:lnTo>
                  <a:lnTo>
                    <a:pt x="3" y="23"/>
                  </a:lnTo>
                  <a:lnTo>
                    <a:pt x="0" y="27"/>
                  </a:lnTo>
                  <a:lnTo>
                    <a:pt x="3" y="23"/>
                  </a:lnTo>
                  <a:lnTo>
                    <a:pt x="8" y="20"/>
                  </a:lnTo>
                  <a:lnTo>
                    <a:pt x="13" y="19"/>
                  </a:lnTo>
                  <a:lnTo>
                    <a:pt x="18" y="19"/>
                  </a:lnTo>
                  <a:lnTo>
                    <a:pt x="22" y="22"/>
                  </a:lnTo>
                  <a:lnTo>
                    <a:pt x="25" y="26"/>
                  </a:lnTo>
                  <a:lnTo>
                    <a:pt x="26" y="28"/>
                  </a:lnTo>
                  <a:lnTo>
                    <a:pt x="30" y="18"/>
                  </a:lnTo>
                  <a:lnTo>
                    <a:pt x="30" y="14"/>
                  </a:lnTo>
                  <a:lnTo>
                    <a:pt x="29" y="11"/>
                  </a:lnTo>
                  <a:lnTo>
                    <a:pt x="26" y="6"/>
                  </a:lnTo>
                  <a:lnTo>
                    <a:pt x="24" y="0"/>
                  </a:lnTo>
                </a:path>
              </a:pathLst>
            </a:custGeom>
            <a:solidFill>
              <a:srgbClr val="006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1" name="Freeform 91"/>
            <p:cNvSpPr>
              <a:spLocks/>
            </p:cNvSpPr>
            <p:nvPr/>
          </p:nvSpPr>
          <p:spPr bwMode="auto">
            <a:xfrm>
              <a:off x="4898" y="2430"/>
              <a:ext cx="35" cy="64"/>
            </a:xfrm>
            <a:custGeom>
              <a:avLst/>
              <a:gdLst>
                <a:gd name="T0" fmla="*/ 34 w 35"/>
                <a:gd name="T1" fmla="*/ 63 h 64"/>
                <a:gd name="T2" fmla="*/ 31 w 35"/>
                <a:gd name="T3" fmla="*/ 59 h 64"/>
                <a:gd name="T4" fmla="*/ 26 w 35"/>
                <a:gd name="T5" fmla="*/ 53 h 64"/>
                <a:gd name="T6" fmla="*/ 18 w 35"/>
                <a:gd name="T7" fmla="*/ 49 h 64"/>
                <a:gd name="T8" fmla="*/ 15 w 35"/>
                <a:gd name="T9" fmla="*/ 43 h 64"/>
                <a:gd name="T10" fmla="*/ 13 w 35"/>
                <a:gd name="T11" fmla="*/ 36 h 64"/>
                <a:gd name="T12" fmla="*/ 12 w 35"/>
                <a:gd name="T13" fmla="*/ 34 h 64"/>
                <a:gd name="T14" fmla="*/ 9 w 35"/>
                <a:gd name="T15" fmla="*/ 32 h 64"/>
                <a:gd name="T16" fmla="*/ 4 w 35"/>
                <a:gd name="T17" fmla="*/ 29 h 64"/>
                <a:gd name="T18" fmla="*/ 2 w 35"/>
                <a:gd name="T19" fmla="*/ 26 h 64"/>
                <a:gd name="T20" fmla="*/ 0 w 35"/>
                <a:gd name="T21" fmla="*/ 21 h 64"/>
                <a:gd name="T22" fmla="*/ 0 w 35"/>
                <a:gd name="T23" fmla="*/ 13 h 64"/>
                <a:gd name="T24" fmla="*/ 1 w 35"/>
                <a:gd name="T25" fmla="*/ 22 h 64"/>
                <a:gd name="T26" fmla="*/ 3 w 35"/>
                <a:gd name="T27" fmla="*/ 25 h 64"/>
                <a:gd name="T28" fmla="*/ 6 w 35"/>
                <a:gd name="T29" fmla="*/ 27 h 64"/>
                <a:gd name="T30" fmla="*/ 10 w 35"/>
                <a:gd name="T31" fmla="*/ 27 h 64"/>
                <a:gd name="T32" fmla="*/ 11 w 35"/>
                <a:gd name="T33" fmla="*/ 25 h 64"/>
                <a:gd name="T34" fmla="*/ 15 w 35"/>
                <a:gd name="T35" fmla="*/ 18 h 64"/>
                <a:gd name="T36" fmla="*/ 18 w 35"/>
                <a:gd name="T37" fmla="*/ 9 h 64"/>
                <a:gd name="T38" fmla="*/ 24 w 35"/>
                <a:gd name="T39" fmla="*/ 0 h 64"/>
                <a:gd name="T40" fmla="*/ 18 w 35"/>
                <a:gd name="T41" fmla="*/ 10 h 64"/>
                <a:gd name="T42" fmla="*/ 17 w 35"/>
                <a:gd name="T43" fmla="*/ 18 h 64"/>
                <a:gd name="T44" fmla="*/ 16 w 35"/>
                <a:gd name="T45" fmla="*/ 25 h 64"/>
                <a:gd name="T46" fmla="*/ 17 w 35"/>
                <a:gd name="T47" fmla="*/ 31 h 64"/>
                <a:gd name="T48" fmla="*/ 20 w 35"/>
                <a:gd name="T49" fmla="*/ 43 h 64"/>
                <a:gd name="T50" fmla="*/ 22 w 35"/>
                <a:gd name="T51" fmla="*/ 47 h 64"/>
                <a:gd name="T52" fmla="*/ 24 w 35"/>
                <a:gd name="T53" fmla="*/ 50 h 64"/>
                <a:gd name="T54" fmla="*/ 27 w 35"/>
                <a:gd name="T55" fmla="*/ 52 h 64"/>
                <a:gd name="T56" fmla="*/ 32 w 35"/>
                <a:gd name="T57" fmla="*/ 58 h 64"/>
                <a:gd name="T58" fmla="*/ 34 w 35"/>
                <a:gd name="T59"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64">
                  <a:moveTo>
                    <a:pt x="34" y="63"/>
                  </a:moveTo>
                  <a:lnTo>
                    <a:pt x="31" y="59"/>
                  </a:lnTo>
                  <a:lnTo>
                    <a:pt x="26" y="53"/>
                  </a:lnTo>
                  <a:lnTo>
                    <a:pt x="18" y="49"/>
                  </a:lnTo>
                  <a:lnTo>
                    <a:pt x="15" y="43"/>
                  </a:lnTo>
                  <a:lnTo>
                    <a:pt x="13" y="36"/>
                  </a:lnTo>
                  <a:lnTo>
                    <a:pt x="12" y="34"/>
                  </a:lnTo>
                  <a:lnTo>
                    <a:pt x="9" y="32"/>
                  </a:lnTo>
                  <a:lnTo>
                    <a:pt x="4" y="29"/>
                  </a:lnTo>
                  <a:lnTo>
                    <a:pt x="2" y="26"/>
                  </a:lnTo>
                  <a:lnTo>
                    <a:pt x="0" y="21"/>
                  </a:lnTo>
                  <a:lnTo>
                    <a:pt x="0" y="13"/>
                  </a:lnTo>
                  <a:lnTo>
                    <a:pt x="1" y="22"/>
                  </a:lnTo>
                  <a:lnTo>
                    <a:pt x="3" y="25"/>
                  </a:lnTo>
                  <a:lnTo>
                    <a:pt x="6" y="27"/>
                  </a:lnTo>
                  <a:lnTo>
                    <a:pt x="10" y="27"/>
                  </a:lnTo>
                  <a:lnTo>
                    <a:pt x="11" y="25"/>
                  </a:lnTo>
                  <a:lnTo>
                    <a:pt x="15" y="18"/>
                  </a:lnTo>
                  <a:lnTo>
                    <a:pt x="18" y="9"/>
                  </a:lnTo>
                  <a:lnTo>
                    <a:pt x="24" y="0"/>
                  </a:lnTo>
                  <a:lnTo>
                    <a:pt x="18" y="10"/>
                  </a:lnTo>
                  <a:lnTo>
                    <a:pt x="17" y="18"/>
                  </a:lnTo>
                  <a:lnTo>
                    <a:pt x="16" y="25"/>
                  </a:lnTo>
                  <a:lnTo>
                    <a:pt x="17" y="31"/>
                  </a:lnTo>
                  <a:lnTo>
                    <a:pt x="20" y="43"/>
                  </a:lnTo>
                  <a:lnTo>
                    <a:pt x="22" y="47"/>
                  </a:lnTo>
                  <a:lnTo>
                    <a:pt x="24" y="50"/>
                  </a:lnTo>
                  <a:lnTo>
                    <a:pt x="27" y="52"/>
                  </a:lnTo>
                  <a:lnTo>
                    <a:pt x="32" y="58"/>
                  </a:lnTo>
                  <a:lnTo>
                    <a:pt x="34" y="63"/>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2" name="Freeform 92"/>
            <p:cNvSpPr>
              <a:spLocks/>
            </p:cNvSpPr>
            <p:nvPr/>
          </p:nvSpPr>
          <p:spPr bwMode="auto">
            <a:xfrm>
              <a:off x="4902" y="2413"/>
              <a:ext cx="48" cy="34"/>
            </a:xfrm>
            <a:custGeom>
              <a:avLst/>
              <a:gdLst>
                <a:gd name="T0" fmla="*/ 47 w 48"/>
                <a:gd name="T1" fmla="*/ 2 h 34"/>
                <a:gd name="T2" fmla="*/ 36 w 48"/>
                <a:gd name="T3" fmla="*/ 1 h 34"/>
                <a:gd name="T4" fmla="*/ 28 w 48"/>
                <a:gd name="T5" fmla="*/ 3 h 34"/>
                <a:gd name="T6" fmla="*/ 20 w 48"/>
                <a:gd name="T7" fmla="*/ 9 h 34"/>
                <a:gd name="T8" fmla="*/ 15 w 48"/>
                <a:gd name="T9" fmla="*/ 17 h 34"/>
                <a:gd name="T10" fmla="*/ 9 w 48"/>
                <a:gd name="T11" fmla="*/ 25 h 34"/>
                <a:gd name="T12" fmla="*/ 5 w 48"/>
                <a:gd name="T13" fmla="*/ 32 h 34"/>
                <a:gd name="T14" fmla="*/ 4 w 48"/>
                <a:gd name="T15" fmla="*/ 33 h 34"/>
                <a:gd name="T16" fmla="*/ 1 w 48"/>
                <a:gd name="T17" fmla="*/ 33 h 34"/>
                <a:gd name="T18" fmla="*/ 0 w 48"/>
                <a:gd name="T19" fmla="*/ 30 h 34"/>
                <a:gd name="T20" fmla="*/ 1 w 48"/>
                <a:gd name="T21" fmla="*/ 27 h 34"/>
                <a:gd name="T22" fmla="*/ 6 w 48"/>
                <a:gd name="T23" fmla="*/ 22 h 34"/>
                <a:gd name="T24" fmla="*/ 15 w 48"/>
                <a:gd name="T25" fmla="*/ 11 h 34"/>
                <a:gd name="T26" fmla="*/ 22 w 48"/>
                <a:gd name="T27" fmla="*/ 5 h 34"/>
                <a:gd name="T28" fmla="*/ 30 w 48"/>
                <a:gd name="T29" fmla="*/ 1 h 34"/>
                <a:gd name="T30" fmla="*/ 36 w 48"/>
                <a:gd name="T31" fmla="*/ 0 h 34"/>
                <a:gd name="T32" fmla="*/ 45 w 48"/>
                <a:gd name="T33" fmla="*/ 1 h 34"/>
                <a:gd name="T34" fmla="*/ 47 w 48"/>
                <a:gd name="T3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34">
                  <a:moveTo>
                    <a:pt x="47" y="2"/>
                  </a:moveTo>
                  <a:lnTo>
                    <a:pt x="36" y="1"/>
                  </a:lnTo>
                  <a:lnTo>
                    <a:pt x="28" y="3"/>
                  </a:lnTo>
                  <a:lnTo>
                    <a:pt x="20" y="9"/>
                  </a:lnTo>
                  <a:lnTo>
                    <a:pt x="15" y="17"/>
                  </a:lnTo>
                  <a:lnTo>
                    <a:pt x="9" y="25"/>
                  </a:lnTo>
                  <a:lnTo>
                    <a:pt x="5" y="32"/>
                  </a:lnTo>
                  <a:lnTo>
                    <a:pt x="4" y="33"/>
                  </a:lnTo>
                  <a:lnTo>
                    <a:pt x="1" y="33"/>
                  </a:lnTo>
                  <a:lnTo>
                    <a:pt x="0" y="30"/>
                  </a:lnTo>
                  <a:lnTo>
                    <a:pt x="1" y="27"/>
                  </a:lnTo>
                  <a:lnTo>
                    <a:pt x="6" y="22"/>
                  </a:lnTo>
                  <a:lnTo>
                    <a:pt x="15" y="11"/>
                  </a:lnTo>
                  <a:lnTo>
                    <a:pt x="22" y="5"/>
                  </a:lnTo>
                  <a:lnTo>
                    <a:pt x="30" y="1"/>
                  </a:lnTo>
                  <a:lnTo>
                    <a:pt x="36" y="0"/>
                  </a:lnTo>
                  <a:lnTo>
                    <a:pt x="45" y="1"/>
                  </a:lnTo>
                  <a:lnTo>
                    <a:pt x="47" y="2"/>
                  </a:lnTo>
                </a:path>
              </a:pathLst>
            </a:custGeom>
            <a:solidFill>
              <a:srgbClr val="006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3" name="Freeform 93"/>
            <p:cNvSpPr>
              <a:spLocks/>
            </p:cNvSpPr>
            <p:nvPr/>
          </p:nvSpPr>
          <p:spPr bwMode="auto">
            <a:xfrm>
              <a:off x="4869" y="2416"/>
              <a:ext cx="43" cy="11"/>
            </a:xfrm>
            <a:custGeom>
              <a:avLst/>
              <a:gdLst>
                <a:gd name="T0" fmla="*/ 42 w 43"/>
                <a:gd name="T1" fmla="*/ 0 h 11"/>
                <a:gd name="T2" fmla="*/ 36 w 43"/>
                <a:gd name="T3" fmla="*/ 2 h 11"/>
                <a:gd name="T4" fmla="*/ 28 w 43"/>
                <a:gd name="T5" fmla="*/ 3 h 11"/>
                <a:gd name="T6" fmla="*/ 19 w 43"/>
                <a:gd name="T7" fmla="*/ 3 h 11"/>
                <a:gd name="T8" fmla="*/ 11 w 43"/>
                <a:gd name="T9" fmla="*/ 2 h 11"/>
                <a:gd name="T10" fmla="*/ 5 w 43"/>
                <a:gd name="T11" fmla="*/ 0 h 11"/>
                <a:gd name="T12" fmla="*/ 2 w 43"/>
                <a:gd name="T13" fmla="*/ 1 h 11"/>
                <a:gd name="T14" fmla="*/ 0 w 43"/>
                <a:gd name="T15" fmla="*/ 3 h 11"/>
                <a:gd name="T16" fmla="*/ 0 w 43"/>
                <a:gd name="T17" fmla="*/ 6 h 11"/>
                <a:gd name="T18" fmla="*/ 2 w 43"/>
                <a:gd name="T19" fmla="*/ 7 h 11"/>
                <a:gd name="T20" fmla="*/ 5 w 43"/>
                <a:gd name="T21" fmla="*/ 9 h 11"/>
                <a:gd name="T22" fmla="*/ 10 w 43"/>
                <a:gd name="T23" fmla="*/ 10 h 11"/>
                <a:gd name="T24" fmla="*/ 19 w 43"/>
                <a:gd name="T25" fmla="*/ 10 h 11"/>
                <a:gd name="T26" fmla="*/ 27 w 43"/>
                <a:gd name="T27" fmla="*/ 7 h 11"/>
                <a:gd name="T28" fmla="*/ 34 w 43"/>
                <a:gd name="T29" fmla="*/ 4 h 11"/>
                <a:gd name="T30" fmla="*/ 39 w 43"/>
                <a:gd name="T31" fmla="*/ 2 h 11"/>
                <a:gd name="T32" fmla="*/ 42 w 43"/>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1">
                  <a:moveTo>
                    <a:pt x="42" y="0"/>
                  </a:moveTo>
                  <a:lnTo>
                    <a:pt x="36" y="2"/>
                  </a:lnTo>
                  <a:lnTo>
                    <a:pt x="28" y="3"/>
                  </a:lnTo>
                  <a:lnTo>
                    <a:pt x="19" y="3"/>
                  </a:lnTo>
                  <a:lnTo>
                    <a:pt x="11" y="2"/>
                  </a:lnTo>
                  <a:lnTo>
                    <a:pt x="5" y="0"/>
                  </a:lnTo>
                  <a:lnTo>
                    <a:pt x="2" y="1"/>
                  </a:lnTo>
                  <a:lnTo>
                    <a:pt x="0" y="3"/>
                  </a:lnTo>
                  <a:lnTo>
                    <a:pt x="0" y="6"/>
                  </a:lnTo>
                  <a:lnTo>
                    <a:pt x="2" y="7"/>
                  </a:lnTo>
                  <a:lnTo>
                    <a:pt x="5" y="9"/>
                  </a:lnTo>
                  <a:lnTo>
                    <a:pt x="10" y="10"/>
                  </a:lnTo>
                  <a:lnTo>
                    <a:pt x="19" y="10"/>
                  </a:lnTo>
                  <a:lnTo>
                    <a:pt x="27" y="7"/>
                  </a:lnTo>
                  <a:lnTo>
                    <a:pt x="34" y="4"/>
                  </a:lnTo>
                  <a:lnTo>
                    <a:pt x="39" y="2"/>
                  </a:lnTo>
                  <a:lnTo>
                    <a:pt x="42" y="0"/>
                  </a:lnTo>
                </a:path>
              </a:pathLst>
            </a:custGeom>
            <a:solidFill>
              <a:srgbClr val="006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4" name="Freeform 94"/>
            <p:cNvSpPr>
              <a:spLocks/>
            </p:cNvSpPr>
            <p:nvPr/>
          </p:nvSpPr>
          <p:spPr bwMode="auto">
            <a:xfrm>
              <a:off x="4847" y="2325"/>
              <a:ext cx="53" cy="128"/>
            </a:xfrm>
            <a:custGeom>
              <a:avLst/>
              <a:gdLst>
                <a:gd name="T0" fmla="*/ 9 w 53"/>
                <a:gd name="T1" fmla="*/ 2 h 128"/>
                <a:gd name="T2" fmla="*/ 12 w 53"/>
                <a:gd name="T3" fmla="*/ 9 h 128"/>
                <a:gd name="T4" fmla="*/ 14 w 53"/>
                <a:gd name="T5" fmla="*/ 17 h 128"/>
                <a:gd name="T6" fmla="*/ 14 w 53"/>
                <a:gd name="T7" fmla="*/ 24 h 128"/>
                <a:gd name="T8" fmla="*/ 14 w 53"/>
                <a:gd name="T9" fmla="*/ 29 h 128"/>
                <a:gd name="T10" fmla="*/ 13 w 53"/>
                <a:gd name="T11" fmla="*/ 34 h 128"/>
                <a:gd name="T12" fmla="*/ 9 w 53"/>
                <a:gd name="T13" fmla="*/ 41 h 128"/>
                <a:gd name="T14" fmla="*/ 5 w 53"/>
                <a:gd name="T15" fmla="*/ 48 h 128"/>
                <a:gd name="T16" fmla="*/ 2 w 53"/>
                <a:gd name="T17" fmla="*/ 55 h 128"/>
                <a:gd name="T18" fmla="*/ 2 w 53"/>
                <a:gd name="T19" fmla="*/ 59 h 128"/>
                <a:gd name="T20" fmla="*/ 2 w 53"/>
                <a:gd name="T21" fmla="*/ 63 h 128"/>
                <a:gd name="T22" fmla="*/ 2 w 53"/>
                <a:gd name="T23" fmla="*/ 67 h 128"/>
                <a:gd name="T24" fmla="*/ 5 w 53"/>
                <a:gd name="T25" fmla="*/ 71 h 128"/>
                <a:gd name="T26" fmla="*/ 10 w 53"/>
                <a:gd name="T27" fmla="*/ 76 h 128"/>
                <a:gd name="T28" fmla="*/ 13 w 53"/>
                <a:gd name="T29" fmla="*/ 82 h 128"/>
                <a:gd name="T30" fmla="*/ 14 w 53"/>
                <a:gd name="T31" fmla="*/ 88 h 128"/>
                <a:gd name="T32" fmla="*/ 15 w 53"/>
                <a:gd name="T33" fmla="*/ 94 h 128"/>
                <a:gd name="T34" fmla="*/ 18 w 53"/>
                <a:gd name="T35" fmla="*/ 100 h 128"/>
                <a:gd name="T36" fmla="*/ 22 w 53"/>
                <a:gd name="T37" fmla="*/ 106 h 128"/>
                <a:gd name="T38" fmla="*/ 27 w 53"/>
                <a:gd name="T39" fmla="*/ 112 h 128"/>
                <a:gd name="T40" fmla="*/ 34 w 53"/>
                <a:gd name="T41" fmla="*/ 115 h 128"/>
                <a:gd name="T42" fmla="*/ 38 w 53"/>
                <a:gd name="T43" fmla="*/ 116 h 128"/>
                <a:gd name="T44" fmla="*/ 40 w 53"/>
                <a:gd name="T45" fmla="*/ 116 h 128"/>
                <a:gd name="T46" fmla="*/ 48 w 53"/>
                <a:gd name="T47" fmla="*/ 108 h 128"/>
                <a:gd name="T48" fmla="*/ 50 w 53"/>
                <a:gd name="T49" fmla="*/ 107 h 128"/>
                <a:gd name="T50" fmla="*/ 51 w 53"/>
                <a:gd name="T51" fmla="*/ 108 h 128"/>
                <a:gd name="T52" fmla="*/ 52 w 53"/>
                <a:gd name="T53" fmla="*/ 109 h 128"/>
                <a:gd name="T54" fmla="*/ 52 w 53"/>
                <a:gd name="T55" fmla="*/ 113 h 128"/>
                <a:gd name="T56" fmla="*/ 51 w 53"/>
                <a:gd name="T57" fmla="*/ 116 h 128"/>
                <a:gd name="T58" fmla="*/ 51 w 53"/>
                <a:gd name="T59" fmla="*/ 122 h 128"/>
                <a:gd name="T60" fmla="*/ 51 w 53"/>
                <a:gd name="T61" fmla="*/ 127 h 128"/>
                <a:gd name="T62" fmla="*/ 49 w 53"/>
                <a:gd name="T63" fmla="*/ 119 h 128"/>
                <a:gd name="T64" fmla="*/ 41 w 53"/>
                <a:gd name="T65" fmla="*/ 119 h 128"/>
                <a:gd name="T66" fmla="*/ 35 w 53"/>
                <a:gd name="T67" fmla="*/ 118 h 128"/>
                <a:gd name="T68" fmla="*/ 29 w 53"/>
                <a:gd name="T69" fmla="*/ 115 h 128"/>
                <a:gd name="T70" fmla="*/ 24 w 53"/>
                <a:gd name="T71" fmla="*/ 111 h 128"/>
                <a:gd name="T72" fmla="*/ 19 w 53"/>
                <a:gd name="T73" fmla="*/ 105 h 128"/>
                <a:gd name="T74" fmla="*/ 14 w 53"/>
                <a:gd name="T75" fmla="*/ 97 h 128"/>
                <a:gd name="T76" fmla="*/ 13 w 53"/>
                <a:gd name="T77" fmla="*/ 92 h 128"/>
                <a:gd name="T78" fmla="*/ 12 w 53"/>
                <a:gd name="T79" fmla="*/ 85 h 128"/>
                <a:gd name="T80" fmla="*/ 9 w 53"/>
                <a:gd name="T81" fmla="*/ 79 h 128"/>
                <a:gd name="T82" fmla="*/ 4 w 53"/>
                <a:gd name="T83" fmla="*/ 74 h 128"/>
                <a:gd name="T84" fmla="*/ 0 w 53"/>
                <a:gd name="T85" fmla="*/ 68 h 128"/>
                <a:gd name="T86" fmla="*/ 0 w 53"/>
                <a:gd name="T87" fmla="*/ 32 h 128"/>
                <a:gd name="T88" fmla="*/ 2 w 53"/>
                <a:gd name="T89" fmla="*/ 33 h 128"/>
                <a:gd name="T90" fmla="*/ 4 w 53"/>
                <a:gd name="T91" fmla="*/ 35 h 128"/>
                <a:gd name="T92" fmla="*/ 4 w 53"/>
                <a:gd name="T93" fmla="*/ 39 h 128"/>
                <a:gd name="T94" fmla="*/ 5 w 53"/>
                <a:gd name="T95" fmla="*/ 45 h 128"/>
                <a:gd name="T96" fmla="*/ 7 w 53"/>
                <a:gd name="T97" fmla="*/ 41 h 128"/>
                <a:gd name="T98" fmla="*/ 9 w 53"/>
                <a:gd name="T99" fmla="*/ 35 h 128"/>
                <a:gd name="T100" fmla="*/ 11 w 53"/>
                <a:gd name="T101" fmla="*/ 29 h 128"/>
                <a:gd name="T102" fmla="*/ 11 w 53"/>
                <a:gd name="T103" fmla="*/ 23 h 128"/>
                <a:gd name="T104" fmla="*/ 11 w 53"/>
                <a:gd name="T105" fmla="*/ 15 h 128"/>
                <a:gd name="T106" fmla="*/ 10 w 53"/>
                <a:gd name="T107" fmla="*/ 7 h 128"/>
                <a:gd name="T108" fmla="*/ 8 w 53"/>
                <a:gd name="T109" fmla="*/ 0 h 128"/>
                <a:gd name="T110" fmla="*/ 9 w 53"/>
                <a:gd name="T111" fmla="*/ 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 h="128">
                  <a:moveTo>
                    <a:pt x="9" y="2"/>
                  </a:moveTo>
                  <a:lnTo>
                    <a:pt x="12" y="9"/>
                  </a:lnTo>
                  <a:lnTo>
                    <a:pt x="14" y="17"/>
                  </a:lnTo>
                  <a:lnTo>
                    <a:pt x="14" y="24"/>
                  </a:lnTo>
                  <a:lnTo>
                    <a:pt x="14" y="29"/>
                  </a:lnTo>
                  <a:lnTo>
                    <a:pt x="13" y="34"/>
                  </a:lnTo>
                  <a:lnTo>
                    <a:pt x="9" y="41"/>
                  </a:lnTo>
                  <a:lnTo>
                    <a:pt x="5" y="48"/>
                  </a:lnTo>
                  <a:lnTo>
                    <a:pt x="2" y="55"/>
                  </a:lnTo>
                  <a:lnTo>
                    <a:pt x="2" y="59"/>
                  </a:lnTo>
                  <a:lnTo>
                    <a:pt x="2" y="63"/>
                  </a:lnTo>
                  <a:lnTo>
                    <a:pt x="2" y="67"/>
                  </a:lnTo>
                  <a:lnTo>
                    <a:pt x="5" y="71"/>
                  </a:lnTo>
                  <a:lnTo>
                    <a:pt x="10" y="76"/>
                  </a:lnTo>
                  <a:lnTo>
                    <a:pt x="13" y="82"/>
                  </a:lnTo>
                  <a:lnTo>
                    <a:pt x="14" y="88"/>
                  </a:lnTo>
                  <a:lnTo>
                    <a:pt x="15" y="94"/>
                  </a:lnTo>
                  <a:lnTo>
                    <a:pt x="18" y="100"/>
                  </a:lnTo>
                  <a:lnTo>
                    <a:pt x="22" y="106"/>
                  </a:lnTo>
                  <a:lnTo>
                    <a:pt x="27" y="112"/>
                  </a:lnTo>
                  <a:lnTo>
                    <a:pt x="34" y="115"/>
                  </a:lnTo>
                  <a:lnTo>
                    <a:pt x="38" y="116"/>
                  </a:lnTo>
                  <a:lnTo>
                    <a:pt x="40" y="116"/>
                  </a:lnTo>
                  <a:lnTo>
                    <a:pt x="48" y="108"/>
                  </a:lnTo>
                  <a:lnTo>
                    <a:pt x="50" y="107"/>
                  </a:lnTo>
                  <a:lnTo>
                    <a:pt x="51" y="108"/>
                  </a:lnTo>
                  <a:lnTo>
                    <a:pt x="52" y="109"/>
                  </a:lnTo>
                  <a:lnTo>
                    <a:pt x="52" y="113"/>
                  </a:lnTo>
                  <a:lnTo>
                    <a:pt x="51" y="116"/>
                  </a:lnTo>
                  <a:lnTo>
                    <a:pt x="51" y="122"/>
                  </a:lnTo>
                  <a:lnTo>
                    <a:pt x="51" y="127"/>
                  </a:lnTo>
                  <a:lnTo>
                    <a:pt x="49" y="119"/>
                  </a:lnTo>
                  <a:lnTo>
                    <a:pt x="41" y="119"/>
                  </a:lnTo>
                  <a:lnTo>
                    <a:pt x="35" y="118"/>
                  </a:lnTo>
                  <a:lnTo>
                    <a:pt x="29" y="115"/>
                  </a:lnTo>
                  <a:lnTo>
                    <a:pt x="24" y="111"/>
                  </a:lnTo>
                  <a:lnTo>
                    <a:pt x="19" y="105"/>
                  </a:lnTo>
                  <a:lnTo>
                    <a:pt x="14" y="97"/>
                  </a:lnTo>
                  <a:lnTo>
                    <a:pt x="13" y="92"/>
                  </a:lnTo>
                  <a:lnTo>
                    <a:pt x="12" y="85"/>
                  </a:lnTo>
                  <a:lnTo>
                    <a:pt x="9" y="79"/>
                  </a:lnTo>
                  <a:lnTo>
                    <a:pt x="4" y="74"/>
                  </a:lnTo>
                  <a:lnTo>
                    <a:pt x="0" y="68"/>
                  </a:lnTo>
                  <a:lnTo>
                    <a:pt x="0" y="32"/>
                  </a:lnTo>
                  <a:lnTo>
                    <a:pt x="2" y="33"/>
                  </a:lnTo>
                  <a:lnTo>
                    <a:pt x="4" y="35"/>
                  </a:lnTo>
                  <a:lnTo>
                    <a:pt x="4" y="39"/>
                  </a:lnTo>
                  <a:lnTo>
                    <a:pt x="5" y="45"/>
                  </a:lnTo>
                  <a:lnTo>
                    <a:pt x="7" y="41"/>
                  </a:lnTo>
                  <a:lnTo>
                    <a:pt x="9" y="35"/>
                  </a:lnTo>
                  <a:lnTo>
                    <a:pt x="11" y="29"/>
                  </a:lnTo>
                  <a:lnTo>
                    <a:pt x="11" y="23"/>
                  </a:lnTo>
                  <a:lnTo>
                    <a:pt x="11" y="15"/>
                  </a:lnTo>
                  <a:lnTo>
                    <a:pt x="10" y="7"/>
                  </a:lnTo>
                  <a:lnTo>
                    <a:pt x="8" y="0"/>
                  </a:lnTo>
                  <a:lnTo>
                    <a:pt x="9" y="2"/>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5" name="Freeform 95"/>
            <p:cNvSpPr>
              <a:spLocks/>
            </p:cNvSpPr>
            <p:nvPr/>
          </p:nvSpPr>
          <p:spPr bwMode="auto">
            <a:xfrm>
              <a:off x="4797" y="2400"/>
              <a:ext cx="93" cy="120"/>
            </a:xfrm>
            <a:custGeom>
              <a:avLst/>
              <a:gdLst>
                <a:gd name="T0" fmla="*/ 50 w 93"/>
                <a:gd name="T1" fmla="*/ 0 h 120"/>
                <a:gd name="T2" fmla="*/ 49 w 93"/>
                <a:gd name="T3" fmla="*/ 17 h 120"/>
                <a:gd name="T4" fmla="*/ 47 w 93"/>
                <a:gd name="T5" fmla="*/ 31 h 120"/>
                <a:gd name="T6" fmla="*/ 44 w 93"/>
                <a:gd name="T7" fmla="*/ 41 h 120"/>
                <a:gd name="T8" fmla="*/ 39 w 93"/>
                <a:gd name="T9" fmla="*/ 47 h 120"/>
                <a:gd name="T10" fmla="*/ 35 w 93"/>
                <a:gd name="T11" fmla="*/ 53 h 120"/>
                <a:gd name="T12" fmla="*/ 32 w 93"/>
                <a:gd name="T13" fmla="*/ 58 h 120"/>
                <a:gd name="T14" fmla="*/ 30 w 93"/>
                <a:gd name="T15" fmla="*/ 67 h 120"/>
                <a:gd name="T16" fmla="*/ 33 w 93"/>
                <a:gd name="T17" fmla="*/ 66 h 120"/>
                <a:gd name="T18" fmla="*/ 39 w 93"/>
                <a:gd name="T19" fmla="*/ 68 h 120"/>
                <a:gd name="T20" fmla="*/ 42 w 93"/>
                <a:gd name="T21" fmla="*/ 73 h 120"/>
                <a:gd name="T22" fmla="*/ 46 w 93"/>
                <a:gd name="T23" fmla="*/ 79 h 120"/>
                <a:gd name="T24" fmla="*/ 46 w 93"/>
                <a:gd name="T25" fmla="*/ 84 h 120"/>
                <a:gd name="T26" fmla="*/ 42 w 93"/>
                <a:gd name="T27" fmla="*/ 81 h 120"/>
                <a:gd name="T28" fmla="*/ 37 w 93"/>
                <a:gd name="T29" fmla="*/ 77 h 120"/>
                <a:gd name="T30" fmla="*/ 31 w 93"/>
                <a:gd name="T31" fmla="*/ 74 h 120"/>
                <a:gd name="T32" fmla="*/ 24 w 93"/>
                <a:gd name="T33" fmla="*/ 73 h 120"/>
                <a:gd name="T34" fmla="*/ 17 w 93"/>
                <a:gd name="T35" fmla="*/ 72 h 120"/>
                <a:gd name="T36" fmla="*/ 11 w 93"/>
                <a:gd name="T37" fmla="*/ 73 h 120"/>
                <a:gd name="T38" fmla="*/ 5 w 93"/>
                <a:gd name="T39" fmla="*/ 67 h 120"/>
                <a:gd name="T40" fmla="*/ 0 w 93"/>
                <a:gd name="T41" fmla="*/ 59 h 120"/>
                <a:gd name="T42" fmla="*/ 3 w 93"/>
                <a:gd name="T43" fmla="*/ 67 h 120"/>
                <a:gd name="T44" fmla="*/ 10 w 93"/>
                <a:gd name="T45" fmla="*/ 77 h 120"/>
                <a:gd name="T46" fmla="*/ 18 w 93"/>
                <a:gd name="T47" fmla="*/ 85 h 120"/>
                <a:gd name="T48" fmla="*/ 30 w 93"/>
                <a:gd name="T49" fmla="*/ 93 h 120"/>
                <a:gd name="T50" fmla="*/ 44 w 93"/>
                <a:gd name="T51" fmla="*/ 101 h 120"/>
                <a:gd name="T52" fmla="*/ 63 w 93"/>
                <a:gd name="T53" fmla="*/ 107 h 120"/>
                <a:gd name="T54" fmla="*/ 77 w 93"/>
                <a:gd name="T55" fmla="*/ 111 h 120"/>
                <a:gd name="T56" fmla="*/ 86 w 93"/>
                <a:gd name="T57" fmla="*/ 113 h 120"/>
                <a:gd name="T58" fmla="*/ 91 w 93"/>
                <a:gd name="T59" fmla="*/ 117 h 120"/>
                <a:gd name="T60" fmla="*/ 92 w 93"/>
                <a:gd name="T61" fmla="*/ 119 h 120"/>
                <a:gd name="T62" fmla="*/ 92 w 93"/>
                <a:gd name="T63" fmla="*/ 117 h 120"/>
                <a:gd name="T64" fmla="*/ 90 w 93"/>
                <a:gd name="T65" fmla="*/ 114 h 120"/>
                <a:gd name="T66" fmla="*/ 83 w 93"/>
                <a:gd name="T67" fmla="*/ 111 h 120"/>
                <a:gd name="T68" fmla="*/ 65 w 93"/>
                <a:gd name="T69" fmla="*/ 105 h 120"/>
                <a:gd name="T70" fmla="*/ 51 w 93"/>
                <a:gd name="T71" fmla="*/ 100 h 120"/>
                <a:gd name="T72" fmla="*/ 27 w 93"/>
                <a:gd name="T73" fmla="*/ 88 h 120"/>
                <a:gd name="T74" fmla="*/ 49 w 93"/>
                <a:gd name="T75" fmla="*/ 88 h 120"/>
                <a:gd name="T76" fmla="*/ 51 w 93"/>
                <a:gd name="T77" fmla="*/ 85 h 120"/>
                <a:gd name="T78" fmla="*/ 53 w 93"/>
                <a:gd name="T79" fmla="*/ 82 h 120"/>
                <a:gd name="T80" fmla="*/ 57 w 93"/>
                <a:gd name="T81" fmla="*/ 77 h 120"/>
                <a:gd name="T82" fmla="*/ 61 w 93"/>
                <a:gd name="T83" fmla="*/ 75 h 120"/>
                <a:gd name="T84" fmla="*/ 55 w 93"/>
                <a:gd name="T85" fmla="*/ 63 h 120"/>
                <a:gd name="T86" fmla="*/ 54 w 93"/>
                <a:gd name="T87" fmla="*/ 58 h 120"/>
                <a:gd name="T88" fmla="*/ 54 w 93"/>
                <a:gd name="T89" fmla="*/ 52 h 120"/>
                <a:gd name="T90" fmla="*/ 55 w 93"/>
                <a:gd name="T91" fmla="*/ 48 h 120"/>
                <a:gd name="T92" fmla="*/ 54 w 93"/>
                <a:gd name="T93" fmla="*/ 41 h 120"/>
                <a:gd name="T94" fmla="*/ 52 w 93"/>
                <a:gd name="T95" fmla="*/ 30 h 120"/>
                <a:gd name="T96" fmla="*/ 51 w 93"/>
                <a:gd name="T97" fmla="*/ 17 h 120"/>
                <a:gd name="T98" fmla="*/ 50 w 93"/>
                <a:gd name="T9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120">
                  <a:moveTo>
                    <a:pt x="50" y="0"/>
                  </a:moveTo>
                  <a:lnTo>
                    <a:pt x="49" y="17"/>
                  </a:lnTo>
                  <a:lnTo>
                    <a:pt x="47" y="31"/>
                  </a:lnTo>
                  <a:lnTo>
                    <a:pt x="44" y="41"/>
                  </a:lnTo>
                  <a:lnTo>
                    <a:pt x="39" y="47"/>
                  </a:lnTo>
                  <a:lnTo>
                    <a:pt x="35" y="53"/>
                  </a:lnTo>
                  <a:lnTo>
                    <a:pt x="32" y="58"/>
                  </a:lnTo>
                  <a:lnTo>
                    <a:pt x="30" y="67"/>
                  </a:lnTo>
                  <a:lnTo>
                    <a:pt x="33" y="66"/>
                  </a:lnTo>
                  <a:lnTo>
                    <a:pt x="39" y="68"/>
                  </a:lnTo>
                  <a:lnTo>
                    <a:pt x="42" y="73"/>
                  </a:lnTo>
                  <a:lnTo>
                    <a:pt x="46" y="79"/>
                  </a:lnTo>
                  <a:lnTo>
                    <a:pt x="46" y="84"/>
                  </a:lnTo>
                  <a:lnTo>
                    <a:pt x="42" y="81"/>
                  </a:lnTo>
                  <a:lnTo>
                    <a:pt x="37" y="77"/>
                  </a:lnTo>
                  <a:lnTo>
                    <a:pt x="31" y="74"/>
                  </a:lnTo>
                  <a:lnTo>
                    <a:pt x="24" y="73"/>
                  </a:lnTo>
                  <a:lnTo>
                    <a:pt x="17" y="72"/>
                  </a:lnTo>
                  <a:lnTo>
                    <a:pt x="11" y="73"/>
                  </a:lnTo>
                  <a:lnTo>
                    <a:pt x="5" y="67"/>
                  </a:lnTo>
                  <a:lnTo>
                    <a:pt x="0" y="59"/>
                  </a:lnTo>
                  <a:lnTo>
                    <a:pt x="3" y="67"/>
                  </a:lnTo>
                  <a:lnTo>
                    <a:pt x="10" y="77"/>
                  </a:lnTo>
                  <a:lnTo>
                    <a:pt x="18" y="85"/>
                  </a:lnTo>
                  <a:lnTo>
                    <a:pt x="30" y="93"/>
                  </a:lnTo>
                  <a:lnTo>
                    <a:pt x="44" y="101"/>
                  </a:lnTo>
                  <a:lnTo>
                    <a:pt x="63" y="107"/>
                  </a:lnTo>
                  <a:lnTo>
                    <a:pt x="77" y="111"/>
                  </a:lnTo>
                  <a:lnTo>
                    <a:pt x="86" y="113"/>
                  </a:lnTo>
                  <a:lnTo>
                    <a:pt x="91" y="117"/>
                  </a:lnTo>
                  <a:lnTo>
                    <a:pt x="92" y="119"/>
                  </a:lnTo>
                  <a:lnTo>
                    <a:pt x="92" y="117"/>
                  </a:lnTo>
                  <a:lnTo>
                    <a:pt x="90" y="114"/>
                  </a:lnTo>
                  <a:lnTo>
                    <a:pt x="83" y="111"/>
                  </a:lnTo>
                  <a:lnTo>
                    <a:pt x="65" y="105"/>
                  </a:lnTo>
                  <a:lnTo>
                    <a:pt x="51" y="100"/>
                  </a:lnTo>
                  <a:lnTo>
                    <a:pt x="27" y="88"/>
                  </a:lnTo>
                  <a:lnTo>
                    <a:pt x="49" y="88"/>
                  </a:lnTo>
                  <a:lnTo>
                    <a:pt x="51" y="85"/>
                  </a:lnTo>
                  <a:lnTo>
                    <a:pt x="53" y="82"/>
                  </a:lnTo>
                  <a:lnTo>
                    <a:pt x="57" y="77"/>
                  </a:lnTo>
                  <a:lnTo>
                    <a:pt x="61" y="75"/>
                  </a:lnTo>
                  <a:lnTo>
                    <a:pt x="55" y="63"/>
                  </a:lnTo>
                  <a:lnTo>
                    <a:pt x="54" y="58"/>
                  </a:lnTo>
                  <a:lnTo>
                    <a:pt x="54" y="52"/>
                  </a:lnTo>
                  <a:lnTo>
                    <a:pt x="55" y="48"/>
                  </a:lnTo>
                  <a:lnTo>
                    <a:pt x="54" y="41"/>
                  </a:lnTo>
                  <a:lnTo>
                    <a:pt x="52" y="30"/>
                  </a:lnTo>
                  <a:lnTo>
                    <a:pt x="51" y="17"/>
                  </a:lnTo>
                  <a:lnTo>
                    <a:pt x="50" y="0"/>
                  </a:lnTo>
                </a:path>
              </a:pathLst>
            </a:custGeom>
            <a:solidFill>
              <a:srgbClr val="006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6" name="Freeform 96"/>
            <p:cNvSpPr>
              <a:spLocks/>
            </p:cNvSpPr>
            <p:nvPr/>
          </p:nvSpPr>
          <p:spPr bwMode="auto">
            <a:xfrm>
              <a:off x="4810" y="2380"/>
              <a:ext cx="32" cy="93"/>
            </a:xfrm>
            <a:custGeom>
              <a:avLst/>
              <a:gdLst>
                <a:gd name="T0" fmla="*/ 29 w 32"/>
                <a:gd name="T1" fmla="*/ 0 h 93"/>
                <a:gd name="T2" fmla="*/ 18 w 32"/>
                <a:gd name="T3" fmla="*/ 42 h 93"/>
                <a:gd name="T4" fmla="*/ 15 w 32"/>
                <a:gd name="T5" fmla="*/ 53 h 93"/>
                <a:gd name="T6" fmla="*/ 12 w 32"/>
                <a:gd name="T7" fmla="*/ 58 h 93"/>
                <a:gd name="T8" fmla="*/ 9 w 32"/>
                <a:gd name="T9" fmla="*/ 63 h 93"/>
                <a:gd name="T10" fmla="*/ 6 w 32"/>
                <a:gd name="T11" fmla="*/ 65 h 93"/>
                <a:gd name="T12" fmla="*/ 4 w 32"/>
                <a:gd name="T13" fmla="*/ 67 h 93"/>
                <a:gd name="T14" fmla="*/ 5 w 32"/>
                <a:gd name="T15" fmla="*/ 71 h 93"/>
                <a:gd name="T16" fmla="*/ 6 w 32"/>
                <a:gd name="T17" fmla="*/ 75 h 93"/>
                <a:gd name="T18" fmla="*/ 6 w 32"/>
                <a:gd name="T19" fmla="*/ 80 h 93"/>
                <a:gd name="T20" fmla="*/ 4 w 32"/>
                <a:gd name="T21" fmla="*/ 85 h 93"/>
                <a:gd name="T22" fmla="*/ 3 w 32"/>
                <a:gd name="T23" fmla="*/ 89 h 93"/>
                <a:gd name="T24" fmla="*/ 0 w 32"/>
                <a:gd name="T25" fmla="*/ 92 h 93"/>
                <a:gd name="T26" fmla="*/ 4 w 32"/>
                <a:gd name="T27" fmla="*/ 92 h 93"/>
                <a:gd name="T28" fmla="*/ 7 w 32"/>
                <a:gd name="T29" fmla="*/ 89 h 93"/>
                <a:gd name="T30" fmla="*/ 9 w 32"/>
                <a:gd name="T31" fmla="*/ 86 h 93"/>
                <a:gd name="T32" fmla="*/ 11 w 32"/>
                <a:gd name="T33" fmla="*/ 80 h 93"/>
                <a:gd name="T34" fmla="*/ 12 w 32"/>
                <a:gd name="T35" fmla="*/ 74 h 93"/>
                <a:gd name="T36" fmla="*/ 12 w 32"/>
                <a:gd name="T37" fmla="*/ 68 h 93"/>
                <a:gd name="T38" fmla="*/ 14 w 32"/>
                <a:gd name="T39" fmla="*/ 64 h 93"/>
                <a:gd name="T40" fmla="*/ 17 w 32"/>
                <a:gd name="T41" fmla="*/ 61 h 93"/>
                <a:gd name="T42" fmla="*/ 20 w 32"/>
                <a:gd name="T43" fmla="*/ 59 h 93"/>
                <a:gd name="T44" fmla="*/ 24 w 32"/>
                <a:gd name="T45" fmla="*/ 58 h 93"/>
                <a:gd name="T46" fmla="*/ 25 w 32"/>
                <a:gd name="T47" fmla="*/ 58 h 93"/>
                <a:gd name="T48" fmla="*/ 26 w 32"/>
                <a:gd name="T49" fmla="*/ 60 h 93"/>
                <a:gd name="T50" fmla="*/ 26 w 32"/>
                <a:gd name="T51" fmla="*/ 62 h 93"/>
                <a:gd name="T52" fmla="*/ 25 w 32"/>
                <a:gd name="T53" fmla="*/ 67 h 93"/>
                <a:gd name="T54" fmla="*/ 27 w 32"/>
                <a:gd name="T55" fmla="*/ 61 h 93"/>
                <a:gd name="T56" fmla="*/ 29 w 32"/>
                <a:gd name="T57" fmla="*/ 53 h 93"/>
                <a:gd name="T58" fmla="*/ 30 w 32"/>
                <a:gd name="T59" fmla="*/ 44 h 93"/>
                <a:gd name="T60" fmla="*/ 31 w 32"/>
                <a:gd name="T61" fmla="*/ 32 h 93"/>
                <a:gd name="T62" fmla="*/ 31 w 32"/>
                <a:gd name="T63" fmla="*/ 19 h 93"/>
                <a:gd name="T64" fmla="*/ 30 w 32"/>
                <a:gd name="T65" fmla="*/ 8 h 93"/>
                <a:gd name="T66" fmla="*/ 29 w 32"/>
                <a:gd name="T6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93">
                  <a:moveTo>
                    <a:pt x="29" y="0"/>
                  </a:moveTo>
                  <a:lnTo>
                    <a:pt x="18" y="42"/>
                  </a:lnTo>
                  <a:lnTo>
                    <a:pt x="15" y="53"/>
                  </a:lnTo>
                  <a:lnTo>
                    <a:pt x="12" y="58"/>
                  </a:lnTo>
                  <a:lnTo>
                    <a:pt x="9" y="63"/>
                  </a:lnTo>
                  <a:lnTo>
                    <a:pt x="6" y="65"/>
                  </a:lnTo>
                  <a:lnTo>
                    <a:pt x="4" y="67"/>
                  </a:lnTo>
                  <a:lnTo>
                    <a:pt x="5" y="71"/>
                  </a:lnTo>
                  <a:lnTo>
                    <a:pt x="6" y="75"/>
                  </a:lnTo>
                  <a:lnTo>
                    <a:pt x="6" y="80"/>
                  </a:lnTo>
                  <a:lnTo>
                    <a:pt x="4" y="85"/>
                  </a:lnTo>
                  <a:lnTo>
                    <a:pt x="3" y="89"/>
                  </a:lnTo>
                  <a:lnTo>
                    <a:pt x="0" y="92"/>
                  </a:lnTo>
                  <a:lnTo>
                    <a:pt x="4" y="92"/>
                  </a:lnTo>
                  <a:lnTo>
                    <a:pt x="7" y="89"/>
                  </a:lnTo>
                  <a:lnTo>
                    <a:pt x="9" y="86"/>
                  </a:lnTo>
                  <a:lnTo>
                    <a:pt x="11" y="80"/>
                  </a:lnTo>
                  <a:lnTo>
                    <a:pt x="12" y="74"/>
                  </a:lnTo>
                  <a:lnTo>
                    <a:pt x="12" y="68"/>
                  </a:lnTo>
                  <a:lnTo>
                    <a:pt x="14" y="64"/>
                  </a:lnTo>
                  <a:lnTo>
                    <a:pt x="17" y="61"/>
                  </a:lnTo>
                  <a:lnTo>
                    <a:pt x="20" y="59"/>
                  </a:lnTo>
                  <a:lnTo>
                    <a:pt x="24" y="58"/>
                  </a:lnTo>
                  <a:lnTo>
                    <a:pt x="25" y="58"/>
                  </a:lnTo>
                  <a:lnTo>
                    <a:pt x="26" y="60"/>
                  </a:lnTo>
                  <a:lnTo>
                    <a:pt x="26" y="62"/>
                  </a:lnTo>
                  <a:lnTo>
                    <a:pt x="25" y="67"/>
                  </a:lnTo>
                  <a:lnTo>
                    <a:pt x="27" y="61"/>
                  </a:lnTo>
                  <a:lnTo>
                    <a:pt x="29" y="53"/>
                  </a:lnTo>
                  <a:lnTo>
                    <a:pt x="30" y="44"/>
                  </a:lnTo>
                  <a:lnTo>
                    <a:pt x="31" y="32"/>
                  </a:lnTo>
                  <a:lnTo>
                    <a:pt x="31" y="19"/>
                  </a:lnTo>
                  <a:lnTo>
                    <a:pt x="30" y="8"/>
                  </a:lnTo>
                  <a:lnTo>
                    <a:pt x="29" y="0"/>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7" name="Freeform 97"/>
            <p:cNvSpPr>
              <a:spLocks/>
            </p:cNvSpPr>
            <p:nvPr/>
          </p:nvSpPr>
          <p:spPr bwMode="auto">
            <a:xfrm>
              <a:off x="4772" y="2349"/>
              <a:ext cx="1" cy="9"/>
            </a:xfrm>
            <a:custGeom>
              <a:avLst/>
              <a:gdLst>
                <a:gd name="T0" fmla="*/ 0 w 1"/>
                <a:gd name="T1" fmla="*/ 0 h 9"/>
                <a:gd name="T2" fmla="*/ 0 w 1"/>
                <a:gd name="T3" fmla="*/ 3 h 9"/>
                <a:gd name="T4" fmla="*/ 0 w 1"/>
                <a:gd name="T5" fmla="*/ 7 h 9"/>
                <a:gd name="T6" fmla="*/ 0 w 1"/>
                <a:gd name="T7" fmla="*/ 8 h 9"/>
                <a:gd name="T8" fmla="*/ 0 w 1"/>
                <a:gd name="T9" fmla="*/ 4 h 9"/>
                <a:gd name="T10" fmla="*/ 0 w 1"/>
                <a:gd name="T11" fmla="*/ 0 h 9"/>
              </a:gdLst>
              <a:ahLst/>
              <a:cxnLst>
                <a:cxn ang="0">
                  <a:pos x="T0" y="T1"/>
                </a:cxn>
                <a:cxn ang="0">
                  <a:pos x="T2" y="T3"/>
                </a:cxn>
                <a:cxn ang="0">
                  <a:pos x="T4" y="T5"/>
                </a:cxn>
                <a:cxn ang="0">
                  <a:pos x="T6" y="T7"/>
                </a:cxn>
                <a:cxn ang="0">
                  <a:pos x="T8" y="T9"/>
                </a:cxn>
                <a:cxn ang="0">
                  <a:pos x="T10" y="T11"/>
                </a:cxn>
              </a:cxnLst>
              <a:rect l="0" t="0" r="r" b="b"/>
              <a:pathLst>
                <a:path w="1" h="9">
                  <a:moveTo>
                    <a:pt x="0" y="0"/>
                  </a:moveTo>
                  <a:lnTo>
                    <a:pt x="0" y="3"/>
                  </a:lnTo>
                  <a:lnTo>
                    <a:pt x="0" y="7"/>
                  </a:lnTo>
                  <a:lnTo>
                    <a:pt x="0" y="8"/>
                  </a:lnTo>
                  <a:lnTo>
                    <a:pt x="0" y="4"/>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8" name="Freeform 98"/>
            <p:cNvSpPr>
              <a:spLocks/>
            </p:cNvSpPr>
            <p:nvPr/>
          </p:nvSpPr>
          <p:spPr bwMode="auto">
            <a:xfrm>
              <a:off x="4753" y="2368"/>
              <a:ext cx="42" cy="124"/>
            </a:xfrm>
            <a:custGeom>
              <a:avLst/>
              <a:gdLst>
                <a:gd name="T0" fmla="*/ 16 w 42"/>
                <a:gd name="T1" fmla="*/ 1 h 124"/>
                <a:gd name="T2" fmla="*/ 16 w 42"/>
                <a:gd name="T3" fmla="*/ 8 h 124"/>
                <a:gd name="T4" fmla="*/ 16 w 42"/>
                <a:gd name="T5" fmla="*/ 20 h 124"/>
                <a:gd name="T6" fmla="*/ 16 w 42"/>
                <a:gd name="T7" fmla="*/ 34 h 124"/>
                <a:gd name="T8" fmla="*/ 18 w 42"/>
                <a:gd name="T9" fmla="*/ 47 h 124"/>
                <a:gd name="T10" fmla="*/ 17 w 42"/>
                <a:gd name="T11" fmla="*/ 59 h 124"/>
                <a:gd name="T12" fmla="*/ 15 w 42"/>
                <a:gd name="T13" fmla="*/ 75 h 124"/>
                <a:gd name="T14" fmla="*/ 14 w 42"/>
                <a:gd name="T15" fmla="*/ 83 h 124"/>
                <a:gd name="T16" fmla="*/ 11 w 42"/>
                <a:gd name="T17" fmla="*/ 92 h 124"/>
                <a:gd name="T18" fmla="*/ 9 w 42"/>
                <a:gd name="T19" fmla="*/ 98 h 124"/>
                <a:gd name="T20" fmla="*/ 5 w 42"/>
                <a:gd name="T21" fmla="*/ 94 h 124"/>
                <a:gd name="T22" fmla="*/ 9 w 42"/>
                <a:gd name="T23" fmla="*/ 100 h 124"/>
                <a:gd name="T24" fmla="*/ 11 w 42"/>
                <a:gd name="T25" fmla="*/ 108 h 124"/>
                <a:gd name="T26" fmla="*/ 10 w 42"/>
                <a:gd name="T27" fmla="*/ 111 h 124"/>
                <a:gd name="T28" fmla="*/ 9 w 42"/>
                <a:gd name="T29" fmla="*/ 112 h 124"/>
                <a:gd name="T30" fmla="*/ 7 w 42"/>
                <a:gd name="T31" fmla="*/ 111 h 124"/>
                <a:gd name="T32" fmla="*/ 5 w 42"/>
                <a:gd name="T33" fmla="*/ 109 h 124"/>
                <a:gd name="T34" fmla="*/ 7 w 42"/>
                <a:gd name="T35" fmla="*/ 112 h 124"/>
                <a:gd name="T36" fmla="*/ 7 w 42"/>
                <a:gd name="T37" fmla="*/ 114 h 124"/>
                <a:gd name="T38" fmla="*/ 1 w 42"/>
                <a:gd name="T39" fmla="*/ 115 h 124"/>
                <a:gd name="T40" fmla="*/ 0 w 42"/>
                <a:gd name="T41" fmla="*/ 116 h 124"/>
                <a:gd name="T42" fmla="*/ 0 w 42"/>
                <a:gd name="T43" fmla="*/ 117 h 124"/>
                <a:gd name="T44" fmla="*/ 1 w 42"/>
                <a:gd name="T45" fmla="*/ 120 h 124"/>
                <a:gd name="T46" fmla="*/ 1 w 42"/>
                <a:gd name="T47" fmla="*/ 123 h 124"/>
                <a:gd name="T48" fmla="*/ 11 w 42"/>
                <a:gd name="T49" fmla="*/ 114 h 124"/>
                <a:gd name="T50" fmla="*/ 20 w 42"/>
                <a:gd name="T51" fmla="*/ 107 h 124"/>
                <a:gd name="T52" fmla="*/ 31 w 42"/>
                <a:gd name="T53" fmla="*/ 98 h 124"/>
                <a:gd name="T54" fmla="*/ 41 w 42"/>
                <a:gd name="T55" fmla="*/ 91 h 124"/>
                <a:gd name="T56" fmla="*/ 29 w 42"/>
                <a:gd name="T57" fmla="*/ 98 h 124"/>
                <a:gd name="T58" fmla="*/ 24 w 42"/>
                <a:gd name="T59" fmla="*/ 101 h 124"/>
                <a:gd name="T60" fmla="*/ 26 w 42"/>
                <a:gd name="T61" fmla="*/ 91 h 124"/>
                <a:gd name="T62" fmla="*/ 26 w 42"/>
                <a:gd name="T63" fmla="*/ 80 h 124"/>
                <a:gd name="T64" fmla="*/ 25 w 42"/>
                <a:gd name="T65" fmla="*/ 66 h 124"/>
                <a:gd name="T66" fmla="*/ 22 w 42"/>
                <a:gd name="T67" fmla="*/ 50 h 124"/>
                <a:gd name="T68" fmla="*/ 19 w 42"/>
                <a:gd name="T69" fmla="*/ 27 h 124"/>
                <a:gd name="T70" fmla="*/ 18 w 42"/>
                <a:gd name="T71" fmla="*/ 15 h 124"/>
                <a:gd name="T72" fmla="*/ 18 w 42"/>
                <a:gd name="T73" fmla="*/ 7 h 124"/>
                <a:gd name="T74" fmla="*/ 19 w 42"/>
                <a:gd name="T75" fmla="*/ 0 h 124"/>
                <a:gd name="T76" fmla="*/ 16 w 42"/>
                <a:gd name="T77"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 h="124">
                  <a:moveTo>
                    <a:pt x="16" y="1"/>
                  </a:moveTo>
                  <a:lnTo>
                    <a:pt x="16" y="8"/>
                  </a:lnTo>
                  <a:lnTo>
                    <a:pt x="16" y="20"/>
                  </a:lnTo>
                  <a:lnTo>
                    <a:pt x="16" y="34"/>
                  </a:lnTo>
                  <a:lnTo>
                    <a:pt x="18" y="47"/>
                  </a:lnTo>
                  <a:lnTo>
                    <a:pt x="17" y="59"/>
                  </a:lnTo>
                  <a:lnTo>
                    <a:pt x="15" y="75"/>
                  </a:lnTo>
                  <a:lnTo>
                    <a:pt x="14" y="83"/>
                  </a:lnTo>
                  <a:lnTo>
                    <a:pt x="11" y="92"/>
                  </a:lnTo>
                  <a:lnTo>
                    <a:pt x="9" y="98"/>
                  </a:lnTo>
                  <a:lnTo>
                    <a:pt x="5" y="94"/>
                  </a:lnTo>
                  <a:lnTo>
                    <a:pt x="9" y="100"/>
                  </a:lnTo>
                  <a:lnTo>
                    <a:pt x="11" y="108"/>
                  </a:lnTo>
                  <a:lnTo>
                    <a:pt x="10" y="111"/>
                  </a:lnTo>
                  <a:lnTo>
                    <a:pt x="9" y="112"/>
                  </a:lnTo>
                  <a:lnTo>
                    <a:pt x="7" y="111"/>
                  </a:lnTo>
                  <a:lnTo>
                    <a:pt x="5" y="109"/>
                  </a:lnTo>
                  <a:lnTo>
                    <a:pt x="7" y="112"/>
                  </a:lnTo>
                  <a:lnTo>
                    <a:pt x="7" y="114"/>
                  </a:lnTo>
                  <a:lnTo>
                    <a:pt x="1" y="115"/>
                  </a:lnTo>
                  <a:lnTo>
                    <a:pt x="0" y="116"/>
                  </a:lnTo>
                  <a:lnTo>
                    <a:pt x="0" y="117"/>
                  </a:lnTo>
                  <a:lnTo>
                    <a:pt x="1" y="120"/>
                  </a:lnTo>
                  <a:lnTo>
                    <a:pt x="1" y="123"/>
                  </a:lnTo>
                  <a:lnTo>
                    <a:pt x="11" y="114"/>
                  </a:lnTo>
                  <a:lnTo>
                    <a:pt x="20" y="107"/>
                  </a:lnTo>
                  <a:lnTo>
                    <a:pt x="31" y="98"/>
                  </a:lnTo>
                  <a:lnTo>
                    <a:pt x="41" y="91"/>
                  </a:lnTo>
                  <a:lnTo>
                    <a:pt x="29" y="98"/>
                  </a:lnTo>
                  <a:lnTo>
                    <a:pt x="24" y="101"/>
                  </a:lnTo>
                  <a:lnTo>
                    <a:pt x="26" y="91"/>
                  </a:lnTo>
                  <a:lnTo>
                    <a:pt x="26" y="80"/>
                  </a:lnTo>
                  <a:lnTo>
                    <a:pt x="25" y="66"/>
                  </a:lnTo>
                  <a:lnTo>
                    <a:pt x="22" y="50"/>
                  </a:lnTo>
                  <a:lnTo>
                    <a:pt x="19" y="27"/>
                  </a:lnTo>
                  <a:lnTo>
                    <a:pt x="18" y="15"/>
                  </a:lnTo>
                  <a:lnTo>
                    <a:pt x="18" y="7"/>
                  </a:lnTo>
                  <a:lnTo>
                    <a:pt x="19" y="0"/>
                  </a:lnTo>
                  <a:lnTo>
                    <a:pt x="1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9" name="Freeform 99"/>
            <p:cNvSpPr>
              <a:spLocks/>
            </p:cNvSpPr>
            <p:nvPr/>
          </p:nvSpPr>
          <p:spPr bwMode="auto">
            <a:xfrm>
              <a:off x="4792" y="2362"/>
              <a:ext cx="15" cy="29"/>
            </a:xfrm>
            <a:custGeom>
              <a:avLst/>
              <a:gdLst>
                <a:gd name="T0" fmla="*/ 7 w 15"/>
                <a:gd name="T1" fmla="*/ 0 h 29"/>
                <a:gd name="T2" fmla="*/ 12 w 15"/>
                <a:gd name="T3" fmla="*/ 7 h 29"/>
                <a:gd name="T4" fmla="*/ 12 w 15"/>
                <a:gd name="T5" fmla="*/ 9 h 29"/>
                <a:gd name="T6" fmla="*/ 10 w 15"/>
                <a:gd name="T7" fmla="*/ 11 h 29"/>
                <a:gd name="T8" fmla="*/ 1 w 15"/>
                <a:gd name="T9" fmla="*/ 13 h 29"/>
                <a:gd name="T10" fmla="*/ 0 w 15"/>
                <a:gd name="T11" fmla="*/ 15 h 29"/>
                <a:gd name="T12" fmla="*/ 0 w 15"/>
                <a:gd name="T13" fmla="*/ 17 h 29"/>
                <a:gd name="T14" fmla="*/ 1 w 15"/>
                <a:gd name="T15" fmla="*/ 19 h 29"/>
                <a:gd name="T16" fmla="*/ 3 w 15"/>
                <a:gd name="T17" fmla="*/ 23 h 29"/>
                <a:gd name="T18" fmla="*/ 2 w 15"/>
                <a:gd name="T19" fmla="*/ 24 h 29"/>
                <a:gd name="T20" fmla="*/ 2 w 15"/>
                <a:gd name="T21" fmla="*/ 25 h 29"/>
                <a:gd name="T22" fmla="*/ 0 w 15"/>
                <a:gd name="T23" fmla="*/ 26 h 29"/>
                <a:gd name="T24" fmla="*/ 1 w 15"/>
                <a:gd name="T25" fmla="*/ 28 h 29"/>
                <a:gd name="T26" fmla="*/ 5 w 15"/>
                <a:gd name="T27" fmla="*/ 26 h 29"/>
                <a:gd name="T28" fmla="*/ 5 w 15"/>
                <a:gd name="T29" fmla="*/ 25 h 29"/>
                <a:gd name="T30" fmla="*/ 6 w 15"/>
                <a:gd name="T31" fmla="*/ 23 h 29"/>
                <a:gd name="T32" fmla="*/ 5 w 15"/>
                <a:gd name="T33" fmla="*/ 21 h 29"/>
                <a:gd name="T34" fmla="*/ 3 w 15"/>
                <a:gd name="T35" fmla="*/ 18 h 29"/>
                <a:gd name="T36" fmla="*/ 2 w 15"/>
                <a:gd name="T37" fmla="*/ 16 h 29"/>
                <a:gd name="T38" fmla="*/ 3 w 15"/>
                <a:gd name="T39" fmla="*/ 15 h 29"/>
                <a:gd name="T40" fmla="*/ 12 w 15"/>
                <a:gd name="T41" fmla="*/ 12 h 29"/>
                <a:gd name="T42" fmla="*/ 14 w 15"/>
                <a:gd name="T43" fmla="*/ 11 h 29"/>
                <a:gd name="T44" fmla="*/ 14 w 15"/>
                <a:gd name="T45" fmla="*/ 8 h 29"/>
                <a:gd name="T46" fmla="*/ 13 w 15"/>
                <a:gd name="T47" fmla="*/ 7 h 29"/>
                <a:gd name="T48" fmla="*/ 10 w 15"/>
                <a:gd name="T49" fmla="*/ 2 h 29"/>
                <a:gd name="T50" fmla="*/ 7 w 15"/>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29">
                  <a:moveTo>
                    <a:pt x="7" y="0"/>
                  </a:moveTo>
                  <a:lnTo>
                    <a:pt x="12" y="7"/>
                  </a:lnTo>
                  <a:lnTo>
                    <a:pt x="12" y="9"/>
                  </a:lnTo>
                  <a:lnTo>
                    <a:pt x="10" y="11"/>
                  </a:lnTo>
                  <a:lnTo>
                    <a:pt x="1" y="13"/>
                  </a:lnTo>
                  <a:lnTo>
                    <a:pt x="0" y="15"/>
                  </a:lnTo>
                  <a:lnTo>
                    <a:pt x="0" y="17"/>
                  </a:lnTo>
                  <a:lnTo>
                    <a:pt x="1" y="19"/>
                  </a:lnTo>
                  <a:lnTo>
                    <a:pt x="3" y="23"/>
                  </a:lnTo>
                  <a:lnTo>
                    <a:pt x="2" y="24"/>
                  </a:lnTo>
                  <a:lnTo>
                    <a:pt x="2" y="25"/>
                  </a:lnTo>
                  <a:lnTo>
                    <a:pt x="0" y="26"/>
                  </a:lnTo>
                  <a:lnTo>
                    <a:pt x="1" y="28"/>
                  </a:lnTo>
                  <a:lnTo>
                    <a:pt x="5" y="26"/>
                  </a:lnTo>
                  <a:lnTo>
                    <a:pt x="5" y="25"/>
                  </a:lnTo>
                  <a:lnTo>
                    <a:pt x="6" y="23"/>
                  </a:lnTo>
                  <a:lnTo>
                    <a:pt x="5" y="21"/>
                  </a:lnTo>
                  <a:lnTo>
                    <a:pt x="3" y="18"/>
                  </a:lnTo>
                  <a:lnTo>
                    <a:pt x="2" y="16"/>
                  </a:lnTo>
                  <a:lnTo>
                    <a:pt x="3" y="15"/>
                  </a:lnTo>
                  <a:lnTo>
                    <a:pt x="12" y="12"/>
                  </a:lnTo>
                  <a:lnTo>
                    <a:pt x="14" y="11"/>
                  </a:lnTo>
                  <a:lnTo>
                    <a:pt x="14" y="8"/>
                  </a:lnTo>
                  <a:lnTo>
                    <a:pt x="13" y="7"/>
                  </a:lnTo>
                  <a:lnTo>
                    <a:pt x="10" y="2"/>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0" name="Freeform 100"/>
            <p:cNvSpPr>
              <a:spLocks/>
            </p:cNvSpPr>
            <p:nvPr/>
          </p:nvSpPr>
          <p:spPr bwMode="auto">
            <a:xfrm>
              <a:off x="4775" y="2388"/>
              <a:ext cx="19" cy="32"/>
            </a:xfrm>
            <a:custGeom>
              <a:avLst/>
              <a:gdLst>
                <a:gd name="T0" fmla="*/ 16 w 19"/>
                <a:gd name="T1" fmla="*/ 0 h 32"/>
                <a:gd name="T2" fmla="*/ 11 w 19"/>
                <a:gd name="T3" fmla="*/ 1 h 32"/>
                <a:gd name="T4" fmla="*/ 11 w 19"/>
                <a:gd name="T5" fmla="*/ 2 h 32"/>
                <a:gd name="T6" fmla="*/ 10 w 19"/>
                <a:gd name="T7" fmla="*/ 4 h 32"/>
                <a:gd name="T8" fmla="*/ 12 w 19"/>
                <a:gd name="T9" fmla="*/ 7 h 32"/>
                <a:gd name="T10" fmla="*/ 16 w 19"/>
                <a:gd name="T11" fmla="*/ 11 h 32"/>
                <a:gd name="T12" fmla="*/ 16 w 19"/>
                <a:gd name="T13" fmla="*/ 12 h 32"/>
                <a:gd name="T14" fmla="*/ 14 w 19"/>
                <a:gd name="T15" fmla="*/ 13 h 32"/>
                <a:gd name="T16" fmla="*/ 8 w 19"/>
                <a:gd name="T17" fmla="*/ 15 h 32"/>
                <a:gd name="T18" fmla="*/ 6 w 19"/>
                <a:gd name="T19" fmla="*/ 17 h 32"/>
                <a:gd name="T20" fmla="*/ 6 w 19"/>
                <a:gd name="T21" fmla="*/ 18 h 32"/>
                <a:gd name="T22" fmla="*/ 6 w 19"/>
                <a:gd name="T23" fmla="*/ 20 h 32"/>
                <a:gd name="T24" fmla="*/ 10 w 19"/>
                <a:gd name="T25" fmla="*/ 23 h 32"/>
                <a:gd name="T26" fmla="*/ 9 w 19"/>
                <a:gd name="T27" fmla="*/ 25 h 32"/>
                <a:gd name="T28" fmla="*/ 7 w 19"/>
                <a:gd name="T29" fmla="*/ 26 h 32"/>
                <a:gd name="T30" fmla="*/ 4 w 19"/>
                <a:gd name="T31" fmla="*/ 27 h 32"/>
                <a:gd name="T32" fmla="*/ 1 w 19"/>
                <a:gd name="T33" fmla="*/ 29 h 32"/>
                <a:gd name="T34" fmla="*/ 0 w 19"/>
                <a:gd name="T35" fmla="*/ 31 h 32"/>
                <a:gd name="T36" fmla="*/ 4 w 19"/>
                <a:gd name="T37" fmla="*/ 29 h 32"/>
                <a:gd name="T38" fmla="*/ 9 w 19"/>
                <a:gd name="T39" fmla="*/ 27 h 32"/>
                <a:gd name="T40" fmla="*/ 11 w 19"/>
                <a:gd name="T41" fmla="*/ 26 h 32"/>
                <a:gd name="T42" fmla="*/ 11 w 19"/>
                <a:gd name="T43" fmla="*/ 24 h 32"/>
                <a:gd name="T44" fmla="*/ 11 w 19"/>
                <a:gd name="T45" fmla="*/ 22 h 32"/>
                <a:gd name="T46" fmla="*/ 9 w 19"/>
                <a:gd name="T47" fmla="*/ 19 h 32"/>
                <a:gd name="T48" fmla="*/ 8 w 19"/>
                <a:gd name="T49" fmla="*/ 18 h 32"/>
                <a:gd name="T50" fmla="*/ 11 w 19"/>
                <a:gd name="T51" fmla="*/ 16 h 32"/>
                <a:gd name="T52" fmla="*/ 15 w 19"/>
                <a:gd name="T53" fmla="*/ 16 h 32"/>
                <a:gd name="T54" fmla="*/ 17 w 19"/>
                <a:gd name="T55" fmla="*/ 15 h 32"/>
                <a:gd name="T56" fmla="*/ 18 w 19"/>
                <a:gd name="T57" fmla="*/ 13 h 32"/>
                <a:gd name="T58" fmla="*/ 18 w 19"/>
                <a:gd name="T59" fmla="*/ 10 h 32"/>
                <a:gd name="T60" fmla="*/ 17 w 19"/>
                <a:gd name="T61" fmla="*/ 8 h 32"/>
                <a:gd name="T62" fmla="*/ 14 w 19"/>
                <a:gd name="T63" fmla="*/ 4 h 32"/>
                <a:gd name="T64" fmla="*/ 14 w 19"/>
                <a:gd name="T65" fmla="*/ 3 h 32"/>
                <a:gd name="T66" fmla="*/ 16 w 19"/>
                <a:gd name="T67" fmla="*/ 3 h 32"/>
                <a:gd name="T68" fmla="*/ 18 w 19"/>
                <a:gd name="T69" fmla="*/ 2 h 32"/>
                <a:gd name="T70" fmla="*/ 16 w 19"/>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 h="32">
                  <a:moveTo>
                    <a:pt x="16" y="0"/>
                  </a:moveTo>
                  <a:lnTo>
                    <a:pt x="11" y="1"/>
                  </a:lnTo>
                  <a:lnTo>
                    <a:pt x="11" y="2"/>
                  </a:lnTo>
                  <a:lnTo>
                    <a:pt x="10" y="4"/>
                  </a:lnTo>
                  <a:lnTo>
                    <a:pt x="12" y="7"/>
                  </a:lnTo>
                  <a:lnTo>
                    <a:pt x="16" y="11"/>
                  </a:lnTo>
                  <a:lnTo>
                    <a:pt x="16" y="12"/>
                  </a:lnTo>
                  <a:lnTo>
                    <a:pt x="14" y="13"/>
                  </a:lnTo>
                  <a:lnTo>
                    <a:pt x="8" y="15"/>
                  </a:lnTo>
                  <a:lnTo>
                    <a:pt x="6" y="17"/>
                  </a:lnTo>
                  <a:lnTo>
                    <a:pt x="6" y="18"/>
                  </a:lnTo>
                  <a:lnTo>
                    <a:pt x="6" y="20"/>
                  </a:lnTo>
                  <a:lnTo>
                    <a:pt x="10" y="23"/>
                  </a:lnTo>
                  <a:lnTo>
                    <a:pt x="9" y="25"/>
                  </a:lnTo>
                  <a:lnTo>
                    <a:pt x="7" y="26"/>
                  </a:lnTo>
                  <a:lnTo>
                    <a:pt x="4" y="27"/>
                  </a:lnTo>
                  <a:lnTo>
                    <a:pt x="1" y="29"/>
                  </a:lnTo>
                  <a:lnTo>
                    <a:pt x="0" y="31"/>
                  </a:lnTo>
                  <a:lnTo>
                    <a:pt x="4" y="29"/>
                  </a:lnTo>
                  <a:lnTo>
                    <a:pt x="9" y="27"/>
                  </a:lnTo>
                  <a:lnTo>
                    <a:pt x="11" y="26"/>
                  </a:lnTo>
                  <a:lnTo>
                    <a:pt x="11" y="24"/>
                  </a:lnTo>
                  <a:lnTo>
                    <a:pt x="11" y="22"/>
                  </a:lnTo>
                  <a:lnTo>
                    <a:pt x="9" y="19"/>
                  </a:lnTo>
                  <a:lnTo>
                    <a:pt x="8" y="18"/>
                  </a:lnTo>
                  <a:lnTo>
                    <a:pt x="11" y="16"/>
                  </a:lnTo>
                  <a:lnTo>
                    <a:pt x="15" y="16"/>
                  </a:lnTo>
                  <a:lnTo>
                    <a:pt x="17" y="15"/>
                  </a:lnTo>
                  <a:lnTo>
                    <a:pt x="18" y="13"/>
                  </a:lnTo>
                  <a:lnTo>
                    <a:pt x="18" y="10"/>
                  </a:lnTo>
                  <a:lnTo>
                    <a:pt x="17" y="8"/>
                  </a:lnTo>
                  <a:lnTo>
                    <a:pt x="14" y="4"/>
                  </a:lnTo>
                  <a:lnTo>
                    <a:pt x="14" y="3"/>
                  </a:lnTo>
                  <a:lnTo>
                    <a:pt x="16" y="3"/>
                  </a:lnTo>
                  <a:lnTo>
                    <a:pt x="18" y="2"/>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1" name="Freeform 101"/>
            <p:cNvSpPr>
              <a:spLocks/>
            </p:cNvSpPr>
            <p:nvPr/>
          </p:nvSpPr>
          <p:spPr bwMode="auto">
            <a:xfrm>
              <a:off x="4723" y="2389"/>
              <a:ext cx="39" cy="79"/>
            </a:xfrm>
            <a:custGeom>
              <a:avLst/>
              <a:gdLst>
                <a:gd name="T0" fmla="*/ 29 w 39"/>
                <a:gd name="T1" fmla="*/ 2 h 79"/>
                <a:gd name="T2" fmla="*/ 29 w 39"/>
                <a:gd name="T3" fmla="*/ 11 h 79"/>
                <a:gd name="T4" fmla="*/ 27 w 39"/>
                <a:gd name="T5" fmla="*/ 25 h 79"/>
                <a:gd name="T6" fmla="*/ 24 w 39"/>
                <a:gd name="T7" fmla="*/ 42 h 79"/>
                <a:gd name="T8" fmla="*/ 22 w 39"/>
                <a:gd name="T9" fmla="*/ 56 h 79"/>
                <a:gd name="T10" fmla="*/ 19 w 39"/>
                <a:gd name="T11" fmla="*/ 62 h 79"/>
                <a:gd name="T12" fmla="*/ 5 w 39"/>
                <a:gd name="T13" fmla="*/ 69 h 79"/>
                <a:gd name="T14" fmla="*/ 3 w 39"/>
                <a:gd name="T15" fmla="*/ 71 h 79"/>
                <a:gd name="T16" fmla="*/ 2 w 39"/>
                <a:gd name="T17" fmla="*/ 74 h 79"/>
                <a:gd name="T18" fmla="*/ 0 w 39"/>
                <a:gd name="T19" fmla="*/ 77 h 79"/>
                <a:gd name="T20" fmla="*/ 2 w 39"/>
                <a:gd name="T21" fmla="*/ 76 h 79"/>
                <a:gd name="T22" fmla="*/ 4 w 39"/>
                <a:gd name="T23" fmla="*/ 73 h 79"/>
                <a:gd name="T24" fmla="*/ 7 w 39"/>
                <a:gd name="T25" fmla="*/ 71 h 79"/>
                <a:gd name="T26" fmla="*/ 16 w 39"/>
                <a:gd name="T27" fmla="*/ 67 h 79"/>
                <a:gd name="T28" fmla="*/ 16 w 39"/>
                <a:gd name="T29" fmla="*/ 68 h 79"/>
                <a:gd name="T30" fmla="*/ 18 w 39"/>
                <a:gd name="T31" fmla="*/ 65 h 79"/>
                <a:gd name="T32" fmla="*/ 20 w 39"/>
                <a:gd name="T33" fmla="*/ 64 h 79"/>
                <a:gd name="T34" fmla="*/ 22 w 39"/>
                <a:gd name="T35" fmla="*/ 64 h 79"/>
                <a:gd name="T36" fmla="*/ 27 w 39"/>
                <a:gd name="T37" fmla="*/ 67 h 79"/>
                <a:gd name="T38" fmla="*/ 33 w 39"/>
                <a:gd name="T39" fmla="*/ 73 h 79"/>
                <a:gd name="T40" fmla="*/ 36 w 39"/>
                <a:gd name="T41" fmla="*/ 78 h 79"/>
                <a:gd name="T42" fmla="*/ 38 w 39"/>
                <a:gd name="T43" fmla="*/ 77 h 79"/>
                <a:gd name="T44" fmla="*/ 33 w 39"/>
                <a:gd name="T45" fmla="*/ 70 h 79"/>
                <a:gd name="T46" fmla="*/ 29 w 39"/>
                <a:gd name="T47" fmla="*/ 66 h 79"/>
                <a:gd name="T48" fmla="*/ 25 w 39"/>
                <a:gd name="T49" fmla="*/ 63 h 79"/>
                <a:gd name="T50" fmla="*/ 22 w 39"/>
                <a:gd name="T51" fmla="*/ 62 h 79"/>
                <a:gd name="T52" fmla="*/ 23 w 39"/>
                <a:gd name="T53" fmla="*/ 56 h 79"/>
                <a:gd name="T54" fmla="*/ 26 w 39"/>
                <a:gd name="T55" fmla="*/ 41 h 79"/>
                <a:gd name="T56" fmla="*/ 29 w 39"/>
                <a:gd name="T57" fmla="*/ 24 h 79"/>
                <a:gd name="T58" fmla="*/ 30 w 39"/>
                <a:gd name="T59" fmla="*/ 8 h 79"/>
                <a:gd name="T60" fmla="*/ 30 w 39"/>
                <a:gd name="T61" fmla="*/ 0 h 79"/>
                <a:gd name="T62" fmla="*/ 29 w 39"/>
                <a:gd name="T6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79">
                  <a:moveTo>
                    <a:pt x="29" y="2"/>
                  </a:moveTo>
                  <a:lnTo>
                    <a:pt x="29" y="11"/>
                  </a:lnTo>
                  <a:lnTo>
                    <a:pt x="27" y="25"/>
                  </a:lnTo>
                  <a:lnTo>
                    <a:pt x="24" y="42"/>
                  </a:lnTo>
                  <a:lnTo>
                    <a:pt x="22" y="56"/>
                  </a:lnTo>
                  <a:lnTo>
                    <a:pt x="19" y="62"/>
                  </a:lnTo>
                  <a:lnTo>
                    <a:pt x="5" y="69"/>
                  </a:lnTo>
                  <a:lnTo>
                    <a:pt x="3" y="71"/>
                  </a:lnTo>
                  <a:lnTo>
                    <a:pt x="2" y="74"/>
                  </a:lnTo>
                  <a:lnTo>
                    <a:pt x="0" y="77"/>
                  </a:lnTo>
                  <a:lnTo>
                    <a:pt x="2" y="76"/>
                  </a:lnTo>
                  <a:lnTo>
                    <a:pt x="4" y="73"/>
                  </a:lnTo>
                  <a:lnTo>
                    <a:pt x="7" y="71"/>
                  </a:lnTo>
                  <a:lnTo>
                    <a:pt x="16" y="67"/>
                  </a:lnTo>
                  <a:lnTo>
                    <a:pt x="16" y="68"/>
                  </a:lnTo>
                  <a:lnTo>
                    <a:pt x="18" y="65"/>
                  </a:lnTo>
                  <a:lnTo>
                    <a:pt x="20" y="64"/>
                  </a:lnTo>
                  <a:lnTo>
                    <a:pt x="22" y="64"/>
                  </a:lnTo>
                  <a:lnTo>
                    <a:pt x="27" y="67"/>
                  </a:lnTo>
                  <a:lnTo>
                    <a:pt x="33" y="73"/>
                  </a:lnTo>
                  <a:lnTo>
                    <a:pt x="36" y="78"/>
                  </a:lnTo>
                  <a:lnTo>
                    <a:pt x="38" y="77"/>
                  </a:lnTo>
                  <a:lnTo>
                    <a:pt x="33" y="70"/>
                  </a:lnTo>
                  <a:lnTo>
                    <a:pt x="29" y="66"/>
                  </a:lnTo>
                  <a:lnTo>
                    <a:pt x="25" y="63"/>
                  </a:lnTo>
                  <a:lnTo>
                    <a:pt x="22" y="62"/>
                  </a:lnTo>
                  <a:lnTo>
                    <a:pt x="23" y="56"/>
                  </a:lnTo>
                  <a:lnTo>
                    <a:pt x="26" y="41"/>
                  </a:lnTo>
                  <a:lnTo>
                    <a:pt x="29" y="24"/>
                  </a:lnTo>
                  <a:lnTo>
                    <a:pt x="30" y="8"/>
                  </a:lnTo>
                  <a:lnTo>
                    <a:pt x="30" y="0"/>
                  </a:lnTo>
                  <a:lnTo>
                    <a:pt x="2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2" name="Freeform 102"/>
            <p:cNvSpPr>
              <a:spLocks/>
            </p:cNvSpPr>
            <p:nvPr/>
          </p:nvSpPr>
          <p:spPr bwMode="auto">
            <a:xfrm>
              <a:off x="4632" y="2265"/>
              <a:ext cx="105" cy="223"/>
            </a:xfrm>
            <a:custGeom>
              <a:avLst/>
              <a:gdLst>
                <a:gd name="T0" fmla="*/ 104 w 105"/>
                <a:gd name="T1" fmla="*/ 0 h 223"/>
                <a:gd name="T2" fmla="*/ 63 w 105"/>
                <a:gd name="T3" fmla="*/ 19 h 223"/>
                <a:gd name="T4" fmla="*/ 39 w 105"/>
                <a:gd name="T5" fmla="*/ 29 h 223"/>
                <a:gd name="T6" fmla="*/ 27 w 105"/>
                <a:gd name="T7" fmla="*/ 37 h 223"/>
                <a:gd name="T8" fmla="*/ 16 w 105"/>
                <a:gd name="T9" fmla="*/ 56 h 223"/>
                <a:gd name="T10" fmla="*/ 9 w 105"/>
                <a:gd name="T11" fmla="*/ 81 h 223"/>
                <a:gd name="T12" fmla="*/ 5 w 105"/>
                <a:gd name="T13" fmla="*/ 108 h 223"/>
                <a:gd name="T14" fmla="*/ 3 w 105"/>
                <a:gd name="T15" fmla="*/ 139 h 223"/>
                <a:gd name="T16" fmla="*/ 3 w 105"/>
                <a:gd name="T17" fmla="*/ 161 h 223"/>
                <a:gd name="T18" fmla="*/ 1 w 105"/>
                <a:gd name="T19" fmla="*/ 174 h 223"/>
                <a:gd name="T20" fmla="*/ 0 w 105"/>
                <a:gd name="T21" fmla="*/ 185 h 223"/>
                <a:gd name="T22" fmla="*/ 1 w 105"/>
                <a:gd name="T23" fmla="*/ 190 h 223"/>
                <a:gd name="T24" fmla="*/ 3 w 105"/>
                <a:gd name="T25" fmla="*/ 195 h 223"/>
                <a:gd name="T26" fmla="*/ 3 w 105"/>
                <a:gd name="T27" fmla="*/ 200 h 223"/>
                <a:gd name="T28" fmla="*/ 3 w 105"/>
                <a:gd name="T29" fmla="*/ 207 h 223"/>
                <a:gd name="T30" fmla="*/ 5 w 105"/>
                <a:gd name="T31" fmla="*/ 210 h 223"/>
                <a:gd name="T32" fmla="*/ 5 w 105"/>
                <a:gd name="T33" fmla="*/ 215 h 223"/>
                <a:gd name="T34" fmla="*/ 7 w 105"/>
                <a:gd name="T35" fmla="*/ 219 h 223"/>
                <a:gd name="T36" fmla="*/ 8 w 105"/>
                <a:gd name="T37" fmla="*/ 222 h 223"/>
                <a:gd name="T38" fmla="*/ 9 w 105"/>
                <a:gd name="T39" fmla="*/ 219 h 223"/>
                <a:gd name="T40" fmla="*/ 10 w 105"/>
                <a:gd name="T41" fmla="*/ 220 h 223"/>
                <a:gd name="T42" fmla="*/ 14 w 105"/>
                <a:gd name="T43" fmla="*/ 221 h 223"/>
                <a:gd name="T44" fmla="*/ 17 w 105"/>
                <a:gd name="T45" fmla="*/ 221 h 223"/>
                <a:gd name="T46" fmla="*/ 14 w 105"/>
                <a:gd name="T47" fmla="*/ 214 h 223"/>
                <a:gd name="T48" fmla="*/ 16 w 105"/>
                <a:gd name="T49" fmla="*/ 213 h 223"/>
                <a:gd name="T50" fmla="*/ 12 w 105"/>
                <a:gd name="T51" fmla="*/ 209 h 223"/>
                <a:gd name="T52" fmla="*/ 12 w 105"/>
                <a:gd name="T53" fmla="*/ 206 h 223"/>
                <a:gd name="T54" fmla="*/ 13 w 105"/>
                <a:gd name="T55" fmla="*/ 204 h 223"/>
                <a:gd name="T56" fmla="*/ 18 w 105"/>
                <a:gd name="T57" fmla="*/ 200 h 223"/>
                <a:gd name="T58" fmla="*/ 10 w 105"/>
                <a:gd name="T59" fmla="*/ 200 h 223"/>
                <a:gd name="T60" fmla="*/ 6 w 105"/>
                <a:gd name="T61" fmla="*/ 197 h 223"/>
                <a:gd name="T62" fmla="*/ 5 w 105"/>
                <a:gd name="T63" fmla="*/ 195 h 223"/>
                <a:gd name="T64" fmla="*/ 4 w 105"/>
                <a:gd name="T65" fmla="*/ 192 h 223"/>
                <a:gd name="T66" fmla="*/ 2 w 105"/>
                <a:gd name="T67" fmla="*/ 188 h 223"/>
                <a:gd name="T68" fmla="*/ 2 w 105"/>
                <a:gd name="T69" fmla="*/ 183 h 223"/>
                <a:gd name="T70" fmla="*/ 4 w 105"/>
                <a:gd name="T71" fmla="*/ 164 h 223"/>
                <a:gd name="T72" fmla="*/ 6 w 105"/>
                <a:gd name="T73" fmla="*/ 122 h 223"/>
                <a:gd name="T74" fmla="*/ 8 w 105"/>
                <a:gd name="T75" fmla="*/ 96 h 223"/>
                <a:gd name="T76" fmla="*/ 12 w 105"/>
                <a:gd name="T77" fmla="*/ 76 h 223"/>
                <a:gd name="T78" fmla="*/ 17 w 105"/>
                <a:gd name="T79" fmla="*/ 56 h 223"/>
                <a:gd name="T80" fmla="*/ 26 w 105"/>
                <a:gd name="T81" fmla="*/ 42 h 223"/>
                <a:gd name="T82" fmla="*/ 31 w 105"/>
                <a:gd name="T83" fmla="*/ 36 h 223"/>
                <a:gd name="T84" fmla="*/ 39 w 105"/>
                <a:gd name="T85" fmla="*/ 32 h 223"/>
                <a:gd name="T86" fmla="*/ 49 w 105"/>
                <a:gd name="T87" fmla="*/ 30 h 223"/>
                <a:gd name="T88" fmla="*/ 55 w 105"/>
                <a:gd name="T89" fmla="*/ 32 h 223"/>
                <a:gd name="T90" fmla="*/ 61 w 105"/>
                <a:gd name="T91" fmla="*/ 37 h 223"/>
                <a:gd name="T92" fmla="*/ 60 w 105"/>
                <a:gd name="T93" fmla="*/ 32 h 223"/>
                <a:gd name="T94" fmla="*/ 60 w 105"/>
                <a:gd name="T95" fmla="*/ 29 h 223"/>
                <a:gd name="T96" fmla="*/ 62 w 105"/>
                <a:gd name="T97" fmla="*/ 26 h 223"/>
                <a:gd name="T98" fmla="*/ 70 w 105"/>
                <a:gd name="T99" fmla="*/ 19 h 223"/>
                <a:gd name="T100" fmla="*/ 84 w 105"/>
                <a:gd name="T101" fmla="*/ 12 h 223"/>
                <a:gd name="T102" fmla="*/ 97 w 105"/>
                <a:gd name="T103" fmla="*/ 4 h 223"/>
                <a:gd name="T104" fmla="*/ 104 w 105"/>
                <a:gd name="T105"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223">
                  <a:moveTo>
                    <a:pt x="104" y="0"/>
                  </a:moveTo>
                  <a:lnTo>
                    <a:pt x="63" y="19"/>
                  </a:lnTo>
                  <a:lnTo>
                    <a:pt x="39" y="29"/>
                  </a:lnTo>
                  <a:lnTo>
                    <a:pt x="27" y="37"/>
                  </a:lnTo>
                  <a:lnTo>
                    <a:pt x="16" y="56"/>
                  </a:lnTo>
                  <a:lnTo>
                    <a:pt x="9" y="81"/>
                  </a:lnTo>
                  <a:lnTo>
                    <a:pt x="5" y="108"/>
                  </a:lnTo>
                  <a:lnTo>
                    <a:pt x="3" y="139"/>
                  </a:lnTo>
                  <a:lnTo>
                    <a:pt x="3" y="161"/>
                  </a:lnTo>
                  <a:lnTo>
                    <a:pt x="1" y="174"/>
                  </a:lnTo>
                  <a:lnTo>
                    <a:pt x="0" y="185"/>
                  </a:lnTo>
                  <a:lnTo>
                    <a:pt x="1" y="190"/>
                  </a:lnTo>
                  <a:lnTo>
                    <a:pt x="3" y="195"/>
                  </a:lnTo>
                  <a:lnTo>
                    <a:pt x="3" y="200"/>
                  </a:lnTo>
                  <a:lnTo>
                    <a:pt x="3" y="207"/>
                  </a:lnTo>
                  <a:lnTo>
                    <a:pt x="5" y="210"/>
                  </a:lnTo>
                  <a:lnTo>
                    <a:pt x="5" y="215"/>
                  </a:lnTo>
                  <a:lnTo>
                    <a:pt x="7" y="219"/>
                  </a:lnTo>
                  <a:lnTo>
                    <a:pt x="8" y="222"/>
                  </a:lnTo>
                  <a:lnTo>
                    <a:pt x="9" y="219"/>
                  </a:lnTo>
                  <a:lnTo>
                    <a:pt x="10" y="220"/>
                  </a:lnTo>
                  <a:lnTo>
                    <a:pt x="14" y="221"/>
                  </a:lnTo>
                  <a:lnTo>
                    <a:pt x="17" y="221"/>
                  </a:lnTo>
                  <a:lnTo>
                    <a:pt x="14" y="214"/>
                  </a:lnTo>
                  <a:lnTo>
                    <a:pt x="16" y="213"/>
                  </a:lnTo>
                  <a:lnTo>
                    <a:pt x="12" y="209"/>
                  </a:lnTo>
                  <a:lnTo>
                    <a:pt x="12" y="206"/>
                  </a:lnTo>
                  <a:lnTo>
                    <a:pt x="13" y="204"/>
                  </a:lnTo>
                  <a:lnTo>
                    <a:pt x="18" y="200"/>
                  </a:lnTo>
                  <a:lnTo>
                    <a:pt x="10" y="200"/>
                  </a:lnTo>
                  <a:lnTo>
                    <a:pt x="6" y="197"/>
                  </a:lnTo>
                  <a:lnTo>
                    <a:pt x="5" y="195"/>
                  </a:lnTo>
                  <a:lnTo>
                    <a:pt x="4" y="192"/>
                  </a:lnTo>
                  <a:lnTo>
                    <a:pt x="2" y="188"/>
                  </a:lnTo>
                  <a:lnTo>
                    <a:pt x="2" y="183"/>
                  </a:lnTo>
                  <a:lnTo>
                    <a:pt x="4" y="164"/>
                  </a:lnTo>
                  <a:lnTo>
                    <a:pt x="6" y="122"/>
                  </a:lnTo>
                  <a:lnTo>
                    <a:pt x="8" y="96"/>
                  </a:lnTo>
                  <a:lnTo>
                    <a:pt x="12" y="76"/>
                  </a:lnTo>
                  <a:lnTo>
                    <a:pt x="17" y="56"/>
                  </a:lnTo>
                  <a:lnTo>
                    <a:pt x="26" y="42"/>
                  </a:lnTo>
                  <a:lnTo>
                    <a:pt x="31" y="36"/>
                  </a:lnTo>
                  <a:lnTo>
                    <a:pt x="39" y="32"/>
                  </a:lnTo>
                  <a:lnTo>
                    <a:pt x="49" y="30"/>
                  </a:lnTo>
                  <a:lnTo>
                    <a:pt x="55" y="32"/>
                  </a:lnTo>
                  <a:lnTo>
                    <a:pt x="61" y="37"/>
                  </a:lnTo>
                  <a:lnTo>
                    <a:pt x="60" y="32"/>
                  </a:lnTo>
                  <a:lnTo>
                    <a:pt x="60" y="29"/>
                  </a:lnTo>
                  <a:lnTo>
                    <a:pt x="62" y="26"/>
                  </a:lnTo>
                  <a:lnTo>
                    <a:pt x="70" y="19"/>
                  </a:lnTo>
                  <a:lnTo>
                    <a:pt x="84" y="12"/>
                  </a:lnTo>
                  <a:lnTo>
                    <a:pt x="97" y="4"/>
                  </a:lnTo>
                  <a:lnTo>
                    <a:pt x="104"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3" name="Freeform 103"/>
            <p:cNvSpPr>
              <a:spLocks/>
            </p:cNvSpPr>
            <p:nvPr/>
          </p:nvSpPr>
          <p:spPr bwMode="auto">
            <a:xfrm>
              <a:off x="4680" y="2320"/>
              <a:ext cx="39" cy="96"/>
            </a:xfrm>
            <a:custGeom>
              <a:avLst/>
              <a:gdLst>
                <a:gd name="T0" fmla="*/ 0 w 39"/>
                <a:gd name="T1" fmla="*/ 0 h 96"/>
                <a:gd name="T2" fmla="*/ 11 w 39"/>
                <a:gd name="T3" fmla="*/ 16 h 96"/>
                <a:gd name="T4" fmla="*/ 19 w 39"/>
                <a:gd name="T5" fmla="*/ 35 h 96"/>
                <a:gd name="T6" fmla="*/ 25 w 39"/>
                <a:gd name="T7" fmla="*/ 53 h 96"/>
                <a:gd name="T8" fmla="*/ 30 w 39"/>
                <a:gd name="T9" fmla="*/ 71 h 96"/>
                <a:gd name="T10" fmla="*/ 35 w 39"/>
                <a:gd name="T11" fmla="*/ 94 h 96"/>
                <a:gd name="T12" fmla="*/ 38 w 39"/>
                <a:gd name="T13" fmla="*/ 95 h 96"/>
                <a:gd name="T14" fmla="*/ 30 w 39"/>
                <a:gd name="T15" fmla="*/ 61 h 96"/>
                <a:gd name="T16" fmla="*/ 24 w 39"/>
                <a:gd name="T17" fmla="*/ 42 h 96"/>
                <a:gd name="T18" fmla="*/ 18 w 39"/>
                <a:gd name="T19" fmla="*/ 28 h 96"/>
                <a:gd name="T20" fmla="*/ 12 w 39"/>
                <a:gd name="T21" fmla="*/ 17 h 96"/>
                <a:gd name="T22" fmla="*/ 7 w 39"/>
                <a:gd name="T23" fmla="*/ 10 h 96"/>
                <a:gd name="T24" fmla="*/ 0 w 39"/>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96">
                  <a:moveTo>
                    <a:pt x="0" y="0"/>
                  </a:moveTo>
                  <a:lnTo>
                    <a:pt x="11" y="16"/>
                  </a:lnTo>
                  <a:lnTo>
                    <a:pt x="19" y="35"/>
                  </a:lnTo>
                  <a:lnTo>
                    <a:pt x="25" y="53"/>
                  </a:lnTo>
                  <a:lnTo>
                    <a:pt x="30" y="71"/>
                  </a:lnTo>
                  <a:lnTo>
                    <a:pt x="35" y="94"/>
                  </a:lnTo>
                  <a:lnTo>
                    <a:pt x="38" y="95"/>
                  </a:lnTo>
                  <a:lnTo>
                    <a:pt x="30" y="61"/>
                  </a:lnTo>
                  <a:lnTo>
                    <a:pt x="24" y="42"/>
                  </a:lnTo>
                  <a:lnTo>
                    <a:pt x="18" y="28"/>
                  </a:lnTo>
                  <a:lnTo>
                    <a:pt x="12" y="17"/>
                  </a:lnTo>
                  <a:lnTo>
                    <a:pt x="7" y="1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4" name="Freeform 104"/>
            <p:cNvSpPr>
              <a:spLocks/>
            </p:cNvSpPr>
            <p:nvPr/>
          </p:nvSpPr>
          <p:spPr bwMode="auto">
            <a:xfrm>
              <a:off x="4716" y="2416"/>
              <a:ext cx="16" cy="45"/>
            </a:xfrm>
            <a:custGeom>
              <a:avLst/>
              <a:gdLst>
                <a:gd name="T0" fmla="*/ 1 w 16"/>
                <a:gd name="T1" fmla="*/ 9 h 45"/>
                <a:gd name="T2" fmla="*/ 4 w 16"/>
                <a:gd name="T3" fmla="*/ 24 h 45"/>
                <a:gd name="T4" fmla="*/ 6 w 16"/>
                <a:gd name="T5" fmla="*/ 34 h 45"/>
                <a:gd name="T6" fmla="*/ 10 w 16"/>
                <a:gd name="T7" fmla="*/ 44 h 45"/>
                <a:gd name="T8" fmla="*/ 15 w 16"/>
                <a:gd name="T9" fmla="*/ 40 h 45"/>
                <a:gd name="T10" fmla="*/ 12 w 16"/>
                <a:gd name="T11" fmla="*/ 35 h 45"/>
                <a:gd name="T12" fmla="*/ 9 w 16"/>
                <a:gd name="T13" fmla="*/ 26 h 45"/>
                <a:gd name="T14" fmla="*/ 6 w 16"/>
                <a:gd name="T15" fmla="*/ 14 h 45"/>
                <a:gd name="T16" fmla="*/ 3 w 16"/>
                <a:gd name="T17" fmla="*/ 4 h 45"/>
                <a:gd name="T18" fmla="*/ 3 w 16"/>
                <a:gd name="T19" fmla="*/ 0 h 45"/>
                <a:gd name="T20" fmla="*/ 0 w 16"/>
                <a:gd name="T21" fmla="*/ 0 h 45"/>
                <a:gd name="T22" fmla="*/ 0 w 16"/>
                <a:gd name="T23" fmla="*/ 3 h 45"/>
                <a:gd name="T24" fmla="*/ 2 w 16"/>
                <a:gd name="T25" fmla="*/ 6 h 45"/>
                <a:gd name="T26" fmla="*/ 2 w 16"/>
                <a:gd name="T27" fmla="*/ 7 h 45"/>
                <a:gd name="T28" fmla="*/ 1 w 16"/>
                <a:gd name="T2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45">
                  <a:moveTo>
                    <a:pt x="1" y="9"/>
                  </a:moveTo>
                  <a:lnTo>
                    <a:pt x="4" y="24"/>
                  </a:lnTo>
                  <a:lnTo>
                    <a:pt x="6" y="34"/>
                  </a:lnTo>
                  <a:lnTo>
                    <a:pt x="10" y="44"/>
                  </a:lnTo>
                  <a:lnTo>
                    <a:pt x="15" y="40"/>
                  </a:lnTo>
                  <a:lnTo>
                    <a:pt x="12" y="35"/>
                  </a:lnTo>
                  <a:lnTo>
                    <a:pt x="9" y="26"/>
                  </a:lnTo>
                  <a:lnTo>
                    <a:pt x="6" y="14"/>
                  </a:lnTo>
                  <a:lnTo>
                    <a:pt x="3" y="4"/>
                  </a:lnTo>
                  <a:lnTo>
                    <a:pt x="3" y="0"/>
                  </a:lnTo>
                  <a:lnTo>
                    <a:pt x="0" y="0"/>
                  </a:lnTo>
                  <a:lnTo>
                    <a:pt x="0" y="3"/>
                  </a:lnTo>
                  <a:lnTo>
                    <a:pt x="2" y="6"/>
                  </a:lnTo>
                  <a:lnTo>
                    <a:pt x="2" y="7"/>
                  </a:lnTo>
                  <a:lnTo>
                    <a:pt x="1" y="9"/>
                  </a:lnTo>
                </a:path>
              </a:pathLst>
            </a:custGeom>
            <a:solidFill>
              <a:srgbClr val="00C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5" name="Freeform 105"/>
            <p:cNvSpPr>
              <a:spLocks/>
            </p:cNvSpPr>
            <p:nvPr/>
          </p:nvSpPr>
          <p:spPr bwMode="auto">
            <a:xfrm>
              <a:off x="4688" y="2431"/>
              <a:ext cx="36" cy="44"/>
            </a:xfrm>
            <a:custGeom>
              <a:avLst/>
              <a:gdLst>
                <a:gd name="T0" fmla="*/ 35 w 36"/>
                <a:gd name="T1" fmla="*/ 35 h 44"/>
                <a:gd name="T2" fmla="*/ 32 w 36"/>
                <a:gd name="T3" fmla="*/ 37 h 44"/>
                <a:gd name="T4" fmla="*/ 30 w 36"/>
                <a:gd name="T5" fmla="*/ 43 h 44"/>
                <a:gd name="T6" fmla="*/ 29 w 36"/>
                <a:gd name="T7" fmla="*/ 38 h 44"/>
                <a:gd name="T8" fmla="*/ 17 w 36"/>
                <a:gd name="T9" fmla="*/ 34 h 44"/>
                <a:gd name="T10" fmla="*/ 12 w 36"/>
                <a:gd name="T11" fmla="*/ 34 h 44"/>
                <a:gd name="T12" fmla="*/ 7 w 36"/>
                <a:gd name="T13" fmla="*/ 39 h 44"/>
                <a:gd name="T14" fmla="*/ 1 w 36"/>
                <a:gd name="T15" fmla="*/ 43 h 44"/>
                <a:gd name="T16" fmla="*/ 4 w 36"/>
                <a:gd name="T17" fmla="*/ 37 h 44"/>
                <a:gd name="T18" fmla="*/ 11 w 36"/>
                <a:gd name="T19" fmla="*/ 33 h 44"/>
                <a:gd name="T20" fmla="*/ 20 w 36"/>
                <a:gd name="T21" fmla="*/ 33 h 44"/>
                <a:gd name="T22" fmla="*/ 19 w 36"/>
                <a:gd name="T23" fmla="*/ 30 h 44"/>
                <a:gd name="T24" fmla="*/ 17 w 36"/>
                <a:gd name="T25" fmla="*/ 26 h 44"/>
                <a:gd name="T26" fmla="*/ 13 w 36"/>
                <a:gd name="T27" fmla="*/ 23 h 44"/>
                <a:gd name="T28" fmla="*/ 9 w 36"/>
                <a:gd name="T29" fmla="*/ 21 h 44"/>
                <a:gd name="T30" fmla="*/ 2 w 36"/>
                <a:gd name="T31" fmla="*/ 20 h 44"/>
                <a:gd name="T32" fmla="*/ 0 w 36"/>
                <a:gd name="T33" fmla="*/ 15 h 44"/>
                <a:gd name="T34" fmla="*/ 8 w 36"/>
                <a:gd name="T35" fmla="*/ 17 h 44"/>
                <a:gd name="T36" fmla="*/ 10 w 36"/>
                <a:gd name="T37" fmla="*/ 13 h 44"/>
                <a:gd name="T38" fmla="*/ 7 w 36"/>
                <a:gd name="T39" fmla="*/ 10 h 44"/>
                <a:gd name="T40" fmla="*/ 6 w 36"/>
                <a:gd name="T41" fmla="*/ 7 h 44"/>
                <a:gd name="T42" fmla="*/ 15 w 36"/>
                <a:gd name="T43" fmla="*/ 9 h 44"/>
                <a:gd name="T44" fmla="*/ 16 w 36"/>
                <a:gd name="T45" fmla="*/ 6 h 44"/>
                <a:gd name="T46" fmla="*/ 13 w 36"/>
                <a:gd name="T47" fmla="*/ 3 h 44"/>
                <a:gd name="T48" fmla="*/ 12 w 36"/>
                <a:gd name="T49" fmla="*/ 0 h 44"/>
                <a:gd name="T50" fmla="*/ 21 w 36"/>
                <a:gd name="T51" fmla="*/ 1 h 44"/>
                <a:gd name="T52" fmla="*/ 21 w 36"/>
                <a:gd name="T53" fmla="*/ 7 h 44"/>
                <a:gd name="T54" fmla="*/ 23 w 36"/>
                <a:gd name="T55" fmla="*/ 12 h 44"/>
                <a:gd name="T56" fmla="*/ 27 w 36"/>
                <a:gd name="T57" fmla="*/ 16 h 44"/>
                <a:gd name="T58" fmla="*/ 30 w 36"/>
                <a:gd name="T59" fmla="*/ 21 h 44"/>
                <a:gd name="T60" fmla="*/ 32 w 36"/>
                <a:gd name="T61" fmla="*/ 26 h 44"/>
                <a:gd name="T62" fmla="*/ 33 w 36"/>
                <a:gd name="T63" fmla="*/ 32 h 44"/>
                <a:gd name="T64" fmla="*/ 35 w 36"/>
                <a:gd name="T65"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4">
                  <a:moveTo>
                    <a:pt x="35" y="35"/>
                  </a:moveTo>
                  <a:lnTo>
                    <a:pt x="32" y="37"/>
                  </a:lnTo>
                  <a:lnTo>
                    <a:pt x="30" y="43"/>
                  </a:lnTo>
                  <a:lnTo>
                    <a:pt x="29" y="38"/>
                  </a:lnTo>
                  <a:lnTo>
                    <a:pt x="17" y="34"/>
                  </a:lnTo>
                  <a:lnTo>
                    <a:pt x="12" y="34"/>
                  </a:lnTo>
                  <a:lnTo>
                    <a:pt x="7" y="39"/>
                  </a:lnTo>
                  <a:lnTo>
                    <a:pt x="1" y="43"/>
                  </a:lnTo>
                  <a:lnTo>
                    <a:pt x="4" y="37"/>
                  </a:lnTo>
                  <a:lnTo>
                    <a:pt x="11" y="33"/>
                  </a:lnTo>
                  <a:lnTo>
                    <a:pt x="20" y="33"/>
                  </a:lnTo>
                  <a:lnTo>
                    <a:pt x="19" y="30"/>
                  </a:lnTo>
                  <a:lnTo>
                    <a:pt x="17" y="26"/>
                  </a:lnTo>
                  <a:lnTo>
                    <a:pt x="13" y="23"/>
                  </a:lnTo>
                  <a:lnTo>
                    <a:pt x="9" y="21"/>
                  </a:lnTo>
                  <a:lnTo>
                    <a:pt x="2" y="20"/>
                  </a:lnTo>
                  <a:lnTo>
                    <a:pt x="0" y="15"/>
                  </a:lnTo>
                  <a:lnTo>
                    <a:pt x="8" y="17"/>
                  </a:lnTo>
                  <a:lnTo>
                    <a:pt x="10" y="13"/>
                  </a:lnTo>
                  <a:lnTo>
                    <a:pt x="7" y="10"/>
                  </a:lnTo>
                  <a:lnTo>
                    <a:pt x="6" y="7"/>
                  </a:lnTo>
                  <a:lnTo>
                    <a:pt x="15" y="9"/>
                  </a:lnTo>
                  <a:lnTo>
                    <a:pt x="16" y="6"/>
                  </a:lnTo>
                  <a:lnTo>
                    <a:pt x="13" y="3"/>
                  </a:lnTo>
                  <a:lnTo>
                    <a:pt x="12" y="0"/>
                  </a:lnTo>
                  <a:lnTo>
                    <a:pt x="21" y="1"/>
                  </a:lnTo>
                  <a:lnTo>
                    <a:pt x="21" y="7"/>
                  </a:lnTo>
                  <a:lnTo>
                    <a:pt x="23" y="12"/>
                  </a:lnTo>
                  <a:lnTo>
                    <a:pt x="27" y="16"/>
                  </a:lnTo>
                  <a:lnTo>
                    <a:pt x="30" y="21"/>
                  </a:lnTo>
                  <a:lnTo>
                    <a:pt x="32" y="26"/>
                  </a:lnTo>
                  <a:lnTo>
                    <a:pt x="33" y="32"/>
                  </a:lnTo>
                  <a:lnTo>
                    <a:pt x="35" y="35"/>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6" name="Freeform 106"/>
            <p:cNvSpPr>
              <a:spLocks/>
            </p:cNvSpPr>
            <p:nvPr/>
          </p:nvSpPr>
          <p:spPr bwMode="auto">
            <a:xfrm>
              <a:off x="4675" y="2357"/>
              <a:ext cx="34" cy="77"/>
            </a:xfrm>
            <a:custGeom>
              <a:avLst/>
              <a:gdLst>
                <a:gd name="T0" fmla="*/ 33 w 34"/>
                <a:gd name="T1" fmla="*/ 64 h 77"/>
                <a:gd name="T2" fmla="*/ 33 w 34"/>
                <a:gd name="T3" fmla="*/ 59 h 77"/>
                <a:gd name="T4" fmla="*/ 33 w 34"/>
                <a:gd name="T5" fmla="*/ 50 h 77"/>
                <a:gd name="T6" fmla="*/ 30 w 34"/>
                <a:gd name="T7" fmla="*/ 42 h 77"/>
                <a:gd name="T8" fmla="*/ 27 w 34"/>
                <a:gd name="T9" fmla="*/ 35 h 77"/>
                <a:gd name="T10" fmla="*/ 24 w 34"/>
                <a:gd name="T11" fmla="*/ 31 h 77"/>
                <a:gd name="T12" fmla="*/ 23 w 34"/>
                <a:gd name="T13" fmla="*/ 26 h 77"/>
                <a:gd name="T14" fmla="*/ 21 w 34"/>
                <a:gd name="T15" fmla="*/ 18 h 77"/>
                <a:gd name="T16" fmla="*/ 18 w 34"/>
                <a:gd name="T17" fmla="*/ 11 h 77"/>
                <a:gd name="T18" fmla="*/ 13 w 34"/>
                <a:gd name="T19" fmla="*/ 6 h 77"/>
                <a:gd name="T20" fmla="*/ 8 w 34"/>
                <a:gd name="T21" fmla="*/ 0 h 77"/>
                <a:gd name="T22" fmla="*/ 15 w 34"/>
                <a:gd name="T23" fmla="*/ 9 h 77"/>
                <a:gd name="T24" fmla="*/ 18 w 34"/>
                <a:gd name="T25" fmla="*/ 14 h 77"/>
                <a:gd name="T26" fmla="*/ 19 w 34"/>
                <a:gd name="T27" fmla="*/ 20 h 77"/>
                <a:gd name="T28" fmla="*/ 18 w 34"/>
                <a:gd name="T29" fmla="*/ 21 h 77"/>
                <a:gd name="T30" fmla="*/ 18 w 34"/>
                <a:gd name="T31" fmla="*/ 25 h 77"/>
                <a:gd name="T32" fmla="*/ 19 w 34"/>
                <a:gd name="T33" fmla="*/ 28 h 77"/>
                <a:gd name="T34" fmla="*/ 22 w 34"/>
                <a:gd name="T35" fmla="*/ 31 h 77"/>
                <a:gd name="T36" fmla="*/ 26 w 34"/>
                <a:gd name="T37" fmla="*/ 38 h 77"/>
                <a:gd name="T38" fmla="*/ 28 w 34"/>
                <a:gd name="T39" fmla="*/ 41 h 77"/>
                <a:gd name="T40" fmla="*/ 29 w 34"/>
                <a:gd name="T41" fmla="*/ 45 h 77"/>
                <a:gd name="T42" fmla="*/ 29 w 34"/>
                <a:gd name="T43" fmla="*/ 46 h 77"/>
                <a:gd name="T44" fmla="*/ 28 w 34"/>
                <a:gd name="T45" fmla="*/ 47 h 77"/>
                <a:gd name="T46" fmla="*/ 8 w 34"/>
                <a:gd name="T47" fmla="*/ 27 h 77"/>
                <a:gd name="T48" fmla="*/ 22 w 34"/>
                <a:gd name="T49" fmla="*/ 44 h 77"/>
                <a:gd name="T50" fmla="*/ 20 w 34"/>
                <a:gd name="T51" fmla="*/ 55 h 77"/>
                <a:gd name="T52" fmla="*/ 24 w 34"/>
                <a:gd name="T53" fmla="*/ 55 h 77"/>
                <a:gd name="T54" fmla="*/ 26 w 34"/>
                <a:gd name="T55" fmla="*/ 56 h 77"/>
                <a:gd name="T56" fmla="*/ 26 w 34"/>
                <a:gd name="T57" fmla="*/ 58 h 77"/>
                <a:gd name="T58" fmla="*/ 24 w 34"/>
                <a:gd name="T59" fmla="*/ 60 h 77"/>
                <a:gd name="T60" fmla="*/ 17 w 34"/>
                <a:gd name="T61" fmla="*/ 63 h 77"/>
                <a:gd name="T62" fmla="*/ 11 w 34"/>
                <a:gd name="T63" fmla="*/ 65 h 77"/>
                <a:gd name="T64" fmla="*/ 6 w 34"/>
                <a:gd name="T65" fmla="*/ 69 h 77"/>
                <a:gd name="T66" fmla="*/ 0 w 34"/>
                <a:gd name="T67" fmla="*/ 76 h 77"/>
                <a:gd name="T68" fmla="*/ 6 w 34"/>
                <a:gd name="T69" fmla="*/ 70 h 77"/>
                <a:gd name="T70" fmla="*/ 10 w 34"/>
                <a:gd name="T71" fmla="*/ 68 h 77"/>
                <a:gd name="T72" fmla="*/ 15 w 34"/>
                <a:gd name="T73" fmla="*/ 66 h 77"/>
                <a:gd name="T74" fmla="*/ 20 w 34"/>
                <a:gd name="T75" fmla="*/ 66 h 77"/>
                <a:gd name="T76" fmla="*/ 20 w 34"/>
                <a:gd name="T77" fmla="*/ 70 h 77"/>
                <a:gd name="T78" fmla="*/ 21 w 34"/>
                <a:gd name="T79" fmla="*/ 72 h 77"/>
                <a:gd name="T80" fmla="*/ 22 w 34"/>
                <a:gd name="T81" fmla="*/ 74 h 77"/>
                <a:gd name="T82" fmla="*/ 23 w 34"/>
                <a:gd name="T83" fmla="*/ 70 h 77"/>
                <a:gd name="T84" fmla="*/ 24 w 34"/>
                <a:gd name="T85" fmla="*/ 70 h 77"/>
                <a:gd name="T86" fmla="*/ 31 w 34"/>
                <a:gd name="T87" fmla="*/ 74 h 77"/>
                <a:gd name="T88" fmla="*/ 29 w 34"/>
                <a:gd name="T89" fmla="*/ 66 h 77"/>
                <a:gd name="T90" fmla="*/ 29 w 34"/>
                <a:gd name="T91" fmla="*/ 65 h 77"/>
                <a:gd name="T92" fmla="*/ 31 w 34"/>
                <a:gd name="T93" fmla="*/ 63 h 77"/>
                <a:gd name="T94" fmla="*/ 33 w 34"/>
                <a:gd name="T95"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77">
                  <a:moveTo>
                    <a:pt x="33" y="64"/>
                  </a:moveTo>
                  <a:lnTo>
                    <a:pt x="33" y="59"/>
                  </a:lnTo>
                  <a:lnTo>
                    <a:pt x="33" y="50"/>
                  </a:lnTo>
                  <a:lnTo>
                    <a:pt x="30" y="42"/>
                  </a:lnTo>
                  <a:lnTo>
                    <a:pt x="27" y="35"/>
                  </a:lnTo>
                  <a:lnTo>
                    <a:pt x="24" y="31"/>
                  </a:lnTo>
                  <a:lnTo>
                    <a:pt x="23" y="26"/>
                  </a:lnTo>
                  <a:lnTo>
                    <a:pt x="21" y="18"/>
                  </a:lnTo>
                  <a:lnTo>
                    <a:pt x="18" y="11"/>
                  </a:lnTo>
                  <a:lnTo>
                    <a:pt x="13" y="6"/>
                  </a:lnTo>
                  <a:lnTo>
                    <a:pt x="8" y="0"/>
                  </a:lnTo>
                  <a:lnTo>
                    <a:pt x="15" y="9"/>
                  </a:lnTo>
                  <a:lnTo>
                    <a:pt x="18" y="14"/>
                  </a:lnTo>
                  <a:lnTo>
                    <a:pt x="19" y="20"/>
                  </a:lnTo>
                  <a:lnTo>
                    <a:pt x="18" y="21"/>
                  </a:lnTo>
                  <a:lnTo>
                    <a:pt x="18" y="25"/>
                  </a:lnTo>
                  <a:lnTo>
                    <a:pt x="19" y="28"/>
                  </a:lnTo>
                  <a:lnTo>
                    <a:pt x="22" y="31"/>
                  </a:lnTo>
                  <a:lnTo>
                    <a:pt x="26" y="38"/>
                  </a:lnTo>
                  <a:lnTo>
                    <a:pt x="28" y="41"/>
                  </a:lnTo>
                  <a:lnTo>
                    <a:pt x="29" y="45"/>
                  </a:lnTo>
                  <a:lnTo>
                    <a:pt x="29" y="46"/>
                  </a:lnTo>
                  <a:lnTo>
                    <a:pt x="28" y="47"/>
                  </a:lnTo>
                  <a:lnTo>
                    <a:pt x="8" y="27"/>
                  </a:lnTo>
                  <a:lnTo>
                    <a:pt x="22" y="44"/>
                  </a:lnTo>
                  <a:lnTo>
                    <a:pt x="20" y="55"/>
                  </a:lnTo>
                  <a:lnTo>
                    <a:pt x="24" y="55"/>
                  </a:lnTo>
                  <a:lnTo>
                    <a:pt x="26" y="56"/>
                  </a:lnTo>
                  <a:lnTo>
                    <a:pt x="26" y="58"/>
                  </a:lnTo>
                  <a:lnTo>
                    <a:pt x="24" y="60"/>
                  </a:lnTo>
                  <a:lnTo>
                    <a:pt x="17" y="63"/>
                  </a:lnTo>
                  <a:lnTo>
                    <a:pt x="11" y="65"/>
                  </a:lnTo>
                  <a:lnTo>
                    <a:pt x="6" y="69"/>
                  </a:lnTo>
                  <a:lnTo>
                    <a:pt x="0" y="76"/>
                  </a:lnTo>
                  <a:lnTo>
                    <a:pt x="6" y="70"/>
                  </a:lnTo>
                  <a:lnTo>
                    <a:pt x="10" y="68"/>
                  </a:lnTo>
                  <a:lnTo>
                    <a:pt x="15" y="66"/>
                  </a:lnTo>
                  <a:lnTo>
                    <a:pt x="20" y="66"/>
                  </a:lnTo>
                  <a:lnTo>
                    <a:pt x="20" y="70"/>
                  </a:lnTo>
                  <a:lnTo>
                    <a:pt x="21" y="72"/>
                  </a:lnTo>
                  <a:lnTo>
                    <a:pt x="22" y="74"/>
                  </a:lnTo>
                  <a:lnTo>
                    <a:pt x="23" y="70"/>
                  </a:lnTo>
                  <a:lnTo>
                    <a:pt x="24" y="70"/>
                  </a:lnTo>
                  <a:lnTo>
                    <a:pt x="31" y="74"/>
                  </a:lnTo>
                  <a:lnTo>
                    <a:pt x="29" y="66"/>
                  </a:lnTo>
                  <a:lnTo>
                    <a:pt x="29" y="65"/>
                  </a:lnTo>
                  <a:lnTo>
                    <a:pt x="31" y="63"/>
                  </a:lnTo>
                  <a:lnTo>
                    <a:pt x="33" y="64"/>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7" name="Freeform 107"/>
            <p:cNvSpPr>
              <a:spLocks/>
            </p:cNvSpPr>
            <p:nvPr/>
          </p:nvSpPr>
          <p:spPr bwMode="auto">
            <a:xfrm>
              <a:off x="4649" y="2354"/>
              <a:ext cx="40" cy="74"/>
            </a:xfrm>
            <a:custGeom>
              <a:avLst/>
              <a:gdLst>
                <a:gd name="T0" fmla="*/ 39 w 40"/>
                <a:gd name="T1" fmla="*/ 59 h 74"/>
                <a:gd name="T2" fmla="*/ 28 w 40"/>
                <a:gd name="T3" fmla="*/ 64 h 74"/>
                <a:gd name="T4" fmla="*/ 13 w 40"/>
                <a:gd name="T5" fmla="*/ 73 h 74"/>
                <a:gd name="T6" fmla="*/ 19 w 40"/>
                <a:gd name="T7" fmla="*/ 67 h 74"/>
                <a:gd name="T8" fmla="*/ 13 w 40"/>
                <a:gd name="T9" fmla="*/ 52 h 74"/>
                <a:gd name="T10" fmla="*/ 6 w 40"/>
                <a:gd name="T11" fmla="*/ 32 h 74"/>
                <a:gd name="T12" fmla="*/ 0 w 40"/>
                <a:gd name="T13" fmla="*/ 0 h 74"/>
                <a:gd name="T14" fmla="*/ 7 w 40"/>
                <a:gd name="T15" fmla="*/ 31 h 74"/>
                <a:gd name="T16" fmla="*/ 14 w 40"/>
                <a:gd name="T17" fmla="*/ 48 h 74"/>
                <a:gd name="T18" fmla="*/ 20 w 40"/>
                <a:gd name="T19" fmla="*/ 55 h 74"/>
                <a:gd name="T20" fmla="*/ 24 w 40"/>
                <a:gd name="T21" fmla="*/ 61 h 74"/>
                <a:gd name="T22" fmla="*/ 27 w 40"/>
                <a:gd name="T23" fmla="*/ 62 h 74"/>
                <a:gd name="T24" fmla="*/ 39 w 40"/>
                <a:gd name="T25"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74">
                  <a:moveTo>
                    <a:pt x="39" y="59"/>
                  </a:moveTo>
                  <a:lnTo>
                    <a:pt x="28" y="64"/>
                  </a:lnTo>
                  <a:lnTo>
                    <a:pt x="13" y="73"/>
                  </a:lnTo>
                  <a:lnTo>
                    <a:pt x="19" y="67"/>
                  </a:lnTo>
                  <a:lnTo>
                    <a:pt x="13" y="52"/>
                  </a:lnTo>
                  <a:lnTo>
                    <a:pt x="6" y="32"/>
                  </a:lnTo>
                  <a:lnTo>
                    <a:pt x="0" y="0"/>
                  </a:lnTo>
                  <a:lnTo>
                    <a:pt x="7" y="31"/>
                  </a:lnTo>
                  <a:lnTo>
                    <a:pt x="14" y="48"/>
                  </a:lnTo>
                  <a:lnTo>
                    <a:pt x="20" y="55"/>
                  </a:lnTo>
                  <a:lnTo>
                    <a:pt x="24" y="61"/>
                  </a:lnTo>
                  <a:lnTo>
                    <a:pt x="27" y="62"/>
                  </a:lnTo>
                  <a:lnTo>
                    <a:pt x="39" y="59"/>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8" name="Freeform 108"/>
            <p:cNvSpPr>
              <a:spLocks/>
            </p:cNvSpPr>
            <p:nvPr/>
          </p:nvSpPr>
          <p:spPr bwMode="auto">
            <a:xfrm>
              <a:off x="4643" y="2478"/>
              <a:ext cx="54" cy="29"/>
            </a:xfrm>
            <a:custGeom>
              <a:avLst/>
              <a:gdLst>
                <a:gd name="T0" fmla="*/ 17 w 54"/>
                <a:gd name="T1" fmla="*/ 3 h 29"/>
                <a:gd name="T2" fmla="*/ 22 w 54"/>
                <a:gd name="T3" fmla="*/ 3 h 29"/>
                <a:gd name="T4" fmla="*/ 26 w 54"/>
                <a:gd name="T5" fmla="*/ 5 h 29"/>
                <a:gd name="T6" fmla="*/ 28 w 54"/>
                <a:gd name="T7" fmla="*/ 6 h 29"/>
                <a:gd name="T8" fmla="*/ 30 w 54"/>
                <a:gd name="T9" fmla="*/ 10 h 29"/>
                <a:gd name="T10" fmla="*/ 32 w 54"/>
                <a:gd name="T11" fmla="*/ 12 h 29"/>
                <a:gd name="T12" fmla="*/ 34 w 54"/>
                <a:gd name="T13" fmla="*/ 16 h 29"/>
                <a:gd name="T14" fmla="*/ 36 w 54"/>
                <a:gd name="T15" fmla="*/ 18 h 29"/>
                <a:gd name="T16" fmla="*/ 38 w 54"/>
                <a:gd name="T17" fmla="*/ 13 h 29"/>
                <a:gd name="T18" fmla="*/ 38 w 54"/>
                <a:gd name="T19" fmla="*/ 18 h 29"/>
                <a:gd name="T20" fmla="*/ 39 w 54"/>
                <a:gd name="T21" fmla="*/ 21 h 29"/>
                <a:gd name="T22" fmla="*/ 40 w 54"/>
                <a:gd name="T23" fmla="*/ 21 h 29"/>
                <a:gd name="T24" fmla="*/ 45 w 54"/>
                <a:gd name="T25" fmla="*/ 22 h 29"/>
                <a:gd name="T26" fmla="*/ 49 w 54"/>
                <a:gd name="T27" fmla="*/ 25 h 29"/>
                <a:gd name="T28" fmla="*/ 53 w 54"/>
                <a:gd name="T29" fmla="*/ 28 h 29"/>
                <a:gd name="T30" fmla="*/ 48 w 54"/>
                <a:gd name="T31" fmla="*/ 27 h 29"/>
                <a:gd name="T32" fmla="*/ 40 w 54"/>
                <a:gd name="T33" fmla="*/ 25 h 29"/>
                <a:gd name="T34" fmla="*/ 37 w 54"/>
                <a:gd name="T35" fmla="*/ 23 h 29"/>
                <a:gd name="T36" fmla="*/ 30 w 54"/>
                <a:gd name="T37" fmla="*/ 24 h 29"/>
                <a:gd name="T38" fmla="*/ 23 w 54"/>
                <a:gd name="T39" fmla="*/ 24 h 29"/>
                <a:gd name="T40" fmla="*/ 16 w 54"/>
                <a:gd name="T41" fmla="*/ 21 h 29"/>
                <a:gd name="T42" fmla="*/ 11 w 54"/>
                <a:gd name="T43" fmla="*/ 21 h 29"/>
                <a:gd name="T44" fmla="*/ 6 w 54"/>
                <a:gd name="T45" fmla="*/ 21 h 29"/>
                <a:gd name="T46" fmla="*/ 5 w 54"/>
                <a:gd name="T47" fmla="*/ 21 h 29"/>
                <a:gd name="T48" fmla="*/ 4 w 54"/>
                <a:gd name="T49" fmla="*/ 20 h 29"/>
                <a:gd name="T50" fmla="*/ 3 w 54"/>
                <a:gd name="T51" fmla="*/ 18 h 29"/>
                <a:gd name="T52" fmla="*/ 4 w 54"/>
                <a:gd name="T53" fmla="*/ 16 h 29"/>
                <a:gd name="T54" fmla="*/ 1 w 54"/>
                <a:gd name="T55" fmla="*/ 11 h 29"/>
                <a:gd name="T56" fmla="*/ 0 w 54"/>
                <a:gd name="T57" fmla="*/ 9 h 29"/>
                <a:gd name="T58" fmla="*/ 4 w 54"/>
                <a:gd name="T59" fmla="*/ 0 h 29"/>
                <a:gd name="T60" fmla="*/ 5 w 54"/>
                <a:gd name="T61" fmla="*/ 1 h 29"/>
                <a:gd name="T62" fmla="*/ 5 w 54"/>
                <a:gd name="T63" fmla="*/ 3 h 29"/>
                <a:gd name="T64" fmla="*/ 6 w 54"/>
                <a:gd name="T65" fmla="*/ 7 h 29"/>
                <a:gd name="T66" fmla="*/ 9 w 54"/>
                <a:gd name="T67" fmla="*/ 11 h 29"/>
                <a:gd name="T68" fmla="*/ 9 w 54"/>
                <a:gd name="T69" fmla="*/ 12 h 29"/>
                <a:gd name="T70" fmla="*/ 11 w 54"/>
                <a:gd name="T71" fmla="*/ 8 h 29"/>
                <a:gd name="T72" fmla="*/ 9 w 54"/>
                <a:gd name="T73" fmla="*/ 6 h 29"/>
                <a:gd name="T74" fmla="*/ 7 w 54"/>
                <a:gd name="T75" fmla="*/ 3 h 29"/>
                <a:gd name="T76" fmla="*/ 17 w 54"/>
                <a:gd name="T77" fmla="*/ 5 h 29"/>
                <a:gd name="T78" fmla="*/ 17 w 54"/>
                <a:gd name="T79" fmla="*/ 4 h 29"/>
                <a:gd name="T80" fmla="*/ 17 w 54"/>
                <a:gd name="T8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29">
                  <a:moveTo>
                    <a:pt x="17" y="3"/>
                  </a:moveTo>
                  <a:lnTo>
                    <a:pt x="22" y="3"/>
                  </a:lnTo>
                  <a:lnTo>
                    <a:pt x="26" y="5"/>
                  </a:lnTo>
                  <a:lnTo>
                    <a:pt x="28" y="6"/>
                  </a:lnTo>
                  <a:lnTo>
                    <a:pt x="30" y="10"/>
                  </a:lnTo>
                  <a:lnTo>
                    <a:pt x="32" y="12"/>
                  </a:lnTo>
                  <a:lnTo>
                    <a:pt x="34" y="16"/>
                  </a:lnTo>
                  <a:lnTo>
                    <a:pt x="36" y="18"/>
                  </a:lnTo>
                  <a:lnTo>
                    <a:pt x="38" y="13"/>
                  </a:lnTo>
                  <a:lnTo>
                    <a:pt x="38" y="18"/>
                  </a:lnTo>
                  <a:lnTo>
                    <a:pt x="39" y="21"/>
                  </a:lnTo>
                  <a:lnTo>
                    <a:pt x="40" y="21"/>
                  </a:lnTo>
                  <a:lnTo>
                    <a:pt x="45" y="22"/>
                  </a:lnTo>
                  <a:lnTo>
                    <a:pt x="49" y="25"/>
                  </a:lnTo>
                  <a:lnTo>
                    <a:pt x="53" y="28"/>
                  </a:lnTo>
                  <a:lnTo>
                    <a:pt x="48" y="27"/>
                  </a:lnTo>
                  <a:lnTo>
                    <a:pt x="40" y="25"/>
                  </a:lnTo>
                  <a:lnTo>
                    <a:pt x="37" y="23"/>
                  </a:lnTo>
                  <a:lnTo>
                    <a:pt x="30" y="24"/>
                  </a:lnTo>
                  <a:lnTo>
                    <a:pt x="23" y="24"/>
                  </a:lnTo>
                  <a:lnTo>
                    <a:pt x="16" y="21"/>
                  </a:lnTo>
                  <a:lnTo>
                    <a:pt x="11" y="21"/>
                  </a:lnTo>
                  <a:lnTo>
                    <a:pt x="6" y="21"/>
                  </a:lnTo>
                  <a:lnTo>
                    <a:pt x="5" y="21"/>
                  </a:lnTo>
                  <a:lnTo>
                    <a:pt x="4" y="20"/>
                  </a:lnTo>
                  <a:lnTo>
                    <a:pt x="3" y="18"/>
                  </a:lnTo>
                  <a:lnTo>
                    <a:pt x="4" y="16"/>
                  </a:lnTo>
                  <a:lnTo>
                    <a:pt x="1" y="11"/>
                  </a:lnTo>
                  <a:lnTo>
                    <a:pt x="0" y="9"/>
                  </a:lnTo>
                  <a:lnTo>
                    <a:pt x="4" y="0"/>
                  </a:lnTo>
                  <a:lnTo>
                    <a:pt x="5" y="1"/>
                  </a:lnTo>
                  <a:lnTo>
                    <a:pt x="5" y="3"/>
                  </a:lnTo>
                  <a:lnTo>
                    <a:pt x="6" y="7"/>
                  </a:lnTo>
                  <a:lnTo>
                    <a:pt x="9" y="11"/>
                  </a:lnTo>
                  <a:lnTo>
                    <a:pt x="9" y="12"/>
                  </a:lnTo>
                  <a:lnTo>
                    <a:pt x="11" y="8"/>
                  </a:lnTo>
                  <a:lnTo>
                    <a:pt x="9" y="6"/>
                  </a:lnTo>
                  <a:lnTo>
                    <a:pt x="7" y="3"/>
                  </a:lnTo>
                  <a:lnTo>
                    <a:pt x="17" y="5"/>
                  </a:lnTo>
                  <a:lnTo>
                    <a:pt x="17" y="4"/>
                  </a:lnTo>
                  <a:lnTo>
                    <a:pt x="17" y="3"/>
                  </a:lnTo>
                </a:path>
              </a:pathLst>
            </a:custGeom>
            <a:solidFill>
              <a:srgbClr val="00603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9" name="Freeform 109"/>
            <p:cNvSpPr>
              <a:spLocks/>
            </p:cNvSpPr>
            <p:nvPr/>
          </p:nvSpPr>
          <p:spPr bwMode="auto">
            <a:xfrm>
              <a:off x="4722" y="2461"/>
              <a:ext cx="38" cy="47"/>
            </a:xfrm>
            <a:custGeom>
              <a:avLst/>
              <a:gdLst>
                <a:gd name="T0" fmla="*/ 34 w 38"/>
                <a:gd name="T1" fmla="*/ 17 h 47"/>
                <a:gd name="T2" fmla="*/ 30 w 38"/>
                <a:gd name="T3" fmla="*/ 14 h 47"/>
                <a:gd name="T4" fmla="*/ 27 w 38"/>
                <a:gd name="T5" fmla="*/ 10 h 47"/>
                <a:gd name="T6" fmla="*/ 18 w 38"/>
                <a:gd name="T7" fmla="*/ 0 h 47"/>
                <a:gd name="T8" fmla="*/ 18 w 38"/>
                <a:gd name="T9" fmla="*/ 1 h 47"/>
                <a:gd name="T10" fmla="*/ 10 w 38"/>
                <a:gd name="T11" fmla="*/ 3 h 47"/>
                <a:gd name="T12" fmla="*/ 10 w 38"/>
                <a:gd name="T13" fmla="*/ 4 h 47"/>
                <a:gd name="T14" fmla="*/ 16 w 38"/>
                <a:gd name="T15" fmla="*/ 9 h 47"/>
                <a:gd name="T16" fmla="*/ 28 w 38"/>
                <a:gd name="T17" fmla="*/ 16 h 47"/>
                <a:gd name="T18" fmla="*/ 32 w 38"/>
                <a:gd name="T19" fmla="*/ 19 h 47"/>
                <a:gd name="T20" fmla="*/ 29 w 38"/>
                <a:gd name="T21" fmla="*/ 27 h 47"/>
                <a:gd name="T22" fmla="*/ 21 w 38"/>
                <a:gd name="T23" fmla="*/ 21 h 47"/>
                <a:gd name="T24" fmla="*/ 11 w 38"/>
                <a:gd name="T25" fmla="*/ 15 h 47"/>
                <a:gd name="T26" fmla="*/ 4 w 38"/>
                <a:gd name="T27" fmla="*/ 14 h 47"/>
                <a:gd name="T28" fmla="*/ 6 w 38"/>
                <a:gd name="T29" fmla="*/ 16 h 47"/>
                <a:gd name="T30" fmla="*/ 18 w 38"/>
                <a:gd name="T31" fmla="*/ 21 h 47"/>
                <a:gd name="T32" fmla="*/ 24 w 38"/>
                <a:gd name="T33" fmla="*/ 27 h 47"/>
                <a:gd name="T34" fmla="*/ 20 w 38"/>
                <a:gd name="T35" fmla="*/ 27 h 47"/>
                <a:gd name="T36" fmla="*/ 19 w 38"/>
                <a:gd name="T37" fmla="*/ 28 h 47"/>
                <a:gd name="T38" fmla="*/ 19 w 38"/>
                <a:gd name="T39" fmla="*/ 30 h 47"/>
                <a:gd name="T40" fmla="*/ 19 w 38"/>
                <a:gd name="T41" fmla="*/ 33 h 47"/>
                <a:gd name="T42" fmla="*/ 20 w 38"/>
                <a:gd name="T43" fmla="*/ 35 h 47"/>
                <a:gd name="T44" fmla="*/ 14 w 38"/>
                <a:gd name="T45" fmla="*/ 32 h 47"/>
                <a:gd name="T46" fmla="*/ 6 w 38"/>
                <a:gd name="T47" fmla="*/ 29 h 47"/>
                <a:gd name="T48" fmla="*/ 1 w 38"/>
                <a:gd name="T49" fmla="*/ 27 h 47"/>
                <a:gd name="T50" fmla="*/ 8 w 38"/>
                <a:gd name="T51" fmla="*/ 32 h 47"/>
                <a:gd name="T52" fmla="*/ 16 w 38"/>
                <a:gd name="T53" fmla="*/ 36 h 47"/>
                <a:gd name="T54" fmla="*/ 18 w 38"/>
                <a:gd name="T55" fmla="*/ 37 h 47"/>
                <a:gd name="T56" fmla="*/ 16 w 38"/>
                <a:gd name="T57" fmla="*/ 39 h 47"/>
                <a:gd name="T58" fmla="*/ 16 w 38"/>
                <a:gd name="T59" fmla="*/ 41 h 47"/>
                <a:gd name="T60" fmla="*/ 17 w 38"/>
                <a:gd name="T61" fmla="*/ 43 h 47"/>
                <a:gd name="T62" fmla="*/ 18 w 38"/>
                <a:gd name="T63" fmla="*/ 44 h 47"/>
                <a:gd name="T64" fmla="*/ 10 w 38"/>
                <a:gd name="T65" fmla="*/ 43 h 47"/>
                <a:gd name="T66" fmla="*/ 3 w 38"/>
                <a:gd name="T67" fmla="*/ 43 h 47"/>
                <a:gd name="T68" fmla="*/ 0 w 38"/>
                <a:gd name="T69" fmla="*/ 42 h 47"/>
                <a:gd name="T70" fmla="*/ 4 w 38"/>
                <a:gd name="T71" fmla="*/ 43 h 47"/>
                <a:gd name="T72" fmla="*/ 11 w 38"/>
                <a:gd name="T73" fmla="*/ 45 h 47"/>
                <a:gd name="T74" fmla="*/ 18 w 38"/>
                <a:gd name="T75" fmla="*/ 46 h 47"/>
                <a:gd name="T76" fmla="*/ 23 w 38"/>
                <a:gd name="T77" fmla="*/ 46 h 47"/>
                <a:gd name="T78" fmla="*/ 27 w 38"/>
                <a:gd name="T79" fmla="*/ 46 h 47"/>
                <a:gd name="T80" fmla="*/ 28 w 38"/>
                <a:gd name="T81" fmla="*/ 44 h 47"/>
                <a:gd name="T82" fmla="*/ 30 w 38"/>
                <a:gd name="T83" fmla="*/ 43 h 47"/>
                <a:gd name="T84" fmla="*/ 33 w 38"/>
                <a:gd name="T85" fmla="*/ 42 h 47"/>
                <a:gd name="T86" fmla="*/ 34 w 38"/>
                <a:gd name="T87" fmla="*/ 40 h 47"/>
                <a:gd name="T88" fmla="*/ 36 w 38"/>
                <a:gd name="T89" fmla="*/ 39 h 47"/>
                <a:gd name="T90" fmla="*/ 36 w 38"/>
                <a:gd name="T91" fmla="*/ 37 h 47"/>
                <a:gd name="T92" fmla="*/ 35 w 38"/>
                <a:gd name="T93" fmla="*/ 36 h 47"/>
                <a:gd name="T94" fmla="*/ 37 w 38"/>
                <a:gd name="T95" fmla="*/ 34 h 47"/>
                <a:gd name="T96" fmla="*/ 37 w 38"/>
                <a:gd name="T97" fmla="*/ 31 h 47"/>
                <a:gd name="T98" fmla="*/ 37 w 38"/>
                <a:gd name="T99" fmla="*/ 28 h 47"/>
                <a:gd name="T100" fmla="*/ 36 w 38"/>
                <a:gd name="T101" fmla="*/ 25 h 47"/>
                <a:gd name="T102" fmla="*/ 33 w 38"/>
                <a:gd name="T103" fmla="*/ 19 h 47"/>
                <a:gd name="T104" fmla="*/ 31 w 38"/>
                <a:gd name="T105" fmla="*/ 17 h 47"/>
                <a:gd name="T106" fmla="*/ 27 w 38"/>
                <a:gd name="T107" fmla="*/ 14 h 47"/>
                <a:gd name="T108" fmla="*/ 19 w 38"/>
                <a:gd name="T109" fmla="*/ 9 h 47"/>
                <a:gd name="T110" fmla="*/ 14 w 38"/>
                <a:gd name="T111" fmla="*/ 6 h 47"/>
                <a:gd name="T112" fmla="*/ 20 w 38"/>
                <a:gd name="T113" fmla="*/ 4 h 47"/>
                <a:gd name="T114" fmla="*/ 27 w 38"/>
                <a:gd name="T115" fmla="*/ 12 h 47"/>
                <a:gd name="T116" fmla="*/ 31 w 38"/>
                <a:gd name="T117" fmla="*/ 15 h 47"/>
                <a:gd name="T118" fmla="*/ 35 w 38"/>
                <a:gd name="T119" fmla="*/ 19 h 47"/>
                <a:gd name="T120" fmla="*/ 34 w 38"/>
                <a:gd name="T1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47">
                  <a:moveTo>
                    <a:pt x="34" y="17"/>
                  </a:moveTo>
                  <a:lnTo>
                    <a:pt x="30" y="14"/>
                  </a:lnTo>
                  <a:lnTo>
                    <a:pt x="27" y="10"/>
                  </a:lnTo>
                  <a:lnTo>
                    <a:pt x="18" y="0"/>
                  </a:lnTo>
                  <a:lnTo>
                    <a:pt x="18" y="1"/>
                  </a:lnTo>
                  <a:lnTo>
                    <a:pt x="10" y="3"/>
                  </a:lnTo>
                  <a:lnTo>
                    <a:pt x="10" y="4"/>
                  </a:lnTo>
                  <a:lnTo>
                    <a:pt x="16" y="9"/>
                  </a:lnTo>
                  <a:lnTo>
                    <a:pt x="28" y="16"/>
                  </a:lnTo>
                  <a:lnTo>
                    <a:pt x="32" y="19"/>
                  </a:lnTo>
                  <a:lnTo>
                    <a:pt x="29" y="27"/>
                  </a:lnTo>
                  <a:lnTo>
                    <a:pt x="21" y="21"/>
                  </a:lnTo>
                  <a:lnTo>
                    <a:pt x="11" y="15"/>
                  </a:lnTo>
                  <a:lnTo>
                    <a:pt x="4" y="14"/>
                  </a:lnTo>
                  <a:lnTo>
                    <a:pt x="6" y="16"/>
                  </a:lnTo>
                  <a:lnTo>
                    <a:pt x="18" y="21"/>
                  </a:lnTo>
                  <a:lnTo>
                    <a:pt x="24" y="27"/>
                  </a:lnTo>
                  <a:lnTo>
                    <a:pt x="20" y="27"/>
                  </a:lnTo>
                  <a:lnTo>
                    <a:pt x="19" y="28"/>
                  </a:lnTo>
                  <a:lnTo>
                    <a:pt x="19" y="30"/>
                  </a:lnTo>
                  <a:lnTo>
                    <a:pt x="19" y="33"/>
                  </a:lnTo>
                  <a:lnTo>
                    <a:pt x="20" y="35"/>
                  </a:lnTo>
                  <a:lnTo>
                    <a:pt x="14" y="32"/>
                  </a:lnTo>
                  <a:lnTo>
                    <a:pt x="6" y="29"/>
                  </a:lnTo>
                  <a:lnTo>
                    <a:pt x="1" y="27"/>
                  </a:lnTo>
                  <a:lnTo>
                    <a:pt x="8" y="32"/>
                  </a:lnTo>
                  <a:lnTo>
                    <a:pt x="16" y="36"/>
                  </a:lnTo>
                  <a:lnTo>
                    <a:pt x="18" y="37"/>
                  </a:lnTo>
                  <a:lnTo>
                    <a:pt x="16" y="39"/>
                  </a:lnTo>
                  <a:lnTo>
                    <a:pt x="16" y="41"/>
                  </a:lnTo>
                  <a:lnTo>
                    <a:pt x="17" y="43"/>
                  </a:lnTo>
                  <a:lnTo>
                    <a:pt x="18" y="44"/>
                  </a:lnTo>
                  <a:lnTo>
                    <a:pt x="10" y="43"/>
                  </a:lnTo>
                  <a:lnTo>
                    <a:pt x="3" y="43"/>
                  </a:lnTo>
                  <a:lnTo>
                    <a:pt x="0" y="42"/>
                  </a:lnTo>
                  <a:lnTo>
                    <a:pt x="4" y="43"/>
                  </a:lnTo>
                  <a:lnTo>
                    <a:pt x="11" y="45"/>
                  </a:lnTo>
                  <a:lnTo>
                    <a:pt x="18" y="46"/>
                  </a:lnTo>
                  <a:lnTo>
                    <a:pt x="23" y="46"/>
                  </a:lnTo>
                  <a:lnTo>
                    <a:pt x="27" y="46"/>
                  </a:lnTo>
                  <a:lnTo>
                    <a:pt x="28" y="44"/>
                  </a:lnTo>
                  <a:lnTo>
                    <a:pt x="30" y="43"/>
                  </a:lnTo>
                  <a:lnTo>
                    <a:pt x="33" y="42"/>
                  </a:lnTo>
                  <a:lnTo>
                    <a:pt x="34" y="40"/>
                  </a:lnTo>
                  <a:lnTo>
                    <a:pt x="36" y="39"/>
                  </a:lnTo>
                  <a:lnTo>
                    <a:pt x="36" y="37"/>
                  </a:lnTo>
                  <a:lnTo>
                    <a:pt x="35" y="36"/>
                  </a:lnTo>
                  <a:lnTo>
                    <a:pt x="37" y="34"/>
                  </a:lnTo>
                  <a:lnTo>
                    <a:pt x="37" y="31"/>
                  </a:lnTo>
                  <a:lnTo>
                    <a:pt x="37" y="28"/>
                  </a:lnTo>
                  <a:lnTo>
                    <a:pt x="36" y="25"/>
                  </a:lnTo>
                  <a:lnTo>
                    <a:pt x="33" y="19"/>
                  </a:lnTo>
                  <a:lnTo>
                    <a:pt x="31" y="17"/>
                  </a:lnTo>
                  <a:lnTo>
                    <a:pt x="27" y="14"/>
                  </a:lnTo>
                  <a:lnTo>
                    <a:pt x="19" y="9"/>
                  </a:lnTo>
                  <a:lnTo>
                    <a:pt x="14" y="6"/>
                  </a:lnTo>
                  <a:lnTo>
                    <a:pt x="20" y="4"/>
                  </a:lnTo>
                  <a:lnTo>
                    <a:pt x="27" y="12"/>
                  </a:lnTo>
                  <a:lnTo>
                    <a:pt x="31" y="15"/>
                  </a:lnTo>
                  <a:lnTo>
                    <a:pt x="35" y="19"/>
                  </a:lnTo>
                  <a:lnTo>
                    <a:pt x="34"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0" name="Freeform 110"/>
            <p:cNvSpPr>
              <a:spLocks/>
            </p:cNvSpPr>
            <p:nvPr/>
          </p:nvSpPr>
          <p:spPr bwMode="auto">
            <a:xfrm>
              <a:off x="4697" y="2477"/>
              <a:ext cx="29" cy="35"/>
            </a:xfrm>
            <a:custGeom>
              <a:avLst/>
              <a:gdLst>
                <a:gd name="T0" fmla="*/ 20 w 29"/>
                <a:gd name="T1" fmla="*/ 0 h 35"/>
                <a:gd name="T2" fmla="*/ 18 w 29"/>
                <a:gd name="T3" fmla="*/ 2 h 35"/>
                <a:gd name="T4" fmla="*/ 18 w 29"/>
                <a:gd name="T5" fmla="*/ 4 h 35"/>
                <a:gd name="T6" fmla="*/ 18 w 29"/>
                <a:gd name="T7" fmla="*/ 6 h 35"/>
                <a:gd name="T8" fmla="*/ 18 w 29"/>
                <a:gd name="T9" fmla="*/ 7 h 35"/>
                <a:gd name="T10" fmla="*/ 19 w 29"/>
                <a:gd name="T11" fmla="*/ 9 h 35"/>
                <a:gd name="T12" fmla="*/ 19 w 29"/>
                <a:gd name="T13" fmla="*/ 11 h 35"/>
                <a:gd name="T14" fmla="*/ 18 w 29"/>
                <a:gd name="T15" fmla="*/ 15 h 35"/>
                <a:gd name="T16" fmla="*/ 18 w 29"/>
                <a:gd name="T17" fmla="*/ 18 h 35"/>
                <a:gd name="T18" fmla="*/ 19 w 29"/>
                <a:gd name="T19" fmla="*/ 20 h 35"/>
                <a:gd name="T20" fmla="*/ 20 w 29"/>
                <a:gd name="T21" fmla="*/ 22 h 35"/>
                <a:gd name="T22" fmla="*/ 22 w 29"/>
                <a:gd name="T23" fmla="*/ 24 h 35"/>
                <a:gd name="T24" fmla="*/ 24 w 29"/>
                <a:gd name="T25" fmla="*/ 28 h 35"/>
                <a:gd name="T26" fmla="*/ 28 w 29"/>
                <a:gd name="T27" fmla="*/ 29 h 35"/>
                <a:gd name="T28" fmla="*/ 24 w 29"/>
                <a:gd name="T29" fmla="*/ 30 h 35"/>
                <a:gd name="T30" fmla="*/ 23 w 29"/>
                <a:gd name="T31" fmla="*/ 32 h 35"/>
                <a:gd name="T32" fmla="*/ 19 w 29"/>
                <a:gd name="T33" fmla="*/ 34 h 35"/>
                <a:gd name="T34" fmla="*/ 13 w 29"/>
                <a:gd name="T35" fmla="*/ 34 h 35"/>
                <a:gd name="T36" fmla="*/ 18 w 29"/>
                <a:gd name="T37" fmla="*/ 33 h 35"/>
                <a:gd name="T38" fmla="*/ 21 w 29"/>
                <a:gd name="T39" fmla="*/ 32 h 35"/>
                <a:gd name="T40" fmla="*/ 22 w 29"/>
                <a:gd name="T41" fmla="*/ 30 h 35"/>
                <a:gd name="T42" fmla="*/ 20 w 29"/>
                <a:gd name="T43" fmla="*/ 29 h 35"/>
                <a:gd name="T44" fmla="*/ 18 w 29"/>
                <a:gd name="T45" fmla="*/ 28 h 35"/>
                <a:gd name="T46" fmla="*/ 16 w 29"/>
                <a:gd name="T47" fmla="*/ 24 h 35"/>
                <a:gd name="T48" fmla="*/ 15 w 29"/>
                <a:gd name="T49" fmla="*/ 20 h 35"/>
                <a:gd name="T50" fmla="*/ 14 w 29"/>
                <a:gd name="T51" fmla="*/ 16 h 35"/>
                <a:gd name="T52" fmla="*/ 13 w 29"/>
                <a:gd name="T53" fmla="*/ 11 h 35"/>
                <a:gd name="T54" fmla="*/ 13 w 29"/>
                <a:gd name="T55" fmla="*/ 8 h 35"/>
                <a:gd name="T56" fmla="*/ 13 w 29"/>
                <a:gd name="T57" fmla="*/ 5 h 35"/>
                <a:gd name="T58" fmla="*/ 8 w 29"/>
                <a:gd name="T59" fmla="*/ 8 h 35"/>
                <a:gd name="T60" fmla="*/ 4 w 29"/>
                <a:gd name="T61" fmla="*/ 12 h 35"/>
                <a:gd name="T62" fmla="*/ 3 w 29"/>
                <a:gd name="T63" fmla="*/ 18 h 35"/>
                <a:gd name="T64" fmla="*/ 3 w 29"/>
                <a:gd name="T65" fmla="*/ 22 h 35"/>
                <a:gd name="T66" fmla="*/ 4 w 29"/>
                <a:gd name="T67" fmla="*/ 26 h 35"/>
                <a:gd name="T68" fmla="*/ 7 w 29"/>
                <a:gd name="T69" fmla="*/ 29 h 35"/>
                <a:gd name="T70" fmla="*/ 11 w 29"/>
                <a:gd name="T71" fmla="*/ 32 h 35"/>
                <a:gd name="T72" fmla="*/ 5 w 29"/>
                <a:gd name="T73" fmla="*/ 30 h 35"/>
                <a:gd name="T74" fmla="*/ 3 w 29"/>
                <a:gd name="T75" fmla="*/ 28 h 35"/>
                <a:gd name="T76" fmla="*/ 1 w 29"/>
                <a:gd name="T77" fmla="*/ 24 h 35"/>
                <a:gd name="T78" fmla="*/ 0 w 29"/>
                <a:gd name="T79" fmla="*/ 21 h 35"/>
                <a:gd name="T80" fmla="*/ 1 w 29"/>
                <a:gd name="T81" fmla="*/ 16 h 35"/>
                <a:gd name="T82" fmla="*/ 3 w 29"/>
                <a:gd name="T83" fmla="*/ 12 h 35"/>
                <a:gd name="T84" fmla="*/ 6 w 29"/>
                <a:gd name="T85" fmla="*/ 8 h 35"/>
                <a:gd name="T86" fmla="*/ 11 w 29"/>
                <a:gd name="T87" fmla="*/ 4 h 35"/>
                <a:gd name="T88" fmla="*/ 16 w 29"/>
                <a:gd name="T89" fmla="*/ 2 h 35"/>
                <a:gd name="T90" fmla="*/ 20 w 29"/>
                <a:gd name="T91" fmla="*/ 0 h 35"/>
                <a:gd name="T92" fmla="*/ 20 w 29"/>
                <a:gd name="T9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35">
                  <a:moveTo>
                    <a:pt x="20" y="0"/>
                  </a:moveTo>
                  <a:lnTo>
                    <a:pt x="18" y="2"/>
                  </a:lnTo>
                  <a:lnTo>
                    <a:pt x="18" y="4"/>
                  </a:lnTo>
                  <a:lnTo>
                    <a:pt x="18" y="6"/>
                  </a:lnTo>
                  <a:lnTo>
                    <a:pt x="18" y="7"/>
                  </a:lnTo>
                  <a:lnTo>
                    <a:pt x="19" y="9"/>
                  </a:lnTo>
                  <a:lnTo>
                    <a:pt x="19" y="11"/>
                  </a:lnTo>
                  <a:lnTo>
                    <a:pt x="18" y="15"/>
                  </a:lnTo>
                  <a:lnTo>
                    <a:pt x="18" y="18"/>
                  </a:lnTo>
                  <a:lnTo>
                    <a:pt x="19" y="20"/>
                  </a:lnTo>
                  <a:lnTo>
                    <a:pt x="20" y="22"/>
                  </a:lnTo>
                  <a:lnTo>
                    <a:pt x="22" y="24"/>
                  </a:lnTo>
                  <a:lnTo>
                    <a:pt x="24" y="28"/>
                  </a:lnTo>
                  <a:lnTo>
                    <a:pt x="28" y="29"/>
                  </a:lnTo>
                  <a:lnTo>
                    <a:pt x="24" y="30"/>
                  </a:lnTo>
                  <a:lnTo>
                    <a:pt x="23" y="32"/>
                  </a:lnTo>
                  <a:lnTo>
                    <a:pt x="19" y="34"/>
                  </a:lnTo>
                  <a:lnTo>
                    <a:pt x="13" y="34"/>
                  </a:lnTo>
                  <a:lnTo>
                    <a:pt x="18" y="33"/>
                  </a:lnTo>
                  <a:lnTo>
                    <a:pt x="21" y="32"/>
                  </a:lnTo>
                  <a:lnTo>
                    <a:pt x="22" y="30"/>
                  </a:lnTo>
                  <a:lnTo>
                    <a:pt x="20" y="29"/>
                  </a:lnTo>
                  <a:lnTo>
                    <a:pt x="18" y="28"/>
                  </a:lnTo>
                  <a:lnTo>
                    <a:pt x="16" y="24"/>
                  </a:lnTo>
                  <a:lnTo>
                    <a:pt x="15" y="20"/>
                  </a:lnTo>
                  <a:lnTo>
                    <a:pt x="14" y="16"/>
                  </a:lnTo>
                  <a:lnTo>
                    <a:pt x="13" y="11"/>
                  </a:lnTo>
                  <a:lnTo>
                    <a:pt x="13" y="8"/>
                  </a:lnTo>
                  <a:lnTo>
                    <a:pt x="13" y="5"/>
                  </a:lnTo>
                  <a:lnTo>
                    <a:pt x="8" y="8"/>
                  </a:lnTo>
                  <a:lnTo>
                    <a:pt x="4" y="12"/>
                  </a:lnTo>
                  <a:lnTo>
                    <a:pt x="3" y="18"/>
                  </a:lnTo>
                  <a:lnTo>
                    <a:pt x="3" y="22"/>
                  </a:lnTo>
                  <a:lnTo>
                    <a:pt x="4" y="26"/>
                  </a:lnTo>
                  <a:lnTo>
                    <a:pt x="7" y="29"/>
                  </a:lnTo>
                  <a:lnTo>
                    <a:pt x="11" y="32"/>
                  </a:lnTo>
                  <a:lnTo>
                    <a:pt x="5" y="30"/>
                  </a:lnTo>
                  <a:lnTo>
                    <a:pt x="3" y="28"/>
                  </a:lnTo>
                  <a:lnTo>
                    <a:pt x="1" y="24"/>
                  </a:lnTo>
                  <a:lnTo>
                    <a:pt x="0" y="21"/>
                  </a:lnTo>
                  <a:lnTo>
                    <a:pt x="1" y="16"/>
                  </a:lnTo>
                  <a:lnTo>
                    <a:pt x="3" y="12"/>
                  </a:lnTo>
                  <a:lnTo>
                    <a:pt x="6" y="8"/>
                  </a:lnTo>
                  <a:lnTo>
                    <a:pt x="11" y="4"/>
                  </a:lnTo>
                  <a:lnTo>
                    <a:pt x="16" y="2"/>
                  </a:lnTo>
                  <a:lnTo>
                    <a:pt x="20" y="0"/>
                  </a:lnTo>
                  <a:lnTo>
                    <a:pt x="2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1" name="Freeform 111"/>
            <p:cNvSpPr>
              <a:spLocks/>
            </p:cNvSpPr>
            <p:nvPr/>
          </p:nvSpPr>
          <p:spPr bwMode="auto">
            <a:xfrm>
              <a:off x="4942" y="2480"/>
              <a:ext cx="30" cy="40"/>
            </a:xfrm>
            <a:custGeom>
              <a:avLst/>
              <a:gdLst>
                <a:gd name="T0" fmla="*/ 11 w 30"/>
                <a:gd name="T1" fmla="*/ 7 h 40"/>
                <a:gd name="T2" fmla="*/ 16 w 30"/>
                <a:gd name="T3" fmla="*/ 22 h 40"/>
                <a:gd name="T4" fmla="*/ 17 w 30"/>
                <a:gd name="T5" fmla="*/ 24 h 40"/>
                <a:gd name="T6" fmla="*/ 19 w 30"/>
                <a:gd name="T7" fmla="*/ 25 h 40"/>
                <a:gd name="T8" fmla="*/ 22 w 30"/>
                <a:gd name="T9" fmla="*/ 25 h 40"/>
                <a:gd name="T10" fmla="*/ 23 w 30"/>
                <a:gd name="T11" fmla="*/ 24 h 40"/>
                <a:gd name="T12" fmla="*/ 23 w 30"/>
                <a:gd name="T13" fmla="*/ 22 h 40"/>
                <a:gd name="T14" fmla="*/ 21 w 30"/>
                <a:gd name="T15" fmla="*/ 16 h 40"/>
                <a:gd name="T16" fmla="*/ 20 w 30"/>
                <a:gd name="T17" fmla="*/ 9 h 40"/>
                <a:gd name="T18" fmla="*/ 20 w 30"/>
                <a:gd name="T19" fmla="*/ 4 h 40"/>
                <a:gd name="T20" fmla="*/ 19 w 30"/>
                <a:gd name="T21" fmla="*/ 2 h 40"/>
                <a:gd name="T22" fmla="*/ 17 w 30"/>
                <a:gd name="T23" fmla="*/ 0 h 40"/>
                <a:gd name="T24" fmla="*/ 15 w 30"/>
                <a:gd name="T25" fmla="*/ 1 h 40"/>
                <a:gd name="T26" fmla="*/ 13 w 30"/>
                <a:gd name="T27" fmla="*/ 2 h 40"/>
                <a:gd name="T28" fmla="*/ 10 w 30"/>
                <a:gd name="T29" fmla="*/ 4 h 40"/>
                <a:gd name="T30" fmla="*/ 8 w 30"/>
                <a:gd name="T31" fmla="*/ 5 h 40"/>
                <a:gd name="T32" fmla="*/ 2 w 30"/>
                <a:gd name="T33" fmla="*/ 9 h 40"/>
                <a:gd name="T34" fmla="*/ 0 w 30"/>
                <a:gd name="T35" fmla="*/ 11 h 40"/>
                <a:gd name="T36" fmla="*/ 0 w 30"/>
                <a:gd name="T37" fmla="*/ 8 h 40"/>
                <a:gd name="T38" fmla="*/ 4 w 30"/>
                <a:gd name="T39" fmla="*/ 5 h 40"/>
                <a:gd name="T40" fmla="*/ 10 w 30"/>
                <a:gd name="T41" fmla="*/ 3 h 40"/>
                <a:gd name="T42" fmla="*/ 15 w 30"/>
                <a:gd name="T43" fmla="*/ 0 h 40"/>
                <a:gd name="T44" fmla="*/ 18 w 30"/>
                <a:gd name="T45" fmla="*/ 0 h 40"/>
                <a:gd name="T46" fmla="*/ 20 w 30"/>
                <a:gd name="T47" fmla="*/ 2 h 40"/>
                <a:gd name="T48" fmla="*/ 22 w 30"/>
                <a:gd name="T49" fmla="*/ 7 h 40"/>
                <a:gd name="T50" fmla="*/ 29 w 30"/>
                <a:gd name="T51" fmla="*/ 12 h 40"/>
                <a:gd name="T52" fmla="*/ 22 w 30"/>
                <a:gd name="T53" fmla="*/ 9 h 40"/>
                <a:gd name="T54" fmla="*/ 23 w 30"/>
                <a:gd name="T55" fmla="*/ 16 h 40"/>
                <a:gd name="T56" fmla="*/ 24 w 30"/>
                <a:gd name="T57" fmla="*/ 21 h 40"/>
                <a:gd name="T58" fmla="*/ 24 w 30"/>
                <a:gd name="T59" fmla="*/ 24 h 40"/>
                <a:gd name="T60" fmla="*/ 22 w 30"/>
                <a:gd name="T61" fmla="*/ 26 h 40"/>
                <a:gd name="T62" fmla="*/ 20 w 30"/>
                <a:gd name="T63" fmla="*/ 27 h 40"/>
                <a:gd name="T64" fmla="*/ 22 w 30"/>
                <a:gd name="T65" fmla="*/ 36 h 40"/>
                <a:gd name="T66" fmla="*/ 23 w 30"/>
                <a:gd name="T67" fmla="*/ 38 h 40"/>
                <a:gd name="T68" fmla="*/ 26 w 30"/>
                <a:gd name="T69" fmla="*/ 39 h 40"/>
                <a:gd name="T70" fmla="*/ 24 w 30"/>
                <a:gd name="T71" fmla="*/ 39 h 40"/>
                <a:gd name="T72" fmla="*/ 22 w 30"/>
                <a:gd name="T73" fmla="*/ 39 h 40"/>
                <a:gd name="T74" fmla="*/ 20 w 30"/>
                <a:gd name="T75" fmla="*/ 37 h 40"/>
                <a:gd name="T76" fmla="*/ 19 w 30"/>
                <a:gd name="T77" fmla="*/ 31 h 40"/>
                <a:gd name="T78" fmla="*/ 16 w 30"/>
                <a:gd name="T79" fmla="*/ 30 h 40"/>
                <a:gd name="T80" fmla="*/ 14 w 30"/>
                <a:gd name="T81" fmla="*/ 30 h 40"/>
                <a:gd name="T82" fmla="*/ 11 w 30"/>
                <a:gd name="T83" fmla="*/ 31 h 40"/>
                <a:gd name="T84" fmla="*/ 8 w 30"/>
                <a:gd name="T85" fmla="*/ 32 h 40"/>
                <a:gd name="T86" fmla="*/ 5 w 30"/>
                <a:gd name="T87" fmla="*/ 32 h 40"/>
                <a:gd name="T88" fmla="*/ 13 w 30"/>
                <a:gd name="T89" fmla="*/ 17 h 40"/>
                <a:gd name="T90" fmla="*/ 11 w 30"/>
                <a:gd name="T91" fmla="*/ 10 h 40"/>
                <a:gd name="T92" fmla="*/ 11 w 30"/>
                <a:gd name="T93"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40">
                  <a:moveTo>
                    <a:pt x="11" y="7"/>
                  </a:moveTo>
                  <a:lnTo>
                    <a:pt x="16" y="22"/>
                  </a:lnTo>
                  <a:lnTo>
                    <a:pt x="17" y="24"/>
                  </a:lnTo>
                  <a:lnTo>
                    <a:pt x="19" y="25"/>
                  </a:lnTo>
                  <a:lnTo>
                    <a:pt x="22" y="25"/>
                  </a:lnTo>
                  <a:lnTo>
                    <a:pt x="23" y="24"/>
                  </a:lnTo>
                  <a:lnTo>
                    <a:pt x="23" y="22"/>
                  </a:lnTo>
                  <a:lnTo>
                    <a:pt x="21" y="16"/>
                  </a:lnTo>
                  <a:lnTo>
                    <a:pt x="20" y="9"/>
                  </a:lnTo>
                  <a:lnTo>
                    <a:pt x="20" y="4"/>
                  </a:lnTo>
                  <a:lnTo>
                    <a:pt x="19" y="2"/>
                  </a:lnTo>
                  <a:lnTo>
                    <a:pt x="17" y="0"/>
                  </a:lnTo>
                  <a:lnTo>
                    <a:pt x="15" y="1"/>
                  </a:lnTo>
                  <a:lnTo>
                    <a:pt x="13" y="2"/>
                  </a:lnTo>
                  <a:lnTo>
                    <a:pt x="10" y="4"/>
                  </a:lnTo>
                  <a:lnTo>
                    <a:pt x="8" y="5"/>
                  </a:lnTo>
                  <a:lnTo>
                    <a:pt x="2" y="9"/>
                  </a:lnTo>
                  <a:lnTo>
                    <a:pt x="0" y="11"/>
                  </a:lnTo>
                  <a:lnTo>
                    <a:pt x="0" y="8"/>
                  </a:lnTo>
                  <a:lnTo>
                    <a:pt x="4" y="5"/>
                  </a:lnTo>
                  <a:lnTo>
                    <a:pt x="10" y="3"/>
                  </a:lnTo>
                  <a:lnTo>
                    <a:pt x="15" y="0"/>
                  </a:lnTo>
                  <a:lnTo>
                    <a:pt x="18" y="0"/>
                  </a:lnTo>
                  <a:lnTo>
                    <a:pt x="20" y="2"/>
                  </a:lnTo>
                  <a:lnTo>
                    <a:pt x="22" y="7"/>
                  </a:lnTo>
                  <a:lnTo>
                    <a:pt x="29" y="12"/>
                  </a:lnTo>
                  <a:lnTo>
                    <a:pt x="22" y="9"/>
                  </a:lnTo>
                  <a:lnTo>
                    <a:pt x="23" y="16"/>
                  </a:lnTo>
                  <a:lnTo>
                    <a:pt x="24" y="21"/>
                  </a:lnTo>
                  <a:lnTo>
                    <a:pt x="24" y="24"/>
                  </a:lnTo>
                  <a:lnTo>
                    <a:pt x="22" y="26"/>
                  </a:lnTo>
                  <a:lnTo>
                    <a:pt x="20" y="27"/>
                  </a:lnTo>
                  <a:lnTo>
                    <a:pt x="22" y="36"/>
                  </a:lnTo>
                  <a:lnTo>
                    <a:pt x="23" y="38"/>
                  </a:lnTo>
                  <a:lnTo>
                    <a:pt x="26" y="39"/>
                  </a:lnTo>
                  <a:lnTo>
                    <a:pt x="24" y="39"/>
                  </a:lnTo>
                  <a:lnTo>
                    <a:pt x="22" y="39"/>
                  </a:lnTo>
                  <a:lnTo>
                    <a:pt x="20" y="37"/>
                  </a:lnTo>
                  <a:lnTo>
                    <a:pt x="19" y="31"/>
                  </a:lnTo>
                  <a:lnTo>
                    <a:pt x="16" y="30"/>
                  </a:lnTo>
                  <a:lnTo>
                    <a:pt x="14" y="30"/>
                  </a:lnTo>
                  <a:lnTo>
                    <a:pt x="11" y="31"/>
                  </a:lnTo>
                  <a:lnTo>
                    <a:pt x="8" y="32"/>
                  </a:lnTo>
                  <a:lnTo>
                    <a:pt x="5" y="32"/>
                  </a:lnTo>
                  <a:lnTo>
                    <a:pt x="13" y="17"/>
                  </a:lnTo>
                  <a:lnTo>
                    <a:pt x="11" y="10"/>
                  </a:lnTo>
                  <a:lnTo>
                    <a:pt x="11"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2" name="Freeform 112"/>
            <p:cNvSpPr>
              <a:spLocks/>
            </p:cNvSpPr>
            <p:nvPr/>
          </p:nvSpPr>
          <p:spPr bwMode="auto">
            <a:xfrm>
              <a:off x="4915" y="2488"/>
              <a:ext cx="40" cy="27"/>
            </a:xfrm>
            <a:custGeom>
              <a:avLst/>
              <a:gdLst>
                <a:gd name="T0" fmla="*/ 28 w 40"/>
                <a:gd name="T1" fmla="*/ 0 h 27"/>
                <a:gd name="T2" fmla="*/ 28 w 40"/>
                <a:gd name="T3" fmla="*/ 2 h 27"/>
                <a:gd name="T4" fmla="*/ 29 w 40"/>
                <a:gd name="T5" fmla="*/ 5 h 27"/>
                <a:gd name="T6" fmla="*/ 30 w 40"/>
                <a:gd name="T7" fmla="*/ 7 h 27"/>
                <a:gd name="T8" fmla="*/ 32 w 40"/>
                <a:gd name="T9" fmla="*/ 8 h 27"/>
                <a:gd name="T10" fmla="*/ 34 w 40"/>
                <a:gd name="T11" fmla="*/ 9 h 27"/>
                <a:gd name="T12" fmla="*/ 36 w 40"/>
                <a:gd name="T13" fmla="*/ 9 h 27"/>
                <a:gd name="T14" fmla="*/ 39 w 40"/>
                <a:gd name="T15" fmla="*/ 9 h 27"/>
                <a:gd name="T16" fmla="*/ 34 w 40"/>
                <a:gd name="T17" fmla="*/ 24 h 27"/>
                <a:gd name="T18" fmla="*/ 32 w 40"/>
                <a:gd name="T19" fmla="*/ 24 h 27"/>
                <a:gd name="T20" fmla="*/ 29 w 40"/>
                <a:gd name="T21" fmla="*/ 23 h 27"/>
                <a:gd name="T22" fmla="*/ 26 w 40"/>
                <a:gd name="T23" fmla="*/ 21 h 27"/>
                <a:gd name="T24" fmla="*/ 23 w 40"/>
                <a:gd name="T25" fmla="*/ 21 h 27"/>
                <a:gd name="T26" fmla="*/ 20 w 40"/>
                <a:gd name="T27" fmla="*/ 21 h 27"/>
                <a:gd name="T28" fmla="*/ 17 w 40"/>
                <a:gd name="T29" fmla="*/ 22 h 27"/>
                <a:gd name="T30" fmla="*/ 12 w 40"/>
                <a:gd name="T31" fmla="*/ 24 h 27"/>
                <a:gd name="T32" fmla="*/ 7 w 40"/>
                <a:gd name="T33" fmla="*/ 26 h 27"/>
                <a:gd name="T34" fmla="*/ 4 w 40"/>
                <a:gd name="T35" fmla="*/ 26 h 27"/>
                <a:gd name="T36" fmla="*/ 2 w 40"/>
                <a:gd name="T37" fmla="*/ 24 h 27"/>
                <a:gd name="T38" fmla="*/ 0 w 40"/>
                <a:gd name="T39" fmla="*/ 24 h 27"/>
                <a:gd name="T40" fmla="*/ 0 w 40"/>
                <a:gd name="T41" fmla="*/ 21 h 27"/>
                <a:gd name="T42" fmla="*/ 0 w 40"/>
                <a:gd name="T43" fmla="*/ 20 h 27"/>
                <a:gd name="T44" fmla="*/ 0 w 40"/>
                <a:gd name="T45" fmla="*/ 22 h 27"/>
                <a:gd name="T46" fmla="*/ 2 w 40"/>
                <a:gd name="T47" fmla="*/ 24 h 27"/>
                <a:gd name="T48" fmla="*/ 4 w 40"/>
                <a:gd name="T49" fmla="*/ 24 h 27"/>
                <a:gd name="T50" fmla="*/ 7 w 40"/>
                <a:gd name="T51" fmla="*/ 24 h 27"/>
                <a:gd name="T52" fmla="*/ 12 w 40"/>
                <a:gd name="T53" fmla="*/ 23 h 27"/>
                <a:gd name="T54" fmla="*/ 17 w 40"/>
                <a:gd name="T55" fmla="*/ 21 h 27"/>
                <a:gd name="T56" fmla="*/ 20 w 40"/>
                <a:gd name="T57" fmla="*/ 18 h 27"/>
                <a:gd name="T58" fmla="*/ 20 w 40"/>
                <a:gd name="T59" fmla="*/ 16 h 27"/>
                <a:gd name="T60" fmla="*/ 20 w 40"/>
                <a:gd name="T61" fmla="*/ 14 h 27"/>
                <a:gd name="T62" fmla="*/ 20 w 40"/>
                <a:gd name="T63" fmla="*/ 13 h 27"/>
                <a:gd name="T64" fmla="*/ 18 w 40"/>
                <a:gd name="T65" fmla="*/ 11 h 27"/>
                <a:gd name="T66" fmla="*/ 15 w 40"/>
                <a:gd name="T67" fmla="*/ 11 h 27"/>
                <a:gd name="T68" fmla="*/ 12 w 40"/>
                <a:gd name="T69" fmla="*/ 11 h 27"/>
                <a:gd name="T70" fmla="*/ 9 w 40"/>
                <a:gd name="T71" fmla="*/ 15 h 27"/>
                <a:gd name="T72" fmla="*/ 5 w 40"/>
                <a:gd name="T73" fmla="*/ 17 h 27"/>
                <a:gd name="T74" fmla="*/ 9 w 40"/>
                <a:gd name="T75" fmla="*/ 14 h 27"/>
                <a:gd name="T76" fmla="*/ 11 w 40"/>
                <a:gd name="T77" fmla="*/ 10 h 27"/>
                <a:gd name="T78" fmla="*/ 14 w 40"/>
                <a:gd name="T79" fmla="*/ 9 h 27"/>
                <a:gd name="T80" fmla="*/ 17 w 40"/>
                <a:gd name="T81" fmla="*/ 8 h 27"/>
                <a:gd name="T82" fmla="*/ 20 w 40"/>
                <a:gd name="T83" fmla="*/ 7 h 27"/>
                <a:gd name="T84" fmla="*/ 23 w 40"/>
                <a:gd name="T85" fmla="*/ 3 h 27"/>
                <a:gd name="T86" fmla="*/ 27 w 40"/>
                <a:gd name="T87" fmla="*/ 0 h 27"/>
                <a:gd name="T88" fmla="*/ 28 w 40"/>
                <a:gd name="T8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 h="27">
                  <a:moveTo>
                    <a:pt x="28" y="0"/>
                  </a:moveTo>
                  <a:lnTo>
                    <a:pt x="28" y="2"/>
                  </a:lnTo>
                  <a:lnTo>
                    <a:pt x="29" y="5"/>
                  </a:lnTo>
                  <a:lnTo>
                    <a:pt x="30" y="7"/>
                  </a:lnTo>
                  <a:lnTo>
                    <a:pt x="32" y="8"/>
                  </a:lnTo>
                  <a:lnTo>
                    <a:pt x="34" y="9"/>
                  </a:lnTo>
                  <a:lnTo>
                    <a:pt x="36" y="9"/>
                  </a:lnTo>
                  <a:lnTo>
                    <a:pt x="39" y="9"/>
                  </a:lnTo>
                  <a:lnTo>
                    <a:pt x="34" y="24"/>
                  </a:lnTo>
                  <a:lnTo>
                    <a:pt x="32" y="24"/>
                  </a:lnTo>
                  <a:lnTo>
                    <a:pt x="29" y="23"/>
                  </a:lnTo>
                  <a:lnTo>
                    <a:pt x="26" y="21"/>
                  </a:lnTo>
                  <a:lnTo>
                    <a:pt x="23" y="21"/>
                  </a:lnTo>
                  <a:lnTo>
                    <a:pt x="20" y="21"/>
                  </a:lnTo>
                  <a:lnTo>
                    <a:pt x="17" y="22"/>
                  </a:lnTo>
                  <a:lnTo>
                    <a:pt x="12" y="24"/>
                  </a:lnTo>
                  <a:lnTo>
                    <a:pt x="7" y="26"/>
                  </a:lnTo>
                  <a:lnTo>
                    <a:pt x="4" y="26"/>
                  </a:lnTo>
                  <a:lnTo>
                    <a:pt x="2" y="24"/>
                  </a:lnTo>
                  <a:lnTo>
                    <a:pt x="0" y="24"/>
                  </a:lnTo>
                  <a:lnTo>
                    <a:pt x="0" y="21"/>
                  </a:lnTo>
                  <a:lnTo>
                    <a:pt x="0" y="20"/>
                  </a:lnTo>
                  <a:lnTo>
                    <a:pt x="0" y="22"/>
                  </a:lnTo>
                  <a:lnTo>
                    <a:pt x="2" y="24"/>
                  </a:lnTo>
                  <a:lnTo>
                    <a:pt x="4" y="24"/>
                  </a:lnTo>
                  <a:lnTo>
                    <a:pt x="7" y="24"/>
                  </a:lnTo>
                  <a:lnTo>
                    <a:pt x="12" y="23"/>
                  </a:lnTo>
                  <a:lnTo>
                    <a:pt x="17" y="21"/>
                  </a:lnTo>
                  <a:lnTo>
                    <a:pt x="20" y="18"/>
                  </a:lnTo>
                  <a:lnTo>
                    <a:pt x="20" y="16"/>
                  </a:lnTo>
                  <a:lnTo>
                    <a:pt x="20" y="14"/>
                  </a:lnTo>
                  <a:lnTo>
                    <a:pt x="20" y="13"/>
                  </a:lnTo>
                  <a:lnTo>
                    <a:pt x="18" y="11"/>
                  </a:lnTo>
                  <a:lnTo>
                    <a:pt x="15" y="11"/>
                  </a:lnTo>
                  <a:lnTo>
                    <a:pt x="12" y="11"/>
                  </a:lnTo>
                  <a:lnTo>
                    <a:pt x="9" y="15"/>
                  </a:lnTo>
                  <a:lnTo>
                    <a:pt x="5" y="17"/>
                  </a:lnTo>
                  <a:lnTo>
                    <a:pt x="9" y="14"/>
                  </a:lnTo>
                  <a:lnTo>
                    <a:pt x="11" y="10"/>
                  </a:lnTo>
                  <a:lnTo>
                    <a:pt x="14" y="9"/>
                  </a:lnTo>
                  <a:lnTo>
                    <a:pt x="17" y="8"/>
                  </a:lnTo>
                  <a:lnTo>
                    <a:pt x="20" y="7"/>
                  </a:lnTo>
                  <a:lnTo>
                    <a:pt x="23" y="3"/>
                  </a:lnTo>
                  <a:lnTo>
                    <a:pt x="27" y="0"/>
                  </a:lnTo>
                  <a:lnTo>
                    <a:pt x="2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3" name="Freeform 113"/>
            <p:cNvSpPr>
              <a:spLocks/>
            </p:cNvSpPr>
            <p:nvPr/>
          </p:nvSpPr>
          <p:spPr bwMode="auto">
            <a:xfrm>
              <a:off x="4968" y="2493"/>
              <a:ext cx="19" cy="29"/>
            </a:xfrm>
            <a:custGeom>
              <a:avLst/>
              <a:gdLst>
                <a:gd name="T0" fmla="*/ 2 w 19"/>
                <a:gd name="T1" fmla="*/ 0 h 29"/>
                <a:gd name="T2" fmla="*/ 2 w 19"/>
                <a:gd name="T3" fmla="*/ 14 h 29"/>
                <a:gd name="T4" fmla="*/ 0 w 19"/>
                <a:gd name="T5" fmla="*/ 25 h 29"/>
                <a:gd name="T6" fmla="*/ 2 w 19"/>
                <a:gd name="T7" fmla="*/ 24 h 29"/>
                <a:gd name="T8" fmla="*/ 4 w 19"/>
                <a:gd name="T9" fmla="*/ 26 h 29"/>
                <a:gd name="T10" fmla="*/ 6 w 19"/>
                <a:gd name="T11" fmla="*/ 28 h 29"/>
                <a:gd name="T12" fmla="*/ 8 w 19"/>
                <a:gd name="T13" fmla="*/ 28 h 29"/>
                <a:gd name="T14" fmla="*/ 9 w 19"/>
                <a:gd name="T15" fmla="*/ 24 h 29"/>
                <a:gd name="T16" fmla="*/ 10 w 19"/>
                <a:gd name="T17" fmla="*/ 18 h 29"/>
                <a:gd name="T18" fmla="*/ 11 w 19"/>
                <a:gd name="T19" fmla="*/ 23 h 29"/>
                <a:gd name="T20" fmla="*/ 13 w 19"/>
                <a:gd name="T21" fmla="*/ 25 h 29"/>
                <a:gd name="T22" fmla="*/ 16 w 19"/>
                <a:gd name="T23" fmla="*/ 26 h 29"/>
                <a:gd name="T24" fmla="*/ 18 w 19"/>
                <a:gd name="T25" fmla="*/ 26 h 29"/>
                <a:gd name="T26" fmla="*/ 18 w 19"/>
                <a:gd name="T27" fmla="*/ 25 h 29"/>
                <a:gd name="T28" fmla="*/ 17 w 19"/>
                <a:gd name="T29" fmla="*/ 19 h 29"/>
                <a:gd name="T30" fmla="*/ 17 w 19"/>
                <a:gd name="T31" fmla="*/ 16 h 29"/>
                <a:gd name="T32" fmla="*/ 17 w 19"/>
                <a:gd name="T33" fmla="*/ 20 h 29"/>
                <a:gd name="T34" fmla="*/ 17 w 19"/>
                <a:gd name="T35" fmla="*/ 25 h 29"/>
                <a:gd name="T36" fmla="*/ 15 w 19"/>
                <a:gd name="T37" fmla="*/ 24 h 29"/>
                <a:gd name="T38" fmla="*/ 12 w 19"/>
                <a:gd name="T39" fmla="*/ 22 h 29"/>
                <a:gd name="T40" fmla="*/ 11 w 19"/>
                <a:gd name="T41" fmla="*/ 19 h 29"/>
                <a:gd name="T42" fmla="*/ 10 w 19"/>
                <a:gd name="T43" fmla="*/ 13 h 29"/>
                <a:gd name="T44" fmla="*/ 11 w 19"/>
                <a:gd name="T45" fmla="*/ 8 h 29"/>
                <a:gd name="T46" fmla="*/ 16 w 19"/>
                <a:gd name="T47" fmla="*/ 11 h 29"/>
                <a:gd name="T48" fmla="*/ 17 w 19"/>
                <a:gd name="T49" fmla="*/ 12 h 29"/>
                <a:gd name="T50" fmla="*/ 16 w 19"/>
                <a:gd name="T51" fmla="*/ 11 h 29"/>
                <a:gd name="T52" fmla="*/ 15 w 19"/>
                <a:gd name="T53" fmla="*/ 9 h 29"/>
                <a:gd name="T54" fmla="*/ 11 w 19"/>
                <a:gd name="T55" fmla="*/ 6 h 29"/>
                <a:gd name="T56" fmla="*/ 10 w 19"/>
                <a:gd name="T57" fmla="*/ 4 h 29"/>
                <a:gd name="T58" fmla="*/ 7 w 19"/>
                <a:gd name="T59" fmla="*/ 2 h 29"/>
                <a:gd name="T60" fmla="*/ 9 w 19"/>
                <a:gd name="T61" fmla="*/ 4 h 29"/>
                <a:gd name="T62" fmla="*/ 10 w 19"/>
                <a:gd name="T63" fmla="*/ 7 h 29"/>
                <a:gd name="T64" fmla="*/ 10 w 19"/>
                <a:gd name="T65" fmla="*/ 9 h 29"/>
                <a:gd name="T66" fmla="*/ 8 w 19"/>
                <a:gd name="T67" fmla="*/ 16 h 29"/>
                <a:gd name="T68" fmla="*/ 8 w 19"/>
                <a:gd name="T69" fmla="*/ 20 h 29"/>
                <a:gd name="T70" fmla="*/ 8 w 19"/>
                <a:gd name="T71" fmla="*/ 25 h 29"/>
                <a:gd name="T72" fmla="*/ 8 w 19"/>
                <a:gd name="T73" fmla="*/ 26 h 29"/>
                <a:gd name="T74" fmla="*/ 6 w 19"/>
                <a:gd name="T75" fmla="*/ 26 h 29"/>
                <a:gd name="T76" fmla="*/ 4 w 19"/>
                <a:gd name="T77" fmla="*/ 25 h 29"/>
                <a:gd name="T78" fmla="*/ 2 w 19"/>
                <a:gd name="T79" fmla="*/ 23 h 29"/>
                <a:gd name="T80" fmla="*/ 2 w 19"/>
                <a:gd name="T81" fmla="*/ 21 h 29"/>
                <a:gd name="T82" fmla="*/ 4 w 19"/>
                <a:gd name="T83" fmla="*/ 14 h 29"/>
                <a:gd name="T84" fmla="*/ 4 w 19"/>
                <a:gd name="T85" fmla="*/ 3 h 29"/>
                <a:gd name="T86" fmla="*/ 4 w 19"/>
                <a:gd name="T87" fmla="*/ 1 h 29"/>
                <a:gd name="T88" fmla="*/ 3 w 19"/>
                <a:gd name="T89" fmla="*/ 0 h 29"/>
                <a:gd name="T90" fmla="*/ 2 w 19"/>
                <a:gd name="T9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 h="29">
                  <a:moveTo>
                    <a:pt x="2" y="0"/>
                  </a:moveTo>
                  <a:lnTo>
                    <a:pt x="2" y="14"/>
                  </a:lnTo>
                  <a:lnTo>
                    <a:pt x="0" y="25"/>
                  </a:lnTo>
                  <a:lnTo>
                    <a:pt x="2" y="24"/>
                  </a:lnTo>
                  <a:lnTo>
                    <a:pt x="4" y="26"/>
                  </a:lnTo>
                  <a:lnTo>
                    <a:pt x="6" y="28"/>
                  </a:lnTo>
                  <a:lnTo>
                    <a:pt x="8" y="28"/>
                  </a:lnTo>
                  <a:lnTo>
                    <a:pt x="9" y="24"/>
                  </a:lnTo>
                  <a:lnTo>
                    <a:pt x="10" y="18"/>
                  </a:lnTo>
                  <a:lnTo>
                    <a:pt x="11" y="23"/>
                  </a:lnTo>
                  <a:lnTo>
                    <a:pt x="13" y="25"/>
                  </a:lnTo>
                  <a:lnTo>
                    <a:pt x="16" y="26"/>
                  </a:lnTo>
                  <a:lnTo>
                    <a:pt x="18" y="26"/>
                  </a:lnTo>
                  <a:lnTo>
                    <a:pt x="18" y="25"/>
                  </a:lnTo>
                  <a:lnTo>
                    <a:pt x="17" y="19"/>
                  </a:lnTo>
                  <a:lnTo>
                    <a:pt x="17" y="16"/>
                  </a:lnTo>
                  <a:lnTo>
                    <a:pt x="17" y="20"/>
                  </a:lnTo>
                  <a:lnTo>
                    <a:pt x="17" y="25"/>
                  </a:lnTo>
                  <a:lnTo>
                    <a:pt x="15" y="24"/>
                  </a:lnTo>
                  <a:lnTo>
                    <a:pt x="12" y="22"/>
                  </a:lnTo>
                  <a:lnTo>
                    <a:pt x="11" y="19"/>
                  </a:lnTo>
                  <a:lnTo>
                    <a:pt x="10" y="13"/>
                  </a:lnTo>
                  <a:lnTo>
                    <a:pt x="11" y="8"/>
                  </a:lnTo>
                  <a:lnTo>
                    <a:pt x="16" y="11"/>
                  </a:lnTo>
                  <a:lnTo>
                    <a:pt x="17" y="12"/>
                  </a:lnTo>
                  <a:lnTo>
                    <a:pt x="16" y="11"/>
                  </a:lnTo>
                  <a:lnTo>
                    <a:pt x="15" y="9"/>
                  </a:lnTo>
                  <a:lnTo>
                    <a:pt x="11" y="6"/>
                  </a:lnTo>
                  <a:lnTo>
                    <a:pt x="10" y="4"/>
                  </a:lnTo>
                  <a:lnTo>
                    <a:pt x="7" y="2"/>
                  </a:lnTo>
                  <a:lnTo>
                    <a:pt x="9" y="4"/>
                  </a:lnTo>
                  <a:lnTo>
                    <a:pt x="10" y="7"/>
                  </a:lnTo>
                  <a:lnTo>
                    <a:pt x="10" y="9"/>
                  </a:lnTo>
                  <a:lnTo>
                    <a:pt x="8" y="16"/>
                  </a:lnTo>
                  <a:lnTo>
                    <a:pt x="8" y="20"/>
                  </a:lnTo>
                  <a:lnTo>
                    <a:pt x="8" y="25"/>
                  </a:lnTo>
                  <a:lnTo>
                    <a:pt x="8" y="26"/>
                  </a:lnTo>
                  <a:lnTo>
                    <a:pt x="6" y="26"/>
                  </a:lnTo>
                  <a:lnTo>
                    <a:pt x="4" y="25"/>
                  </a:lnTo>
                  <a:lnTo>
                    <a:pt x="2" y="23"/>
                  </a:lnTo>
                  <a:lnTo>
                    <a:pt x="2" y="21"/>
                  </a:lnTo>
                  <a:lnTo>
                    <a:pt x="4" y="14"/>
                  </a:lnTo>
                  <a:lnTo>
                    <a:pt x="4" y="3"/>
                  </a:lnTo>
                  <a:lnTo>
                    <a:pt x="4" y="1"/>
                  </a:lnTo>
                  <a:lnTo>
                    <a:pt x="3" y="0"/>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4" name="Freeform 114"/>
            <p:cNvSpPr>
              <a:spLocks/>
            </p:cNvSpPr>
            <p:nvPr/>
          </p:nvSpPr>
          <p:spPr bwMode="auto">
            <a:xfrm>
              <a:off x="4742" y="2510"/>
              <a:ext cx="150" cy="14"/>
            </a:xfrm>
            <a:custGeom>
              <a:avLst/>
              <a:gdLst>
                <a:gd name="T0" fmla="*/ 149 w 150"/>
                <a:gd name="T1" fmla="*/ 11 h 14"/>
                <a:gd name="T2" fmla="*/ 148 w 150"/>
                <a:gd name="T3" fmla="*/ 8 h 14"/>
                <a:gd name="T4" fmla="*/ 147 w 150"/>
                <a:gd name="T5" fmla="*/ 7 h 14"/>
                <a:gd name="T6" fmla="*/ 141 w 150"/>
                <a:gd name="T7" fmla="*/ 5 h 14"/>
                <a:gd name="T8" fmla="*/ 129 w 150"/>
                <a:gd name="T9" fmla="*/ 5 h 14"/>
                <a:gd name="T10" fmla="*/ 104 w 150"/>
                <a:gd name="T11" fmla="*/ 6 h 14"/>
                <a:gd name="T12" fmla="*/ 79 w 150"/>
                <a:gd name="T13" fmla="*/ 8 h 14"/>
                <a:gd name="T14" fmla="*/ 43 w 150"/>
                <a:gd name="T15" fmla="*/ 11 h 14"/>
                <a:gd name="T16" fmla="*/ 26 w 150"/>
                <a:gd name="T17" fmla="*/ 12 h 14"/>
                <a:gd name="T18" fmla="*/ 2 w 150"/>
                <a:gd name="T19" fmla="*/ 0 h 14"/>
                <a:gd name="T20" fmla="*/ 0 w 150"/>
                <a:gd name="T21" fmla="*/ 0 h 14"/>
                <a:gd name="T22" fmla="*/ 26 w 150"/>
                <a:gd name="T23" fmla="*/ 13 h 14"/>
                <a:gd name="T24" fmla="*/ 149 w 150"/>
                <a:gd name="T2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14">
                  <a:moveTo>
                    <a:pt x="149" y="11"/>
                  </a:moveTo>
                  <a:lnTo>
                    <a:pt x="148" y="8"/>
                  </a:lnTo>
                  <a:lnTo>
                    <a:pt x="147" y="7"/>
                  </a:lnTo>
                  <a:lnTo>
                    <a:pt x="141" y="5"/>
                  </a:lnTo>
                  <a:lnTo>
                    <a:pt x="129" y="5"/>
                  </a:lnTo>
                  <a:lnTo>
                    <a:pt x="104" y="6"/>
                  </a:lnTo>
                  <a:lnTo>
                    <a:pt x="79" y="8"/>
                  </a:lnTo>
                  <a:lnTo>
                    <a:pt x="43" y="11"/>
                  </a:lnTo>
                  <a:lnTo>
                    <a:pt x="26" y="12"/>
                  </a:lnTo>
                  <a:lnTo>
                    <a:pt x="2" y="0"/>
                  </a:lnTo>
                  <a:lnTo>
                    <a:pt x="0" y="0"/>
                  </a:lnTo>
                  <a:lnTo>
                    <a:pt x="26" y="13"/>
                  </a:lnTo>
                  <a:lnTo>
                    <a:pt x="149"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5" name="Freeform 115"/>
            <p:cNvSpPr>
              <a:spLocks/>
            </p:cNvSpPr>
            <p:nvPr/>
          </p:nvSpPr>
          <p:spPr bwMode="auto">
            <a:xfrm>
              <a:off x="4755" y="2496"/>
              <a:ext cx="132" cy="20"/>
            </a:xfrm>
            <a:custGeom>
              <a:avLst/>
              <a:gdLst>
                <a:gd name="T0" fmla="*/ 131 w 132"/>
                <a:gd name="T1" fmla="*/ 19 h 20"/>
                <a:gd name="T2" fmla="*/ 123 w 132"/>
                <a:gd name="T3" fmla="*/ 17 h 20"/>
                <a:gd name="T4" fmla="*/ 107 w 132"/>
                <a:gd name="T5" fmla="*/ 15 h 20"/>
                <a:gd name="T6" fmla="*/ 84 w 132"/>
                <a:gd name="T7" fmla="*/ 14 h 20"/>
                <a:gd name="T8" fmla="*/ 56 w 132"/>
                <a:gd name="T9" fmla="*/ 13 h 20"/>
                <a:gd name="T10" fmla="*/ 37 w 132"/>
                <a:gd name="T11" fmla="*/ 11 h 20"/>
                <a:gd name="T12" fmla="*/ 26 w 132"/>
                <a:gd name="T13" fmla="*/ 9 h 20"/>
                <a:gd name="T14" fmla="*/ 14 w 132"/>
                <a:gd name="T15" fmla="*/ 6 h 20"/>
                <a:gd name="T16" fmla="*/ 8 w 132"/>
                <a:gd name="T17" fmla="*/ 3 h 20"/>
                <a:gd name="T18" fmla="*/ 3 w 132"/>
                <a:gd name="T19" fmla="*/ 0 h 20"/>
                <a:gd name="T20" fmla="*/ 0 w 132"/>
                <a:gd name="T21" fmla="*/ 9 h 20"/>
                <a:gd name="T22" fmla="*/ 8 w 132"/>
                <a:gd name="T23" fmla="*/ 11 h 20"/>
                <a:gd name="T24" fmla="*/ 21 w 132"/>
                <a:gd name="T25" fmla="*/ 13 h 20"/>
                <a:gd name="T26" fmla="*/ 40 w 132"/>
                <a:gd name="T27" fmla="*/ 13 h 20"/>
                <a:gd name="T28" fmla="*/ 66 w 132"/>
                <a:gd name="T29" fmla="*/ 14 h 20"/>
                <a:gd name="T30" fmla="*/ 90 w 132"/>
                <a:gd name="T31" fmla="*/ 15 h 20"/>
                <a:gd name="T32" fmla="*/ 106 w 132"/>
                <a:gd name="T33" fmla="*/ 16 h 20"/>
                <a:gd name="T34" fmla="*/ 119 w 132"/>
                <a:gd name="T35" fmla="*/ 17 h 20"/>
                <a:gd name="T36" fmla="*/ 131 w 132"/>
                <a:gd name="T3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20">
                  <a:moveTo>
                    <a:pt x="131" y="19"/>
                  </a:moveTo>
                  <a:lnTo>
                    <a:pt x="123" y="17"/>
                  </a:lnTo>
                  <a:lnTo>
                    <a:pt x="107" y="15"/>
                  </a:lnTo>
                  <a:lnTo>
                    <a:pt x="84" y="14"/>
                  </a:lnTo>
                  <a:lnTo>
                    <a:pt x="56" y="13"/>
                  </a:lnTo>
                  <a:lnTo>
                    <a:pt x="37" y="11"/>
                  </a:lnTo>
                  <a:lnTo>
                    <a:pt x="26" y="9"/>
                  </a:lnTo>
                  <a:lnTo>
                    <a:pt x="14" y="6"/>
                  </a:lnTo>
                  <a:lnTo>
                    <a:pt x="8" y="3"/>
                  </a:lnTo>
                  <a:lnTo>
                    <a:pt x="3" y="0"/>
                  </a:lnTo>
                  <a:lnTo>
                    <a:pt x="0" y="9"/>
                  </a:lnTo>
                  <a:lnTo>
                    <a:pt x="8" y="11"/>
                  </a:lnTo>
                  <a:lnTo>
                    <a:pt x="21" y="13"/>
                  </a:lnTo>
                  <a:lnTo>
                    <a:pt x="40" y="13"/>
                  </a:lnTo>
                  <a:lnTo>
                    <a:pt x="66" y="14"/>
                  </a:lnTo>
                  <a:lnTo>
                    <a:pt x="90" y="15"/>
                  </a:lnTo>
                  <a:lnTo>
                    <a:pt x="106" y="16"/>
                  </a:lnTo>
                  <a:lnTo>
                    <a:pt x="119" y="17"/>
                  </a:lnTo>
                  <a:lnTo>
                    <a:pt x="131" y="1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6" name="Freeform 116"/>
            <p:cNvSpPr>
              <a:spLocks/>
            </p:cNvSpPr>
            <p:nvPr/>
          </p:nvSpPr>
          <p:spPr bwMode="auto">
            <a:xfrm>
              <a:off x="4891" y="2515"/>
              <a:ext cx="107" cy="7"/>
            </a:xfrm>
            <a:custGeom>
              <a:avLst/>
              <a:gdLst>
                <a:gd name="T0" fmla="*/ 106 w 107"/>
                <a:gd name="T1" fmla="*/ 5 h 7"/>
                <a:gd name="T2" fmla="*/ 0 w 107"/>
                <a:gd name="T3" fmla="*/ 6 h 7"/>
                <a:gd name="T4" fmla="*/ 5 w 107"/>
                <a:gd name="T5" fmla="*/ 3 h 7"/>
                <a:gd name="T6" fmla="*/ 13 w 107"/>
                <a:gd name="T7" fmla="*/ 1 h 7"/>
                <a:gd name="T8" fmla="*/ 19 w 107"/>
                <a:gd name="T9" fmla="*/ 0 h 7"/>
                <a:gd name="T10" fmla="*/ 25 w 107"/>
                <a:gd name="T11" fmla="*/ 0 h 7"/>
                <a:gd name="T12" fmla="*/ 33 w 107"/>
                <a:gd name="T13" fmla="*/ 1 h 7"/>
                <a:gd name="T14" fmla="*/ 47 w 107"/>
                <a:gd name="T15" fmla="*/ 2 h 7"/>
                <a:gd name="T16" fmla="*/ 61 w 107"/>
                <a:gd name="T17" fmla="*/ 4 h 7"/>
                <a:gd name="T18" fmla="*/ 71 w 107"/>
                <a:gd name="T19" fmla="*/ 5 h 7"/>
                <a:gd name="T20" fmla="*/ 106 w 107"/>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7">
                  <a:moveTo>
                    <a:pt x="106" y="5"/>
                  </a:moveTo>
                  <a:lnTo>
                    <a:pt x="0" y="6"/>
                  </a:lnTo>
                  <a:lnTo>
                    <a:pt x="5" y="3"/>
                  </a:lnTo>
                  <a:lnTo>
                    <a:pt x="13" y="1"/>
                  </a:lnTo>
                  <a:lnTo>
                    <a:pt x="19" y="0"/>
                  </a:lnTo>
                  <a:lnTo>
                    <a:pt x="25" y="0"/>
                  </a:lnTo>
                  <a:lnTo>
                    <a:pt x="33" y="1"/>
                  </a:lnTo>
                  <a:lnTo>
                    <a:pt x="47" y="2"/>
                  </a:lnTo>
                  <a:lnTo>
                    <a:pt x="61" y="4"/>
                  </a:lnTo>
                  <a:lnTo>
                    <a:pt x="71" y="5"/>
                  </a:lnTo>
                  <a:lnTo>
                    <a:pt x="106"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7" name="Freeform 117"/>
            <p:cNvSpPr>
              <a:spLocks/>
            </p:cNvSpPr>
            <p:nvPr/>
          </p:nvSpPr>
          <p:spPr bwMode="auto">
            <a:xfrm>
              <a:off x="4864" y="2499"/>
              <a:ext cx="60" cy="8"/>
            </a:xfrm>
            <a:custGeom>
              <a:avLst/>
              <a:gdLst>
                <a:gd name="T0" fmla="*/ 58 w 60"/>
                <a:gd name="T1" fmla="*/ 5 h 8"/>
                <a:gd name="T2" fmla="*/ 49 w 60"/>
                <a:gd name="T3" fmla="*/ 2 h 8"/>
                <a:gd name="T4" fmla="*/ 39 w 60"/>
                <a:gd name="T5" fmla="*/ 2 h 8"/>
                <a:gd name="T6" fmla="*/ 31 w 60"/>
                <a:gd name="T7" fmla="*/ 2 h 8"/>
                <a:gd name="T8" fmla="*/ 18 w 60"/>
                <a:gd name="T9" fmla="*/ 2 h 8"/>
                <a:gd name="T10" fmla="*/ 10 w 60"/>
                <a:gd name="T11" fmla="*/ 4 h 8"/>
                <a:gd name="T12" fmla="*/ 3 w 60"/>
                <a:gd name="T13" fmla="*/ 7 h 8"/>
                <a:gd name="T14" fmla="*/ 0 w 60"/>
                <a:gd name="T15" fmla="*/ 6 h 8"/>
                <a:gd name="T16" fmla="*/ 6 w 60"/>
                <a:gd name="T17" fmla="*/ 3 h 8"/>
                <a:gd name="T18" fmla="*/ 16 w 60"/>
                <a:gd name="T19" fmla="*/ 1 h 8"/>
                <a:gd name="T20" fmla="*/ 28 w 60"/>
                <a:gd name="T21" fmla="*/ 0 h 8"/>
                <a:gd name="T22" fmla="*/ 40 w 60"/>
                <a:gd name="T23" fmla="*/ 0 h 8"/>
                <a:gd name="T24" fmla="*/ 50 w 60"/>
                <a:gd name="T25" fmla="*/ 1 h 8"/>
                <a:gd name="T26" fmla="*/ 59 w 60"/>
                <a:gd name="T27" fmla="*/ 3 h 8"/>
                <a:gd name="T28" fmla="*/ 58 w 60"/>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
                  <a:moveTo>
                    <a:pt x="58" y="5"/>
                  </a:moveTo>
                  <a:lnTo>
                    <a:pt x="49" y="2"/>
                  </a:lnTo>
                  <a:lnTo>
                    <a:pt x="39" y="2"/>
                  </a:lnTo>
                  <a:lnTo>
                    <a:pt x="31" y="2"/>
                  </a:lnTo>
                  <a:lnTo>
                    <a:pt x="18" y="2"/>
                  </a:lnTo>
                  <a:lnTo>
                    <a:pt x="10" y="4"/>
                  </a:lnTo>
                  <a:lnTo>
                    <a:pt x="3" y="7"/>
                  </a:lnTo>
                  <a:lnTo>
                    <a:pt x="0" y="6"/>
                  </a:lnTo>
                  <a:lnTo>
                    <a:pt x="6" y="3"/>
                  </a:lnTo>
                  <a:lnTo>
                    <a:pt x="16" y="1"/>
                  </a:lnTo>
                  <a:lnTo>
                    <a:pt x="28" y="0"/>
                  </a:lnTo>
                  <a:lnTo>
                    <a:pt x="40" y="0"/>
                  </a:lnTo>
                  <a:lnTo>
                    <a:pt x="50" y="1"/>
                  </a:lnTo>
                  <a:lnTo>
                    <a:pt x="59" y="3"/>
                  </a:lnTo>
                  <a:lnTo>
                    <a:pt x="5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8" name="Line 118"/>
            <p:cNvSpPr>
              <a:spLocks noChangeShapeType="1"/>
            </p:cNvSpPr>
            <p:nvPr/>
          </p:nvSpPr>
          <p:spPr bwMode="auto">
            <a:xfrm flipH="1">
              <a:off x="4973" y="2488"/>
              <a:ext cx="34"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9" name="Line 119"/>
            <p:cNvSpPr>
              <a:spLocks noChangeShapeType="1"/>
            </p:cNvSpPr>
            <p:nvPr/>
          </p:nvSpPr>
          <p:spPr bwMode="auto">
            <a:xfrm flipH="1">
              <a:off x="4825" y="2488"/>
              <a:ext cx="11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0" name="Line 120"/>
            <p:cNvSpPr>
              <a:spLocks noChangeShapeType="1"/>
            </p:cNvSpPr>
            <p:nvPr/>
          </p:nvSpPr>
          <p:spPr bwMode="auto">
            <a:xfrm flipH="1">
              <a:off x="4482" y="2488"/>
              <a:ext cx="16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1" name="Freeform 121"/>
            <p:cNvSpPr>
              <a:spLocks/>
            </p:cNvSpPr>
            <p:nvPr/>
          </p:nvSpPr>
          <p:spPr bwMode="auto">
            <a:xfrm>
              <a:off x="4667" y="2274"/>
              <a:ext cx="61" cy="29"/>
            </a:xfrm>
            <a:custGeom>
              <a:avLst/>
              <a:gdLst>
                <a:gd name="T0" fmla="*/ 50 w 61"/>
                <a:gd name="T1" fmla="*/ 0 h 29"/>
                <a:gd name="T2" fmla="*/ 0 w 61"/>
                <a:gd name="T3" fmla="*/ 20 h 29"/>
                <a:gd name="T4" fmla="*/ 19 w 61"/>
                <a:gd name="T5" fmla="*/ 28 h 29"/>
                <a:gd name="T6" fmla="*/ 60 w 61"/>
                <a:gd name="T7" fmla="*/ 4 h 29"/>
                <a:gd name="T8" fmla="*/ 50 w 61"/>
                <a:gd name="T9" fmla="*/ 0 h 29"/>
              </a:gdLst>
              <a:ahLst/>
              <a:cxnLst>
                <a:cxn ang="0">
                  <a:pos x="T0" y="T1"/>
                </a:cxn>
                <a:cxn ang="0">
                  <a:pos x="T2" y="T3"/>
                </a:cxn>
                <a:cxn ang="0">
                  <a:pos x="T4" y="T5"/>
                </a:cxn>
                <a:cxn ang="0">
                  <a:pos x="T6" y="T7"/>
                </a:cxn>
                <a:cxn ang="0">
                  <a:pos x="T8" y="T9"/>
                </a:cxn>
              </a:cxnLst>
              <a:rect l="0" t="0" r="r" b="b"/>
              <a:pathLst>
                <a:path w="61" h="29">
                  <a:moveTo>
                    <a:pt x="50" y="0"/>
                  </a:moveTo>
                  <a:lnTo>
                    <a:pt x="0" y="20"/>
                  </a:lnTo>
                  <a:lnTo>
                    <a:pt x="19" y="28"/>
                  </a:lnTo>
                  <a:lnTo>
                    <a:pt x="60" y="4"/>
                  </a:lnTo>
                  <a:lnTo>
                    <a:pt x="50" y="0"/>
                  </a:lnTo>
                </a:path>
              </a:pathLst>
            </a:custGeom>
            <a:solidFill>
              <a:srgbClr val="004200"/>
            </a:solidFill>
            <a:ln w="12700" cap="rnd" cmpd="sng">
              <a:solidFill>
                <a:srgbClr val="0042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2" name="Line 122"/>
            <p:cNvSpPr>
              <a:spLocks noChangeShapeType="1"/>
            </p:cNvSpPr>
            <p:nvPr/>
          </p:nvSpPr>
          <p:spPr bwMode="auto">
            <a:xfrm flipH="1" flipV="1">
              <a:off x="4667" y="2289"/>
              <a:ext cx="28" cy="17"/>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3" name="Freeform 123"/>
            <p:cNvSpPr>
              <a:spLocks/>
            </p:cNvSpPr>
            <p:nvPr/>
          </p:nvSpPr>
          <p:spPr bwMode="auto">
            <a:xfrm>
              <a:off x="4687" y="2284"/>
              <a:ext cx="15" cy="12"/>
            </a:xfrm>
            <a:custGeom>
              <a:avLst/>
              <a:gdLst>
                <a:gd name="T0" fmla="*/ 7 w 15"/>
                <a:gd name="T1" fmla="*/ 0 h 12"/>
                <a:gd name="T2" fmla="*/ 8 w 15"/>
                <a:gd name="T3" fmla="*/ 1 h 12"/>
                <a:gd name="T4" fmla="*/ 10 w 15"/>
                <a:gd name="T5" fmla="*/ 0 h 12"/>
                <a:gd name="T6" fmla="*/ 11 w 15"/>
                <a:gd name="T7" fmla="*/ 2 h 12"/>
                <a:gd name="T8" fmla="*/ 12 w 15"/>
                <a:gd name="T9" fmla="*/ 2 h 12"/>
                <a:gd name="T10" fmla="*/ 12 w 15"/>
                <a:gd name="T11" fmla="*/ 3 h 12"/>
                <a:gd name="T12" fmla="*/ 14 w 15"/>
                <a:gd name="T13" fmla="*/ 4 h 12"/>
                <a:gd name="T14" fmla="*/ 13 w 15"/>
                <a:gd name="T15" fmla="*/ 5 h 12"/>
                <a:gd name="T16" fmla="*/ 14 w 15"/>
                <a:gd name="T17" fmla="*/ 6 h 12"/>
                <a:gd name="T18" fmla="*/ 13 w 15"/>
                <a:gd name="T19" fmla="*/ 7 h 12"/>
                <a:gd name="T20" fmla="*/ 14 w 15"/>
                <a:gd name="T21" fmla="*/ 8 h 12"/>
                <a:gd name="T22" fmla="*/ 12 w 15"/>
                <a:gd name="T23" fmla="*/ 8 h 12"/>
                <a:gd name="T24" fmla="*/ 12 w 15"/>
                <a:gd name="T25" fmla="*/ 10 h 12"/>
                <a:gd name="T26" fmla="*/ 10 w 15"/>
                <a:gd name="T27" fmla="*/ 10 h 12"/>
                <a:gd name="T28" fmla="*/ 10 w 15"/>
                <a:gd name="T29" fmla="*/ 11 h 12"/>
                <a:gd name="T30" fmla="*/ 8 w 15"/>
                <a:gd name="T31" fmla="*/ 10 h 12"/>
                <a:gd name="T32" fmla="*/ 7 w 15"/>
                <a:gd name="T33" fmla="*/ 11 h 12"/>
                <a:gd name="T34" fmla="*/ 6 w 15"/>
                <a:gd name="T35" fmla="*/ 11 h 12"/>
                <a:gd name="T36" fmla="*/ 4 w 15"/>
                <a:gd name="T37" fmla="*/ 11 h 12"/>
                <a:gd name="T38" fmla="*/ 4 w 15"/>
                <a:gd name="T39" fmla="*/ 10 h 12"/>
                <a:gd name="T40" fmla="*/ 2 w 15"/>
                <a:gd name="T41" fmla="*/ 10 h 12"/>
                <a:gd name="T42" fmla="*/ 2 w 15"/>
                <a:gd name="T43" fmla="*/ 8 h 12"/>
                <a:gd name="T44" fmla="*/ 0 w 15"/>
                <a:gd name="T45" fmla="*/ 8 h 12"/>
                <a:gd name="T46" fmla="*/ 1 w 15"/>
                <a:gd name="T47" fmla="*/ 6 h 12"/>
                <a:gd name="T48" fmla="*/ 0 w 15"/>
                <a:gd name="T49" fmla="*/ 6 h 12"/>
                <a:gd name="T50" fmla="*/ 1 w 15"/>
                <a:gd name="T51" fmla="*/ 4 h 12"/>
                <a:gd name="T52" fmla="*/ 0 w 15"/>
                <a:gd name="T53" fmla="*/ 4 h 12"/>
                <a:gd name="T54" fmla="*/ 2 w 15"/>
                <a:gd name="T55" fmla="*/ 3 h 12"/>
                <a:gd name="T56" fmla="*/ 2 w 15"/>
                <a:gd name="T57" fmla="*/ 2 h 12"/>
                <a:gd name="T58" fmla="*/ 4 w 15"/>
                <a:gd name="T59" fmla="*/ 2 h 12"/>
                <a:gd name="T60" fmla="*/ 4 w 15"/>
                <a:gd name="T61" fmla="*/ 0 h 12"/>
                <a:gd name="T62" fmla="*/ 6 w 15"/>
                <a:gd name="T63" fmla="*/ 1 h 12"/>
                <a:gd name="T64" fmla="*/ 7 w 15"/>
                <a:gd name="T6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12">
                  <a:moveTo>
                    <a:pt x="7" y="0"/>
                  </a:moveTo>
                  <a:lnTo>
                    <a:pt x="8" y="1"/>
                  </a:lnTo>
                  <a:lnTo>
                    <a:pt x="10" y="0"/>
                  </a:lnTo>
                  <a:lnTo>
                    <a:pt x="11" y="2"/>
                  </a:lnTo>
                  <a:lnTo>
                    <a:pt x="12" y="2"/>
                  </a:lnTo>
                  <a:lnTo>
                    <a:pt x="12" y="3"/>
                  </a:lnTo>
                  <a:lnTo>
                    <a:pt x="14" y="4"/>
                  </a:lnTo>
                  <a:lnTo>
                    <a:pt x="13" y="5"/>
                  </a:lnTo>
                  <a:lnTo>
                    <a:pt x="14" y="6"/>
                  </a:lnTo>
                  <a:lnTo>
                    <a:pt x="13" y="7"/>
                  </a:lnTo>
                  <a:lnTo>
                    <a:pt x="14" y="8"/>
                  </a:lnTo>
                  <a:lnTo>
                    <a:pt x="12" y="8"/>
                  </a:lnTo>
                  <a:lnTo>
                    <a:pt x="12" y="10"/>
                  </a:lnTo>
                  <a:lnTo>
                    <a:pt x="10" y="10"/>
                  </a:lnTo>
                  <a:lnTo>
                    <a:pt x="10" y="11"/>
                  </a:lnTo>
                  <a:lnTo>
                    <a:pt x="8" y="10"/>
                  </a:lnTo>
                  <a:lnTo>
                    <a:pt x="7" y="11"/>
                  </a:lnTo>
                  <a:lnTo>
                    <a:pt x="6" y="11"/>
                  </a:lnTo>
                  <a:lnTo>
                    <a:pt x="4" y="11"/>
                  </a:lnTo>
                  <a:lnTo>
                    <a:pt x="4" y="10"/>
                  </a:lnTo>
                  <a:lnTo>
                    <a:pt x="2" y="10"/>
                  </a:lnTo>
                  <a:lnTo>
                    <a:pt x="2" y="8"/>
                  </a:lnTo>
                  <a:lnTo>
                    <a:pt x="0" y="8"/>
                  </a:lnTo>
                  <a:lnTo>
                    <a:pt x="1" y="6"/>
                  </a:lnTo>
                  <a:lnTo>
                    <a:pt x="0" y="6"/>
                  </a:lnTo>
                  <a:lnTo>
                    <a:pt x="1" y="4"/>
                  </a:lnTo>
                  <a:lnTo>
                    <a:pt x="0" y="4"/>
                  </a:lnTo>
                  <a:lnTo>
                    <a:pt x="2" y="3"/>
                  </a:lnTo>
                  <a:lnTo>
                    <a:pt x="2" y="2"/>
                  </a:lnTo>
                  <a:lnTo>
                    <a:pt x="4" y="2"/>
                  </a:lnTo>
                  <a:lnTo>
                    <a:pt x="4" y="0"/>
                  </a:lnTo>
                  <a:lnTo>
                    <a:pt x="6" y="1"/>
                  </a:lnTo>
                  <a:lnTo>
                    <a:pt x="7" y="0"/>
                  </a:lnTo>
                </a:path>
              </a:pathLst>
            </a:custGeom>
            <a:solidFill>
              <a:srgbClr val="FFFFFF"/>
            </a:solidFill>
            <a:ln w="12700" cap="rnd"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4" name="Rectangle 124"/>
            <p:cNvSpPr>
              <a:spLocks noChangeArrowheads="1"/>
            </p:cNvSpPr>
            <p:nvPr/>
          </p:nvSpPr>
          <p:spPr bwMode="auto">
            <a:xfrm>
              <a:off x="4684" y="2254"/>
              <a:ext cx="18"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a:solidFill>
                    <a:srgbClr val="FFFFFF"/>
                  </a:solidFill>
                  <a:latin typeface="Arial" panose="020B0604020202020204" pitchFamily="34" charset="0"/>
                </a:rPr>
                <a:t> </a:t>
              </a:r>
            </a:p>
          </p:txBody>
        </p:sp>
      </p:grpSp>
      <p:grpSp>
        <p:nvGrpSpPr>
          <p:cNvPr id="30850" name="Group 130"/>
          <p:cNvGrpSpPr>
            <a:grpSpLocks/>
          </p:cNvGrpSpPr>
          <p:nvPr/>
        </p:nvGrpSpPr>
        <p:grpSpPr bwMode="auto">
          <a:xfrm>
            <a:off x="8551864" y="2733675"/>
            <a:ext cx="363537" cy="490538"/>
            <a:chOff x="4427" y="1722"/>
            <a:chExt cx="229" cy="309"/>
          </a:xfrm>
        </p:grpSpPr>
        <p:sp>
          <p:nvSpPr>
            <p:cNvPr id="30846" name="Rectangle 126"/>
            <p:cNvSpPr>
              <a:spLocks noChangeArrowheads="1"/>
            </p:cNvSpPr>
            <p:nvPr/>
          </p:nvSpPr>
          <p:spPr bwMode="auto">
            <a:xfrm>
              <a:off x="4474" y="1816"/>
              <a:ext cx="129" cy="33"/>
            </a:xfrm>
            <a:prstGeom prst="rect">
              <a:avLst/>
            </a:prstGeom>
            <a:gradFill rotWithShape="0">
              <a:gsLst>
                <a:gs pos="0">
                  <a:srgbClr val="B2B2B2">
                    <a:gamma/>
                    <a:shade val="80000"/>
                    <a:invGamma/>
                  </a:srgbClr>
                </a:gs>
                <a:gs pos="50000">
                  <a:srgbClr val="B2B2B2"/>
                </a:gs>
                <a:gs pos="100000">
                  <a:srgbClr val="B2B2B2">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7" name="Rectangle 127"/>
            <p:cNvSpPr>
              <a:spLocks noChangeArrowheads="1"/>
            </p:cNvSpPr>
            <p:nvPr/>
          </p:nvSpPr>
          <p:spPr bwMode="auto">
            <a:xfrm>
              <a:off x="4474" y="1903"/>
              <a:ext cx="128" cy="33"/>
            </a:xfrm>
            <a:prstGeom prst="rect">
              <a:avLst/>
            </a:prstGeom>
            <a:gradFill rotWithShape="0">
              <a:gsLst>
                <a:gs pos="0">
                  <a:srgbClr val="B2B2B2">
                    <a:gamma/>
                    <a:shade val="80000"/>
                    <a:invGamma/>
                  </a:srgbClr>
                </a:gs>
                <a:gs pos="50000">
                  <a:srgbClr val="B2B2B2"/>
                </a:gs>
                <a:gs pos="100000">
                  <a:srgbClr val="B2B2B2">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8" name="AutoShape 128"/>
            <p:cNvSpPr>
              <a:spLocks noChangeArrowheads="1"/>
            </p:cNvSpPr>
            <p:nvPr/>
          </p:nvSpPr>
          <p:spPr bwMode="auto">
            <a:xfrm>
              <a:off x="4427" y="1722"/>
              <a:ext cx="83" cy="309"/>
            </a:xfrm>
            <a:prstGeom prst="roundRect">
              <a:avLst>
                <a:gd name="adj" fmla="val 16657"/>
              </a:avLst>
            </a:prstGeom>
            <a:gradFill rotWithShape="0">
              <a:gsLst>
                <a:gs pos="0">
                  <a:srgbClr val="B2B2B2">
                    <a:gamma/>
                    <a:shade val="69804"/>
                    <a:invGamma/>
                  </a:srgbClr>
                </a:gs>
                <a:gs pos="50000">
                  <a:srgbClr val="B2B2B2"/>
                </a:gs>
                <a:gs pos="100000">
                  <a:srgbClr val="B2B2B2">
                    <a:gamma/>
                    <a:shade val="69804"/>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9" name="AutoShape 129"/>
            <p:cNvSpPr>
              <a:spLocks noChangeArrowheads="1"/>
            </p:cNvSpPr>
            <p:nvPr/>
          </p:nvSpPr>
          <p:spPr bwMode="auto">
            <a:xfrm>
              <a:off x="4573" y="1722"/>
              <a:ext cx="83" cy="309"/>
            </a:xfrm>
            <a:prstGeom prst="roundRect">
              <a:avLst>
                <a:gd name="adj" fmla="val 16657"/>
              </a:avLst>
            </a:prstGeom>
            <a:gradFill rotWithShape="0">
              <a:gsLst>
                <a:gs pos="0">
                  <a:srgbClr val="B2B2B2">
                    <a:gamma/>
                    <a:shade val="69804"/>
                    <a:invGamma/>
                  </a:srgbClr>
                </a:gs>
                <a:gs pos="50000">
                  <a:srgbClr val="B2B2B2"/>
                </a:gs>
                <a:gs pos="100000">
                  <a:srgbClr val="B2B2B2">
                    <a:gamma/>
                    <a:shade val="69804"/>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07" name="Group 287"/>
          <p:cNvGrpSpPr>
            <a:grpSpLocks/>
          </p:cNvGrpSpPr>
          <p:nvPr/>
        </p:nvGrpSpPr>
        <p:grpSpPr bwMode="auto">
          <a:xfrm>
            <a:off x="7705725" y="3971926"/>
            <a:ext cx="838200" cy="881063"/>
            <a:chOff x="3894" y="2502"/>
            <a:chExt cx="528" cy="555"/>
          </a:xfrm>
        </p:grpSpPr>
        <p:sp>
          <p:nvSpPr>
            <p:cNvPr id="30851" name="Freeform 131"/>
            <p:cNvSpPr>
              <a:spLocks/>
            </p:cNvSpPr>
            <p:nvPr/>
          </p:nvSpPr>
          <p:spPr bwMode="auto">
            <a:xfrm>
              <a:off x="4118" y="2625"/>
              <a:ext cx="90" cy="127"/>
            </a:xfrm>
            <a:custGeom>
              <a:avLst/>
              <a:gdLst>
                <a:gd name="T0" fmla="*/ 89 w 90"/>
                <a:gd name="T1" fmla="*/ 71 h 127"/>
                <a:gd name="T2" fmla="*/ 89 w 90"/>
                <a:gd name="T3" fmla="*/ 79 h 127"/>
                <a:gd name="T4" fmla="*/ 85 w 90"/>
                <a:gd name="T5" fmla="*/ 86 h 127"/>
                <a:gd name="T6" fmla="*/ 81 w 90"/>
                <a:gd name="T7" fmla="*/ 91 h 127"/>
                <a:gd name="T8" fmla="*/ 73 w 90"/>
                <a:gd name="T9" fmla="*/ 96 h 127"/>
                <a:gd name="T10" fmla="*/ 61 w 90"/>
                <a:gd name="T11" fmla="*/ 101 h 127"/>
                <a:gd name="T12" fmla="*/ 52 w 90"/>
                <a:gd name="T13" fmla="*/ 106 h 127"/>
                <a:gd name="T14" fmla="*/ 44 w 90"/>
                <a:gd name="T15" fmla="*/ 111 h 127"/>
                <a:gd name="T16" fmla="*/ 29 w 90"/>
                <a:gd name="T17" fmla="*/ 126 h 127"/>
                <a:gd name="T18" fmla="*/ 23 w 90"/>
                <a:gd name="T19" fmla="*/ 113 h 127"/>
                <a:gd name="T20" fmla="*/ 15 w 90"/>
                <a:gd name="T21" fmla="*/ 101 h 127"/>
                <a:gd name="T22" fmla="*/ 8 w 90"/>
                <a:gd name="T23" fmla="*/ 87 h 127"/>
                <a:gd name="T24" fmla="*/ 0 w 90"/>
                <a:gd name="T25" fmla="*/ 52 h 127"/>
                <a:gd name="T26" fmla="*/ 78 w 90"/>
                <a:gd name="T27" fmla="*/ 0 h 127"/>
                <a:gd name="T28" fmla="*/ 78 w 90"/>
                <a:gd name="T29" fmla="*/ 18 h 127"/>
                <a:gd name="T30" fmla="*/ 79 w 90"/>
                <a:gd name="T31" fmla="*/ 29 h 127"/>
                <a:gd name="T32" fmla="*/ 81 w 90"/>
                <a:gd name="T33" fmla="*/ 39 h 127"/>
                <a:gd name="T34" fmla="*/ 83 w 90"/>
                <a:gd name="T35" fmla="*/ 46 h 127"/>
                <a:gd name="T36" fmla="*/ 88 w 90"/>
                <a:gd name="T37" fmla="*/ 53 h 127"/>
                <a:gd name="T38" fmla="*/ 89 w 90"/>
                <a:gd name="T39" fmla="*/ 62 h 127"/>
                <a:gd name="T40" fmla="*/ 89 w 90"/>
                <a:gd name="T41" fmla="*/ 7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27">
                  <a:moveTo>
                    <a:pt x="89" y="71"/>
                  </a:moveTo>
                  <a:lnTo>
                    <a:pt x="89" y="79"/>
                  </a:lnTo>
                  <a:lnTo>
                    <a:pt x="85" y="86"/>
                  </a:lnTo>
                  <a:lnTo>
                    <a:pt x="81" y="91"/>
                  </a:lnTo>
                  <a:lnTo>
                    <a:pt x="73" y="96"/>
                  </a:lnTo>
                  <a:lnTo>
                    <a:pt x="61" y="101"/>
                  </a:lnTo>
                  <a:lnTo>
                    <a:pt x="52" y="106"/>
                  </a:lnTo>
                  <a:lnTo>
                    <a:pt x="44" y="111"/>
                  </a:lnTo>
                  <a:lnTo>
                    <a:pt x="29" y="126"/>
                  </a:lnTo>
                  <a:lnTo>
                    <a:pt x="23" y="113"/>
                  </a:lnTo>
                  <a:lnTo>
                    <a:pt x="15" y="101"/>
                  </a:lnTo>
                  <a:lnTo>
                    <a:pt x="8" y="87"/>
                  </a:lnTo>
                  <a:lnTo>
                    <a:pt x="0" y="52"/>
                  </a:lnTo>
                  <a:lnTo>
                    <a:pt x="78" y="0"/>
                  </a:lnTo>
                  <a:lnTo>
                    <a:pt x="78" y="18"/>
                  </a:lnTo>
                  <a:lnTo>
                    <a:pt x="79" y="29"/>
                  </a:lnTo>
                  <a:lnTo>
                    <a:pt x="81" y="39"/>
                  </a:lnTo>
                  <a:lnTo>
                    <a:pt x="83" y="46"/>
                  </a:lnTo>
                  <a:lnTo>
                    <a:pt x="88" y="53"/>
                  </a:lnTo>
                  <a:lnTo>
                    <a:pt x="89" y="62"/>
                  </a:lnTo>
                  <a:lnTo>
                    <a:pt x="89" y="71"/>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2" name="Freeform 132"/>
            <p:cNvSpPr>
              <a:spLocks/>
            </p:cNvSpPr>
            <p:nvPr/>
          </p:nvSpPr>
          <p:spPr bwMode="auto">
            <a:xfrm>
              <a:off x="3897" y="2672"/>
              <a:ext cx="525" cy="375"/>
            </a:xfrm>
            <a:custGeom>
              <a:avLst/>
              <a:gdLst>
                <a:gd name="T0" fmla="*/ 234 w 525"/>
                <a:gd name="T1" fmla="*/ 43 h 375"/>
                <a:gd name="T2" fmla="*/ 243 w 525"/>
                <a:gd name="T3" fmla="*/ 61 h 375"/>
                <a:gd name="T4" fmla="*/ 251 w 525"/>
                <a:gd name="T5" fmla="*/ 75 h 375"/>
                <a:gd name="T6" fmla="*/ 266 w 525"/>
                <a:gd name="T7" fmla="*/ 62 h 375"/>
                <a:gd name="T8" fmla="*/ 284 w 525"/>
                <a:gd name="T9" fmla="*/ 52 h 375"/>
                <a:gd name="T10" fmla="*/ 298 w 525"/>
                <a:gd name="T11" fmla="*/ 46 h 375"/>
                <a:gd name="T12" fmla="*/ 309 w 525"/>
                <a:gd name="T13" fmla="*/ 33 h 375"/>
                <a:gd name="T14" fmla="*/ 309 w 525"/>
                <a:gd name="T15" fmla="*/ 14 h 375"/>
                <a:gd name="T16" fmla="*/ 307 w 525"/>
                <a:gd name="T17" fmla="*/ 0 h 375"/>
                <a:gd name="T18" fmla="*/ 326 w 525"/>
                <a:gd name="T19" fmla="*/ 28 h 375"/>
                <a:gd name="T20" fmla="*/ 367 w 525"/>
                <a:gd name="T21" fmla="*/ 47 h 375"/>
                <a:gd name="T22" fmla="*/ 413 w 525"/>
                <a:gd name="T23" fmla="*/ 70 h 375"/>
                <a:gd name="T24" fmla="*/ 445 w 525"/>
                <a:gd name="T25" fmla="*/ 125 h 375"/>
                <a:gd name="T26" fmla="*/ 506 w 525"/>
                <a:gd name="T27" fmla="*/ 246 h 375"/>
                <a:gd name="T28" fmla="*/ 519 w 525"/>
                <a:gd name="T29" fmla="*/ 351 h 375"/>
                <a:gd name="T30" fmla="*/ 478 w 525"/>
                <a:gd name="T31" fmla="*/ 362 h 375"/>
                <a:gd name="T32" fmla="*/ 421 w 525"/>
                <a:gd name="T33" fmla="*/ 374 h 375"/>
                <a:gd name="T34" fmla="*/ 351 w 525"/>
                <a:gd name="T35" fmla="*/ 374 h 375"/>
                <a:gd name="T36" fmla="*/ 304 w 525"/>
                <a:gd name="T37" fmla="*/ 372 h 375"/>
                <a:gd name="T38" fmla="*/ 169 w 525"/>
                <a:gd name="T39" fmla="*/ 372 h 375"/>
                <a:gd name="T40" fmla="*/ 125 w 525"/>
                <a:gd name="T41" fmla="*/ 336 h 375"/>
                <a:gd name="T42" fmla="*/ 92 w 525"/>
                <a:gd name="T43" fmla="*/ 364 h 375"/>
                <a:gd name="T44" fmla="*/ 43 w 525"/>
                <a:gd name="T45" fmla="*/ 351 h 375"/>
                <a:gd name="T46" fmla="*/ 25 w 525"/>
                <a:gd name="T47" fmla="*/ 326 h 375"/>
                <a:gd name="T48" fmla="*/ 22 w 525"/>
                <a:gd name="T49" fmla="*/ 271 h 375"/>
                <a:gd name="T50" fmla="*/ 2 w 525"/>
                <a:gd name="T51" fmla="*/ 236 h 375"/>
                <a:gd name="T52" fmla="*/ 2 w 525"/>
                <a:gd name="T53" fmla="*/ 212 h 375"/>
                <a:gd name="T54" fmla="*/ 46 w 525"/>
                <a:gd name="T55" fmla="*/ 199 h 375"/>
                <a:gd name="T56" fmla="*/ 71 w 525"/>
                <a:gd name="T57" fmla="*/ 181 h 375"/>
                <a:gd name="T58" fmla="*/ 94 w 525"/>
                <a:gd name="T59" fmla="*/ 135 h 375"/>
                <a:gd name="T60" fmla="*/ 105 w 525"/>
                <a:gd name="T61" fmla="*/ 81 h 375"/>
                <a:gd name="T62" fmla="*/ 127 w 525"/>
                <a:gd name="T63" fmla="*/ 58 h 375"/>
                <a:gd name="T64" fmla="*/ 158 w 525"/>
                <a:gd name="T65" fmla="*/ 45 h 375"/>
                <a:gd name="T66" fmla="*/ 198 w 525"/>
                <a:gd name="T67" fmla="*/ 28 h 375"/>
                <a:gd name="T68" fmla="*/ 212 w 525"/>
                <a:gd name="T69" fmla="*/ 19 h 375"/>
                <a:gd name="T70" fmla="*/ 223 w 525"/>
                <a:gd name="T71" fmla="*/ 3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375">
                  <a:moveTo>
                    <a:pt x="231" y="40"/>
                  </a:moveTo>
                  <a:lnTo>
                    <a:pt x="234" y="43"/>
                  </a:lnTo>
                  <a:lnTo>
                    <a:pt x="238" y="53"/>
                  </a:lnTo>
                  <a:lnTo>
                    <a:pt x="243" y="61"/>
                  </a:lnTo>
                  <a:lnTo>
                    <a:pt x="247" y="67"/>
                  </a:lnTo>
                  <a:lnTo>
                    <a:pt x="251" y="75"/>
                  </a:lnTo>
                  <a:lnTo>
                    <a:pt x="260" y="67"/>
                  </a:lnTo>
                  <a:lnTo>
                    <a:pt x="266" y="62"/>
                  </a:lnTo>
                  <a:lnTo>
                    <a:pt x="273" y="57"/>
                  </a:lnTo>
                  <a:lnTo>
                    <a:pt x="284" y="52"/>
                  </a:lnTo>
                  <a:lnTo>
                    <a:pt x="292" y="48"/>
                  </a:lnTo>
                  <a:lnTo>
                    <a:pt x="298" y="46"/>
                  </a:lnTo>
                  <a:lnTo>
                    <a:pt x="305" y="40"/>
                  </a:lnTo>
                  <a:lnTo>
                    <a:pt x="309" y="33"/>
                  </a:lnTo>
                  <a:lnTo>
                    <a:pt x="309" y="23"/>
                  </a:lnTo>
                  <a:lnTo>
                    <a:pt x="309" y="14"/>
                  </a:lnTo>
                  <a:lnTo>
                    <a:pt x="307" y="5"/>
                  </a:lnTo>
                  <a:lnTo>
                    <a:pt x="307" y="0"/>
                  </a:lnTo>
                  <a:lnTo>
                    <a:pt x="317" y="9"/>
                  </a:lnTo>
                  <a:lnTo>
                    <a:pt x="326" y="28"/>
                  </a:lnTo>
                  <a:lnTo>
                    <a:pt x="341" y="37"/>
                  </a:lnTo>
                  <a:lnTo>
                    <a:pt x="367" y="47"/>
                  </a:lnTo>
                  <a:lnTo>
                    <a:pt x="390" y="58"/>
                  </a:lnTo>
                  <a:lnTo>
                    <a:pt x="413" y="70"/>
                  </a:lnTo>
                  <a:lnTo>
                    <a:pt x="431" y="88"/>
                  </a:lnTo>
                  <a:lnTo>
                    <a:pt x="445" y="125"/>
                  </a:lnTo>
                  <a:lnTo>
                    <a:pt x="473" y="171"/>
                  </a:lnTo>
                  <a:lnTo>
                    <a:pt x="506" y="246"/>
                  </a:lnTo>
                  <a:lnTo>
                    <a:pt x="524" y="313"/>
                  </a:lnTo>
                  <a:lnTo>
                    <a:pt x="519" y="351"/>
                  </a:lnTo>
                  <a:lnTo>
                    <a:pt x="498" y="362"/>
                  </a:lnTo>
                  <a:lnTo>
                    <a:pt x="478" y="362"/>
                  </a:lnTo>
                  <a:lnTo>
                    <a:pt x="449" y="368"/>
                  </a:lnTo>
                  <a:lnTo>
                    <a:pt x="421" y="374"/>
                  </a:lnTo>
                  <a:lnTo>
                    <a:pt x="394" y="374"/>
                  </a:lnTo>
                  <a:lnTo>
                    <a:pt x="351" y="374"/>
                  </a:lnTo>
                  <a:lnTo>
                    <a:pt x="342" y="372"/>
                  </a:lnTo>
                  <a:lnTo>
                    <a:pt x="304" y="372"/>
                  </a:lnTo>
                  <a:lnTo>
                    <a:pt x="303" y="364"/>
                  </a:lnTo>
                  <a:lnTo>
                    <a:pt x="169" y="372"/>
                  </a:lnTo>
                  <a:lnTo>
                    <a:pt x="140" y="354"/>
                  </a:lnTo>
                  <a:lnTo>
                    <a:pt x="125" y="336"/>
                  </a:lnTo>
                  <a:lnTo>
                    <a:pt x="110" y="356"/>
                  </a:lnTo>
                  <a:lnTo>
                    <a:pt x="92" y="364"/>
                  </a:lnTo>
                  <a:lnTo>
                    <a:pt x="58" y="362"/>
                  </a:lnTo>
                  <a:lnTo>
                    <a:pt x="43" y="351"/>
                  </a:lnTo>
                  <a:lnTo>
                    <a:pt x="34" y="339"/>
                  </a:lnTo>
                  <a:lnTo>
                    <a:pt x="25" y="326"/>
                  </a:lnTo>
                  <a:lnTo>
                    <a:pt x="22" y="294"/>
                  </a:lnTo>
                  <a:lnTo>
                    <a:pt x="22" y="271"/>
                  </a:lnTo>
                  <a:lnTo>
                    <a:pt x="9" y="246"/>
                  </a:lnTo>
                  <a:lnTo>
                    <a:pt x="2" y="236"/>
                  </a:lnTo>
                  <a:lnTo>
                    <a:pt x="0" y="223"/>
                  </a:lnTo>
                  <a:lnTo>
                    <a:pt x="2" y="212"/>
                  </a:lnTo>
                  <a:lnTo>
                    <a:pt x="20" y="201"/>
                  </a:lnTo>
                  <a:lnTo>
                    <a:pt x="46" y="199"/>
                  </a:lnTo>
                  <a:lnTo>
                    <a:pt x="64" y="222"/>
                  </a:lnTo>
                  <a:lnTo>
                    <a:pt x="71" y="181"/>
                  </a:lnTo>
                  <a:lnTo>
                    <a:pt x="84" y="151"/>
                  </a:lnTo>
                  <a:lnTo>
                    <a:pt x="94" y="135"/>
                  </a:lnTo>
                  <a:lnTo>
                    <a:pt x="97" y="102"/>
                  </a:lnTo>
                  <a:lnTo>
                    <a:pt x="105" y="81"/>
                  </a:lnTo>
                  <a:lnTo>
                    <a:pt x="114" y="65"/>
                  </a:lnTo>
                  <a:lnTo>
                    <a:pt x="127" y="58"/>
                  </a:lnTo>
                  <a:lnTo>
                    <a:pt x="141" y="52"/>
                  </a:lnTo>
                  <a:lnTo>
                    <a:pt x="158" y="45"/>
                  </a:lnTo>
                  <a:lnTo>
                    <a:pt x="185" y="35"/>
                  </a:lnTo>
                  <a:lnTo>
                    <a:pt x="198" y="28"/>
                  </a:lnTo>
                  <a:lnTo>
                    <a:pt x="209" y="12"/>
                  </a:lnTo>
                  <a:lnTo>
                    <a:pt x="212" y="19"/>
                  </a:lnTo>
                  <a:lnTo>
                    <a:pt x="217" y="26"/>
                  </a:lnTo>
                  <a:lnTo>
                    <a:pt x="223" y="33"/>
                  </a:lnTo>
                  <a:lnTo>
                    <a:pt x="231" y="4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3" name="Freeform 133"/>
            <p:cNvSpPr>
              <a:spLocks/>
            </p:cNvSpPr>
            <p:nvPr/>
          </p:nvSpPr>
          <p:spPr bwMode="auto">
            <a:xfrm>
              <a:off x="4285" y="2874"/>
              <a:ext cx="32" cy="95"/>
            </a:xfrm>
            <a:custGeom>
              <a:avLst/>
              <a:gdLst>
                <a:gd name="T0" fmla="*/ 0 w 32"/>
                <a:gd name="T1" fmla="*/ 0 h 95"/>
                <a:gd name="T2" fmla="*/ 16 w 32"/>
                <a:gd name="T3" fmla="*/ 55 h 95"/>
                <a:gd name="T4" fmla="*/ 31 w 32"/>
                <a:gd name="T5" fmla="*/ 77 h 95"/>
                <a:gd name="T6" fmla="*/ 11 w 32"/>
                <a:gd name="T7" fmla="*/ 86 h 95"/>
                <a:gd name="T8" fmla="*/ 0 w 32"/>
                <a:gd name="T9" fmla="*/ 94 h 95"/>
                <a:gd name="T10" fmla="*/ 2 w 32"/>
                <a:gd name="T11" fmla="*/ 61 h 95"/>
                <a:gd name="T12" fmla="*/ 0 w 32"/>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32" h="95">
                  <a:moveTo>
                    <a:pt x="0" y="0"/>
                  </a:moveTo>
                  <a:lnTo>
                    <a:pt x="16" y="55"/>
                  </a:lnTo>
                  <a:lnTo>
                    <a:pt x="31" y="77"/>
                  </a:lnTo>
                  <a:lnTo>
                    <a:pt x="11" y="86"/>
                  </a:lnTo>
                  <a:lnTo>
                    <a:pt x="0" y="94"/>
                  </a:lnTo>
                  <a:lnTo>
                    <a:pt x="2" y="61"/>
                  </a:lnTo>
                  <a:lnTo>
                    <a:pt x="0" y="0"/>
                  </a:lnTo>
                </a:path>
              </a:pathLst>
            </a:custGeom>
            <a:solidFill>
              <a:srgbClr val="808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4" name="Freeform 134"/>
            <p:cNvSpPr>
              <a:spLocks/>
            </p:cNvSpPr>
            <p:nvPr/>
          </p:nvSpPr>
          <p:spPr bwMode="auto">
            <a:xfrm>
              <a:off x="4153" y="2705"/>
              <a:ext cx="158" cy="282"/>
            </a:xfrm>
            <a:custGeom>
              <a:avLst/>
              <a:gdLst>
                <a:gd name="T0" fmla="*/ 69 w 158"/>
                <a:gd name="T1" fmla="*/ 21 h 282"/>
                <a:gd name="T2" fmla="*/ 68 w 158"/>
                <a:gd name="T3" fmla="*/ 43 h 282"/>
                <a:gd name="T4" fmla="*/ 57 w 158"/>
                <a:gd name="T5" fmla="*/ 50 h 282"/>
                <a:gd name="T6" fmla="*/ 40 w 158"/>
                <a:gd name="T7" fmla="*/ 43 h 282"/>
                <a:gd name="T8" fmla="*/ 9 w 158"/>
                <a:gd name="T9" fmla="*/ 55 h 282"/>
                <a:gd name="T10" fmla="*/ 9 w 158"/>
                <a:gd name="T11" fmla="*/ 74 h 282"/>
                <a:gd name="T12" fmla="*/ 7 w 158"/>
                <a:gd name="T13" fmla="*/ 156 h 282"/>
                <a:gd name="T14" fmla="*/ 37 w 158"/>
                <a:gd name="T15" fmla="*/ 280 h 282"/>
                <a:gd name="T16" fmla="*/ 41 w 158"/>
                <a:gd name="T17" fmla="*/ 202 h 282"/>
                <a:gd name="T18" fmla="*/ 41 w 158"/>
                <a:gd name="T19" fmla="*/ 245 h 282"/>
                <a:gd name="T20" fmla="*/ 70 w 158"/>
                <a:gd name="T21" fmla="*/ 279 h 282"/>
                <a:gd name="T22" fmla="*/ 71 w 158"/>
                <a:gd name="T23" fmla="*/ 211 h 282"/>
                <a:gd name="T24" fmla="*/ 76 w 158"/>
                <a:gd name="T25" fmla="*/ 207 h 282"/>
                <a:gd name="T26" fmla="*/ 74 w 158"/>
                <a:gd name="T27" fmla="*/ 277 h 282"/>
                <a:gd name="T28" fmla="*/ 102 w 158"/>
                <a:gd name="T29" fmla="*/ 238 h 282"/>
                <a:gd name="T30" fmla="*/ 114 w 158"/>
                <a:gd name="T31" fmla="*/ 190 h 282"/>
                <a:gd name="T32" fmla="*/ 105 w 158"/>
                <a:gd name="T33" fmla="*/ 241 h 282"/>
                <a:gd name="T34" fmla="*/ 117 w 158"/>
                <a:gd name="T35" fmla="*/ 265 h 282"/>
                <a:gd name="T36" fmla="*/ 125 w 158"/>
                <a:gd name="T37" fmla="*/ 220 h 282"/>
                <a:gd name="T38" fmla="*/ 125 w 158"/>
                <a:gd name="T39" fmla="*/ 174 h 282"/>
                <a:gd name="T40" fmla="*/ 126 w 158"/>
                <a:gd name="T41" fmla="*/ 240 h 282"/>
                <a:gd name="T42" fmla="*/ 128 w 158"/>
                <a:gd name="T43" fmla="*/ 264 h 282"/>
                <a:gd name="T44" fmla="*/ 129 w 158"/>
                <a:gd name="T45" fmla="*/ 200 h 282"/>
                <a:gd name="T46" fmla="*/ 128 w 158"/>
                <a:gd name="T47" fmla="*/ 167 h 282"/>
                <a:gd name="T48" fmla="*/ 137 w 158"/>
                <a:gd name="T49" fmla="*/ 123 h 282"/>
                <a:gd name="T50" fmla="*/ 134 w 158"/>
                <a:gd name="T51" fmla="*/ 125 h 282"/>
                <a:gd name="T52" fmla="*/ 125 w 158"/>
                <a:gd name="T53" fmla="*/ 163 h 282"/>
                <a:gd name="T54" fmla="*/ 132 w 158"/>
                <a:gd name="T55" fmla="*/ 113 h 282"/>
                <a:gd name="T56" fmla="*/ 136 w 158"/>
                <a:gd name="T57" fmla="*/ 75 h 282"/>
                <a:gd name="T58" fmla="*/ 154 w 158"/>
                <a:gd name="T59" fmla="*/ 52 h 282"/>
                <a:gd name="T60" fmla="*/ 152 w 158"/>
                <a:gd name="T61" fmla="*/ 40 h 282"/>
                <a:gd name="T62" fmla="*/ 125 w 158"/>
                <a:gd name="T63" fmla="*/ 34 h 282"/>
                <a:gd name="T64" fmla="*/ 123 w 158"/>
                <a:gd name="T65" fmla="*/ 31 h 282"/>
                <a:gd name="T66" fmla="*/ 108 w 158"/>
                <a:gd name="T67" fmla="*/ 18 h 282"/>
                <a:gd name="T68" fmla="*/ 84 w 158"/>
                <a:gd name="T69" fmla="*/ 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282">
                  <a:moveTo>
                    <a:pt x="70" y="0"/>
                  </a:moveTo>
                  <a:lnTo>
                    <a:pt x="69" y="21"/>
                  </a:lnTo>
                  <a:lnTo>
                    <a:pt x="66" y="33"/>
                  </a:lnTo>
                  <a:lnTo>
                    <a:pt x="68" y="43"/>
                  </a:lnTo>
                  <a:lnTo>
                    <a:pt x="68" y="60"/>
                  </a:lnTo>
                  <a:lnTo>
                    <a:pt x="57" y="50"/>
                  </a:lnTo>
                  <a:lnTo>
                    <a:pt x="45" y="39"/>
                  </a:lnTo>
                  <a:lnTo>
                    <a:pt x="40" y="43"/>
                  </a:lnTo>
                  <a:lnTo>
                    <a:pt x="29" y="46"/>
                  </a:lnTo>
                  <a:lnTo>
                    <a:pt x="9" y="55"/>
                  </a:lnTo>
                  <a:lnTo>
                    <a:pt x="9" y="66"/>
                  </a:lnTo>
                  <a:lnTo>
                    <a:pt x="9" y="74"/>
                  </a:lnTo>
                  <a:lnTo>
                    <a:pt x="0" y="85"/>
                  </a:lnTo>
                  <a:lnTo>
                    <a:pt x="7" y="156"/>
                  </a:lnTo>
                  <a:lnTo>
                    <a:pt x="7" y="277"/>
                  </a:lnTo>
                  <a:lnTo>
                    <a:pt x="37" y="280"/>
                  </a:lnTo>
                  <a:lnTo>
                    <a:pt x="40" y="225"/>
                  </a:lnTo>
                  <a:lnTo>
                    <a:pt x="41" y="202"/>
                  </a:lnTo>
                  <a:lnTo>
                    <a:pt x="42" y="226"/>
                  </a:lnTo>
                  <a:lnTo>
                    <a:pt x="41" y="245"/>
                  </a:lnTo>
                  <a:lnTo>
                    <a:pt x="41" y="281"/>
                  </a:lnTo>
                  <a:lnTo>
                    <a:pt x="70" y="279"/>
                  </a:lnTo>
                  <a:lnTo>
                    <a:pt x="68" y="234"/>
                  </a:lnTo>
                  <a:lnTo>
                    <a:pt x="71" y="211"/>
                  </a:lnTo>
                  <a:lnTo>
                    <a:pt x="78" y="191"/>
                  </a:lnTo>
                  <a:lnTo>
                    <a:pt x="76" y="207"/>
                  </a:lnTo>
                  <a:lnTo>
                    <a:pt x="72" y="232"/>
                  </a:lnTo>
                  <a:lnTo>
                    <a:pt x="74" y="277"/>
                  </a:lnTo>
                  <a:lnTo>
                    <a:pt x="87" y="275"/>
                  </a:lnTo>
                  <a:lnTo>
                    <a:pt x="102" y="238"/>
                  </a:lnTo>
                  <a:lnTo>
                    <a:pt x="110" y="214"/>
                  </a:lnTo>
                  <a:lnTo>
                    <a:pt x="114" y="190"/>
                  </a:lnTo>
                  <a:lnTo>
                    <a:pt x="112" y="220"/>
                  </a:lnTo>
                  <a:lnTo>
                    <a:pt x="105" y="241"/>
                  </a:lnTo>
                  <a:lnTo>
                    <a:pt x="92" y="272"/>
                  </a:lnTo>
                  <a:lnTo>
                    <a:pt x="117" y="265"/>
                  </a:lnTo>
                  <a:lnTo>
                    <a:pt x="123" y="247"/>
                  </a:lnTo>
                  <a:lnTo>
                    <a:pt x="125" y="220"/>
                  </a:lnTo>
                  <a:lnTo>
                    <a:pt x="124" y="190"/>
                  </a:lnTo>
                  <a:lnTo>
                    <a:pt x="125" y="174"/>
                  </a:lnTo>
                  <a:lnTo>
                    <a:pt x="126" y="202"/>
                  </a:lnTo>
                  <a:lnTo>
                    <a:pt x="126" y="240"/>
                  </a:lnTo>
                  <a:lnTo>
                    <a:pt x="123" y="265"/>
                  </a:lnTo>
                  <a:lnTo>
                    <a:pt x="128" y="264"/>
                  </a:lnTo>
                  <a:lnTo>
                    <a:pt x="129" y="233"/>
                  </a:lnTo>
                  <a:lnTo>
                    <a:pt x="129" y="200"/>
                  </a:lnTo>
                  <a:lnTo>
                    <a:pt x="128" y="175"/>
                  </a:lnTo>
                  <a:lnTo>
                    <a:pt x="128" y="167"/>
                  </a:lnTo>
                  <a:lnTo>
                    <a:pt x="132" y="150"/>
                  </a:lnTo>
                  <a:lnTo>
                    <a:pt x="137" y="123"/>
                  </a:lnTo>
                  <a:lnTo>
                    <a:pt x="137" y="100"/>
                  </a:lnTo>
                  <a:lnTo>
                    <a:pt x="134" y="125"/>
                  </a:lnTo>
                  <a:lnTo>
                    <a:pt x="131" y="140"/>
                  </a:lnTo>
                  <a:lnTo>
                    <a:pt x="125" y="163"/>
                  </a:lnTo>
                  <a:lnTo>
                    <a:pt x="130" y="129"/>
                  </a:lnTo>
                  <a:lnTo>
                    <a:pt x="132" y="113"/>
                  </a:lnTo>
                  <a:lnTo>
                    <a:pt x="133" y="97"/>
                  </a:lnTo>
                  <a:lnTo>
                    <a:pt x="136" y="75"/>
                  </a:lnTo>
                  <a:lnTo>
                    <a:pt x="146" y="57"/>
                  </a:lnTo>
                  <a:lnTo>
                    <a:pt x="154" y="52"/>
                  </a:lnTo>
                  <a:lnTo>
                    <a:pt x="157" y="48"/>
                  </a:lnTo>
                  <a:lnTo>
                    <a:pt x="152" y="40"/>
                  </a:lnTo>
                  <a:lnTo>
                    <a:pt x="132" y="30"/>
                  </a:lnTo>
                  <a:lnTo>
                    <a:pt x="125" y="34"/>
                  </a:lnTo>
                  <a:lnTo>
                    <a:pt x="120" y="44"/>
                  </a:lnTo>
                  <a:lnTo>
                    <a:pt x="123" y="31"/>
                  </a:lnTo>
                  <a:lnTo>
                    <a:pt x="127" y="27"/>
                  </a:lnTo>
                  <a:lnTo>
                    <a:pt x="108" y="18"/>
                  </a:lnTo>
                  <a:lnTo>
                    <a:pt x="98" y="13"/>
                  </a:lnTo>
                  <a:lnTo>
                    <a:pt x="84" y="9"/>
                  </a:lnTo>
                  <a:lnTo>
                    <a:pt x="70" y="0"/>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5" name="Freeform 135"/>
            <p:cNvSpPr>
              <a:spLocks/>
            </p:cNvSpPr>
            <p:nvPr/>
          </p:nvSpPr>
          <p:spPr bwMode="auto">
            <a:xfrm>
              <a:off x="4201" y="2752"/>
              <a:ext cx="216" cy="293"/>
            </a:xfrm>
            <a:custGeom>
              <a:avLst/>
              <a:gdLst>
                <a:gd name="T0" fmla="*/ 23 w 216"/>
                <a:gd name="T1" fmla="*/ 234 h 293"/>
                <a:gd name="T2" fmla="*/ 55 w 216"/>
                <a:gd name="T3" fmla="*/ 226 h 293"/>
                <a:gd name="T4" fmla="*/ 77 w 216"/>
                <a:gd name="T5" fmla="*/ 219 h 293"/>
                <a:gd name="T6" fmla="*/ 96 w 216"/>
                <a:gd name="T7" fmla="*/ 214 h 293"/>
                <a:gd name="T8" fmla="*/ 118 w 216"/>
                <a:gd name="T9" fmla="*/ 204 h 293"/>
                <a:gd name="T10" fmla="*/ 154 w 216"/>
                <a:gd name="T11" fmla="*/ 212 h 293"/>
                <a:gd name="T12" fmla="*/ 168 w 216"/>
                <a:gd name="T13" fmla="*/ 214 h 293"/>
                <a:gd name="T14" fmla="*/ 135 w 216"/>
                <a:gd name="T15" fmla="*/ 203 h 293"/>
                <a:gd name="T16" fmla="*/ 119 w 216"/>
                <a:gd name="T17" fmla="*/ 194 h 293"/>
                <a:gd name="T18" fmla="*/ 157 w 216"/>
                <a:gd name="T19" fmla="*/ 197 h 293"/>
                <a:gd name="T20" fmla="*/ 174 w 216"/>
                <a:gd name="T21" fmla="*/ 195 h 293"/>
                <a:gd name="T22" fmla="*/ 163 w 216"/>
                <a:gd name="T23" fmla="*/ 189 h 293"/>
                <a:gd name="T24" fmla="*/ 146 w 216"/>
                <a:gd name="T25" fmla="*/ 189 h 293"/>
                <a:gd name="T26" fmla="*/ 119 w 216"/>
                <a:gd name="T27" fmla="*/ 191 h 293"/>
                <a:gd name="T28" fmla="*/ 110 w 216"/>
                <a:gd name="T29" fmla="*/ 186 h 293"/>
                <a:gd name="T30" fmla="*/ 132 w 216"/>
                <a:gd name="T31" fmla="*/ 177 h 293"/>
                <a:gd name="T32" fmla="*/ 147 w 216"/>
                <a:gd name="T33" fmla="*/ 153 h 293"/>
                <a:gd name="T34" fmla="*/ 151 w 216"/>
                <a:gd name="T35" fmla="*/ 126 h 293"/>
                <a:gd name="T36" fmla="*/ 142 w 216"/>
                <a:gd name="T37" fmla="*/ 152 h 293"/>
                <a:gd name="T38" fmla="*/ 129 w 216"/>
                <a:gd name="T39" fmla="*/ 171 h 293"/>
                <a:gd name="T40" fmla="*/ 108 w 216"/>
                <a:gd name="T41" fmla="*/ 179 h 293"/>
                <a:gd name="T42" fmla="*/ 96 w 216"/>
                <a:gd name="T43" fmla="*/ 146 h 293"/>
                <a:gd name="T44" fmla="*/ 92 w 216"/>
                <a:gd name="T45" fmla="*/ 118 h 293"/>
                <a:gd name="T46" fmla="*/ 124 w 216"/>
                <a:gd name="T47" fmla="*/ 84 h 293"/>
                <a:gd name="T48" fmla="*/ 123 w 216"/>
                <a:gd name="T49" fmla="*/ 72 h 293"/>
                <a:gd name="T50" fmla="*/ 109 w 216"/>
                <a:gd name="T51" fmla="*/ 95 h 293"/>
                <a:gd name="T52" fmla="*/ 92 w 216"/>
                <a:gd name="T53" fmla="*/ 112 h 293"/>
                <a:gd name="T54" fmla="*/ 88 w 216"/>
                <a:gd name="T55" fmla="*/ 102 h 293"/>
                <a:gd name="T56" fmla="*/ 93 w 216"/>
                <a:gd name="T57" fmla="*/ 56 h 293"/>
                <a:gd name="T58" fmla="*/ 92 w 216"/>
                <a:gd name="T59" fmla="*/ 37 h 293"/>
                <a:gd name="T60" fmla="*/ 98 w 216"/>
                <a:gd name="T61" fmla="*/ 6 h 293"/>
                <a:gd name="T62" fmla="*/ 123 w 216"/>
                <a:gd name="T63" fmla="*/ 8 h 293"/>
                <a:gd name="T64" fmla="*/ 136 w 216"/>
                <a:gd name="T65" fmla="*/ 43 h 293"/>
                <a:gd name="T66" fmla="*/ 160 w 216"/>
                <a:gd name="T67" fmla="*/ 84 h 293"/>
                <a:gd name="T68" fmla="*/ 194 w 216"/>
                <a:gd name="T69" fmla="*/ 163 h 293"/>
                <a:gd name="T70" fmla="*/ 199 w 216"/>
                <a:gd name="T71" fmla="*/ 174 h 293"/>
                <a:gd name="T72" fmla="*/ 204 w 216"/>
                <a:gd name="T73" fmla="*/ 196 h 293"/>
                <a:gd name="T74" fmla="*/ 215 w 216"/>
                <a:gd name="T75" fmla="*/ 240 h 293"/>
                <a:gd name="T76" fmla="*/ 213 w 216"/>
                <a:gd name="T77" fmla="*/ 259 h 293"/>
                <a:gd name="T78" fmla="*/ 204 w 216"/>
                <a:gd name="T79" fmla="*/ 270 h 293"/>
                <a:gd name="T80" fmla="*/ 181 w 216"/>
                <a:gd name="T81" fmla="*/ 278 h 293"/>
                <a:gd name="T82" fmla="*/ 126 w 216"/>
                <a:gd name="T83" fmla="*/ 287 h 293"/>
                <a:gd name="T84" fmla="*/ 64 w 216"/>
                <a:gd name="T85" fmla="*/ 292 h 293"/>
                <a:gd name="T86" fmla="*/ 45 w 216"/>
                <a:gd name="T87" fmla="*/ 272 h 293"/>
                <a:gd name="T88" fmla="*/ 36 w 216"/>
                <a:gd name="T89" fmla="*/ 250 h 293"/>
                <a:gd name="T90" fmla="*/ 42 w 216"/>
                <a:gd name="T91" fmla="*/ 272 h 293"/>
                <a:gd name="T92" fmla="*/ 34 w 216"/>
                <a:gd name="T93" fmla="*/ 291 h 293"/>
                <a:gd name="T94" fmla="*/ 11 w 216"/>
                <a:gd name="T95" fmla="*/ 283 h 293"/>
                <a:gd name="T96" fmla="*/ 13 w 216"/>
                <a:gd name="T97" fmla="*/ 252 h 293"/>
                <a:gd name="T98" fmla="*/ 0 w 216"/>
                <a:gd name="T99" fmla="*/ 2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93">
                  <a:moveTo>
                    <a:pt x="0" y="238"/>
                  </a:moveTo>
                  <a:lnTo>
                    <a:pt x="23" y="234"/>
                  </a:lnTo>
                  <a:lnTo>
                    <a:pt x="35" y="231"/>
                  </a:lnTo>
                  <a:lnTo>
                    <a:pt x="55" y="226"/>
                  </a:lnTo>
                  <a:lnTo>
                    <a:pt x="69" y="222"/>
                  </a:lnTo>
                  <a:lnTo>
                    <a:pt x="77" y="219"/>
                  </a:lnTo>
                  <a:lnTo>
                    <a:pt x="87" y="218"/>
                  </a:lnTo>
                  <a:lnTo>
                    <a:pt x="96" y="214"/>
                  </a:lnTo>
                  <a:lnTo>
                    <a:pt x="107" y="208"/>
                  </a:lnTo>
                  <a:lnTo>
                    <a:pt x="118" y="204"/>
                  </a:lnTo>
                  <a:lnTo>
                    <a:pt x="135" y="204"/>
                  </a:lnTo>
                  <a:lnTo>
                    <a:pt x="154" y="212"/>
                  </a:lnTo>
                  <a:lnTo>
                    <a:pt x="168" y="222"/>
                  </a:lnTo>
                  <a:lnTo>
                    <a:pt x="168" y="214"/>
                  </a:lnTo>
                  <a:lnTo>
                    <a:pt x="152" y="208"/>
                  </a:lnTo>
                  <a:lnTo>
                    <a:pt x="135" y="203"/>
                  </a:lnTo>
                  <a:lnTo>
                    <a:pt x="122" y="200"/>
                  </a:lnTo>
                  <a:lnTo>
                    <a:pt x="119" y="194"/>
                  </a:lnTo>
                  <a:lnTo>
                    <a:pt x="138" y="194"/>
                  </a:lnTo>
                  <a:lnTo>
                    <a:pt x="157" y="197"/>
                  </a:lnTo>
                  <a:lnTo>
                    <a:pt x="172" y="199"/>
                  </a:lnTo>
                  <a:lnTo>
                    <a:pt x="174" y="195"/>
                  </a:lnTo>
                  <a:lnTo>
                    <a:pt x="171" y="191"/>
                  </a:lnTo>
                  <a:lnTo>
                    <a:pt x="163" y="189"/>
                  </a:lnTo>
                  <a:lnTo>
                    <a:pt x="151" y="189"/>
                  </a:lnTo>
                  <a:lnTo>
                    <a:pt x="146" y="189"/>
                  </a:lnTo>
                  <a:lnTo>
                    <a:pt x="132" y="189"/>
                  </a:lnTo>
                  <a:lnTo>
                    <a:pt x="119" y="191"/>
                  </a:lnTo>
                  <a:lnTo>
                    <a:pt x="116" y="191"/>
                  </a:lnTo>
                  <a:lnTo>
                    <a:pt x="110" y="186"/>
                  </a:lnTo>
                  <a:lnTo>
                    <a:pt x="118" y="182"/>
                  </a:lnTo>
                  <a:lnTo>
                    <a:pt x="132" y="177"/>
                  </a:lnTo>
                  <a:lnTo>
                    <a:pt x="142" y="167"/>
                  </a:lnTo>
                  <a:lnTo>
                    <a:pt x="147" y="153"/>
                  </a:lnTo>
                  <a:lnTo>
                    <a:pt x="150" y="138"/>
                  </a:lnTo>
                  <a:lnTo>
                    <a:pt x="151" y="126"/>
                  </a:lnTo>
                  <a:lnTo>
                    <a:pt x="148" y="130"/>
                  </a:lnTo>
                  <a:lnTo>
                    <a:pt x="142" y="152"/>
                  </a:lnTo>
                  <a:lnTo>
                    <a:pt x="137" y="166"/>
                  </a:lnTo>
                  <a:lnTo>
                    <a:pt x="129" y="171"/>
                  </a:lnTo>
                  <a:lnTo>
                    <a:pt x="121" y="176"/>
                  </a:lnTo>
                  <a:lnTo>
                    <a:pt x="108" y="179"/>
                  </a:lnTo>
                  <a:lnTo>
                    <a:pt x="102" y="165"/>
                  </a:lnTo>
                  <a:lnTo>
                    <a:pt x="96" y="146"/>
                  </a:lnTo>
                  <a:lnTo>
                    <a:pt x="91" y="128"/>
                  </a:lnTo>
                  <a:lnTo>
                    <a:pt x="92" y="118"/>
                  </a:lnTo>
                  <a:lnTo>
                    <a:pt x="107" y="102"/>
                  </a:lnTo>
                  <a:lnTo>
                    <a:pt x="124" y="84"/>
                  </a:lnTo>
                  <a:lnTo>
                    <a:pt x="127" y="66"/>
                  </a:lnTo>
                  <a:lnTo>
                    <a:pt x="123" y="72"/>
                  </a:lnTo>
                  <a:lnTo>
                    <a:pt x="119" y="84"/>
                  </a:lnTo>
                  <a:lnTo>
                    <a:pt x="109" y="95"/>
                  </a:lnTo>
                  <a:lnTo>
                    <a:pt x="97" y="107"/>
                  </a:lnTo>
                  <a:lnTo>
                    <a:pt x="92" y="112"/>
                  </a:lnTo>
                  <a:lnTo>
                    <a:pt x="84" y="119"/>
                  </a:lnTo>
                  <a:lnTo>
                    <a:pt x="88" y="102"/>
                  </a:lnTo>
                  <a:lnTo>
                    <a:pt x="93" y="80"/>
                  </a:lnTo>
                  <a:lnTo>
                    <a:pt x="93" y="56"/>
                  </a:lnTo>
                  <a:lnTo>
                    <a:pt x="92" y="48"/>
                  </a:lnTo>
                  <a:lnTo>
                    <a:pt x="92" y="37"/>
                  </a:lnTo>
                  <a:lnTo>
                    <a:pt x="95" y="22"/>
                  </a:lnTo>
                  <a:lnTo>
                    <a:pt x="98" y="6"/>
                  </a:lnTo>
                  <a:lnTo>
                    <a:pt x="112" y="0"/>
                  </a:lnTo>
                  <a:lnTo>
                    <a:pt x="123" y="8"/>
                  </a:lnTo>
                  <a:lnTo>
                    <a:pt x="127" y="23"/>
                  </a:lnTo>
                  <a:lnTo>
                    <a:pt x="136" y="43"/>
                  </a:lnTo>
                  <a:lnTo>
                    <a:pt x="144" y="60"/>
                  </a:lnTo>
                  <a:lnTo>
                    <a:pt x="160" y="84"/>
                  </a:lnTo>
                  <a:lnTo>
                    <a:pt x="177" y="125"/>
                  </a:lnTo>
                  <a:lnTo>
                    <a:pt x="194" y="163"/>
                  </a:lnTo>
                  <a:lnTo>
                    <a:pt x="197" y="165"/>
                  </a:lnTo>
                  <a:lnTo>
                    <a:pt x="199" y="174"/>
                  </a:lnTo>
                  <a:lnTo>
                    <a:pt x="199" y="180"/>
                  </a:lnTo>
                  <a:lnTo>
                    <a:pt x="204" y="196"/>
                  </a:lnTo>
                  <a:lnTo>
                    <a:pt x="213" y="226"/>
                  </a:lnTo>
                  <a:lnTo>
                    <a:pt x="215" y="240"/>
                  </a:lnTo>
                  <a:lnTo>
                    <a:pt x="213" y="247"/>
                  </a:lnTo>
                  <a:lnTo>
                    <a:pt x="213" y="259"/>
                  </a:lnTo>
                  <a:lnTo>
                    <a:pt x="211" y="266"/>
                  </a:lnTo>
                  <a:lnTo>
                    <a:pt x="204" y="270"/>
                  </a:lnTo>
                  <a:lnTo>
                    <a:pt x="195" y="277"/>
                  </a:lnTo>
                  <a:lnTo>
                    <a:pt x="181" y="278"/>
                  </a:lnTo>
                  <a:lnTo>
                    <a:pt x="154" y="280"/>
                  </a:lnTo>
                  <a:lnTo>
                    <a:pt x="126" y="287"/>
                  </a:lnTo>
                  <a:lnTo>
                    <a:pt x="100" y="290"/>
                  </a:lnTo>
                  <a:lnTo>
                    <a:pt x="64" y="292"/>
                  </a:lnTo>
                  <a:lnTo>
                    <a:pt x="43" y="289"/>
                  </a:lnTo>
                  <a:lnTo>
                    <a:pt x="45" y="272"/>
                  </a:lnTo>
                  <a:lnTo>
                    <a:pt x="42" y="260"/>
                  </a:lnTo>
                  <a:lnTo>
                    <a:pt x="36" y="250"/>
                  </a:lnTo>
                  <a:lnTo>
                    <a:pt x="37" y="258"/>
                  </a:lnTo>
                  <a:lnTo>
                    <a:pt x="42" y="272"/>
                  </a:lnTo>
                  <a:lnTo>
                    <a:pt x="40" y="284"/>
                  </a:lnTo>
                  <a:lnTo>
                    <a:pt x="34" y="291"/>
                  </a:lnTo>
                  <a:lnTo>
                    <a:pt x="3" y="290"/>
                  </a:lnTo>
                  <a:lnTo>
                    <a:pt x="11" y="283"/>
                  </a:lnTo>
                  <a:lnTo>
                    <a:pt x="15" y="267"/>
                  </a:lnTo>
                  <a:lnTo>
                    <a:pt x="13" y="252"/>
                  </a:lnTo>
                  <a:lnTo>
                    <a:pt x="10" y="245"/>
                  </a:lnTo>
                  <a:lnTo>
                    <a:pt x="0" y="238"/>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6" name="Freeform 136"/>
            <p:cNvSpPr>
              <a:spLocks/>
            </p:cNvSpPr>
            <p:nvPr/>
          </p:nvSpPr>
          <p:spPr bwMode="auto">
            <a:xfrm>
              <a:off x="4355" y="2973"/>
              <a:ext cx="37" cy="38"/>
            </a:xfrm>
            <a:custGeom>
              <a:avLst/>
              <a:gdLst>
                <a:gd name="T0" fmla="*/ 0 w 37"/>
                <a:gd name="T1" fmla="*/ 0 h 38"/>
                <a:gd name="T2" fmla="*/ 17 w 37"/>
                <a:gd name="T3" fmla="*/ 10 h 38"/>
                <a:gd name="T4" fmla="*/ 32 w 37"/>
                <a:gd name="T5" fmla="*/ 26 h 38"/>
                <a:gd name="T6" fmla="*/ 36 w 37"/>
                <a:gd name="T7" fmla="*/ 37 h 38"/>
                <a:gd name="T8" fmla="*/ 28 w 37"/>
                <a:gd name="T9" fmla="*/ 33 h 38"/>
                <a:gd name="T10" fmla="*/ 16 w 37"/>
                <a:gd name="T11" fmla="*/ 18 h 38"/>
                <a:gd name="T12" fmla="*/ 8 w 37"/>
                <a:gd name="T13" fmla="*/ 10 h 38"/>
                <a:gd name="T14" fmla="*/ 0 w 3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8">
                  <a:moveTo>
                    <a:pt x="0" y="0"/>
                  </a:moveTo>
                  <a:lnTo>
                    <a:pt x="17" y="10"/>
                  </a:lnTo>
                  <a:lnTo>
                    <a:pt x="32" y="26"/>
                  </a:lnTo>
                  <a:lnTo>
                    <a:pt x="36" y="37"/>
                  </a:lnTo>
                  <a:lnTo>
                    <a:pt x="28" y="33"/>
                  </a:lnTo>
                  <a:lnTo>
                    <a:pt x="16" y="18"/>
                  </a:lnTo>
                  <a:lnTo>
                    <a:pt x="8" y="10"/>
                  </a:lnTo>
                  <a:lnTo>
                    <a:pt x="0" y="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7" name="Freeform 137"/>
            <p:cNvSpPr>
              <a:spLocks/>
            </p:cNvSpPr>
            <p:nvPr/>
          </p:nvSpPr>
          <p:spPr bwMode="auto">
            <a:xfrm>
              <a:off x="4348" y="2952"/>
              <a:ext cx="50" cy="20"/>
            </a:xfrm>
            <a:custGeom>
              <a:avLst/>
              <a:gdLst>
                <a:gd name="T0" fmla="*/ 0 w 50"/>
                <a:gd name="T1" fmla="*/ 0 h 20"/>
                <a:gd name="T2" fmla="*/ 24 w 50"/>
                <a:gd name="T3" fmla="*/ 2 h 20"/>
                <a:gd name="T4" fmla="*/ 38 w 50"/>
                <a:gd name="T5" fmla="*/ 6 h 20"/>
                <a:gd name="T6" fmla="*/ 47 w 50"/>
                <a:gd name="T7" fmla="*/ 12 h 20"/>
                <a:gd name="T8" fmla="*/ 49 w 50"/>
                <a:gd name="T9" fmla="*/ 16 h 20"/>
                <a:gd name="T10" fmla="*/ 46 w 50"/>
                <a:gd name="T11" fmla="*/ 19 h 20"/>
                <a:gd name="T12" fmla="*/ 33 w 50"/>
                <a:gd name="T13" fmla="*/ 16 h 20"/>
                <a:gd name="T14" fmla="*/ 26 w 50"/>
                <a:gd name="T15" fmla="*/ 9 h 20"/>
                <a:gd name="T16" fmla="*/ 16 w 50"/>
                <a:gd name="T17" fmla="*/ 5 h 20"/>
                <a:gd name="T18" fmla="*/ 0 w 5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0">
                  <a:moveTo>
                    <a:pt x="0" y="0"/>
                  </a:moveTo>
                  <a:lnTo>
                    <a:pt x="24" y="2"/>
                  </a:lnTo>
                  <a:lnTo>
                    <a:pt x="38" y="6"/>
                  </a:lnTo>
                  <a:lnTo>
                    <a:pt x="47" y="12"/>
                  </a:lnTo>
                  <a:lnTo>
                    <a:pt x="49" y="16"/>
                  </a:lnTo>
                  <a:lnTo>
                    <a:pt x="46" y="19"/>
                  </a:lnTo>
                  <a:lnTo>
                    <a:pt x="33" y="16"/>
                  </a:lnTo>
                  <a:lnTo>
                    <a:pt x="26" y="9"/>
                  </a:lnTo>
                  <a:lnTo>
                    <a:pt x="16" y="5"/>
                  </a:lnTo>
                  <a:lnTo>
                    <a:pt x="0" y="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8" name="Freeform 138"/>
            <p:cNvSpPr>
              <a:spLocks/>
            </p:cNvSpPr>
            <p:nvPr/>
          </p:nvSpPr>
          <p:spPr bwMode="auto">
            <a:xfrm>
              <a:off x="4262" y="3002"/>
              <a:ext cx="105" cy="20"/>
            </a:xfrm>
            <a:custGeom>
              <a:avLst/>
              <a:gdLst>
                <a:gd name="T0" fmla="*/ 0 w 105"/>
                <a:gd name="T1" fmla="*/ 0 h 20"/>
                <a:gd name="T2" fmla="*/ 20 w 105"/>
                <a:gd name="T3" fmla="*/ 9 h 20"/>
                <a:gd name="T4" fmla="*/ 44 w 105"/>
                <a:gd name="T5" fmla="*/ 14 h 20"/>
                <a:gd name="T6" fmla="*/ 59 w 105"/>
                <a:gd name="T7" fmla="*/ 16 h 20"/>
                <a:gd name="T8" fmla="*/ 89 w 105"/>
                <a:gd name="T9" fmla="*/ 16 h 20"/>
                <a:gd name="T10" fmla="*/ 104 w 105"/>
                <a:gd name="T11" fmla="*/ 14 h 20"/>
                <a:gd name="T12" fmla="*/ 80 w 105"/>
                <a:gd name="T13" fmla="*/ 19 h 20"/>
                <a:gd name="T14" fmla="*/ 60 w 105"/>
                <a:gd name="T15" fmla="*/ 19 h 20"/>
                <a:gd name="T16" fmla="*/ 39 w 105"/>
                <a:gd name="T17" fmla="*/ 18 h 20"/>
                <a:gd name="T18" fmla="*/ 24 w 105"/>
                <a:gd name="T19" fmla="*/ 15 h 20"/>
                <a:gd name="T20" fmla="*/ 0 w 105"/>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0">
                  <a:moveTo>
                    <a:pt x="0" y="0"/>
                  </a:moveTo>
                  <a:lnTo>
                    <a:pt x="20" y="9"/>
                  </a:lnTo>
                  <a:lnTo>
                    <a:pt x="44" y="14"/>
                  </a:lnTo>
                  <a:lnTo>
                    <a:pt x="59" y="16"/>
                  </a:lnTo>
                  <a:lnTo>
                    <a:pt x="89" y="16"/>
                  </a:lnTo>
                  <a:lnTo>
                    <a:pt x="104" y="14"/>
                  </a:lnTo>
                  <a:lnTo>
                    <a:pt x="80" y="19"/>
                  </a:lnTo>
                  <a:lnTo>
                    <a:pt x="60" y="19"/>
                  </a:lnTo>
                  <a:lnTo>
                    <a:pt x="39" y="18"/>
                  </a:lnTo>
                  <a:lnTo>
                    <a:pt x="24" y="15"/>
                  </a:lnTo>
                  <a:lnTo>
                    <a:pt x="0" y="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9" name="Freeform 139"/>
            <p:cNvSpPr>
              <a:spLocks/>
            </p:cNvSpPr>
            <p:nvPr/>
          </p:nvSpPr>
          <p:spPr bwMode="auto">
            <a:xfrm>
              <a:off x="4287" y="2978"/>
              <a:ext cx="67" cy="15"/>
            </a:xfrm>
            <a:custGeom>
              <a:avLst/>
              <a:gdLst>
                <a:gd name="T0" fmla="*/ 0 w 67"/>
                <a:gd name="T1" fmla="*/ 0 h 15"/>
                <a:gd name="T2" fmla="*/ 20 w 67"/>
                <a:gd name="T3" fmla="*/ 7 h 15"/>
                <a:gd name="T4" fmla="*/ 41 w 67"/>
                <a:gd name="T5" fmla="*/ 13 h 15"/>
                <a:gd name="T6" fmla="*/ 66 w 67"/>
                <a:gd name="T7" fmla="*/ 14 h 15"/>
                <a:gd name="T8" fmla="*/ 46 w 67"/>
                <a:gd name="T9" fmla="*/ 10 h 15"/>
                <a:gd name="T10" fmla="*/ 25 w 67"/>
                <a:gd name="T11" fmla="*/ 3 h 15"/>
                <a:gd name="T12" fmla="*/ 18 w 67"/>
                <a:gd name="T13" fmla="*/ 2 h 15"/>
                <a:gd name="T14" fmla="*/ 0 w 6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
                  <a:moveTo>
                    <a:pt x="0" y="0"/>
                  </a:moveTo>
                  <a:lnTo>
                    <a:pt x="20" y="7"/>
                  </a:lnTo>
                  <a:lnTo>
                    <a:pt x="41" y="13"/>
                  </a:lnTo>
                  <a:lnTo>
                    <a:pt x="66" y="14"/>
                  </a:lnTo>
                  <a:lnTo>
                    <a:pt x="46" y="10"/>
                  </a:lnTo>
                  <a:lnTo>
                    <a:pt x="25" y="3"/>
                  </a:lnTo>
                  <a:lnTo>
                    <a:pt x="18" y="2"/>
                  </a:lnTo>
                  <a:lnTo>
                    <a:pt x="0" y="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0" name="Freeform 140"/>
            <p:cNvSpPr>
              <a:spLocks/>
            </p:cNvSpPr>
            <p:nvPr/>
          </p:nvSpPr>
          <p:spPr bwMode="auto">
            <a:xfrm>
              <a:off x="4015" y="2704"/>
              <a:ext cx="116" cy="338"/>
            </a:xfrm>
            <a:custGeom>
              <a:avLst/>
              <a:gdLst>
                <a:gd name="T0" fmla="*/ 78 w 116"/>
                <a:gd name="T1" fmla="*/ 0 h 338"/>
                <a:gd name="T2" fmla="*/ 68 w 116"/>
                <a:gd name="T3" fmla="*/ 25 h 338"/>
                <a:gd name="T4" fmla="*/ 66 w 116"/>
                <a:gd name="T5" fmla="*/ 38 h 338"/>
                <a:gd name="T6" fmla="*/ 68 w 116"/>
                <a:gd name="T7" fmla="*/ 51 h 338"/>
                <a:gd name="T8" fmla="*/ 75 w 116"/>
                <a:gd name="T9" fmla="*/ 44 h 338"/>
                <a:gd name="T10" fmla="*/ 83 w 116"/>
                <a:gd name="T11" fmla="*/ 38 h 338"/>
                <a:gd name="T12" fmla="*/ 89 w 116"/>
                <a:gd name="T13" fmla="*/ 33 h 338"/>
                <a:gd name="T14" fmla="*/ 95 w 116"/>
                <a:gd name="T15" fmla="*/ 38 h 338"/>
                <a:gd name="T16" fmla="*/ 111 w 116"/>
                <a:gd name="T17" fmla="*/ 52 h 338"/>
                <a:gd name="T18" fmla="*/ 109 w 116"/>
                <a:gd name="T19" fmla="*/ 69 h 338"/>
                <a:gd name="T20" fmla="*/ 115 w 116"/>
                <a:gd name="T21" fmla="*/ 77 h 338"/>
                <a:gd name="T22" fmla="*/ 108 w 116"/>
                <a:gd name="T23" fmla="*/ 96 h 338"/>
                <a:gd name="T24" fmla="*/ 103 w 116"/>
                <a:gd name="T25" fmla="*/ 117 h 338"/>
                <a:gd name="T26" fmla="*/ 99 w 116"/>
                <a:gd name="T27" fmla="*/ 147 h 338"/>
                <a:gd name="T28" fmla="*/ 98 w 116"/>
                <a:gd name="T29" fmla="*/ 167 h 338"/>
                <a:gd name="T30" fmla="*/ 97 w 116"/>
                <a:gd name="T31" fmla="*/ 200 h 338"/>
                <a:gd name="T32" fmla="*/ 95 w 116"/>
                <a:gd name="T33" fmla="*/ 242 h 338"/>
                <a:gd name="T34" fmla="*/ 96 w 116"/>
                <a:gd name="T35" fmla="*/ 284 h 338"/>
                <a:gd name="T36" fmla="*/ 86 w 116"/>
                <a:gd name="T37" fmla="*/ 289 h 338"/>
                <a:gd name="T38" fmla="*/ 63 w 116"/>
                <a:gd name="T39" fmla="*/ 307 h 338"/>
                <a:gd name="T40" fmla="*/ 63 w 116"/>
                <a:gd name="T41" fmla="*/ 323 h 338"/>
                <a:gd name="T42" fmla="*/ 72 w 116"/>
                <a:gd name="T43" fmla="*/ 325 h 338"/>
                <a:gd name="T44" fmla="*/ 75 w 116"/>
                <a:gd name="T45" fmla="*/ 336 h 338"/>
                <a:gd name="T46" fmla="*/ 52 w 116"/>
                <a:gd name="T47" fmla="*/ 337 h 338"/>
                <a:gd name="T48" fmla="*/ 60 w 116"/>
                <a:gd name="T49" fmla="*/ 288 h 338"/>
                <a:gd name="T50" fmla="*/ 59 w 116"/>
                <a:gd name="T51" fmla="*/ 236 h 338"/>
                <a:gd name="T52" fmla="*/ 55 w 116"/>
                <a:gd name="T53" fmla="*/ 296 h 338"/>
                <a:gd name="T54" fmla="*/ 48 w 116"/>
                <a:gd name="T55" fmla="*/ 335 h 338"/>
                <a:gd name="T56" fmla="*/ 29 w 116"/>
                <a:gd name="T57" fmla="*/ 323 h 338"/>
                <a:gd name="T58" fmla="*/ 33 w 116"/>
                <a:gd name="T59" fmla="*/ 297 h 338"/>
                <a:gd name="T60" fmla="*/ 30 w 116"/>
                <a:gd name="T61" fmla="*/ 252 h 338"/>
                <a:gd name="T62" fmla="*/ 31 w 116"/>
                <a:gd name="T63" fmla="*/ 286 h 338"/>
                <a:gd name="T64" fmla="*/ 24 w 116"/>
                <a:gd name="T65" fmla="*/ 320 h 338"/>
                <a:gd name="T66" fmla="*/ 6 w 116"/>
                <a:gd name="T67" fmla="*/ 298 h 338"/>
                <a:gd name="T68" fmla="*/ 7 w 116"/>
                <a:gd name="T69" fmla="*/ 279 h 338"/>
                <a:gd name="T70" fmla="*/ 12 w 116"/>
                <a:gd name="T71" fmla="*/ 239 h 338"/>
                <a:gd name="T72" fmla="*/ 16 w 116"/>
                <a:gd name="T73" fmla="*/ 201 h 338"/>
                <a:gd name="T74" fmla="*/ 16 w 116"/>
                <a:gd name="T75" fmla="*/ 173 h 338"/>
                <a:gd name="T76" fmla="*/ 13 w 116"/>
                <a:gd name="T77" fmla="*/ 148 h 338"/>
                <a:gd name="T78" fmla="*/ 10 w 116"/>
                <a:gd name="T79" fmla="*/ 129 h 338"/>
                <a:gd name="T80" fmla="*/ 7 w 116"/>
                <a:gd name="T81" fmla="*/ 108 h 338"/>
                <a:gd name="T82" fmla="*/ 12 w 116"/>
                <a:gd name="T83" fmla="*/ 96 h 338"/>
                <a:gd name="T84" fmla="*/ 12 w 116"/>
                <a:gd name="T85" fmla="*/ 74 h 338"/>
                <a:gd name="T86" fmla="*/ 16 w 116"/>
                <a:gd name="T87" fmla="*/ 86 h 338"/>
                <a:gd name="T88" fmla="*/ 16 w 116"/>
                <a:gd name="T89" fmla="*/ 99 h 338"/>
                <a:gd name="T90" fmla="*/ 12 w 116"/>
                <a:gd name="T91" fmla="*/ 115 h 338"/>
                <a:gd name="T92" fmla="*/ 19 w 116"/>
                <a:gd name="T93" fmla="*/ 101 h 338"/>
                <a:gd name="T94" fmla="*/ 19 w 116"/>
                <a:gd name="T95" fmla="*/ 84 h 338"/>
                <a:gd name="T96" fmla="*/ 15 w 116"/>
                <a:gd name="T97" fmla="*/ 68 h 338"/>
                <a:gd name="T98" fmla="*/ 6 w 116"/>
                <a:gd name="T99" fmla="*/ 42 h 338"/>
                <a:gd name="T100" fmla="*/ 0 w 116"/>
                <a:gd name="T101" fmla="*/ 35 h 338"/>
                <a:gd name="T102" fmla="*/ 22 w 116"/>
                <a:gd name="T103" fmla="*/ 25 h 338"/>
                <a:gd name="T104" fmla="*/ 29 w 116"/>
                <a:gd name="T105" fmla="*/ 28 h 338"/>
                <a:gd name="T106" fmla="*/ 35 w 116"/>
                <a:gd name="T107" fmla="*/ 33 h 338"/>
                <a:gd name="T108" fmla="*/ 28 w 116"/>
                <a:gd name="T109" fmla="*/ 25 h 338"/>
                <a:gd name="T110" fmla="*/ 26 w 116"/>
                <a:gd name="T111" fmla="*/ 23 h 338"/>
                <a:gd name="T112" fmla="*/ 43 w 116"/>
                <a:gd name="T113" fmla="*/ 15 h 338"/>
                <a:gd name="T114" fmla="*/ 58 w 116"/>
                <a:gd name="T115" fmla="*/ 11 h 338"/>
                <a:gd name="T116" fmla="*/ 78 w 116"/>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 h="338">
                  <a:moveTo>
                    <a:pt x="78" y="0"/>
                  </a:moveTo>
                  <a:lnTo>
                    <a:pt x="68" y="25"/>
                  </a:lnTo>
                  <a:lnTo>
                    <a:pt x="66" y="38"/>
                  </a:lnTo>
                  <a:lnTo>
                    <a:pt x="68" y="51"/>
                  </a:lnTo>
                  <a:lnTo>
                    <a:pt x="75" y="44"/>
                  </a:lnTo>
                  <a:lnTo>
                    <a:pt x="83" y="38"/>
                  </a:lnTo>
                  <a:lnTo>
                    <a:pt x="89" y="33"/>
                  </a:lnTo>
                  <a:lnTo>
                    <a:pt x="95" y="38"/>
                  </a:lnTo>
                  <a:lnTo>
                    <a:pt x="111" y="52"/>
                  </a:lnTo>
                  <a:lnTo>
                    <a:pt x="109" y="69"/>
                  </a:lnTo>
                  <a:lnTo>
                    <a:pt x="115" y="77"/>
                  </a:lnTo>
                  <a:lnTo>
                    <a:pt x="108" y="96"/>
                  </a:lnTo>
                  <a:lnTo>
                    <a:pt x="103" y="117"/>
                  </a:lnTo>
                  <a:lnTo>
                    <a:pt x="99" y="147"/>
                  </a:lnTo>
                  <a:lnTo>
                    <a:pt x="98" y="167"/>
                  </a:lnTo>
                  <a:lnTo>
                    <a:pt x="97" y="200"/>
                  </a:lnTo>
                  <a:lnTo>
                    <a:pt x="95" y="242"/>
                  </a:lnTo>
                  <a:lnTo>
                    <a:pt x="96" y="284"/>
                  </a:lnTo>
                  <a:lnTo>
                    <a:pt x="86" y="289"/>
                  </a:lnTo>
                  <a:lnTo>
                    <a:pt x="63" y="307"/>
                  </a:lnTo>
                  <a:lnTo>
                    <a:pt x="63" y="323"/>
                  </a:lnTo>
                  <a:lnTo>
                    <a:pt x="72" y="325"/>
                  </a:lnTo>
                  <a:lnTo>
                    <a:pt x="75" y="336"/>
                  </a:lnTo>
                  <a:lnTo>
                    <a:pt x="52" y="337"/>
                  </a:lnTo>
                  <a:lnTo>
                    <a:pt x="60" y="288"/>
                  </a:lnTo>
                  <a:lnTo>
                    <a:pt x="59" y="236"/>
                  </a:lnTo>
                  <a:lnTo>
                    <a:pt x="55" y="296"/>
                  </a:lnTo>
                  <a:lnTo>
                    <a:pt x="48" y="335"/>
                  </a:lnTo>
                  <a:lnTo>
                    <a:pt x="29" y="323"/>
                  </a:lnTo>
                  <a:lnTo>
                    <a:pt x="33" y="297"/>
                  </a:lnTo>
                  <a:lnTo>
                    <a:pt x="30" y="252"/>
                  </a:lnTo>
                  <a:lnTo>
                    <a:pt x="31" y="286"/>
                  </a:lnTo>
                  <a:lnTo>
                    <a:pt x="24" y="320"/>
                  </a:lnTo>
                  <a:lnTo>
                    <a:pt x="6" y="298"/>
                  </a:lnTo>
                  <a:lnTo>
                    <a:pt x="7" y="279"/>
                  </a:lnTo>
                  <a:lnTo>
                    <a:pt x="12" y="239"/>
                  </a:lnTo>
                  <a:lnTo>
                    <a:pt x="16" y="201"/>
                  </a:lnTo>
                  <a:lnTo>
                    <a:pt x="16" y="173"/>
                  </a:lnTo>
                  <a:lnTo>
                    <a:pt x="13" y="148"/>
                  </a:lnTo>
                  <a:lnTo>
                    <a:pt x="10" y="129"/>
                  </a:lnTo>
                  <a:lnTo>
                    <a:pt x="7" y="108"/>
                  </a:lnTo>
                  <a:lnTo>
                    <a:pt x="12" y="96"/>
                  </a:lnTo>
                  <a:lnTo>
                    <a:pt x="12" y="74"/>
                  </a:lnTo>
                  <a:lnTo>
                    <a:pt x="16" y="86"/>
                  </a:lnTo>
                  <a:lnTo>
                    <a:pt x="16" y="99"/>
                  </a:lnTo>
                  <a:lnTo>
                    <a:pt x="12" y="115"/>
                  </a:lnTo>
                  <a:lnTo>
                    <a:pt x="19" y="101"/>
                  </a:lnTo>
                  <a:lnTo>
                    <a:pt x="19" y="84"/>
                  </a:lnTo>
                  <a:lnTo>
                    <a:pt x="15" y="68"/>
                  </a:lnTo>
                  <a:lnTo>
                    <a:pt x="6" y="42"/>
                  </a:lnTo>
                  <a:lnTo>
                    <a:pt x="0" y="35"/>
                  </a:lnTo>
                  <a:lnTo>
                    <a:pt x="22" y="25"/>
                  </a:lnTo>
                  <a:lnTo>
                    <a:pt x="29" y="28"/>
                  </a:lnTo>
                  <a:lnTo>
                    <a:pt x="35" y="33"/>
                  </a:lnTo>
                  <a:lnTo>
                    <a:pt x="28" y="25"/>
                  </a:lnTo>
                  <a:lnTo>
                    <a:pt x="26" y="23"/>
                  </a:lnTo>
                  <a:lnTo>
                    <a:pt x="43" y="15"/>
                  </a:lnTo>
                  <a:lnTo>
                    <a:pt x="58" y="11"/>
                  </a:lnTo>
                  <a:lnTo>
                    <a:pt x="78" y="0"/>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1" name="Freeform 141"/>
            <p:cNvSpPr>
              <a:spLocks/>
            </p:cNvSpPr>
            <p:nvPr/>
          </p:nvSpPr>
          <p:spPr bwMode="auto">
            <a:xfrm>
              <a:off x="4041" y="2833"/>
              <a:ext cx="56" cy="7"/>
            </a:xfrm>
            <a:custGeom>
              <a:avLst/>
              <a:gdLst>
                <a:gd name="T0" fmla="*/ 55 w 56"/>
                <a:gd name="T1" fmla="*/ 4 h 7"/>
                <a:gd name="T2" fmla="*/ 48 w 56"/>
                <a:gd name="T3" fmla="*/ 6 h 7"/>
                <a:gd name="T4" fmla="*/ 26 w 56"/>
                <a:gd name="T5" fmla="*/ 5 h 7"/>
                <a:gd name="T6" fmla="*/ 0 w 56"/>
                <a:gd name="T7" fmla="*/ 0 h 7"/>
                <a:gd name="T8" fmla="*/ 23 w 56"/>
                <a:gd name="T9" fmla="*/ 1 h 7"/>
                <a:gd name="T10" fmla="*/ 55 w 56"/>
                <a:gd name="T11" fmla="*/ 4 h 7"/>
              </a:gdLst>
              <a:ahLst/>
              <a:cxnLst>
                <a:cxn ang="0">
                  <a:pos x="T0" y="T1"/>
                </a:cxn>
                <a:cxn ang="0">
                  <a:pos x="T2" y="T3"/>
                </a:cxn>
                <a:cxn ang="0">
                  <a:pos x="T4" y="T5"/>
                </a:cxn>
                <a:cxn ang="0">
                  <a:pos x="T6" y="T7"/>
                </a:cxn>
                <a:cxn ang="0">
                  <a:pos x="T8" y="T9"/>
                </a:cxn>
                <a:cxn ang="0">
                  <a:pos x="T10" y="T11"/>
                </a:cxn>
              </a:cxnLst>
              <a:rect l="0" t="0" r="r" b="b"/>
              <a:pathLst>
                <a:path w="56" h="7">
                  <a:moveTo>
                    <a:pt x="55" y="4"/>
                  </a:moveTo>
                  <a:lnTo>
                    <a:pt x="48" y="6"/>
                  </a:lnTo>
                  <a:lnTo>
                    <a:pt x="26" y="5"/>
                  </a:lnTo>
                  <a:lnTo>
                    <a:pt x="0" y="0"/>
                  </a:lnTo>
                  <a:lnTo>
                    <a:pt x="23" y="1"/>
                  </a:lnTo>
                  <a:lnTo>
                    <a:pt x="55" y="4"/>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2" name="Freeform 142"/>
            <p:cNvSpPr>
              <a:spLocks/>
            </p:cNvSpPr>
            <p:nvPr/>
          </p:nvSpPr>
          <p:spPr bwMode="auto">
            <a:xfrm>
              <a:off x="4041" y="2851"/>
              <a:ext cx="50" cy="55"/>
            </a:xfrm>
            <a:custGeom>
              <a:avLst/>
              <a:gdLst>
                <a:gd name="T0" fmla="*/ 1 w 50"/>
                <a:gd name="T1" fmla="*/ 0 h 55"/>
                <a:gd name="T2" fmla="*/ 3 w 50"/>
                <a:gd name="T3" fmla="*/ 26 h 55"/>
                <a:gd name="T4" fmla="*/ 10 w 50"/>
                <a:gd name="T5" fmla="*/ 42 h 55"/>
                <a:gd name="T6" fmla="*/ 26 w 50"/>
                <a:gd name="T7" fmla="*/ 50 h 55"/>
                <a:gd name="T8" fmla="*/ 49 w 50"/>
                <a:gd name="T9" fmla="*/ 53 h 55"/>
                <a:gd name="T10" fmla="*/ 45 w 50"/>
                <a:gd name="T11" fmla="*/ 54 h 55"/>
                <a:gd name="T12" fmla="*/ 30 w 50"/>
                <a:gd name="T13" fmla="*/ 53 h 55"/>
                <a:gd name="T14" fmla="*/ 15 w 50"/>
                <a:gd name="T15" fmla="*/ 49 h 55"/>
                <a:gd name="T16" fmla="*/ 6 w 50"/>
                <a:gd name="T17" fmla="*/ 43 h 55"/>
                <a:gd name="T18" fmla="*/ 2 w 50"/>
                <a:gd name="T19" fmla="*/ 30 h 55"/>
                <a:gd name="T20" fmla="*/ 0 w 50"/>
                <a:gd name="T21" fmla="*/ 19 h 55"/>
                <a:gd name="T22" fmla="*/ 1 w 50"/>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5">
                  <a:moveTo>
                    <a:pt x="1" y="0"/>
                  </a:moveTo>
                  <a:lnTo>
                    <a:pt x="3" y="26"/>
                  </a:lnTo>
                  <a:lnTo>
                    <a:pt x="10" y="42"/>
                  </a:lnTo>
                  <a:lnTo>
                    <a:pt x="26" y="50"/>
                  </a:lnTo>
                  <a:lnTo>
                    <a:pt x="49" y="53"/>
                  </a:lnTo>
                  <a:lnTo>
                    <a:pt x="45" y="54"/>
                  </a:lnTo>
                  <a:lnTo>
                    <a:pt x="30" y="53"/>
                  </a:lnTo>
                  <a:lnTo>
                    <a:pt x="15" y="49"/>
                  </a:lnTo>
                  <a:lnTo>
                    <a:pt x="6" y="43"/>
                  </a:lnTo>
                  <a:lnTo>
                    <a:pt x="2" y="30"/>
                  </a:lnTo>
                  <a:lnTo>
                    <a:pt x="0" y="19"/>
                  </a:lnTo>
                  <a:lnTo>
                    <a:pt x="1" y="0"/>
                  </a:lnTo>
                </a:path>
              </a:pathLst>
            </a:custGeom>
            <a:solidFill>
              <a:srgbClr val="C0C0C0"/>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3" name="Freeform 143"/>
            <p:cNvSpPr>
              <a:spLocks/>
            </p:cNvSpPr>
            <p:nvPr/>
          </p:nvSpPr>
          <p:spPr bwMode="auto">
            <a:xfrm>
              <a:off x="3965" y="2742"/>
              <a:ext cx="65" cy="262"/>
            </a:xfrm>
            <a:custGeom>
              <a:avLst/>
              <a:gdLst>
                <a:gd name="T0" fmla="*/ 33 w 65"/>
                <a:gd name="T1" fmla="*/ 28 h 262"/>
                <a:gd name="T2" fmla="*/ 29 w 65"/>
                <a:gd name="T3" fmla="*/ 56 h 262"/>
                <a:gd name="T4" fmla="*/ 46 w 65"/>
                <a:gd name="T5" fmla="*/ 84 h 262"/>
                <a:gd name="T6" fmla="*/ 58 w 65"/>
                <a:gd name="T7" fmla="*/ 120 h 262"/>
                <a:gd name="T8" fmla="*/ 53 w 65"/>
                <a:gd name="T9" fmla="*/ 116 h 262"/>
                <a:gd name="T10" fmla="*/ 35 w 65"/>
                <a:gd name="T11" fmla="*/ 81 h 262"/>
                <a:gd name="T12" fmla="*/ 14 w 65"/>
                <a:gd name="T13" fmla="*/ 92 h 262"/>
                <a:gd name="T14" fmla="*/ 0 w 65"/>
                <a:gd name="T15" fmla="*/ 143 h 262"/>
                <a:gd name="T16" fmla="*/ 6 w 65"/>
                <a:gd name="T17" fmla="*/ 160 h 262"/>
                <a:gd name="T18" fmla="*/ 23 w 65"/>
                <a:gd name="T19" fmla="*/ 173 h 262"/>
                <a:gd name="T20" fmla="*/ 53 w 65"/>
                <a:gd name="T21" fmla="*/ 198 h 262"/>
                <a:gd name="T22" fmla="*/ 47 w 65"/>
                <a:gd name="T23" fmla="*/ 197 h 262"/>
                <a:gd name="T24" fmla="*/ 29 w 65"/>
                <a:gd name="T25" fmla="*/ 180 h 262"/>
                <a:gd name="T26" fmla="*/ 7 w 65"/>
                <a:gd name="T27" fmla="*/ 168 h 262"/>
                <a:gd name="T28" fmla="*/ 24 w 65"/>
                <a:gd name="T29" fmla="*/ 187 h 262"/>
                <a:gd name="T30" fmla="*/ 42 w 65"/>
                <a:gd name="T31" fmla="*/ 201 h 262"/>
                <a:gd name="T32" fmla="*/ 53 w 65"/>
                <a:gd name="T33" fmla="*/ 226 h 262"/>
                <a:gd name="T34" fmla="*/ 45 w 65"/>
                <a:gd name="T35" fmla="*/ 215 h 262"/>
                <a:gd name="T36" fmla="*/ 27 w 65"/>
                <a:gd name="T37" fmla="*/ 192 h 262"/>
                <a:gd name="T38" fmla="*/ 29 w 65"/>
                <a:gd name="T39" fmla="*/ 200 h 262"/>
                <a:gd name="T40" fmla="*/ 42 w 65"/>
                <a:gd name="T41" fmla="*/ 222 h 262"/>
                <a:gd name="T42" fmla="*/ 41 w 65"/>
                <a:gd name="T43" fmla="*/ 246 h 262"/>
                <a:gd name="T44" fmla="*/ 50 w 65"/>
                <a:gd name="T45" fmla="*/ 231 h 262"/>
                <a:gd name="T46" fmla="*/ 54 w 65"/>
                <a:gd name="T47" fmla="*/ 261 h 262"/>
                <a:gd name="T48" fmla="*/ 58 w 65"/>
                <a:gd name="T49" fmla="*/ 223 h 262"/>
                <a:gd name="T50" fmla="*/ 62 w 65"/>
                <a:gd name="T51" fmla="*/ 185 h 262"/>
                <a:gd name="T52" fmla="*/ 64 w 65"/>
                <a:gd name="T53" fmla="*/ 141 h 262"/>
                <a:gd name="T54" fmla="*/ 55 w 65"/>
                <a:gd name="T55" fmla="*/ 91 h 262"/>
                <a:gd name="T56" fmla="*/ 36 w 65"/>
                <a:gd name="T57" fmla="*/ 63 h 262"/>
                <a:gd name="T58" fmla="*/ 40 w 65"/>
                <a:gd name="T59" fmla="*/ 65 h 262"/>
                <a:gd name="T60" fmla="*/ 60 w 65"/>
                <a:gd name="T61" fmla="*/ 92 h 262"/>
                <a:gd name="T62" fmla="*/ 44 w 65"/>
                <a:gd name="T63" fmla="*/ 55 h 262"/>
                <a:gd name="T64" fmla="*/ 46 w 65"/>
                <a:gd name="T65" fmla="*/ 53 h 262"/>
                <a:gd name="T66" fmla="*/ 59 w 65"/>
                <a:gd name="T67" fmla="*/ 59 h 262"/>
                <a:gd name="T68" fmla="*/ 60 w 65"/>
                <a:gd name="T69" fmla="*/ 38 h 262"/>
                <a:gd name="T70" fmla="*/ 58 w 65"/>
                <a:gd name="T71" fmla="*/ 1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262">
                  <a:moveTo>
                    <a:pt x="47" y="0"/>
                  </a:moveTo>
                  <a:lnTo>
                    <a:pt x="33" y="28"/>
                  </a:lnTo>
                  <a:lnTo>
                    <a:pt x="33" y="38"/>
                  </a:lnTo>
                  <a:lnTo>
                    <a:pt x="29" y="56"/>
                  </a:lnTo>
                  <a:lnTo>
                    <a:pt x="29" y="70"/>
                  </a:lnTo>
                  <a:lnTo>
                    <a:pt x="46" y="84"/>
                  </a:lnTo>
                  <a:lnTo>
                    <a:pt x="53" y="99"/>
                  </a:lnTo>
                  <a:lnTo>
                    <a:pt x="58" y="120"/>
                  </a:lnTo>
                  <a:lnTo>
                    <a:pt x="61" y="140"/>
                  </a:lnTo>
                  <a:lnTo>
                    <a:pt x="53" y="116"/>
                  </a:lnTo>
                  <a:lnTo>
                    <a:pt x="43" y="90"/>
                  </a:lnTo>
                  <a:lnTo>
                    <a:pt x="35" y="81"/>
                  </a:lnTo>
                  <a:lnTo>
                    <a:pt x="27" y="76"/>
                  </a:lnTo>
                  <a:lnTo>
                    <a:pt x="14" y="92"/>
                  </a:lnTo>
                  <a:lnTo>
                    <a:pt x="9" y="114"/>
                  </a:lnTo>
                  <a:lnTo>
                    <a:pt x="0" y="143"/>
                  </a:lnTo>
                  <a:lnTo>
                    <a:pt x="0" y="154"/>
                  </a:lnTo>
                  <a:lnTo>
                    <a:pt x="6" y="160"/>
                  </a:lnTo>
                  <a:lnTo>
                    <a:pt x="7" y="166"/>
                  </a:lnTo>
                  <a:lnTo>
                    <a:pt x="23" y="173"/>
                  </a:lnTo>
                  <a:lnTo>
                    <a:pt x="45" y="187"/>
                  </a:lnTo>
                  <a:lnTo>
                    <a:pt x="53" y="198"/>
                  </a:lnTo>
                  <a:lnTo>
                    <a:pt x="53" y="213"/>
                  </a:lnTo>
                  <a:lnTo>
                    <a:pt x="47" y="197"/>
                  </a:lnTo>
                  <a:lnTo>
                    <a:pt x="41" y="188"/>
                  </a:lnTo>
                  <a:lnTo>
                    <a:pt x="29" y="180"/>
                  </a:lnTo>
                  <a:lnTo>
                    <a:pt x="17" y="174"/>
                  </a:lnTo>
                  <a:lnTo>
                    <a:pt x="7" y="168"/>
                  </a:lnTo>
                  <a:lnTo>
                    <a:pt x="14" y="180"/>
                  </a:lnTo>
                  <a:lnTo>
                    <a:pt x="24" y="187"/>
                  </a:lnTo>
                  <a:lnTo>
                    <a:pt x="34" y="192"/>
                  </a:lnTo>
                  <a:lnTo>
                    <a:pt x="42" y="201"/>
                  </a:lnTo>
                  <a:lnTo>
                    <a:pt x="47" y="214"/>
                  </a:lnTo>
                  <a:lnTo>
                    <a:pt x="53" y="226"/>
                  </a:lnTo>
                  <a:lnTo>
                    <a:pt x="49" y="221"/>
                  </a:lnTo>
                  <a:lnTo>
                    <a:pt x="45" y="215"/>
                  </a:lnTo>
                  <a:lnTo>
                    <a:pt x="35" y="201"/>
                  </a:lnTo>
                  <a:lnTo>
                    <a:pt x="27" y="192"/>
                  </a:lnTo>
                  <a:lnTo>
                    <a:pt x="11" y="183"/>
                  </a:lnTo>
                  <a:lnTo>
                    <a:pt x="29" y="200"/>
                  </a:lnTo>
                  <a:lnTo>
                    <a:pt x="38" y="212"/>
                  </a:lnTo>
                  <a:lnTo>
                    <a:pt x="42" y="222"/>
                  </a:lnTo>
                  <a:lnTo>
                    <a:pt x="39" y="235"/>
                  </a:lnTo>
                  <a:lnTo>
                    <a:pt x="41" y="246"/>
                  </a:lnTo>
                  <a:lnTo>
                    <a:pt x="46" y="240"/>
                  </a:lnTo>
                  <a:lnTo>
                    <a:pt x="50" y="231"/>
                  </a:lnTo>
                  <a:lnTo>
                    <a:pt x="50" y="247"/>
                  </a:lnTo>
                  <a:lnTo>
                    <a:pt x="54" y="261"/>
                  </a:lnTo>
                  <a:lnTo>
                    <a:pt x="54" y="245"/>
                  </a:lnTo>
                  <a:lnTo>
                    <a:pt x="58" y="223"/>
                  </a:lnTo>
                  <a:lnTo>
                    <a:pt x="59" y="206"/>
                  </a:lnTo>
                  <a:lnTo>
                    <a:pt x="62" y="185"/>
                  </a:lnTo>
                  <a:lnTo>
                    <a:pt x="64" y="161"/>
                  </a:lnTo>
                  <a:lnTo>
                    <a:pt x="64" y="141"/>
                  </a:lnTo>
                  <a:lnTo>
                    <a:pt x="62" y="117"/>
                  </a:lnTo>
                  <a:lnTo>
                    <a:pt x="55" y="91"/>
                  </a:lnTo>
                  <a:lnTo>
                    <a:pt x="43" y="74"/>
                  </a:lnTo>
                  <a:lnTo>
                    <a:pt x="36" y="63"/>
                  </a:lnTo>
                  <a:lnTo>
                    <a:pt x="35" y="51"/>
                  </a:lnTo>
                  <a:lnTo>
                    <a:pt x="40" y="65"/>
                  </a:lnTo>
                  <a:lnTo>
                    <a:pt x="50" y="77"/>
                  </a:lnTo>
                  <a:lnTo>
                    <a:pt x="60" y="92"/>
                  </a:lnTo>
                  <a:lnTo>
                    <a:pt x="54" y="73"/>
                  </a:lnTo>
                  <a:lnTo>
                    <a:pt x="44" y="55"/>
                  </a:lnTo>
                  <a:lnTo>
                    <a:pt x="38" y="46"/>
                  </a:lnTo>
                  <a:lnTo>
                    <a:pt x="46" y="53"/>
                  </a:lnTo>
                  <a:lnTo>
                    <a:pt x="55" y="68"/>
                  </a:lnTo>
                  <a:lnTo>
                    <a:pt x="59" y="59"/>
                  </a:lnTo>
                  <a:lnTo>
                    <a:pt x="59" y="50"/>
                  </a:lnTo>
                  <a:lnTo>
                    <a:pt x="60" y="38"/>
                  </a:lnTo>
                  <a:lnTo>
                    <a:pt x="60" y="30"/>
                  </a:lnTo>
                  <a:lnTo>
                    <a:pt x="58" y="14"/>
                  </a:lnTo>
                  <a:lnTo>
                    <a:pt x="47" y="0"/>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4" name="Freeform 144"/>
            <p:cNvSpPr>
              <a:spLocks/>
            </p:cNvSpPr>
            <p:nvPr/>
          </p:nvSpPr>
          <p:spPr bwMode="auto">
            <a:xfrm>
              <a:off x="3902" y="2895"/>
              <a:ext cx="118" cy="138"/>
            </a:xfrm>
            <a:custGeom>
              <a:avLst/>
              <a:gdLst>
                <a:gd name="T0" fmla="*/ 53 w 118"/>
                <a:gd name="T1" fmla="*/ 0 h 138"/>
                <a:gd name="T2" fmla="*/ 54 w 118"/>
                <a:gd name="T3" fmla="*/ 7 h 138"/>
                <a:gd name="T4" fmla="*/ 50 w 118"/>
                <a:gd name="T5" fmla="*/ 20 h 138"/>
                <a:gd name="T6" fmla="*/ 34 w 118"/>
                <a:gd name="T7" fmla="*/ 24 h 138"/>
                <a:gd name="T8" fmla="*/ 24 w 118"/>
                <a:gd name="T9" fmla="*/ 24 h 138"/>
                <a:gd name="T10" fmla="*/ 8 w 118"/>
                <a:gd name="T11" fmla="*/ 21 h 138"/>
                <a:gd name="T12" fmla="*/ 0 w 118"/>
                <a:gd name="T13" fmla="*/ 14 h 138"/>
                <a:gd name="T14" fmla="*/ 17 w 118"/>
                <a:gd name="T15" fmla="*/ 44 h 138"/>
                <a:gd name="T16" fmla="*/ 37 w 118"/>
                <a:gd name="T17" fmla="*/ 45 h 138"/>
                <a:gd name="T18" fmla="*/ 57 w 118"/>
                <a:gd name="T19" fmla="*/ 42 h 138"/>
                <a:gd name="T20" fmla="*/ 50 w 118"/>
                <a:gd name="T21" fmla="*/ 46 h 138"/>
                <a:gd name="T22" fmla="*/ 33 w 118"/>
                <a:gd name="T23" fmla="*/ 51 h 138"/>
                <a:gd name="T24" fmla="*/ 19 w 118"/>
                <a:gd name="T25" fmla="*/ 48 h 138"/>
                <a:gd name="T26" fmla="*/ 20 w 118"/>
                <a:gd name="T27" fmla="*/ 66 h 138"/>
                <a:gd name="T28" fmla="*/ 23 w 118"/>
                <a:gd name="T29" fmla="*/ 89 h 138"/>
                <a:gd name="T30" fmla="*/ 41 w 118"/>
                <a:gd name="T31" fmla="*/ 104 h 138"/>
                <a:gd name="T32" fmla="*/ 58 w 118"/>
                <a:gd name="T33" fmla="*/ 108 h 138"/>
                <a:gd name="T34" fmla="*/ 83 w 118"/>
                <a:gd name="T35" fmla="*/ 110 h 138"/>
                <a:gd name="T36" fmla="*/ 66 w 118"/>
                <a:gd name="T37" fmla="*/ 113 h 138"/>
                <a:gd name="T38" fmla="*/ 50 w 118"/>
                <a:gd name="T39" fmla="*/ 111 h 138"/>
                <a:gd name="T40" fmla="*/ 35 w 118"/>
                <a:gd name="T41" fmla="*/ 105 h 138"/>
                <a:gd name="T42" fmla="*/ 28 w 118"/>
                <a:gd name="T43" fmla="*/ 99 h 138"/>
                <a:gd name="T44" fmla="*/ 37 w 118"/>
                <a:gd name="T45" fmla="*/ 117 h 138"/>
                <a:gd name="T46" fmla="*/ 52 w 118"/>
                <a:gd name="T47" fmla="*/ 132 h 138"/>
                <a:gd name="T48" fmla="*/ 69 w 118"/>
                <a:gd name="T49" fmla="*/ 137 h 138"/>
                <a:gd name="T50" fmla="*/ 88 w 118"/>
                <a:gd name="T51" fmla="*/ 135 h 138"/>
                <a:gd name="T52" fmla="*/ 102 w 118"/>
                <a:gd name="T53" fmla="*/ 129 h 138"/>
                <a:gd name="T54" fmla="*/ 110 w 118"/>
                <a:gd name="T55" fmla="*/ 121 h 138"/>
                <a:gd name="T56" fmla="*/ 116 w 118"/>
                <a:gd name="T57" fmla="*/ 114 h 138"/>
                <a:gd name="T58" fmla="*/ 117 w 118"/>
                <a:gd name="T59" fmla="*/ 108 h 138"/>
                <a:gd name="T60" fmla="*/ 116 w 118"/>
                <a:gd name="T61" fmla="*/ 96 h 138"/>
                <a:gd name="T62" fmla="*/ 108 w 118"/>
                <a:gd name="T63" fmla="*/ 95 h 138"/>
                <a:gd name="T64" fmla="*/ 102 w 118"/>
                <a:gd name="T65" fmla="*/ 102 h 138"/>
                <a:gd name="T66" fmla="*/ 81 w 118"/>
                <a:gd name="T67" fmla="*/ 105 h 138"/>
                <a:gd name="T68" fmla="*/ 64 w 118"/>
                <a:gd name="T69" fmla="*/ 100 h 138"/>
                <a:gd name="T70" fmla="*/ 81 w 118"/>
                <a:gd name="T71" fmla="*/ 102 h 138"/>
                <a:gd name="T72" fmla="*/ 96 w 118"/>
                <a:gd name="T73" fmla="*/ 99 h 138"/>
                <a:gd name="T74" fmla="*/ 104 w 118"/>
                <a:gd name="T75" fmla="*/ 95 h 138"/>
                <a:gd name="T76" fmla="*/ 106 w 118"/>
                <a:gd name="T77" fmla="*/ 90 h 138"/>
                <a:gd name="T78" fmla="*/ 104 w 118"/>
                <a:gd name="T79" fmla="*/ 78 h 138"/>
                <a:gd name="T80" fmla="*/ 94 w 118"/>
                <a:gd name="T81" fmla="*/ 80 h 138"/>
                <a:gd name="T82" fmla="*/ 71 w 118"/>
                <a:gd name="T83" fmla="*/ 75 h 138"/>
                <a:gd name="T84" fmla="*/ 54 w 118"/>
                <a:gd name="T85" fmla="*/ 64 h 138"/>
                <a:gd name="T86" fmla="*/ 69 w 118"/>
                <a:gd name="T87" fmla="*/ 71 h 138"/>
                <a:gd name="T88" fmla="*/ 83 w 118"/>
                <a:gd name="T89" fmla="*/ 74 h 138"/>
                <a:gd name="T90" fmla="*/ 89 w 118"/>
                <a:gd name="T91" fmla="*/ 77 h 138"/>
                <a:gd name="T92" fmla="*/ 104 w 118"/>
                <a:gd name="T93" fmla="*/ 74 h 138"/>
                <a:gd name="T94" fmla="*/ 99 w 118"/>
                <a:gd name="T95" fmla="*/ 60 h 138"/>
                <a:gd name="T96" fmla="*/ 90 w 118"/>
                <a:gd name="T97" fmla="*/ 49 h 138"/>
                <a:gd name="T98" fmla="*/ 79 w 118"/>
                <a:gd name="T99" fmla="*/ 38 h 138"/>
                <a:gd name="T100" fmla="*/ 71 w 118"/>
                <a:gd name="T101" fmla="*/ 33 h 138"/>
                <a:gd name="T102" fmla="*/ 71 w 118"/>
                <a:gd name="T103" fmla="*/ 24 h 138"/>
                <a:gd name="T104" fmla="*/ 64 w 118"/>
                <a:gd name="T105" fmla="*/ 9 h 138"/>
                <a:gd name="T106" fmla="*/ 53 w 118"/>
                <a:gd name="T10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138">
                  <a:moveTo>
                    <a:pt x="53" y="0"/>
                  </a:moveTo>
                  <a:lnTo>
                    <a:pt x="54" y="7"/>
                  </a:lnTo>
                  <a:lnTo>
                    <a:pt x="50" y="20"/>
                  </a:lnTo>
                  <a:lnTo>
                    <a:pt x="34" y="24"/>
                  </a:lnTo>
                  <a:lnTo>
                    <a:pt x="24" y="24"/>
                  </a:lnTo>
                  <a:lnTo>
                    <a:pt x="8" y="21"/>
                  </a:lnTo>
                  <a:lnTo>
                    <a:pt x="0" y="14"/>
                  </a:lnTo>
                  <a:lnTo>
                    <a:pt x="17" y="44"/>
                  </a:lnTo>
                  <a:lnTo>
                    <a:pt x="37" y="45"/>
                  </a:lnTo>
                  <a:lnTo>
                    <a:pt x="57" y="42"/>
                  </a:lnTo>
                  <a:lnTo>
                    <a:pt x="50" y="46"/>
                  </a:lnTo>
                  <a:lnTo>
                    <a:pt x="33" y="51"/>
                  </a:lnTo>
                  <a:lnTo>
                    <a:pt x="19" y="48"/>
                  </a:lnTo>
                  <a:lnTo>
                    <a:pt x="20" y="66"/>
                  </a:lnTo>
                  <a:lnTo>
                    <a:pt x="23" y="89"/>
                  </a:lnTo>
                  <a:lnTo>
                    <a:pt x="41" y="104"/>
                  </a:lnTo>
                  <a:lnTo>
                    <a:pt x="58" y="108"/>
                  </a:lnTo>
                  <a:lnTo>
                    <a:pt x="83" y="110"/>
                  </a:lnTo>
                  <a:lnTo>
                    <a:pt x="66" y="113"/>
                  </a:lnTo>
                  <a:lnTo>
                    <a:pt x="50" y="111"/>
                  </a:lnTo>
                  <a:lnTo>
                    <a:pt x="35" y="105"/>
                  </a:lnTo>
                  <a:lnTo>
                    <a:pt x="28" y="99"/>
                  </a:lnTo>
                  <a:lnTo>
                    <a:pt x="37" y="117"/>
                  </a:lnTo>
                  <a:lnTo>
                    <a:pt x="52" y="132"/>
                  </a:lnTo>
                  <a:lnTo>
                    <a:pt x="69" y="137"/>
                  </a:lnTo>
                  <a:lnTo>
                    <a:pt x="88" y="135"/>
                  </a:lnTo>
                  <a:lnTo>
                    <a:pt x="102" y="129"/>
                  </a:lnTo>
                  <a:lnTo>
                    <a:pt x="110" y="121"/>
                  </a:lnTo>
                  <a:lnTo>
                    <a:pt x="116" y="114"/>
                  </a:lnTo>
                  <a:lnTo>
                    <a:pt x="117" y="108"/>
                  </a:lnTo>
                  <a:lnTo>
                    <a:pt x="116" y="96"/>
                  </a:lnTo>
                  <a:lnTo>
                    <a:pt x="108" y="95"/>
                  </a:lnTo>
                  <a:lnTo>
                    <a:pt x="102" y="102"/>
                  </a:lnTo>
                  <a:lnTo>
                    <a:pt x="81" y="105"/>
                  </a:lnTo>
                  <a:lnTo>
                    <a:pt x="64" y="100"/>
                  </a:lnTo>
                  <a:lnTo>
                    <a:pt x="81" y="102"/>
                  </a:lnTo>
                  <a:lnTo>
                    <a:pt x="96" y="99"/>
                  </a:lnTo>
                  <a:lnTo>
                    <a:pt x="104" y="95"/>
                  </a:lnTo>
                  <a:lnTo>
                    <a:pt x="106" y="90"/>
                  </a:lnTo>
                  <a:lnTo>
                    <a:pt x="104" y="78"/>
                  </a:lnTo>
                  <a:lnTo>
                    <a:pt x="94" y="80"/>
                  </a:lnTo>
                  <a:lnTo>
                    <a:pt x="71" y="75"/>
                  </a:lnTo>
                  <a:lnTo>
                    <a:pt x="54" y="64"/>
                  </a:lnTo>
                  <a:lnTo>
                    <a:pt x="69" y="71"/>
                  </a:lnTo>
                  <a:lnTo>
                    <a:pt x="83" y="74"/>
                  </a:lnTo>
                  <a:lnTo>
                    <a:pt x="89" y="77"/>
                  </a:lnTo>
                  <a:lnTo>
                    <a:pt x="104" y="74"/>
                  </a:lnTo>
                  <a:lnTo>
                    <a:pt x="99" y="60"/>
                  </a:lnTo>
                  <a:lnTo>
                    <a:pt x="90" y="49"/>
                  </a:lnTo>
                  <a:lnTo>
                    <a:pt x="79" y="38"/>
                  </a:lnTo>
                  <a:lnTo>
                    <a:pt x="71" y="33"/>
                  </a:lnTo>
                  <a:lnTo>
                    <a:pt x="71" y="24"/>
                  </a:lnTo>
                  <a:lnTo>
                    <a:pt x="64" y="9"/>
                  </a:lnTo>
                  <a:lnTo>
                    <a:pt x="53" y="0"/>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5" name="Freeform 145"/>
            <p:cNvSpPr>
              <a:spLocks/>
            </p:cNvSpPr>
            <p:nvPr/>
          </p:nvSpPr>
          <p:spPr bwMode="auto">
            <a:xfrm>
              <a:off x="4156" y="2680"/>
              <a:ext cx="64" cy="80"/>
            </a:xfrm>
            <a:custGeom>
              <a:avLst/>
              <a:gdLst>
                <a:gd name="T0" fmla="*/ 54 w 64"/>
                <a:gd name="T1" fmla="*/ 2 h 80"/>
                <a:gd name="T2" fmla="*/ 51 w 64"/>
                <a:gd name="T3" fmla="*/ 0 h 80"/>
                <a:gd name="T4" fmla="*/ 52 w 64"/>
                <a:gd name="T5" fmla="*/ 22 h 80"/>
                <a:gd name="T6" fmla="*/ 50 w 64"/>
                <a:gd name="T7" fmla="*/ 32 h 80"/>
                <a:gd name="T8" fmla="*/ 42 w 64"/>
                <a:gd name="T9" fmla="*/ 40 h 80"/>
                <a:gd name="T10" fmla="*/ 32 w 64"/>
                <a:gd name="T11" fmla="*/ 45 h 80"/>
                <a:gd name="T12" fmla="*/ 14 w 64"/>
                <a:gd name="T13" fmla="*/ 52 h 80"/>
                <a:gd name="T14" fmla="*/ 0 w 64"/>
                <a:gd name="T15" fmla="*/ 63 h 80"/>
                <a:gd name="T16" fmla="*/ 20 w 64"/>
                <a:gd name="T17" fmla="*/ 58 h 80"/>
                <a:gd name="T18" fmla="*/ 34 w 64"/>
                <a:gd name="T19" fmla="*/ 60 h 80"/>
                <a:gd name="T20" fmla="*/ 41 w 64"/>
                <a:gd name="T21" fmla="*/ 62 h 80"/>
                <a:gd name="T22" fmla="*/ 46 w 64"/>
                <a:gd name="T23" fmla="*/ 65 h 80"/>
                <a:gd name="T24" fmla="*/ 60 w 64"/>
                <a:gd name="T25" fmla="*/ 79 h 80"/>
                <a:gd name="T26" fmla="*/ 59 w 64"/>
                <a:gd name="T27" fmla="*/ 64 h 80"/>
                <a:gd name="T28" fmla="*/ 61 w 64"/>
                <a:gd name="T29" fmla="*/ 52 h 80"/>
                <a:gd name="T30" fmla="*/ 63 w 64"/>
                <a:gd name="T31" fmla="*/ 38 h 80"/>
                <a:gd name="T32" fmla="*/ 62 w 64"/>
                <a:gd name="T33" fmla="*/ 28 h 80"/>
                <a:gd name="T34" fmla="*/ 62 w 64"/>
                <a:gd name="T35" fmla="*/ 20 h 80"/>
                <a:gd name="T36" fmla="*/ 54 w 64"/>
                <a:gd name="T37"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80">
                  <a:moveTo>
                    <a:pt x="54" y="2"/>
                  </a:moveTo>
                  <a:lnTo>
                    <a:pt x="51" y="0"/>
                  </a:lnTo>
                  <a:lnTo>
                    <a:pt x="52" y="22"/>
                  </a:lnTo>
                  <a:lnTo>
                    <a:pt x="50" y="32"/>
                  </a:lnTo>
                  <a:lnTo>
                    <a:pt x="42" y="40"/>
                  </a:lnTo>
                  <a:lnTo>
                    <a:pt x="32" y="45"/>
                  </a:lnTo>
                  <a:lnTo>
                    <a:pt x="14" y="52"/>
                  </a:lnTo>
                  <a:lnTo>
                    <a:pt x="0" y="63"/>
                  </a:lnTo>
                  <a:lnTo>
                    <a:pt x="20" y="58"/>
                  </a:lnTo>
                  <a:lnTo>
                    <a:pt x="34" y="60"/>
                  </a:lnTo>
                  <a:lnTo>
                    <a:pt x="41" y="62"/>
                  </a:lnTo>
                  <a:lnTo>
                    <a:pt x="46" y="65"/>
                  </a:lnTo>
                  <a:lnTo>
                    <a:pt x="60" y="79"/>
                  </a:lnTo>
                  <a:lnTo>
                    <a:pt x="59" y="64"/>
                  </a:lnTo>
                  <a:lnTo>
                    <a:pt x="61" y="52"/>
                  </a:lnTo>
                  <a:lnTo>
                    <a:pt x="63" y="38"/>
                  </a:lnTo>
                  <a:lnTo>
                    <a:pt x="62" y="28"/>
                  </a:lnTo>
                  <a:lnTo>
                    <a:pt x="62" y="20"/>
                  </a:lnTo>
                  <a:lnTo>
                    <a:pt x="54" y="2"/>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6" name="Freeform 146"/>
            <p:cNvSpPr>
              <a:spLocks/>
            </p:cNvSpPr>
            <p:nvPr/>
          </p:nvSpPr>
          <p:spPr bwMode="auto">
            <a:xfrm>
              <a:off x="4085" y="2688"/>
              <a:ext cx="60" cy="62"/>
            </a:xfrm>
            <a:custGeom>
              <a:avLst/>
              <a:gdLst>
                <a:gd name="T0" fmla="*/ 59 w 60"/>
                <a:gd name="T1" fmla="*/ 59 h 62"/>
                <a:gd name="T2" fmla="*/ 53 w 60"/>
                <a:gd name="T3" fmla="*/ 49 h 62"/>
                <a:gd name="T4" fmla="*/ 41 w 60"/>
                <a:gd name="T5" fmla="*/ 26 h 62"/>
                <a:gd name="T6" fmla="*/ 33 w 60"/>
                <a:gd name="T7" fmla="*/ 19 h 62"/>
                <a:gd name="T8" fmla="*/ 26 w 60"/>
                <a:gd name="T9" fmla="*/ 12 h 62"/>
                <a:gd name="T10" fmla="*/ 22 w 60"/>
                <a:gd name="T11" fmla="*/ 5 h 62"/>
                <a:gd name="T12" fmla="*/ 20 w 60"/>
                <a:gd name="T13" fmla="*/ 0 h 62"/>
                <a:gd name="T14" fmla="*/ 12 w 60"/>
                <a:gd name="T15" fmla="*/ 13 h 62"/>
                <a:gd name="T16" fmla="*/ 9 w 60"/>
                <a:gd name="T17" fmla="*/ 21 h 62"/>
                <a:gd name="T18" fmla="*/ 3 w 60"/>
                <a:gd name="T19" fmla="*/ 35 h 62"/>
                <a:gd name="T20" fmla="*/ 1 w 60"/>
                <a:gd name="T21" fmla="*/ 45 h 62"/>
                <a:gd name="T22" fmla="*/ 0 w 60"/>
                <a:gd name="T23" fmla="*/ 54 h 62"/>
                <a:gd name="T24" fmla="*/ 0 w 60"/>
                <a:gd name="T25" fmla="*/ 61 h 62"/>
                <a:gd name="T26" fmla="*/ 8 w 60"/>
                <a:gd name="T27" fmla="*/ 52 h 62"/>
                <a:gd name="T28" fmla="*/ 17 w 60"/>
                <a:gd name="T29" fmla="*/ 46 h 62"/>
                <a:gd name="T30" fmla="*/ 26 w 60"/>
                <a:gd name="T31" fmla="*/ 43 h 62"/>
                <a:gd name="T32" fmla="*/ 35 w 60"/>
                <a:gd name="T33" fmla="*/ 43 h 62"/>
                <a:gd name="T34" fmla="*/ 42 w 60"/>
                <a:gd name="T35" fmla="*/ 45 h 62"/>
                <a:gd name="T36" fmla="*/ 47 w 60"/>
                <a:gd name="T37" fmla="*/ 50 h 62"/>
                <a:gd name="T38" fmla="*/ 59 w 60"/>
                <a:gd name="T39" fmla="*/ 5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2">
                  <a:moveTo>
                    <a:pt x="59" y="59"/>
                  </a:moveTo>
                  <a:lnTo>
                    <a:pt x="53" y="49"/>
                  </a:lnTo>
                  <a:lnTo>
                    <a:pt x="41" y="26"/>
                  </a:lnTo>
                  <a:lnTo>
                    <a:pt x="33" y="19"/>
                  </a:lnTo>
                  <a:lnTo>
                    <a:pt x="26" y="12"/>
                  </a:lnTo>
                  <a:lnTo>
                    <a:pt x="22" y="5"/>
                  </a:lnTo>
                  <a:lnTo>
                    <a:pt x="20" y="0"/>
                  </a:lnTo>
                  <a:lnTo>
                    <a:pt x="12" y="13"/>
                  </a:lnTo>
                  <a:lnTo>
                    <a:pt x="9" y="21"/>
                  </a:lnTo>
                  <a:lnTo>
                    <a:pt x="3" y="35"/>
                  </a:lnTo>
                  <a:lnTo>
                    <a:pt x="1" y="45"/>
                  </a:lnTo>
                  <a:lnTo>
                    <a:pt x="0" y="54"/>
                  </a:lnTo>
                  <a:lnTo>
                    <a:pt x="0" y="61"/>
                  </a:lnTo>
                  <a:lnTo>
                    <a:pt x="8" y="52"/>
                  </a:lnTo>
                  <a:lnTo>
                    <a:pt x="17" y="46"/>
                  </a:lnTo>
                  <a:lnTo>
                    <a:pt x="26" y="43"/>
                  </a:lnTo>
                  <a:lnTo>
                    <a:pt x="35" y="43"/>
                  </a:lnTo>
                  <a:lnTo>
                    <a:pt x="42" y="45"/>
                  </a:lnTo>
                  <a:lnTo>
                    <a:pt x="47" y="50"/>
                  </a:lnTo>
                  <a:lnTo>
                    <a:pt x="59" y="59"/>
                  </a:lnTo>
                </a:path>
              </a:pathLst>
            </a:custGeom>
            <a:solidFill>
              <a:srgbClr val="00CC66"/>
            </a:solidFill>
            <a:ln w="12700" cap="rnd" cmpd="sng">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7" name="Freeform 147"/>
            <p:cNvSpPr>
              <a:spLocks/>
            </p:cNvSpPr>
            <p:nvPr/>
          </p:nvSpPr>
          <p:spPr bwMode="auto">
            <a:xfrm>
              <a:off x="4108" y="2734"/>
              <a:ext cx="82" cy="303"/>
            </a:xfrm>
            <a:custGeom>
              <a:avLst/>
              <a:gdLst>
                <a:gd name="T0" fmla="*/ 81 w 82"/>
                <a:gd name="T1" fmla="*/ 10 h 303"/>
                <a:gd name="T2" fmla="*/ 73 w 82"/>
                <a:gd name="T3" fmla="*/ 8 h 303"/>
                <a:gd name="T4" fmla="*/ 63 w 82"/>
                <a:gd name="T5" fmla="*/ 10 h 303"/>
                <a:gd name="T6" fmla="*/ 52 w 82"/>
                <a:gd name="T7" fmla="*/ 14 h 303"/>
                <a:gd name="T8" fmla="*/ 40 w 82"/>
                <a:gd name="T9" fmla="*/ 21 h 303"/>
                <a:gd name="T10" fmla="*/ 34 w 82"/>
                <a:gd name="T11" fmla="*/ 21 h 303"/>
                <a:gd name="T12" fmla="*/ 28 w 82"/>
                <a:gd name="T13" fmla="*/ 13 h 303"/>
                <a:gd name="T14" fmla="*/ 22 w 82"/>
                <a:gd name="T15" fmla="*/ 6 h 303"/>
                <a:gd name="T16" fmla="*/ 15 w 82"/>
                <a:gd name="T17" fmla="*/ 1 h 303"/>
                <a:gd name="T18" fmla="*/ 7 w 82"/>
                <a:gd name="T19" fmla="*/ 0 h 303"/>
                <a:gd name="T20" fmla="*/ 0 w 82"/>
                <a:gd name="T21" fmla="*/ 2 h 303"/>
                <a:gd name="T22" fmla="*/ 8 w 82"/>
                <a:gd name="T23" fmla="*/ 7 h 303"/>
                <a:gd name="T24" fmla="*/ 16 w 82"/>
                <a:gd name="T25" fmla="*/ 14 h 303"/>
                <a:gd name="T26" fmla="*/ 21 w 82"/>
                <a:gd name="T27" fmla="*/ 20 h 303"/>
                <a:gd name="T28" fmla="*/ 22 w 82"/>
                <a:gd name="T29" fmla="*/ 28 h 303"/>
                <a:gd name="T30" fmla="*/ 20 w 82"/>
                <a:gd name="T31" fmla="*/ 38 h 303"/>
                <a:gd name="T32" fmla="*/ 25 w 82"/>
                <a:gd name="T33" fmla="*/ 49 h 303"/>
                <a:gd name="T34" fmla="*/ 20 w 82"/>
                <a:gd name="T35" fmla="*/ 65 h 303"/>
                <a:gd name="T36" fmla="*/ 17 w 82"/>
                <a:gd name="T37" fmla="*/ 83 h 303"/>
                <a:gd name="T38" fmla="*/ 8 w 82"/>
                <a:gd name="T39" fmla="*/ 137 h 303"/>
                <a:gd name="T40" fmla="*/ 5 w 82"/>
                <a:gd name="T41" fmla="*/ 302 h 303"/>
                <a:gd name="T42" fmla="*/ 48 w 82"/>
                <a:gd name="T43" fmla="*/ 299 h 303"/>
                <a:gd name="T44" fmla="*/ 48 w 82"/>
                <a:gd name="T45" fmla="*/ 217 h 303"/>
                <a:gd name="T46" fmla="*/ 48 w 82"/>
                <a:gd name="T47" fmla="*/ 131 h 303"/>
                <a:gd name="T48" fmla="*/ 41 w 82"/>
                <a:gd name="T49" fmla="*/ 70 h 303"/>
                <a:gd name="T50" fmla="*/ 41 w 82"/>
                <a:gd name="T51" fmla="*/ 60 h 303"/>
                <a:gd name="T52" fmla="*/ 41 w 82"/>
                <a:gd name="T53" fmla="*/ 52 h 303"/>
                <a:gd name="T54" fmla="*/ 49 w 82"/>
                <a:gd name="T55" fmla="*/ 40 h 303"/>
                <a:gd name="T56" fmla="*/ 50 w 82"/>
                <a:gd name="T57" fmla="*/ 24 h 303"/>
                <a:gd name="T58" fmla="*/ 55 w 82"/>
                <a:gd name="T59" fmla="*/ 20 h 303"/>
                <a:gd name="T60" fmla="*/ 63 w 82"/>
                <a:gd name="T61" fmla="*/ 16 h 303"/>
                <a:gd name="T62" fmla="*/ 72 w 82"/>
                <a:gd name="T63" fmla="*/ 12 h 303"/>
                <a:gd name="T64" fmla="*/ 81 w 82"/>
                <a:gd name="T65" fmla="*/ 1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303">
                  <a:moveTo>
                    <a:pt x="81" y="10"/>
                  </a:moveTo>
                  <a:lnTo>
                    <a:pt x="73" y="8"/>
                  </a:lnTo>
                  <a:lnTo>
                    <a:pt x="63" y="10"/>
                  </a:lnTo>
                  <a:lnTo>
                    <a:pt x="52" y="14"/>
                  </a:lnTo>
                  <a:lnTo>
                    <a:pt x="40" y="21"/>
                  </a:lnTo>
                  <a:lnTo>
                    <a:pt x="34" y="21"/>
                  </a:lnTo>
                  <a:lnTo>
                    <a:pt x="28" y="13"/>
                  </a:lnTo>
                  <a:lnTo>
                    <a:pt x="22" y="6"/>
                  </a:lnTo>
                  <a:lnTo>
                    <a:pt x="15" y="1"/>
                  </a:lnTo>
                  <a:lnTo>
                    <a:pt x="7" y="0"/>
                  </a:lnTo>
                  <a:lnTo>
                    <a:pt x="0" y="2"/>
                  </a:lnTo>
                  <a:lnTo>
                    <a:pt x="8" y="7"/>
                  </a:lnTo>
                  <a:lnTo>
                    <a:pt x="16" y="14"/>
                  </a:lnTo>
                  <a:lnTo>
                    <a:pt x="21" y="20"/>
                  </a:lnTo>
                  <a:lnTo>
                    <a:pt x="22" y="28"/>
                  </a:lnTo>
                  <a:lnTo>
                    <a:pt x="20" y="38"/>
                  </a:lnTo>
                  <a:lnTo>
                    <a:pt x="25" y="49"/>
                  </a:lnTo>
                  <a:lnTo>
                    <a:pt x="20" y="65"/>
                  </a:lnTo>
                  <a:lnTo>
                    <a:pt x="17" y="83"/>
                  </a:lnTo>
                  <a:lnTo>
                    <a:pt x="8" y="137"/>
                  </a:lnTo>
                  <a:lnTo>
                    <a:pt x="5" y="302"/>
                  </a:lnTo>
                  <a:lnTo>
                    <a:pt x="48" y="299"/>
                  </a:lnTo>
                  <a:lnTo>
                    <a:pt x="48" y="217"/>
                  </a:lnTo>
                  <a:lnTo>
                    <a:pt x="48" y="131"/>
                  </a:lnTo>
                  <a:lnTo>
                    <a:pt x="41" y="70"/>
                  </a:lnTo>
                  <a:lnTo>
                    <a:pt x="41" y="60"/>
                  </a:lnTo>
                  <a:lnTo>
                    <a:pt x="41" y="52"/>
                  </a:lnTo>
                  <a:lnTo>
                    <a:pt x="49" y="40"/>
                  </a:lnTo>
                  <a:lnTo>
                    <a:pt x="50" y="24"/>
                  </a:lnTo>
                  <a:lnTo>
                    <a:pt x="55" y="20"/>
                  </a:lnTo>
                  <a:lnTo>
                    <a:pt x="63" y="16"/>
                  </a:lnTo>
                  <a:lnTo>
                    <a:pt x="72" y="12"/>
                  </a:lnTo>
                  <a:lnTo>
                    <a:pt x="81" y="10"/>
                  </a:lnTo>
                </a:path>
              </a:pathLst>
            </a:custGeom>
            <a:solidFill>
              <a:srgbClr val="808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8" name="Freeform 148"/>
            <p:cNvSpPr>
              <a:spLocks/>
            </p:cNvSpPr>
            <p:nvPr/>
          </p:nvSpPr>
          <p:spPr bwMode="auto">
            <a:xfrm>
              <a:off x="4064" y="2502"/>
              <a:ext cx="150" cy="130"/>
            </a:xfrm>
            <a:custGeom>
              <a:avLst/>
              <a:gdLst>
                <a:gd name="T0" fmla="*/ 13 w 150"/>
                <a:gd name="T1" fmla="*/ 115 h 130"/>
                <a:gd name="T2" fmla="*/ 9 w 150"/>
                <a:gd name="T3" fmla="*/ 108 h 130"/>
                <a:gd name="T4" fmla="*/ 4 w 150"/>
                <a:gd name="T5" fmla="*/ 93 h 130"/>
                <a:gd name="T6" fmla="*/ 4 w 150"/>
                <a:gd name="T7" fmla="*/ 75 h 130"/>
                <a:gd name="T8" fmla="*/ 0 w 150"/>
                <a:gd name="T9" fmla="*/ 61 h 130"/>
                <a:gd name="T10" fmla="*/ 3 w 150"/>
                <a:gd name="T11" fmla="*/ 51 h 130"/>
                <a:gd name="T12" fmla="*/ 6 w 150"/>
                <a:gd name="T13" fmla="*/ 37 h 130"/>
                <a:gd name="T14" fmla="*/ 12 w 150"/>
                <a:gd name="T15" fmla="*/ 28 h 130"/>
                <a:gd name="T16" fmla="*/ 20 w 150"/>
                <a:gd name="T17" fmla="*/ 21 h 130"/>
                <a:gd name="T18" fmla="*/ 33 w 150"/>
                <a:gd name="T19" fmla="*/ 14 h 130"/>
                <a:gd name="T20" fmla="*/ 46 w 150"/>
                <a:gd name="T21" fmla="*/ 8 h 130"/>
                <a:gd name="T22" fmla="*/ 53 w 150"/>
                <a:gd name="T23" fmla="*/ 6 h 130"/>
                <a:gd name="T24" fmla="*/ 61 w 150"/>
                <a:gd name="T25" fmla="*/ 1 h 130"/>
                <a:gd name="T26" fmla="*/ 71 w 150"/>
                <a:gd name="T27" fmla="*/ 0 h 130"/>
                <a:gd name="T28" fmla="*/ 87 w 150"/>
                <a:gd name="T29" fmla="*/ 4 h 130"/>
                <a:gd name="T30" fmla="*/ 104 w 150"/>
                <a:gd name="T31" fmla="*/ 8 h 130"/>
                <a:gd name="T32" fmla="*/ 114 w 150"/>
                <a:gd name="T33" fmla="*/ 12 h 130"/>
                <a:gd name="T34" fmla="*/ 122 w 150"/>
                <a:gd name="T35" fmla="*/ 16 h 130"/>
                <a:gd name="T36" fmla="*/ 127 w 150"/>
                <a:gd name="T37" fmla="*/ 23 h 130"/>
                <a:gd name="T38" fmla="*/ 132 w 150"/>
                <a:gd name="T39" fmla="*/ 30 h 130"/>
                <a:gd name="T40" fmla="*/ 136 w 150"/>
                <a:gd name="T41" fmla="*/ 40 h 130"/>
                <a:gd name="T42" fmla="*/ 141 w 150"/>
                <a:gd name="T43" fmla="*/ 52 h 130"/>
                <a:gd name="T44" fmla="*/ 147 w 150"/>
                <a:gd name="T45" fmla="*/ 68 h 130"/>
                <a:gd name="T46" fmla="*/ 149 w 150"/>
                <a:gd name="T47" fmla="*/ 84 h 130"/>
                <a:gd name="T48" fmla="*/ 146 w 150"/>
                <a:gd name="T49" fmla="*/ 99 h 130"/>
                <a:gd name="T50" fmla="*/ 139 w 150"/>
                <a:gd name="T51" fmla="*/ 108 h 130"/>
                <a:gd name="T52" fmla="*/ 105 w 150"/>
                <a:gd name="T53" fmla="*/ 129 h 130"/>
                <a:gd name="T54" fmla="*/ 13 w 150"/>
                <a:gd name="T55" fmla="*/ 1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 h="130">
                  <a:moveTo>
                    <a:pt x="13" y="115"/>
                  </a:moveTo>
                  <a:lnTo>
                    <a:pt x="9" y="108"/>
                  </a:lnTo>
                  <a:lnTo>
                    <a:pt x="4" y="93"/>
                  </a:lnTo>
                  <a:lnTo>
                    <a:pt x="4" y="75"/>
                  </a:lnTo>
                  <a:lnTo>
                    <a:pt x="0" y="61"/>
                  </a:lnTo>
                  <a:lnTo>
                    <a:pt x="3" y="51"/>
                  </a:lnTo>
                  <a:lnTo>
                    <a:pt x="6" y="37"/>
                  </a:lnTo>
                  <a:lnTo>
                    <a:pt x="12" y="28"/>
                  </a:lnTo>
                  <a:lnTo>
                    <a:pt x="20" y="21"/>
                  </a:lnTo>
                  <a:lnTo>
                    <a:pt x="33" y="14"/>
                  </a:lnTo>
                  <a:lnTo>
                    <a:pt x="46" y="8"/>
                  </a:lnTo>
                  <a:lnTo>
                    <a:pt x="53" y="6"/>
                  </a:lnTo>
                  <a:lnTo>
                    <a:pt x="61" y="1"/>
                  </a:lnTo>
                  <a:lnTo>
                    <a:pt x="71" y="0"/>
                  </a:lnTo>
                  <a:lnTo>
                    <a:pt x="87" y="4"/>
                  </a:lnTo>
                  <a:lnTo>
                    <a:pt x="104" y="8"/>
                  </a:lnTo>
                  <a:lnTo>
                    <a:pt x="114" y="12"/>
                  </a:lnTo>
                  <a:lnTo>
                    <a:pt x="122" y="16"/>
                  </a:lnTo>
                  <a:lnTo>
                    <a:pt x="127" y="23"/>
                  </a:lnTo>
                  <a:lnTo>
                    <a:pt x="132" y="30"/>
                  </a:lnTo>
                  <a:lnTo>
                    <a:pt x="136" y="40"/>
                  </a:lnTo>
                  <a:lnTo>
                    <a:pt x="141" y="52"/>
                  </a:lnTo>
                  <a:lnTo>
                    <a:pt x="147" y="68"/>
                  </a:lnTo>
                  <a:lnTo>
                    <a:pt x="149" y="84"/>
                  </a:lnTo>
                  <a:lnTo>
                    <a:pt x="146" y="99"/>
                  </a:lnTo>
                  <a:lnTo>
                    <a:pt x="139" y="108"/>
                  </a:lnTo>
                  <a:lnTo>
                    <a:pt x="105" y="129"/>
                  </a:lnTo>
                  <a:lnTo>
                    <a:pt x="13" y="115"/>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9" name="Freeform 149"/>
            <p:cNvSpPr>
              <a:spLocks/>
            </p:cNvSpPr>
            <p:nvPr/>
          </p:nvSpPr>
          <p:spPr bwMode="auto">
            <a:xfrm>
              <a:off x="4075" y="2570"/>
              <a:ext cx="129" cy="141"/>
            </a:xfrm>
            <a:custGeom>
              <a:avLst/>
              <a:gdLst>
                <a:gd name="T0" fmla="*/ 110 w 129"/>
                <a:gd name="T1" fmla="*/ 27 h 141"/>
                <a:gd name="T2" fmla="*/ 116 w 129"/>
                <a:gd name="T3" fmla="*/ 17 h 141"/>
                <a:gd name="T4" fmla="*/ 120 w 129"/>
                <a:gd name="T5" fmla="*/ 17 h 141"/>
                <a:gd name="T6" fmla="*/ 125 w 129"/>
                <a:gd name="T7" fmla="*/ 19 h 141"/>
                <a:gd name="T8" fmla="*/ 127 w 129"/>
                <a:gd name="T9" fmla="*/ 25 h 141"/>
                <a:gd name="T10" fmla="*/ 128 w 129"/>
                <a:gd name="T11" fmla="*/ 31 h 141"/>
                <a:gd name="T12" fmla="*/ 126 w 129"/>
                <a:gd name="T13" fmla="*/ 44 h 141"/>
                <a:gd name="T14" fmla="*/ 125 w 129"/>
                <a:gd name="T15" fmla="*/ 49 h 141"/>
                <a:gd name="T16" fmla="*/ 123 w 129"/>
                <a:gd name="T17" fmla="*/ 56 h 141"/>
                <a:gd name="T18" fmla="*/ 121 w 129"/>
                <a:gd name="T19" fmla="*/ 58 h 141"/>
                <a:gd name="T20" fmla="*/ 118 w 129"/>
                <a:gd name="T21" fmla="*/ 59 h 141"/>
                <a:gd name="T22" fmla="*/ 118 w 129"/>
                <a:gd name="T23" fmla="*/ 69 h 141"/>
                <a:gd name="T24" fmla="*/ 117 w 129"/>
                <a:gd name="T25" fmla="*/ 83 h 141"/>
                <a:gd name="T26" fmla="*/ 114 w 129"/>
                <a:gd name="T27" fmla="*/ 92 h 141"/>
                <a:gd name="T28" fmla="*/ 105 w 129"/>
                <a:gd name="T29" fmla="*/ 108 h 141"/>
                <a:gd name="T30" fmla="*/ 100 w 129"/>
                <a:gd name="T31" fmla="*/ 114 h 141"/>
                <a:gd name="T32" fmla="*/ 93 w 129"/>
                <a:gd name="T33" fmla="*/ 122 h 141"/>
                <a:gd name="T34" fmla="*/ 87 w 129"/>
                <a:gd name="T35" fmla="*/ 128 h 141"/>
                <a:gd name="T36" fmla="*/ 79 w 129"/>
                <a:gd name="T37" fmla="*/ 133 h 141"/>
                <a:gd name="T38" fmla="*/ 73 w 129"/>
                <a:gd name="T39" fmla="*/ 136 h 141"/>
                <a:gd name="T40" fmla="*/ 65 w 129"/>
                <a:gd name="T41" fmla="*/ 139 h 141"/>
                <a:gd name="T42" fmla="*/ 55 w 129"/>
                <a:gd name="T43" fmla="*/ 140 h 141"/>
                <a:gd name="T44" fmla="*/ 46 w 129"/>
                <a:gd name="T45" fmla="*/ 138 h 141"/>
                <a:gd name="T46" fmla="*/ 42 w 129"/>
                <a:gd name="T47" fmla="*/ 136 h 141"/>
                <a:gd name="T48" fmla="*/ 39 w 129"/>
                <a:gd name="T49" fmla="*/ 132 h 141"/>
                <a:gd name="T50" fmla="*/ 35 w 129"/>
                <a:gd name="T51" fmla="*/ 125 h 141"/>
                <a:gd name="T52" fmla="*/ 32 w 129"/>
                <a:gd name="T53" fmla="*/ 121 h 141"/>
                <a:gd name="T54" fmla="*/ 28 w 129"/>
                <a:gd name="T55" fmla="*/ 111 h 141"/>
                <a:gd name="T56" fmla="*/ 26 w 129"/>
                <a:gd name="T57" fmla="*/ 105 h 141"/>
                <a:gd name="T58" fmla="*/ 24 w 129"/>
                <a:gd name="T59" fmla="*/ 98 h 141"/>
                <a:gd name="T60" fmla="*/ 19 w 129"/>
                <a:gd name="T61" fmla="*/ 93 h 141"/>
                <a:gd name="T62" fmla="*/ 14 w 129"/>
                <a:gd name="T63" fmla="*/ 85 h 141"/>
                <a:gd name="T64" fmla="*/ 11 w 129"/>
                <a:gd name="T65" fmla="*/ 77 h 141"/>
                <a:gd name="T66" fmla="*/ 7 w 129"/>
                <a:gd name="T67" fmla="*/ 65 h 141"/>
                <a:gd name="T68" fmla="*/ 5 w 129"/>
                <a:gd name="T69" fmla="*/ 55 h 141"/>
                <a:gd name="T70" fmla="*/ 3 w 129"/>
                <a:gd name="T71" fmla="*/ 49 h 141"/>
                <a:gd name="T72" fmla="*/ 0 w 129"/>
                <a:gd name="T73" fmla="*/ 42 h 141"/>
                <a:gd name="T74" fmla="*/ 2 w 129"/>
                <a:gd name="T75" fmla="*/ 35 h 141"/>
                <a:gd name="T76" fmla="*/ 2 w 129"/>
                <a:gd name="T77" fmla="*/ 27 h 141"/>
                <a:gd name="T78" fmla="*/ 2 w 129"/>
                <a:gd name="T79" fmla="*/ 18 h 141"/>
                <a:gd name="T80" fmla="*/ 3 w 129"/>
                <a:gd name="T81" fmla="*/ 8 h 141"/>
                <a:gd name="T82" fmla="*/ 12 w 129"/>
                <a:gd name="T83" fmla="*/ 12 h 141"/>
                <a:gd name="T84" fmla="*/ 21 w 129"/>
                <a:gd name="T85" fmla="*/ 15 h 141"/>
                <a:gd name="T86" fmla="*/ 40 w 129"/>
                <a:gd name="T87" fmla="*/ 19 h 141"/>
                <a:gd name="T88" fmla="*/ 57 w 129"/>
                <a:gd name="T89" fmla="*/ 18 h 141"/>
                <a:gd name="T90" fmla="*/ 72 w 129"/>
                <a:gd name="T91" fmla="*/ 15 h 141"/>
                <a:gd name="T92" fmla="*/ 83 w 129"/>
                <a:gd name="T93" fmla="*/ 10 h 141"/>
                <a:gd name="T94" fmla="*/ 89 w 129"/>
                <a:gd name="T95" fmla="*/ 4 h 141"/>
                <a:gd name="T96" fmla="*/ 95 w 129"/>
                <a:gd name="T97" fmla="*/ 0 h 141"/>
                <a:gd name="T98" fmla="*/ 97 w 129"/>
                <a:gd name="T99" fmla="*/ 10 h 141"/>
                <a:gd name="T100" fmla="*/ 94 w 129"/>
                <a:gd name="T101" fmla="*/ 19 h 141"/>
                <a:gd name="T102" fmla="*/ 98 w 129"/>
                <a:gd name="T103" fmla="*/ 32 h 141"/>
                <a:gd name="T104" fmla="*/ 101 w 129"/>
                <a:gd name="T105" fmla="*/ 45 h 141"/>
                <a:gd name="T106" fmla="*/ 106 w 129"/>
                <a:gd name="T107" fmla="*/ 42 h 141"/>
                <a:gd name="T108" fmla="*/ 110 w 129"/>
                <a:gd name="T10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41">
                  <a:moveTo>
                    <a:pt x="110" y="27"/>
                  </a:moveTo>
                  <a:lnTo>
                    <a:pt x="116" y="17"/>
                  </a:lnTo>
                  <a:lnTo>
                    <a:pt x="120" y="17"/>
                  </a:lnTo>
                  <a:lnTo>
                    <a:pt x="125" y="19"/>
                  </a:lnTo>
                  <a:lnTo>
                    <a:pt x="127" y="25"/>
                  </a:lnTo>
                  <a:lnTo>
                    <a:pt x="128" y="31"/>
                  </a:lnTo>
                  <a:lnTo>
                    <a:pt x="126" y="44"/>
                  </a:lnTo>
                  <a:lnTo>
                    <a:pt x="125" y="49"/>
                  </a:lnTo>
                  <a:lnTo>
                    <a:pt x="123" y="56"/>
                  </a:lnTo>
                  <a:lnTo>
                    <a:pt x="121" y="58"/>
                  </a:lnTo>
                  <a:lnTo>
                    <a:pt x="118" y="59"/>
                  </a:lnTo>
                  <a:lnTo>
                    <a:pt x="118" y="69"/>
                  </a:lnTo>
                  <a:lnTo>
                    <a:pt x="117" y="83"/>
                  </a:lnTo>
                  <a:lnTo>
                    <a:pt x="114" y="92"/>
                  </a:lnTo>
                  <a:lnTo>
                    <a:pt x="105" y="108"/>
                  </a:lnTo>
                  <a:lnTo>
                    <a:pt x="100" y="114"/>
                  </a:lnTo>
                  <a:lnTo>
                    <a:pt x="93" y="122"/>
                  </a:lnTo>
                  <a:lnTo>
                    <a:pt x="87" y="128"/>
                  </a:lnTo>
                  <a:lnTo>
                    <a:pt x="79" y="133"/>
                  </a:lnTo>
                  <a:lnTo>
                    <a:pt x="73" y="136"/>
                  </a:lnTo>
                  <a:lnTo>
                    <a:pt x="65" y="139"/>
                  </a:lnTo>
                  <a:lnTo>
                    <a:pt x="55" y="140"/>
                  </a:lnTo>
                  <a:lnTo>
                    <a:pt x="46" y="138"/>
                  </a:lnTo>
                  <a:lnTo>
                    <a:pt x="42" y="136"/>
                  </a:lnTo>
                  <a:lnTo>
                    <a:pt x="39" y="132"/>
                  </a:lnTo>
                  <a:lnTo>
                    <a:pt x="35" y="125"/>
                  </a:lnTo>
                  <a:lnTo>
                    <a:pt x="32" y="121"/>
                  </a:lnTo>
                  <a:lnTo>
                    <a:pt x="28" y="111"/>
                  </a:lnTo>
                  <a:lnTo>
                    <a:pt x="26" y="105"/>
                  </a:lnTo>
                  <a:lnTo>
                    <a:pt x="24" y="98"/>
                  </a:lnTo>
                  <a:lnTo>
                    <a:pt x="19" y="93"/>
                  </a:lnTo>
                  <a:lnTo>
                    <a:pt x="14" y="85"/>
                  </a:lnTo>
                  <a:lnTo>
                    <a:pt x="11" y="77"/>
                  </a:lnTo>
                  <a:lnTo>
                    <a:pt x="7" y="65"/>
                  </a:lnTo>
                  <a:lnTo>
                    <a:pt x="5" y="55"/>
                  </a:lnTo>
                  <a:lnTo>
                    <a:pt x="3" y="49"/>
                  </a:lnTo>
                  <a:lnTo>
                    <a:pt x="0" y="42"/>
                  </a:lnTo>
                  <a:lnTo>
                    <a:pt x="2" y="35"/>
                  </a:lnTo>
                  <a:lnTo>
                    <a:pt x="2" y="27"/>
                  </a:lnTo>
                  <a:lnTo>
                    <a:pt x="2" y="18"/>
                  </a:lnTo>
                  <a:lnTo>
                    <a:pt x="3" y="8"/>
                  </a:lnTo>
                  <a:lnTo>
                    <a:pt x="12" y="12"/>
                  </a:lnTo>
                  <a:lnTo>
                    <a:pt x="21" y="15"/>
                  </a:lnTo>
                  <a:lnTo>
                    <a:pt x="40" y="19"/>
                  </a:lnTo>
                  <a:lnTo>
                    <a:pt x="57" y="18"/>
                  </a:lnTo>
                  <a:lnTo>
                    <a:pt x="72" y="15"/>
                  </a:lnTo>
                  <a:lnTo>
                    <a:pt x="83" y="10"/>
                  </a:lnTo>
                  <a:lnTo>
                    <a:pt x="89" y="4"/>
                  </a:lnTo>
                  <a:lnTo>
                    <a:pt x="95" y="0"/>
                  </a:lnTo>
                  <a:lnTo>
                    <a:pt x="97" y="10"/>
                  </a:lnTo>
                  <a:lnTo>
                    <a:pt x="94" y="19"/>
                  </a:lnTo>
                  <a:lnTo>
                    <a:pt x="98" y="32"/>
                  </a:lnTo>
                  <a:lnTo>
                    <a:pt x="101" y="45"/>
                  </a:lnTo>
                  <a:lnTo>
                    <a:pt x="106" y="42"/>
                  </a:lnTo>
                  <a:lnTo>
                    <a:pt x="110" y="27"/>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0" name="Freeform 150"/>
            <p:cNvSpPr>
              <a:spLocks/>
            </p:cNvSpPr>
            <p:nvPr/>
          </p:nvSpPr>
          <p:spPr bwMode="auto">
            <a:xfrm>
              <a:off x="4080" y="2614"/>
              <a:ext cx="28" cy="53"/>
            </a:xfrm>
            <a:custGeom>
              <a:avLst/>
              <a:gdLst>
                <a:gd name="T0" fmla="*/ 22 w 28"/>
                <a:gd name="T1" fmla="*/ 2 h 53"/>
                <a:gd name="T2" fmla="*/ 23 w 28"/>
                <a:gd name="T3" fmla="*/ 4 h 53"/>
                <a:gd name="T4" fmla="*/ 24 w 28"/>
                <a:gd name="T5" fmla="*/ 8 h 53"/>
                <a:gd name="T6" fmla="*/ 27 w 28"/>
                <a:gd name="T7" fmla="*/ 11 h 53"/>
                <a:gd name="T8" fmla="*/ 26 w 28"/>
                <a:gd name="T9" fmla="*/ 15 h 53"/>
                <a:gd name="T10" fmla="*/ 26 w 28"/>
                <a:gd name="T11" fmla="*/ 23 h 53"/>
                <a:gd name="T12" fmla="*/ 27 w 28"/>
                <a:gd name="T13" fmla="*/ 34 h 53"/>
                <a:gd name="T14" fmla="*/ 27 w 28"/>
                <a:gd name="T15" fmla="*/ 42 h 53"/>
                <a:gd name="T16" fmla="*/ 25 w 28"/>
                <a:gd name="T17" fmla="*/ 52 h 53"/>
                <a:gd name="T18" fmla="*/ 25 w 28"/>
                <a:gd name="T19" fmla="*/ 49 h 53"/>
                <a:gd name="T20" fmla="*/ 26 w 28"/>
                <a:gd name="T21" fmla="*/ 40 h 53"/>
                <a:gd name="T22" fmla="*/ 25 w 28"/>
                <a:gd name="T23" fmla="*/ 30 h 53"/>
                <a:gd name="T24" fmla="*/ 25 w 28"/>
                <a:gd name="T25" fmla="*/ 26 h 53"/>
                <a:gd name="T26" fmla="*/ 24 w 28"/>
                <a:gd name="T27" fmla="*/ 17 h 53"/>
                <a:gd name="T28" fmla="*/ 23 w 28"/>
                <a:gd name="T29" fmla="*/ 13 h 53"/>
                <a:gd name="T30" fmla="*/ 21 w 28"/>
                <a:gd name="T31" fmla="*/ 9 h 53"/>
                <a:gd name="T32" fmla="*/ 19 w 28"/>
                <a:gd name="T33" fmla="*/ 8 h 53"/>
                <a:gd name="T34" fmla="*/ 15 w 28"/>
                <a:gd name="T35" fmla="*/ 6 h 53"/>
                <a:gd name="T36" fmla="*/ 10 w 28"/>
                <a:gd name="T37" fmla="*/ 6 h 53"/>
                <a:gd name="T38" fmla="*/ 3 w 28"/>
                <a:gd name="T39" fmla="*/ 6 h 53"/>
                <a:gd name="T40" fmla="*/ 0 w 28"/>
                <a:gd name="T41" fmla="*/ 6 h 53"/>
                <a:gd name="T42" fmla="*/ 4 w 28"/>
                <a:gd name="T43" fmla="*/ 3 h 53"/>
                <a:gd name="T44" fmla="*/ 8 w 28"/>
                <a:gd name="T45" fmla="*/ 1 h 53"/>
                <a:gd name="T46" fmla="*/ 12 w 28"/>
                <a:gd name="T47" fmla="*/ 2 h 53"/>
                <a:gd name="T48" fmla="*/ 11 w 28"/>
                <a:gd name="T49" fmla="*/ 0 h 53"/>
                <a:gd name="T50" fmla="*/ 19 w 28"/>
                <a:gd name="T51" fmla="*/ 2 h 53"/>
                <a:gd name="T52" fmla="*/ 19 w 28"/>
                <a:gd name="T53" fmla="*/ 0 h 53"/>
                <a:gd name="T54" fmla="*/ 22 w 28"/>
                <a:gd name="T5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53">
                  <a:moveTo>
                    <a:pt x="22" y="2"/>
                  </a:moveTo>
                  <a:lnTo>
                    <a:pt x="23" y="4"/>
                  </a:lnTo>
                  <a:lnTo>
                    <a:pt x="24" y="8"/>
                  </a:lnTo>
                  <a:lnTo>
                    <a:pt x="27" y="11"/>
                  </a:lnTo>
                  <a:lnTo>
                    <a:pt x="26" y="15"/>
                  </a:lnTo>
                  <a:lnTo>
                    <a:pt x="26" y="23"/>
                  </a:lnTo>
                  <a:lnTo>
                    <a:pt x="27" y="34"/>
                  </a:lnTo>
                  <a:lnTo>
                    <a:pt x="27" y="42"/>
                  </a:lnTo>
                  <a:lnTo>
                    <a:pt x="25" y="52"/>
                  </a:lnTo>
                  <a:lnTo>
                    <a:pt x="25" y="49"/>
                  </a:lnTo>
                  <a:lnTo>
                    <a:pt x="26" y="40"/>
                  </a:lnTo>
                  <a:lnTo>
                    <a:pt x="25" y="30"/>
                  </a:lnTo>
                  <a:lnTo>
                    <a:pt x="25" y="26"/>
                  </a:lnTo>
                  <a:lnTo>
                    <a:pt x="24" y="17"/>
                  </a:lnTo>
                  <a:lnTo>
                    <a:pt x="23" y="13"/>
                  </a:lnTo>
                  <a:lnTo>
                    <a:pt x="21" y="9"/>
                  </a:lnTo>
                  <a:lnTo>
                    <a:pt x="19" y="8"/>
                  </a:lnTo>
                  <a:lnTo>
                    <a:pt x="15" y="6"/>
                  </a:lnTo>
                  <a:lnTo>
                    <a:pt x="10" y="6"/>
                  </a:lnTo>
                  <a:lnTo>
                    <a:pt x="3" y="6"/>
                  </a:lnTo>
                  <a:lnTo>
                    <a:pt x="0" y="6"/>
                  </a:lnTo>
                  <a:lnTo>
                    <a:pt x="4" y="3"/>
                  </a:lnTo>
                  <a:lnTo>
                    <a:pt x="8" y="1"/>
                  </a:lnTo>
                  <a:lnTo>
                    <a:pt x="12" y="2"/>
                  </a:lnTo>
                  <a:lnTo>
                    <a:pt x="11" y="0"/>
                  </a:lnTo>
                  <a:lnTo>
                    <a:pt x="19" y="2"/>
                  </a:lnTo>
                  <a:lnTo>
                    <a:pt x="19" y="0"/>
                  </a:lnTo>
                  <a:lnTo>
                    <a:pt x="22" y="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1" name="Freeform 151"/>
            <p:cNvSpPr>
              <a:spLocks/>
            </p:cNvSpPr>
            <p:nvPr/>
          </p:nvSpPr>
          <p:spPr bwMode="auto">
            <a:xfrm>
              <a:off x="4121" y="2608"/>
              <a:ext cx="33" cy="14"/>
            </a:xfrm>
            <a:custGeom>
              <a:avLst/>
              <a:gdLst>
                <a:gd name="T0" fmla="*/ 32 w 33"/>
                <a:gd name="T1" fmla="*/ 3 h 14"/>
                <a:gd name="T2" fmla="*/ 20 w 33"/>
                <a:gd name="T3" fmla="*/ 6 h 14"/>
                <a:gd name="T4" fmla="*/ 12 w 33"/>
                <a:gd name="T5" fmla="*/ 7 h 14"/>
                <a:gd name="T6" fmla="*/ 6 w 33"/>
                <a:gd name="T7" fmla="*/ 10 h 14"/>
                <a:gd name="T8" fmla="*/ 3 w 33"/>
                <a:gd name="T9" fmla="*/ 13 h 14"/>
                <a:gd name="T10" fmla="*/ 0 w 33"/>
                <a:gd name="T11" fmla="*/ 10 h 14"/>
                <a:gd name="T12" fmla="*/ 1 w 33"/>
                <a:gd name="T13" fmla="*/ 7 h 14"/>
                <a:gd name="T14" fmla="*/ 3 w 33"/>
                <a:gd name="T15" fmla="*/ 4 h 14"/>
                <a:gd name="T16" fmla="*/ 3 w 33"/>
                <a:gd name="T17" fmla="*/ 6 h 14"/>
                <a:gd name="T18" fmla="*/ 14 w 33"/>
                <a:gd name="T19" fmla="*/ 0 h 14"/>
                <a:gd name="T20" fmla="*/ 15 w 33"/>
                <a:gd name="T21" fmla="*/ 3 h 14"/>
                <a:gd name="T22" fmla="*/ 21 w 33"/>
                <a:gd name="T23" fmla="*/ 0 h 14"/>
                <a:gd name="T24" fmla="*/ 21 w 33"/>
                <a:gd name="T25" fmla="*/ 2 h 14"/>
                <a:gd name="T26" fmla="*/ 24 w 33"/>
                <a:gd name="T27" fmla="*/ 1 h 14"/>
                <a:gd name="T28" fmla="*/ 32 w 33"/>
                <a:gd name="T2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4">
                  <a:moveTo>
                    <a:pt x="32" y="3"/>
                  </a:moveTo>
                  <a:lnTo>
                    <a:pt x="20" y="6"/>
                  </a:lnTo>
                  <a:lnTo>
                    <a:pt x="12" y="7"/>
                  </a:lnTo>
                  <a:lnTo>
                    <a:pt x="6" y="10"/>
                  </a:lnTo>
                  <a:lnTo>
                    <a:pt x="3" y="13"/>
                  </a:lnTo>
                  <a:lnTo>
                    <a:pt x="0" y="10"/>
                  </a:lnTo>
                  <a:lnTo>
                    <a:pt x="1" y="7"/>
                  </a:lnTo>
                  <a:lnTo>
                    <a:pt x="3" y="4"/>
                  </a:lnTo>
                  <a:lnTo>
                    <a:pt x="3" y="6"/>
                  </a:lnTo>
                  <a:lnTo>
                    <a:pt x="14" y="0"/>
                  </a:lnTo>
                  <a:lnTo>
                    <a:pt x="15" y="3"/>
                  </a:lnTo>
                  <a:lnTo>
                    <a:pt x="21" y="0"/>
                  </a:lnTo>
                  <a:lnTo>
                    <a:pt x="21" y="2"/>
                  </a:lnTo>
                  <a:lnTo>
                    <a:pt x="24" y="1"/>
                  </a:lnTo>
                  <a:lnTo>
                    <a:pt x="32" y="3"/>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2" name="Freeform 152"/>
            <p:cNvSpPr>
              <a:spLocks/>
            </p:cNvSpPr>
            <p:nvPr/>
          </p:nvSpPr>
          <p:spPr bwMode="auto">
            <a:xfrm>
              <a:off x="4105" y="2656"/>
              <a:ext cx="27" cy="17"/>
            </a:xfrm>
            <a:custGeom>
              <a:avLst/>
              <a:gdLst>
                <a:gd name="T0" fmla="*/ 25 w 27"/>
                <a:gd name="T1" fmla="*/ 0 h 17"/>
                <a:gd name="T2" fmla="*/ 25 w 27"/>
                <a:gd name="T3" fmla="*/ 4 h 17"/>
                <a:gd name="T4" fmla="*/ 24 w 27"/>
                <a:gd name="T5" fmla="*/ 5 h 17"/>
                <a:gd name="T6" fmla="*/ 21 w 27"/>
                <a:gd name="T7" fmla="*/ 7 h 17"/>
                <a:gd name="T8" fmla="*/ 18 w 27"/>
                <a:gd name="T9" fmla="*/ 7 h 17"/>
                <a:gd name="T10" fmla="*/ 13 w 27"/>
                <a:gd name="T11" fmla="*/ 10 h 17"/>
                <a:gd name="T12" fmla="*/ 11 w 27"/>
                <a:gd name="T13" fmla="*/ 12 h 17"/>
                <a:gd name="T14" fmla="*/ 8 w 27"/>
                <a:gd name="T15" fmla="*/ 13 h 17"/>
                <a:gd name="T16" fmla="*/ 6 w 27"/>
                <a:gd name="T17" fmla="*/ 12 h 17"/>
                <a:gd name="T18" fmla="*/ 0 w 27"/>
                <a:gd name="T19" fmla="*/ 10 h 17"/>
                <a:gd name="T20" fmla="*/ 5 w 27"/>
                <a:gd name="T21" fmla="*/ 14 h 17"/>
                <a:gd name="T22" fmla="*/ 10 w 27"/>
                <a:gd name="T23" fmla="*/ 16 h 17"/>
                <a:gd name="T24" fmla="*/ 14 w 27"/>
                <a:gd name="T25" fmla="*/ 14 h 17"/>
                <a:gd name="T26" fmla="*/ 19 w 27"/>
                <a:gd name="T27" fmla="*/ 10 h 17"/>
                <a:gd name="T28" fmla="*/ 24 w 27"/>
                <a:gd name="T29" fmla="*/ 8 h 17"/>
                <a:gd name="T30" fmla="*/ 26 w 27"/>
                <a:gd name="T31" fmla="*/ 5 h 17"/>
                <a:gd name="T32" fmla="*/ 26 w 27"/>
                <a:gd name="T33" fmla="*/ 2 h 17"/>
                <a:gd name="T34" fmla="*/ 25 w 2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7">
                  <a:moveTo>
                    <a:pt x="25" y="0"/>
                  </a:moveTo>
                  <a:lnTo>
                    <a:pt x="25" y="4"/>
                  </a:lnTo>
                  <a:lnTo>
                    <a:pt x="24" y="5"/>
                  </a:lnTo>
                  <a:lnTo>
                    <a:pt x="21" y="7"/>
                  </a:lnTo>
                  <a:lnTo>
                    <a:pt x="18" y="7"/>
                  </a:lnTo>
                  <a:lnTo>
                    <a:pt x="13" y="10"/>
                  </a:lnTo>
                  <a:lnTo>
                    <a:pt x="11" y="12"/>
                  </a:lnTo>
                  <a:lnTo>
                    <a:pt x="8" y="13"/>
                  </a:lnTo>
                  <a:lnTo>
                    <a:pt x="6" y="12"/>
                  </a:lnTo>
                  <a:lnTo>
                    <a:pt x="0" y="10"/>
                  </a:lnTo>
                  <a:lnTo>
                    <a:pt x="5" y="14"/>
                  </a:lnTo>
                  <a:lnTo>
                    <a:pt x="10" y="16"/>
                  </a:lnTo>
                  <a:lnTo>
                    <a:pt x="14" y="14"/>
                  </a:lnTo>
                  <a:lnTo>
                    <a:pt x="19" y="10"/>
                  </a:lnTo>
                  <a:lnTo>
                    <a:pt x="24" y="8"/>
                  </a:lnTo>
                  <a:lnTo>
                    <a:pt x="26" y="5"/>
                  </a:lnTo>
                  <a:lnTo>
                    <a:pt x="26" y="2"/>
                  </a:lnTo>
                  <a:lnTo>
                    <a:pt x="25"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3" name="Freeform 153"/>
            <p:cNvSpPr>
              <a:spLocks/>
            </p:cNvSpPr>
            <p:nvPr/>
          </p:nvSpPr>
          <p:spPr bwMode="auto">
            <a:xfrm>
              <a:off x="4119" y="2689"/>
              <a:ext cx="15" cy="4"/>
            </a:xfrm>
            <a:custGeom>
              <a:avLst/>
              <a:gdLst>
                <a:gd name="T0" fmla="*/ 14 w 15"/>
                <a:gd name="T1" fmla="*/ 1 h 4"/>
                <a:gd name="T2" fmla="*/ 8 w 15"/>
                <a:gd name="T3" fmla="*/ 0 h 4"/>
                <a:gd name="T4" fmla="*/ 0 w 15"/>
                <a:gd name="T5" fmla="*/ 0 h 4"/>
                <a:gd name="T6" fmla="*/ 8 w 15"/>
                <a:gd name="T7" fmla="*/ 3 h 4"/>
                <a:gd name="T8" fmla="*/ 14 w 15"/>
                <a:gd name="T9" fmla="*/ 1 h 4"/>
              </a:gdLst>
              <a:ahLst/>
              <a:cxnLst>
                <a:cxn ang="0">
                  <a:pos x="T0" y="T1"/>
                </a:cxn>
                <a:cxn ang="0">
                  <a:pos x="T2" y="T3"/>
                </a:cxn>
                <a:cxn ang="0">
                  <a:pos x="T4" y="T5"/>
                </a:cxn>
                <a:cxn ang="0">
                  <a:pos x="T6" y="T7"/>
                </a:cxn>
                <a:cxn ang="0">
                  <a:pos x="T8" y="T9"/>
                </a:cxn>
              </a:cxnLst>
              <a:rect l="0" t="0" r="r" b="b"/>
              <a:pathLst>
                <a:path w="15" h="4">
                  <a:moveTo>
                    <a:pt x="14" y="1"/>
                  </a:moveTo>
                  <a:lnTo>
                    <a:pt x="8" y="0"/>
                  </a:lnTo>
                  <a:lnTo>
                    <a:pt x="0" y="0"/>
                  </a:lnTo>
                  <a:lnTo>
                    <a:pt x="8" y="3"/>
                  </a:lnTo>
                  <a:lnTo>
                    <a:pt x="14" y="1"/>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4" name="Freeform 154"/>
            <p:cNvSpPr>
              <a:spLocks/>
            </p:cNvSpPr>
            <p:nvPr/>
          </p:nvSpPr>
          <p:spPr bwMode="auto">
            <a:xfrm>
              <a:off x="4110" y="2676"/>
              <a:ext cx="36" cy="9"/>
            </a:xfrm>
            <a:custGeom>
              <a:avLst/>
              <a:gdLst>
                <a:gd name="T0" fmla="*/ 0 w 36"/>
                <a:gd name="T1" fmla="*/ 4 h 9"/>
                <a:gd name="T2" fmla="*/ 1 w 36"/>
                <a:gd name="T3" fmla="*/ 8 h 9"/>
                <a:gd name="T4" fmla="*/ 6 w 36"/>
                <a:gd name="T5" fmla="*/ 5 h 9"/>
                <a:gd name="T6" fmla="*/ 11 w 36"/>
                <a:gd name="T7" fmla="*/ 5 h 9"/>
                <a:gd name="T8" fmla="*/ 19 w 36"/>
                <a:gd name="T9" fmla="*/ 4 h 9"/>
                <a:gd name="T10" fmla="*/ 30 w 36"/>
                <a:gd name="T11" fmla="*/ 4 h 9"/>
                <a:gd name="T12" fmla="*/ 35 w 36"/>
                <a:gd name="T13" fmla="*/ 7 h 9"/>
                <a:gd name="T14" fmla="*/ 34 w 36"/>
                <a:gd name="T15" fmla="*/ 3 h 9"/>
                <a:gd name="T16" fmla="*/ 31 w 36"/>
                <a:gd name="T17" fmla="*/ 0 h 9"/>
                <a:gd name="T18" fmla="*/ 25 w 36"/>
                <a:gd name="T19" fmla="*/ 2 h 9"/>
                <a:gd name="T20" fmla="*/ 15 w 36"/>
                <a:gd name="T21" fmla="*/ 2 h 9"/>
                <a:gd name="T22" fmla="*/ 11 w 36"/>
                <a:gd name="T23" fmla="*/ 4 h 9"/>
                <a:gd name="T24" fmla="*/ 7 w 36"/>
                <a:gd name="T25" fmla="*/ 3 h 9"/>
                <a:gd name="T26" fmla="*/ 3 w 36"/>
                <a:gd name="T27" fmla="*/ 5 h 9"/>
                <a:gd name="T28" fmla="*/ 0 w 36"/>
                <a:gd name="T2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9">
                  <a:moveTo>
                    <a:pt x="0" y="4"/>
                  </a:moveTo>
                  <a:lnTo>
                    <a:pt x="1" y="8"/>
                  </a:lnTo>
                  <a:lnTo>
                    <a:pt x="6" y="5"/>
                  </a:lnTo>
                  <a:lnTo>
                    <a:pt x="11" y="5"/>
                  </a:lnTo>
                  <a:lnTo>
                    <a:pt x="19" y="4"/>
                  </a:lnTo>
                  <a:lnTo>
                    <a:pt x="30" y="4"/>
                  </a:lnTo>
                  <a:lnTo>
                    <a:pt x="35" y="7"/>
                  </a:lnTo>
                  <a:lnTo>
                    <a:pt x="34" y="3"/>
                  </a:lnTo>
                  <a:lnTo>
                    <a:pt x="31" y="0"/>
                  </a:lnTo>
                  <a:lnTo>
                    <a:pt x="25" y="2"/>
                  </a:lnTo>
                  <a:lnTo>
                    <a:pt x="15" y="2"/>
                  </a:lnTo>
                  <a:lnTo>
                    <a:pt x="11" y="4"/>
                  </a:lnTo>
                  <a:lnTo>
                    <a:pt x="7" y="3"/>
                  </a:lnTo>
                  <a:lnTo>
                    <a:pt x="3" y="5"/>
                  </a:lnTo>
                  <a:lnTo>
                    <a:pt x="0" y="4"/>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5" name="Freeform 155"/>
            <p:cNvSpPr>
              <a:spLocks/>
            </p:cNvSpPr>
            <p:nvPr/>
          </p:nvSpPr>
          <p:spPr bwMode="auto">
            <a:xfrm>
              <a:off x="4085" y="2625"/>
              <a:ext cx="18" cy="11"/>
            </a:xfrm>
            <a:custGeom>
              <a:avLst/>
              <a:gdLst>
                <a:gd name="T0" fmla="*/ 16 w 18"/>
                <a:gd name="T1" fmla="*/ 3 h 11"/>
                <a:gd name="T2" fmla="*/ 16 w 18"/>
                <a:gd name="T3" fmla="*/ 4 h 11"/>
                <a:gd name="T4" fmla="*/ 17 w 18"/>
                <a:gd name="T5" fmla="*/ 6 h 11"/>
                <a:gd name="T6" fmla="*/ 17 w 18"/>
                <a:gd name="T7" fmla="*/ 8 h 11"/>
                <a:gd name="T8" fmla="*/ 16 w 18"/>
                <a:gd name="T9" fmla="*/ 10 h 11"/>
                <a:gd name="T10" fmla="*/ 15 w 18"/>
                <a:gd name="T11" fmla="*/ 6 h 11"/>
                <a:gd name="T12" fmla="*/ 12 w 18"/>
                <a:gd name="T13" fmla="*/ 7 h 11"/>
                <a:gd name="T14" fmla="*/ 9 w 18"/>
                <a:gd name="T15" fmla="*/ 8 h 11"/>
                <a:gd name="T16" fmla="*/ 5 w 18"/>
                <a:gd name="T17" fmla="*/ 7 h 11"/>
                <a:gd name="T18" fmla="*/ 3 w 18"/>
                <a:gd name="T19" fmla="*/ 5 h 11"/>
                <a:gd name="T20" fmla="*/ 0 w 18"/>
                <a:gd name="T21" fmla="*/ 4 h 11"/>
                <a:gd name="T22" fmla="*/ 1 w 18"/>
                <a:gd name="T23" fmla="*/ 2 h 11"/>
                <a:gd name="T24" fmla="*/ 6 w 18"/>
                <a:gd name="T25" fmla="*/ 0 h 11"/>
                <a:gd name="T26" fmla="*/ 11 w 18"/>
                <a:gd name="T27" fmla="*/ 0 h 11"/>
                <a:gd name="T28" fmla="*/ 15 w 18"/>
                <a:gd name="T29" fmla="*/ 1 h 11"/>
                <a:gd name="T30" fmla="*/ 16 w 18"/>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1">
                  <a:moveTo>
                    <a:pt x="16" y="3"/>
                  </a:moveTo>
                  <a:lnTo>
                    <a:pt x="16" y="4"/>
                  </a:lnTo>
                  <a:lnTo>
                    <a:pt x="17" y="6"/>
                  </a:lnTo>
                  <a:lnTo>
                    <a:pt x="17" y="8"/>
                  </a:lnTo>
                  <a:lnTo>
                    <a:pt x="16" y="10"/>
                  </a:lnTo>
                  <a:lnTo>
                    <a:pt x="15" y="6"/>
                  </a:lnTo>
                  <a:lnTo>
                    <a:pt x="12" y="7"/>
                  </a:lnTo>
                  <a:lnTo>
                    <a:pt x="9" y="8"/>
                  </a:lnTo>
                  <a:lnTo>
                    <a:pt x="5" y="7"/>
                  </a:lnTo>
                  <a:lnTo>
                    <a:pt x="3" y="5"/>
                  </a:lnTo>
                  <a:lnTo>
                    <a:pt x="0" y="4"/>
                  </a:lnTo>
                  <a:lnTo>
                    <a:pt x="1" y="2"/>
                  </a:lnTo>
                  <a:lnTo>
                    <a:pt x="6" y="0"/>
                  </a:lnTo>
                  <a:lnTo>
                    <a:pt x="11" y="0"/>
                  </a:lnTo>
                  <a:lnTo>
                    <a:pt x="15" y="1"/>
                  </a:lnTo>
                  <a:lnTo>
                    <a:pt x="16" y="3"/>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6" name="Freeform 156"/>
            <p:cNvSpPr>
              <a:spLocks/>
            </p:cNvSpPr>
            <p:nvPr/>
          </p:nvSpPr>
          <p:spPr bwMode="auto">
            <a:xfrm>
              <a:off x="4087" y="2623"/>
              <a:ext cx="13" cy="4"/>
            </a:xfrm>
            <a:custGeom>
              <a:avLst/>
              <a:gdLst>
                <a:gd name="T0" fmla="*/ 12 w 13"/>
                <a:gd name="T1" fmla="*/ 2 h 4"/>
                <a:gd name="T2" fmla="*/ 8 w 13"/>
                <a:gd name="T3" fmla="*/ 1 h 4"/>
                <a:gd name="T4" fmla="*/ 4 w 13"/>
                <a:gd name="T5" fmla="*/ 1 h 4"/>
                <a:gd name="T6" fmla="*/ 0 w 13"/>
                <a:gd name="T7" fmla="*/ 3 h 4"/>
                <a:gd name="T8" fmla="*/ 3 w 13"/>
                <a:gd name="T9" fmla="*/ 1 h 4"/>
                <a:gd name="T10" fmla="*/ 7 w 13"/>
                <a:gd name="T11" fmla="*/ 0 h 4"/>
                <a:gd name="T12" fmla="*/ 12 w 1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2" y="2"/>
                  </a:moveTo>
                  <a:lnTo>
                    <a:pt x="8" y="1"/>
                  </a:lnTo>
                  <a:lnTo>
                    <a:pt x="4" y="1"/>
                  </a:lnTo>
                  <a:lnTo>
                    <a:pt x="0" y="3"/>
                  </a:lnTo>
                  <a:lnTo>
                    <a:pt x="3" y="1"/>
                  </a:lnTo>
                  <a:lnTo>
                    <a:pt x="7" y="0"/>
                  </a:lnTo>
                  <a:lnTo>
                    <a:pt x="12" y="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7" name="Freeform 157"/>
            <p:cNvSpPr>
              <a:spLocks/>
            </p:cNvSpPr>
            <p:nvPr/>
          </p:nvSpPr>
          <p:spPr bwMode="auto">
            <a:xfrm>
              <a:off x="4097" y="2627"/>
              <a:ext cx="4" cy="6"/>
            </a:xfrm>
            <a:custGeom>
              <a:avLst/>
              <a:gdLst>
                <a:gd name="T0" fmla="*/ 3 w 4"/>
                <a:gd name="T1" fmla="*/ 1 h 6"/>
                <a:gd name="T2" fmla="*/ 3 w 4"/>
                <a:gd name="T3" fmla="*/ 2 h 6"/>
                <a:gd name="T4" fmla="*/ 1 w 4"/>
                <a:gd name="T5" fmla="*/ 4 h 6"/>
                <a:gd name="T6" fmla="*/ 0 w 4"/>
                <a:gd name="T7" fmla="*/ 5 h 6"/>
                <a:gd name="T8" fmla="*/ 0 w 4"/>
                <a:gd name="T9" fmla="*/ 2 h 6"/>
                <a:gd name="T10" fmla="*/ 0 w 4"/>
                <a:gd name="T11" fmla="*/ 0 h 6"/>
                <a:gd name="T12" fmla="*/ 3 w 4"/>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1"/>
                  </a:moveTo>
                  <a:lnTo>
                    <a:pt x="3" y="2"/>
                  </a:lnTo>
                  <a:lnTo>
                    <a:pt x="1" y="4"/>
                  </a:lnTo>
                  <a:lnTo>
                    <a:pt x="0" y="5"/>
                  </a:lnTo>
                  <a:lnTo>
                    <a:pt x="0" y="2"/>
                  </a:lnTo>
                  <a:lnTo>
                    <a:pt x="0" y="0"/>
                  </a:lnTo>
                  <a:lnTo>
                    <a:pt x="3" y="1"/>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8" name="Freeform 158"/>
            <p:cNvSpPr>
              <a:spLocks/>
            </p:cNvSpPr>
            <p:nvPr/>
          </p:nvSpPr>
          <p:spPr bwMode="auto">
            <a:xfrm>
              <a:off x="4127" y="2620"/>
              <a:ext cx="24" cy="13"/>
            </a:xfrm>
            <a:custGeom>
              <a:avLst/>
              <a:gdLst>
                <a:gd name="T0" fmla="*/ 23 w 24"/>
                <a:gd name="T1" fmla="*/ 1 h 13"/>
                <a:gd name="T2" fmla="*/ 19 w 24"/>
                <a:gd name="T3" fmla="*/ 3 h 13"/>
                <a:gd name="T4" fmla="*/ 18 w 24"/>
                <a:gd name="T5" fmla="*/ 6 h 13"/>
                <a:gd name="T6" fmla="*/ 14 w 24"/>
                <a:gd name="T7" fmla="*/ 7 h 13"/>
                <a:gd name="T8" fmla="*/ 11 w 24"/>
                <a:gd name="T9" fmla="*/ 8 h 13"/>
                <a:gd name="T10" fmla="*/ 7 w 24"/>
                <a:gd name="T11" fmla="*/ 8 h 13"/>
                <a:gd name="T12" fmla="*/ 3 w 24"/>
                <a:gd name="T13" fmla="*/ 6 h 13"/>
                <a:gd name="T14" fmla="*/ 3 w 24"/>
                <a:gd name="T15" fmla="*/ 8 h 13"/>
                <a:gd name="T16" fmla="*/ 4 w 24"/>
                <a:gd name="T17" fmla="*/ 12 h 13"/>
                <a:gd name="T18" fmla="*/ 2 w 24"/>
                <a:gd name="T19" fmla="*/ 9 h 13"/>
                <a:gd name="T20" fmla="*/ 1 w 24"/>
                <a:gd name="T21" fmla="*/ 6 h 13"/>
                <a:gd name="T22" fmla="*/ 0 w 24"/>
                <a:gd name="T23" fmla="*/ 3 h 13"/>
                <a:gd name="T24" fmla="*/ 1 w 24"/>
                <a:gd name="T25" fmla="*/ 2 h 13"/>
                <a:gd name="T26" fmla="*/ 8 w 24"/>
                <a:gd name="T27" fmla="*/ 0 h 13"/>
                <a:gd name="T28" fmla="*/ 16 w 24"/>
                <a:gd name="T29" fmla="*/ 0 h 13"/>
                <a:gd name="T30" fmla="*/ 23 w 24"/>
                <a:gd name="T3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13">
                  <a:moveTo>
                    <a:pt x="23" y="1"/>
                  </a:moveTo>
                  <a:lnTo>
                    <a:pt x="19" y="3"/>
                  </a:lnTo>
                  <a:lnTo>
                    <a:pt x="18" y="6"/>
                  </a:lnTo>
                  <a:lnTo>
                    <a:pt x="14" y="7"/>
                  </a:lnTo>
                  <a:lnTo>
                    <a:pt x="11" y="8"/>
                  </a:lnTo>
                  <a:lnTo>
                    <a:pt x="7" y="8"/>
                  </a:lnTo>
                  <a:lnTo>
                    <a:pt x="3" y="6"/>
                  </a:lnTo>
                  <a:lnTo>
                    <a:pt x="3" y="8"/>
                  </a:lnTo>
                  <a:lnTo>
                    <a:pt x="4" y="12"/>
                  </a:lnTo>
                  <a:lnTo>
                    <a:pt x="2" y="9"/>
                  </a:lnTo>
                  <a:lnTo>
                    <a:pt x="1" y="6"/>
                  </a:lnTo>
                  <a:lnTo>
                    <a:pt x="0" y="3"/>
                  </a:lnTo>
                  <a:lnTo>
                    <a:pt x="1" y="2"/>
                  </a:lnTo>
                  <a:lnTo>
                    <a:pt x="8" y="0"/>
                  </a:lnTo>
                  <a:lnTo>
                    <a:pt x="16" y="0"/>
                  </a:lnTo>
                  <a:lnTo>
                    <a:pt x="23" y="1"/>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9" name="Freeform 159"/>
            <p:cNvSpPr>
              <a:spLocks/>
            </p:cNvSpPr>
            <p:nvPr/>
          </p:nvSpPr>
          <p:spPr bwMode="auto">
            <a:xfrm>
              <a:off x="4129" y="2617"/>
              <a:ext cx="16" cy="4"/>
            </a:xfrm>
            <a:custGeom>
              <a:avLst/>
              <a:gdLst>
                <a:gd name="T0" fmla="*/ 0 w 16"/>
                <a:gd name="T1" fmla="*/ 3 h 4"/>
                <a:gd name="T2" fmla="*/ 4 w 16"/>
                <a:gd name="T3" fmla="*/ 2 h 4"/>
                <a:gd name="T4" fmla="*/ 9 w 16"/>
                <a:gd name="T5" fmla="*/ 1 h 4"/>
                <a:gd name="T6" fmla="*/ 15 w 16"/>
                <a:gd name="T7" fmla="*/ 1 h 4"/>
                <a:gd name="T8" fmla="*/ 9 w 16"/>
                <a:gd name="T9" fmla="*/ 0 h 4"/>
                <a:gd name="T10" fmla="*/ 5 w 16"/>
                <a:gd name="T11" fmla="*/ 0 h 4"/>
                <a:gd name="T12" fmla="*/ 0 w 1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0" y="3"/>
                  </a:moveTo>
                  <a:lnTo>
                    <a:pt x="4" y="2"/>
                  </a:lnTo>
                  <a:lnTo>
                    <a:pt x="9" y="1"/>
                  </a:lnTo>
                  <a:lnTo>
                    <a:pt x="15" y="1"/>
                  </a:lnTo>
                  <a:lnTo>
                    <a:pt x="9" y="0"/>
                  </a:lnTo>
                  <a:lnTo>
                    <a:pt x="5" y="0"/>
                  </a:lnTo>
                  <a:lnTo>
                    <a:pt x="0" y="3"/>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0" name="Freeform 160"/>
            <p:cNvSpPr>
              <a:spLocks/>
            </p:cNvSpPr>
            <p:nvPr/>
          </p:nvSpPr>
          <p:spPr bwMode="auto">
            <a:xfrm>
              <a:off x="4140" y="2623"/>
              <a:ext cx="6" cy="5"/>
            </a:xfrm>
            <a:custGeom>
              <a:avLst/>
              <a:gdLst>
                <a:gd name="T0" fmla="*/ 5 w 6"/>
                <a:gd name="T1" fmla="*/ 0 h 5"/>
                <a:gd name="T2" fmla="*/ 3 w 6"/>
                <a:gd name="T3" fmla="*/ 3 h 5"/>
                <a:gd name="T4" fmla="*/ 0 w 6"/>
                <a:gd name="T5" fmla="*/ 4 h 5"/>
                <a:gd name="T6" fmla="*/ 1 w 6"/>
                <a:gd name="T7" fmla="*/ 2 h 5"/>
                <a:gd name="T8" fmla="*/ 0 w 6"/>
                <a:gd name="T9" fmla="*/ 0 h 5"/>
                <a:gd name="T10" fmla="*/ 2 w 6"/>
                <a:gd name="T11" fmla="*/ 0 h 5"/>
                <a:gd name="T12" fmla="*/ 5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0"/>
                  </a:moveTo>
                  <a:lnTo>
                    <a:pt x="3" y="3"/>
                  </a:lnTo>
                  <a:lnTo>
                    <a:pt x="0" y="4"/>
                  </a:lnTo>
                  <a:lnTo>
                    <a:pt x="1" y="2"/>
                  </a:lnTo>
                  <a:lnTo>
                    <a:pt x="0" y="0"/>
                  </a:lnTo>
                  <a:lnTo>
                    <a:pt x="2" y="0"/>
                  </a:lnTo>
                  <a:lnTo>
                    <a:pt x="5"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1" name="Freeform 161"/>
            <p:cNvSpPr>
              <a:spLocks/>
            </p:cNvSpPr>
            <p:nvPr/>
          </p:nvSpPr>
          <p:spPr bwMode="auto">
            <a:xfrm>
              <a:off x="4088" y="2628"/>
              <a:ext cx="4" cy="4"/>
            </a:xfrm>
            <a:custGeom>
              <a:avLst/>
              <a:gdLst>
                <a:gd name="T0" fmla="*/ 2 w 4"/>
                <a:gd name="T1" fmla="*/ 0 h 4"/>
                <a:gd name="T2" fmla="*/ 2 w 4"/>
                <a:gd name="T3" fmla="*/ 1 h 4"/>
                <a:gd name="T4" fmla="*/ 3 w 4"/>
                <a:gd name="T5" fmla="*/ 3 h 4"/>
                <a:gd name="T6" fmla="*/ 0 w 4"/>
                <a:gd name="T7" fmla="*/ 1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2" y="1"/>
                  </a:lnTo>
                  <a:lnTo>
                    <a:pt x="3" y="3"/>
                  </a:lnTo>
                  <a:lnTo>
                    <a:pt x="0" y="1"/>
                  </a:lnTo>
                  <a:lnTo>
                    <a:pt x="2"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2" name="Freeform 162"/>
            <p:cNvSpPr>
              <a:spLocks/>
            </p:cNvSpPr>
            <p:nvPr/>
          </p:nvSpPr>
          <p:spPr bwMode="auto">
            <a:xfrm>
              <a:off x="4189" y="2606"/>
              <a:ext cx="7" cy="14"/>
            </a:xfrm>
            <a:custGeom>
              <a:avLst/>
              <a:gdLst>
                <a:gd name="T0" fmla="*/ 0 w 7"/>
                <a:gd name="T1" fmla="*/ 0 h 14"/>
                <a:gd name="T2" fmla="*/ 3 w 7"/>
                <a:gd name="T3" fmla="*/ 4 h 14"/>
                <a:gd name="T4" fmla="*/ 3 w 7"/>
                <a:gd name="T5" fmla="*/ 7 h 14"/>
                <a:gd name="T6" fmla="*/ 2 w 7"/>
                <a:gd name="T7" fmla="*/ 13 h 14"/>
                <a:gd name="T8" fmla="*/ 5 w 7"/>
                <a:gd name="T9" fmla="*/ 10 h 14"/>
                <a:gd name="T10" fmla="*/ 6 w 7"/>
                <a:gd name="T11" fmla="*/ 4 h 14"/>
                <a:gd name="T12" fmla="*/ 6 w 7"/>
                <a:gd name="T13" fmla="*/ 1 h 14"/>
                <a:gd name="T14" fmla="*/ 0 w 7"/>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4">
                  <a:moveTo>
                    <a:pt x="0" y="0"/>
                  </a:moveTo>
                  <a:lnTo>
                    <a:pt x="3" y="4"/>
                  </a:lnTo>
                  <a:lnTo>
                    <a:pt x="3" y="7"/>
                  </a:lnTo>
                  <a:lnTo>
                    <a:pt x="2" y="13"/>
                  </a:lnTo>
                  <a:lnTo>
                    <a:pt x="5" y="10"/>
                  </a:lnTo>
                  <a:lnTo>
                    <a:pt x="6" y="4"/>
                  </a:lnTo>
                  <a:lnTo>
                    <a:pt x="6" y="1"/>
                  </a:lnTo>
                  <a:lnTo>
                    <a:pt x="0"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3" name="Freeform 163"/>
            <p:cNvSpPr>
              <a:spLocks/>
            </p:cNvSpPr>
            <p:nvPr/>
          </p:nvSpPr>
          <p:spPr bwMode="auto">
            <a:xfrm>
              <a:off x="4190" y="2593"/>
              <a:ext cx="11" cy="28"/>
            </a:xfrm>
            <a:custGeom>
              <a:avLst/>
              <a:gdLst>
                <a:gd name="T0" fmla="*/ 0 w 11"/>
                <a:gd name="T1" fmla="*/ 6 h 28"/>
                <a:gd name="T2" fmla="*/ 1 w 11"/>
                <a:gd name="T3" fmla="*/ 2 h 28"/>
                <a:gd name="T4" fmla="*/ 3 w 11"/>
                <a:gd name="T5" fmla="*/ 0 h 28"/>
                <a:gd name="T6" fmla="*/ 7 w 11"/>
                <a:gd name="T7" fmla="*/ 0 h 28"/>
                <a:gd name="T8" fmla="*/ 10 w 11"/>
                <a:gd name="T9" fmla="*/ 6 h 28"/>
                <a:gd name="T10" fmla="*/ 10 w 11"/>
                <a:gd name="T11" fmla="*/ 12 h 28"/>
                <a:gd name="T12" fmla="*/ 10 w 11"/>
                <a:gd name="T13" fmla="*/ 19 h 28"/>
                <a:gd name="T14" fmla="*/ 8 w 11"/>
                <a:gd name="T15" fmla="*/ 27 h 28"/>
                <a:gd name="T16" fmla="*/ 6 w 11"/>
                <a:gd name="T17" fmla="*/ 27 h 28"/>
                <a:gd name="T18" fmla="*/ 8 w 11"/>
                <a:gd name="T19" fmla="*/ 21 h 28"/>
                <a:gd name="T20" fmla="*/ 9 w 11"/>
                <a:gd name="T21" fmla="*/ 13 h 28"/>
                <a:gd name="T22" fmla="*/ 8 w 11"/>
                <a:gd name="T23" fmla="*/ 8 h 28"/>
                <a:gd name="T24" fmla="*/ 7 w 11"/>
                <a:gd name="T25" fmla="*/ 5 h 28"/>
                <a:gd name="T26" fmla="*/ 4 w 11"/>
                <a:gd name="T27" fmla="*/ 3 h 28"/>
                <a:gd name="T28" fmla="*/ 0 w 11"/>
                <a:gd name="T2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8">
                  <a:moveTo>
                    <a:pt x="0" y="6"/>
                  </a:moveTo>
                  <a:lnTo>
                    <a:pt x="1" y="2"/>
                  </a:lnTo>
                  <a:lnTo>
                    <a:pt x="3" y="0"/>
                  </a:lnTo>
                  <a:lnTo>
                    <a:pt x="7" y="0"/>
                  </a:lnTo>
                  <a:lnTo>
                    <a:pt x="10" y="6"/>
                  </a:lnTo>
                  <a:lnTo>
                    <a:pt x="10" y="12"/>
                  </a:lnTo>
                  <a:lnTo>
                    <a:pt x="10" y="19"/>
                  </a:lnTo>
                  <a:lnTo>
                    <a:pt x="8" y="27"/>
                  </a:lnTo>
                  <a:lnTo>
                    <a:pt x="6" y="27"/>
                  </a:lnTo>
                  <a:lnTo>
                    <a:pt x="8" y="21"/>
                  </a:lnTo>
                  <a:lnTo>
                    <a:pt x="9" y="13"/>
                  </a:lnTo>
                  <a:lnTo>
                    <a:pt x="8" y="8"/>
                  </a:lnTo>
                  <a:lnTo>
                    <a:pt x="7" y="5"/>
                  </a:lnTo>
                  <a:lnTo>
                    <a:pt x="4" y="3"/>
                  </a:lnTo>
                  <a:lnTo>
                    <a:pt x="0" y="6"/>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988" name="Group 268"/>
            <p:cNvGrpSpPr>
              <a:grpSpLocks/>
            </p:cNvGrpSpPr>
            <p:nvPr/>
          </p:nvGrpSpPr>
          <p:grpSpPr bwMode="auto">
            <a:xfrm>
              <a:off x="3905" y="2703"/>
              <a:ext cx="361" cy="353"/>
              <a:chOff x="3905" y="2703"/>
              <a:chExt cx="361" cy="353"/>
            </a:xfrm>
          </p:grpSpPr>
          <p:sp>
            <p:nvSpPr>
              <p:cNvPr id="30884" name="Freeform 164"/>
              <p:cNvSpPr>
                <a:spLocks/>
              </p:cNvSpPr>
              <p:nvPr/>
            </p:nvSpPr>
            <p:spPr bwMode="auto">
              <a:xfrm>
                <a:off x="3907" y="2741"/>
                <a:ext cx="335" cy="313"/>
              </a:xfrm>
              <a:custGeom>
                <a:avLst/>
                <a:gdLst>
                  <a:gd name="T0" fmla="*/ 69 w 335"/>
                  <a:gd name="T1" fmla="*/ 196 h 313"/>
                  <a:gd name="T2" fmla="*/ 72 w 335"/>
                  <a:gd name="T3" fmla="*/ 196 h 313"/>
                  <a:gd name="T4" fmla="*/ 76 w 335"/>
                  <a:gd name="T5" fmla="*/ 194 h 313"/>
                  <a:gd name="T6" fmla="*/ 74 w 335"/>
                  <a:gd name="T7" fmla="*/ 193 h 313"/>
                  <a:gd name="T8" fmla="*/ 73 w 335"/>
                  <a:gd name="T9" fmla="*/ 191 h 313"/>
                  <a:gd name="T10" fmla="*/ 72 w 335"/>
                  <a:gd name="T11" fmla="*/ 188 h 313"/>
                  <a:gd name="T12" fmla="*/ 75 w 335"/>
                  <a:gd name="T13" fmla="*/ 185 h 313"/>
                  <a:gd name="T14" fmla="*/ 79 w 335"/>
                  <a:gd name="T15" fmla="*/ 185 h 313"/>
                  <a:gd name="T16" fmla="*/ 82 w 335"/>
                  <a:gd name="T17" fmla="*/ 188 h 313"/>
                  <a:gd name="T18" fmla="*/ 82 w 335"/>
                  <a:gd name="T19" fmla="*/ 191 h 313"/>
                  <a:gd name="T20" fmla="*/ 80 w 335"/>
                  <a:gd name="T21" fmla="*/ 194 h 313"/>
                  <a:gd name="T22" fmla="*/ 78 w 335"/>
                  <a:gd name="T23" fmla="*/ 194 h 313"/>
                  <a:gd name="T24" fmla="*/ 76 w 335"/>
                  <a:gd name="T25" fmla="*/ 194 h 313"/>
                  <a:gd name="T26" fmla="*/ 117 w 335"/>
                  <a:gd name="T27" fmla="*/ 280 h 313"/>
                  <a:gd name="T28" fmla="*/ 129 w 335"/>
                  <a:gd name="T29" fmla="*/ 276 h 313"/>
                  <a:gd name="T30" fmla="*/ 132 w 335"/>
                  <a:gd name="T31" fmla="*/ 277 h 313"/>
                  <a:gd name="T32" fmla="*/ 134 w 335"/>
                  <a:gd name="T33" fmla="*/ 280 h 313"/>
                  <a:gd name="T34" fmla="*/ 133 w 335"/>
                  <a:gd name="T35" fmla="*/ 284 h 313"/>
                  <a:gd name="T36" fmla="*/ 129 w 335"/>
                  <a:gd name="T37" fmla="*/ 285 h 313"/>
                  <a:gd name="T38" fmla="*/ 126 w 335"/>
                  <a:gd name="T39" fmla="*/ 284 h 313"/>
                  <a:gd name="T40" fmla="*/ 124 w 335"/>
                  <a:gd name="T41" fmla="*/ 280 h 313"/>
                  <a:gd name="T42" fmla="*/ 125 w 335"/>
                  <a:gd name="T43" fmla="*/ 277 h 313"/>
                  <a:gd name="T44" fmla="*/ 124 w 335"/>
                  <a:gd name="T45" fmla="*/ 277 h 313"/>
                  <a:gd name="T46" fmla="*/ 118 w 335"/>
                  <a:gd name="T47" fmla="*/ 279 h 313"/>
                  <a:gd name="T48" fmla="*/ 135 w 335"/>
                  <a:gd name="T49" fmla="*/ 312 h 313"/>
                  <a:gd name="T50" fmla="*/ 199 w 335"/>
                  <a:gd name="T51" fmla="*/ 0 h 313"/>
                  <a:gd name="T52" fmla="*/ 15 w 335"/>
                  <a:gd name="T53" fmla="*/ 102 h 313"/>
                  <a:gd name="T54" fmla="*/ 18 w 335"/>
                  <a:gd name="T55" fmla="*/ 101 h 313"/>
                  <a:gd name="T56" fmla="*/ 21 w 335"/>
                  <a:gd name="T57" fmla="*/ 100 h 313"/>
                  <a:gd name="T58" fmla="*/ 21 w 335"/>
                  <a:gd name="T59" fmla="*/ 97 h 313"/>
                  <a:gd name="T60" fmla="*/ 23 w 335"/>
                  <a:gd name="T61" fmla="*/ 94 h 313"/>
                  <a:gd name="T62" fmla="*/ 27 w 335"/>
                  <a:gd name="T63" fmla="*/ 94 h 313"/>
                  <a:gd name="T64" fmla="*/ 30 w 335"/>
                  <a:gd name="T65" fmla="*/ 97 h 313"/>
                  <a:gd name="T66" fmla="*/ 30 w 335"/>
                  <a:gd name="T67" fmla="*/ 101 h 313"/>
                  <a:gd name="T68" fmla="*/ 28 w 335"/>
                  <a:gd name="T69" fmla="*/ 103 h 313"/>
                  <a:gd name="T70" fmla="*/ 24 w 335"/>
                  <a:gd name="T71" fmla="*/ 103 h 313"/>
                  <a:gd name="T72" fmla="*/ 21 w 335"/>
                  <a:gd name="T73" fmla="*/ 100 h 313"/>
                  <a:gd name="T74" fmla="*/ 18 w 335"/>
                  <a:gd name="T75" fmla="*/ 101 h 313"/>
                  <a:gd name="T76" fmla="*/ 15 w 335"/>
                  <a:gd name="T77" fmla="*/ 10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5" h="313">
                    <a:moveTo>
                      <a:pt x="15" y="102"/>
                    </a:moveTo>
                    <a:lnTo>
                      <a:pt x="69" y="196"/>
                    </a:lnTo>
                    <a:lnTo>
                      <a:pt x="70" y="196"/>
                    </a:lnTo>
                    <a:lnTo>
                      <a:pt x="72" y="196"/>
                    </a:lnTo>
                    <a:lnTo>
                      <a:pt x="74" y="195"/>
                    </a:lnTo>
                    <a:lnTo>
                      <a:pt x="76" y="194"/>
                    </a:lnTo>
                    <a:lnTo>
                      <a:pt x="75" y="193"/>
                    </a:lnTo>
                    <a:lnTo>
                      <a:pt x="74" y="193"/>
                    </a:lnTo>
                    <a:lnTo>
                      <a:pt x="73" y="192"/>
                    </a:lnTo>
                    <a:lnTo>
                      <a:pt x="73" y="191"/>
                    </a:lnTo>
                    <a:lnTo>
                      <a:pt x="72" y="189"/>
                    </a:lnTo>
                    <a:lnTo>
                      <a:pt x="72" y="188"/>
                    </a:lnTo>
                    <a:lnTo>
                      <a:pt x="73" y="186"/>
                    </a:lnTo>
                    <a:lnTo>
                      <a:pt x="75" y="185"/>
                    </a:lnTo>
                    <a:lnTo>
                      <a:pt x="77" y="185"/>
                    </a:lnTo>
                    <a:lnTo>
                      <a:pt x="79" y="185"/>
                    </a:lnTo>
                    <a:lnTo>
                      <a:pt x="81" y="186"/>
                    </a:lnTo>
                    <a:lnTo>
                      <a:pt x="82" y="188"/>
                    </a:lnTo>
                    <a:lnTo>
                      <a:pt x="82" y="189"/>
                    </a:lnTo>
                    <a:lnTo>
                      <a:pt x="82" y="191"/>
                    </a:lnTo>
                    <a:lnTo>
                      <a:pt x="81" y="193"/>
                    </a:lnTo>
                    <a:lnTo>
                      <a:pt x="80" y="194"/>
                    </a:lnTo>
                    <a:lnTo>
                      <a:pt x="79" y="194"/>
                    </a:lnTo>
                    <a:lnTo>
                      <a:pt x="78" y="194"/>
                    </a:lnTo>
                    <a:lnTo>
                      <a:pt x="77" y="194"/>
                    </a:lnTo>
                    <a:lnTo>
                      <a:pt x="76" y="194"/>
                    </a:lnTo>
                    <a:lnTo>
                      <a:pt x="69" y="196"/>
                    </a:lnTo>
                    <a:lnTo>
                      <a:pt x="117" y="280"/>
                    </a:lnTo>
                    <a:lnTo>
                      <a:pt x="126" y="276"/>
                    </a:lnTo>
                    <a:lnTo>
                      <a:pt x="129" y="276"/>
                    </a:lnTo>
                    <a:lnTo>
                      <a:pt x="130" y="276"/>
                    </a:lnTo>
                    <a:lnTo>
                      <a:pt x="132" y="277"/>
                    </a:lnTo>
                    <a:lnTo>
                      <a:pt x="133" y="279"/>
                    </a:lnTo>
                    <a:lnTo>
                      <a:pt x="134" y="280"/>
                    </a:lnTo>
                    <a:lnTo>
                      <a:pt x="134" y="282"/>
                    </a:lnTo>
                    <a:lnTo>
                      <a:pt x="133" y="284"/>
                    </a:lnTo>
                    <a:lnTo>
                      <a:pt x="131" y="285"/>
                    </a:lnTo>
                    <a:lnTo>
                      <a:pt x="129" y="285"/>
                    </a:lnTo>
                    <a:lnTo>
                      <a:pt x="128" y="285"/>
                    </a:lnTo>
                    <a:lnTo>
                      <a:pt x="126" y="284"/>
                    </a:lnTo>
                    <a:lnTo>
                      <a:pt x="124" y="282"/>
                    </a:lnTo>
                    <a:lnTo>
                      <a:pt x="124" y="280"/>
                    </a:lnTo>
                    <a:lnTo>
                      <a:pt x="124" y="279"/>
                    </a:lnTo>
                    <a:lnTo>
                      <a:pt x="125" y="277"/>
                    </a:lnTo>
                    <a:lnTo>
                      <a:pt x="126" y="276"/>
                    </a:lnTo>
                    <a:lnTo>
                      <a:pt x="124" y="277"/>
                    </a:lnTo>
                    <a:lnTo>
                      <a:pt x="121" y="278"/>
                    </a:lnTo>
                    <a:lnTo>
                      <a:pt x="118" y="279"/>
                    </a:lnTo>
                    <a:lnTo>
                      <a:pt x="117" y="280"/>
                    </a:lnTo>
                    <a:lnTo>
                      <a:pt x="135" y="312"/>
                    </a:lnTo>
                    <a:lnTo>
                      <a:pt x="334" y="237"/>
                    </a:lnTo>
                    <a:lnTo>
                      <a:pt x="199" y="0"/>
                    </a:lnTo>
                    <a:lnTo>
                      <a:pt x="0" y="75"/>
                    </a:lnTo>
                    <a:lnTo>
                      <a:pt x="15" y="102"/>
                    </a:lnTo>
                    <a:lnTo>
                      <a:pt x="16" y="101"/>
                    </a:lnTo>
                    <a:lnTo>
                      <a:pt x="18" y="101"/>
                    </a:lnTo>
                    <a:lnTo>
                      <a:pt x="19" y="100"/>
                    </a:lnTo>
                    <a:lnTo>
                      <a:pt x="21" y="100"/>
                    </a:lnTo>
                    <a:lnTo>
                      <a:pt x="20" y="98"/>
                    </a:lnTo>
                    <a:lnTo>
                      <a:pt x="21" y="97"/>
                    </a:lnTo>
                    <a:lnTo>
                      <a:pt x="21" y="95"/>
                    </a:lnTo>
                    <a:lnTo>
                      <a:pt x="23" y="94"/>
                    </a:lnTo>
                    <a:lnTo>
                      <a:pt x="25" y="94"/>
                    </a:lnTo>
                    <a:lnTo>
                      <a:pt x="27" y="94"/>
                    </a:lnTo>
                    <a:lnTo>
                      <a:pt x="28" y="96"/>
                    </a:lnTo>
                    <a:lnTo>
                      <a:pt x="30" y="97"/>
                    </a:lnTo>
                    <a:lnTo>
                      <a:pt x="31" y="99"/>
                    </a:lnTo>
                    <a:lnTo>
                      <a:pt x="30" y="101"/>
                    </a:lnTo>
                    <a:lnTo>
                      <a:pt x="29" y="102"/>
                    </a:lnTo>
                    <a:lnTo>
                      <a:pt x="28" y="103"/>
                    </a:lnTo>
                    <a:lnTo>
                      <a:pt x="26" y="103"/>
                    </a:lnTo>
                    <a:lnTo>
                      <a:pt x="24" y="103"/>
                    </a:lnTo>
                    <a:lnTo>
                      <a:pt x="22" y="101"/>
                    </a:lnTo>
                    <a:lnTo>
                      <a:pt x="21" y="100"/>
                    </a:lnTo>
                    <a:lnTo>
                      <a:pt x="20" y="100"/>
                    </a:lnTo>
                    <a:lnTo>
                      <a:pt x="18" y="101"/>
                    </a:lnTo>
                    <a:lnTo>
                      <a:pt x="16" y="101"/>
                    </a:lnTo>
                    <a:lnTo>
                      <a:pt x="15" y="10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5" name="Freeform 165"/>
              <p:cNvSpPr>
                <a:spLocks/>
              </p:cNvSpPr>
              <p:nvPr/>
            </p:nvSpPr>
            <p:spPr bwMode="auto">
              <a:xfrm>
                <a:off x="3921" y="2842"/>
                <a:ext cx="57" cy="98"/>
              </a:xfrm>
              <a:custGeom>
                <a:avLst/>
                <a:gdLst>
                  <a:gd name="T0" fmla="*/ 55 w 57"/>
                  <a:gd name="T1" fmla="*/ 94 h 98"/>
                  <a:gd name="T2" fmla="*/ 56 w 57"/>
                  <a:gd name="T3" fmla="*/ 95 h 98"/>
                  <a:gd name="T4" fmla="*/ 2 w 57"/>
                  <a:gd name="T5" fmla="*/ 0 h 98"/>
                  <a:gd name="T6" fmla="*/ 0 w 57"/>
                  <a:gd name="T7" fmla="*/ 2 h 98"/>
                  <a:gd name="T8" fmla="*/ 54 w 57"/>
                  <a:gd name="T9" fmla="*/ 96 h 98"/>
                  <a:gd name="T10" fmla="*/ 55 w 57"/>
                  <a:gd name="T11" fmla="*/ 97 h 98"/>
                  <a:gd name="T12" fmla="*/ 54 w 57"/>
                  <a:gd name="T13" fmla="*/ 96 h 98"/>
                  <a:gd name="T14" fmla="*/ 55 w 57"/>
                  <a:gd name="T15" fmla="*/ 97 h 98"/>
                  <a:gd name="T16" fmla="*/ 55 w 57"/>
                  <a:gd name="T17"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8">
                    <a:moveTo>
                      <a:pt x="55" y="94"/>
                    </a:moveTo>
                    <a:lnTo>
                      <a:pt x="56" y="95"/>
                    </a:lnTo>
                    <a:lnTo>
                      <a:pt x="2" y="0"/>
                    </a:lnTo>
                    <a:lnTo>
                      <a:pt x="0" y="2"/>
                    </a:lnTo>
                    <a:lnTo>
                      <a:pt x="54" y="96"/>
                    </a:lnTo>
                    <a:lnTo>
                      <a:pt x="55" y="97"/>
                    </a:lnTo>
                    <a:lnTo>
                      <a:pt x="54" y="96"/>
                    </a:lnTo>
                    <a:lnTo>
                      <a:pt x="55" y="97"/>
                    </a:lnTo>
                    <a:lnTo>
                      <a:pt x="55" y="9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6" name="Freeform 166"/>
              <p:cNvSpPr>
                <a:spLocks/>
              </p:cNvSpPr>
              <p:nvPr/>
            </p:nvSpPr>
            <p:spPr bwMode="auto">
              <a:xfrm>
                <a:off x="3976" y="2934"/>
                <a:ext cx="12" cy="6"/>
              </a:xfrm>
              <a:custGeom>
                <a:avLst/>
                <a:gdLst>
                  <a:gd name="T0" fmla="*/ 6 w 12"/>
                  <a:gd name="T1" fmla="*/ 3 h 6"/>
                  <a:gd name="T2" fmla="*/ 6 w 12"/>
                  <a:gd name="T3" fmla="*/ 0 h 6"/>
                  <a:gd name="T4" fmla="*/ 5 w 12"/>
                  <a:gd name="T5" fmla="*/ 1 h 6"/>
                  <a:gd name="T6" fmla="*/ 3 w 12"/>
                  <a:gd name="T7" fmla="*/ 1 h 6"/>
                  <a:gd name="T8" fmla="*/ 1 w 12"/>
                  <a:gd name="T9" fmla="*/ 2 h 6"/>
                  <a:gd name="T10" fmla="*/ 0 w 12"/>
                  <a:gd name="T11" fmla="*/ 2 h 6"/>
                  <a:gd name="T12" fmla="*/ 1 w 12"/>
                  <a:gd name="T13" fmla="*/ 5 h 6"/>
                  <a:gd name="T14" fmla="*/ 3 w 12"/>
                  <a:gd name="T15" fmla="*/ 4 h 6"/>
                  <a:gd name="T16" fmla="*/ 6 w 12"/>
                  <a:gd name="T17" fmla="*/ 3 h 6"/>
                  <a:gd name="T18" fmla="*/ 7 w 12"/>
                  <a:gd name="T19" fmla="*/ 3 h 6"/>
                  <a:gd name="T20" fmla="*/ 8 w 12"/>
                  <a:gd name="T21" fmla="*/ 0 h 6"/>
                  <a:gd name="T22" fmla="*/ 7 w 12"/>
                  <a:gd name="T23" fmla="*/ 3 h 6"/>
                  <a:gd name="T24" fmla="*/ 11 w 12"/>
                  <a:gd name="T25" fmla="*/ 1 h 6"/>
                  <a:gd name="T26" fmla="*/ 7 w 12"/>
                  <a:gd name="T27" fmla="*/ 0 h 6"/>
                  <a:gd name="T28" fmla="*/ 6 w 12"/>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6" y="3"/>
                    </a:moveTo>
                    <a:lnTo>
                      <a:pt x="6" y="0"/>
                    </a:lnTo>
                    <a:lnTo>
                      <a:pt x="5" y="1"/>
                    </a:lnTo>
                    <a:lnTo>
                      <a:pt x="3" y="1"/>
                    </a:lnTo>
                    <a:lnTo>
                      <a:pt x="1" y="2"/>
                    </a:lnTo>
                    <a:lnTo>
                      <a:pt x="0" y="2"/>
                    </a:lnTo>
                    <a:lnTo>
                      <a:pt x="1" y="5"/>
                    </a:lnTo>
                    <a:lnTo>
                      <a:pt x="3" y="4"/>
                    </a:lnTo>
                    <a:lnTo>
                      <a:pt x="6" y="3"/>
                    </a:lnTo>
                    <a:lnTo>
                      <a:pt x="7" y="3"/>
                    </a:lnTo>
                    <a:lnTo>
                      <a:pt x="8" y="0"/>
                    </a:lnTo>
                    <a:lnTo>
                      <a:pt x="7" y="3"/>
                    </a:lnTo>
                    <a:lnTo>
                      <a:pt x="11" y="1"/>
                    </a:lnTo>
                    <a:lnTo>
                      <a:pt x="7" y="0"/>
                    </a:lnTo>
                    <a:lnTo>
                      <a:pt x="6"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7" name="Freeform 167"/>
              <p:cNvSpPr>
                <a:spLocks/>
              </p:cNvSpPr>
              <p:nvPr/>
            </p:nvSpPr>
            <p:spPr bwMode="auto">
              <a:xfrm>
                <a:off x="3978" y="2931"/>
                <a:ext cx="6" cy="6"/>
              </a:xfrm>
              <a:custGeom>
                <a:avLst/>
                <a:gdLst>
                  <a:gd name="T0" fmla="*/ 0 w 6"/>
                  <a:gd name="T1" fmla="*/ 1 h 6"/>
                  <a:gd name="T2" fmla="*/ 1 w 6"/>
                  <a:gd name="T3" fmla="*/ 2 h 6"/>
                  <a:gd name="T4" fmla="*/ 2 w 6"/>
                  <a:gd name="T5" fmla="*/ 3 h 6"/>
                  <a:gd name="T6" fmla="*/ 3 w 6"/>
                  <a:gd name="T7" fmla="*/ 4 h 6"/>
                  <a:gd name="T8" fmla="*/ 4 w 6"/>
                  <a:gd name="T9" fmla="*/ 5 h 6"/>
                  <a:gd name="T10" fmla="*/ 5 w 6"/>
                  <a:gd name="T11" fmla="*/ 2 h 6"/>
                  <a:gd name="T12" fmla="*/ 4 w 6"/>
                  <a:gd name="T13" fmla="*/ 2 h 6"/>
                  <a:gd name="T14" fmla="*/ 3 w 6"/>
                  <a:gd name="T15" fmla="*/ 1 h 6"/>
                  <a:gd name="T16" fmla="*/ 3 w 6"/>
                  <a:gd name="T17" fmla="*/ 0 h 6"/>
                  <a:gd name="T18" fmla="*/ 2 w 6"/>
                  <a:gd name="T19" fmla="*/ 0 h 6"/>
                  <a:gd name="T20" fmla="*/ 0 w 6"/>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0" y="1"/>
                    </a:moveTo>
                    <a:lnTo>
                      <a:pt x="1" y="2"/>
                    </a:lnTo>
                    <a:lnTo>
                      <a:pt x="2" y="3"/>
                    </a:lnTo>
                    <a:lnTo>
                      <a:pt x="3" y="4"/>
                    </a:lnTo>
                    <a:lnTo>
                      <a:pt x="4" y="5"/>
                    </a:lnTo>
                    <a:lnTo>
                      <a:pt x="5" y="2"/>
                    </a:lnTo>
                    <a:lnTo>
                      <a:pt x="4" y="2"/>
                    </a:lnTo>
                    <a:lnTo>
                      <a:pt x="3" y="1"/>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8" name="Freeform 168"/>
              <p:cNvSpPr>
                <a:spLocks/>
              </p:cNvSpPr>
              <p:nvPr/>
            </p:nvSpPr>
            <p:spPr bwMode="auto">
              <a:xfrm>
                <a:off x="3977" y="2925"/>
                <a:ext cx="6" cy="9"/>
              </a:xfrm>
              <a:custGeom>
                <a:avLst/>
                <a:gdLst>
                  <a:gd name="T0" fmla="*/ 4 w 6"/>
                  <a:gd name="T1" fmla="*/ 0 h 9"/>
                  <a:gd name="T2" fmla="*/ 2 w 6"/>
                  <a:gd name="T3" fmla="*/ 1 h 9"/>
                  <a:gd name="T4" fmla="*/ 0 w 6"/>
                  <a:gd name="T5" fmla="*/ 3 h 9"/>
                  <a:gd name="T6" fmla="*/ 0 w 6"/>
                  <a:gd name="T7" fmla="*/ 6 h 9"/>
                  <a:gd name="T8" fmla="*/ 1 w 6"/>
                  <a:gd name="T9" fmla="*/ 8 h 9"/>
                  <a:gd name="T10" fmla="*/ 4 w 6"/>
                  <a:gd name="T11" fmla="*/ 7 h 9"/>
                  <a:gd name="T12" fmla="*/ 3 w 6"/>
                  <a:gd name="T13" fmla="*/ 6 h 9"/>
                  <a:gd name="T14" fmla="*/ 4 w 6"/>
                  <a:gd name="T15" fmla="*/ 4 h 9"/>
                  <a:gd name="T16" fmla="*/ 4 w 6"/>
                  <a:gd name="T17" fmla="*/ 3 h 9"/>
                  <a:gd name="T18" fmla="*/ 5 w 6"/>
                  <a:gd name="T19" fmla="*/ 3 h 9"/>
                  <a:gd name="T20" fmla="*/ 4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4" y="0"/>
                    </a:moveTo>
                    <a:lnTo>
                      <a:pt x="2" y="1"/>
                    </a:lnTo>
                    <a:lnTo>
                      <a:pt x="0" y="3"/>
                    </a:lnTo>
                    <a:lnTo>
                      <a:pt x="0" y="6"/>
                    </a:lnTo>
                    <a:lnTo>
                      <a:pt x="1" y="8"/>
                    </a:lnTo>
                    <a:lnTo>
                      <a:pt x="4" y="7"/>
                    </a:lnTo>
                    <a:lnTo>
                      <a:pt x="3" y="6"/>
                    </a:lnTo>
                    <a:lnTo>
                      <a:pt x="4" y="4"/>
                    </a:lnTo>
                    <a:lnTo>
                      <a:pt x="4" y="3"/>
                    </a:lnTo>
                    <a:lnTo>
                      <a:pt x="5" y="3"/>
                    </a:lnTo>
                    <a:lnTo>
                      <a:pt x="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9" name="Freeform 169"/>
              <p:cNvSpPr>
                <a:spLocks/>
              </p:cNvSpPr>
              <p:nvPr/>
            </p:nvSpPr>
            <p:spPr bwMode="auto">
              <a:xfrm>
                <a:off x="3981" y="2925"/>
                <a:ext cx="10" cy="6"/>
              </a:xfrm>
              <a:custGeom>
                <a:avLst/>
                <a:gdLst>
                  <a:gd name="T0" fmla="*/ 9 w 10"/>
                  <a:gd name="T1" fmla="*/ 4 h 6"/>
                  <a:gd name="T2" fmla="*/ 9 w 10"/>
                  <a:gd name="T3" fmla="*/ 3 h 6"/>
                  <a:gd name="T4" fmla="*/ 7 w 10"/>
                  <a:gd name="T5" fmla="*/ 2 h 6"/>
                  <a:gd name="T6" fmla="*/ 5 w 10"/>
                  <a:gd name="T7" fmla="*/ 0 h 6"/>
                  <a:gd name="T8" fmla="*/ 2 w 10"/>
                  <a:gd name="T9" fmla="*/ 0 h 6"/>
                  <a:gd name="T10" fmla="*/ 0 w 10"/>
                  <a:gd name="T11" fmla="*/ 0 h 6"/>
                  <a:gd name="T12" fmla="*/ 1 w 10"/>
                  <a:gd name="T13" fmla="*/ 3 h 6"/>
                  <a:gd name="T14" fmla="*/ 2 w 10"/>
                  <a:gd name="T15" fmla="*/ 3 h 6"/>
                  <a:gd name="T16" fmla="*/ 4 w 10"/>
                  <a:gd name="T17" fmla="*/ 3 h 6"/>
                  <a:gd name="T18" fmla="*/ 5 w 10"/>
                  <a:gd name="T19" fmla="*/ 4 h 6"/>
                  <a:gd name="T20" fmla="*/ 7 w 10"/>
                  <a:gd name="T21" fmla="*/ 5 h 6"/>
                  <a:gd name="T22" fmla="*/ 6 w 10"/>
                  <a:gd name="T23" fmla="*/ 5 h 6"/>
                  <a:gd name="T24" fmla="*/ 9 w 10"/>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9" y="4"/>
                    </a:moveTo>
                    <a:lnTo>
                      <a:pt x="9" y="3"/>
                    </a:lnTo>
                    <a:lnTo>
                      <a:pt x="7" y="2"/>
                    </a:lnTo>
                    <a:lnTo>
                      <a:pt x="5" y="0"/>
                    </a:lnTo>
                    <a:lnTo>
                      <a:pt x="2" y="0"/>
                    </a:lnTo>
                    <a:lnTo>
                      <a:pt x="0" y="0"/>
                    </a:lnTo>
                    <a:lnTo>
                      <a:pt x="1" y="3"/>
                    </a:lnTo>
                    <a:lnTo>
                      <a:pt x="2" y="3"/>
                    </a:lnTo>
                    <a:lnTo>
                      <a:pt x="4" y="3"/>
                    </a:lnTo>
                    <a:lnTo>
                      <a:pt x="5" y="4"/>
                    </a:lnTo>
                    <a:lnTo>
                      <a:pt x="7" y="5"/>
                    </a:lnTo>
                    <a:lnTo>
                      <a:pt x="6" y="5"/>
                    </a:lnTo>
                    <a:lnTo>
                      <a:pt x="9"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0" name="Freeform 170"/>
              <p:cNvSpPr>
                <a:spLocks/>
              </p:cNvSpPr>
              <p:nvPr/>
            </p:nvSpPr>
            <p:spPr bwMode="auto">
              <a:xfrm>
                <a:off x="3986" y="2928"/>
                <a:ext cx="6" cy="9"/>
              </a:xfrm>
              <a:custGeom>
                <a:avLst/>
                <a:gdLst>
                  <a:gd name="T0" fmla="*/ 1 w 6"/>
                  <a:gd name="T1" fmla="*/ 8 h 9"/>
                  <a:gd name="T2" fmla="*/ 3 w 6"/>
                  <a:gd name="T3" fmla="*/ 6 h 9"/>
                  <a:gd name="T4" fmla="*/ 5 w 6"/>
                  <a:gd name="T5" fmla="*/ 4 h 9"/>
                  <a:gd name="T6" fmla="*/ 5 w 6"/>
                  <a:gd name="T7" fmla="*/ 2 h 9"/>
                  <a:gd name="T8" fmla="*/ 5 w 6"/>
                  <a:gd name="T9" fmla="*/ 0 h 9"/>
                  <a:gd name="T10" fmla="*/ 1 w 6"/>
                  <a:gd name="T11" fmla="*/ 1 h 9"/>
                  <a:gd name="T12" fmla="*/ 2 w 6"/>
                  <a:gd name="T13" fmla="*/ 2 h 9"/>
                  <a:gd name="T14" fmla="*/ 2 w 6"/>
                  <a:gd name="T15" fmla="*/ 4 h 9"/>
                  <a:gd name="T16" fmla="*/ 1 w 6"/>
                  <a:gd name="T17" fmla="*/ 5 h 9"/>
                  <a:gd name="T18" fmla="*/ 0 w 6"/>
                  <a:gd name="T19" fmla="*/ 5 h 9"/>
                  <a:gd name="T20" fmla="*/ 1 w 6"/>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1" y="8"/>
                    </a:moveTo>
                    <a:lnTo>
                      <a:pt x="3" y="6"/>
                    </a:lnTo>
                    <a:lnTo>
                      <a:pt x="5" y="4"/>
                    </a:lnTo>
                    <a:lnTo>
                      <a:pt x="5" y="2"/>
                    </a:lnTo>
                    <a:lnTo>
                      <a:pt x="5" y="0"/>
                    </a:lnTo>
                    <a:lnTo>
                      <a:pt x="1" y="1"/>
                    </a:lnTo>
                    <a:lnTo>
                      <a:pt x="2" y="2"/>
                    </a:lnTo>
                    <a:lnTo>
                      <a:pt x="2" y="4"/>
                    </a:lnTo>
                    <a:lnTo>
                      <a:pt x="1" y="5"/>
                    </a:lnTo>
                    <a:lnTo>
                      <a:pt x="0" y="5"/>
                    </a:lnTo>
                    <a:lnTo>
                      <a:pt x="1" y="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1" name="Freeform 171"/>
              <p:cNvSpPr>
                <a:spLocks/>
              </p:cNvSpPr>
              <p:nvPr/>
            </p:nvSpPr>
            <p:spPr bwMode="auto">
              <a:xfrm>
                <a:off x="3982" y="2934"/>
                <a:ext cx="6" cy="4"/>
              </a:xfrm>
              <a:custGeom>
                <a:avLst/>
                <a:gdLst>
                  <a:gd name="T0" fmla="*/ 1 w 6"/>
                  <a:gd name="T1" fmla="*/ 3 h 4"/>
                  <a:gd name="T2" fmla="*/ 0 w 6"/>
                  <a:gd name="T3" fmla="*/ 3 h 4"/>
                  <a:gd name="T4" fmla="*/ 2 w 6"/>
                  <a:gd name="T5" fmla="*/ 3 h 4"/>
                  <a:gd name="T6" fmla="*/ 4 w 6"/>
                  <a:gd name="T7" fmla="*/ 3 h 4"/>
                  <a:gd name="T8" fmla="*/ 5 w 6"/>
                  <a:gd name="T9" fmla="*/ 3 h 4"/>
                  <a:gd name="T10" fmla="*/ 4 w 6"/>
                  <a:gd name="T11" fmla="*/ 0 h 4"/>
                  <a:gd name="T12" fmla="*/ 2 w 6"/>
                  <a:gd name="T13" fmla="*/ 0 h 4"/>
                  <a:gd name="T14" fmla="*/ 1 w 6"/>
                  <a:gd name="T15" fmla="*/ 0 h 4"/>
                  <a:gd name="T16" fmla="*/ 0 w 6"/>
                  <a:gd name="T17" fmla="*/ 0 h 4"/>
                  <a:gd name="T18" fmla="*/ 1 w 6"/>
                  <a:gd name="T19" fmla="*/ 0 h 4"/>
                  <a:gd name="T20" fmla="*/ 0 w 6"/>
                  <a:gd name="T21" fmla="*/ 0 h 4"/>
                  <a:gd name="T22" fmla="*/ 1 w 6"/>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1" y="3"/>
                    </a:moveTo>
                    <a:lnTo>
                      <a:pt x="0" y="3"/>
                    </a:lnTo>
                    <a:lnTo>
                      <a:pt x="2" y="3"/>
                    </a:lnTo>
                    <a:lnTo>
                      <a:pt x="4" y="3"/>
                    </a:lnTo>
                    <a:lnTo>
                      <a:pt x="5" y="3"/>
                    </a:lnTo>
                    <a:lnTo>
                      <a:pt x="4" y="0"/>
                    </a:lnTo>
                    <a:lnTo>
                      <a:pt x="2" y="0"/>
                    </a:lnTo>
                    <a:lnTo>
                      <a:pt x="1" y="0"/>
                    </a:lnTo>
                    <a:lnTo>
                      <a:pt x="0" y="0"/>
                    </a:lnTo>
                    <a:lnTo>
                      <a:pt x="1" y="0"/>
                    </a:lnTo>
                    <a:lnTo>
                      <a:pt x="0" y="0"/>
                    </a:lnTo>
                    <a:lnTo>
                      <a:pt x="1"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2" name="Freeform 172"/>
              <p:cNvSpPr>
                <a:spLocks/>
              </p:cNvSpPr>
              <p:nvPr/>
            </p:nvSpPr>
            <p:spPr bwMode="auto">
              <a:xfrm>
                <a:off x="3974" y="2934"/>
                <a:ext cx="10" cy="6"/>
              </a:xfrm>
              <a:custGeom>
                <a:avLst/>
                <a:gdLst>
                  <a:gd name="T0" fmla="*/ 3 w 10"/>
                  <a:gd name="T1" fmla="*/ 3 h 6"/>
                  <a:gd name="T2" fmla="*/ 2 w 10"/>
                  <a:gd name="T3" fmla="*/ 5 h 6"/>
                  <a:gd name="T4" fmla="*/ 9 w 10"/>
                  <a:gd name="T5" fmla="*/ 3 h 6"/>
                  <a:gd name="T6" fmla="*/ 8 w 10"/>
                  <a:gd name="T7" fmla="*/ 0 h 6"/>
                  <a:gd name="T8" fmla="*/ 2 w 10"/>
                  <a:gd name="T9" fmla="*/ 2 h 6"/>
                  <a:gd name="T10" fmla="*/ 1 w 10"/>
                  <a:gd name="T11" fmla="*/ 4 h 6"/>
                  <a:gd name="T12" fmla="*/ 2 w 10"/>
                  <a:gd name="T13" fmla="*/ 2 h 6"/>
                  <a:gd name="T14" fmla="*/ 0 w 10"/>
                  <a:gd name="T15" fmla="*/ 3 h 6"/>
                  <a:gd name="T16" fmla="*/ 1 w 10"/>
                  <a:gd name="T17" fmla="*/ 4 h 6"/>
                  <a:gd name="T18" fmla="*/ 3 w 1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3" y="3"/>
                    </a:moveTo>
                    <a:lnTo>
                      <a:pt x="2" y="5"/>
                    </a:lnTo>
                    <a:lnTo>
                      <a:pt x="9" y="3"/>
                    </a:lnTo>
                    <a:lnTo>
                      <a:pt x="8" y="0"/>
                    </a:lnTo>
                    <a:lnTo>
                      <a:pt x="2" y="2"/>
                    </a:lnTo>
                    <a:lnTo>
                      <a:pt x="1" y="4"/>
                    </a:lnTo>
                    <a:lnTo>
                      <a:pt x="2" y="2"/>
                    </a:lnTo>
                    <a:lnTo>
                      <a:pt x="0" y="3"/>
                    </a:lnTo>
                    <a:lnTo>
                      <a:pt x="1" y="4"/>
                    </a:lnTo>
                    <a:lnTo>
                      <a:pt x="3"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3" name="Freeform 173"/>
              <p:cNvSpPr>
                <a:spLocks/>
              </p:cNvSpPr>
              <p:nvPr/>
            </p:nvSpPr>
            <p:spPr bwMode="auto">
              <a:xfrm>
                <a:off x="3975" y="2937"/>
                <a:ext cx="50" cy="87"/>
              </a:xfrm>
              <a:custGeom>
                <a:avLst/>
                <a:gdLst>
                  <a:gd name="T0" fmla="*/ 47 w 50"/>
                  <a:gd name="T1" fmla="*/ 83 h 87"/>
                  <a:gd name="T2" fmla="*/ 49 w 50"/>
                  <a:gd name="T3" fmla="*/ 84 h 87"/>
                  <a:gd name="T4" fmla="*/ 2 w 50"/>
                  <a:gd name="T5" fmla="*/ 0 h 87"/>
                  <a:gd name="T6" fmla="*/ 0 w 50"/>
                  <a:gd name="T7" fmla="*/ 2 h 87"/>
                  <a:gd name="T8" fmla="*/ 47 w 50"/>
                  <a:gd name="T9" fmla="*/ 85 h 87"/>
                  <a:gd name="T10" fmla="*/ 48 w 50"/>
                  <a:gd name="T11" fmla="*/ 86 h 87"/>
                  <a:gd name="T12" fmla="*/ 47 w 50"/>
                  <a:gd name="T13" fmla="*/ 85 h 87"/>
                  <a:gd name="T14" fmla="*/ 47 w 50"/>
                  <a:gd name="T15" fmla="*/ 86 h 87"/>
                  <a:gd name="T16" fmla="*/ 48 w 50"/>
                  <a:gd name="T17" fmla="*/ 86 h 87"/>
                  <a:gd name="T18" fmla="*/ 47 w 50"/>
                  <a:gd name="T19"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7">
                    <a:moveTo>
                      <a:pt x="47" y="83"/>
                    </a:moveTo>
                    <a:lnTo>
                      <a:pt x="49" y="84"/>
                    </a:lnTo>
                    <a:lnTo>
                      <a:pt x="2" y="0"/>
                    </a:lnTo>
                    <a:lnTo>
                      <a:pt x="0" y="2"/>
                    </a:lnTo>
                    <a:lnTo>
                      <a:pt x="47" y="85"/>
                    </a:lnTo>
                    <a:lnTo>
                      <a:pt x="48" y="86"/>
                    </a:lnTo>
                    <a:lnTo>
                      <a:pt x="47" y="85"/>
                    </a:lnTo>
                    <a:lnTo>
                      <a:pt x="47" y="86"/>
                    </a:lnTo>
                    <a:lnTo>
                      <a:pt x="48" y="86"/>
                    </a:lnTo>
                    <a:lnTo>
                      <a:pt x="47" y="8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4" name="Freeform 174"/>
              <p:cNvSpPr>
                <a:spLocks/>
              </p:cNvSpPr>
              <p:nvPr/>
            </p:nvSpPr>
            <p:spPr bwMode="auto">
              <a:xfrm>
                <a:off x="4023" y="3016"/>
                <a:ext cx="12" cy="7"/>
              </a:xfrm>
              <a:custGeom>
                <a:avLst/>
                <a:gdLst>
                  <a:gd name="T0" fmla="*/ 10 w 12"/>
                  <a:gd name="T1" fmla="*/ 0 h 7"/>
                  <a:gd name="T2" fmla="*/ 0 w 12"/>
                  <a:gd name="T3" fmla="*/ 3 h 7"/>
                  <a:gd name="T4" fmla="*/ 1 w 12"/>
                  <a:gd name="T5" fmla="*/ 6 h 7"/>
                  <a:gd name="T6" fmla="*/ 11 w 12"/>
                  <a:gd name="T7" fmla="*/ 3 h 7"/>
                  <a:gd name="T8" fmla="*/ 10 w 12"/>
                  <a:gd name="T9" fmla="*/ 0 h 7"/>
                </a:gdLst>
                <a:ahLst/>
                <a:cxnLst>
                  <a:cxn ang="0">
                    <a:pos x="T0" y="T1"/>
                  </a:cxn>
                  <a:cxn ang="0">
                    <a:pos x="T2" y="T3"/>
                  </a:cxn>
                  <a:cxn ang="0">
                    <a:pos x="T4" y="T5"/>
                  </a:cxn>
                  <a:cxn ang="0">
                    <a:pos x="T6" y="T7"/>
                  </a:cxn>
                  <a:cxn ang="0">
                    <a:pos x="T8" y="T9"/>
                  </a:cxn>
                </a:cxnLst>
                <a:rect l="0" t="0" r="r" b="b"/>
                <a:pathLst>
                  <a:path w="12" h="7">
                    <a:moveTo>
                      <a:pt x="10" y="0"/>
                    </a:moveTo>
                    <a:lnTo>
                      <a:pt x="0" y="3"/>
                    </a:lnTo>
                    <a:lnTo>
                      <a:pt x="1" y="6"/>
                    </a:lnTo>
                    <a:lnTo>
                      <a:pt x="11" y="3"/>
                    </a:lnTo>
                    <a:lnTo>
                      <a:pt x="1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5" name="Freeform 175"/>
              <p:cNvSpPr>
                <a:spLocks/>
              </p:cNvSpPr>
              <p:nvPr/>
            </p:nvSpPr>
            <p:spPr bwMode="auto">
              <a:xfrm>
                <a:off x="4033" y="3015"/>
                <a:ext cx="10" cy="6"/>
              </a:xfrm>
              <a:custGeom>
                <a:avLst/>
                <a:gdLst>
                  <a:gd name="T0" fmla="*/ 9 w 10"/>
                  <a:gd name="T1" fmla="*/ 3 h 6"/>
                  <a:gd name="T2" fmla="*/ 7 w 10"/>
                  <a:gd name="T3" fmla="*/ 2 h 6"/>
                  <a:gd name="T4" fmla="*/ 5 w 10"/>
                  <a:gd name="T5" fmla="*/ 0 h 6"/>
                  <a:gd name="T6" fmla="*/ 3 w 10"/>
                  <a:gd name="T7" fmla="*/ 0 h 6"/>
                  <a:gd name="T8" fmla="*/ 0 w 10"/>
                  <a:gd name="T9" fmla="*/ 0 h 6"/>
                  <a:gd name="T10" fmla="*/ 1 w 10"/>
                  <a:gd name="T11" fmla="*/ 3 h 6"/>
                  <a:gd name="T12" fmla="*/ 3 w 10"/>
                  <a:gd name="T13" fmla="*/ 3 h 6"/>
                  <a:gd name="T14" fmla="*/ 4 w 10"/>
                  <a:gd name="T15" fmla="*/ 3 h 6"/>
                  <a:gd name="T16" fmla="*/ 5 w 10"/>
                  <a:gd name="T17" fmla="*/ 4 h 6"/>
                  <a:gd name="T18" fmla="*/ 7 w 10"/>
                  <a:gd name="T19" fmla="*/ 5 h 6"/>
                  <a:gd name="T20" fmla="*/ 9 w 10"/>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9" y="3"/>
                    </a:moveTo>
                    <a:lnTo>
                      <a:pt x="7" y="2"/>
                    </a:lnTo>
                    <a:lnTo>
                      <a:pt x="5" y="0"/>
                    </a:lnTo>
                    <a:lnTo>
                      <a:pt x="3" y="0"/>
                    </a:lnTo>
                    <a:lnTo>
                      <a:pt x="0" y="0"/>
                    </a:lnTo>
                    <a:lnTo>
                      <a:pt x="1" y="3"/>
                    </a:lnTo>
                    <a:lnTo>
                      <a:pt x="3" y="3"/>
                    </a:lnTo>
                    <a:lnTo>
                      <a:pt x="4" y="3"/>
                    </a:lnTo>
                    <a:lnTo>
                      <a:pt x="5" y="4"/>
                    </a:lnTo>
                    <a:lnTo>
                      <a:pt x="7" y="5"/>
                    </a:lnTo>
                    <a:lnTo>
                      <a:pt x="9"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6" name="Freeform 176"/>
              <p:cNvSpPr>
                <a:spLocks/>
              </p:cNvSpPr>
              <p:nvPr/>
            </p:nvSpPr>
            <p:spPr bwMode="auto">
              <a:xfrm>
                <a:off x="4038" y="3019"/>
                <a:ext cx="6" cy="9"/>
              </a:xfrm>
              <a:custGeom>
                <a:avLst/>
                <a:gdLst>
                  <a:gd name="T0" fmla="*/ 1 w 6"/>
                  <a:gd name="T1" fmla="*/ 8 h 9"/>
                  <a:gd name="T2" fmla="*/ 3 w 6"/>
                  <a:gd name="T3" fmla="*/ 6 h 9"/>
                  <a:gd name="T4" fmla="*/ 5 w 6"/>
                  <a:gd name="T5" fmla="*/ 4 h 9"/>
                  <a:gd name="T6" fmla="*/ 5 w 6"/>
                  <a:gd name="T7" fmla="*/ 2 h 9"/>
                  <a:gd name="T8" fmla="*/ 4 w 6"/>
                  <a:gd name="T9" fmla="*/ 0 h 9"/>
                  <a:gd name="T10" fmla="*/ 2 w 6"/>
                  <a:gd name="T11" fmla="*/ 1 h 9"/>
                  <a:gd name="T12" fmla="*/ 2 w 6"/>
                  <a:gd name="T13" fmla="*/ 2 h 9"/>
                  <a:gd name="T14" fmla="*/ 2 w 6"/>
                  <a:gd name="T15" fmla="*/ 4 h 9"/>
                  <a:gd name="T16" fmla="*/ 1 w 6"/>
                  <a:gd name="T17" fmla="*/ 5 h 9"/>
                  <a:gd name="T18" fmla="*/ 0 w 6"/>
                  <a:gd name="T19" fmla="*/ 5 h 9"/>
                  <a:gd name="T20" fmla="*/ 1 w 6"/>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1" y="8"/>
                    </a:moveTo>
                    <a:lnTo>
                      <a:pt x="3" y="6"/>
                    </a:lnTo>
                    <a:lnTo>
                      <a:pt x="5" y="4"/>
                    </a:lnTo>
                    <a:lnTo>
                      <a:pt x="5" y="2"/>
                    </a:lnTo>
                    <a:lnTo>
                      <a:pt x="4" y="0"/>
                    </a:lnTo>
                    <a:lnTo>
                      <a:pt x="2" y="1"/>
                    </a:lnTo>
                    <a:lnTo>
                      <a:pt x="2" y="2"/>
                    </a:lnTo>
                    <a:lnTo>
                      <a:pt x="2" y="4"/>
                    </a:lnTo>
                    <a:lnTo>
                      <a:pt x="1" y="5"/>
                    </a:lnTo>
                    <a:lnTo>
                      <a:pt x="0" y="5"/>
                    </a:lnTo>
                    <a:lnTo>
                      <a:pt x="1" y="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7" name="Freeform 177"/>
              <p:cNvSpPr>
                <a:spLocks/>
              </p:cNvSpPr>
              <p:nvPr/>
            </p:nvSpPr>
            <p:spPr bwMode="auto">
              <a:xfrm>
                <a:off x="4030" y="3023"/>
                <a:ext cx="9" cy="6"/>
              </a:xfrm>
              <a:custGeom>
                <a:avLst/>
                <a:gdLst>
                  <a:gd name="T0" fmla="*/ 0 w 9"/>
                  <a:gd name="T1" fmla="*/ 1 h 6"/>
                  <a:gd name="T2" fmla="*/ 2 w 9"/>
                  <a:gd name="T3" fmla="*/ 3 h 6"/>
                  <a:gd name="T4" fmla="*/ 4 w 9"/>
                  <a:gd name="T5" fmla="*/ 5 h 6"/>
                  <a:gd name="T6" fmla="*/ 6 w 9"/>
                  <a:gd name="T7" fmla="*/ 5 h 6"/>
                  <a:gd name="T8" fmla="*/ 8 w 9"/>
                  <a:gd name="T9" fmla="*/ 5 h 6"/>
                  <a:gd name="T10" fmla="*/ 7 w 9"/>
                  <a:gd name="T11" fmla="*/ 2 h 6"/>
                  <a:gd name="T12" fmla="*/ 6 w 9"/>
                  <a:gd name="T13" fmla="*/ 2 h 6"/>
                  <a:gd name="T14" fmla="*/ 4 w 9"/>
                  <a:gd name="T15" fmla="*/ 2 h 6"/>
                  <a:gd name="T16" fmla="*/ 3 w 9"/>
                  <a:gd name="T17" fmla="*/ 1 h 6"/>
                  <a:gd name="T18" fmla="*/ 2 w 9"/>
                  <a:gd name="T19" fmla="*/ 0 h 6"/>
                  <a:gd name="T20" fmla="*/ 0 w 9"/>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0" y="1"/>
                    </a:moveTo>
                    <a:lnTo>
                      <a:pt x="2" y="3"/>
                    </a:lnTo>
                    <a:lnTo>
                      <a:pt x="4" y="5"/>
                    </a:lnTo>
                    <a:lnTo>
                      <a:pt x="6" y="5"/>
                    </a:lnTo>
                    <a:lnTo>
                      <a:pt x="8" y="5"/>
                    </a:lnTo>
                    <a:lnTo>
                      <a:pt x="7" y="2"/>
                    </a:lnTo>
                    <a:lnTo>
                      <a:pt x="6" y="2"/>
                    </a:lnTo>
                    <a:lnTo>
                      <a:pt x="4" y="2"/>
                    </a:lnTo>
                    <a:lnTo>
                      <a:pt x="3" y="1"/>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8" name="Freeform 178"/>
              <p:cNvSpPr>
                <a:spLocks/>
              </p:cNvSpPr>
              <p:nvPr/>
            </p:nvSpPr>
            <p:spPr bwMode="auto">
              <a:xfrm>
                <a:off x="4029" y="3016"/>
                <a:ext cx="6" cy="9"/>
              </a:xfrm>
              <a:custGeom>
                <a:avLst/>
                <a:gdLst>
                  <a:gd name="T0" fmla="*/ 5 w 6"/>
                  <a:gd name="T1" fmla="*/ 3 h 9"/>
                  <a:gd name="T2" fmla="*/ 4 w 6"/>
                  <a:gd name="T3" fmla="*/ 0 h 9"/>
                  <a:gd name="T4" fmla="*/ 2 w 6"/>
                  <a:gd name="T5" fmla="*/ 2 h 9"/>
                  <a:gd name="T6" fmla="*/ 1 w 6"/>
                  <a:gd name="T7" fmla="*/ 3 h 9"/>
                  <a:gd name="T8" fmla="*/ 0 w 6"/>
                  <a:gd name="T9" fmla="*/ 6 h 9"/>
                  <a:gd name="T10" fmla="*/ 1 w 6"/>
                  <a:gd name="T11" fmla="*/ 8 h 9"/>
                  <a:gd name="T12" fmla="*/ 4 w 6"/>
                  <a:gd name="T13" fmla="*/ 7 h 9"/>
                  <a:gd name="T14" fmla="*/ 3 w 6"/>
                  <a:gd name="T15" fmla="*/ 6 h 9"/>
                  <a:gd name="T16" fmla="*/ 4 w 6"/>
                  <a:gd name="T17" fmla="*/ 4 h 9"/>
                  <a:gd name="T18" fmla="*/ 4 w 6"/>
                  <a:gd name="T19" fmla="*/ 3 h 9"/>
                  <a:gd name="T20" fmla="*/ 5 w 6"/>
                  <a:gd name="T21" fmla="*/ 3 h 9"/>
                  <a:gd name="T22" fmla="*/ 4 w 6"/>
                  <a:gd name="T23" fmla="*/ 0 h 9"/>
                  <a:gd name="T24" fmla="*/ 5 w 6"/>
                  <a:gd name="T2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9">
                    <a:moveTo>
                      <a:pt x="5" y="3"/>
                    </a:moveTo>
                    <a:lnTo>
                      <a:pt x="4" y="0"/>
                    </a:lnTo>
                    <a:lnTo>
                      <a:pt x="2" y="2"/>
                    </a:lnTo>
                    <a:lnTo>
                      <a:pt x="1" y="3"/>
                    </a:lnTo>
                    <a:lnTo>
                      <a:pt x="0" y="6"/>
                    </a:lnTo>
                    <a:lnTo>
                      <a:pt x="1" y="8"/>
                    </a:lnTo>
                    <a:lnTo>
                      <a:pt x="4" y="7"/>
                    </a:lnTo>
                    <a:lnTo>
                      <a:pt x="3" y="6"/>
                    </a:lnTo>
                    <a:lnTo>
                      <a:pt x="4" y="4"/>
                    </a:lnTo>
                    <a:lnTo>
                      <a:pt x="4" y="3"/>
                    </a:lnTo>
                    <a:lnTo>
                      <a:pt x="5" y="3"/>
                    </a:lnTo>
                    <a:lnTo>
                      <a:pt x="4" y="0"/>
                    </a:lnTo>
                    <a:lnTo>
                      <a:pt x="5"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9" name="Freeform 179"/>
              <p:cNvSpPr>
                <a:spLocks/>
              </p:cNvSpPr>
              <p:nvPr/>
            </p:nvSpPr>
            <p:spPr bwMode="auto">
              <a:xfrm>
                <a:off x="4021" y="3016"/>
                <a:ext cx="14" cy="7"/>
              </a:xfrm>
              <a:custGeom>
                <a:avLst/>
                <a:gdLst>
                  <a:gd name="T0" fmla="*/ 4 w 14"/>
                  <a:gd name="T1" fmla="*/ 4 h 7"/>
                  <a:gd name="T2" fmla="*/ 3 w 14"/>
                  <a:gd name="T3" fmla="*/ 6 h 7"/>
                  <a:gd name="T4" fmla="*/ 4 w 14"/>
                  <a:gd name="T5" fmla="*/ 5 h 7"/>
                  <a:gd name="T6" fmla="*/ 7 w 14"/>
                  <a:gd name="T7" fmla="*/ 4 h 7"/>
                  <a:gd name="T8" fmla="*/ 11 w 14"/>
                  <a:gd name="T9" fmla="*/ 3 h 7"/>
                  <a:gd name="T10" fmla="*/ 13 w 14"/>
                  <a:gd name="T11" fmla="*/ 3 h 7"/>
                  <a:gd name="T12" fmla="*/ 12 w 14"/>
                  <a:gd name="T13" fmla="*/ 0 h 7"/>
                  <a:gd name="T14" fmla="*/ 10 w 14"/>
                  <a:gd name="T15" fmla="*/ 1 h 7"/>
                  <a:gd name="T16" fmla="*/ 7 w 14"/>
                  <a:gd name="T17" fmla="*/ 2 h 7"/>
                  <a:gd name="T18" fmla="*/ 4 w 14"/>
                  <a:gd name="T19" fmla="*/ 3 h 7"/>
                  <a:gd name="T20" fmla="*/ 2 w 14"/>
                  <a:gd name="T21" fmla="*/ 3 h 7"/>
                  <a:gd name="T22" fmla="*/ 1 w 14"/>
                  <a:gd name="T23" fmla="*/ 5 h 7"/>
                  <a:gd name="T24" fmla="*/ 2 w 14"/>
                  <a:gd name="T25" fmla="*/ 3 h 7"/>
                  <a:gd name="T26" fmla="*/ 0 w 14"/>
                  <a:gd name="T27" fmla="*/ 4 h 7"/>
                  <a:gd name="T28" fmla="*/ 1 w 14"/>
                  <a:gd name="T29" fmla="*/ 5 h 7"/>
                  <a:gd name="T30" fmla="*/ 4 w 14"/>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7">
                    <a:moveTo>
                      <a:pt x="4" y="4"/>
                    </a:moveTo>
                    <a:lnTo>
                      <a:pt x="3" y="6"/>
                    </a:lnTo>
                    <a:lnTo>
                      <a:pt x="4" y="5"/>
                    </a:lnTo>
                    <a:lnTo>
                      <a:pt x="7" y="4"/>
                    </a:lnTo>
                    <a:lnTo>
                      <a:pt x="11" y="3"/>
                    </a:lnTo>
                    <a:lnTo>
                      <a:pt x="13" y="3"/>
                    </a:lnTo>
                    <a:lnTo>
                      <a:pt x="12" y="0"/>
                    </a:lnTo>
                    <a:lnTo>
                      <a:pt x="10" y="1"/>
                    </a:lnTo>
                    <a:lnTo>
                      <a:pt x="7" y="2"/>
                    </a:lnTo>
                    <a:lnTo>
                      <a:pt x="4" y="3"/>
                    </a:lnTo>
                    <a:lnTo>
                      <a:pt x="2" y="3"/>
                    </a:lnTo>
                    <a:lnTo>
                      <a:pt x="1" y="5"/>
                    </a:lnTo>
                    <a:lnTo>
                      <a:pt x="2" y="3"/>
                    </a:lnTo>
                    <a:lnTo>
                      <a:pt x="0" y="4"/>
                    </a:lnTo>
                    <a:lnTo>
                      <a:pt x="1" y="5"/>
                    </a:lnTo>
                    <a:lnTo>
                      <a:pt x="4"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0" name="Freeform 180"/>
              <p:cNvSpPr>
                <a:spLocks/>
              </p:cNvSpPr>
              <p:nvPr/>
            </p:nvSpPr>
            <p:spPr bwMode="auto">
              <a:xfrm>
                <a:off x="4023" y="3020"/>
                <a:ext cx="21" cy="36"/>
              </a:xfrm>
              <a:custGeom>
                <a:avLst/>
                <a:gdLst>
                  <a:gd name="T0" fmla="*/ 19 w 21"/>
                  <a:gd name="T1" fmla="*/ 32 h 36"/>
                  <a:gd name="T2" fmla="*/ 20 w 21"/>
                  <a:gd name="T3" fmla="*/ 33 h 36"/>
                  <a:gd name="T4" fmla="*/ 2 w 21"/>
                  <a:gd name="T5" fmla="*/ 0 h 36"/>
                  <a:gd name="T6" fmla="*/ 0 w 21"/>
                  <a:gd name="T7" fmla="*/ 1 h 36"/>
                  <a:gd name="T8" fmla="*/ 18 w 21"/>
                  <a:gd name="T9" fmla="*/ 34 h 36"/>
                  <a:gd name="T10" fmla="*/ 19 w 21"/>
                  <a:gd name="T11" fmla="*/ 35 h 36"/>
                  <a:gd name="T12" fmla="*/ 18 w 21"/>
                  <a:gd name="T13" fmla="*/ 34 h 36"/>
                  <a:gd name="T14" fmla="*/ 18 w 21"/>
                  <a:gd name="T15" fmla="*/ 35 h 36"/>
                  <a:gd name="T16" fmla="*/ 19 w 21"/>
                  <a:gd name="T17" fmla="*/ 35 h 36"/>
                  <a:gd name="T18" fmla="*/ 19 w 21"/>
                  <a:gd name="T19"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6">
                    <a:moveTo>
                      <a:pt x="19" y="32"/>
                    </a:moveTo>
                    <a:lnTo>
                      <a:pt x="20" y="33"/>
                    </a:lnTo>
                    <a:lnTo>
                      <a:pt x="2" y="0"/>
                    </a:lnTo>
                    <a:lnTo>
                      <a:pt x="0" y="1"/>
                    </a:lnTo>
                    <a:lnTo>
                      <a:pt x="18" y="34"/>
                    </a:lnTo>
                    <a:lnTo>
                      <a:pt x="19" y="35"/>
                    </a:lnTo>
                    <a:lnTo>
                      <a:pt x="18" y="34"/>
                    </a:lnTo>
                    <a:lnTo>
                      <a:pt x="18" y="35"/>
                    </a:lnTo>
                    <a:lnTo>
                      <a:pt x="19" y="35"/>
                    </a:lnTo>
                    <a:lnTo>
                      <a:pt x="19" y="3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1" name="Freeform 181"/>
              <p:cNvSpPr>
                <a:spLocks/>
              </p:cNvSpPr>
              <p:nvPr/>
            </p:nvSpPr>
            <p:spPr bwMode="auto">
              <a:xfrm>
                <a:off x="4042" y="2977"/>
                <a:ext cx="202" cy="78"/>
              </a:xfrm>
              <a:custGeom>
                <a:avLst/>
                <a:gdLst>
                  <a:gd name="T0" fmla="*/ 198 w 202"/>
                  <a:gd name="T1" fmla="*/ 2 h 78"/>
                  <a:gd name="T2" fmla="*/ 199 w 202"/>
                  <a:gd name="T3" fmla="*/ 0 h 78"/>
                  <a:gd name="T4" fmla="*/ 0 w 202"/>
                  <a:gd name="T5" fmla="*/ 74 h 78"/>
                  <a:gd name="T6" fmla="*/ 1 w 202"/>
                  <a:gd name="T7" fmla="*/ 77 h 78"/>
                  <a:gd name="T8" fmla="*/ 199 w 202"/>
                  <a:gd name="T9" fmla="*/ 3 h 78"/>
                  <a:gd name="T10" fmla="*/ 200 w 202"/>
                  <a:gd name="T11" fmla="*/ 1 h 78"/>
                  <a:gd name="T12" fmla="*/ 199 w 202"/>
                  <a:gd name="T13" fmla="*/ 3 h 78"/>
                  <a:gd name="T14" fmla="*/ 201 w 202"/>
                  <a:gd name="T15" fmla="*/ 2 h 78"/>
                  <a:gd name="T16" fmla="*/ 200 w 202"/>
                  <a:gd name="T17" fmla="*/ 1 h 78"/>
                  <a:gd name="T18" fmla="*/ 198 w 202"/>
                  <a:gd name="T19"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78">
                    <a:moveTo>
                      <a:pt x="198" y="2"/>
                    </a:moveTo>
                    <a:lnTo>
                      <a:pt x="199" y="0"/>
                    </a:lnTo>
                    <a:lnTo>
                      <a:pt x="0" y="74"/>
                    </a:lnTo>
                    <a:lnTo>
                      <a:pt x="1" y="77"/>
                    </a:lnTo>
                    <a:lnTo>
                      <a:pt x="199" y="3"/>
                    </a:lnTo>
                    <a:lnTo>
                      <a:pt x="200" y="1"/>
                    </a:lnTo>
                    <a:lnTo>
                      <a:pt x="199" y="3"/>
                    </a:lnTo>
                    <a:lnTo>
                      <a:pt x="201" y="2"/>
                    </a:lnTo>
                    <a:lnTo>
                      <a:pt x="200" y="1"/>
                    </a:lnTo>
                    <a:lnTo>
                      <a:pt x="198"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2" name="Freeform 182"/>
              <p:cNvSpPr>
                <a:spLocks/>
              </p:cNvSpPr>
              <p:nvPr/>
            </p:nvSpPr>
            <p:spPr bwMode="auto">
              <a:xfrm>
                <a:off x="4105" y="2739"/>
                <a:ext cx="138" cy="241"/>
              </a:xfrm>
              <a:custGeom>
                <a:avLst/>
                <a:gdLst>
                  <a:gd name="T0" fmla="*/ 2 w 138"/>
                  <a:gd name="T1" fmla="*/ 3 h 241"/>
                  <a:gd name="T2" fmla="*/ 0 w 138"/>
                  <a:gd name="T3" fmla="*/ 2 h 241"/>
                  <a:gd name="T4" fmla="*/ 135 w 138"/>
                  <a:gd name="T5" fmla="*/ 240 h 241"/>
                  <a:gd name="T6" fmla="*/ 137 w 138"/>
                  <a:gd name="T7" fmla="*/ 239 h 241"/>
                  <a:gd name="T8" fmla="*/ 2 w 138"/>
                  <a:gd name="T9" fmla="*/ 1 h 241"/>
                  <a:gd name="T10" fmla="*/ 1 w 138"/>
                  <a:gd name="T11" fmla="*/ 0 h 241"/>
                  <a:gd name="T12" fmla="*/ 2 w 138"/>
                  <a:gd name="T13" fmla="*/ 1 h 241"/>
                  <a:gd name="T14" fmla="*/ 2 w 138"/>
                  <a:gd name="T15" fmla="*/ 0 h 241"/>
                  <a:gd name="T16" fmla="*/ 1 w 138"/>
                  <a:gd name="T17" fmla="*/ 0 h 241"/>
                  <a:gd name="T18" fmla="*/ 2 w 138"/>
                  <a:gd name="T19" fmla="*/ 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241">
                    <a:moveTo>
                      <a:pt x="2" y="3"/>
                    </a:moveTo>
                    <a:lnTo>
                      <a:pt x="0" y="2"/>
                    </a:lnTo>
                    <a:lnTo>
                      <a:pt x="135" y="240"/>
                    </a:lnTo>
                    <a:lnTo>
                      <a:pt x="137" y="239"/>
                    </a:lnTo>
                    <a:lnTo>
                      <a:pt x="2" y="1"/>
                    </a:lnTo>
                    <a:lnTo>
                      <a:pt x="1" y="0"/>
                    </a:lnTo>
                    <a:lnTo>
                      <a:pt x="2" y="1"/>
                    </a:lnTo>
                    <a:lnTo>
                      <a:pt x="2" y="0"/>
                    </a:lnTo>
                    <a:lnTo>
                      <a:pt x="1" y="0"/>
                    </a:lnTo>
                    <a:lnTo>
                      <a:pt x="2"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3" name="Freeform 183"/>
              <p:cNvSpPr>
                <a:spLocks/>
              </p:cNvSpPr>
              <p:nvPr/>
            </p:nvSpPr>
            <p:spPr bwMode="auto">
              <a:xfrm>
                <a:off x="3905" y="2739"/>
                <a:ext cx="202" cy="79"/>
              </a:xfrm>
              <a:custGeom>
                <a:avLst/>
                <a:gdLst>
                  <a:gd name="T0" fmla="*/ 3 w 202"/>
                  <a:gd name="T1" fmla="*/ 76 h 79"/>
                  <a:gd name="T2" fmla="*/ 2 w 202"/>
                  <a:gd name="T3" fmla="*/ 78 h 79"/>
                  <a:gd name="T4" fmla="*/ 201 w 202"/>
                  <a:gd name="T5" fmla="*/ 3 h 79"/>
                  <a:gd name="T6" fmla="*/ 200 w 202"/>
                  <a:gd name="T7" fmla="*/ 0 h 79"/>
                  <a:gd name="T8" fmla="*/ 2 w 202"/>
                  <a:gd name="T9" fmla="*/ 75 h 79"/>
                  <a:gd name="T10" fmla="*/ 1 w 202"/>
                  <a:gd name="T11" fmla="*/ 77 h 79"/>
                  <a:gd name="T12" fmla="*/ 2 w 202"/>
                  <a:gd name="T13" fmla="*/ 75 h 79"/>
                  <a:gd name="T14" fmla="*/ 0 w 202"/>
                  <a:gd name="T15" fmla="*/ 76 h 79"/>
                  <a:gd name="T16" fmla="*/ 1 w 202"/>
                  <a:gd name="T17" fmla="*/ 77 h 79"/>
                  <a:gd name="T18" fmla="*/ 3 w 202"/>
                  <a:gd name="T19"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79">
                    <a:moveTo>
                      <a:pt x="3" y="76"/>
                    </a:moveTo>
                    <a:lnTo>
                      <a:pt x="2" y="78"/>
                    </a:lnTo>
                    <a:lnTo>
                      <a:pt x="201" y="3"/>
                    </a:lnTo>
                    <a:lnTo>
                      <a:pt x="200" y="0"/>
                    </a:lnTo>
                    <a:lnTo>
                      <a:pt x="2" y="75"/>
                    </a:lnTo>
                    <a:lnTo>
                      <a:pt x="1" y="77"/>
                    </a:lnTo>
                    <a:lnTo>
                      <a:pt x="2" y="75"/>
                    </a:lnTo>
                    <a:lnTo>
                      <a:pt x="0" y="76"/>
                    </a:lnTo>
                    <a:lnTo>
                      <a:pt x="1" y="77"/>
                    </a:lnTo>
                    <a:lnTo>
                      <a:pt x="3" y="7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4" name="Freeform 184"/>
              <p:cNvSpPr>
                <a:spLocks/>
              </p:cNvSpPr>
              <p:nvPr/>
            </p:nvSpPr>
            <p:spPr bwMode="auto">
              <a:xfrm>
                <a:off x="3906" y="2815"/>
                <a:ext cx="18" cy="30"/>
              </a:xfrm>
              <a:custGeom>
                <a:avLst/>
                <a:gdLst>
                  <a:gd name="T0" fmla="*/ 15 w 18"/>
                  <a:gd name="T1" fmla="*/ 26 h 30"/>
                  <a:gd name="T2" fmla="*/ 17 w 18"/>
                  <a:gd name="T3" fmla="*/ 27 h 30"/>
                  <a:gd name="T4" fmla="*/ 2 w 18"/>
                  <a:gd name="T5" fmla="*/ 0 h 30"/>
                  <a:gd name="T6" fmla="*/ 0 w 18"/>
                  <a:gd name="T7" fmla="*/ 1 h 30"/>
                  <a:gd name="T8" fmla="*/ 15 w 18"/>
                  <a:gd name="T9" fmla="*/ 28 h 30"/>
                  <a:gd name="T10" fmla="*/ 16 w 18"/>
                  <a:gd name="T11" fmla="*/ 29 h 30"/>
                  <a:gd name="T12" fmla="*/ 15 w 18"/>
                  <a:gd name="T13" fmla="*/ 28 h 30"/>
                  <a:gd name="T14" fmla="*/ 15 w 18"/>
                  <a:gd name="T15" fmla="*/ 29 h 30"/>
                  <a:gd name="T16" fmla="*/ 16 w 18"/>
                  <a:gd name="T17" fmla="*/ 29 h 30"/>
                  <a:gd name="T18" fmla="*/ 15 w 18"/>
                  <a:gd name="T1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0">
                    <a:moveTo>
                      <a:pt x="15" y="26"/>
                    </a:moveTo>
                    <a:lnTo>
                      <a:pt x="17" y="27"/>
                    </a:lnTo>
                    <a:lnTo>
                      <a:pt x="2" y="0"/>
                    </a:lnTo>
                    <a:lnTo>
                      <a:pt x="0" y="1"/>
                    </a:lnTo>
                    <a:lnTo>
                      <a:pt x="15" y="28"/>
                    </a:lnTo>
                    <a:lnTo>
                      <a:pt x="16" y="29"/>
                    </a:lnTo>
                    <a:lnTo>
                      <a:pt x="15" y="28"/>
                    </a:lnTo>
                    <a:lnTo>
                      <a:pt x="15" y="29"/>
                    </a:lnTo>
                    <a:lnTo>
                      <a:pt x="16" y="29"/>
                    </a:lnTo>
                    <a:lnTo>
                      <a:pt x="15" y="2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5" name="Freeform 185"/>
              <p:cNvSpPr>
                <a:spLocks/>
              </p:cNvSpPr>
              <p:nvPr/>
            </p:nvSpPr>
            <p:spPr bwMode="auto">
              <a:xfrm>
                <a:off x="3922" y="2839"/>
                <a:ext cx="8" cy="6"/>
              </a:xfrm>
              <a:custGeom>
                <a:avLst/>
                <a:gdLst>
                  <a:gd name="T0" fmla="*/ 4 w 8"/>
                  <a:gd name="T1" fmla="*/ 2 h 6"/>
                  <a:gd name="T2" fmla="*/ 4 w 8"/>
                  <a:gd name="T3" fmla="*/ 0 h 6"/>
                  <a:gd name="T4" fmla="*/ 2 w 8"/>
                  <a:gd name="T5" fmla="*/ 1 h 6"/>
                  <a:gd name="T6" fmla="*/ 1 w 8"/>
                  <a:gd name="T7" fmla="*/ 2 h 6"/>
                  <a:gd name="T8" fmla="*/ 0 w 8"/>
                  <a:gd name="T9" fmla="*/ 2 h 6"/>
                  <a:gd name="T10" fmla="*/ 1 w 8"/>
                  <a:gd name="T11" fmla="*/ 5 h 6"/>
                  <a:gd name="T12" fmla="*/ 3 w 8"/>
                  <a:gd name="T13" fmla="*/ 4 h 6"/>
                  <a:gd name="T14" fmla="*/ 4 w 8"/>
                  <a:gd name="T15" fmla="*/ 3 h 6"/>
                  <a:gd name="T16" fmla="*/ 6 w 8"/>
                  <a:gd name="T17" fmla="*/ 3 h 6"/>
                  <a:gd name="T18" fmla="*/ 6 w 8"/>
                  <a:gd name="T19" fmla="*/ 1 h 6"/>
                  <a:gd name="T20" fmla="*/ 6 w 8"/>
                  <a:gd name="T21" fmla="*/ 2 h 6"/>
                  <a:gd name="T22" fmla="*/ 7 w 8"/>
                  <a:gd name="T23" fmla="*/ 2 h 6"/>
                  <a:gd name="T24" fmla="*/ 6 w 8"/>
                  <a:gd name="T25" fmla="*/ 1 h 6"/>
                  <a:gd name="T26" fmla="*/ 4 w 8"/>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6">
                    <a:moveTo>
                      <a:pt x="4" y="2"/>
                    </a:moveTo>
                    <a:lnTo>
                      <a:pt x="4" y="0"/>
                    </a:lnTo>
                    <a:lnTo>
                      <a:pt x="2" y="1"/>
                    </a:lnTo>
                    <a:lnTo>
                      <a:pt x="1" y="2"/>
                    </a:lnTo>
                    <a:lnTo>
                      <a:pt x="0" y="2"/>
                    </a:lnTo>
                    <a:lnTo>
                      <a:pt x="1" y="5"/>
                    </a:lnTo>
                    <a:lnTo>
                      <a:pt x="3" y="4"/>
                    </a:lnTo>
                    <a:lnTo>
                      <a:pt x="4" y="3"/>
                    </a:lnTo>
                    <a:lnTo>
                      <a:pt x="6" y="3"/>
                    </a:lnTo>
                    <a:lnTo>
                      <a:pt x="6" y="1"/>
                    </a:lnTo>
                    <a:lnTo>
                      <a:pt x="6" y="2"/>
                    </a:lnTo>
                    <a:lnTo>
                      <a:pt x="7" y="2"/>
                    </a:lnTo>
                    <a:lnTo>
                      <a:pt x="6" y="1"/>
                    </a:lnTo>
                    <a:lnTo>
                      <a:pt x="4"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6" name="Freeform 186"/>
              <p:cNvSpPr>
                <a:spLocks/>
              </p:cNvSpPr>
              <p:nvPr/>
            </p:nvSpPr>
            <p:spPr bwMode="auto">
              <a:xfrm>
                <a:off x="3926" y="2833"/>
                <a:ext cx="5" cy="9"/>
              </a:xfrm>
              <a:custGeom>
                <a:avLst/>
                <a:gdLst>
                  <a:gd name="T0" fmla="*/ 3 w 5"/>
                  <a:gd name="T1" fmla="*/ 0 h 9"/>
                  <a:gd name="T2" fmla="*/ 2 w 5"/>
                  <a:gd name="T3" fmla="*/ 2 h 9"/>
                  <a:gd name="T4" fmla="*/ 0 w 5"/>
                  <a:gd name="T5" fmla="*/ 4 h 9"/>
                  <a:gd name="T6" fmla="*/ 0 w 5"/>
                  <a:gd name="T7" fmla="*/ 6 h 9"/>
                  <a:gd name="T8" fmla="*/ 0 w 5"/>
                  <a:gd name="T9" fmla="*/ 8 h 9"/>
                  <a:gd name="T10" fmla="*/ 3 w 5"/>
                  <a:gd name="T11" fmla="*/ 7 h 9"/>
                  <a:gd name="T12" fmla="*/ 2 w 5"/>
                  <a:gd name="T13" fmla="*/ 6 h 9"/>
                  <a:gd name="T14" fmla="*/ 3 w 5"/>
                  <a:gd name="T15" fmla="*/ 5 h 9"/>
                  <a:gd name="T16" fmla="*/ 3 w 5"/>
                  <a:gd name="T17" fmla="*/ 4 h 9"/>
                  <a:gd name="T18" fmla="*/ 4 w 5"/>
                  <a:gd name="T19" fmla="*/ 3 h 9"/>
                  <a:gd name="T20" fmla="*/ 3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3" y="0"/>
                    </a:moveTo>
                    <a:lnTo>
                      <a:pt x="2" y="2"/>
                    </a:lnTo>
                    <a:lnTo>
                      <a:pt x="0" y="4"/>
                    </a:lnTo>
                    <a:lnTo>
                      <a:pt x="0" y="6"/>
                    </a:lnTo>
                    <a:lnTo>
                      <a:pt x="0" y="8"/>
                    </a:lnTo>
                    <a:lnTo>
                      <a:pt x="3" y="7"/>
                    </a:lnTo>
                    <a:lnTo>
                      <a:pt x="2" y="6"/>
                    </a:lnTo>
                    <a:lnTo>
                      <a:pt x="3" y="5"/>
                    </a:lnTo>
                    <a:lnTo>
                      <a:pt x="3" y="4"/>
                    </a:lnTo>
                    <a:lnTo>
                      <a:pt x="4" y="3"/>
                    </a:lnTo>
                    <a:lnTo>
                      <a:pt x="3"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7" name="Freeform 187"/>
              <p:cNvSpPr>
                <a:spLocks/>
              </p:cNvSpPr>
              <p:nvPr/>
            </p:nvSpPr>
            <p:spPr bwMode="auto">
              <a:xfrm>
                <a:off x="3929" y="2833"/>
                <a:ext cx="10" cy="6"/>
              </a:xfrm>
              <a:custGeom>
                <a:avLst/>
                <a:gdLst>
                  <a:gd name="T0" fmla="*/ 9 w 10"/>
                  <a:gd name="T1" fmla="*/ 4 h 6"/>
                  <a:gd name="T2" fmla="*/ 7 w 10"/>
                  <a:gd name="T3" fmla="*/ 2 h 6"/>
                  <a:gd name="T4" fmla="*/ 5 w 10"/>
                  <a:gd name="T5" fmla="*/ 1 h 6"/>
                  <a:gd name="T6" fmla="*/ 3 w 10"/>
                  <a:gd name="T7" fmla="*/ 0 h 6"/>
                  <a:gd name="T8" fmla="*/ 0 w 10"/>
                  <a:gd name="T9" fmla="*/ 0 h 6"/>
                  <a:gd name="T10" fmla="*/ 1 w 10"/>
                  <a:gd name="T11" fmla="*/ 3 h 6"/>
                  <a:gd name="T12" fmla="*/ 3 w 10"/>
                  <a:gd name="T13" fmla="*/ 2 h 6"/>
                  <a:gd name="T14" fmla="*/ 4 w 10"/>
                  <a:gd name="T15" fmla="*/ 3 h 6"/>
                  <a:gd name="T16" fmla="*/ 6 w 10"/>
                  <a:gd name="T17" fmla="*/ 4 h 6"/>
                  <a:gd name="T18" fmla="*/ 7 w 10"/>
                  <a:gd name="T19" fmla="*/ 5 h 6"/>
                  <a:gd name="T20" fmla="*/ 9 w 10"/>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9" y="4"/>
                    </a:moveTo>
                    <a:lnTo>
                      <a:pt x="7" y="2"/>
                    </a:lnTo>
                    <a:lnTo>
                      <a:pt x="5" y="1"/>
                    </a:lnTo>
                    <a:lnTo>
                      <a:pt x="3" y="0"/>
                    </a:lnTo>
                    <a:lnTo>
                      <a:pt x="0" y="0"/>
                    </a:lnTo>
                    <a:lnTo>
                      <a:pt x="1" y="3"/>
                    </a:lnTo>
                    <a:lnTo>
                      <a:pt x="3" y="2"/>
                    </a:lnTo>
                    <a:lnTo>
                      <a:pt x="4" y="3"/>
                    </a:lnTo>
                    <a:lnTo>
                      <a:pt x="6" y="4"/>
                    </a:lnTo>
                    <a:lnTo>
                      <a:pt x="7" y="5"/>
                    </a:lnTo>
                    <a:lnTo>
                      <a:pt x="9"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8" name="Freeform 188"/>
              <p:cNvSpPr>
                <a:spLocks/>
              </p:cNvSpPr>
              <p:nvPr/>
            </p:nvSpPr>
            <p:spPr bwMode="auto">
              <a:xfrm>
                <a:off x="3934" y="2837"/>
                <a:ext cx="6" cy="10"/>
              </a:xfrm>
              <a:custGeom>
                <a:avLst/>
                <a:gdLst>
                  <a:gd name="T0" fmla="*/ 1 w 6"/>
                  <a:gd name="T1" fmla="*/ 9 h 10"/>
                  <a:gd name="T2" fmla="*/ 3 w 6"/>
                  <a:gd name="T3" fmla="*/ 7 h 10"/>
                  <a:gd name="T4" fmla="*/ 5 w 6"/>
                  <a:gd name="T5" fmla="*/ 5 h 10"/>
                  <a:gd name="T6" fmla="*/ 5 w 6"/>
                  <a:gd name="T7" fmla="*/ 3 h 10"/>
                  <a:gd name="T8" fmla="*/ 4 w 6"/>
                  <a:gd name="T9" fmla="*/ 0 h 10"/>
                  <a:gd name="T10" fmla="*/ 1 w 6"/>
                  <a:gd name="T11" fmla="*/ 2 h 10"/>
                  <a:gd name="T12" fmla="*/ 2 w 6"/>
                  <a:gd name="T13" fmla="*/ 3 h 10"/>
                  <a:gd name="T14" fmla="*/ 1 w 6"/>
                  <a:gd name="T15" fmla="*/ 4 h 10"/>
                  <a:gd name="T16" fmla="*/ 1 w 6"/>
                  <a:gd name="T17" fmla="*/ 5 h 10"/>
                  <a:gd name="T18" fmla="*/ 0 w 6"/>
                  <a:gd name="T19" fmla="*/ 6 h 10"/>
                  <a:gd name="T20" fmla="*/ 1 w 6"/>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0">
                    <a:moveTo>
                      <a:pt x="1" y="9"/>
                    </a:moveTo>
                    <a:lnTo>
                      <a:pt x="3" y="7"/>
                    </a:lnTo>
                    <a:lnTo>
                      <a:pt x="5" y="5"/>
                    </a:lnTo>
                    <a:lnTo>
                      <a:pt x="5" y="3"/>
                    </a:lnTo>
                    <a:lnTo>
                      <a:pt x="4" y="0"/>
                    </a:lnTo>
                    <a:lnTo>
                      <a:pt x="1" y="2"/>
                    </a:lnTo>
                    <a:lnTo>
                      <a:pt x="2" y="3"/>
                    </a:lnTo>
                    <a:lnTo>
                      <a:pt x="1" y="4"/>
                    </a:lnTo>
                    <a:lnTo>
                      <a:pt x="1" y="5"/>
                    </a:lnTo>
                    <a:lnTo>
                      <a:pt x="0" y="6"/>
                    </a:lnTo>
                    <a:lnTo>
                      <a:pt x="1" y="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9" name="Freeform 189"/>
              <p:cNvSpPr>
                <a:spLocks/>
              </p:cNvSpPr>
              <p:nvPr/>
            </p:nvSpPr>
            <p:spPr bwMode="auto">
              <a:xfrm>
                <a:off x="3926" y="2840"/>
                <a:ext cx="10" cy="7"/>
              </a:xfrm>
              <a:custGeom>
                <a:avLst/>
                <a:gdLst>
                  <a:gd name="T0" fmla="*/ 0 w 10"/>
                  <a:gd name="T1" fmla="*/ 1 h 7"/>
                  <a:gd name="T2" fmla="*/ 0 w 10"/>
                  <a:gd name="T3" fmla="*/ 2 h 7"/>
                  <a:gd name="T4" fmla="*/ 2 w 10"/>
                  <a:gd name="T5" fmla="*/ 4 h 7"/>
                  <a:gd name="T6" fmla="*/ 4 w 10"/>
                  <a:gd name="T7" fmla="*/ 5 h 7"/>
                  <a:gd name="T8" fmla="*/ 7 w 10"/>
                  <a:gd name="T9" fmla="*/ 6 h 7"/>
                  <a:gd name="T10" fmla="*/ 9 w 10"/>
                  <a:gd name="T11" fmla="*/ 6 h 7"/>
                  <a:gd name="T12" fmla="*/ 8 w 10"/>
                  <a:gd name="T13" fmla="*/ 3 h 7"/>
                  <a:gd name="T14" fmla="*/ 7 w 10"/>
                  <a:gd name="T15" fmla="*/ 3 h 7"/>
                  <a:gd name="T16" fmla="*/ 5 w 10"/>
                  <a:gd name="T17" fmla="*/ 2 h 7"/>
                  <a:gd name="T18" fmla="*/ 4 w 10"/>
                  <a:gd name="T19" fmla="*/ 2 h 7"/>
                  <a:gd name="T20" fmla="*/ 2 w 10"/>
                  <a:gd name="T21" fmla="*/ 0 h 7"/>
                  <a:gd name="T22" fmla="*/ 3 w 10"/>
                  <a:gd name="T23" fmla="*/ 1 h 7"/>
                  <a:gd name="T24" fmla="*/ 0 w 10"/>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0" y="1"/>
                    </a:moveTo>
                    <a:lnTo>
                      <a:pt x="0" y="2"/>
                    </a:lnTo>
                    <a:lnTo>
                      <a:pt x="2" y="4"/>
                    </a:lnTo>
                    <a:lnTo>
                      <a:pt x="4" y="5"/>
                    </a:lnTo>
                    <a:lnTo>
                      <a:pt x="7" y="6"/>
                    </a:lnTo>
                    <a:lnTo>
                      <a:pt x="9" y="6"/>
                    </a:lnTo>
                    <a:lnTo>
                      <a:pt x="8" y="3"/>
                    </a:lnTo>
                    <a:lnTo>
                      <a:pt x="7" y="3"/>
                    </a:lnTo>
                    <a:lnTo>
                      <a:pt x="5" y="2"/>
                    </a:lnTo>
                    <a:lnTo>
                      <a:pt x="4" y="2"/>
                    </a:lnTo>
                    <a:lnTo>
                      <a:pt x="2" y="0"/>
                    </a:lnTo>
                    <a:lnTo>
                      <a:pt x="3" y="1"/>
                    </a:lnTo>
                    <a:lnTo>
                      <a:pt x="0"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0" name="Freeform 190"/>
              <p:cNvSpPr>
                <a:spLocks/>
              </p:cNvSpPr>
              <p:nvPr/>
            </p:nvSpPr>
            <p:spPr bwMode="auto">
              <a:xfrm>
                <a:off x="3920" y="2840"/>
                <a:ext cx="10" cy="5"/>
              </a:xfrm>
              <a:custGeom>
                <a:avLst/>
                <a:gdLst>
                  <a:gd name="T0" fmla="*/ 3 w 10"/>
                  <a:gd name="T1" fmla="*/ 2 h 5"/>
                  <a:gd name="T2" fmla="*/ 3 w 10"/>
                  <a:gd name="T3" fmla="*/ 4 h 5"/>
                  <a:gd name="T4" fmla="*/ 5 w 10"/>
                  <a:gd name="T5" fmla="*/ 3 h 5"/>
                  <a:gd name="T6" fmla="*/ 7 w 10"/>
                  <a:gd name="T7" fmla="*/ 2 h 5"/>
                  <a:gd name="T8" fmla="*/ 6 w 10"/>
                  <a:gd name="T9" fmla="*/ 1 h 5"/>
                  <a:gd name="T10" fmla="*/ 9 w 10"/>
                  <a:gd name="T11" fmla="*/ 1 h 5"/>
                  <a:gd name="T12" fmla="*/ 6 w 10"/>
                  <a:gd name="T13" fmla="*/ 0 h 5"/>
                  <a:gd name="T14" fmla="*/ 5 w 10"/>
                  <a:gd name="T15" fmla="*/ 1 h 5"/>
                  <a:gd name="T16" fmla="*/ 3 w 10"/>
                  <a:gd name="T17" fmla="*/ 1 h 5"/>
                  <a:gd name="T18" fmla="*/ 2 w 10"/>
                  <a:gd name="T19" fmla="*/ 2 h 5"/>
                  <a:gd name="T20" fmla="*/ 1 w 10"/>
                  <a:gd name="T21" fmla="*/ 3 h 5"/>
                  <a:gd name="T22" fmla="*/ 2 w 10"/>
                  <a:gd name="T23" fmla="*/ 2 h 5"/>
                  <a:gd name="T24" fmla="*/ 0 w 10"/>
                  <a:gd name="T25" fmla="*/ 2 h 5"/>
                  <a:gd name="T26" fmla="*/ 1 w 10"/>
                  <a:gd name="T27" fmla="*/ 3 h 5"/>
                  <a:gd name="T28" fmla="*/ 3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3" y="2"/>
                    </a:moveTo>
                    <a:lnTo>
                      <a:pt x="3" y="4"/>
                    </a:lnTo>
                    <a:lnTo>
                      <a:pt x="5" y="3"/>
                    </a:lnTo>
                    <a:lnTo>
                      <a:pt x="7" y="2"/>
                    </a:lnTo>
                    <a:lnTo>
                      <a:pt x="6" y="1"/>
                    </a:lnTo>
                    <a:lnTo>
                      <a:pt x="9" y="1"/>
                    </a:lnTo>
                    <a:lnTo>
                      <a:pt x="6" y="0"/>
                    </a:lnTo>
                    <a:lnTo>
                      <a:pt x="5" y="1"/>
                    </a:lnTo>
                    <a:lnTo>
                      <a:pt x="3" y="1"/>
                    </a:lnTo>
                    <a:lnTo>
                      <a:pt x="2" y="2"/>
                    </a:lnTo>
                    <a:lnTo>
                      <a:pt x="1" y="3"/>
                    </a:lnTo>
                    <a:lnTo>
                      <a:pt x="2" y="2"/>
                    </a:lnTo>
                    <a:lnTo>
                      <a:pt x="0" y="2"/>
                    </a:lnTo>
                    <a:lnTo>
                      <a:pt x="1" y="3"/>
                    </a:lnTo>
                    <a:lnTo>
                      <a:pt x="3"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1" name="Freeform 191"/>
              <p:cNvSpPr>
                <a:spLocks/>
              </p:cNvSpPr>
              <p:nvPr/>
            </p:nvSpPr>
            <p:spPr bwMode="auto">
              <a:xfrm>
                <a:off x="3929" y="2806"/>
                <a:ext cx="138" cy="240"/>
              </a:xfrm>
              <a:custGeom>
                <a:avLst/>
                <a:gdLst>
                  <a:gd name="T0" fmla="*/ 136 w 138"/>
                  <a:gd name="T1" fmla="*/ 238 h 240"/>
                  <a:gd name="T2" fmla="*/ 137 w 138"/>
                  <a:gd name="T3" fmla="*/ 237 h 240"/>
                  <a:gd name="T4" fmla="*/ 2 w 138"/>
                  <a:gd name="T5" fmla="*/ 0 h 240"/>
                  <a:gd name="T6" fmla="*/ 0 w 138"/>
                  <a:gd name="T7" fmla="*/ 1 h 240"/>
                  <a:gd name="T8" fmla="*/ 135 w 138"/>
                  <a:gd name="T9" fmla="*/ 239 h 240"/>
                  <a:gd name="T10" fmla="*/ 136 w 138"/>
                  <a:gd name="T11" fmla="*/ 238 h 240"/>
                </a:gdLst>
                <a:ahLst/>
                <a:cxnLst>
                  <a:cxn ang="0">
                    <a:pos x="T0" y="T1"/>
                  </a:cxn>
                  <a:cxn ang="0">
                    <a:pos x="T2" y="T3"/>
                  </a:cxn>
                  <a:cxn ang="0">
                    <a:pos x="T4" y="T5"/>
                  </a:cxn>
                  <a:cxn ang="0">
                    <a:pos x="T6" y="T7"/>
                  </a:cxn>
                  <a:cxn ang="0">
                    <a:pos x="T8" y="T9"/>
                  </a:cxn>
                  <a:cxn ang="0">
                    <a:pos x="T10" y="T11"/>
                  </a:cxn>
                </a:cxnLst>
                <a:rect l="0" t="0" r="r" b="b"/>
                <a:pathLst>
                  <a:path w="138" h="240">
                    <a:moveTo>
                      <a:pt x="136" y="238"/>
                    </a:moveTo>
                    <a:lnTo>
                      <a:pt x="137" y="237"/>
                    </a:lnTo>
                    <a:lnTo>
                      <a:pt x="2" y="0"/>
                    </a:lnTo>
                    <a:lnTo>
                      <a:pt x="0" y="1"/>
                    </a:lnTo>
                    <a:lnTo>
                      <a:pt x="135" y="239"/>
                    </a:lnTo>
                    <a:lnTo>
                      <a:pt x="136" y="238"/>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2" name="Freeform 192"/>
              <p:cNvSpPr>
                <a:spLocks/>
              </p:cNvSpPr>
              <p:nvPr/>
            </p:nvSpPr>
            <p:spPr bwMode="auto">
              <a:xfrm>
                <a:off x="4024" y="3019"/>
                <a:ext cx="7" cy="3"/>
              </a:xfrm>
              <a:custGeom>
                <a:avLst/>
                <a:gdLst>
                  <a:gd name="T0" fmla="*/ 0 w 7"/>
                  <a:gd name="T1" fmla="*/ 2 h 3"/>
                  <a:gd name="T2" fmla="*/ 6 w 7"/>
                  <a:gd name="T3" fmla="*/ 0 h 3"/>
                  <a:gd name="T4" fmla="*/ 0 w 7"/>
                  <a:gd name="T5" fmla="*/ 2 h 3"/>
                </a:gdLst>
                <a:ahLst/>
                <a:cxnLst>
                  <a:cxn ang="0">
                    <a:pos x="T0" y="T1"/>
                  </a:cxn>
                  <a:cxn ang="0">
                    <a:pos x="T2" y="T3"/>
                  </a:cxn>
                  <a:cxn ang="0">
                    <a:pos x="T4" y="T5"/>
                  </a:cxn>
                </a:cxnLst>
                <a:rect l="0" t="0" r="r" b="b"/>
                <a:pathLst>
                  <a:path w="7" h="3">
                    <a:moveTo>
                      <a:pt x="0" y="2"/>
                    </a:moveTo>
                    <a:lnTo>
                      <a:pt x="6" y="0"/>
                    </a:lnTo>
                    <a:lnTo>
                      <a:pt x="0" y="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3" name="Freeform 193"/>
              <p:cNvSpPr>
                <a:spLocks/>
              </p:cNvSpPr>
              <p:nvPr/>
            </p:nvSpPr>
            <p:spPr bwMode="auto">
              <a:xfrm>
                <a:off x="4023" y="3017"/>
                <a:ext cx="8" cy="6"/>
              </a:xfrm>
              <a:custGeom>
                <a:avLst/>
                <a:gdLst>
                  <a:gd name="T0" fmla="*/ 7 w 8"/>
                  <a:gd name="T1" fmla="*/ 1 h 6"/>
                  <a:gd name="T2" fmla="*/ 6 w 8"/>
                  <a:gd name="T3" fmla="*/ 0 h 6"/>
                  <a:gd name="T4" fmla="*/ 0 w 8"/>
                  <a:gd name="T5" fmla="*/ 2 h 6"/>
                  <a:gd name="T6" fmla="*/ 1 w 8"/>
                  <a:gd name="T7" fmla="*/ 5 h 6"/>
                  <a:gd name="T8" fmla="*/ 7 w 8"/>
                  <a:gd name="T9" fmla="*/ 3 h 6"/>
                  <a:gd name="T10" fmla="*/ 7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7" y="1"/>
                    </a:moveTo>
                    <a:lnTo>
                      <a:pt x="6" y="0"/>
                    </a:lnTo>
                    <a:lnTo>
                      <a:pt x="0" y="2"/>
                    </a:lnTo>
                    <a:lnTo>
                      <a:pt x="1" y="5"/>
                    </a:lnTo>
                    <a:lnTo>
                      <a:pt x="7" y="3"/>
                    </a:lnTo>
                    <a:lnTo>
                      <a:pt x="7" y="1"/>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4" name="Freeform 194"/>
              <p:cNvSpPr>
                <a:spLocks/>
              </p:cNvSpPr>
              <p:nvPr/>
            </p:nvSpPr>
            <p:spPr bwMode="auto">
              <a:xfrm>
                <a:off x="3976" y="2935"/>
                <a:ext cx="6" cy="3"/>
              </a:xfrm>
              <a:custGeom>
                <a:avLst/>
                <a:gdLst>
                  <a:gd name="T0" fmla="*/ 0 w 6"/>
                  <a:gd name="T1" fmla="*/ 2 h 3"/>
                  <a:gd name="T2" fmla="*/ 2 w 6"/>
                  <a:gd name="T3" fmla="*/ 1 h 3"/>
                  <a:gd name="T4" fmla="*/ 3 w 6"/>
                  <a:gd name="T5" fmla="*/ 0 h 3"/>
                  <a:gd name="T6" fmla="*/ 5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lnTo>
                      <a:pt x="2" y="1"/>
                    </a:lnTo>
                    <a:lnTo>
                      <a:pt x="3" y="0"/>
                    </a:lnTo>
                    <a:lnTo>
                      <a:pt x="5" y="0"/>
                    </a:lnTo>
                    <a:lnTo>
                      <a:pt x="0" y="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5" name="Freeform 195"/>
              <p:cNvSpPr>
                <a:spLocks/>
              </p:cNvSpPr>
              <p:nvPr/>
            </p:nvSpPr>
            <p:spPr bwMode="auto">
              <a:xfrm>
                <a:off x="3975" y="2934"/>
                <a:ext cx="8" cy="6"/>
              </a:xfrm>
              <a:custGeom>
                <a:avLst/>
                <a:gdLst>
                  <a:gd name="T0" fmla="*/ 5 w 8"/>
                  <a:gd name="T1" fmla="*/ 0 h 6"/>
                  <a:gd name="T2" fmla="*/ 4 w 8"/>
                  <a:gd name="T3" fmla="*/ 1 h 6"/>
                  <a:gd name="T4" fmla="*/ 2 w 8"/>
                  <a:gd name="T5" fmla="*/ 1 h 6"/>
                  <a:gd name="T6" fmla="*/ 1 w 8"/>
                  <a:gd name="T7" fmla="*/ 2 h 6"/>
                  <a:gd name="T8" fmla="*/ 0 w 8"/>
                  <a:gd name="T9" fmla="*/ 3 h 6"/>
                  <a:gd name="T10" fmla="*/ 2 w 8"/>
                  <a:gd name="T11" fmla="*/ 5 h 6"/>
                  <a:gd name="T12" fmla="*/ 4 w 8"/>
                  <a:gd name="T13" fmla="*/ 4 h 6"/>
                  <a:gd name="T14" fmla="*/ 5 w 8"/>
                  <a:gd name="T15" fmla="*/ 3 h 6"/>
                  <a:gd name="T16" fmla="*/ 7 w 8"/>
                  <a:gd name="T17" fmla="*/ 3 h 6"/>
                  <a:gd name="T18" fmla="*/ 5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5" y="0"/>
                    </a:moveTo>
                    <a:lnTo>
                      <a:pt x="4" y="1"/>
                    </a:lnTo>
                    <a:lnTo>
                      <a:pt x="2" y="1"/>
                    </a:lnTo>
                    <a:lnTo>
                      <a:pt x="1" y="2"/>
                    </a:lnTo>
                    <a:lnTo>
                      <a:pt x="0" y="3"/>
                    </a:lnTo>
                    <a:lnTo>
                      <a:pt x="2" y="5"/>
                    </a:lnTo>
                    <a:lnTo>
                      <a:pt x="4" y="4"/>
                    </a:lnTo>
                    <a:lnTo>
                      <a:pt x="5" y="3"/>
                    </a:lnTo>
                    <a:lnTo>
                      <a:pt x="7" y="3"/>
                    </a:lnTo>
                    <a:lnTo>
                      <a:pt x="5" y="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6" name="Freeform 196"/>
              <p:cNvSpPr>
                <a:spLocks/>
              </p:cNvSpPr>
              <p:nvPr/>
            </p:nvSpPr>
            <p:spPr bwMode="auto">
              <a:xfrm>
                <a:off x="3922" y="2841"/>
                <a:ext cx="5" cy="3"/>
              </a:xfrm>
              <a:custGeom>
                <a:avLst/>
                <a:gdLst>
                  <a:gd name="T0" fmla="*/ 0 w 5"/>
                  <a:gd name="T1" fmla="*/ 2 h 3"/>
                  <a:gd name="T2" fmla="*/ 2 w 5"/>
                  <a:gd name="T3" fmla="*/ 1 h 3"/>
                  <a:gd name="T4" fmla="*/ 3 w 5"/>
                  <a:gd name="T5" fmla="*/ 0 h 3"/>
                  <a:gd name="T6" fmla="*/ 4 w 5"/>
                  <a:gd name="T7" fmla="*/ 0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lnTo>
                      <a:pt x="2" y="1"/>
                    </a:lnTo>
                    <a:lnTo>
                      <a:pt x="3" y="0"/>
                    </a:lnTo>
                    <a:lnTo>
                      <a:pt x="4" y="0"/>
                    </a:lnTo>
                    <a:lnTo>
                      <a:pt x="0" y="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7" name="Freeform 197"/>
              <p:cNvSpPr>
                <a:spLocks/>
              </p:cNvSpPr>
              <p:nvPr/>
            </p:nvSpPr>
            <p:spPr bwMode="auto">
              <a:xfrm>
                <a:off x="3922" y="2840"/>
                <a:ext cx="5" cy="5"/>
              </a:xfrm>
              <a:custGeom>
                <a:avLst/>
                <a:gdLst>
                  <a:gd name="T0" fmla="*/ 3 w 5"/>
                  <a:gd name="T1" fmla="*/ 0 h 5"/>
                  <a:gd name="T2" fmla="*/ 2 w 5"/>
                  <a:gd name="T3" fmla="*/ 0 h 5"/>
                  <a:gd name="T4" fmla="*/ 1 w 5"/>
                  <a:gd name="T5" fmla="*/ 1 h 5"/>
                  <a:gd name="T6" fmla="*/ 0 w 5"/>
                  <a:gd name="T7" fmla="*/ 1 h 5"/>
                  <a:gd name="T8" fmla="*/ 1 w 5"/>
                  <a:gd name="T9" fmla="*/ 4 h 5"/>
                  <a:gd name="T10" fmla="*/ 2 w 5"/>
                  <a:gd name="T11" fmla="*/ 3 h 5"/>
                  <a:gd name="T12" fmla="*/ 3 w 5"/>
                  <a:gd name="T13" fmla="*/ 3 h 5"/>
                  <a:gd name="T14" fmla="*/ 4 w 5"/>
                  <a:gd name="T15" fmla="*/ 3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lnTo>
                      <a:pt x="2" y="0"/>
                    </a:lnTo>
                    <a:lnTo>
                      <a:pt x="1" y="1"/>
                    </a:lnTo>
                    <a:lnTo>
                      <a:pt x="0" y="1"/>
                    </a:lnTo>
                    <a:lnTo>
                      <a:pt x="1" y="4"/>
                    </a:lnTo>
                    <a:lnTo>
                      <a:pt x="2" y="3"/>
                    </a:lnTo>
                    <a:lnTo>
                      <a:pt x="3" y="3"/>
                    </a:lnTo>
                    <a:lnTo>
                      <a:pt x="4" y="3"/>
                    </a:lnTo>
                    <a:lnTo>
                      <a:pt x="3" y="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8" name="Freeform 198"/>
              <p:cNvSpPr>
                <a:spLocks/>
              </p:cNvSpPr>
              <p:nvPr/>
            </p:nvSpPr>
            <p:spPr bwMode="auto">
              <a:xfrm>
                <a:off x="3928" y="2778"/>
                <a:ext cx="201" cy="78"/>
              </a:xfrm>
              <a:custGeom>
                <a:avLst/>
                <a:gdLst>
                  <a:gd name="T0" fmla="*/ 0 w 201"/>
                  <a:gd name="T1" fmla="*/ 75 h 78"/>
                  <a:gd name="T2" fmla="*/ 1 w 201"/>
                  <a:gd name="T3" fmla="*/ 77 h 78"/>
                  <a:gd name="T4" fmla="*/ 200 w 201"/>
                  <a:gd name="T5" fmla="*/ 3 h 78"/>
                  <a:gd name="T6" fmla="*/ 199 w 201"/>
                  <a:gd name="T7" fmla="*/ 0 h 78"/>
                  <a:gd name="T8" fmla="*/ 0 w 201"/>
                  <a:gd name="T9" fmla="*/ 74 h 78"/>
                  <a:gd name="T10" fmla="*/ 0 w 201"/>
                  <a:gd name="T11" fmla="*/ 75 h 78"/>
                </a:gdLst>
                <a:ahLst/>
                <a:cxnLst>
                  <a:cxn ang="0">
                    <a:pos x="T0" y="T1"/>
                  </a:cxn>
                  <a:cxn ang="0">
                    <a:pos x="T2" y="T3"/>
                  </a:cxn>
                  <a:cxn ang="0">
                    <a:pos x="T4" y="T5"/>
                  </a:cxn>
                  <a:cxn ang="0">
                    <a:pos x="T6" y="T7"/>
                  </a:cxn>
                  <a:cxn ang="0">
                    <a:pos x="T8" y="T9"/>
                  </a:cxn>
                  <a:cxn ang="0">
                    <a:pos x="T10" y="T11"/>
                  </a:cxn>
                </a:cxnLst>
                <a:rect l="0" t="0" r="r" b="b"/>
                <a:pathLst>
                  <a:path w="201" h="78">
                    <a:moveTo>
                      <a:pt x="0" y="75"/>
                    </a:moveTo>
                    <a:lnTo>
                      <a:pt x="1" y="77"/>
                    </a:lnTo>
                    <a:lnTo>
                      <a:pt x="200" y="3"/>
                    </a:lnTo>
                    <a:lnTo>
                      <a:pt x="199" y="0"/>
                    </a:lnTo>
                    <a:lnTo>
                      <a:pt x="0" y="74"/>
                    </a:lnTo>
                    <a:lnTo>
                      <a:pt x="0" y="75"/>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9" name="Freeform 199"/>
              <p:cNvSpPr>
                <a:spLocks/>
              </p:cNvSpPr>
              <p:nvPr/>
            </p:nvSpPr>
            <p:spPr bwMode="auto">
              <a:xfrm>
                <a:off x="3936" y="2790"/>
                <a:ext cx="200" cy="78"/>
              </a:xfrm>
              <a:custGeom>
                <a:avLst/>
                <a:gdLst>
                  <a:gd name="T0" fmla="*/ 0 w 200"/>
                  <a:gd name="T1" fmla="*/ 75 h 78"/>
                  <a:gd name="T2" fmla="*/ 1 w 200"/>
                  <a:gd name="T3" fmla="*/ 77 h 78"/>
                  <a:gd name="T4" fmla="*/ 199 w 200"/>
                  <a:gd name="T5" fmla="*/ 3 h 78"/>
                  <a:gd name="T6" fmla="*/ 198 w 200"/>
                  <a:gd name="T7" fmla="*/ 0 h 78"/>
                  <a:gd name="T8" fmla="*/ 0 w 200"/>
                  <a:gd name="T9" fmla="*/ 74 h 78"/>
                  <a:gd name="T10" fmla="*/ 0 w 200"/>
                  <a:gd name="T11" fmla="*/ 75 h 78"/>
                </a:gdLst>
                <a:ahLst/>
                <a:cxnLst>
                  <a:cxn ang="0">
                    <a:pos x="T0" y="T1"/>
                  </a:cxn>
                  <a:cxn ang="0">
                    <a:pos x="T2" y="T3"/>
                  </a:cxn>
                  <a:cxn ang="0">
                    <a:pos x="T4" y="T5"/>
                  </a:cxn>
                  <a:cxn ang="0">
                    <a:pos x="T6" y="T7"/>
                  </a:cxn>
                  <a:cxn ang="0">
                    <a:pos x="T8" y="T9"/>
                  </a:cxn>
                  <a:cxn ang="0">
                    <a:pos x="T10" y="T11"/>
                  </a:cxn>
                </a:cxnLst>
                <a:rect l="0" t="0" r="r" b="b"/>
                <a:pathLst>
                  <a:path w="200" h="78">
                    <a:moveTo>
                      <a:pt x="0" y="75"/>
                    </a:moveTo>
                    <a:lnTo>
                      <a:pt x="1" y="77"/>
                    </a:lnTo>
                    <a:lnTo>
                      <a:pt x="199" y="3"/>
                    </a:lnTo>
                    <a:lnTo>
                      <a:pt x="198" y="0"/>
                    </a:lnTo>
                    <a:lnTo>
                      <a:pt x="0" y="74"/>
                    </a:lnTo>
                    <a:lnTo>
                      <a:pt x="0" y="75"/>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0" name="Freeform 200"/>
              <p:cNvSpPr>
                <a:spLocks/>
              </p:cNvSpPr>
              <p:nvPr/>
            </p:nvSpPr>
            <p:spPr bwMode="auto">
              <a:xfrm>
                <a:off x="3942" y="2802"/>
                <a:ext cx="201" cy="78"/>
              </a:xfrm>
              <a:custGeom>
                <a:avLst/>
                <a:gdLst>
                  <a:gd name="T0" fmla="*/ 0 w 201"/>
                  <a:gd name="T1" fmla="*/ 76 h 78"/>
                  <a:gd name="T2" fmla="*/ 1 w 201"/>
                  <a:gd name="T3" fmla="*/ 77 h 78"/>
                  <a:gd name="T4" fmla="*/ 200 w 201"/>
                  <a:gd name="T5" fmla="*/ 3 h 78"/>
                  <a:gd name="T6" fmla="*/ 199 w 201"/>
                  <a:gd name="T7" fmla="*/ 0 h 78"/>
                  <a:gd name="T8" fmla="*/ 0 w 201"/>
                  <a:gd name="T9" fmla="*/ 74 h 78"/>
                  <a:gd name="T10" fmla="*/ 0 w 201"/>
                  <a:gd name="T11" fmla="*/ 76 h 78"/>
                </a:gdLst>
                <a:ahLst/>
                <a:cxnLst>
                  <a:cxn ang="0">
                    <a:pos x="T0" y="T1"/>
                  </a:cxn>
                  <a:cxn ang="0">
                    <a:pos x="T2" y="T3"/>
                  </a:cxn>
                  <a:cxn ang="0">
                    <a:pos x="T4" y="T5"/>
                  </a:cxn>
                  <a:cxn ang="0">
                    <a:pos x="T6" y="T7"/>
                  </a:cxn>
                  <a:cxn ang="0">
                    <a:pos x="T8" y="T9"/>
                  </a:cxn>
                  <a:cxn ang="0">
                    <a:pos x="T10" y="T11"/>
                  </a:cxn>
                </a:cxnLst>
                <a:rect l="0" t="0" r="r" b="b"/>
                <a:pathLst>
                  <a:path w="201" h="78">
                    <a:moveTo>
                      <a:pt x="0" y="76"/>
                    </a:moveTo>
                    <a:lnTo>
                      <a:pt x="1" y="77"/>
                    </a:lnTo>
                    <a:lnTo>
                      <a:pt x="200" y="3"/>
                    </a:lnTo>
                    <a:lnTo>
                      <a:pt x="199"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1" name="Freeform 201"/>
              <p:cNvSpPr>
                <a:spLocks/>
              </p:cNvSpPr>
              <p:nvPr/>
            </p:nvSpPr>
            <p:spPr bwMode="auto">
              <a:xfrm>
                <a:off x="3949" y="2814"/>
                <a:ext cx="201" cy="79"/>
              </a:xfrm>
              <a:custGeom>
                <a:avLst/>
                <a:gdLst>
                  <a:gd name="T0" fmla="*/ 0 w 201"/>
                  <a:gd name="T1" fmla="*/ 77 h 79"/>
                  <a:gd name="T2" fmla="*/ 1 w 201"/>
                  <a:gd name="T3" fmla="*/ 78 h 79"/>
                  <a:gd name="T4" fmla="*/ 200 w 201"/>
                  <a:gd name="T5" fmla="*/ 3 h 79"/>
                  <a:gd name="T6" fmla="*/ 199 w 201"/>
                  <a:gd name="T7" fmla="*/ 0 h 79"/>
                  <a:gd name="T8" fmla="*/ 0 w 201"/>
                  <a:gd name="T9" fmla="*/ 75 h 79"/>
                  <a:gd name="T10" fmla="*/ 0 w 201"/>
                  <a:gd name="T11" fmla="*/ 77 h 79"/>
                </a:gdLst>
                <a:ahLst/>
                <a:cxnLst>
                  <a:cxn ang="0">
                    <a:pos x="T0" y="T1"/>
                  </a:cxn>
                  <a:cxn ang="0">
                    <a:pos x="T2" y="T3"/>
                  </a:cxn>
                  <a:cxn ang="0">
                    <a:pos x="T4" y="T5"/>
                  </a:cxn>
                  <a:cxn ang="0">
                    <a:pos x="T6" y="T7"/>
                  </a:cxn>
                  <a:cxn ang="0">
                    <a:pos x="T8" y="T9"/>
                  </a:cxn>
                  <a:cxn ang="0">
                    <a:pos x="T10" y="T11"/>
                  </a:cxn>
                </a:cxnLst>
                <a:rect l="0" t="0" r="r" b="b"/>
                <a:pathLst>
                  <a:path w="201" h="79">
                    <a:moveTo>
                      <a:pt x="0" y="77"/>
                    </a:moveTo>
                    <a:lnTo>
                      <a:pt x="1" y="78"/>
                    </a:lnTo>
                    <a:lnTo>
                      <a:pt x="200" y="3"/>
                    </a:lnTo>
                    <a:lnTo>
                      <a:pt x="199" y="0"/>
                    </a:lnTo>
                    <a:lnTo>
                      <a:pt x="0" y="75"/>
                    </a:lnTo>
                    <a:lnTo>
                      <a:pt x="0" y="77"/>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2" name="Freeform 202"/>
              <p:cNvSpPr>
                <a:spLocks/>
              </p:cNvSpPr>
              <p:nvPr/>
            </p:nvSpPr>
            <p:spPr bwMode="auto">
              <a:xfrm>
                <a:off x="3955" y="2826"/>
                <a:ext cx="201" cy="78"/>
              </a:xfrm>
              <a:custGeom>
                <a:avLst/>
                <a:gdLst>
                  <a:gd name="T0" fmla="*/ 0 w 201"/>
                  <a:gd name="T1" fmla="*/ 76 h 78"/>
                  <a:gd name="T2" fmla="*/ 1 w 201"/>
                  <a:gd name="T3" fmla="*/ 77 h 78"/>
                  <a:gd name="T4" fmla="*/ 200 w 201"/>
                  <a:gd name="T5" fmla="*/ 3 h 78"/>
                  <a:gd name="T6" fmla="*/ 199 w 201"/>
                  <a:gd name="T7" fmla="*/ 0 h 78"/>
                  <a:gd name="T8" fmla="*/ 0 w 201"/>
                  <a:gd name="T9" fmla="*/ 74 h 78"/>
                  <a:gd name="T10" fmla="*/ 0 w 201"/>
                  <a:gd name="T11" fmla="*/ 76 h 78"/>
                </a:gdLst>
                <a:ahLst/>
                <a:cxnLst>
                  <a:cxn ang="0">
                    <a:pos x="T0" y="T1"/>
                  </a:cxn>
                  <a:cxn ang="0">
                    <a:pos x="T2" y="T3"/>
                  </a:cxn>
                  <a:cxn ang="0">
                    <a:pos x="T4" y="T5"/>
                  </a:cxn>
                  <a:cxn ang="0">
                    <a:pos x="T6" y="T7"/>
                  </a:cxn>
                  <a:cxn ang="0">
                    <a:pos x="T8" y="T9"/>
                  </a:cxn>
                  <a:cxn ang="0">
                    <a:pos x="T10" y="T11"/>
                  </a:cxn>
                </a:cxnLst>
                <a:rect l="0" t="0" r="r" b="b"/>
                <a:pathLst>
                  <a:path w="201" h="78">
                    <a:moveTo>
                      <a:pt x="0" y="76"/>
                    </a:moveTo>
                    <a:lnTo>
                      <a:pt x="1" y="77"/>
                    </a:lnTo>
                    <a:lnTo>
                      <a:pt x="200" y="3"/>
                    </a:lnTo>
                    <a:lnTo>
                      <a:pt x="199"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3" name="Freeform 203"/>
              <p:cNvSpPr>
                <a:spLocks/>
              </p:cNvSpPr>
              <p:nvPr/>
            </p:nvSpPr>
            <p:spPr bwMode="auto">
              <a:xfrm>
                <a:off x="3962" y="2838"/>
                <a:ext cx="201" cy="78"/>
              </a:xfrm>
              <a:custGeom>
                <a:avLst/>
                <a:gdLst>
                  <a:gd name="T0" fmla="*/ 0 w 201"/>
                  <a:gd name="T1" fmla="*/ 76 h 78"/>
                  <a:gd name="T2" fmla="*/ 1 w 201"/>
                  <a:gd name="T3" fmla="*/ 77 h 78"/>
                  <a:gd name="T4" fmla="*/ 200 w 201"/>
                  <a:gd name="T5" fmla="*/ 3 h 78"/>
                  <a:gd name="T6" fmla="*/ 199 w 201"/>
                  <a:gd name="T7" fmla="*/ 0 h 78"/>
                  <a:gd name="T8" fmla="*/ 0 w 201"/>
                  <a:gd name="T9" fmla="*/ 74 h 78"/>
                  <a:gd name="T10" fmla="*/ 0 w 201"/>
                  <a:gd name="T11" fmla="*/ 76 h 78"/>
                </a:gdLst>
                <a:ahLst/>
                <a:cxnLst>
                  <a:cxn ang="0">
                    <a:pos x="T0" y="T1"/>
                  </a:cxn>
                  <a:cxn ang="0">
                    <a:pos x="T2" y="T3"/>
                  </a:cxn>
                  <a:cxn ang="0">
                    <a:pos x="T4" y="T5"/>
                  </a:cxn>
                  <a:cxn ang="0">
                    <a:pos x="T6" y="T7"/>
                  </a:cxn>
                  <a:cxn ang="0">
                    <a:pos x="T8" y="T9"/>
                  </a:cxn>
                  <a:cxn ang="0">
                    <a:pos x="T10" y="T11"/>
                  </a:cxn>
                </a:cxnLst>
                <a:rect l="0" t="0" r="r" b="b"/>
                <a:pathLst>
                  <a:path w="201" h="78">
                    <a:moveTo>
                      <a:pt x="0" y="76"/>
                    </a:moveTo>
                    <a:lnTo>
                      <a:pt x="1" y="77"/>
                    </a:lnTo>
                    <a:lnTo>
                      <a:pt x="200" y="3"/>
                    </a:lnTo>
                    <a:lnTo>
                      <a:pt x="199"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4" name="Freeform 204"/>
              <p:cNvSpPr>
                <a:spLocks/>
              </p:cNvSpPr>
              <p:nvPr/>
            </p:nvSpPr>
            <p:spPr bwMode="auto">
              <a:xfrm>
                <a:off x="3969" y="2849"/>
                <a:ext cx="201" cy="79"/>
              </a:xfrm>
              <a:custGeom>
                <a:avLst/>
                <a:gdLst>
                  <a:gd name="T0" fmla="*/ 0 w 201"/>
                  <a:gd name="T1" fmla="*/ 76 h 79"/>
                  <a:gd name="T2" fmla="*/ 1 w 201"/>
                  <a:gd name="T3" fmla="*/ 78 h 79"/>
                  <a:gd name="T4" fmla="*/ 200 w 201"/>
                  <a:gd name="T5" fmla="*/ 3 h 79"/>
                  <a:gd name="T6" fmla="*/ 199 w 201"/>
                  <a:gd name="T7" fmla="*/ 0 h 79"/>
                  <a:gd name="T8" fmla="*/ 0 w 201"/>
                  <a:gd name="T9" fmla="*/ 75 h 79"/>
                  <a:gd name="T10" fmla="*/ 0 w 201"/>
                  <a:gd name="T11" fmla="*/ 76 h 79"/>
                </a:gdLst>
                <a:ahLst/>
                <a:cxnLst>
                  <a:cxn ang="0">
                    <a:pos x="T0" y="T1"/>
                  </a:cxn>
                  <a:cxn ang="0">
                    <a:pos x="T2" y="T3"/>
                  </a:cxn>
                  <a:cxn ang="0">
                    <a:pos x="T4" y="T5"/>
                  </a:cxn>
                  <a:cxn ang="0">
                    <a:pos x="T6" y="T7"/>
                  </a:cxn>
                  <a:cxn ang="0">
                    <a:pos x="T8" y="T9"/>
                  </a:cxn>
                  <a:cxn ang="0">
                    <a:pos x="T10" y="T11"/>
                  </a:cxn>
                </a:cxnLst>
                <a:rect l="0" t="0" r="r" b="b"/>
                <a:pathLst>
                  <a:path w="201" h="79">
                    <a:moveTo>
                      <a:pt x="0" y="76"/>
                    </a:moveTo>
                    <a:lnTo>
                      <a:pt x="1" y="78"/>
                    </a:lnTo>
                    <a:lnTo>
                      <a:pt x="200" y="3"/>
                    </a:lnTo>
                    <a:lnTo>
                      <a:pt x="199" y="0"/>
                    </a:lnTo>
                    <a:lnTo>
                      <a:pt x="0" y="75"/>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5" name="Freeform 205"/>
              <p:cNvSpPr>
                <a:spLocks/>
              </p:cNvSpPr>
              <p:nvPr/>
            </p:nvSpPr>
            <p:spPr bwMode="auto">
              <a:xfrm>
                <a:off x="3991" y="2862"/>
                <a:ext cx="186" cy="72"/>
              </a:xfrm>
              <a:custGeom>
                <a:avLst/>
                <a:gdLst>
                  <a:gd name="T0" fmla="*/ 0 w 186"/>
                  <a:gd name="T1" fmla="*/ 70 h 72"/>
                  <a:gd name="T2" fmla="*/ 1 w 186"/>
                  <a:gd name="T3" fmla="*/ 71 h 72"/>
                  <a:gd name="T4" fmla="*/ 185 w 186"/>
                  <a:gd name="T5" fmla="*/ 3 h 72"/>
                  <a:gd name="T6" fmla="*/ 184 w 186"/>
                  <a:gd name="T7" fmla="*/ 0 h 72"/>
                  <a:gd name="T8" fmla="*/ 0 w 186"/>
                  <a:gd name="T9" fmla="*/ 68 h 72"/>
                  <a:gd name="T10" fmla="*/ 0 w 186"/>
                  <a:gd name="T11" fmla="*/ 70 h 72"/>
                </a:gdLst>
                <a:ahLst/>
                <a:cxnLst>
                  <a:cxn ang="0">
                    <a:pos x="T0" y="T1"/>
                  </a:cxn>
                  <a:cxn ang="0">
                    <a:pos x="T2" y="T3"/>
                  </a:cxn>
                  <a:cxn ang="0">
                    <a:pos x="T4" y="T5"/>
                  </a:cxn>
                  <a:cxn ang="0">
                    <a:pos x="T6" y="T7"/>
                  </a:cxn>
                  <a:cxn ang="0">
                    <a:pos x="T8" y="T9"/>
                  </a:cxn>
                  <a:cxn ang="0">
                    <a:pos x="T10" y="T11"/>
                  </a:cxn>
                </a:cxnLst>
                <a:rect l="0" t="0" r="r" b="b"/>
                <a:pathLst>
                  <a:path w="186" h="72">
                    <a:moveTo>
                      <a:pt x="0" y="70"/>
                    </a:moveTo>
                    <a:lnTo>
                      <a:pt x="1" y="71"/>
                    </a:lnTo>
                    <a:lnTo>
                      <a:pt x="185" y="3"/>
                    </a:lnTo>
                    <a:lnTo>
                      <a:pt x="184" y="0"/>
                    </a:lnTo>
                    <a:lnTo>
                      <a:pt x="0" y="68"/>
                    </a:lnTo>
                    <a:lnTo>
                      <a:pt x="0" y="7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6" name="Freeform 206"/>
              <p:cNvSpPr>
                <a:spLocks/>
              </p:cNvSpPr>
              <p:nvPr/>
            </p:nvSpPr>
            <p:spPr bwMode="auto">
              <a:xfrm>
                <a:off x="3983" y="2873"/>
                <a:ext cx="200" cy="78"/>
              </a:xfrm>
              <a:custGeom>
                <a:avLst/>
                <a:gdLst>
                  <a:gd name="T0" fmla="*/ 0 w 200"/>
                  <a:gd name="T1" fmla="*/ 75 h 78"/>
                  <a:gd name="T2" fmla="*/ 1 w 200"/>
                  <a:gd name="T3" fmla="*/ 77 h 78"/>
                  <a:gd name="T4" fmla="*/ 199 w 200"/>
                  <a:gd name="T5" fmla="*/ 3 h 78"/>
                  <a:gd name="T6" fmla="*/ 198 w 200"/>
                  <a:gd name="T7" fmla="*/ 0 h 78"/>
                  <a:gd name="T8" fmla="*/ 0 w 200"/>
                  <a:gd name="T9" fmla="*/ 74 h 78"/>
                  <a:gd name="T10" fmla="*/ 0 w 200"/>
                  <a:gd name="T11" fmla="*/ 75 h 78"/>
                </a:gdLst>
                <a:ahLst/>
                <a:cxnLst>
                  <a:cxn ang="0">
                    <a:pos x="T0" y="T1"/>
                  </a:cxn>
                  <a:cxn ang="0">
                    <a:pos x="T2" y="T3"/>
                  </a:cxn>
                  <a:cxn ang="0">
                    <a:pos x="T4" y="T5"/>
                  </a:cxn>
                  <a:cxn ang="0">
                    <a:pos x="T6" y="T7"/>
                  </a:cxn>
                  <a:cxn ang="0">
                    <a:pos x="T8" y="T9"/>
                  </a:cxn>
                  <a:cxn ang="0">
                    <a:pos x="T10" y="T11"/>
                  </a:cxn>
                </a:cxnLst>
                <a:rect l="0" t="0" r="r" b="b"/>
                <a:pathLst>
                  <a:path w="200" h="78">
                    <a:moveTo>
                      <a:pt x="0" y="75"/>
                    </a:moveTo>
                    <a:lnTo>
                      <a:pt x="1" y="77"/>
                    </a:lnTo>
                    <a:lnTo>
                      <a:pt x="199" y="3"/>
                    </a:lnTo>
                    <a:lnTo>
                      <a:pt x="198" y="0"/>
                    </a:lnTo>
                    <a:lnTo>
                      <a:pt x="0" y="74"/>
                    </a:lnTo>
                    <a:lnTo>
                      <a:pt x="0" y="75"/>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7" name="Freeform 207"/>
              <p:cNvSpPr>
                <a:spLocks/>
              </p:cNvSpPr>
              <p:nvPr/>
            </p:nvSpPr>
            <p:spPr bwMode="auto">
              <a:xfrm>
                <a:off x="3989" y="2885"/>
                <a:ext cx="201" cy="79"/>
              </a:xfrm>
              <a:custGeom>
                <a:avLst/>
                <a:gdLst>
                  <a:gd name="T0" fmla="*/ 1 w 201"/>
                  <a:gd name="T1" fmla="*/ 76 h 79"/>
                  <a:gd name="T2" fmla="*/ 1 w 201"/>
                  <a:gd name="T3" fmla="*/ 78 h 79"/>
                  <a:gd name="T4" fmla="*/ 200 w 201"/>
                  <a:gd name="T5" fmla="*/ 3 h 79"/>
                  <a:gd name="T6" fmla="*/ 199 w 201"/>
                  <a:gd name="T7" fmla="*/ 0 h 79"/>
                  <a:gd name="T8" fmla="*/ 0 w 201"/>
                  <a:gd name="T9" fmla="*/ 75 h 79"/>
                  <a:gd name="T10" fmla="*/ 1 w 201"/>
                  <a:gd name="T11" fmla="*/ 76 h 79"/>
                </a:gdLst>
                <a:ahLst/>
                <a:cxnLst>
                  <a:cxn ang="0">
                    <a:pos x="T0" y="T1"/>
                  </a:cxn>
                  <a:cxn ang="0">
                    <a:pos x="T2" y="T3"/>
                  </a:cxn>
                  <a:cxn ang="0">
                    <a:pos x="T4" y="T5"/>
                  </a:cxn>
                  <a:cxn ang="0">
                    <a:pos x="T6" y="T7"/>
                  </a:cxn>
                  <a:cxn ang="0">
                    <a:pos x="T8" y="T9"/>
                  </a:cxn>
                  <a:cxn ang="0">
                    <a:pos x="T10" y="T11"/>
                  </a:cxn>
                </a:cxnLst>
                <a:rect l="0" t="0" r="r" b="b"/>
                <a:pathLst>
                  <a:path w="201" h="79">
                    <a:moveTo>
                      <a:pt x="1" y="76"/>
                    </a:moveTo>
                    <a:lnTo>
                      <a:pt x="1" y="78"/>
                    </a:lnTo>
                    <a:lnTo>
                      <a:pt x="200" y="3"/>
                    </a:lnTo>
                    <a:lnTo>
                      <a:pt x="199" y="0"/>
                    </a:lnTo>
                    <a:lnTo>
                      <a:pt x="0" y="75"/>
                    </a:lnTo>
                    <a:lnTo>
                      <a:pt x="1"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8" name="Freeform 208"/>
              <p:cNvSpPr>
                <a:spLocks/>
              </p:cNvSpPr>
              <p:nvPr/>
            </p:nvSpPr>
            <p:spPr bwMode="auto">
              <a:xfrm>
                <a:off x="3996" y="2897"/>
                <a:ext cx="201" cy="79"/>
              </a:xfrm>
              <a:custGeom>
                <a:avLst/>
                <a:gdLst>
                  <a:gd name="T0" fmla="*/ 0 w 201"/>
                  <a:gd name="T1" fmla="*/ 77 h 79"/>
                  <a:gd name="T2" fmla="*/ 1 w 201"/>
                  <a:gd name="T3" fmla="*/ 78 h 79"/>
                  <a:gd name="T4" fmla="*/ 200 w 201"/>
                  <a:gd name="T5" fmla="*/ 3 h 79"/>
                  <a:gd name="T6" fmla="*/ 199 w 201"/>
                  <a:gd name="T7" fmla="*/ 0 h 79"/>
                  <a:gd name="T8" fmla="*/ 0 w 201"/>
                  <a:gd name="T9" fmla="*/ 75 h 79"/>
                  <a:gd name="T10" fmla="*/ 0 w 201"/>
                  <a:gd name="T11" fmla="*/ 77 h 79"/>
                </a:gdLst>
                <a:ahLst/>
                <a:cxnLst>
                  <a:cxn ang="0">
                    <a:pos x="T0" y="T1"/>
                  </a:cxn>
                  <a:cxn ang="0">
                    <a:pos x="T2" y="T3"/>
                  </a:cxn>
                  <a:cxn ang="0">
                    <a:pos x="T4" y="T5"/>
                  </a:cxn>
                  <a:cxn ang="0">
                    <a:pos x="T6" y="T7"/>
                  </a:cxn>
                  <a:cxn ang="0">
                    <a:pos x="T8" y="T9"/>
                  </a:cxn>
                  <a:cxn ang="0">
                    <a:pos x="T10" y="T11"/>
                  </a:cxn>
                </a:cxnLst>
                <a:rect l="0" t="0" r="r" b="b"/>
                <a:pathLst>
                  <a:path w="201" h="79">
                    <a:moveTo>
                      <a:pt x="0" y="77"/>
                    </a:moveTo>
                    <a:lnTo>
                      <a:pt x="1" y="78"/>
                    </a:lnTo>
                    <a:lnTo>
                      <a:pt x="200" y="3"/>
                    </a:lnTo>
                    <a:lnTo>
                      <a:pt x="199" y="0"/>
                    </a:lnTo>
                    <a:lnTo>
                      <a:pt x="0" y="75"/>
                    </a:lnTo>
                    <a:lnTo>
                      <a:pt x="0" y="77"/>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9" name="Freeform 209"/>
              <p:cNvSpPr>
                <a:spLocks/>
              </p:cNvSpPr>
              <p:nvPr/>
            </p:nvSpPr>
            <p:spPr bwMode="auto">
              <a:xfrm>
                <a:off x="4003" y="2909"/>
                <a:ext cx="201" cy="78"/>
              </a:xfrm>
              <a:custGeom>
                <a:avLst/>
                <a:gdLst>
                  <a:gd name="T0" fmla="*/ 0 w 201"/>
                  <a:gd name="T1" fmla="*/ 76 h 78"/>
                  <a:gd name="T2" fmla="*/ 1 w 201"/>
                  <a:gd name="T3" fmla="*/ 77 h 78"/>
                  <a:gd name="T4" fmla="*/ 200 w 201"/>
                  <a:gd name="T5" fmla="*/ 3 h 78"/>
                  <a:gd name="T6" fmla="*/ 199 w 201"/>
                  <a:gd name="T7" fmla="*/ 0 h 78"/>
                  <a:gd name="T8" fmla="*/ 0 w 201"/>
                  <a:gd name="T9" fmla="*/ 74 h 78"/>
                  <a:gd name="T10" fmla="*/ 0 w 201"/>
                  <a:gd name="T11" fmla="*/ 76 h 78"/>
                </a:gdLst>
                <a:ahLst/>
                <a:cxnLst>
                  <a:cxn ang="0">
                    <a:pos x="T0" y="T1"/>
                  </a:cxn>
                  <a:cxn ang="0">
                    <a:pos x="T2" y="T3"/>
                  </a:cxn>
                  <a:cxn ang="0">
                    <a:pos x="T4" y="T5"/>
                  </a:cxn>
                  <a:cxn ang="0">
                    <a:pos x="T6" y="T7"/>
                  </a:cxn>
                  <a:cxn ang="0">
                    <a:pos x="T8" y="T9"/>
                  </a:cxn>
                  <a:cxn ang="0">
                    <a:pos x="T10" y="T11"/>
                  </a:cxn>
                </a:cxnLst>
                <a:rect l="0" t="0" r="r" b="b"/>
                <a:pathLst>
                  <a:path w="201" h="78">
                    <a:moveTo>
                      <a:pt x="0" y="76"/>
                    </a:moveTo>
                    <a:lnTo>
                      <a:pt x="1" y="77"/>
                    </a:lnTo>
                    <a:lnTo>
                      <a:pt x="200" y="3"/>
                    </a:lnTo>
                    <a:lnTo>
                      <a:pt x="199"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0" name="Freeform 210"/>
              <p:cNvSpPr>
                <a:spLocks/>
              </p:cNvSpPr>
              <p:nvPr/>
            </p:nvSpPr>
            <p:spPr bwMode="auto">
              <a:xfrm>
                <a:off x="4010" y="2921"/>
                <a:ext cx="200" cy="78"/>
              </a:xfrm>
              <a:custGeom>
                <a:avLst/>
                <a:gdLst>
                  <a:gd name="T0" fmla="*/ 0 w 200"/>
                  <a:gd name="T1" fmla="*/ 76 h 78"/>
                  <a:gd name="T2" fmla="*/ 1 w 200"/>
                  <a:gd name="T3" fmla="*/ 77 h 78"/>
                  <a:gd name="T4" fmla="*/ 199 w 200"/>
                  <a:gd name="T5" fmla="*/ 3 h 78"/>
                  <a:gd name="T6" fmla="*/ 198 w 200"/>
                  <a:gd name="T7" fmla="*/ 0 h 78"/>
                  <a:gd name="T8" fmla="*/ 0 w 200"/>
                  <a:gd name="T9" fmla="*/ 74 h 78"/>
                  <a:gd name="T10" fmla="*/ 0 w 200"/>
                  <a:gd name="T11" fmla="*/ 76 h 78"/>
                </a:gdLst>
                <a:ahLst/>
                <a:cxnLst>
                  <a:cxn ang="0">
                    <a:pos x="T0" y="T1"/>
                  </a:cxn>
                  <a:cxn ang="0">
                    <a:pos x="T2" y="T3"/>
                  </a:cxn>
                  <a:cxn ang="0">
                    <a:pos x="T4" y="T5"/>
                  </a:cxn>
                  <a:cxn ang="0">
                    <a:pos x="T6" y="T7"/>
                  </a:cxn>
                  <a:cxn ang="0">
                    <a:pos x="T8" y="T9"/>
                  </a:cxn>
                  <a:cxn ang="0">
                    <a:pos x="T10" y="T11"/>
                  </a:cxn>
                </a:cxnLst>
                <a:rect l="0" t="0" r="r" b="b"/>
                <a:pathLst>
                  <a:path w="200" h="78">
                    <a:moveTo>
                      <a:pt x="0" y="76"/>
                    </a:moveTo>
                    <a:lnTo>
                      <a:pt x="1" y="77"/>
                    </a:lnTo>
                    <a:lnTo>
                      <a:pt x="199" y="3"/>
                    </a:lnTo>
                    <a:lnTo>
                      <a:pt x="198"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1" name="Freeform 211"/>
              <p:cNvSpPr>
                <a:spLocks/>
              </p:cNvSpPr>
              <p:nvPr/>
            </p:nvSpPr>
            <p:spPr bwMode="auto">
              <a:xfrm>
                <a:off x="4016" y="2933"/>
                <a:ext cx="201" cy="78"/>
              </a:xfrm>
              <a:custGeom>
                <a:avLst/>
                <a:gdLst>
                  <a:gd name="T0" fmla="*/ 0 w 201"/>
                  <a:gd name="T1" fmla="*/ 76 h 78"/>
                  <a:gd name="T2" fmla="*/ 1 w 201"/>
                  <a:gd name="T3" fmla="*/ 77 h 78"/>
                  <a:gd name="T4" fmla="*/ 200 w 201"/>
                  <a:gd name="T5" fmla="*/ 3 h 78"/>
                  <a:gd name="T6" fmla="*/ 199 w 201"/>
                  <a:gd name="T7" fmla="*/ 0 h 78"/>
                  <a:gd name="T8" fmla="*/ 0 w 201"/>
                  <a:gd name="T9" fmla="*/ 74 h 78"/>
                  <a:gd name="T10" fmla="*/ 0 w 201"/>
                  <a:gd name="T11" fmla="*/ 76 h 78"/>
                </a:gdLst>
                <a:ahLst/>
                <a:cxnLst>
                  <a:cxn ang="0">
                    <a:pos x="T0" y="T1"/>
                  </a:cxn>
                  <a:cxn ang="0">
                    <a:pos x="T2" y="T3"/>
                  </a:cxn>
                  <a:cxn ang="0">
                    <a:pos x="T4" y="T5"/>
                  </a:cxn>
                  <a:cxn ang="0">
                    <a:pos x="T6" y="T7"/>
                  </a:cxn>
                  <a:cxn ang="0">
                    <a:pos x="T8" y="T9"/>
                  </a:cxn>
                  <a:cxn ang="0">
                    <a:pos x="T10" y="T11"/>
                  </a:cxn>
                </a:cxnLst>
                <a:rect l="0" t="0" r="r" b="b"/>
                <a:pathLst>
                  <a:path w="201" h="78">
                    <a:moveTo>
                      <a:pt x="0" y="76"/>
                    </a:moveTo>
                    <a:lnTo>
                      <a:pt x="1" y="77"/>
                    </a:lnTo>
                    <a:lnTo>
                      <a:pt x="200" y="3"/>
                    </a:lnTo>
                    <a:lnTo>
                      <a:pt x="199" y="0"/>
                    </a:lnTo>
                    <a:lnTo>
                      <a:pt x="0" y="74"/>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2" name="Freeform 212"/>
              <p:cNvSpPr>
                <a:spLocks/>
              </p:cNvSpPr>
              <p:nvPr/>
            </p:nvSpPr>
            <p:spPr bwMode="auto">
              <a:xfrm>
                <a:off x="4037" y="2945"/>
                <a:ext cx="187" cy="73"/>
              </a:xfrm>
              <a:custGeom>
                <a:avLst/>
                <a:gdLst>
                  <a:gd name="T0" fmla="*/ 186 w 187"/>
                  <a:gd name="T1" fmla="*/ 2 h 73"/>
                  <a:gd name="T2" fmla="*/ 185 w 187"/>
                  <a:gd name="T3" fmla="*/ 0 h 73"/>
                  <a:gd name="T4" fmla="*/ 0 w 187"/>
                  <a:gd name="T5" fmla="*/ 69 h 73"/>
                  <a:gd name="T6" fmla="*/ 1 w 187"/>
                  <a:gd name="T7" fmla="*/ 72 h 73"/>
                  <a:gd name="T8" fmla="*/ 186 w 187"/>
                  <a:gd name="T9" fmla="*/ 3 h 73"/>
                  <a:gd name="T10" fmla="*/ 186 w 187"/>
                  <a:gd name="T11" fmla="*/ 2 h 73"/>
                </a:gdLst>
                <a:ahLst/>
                <a:cxnLst>
                  <a:cxn ang="0">
                    <a:pos x="T0" y="T1"/>
                  </a:cxn>
                  <a:cxn ang="0">
                    <a:pos x="T2" y="T3"/>
                  </a:cxn>
                  <a:cxn ang="0">
                    <a:pos x="T4" y="T5"/>
                  </a:cxn>
                  <a:cxn ang="0">
                    <a:pos x="T6" y="T7"/>
                  </a:cxn>
                  <a:cxn ang="0">
                    <a:pos x="T8" y="T9"/>
                  </a:cxn>
                  <a:cxn ang="0">
                    <a:pos x="T10" y="T11"/>
                  </a:cxn>
                </a:cxnLst>
                <a:rect l="0" t="0" r="r" b="b"/>
                <a:pathLst>
                  <a:path w="187" h="73">
                    <a:moveTo>
                      <a:pt x="186" y="2"/>
                    </a:moveTo>
                    <a:lnTo>
                      <a:pt x="185" y="0"/>
                    </a:lnTo>
                    <a:lnTo>
                      <a:pt x="0" y="69"/>
                    </a:lnTo>
                    <a:lnTo>
                      <a:pt x="1" y="72"/>
                    </a:lnTo>
                    <a:lnTo>
                      <a:pt x="186" y="3"/>
                    </a:lnTo>
                    <a:lnTo>
                      <a:pt x="186" y="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3" name="Freeform 213"/>
              <p:cNvSpPr>
                <a:spLocks/>
              </p:cNvSpPr>
              <p:nvPr/>
            </p:nvSpPr>
            <p:spPr bwMode="auto">
              <a:xfrm>
                <a:off x="4030" y="2956"/>
                <a:ext cx="200" cy="79"/>
              </a:xfrm>
              <a:custGeom>
                <a:avLst/>
                <a:gdLst>
                  <a:gd name="T0" fmla="*/ 0 w 200"/>
                  <a:gd name="T1" fmla="*/ 76 h 79"/>
                  <a:gd name="T2" fmla="*/ 1 w 200"/>
                  <a:gd name="T3" fmla="*/ 78 h 79"/>
                  <a:gd name="T4" fmla="*/ 199 w 200"/>
                  <a:gd name="T5" fmla="*/ 3 h 79"/>
                  <a:gd name="T6" fmla="*/ 198 w 200"/>
                  <a:gd name="T7" fmla="*/ 0 h 79"/>
                  <a:gd name="T8" fmla="*/ 0 w 200"/>
                  <a:gd name="T9" fmla="*/ 75 h 79"/>
                  <a:gd name="T10" fmla="*/ 0 w 200"/>
                  <a:gd name="T11" fmla="*/ 76 h 79"/>
                </a:gdLst>
                <a:ahLst/>
                <a:cxnLst>
                  <a:cxn ang="0">
                    <a:pos x="T0" y="T1"/>
                  </a:cxn>
                  <a:cxn ang="0">
                    <a:pos x="T2" y="T3"/>
                  </a:cxn>
                  <a:cxn ang="0">
                    <a:pos x="T4" y="T5"/>
                  </a:cxn>
                  <a:cxn ang="0">
                    <a:pos x="T6" y="T7"/>
                  </a:cxn>
                  <a:cxn ang="0">
                    <a:pos x="T8" y="T9"/>
                  </a:cxn>
                  <a:cxn ang="0">
                    <a:pos x="T10" y="T11"/>
                  </a:cxn>
                </a:cxnLst>
                <a:rect l="0" t="0" r="r" b="b"/>
                <a:pathLst>
                  <a:path w="200" h="79">
                    <a:moveTo>
                      <a:pt x="0" y="76"/>
                    </a:moveTo>
                    <a:lnTo>
                      <a:pt x="1" y="78"/>
                    </a:lnTo>
                    <a:lnTo>
                      <a:pt x="199" y="3"/>
                    </a:lnTo>
                    <a:lnTo>
                      <a:pt x="198" y="0"/>
                    </a:lnTo>
                    <a:lnTo>
                      <a:pt x="0" y="75"/>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4" name="Freeform 214"/>
              <p:cNvSpPr>
                <a:spLocks/>
              </p:cNvSpPr>
              <p:nvPr/>
            </p:nvSpPr>
            <p:spPr bwMode="auto">
              <a:xfrm>
                <a:off x="4037" y="2968"/>
                <a:ext cx="200" cy="79"/>
              </a:xfrm>
              <a:custGeom>
                <a:avLst/>
                <a:gdLst>
                  <a:gd name="T0" fmla="*/ 0 w 200"/>
                  <a:gd name="T1" fmla="*/ 76 h 79"/>
                  <a:gd name="T2" fmla="*/ 1 w 200"/>
                  <a:gd name="T3" fmla="*/ 78 h 79"/>
                  <a:gd name="T4" fmla="*/ 199 w 200"/>
                  <a:gd name="T5" fmla="*/ 3 h 79"/>
                  <a:gd name="T6" fmla="*/ 198 w 200"/>
                  <a:gd name="T7" fmla="*/ 0 h 79"/>
                  <a:gd name="T8" fmla="*/ 0 w 200"/>
                  <a:gd name="T9" fmla="*/ 75 h 79"/>
                  <a:gd name="T10" fmla="*/ 0 w 200"/>
                  <a:gd name="T11" fmla="*/ 76 h 79"/>
                </a:gdLst>
                <a:ahLst/>
                <a:cxnLst>
                  <a:cxn ang="0">
                    <a:pos x="T0" y="T1"/>
                  </a:cxn>
                  <a:cxn ang="0">
                    <a:pos x="T2" y="T3"/>
                  </a:cxn>
                  <a:cxn ang="0">
                    <a:pos x="T4" y="T5"/>
                  </a:cxn>
                  <a:cxn ang="0">
                    <a:pos x="T6" y="T7"/>
                  </a:cxn>
                  <a:cxn ang="0">
                    <a:pos x="T8" y="T9"/>
                  </a:cxn>
                  <a:cxn ang="0">
                    <a:pos x="T10" y="T11"/>
                  </a:cxn>
                </a:cxnLst>
                <a:rect l="0" t="0" r="r" b="b"/>
                <a:pathLst>
                  <a:path w="200" h="79">
                    <a:moveTo>
                      <a:pt x="0" y="76"/>
                    </a:moveTo>
                    <a:lnTo>
                      <a:pt x="1" y="78"/>
                    </a:lnTo>
                    <a:lnTo>
                      <a:pt x="199" y="3"/>
                    </a:lnTo>
                    <a:lnTo>
                      <a:pt x="198" y="0"/>
                    </a:lnTo>
                    <a:lnTo>
                      <a:pt x="0" y="75"/>
                    </a:lnTo>
                    <a:lnTo>
                      <a:pt x="0" y="76"/>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5" name="Freeform 215"/>
              <p:cNvSpPr>
                <a:spLocks/>
              </p:cNvSpPr>
              <p:nvPr/>
            </p:nvSpPr>
            <p:spPr bwMode="auto">
              <a:xfrm>
                <a:off x="3938" y="2767"/>
                <a:ext cx="185" cy="72"/>
              </a:xfrm>
              <a:custGeom>
                <a:avLst/>
                <a:gdLst>
                  <a:gd name="T0" fmla="*/ 0 w 185"/>
                  <a:gd name="T1" fmla="*/ 70 h 72"/>
                  <a:gd name="T2" fmla="*/ 1 w 185"/>
                  <a:gd name="T3" fmla="*/ 71 h 72"/>
                  <a:gd name="T4" fmla="*/ 184 w 185"/>
                  <a:gd name="T5" fmla="*/ 3 h 72"/>
                  <a:gd name="T6" fmla="*/ 183 w 185"/>
                  <a:gd name="T7" fmla="*/ 0 h 72"/>
                  <a:gd name="T8" fmla="*/ 0 w 185"/>
                  <a:gd name="T9" fmla="*/ 68 h 72"/>
                  <a:gd name="T10" fmla="*/ 0 w 185"/>
                  <a:gd name="T11" fmla="*/ 70 h 72"/>
                </a:gdLst>
                <a:ahLst/>
                <a:cxnLst>
                  <a:cxn ang="0">
                    <a:pos x="T0" y="T1"/>
                  </a:cxn>
                  <a:cxn ang="0">
                    <a:pos x="T2" y="T3"/>
                  </a:cxn>
                  <a:cxn ang="0">
                    <a:pos x="T4" y="T5"/>
                  </a:cxn>
                  <a:cxn ang="0">
                    <a:pos x="T6" y="T7"/>
                  </a:cxn>
                  <a:cxn ang="0">
                    <a:pos x="T8" y="T9"/>
                  </a:cxn>
                  <a:cxn ang="0">
                    <a:pos x="T10" y="T11"/>
                  </a:cxn>
                </a:cxnLst>
                <a:rect l="0" t="0" r="r" b="b"/>
                <a:pathLst>
                  <a:path w="185" h="72">
                    <a:moveTo>
                      <a:pt x="0" y="70"/>
                    </a:moveTo>
                    <a:lnTo>
                      <a:pt x="1" y="71"/>
                    </a:lnTo>
                    <a:lnTo>
                      <a:pt x="184" y="3"/>
                    </a:lnTo>
                    <a:lnTo>
                      <a:pt x="183" y="0"/>
                    </a:lnTo>
                    <a:lnTo>
                      <a:pt x="0" y="68"/>
                    </a:lnTo>
                    <a:lnTo>
                      <a:pt x="0" y="7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6" name="Freeform 216"/>
              <p:cNvSpPr>
                <a:spLocks/>
              </p:cNvSpPr>
              <p:nvPr/>
            </p:nvSpPr>
            <p:spPr bwMode="auto">
              <a:xfrm>
                <a:off x="3959" y="2705"/>
                <a:ext cx="305" cy="298"/>
              </a:xfrm>
              <a:custGeom>
                <a:avLst/>
                <a:gdLst>
                  <a:gd name="T0" fmla="*/ 49 w 305"/>
                  <a:gd name="T1" fmla="*/ 172 h 298"/>
                  <a:gd name="T2" fmla="*/ 54 w 305"/>
                  <a:gd name="T3" fmla="*/ 171 h 298"/>
                  <a:gd name="T4" fmla="*/ 55 w 305"/>
                  <a:gd name="T5" fmla="*/ 170 h 298"/>
                  <a:gd name="T6" fmla="*/ 53 w 305"/>
                  <a:gd name="T7" fmla="*/ 169 h 298"/>
                  <a:gd name="T8" fmla="*/ 53 w 305"/>
                  <a:gd name="T9" fmla="*/ 166 h 298"/>
                  <a:gd name="T10" fmla="*/ 54 w 305"/>
                  <a:gd name="T11" fmla="*/ 163 h 298"/>
                  <a:gd name="T12" fmla="*/ 58 w 305"/>
                  <a:gd name="T13" fmla="*/ 162 h 298"/>
                  <a:gd name="T14" fmla="*/ 61 w 305"/>
                  <a:gd name="T15" fmla="*/ 164 h 298"/>
                  <a:gd name="T16" fmla="*/ 63 w 305"/>
                  <a:gd name="T17" fmla="*/ 168 h 298"/>
                  <a:gd name="T18" fmla="*/ 61 w 305"/>
                  <a:gd name="T19" fmla="*/ 171 h 298"/>
                  <a:gd name="T20" fmla="*/ 57 w 305"/>
                  <a:gd name="T21" fmla="*/ 171 h 298"/>
                  <a:gd name="T22" fmla="*/ 49 w 305"/>
                  <a:gd name="T23" fmla="*/ 172 h 298"/>
                  <a:gd name="T24" fmla="*/ 92 w 305"/>
                  <a:gd name="T25" fmla="*/ 260 h 298"/>
                  <a:gd name="T26" fmla="*/ 96 w 305"/>
                  <a:gd name="T27" fmla="*/ 261 h 298"/>
                  <a:gd name="T28" fmla="*/ 99 w 305"/>
                  <a:gd name="T29" fmla="*/ 264 h 298"/>
                  <a:gd name="T30" fmla="*/ 99 w 305"/>
                  <a:gd name="T31" fmla="*/ 267 h 298"/>
                  <a:gd name="T32" fmla="*/ 96 w 305"/>
                  <a:gd name="T33" fmla="*/ 269 h 298"/>
                  <a:gd name="T34" fmla="*/ 92 w 305"/>
                  <a:gd name="T35" fmla="*/ 269 h 298"/>
                  <a:gd name="T36" fmla="*/ 89 w 305"/>
                  <a:gd name="T37" fmla="*/ 266 h 298"/>
                  <a:gd name="T38" fmla="*/ 89 w 305"/>
                  <a:gd name="T39" fmla="*/ 262 h 298"/>
                  <a:gd name="T40" fmla="*/ 92 w 305"/>
                  <a:gd name="T41" fmla="*/ 260 h 298"/>
                  <a:gd name="T42" fmla="*/ 87 w 305"/>
                  <a:gd name="T43" fmla="*/ 261 h 298"/>
                  <a:gd name="T44" fmla="*/ 82 w 305"/>
                  <a:gd name="T45" fmla="*/ 262 h 298"/>
                  <a:gd name="T46" fmla="*/ 304 w 305"/>
                  <a:gd name="T47" fmla="*/ 256 h 298"/>
                  <a:gd name="T48" fmla="*/ 0 w 305"/>
                  <a:gd name="T49" fmla="*/ 41 h 298"/>
                  <a:gd name="T50" fmla="*/ 12 w 305"/>
                  <a:gd name="T51" fmla="*/ 70 h 298"/>
                  <a:gd name="T52" fmla="*/ 15 w 305"/>
                  <a:gd name="T53" fmla="*/ 69 h 298"/>
                  <a:gd name="T54" fmla="*/ 16 w 305"/>
                  <a:gd name="T55" fmla="*/ 67 h 298"/>
                  <a:gd name="T56" fmla="*/ 18 w 305"/>
                  <a:gd name="T57" fmla="*/ 65 h 298"/>
                  <a:gd name="T58" fmla="*/ 21 w 305"/>
                  <a:gd name="T59" fmla="*/ 64 h 298"/>
                  <a:gd name="T60" fmla="*/ 25 w 305"/>
                  <a:gd name="T61" fmla="*/ 66 h 298"/>
                  <a:gd name="T62" fmla="*/ 26 w 305"/>
                  <a:gd name="T63" fmla="*/ 70 h 298"/>
                  <a:gd name="T64" fmla="*/ 25 w 305"/>
                  <a:gd name="T65" fmla="*/ 73 h 298"/>
                  <a:gd name="T66" fmla="*/ 21 w 305"/>
                  <a:gd name="T67" fmla="*/ 73 h 298"/>
                  <a:gd name="T68" fmla="*/ 17 w 305"/>
                  <a:gd name="T69" fmla="*/ 71 h 298"/>
                  <a:gd name="T70" fmla="*/ 15 w 305"/>
                  <a:gd name="T71" fmla="*/ 69 h 298"/>
                  <a:gd name="T72" fmla="*/ 12 w 305"/>
                  <a:gd name="T73" fmla="*/ 7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5" h="298">
                    <a:moveTo>
                      <a:pt x="11" y="70"/>
                    </a:moveTo>
                    <a:lnTo>
                      <a:pt x="49" y="172"/>
                    </a:lnTo>
                    <a:lnTo>
                      <a:pt x="52" y="171"/>
                    </a:lnTo>
                    <a:lnTo>
                      <a:pt x="54" y="171"/>
                    </a:lnTo>
                    <a:lnTo>
                      <a:pt x="55" y="171"/>
                    </a:lnTo>
                    <a:lnTo>
                      <a:pt x="55" y="170"/>
                    </a:lnTo>
                    <a:lnTo>
                      <a:pt x="54" y="170"/>
                    </a:lnTo>
                    <a:lnTo>
                      <a:pt x="53" y="169"/>
                    </a:lnTo>
                    <a:lnTo>
                      <a:pt x="53" y="168"/>
                    </a:lnTo>
                    <a:lnTo>
                      <a:pt x="53" y="166"/>
                    </a:lnTo>
                    <a:lnTo>
                      <a:pt x="53" y="164"/>
                    </a:lnTo>
                    <a:lnTo>
                      <a:pt x="54" y="163"/>
                    </a:lnTo>
                    <a:lnTo>
                      <a:pt x="56" y="162"/>
                    </a:lnTo>
                    <a:lnTo>
                      <a:pt x="58" y="162"/>
                    </a:lnTo>
                    <a:lnTo>
                      <a:pt x="60" y="163"/>
                    </a:lnTo>
                    <a:lnTo>
                      <a:pt x="61" y="164"/>
                    </a:lnTo>
                    <a:lnTo>
                      <a:pt x="62" y="166"/>
                    </a:lnTo>
                    <a:lnTo>
                      <a:pt x="63" y="168"/>
                    </a:lnTo>
                    <a:lnTo>
                      <a:pt x="62" y="170"/>
                    </a:lnTo>
                    <a:lnTo>
                      <a:pt x="61" y="171"/>
                    </a:lnTo>
                    <a:lnTo>
                      <a:pt x="59" y="172"/>
                    </a:lnTo>
                    <a:lnTo>
                      <a:pt x="57" y="171"/>
                    </a:lnTo>
                    <a:lnTo>
                      <a:pt x="55" y="171"/>
                    </a:lnTo>
                    <a:lnTo>
                      <a:pt x="49" y="172"/>
                    </a:lnTo>
                    <a:lnTo>
                      <a:pt x="82" y="262"/>
                    </a:lnTo>
                    <a:lnTo>
                      <a:pt x="92" y="260"/>
                    </a:lnTo>
                    <a:lnTo>
                      <a:pt x="94" y="260"/>
                    </a:lnTo>
                    <a:lnTo>
                      <a:pt x="96" y="261"/>
                    </a:lnTo>
                    <a:lnTo>
                      <a:pt x="98" y="262"/>
                    </a:lnTo>
                    <a:lnTo>
                      <a:pt x="99" y="264"/>
                    </a:lnTo>
                    <a:lnTo>
                      <a:pt x="99" y="266"/>
                    </a:lnTo>
                    <a:lnTo>
                      <a:pt x="99" y="267"/>
                    </a:lnTo>
                    <a:lnTo>
                      <a:pt x="97" y="269"/>
                    </a:lnTo>
                    <a:lnTo>
                      <a:pt x="96" y="269"/>
                    </a:lnTo>
                    <a:lnTo>
                      <a:pt x="94" y="269"/>
                    </a:lnTo>
                    <a:lnTo>
                      <a:pt x="92" y="269"/>
                    </a:lnTo>
                    <a:lnTo>
                      <a:pt x="90" y="267"/>
                    </a:lnTo>
                    <a:lnTo>
                      <a:pt x="89" y="266"/>
                    </a:lnTo>
                    <a:lnTo>
                      <a:pt x="89" y="264"/>
                    </a:lnTo>
                    <a:lnTo>
                      <a:pt x="89" y="262"/>
                    </a:lnTo>
                    <a:lnTo>
                      <a:pt x="90" y="261"/>
                    </a:lnTo>
                    <a:lnTo>
                      <a:pt x="92" y="260"/>
                    </a:lnTo>
                    <a:lnTo>
                      <a:pt x="90" y="260"/>
                    </a:lnTo>
                    <a:lnTo>
                      <a:pt x="87" y="261"/>
                    </a:lnTo>
                    <a:lnTo>
                      <a:pt x="83" y="262"/>
                    </a:lnTo>
                    <a:lnTo>
                      <a:pt x="82" y="262"/>
                    </a:lnTo>
                    <a:lnTo>
                      <a:pt x="95" y="297"/>
                    </a:lnTo>
                    <a:lnTo>
                      <a:pt x="304" y="256"/>
                    </a:lnTo>
                    <a:lnTo>
                      <a:pt x="209" y="0"/>
                    </a:lnTo>
                    <a:lnTo>
                      <a:pt x="0" y="41"/>
                    </a:lnTo>
                    <a:lnTo>
                      <a:pt x="11" y="70"/>
                    </a:lnTo>
                    <a:lnTo>
                      <a:pt x="12" y="70"/>
                    </a:lnTo>
                    <a:lnTo>
                      <a:pt x="13" y="69"/>
                    </a:lnTo>
                    <a:lnTo>
                      <a:pt x="15" y="69"/>
                    </a:lnTo>
                    <a:lnTo>
                      <a:pt x="16" y="69"/>
                    </a:lnTo>
                    <a:lnTo>
                      <a:pt x="16" y="67"/>
                    </a:lnTo>
                    <a:lnTo>
                      <a:pt x="17" y="66"/>
                    </a:lnTo>
                    <a:lnTo>
                      <a:pt x="18" y="65"/>
                    </a:lnTo>
                    <a:lnTo>
                      <a:pt x="19" y="64"/>
                    </a:lnTo>
                    <a:lnTo>
                      <a:pt x="21" y="64"/>
                    </a:lnTo>
                    <a:lnTo>
                      <a:pt x="23" y="65"/>
                    </a:lnTo>
                    <a:lnTo>
                      <a:pt x="25" y="66"/>
                    </a:lnTo>
                    <a:lnTo>
                      <a:pt x="26" y="68"/>
                    </a:lnTo>
                    <a:lnTo>
                      <a:pt x="26" y="70"/>
                    </a:lnTo>
                    <a:lnTo>
                      <a:pt x="26" y="71"/>
                    </a:lnTo>
                    <a:lnTo>
                      <a:pt x="25" y="73"/>
                    </a:lnTo>
                    <a:lnTo>
                      <a:pt x="23" y="74"/>
                    </a:lnTo>
                    <a:lnTo>
                      <a:pt x="21" y="73"/>
                    </a:lnTo>
                    <a:lnTo>
                      <a:pt x="19" y="72"/>
                    </a:lnTo>
                    <a:lnTo>
                      <a:pt x="17" y="71"/>
                    </a:lnTo>
                    <a:lnTo>
                      <a:pt x="16" y="69"/>
                    </a:lnTo>
                    <a:lnTo>
                      <a:pt x="15" y="69"/>
                    </a:lnTo>
                    <a:lnTo>
                      <a:pt x="14" y="69"/>
                    </a:lnTo>
                    <a:lnTo>
                      <a:pt x="12" y="70"/>
                    </a:lnTo>
                    <a:lnTo>
                      <a:pt x="11" y="7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7" name="Freeform 217"/>
              <p:cNvSpPr>
                <a:spLocks/>
              </p:cNvSpPr>
              <p:nvPr/>
            </p:nvSpPr>
            <p:spPr bwMode="auto">
              <a:xfrm>
                <a:off x="3969" y="2775"/>
                <a:ext cx="42" cy="105"/>
              </a:xfrm>
              <a:custGeom>
                <a:avLst/>
                <a:gdLst>
                  <a:gd name="T0" fmla="*/ 40 w 42"/>
                  <a:gd name="T1" fmla="*/ 101 h 105"/>
                  <a:gd name="T2" fmla="*/ 41 w 42"/>
                  <a:gd name="T3" fmla="*/ 102 h 105"/>
                  <a:gd name="T4" fmla="*/ 3 w 42"/>
                  <a:gd name="T5" fmla="*/ 0 h 105"/>
                  <a:gd name="T6" fmla="*/ 0 w 42"/>
                  <a:gd name="T7" fmla="*/ 1 h 105"/>
                  <a:gd name="T8" fmla="*/ 38 w 42"/>
                  <a:gd name="T9" fmla="*/ 102 h 105"/>
                  <a:gd name="T10" fmla="*/ 40 w 42"/>
                  <a:gd name="T11" fmla="*/ 104 h 105"/>
                  <a:gd name="T12" fmla="*/ 38 w 42"/>
                  <a:gd name="T13" fmla="*/ 102 h 105"/>
                  <a:gd name="T14" fmla="*/ 39 w 42"/>
                  <a:gd name="T15" fmla="*/ 104 h 105"/>
                  <a:gd name="T16" fmla="*/ 40 w 42"/>
                  <a:gd name="T17" fmla="*/ 104 h 105"/>
                  <a:gd name="T18" fmla="*/ 40 w 42"/>
                  <a:gd name="T19" fmla="*/ 10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05">
                    <a:moveTo>
                      <a:pt x="40" y="101"/>
                    </a:moveTo>
                    <a:lnTo>
                      <a:pt x="41" y="102"/>
                    </a:lnTo>
                    <a:lnTo>
                      <a:pt x="3" y="0"/>
                    </a:lnTo>
                    <a:lnTo>
                      <a:pt x="0" y="1"/>
                    </a:lnTo>
                    <a:lnTo>
                      <a:pt x="38" y="102"/>
                    </a:lnTo>
                    <a:lnTo>
                      <a:pt x="40" y="104"/>
                    </a:lnTo>
                    <a:lnTo>
                      <a:pt x="38" y="102"/>
                    </a:lnTo>
                    <a:lnTo>
                      <a:pt x="39" y="104"/>
                    </a:lnTo>
                    <a:lnTo>
                      <a:pt x="40" y="104"/>
                    </a:lnTo>
                    <a:lnTo>
                      <a:pt x="40" y="10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8" name="Freeform 218"/>
              <p:cNvSpPr>
                <a:spLocks/>
              </p:cNvSpPr>
              <p:nvPr/>
            </p:nvSpPr>
            <p:spPr bwMode="auto">
              <a:xfrm>
                <a:off x="4008" y="2875"/>
                <a:ext cx="13" cy="5"/>
              </a:xfrm>
              <a:custGeom>
                <a:avLst/>
                <a:gdLst>
                  <a:gd name="T0" fmla="*/ 6 w 13"/>
                  <a:gd name="T1" fmla="*/ 2 h 5"/>
                  <a:gd name="T2" fmla="*/ 7 w 13"/>
                  <a:gd name="T3" fmla="*/ 0 h 5"/>
                  <a:gd name="T4" fmla="*/ 5 w 13"/>
                  <a:gd name="T5" fmla="*/ 0 h 5"/>
                  <a:gd name="T6" fmla="*/ 3 w 13"/>
                  <a:gd name="T7" fmla="*/ 0 h 5"/>
                  <a:gd name="T8" fmla="*/ 0 w 13"/>
                  <a:gd name="T9" fmla="*/ 1 h 5"/>
                  <a:gd name="T10" fmla="*/ 0 w 13"/>
                  <a:gd name="T11" fmla="*/ 4 h 5"/>
                  <a:gd name="T12" fmla="*/ 1 w 13"/>
                  <a:gd name="T13" fmla="*/ 4 h 5"/>
                  <a:gd name="T14" fmla="*/ 3 w 13"/>
                  <a:gd name="T15" fmla="*/ 3 h 5"/>
                  <a:gd name="T16" fmla="*/ 5 w 13"/>
                  <a:gd name="T17" fmla="*/ 3 h 5"/>
                  <a:gd name="T18" fmla="*/ 7 w 13"/>
                  <a:gd name="T19" fmla="*/ 3 h 5"/>
                  <a:gd name="T20" fmla="*/ 8 w 13"/>
                  <a:gd name="T21" fmla="*/ 0 h 5"/>
                  <a:gd name="T22" fmla="*/ 7 w 13"/>
                  <a:gd name="T23" fmla="*/ 3 h 5"/>
                  <a:gd name="T24" fmla="*/ 12 w 13"/>
                  <a:gd name="T25" fmla="*/ 3 h 5"/>
                  <a:gd name="T26" fmla="*/ 8 w 13"/>
                  <a:gd name="T27" fmla="*/ 0 h 5"/>
                  <a:gd name="T28" fmla="*/ 6 w 13"/>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5">
                    <a:moveTo>
                      <a:pt x="6" y="2"/>
                    </a:moveTo>
                    <a:lnTo>
                      <a:pt x="7" y="0"/>
                    </a:lnTo>
                    <a:lnTo>
                      <a:pt x="5" y="0"/>
                    </a:lnTo>
                    <a:lnTo>
                      <a:pt x="3" y="0"/>
                    </a:lnTo>
                    <a:lnTo>
                      <a:pt x="0" y="1"/>
                    </a:lnTo>
                    <a:lnTo>
                      <a:pt x="0" y="4"/>
                    </a:lnTo>
                    <a:lnTo>
                      <a:pt x="1" y="4"/>
                    </a:lnTo>
                    <a:lnTo>
                      <a:pt x="3" y="3"/>
                    </a:lnTo>
                    <a:lnTo>
                      <a:pt x="5" y="3"/>
                    </a:lnTo>
                    <a:lnTo>
                      <a:pt x="7" y="3"/>
                    </a:lnTo>
                    <a:lnTo>
                      <a:pt x="8" y="0"/>
                    </a:lnTo>
                    <a:lnTo>
                      <a:pt x="7" y="3"/>
                    </a:lnTo>
                    <a:lnTo>
                      <a:pt x="12" y="3"/>
                    </a:lnTo>
                    <a:lnTo>
                      <a:pt x="8" y="0"/>
                    </a:lnTo>
                    <a:lnTo>
                      <a:pt x="6"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9" name="Freeform 219"/>
              <p:cNvSpPr>
                <a:spLocks/>
              </p:cNvSpPr>
              <p:nvPr/>
            </p:nvSpPr>
            <p:spPr bwMode="auto">
              <a:xfrm>
                <a:off x="4011" y="2873"/>
                <a:ext cx="6" cy="5"/>
              </a:xfrm>
              <a:custGeom>
                <a:avLst/>
                <a:gdLst>
                  <a:gd name="T0" fmla="*/ 0 w 6"/>
                  <a:gd name="T1" fmla="*/ 1 h 5"/>
                  <a:gd name="T2" fmla="*/ 1 w 6"/>
                  <a:gd name="T3" fmla="*/ 2 h 5"/>
                  <a:gd name="T4" fmla="*/ 2 w 6"/>
                  <a:gd name="T5" fmla="*/ 3 h 5"/>
                  <a:gd name="T6" fmla="*/ 3 w 6"/>
                  <a:gd name="T7" fmla="*/ 4 h 5"/>
                  <a:gd name="T8" fmla="*/ 5 w 6"/>
                  <a:gd name="T9" fmla="*/ 2 h 5"/>
                  <a:gd name="T10" fmla="*/ 4 w 6"/>
                  <a:gd name="T11" fmla="*/ 1 h 5"/>
                  <a:gd name="T12" fmla="*/ 3 w 6"/>
                  <a:gd name="T13" fmla="*/ 0 h 5"/>
                  <a:gd name="T14" fmla="*/ 0 w 6"/>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0" y="1"/>
                    </a:moveTo>
                    <a:lnTo>
                      <a:pt x="1" y="2"/>
                    </a:lnTo>
                    <a:lnTo>
                      <a:pt x="2" y="3"/>
                    </a:lnTo>
                    <a:lnTo>
                      <a:pt x="3" y="4"/>
                    </a:lnTo>
                    <a:lnTo>
                      <a:pt x="5" y="2"/>
                    </a:lnTo>
                    <a:lnTo>
                      <a:pt x="4" y="1"/>
                    </a:lnTo>
                    <a:lnTo>
                      <a:pt x="3" y="0"/>
                    </a:lnTo>
                    <a:lnTo>
                      <a:pt x="0"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0" name="Freeform 220"/>
              <p:cNvSpPr>
                <a:spLocks/>
              </p:cNvSpPr>
              <p:nvPr/>
            </p:nvSpPr>
            <p:spPr bwMode="auto">
              <a:xfrm>
                <a:off x="4011" y="2866"/>
                <a:ext cx="6" cy="8"/>
              </a:xfrm>
              <a:custGeom>
                <a:avLst/>
                <a:gdLst>
                  <a:gd name="T0" fmla="*/ 5 w 6"/>
                  <a:gd name="T1" fmla="*/ 0 h 8"/>
                  <a:gd name="T2" fmla="*/ 4 w 6"/>
                  <a:gd name="T3" fmla="*/ 0 h 8"/>
                  <a:gd name="T4" fmla="*/ 2 w 6"/>
                  <a:gd name="T5" fmla="*/ 1 h 8"/>
                  <a:gd name="T6" fmla="*/ 0 w 6"/>
                  <a:gd name="T7" fmla="*/ 3 h 8"/>
                  <a:gd name="T8" fmla="*/ 0 w 6"/>
                  <a:gd name="T9" fmla="*/ 5 h 8"/>
                  <a:gd name="T10" fmla="*/ 0 w 6"/>
                  <a:gd name="T11" fmla="*/ 7 h 8"/>
                  <a:gd name="T12" fmla="*/ 3 w 6"/>
                  <a:gd name="T13" fmla="*/ 6 h 8"/>
                  <a:gd name="T14" fmla="*/ 3 w 6"/>
                  <a:gd name="T15" fmla="*/ 5 h 8"/>
                  <a:gd name="T16" fmla="*/ 3 w 6"/>
                  <a:gd name="T17" fmla="*/ 3 h 8"/>
                  <a:gd name="T18" fmla="*/ 5 w 6"/>
                  <a:gd name="T19" fmla="*/ 2 h 8"/>
                  <a:gd name="T20" fmla="*/ 5 w 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0"/>
                    </a:moveTo>
                    <a:lnTo>
                      <a:pt x="4" y="0"/>
                    </a:lnTo>
                    <a:lnTo>
                      <a:pt x="2" y="1"/>
                    </a:lnTo>
                    <a:lnTo>
                      <a:pt x="0" y="3"/>
                    </a:lnTo>
                    <a:lnTo>
                      <a:pt x="0" y="5"/>
                    </a:lnTo>
                    <a:lnTo>
                      <a:pt x="0" y="7"/>
                    </a:lnTo>
                    <a:lnTo>
                      <a:pt x="3" y="6"/>
                    </a:lnTo>
                    <a:lnTo>
                      <a:pt x="3" y="5"/>
                    </a:lnTo>
                    <a:lnTo>
                      <a:pt x="3" y="3"/>
                    </a:lnTo>
                    <a:lnTo>
                      <a:pt x="5" y="2"/>
                    </a:lnTo>
                    <a:lnTo>
                      <a:pt x="5"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1" name="Freeform 221"/>
              <p:cNvSpPr>
                <a:spLocks/>
              </p:cNvSpPr>
              <p:nvPr/>
            </p:nvSpPr>
            <p:spPr bwMode="auto">
              <a:xfrm>
                <a:off x="4015" y="2866"/>
                <a:ext cx="10" cy="6"/>
              </a:xfrm>
              <a:custGeom>
                <a:avLst/>
                <a:gdLst>
                  <a:gd name="T0" fmla="*/ 9 w 10"/>
                  <a:gd name="T1" fmla="*/ 4 h 6"/>
                  <a:gd name="T2" fmla="*/ 7 w 10"/>
                  <a:gd name="T3" fmla="*/ 2 h 6"/>
                  <a:gd name="T4" fmla="*/ 5 w 10"/>
                  <a:gd name="T5" fmla="*/ 1 h 6"/>
                  <a:gd name="T6" fmla="*/ 2 w 10"/>
                  <a:gd name="T7" fmla="*/ 0 h 6"/>
                  <a:gd name="T8" fmla="*/ 0 w 10"/>
                  <a:gd name="T9" fmla="*/ 0 h 6"/>
                  <a:gd name="T10" fmla="*/ 0 w 10"/>
                  <a:gd name="T11" fmla="*/ 2 h 6"/>
                  <a:gd name="T12" fmla="*/ 2 w 10"/>
                  <a:gd name="T13" fmla="*/ 2 h 6"/>
                  <a:gd name="T14" fmla="*/ 3 w 10"/>
                  <a:gd name="T15" fmla="*/ 3 h 6"/>
                  <a:gd name="T16" fmla="*/ 5 w 10"/>
                  <a:gd name="T17" fmla="*/ 4 h 6"/>
                  <a:gd name="T18" fmla="*/ 6 w 10"/>
                  <a:gd name="T19" fmla="*/ 5 h 6"/>
                  <a:gd name="T20" fmla="*/ 9 w 10"/>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9" y="4"/>
                    </a:moveTo>
                    <a:lnTo>
                      <a:pt x="7" y="2"/>
                    </a:lnTo>
                    <a:lnTo>
                      <a:pt x="5" y="1"/>
                    </a:lnTo>
                    <a:lnTo>
                      <a:pt x="2" y="0"/>
                    </a:lnTo>
                    <a:lnTo>
                      <a:pt x="0" y="0"/>
                    </a:lnTo>
                    <a:lnTo>
                      <a:pt x="0" y="2"/>
                    </a:lnTo>
                    <a:lnTo>
                      <a:pt x="2" y="2"/>
                    </a:lnTo>
                    <a:lnTo>
                      <a:pt x="3" y="3"/>
                    </a:lnTo>
                    <a:lnTo>
                      <a:pt x="5" y="4"/>
                    </a:lnTo>
                    <a:lnTo>
                      <a:pt x="6" y="5"/>
                    </a:lnTo>
                    <a:lnTo>
                      <a:pt x="9"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2" name="Freeform 222"/>
              <p:cNvSpPr>
                <a:spLocks/>
              </p:cNvSpPr>
              <p:nvPr/>
            </p:nvSpPr>
            <p:spPr bwMode="auto">
              <a:xfrm>
                <a:off x="4018" y="2871"/>
                <a:ext cx="7" cy="8"/>
              </a:xfrm>
              <a:custGeom>
                <a:avLst/>
                <a:gdLst>
                  <a:gd name="T0" fmla="*/ 0 w 7"/>
                  <a:gd name="T1" fmla="*/ 7 h 8"/>
                  <a:gd name="T2" fmla="*/ 1 w 7"/>
                  <a:gd name="T3" fmla="*/ 7 h 8"/>
                  <a:gd name="T4" fmla="*/ 3 w 7"/>
                  <a:gd name="T5" fmla="*/ 6 h 8"/>
                  <a:gd name="T6" fmla="*/ 5 w 7"/>
                  <a:gd name="T7" fmla="*/ 4 h 8"/>
                  <a:gd name="T8" fmla="*/ 6 w 7"/>
                  <a:gd name="T9" fmla="*/ 2 h 8"/>
                  <a:gd name="T10" fmla="*/ 6 w 7"/>
                  <a:gd name="T11" fmla="*/ 0 h 8"/>
                  <a:gd name="T12" fmla="*/ 2 w 7"/>
                  <a:gd name="T13" fmla="*/ 1 h 8"/>
                  <a:gd name="T14" fmla="*/ 3 w 7"/>
                  <a:gd name="T15" fmla="*/ 2 h 8"/>
                  <a:gd name="T16" fmla="*/ 3 w 7"/>
                  <a:gd name="T17" fmla="*/ 3 h 8"/>
                  <a:gd name="T18" fmla="*/ 2 w 7"/>
                  <a:gd name="T19" fmla="*/ 4 h 8"/>
                  <a:gd name="T20" fmla="*/ 0 w 7"/>
                  <a:gd name="T21" fmla="*/ 4 h 8"/>
                  <a:gd name="T22" fmla="*/ 0 w 7"/>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0" y="7"/>
                    </a:moveTo>
                    <a:lnTo>
                      <a:pt x="1" y="7"/>
                    </a:lnTo>
                    <a:lnTo>
                      <a:pt x="3" y="6"/>
                    </a:lnTo>
                    <a:lnTo>
                      <a:pt x="5" y="4"/>
                    </a:lnTo>
                    <a:lnTo>
                      <a:pt x="6" y="2"/>
                    </a:lnTo>
                    <a:lnTo>
                      <a:pt x="6" y="0"/>
                    </a:lnTo>
                    <a:lnTo>
                      <a:pt x="2" y="1"/>
                    </a:lnTo>
                    <a:lnTo>
                      <a:pt x="3" y="2"/>
                    </a:lnTo>
                    <a:lnTo>
                      <a:pt x="3" y="3"/>
                    </a:lnTo>
                    <a:lnTo>
                      <a:pt x="2" y="4"/>
                    </a:lnTo>
                    <a:lnTo>
                      <a:pt x="0" y="4"/>
                    </a:lnTo>
                    <a:lnTo>
                      <a:pt x="0" y="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3" name="Freeform 223"/>
              <p:cNvSpPr>
                <a:spLocks/>
              </p:cNvSpPr>
              <p:nvPr/>
            </p:nvSpPr>
            <p:spPr bwMode="auto">
              <a:xfrm>
                <a:off x="4015" y="2875"/>
                <a:ext cx="5" cy="4"/>
              </a:xfrm>
              <a:custGeom>
                <a:avLst/>
                <a:gdLst>
                  <a:gd name="T0" fmla="*/ 0 w 5"/>
                  <a:gd name="T1" fmla="*/ 2 h 4"/>
                  <a:gd name="T2" fmla="*/ 1 w 5"/>
                  <a:gd name="T3" fmla="*/ 3 h 4"/>
                  <a:gd name="T4" fmla="*/ 2 w 5"/>
                  <a:gd name="T5" fmla="*/ 3 h 4"/>
                  <a:gd name="T6" fmla="*/ 3 w 5"/>
                  <a:gd name="T7" fmla="*/ 3 h 4"/>
                  <a:gd name="T8" fmla="*/ 4 w 5"/>
                  <a:gd name="T9" fmla="*/ 3 h 4"/>
                  <a:gd name="T10" fmla="*/ 4 w 5"/>
                  <a:gd name="T11" fmla="*/ 0 h 4"/>
                  <a:gd name="T12" fmla="*/ 3 w 5"/>
                  <a:gd name="T13" fmla="*/ 0 h 4"/>
                  <a:gd name="T14" fmla="*/ 2 w 5"/>
                  <a:gd name="T15" fmla="*/ 0 h 4"/>
                  <a:gd name="T16" fmla="*/ 1 w 5"/>
                  <a:gd name="T17" fmla="*/ 0 h 4"/>
                  <a:gd name="T18" fmla="*/ 0 w 5"/>
                  <a:gd name="T19" fmla="*/ 0 h 4"/>
                  <a:gd name="T20" fmla="*/ 1 w 5"/>
                  <a:gd name="T21" fmla="*/ 0 h 4"/>
                  <a:gd name="T22" fmla="*/ 0 w 5"/>
                  <a:gd name="T23" fmla="*/ 0 h 4"/>
                  <a:gd name="T24" fmla="*/ 0 w 5"/>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0" y="2"/>
                    </a:moveTo>
                    <a:lnTo>
                      <a:pt x="1" y="3"/>
                    </a:lnTo>
                    <a:lnTo>
                      <a:pt x="2" y="3"/>
                    </a:lnTo>
                    <a:lnTo>
                      <a:pt x="3" y="3"/>
                    </a:lnTo>
                    <a:lnTo>
                      <a:pt x="4" y="3"/>
                    </a:lnTo>
                    <a:lnTo>
                      <a:pt x="4" y="0"/>
                    </a:lnTo>
                    <a:lnTo>
                      <a:pt x="3" y="0"/>
                    </a:lnTo>
                    <a:lnTo>
                      <a:pt x="2" y="0"/>
                    </a:lnTo>
                    <a:lnTo>
                      <a:pt x="1" y="0"/>
                    </a:lnTo>
                    <a:lnTo>
                      <a:pt x="0" y="0"/>
                    </a:lnTo>
                    <a:lnTo>
                      <a:pt x="1" y="0"/>
                    </a:lnTo>
                    <a:lnTo>
                      <a:pt x="0" y="0"/>
                    </a:lnTo>
                    <a:lnTo>
                      <a:pt x="0"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4" name="Freeform 224"/>
              <p:cNvSpPr>
                <a:spLocks/>
              </p:cNvSpPr>
              <p:nvPr/>
            </p:nvSpPr>
            <p:spPr bwMode="auto">
              <a:xfrm>
                <a:off x="4006" y="2875"/>
                <a:ext cx="10" cy="5"/>
              </a:xfrm>
              <a:custGeom>
                <a:avLst/>
                <a:gdLst>
                  <a:gd name="T0" fmla="*/ 4 w 10"/>
                  <a:gd name="T1" fmla="*/ 2 h 5"/>
                  <a:gd name="T2" fmla="*/ 2 w 10"/>
                  <a:gd name="T3" fmla="*/ 4 h 5"/>
                  <a:gd name="T4" fmla="*/ 9 w 10"/>
                  <a:gd name="T5" fmla="*/ 3 h 5"/>
                  <a:gd name="T6" fmla="*/ 9 w 10"/>
                  <a:gd name="T7" fmla="*/ 0 h 5"/>
                  <a:gd name="T8" fmla="*/ 2 w 10"/>
                  <a:gd name="T9" fmla="*/ 1 h 5"/>
                  <a:gd name="T10" fmla="*/ 1 w 10"/>
                  <a:gd name="T11" fmla="*/ 3 h 5"/>
                  <a:gd name="T12" fmla="*/ 2 w 10"/>
                  <a:gd name="T13" fmla="*/ 1 h 5"/>
                  <a:gd name="T14" fmla="*/ 0 w 10"/>
                  <a:gd name="T15" fmla="*/ 2 h 5"/>
                  <a:gd name="T16" fmla="*/ 1 w 10"/>
                  <a:gd name="T17" fmla="*/ 3 h 5"/>
                  <a:gd name="T18" fmla="*/ 4 w 10"/>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4" y="2"/>
                    </a:moveTo>
                    <a:lnTo>
                      <a:pt x="2" y="4"/>
                    </a:lnTo>
                    <a:lnTo>
                      <a:pt x="9" y="3"/>
                    </a:lnTo>
                    <a:lnTo>
                      <a:pt x="9" y="0"/>
                    </a:lnTo>
                    <a:lnTo>
                      <a:pt x="2" y="1"/>
                    </a:lnTo>
                    <a:lnTo>
                      <a:pt x="1" y="3"/>
                    </a:lnTo>
                    <a:lnTo>
                      <a:pt x="2" y="1"/>
                    </a:lnTo>
                    <a:lnTo>
                      <a:pt x="0" y="2"/>
                    </a:lnTo>
                    <a:lnTo>
                      <a:pt x="1" y="3"/>
                    </a:lnTo>
                    <a:lnTo>
                      <a:pt x="4"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5" name="Freeform 225"/>
              <p:cNvSpPr>
                <a:spLocks/>
              </p:cNvSpPr>
              <p:nvPr/>
            </p:nvSpPr>
            <p:spPr bwMode="auto">
              <a:xfrm>
                <a:off x="4007" y="2877"/>
                <a:ext cx="37" cy="93"/>
              </a:xfrm>
              <a:custGeom>
                <a:avLst/>
                <a:gdLst>
                  <a:gd name="T0" fmla="*/ 35 w 37"/>
                  <a:gd name="T1" fmla="*/ 89 h 93"/>
                  <a:gd name="T2" fmla="*/ 36 w 37"/>
                  <a:gd name="T3" fmla="*/ 90 h 93"/>
                  <a:gd name="T4" fmla="*/ 3 w 37"/>
                  <a:gd name="T5" fmla="*/ 0 h 93"/>
                  <a:gd name="T6" fmla="*/ 0 w 37"/>
                  <a:gd name="T7" fmla="*/ 1 h 93"/>
                  <a:gd name="T8" fmla="*/ 33 w 37"/>
                  <a:gd name="T9" fmla="*/ 90 h 93"/>
                  <a:gd name="T10" fmla="*/ 35 w 37"/>
                  <a:gd name="T11" fmla="*/ 92 h 93"/>
                  <a:gd name="T12" fmla="*/ 33 w 37"/>
                  <a:gd name="T13" fmla="*/ 90 h 93"/>
                  <a:gd name="T14" fmla="*/ 34 w 37"/>
                  <a:gd name="T15" fmla="*/ 92 h 93"/>
                  <a:gd name="T16" fmla="*/ 35 w 37"/>
                  <a:gd name="T17" fmla="*/ 92 h 93"/>
                  <a:gd name="T18" fmla="*/ 35 w 37"/>
                  <a:gd name="T19" fmla="*/ 8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93">
                    <a:moveTo>
                      <a:pt x="35" y="89"/>
                    </a:moveTo>
                    <a:lnTo>
                      <a:pt x="36" y="90"/>
                    </a:lnTo>
                    <a:lnTo>
                      <a:pt x="3" y="0"/>
                    </a:lnTo>
                    <a:lnTo>
                      <a:pt x="0" y="1"/>
                    </a:lnTo>
                    <a:lnTo>
                      <a:pt x="33" y="90"/>
                    </a:lnTo>
                    <a:lnTo>
                      <a:pt x="35" y="92"/>
                    </a:lnTo>
                    <a:lnTo>
                      <a:pt x="33" y="90"/>
                    </a:lnTo>
                    <a:lnTo>
                      <a:pt x="34" y="92"/>
                    </a:lnTo>
                    <a:lnTo>
                      <a:pt x="35" y="92"/>
                    </a:lnTo>
                    <a:lnTo>
                      <a:pt x="35" y="8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6" name="Freeform 226"/>
              <p:cNvSpPr>
                <a:spLocks/>
              </p:cNvSpPr>
              <p:nvPr/>
            </p:nvSpPr>
            <p:spPr bwMode="auto">
              <a:xfrm>
                <a:off x="4042" y="2964"/>
                <a:ext cx="11" cy="6"/>
              </a:xfrm>
              <a:custGeom>
                <a:avLst/>
                <a:gdLst>
                  <a:gd name="T0" fmla="*/ 9 w 11"/>
                  <a:gd name="T1" fmla="*/ 0 h 6"/>
                  <a:gd name="T2" fmla="*/ 10 w 11"/>
                  <a:gd name="T3" fmla="*/ 0 h 6"/>
                  <a:gd name="T4" fmla="*/ 0 w 11"/>
                  <a:gd name="T5" fmla="*/ 2 h 6"/>
                  <a:gd name="T6" fmla="*/ 0 w 11"/>
                  <a:gd name="T7" fmla="*/ 5 h 6"/>
                  <a:gd name="T8" fmla="*/ 10 w 11"/>
                  <a:gd name="T9" fmla="*/ 3 h 6"/>
                  <a:gd name="T10" fmla="*/ 9 w 11"/>
                  <a:gd name="T11" fmla="*/ 0 h 6"/>
                </a:gdLst>
                <a:ahLst/>
                <a:cxnLst>
                  <a:cxn ang="0">
                    <a:pos x="T0" y="T1"/>
                  </a:cxn>
                  <a:cxn ang="0">
                    <a:pos x="T2" y="T3"/>
                  </a:cxn>
                  <a:cxn ang="0">
                    <a:pos x="T4" y="T5"/>
                  </a:cxn>
                  <a:cxn ang="0">
                    <a:pos x="T6" y="T7"/>
                  </a:cxn>
                  <a:cxn ang="0">
                    <a:pos x="T8" y="T9"/>
                  </a:cxn>
                  <a:cxn ang="0">
                    <a:pos x="T10" y="T11"/>
                  </a:cxn>
                </a:cxnLst>
                <a:rect l="0" t="0" r="r" b="b"/>
                <a:pathLst>
                  <a:path w="11" h="6">
                    <a:moveTo>
                      <a:pt x="9" y="0"/>
                    </a:moveTo>
                    <a:lnTo>
                      <a:pt x="10" y="0"/>
                    </a:lnTo>
                    <a:lnTo>
                      <a:pt x="0" y="2"/>
                    </a:lnTo>
                    <a:lnTo>
                      <a:pt x="0" y="5"/>
                    </a:lnTo>
                    <a:lnTo>
                      <a:pt x="10" y="3"/>
                    </a:lnTo>
                    <a:lnTo>
                      <a:pt x="9"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7" name="Freeform 227"/>
              <p:cNvSpPr>
                <a:spLocks/>
              </p:cNvSpPr>
              <p:nvPr/>
            </p:nvSpPr>
            <p:spPr bwMode="auto">
              <a:xfrm>
                <a:off x="4051" y="2964"/>
                <a:ext cx="10" cy="7"/>
              </a:xfrm>
              <a:custGeom>
                <a:avLst/>
                <a:gdLst>
                  <a:gd name="T0" fmla="*/ 9 w 10"/>
                  <a:gd name="T1" fmla="*/ 5 h 7"/>
                  <a:gd name="T2" fmla="*/ 7 w 10"/>
                  <a:gd name="T3" fmla="*/ 3 h 7"/>
                  <a:gd name="T4" fmla="*/ 5 w 10"/>
                  <a:gd name="T5" fmla="*/ 1 h 7"/>
                  <a:gd name="T6" fmla="*/ 3 w 10"/>
                  <a:gd name="T7" fmla="*/ 0 h 7"/>
                  <a:gd name="T8" fmla="*/ 0 w 10"/>
                  <a:gd name="T9" fmla="*/ 0 h 7"/>
                  <a:gd name="T10" fmla="*/ 1 w 10"/>
                  <a:gd name="T11" fmla="*/ 3 h 7"/>
                  <a:gd name="T12" fmla="*/ 3 w 10"/>
                  <a:gd name="T13" fmla="*/ 3 h 7"/>
                  <a:gd name="T14" fmla="*/ 4 w 10"/>
                  <a:gd name="T15" fmla="*/ 3 h 7"/>
                  <a:gd name="T16" fmla="*/ 5 w 10"/>
                  <a:gd name="T17" fmla="*/ 4 h 7"/>
                  <a:gd name="T18" fmla="*/ 6 w 10"/>
                  <a:gd name="T19" fmla="*/ 6 h 7"/>
                  <a:gd name="T20" fmla="*/ 9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9" y="5"/>
                    </a:moveTo>
                    <a:lnTo>
                      <a:pt x="7" y="3"/>
                    </a:lnTo>
                    <a:lnTo>
                      <a:pt x="5" y="1"/>
                    </a:lnTo>
                    <a:lnTo>
                      <a:pt x="3" y="0"/>
                    </a:lnTo>
                    <a:lnTo>
                      <a:pt x="0" y="0"/>
                    </a:lnTo>
                    <a:lnTo>
                      <a:pt x="1" y="3"/>
                    </a:lnTo>
                    <a:lnTo>
                      <a:pt x="3" y="3"/>
                    </a:lnTo>
                    <a:lnTo>
                      <a:pt x="4" y="3"/>
                    </a:lnTo>
                    <a:lnTo>
                      <a:pt x="5" y="4"/>
                    </a:lnTo>
                    <a:lnTo>
                      <a:pt x="6" y="6"/>
                    </a:lnTo>
                    <a:lnTo>
                      <a:pt x="9" y="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8" name="Freeform 228"/>
              <p:cNvSpPr>
                <a:spLocks/>
              </p:cNvSpPr>
              <p:nvPr/>
            </p:nvSpPr>
            <p:spPr bwMode="auto">
              <a:xfrm>
                <a:off x="4055" y="2969"/>
                <a:ext cx="6" cy="8"/>
              </a:xfrm>
              <a:custGeom>
                <a:avLst/>
                <a:gdLst>
                  <a:gd name="T0" fmla="*/ 1 w 6"/>
                  <a:gd name="T1" fmla="*/ 7 h 8"/>
                  <a:gd name="T2" fmla="*/ 0 w 6"/>
                  <a:gd name="T3" fmla="*/ 7 h 8"/>
                  <a:gd name="T4" fmla="*/ 3 w 6"/>
                  <a:gd name="T5" fmla="*/ 6 h 8"/>
                  <a:gd name="T6" fmla="*/ 4 w 6"/>
                  <a:gd name="T7" fmla="*/ 4 h 8"/>
                  <a:gd name="T8" fmla="*/ 5 w 6"/>
                  <a:gd name="T9" fmla="*/ 2 h 8"/>
                  <a:gd name="T10" fmla="*/ 5 w 6"/>
                  <a:gd name="T11" fmla="*/ 0 h 8"/>
                  <a:gd name="T12" fmla="*/ 2 w 6"/>
                  <a:gd name="T13" fmla="*/ 1 h 8"/>
                  <a:gd name="T14" fmla="*/ 2 w 6"/>
                  <a:gd name="T15" fmla="*/ 2 h 8"/>
                  <a:gd name="T16" fmla="*/ 2 w 6"/>
                  <a:gd name="T17" fmla="*/ 3 h 8"/>
                  <a:gd name="T18" fmla="*/ 1 w 6"/>
                  <a:gd name="T19" fmla="*/ 4 h 8"/>
                  <a:gd name="T20" fmla="*/ 0 w 6"/>
                  <a:gd name="T21" fmla="*/ 4 h 8"/>
                  <a:gd name="T22" fmla="*/ 1 w 6"/>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1" y="7"/>
                    </a:moveTo>
                    <a:lnTo>
                      <a:pt x="0" y="7"/>
                    </a:lnTo>
                    <a:lnTo>
                      <a:pt x="3" y="6"/>
                    </a:lnTo>
                    <a:lnTo>
                      <a:pt x="4" y="4"/>
                    </a:lnTo>
                    <a:lnTo>
                      <a:pt x="5" y="2"/>
                    </a:lnTo>
                    <a:lnTo>
                      <a:pt x="5" y="0"/>
                    </a:lnTo>
                    <a:lnTo>
                      <a:pt x="2" y="1"/>
                    </a:lnTo>
                    <a:lnTo>
                      <a:pt x="2" y="2"/>
                    </a:lnTo>
                    <a:lnTo>
                      <a:pt x="2" y="3"/>
                    </a:lnTo>
                    <a:lnTo>
                      <a:pt x="1" y="4"/>
                    </a:lnTo>
                    <a:lnTo>
                      <a:pt x="0" y="4"/>
                    </a:lnTo>
                    <a:lnTo>
                      <a:pt x="1" y="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9" name="Freeform 229"/>
              <p:cNvSpPr>
                <a:spLocks/>
              </p:cNvSpPr>
              <p:nvPr/>
            </p:nvSpPr>
            <p:spPr bwMode="auto">
              <a:xfrm>
                <a:off x="4047" y="2971"/>
                <a:ext cx="10" cy="6"/>
              </a:xfrm>
              <a:custGeom>
                <a:avLst/>
                <a:gdLst>
                  <a:gd name="T0" fmla="*/ 0 w 10"/>
                  <a:gd name="T1" fmla="*/ 1 h 6"/>
                  <a:gd name="T2" fmla="*/ 2 w 10"/>
                  <a:gd name="T3" fmla="*/ 3 h 6"/>
                  <a:gd name="T4" fmla="*/ 4 w 10"/>
                  <a:gd name="T5" fmla="*/ 4 h 6"/>
                  <a:gd name="T6" fmla="*/ 6 w 10"/>
                  <a:gd name="T7" fmla="*/ 5 h 6"/>
                  <a:gd name="T8" fmla="*/ 9 w 10"/>
                  <a:gd name="T9" fmla="*/ 5 h 6"/>
                  <a:gd name="T10" fmla="*/ 8 w 10"/>
                  <a:gd name="T11" fmla="*/ 3 h 6"/>
                  <a:gd name="T12" fmla="*/ 6 w 10"/>
                  <a:gd name="T13" fmla="*/ 3 h 6"/>
                  <a:gd name="T14" fmla="*/ 5 w 10"/>
                  <a:gd name="T15" fmla="*/ 2 h 6"/>
                  <a:gd name="T16" fmla="*/ 4 w 10"/>
                  <a:gd name="T17" fmla="*/ 1 h 6"/>
                  <a:gd name="T18" fmla="*/ 3 w 10"/>
                  <a:gd name="T19" fmla="*/ 0 h 6"/>
                  <a:gd name="T20" fmla="*/ 0 w 10"/>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0" y="1"/>
                    </a:moveTo>
                    <a:lnTo>
                      <a:pt x="2" y="3"/>
                    </a:lnTo>
                    <a:lnTo>
                      <a:pt x="4" y="4"/>
                    </a:lnTo>
                    <a:lnTo>
                      <a:pt x="6" y="5"/>
                    </a:lnTo>
                    <a:lnTo>
                      <a:pt x="9" y="5"/>
                    </a:lnTo>
                    <a:lnTo>
                      <a:pt x="8" y="3"/>
                    </a:lnTo>
                    <a:lnTo>
                      <a:pt x="6" y="3"/>
                    </a:lnTo>
                    <a:lnTo>
                      <a:pt x="5" y="2"/>
                    </a:lnTo>
                    <a:lnTo>
                      <a:pt x="4" y="1"/>
                    </a:lnTo>
                    <a:lnTo>
                      <a:pt x="3" y="0"/>
                    </a:lnTo>
                    <a:lnTo>
                      <a:pt x="0"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0" name="Freeform 230"/>
              <p:cNvSpPr>
                <a:spLocks/>
              </p:cNvSpPr>
              <p:nvPr/>
            </p:nvSpPr>
            <p:spPr bwMode="auto">
              <a:xfrm>
                <a:off x="4047" y="2964"/>
                <a:ext cx="6" cy="8"/>
              </a:xfrm>
              <a:custGeom>
                <a:avLst/>
                <a:gdLst>
                  <a:gd name="T0" fmla="*/ 5 w 6"/>
                  <a:gd name="T1" fmla="*/ 3 h 8"/>
                  <a:gd name="T2" fmla="*/ 5 w 6"/>
                  <a:gd name="T3" fmla="*/ 0 h 8"/>
                  <a:gd name="T4" fmla="*/ 2 w 6"/>
                  <a:gd name="T5" fmla="*/ 1 h 8"/>
                  <a:gd name="T6" fmla="*/ 1 w 6"/>
                  <a:gd name="T7" fmla="*/ 3 h 8"/>
                  <a:gd name="T8" fmla="*/ 0 w 6"/>
                  <a:gd name="T9" fmla="*/ 5 h 8"/>
                  <a:gd name="T10" fmla="*/ 0 w 6"/>
                  <a:gd name="T11" fmla="*/ 7 h 8"/>
                  <a:gd name="T12" fmla="*/ 3 w 6"/>
                  <a:gd name="T13" fmla="*/ 6 h 8"/>
                  <a:gd name="T14" fmla="*/ 3 w 6"/>
                  <a:gd name="T15" fmla="*/ 5 h 8"/>
                  <a:gd name="T16" fmla="*/ 3 w 6"/>
                  <a:gd name="T17" fmla="*/ 4 h 8"/>
                  <a:gd name="T18" fmla="*/ 4 w 6"/>
                  <a:gd name="T19" fmla="*/ 3 h 8"/>
                  <a:gd name="T20" fmla="*/ 5 w 6"/>
                  <a:gd name="T21" fmla="*/ 3 h 8"/>
                  <a:gd name="T22" fmla="*/ 4 w 6"/>
                  <a:gd name="T23" fmla="*/ 0 h 8"/>
                  <a:gd name="T24" fmla="*/ 5 w 6"/>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8">
                    <a:moveTo>
                      <a:pt x="5" y="3"/>
                    </a:moveTo>
                    <a:lnTo>
                      <a:pt x="5" y="0"/>
                    </a:lnTo>
                    <a:lnTo>
                      <a:pt x="2" y="1"/>
                    </a:lnTo>
                    <a:lnTo>
                      <a:pt x="1" y="3"/>
                    </a:lnTo>
                    <a:lnTo>
                      <a:pt x="0" y="5"/>
                    </a:lnTo>
                    <a:lnTo>
                      <a:pt x="0" y="7"/>
                    </a:lnTo>
                    <a:lnTo>
                      <a:pt x="3" y="6"/>
                    </a:lnTo>
                    <a:lnTo>
                      <a:pt x="3" y="5"/>
                    </a:lnTo>
                    <a:lnTo>
                      <a:pt x="3" y="4"/>
                    </a:lnTo>
                    <a:lnTo>
                      <a:pt x="4" y="3"/>
                    </a:lnTo>
                    <a:lnTo>
                      <a:pt x="5" y="3"/>
                    </a:lnTo>
                    <a:lnTo>
                      <a:pt x="4" y="0"/>
                    </a:lnTo>
                    <a:lnTo>
                      <a:pt x="5"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1" name="Freeform 231"/>
              <p:cNvSpPr>
                <a:spLocks/>
              </p:cNvSpPr>
              <p:nvPr/>
            </p:nvSpPr>
            <p:spPr bwMode="auto">
              <a:xfrm>
                <a:off x="4040" y="2964"/>
                <a:ext cx="13" cy="6"/>
              </a:xfrm>
              <a:custGeom>
                <a:avLst/>
                <a:gdLst>
                  <a:gd name="T0" fmla="*/ 3 w 13"/>
                  <a:gd name="T1" fmla="*/ 3 h 6"/>
                  <a:gd name="T2" fmla="*/ 2 w 13"/>
                  <a:gd name="T3" fmla="*/ 5 h 6"/>
                  <a:gd name="T4" fmla="*/ 4 w 13"/>
                  <a:gd name="T5" fmla="*/ 5 h 6"/>
                  <a:gd name="T6" fmla="*/ 6 w 13"/>
                  <a:gd name="T7" fmla="*/ 4 h 6"/>
                  <a:gd name="T8" fmla="*/ 10 w 13"/>
                  <a:gd name="T9" fmla="*/ 3 h 6"/>
                  <a:gd name="T10" fmla="*/ 12 w 13"/>
                  <a:gd name="T11" fmla="*/ 3 h 6"/>
                  <a:gd name="T12" fmla="*/ 11 w 13"/>
                  <a:gd name="T13" fmla="*/ 0 h 6"/>
                  <a:gd name="T14" fmla="*/ 10 w 13"/>
                  <a:gd name="T15" fmla="*/ 0 h 6"/>
                  <a:gd name="T16" fmla="*/ 6 w 13"/>
                  <a:gd name="T17" fmla="*/ 1 h 6"/>
                  <a:gd name="T18" fmla="*/ 3 w 13"/>
                  <a:gd name="T19" fmla="*/ 2 h 6"/>
                  <a:gd name="T20" fmla="*/ 2 w 13"/>
                  <a:gd name="T21" fmla="*/ 2 h 6"/>
                  <a:gd name="T22" fmla="*/ 0 w 13"/>
                  <a:gd name="T23" fmla="*/ 4 h 6"/>
                  <a:gd name="T24" fmla="*/ 2 w 13"/>
                  <a:gd name="T25" fmla="*/ 2 h 6"/>
                  <a:gd name="T26" fmla="*/ 0 w 13"/>
                  <a:gd name="T27" fmla="*/ 2 h 6"/>
                  <a:gd name="T28" fmla="*/ 0 w 13"/>
                  <a:gd name="T29" fmla="*/ 4 h 6"/>
                  <a:gd name="T30" fmla="*/ 3 w 13"/>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3" y="3"/>
                    </a:moveTo>
                    <a:lnTo>
                      <a:pt x="2" y="5"/>
                    </a:lnTo>
                    <a:lnTo>
                      <a:pt x="4" y="5"/>
                    </a:lnTo>
                    <a:lnTo>
                      <a:pt x="6" y="4"/>
                    </a:lnTo>
                    <a:lnTo>
                      <a:pt x="10" y="3"/>
                    </a:lnTo>
                    <a:lnTo>
                      <a:pt x="12" y="3"/>
                    </a:lnTo>
                    <a:lnTo>
                      <a:pt x="11" y="0"/>
                    </a:lnTo>
                    <a:lnTo>
                      <a:pt x="10" y="0"/>
                    </a:lnTo>
                    <a:lnTo>
                      <a:pt x="6" y="1"/>
                    </a:lnTo>
                    <a:lnTo>
                      <a:pt x="3" y="2"/>
                    </a:lnTo>
                    <a:lnTo>
                      <a:pt x="2" y="2"/>
                    </a:lnTo>
                    <a:lnTo>
                      <a:pt x="0" y="4"/>
                    </a:lnTo>
                    <a:lnTo>
                      <a:pt x="2" y="2"/>
                    </a:lnTo>
                    <a:lnTo>
                      <a:pt x="0" y="2"/>
                    </a:lnTo>
                    <a:lnTo>
                      <a:pt x="0" y="4"/>
                    </a:lnTo>
                    <a:lnTo>
                      <a:pt x="3"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2" name="Freeform 232"/>
              <p:cNvSpPr>
                <a:spLocks/>
              </p:cNvSpPr>
              <p:nvPr/>
            </p:nvSpPr>
            <p:spPr bwMode="auto">
              <a:xfrm>
                <a:off x="4040" y="2967"/>
                <a:ext cx="17" cy="38"/>
              </a:xfrm>
              <a:custGeom>
                <a:avLst/>
                <a:gdLst>
                  <a:gd name="T0" fmla="*/ 14 w 17"/>
                  <a:gd name="T1" fmla="*/ 34 h 38"/>
                  <a:gd name="T2" fmla="*/ 16 w 17"/>
                  <a:gd name="T3" fmla="*/ 35 h 38"/>
                  <a:gd name="T4" fmla="*/ 3 w 17"/>
                  <a:gd name="T5" fmla="*/ 0 h 38"/>
                  <a:gd name="T6" fmla="*/ 0 w 17"/>
                  <a:gd name="T7" fmla="*/ 1 h 38"/>
                  <a:gd name="T8" fmla="*/ 13 w 17"/>
                  <a:gd name="T9" fmla="*/ 35 h 38"/>
                  <a:gd name="T10" fmla="*/ 14 w 17"/>
                  <a:gd name="T11" fmla="*/ 37 h 38"/>
                  <a:gd name="T12" fmla="*/ 13 w 17"/>
                  <a:gd name="T13" fmla="*/ 35 h 38"/>
                  <a:gd name="T14" fmla="*/ 14 w 17"/>
                  <a:gd name="T15" fmla="*/ 37 h 38"/>
                  <a:gd name="T16" fmla="*/ 14 w 17"/>
                  <a:gd name="T17"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8">
                    <a:moveTo>
                      <a:pt x="14" y="34"/>
                    </a:moveTo>
                    <a:lnTo>
                      <a:pt x="16" y="35"/>
                    </a:lnTo>
                    <a:lnTo>
                      <a:pt x="3" y="0"/>
                    </a:lnTo>
                    <a:lnTo>
                      <a:pt x="0" y="1"/>
                    </a:lnTo>
                    <a:lnTo>
                      <a:pt x="13" y="35"/>
                    </a:lnTo>
                    <a:lnTo>
                      <a:pt x="14" y="37"/>
                    </a:lnTo>
                    <a:lnTo>
                      <a:pt x="13" y="35"/>
                    </a:lnTo>
                    <a:lnTo>
                      <a:pt x="14" y="37"/>
                    </a:lnTo>
                    <a:lnTo>
                      <a:pt x="14" y="3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3" name="Freeform 233"/>
              <p:cNvSpPr>
                <a:spLocks/>
              </p:cNvSpPr>
              <p:nvPr/>
            </p:nvSpPr>
            <p:spPr bwMode="auto">
              <a:xfrm>
                <a:off x="4054" y="2960"/>
                <a:ext cx="212" cy="45"/>
              </a:xfrm>
              <a:custGeom>
                <a:avLst/>
                <a:gdLst>
                  <a:gd name="T0" fmla="*/ 207 w 212"/>
                  <a:gd name="T1" fmla="*/ 2 h 45"/>
                  <a:gd name="T2" fmla="*/ 209 w 212"/>
                  <a:gd name="T3" fmla="*/ 0 h 45"/>
                  <a:gd name="T4" fmla="*/ 0 w 212"/>
                  <a:gd name="T5" fmla="*/ 41 h 45"/>
                  <a:gd name="T6" fmla="*/ 0 w 212"/>
                  <a:gd name="T7" fmla="*/ 44 h 45"/>
                  <a:gd name="T8" fmla="*/ 209 w 212"/>
                  <a:gd name="T9" fmla="*/ 3 h 45"/>
                  <a:gd name="T10" fmla="*/ 210 w 212"/>
                  <a:gd name="T11" fmla="*/ 1 h 45"/>
                  <a:gd name="T12" fmla="*/ 209 w 212"/>
                  <a:gd name="T13" fmla="*/ 3 h 45"/>
                  <a:gd name="T14" fmla="*/ 211 w 212"/>
                  <a:gd name="T15" fmla="*/ 2 h 45"/>
                  <a:gd name="T16" fmla="*/ 210 w 212"/>
                  <a:gd name="T17" fmla="*/ 1 h 45"/>
                  <a:gd name="T18" fmla="*/ 207 w 212"/>
                  <a:gd name="T19"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45">
                    <a:moveTo>
                      <a:pt x="207" y="2"/>
                    </a:moveTo>
                    <a:lnTo>
                      <a:pt x="209" y="0"/>
                    </a:lnTo>
                    <a:lnTo>
                      <a:pt x="0" y="41"/>
                    </a:lnTo>
                    <a:lnTo>
                      <a:pt x="0" y="44"/>
                    </a:lnTo>
                    <a:lnTo>
                      <a:pt x="209" y="3"/>
                    </a:lnTo>
                    <a:lnTo>
                      <a:pt x="210" y="1"/>
                    </a:lnTo>
                    <a:lnTo>
                      <a:pt x="209" y="3"/>
                    </a:lnTo>
                    <a:lnTo>
                      <a:pt x="211" y="2"/>
                    </a:lnTo>
                    <a:lnTo>
                      <a:pt x="210" y="1"/>
                    </a:lnTo>
                    <a:lnTo>
                      <a:pt x="207" y="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4" name="Freeform 234"/>
              <p:cNvSpPr>
                <a:spLocks/>
              </p:cNvSpPr>
              <p:nvPr/>
            </p:nvSpPr>
            <p:spPr bwMode="auto">
              <a:xfrm>
                <a:off x="4167" y="2703"/>
                <a:ext cx="98" cy="259"/>
              </a:xfrm>
              <a:custGeom>
                <a:avLst/>
                <a:gdLst>
                  <a:gd name="T0" fmla="*/ 1 w 98"/>
                  <a:gd name="T1" fmla="*/ 3 h 259"/>
                  <a:gd name="T2" fmla="*/ 0 w 98"/>
                  <a:gd name="T3" fmla="*/ 2 h 259"/>
                  <a:gd name="T4" fmla="*/ 94 w 98"/>
                  <a:gd name="T5" fmla="*/ 258 h 259"/>
                  <a:gd name="T6" fmla="*/ 97 w 98"/>
                  <a:gd name="T7" fmla="*/ 257 h 259"/>
                  <a:gd name="T8" fmla="*/ 3 w 98"/>
                  <a:gd name="T9" fmla="*/ 2 h 259"/>
                  <a:gd name="T10" fmla="*/ 1 w 98"/>
                  <a:gd name="T11" fmla="*/ 0 h 259"/>
                  <a:gd name="T12" fmla="*/ 3 w 98"/>
                  <a:gd name="T13" fmla="*/ 2 h 259"/>
                  <a:gd name="T14" fmla="*/ 2 w 98"/>
                  <a:gd name="T15" fmla="*/ 0 h 259"/>
                  <a:gd name="T16" fmla="*/ 1 w 98"/>
                  <a:gd name="T17" fmla="*/ 0 h 259"/>
                  <a:gd name="T18" fmla="*/ 1 w 98"/>
                  <a:gd name="T19" fmla="*/ 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59">
                    <a:moveTo>
                      <a:pt x="1" y="3"/>
                    </a:moveTo>
                    <a:lnTo>
                      <a:pt x="0" y="2"/>
                    </a:lnTo>
                    <a:lnTo>
                      <a:pt x="94" y="258"/>
                    </a:lnTo>
                    <a:lnTo>
                      <a:pt x="97" y="257"/>
                    </a:lnTo>
                    <a:lnTo>
                      <a:pt x="3" y="2"/>
                    </a:lnTo>
                    <a:lnTo>
                      <a:pt x="1" y="0"/>
                    </a:lnTo>
                    <a:lnTo>
                      <a:pt x="3" y="2"/>
                    </a:lnTo>
                    <a:lnTo>
                      <a:pt x="2" y="0"/>
                    </a:lnTo>
                    <a:lnTo>
                      <a:pt x="1" y="0"/>
                    </a:lnTo>
                    <a:lnTo>
                      <a:pt x="1"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5" name="Freeform 235"/>
              <p:cNvSpPr>
                <a:spLocks/>
              </p:cNvSpPr>
              <p:nvPr/>
            </p:nvSpPr>
            <p:spPr bwMode="auto">
              <a:xfrm>
                <a:off x="3958" y="2704"/>
                <a:ext cx="211" cy="45"/>
              </a:xfrm>
              <a:custGeom>
                <a:avLst/>
                <a:gdLst>
                  <a:gd name="T0" fmla="*/ 3 w 211"/>
                  <a:gd name="T1" fmla="*/ 42 h 45"/>
                  <a:gd name="T2" fmla="*/ 2 w 211"/>
                  <a:gd name="T3" fmla="*/ 44 h 45"/>
                  <a:gd name="T4" fmla="*/ 210 w 211"/>
                  <a:gd name="T5" fmla="*/ 3 h 45"/>
                  <a:gd name="T6" fmla="*/ 210 w 211"/>
                  <a:gd name="T7" fmla="*/ 0 h 45"/>
                  <a:gd name="T8" fmla="*/ 2 w 211"/>
                  <a:gd name="T9" fmla="*/ 41 h 45"/>
                  <a:gd name="T10" fmla="*/ 1 w 211"/>
                  <a:gd name="T11" fmla="*/ 43 h 45"/>
                  <a:gd name="T12" fmla="*/ 2 w 211"/>
                  <a:gd name="T13" fmla="*/ 41 h 45"/>
                  <a:gd name="T14" fmla="*/ 0 w 211"/>
                  <a:gd name="T15" fmla="*/ 42 h 45"/>
                  <a:gd name="T16" fmla="*/ 1 w 211"/>
                  <a:gd name="T17" fmla="*/ 43 h 45"/>
                  <a:gd name="T18" fmla="*/ 3 w 211"/>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45">
                    <a:moveTo>
                      <a:pt x="3" y="42"/>
                    </a:moveTo>
                    <a:lnTo>
                      <a:pt x="2" y="44"/>
                    </a:lnTo>
                    <a:lnTo>
                      <a:pt x="210" y="3"/>
                    </a:lnTo>
                    <a:lnTo>
                      <a:pt x="210" y="0"/>
                    </a:lnTo>
                    <a:lnTo>
                      <a:pt x="2" y="41"/>
                    </a:lnTo>
                    <a:lnTo>
                      <a:pt x="1" y="43"/>
                    </a:lnTo>
                    <a:lnTo>
                      <a:pt x="2" y="41"/>
                    </a:lnTo>
                    <a:lnTo>
                      <a:pt x="0" y="42"/>
                    </a:lnTo>
                    <a:lnTo>
                      <a:pt x="1" y="43"/>
                    </a:lnTo>
                    <a:lnTo>
                      <a:pt x="3" y="4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6" name="Freeform 236"/>
              <p:cNvSpPr>
                <a:spLocks/>
              </p:cNvSpPr>
              <p:nvPr/>
            </p:nvSpPr>
            <p:spPr bwMode="auto">
              <a:xfrm>
                <a:off x="3958" y="2746"/>
                <a:ext cx="15" cy="31"/>
              </a:xfrm>
              <a:custGeom>
                <a:avLst/>
                <a:gdLst>
                  <a:gd name="T0" fmla="*/ 12 w 15"/>
                  <a:gd name="T1" fmla="*/ 27 h 31"/>
                  <a:gd name="T2" fmla="*/ 14 w 15"/>
                  <a:gd name="T3" fmla="*/ 28 h 31"/>
                  <a:gd name="T4" fmla="*/ 3 w 15"/>
                  <a:gd name="T5" fmla="*/ 0 h 31"/>
                  <a:gd name="T6" fmla="*/ 0 w 15"/>
                  <a:gd name="T7" fmla="*/ 1 h 31"/>
                  <a:gd name="T8" fmla="*/ 11 w 15"/>
                  <a:gd name="T9" fmla="*/ 29 h 31"/>
                  <a:gd name="T10" fmla="*/ 13 w 15"/>
                  <a:gd name="T11" fmla="*/ 30 h 31"/>
                  <a:gd name="T12" fmla="*/ 11 w 15"/>
                  <a:gd name="T13" fmla="*/ 29 h 31"/>
                  <a:gd name="T14" fmla="*/ 12 w 15"/>
                  <a:gd name="T15" fmla="*/ 30 h 31"/>
                  <a:gd name="T16" fmla="*/ 13 w 15"/>
                  <a:gd name="T17" fmla="*/ 30 h 31"/>
                  <a:gd name="T18" fmla="*/ 12 w 15"/>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1">
                    <a:moveTo>
                      <a:pt x="12" y="27"/>
                    </a:moveTo>
                    <a:lnTo>
                      <a:pt x="14" y="28"/>
                    </a:lnTo>
                    <a:lnTo>
                      <a:pt x="3" y="0"/>
                    </a:lnTo>
                    <a:lnTo>
                      <a:pt x="0" y="1"/>
                    </a:lnTo>
                    <a:lnTo>
                      <a:pt x="11" y="29"/>
                    </a:lnTo>
                    <a:lnTo>
                      <a:pt x="13" y="30"/>
                    </a:lnTo>
                    <a:lnTo>
                      <a:pt x="11" y="29"/>
                    </a:lnTo>
                    <a:lnTo>
                      <a:pt x="12" y="30"/>
                    </a:lnTo>
                    <a:lnTo>
                      <a:pt x="13" y="30"/>
                    </a:lnTo>
                    <a:lnTo>
                      <a:pt x="12" y="2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7" name="Freeform 237"/>
              <p:cNvSpPr>
                <a:spLocks/>
              </p:cNvSpPr>
              <p:nvPr/>
            </p:nvSpPr>
            <p:spPr bwMode="auto">
              <a:xfrm>
                <a:off x="3971" y="2773"/>
                <a:ext cx="8" cy="4"/>
              </a:xfrm>
              <a:custGeom>
                <a:avLst/>
                <a:gdLst>
                  <a:gd name="T0" fmla="*/ 4 w 8"/>
                  <a:gd name="T1" fmla="*/ 1 h 4"/>
                  <a:gd name="T2" fmla="*/ 6 w 8"/>
                  <a:gd name="T3" fmla="*/ 0 h 4"/>
                  <a:gd name="T4" fmla="*/ 4 w 8"/>
                  <a:gd name="T5" fmla="*/ 0 h 4"/>
                  <a:gd name="T6" fmla="*/ 2 w 8"/>
                  <a:gd name="T7" fmla="*/ 0 h 4"/>
                  <a:gd name="T8" fmla="*/ 1 w 8"/>
                  <a:gd name="T9" fmla="*/ 1 h 4"/>
                  <a:gd name="T10" fmla="*/ 0 w 8"/>
                  <a:gd name="T11" fmla="*/ 1 h 4"/>
                  <a:gd name="T12" fmla="*/ 1 w 8"/>
                  <a:gd name="T13" fmla="*/ 3 h 4"/>
                  <a:gd name="T14" fmla="*/ 3 w 8"/>
                  <a:gd name="T15" fmla="*/ 3 h 4"/>
                  <a:gd name="T16" fmla="*/ 4 w 8"/>
                  <a:gd name="T17" fmla="*/ 2 h 4"/>
                  <a:gd name="T18" fmla="*/ 6 w 8"/>
                  <a:gd name="T19" fmla="*/ 2 h 4"/>
                  <a:gd name="T20" fmla="*/ 7 w 8"/>
                  <a:gd name="T21" fmla="*/ 1 h 4"/>
                  <a:gd name="T22" fmla="*/ 6 w 8"/>
                  <a:gd name="T23" fmla="*/ 2 h 4"/>
                  <a:gd name="T24" fmla="*/ 7 w 8"/>
                  <a:gd name="T25" fmla="*/ 2 h 4"/>
                  <a:gd name="T26" fmla="*/ 7 w 8"/>
                  <a:gd name="T27" fmla="*/ 1 h 4"/>
                  <a:gd name="T28" fmla="*/ 4 w 8"/>
                  <a:gd name="T2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4">
                    <a:moveTo>
                      <a:pt x="4" y="1"/>
                    </a:moveTo>
                    <a:lnTo>
                      <a:pt x="6" y="0"/>
                    </a:lnTo>
                    <a:lnTo>
                      <a:pt x="4" y="0"/>
                    </a:lnTo>
                    <a:lnTo>
                      <a:pt x="2" y="0"/>
                    </a:lnTo>
                    <a:lnTo>
                      <a:pt x="1" y="1"/>
                    </a:lnTo>
                    <a:lnTo>
                      <a:pt x="0" y="1"/>
                    </a:lnTo>
                    <a:lnTo>
                      <a:pt x="1" y="3"/>
                    </a:lnTo>
                    <a:lnTo>
                      <a:pt x="3" y="3"/>
                    </a:lnTo>
                    <a:lnTo>
                      <a:pt x="4" y="2"/>
                    </a:lnTo>
                    <a:lnTo>
                      <a:pt x="6" y="2"/>
                    </a:lnTo>
                    <a:lnTo>
                      <a:pt x="7" y="1"/>
                    </a:lnTo>
                    <a:lnTo>
                      <a:pt x="6" y="2"/>
                    </a:lnTo>
                    <a:lnTo>
                      <a:pt x="7" y="2"/>
                    </a:lnTo>
                    <a:lnTo>
                      <a:pt x="7" y="1"/>
                    </a:lnTo>
                    <a:lnTo>
                      <a:pt x="4"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8" name="Freeform 238"/>
              <p:cNvSpPr>
                <a:spLocks/>
              </p:cNvSpPr>
              <p:nvPr/>
            </p:nvSpPr>
            <p:spPr bwMode="auto">
              <a:xfrm>
                <a:off x="3975" y="2768"/>
                <a:ext cx="6" cy="7"/>
              </a:xfrm>
              <a:custGeom>
                <a:avLst/>
                <a:gdLst>
                  <a:gd name="T0" fmla="*/ 4 w 6"/>
                  <a:gd name="T1" fmla="*/ 0 h 7"/>
                  <a:gd name="T2" fmla="*/ 5 w 6"/>
                  <a:gd name="T3" fmla="*/ 0 h 7"/>
                  <a:gd name="T4" fmla="*/ 2 w 6"/>
                  <a:gd name="T5" fmla="*/ 1 h 7"/>
                  <a:gd name="T6" fmla="*/ 1 w 6"/>
                  <a:gd name="T7" fmla="*/ 2 h 7"/>
                  <a:gd name="T8" fmla="*/ 0 w 6"/>
                  <a:gd name="T9" fmla="*/ 4 h 7"/>
                  <a:gd name="T10" fmla="*/ 0 w 6"/>
                  <a:gd name="T11" fmla="*/ 6 h 7"/>
                  <a:gd name="T12" fmla="*/ 3 w 6"/>
                  <a:gd name="T13" fmla="*/ 6 h 7"/>
                  <a:gd name="T14" fmla="*/ 3 w 6"/>
                  <a:gd name="T15" fmla="*/ 4 h 7"/>
                  <a:gd name="T16" fmla="*/ 4 w 6"/>
                  <a:gd name="T17" fmla="*/ 3 h 7"/>
                  <a:gd name="T18" fmla="*/ 5 w 6"/>
                  <a:gd name="T19" fmla="*/ 3 h 7"/>
                  <a:gd name="T20" fmla="*/ 4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4" y="0"/>
                    </a:moveTo>
                    <a:lnTo>
                      <a:pt x="5" y="0"/>
                    </a:lnTo>
                    <a:lnTo>
                      <a:pt x="2" y="1"/>
                    </a:lnTo>
                    <a:lnTo>
                      <a:pt x="1" y="2"/>
                    </a:lnTo>
                    <a:lnTo>
                      <a:pt x="0" y="4"/>
                    </a:lnTo>
                    <a:lnTo>
                      <a:pt x="0" y="6"/>
                    </a:lnTo>
                    <a:lnTo>
                      <a:pt x="3" y="6"/>
                    </a:lnTo>
                    <a:lnTo>
                      <a:pt x="3" y="4"/>
                    </a:lnTo>
                    <a:lnTo>
                      <a:pt x="4" y="3"/>
                    </a:lnTo>
                    <a:lnTo>
                      <a:pt x="5" y="3"/>
                    </a:lnTo>
                    <a:lnTo>
                      <a:pt x="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9" name="Freeform 239"/>
              <p:cNvSpPr>
                <a:spLocks/>
              </p:cNvSpPr>
              <p:nvPr/>
            </p:nvSpPr>
            <p:spPr bwMode="auto">
              <a:xfrm>
                <a:off x="3978" y="2768"/>
                <a:ext cx="10" cy="6"/>
              </a:xfrm>
              <a:custGeom>
                <a:avLst/>
                <a:gdLst>
                  <a:gd name="T0" fmla="*/ 9 w 10"/>
                  <a:gd name="T1" fmla="*/ 4 h 6"/>
                  <a:gd name="T2" fmla="*/ 8 w 10"/>
                  <a:gd name="T3" fmla="*/ 2 h 6"/>
                  <a:gd name="T4" fmla="*/ 5 w 10"/>
                  <a:gd name="T5" fmla="*/ 1 h 6"/>
                  <a:gd name="T6" fmla="*/ 3 w 10"/>
                  <a:gd name="T7" fmla="*/ 0 h 6"/>
                  <a:gd name="T8" fmla="*/ 0 w 10"/>
                  <a:gd name="T9" fmla="*/ 0 h 6"/>
                  <a:gd name="T10" fmla="*/ 1 w 10"/>
                  <a:gd name="T11" fmla="*/ 3 h 6"/>
                  <a:gd name="T12" fmla="*/ 3 w 10"/>
                  <a:gd name="T13" fmla="*/ 3 h 6"/>
                  <a:gd name="T14" fmla="*/ 4 w 10"/>
                  <a:gd name="T15" fmla="*/ 4 h 6"/>
                  <a:gd name="T16" fmla="*/ 5 w 10"/>
                  <a:gd name="T17" fmla="*/ 4 h 6"/>
                  <a:gd name="T18" fmla="*/ 6 w 10"/>
                  <a:gd name="T19" fmla="*/ 5 h 6"/>
                  <a:gd name="T20" fmla="*/ 9 w 10"/>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9" y="4"/>
                    </a:moveTo>
                    <a:lnTo>
                      <a:pt x="8" y="2"/>
                    </a:lnTo>
                    <a:lnTo>
                      <a:pt x="5" y="1"/>
                    </a:lnTo>
                    <a:lnTo>
                      <a:pt x="3" y="0"/>
                    </a:lnTo>
                    <a:lnTo>
                      <a:pt x="0" y="0"/>
                    </a:lnTo>
                    <a:lnTo>
                      <a:pt x="1" y="3"/>
                    </a:lnTo>
                    <a:lnTo>
                      <a:pt x="3" y="3"/>
                    </a:lnTo>
                    <a:lnTo>
                      <a:pt x="4" y="4"/>
                    </a:lnTo>
                    <a:lnTo>
                      <a:pt x="5" y="4"/>
                    </a:lnTo>
                    <a:lnTo>
                      <a:pt x="6" y="5"/>
                    </a:lnTo>
                    <a:lnTo>
                      <a:pt x="9"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0" name="Freeform 240"/>
              <p:cNvSpPr>
                <a:spLocks/>
              </p:cNvSpPr>
              <p:nvPr/>
            </p:nvSpPr>
            <p:spPr bwMode="auto">
              <a:xfrm>
                <a:off x="3982" y="2772"/>
                <a:ext cx="7" cy="9"/>
              </a:xfrm>
              <a:custGeom>
                <a:avLst/>
                <a:gdLst>
                  <a:gd name="T0" fmla="*/ 1 w 7"/>
                  <a:gd name="T1" fmla="*/ 8 h 9"/>
                  <a:gd name="T2" fmla="*/ 3 w 7"/>
                  <a:gd name="T3" fmla="*/ 7 h 9"/>
                  <a:gd name="T4" fmla="*/ 5 w 7"/>
                  <a:gd name="T5" fmla="*/ 5 h 9"/>
                  <a:gd name="T6" fmla="*/ 6 w 7"/>
                  <a:gd name="T7" fmla="*/ 3 h 9"/>
                  <a:gd name="T8" fmla="*/ 5 w 7"/>
                  <a:gd name="T9" fmla="*/ 0 h 9"/>
                  <a:gd name="T10" fmla="*/ 2 w 7"/>
                  <a:gd name="T11" fmla="*/ 1 h 9"/>
                  <a:gd name="T12" fmla="*/ 3 w 7"/>
                  <a:gd name="T13" fmla="*/ 3 h 9"/>
                  <a:gd name="T14" fmla="*/ 3 w 7"/>
                  <a:gd name="T15" fmla="*/ 4 h 9"/>
                  <a:gd name="T16" fmla="*/ 2 w 7"/>
                  <a:gd name="T17" fmla="*/ 5 h 9"/>
                  <a:gd name="T18" fmla="*/ 0 w 7"/>
                  <a:gd name="T19" fmla="*/ 5 h 9"/>
                  <a:gd name="T20" fmla="*/ 1 w 7"/>
                  <a:gd name="T21" fmla="*/ 5 h 9"/>
                  <a:gd name="T22" fmla="*/ 1 w 7"/>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1" y="8"/>
                    </a:moveTo>
                    <a:lnTo>
                      <a:pt x="3" y="7"/>
                    </a:lnTo>
                    <a:lnTo>
                      <a:pt x="5" y="5"/>
                    </a:lnTo>
                    <a:lnTo>
                      <a:pt x="6" y="3"/>
                    </a:lnTo>
                    <a:lnTo>
                      <a:pt x="5" y="0"/>
                    </a:lnTo>
                    <a:lnTo>
                      <a:pt x="2" y="1"/>
                    </a:lnTo>
                    <a:lnTo>
                      <a:pt x="3" y="3"/>
                    </a:lnTo>
                    <a:lnTo>
                      <a:pt x="3" y="4"/>
                    </a:lnTo>
                    <a:lnTo>
                      <a:pt x="2" y="5"/>
                    </a:lnTo>
                    <a:lnTo>
                      <a:pt x="0" y="5"/>
                    </a:lnTo>
                    <a:lnTo>
                      <a:pt x="1" y="5"/>
                    </a:lnTo>
                    <a:lnTo>
                      <a:pt x="1" y="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1" name="Freeform 241"/>
              <p:cNvSpPr>
                <a:spLocks/>
              </p:cNvSpPr>
              <p:nvPr/>
            </p:nvSpPr>
            <p:spPr bwMode="auto">
              <a:xfrm>
                <a:off x="3975" y="2773"/>
                <a:ext cx="9" cy="8"/>
              </a:xfrm>
              <a:custGeom>
                <a:avLst/>
                <a:gdLst>
                  <a:gd name="T0" fmla="*/ 0 w 9"/>
                  <a:gd name="T1" fmla="*/ 0 h 8"/>
                  <a:gd name="T2" fmla="*/ 0 w 9"/>
                  <a:gd name="T3" fmla="*/ 1 h 8"/>
                  <a:gd name="T4" fmla="*/ 1 w 9"/>
                  <a:gd name="T5" fmla="*/ 3 h 8"/>
                  <a:gd name="T6" fmla="*/ 4 w 9"/>
                  <a:gd name="T7" fmla="*/ 5 h 8"/>
                  <a:gd name="T8" fmla="*/ 6 w 9"/>
                  <a:gd name="T9" fmla="*/ 7 h 8"/>
                  <a:gd name="T10" fmla="*/ 8 w 9"/>
                  <a:gd name="T11" fmla="*/ 7 h 8"/>
                  <a:gd name="T12" fmla="*/ 8 w 9"/>
                  <a:gd name="T13" fmla="*/ 4 h 8"/>
                  <a:gd name="T14" fmla="*/ 7 w 9"/>
                  <a:gd name="T15" fmla="*/ 3 h 8"/>
                  <a:gd name="T16" fmla="*/ 5 w 9"/>
                  <a:gd name="T17" fmla="*/ 3 h 8"/>
                  <a:gd name="T18" fmla="*/ 4 w 9"/>
                  <a:gd name="T19" fmla="*/ 1 h 8"/>
                  <a:gd name="T20" fmla="*/ 3 w 9"/>
                  <a:gd name="T21" fmla="*/ 0 h 8"/>
                  <a:gd name="T22" fmla="*/ 0 w 9"/>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0" y="0"/>
                    </a:moveTo>
                    <a:lnTo>
                      <a:pt x="0" y="1"/>
                    </a:lnTo>
                    <a:lnTo>
                      <a:pt x="1" y="3"/>
                    </a:lnTo>
                    <a:lnTo>
                      <a:pt x="4" y="5"/>
                    </a:lnTo>
                    <a:lnTo>
                      <a:pt x="6" y="7"/>
                    </a:lnTo>
                    <a:lnTo>
                      <a:pt x="8" y="7"/>
                    </a:lnTo>
                    <a:lnTo>
                      <a:pt x="8" y="4"/>
                    </a:lnTo>
                    <a:lnTo>
                      <a:pt x="7" y="3"/>
                    </a:lnTo>
                    <a:lnTo>
                      <a:pt x="5" y="3"/>
                    </a:lnTo>
                    <a:lnTo>
                      <a:pt x="4" y="1"/>
                    </a:lnTo>
                    <a:lnTo>
                      <a:pt x="3" y="0"/>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2" name="Freeform 242"/>
              <p:cNvSpPr>
                <a:spLocks/>
              </p:cNvSpPr>
              <p:nvPr/>
            </p:nvSpPr>
            <p:spPr bwMode="auto">
              <a:xfrm>
                <a:off x="3969" y="2767"/>
                <a:ext cx="9" cy="10"/>
              </a:xfrm>
              <a:custGeom>
                <a:avLst/>
                <a:gdLst>
                  <a:gd name="T0" fmla="*/ 3 w 9"/>
                  <a:gd name="T1" fmla="*/ 7 h 10"/>
                  <a:gd name="T2" fmla="*/ 0 w 9"/>
                  <a:gd name="T3" fmla="*/ 8 h 10"/>
                  <a:gd name="T4" fmla="*/ 2 w 9"/>
                  <a:gd name="T5" fmla="*/ 9 h 10"/>
                  <a:gd name="T6" fmla="*/ 5 w 9"/>
                  <a:gd name="T7" fmla="*/ 8 h 10"/>
                  <a:gd name="T8" fmla="*/ 6 w 9"/>
                  <a:gd name="T9" fmla="*/ 8 h 10"/>
                  <a:gd name="T10" fmla="*/ 5 w 9"/>
                  <a:gd name="T11" fmla="*/ 7 h 10"/>
                  <a:gd name="T12" fmla="*/ 8 w 9"/>
                  <a:gd name="T13" fmla="*/ 7 h 10"/>
                  <a:gd name="T14" fmla="*/ 6 w 9"/>
                  <a:gd name="T15" fmla="*/ 5 h 10"/>
                  <a:gd name="T16" fmla="*/ 4 w 9"/>
                  <a:gd name="T17" fmla="*/ 6 h 10"/>
                  <a:gd name="T18" fmla="*/ 2 w 9"/>
                  <a:gd name="T19" fmla="*/ 6 h 10"/>
                  <a:gd name="T20" fmla="*/ 3 w 9"/>
                  <a:gd name="T21" fmla="*/ 8 h 10"/>
                  <a:gd name="T22" fmla="*/ 0 w 9"/>
                  <a:gd name="T23" fmla="*/ 8 h 10"/>
                  <a:gd name="T24" fmla="*/ 3 w 9"/>
                  <a:gd name="T25" fmla="*/ 7 h 10"/>
                  <a:gd name="T26" fmla="*/ 0 w 9"/>
                  <a:gd name="T27" fmla="*/ 0 h 10"/>
                  <a:gd name="T28" fmla="*/ 0 w 9"/>
                  <a:gd name="T29" fmla="*/ 8 h 10"/>
                  <a:gd name="T30" fmla="*/ 3 w 9"/>
                  <a:gd name="T3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3" y="7"/>
                    </a:moveTo>
                    <a:lnTo>
                      <a:pt x="0" y="8"/>
                    </a:lnTo>
                    <a:lnTo>
                      <a:pt x="2" y="9"/>
                    </a:lnTo>
                    <a:lnTo>
                      <a:pt x="5" y="8"/>
                    </a:lnTo>
                    <a:lnTo>
                      <a:pt x="6" y="8"/>
                    </a:lnTo>
                    <a:lnTo>
                      <a:pt x="5" y="7"/>
                    </a:lnTo>
                    <a:lnTo>
                      <a:pt x="8" y="7"/>
                    </a:lnTo>
                    <a:lnTo>
                      <a:pt x="6" y="5"/>
                    </a:lnTo>
                    <a:lnTo>
                      <a:pt x="4" y="6"/>
                    </a:lnTo>
                    <a:lnTo>
                      <a:pt x="2" y="6"/>
                    </a:lnTo>
                    <a:lnTo>
                      <a:pt x="3" y="8"/>
                    </a:lnTo>
                    <a:lnTo>
                      <a:pt x="0" y="8"/>
                    </a:lnTo>
                    <a:lnTo>
                      <a:pt x="3" y="7"/>
                    </a:lnTo>
                    <a:lnTo>
                      <a:pt x="0" y="0"/>
                    </a:lnTo>
                    <a:lnTo>
                      <a:pt x="0" y="8"/>
                    </a:lnTo>
                    <a:lnTo>
                      <a:pt x="3" y="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3" name="Freeform 243"/>
              <p:cNvSpPr>
                <a:spLocks/>
              </p:cNvSpPr>
              <p:nvPr/>
            </p:nvSpPr>
            <p:spPr bwMode="auto">
              <a:xfrm>
                <a:off x="3982" y="2741"/>
                <a:ext cx="98" cy="258"/>
              </a:xfrm>
              <a:custGeom>
                <a:avLst/>
                <a:gdLst>
                  <a:gd name="T0" fmla="*/ 96 w 98"/>
                  <a:gd name="T1" fmla="*/ 257 h 258"/>
                  <a:gd name="T2" fmla="*/ 97 w 98"/>
                  <a:gd name="T3" fmla="*/ 256 h 258"/>
                  <a:gd name="T4" fmla="*/ 3 w 98"/>
                  <a:gd name="T5" fmla="*/ 0 h 258"/>
                  <a:gd name="T6" fmla="*/ 0 w 98"/>
                  <a:gd name="T7" fmla="*/ 1 h 258"/>
                  <a:gd name="T8" fmla="*/ 94 w 98"/>
                  <a:gd name="T9" fmla="*/ 257 h 258"/>
                  <a:gd name="T10" fmla="*/ 96 w 98"/>
                  <a:gd name="T11" fmla="*/ 257 h 258"/>
                </a:gdLst>
                <a:ahLst/>
                <a:cxnLst>
                  <a:cxn ang="0">
                    <a:pos x="T0" y="T1"/>
                  </a:cxn>
                  <a:cxn ang="0">
                    <a:pos x="T2" y="T3"/>
                  </a:cxn>
                  <a:cxn ang="0">
                    <a:pos x="T4" y="T5"/>
                  </a:cxn>
                  <a:cxn ang="0">
                    <a:pos x="T6" y="T7"/>
                  </a:cxn>
                  <a:cxn ang="0">
                    <a:pos x="T8" y="T9"/>
                  </a:cxn>
                  <a:cxn ang="0">
                    <a:pos x="T10" y="T11"/>
                  </a:cxn>
                </a:cxnLst>
                <a:rect l="0" t="0" r="r" b="b"/>
                <a:pathLst>
                  <a:path w="98" h="258">
                    <a:moveTo>
                      <a:pt x="96" y="257"/>
                    </a:moveTo>
                    <a:lnTo>
                      <a:pt x="97" y="256"/>
                    </a:lnTo>
                    <a:lnTo>
                      <a:pt x="3" y="0"/>
                    </a:lnTo>
                    <a:lnTo>
                      <a:pt x="0" y="1"/>
                    </a:lnTo>
                    <a:lnTo>
                      <a:pt x="94" y="257"/>
                    </a:lnTo>
                    <a:lnTo>
                      <a:pt x="96" y="257"/>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4" name="Freeform 244"/>
              <p:cNvSpPr>
                <a:spLocks/>
              </p:cNvSpPr>
              <p:nvPr/>
            </p:nvSpPr>
            <p:spPr bwMode="auto">
              <a:xfrm>
                <a:off x="4042" y="2966"/>
                <a:ext cx="7" cy="2"/>
              </a:xfrm>
              <a:custGeom>
                <a:avLst/>
                <a:gdLst>
                  <a:gd name="T0" fmla="*/ 0 w 7"/>
                  <a:gd name="T1" fmla="*/ 1 h 2"/>
                  <a:gd name="T2" fmla="*/ 6 w 7"/>
                  <a:gd name="T3" fmla="*/ 0 h 2"/>
                  <a:gd name="T4" fmla="*/ 0 w 7"/>
                  <a:gd name="T5" fmla="*/ 1 h 2"/>
                </a:gdLst>
                <a:ahLst/>
                <a:cxnLst>
                  <a:cxn ang="0">
                    <a:pos x="T0" y="T1"/>
                  </a:cxn>
                  <a:cxn ang="0">
                    <a:pos x="T2" y="T3"/>
                  </a:cxn>
                  <a:cxn ang="0">
                    <a:pos x="T4" y="T5"/>
                  </a:cxn>
                </a:cxnLst>
                <a:rect l="0" t="0" r="r" b="b"/>
                <a:pathLst>
                  <a:path w="7" h="2">
                    <a:moveTo>
                      <a:pt x="0" y="1"/>
                    </a:moveTo>
                    <a:lnTo>
                      <a:pt x="6" y="0"/>
                    </a:lnTo>
                    <a:lnTo>
                      <a:pt x="0" y="1"/>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5" name="Freeform 245"/>
              <p:cNvSpPr>
                <a:spLocks/>
              </p:cNvSpPr>
              <p:nvPr/>
            </p:nvSpPr>
            <p:spPr bwMode="auto">
              <a:xfrm>
                <a:off x="4042" y="2965"/>
                <a:ext cx="7" cy="5"/>
              </a:xfrm>
              <a:custGeom>
                <a:avLst/>
                <a:gdLst>
                  <a:gd name="T0" fmla="*/ 6 w 7"/>
                  <a:gd name="T1" fmla="*/ 2 h 5"/>
                  <a:gd name="T2" fmla="*/ 6 w 7"/>
                  <a:gd name="T3" fmla="*/ 0 h 5"/>
                  <a:gd name="T4" fmla="*/ 0 w 7"/>
                  <a:gd name="T5" fmla="*/ 1 h 5"/>
                  <a:gd name="T6" fmla="*/ 0 w 7"/>
                  <a:gd name="T7" fmla="*/ 4 h 5"/>
                  <a:gd name="T8" fmla="*/ 6 w 7"/>
                  <a:gd name="T9" fmla="*/ 3 h 5"/>
                  <a:gd name="T10" fmla="*/ 6 w 7"/>
                  <a:gd name="T11" fmla="*/ 2 h 5"/>
                </a:gdLst>
                <a:ahLst/>
                <a:cxnLst>
                  <a:cxn ang="0">
                    <a:pos x="T0" y="T1"/>
                  </a:cxn>
                  <a:cxn ang="0">
                    <a:pos x="T2" y="T3"/>
                  </a:cxn>
                  <a:cxn ang="0">
                    <a:pos x="T4" y="T5"/>
                  </a:cxn>
                  <a:cxn ang="0">
                    <a:pos x="T6" y="T7"/>
                  </a:cxn>
                  <a:cxn ang="0">
                    <a:pos x="T8" y="T9"/>
                  </a:cxn>
                  <a:cxn ang="0">
                    <a:pos x="T10" y="T11"/>
                  </a:cxn>
                </a:cxnLst>
                <a:rect l="0" t="0" r="r" b="b"/>
                <a:pathLst>
                  <a:path w="7" h="5">
                    <a:moveTo>
                      <a:pt x="6" y="2"/>
                    </a:moveTo>
                    <a:lnTo>
                      <a:pt x="6" y="0"/>
                    </a:lnTo>
                    <a:lnTo>
                      <a:pt x="0" y="1"/>
                    </a:lnTo>
                    <a:lnTo>
                      <a:pt x="0" y="4"/>
                    </a:lnTo>
                    <a:lnTo>
                      <a:pt x="6" y="3"/>
                    </a:lnTo>
                    <a:lnTo>
                      <a:pt x="6" y="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6" name="Freeform 246"/>
              <p:cNvSpPr>
                <a:spLocks/>
              </p:cNvSpPr>
              <p:nvPr/>
            </p:nvSpPr>
            <p:spPr bwMode="auto">
              <a:xfrm>
                <a:off x="4008" y="2876"/>
                <a:ext cx="6" cy="2"/>
              </a:xfrm>
              <a:custGeom>
                <a:avLst/>
                <a:gdLst>
                  <a:gd name="T0" fmla="*/ 0 w 6"/>
                  <a:gd name="T1" fmla="*/ 1 h 2"/>
                  <a:gd name="T2" fmla="*/ 1 w 6"/>
                  <a:gd name="T3" fmla="*/ 1 h 2"/>
                  <a:gd name="T4" fmla="*/ 2 w 6"/>
                  <a:gd name="T5" fmla="*/ 0 h 2"/>
                  <a:gd name="T6" fmla="*/ 3 w 6"/>
                  <a:gd name="T7" fmla="*/ 0 h 2"/>
                  <a:gd name="T8" fmla="*/ 5 w 6"/>
                  <a:gd name="T9" fmla="*/ 0 h 2"/>
                  <a:gd name="T10" fmla="*/ 0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0" y="1"/>
                    </a:moveTo>
                    <a:lnTo>
                      <a:pt x="1" y="1"/>
                    </a:lnTo>
                    <a:lnTo>
                      <a:pt x="2" y="0"/>
                    </a:lnTo>
                    <a:lnTo>
                      <a:pt x="3" y="0"/>
                    </a:lnTo>
                    <a:lnTo>
                      <a:pt x="5" y="0"/>
                    </a:lnTo>
                    <a:lnTo>
                      <a:pt x="0" y="1"/>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7" name="Freeform 247"/>
              <p:cNvSpPr>
                <a:spLocks/>
              </p:cNvSpPr>
              <p:nvPr/>
            </p:nvSpPr>
            <p:spPr bwMode="auto">
              <a:xfrm>
                <a:off x="4008" y="2874"/>
                <a:ext cx="6" cy="6"/>
              </a:xfrm>
              <a:custGeom>
                <a:avLst/>
                <a:gdLst>
                  <a:gd name="T0" fmla="*/ 4 w 6"/>
                  <a:gd name="T1" fmla="*/ 0 h 6"/>
                  <a:gd name="T2" fmla="*/ 3 w 6"/>
                  <a:gd name="T3" fmla="*/ 0 h 6"/>
                  <a:gd name="T4" fmla="*/ 2 w 6"/>
                  <a:gd name="T5" fmla="*/ 1 h 6"/>
                  <a:gd name="T6" fmla="*/ 1 w 6"/>
                  <a:gd name="T7" fmla="*/ 2 h 6"/>
                  <a:gd name="T8" fmla="*/ 0 w 6"/>
                  <a:gd name="T9" fmla="*/ 2 h 6"/>
                  <a:gd name="T10" fmla="*/ 1 w 6"/>
                  <a:gd name="T11" fmla="*/ 5 h 6"/>
                  <a:gd name="T12" fmla="*/ 3 w 6"/>
                  <a:gd name="T13" fmla="*/ 4 h 6"/>
                  <a:gd name="T14" fmla="*/ 4 w 6"/>
                  <a:gd name="T15" fmla="*/ 4 h 6"/>
                  <a:gd name="T16" fmla="*/ 5 w 6"/>
                  <a:gd name="T17" fmla="*/ 3 h 6"/>
                  <a:gd name="T18" fmla="*/ 4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4" y="0"/>
                    </a:moveTo>
                    <a:lnTo>
                      <a:pt x="3" y="0"/>
                    </a:lnTo>
                    <a:lnTo>
                      <a:pt x="2" y="1"/>
                    </a:lnTo>
                    <a:lnTo>
                      <a:pt x="1" y="2"/>
                    </a:lnTo>
                    <a:lnTo>
                      <a:pt x="0" y="2"/>
                    </a:lnTo>
                    <a:lnTo>
                      <a:pt x="1" y="5"/>
                    </a:lnTo>
                    <a:lnTo>
                      <a:pt x="3" y="4"/>
                    </a:lnTo>
                    <a:lnTo>
                      <a:pt x="4" y="4"/>
                    </a:lnTo>
                    <a:lnTo>
                      <a:pt x="5" y="3"/>
                    </a:lnTo>
                    <a:lnTo>
                      <a:pt x="4" y="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8" name="Freeform 248"/>
              <p:cNvSpPr>
                <a:spLocks/>
              </p:cNvSpPr>
              <p:nvPr/>
            </p:nvSpPr>
            <p:spPr bwMode="auto">
              <a:xfrm>
                <a:off x="3971" y="2774"/>
                <a:ext cx="4" cy="2"/>
              </a:xfrm>
              <a:custGeom>
                <a:avLst/>
                <a:gdLst>
                  <a:gd name="T0" fmla="*/ 0 w 4"/>
                  <a:gd name="T1" fmla="*/ 1 h 2"/>
                  <a:gd name="T2" fmla="*/ 1 w 4"/>
                  <a:gd name="T3" fmla="*/ 0 h 2"/>
                  <a:gd name="T4" fmla="*/ 2 w 4"/>
                  <a:gd name="T5" fmla="*/ 0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0"/>
                    </a:lnTo>
                    <a:lnTo>
                      <a:pt x="2" y="0"/>
                    </a:lnTo>
                    <a:lnTo>
                      <a:pt x="3" y="0"/>
                    </a:lnTo>
                    <a:lnTo>
                      <a:pt x="0" y="1"/>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9" name="Freeform 249"/>
              <p:cNvSpPr>
                <a:spLocks/>
              </p:cNvSpPr>
              <p:nvPr/>
            </p:nvSpPr>
            <p:spPr bwMode="auto">
              <a:xfrm>
                <a:off x="3971" y="2773"/>
                <a:ext cx="5" cy="4"/>
              </a:xfrm>
              <a:custGeom>
                <a:avLst/>
                <a:gdLst>
                  <a:gd name="T0" fmla="*/ 3 w 5"/>
                  <a:gd name="T1" fmla="*/ 0 h 4"/>
                  <a:gd name="T2" fmla="*/ 1 w 5"/>
                  <a:gd name="T3" fmla="*/ 0 h 4"/>
                  <a:gd name="T4" fmla="*/ 0 w 5"/>
                  <a:gd name="T5" fmla="*/ 1 h 4"/>
                  <a:gd name="T6" fmla="*/ 0 w 5"/>
                  <a:gd name="T7" fmla="*/ 3 h 4"/>
                  <a:gd name="T8" fmla="*/ 1 w 5"/>
                  <a:gd name="T9" fmla="*/ 3 h 4"/>
                  <a:gd name="T10" fmla="*/ 3 w 5"/>
                  <a:gd name="T11" fmla="*/ 3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1" y="0"/>
                    </a:lnTo>
                    <a:lnTo>
                      <a:pt x="0" y="1"/>
                    </a:lnTo>
                    <a:lnTo>
                      <a:pt x="0" y="3"/>
                    </a:lnTo>
                    <a:lnTo>
                      <a:pt x="1" y="3"/>
                    </a:lnTo>
                    <a:lnTo>
                      <a:pt x="3" y="3"/>
                    </a:lnTo>
                    <a:lnTo>
                      <a:pt x="4" y="2"/>
                    </a:lnTo>
                    <a:lnTo>
                      <a:pt x="3" y="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0" name="Freeform 250"/>
              <p:cNvSpPr>
                <a:spLocks/>
              </p:cNvSpPr>
              <p:nvPr/>
            </p:nvSpPr>
            <p:spPr bwMode="auto">
              <a:xfrm>
                <a:off x="3975" y="2745"/>
                <a:ext cx="210" cy="45"/>
              </a:xfrm>
              <a:custGeom>
                <a:avLst/>
                <a:gdLst>
                  <a:gd name="T0" fmla="*/ 0 w 210"/>
                  <a:gd name="T1" fmla="*/ 43 h 45"/>
                  <a:gd name="T2" fmla="*/ 0 w 210"/>
                  <a:gd name="T3" fmla="*/ 44 h 45"/>
                  <a:gd name="T4" fmla="*/ 209 w 210"/>
                  <a:gd name="T5" fmla="*/ 3 h 45"/>
                  <a:gd name="T6" fmla="*/ 209 w 210"/>
                  <a:gd name="T7" fmla="*/ 0 h 45"/>
                  <a:gd name="T8" fmla="*/ 0 w 210"/>
                  <a:gd name="T9" fmla="*/ 41 h 45"/>
                  <a:gd name="T10" fmla="*/ 0 w 210"/>
                  <a:gd name="T11" fmla="*/ 43 h 45"/>
                </a:gdLst>
                <a:ahLst/>
                <a:cxnLst>
                  <a:cxn ang="0">
                    <a:pos x="T0" y="T1"/>
                  </a:cxn>
                  <a:cxn ang="0">
                    <a:pos x="T2" y="T3"/>
                  </a:cxn>
                  <a:cxn ang="0">
                    <a:pos x="T4" y="T5"/>
                  </a:cxn>
                  <a:cxn ang="0">
                    <a:pos x="T6" y="T7"/>
                  </a:cxn>
                  <a:cxn ang="0">
                    <a:pos x="T8" y="T9"/>
                  </a:cxn>
                  <a:cxn ang="0">
                    <a:pos x="T10" y="T11"/>
                  </a:cxn>
                </a:cxnLst>
                <a:rect l="0" t="0" r="r" b="b"/>
                <a:pathLst>
                  <a:path w="210" h="45">
                    <a:moveTo>
                      <a:pt x="0" y="43"/>
                    </a:moveTo>
                    <a:lnTo>
                      <a:pt x="0" y="44"/>
                    </a:lnTo>
                    <a:lnTo>
                      <a:pt x="209" y="3"/>
                    </a:lnTo>
                    <a:lnTo>
                      <a:pt x="209" y="0"/>
                    </a:lnTo>
                    <a:lnTo>
                      <a:pt x="0" y="41"/>
                    </a:lnTo>
                    <a:lnTo>
                      <a:pt x="0" y="43"/>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1" name="Freeform 251"/>
              <p:cNvSpPr>
                <a:spLocks/>
              </p:cNvSpPr>
              <p:nvPr/>
            </p:nvSpPr>
            <p:spPr bwMode="auto">
              <a:xfrm>
                <a:off x="3980" y="2758"/>
                <a:ext cx="209" cy="45"/>
              </a:xfrm>
              <a:custGeom>
                <a:avLst/>
                <a:gdLst>
                  <a:gd name="T0" fmla="*/ 0 w 209"/>
                  <a:gd name="T1" fmla="*/ 42 h 45"/>
                  <a:gd name="T2" fmla="*/ 0 w 209"/>
                  <a:gd name="T3" fmla="*/ 44 h 45"/>
                  <a:gd name="T4" fmla="*/ 208 w 209"/>
                  <a:gd name="T5" fmla="*/ 3 h 45"/>
                  <a:gd name="T6" fmla="*/ 208 w 209"/>
                  <a:gd name="T7" fmla="*/ 0 h 45"/>
                  <a:gd name="T8" fmla="*/ 0 w 209"/>
                  <a:gd name="T9" fmla="*/ 41 h 45"/>
                  <a:gd name="T10" fmla="*/ 0 w 209"/>
                  <a:gd name="T11" fmla="*/ 42 h 45"/>
                </a:gdLst>
                <a:ahLst/>
                <a:cxnLst>
                  <a:cxn ang="0">
                    <a:pos x="T0" y="T1"/>
                  </a:cxn>
                  <a:cxn ang="0">
                    <a:pos x="T2" y="T3"/>
                  </a:cxn>
                  <a:cxn ang="0">
                    <a:pos x="T4" y="T5"/>
                  </a:cxn>
                  <a:cxn ang="0">
                    <a:pos x="T6" y="T7"/>
                  </a:cxn>
                  <a:cxn ang="0">
                    <a:pos x="T8" y="T9"/>
                  </a:cxn>
                  <a:cxn ang="0">
                    <a:pos x="T10" y="T11"/>
                  </a:cxn>
                </a:cxnLst>
                <a:rect l="0" t="0" r="r" b="b"/>
                <a:pathLst>
                  <a:path w="209" h="45">
                    <a:moveTo>
                      <a:pt x="0" y="42"/>
                    </a:moveTo>
                    <a:lnTo>
                      <a:pt x="0" y="44"/>
                    </a:lnTo>
                    <a:lnTo>
                      <a:pt x="208" y="3"/>
                    </a:lnTo>
                    <a:lnTo>
                      <a:pt x="208"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2" name="Freeform 252"/>
              <p:cNvSpPr>
                <a:spLocks/>
              </p:cNvSpPr>
              <p:nvPr/>
            </p:nvSpPr>
            <p:spPr bwMode="auto">
              <a:xfrm>
                <a:off x="3985" y="2771"/>
                <a:ext cx="209" cy="45"/>
              </a:xfrm>
              <a:custGeom>
                <a:avLst/>
                <a:gdLst>
                  <a:gd name="T0" fmla="*/ 0 w 209"/>
                  <a:gd name="T1" fmla="*/ 43 h 45"/>
                  <a:gd name="T2" fmla="*/ 0 w 209"/>
                  <a:gd name="T3" fmla="*/ 44 h 45"/>
                  <a:gd name="T4" fmla="*/ 208 w 209"/>
                  <a:gd name="T5" fmla="*/ 3 h 45"/>
                  <a:gd name="T6" fmla="*/ 208 w 209"/>
                  <a:gd name="T7" fmla="*/ 0 h 45"/>
                  <a:gd name="T8" fmla="*/ 0 w 209"/>
                  <a:gd name="T9" fmla="*/ 41 h 45"/>
                  <a:gd name="T10" fmla="*/ 0 w 209"/>
                  <a:gd name="T11" fmla="*/ 43 h 45"/>
                </a:gdLst>
                <a:ahLst/>
                <a:cxnLst>
                  <a:cxn ang="0">
                    <a:pos x="T0" y="T1"/>
                  </a:cxn>
                  <a:cxn ang="0">
                    <a:pos x="T2" y="T3"/>
                  </a:cxn>
                  <a:cxn ang="0">
                    <a:pos x="T4" y="T5"/>
                  </a:cxn>
                  <a:cxn ang="0">
                    <a:pos x="T6" y="T7"/>
                  </a:cxn>
                  <a:cxn ang="0">
                    <a:pos x="T8" y="T9"/>
                  </a:cxn>
                  <a:cxn ang="0">
                    <a:pos x="T10" y="T11"/>
                  </a:cxn>
                </a:cxnLst>
                <a:rect l="0" t="0" r="r" b="b"/>
                <a:pathLst>
                  <a:path w="209" h="45">
                    <a:moveTo>
                      <a:pt x="0" y="43"/>
                    </a:moveTo>
                    <a:lnTo>
                      <a:pt x="0" y="44"/>
                    </a:lnTo>
                    <a:lnTo>
                      <a:pt x="208" y="3"/>
                    </a:lnTo>
                    <a:lnTo>
                      <a:pt x="208" y="0"/>
                    </a:lnTo>
                    <a:lnTo>
                      <a:pt x="0" y="41"/>
                    </a:lnTo>
                    <a:lnTo>
                      <a:pt x="0" y="43"/>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3" name="Freeform 253"/>
              <p:cNvSpPr>
                <a:spLocks/>
              </p:cNvSpPr>
              <p:nvPr/>
            </p:nvSpPr>
            <p:spPr bwMode="auto">
              <a:xfrm>
                <a:off x="3989" y="2784"/>
                <a:ext cx="210" cy="45"/>
              </a:xfrm>
              <a:custGeom>
                <a:avLst/>
                <a:gdLst>
                  <a:gd name="T0" fmla="*/ 0 w 210"/>
                  <a:gd name="T1" fmla="*/ 42 h 45"/>
                  <a:gd name="T2" fmla="*/ 0 w 210"/>
                  <a:gd name="T3" fmla="*/ 44 h 45"/>
                  <a:gd name="T4" fmla="*/ 209 w 210"/>
                  <a:gd name="T5" fmla="*/ 3 h 45"/>
                  <a:gd name="T6" fmla="*/ 209 w 210"/>
                  <a:gd name="T7" fmla="*/ 0 h 45"/>
                  <a:gd name="T8" fmla="*/ 0 w 210"/>
                  <a:gd name="T9" fmla="*/ 41 h 45"/>
                  <a:gd name="T10" fmla="*/ 0 w 210"/>
                  <a:gd name="T11" fmla="*/ 42 h 45"/>
                </a:gdLst>
                <a:ahLst/>
                <a:cxnLst>
                  <a:cxn ang="0">
                    <a:pos x="T0" y="T1"/>
                  </a:cxn>
                  <a:cxn ang="0">
                    <a:pos x="T2" y="T3"/>
                  </a:cxn>
                  <a:cxn ang="0">
                    <a:pos x="T4" y="T5"/>
                  </a:cxn>
                  <a:cxn ang="0">
                    <a:pos x="T6" y="T7"/>
                  </a:cxn>
                  <a:cxn ang="0">
                    <a:pos x="T8" y="T9"/>
                  </a:cxn>
                  <a:cxn ang="0">
                    <a:pos x="T10" y="T11"/>
                  </a:cxn>
                </a:cxnLst>
                <a:rect l="0" t="0" r="r" b="b"/>
                <a:pathLst>
                  <a:path w="210" h="45">
                    <a:moveTo>
                      <a:pt x="0" y="42"/>
                    </a:moveTo>
                    <a:lnTo>
                      <a:pt x="0" y="44"/>
                    </a:lnTo>
                    <a:lnTo>
                      <a:pt x="209" y="3"/>
                    </a:lnTo>
                    <a:lnTo>
                      <a:pt x="209"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4" name="Freeform 254"/>
              <p:cNvSpPr>
                <a:spLocks/>
              </p:cNvSpPr>
              <p:nvPr/>
            </p:nvSpPr>
            <p:spPr bwMode="auto">
              <a:xfrm>
                <a:off x="3994" y="2797"/>
                <a:ext cx="210" cy="45"/>
              </a:xfrm>
              <a:custGeom>
                <a:avLst/>
                <a:gdLst>
                  <a:gd name="T0" fmla="*/ 0 w 210"/>
                  <a:gd name="T1" fmla="*/ 43 h 45"/>
                  <a:gd name="T2" fmla="*/ 0 w 210"/>
                  <a:gd name="T3" fmla="*/ 44 h 45"/>
                  <a:gd name="T4" fmla="*/ 209 w 210"/>
                  <a:gd name="T5" fmla="*/ 3 h 45"/>
                  <a:gd name="T6" fmla="*/ 209 w 210"/>
                  <a:gd name="T7" fmla="*/ 0 h 45"/>
                  <a:gd name="T8" fmla="*/ 0 w 210"/>
                  <a:gd name="T9" fmla="*/ 41 h 45"/>
                  <a:gd name="T10" fmla="*/ 0 w 210"/>
                  <a:gd name="T11" fmla="*/ 43 h 45"/>
                </a:gdLst>
                <a:ahLst/>
                <a:cxnLst>
                  <a:cxn ang="0">
                    <a:pos x="T0" y="T1"/>
                  </a:cxn>
                  <a:cxn ang="0">
                    <a:pos x="T2" y="T3"/>
                  </a:cxn>
                  <a:cxn ang="0">
                    <a:pos x="T4" y="T5"/>
                  </a:cxn>
                  <a:cxn ang="0">
                    <a:pos x="T6" y="T7"/>
                  </a:cxn>
                  <a:cxn ang="0">
                    <a:pos x="T8" y="T9"/>
                  </a:cxn>
                  <a:cxn ang="0">
                    <a:pos x="T10" y="T11"/>
                  </a:cxn>
                </a:cxnLst>
                <a:rect l="0" t="0" r="r" b="b"/>
                <a:pathLst>
                  <a:path w="210" h="45">
                    <a:moveTo>
                      <a:pt x="0" y="43"/>
                    </a:moveTo>
                    <a:lnTo>
                      <a:pt x="0" y="44"/>
                    </a:lnTo>
                    <a:lnTo>
                      <a:pt x="209" y="3"/>
                    </a:lnTo>
                    <a:lnTo>
                      <a:pt x="209" y="0"/>
                    </a:lnTo>
                    <a:lnTo>
                      <a:pt x="0" y="41"/>
                    </a:lnTo>
                    <a:lnTo>
                      <a:pt x="0" y="43"/>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5" name="Freeform 255"/>
              <p:cNvSpPr>
                <a:spLocks/>
              </p:cNvSpPr>
              <p:nvPr/>
            </p:nvSpPr>
            <p:spPr bwMode="auto">
              <a:xfrm>
                <a:off x="3999" y="2810"/>
                <a:ext cx="209" cy="44"/>
              </a:xfrm>
              <a:custGeom>
                <a:avLst/>
                <a:gdLst>
                  <a:gd name="T0" fmla="*/ 0 w 209"/>
                  <a:gd name="T1" fmla="*/ 41 h 44"/>
                  <a:gd name="T2" fmla="*/ 0 w 209"/>
                  <a:gd name="T3" fmla="*/ 43 h 44"/>
                  <a:gd name="T4" fmla="*/ 208 w 209"/>
                  <a:gd name="T5" fmla="*/ 3 h 44"/>
                  <a:gd name="T6" fmla="*/ 208 w 209"/>
                  <a:gd name="T7" fmla="*/ 0 h 44"/>
                  <a:gd name="T8" fmla="*/ 0 w 209"/>
                  <a:gd name="T9" fmla="*/ 40 h 44"/>
                  <a:gd name="T10" fmla="*/ 0 w 209"/>
                  <a:gd name="T11" fmla="*/ 41 h 44"/>
                </a:gdLst>
                <a:ahLst/>
                <a:cxnLst>
                  <a:cxn ang="0">
                    <a:pos x="T0" y="T1"/>
                  </a:cxn>
                  <a:cxn ang="0">
                    <a:pos x="T2" y="T3"/>
                  </a:cxn>
                  <a:cxn ang="0">
                    <a:pos x="T4" y="T5"/>
                  </a:cxn>
                  <a:cxn ang="0">
                    <a:pos x="T6" y="T7"/>
                  </a:cxn>
                  <a:cxn ang="0">
                    <a:pos x="T8" y="T9"/>
                  </a:cxn>
                  <a:cxn ang="0">
                    <a:pos x="T10" y="T11"/>
                  </a:cxn>
                </a:cxnLst>
                <a:rect l="0" t="0" r="r" b="b"/>
                <a:pathLst>
                  <a:path w="209" h="44">
                    <a:moveTo>
                      <a:pt x="0" y="41"/>
                    </a:moveTo>
                    <a:lnTo>
                      <a:pt x="0" y="43"/>
                    </a:lnTo>
                    <a:lnTo>
                      <a:pt x="208" y="3"/>
                    </a:lnTo>
                    <a:lnTo>
                      <a:pt x="208" y="0"/>
                    </a:lnTo>
                    <a:lnTo>
                      <a:pt x="0" y="40"/>
                    </a:lnTo>
                    <a:lnTo>
                      <a:pt x="0" y="41"/>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6" name="Freeform 256"/>
              <p:cNvSpPr>
                <a:spLocks/>
              </p:cNvSpPr>
              <p:nvPr/>
            </p:nvSpPr>
            <p:spPr bwMode="auto">
              <a:xfrm>
                <a:off x="4004" y="2822"/>
                <a:ext cx="209" cy="45"/>
              </a:xfrm>
              <a:custGeom>
                <a:avLst/>
                <a:gdLst>
                  <a:gd name="T0" fmla="*/ 0 w 209"/>
                  <a:gd name="T1" fmla="*/ 43 h 45"/>
                  <a:gd name="T2" fmla="*/ 0 w 209"/>
                  <a:gd name="T3" fmla="*/ 44 h 45"/>
                  <a:gd name="T4" fmla="*/ 208 w 209"/>
                  <a:gd name="T5" fmla="*/ 3 h 45"/>
                  <a:gd name="T6" fmla="*/ 208 w 209"/>
                  <a:gd name="T7" fmla="*/ 0 h 45"/>
                  <a:gd name="T8" fmla="*/ 0 w 209"/>
                  <a:gd name="T9" fmla="*/ 41 h 45"/>
                  <a:gd name="T10" fmla="*/ 0 w 209"/>
                  <a:gd name="T11" fmla="*/ 43 h 45"/>
                </a:gdLst>
                <a:ahLst/>
                <a:cxnLst>
                  <a:cxn ang="0">
                    <a:pos x="T0" y="T1"/>
                  </a:cxn>
                  <a:cxn ang="0">
                    <a:pos x="T2" y="T3"/>
                  </a:cxn>
                  <a:cxn ang="0">
                    <a:pos x="T4" y="T5"/>
                  </a:cxn>
                  <a:cxn ang="0">
                    <a:pos x="T6" y="T7"/>
                  </a:cxn>
                  <a:cxn ang="0">
                    <a:pos x="T8" y="T9"/>
                  </a:cxn>
                  <a:cxn ang="0">
                    <a:pos x="T10" y="T11"/>
                  </a:cxn>
                </a:cxnLst>
                <a:rect l="0" t="0" r="r" b="b"/>
                <a:pathLst>
                  <a:path w="209" h="45">
                    <a:moveTo>
                      <a:pt x="0" y="43"/>
                    </a:moveTo>
                    <a:lnTo>
                      <a:pt x="0" y="44"/>
                    </a:lnTo>
                    <a:lnTo>
                      <a:pt x="208" y="3"/>
                    </a:lnTo>
                    <a:lnTo>
                      <a:pt x="208" y="0"/>
                    </a:lnTo>
                    <a:lnTo>
                      <a:pt x="0" y="41"/>
                    </a:lnTo>
                    <a:lnTo>
                      <a:pt x="0" y="43"/>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7" name="Freeform 257"/>
              <p:cNvSpPr>
                <a:spLocks/>
              </p:cNvSpPr>
              <p:nvPr/>
            </p:nvSpPr>
            <p:spPr bwMode="auto">
              <a:xfrm>
                <a:off x="4024" y="2835"/>
                <a:ext cx="194" cy="42"/>
              </a:xfrm>
              <a:custGeom>
                <a:avLst/>
                <a:gdLst>
                  <a:gd name="T0" fmla="*/ 0 w 194"/>
                  <a:gd name="T1" fmla="*/ 40 h 42"/>
                  <a:gd name="T2" fmla="*/ 0 w 194"/>
                  <a:gd name="T3" fmla="*/ 41 h 42"/>
                  <a:gd name="T4" fmla="*/ 193 w 194"/>
                  <a:gd name="T5" fmla="*/ 3 h 42"/>
                  <a:gd name="T6" fmla="*/ 193 w 194"/>
                  <a:gd name="T7" fmla="*/ 0 h 42"/>
                  <a:gd name="T8" fmla="*/ 0 w 194"/>
                  <a:gd name="T9" fmla="*/ 38 h 42"/>
                  <a:gd name="T10" fmla="*/ 0 w 194"/>
                  <a:gd name="T11" fmla="*/ 40 h 42"/>
                </a:gdLst>
                <a:ahLst/>
                <a:cxnLst>
                  <a:cxn ang="0">
                    <a:pos x="T0" y="T1"/>
                  </a:cxn>
                  <a:cxn ang="0">
                    <a:pos x="T2" y="T3"/>
                  </a:cxn>
                  <a:cxn ang="0">
                    <a:pos x="T4" y="T5"/>
                  </a:cxn>
                  <a:cxn ang="0">
                    <a:pos x="T6" y="T7"/>
                  </a:cxn>
                  <a:cxn ang="0">
                    <a:pos x="T8" y="T9"/>
                  </a:cxn>
                  <a:cxn ang="0">
                    <a:pos x="T10" y="T11"/>
                  </a:cxn>
                </a:cxnLst>
                <a:rect l="0" t="0" r="r" b="b"/>
                <a:pathLst>
                  <a:path w="194" h="42">
                    <a:moveTo>
                      <a:pt x="0" y="40"/>
                    </a:moveTo>
                    <a:lnTo>
                      <a:pt x="0" y="41"/>
                    </a:lnTo>
                    <a:lnTo>
                      <a:pt x="193" y="3"/>
                    </a:lnTo>
                    <a:lnTo>
                      <a:pt x="193" y="0"/>
                    </a:lnTo>
                    <a:lnTo>
                      <a:pt x="0" y="38"/>
                    </a:lnTo>
                    <a:lnTo>
                      <a:pt x="0" y="4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8" name="Freeform 258"/>
              <p:cNvSpPr>
                <a:spLocks/>
              </p:cNvSpPr>
              <p:nvPr/>
            </p:nvSpPr>
            <p:spPr bwMode="auto">
              <a:xfrm>
                <a:off x="4013" y="2848"/>
                <a:ext cx="210" cy="45"/>
              </a:xfrm>
              <a:custGeom>
                <a:avLst/>
                <a:gdLst>
                  <a:gd name="T0" fmla="*/ 0 w 210"/>
                  <a:gd name="T1" fmla="*/ 43 h 45"/>
                  <a:gd name="T2" fmla="*/ 0 w 210"/>
                  <a:gd name="T3" fmla="*/ 44 h 45"/>
                  <a:gd name="T4" fmla="*/ 209 w 210"/>
                  <a:gd name="T5" fmla="*/ 3 h 45"/>
                  <a:gd name="T6" fmla="*/ 209 w 210"/>
                  <a:gd name="T7" fmla="*/ 0 h 45"/>
                  <a:gd name="T8" fmla="*/ 0 w 210"/>
                  <a:gd name="T9" fmla="*/ 41 h 45"/>
                  <a:gd name="T10" fmla="*/ 0 w 210"/>
                  <a:gd name="T11" fmla="*/ 43 h 45"/>
                </a:gdLst>
                <a:ahLst/>
                <a:cxnLst>
                  <a:cxn ang="0">
                    <a:pos x="T0" y="T1"/>
                  </a:cxn>
                  <a:cxn ang="0">
                    <a:pos x="T2" y="T3"/>
                  </a:cxn>
                  <a:cxn ang="0">
                    <a:pos x="T4" y="T5"/>
                  </a:cxn>
                  <a:cxn ang="0">
                    <a:pos x="T6" y="T7"/>
                  </a:cxn>
                  <a:cxn ang="0">
                    <a:pos x="T8" y="T9"/>
                  </a:cxn>
                  <a:cxn ang="0">
                    <a:pos x="T10" y="T11"/>
                  </a:cxn>
                </a:cxnLst>
                <a:rect l="0" t="0" r="r" b="b"/>
                <a:pathLst>
                  <a:path w="210" h="45">
                    <a:moveTo>
                      <a:pt x="0" y="43"/>
                    </a:moveTo>
                    <a:lnTo>
                      <a:pt x="0" y="44"/>
                    </a:lnTo>
                    <a:lnTo>
                      <a:pt x="209" y="3"/>
                    </a:lnTo>
                    <a:lnTo>
                      <a:pt x="209" y="0"/>
                    </a:lnTo>
                    <a:lnTo>
                      <a:pt x="0" y="41"/>
                    </a:lnTo>
                    <a:lnTo>
                      <a:pt x="0" y="43"/>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9" name="Freeform 259"/>
              <p:cNvSpPr>
                <a:spLocks/>
              </p:cNvSpPr>
              <p:nvPr/>
            </p:nvSpPr>
            <p:spPr bwMode="auto">
              <a:xfrm>
                <a:off x="4018" y="2861"/>
                <a:ext cx="209" cy="44"/>
              </a:xfrm>
              <a:custGeom>
                <a:avLst/>
                <a:gdLst>
                  <a:gd name="T0" fmla="*/ 0 w 209"/>
                  <a:gd name="T1" fmla="*/ 41 h 44"/>
                  <a:gd name="T2" fmla="*/ 0 w 209"/>
                  <a:gd name="T3" fmla="*/ 43 h 44"/>
                  <a:gd name="T4" fmla="*/ 208 w 209"/>
                  <a:gd name="T5" fmla="*/ 3 h 44"/>
                  <a:gd name="T6" fmla="*/ 208 w 209"/>
                  <a:gd name="T7" fmla="*/ 0 h 44"/>
                  <a:gd name="T8" fmla="*/ 0 w 209"/>
                  <a:gd name="T9" fmla="*/ 40 h 44"/>
                  <a:gd name="T10" fmla="*/ 0 w 209"/>
                  <a:gd name="T11" fmla="*/ 41 h 44"/>
                </a:gdLst>
                <a:ahLst/>
                <a:cxnLst>
                  <a:cxn ang="0">
                    <a:pos x="T0" y="T1"/>
                  </a:cxn>
                  <a:cxn ang="0">
                    <a:pos x="T2" y="T3"/>
                  </a:cxn>
                  <a:cxn ang="0">
                    <a:pos x="T4" y="T5"/>
                  </a:cxn>
                  <a:cxn ang="0">
                    <a:pos x="T6" y="T7"/>
                  </a:cxn>
                  <a:cxn ang="0">
                    <a:pos x="T8" y="T9"/>
                  </a:cxn>
                  <a:cxn ang="0">
                    <a:pos x="T10" y="T11"/>
                  </a:cxn>
                </a:cxnLst>
                <a:rect l="0" t="0" r="r" b="b"/>
                <a:pathLst>
                  <a:path w="209" h="44">
                    <a:moveTo>
                      <a:pt x="0" y="41"/>
                    </a:moveTo>
                    <a:lnTo>
                      <a:pt x="0" y="43"/>
                    </a:lnTo>
                    <a:lnTo>
                      <a:pt x="208" y="3"/>
                    </a:lnTo>
                    <a:lnTo>
                      <a:pt x="208" y="0"/>
                    </a:lnTo>
                    <a:lnTo>
                      <a:pt x="0" y="40"/>
                    </a:lnTo>
                    <a:lnTo>
                      <a:pt x="0" y="41"/>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0" name="Freeform 260"/>
              <p:cNvSpPr>
                <a:spLocks/>
              </p:cNvSpPr>
              <p:nvPr/>
            </p:nvSpPr>
            <p:spPr bwMode="auto">
              <a:xfrm>
                <a:off x="4023" y="2873"/>
                <a:ext cx="209" cy="45"/>
              </a:xfrm>
              <a:custGeom>
                <a:avLst/>
                <a:gdLst>
                  <a:gd name="T0" fmla="*/ 0 w 209"/>
                  <a:gd name="T1" fmla="*/ 42 h 45"/>
                  <a:gd name="T2" fmla="*/ 0 w 209"/>
                  <a:gd name="T3" fmla="*/ 44 h 45"/>
                  <a:gd name="T4" fmla="*/ 208 w 209"/>
                  <a:gd name="T5" fmla="*/ 3 h 45"/>
                  <a:gd name="T6" fmla="*/ 208 w 209"/>
                  <a:gd name="T7" fmla="*/ 0 h 45"/>
                  <a:gd name="T8" fmla="*/ 0 w 209"/>
                  <a:gd name="T9" fmla="*/ 41 h 45"/>
                  <a:gd name="T10" fmla="*/ 0 w 209"/>
                  <a:gd name="T11" fmla="*/ 42 h 45"/>
                </a:gdLst>
                <a:ahLst/>
                <a:cxnLst>
                  <a:cxn ang="0">
                    <a:pos x="T0" y="T1"/>
                  </a:cxn>
                  <a:cxn ang="0">
                    <a:pos x="T2" y="T3"/>
                  </a:cxn>
                  <a:cxn ang="0">
                    <a:pos x="T4" y="T5"/>
                  </a:cxn>
                  <a:cxn ang="0">
                    <a:pos x="T6" y="T7"/>
                  </a:cxn>
                  <a:cxn ang="0">
                    <a:pos x="T8" y="T9"/>
                  </a:cxn>
                  <a:cxn ang="0">
                    <a:pos x="T10" y="T11"/>
                  </a:cxn>
                </a:cxnLst>
                <a:rect l="0" t="0" r="r" b="b"/>
                <a:pathLst>
                  <a:path w="209" h="45">
                    <a:moveTo>
                      <a:pt x="0" y="42"/>
                    </a:moveTo>
                    <a:lnTo>
                      <a:pt x="0" y="44"/>
                    </a:lnTo>
                    <a:lnTo>
                      <a:pt x="208" y="3"/>
                    </a:lnTo>
                    <a:lnTo>
                      <a:pt x="208"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1" name="Freeform 261"/>
              <p:cNvSpPr>
                <a:spLocks/>
              </p:cNvSpPr>
              <p:nvPr/>
            </p:nvSpPr>
            <p:spPr bwMode="auto">
              <a:xfrm>
                <a:off x="4027" y="2886"/>
                <a:ext cx="210" cy="45"/>
              </a:xfrm>
              <a:custGeom>
                <a:avLst/>
                <a:gdLst>
                  <a:gd name="T0" fmla="*/ 0 w 210"/>
                  <a:gd name="T1" fmla="*/ 42 h 45"/>
                  <a:gd name="T2" fmla="*/ 0 w 210"/>
                  <a:gd name="T3" fmla="*/ 44 h 45"/>
                  <a:gd name="T4" fmla="*/ 209 w 210"/>
                  <a:gd name="T5" fmla="*/ 3 h 45"/>
                  <a:gd name="T6" fmla="*/ 209 w 210"/>
                  <a:gd name="T7" fmla="*/ 0 h 45"/>
                  <a:gd name="T8" fmla="*/ 0 w 210"/>
                  <a:gd name="T9" fmla="*/ 41 h 45"/>
                  <a:gd name="T10" fmla="*/ 0 w 210"/>
                  <a:gd name="T11" fmla="*/ 42 h 45"/>
                </a:gdLst>
                <a:ahLst/>
                <a:cxnLst>
                  <a:cxn ang="0">
                    <a:pos x="T0" y="T1"/>
                  </a:cxn>
                  <a:cxn ang="0">
                    <a:pos x="T2" y="T3"/>
                  </a:cxn>
                  <a:cxn ang="0">
                    <a:pos x="T4" y="T5"/>
                  </a:cxn>
                  <a:cxn ang="0">
                    <a:pos x="T6" y="T7"/>
                  </a:cxn>
                  <a:cxn ang="0">
                    <a:pos x="T8" y="T9"/>
                  </a:cxn>
                  <a:cxn ang="0">
                    <a:pos x="T10" y="T11"/>
                  </a:cxn>
                </a:cxnLst>
                <a:rect l="0" t="0" r="r" b="b"/>
                <a:pathLst>
                  <a:path w="210" h="45">
                    <a:moveTo>
                      <a:pt x="0" y="42"/>
                    </a:moveTo>
                    <a:lnTo>
                      <a:pt x="0" y="44"/>
                    </a:lnTo>
                    <a:lnTo>
                      <a:pt x="209" y="3"/>
                    </a:lnTo>
                    <a:lnTo>
                      <a:pt x="209"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2" name="Freeform 262"/>
              <p:cNvSpPr>
                <a:spLocks/>
              </p:cNvSpPr>
              <p:nvPr/>
            </p:nvSpPr>
            <p:spPr bwMode="auto">
              <a:xfrm>
                <a:off x="4032" y="2899"/>
                <a:ext cx="210" cy="45"/>
              </a:xfrm>
              <a:custGeom>
                <a:avLst/>
                <a:gdLst>
                  <a:gd name="T0" fmla="*/ 0 w 210"/>
                  <a:gd name="T1" fmla="*/ 42 h 45"/>
                  <a:gd name="T2" fmla="*/ 0 w 210"/>
                  <a:gd name="T3" fmla="*/ 44 h 45"/>
                  <a:gd name="T4" fmla="*/ 209 w 210"/>
                  <a:gd name="T5" fmla="*/ 3 h 45"/>
                  <a:gd name="T6" fmla="*/ 209 w 210"/>
                  <a:gd name="T7" fmla="*/ 0 h 45"/>
                  <a:gd name="T8" fmla="*/ 0 w 210"/>
                  <a:gd name="T9" fmla="*/ 41 h 45"/>
                  <a:gd name="T10" fmla="*/ 0 w 210"/>
                  <a:gd name="T11" fmla="*/ 42 h 45"/>
                </a:gdLst>
                <a:ahLst/>
                <a:cxnLst>
                  <a:cxn ang="0">
                    <a:pos x="T0" y="T1"/>
                  </a:cxn>
                  <a:cxn ang="0">
                    <a:pos x="T2" y="T3"/>
                  </a:cxn>
                  <a:cxn ang="0">
                    <a:pos x="T4" y="T5"/>
                  </a:cxn>
                  <a:cxn ang="0">
                    <a:pos x="T6" y="T7"/>
                  </a:cxn>
                  <a:cxn ang="0">
                    <a:pos x="T8" y="T9"/>
                  </a:cxn>
                  <a:cxn ang="0">
                    <a:pos x="T10" y="T11"/>
                  </a:cxn>
                </a:cxnLst>
                <a:rect l="0" t="0" r="r" b="b"/>
                <a:pathLst>
                  <a:path w="210" h="45">
                    <a:moveTo>
                      <a:pt x="0" y="42"/>
                    </a:moveTo>
                    <a:lnTo>
                      <a:pt x="0" y="44"/>
                    </a:lnTo>
                    <a:lnTo>
                      <a:pt x="209" y="3"/>
                    </a:lnTo>
                    <a:lnTo>
                      <a:pt x="209"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3" name="Freeform 263"/>
              <p:cNvSpPr>
                <a:spLocks/>
              </p:cNvSpPr>
              <p:nvPr/>
            </p:nvSpPr>
            <p:spPr bwMode="auto">
              <a:xfrm>
                <a:off x="4037" y="2912"/>
                <a:ext cx="209" cy="45"/>
              </a:xfrm>
              <a:custGeom>
                <a:avLst/>
                <a:gdLst>
                  <a:gd name="T0" fmla="*/ 0 w 209"/>
                  <a:gd name="T1" fmla="*/ 42 h 45"/>
                  <a:gd name="T2" fmla="*/ 0 w 209"/>
                  <a:gd name="T3" fmla="*/ 44 h 45"/>
                  <a:gd name="T4" fmla="*/ 208 w 209"/>
                  <a:gd name="T5" fmla="*/ 3 h 45"/>
                  <a:gd name="T6" fmla="*/ 208 w 209"/>
                  <a:gd name="T7" fmla="*/ 0 h 45"/>
                  <a:gd name="T8" fmla="*/ 0 w 209"/>
                  <a:gd name="T9" fmla="*/ 41 h 45"/>
                  <a:gd name="T10" fmla="*/ 0 w 209"/>
                  <a:gd name="T11" fmla="*/ 42 h 45"/>
                </a:gdLst>
                <a:ahLst/>
                <a:cxnLst>
                  <a:cxn ang="0">
                    <a:pos x="T0" y="T1"/>
                  </a:cxn>
                  <a:cxn ang="0">
                    <a:pos x="T2" y="T3"/>
                  </a:cxn>
                  <a:cxn ang="0">
                    <a:pos x="T4" y="T5"/>
                  </a:cxn>
                  <a:cxn ang="0">
                    <a:pos x="T6" y="T7"/>
                  </a:cxn>
                  <a:cxn ang="0">
                    <a:pos x="T8" y="T9"/>
                  </a:cxn>
                  <a:cxn ang="0">
                    <a:pos x="T10" y="T11"/>
                  </a:cxn>
                </a:cxnLst>
                <a:rect l="0" t="0" r="r" b="b"/>
                <a:pathLst>
                  <a:path w="209" h="45">
                    <a:moveTo>
                      <a:pt x="0" y="42"/>
                    </a:moveTo>
                    <a:lnTo>
                      <a:pt x="0" y="44"/>
                    </a:lnTo>
                    <a:lnTo>
                      <a:pt x="208" y="3"/>
                    </a:lnTo>
                    <a:lnTo>
                      <a:pt x="208"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4" name="Freeform 264"/>
              <p:cNvSpPr>
                <a:spLocks/>
              </p:cNvSpPr>
              <p:nvPr/>
            </p:nvSpPr>
            <p:spPr bwMode="auto">
              <a:xfrm>
                <a:off x="4056" y="2925"/>
                <a:ext cx="195" cy="42"/>
              </a:xfrm>
              <a:custGeom>
                <a:avLst/>
                <a:gdLst>
                  <a:gd name="T0" fmla="*/ 194 w 195"/>
                  <a:gd name="T1" fmla="*/ 1 h 42"/>
                  <a:gd name="T2" fmla="*/ 194 w 195"/>
                  <a:gd name="T3" fmla="*/ 0 h 42"/>
                  <a:gd name="T4" fmla="*/ 0 w 195"/>
                  <a:gd name="T5" fmla="*/ 38 h 42"/>
                  <a:gd name="T6" fmla="*/ 0 w 195"/>
                  <a:gd name="T7" fmla="*/ 41 h 42"/>
                  <a:gd name="T8" fmla="*/ 194 w 195"/>
                  <a:gd name="T9" fmla="*/ 3 h 42"/>
                  <a:gd name="T10" fmla="*/ 194 w 195"/>
                  <a:gd name="T11" fmla="*/ 1 h 42"/>
                </a:gdLst>
                <a:ahLst/>
                <a:cxnLst>
                  <a:cxn ang="0">
                    <a:pos x="T0" y="T1"/>
                  </a:cxn>
                  <a:cxn ang="0">
                    <a:pos x="T2" y="T3"/>
                  </a:cxn>
                  <a:cxn ang="0">
                    <a:pos x="T4" y="T5"/>
                  </a:cxn>
                  <a:cxn ang="0">
                    <a:pos x="T6" y="T7"/>
                  </a:cxn>
                  <a:cxn ang="0">
                    <a:pos x="T8" y="T9"/>
                  </a:cxn>
                  <a:cxn ang="0">
                    <a:pos x="T10" y="T11"/>
                  </a:cxn>
                </a:cxnLst>
                <a:rect l="0" t="0" r="r" b="b"/>
                <a:pathLst>
                  <a:path w="195" h="42">
                    <a:moveTo>
                      <a:pt x="194" y="1"/>
                    </a:moveTo>
                    <a:lnTo>
                      <a:pt x="194" y="0"/>
                    </a:lnTo>
                    <a:lnTo>
                      <a:pt x="0" y="38"/>
                    </a:lnTo>
                    <a:lnTo>
                      <a:pt x="0" y="41"/>
                    </a:lnTo>
                    <a:lnTo>
                      <a:pt x="194" y="3"/>
                    </a:lnTo>
                    <a:lnTo>
                      <a:pt x="194" y="1"/>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5" name="Freeform 265"/>
              <p:cNvSpPr>
                <a:spLocks/>
              </p:cNvSpPr>
              <p:nvPr/>
            </p:nvSpPr>
            <p:spPr bwMode="auto">
              <a:xfrm>
                <a:off x="4046" y="2937"/>
                <a:ext cx="210" cy="46"/>
              </a:xfrm>
              <a:custGeom>
                <a:avLst/>
                <a:gdLst>
                  <a:gd name="T0" fmla="*/ 0 w 210"/>
                  <a:gd name="T1" fmla="*/ 44 h 46"/>
                  <a:gd name="T2" fmla="*/ 0 w 210"/>
                  <a:gd name="T3" fmla="*/ 45 h 46"/>
                  <a:gd name="T4" fmla="*/ 209 w 210"/>
                  <a:gd name="T5" fmla="*/ 3 h 46"/>
                  <a:gd name="T6" fmla="*/ 209 w 210"/>
                  <a:gd name="T7" fmla="*/ 0 h 46"/>
                  <a:gd name="T8" fmla="*/ 0 w 210"/>
                  <a:gd name="T9" fmla="*/ 42 h 46"/>
                  <a:gd name="T10" fmla="*/ 0 w 210"/>
                  <a:gd name="T11" fmla="*/ 44 h 46"/>
                </a:gdLst>
                <a:ahLst/>
                <a:cxnLst>
                  <a:cxn ang="0">
                    <a:pos x="T0" y="T1"/>
                  </a:cxn>
                  <a:cxn ang="0">
                    <a:pos x="T2" y="T3"/>
                  </a:cxn>
                  <a:cxn ang="0">
                    <a:pos x="T4" y="T5"/>
                  </a:cxn>
                  <a:cxn ang="0">
                    <a:pos x="T6" y="T7"/>
                  </a:cxn>
                  <a:cxn ang="0">
                    <a:pos x="T8" y="T9"/>
                  </a:cxn>
                  <a:cxn ang="0">
                    <a:pos x="T10" y="T11"/>
                  </a:cxn>
                </a:cxnLst>
                <a:rect l="0" t="0" r="r" b="b"/>
                <a:pathLst>
                  <a:path w="210" h="46">
                    <a:moveTo>
                      <a:pt x="0" y="44"/>
                    </a:moveTo>
                    <a:lnTo>
                      <a:pt x="0" y="45"/>
                    </a:lnTo>
                    <a:lnTo>
                      <a:pt x="209" y="3"/>
                    </a:lnTo>
                    <a:lnTo>
                      <a:pt x="209" y="0"/>
                    </a:lnTo>
                    <a:lnTo>
                      <a:pt x="0" y="42"/>
                    </a:lnTo>
                    <a:lnTo>
                      <a:pt x="0" y="44"/>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6" name="Freeform 266"/>
              <p:cNvSpPr>
                <a:spLocks/>
              </p:cNvSpPr>
              <p:nvPr/>
            </p:nvSpPr>
            <p:spPr bwMode="auto">
              <a:xfrm>
                <a:off x="4051" y="2950"/>
                <a:ext cx="209" cy="45"/>
              </a:xfrm>
              <a:custGeom>
                <a:avLst/>
                <a:gdLst>
                  <a:gd name="T0" fmla="*/ 0 w 209"/>
                  <a:gd name="T1" fmla="*/ 42 h 45"/>
                  <a:gd name="T2" fmla="*/ 0 w 209"/>
                  <a:gd name="T3" fmla="*/ 44 h 45"/>
                  <a:gd name="T4" fmla="*/ 208 w 209"/>
                  <a:gd name="T5" fmla="*/ 3 h 45"/>
                  <a:gd name="T6" fmla="*/ 208 w 209"/>
                  <a:gd name="T7" fmla="*/ 0 h 45"/>
                  <a:gd name="T8" fmla="*/ 0 w 209"/>
                  <a:gd name="T9" fmla="*/ 41 h 45"/>
                  <a:gd name="T10" fmla="*/ 0 w 209"/>
                  <a:gd name="T11" fmla="*/ 42 h 45"/>
                </a:gdLst>
                <a:ahLst/>
                <a:cxnLst>
                  <a:cxn ang="0">
                    <a:pos x="T0" y="T1"/>
                  </a:cxn>
                  <a:cxn ang="0">
                    <a:pos x="T2" y="T3"/>
                  </a:cxn>
                  <a:cxn ang="0">
                    <a:pos x="T4" y="T5"/>
                  </a:cxn>
                  <a:cxn ang="0">
                    <a:pos x="T6" y="T7"/>
                  </a:cxn>
                  <a:cxn ang="0">
                    <a:pos x="T8" y="T9"/>
                  </a:cxn>
                  <a:cxn ang="0">
                    <a:pos x="T10" y="T11"/>
                  </a:cxn>
                </a:cxnLst>
                <a:rect l="0" t="0" r="r" b="b"/>
                <a:pathLst>
                  <a:path w="209" h="45">
                    <a:moveTo>
                      <a:pt x="0" y="42"/>
                    </a:moveTo>
                    <a:lnTo>
                      <a:pt x="0" y="44"/>
                    </a:lnTo>
                    <a:lnTo>
                      <a:pt x="208" y="3"/>
                    </a:lnTo>
                    <a:lnTo>
                      <a:pt x="208" y="0"/>
                    </a:lnTo>
                    <a:lnTo>
                      <a:pt x="0" y="41"/>
                    </a:lnTo>
                    <a:lnTo>
                      <a:pt x="0" y="42"/>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7" name="Freeform 267"/>
              <p:cNvSpPr>
                <a:spLocks/>
              </p:cNvSpPr>
              <p:nvPr/>
            </p:nvSpPr>
            <p:spPr bwMode="auto">
              <a:xfrm>
                <a:off x="3988" y="2732"/>
                <a:ext cx="192" cy="42"/>
              </a:xfrm>
              <a:custGeom>
                <a:avLst/>
                <a:gdLst>
                  <a:gd name="T0" fmla="*/ 0 w 192"/>
                  <a:gd name="T1" fmla="*/ 40 h 42"/>
                  <a:gd name="T2" fmla="*/ 0 w 192"/>
                  <a:gd name="T3" fmla="*/ 41 h 42"/>
                  <a:gd name="T4" fmla="*/ 191 w 192"/>
                  <a:gd name="T5" fmla="*/ 3 h 42"/>
                  <a:gd name="T6" fmla="*/ 191 w 192"/>
                  <a:gd name="T7" fmla="*/ 0 h 42"/>
                  <a:gd name="T8" fmla="*/ 0 w 192"/>
                  <a:gd name="T9" fmla="*/ 38 h 42"/>
                  <a:gd name="T10" fmla="*/ 0 w 192"/>
                  <a:gd name="T11" fmla="*/ 40 h 42"/>
                </a:gdLst>
                <a:ahLst/>
                <a:cxnLst>
                  <a:cxn ang="0">
                    <a:pos x="T0" y="T1"/>
                  </a:cxn>
                  <a:cxn ang="0">
                    <a:pos x="T2" y="T3"/>
                  </a:cxn>
                  <a:cxn ang="0">
                    <a:pos x="T4" y="T5"/>
                  </a:cxn>
                  <a:cxn ang="0">
                    <a:pos x="T6" y="T7"/>
                  </a:cxn>
                  <a:cxn ang="0">
                    <a:pos x="T8" y="T9"/>
                  </a:cxn>
                  <a:cxn ang="0">
                    <a:pos x="T10" y="T11"/>
                  </a:cxn>
                </a:cxnLst>
                <a:rect l="0" t="0" r="r" b="b"/>
                <a:pathLst>
                  <a:path w="192" h="42">
                    <a:moveTo>
                      <a:pt x="0" y="40"/>
                    </a:moveTo>
                    <a:lnTo>
                      <a:pt x="0" y="41"/>
                    </a:lnTo>
                    <a:lnTo>
                      <a:pt x="191" y="3"/>
                    </a:lnTo>
                    <a:lnTo>
                      <a:pt x="191" y="0"/>
                    </a:lnTo>
                    <a:lnTo>
                      <a:pt x="0" y="38"/>
                    </a:lnTo>
                    <a:lnTo>
                      <a:pt x="0" y="40"/>
                    </a:lnTo>
                  </a:path>
                </a:pathLst>
              </a:custGeom>
              <a:solidFill>
                <a:srgbClr val="7F7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995" name="Group 275"/>
            <p:cNvGrpSpPr>
              <a:grpSpLocks/>
            </p:cNvGrpSpPr>
            <p:nvPr/>
          </p:nvGrpSpPr>
          <p:grpSpPr bwMode="auto">
            <a:xfrm>
              <a:off x="4080" y="2984"/>
              <a:ext cx="134" cy="73"/>
              <a:chOff x="4080" y="2984"/>
              <a:chExt cx="134" cy="73"/>
            </a:xfrm>
          </p:grpSpPr>
          <p:sp>
            <p:nvSpPr>
              <p:cNvPr id="30989" name="Freeform 269"/>
              <p:cNvSpPr>
                <a:spLocks/>
              </p:cNvSpPr>
              <p:nvPr/>
            </p:nvSpPr>
            <p:spPr bwMode="auto">
              <a:xfrm>
                <a:off x="4080" y="2984"/>
                <a:ext cx="134" cy="73"/>
              </a:xfrm>
              <a:custGeom>
                <a:avLst/>
                <a:gdLst>
                  <a:gd name="T0" fmla="*/ 111 w 134"/>
                  <a:gd name="T1" fmla="*/ 4 h 73"/>
                  <a:gd name="T2" fmla="*/ 76 w 134"/>
                  <a:gd name="T3" fmla="*/ 0 h 73"/>
                  <a:gd name="T4" fmla="*/ 51 w 134"/>
                  <a:gd name="T5" fmla="*/ 2 h 73"/>
                  <a:gd name="T6" fmla="*/ 36 w 134"/>
                  <a:gd name="T7" fmla="*/ 8 h 73"/>
                  <a:gd name="T8" fmla="*/ 25 w 134"/>
                  <a:gd name="T9" fmla="*/ 11 h 73"/>
                  <a:gd name="T10" fmla="*/ 20 w 134"/>
                  <a:gd name="T11" fmla="*/ 15 h 73"/>
                  <a:gd name="T12" fmla="*/ 12 w 134"/>
                  <a:gd name="T13" fmla="*/ 21 h 73"/>
                  <a:gd name="T14" fmla="*/ 2 w 134"/>
                  <a:gd name="T15" fmla="*/ 30 h 73"/>
                  <a:gd name="T16" fmla="*/ 0 w 134"/>
                  <a:gd name="T17" fmla="*/ 36 h 73"/>
                  <a:gd name="T18" fmla="*/ 3 w 134"/>
                  <a:gd name="T19" fmla="*/ 41 h 73"/>
                  <a:gd name="T20" fmla="*/ 13 w 134"/>
                  <a:gd name="T21" fmla="*/ 42 h 73"/>
                  <a:gd name="T22" fmla="*/ 12 w 134"/>
                  <a:gd name="T23" fmla="*/ 48 h 73"/>
                  <a:gd name="T24" fmla="*/ 13 w 134"/>
                  <a:gd name="T25" fmla="*/ 52 h 73"/>
                  <a:gd name="T26" fmla="*/ 17 w 134"/>
                  <a:gd name="T27" fmla="*/ 54 h 73"/>
                  <a:gd name="T28" fmla="*/ 21 w 134"/>
                  <a:gd name="T29" fmla="*/ 54 h 73"/>
                  <a:gd name="T30" fmla="*/ 23 w 134"/>
                  <a:gd name="T31" fmla="*/ 62 h 73"/>
                  <a:gd name="T32" fmla="*/ 26 w 134"/>
                  <a:gd name="T33" fmla="*/ 65 h 73"/>
                  <a:gd name="T34" fmla="*/ 33 w 134"/>
                  <a:gd name="T35" fmla="*/ 64 h 73"/>
                  <a:gd name="T36" fmla="*/ 38 w 134"/>
                  <a:gd name="T37" fmla="*/ 70 h 73"/>
                  <a:gd name="T38" fmla="*/ 55 w 134"/>
                  <a:gd name="T39" fmla="*/ 71 h 73"/>
                  <a:gd name="T40" fmla="*/ 73 w 134"/>
                  <a:gd name="T41" fmla="*/ 72 h 73"/>
                  <a:gd name="T42" fmla="*/ 84 w 134"/>
                  <a:gd name="T43" fmla="*/ 70 h 73"/>
                  <a:gd name="T44" fmla="*/ 98 w 134"/>
                  <a:gd name="T45" fmla="*/ 63 h 73"/>
                  <a:gd name="T46" fmla="*/ 113 w 134"/>
                  <a:gd name="T47" fmla="*/ 54 h 73"/>
                  <a:gd name="T48" fmla="*/ 122 w 134"/>
                  <a:gd name="T49" fmla="*/ 51 h 73"/>
                  <a:gd name="T50" fmla="*/ 128 w 134"/>
                  <a:gd name="T51" fmla="*/ 51 h 73"/>
                  <a:gd name="T52" fmla="*/ 131 w 134"/>
                  <a:gd name="T53" fmla="*/ 45 h 73"/>
                  <a:gd name="T54" fmla="*/ 133 w 134"/>
                  <a:gd name="T55" fmla="*/ 33 h 73"/>
                  <a:gd name="T56" fmla="*/ 132 w 134"/>
                  <a:gd name="T57" fmla="*/ 24 h 73"/>
                  <a:gd name="T58" fmla="*/ 130 w 134"/>
                  <a:gd name="T59" fmla="*/ 16 h 73"/>
                  <a:gd name="T60" fmla="*/ 119 w 134"/>
                  <a:gd name="T61" fmla="*/ 9 h 73"/>
                  <a:gd name="T62" fmla="*/ 111 w 134"/>
                  <a:gd name="T6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73">
                    <a:moveTo>
                      <a:pt x="111" y="4"/>
                    </a:moveTo>
                    <a:lnTo>
                      <a:pt x="76" y="0"/>
                    </a:lnTo>
                    <a:lnTo>
                      <a:pt x="51" y="2"/>
                    </a:lnTo>
                    <a:lnTo>
                      <a:pt x="36" y="8"/>
                    </a:lnTo>
                    <a:lnTo>
                      <a:pt x="25" y="11"/>
                    </a:lnTo>
                    <a:lnTo>
                      <a:pt x="20" y="15"/>
                    </a:lnTo>
                    <a:lnTo>
                      <a:pt x="12" y="21"/>
                    </a:lnTo>
                    <a:lnTo>
                      <a:pt x="2" y="30"/>
                    </a:lnTo>
                    <a:lnTo>
                      <a:pt x="0" y="36"/>
                    </a:lnTo>
                    <a:lnTo>
                      <a:pt x="3" y="41"/>
                    </a:lnTo>
                    <a:lnTo>
                      <a:pt x="13" y="42"/>
                    </a:lnTo>
                    <a:lnTo>
                      <a:pt x="12" y="48"/>
                    </a:lnTo>
                    <a:lnTo>
                      <a:pt x="13" y="52"/>
                    </a:lnTo>
                    <a:lnTo>
                      <a:pt x="17" y="54"/>
                    </a:lnTo>
                    <a:lnTo>
                      <a:pt x="21" y="54"/>
                    </a:lnTo>
                    <a:lnTo>
                      <a:pt x="23" y="62"/>
                    </a:lnTo>
                    <a:lnTo>
                      <a:pt x="26" y="65"/>
                    </a:lnTo>
                    <a:lnTo>
                      <a:pt x="33" y="64"/>
                    </a:lnTo>
                    <a:lnTo>
                      <a:pt x="38" y="70"/>
                    </a:lnTo>
                    <a:lnTo>
                      <a:pt x="55" y="71"/>
                    </a:lnTo>
                    <a:lnTo>
                      <a:pt x="73" y="72"/>
                    </a:lnTo>
                    <a:lnTo>
                      <a:pt x="84" y="70"/>
                    </a:lnTo>
                    <a:lnTo>
                      <a:pt x="98" y="63"/>
                    </a:lnTo>
                    <a:lnTo>
                      <a:pt x="113" y="54"/>
                    </a:lnTo>
                    <a:lnTo>
                      <a:pt x="122" y="51"/>
                    </a:lnTo>
                    <a:lnTo>
                      <a:pt x="128" y="51"/>
                    </a:lnTo>
                    <a:lnTo>
                      <a:pt x="131" y="45"/>
                    </a:lnTo>
                    <a:lnTo>
                      <a:pt x="133" y="33"/>
                    </a:lnTo>
                    <a:lnTo>
                      <a:pt x="132" y="24"/>
                    </a:lnTo>
                    <a:lnTo>
                      <a:pt x="130" y="16"/>
                    </a:lnTo>
                    <a:lnTo>
                      <a:pt x="119" y="9"/>
                    </a:lnTo>
                    <a:lnTo>
                      <a:pt x="111" y="4"/>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0" name="Freeform 270"/>
              <p:cNvSpPr>
                <a:spLocks/>
              </p:cNvSpPr>
              <p:nvPr/>
            </p:nvSpPr>
            <p:spPr bwMode="auto">
              <a:xfrm>
                <a:off x="4098" y="3011"/>
                <a:ext cx="33" cy="13"/>
              </a:xfrm>
              <a:custGeom>
                <a:avLst/>
                <a:gdLst>
                  <a:gd name="T0" fmla="*/ 0 w 33"/>
                  <a:gd name="T1" fmla="*/ 12 h 13"/>
                  <a:gd name="T2" fmla="*/ 14 w 33"/>
                  <a:gd name="T3" fmla="*/ 3 h 13"/>
                  <a:gd name="T4" fmla="*/ 23 w 33"/>
                  <a:gd name="T5" fmla="*/ 0 h 13"/>
                  <a:gd name="T6" fmla="*/ 32 w 33"/>
                  <a:gd name="T7" fmla="*/ 3 h 13"/>
                  <a:gd name="T8" fmla="*/ 20 w 33"/>
                  <a:gd name="T9" fmla="*/ 7 h 13"/>
                  <a:gd name="T10" fmla="*/ 0 w 33"/>
                  <a:gd name="T11" fmla="*/ 12 h 13"/>
                </a:gdLst>
                <a:ahLst/>
                <a:cxnLst>
                  <a:cxn ang="0">
                    <a:pos x="T0" y="T1"/>
                  </a:cxn>
                  <a:cxn ang="0">
                    <a:pos x="T2" y="T3"/>
                  </a:cxn>
                  <a:cxn ang="0">
                    <a:pos x="T4" y="T5"/>
                  </a:cxn>
                  <a:cxn ang="0">
                    <a:pos x="T6" y="T7"/>
                  </a:cxn>
                  <a:cxn ang="0">
                    <a:pos x="T8" y="T9"/>
                  </a:cxn>
                  <a:cxn ang="0">
                    <a:pos x="T10" y="T11"/>
                  </a:cxn>
                </a:cxnLst>
                <a:rect l="0" t="0" r="r" b="b"/>
                <a:pathLst>
                  <a:path w="33" h="13">
                    <a:moveTo>
                      <a:pt x="0" y="12"/>
                    </a:moveTo>
                    <a:lnTo>
                      <a:pt x="14" y="3"/>
                    </a:lnTo>
                    <a:lnTo>
                      <a:pt x="23" y="0"/>
                    </a:lnTo>
                    <a:lnTo>
                      <a:pt x="32" y="3"/>
                    </a:lnTo>
                    <a:lnTo>
                      <a:pt x="20" y="7"/>
                    </a:lnTo>
                    <a:lnTo>
                      <a:pt x="0" y="1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1" name="Freeform 271"/>
              <p:cNvSpPr>
                <a:spLocks/>
              </p:cNvSpPr>
              <p:nvPr/>
            </p:nvSpPr>
            <p:spPr bwMode="auto">
              <a:xfrm>
                <a:off x="4106" y="3032"/>
                <a:ext cx="34" cy="6"/>
              </a:xfrm>
              <a:custGeom>
                <a:avLst/>
                <a:gdLst>
                  <a:gd name="T0" fmla="*/ 0 w 34"/>
                  <a:gd name="T1" fmla="*/ 4 h 6"/>
                  <a:gd name="T2" fmla="*/ 12 w 34"/>
                  <a:gd name="T3" fmla="*/ 1 h 6"/>
                  <a:gd name="T4" fmla="*/ 21 w 34"/>
                  <a:gd name="T5" fmla="*/ 0 h 6"/>
                  <a:gd name="T6" fmla="*/ 33 w 34"/>
                  <a:gd name="T7" fmla="*/ 4 h 6"/>
                  <a:gd name="T8" fmla="*/ 19 w 34"/>
                  <a:gd name="T9" fmla="*/ 5 h 6"/>
                  <a:gd name="T10" fmla="*/ 0 w 34"/>
                  <a:gd name="T11" fmla="*/ 4 h 6"/>
                </a:gdLst>
                <a:ahLst/>
                <a:cxnLst>
                  <a:cxn ang="0">
                    <a:pos x="T0" y="T1"/>
                  </a:cxn>
                  <a:cxn ang="0">
                    <a:pos x="T2" y="T3"/>
                  </a:cxn>
                  <a:cxn ang="0">
                    <a:pos x="T4" y="T5"/>
                  </a:cxn>
                  <a:cxn ang="0">
                    <a:pos x="T6" y="T7"/>
                  </a:cxn>
                  <a:cxn ang="0">
                    <a:pos x="T8" y="T9"/>
                  </a:cxn>
                  <a:cxn ang="0">
                    <a:pos x="T10" y="T11"/>
                  </a:cxn>
                </a:cxnLst>
                <a:rect l="0" t="0" r="r" b="b"/>
                <a:pathLst>
                  <a:path w="34" h="6">
                    <a:moveTo>
                      <a:pt x="0" y="4"/>
                    </a:moveTo>
                    <a:lnTo>
                      <a:pt x="12" y="1"/>
                    </a:lnTo>
                    <a:lnTo>
                      <a:pt x="21" y="0"/>
                    </a:lnTo>
                    <a:lnTo>
                      <a:pt x="33" y="4"/>
                    </a:lnTo>
                    <a:lnTo>
                      <a:pt x="19" y="5"/>
                    </a:lnTo>
                    <a:lnTo>
                      <a:pt x="0" y="4"/>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2" name="Freeform 272"/>
              <p:cNvSpPr>
                <a:spLocks/>
              </p:cNvSpPr>
              <p:nvPr/>
            </p:nvSpPr>
            <p:spPr bwMode="auto">
              <a:xfrm>
                <a:off x="4123" y="3046"/>
                <a:ext cx="19" cy="4"/>
              </a:xfrm>
              <a:custGeom>
                <a:avLst/>
                <a:gdLst>
                  <a:gd name="T0" fmla="*/ 0 w 19"/>
                  <a:gd name="T1" fmla="*/ 1 h 4"/>
                  <a:gd name="T2" fmla="*/ 11 w 19"/>
                  <a:gd name="T3" fmla="*/ 0 h 4"/>
                  <a:gd name="T4" fmla="*/ 18 w 19"/>
                  <a:gd name="T5" fmla="*/ 3 h 4"/>
                  <a:gd name="T6" fmla="*/ 0 w 19"/>
                  <a:gd name="T7" fmla="*/ 1 h 4"/>
                </a:gdLst>
                <a:ahLst/>
                <a:cxnLst>
                  <a:cxn ang="0">
                    <a:pos x="T0" y="T1"/>
                  </a:cxn>
                  <a:cxn ang="0">
                    <a:pos x="T2" y="T3"/>
                  </a:cxn>
                  <a:cxn ang="0">
                    <a:pos x="T4" y="T5"/>
                  </a:cxn>
                  <a:cxn ang="0">
                    <a:pos x="T6" y="T7"/>
                  </a:cxn>
                </a:cxnLst>
                <a:rect l="0" t="0" r="r" b="b"/>
                <a:pathLst>
                  <a:path w="19" h="4">
                    <a:moveTo>
                      <a:pt x="0" y="1"/>
                    </a:moveTo>
                    <a:lnTo>
                      <a:pt x="11" y="0"/>
                    </a:lnTo>
                    <a:lnTo>
                      <a:pt x="18" y="3"/>
                    </a:lnTo>
                    <a:lnTo>
                      <a:pt x="0" y="1"/>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3" name="Freeform 273"/>
              <p:cNvSpPr>
                <a:spLocks/>
              </p:cNvSpPr>
              <p:nvPr/>
            </p:nvSpPr>
            <p:spPr bwMode="auto">
              <a:xfrm>
                <a:off x="4142" y="3002"/>
                <a:ext cx="6" cy="18"/>
              </a:xfrm>
              <a:custGeom>
                <a:avLst/>
                <a:gdLst>
                  <a:gd name="T0" fmla="*/ 5 w 6"/>
                  <a:gd name="T1" fmla="*/ 0 h 18"/>
                  <a:gd name="T2" fmla="*/ 3 w 6"/>
                  <a:gd name="T3" fmla="*/ 7 h 18"/>
                  <a:gd name="T4" fmla="*/ 0 w 6"/>
                  <a:gd name="T5" fmla="*/ 11 h 18"/>
                  <a:gd name="T6" fmla="*/ 5 w 6"/>
                  <a:gd name="T7" fmla="*/ 17 h 18"/>
                  <a:gd name="T8" fmla="*/ 5 w 6"/>
                  <a:gd name="T9" fmla="*/ 0 h 18"/>
                </a:gdLst>
                <a:ahLst/>
                <a:cxnLst>
                  <a:cxn ang="0">
                    <a:pos x="T0" y="T1"/>
                  </a:cxn>
                  <a:cxn ang="0">
                    <a:pos x="T2" y="T3"/>
                  </a:cxn>
                  <a:cxn ang="0">
                    <a:pos x="T4" y="T5"/>
                  </a:cxn>
                  <a:cxn ang="0">
                    <a:pos x="T6" y="T7"/>
                  </a:cxn>
                  <a:cxn ang="0">
                    <a:pos x="T8" y="T9"/>
                  </a:cxn>
                </a:cxnLst>
                <a:rect l="0" t="0" r="r" b="b"/>
                <a:pathLst>
                  <a:path w="6" h="18">
                    <a:moveTo>
                      <a:pt x="5" y="0"/>
                    </a:moveTo>
                    <a:lnTo>
                      <a:pt x="3" y="7"/>
                    </a:lnTo>
                    <a:lnTo>
                      <a:pt x="0" y="11"/>
                    </a:lnTo>
                    <a:lnTo>
                      <a:pt x="5" y="17"/>
                    </a:lnTo>
                    <a:lnTo>
                      <a:pt x="5"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4" name="Freeform 274"/>
              <p:cNvSpPr>
                <a:spLocks/>
              </p:cNvSpPr>
              <p:nvPr/>
            </p:nvSpPr>
            <p:spPr bwMode="auto">
              <a:xfrm>
                <a:off x="4148" y="3031"/>
                <a:ext cx="5" cy="15"/>
              </a:xfrm>
              <a:custGeom>
                <a:avLst/>
                <a:gdLst>
                  <a:gd name="T0" fmla="*/ 0 w 5"/>
                  <a:gd name="T1" fmla="*/ 5 h 15"/>
                  <a:gd name="T2" fmla="*/ 4 w 5"/>
                  <a:gd name="T3" fmla="*/ 0 h 15"/>
                  <a:gd name="T4" fmla="*/ 2 w 5"/>
                  <a:gd name="T5" fmla="*/ 14 h 15"/>
                  <a:gd name="T6" fmla="*/ 0 w 5"/>
                  <a:gd name="T7" fmla="*/ 5 h 15"/>
                </a:gdLst>
                <a:ahLst/>
                <a:cxnLst>
                  <a:cxn ang="0">
                    <a:pos x="T0" y="T1"/>
                  </a:cxn>
                  <a:cxn ang="0">
                    <a:pos x="T2" y="T3"/>
                  </a:cxn>
                  <a:cxn ang="0">
                    <a:pos x="T4" y="T5"/>
                  </a:cxn>
                  <a:cxn ang="0">
                    <a:pos x="T6" y="T7"/>
                  </a:cxn>
                </a:cxnLst>
                <a:rect l="0" t="0" r="r" b="b"/>
                <a:pathLst>
                  <a:path w="5" h="15">
                    <a:moveTo>
                      <a:pt x="0" y="5"/>
                    </a:moveTo>
                    <a:lnTo>
                      <a:pt x="4" y="0"/>
                    </a:lnTo>
                    <a:lnTo>
                      <a:pt x="2" y="14"/>
                    </a:lnTo>
                    <a:lnTo>
                      <a:pt x="0" y="5"/>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06" name="Group 286"/>
            <p:cNvGrpSpPr>
              <a:grpSpLocks/>
            </p:cNvGrpSpPr>
            <p:nvPr/>
          </p:nvGrpSpPr>
          <p:grpSpPr bwMode="auto">
            <a:xfrm>
              <a:off x="3894" y="2813"/>
              <a:ext cx="96" cy="105"/>
              <a:chOff x="3894" y="2813"/>
              <a:chExt cx="96" cy="105"/>
            </a:xfrm>
          </p:grpSpPr>
          <p:sp>
            <p:nvSpPr>
              <p:cNvPr id="30996" name="Freeform 276"/>
              <p:cNvSpPr>
                <a:spLocks/>
              </p:cNvSpPr>
              <p:nvPr/>
            </p:nvSpPr>
            <p:spPr bwMode="auto">
              <a:xfrm>
                <a:off x="3898" y="2880"/>
                <a:ext cx="42" cy="38"/>
              </a:xfrm>
              <a:custGeom>
                <a:avLst/>
                <a:gdLst>
                  <a:gd name="T0" fmla="*/ 3 w 42"/>
                  <a:gd name="T1" fmla="*/ 3 h 38"/>
                  <a:gd name="T2" fmla="*/ 0 w 42"/>
                  <a:gd name="T3" fmla="*/ 10 h 38"/>
                  <a:gd name="T4" fmla="*/ 1 w 42"/>
                  <a:gd name="T5" fmla="*/ 18 h 38"/>
                  <a:gd name="T6" fmla="*/ 5 w 42"/>
                  <a:gd name="T7" fmla="*/ 28 h 38"/>
                  <a:gd name="T8" fmla="*/ 13 w 42"/>
                  <a:gd name="T9" fmla="*/ 35 h 38"/>
                  <a:gd name="T10" fmla="*/ 23 w 42"/>
                  <a:gd name="T11" fmla="*/ 37 h 38"/>
                  <a:gd name="T12" fmla="*/ 32 w 42"/>
                  <a:gd name="T13" fmla="*/ 37 h 38"/>
                  <a:gd name="T14" fmla="*/ 41 w 42"/>
                  <a:gd name="T15" fmla="*/ 34 h 38"/>
                  <a:gd name="T16" fmla="*/ 21 w 42"/>
                  <a:gd name="T17" fmla="*/ 0 h 38"/>
                  <a:gd name="T18" fmla="*/ 3 w 42"/>
                  <a:gd name="T19"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 y="3"/>
                    </a:moveTo>
                    <a:lnTo>
                      <a:pt x="0" y="10"/>
                    </a:lnTo>
                    <a:lnTo>
                      <a:pt x="1" y="18"/>
                    </a:lnTo>
                    <a:lnTo>
                      <a:pt x="5" y="28"/>
                    </a:lnTo>
                    <a:lnTo>
                      <a:pt x="13" y="35"/>
                    </a:lnTo>
                    <a:lnTo>
                      <a:pt x="23" y="37"/>
                    </a:lnTo>
                    <a:lnTo>
                      <a:pt x="32" y="37"/>
                    </a:lnTo>
                    <a:lnTo>
                      <a:pt x="41" y="34"/>
                    </a:lnTo>
                    <a:lnTo>
                      <a:pt x="21" y="0"/>
                    </a:lnTo>
                    <a:lnTo>
                      <a:pt x="3" y="3"/>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7" name="Freeform 277"/>
              <p:cNvSpPr>
                <a:spLocks/>
              </p:cNvSpPr>
              <p:nvPr/>
            </p:nvSpPr>
            <p:spPr bwMode="auto">
              <a:xfrm>
                <a:off x="3894" y="2813"/>
                <a:ext cx="96" cy="102"/>
              </a:xfrm>
              <a:custGeom>
                <a:avLst/>
                <a:gdLst>
                  <a:gd name="T0" fmla="*/ 36 w 96"/>
                  <a:gd name="T1" fmla="*/ 1 h 102"/>
                  <a:gd name="T2" fmla="*/ 28 w 96"/>
                  <a:gd name="T3" fmla="*/ 5 h 102"/>
                  <a:gd name="T4" fmla="*/ 24 w 96"/>
                  <a:gd name="T5" fmla="*/ 12 h 102"/>
                  <a:gd name="T6" fmla="*/ 14 w 96"/>
                  <a:gd name="T7" fmla="*/ 23 h 102"/>
                  <a:gd name="T8" fmla="*/ 8 w 96"/>
                  <a:gd name="T9" fmla="*/ 30 h 102"/>
                  <a:gd name="T10" fmla="*/ 3 w 96"/>
                  <a:gd name="T11" fmla="*/ 36 h 102"/>
                  <a:gd name="T12" fmla="*/ 1 w 96"/>
                  <a:gd name="T13" fmla="*/ 42 h 102"/>
                  <a:gd name="T14" fmla="*/ 3 w 96"/>
                  <a:gd name="T15" fmla="*/ 49 h 102"/>
                  <a:gd name="T16" fmla="*/ 0 w 96"/>
                  <a:gd name="T17" fmla="*/ 53 h 102"/>
                  <a:gd name="T18" fmla="*/ 0 w 96"/>
                  <a:gd name="T19" fmla="*/ 59 h 102"/>
                  <a:gd name="T20" fmla="*/ 2 w 96"/>
                  <a:gd name="T21" fmla="*/ 66 h 102"/>
                  <a:gd name="T22" fmla="*/ 9 w 96"/>
                  <a:gd name="T23" fmla="*/ 70 h 102"/>
                  <a:gd name="T24" fmla="*/ 12 w 96"/>
                  <a:gd name="T25" fmla="*/ 74 h 102"/>
                  <a:gd name="T26" fmla="*/ 13 w 96"/>
                  <a:gd name="T27" fmla="*/ 82 h 102"/>
                  <a:gd name="T28" fmla="*/ 17 w 96"/>
                  <a:gd name="T29" fmla="*/ 86 h 102"/>
                  <a:gd name="T30" fmla="*/ 23 w 96"/>
                  <a:gd name="T31" fmla="*/ 87 h 102"/>
                  <a:gd name="T32" fmla="*/ 28 w 96"/>
                  <a:gd name="T33" fmla="*/ 95 h 102"/>
                  <a:gd name="T34" fmla="*/ 36 w 96"/>
                  <a:gd name="T35" fmla="*/ 100 h 102"/>
                  <a:gd name="T36" fmla="*/ 44 w 96"/>
                  <a:gd name="T37" fmla="*/ 101 h 102"/>
                  <a:gd name="T38" fmla="*/ 49 w 96"/>
                  <a:gd name="T39" fmla="*/ 99 h 102"/>
                  <a:gd name="T40" fmla="*/ 54 w 96"/>
                  <a:gd name="T41" fmla="*/ 93 h 102"/>
                  <a:gd name="T42" fmla="*/ 57 w 96"/>
                  <a:gd name="T43" fmla="*/ 86 h 102"/>
                  <a:gd name="T44" fmla="*/ 57 w 96"/>
                  <a:gd name="T45" fmla="*/ 78 h 102"/>
                  <a:gd name="T46" fmla="*/ 56 w 96"/>
                  <a:gd name="T47" fmla="*/ 73 h 102"/>
                  <a:gd name="T48" fmla="*/ 64 w 96"/>
                  <a:gd name="T49" fmla="*/ 65 h 102"/>
                  <a:gd name="T50" fmla="*/ 78 w 96"/>
                  <a:gd name="T51" fmla="*/ 59 h 102"/>
                  <a:gd name="T52" fmla="*/ 84 w 96"/>
                  <a:gd name="T53" fmla="*/ 56 h 102"/>
                  <a:gd name="T54" fmla="*/ 86 w 96"/>
                  <a:gd name="T55" fmla="*/ 51 h 102"/>
                  <a:gd name="T56" fmla="*/ 85 w 96"/>
                  <a:gd name="T57" fmla="*/ 45 h 102"/>
                  <a:gd name="T58" fmla="*/ 91 w 96"/>
                  <a:gd name="T59" fmla="*/ 42 h 102"/>
                  <a:gd name="T60" fmla="*/ 94 w 96"/>
                  <a:gd name="T61" fmla="*/ 33 h 102"/>
                  <a:gd name="T62" fmla="*/ 92 w 96"/>
                  <a:gd name="T63" fmla="*/ 26 h 102"/>
                  <a:gd name="T64" fmla="*/ 95 w 96"/>
                  <a:gd name="T65" fmla="*/ 20 h 102"/>
                  <a:gd name="T66" fmla="*/ 94 w 96"/>
                  <a:gd name="T67" fmla="*/ 13 h 102"/>
                  <a:gd name="T68" fmla="*/ 89 w 96"/>
                  <a:gd name="T69" fmla="*/ 9 h 102"/>
                  <a:gd name="T70" fmla="*/ 80 w 96"/>
                  <a:gd name="T71" fmla="*/ 8 h 102"/>
                  <a:gd name="T72" fmla="*/ 75 w 96"/>
                  <a:gd name="T73" fmla="*/ 2 h 102"/>
                  <a:gd name="T74" fmla="*/ 70 w 96"/>
                  <a:gd name="T75" fmla="*/ 0 h 102"/>
                  <a:gd name="T76" fmla="*/ 62 w 96"/>
                  <a:gd name="T77" fmla="*/ 1 h 102"/>
                  <a:gd name="T78" fmla="*/ 46 w 96"/>
                  <a:gd name="T79" fmla="*/ 0 h 102"/>
                  <a:gd name="T80" fmla="*/ 36 w 96"/>
                  <a:gd name="T8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6" h="102">
                    <a:moveTo>
                      <a:pt x="36" y="1"/>
                    </a:moveTo>
                    <a:lnTo>
                      <a:pt x="28" y="5"/>
                    </a:lnTo>
                    <a:lnTo>
                      <a:pt x="24" y="12"/>
                    </a:lnTo>
                    <a:lnTo>
                      <a:pt x="14" y="23"/>
                    </a:lnTo>
                    <a:lnTo>
                      <a:pt x="8" y="30"/>
                    </a:lnTo>
                    <a:lnTo>
                      <a:pt x="3" y="36"/>
                    </a:lnTo>
                    <a:lnTo>
                      <a:pt x="1" y="42"/>
                    </a:lnTo>
                    <a:lnTo>
                      <a:pt x="3" y="49"/>
                    </a:lnTo>
                    <a:lnTo>
                      <a:pt x="0" y="53"/>
                    </a:lnTo>
                    <a:lnTo>
                      <a:pt x="0" y="59"/>
                    </a:lnTo>
                    <a:lnTo>
                      <a:pt x="2" y="66"/>
                    </a:lnTo>
                    <a:lnTo>
                      <a:pt x="9" y="70"/>
                    </a:lnTo>
                    <a:lnTo>
                      <a:pt x="12" y="74"/>
                    </a:lnTo>
                    <a:lnTo>
                      <a:pt x="13" y="82"/>
                    </a:lnTo>
                    <a:lnTo>
                      <a:pt x="17" y="86"/>
                    </a:lnTo>
                    <a:lnTo>
                      <a:pt x="23" y="87"/>
                    </a:lnTo>
                    <a:lnTo>
                      <a:pt x="28" y="95"/>
                    </a:lnTo>
                    <a:lnTo>
                      <a:pt x="36" y="100"/>
                    </a:lnTo>
                    <a:lnTo>
                      <a:pt x="44" y="101"/>
                    </a:lnTo>
                    <a:lnTo>
                      <a:pt x="49" y="99"/>
                    </a:lnTo>
                    <a:lnTo>
                      <a:pt x="54" y="93"/>
                    </a:lnTo>
                    <a:lnTo>
                      <a:pt x="57" y="86"/>
                    </a:lnTo>
                    <a:lnTo>
                      <a:pt x="57" y="78"/>
                    </a:lnTo>
                    <a:lnTo>
                      <a:pt x="56" y="73"/>
                    </a:lnTo>
                    <a:lnTo>
                      <a:pt x="64" y="65"/>
                    </a:lnTo>
                    <a:lnTo>
                      <a:pt x="78" y="59"/>
                    </a:lnTo>
                    <a:lnTo>
                      <a:pt x="84" y="56"/>
                    </a:lnTo>
                    <a:lnTo>
                      <a:pt x="86" y="51"/>
                    </a:lnTo>
                    <a:lnTo>
                      <a:pt x="85" y="45"/>
                    </a:lnTo>
                    <a:lnTo>
                      <a:pt x="91" y="42"/>
                    </a:lnTo>
                    <a:lnTo>
                      <a:pt x="94" y="33"/>
                    </a:lnTo>
                    <a:lnTo>
                      <a:pt x="92" y="26"/>
                    </a:lnTo>
                    <a:lnTo>
                      <a:pt x="95" y="20"/>
                    </a:lnTo>
                    <a:lnTo>
                      <a:pt x="94" y="13"/>
                    </a:lnTo>
                    <a:lnTo>
                      <a:pt x="89" y="9"/>
                    </a:lnTo>
                    <a:lnTo>
                      <a:pt x="80" y="8"/>
                    </a:lnTo>
                    <a:lnTo>
                      <a:pt x="75" y="2"/>
                    </a:lnTo>
                    <a:lnTo>
                      <a:pt x="70" y="0"/>
                    </a:lnTo>
                    <a:lnTo>
                      <a:pt x="62" y="1"/>
                    </a:lnTo>
                    <a:lnTo>
                      <a:pt x="46" y="0"/>
                    </a:lnTo>
                    <a:lnTo>
                      <a:pt x="36" y="1"/>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8" name="Freeform 278"/>
              <p:cNvSpPr>
                <a:spLocks/>
              </p:cNvSpPr>
              <p:nvPr/>
            </p:nvSpPr>
            <p:spPr bwMode="auto">
              <a:xfrm>
                <a:off x="3924" y="2861"/>
                <a:ext cx="48" cy="25"/>
              </a:xfrm>
              <a:custGeom>
                <a:avLst/>
                <a:gdLst>
                  <a:gd name="T0" fmla="*/ 47 w 48"/>
                  <a:gd name="T1" fmla="*/ 0 h 25"/>
                  <a:gd name="T2" fmla="*/ 31 w 48"/>
                  <a:gd name="T3" fmla="*/ 3 h 25"/>
                  <a:gd name="T4" fmla="*/ 21 w 48"/>
                  <a:gd name="T5" fmla="*/ 7 h 25"/>
                  <a:gd name="T6" fmla="*/ 0 w 48"/>
                  <a:gd name="T7" fmla="*/ 24 h 25"/>
                  <a:gd name="T8" fmla="*/ 15 w 48"/>
                  <a:gd name="T9" fmla="*/ 16 h 25"/>
                  <a:gd name="T10" fmla="*/ 26 w 48"/>
                  <a:gd name="T11" fmla="*/ 8 h 25"/>
                  <a:gd name="T12" fmla="*/ 47 w 4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8" h="25">
                    <a:moveTo>
                      <a:pt x="47" y="0"/>
                    </a:moveTo>
                    <a:lnTo>
                      <a:pt x="31" y="3"/>
                    </a:lnTo>
                    <a:lnTo>
                      <a:pt x="21" y="7"/>
                    </a:lnTo>
                    <a:lnTo>
                      <a:pt x="0" y="24"/>
                    </a:lnTo>
                    <a:lnTo>
                      <a:pt x="15" y="16"/>
                    </a:lnTo>
                    <a:lnTo>
                      <a:pt x="26" y="8"/>
                    </a:lnTo>
                    <a:lnTo>
                      <a:pt x="47"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9" name="Freeform 279"/>
              <p:cNvSpPr>
                <a:spLocks/>
              </p:cNvSpPr>
              <p:nvPr/>
            </p:nvSpPr>
            <p:spPr bwMode="auto">
              <a:xfrm>
                <a:off x="3912" y="2838"/>
                <a:ext cx="75" cy="38"/>
              </a:xfrm>
              <a:custGeom>
                <a:avLst/>
                <a:gdLst>
                  <a:gd name="T0" fmla="*/ 72 w 75"/>
                  <a:gd name="T1" fmla="*/ 2 h 38"/>
                  <a:gd name="T2" fmla="*/ 42 w 75"/>
                  <a:gd name="T3" fmla="*/ 9 h 38"/>
                  <a:gd name="T4" fmla="*/ 30 w 75"/>
                  <a:gd name="T5" fmla="*/ 12 h 38"/>
                  <a:gd name="T6" fmla="*/ 17 w 75"/>
                  <a:gd name="T7" fmla="*/ 22 h 38"/>
                  <a:gd name="T8" fmla="*/ 0 w 75"/>
                  <a:gd name="T9" fmla="*/ 37 h 38"/>
                  <a:gd name="T10" fmla="*/ 6 w 75"/>
                  <a:gd name="T11" fmla="*/ 29 h 38"/>
                  <a:gd name="T12" fmla="*/ 22 w 75"/>
                  <a:gd name="T13" fmla="*/ 16 h 38"/>
                  <a:gd name="T14" fmla="*/ 26 w 75"/>
                  <a:gd name="T15" fmla="*/ 10 h 38"/>
                  <a:gd name="T16" fmla="*/ 37 w 75"/>
                  <a:gd name="T17" fmla="*/ 5 h 38"/>
                  <a:gd name="T18" fmla="*/ 53 w 75"/>
                  <a:gd name="T19" fmla="*/ 4 h 38"/>
                  <a:gd name="T20" fmla="*/ 74 w 75"/>
                  <a:gd name="T21" fmla="*/ 0 h 38"/>
                  <a:gd name="T22" fmla="*/ 72 w 75"/>
                  <a:gd name="T23"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8">
                    <a:moveTo>
                      <a:pt x="72" y="2"/>
                    </a:moveTo>
                    <a:lnTo>
                      <a:pt x="42" y="9"/>
                    </a:lnTo>
                    <a:lnTo>
                      <a:pt x="30" y="12"/>
                    </a:lnTo>
                    <a:lnTo>
                      <a:pt x="17" y="22"/>
                    </a:lnTo>
                    <a:lnTo>
                      <a:pt x="0" y="37"/>
                    </a:lnTo>
                    <a:lnTo>
                      <a:pt x="6" y="29"/>
                    </a:lnTo>
                    <a:lnTo>
                      <a:pt x="22" y="16"/>
                    </a:lnTo>
                    <a:lnTo>
                      <a:pt x="26" y="10"/>
                    </a:lnTo>
                    <a:lnTo>
                      <a:pt x="37" y="5"/>
                    </a:lnTo>
                    <a:lnTo>
                      <a:pt x="53" y="4"/>
                    </a:lnTo>
                    <a:lnTo>
                      <a:pt x="74" y="0"/>
                    </a:lnTo>
                    <a:lnTo>
                      <a:pt x="72" y="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0" name="Freeform 280"/>
              <p:cNvSpPr>
                <a:spLocks/>
              </p:cNvSpPr>
              <p:nvPr/>
            </p:nvSpPr>
            <p:spPr bwMode="auto">
              <a:xfrm>
                <a:off x="3907" y="2826"/>
                <a:ext cx="63" cy="30"/>
              </a:xfrm>
              <a:custGeom>
                <a:avLst/>
                <a:gdLst>
                  <a:gd name="T0" fmla="*/ 62 w 63"/>
                  <a:gd name="T1" fmla="*/ 0 h 30"/>
                  <a:gd name="T2" fmla="*/ 40 w 63"/>
                  <a:gd name="T3" fmla="*/ 4 h 30"/>
                  <a:gd name="T4" fmla="*/ 27 w 63"/>
                  <a:gd name="T5" fmla="*/ 7 h 30"/>
                  <a:gd name="T6" fmla="*/ 18 w 63"/>
                  <a:gd name="T7" fmla="*/ 13 h 30"/>
                  <a:gd name="T8" fmla="*/ 11 w 63"/>
                  <a:gd name="T9" fmla="*/ 20 h 30"/>
                  <a:gd name="T10" fmla="*/ 0 w 63"/>
                  <a:gd name="T11" fmla="*/ 29 h 30"/>
                  <a:gd name="T12" fmla="*/ 7 w 63"/>
                  <a:gd name="T13" fmla="*/ 22 h 30"/>
                  <a:gd name="T14" fmla="*/ 18 w 63"/>
                  <a:gd name="T15" fmla="*/ 10 h 30"/>
                  <a:gd name="T16" fmla="*/ 24 w 63"/>
                  <a:gd name="T17" fmla="*/ 3 h 30"/>
                  <a:gd name="T18" fmla="*/ 32 w 63"/>
                  <a:gd name="T19" fmla="*/ 1 h 30"/>
                  <a:gd name="T20" fmla="*/ 41 w 63"/>
                  <a:gd name="T21" fmla="*/ 1 h 30"/>
                  <a:gd name="T22" fmla="*/ 62 w 6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30">
                    <a:moveTo>
                      <a:pt x="62" y="0"/>
                    </a:moveTo>
                    <a:lnTo>
                      <a:pt x="40" y="4"/>
                    </a:lnTo>
                    <a:lnTo>
                      <a:pt x="27" y="7"/>
                    </a:lnTo>
                    <a:lnTo>
                      <a:pt x="18" y="13"/>
                    </a:lnTo>
                    <a:lnTo>
                      <a:pt x="11" y="20"/>
                    </a:lnTo>
                    <a:lnTo>
                      <a:pt x="0" y="29"/>
                    </a:lnTo>
                    <a:lnTo>
                      <a:pt x="7" y="22"/>
                    </a:lnTo>
                    <a:lnTo>
                      <a:pt x="18" y="10"/>
                    </a:lnTo>
                    <a:lnTo>
                      <a:pt x="24" y="3"/>
                    </a:lnTo>
                    <a:lnTo>
                      <a:pt x="32" y="1"/>
                    </a:lnTo>
                    <a:lnTo>
                      <a:pt x="41" y="1"/>
                    </a:lnTo>
                    <a:lnTo>
                      <a:pt x="62"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1" name="Freeform 281"/>
              <p:cNvSpPr>
                <a:spLocks/>
              </p:cNvSpPr>
              <p:nvPr/>
            </p:nvSpPr>
            <p:spPr bwMode="auto">
              <a:xfrm>
                <a:off x="3936" y="2885"/>
                <a:ext cx="17" cy="15"/>
              </a:xfrm>
              <a:custGeom>
                <a:avLst/>
                <a:gdLst>
                  <a:gd name="T0" fmla="*/ 14 w 17"/>
                  <a:gd name="T1" fmla="*/ 0 h 15"/>
                  <a:gd name="T2" fmla="*/ 6 w 17"/>
                  <a:gd name="T3" fmla="*/ 10 h 15"/>
                  <a:gd name="T4" fmla="*/ 0 w 17"/>
                  <a:gd name="T5" fmla="*/ 14 h 15"/>
                  <a:gd name="T6" fmla="*/ 9 w 17"/>
                  <a:gd name="T7" fmla="*/ 13 h 15"/>
                  <a:gd name="T8" fmla="*/ 16 w 17"/>
                  <a:gd name="T9" fmla="*/ 10 h 15"/>
                  <a:gd name="T10" fmla="*/ 14 w 17"/>
                  <a:gd name="T11" fmla="*/ 0 h 15"/>
                </a:gdLst>
                <a:ahLst/>
                <a:cxnLst>
                  <a:cxn ang="0">
                    <a:pos x="T0" y="T1"/>
                  </a:cxn>
                  <a:cxn ang="0">
                    <a:pos x="T2" y="T3"/>
                  </a:cxn>
                  <a:cxn ang="0">
                    <a:pos x="T4" y="T5"/>
                  </a:cxn>
                  <a:cxn ang="0">
                    <a:pos x="T6" y="T7"/>
                  </a:cxn>
                  <a:cxn ang="0">
                    <a:pos x="T8" y="T9"/>
                  </a:cxn>
                  <a:cxn ang="0">
                    <a:pos x="T10" y="T11"/>
                  </a:cxn>
                </a:cxnLst>
                <a:rect l="0" t="0" r="r" b="b"/>
                <a:pathLst>
                  <a:path w="17" h="15">
                    <a:moveTo>
                      <a:pt x="14" y="0"/>
                    </a:moveTo>
                    <a:lnTo>
                      <a:pt x="6" y="10"/>
                    </a:lnTo>
                    <a:lnTo>
                      <a:pt x="0" y="14"/>
                    </a:lnTo>
                    <a:lnTo>
                      <a:pt x="9" y="13"/>
                    </a:lnTo>
                    <a:lnTo>
                      <a:pt x="16" y="10"/>
                    </a:lnTo>
                    <a:lnTo>
                      <a:pt x="14"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2" name="Freeform 282"/>
              <p:cNvSpPr>
                <a:spLocks/>
              </p:cNvSpPr>
              <p:nvPr/>
            </p:nvSpPr>
            <p:spPr bwMode="auto">
              <a:xfrm>
                <a:off x="3973" y="2829"/>
                <a:ext cx="8" cy="7"/>
              </a:xfrm>
              <a:custGeom>
                <a:avLst/>
                <a:gdLst>
                  <a:gd name="T0" fmla="*/ 0 w 8"/>
                  <a:gd name="T1" fmla="*/ 0 h 7"/>
                  <a:gd name="T2" fmla="*/ 0 w 8"/>
                  <a:gd name="T3" fmla="*/ 5 h 7"/>
                  <a:gd name="T4" fmla="*/ 7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0" y="5"/>
                    </a:lnTo>
                    <a:lnTo>
                      <a:pt x="7" y="6"/>
                    </a:lnTo>
                    <a:lnTo>
                      <a:pt x="0"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3" name="Freeform 283"/>
              <p:cNvSpPr>
                <a:spLocks/>
              </p:cNvSpPr>
              <p:nvPr/>
            </p:nvSpPr>
            <p:spPr bwMode="auto">
              <a:xfrm>
                <a:off x="3973" y="2848"/>
                <a:ext cx="6" cy="5"/>
              </a:xfrm>
              <a:custGeom>
                <a:avLst/>
                <a:gdLst>
                  <a:gd name="T0" fmla="*/ 0 w 6"/>
                  <a:gd name="T1" fmla="*/ 0 h 5"/>
                  <a:gd name="T2" fmla="*/ 1 w 6"/>
                  <a:gd name="T3" fmla="*/ 3 h 5"/>
                  <a:gd name="T4" fmla="*/ 5 w 6"/>
                  <a:gd name="T5" fmla="*/ 4 h 5"/>
                  <a:gd name="T6" fmla="*/ 0 w 6"/>
                  <a:gd name="T7" fmla="*/ 0 h 5"/>
                </a:gdLst>
                <a:ahLst/>
                <a:cxnLst>
                  <a:cxn ang="0">
                    <a:pos x="T0" y="T1"/>
                  </a:cxn>
                  <a:cxn ang="0">
                    <a:pos x="T2" y="T3"/>
                  </a:cxn>
                  <a:cxn ang="0">
                    <a:pos x="T4" y="T5"/>
                  </a:cxn>
                  <a:cxn ang="0">
                    <a:pos x="T6" y="T7"/>
                  </a:cxn>
                </a:cxnLst>
                <a:rect l="0" t="0" r="r" b="b"/>
                <a:pathLst>
                  <a:path w="6" h="5">
                    <a:moveTo>
                      <a:pt x="0" y="0"/>
                    </a:moveTo>
                    <a:lnTo>
                      <a:pt x="1" y="3"/>
                    </a:lnTo>
                    <a:lnTo>
                      <a:pt x="5" y="4"/>
                    </a:lnTo>
                    <a:lnTo>
                      <a:pt x="0"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4" name="Freeform 284"/>
              <p:cNvSpPr>
                <a:spLocks/>
              </p:cNvSpPr>
              <p:nvPr/>
            </p:nvSpPr>
            <p:spPr bwMode="auto">
              <a:xfrm>
                <a:off x="3957" y="2817"/>
                <a:ext cx="7" cy="8"/>
              </a:xfrm>
              <a:custGeom>
                <a:avLst/>
                <a:gdLst>
                  <a:gd name="T0" fmla="*/ 0 w 7"/>
                  <a:gd name="T1" fmla="*/ 0 h 8"/>
                  <a:gd name="T2" fmla="*/ 0 w 7"/>
                  <a:gd name="T3" fmla="*/ 2 h 8"/>
                  <a:gd name="T4" fmla="*/ 3 w 7"/>
                  <a:gd name="T5" fmla="*/ 7 h 8"/>
                  <a:gd name="T6" fmla="*/ 6 w 7"/>
                  <a:gd name="T7" fmla="*/ 7 h 8"/>
                  <a:gd name="T8" fmla="*/ 0 w 7"/>
                  <a:gd name="T9" fmla="*/ 0 h 8"/>
                </a:gdLst>
                <a:ahLst/>
                <a:cxnLst>
                  <a:cxn ang="0">
                    <a:pos x="T0" y="T1"/>
                  </a:cxn>
                  <a:cxn ang="0">
                    <a:pos x="T2" y="T3"/>
                  </a:cxn>
                  <a:cxn ang="0">
                    <a:pos x="T4" y="T5"/>
                  </a:cxn>
                  <a:cxn ang="0">
                    <a:pos x="T6" y="T7"/>
                  </a:cxn>
                  <a:cxn ang="0">
                    <a:pos x="T8" y="T9"/>
                  </a:cxn>
                </a:cxnLst>
                <a:rect l="0" t="0" r="r" b="b"/>
                <a:pathLst>
                  <a:path w="7" h="8">
                    <a:moveTo>
                      <a:pt x="0" y="0"/>
                    </a:moveTo>
                    <a:lnTo>
                      <a:pt x="0" y="2"/>
                    </a:lnTo>
                    <a:lnTo>
                      <a:pt x="3" y="7"/>
                    </a:lnTo>
                    <a:lnTo>
                      <a:pt x="6" y="7"/>
                    </a:lnTo>
                    <a:lnTo>
                      <a:pt x="0"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5" name="Freeform 285"/>
              <p:cNvSpPr>
                <a:spLocks/>
              </p:cNvSpPr>
              <p:nvPr/>
            </p:nvSpPr>
            <p:spPr bwMode="auto">
              <a:xfrm>
                <a:off x="3965" y="2859"/>
                <a:ext cx="6" cy="9"/>
              </a:xfrm>
              <a:custGeom>
                <a:avLst/>
                <a:gdLst>
                  <a:gd name="T0" fmla="*/ 0 w 6"/>
                  <a:gd name="T1" fmla="*/ 4 h 9"/>
                  <a:gd name="T2" fmla="*/ 4 w 6"/>
                  <a:gd name="T3" fmla="*/ 8 h 9"/>
                  <a:gd name="T4" fmla="*/ 5 w 6"/>
                  <a:gd name="T5" fmla="*/ 0 h 9"/>
                  <a:gd name="T6" fmla="*/ 0 w 6"/>
                  <a:gd name="T7" fmla="*/ 4 h 9"/>
                </a:gdLst>
                <a:ahLst/>
                <a:cxnLst>
                  <a:cxn ang="0">
                    <a:pos x="T0" y="T1"/>
                  </a:cxn>
                  <a:cxn ang="0">
                    <a:pos x="T2" y="T3"/>
                  </a:cxn>
                  <a:cxn ang="0">
                    <a:pos x="T4" y="T5"/>
                  </a:cxn>
                  <a:cxn ang="0">
                    <a:pos x="T6" y="T7"/>
                  </a:cxn>
                </a:cxnLst>
                <a:rect l="0" t="0" r="r" b="b"/>
                <a:pathLst>
                  <a:path w="6" h="9">
                    <a:moveTo>
                      <a:pt x="0" y="4"/>
                    </a:moveTo>
                    <a:lnTo>
                      <a:pt x="4" y="8"/>
                    </a:lnTo>
                    <a:lnTo>
                      <a:pt x="5" y="0"/>
                    </a:lnTo>
                    <a:lnTo>
                      <a:pt x="0" y="4"/>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1082" name="Group 362"/>
          <p:cNvGrpSpPr>
            <a:grpSpLocks/>
          </p:cNvGrpSpPr>
          <p:nvPr/>
        </p:nvGrpSpPr>
        <p:grpSpPr bwMode="auto">
          <a:xfrm>
            <a:off x="8763001" y="4953001"/>
            <a:ext cx="1012825" cy="1109663"/>
            <a:chOff x="4011" y="3183"/>
            <a:chExt cx="638" cy="699"/>
          </a:xfrm>
        </p:grpSpPr>
        <p:sp>
          <p:nvSpPr>
            <p:cNvPr id="31008" name="Freeform 288"/>
            <p:cNvSpPr>
              <a:spLocks/>
            </p:cNvSpPr>
            <p:nvPr/>
          </p:nvSpPr>
          <p:spPr bwMode="auto">
            <a:xfrm>
              <a:off x="4272" y="3184"/>
              <a:ext cx="239" cy="176"/>
            </a:xfrm>
            <a:custGeom>
              <a:avLst/>
              <a:gdLst>
                <a:gd name="T0" fmla="*/ 168 w 239"/>
                <a:gd name="T1" fmla="*/ 8 h 176"/>
                <a:gd name="T2" fmla="*/ 153 w 239"/>
                <a:gd name="T3" fmla="*/ 3 h 176"/>
                <a:gd name="T4" fmla="*/ 123 w 239"/>
                <a:gd name="T5" fmla="*/ 0 h 176"/>
                <a:gd name="T6" fmla="*/ 102 w 239"/>
                <a:gd name="T7" fmla="*/ 0 h 176"/>
                <a:gd name="T8" fmla="*/ 75 w 239"/>
                <a:gd name="T9" fmla="*/ 3 h 176"/>
                <a:gd name="T10" fmla="*/ 47 w 239"/>
                <a:gd name="T11" fmla="*/ 15 h 176"/>
                <a:gd name="T12" fmla="*/ 21 w 239"/>
                <a:gd name="T13" fmla="*/ 39 h 176"/>
                <a:gd name="T14" fmla="*/ 6 w 239"/>
                <a:gd name="T15" fmla="*/ 66 h 176"/>
                <a:gd name="T16" fmla="*/ 1 w 239"/>
                <a:gd name="T17" fmla="*/ 98 h 176"/>
                <a:gd name="T18" fmla="*/ 0 w 239"/>
                <a:gd name="T19" fmla="*/ 123 h 176"/>
                <a:gd name="T20" fmla="*/ 1 w 239"/>
                <a:gd name="T21" fmla="*/ 159 h 176"/>
                <a:gd name="T22" fmla="*/ 2 w 239"/>
                <a:gd name="T23" fmla="*/ 175 h 176"/>
                <a:gd name="T24" fmla="*/ 238 w 239"/>
                <a:gd name="T25" fmla="*/ 124 h 176"/>
                <a:gd name="T26" fmla="*/ 231 w 239"/>
                <a:gd name="T27" fmla="*/ 100 h 176"/>
                <a:gd name="T28" fmla="*/ 213 w 239"/>
                <a:gd name="T29" fmla="*/ 51 h 176"/>
                <a:gd name="T30" fmla="*/ 193 w 239"/>
                <a:gd name="T31" fmla="*/ 26 h 176"/>
                <a:gd name="T32" fmla="*/ 168 w 239"/>
                <a:gd name="T3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76">
                  <a:moveTo>
                    <a:pt x="168" y="8"/>
                  </a:moveTo>
                  <a:lnTo>
                    <a:pt x="153" y="3"/>
                  </a:lnTo>
                  <a:lnTo>
                    <a:pt x="123" y="0"/>
                  </a:lnTo>
                  <a:lnTo>
                    <a:pt x="102" y="0"/>
                  </a:lnTo>
                  <a:lnTo>
                    <a:pt x="75" y="3"/>
                  </a:lnTo>
                  <a:lnTo>
                    <a:pt x="47" y="15"/>
                  </a:lnTo>
                  <a:lnTo>
                    <a:pt x="21" y="39"/>
                  </a:lnTo>
                  <a:lnTo>
                    <a:pt x="6" y="66"/>
                  </a:lnTo>
                  <a:lnTo>
                    <a:pt x="1" y="98"/>
                  </a:lnTo>
                  <a:lnTo>
                    <a:pt x="0" y="123"/>
                  </a:lnTo>
                  <a:lnTo>
                    <a:pt x="1" y="159"/>
                  </a:lnTo>
                  <a:lnTo>
                    <a:pt x="2" y="175"/>
                  </a:lnTo>
                  <a:lnTo>
                    <a:pt x="238" y="124"/>
                  </a:lnTo>
                  <a:lnTo>
                    <a:pt x="231" y="100"/>
                  </a:lnTo>
                  <a:lnTo>
                    <a:pt x="213" y="51"/>
                  </a:lnTo>
                  <a:lnTo>
                    <a:pt x="193" y="26"/>
                  </a:lnTo>
                  <a:lnTo>
                    <a:pt x="168" y="8"/>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9" name="Freeform 289"/>
            <p:cNvSpPr>
              <a:spLocks/>
            </p:cNvSpPr>
            <p:nvPr/>
          </p:nvSpPr>
          <p:spPr bwMode="auto">
            <a:xfrm>
              <a:off x="4283" y="3184"/>
              <a:ext cx="222" cy="156"/>
            </a:xfrm>
            <a:custGeom>
              <a:avLst/>
              <a:gdLst>
                <a:gd name="T0" fmla="*/ 109 w 222"/>
                <a:gd name="T1" fmla="*/ 0 h 156"/>
                <a:gd name="T2" fmla="*/ 93 w 222"/>
                <a:gd name="T3" fmla="*/ 3 h 156"/>
                <a:gd name="T4" fmla="*/ 76 w 222"/>
                <a:gd name="T5" fmla="*/ 7 h 156"/>
                <a:gd name="T6" fmla="*/ 61 w 222"/>
                <a:gd name="T7" fmla="*/ 16 h 156"/>
                <a:gd name="T8" fmla="*/ 53 w 222"/>
                <a:gd name="T9" fmla="*/ 25 h 156"/>
                <a:gd name="T10" fmla="*/ 52 w 222"/>
                <a:gd name="T11" fmla="*/ 34 h 156"/>
                <a:gd name="T12" fmla="*/ 57 w 222"/>
                <a:gd name="T13" fmla="*/ 45 h 156"/>
                <a:gd name="T14" fmla="*/ 63 w 222"/>
                <a:gd name="T15" fmla="*/ 51 h 156"/>
                <a:gd name="T16" fmla="*/ 68 w 222"/>
                <a:gd name="T17" fmla="*/ 61 h 156"/>
                <a:gd name="T18" fmla="*/ 65 w 222"/>
                <a:gd name="T19" fmla="*/ 68 h 156"/>
                <a:gd name="T20" fmla="*/ 60 w 222"/>
                <a:gd name="T21" fmla="*/ 70 h 156"/>
                <a:gd name="T22" fmla="*/ 50 w 222"/>
                <a:gd name="T23" fmla="*/ 70 h 156"/>
                <a:gd name="T24" fmla="*/ 42 w 222"/>
                <a:gd name="T25" fmla="*/ 74 h 156"/>
                <a:gd name="T26" fmla="*/ 40 w 222"/>
                <a:gd name="T27" fmla="*/ 79 h 156"/>
                <a:gd name="T28" fmla="*/ 41 w 222"/>
                <a:gd name="T29" fmla="*/ 87 h 156"/>
                <a:gd name="T30" fmla="*/ 49 w 222"/>
                <a:gd name="T31" fmla="*/ 92 h 156"/>
                <a:gd name="T32" fmla="*/ 64 w 222"/>
                <a:gd name="T33" fmla="*/ 94 h 156"/>
                <a:gd name="T34" fmla="*/ 76 w 222"/>
                <a:gd name="T35" fmla="*/ 89 h 156"/>
                <a:gd name="T36" fmla="*/ 88 w 222"/>
                <a:gd name="T37" fmla="*/ 86 h 156"/>
                <a:gd name="T38" fmla="*/ 98 w 222"/>
                <a:gd name="T39" fmla="*/ 87 h 156"/>
                <a:gd name="T40" fmla="*/ 104 w 222"/>
                <a:gd name="T41" fmla="*/ 92 h 156"/>
                <a:gd name="T42" fmla="*/ 108 w 222"/>
                <a:gd name="T43" fmla="*/ 100 h 156"/>
                <a:gd name="T44" fmla="*/ 108 w 222"/>
                <a:gd name="T45" fmla="*/ 109 h 156"/>
                <a:gd name="T46" fmla="*/ 114 w 222"/>
                <a:gd name="T47" fmla="*/ 113 h 156"/>
                <a:gd name="T48" fmla="*/ 126 w 222"/>
                <a:gd name="T49" fmla="*/ 114 h 156"/>
                <a:gd name="T50" fmla="*/ 139 w 222"/>
                <a:gd name="T51" fmla="*/ 112 h 156"/>
                <a:gd name="T52" fmla="*/ 146 w 222"/>
                <a:gd name="T53" fmla="*/ 104 h 156"/>
                <a:gd name="T54" fmla="*/ 147 w 222"/>
                <a:gd name="T55" fmla="*/ 97 h 156"/>
                <a:gd name="T56" fmla="*/ 142 w 222"/>
                <a:gd name="T57" fmla="*/ 89 h 156"/>
                <a:gd name="T58" fmla="*/ 134 w 222"/>
                <a:gd name="T59" fmla="*/ 83 h 156"/>
                <a:gd name="T60" fmla="*/ 123 w 222"/>
                <a:gd name="T61" fmla="*/ 80 h 156"/>
                <a:gd name="T62" fmla="*/ 116 w 222"/>
                <a:gd name="T63" fmla="*/ 78 h 156"/>
                <a:gd name="T64" fmla="*/ 109 w 222"/>
                <a:gd name="T65" fmla="*/ 71 h 156"/>
                <a:gd name="T66" fmla="*/ 109 w 222"/>
                <a:gd name="T67" fmla="*/ 62 h 156"/>
                <a:gd name="T68" fmla="*/ 113 w 222"/>
                <a:gd name="T69" fmla="*/ 50 h 156"/>
                <a:gd name="T70" fmla="*/ 107 w 222"/>
                <a:gd name="T71" fmla="*/ 44 h 156"/>
                <a:gd name="T72" fmla="*/ 105 w 222"/>
                <a:gd name="T73" fmla="*/ 36 h 156"/>
                <a:gd name="T74" fmla="*/ 110 w 222"/>
                <a:gd name="T75" fmla="*/ 28 h 156"/>
                <a:gd name="T76" fmla="*/ 118 w 222"/>
                <a:gd name="T77" fmla="*/ 25 h 156"/>
                <a:gd name="T78" fmla="*/ 127 w 222"/>
                <a:gd name="T79" fmla="*/ 28 h 156"/>
                <a:gd name="T80" fmla="*/ 133 w 222"/>
                <a:gd name="T81" fmla="*/ 33 h 156"/>
                <a:gd name="T82" fmla="*/ 143 w 222"/>
                <a:gd name="T83" fmla="*/ 38 h 156"/>
                <a:gd name="T84" fmla="*/ 153 w 222"/>
                <a:gd name="T85" fmla="*/ 40 h 156"/>
                <a:gd name="T86" fmla="*/ 159 w 222"/>
                <a:gd name="T87" fmla="*/ 35 h 156"/>
                <a:gd name="T88" fmla="*/ 159 w 222"/>
                <a:gd name="T89" fmla="*/ 27 h 156"/>
                <a:gd name="T90" fmla="*/ 151 w 222"/>
                <a:gd name="T91" fmla="*/ 20 h 156"/>
                <a:gd name="T92" fmla="*/ 149 w 222"/>
                <a:gd name="T93" fmla="*/ 13 h 156"/>
                <a:gd name="T94" fmla="*/ 152 w 222"/>
                <a:gd name="T95" fmla="*/ 8 h 156"/>
                <a:gd name="T96" fmla="*/ 156 w 222"/>
                <a:gd name="T97" fmla="*/ 8 h 156"/>
                <a:gd name="T98" fmla="*/ 166 w 222"/>
                <a:gd name="T99" fmla="*/ 13 h 156"/>
                <a:gd name="T100" fmla="*/ 188 w 222"/>
                <a:gd name="T101" fmla="*/ 34 h 156"/>
                <a:gd name="T102" fmla="*/ 213 w 222"/>
                <a:gd name="T103" fmla="*/ 72 h 156"/>
                <a:gd name="T104" fmla="*/ 221 w 222"/>
                <a:gd name="T105" fmla="*/ 126 h 156"/>
                <a:gd name="T106" fmla="*/ 210 w 222"/>
                <a:gd name="T107" fmla="*/ 128 h 156"/>
                <a:gd name="T108" fmla="*/ 208 w 222"/>
                <a:gd name="T109" fmla="*/ 112 h 156"/>
                <a:gd name="T110" fmla="*/ 6 w 222"/>
                <a:gd name="T111" fmla="*/ 155 h 156"/>
                <a:gd name="T112" fmla="*/ 0 w 222"/>
                <a:gd name="T113" fmla="*/ 107 h 156"/>
                <a:gd name="T114" fmla="*/ 3 w 222"/>
                <a:gd name="T115" fmla="*/ 61 h 156"/>
                <a:gd name="T116" fmla="*/ 29 w 222"/>
                <a:gd name="T117" fmla="*/ 20 h 156"/>
                <a:gd name="T118" fmla="*/ 60 w 222"/>
                <a:gd name="T119" fmla="*/ 4 h 156"/>
                <a:gd name="T120" fmla="*/ 95 w 222"/>
                <a:gd name="T121" fmla="*/ 0 h 156"/>
                <a:gd name="T122" fmla="*/ 109 w 222"/>
                <a:gd name="T1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2" h="156">
                  <a:moveTo>
                    <a:pt x="109" y="0"/>
                  </a:moveTo>
                  <a:lnTo>
                    <a:pt x="93" y="3"/>
                  </a:lnTo>
                  <a:lnTo>
                    <a:pt x="76" y="7"/>
                  </a:lnTo>
                  <a:lnTo>
                    <a:pt x="61" y="16"/>
                  </a:lnTo>
                  <a:lnTo>
                    <a:pt x="53" y="25"/>
                  </a:lnTo>
                  <a:lnTo>
                    <a:pt x="52" y="34"/>
                  </a:lnTo>
                  <a:lnTo>
                    <a:pt x="57" y="45"/>
                  </a:lnTo>
                  <a:lnTo>
                    <a:pt x="63" y="51"/>
                  </a:lnTo>
                  <a:lnTo>
                    <a:pt x="68" y="61"/>
                  </a:lnTo>
                  <a:lnTo>
                    <a:pt x="65" y="68"/>
                  </a:lnTo>
                  <a:lnTo>
                    <a:pt x="60" y="70"/>
                  </a:lnTo>
                  <a:lnTo>
                    <a:pt x="50" y="70"/>
                  </a:lnTo>
                  <a:lnTo>
                    <a:pt x="42" y="74"/>
                  </a:lnTo>
                  <a:lnTo>
                    <a:pt x="40" y="79"/>
                  </a:lnTo>
                  <a:lnTo>
                    <a:pt x="41" y="87"/>
                  </a:lnTo>
                  <a:lnTo>
                    <a:pt x="49" y="92"/>
                  </a:lnTo>
                  <a:lnTo>
                    <a:pt x="64" y="94"/>
                  </a:lnTo>
                  <a:lnTo>
                    <a:pt x="76" y="89"/>
                  </a:lnTo>
                  <a:lnTo>
                    <a:pt x="88" y="86"/>
                  </a:lnTo>
                  <a:lnTo>
                    <a:pt x="98" y="87"/>
                  </a:lnTo>
                  <a:lnTo>
                    <a:pt x="104" y="92"/>
                  </a:lnTo>
                  <a:lnTo>
                    <a:pt x="108" y="100"/>
                  </a:lnTo>
                  <a:lnTo>
                    <a:pt x="108" y="109"/>
                  </a:lnTo>
                  <a:lnTo>
                    <a:pt x="114" y="113"/>
                  </a:lnTo>
                  <a:lnTo>
                    <a:pt x="126" y="114"/>
                  </a:lnTo>
                  <a:lnTo>
                    <a:pt x="139" y="112"/>
                  </a:lnTo>
                  <a:lnTo>
                    <a:pt x="146" y="104"/>
                  </a:lnTo>
                  <a:lnTo>
                    <a:pt x="147" y="97"/>
                  </a:lnTo>
                  <a:lnTo>
                    <a:pt x="142" y="89"/>
                  </a:lnTo>
                  <a:lnTo>
                    <a:pt x="134" y="83"/>
                  </a:lnTo>
                  <a:lnTo>
                    <a:pt x="123" y="80"/>
                  </a:lnTo>
                  <a:lnTo>
                    <a:pt x="116" y="78"/>
                  </a:lnTo>
                  <a:lnTo>
                    <a:pt x="109" y="71"/>
                  </a:lnTo>
                  <a:lnTo>
                    <a:pt x="109" y="62"/>
                  </a:lnTo>
                  <a:lnTo>
                    <a:pt x="113" y="50"/>
                  </a:lnTo>
                  <a:lnTo>
                    <a:pt x="107" y="44"/>
                  </a:lnTo>
                  <a:lnTo>
                    <a:pt x="105" y="36"/>
                  </a:lnTo>
                  <a:lnTo>
                    <a:pt x="110" y="28"/>
                  </a:lnTo>
                  <a:lnTo>
                    <a:pt x="118" y="25"/>
                  </a:lnTo>
                  <a:lnTo>
                    <a:pt x="127" y="28"/>
                  </a:lnTo>
                  <a:lnTo>
                    <a:pt x="133" y="33"/>
                  </a:lnTo>
                  <a:lnTo>
                    <a:pt x="143" y="38"/>
                  </a:lnTo>
                  <a:lnTo>
                    <a:pt x="153" y="40"/>
                  </a:lnTo>
                  <a:lnTo>
                    <a:pt x="159" y="35"/>
                  </a:lnTo>
                  <a:lnTo>
                    <a:pt x="159" y="27"/>
                  </a:lnTo>
                  <a:lnTo>
                    <a:pt x="151" y="20"/>
                  </a:lnTo>
                  <a:lnTo>
                    <a:pt x="149" y="13"/>
                  </a:lnTo>
                  <a:lnTo>
                    <a:pt x="152" y="8"/>
                  </a:lnTo>
                  <a:lnTo>
                    <a:pt x="156" y="8"/>
                  </a:lnTo>
                  <a:lnTo>
                    <a:pt x="166" y="13"/>
                  </a:lnTo>
                  <a:lnTo>
                    <a:pt x="188" y="34"/>
                  </a:lnTo>
                  <a:lnTo>
                    <a:pt x="213" y="72"/>
                  </a:lnTo>
                  <a:lnTo>
                    <a:pt x="221" y="126"/>
                  </a:lnTo>
                  <a:lnTo>
                    <a:pt x="210" y="128"/>
                  </a:lnTo>
                  <a:lnTo>
                    <a:pt x="208" y="112"/>
                  </a:lnTo>
                  <a:lnTo>
                    <a:pt x="6" y="155"/>
                  </a:lnTo>
                  <a:lnTo>
                    <a:pt x="0" y="107"/>
                  </a:lnTo>
                  <a:lnTo>
                    <a:pt x="3" y="61"/>
                  </a:lnTo>
                  <a:lnTo>
                    <a:pt x="29" y="20"/>
                  </a:lnTo>
                  <a:lnTo>
                    <a:pt x="60" y="4"/>
                  </a:lnTo>
                  <a:lnTo>
                    <a:pt x="95" y="0"/>
                  </a:lnTo>
                  <a:lnTo>
                    <a:pt x="109" y="0"/>
                  </a:lnTo>
                </a:path>
              </a:pathLst>
            </a:custGeom>
            <a:solidFill>
              <a:srgbClr val="00420C"/>
            </a:solidFill>
            <a:ln w="12700" cap="rnd" cmpd="sng">
              <a:solidFill>
                <a:srgbClr val="0042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0" name="Freeform 290"/>
            <p:cNvSpPr>
              <a:spLocks/>
            </p:cNvSpPr>
            <p:nvPr/>
          </p:nvSpPr>
          <p:spPr bwMode="auto">
            <a:xfrm>
              <a:off x="4023" y="3489"/>
              <a:ext cx="549" cy="393"/>
            </a:xfrm>
            <a:custGeom>
              <a:avLst/>
              <a:gdLst>
                <a:gd name="T0" fmla="*/ 32 w 549"/>
                <a:gd name="T1" fmla="*/ 358 h 393"/>
                <a:gd name="T2" fmla="*/ 0 w 549"/>
                <a:gd name="T3" fmla="*/ 308 h 393"/>
                <a:gd name="T4" fmla="*/ 13 w 549"/>
                <a:gd name="T5" fmla="*/ 281 h 393"/>
                <a:gd name="T6" fmla="*/ 15 w 549"/>
                <a:gd name="T7" fmla="*/ 254 h 393"/>
                <a:gd name="T8" fmla="*/ 35 w 549"/>
                <a:gd name="T9" fmla="*/ 240 h 393"/>
                <a:gd name="T10" fmla="*/ 78 w 549"/>
                <a:gd name="T11" fmla="*/ 144 h 393"/>
                <a:gd name="T12" fmla="*/ 83 w 549"/>
                <a:gd name="T13" fmla="*/ 106 h 393"/>
                <a:gd name="T14" fmla="*/ 110 w 549"/>
                <a:gd name="T15" fmla="*/ 73 h 393"/>
                <a:gd name="T16" fmla="*/ 143 w 549"/>
                <a:gd name="T17" fmla="*/ 72 h 393"/>
                <a:gd name="T18" fmla="*/ 179 w 549"/>
                <a:gd name="T19" fmla="*/ 44 h 393"/>
                <a:gd name="T20" fmla="*/ 187 w 549"/>
                <a:gd name="T21" fmla="*/ 20 h 393"/>
                <a:gd name="T22" fmla="*/ 256 w 549"/>
                <a:gd name="T23" fmla="*/ 0 h 393"/>
                <a:gd name="T24" fmla="*/ 266 w 549"/>
                <a:gd name="T25" fmla="*/ 12 h 393"/>
                <a:gd name="T26" fmla="*/ 301 w 549"/>
                <a:gd name="T27" fmla="*/ 14 h 393"/>
                <a:gd name="T28" fmla="*/ 326 w 549"/>
                <a:gd name="T29" fmla="*/ 78 h 393"/>
                <a:gd name="T30" fmla="*/ 414 w 549"/>
                <a:gd name="T31" fmla="*/ 102 h 393"/>
                <a:gd name="T32" fmla="*/ 437 w 549"/>
                <a:gd name="T33" fmla="*/ 5 h 393"/>
                <a:gd name="T34" fmla="*/ 531 w 549"/>
                <a:gd name="T35" fmla="*/ 48 h 393"/>
                <a:gd name="T36" fmla="*/ 546 w 549"/>
                <a:gd name="T37" fmla="*/ 130 h 393"/>
                <a:gd name="T38" fmla="*/ 548 w 549"/>
                <a:gd name="T39" fmla="*/ 283 h 393"/>
                <a:gd name="T40" fmla="*/ 523 w 549"/>
                <a:gd name="T41" fmla="*/ 328 h 393"/>
                <a:gd name="T42" fmla="*/ 482 w 549"/>
                <a:gd name="T43" fmla="*/ 392 h 393"/>
                <a:gd name="T44" fmla="*/ 68 w 549"/>
                <a:gd name="T45" fmla="*/ 392 h 393"/>
                <a:gd name="T46" fmla="*/ 32 w 549"/>
                <a:gd name="T47" fmla="*/ 35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9" h="393">
                  <a:moveTo>
                    <a:pt x="32" y="358"/>
                  </a:moveTo>
                  <a:lnTo>
                    <a:pt x="0" y="308"/>
                  </a:lnTo>
                  <a:lnTo>
                    <a:pt x="13" y="281"/>
                  </a:lnTo>
                  <a:lnTo>
                    <a:pt x="15" y="254"/>
                  </a:lnTo>
                  <a:lnTo>
                    <a:pt x="35" y="240"/>
                  </a:lnTo>
                  <a:lnTo>
                    <a:pt x="78" y="144"/>
                  </a:lnTo>
                  <a:lnTo>
                    <a:pt x="83" y="106"/>
                  </a:lnTo>
                  <a:lnTo>
                    <a:pt x="110" y="73"/>
                  </a:lnTo>
                  <a:lnTo>
                    <a:pt x="143" y="72"/>
                  </a:lnTo>
                  <a:lnTo>
                    <a:pt x="179" y="44"/>
                  </a:lnTo>
                  <a:lnTo>
                    <a:pt x="187" y="20"/>
                  </a:lnTo>
                  <a:lnTo>
                    <a:pt x="256" y="0"/>
                  </a:lnTo>
                  <a:lnTo>
                    <a:pt x="266" y="12"/>
                  </a:lnTo>
                  <a:lnTo>
                    <a:pt x="301" y="14"/>
                  </a:lnTo>
                  <a:lnTo>
                    <a:pt x="326" y="78"/>
                  </a:lnTo>
                  <a:lnTo>
                    <a:pt x="414" y="102"/>
                  </a:lnTo>
                  <a:lnTo>
                    <a:pt x="437" y="5"/>
                  </a:lnTo>
                  <a:lnTo>
                    <a:pt x="531" y="48"/>
                  </a:lnTo>
                  <a:lnTo>
                    <a:pt x="546" y="130"/>
                  </a:lnTo>
                  <a:lnTo>
                    <a:pt x="548" y="283"/>
                  </a:lnTo>
                  <a:lnTo>
                    <a:pt x="523" y="328"/>
                  </a:lnTo>
                  <a:lnTo>
                    <a:pt x="482" y="392"/>
                  </a:lnTo>
                  <a:lnTo>
                    <a:pt x="68" y="392"/>
                  </a:lnTo>
                  <a:lnTo>
                    <a:pt x="32" y="358"/>
                  </a:lnTo>
                </a:path>
              </a:pathLst>
            </a:custGeom>
            <a:solidFill>
              <a:srgbClr val="00420C"/>
            </a:solidFill>
            <a:ln w="12700" cap="rnd" cmpd="sng">
              <a:solidFill>
                <a:srgbClr val="0042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1" name="Freeform 291"/>
            <p:cNvSpPr>
              <a:spLocks/>
            </p:cNvSpPr>
            <p:nvPr/>
          </p:nvSpPr>
          <p:spPr bwMode="auto">
            <a:xfrm>
              <a:off x="4057" y="3765"/>
              <a:ext cx="62" cy="74"/>
            </a:xfrm>
            <a:custGeom>
              <a:avLst/>
              <a:gdLst>
                <a:gd name="T0" fmla="*/ 0 w 62"/>
                <a:gd name="T1" fmla="*/ 10 h 74"/>
                <a:gd name="T2" fmla="*/ 10 w 62"/>
                <a:gd name="T3" fmla="*/ 58 h 74"/>
                <a:gd name="T4" fmla="*/ 25 w 62"/>
                <a:gd name="T5" fmla="*/ 73 h 74"/>
                <a:gd name="T6" fmla="*/ 61 w 62"/>
                <a:gd name="T7" fmla="*/ 53 h 74"/>
                <a:gd name="T8" fmla="*/ 26 w 62"/>
                <a:gd name="T9" fmla="*/ 43 h 74"/>
                <a:gd name="T10" fmla="*/ 4 w 62"/>
                <a:gd name="T11" fmla="*/ 0 h 74"/>
                <a:gd name="T12" fmla="*/ 0 w 62"/>
                <a:gd name="T13" fmla="*/ 10 h 74"/>
              </a:gdLst>
              <a:ahLst/>
              <a:cxnLst>
                <a:cxn ang="0">
                  <a:pos x="T0" y="T1"/>
                </a:cxn>
                <a:cxn ang="0">
                  <a:pos x="T2" y="T3"/>
                </a:cxn>
                <a:cxn ang="0">
                  <a:pos x="T4" y="T5"/>
                </a:cxn>
                <a:cxn ang="0">
                  <a:pos x="T6" y="T7"/>
                </a:cxn>
                <a:cxn ang="0">
                  <a:pos x="T8" y="T9"/>
                </a:cxn>
                <a:cxn ang="0">
                  <a:pos x="T10" y="T11"/>
                </a:cxn>
                <a:cxn ang="0">
                  <a:pos x="T12" y="T13"/>
                </a:cxn>
              </a:cxnLst>
              <a:rect l="0" t="0" r="r" b="b"/>
              <a:pathLst>
                <a:path w="62" h="74">
                  <a:moveTo>
                    <a:pt x="0" y="10"/>
                  </a:moveTo>
                  <a:lnTo>
                    <a:pt x="10" y="58"/>
                  </a:lnTo>
                  <a:lnTo>
                    <a:pt x="25" y="73"/>
                  </a:lnTo>
                  <a:lnTo>
                    <a:pt x="61" y="53"/>
                  </a:lnTo>
                  <a:lnTo>
                    <a:pt x="26" y="43"/>
                  </a:lnTo>
                  <a:lnTo>
                    <a:pt x="4" y="0"/>
                  </a:lnTo>
                  <a:lnTo>
                    <a:pt x="0" y="1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2" name="Freeform 292"/>
            <p:cNvSpPr>
              <a:spLocks/>
            </p:cNvSpPr>
            <p:nvPr/>
          </p:nvSpPr>
          <p:spPr bwMode="auto">
            <a:xfrm>
              <a:off x="4091" y="3690"/>
              <a:ext cx="53" cy="67"/>
            </a:xfrm>
            <a:custGeom>
              <a:avLst/>
              <a:gdLst>
                <a:gd name="T0" fmla="*/ 0 w 53"/>
                <a:gd name="T1" fmla="*/ 12 h 67"/>
                <a:gd name="T2" fmla="*/ 9 w 53"/>
                <a:gd name="T3" fmla="*/ 48 h 67"/>
                <a:gd name="T4" fmla="*/ 52 w 53"/>
                <a:gd name="T5" fmla="*/ 66 h 67"/>
                <a:gd name="T6" fmla="*/ 9 w 53"/>
                <a:gd name="T7" fmla="*/ 0 h 67"/>
                <a:gd name="T8" fmla="*/ 0 w 53"/>
                <a:gd name="T9" fmla="*/ 12 h 67"/>
              </a:gdLst>
              <a:ahLst/>
              <a:cxnLst>
                <a:cxn ang="0">
                  <a:pos x="T0" y="T1"/>
                </a:cxn>
                <a:cxn ang="0">
                  <a:pos x="T2" y="T3"/>
                </a:cxn>
                <a:cxn ang="0">
                  <a:pos x="T4" y="T5"/>
                </a:cxn>
                <a:cxn ang="0">
                  <a:pos x="T6" y="T7"/>
                </a:cxn>
                <a:cxn ang="0">
                  <a:pos x="T8" y="T9"/>
                </a:cxn>
              </a:cxnLst>
              <a:rect l="0" t="0" r="r" b="b"/>
              <a:pathLst>
                <a:path w="53" h="67">
                  <a:moveTo>
                    <a:pt x="0" y="12"/>
                  </a:moveTo>
                  <a:lnTo>
                    <a:pt x="9" y="48"/>
                  </a:lnTo>
                  <a:lnTo>
                    <a:pt x="52" y="66"/>
                  </a:lnTo>
                  <a:lnTo>
                    <a:pt x="9" y="0"/>
                  </a:lnTo>
                  <a:lnTo>
                    <a:pt x="0" y="12"/>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3" name="Freeform 293"/>
            <p:cNvSpPr>
              <a:spLocks/>
            </p:cNvSpPr>
            <p:nvPr/>
          </p:nvSpPr>
          <p:spPr bwMode="auto">
            <a:xfrm>
              <a:off x="4089" y="3754"/>
              <a:ext cx="44" cy="41"/>
            </a:xfrm>
            <a:custGeom>
              <a:avLst/>
              <a:gdLst>
                <a:gd name="T0" fmla="*/ 0 w 44"/>
                <a:gd name="T1" fmla="*/ 0 h 41"/>
                <a:gd name="T2" fmla="*/ 42 w 44"/>
                <a:gd name="T3" fmla="*/ 18 h 41"/>
                <a:gd name="T4" fmla="*/ 43 w 44"/>
                <a:gd name="T5" fmla="*/ 40 h 41"/>
                <a:gd name="T6" fmla="*/ 27 w 44"/>
                <a:gd name="T7" fmla="*/ 19 h 41"/>
                <a:gd name="T8" fmla="*/ 0 w 44"/>
                <a:gd name="T9" fmla="*/ 0 h 41"/>
              </a:gdLst>
              <a:ahLst/>
              <a:cxnLst>
                <a:cxn ang="0">
                  <a:pos x="T0" y="T1"/>
                </a:cxn>
                <a:cxn ang="0">
                  <a:pos x="T2" y="T3"/>
                </a:cxn>
                <a:cxn ang="0">
                  <a:pos x="T4" y="T5"/>
                </a:cxn>
                <a:cxn ang="0">
                  <a:pos x="T6" y="T7"/>
                </a:cxn>
                <a:cxn ang="0">
                  <a:pos x="T8" y="T9"/>
                </a:cxn>
              </a:cxnLst>
              <a:rect l="0" t="0" r="r" b="b"/>
              <a:pathLst>
                <a:path w="44" h="41">
                  <a:moveTo>
                    <a:pt x="0" y="0"/>
                  </a:moveTo>
                  <a:lnTo>
                    <a:pt x="42" y="18"/>
                  </a:lnTo>
                  <a:lnTo>
                    <a:pt x="43" y="40"/>
                  </a:lnTo>
                  <a:lnTo>
                    <a:pt x="27" y="19"/>
                  </a:lnTo>
                  <a:lnTo>
                    <a:pt x="0"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4" name="Freeform 294"/>
            <p:cNvSpPr>
              <a:spLocks/>
            </p:cNvSpPr>
            <p:nvPr/>
          </p:nvSpPr>
          <p:spPr bwMode="auto">
            <a:xfrm>
              <a:off x="4105" y="3657"/>
              <a:ext cx="61" cy="49"/>
            </a:xfrm>
            <a:custGeom>
              <a:avLst/>
              <a:gdLst>
                <a:gd name="T0" fmla="*/ 22 w 61"/>
                <a:gd name="T1" fmla="*/ 0 h 49"/>
                <a:gd name="T2" fmla="*/ 5 w 61"/>
                <a:gd name="T3" fmla="*/ 10 h 49"/>
                <a:gd name="T4" fmla="*/ 0 w 61"/>
                <a:gd name="T5" fmla="*/ 48 h 49"/>
                <a:gd name="T6" fmla="*/ 29 w 61"/>
                <a:gd name="T7" fmla="*/ 33 h 49"/>
                <a:gd name="T8" fmla="*/ 60 w 61"/>
                <a:gd name="T9" fmla="*/ 47 h 49"/>
                <a:gd name="T10" fmla="*/ 22 w 61"/>
                <a:gd name="T11" fmla="*/ 0 h 49"/>
              </a:gdLst>
              <a:ahLst/>
              <a:cxnLst>
                <a:cxn ang="0">
                  <a:pos x="T0" y="T1"/>
                </a:cxn>
                <a:cxn ang="0">
                  <a:pos x="T2" y="T3"/>
                </a:cxn>
                <a:cxn ang="0">
                  <a:pos x="T4" y="T5"/>
                </a:cxn>
                <a:cxn ang="0">
                  <a:pos x="T6" y="T7"/>
                </a:cxn>
                <a:cxn ang="0">
                  <a:pos x="T8" y="T9"/>
                </a:cxn>
                <a:cxn ang="0">
                  <a:pos x="T10" y="T11"/>
                </a:cxn>
              </a:cxnLst>
              <a:rect l="0" t="0" r="r" b="b"/>
              <a:pathLst>
                <a:path w="61" h="49">
                  <a:moveTo>
                    <a:pt x="22" y="0"/>
                  </a:moveTo>
                  <a:lnTo>
                    <a:pt x="5" y="10"/>
                  </a:lnTo>
                  <a:lnTo>
                    <a:pt x="0" y="48"/>
                  </a:lnTo>
                  <a:lnTo>
                    <a:pt x="29" y="33"/>
                  </a:lnTo>
                  <a:lnTo>
                    <a:pt x="60" y="47"/>
                  </a:lnTo>
                  <a:lnTo>
                    <a:pt x="22"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5" name="Freeform 295"/>
            <p:cNvSpPr>
              <a:spLocks/>
            </p:cNvSpPr>
            <p:nvPr/>
          </p:nvSpPr>
          <p:spPr bwMode="auto">
            <a:xfrm>
              <a:off x="4118" y="3611"/>
              <a:ext cx="40" cy="32"/>
            </a:xfrm>
            <a:custGeom>
              <a:avLst/>
              <a:gdLst>
                <a:gd name="T0" fmla="*/ 0 w 40"/>
                <a:gd name="T1" fmla="*/ 12 h 32"/>
                <a:gd name="T2" fmla="*/ 20 w 40"/>
                <a:gd name="T3" fmla="*/ 31 h 32"/>
                <a:gd name="T4" fmla="*/ 39 w 40"/>
                <a:gd name="T5" fmla="*/ 18 h 32"/>
                <a:gd name="T6" fmla="*/ 25 w 40"/>
                <a:gd name="T7" fmla="*/ 0 h 32"/>
                <a:gd name="T8" fmla="*/ 0 w 40"/>
                <a:gd name="T9" fmla="*/ 12 h 32"/>
              </a:gdLst>
              <a:ahLst/>
              <a:cxnLst>
                <a:cxn ang="0">
                  <a:pos x="T0" y="T1"/>
                </a:cxn>
                <a:cxn ang="0">
                  <a:pos x="T2" y="T3"/>
                </a:cxn>
                <a:cxn ang="0">
                  <a:pos x="T4" y="T5"/>
                </a:cxn>
                <a:cxn ang="0">
                  <a:pos x="T6" y="T7"/>
                </a:cxn>
                <a:cxn ang="0">
                  <a:pos x="T8" y="T9"/>
                </a:cxn>
              </a:cxnLst>
              <a:rect l="0" t="0" r="r" b="b"/>
              <a:pathLst>
                <a:path w="40" h="32">
                  <a:moveTo>
                    <a:pt x="0" y="12"/>
                  </a:moveTo>
                  <a:lnTo>
                    <a:pt x="20" y="31"/>
                  </a:lnTo>
                  <a:lnTo>
                    <a:pt x="39" y="18"/>
                  </a:lnTo>
                  <a:lnTo>
                    <a:pt x="25" y="0"/>
                  </a:lnTo>
                  <a:lnTo>
                    <a:pt x="0" y="12"/>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6" name="Freeform 296"/>
            <p:cNvSpPr>
              <a:spLocks/>
            </p:cNvSpPr>
            <p:nvPr/>
          </p:nvSpPr>
          <p:spPr bwMode="auto">
            <a:xfrm>
              <a:off x="4219" y="3711"/>
              <a:ext cx="22" cy="53"/>
            </a:xfrm>
            <a:custGeom>
              <a:avLst/>
              <a:gdLst>
                <a:gd name="T0" fmla="*/ 12 w 22"/>
                <a:gd name="T1" fmla="*/ 0 h 53"/>
                <a:gd name="T2" fmla="*/ 0 w 22"/>
                <a:gd name="T3" fmla="*/ 14 h 53"/>
                <a:gd name="T4" fmla="*/ 21 w 22"/>
                <a:gd name="T5" fmla="*/ 52 h 53"/>
                <a:gd name="T6" fmla="*/ 20 w 22"/>
                <a:gd name="T7" fmla="*/ 8 h 53"/>
                <a:gd name="T8" fmla="*/ 12 w 22"/>
                <a:gd name="T9" fmla="*/ 0 h 53"/>
              </a:gdLst>
              <a:ahLst/>
              <a:cxnLst>
                <a:cxn ang="0">
                  <a:pos x="T0" y="T1"/>
                </a:cxn>
                <a:cxn ang="0">
                  <a:pos x="T2" y="T3"/>
                </a:cxn>
                <a:cxn ang="0">
                  <a:pos x="T4" y="T5"/>
                </a:cxn>
                <a:cxn ang="0">
                  <a:pos x="T6" y="T7"/>
                </a:cxn>
                <a:cxn ang="0">
                  <a:pos x="T8" y="T9"/>
                </a:cxn>
              </a:cxnLst>
              <a:rect l="0" t="0" r="r" b="b"/>
              <a:pathLst>
                <a:path w="22" h="53">
                  <a:moveTo>
                    <a:pt x="12" y="0"/>
                  </a:moveTo>
                  <a:lnTo>
                    <a:pt x="0" y="14"/>
                  </a:lnTo>
                  <a:lnTo>
                    <a:pt x="21" y="52"/>
                  </a:lnTo>
                  <a:lnTo>
                    <a:pt x="20" y="8"/>
                  </a:lnTo>
                  <a:lnTo>
                    <a:pt x="12"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7" name="Freeform 297"/>
            <p:cNvSpPr>
              <a:spLocks/>
            </p:cNvSpPr>
            <p:nvPr/>
          </p:nvSpPr>
          <p:spPr bwMode="auto">
            <a:xfrm>
              <a:off x="4334" y="3572"/>
              <a:ext cx="27" cy="47"/>
            </a:xfrm>
            <a:custGeom>
              <a:avLst/>
              <a:gdLst>
                <a:gd name="T0" fmla="*/ 2 w 27"/>
                <a:gd name="T1" fmla="*/ 0 h 47"/>
                <a:gd name="T2" fmla="*/ 0 w 27"/>
                <a:gd name="T3" fmla="*/ 46 h 47"/>
                <a:gd name="T4" fmla="*/ 26 w 27"/>
                <a:gd name="T5" fmla="*/ 37 h 47"/>
                <a:gd name="T6" fmla="*/ 13 w 27"/>
                <a:gd name="T7" fmla="*/ 18 h 47"/>
                <a:gd name="T8" fmla="*/ 2 w 27"/>
                <a:gd name="T9" fmla="*/ 0 h 47"/>
              </a:gdLst>
              <a:ahLst/>
              <a:cxnLst>
                <a:cxn ang="0">
                  <a:pos x="T0" y="T1"/>
                </a:cxn>
                <a:cxn ang="0">
                  <a:pos x="T2" y="T3"/>
                </a:cxn>
                <a:cxn ang="0">
                  <a:pos x="T4" y="T5"/>
                </a:cxn>
                <a:cxn ang="0">
                  <a:pos x="T6" y="T7"/>
                </a:cxn>
                <a:cxn ang="0">
                  <a:pos x="T8" y="T9"/>
                </a:cxn>
              </a:cxnLst>
              <a:rect l="0" t="0" r="r" b="b"/>
              <a:pathLst>
                <a:path w="27" h="47">
                  <a:moveTo>
                    <a:pt x="2" y="0"/>
                  </a:moveTo>
                  <a:lnTo>
                    <a:pt x="0" y="46"/>
                  </a:lnTo>
                  <a:lnTo>
                    <a:pt x="26" y="37"/>
                  </a:lnTo>
                  <a:lnTo>
                    <a:pt x="13" y="18"/>
                  </a:lnTo>
                  <a:lnTo>
                    <a:pt x="2"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8" name="Freeform 298"/>
            <p:cNvSpPr>
              <a:spLocks/>
            </p:cNvSpPr>
            <p:nvPr/>
          </p:nvSpPr>
          <p:spPr bwMode="auto">
            <a:xfrm>
              <a:off x="4457" y="3718"/>
              <a:ext cx="68" cy="49"/>
            </a:xfrm>
            <a:custGeom>
              <a:avLst/>
              <a:gdLst>
                <a:gd name="T0" fmla="*/ 67 w 68"/>
                <a:gd name="T1" fmla="*/ 15 h 49"/>
                <a:gd name="T2" fmla="*/ 45 w 68"/>
                <a:gd name="T3" fmla="*/ 0 h 49"/>
                <a:gd name="T4" fmla="*/ 30 w 68"/>
                <a:gd name="T5" fmla="*/ 11 h 49"/>
                <a:gd name="T6" fmla="*/ 0 w 68"/>
                <a:gd name="T7" fmla="*/ 18 h 49"/>
                <a:gd name="T8" fmla="*/ 32 w 68"/>
                <a:gd name="T9" fmla="*/ 48 h 49"/>
                <a:gd name="T10" fmla="*/ 58 w 68"/>
                <a:gd name="T11" fmla="*/ 45 h 49"/>
                <a:gd name="T12" fmla="*/ 37 w 68"/>
                <a:gd name="T13" fmla="*/ 28 h 49"/>
                <a:gd name="T14" fmla="*/ 51 w 68"/>
                <a:gd name="T15" fmla="*/ 16 h 49"/>
                <a:gd name="T16" fmla="*/ 67 w 68"/>
                <a:gd name="T17"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9">
                  <a:moveTo>
                    <a:pt x="67" y="15"/>
                  </a:moveTo>
                  <a:lnTo>
                    <a:pt x="45" y="0"/>
                  </a:lnTo>
                  <a:lnTo>
                    <a:pt x="30" y="11"/>
                  </a:lnTo>
                  <a:lnTo>
                    <a:pt x="0" y="18"/>
                  </a:lnTo>
                  <a:lnTo>
                    <a:pt x="32" y="48"/>
                  </a:lnTo>
                  <a:lnTo>
                    <a:pt x="58" y="45"/>
                  </a:lnTo>
                  <a:lnTo>
                    <a:pt x="37" y="28"/>
                  </a:lnTo>
                  <a:lnTo>
                    <a:pt x="51" y="16"/>
                  </a:lnTo>
                  <a:lnTo>
                    <a:pt x="67" y="15"/>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9" name="Freeform 299"/>
            <p:cNvSpPr>
              <a:spLocks/>
            </p:cNvSpPr>
            <p:nvPr/>
          </p:nvSpPr>
          <p:spPr bwMode="auto">
            <a:xfrm>
              <a:off x="4366" y="3614"/>
              <a:ext cx="55" cy="65"/>
            </a:xfrm>
            <a:custGeom>
              <a:avLst/>
              <a:gdLst>
                <a:gd name="T0" fmla="*/ 0 w 55"/>
                <a:gd name="T1" fmla="*/ 0 h 65"/>
                <a:gd name="T2" fmla="*/ 10 w 55"/>
                <a:gd name="T3" fmla="*/ 24 h 65"/>
                <a:gd name="T4" fmla="*/ 32 w 55"/>
                <a:gd name="T5" fmla="*/ 34 h 65"/>
                <a:gd name="T6" fmla="*/ 54 w 55"/>
                <a:gd name="T7" fmla="*/ 64 h 65"/>
                <a:gd name="T8" fmla="*/ 34 w 55"/>
                <a:gd name="T9" fmla="*/ 25 h 65"/>
                <a:gd name="T10" fmla="*/ 0 w 55"/>
                <a:gd name="T11" fmla="*/ 0 h 65"/>
              </a:gdLst>
              <a:ahLst/>
              <a:cxnLst>
                <a:cxn ang="0">
                  <a:pos x="T0" y="T1"/>
                </a:cxn>
                <a:cxn ang="0">
                  <a:pos x="T2" y="T3"/>
                </a:cxn>
                <a:cxn ang="0">
                  <a:pos x="T4" y="T5"/>
                </a:cxn>
                <a:cxn ang="0">
                  <a:pos x="T6" y="T7"/>
                </a:cxn>
                <a:cxn ang="0">
                  <a:pos x="T8" y="T9"/>
                </a:cxn>
                <a:cxn ang="0">
                  <a:pos x="T10" y="T11"/>
                </a:cxn>
              </a:cxnLst>
              <a:rect l="0" t="0" r="r" b="b"/>
              <a:pathLst>
                <a:path w="55" h="65">
                  <a:moveTo>
                    <a:pt x="0" y="0"/>
                  </a:moveTo>
                  <a:lnTo>
                    <a:pt x="10" y="24"/>
                  </a:lnTo>
                  <a:lnTo>
                    <a:pt x="32" y="34"/>
                  </a:lnTo>
                  <a:lnTo>
                    <a:pt x="54" y="64"/>
                  </a:lnTo>
                  <a:lnTo>
                    <a:pt x="34" y="25"/>
                  </a:lnTo>
                  <a:lnTo>
                    <a:pt x="0"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0" name="Freeform 300"/>
            <p:cNvSpPr>
              <a:spLocks/>
            </p:cNvSpPr>
            <p:nvPr/>
          </p:nvSpPr>
          <p:spPr bwMode="auto">
            <a:xfrm>
              <a:off x="4383" y="3836"/>
              <a:ext cx="46" cy="46"/>
            </a:xfrm>
            <a:custGeom>
              <a:avLst/>
              <a:gdLst>
                <a:gd name="T0" fmla="*/ 6 w 46"/>
                <a:gd name="T1" fmla="*/ 0 h 46"/>
                <a:gd name="T2" fmla="*/ 45 w 46"/>
                <a:gd name="T3" fmla="*/ 45 h 46"/>
                <a:gd name="T4" fmla="*/ 0 w 46"/>
                <a:gd name="T5" fmla="*/ 45 h 46"/>
                <a:gd name="T6" fmla="*/ 12 w 46"/>
                <a:gd name="T7" fmla="*/ 26 h 46"/>
                <a:gd name="T8" fmla="*/ 6 w 46"/>
                <a:gd name="T9" fmla="*/ 0 h 46"/>
              </a:gdLst>
              <a:ahLst/>
              <a:cxnLst>
                <a:cxn ang="0">
                  <a:pos x="T0" y="T1"/>
                </a:cxn>
                <a:cxn ang="0">
                  <a:pos x="T2" y="T3"/>
                </a:cxn>
                <a:cxn ang="0">
                  <a:pos x="T4" y="T5"/>
                </a:cxn>
                <a:cxn ang="0">
                  <a:pos x="T6" y="T7"/>
                </a:cxn>
                <a:cxn ang="0">
                  <a:pos x="T8" y="T9"/>
                </a:cxn>
              </a:cxnLst>
              <a:rect l="0" t="0" r="r" b="b"/>
              <a:pathLst>
                <a:path w="46" h="46">
                  <a:moveTo>
                    <a:pt x="6" y="0"/>
                  </a:moveTo>
                  <a:lnTo>
                    <a:pt x="45" y="45"/>
                  </a:lnTo>
                  <a:lnTo>
                    <a:pt x="0" y="45"/>
                  </a:lnTo>
                  <a:lnTo>
                    <a:pt x="12" y="26"/>
                  </a:lnTo>
                  <a:lnTo>
                    <a:pt x="6"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1" name="Freeform 301"/>
            <p:cNvSpPr>
              <a:spLocks/>
            </p:cNvSpPr>
            <p:nvPr/>
          </p:nvSpPr>
          <p:spPr bwMode="auto">
            <a:xfrm>
              <a:off x="4457" y="3773"/>
              <a:ext cx="39" cy="57"/>
            </a:xfrm>
            <a:custGeom>
              <a:avLst/>
              <a:gdLst>
                <a:gd name="T0" fmla="*/ 0 w 39"/>
                <a:gd name="T1" fmla="*/ 18 h 57"/>
                <a:gd name="T2" fmla="*/ 25 w 39"/>
                <a:gd name="T3" fmla="*/ 0 h 57"/>
                <a:gd name="T4" fmla="*/ 38 w 39"/>
                <a:gd name="T5" fmla="*/ 56 h 57"/>
                <a:gd name="T6" fmla="*/ 0 w 39"/>
                <a:gd name="T7" fmla="*/ 18 h 57"/>
              </a:gdLst>
              <a:ahLst/>
              <a:cxnLst>
                <a:cxn ang="0">
                  <a:pos x="T0" y="T1"/>
                </a:cxn>
                <a:cxn ang="0">
                  <a:pos x="T2" y="T3"/>
                </a:cxn>
                <a:cxn ang="0">
                  <a:pos x="T4" y="T5"/>
                </a:cxn>
                <a:cxn ang="0">
                  <a:pos x="T6" y="T7"/>
                </a:cxn>
              </a:cxnLst>
              <a:rect l="0" t="0" r="r" b="b"/>
              <a:pathLst>
                <a:path w="39" h="57">
                  <a:moveTo>
                    <a:pt x="0" y="18"/>
                  </a:moveTo>
                  <a:lnTo>
                    <a:pt x="25" y="0"/>
                  </a:lnTo>
                  <a:lnTo>
                    <a:pt x="38" y="56"/>
                  </a:lnTo>
                  <a:lnTo>
                    <a:pt x="0" y="18"/>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2" name="Freeform 302"/>
            <p:cNvSpPr>
              <a:spLocks/>
            </p:cNvSpPr>
            <p:nvPr/>
          </p:nvSpPr>
          <p:spPr bwMode="auto">
            <a:xfrm>
              <a:off x="4517" y="3573"/>
              <a:ext cx="37" cy="88"/>
            </a:xfrm>
            <a:custGeom>
              <a:avLst/>
              <a:gdLst>
                <a:gd name="T0" fmla="*/ 12 w 37"/>
                <a:gd name="T1" fmla="*/ 0 h 88"/>
                <a:gd name="T2" fmla="*/ 0 w 37"/>
                <a:gd name="T3" fmla="*/ 0 h 88"/>
                <a:gd name="T4" fmla="*/ 0 w 37"/>
                <a:gd name="T5" fmla="*/ 22 h 88"/>
                <a:gd name="T6" fmla="*/ 36 w 37"/>
                <a:gd name="T7" fmla="*/ 87 h 88"/>
                <a:gd name="T8" fmla="*/ 24 w 37"/>
                <a:gd name="T9" fmla="*/ 22 h 88"/>
                <a:gd name="T10" fmla="*/ 12 w 37"/>
                <a:gd name="T11" fmla="*/ 0 h 88"/>
              </a:gdLst>
              <a:ahLst/>
              <a:cxnLst>
                <a:cxn ang="0">
                  <a:pos x="T0" y="T1"/>
                </a:cxn>
                <a:cxn ang="0">
                  <a:pos x="T2" y="T3"/>
                </a:cxn>
                <a:cxn ang="0">
                  <a:pos x="T4" y="T5"/>
                </a:cxn>
                <a:cxn ang="0">
                  <a:pos x="T6" y="T7"/>
                </a:cxn>
                <a:cxn ang="0">
                  <a:pos x="T8" y="T9"/>
                </a:cxn>
                <a:cxn ang="0">
                  <a:pos x="T10" y="T11"/>
                </a:cxn>
              </a:cxnLst>
              <a:rect l="0" t="0" r="r" b="b"/>
              <a:pathLst>
                <a:path w="37" h="88">
                  <a:moveTo>
                    <a:pt x="12" y="0"/>
                  </a:moveTo>
                  <a:lnTo>
                    <a:pt x="0" y="0"/>
                  </a:lnTo>
                  <a:lnTo>
                    <a:pt x="0" y="22"/>
                  </a:lnTo>
                  <a:lnTo>
                    <a:pt x="36" y="87"/>
                  </a:lnTo>
                  <a:lnTo>
                    <a:pt x="24" y="22"/>
                  </a:lnTo>
                  <a:lnTo>
                    <a:pt x="12" y="0"/>
                  </a:lnTo>
                </a:path>
              </a:pathLst>
            </a:custGeom>
            <a:solidFill>
              <a:srgbClr val="0CC10C"/>
            </a:solidFill>
            <a:ln w="12700" cap="rnd" cmpd="sng">
              <a:solidFill>
                <a:srgbClr val="0CC1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3" name="Freeform 303"/>
            <p:cNvSpPr>
              <a:spLocks/>
            </p:cNvSpPr>
            <p:nvPr/>
          </p:nvSpPr>
          <p:spPr bwMode="auto">
            <a:xfrm>
              <a:off x="4554" y="3766"/>
              <a:ext cx="92" cy="116"/>
            </a:xfrm>
            <a:custGeom>
              <a:avLst/>
              <a:gdLst>
                <a:gd name="T0" fmla="*/ 91 w 92"/>
                <a:gd name="T1" fmla="*/ 115 h 116"/>
                <a:gd name="T2" fmla="*/ 0 w 92"/>
                <a:gd name="T3" fmla="*/ 115 h 116"/>
                <a:gd name="T4" fmla="*/ 6 w 92"/>
                <a:gd name="T5" fmla="*/ 22 h 116"/>
                <a:gd name="T6" fmla="*/ 38 w 92"/>
                <a:gd name="T7" fmla="*/ 0 h 116"/>
                <a:gd name="T8" fmla="*/ 58 w 92"/>
                <a:gd name="T9" fmla="*/ 0 h 116"/>
                <a:gd name="T10" fmla="*/ 61 w 92"/>
                <a:gd name="T11" fmla="*/ 12 h 116"/>
                <a:gd name="T12" fmla="*/ 74 w 92"/>
                <a:gd name="T13" fmla="*/ 40 h 116"/>
                <a:gd name="T14" fmla="*/ 91 w 92"/>
                <a:gd name="T15" fmla="*/ 11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6">
                  <a:moveTo>
                    <a:pt x="91" y="115"/>
                  </a:moveTo>
                  <a:lnTo>
                    <a:pt x="0" y="115"/>
                  </a:lnTo>
                  <a:lnTo>
                    <a:pt x="6" y="22"/>
                  </a:lnTo>
                  <a:lnTo>
                    <a:pt x="38" y="0"/>
                  </a:lnTo>
                  <a:lnTo>
                    <a:pt x="58" y="0"/>
                  </a:lnTo>
                  <a:lnTo>
                    <a:pt x="61" y="12"/>
                  </a:lnTo>
                  <a:lnTo>
                    <a:pt x="74" y="40"/>
                  </a:lnTo>
                  <a:lnTo>
                    <a:pt x="91" y="115"/>
                  </a:lnTo>
                </a:path>
              </a:pathLst>
            </a:custGeom>
            <a:solidFill>
              <a:srgbClr val="FFC98E"/>
            </a:solidFill>
            <a:ln w="12700" cap="rnd" cmpd="sng">
              <a:solidFill>
                <a:srgbClr val="FFC98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4" name="Freeform 304"/>
            <p:cNvSpPr>
              <a:spLocks/>
            </p:cNvSpPr>
            <p:nvPr/>
          </p:nvSpPr>
          <p:spPr bwMode="auto">
            <a:xfrm>
              <a:off x="4282" y="3315"/>
              <a:ext cx="209" cy="263"/>
            </a:xfrm>
            <a:custGeom>
              <a:avLst/>
              <a:gdLst>
                <a:gd name="T0" fmla="*/ 0 w 209"/>
                <a:gd name="T1" fmla="*/ 51 h 263"/>
                <a:gd name="T2" fmla="*/ 11 w 209"/>
                <a:gd name="T3" fmla="*/ 88 h 263"/>
                <a:gd name="T4" fmla="*/ 16 w 209"/>
                <a:gd name="T5" fmla="*/ 94 h 263"/>
                <a:gd name="T6" fmla="*/ 27 w 209"/>
                <a:gd name="T7" fmla="*/ 96 h 263"/>
                <a:gd name="T8" fmla="*/ 32 w 209"/>
                <a:gd name="T9" fmla="*/ 138 h 263"/>
                <a:gd name="T10" fmla="*/ 32 w 209"/>
                <a:gd name="T11" fmla="*/ 157 h 263"/>
                <a:gd name="T12" fmla="*/ 33 w 209"/>
                <a:gd name="T13" fmla="*/ 173 h 263"/>
                <a:gd name="T14" fmla="*/ 68 w 209"/>
                <a:gd name="T15" fmla="*/ 249 h 263"/>
                <a:gd name="T16" fmla="*/ 107 w 209"/>
                <a:gd name="T17" fmla="*/ 262 h 263"/>
                <a:gd name="T18" fmla="*/ 128 w 209"/>
                <a:gd name="T19" fmla="*/ 258 h 263"/>
                <a:gd name="T20" fmla="*/ 136 w 209"/>
                <a:gd name="T21" fmla="*/ 245 h 263"/>
                <a:gd name="T22" fmla="*/ 157 w 209"/>
                <a:gd name="T23" fmla="*/ 213 h 263"/>
                <a:gd name="T24" fmla="*/ 167 w 209"/>
                <a:gd name="T25" fmla="*/ 183 h 263"/>
                <a:gd name="T26" fmla="*/ 166 w 209"/>
                <a:gd name="T27" fmla="*/ 172 h 263"/>
                <a:gd name="T28" fmla="*/ 173 w 209"/>
                <a:gd name="T29" fmla="*/ 161 h 263"/>
                <a:gd name="T30" fmla="*/ 181 w 209"/>
                <a:gd name="T31" fmla="*/ 143 h 263"/>
                <a:gd name="T32" fmla="*/ 188 w 209"/>
                <a:gd name="T33" fmla="*/ 122 h 263"/>
                <a:gd name="T34" fmla="*/ 191 w 209"/>
                <a:gd name="T35" fmla="*/ 107 h 263"/>
                <a:gd name="T36" fmla="*/ 194 w 209"/>
                <a:gd name="T37" fmla="*/ 87 h 263"/>
                <a:gd name="T38" fmla="*/ 194 w 209"/>
                <a:gd name="T39" fmla="*/ 78 h 263"/>
                <a:gd name="T40" fmla="*/ 197 w 209"/>
                <a:gd name="T41" fmla="*/ 78 h 263"/>
                <a:gd name="T42" fmla="*/ 202 w 209"/>
                <a:gd name="T43" fmla="*/ 71 h 263"/>
                <a:gd name="T44" fmla="*/ 208 w 209"/>
                <a:gd name="T45" fmla="*/ 55 h 263"/>
                <a:gd name="T46" fmla="*/ 208 w 209"/>
                <a:gd name="T47" fmla="*/ 32 h 263"/>
                <a:gd name="T48" fmla="*/ 205 w 209"/>
                <a:gd name="T49" fmla="*/ 25 h 263"/>
                <a:gd name="T50" fmla="*/ 197 w 209"/>
                <a:gd name="T51" fmla="*/ 25 h 263"/>
                <a:gd name="T52" fmla="*/ 193 w 209"/>
                <a:gd name="T53" fmla="*/ 0 h 263"/>
                <a:gd name="T54" fmla="*/ 183 w 209"/>
                <a:gd name="T55" fmla="*/ 3 h 263"/>
                <a:gd name="T56" fmla="*/ 3 w 209"/>
                <a:gd name="T57" fmla="*/ 41 h 263"/>
                <a:gd name="T58" fmla="*/ 0 w 209"/>
                <a:gd name="T59" fmla="*/ 5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263">
                  <a:moveTo>
                    <a:pt x="0" y="51"/>
                  </a:moveTo>
                  <a:lnTo>
                    <a:pt x="11" y="88"/>
                  </a:lnTo>
                  <a:lnTo>
                    <a:pt x="16" y="94"/>
                  </a:lnTo>
                  <a:lnTo>
                    <a:pt x="27" y="96"/>
                  </a:lnTo>
                  <a:lnTo>
                    <a:pt x="32" y="138"/>
                  </a:lnTo>
                  <a:lnTo>
                    <a:pt x="32" y="157"/>
                  </a:lnTo>
                  <a:lnTo>
                    <a:pt x="33" y="173"/>
                  </a:lnTo>
                  <a:lnTo>
                    <a:pt x="68" y="249"/>
                  </a:lnTo>
                  <a:lnTo>
                    <a:pt x="107" y="262"/>
                  </a:lnTo>
                  <a:lnTo>
                    <a:pt x="128" y="258"/>
                  </a:lnTo>
                  <a:lnTo>
                    <a:pt x="136" y="245"/>
                  </a:lnTo>
                  <a:lnTo>
                    <a:pt x="157" y="213"/>
                  </a:lnTo>
                  <a:lnTo>
                    <a:pt x="167" y="183"/>
                  </a:lnTo>
                  <a:lnTo>
                    <a:pt x="166" y="172"/>
                  </a:lnTo>
                  <a:lnTo>
                    <a:pt x="173" y="161"/>
                  </a:lnTo>
                  <a:lnTo>
                    <a:pt x="181" y="143"/>
                  </a:lnTo>
                  <a:lnTo>
                    <a:pt x="188" y="122"/>
                  </a:lnTo>
                  <a:lnTo>
                    <a:pt x="191" y="107"/>
                  </a:lnTo>
                  <a:lnTo>
                    <a:pt x="194" y="87"/>
                  </a:lnTo>
                  <a:lnTo>
                    <a:pt x="194" y="78"/>
                  </a:lnTo>
                  <a:lnTo>
                    <a:pt x="197" y="78"/>
                  </a:lnTo>
                  <a:lnTo>
                    <a:pt x="202" y="71"/>
                  </a:lnTo>
                  <a:lnTo>
                    <a:pt x="208" y="55"/>
                  </a:lnTo>
                  <a:lnTo>
                    <a:pt x="208" y="32"/>
                  </a:lnTo>
                  <a:lnTo>
                    <a:pt x="205" y="25"/>
                  </a:lnTo>
                  <a:lnTo>
                    <a:pt x="197" y="25"/>
                  </a:lnTo>
                  <a:lnTo>
                    <a:pt x="193" y="0"/>
                  </a:lnTo>
                  <a:lnTo>
                    <a:pt x="183" y="3"/>
                  </a:lnTo>
                  <a:lnTo>
                    <a:pt x="3" y="41"/>
                  </a:lnTo>
                  <a:lnTo>
                    <a:pt x="0" y="51"/>
                  </a:lnTo>
                </a:path>
              </a:pathLst>
            </a:custGeom>
            <a:solidFill>
              <a:srgbClr val="FFC98E"/>
            </a:solidFill>
            <a:ln w="12700" cap="rnd" cmpd="sng">
              <a:solidFill>
                <a:srgbClr val="FFC98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5" name="Freeform 305"/>
            <p:cNvSpPr>
              <a:spLocks/>
            </p:cNvSpPr>
            <p:nvPr/>
          </p:nvSpPr>
          <p:spPr bwMode="auto">
            <a:xfrm>
              <a:off x="4045" y="3699"/>
              <a:ext cx="384" cy="182"/>
            </a:xfrm>
            <a:custGeom>
              <a:avLst/>
              <a:gdLst>
                <a:gd name="T0" fmla="*/ 0 w 384"/>
                <a:gd name="T1" fmla="*/ 142 h 182"/>
                <a:gd name="T2" fmla="*/ 20 w 384"/>
                <a:gd name="T3" fmla="*/ 164 h 182"/>
                <a:gd name="T4" fmla="*/ 13 w 384"/>
                <a:gd name="T5" fmla="*/ 181 h 182"/>
                <a:gd name="T6" fmla="*/ 244 w 384"/>
                <a:gd name="T7" fmla="*/ 181 h 182"/>
                <a:gd name="T8" fmla="*/ 321 w 384"/>
                <a:gd name="T9" fmla="*/ 138 h 182"/>
                <a:gd name="T10" fmla="*/ 328 w 384"/>
                <a:gd name="T11" fmla="*/ 124 h 182"/>
                <a:gd name="T12" fmla="*/ 351 w 384"/>
                <a:gd name="T13" fmla="*/ 113 h 182"/>
                <a:gd name="T14" fmla="*/ 380 w 384"/>
                <a:gd name="T15" fmla="*/ 79 h 182"/>
                <a:gd name="T16" fmla="*/ 383 w 384"/>
                <a:gd name="T17" fmla="*/ 46 h 182"/>
                <a:gd name="T18" fmla="*/ 351 w 384"/>
                <a:gd name="T19" fmla="*/ 0 h 182"/>
                <a:gd name="T20" fmla="*/ 320 w 384"/>
                <a:gd name="T21" fmla="*/ 2 h 182"/>
                <a:gd name="T22" fmla="*/ 274 w 384"/>
                <a:gd name="T23" fmla="*/ 31 h 182"/>
                <a:gd name="T24" fmla="*/ 254 w 384"/>
                <a:gd name="T25" fmla="*/ 18 h 182"/>
                <a:gd name="T26" fmla="*/ 240 w 384"/>
                <a:gd name="T27" fmla="*/ 23 h 182"/>
                <a:gd name="T28" fmla="*/ 228 w 384"/>
                <a:gd name="T29" fmla="*/ 72 h 182"/>
                <a:gd name="T30" fmla="*/ 205 w 384"/>
                <a:gd name="T31" fmla="*/ 90 h 182"/>
                <a:gd name="T32" fmla="*/ 167 w 384"/>
                <a:gd name="T33" fmla="*/ 112 h 182"/>
                <a:gd name="T34" fmla="*/ 69 w 384"/>
                <a:gd name="T35" fmla="*/ 140 h 182"/>
                <a:gd name="T36" fmla="*/ 40 w 384"/>
                <a:gd name="T37" fmla="*/ 159 h 182"/>
                <a:gd name="T38" fmla="*/ 32 w 384"/>
                <a:gd name="T39" fmla="*/ 153 h 182"/>
                <a:gd name="T40" fmla="*/ 13 w 384"/>
                <a:gd name="T41" fmla="*/ 145 h 182"/>
                <a:gd name="T42" fmla="*/ 0 w 384"/>
                <a:gd name="T43" fmla="*/ 14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182">
                  <a:moveTo>
                    <a:pt x="0" y="142"/>
                  </a:moveTo>
                  <a:lnTo>
                    <a:pt x="20" y="164"/>
                  </a:lnTo>
                  <a:lnTo>
                    <a:pt x="13" y="181"/>
                  </a:lnTo>
                  <a:lnTo>
                    <a:pt x="244" y="181"/>
                  </a:lnTo>
                  <a:lnTo>
                    <a:pt x="321" y="138"/>
                  </a:lnTo>
                  <a:lnTo>
                    <a:pt x="328" y="124"/>
                  </a:lnTo>
                  <a:lnTo>
                    <a:pt x="351" y="113"/>
                  </a:lnTo>
                  <a:lnTo>
                    <a:pt x="380" y="79"/>
                  </a:lnTo>
                  <a:lnTo>
                    <a:pt x="383" y="46"/>
                  </a:lnTo>
                  <a:lnTo>
                    <a:pt x="351" y="0"/>
                  </a:lnTo>
                  <a:lnTo>
                    <a:pt x="320" y="2"/>
                  </a:lnTo>
                  <a:lnTo>
                    <a:pt x="274" y="31"/>
                  </a:lnTo>
                  <a:lnTo>
                    <a:pt x="254" y="18"/>
                  </a:lnTo>
                  <a:lnTo>
                    <a:pt x="240" y="23"/>
                  </a:lnTo>
                  <a:lnTo>
                    <a:pt x="228" y="72"/>
                  </a:lnTo>
                  <a:lnTo>
                    <a:pt x="205" y="90"/>
                  </a:lnTo>
                  <a:lnTo>
                    <a:pt x="167" y="112"/>
                  </a:lnTo>
                  <a:lnTo>
                    <a:pt x="69" y="140"/>
                  </a:lnTo>
                  <a:lnTo>
                    <a:pt x="40" y="159"/>
                  </a:lnTo>
                  <a:lnTo>
                    <a:pt x="32" y="153"/>
                  </a:lnTo>
                  <a:lnTo>
                    <a:pt x="13" y="145"/>
                  </a:lnTo>
                  <a:lnTo>
                    <a:pt x="0" y="142"/>
                  </a:lnTo>
                </a:path>
              </a:pathLst>
            </a:custGeom>
            <a:solidFill>
              <a:srgbClr val="FFC98E"/>
            </a:solidFill>
            <a:ln w="12700" cap="rnd" cmpd="sng">
              <a:solidFill>
                <a:srgbClr val="FFC98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6" name="Freeform 306"/>
            <p:cNvSpPr>
              <a:spLocks/>
            </p:cNvSpPr>
            <p:nvPr/>
          </p:nvSpPr>
          <p:spPr bwMode="auto">
            <a:xfrm>
              <a:off x="4413" y="3765"/>
              <a:ext cx="118" cy="117"/>
            </a:xfrm>
            <a:custGeom>
              <a:avLst/>
              <a:gdLst>
                <a:gd name="T0" fmla="*/ 15 w 118"/>
                <a:gd name="T1" fmla="*/ 0 h 117"/>
                <a:gd name="T2" fmla="*/ 117 w 118"/>
                <a:gd name="T3" fmla="*/ 97 h 117"/>
                <a:gd name="T4" fmla="*/ 117 w 118"/>
                <a:gd name="T5" fmla="*/ 116 h 117"/>
                <a:gd name="T6" fmla="*/ 74 w 118"/>
                <a:gd name="T7" fmla="*/ 116 h 117"/>
                <a:gd name="T8" fmla="*/ 0 w 118"/>
                <a:gd name="T9" fmla="*/ 42 h 117"/>
                <a:gd name="T10" fmla="*/ 15 w 118"/>
                <a:gd name="T11" fmla="*/ 0 h 117"/>
              </a:gdLst>
              <a:ahLst/>
              <a:cxnLst>
                <a:cxn ang="0">
                  <a:pos x="T0" y="T1"/>
                </a:cxn>
                <a:cxn ang="0">
                  <a:pos x="T2" y="T3"/>
                </a:cxn>
                <a:cxn ang="0">
                  <a:pos x="T4" y="T5"/>
                </a:cxn>
                <a:cxn ang="0">
                  <a:pos x="T6" y="T7"/>
                </a:cxn>
                <a:cxn ang="0">
                  <a:pos x="T8" y="T9"/>
                </a:cxn>
                <a:cxn ang="0">
                  <a:pos x="T10" y="T11"/>
                </a:cxn>
              </a:cxnLst>
              <a:rect l="0" t="0" r="r" b="b"/>
              <a:pathLst>
                <a:path w="118" h="117">
                  <a:moveTo>
                    <a:pt x="15" y="0"/>
                  </a:moveTo>
                  <a:lnTo>
                    <a:pt x="117" y="97"/>
                  </a:lnTo>
                  <a:lnTo>
                    <a:pt x="117" y="116"/>
                  </a:lnTo>
                  <a:lnTo>
                    <a:pt x="74" y="116"/>
                  </a:lnTo>
                  <a:lnTo>
                    <a:pt x="0" y="42"/>
                  </a:lnTo>
                  <a:lnTo>
                    <a:pt x="15" y="0"/>
                  </a:lnTo>
                </a:path>
              </a:pathLst>
            </a:custGeom>
            <a:solidFill>
              <a:srgbClr val="70230C"/>
            </a:solidFill>
            <a:ln w="12700" cap="rnd" cmpd="sng">
              <a:solidFill>
                <a:srgbClr val="7023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7" name="Freeform 307"/>
            <p:cNvSpPr>
              <a:spLocks/>
            </p:cNvSpPr>
            <p:nvPr/>
          </p:nvSpPr>
          <p:spPr bwMode="auto">
            <a:xfrm>
              <a:off x="4267" y="3579"/>
              <a:ext cx="47" cy="80"/>
            </a:xfrm>
            <a:custGeom>
              <a:avLst/>
              <a:gdLst>
                <a:gd name="T0" fmla="*/ 0 w 47"/>
                <a:gd name="T1" fmla="*/ 45 h 80"/>
                <a:gd name="T2" fmla="*/ 31 w 47"/>
                <a:gd name="T3" fmla="*/ 0 h 80"/>
                <a:gd name="T4" fmla="*/ 39 w 47"/>
                <a:gd name="T5" fmla="*/ 4 h 80"/>
                <a:gd name="T6" fmla="*/ 45 w 47"/>
                <a:gd name="T7" fmla="*/ 46 h 80"/>
                <a:gd name="T8" fmla="*/ 46 w 47"/>
                <a:gd name="T9" fmla="*/ 79 h 80"/>
                <a:gd name="T10" fmla="*/ 34 w 47"/>
                <a:gd name="T11" fmla="*/ 69 h 80"/>
                <a:gd name="T12" fmla="*/ 34 w 47"/>
                <a:gd name="T13" fmla="*/ 22 h 80"/>
                <a:gd name="T14" fmla="*/ 27 w 47"/>
                <a:gd name="T15" fmla="*/ 22 h 80"/>
                <a:gd name="T16" fmla="*/ 11 w 47"/>
                <a:gd name="T17" fmla="*/ 56 h 80"/>
                <a:gd name="T18" fmla="*/ 0 w 47"/>
                <a:gd name="T19" fmla="*/ 4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80">
                  <a:moveTo>
                    <a:pt x="0" y="45"/>
                  </a:moveTo>
                  <a:lnTo>
                    <a:pt x="31" y="0"/>
                  </a:lnTo>
                  <a:lnTo>
                    <a:pt x="39" y="4"/>
                  </a:lnTo>
                  <a:lnTo>
                    <a:pt x="45" y="46"/>
                  </a:lnTo>
                  <a:lnTo>
                    <a:pt x="46" y="79"/>
                  </a:lnTo>
                  <a:lnTo>
                    <a:pt x="34" y="69"/>
                  </a:lnTo>
                  <a:lnTo>
                    <a:pt x="34" y="22"/>
                  </a:lnTo>
                  <a:lnTo>
                    <a:pt x="27" y="22"/>
                  </a:lnTo>
                  <a:lnTo>
                    <a:pt x="11" y="56"/>
                  </a:lnTo>
                  <a:lnTo>
                    <a:pt x="0" y="45"/>
                  </a:lnTo>
                </a:path>
              </a:pathLst>
            </a:custGeom>
            <a:solidFill>
              <a:srgbClr val="70230C"/>
            </a:solidFill>
            <a:ln w="12700" cap="rnd" cmpd="sng">
              <a:solidFill>
                <a:srgbClr val="7023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 name="Freeform 308"/>
            <p:cNvSpPr>
              <a:spLocks/>
            </p:cNvSpPr>
            <p:nvPr/>
          </p:nvSpPr>
          <p:spPr bwMode="auto">
            <a:xfrm>
              <a:off x="4123" y="3503"/>
              <a:ext cx="244" cy="226"/>
            </a:xfrm>
            <a:custGeom>
              <a:avLst/>
              <a:gdLst>
                <a:gd name="T0" fmla="*/ 0 w 244"/>
                <a:gd name="T1" fmla="*/ 16 h 226"/>
                <a:gd name="T2" fmla="*/ 3 w 244"/>
                <a:gd name="T3" fmla="*/ 19 h 226"/>
                <a:gd name="T4" fmla="*/ 133 w 244"/>
                <a:gd name="T5" fmla="*/ 141 h 226"/>
                <a:gd name="T6" fmla="*/ 131 w 244"/>
                <a:gd name="T7" fmla="*/ 164 h 226"/>
                <a:gd name="T8" fmla="*/ 135 w 244"/>
                <a:gd name="T9" fmla="*/ 162 h 226"/>
                <a:gd name="T10" fmla="*/ 144 w 244"/>
                <a:gd name="T11" fmla="*/ 156 h 226"/>
                <a:gd name="T12" fmla="*/ 152 w 244"/>
                <a:gd name="T13" fmla="*/ 173 h 226"/>
                <a:gd name="T14" fmla="*/ 153 w 244"/>
                <a:gd name="T15" fmla="*/ 184 h 226"/>
                <a:gd name="T16" fmla="*/ 195 w 244"/>
                <a:gd name="T17" fmla="*/ 225 h 226"/>
                <a:gd name="T18" fmla="*/ 232 w 244"/>
                <a:gd name="T19" fmla="*/ 214 h 226"/>
                <a:gd name="T20" fmla="*/ 239 w 244"/>
                <a:gd name="T21" fmla="*/ 209 h 226"/>
                <a:gd name="T22" fmla="*/ 243 w 244"/>
                <a:gd name="T23" fmla="*/ 201 h 226"/>
                <a:gd name="T24" fmla="*/ 175 w 244"/>
                <a:gd name="T25" fmla="*/ 138 h 226"/>
                <a:gd name="T26" fmla="*/ 169 w 244"/>
                <a:gd name="T27" fmla="*/ 138 h 226"/>
                <a:gd name="T28" fmla="*/ 148 w 244"/>
                <a:gd name="T29" fmla="*/ 120 h 226"/>
                <a:gd name="T30" fmla="*/ 142 w 244"/>
                <a:gd name="T31" fmla="*/ 124 h 226"/>
                <a:gd name="T32" fmla="*/ 51 w 244"/>
                <a:gd name="T33" fmla="*/ 40 h 226"/>
                <a:gd name="T34" fmla="*/ 51 w 244"/>
                <a:gd name="T35" fmla="*/ 31 h 226"/>
                <a:gd name="T36" fmla="*/ 21 w 244"/>
                <a:gd name="T37" fmla="*/ 1 h 226"/>
                <a:gd name="T38" fmla="*/ 17 w 244"/>
                <a:gd name="T39" fmla="*/ 0 h 226"/>
                <a:gd name="T40" fmla="*/ 0 w 244"/>
                <a:gd name="T41" fmla="*/ 1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226">
                  <a:moveTo>
                    <a:pt x="0" y="16"/>
                  </a:moveTo>
                  <a:lnTo>
                    <a:pt x="3" y="19"/>
                  </a:lnTo>
                  <a:lnTo>
                    <a:pt x="133" y="141"/>
                  </a:lnTo>
                  <a:lnTo>
                    <a:pt x="131" y="164"/>
                  </a:lnTo>
                  <a:lnTo>
                    <a:pt x="135" y="162"/>
                  </a:lnTo>
                  <a:lnTo>
                    <a:pt x="144" y="156"/>
                  </a:lnTo>
                  <a:lnTo>
                    <a:pt x="152" y="173"/>
                  </a:lnTo>
                  <a:lnTo>
                    <a:pt x="153" y="184"/>
                  </a:lnTo>
                  <a:lnTo>
                    <a:pt x="195" y="225"/>
                  </a:lnTo>
                  <a:lnTo>
                    <a:pt x="232" y="214"/>
                  </a:lnTo>
                  <a:lnTo>
                    <a:pt x="239" y="209"/>
                  </a:lnTo>
                  <a:lnTo>
                    <a:pt x="243" y="201"/>
                  </a:lnTo>
                  <a:lnTo>
                    <a:pt x="175" y="138"/>
                  </a:lnTo>
                  <a:lnTo>
                    <a:pt x="169" y="138"/>
                  </a:lnTo>
                  <a:lnTo>
                    <a:pt x="148" y="120"/>
                  </a:lnTo>
                  <a:lnTo>
                    <a:pt x="142" y="124"/>
                  </a:lnTo>
                  <a:lnTo>
                    <a:pt x="51" y="40"/>
                  </a:lnTo>
                  <a:lnTo>
                    <a:pt x="51" y="31"/>
                  </a:lnTo>
                  <a:lnTo>
                    <a:pt x="21" y="1"/>
                  </a:lnTo>
                  <a:lnTo>
                    <a:pt x="17" y="0"/>
                  </a:lnTo>
                  <a:lnTo>
                    <a:pt x="0" y="16"/>
                  </a:lnTo>
                </a:path>
              </a:pathLst>
            </a:custGeom>
            <a:solidFill>
              <a:srgbClr val="70230C"/>
            </a:solidFill>
            <a:ln w="12700" cap="rnd" cmpd="sng">
              <a:solidFill>
                <a:srgbClr val="70230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 name="Freeform 309"/>
            <p:cNvSpPr>
              <a:spLocks/>
            </p:cNvSpPr>
            <p:nvPr/>
          </p:nvSpPr>
          <p:spPr bwMode="auto">
            <a:xfrm>
              <a:off x="4360" y="3512"/>
              <a:ext cx="92" cy="160"/>
            </a:xfrm>
            <a:custGeom>
              <a:avLst/>
              <a:gdLst>
                <a:gd name="T0" fmla="*/ 85 w 92"/>
                <a:gd name="T1" fmla="*/ 0 h 160"/>
                <a:gd name="T2" fmla="*/ 79 w 92"/>
                <a:gd name="T3" fmla="*/ 18 h 160"/>
                <a:gd name="T4" fmla="*/ 46 w 92"/>
                <a:gd name="T5" fmla="*/ 62 h 160"/>
                <a:gd name="T6" fmla="*/ 0 w 92"/>
                <a:gd name="T7" fmla="*/ 68 h 160"/>
                <a:gd name="T8" fmla="*/ 42 w 92"/>
                <a:gd name="T9" fmla="*/ 113 h 160"/>
                <a:gd name="T10" fmla="*/ 70 w 92"/>
                <a:gd name="T11" fmla="*/ 159 h 160"/>
                <a:gd name="T12" fmla="*/ 91 w 92"/>
                <a:gd name="T13" fmla="*/ 19 h 160"/>
                <a:gd name="T14" fmla="*/ 85 w 92"/>
                <a:gd name="T15" fmla="*/ 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0">
                  <a:moveTo>
                    <a:pt x="85" y="0"/>
                  </a:moveTo>
                  <a:lnTo>
                    <a:pt x="79" y="18"/>
                  </a:lnTo>
                  <a:lnTo>
                    <a:pt x="46" y="62"/>
                  </a:lnTo>
                  <a:lnTo>
                    <a:pt x="0" y="68"/>
                  </a:lnTo>
                  <a:lnTo>
                    <a:pt x="42" y="113"/>
                  </a:lnTo>
                  <a:lnTo>
                    <a:pt x="70" y="159"/>
                  </a:lnTo>
                  <a:lnTo>
                    <a:pt x="91" y="19"/>
                  </a:lnTo>
                  <a:lnTo>
                    <a:pt x="85" y="0"/>
                  </a:lnTo>
                </a:path>
              </a:pathLst>
            </a:custGeom>
            <a:solidFill>
              <a:srgbClr val="FFEA00"/>
            </a:solidFill>
            <a:ln w="12700" cap="rnd" cmpd="sng">
              <a:solidFill>
                <a:srgbClr val="FFEA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 name="Freeform 310"/>
            <p:cNvSpPr>
              <a:spLocks/>
            </p:cNvSpPr>
            <p:nvPr/>
          </p:nvSpPr>
          <p:spPr bwMode="auto">
            <a:xfrm>
              <a:off x="4338" y="3347"/>
              <a:ext cx="56" cy="22"/>
            </a:xfrm>
            <a:custGeom>
              <a:avLst/>
              <a:gdLst>
                <a:gd name="T0" fmla="*/ 0 w 56"/>
                <a:gd name="T1" fmla="*/ 11 h 22"/>
                <a:gd name="T2" fmla="*/ 3 w 56"/>
                <a:gd name="T3" fmla="*/ 3 h 22"/>
                <a:gd name="T4" fmla="*/ 13 w 56"/>
                <a:gd name="T5" fmla="*/ 1 h 22"/>
                <a:gd name="T6" fmla="*/ 30 w 56"/>
                <a:gd name="T7" fmla="*/ 4 h 22"/>
                <a:gd name="T8" fmla="*/ 26 w 56"/>
                <a:gd name="T9" fmla="*/ 0 h 22"/>
                <a:gd name="T10" fmla="*/ 31 w 56"/>
                <a:gd name="T11" fmla="*/ 0 h 22"/>
                <a:gd name="T12" fmla="*/ 43 w 56"/>
                <a:gd name="T13" fmla="*/ 6 h 22"/>
                <a:gd name="T14" fmla="*/ 50 w 56"/>
                <a:gd name="T15" fmla="*/ 6 h 22"/>
                <a:gd name="T16" fmla="*/ 55 w 56"/>
                <a:gd name="T17" fmla="*/ 11 h 22"/>
                <a:gd name="T18" fmla="*/ 53 w 56"/>
                <a:gd name="T19" fmla="*/ 21 h 22"/>
                <a:gd name="T20" fmla="*/ 48 w 56"/>
                <a:gd name="T21" fmla="*/ 18 h 22"/>
                <a:gd name="T22" fmla="*/ 44 w 56"/>
                <a:gd name="T23" fmla="*/ 18 h 22"/>
                <a:gd name="T24" fmla="*/ 46 w 56"/>
                <a:gd name="T25" fmla="*/ 21 h 22"/>
                <a:gd name="T26" fmla="*/ 44 w 56"/>
                <a:gd name="T27" fmla="*/ 21 h 22"/>
                <a:gd name="T28" fmla="*/ 37 w 56"/>
                <a:gd name="T29" fmla="*/ 16 h 22"/>
                <a:gd name="T30" fmla="*/ 34 w 56"/>
                <a:gd name="T31" fmla="*/ 16 h 22"/>
                <a:gd name="T32" fmla="*/ 25 w 56"/>
                <a:gd name="T33" fmla="*/ 16 h 22"/>
                <a:gd name="T34" fmla="*/ 9 w 56"/>
                <a:gd name="T35" fmla="*/ 18 h 22"/>
                <a:gd name="T36" fmla="*/ 13 w 56"/>
                <a:gd name="T37" fmla="*/ 16 h 22"/>
                <a:gd name="T38" fmla="*/ 18 w 56"/>
                <a:gd name="T39" fmla="*/ 13 h 22"/>
                <a:gd name="T40" fmla="*/ 27 w 56"/>
                <a:gd name="T41" fmla="*/ 6 h 22"/>
                <a:gd name="T42" fmla="*/ 7 w 56"/>
                <a:gd name="T43" fmla="*/ 6 h 22"/>
                <a:gd name="T44" fmla="*/ 3 w 56"/>
                <a:gd name="T45" fmla="*/ 10 h 22"/>
                <a:gd name="T46" fmla="*/ 0 w 56"/>
                <a:gd name="T4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22">
                  <a:moveTo>
                    <a:pt x="0" y="11"/>
                  </a:moveTo>
                  <a:lnTo>
                    <a:pt x="3" y="3"/>
                  </a:lnTo>
                  <a:lnTo>
                    <a:pt x="13" y="1"/>
                  </a:lnTo>
                  <a:lnTo>
                    <a:pt x="30" y="4"/>
                  </a:lnTo>
                  <a:lnTo>
                    <a:pt x="26" y="0"/>
                  </a:lnTo>
                  <a:lnTo>
                    <a:pt x="31" y="0"/>
                  </a:lnTo>
                  <a:lnTo>
                    <a:pt x="43" y="6"/>
                  </a:lnTo>
                  <a:lnTo>
                    <a:pt x="50" y="6"/>
                  </a:lnTo>
                  <a:lnTo>
                    <a:pt x="55" y="11"/>
                  </a:lnTo>
                  <a:lnTo>
                    <a:pt x="53" y="21"/>
                  </a:lnTo>
                  <a:lnTo>
                    <a:pt x="48" y="18"/>
                  </a:lnTo>
                  <a:lnTo>
                    <a:pt x="44" y="18"/>
                  </a:lnTo>
                  <a:lnTo>
                    <a:pt x="46" y="21"/>
                  </a:lnTo>
                  <a:lnTo>
                    <a:pt x="44" y="21"/>
                  </a:lnTo>
                  <a:lnTo>
                    <a:pt x="37" y="16"/>
                  </a:lnTo>
                  <a:lnTo>
                    <a:pt x="34" y="16"/>
                  </a:lnTo>
                  <a:lnTo>
                    <a:pt x="25" y="16"/>
                  </a:lnTo>
                  <a:lnTo>
                    <a:pt x="9" y="18"/>
                  </a:lnTo>
                  <a:lnTo>
                    <a:pt x="13" y="16"/>
                  </a:lnTo>
                  <a:lnTo>
                    <a:pt x="18" y="13"/>
                  </a:lnTo>
                  <a:lnTo>
                    <a:pt x="27" y="6"/>
                  </a:lnTo>
                  <a:lnTo>
                    <a:pt x="7" y="6"/>
                  </a:lnTo>
                  <a:lnTo>
                    <a:pt x="3" y="10"/>
                  </a:lnTo>
                  <a:lnTo>
                    <a:pt x="0" y="1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 name="Freeform 311"/>
            <p:cNvSpPr>
              <a:spLocks/>
            </p:cNvSpPr>
            <p:nvPr/>
          </p:nvSpPr>
          <p:spPr bwMode="auto">
            <a:xfrm>
              <a:off x="4344" y="3363"/>
              <a:ext cx="8" cy="12"/>
            </a:xfrm>
            <a:custGeom>
              <a:avLst/>
              <a:gdLst>
                <a:gd name="T0" fmla="*/ 0 w 8"/>
                <a:gd name="T1" fmla="*/ 4 h 12"/>
                <a:gd name="T2" fmla="*/ 5 w 8"/>
                <a:gd name="T3" fmla="*/ 11 h 12"/>
                <a:gd name="T4" fmla="*/ 7 w 8"/>
                <a:gd name="T5" fmla="*/ 11 h 12"/>
                <a:gd name="T6" fmla="*/ 4 w 8"/>
                <a:gd name="T7" fmla="*/ 3 h 12"/>
                <a:gd name="T8" fmla="*/ 4 w 8"/>
                <a:gd name="T9" fmla="*/ 0 h 12"/>
                <a:gd name="T10" fmla="*/ 0 w 8"/>
                <a:gd name="T11" fmla="*/ 4 h 12"/>
              </a:gdLst>
              <a:ahLst/>
              <a:cxnLst>
                <a:cxn ang="0">
                  <a:pos x="T0" y="T1"/>
                </a:cxn>
                <a:cxn ang="0">
                  <a:pos x="T2" y="T3"/>
                </a:cxn>
                <a:cxn ang="0">
                  <a:pos x="T4" y="T5"/>
                </a:cxn>
                <a:cxn ang="0">
                  <a:pos x="T6" y="T7"/>
                </a:cxn>
                <a:cxn ang="0">
                  <a:pos x="T8" y="T9"/>
                </a:cxn>
                <a:cxn ang="0">
                  <a:pos x="T10" y="T11"/>
                </a:cxn>
              </a:cxnLst>
              <a:rect l="0" t="0" r="r" b="b"/>
              <a:pathLst>
                <a:path w="8" h="12">
                  <a:moveTo>
                    <a:pt x="0" y="4"/>
                  </a:moveTo>
                  <a:lnTo>
                    <a:pt x="5" y="11"/>
                  </a:lnTo>
                  <a:lnTo>
                    <a:pt x="7" y="11"/>
                  </a:lnTo>
                  <a:lnTo>
                    <a:pt x="4" y="3"/>
                  </a:lnTo>
                  <a:lnTo>
                    <a:pt x="4" y="0"/>
                  </a:lnTo>
                  <a:lnTo>
                    <a:pt x="0"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 name="Freeform 312"/>
            <p:cNvSpPr>
              <a:spLocks/>
            </p:cNvSpPr>
            <p:nvPr/>
          </p:nvSpPr>
          <p:spPr bwMode="auto">
            <a:xfrm>
              <a:off x="4356" y="3356"/>
              <a:ext cx="16" cy="17"/>
            </a:xfrm>
            <a:custGeom>
              <a:avLst/>
              <a:gdLst>
                <a:gd name="T0" fmla="*/ 15 w 16"/>
                <a:gd name="T1" fmla="*/ 8 h 17"/>
                <a:gd name="T2" fmla="*/ 15 w 16"/>
                <a:gd name="T3" fmla="*/ 7 h 17"/>
                <a:gd name="T4" fmla="*/ 15 w 16"/>
                <a:gd name="T5" fmla="*/ 6 h 17"/>
                <a:gd name="T6" fmla="*/ 15 w 16"/>
                <a:gd name="T7" fmla="*/ 5 h 17"/>
                <a:gd name="T8" fmla="*/ 14 w 16"/>
                <a:gd name="T9" fmla="*/ 4 h 17"/>
                <a:gd name="T10" fmla="*/ 13 w 16"/>
                <a:gd name="T11" fmla="*/ 3 h 17"/>
                <a:gd name="T12" fmla="*/ 12 w 16"/>
                <a:gd name="T13" fmla="*/ 2 h 17"/>
                <a:gd name="T14" fmla="*/ 11 w 16"/>
                <a:gd name="T15" fmla="*/ 1 h 17"/>
                <a:gd name="T16" fmla="*/ 10 w 16"/>
                <a:gd name="T17" fmla="*/ 1 h 17"/>
                <a:gd name="T18" fmla="*/ 9 w 16"/>
                <a:gd name="T19" fmla="*/ 0 h 17"/>
                <a:gd name="T20" fmla="*/ 8 w 16"/>
                <a:gd name="T21" fmla="*/ 0 h 17"/>
                <a:gd name="T22" fmla="*/ 7 w 16"/>
                <a:gd name="T23" fmla="*/ 0 h 17"/>
                <a:gd name="T24" fmla="*/ 6 w 16"/>
                <a:gd name="T25" fmla="*/ 0 h 17"/>
                <a:gd name="T26" fmla="*/ 5 w 16"/>
                <a:gd name="T27" fmla="*/ 1 h 17"/>
                <a:gd name="T28" fmla="*/ 4 w 16"/>
                <a:gd name="T29" fmla="*/ 1 h 17"/>
                <a:gd name="T30" fmla="*/ 3 w 16"/>
                <a:gd name="T31" fmla="*/ 2 h 17"/>
                <a:gd name="T32" fmla="*/ 2 w 16"/>
                <a:gd name="T33" fmla="*/ 2 h 17"/>
                <a:gd name="T34" fmla="*/ 1 w 16"/>
                <a:gd name="T35" fmla="*/ 3 h 17"/>
                <a:gd name="T36" fmla="*/ 1 w 16"/>
                <a:gd name="T37" fmla="*/ 4 h 17"/>
                <a:gd name="T38" fmla="*/ 0 w 16"/>
                <a:gd name="T39" fmla="*/ 6 h 17"/>
                <a:gd name="T40" fmla="*/ 0 w 16"/>
                <a:gd name="T41" fmla="*/ 7 h 17"/>
                <a:gd name="T42" fmla="*/ 0 w 16"/>
                <a:gd name="T43" fmla="*/ 8 h 17"/>
                <a:gd name="T44" fmla="*/ 0 w 16"/>
                <a:gd name="T45" fmla="*/ 9 h 17"/>
                <a:gd name="T46" fmla="*/ 0 w 16"/>
                <a:gd name="T47" fmla="*/ 10 h 17"/>
                <a:gd name="T48" fmla="*/ 1 w 16"/>
                <a:gd name="T49" fmla="*/ 11 h 17"/>
                <a:gd name="T50" fmla="*/ 1 w 16"/>
                <a:gd name="T51" fmla="*/ 12 h 17"/>
                <a:gd name="T52" fmla="*/ 2 w 16"/>
                <a:gd name="T53" fmla="*/ 13 h 17"/>
                <a:gd name="T54" fmla="*/ 2 w 16"/>
                <a:gd name="T55" fmla="*/ 14 h 17"/>
                <a:gd name="T56" fmla="*/ 3 w 16"/>
                <a:gd name="T57" fmla="*/ 15 h 17"/>
                <a:gd name="T58" fmla="*/ 4 w 16"/>
                <a:gd name="T59" fmla="*/ 15 h 17"/>
                <a:gd name="T60" fmla="*/ 5 w 16"/>
                <a:gd name="T61" fmla="*/ 16 h 17"/>
                <a:gd name="T62" fmla="*/ 7 w 16"/>
                <a:gd name="T63" fmla="*/ 16 h 17"/>
                <a:gd name="T64" fmla="*/ 8 w 16"/>
                <a:gd name="T65" fmla="*/ 16 h 17"/>
                <a:gd name="T66" fmla="*/ 9 w 16"/>
                <a:gd name="T67" fmla="*/ 16 h 17"/>
                <a:gd name="T68" fmla="*/ 10 w 16"/>
                <a:gd name="T69" fmla="*/ 16 h 17"/>
                <a:gd name="T70" fmla="*/ 11 w 16"/>
                <a:gd name="T71" fmla="*/ 15 h 17"/>
                <a:gd name="T72" fmla="*/ 12 w 16"/>
                <a:gd name="T73" fmla="*/ 14 h 17"/>
                <a:gd name="T74" fmla="*/ 13 w 16"/>
                <a:gd name="T75" fmla="*/ 14 h 17"/>
                <a:gd name="T76" fmla="*/ 13 w 16"/>
                <a:gd name="T77" fmla="*/ 13 h 17"/>
                <a:gd name="T78" fmla="*/ 14 w 16"/>
                <a:gd name="T79" fmla="*/ 12 h 17"/>
                <a:gd name="T80" fmla="*/ 15 w 16"/>
                <a:gd name="T81" fmla="*/ 11 h 17"/>
                <a:gd name="T82" fmla="*/ 15 w 16"/>
                <a:gd name="T83" fmla="*/ 9 h 17"/>
                <a:gd name="T84" fmla="*/ 15 w 16"/>
                <a:gd name="T85"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 h="17">
                  <a:moveTo>
                    <a:pt x="15" y="8"/>
                  </a:moveTo>
                  <a:lnTo>
                    <a:pt x="15" y="7"/>
                  </a:lnTo>
                  <a:lnTo>
                    <a:pt x="15" y="6"/>
                  </a:lnTo>
                  <a:lnTo>
                    <a:pt x="15" y="5"/>
                  </a:lnTo>
                  <a:lnTo>
                    <a:pt x="14" y="4"/>
                  </a:lnTo>
                  <a:lnTo>
                    <a:pt x="13" y="3"/>
                  </a:lnTo>
                  <a:lnTo>
                    <a:pt x="12" y="2"/>
                  </a:lnTo>
                  <a:lnTo>
                    <a:pt x="11" y="1"/>
                  </a:lnTo>
                  <a:lnTo>
                    <a:pt x="10" y="1"/>
                  </a:lnTo>
                  <a:lnTo>
                    <a:pt x="9" y="0"/>
                  </a:lnTo>
                  <a:lnTo>
                    <a:pt x="8" y="0"/>
                  </a:lnTo>
                  <a:lnTo>
                    <a:pt x="7" y="0"/>
                  </a:lnTo>
                  <a:lnTo>
                    <a:pt x="6" y="0"/>
                  </a:lnTo>
                  <a:lnTo>
                    <a:pt x="5" y="1"/>
                  </a:lnTo>
                  <a:lnTo>
                    <a:pt x="4" y="1"/>
                  </a:lnTo>
                  <a:lnTo>
                    <a:pt x="3" y="2"/>
                  </a:lnTo>
                  <a:lnTo>
                    <a:pt x="2" y="2"/>
                  </a:lnTo>
                  <a:lnTo>
                    <a:pt x="1" y="3"/>
                  </a:lnTo>
                  <a:lnTo>
                    <a:pt x="1" y="4"/>
                  </a:lnTo>
                  <a:lnTo>
                    <a:pt x="0" y="6"/>
                  </a:lnTo>
                  <a:lnTo>
                    <a:pt x="0" y="7"/>
                  </a:lnTo>
                  <a:lnTo>
                    <a:pt x="0" y="8"/>
                  </a:lnTo>
                  <a:lnTo>
                    <a:pt x="0" y="9"/>
                  </a:lnTo>
                  <a:lnTo>
                    <a:pt x="0" y="10"/>
                  </a:lnTo>
                  <a:lnTo>
                    <a:pt x="1" y="11"/>
                  </a:lnTo>
                  <a:lnTo>
                    <a:pt x="1" y="12"/>
                  </a:lnTo>
                  <a:lnTo>
                    <a:pt x="2" y="13"/>
                  </a:lnTo>
                  <a:lnTo>
                    <a:pt x="2" y="14"/>
                  </a:lnTo>
                  <a:lnTo>
                    <a:pt x="3" y="15"/>
                  </a:lnTo>
                  <a:lnTo>
                    <a:pt x="4" y="15"/>
                  </a:lnTo>
                  <a:lnTo>
                    <a:pt x="5" y="16"/>
                  </a:lnTo>
                  <a:lnTo>
                    <a:pt x="7" y="16"/>
                  </a:lnTo>
                  <a:lnTo>
                    <a:pt x="8" y="16"/>
                  </a:lnTo>
                  <a:lnTo>
                    <a:pt x="9" y="16"/>
                  </a:lnTo>
                  <a:lnTo>
                    <a:pt x="10" y="16"/>
                  </a:lnTo>
                  <a:lnTo>
                    <a:pt x="11" y="15"/>
                  </a:lnTo>
                  <a:lnTo>
                    <a:pt x="12" y="14"/>
                  </a:lnTo>
                  <a:lnTo>
                    <a:pt x="13" y="14"/>
                  </a:lnTo>
                  <a:lnTo>
                    <a:pt x="13" y="13"/>
                  </a:lnTo>
                  <a:lnTo>
                    <a:pt x="14" y="12"/>
                  </a:lnTo>
                  <a:lnTo>
                    <a:pt x="15" y="11"/>
                  </a:lnTo>
                  <a:lnTo>
                    <a:pt x="15" y="9"/>
                  </a:lnTo>
                  <a:lnTo>
                    <a:pt x="15" y="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 name="Freeform 313"/>
            <p:cNvSpPr>
              <a:spLocks/>
            </p:cNvSpPr>
            <p:nvPr/>
          </p:nvSpPr>
          <p:spPr bwMode="auto">
            <a:xfrm>
              <a:off x="4416" y="3344"/>
              <a:ext cx="52" cy="21"/>
            </a:xfrm>
            <a:custGeom>
              <a:avLst/>
              <a:gdLst>
                <a:gd name="T0" fmla="*/ 2 w 52"/>
                <a:gd name="T1" fmla="*/ 11 h 21"/>
                <a:gd name="T2" fmla="*/ 8 w 52"/>
                <a:gd name="T3" fmla="*/ 11 h 21"/>
                <a:gd name="T4" fmla="*/ 0 w 52"/>
                <a:gd name="T5" fmla="*/ 18 h 21"/>
                <a:gd name="T6" fmla="*/ 2 w 52"/>
                <a:gd name="T7" fmla="*/ 20 h 21"/>
                <a:gd name="T8" fmla="*/ 8 w 52"/>
                <a:gd name="T9" fmla="*/ 20 h 21"/>
                <a:gd name="T10" fmla="*/ 14 w 52"/>
                <a:gd name="T11" fmla="*/ 13 h 21"/>
                <a:gd name="T12" fmla="*/ 30 w 52"/>
                <a:gd name="T13" fmla="*/ 12 h 21"/>
                <a:gd name="T14" fmla="*/ 34 w 52"/>
                <a:gd name="T15" fmla="*/ 12 h 21"/>
                <a:gd name="T16" fmla="*/ 40 w 52"/>
                <a:gd name="T17" fmla="*/ 15 h 21"/>
                <a:gd name="T18" fmla="*/ 41 w 52"/>
                <a:gd name="T19" fmla="*/ 13 h 21"/>
                <a:gd name="T20" fmla="*/ 38 w 52"/>
                <a:gd name="T21" fmla="*/ 10 h 21"/>
                <a:gd name="T22" fmla="*/ 34 w 52"/>
                <a:gd name="T23" fmla="*/ 9 h 21"/>
                <a:gd name="T24" fmla="*/ 25 w 52"/>
                <a:gd name="T25" fmla="*/ 9 h 21"/>
                <a:gd name="T26" fmla="*/ 42 w 52"/>
                <a:gd name="T27" fmla="*/ 2 h 21"/>
                <a:gd name="T28" fmla="*/ 46 w 52"/>
                <a:gd name="T29" fmla="*/ 5 h 21"/>
                <a:gd name="T30" fmla="*/ 51 w 52"/>
                <a:gd name="T31" fmla="*/ 8 h 21"/>
                <a:gd name="T32" fmla="*/ 45 w 52"/>
                <a:gd name="T33" fmla="*/ 1 h 21"/>
                <a:gd name="T34" fmla="*/ 41 w 52"/>
                <a:gd name="T35" fmla="*/ 0 h 21"/>
                <a:gd name="T36" fmla="*/ 27 w 52"/>
                <a:gd name="T37" fmla="*/ 2 h 21"/>
                <a:gd name="T38" fmla="*/ 22 w 52"/>
                <a:gd name="T39" fmla="*/ 6 h 21"/>
                <a:gd name="T40" fmla="*/ 12 w 52"/>
                <a:gd name="T41" fmla="*/ 7 h 21"/>
                <a:gd name="T42" fmla="*/ 2 w 52"/>
                <a:gd name="T4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21">
                  <a:moveTo>
                    <a:pt x="2" y="11"/>
                  </a:moveTo>
                  <a:lnTo>
                    <a:pt x="8" y="11"/>
                  </a:lnTo>
                  <a:lnTo>
                    <a:pt x="0" y="18"/>
                  </a:lnTo>
                  <a:lnTo>
                    <a:pt x="2" y="20"/>
                  </a:lnTo>
                  <a:lnTo>
                    <a:pt x="8" y="20"/>
                  </a:lnTo>
                  <a:lnTo>
                    <a:pt x="14" y="13"/>
                  </a:lnTo>
                  <a:lnTo>
                    <a:pt x="30" y="12"/>
                  </a:lnTo>
                  <a:lnTo>
                    <a:pt x="34" y="12"/>
                  </a:lnTo>
                  <a:lnTo>
                    <a:pt x="40" y="15"/>
                  </a:lnTo>
                  <a:lnTo>
                    <a:pt x="41" y="13"/>
                  </a:lnTo>
                  <a:lnTo>
                    <a:pt x="38" y="10"/>
                  </a:lnTo>
                  <a:lnTo>
                    <a:pt x="34" y="9"/>
                  </a:lnTo>
                  <a:lnTo>
                    <a:pt x="25" y="9"/>
                  </a:lnTo>
                  <a:lnTo>
                    <a:pt x="42" y="2"/>
                  </a:lnTo>
                  <a:lnTo>
                    <a:pt x="46" y="5"/>
                  </a:lnTo>
                  <a:lnTo>
                    <a:pt x="51" y="8"/>
                  </a:lnTo>
                  <a:lnTo>
                    <a:pt x="45" y="1"/>
                  </a:lnTo>
                  <a:lnTo>
                    <a:pt x="41" y="0"/>
                  </a:lnTo>
                  <a:lnTo>
                    <a:pt x="27" y="2"/>
                  </a:lnTo>
                  <a:lnTo>
                    <a:pt x="22" y="6"/>
                  </a:lnTo>
                  <a:lnTo>
                    <a:pt x="12" y="7"/>
                  </a:lnTo>
                  <a:lnTo>
                    <a:pt x="2" y="1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 name="Freeform 314"/>
            <p:cNvSpPr>
              <a:spLocks/>
            </p:cNvSpPr>
            <p:nvPr/>
          </p:nvSpPr>
          <p:spPr bwMode="auto">
            <a:xfrm>
              <a:off x="4428" y="3350"/>
              <a:ext cx="19" cy="17"/>
            </a:xfrm>
            <a:custGeom>
              <a:avLst/>
              <a:gdLst>
                <a:gd name="T0" fmla="*/ 18 w 19"/>
                <a:gd name="T1" fmla="*/ 7 h 17"/>
                <a:gd name="T2" fmla="*/ 18 w 19"/>
                <a:gd name="T3" fmla="*/ 6 h 17"/>
                <a:gd name="T4" fmla="*/ 17 w 19"/>
                <a:gd name="T5" fmla="*/ 4 h 17"/>
                <a:gd name="T6" fmla="*/ 17 w 19"/>
                <a:gd name="T7" fmla="*/ 2 h 17"/>
                <a:gd name="T8" fmla="*/ 16 w 19"/>
                <a:gd name="T9" fmla="*/ 1 h 17"/>
                <a:gd name="T10" fmla="*/ 15 w 19"/>
                <a:gd name="T11" fmla="*/ 0 h 17"/>
                <a:gd name="T12" fmla="*/ 2 w 19"/>
                <a:gd name="T13" fmla="*/ 1 h 17"/>
                <a:gd name="T14" fmla="*/ 1 w 19"/>
                <a:gd name="T15" fmla="*/ 2 h 17"/>
                <a:gd name="T16" fmla="*/ 0 w 19"/>
                <a:gd name="T17" fmla="*/ 4 h 17"/>
                <a:gd name="T18" fmla="*/ 0 w 19"/>
                <a:gd name="T19" fmla="*/ 5 h 17"/>
                <a:gd name="T20" fmla="*/ 0 w 19"/>
                <a:gd name="T21" fmla="*/ 6 h 17"/>
                <a:gd name="T22" fmla="*/ 0 w 19"/>
                <a:gd name="T23" fmla="*/ 7 h 17"/>
                <a:gd name="T24" fmla="*/ 0 w 19"/>
                <a:gd name="T25" fmla="*/ 9 h 17"/>
                <a:gd name="T26" fmla="*/ 0 w 19"/>
                <a:gd name="T27" fmla="*/ 10 h 17"/>
                <a:gd name="T28" fmla="*/ 1 w 19"/>
                <a:gd name="T29" fmla="*/ 11 h 17"/>
                <a:gd name="T30" fmla="*/ 1 w 19"/>
                <a:gd name="T31" fmla="*/ 12 h 17"/>
                <a:gd name="T32" fmla="*/ 2 w 19"/>
                <a:gd name="T33" fmla="*/ 13 h 17"/>
                <a:gd name="T34" fmla="*/ 3 w 19"/>
                <a:gd name="T35" fmla="*/ 14 h 17"/>
                <a:gd name="T36" fmla="*/ 4 w 19"/>
                <a:gd name="T37" fmla="*/ 15 h 17"/>
                <a:gd name="T38" fmla="*/ 5 w 19"/>
                <a:gd name="T39" fmla="*/ 15 h 17"/>
                <a:gd name="T40" fmla="*/ 6 w 19"/>
                <a:gd name="T41" fmla="*/ 16 h 17"/>
                <a:gd name="T42" fmla="*/ 8 w 19"/>
                <a:gd name="T43" fmla="*/ 16 h 17"/>
                <a:gd name="T44" fmla="*/ 9 w 19"/>
                <a:gd name="T45" fmla="*/ 16 h 17"/>
                <a:gd name="T46" fmla="*/ 10 w 19"/>
                <a:gd name="T47" fmla="*/ 16 h 17"/>
                <a:gd name="T48" fmla="*/ 11 w 19"/>
                <a:gd name="T49" fmla="*/ 16 h 17"/>
                <a:gd name="T50" fmla="*/ 12 w 19"/>
                <a:gd name="T51" fmla="*/ 15 h 17"/>
                <a:gd name="T52" fmla="*/ 13 w 19"/>
                <a:gd name="T53" fmla="*/ 15 h 17"/>
                <a:gd name="T54" fmla="*/ 14 w 19"/>
                <a:gd name="T55" fmla="*/ 14 h 17"/>
                <a:gd name="T56" fmla="*/ 16 w 19"/>
                <a:gd name="T57" fmla="*/ 13 h 17"/>
                <a:gd name="T58" fmla="*/ 16 w 19"/>
                <a:gd name="T59" fmla="*/ 12 h 17"/>
                <a:gd name="T60" fmla="*/ 17 w 19"/>
                <a:gd name="T61" fmla="*/ 11 h 17"/>
                <a:gd name="T62" fmla="*/ 17 w 19"/>
                <a:gd name="T63" fmla="*/ 10 h 17"/>
                <a:gd name="T64" fmla="*/ 18 w 19"/>
                <a:gd name="T65" fmla="*/ 9 h 17"/>
                <a:gd name="T66" fmla="*/ 18 w 19"/>
                <a:gd name="T67" fmla="*/ 8 h 17"/>
                <a:gd name="T68" fmla="*/ 18 w 19"/>
                <a:gd name="T6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17">
                  <a:moveTo>
                    <a:pt x="18" y="7"/>
                  </a:moveTo>
                  <a:lnTo>
                    <a:pt x="18" y="6"/>
                  </a:lnTo>
                  <a:lnTo>
                    <a:pt x="17" y="4"/>
                  </a:lnTo>
                  <a:lnTo>
                    <a:pt x="17" y="2"/>
                  </a:lnTo>
                  <a:lnTo>
                    <a:pt x="16" y="1"/>
                  </a:lnTo>
                  <a:lnTo>
                    <a:pt x="15" y="0"/>
                  </a:lnTo>
                  <a:lnTo>
                    <a:pt x="2" y="1"/>
                  </a:lnTo>
                  <a:lnTo>
                    <a:pt x="1" y="2"/>
                  </a:lnTo>
                  <a:lnTo>
                    <a:pt x="0" y="4"/>
                  </a:lnTo>
                  <a:lnTo>
                    <a:pt x="0" y="5"/>
                  </a:lnTo>
                  <a:lnTo>
                    <a:pt x="0" y="6"/>
                  </a:lnTo>
                  <a:lnTo>
                    <a:pt x="0" y="7"/>
                  </a:lnTo>
                  <a:lnTo>
                    <a:pt x="0" y="9"/>
                  </a:lnTo>
                  <a:lnTo>
                    <a:pt x="0" y="10"/>
                  </a:lnTo>
                  <a:lnTo>
                    <a:pt x="1" y="11"/>
                  </a:lnTo>
                  <a:lnTo>
                    <a:pt x="1" y="12"/>
                  </a:lnTo>
                  <a:lnTo>
                    <a:pt x="2" y="13"/>
                  </a:lnTo>
                  <a:lnTo>
                    <a:pt x="3" y="14"/>
                  </a:lnTo>
                  <a:lnTo>
                    <a:pt x="4" y="15"/>
                  </a:lnTo>
                  <a:lnTo>
                    <a:pt x="5" y="15"/>
                  </a:lnTo>
                  <a:lnTo>
                    <a:pt x="6" y="16"/>
                  </a:lnTo>
                  <a:lnTo>
                    <a:pt x="8" y="16"/>
                  </a:lnTo>
                  <a:lnTo>
                    <a:pt x="9" y="16"/>
                  </a:lnTo>
                  <a:lnTo>
                    <a:pt x="10" y="16"/>
                  </a:lnTo>
                  <a:lnTo>
                    <a:pt x="11" y="16"/>
                  </a:lnTo>
                  <a:lnTo>
                    <a:pt x="12" y="15"/>
                  </a:lnTo>
                  <a:lnTo>
                    <a:pt x="13" y="15"/>
                  </a:lnTo>
                  <a:lnTo>
                    <a:pt x="14" y="14"/>
                  </a:lnTo>
                  <a:lnTo>
                    <a:pt x="16" y="13"/>
                  </a:lnTo>
                  <a:lnTo>
                    <a:pt x="16" y="12"/>
                  </a:lnTo>
                  <a:lnTo>
                    <a:pt x="17" y="11"/>
                  </a:lnTo>
                  <a:lnTo>
                    <a:pt x="17" y="10"/>
                  </a:lnTo>
                  <a:lnTo>
                    <a:pt x="18" y="9"/>
                  </a:lnTo>
                  <a:lnTo>
                    <a:pt x="18" y="8"/>
                  </a:lnTo>
                  <a:lnTo>
                    <a:pt x="18" y="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 name="Freeform 315"/>
            <p:cNvSpPr>
              <a:spLocks/>
            </p:cNvSpPr>
            <p:nvPr/>
          </p:nvSpPr>
          <p:spPr bwMode="auto">
            <a:xfrm>
              <a:off x="4414" y="3368"/>
              <a:ext cx="5" cy="32"/>
            </a:xfrm>
            <a:custGeom>
              <a:avLst/>
              <a:gdLst>
                <a:gd name="T0" fmla="*/ 1 w 5"/>
                <a:gd name="T1" fmla="*/ 0 h 32"/>
                <a:gd name="T2" fmla="*/ 0 w 5"/>
                <a:gd name="T3" fmla="*/ 9 h 32"/>
                <a:gd name="T4" fmla="*/ 4 w 5"/>
                <a:gd name="T5" fmla="*/ 31 h 32"/>
                <a:gd name="T6" fmla="*/ 3 w 5"/>
                <a:gd name="T7" fmla="*/ 12 h 32"/>
                <a:gd name="T8" fmla="*/ 4 w 5"/>
                <a:gd name="T9" fmla="*/ 3 h 32"/>
                <a:gd name="T10" fmla="*/ 1 w 5"/>
                <a:gd name="T11" fmla="*/ 0 h 32"/>
              </a:gdLst>
              <a:ahLst/>
              <a:cxnLst>
                <a:cxn ang="0">
                  <a:pos x="T0" y="T1"/>
                </a:cxn>
                <a:cxn ang="0">
                  <a:pos x="T2" y="T3"/>
                </a:cxn>
                <a:cxn ang="0">
                  <a:pos x="T4" y="T5"/>
                </a:cxn>
                <a:cxn ang="0">
                  <a:pos x="T6" y="T7"/>
                </a:cxn>
                <a:cxn ang="0">
                  <a:pos x="T8" y="T9"/>
                </a:cxn>
                <a:cxn ang="0">
                  <a:pos x="T10" y="T11"/>
                </a:cxn>
              </a:cxnLst>
              <a:rect l="0" t="0" r="r" b="b"/>
              <a:pathLst>
                <a:path w="5" h="32">
                  <a:moveTo>
                    <a:pt x="1" y="0"/>
                  </a:moveTo>
                  <a:lnTo>
                    <a:pt x="0" y="9"/>
                  </a:lnTo>
                  <a:lnTo>
                    <a:pt x="4" y="31"/>
                  </a:lnTo>
                  <a:lnTo>
                    <a:pt x="3" y="12"/>
                  </a:lnTo>
                  <a:lnTo>
                    <a:pt x="4" y="3"/>
                  </a:lnTo>
                  <a:lnTo>
                    <a:pt x="1"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 name="Freeform 316"/>
            <p:cNvSpPr>
              <a:spLocks/>
            </p:cNvSpPr>
            <p:nvPr/>
          </p:nvSpPr>
          <p:spPr bwMode="auto">
            <a:xfrm>
              <a:off x="4388" y="3425"/>
              <a:ext cx="41" cy="16"/>
            </a:xfrm>
            <a:custGeom>
              <a:avLst/>
              <a:gdLst>
                <a:gd name="T0" fmla="*/ 0 w 41"/>
                <a:gd name="T1" fmla="*/ 6 h 16"/>
                <a:gd name="T2" fmla="*/ 7 w 41"/>
                <a:gd name="T3" fmla="*/ 3 h 16"/>
                <a:gd name="T4" fmla="*/ 16 w 41"/>
                <a:gd name="T5" fmla="*/ 8 h 16"/>
                <a:gd name="T6" fmla="*/ 24 w 41"/>
                <a:gd name="T7" fmla="*/ 8 h 16"/>
                <a:gd name="T8" fmla="*/ 40 w 41"/>
                <a:gd name="T9" fmla="*/ 0 h 16"/>
                <a:gd name="T10" fmla="*/ 37 w 41"/>
                <a:gd name="T11" fmla="*/ 8 h 16"/>
                <a:gd name="T12" fmla="*/ 30 w 41"/>
                <a:gd name="T13" fmla="*/ 8 h 16"/>
                <a:gd name="T14" fmla="*/ 24 w 41"/>
                <a:gd name="T15" fmla="*/ 15 h 16"/>
                <a:gd name="T16" fmla="*/ 13 w 41"/>
                <a:gd name="T17" fmla="*/ 12 h 16"/>
                <a:gd name="T18" fmla="*/ 9 w 41"/>
                <a:gd name="T19" fmla="*/ 6 h 16"/>
                <a:gd name="T20" fmla="*/ 0 w 41"/>
                <a:gd name="T21" fmla="*/ 8 h 16"/>
                <a:gd name="T22" fmla="*/ 0 w 41"/>
                <a:gd name="T2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6">
                  <a:moveTo>
                    <a:pt x="0" y="6"/>
                  </a:moveTo>
                  <a:lnTo>
                    <a:pt x="7" y="3"/>
                  </a:lnTo>
                  <a:lnTo>
                    <a:pt x="16" y="8"/>
                  </a:lnTo>
                  <a:lnTo>
                    <a:pt x="24" y="8"/>
                  </a:lnTo>
                  <a:lnTo>
                    <a:pt x="40" y="0"/>
                  </a:lnTo>
                  <a:lnTo>
                    <a:pt x="37" y="8"/>
                  </a:lnTo>
                  <a:lnTo>
                    <a:pt x="30" y="8"/>
                  </a:lnTo>
                  <a:lnTo>
                    <a:pt x="24" y="15"/>
                  </a:lnTo>
                  <a:lnTo>
                    <a:pt x="13" y="12"/>
                  </a:lnTo>
                  <a:lnTo>
                    <a:pt x="9" y="6"/>
                  </a:lnTo>
                  <a:lnTo>
                    <a:pt x="0" y="8"/>
                  </a:lnTo>
                  <a:lnTo>
                    <a:pt x="0" y="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 name="Freeform 317"/>
            <p:cNvSpPr>
              <a:spLocks/>
            </p:cNvSpPr>
            <p:nvPr/>
          </p:nvSpPr>
          <p:spPr bwMode="auto">
            <a:xfrm>
              <a:off x="4378" y="3458"/>
              <a:ext cx="36" cy="4"/>
            </a:xfrm>
            <a:custGeom>
              <a:avLst/>
              <a:gdLst>
                <a:gd name="T0" fmla="*/ 0 w 36"/>
                <a:gd name="T1" fmla="*/ 3 h 4"/>
                <a:gd name="T2" fmla="*/ 26 w 36"/>
                <a:gd name="T3" fmla="*/ 0 h 4"/>
                <a:gd name="T4" fmla="*/ 35 w 36"/>
                <a:gd name="T5" fmla="*/ 3 h 4"/>
                <a:gd name="T6" fmla="*/ 0 w 36"/>
                <a:gd name="T7" fmla="*/ 3 h 4"/>
              </a:gdLst>
              <a:ahLst/>
              <a:cxnLst>
                <a:cxn ang="0">
                  <a:pos x="T0" y="T1"/>
                </a:cxn>
                <a:cxn ang="0">
                  <a:pos x="T2" y="T3"/>
                </a:cxn>
                <a:cxn ang="0">
                  <a:pos x="T4" y="T5"/>
                </a:cxn>
                <a:cxn ang="0">
                  <a:pos x="T6" y="T7"/>
                </a:cxn>
              </a:cxnLst>
              <a:rect l="0" t="0" r="r" b="b"/>
              <a:pathLst>
                <a:path w="36" h="4">
                  <a:moveTo>
                    <a:pt x="0" y="3"/>
                  </a:moveTo>
                  <a:lnTo>
                    <a:pt x="26" y="0"/>
                  </a:lnTo>
                  <a:lnTo>
                    <a:pt x="35" y="3"/>
                  </a:lnTo>
                  <a:lnTo>
                    <a:pt x="0"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8" name="Freeform 318"/>
            <p:cNvSpPr>
              <a:spLocks/>
            </p:cNvSpPr>
            <p:nvPr/>
          </p:nvSpPr>
          <p:spPr bwMode="auto">
            <a:xfrm>
              <a:off x="4412" y="3456"/>
              <a:ext cx="29" cy="6"/>
            </a:xfrm>
            <a:custGeom>
              <a:avLst/>
              <a:gdLst>
                <a:gd name="T0" fmla="*/ 0 w 29"/>
                <a:gd name="T1" fmla="*/ 5 h 6"/>
                <a:gd name="T2" fmla="*/ 10 w 29"/>
                <a:gd name="T3" fmla="*/ 5 h 6"/>
                <a:gd name="T4" fmla="*/ 18 w 29"/>
                <a:gd name="T5" fmla="*/ 2 h 6"/>
                <a:gd name="T6" fmla="*/ 28 w 29"/>
                <a:gd name="T7" fmla="*/ 2 h 6"/>
                <a:gd name="T8" fmla="*/ 24 w 29"/>
                <a:gd name="T9" fmla="*/ 0 h 6"/>
                <a:gd name="T10" fmla="*/ 12 w 29"/>
                <a:gd name="T11" fmla="*/ 0 h 6"/>
                <a:gd name="T12" fmla="*/ 0 w 2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9" h="6">
                  <a:moveTo>
                    <a:pt x="0" y="5"/>
                  </a:moveTo>
                  <a:lnTo>
                    <a:pt x="10" y="5"/>
                  </a:lnTo>
                  <a:lnTo>
                    <a:pt x="18" y="2"/>
                  </a:lnTo>
                  <a:lnTo>
                    <a:pt x="28" y="2"/>
                  </a:lnTo>
                  <a:lnTo>
                    <a:pt x="24" y="0"/>
                  </a:lnTo>
                  <a:lnTo>
                    <a:pt x="12" y="0"/>
                  </a:lnTo>
                  <a:lnTo>
                    <a:pt x="0" y="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9" name="Freeform 319"/>
            <p:cNvSpPr>
              <a:spLocks/>
            </p:cNvSpPr>
            <p:nvPr/>
          </p:nvSpPr>
          <p:spPr bwMode="auto">
            <a:xfrm>
              <a:off x="4391" y="3471"/>
              <a:ext cx="38" cy="10"/>
            </a:xfrm>
            <a:custGeom>
              <a:avLst/>
              <a:gdLst>
                <a:gd name="T0" fmla="*/ 37 w 38"/>
                <a:gd name="T1" fmla="*/ 0 h 10"/>
                <a:gd name="T2" fmla="*/ 16 w 38"/>
                <a:gd name="T3" fmla="*/ 4 h 10"/>
                <a:gd name="T4" fmla="*/ 0 w 38"/>
                <a:gd name="T5" fmla="*/ 4 h 10"/>
                <a:gd name="T6" fmla="*/ 9 w 38"/>
                <a:gd name="T7" fmla="*/ 9 h 10"/>
                <a:gd name="T8" fmla="*/ 37 w 38"/>
                <a:gd name="T9" fmla="*/ 4 h 10"/>
                <a:gd name="T10" fmla="*/ 37 w 38"/>
                <a:gd name="T11" fmla="*/ 0 h 10"/>
              </a:gdLst>
              <a:ahLst/>
              <a:cxnLst>
                <a:cxn ang="0">
                  <a:pos x="T0" y="T1"/>
                </a:cxn>
                <a:cxn ang="0">
                  <a:pos x="T2" y="T3"/>
                </a:cxn>
                <a:cxn ang="0">
                  <a:pos x="T4" y="T5"/>
                </a:cxn>
                <a:cxn ang="0">
                  <a:pos x="T6" y="T7"/>
                </a:cxn>
                <a:cxn ang="0">
                  <a:pos x="T8" y="T9"/>
                </a:cxn>
                <a:cxn ang="0">
                  <a:pos x="T10" y="T11"/>
                </a:cxn>
              </a:cxnLst>
              <a:rect l="0" t="0" r="r" b="b"/>
              <a:pathLst>
                <a:path w="38" h="10">
                  <a:moveTo>
                    <a:pt x="37" y="0"/>
                  </a:moveTo>
                  <a:lnTo>
                    <a:pt x="16" y="4"/>
                  </a:lnTo>
                  <a:lnTo>
                    <a:pt x="0" y="4"/>
                  </a:lnTo>
                  <a:lnTo>
                    <a:pt x="9" y="9"/>
                  </a:lnTo>
                  <a:lnTo>
                    <a:pt x="37" y="4"/>
                  </a:lnTo>
                  <a:lnTo>
                    <a:pt x="37"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0" name="Freeform 320"/>
            <p:cNvSpPr>
              <a:spLocks/>
            </p:cNvSpPr>
            <p:nvPr/>
          </p:nvSpPr>
          <p:spPr bwMode="auto">
            <a:xfrm>
              <a:off x="4310" y="3404"/>
              <a:ext cx="110" cy="113"/>
            </a:xfrm>
            <a:custGeom>
              <a:avLst/>
              <a:gdLst>
                <a:gd name="T0" fmla="*/ 0 w 110"/>
                <a:gd name="T1" fmla="*/ 0 h 113"/>
                <a:gd name="T2" fmla="*/ 14 w 110"/>
                <a:gd name="T3" fmla="*/ 44 h 113"/>
                <a:gd name="T4" fmla="*/ 49 w 110"/>
                <a:gd name="T5" fmla="*/ 83 h 113"/>
                <a:gd name="T6" fmla="*/ 72 w 110"/>
                <a:gd name="T7" fmla="*/ 98 h 113"/>
                <a:gd name="T8" fmla="*/ 90 w 110"/>
                <a:gd name="T9" fmla="*/ 101 h 113"/>
                <a:gd name="T10" fmla="*/ 109 w 110"/>
                <a:gd name="T11" fmla="*/ 101 h 113"/>
                <a:gd name="T12" fmla="*/ 93 w 110"/>
                <a:gd name="T13" fmla="*/ 112 h 113"/>
                <a:gd name="T14" fmla="*/ 52 w 110"/>
                <a:gd name="T15" fmla="*/ 100 h 113"/>
                <a:gd name="T16" fmla="*/ 28 w 110"/>
                <a:gd name="T17" fmla="*/ 80 h 113"/>
                <a:gd name="T18" fmla="*/ 10 w 110"/>
                <a:gd name="T19" fmla="*/ 44 h 113"/>
                <a:gd name="T20" fmla="*/ 0 w 110"/>
                <a:gd name="T21" fmla="*/ 7 h 113"/>
                <a:gd name="T22" fmla="*/ 0 w 110"/>
                <a:gd name="T2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3">
                  <a:moveTo>
                    <a:pt x="0" y="0"/>
                  </a:moveTo>
                  <a:lnTo>
                    <a:pt x="14" y="44"/>
                  </a:lnTo>
                  <a:lnTo>
                    <a:pt x="49" y="83"/>
                  </a:lnTo>
                  <a:lnTo>
                    <a:pt x="72" y="98"/>
                  </a:lnTo>
                  <a:lnTo>
                    <a:pt x="90" y="101"/>
                  </a:lnTo>
                  <a:lnTo>
                    <a:pt x="109" y="101"/>
                  </a:lnTo>
                  <a:lnTo>
                    <a:pt x="93" y="112"/>
                  </a:lnTo>
                  <a:lnTo>
                    <a:pt x="52" y="100"/>
                  </a:lnTo>
                  <a:lnTo>
                    <a:pt x="28" y="80"/>
                  </a:lnTo>
                  <a:lnTo>
                    <a:pt x="10" y="44"/>
                  </a:lnTo>
                  <a:lnTo>
                    <a:pt x="0" y="7"/>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1" name="Freeform 321"/>
            <p:cNvSpPr>
              <a:spLocks/>
            </p:cNvSpPr>
            <p:nvPr/>
          </p:nvSpPr>
          <p:spPr bwMode="auto">
            <a:xfrm>
              <a:off x="4428" y="3477"/>
              <a:ext cx="26" cy="52"/>
            </a:xfrm>
            <a:custGeom>
              <a:avLst/>
              <a:gdLst>
                <a:gd name="T0" fmla="*/ 25 w 26"/>
                <a:gd name="T1" fmla="*/ 0 h 52"/>
                <a:gd name="T2" fmla="*/ 10 w 26"/>
                <a:gd name="T3" fmla="*/ 20 h 52"/>
                <a:gd name="T4" fmla="*/ 0 w 26"/>
                <a:gd name="T5" fmla="*/ 28 h 52"/>
                <a:gd name="T6" fmla="*/ 14 w 26"/>
                <a:gd name="T7" fmla="*/ 21 h 52"/>
                <a:gd name="T8" fmla="*/ 18 w 26"/>
                <a:gd name="T9" fmla="*/ 16 h 52"/>
                <a:gd name="T10" fmla="*/ 19 w 26"/>
                <a:gd name="T11" fmla="*/ 22 h 52"/>
                <a:gd name="T12" fmla="*/ 10 w 26"/>
                <a:gd name="T13" fmla="*/ 51 h 52"/>
                <a:gd name="T14" fmla="*/ 22 w 26"/>
                <a:gd name="T15" fmla="*/ 21 h 52"/>
                <a:gd name="T16" fmla="*/ 21 w 26"/>
                <a:gd name="T17" fmla="*/ 11 h 52"/>
                <a:gd name="T18" fmla="*/ 25 w 26"/>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2">
                  <a:moveTo>
                    <a:pt x="25" y="0"/>
                  </a:moveTo>
                  <a:lnTo>
                    <a:pt x="10" y="20"/>
                  </a:lnTo>
                  <a:lnTo>
                    <a:pt x="0" y="28"/>
                  </a:lnTo>
                  <a:lnTo>
                    <a:pt x="14" y="21"/>
                  </a:lnTo>
                  <a:lnTo>
                    <a:pt x="18" y="16"/>
                  </a:lnTo>
                  <a:lnTo>
                    <a:pt x="19" y="22"/>
                  </a:lnTo>
                  <a:lnTo>
                    <a:pt x="10" y="51"/>
                  </a:lnTo>
                  <a:lnTo>
                    <a:pt x="22" y="21"/>
                  </a:lnTo>
                  <a:lnTo>
                    <a:pt x="21" y="11"/>
                  </a:lnTo>
                  <a:lnTo>
                    <a:pt x="25"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2" name="Freeform 322"/>
            <p:cNvSpPr>
              <a:spLocks/>
            </p:cNvSpPr>
            <p:nvPr/>
          </p:nvSpPr>
          <p:spPr bwMode="auto">
            <a:xfrm>
              <a:off x="4455" y="3392"/>
              <a:ext cx="20" cy="81"/>
            </a:xfrm>
            <a:custGeom>
              <a:avLst/>
              <a:gdLst>
                <a:gd name="T0" fmla="*/ 0 w 20"/>
                <a:gd name="T1" fmla="*/ 80 h 81"/>
                <a:gd name="T2" fmla="*/ 2 w 20"/>
                <a:gd name="T3" fmla="*/ 75 h 81"/>
                <a:gd name="T4" fmla="*/ 4 w 20"/>
                <a:gd name="T5" fmla="*/ 70 h 81"/>
                <a:gd name="T6" fmla="*/ 7 w 20"/>
                <a:gd name="T7" fmla="*/ 65 h 81"/>
                <a:gd name="T8" fmla="*/ 8 w 20"/>
                <a:gd name="T9" fmla="*/ 60 h 81"/>
                <a:gd name="T10" fmla="*/ 10 w 20"/>
                <a:gd name="T11" fmla="*/ 55 h 81"/>
                <a:gd name="T12" fmla="*/ 12 w 20"/>
                <a:gd name="T13" fmla="*/ 50 h 81"/>
                <a:gd name="T14" fmla="*/ 13 w 20"/>
                <a:gd name="T15" fmla="*/ 45 h 81"/>
                <a:gd name="T16" fmla="*/ 14 w 20"/>
                <a:gd name="T17" fmla="*/ 40 h 81"/>
                <a:gd name="T18" fmla="*/ 16 w 20"/>
                <a:gd name="T19" fmla="*/ 35 h 81"/>
                <a:gd name="T20" fmla="*/ 16 w 20"/>
                <a:gd name="T21" fmla="*/ 29 h 81"/>
                <a:gd name="T22" fmla="*/ 17 w 20"/>
                <a:gd name="T23" fmla="*/ 24 h 81"/>
                <a:gd name="T24" fmla="*/ 18 w 20"/>
                <a:gd name="T25" fmla="*/ 19 h 81"/>
                <a:gd name="T26" fmla="*/ 18 w 20"/>
                <a:gd name="T27" fmla="*/ 14 h 81"/>
                <a:gd name="T28" fmla="*/ 19 w 20"/>
                <a:gd name="T29" fmla="*/ 8 h 81"/>
                <a:gd name="T30" fmla="*/ 19 w 20"/>
                <a:gd name="T31" fmla="*/ 3 h 81"/>
                <a:gd name="T32" fmla="*/ 19 w 20"/>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81">
                  <a:moveTo>
                    <a:pt x="0" y="80"/>
                  </a:moveTo>
                  <a:lnTo>
                    <a:pt x="2" y="75"/>
                  </a:lnTo>
                  <a:lnTo>
                    <a:pt x="4" y="70"/>
                  </a:lnTo>
                  <a:lnTo>
                    <a:pt x="7" y="65"/>
                  </a:lnTo>
                  <a:lnTo>
                    <a:pt x="8" y="60"/>
                  </a:lnTo>
                  <a:lnTo>
                    <a:pt x="10" y="55"/>
                  </a:lnTo>
                  <a:lnTo>
                    <a:pt x="12" y="50"/>
                  </a:lnTo>
                  <a:lnTo>
                    <a:pt x="13" y="45"/>
                  </a:lnTo>
                  <a:lnTo>
                    <a:pt x="14" y="40"/>
                  </a:lnTo>
                  <a:lnTo>
                    <a:pt x="16" y="35"/>
                  </a:lnTo>
                  <a:lnTo>
                    <a:pt x="16" y="29"/>
                  </a:lnTo>
                  <a:lnTo>
                    <a:pt x="17" y="24"/>
                  </a:lnTo>
                  <a:lnTo>
                    <a:pt x="18" y="19"/>
                  </a:lnTo>
                  <a:lnTo>
                    <a:pt x="18" y="14"/>
                  </a:lnTo>
                  <a:lnTo>
                    <a:pt x="19" y="8"/>
                  </a:lnTo>
                  <a:lnTo>
                    <a:pt x="19" y="3"/>
                  </a:lnTo>
                  <a:lnTo>
                    <a:pt x="1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3" name="Freeform 323"/>
            <p:cNvSpPr>
              <a:spLocks/>
            </p:cNvSpPr>
            <p:nvPr/>
          </p:nvSpPr>
          <p:spPr bwMode="auto">
            <a:xfrm>
              <a:off x="4281" y="3368"/>
              <a:ext cx="27" cy="44"/>
            </a:xfrm>
            <a:custGeom>
              <a:avLst/>
              <a:gdLst>
                <a:gd name="T0" fmla="*/ 0 w 27"/>
                <a:gd name="T1" fmla="*/ 0 h 44"/>
                <a:gd name="T2" fmla="*/ 9 w 27"/>
                <a:gd name="T3" fmla="*/ 32 h 44"/>
                <a:gd name="T4" fmla="*/ 15 w 27"/>
                <a:gd name="T5" fmla="*/ 42 h 44"/>
                <a:gd name="T6" fmla="*/ 26 w 27"/>
                <a:gd name="T7" fmla="*/ 43 h 44"/>
              </a:gdLst>
              <a:ahLst/>
              <a:cxnLst>
                <a:cxn ang="0">
                  <a:pos x="T0" y="T1"/>
                </a:cxn>
                <a:cxn ang="0">
                  <a:pos x="T2" y="T3"/>
                </a:cxn>
                <a:cxn ang="0">
                  <a:pos x="T4" y="T5"/>
                </a:cxn>
                <a:cxn ang="0">
                  <a:pos x="T6" y="T7"/>
                </a:cxn>
              </a:cxnLst>
              <a:rect l="0" t="0" r="r" b="b"/>
              <a:pathLst>
                <a:path w="27" h="44">
                  <a:moveTo>
                    <a:pt x="0" y="0"/>
                  </a:moveTo>
                  <a:lnTo>
                    <a:pt x="9" y="32"/>
                  </a:lnTo>
                  <a:lnTo>
                    <a:pt x="15" y="42"/>
                  </a:lnTo>
                  <a:lnTo>
                    <a:pt x="26" y="4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4" name="Freeform 324"/>
            <p:cNvSpPr>
              <a:spLocks/>
            </p:cNvSpPr>
            <p:nvPr/>
          </p:nvSpPr>
          <p:spPr bwMode="auto">
            <a:xfrm>
              <a:off x="4308" y="3413"/>
              <a:ext cx="6" cy="58"/>
            </a:xfrm>
            <a:custGeom>
              <a:avLst/>
              <a:gdLst>
                <a:gd name="T0" fmla="*/ 0 w 6"/>
                <a:gd name="T1" fmla="*/ 0 h 58"/>
                <a:gd name="T2" fmla="*/ 5 w 6"/>
                <a:gd name="T3" fmla="*/ 39 h 58"/>
                <a:gd name="T4" fmla="*/ 5 w 6"/>
                <a:gd name="T5" fmla="*/ 57 h 58"/>
              </a:gdLst>
              <a:ahLst/>
              <a:cxnLst>
                <a:cxn ang="0">
                  <a:pos x="T0" y="T1"/>
                </a:cxn>
                <a:cxn ang="0">
                  <a:pos x="T2" y="T3"/>
                </a:cxn>
                <a:cxn ang="0">
                  <a:pos x="T4" y="T5"/>
                </a:cxn>
              </a:cxnLst>
              <a:rect l="0" t="0" r="r" b="b"/>
              <a:pathLst>
                <a:path w="6" h="58">
                  <a:moveTo>
                    <a:pt x="0" y="0"/>
                  </a:moveTo>
                  <a:lnTo>
                    <a:pt x="5" y="39"/>
                  </a:lnTo>
                  <a:lnTo>
                    <a:pt x="5" y="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5" name="Freeform 325"/>
            <p:cNvSpPr>
              <a:spLocks/>
            </p:cNvSpPr>
            <p:nvPr/>
          </p:nvSpPr>
          <p:spPr bwMode="auto">
            <a:xfrm>
              <a:off x="4474" y="3341"/>
              <a:ext cx="15" cy="53"/>
            </a:xfrm>
            <a:custGeom>
              <a:avLst/>
              <a:gdLst>
                <a:gd name="T0" fmla="*/ 7 w 15"/>
                <a:gd name="T1" fmla="*/ 0 h 53"/>
                <a:gd name="T2" fmla="*/ 11 w 15"/>
                <a:gd name="T3" fmla="*/ 0 h 53"/>
                <a:gd name="T4" fmla="*/ 14 w 15"/>
                <a:gd name="T5" fmla="*/ 6 h 53"/>
                <a:gd name="T6" fmla="*/ 14 w 15"/>
                <a:gd name="T7" fmla="*/ 29 h 53"/>
                <a:gd name="T8" fmla="*/ 8 w 15"/>
                <a:gd name="T9" fmla="*/ 47 h 53"/>
                <a:gd name="T10" fmla="*/ 2 w 15"/>
                <a:gd name="T11" fmla="*/ 52 h 53"/>
                <a:gd name="T12" fmla="*/ 0 w 15"/>
                <a:gd name="T13" fmla="*/ 52 h 53"/>
              </a:gdLst>
              <a:ahLst/>
              <a:cxnLst>
                <a:cxn ang="0">
                  <a:pos x="T0" y="T1"/>
                </a:cxn>
                <a:cxn ang="0">
                  <a:pos x="T2" y="T3"/>
                </a:cxn>
                <a:cxn ang="0">
                  <a:pos x="T4" y="T5"/>
                </a:cxn>
                <a:cxn ang="0">
                  <a:pos x="T6" y="T7"/>
                </a:cxn>
                <a:cxn ang="0">
                  <a:pos x="T8" y="T9"/>
                </a:cxn>
                <a:cxn ang="0">
                  <a:pos x="T10" y="T11"/>
                </a:cxn>
                <a:cxn ang="0">
                  <a:pos x="T12" y="T13"/>
                </a:cxn>
              </a:cxnLst>
              <a:rect l="0" t="0" r="r" b="b"/>
              <a:pathLst>
                <a:path w="15" h="53">
                  <a:moveTo>
                    <a:pt x="7" y="0"/>
                  </a:moveTo>
                  <a:lnTo>
                    <a:pt x="11" y="0"/>
                  </a:lnTo>
                  <a:lnTo>
                    <a:pt x="14" y="6"/>
                  </a:lnTo>
                  <a:lnTo>
                    <a:pt x="14" y="29"/>
                  </a:lnTo>
                  <a:lnTo>
                    <a:pt x="8" y="47"/>
                  </a:lnTo>
                  <a:lnTo>
                    <a:pt x="2" y="52"/>
                  </a:lnTo>
                  <a:lnTo>
                    <a:pt x="0"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6" name="Freeform 326"/>
            <p:cNvSpPr>
              <a:spLocks/>
            </p:cNvSpPr>
            <p:nvPr/>
          </p:nvSpPr>
          <p:spPr bwMode="auto">
            <a:xfrm>
              <a:off x="4011" y="3557"/>
              <a:ext cx="200" cy="297"/>
            </a:xfrm>
            <a:custGeom>
              <a:avLst/>
              <a:gdLst>
                <a:gd name="T0" fmla="*/ 199 w 200"/>
                <a:gd name="T1" fmla="*/ 44 h 297"/>
                <a:gd name="T2" fmla="*/ 152 w 200"/>
                <a:gd name="T3" fmla="*/ 0 h 297"/>
                <a:gd name="T4" fmla="*/ 120 w 200"/>
                <a:gd name="T5" fmla="*/ 0 h 297"/>
                <a:gd name="T6" fmla="*/ 84 w 200"/>
                <a:gd name="T7" fmla="*/ 48 h 297"/>
                <a:gd name="T8" fmla="*/ 83 w 200"/>
                <a:gd name="T9" fmla="*/ 74 h 297"/>
                <a:gd name="T10" fmla="*/ 46 w 200"/>
                <a:gd name="T11" fmla="*/ 151 h 297"/>
                <a:gd name="T12" fmla="*/ 42 w 200"/>
                <a:gd name="T13" fmla="*/ 174 h 297"/>
                <a:gd name="T14" fmla="*/ 23 w 200"/>
                <a:gd name="T15" fmla="*/ 184 h 297"/>
                <a:gd name="T16" fmla="*/ 17 w 200"/>
                <a:gd name="T17" fmla="*/ 197 h 297"/>
                <a:gd name="T18" fmla="*/ 17 w 200"/>
                <a:gd name="T19" fmla="*/ 215 h 297"/>
                <a:gd name="T20" fmla="*/ 4 w 200"/>
                <a:gd name="T21" fmla="*/ 230 h 297"/>
                <a:gd name="T22" fmla="*/ 0 w 200"/>
                <a:gd name="T23" fmla="*/ 260 h 297"/>
                <a:gd name="T24" fmla="*/ 41 w 200"/>
                <a:gd name="T25" fmla="*/ 289 h 297"/>
                <a:gd name="T26" fmla="*/ 65 w 200"/>
                <a:gd name="T27" fmla="*/ 296 h 297"/>
                <a:gd name="T28" fmla="*/ 42 w 200"/>
                <a:gd name="T29" fmla="*/ 283 h 297"/>
                <a:gd name="T30" fmla="*/ 17 w 200"/>
                <a:gd name="T31" fmla="*/ 238 h 297"/>
                <a:gd name="T32" fmla="*/ 20 w 200"/>
                <a:gd name="T33" fmla="*/ 230 h 297"/>
                <a:gd name="T34" fmla="*/ 37 w 200"/>
                <a:gd name="T35" fmla="*/ 248 h 297"/>
                <a:gd name="T36" fmla="*/ 29 w 200"/>
                <a:gd name="T37" fmla="*/ 201 h 297"/>
                <a:gd name="T38" fmla="*/ 34 w 200"/>
                <a:gd name="T39" fmla="*/ 184 h 297"/>
                <a:gd name="T40" fmla="*/ 66 w 200"/>
                <a:gd name="T41" fmla="*/ 204 h 297"/>
                <a:gd name="T42" fmla="*/ 50 w 200"/>
                <a:gd name="T43" fmla="*/ 181 h 297"/>
                <a:gd name="T44" fmla="*/ 55 w 200"/>
                <a:gd name="T45" fmla="*/ 176 h 297"/>
                <a:gd name="T46" fmla="*/ 70 w 200"/>
                <a:gd name="T47" fmla="*/ 176 h 297"/>
                <a:gd name="T48" fmla="*/ 75 w 200"/>
                <a:gd name="T49" fmla="*/ 173 h 297"/>
                <a:gd name="T50" fmla="*/ 65 w 200"/>
                <a:gd name="T51" fmla="*/ 146 h 297"/>
                <a:gd name="T52" fmla="*/ 96 w 200"/>
                <a:gd name="T53" fmla="*/ 95 h 297"/>
                <a:gd name="T54" fmla="*/ 119 w 200"/>
                <a:gd name="T55" fmla="*/ 90 h 297"/>
                <a:gd name="T56" fmla="*/ 94 w 200"/>
                <a:gd name="T57" fmla="*/ 66 h 297"/>
                <a:gd name="T58" fmla="*/ 98 w 200"/>
                <a:gd name="T59" fmla="*/ 46 h 297"/>
                <a:gd name="T60" fmla="*/ 111 w 200"/>
                <a:gd name="T61" fmla="*/ 41 h 297"/>
                <a:gd name="T62" fmla="*/ 112 w 200"/>
                <a:gd name="T63" fmla="*/ 57 h 297"/>
                <a:gd name="T64" fmla="*/ 130 w 200"/>
                <a:gd name="T65" fmla="*/ 43 h 297"/>
                <a:gd name="T66" fmla="*/ 146 w 200"/>
                <a:gd name="T67" fmla="*/ 56 h 297"/>
                <a:gd name="T68" fmla="*/ 137 w 200"/>
                <a:gd name="T69" fmla="*/ 29 h 297"/>
                <a:gd name="T70" fmla="*/ 119 w 200"/>
                <a:gd name="T71" fmla="*/ 16 h 297"/>
                <a:gd name="T72" fmla="*/ 128 w 200"/>
                <a:gd name="T73" fmla="*/ 12 h 297"/>
                <a:gd name="T74" fmla="*/ 139 w 200"/>
                <a:gd name="T75" fmla="*/ 10 h 297"/>
                <a:gd name="T76" fmla="*/ 172 w 200"/>
                <a:gd name="T77" fmla="*/ 34 h 297"/>
                <a:gd name="T78" fmla="*/ 199 w 200"/>
                <a:gd name="T79" fmla="*/ 4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97">
                  <a:moveTo>
                    <a:pt x="199" y="44"/>
                  </a:moveTo>
                  <a:lnTo>
                    <a:pt x="152" y="0"/>
                  </a:lnTo>
                  <a:lnTo>
                    <a:pt x="120" y="0"/>
                  </a:lnTo>
                  <a:lnTo>
                    <a:pt x="84" y="48"/>
                  </a:lnTo>
                  <a:lnTo>
                    <a:pt x="83" y="74"/>
                  </a:lnTo>
                  <a:lnTo>
                    <a:pt x="46" y="151"/>
                  </a:lnTo>
                  <a:lnTo>
                    <a:pt x="42" y="174"/>
                  </a:lnTo>
                  <a:lnTo>
                    <a:pt x="23" y="184"/>
                  </a:lnTo>
                  <a:lnTo>
                    <a:pt x="17" y="197"/>
                  </a:lnTo>
                  <a:lnTo>
                    <a:pt x="17" y="215"/>
                  </a:lnTo>
                  <a:lnTo>
                    <a:pt x="4" y="230"/>
                  </a:lnTo>
                  <a:lnTo>
                    <a:pt x="0" y="260"/>
                  </a:lnTo>
                  <a:lnTo>
                    <a:pt x="41" y="289"/>
                  </a:lnTo>
                  <a:lnTo>
                    <a:pt x="65" y="296"/>
                  </a:lnTo>
                  <a:lnTo>
                    <a:pt x="42" y="283"/>
                  </a:lnTo>
                  <a:lnTo>
                    <a:pt x="17" y="238"/>
                  </a:lnTo>
                  <a:lnTo>
                    <a:pt x="20" y="230"/>
                  </a:lnTo>
                  <a:lnTo>
                    <a:pt x="37" y="248"/>
                  </a:lnTo>
                  <a:lnTo>
                    <a:pt x="29" y="201"/>
                  </a:lnTo>
                  <a:lnTo>
                    <a:pt x="34" y="184"/>
                  </a:lnTo>
                  <a:lnTo>
                    <a:pt x="66" y="204"/>
                  </a:lnTo>
                  <a:lnTo>
                    <a:pt x="50" y="181"/>
                  </a:lnTo>
                  <a:lnTo>
                    <a:pt x="55" y="176"/>
                  </a:lnTo>
                  <a:lnTo>
                    <a:pt x="70" y="176"/>
                  </a:lnTo>
                  <a:lnTo>
                    <a:pt x="75" y="173"/>
                  </a:lnTo>
                  <a:lnTo>
                    <a:pt x="65" y="146"/>
                  </a:lnTo>
                  <a:lnTo>
                    <a:pt x="96" y="95"/>
                  </a:lnTo>
                  <a:lnTo>
                    <a:pt x="119" y="90"/>
                  </a:lnTo>
                  <a:lnTo>
                    <a:pt x="94" y="66"/>
                  </a:lnTo>
                  <a:lnTo>
                    <a:pt x="98" y="46"/>
                  </a:lnTo>
                  <a:lnTo>
                    <a:pt x="111" y="41"/>
                  </a:lnTo>
                  <a:lnTo>
                    <a:pt x="112" y="57"/>
                  </a:lnTo>
                  <a:lnTo>
                    <a:pt x="130" y="43"/>
                  </a:lnTo>
                  <a:lnTo>
                    <a:pt x="146" y="56"/>
                  </a:lnTo>
                  <a:lnTo>
                    <a:pt x="137" y="29"/>
                  </a:lnTo>
                  <a:lnTo>
                    <a:pt x="119" y="16"/>
                  </a:lnTo>
                  <a:lnTo>
                    <a:pt x="128" y="12"/>
                  </a:lnTo>
                  <a:lnTo>
                    <a:pt x="139" y="10"/>
                  </a:lnTo>
                  <a:lnTo>
                    <a:pt x="172" y="34"/>
                  </a:lnTo>
                  <a:lnTo>
                    <a:pt x="199" y="4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7" name="Freeform 327"/>
            <p:cNvSpPr>
              <a:spLocks/>
            </p:cNvSpPr>
            <p:nvPr/>
          </p:nvSpPr>
          <p:spPr bwMode="auto">
            <a:xfrm>
              <a:off x="4123" y="3523"/>
              <a:ext cx="39" cy="32"/>
            </a:xfrm>
            <a:custGeom>
              <a:avLst/>
              <a:gdLst>
                <a:gd name="T0" fmla="*/ 4 w 39"/>
                <a:gd name="T1" fmla="*/ 0 h 32"/>
                <a:gd name="T2" fmla="*/ 0 w 39"/>
                <a:gd name="T3" fmla="*/ 0 h 32"/>
                <a:gd name="T4" fmla="*/ 33 w 39"/>
                <a:gd name="T5" fmla="*/ 31 h 32"/>
                <a:gd name="T6" fmla="*/ 38 w 39"/>
                <a:gd name="T7" fmla="*/ 31 h 32"/>
                <a:gd name="T8" fmla="*/ 4 w 39"/>
                <a:gd name="T9" fmla="*/ 0 h 32"/>
              </a:gdLst>
              <a:ahLst/>
              <a:cxnLst>
                <a:cxn ang="0">
                  <a:pos x="T0" y="T1"/>
                </a:cxn>
                <a:cxn ang="0">
                  <a:pos x="T2" y="T3"/>
                </a:cxn>
                <a:cxn ang="0">
                  <a:pos x="T4" y="T5"/>
                </a:cxn>
                <a:cxn ang="0">
                  <a:pos x="T6" y="T7"/>
                </a:cxn>
                <a:cxn ang="0">
                  <a:pos x="T8" y="T9"/>
                </a:cxn>
              </a:cxnLst>
              <a:rect l="0" t="0" r="r" b="b"/>
              <a:pathLst>
                <a:path w="39" h="32">
                  <a:moveTo>
                    <a:pt x="4" y="0"/>
                  </a:moveTo>
                  <a:lnTo>
                    <a:pt x="0" y="0"/>
                  </a:lnTo>
                  <a:lnTo>
                    <a:pt x="33" y="31"/>
                  </a:lnTo>
                  <a:lnTo>
                    <a:pt x="38" y="31"/>
                  </a:lnTo>
                  <a:lnTo>
                    <a:pt x="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8" name="Freeform 328"/>
            <p:cNvSpPr>
              <a:spLocks/>
            </p:cNvSpPr>
            <p:nvPr/>
          </p:nvSpPr>
          <p:spPr bwMode="auto">
            <a:xfrm>
              <a:off x="4131" y="3520"/>
              <a:ext cx="37" cy="34"/>
            </a:xfrm>
            <a:custGeom>
              <a:avLst/>
              <a:gdLst>
                <a:gd name="T0" fmla="*/ 36 w 37"/>
                <a:gd name="T1" fmla="*/ 31 h 34"/>
                <a:gd name="T2" fmla="*/ 4 w 37"/>
                <a:gd name="T3" fmla="*/ 0 h 34"/>
                <a:gd name="T4" fmla="*/ 0 w 37"/>
                <a:gd name="T5" fmla="*/ 2 h 34"/>
                <a:gd name="T6" fmla="*/ 32 w 37"/>
                <a:gd name="T7" fmla="*/ 33 h 34"/>
                <a:gd name="T8" fmla="*/ 36 w 37"/>
                <a:gd name="T9" fmla="*/ 31 h 34"/>
              </a:gdLst>
              <a:ahLst/>
              <a:cxnLst>
                <a:cxn ang="0">
                  <a:pos x="T0" y="T1"/>
                </a:cxn>
                <a:cxn ang="0">
                  <a:pos x="T2" y="T3"/>
                </a:cxn>
                <a:cxn ang="0">
                  <a:pos x="T4" y="T5"/>
                </a:cxn>
                <a:cxn ang="0">
                  <a:pos x="T6" y="T7"/>
                </a:cxn>
                <a:cxn ang="0">
                  <a:pos x="T8" y="T9"/>
                </a:cxn>
              </a:cxnLst>
              <a:rect l="0" t="0" r="r" b="b"/>
              <a:pathLst>
                <a:path w="37" h="34">
                  <a:moveTo>
                    <a:pt x="36" y="31"/>
                  </a:moveTo>
                  <a:lnTo>
                    <a:pt x="4" y="0"/>
                  </a:lnTo>
                  <a:lnTo>
                    <a:pt x="0" y="2"/>
                  </a:lnTo>
                  <a:lnTo>
                    <a:pt x="32" y="33"/>
                  </a:lnTo>
                  <a:lnTo>
                    <a:pt x="36" y="3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9" name="Freeform 329"/>
            <p:cNvSpPr>
              <a:spLocks/>
            </p:cNvSpPr>
            <p:nvPr/>
          </p:nvSpPr>
          <p:spPr bwMode="auto">
            <a:xfrm>
              <a:off x="4139" y="3512"/>
              <a:ext cx="35" cy="37"/>
            </a:xfrm>
            <a:custGeom>
              <a:avLst/>
              <a:gdLst>
                <a:gd name="T0" fmla="*/ 0 w 35"/>
                <a:gd name="T1" fmla="*/ 6 h 37"/>
                <a:gd name="T2" fmla="*/ 5 w 35"/>
                <a:gd name="T3" fmla="*/ 0 h 37"/>
                <a:gd name="T4" fmla="*/ 34 w 35"/>
                <a:gd name="T5" fmla="*/ 28 h 37"/>
                <a:gd name="T6" fmla="*/ 34 w 35"/>
                <a:gd name="T7" fmla="*/ 33 h 37"/>
                <a:gd name="T8" fmla="*/ 31 w 35"/>
                <a:gd name="T9" fmla="*/ 36 h 37"/>
                <a:gd name="T10" fmla="*/ 0 w 35"/>
                <a:gd name="T11" fmla="*/ 6 h 37"/>
              </a:gdLst>
              <a:ahLst/>
              <a:cxnLst>
                <a:cxn ang="0">
                  <a:pos x="T0" y="T1"/>
                </a:cxn>
                <a:cxn ang="0">
                  <a:pos x="T2" y="T3"/>
                </a:cxn>
                <a:cxn ang="0">
                  <a:pos x="T4" y="T5"/>
                </a:cxn>
                <a:cxn ang="0">
                  <a:pos x="T6" y="T7"/>
                </a:cxn>
                <a:cxn ang="0">
                  <a:pos x="T8" y="T9"/>
                </a:cxn>
                <a:cxn ang="0">
                  <a:pos x="T10" y="T11"/>
                </a:cxn>
              </a:cxnLst>
              <a:rect l="0" t="0" r="r" b="b"/>
              <a:pathLst>
                <a:path w="35" h="37">
                  <a:moveTo>
                    <a:pt x="0" y="6"/>
                  </a:moveTo>
                  <a:lnTo>
                    <a:pt x="5" y="0"/>
                  </a:lnTo>
                  <a:lnTo>
                    <a:pt x="34" y="28"/>
                  </a:lnTo>
                  <a:lnTo>
                    <a:pt x="34" y="33"/>
                  </a:lnTo>
                  <a:lnTo>
                    <a:pt x="31" y="36"/>
                  </a:lnTo>
                  <a:lnTo>
                    <a:pt x="0" y="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0" name="Freeform 330"/>
            <p:cNvSpPr>
              <a:spLocks/>
            </p:cNvSpPr>
            <p:nvPr/>
          </p:nvSpPr>
          <p:spPr bwMode="auto">
            <a:xfrm>
              <a:off x="4143" y="3505"/>
              <a:ext cx="32" cy="33"/>
            </a:xfrm>
            <a:custGeom>
              <a:avLst/>
              <a:gdLst>
                <a:gd name="T0" fmla="*/ 0 w 32"/>
                <a:gd name="T1" fmla="*/ 0 h 33"/>
                <a:gd name="T2" fmla="*/ 1 w 32"/>
                <a:gd name="T3" fmla="*/ 4 h 33"/>
                <a:gd name="T4" fmla="*/ 31 w 32"/>
                <a:gd name="T5" fmla="*/ 32 h 33"/>
                <a:gd name="T6" fmla="*/ 31 w 32"/>
                <a:gd name="T7" fmla="*/ 29 h 33"/>
                <a:gd name="T8" fmla="*/ 0 w 32"/>
                <a:gd name="T9" fmla="*/ 0 h 33"/>
              </a:gdLst>
              <a:ahLst/>
              <a:cxnLst>
                <a:cxn ang="0">
                  <a:pos x="T0" y="T1"/>
                </a:cxn>
                <a:cxn ang="0">
                  <a:pos x="T2" y="T3"/>
                </a:cxn>
                <a:cxn ang="0">
                  <a:pos x="T4" y="T5"/>
                </a:cxn>
                <a:cxn ang="0">
                  <a:pos x="T6" y="T7"/>
                </a:cxn>
                <a:cxn ang="0">
                  <a:pos x="T8" y="T9"/>
                </a:cxn>
              </a:cxnLst>
              <a:rect l="0" t="0" r="r" b="b"/>
              <a:pathLst>
                <a:path w="32" h="33">
                  <a:moveTo>
                    <a:pt x="0" y="0"/>
                  </a:moveTo>
                  <a:lnTo>
                    <a:pt x="1" y="4"/>
                  </a:lnTo>
                  <a:lnTo>
                    <a:pt x="31" y="32"/>
                  </a:lnTo>
                  <a:lnTo>
                    <a:pt x="31" y="29"/>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1" name="Freeform 331"/>
            <p:cNvSpPr>
              <a:spLocks/>
            </p:cNvSpPr>
            <p:nvPr/>
          </p:nvSpPr>
          <p:spPr bwMode="auto">
            <a:xfrm>
              <a:off x="4121" y="3503"/>
              <a:ext cx="21" cy="18"/>
            </a:xfrm>
            <a:custGeom>
              <a:avLst/>
              <a:gdLst>
                <a:gd name="T0" fmla="*/ 18 w 21"/>
                <a:gd name="T1" fmla="*/ 0 h 18"/>
                <a:gd name="T2" fmla="*/ 16 w 21"/>
                <a:gd name="T3" fmla="*/ 0 h 18"/>
                <a:gd name="T4" fmla="*/ 14 w 21"/>
                <a:gd name="T5" fmla="*/ 0 h 18"/>
                <a:gd name="T6" fmla="*/ 13 w 21"/>
                <a:gd name="T7" fmla="*/ 1 h 18"/>
                <a:gd name="T8" fmla="*/ 12 w 21"/>
                <a:gd name="T9" fmla="*/ 2 h 18"/>
                <a:gd name="T10" fmla="*/ 10 w 21"/>
                <a:gd name="T11" fmla="*/ 2 h 18"/>
                <a:gd name="T12" fmla="*/ 8 w 21"/>
                <a:gd name="T13" fmla="*/ 4 h 18"/>
                <a:gd name="T14" fmla="*/ 7 w 21"/>
                <a:gd name="T15" fmla="*/ 5 h 18"/>
                <a:gd name="T16" fmla="*/ 5 w 21"/>
                <a:gd name="T17" fmla="*/ 6 h 18"/>
                <a:gd name="T18" fmla="*/ 4 w 21"/>
                <a:gd name="T19" fmla="*/ 7 h 18"/>
                <a:gd name="T20" fmla="*/ 3 w 21"/>
                <a:gd name="T21" fmla="*/ 8 h 18"/>
                <a:gd name="T22" fmla="*/ 2 w 21"/>
                <a:gd name="T23" fmla="*/ 9 h 18"/>
                <a:gd name="T24" fmla="*/ 1 w 21"/>
                <a:gd name="T25" fmla="*/ 11 h 18"/>
                <a:gd name="T26" fmla="*/ 0 w 21"/>
                <a:gd name="T27" fmla="*/ 12 h 18"/>
                <a:gd name="T28" fmla="*/ 0 w 21"/>
                <a:gd name="T29" fmla="*/ 14 h 18"/>
                <a:gd name="T30" fmla="*/ 0 w 21"/>
                <a:gd name="T31" fmla="*/ 16 h 18"/>
                <a:gd name="T32" fmla="*/ 2 w 21"/>
                <a:gd name="T33" fmla="*/ 17 h 18"/>
                <a:gd name="T34" fmla="*/ 4 w 21"/>
                <a:gd name="T35" fmla="*/ 17 h 18"/>
                <a:gd name="T36" fmla="*/ 6 w 21"/>
                <a:gd name="T37" fmla="*/ 16 h 18"/>
                <a:gd name="T38" fmla="*/ 8 w 21"/>
                <a:gd name="T39" fmla="*/ 16 h 18"/>
                <a:gd name="T40" fmla="*/ 9 w 21"/>
                <a:gd name="T41" fmla="*/ 15 h 18"/>
                <a:gd name="T42" fmla="*/ 10 w 21"/>
                <a:gd name="T43" fmla="*/ 14 h 18"/>
                <a:gd name="T44" fmla="*/ 11 w 21"/>
                <a:gd name="T45" fmla="*/ 13 h 18"/>
                <a:gd name="T46" fmla="*/ 13 w 21"/>
                <a:gd name="T47" fmla="*/ 13 h 18"/>
                <a:gd name="T48" fmla="*/ 14 w 21"/>
                <a:gd name="T49" fmla="*/ 12 h 18"/>
                <a:gd name="T50" fmla="*/ 15 w 21"/>
                <a:gd name="T51" fmla="*/ 11 h 18"/>
                <a:gd name="T52" fmla="*/ 16 w 21"/>
                <a:gd name="T53" fmla="*/ 9 h 18"/>
                <a:gd name="T54" fmla="*/ 17 w 21"/>
                <a:gd name="T55" fmla="*/ 8 h 18"/>
                <a:gd name="T56" fmla="*/ 19 w 21"/>
                <a:gd name="T57" fmla="*/ 6 h 18"/>
                <a:gd name="T58" fmla="*/ 19 w 21"/>
                <a:gd name="T59" fmla="*/ 4 h 18"/>
                <a:gd name="T60" fmla="*/ 20 w 21"/>
                <a:gd name="T61" fmla="*/ 3 h 18"/>
                <a:gd name="T62" fmla="*/ 19 w 21"/>
                <a:gd name="T63"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18">
                  <a:moveTo>
                    <a:pt x="19" y="1"/>
                  </a:moveTo>
                  <a:lnTo>
                    <a:pt x="18" y="0"/>
                  </a:lnTo>
                  <a:lnTo>
                    <a:pt x="17" y="0"/>
                  </a:lnTo>
                  <a:lnTo>
                    <a:pt x="16" y="0"/>
                  </a:lnTo>
                  <a:lnTo>
                    <a:pt x="15" y="0"/>
                  </a:lnTo>
                  <a:lnTo>
                    <a:pt x="14" y="0"/>
                  </a:lnTo>
                  <a:lnTo>
                    <a:pt x="14" y="1"/>
                  </a:lnTo>
                  <a:lnTo>
                    <a:pt x="13" y="1"/>
                  </a:lnTo>
                  <a:lnTo>
                    <a:pt x="12" y="1"/>
                  </a:lnTo>
                  <a:lnTo>
                    <a:pt x="12" y="2"/>
                  </a:lnTo>
                  <a:lnTo>
                    <a:pt x="11" y="2"/>
                  </a:lnTo>
                  <a:lnTo>
                    <a:pt x="10" y="2"/>
                  </a:lnTo>
                  <a:lnTo>
                    <a:pt x="9" y="3"/>
                  </a:lnTo>
                  <a:lnTo>
                    <a:pt x="8" y="4"/>
                  </a:lnTo>
                  <a:lnTo>
                    <a:pt x="7" y="4"/>
                  </a:lnTo>
                  <a:lnTo>
                    <a:pt x="7" y="5"/>
                  </a:lnTo>
                  <a:lnTo>
                    <a:pt x="6" y="5"/>
                  </a:lnTo>
                  <a:lnTo>
                    <a:pt x="5" y="6"/>
                  </a:lnTo>
                  <a:lnTo>
                    <a:pt x="5" y="7"/>
                  </a:lnTo>
                  <a:lnTo>
                    <a:pt x="4" y="7"/>
                  </a:lnTo>
                  <a:lnTo>
                    <a:pt x="4" y="8"/>
                  </a:lnTo>
                  <a:lnTo>
                    <a:pt x="3" y="8"/>
                  </a:lnTo>
                  <a:lnTo>
                    <a:pt x="3" y="9"/>
                  </a:lnTo>
                  <a:lnTo>
                    <a:pt x="2" y="9"/>
                  </a:lnTo>
                  <a:lnTo>
                    <a:pt x="2" y="10"/>
                  </a:lnTo>
                  <a:lnTo>
                    <a:pt x="1" y="11"/>
                  </a:lnTo>
                  <a:lnTo>
                    <a:pt x="1" y="12"/>
                  </a:lnTo>
                  <a:lnTo>
                    <a:pt x="0" y="12"/>
                  </a:lnTo>
                  <a:lnTo>
                    <a:pt x="0" y="13"/>
                  </a:lnTo>
                  <a:lnTo>
                    <a:pt x="0" y="14"/>
                  </a:lnTo>
                  <a:lnTo>
                    <a:pt x="0" y="15"/>
                  </a:lnTo>
                  <a:lnTo>
                    <a:pt x="0" y="16"/>
                  </a:lnTo>
                  <a:lnTo>
                    <a:pt x="1" y="16"/>
                  </a:lnTo>
                  <a:lnTo>
                    <a:pt x="2" y="17"/>
                  </a:lnTo>
                  <a:lnTo>
                    <a:pt x="3" y="17"/>
                  </a:lnTo>
                  <a:lnTo>
                    <a:pt x="4" y="17"/>
                  </a:lnTo>
                  <a:lnTo>
                    <a:pt x="5" y="17"/>
                  </a:lnTo>
                  <a:lnTo>
                    <a:pt x="6" y="16"/>
                  </a:lnTo>
                  <a:lnTo>
                    <a:pt x="7" y="16"/>
                  </a:lnTo>
                  <a:lnTo>
                    <a:pt x="8" y="16"/>
                  </a:lnTo>
                  <a:lnTo>
                    <a:pt x="9" y="16"/>
                  </a:lnTo>
                  <a:lnTo>
                    <a:pt x="9" y="15"/>
                  </a:lnTo>
                  <a:lnTo>
                    <a:pt x="10" y="15"/>
                  </a:lnTo>
                  <a:lnTo>
                    <a:pt x="10" y="14"/>
                  </a:lnTo>
                  <a:lnTo>
                    <a:pt x="11" y="14"/>
                  </a:lnTo>
                  <a:lnTo>
                    <a:pt x="11" y="13"/>
                  </a:lnTo>
                  <a:lnTo>
                    <a:pt x="12" y="13"/>
                  </a:lnTo>
                  <a:lnTo>
                    <a:pt x="13" y="13"/>
                  </a:lnTo>
                  <a:lnTo>
                    <a:pt x="13" y="12"/>
                  </a:lnTo>
                  <a:lnTo>
                    <a:pt x="14" y="12"/>
                  </a:lnTo>
                  <a:lnTo>
                    <a:pt x="14" y="11"/>
                  </a:lnTo>
                  <a:lnTo>
                    <a:pt x="15" y="11"/>
                  </a:lnTo>
                  <a:lnTo>
                    <a:pt x="16" y="10"/>
                  </a:lnTo>
                  <a:lnTo>
                    <a:pt x="16" y="9"/>
                  </a:lnTo>
                  <a:lnTo>
                    <a:pt x="17" y="9"/>
                  </a:lnTo>
                  <a:lnTo>
                    <a:pt x="17" y="8"/>
                  </a:lnTo>
                  <a:lnTo>
                    <a:pt x="18" y="7"/>
                  </a:lnTo>
                  <a:lnTo>
                    <a:pt x="19" y="6"/>
                  </a:lnTo>
                  <a:lnTo>
                    <a:pt x="19" y="5"/>
                  </a:lnTo>
                  <a:lnTo>
                    <a:pt x="19" y="4"/>
                  </a:lnTo>
                  <a:lnTo>
                    <a:pt x="20" y="4"/>
                  </a:lnTo>
                  <a:lnTo>
                    <a:pt x="20" y="3"/>
                  </a:lnTo>
                  <a:lnTo>
                    <a:pt x="20" y="2"/>
                  </a:lnTo>
                  <a:lnTo>
                    <a:pt x="19" y="2"/>
                  </a:lnTo>
                  <a:lnTo>
                    <a:pt x="19" y="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2" name="Freeform 332"/>
            <p:cNvSpPr>
              <a:spLocks/>
            </p:cNvSpPr>
            <p:nvPr/>
          </p:nvSpPr>
          <p:spPr bwMode="auto">
            <a:xfrm>
              <a:off x="4153" y="3511"/>
              <a:ext cx="56" cy="54"/>
            </a:xfrm>
            <a:custGeom>
              <a:avLst/>
              <a:gdLst>
                <a:gd name="T0" fmla="*/ 0 w 56"/>
                <a:gd name="T1" fmla="*/ 46 h 54"/>
                <a:gd name="T2" fmla="*/ 26 w 56"/>
                <a:gd name="T3" fmla="*/ 27 h 54"/>
                <a:gd name="T4" fmla="*/ 46 w 56"/>
                <a:gd name="T5" fmla="*/ 18 h 54"/>
                <a:gd name="T6" fmla="*/ 55 w 56"/>
                <a:gd name="T7" fmla="*/ 0 h 54"/>
                <a:gd name="T8" fmla="*/ 47 w 56"/>
                <a:gd name="T9" fmla="*/ 19 h 54"/>
                <a:gd name="T10" fmla="*/ 23 w 56"/>
                <a:gd name="T11" fmla="*/ 32 h 54"/>
                <a:gd name="T12" fmla="*/ 9 w 56"/>
                <a:gd name="T13" fmla="*/ 53 h 54"/>
                <a:gd name="T14" fmla="*/ 0 w 56"/>
                <a:gd name="T15" fmla="*/ 46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4">
                  <a:moveTo>
                    <a:pt x="0" y="46"/>
                  </a:moveTo>
                  <a:lnTo>
                    <a:pt x="26" y="27"/>
                  </a:lnTo>
                  <a:lnTo>
                    <a:pt x="46" y="18"/>
                  </a:lnTo>
                  <a:lnTo>
                    <a:pt x="55" y="0"/>
                  </a:lnTo>
                  <a:lnTo>
                    <a:pt x="47" y="19"/>
                  </a:lnTo>
                  <a:lnTo>
                    <a:pt x="23" y="32"/>
                  </a:lnTo>
                  <a:lnTo>
                    <a:pt x="9" y="53"/>
                  </a:lnTo>
                  <a:lnTo>
                    <a:pt x="0" y="4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3" name="Freeform 333"/>
            <p:cNvSpPr>
              <a:spLocks/>
            </p:cNvSpPr>
            <p:nvPr/>
          </p:nvSpPr>
          <p:spPr bwMode="auto">
            <a:xfrm>
              <a:off x="4166" y="3543"/>
              <a:ext cx="131" cy="125"/>
            </a:xfrm>
            <a:custGeom>
              <a:avLst/>
              <a:gdLst>
                <a:gd name="T0" fmla="*/ 0 w 131"/>
                <a:gd name="T1" fmla="*/ 14 h 125"/>
                <a:gd name="T2" fmla="*/ 91 w 131"/>
                <a:gd name="T3" fmla="*/ 100 h 125"/>
                <a:gd name="T4" fmla="*/ 91 w 131"/>
                <a:gd name="T5" fmla="*/ 102 h 125"/>
                <a:gd name="T6" fmla="*/ 87 w 131"/>
                <a:gd name="T7" fmla="*/ 102 h 125"/>
                <a:gd name="T8" fmla="*/ 79 w 131"/>
                <a:gd name="T9" fmla="*/ 122 h 125"/>
                <a:gd name="T10" fmla="*/ 87 w 131"/>
                <a:gd name="T11" fmla="*/ 124 h 125"/>
                <a:gd name="T12" fmla="*/ 94 w 131"/>
                <a:gd name="T13" fmla="*/ 117 h 125"/>
                <a:gd name="T14" fmla="*/ 130 w 131"/>
                <a:gd name="T15" fmla="*/ 38 h 125"/>
                <a:gd name="T16" fmla="*/ 98 w 131"/>
                <a:gd name="T17" fmla="*/ 82 h 125"/>
                <a:gd name="T18" fmla="*/ 11 w 131"/>
                <a:gd name="T19" fmla="*/ 0 h 125"/>
                <a:gd name="T20" fmla="*/ 6 w 131"/>
                <a:gd name="T21" fmla="*/ 3 h 125"/>
                <a:gd name="T22" fmla="*/ 100 w 131"/>
                <a:gd name="T23" fmla="*/ 92 h 125"/>
                <a:gd name="T24" fmla="*/ 98 w 131"/>
                <a:gd name="T25" fmla="*/ 95 h 125"/>
                <a:gd name="T26" fmla="*/ 4 w 131"/>
                <a:gd name="T27" fmla="*/ 5 h 125"/>
                <a:gd name="T28" fmla="*/ 2 w 131"/>
                <a:gd name="T29" fmla="*/ 8 h 125"/>
                <a:gd name="T30" fmla="*/ 97 w 131"/>
                <a:gd name="T31" fmla="*/ 99 h 125"/>
                <a:gd name="T32" fmla="*/ 96 w 131"/>
                <a:gd name="T33" fmla="*/ 101 h 125"/>
                <a:gd name="T34" fmla="*/ 2 w 131"/>
                <a:gd name="T35" fmla="*/ 12 h 125"/>
                <a:gd name="T36" fmla="*/ 0 w 131"/>
                <a:gd name="T37" fmla="*/ 1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125">
                  <a:moveTo>
                    <a:pt x="0" y="14"/>
                  </a:moveTo>
                  <a:lnTo>
                    <a:pt x="91" y="100"/>
                  </a:lnTo>
                  <a:lnTo>
                    <a:pt x="91" y="102"/>
                  </a:lnTo>
                  <a:lnTo>
                    <a:pt x="87" y="102"/>
                  </a:lnTo>
                  <a:lnTo>
                    <a:pt x="79" y="122"/>
                  </a:lnTo>
                  <a:lnTo>
                    <a:pt x="87" y="124"/>
                  </a:lnTo>
                  <a:lnTo>
                    <a:pt x="94" y="117"/>
                  </a:lnTo>
                  <a:lnTo>
                    <a:pt x="130" y="38"/>
                  </a:lnTo>
                  <a:lnTo>
                    <a:pt x="98" y="82"/>
                  </a:lnTo>
                  <a:lnTo>
                    <a:pt x="11" y="0"/>
                  </a:lnTo>
                  <a:lnTo>
                    <a:pt x="6" y="3"/>
                  </a:lnTo>
                  <a:lnTo>
                    <a:pt x="100" y="92"/>
                  </a:lnTo>
                  <a:lnTo>
                    <a:pt x="98" y="95"/>
                  </a:lnTo>
                  <a:lnTo>
                    <a:pt x="4" y="5"/>
                  </a:lnTo>
                  <a:lnTo>
                    <a:pt x="2" y="8"/>
                  </a:lnTo>
                  <a:lnTo>
                    <a:pt x="97" y="99"/>
                  </a:lnTo>
                  <a:lnTo>
                    <a:pt x="96" y="101"/>
                  </a:lnTo>
                  <a:lnTo>
                    <a:pt x="2" y="12"/>
                  </a:lnTo>
                  <a:lnTo>
                    <a:pt x="0" y="1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4" name="Freeform 334"/>
            <p:cNvSpPr>
              <a:spLocks/>
            </p:cNvSpPr>
            <p:nvPr/>
          </p:nvSpPr>
          <p:spPr bwMode="auto">
            <a:xfrm>
              <a:off x="4176" y="3511"/>
              <a:ext cx="36" cy="38"/>
            </a:xfrm>
            <a:custGeom>
              <a:avLst/>
              <a:gdLst>
                <a:gd name="T0" fmla="*/ 32 w 36"/>
                <a:gd name="T1" fmla="*/ 0 h 38"/>
                <a:gd name="T2" fmla="*/ 30 w 36"/>
                <a:gd name="T3" fmla="*/ 18 h 38"/>
                <a:gd name="T4" fmla="*/ 35 w 36"/>
                <a:gd name="T5" fmla="*/ 28 h 38"/>
                <a:gd name="T6" fmla="*/ 8 w 36"/>
                <a:gd name="T7" fmla="*/ 37 h 38"/>
                <a:gd name="T8" fmla="*/ 0 w 36"/>
                <a:gd name="T9" fmla="*/ 32 h 38"/>
                <a:gd name="T10" fmla="*/ 25 w 36"/>
                <a:gd name="T11" fmla="*/ 19 h 38"/>
                <a:gd name="T12" fmla="*/ 32 w 3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6" h="38">
                  <a:moveTo>
                    <a:pt x="32" y="0"/>
                  </a:moveTo>
                  <a:lnTo>
                    <a:pt x="30" y="18"/>
                  </a:lnTo>
                  <a:lnTo>
                    <a:pt x="35" y="28"/>
                  </a:lnTo>
                  <a:lnTo>
                    <a:pt x="8" y="37"/>
                  </a:lnTo>
                  <a:lnTo>
                    <a:pt x="0" y="32"/>
                  </a:lnTo>
                  <a:lnTo>
                    <a:pt x="25" y="19"/>
                  </a:lnTo>
                  <a:lnTo>
                    <a:pt x="32"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5" name="Freeform 335"/>
            <p:cNvSpPr>
              <a:spLocks/>
            </p:cNvSpPr>
            <p:nvPr/>
          </p:nvSpPr>
          <p:spPr bwMode="auto">
            <a:xfrm>
              <a:off x="4188" y="3553"/>
              <a:ext cx="41" cy="40"/>
            </a:xfrm>
            <a:custGeom>
              <a:avLst/>
              <a:gdLst>
                <a:gd name="T0" fmla="*/ 0 w 41"/>
                <a:gd name="T1" fmla="*/ 0 h 40"/>
                <a:gd name="T2" fmla="*/ 28 w 41"/>
                <a:gd name="T3" fmla="*/ 0 h 40"/>
                <a:gd name="T4" fmla="*/ 35 w 41"/>
                <a:gd name="T5" fmla="*/ 17 h 40"/>
                <a:gd name="T6" fmla="*/ 40 w 41"/>
                <a:gd name="T7" fmla="*/ 39 h 40"/>
                <a:gd name="T8" fmla="*/ 0 w 41"/>
                <a:gd name="T9" fmla="*/ 0 h 40"/>
              </a:gdLst>
              <a:ahLst/>
              <a:cxnLst>
                <a:cxn ang="0">
                  <a:pos x="T0" y="T1"/>
                </a:cxn>
                <a:cxn ang="0">
                  <a:pos x="T2" y="T3"/>
                </a:cxn>
                <a:cxn ang="0">
                  <a:pos x="T4" y="T5"/>
                </a:cxn>
                <a:cxn ang="0">
                  <a:pos x="T6" y="T7"/>
                </a:cxn>
                <a:cxn ang="0">
                  <a:pos x="T8" y="T9"/>
                </a:cxn>
              </a:cxnLst>
              <a:rect l="0" t="0" r="r" b="b"/>
              <a:pathLst>
                <a:path w="41" h="40">
                  <a:moveTo>
                    <a:pt x="0" y="0"/>
                  </a:moveTo>
                  <a:lnTo>
                    <a:pt x="28" y="0"/>
                  </a:lnTo>
                  <a:lnTo>
                    <a:pt x="35" y="17"/>
                  </a:lnTo>
                  <a:lnTo>
                    <a:pt x="40" y="39"/>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6" name="Freeform 336"/>
            <p:cNvSpPr>
              <a:spLocks/>
            </p:cNvSpPr>
            <p:nvPr/>
          </p:nvSpPr>
          <p:spPr bwMode="auto">
            <a:xfrm>
              <a:off x="4081" y="3611"/>
              <a:ext cx="165" cy="250"/>
            </a:xfrm>
            <a:custGeom>
              <a:avLst/>
              <a:gdLst>
                <a:gd name="T0" fmla="*/ 140 w 165"/>
                <a:gd name="T1" fmla="*/ 0 h 250"/>
                <a:gd name="T2" fmla="*/ 126 w 165"/>
                <a:gd name="T3" fmla="*/ 11 h 250"/>
                <a:gd name="T4" fmla="*/ 110 w 165"/>
                <a:gd name="T5" fmla="*/ 3 h 250"/>
                <a:gd name="T6" fmla="*/ 90 w 165"/>
                <a:gd name="T7" fmla="*/ 3 h 250"/>
                <a:gd name="T8" fmla="*/ 81 w 165"/>
                <a:gd name="T9" fmla="*/ 11 h 250"/>
                <a:gd name="T10" fmla="*/ 93 w 165"/>
                <a:gd name="T11" fmla="*/ 48 h 250"/>
                <a:gd name="T12" fmla="*/ 93 w 165"/>
                <a:gd name="T13" fmla="*/ 68 h 250"/>
                <a:gd name="T14" fmla="*/ 82 w 165"/>
                <a:gd name="T15" fmla="*/ 49 h 250"/>
                <a:gd name="T16" fmla="*/ 57 w 165"/>
                <a:gd name="T17" fmla="*/ 40 h 250"/>
                <a:gd name="T18" fmla="*/ 93 w 165"/>
                <a:gd name="T19" fmla="*/ 94 h 250"/>
                <a:gd name="T20" fmla="*/ 96 w 165"/>
                <a:gd name="T21" fmla="*/ 112 h 250"/>
                <a:gd name="T22" fmla="*/ 59 w 165"/>
                <a:gd name="T23" fmla="*/ 94 h 250"/>
                <a:gd name="T24" fmla="*/ 39 w 165"/>
                <a:gd name="T25" fmla="*/ 100 h 250"/>
                <a:gd name="T26" fmla="*/ 71 w 165"/>
                <a:gd name="T27" fmla="*/ 134 h 250"/>
                <a:gd name="T28" fmla="*/ 91 w 165"/>
                <a:gd name="T29" fmla="*/ 146 h 250"/>
                <a:gd name="T30" fmla="*/ 65 w 165"/>
                <a:gd name="T31" fmla="*/ 158 h 250"/>
                <a:gd name="T32" fmla="*/ 63 w 165"/>
                <a:gd name="T33" fmla="*/ 167 h 250"/>
                <a:gd name="T34" fmla="*/ 91 w 165"/>
                <a:gd name="T35" fmla="*/ 168 h 250"/>
                <a:gd name="T36" fmla="*/ 88 w 165"/>
                <a:gd name="T37" fmla="*/ 176 h 250"/>
                <a:gd name="T38" fmla="*/ 63 w 165"/>
                <a:gd name="T39" fmla="*/ 184 h 250"/>
                <a:gd name="T40" fmla="*/ 54 w 165"/>
                <a:gd name="T41" fmla="*/ 196 h 250"/>
                <a:gd name="T42" fmla="*/ 27 w 165"/>
                <a:gd name="T43" fmla="*/ 184 h 250"/>
                <a:gd name="T44" fmla="*/ 4 w 165"/>
                <a:gd name="T45" fmla="*/ 181 h 250"/>
                <a:gd name="T46" fmla="*/ 13 w 165"/>
                <a:gd name="T47" fmla="*/ 191 h 250"/>
                <a:gd name="T48" fmla="*/ 70 w 165"/>
                <a:gd name="T49" fmla="*/ 207 h 250"/>
                <a:gd name="T50" fmla="*/ 67 w 165"/>
                <a:gd name="T51" fmla="*/ 215 h 250"/>
                <a:gd name="T52" fmla="*/ 31 w 165"/>
                <a:gd name="T53" fmla="*/ 225 h 250"/>
                <a:gd name="T54" fmla="*/ 0 w 165"/>
                <a:gd name="T55" fmla="*/ 249 h 250"/>
                <a:gd name="T56" fmla="*/ 31 w 165"/>
                <a:gd name="T57" fmla="*/ 230 h 250"/>
                <a:gd name="T58" fmla="*/ 79 w 165"/>
                <a:gd name="T59" fmla="*/ 215 h 250"/>
                <a:gd name="T60" fmla="*/ 129 w 165"/>
                <a:gd name="T61" fmla="*/ 202 h 250"/>
                <a:gd name="T62" fmla="*/ 164 w 165"/>
                <a:gd name="T63" fmla="*/ 181 h 250"/>
                <a:gd name="T64" fmla="*/ 156 w 165"/>
                <a:gd name="T65" fmla="*/ 167 h 250"/>
                <a:gd name="T66" fmla="*/ 131 w 165"/>
                <a:gd name="T67" fmla="*/ 140 h 250"/>
                <a:gd name="T68" fmla="*/ 132 w 165"/>
                <a:gd name="T69" fmla="*/ 125 h 250"/>
                <a:gd name="T70" fmla="*/ 124 w 165"/>
                <a:gd name="T71" fmla="*/ 110 h 250"/>
                <a:gd name="T72" fmla="*/ 143 w 165"/>
                <a:gd name="T73" fmla="*/ 89 h 250"/>
                <a:gd name="T74" fmla="*/ 155 w 165"/>
                <a:gd name="T75" fmla="*/ 93 h 250"/>
                <a:gd name="T76" fmla="*/ 163 w 165"/>
                <a:gd name="T77" fmla="*/ 84 h 250"/>
                <a:gd name="T78" fmla="*/ 158 w 165"/>
                <a:gd name="T79" fmla="*/ 58 h 250"/>
                <a:gd name="T80" fmla="*/ 158 w 165"/>
                <a:gd name="T81" fmla="*/ 18 h 250"/>
                <a:gd name="T82" fmla="*/ 140 w 165"/>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 h="250">
                  <a:moveTo>
                    <a:pt x="140" y="0"/>
                  </a:moveTo>
                  <a:lnTo>
                    <a:pt x="126" y="11"/>
                  </a:lnTo>
                  <a:lnTo>
                    <a:pt x="110" y="3"/>
                  </a:lnTo>
                  <a:lnTo>
                    <a:pt x="90" y="3"/>
                  </a:lnTo>
                  <a:lnTo>
                    <a:pt x="81" y="11"/>
                  </a:lnTo>
                  <a:lnTo>
                    <a:pt x="93" y="48"/>
                  </a:lnTo>
                  <a:lnTo>
                    <a:pt x="93" y="68"/>
                  </a:lnTo>
                  <a:lnTo>
                    <a:pt x="82" y="49"/>
                  </a:lnTo>
                  <a:lnTo>
                    <a:pt x="57" y="40"/>
                  </a:lnTo>
                  <a:lnTo>
                    <a:pt x="93" y="94"/>
                  </a:lnTo>
                  <a:lnTo>
                    <a:pt x="96" y="112"/>
                  </a:lnTo>
                  <a:lnTo>
                    <a:pt x="59" y="94"/>
                  </a:lnTo>
                  <a:lnTo>
                    <a:pt x="39" y="100"/>
                  </a:lnTo>
                  <a:lnTo>
                    <a:pt x="71" y="134"/>
                  </a:lnTo>
                  <a:lnTo>
                    <a:pt x="91" y="146"/>
                  </a:lnTo>
                  <a:lnTo>
                    <a:pt x="65" y="158"/>
                  </a:lnTo>
                  <a:lnTo>
                    <a:pt x="63" y="167"/>
                  </a:lnTo>
                  <a:lnTo>
                    <a:pt x="91" y="168"/>
                  </a:lnTo>
                  <a:lnTo>
                    <a:pt x="88" y="176"/>
                  </a:lnTo>
                  <a:lnTo>
                    <a:pt x="63" y="184"/>
                  </a:lnTo>
                  <a:lnTo>
                    <a:pt x="54" y="196"/>
                  </a:lnTo>
                  <a:lnTo>
                    <a:pt x="27" y="184"/>
                  </a:lnTo>
                  <a:lnTo>
                    <a:pt x="4" y="181"/>
                  </a:lnTo>
                  <a:lnTo>
                    <a:pt x="13" y="191"/>
                  </a:lnTo>
                  <a:lnTo>
                    <a:pt x="70" y="207"/>
                  </a:lnTo>
                  <a:lnTo>
                    <a:pt x="67" y="215"/>
                  </a:lnTo>
                  <a:lnTo>
                    <a:pt x="31" y="225"/>
                  </a:lnTo>
                  <a:lnTo>
                    <a:pt x="0" y="249"/>
                  </a:lnTo>
                  <a:lnTo>
                    <a:pt x="31" y="230"/>
                  </a:lnTo>
                  <a:lnTo>
                    <a:pt x="79" y="215"/>
                  </a:lnTo>
                  <a:lnTo>
                    <a:pt x="129" y="202"/>
                  </a:lnTo>
                  <a:lnTo>
                    <a:pt x="164" y="181"/>
                  </a:lnTo>
                  <a:lnTo>
                    <a:pt x="156" y="167"/>
                  </a:lnTo>
                  <a:lnTo>
                    <a:pt x="131" y="140"/>
                  </a:lnTo>
                  <a:lnTo>
                    <a:pt x="132" y="125"/>
                  </a:lnTo>
                  <a:lnTo>
                    <a:pt x="124" y="110"/>
                  </a:lnTo>
                  <a:lnTo>
                    <a:pt x="143" y="89"/>
                  </a:lnTo>
                  <a:lnTo>
                    <a:pt x="155" y="93"/>
                  </a:lnTo>
                  <a:lnTo>
                    <a:pt x="163" y="84"/>
                  </a:lnTo>
                  <a:lnTo>
                    <a:pt x="158" y="58"/>
                  </a:lnTo>
                  <a:lnTo>
                    <a:pt x="158" y="18"/>
                  </a:lnTo>
                  <a:lnTo>
                    <a:pt x="14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7" name="Freeform 337"/>
            <p:cNvSpPr>
              <a:spLocks/>
            </p:cNvSpPr>
            <p:nvPr/>
          </p:nvSpPr>
          <p:spPr bwMode="auto">
            <a:xfrm>
              <a:off x="4208" y="3495"/>
              <a:ext cx="89" cy="114"/>
            </a:xfrm>
            <a:custGeom>
              <a:avLst/>
              <a:gdLst>
                <a:gd name="T0" fmla="*/ 0 w 89"/>
                <a:gd name="T1" fmla="*/ 16 h 114"/>
                <a:gd name="T2" fmla="*/ 5 w 89"/>
                <a:gd name="T3" fmla="*/ 28 h 114"/>
                <a:gd name="T4" fmla="*/ 10 w 89"/>
                <a:gd name="T5" fmla="*/ 33 h 114"/>
                <a:gd name="T6" fmla="*/ 28 w 89"/>
                <a:gd name="T7" fmla="*/ 84 h 114"/>
                <a:gd name="T8" fmla="*/ 30 w 89"/>
                <a:gd name="T9" fmla="*/ 106 h 114"/>
                <a:gd name="T10" fmla="*/ 34 w 89"/>
                <a:gd name="T11" fmla="*/ 113 h 114"/>
                <a:gd name="T12" fmla="*/ 42 w 89"/>
                <a:gd name="T13" fmla="*/ 101 h 114"/>
                <a:gd name="T14" fmla="*/ 67 w 89"/>
                <a:gd name="T15" fmla="*/ 95 h 114"/>
                <a:gd name="T16" fmla="*/ 62 w 89"/>
                <a:gd name="T17" fmla="*/ 89 h 114"/>
                <a:gd name="T18" fmla="*/ 40 w 89"/>
                <a:gd name="T19" fmla="*/ 87 h 114"/>
                <a:gd name="T20" fmla="*/ 34 w 89"/>
                <a:gd name="T21" fmla="*/ 80 h 114"/>
                <a:gd name="T22" fmla="*/ 74 w 89"/>
                <a:gd name="T23" fmla="*/ 80 h 114"/>
                <a:gd name="T24" fmla="*/ 77 w 89"/>
                <a:gd name="T25" fmla="*/ 94 h 114"/>
                <a:gd name="T26" fmla="*/ 88 w 89"/>
                <a:gd name="T27" fmla="*/ 80 h 114"/>
                <a:gd name="T28" fmla="*/ 80 w 89"/>
                <a:gd name="T29" fmla="*/ 36 h 114"/>
                <a:gd name="T30" fmla="*/ 63 w 89"/>
                <a:gd name="T31" fmla="*/ 0 h 114"/>
                <a:gd name="T32" fmla="*/ 0 w 89"/>
                <a:gd name="T33" fmla="*/ 1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14">
                  <a:moveTo>
                    <a:pt x="0" y="16"/>
                  </a:moveTo>
                  <a:lnTo>
                    <a:pt x="5" y="28"/>
                  </a:lnTo>
                  <a:lnTo>
                    <a:pt x="10" y="33"/>
                  </a:lnTo>
                  <a:lnTo>
                    <a:pt x="28" y="84"/>
                  </a:lnTo>
                  <a:lnTo>
                    <a:pt x="30" y="106"/>
                  </a:lnTo>
                  <a:lnTo>
                    <a:pt x="34" y="113"/>
                  </a:lnTo>
                  <a:lnTo>
                    <a:pt x="42" y="101"/>
                  </a:lnTo>
                  <a:lnTo>
                    <a:pt x="67" y="95"/>
                  </a:lnTo>
                  <a:lnTo>
                    <a:pt x="62" y="89"/>
                  </a:lnTo>
                  <a:lnTo>
                    <a:pt x="40" y="87"/>
                  </a:lnTo>
                  <a:lnTo>
                    <a:pt x="34" y="80"/>
                  </a:lnTo>
                  <a:lnTo>
                    <a:pt x="74" y="80"/>
                  </a:lnTo>
                  <a:lnTo>
                    <a:pt x="77" y="94"/>
                  </a:lnTo>
                  <a:lnTo>
                    <a:pt x="88" y="80"/>
                  </a:lnTo>
                  <a:lnTo>
                    <a:pt x="80" y="36"/>
                  </a:lnTo>
                  <a:lnTo>
                    <a:pt x="63" y="0"/>
                  </a:lnTo>
                  <a:lnTo>
                    <a:pt x="0" y="1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8" name="Freeform 338"/>
            <p:cNvSpPr>
              <a:spLocks/>
            </p:cNvSpPr>
            <p:nvPr/>
          </p:nvSpPr>
          <p:spPr bwMode="auto">
            <a:xfrm>
              <a:off x="4276" y="3592"/>
              <a:ext cx="27" cy="60"/>
            </a:xfrm>
            <a:custGeom>
              <a:avLst/>
              <a:gdLst>
                <a:gd name="T0" fmla="*/ 0 w 27"/>
                <a:gd name="T1" fmla="*/ 40 h 60"/>
                <a:gd name="T2" fmla="*/ 22 w 27"/>
                <a:gd name="T3" fmla="*/ 0 h 60"/>
                <a:gd name="T4" fmla="*/ 26 w 27"/>
                <a:gd name="T5" fmla="*/ 8 h 60"/>
                <a:gd name="T6" fmla="*/ 26 w 27"/>
                <a:gd name="T7" fmla="*/ 53 h 60"/>
                <a:gd name="T8" fmla="*/ 24 w 27"/>
                <a:gd name="T9" fmla="*/ 50 h 60"/>
                <a:gd name="T10" fmla="*/ 24 w 27"/>
                <a:gd name="T11" fmla="*/ 16 h 60"/>
                <a:gd name="T12" fmla="*/ 10 w 27"/>
                <a:gd name="T13" fmla="*/ 26 h 60"/>
                <a:gd name="T14" fmla="*/ 5 w 27"/>
                <a:gd name="T15" fmla="*/ 39 h 60"/>
                <a:gd name="T16" fmla="*/ 21 w 27"/>
                <a:gd name="T17" fmla="*/ 55 h 60"/>
                <a:gd name="T18" fmla="*/ 20 w 27"/>
                <a:gd name="T19" fmla="*/ 59 h 60"/>
                <a:gd name="T20" fmla="*/ 0 w 27"/>
                <a:gd name="T21"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0">
                  <a:moveTo>
                    <a:pt x="0" y="40"/>
                  </a:moveTo>
                  <a:lnTo>
                    <a:pt x="22" y="0"/>
                  </a:lnTo>
                  <a:lnTo>
                    <a:pt x="26" y="8"/>
                  </a:lnTo>
                  <a:lnTo>
                    <a:pt x="26" y="53"/>
                  </a:lnTo>
                  <a:lnTo>
                    <a:pt x="24" y="50"/>
                  </a:lnTo>
                  <a:lnTo>
                    <a:pt x="24" y="16"/>
                  </a:lnTo>
                  <a:lnTo>
                    <a:pt x="10" y="26"/>
                  </a:lnTo>
                  <a:lnTo>
                    <a:pt x="5" y="39"/>
                  </a:lnTo>
                  <a:lnTo>
                    <a:pt x="21" y="55"/>
                  </a:lnTo>
                  <a:lnTo>
                    <a:pt x="20" y="59"/>
                  </a:lnTo>
                  <a:lnTo>
                    <a:pt x="0" y="4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59" name="Freeform 339"/>
            <p:cNvSpPr>
              <a:spLocks/>
            </p:cNvSpPr>
            <p:nvPr/>
          </p:nvSpPr>
          <p:spPr bwMode="auto">
            <a:xfrm>
              <a:off x="4294" y="3583"/>
              <a:ext cx="28" cy="106"/>
            </a:xfrm>
            <a:custGeom>
              <a:avLst/>
              <a:gdLst>
                <a:gd name="T0" fmla="*/ 9 w 28"/>
                <a:gd name="T1" fmla="*/ 0 h 106"/>
                <a:gd name="T2" fmla="*/ 15 w 28"/>
                <a:gd name="T3" fmla="*/ 70 h 106"/>
                <a:gd name="T4" fmla="*/ 4 w 28"/>
                <a:gd name="T5" fmla="*/ 88 h 106"/>
                <a:gd name="T6" fmla="*/ 0 w 28"/>
                <a:gd name="T7" fmla="*/ 91 h 106"/>
                <a:gd name="T8" fmla="*/ 13 w 28"/>
                <a:gd name="T9" fmla="*/ 105 h 106"/>
                <a:gd name="T10" fmla="*/ 19 w 28"/>
                <a:gd name="T11" fmla="*/ 102 h 106"/>
                <a:gd name="T12" fmla="*/ 24 w 28"/>
                <a:gd name="T13" fmla="*/ 92 h 106"/>
                <a:gd name="T14" fmla="*/ 27 w 28"/>
                <a:gd name="T15" fmla="*/ 81 h 106"/>
                <a:gd name="T16" fmla="*/ 22 w 28"/>
                <a:gd name="T17" fmla="*/ 74 h 106"/>
                <a:gd name="T18" fmla="*/ 19 w 28"/>
                <a:gd name="T19" fmla="*/ 35 h 106"/>
                <a:gd name="T20" fmla="*/ 11 w 28"/>
                <a:gd name="T21" fmla="*/ 0 h 106"/>
                <a:gd name="T22" fmla="*/ 9 w 28"/>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06">
                  <a:moveTo>
                    <a:pt x="9" y="0"/>
                  </a:moveTo>
                  <a:lnTo>
                    <a:pt x="15" y="70"/>
                  </a:lnTo>
                  <a:lnTo>
                    <a:pt x="4" y="88"/>
                  </a:lnTo>
                  <a:lnTo>
                    <a:pt x="0" y="91"/>
                  </a:lnTo>
                  <a:lnTo>
                    <a:pt x="13" y="105"/>
                  </a:lnTo>
                  <a:lnTo>
                    <a:pt x="19" y="102"/>
                  </a:lnTo>
                  <a:lnTo>
                    <a:pt x="24" y="92"/>
                  </a:lnTo>
                  <a:lnTo>
                    <a:pt x="27" y="81"/>
                  </a:lnTo>
                  <a:lnTo>
                    <a:pt x="22" y="74"/>
                  </a:lnTo>
                  <a:lnTo>
                    <a:pt x="19" y="35"/>
                  </a:lnTo>
                  <a:lnTo>
                    <a:pt x="11" y="0"/>
                  </a:lnTo>
                  <a:lnTo>
                    <a:pt x="9"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0" name="Freeform 340"/>
            <p:cNvSpPr>
              <a:spLocks/>
            </p:cNvSpPr>
            <p:nvPr/>
          </p:nvSpPr>
          <p:spPr bwMode="auto">
            <a:xfrm>
              <a:off x="4271" y="3636"/>
              <a:ext cx="26" cy="30"/>
            </a:xfrm>
            <a:custGeom>
              <a:avLst/>
              <a:gdLst>
                <a:gd name="T0" fmla="*/ 4 w 26"/>
                <a:gd name="T1" fmla="*/ 0 h 30"/>
                <a:gd name="T2" fmla="*/ 0 w 26"/>
                <a:gd name="T3" fmla="*/ 8 h 30"/>
                <a:gd name="T4" fmla="*/ 21 w 26"/>
                <a:gd name="T5" fmla="*/ 29 h 30"/>
                <a:gd name="T6" fmla="*/ 25 w 26"/>
                <a:gd name="T7" fmla="*/ 24 h 30"/>
                <a:gd name="T8" fmla="*/ 25 w 26"/>
                <a:gd name="T9" fmla="*/ 20 h 30"/>
                <a:gd name="T10" fmla="*/ 4 w 26"/>
                <a:gd name="T11" fmla="*/ 0 h 30"/>
              </a:gdLst>
              <a:ahLst/>
              <a:cxnLst>
                <a:cxn ang="0">
                  <a:pos x="T0" y="T1"/>
                </a:cxn>
                <a:cxn ang="0">
                  <a:pos x="T2" y="T3"/>
                </a:cxn>
                <a:cxn ang="0">
                  <a:pos x="T4" y="T5"/>
                </a:cxn>
                <a:cxn ang="0">
                  <a:pos x="T6" y="T7"/>
                </a:cxn>
                <a:cxn ang="0">
                  <a:pos x="T8" y="T9"/>
                </a:cxn>
                <a:cxn ang="0">
                  <a:pos x="T10" y="T11"/>
                </a:cxn>
              </a:cxnLst>
              <a:rect l="0" t="0" r="r" b="b"/>
              <a:pathLst>
                <a:path w="26" h="30">
                  <a:moveTo>
                    <a:pt x="4" y="0"/>
                  </a:moveTo>
                  <a:lnTo>
                    <a:pt x="0" y="8"/>
                  </a:lnTo>
                  <a:lnTo>
                    <a:pt x="21" y="29"/>
                  </a:lnTo>
                  <a:lnTo>
                    <a:pt x="25" y="24"/>
                  </a:lnTo>
                  <a:lnTo>
                    <a:pt x="25" y="20"/>
                  </a:lnTo>
                  <a:lnTo>
                    <a:pt x="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1" name="Freeform 341"/>
            <p:cNvSpPr>
              <a:spLocks/>
            </p:cNvSpPr>
            <p:nvPr/>
          </p:nvSpPr>
          <p:spPr bwMode="auto">
            <a:xfrm>
              <a:off x="4265" y="3647"/>
              <a:ext cx="27" cy="28"/>
            </a:xfrm>
            <a:custGeom>
              <a:avLst/>
              <a:gdLst>
                <a:gd name="T0" fmla="*/ 4 w 27"/>
                <a:gd name="T1" fmla="*/ 0 h 28"/>
                <a:gd name="T2" fmla="*/ 0 w 27"/>
                <a:gd name="T3" fmla="*/ 8 h 28"/>
                <a:gd name="T4" fmla="*/ 21 w 27"/>
                <a:gd name="T5" fmla="*/ 27 h 28"/>
                <a:gd name="T6" fmla="*/ 26 w 27"/>
                <a:gd name="T7" fmla="*/ 22 h 28"/>
                <a:gd name="T8" fmla="*/ 4 w 27"/>
                <a:gd name="T9" fmla="*/ 0 h 28"/>
              </a:gdLst>
              <a:ahLst/>
              <a:cxnLst>
                <a:cxn ang="0">
                  <a:pos x="T0" y="T1"/>
                </a:cxn>
                <a:cxn ang="0">
                  <a:pos x="T2" y="T3"/>
                </a:cxn>
                <a:cxn ang="0">
                  <a:pos x="T4" y="T5"/>
                </a:cxn>
                <a:cxn ang="0">
                  <a:pos x="T6" y="T7"/>
                </a:cxn>
                <a:cxn ang="0">
                  <a:pos x="T8" y="T9"/>
                </a:cxn>
              </a:cxnLst>
              <a:rect l="0" t="0" r="r" b="b"/>
              <a:pathLst>
                <a:path w="27" h="28">
                  <a:moveTo>
                    <a:pt x="4" y="0"/>
                  </a:moveTo>
                  <a:lnTo>
                    <a:pt x="0" y="8"/>
                  </a:lnTo>
                  <a:lnTo>
                    <a:pt x="21" y="27"/>
                  </a:lnTo>
                  <a:lnTo>
                    <a:pt x="26" y="22"/>
                  </a:lnTo>
                  <a:lnTo>
                    <a:pt x="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2" name="Freeform 342"/>
            <p:cNvSpPr>
              <a:spLocks/>
            </p:cNvSpPr>
            <p:nvPr/>
          </p:nvSpPr>
          <p:spPr bwMode="auto">
            <a:xfrm>
              <a:off x="4267" y="3662"/>
              <a:ext cx="14" cy="15"/>
            </a:xfrm>
            <a:custGeom>
              <a:avLst/>
              <a:gdLst>
                <a:gd name="T0" fmla="*/ 0 w 14"/>
                <a:gd name="T1" fmla="*/ 0 h 15"/>
                <a:gd name="T2" fmla="*/ 6 w 14"/>
                <a:gd name="T3" fmla="*/ 14 h 15"/>
                <a:gd name="T4" fmla="*/ 10 w 14"/>
                <a:gd name="T5" fmla="*/ 14 h 15"/>
                <a:gd name="T6" fmla="*/ 13 w 14"/>
                <a:gd name="T7" fmla="*/ 13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6" y="14"/>
                  </a:lnTo>
                  <a:lnTo>
                    <a:pt x="10" y="14"/>
                  </a:lnTo>
                  <a:lnTo>
                    <a:pt x="13" y="13"/>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3" name="Freeform 343"/>
            <p:cNvSpPr>
              <a:spLocks/>
            </p:cNvSpPr>
            <p:nvPr/>
          </p:nvSpPr>
          <p:spPr bwMode="auto">
            <a:xfrm>
              <a:off x="4284" y="3464"/>
              <a:ext cx="140" cy="199"/>
            </a:xfrm>
            <a:custGeom>
              <a:avLst/>
              <a:gdLst>
                <a:gd name="T0" fmla="*/ 0 w 140"/>
                <a:gd name="T1" fmla="*/ 33 h 199"/>
                <a:gd name="T2" fmla="*/ 15 w 140"/>
                <a:gd name="T3" fmla="*/ 69 h 199"/>
                <a:gd name="T4" fmla="*/ 23 w 140"/>
                <a:gd name="T5" fmla="*/ 106 h 199"/>
                <a:gd name="T6" fmla="*/ 20 w 140"/>
                <a:gd name="T7" fmla="*/ 70 h 199"/>
                <a:gd name="T8" fmla="*/ 37 w 140"/>
                <a:gd name="T9" fmla="*/ 95 h 199"/>
                <a:gd name="T10" fmla="*/ 43 w 140"/>
                <a:gd name="T11" fmla="*/ 145 h 199"/>
                <a:gd name="T12" fmla="*/ 41 w 140"/>
                <a:gd name="T13" fmla="*/ 93 h 199"/>
                <a:gd name="T14" fmla="*/ 32 w 140"/>
                <a:gd name="T15" fmla="*/ 58 h 199"/>
                <a:gd name="T16" fmla="*/ 38 w 140"/>
                <a:gd name="T17" fmla="*/ 48 h 199"/>
                <a:gd name="T18" fmla="*/ 72 w 140"/>
                <a:gd name="T19" fmla="*/ 128 h 199"/>
                <a:gd name="T20" fmla="*/ 119 w 140"/>
                <a:gd name="T21" fmla="*/ 169 h 199"/>
                <a:gd name="T22" fmla="*/ 139 w 140"/>
                <a:gd name="T23" fmla="*/ 198 h 199"/>
                <a:gd name="T24" fmla="*/ 107 w 140"/>
                <a:gd name="T25" fmla="*/ 140 h 199"/>
                <a:gd name="T26" fmla="*/ 81 w 140"/>
                <a:gd name="T27" fmla="*/ 118 h 199"/>
                <a:gd name="T28" fmla="*/ 103 w 140"/>
                <a:gd name="T29" fmla="*/ 121 h 199"/>
                <a:gd name="T30" fmla="*/ 125 w 140"/>
                <a:gd name="T31" fmla="*/ 110 h 199"/>
                <a:gd name="T32" fmla="*/ 102 w 140"/>
                <a:gd name="T33" fmla="*/ 110 h 199"/>
                <a:gd name="T34" fmla="*/ 82 w 140"/>
                <a:gd name="T35" fmla="*/ 99 h 199"/>
                <a:gd name="T36" fmla="*/ 64 w 140"/>
                <a:gd name="T37" fmla="*/ 96 h 199"/>
                <a:gd name="T38" fmla="*/ 41 w 140"/>
                <a:gd name="T39" fmla="*/ 30 h 199"/>
                <a:gd name="T40" fmla="*/ 30 w 140"/>
                <a:gd name="T41" fmla="*/ 24 h 199"/>
                <a:gd name="T42" fmla="*/ 25 w 140"/>
                <a:gd name="T43" fmla="*/ 0 h 199"/>
                <a:gd name="T44" fmla="*/ 18 w 140"/>
                <a:gd name="T45" fmla="*/ 2 h 199"/>
                <a:gd name="T46" fmla="*/ 10 w 140"/>
                <a:gd name="T47" fmla="*/ 25 h 199"/>
                <a:gd name="T48" fmla="*/ 0 w 140"/>
                <a:gd name="T49" fmla="*/ 3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99">
                  <a:moveTo>
                    <a:pt x="0" y="33"/>
                  </a:moveTo>
                  <a:lnTo>
                    <a:pt x="15" y="69"/>
                  </a:lnTo>
                  <a:lnTo>
                    <a:pt x="23" y="106"/>
                  </a:lnTo>
                  <a:lnTo>
                    <a:pt x="20" y="70"/>
                  </a:lnTo>
                  <a:lnTo>
                    <a:pt x="37" y="95"/>
                  </a:lnTo>
                  <a:lnTo>
                    <a:pt x="43" y="145"/>
                  </a:lnTo>
                  <a:lnTo>
                    <a:pt x="41" y="93"/>
                  </a:lnTo>
                  <a:lnTo>
                    <a:pt x="32" y="58"/>
                  </a:lnTo>
                  <a:lnTo>
                    <a:pt x="38" y="48"/>
                  </a:lnTo>
                  <a:lnTo>
                    <a:pt x="72" y="128"/>
                  </a:lnTo>
                  <a:lnTo>
                    <a:pt x="119" y="169"/>
                  </a:lnTo>
                  <a:lnTo>
                    <a:pt x="139" y="198"/>
                  </a:lnTo>
                  <a:lnTo>
                    <a:pt x="107" y="140"/>
                  </a:lnTo>
                  <a:lnTo>
                    <a:pt x="81" y="118"/>
                  </a:lnTo>
                  <a:lnTo>
                    <a:pt x="103" y="121"/>
                  </a:lnTo>
                  <a:lnTo>
                    <a:pt x="125" y="110"/>
                  </a:lnTo>
                  <a:lnTo>
                    <a:pt x="102" y="110"/>
                  </a:lnTo>
                  <a:lnTo>
                    <a:pt x="82" y="99"/>
                  </a:lnTo>
                  <a:lnTo>
                    <a:pt x="64" y="96"/>
                  </a:lnTo>
                  <a:lnTo>
                    <a:pt x="41" y="30"/>
                  </a:lnTo>
                  <a:lnTo>
                    <a:pt x="30" y="24"/>
                  </a:lnTo>
                  <a:lnTo>
                    <a:pt x="25" y="0"/>
                  </a:lnTo>
                  <a:lnTo>
                    <a:pt x="18" y="2"/>
                  </a:lnTo>
                  <a:lnTo>
                    <a:pt x="10" y="25"/>
                  </a:lnTo>
                  <a:lnTo>
                    <a:pt x="0" y="3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4" name="Freeform 344"/>
            <p:cNvSpPr>
              <a:spLocks/>
            </p:cNvSpPr>
            <p:nvPr/>
          </p:nvSpPr>
          <p:spPr bwMode="auto">
            <a:xfrm>
              <a:off x="4263" y="3685"/>
              <a:ext cx="99" cy="52"/>
            </a:xfrm>
            <a:custGeom>
              <a:avLst/>
              <a:gdLst>
                <a:gd name="T0" fmla="*/ 98 w 99"/>
                <a:gd name="T1" fmla="*/ 28 h 52"/>
                <a:gd name="T2" fmla="*/ 89 w 99"/>
                <a:gd name="T3" fmla="*/ 33 h 52"/>
                <a:gd name="T4" fmla="*/ 80 w 99"/>
                <a:gd name="T5" fmla="*/ 33 h 52"/>
                <a:gd name="T6" fmla="*/ 51 w 99"/>
                <a:gd name="T7" fmla="*/ 10 h 52"/>
                <a:gd name="T8" fmla="*/ 75 w 99"/>
                <a:gd name="T9" fmla="*/ 33 h 52"/>
                <a:gd name="T10" fmla="*/ 66 w 99"/>
                <a:gd name="T11" fmla="*/ 36 h 52"/>
                <a:gd name="T12" fmla="*/ 28 w 99"/>
                <a:gd name="T13" fmla="*/ 0 h 52"/>
                <a:gd name="T14" fmla="*/ 13 w 99"/>
                <a:gd name="T15" fmla="*/ 3 h 52"/>
                <a:gd name="T16" fmla="*/ 20 w 99"/>
                <a:gd name="T17" fmla="*/ 12 h 52"/>
                <a:gd name="T18" fmla="*/ 3 w 99"/>
                <a:gd name="T19" fmla="*/ 12 h 52"/>
                <a:gd name="T20" fmla="*/ 0 w 99"/>
                <a:gd name="T21" fmla="*/ 17 h 52"/>
                <a:gd name="T22" fmla="*/ 5 w 99"/>
                <a:gd name="T23" fmla="*/ 33 h 52"/>
                <a:gd name="T24" fmla="*/ 11 w 99"/>
                <a:gd name="T25" fmla="*/ 36 h 52"/>
                <a:gd name="T26" fmla="*/ 7 w 99"/>
                <a:gd name="T27" fmla="*/ 17 h 52"/>
                <a:gd name="T28" fmla="*/ 25 w 99"/>
                <a:gd name="T29" fmla="*/ 19 h 52"/>
                <a:gd name="T30" fmla="*/ 49 w 99"/>
                <a:gd name="T31" fmla="*/ 51 h 52"/>
                <a:gd name="T32" fmla="*/ 58 w 99"/>
                <a:gd name="T33" fmla="*/ 51 h 52"/>
                <a:gd name="T34" fmla="*/ 89 w 99"/>
                <a:gd name="T35" fmla="*/ 39 h 52"/>
                <a:gd name="T36" fmla="*/ 98 w 99"/>
                <a:gd name="T37"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52">
                  <a:moveTo>
                    <a:pt x="98" y="28"/>
                  </a:moveTo>
                  <a:lnTo>
                    <a:pt x="89" y="33"/>
                  </a:lnTo>
                  <a:lnTo>
                    <a:pt x="80" y="33"/>
                  </a:lnTo>
                  <a:lnTo>
                    <a:pt x="51" y="10"/>
                  </a:lnTo>
                  <a:lnTo>
                    <a:pt x="75" y="33"/>
                  </a:lnTo>
                  <a:lnTo>
                    <a:pt x="66" y="36"/>
                  </a:lnTo>
                  <a:lnTo>
                    <a:pt x="28" y="0"/>
                  </a:lnTo>
                  <a:lnTo>
                    <a:pt x="13" y="3"/>
                  </a:lnTo>
                  <a:lnTo>
                    <a:pt x="20" y="12"/>
                  </a:lnTo>
                  <a:lnTo>
                    <a:pt x="3" y="12"/>
                  </a:lnTo>
                  <a:lnTo>
                    <a:pt x="0" y="17"/>
                  </a:lnTo>
                  <a:lnTo>
                    <a:pt x="5" y="33"/>
                  </a:lnTo>
                  <a:lnTo>
                    <a:pt x="11" y="36"/>
                  </a:lnTo>
                  <a:lnTo>
                    <a:pt x="7" y="17"/>
                  </a:lnTo>
                  <a:lnTo>
                    <a:pt x="25" y="19"/>
                  </a:lnTo>
                  <a:lnTo>
                    <a:pt x="49" y="51"/>
                  </a:lnTo>
                  <a:lnTo>
                    <a:pt x="58" y="51"/>
                  </a:lnTo>
                  <a:lnTo>
                    <a:pt x="89" y="39"/>
                  </a:lnTo>
                  <a:lnTo>
                    <a:pt x="98" y="2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5" name="Freeform 345"/>
            <p:cNvSpPr>
              <a:spLocks/>
            </p:cNvSpPr>
            <p:nvPr/>
          </p:nvSpPr>
          <p:spPr bwMode="auto">
            <a:xfrm>
              <a:off x="4244" y="3715"/>
              <a:ext cx="62" cy="88"/>
            </a:xfrm>
            <a:custGeom>
              <a:avLst/>
              <a:gdLst>
                <a:gd name="T0" fmla="*/ 57 w 62"/>
                <a:gd name="T1" fmla="*/ 0 h 88"/>
                <a:gd name="T2" fmla="*/ 26 w 62"/>
                <a:gd name="T3" fmla="*/ 0 h 88"/>
                <a:gd name="T4" fmla="*/ 30 w 62"/>
                <a:gd name="T5" fmla="*/ 5 h 88"/>
                <a:gd name="T6" fmla="*/ 31 w 62"/>
                <a:gd name="T7" fmla="*/ 29 h 88"/>
                <a:gd name="T8" fmla="*/ 22 w 62"/>
                <a:gd name="T9" fmla="*/ 36 h 88"/>
                <a:gd name="T10" fmla="*/ 12 w 62"/>
                <a:gd name="T11" fmla="*/ 23 h 88"/>
                <a:gd name="T12" fmla="*/ 9 w 62"/>
                <a:gd name="T13" fmla="*/ 6 h 88"/>
                <a:gd name="T14" fmla="*/ 0 w 62"/>
                <a:gd name="T15" fmla="*/ 4 h 88"/>
                <a:gd name="T16" fmla="*/ 4 w 62"/>
                <a:gd name="T17" fmla="*/ 74 h 88"/>
                <a:gd name="T18" fmla="*/ 33 w 62"/>
                <a:gd name="T19" fmla="*/ 59 h 88"/>
                <a:gd name="T20" fmla="*/ 34 w 62"/>
                <a:gd name="T21" fmla="*/ 63 h 88"/>
                <a:gd name="T22" fmla="*/ 30 w 62"/>
                <a:gd name="T23" fmla="*/ 87 h 88"/>
                <a:gd name="T24" fmla="*/ 43 w 62"/>
                <a:gd name="T25" fmla="*/ 48 h 88"/>
                <a:gd name="T26" fmla="*/ 43 w 62"/>
                <a:gd name="T27" fmla="*/ 13 h 88"/>
                <a:gd name="T28" fmla="*/ 46 w 62"/>
                <a:gd name="T29" fmla="*/ 6 h 88"/>
                <a:gd name="T30" fmla="*/ 61 w 62"/>
                <a:gd name="T31" fmla="*/ 3 h 88"/>
                <a:gd name="T32" fmla="*/ 57 w 62"/>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88">
                  <a:moveTo>
                    <a:pt x="57" y="0"/>
                  </a:moveTo>
                  <a:lnTo>
                    <a:pt x="26" y="0"/>
                  </a:lnTo>
                  <a:lnTo>
                    <a:pt x="30" y="5"/>
                  </a:lnTo>
                  <a:lnTo>
                    <a:pt x="31" y="29"/>
                  </a:lnTo>
                  <a:lnTo>
                    <a:pt x="22" y="36"/>
                  </a:lnTo>
                  <a:lnTo>
                    <a:pt x="12" y="23"/>
                  </a:lnTo>
                  <a:lnTo>
                    <a:pt x="9" y="6"/>
                  </a:lnTo>
                  <a:lnTo>
                    <a:pt x="0" y="4"/>
                  </a:lnTo>
                  <a:lnTo>
                    <a:pt x="4" y="74"/>
                  </a:lnTo>
                  <a:lnTo>
                    <a:pt x="33" y="59"/>
                  </a:lnTo>
                  <a:lnTo>
                    <a:pt x="34" y="63"/>
                  </a:lnTo>
                  <a:lnTo>
                    <a:pt x="30" y="87"/>
                  </a:lnTo>
                  <a:lnTo>
                    <a:pt x="43" y="48"/>
                  </a:lnTo>
                  <a:lnTo>
                    <a:pt x="43" y="13"/>
                  </a:lnTo>
                  <a:lnTo>
                    <a:pt x="46" y="6"/>
                  </a:lnTo>
                  <a:lnTo>
                    <a:pt x="61" y="3"/>
                  </a:lnTo>
                  <a:lnTo>
                    <a:pt x="57"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6" name="Freeform 346"/>
            <p:cNvSpPr>
              <a:spLocks/>
            </p:cNvSpPr>
            <p:nvPr/>
          </p:nvSpPr>
          <p:spPr bwMode="auto">
            <a:xfrm>
              <a:off x="4309" y="3756"/>
              <a:ext cx="24" cy="23"/>
            </a:xfrm>
            <a:custGeom>
              <a:avLst/>
              <a:gdLst>
                <a:gd name="T0" fmla="*/ 0 w 24"/>
                <a:gd name="T1" fmla="*/ 0 h 23"/>
                <a:gd name="T2" fmla="*/ 8 w 24"/>
                <a:gd name="T3" fmla="*/ 15 h 23"/>
                <a:gd name="T4" fmla="*/ 3 w 24"/>
                <a:gd name="T5" fmla="*/ 17 h 23"/>
                <a:gd name="T6" fmla="*/ 18 w 24"/>
                <a:gd name="T7" fmla="*/ 22 h 23"/>
                <a:gd name="T8" fmla="*/ 23 w 24"/>
                <a:gd name="T9" fmla="*/ 19 h 23"/>
                <a:gd name="T10" fmla="*/ 12 w 24"/>
                <a:gd name="T11" fmla="*/ 15 h 23"/>
                <a:gd name="T12" fmla="*/ 0 w 2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4" h="23">
                  <a:moveTo>
                    <a:pt x="0" y="0"/>
                  </a:moveTo>
                  <a:lnTo>
                    <a:pt x="8" y="15"/>
                  </a:lnTo>
                  <a:lnTo>
                    <a:pt x="3" y="17"/>
                  </a:lnTo>
                  <a:lnTo>
                    <a:pt x="18" y="22"/>
                  </a:lnTo>
                  <a:lnTo>
                    <a:pt x="23" y="19"/>
                  </a:lnTo>
                  <a:lnTo>
                    <a:pt x="12" y="15"/>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7" name="Freeform 347"/>
            <p:cNvSpPr>
              <a:spLocks/>
            </p:cNvSpPr>
            <p:nvPr/>
          </p:nvSpPr>
          <p:spPr bwMode="auto">
            <a:xfrm>
              <a:off x="4343" y="3716"/>
              <a:ext cx="44" cy="46"/>
            </a:xfrm>
            <a:custGeom>
              <a:avLst/>
              <a:gdLst>
                <a:gd name="T0" fmla="*/ 38 w 44"/>
                <a:gd name="T1" fmla="*/ 0 h 46"/>
                <a:gd name="T2" fmla="*/ 38 w 44"/>
                <a:gd name="T3" fmla="*/ 12 h 46"/>
                <a:gd name="T4" fmla="*/ 26 w 44"/>
                <a:gd name="T5" fmla="*/ 31 h 46"/>
                <a:gd name="T6" fmla="*/ 0 w 44"/>
                <a:gd name="T7" fmla="*/ 42 h 46"/>
                <a:gd name="T8" fmla="*/ 0 w 44"/>
                <a:gd name="T9" fmla="*/ 45 h 46"/>
                <a:gd name="T10" fmla="*/ 4 w 44"/>
                <a:gd name="T11" fmla="*/ 45 h 46"/>
                <a:gd name="T12" fmla="*/ 28 w 44"/>
                <a:gd name="T13" fmla="*/ 31 h 46"/>
                <a:gd name="T14" fmla="*/ 43 w 44"/>
                <a:gd name="T15" fmla="*/ 12 h 46"/>
                <a:gd name="T16" fmla="*/ 41 w 44"/>
                <a:gd name="T17" fmla="*/ 4 h 46"/>
                <a:gd name="T18" fmla="*/ 38 w 44"/>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6">
                  <a:moveTo>
                    <a:pt x="38" y="0"/>
                  </a:moveTo>
                  <a:lnTo>
                    <a:pt x="38" y="12"/>
                  </a:lnTo>
                  <a:lnTo>
                    <a:pt x="26" y="31"/>
                  </a:lnTo>
                  <a:lnTo>
                    <a:pt x="0" y="42"/>
                  </a:lnTo>
                  <a:lnTo>
                    <a:pt x="0" y="45"/>
                  </a:lnTo>
                  <a:lnTo>
                    <a:pt x="4" y="45"/>
                  </a:lnTo>
                  <a:lnTo>
                    <a:pt x="28" y="31"/>
                  </a:lnTo>
                  <a:lnTo>
                    <a:pt x="43" y="12"/>
                  </a:lnTo>
                  <a:lnTo>
                    <a:pt x="41" y="4"/>
                  </a:lnTo>
                  <a:lnTo>
                    <a:pt x="38"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8" name="Freeform 348"/>
            <p:cNvSpPr>
              <a:spLocks/>
            </p:cNvSpPr>
            <p:nvPr/>
          </p:nvSpPr>
          <p:spPr bwMode="auto">
            <a:xfrm>
              <a:off x="4358" y="3721"/>
              <a:ext cx="44" cy="60"/>
            </a:xfrm>
            <a:custGeom>
              <a:avLst/>
              <a:gdLst>
                <a:gd name="T0" fmla="*/ 4 w 44"/>
                <a:gd name="T1" fmla="*/ 59 h 60"/>
                <a:gd name="T2" fmla="*/ 0 w 44"/>
                <a:gd name="T3" fmla="*/ 59 h 60"/>
                <a:gd name="T4" fmla="*/ 5 w 44"/>
                <a:gd name="T5" fmla="*/ 52 h 60"/>
                <a:gd name="T6" fmla="*/ 37 w 44"/>
                <a:gd name="T7" fmla="*/ 31 h 60"/>
                <a:gd name="T8" fmla="*/ 41 w 44"/>
                <a:gd name="T9" fmla="*/ 15 h 60"/>
                <a:gd name="T10" fmla="*/ 38 w 44"/>
                <a:gd name="T11" fmla="*/ 0 h 60"/>
                <a:gd name="T12" fmla="*/ 43 w 44"/>
                <a:gd name="T13" fmla="*/ 18 h 60"/>
                <a:gd name="T14" fmla="*/ 39 w 44"/>
                <a:gd name="T15" fmla="*/ 33 h 60"/>
                <a:gd name="T16" fmla="*/ 4 w 44"/>
                <a:gd name="T17"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0">
                  <a:moveTo>
                    <a:pt x="4" y="59"/>
                  </a:moveTo>
                  <a:lnTo>
                    <a:pt x="0" y="59"/>
                  </a:lnTo>
                  <a:lnTo>
                    <a:pt x="5" y="52"/>
                  </a:lnTo>
                  <a:lnTo>
                    <a:pt x="37" y="31"/>
                  </a:lnTo>
                  <a:lnTo>
                    <a:pt x="41" y="15"/>
                  </a:lnTo>
                  <a:lnTo>
                    <a:pt x="38" y="0"/>
                  </a:lnTo>
                  <a:lnTo>
                    <a:pt x="43" y="18"/>
                  </a:lnTo>
                  <a:lnTo>
                    <a:pt x="39" y="33"/>
                  </a:lnTo>
                  <a:lnTo>
                    <a:pt x="4" y="5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9" name="Freeform 349"/>
            <p:cNvSpPr>
              <a:spLocks/>
            </p:cNvSpPr>
            <p:nvPr/>
          </p:nvSpPr>
          <p:spPr bwMode="auto">
            <a:xfrm>
              <a:off x="4381" y="3745"/>
              <a:ext cx="33" cy="46"/>
            </a:xfrm>
            <a:custGeom>
              <a:avLst/>
              <a:gdLst>
                <a:gd name="T0" fmla="*/ 32 w 33"/>
                <a:gd name="T1" fmla="*/ 0 h 46"/>
                <a:gd name="T2" fmla="*/ 26 w 33"/>
                <a:gd name="T3" fmla="*/ 22 h 46"/>
                <a:gd name="T4" fmla="*/ 0 w 33"/>
                <a:gd name="T5" fmla="*/ 45 h 46"/>
                <a:gd name="T6" fmla="*/ 5 w 33"/>
                <a:gd name="T7" fmla="*/ 44 h 46"/>
                <a:gd name="T8" fmla="*/ 29 w 33"/>
                <a:gd name="T9" fmla="*/ 27 h 46"/>
                <a:gd name="T10" fmla="*/ 30 w 33"/>
                <a:gd name="T11" fmla="*/ 22 h 46"/>
                <a:gd name="T12" fmla="*/ 28 w 33"/>
                <a:gd name="T13" fmla="*/ 22 h 46"/>
                <a:gd name="T14" fmla="*/ 32 w 33"/>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6">
                  <a:moveTo>
                    <a:pt x="32" y="0"/>
                  </a:moveTo>
                  <a:lnTo>
                    <a:pt x="26" y="22"/>
                  </a:lnTo>
                  <a:lnTo>
                    <a:pt x="0" y="45"/>
                  </a:lnTo>
                  <a:lnTo>
                    <a:pt x="5" y="44"/>
                  </a:lnTo>
                  <a:lnTo>
                    <a:pt x="29" y="27"/>
                  </a:lnTo>
                  <a:lnTo>
                    <a:pt x="30" y="22"/>
                  </a:lnTo>
                  <a:lnTo>
                    <a:pt x="28" y="22"/>
                  </a:lnTo>
                  <a:lnTo>
                    <a:pt x="32"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0" name="Freeform 350"/>
            <p:cNvSpPr>
              <a:spLocks/>
            </p:cNvSpPr>
            <p:nvPr/>
          </p:nvSpPr>
          <p:spPr bwMode="auto">
            <a:xfrm>
              <a:off x="4281" y="3781"/>
              <a:ext cx="139" cy="101"/>
            </a:xfrm>
            <a:custGeom>
              <a:avLst/>
              <a:gdLst>
                <a:gd name="T0" fmla="*/ 51 w 139"/>
                <a:gd name="T1" fmla="*/ 3 h 101"/>
                <a:gd name="T2" fmla="*/ 56 w 139"/>
                <a:gd name="T3" fmla="*/ 14 h 101"/>
                <a:gd name="T4" fmla="*/ 50 w 139"/>
                <a:gd name="T5" fmla="*/ 17 h 101"/>
                <a:gd name="T6" fmla="*/ 52 w 139"/>
                <a:gd name="T7" fmla="*/ 24 h 101"/>
                <a:gd name="T8" fmla="*/ 46 w 139"/>
                <a:gd name="T9" fmla="*/ 35 h 101"/>
                <a:gd name="T10" fmla="*/ 9 w 139"/>
                <a:gd name="T11" fmla="*/ 48 h 101"/>
                <a:gd name="T12" fmla="*/ 35 w 139"/>
                <a:gd name="T13" fmla="*/ 46 h 101"/>
                <a:gd name="T14" fmla="*/ 51 w 139"/>
                <a:gd name="T15" fmla="*/ 53 h 101"/>
                <a:gd name="T16" fmla="*/ 77 w 139"/>
                <a:gd name="T17" fmla="*/ 53 h 101"/>
                <a:gd name="T18" fmla="*/ 35 w 139"/>
                <a:gd name="T19" fmla="*/ 68 h 101"/>
                <a:gd name="T20" fmla="*/ 0 w 139"/>
                <a:gd name="T21" fmla="*/ 100 h 101"/>
                <a:gd name="T22" fmla="*/ 88 w 139"/>
                <a:gd name="T23" fmla="*/ 100 h 101"/>
                <a:gd name="T24" fmla="*/ 96 w 139"/>
                <a:gd name="T25" fmla="*/ 70 h 101"/>
                <a:gd name="T26" fmla="*/ 92 w 139"/>
                <a:gd name="T27" fmla="*/ 48 h 101"/>
                <a:gd name="T28" fmla="*/ 110 w 139"/>
                <a:gd name="T29" fmla="*/ 35 h 101"/>
                <a:gd name="T30" fmla="*/ 138 w 139"/>
                <a:gd name="T31" fmla="*/ 0 h 101"/>
                <a:gd name="T32" fmla="*/ 104 w 139"/>
                <a:gd name="T33" fmla="*/ 35 h 101"/>
                <a:gd name="T34" fmla="*/ 93 w 139"/>
                <a:gd name="T35" fmla="*/ 37 h 101"/>
                <a:gd name="T36" fmla="*/ 83 w 139"/>
                <a:gd name="T37" fmla="*/ 31 h 101"/>
                <a:gd name="T38" fmla="*/ 70 w 139"/>
                <a:gd name="T39" fmla="*/ 30 h 101"/>
                <a:gd name="T40" fmla="*/ 67 w 139"/>
                <a:gd name="T41" fmla="*/ 25 h 101"/>
                <a:gd name="T42" fmla="*/ 69 w 139"/>
                <a:gd name="T43" fmla="*/ 11 h 101"/>
                <a:gd name="T44" fmla="*/ 51 w 139"/>
                <a:gd name="T45"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01">
                  <a:moveTo>
                    <a:pt x="51" y="3"/>
                  </a:moveTo>
                  <a:lnTo>
                    <a:pt x="56" y="14"/>
                  </a:lnTo>
                  <a:lnTo>
                    <a:pt x="50" y="17"/>
                  </a:lnTo>
                  <a:lnTo>
                    <a:pt x="52" y="24"/>
                  </a:lnTo>
                  <a:lnTo>
                    <a:pt x="46" y="35"/>
                  </a:lnTo>
                  <a:lnTo>
                    <a:pt x="9" y="48"/>
                  </a:lnTo>
                  <a:lnTo>
                    <a:pt x="35" y="46"/>
                  </a:lnTo>
                  <a:lnTo>
                    <a:pt x="51" y="53"/>
                  </a:lnTo>
                  <a:lnTo>
                    <a:pt x="77" y="53"/>
                  </a:lnTo>
                  <a:lnTo>
                    <a:pt x="35" y="68"/>
                  </a:lnTo>
                  <a:lnTo>
                    <a:pt x="0" y="100"/>
                  </a:lnTo>
                  <a:lnTo>
                    <a:pt x="88" y="100"/>
                  </a:lnTo>
                  <a:lnTo>
                    <a:pt x="96" y="70"/>
                  </a:lnTo>
                  <a:lnTo>
                    <a:pt x="92" y="48"/>
                  </a:lnTo>
                  <a:lnTo>
                    <a:pt x="110" y="35"/>
                  </a:lnTo>
                  <a:lnTo>
                    <a:pt x="138" y="0"/>
                  </a:lnTo>
                  <a:lnTo>
                    <a:pt x="104" y="35"/>
                  </a:lnTo>
                  <a:lnTo>
                    <a:pt x="93" y="37"/>
                  </a:lnTo>
                  <a:lnTo>
                    <a:pt x="83" y="31"/>
                  </a:lnTo>
                  <a:lnTo>
                    <a:pt x="70" y="30"/>
                  </a:lnTo>
                  <a:lnTo>
                    <a:pt x="67" y="25"/>
                  </a:lnTo>
                  <a:lnTo>
                    <a:pt x="69" y="11"/>
                  </a:lnTo>
                  <a:lnTo>
                    <a:pt x="51" y="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1" name="Freeform 351"/>
            <p:cNvSpPr>
              <a:spLocks/>
            </p:cNvSpPr>
            <p:nvPr/>
          </p:nvSpPr>
          <p:spPr bwMode="auto">
            <a:xfrm>
              <a:off x="4389" y="3753"/>
              <a:ext cx="108" cy="129"/>
            </a:xfrm>
            <a:custGeom>
              <a:avLst/>
              <a:gdLst>
                <a:gd name="T0" fmla="*/ 34 w 108"/>
                <a:gd name="T1" fmla="*/ 0 h 129"/>
                <a:gd name="T2" fmla="*/ 34 w 108"/>
                <a:gd name="T3" fmla="*/ 19 h 129"/>
                <a:gd name="T4" fmla="*/ 29 w 108"/>
                <a:gd name="T5" fmla="*/ 29 h 129"/>
                <a:gd name="T6" fmla="*/ 23 w 108"/>
                <a:gd name="T7" fmla="*/ 35 h 129"/>
                <a:gd name="T8" fmla="*/ 0 w 108"/>
                <a:gd name="T9" fmla="*/ 63 h 129"/>
                <a:gd name="T10" fmla="*/ 54 w 108"/>
                <a:gd name="T11" fmla="*/ 128 h 129"/>
                <a:gd name="T12" fmla="*/ 107 w 108"/>
                <a:gd name="T13" fmla="*/ 128 h 129"/>
                <a:gd name="T14" fmla="*/ 33 w 108"/>
                <a:gd name="T15" fmla="*/ 57 h 129"/>
                <a:gd name="T16" fmla="*/ 38 w 108"/>
                <a:gd name="T17" fmla="*/ 25 h 129"/>
                <a:gd name="T18" fmla="*/ 38 w 108"/>
                <a:gd name="T19" fmla="*/ 9 h 129"/>
                <a:gd name="T20" fmla="*/ 34 w 108"/>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29">
                  <a:moveTo>
                    <a:pt x="34" y="0"/>
                  </a:moveTo>
                  <a:lnTo>
                    <a:pt x="34" y="19"/>
                  </a:lnTo>
                  <a:lnTo>
                    <a:pt x="29" y="29"/>
                  </a:lnTo>
                  <a:lnTo>
                    <a:pt x="23" y="35"/>
                  </a:lnTo>
                  <a:lnTo>
                    <a:pt x="0" y="63"/>
                  </a:lnTo>
                  <a:lnTo>
                    <a:pt x="54" y="128"/>
                  </a:lnTo>
                  <a:lnTo>
                    <a:pt x="107" y="128"/>
                  </a:lnTo>
                  <a:lnTo>
                    <a:pt x="33" y="57"/>
                  </a:lnTo>
                  <a:lnTo>
                    <a:pt x="38" y="25"/>
                  </a:lnTo>
                  <a:lnTo>
                    <a:pt x="38" y="9"/>
                  </a:lnTo>
                  <a:lnTo>
                    <a:pt x="3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2" name="Freeform 352"/>
            <p:cNvSpPr>
              <a:spLocks/>
            </p:cNvSpPr>
            <p:nvPr/>
          </p:nvSpPr>
          <p:spPr bwMode="auto">
            <a:xfrm>
              <a:off x="4318" y="3496"/>
              <a:ext cx="205" cy="280"/>
            </a:xfrm>
            <a:custGeom>
              <a:avLst/>
              <a:gdLst>
                <a:gd name="T0" fmla="*/ 0 w 205"/>
                <a:gd name="T1" fmla="*/ 129 h 280"/>
                <a:gd name="T2" fmla="*/ 8 w 205"/>
                <a:gd name="T3" fmla="*/ 172 h 280"/>
                <a:gd name="T4" fmla="*/ 48 w 205"/>
                <a:gd name="T5" fmla="*/ 209 h 280"/>
                <a:gd name="T6" fmla="*/ 60 w 205"/>
                <a:gd name="T7" fmla="*/ 211 h 280"/>
                <a:gd name="T8" fmla="*/ 64 w 205"/>
                <a:gd name="T9" fmla="*/ 214 h 280"/>
                <a:gd name="T10" fmla="*/ 76 w 205"/>
                <a:gd name="T11" fmla="*/ 213 h 280"/>
                <a:gd name="T12" fmla="*/ 94 w 205"/>
                <a:gd name="T13" fmla="*/ 232 h 280"/>
                <a:gd name="T14" fmla="*/ 97 w 205"/>
                <a:gd name="T15" fmla="*/ 243 h 280"/>
                <a:gd name="T16" fmla="*/ 105 w 205"/>
                <a:gd name="T17" fmla="*/ 254 h 280"/>
                <a:gd name="T18" fmla="*/ 105 w 205"/>
                <a:gd name="T19" fmla="*/ 266 h 280"/>
                <a:gd name="T20" fmla="*/ 120 w 205"/>
                <a:gd name="T21" fmla="*/ 279 h 280"/>
                <a:gd name="T22" fmla="*/ 134 w 205"/>
                <a:gd name="T23" fmla="*/ 279 h 280"/>
                <a:gd name="T24" fmla="*/ 152 w 205"/>
                <a:gd name="T25" fmla="*/ 265 h 280"/>
                <a:gd name="T26" fmla="*/ 120 w 205"/>
                <a:gd name="T27" fmla="*/ 241 h 280"/>
                <a:gd name="T28" fmla="*/ 143 w 205"/>
                <a:gd name="T29" fmla="*/ 226 h 280"/>
                <a:gd name="T30" fmla="*/ 160 w 205"/>
                <a:gd name="T31" fmla="*/ 226 h 280"/>
                <a:gd name="T32" fmla="*/ 174 w 205"/>
                <a:gd name="T33" fmla="*/ 208 h 280"/>
                <a:gd name="T34" fmla="*/ 194 w 205"/>
                <a:gd name="T35" fmla="*/ 197 h 280"/>
                <a:gd name="T36" fmla="*/ 204 w 205"/>
                <a:gd name="T37" fmla="*/ 175 h 280"/>
                <a:gd name="T38" fmla="*/ 187 w 205"/>
                <a:gd name="T39" fmla="*/ 105 h 280"/>
                <a:gd name="T40" fmla="*/ 199 w 205"/>
                <a:gd name="T41" fmla="*/ 118 h 280"/>
                <a:gd name="T42" fmla="*/ 138 w 205"/>
                <a:gd name="T43" fmla="*/ 4 h 280"/>
                <a:gd name="T44" fmla="*/ 131 w 205"/>
                <a:gd name="T45" fmla="*/ 0 h 280"/>
                <a:gd name="T46" fmla="*/ 126 w 205"/>
                <a:gd name="T47" fmla="*/ 18 h 280"/>
                <a:gd name="T48" fmla="*/ 127 w 205"/>
                <a:gd name="T49" fmla="*/ 35 h 280"/>
                <a:gd name="T50" fmla="*/ 111 w 205"/>
                <a:gd name="T51" fmla="*/ 72 h 280"/>
                <a:gd name="T52" fmla="*/ 135 w 205"/>
                <a:gd name="T53" fmla="*/ 58 h 280"/>
                <a:gd name="T54" fmla="*/ 139 w 205"/>
                <a:gd name="T55" fmla="*/ 70 h 280"/>
                <a:gd name="T56" fmla="*/ 175 w 205"/>
                <a:gd name="T57" fmla="*/ 135 h 280"/>
                <a:gd name="T58" fmla="*/ 143 w 205"/>
                <a:gd name="T59" fmla="*/ 160 h 280"/>
                <a:gd name="T60" fmla="*/ 108 w 205"/>
                <a:gd name="T61" fmla="*/ 226 h 280"/>
                <a:gd name="T62" fmla="*/ 96 w 205"/>
                <a:gd name="T63" fmla="*/ 190 h 280"/>
                <a:gd name="T64" fmla="*/ 67 w 205"/>
                <a:gd name="T65" fmla="*/ 159 h 280"/>
                <a:gd name="T66" fmla="*/ 41 w 205"/>
                <a:gd name="T67" fmla="*/ 152 h 280"/>
                <a:gd name="T68" fmla="*/ 20 w 205"/>
                <a:gd name="T69" fmla="*/ 172 h 280"/>
                <a:gd name="T70" fmla="*/ 11 w 205"/>
                <a:gd name="T71" fmla="*/ 170 h 280"/>
                <a:gd name="T72" fmla="*/ 0 w 205"/>
                <a:gd name="T73" fmla="*/ 12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 h="280">
                  <a:moveTo>
                    <a:pt x="0" y="129"/>
                  </a:moveTo>
                  <a:lnTo>
                    <a:pt x="8" y="172"/>
                  </a:lnTo>
                  <a:lnTo>
                    <a:pt x="48" y="209"/>
                  </a:lnTo>
                  <a:lnTo>
                    <a:pt x="60" y="211"/>
                  </a:lnTo>
                  <a:lnTo>
                    <a:pt x="64" y="214"/>
                  </a:lnTo>
                  <a:lnTo>
                    <a:pt x="76" y="213"/>
                  </a:lnTo>
                  <a:lnTo>
                    <a:pt x="94" y="232"/>
                  </a:lnTo>
                  <a:lnTo>
                    <a:pt x="97" y="243"/>
                  </a:lnTo>
                  <a:lnTo>
                    <a:pt x="105" y="254"/>
                  </a:lnTo>
                  <a:lnTo>
                    <a:pt x="105" y="266"/>
                  </a:lnTo>
                  <a:lnTo>
                    <a:pt x="120" y="279"/>
                  </a:lnTo>
                  <a:lnTo>
                    <a:pt x="134" y="279"/>
                  </a:lnTo>
                  <a:lnTo>
                    <a:pt x="152" y="265"/>
                  </a:lnTo>
                  <a:lnTo>
                    <a:pt x="120" y="241"/>
                  </a:lnTo>
                  <a:lnTo>
                    <a:pt x="143" y="226"/>
                  </a:lnTo>
                  <a:lnTo>
                    <a:pt x="160" y="226"/>
                  </a:lnTo>
                  <a:lnTo>
                    <a:pt x="174" y="208"/>
                  </a:lnTo>
                  <a:lnTo>
                    <a:pt x="194" y="197"/>
                  </a:lnTo>
                  <a:lnTo>
                    <a:pt x="204" y="175"/>
                  </a:lnTo>
                  <a:lnTo>
                    <a:pt x="187" y="105"/>
                  </a:lnTo>
                  <a:lnTo>
                    <a:pt x="199" y="118"/>
                  </a:lnTo>
                  <a:lnTo>
                    <a:pt x="138" y="4"/>
                  </a:lnTo>
                  <a:lnTo>
                    <a:pt x="131" y="0"/>
                  </a:lnTo>
                  <a:lnTo>
                    <a:pt x="126" y="18"/>
                  </a:lnTo>
                  <a:lnTo>
                    <a:pt x="127" y="35"/>
                  </a:lnTo>
                  <a:lnTo>
                    <a:pt x="111" y="72"/>
                  </a:lnTo>
                  <a:lnTo>
                    <a:pt x="135" y="58"/>
                  </a:lnTo>
                  <a:lnTo>
                    <a:pt x="139" y="70"/>
                  </a:lnTo>
                  <a:lnTo>
                    <a:pt x="175" y="135"/>
                  </a:lnTo>
                  <a:lnTo>
                    <a:pt x="143" y="160"/>
                  </a:lnTo>
                  <a:lnTo>
                    <a:pt x="108" y="226"/>
                  </a:lnTo>
                  <a:lnTo>
                    <a:pt x="96" y="190"/>
                  </a:lnTo>
                  <a:lnTo>
                    <a:pt x="67" y="159"/>
                  </a:lnTo>
                  <a:lnTo>
                    <a:pt x="41" y="152"/>
                  </a:lnTo>
                  <a:lnTo>
                    <a:pt x="20" y="172"/>
                  </a:lnTo>
                  <a:lnTo>
                    <a:pt x="11" y="170"/>
                  </a:lnTo>
                  <a:lnTo>
                    <a:pt x="0" y="12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3" name="Freeform 353"/>
            <p:cNvSpPr>
              <a:spLocks/>
            </p:cNvSpPr>
            <p:nvPr/>
          </p:nvSpPr>
          <p:spPr bwMode="auto">
            <a:xfrm>
              <a:off x="4322" y="3619"/>
              <a:ext cx="42" cy="49"/>
            </a:xfrm>
            <a:custGeom>
              <a:avLst/>
              <a:gdLst>
                <a:gd name="T0" fmla="*/ 0 w 42"/>
                <a:gd name="T1" fmla="*/ 18 h 49"/>
                <a:gd name="T2" fmla="*/ 13 w 42"/>
                <a:gd name="T3" fmla="*/ 7 h 49"/>
                <a:gd name="T4" fmla="*/ 35 w 42"/>
                <a:gd name="T5" fmla="*/ 0 h 49"/>
                <a:gd name="T6" fmla="*/ 41 w 42"/>
                <a:gd name="T7" fmla="*/ 37 h 49"/>
                <a:gd name="T8" fmla="*/ 29 w 42"/>
                <a:gd name="T9" fmla="*/ 48 h 49"/>
                <a:gd name="T10" fmla="*/ 20 w 42"/>
                <a:gd name="T11" fmla="*/ 30 h 49"/>
                <a:gd name="T12" fmla="*/ 2 w 42"/>
                <a:gd name="T13" fmla="*/ 29 h 49"/>
                <a:gd name="T14" fmla="*/ 0 w 42"/>
                <a:gd name="T15" fmla="*/ 1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9">
                  <a:moveTo>
                    <a:pt x="0" y="18"/>
                  </a:moveTo>
                  <a:lnTo>
                    <a:pt x="13" y="7"/>
                  </a:lnTo>
                  <a:lnTo>
                    <a:pt x="35" y="0"/>
                  </a:lnTo>
                  <a:lnTo>
                    <a:pt x="41" y="37"/>
                  </a:lnTo>
                  <a:lnTo>
                    <a:pt x="29" y="48"/>
                  </a:lnTo>
                  <a:lnTo>
                    <a:pt x="20" y="30"/>
                  </a:lnTo>
                  <a:lnTo>
                    <a:pt x="2" y="29"/>
                  </a:lnTo>
                  <a:lnTo>
                    <a:pt x="0" y="1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4" name="Freeform 354"/>
            <p:cNvSpPr>
              <a:spLocks/>
            </p:cNvSpPr>
            <p:nvPr/>
          </p:nvSpPr>
          <p:spPr bwMode="auto">
            <a:xfrm>
              <a:off x="4422" y="3540"/>
              <a:ext cx="61" cy="179"/>
            </a:xfrm>
            <a:custGeom>
              <a:avLst/>
              <a:gdLst>
                <a:gd name="T0" fmla="*/ 22 w 61"/>
                <a:gd name="T1" fmla="*/ 18 h 179"/>
                <a:gd name="T2" fmla="*/ 0 w 61"/>
                <a:gd name="T3" fmla="*/ 178 h 179"/>
                <a:gd name="T4" fmla="*/ 28 w 61"/>
                <a:gd name="T5" fmla="*/ 116 h 179"/>
                <a:gd name="T6" fmla="*/ 60 w 61"/>
                <a:gd name="T7" fmla="*/ 89 h 179"/>
                <a:gd name="T8" fmla="*/ 34 w 61"/>
                <a:gd name="T9" fmla="*/ 43 h 179"/>
                <a:gd name="T10" fmla="*/ 30 w 61"/>
                <a:gd name="T11" fmla="*/ 0 h 179"/>
                <a:gd name="T12" fmla="*/ 22 w 61"/>
                <a:gd name="T13" fmla="*/ 18 h 179"/>
              </a:gdLst>
              <a:ahLst/>
              <a:cxnLst>
                <a:cxn ang="0">
                  <a:pos x="T0" y="T1"/>
                </a:cxn>
                <a:cxn ang="0">
                  <a:pos x="T2" y="T3"/>
                </a:cxn>
                <a:cxn ang="0">
                  <a:pos x="T4" y="T5"/>
                </a:cxn>
                <a:cxn ang="0">
                  <a:pos x="T6" y="T7"/>
                </a:cxn>
                <a:cxn ang="0">
                  <a:pos x="T8" y="T9"/>
                </a:cxn>
                <a:cxn ang="0">
                  <a:pos x="T10" y="T11"/>
                </a:cxn>
                <a:cxn ang="0">
                  <a:pos x="T12" y="T13"/>
                </a:cxn>
              </a:cxnLst>
              <a:rect l="0" t="0" r="r" b="b"/>
              <a:pathLst>
                <a:path w="61" h="179">
                  <a:moveTo>
                    <a:pt x="22" y="18"/>
                  </a:moveTo>
                  <a:lnTo>
                    <a:pt x="0" y="178"/>
                  </a:lnTo>
                  <a:lnTo>
                    <a:pt x="28" y="116"/>
                  </a:lnTo>
                  <a:lnTo>
                    <a:pt x="60" y="89"/>
                  </a:lnTo>
                  <a:lnTo>
                    <a:pt x="34" y="43"/>
                  </a:lnTo>
                  <a:lnTo>
                    <a:pt x="30" y="0"/>
                  </a:lnTo>
                  <a:lnTo>
                    <a:pt x="22" y="1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5" name="Freeform 355"/>
            <p:cNvSpPr>
              <a:spLocks/>
            </p:cNvSpPr>
            <p:nvPr/>
          </p:nvSpPr>
          <p:spPr bwMode="auto">
            <a:xfrm>
              <a:off x="4447" y="3489"/>
              <a:ext cx="165" cy="393"/>
            </a:xfrm>
            <a:custGeom>
              <a:avLst/>
              <a:gdLst>
                <a:gd name="T0" fmla="*/ 80 w 165"/>
                <a:gd name="T1" fmla="*/ 392 h 393"/>
                <a:gd name="T2" fmla="*/ 80 w 165"/>
                <a:gd name="T3" fmla="*/ 373 h 393"/>
                <a:gd name="T4" fmla="*/ 55 w 165"/>
                <a:gd name="T5" fmla="*/ 347 h 393"/>
                <a:gd name="T6" fmla="*/ 62 w 165"/>
                <a:gd name="T7" fmla="*/ 334 h 393"/>
                <a:gd name="T8" fmla="*/ 49 w 165"/>
                <a:gd name="T9" fmla="*/ 285 h 393"/>
                <a:gd name="T10" fmla="*/ 81 w 165"/>
                <a:gd name="T11" fmla="*/ 274 h 393"/>
                <a:gd name="T12" fmla="*/ 66 w 165"/>
                <a:gd name="T13" fmla="*/ 265 h 393"/>
                <a:gd name="T14" fmla="*/ 69 w 165"/>
                <a:gd name="T15" fmla="*/ 255 h 393"/>
                <a:gd name="T16" fmla="*/ 91 w 165"/>
                <a:gd name="T17" fmla="*/ 258 h 393"/>
                <a:gd name="T18" fmla="*/ 88 w 165"/>
                <a:gd name="T19" fmla="*/ 247 h 393"/>
                <a:gd name="T20" fmla="*/ 66 w 165"/>
                <a:gd name="T21" fmla="*/ 227 h 393"/>
                <a:gd name="T22" fmla="*/ 70 w 165"/>
                <a:gd name="T23" fmla="*/ 212 h 393"/>
                <a:gd name="T24" fmla="*/ 82 w 165"/>
                <a:gd name="T25" fmla="*/ 229 h 393"/>
                <a:gd name="T26" fmla="*/ 93 w 165"/>
                <a:gd name="T27" fmla="*/ 228 h 393"/>
                <a:gd name="T28" fmla="*/ 84 w 165"/>
                <a:gd name="T29" fmla="*/ 216 h 393"/>
                <a:gd name="T30" fmla="*/ 73 w 165"/>
                <a:gd name="T31" fmla="*/ 174 h 393"/>
                <a:gd name="T32" fmla="*/ 90 w 165"/>
                <a:gd name="T33" fmla="*/ 210 h 393"/>
                <a:gd name="T34" fmla="*/ 85 w 165"/>
                <a:gd name="T35" fmla="*/ 154 h 393"/>
                <a:gd name="T36" fmla="*/ 78 w 165"/>
                <a:gd name="T37" fmla="*/ 131 h 393"/>
                <a:gd name="T38" fmla="*/ 100 w 165"/>
                <a:gd name="T39" fmla="*/ 182 h 393"/>
                <a:gd name="T40" fmla="*/ 114 w 165"/>
                <a:gd name="T41" fmla="*/ 183 h 393"/>
                <a:gd name="T42" fmla="*/ 100 w 165"/>
                <a:gd name="T43" fmla="*/ 104 h 393"/>
                <a:gd name="T44" fmla="*/ 72 w 165"/>
                <a:gd name="T45" fmla="*/ 58 h 393"/>
                <a:gd name="T46" fmla="*/ 44 w 165"/>
                <a:gd name="T47" fmla="*/ 48 h 393"/>
                <a:gd name="T48" fmla="*/ 13 w 165"/>
                <a:gd name="T49" fmla="*/ 13 h 393"/>
                <a:gd name="T50" fmla="*/ 1 w 165"/>
                <a:gd name="T51" fmla="*/ 7 h 393"/>
                <a:gd name="T52" fmla="*/ 0 w 165"/>
                <a:gd name="T53" fmla="*/ 0 h 393"/>
                <a:gd name="T54" fmla="*/ 43 w 165"/>
                <a:gd name="T55" fmla="*/ 22 h 393"/>
                <a:gd name="T56" fmla="*/ 59 w 165"/>
                <a:gd name="T57" fmla="*/ 43 h 393"/>
                <a:gd name="T58" fmla="*/ 72 w 165"/>
                <a:gd name="T59" fmla="*/ 37 h 393"/>
                <a:gd name="T60" fmla="*/ 58 w 165"/>
                <a:gd name="T61" fmla="*/ 27 h 393"/>
                <a:gd name="T62" fmla="*/ 106 w 165"/>
                <a:gd name="T63" fmla="*/ 49 h 393"/>
                <a:gd name="T64" fmla="*/ 124 w 165"/>
                <a:gd name="T65" fmla="*/ 83 h 393"/>
                <a:gd name="T66" fmla="*/ 138 w 165"/>
                <a:gd name="T67" fmla="*/ 179 h 393"/>
                <a:gd name="T68" fmla="*/ 164 w 165"/>
                <a:gd name="T69" fmla="*/ 277 h 393"/>
                <a:gd name="T70" fmla="*/ 143 w 165"/>
                <a:gd name="T71" fmla="*/ 283 h 393"/>
                <a:gd name="T72" fmla="*/ 105 w 165"/>
                <a:gd name="T73" fmla="*/ 315 h 393"/>
                <a:gd name="T74" fmla="*/ 111 w 165"/>
                <a:gd name="T75" fmla="*/ 277 h 393"/>
                <a:gd name="T76" fmla="*/ 100 w 165"/>
                <a:gd name="T77" fmla="*/ 251 h 393"/>
                <a:gd name="T78" fmla="*/ 99 w 165"/>
                <a:gd name="T79" fmla="*/ 277 h 393"/>
                <a:gd name="T80" fmla="*/ 87 w 165"/>
                <a:gd name="T81" fmla="*/ 289 h 393"/>
                <a:gd name="T82" fmla="*/ 88 w 165"/>
                <a:gd name="T83" fmla="*/ 298 h 393"/>
                <a:gd name="T84" fmla="*/ 113 w 165"/>
                <a:gd name="T85" fmla="*/ 349 h 393"/>
                <a:gd name="T86" fmla="*/ 109 w 165"/>
                <a:gd name="T87" fmla="*/ 392 h 393"/>
                <a:gd name="T88" fmla="*/ 80 w 165"/>
                <a:gd name="T89" fmla="*/ 39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93">
                  <a:moveTo>
                    <a:pt x="80" y="392"/>
                  </a:moveTo>
                  <a:lnTo>
                    <a:pt x="80" y="373"/>
                  </a:lnTo>
                  <a:lnTo>
                    <a:pt x="55" y="347"/>
                  </a:lnTo>
                  <a:lnTo>
                    <a:pt x="62" y="334"/>
                  </a:lnTo>
                  <a:lnTo>
                    <a:pt x="49" y="285"/>
                  </a:lnTo>
                  <a:lnTo>
                    <a:pt x="81" y="274"/>
                  </a:lnTo>
                  <a:lnTo>
                    <a:pt x="66" y="265"/>
                  </a:lnTo>
                  <a:lnTo>
                    <a:pt x="69" y="255"/>
                  </a:lnTo>
                  <a:lnTo>
                    <a:pt x="91" y="258"/>
                  </a:lnTo>
                  <a:lnTo>
                    <a:pt x="88" y="247"/>
                  </a:lnTo>
                  <a:lnTo>
                    <a:pt x="66" y="227"/>
                  </a:lnTo>
                  <a:lnTo>
                    <a:pt x="70" y="212"/>
                  </a:lnTo>
                  <a:lnTo>
                    <a:pt x="82" y="229"/>
                  </a:lnTo>
                  <a:lnTo>
                    <a:pt x="93" y="228"/>
                  </a:lnTo>
                  <a:lnTo>
                    <a:pt x="84" y="216"/>
                  </a:lnTo>
                  <a:lnTo>
                    <a:pt x="73" y="174"/>
                  </a:lnTo>
                  <a:lnTo>
                    <a:pt x="90" y="210"/>
                  </a:lnTo>
                  <a:lnTo>
                    <a:pt x="85" y="154"/>
                  </a:lnTo>
                  <a:lnTo>
                    <a:pt x="78" y="131"/>
                  </a:lnTo>
                  <a:lnTo>
                    <a:pt x="100" y="182"/>
                  </a:lnTo>
                  <a:lnTo>
                    <a:pt x="114" y="183"/>
                  </a:lnTo>
                  <a:lnTo>
                    <a:pt x="100" y="104"/>
                  </a:lnTo>
                  <a:lnTo>
                    <a:pt x="72" y="58"/>
                  </a:lnTo>
                  <a:lnTo>
                    <a:pt x="44" y="48"/>
                  </a:lnTo>
                  <a:lnTo>
                    <a:pt x="13" y="13"/>
                  </a:lnTo>
                  <a:lnTo>
                    <a:pt x="1" y="7"/>
                  </a:lnTo>
                  <a:lnTo>
                    <a:pt x="0" y="0"/>
                  </a:lnTo>
                  <a:lnTo>
                    <a:pt x="43" y="22"/>
                  </a:lnTo>
                  <a:lnTo>
                    <a:pt x="59" y="43"/>
                  </a:lnTo>
                  <a:lnTo>
                    <a:pt x="72" y="37"/>
                  </a:lnTo>
                  <a:lnTo>
                    <a:pt x="58" y="27"/>
                  </a:lnTo>
                  <a:lnTo>
                    <a:pt x="106" y="49"/>
                  </a:lnTo>
                  <a:lnTo>
                    <a:pt x="124" y="83"/>
                  </a:lnTo>
                  <a:lnTo>
                    <a:pt x="138" y="179"/>
                  </a:lnTo>
                  <a:lnTo>
                    <a:pt x="164" y="277"/>
                  </a:lnTo>
                  <a:lnTo>
                    <a:pt x="143" y="283"/>
                  </a:lnTo>
                  <a:lnTo>
                    <a:pt x="105" y="315"/>
                  </a:lnTo>
                  <a:lnTo>
                    <a:pt x="111" y="277"/>
                  </a:lnTo>
                  <a:lnTo>
                    <a:pt x="100" y="251"/>
                  </a:lnTo>
                  <a:lnTo>
                    <a:pt x="99" y="277"/>
                  </a:lnTo>
                  <a:lnTo>
                    <a:pt x="87" y="289"/>
                  </a:lnTo>
                  <a:lnTo>
                    <a:pt x="88" y="298"/>
                  </a:lnTo>
                  <a:lnTo>
                    <a:pt x="113" y="349"/>
                  </a:lnTo>
                  <a:lnTo>
                    <a:pt x="109" y="392"/>
                  </a:lnTo>
                  <a:lnTo>
                    <a:pt x="80" y="39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6" name="Freeform 356"/>
            <p:cNvSpPr>
              <a:spLocks/>
            </p:cNvSpPr>
            <p:nvPr/>
          </p:nvSpPr>
          <p:spPr bwMode="auto">
            <a:xfrm>
              <a:off x="4539" y="3780"/>
              <a:ext cx="32" cy="101"/>
            </a:xfrm>
            <a:custGeom>
              <a:avLst/>
              <a:gdLst>
                <a:gd name="T0" fmla="*/ 0 w 32"/>
                <a:gd name="T1" fmla="*/ 22 h 101"/>
                <a:gd name="T2" fmla="*/ 31 w 32"/>
                <a:gd name="T3" fmla="*/ 0 h 101"/>
                <a:gd name="T4" fmla="*/ 22 w 32"/>
                <a:gd name="T5" fmla="*/ 28 h 101"/>
                <a:gd name="T6" fmla="*/ 16 w 32"/>
                <a:gd name="T7" fmla="*/ 100 h 101"/>
                <a:gd name="T8" fmla="*/ 0 w 32"/>
                <a:gd name="T9" fmla="*/ 22 h 101"/>
              </a:gdLst>
              <a:ahLst/>
              <a:cxnLst>
                <a:cxn ang="0">
                  <a:pos x="T0" y="T1"/>
                </a:cxn>
                <a:cxn ang="0">
                  <a:pos x="T2" y="T3"/>
                </a:cxn>
                <a:cxn ang="0">
                  <a:pos x="T4" y="T5"/>
                </a:cxn>
                <a:cxn ang="0">
                  <a:pos x="T6" y="T7"/>
                </a:cxn>
                <a:cxn ang="0">
                  <a:pos x="T8" y="T9"/>
                </a:cxn>
              </a:cxnLst>
              <a:rect l="0" t="0" r="r" b="b"/>
              <a:pathLst>
                <a:path w="32" h="101">
                  <a:moveTo>
                    <a:pt x="0" y="22"/>
                  </a:moveTo>
                  <a:lnTo>
                    <a:pt x="31" y="0"/>
                  </a:lnTo>
                  <a:lnTo>
                    <a:pt x="22" y="28"/>
                  </a:lnTo>
                  <a:lnTo>
                    <a:pt x="16" y="100"/>
                  </a:lnTo>
                  <a:lnTo>
                    <a:pt x="0" y="2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7" name="Freeform 357"/>
            <p:cNvSpPr>
              <a:spLocks/>
            </p:cNvSpPr>
            <p:nvPr/>
          </p:nvSpPr>
          <p:spPr bwMode="auto">
            <a:xfrm>
              <a:off x="4613" y="3776"/>
              <a:ext cx="36" cy="106"/>
            </a:xfrm>
            <a:custGeom>
              <a:avLst/>
              <a:gdLst>
                <a:gd name="T0" fmla="*/ 0 w 36"/>
                <a:gd name="T1" fmla="*/ 0 h 106"/>
                <a:gd name="T2" fmla="*/ 10 w 36"/>
                <a:gd name="T3" fmla="*/ 33 h 106"/>
                <a:gd name="T4" fmla="*/ 25 w 36"/>
                <a:gd name="T5" fmla="*/ 105 h 106"/>
                <a:gd name="T6" fmla="*/ 35 w 36"/>
                <a:gd name="T7" fmla="*/ 105 h 106"/>
                <a:gd name="T8" fmla="*/ 15 w 36"/>
                <a:gd name="T9" fmla="*/ 25 h 106"/>
                <a:gd name="T10" fmla="*/ 0 w 36"/>
                <a:gd name="T11" fmla="*/ 0 h 106"/>
              </a:gdLst>
              <a:ahLst/>
              <a:cxnLst>
                <a:cxn ang="0">
                  <a:pos x="T0" y="T1"/>
                </a:cxn>
                <a:cxn ang="0">
                  <a:pos x="T2" y="T3"/>
                </a:cxn>
                <a:cxn ang="0">
                  <a:pos x="T4" y="T5"/>
                </a:cxn>
                <a:cxn ang="0">
                  <a:pos x="T6" y="T7"/>
                </a:cxn>
                <a:cxn ang="0">
                  <a:pos x="T8" y="T9"/>
                </a:cxn>
                <a:cxn ang="0">
                  <a:pos x="T10" y="T11"/>
                </a:cxn>
              </a:cxnLst>
              <a:rect l="0" t="0" r="r" b="b"/>
              <a:pathLst>
                <a:path w="36" h="106">
                  <a:moveTo>
                    <a:pt x="0" y="0"/>
                  </a:moveTo>
                  <a:lnTo>
                    <a:pt x="10" y="33"/>
                  </a:lnTo>
                  <a:lnTo>
                    <a:pt x="25" y="105"/>
                  </a:lnTo>
                  <a:lnTo>
                    <a:pt x="35" y="105"/>
                  </a:lnTo>
                  <a:lnTo>
                    <a:pt x="15" y="25"/>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8" name="Freeform 358"/>
            <p:cNvSpPr>
              <a:spLocks/>
            </p:cNvSpPr>
            <p:nvPr/>
          </p:nvSpPr>
          <p:spPr bwMode="auto">
            <a:xfrm>
              <a:off x="4494" y="3548"/>
              <a:ext cx="30" cy="33"/>
            </a:xfrm>
            <a:custGeom>
              <a:avLst/>
              <a:gdLst>
                <a:gd name="T0" fmla="*/ 0 w 30"/>
                <a:gd name="T1" fmla="*/ 0 h 33"/>
                <a:gd name="T2" fmla="*/ 16 w 30"/>
                <a:gd name="T3" fmla="*/ 32 h 33"/>
                <a:gd name="T4" fmla="*/ 15 w 30"/>
                <a:gd name="T5" fmla="*/ 17 h 33"/>
                <a:gd name="T6" fmla="*/ 29 w 30"/>
                <a:gd name="T7" fmla="*/ 17 h 33"/>
                <a:gd name="T8" fmla="*/ 22 w 30"/>
                <a:gd name="T9" fmla="*/ 6 h 33"/>
                <a:gd name="T10" fmla="*/ 0 w 30"/>
                <a:gd name="T11" fmla="*/ 0 h 33"/>
              </a:gdLst>
              <a:ahLst/>
              <a:cxnLst>
                <a:cxn ang="0">
                  <a:pos x="T0" y="T1"/>
                </a:cxn>
                <a:cxn ang="0">
                  <a:pos x="T2" y="T3"/>
                </a:cxn>
                <a:cxn ang="0">
                  <a:pos x="T4" y="T5"/>
                </a:cxn>
                <a:cxn ang="0">
                  <a:pos x="T6" y="T7"/>
                </a:cxn>
                <a:cxn ang="0">
                  <a:pos x="T8" y="T9"/>
                </a:cxn>
                <a:cxn ang="0">
                  <a:pos x="T10" y="T11"/>
                </a:cxn>
              </a:cxnLst>
              <a:rect l="0" t="0" r="r" b="b"/>
              <a:pathLst>
                <a:path w="30" h="33">
                  <a:moveTo>
                    <a:pt x="0" y="0"/>
                  </a:moveTo>
                  <a:lnTo>
                    <a:pt x="16" y="32"/>
                  </a:lnTo>
                  <a:lnTo>
                    <a:pt x="15" y="17"/>
                  </a:lnTo>
                  <a:lnTo>
                    <a:pt x="29" y="17"/>
                  </a:lnTo>
                  <a:lnTo>
                    <a:pt x="22" y="6"/>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9" name="Line 359"/>
            <p:cNvSpPr>
              <a:spLocks noChangeShapeType="1"/>
            </p:cNvSpPr>
            <p:nvPr/>
          </p:nvSpPr>
          <p:spPr bwMode="auto">
            <a:xfrm flipV="1">
              <a:off x="4421" y="3531"/>
              <a:ext cx="9" cy="3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80" name="Line 360"/>
            <p:cNvSpPr>
              <a:spLocks noChangeShapeType="1"/>
            </p:cNvSpPr>
            <p:nvPr/>
          </p:nvSpPr>
          <p:spPr bwMode="auto">
            <a:xfrm>
              <a:off x="4435" y="3774"/>
              <a:ext cx="91" cy="8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81" name="Freeform 361"/>
            <p:cNvSpPr>
              <a:spLocks/>
            </p:cNvSpPr>
            <p:nvPr/>
          </p:nvSpPr>
          <p:spPr bwMode="auto">
            <a:xfrm>
              <a:off x="4251" y="3183"/>
              <a:ext cx="274" cy="318"/>
            </a:xfrm>
            <a:custGeom>
              <a:avLst/>
              <a:gdLst>
                <a:gd name="T0" fmla="*/ 3 w 274"/>
                <a:gd name="T1" fmla="*/ 173 h 318"/>
                <a:gd name="T2" fmla="*/ 4 w 274"/>
                <a:gd name="T3" fmla="*/ 128 h 318"/>
                <a:gd name="T4" fmla="*/ 13 w 274"/>
                <a:gd name="T5" fmla="*/ 64 h 318"/>
                <a:gd name="T6" fmla="*/ 49 w 274"/>
                <a:gd name="T7" fmla="*/ 19 h 318"/>
                <a:gd name="T8" fmla="*/ 107 w 274"/>
                <a:gd name="T9" fmla="*/ 0 h 318"/>
                <a:gd name="T10" fmla="*/ 174 w 274"/>
                <a:gd name="T11" fmla="*/ 5 h 318"/>
                <a:gd name="T12" fmla="*/ 122 w 274"/>
                <a:gd name="T13" fmla="*/ 3 h 318"/>
                <a:gd name="T14" fmla="*/ 77 w 274"/>
                <a:gd name="T15" fmla="*/ 16 h 318"/>
                <a:gd name="T16" fmla="*/ 49 w 274"/>
                <a:gd name="T17" fmla="*/ 48 h 318"/>
                <a:gd name="T18" fmla="*/ 36 w 274"/>
                <a:gd name="T19" fmla="*/ 89 h 318"/>
                <a:gd name="T20" fmla="*/ 62 w 274"/>
                <a:gd name="T21" fmla="*/ 113 h 318"/>
                <a:gd name="T22" fmla="*/ 62 w 274"/>
                <a:gd name="T23" fmla="*/ 137 h 318"/>
                <a:gd name="T24" fmla="*/ 110 w 274"/>
                <a:gd name="T25" fmla="*/ 138 h 318"/>
                <a:gd name="T26" fmla="*/ 120 w 274"/>
                <a:gd name="T27" fmla="*/ 151 h 318"/>
                <a:gd name="T28" fmla="*/ 250 w 274"/>
                <a:gd name="T29" fmla="*/ 126 h 318"/>
                <a:gd name="T30" fmla="*/ 139 w 274"/>
                <a:gd name="T31" fmla="*/ 134 h 318"/>
                <a:gd name="T32" fmla="*/ 243 w 274"/>
                <a:gd name="T33" fmla="*/ 93 h 318"/>
                <a:gd name="T34" fmla="*/ 207 w 274"/>
                <a:gd name="T35" fmla="*/ 93 h 318"/>
                <a:gd name="T36" fmla="*/ 186 w 274"/>
                <a:gd name="T37" fmla="*/ 76 h 318"/>
                <a:gd name="T38" fmla="*/ 161 w 274"/>
                <a:gd name="T39" fmla="*/ 75 h 318"/>
                <a:gd name="T40" fmla="*/ 154 w 274"/>
                <a:gd name="T41" fmla="*/ 62 h 318"/>
                <a:gd name="T42" fmla="*/ 180 w 274"/>
                <a:gd name="T43" fmla="*/ 50 h 318"/>
                <a:gd name="T44" fmla="*/ 207 w 274"/>
                <a:gd name="T45" fmla="*/ 52 h 318"/>
                <a:gd name="T46" fmla="*/ 209 w 274"/>
                <a:gd name="T47" fmla="*/ 32 h 318"/>
                <a:gd name="T48" fmla="*/ 190 w 274"/>
                <a:gd name="T49" fmla="*/ 11 h 318"/>
                <a:gd name="T50" fmla="*/ 228 w 274"/>
                <a:gd name="T51" fmla="*/ 38 h 318"/>
                <a:gd name="T52" fmla="*/ 248 w 274"/>
                <a:gd name="T53" fmla="*/ 72 h 318"/>
                <a:gd name="T54" fmla="*/ 255 w 274"/>
                <a:gd name="T55" fmla="*/ 109 h 318"/>
                <a:gd name="T56" fmla="*/ 273 w 274"/>
                <a:gd name="T57" fmla="*/ 135 h 318"/>
                <a:gd name="T58" fmla="*/ 261 w 274"/>
                <a:gd name="T59" fmla="*/ 196 h 318"/>
                <a:gd name="T60" fmla="*/ 261 w 274"/>
                <a:gd name="T61" fmla="*/ 270 h 318"/>
                <a:gd name="T62" fmla="*/ 233 w 274"/>
                <a:gd name="T63" fmla="*/ 315 h 318"/>
                <a:gd name="T64" fmla="*/ 238 w 274"/>
                <a:gd name="T65" fmla="*/ 225 h 318"/>
                <a:gd name="T66" fmla="*/ 243 w 274"/>
                <a:gd name="T67" fmla="*/ 140 h 318"/>
                <a:gd name="T68" fmla="*/ 228 w 274"/>
                <a:gd name="T69" fmla="*/ 154 h 318"/>
                <a:gd name="T70" fmla="*/ 60 w 274"/>
                <a:gd name="T71" fmla="*/ 175 h 318"/>
                <a:gd name="T72" fmla="*/ 49 w 274"/>
                <a:gd name="T73" fmla="*/ 185 h 318"/>
                <a:gd name="T74" fmla="*/ 5 w 274"/>
                <a:gd name="T75" fmla="*/ 18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4" h="318">
                  <a:moveTo>
                    <a:pt x="0" y="188"/>
                  </a:moveTo>
                  <a:lnTo>
                    <a:pt x="3" y="173"/>
                  </a:lnTo>
                  <a:lnTo>
                    <a:pt x="4" y="156"/>
                  </a:lnTo>
                  <a:lnTo>
                    <a:pt x="4" y="128"/>
                  </a:lnTo>
                  <a:lnTo>
                    <a:pt x="6" y="96"/>
                  </a:lnTo>
                  <a:lnTo>
                    <a:pt x="13" y="64"/>
                  </a:lnTo>
                  <a:lnTo>
                    <a:pt x="28" y="40"/>
                  </a:lnTo>
                  <a:lnTo>
                    <a:pt x="49" y="19"/>
                  </a:lnTo>
                  <a:lnTo>
                    <a:pt x="79" y="6"/>
                  </a:lnTo>
                  <a:lnTo>
                    <a:pt x="107" y="0"/>
                  </a:lnTo>
                  <a:lnTo>
                    <a:pt x="144" y="0"/>
                  </a:lnTo>
                  <a:lnTo>
                    <a:pt x="174" y="5"/>
                  </a:lnTo>
                  <a:lnTo>
                    <a:pt x="145" y="2"/>
                  </a:lnTo>
                  <a:lnTo>
                    <a:pt x="122" y="3"/>
                  </a:lnTo>
                  <a:lnTo>
                    <a:pt x="96" y="6"/>
                  </a:lnTo>
                  <a:lnTo>
                    <a:pt x="77" y="16"/>
                  </a:lnTo>
                  <a:lnTo>
                    <a:pt x="60" y="31"/>
                  </a:lnTo>
                  <a:lnTo>
                    <a:pt x="49" y="48"/>
                  </a:lnTo>
                  <a:lnTo>
                    <a:pt x="40" y="71"/>
                  </a:lnTo>
                  <a:lnTo>
                    <a:pt x="36" y="89"/>
                  </a:lnTo>
                  <a:lnTo>
                    <a:pt x="42" y="98"/>
                  </a:lnTo>
                  <a:lnTo>
                    <a:pt x="62" y="113"/>
                  </a:lnTo>
                  <a:lnTo>
                    <a:pt x="63" y="123"/>
                  </a:lnTo>
                  <a:lnTo>
                    <a:pt x="62" y="137"/>
                  </a:lnTo>
                  <a:lnTo>
                    <a:pt x="70" y="143"/>
                  </a:lnTo>
                  <a:lnTo>
                    <a:pt x="110" y="138"/>
                  </a:lnTo>
                  <a:lnTo>
                    <a:pt x="118" y="142"/>
                  </a:lnTo>
                  <a:lnTo>
                    <a:pt x="120" y="151"/>
                  </a:lnTo>
                  <a:lnTo>
                    <a:pt x="127" y="153"/>
                  </a:lnTo>
                  <a:lnTo>
                    <a:pt x="250" y="126"/>
                  </a:lnTo>
                  <a:lnTo>
                    <a:pt x="246" y="113"/>
                  </a:lnTo>
                  <a:lnTo>
                    <a:pt x="139" y="134"/>
                  </a:lnTo>
                  <a:lnTo>
                    <a:pt x="244" y="108"/>
                  </a:lnTo>
                  <a:lnTo>
                    <a:pt x="243" y="93"/>
                  </a:lnTo>
                  <a:lnTo>
                    <a:pt x="237" y="88"/>
                  </a:lnTo>
                  <a:lnTo>
                    <a:pt x="207" y="93"/>
                  </a:lnTo>
                  <a:lnTo>
                    <a:pt x="196" y="89"/>
                  </a:lnTo>
                  <a:lnTo>
                    <a:pt x="186" y="76"/>
                  </a:lnTo>
                  <a:lnTo>
                    <a:pt x="180" y="73"/>
                  </a:lnTo>
                  <a:lnTo>
                    <a:pt x="161" y="75"/>
                  </a:lnTo>
                  <a:lnTo>
                    <a:pt x="154" y="71"/>
                  </a:lnTo>
                  <a:lnTo>
                    <a:pt x="154" y="62"/>
                  </a:lnTo>
                  <a:lnTo>
                    <a:pt x="164" y="52"/>
                  </a:lnTo>
                  <a:lnTo>
                    <a:pt x="180" y="50"/>
                  </a:lnTo>
                  <a:lnTo>
                    <a:pt x="197" y="53"/>
                  </a:lnTo>
                  <a:lnTo>
                    <a:pt x="207" y="52"/>
                  </a:lnTo>
                  <a:lnTo>
                    <a:pt x="212" y="44"/>
                  </a:lnTo>
                  <a:lnTo>
                    <a:pt x="209" y="32"/>
                  </a:lnTo>
                  <a:lnTo>
                    <a:pt x="203" y="21"/>
                  </a:lnTo>
                  <a:lnTo>
                    <a:pt x="190" y="11"/>
                  </a:lnTo>
                  <a:lnTo>
                    <a:pt x="212" y="22"/>
                  </a:lnTo>
                  <a:lnTo>
                    <a:pt x="228" y="38"/>
                  </a:lnTo>
                  <a:lnTo>
                    <a:pt x="240" y="55"/>
                  </a:lnTo>
                  <a:lnTo>
                    <a:pt x="248" y="72"/>
                  </a:lnTo>
                  <a:lnTo>
                    <a:pt x="253" y="89"/>
                  </a:lnTo>
                  <a:lnTo>
                    <a:pt x="255" y="109"/>
                  </a:lnTo>
                  <a:lnTo>
                    <a:pt x="259" y="116"/>
                  </a:lnTo>
                  <a:lnTo>
                    <a:pt x="273" y="135"/>
                  </a:lnTo>
                  <a:lnTo>
                    <a:pt x="267" y="136"/>
                  </a:lnTo>
                  <a:lnTo>
                    <a:pt x="261" y="196"/>
                  </a:lnTo>
                  <a:lnTo>
                    <a:pt x="250" y="227"/>
                  </a:lnTo>
                  <a:lnTo>
                    <a:pt x="261" y="270"/>
                  </a:lnTo>
                  <a:lnTo>
                    <a:pt x="242" y="317"/>
                  </a:lnTo>
                  <a:lnTo>
                    <a:pt x="233" y="315"/>
                  </a:lnTo>
                  <a:lnTo>
                    <a:pt x="238" y="267"/>
                  </a:lnTo>
                  <a:lnTo>
                    <a:pt x="238" y="225"/>
                  </a:lnTo>
                  <a:lnTo>
                    <a:pt x="247" y="192"/>
                  </a:lnTo>
                  <a:lnTo>
                    <a:pt x="243" y="140"/>
                  </a:lnTo>
                  <a:lnTo>
                    <a:pt x="232" y="143"/>
                  </a:lnTo>
                  <a:lnTo>
                    <a:pt x="228" y="154"/>
                  </a:lnTo>
                  <a:lnTo>
                    <a:pt x="224" y="143"/>
                  </a:lnTo>
                  <a:lnTo>
                    <a:pt x="60" y="175"/>
                  </a:lnTo>
                  <a:lnTo>
                    <a:pt x="59" y="184"/>
                  </a:lnTo>
                  <a:lnTo>
                    <a:pt x="49" y="185"/>
                  </a:lnTo>
                  <a:lnTo>
                    <a:pt x="44" y="179"/>
                  </a:lnTo>
                  <a:lnTo>
                    <a:pt x="5" y="187"/>
                  </a:lnTo>
                  <a:lnTo>
                    <a:pt x="0" y="18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2588193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bwMode="auto">
          <a:xfrm>
            <a:off x="1905000" y="19812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a:t>   </a:t>
            </a:r>
            <a:r>
              <a:rPr lang="en-US" sz="2400" b="1"/>
              <a:t>Items can be hand receipted to individuals using the following three forms:</a:t>
            </a:r>
          </a:p>
          <a:p>
            <a:pPr>
              <a:buFontTx/>
              <a:buNone/>
            </a:pPr>
            <a:r>
              <a:rPr lang="en-US" sz="2400" b="1"/>
              <a:t> </a:t>
            </a:r>
          </a:p>
          <a:p>
            <a:pPr>
              <a:buFontTx/>
              <a:buNone/>
            </a:pPr>
            <a:r>
              <a:rPr lang="en-US" sz="2400" b="1"/>
              <a:t>    1.  DA Form 2062- Hand receipt holders and items longer than 30 days.</a:t>
            </a:r>
          </a:p>
          <a:p>
            <a:pPr>
              <a:buFontTx/>
              <a:buNone/>
            </a:pPr>
            <a:r>
              <a:rPr lang="en-US" sz="2400" b="1"/>
              <a:t>    2.  DA Form 3161-  Temporary hand receipt for less than 30 days.</a:t>
            </a:r>
            <a:r>
              <a:rPr lang="en-US"/>
              <a:t>  </a:t>
            </a:r>
          </a:p>
          <a:p>
            <a:pPr>
              <a:buFontTx/>
              <a:buNone/>
            </a:pPr>
            <a:r>
              <a:rPr lang="en-US"/>
              <a:t>   </a:t>
            </a:r>
            <a:r>
              <a:rPr lang="en-US" sz="2400" b="1"/>
              <a:t>3.  DA Form 3749</a:t>
            </a:r>
            <a:r>
              <a:rPr lang="en-US"/>
              <a:t> – </a:t>
            </a:r>
            <a:r>
              <a:rPr lang="en-US" sz="2400" b="1"/>
              <a:t>Equipment Receipt</a:t>
            </a:r>
            <a:r>
              <a:rPr lang="en-US" b="1"/>
              <a:t> </a:t>
            </a:r>
            <a:r>
              <a:rPr lang="en-US" sz="2400" b="1"/>
              <a:t>to assign responsibility for property that is issued to the same person for brief recurring periods</a:t>
            </a:r>
          </a:p>
        </p:txBody>
      </p:sp>
      <p:sp>
        <p:nvSpPr>
          <p:cNvPr id="91140" name="Rectangle 4"/>
          <p:cNvSpPr>
            <a:spLocks noGrp="1" noChangeArrowheads="1"/>
          </p:cNvSpPr>
          <p:nvPr>
            <p:ph type="title"/>
          </p:nvPr>
        </p:nvSpPr>
        <p:spPr bwMode="auto">
          <a:xfrm>
            <a:off x="2057400" y="13716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800" b="1" u="sng"/>
              <a:t>RECEIPT</a:t>
            </a:r>
          </a:p>
        </p:txBody>
      </p:sp>
    </p:spTree>
    <p:extLst>
      <p:ext uri="{BB962C8B-B14F-4D97-AF65-F5344CB8AC3E}">
        <p14:creationId xmlns:p14="http://schemas.microsoft.com/office/powerpoint/2010/main" val="2002650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1981200" y="9906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4000" b="1" u="sng"/>
              <a:t>Nonexpendable Property</a:t>
            </a:r>
          </a:p>
        </p:txBody>
      </p:sp>
      <p:sp>
        <p:nvSpPr>
          <p:cNvPr id="86019" name="Rectangle 3"/>
          <p:cNvSpPr>
            <a:spLocks noGrp="1" noChangeArrowheads="1"/>
          </p:cNvSpPr>
          <p:nvPr>
            <p:ph type="body" idx="1"/>
          </p:nvPr>
        </p:nvSpPr>
        <p:spPr bwMode="auto">
          <a:xfrm>
            <a:off x="1981200" y="2057401"/>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Tx/>
              <a:buNone/>
            </a:pPr>
            <a:r>
              <a:rPr lang="en-US"/>
              <a:t>    </a:t>
            </a:r>
            <a:r>
              <a:rPr lang="en-US" sz="2400" b="1"/>
              <a:t>Personal property that is not consumed in use and that retains its original identity during the period of use and an accounting requirement code (ARC) of “N.”</a:t>
            </a:r>
          </a:p>
          <a:p>
            <a:pPr>
              <a:buFontTx/>
              <a:buNone/>
            </a:pPr>
            <a:endParaRPr lang="en-US" sz="2400" b="1"/>
          </a:p>
          <a:p>
            <a:pPr>
              <a:buFontTx/>
              <a:buNone/>
            </a:pPr>
            <a:r>
              <a:rPr lang="en-US" sz="2400" b="1"/>
              <a:t>    Example:  Major End Items such as vehicles, weapons, radios</a:t>
            </a:r>
          </a:p>
        </p:txBody>
      </p:sp>
    </p:spTree>
    <p:extLst>
      <p:ext uri="{BB962C8B-B14F-4D97-AF65-F5344CB8AC3E}">
        <p14:creationId xmlns:p14="http://schemas.microsoft.com/office/powerpoint/2010/main" val="4259701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776</Words>
  <Application>Microsoft Office PowerPoint</Application>
  <PresentationFormat>Widescreen</PresentationFormat>
  <Paragraphs>94</Paragraphs>
  <Slides>14</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Clip</vt:lpstr>
      <vt:lpstr>Supply Activities</vt:lpstr>
      <vt:lpstr>PowerPoint Presentation</vt:lpstr>
      <vt:lpstr>PowerPoint Presentation</vt:lpstr>
      <vt:lpstr>PowerPoint Presentation</vt:lpstr>
      <vt:lpstr>DEFINITION OF ACCOUNTABILITY</vt:lpstr>
      <vt:lpstr>PowerPoint Presentation</vt:lpstr>
      <vt:lpstr>PowerPoint Presentation</vt:lpstr>
      <vt:lpstr>RECEIPT</vt:lpstr>
      <vt:lpstr>Nonexpendable Property</vt:lpstr>
      <vt:lpstr>Expendable Property</vt:lpstr>
      <vt:lpstr>Durable Property</vt:lpstr>
      <vt:lpstr>Real Property</vt:lpstr>
      <vt:lpstr>Installation Property</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Activities</dc:title>
  <dc:creator>166th Student</dc:creator>
  <cp:lastModifiedBy>166th Student</cp:lastModifiedBy>
  <cp:revision>3</cp:revision>
  <dcterms:created xsi:type="dcterms:W3CDTF">2015-07-29T15:35:54Z</dcterms:created>
  <dcterms:modified xsi:type="dcterms:W3CDTF">2015-07-29T16:31:18Z</dcterms:modified>
</cp:coreProperties>
</file>