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7F147-C865-40B6-A0CA-58DC563E40D1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55A10-B200-4288-99D2-B77169573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Must be able to define and describe each</a:t>
            </a:r>
          </a:p>
        </p:txBody>
      </p:sp>
    </p:spTree>
    <p:extLst>
      <p:ext uri="{BB962C8B-B14F-4D97-AF65-F5344CB8AC3E}">
        <p14:creationId xmlns:p14="http://schemas.microsoft.com/office/powerpoint/2010/main" val="3452861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8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1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2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40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1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2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31843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9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94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7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6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47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2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7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2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39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3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5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3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94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9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4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78A-9050-4C4F-A5C4-F97401C8E573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612E-2398-40AA-9770-4988F9AE4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964" y="517525"/>
            <a:ext cx="5722937" cy="414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ECONOMY OF FORCE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5720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000"/>
              <a:t>	</a:t>
            </a:r>
            <a:r>
              <a:rPr lang="en-US" b="1" u="sng"/>
              <a:t>ALLOCATE MINIMUM ESSENTIAL COMBAT POWER TO SECONDARY EFFORTS.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 u="sng"/>
              <a:t> </a:t>
            </a:r>
            <a:endParaRPr lang="en-US" sz="2000"/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    ECONOMY OF FORCE IS THE RECIPROCAL OF MASS. EMPLOY ALL COMBAT POWER AVAILABLE IN THE MOST EFFECTIVE WAY POSSIBLE. </a:t>
            </a:r>
            <a:endParaRPr lang="en-US"/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8153400" y="64770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4-13</a:t>
            </a:r>
          </a:p>
        </p:txBody>
      </p:sp>
    </p:spTree>
    <p:extLst>
      <p:ext uri="{BB962C8B-B14F-4D97-AF65-F5344CB8AC3E}">
        <p14:creationId xmlns:p14="http://schemas.microsoft.com/office/powerpoint/2010/main" val="128771923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7413" y="715963"/>
            <a:ext cx="5886450" cy="3857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OFFENSIVE</a:t>
            </a:r>
            <a:br>
              <a:rPr lang="en-US" b="1"/>
            </a:br>
            <a:endParaRPr lang="en-US" b="1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675" y="1908175"/>
            <a:ext cx="7340600" cy="3309938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000"/>
              <a:t>	</a:t>
            </a:r>
            <a:r>
              <a:rPr lang="en-US" sz="2000" b="1" u="sng"/>
              <a:t>SEIZE, RETAIN, AND EXPLOIT THE INITIATIVE.</a:t>
            </a:r>
          </a:p>
          <a:p>
            <a:pPr>
              <a:buFont typeface="Symbol" panose="05050102010706020507" pitchFamily="18" charset="2"/>
              <a:buNone/>
            </a:pPr>
            <a:endParaRPr lang="en-US" sz="2000" b="1" u="sng"/>
          </a:p>
          <a:p>
            <a:r>
              <a:rPr lang="en-US" sz="2000"/>
              <a:t>OFFENSIVE ACTIONS ARE THOSE TAKEN TO DICTATE THE NATURE, SCOPE, AND TEMPO OF AN OPERATION</a:t>
            </a:r>
          </a:p>
          <a:p>
            <a:r>
              <a:rPr lang="en-US" sz="2000"/>
              <a:t>OFFENSIVE OPERATION ARE ESSENTIAL TO MAINTAIN THE FREEDOM OF ACTION NECESSARY FOR SUCCESS, EXPLOIT VULNERABLILITIES, AND REACT TO RAPIDLY CHANGING SITUATIONS AND UNEXPECTED DEVELOPMENTS</a:t>
            </a:r>
          </a:p>
          <a:p>
            <a:pPr>
              <a:buFont typeface="Symbol" panose="05050102010706020507" pitchFamily="18" charset="2"/>
              <a:buNone/>
            </a:pPr>
            <a:endParaRPr lang="en-US" sz="2000"/>
          </a:p>
          <a:p>
            <a:pPr>
              <a:buFont typeface="Symbol" panose="05050102010706020507" pitchFamily="18" charset="2"/>
              <a:buNone/>
            </a:pPr>
            <a:endParaRPr lang="en-US" sz="2000"/>
          </a:p>
          <a:p>
            <a:pPr>
              <a:buFont typeface="Symbol" panose="05050102010706020507" pitchFamily="18" charset="2"/>
              <a:buNone/>
            </a:pPr>
            <a:endParaRPr lang="en-US" sz="200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534400" y="6491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4-13</a:t>
            </a:r>
          </a:p>
        </p:txBody>
      </p:sp>
    </p:spTree>
    <p:extLst>
      <p:ext uri="{BB962C8B-B14F-4D97-AF65-F5344CB8AC3E}">
        <p14:creationId xmlns:p14="http://schemas.microsoft.com/office/powerpoint/2010/main" val="20473872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MANEUVER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3789" y="1676400"/>
            <a:ext cx="7545387" cy="44196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100"/>
              <a:t>    </a:t>
            </a:r>
            <a:r>
              <a:rPr lang="en-US" sz="2100" b="1" u="sng"/>
              <a:t>PLACE THE ENEMY IN A POSITION OF DISADVANTAGE THROUGH THE FLEXIBLE APPLICATION OF COMBAT POWER.</a:t>
            </a:r>
          </a:p>
          <a:p>
            <a:pPr>
              <a:buFont typeface="Symbol" panose="05050102010706020507" pitchFamily="18" charset="2"/>
              <a:buNone/>
            </a:pPr>
            <a:endParaRPr lang="en-US" sz="2100"/>
          </a:p>
          <a:p>
            <a:r>
              <a:rPr lang="en-US" sz="2100"/>
              <a:t>EFFECTIVE MANEUVER KEEPS THE ENEMY OFF BALANCE BY MAKING THEM CONFRONT NEW PROBLEMS AND NEW DANGERS FASTER THAN HE CAN DEAL WITH THEM.</a:t>
            </a:r>
          </a:p>
          <a:p>
            <a:endParaRPr lang="en-US" sz="210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382000" y="64008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4-14</a:t>
            </a:r>
          </a:p>
        </p:txBody>
      </p:sp>
    </p:spTree>
    <p:extLst>
      <p:ext uri="{BB962C8B-B14F-4D97-AF65-F5344CB8AC3E}">
        <p14:creationId xmlns:p14="http://schemas.microsoft.com/office/powerpoint/2010/main" val="2768320853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964" y="517525"/>
            <a:ext cx="5722937" cy="414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SURPRISE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9530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</a:t>
            </a:r>
            <a:r>
              <a:rPr lang="en-US" b="1" u="sng"/>
              <a:t>STRIKE THE ENEMY AT A TIME AND PLACE OR IN A MANNER FOR WHICH HE IS UNPREPARED.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pPr>
              <a:buFont typeface="Symbol" panose="05050102010706020507" pitchFamily="18" charset="2"/>
              <a:buNone/>
            </a:pPr>
            <a:r>
              <a:rPr lang="en-US"/>
              <a:t>    THE FACTORS CONTRIBUTING TO SURPRISE TO INCLUDE SPEED AND INFORMATION SUPERIORITY.</a:t>
            </a:r>
          </a:p>
          <a:p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8458200" y="65532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4-14</a:t>
            </a:r>
          </a:p>
        </p:txBody>
      </p:sp>
    </p:spTree>
    <p:extLst>
      <p:ext uri="{BB962C8B-B14F-4D97-AF65-F5344CB8AC3E}">
        <p14:creationId xmlns:p14="http://schemas.microsoft.com/office/powerpoint/2010/main" val="320751036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SIMPLICITY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</a:t>
            </a:r>
            <a:r>
              <a:rPr lang="en-US" b="1" u="sng"/>
              <a:t>PREPARE CLEAR, UNCOMPLICATED PLANS AND  CONCISE ORDERS TO ENSURE THOROUGH UNDERSTANDING</a:t>
            </a:r>
            <a:r>
              <a:rPr lang="en-US"/>
              <a:t>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SIMPLE PLANS AND CLEAR, CONCISE ORDERS MINIMIZE MISUNDERSTANDING AND CONFUSION.</a:t>
            </a:r>
          </a:p>
          <a:p>
            <a:r>
              <a:rPr lang="en-US"/>
              <a:t>K.I.S.S.</a:t>
            </a:r>
          </a:p>
          <a:p>
            <a:endParaRPr lang="en-US"/>
          </a:p>
        </p:txBody>
      </p:sp>
      <p:graphicFrame>
        <p:nvGraphicFramePr>
          <p:cNvPr id="21914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210800" y="5943600"/>
          <a:ext cx="4460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4" imgW="444240" imgH="855360" progId="MS_ClipArt_Gallery.2">
                  <p:embed/>
                </p:oleObj>
              </mc:Choice>
              <mc:Fallback>
                <p:oleObj name="Clip" r:id="rId4" imgW="444240" imgH="85536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0" y="5943600"/>
                        <a:ext cx="4460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8229600" y="65532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4-15</a:t>
            </a:r>
          </a:p>
        </p:txBody>
      </p:sp>
    </p:spTree>
    <p:extLst>
      <p:ext uri="{BB962C8B-B14F-4D97-AF65-F5344CB8AC3E}">
        <p14:creationId xmlns:p14="http://schemas.microsoft.com/office/powerpoint/2010/main" val="170001579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UNITY OF COMMAND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4800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2000" b="1"/>
              <a:t>    </a:t>
            </a:r>
            <a:r>
              <a:rPr lang="en-US" b="1" u="sng"/>
              <a:t>FOR EVERY OBJECTIVE, ENSURE UNITY OF EFFORT UNDER ONE RESPONSIBLE COMMANDER.</a:t>
            </a:r>
            <a:endParaRPr lang="en-US" u="sng"/>
          </a:p>
          <a:p>
            <a:pPr>
              <a:lnSpc>
                <a:spcPct val="90000"/>
              </a:lnSpc>
            </a:pPr>
            <a:r>
              <a:rPr lang="en-US" b="1" u="sng"/>
              <a:t>UNITY OF COMMAND</a:t>
            </a:r>
            <a:r>
              <a:rPr lang="en-US" b="1"/>
              <a:t>:</a:t>
            </a:r>
            <a:endParaRPr lang="en-US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/>
              <a:t>	MEANS THAT A SINGLE COMMANDER DIRECTS AND COORDINATES THE ACTION OF ALL FORCES TOWARDS A COMMON OBJECTIVE.</a:t>
            </a:r>
          </a:p>
          <a:p>
            <a:pPr>
              <a:lnSpc>
                <a:spcPct val="90000"/>
              </a:lnSpc>
            </a:pPr>
            <a:r>
              <a:rPr lang="en-US" b="1" u="sng"/>
              <a:t>UNITY OF EFFORT</a:t>
            </a:r>
            <a:r>
              <a:rPr lang="en-US" b="1"/>
              <a:t>:</a:t>
            </a:r>
            <a:endParaRPr lang="en-US"/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/>
              <a:t>	REQUIRES COORDINATION AND COOPERATION AMONG FORCES-EVEN THOUGH THEY MAY NOT NECESSARILY BE PART OF THE SAME COMMAND STRUCTURE-TOWARD A COMMONLY RECOGNIZED OBJECTIVE.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772400" y="6553201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4-14</a:t>
            </a:r>
          </a:p>
        </p:txBody>
      </p:sp>
    </p:spTree>
    <p:extLst>
      <p:ext uri="{BB962C8B-B14F-4D97-AF65-F5344CB8AC3E}">
        <p14:creationId xmlns:p14="http://schemas.microsoft.com/office/powerpoint/2010/main" val="383521528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OBJECTIVE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</a:t>
            </a:r>
            <a:r>
              <a:rPr lang="en-US" b="1" u="sng"/>
              <a:t>DIRECT EVERY MILITARY OPERATION TOWARDS A CLEARLY DEFINED, DECISIVE, AND ATTAINABLE OBJECTIVE.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ENSURING ALL ACTIONS CONTRIBUTE TO THE GOALS OF THE HIGHER HEADQUARTERS.</a:t>
            </a:r>
          </a:p>
          <a:p>
            <a:r>
              <a:rPr lang="en-US"/>
              <a:t>HAVING A CLEAR UNDERSTANDING OF THE EXPECTED OUTCOME AND ITS IMPACT.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pPr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4-12</a:t>
            </a:r>
          </a:p>
        </p:txBody>
      </p:sp>
    </p:spTree>
    <p:extLst>
      <p:ext uri="{BB962C8B-B14F-4D97-AF65-F5344CB8AC3E}">
        <p14:creationId xmlns:p14="http://schemas.microsoft.com/office/powerpoint/2010/main" val="29077384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OBJECTIVE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</a:t>
            </a:r>
            <a:r>
              <a:rPr lang="en-US" b="1" u="sng"/>
              <a:t>DIRECT EVERY MILITARY OPERATION TOWARDS A CLEARLY DEFINED, DECISIVE, AND ATTAINABLE OBJECTIVE.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ENSURING ALL ACTIONS CONTRIBUTE TO THE GOALS OF THE HIGHER HEADQUARTERS.</a:t>
            </a:r>
          </a:p>
          <a:p>
            <a:r>
              <a:rPr lang="en-US"/>
              <a:t>HAVING A CLEAR UNDERSTANDING OF THE EXPECTED OUTCOME AND ITS IMPACT.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pPr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8686800" y="64912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4-12</a:t>
            </a:r>
          </a:p>
        </p:txBody>
      </p:sp>
    </p:spTree>
    <p:extLst>
      <p:ext uri="{BB962C8B-B14F-4D97-AF65-F5344CB8AC3E}">
        <p14:creationId xmlns:p14="http://schemas.microsoft.com/office/powerpoint/2010/main" val="204608890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7413" y="757238"/>
            <a:ext cx="5886450" cy="3873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THE TENETS OF ARMY OPERATIONS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209800"/>
            <a:ext cx="7772400" cy="44196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		</a:t>
            </a:r>
            <a:r>
              <a:rPr lang="en-US" b="1"/>
              <a:t>Depth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                   Agility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		Versatility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	          Initiative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	         Synchronization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pPr>
              <a:buFont typeface="Symbol" panose="05050102010706020507" pitchFamily="18" charset="2"/>
              <a:buNone/>
            </a:pPr>
            <a:endParaRPr lang="en-US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8229600" y="6400801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4-15</a:t>
            </a:r>
          </a:p>
        </p:txBody>
      </p:sp>
    </p:spTree>
    <p:extLst>
      <p:ext uri="{BB962C8B-B14F-4D97-AF65-F5344CB8AC3E}">
        <p14:creationId xmlns:p14="http://schemas.microsoft.com/office/powerpoint/2010/main" val="1675530489"/>
      </p:ext>
    </p:extLst>
  </p:cSld>
  <p:clrMapOvr>
    <a:masterClrMapping/>
  </p:clrMapOvr>
  <p:transition>
    <p:cover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DEPTH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56388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b="1"/>
              <a:t>    </a:t>
            </a:r>
            <a:r>
              <a:rPr lang="en-US" b="1" u="sng"/>
              <a:t>THE EXTENSION OF OPERATIONS IN TIME, SPACE AND RESOURCES.</a:t>
            </a:r>
          </a:p>
          <a:p>
            <a:pPr algn="ctr">
              <a:buFont typeface="Symbol" panose="05050102010706020507" pitchFamily="18" charset="2"/>
              <a:buNone/>
            </a:pPr>
            <a:endParaRPr lang="en-US" b="1" u="sng"/>
          </a:p>
          <a:p>
            <a:r>
              <a:rPr lang="en-US"/>
              <a:t>ENABLE MOMENTUM IN THE OFFENSE.</a:t>
            </a:r>
          </a:p>
          <a:p>
            <a:r>
              <a:rPr lang="en-US"/>
              <a:t>ALLOWS ELASTICITY  IN THE DEFENSE.</a:t>
            </a:r>
          </a:p>
          <a:p>
            <a:r>
              <a:rPr lang="en-US"/>
              <a:t>DEPTH INFLUENCE IN SPACE, TIME, PURPOSE, AND RESOURCES TO AFFECT THE ENVIRONMENT AND CONDITIONS.</a:t>
            </a:r>
          </a:p>
          <a:p>
            <a:r>
              <a:rPr lang="en-US" b="1"/>
              <a:t>PHYSICAL DEPTH</a:t>
            </a:r>
          </a:p>
          <a:p>
            <a:r>
              <a:rPr lang="en-US" b="1"/>
              <a:t>DEPTH BY FIRE</a:t>
            </a:r>
          </a:p>
          <a:p>
            <a:r>
              <a:rPr lang="en-US" b="1"/>
              <a:t>DEPTH IN RESOURCES</a:t>
            </a:r>
          </a:p>
          <a:p>
            <a:pPr>
              <a:buFont typeface="Symbol" panose="05050102010706020507" pitchFamily="18" charset="2"/>
              <a:buNone/>
            </a:pPr>
            <a:endParaRPr lang="en-US" b="1"/>
          </a:p>
          <a:p>
            <a:pPr>
              <a:buFont typeface="Symbol" panose="05050102010706020507" pitchFamily="18" charset="2"/>
              <a:buNone/>
            </a:pPr>
            <a:endParaRPr lang="en-US" b="1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229600" y="6553201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4-17</a:t>
            </a:r>
          </a:p>
        </p:txBody>
      </p:sp>
    </p:spTree>
    <p:extLst>
      <p:ext uri="{BB962C8B-B14F-4D97-AF65-F5344CB8AC3E}">
        <p14:creationId xmlns:p14="http://schemas.microsoft.com/office/powerpoint/2010/main" val="33146259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0838" y="76200"/>
            <a:ext cx="6862762" cy="1066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/>
              <a:t>CHARACTERISTICS OF THE OFFENSE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448050" y="1730375"/>
            <a:ext cx="4645824" cy="3970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/>
              <a:t>Surprise</a:t>
            </a:r>
          </a:p>
          <a:p>
            <a:r>
              <a:rPr lang="en-US" sz="3600" b="1"/>
              <a:t>	</a:t>
            </a:r>
          </a:p>
          <a:p>
            <a:r>
              <a:rPr lang="en-US" sz="3600" b="1"/>
              <a:t>	Concentration</a:t>
            </a:r>
          </a:p>
          <a:p>
            <a:r>
              <a:rPr lang="en-US" sz="3600" b="1"/>
              <a:t>		</a:t>
            </a:r>
          </a:p>
          <a:p>
            <a:r>
              <a:rPr lang="en-US" sz="3600" b="1"/>
              <a:t>		Tempo</a:t>
            </a:r>
          </a:p>
          <a:p>
            <a:r>
              <a:rPr lang="en-US" sz="3600" b="1"/>
              <a:t>			</a:t>
            </a:r>
          </a:p>
          <a:p>
            <a:r>
              <a:rPr lang="en-US" sz="3600" b="1"/>
              <a:t>			Audacity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305800" y="6477001"/>
            <a:ext cx="2133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FM 3-0 pg 7-4</a:t>
            </a:r>
          </a:p>
        </p:txBody>
      </p:sp>
    </p:spTree>
    <p:extLst>
      <p:ext uri="{BB962C8B-B14F-4D97-AF65-F5344CB8AC3E}">
        <p14:creationId xmlns:p14="http://schemas.microsoft.com/office/powerpoint/2010/main" val="401436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AGILITY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19200"/>
            <a:ext cx="7772400" cy="48768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</a:t>
            </a:r>
            <a:r>
              <a:rPr lang="en-US" b="1" u="sng"/>
              <a:t> THE ABILITY TO MOVE AND ADJUST QUICKLY AND EASILY.</a:t>
            </a:r>
          </a:p>
          <a:p>
            <a:r>
              <a:rPr lang="en-US"/>
              <a:t>SUBORDINATES MUST ACT TO ACHIEVE THE COMMANDER’S INTENT AND FIGHT THROUGH ANY OBSTACLE TO ACCOMPLISH THE MISSION.</a:t>
            </a:r>
          </a:p>
          <a:p>
            <a:r>
              <a:rPr lang="en-US"/>
              <a:t>THE ABILITY TO REACT FASTER THAN THE ENEMY IT REQUIRES MENTAL &amp; PHYSICAL AGILITY.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8077200" y="6553201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4-16</a:t>
            </a:r>
          </a:p>
        </p:txBody>
      </p:sp>
    </p:spTree>
    <p:extLst>
      <p:ext uri="{BB962C8B-B14F-4D97-AF65-F5344CB8AC3E}">
        <p14:creationId xmlns:p14="http://schemas.microsoft.com/office/powerpoint/2010/main" val="4045647624"/>
      </p:ext>
    </p:extLst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VERSATILITY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    </a:t>
            </a:r>
            <a:r>
              <a:rPr lang="en-US" b="1" u="sng"/>
              <a:t>THE ABILITY OF FORCES TO MEET THE GLOBAL, DIVERSE MISSION REQUIREMENTS OF FULL SPECTRUM OPERATIONS.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TO QUICKLY TRANSITION FROM ONE TYPE OF OPERATION TO ANOTHER.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 DEPENDS ON ADAPTIVE LEADERS, COMPETENT AND DEDICATED SOLDIERS.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pPr>
              <a:buFont typeface="Symbol" panose="05050102010706020507" pitchFamily="18" charset="2"/>
              <a:buNone/>
            </a:pPr>
            <a:endParaRPr lang="en-US"/>
          </a:p>
        </p:txBody>
      </p:sp>
      <p:graphicFrame>
        <p:nvGraphicFramePr>
          <p:cNvPr id="2355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29801" y="5791200"/>
          <a:ext cx="7985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lip" r:id="rId4" imgW="796680" imgH="990360" progId="MS_ClipArt_Gallery.2">
                  <p:embed/>
                </p:oleObj>
              </mc:Choice>
              <mc:Fallback>
                <p:oleObj name="Clip" r:id="rId4" imgW="796680" imgH="99036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1" y="5791200"/>
                        <a:ext cx="79851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7162800" y="6477001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4-17</a:t>
            </a:r>
          </a:p>
        </p:txBody>
      </p:sp>
    </p:spTree>
    <p:extLst>
      <p:ext uri="{BB962C8B-B14F-4D97-AF65-F5344CB8AC3E}">
        <p14:creationId xmlns:p14="http://schemas.microsoft.com/office/powerpoint/2010/main" val="234960553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INITIATIVE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772400" cy="51816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b="1"/>
              <a:t>    </a:t>
            </a:r>
            <a:r>
              <a:rPr lang="en-US" b="1" u="sng"/>
              <a:t>SETTING OR DICTATING THE TERMS OF ACTION THROUGHOUT THE BATTLE OR OPERATION.</a:t>
            </a:r>
          </a:p>
          <a:p>
            <a:r>
              <a:rPr lang="en-US"/>
              <a:t>IMPLIES AN OFFENSIVE SPIRIT.</a:t>
            </a:r>
          </a:p>
          <a:p>
            <a:r>
              <a:rPr lang="en-US"/>
              <a:t>SET THE TERM OF THE BATTLE.</a:t>
            </a:r>
          </a:p>
          <a:p>
            <a:r>
              <a:rPr lang="en-US"/>
              <a:t>FORCES THE ENEMY TO CONFORM TO OUR PURPOSE AND TEMPO.</a:t>
            </a:r>
          </a:p>
          <a:p>
            <a:r>
              <a:rPr lang="en-US" b="1" u="sng"/>
              <a:t>OFFENSIVE</a:t>
            </a:r>
            <a:r>
              <a:rPr lang="en-US" b="1"/>
              <a:t>-</a:t>
            </a:r>
            <a:r>
              <a:rPr lang="en-US"/>
              <a:t> EXPLOITING SUCCESS.</a:t>
            </a:r>
          </a:p>
          <a:p>
            <a:r>
              <a:rPr lang="en-US" b="1" u="sng"/>
              <a:t>DEFENSIVE</a:t>
            </a:r>
            <a:r>
              <a:rPr lang="en-US" b="1"/>
              <a:t>- </a:t>
            </a:r>
            <a:r>
              <a:rPr lang="en-US"/>
              <a:t>TURNING THE TABLE.</a:t>
            </a:r>
          </a:p>
          <a:p>
            <a:endParaRPr lang="en-US"/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8077200" y="6477001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4-15</a:t>
            </a:r>
          </a:p>
        </p:txBody>
      </p:sp>
    </p:spTree>
    <p:extLst>
      <p:ext uri="{BB962C8B-B14F-4D97-AF65-F5344CB8AC3E}">
        <p14:creationId xmlns:p14="http://schemas.microsoft.com/office/powerpoint/2010/main" val="381625412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SYNCHRONIZATION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143000"/>
            <a:ext cx="8991600" cy="56388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    </a:t>
            </a:r>
            <a:r>
              <a:rPr lang="en-US" b="1" u="sng"/>
              <a:t>ARRANGING ACTIVITIES IN TIME, SPACE, AND PURPOSE TO MASS MAXIMUM RELATIVE COMBAT POWER AT A DECISIVE PLACE AND TIME.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BATTLE MAY TAKE PLACE AT LOCATIONS DISTANT FROM EACH OTHER, BUT AT THE SAME TIME</a:t>
            </a:r>
          </a:p>
          <a:p>
            <a:pPr>
              <a:buFont typeface="Symbol" panose="05050102010706020507" pitchFamily="18" charset="2"/>
              <a:buNone/>
            </a:pPr>
            <a:endParaRPr lang="en-US"/>
          </a:p>
          <a:p>
            <a:r>
              <a:rPr lang="en-US"/>
              <a:t> REQUIRES COORDINATION AND REHEARSALS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8153400" y="6477001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4-17</a:t>
            </a:r>
          </a:p>
        </p:txBody>
      </p:sp>
    </p:spTree>
    <p:extLst>
      <p:ext uri="{BB962C8B-B14F-4D97-AF65-F5344CB8AC3E}">
        <p14:creationId xmlns:p14="http://schemas.microsoft.com/office/powerpoint/2010/main" val="312216750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1" y="152400"/>
            <a:ext cx="6862763" cy="1066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</a:rPr>
              <a:t>CHARACTERISTICS OF THE DEFENSE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1828800"/>
            <a:ext cx="6705600" cy="3733800"/>
          </a:xfrm>
          <a:noFill/>
          <a:ln/>
        </p:spPr>
        <p:txBody>
          <a:bodyPr/>
          <a:lstStyle/>
          <a:p>
            <a:pPr algn="ctr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Massing Effects</a:t>
            </a:r>
          </a:p>
          <a:p>
            <a:pPr algn="ctr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Flexibility</a:t>
            </a:r>
          </a:p>
          <a:p>
            <a:pPr algn="ctr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Preparation</a:t>
            </a:r>
          </a:p>
          <a:p>
            <a:pPr algn="ctr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</a:p>
          <a:p>
            <a:pPr algn="ctr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3600" b="1">
                <a:solidFill>
                  <a:srgbClr val="000000"/>
                </a:solidFill>
                <a:latin typeface="Arial" panose="020B0604020202020204" pitchFamily="34" charset="0"/>
              </a:rPr>
              <a:t>Disruption</a:t>
            </a:r>
          </a:p>
          <a:p>
            <a:pPr algn="ctr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sz="3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PREPARATION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229600" cy="5029200"/>
          </a:xfrm>
          <a:noFill/>
          <a:ln/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Arrive in the battle area before the attacker and take advantage of:</a:t>
            </a:r>
          </a:p>
          <a:p>
            <a:pPr algn="ctr"/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Use METT-TC to identify potential friendly and enemy weaknesses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Synchronize the concept of the operation with all available resources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Ensure 360 degree security with WPN systems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Begin R&amp;S plan immediately</a:t>
            </a:r>
          </a:p>
        </p:txBody>
      </p:sp>
    </p:spTree>
    <p:extLst>
      <p:ext uri="{BB962C8B-B14F-4D97-AF65-F5344CB8AC3E}">
        <p14:creationId xmlns:p14="http://schemas.microsoft.com/office/powerpoint/2010/main" val="149296332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MASSING EFFECTS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590800"/>
            <a:ext cx="8229600" cy="2057400"/>
          </a:xfrm>
          <a:noFill/>
          <a:ln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</a:rPr>
              <a:t>Defenders seek to mass the effects of overwhelming combat power where they choose and shift it to support the decisive operation, or Main Effort (ME).</a:t>
            </a:r>
            <a:r>
              <a:rPr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0242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DISRUPTION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28800"/>
            <a:ext cx="8229600" cy="4876800"/>
          </a:xfrm>
          <a:noFill/>
          <a:ln/>
        </p:spPr>
        <p:txBody>
          <a:bodyPr/>
          <a:lstStyle/>
          <a:p>
            <a:pPr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Disrupts the attacker’s tempo and synchronization</a:t>
            </a:r>
          </a:p>
          <a:p>
            <a:pPr algn="ctr"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by countering his initiative and preventing him from</a:t>
            </a:r>
          </a:p>
          <a:p>
            <a:pPr>
              <a:lnSpc>
                <a:spcPct val="60000"/>
              </a:lnSpc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massing overwhelming combat power.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Interrupts the attacker’s fire support, logistical support, and Command and Control (C2).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Defenders use spoiling attacks before enemies can focus combat power, and counterattacks before they can consolidate any gains.</a:t>
            </a:r>
          </a:p>
        </p:txBody>
      </p:sp>
    </p:spTree>
    <p:extLst>
      <p:ext uri="{BB962C8B-B14F-4D97-AF65-F5344CB8AC3E}">
        <p14:creationId xmlns:p14="http://schemas.microsoft.com/office/powerpoint/2010/main" val="37560072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FLEXIBILITY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696200" cy="44958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</a:rPr>
              <a:t>The defender must be agile enough to avoid the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sz="2600">
                <a:solidFill>
                  <a:srgbClr val="000000"/>
                </a:solidFill>
                <a:latin typeface="Arial" panose="020B0604020202020204" pitchFamily="34" charset="0"/>
              </a:rPr>
              <a:t>attackers blows and then strike back effectively.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sz="2200">
                <a:solidFill>
                  <a:srgbClr val="000000"/>
                </a:solidFill>
                <a:latin typeface="Arial" panose="020B0604020202020204" pitchFamily="34" charset="0"/>
              </a:rPr>
              <a:t>Derived from sound preparation and effective C2.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200">
                <a:solidFill>
                  <a:srgbClr val="000000"/>
                </a:solidFill>
                <a:latin typeface="Arial" panose="020B0604020202020204" pitchFamily="34" charset="0"/>
              </a:rPr>
              <a:t>Ability to shift the Main Effort (ME).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200">
                <a:solidFill>
                  <a:srgbClr val="000000"/>
                </a:solidFill>
                <a:latin typeface="Arial" panose="020B0604020202020204" pitchFamily="34" charset="0"/>
              </a:rPr>
              <a:t>Aggressive Recon and Surveillance (R&amp;S).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200">
                <a:solidFill>
                  <a:srgbClr val="000000"/>
                </a:solidFill>
                <a:latin typeface="Arial" panose="020B0604020202020204" pitchFamily="34" charset="0"/>
              </a:rPr>
              <a:t>Retention of a reserve.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sz="2200">
                <a:solidFill>
                  <a:srgbClr val="000000"/>
                </a:solidFill>
                <a:latin typeface="Arial" panose="020B0604020202020204" pitchFamily="34" charset="0"/>
              </a:rPr>
              <a:t>Preparation in depth such as alternate and supplementary positions.</a:t>
            </a:r>
          </a:p>
        </p:txBody>
      </p:sp>
    </p:spTree>
    <p:extLst>
      <p:ext uri="{BB962C8B-B14F-4D97-AF65-F5344CB8AC3E}">
        <p14:creationId xmlns:p14="http://schemas.microsoft.com/office/powerpoint/2010/main" val="22154625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38438" y="457200"/>
            <a:ext cx="6862762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</a:rPr>
              <a:t>SECURITY</a:t>
            </a:r>
          </a:p>
        </p:txBody>
      </p:sp>
      <p:sp>
        <p:nvSpPr>
          <p:cNvPr id="185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2971800"/>
          </a:xfrm>
          <a:noFill/>
          <a:ln/>
        </p:spPr>
        <p:txBody>
          <a:bodyPr/>
          <a:lstStyle/>
          <a:p>
            <a:pPr algn="ctr"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Never permit the enemy to acquire an unexpected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advantage.</a:t>
            </a:r>
          </a:p>
          <a:p>
            <a:pPr algn="ctr">
              <a:buFont typeface="Symbol" panose="05050102010706020507" pitchFamily="18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buFont typeface="Symbol" panose="05050102010706020507" pitchFamily="18" charset="2"/>
              <a:buNone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Security operations help deceive the enemy as to friendly locations, strengths, and weaknesses.</a:t>
            </a:r>
          </a:p>
          <a:p>
            <a:pPr algn="ctr">
              <a:buFont typeface="Symbol" panose="05050102010706020507" pitchFamily="18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buFont typeface="Symbol" panose="05050102010706020507" pitchFamily="18" charset="2"/>
              <a:buNone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9641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14638" y="76200"/>
            <a:ext cx="6862762" cy="1066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/>
              <a:t>TYPES OF OFFENSIVE OPERATIONS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0" y="1295400"/>
            <a:ext cx="7467600" cy="44196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Symbol" pitchFamily="18" charset="2"/>
              <a:buNone/>
            </a:pPr>
            <a:endParaRPr lang="en-US" sz="3200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 sz="3200" b="1"/>
              <a:t>Movement to Contact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 sz="3200" b="1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 sz="3200" b="1"/>
              <a:t>		Attack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 sz="3200" b="1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 sz="3200" b="1"/>
              <a:t>			Exploitation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endParaRPr lang="en-US" sz="3200" b="1"/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 sz="3200" b="1"/>
              <a:t>				Pursuit</a:t>
            </a:r>
          </a:p>
          <a:p>
            <a:pPr>
              <a:buFont typeface="Symbol" pitchFamily="18" charset="2"/>
              <a:buNone/>
            </a:pPr>
            <a:endParaRPr lang="en-US" sz="3200" b="1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0" y="6400801"/>
            <a:ext cx="2057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FM 3-0 pg 7-16</a:t>
            </a:r>
          </a:p>
        </p:txBody>
      </p:sp>
    </p:spTree>
    <p:extLst>
      <p:ext uri="{BB962C8B-B14F-4D97-AF65-F5344CB8AC3E}">
        <p14:creationId xmlns:p14="http://schemas.microsoft.com/office/powerpoint/2010/main" val="226360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</a:rPr>
              <a:t>TYPES OF BATTLE POSITIONS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676400"/>
            <a:ext cx="7772400" cy="2819400"/>
          </a:xfrm>
          <a:noFill/>
          <a:ln/>
        </p:spPr>
        <p:txBody>
          <a:bodyPr/>
          <a:lstStyle/>
          <a:p>
            <a:pPr algn="ctr">
              <a:buFont typeface="Symbol" panose="05050102010706020507" pitchFamily="18" charset="2"/>
              <a:buNone/>
            </a:pPr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</a:rPr>
              <a:t>Primary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</a:rPr>
              <a:t>Alternate 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</a:rPr>
              <a:t>Supplementary</a:t>
            </a:r>
            <a:endParaRPr lang="en-US" sz="4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7779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OCCUPATION PLAN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362200"/>
            <a:ext cx="8077200" cy="41148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Prevents confusion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Establishes security quickly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Allows parallel planning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Allows priority of work to commence ASAP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5294313" y="1335089"/>
            <a:ext cx="11977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WHY?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26613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2895600" y="152400"/>
            <a:ext cx="6477000" cy="1066800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atin typeface="Arial" panose="020B0604020202020204" pitchFamily="34" charset="0"/>
              </a:rPr>
              <a:t>WHAT IS AN ENGAGEMENT AREA?</a:t>
            </a:r>
          </a:p>
        </p:txBody>
      </p:sp>
      <p:sp>
        <p:nvSpPr>
          <p:cNvPr id="15257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1981200"/>
            <a:ext cx="7848600" cy="2057400"/>
          </a:xfrm>
        </p:spPr>
        <p:txBody>
          <a:bodyPr/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Where the commander intends to trap and destroy an enemy force using the massed fires of all available weapons.</a:t>
            </a:r>
          </a:p>
        </p:txBody>
      </p:sp>
    </p:spTree>
    <p:extLst>
      <p:ext uri="{BB962C8B-B14F-4D97-AF65-F5344CB8AC3E}">
        <p14:creationId xmlns:p14="http://schemas.microsoft.com/office/powerpoint/2010/main" val="3255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1143000"/>
            <a:ext cx="6862762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DECISIVE OPERATIONS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 THE OFFENSE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057400"/>
            <a:ext cx="86106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buFont typeface="Symbol" pitchFamily="18" charset="2"/>
              <a:buNone/>
            </a:pPr>
            <a:endParaRPr lang="en-US" sz="3200" b="1" dirty="0"/>
          </a:p>
          <a:p>
            <a:pPr algn="ctr">
              <a:buFont typeface="Symbol" pitchFamily="18" charset="2"/>
              <a:buNone/>
            </a:pPr>
            <a:r>
              <a:rPr lang="en-US" sz="3200" b="1" dirty="0"/>
              <a:t>What </a:t>
            </a:r>
            <a:r>
              <a:rPr lang="en-US" sz="3200" b="1" dirty="0"/>
              <a:t>are Decisive Operations</a:t>
            </a:r>
            <a:r>
              <a:rPr lang="en-US" sz="3200" b="1" dirty="0"/>
              <a:t>?</a:t>
            </a:r>
            <a:endParaRPr lang="en-US" sz="3200" b="1" dirty="0"/>
          </a:p>
          <a:p>
            <a:pPr algn="ctr">
              <a:buFont typeface="Symbol" pitchFamily="18" charset="2"/>
              <a:buNone/>
            </a:pPr>
            <a:r>
              <a:rPr lang="en-US" b="1" dirty="0"/>
              <a:t>Decisive offensive operations are attacks that conclusively determine the outcome of major operations, battles, and engagements.  At the operational level, decisive operations achieve the goals of each phase of a campaign.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8305800" y="6477001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FM 3-0 pg 7-7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28601"/>
            <a:ext cx="474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Operational Framework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1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295400"/>
            <a:ext cx="6862762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dirty="0"/>
              <a:t>SHAPING OPERATIONS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286000"/>
            <a:ext cx="86106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sz="2200" b="1" dirty="0"/>
              <a:t>Shaping operations in the offense include attacks</a:t>
            </a:r>
          </a:p>
          <a:p>
            <a:pPr>
              <a:lnSpc>
                <a:spcPct val="50000"/>
              </a:lnSpc>
              <a:buFont typeface="Symbol" pitchFamily="18" charset="2"/>
              <a:buNone/>
            </a:pPr>
            <a:r>
              <a:rPr lang="en-US" sz="2200" b="1" dirty="0"/>
              <a:t>designed to achieve one or more of the following:</a:t>
            </a:r>
          </a:p>
          <a:p>
            <a:pPr>
              <a:lnSpc>
                <a:spcPct val="140000"/>
              </a:lnSpc>
              <a:buFont typeface="Symbol" pitchFamily="18" charset="2"/>
              <a:buNone/>
            </a:pPr>
            <a:r>
              <a:rPr lang="en-US" sz="2200" b="1" dirty="0"/>
              <a:t>	Deceive the enemy.</a:t>
            </a:r>
          </a:p>
          <a:p>
            <a:pPr>
              <a:buFont typeface="Symbol" pitchFamily="18" charset="2"/>
              <a:buNone/>
            </a:pPr>
            <a:r>
              <a:rPr lang="en-US" sz="2200" b="1" dirty="0"/>
              <a:t>	Destroy or fix enemy forces that could interfere </a:t>
            </a:r>
            <a:r>
              <a:rPr lang="en-US" sz="2200" b="1" dirty="0"/>
              <a:t>with </a:t>
            </a:r>
            <a:r>
              <a:rPr lang="en-US" sz="2200" b="1" dirty="0"/>
              <a:t>the decisive operation.</a:t>
            </a:r>
          </a:p>
          <a:p>
            <a:pPr>
              <a:buFont typeface="Symbol" pitchFamily="18" charset="2"/>
              <a:buNone/>
            </a:pPr>
            <a:r>
              <a:rPr lang="en-US" sz="2200" b="1" dirty="0"/>
              <a:t>	Control terrain whose occupation by the enemy would hinder the decisive operation.</a:t>
            </a:r>
          </a:p>
          <a:p>
            <a:pPr>
              <a:buFont typeface="Symbol" pitchFamily="18" charset="2"/>
              <a:buNone/>
            </a:pPr>
            <a:r>
              <a:rPr lang="en-US" sz="2200" b="1" dirty="0"/>
              <a:t>	Force the enemy to commit reserves prematurely or into an indecisive area.</a:t>
            </a:r>
          </a:p>
          <a:p>
            <a:pPr>
              <a:buFont typeface="Symbol" pitchFamily="18" charset="2"/>
              <a:buNone/>
            </a:pPr>
            <a:r>
              <a:rPr lang="en-US" sz="2200" b="1" dirty="0"/>
              <a:t>		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8305800" y="6477001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FM 3-0 pg 7-8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304800"/>
            <a:ext cx="245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Operational Framework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5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1295400"/>
            <a:ext cx="6862762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dirty="0"/>
              <a:t>SHAPING OPERATIONS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286000"/>
            <a:ext cx="8534400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b="1" dirty="0"/>
              <a:t>Advance, flank, and rear security forces conduct security operations.</a:t>
            </a:r>
          </a:p>
          <a:p>
            <a:pPr>
              <a:buFont typeface="Symbol" pitchFamily="18" charset="2"/>
              <a:buNone/>
            </a:pPr>
            <a:r>
              <a:rPr lang="en-US" b="1" dirty="0"/>
              <a:t>	These elements:</a:t>
            </a:r>
          </a:p>
          <a:p>
            <a:pPr>
              <a:buFont typeface="Symbol" pitchFamily="18" charset="2"/>
              <a:buNone/>
            </a:pPr>
            <a:r>
              <a:rPr lang="en-US" b="1" dirty="0"/>
              <a:t>		Provide early warning.</a:t>
            </a:r>
          </a:p>
          <a:p>
            <a:pPr>
              <a:buFont typeface="Symbol" pitchFamily="18" charset="2"/>
              <a:buNone/>
            </a:pPr>
            <a:r>
              <a:rPr lang="en-US" b="1" dirty="0"/>
              <a:t>		Find gaps in defenses.</a:t>
            </a:r>
          </a:p>
          <a:p>
            <a:pPr>
              <a:buFont typeface="Symbol" pitchFamily="18" charset="2"/>
              <a:buNone/>
            </a:pPr>
            <a:r>
              <a:rPr lang="en-US" b="1" dirty="0"/>
              <a:t>		Provide time to react and space to 	maneuver.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8305800" y="6477001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FM 3-0 pg 7-9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9198" y="253999"/>
            <a:ext cx="245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Operational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447800"/>
            <a:ext cx="6862762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 dirty="0"/>
              <a:t>SUSTAINING OPERATIONS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95600"/>
            <a:ext cx="8534400" cy="3962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Symbol" pitchFamily="18" charset="2"/>
              <a:buNone/>
            </a:pPr>
            <a:r>
              <a:rPr lang="en-US" sz="3000" b="1" dirty="0"/>
              <a:t>Sustaining operations in the offense ensure freedom of action and maintain momentum. </a:t>
            </a:r>
          </a:p>
          <a:p>
            <a:pPr>
              <a:buFont typeface="Symbol" pitchFamily="18" charset="2"/>
              <a:buNone/>
            </a:pPr>
            <a:r>
              <a:rPr lang="en-US" sz="3000" b="1" dirty="0"/>
              <a:t>CSS unit locations need not be contiguous with those of their supported forces. 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8305800" y="6477001"/>
            <a:ext cx="2362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FM 3-0 pg 7-10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03197"/>
            <a:ext cx="245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Operational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risk management.  FM 5-19 Chapter 1</a:t>
            </a:r>
          </a:p>
          <a:p>
            <a:r>
              <a:rPr lang="en-US" dirty="0" smtClean="0"/>
              <a:t>Definition of Tactics.  FM 3-90 Chapter 1</a:t>
            </a:r>
          </a:p>
          <a:p>
            <a:r>
              <a:rPr lang="en-US" dirty="0" smtClean="0"/>
              <a:t>Number of soldiers in an infantry squad.  FM 3-21.8 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52400"/>
            <a:ext cx="6248400" cy="990600"/>
          </a:xfrm>
        </p:spPr>
        <p:txBody>
          <a:bodyPr/>
          <a:lstStyle/>
          <a:p>
            <a:r>
              <a:rPr lang="en-US" sz="3600" b="1">
                <a:latin typeface="Arial" panose="020B0604020202020204" pitchFamily="34" charset="0"/>
              </a:rPr>
              <a:t>DEFEND IN SECTOR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1371600"/>
            <a:ext cx="7239000" cy="5181600"/>
          </a:xfrm>
        </p:spPr>
        <p:txBody>
          <a:bodyPr/>
          <a:lstStyle/>
          <a:p>
            <a:pPr algn="l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Consists of sectors.</a:t>
            </a:r>
          </a:p>
          <a:p>
            <a:pPr algn="l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Positions are arrayed in depth.</a:t>
            </a:r>
          </a:p>
          <a:p>
            <a:pPr algn="l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Strength of this defense is flexibility.</a:t>
            </a:r>
          </a:p>
          <a:p>
            <a:pPr algn="l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Enemy oriented, not terrain oriented.</a:t>
            </a:r>
          </a:p>
          <a:p>
            <a:pPr algn="l"/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</a:rPr>
              <a:t>Very effective as it allows the enemy to expose 	his flanks, Command and Control, and 	Combat Support (CS) assets.</a:t>
            </a:r>
          </a:p>
        </p:txBody>
      </p:sp>
    </p:spTree>
    <p:extLst>
      <p:ext uri="{BB962C8B-B14F-4D97-AF65-F5344CB8AC3E}">
        <p14:creationId xmlns:p14="http://schemas.microsoft.com/office/powerpoint/2010/main" val="3890171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000" b="1"/>
              <a:t>RALLY POINT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265238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/>
          </a:p>
          <a:p>
            <a:r>
              <a:rPr lang="en-US" sz="3600"/>
              <a:t>Is an easily identifiable point on the ground at which units can reassemble or re-organize if they become disbursed</a:t>
            </a:r>
          </a:p>
        </p:txBody>
      </p:sp>
      <p:grpSp>
        <p:nvGrpSpPr>
          <p:cNvPr id="352267" name="Group 11"/>
          <p:cNvGrpSpPr>
            <a:grpSpLocks/>
          </p:cNvGrpSpPr>
          <p:nvPr/>
        </p:nvGrpSpPr>
        <p:grpSpPr bwMode="auto">
          <a:xfrm>
            <a:off x="5715002" y="4572000"/>
            <a:ext cx="1189038" cy="1676400"/>
            <a:chOff x="2729" y="2976"/>
            <a:chExt cx="749" cy="1056"/>
          </a:xfrm>
        </p:grpSpPr>
        <p:sp>
          <p:nvSpPr>
            <p:cNvPr id="352261" name="Rectangle 5"/>
            <p:cNvSpPr>
              <a:spLocks noChangeArrowheads="1"/>
            </p:cNvSpPr>
            <p:nvPr/>
          </p:nvSpPr>
          <p:spPr bwMode="auto">
            <a:xfrm>
              <a:off x="2736" y="2976"/>
              <a:ext cx="480" cy="67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262" name="Line 6"/>
            <p:cNvSpPr>
              <a:spLocks noChangeShapeType="1"/>
            </p:cNvSpPr>
            <p:nvPr/>
          </p:nvSpPr>
          <p:spPr bwMode="auto">
            <a:xfrm>
              <a:off x="2736" y="3648"/>
              <a:ext cx="24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2263" name="Line 7"/>
            <p:cNvSpPr>
              <a:spLocks noChangeShapeType="1"/>
            </p:cNvSpPr>
            <p:nvPr/>
          </p:nvSpPr>
          <p:spPr bwMode="auto">
            <a:xfrm flipH="1">
              <a:off x="2976" y="3648"/>
              <a:ext cx="24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2264" name="Text Box 8"/>
            <p:cNvSpPr txBox="1">
              <a:spLocks noChangeArrowheads="1"/>
            </p:cNvSpPr>
            <p:nvPr/>
          </p:nvSpPr>
          <p:spPr bwMode="auto">
            <a:xfrm>
              <a:off x="2729" y="3168"/>
              <a:ext cx="382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RLY</a:t>
              </a:r>
            </a:p>
          </p:txBody>
        </p:sp>
        <p:sp>
          <p:nvSpPr>
            <p:cNvPr id="352265" name="Text Box 9"/>
            <p:cNvSpPr txBox="1">
              <a:spLocks noChangeArrowheads="1"/>
            </p:cNvSpPr>
            <p:nvPr/>
          </p:nvSpPr>
          <p:spPr bwMode="auto">
            <a:xfrm>
              <a:off x="3264" y="3168"/>
              <a:ext cx="21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1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COMBAT POWER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0"/>
            <a:ext cx="8991600" cy="51054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	</a:t>
            </a:r>
            <a:r>
              <a:rPr lang="en-US" b="1"/>
              <a:t>APPLIED AGAINST AN OPPONENT AT A GIVEN TIME.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A COMBINATION OF THE EFFECTS OF: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/>
              <a:t>				</a:t>
            </a:r>
            <a:r>
              <a:rPr lang="en-US" b="1">
                <a:solidFill>
                  <a:schemeClr val="tx2"/>
                </a:solidFill>
              </a:rPr>
              <a:t>MANEUVER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chemeClr val="tx2"/>
                </a:solidFill>
              </a:rPr>
              <a:t>				FIREPOWER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chemeClr val="tx2"/>
                </a:solidFill>
              </a:rPr>
              <a:t>				 LEADERSHIP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chemeClr val="tx2"/>
                </a:solidFill>
              </a:rPr>
              <a:t>				PROTECTION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chemeClr val="tx2"/>
                </a:solidFill>
              </a:rPr>
              <a:t>					&amp;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>
                <a:solidFill>
                  <a:schemeClr val="tx2"/>
                </a:solidFill>
              </a:rPr>
              <a:t>				INFORMATION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8382000" y="6491288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8305800" y="64770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4-3</a:t>
            </a:r>
          </a:p>
        </p:txBody>
      </p:sp>
    </p:spTree>
    <p:extLst>
      <p:ext uri="{BB962C8B-B14F-4D97-AF65-F5344CB8AC3E}">
        <p14:creationId xmlns:p14="http://schemas.microsoft.com/office/powerpoint/2010/main" val="34486734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964" y="517525"/>
            <a:ext cx="5722937" cy="414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LEADERSHIP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8725" y="1982789"/>
            <a:ext cx="7340600" cy="3775075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    THE MOST DYNAMIC ELEMENT OF COMBAT POWER. CONFIDENT, AUDACIOUS, AND COMPETENT LEADERSHIP.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/>
              <a:t>    </a:t>
            </a:r>
            <a:r>
              <a:rPr lang="en-US" u="sng"/>
              <a:t>IT PROVIDES</a:t>
            </a:r>
            <a:r>
              <a:rPr lang="en-US"/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			PURPOSE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			DIRECTION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				MOTIVATION</a:t>
            </a:r>
          </a:p>
          <a:p>
            <a:pPr>
              <a:buFont typeface="Symbol" panose="05050102010706020507" pitchFamily="18" charset="2"/>
              <a:buNone/>
            </a:pPr>
            <a:endParaRPr lang="en-US" b="1"/>
          </a:p>
          <a:p>
            <a:pPr>
              <a:buFont typeface="Symbol" panose="05050102010706020507" pitchFamily="18" charset="2"/>
              <a:buNone/>
            </a:pPr>
            <a:endParaRPr lang="en-US" b="1"/>
          </a:p>
        </p:txBody>
      </p:sp>
      <p:graphicFrame>
        <p:nvGraphicFramePr>
          <p:cNvPr id="1781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753600" y="5943600"/>
          <a:ext cx="85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4" imgW="849240" imgH="849240" progId="MS_ClipArt_Gallery.2">
                  <p:embed/>
                </p:oleObj>
              </mc:Choice>
              <mc:Fallback>
                <p:oleObj name="Clip" r:id="rId4" imgW="849240" imgH="84924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5943600"/>
                        <a:ext cx="85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7467600" y="640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4-7</a:t>
            </a:r>
          </a:p>
        </p:txBody>
      </p:sp>
    </p:spTree>
    <p:extLst>
      <p:ext uri="{BB962C8B-B14F-4D97-AF65-F5344CB8AC3E}">
        <p14:creationId xmlns:p14="http://schemas.microsoft.com/office/powerpoint/2010/main" val="95827202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PRINCIPLES OF WAR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600200"/>
            <a:ext cx="6019800" cy="4572000"/>
          </a:xfrm>
          <a:noFill/>
          <a:ln/>
        </p:spPr>
        <p:txBody>
          <a:bodyPr/>
          <a:lstStyle/>
          <a:p>
            <a:r>
              <a:rPr lang="en-US" b="1"/>
              <a:t>OBJECTIVE</a:t>
            </a:r>
          </a:p>
          <a:p>
            <a:r>
              <a:rPr lang="en-US" b="1"/>
              <a:t>OFFENSIVE</a:t>
            </a:r>
          </a:p>
          <a:p>
            <a:r>
              <a:rPr lang="en-US" b="1"/>
              <a:t>MASS</a:t>
            </a:r>
          </a:p>
          <a:p>
            <a:r>
              <a:rPr lang="en-US" b="1"/>
              <a:t>ECONOMY OF FORCE</a:t>
            </a:r>
          </a:p>
          <a:p>
            <a:r>
              <a:rPr lang="en-US" b="1"/>
              <a:t>MANEUVER</a:t>
            </a:r>
          </a:p>
          <a:p>
            <a:r>
              <a:rPr lang="en-US" b="1"/>
              <a:t>UNITY OF COMMAND</a:t>
            </a:r>
          </a:p>
          <a:p>
            <a:r>
              <a:rPr lang="en-US" b="1"/>
              <a:t>SECURITY</a:t>
            </a:r>
          </a:p>
          <a:p>
            <a:r>
              <a:rPr lang="en-US" b="1"/>
              <a:t>SURPRISE</a:t>
            </a:r>
          </a:p>
          <a:p>
            <a:r>
              <a:rPr lang="en-US" b="1"/>
              <a:t>SIMPLICITY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29600" y="647700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4-12</a:t>
            </a:r>
          </a:p>
        </p:txBody>
      </p:sp>
    </p:spTree>
    <p:extLst>
      <p:ext uri="{BB962C8B-B14F-4D97-AF65-F5344CB8AC3E}">
        <p14:creationId xmlns:p14="http://schemas.microsoft.com/office/powerpoint/2010/main" val="327745607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3464" y="517525"/>
            <a:ext cx="5722937" cy="414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MASS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10668000" cy="41148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sz="2700"/>
              <a:t>	                 </a:t>
            </a:r>
            <a:r>
              <a:rPr lang="en-US" b="1"/>
              <a:t>Concentrate the effect of combat power at        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b="1"/>
              <a:t>                     the decisive place and time</a:t>
            </a:r>
            <a:endParaRPr lang="en-US"/>
          </a:p>
          <a:p>
            <a:pPr>
              <a:buFont typeface="Symbol" panose="05050102010706020507" pitchFamily="18" charset="2"/>
              <a:buNone/>
            </a:pPr>
            <a:r>
              <a:rPr lang="en-US" sz="2700"/>
              <a:t>	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8534400" y="6553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 4-13</a:t>
            </a:r>
          </a:p>
        </p:txBody>
      </p:sp>
    </p:spTree>
    <p:extLst>
      <p:ext uri="{BB962C8B-B14F-4D97-AF65-F5344CB8AC3E}">
        <p14:creationId xmlns:p14="http://schemas.microsoft.com/office/powerpoint/2010/main" val="2817467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964" y="517525"/>
            <a:ext cx="5722937" cy="4143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/>
              <a:t>SECURITY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524000"/>
            <a:ext cx="7772400" cy="4800600"/>
          </a:xfrm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/>
              <a:t>    </a:t>
            </a:r>
            <a:r>
              <a:rPr lang="en-US" b="1" u="sng"/>
              <a:t>NEVER PERMIT THE ENEMY TO ACQUIRE AN UNEXPECTED ADVANTAGE</a:t>
            </a:r>
            <a:r>
              <a:rPr lang="en-US"/>
              <a:t>: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/>
              <a:t>    SECURITY RESULTS FROM MEASURES TAKEN TO PROTECT YOURSELF FROM SURPRISE, INTERFERENCE, SABOTAGE, AND THEATS.</a:t>
            </a:r>
          </a:p>
          <a:p>
            <a:r>
              <a:rPr lang="en-US" sz="1800"/>
              <a:t>AREA</a:t>
            </a:r>
          </a:p>
          <a:p>
            <a:r>
              <a:rPr lang="en-US" sz="1800"/>
              <a:t>LOCAL</a:t>
            </a:r>
          </a:p>
          <a:p>
            <a:r>
              <a:rPr lang="en-US" sz="1800"/>
              <a:t>OPSEC</a:t>
            </a:r>
            <a:endParaRPr lang="en-US"/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848600" y="6553201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FM 3-0 pg4-14</a:t>
            </a:r>
          </a:p>
        </p:txBody>
      </p:sp>
    </p:spTree>
    <p:extLst>
      <p:ext uri="{BB962C8B-B14F-4D97-AF65-F5344CB8AC3E}">
        <p14:creationId xmlns:p14="http://schemas.microsoft.com/office/powerpoint/2010/main" val="143439051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934</Words>
  <Application>Microsoft Office PowerPoint</Application>
  <PresentationFormat>Widescreen</PresentationFormat>
  <Paragraphs>242</Paragraphs>
  <Slides>38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Symbol</vt:lpstr>
      <vt:lpstr>Times New Roman</vt:lpstr>
      <vt:lpstr>Office Theme</vt:lpstr>
      <vt:lpstr>Microsoft Clip Gallery</vt:lpstr>
      <vt:lpstr>PowerPoint Presentation</vt:lpstr>
      <vt:lpstr>CHARACTERISTICS OF THE OFFENSE</vt:lpstr>
      <vt:lpstr>TYPES OF OFFENSIVE OPERATIONS</vt:lpstr>
      <vt:lpstr>RALLY POINT</vt:lpstr>
      <vt:lpstr>COMBAT POWER</vt:lpstr>
      <vt:lpstr>LEADERSHIP</vt:lpstr>
      <vt:lpstr>PRINCIPLES OF WAR</vt:lpstr>
      <vt:lpstr>MASS</vt:lpstr>
      <vt:lpstr>SECURITY</vt:lpstr>
      <vt:lpstr>ECONOMY OF FORCE</vt:lpstr>
      <vt:lpstr>OFFENSIVE </vt:lpstr>
      <vt:lpstr>MANEUVER</vt:lpstr>
      <vt:lpstr>SURPRISE</vt:lpstr>
      <vt:lpstr>SIMPLICITY</vt:lpstr>
      <vt:lpstr>UNITY OF COMMAND</vt:lpstr>
      <vt:lpstr>OBJECTIVE</vt:lpstr>
      <vt:lpstr>OBJECTIVE</vt:lpstr>
      <vt:lpstr>THE TENETS OF ARMY OPERATIONS</vt:lpstr>
      <vt:lpstr>DEPTH</vt:lpstr>
      <vt:lpstr>AGILITY</vt:lpstr>
      <vt:lpstr>VERSATILITY</vt:lpstr>
      <vt:lpstr>INITIATIVE</vt:lpstr>
      <vt:lpstr>SYNCHRONIZATION</vt:lpstr>
      <vt:lpstr>CHARACTERISTICS OF THE DEFENSE</vt:lpstr>
      <vt:lpstr>PREPARATION</vt:lpstr>
      <vt:lpstr>MASSING EFFECTS</vt:lpstr>
      <vt:lpstr>DISRUPTION</vt:lpstr>
      <vt:lpstr>FLEXIBILITY</vt:lpstr>
      <vt:lpstr>SECURITY</vt:lpstr>
      <vt:lpstr>TYPES OF BATTLE POSITIONS</vt:lpstr>
      <vt:lpstr>OCCUPATION PLAN</vt:lpstr>
      <vt:lpstr>WHAT IS AN ENGAGEMENT AREA?</vt:lpstr>
      <vt:lpstr>DECISIVE OPERATIONS  IN THE OFFENSE</vt:lpstr>
      <vt:lpstr>SHAPING OPERATIONS</vt:lpstr>
      <vt:lpstr>SHAPING OPERATIONS</vt:lpstr>
      <vt:lpstr>SUSTAINING OPERATIONS</vt:lpstr>
      <vt:lpstr>Review Research</vt:lpstr>
      <vt:lpstr>DEFEND IN SECTOR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166th Student</dc:creator>
  <cp:lastModifiedBy>166th Student</cp:lastModifiedBy>
  <cp:revision>8</cp:revision>
  <dcterms:created xsi:type="dcterms:W3CDTF">2015-08-02T08:23:52Z</dcterms:created>
  <dcterms:modified xsi:type="dcterms:W3CDTF">2015-08-02T09:49:49Z</dcterms:modified>
</cp:coreProperties>
</file>