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7" r:id="rId6"/>
    <p:sldId id="268" r:id="rId7"/>
    <p:sldId id="261" r:id="rId8"/>
    <p:sldId id="262" r:id="rId9"/>
    <p:sldId id="263" r:id="rId10"/>
    <p:sldId id="264"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AB8DCD-B61B-A336-1C11-0C12F188B75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B7F1FFF-3618-F9D6-7D61-A5C75DBB3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5B0732A-711E-32AB-A0A6-6B64D24CADEF}"/>
              </a:ext>
            </a:extLst>
          </p:cNvPr>
          <p:cNvSpPr>
            <a:spLocks noGrp="1"/>
          </p:cNvSpPr>
          <p:nvPr>
            <p:ph type="dt" sz="half" idx="10"/>
          </p:nvPr>
        </p:nvSpPr>
        <p:spPr/>
        <p:txBody>
          <a:bodyPr/>
          <a:lstStyle/>
          <a:p>
            <a:fld id="{BEE57E75-0DCF-4D3E-9495-9D490251C520}" type="datetimeFigureOut">
              <a:rPr lang="ru-RU" smtClean="0"/>
              <a:t>16.10.2022</a:t>
            </a:fld>
            <a:endParaRPr lang="ru-RU"/>
          </a:p>
        </p:txBody>
      </p:sp>
      <p:sp>
        <p:nvSpPr>
          <p:cNvPr id="5" name="Нижний колонтитул 4">
            <a:extLst>
              <a:ext uri="{FF2B5EF4-FFF2-40B4-BE49-F238E27FC236}">
                <a16:creationId xmlns:a16="http://schemas.microsoft.com/office/drawing/2014/main" id="{17EEEFAB-90D0-3C19-5C86-CD6632F8CE8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AC8455C-60F1-83CD-C378-753D7B390B12}"/>
              </a:ext>
            </a:extLst>
          </p:cNvPr>
          <p:cNvSpPr>
            <a:spLocks noGrp="1"/>
          </p:cNvSpPr>
          <p:nvPr>
            <p:ph type="sldNum" sz="quarter" idx="12"/>
          </p:nvPr>
        </p:nvSpPr>
        <p:spPr/>
        <p:txBody>
          <a:bodyPr/>
          <a:lstStyle/>
          <a:p>
            <a:fld id="{0F9F6E6A-6253-4724-A9C6-E9617B98A009}" type="slidenum">
              <a:rPr lang="ru-RU" smtClean="0"/>
              <a:t>‹#›</a:t>
            </a:fld>
            <a:endParaRPr lang="ru-RU"/>
          </a:p>
        </p:txBody>
      </p:sp>
    </p:spTree>
    <p:extLst>
      <p:ext uri="{BB962C8B-B14F-4D97-AF65-F5344CB8AC3E}">
        <p14:creationId xmlns:p14="http://schemas.microsoft.com/office/powerpoint/2010/main" val="276485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9C6358-EDB8-21D7-6328-E4051E66269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B3DD591-125C-5E08-8F69-E92DA1029EB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1DB9F80-03F3-2933-5655-952695A95511}"/>
              </a:ext>
            </a:extLst>
          </p:cNvPr>
          <p:cNvSpPr>
            <a:spLocks noGrp="1"/>
          </p:cNvSpPr>
          <p:nvPr>
            <p:ph type="dt" sz="half" idx="10"/>
          </p:nvPr>
        </p:nvSpPr>
        <p:spPr/>
        <p:txBody>
          <a:bodyPr/>
          <a:lstStyle/>
          <a:p>
            <a:fld id="{BEE57E75-0DCF-4D3E-9495-9D490251C520}" type="datetimeFigureOut">
              <a:rPr lang="ru-RU" smtClean="0"/>
              <a:t>16.10.2022</a:t>
            </a:fld>
            <a:endParaRPr lang="ru-RU"/>
          </a:p>
        </p:txBody>
      </p:sp>
      <p:sp>
        <p:nvSpPr>
          <p:cNvPr id="5" name="Нижний колонтитул 4">
            <a:extLst>
              <a:ext uri="{FF2B5EF4-FFF2-40B4-BE49-F238E27FC236}">
                <a16:creationId xmlns:a16="http://schemas.microsoft.com/office/drawing/2014/main" id="{E139C4A9-5802-28A0-AEB5-74E3B86429E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DF650D6-F4B0-D1A4-77A1-83BB8AF1A09E}"/>
              </a:ext>
            </a:extLst>
          </p:cNvPr>
          <p:cNvSpPr>
            <a:spLocks noGrp="1"/>
          </p:cNvSpPr>
          <p:nvPr>
            <p:ph type="sldNum" sz="quarter" idx="12"/>
          </p:nvPr>
        </p:nvSpPr>
        <p:spPr/>
        <p:txBody>
          <a:bodyPr/>
          <a:lstStyle/>
          <a:p>
            <a:fld id="{0F9F6E6A-6253-4724-A9C6-E9617B98A009}" type="slidenum">
              <a:rPr lang="ru-RU" smtClean="0"/>
              <a:t>‹#›</a:t>
            </a:fld>
            <a:endParaRPr lang="ru-RU"/>
          </a:p>
        </p:txBody>
      </p:sp>
    </p:spTree>
    <p:extLst>
      <p:ext uri="{BB962C8B-B14F-4D97-AF65-F5344CB8AC3E}">
        <p14:creationId xmlns:p14="http://schemas.microsoft.com/office/powerpoint/2010/main" val="149661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68256C3-0564-414B-0A04-F72800BE7F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621AEBB-7DAC-A699-406A-BDC1832CEAB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E8E3131-CEFA-298C-502F-60292A22D5CA}"/>
              </a:ext>
            </a:extLst>
          </p:cNvPr>
          <p:cNvSpPr>
            <a:spLocks noGrp="1"/>
          </p:cNvSpPr>
          <p:nvPr>
            <p:ph type="dt" sz="half" idx="10"/>
          </p:nvPr>
        </p:nvSpPr>
        <p:spPr/>
        <p:txBody>
          <a:bodyPr/>
          <a:lstStyle/>
          <a:p>
            <a:fld id="{BEE57E75-0DCF-4D3E-9495-9D490251C520}" type="datetimeFigureOut">
              <a:rPr lang="ru-RU" smtClean="0"/>
              <a:t>16.10.2022</a:t>
            </a:fld>
            <a:endParaRPr lang="ru-RU"/>
          </a:p>
        </p:txBody>
      </p:sp>
      <p:sp>
        <p:nvSpPr>
          <p:cNvPr id="5" name="Нижний колонтитул 4">
            <a:extLst>
              <a:ext uri="{FF2B5EF4-FFF2-40B4-BE49-F238E27FC236}">
                <a16:creationId xmlns:a16="http://schemas.microsoft.com/office/drawing/2014/main" id="{B62E20B0-C931-1E25-4DE9-15DADADF595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3B3E765-FD35-FDDE-7F96-922CEF60A3B2}"/>
              </a:ext>
            </a:extLst>
          </p:cNvPr>
          <p:cNvSpPr>
            <a:spLocks noGrp="1"/>
          </p:cNvSpPr>
          <p:nvPr>
            <p:ph type="sldNum" sz="quarter" idx="12"/>
          </p:nvPr>
        </p:nvSpPr>
        <p:spPr/>
        <p:txBody>
          <a:bodyPr/>
          <a:lstStyle/>
          <a:p>
            <a:fld id="{0F9F6E6A-6253-4724-A9C6-E9617B98A009}" type="slidenum">
              <a:rPr lang="ru-RU" smtClean="0"/>
              <a:t>‹#›</a:t>
            </a:fld>
            <a:endParaRPr lang="ru-RU"/>
          </a:p>
        </p:txBody>
      </p:sp>
    </p:spTree>
    <p:extLst>
      <p:ext uri="{BB962C8B-B14F-4D97-AF65-F5344CB8AC3E}">
        <p14:creationId xmlns:p14="http://schemas.microsoft.com/office/powerpoint/2010/main" val="255116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A99624-B7BE-B086-216A-6706E0933E2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F2721FF-E1C6-F376-1F5A-D2A0706D325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EA54318-2FC4-B9EE-8EFD-387440C8DB2F}"/>
              </a:ext>
            </a:extLst>
          </p:cNvPr>
          <p:cNvSpPr>
            <a:spLocks noGrp="1"/>
          </p:cNvSpPr>
          <p:nvPr>
            <p:ph type="dt" sz="half" idx="10"/>
          </p:nvPr>
        </p:nvSpPr>
        <p:spPr/>
        <p:txBody>
          <a:bodyPr/>
          <a:lstStyle/>
          <a:p>
            <a:fld id="{BEE57E75-0DCF-4D3E-9495-9D490251C520}" type="datetimeFigureOut">
              <a:rPr lang="ru-RU" smtClean="0"/>
              <a:t>16.10.2022</a:t>
            </a:fld>
            <a:endParaRPr lang="ru-RU"/>
          </a:p>
        </p:txBody>
      </p:sp>
      <p:sp>
        <p:nvSpPr>
          <p:cNvPr id="5" name="Нижний колонтитул 4">
            <a:extLst>
              <a:ext uri="{FF2B5EF4-FFF2-40B4-BE49-F238E27FC236}">
                <a16:creationId xmlns:a16="http://schemas.microsoft.com/office/drawing/2014/main" id="{8E9C83ED-4F56-8E20-5553-4CE292EF4C5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61C5659-F0EE-4136-5EB7-ABDAAB481FFA}"/>
              </a:ext>
            </a:extLst>
          </p:cNvPr>
          <p:cNvSpPr>
            <a:spLocks noGrp="1"/>
          </p:cNvSpPr>
          <p:nvPr>
            <p:ph type="sldNum" sz="quarter" idx="12"/>
          </p:nvPr>
        </p:nvSpPr>
        <p:spPr/>
        <p:txBody>
          <a:bodyPr/>
          <a:lstStyle/>
          <a:p>
            <a:fld id="{0F9F6E6A-6253-4724-A9C6-E9617B98A009}" type="slidenum">
              <a:rPr lang="ru-RU" smtClean="0"/>
              <a:t>‹#›</a:t>
            </a:fld>
            <a:endParaRPr lang="ru-RU"/>
          </a:p>
        </p:txBody>
      </p:sp>
    </p:spTree>
    <p:extLst>
      <p:ext uri="{BB962C8B-B14F-4D97-AF65-F5344CB8AC3E}">
        <p14:creationId xmlns:p14="http://schemas.microsoft.com/office/powerpoint/2010/main" val="213634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042FEA-FD94-A235-A79D-EB1A4EF067B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5BB2CB1-2646-E933-FF69-A1E3F50CCA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37774D3-3E86-281F-2C04-63A89F58D32A}"/>
              </a:ext>
            </a:extLst>
          </p:cNvPr>
          <p:cNvSpPr>
            <a:spLocks noGrp="1"/>
          </p:cNvSpPr>
          <p:nvPr>
            <p:ph type="dt" sz="half" idx="10"/>
          </p:nvPr>
        </p:nvSpPr>
        <p:spPr/>
        <p:txBody>
          <a:bodyPr/>
          <a:lstStyle/>
          <a:p>
            <a:fld id="{BEE57E75-0DCF-4D3E-9495-9D490251C520}" type="datetimeFigureOut">
              <a:rPr lang="ru-RU" smtClean="0"/>
              <a:t>16.10.2022</a:t>
            </a:fld>
            <a:endParaRPr lang="ru-RU"/>
          </a:p>
        </p:txBody>
      </p:sp>
      <p:sp>
        <p:nvSpPr>
          <p:cNvPr id="5" name="Нижний колонтитул 4">
            <a:extLst>
              <a:ext uri="{FF2B5EF4-FFF2-40B4-BE49-F238E27FC236}">
                <a16:creationId xmlns:a16="http://schemas.microsoft.com/office/drawing/2014/main" id="{5D291213-30A0-9295-31F1-11A75983BA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D6603B2-6A40-E7F0-C5B2-9ABF982DDC02}"/>
              </a:ext>
            </a:extLst>
          </p:cNvPr>
          <p:cNvSpPr>
            <a:spLocks noGrp="1"/>
          </p:cNvSpPr>
          <p:nvPr>
            <p:ph type="sldNum" sz="quarter" idx="12"/>
          </p:nvPr>
        </p:nvSpPr>
        <p:spPr/>
        <p:txBody>
          <a:bodyPr/>
          <a:lstStyle/>
          <a:p>
            <a:fld id="{0F9F6E6A-6253-4724-A9C6-E9617B98A009}" type="slidenum">
              <a:rPr lang="ru-RU" smtClean="0"/>
              <a:t>‹#›</a:t>
            </a:fld>
            <a:endParaRPr lang="ru-RU"/>
          </a:p>
        </p:txBody>
      </p:sp>
    </p:spTree>
    <p:extLst>
      <p:ext uri="{BB962C8B-B14F-4D97-AF65-F5344CB8AC3E}">
        <p14:creationId xmlns:p14="http://schemas.microsoft.com/office/powerpoint/2010/main" val="845246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D0F9BA-364C-8859-C3A0-06F706E3AAA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38957D9-8EC1-FD99-B428-1BE255D6A7B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4871D642-7F8C-D818-C041-3963897676E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CFFDC36-0D51-939D-C834-3787EBB82B0C}"/>
              </a:ext>
            </a:extLst>
          </p:cNvPr>
          <p:cNvSpPr>
            <a:spLocks noGrp="1"/>
          </p:cNvSpPr>
          <p:nvPr>
            <p:ph type="dt" sz="half" idx="10"/>
          </p:nvPr>
        </p:nvSpPr>
        <p:spPr/>
        <p:txBody>
          <a:bodyPr/>
          <a:lstStyle/>
          <a:p>
            <a:fld id="{BEE57E75-0DCF-4D3E-9495-9D490251C520}" type="datetimeFigureOut">
              <a:rPr lang="ru-RU" smtClean="0"/>
              <a:t>16.10.2022</a:t>
            </a:fld>
            <a:endParaRPr lang="ru-RU"/>
          </a:p>
        </p:txBody>
      </p:sp>
      <p:sp>
        <p:nvSpPr>
          <p:cNvPr id="6" name="Нижний колонтитул 5">
            <a:extLst>
              <a:ext uri="{FF2B5EF4-FFF2-40B4-BE49-F238E27FC236}">
                <a16:creationId xmlns:a16="http://schemas.microsoft.com/office/drawing/2014/main" id="{0E7218EA-A8D6-00F0-8914-4BC0A779978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1028790-F9A7-ACDB-22B9-9CCE8C5ECC42}"/>
              </a:ext>
            </a:extLst>
          </p:cNvPr>
          <p:cNvSpPr>
            <a:spLocks noGrp="1"/>
          </p:cNvSpPr>
          <p:nvPr>
            <p:ph type="sldNum" sz="quarter" idx="12"/>
          </p:nvPr>
        </p:nvSpPr>
        <p:spPr/>
        <p:txBody>
          <a:bodyPr/>
          <a:lstStyle/>
          <a:p>
            <a:fld id="{0F9F6E6A-6253-4724-A9C6-E9617B98A009}" type="slidenum">
              <a:rPr lang="ru-RU" smtClean="0"/>
              <a:t>‹#›</a:t>
            </a:fld>
            <a:endParaRPr lang="ru-RU"/>
          </a:p>
        </p:txBody>
      </p:sp>
    </p:spTree>
    <p:extLst>
      <p:ext uri="{BB962C8B-B14F-4D97-AF65-F5344CB8AC3E}">
        <p14:creationId xmlns:p14="http://schemas.microsoft.com/office/powerpoint/2010/main" val="2202126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AC5A10-9323-F036-3A80-F87FEBCA886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18EE22C-0BDD-8035-923C-22CD73247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A373E44-0274-6911-2048-2E901FA2904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D76D6B2-2BFA-71F6-D54B-C16035B94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4DC6590-CB2C-EB69-3CFD-53015308357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23C22B0-BCD9-B779-92E7-FF0B9B0C1321}"/>
              </a:ext>
            </a:extLst>
          </p:cNvPr>
          <p:cNvSpPr>
            <a:spLocks noGrp="1"/>
          </p:cNvSpPr>
          <p:nvPr>
            <p:ph type="dt" sz="half" idx="10"/>
          </p:nvPr>
        </p:nvSpPr>
        <p:spPr/>
        <p:txBody>
          <a:bodyPr/>
          <a:lstStyle/>
          <a:p>
            <a:fld id="{BEE57E75-0DCF-4D3E-9495-9D490251C520}" type="datetimeFigureOut">
              <a:rPr lang="ru-RU" smtClean="0"/>
              <a:t>16.10.2022</a:t>
            </a:fld>
            <a:endParaRPr lang="ru-RU"/>
          </a:p>
        </p:txBody>
      </p:sp>
      <p:sp>
        <p:nvSpPr>
          <p:cNvPr id="8" name="Нижний колонтитул 7">
            <a:extLst>
              <a:ext uri="{FF2B5EF4-FFF2-40B4-BE49-F238E27FC236}">
                <a16:creationId xmlns:a16="http://schemas.microsoft.com/office/drawing/2014/main" id="{C9EF2591-1394-37E7-F93E-E1F943CADE9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D32E204-1FCA-7E5F-5FAE-0F5A3404BBF5}"/>
              </a:ext>
            </a:extLst>
          </p:cNvPr>
          <p:cNvSpPr>
            <a:spLocks noGrp="1"/>
          </p:cNvSpPr>
          <p:nvPr>
            <p:ph type="sldNum" sz="quarter" idx="12"/>
          </p:nvPr>
        </p:nvSpPr>
        <p:spPr/>
        <p:txBody>
          <a:bodyPr/>
          <a:lstStyle/>
          <a:p>
            <a:fld id="{0F9F6E6A-6253-4724-A9C6-E9617B98A009}" type="slidenum">
              <a:rPr lang="ru-RU" smtClean="0"/>
              <a:t>‹#›</a:t>
            </a:fld>
            <a:endParaRPr lang="ru-RU"/>
          </a:p>
        </p:txBody>
      </p:sp>
    </p:spTree>
    <p:extLst>
      <p:ext uri="{BB962C8B-B14F-4D97-AF65-F5344CB8AC3E}">
        <p14:creationId xmlns:p14="http://schemas.microsoft.com/office/powerpoint/2010/main" val="371060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85B6DA-4870-D88F-B5BF-A6ADD68A19B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B472DEA-DDC7-6AF7-4C8D-DFC25043E2EF}"/>
              </a:ext>
            </a:extLst>
          </p:cNvPr>
          <p:cNvSpPr>
            <a:spLocks noGrp="1"/>
          </p:cNvSpPr>
          <p:nvPr>
            <p:ph type="dt" sz="half" idx="10"/>
          </p:nvPr>
        </p:nvSpPr>
        <p:spPr/>
        <p:txBody>
          <a:bodyPr/>
          <a:lstStyle/>
          <a:p>
            <a:fld id="{BEE57E75-0DCF-4D3E-9495-9D490251C520}" type="datetimeFigureOut">
              <a:rPr lang="ru-RU" smtClean="0"/>
              <a:t>16.10.2022</a:t>
            </a:fld>
            <a:endParaRPr lang="ru-RU"/>
          </a:p>
        </p:txBody>
      </p:sp>
      <p:sp>
        <p:nvSpPr>
          <p:cNvPr id="4" name="Нижний колонтитул 3">
            <a:extLst>
              <a:ext uri="{FF2B5EF4-FFF2-40B4-BE49-F238E27FC236}">
                <a16:creationId xmlns:a16="http://schemas.microsoft.com/office/drawing/2014/main" id="{CE9D90B8-DCA6-8604-4E99-CFEE493FD0E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059D698C-919D-DE44-FEDC-696D15A9A9C5}"/>
              </a:ext>
            </a:extLst>
          </p:cNvPr>
          <p:cNvSpPr>
            <a:spLocks noGrp="1"/>
          </p:cNvSpPr>
          <p:nvPr>
            <p:ph type="sldNum" sz="quarter" idx="12"/>
          </p:nvPr>
        </p:nvSpPr>
        <p:spPr/>
        <p:txBody>
          <a:bodyPr/>
          <a:lstStyle/>
          <a:p>
            <a:fld id="{0F9F6E6A-6253-4724-A9C6-E9617B98A009}" type="slidenum">
              <a:rPr lang="ru-RU" smtClean="0"/>
              <a:t>‹#›</a:t>
            </a:fld>
            <a:endParaRPr lang="ru-RU"/>
          </a:p>
        </p:txBody>
      </p:sp>
    </p:spTree>
    <p:extLst>
      <p:ext uri="{BB962C8B-B14F-4D97-AF65-F5344CB8AC3E}">
        <p14:creationId xmlns:p14="http://schemas.microsoft.com/office/powerpoint/2010/main" val="172095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923FB5D-6DCA-B6A0-2231-EF8E58E4013A}"/>
              </a:ext>
            </a:extLst>
          </p:cNvPr>
          <p:cNvSpPr>
            <a:spLocks noGrp="1"/>
          </p:cNvSpPr>
          <p:nvPr>
            <p:ph type="dt" sz="half" idx="10"/>
          </p:nvPr>
        </p:nvSpPr>
        <p:spPr/>
        <p:txBody>
          <a:bodyPr/>
          <a:lstStyle/>
          <a:p>
            <a:fld id="{BEE57E75-0DCF-4D3E-9495-9D490251C520}" type="datetimeFigureOut">
              <a:rPr lang="ru-RU" smtClean="0"/>
              <a:t>16.10.2022</a:t>
            </a:fld>
            <a:endParaRPr lang="ru-RU"/>
          </a:p>
        </p:txBody>
      </p:sp>
      <p:sp>
        <p:nvSpPr>
          <p:cNvPr id="3" name="Нижний колонтитул 2">
            <a:extLst>
              <a:ext uri="{FF2B5EF4-FFF2-40B4-BE49-F238E27FC236}">
                <a16:creationId xmlns:a16="http://schemas.microsoft.com/office/drawing/2014/main" id="{D5FC881D-28C6-493C-1C7A-4C419394B85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A9B3544-B1D3-32FF-90FB-D2D9AD6767B6}"/>
              </a:ext>
            </a:extLst>
          </p:cNvPr>
          <p:cNvSpPr>
            <a:spLocks noGrp="1"/>
          </p:cNvSpPr>
          <p:nvPr>
            <p:ph type="sldNum" sz="quarter" idx="12"/>
          </p:nvPr>
        </p:nvSpPr>
        <p:spPr/>
        <p:txBody>
          <a:bodyPr/>
          <a:lstStyle/>
          <a:p>
            <a:fld id="{0F9F6E6A-6253-4724-A9C6-E9617B98A009}" type="slidenum">
              <a:rPr lang="ru-RU" smtClean="0"/>
              <a:t>‹#›</a:t>
            </a:fld>
            <a:endParaRPr lang="ru-RU"/>
          </a:p>
        </p:txBody>
      </p:sp>
    </p:spTree>
    <p:extLst>
      <p:ext uri="{BB962C8B-B14F-4D97-AF65-F5344CB8AC3E}">
        <p14:creationId xmlns:p14="http://schemas.microsoft.com/office/powerpoint/2010/main" val="313393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82CE96-6129-8940-9776-F555775AB98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ED49BA1-17E9-A0C6-0DD3-793478C96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0D8B145-10AE-18B1-05E5-2270CC716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2789658-D09C-F805-D38F-43393E7847F6}"/>
              </a:ext>
            </a:extLst>
          </p:cNvPr>
          <p:cNvSpPr>
            <a:spLocks noGrp="1"/>
          </p:cNvSpPr>
          <p:nvPr>
            <p:ph type="dt" sz="half" idx="10"/>
          </p:nvPr>
        </p:nvSpPr>
        <p:spPr/>
        <p:txBody>
          <a:bodyPr/>
          <a:lstStyle/>
          <a:p>
            <a:fld id="{BEE57E75-0DCF-4D3E-9495-9D490251C520}" type="datetimeFigureOut">
              <a:rPr lang="ru-RU" smtClean="0"/>
              <a:t>16.10.2022</a:t>
            </a:fld>
            <a:endParaRPr lang="ru-RU"/>
          </a:p>
        </p:txBody>
      </p:sp>
      <p:sp>
        <p:nvSpPr>
          <p:cNvPr id="6" name="Нижний колонтитул 5">
            <a:extLst>
              <a:ext uri="{FF2B5EF4-FFF2-40B4-BE49-F238E27FC236}">
                <a16:creationId xmlns:a16="http://schemas.microsoft.com/office/drawing/2014/main" id="{9FD0D6A9-1C02-D640-8749-DA04A58F0D6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240E8B9-DBD8-E401-F691-F4F3291D966E}"/>
              </a:ext>
            </a:extLst>
          </p:cNvPr>
          <p:cNvSpPr>
            <a:spLocks noGrp="1"/>
          </p:cNvSpPr>
          <p:nvPr>
            <p:ph type="sldNum" sz="quarter" idx="12"/>
          </p:nvPr>
        </p:nvSpPr>
        <p:spPr/>
        <p:txBody>
          <a:bodyPr/>
          <a:lstStyle/>
          <a:p>
            <a:fld id="{0F9F6E6A-6253-4724-A9C6-E9617B98A009}" type="slidenum">
              <a:rPr lang="ru-RU" smtClean="0"/>
              <a:t>‹#›</a:t>
            </a:fld>
            <a:endParaRPr lang="ru-RU"/>
          </a:p>
        </p:txBody>
      </p:sp>
    </p:spTree>
    <p:extLst>
      <p:ext uri="{BB962C8B-B14F-4D97-AF65-F5344CB8AC3E}">
        <p14:creationId xmlns:p14="http://schemas.microsoft.com/office/powerpoint/2010/main" val="420373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74C423-D253-9BD3-0CA5-ED72330C5DB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D45EDA5-941E-7612-4F3C-A26525DFB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D26AAEC-240C-FBF1-7890-4640D5092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69C3883-E752-9012-5B29-A92020CF3A77}"/>
              </a:ext>
            </a:extLst>
          </p:cNvPr>
          <p:cNvSpPr>
            <a:spLocks noGrp="1"/>
          </p:cNvSpPr>
          <p:nvPr>
            <p:ph type="dt" sz="half" idx="10"/>
          </p:nvPr>
        </p:nvSpPr>
        <p:spPr/>
        <p:txBody>
          <a:bodyPr/>
          <a:lstStyle/>
          <a:p>
            <a:fld id="{BEE57E75-0DCF-4D3E-9495-9D490251C520}" type="datetimeFigureOut">
              <a:rPr lang="ru-RU" smtClean="0"/>
              <a:t>16.10.2022</a:t>
            </a:fld>
            <a:endParaRPr lang="ru-RU"/>
          </a:p>
        </p:txBody>
      </p:sp>
      <p:sp>
        <p:nvSpPr>
          <p:cNvPr id="6" name="Нижний колонтитул 5">
            <a:extLst>
              <a:ext uri="{FF2B5EF4-FFF2-40B4-BE49-F238E27FC236}">
                <a16:creationId xmlns:a16="http://schemas.microsoft.com/office/drawing/2014/main" id="{18FB0C95-AB56-767B-5A5B-9B5F33E729B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DC4CF3-5E48-FA89-30F3-11418A501BE0}"/>
              </a:ext>
            </a:extLst>
          </p:cNvPr>
          <p:cNvSpPr>
            <a:spLocks noGrp="1"/>
          </p:cNvSpPr>
          <p:nvPr>
            <p:ph type="sldNum" sz="quarter" idx="12"/>
          </p:nvPr>
        </p:nvSpPr>
        <p:spPr/>
        <p:txBody>
          <a:bodyPr/>
          <a:lstStyle/>
          <a:p>
            <a:fld id="{0F9F6E6A-6253-4724-A9C6-E9617B98A009}" type="slidenum">
              <a:rPr lang="ru-RU" smtClean="0"/>
              <a:t>‹#›</a:t>
            </a:fld>
            <a:endParaRPr lang="ru-RU"/>
          </a:p>
        </p:txBody>
      </p:sp>
    </p:spTree>
    <p:extLst>
      <p:ext uri="{BB962C8B-B14F-4D97-AF65-F5344CB8AC3E}">
        <p14:creationId xmlns:p14="http://schemas.microsoft.com/office/powerpoint/2010/main" val="380129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89724-3754-AAD8-8A2B-7E61733DE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37C5BF18-D0F6-BF51-3427-8C04AA704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CCD1EAD-E2CC-E506-375D-602F30577E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57E75-0DCF-4D3E-9495-9D490251C520}" type="datetimeFigureOut">
              <a:rPr lang="ru-RU" smtClean="0"/>
              <a:t>16.10.2022</a:t>
            </a:fld>
            <a:endParaRPr lang="ru-RU"/>
          </a:p>
        </p:txBody>
      </p:sp>
      <p:sp>
        <p:nvSpPr>
          <p:cNvPr id="5" name="Нижний колонтитул 4">
            <a:extLst>
              <a:ext uri="{FF2B5EF4-FFF2-40B4-BE49-F238E27FC236}">
                <a16:creationId xmlns:a16="http://schemas.microsoft.com/office/drawing/2014/main" id="{AED58120-9C8C-8572-67F8-E0DC325C6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12C772C-76E7-501A-F012-2C36F36A6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F6E6A-6253-4724-A9C6-E9617B98A009}" type="slidenum">
              <a:rPr lang="ru-RU" smtClean="0"/>
              <a:t>‹#›</a:t>
            </a:fld>
            <a:endParaRPr lang="ru-RU"/>
          </a:p>
        </p:txBody>
      </p:sp>
    </p:spTree>
    <p:extLst>
      <p:ext uri="{BB962C8B-B14F-4D97-AF65-F5344CB8AC3E}">
        <p14:creationId xmlns:p14="http://schemas.microsoft.com/office/powerpoint/2010/main" val="2696110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3.png"/><Relationship Id="rId7" Type="http://schemas.openxmlformats.org/officeDocument/2006/relationships/image" Target="../media/image11.jpeg"/><Relationship Id="rId12"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2.pn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3.png"/><Relationship Id="rId7"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image" Target="../media/image2.png"/><Relationship Id="rId9" Type="http://schemas.openxmlformats.org/officeDocument/2006/relationships/image" Target="../media/image21.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image" Target="../media/image3.png"/><Relationship Id="rId7"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jpeg"/><Relationship Id="rId10" Type="http://schemas.openxmlformats.org/officeDocument/2006/relationships/image" Target="../media/image30.jpg"/><Relationship Id="rId4" Type="http://schemas.openxmlformats.org/officeDocument/2006/relationships/image" Target="../media/image2.png"/><Relationship Id="rId9"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2BE51DF7-11EA-46FB-E75F-9B6DD84C913D}"/>
              </a:ext>
            </a:extLst>
          </p:cNvPr>
          <p:cNvPicPr>
            <a:picLocks noChangeAspect="1"/>
          </p:cNvPicPr>
          <p:nvPr/>
        </p:nvPicPr>
        <p:blipFill>
          <a:blip r:embed="rId2"/>
          <a:stretch>
            <a:fillRect/>
          </a:stretch>
        </p:blipFill>
        <p:spPr>
          <a:xfrm>
            <a:off x="0" y="-23168"/>
            <a:ext cx="12192000" cy="6858000"/>
          </a:xfrm>
          <a:prstGeom prst="rect">
            <a:avLst/>
          </a:prstGeom>
        </p:spPr>
      </p:pic>
      <p:sp>
        <p:nvSpPr>
          <p:cNvPr id="21" name="TextBox 20">
            <a:extLst>
              <a:ext uri="{FF2B5EF4-FFF2-40B4-BE49-F238E27FC236}">
                <a16:creationId xmlns:a16="http://schemas.microsoft.com/office/drawing/2014/main" id="{7B246A85-C6F0-115C-9F90-39A084ABBED5}"/>
              </a:ext>
            </a:extLst>
          </p:cNvPr>
          <p:cNvSpPr txBox="1"/>
          <p:nvPr/>
        </p:nvSpPr>
        <p:spPr>
          <a:xfrm>
            <a:off x="5249465" y="6317532"/>
            <a:ext cx="1585912" cy="375552"/>
          </a:xfrm>
          <a:prstGeom prst="rect">
            <a:avLst/>
          </a:prstGeom>
          <a:noFill/>
        </p:spPr>
        <p:txBody>
          <a:bodyPr wrap="square">
            <a:spAutoFit/>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Москва, 2022</a:t>
            </a:r>
          </a:p>
        </p:txBody>
      </p:sp>
      <p:pic>
        <p:nvPicPr>
          <p:cNvPr id="13" name="Рисунок 12">
            <a:extLst>
              <a:ext uri="{FF2B5EF4-FFF2-40B4-BE49-F238E27FC236}">
                <a16:creationId xmlns:a16="http://schemas.microsoft.com/office/drawing/2014/main" id="{DC942C72-598E-831D-D026-6461A98050D5}"/>
              </a:ext>
            </a:extLst>
          </p:cNvPr>
          <p:cNvPicPr>
            <a:picLocks noChangeAspect="1"/>
          </p:cNvPicPr>
          <p:nvPr/>
        </p:nvPicPr>
        <p:blipFill>
          <a:blip r:embed="rId3"/>
          <a:stretch>
            <a:fillRect/>
          </a:stretch>
        </p:blipFill>
        <p:spPr>
          <a:xfrm>
            <a:off x="1" y="6251610"/>
            <a:ext cx="12191999" cy="647700"/>
          </a:xfrm>
          <a:prstGeom prst="rect">
            <a:avLst/>
          </a:prstGeom>
        </p:spPr>
      </p:pic>
      <p:pic>
        <p:nvPicPr>
          <p:cNvPr id="11" name="Рисунок 10">
            <a:extLst>
              <a:ext uri="{FF2B5EF4-FFF2-40B4-BE49-F238E27FC236}">
                <a16:creationId xmlns:a16="http://schemas.microsoft.com/office/drawing/2014/main" id="{118CD481-A4E6-3CFB-ACA9-CE90A92A635C}"/>
              </a:ext>
            </a:extLst>
          </p:cNvPr>
          <p:cNvPicPr>
            <a:picLocks noChangeAspect="1"/>
          </p:cNvPicPr>
          <p:nvPr/>
        </p:nvPicPr>
        <p:blipFill>
          <a:blip r:embed="rId4"/>
          <a:stretch>
            <a:fillRect/>
          </a:stretch>
        </p:blipFill>
        <p:spPr>
          <a:xfrm>
            <a:off x="1" y="514334"/>
            <a:ext cx="12191999" cy="45719"/>
          </a:xfrm>
          <a:prstGeom prst="rect">
            <a:avLst/>
          </a:prstGeom>
        </p:spPr>
      </p:pic>
      <p:pic>
        <p:nvPicPr>
          <p:cNvPr id="23" name="Рисунок 22">
            <a:extLst>
              <a:ext uri="{FF2B5EF4-FFF2-40B4-BE49-F238E27FC236}">
                <a16:creationId xmlns:a16="http://schemas.microsoft.com/office/drawing/2014/main" id="{939AB220-0889-1CBA-732B-A51668659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2" y="-285750"/>
            <a:ext cx="12195601" cy="8070144"/>
          </a:xfrm>
          <a:prstGeom prst="rect">
            <a:avLst/>
          </a:prstGeom>
        </p:spPr>
      </p:pic>
      <p:sp>
        <p:nvSpPr>
          <p:cNvPr id="17" name="TextBox 16">
            <a:extLst>
              <a:ext uri="{FF2B5EF4-FFF2-40B4-BE49-F238E27FC236}">
                <a16:creationId xmlns:a16="http://schemas.microsoft.com/office/drawing/2014/main" id="{2B290CD4-48BC-5FA3-A12E-D3C06EFAD2AD}"/>
              </a:ext>
            </a:extLst>
          </p:cNvPr>
          <p:cNvSpPr txBox="1"/>
          <p:nvPr/>
        </p:nvSpPr>
        <p:spPr>
          <a:xfrm>
            <a:off x="6322221" y="1338429"/>
            <a:ext cx="5869779" cy="838948"/>
          </a:xfrm>
          <a:prstGeom prst="rect">
            <a:avLst/>
          </a:prstGeom>
          <a:noFill/>
        </p:spPr>
        <p:txBody>
          <a:bodyPr wrap="square">
            <a:spAutoFit/>
          </a:bodyPr>
          <a:lstStyle/>
          <a:p>
            <a:pPr algn="r">
              <a:lnSpc>
                <a:spcPct val="107000"/>
              </a:lnSpc>
              <a:spcAft>
                <a:spcPts val="800"/>
              </a:spcAft>
            </a:pPr>
            <a:r>
              <a:rPr lang="ru-RU" sz="2000" b="1" dirty="0">
                <a:solidFill>
                  <a:schemeClr val="accent4">
                    <a:lumMod val="60000"/>
                    <a:lumOff val="40000"/>
                  </a:schemeClr>
                </a:solidFill>
                <a:effectLst/>
                <a:ea typeface="Calibri" panose="020F0502020204030204" pitchFamily="34" charset="0"/>
                <a:cs typeface="Times New Roman" panose="02020603050405020304" pitchFamily="18" charset="0"/>
              </a:rPr>
              <a:t>Выполнил студент:</a:t>
            </a:r>
            <a:r>
              <a:rPr lang="ru-RU" sz="2000" dirty="0">
                <a:solidFill>
                  <a:schemeClr val="accent4">
                    <a:lumMod val="60000"/>
                    <a:lumOff val="40000"/>
                  </a:schemeClr>
                </a:solidFill>
                <a:effectLst/>
                <a:ea typeface="Calibri" panose="020F0502020204030204" pitchFamily="34" charset="0"/>
                <a:cs typeface="Times New Roman" panose="02020603050405020304" pitchFamily="18" charset="0"/>
              </a:rPr>
              <a:t> Аксенов Александр, 08-406Б-19</a:t>
            </a:r>
            <a:endParaRPr lang="ru-RU" sz="2000" dirty="0">
              <a:solidFill>
                <a:schemeClr val="accent4">
                  <a:lumMod val="60000"/>
                  <a:lumOff val="40000"/>
                </a:schemeClr>
              </a:solidFill>
              <a:ea typeface="Calibri" panose="020F0502020204030204" pitchFamily="34" charset="0"/>
              <a:cs typeface="Times New Roman" panose="02020603050405020304" pitchFamily="18" charset="0"/>
            </a:endParaRPr>
          </a:p>
          <a:p>
            <a:pPr algn="r">
              <a:lnSpc>
                <a:spcPct val="107000"/>
              </a:lnSpc>
              <a:spcAft>
                <a:spcPts val="800"/>
              </a:spcAft>
            </a:pPr>
            <a:r>
              <a:rPr lang="ru-RU" sz="2000" b="1" dirty="0">
                <a:solidFill>
                  <a:schemeClr val="accent4">
                    <a:lumMod val="60000"/>
                    <a:lumOff val="40000"/>
                  </a:schemeClr>
                </a:solidFill>
                <a:effectLst/>
                <a:ea typeface="Calibri" panose="020F0502020204030204" pitchFamily="34" charset="0"/>
                <a:cs typeface="Times New Roman" panose="02020603050405020304" pitchFamily="18" charset="0"/>
              </a:rPr>
              <a:t>Проверил:</a:t>
            </a:r>
            <a:r>
              <a:rPr lang="ru-RU" sz="2000" dirty="0">
                <a:solidFill>
                  <a:schemeClr val="accent4">
                    <a:lumMod val="60000"/>
                    <a:lumOff val="40000"/>
                  </a:schemeClr>
                </a:solidFill>
                <a:effectLst/>
                <a:ea typeface="Calibri" panose="020F0502020204030204" pitchFamily="34" charset="0"/>
                <a:cs typeface="Times New Roman" panose="02020603050405020304" pitchFamily="18" charset="0"/>
              </a:rPr>
              <a:t> д.т.н. Егоров А.В.</a:t>
            </a:r>
          </a:p>
        </p:txBody>
      </p:sp>
      <p:sp>
        <p:nvSpPr>
          <p:cNvPr id="19" name="TextBox 18">
            <a:extLst>
              <a:ext uri="{FF2B5EF4-FFF2-40B4-BE49-F238E27FC236}">
                <a16:creationId xmlns:a16="http://schemas.microsoft.com/office/drawing/2014/main" id="{B171C35D-11B9-94EB-A5EE-15EF6EDF7B57}"/>
              </a:ext>
            </a:extLst>
          </p:cNvPr>
          <p:cNvSpPr txBox="1"/>
          <p:nvPr/>
        </p:nvSpPr>
        <p:spPr>
          <a:xfrm>
            <a:off x="4677671" y="164916"/>
            <a:ext cx="3751953" cy="721736"/>
          </a:xfrm>
          <a:prstGeom prst="rect">
            <a:avLst/>
          </a:prstGeom>
          <a:noFill/>
        </p:spPr>
        <p:txBody>
          <a:bodyPr wrap="square">
            <a:spAutoFit/>
          </a:bodyPr>
          <a:lstStyle/>
          <a:p>
            <a:pPr>
              <a:lnSpc>
                <a:spcPct val="107000"/>
              </a:lnSpc>
              <a:spcAft>
                <a:spcPts val="800"/>
              </a:spcAft>
            </a:pPr>
            <a:r>
              <a:rPr lang="en-US" sz="4000" b="1" dirty="0">
                <a:solidFill>
                  <a:schemeClr val="accent4">
                    <a:lumMod val="60000"/>
                    <a:lumOff val="40000"/>
                  </a:schemeClr>
                </a:solidFill>
                <a:effectLst/>
                <a:ea typeface="Calibri" panose="020F0502020204030204" pitchFamily="34" charset="0"/>
                <a:cs typeface="Times New Roman" panose="02020603050405020304" pitchFamily="18" charset="0"/>
              </a:rPr>
              <a:t>TDR-1 Interstate</a:t>
            </a:r>
            <a:endParaRPr lang="ru-RU" sz="4000" b="1" dirty="0">
              <a:solidFill>
                <a:schemeClr val="accent4">
                  <a:lumMod val="60000"/>
                  <a:lumOff val="40000"/>
                </a:schemeClr>
              </a:solidFill>
              <a:effectLst/>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70ECC5B5-F50F-A1CD-5A47-8A15612AF24A}"/>
              </a:ext>
            </a:extLst>
          </p:cNvPr>
          <p:cNvSpPr txBox="1"/>
          <p:nvPr/>
        </p:nvSpPr>
        <p:spPr>
          <a:xfrm>
            <a:off x="5498320" y="6252089"/>
            <a:ext cx="1559719" cy="375552"/>
          </a:xfrm>
          <a:prstGeom prst="rect">
            <a:avLst/>
          </a:prstGeom>
          <a:noFill/>
        </p:spPr>
        <p:txBody>
          <a:bodyPr wrap="square">
            <a:spAutoFit/>
          </a:bodyPr>
          <a:lstStyle/>
          <a:p>
            <a:pPr>
              <a:lnSpc>
                <a:spcPct val="107000"/>
              </a:lnSpc>
              <a:spcAft>
                <a:spcPts val="800"/>
              </a:spcAft>
            </a:pPr>
            <a:r>
              <a:rPr lang="ru-RU" dirty="0">
                <a:solidFill>
                  <a:schemeClr val="accent4">
                    <a:lumMod val="60000"/>
                    <a:lumOff val="40000"/>
                  </a:schemeClr>
                </a:solidFill>
                <a:latin typeface="Bahnschrift Light Condensed" panose="020B0502040204020203" pitchFamily="34" charset="0"/>
                <a:ea typeface="Calibri" panose="020F0502020204030204" pitchFamily="34" charset="0"/>
                <a:cs typeface="Times New Roman" panose="02020603050405020304" pitchFamily="18" charset="0"/>
              </a:rPr>
              <a:t>Москва, 2022</a:t>
            </a:r>
            <a:endParaRPr lang="ru-RU" sz="1800" dirty="0">
              <a:solidFill>
                <a:schemeClr val="accent4">
                  <a:lumMod val="60000"/>
                  <a:lumOff val="40000"/>
                </a:schemeClr>
              </a:solidFill>
              <a:effectLst/>
              <a:latin typeface="Bahnschrift Light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047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728A49C-7982-EC40-4CA1-8960BEC279C9}"/>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9832B06-6B23-89F5-9E8E-C28BFDC6E1BE}"/>
              </a:ext>
            </a:extLst>
          </p:cNvPr>
          <p:cNvSpPr txBox="1"/>
          <p:nvPr/>
        </p:nvSpPr>
        <p:spPr>
          <a:xfrm>
            <a:off x="5131594" y="4290"/>
            <a:ext cx="1928812" cy="532903"/>
          </a:xfrm>
          <a:prstGeom prst="rect">
            <a:avLst/>
          </a:prstGeom>
          <a:noFill/>
        </p:spPr>
        <p:txBody>
          <a:bodyPr wrap="square">
            <a:spAutoFit/>
          </a:bodyPr>
          <a:lstStyle/>
          <a:p>
            <a:pPr>
              <a:lnSpc>
                <a:spcPct val="107000"/>
              </a:lnSpc>
              <a:spcAft>
                <a:spcPts val="800"/>
              </a:spcAft>
            </a:pPr>
            <a:r>
              <a:rPr lang="ru-RU" sz="2800" b="1" i="1" dirty="0">
                <a:effectLst/>
                <a:latin typeface="Calibri" panose="020F0502020204030204" pitchFamily="34" charset="0"/>
                <a:ea typeface="Calibri" panose="020F0502020204030204" pitchFamily="34" charset="0"/>
                <a:cs typeface="Times New Roman" panose="02020603050405020304" pitchFamily="18" charset="0"/>
              </a:rPr>
              <a:t>Спецчасть</a:t>
            </a:r>
          </a:p>
        </p:txBody>
      </p:sp>
      <p:pic>
        <p:nvPicPr>
          <p:cNvPr id="7" name="Рисунок 6">
            <a:extLst>
              <a:ext uri="{FF2B5EF4-FFF2-40B4-BE49-F238E27FC236}">
                <a16:creationId xmlns:a16="http://schemas.microsoft.com/office/drawing/2014/main" id="{CAD89459-8D08-7A76-9ABC-798F52C50148}"/>
              </a:ext>
            </a:extLst>
          </p:cNvPr>
          <p:cNvPicPr>
            <a:picLocks noChangeAspect="1"/>
          </p:cNvPicPr>
          <p:nvPr/>
        </p:nvPicPr>
        <p:blipFill>
          <a:blip r:embed="rId3"/>
          <a:stretch>
            <a:fillRect/>
          </a:stretch>
        </p:blipFill>
        <p:spPr>
          <a:xfrm>
            <a:off x="1" y="514334"/>
            <a:ext cx="12191999" cy="45719"/>
          </a:xfrm>
          <a:prstGeom prst="rect">
            <a:avLst/>
          </a:prstGeom>
        </p:spPr>
      </p:pic>
      <p:pic>
        <p:nvPicPr>
          <p:cNvPr id="8" name="Рисунок 7">
            <a:extLst>
              <a:ext uri="{FF2B5EF4-FFF2-40B4-BE49-F238E27FC236}">
                <a16:creationId xmlns:a16="http://schemas.microsoft.com/office/drawing/2014/main" id="{07229D96-4894-FA0B-6676-CC32799B88A7}"/>
              </a:ext>
            </a:extLst>
          </p:cNvPr>
          <p:cNvPicPr>
            <a:picLocks noChangeAspect="1"/>
          </p:cNvPicPr>
          <p:nvPr/>
        </p:nvPicPr>
        <p:blipFill>
          <a:blip r:embed="rId4"/>
          <a:stretch>
            <a:fillRect/>
          </a:stretch>
        </p:blipFill>
        <p:spPr>
          <a:xfrm>
            <a:off x="1" y="6435102"/>
            <a:ext cx="12191999" cy="464207"/>
          </a:xfrm>
          <a:prstGeom prst="rect">
            <a:avLst/>
          </a:prstGeom>
        </p:spPr>
      </p:pic>
      <p:sp>
        <p:nvSpPr>
          <p:cNvPr id="10" name="TextBox 9">
            <a:extLst>
              <a:ext uri="{FF2B5EF4-FFF2-40B4-BE49-F238E27FC236}">
                <a16:creationId xmlns:a16="http://schemas.microsoft.com/office/drawing/2014/main" id="{1A518754-6813-F420-36FA-2DF5A7B4DB9F}"/>
              </a:ext>
            </a:extLst>
          </p:cNvPr>
          <p:cNvSpPr txBox="1"/>
          <p:nvPr/>
        </p:nvSpPr>
        <p:spPr>
          <a:xfrm>
            <a:off x="1648437" y="920621"/>
            <a:ext cx="8895126" cy="5016758"/>
          </a:xfrm>
          <a:prstGeom prst="rect">
            <a:avLst/>
          </a:prstGeom>
          <a:noFill/>
        </p:spPr>
        <p:txBody>
          <a:bodyPr wrap="square">
            <a:spAutoFit/>
          </a:bodyPr>
          <a:lstStyle/>
          <a:p>
            <a:pPr marL="0" indent="0">
              <a:lnSpc>
                <a:spcPct val="100000"/>
              </a:lnSpc>
              <a:buNone/>
            </a:pPr>
            <a:r>
              <a:rPr lang="ru-RU" sz="2000" b="1" dirty="0"/>
              <a:t>Вид самолёта в зависимости от дальности полёта: </a:t>
            </a:r>
            <a:r>
              <a:rPr lang="ru-RU" sz="2000" dirty="0"/>
              <a:t>Ближнемагистральный</a:t>
            </a:r>
          </a:p>
          <a:p>
            <a:pPr marL="0" indent="0">
              <a:lnSpc>
                <a:spcPct val="100000"/>
              </a:lnSpc>
              <a:buNone/>
            </a:pPr>
            <a:r>
              <a:rPr lang="ru-RU" sz="2000" b="1" dirty="0"/>
              <a:t>Класс самолёта по взлётной массе: </a:t>
            </a:r>
            <a:r>
              <a:rPr lang="ru-RU" sz="2000" dirty="0"/>
              <a:t>4-го класса</a:t>
            </a:r>
          </a:p>
          <a:p>
            <a:pPr marL="0" indent="0">
              <a:lnSpc>
                <a:spcPct val="100000"/>
              </a:lnSpc>
              <a:buNone/>
            </a:pPr>
            <a:r>
              <a:rPr lang="ru-RU" sz="2000" b="1" dirty="0"/>
              <a:t>Число Маха </a:t>
            </a:r>
            <a:r>
              <a:rPr lang="ru-RU" sz="2000" dirty="0"/>
              <a:t>(отношение скорости полёта к скорости звука):</a:t>
            </a:r>
          </a:p>
          <a:p>
            <a:pPr marL="0" indent="0">
              <a:lnSpc>
                <a:spcPct val="100000"/>
              </a:lnSpc>
              <a:buNone/>
            </a:pPr>
            <a:r>
              <a:rPr lang="ru-RU" sz="2000" dirty="0"/>
              <a:t>M = (225* 1000)/(335 * 3600) = 0,1866</a:t>
            </a:r>
          </a:p>
          <a:p>
            <a:pPr marL="0" indent="0">
              <a:lnSpc>
                <a:spcPct val="100000"/>
              </a:lnSpc>
              <a:buNone/>
            </a:pPr>
            <a:r>
              <a:rPr lang="ru-RU" sz="2000" b="1" dirty="0"/>
              <a:t>Тип самолёта по скорости полёта: </a:t>
            </a:r>
            <a:r>
              <a:rPr lang="ru-RU" sz="2000" dirty="0"/>
              <a:t>дозвуковой</a:t>
            </a:r>
          </a:p>
          <a:p>
            <a:pPr marL="0" indent="0">
              <a:lnSpc>
                <a:spcPct val="100000"/>
              </a:lnSpc>
              <a:buNone/>
            </a:pPr>
            <a:r>
              <a:rPr lang="ru-RU" sz="2000" b="1" dirty="0"/>
              <a:t>Форма крыла: </a:t>
            </a:r>
            <a:r>
              <a:rPr lang="ru-RU" sz="2000" dirty="0">
                <a:effectLst/>
                <a:latin typeface="Calibri" panose="020F0502020204030204" pitchFamily="34" charset="0"/>
                <a:ea typeface="Calibri" panose="020F0502020204030204" pitchFamily="34" charset="0"/>
                <a:cs typeface="Times New Roman" panose="02020603050405020304" pitchFamily="18" charset="0"/>
              </a:rPr>
              <a:t>трапециевидная</a:t>
            </a:r>
          </a:p>
          <a:p>
            <a:r>
              <a:rPr lang="ru-RU" sz="2000" b="1" dirty="0"/>
              <a:t>Профиль крыла: </a:t>
            </a:r>
            <a:r>
              <a:rPr lang="ru-RU" sz="2000" dirty="0"/>
              <a:t>двояковыпуклый</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r>
              <a:rPr lang="ru-RU" sz="2000" b="1" dirty="0">
                <a:latin typeface="Calibri" panose="020F0502020204030204" pitchFamily="34" charset="0"/>
                <a:ea typeface="Calibri" panose="020F0502020204030204" pitchFamily="34" charset="0"/>
                <a:cs typeface="Times New Roman" panose="02020603050405020304" pitchFamily="18" charset="0"/>
              </a:rPr>
              <a:t>П</a:t>
            </a:r>
            <a:r>
              <a:rPr lang="ru-RU" sz="2000" b="1" dirty="0">
                <a:effectLst/>
                <a:latin typeface="Calibri" panose="020F0502020204030204" pitchFamily="34" charset="0"/>
                <a:ea typeface="Calibri" panose="020F0502020204030204" pitchFamily="34" charset="0"/>
                <a:cs typeface="Times New Roman" panose="02020603050405020304" pitchFamily="18" charset="0"/>
              </a:rPr>
              <a:t>оперечный угол крыла: </a:t>
            </a:r>
            <a:r>
              <a:rPr lang="ru-RU" sz="2000" dirty="0">
                <a:effectLst/>
                <a:latin typeface="Calibri" panose="020F0502020204030204" pitchFamily="34" charset="0"/>
                <a:ea typeface="Calibri" panose="020F0502020204030204" pitchFamily="34" charset="0"/>
                <a:cs typeface="Times New Roman" panose="02020603050405020304" pitchFamily="18" charset="0"/>
              </a:rPr>
              <a:t>+5</a:t>
            </a:r>
            <a:r>
              <a:rPr lang="ru-RU" sz="2000" b="1" i="0" dirty="0">
                <a:solidFill>
                  <a:srgbClr val="202124"/>
                </a:solidFill>
                <a:effectLst/>
              </a:rPr>
              <a:t>°</a:t>
            </a:r>
            <a:endParaRPr lang="ru-RU" sz="2000" b="1" i="0" dirty="0">
              <a:solidFill>
                <a:srgbClr val="202124"/>
              </a:solidFill>
              <a:latin typeface="Calibri" panose="020F0502020204030204" pitchFamily="34" charset="0"/>
              <a:cs typeface="Times New Roman" panose="02020603050405020304" pitchFamily="18" charset="0"/>
            </a:endParaRPr>
          </a:p>
          <a:p>
            <a:pPr marL="0" indent="0">
              <a:lnSpc>
                <a:spcPct val="100000"/>
              </a:lnSpc>
              <a:buNone/>
            </a:pPr>
            <a:r>
              <a:rPr lang="ru-RU" sz="2000" b="1" dirty="0">
                <a:latin typeface="Calibri" panose="020F0502020204030204" pitchFamily="34" charset="0"/>
                <a:ea typeface="Calibri" panose="020F0502020204030204" pitchFamily="34" charset="0"/>
                <a:cs typeface="Times New Roman" panose="02020603050405020304" pitchFamily="18" charset="0"/>
              </a:rPr>
              <a:t>У</a:t>
            </a:r>
            <a:r>
              <a:rPr lang="ru-RU" sz="2000" b="1" dirty="0">
                <a:effectLst/>
                <a:latin typeface="Calibri" panose="020F0502020204030204" pitchFamily="34" charset="0"/>
                <a:ea typeface="Calibri" panose="020F0502020204030204" pitchFamily="34" charset="0"/>
                <a:cs typeface="Times New Roman" panose="02020603050405020304" pitchFamily="18" charset="0"/>
              </a:rPr>
              <a:t>гол стреловидности крыла:</a:t>
            </a:r>
            <a:r>
              <a:rPr lang="ru-RU" sz="2000" dirty="0">
                <a:effectLst/>
                <a:latin typeface="Calibri" panose="020F0502020204030204" pitchFamily="34" charset="0"/>
                <a:ea typeface="Calibri" panose="020F0502020204030204" pitchFamily="34" charset="0"/>
                <a:cs typeface="Times New Roman" panose="02020603050405020304" pitchFamily="18" charset="0"/>
              </a:rPr>
              <a:t> 0</a:t>
            </a:r>
            <a:r>
              <a:rPr lang="ru-RU" sz="2000" b="1" i="0" dirty="0">
                <a:solidFill>
                  <a:srgbClr val="202124"/>
                </a:solidFill>
                <a:effectLst/>
              </a:rPr>
              <a:t>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tabLst>
                <a:tab pos="0" algn="l"/>
              </a:tabLst>
            </a:pPr>
            <a:r>
              <a:rPr lang="ru-RU" sz="2000" b="1" dirty="0"/>
              <a:t>По числу крыльев: </a:t>
            </a:r>
            <a:r>
              <a:rPr lang="ru-RU" sz="2000" dirty="0"/>
              <a:t>моноплан</a:t>
            </a:r>
          </a:p>
          <a:p>
            <a:pPr marL="0" indent="0">
              <a:lnSpc>
                <a:spcPct val="100000"/>
              </a:lnSpc>
              <a:buNone/>
              <a:tabLst>
                <a:tab pos="0" algn="l"/>
              </a:tabLst>
            </a:pPr>
            <a:r>
              <a:rPr lang="ru-RU" sz="2000" b="1" dirty="0"/>
              <a:t>По расположению крыльев: </a:t>
            </a:r>
            <a:r>
              <a:rPr lang="ru-RU" sz="2000" dirty="0" err="1"/>
              <a:t>низкокоплан</a:t>
            </a:r>
            <a:endParaRPr lang="ru-RU" sz="2000" dirty="0"/>
          </a:p>
          <a:p>
            <a:pPr marL="0" indent="0">
              <a:lnSpc>
                <a:spcPct val="100000"/>
              </a:lnSpc>
              <a:buNone/>
              <a:tabLst>
                <a:tab pos="0" algn="l"/>
              </a:tabLst>
            </a:pPr>
            <a:r>
              <a:rPr lang="ru-RU" sz="2000" b="1" dirty="0"/>
              <a:t>Обычное хвостовое оперение</a:t>
            </a:r>
          </a:p>
          <a:p>
            <a:pPr marL="0" indent="0">
              <a:lnSpc>
                <a:spcPct val="100000"/>
              </a:lnSpc>
              <a:buNone/>
              <a:tabLst>
                <a:tab pos="0" algn="l"/>
              </a:tabLst>
            </a:pPr>
            <a:r>
              <a:rPr lang="ru-RU" sz="2000" b="1" dirty="0"/>
              <a:t>Удлинение крыла: </a:t>
            </a:r>
            <a:r>
              <a:rPr lang="ru-RU" sz="2000" dirty="0">
                <a:effectLst/>
                <a:latin typeface="Calibri" panose="020F0502020204030204" pitchFamily="34" charset="0"/>
                <a:ea typeface="Times New Roman" panose="02020603050405020304" pitchFamily="18" charset="0"/>
              </a:rPr>
              <a:t>λ</a:t>
            </a:r>
            <a:r>
              <a:rPr lang="ru-RU" sz="2000" dirty="0"/>
              <a:t> = </a:t>
            </a:r>
            <a:r>
              <a:rPr lang="en-US" sz="2000" dirty="0"/>
              <a:t>l</a:t>
            </a:r>
            <a:r>
              <a:rPr lang="ru-RU" sz="2000" dirty="0"/>
              <a:t>^2 / S = 14,63^2 / 34,55 = 6,195</a:t>
            </a:r>
          </a:p>
          <a:p>
            <a:pPr marL="0" indent="0">
              <a:lnSpc>
                <a:spcPct val="100000"/>
              </a:lnSpc>
              <a:buNone/>
              <a:tabLst>
                <a:tab pos="0" algn="l"/>
              </a:tabLst>
            </a:pPr>
            <a:r>
              <a:rPr lang="ru-RU" sz="2000" b="1" dirty="0"/>
              <a:t>Сужение крыла: </a:t>
            </a:r>
            <a:r>
              <a:rPr lang="ru-RU" sz="2000" dirty="0">
                <a:effectLst/>
                <a:latin typeface="Calibri" panose="020F0502020204030204" pitchFamily="34" charset="0"/>
                <a:ea typeface="Times New Roman" panose="02020603050405020304" pitchFamily="18" charset="0"/>
              </a:rPr>
              <a:t>η = </a:t>
            </a:r>
            <a:r>
              <a:rPr lang="en-US" sz="2000" dirty="0"/>
              <a:t>b</a:t>
            </a:r>
            <a:r>
              <a:rPr lang="ru-RU" sz="2000" baseline="-25000" dirty="0">
                <a:effectLst/>
                <a:latin typeface="Calibri" panose="020F0502020204030204" pitchFamily="34" charset="0"/>
                <a:ea typeface="Times New Roman" panose="02020603050405020304" pitchFamily="18" charset="0"/>
                <a:cs typeface="Times New Roman" panose="02020603050405020304" pitchFamily="18" charset="0"/>
              </a:rPr>
              <a:t>корн</a:t>
            </a:r>
            <a:r>
              <a:rPr lang="en-US" sz="2000" dirty="0"/>
              <a:t>/b</a:t>
            </a:r>
            <a:r>
              <a:rPr lang="ru-RU" sz="2000" baseline="-25000" dirty="0" err="1">
                <a:effectLst/>
                <a:latin typeface="Calibri" panose="020F0502020204030204" pitchFamily="34" charset="0"/>
                <a:ea typeface="Times New Roman" panose="02020603050405020304" pitchFamily="18" charset="0"/>
                <a:cs typeface="Times New Roman" panose="02020603050405020304" pitchFamily="18" charset="0"/>
              </a:rPr>
              <a:t>конц</a:t>
            </a:r>
            <a:r>
              <a:rPr lang="ru-RU" sz="2000" baseline="-25000" dirty="0">
                <a:effectLst/>
                <a:latin typeface="Calibri" panose="020F0502020204030204" pitchFamily="34" charset="0"/>
                <a:ea typeface="Times New Roman" panose="02020603050405020304" pitchFamily="18" charset="0"/>
                <a:cs typeface="Times New Roman" panose="02020603050405020304" pitchFamily="18" charset="0"/>
              </a:rPr>
              <a:t> </a:t>
            </a:r>
            <a:r>
              <a:rPr lang="ru-RU" sz="2000" dirty="0"/>
              <a:t>= 2,8448 </a:t>
            </a:r>
            <a:r>
              <a:rPr lang="en-US" sz="2000" dirty="0"/>
              <a:t>/</a:t>
            </a:r>
            <a:r>
              <a:rPr lang="ru-RU" sz="2000" dirty="0"/>
              <a:t> 1,39466 = 2,04</a:t>
            </a:r>
          </a:p>
          <a:p>
            <a:pPr marL="0" indent="0">
              <a:lnSpc>
                <a:spcPct val="100000"/>
              </a:lnSpc>
              <a:buNone/>
              <a:tabLst>
                <a:tab pos="0" algn="l"/>
              </a:tabLst>
            </a:pPr>
            <a:r>
              <a:rPr lang="ru-RU" sz="2000" b="1" dirty="0"/>
              <a:t>Тяга двигателя, потребная для совершения горизонтального полёта</a:t>
            </a:r>
            <a:r>
              <a:rPr lang="ru-RU" sz="2000" dirty="0"/>
              <a:t>: </a:t>
            </a:r>
            <a:r>
              <a:rPr lang="en-US" sz="2000" dirty="0"/>
              <a:t>P = G / K = </a:t>
            </a:r>
            <a:r>
              <a:rPr lang="ru-RU" sz="2000" dirty="0"/>
              <a:t>= </a:t>
            </a:r>
            <a:r>
              <a:rPr lang="en-US" sz="2000" dirty="0"/>
              <a:t>2676 * </a:t>
            </a:r>
            <a:r>
              <a:rPr lang="ru-RU" sz="2000" dirty="0"/>
              <a:t>9,8 </a:t>
            </a:r>
            <a:r>
              <a:rPr lang="en-US" sz="2000" dirty="0"/>
              <a:t>/</a:t>
            </a:r>
            <a:r>
              <a:rPr lang="ru-RU" sz="2000" dirty="0"/>
              <a:t> 12 = 2185,4 кгс (при скорости 225 км/ч)</a:t>
            </a:r>
          </a:p>
        </p:txBody>
      </p:sp>
    </p:spTree>
    <p:extLst>
      <p:ext uri="{BB962C8B-B14F-4D97-AF65-F5344CB8AC3E}">
        <p14:creationId xmlns:p14="http://schemas.microsoft.com/office/powerpoint/2010/main" val="158448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6DF47C7A-0AE8-251D-0C7D-74A0629A13E0}"/>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A8E03F0-3077-CBD9-993A-3A512AB7AE5E}"/>
              </a:ext>
            </a:extLst>
          </p:cNvPr>
          <p:cNvSpPr txBox="1"/>
          <p:nvPr/>
        </p:nvSpPr>
        <p:spPr>
          <a:xfrm>
            <a:off x="5000625" y="0"/>
            <a:ext cx="2190749" cy="532903"/>
          </a:xfrm>
          <a:prstGeom prst="rect">
            <a:avLst/>
          </a:prstGeom>
          <a:noFill/>
        </p:spPr>
        <p:txBody>
          <a:bodyPr wrap="square">
            <a:spAutoFit/>
          </a:bodyPr>
          <a:lstStyle/>
          <a:p>
            <a:pPr>
              <a:lnSpc>
                <a:spcPct val="107000"/>
              </a:lnSpc>
              <a:spcAft>
                <a:spcPts val="800"/>
              </a:spcAft>
            </a:pPr>
            <a:r>
              <a:rPr lang="ru-RU" sz="2800" b="1" i="1" dirty="0">
                <a:latin typeface="Calibri" panose="020F0502020204030204" pitchFamily="34" charset="0"/>
                <a:ea typeface="Calibri" panose="020F0502020204030204" pitchFamily="34" charset="0"/>
                <a:cs typeface="Times New Roman" panose="02020603050405020304" pitchFamily="18" charset="0"/>
              </a:rPr>
              <a:t>Назначение</a:t>
            </a:r>
            <a:endParaRPr lang="ru-RU" sz="2800" b="1"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Рисунок 6">
            <a:extLst>
              <a:ext uri="{FF2B5EF4-FFF2-40B4-BE49-F238E27FC236}">
                <a16:creationId xmlns:a16="http://schemas.microsoft.com/office/drawing/2014/main" id="{EEE6A151-E0EB-DEDB-8113-EEBBF534CDDF}"/>
              </a:ext>
            </a:extLst>
          </p:cNvPr>
          <p:cNvPicPr>
            <a:picLocks noChangeAspect="1"/>
          </p:cNvPicPr>
          <p:nvPr/>
        </p:nvPicPr>
        <p:blipFill>
          <a:blip r:embed="rId3"/>
          <a:stretch>
            <a:fillRect/>
          </a:stretch>
        </p:blipFill>
        <p:spPr>
          <a:xfrm>
            <a:off x="1" y="6435102"/>
            <a:ext cx="12191999" cy="464207"/>
          </a:xfrm>
          <a:prstGeom prst="rect">
            <a:avLst/>
          </a:prstGeom>
        </p:spPr>
      </p:pic>
      <p:pic>
        <p:nvPicPr>
          <p:cNvPr id="8" name="Рисунок 7">
            <a:extLst>
              <a:ext uri="{FF2B5EF4-FFF2-40B4-BE49-F238E27FC236}">
                <a16:creationId xmlns:a16="http://schemas.microsoft.com/office/drawing/2014/main" id="{3DB71666-EB68-694F-44F7-A690AB7E3EE3}"/>
              </a:ext>
            </a:extLst>
          </p:cNvPr>
          <p:cNvPicPr>
            <a:picLocks noChangeAspect="1"/>
          </p:cNvPicPr>
          <p:nvPr/>
        </p:nvPicPr>
        <p:blipFill>
          <a:blip r:embed="rId4"/>
          <a:stretch>
            <a:fillRect/>
          </a:stretch>
        </p:blipFill>
        <p:spPr>
          <a:xfrm>
            <a:off x="1" y="514334"/>
            <a:ext cx="12191999" cy="45719"/>
          </a:xfrm>
          <a:prstGeom prst="rect">
            <a:avLst/>
          </a:prstGeom>
        </p:spPr>
      </p:pic>
      <p:sp>
        <p:nvSpPr>
          <p:cNvPr id="10" name="TextBox 9">
            <a:extLst>
              <a:ext uri="{FF2B5EF4-FFF2-40B4-BE49-F238E27FC236}">
                <a16:creationId xmlns:a16="http://schemas.microsoft.com/office/drawing/2014/main" id="{39C7C43E-BC4E-655E-C68B-5BAD27A3D16E}"/>
              </a:ext>
            </a:extLst>
          </p:cNvPr>
          <p:cNvSpPr txBox="1"/>
          <p:nvPr/>
        </p:nvSpPr>
        <p:spPr>
          <a:xfrm>
            <a:off x="-1" y="592149"/>
            <a:ext cx="7458076" cy="2246769"/>
          </a:xfrm>
          <a:prstGeom prst="rect">
            <a:avLst/>
          </a:prstGeom>
          <a:noFill/>
        </p:spPr>
        <p:txBody>
          <a:bodyPr wrap="square">
            <a:spAutoFit/>
          </a:bodyPr>
          <a:lstStyle/>
          <a:p>
            <a:pPr marL="285750" indent="-285750">
              <a:buFont typeface="Arial" panose="020B0604020202020204" pitchFamily="34" charset="0"/>
              <a:buChar char="•"/>
            </a:pPr>
            <a:r>
              <a:rPr lang="en-US" sz="2000" dirty="0"/>
              <a:t>TDR-1</a:t>
            </a:r>
            <a:r>
              <a:rPr lang="ru-RU" sz="2000" dirty="0">
                <a:effectLst/>
                <a:ea typeface="Calibri" panose="020F0502020204030204" pitchFamily="34" charset="0"/>
                <a:cs typeface="Times New Roman" panose="02020603050405020304" pitchFamily="18" charset="0"/>
              </a:rPr>
              <a:t> – беспилотный ударный бомбардировщик-торпедоносец, предназначен для ударов </a:t>
            </a:r>
            <a:r>
              <a:rPr lang="ru-RU" sz="2000" dirty="0">
                <a:ea typeface="Calibri" panose="020F0502020204030204" pitchFamily="34" charset="0"/>
                <a:cs typeface="Times New Roman" panose="02020603050405020304" pitchFamily="18" charset="0"/>
              </a:rPr>
              <a:t>по </a:t>
            </a:r>
            <a:r>
              <a:rPr lang="ru-RU" sz="2000" dirty="0">
                <a:effectLst/>
                <a:ea typeface="Calibri" panose="020F0502020204030204" pitchFamily="34" charset="0"/>
                <a:cs typeface="Times New Roman" panose="02020603050405020304" pitchFamily="18" charset="0"/>
              </a:rPr>
              <a:t>наземным/надводным целям.</a:t>
            </a:r>
          </a:p>
          <a:p>
            <a:pPr marL="285750" indent="-285750">
              <a:buFont typeface="Arial" panose="020B0604020202020204" pitchFamily="34" charset="0"/>
              <a:buChar char="•"/>
            </a:pPr>
            <a:r>
              <a:rPr lang="ru-RU" sz="2000" dirty="0">
                <a:solidFill>
                  <a:srgbClr val="242F33"/>
                </a:solidFill>
                <a:effectLst/>
                <a:ea typeface="Calibri" panose="020F0502020204030204" pitchFamily="34" charset="0"/>
                <a:cs typeface="Times New Roman" panose="02020603050405020304" pitchFamily="18" charset="0"/>
              </a:rPr>
              <a:t>Проект был предложен в 1936 году лейтенантом </a:t>
            </a:r>
            <a:r>
              <a:rPr lang="en-US" sz="2000" dirty="0">
                <a:solidFill>
                  <a:srgbClr val="242F33"/>
                </a:solidFill>
                <a:effectLst/>
                <a:ea typeface="Calibri" panose="020F0502020204030204" pitchFamily="34" charset="0"/>
                <a:cs typeface="Times New Roman" panose="02020603050405020304" pitchFamily="18" charset="0"/>
              </a:rPr>
              <a:t>USN</a:t>
            </a:r>
            <a:r>
              <a:rPr lang="ru-RU" sz="2000" dirty="0">
                <a:solidFill>
                  <a:srgbClr val="242F33"/>
                </a:solidFill>
                <a:effectLst/>
                <a:ea typeface="Calibri" panose="020F0502020204030204" pitchFamily="34" charset="0"/>
                <a:cs typeface="Times New Roman" panose="02020603050405020304" pitchFamily="18" charset="0"/>
              </a:rPr>
              <a:t> Д. </a:t>
            </a:r>
            <a:r>
              <a:rPr lang="ru-RU" sz="2000" dirty="0" err="1">
                <a:solidFill>
                  <a:srgbClr val="242F33"/>
                </a:solidFill>
                <a:effectLst/>
                <a:ea typeface="Calibri" panose="020F0502020204030204" pitchFamily="34" charset="0"/>
                <a:cs typeface="Times New Roman" panose="02020603050405020304" pitchFamily="18" charset="0"/>
              </a:rPr>
              <a:t>Фарни</a:t>
            </a:r>
            <a:r>
              <a:rPr lang="ru-RU" sz="2000" dirty="0">
                <a:solidFill>
                  <a:srgbClr val="242F33"/>
                </a:solidFill>
                <a:ea typeface="Calibri" panose="020F0502020204030204" pitchFamily="34" charset="0"/>
                <a:cs typeface="Times New Roman" panose="02020603050405020304" pitchFamily="18" charset="0"/>
              </a:rPr>
              <a:t>, и</a:t>
            </a:r>
            <a:r>
              <a:rPr lang="ru-RU" sz="2000" dirty="0">
                <a:solidFill>
                  <a:srgbClr val="242F33"/>
                </a:solidFill>
                <a:effectLst/>
                <a:ea typeface="Calibri" panose="020F0502020204030204" pitchFamily="34" charset="0"/>
                <a:cs typeface="Times New Roman" panose="02020603050405020304" pitchFamily="18" charset="0"/>
              </a:rPr>
              <a:t>дея получила одобрение. К 1940 году инженером </a:t>
            </a:r>
            <a:r>
              <a:rPr lang="en-US" sz="2000" dirty="0">
                <a:solidFill>
                  <a:srgbClr val="242F33"/>
                </a:solidFill>
                <a:effectLst/>
                <a:ea typeface="Calibri" panose="020F0502020204030204" pitchFamily="34" charset="0"/>
                <a:cs typeface="Times New Roman" panose="02020603050405020304" pitchFamily="18" charset="0"/>
              </a:rPr>
              <a:t>RCA</a:t>
            </a:r>
            <a:r>
              <a:rPr lang="ru-RU" sz="2000" dirty="0">
                <a:solidFill>
                  <a:srgbClr val="242F33"/>
                </a:solidFill>
                <a:ea typeface="Calibri" panose="020F0502020204030204" pitchFamily="34" charset="0"/>
                <a:cs typeface="Times New Roman" panose="02020603050405020304" pitchFamily="18" charset="0"/>
              </a:rPr>
              <a:t> В.</a:t>
            </a:r>
            <a:r>
              <a:rPr lang="ru-RU" sz="2000" dirty="0">
                <a:solidFill>
                  <a:srgbClr val="242F33"/>
                </a:solidFill>
                <a:effectLst/>
                <a:ea typeface="Calibri" panose="020F0502020204030204" pitchFamily="34" charset="0"/>
                <a:cs typeface="Times New Roman" panose="02020603050405020304" pitchFamily="18" charset="0"/>
              </a:rPr>
              <a:t> Зворыкиным была разработана сверхкомпактная (на то время) телекамера Block-I, в том же году получены два основных компонента: радарный высотомер и телевизионная СУ.</a:t>
            </a:r>
          </a:p>
        </p:txBody>
      </p:sp>
      <p:pic>
        <p:nvPicPr>
          <p:cNvPr id="2050" name="Picture 2">
            <a:extLst>
              <a:ext uri="{FF2B5EF4-FFF2-40B4-BE49-F238E27FC236}">
                <a16:creationId xmlns:a16="http://schemas.microsoft.com/office/drawing/2014/main" id="{797710BC-0C04-B6B8-94CA-800897362D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399" y="633540"/>
            <a:ext cx="4733925" cy="203333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7765CF8-50CD-6817-5BC9-4A36B80652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398" y="2740361"/>
            <a:ext cx="4733926" cy="17633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7E2AB71B-1A82-1E03-A841-70925628A7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4205" y="4581198"/>
            <a:ext cx="5621119" cy="125735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87AAF1B-BB20-2C42-638B-5557331141D3}"/>
              </a:ext>
            </a:extLst>
          </p:cNvPr>
          <p:cNvSpPr txBox="1"/>
          <p:nvPr/>
        </p:nvSpPr>
        <p:spPr>
          <a:xfrm>
            <a:off x="0" y="2708265"/>
            <a:ext cx="7486650" cy="1631216"/>
          </a:xfrm>
          <a:prstGeom prst="rect">
            <a:avLst/>
          </a:prstGeom>
          <a:noFill/>
        </p:spPr>
        <p:txBody>
          <a:bodyPr wrap="square">
            <a:spAutoFit/>
          </a:bodyPr>
          <a:lstStyle/>
          <a:p>
            <a:pPr marL="285750" indent="-285750">
              <a:buFont typeface="Arial" panose="020B0604020202020204" pitchFamily="34" charset="0"/>
              <a:buChar char="•"/>
            </a:pPr>
            <a:r>
              <a:rPr lang="ru-RU" sz="2000" dirty="0">
                <a:solidFill>
                  <a:srgbClr val="242F33"/>
                </a:solidFill>
                <a:ea typeface="Calibri" panose="020F0502020204030204" pitchFamily="34" charset="0"/>
                <a:cs typeface="Times New Roman" panose="02020603050405020304" pitchFamily="18" charset="0"/>
              </a:rPr>
              <a:t>Из в</a:t>
            </a:r>
            <a:r>
              <a:rPr lang="ru-RU" sz="2000" dirty="0">
                <a:solidFill>
                  <a:srgbClr val="242F33"/>
                </a:solidFill>
                <a:effectLst/>
                <a:ea typeface="Calibri" panose="020F0502020204030204" pitchFamily="34" charset="0"/>
                <a:cs typeface="Times New Roman" panose="02020603050405020304" pitchFamily="18" charset="0"/>
              </a:rPr>
              <a:t> целом успешных практических полётов в 1942-43 годах выявилась невозможность прицельного сброса бомб с самолёта, что снизило интерес военных и планируемый выпуск с 2000 до 200 машин. Приоритетными были выбраны стратегии со сбросом торпед и таранным ударом в пикировании.</a:t>
            </a:r>
          </a:p>
        </p:txBody>
      </p:sp>
      <p:sp>
        <p:nvSpPr>
          <p:cNvPr id="14" name="TextBox 13">
            <a:extLst>
              <a:ext uri="{FF2B5EF4-FFF2-40B4-BE49-F238E27FC236}">
                <a16:creationId xmlns:a16="http://schemas.microsoft.com/office/drawing/2014/main" id="{2C285F46-7EA0-12B4-B91C-A978C4DFD91A}"/>
              </a:ext>
            </a:extLst>
          </p:cNvPr>
          <p:cNvSpPr txBox="1"/>
          <p:nvPr/>
        </p:nvSpPr>
        <p:spPr>
          <a:xfrm>
            <a:off x="0" y="4238128"/>
            <a:ext cx="7096126" cy="1631216"/>
          </a:xfrm>
          <a:prstGeom prst="rect">
            <a:avLst/>
          </a:prstGeom>
          <a:noFill/>
        </p:spPr>
        <p:txBody>
          <a:bodyPr wrap="square">
            <a:spAutoFit/>
          </a:bodyPr>
          <a:lstStyle/>
          <a:p>
            <a:pPr marL="285750" indent="-285750">
              <a:buFont typeface="Arial" panose="020B0604020202020204" pitchFamily="34" charset="0"/>
              <a:buChar char="•"/>
            </a:pPr>
            <a:r>
              <a:rPr lang="ru-RU" sz="2000" dirty="0">
                <a:solidFill>
                  <a:srgbClr val="242F33"/>
                </a:solidFill>
                <a:ea typeface="Calibri" panose="020F0502020204030204" pitchFamily="34" charset="0"/>
                <a:cs typeface="Times New Roman" panose="02020603050405020304" pitchFamily="18" charset="0"/>
              </a:rPr>
              <a:t>Осенью </a:t>
            </a:r>
            <a:r>
              <a:rPr lang="ru-RU" sz="2000" dirty="0">
                <a:solidFill>
                  <a:srgbClr val="242F33"/>
                </a:solidFill>
                <a:effectLst/>
                <a:ea typeface="Calibri" panose="020F0502020204030204" pitchFamily="34" charset="0"/>
                <a:cs typeface="Times New Roman" panose="02020603050405020304" pitchFamily="18" charset="0"/>
              </a:rPr>
              <a:t>1944 года группа STAG-I</a:t>
            </a:r>
            <a:r>
              <a:rPr lang="ru-RU" sz="2000" dirty="0">
                <a:solidFill>
                  <a:srgbClr val="242F33"/>
                </a:solidFill>
                <a:ea typeface="Calibri" panose="020F0502020204030204" pitchFamily="34" charset="0"/>
                <a:cs typeface="Times New Roman" panose="02020603050405020304" pitchFamily="18" charset="0"/>
              </a:rPr>
              <a:t>, оснащённая этими БПЛА, в течение месяца провела в Тихом океане ряд успешных вылетов, в числе которых: атака зенитной батареи на о. </a:t>
            </a:r>
            <a:r>
              <a:rPr lang="ru-RU" sz="2000" dirty="0" err="1">
                <a:solidFill>
                  <a:srgbClr val="242F33"/>
                </a:solidFill>
                <a:ea typeface="Calibri" panose="020F0502020204030204" pitchFamily="34" charset="0"/>
                <a:cs typeface="Times New Roman" panose="02020603050405020304" pitchFamily="18" charset="0"/>
              </a:rPr>
              <a:t>Бугенвиль</a:t>
            </a:r>
            <a:r>
              <a:rPr lang="ru-RU" sz="2000" dirty="0">
                <a:solidFill>
                  <a:srgbClr val="242F33"/>
                </a:solidFill>
                <a:ea typeface="Calibri" panose="020F0502020204030204" pitchFamily="34" charset="0"/>
                <a:cs typeface="Times New Roman" panose="02020603050405020304" pitchFamily="18" charset="0"/>
              </a:rPr>
              <a:t>, моста на о. </a:t>
            </a:r>
            <a:r>
              <a:rPr lang="ru-RU" sz="2000" dirty="0" err="1">
                <a:solidFill>
                  <a:srgbClr val="242F33"/>
                </a:solidFill>
                <a:ea typeface="Calibri" panose="020F0502020204030204" pitchFamily="34" charset="0"/>
                <a:cs typeface="Times New Roman" panose="02020603050405020304" pitchFamily="18" charset="0"/>
              </a:rPr>
              <a:t>Рабаул</a:t>
            </a:r>
            <a:r>
              <a:rPr lang="ru-RU" sz="2000" dirty="0">
                <a:solidFill>
                  <a:srgbClr val="242F33"/>
                </a:solidFill>
                <a:ea typeface="Calibri" panose="020F0502020204030204" pitchFamily="34" charset="0"/>
                <a:cs typeface="Times New Roman" panose="02020603050405020304" pitchFamily="18" charset="0"/>
              </a:rPr>
              <a:t> и радиомаяка на мысе </a:t>
            </a:r>
          </a:p>
          <a:p>
            <a:r>
              <a:rPr lang="ru-RU" sz="2000" dirty="0">
                <a:solidFill>
                  <a:srgbClr val="242F33"/>
                </a:solidFill>
                <a:ea typeface="Calibri" panose="020F0502020204030204" pitchFamily="34" charset="0"/>
                <a:cs typeface="Times New Roman" panose="02020603050405020304" pitchFamily="18" charset="0"/>
              </a:rPr>
              <a:t>     Св. Георгия.</a:t>
            </a:r>
          </a:p>
        </p:txBody>
      </p:sp>
      <p:sp>
        <p:nvSpPr>
          <p:cNvPr id="16" name="TextBox 15">
            <a:extLst>
              <a:ext uri="{FF2B5EF4-FFF2-40B4-BE49-F238E27FC236}">
                <a16:creationId xmlns:a16="http://schemas.microsoft.com/office/drawing/2014/main" id="{D42C5BD5-D140-88DC-FF39-CA6416ED72D1}"/>
              </a:ext>
            </a:extLst>
          </p:cNvPr>
          <p:cNvSpPr txBox="1"/>
          <p:nvPr/>
        </p:nvSpPr>
        <p:spPr>
          <a:xfrm>
            <a:off x="0" y="5738691"/>
            <a:ext cx="6772276" cy="707886"/>
          </a:xfrm>
          <a:prstGeom prst="rect">
            <a:avLst/>
          </a:prstGeom>
          <a:noFill/>
        </p:spPr>
        <p:txBody>
          <a:bodyPr wrap="square">
            <a:spAutoFit/>
          </a:bodyPr>
          <a:lstStyle/>
          <a:p>
            <a:pPr marL="285750" indent="-285750">
              <a:buFont typeface="Arial" panose="020B0604020202020204" pitchFamily="34" charset="0"/>
              <a:buChar char="•"/>
            </a:pPr>
            <a:r>
              <a:rPr lang="ru-RU" sz="2000" dirty="0">
                <a:solidFill>
                  <a:srgbClr val="242F33"/>
                </a:solidFill>
                <a:ea typeface="Calibri" panose="020F0502020204030204" pitchFamily="34" charset="0"/>
                <a:cs typeface="Times New Roman" panose="02020603050405020304" pitchFamily="18" charset="0"/>
              </a:rPr>
              <a:t>Оставшиеся ЛА были сданы на хранение</a:t>
            </a:r>
            <a:r>
              <a:rPr lang="en-US" sz="2000" dirty="0">
                <a:solidFill>
                  <a:srgbClr val="242F33"/>
                </a:solidFill>
                <a:ea typeface="Calibri" panose="020F0502020204030204" pitchFamily="34" charset="0"/>
                <a:cs typeface="Times New Roman" panose="02020603050405020304" pitchFamily="18" charset="0"/>
              </a:rPr>
              <a:t>/</a:t>
            </a:r>
            <a:r>
              <a:rPr lang="ru-RU" sz="2000" dirty="0">
                <a:solidFill>
                  <a:srgbClr val="242F33"/>
                </a:solidFill>
                <a:ea typeface="Calibri" panose="020F0502020204030204" pitchFamily="34" charset="0"/>
                <a:cs typeface="Times New Roman" panose="02020603050405020304" pitchFamily="18" charset="0"/>
              </a:rPr>
              <a:t>использовались в качестве мишеней</a:t>
            </a:r>
            <a:r>
              <a:rPr lang="en-US" sz="2000" dirty="0">
                <a:solidFill>
                  <a:srgbClr val="242F33"/>
                </a:solidFill>
                <a:ea typeface="Calibri" panose="020F0502020204030204" pitchFamily="34" charset="0"/>
                <a:cs typeface="Times New Roman" panose="02020603050405020304" pitchFamily="18" charset="0"/>
              </a:rPr>
              <a:t>/</a:t>
            </a:r>
            <a:r>
              <a:rPr lang="ru-RU" sz="2000" dirty="0">
                <a:solidFill>
                  <a:srgbClr val="242F33"/>
                </a:solidFill>
                <a:ea typeface="Calibri" panose="020F0502020204030204" pitchFamily="34" charset="0"/>
                <a:cs typeface="Times New Roman" panose="02020603050405020304" pitchFamily="18" charset="0"/>
              </a:rPr>
              <a:t>утилизированы.</a:t>
            </a:r>
          </a:p>
        </p:txBody>
      </p:sp>
    </p:spTree>
    <p:extLst>
      <p:ext uri="{BB962C8B-B14F-4D97-AF65-F5344CB8AC3E}">
        <p14:creationId xmlns:p14="http://schemas.microsoft.com/office/powerpoint/2010/main" val="221768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B5882F3-CC5B-0870-4261-5953A40C773F}"/>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3D85EFF-D6AA-1505-94F8-BDCF198579C0}"/>
              </a:ext>
            </a:extLst>
          </p:cNvPr>
          <p:cNvSpPr txBox="1"/>
          <p:nvPr/>
        </p:nvSpPr>
        <p:spPr>
          <a:xfrm>
            <a:off x="2628897" y="-18328"/>
            <a:ext cx="6934199" cy="532903"/>
          </a:xfrm>
          <a:prstGeom prst="rect">
            <a:avLst/>
          </a:prstGeom>
          <a:noFill/>
        </p:spPr>
        <p:txBody>
          <a:bodyPr wrap="square">
            <a:spAutoFit/>
          </a:bodyPr>
          <a:lstStyle/>
          <a:p>
            <a:pPr>
              <a:lnSpc>
                <a:spcPct val="107000"/>
              </a:lnSpc>
              <a:spcAft>
                <a:spcPts val="800"/>
              </a:spcAft>
            </a:pPr>
            <a:r>
              <a:rPr lang="ru-RU" sz="2800" b="1" i="1" dirty="0">
                <a:latin typeface="Calibri" panose="020F0502020204030204" pitchFamily="34" charset="0"/>
                <a:ea typeface="Calibri" panose="020F0502020204030204" pitchFamily="34" charset="0"/>
                <a:cs typeface="Times New Roman" panose="02020603050405020304" pitchFamily="18" charset="0"/>
              </a:rPr>
              <a:t>Принцип полёта - аэродинамический </a:t>
            </a:r>
            <a:endParaRPr lang="ru-RU" sz="2800" b="1"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Рисунок 6">
            <a:extLst>
              <a:ext uri="{FF2B5EF4-FFF2-40B4-BE49-F238E27FC236}">
                <a16:creationId xmlns:a16="http://schemas.microsoft.com/office/drawing/2014/main" id="{5F9C37C1-78C2-94EA-6EBE-ED8D927DC977}"/>
              </a:ext>
            </a:extLst>
          </p:cNvPr>
          <p:cNvPicPr>
            <a:picLocks noChangeAspect="1"/>
          </p:cNvPicPr>
          <p:nvPr/>
        </p:nvPicPr>
        <p:blipFill>
          <a:blip r:embed="rId3"/>
          <a:stretch>
            <a:fillRect/>
          </a:stretch>
        </p:blipFill>
        <p:spPr>
          <a:xfrm>
            <a:off x="1" y="514334"/>
            <a:ext cx="12191999" cy="45719"/>
          </a:xfrm>
          <a:prstGeom prst="rect">
            <a:avLst/>
          </a:prstGeom>
        </p:spPr>
      </p:pic>
      <p:pic>
        <p:nvPicPr>
          <p:cNvPr id="5" name="Рисунок 4">
            <a:extLst>
              <a:ext uri="{FF2B5EF4-FFF2-40B4-BE49-F238E27FC236}">
                <a16:creationId xmlns:a16="http://schemas.microsoft.com/office/drawing/2014/main" id="{924FDF26-45E9-E3DE-89B6-A4D864BCE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306" y="558516"/>
            <a:ext cx="7969379" cy="5878124"/>
          </a:xfrm>
          <a:prstGeom prst="rect">
            <a:avLst/>
          </a:prstGeom>
        </p:spPr>
      </p:pic>
      <p:pic>
        <p:nvPicPr>
          <p:cNvPr id="8" name="Рисунок 7">
            <a:extLst>
              <a:ext uri="{FF2B5EF4-FFF2-40B4-BE49-F238E27FC236}">
                <a16:creationId xmlns:a16="http://schemas.microsoft.com/office/drawing/2014/main" id="{FA246A28-5817-7BED-0870-09F6971C8E87}"/>
              </a:ext>
            </a:extLst>
          </p:cNvPr>
          <p:cNvPicPr>
            <a:picLocks noChangeAspect="1"/>
          </p:cNvPicPr>
          <p:nvPr/>
        </p:nvPicPr>
        <p:blipFill>
          <a:blip r:embed="rId5"/>
          <a:stretch>
            <a:fillRect/>
          </a:stretch>
        </p:blipFill>
        <p:spPr>
          <a:xfrm>
            <a:off x="1" y="6435102"/>
            <a:ext cx="12191999" cy="464207"/>
          </a:xfrm>
          <a:prstGeom prst="rect">
            <a:avLst/>
          </a:prstGeom>
        </p:spPr>
      </p:pic>
    </p:spTree>
    <p:extLst>
      <p:ext uri="{BB962C8B-B14F-4D97-AF65-F5344CB8AC3E}">
        <p14:creationId xmlns:p14="http://schemas.microsoft.com/office/powerpoint/2010/main" val="209981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851F68E-B8BD-FE41-7635-8E1E2DB28AEA}"/>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A3CD7FE-65B3-8882-7154-DD727AA75E42}"/>
              </a:ext>
            </a:extLst>
          </p:cNvPr>
          <p:cNvSpPr txBox="1"/>
          <p:nvPr/>
        </p:nvSpPr>
        <p:spPr>
          <a:xfrm>
            <a:off x="4936330" y="27150"/>
            <a:ext cx="2319339" cy="532903"/>
          </a:xfrm>
          <a:prstGeom prst="rect">
            <a:avLst/>
          </a:prstGeom>
          <a:noFill/>
        </p:spPr>
        <p:txBody>
          <a:bodyPr wrap="square">
            <a:spAutoFit/>
          </a:bodyPr>
          <a:lstStyle/>
          <a:p>
            <a:pPr>
              <a:lnSpc>
                <a:spcPct val="107000"/>
              </a:lnSpc>
              <a:spcAft>
                <a:spcPts val="800"/>
              </a:spcAft>
            </a:pPr>
            <a:r>
              <a:rPr lang="ru-RU" sz="2800" b="1" i="1" dirty="0">
                <a:effectLst/>
                <a:latin typeface="Calibri" panose="020F0502020204030204" pitchFamily="34" charset="0"/>
                <a:ea typeface="Calibri" panose="020F0502020204030204" pitchFamily="34" charset="0"/>
                <a:cs typeface="Times New Roman" panose="02020603050405020304" pitchFamily="18" charset="0"/>
              </a:rPr>
              <a:t>Конструкция</a:t>
            </a:r>
          </a:p>
        </p:txBody>
      </p:sp>
      <p:pic>
        <p:nvPicPr>
          <p:cNvPr id="7" name="Рисунок 6">
            <a:extLst>
              <a:ext uri="{FF2B5EF4-FFF2-40B4-BE49-F238E27FC236}">
                <a16:creationId xmlns:a16="http://schemas.microsoft.com/office/drawing/2014/main" id="{2F5B10BF-331C-5851-F684-BCFD389B0D48}"/>
              </a:ext>
            </a:extLst>
          </p:cNvPr>
          <p:cNvPicPr>
            <a:picLocks noChangeAspect="1"/>
          </p:cNvPicPr>
          <p:nvPr/>
        </p:nvPicPr>
        <p:blipFill>
          <a:blip r:embed="rId3"/>
          <a:stretch>
            <a:fillRect/>
          </a:stretch>
        </p:blipFill>
        <p:spPr>
          <a:xfrm>
            <a:off x="1" y="514334"/>
            <a:ext cx="12191999" cy="45719"/>
          </a:xfrm>
          <a:prstGeom prst="rect">
            <a:avLst/>
          </a:prstGeom>
        </p:spPr>
      </p:pic>
      <p:pic>
        <p:nvPicPr>
          <p:cNvPr id="8" name="Рисунок 7">
            <a:extLst>
              <a:ext uri="{FF2B5EF4-FFF2-40B4-BE49-F238E27FC236}">
                <a16:creationId xmlns:a16="http://schemas.microsoft.com/office/drawing/2014/main" id="{3390B4B6-8A9C-479D-F132-3C832D93A050}"/>
              </a:ext>
            </a:extLst>
          </p:cNvPr>
          <p:cNvPicPr>
            <a:picLocks noChangeAspect="1"/>
          </p:cNvPicPr>
          <p:nvPr/>
        </p:nvPicPr>
        <p:blipFill>
          <a:blip r:embed="rId4"/>
          <a:stretch>
            <a:fillRect/>
          </a:stretch>
        </p:blipFill>
        <p:spPr>
          <a:xfrm>
            <a:off x="1" y="6435102"/>
            <a:ext cx="12191999" cy="464207"/>
          </a:xfrm>
          <a:prstGeom prst="rect">
            <a:avLst/>
          </a:prstGeom>
        </p:spPr>
      </p:pic>
      <p:sp>
        <p:nvSpPr>
          <p:cNvPr id="10" name="TextBox 9">
            <a:extLst>
              <a:ext uri="{FF2B5EF4-FFF2-40B4-BE49-F238E27FC236}">
                <a16:creationId xmlns:a16="http://schemas.microsoft.com/office/drawing/2014/main" id="{91592841-E61C-06FB-8F2E-0BFC1E6C0994}"/>
              </a:ext>
            </a:extLst>
          </p:cNvPr>
          <p:cNvSpPr txBox="1"/>
          <p:nvPr/>
        </p:nvSpPr>
        <p:spPr>
          <a:xfrm>
            <a:off x="-1" y="766732"/>
            <a:ext cx="11744325" cy="5324535"/>
          </a:xfrm>
          <a:prstGeom prst="rect">
            <a:avLst/>
          </a:prstGeom>
          <a:noFill/>
        </p:spPr>
        <p:txBody>
          <a:bodyPr wrap="square">
            <a:spAutoFit/>
          </a:bodyPr>
          <a:lstStyle/>
          <a:p>
            <a:pPr marL="342900" indent="-342900">
              <a:buFont typeface="Arial" panose="020B0604020202020204" pitchFamily="34" charset="0"/>
              <a:buChar char="•"/>
            </a:pP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Аэродинамическая схема - двухмоторный моноплан с низкорасположенным прямым трапециевидным крылом, однокилевым вертикальным оперением, с двумя</a:t>
            </a: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шести</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цилиндровыми горизонтально-оппозитными двигателями</a:t>
            </a:r>
            <a:r>
              <a:rPr lang="ru-RU"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расположенными </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в крыле</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ru-RU"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ru-RU" sz="2000" dirty="0">
                <a:effectLst/>
                <a:latin typeface="Calibri" panose="020F0502020204030204" pitchFamily="34" charset="0"/>
                <a:ea typeface="Calibri" panose="020F0502020204030204" pitchFamily="34" charset="0"/>
                <a:cs typeface="Times New Roman" panose="02020603050405020304" pitchFamily="18" charset="0"/>
              </a:rPr>
              <a:t>Конструкция максимально простая и технологичная - </a:t>
            </a:r>
            <a:r>
              <a:rPr lang="ru-RU" sz="2000" dirty="0">
                <a:latin typeface="Calibri" panose="020F0502020204030204" pitchFamily="34" charset="0"/>
                <a:ea typeface="Calibri" panose="020F0502020204030204" pitchFamily="34" charset="0"/>
                <a:cs typeface="Times New Roman" panose="02020603050405020304" pitchFamily="18" charset="0"/>
              </a:rPr>
              <a:t>фюзеляж</a:t>
            </a:r>
            <a:r>
              <a:rPr lang="ru-RU" sz="2000" dirty="0">
                <a:effectLst/>
                <a:latin typeface="Calibri" panose="020F0502020204030204" pitchFamily="34" charset="0"/>
                <a:ea typeface="Calibri" panose="020F0502020204030204" pitchFamily="34" charset="0"/>
                <a:cs typeface="Times New Roman" panose="02020603050405020304" pitchFamily="18" charset="0"/>
              </a:rPr>
              <a:t> собирался из </a:t>
            </a:r>
            <a:r>
              <a:rPr lang="ru-RU" sz="2000" dirty="0">
                <a:latin typeface="Calibri" panose="020F0502020204030204" pitchFamily="34" charset="0"/>
                <a:ea typeface="Calibri" panose="020F0502020204030204" pitchFamily="34" charset="0"/>
                <a:cs typeface="Times New Roman" panose="02020603050405020304" pitchFamily="18" charset="0"/>
              </a:rPr>
              <a:t>фанеры</a:t>
            </a:r>
            <a:r>
              <a:rPr lang="ru-RU" sz="2000" dirty="0">
                <a:effectLst/>
                <a:latin typeface="Calibri" panose="020F0502020204030204" pitchFamily="34" charset="0"/>
                <a:ea typeface="Calibri" panose="020F0502020204030204" pitchFamily="34" charset="0"/>
                <a:cs typeface="Times New Roman" panose="02020603050405020304" pitchFamily="18" charset="0"/>
              </a:rPr>
              <a:t>, а каркас из труб с производства </a:t>
            </a:r>
            <a:r>
              <a:rPr lang="ru-RU" sz="2000" dirty="0">
                <a:latin typeface="Calibri" panose="020F0502020204030204" pitchFamily="34" charset="0"/>
                <a:ea typeface="Calibri" panose="020F0502020204030204" pitchFamily="34" charset="0"/>
                <a:cs typeface="Times New Roman" panose="02020603050405020304" pitchFamily="18" charset="0"/>
              </a:rPr>
              <a:t>велосипедов, однако</a:t>
            </a:r>
            <a:r>
              <a:rPr lang="ru-RU" sz="2000" dirty="0">
                <a:effectLst/>
                <a:latin typeface="Calibri" panose="020F0502020204030204" pitchFamily="34" charset="0"/>
                <a:ea typeface="Calibri" panose="020F0502020204030204" pitchFamily="34" charset="0"/>
                <a:cs typeface="Times New Roman" panose="02020603050405020304" pitchFamily="18" charset="0"/>
              </a:rPr>
              <a:t> дешевизна предопределила низкие ЛТХ. </a:t>
            </a:r>
            <a:r>
              <a:rPr lang="ru-RU" sz="2000" dirty="0">
                <a:latin typeface="Calibri" panose="020F0502020204030204" pitchFamily="34" charset="0"/>
                <a:ea typeface="Calibri" panose="020F0502020204030204" pitchFamily="34" charset="0"/>
                <a:cs typeface="Times New Roman" panose="02020603050405020304" pitchFamily="18" charset="0"/>
              </a:rPr>
              <a:t>Беспилотник</a:t>
            </a:r>
            <a:r>
              <a:rPr lang="ru-RU" sz="2000" dirty="0">
                <a:effectLst/>
                <a:latin typeface="Calibri" panose="020F0502020204030204" pitchFamily="34" charset="0"/>
                <a:ea typeface="Calibri" panose="020F0502020204030204" pitchFamily="34" charset="0"/>
                <a:cs typeface="Times New Roman" panose="02020603050405020304" pitchFamily="18" charset="0"/>
              </a:rPr>
              <a:t> взлетал с обычного аэродрома или с </a:t>
            </a:r>
            <a:r>
              <a:rPr lang="ru-RU" sz="2000" dirty="0">
                <a:latin typeface="Calibri" panose="020F0502020204030204" pitchFamily="34" charset="0"/>
                <a:ea typeface="Calibri" panose="020F0502020204030204" pitchFamily="34" charset="0"/>
                <a:cs typeface="Times New Roman" panose="02020603050405020304" pitchFamily="18" charset="0"/>
              </a:rPr>
              <a:t>авианосца</a:t>
            </a:r>
            <a:r>
              <a:rPr lang="ru-RU" sz="2000" dirty="0">
                <a:effectLst/>
                <a:latin typeface="Calibri" panose="020F0502020204030204" pitchFamily="34" charset="0"/>
                <a:ea typeface="Calibri" panose="020F0502020204030204" pitchFamily="34" charset="0"/>
                <a:cs typeface="Times New Roman" panose="02020603050405020304" pitchFamily="18" charset="0"/>
              </a:rPr>
              <a:t> при помощи колесного сбрасываемого </a:t>
            </a:r>
            <a:r>
              <a:rPr lang="ru-RU" sz="2000" dirty="0">
                <a:latin typeface="Calibri" panose="020F0502020204030204" pitchFamily="34" charset="0"/>
                <a:ea typeface="Calibri" panose="020F0502020204030204" pitchFamily="34" charset="0"/>
                <a:cs typeface="Times New Roman" panose="02020603050405020304" pitchFamily="18" charset="0"/>
              </a:rPr>
              <a:t>шасси</a:t>
            </a:r>
            <a:r>
              <a:rPr lang="ru-RU" sz="2000" dirty="0">
                <a:effectLst/>
                <a:latin typeface="Calibri" panose="020F0502020204030204" pitchFamily="34" charset="0"/>
                <a:ea typeface="Calibri" panose="020F0502020204030204" pitchFamily="34" charset="0"/>
                <a:cs typeface="Times New Roman" panose="02020603050405020304" pitchFamily="18" charset="0"/>
              </a:rPr>
              <a:t>. В носовой части располагался прозрачный обтекатель, прикрывавший телекамеру управления с </a:t>
            </a:r>
            <a:r>
              <a:rPr lang="ru-RU" sz="2000" dirty="0">
                <a:latin typeface="Calibri" panose="020F0502020204030204" pitchFamily="34" charset="0"/>
                <a:ea typeface="Calibri" panose="020F0502020204030204" pitchFamily="34" charset="0"/>
                <a:cs typeface="Times New Roman" panose="02020603050405020304" pitchFamily="18" charset="0"/>
              </a:rPr>
              <a:t>углом обзора</a:t>
            </a:r>
            <a:r>
              <a:rPr lang="ru-RU" sz="2000" dirty="0">
                <a:effectLst/>
                <a:latin typeface="Calibri" panose="020F0502020204030204" pitchFamily="34" charset="0"/>
                <a:ea typeface="Calibri" panose="020F0502020204030204" pitchFamily="34" charset="0"/>
                <a:cs typeface="Times New Roman" panose="02020603050405020304" pitchFamily="18" charset="0"/>
              </a:rPr>
              <a:t> в 35</a:t>
            </a:r>
            <a:r>
              <a:rPr lang="ru-RU" sz="2000" b="1" i="0" dirty="0">
                <a:solidFill>
                  <a:srgbClr val="202124"/>
                </a:solidFill>
                <a:effectLst/>
              </a:rPr>
              <a:t>°</a:t>
            </a:r>
            <a:r>
              <a:rPr lang="ru-RU" sz="20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buFont typeface="Arial" panose="020B0604020202020204" pitchFamily="34" charset="0"/>
              <a:buChar char="•"/>
            </a:pPr>
            <a:r>
              <a:rPr lang="ru-RU" sz="2000" dirty="0">
                <a:effectLst/>
                <a:latin typeface="Calibri" panose="020F0502020204030204" pitchFamily="34" charset="0"/>
                <a:ea typeface="Calibri" panose="020F0502020204030204" pitchFamily="34" charset="0"/>
                <a:cs typeface="Times New Roman" panose="02020603050405020304" pitchFamily="18" charset="0"/>
              </a:rPr>
              <a:t>Для обучения пилотов и перегона машины была предусмотрена небольшая открытая кабина с примитивными приборами управления, которую п</a:t>
            </a:r>
            <a:r>
              <a:rPr lang="ru-RU" sz="2000" dirty="0">
                <a:latin typeface="Calibri" panose="020F0502020204030204" pitchFamily="34" charset="0"/>
                <a:ea typeface="Calibri" panose="020F0502020204030204" pitchFamily="34" charset="0"/>
                <a:cs typeface="Times New Roman" panose="02020603050405020304" pitchFamily="18" charset="0"/>
              </a:rPr>
              <a:t>ри подготовке</a:t>
            </a:r>
            <a:r>
              <a:rPr lang="ru-RU" sz="2000" dirty="0">
                <a:effectLst/>
                <a:latin typeface="Calibri" panose="020F0502020204030204" pitchFamily="34" charset="0"/>
                <a:ea typeface="Calibri" panose="020F0502020204030204" pitchFamily="34" charset="0"/>
                <a:cs typeface="Times New Roman" panose="02020603050405020304" pitchFamily="18" charset="0"/>
              </a:rPr>
              <a:t> к беспилотному вылету закрывали </a:t>
            </a:r>
            <a:r>
              <a:rPr lang="ru-RU" sz="2000" dirty="0">
                <a:latin typeface="Calibri" panose="020F0502020204030204" pitchFamily="34" charset="0"/>
                <a:ea typeface="Calibri" panose="020F0502020204030204" pitchFamily="34" charset="0"/>
                <a:cs typeface="Times New Roman" panose="02020603050405020304" pitchFamily="18" charset="0"/>
              </a:rPr>
              <a:t>обтекателем</a:t>
            </a:r>
            <a:r>
              <a:rPr lang="ru-RU" sz="20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ru-RU" sz="2000" dirty="0">
                <a:effectLst/>
                <a:latin typeface="Calibri" panose="020F0502020204030204" pitchFamily="34" charset="0"/>
                <a:ea typeface="Calibri" panose="020F0502020204030204" pitchFamily="34" charset="0"/>
                <a:cs typeface="Times New Roman" panose="02020603050405020304" pitchFamily="18" charset="0"/>
              </a:rPr>
              <a:t>Управление самолётом осуществлялось по радиоканалу с борта следующего за дроном самолёта управления (</a:t>
            </a:r>
            <a:r>
              <a:rPr lang="en-US" sz="2000" dirty="0">
                <a:effectLst/>
                <a:latin typeface="Calibri" panose="020F0502020204030204" pitchFamily="34" charset="0"/>
                <a:ea typeface="Calibri" panose="020F0502020204030204" pitchFamily="34" charset="0"/>
                <a:cs typeface="Times New Roman" panose="02020603050405020304" pitchFamily="18" charset="0"/>
              </a:rPr>
              <a:t>TBF</a:t>
            </a:r>
            <a:r>
              <a:rPr lang="ru-RU"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Avenger</a:t>
            </a:r>
            <a:r>
              <a:rPr lang="ru-RU" sz="2000" dirty="0">
                <a:effectLst/>
                <a:latin typeface="Calibri" panose="020F0502020204030204" pitchFamily="34" charset="0"/>
                <a:ea typeface="Calibri" panose="020F0502020204030204" pitchFamily="34" charset="0"/>
                <a:cs typeface="Times New Roman" panose="02020603050405020304" pitchFamily="18" charset="0"/>
              </a:rPr>
              <a:t>). Оператор с помощью дисковидного экрана видел изображение, передаваемое</a:t>
            </a:r>
            <a:r>
              <a:rPr lang="ru-RU" sz="2000" dirty="0">
                <a:solidFill>
                  <a:srgbClr val="242F33"/>
                </a:solidFill>
                <a:effectLst/>
                <a:ea typeface="Calibri" panose="020F0502020204030204" pitchFamily="34" charset="0"/>
                <a:cs typeface="Times New Roman" panose="02020603050405020304" pitchFamily="18" charset="0"/>
              </a:rPr>
              <a:t> со скоростью 40 кадров</a:t>
            </a:r>
            <a:r>
              <a:rPr lang="en-US" sz="2000" dirty="0">
                <a:solidFill>
                  <a:srgbClr val="242F33"/>
                </a:solidFill>
                <a:effectLst/>
                <a:ea typeface="Calibri" panose="020F0502020204030204" pitchFamily="34" charset="0"/>
                <a:cs typeface="Times New Roman" panose="02020603050405020304" pitchFamily="18" charset="0"/>
              </a:rPr>
              <a:t>/c</a:t>
            </a:r>
            <a:r>
              <a:rPr lang="ru-RU" sz="2000" dirty="0">
                <a:solidFill>
                  <a:srgbClr val="242F33"/>
                </a:solidFill>
                <a:effectLst/>
                <a:ea typeface="Calibri" panose="020F0502020204030204" pitchFamily="34" charset="0"/>
                <a:cs typeface="Times New Roman" panose="02020603050405020304" pitchFamily="18" charset="0"/>
              </a:rPr>
              <a:t>ек и разрешающей способностью 350 линий</a:t>
            </a:r>
            <a:r>
              <a:rPr lang="ru-RU" sz="2000" dirty="0">
                <a:effectLst/>
                <a:ea typeface="Calibri" panose="020F0502020204030204" pitchFamily="34" charset="0"/>
                <a:cs typeface="Times New Roman" panose="02020603050405020304" pitchFamily="18" charset="0"/>
              </a:rPr>
              <a:t>. </a:t>
            </a:r>
            <a:r>
              <a:rPr lang="ru-RU" sz="2000" dirty="0">
                <a:effectLst/>
                <a:latin typeface="Calibri" panose="020F0502020204030204" pitchFamily="34" charset="0"/>
                <a:ea typeface="Calibri" panose="020F0502020204030204" pitchFamily="34" charset="0"/>
                <a:cs typeface="Times New Roman" panose="02020603050405020304" pitchFamily="18" charset="0"/>
              </a:rPr>
              <a:t>Для контроля направления и угла полёта использовался </a:t>
            </a:r>
            <a:r>
              <a:rPr lang="ru-RU" sz="2000" dirty="0">
                <a:latin typeface="Calibri" panose="020F0502020204030204" pitchFamily="34" charset="0"/>
                <a:ea typeface="Calibri" panose="020F0502020204030204" pitchFamily="34" charset="0"/>
                <a:cs typeface="Times New Roman" panose="02020603050405020304" pitchFamily="18" charset="0"/>
              </a:rPr>
              <a:t>джойстик, в</a:t>
            </a:r>
            <a:r>
              <a:rPr lang="ru-RU" sz="2000" dirty="0">
                <a:effectLst/>
                <a:latin typeface="Calibri" panose="020F0502020204030204" pitchFamily="34" charset="0"/>
                <a:ea typeface="Calibri" panose="020F0502020204030204" pitchFamily="34" charset="0"/>
                <a:cs typeface="Times New Roman" panose="02020603050405020304" pitchFamily="18" charset="0"/>
              </a:rPr>
              <a:t>ысота задавалась дистанционно с помощью наборного диска, как и сброс шасси</a:t>
            </a:r>
            <a:r>
              <a:rPr lang="en-US" sz="2000" dirty="0">
                <a:latin typeface="Calibri" panose="020F0502020204030204" pitchFamily="34" charset="0"/>
                <a:ea typeface="Calibri" panose="020F0502020204030204" pitchFamily="34" charset="0"/>
                <a:cs typeface="Times New Roman" panose="02020603050405020304" pitchFamily="18" charset="0"/>
              </a:rPr>
              <a:t>/</a:t>
            </a:r>
            <a:r>
              <a:rPr lang="ru-RU" sz="2000" dirty="0">
                <a:effectLst/>
                <a:latin typeface="Calibri" panose="020F0502020204030204" pitchFamily="34" charset="0"/>
                <a:ea typeface="Calibri" panose="020F0502020204030204" pitchFamily="34" charset="0"/>
                <a:cs typeface="Times New Roman" panose="02020603050405020304" pitchFamily="18" charset="0"/>
              </a:rPr>
              <a:t>боеприпасов. Каждый телевизионный передатчик и приёмник работали на одной из четырёх постоянных частот: 78, 90, 102 и 114 </a:t>
            </a:r>
            <a:r>
              <a:rPr lang="ru-RU" sz="2000" dirty="0" err="1">
                <a:effectLst/>
                <a:latin typeface="Calibri" panose="020F0502020204030204" pitchFamily="34" charset="0"/>
                <a:ea typeface="Calibri" panose="020F0502020204030204" pitchFamily="34" charset="0"/>
                <a:cs typeface="Times New Roman" panose="02020603050405020304" pitchFamily="18" charset="0"/>
              </a:rPr>
              <a:t>MHz</a:t>
            </a:r>
            <a:r>
              <a:rPr lang="ru-RU" sz="2000" dirty="0">
                <a:latin typeface="Calibri" panose="020F0502020204030204" pitchFamily="34" charset="0"/>
                <a:ea typeface="Calibri" panose="020F0502020204030204" pitchFamily="34" charset="0"/>
                <a:cs typeface="Times New Roman" panose="02020603050405020304" pitchFamily="18" charset="0"/>
              </a:rPr>
              <a:t>,</a:t>
            </a:r>
            <a:r>
              <a:rPr lang="ru-RU" sz="2000" dirty="0">
                <a:effectLst/>
                <a:latin typeface="Calibri" panose="020F0502020204030204" pitchFamily="34" charset="0"/>
                <a:ea typeface="Calibri" panose="020F0502020204030204" pitchFamily="34" charset="0"/>
                <a:cs typeface="Times New Roman" panose="02020603050405020304" pitchFamily="18" charset="0"/>
              </a:rPr>
              <a:t> </a:t>
            </a:r>
            <a:r>
              <a:rPr lang="ru-RU" sz="2000" dirty="0">
                <a:latin typeface="Calibri" panose="020F0502020204030204" pitchFamily="34" charset="0"/>
                <a:ea typeface="Calibri" panose="020F0502020204030204" pitchFamily="34" charset="0"/>
                <a:cs typeface="Times New Roman" panose="02020603050405020304" pitchFamily="18" charset="0"/>
              </a:rPr>
              <a:t>п</a:t>
            </a:r>
            <a:r>
              <a:rPr lang="ru-RU" sz="2000" dirty="0">
                <a:effectLst/>
                <a:latin typeface="Calibri" panose="020F0502020204030204" pitchFamily="34" charset="0"/>
                <a:ea typeface="Calibri" panose="020F0502020204030204" pitchFamily="34" charset="0"/>
                <a:cs typeface="Times New Roman" panose="02020603050405020304" pitchFamily="18" charset="0"/>
              </a:rPr>
              <a:t>оэтому одновременно находиться в воздухе без риска возникновения взаимных помех </a:t>
            </a:r>
            <a:r>
              <a:rPr lang="ru-RU" sz="2000" dirty="0">
                <a:latin typeface="Calibri" panose="020F0502020204030204" pitchFamily="34" charset="0"/>
                <a:ea typeface="Calibri" panose="020F0502020204030204" pitchFamily="34" charset="0"/>
                <a:cs typeface="Times New Roman" panose="02020603050405020304" pitchFamily="18" charset="0"/>
              </a:rPr>
              <a:t>могли</a:t>
            </a:r>
            <a:r>
              <a:rPr lang="ru-RU" sz="2000" dirty="0">
                <a:effectLst/>
                <a:latin typeface="Calibri" panose="020F0502020204030204" pitchFamily="34" charset="0"/>
                <a:ea typeface="Calibri" panose="020F0502020204030204" pitchFamily="34" charset="0"/>
                <a:cs typeface="Times New Roman" panose="02020603050405020304" pitchFamily="18" charset="0"/>
              </a:rPr>
              <a:t> только четыре </a:t>
            </a:r>
            <a:r>
              <a:rPr lang="ru-RU" sz="2000" dirty="0">
                <a:latin typeface="Calibri" panose="020F0502020204030204" pitchFamily="34" charset="0"/>
                <a:ea typeface="Calibri" panose="020F0502020204030204" pitchFamily="34" charset="0"/>
                <a:cs typeface="Times New Roman" panose="02020603050405020304" pitchFamily="18" charset="0"/>
              </a:rPr>
              <a:t>БПЛА.</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835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851F68E-B8BD-FE41-7635-8E1E2DB28AEA}"/>
              </a:ext>
            </a:extLst>
          </p:cNvPr>
          <p:cNvPicPr>
            <a:picLocks noChangeAspect="1"/>
          </p:cNvPicPr>
          <p:nvPr/>
        </p:nvPicPr>
        <p:blipFill>
          <a:blip r:embed="rId2"/>
          <a:stretch>
            <a:fillRect/>
          </a:stretch>
        </p:blipFill>
        <p:spPr>
          <a:xfrm>
            <a:off x="0" y="-27150"/>
            <a:ext cx="12192000" cy="6858000"/>
          </a:xfrm>
          <a:prstGeom prst="rect">
            <a:avLst/>
          </a:prstGeom>
        </p:spPr>
      </p:pic>
      <p:sp>
        <p:nvSpPr>
          <p:cNvPr id="4" name="TextBox 3">
            <a:extLst>
              <a:ext uri="{FF2B5EF4-FFF2-40B4-BE49-F238E27FC236}">
                <a16:creationId xmlns:a16="http://schemas.microsoft.com/office/drawing/2014/main" id="{6A3CD7FE-65B3-8882-7154-DD727AA75E42}"/>
              </a:ext>
            </a:extLst>
          </p:cNvPr>
          <p:cNvSpPr txBox="1"/>
          <p:nvPr/>
        </p:nvSpPr>
        <p:spPr>
          <a:xfrm>
            <a:off x="4936330" y="27150"/>
            <a:ext cx="2319339" cy="532903"/>
          </a:xfrm>
          <a:prstGeom prst="rect">
            <a:avLst/>
          </a:prstGeom>
          <a:noFill/>
        </p:spPr>
        <p:txBody>
          <a:bodyPr wrap="square">
            <a:spAutoFit/>
          </a:bodyPr>
          <a:lstStyle/>
          <a:p>
            <a:pPr>
              <a:lnSpc>
                <a:spcPct val="107000"/>
              </a:lnSpc>
              <a:spcAft>
                <a:spcPts val="800"/>
              </a:spcAft>
            </a:pPr>
            <a:r>
              <a:rPr lang="ru-RU" sz="2800" b="1" i="1" dirty="0">
                <a:effectLst/>
                <a:latin typeface="Calibri" panose="020F0502020204030204" pitchFamily="34" charset="0"/>
                <a:ea typeface="Calibri" panose="020F0502020204030204" pitchFamily="34" charset="0"/>
                <a:cs typeface="Times New Roman" panose="02020603050405020304" pitchFamily="18" charset="0"/>
              </a:rPr>
              <a:t>Конструкция</a:t>
            </a:r>
          </a:p>
        </p:txBody>
      </p:sp>
      <p:pic>
        <p:nvPicPr>
          <p:cNvPr id="7" name="Рисунок 6">
            <a:extLst>
              <a:ext uri="{FF2B5EF4-FFF2-40B4-BE49-F238E27FC236}">
                <a16:creationId xmlns:a16="http://schemas.microsoft.com/office/drawing/2014/main" id="{2F5B10BF-331C-5851-F684-BCFD389B0D48}"/>
              </a:ext>
            </a:extLst>
          </p:cNvPr>
          <p:cNvPicPr>
            <a:picLocks noChangeAspect="1"/>
          </p:cNvPicPr>
          <p:nvPr/>
        </p:nvPicPr>
        <p:blipFill>
          <a:blip r:embed="rId3"/>
          <a:stretch>
            <a:fillRect/>
          </a:stretch>
        </p:blipFill>
        <p:spPr>
          <a:xfrm>
            <a:off x="1" y="514334"/>
            <a:ext cx="12191999" cy="45719"/>
          </a:xfrm>
          <a:prstGeom prst="rect">
            <a:avLst/>
          </a:prstGeom>
        </p:spPr>
      </p:pic>
      <p:pic>
        <p:nvPicPr>
          <p:cNvPr id="8" name="Рисунок 7">
            <a:extLst>
              <a:ext uri="{FF2B5EF4-FFF2-40B4-BE49-F238E27FC236}">
                <a16:creationId xmlns:a16="http://schemas.microsoft.com/office/drawing/2014/main" id="{3390B4B6-8A9C-479D-F132-3C832D93A050}"/>
              </a:ext>
            </a:extLst>
          </p:cNvPr>
          <p:cNvPicPr>
            <a:picLocks noChangeAspect="1"/>
          </p:cNvPicPr>
          <p:nvPr/>
        </p:nvPicPr>
        <p:blipFill>
          <a:blip r:embed="rId4"/>
          <a:stretch>
            <a:fillRect/>
          </a:stretch>
        </p:blipFill>
        <p:spPr>
          <a:xfrm>
            <a:off x="1" y="6435102"/>
            <a:ext cx="12191999" cy="464207"/>
          </a:xfrm>
          <a:prstGeom prst="rect">
            <a:avLst/>
          </a:prstGeom>
        </p:spPr>
      </p:pic>
      <p:pic>
        <p:nvPicPr>
          <p:cNvPr id="3074" name="Picture 2">
            <a:extLst>
              <a:ext uri="{FF2B5EF4-FFF2-40B4-BE49-F238E27FC236}">
                <a16:creationId xmlns:a16="http://schemas.microsoft.com/office/drawing/2014/main" id="{50BB2C2C-D3A2-DB25-7C06-FD88D96BE0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6242" y="609380"/>
            <a:ext cx="6672707" cy="17539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D732AF9-674A-79F3-C8E9-CECEC4D460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308" y="3669613"/>
            <a:ext cx="3041854" cy="242182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22177F9-9334-1A71-E644-8E91A467DF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2" y="634632"/>
            <a:ext cx="2863057" cy="19297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003CBA5-F28C-0C80-D511-200EEE8ADE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0523" y="642021"/>
            <a:ext cx="2049525" cy="299200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599ABB4-FC93-4A8E-96CA-094E9306C1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04392" y="3707699"/>
            <a:ext cx="3136494" cy="238373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5AC9B4DE-E1C0-41CE-0359-D98B6B48C1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6244" y="2383753"/>
            <a:ext cx="6667500" cy="121128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27EC62DC-6F43-BEA8-D022-26B63C1E44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93" y="2765749"/>
            <a:ext cx="2411122" cy="3325686"/>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a:extLst>
              <a:ext uri="{FF2B5EF4-FFF2-40B4-BE49-F238E27FC236}">
                <a16:creationId xmlns:a16="http://schemas.microsoft.com/office/drawing/2014/main" id="{B81DB6B0-3E48-F813-A6F9-55F52D1161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89116" y="3705910"/>
            <a:ext cx="3179162" cy="2385525"/>
          </a:xfrm>
          <a:prstGeom prst="rect">
            <a:avLst/>
          </a:prstGeom>
        </p:spPr>
      </p:pic>
    </p:spTree>
    <p:extLst>
      <p:ext uri="{BB962C8B-B14F-4D97-AF65-F5344CB8AC3E}">
        <p14:creationId xmlns:p14="http://schemas.microsoft.com/office/powerpoint/2010/main" val="32702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851F68E-B8BD-FE41-7635-8E1E2DB28AEA}"/>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A3CD7FE-65B3-8882-7154-DD727AA75E42}"/>
              </a:ext>
            </a:extLst>
          </p:cNvPr>
          <p:cNvSpPr txBox="1"/>
          <p:nvPr/>
        </p:nvSpPr>
        <p:spPr>
          <a:xfrm>
            <a:off x="4936330" y="27150"/>
            <a:ext cx="2319339" cy="532903"/>
          </a:xfrm>
          <a:prstGeom prst="rect">
            <a:avLst/>
          </a:prstGeom>
          <a:noFill/>
        </p:spPr>
        <p:txBody>
          <a:bodyPr wrap="square">
            <a:spAutoFit/>
          </a:bodyPr>
          <a:lstStyle/>
          <a:p>
            <a:pPr>
              <a:lnSpc>
                <a:spcPct val="107000"/>
              </a:lnSpc>
              <a:spcAft>
                <a:spcPts val="800"/>
              </a:spcAft>
            </a:pPr>
            <a:r>
              <a:rPr lang="ru-RU" sz="2800" b="1" i="1" dirty="0">
                <a:effectLst/>
                <a:latin typeface="Calibri" panose="020F0502020204030204" pitchFamily="34" charset="0"/>
                <a:ea typeface="Calibri" panose="020F0502020204030204" pitchFamily="34" charset="0"/>
                <a:cs typeface="Times New Roman" panose="02020603050405020304" pitchFamily="18" charset="0"/>
              </a:rPr>
              <a:t>Конструкция</a:t>
            </a:r>
          </a:p>
        </p:txBody>
      </p:sp>
      <p:pic>
        <p:nvPicPr>
          <p:cNvPr id="7" name="Рисунок 6">
            <a:extLst>
              <a:ext uri="{FF2B5EF4-FFF2-40B4-BE49-F238E27FC236}">
                <a16:creationId xmlns:a16="http://schemas.microsoft.com/office/drawing/2014/main" id="{2F5B10BF-331C-5851-F684-BCFD389B0D48}"/>
              </a:ext>
            </a:extLst>
          </p:cNvPr>
          <p:cNvPicPr>
            <a:picLocks noChangeAspect="1"/>
          </p:cNvPicPr>
          <p:nvPr/>
        </p:nvPicPr>
        <p:blipFill>
          <a:blip r:embed="rId3"/>
          <a:stretch>
            <a:fillRect/>
          </a:stretch>
        </p:blipFill>
        <p:spPr>
          <a:xfrm>
            <a:off x="1" y="514334"/>
            <a:ext cx="12191999" cy="45719"/>
          </a:xfrm>
          <a:prstGeom prst="rect">
            <a:avLst/>
          </a:prstGeom>
        </p:spPr>
      </p:pic>
      <p:pic>
        <p:nvPicPr>
          <p:cNvPr id="8" name="Рисунок 7">
            <a:extLst>
              <a:ext uri="{FF2B5EF4-FFF2-40B4-BE49-F238E27FC236}">
                <a16:creationId xmlns:a16="http://schemas.microsoft.com/office/drawing/2014/main" id="{3390B4B6-8A9C-479D-F132-3C832D93A050}"/>
              </a:ext>
            </a:extLst>
          </p:cNvPr>
          <p:cNvPicPr>
            <a:picLocks noChangeAspect="1"/>
          </p:cNvPicPr>
          <p:nvPr/>
        </p:nvPicPr>
        <p:blipFill>
          <a:blip r:embed="rId4"/>
          <a:stretch>
            <a:fillRect/>
          </a:stretch>
        </p:blipFill>
        <p:spPr>
          <a:xfrm>
            <a:off x="1" y="6435102"/>
            <a:ext cx="12191999" cy="464207"/>
          </a:xfrm>
          <a:prstGeom prst="rect">
            <a:avLst/>
          </a:prstGeom>
        </p:spPr>
      </p:pic>
      <p:pic>
        <p:nvPicPr>
          <p:cNvPr id="5" name="Рисунок 4">
            <a:extLst>
              <a:ext uri="{FF2B5EF4-FFF2-40B4-BE49-F238E27FC236}">
                <a16:creationId xmlns:a16="http://schemas.microsoft.com/office/drawing/2014/main" id="{29C66EAA-014C-24E2-42DF-3EB159F930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44" y="2102199"/>
            <a:ext cx="5553076" cy="2790756"/>
          </a:xfrm>
          <a:prstGeom prst="rect">
            <a:avLst/>
          </a:prstGeom>
        </p:spPr>
      </p:pic>
      <p:pic>
        <p:nvPicPr>
          <p:cNvPr id="11" name="Рисунок 10">
            <a:extLst>
              <a:ext uri="{FF2B5EF4-FFF2-40B4-BE49-F238E27FC236}">
                <a16:creationId xmlns:a16="http://schemas.microsoft.com/office/drawing/2014/main" id="{E99F997A-BEE8-6628-88FC-99C3F1B11B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975" y="4432447"/>
            <a:ext cx="5562507" cy="2002654"/>
          </a:xfrm>
          <a:prstGeom prst="rect">
            <a:avLst/>
          </a:prstGeom>
        </p:spPr>
      </p:pic>
      <p:pic>
        <p:nvPicPr>
          <p:cNvPr id="21" name="Рисунок 20">
            <a:extLst>
              <a:ext uri="{FF2B5EF4-FFF2-40B4-BE49-F238E27FC236}">
                <a16:creationId xmlns:a16="http://schemas.microsoft.com/office/drawing/2014/main" id="{2172F301-8F4C-5233-105F-2208E265A5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041" y="560052"/>
            <a:ext cx="4406327" cy="1840247"/>
          </a:xfrm>
          <a:prstGeom prst="rect">
            <a:avLst/>
          </a:prstGeom>
        </p:spPr>
      </p:pic>
      <p:pic>
        <p:nvPicPr>
          <p:cNvPr id="9" name="Рисунок 8">
            <a:extLst>
              <a:ext uri="{FF2B5EF4-FFF2-40B4-BE49-F238E27FC236}">
                <a16:creationId xmlns:a16="http://schemas.microsoft.com/office/drawing/2014/main" id="{0F70F67A-65B6-E130-2B9F-06DD6C1736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55369" y="968686"/>
            <a:ext cx="3652550" cy="4805069"/>
          </a:xfrm>
          <a:prstGeom prst="rect">
            <a:avLst/>
          </a:prstGeom>
        </p:spPr>
      </p:pic>
      <p:pic>
        <p:nvPicPr>
          <p:cNvPr id="17" name="Рисунок 16">
            <a:extLst>
              <a:ext uri="{FF2B5EF4-FFF2-40B4-BE49-F238E27FC236}">
                <a16:creationId xmlns:a16="http://schemas.microsoft.com/office/drawing/2014/main" id="{ACD806FB-A0BA-2FF2-FE93-C6C639ED94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99608" y="862721"/>
            <a:ext cx="3229075" cy="2421807"/>
          </a:xfrm>
          <a:prstGeom prst="rect">
            <a:avLst/>
          </a:prstGeom>
        </p:spPr>
      </p:pic>
      <p:pic>
        <p:nvPicPr>
          <p:cNvPr id="19" name="Рисунок 18">
            <a:extLst>
              <a:ext uri="{FF2B5EF4-FFF2-40B4-BE49-F238E27FC236}">
                <a16:creationId xmlns:a16="http://schemas.microsoft.com/office/drawing/2014/main" id="{F22F7B17-39FB-5BE1-D18E-B89A96AEA40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99608" y="3461168"/>
            <a:ext cx="3237528" cy="2428146"/>
          </a:xfrm>
          <a:prstGeom prst="rect">
            <a:avLst/>
          </a:prstGeom>
        </p:spPr>
      </p:pic>
    </p:spTree>
    <p:extLst>
      <p:ext uri="{BB962C8B-B14F-4D97-AF65-F5344CB8AC3E}">
        <p14:creationId xmlns:p14="http://schemas.microsoft.com/office/powerpoint/2010/main" val="3878954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6DA3721-D31E-7F96-5C40-0D4C2A9C6943}"/>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DA01A4B-3DBB-7B9C-F2CF-7122CA960555}"/>
              </a:ext>
            </a:extLst>
          </p:cNvPr>
          <p:cNvSpPr txBox="1"/>
          <p:nvPr/>
        </p:nvSpPr>
        <p:spPr>
          <a:xfrm>
            <a:off x="5391150" y="27150"/>
            <a:ext cx="1409700" cy="532903"/>
          </a:xfrm>
          <a:prstGeom prst="rect">
            <a:avLst/>
          </a:prstGeom>
          <a:noFill/>
        </p:spPr>
        <p:txBody>
          <a:bodyPr wrap="square">
            <a:spAutoFit/>
          </a:bodyPr>
          <a:lstStyle/>
          <a:p>
            <a:pPr>
              <a:lnSpc>
                <a:spcPct val="107000"/>
              </a:lnSpc>
              <a:spcAft>
                <a:spcPts val="800"/>
              </a:spcAft>
            </a:pPr>
            <a:r>
              <a:rPr lang="ru-RU" sz="2800" b="1" i="1" dirty="0">
                <a:effectLst/>
                <a:latin typeface="Calibri" panose="020F0502020204030204" pitchFamily="34" charset="0"/>
                <a:ea typeface="Calibri" panose="020F0502020204030204" pitchFamily="34" charset="0"/>
                <a:cs typeface="Times New Roman" panose="02020603050405020304" pitchFamily="18" charset="0"/>
              </a:rPr>
              <a:t>ЛТХ</a:t>
            </a:r>
          </a:p>
        </p:txBody>
      </p:sp>
      <p:pic>
        <p:nvPicPr>
          <p:cNvPr id="7" name="Рисунок 6">
            <a:extLst>
              <a:ext uri="{FF2B5EF4-FFF2-40B4-BE49-F238E27FC236}">
                <a16:creationId xmlns:a16="http://schemas.microsoft.com/office/drawing/2014/main" id="{6C256B12-B2FD-B9EC-7F42-13DE5AE4154C}"/>
              </a:ext>
            </a:extLst>
          </p:cNvPr>
          <p:cNvPicPr>
            <a:picLocks noChangeAspect="1"/>
          </p:cNvPicPr>
          <p:nvPr/>
        </p:nvPicPr>
        <p:blipFill>
          <a:blip r:embed="rId3"/>
          <a:stretch>
            <a:fillRect/>
          </a:stretch>
        </p:blipFill>
        <p:spPr>
          <a:xfrm>
            <a:off x="1" y="514334"/>
            <a:ext cx="12191999" cy="45719"/>
          </a:xfrm>
          <a:prstGeom prst="rect">
            <a:avLst/>
          </a:prstGeom>
        </p:spPr>
      </p:pic>
      <p:pic>
        <p:nvPicPr>
          <p:cNvPr id="8" name="Рисунок 7">
            <a:extLst>
              <a:ext uri="{FF2B5EF4-FFF2-40B4-BE49-F238E27FC236}">
                <a16:creationId xmlns:a16="http://schemas.microsoft.com/office/drawing/2014/main" id="{456FF86D-696A-F3BE-272B-00C30DEC418A}"/>
              </a:ext>
            </a:extLst>
          </p:cNvPr>
          <p:cNvPicPr>
            <a:picLocks noChangeAspect="1"/>
          </p:cNvPicPr>
          <p:nvPr/>
        </p:nvPicPr>
        <p:blipFill>
          <a:blip r:embed="rId4"/>
          <a:stretch>
            <a:fillRect/>
          </a:stretch>
        </p:blipFill>
        <p:spPr>
          <a:xfrm>
            <a:off x="1" y="6435102"/>
            <a:ext cx="12191999" cy="464207"/>
          </a:xfrm>
          <a:prstGeom prst="rect">
            <a:avLst/>
          </a:prstGeom>
        </p:spPr>
      </p:pic>
      <p:graphicFrame>
        <p:nvGraphicFramePr>
          <p:cNvPr id="9" name="Таблица 9">
            <a:extLst>
              <a:ext uri="{FF2B5EF4-FFF2-40B4-BE49-F238E27FC236}">
                <a16:creationId xmlns:a16="http://schemas.microsoft.com/office/drawing/2014/main" id="{F05AB85B-E0B7-07C8-9174-8D76F3ACFCDD}"/>
              </a:ext>
            </a:extLst>
          </p:cNvPr>
          <p:cNvGraphicFramePr>
            <a:graphicFrameLocks noGrp="1"/>
          </p:cNvGraphicFramePr>
          <p:nvPr>
            <p:extLst>
              <p:ext uri="{D42A27DB-BD31-4B8C-83A1-F6EECF244321}">
                <p14:modId xmlns:p14="http://schemas.microsoft.com/office/powerpoint/2010/main" val="609188765"/>
              </p:ext>
            </p:extLst>
          </p:nvPr>
        </p:nvGraphicFramePr>
        <p:xfrm>
          <a:off x="723899" y="560053"/>
          <a:ext cx="10715626" cy="5852160"/>
        </p:xfrm>
        <a:graphic>
          <a:graphicData uri="http://schemas.openxmlformats.org/drawingml/2006/table">
            <a:tbl>
              <a:tblPr firstRow="1" bandRow="1">
                <a:tableStyleId>{5C22544A-7EE6-4342-B048-85BDC9FD1C3A}</a:tableStyleId>
              </a:tblPr>
              <a:tblGrid>
                <a:gridCol w="5357813">
                  <a:extLst>
                    <a:ext uri="{9D8B030D-6E8A-4147-A177-3AD203B41FA5}">
                      <a16:colId xmlns:a16="http://schemas.microsoft.com/office/drawing/2014/main" val="712548016"/>
                    </a:ext>
                  </a:extLst>
                </a:gridCol>
                <a:gridCol w="5357813">
                  <a:extLst>
                    <a:ext uri="{9D8B030D-6E8A-4147-A177-3AD203B41FA5}">
                      <a16:colId xmlns:a16="http://schemas.microsoft.com/office/drawing/2014/main" val="2127138508"/>
                    </a:ext>
                  </a:extLst>
                </a:gridCol>
              </a:tblGrid>
              <a:tr h="287051">
                <a:tc>
                  <a:txBody>
                    <a:bodyPr/>
                    <a:lstStyle/>
                    <a:p>
                      <a:pPr algn="l"/>
                      <a:r>
                        <a:rPr lang="ru-RU" dirty="0"/>
                        <a:t>Модель</a:t>
                      </a:r>
                    </a:p>
                  </a:txBody>
                  <a:tcPr/>
                </a:tc>
                <a:tc>
                  <a:txBody>
                    <a:bodyPr/>
                    <a:lstStyle/>
                    <a:p>
                      <a:pPr algn="ctr"/>
                      <a:r>
                        <a:rPr lang="en-US" dirty="0"/>
                        <a:t>TDR-1</a:t>
                      </a:r>
                      <a:endParaRPr lang="ru-RU" dirty="0"/>
                    </a:p>
                  </a:txBody>
                  <a:tcPr/>
                </a:tc>
                <a:extLst>
                  <a:ext uri="{0D108BD9-81ED-4DB2-BD59-A6C34878D82A}">
                    <a16:rowId xmlns:a16="http://schemas.microsoft.com/office/drawing/2014/main" val="884199168"/>
                  </a:ext>
                </a:extLst>
              </a:tr>
              <a:tr h="287051">
                <a:tc>
                  <a:txBody>
                    <a:bodyPr/>
                    <a:lstStyle/>
                    <a:p>
                      <a:pPr algn="l"/>
                      <a:r>
                        <a:rPr lang="ru-RU" sz="1800" dirty="0"/>
                        <a:t>Длина</a:t>
                      </a:r>
                    </a:p>
                  </a:txBody>
                  <a:tcPr/>
                </a:tc>
                <a:tc>
                  <a:txBody>
                    <a:bodyPr/>
                    <a:lstStyle/>
                    <a:p>
                      <a:pPr algn="ctr"/>
                      <a:r>
                        <a:rPr lang="ru-RU" dirty="0"/>
                        <a:t>11,09 м</a:t>
                      </a:r>
                    </a:p>
                  </a:txBody>
                  <a:tcPr/>
                </a:tc>
                <a:extLst>
                  <a:ext uri="{0D108BD9-81ED-4DB2-BD59-A6C34878D82A}">
                    <a16:rowId xmlns:a16="http://schemas.microsoft.com/office/drawing/2014/main" val="1486220115"/>
                  </a:ext>
                </a:extLst>
              </a:tr>
              <a:tr h="287051">
                <a:tc>
                  <a:txBody>
                    <a:bodyPr/>
                    <a:lstStyle/>
                    <a:p>
                      <a:pPr algn="l"/>
                      <a:r>
                        <a:rPr lang="ru-RU" sz="1800" dirty="0"/>
                        <a:t>Размах крыла</a:t>
                      </a:r>
                    </a:p>
                  </a:txBody>
                  <a:tcPr/>
                </a:tc>
                <a:tc>
                  <a:txBody>
                    <a:bodyPr/>
                    <a:lstStyle/>
                    <a:p>
                      <a:pPr algn="ctr"/>
                      <a:r>
                        <a:rPr lang="ru-RU" dirty="0"/>
                        <a:t>14,63 м</a:t>
                      </a:r>
                    </a:p>
                  </a:txBody>
                  <a:tcPr/>
                </a:tc>
                <a:extLst>
                  <a:ext uri="{0D108BD9-81ED-4DB2-BD59-A6C34878D82A}">
                    <a16:rowId xmlns:a16="http://schemas.microsoft.com/office/drawing/2014/main" val="1720288589"/>
                  </a:ext>
                </a:extLst>
              </a:tr>
              <a:tr h="287051">
                <a:tc>
                  <a:txBody>
                    <a:bodyPr/>
                    <a:lstStyle/>
                    <a:p>
                      <a:pPr algn="l"/>
                      <a:r>
                        <a:rPr lang="ru-RU" sz="1800" dirty="0"/>
                        <a:t>Высота</a:t>
                      </a:r>
                    </a:p>
                  </a:txBody>
                  <a:tcPr/>
                </a:tc>
                <a:tc>
                  <a:txBody>
                    <a:bodyPr/>
                    <a:lstStyle/>
                    <a:p>
                      <a:pPr algn="ctr"/>
                      <a:r>
                        <a:rPr lang="ru-RU" dirty="0"/>
                        <a:t>4,29 м</a:t>
                      </a:r>
                    </a:p>
                  </a:txBody>
                  <a:tcPr/>
                </a:tc>
                <a:extLst>
                  <a:ext uri="{0D108BD9-81ED-4DB2-BD59-A6C34878D82A}">
                    <a16:rowId xmlns:a16="http://schemas.microsoft.com/office/drawing/2014/main" val="2057316563"/>
                  </a:ext>
                </a:extLst>
              </a:tr>
              <a:tr h="287051">
                <a:tc>
                  <a:txBody>
                    <a:bodyPr/>
                    <a:lstStyle/>
                    <a:p>
                      <a:pPr algn="l"/>
                      <a:r>
                        <a:rPr lang="ru-RU" sz="1800" dirty="0"/>
                        <a:t>Площадь крыла</a:t>
                      </a:r>
                    </a:p>
                  </a:txBody>
                  <a:tcPr/>
                </a:tc>
                <a:tc>
                  <a:txBody>
                    <a:bodyPr/>
                    <a:lstStyle/>
                    <a:p>
                      <a:pPr algn="ctr"/>
                      <a:r>
                        <a:rPr lang="ru-RU" dirty="0"/>
                        <a:t>34,55 </a:t>
                      </a:r>
                      <a:r>
                        <a:rPr lang="ru-RU" sz="1800" b="0" i="0" kern="1200" dirty="0">
                          <a:solidFill>
                            <a:schemeClr val="dk1"/>
                          </a:solidFill>
                          <a:effectLst/>
                          <a:latin typeface="+mn-lt"/>
                          <a:ea typeface="+mn-ea"/>
                          <a:cs typeface="+mn-cs"/>
                        </a:rPr>
                        <a:t>м²</a:t>
                      </a:r>
                      <a:endParaRPr lang="ru-RU" dirty="0"/>
                    </a:p>
                  </a:txBody>
                  <a:tcPr/>
                </a:tc>
                <a:extLst>
                  <a:ext uri="{0D108BD9-81ED-4DB2-BD59-A6C34878D82A}">
                    <a16:rowId xmlns:a16="http://schemas.microsoft.com/office/drawing/2014/main" val="2963199418"/>
                  </a:ext>
                </a:extLst>
              </a:tr>
              <a:tr h="287051">
                <a:tc>
                  <a:txBody>
                    <a:bodyPr/>
                    <a:lstStyle/>
                    <a:p>
                      <a:pPr algn="l"/>
                      <a:r>
                        <a:rPr lang="ru-RU" sz="1800" dirty="0"/>
                        <a:t>Масса пустого</a:t>
                      </a:r>
                    </a:p>
                  </a:txBody>
                  <a:tcPr/>
                </a:tc>
                <a:tc>
                  <a:txBody>
                    <a:bodyPr/>
                    <a:lstStyle/>
                    <a:p>
                      <a:pPr algn="ctr"/>
                      <a:r>
                        <a:rPr lang="ru-RU" dirty="0"/>
                        <a:t>1360 кг</a:t>
                      </a:r>
                    </a:p>
                  </a:txBody>
                  <a:tcPr/>
                </a:tc>
                <a:extLst>
                  <a:ext uri="{0D108BD9-81ED-4DB2-BD59-A6C34878D82A}">
                    <a16:rowId xmlns:a16="http://schemas.microsoft.com/office/drawing/2014/main" val="3867407483"/>
                  </a:ext>
                </a:extLst>
              </a:tr>
              <a:tr h="287051">
                <a:tc>
                  <a:txBody>
                    <a:bodyPr/>
                    <a:lstStyle/>
                    <a:p>
                      <a:pPr algn="l"/>
                      <a:r>
                        <a:rPr lang="ru-RU" sz="1800" dirty="0"/>
                        <a:t>Максимальная взлётная масса</a:t>
                      </a:r>
                    </a:p>
                  </a:txBody>
                  <a:tcPr/>
                </a:tc>
                <a:tc>
                  <a:txBody>
                    <a:bodyPr/>
                    <a:lstStyle/>
                    <a:p>
                      <a:pPr algn="ctr"/>
                      <a:r>
                        <a:rPr lang="ru-RU" dirty="0"/>
                        <a:t>2676 кг</a:t>
                      </a:r>
                    </a:p>
                  </a:txBody>
                  <a:tcPr/>
                </a:tc>
                <a:extLst>
                  <a:ext uri="{0D108BD9-81ED-4DB2-BD59-A6C34878D82A}">
                    <a16:rowId xmlns:a16="http://schemas.microsoft.com/office/drawing/2014/main" val="2111511172"/>
                  </a:ext>
                </a:extLst>
              </a:tr>
              <a:tr h="287051">
                <a:tc>
                  <a:txBody>
                    <a:bodyPr/>
                    <a:lstStyle/>
                    <a:p>
                      <a:pPr algn="l"/>
                      <a:r>
                        <a:rPr lang="ru-RU" sz="1800" dirty="0"/>
                        <a:t>Длина разбега</a:t>
                      </a:r>
                    </a:p>
                  </a:txBody>
                  <a:tcPr/>
                </a:tc>
                <a:tc>
                  <a:txBody>
                    <a:bodyPr/>
                    <a:lstStyle/>
                    <a:p>
                      <a:pPr algn="ctr"/>
                      <a:r>
                        <a:rPr lang="ru-RU" dirty="0"/>
                        <a:t>150 м</a:t>
                      </a:r>
                    </a:p>
                  </a:txBody>
                  <a:tcPr/>
                </a:tc>
                <a:extLst>
                  <a:ext uri="{0D108BD9-81ED-4DB2-BD59-A6C34878D82A}">
                    <a16:rowId xmlns:a16="http://schemas.microsoft.com/office/drawing/2014/main" val="2086811430"/>
                  </a:ext>
                </a:extLst>
              </a:tr>
              <a:tr h="287051">
                <a:tc>
                  <a:txBody>
                    <a:bodyPr/>
                    <a:lstStyle/>
                    <a:p>
                      <a:pPr algn="l"/>
                      <a:r>
                        <a:rPr lang="ru-RU" sz="1800" dirty="0"/>
                        <a:t>Крейсерская скорость</a:t>
                      </a:r>
                    </a:p>
                  </a:txBody>
                  <a:tcPr/>
                </a:tc>
                <a:tc>
                  <a:txBody>
                    <a:bodyPr/>
                    <a:lstStyle/>
                    <a:p>
                      <a:pPr algn="ctr"/>
                      <a:r>
                        <a:rPr lang="ru-RU" dirty="0"/>
                        <a:t>225 км</a:t>
                      </a:r>
                      <a:r>
                        <a:rPr lang="en-US" dirty="0"/>
                        <a:t>/</a:t>
                      </a:r>
                      <a:r>
                        <a:rPr lang="ru-RU" dirty="0"/>
                        <a:t>ч</a:t>
                      </a:r>
                    </a:p>
                  </a:txBody>
                  <a:tcPr/>
                </a:tc>
                <a:extLst>
                  <a:ext uri="{0D108BD9-81ED-4DB2-BD59-A6C34878D82A}">
                    <a16:rowId xmlns:a16="http://schemas.microsoft.com/office/drawing/2014/main" val="1408609088"/>
                  </a:ext>
                </a:extLst>
              </a:tr>
              <a:tr h="287051">
                <a:tc>
                  <a:txBody>
                    <a:bodyPr/>
                    <a:lstStyle/>
                    <a:p>
                      <a:pPr algn="l"/>
                      <a:r>
                        <a:rPr lang="ru-RU" sz="1800" dirty="0"/>
                        <a:t>Дальность полёта</a:t>
                      </a:r>
                    </a:p>
                  </a:txBody>
                  <a:tcPr/>
                </a:tc>
                <a:tc>
                  <a:txBody>
                    <a:bodyPr/>
                    <a:lstStyle/>
                    <a:p>
                      <a:pPr algn="ctr"/>
                      <a:r>
                        <a:rPr lang="ru-RU" dirty="0"/>
                        <a:t>685 км</a:t>
                      </a:r>
                    </a:p>
                  </a:txBody>
                  <a:tcPr/>
                </a:tc>
                <a:extLst>
                  <a:ext uri="{0D108BD9-81ED-4DB2-BD59-A6C34878D82A}">
                    <a16:rowId xmlns:a16="http://schemas.microsoft.com/office/drawing/2014/main" val="588192716"/>
                  </a:ext>
                </a:extLst>
              </a:tr>
              <a:tr h="287051">
                <a:tc>
                  <a:txBody>
                    <a:bodyPr/>
                    <a:lstStyle/>
                    <a:p>
                      <a:pPr algn="l"/>
                      <a:r>
                        <a:rPr lang="ru-RU" sz="1800" dirty="0"/>
                        <a:t>Запас топлива</a:t>
                      </a:r>
                    </a:p>
                  </a:txBody>
                  <a:tcPr/>
                </a:tc>
                <a:tc>
                  <a:txBody>
                    <a:bodyPr/>
                    <a:lstStyle/>
                    <a:p>
                      <a:pPr algn="ctr"/>
                      <a:r>
                        <a:rPr lang="ru-RU" dirty="0"/>
                        <a:t>28</a:t>
                      </a:r>
                      <a:r>
                        <a:rPr lang="en-US" dirty="0"/>
                        <a:t>0</a:t>
                      </a:r>
                      <a:r>
                        <a:rPr lang="ru-RU" dirty="0"/>
                        <a:t> л</a:t>
                      </a:r>
                    </a:p>
                  </a:txBody>
                  <a:tcPr/>
                </a:tc>
                <a:extLst>
                  <a:ext uri="{0D108BD9-81ED-4DB2-BD59-A6C34878D82A}">
                    <a16:rowId xmlns:a16="http://schemas.microsoft.com/office/drawing/2014/main" val="2433016387"/>
                  </a:ext>
                </a:extLst>
              </a:tr>
              <a:tr h="287051">
                <a:tc>
                  <a:txBody>
                    <a:bodyPr/>
                    <a:lstStyle/>
                    <a:p>
                      <a:pPr algn="l"/>
                      <a:r>
                        <a:rPr lang="ru-RU" sz="1800" dirty="0"/>
                        <a:t>Практический потолок</a:t>
                      </a:r>
                    </a:p>
                  </a:txBody>
                  <a:tcPr/>
                </a:tc>
                <a:tc>
                  <a:txBody>
                    <a:bodyPr/>
                    <a:lstStyle/>
                    <a:p>
                      <a:pPr algn="ctr"/>
                      <a:r>
                        <a:rPr lang="ru-RU" dirty="0"/>
                        <a:t>2000 м</a:t>
                      </a:r>
                    </a:p>
                  </a:txBody>
                  <a:tcPr/>
                </a:tc>
                <a:extLst>
                  <a:ext uri="{0D108BD9-81ED-4DB2-BD59-A6C34878D82A}">
                    <a16:rowId xmlns:a16="http://schemas.microsoft.com/office/drawing/2014/main" val="884161199"/>
                  </a:ext>
                </a:extLst>
              </a:tr>
              <a:tr h="287051">
                <a:tc>
                  <a:txBody>
                    <a:bodyPr/>
                    <a:lstStyle/>
                    <a:p>
                      <a:pPr algn="l"/>
                      <a:r>
                        <a:rPr lang="ru-RU" sz="1800" dirty="0"/>
                        <a:t>Экипаж</a:t>
                      </a:r>
                    </a:p>
                  </a:txBody>
                  <a:tcPr/>
                </a:tc>
                <a:tc>
                  <a:txBody>
                    <a:bodyPr/>
                    <a:lstStyle/>
                    <a:p>
                      <a:pPr algn="ctr"/>
                      <a:r>
                        <a:rPr lang="ru-RU" dirty="0"/>
                        <a:t>1 человек</a:t>
                      </a:r>
                      <a:r>
                        <a:rPr lang="en-US" dirty="0"/>
                        <a:t>/</a:t>
                      </a:r>
                      <a:r>
                        <a:rPr lang="ru-RU" dirty="0"/>
                        <a:t>без экипажа</a:t>
                      </a:r>
                    </a:p>
                  </a:txBody>
                  <a:tcPr/>
                </a:tc>
                <a:extLst>
                  <a:ext uri="{0D108BD9-81ED-4DB2-BD59-A6C34878D82A}">
                    <a16:rowId xmlns:a16="http://schemas.microsoft.com/office/drawing/2014/main" val="3212220149"/>
                  </a:ext>
                </a:extLst>
              </a:tr>
              <a:tr h="287051">
                <a:tc>
                  <a:txBody>
                    <a:bodyPr/>
                    <a:lstStyle/>
                    <a:p>
                      <a:pPr algn="l"/>
                      <a:r>
                        <a:rPr lang="ru-RU" dirty="0"/>
                        <a:t>Полезная нагрузка</a:t>
                      </a:r>
                    </a:p>
                  </a:txBody>
                  <a:tcPr/>
                </a:tc>
                <a:tc>
                  <a:txBody>
                    <a:bodyPr/>
                    <a:lstStyle/>
                    <a:p>
                      <a:pPr algn="ctr"/>
                      <a:r>
                        <a:rPr lang="ru-RU" dirty="0"/>
                        <a:t>до 910 кг бомб или 1 торпеда</a:t>
                      </a:r>
                    </a:p>
                  </a:txBody>
                  <a:tcPr/>
                </a:tc>
                <a:extLst>
                  <a:ext uri="{0D108BD9-81ED-4DB2-BD59-A6C34878D82A}">
                    <a16:rowId xmlns:a16="http://schemas.microsoft.com/office/drawing/2014/main" val="845772799"/>
                  </a:ext>
                </a:extLst>
              </a:tr>
              <a:tr h="287051">
                <a:tc>
                  <a:txBody>
                    <a:bodyPr/>
                    <a:lstStyle/>
                    <a:p>
                      <a:pPr algn="l"/>
                      <a:r>
                        <a:rPr lang="ru-RU" dirty="0"/>
                        <a:t>Двигатели</a:t>
                      </a:r>
                    </a:p>
                  </a:txBody>
                  <a:tcPr/>
                </a:tc>
                <a:tc>
                  <a:txBody>
                    <a:bodyPr/>
                    <a:lstStyle/>
                    <a:p>
                      <a:pPr algn="ctr"/>
                      <a:r>
                        <a:rPr lang="ru-RU" sz="1800" b="0" i="0" kern="1200" dirty="0">
                          <a:solidFill>
                            <a:schemeClr val="dk1"/>
                          </a:solidFill>
                          <a:effectLst/>
                          <a:latin typeface="+mn-lt"/>
                          <a:ea typeface="+mn-ea"/>
                          <a:cs typeface="+mn-cs"/>
                        </a:rPr>
                        <a:t>2 поршневых </a:t>
                      </a:r>
                      <a:r>
                        <a:rPr lang="en-US" sz="1800" b="0" i="0" kern="1200" dirty="0">
                          <a:solidFill>
                            <a:schemeClr val="dk1"/>
                          </a:solidFill>
                          <a:effectLst/>
                          <a:latin typeface="+mn-lt"/>
                          <a:ea typeface="+mn-ea"/>
                          <a:cs typeface="+mn-cs"/>
                        </a:rPr>
                        <a:t>Lycoming O-435</a:t>
                      </a:r>
                      <a:r>
                        <a:rPr lang="ru-RU" sz="1800" b="0" i="0" kern="1200" dirty="0">
                          <a:solidFill>
                            <a:schemeClr val="dk1"/>
                          </a:solidFill>
                          <a:effectLst/>
                          <a:latin typeface="+mn-lt"/>
                          <a:ea typeface="+mn-ea"/>
                          <a:cs typeface="+mn-cs"/>
                        </a:rPr>
                        <a:t>, мощностью по 225 л.с.</a:t>
                      </a:r>
                      <a:endParaRPr lang="ru-RU" b="0" dirty="0"/>
                    </a:p>
                  </a:txBody>
                  <a:tcPr/>
                </a:tc>
                <a:extLst>
                  <a:ext uri="{0D108BD9-81ED-4DB2-BD59-A6C34878D82A}">
                    <a16:rowId xmlns:a16="http://schemas.microsoft.com/office/drawing/2014/main" val="2940284438"/>
                  </a:ext>
                </a:extLst>
              </a:tr>
              <a:tr h="289060">
                <a:tc>
                  <a:txBody>
                    <a:bodyPr/>
                    <a:lstStyle/>
                    <a:p>
                      <a:pPr algn="l"/>
                      <a:r>
                        <a:rPr lang="ru-RU" dirty="0"/>
                        <a:t>Первый полёт</a:t>
                      </a:r>
                    </a:p>
                  </a:txBody>
                  <a:tcPr/>
                </a:tc>
                <a:tc>
                  <a:txBody>
                    <a:bodyPr/>
                    <a:lstStyle/>
                    <a:p>
                      <a:pPr algn="ctr"/>
                      <a:r>
                        <a:rPr lang="ru-RU" dirty="0"/>
                        <a:t>апрель 1942 года</a:t>
                      </a:r>
                    </a:p>
                  </a:txBody>
                  <a:tcPr/>
                </a:tc>
                <a:extLst>
                  <a:ext uri="{0D108BD9-81ED-4DB2-BD59-A6C34878D82A}">
                    <a16:rowId xmlns:a16="http://schemas.microsoft.com/office/drawing/2014/main" val="617701752"/>
                  </a:ext>
                </a:extLst>
              </a:tr>
            </a:tbl>
          </a:graphicData>
        </a:graphic>
      </p:graphicFrame>
    </p:spTree>
    <p:extLst>
      <p:ext uri="{BB962C8B-B14F-4D97-AF65-F5344CB8AC3E}">
        <p14:creationId xmlns:p14="http://schemas.microsoft.com/office/powerpoint/2010/main" val="117628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B5882F3-CC5B-0870-4261-5953A40C773F}"/>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3D85EFF-D6AA-1505-94F8-BDCF198579C0}"/>
              </a:ext>
            </a:extLst>
          </p:cNvPr>
          <p:cNvSpPr txBox="1"/>
          <p:nvPr/>
        </p:nvSpPr>
        <p:spPr>
          <a:xfrm>
            <a:off x="4867275" y="-9284"/>
            <a:ext cx="2295525" cy="532903"/>
          </a:xfrm>
          <a:prstGeom prst="rect">
            <a:avLst/>
          </a:prstGeom>
          <a:noFill/>
        </p:spPr>
        <p:txBody>
          <a:bodyPr wrap="square">
            <a:spAutoFit/>
          </a:bodyPr>
          <a:lstStyle/>
          <a:p>
            <a:pPr>
              <a:lnSpc>
                <a:spcPct val="107000"/>
              </a:lnSpc>
              <a:spcAft>
                <a:spcPts val="800"/>
              </a:spcAft>
            </a:pPr>
            <a:r>
              <a:rPr lang="ru-RU" sz="2800" b="1" i="1" dirty="0">
                <a:latin typeface="Calibri" panose="020F0502020204030204" pitchFamily="34" charset="0"/>
                <a:ea typeface="Calibri" panose="020F0502020204030204" pitchFamily="34" charset="0"/>
                <a:cs typeface="Times New Roman" panose="02020603050405020304" pitchFamily="18" charset="0"/>
              </a:rPr>
              <a:t>Разработчик</a:t>
            </a:r>
            <a:endParaRPr lang="ru-RU" sz="2800" b="1"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Рисунок 6">
            <a:extLst>
              <a:ext uri="{FF2B5EF4-FFF2-40B4-BE49-F238E27FC236}">
                <a16:creationId xmlns:a16="http://schemas.microsoft.com/office/drawing/2014/main" id="{5F9C37C1-78C2-94EA-6EBE-ED8D927DC977}"/>
              </a:ext>
            </a:extLst>
          </p:cNvPr>
          <p:cNvPicPr>
            <a:picLocks noChangeAspect="1"/>
          </p:cNvPicPr>
          <p:nvPr/>
        </p:nvPicPr>
        <p:blipFill>
          <a:blip r:embed="rId3"/>
          <a:stretch>
            <a:fillRect/>
          </a:stretch>
        </p:blipFill>
        <p:spPr>
          <a:xfrm>
            <a:off x="1" y="514334"/>
            <a:ext cx="12191999" cy="45719"/>
          </a:xfrm>
          <a:prstGeom prst="rect">
            <a:avLst/>
          </a:prstGeom>
        </p:spPr>
      </p:pic>
      <p:pic>
        <p:nvPicPr>
          <p:cNvPr id="8" name="Рисунок 7">
            <a:extLst>
              <a:ext uri="{FF2B5EF4-FFF2-40B4-BE49-F238E27FC236}">
                <a16:creationId xmlns:a16="http://schemas.microsoft.com/office/drawing/2014/main" id="{D8F590BC-63AE-3D8D-9A32-0603AC43CEAD}"/>
              </a:ext>
            </a:extLst>
          </p:cNvPr>
          <p:cNvPicPr>
            <a:picLocks noChangeAspect="1"/>
          </p:cNvPicPr>
          <p:nvPr/>
        </p:nvPicPr>
        <p:blipFill>
          <a:blip r:embed="rId4"/>
          <a:stretch>
            <a:fillRect/>
          </a:stretch>
        </p:blipFill>
        <p:spPr>
          <a:xfrm>
            <a:off x="1" y="6435102"/>
            <a:ext cx="12191999" cy="464207"/>
          </a:xfrm>
          <a:prstGeom prst="rect">
            <a:avLst/>
          </a:prstGeom>
        </p:spPr>
      </p:pic>
      <p:pic>
        <p:nvPicPr>
          <p:cNvPr id="10" name="Рисунок 9">
            <a:extLst>
              <a:ext uri="{FF2B5EF4-FFF2-40B4-BE49-F238E27FC236}">
                <a16:creationId xmlns:a16="http://schemas.microsoft.com/office/drawing/2014/main" id="{5299AB2E-9FC7-587B-DA8A-723E117EF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3452" y="795320"/>
            <a:ext cx="5243073" cy="2079752"/>
          </a:xfrm>
          <a:prstGeom prst="rect">
            <a:avLst/>
          </a:prstGeom>
        </p:spPr>
      </p:pic>
      <p:sp>
        <p:nvSpPr>
          <p:cNvPr id="12" name="TextBox 11">
            <a:extLst>
              <a:ext uri="{FF2B5EF4-FFF2-40B4-BE49-F238E27FC236}">
                <a16:creationId xmlns:a16="http://schemas.microsoft.com/office/drawing/2014/main" id="{E994006C-0CE4-A3FD-53B6-C8546A186CFA}"/>
              </a:ext>
            </a:extLst>
          </p:cNvPr>
          <p:cNvSpPr txBox="1"/>
          <p:nvPr/>
        </p:nvSpPr>
        <p:spPr>
          <a:xfrm>
            <a:off x="84176" y="949984"/>
            <a:ext cx="6595101" cy="3170099"/>
          </a:xfrm>
          <a:prstGeom prst="rect">
            <a:avLst/>
          </a:prstGeom>
          <a:noFill/>
        </p:spPr>
        <p:txBody>
          <a:bodyPr wrap="square">
            <a:spAutoFit/>
          </a:bodyPr>
          <a:lstStyle/>
          <a:p>
            <a:pPr marL="285750" indent="-285750">
              <a:buFont typeface="Arial" panose="020B0604020202020204" pitchFamily="34" charset="0"/>
              <a:buChar char="•"/>
            </a:pPr>
            <a:r>
              <a:rPr lang="ru-RU"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Interstate</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Aircraft </a:t>
            </a:r>
            <a:r>
              <a:rPr lang="ru-RU"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and</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Engineering Corporation -небольшой </a:t>
            </a:r>
            <a:r>
              <a:rPr lang="ru-RU"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американский</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авиапроизводитель, работавший с 1937 по 1945 год и располагавшийся в </a:t>
            </a:r>
            <a:r>
              <a:rPr lang="ru-RU"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Эль-</a:t>
            </a:r>
            <a:r>
              <a:rPr lang="ru-RU" sz="2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Сегундо</a:t>
            </a:r>
            <a:r>
              <a:rPr lang="ru-RU"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Калифорния.</a:t>
            </a:r>
          </a:p>
          <a:p>
            <a:pPr marL="285750" indent="-285750">
              <a:buFont typeface="Arial" panose="020B0604020202020204" pitchFamily="34" charset="0"/>
              <a:buChar char="•"/>
            </a:pP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Помимо производства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TDR</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 компания разработала и выпустила </a:t>
            </a:r>
            <a:r>
              <a:rPr lang="ru-RU"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лёгкомоторный</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Cadet</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производящийся фирмой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Arctic Aircraft </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по сей день. Компания также изготавливала скобы для бомб, зарядные устройства для пулеметов и пушек, гидравлические приводы и прочие компоненты для самолётов.</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F33FBEE8-B25B-2A1E-F3DE-C91180747E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5200" y="3110339"/>
            <a:ext cx="4691325" cy="2473787"/>
          </a:xfrm>
          <a:prstGeom prst="rect">
            <a:avLst/>
          </a:prstGeom>
        </p:spPr>
      </p:pic>
    </p:spTree>
    <p:extLst>
      <p:ext uri="{BB962C8B-B14F-4D97-AF65-F5344CB8AC3E}">
        <p14:creationId xmlns:p14="http://schemas.microsoft.com/office/powerpoint/2010/main" val="61205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0570124F-1233-E4E8-1767-06BE97439BAA}"/>
              </a:ext>
            </a:extLst>
          </p:cNvPr>
          <p:cNvPicPr>
            <a:picLocks noChangeAspect="1"/>
          </p:cNvPicPr>
          <p:nvPr/>
        </p:nvPicPr>
        <p:blipFill>
          <a:blip r:embed="rId2"/>
          <a:stretch>
            <a:fillRect/>
          </a:stretch>
        </p:blipFill>
        <p:spPr>
          <a:xfrm>
            <a:off x="-1" y="0"/>
            <a:ext cx="12192000" cy="6858000"/>
          </a:xfrm>
          <a:prstGeom prst="rect">
            <a:avLst/>
          </a:prstGeom>
        </p:spPr>
      </p:pic>
      <p:sp>
        <p:nvSpPr>
          <p:cNvPr id="4" name="TextBox 3">
            <a:extLst>
              <a:ext uri="{FF2B5EF4-FFF2-40B4-BE49-F238E27FC236}">
                <a16:creationId xmlns:a16="http://schemas.microsoft.com/office/drawing/2014/main" id="{42EB5FD4-4B25-BC1B-7A12-1E74D8C9CBBE}"/>
              </a:ext>
            </a:extLst>
          </p:cNvPr>
          <p:cNvSpPr txBox="1"/>
          <p:nvPr/>
        </p:nvSpPr>
        <p:spPr>
          <a:xfrm>
            <a:off x="5238749" y="7936"/>
            <a:ext cx="1714499" cy="532903"/>
          </a:xfrm>
          <a:prstGeom prst="rect">
            <a:avLst/>
          </a:prstGeom>
          <a:noFill/>
        </p:spPr>
        <p:txBody>
          <a:bodyPr wrap="square">
            <a:spAutoFit/>
          </a:bodyPr>
          <a:lstStyle/>
          <a:p>
            <a:pPr>
              <a:lnSpc>
                <a:spcPct val="107000"/>
              </a:lnSpc>
              <a:spcAft>
                <a:spcPts val="800"/>
              </a:spcAft>
            </a:pPr>
            <a:r>
              <a:rPr lang="ru-RU" sz="2800" b="1" i="1" dirty="0">
                <a:effectLst/>
                <a:latin typeface="Calibri" panose="020F0502020204030204" pitchFamily="34" charset="0"/>
                <a:ea typeface="Calibri" panose="020F0502020204030204" pitchFamily="34" charset="0"/>
                <a:cs typeface="Times New Roman" panose="02020603050405020304" pitchFamily="18" charset="0"/>
              </a:rPr>
              <a:t>Аналоги</a:t>
            </a:r>
          </a:p>
        </p:txBody>
      </p:sp>
      <p:pic>
        <p:nvPicPr>
          <p:cNvPr id="7" name="Рисунок 6">
            <a:extLst>
              <a:ext uri="{FF2B5EF4-FFF2-40B4-BE49-F238E27FC236}">
                <a16:creationId xmlns:a16="http://schemas.microsoft.com/office/drawing/2014/main" id="{36B256A8-7BCF-D03B-3FA2-7C58E2D9AB3E}"/>
              </a:ext>
            </a:extLst>
          </p:cNvPr>
          <p:cNvPicPr>
            <a:picLocks noChangeAspect="1"/>
          </p:cNvPicPr>
          <p:nvPr/>
        </p:nvPicPr>
        <p:blipFill>
          <a:blip r:embed="rId3"/>
          <a:stretch>
            <a:fillRect/>
          </a:stretch>
        </p:blipFill>
        <p:spPr>
          <a:xfrm>
            <a:off x="1" y="514334"/>
            <a:ext cx="12191999" cy="45719"/>
          </a:xfrm>
          <a:prstGeom prst="rect">
            <a:avLst/>
          </a:prstGeom>
        </p:spPr>
      </p:pic>
      <p:pic>
        <p:nvPicPr>
          <p:cNvPr id="8" name="Рисунок 7">
            <a:extLst>
              <a:ext uri="{FF2B5EF4-FFF2-40B4-BE49-F238E27FC236}">
                <a16:creationId xmlns:a16="http://schemas.microsoft.com/office/drawing/2014/main" id="{77300883-0604-DA0D-A09E-229AF64F5690}"/>
              </a:ext>
            </a:extLst>
          </p:cNvPr>
          <p:cNvPicPr>
            <a:picLocks noChangeAspect="1"/>
          </p:cNvPicPr>
          <p:nvPr/>
        </p:nvPicPr>
        <p:blipFill>
          <a:blip r:embed="rId4"/>
          <a:stretch>
            <a:fillRect/>
          </a:stretch>
        </p:blipFill>
        <p:spPr>
          <a:xfrm>
            <a:off x="1" y="6435102"/>
            <a:ext cx="12191999" cy="464207"/>
          </a:xfrm>
          <a:prstGeom prst="rect">
            <a:avLst/>
          </a:prstGeom>
        </p:spPr>
      </p:pic>
      <p:sp>
        <p:nvSpPr>
          <p:cNvPr id="11" name="TextBox 10">
            <a:extLst>
              <a:ext uri="{FF2B5EF4-FFF2-40B4-BE49-F238E27FC236}">
                <a16:creationId xmlns:a16="http://schemas.microsoft.com/office/drawing/2014/main" id="{9B799411-0CBA-FE73-868E-EE42109076F4}"/>
              </a:ext>
            </a:extLst>
          </p:cNvPr>
          <p:cNvSpPr txBox="1"/>
          <p:nvPr/>
        </p:nvSpPr>
        <p:spPr>
          <a:xfrm>
            <a:off x="-2" y="560053"/>
            <a:ext cx="5108897" cy="4062651"/>
          </a:xfrm>
          <a:prstGeom prst="rect">
            <a:avLst/>
          </a:prstGeom>
          <a:noFill/>
        </p:spPr>
        <p:txBody>
          <a:bodyPr wrap="square">
            <a:spAutoFit/>
          </a:bodyPr>
          <a:lstStyle/>
          <a:p>
            <a:pPr marL="285750" indent="-285750">
              <a:buFont typeface="Arial" panose="020B0604020202020204" pitchFamily="34" charset="0"/>
              <a:buChar char="•"/>
            </a:pP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Вследствие недостатка дешёвых технологий производства в 30-40-е годы, прямых аналогов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TDR</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 немного. В основном это были планирующие бомбы, наводимые визуально по радиоканалу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Hs</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293) или с помощью ИК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Go</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РЛС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ASM</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Bat</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активных ГСН.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Наиболее близкими к нему по списку задач будут японский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MXY</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Ohka</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и советский ПСН-1. Каждый из них следовал до места атаки на борту самолёта-носителя. </a:t>
            </a:r>
          </a:p>
          <a:p>
            <a:pPr marL="285750" indent="-285750">
              <a:buFont typeface="Arial" panose="020B0604020202020204" pitchFamily="34" charset="0"/>
              <a:buChar char="•"/>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6" name="Picture 2">
            <a:extLst>
              <a:ext uri="{FF2B5EF4-FFF2-40B4-BE49-F238E27FC236}">
                <a16:creationId xmlns:a16="http://schemas.microsoft.com/office/drawing/2014/main" id="{AC975F60-95DC-0244-282A-89D27FD66E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5919" y="3835942"/>
            <a:ext cx="1766611" cy="252008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C722921-BE63-BA6B-B80F-62C630436E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1371" y="4398170"/>
            <a:ext cx="3497517" cy="195356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3FE9788B-C2E7-64D2-C7BA-827A488FF8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510" y="2002236"/>
            <a:ext cx="3045202" cy="231919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4A7139EC-877A-D3BA-C571-6DE8BF800A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2167" y="589027"/>
            <a:ext cx="2752351" cy="1412874"/>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Diagram of a Bat missile that shows placement of the lead balancing weights, batteries, servo, suspension bar, electronic power supply, elevon, inverter, umbilical connector, radar transmitter and receiver, antenna, autopilot, fuze and 1000 lb. bomb.">
            <a:extLst>
              <a:ext uri="{FF2B5EF4-FFF2-40B4-BE49-F238E27FC236}">
                <a16:creationId xmlns:a16="http://schemas.microsoft.com/office/drawing/2014/main" id="{9F2A8CB0-709F-802F-DEAA-D3C45EA7C8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15629" y="2083310"/>
            <a:ext cx="2424257" cy="1681828"/>
          </a:xfrm>
          <a:prstGeom prst="rect">
            <a:avLst/>
          </a:prstGeom>
          <a:noFill/>
          <a:extLst>
            <a:ext uri="{909E8E84-426E-40DD-AFC4-6F175D3DCCD1}">
              <a14:hiddenFill xmlns:a14="http://schemas.microsoft.com/office/drawing/2010/main">
                <a:solidFill>
                  <a:srgbClr val="FFFFFF"/>
                </a:solidFill>
              </a14:hiddenFill>
            </a:ext>
          </a:extLst>
        </p:spPr>
      </p:pic>
      <p:pic>
        <p:nvPicPr>
          <p:cNvPr id="13" name="Рисунок 12">
            <a:extLst>
              <a:ext uri="{FF2B5EF4-FFF2-40B4-BE49-F238E27FC236}">
                <a16:creationId xmlns:a16="http://schemas.microsoft.com/office/drawing/2014/main" id="{BBC340E3-0E89-5205-B6D6-D90D5BF654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07327" y="589027"/>
            <a:ext cx="2845203" cy="1494283"/>
          </a:xfrm>
          <a:prstGeom prst="rect">
            <a:avLst/>
          </a:prstGeom>
        </p:spPr>
      </p:pic>
      <p:sp>
        <p:nvSpPr>
          <p:cNvPr id="15" name="TextBox 14">
            <a:extLst>
              <a:ext uri="{FF2B5EF4-FFF2-40B4-BE49-F238E27FC236}">
                <a16:creationId xmlns:a16="http://schemas.microsoft.com/office/drawing/2014/main" id="{0B0FE9F2-19E5-609A-3F8B-60C8B207601E}"/>
              </a:ext>
            </a:extLst>
          </p:cNvPr>
          <p:cNvSpPr txBox="1"/>
          <p:nvPr/>
        </p:nvSpPr>
        <p:spPr>
          <a:xfrm>
            <a:off x="-27964" y="4227344"/>
            <a:ext cx="5521359" cy="2246769"/>
          </a:xfrm>
          <a:prstGeom prst="rect">
            <a:avLst/>
          </a:prstGeom>
          <a:noFill/>
        </p:spPr>
        <p:txBody>
          <a:bodyPr wrap="square">
            <a:spAutoFit/>
          </a:bodyPr>
          <a:lstStyle/>
          <a:p>
            <a:pPr marL="285750" indent="-285750">
              <a:buFont typeface="Arial" panose="020B0604020202020204" pitchFamily="34" charset="0"/>
              <a:buChar char="•"/>
            </a:pP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Первый использовался для атак камикадзе, имел ракетные ускорители и заряд в 1000 кг. </a:t>
            </a:r>
          </a:p>
          <a:p>
            <a:pPr marL="285750" indent="-285750">
              <a:buFont typeface="Arial" panose="020B0604020202020204" pitchFamily="34" charset="0"/>
              <a:buChar char="•"/>
            </a:pP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Второй оснащался системой «Квант», которая позволяла с помощью </a:t>
            </a:r>
            <a:r>
              <a:rPr lang="ru-RU"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ИК</a:t>
            </a:r>
            <a:r>
              <a:rPr lang="ru-R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-прожектора навести планер на цель, автоматически сбросить торпеду и приводниться с последующей эвакуацией летающей лодкой.</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261499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3005</TotalTime>
  <Words>826</Words>
  <Application>Microsoft Office PowerPoint</Application>
  <PresentationFormat>Широкоэкранный</PresentationFormat>
  <Paragraphs>77</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Bahnschrift Light Condensed</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Александр Аксёнов</dc:creator>
  <cp:lastModifiedBy>Александр Аксёнов</cp:lastModifiedBy>
  <cp:revision>72</cp:revision>
  <dcterms:created xsi:type="dcterms:W3CDTF">2022-10-16T16:21:07Z</dcterms:created>
  <dcterms:modified xsi:type="dcterms:W3CDTF">2022-10-18T18:26:47Z</dcterms:modified>
</cp:coreProperties>
</file>