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57" r:id="rId4"/>
    <p:sldId id="275" r:id="rId5"/>
    <p:sldId id="277" r:id="rId6"/>
    <p:sldId id="276" r:id="rId7"/>
    <p:sldId id="258" r:id="rId8"/>
    <p:sldId id="260" r:id="rId9"/>
    <p:sldId id="280" r:id="rId10"/>
    <p:sldId id="279" r:id="rId11"/>
    <p:sldId id="278" r:id="rId12"/>
    <p:sldId id="281" r:id="rId13"/>
    <p:sldId id="261" r:id="rId14"/>
    <p:sldId id="262" r:id="rId15"/>
    <p:sldId id="282" r:id="rId16"/>
    <p:sldId id="283" r:id="rId17"/>
    <p:sldId id="284" r:id="rId18"/>
    <p:sldId id="263" r:id="rId19"/>
    <p:sldId id="264" r:id="rId20"/>
    <p:sldId id="265" r:id="rId21"/>
    <p:sldId id="28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6E63D-B2EF-4FA4-AAA0-2365F38474C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05B1E-8DF8-4116-B028-CB7B8622FA3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47AF-7FE5-4E57-AA9F-8AC5C158BB9C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98B1-42EE-4904-B1C2-B716750762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47AF-7FE5-4E57-AA9F-8AC5C158BB9C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98B1-42EE-4904-B1C2-B716750762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47AF-7FE5-4E57-AA9F-8AC5C158BB9C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98B1-42EE-4904-B1C2-B716750762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47AF-7FE5-4E57-AA9F-8AC5C158BB9C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98B1-42EE-4904-B1C2-B716750762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47AF-7FE5-4E57-AA9F-8AC5C158BB9C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98B1-42EE-4904-B1C2-B716750762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47AF-7FE5-4E57-AA9F-8AC5C158BB9C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98B1-42EE-4904-B1C2-B716750762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47AF-7FE5-4E57-AA9F-8AC5C158BB9C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98B1-42EE-4904-B1C2-B716750762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47AF-7FE5-4E57-AA9F-8AC5C158BB9C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98B1-42EE-4904-B1C2-B716750762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47AF-7FE5-4E57-AA9F-8AC5C158BB9C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98B1-42EE-4904-B1C2-B716750762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47AF-7FE5-4E57-AA9F-8AC5C158BB9C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98B1-42EE-4904-B1C2-B716750762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47AF-7FE5-4E57-AA9F-8AC5C158BB9C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98B1-42EE-4904-B1C2-B716750762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47AF-7FE5-4E57-AA9F-8AC5C158BB9C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E98B1-42EE-4904-B1C2-B716750762C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Candara Light" pitchFamily="34" charset="0"/>
              </a:rPr>
              <a:t>Динамическое программирование</a:t>
            </a:r>
            <a:endParaRPr lang="ru-RU" dirty="0">
              <a:latin typeface="Candara Light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57356" y="2643188"/>
            <a:ext cx="6400800" cy="1314450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algn="r"/>
            <a:r>
              <a:rPr lang="ru-RU" dirty="0" smtClean="0">
                <a:latin typeface="Candara Light" pitchFamily="34" charset="0"/>
              </a:rPr>
              <a:t>Симкина А.В.</a:t>
            </a:r>
            <a:br>
              <a:rPr lang="ru-RU" dirty="0" smtClean="0">
                <a:latin typeface="Candara Light" pitchFamily="34" charset="0"/>
              </a:rPr>
            </a:br>
            <a:r>
              <a:rPr lang="ru-RU" dirty="0" smtClean="0">
                <a:latin typeface="Candara Light" pitchFamily="34" charset="0"/>
              </a:rPr>
              <a:t>24.10.2023</a:t>
            </a:r>
            <a:br>
              <a:rPr lang="ru-RU" dirty="0" smtClean="0">
                <a:latin typeface="Candara Light" pitchFamily="34" charset="0"/>
              </a:rPr>
            </a:br>
            <a:r>
              <a:rPr lang="ru-RU" dirty="0" smtClean="0">
                <a:latin typeface="Candara Light" pitchFamily="34" charset="0"/>
              </a:rPr>
              <a:t>Математическая экономика, кафедра 804, МАИ</a:t>
            </a:r>
            <a:endParaRPr lang="ru-RU" dirty="0">
              <a:latin typeface="Candara Ligh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2066" y="205978"/>
            <a:ext cx="3614734" cy="857250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Candara Light" pitchFamily="34" charset="0"/>
              </a:rPr>
              <a:t>Распределение Q средств между N предприятиями</a:t>
            </a:r>
            <a:endParaRPr lang="ru-RU" sz="28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71472" y="214296"/>
          <a:ext cx="4610100" cy="1028700"/>
        </p:xfrm>
        <a:graphic>
          <a:graphicData uri="http://schemas.openxmlformats.org/drawingml/2006/table">
            <a:tbl>
              <a:tblPr/>
              <a:tblGrid>
                <a:gridCol w="922020"/>
                <a:gridCol w="922020"/>
                <a:gridCol w="922020"/>
                <a:gridCol w="922020"/>
                <a:gridCol w="922020"/>
              </a:tblGrid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ru-RU" sz="1100" i="1" dirty="0" err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 i="1" dirty="0"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с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с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с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с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 6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ru-RU" sz="11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8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ru-RU" sz="11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2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9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ru-RU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4</a:t>
                      </a:r>
                      <a:endParaRPr lang="ru-RU" sz="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ru-RU" sz="11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</a:t>
                      </a:r>
                      <a:endParaRPr lang="ru-RU" sz="8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ru-RU" sz="11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 </a:t>
                      </a:r>
                      <a:endParaRPr lang="ru-RU" sz="8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ru-RU" sz="11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800" b="1" dirty="0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12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11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13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18             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16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285852" y="1500180"/>
            <a:ext cx="7429488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Пусть N = 4, Q =5, значения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</a:t>
            </a:r>
            <a:r>
              <a:rPr kumimoji="0" lang="ru-RU" sz="12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х</a:t>
            </a:r>
            <a:r>
              <a:rPr kumimoji="0" lang="ru-RU" sz="12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заданы в табл</a:t>
            </a:r>
            <a:r>
              <a:rPr lang="ru-RU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ице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Как и в предыдущем примере начинаем анализ с последнего предприятия. Индекс «1» соответствует последнему предприятию, а индекс «4» –</a:t>
            </a:r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первому. Для n=1 прибыль проставлена в последней колонке.          </a:t>
            </a:r>
          </a:p>
          <a:p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ru-RU" sz="1400" dirty="0" smtClean="0">
                <a:latin typeface="Cambria Math" pitchFamily="18" charset="0"/>
                <a:ea typeface="Cambria Math" pitchFamily="18" charset="0"/>
              </a:rPr>
            </a:b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Для </a:t>
            </a:r>
            <a:r>
              <a:rPr lang="ru-RU" sz="1400" b="1" dirty="0" smtClean="0">
                <a:latin typeface="Cambria Math" pitchFamily="18" charset="0"/>
                <a:ea typeface="Cambria Math" pitchFamily="18" charset="0"/>
              </a:rPr>
              <a:t>n=2    </a:t>
            </a:r>
            <a:endParaRPr lang="ru-RU" sz="14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(0)]=0                                                                  при </a:t>
            </a:r>
            <a:r>
              <a:rPr lang="ru-RU" sz="14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(0)=0,</a:t>
            </a:r>
          </a:p>
          <a:p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(1)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(0),с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(1)]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[</a:t>
            </a:r>
            <a:r>
              <a:rPr lang="ru-RU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+0,0+</a:t>
            </a: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]=4           при </a:t>
            </a:r>
            <a:r>
              <a:rPr lang="ru-RU" sz="14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(1)=0,</a:t>
            </a:r>
          </a:p>
          <a:p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(2)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(2)+f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(0),c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(1),с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(2)]=</a:t>
            </a:r>
          </a:p>
          <a:p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[</a:t>
            </a:r>
            <a:r>
              <a:rPr lang="ru-RU" sz="1400" b="1" dirty="0" smtClean="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+0,</a:t>
            </a:r>
            <a:r>
              <a:rPr lang="ru-RU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,0+</a:t>
            </a:r>
            <a:r>
              <a:rPr lang="ru-RU" sz="1400" b="1" dirty="0" smtClean="0">
                <a:solidFill>
                  <a:schemeClr val="accent3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]=7                                                                </a:t>
            </a:r>
            <a:r>
              <a:rPr lang="ru-RU" sz="1400" u="sng" dirty="0" smtClean="0">
                <a:latin typeface="Cambria Math" pitchFamily="18" charset="0"/>
                <a:ea typeface="Cambria Math" pitchFamily="18" charset="0"/>
              </a:rPr>
              <a:t>при </a:t>
            </a:r>
            <a:r>
              <a:rPr lang="ru-RU" sz="1400" i="1" u="sng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400" u="sng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u="sng" dirty="0" smtClean="0">
                <a:latin typeface="Cambria Math" pitchFamily="18" charset="0"/>
                <a:ea typeface="Cambria Math" pitchFamily="18" charset="0"/>
              </a:rPr>
              <a:t>(2)=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1,</a:t>
            </a:r>
          </a:p>
          <a:p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(3)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(3)+f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(0),с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(2)+f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(1),с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(2),с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(3)]=</a:t>
            </a:r>
          </a:p>
          <a:p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        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[</a:t>
            </a:r>
            <a:r>
              <a:rPr lang="ru-RU" sz="14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+0,</a:t>
            </a:r>
            <a:r>
              <a:rPr lang="ru-RU" sz="1400" b="1" dirty="0" smtClean="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ru-RU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ru-RU" sz="1400" b="1" dirty="0" smtClean="0">
                <a:solidFill>
                  <a:schemeClr val="accent3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,0+</a:t>
            </a:r>
            <a:r>
              <a:rPr lang="ru-RU" sz="1400" b="1" dirty="0" smtClean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8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]=9                                                      при </a:t>
            </a:r>
            <a:r>
              <a:rPr lang="ru-RU" sz="14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(3)=1,</a:t>
            </a:r>
          </a:p>
          <a:p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(4)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(4)+f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(0),с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(3)+f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(1),с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(2)+f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(2),с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(3),с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(4)]=</a:t>
            </a:r>
          </a:p>
          <a:p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             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[11+0,</a:t>
            </a:r>
            <a:r>
              <a:rPr lang="ru-RU" sz="14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ru-RU" sz="1400" b="1" dirty="0" smtClean="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ru-RU" sz="1400" b="1" dirty="0" smtClean="0">
                <a:solidFill>
                  <a:schemeClr val="accent3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ru-RU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ru-RU" sz="1400" b="1" dirty="0" smtClean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8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,0+13]=13                                 при </a:t>
            </a:r>
            <a:r>
              <a:rPr lang="ru-RU" sz="1400" i="1" dirty="0" smtClean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(4)=0,</a:t>
            </a:r>
          </a:p>
          <a:p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 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(5)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(5)+f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(0),с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(4)+f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(1),с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(3)+f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(2),с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(2)+f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(3),с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(4),с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(5)]  </a:t>
            </a:r>
          </a:p>
          <a:p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[18+0,11+</a:t>
            </a: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ru-RU" sz="14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ru-RU" sz="1400" b="1" dirty="0" smtClean="0">
                <a:solidFill>
                  <a:schemeClr val="accent3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ru-RU" sz="1400" b="1" dirty="0" smtClean="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ru-RU" sz="1400" b="1" dirty="0" smtClean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8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ru-RU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+13,0+16]=18                        при x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(5)=5.</a:t>
            </a:r>
            <a:endParaRPr lang="ru-RU" sz="14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2066" y="205978"/>
            <a:ext cx="3614734" cy="857250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Candara Light" pitchFamily="34" charset="0"/>
              </a:rPr>
              <a:t>Распределение Q средств между N предприятиями</a:t>
            </a:r>
            <a:endParaRPr lang="ru-RU" sz="28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71472" y="214296"/>
          <a:ext cx="4610100" cy="1028700"/>
        </p:xfrm>
        <a:graphic>
          <a:graphicData uri="http://schemas.openxmlformats.org/drawingml/2006/table">
            <a:tbl>
              <a:tblPr/>
              <a:tblGrid>
                <a:gridCol w="922020"/>
                <a:gridCol w="922020"/>
                <a:gridCol w="922020"/>
                <a:gridCol w="922020"/>
                <a:gridCol w="922020"/>
              </a:tblGrid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ru-RU" sz="1100" i="1" dirty="0" err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 i="1" dirty="0"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с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с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с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с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ru-RU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 3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2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9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6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7 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12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11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13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18             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16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142976" y="1285866"/>
            <a:ext cx="742948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Для </a:t>
            </a:r>
            <a:r>
              <a:rPr lang="ru-RU" sz="1200" b="1" dirty="0">
                <a:latin typeface="Cambria Math" pitchFamily="18" charset="0"/>
                <a:ea typeface="Cambria Math" pitchFamily="18" charset="0"/>
              </a:rPr>
              <a:t>n=2    </a:t>
            </a:r>
            <a:endParaRPr lang="ru-RU" sz="1200" dirty="0">
              <a:latin typeface="Cambria Math" pitchFamily="18" charset="0"/>
              <a:ea typeface="Cambria Math" pitchFamily="18" charset="0"/>
            </a:endParaRPr>
          </a:p>
          <a:p>
            <a:r>
              <a:rPr lang="ru-RU" sz="1200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(0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)=0          при </a:t>
            </a:r>
            <a:r>
              <a:rPr lang="ru-RU" sz="1200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(0)=0,</a:t>
            </a:r>
          </a:p>
          <a:p>
            <a:r>
              <a:rPr lang="ru-RU" sz="1200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(1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)=</a:t>
            </a:r>
            <a:r>
              <a:rPr lang="ru-RU" sz="1200" b="1" dirty="0" smtClean="0">
                <a:solidFill>
                  <a:schemeClr val="accent3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 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         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при </a:t>
            </a:r>
            <a:r>
              <a:rPr lang="ru-RU" sz="1200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(1)=0,</a:t>
            </a:r>
          </a:p>
          <a:p>
            <a:r>
              <a:rPr lang="ru-RU" sz="1200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(2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)=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7          </a:t>
            </a:r>
            <a:r>
              <a:rPr lang="ru-RU" sz="1200" u="sng" dirty="0" smtClean="0">
                <a:latin typeface="Cambria Math" pitchFamily="18" charset="0"/>
                <a:ea typeface="Cambria Math" pitchFamily="18" charset="0"/>
              </a:rPr>
              <a:t>при </a:t>
            </a:r>
            <a:r>
              <a:rPr lang="ru-RU" sz="1200" i="1" u="sng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200" u="sng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u="sng" dirty="0">
                <a:latin typeface="Cambria Math" pitchFamily="18" charset="0"/>
                <a:ea typeface="Cambria Math" pitchFamily="18" charset="0"/>
              </a:rPr>
              <a:t>(2)=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1,</a:t>
            </a:r>
          </a:p>
          <a:p>
            <a:r>
              <a:rPr lang="ru-RU" sz="1200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)=9          при </a:t>
            </a:r>
            <a:r>
              <a:rPr lang="ru-RU" sz="1200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(3)=1,</a:t>
            </a: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(4)=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13        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при </a:t>
            </a:r>
            <a:r>
              <a:rPr lang="ru-RU" sz="1200" i="1" dirty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(4)=0,</a:t>
            </a:r>
          </a:p>
          <a:p>
            <a:r>
              <a:rPr lang="ru-RU" sz="1200" dirty="0">
                <a:latin typeface="Cambria Math" pitchFamily="18" charset="0"/>
                <a:ea typeface="Cambria Math" pitchFamily="18" charset="0"/>
              </a:rPr>
              <a:t> 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(5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)=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18       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при 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(5)=5.</a:t>
            </a:r>
          </a:p>
          <a:p>
            <a:r>
              <a:rPr lang="ru-RU" sz="1200" dirty="0">
                <a:latin typeface="Cambria Math" pitchFamily="18" charset="0"/>
                <a:ea typeface="Cambria Math" pitchFamily="18" charset="0"/>
              </a:rPr>
              <a:t>Для </a:t>
            </a:r>
            <a:r>
              <a:rPr lang="ru-RU" sz="1200" b="1" dirty="0">
                <a:latin typeface="Cambria Math" pitchFamily="18" charset="0"/>
                <a:ea typeface="Cambria Math" pitchFamily="18" charset="0"/>
              </a:rPr>
              <a:t>n=3</a:t>
            </a:r>
            <a:r>
              <a:rPr lang="ru-RU" sz="1200" i="1" dirty="0">
                <a:latin typeface="Cambria Math" pitchFamily="18" charset="0"/>
                <a:ea typeface="Cambria Math" pitchFamily="18" charset="0"/>
              </a:rPr>
              <a:t>    </a:t>
            </a:r>
            <a:endParaRPr lang="ru-RU" sz="1200" dirty="0">
              <a:latin typeface="Cambria Math" pitchFamily="18" charset="0"/>
              <a:ea typeface="Cambria Math" pitchFamily="18" charset="0"/>
            </a:endParaRPr>
          </a:p>
          <a:p>
            <a:r>
              <a:rPr lang="ru-RU" sz="1200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(0)</a:t>
            </a:r>
            <a:r>
              <a:rPr lang="ru-RU" sz="1200" dirty="0" err="1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(0)]=0                                                           при x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(0)=0,</a:t>
            </a:r>
          </a:p>
          <a:p>
            <a:r>
              <a:rPr lang="ru-RU" sz="1200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(1)</a:t>
            </a:r>
            <a:r>
              <a:rPr lang="ru-RU" sz="1200" dirty="0" err="1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(0),с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(1)]</a:t>
            </a:r>
            <a:r>
              <a:rPr lang="ru-RU" sz="1200" dirty="0" err="1">
                <a:latin typeface="Cambria Math" pitchFamily="18" charset="0"/>
                <a:ea typeface="Cambria Math" pitchFamily="18" charset="0"/>
              </a:rPr>
              <a:t>=</a:t>
            </a:r>
            <a:r>
              <a:rPr lang="ru-RU" sz="1200" dirty="0" err="1" smtClean="0">
                <a:latin typeface="Cambria Math" pitchFamily="18" charset="0"/>
                <a:ea typeface="Cambria Math" pitchFamily="18" charset="0"/>
              </a:rPr>
              <a:t>mах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[</a:t>
            </a:r>
            <a:r>
              <a:rPr lang="ru-RU" sz="1200" b="1" dirty="0" smtClean="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+0,0+</a:t>
            </a:r>
            <a:r>
              <a:rPr lang="ru-RU" sz="1200" b="1" dirty="0" smtClean="0">
                <a:solidFill>
                  <a:schemeClr val="accent3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]=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6               при </a:t>
            </a:r>
            <a:r>
              <a:rPr lang="ru-RU" sz="1200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(1)=1,</a:t>
            </a:r>
          </a:p>
          <a:p>
            <a:r>
              <a:rPr lang="ru-RU" sz="1200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(2)</a:t>
            </a:r>
            <a:r>
              <a:rPr lang="ru-RU" sz="1200" dirty="0" err="1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(2)+f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(0),c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(1),с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(2)]=</a:t>
            </a:r>
          </a:p>
          <a:p>
            <a:r>
              <a:rPr lang="ru-RU" sz="1200" dirty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ru-RU" sz="1200" dirty="0" err="1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[9+0,</a:t>
            </a:r>
            <a:r>
              <a:rPr lang="ru-RU" sz="1200" b="1" dirty="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ru-RU" sz="1200" b="1" dirty="0">
                <a:solidFill>
                  <a:schemeClr val="accent3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,0+7]=10                                                      при </a:t>
            </a:r>
            <a:r>
              <a:rPr lang="ru-RU" sz="1200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(2)=1,</a:t>
            </a:r>
          </a:p>
          <a:p>
            <a:r>
              <a:rPr lang="ru-RU" sz="1200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(3)</a:t>
            </a:r>
            <a:r>
              <a:rPr lang="ru-RU" sz="1200" dirty="0" err="1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(3)+f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(0),с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(2)+f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(1),с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(2),с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(3)]=</a:t>
            </a:r>
          </a:p>
          <a:p>
            <a:r>
              <a:rPr lang="ru-RU" sz="1200" dirty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ru-RU" sz="1200" dirty="0" err="1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[11+0,9+</a:t>
            </a:r>
            <a:r>
              <a:rPr lang="ru-RU" sz="1200" b="1" dirty="0">
                <a:solidFill>
                  <a:schemeClr val="accent3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ru-RU" sz="1200" b="1" dirty="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+7,0+9]=13                                   при </a:t>
            </a:r>
            <a:r>
              <a:rPr lang="ru-RU" sz="1200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(3)=1 или 2,</a:t>
            </a:r>
          </a:p>
          <a:p>
            <a:r>
              <a:rPr lang="ru-RU" sz="1200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(4)</a:t>
            </a:r>
            <a:r>
              <a:rPr lang="ru-RU" sz="1200" dirty="0" err="1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(4)+f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(0),с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(3)+f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(1),с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(2)+f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(2),с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(3),с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(4)]=</a:t>
            </a:r>
          </a:p>
          <a:p>
            <a:r>
              <a:rPr lang="ru-RU" sz="1200" dirty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ru-RU" sz="1200" dirty="0" err="1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[13+0,11+</a:t>
            </a:r>
            <a:r>
              <a:rPr lang="ru-RU" sz="1200" b="1" dirty="0">
                <a:solidFill>
                  <a:schemeClr val="accent3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,9+7,</a:t>
            </a:r>
            <a:r>
              <a:rPr lang="ru-RU" sz="1200" b="1" dirty="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+9,0+13]=16                                  </a:t>
            </a:r>
            <a:r>
              <a:rPr lang="ru-RU" sz="1200" u="sng" dirty="0">
                <a:latin typeface="Cambria Math" pitchFamily="18" charset="0"/>
                <a:ea typeface="Cambria Math" pitchFamily="18" charset="0"/>
              </a:rPr>
              <a:t>при </a:t>
            </a:r>
            <a:r>
              <a:rPr lang="ru-RU" sz="1200" i="1" u="sng" dirty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sz="1200" u="sng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u="sng" dirty="0">
                <a:latin typeface="Cambria Math" pitchFamily="18" charset="0"/>
                <a:ea typeface="Cambria Math" pitchFamily="18" charset="0"/>
              </a:rPr>
              <a:t>(4)=2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r>
              <a:rPr lang="ru-RU" sz="1200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(5)</a:t>
            </a:r>
            <a:r>
              <a:rPr lang="ru-RU" sz="1200" dirty="0" err="1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(5)+f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(0),с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(4)+f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(1),с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(3)+f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(2),с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(2)+f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(3),с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(4),с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(5)]</a:t>
            </a:r>
          </a:p>
          <a:p>
            <a:r>
              <a:rPr lang="ru-RU" sz="1200" dirty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ru-RU" sz="1200" dirty="0" err="1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[15+0,13+</a:t>
            </a:r>
            <a:r>
              <a:rPr lang="ru-RU" sz="1200" b="1" dirty="0">
                <a:solidFill>
                  <a:schemeClr val="accent3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,11+7,9+9,</a:t>
            </a:r>
            <a:r>
              <a:rPr lang="ru-RU" sz="1200" b="1" dirty="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+13,0+18]=19                       при </a:t>
            </a:r>
            <a:r>
              <a:rPr lang="ru-RU" sz="1200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>
                <a:latin typeface="Cambria Math" pitchFamily="18" charset="0"/>
                <a:ea typeface="Cambria Math" pitchFamily="18" charset="0"/>
              </a:rPr>
              <a:t>(5)=1.</a:t>
            </a:r>
          </a:p>
          <a:p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2066" y="205978"/>
            <a:ext cx="3614734" cy="857250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Candara Light" pitchFamily="34" charset="0"/>
              </a:rPr>
              <a:t>Распределение Q средств между N предприятиями</a:t>
            </a:r>
            <a:endParaRPr lang="ru-RU" sz="28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71472" y="214296"/>
          <a:ext cx="4610100" cy="1028700"/>
        </p:xfrm>
        <a:graphic>
          <a:graphicData uri="http://schemas.openxmlformats.org/drawingml/2006/table">
            <a:tbl>
              <a:tblPr/>
              <a:tblGrid>
                <a:gridCol w="922020"/>
                <a:gridCol w="922020"/>
                <a:gridCol w="922020"/>
                <a:gridCol w="922020"/>
                <a:gridCol w="922020"/>
              </a:tblGrid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ru-RU" sz="1100" i="1" dirty="0" err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 i="1" dirty="0"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с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с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с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с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 6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 3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2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9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6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7 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12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11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13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18             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16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142976" y="1357848"/>
            <a:ext cx="600079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И, наконец, для </a:t>
            </a:r>
            <a:r>
              <a:rPr lang="ru-RU" sz="1200" b="1" dirty="0" smtClean="0">
                <a:latin typeface="Cambria Math" pitchFamily="18" charset="0"/>
                <a:ea typeface="Cambria Math" pitchFamily="18" charset="0"/>
              </a:rPr>
              <a:t>n=4</a:t>
            </a:r>
            <a:endParaRPr lang="ru-RU" sz="12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(0)</a:t>
            </a:r>
            <a:r>
              <a:rPr lang="ru-RU" sz="12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(0)]=0                                                                        при </a:t>
            </a:r>
            <a:r>
              <a:rPr lang="ru-RU" sz="1200" i="1" dirty="0" err="1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2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(0)=0,</a:t>
            </a: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(1)</a:t>
            </a:r>
            <a:r>
              <a:rPr lang="ru-RU" sz="12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(0),с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(1)]</a:t>
            </a:r>
            <a:r>
              <a:rPr lang="ru-RU" sz="12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[8+0,0+</a:t>
            </a:r>
            <a:r>
              <a:rPr lang="ru-RU" sz="1200" b="1" dirty="0" smtClean="0">
                <a:solidFill>
                  <a:srgbClr val="FFC000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]=8               при </a:t>
            </a:r>
            <a:r>
              <a:rPr lang="ru-RU" sz="12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(1)=1,</a:t>
            </a: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(2)</a:t>
            </a:r>
            <a:r>
              <a:rPr lang="ru-RU" sz="12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(2)+f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(0),c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(1),с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(2)]=</a:t>
            </a: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       =mах10+0,8+</a:t>
            </a:r>
            <a:r>
              <a:rPr lang="ru-RU" sz="1200" b="1" dirty="0" smtClean="0">
                <a:solidFill>
                  <a:srgbClr val="FFC000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,0+10]=14                                                   при </a:t>
            </a:r>
            <a:r>
              <a:rPr lang="ru-RU" sz="12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(2)=1,</a:t>
            </a: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(3)</a:t>
            </a:r>
            <a:r>
              <a:rPr lang="ru-RU" sz="12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(3)+f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(0),с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(2)+f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(1),с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(2),с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(3)]=</a:t>
            </a: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ru-RU" sz="12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[11+0,10+</a:t>
            </a:r>
            <a:r>
              <a:rPr lang="ru-RU" sz="1200" b="1" dirty="0" smtClean="0">
                <a:solidFill>
                  <a:srgbClr val="FFC000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,8+10,0+13]=18                                       при </a:t>
            </a:r>
            <a:r>
              <a:rPr lang="ru-RU" sz="12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(3)=1,</a:t>
            </a: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(4)</a:t>
            </a:r>
            <a:r>
              <a:rPr lang="ru-RU" sz="12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(4)+f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(0),с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(3)+f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(1),с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(2)+f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(2),с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(3),с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(4)]=</a:t>
            </a: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ru-RU" sz="12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[12+0,11+</a:t>
            </a:r>
            <a:r>
              <a:rPr lang="ru-RU" sz="1200" b="1" dirty="0" smtClean="0">
                <a:solidFill>
                  <a:srgbClr val="FFC000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,10+10,8+13,0+16]=21                            при </a:t>
            </a:r>
            <a:r>
              <a:rPr lang="ru-RU" sz="1200" i="1" dirty="0" smtClean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(4)=1,</a:t>
            </a: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(5)</a:t>
            </a:r>
            <a:r>
              <a:rPr lang="ru-RU" sz="12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(5)+f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(0),с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(4)+f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(1),с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(3)+f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(2),с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(2)+f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(3),с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(4),с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(5)]</a:t>
            </a: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ru-RU" sz="12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[18+0,12+</a:t>
            </a:r>
            <a:r>
              <a:rPr lang="ru-RU" sz="1200" b="1" dirty="0" smtClean="0">
                <a:solidFill>
                  <a:srgbClr val="FFC000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,11+10,10+13,8+16,0+19]=24                 при </a:t>
            </a:r>
            <a:r>
              <a:rPr lang="ru-RU" sz="1200" i="1" u="sng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200" u="sng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200" u="sng" dirty="0" smtClean="0">
                <a:latin typeface="Cambria Math" pitchFamily="18" charset="0"/>
                <a:ea typeface="Cambria Math" pitchFamily="18" charset="0"/>
              </a:rPr>
              <a:t>(5)=1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Теперь соберем оптимальное решение (при последовательном рассмотрении всех состояний оптимальные переходы подчеркивались):</a:t>
            </a:r>
          </a:p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Для первого предприятия, когда s</a:t>
            </a:r>
            <a:r>
              <a:rPr lang="ru-RU" sz="12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=5, видим, что </a:t>
            </a:r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2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(5)=1, значит, первое предприятие получает 1 и остается s</a:t>
            </a:r>
            <a:r>
              <a:rPr lang="ru-RU" sz="1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=s</a:t>
            </a:r>
            <a:r>
              <a:rPr lang="ru-RU" sz="12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2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(5)=5–1=4. Находим лучшее размещение средств для второго предприятия (на третьем с конца шаге) при s</a:t>
            </a:r>
            <a:r>
              <a:rPr lang="ru-RU" sz="1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=4. Это </a:t>
            </a:r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1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(4)=2, остается s</a:t>
            </a:r>
            <a:r>
              <a:rPr lang="ru-RU" sz="1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=s</a:t>
            </a:r>
            <a:r>
              <a:rPr lang="ru-RU" sz="1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(4)=4–2=2. На втором (с конца) шаге </a:t>
            </a:r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(2)=1 и на последнее предприятие (первый с конца шаг) остается s</a:t>
            </a:r>
            <a:r>
              <a:rPr lang="ru-RU" sz="1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= s</a:t>
            </a:r>
            <a:r>
              <a:rPr lang="ru-RU" sz="1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(2)=2–1=1 и  x</a:t>
            </a:r>
            <a:r>
              <a:rPr lang="ru-RU" sz="1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(1)=1.</a:t>
            </a:r>
          </a:p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    Максимум суммарной прибыли равен 24 </a:t>
            </a:r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у.е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58016" y="1357304"/>
            <a:ext cx="2071734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Для </a:t>
            </a:r>
            <a:r>
              <a:rPr lang="ru-RU" sz="1200" b="1" dirty="0" smtClean="0">
                <a:latin typeface="Cambria Math" pitchFamily="18" charset="0"/>
                <a:ea typeface="Cambria Math" pitchFamily="18" charset="0"/>
              </a:rPr>
              <a:t>n=2    </a:t>
            </a:r>
            <a:endParaRPr lang="ru-RU" sz="12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(0)=0          при </a:t>
            </a:r>
            <a:r>
              <a:rPr lang="ru-RU" sz="12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(0)=0,</a:t>
            </a: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(1)=</a:t>
            </a:r>
            <a:r>
              <a:rPr lang="ru-RU" sz="1200" b="1" dirty="0" smtClean="0">
                <a:solidFill>
                  <a:schemeClr val="accent3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 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         при </a:t>
            </a:r>
            <a:r>
              <a:rPr lang="ru-RU" sz="12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(1)=0,</a:t>
            </a: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(2)=7          </a:t>
            </a:r>
            <a:r>
              <a:rPr lang="ru-RU" sz="1200" u="sng" dirty="0" smtClean="0">
                <a:latin typeface="Cambria Math" pitchFamily="18" charset="0"/>
                <a:ea typeface="Cambria Math" pitchFamily="18" charset="0"/>
              </a:rPr>
              <a:t>при </a:t>
            </a:r>
            <a:r>
              <a:rPr lang="ru-RU" sz="1200" i="1" u="sng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200" u="sng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u="sng" dirty="0" smtClean="0">
                <a:latin typeface="Cambria Math" pitchFamily="18" charset="0"/>
                <a:ea typeface="Cambria Math" pitchFamily="18" charset="0"/>
              </a:rPr>
              <a:t>(2)=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1,</a:t>
            </a: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(3)=9          при </a:t>
            </a:r>
            <a:r>
              <a:rPr lang="ru-RU" sz="12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(3)=1,</a:t>
            </a: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(4)=13        при </a:t>
            </a:r>
            <a:r>
              <a:rPr lang="ru-RU" sz="1200" i="1" dirty="0" smtClean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(4)=0,</a:t>
            </a: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 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(5)=18       при x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(5)=5.</a:t>
            </a:r>
            <a:endParaRPr lang="ru-RU" sz="1200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58016" y="2857502"/>
            <a:ext cx="214314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Для </a:t>
            </a:r>
            <a:r>
              <a:rPr lang="ru-RU" sz="1200" b="1" dirty="0" smtClean="0">
                <a:latin typeface="Cambria Math" pitchFamily="18" charset="0"/>
                <a:ea typeface="Cambria Math" pitchFamily="18" charset="0"/>
              </a:rPr>
              <a:t>n=3</a:t>
            </a:r>
            <a:endParaRPr lang="ru-RU" sz="12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(0)=0          при x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(0)=0,</a:t>
            </a: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(1)=</a:t>
            </a:r>
            <a:r>
              <a:rPr lang="ru-RU" sz="1200" b="1" dirty="0" smtClean="0">
                <a:solidFill>
                  <a:srgbClr val="FFC000"/>
                </a:solidFill>
                <a:latin typeface="Cambria Math" pitchFamily="18" charset="0"/>
                <a:ea typeface="Cambria Math" pitchFamily="18" charset="0"/>
              </a:rPr>
              <a:t>6 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         при </a:t>
            </a:r>
            <a:r>
              <a:rPr lang="ru-RU" sz="12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(1)=1,</a:t>
            </a: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(2)=10        при </a:t>
            </a:r>
            <a:r>
              <a:rPr lang="ru-RU" sz="12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(2)=1,</a:t>
            </a: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(3) =13      при </a:t>
            </a:r>
            <a:r>
              <a:rPr lang="ru-RU" sz="12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(3)=1 или 2,</a:t>
            </a: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(4)=16        </a:t>
            </a:r>
            <a:r>
              <a:rPr lang="ru-RU" sz="1200" u="sng" dirty="0" smtClean="0">
                <a:latin typeface="Cambria Math" pitchFamily="18" charset="0"/>
                <a:ea typeface="Cambria Math" pitchFamily="18" charset="0"/>
              </a:rPr>
              <a:t>при </a:t>
            </a:r>
            <a:r>
              <a:rPr lang="ru-RU" sz="1200" i="1" u="sng" dirty="0" smtClean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sz="1200" u="sng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u="sng" dirty="0" smtClean="0">
                <a:latin typeface="Cambria Math" pitchFamily="18" charset="0"/>
                <a:ea typeface="Cambria Math" pitchFamily="18" charset="0"/>
              </a:rPr>
              <a:t>(4)=2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(5)=19        при </a:t>
            </a:r>
            <a:r>
              <a:rPr lang="ru-RU" sz="12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200" dirty="0" smtClean="0">
                <a:latin typeface="Cambria Math" pitchFamily="18" charset="0"/>
                <a:ea typeface="Cambria Math" pitchFamily="18" charset="0"/>
              </a:rPr>
              <a:t>(5)=1.</a:t>
            </a:r>
            <a:endParaRPr lang="ru-RU" sz="1200" dirty="0" smtClean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ndara Light" pitchFamily="34" charset="0"/>
              </a:rPr>
              <a:t>Задача управления запасами</a:t>
            </a:r>
            <a:endParaRPr lang="ru-RU" dirty="0">
              <a:latin typeface="Candara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1200150"/>
            <a:ext cx="8143932" cy="394335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Необходимо 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разработать такую календарную программу выпуска изделия на плановый период, состоящий из Т временных отрезков, при которой общая сумма затрат на производство и на содержание запасов минимизируется при условии полного и своевременного удовлетворения спроса. Обозначим: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4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ru-RU" sz="3400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– спрос на отрезке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от конца;</a:t>
            </a:r>
          </a:p>
          <a:p>
            <a:pPr>
              <a:buNone/>
            </a:pP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4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</a:t>
            </a:r>
            <a:r>
              <a:rPr lang="ru-RU" sz="3400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ru-RU" sz="3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ru-RU" sz="3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ru-RU" sz="34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,s</a:t>
            </a:r>
            <a:r>
              <a:rPr lang="ru-RU" sz="3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– затраты на отрезке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, связанные с выпуском </a:t>
            </a:r>
            <a:r>
              <a:rPr lang="ru-RU" sz="3400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единиц изделия и с содержанием запасов, объем которых на конец отрезка равен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единиц. В этой системе обозначений подстрочный индекс «1» соответствует конечному, а «Т» – начальному состоянию.  </a:t>
            </a:r>
          </a:p>
          <a:p>
            <a:pPr>
              <a:buNone/>
            </a:pP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	Состояние 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системы  в начале каждого отрезка определяется уровнем запасов, поэтому для принятия решения об объеме выпуска не нужно знать, каким образом достигнут этот уровень, т.е. опять же имеем систему без обратной связи. </a:t>
            </a:r>
          </a:p>
          <a:p>
            <a:pPr>
              <a:buNone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	Пусть </a:t>
            </a:r>
            <a:r>
              <a:rPr lang="ru-RU" sz="34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ru-RU" sz="3400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ru-RU" sz="3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ru-RU" sz="34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ru-RU" sz="3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– стоимость, отвечающая стратегии минимальных затрат на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оставшихся отрезках  при уровне запасов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на начало n-го от конца отрезка;</a:t>
            </a:r>
          </a:p>
          <a:p>
            <a:pPr>
              <a:buNone/>
            </a:pPr>
            <a:r>
              <a:rPr lang="ru-RU" sz="34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4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) – объем выпуска, обеспечивающий достижение </a:t>
            </a:r>
            <a:r>
              <a:rPr lang="ru-RU" sz="34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ru-RU" sz="3400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ru-RU" sz="3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ru-RU" sz="34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ru-RU" sz="3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	Пусть 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уровень запасов на конец планового периода равен нулю, тогда при уровне запасов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на начало последнего (1-го от конца)  отрезка выпуск </a:t>
            </a:r>
            <a:r>
              <a:rPr lang="ru-RU" sz="3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)=d</a:t>
            </a:r>
            <a:r>
              <a:rPr lang="ru-RU" sz="3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   и</a:t>
            </a:r>
          </a:p>
          <a:p>
            <a:pPr>
              <a:buNone/>
            </a:pP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sz="3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ru-RU" sz="34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ru-RU" sz="3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ru-RU" sz="34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ru-RU" sz="3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)= c</a:t>
            </a:r>
            <a:r>
              <a:rPr lang="ru-RU" sz="34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ru-RU" sz="3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ru-RU" sz="34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ru-RU" sz="3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,0)= c</a:t>
            </a:r>
            <a:r>
              <a:rPr lang="ru-RU" sz="34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ru-RU" sz="3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(d</a:t>
            </a:r>
            <a:r>
              <a:rPr lang="ru-RU" sz="34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ru-RU" sz="3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– s,0), s=0,1,…,d</a:t>
            </a:r>
            <a:r>
              <a:rPr lang="ru-RU" sz="34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ru-RU" sz="3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	Заметим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, что если начальный уровень запасов отрезка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 равен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, а объем выпуска – </a:t>
            </a:r>
            <a:r>
              <a:rPr lang="ru-RU" sz="3400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, то величина (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s+</a:t>
            </a:r>
            <a:r>
              <a:rPr lang="ru-RU" sz="3400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34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) – есть уровень запасов на конец данного отрезка, отсюда получаем общее рекуррентное соотношение в виде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ru-RU" sz="3400" dirty="0" smtClean="0">
                <a:latin typeface="Times New Roman" pitchFamily="18" charset="0"/>
                <a:cs typeface="Times New Roman" pitchFamily="18" charset="0"/>
              </a:rPr>
            </a:br>
            <a:endParaRPr lang="ru-RU" sz="3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3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sz="43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sz="43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(s</a:t>
            </a:r>
            <a:r>
              <a:rPr lang="en-US" sz="43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= min</a:t>
            </a:r>
            <a:r>
              <a:rPr lang="en-US" sz="43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sz="43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lang="en-US" sz="43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</a:t>
            </a:r>
            <a:r>
              <a:rPr lang="en-US" sz="4300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sz="43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43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sz="43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s+</a:t>
            </a:r>
            <a:r>
              <a:rPr lang="ru-RU" sz="4300" i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х</a:t>
            </a:r>
            <a:r>
              <a:rPr lang="en-US" sz="43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–</a:t>
            </a:r>
            <a:r>
              <a:rPr lang="en-US" sz="43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300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sz="43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)+ f</a:t>
            </a:r>
            <a:r>
              <a:rPr lang="en-US" sz="43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n-1</a:t>
            </a:r>
            <a:r>
              <a:rPr lang="en-US" sz="43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(s+</a:t>
            </a:r>
            <a:r>
              <a:rPr lang="ru-RU" sz="4300" i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х</a:t>
            </a:r>
            <a:r>
              <a:rPr lang="en-US" sz="43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–</a:t>
            </a:r>
            <a:r>
              <a:rPr lang="en-US" sz="43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300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sz="43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)], n=1,…,</a:t>
            </a:r>
            <a:r>
              <a:rPr lang="ru-RU" sz="43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Т</a:t>
            </a:r>
            <a:r>
              <a:rPr lang="en-US" sz="43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s=0,1,…,d</a:t>
            </a:r>
            <a:r>
              <a:rPr lang="en-US" sz="43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43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+…+ d</a:t>
            </a:r>
            <a:r>
              <a:rPr lang="en-US" sz="43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sz="43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.</a:t>
            </a:r>
            <a:endParaRPr lang="ru-RU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упрощения вычислений предположим, что производственные мощности и складские площади ограничены, пусть </a:t>
            </a:r>
            <a:r>
              <a:rPr lang="ru-RU" sz="34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=0,1,…,5 и s=0,1,…,4. Допустим также, что спрос и затраты постоянны во времени, и пусть d</a:t>
            </a:r>
            <a:r>
              <a:rPr lang="ru-RU" sz="3400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=3, а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34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ru-RU" sz="3400" dirty="0" err="1">
                <a:latin typeface="Times New Roman" pitchFamily="18" charset="0"/>
                <a:cs typeface="Times New Roman" pitchFamily="18" charset="0"/>
              </a:rPr>
              <a:t>hs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, где первое слагаемое относится к производству, а второе определяется стоимостью содержания запасов (арендная плата за складские помещения, проценты за кредит для создания запасов, страховые взносы и собственно расходы по содержанию запасов).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ndara Light" pitchFamily="34" charset="0"/>
              </a:rPr>
              <a:t>Задача управления запасами</a:t>
            </a:r>
            <a:endParaRPr lang="ru-RU" dirty="0">
              <a:latin typeface="Candara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упрощения вычислений предположим, что производственные мощности и складские площади ограничены, пусть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=0,1,…,5 и s=0,1,…,4. Допустим также, что спрос и затраты постоянны во времени, и пусть </a:t>
            </a:r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baseline="-250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hs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где первое слагаемое относится к производству, а второе определяется стоимостью содержания запасов (арендная плата за складские помещения, проценты за кредит для создания запасов, страховые взносы и собственно расходы по содержанию запасов).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Пусть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с(0)=0, с(1)=15, с(2)=17, с(3)=19,с(4)=21, с(5)=23; h=1.</a:t>
            </a:r>
          </a:p>
          <a:p>
            <a:pPr>
              <a:buNone/>
            </a:pPr>
            <a:r>
              <a:rPr lang="ru-RU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Для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 n=1         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ru-RU" dirty="0" err="1" smtClean="0">
                <a:latin typeface="Cambria Math" pitchFamily="18" charset="0"/>
                <a:ea typeface="Cambria Math" pitchFamily="18" charset="0"/>
              </a:rPr>
              <a:t>=с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-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ru-RU" dirty="0" err="1" smtClean="0">
                <a:latin typeface="Cambria Math" pitchFamily="18" charset="0"/>
                <a:ea typeface="Cambria Math" pitchFamily="18" charset="0"/>
              </a:rPr>
              <a:t>=с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(3)=19 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при </a:t>
            </a:r>
            <a:r>
              <a:rPr lang="ru-RU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(0)=3,</a:t>
            </a:r>
          </a:p>
          <a:p>
            <a:pPr>
              <a:buNone/>
            </a:pPr>
            <a:r>
              <a:rPr lang="ru-RU" dirty="0">
                <a:latin typeface="Cambria Math" pitchFamily="18" charset="0"/>
                <a:ea typeface="Cambria Math" pitchFamily="18" charset="0"/>
              </a:rPr>
              <a:t>                         f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ru-RU" dirty="0" err="1">
                <a:latin typeface="Cambria Math" pitchFamily="18" charset="0"/>
                <a:ea typeface="Cambria Math" pitchFamily="18" charset="0"/>
              </a:rPr>
              <a:t>=</a:t>
            </a:r>
            <a:r>
              <a:rPr lang="ru-RU" dirty="0" err="1" smtClean="0">
                <a:latin typeface="Cambria Math" pitchFamily="18" charset="0"/>
                <a:ea typeface="Cambria Math" pitchFamily="18" charset="0"/>
              </a:rPr>
              <a:t>с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-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ru-RU" dirty="0" err="1" smtClean="0">
                <a:latin typeface="Cambria Math" pitchFamily="18" charset="0"/>
                <a:ea typeface="Cambria Math" pitchFamily="18" charset="0"/>
              </a:rPr>
              <a:t>=с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(2)=17 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при </a:t>
            </a:r>
            <a:r>
              <a:rPr lang="ru-RU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(1)=2,</a:t>
            </a:r>
          </a:p>
          <a:p>
            <a:pPr>
              <a:buNone/>
            </a:pPr>
            <a:r>
              <a:rPr lang="ru-RU" dirty="0">
                <a:latin typeface="Cambria Math" pitchFamily="18" charset="0"/>
                <a:ea typeface="Cambria Math" pitchFamily="18" charset="0"/>
              </a:rPr>
              <a:t>                         f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(2)</a:t>
            </a:r>
            <a:r>
              <a:rPr lang="ru-RU" dirty="0" err="1">
                <a:latin typeface="Cambria Math" pitchFamily="18" charset="0"/>
                <a:ea typeface="Cambria Math" pitchFamily="18" charset="0"/>
              </a:rPr>
              <a:t>=</a:t>
            </a:r>
            <a:r>
              <a:rPr lang="ru-RU" dirty="0" err="1" smtClean="0">
                <a:latin typeface="Cambria Math" pitchFamily="18" charset="0"/>
                <a:ea typeface="Cambria Math" pitchFamily="18" charset="0"/>
              </a:rPr>
              <a:t>с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(3-2)</a:t>
            </a:r>
            <a:r>
              <a:rPr lang="ru-RU" dirty="0" err="1" smtClean="0">
                <a:latin typeface="Cambria Math" pitchFamily="18" charset="0"/>
                <a:ea typeface="Cambria Math" pitchFamily="18" charset="0"/>
              </a:rPr>
              <a:t>=с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(1)=15 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при </a:t>
            </a:r>
            <a:r>
              <a:rPr lang="ru-RU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(2)=1,</a:t>
            </a:r>
          </a:p>
          <a:p>
            <a:pPr>
              <a:buNone/>
            </a:pPr>
            <a:r>
              <a:rPr lang="ru-RU" dirty="0">
                <a:latin typeface="Cambria Math" pitchFamily="18" charset="0"/>
                <a:ea typeface="Cambria Math" pitchFamily="18" charset="0"/>
              </a:rPr>
              <a:t>                         f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(3)</a:t>
            </a:r>
            <a:r>
              <a:rPr lang="ru-RU" dirty="0" err="1">
                <a:latin typeface="Cambria Math" pitchFamily="18" charset="0"/>
                <a:ea typeface="Cambria Math" pitchFamily="18" charset="0"/>
              </a:rPr>
              <a:t>=с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(0)=0  при </a:t>
            </a:r>
            <a:r>
              <a:rPr lang="ru-RU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(3)=0.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57290" y="4286262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(s) = min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s+</a:t>
            </a:r>
            <a:r>
              <a:rPr lang="ru-RU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х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–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)+ 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n-1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(s+</a:t>
            </a:r>
            <a:r>
              <a:rPr lang="ru-RU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х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–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)], n=1,…,</a:t>
            </a:r>
            <a:r>
              <a:rPr lang="ru-RU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Т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s=0,1,…,d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+…+ d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00760" y="3286130"/>
            <a:ext cx="3071834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Пусть уровень запасов на конец планового периода равен нулю, тогда при уровне запасов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на начало последнего (1-го от конца)  отрезка выпуск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ru-RU" sz="14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400" baseline="-250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 и</a:t>
            </a:r>
          </a:p>
          <a:p>
            <a:pPr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)= c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ru-RU" sz="1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,0)= c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ru-RU" sz="1400" b="1" dirty="0" smtClean="0">
                <a:solidFill>
                  <a:schemeClr val="accent4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ru-RU" sz="1400" b="1" baseline="-25000" dirty="0" smtClean="0">
                <a:solidFill>
                  <a:schemeClr val="accent4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– s,0), s=0,1,…,d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.</a:t>
            </a:r>
            <a:endParaRPr lang="ru-RU" sz="14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ndara Light" pitchFamily="34" charset="0"/>
              </a:rPr>
              <a:t>Задача управления запасами</a:t>
            </a:r>
            <a:endParaRPr lang="ru-RU" dirty="0">
              <a:latin typeface="Candara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7224" y="1142990"/>
            <a:ext cx="8515352" cy="33944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400" dirty="0"/>
              <a:t>Пусть с(0)=0, с(1)=15, с(2)=17, с(3)=19,с(4)=21, с(5)=23; h=1.</a:t>
            </a:r>
          </a:p>
          <a:p>
            <a:pPr>
              <a:buNone/>
            </a:pPr>
            <a:r>
              <a:rPr lang="ru-RU" sz="1400" dirty="0"/>
              <a:t>Для n=1           f</a:t>
            </a:r>
            <a:r>
              <a:rPr lang="ru-RU" sz="1400" baseline="-25000" dirty="0"/>
              <a:t>1</a:t>
            </a:r>
            <a:r>
              <a:rPr lang="ru-RU" sz="1400" dirty="0"/>
              <a:t>(0)</a:t>
            </a:r>
            <a:r>
              <a:rPr lang="ru-RU" sz="1400" dirty="0" err="1"/>
              <a:t>=с</a:t>
            </a:r>
            <a:r>
              <a:rPr lang="ru-RU" sz="1400" dirty="0"/>
              <a:t>(3)=19 при </a:t>
            </a:r>
            <a:r>
              <a:rPr lang="ru-RU" sz="1400" i="1" dirty="0"/>
              <a:t>x</a:t>
            </a:r>
            <a:r>
              <a:rPr lang="ru-RU" sz="1400" baseline="-25000" dirty="0"/>
              <a:t>1</a:t>
            </a:r>
            <a:r>
              <a:rPr lang="ru-RU" sz="1400" dirty="0"/>
              <a:t>(0)=3,</a:t>
            </a:r>
          </a:p>
          <a:p>
            <a:pPr>
              <a:buNone/>
            </a:pPr>
            <a:r>
              <a:rPr lang="ru-RU" sz="1400" dirty="0"/>
              <a:t>                         f</a:t>
            </a:r>
            <a:r>
              <a:rPr lang="ru-RU" sz="1400" baseline="-25000" dirty="0"/>
              <a:t>1</a:t>
            </a:r>
            <a:r>
              <a:rPr lang="ru-RU" sz="1400" dirty="0"/>
              <a:t>(1)</a:t>
            </a:r>
            <a:r>
              <a:rPr lang="ru-RU" sz="1400" dirty="0" err="1"/>
              <a:t>=с</a:t>
            </a:r>
            <a:r>
              <a:rPr lang="ru-RU" sz="1400" dirty="0"/>
              <a:t>(2)=17 при </a:t>
            </a:r>
            <a:r>
              <a:rPr lang="ru-RU" sz="1400" i="1" dirty="0"/>
              <a:t>x</a:t>
            </a:r>
            <a:r>
              <a:rPr lang="ru-RU" sz="1400" baseline="-25000" dirty="0"/>
              <a:t>1</a:t>
            </a:r>
            <a:r>
              <a:rPr lang="ru-RU" sz="1400" dirty="0"/>
              <a:t>(1)=2,</a:t>
            </a:r>
          </a:p>
          <a:p>
            <a:pPr>
              <a:buNone/>
            </a:pPr>
            <a:r>
              <a:rPr lang="ru-RU" sz="1400" dirty="0"/>
              <a:t>                         f</a:t>
            </a:r>
            <a:r>
              <a:rPr lang="ru-RU" sz="1400" baseline="-25000" dirty="0"/>
              <a:t>1</a:t>
            </a:r>
            <a:r>
              <a:rPr lang="ru-RU" sz="1400" dirty="0"/>
              <a:t>(2)</a:t>
            </a:r>
            <a:r>
              <a:rPr lang="ru-RU" sz="1400" dirty="0" err="1"/>
              <a:t>=с</a:t>
            </a:r>
            <a:r>
              <a:rPr lang="ru-RU" sz="1400" dirty="0"/>
              <a:t>(1)=15 при </a:t>
            </a:r>
            <a:r>
              <a:rPr lang="ru-RU" sz="1400" i="1" dirty="0"/>
              <a:t>x</a:t>
            </a:r>
            <a:r>
              <a:rPr lang="ru-RU" sz="1400" baseline="-25000" dirty="0"/>
              <a:t>1</a:t>
            </a:r>
            <a:r>
              <a:rPr lang="ru-RU" sz="1400" dirty="0"/>
              <a:t>(2)=1,</a:t>
            </a:r>
          </a:p>
          <a:p>
            <a:pPr>
              <a:buNone/>
            </a:pPr>
            <a:r>
              <a:rPr lang="ru-RU" sz="1400" dirty="0"/>
              <a:t>                         f</a:t>
            </a:r>
            <a:r>
              <a:rPr lang="ru-RU" sz="1400" baseline="-25000" dirty="0"/>
              <a:t>1</a:t>
            </a:r>
            <a:r>
              <a:rPr lang="ru-RU" sz="1400" dirty="0"/>
              <a:t>(3)</a:t>
            </a:r>
            <a:r>
              <a:rPr lang="ru-RU" sz="1400" dirty="0" err="1"/>
              <a:t>=с</a:t>
            </a:r>
            <a:r>
              <a:rPr lang="ru-RU" sz="1400" dirty="0"/>
              <a:t>(0)=0  при </a:t>
            </a:r>
            <a:r>
              <a:rPr lang="ru-RU" sz="1400" i="1" dirty="0"/>
              <a:t>x</a:t>
            </a:r>
            <a:r>
              <a:rPr lang="ru-RU" sz="1400" baseline="-25000" dirty="0"/>
              <a:t>1</a:t>
            </a:r>
            <a:r>
              <a:rPr lang="ru-RU" sz="1400" dirty="0"/>
              <a:t>(3)=0.</a:t>
            </a:r>
          </a:p>
          <a:p>
            <a:pPr>
              <a:buNone/>
            </a:pPr>
            <a:r>
              <a:rPr lang="ru-RU" sz="1400" dirty="0"/>
              <a:t>Для n=2  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ru-RU" sz="1400" dirty="0" smtClean="0"/>
              <a:t>f</a:t>
            </a:r>
            <a:r>
              <a:rPr lang="ru-RU" sz="1400" baseline="-25000" dirty="0" smtClean="0"/>
              <a:t>2</a:t>
            </a:r>
            <a:r>
              <a:rPr lang="ru-RU" sz="1400" dirty="0" smtClean="0"/>
              <a:t>(0</a:t>
            </a:r>
            <a:r>
              <a:rPr lang="ru-RU" sz="1400" dirty="0"/>
              <a:t>)</a:t>
            </a:r>
            <a:r>
              <a:rPr lang="ru-RU" sz="1400" dirty="0" err="1"/>
              <a:t>=min</a:t>
            </a:r>
            <a:r>
              <a:rPr lang="ru-RU" sz="1400" dirty="0"/>
              <a:t>[с(3</a:t>
            </a:r>
            <a:r>
              <a:rPr lang="ru-RU" sz="1400" dirty="0" smtClean="0"/>
              <a:t>)+</a:t>
            </a:r>
            <a:r>
              <a:rPr lang="en-US" sz="1400" dirty="0" smtClean="0"/>
              <a:t>1·0</a:t>
            </a:r>
            <a:r>
              <a:rPr lang="ru-RU" sz="1400" dirty="0" smtClean="0"/>
              <a:t>+f</a:t>
            </a:r>
            <a:r>
              <a:rPr lang="ru-RU" sz="1400" baseline="-25000" dirty="0" smtClean="0"/>
              <a:t>1</a:t>
            </a:r>
            <a:r>
              <a:rPr lang="ru-RU" sz="1400" dirty="0" smtClean="0"/>
              <a:t>(0</a:t>
            </a:r>
            <a:r>
              <a:rPr lang="ru-RU" sz="1400" dirty="0"/>
              <a:t>),</a:t>
            </a:r>
            <a:r>
              <a:rPr lang="ru-RU" sz="1400" dirty="0" err="1"/>
              <a:t>c</a:t>
            </a:r>
            <a:r>
              <a:rPr lang="ru-RU" sz="1400" dirty="0"/>
              <a:t>(4</a:t>
            </a:r>
            <a:r>
              <a:rPr lang="ru-RU" sz="1400" dirty="0" smtClean="0"/>
              <a:t>)+</a:t>
            </a:r>
            <a:r>
              <a:rPr lang="en-US" sz="1400" dirty="0" smtClean="0"/>
              <a:t>1·</a:t>
            </a:r>
            <a:r>
              <a:rPr lang="ru-RU" sz="1400" dirty="0" smtClean="0"/>
              <a:t>1+f</a:t>
            </a:r>
            <a:r>
              <a:rPr lang="ru-RU" sz="1400" baseline="-25000" dirty="0" smtClean="0"/>
              <a:t>1</a:t>
            </a:r>
            <a:r>
              <a:rPr lang="ru-RU" sz="1400" dirty="0" smtClean="0"/>
              <a:t>(1</a:t>
            </a:r>
            <a:r>
              <a:rPr lang="ru-RU" sz="1400" dirty="0"/>
              <a:t>),</a:t>
            </a:r>
            <a:r>
              <a:rPr lang="ru-RU" sz="1400" dirty="0" err="1"/>
              <a:t>c</a:t>
            </a:r>
            <a:r>
              <a:rPr lang="ru-RU" sz="1400" dirty="0"/>
              <a:t>(5</a:t>
            </a:r>
            <a:r>
              <a:rPr lang="ru-RU" sz="1400" dirty="0" smtClean="0"/>
              <a:t>)+</a:t>
            </a:r>
            <a:r>
              <a:rPr lang="en-US" sz="1400" dirty="0" smtClean="0"/>
              <a:t>1·</a:t>
            </a:r>
            <a:r>
              <a:rPr lang="ru-RU" sz="1400" dirty="0" smtClean="0"/>
              <a:t>2+f</a:t>
            </a:r>
            <a:r>
              <a:rPr lang="ru-RU" sz="1400" baseline="-25000" dirty="0" smtClean="0"/>
              <a:t>1</a:t>
            </a:r>
            <a:r>
              <a:rPr lang="ru-RU" sz="1400" dirty="0" smtClean="0"/>
              <a:t>(2)] </a:t>
            </a:r>
            <a:r>
              <a:rPr lang="ru-RU" sz="1400" dirty="0" err="1"/>
              <a:t>=min</a:t>
            </a:r>
            <a:r>
              <a:rPr lang="ru-RU" sz="1400" dirty="0"/>
              <a:t>[19+19,21+1+17,23+2+15]=38 при </a:t>
            </a:r>
            <a:r>
              <a:rPr lang="ru-RU" sz="1400" i="1" dirty="0"/>
              <a:t>x</a:t>
            </a:r>
            <a:r>
              <a:rPr lang="ru-RU" sz="1400" baseline="-25000" dirty="0"/>
              <a:t>2</a:t>
            </a:r>
            <a:r>
              <a:rPr lang="ru-RU" sz="1400" dirty="0"/>
              <a:t>(0)=3,</a:t>
            </a:r>
          </a:p>
          <a:p>
            <a:pPr>
              <a:buNone/>
            </a:pPr>
            <a:r>
              <a:rPr lang="ru-RU" sz="1400" dirty="0"/>
              <a:t>  </a:t>
            </a:r>
            <a:r>
              <a:rPr lang="ru-RU" sz="1400" dirty="0" smtClean="0"/>
              <a:t>f</a:t>
            </a:r>
            <a:r>
              <a:rPr lang="ru-RU" sz="1400" baseline="-25000" dirty="0" smtClean="0"/>
              <a:t>2</a:t>
            </a:r>
            <a:r>
              <a:rPr lang="ru-RU" sz="1400" dirty="0" smtClean="0"/>
              <a:t>(1</a:t>
            </a:r>
            <a:r>
              <a:rPr lang="ru-RU" sz="1400" dirty="0"/>
              <a:t>)</a:t>
            </a:r>
            <a:r>
              <a:rPr lang="ru-RU" sz="1400" dirty="0" err="1"/>
              <a:t>=min</a:t>
            </a:r>
            <a:r>
              <a:rPr lang="ru-RU" sz="1400" dirty="0"/>
              <a:t>[с(2</a:t>
            </a:r>
            <a:r>
              <a:rPr lang="ru-RU" sz="1400" dirty="0" smtClean="0"/>
              <a:t>)+</a:t>
            </a:r>
            <a:r>
              <a:rPr lang="en-US" sz="1400" dirty="0" smtClean="0"/>
              <a:t>1·</a:t>
            </a:r>
            <a:r>
              <a:rPr lang="ru-RU" sz="1400" dirty="0" smtClean="0"/>
              <a:t>0+f</a:t>
            </a:r>
            <a:r>
              <a:rPr lang="ru-RU" sz="1400" baseline="-25000" dirty="0" smtClean="0"/>
              <a:t>1</a:t>
            </a:r>
            <a:r>
              <a:rPr lang="ru-RU" sz="1400" dirty="0" smtClean="0"/>
              <a:t>(0</a:t>
            </a:r>
            <a:r>
              <a:rPr lang="ru-RU" sz="1400" dirty="0"/>
              <a:t>),</a:t>
            </a:r>
            <a:r>
              <a:rPr lang="ru-RU" sz="1400" dirty="0" err="1"/>
              <a:t>c</a:t>
            </a:r>
            <a:r>
              <a:rPr lang="ru-RU" sz="1400" dirty="0"/>
              <a:t>(3</a:t>
            </a:r>
            <a:r>
              <a:rPr lang="ru-RU" sz="1400" dirty="0" smtClean="0"/>
              <a:t>)+</a:t>
            </a:r>
            <a:r>
              <a:rPr lang="en-US" sz="1400" dirty="0" smtClean="0"/>
              <a:t>1·</a:t>
            </a:r>
            <a:r>
              <a:rPr lang="ru-RU" sz="1400" dirty="0" smtClean="0"/>
              <a:t>1+f</a:t>
            </a:r>
            <a:r>
              <a:rPr lang="ru-RU" sz="1400" baseline="-25000" dirty="0" smtClean="0"/>
              <a:t>1</a:t>
            </a:r>
            <a:r>
              <a:rPr lang="ru-RU" sz="1400" dirty="0" smtClean="0"/>
              <a:t>(1</a:t>
            </a:r>
            <a:r>
              <a:rPr lang="ru-RU" sz="1400" dirty="0"/>
              <a:t>),</a:t>
            </a:r>
            <a:r>
              <a:rPr lang="ru-RU" sz="1400" dirty="0" err="1"/>
              <a:t>c</a:t>
            </a:r>
            <a:r>
              <a:rPr lang="ru-RU" sz="1400" dirty="0"/>
              <a:t>(4</a:t>
            </a:r>
            <a:r>
              <a:rPr lang="ru-RU" sz="1400" dirty="0" smtClean="0"/>
              <a:t>)+</a:t>
            </a:r>
            <a:r>
              <a:rPr lang="en-US" sz="1400" dirty="0" smtClean="0"/>
              <a:t>1·</a:t>
            </a:r>
            <a:r>
              <a:rPr lang="ru-RU" sz="1400" dirty="0" smtClean="0"/>
              <a:t>2+f</a:t>
            </a:r>
            <a:r>
              <a:rPr lang="ru-RU" sz="1400" baseline="-25000" dirty="0" smtClean="0"/>
              <a:t>1</a:t>
            </a:r>
            <a:r>
              <a:rPr lang="ru-RU" sz="1400" dirty="0" smtClean="0"/>
              <a:t>(2</a:t>
            </a:r>
            <a:r>
              <a:rPr lang="ru-RU" sz="1400" dirty="0"/>
              <a:t>),</a:t>
            </a:r>
            <a:r>
              <a:rPr lang="ru-RU" sz="1400" dirty="0" err="1"/>
              <a:t>c</a:t>
            </a:r>
            <a:r>
              <a:rPr lang="ru-RU" sz="1400" dirty="0"/>
              <a:t>(5</a:t>
            </a:r>
            <a:r>
              <a:rPr lang="ru-RU" sz="1400" dirty="0" smtClean="0"/>
              <a:t>)+</a:t>
            </a:r>
            <a:r>
              <a:rPr lang="en-US" sz="1400" dirty="0" smtClean="0"/>
              <a:t>1·</a:t>
            </a:r>
            <a:r>
              <a:rPr lang="ru-RU" sz="1400" dirty="0" smtClean="0"/>
              <a:t>3+f</a:t>
            </a:r>
            <a:r>
              <a:rPr lang="ru-RU" sz="1400" baseline="-25000" dirty="0" smtClean="0"/>
              <a:t>1</a:t>
            </a:r>
            <a:r>
              <a:rPr lang="ru-RU" sz="1400" dirty="0" smtClean="0"/>
              <a:t>(3)]</a:t>
            </a:r>
            <a:r>
              <a:rPr lang="ru-RU" sz="1400" dirty="0" err="1" smtClean="0"/>
              <a:t>=</a:t>
            </a:r>
            <a:r>
              <a:rPr lang="ru-RU" sz="1400" dirty="0" err="1"/>
              <a:t>min</a:t>
            </a:r>
            <a:r>
              <a:rPr lang="ru-RU" sz="1400" dirty="0"/>
              <a:t>[17+19,19+1+17,21+2+15,23+3+0]=</a:t>
            </a:r>
            <a:r>
              <a:rPr lang="ru-RU" sz="1400" dirty="0" smtClean="0"/>
              <a:t>26 при </a:t>
            </a:r>
            <a:r>
              <a:rPr lang="ru-RU" sz="1400" i="1" dirty="0"/>
              <a:t>x</a:t>
            </a:r>
            <a:r>
              <a:rPr lang="ru-RU" sz="1400" baseline="-25000" dirty="0"/>
              <a:t>2</a:t>
            </a:r>
            <a:r>
              <a:rPr lang="ru-RU" sz="1400" dirty="0"/>
              <a:t>(1)=5,</a:t>
            </a:r>
          </a:p>
          <a:p>
            <a:pPr>
              <a:buNone/>
            </a:pPr>
            <a:r>
              <a:rPr lang="ru-RU" sz="1400" dirty="0"/>
              <a:t>              </a:t>
            </a:r>
            <a:r>
              <a:rPr lang="en-US" sz="1400" dirty="0"/>
              <a:t>f</a:t>
            </a:r>
            <a:r>
              <a:rPr lang="en-US" sz="1400" baseline="-25000" dirty="0"/>
              <a:t>2</a:t>
            </a:r>
            <a:r>
              <a:rPr lang="en-US" sz="1400" dirty="0"/>
              <a:t>(2)=min[</a:t>
            </a:r>
            <a:r>
              <a:rPr lang="ru-RU" sz="1400" dirty="0"/>
              <a:t>с</a:t>
            </a:r>
            <a:r>
              <a:rPr lang="en-US" sz="1400" dirty="0"/>
              <a:t>(1)+0+f</a:t>
            </a:r>
            <a:r>
              <a:rPr lang="en-US" sz="1400" baseline="-25000" dirty="0"/>
              <a:t>1</a:t>
            </a:r>
            <a:r>
              <a:rPr lang="en-US" sz="1400" dirty="0"/>
              <a:t>(0),c(2)+1+f</a:t>
            </a:r>
            <a:r>
              <a:rPr lang="en-US" sz="1400" baseline="-25000" dirty="0"/>
              <a:t>1</a:t>
            </a:r>
            <a:r>
              <a:rPr lang="en-US" sz="1400" dirty="0"/>
              <a:t>(1),c(3)+2+f</a:t>
            </a:r>
            <a:r>
              <a:rPr lang="en-US" sz="1400" baseline="-25000" dirty="0"/>
              <a:t>1</a:t>
            </a:r>
            <a:r>
              <a:rPr lang="en-US" sz="1400" dirty="0"/>
              <a:t>(2),c(4)+3+f</a:t>
            </a:r>
            <a:r>
              <a:rPr lang="en-US" sz="1400" baseline="-25000" dirty="0"/>
              <a:t>1</a:t>
            </a:r>
            <a:r>
              <a:rPr lang="en-US" sz="1400" dirty="0"/>
              <a:t>(3</a:t>
            </a:r>
            <a:r>
              <a:rPr lang="en-US" sz="1400" dirty="0" smtClean="0"/>
              <a:t>)]</a:t>
            </a:r>
            <a:r>
              <a:rPr lang="ru-RU" sz="1400" dirty="0" smtClean="0"/>
              <a:t>=</a:t>
            </a:r>
            <a:r>
              <a:rPr lang="en-US" sz="1400" dirty="0" smtClean="0"/>
              <a:t> min[15+19,17+1+17,19+2+15,21+3+0</a:t>
            </a:r>
            <a:r>
              <a:rPr lang="en-US" sz="1400" dirty="0"/>
              <a:t>]=24 </a:t>
            </a:r>
            <a:r>
              <a:rPr lang="ru-RU" sz="1400" dirty="0"/>
              <a:t>при </a:t>
            </a:r>
            <a:r>
              <a:rPr lang="en-US" sz="1400" i="1" dirty="0"/>
              <a:t>x</a:t>
            </a:r>
            <a:r>
              <a:rPr lang="en-US" sz="1400" baseline="-25000" dirty="0"/>
              <a:t>2</a:t>
            </a:r>
            <a:r>
              <a:rPr lang="en-US" sz="1400" dirty="0"/>
              <a:t>(2)=4,</a:t>
            </a:r>
            <a:endParaRPr lang="ru-RU" sz="1400" dirty="0"/>
          </a:p>
          <a:p>
            <a:pPr>
              <a:buNone/>
            </a:pPr>
            <a:r>
              <a:rPr lang="en-US" sz="1400" dirty="0"/>
              <a:t>              f</a:t>
            </a:r>
            <a:r>
              <a:rPr lang="en-US" sz="1400" baseline="-25000" dirty="0"/>
              <a:t>2</a:t>
            </a:r>
            <a:r>
              <a:rPr lang="en-US" sz="1400" dirty="0"/>
              <a:t>(3)=min[</a:t>
            </a:r>
            <a:r>
              <a:rPr lang="ru-RU" sz="1400" dirty="0"/>
              <a:t>с</a:t>
            </a:r>
            <a:r>
              <a:rPr lang="en-US" sz="1400" dirty="0"/>
              <a:t>(0)+0+f</a:t>
            </a:r>
            <a:r>
              <a:rPr lang="en-US" sz="1400" baseline="-25000" dirty="0"/>
              <a:t>1</a:t>
            </a:r>
            <a:r>
              <a:rPr lang="en-US" sz="1400" dirty="0"/>
              <a:t>(0),c(1)+1+f</a:t>
            </a:r>
            <a:r>
              <a:rPr lang="en-US" sz="1400" baseline="-25000" dirty="0"/>
              <a:t>1</a:t>
            </a:r>
            <a:r>
              <a:rPr lang="en-US" sz="1400" dirty="0"/>
              <a:t>(1),c(2)+2+f</a:t>
            </a:r>
            <a:r>
              <a:rPr lang="en-US" sz="1400" baseline="-25000" dirty="0"/>
              <a:t>1</a:t>
            </a:r>
            <a:r>
              <a:rPr lang="en-US" sz="1400" dirty="0"/>
              <a:t>(2),c(3)+3+f</a:t>
            </a:r>
            <a:r>
              <a:rPr lang="en-US" sz="1400" baseline="-25000" dirty="0"/>
              <a:t>1</a:t>
            </a:r>
            <a:r>
              <a:rPr lang="en-US" sz="1400" dirty="0"/>
              <a:t>(3</a:t>
            </a:r>
            <a:r>
              <a:rPr lang="en-US" sz="1400" dirty="0" smtClean="0"/>
              <a:t>)]=min[0+19,15+1+17,17+2+15,19+3+0</a:t>
            </a:r>
            <a:r>
              <a:rPr lang="en-US" sz="1400" dirty="0"/>
              <a:t>]=19 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при </a:t>
            </a:r>
            <a:r>
              <a:rPr lang="en-US" sz="1400" i="1" dirty="0"/>
              <a:t>x</a:t>
            </a:r>
            <a:r>
              <a:rPr lang="en-US" sz="1400" baseline="-25000" dirty="0"/>
              <a:t>2</a:t>
            </a:r>
            <a:r>
              <a:rPr lang="en-US" sz="1400" dirty="0"/>
              <a:t>(3)=0,</a:t>
            </a:r>
            <a:endParaRPr lang="ru-RU" sz="1400" dirty="0"/>
          </a:p>
          <a:p>
            <a:pPr>
              <a:buNone/>
            </a:pPr>
            <a:r>
              <a:rPr lang="en-US" sz="1400" dirty="0"/>
              <a:t>              f</a:t>
            </a:r>
            <a:r>
              <a:rPr lang="en-US" sz="1400" baseline="-25000" dirty="0"/>
              <a:t>2</a:t>
            </a:r>
            <a:r>
              <a:rPr lang="en-US" sz="1400" dirty="0"/>
              <a:t>(4)=min[</a:t>
            </a:r>
            <a:r>
              <a:rPr lang="ru-RU" sz="1400" dirty="0"/>
              <a:t>с</a:t>
            </a:r>
            <a:r>
              <a:rPr lang="en-US" sz="1400" dirty="0"/>
              <a:t>(0)+1+f</a:t>
            </a:r>
            <a:r>
              <a:rPr lang="en-US" sz="1400" baseline="-25000" dirty="0"/>
              <a:t>1</a:t>
            </a:r>
            <a:r>
              <a:rPr lang="en-US" sz="1400" dirty="0"/>
              <a:t>(1),c(1)+2+f</a:t>
            </a:r>
            <a:r>
              <a:rPr lang="en-US" sz="1400" baseline="-25000" dirty="0"/>
              <a:t>1</a:t>
            </a:r>
            <a:r>
              <a:rPr lang="en-US" sz="1400" dirty="0"/>
              <a:t>(2),c(2)+</a:t>
            </a:r>
            <a:r>
              <a:rPr lang="en-US" sz="1400" dirty="0" smtClean="0"/>
              <a:t>3+f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(3)]</a:t>
            </a:r>
            <a:r>
              <a:rPr lang="ru-RU" sz="1400" dirty="0" err="1" smtClean="0"/>
              <a:t>=min</a:t>
            </a:r>
            <a:r>
              <a:rPr lang="ru-RU" sz="1400" dirty="0" smtClean="0"/>
              <a:t>[0+1+17,15+2+15,17+3+0</a:t>
            </a:r>
            <a:r>
              <a:rPr lang="ru-RU" sz="1400" dirty="0"/>
              <a:t>]=18 при </a:t>
            </a:r>
            <a:r>
              <a:rPr lang="ru-RU" sz="1400" i="1" dirty="0"/>
              <a:t>x</a:t>
            </a:r>
            <a:r>
              <a:rPr lang="ru-RU" sz="1400" baseline="-25000" dirty="0"/>
              <a:t>2</a:t>
            </a:r>
            <a:r>
              <a:rPr lang="ru-RU" sz="1400" dirty="0"/>
              <a:t>(4)=0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929454" y="1428742"/>
            <a:ext cx="17075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hs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929058" y="2000246"/>
            <a:ext cx="225754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1200" dirty="0"/>
              <a:t>о</a:t>
            </a:r>
            <a:r>
              <a:rPr lang="ru-RU" sz="1200" dirty="0" smtClean="0"/>
              <a:t>дин товар остаётся на складе, </a:t>
            </a:r>
            <a:br>
              <a:rPr lang="ru-RU" sz="1200" dirty="0" smtClean="0"/>
            </a:br>
            <a:r>
              <a:rPr lang="ru-RU" sz="1200" dirty="0" smtClean="0"/>
              <a:t>поэтому оплачиваем склад</a:t>
            </a:r>
            <a:endParaRPr lang="ru-RU" sz="12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 rot="5400000">
            <a:off x="3750463" y="2393155"/>
            <a:ext cx="500066" cy="14287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rot="10800000" flipV="1">
            <a:off x="3571868" y="2428874"/>
            <a:ext cx="2000264" cy="2857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7000892" y="1928808"/>
            <a:ext cx="1571636" cy="158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928926" y="2928940"/>
            <a:ext cx="928694" cy="1588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2000232" y="2643188"/>
            <a:ext cx="357190" cy="357190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358214" y="2643188"/>
            <a:ext cx="357190" cy="285752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428728" y="4572014"/>
            <a:ext cx="2357454" cy="461665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800" dirty="0" smtClean="0"/>
              <a:t>4 товара на складе, можем ничего не производить нового, выпустить 3 товара на рынок, а 1 останется про запас</a:t>
            </a:r>
            <a:endParaRPr lang="ru-RU" sz="8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214546" y="4286262"/>
            <a:ext cx="857256" cy="285752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643438" y="4643452"/>
            <a:ext cx="3929090" cy="4616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 оставляем на складе на последний период больше 3 товаров, потому что нам останется продать только 3.</a:t>
            </a:r>
            <a:endParaRPr lang="ru-RU" sz="12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572132" y="2928940"/>
            <a:ext cx="285752" cy="285752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00694" y="3357568"/>
            <a:ext cx="285752" cy="285752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500694" y="3857634"/>
            <a:ext cx="285752" cy="285752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ndara Light" pitchFamily="34" charset="0"/>
              </a:rPr>
              <a:t>Задача управления запасами</a:t>
            </a:r>
            <a:endParaRPr lang="ru-RU" dirty="0">
              <a:latin typeface="Candara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200150"/>
            <a:ext cx="8501090" cy="3657615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ru-RU" dirty="0" smtClean="0"/>
              <a:t>Для </a:t>
            </a:r>
            <a:r>
              <a:rPr lang="ru-RU" dirty="0"/>
              <a:t>n=1           f</a:t>
            </a:r>
            <a:r>
              <a:rPr lang="ru-RU" baseline="-25000" dirty="0"/>
              <a:t>1</a:t>
            </a:r>
            <a:r>
              <a:rPr lang="ru-RU" dirty="0"/>
              <a:t>(0)</a:t>
            </a:r>
            <a:r>
              <a:rPr lang="ru-RU" dirty="0" err="1"/>
              <a:t>=с</a:t>
            </a:r>
            <a:r>
              <a:rPr lang="ru-RU" dirty="0"/>
              <a:t>(3)=19 при </a:t>
            </a:r>
            <a:r>
              <a:rPr lang="ru-RU" i="1" dirty="0"/>
              <a:t>x</a:t>
            </a:r>
            <a:r>
              <a:rPr lang="ru-RU" baseline="-25000" dirty="0"/>
              <a:t>1</a:t>
            </a:r>
            <a:r>
              <a:rPr lang="ru-RU" dirty="0"/>
              <a:t>(0)=3,</a:t>
            </a:r>
          </a:p>
          <a:p>
            <a:pPr>
              <a:buNone/>
            </a:pPr>
            <a:r>
              <a:rPr lang="ru-RU" dirty="0"/>
              <a:t>                         f</a:t>
            </a:r>
            <a:r>
              <a:rPr lang="ru-RU" baseline="-25000" dirty="0"/>
              <a:t>1</a:t>
            </a:r>
            <a:r>
              <a:rPr lang="ru-RU" dirty="0"/>
              <a:t>(1)</a:t>
            </a:r>
            <a:r>
              <a:rPr lang="ru-RU" dirty="0" err="1"/>
              <a:t>=с</a:t>
            </a:r>
            <a:r>
              <a:rPr lang="ru-RU" dirty="0"/>
              <a:t>(2)=17 при </a:t>
            </a:r>
            <a:r>
              <a:rPr lang="ru-RU" i="1" dirty="0"/>
              <a:t>x</a:t>
            </a:r>
            <a:r>
              <a:rPr lang="ru-RU" baseline="-25000" dirty="0"/>
              <a:t>1</a:t>
            </a:r>
            <a:r>
              <a:rPr lang="ru-RU" dirty="0"/>
              <a:t>(1)=2,</a:t>
            </a:r>
          </a:p>
          <a:p>
            <a:pPr>
              <a:buNone/>
            </a:pPr>
            <a:r>
              <a:rPr lang="ru-RU" dirty="0"/>
              <a:t>                         f</a:t>
            </a:r>
            <a:r>
              <a:rPr lang="ru-RU" baseline="-25000" dirty="0"/>
              <a:t>1</a:t>
            </a:r>
            <a:r>
              <a:rPr lang="ru-RU" dirty="0"/>
              <a:t>(2)</a:t>
            </a:r>
            <a:r>
              <a:rPr lang="ru-RU" dirty="0" err="1"/>
              <a:t>=с</a:t>
            </a:r>
            <a:r>
              <a:rPr lang="ru-RU" dirty="0"/>
              <a:t>(1)=15 при </a:t>
            </a:r>
            <a:r>
              <a:rPr lang="ru-RU" i="1" dirty="0"/>
              <a:t>x</a:t>
            </a:r>
            <a:r>
              <a:rPr lang="ru-RU" baseline="-25000" dirty="0"/>
              <a:t>1</a:t>
            </a:r>
            <a:r>
              <a:rPr lang="ru-RU" dirty="0"/>
              <a:t>(2)=1,</a:t>
            </a:r>
          </a:p>
          <a:p>
            <a:pPr>
              <a:buNone/>
            </a:pPr>
            <a:r>
              <a:rPr lang="ru-RU" dirty="0"/>
              <a:t>                         f</a:t>
            </a:r>
            <a:r>
              <a:rPr lang="ru-RU" baseline="-25000" dirty="0"/>
              <a:t>1</a:t>
            </a:r>
            <a:r>
              <a:rPr lang="ru-RU" dirty="0"/>
              <a:t>(3)</a:t>
            </a:r>
            <a:r>
              <a:rPr lang="ru-RU" dirty="0" err="1"/>
              <a:t>=с</a:t>
            </a:r>
            <a:r>
              <a:rPr lang="ru-RU" dirty="0"/>
              <a:t>(0)=0  при </a:t>
            </a:r>
            <a:r>
              <a:rPr lang="ru-RU" i="1" dirty="0"/>
              <a:t>x</a:t>
            </a:r>
            <a:r>
              <a:rPr lang="ru-RU" baseline="-25000" dirty="0"/>
              <a:t>1</a:t>
            </a:r>
            <a:r>
              <a:rPr lang="ru-RU" dirty="0"/>
              <a:t>(3)=0.</a:t>
            </a:r>
          </a:p>
          <a:p>
            <a:pPr>
              <a:buNone/>
            </a:pPr>
            <a:r>
              <a:rPr lang="ru-RU" dirty="0"/>
              <a:t>Для n=2           f</a:t>
            </a:r>
            <a:r>
              <a:rPr lang="ru-RU" baseline="-25000" dirty="0"/>
              <a:t>2</a:t>
            </a:r>
            <a:r>
              <a:rPr lang="ru-RU" dirty="0"/>
              <a:t>(0</a:t>
            </a:r>
            <a:r>
              <a:rPr lang="ru-RU" dirty="0" smtClean="0"/>
              <a:t>)=</a:t>
            </a:r>
            <a:r>
              <a:rPr lang="ru-RU" dirty="0"/>
              <a:t>38 при </a:t>
            </a:r>
            <a:r>
              <a:rPr lang="ru-RU" i="1" dirty="0"/>
              <a:t>x</a:t>
            </a:r>
            <a:r>
              <a:rPr lang="ru-RU" baseline="-25000" dirty="0"/>
              <a:t>2</a:t>
            </a:r>
            <a:r>
              <a:rPr lang="ru-RU" dirty="0"/>
              <a:t>(0)=3,</a:t>
            </a:r>
          </a:p>
          <a:p>
            <a:pPr>
              <a:buNone/>
            </a:pPr>
            <a:r>
              <a:rPr lang="ru-RU" dirty="0"/>
              <a:t>              </a:t>
            </a:r>
            <a:r>
              <a:rPr lang="en-US" dirty="0" smtClean="0"/>
              <a:t>            </a:t>
            </a:r>
            <a:r>
              <a:rPr lang="ru-RU" dirty="0" smtClean="0"/>
              <a:t>f</a:t>
            </a:r>
            <a:r>
              <a:rPr lang="ru-RU" baseline="-25000" dirty="0" smtClean="0"/>
              <a:t>2</a:t>
            </a:r>
            <a:r>
              <a:rPr lang="ru-RU" dirty="0" smtClean="0"/>
              <a:t>(1)=26 </a:t>
            </a:r>
            <a:r>
              <a:rPr lang="ru-RU" dirty="0"/>
              <a:t>при </a:t>
            </a:r>
            <a:r>
              <a:rPr lang="ru-RU" i="1" dirty="0"/>
              <a:t>x</a:t>
            </a:r>
            <a:r>
              <a:rPr lang="ru-RU" baseline="-25000" dirty="0"/>
              <a:t>2</a:t>
            </a:r>
            <a:r>
              <a:rPr lang="ru-RU" dirty="0"/>
              <a:t>(1)=5,</a:t>
            </a:r>
          </a:p>
          <a:p>
            <a:pPr>
              <a:buNone/>
            </a:pPr>
            <a:r>
              <a:rPr lang="ru-RU" dirty="0"/>
              <a:t>              </a:t>
            </a:r>
            <a:r>
              <a:rPr lang="en-US" dirty="0" smtClean="0"/>
              <a:t>            f</a:t>
            </a:r>
            <a:r>
              <a:rPr lang="en-US" baseline="-25000" dirty="0" smtClean="0"/>
              <a:t>2</a:t>
            </a:r>
            <a:r>
              <a:rPr lang="en-US" dirty="0" smtClean="0"/>
              <a:t>(2)=</a:t>
            </a:r>
            <a:r>
              <a:rPr lang="en-US" dirty="0"/>
              <a:t>24 </a:t>
            </a:r>
            <a:r>
              <a:rPr lang="ru-RU" dirty="0"/>
              <a:t>при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(2)=4,</a:t>
            </a:r>
            <a:endParaRPr lang="ru-RU" dirty="0"/>
          </a:p>
          <a:p>
            <a:pPr>
              <a:buNone/>
            </a:pPr>
            <a:r>
              <a:rPr lang="en-US" dirty="0"/>
              <a:t>              </a:t>
            </a:r>
            <a:r>
              <a:rPr lang="en-US" dirty="0" smtClean="0"/>
              <a:t>            f</a:t>
            </a:r>
            <a:r>
              <a:rPr lang="en-US" baseline="-25000" dirty="0" smtClean="0"/>
              <a:t>2</a:t>
            </a:r>
            <a:r>
              <a:rPr lang="en-US" dirty="0" smtClean="0"/>
              <a:t>(3)=</a:t>
            </a:r>
            <a:r>
              <a:rPr lang="en-US" dirty="0"/>
              <a:t>19 </a:t>
            </a:r>
            <a:r>
              <a:rPr lang="ru-RU" dirty="0"/>
              <a:t>при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(3)=0,</a:t>
            </a:r>
            <a:endParaRPr lang="ru-RU" dirty="0"/>
          </a:p>
          <a:p>
            <a:pPr>
              <a:buNone/>
            </a:pPr>
            <a:r>
              <a:rPr lang="en-US" dirty="0"/>
              <a:t>              </a:t>
            </a:r>
            <a:r>
              <a:rPr lang="en-US" dirty="0" smtClean="0"/>
              <a:t>            f</a:t>
            </a:r>
            <a:r>
              <a:rPr lang="en-US" baseline="-25000" dirty="0" smtClean="0"/>
              <a:t>2</a:t>
            </a:r>
            <a:r>
              <a:rPr lang="en-US" dirty="0" smtClean="0"/>
              <a:t>(4)=</a:t>
            </a:r>
            <a:r>
              <a:rPr lang="ru-RU" dirty="0" smtClean="0"/>
              <a:t>18 </a:t>
            </a:r>
            <a:r>
              <a:rPr lang="ru-RU" dirty="0"/>
              <a:t>при </a:t>
            </a:r>
            <a:r>
              <a:rPr lang="ru-RU" i="1" dirty="0"/>
              <a:t>x</a:t>
            </a:r>
            <a:r>
              <a:rPr lang="ru-RU" baseline="-25000" dirty="0"/>
              <a:t>2</a:t>
            </a:r>
            <a:r>
              <a:rPr lang="ru-RU" dirty="0"/>
              <a:t>(4)=0.</a:t>
            </a:r>
          </a:p>
          <a:p>
            <a:pPr>
              <a:buNone/>
            </a:pPr>
            <a:r>
              <a:rPr lang="ru-RU" dirty="0"/>
              <a:t>Для n=3    f</a:t>
            </a:r>
            <a:r>
              <a:rPr lang="ru-RU" baseline="-25000" dirty="0"/>
              <a:t>3</a:t>
            </a:r>
            <a:r>
              <a:rPr lang="ru-RU" dirty="0"/>
              <a:t>(0)</a:t>
            </a:r>
            <a:r>
              <a:rPr lang="ru-RU" dirty="0" err="1"/>
              <a:t>=min</a:t>
            </a:r>
            <a:r>
              <a:rPr lang="ru-RU" dirty="0"/>
              <a:t>[с(3)+0+f</a:t>
            </a:r>
            <a:r>
              <a:rPr lang="ru-RU" baseline="-25000" dirty="0"/>
              <a:t>2</a:t>
            </a:r>
            <a:r>
              <a:rPr lang="ru-RU" dirty="0"/>
              <a:t>(0),</a:t>
            </a:r>
            <a:r>
              <a:rPr lang="ru-RU" dirty="0" err="1"/>
              <a:t>c</a:t>
            </a:r>
            <a:r>
              <a:rPr lang="ru-RU" dirty="0"/>
              <a:t>(4)+1+f</a:t>
            </a:r>
            <a:r>
              <a:rPr lang="ru-RU" baseline="-25000" dirty="0"/>
              <a:t>2</a:t>
            </a:r>
            <a:r>
              <a:rPr lang="ru-RU" dirty="0"/>
              <a:t>(1),</a:t>
            </a:r>
            <a:r>
              <a:rPr lang="ru-RU" dirty="0" err="1"/>
              <a:t>c</a:t>
            </a:r>
            <a:r>
              <a:rPr lang="ru-RU" dirty="0"/>
              <a:t>(5)+2+f</a:t>
            </a:r>
            <a:r>
              <a:rPr lang="ru-RU" baseline="-25000" dirty="0"/>
              <a:t>2</a:t>
            </a:r>
            <a:r>
              <a:rPr lang="ru-RU" dirty="0"/>
              <a:t>(2</a:t>
            </a:r>
            <a:r>
              <a:rPr lang="ru-RU" dirty="0" smtClean="0"/>
              <a:t>)]</a:t>
            </a:r>
            <a:r>
              <a:rPr lang="ru-RU" dirty="0" err="1" smtClean="0"/>
              <a:t>=min</a:t>
            </a:r>
            <a:r>
              <a:rPr lang="ru-RU" dirty="0" smtClean="0"/>
              <a:t>[19+38,21+1+26,23+2+24</a:t>
            </a:r>
            <a:r>
              <a:rPr lang="ru-RU" dirty="0"/>
              <a:t>]=48 при </a:t>
            </a:r>
            <a:r>
              <a:rPr lang="ru-RU" i="1" dirty="0"/>
              <a:t>x</a:t>
            </a:r>
            <a:r>
              <a:rPr lang="ru-RU" baseline="-25000" dirty="0"/>
              <a:t>3</a:t>
            </a:r>
            <a:r>
              <a:rPr lang="ru-RU" dirty="0"/>
              <a:t>(0)=4</a:t>
            </a:r>
            <a:r>
              <a:rPr lang="ru-RU" dirty="0" smtClean="0"/>
              <a:t>,</a:t>
            </a:r>
            <a:r>
              <a:rPr lang="en-US" dirty="0" smtClean="0"/>
              <a:t>	</a:t>
            </a:r>
            <a:endParaRPr lang="ru-RU" dirty="0"/>
          </a:p>
          <a:p>
            <a:pPr>
              <a:buNone/>
            </a:pPr>
            <a:r>
              <a:rPr lang="en-US" dirty="0" smtClean="0"/>
              <a:t>	f</a:t>
            </a:r>
            <a:r>
              <a:rPr lang="ru-RU" baseline="-25000" dirty="0"/>
              <a:t>3</a:t>
            </a:r>
            <a:r>
              <a:rPr lang="ru-RU" dirty="0"/>
              <a:t>(1)=</a:t>
            </a:r>
            <a:r>
              <a:rPr lang="en-US" dirty="0"/>
              <a:t>min</a:t>
            </a:r>
            <a:r>
              <a:rPr lang="ru-RU" dirty="0"/>
              <a:t>[с(2)+0+</a:t>
            </a:r>
            <a:r>
              <a:rPr lang="en-US" dirty="0"/>
              <a:t>f</a:t>
            </a:r>
            <a:r>
              <a:rPr lang="ru-RU" baseline="-25000" dirty="0"/>
              <a:t>2</a:t>
            </a:r>
            <a:r>
              <a:rPr lang="ru-RU" dirty="0"/>
              <a:t>(0),</a:t>
            </a:r>
            <a:r>
              <a:rPr lang="en-US" dirty="0"/>
              <a:t>c</a:t>
            </a:r>
            <a:r>
              <a:rPr lang="ru-RU" dirty="0"/>
              <a:t>(3)+1+</a:t>
            </a:r>
            <a:r>
              <a:rPr lang="en-US" dirty="0"/>
              <a:t>f</a:t>
            </a:r>
            <a:r>
              <a:rPr lang="ru-RU" baseline="-25000" dirty="0"/>
              <a:t>2</a:t>
            </a:r>
            <a:r>
              <a:rPr lang="ru-RU" dirty="0"/>
              <a:t>(1),</a:t>
            </a:r>
            <a:r>
              <a:rPr lang="en-US" dirty="0"/>
              <a:t>c</a:t>
            </a:r>
            <a:r>
              <a:rPr lang="ru-RU" dirty="0"/>
              <a:t>(4)+2+</a:t>
            </a:r>
            <a:r>
              <a:rPr lang="en-US" dirty="0"/>
              <a:t>f</a:t>
            </a:r>
            <a:r>
              <a:rPr lang="ru-RU" baseline="-25000" dirty="0"/>
              <a:t>2</a:t>
            </a:r>
            <a:r>
              <a:rPr lang="ru-RU" dirty="0"/>
              <a:t>(2),</a:t>
            </a:r>
            <a:r>
              <a:rPr lang="en-US" dirty="0"/>
              <a:t>c</a:t>
            </a:r>
            <a:r>
              <a:rPr lang="ru-RU" dirty="0"/>
              <a:t>(5)+3+</a:t>
            </a:r>
            <a:r>
              <a:rPr lang="en-US" dirty="0"/>
              <a:t>f</a:t>
            </a:r>
            <a:r>
              <a:rPr lang="ru-RU" baseline="-25000" dirty="0"/>
              <a:t>2</a:t>
            </a:r>
            <a:r>
              <a:rPr lang="ru-RU" dirty="0"/>
              <a:t>(3</a:t>
            </a:r>
            <a:r>
              <a:rPr lang="ru-RU" dirty="0" smtClean="0"/>
              <a:t>)]</a:t>
            </a:r>
            <a:r>
              <a:rPr lang="ru-RU" dirty="0" err="1" smtClean="0"/>
              <a:t>=</a:t>
            </a:r>
            <a:r>
              <a:rPr lang="ru-RU" dirty="0" err="1"/>
              <a:t>min</a:t>
            </a:r>
            <a:r>
              <a:rPr lang="ru-RU" dirty="0"/>
              <a:t>[17+38,19+1+26,21+2+24,23+3+19]=45 при </a:t>
            </a:r>
            <a:r>
              <a:rPr lang="ru-RU" i="1" dirty="0"/>
              <a:t>x</a:t>
            </a:r>
            <a:r>
              <a:rPr lang="ru-RU" baseline="-25000" dirty="0"/>
              <a:t>3</a:t>
            </a:r>
            <a:r>
              <a:rPr lang="ru-RU" dirty="0"/>
              <a:t>(1)=5,</a:t>
            </a:r>
          </a:p>
          <a:p>
            <a:pPr>
              <a:buNone/>
            </a:pPr>
            <a:r>
              <a:rPr lang="en-US" dirty="0" smtClean="0"/>
              <a:t>	f</a:t>
            </a:r>
            <a:r>
              <a:rPr lang="en-US" baseline="-25000" dirty="0" smtClean="0"/>
              <a:t>3</a:t>
            </a:r>
            <a:r>
              <a:rPr lang="en-US" dirty="0" smtClean="0"/>
              <a:t>(2</a:t>
            </a:r>
            <a:r>
              <a:rPr lang="en-US" dirty="0"/>
              <a:t>)=min[</a:t>
            </a:r>
            <a:r>
              <a:rPr lang="ru-RU" dirty="0"/>
              <a:t>с</a:t>
            </a:r>
            <a:r>
              <a:rPr lang="en-US" dirty="0"/>
              <a:t>(1)+f</a:t>
            </a:r>
            <a:r>
              <a:rPr lang="en-US" baseline="-25000" dirty="0"/>
              <a:t>2</a:t>
            </a:r>
            <a:r>
              <a:rPr lang="en-US" dirty="0"/>
              <a:t>(0),c(2)+1+f</a:t>
            </a:r>
            <a:r>
              <a:rPr lang="en-US" baseline="-25000" dirty="0"/>
              <a:t>2</a:t>
            </a:r>
            <a:r>
              <a:rPr lang="en-US" dirty="0"/>
              <a:t>(1),c(3)+2+f</a:t>
            </a:r>
            <a:r>
              <a:rPr lang="en-US" baseline="-25000" dirty="0"/>
              <a:t>2</a:t>
            </a:r>
            <a:r>
              <a:rPr lang="en-US" dirty="0"/>
              <a:t>(2),c(4)+3+f</a:t>
            </a:r>
            <a:r>
              <a:rPr lang="en-US" baseline="-25000" dirty="0"/>
              <a:t>2</a:t>
            </a:r>
            <a:r>
              <a:rPr lang="en-US" dirty="0"/>
              <a:t>(3),c(5)+4+f</a:t>
            </a:r>
            <a:r>
              <a:rPr lang="en-US" baseline="-25000" dirty="0"/>
              <a:t>2</a:t>
            </a:r>
            <a:r>
              <a:rPr lang="en-US" dirty="0"/>
              <a:t>(4</a:t>
            </a:r>
            <a:r>
              <a:rPr lang="en-US" dirty="0" smtClean="0"/>
              <a:t>)]=min[15+38,18+26,21+24,24+19,23+4+18</a:t>
            </a:r>
            <a:r>
              <a:rPr lang="en-US" dirty="0"/>
              <a:t>]=43 </a:t>
            </a:r>
            <a:r>
              <a:rPr lang="ru-RU" dirty="0"/>
              <a:t>при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(2)=4,</a:t>
            </a:r>
            <a:endParaRPr lang="ru-RU" dirty="0"/>
          </a:p>
          <a:p>
            <a:pPr>
              <a:buNone/>
            </a:pPr>
            <a:r>
              <a:rPr lang="en-US" dirty="0" smtClean="0"/>
              <a:t>	f</a:t>
            </a:r>
            <a:r>
              <a:rPr lang="en-US" baseline="-25000" dirty="0" smtClean="0"/>
              <a:t>3</a:t>
            </a:r>
            <a:r>
              <a:rPr lang="en-US" dirty="0" smtClean="0"/>
              <a:t>(3</a:t>
            </a:r>
            <a:r>
              <a:rPr lang="en-US" dirty="0"/>
              <a:t>)=min[</a:t>
            </a:r>
            <a:r>
              <a:rPr lang="ru-RU" dirty="0"/>
              <a:t>с</a:t>
            </a:r>
            <a:r>
              <a:rPr lang="en-US" dirty="0"/>
              <a:t>(0)+0+f</a:t>
            </a:r>
            <a:r>
              <a:rPr lang="en-US" baseline="-25000" dirty="0"/>
              <a:t>2</a:t>
            </a:r>
            <a:r>
              <a:rPr lang="en-US" dirty="0"/>
              <a:t>(0),c(1)+1+f</a:t>
            </a:r>
            <a:r>
              <a:rPr lang="en-US" baseline="-25000" dirty="0"/>
              <a:t>2</a:t>
            </a:r>
            <a:r>
              <a:rPr lang="en-US" dirty="0"/>
              <a:t>(1),c(2)+2+f</a:t>
            </a:r>
            <a:r>
              <a:rPr lang="en-US" baseline="-25000" dirty="0"/>
              <a:t>2</a:t>
            </a:r>
            <a:r>
              <a:rPr lang="en-US" dirty="0"/>
              <a:t>(2),c(3)+3+f</a:t>
            </a:r>
            <a:r>
              <a:rPr lang="en-US" baseline="-25000" dirty="0"/>
              <a:t>2</a:t>
            </a:r>
            <a:r>
              <a:rPr lang="en-US" dirty="0"/>
              <a:t>(3),c(4)+4+f</a:t>
            </a:r>
            <a:r>
              <a:rPr lang="en-US" baseline="-25000" dirty="0"/>
              <a:t>2</a:t>
            </a:r>
            <a:r>
              <a:rPr lang="en-US" dirty="0"/>
              <a:t>(4</a:t>
            </a:r>
            <a:r>
              <a:rPr lang="en-US" dirty="0" smtClean="0"/>
              <a:t>)]=min[0+38,16+26,19+24,22+19,25+18</a:t>
            </a:r>
            <a:r>
              <a:rPr lang="en-US" dirty="0"/>
              <a:t>]=38 </a:t>
            </a:r>
            <a:r>
              <a:rPr lang="ru-RU" dirty="0"/>
              <a:t>при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(3)=0,</a:t>
            </a:r>
            <a:endParaRPr lang="ru-RU" dirty="0"/>
          </a:p>
          <a:p>
            <a:pPr>
              <a:buNone/>
            </a:pPr>
            <a:r>
              <a:rPr lang="en-US" dirty="0"/>
              <a:t>          </a:t>
            </a:r>
            <a:r>
              <a:rPr lang="en-US" dirty="0" smtClean="0"/>
              <a:t>f</a:t>
            </a:r>
            <a:r>
              <a:rPr lang="en-US" baseline="-25000" dirty="0" smtClean="0"/>
              <a:t>3</a:t>
            </a:r>
            <a:r>
              <a:rPr lang="en-US" dirty="0" smtClean="0"/>
              <a:t>(4</a:t>
            </a:r>
            <a:r>
              <a:rPr lang="en-US" dirty="0"/>
              <a:t>)=min[</a:t>
            </a:r>
            <a:r>
              <a:rPr lang="ru-RU" dirty="0"/>
              <a:t>с</a:t>
            </a:r>
            <a:r>
              <a:rPr lang="en-US" dirty="0"/>
              <a:t>(0)+1+f</a:t>
            </a:r>
            <a:r>
              <a:rPr lang="en-US" baseline="-25000" dirty="0"/>
              <a:t>2</a:t>
            </a:r>
            <a:r>
              <a:rPr lang="en-US" dirty="0"/>
              <a:t>(1),c(1)+2+f</a:t>
            </a:r>
            <a:r>
              <a:rPr lang="en-US" baseline="-25000" dirty="0"/>
              <a:t>2</a:t>
            </a:r>
            <a:r>
              <a:rPr lang="en-US" dirty="0"/>
              <a:t>(2),c(2)+3+f</a:t>
            </a:r>
            <a:r>
              <a:rPr lang="en-US" baseline="-25000" dirty="0"/>
              <a:t>2</a:t>
            </a:r>
            <a:r>
              <a:rPr lang="en-US" dirty="0"/>
              <a:t>(3),c(3)+4+ f</a:t>
            </a:r>
            <a:r>
              <a:rPr lang="en-US" baseline="-25000" dirty="0"/>
              <a:t>2</a:t>
            </a:r>
            <a:r>
              <a:rPr lang="en-US" dirty="0"/>
              <a:t>(4</a:t>
            </a:r>
            <a:r>
              <a:rPr lang="en-US" dirty="0" smtClean="0"/>
              <a:t>)]=</a:t>
            </a:r>
            <a:r>
              <a:rPr lang="en-US" dirty="0"/>
              <a:t>min[1+26,17+24,20+19,23+18]=27 </a:t>
            </a:r>
            <a:r>
              <a:rPr lang="ru-RU" dirty="0"/>
              <a:t>при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(4)=0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857620" y="4429138"/>
            <a:ext cx="423058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На складе максимум умещается 4 товара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86314" y="4071948"/>
            <a:ext cx="357190" cy="285752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572132" y="3714758"/>
            <a:ext cx="285752" cy="285752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3357568"/>
            <a:ext cx="285752" cy="285752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214942" y="1928808"/>
            <a:ext cx="314327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Производственная мощность ограничена 5 товарами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14744" y="2928940"/>
            <a:ext cx="357190" cy="285752"/>
          </a:xfrm>
          <a:prstGeom prst="rect">
            <a:avLst/>
          </a:prstGeom>
          <a:noFill/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214810" y="3143254"/>
            <a:ext cx="285752" cy="285752"/>
          </a:xfrm>
          <a:prstGeom prst="rect">
            <a:avLst/>
          </a:prstGeom>
          <a:noFill/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ndara Light" pitchFamily="34" charset="0"/>
              </a:rPr>
              <a:t>Задача управления запасами</a:t>
            </a:r>
            <a:endParaRPr lang="ru-RU" dirty="0">
              <a:latin typeface="Candara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1214428"/>
            <a:ext cx="2900354" cy="251460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1400" dirty="0" smtClean="0"/>
              <a:t>Для </a:t>
            </a:r>
            <a:r>
              <a:rPr lang="ru-RU" sz="1400" dirty="0"/>
              <a:t>n=1           f</a:t>
            </a:r>
            <a:r>
              <a:rPr lang="ru-RU" sz="1400" baseline="-25000" dirty="0"/>
              <a:t>1</a:t>
            </a:r>
            <a:r>
              <a:rPr lang="ru-RU" sz="1400" dirty="0"/>
              <a:t>(0)</a:t>
            </a:r>
            <a:r>
              <a:rPr lang="ru-RU" sz="1400" dirty="0" err="1"/>
              <a:t>=с</a:t>
            </a:r>
            <a:r>
              <a:rPr lang="ru-RU" sz="1400" dirty="0"/>
              <a:t>(3)=</a:t>
            </a:r>
            <a:r>
              <a:rPr lang="ru-RU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19</a:t>
            </a:r>
            <a:r>
              <a:rPr lang="ru-RU" sz="1400" dirty="0"/>
              <a:t> при </a:t>
            </a:r>
            <a:r>
              <a:rPr lang="ru-RU" sz="1400" i="1" dirty="0"/>
              <a:t>x</a:t>
            </a:r>
            <a:r>
              <a:rPr lang="ru-RU" sz="1400" baseline="-25000" dirty="0"/>
              <a:t>1</a:t>
            </a:r>
            <a:r>
              <a:rPr lang="ru-RU" sz="1400" dirty="0"/>
              <a:t>(0)=</a:t>
            </a:r>
            <a:r>
              <a:rPr lang="ru-RU" sz="1400" b="1" dirty="0">
                <a:solidFill>
                  <a:srgbClr val="7030A0"/>
                </a:solidFill>
              </a:rPr>
              <a:t>3</a:t>
            </a:r>
            <a:r>
              <a:rPr lang="ru-RU" sz="1400" dirty="0"/>
              <a:t>,</a:t>
            </a:r>
          </a:p>
          <a:p>
            <a:pPr>
              <a:buNone/>
            </a:pPr>
            <a:r>
              <a:rPr lang="ru-RU" sz="1400" dirty="0"/>
              <a:t>                         f</a:t>
            </a:r>
            <a:r>
              <a:rPr lang="ru-RU" sz="1400" baseline="-25000" dirty="0"/>
              <a:t>1</a:t>
            </a:r>
            <a:r>
              <a:rPr lang="ru-RU" sz="1400" dirty="0"/>
              <a:t>(1)</a:t>
            </a:r>
            <a:r>
              <a:rPr lang="ru-RU" sz="1400" dirty="0" err="1"/>
              <a:t>=с</a:t>
            </a:r>
            <a:r>
              <a:rPr lang="ru-RU" sz="1400" dirty="0"/>
              <a:t>(2)=</a:t>
            </a:r>
            <a:r>
              <a:rPr lang="ru-RU" sz="1400" b="1" dirty="0">
                <a:solidFill>
                  <a:srgbClr val="FF0000"/>
                </a:solidFill>
              </a:rPr>
              <a:t>17</a:t>
            </a:r>
            <a:r>
              <a:rPr lang="ru-RU" sz="1400" dirty="0"/>
              <a:t> при </a:t>
            </a:r>
            <a:r>
              <a:rPr lang="ru-RU" sz="1400" i="1" dirty="0"/>
              <a:t>x</a:t>
            </a:r>
            <a:r>
              <a:rPr lang="ru-RU" sz="1400" baseline="-25000" dirty="0"/>
              <a:t>1</a:t>
            </a:r>
            <a:r>
              <a:rPr lang="ru-RU" sz="1400" dirty="0"/>
              <a:t>(1)=</a:t>
            </a:r>
            <a:r>
              <a:rPr lang="ru-R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ru-RU" sz="1400" dirty="0"/>
              <a:t>,</a:t>
            </a:r>
          </a:p>
          <a:p>
            <a:pPr>
              <a:buNone/>
            </a:pPr>
            <a:r>
              <a:rPr lang="ru-RU" sz="1400" dirty="0"/>
              <a:t>                         f</a:t>
            </a:r>
            <a:r>
              <a:rPr lang="ru-RU" sz="1400" baseline="-25000" dirty="0"/>
              <a:t>1</a:t>
            </a:r>
            <a:r>
              <a:rPr lang="ru-RU" sz="1400" dirty="0"/>
              <a:t>(2)</a:t>
            </a:r>
            <a:r>
              <a:rPr lang="ru-RU" sz="1400" dirty="0" err="1"/>
              <a:t>=с</a:t>
            </a:r>
            <a:r>
              <a:rPr lang="ru-RU" sz="1400" dirty="0"/>
              <a:t>(1)=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r>
              <a:rPr lang="ru-RU" sz="1400" dirty="0"/>
              <a:t> при </a:t>
            </a:r>
            <a:r>
              <a:rPr lang="ru-RU" sz="1400" i="1" dirty="0"/>
              <a:t>x</a:t>
            </a:r>
            <a:r>
              <a:rPr lang="ru-RU" sz="1400" baseline="-25000" dirty="0"/>
              <a:t>1</a:t>
            </a:r>
            <a:r>
              <a:rPr lang="ru-RU" sz="1400" dirty="0"/>
              <a:t>(2)=</a:t>
            </a:r>
            <a:r>
              <a:rPr lang="ru-RU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ru-RU" sz="1400" dirty="0"/>
              <a:t>,</a:t>
            </a:r>
          </a:p>
          <a:p>
            <a:pPr>
              <a:buNone/>
            </a:pPr>
            <a:r>
              <a:rPr lang="ru-RU" sz="1400" dirty="0"/>
              <a:t>                         f</a:t>
            </a:r>
            <a:r>
              <a:rPr lang="ru-RU" sz="1400" baseline="-25000" dirty="0"/>
              <a:t>1</a:t>
            </a:r>
            <a:r>
              <a:rPr lang="ru-RU" sz="1400" dirty="0"/>
              <a:t>(3)</a:t>
            </a:r>
            <a:r>
              <a:rPr lang="ru-RU" sz="1400" dirty="0" err="1"/>
              <a:t>=с</a:t>
            </a:r>
            <a:r>
              <a:rPr lang="ru-RU" sz="1400" dirty="0"/>
              <a:t>(0)=</a:t>
            </a:r>
            <a:r>
              <a:rPr lang="ru-RU" sz="14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ru-RU" sz="1400" dirty="0"/>
              <a:t>  при </a:t>
            </a:r>
            <a:r>
              <a:rPr lang="ru-RU" sz="1400" i="1" dirty="0"/>
              <a:t>x</a:t>
            </a:r>
            <a:r>
              <a:rPr lang="ru-RU" sz="1400" baseline="-25000" dirty="0"/>
              <a:t>1</a:t>
            </a:r>
            <a:r>
              <a:rPr lang="ru-RU" sz="1400" dirty="0"/>
              <a:t>(3)=</a:t>
            </a:r>
            <a:r>
              <a:rPr lang="ru-RU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ru-RU" sz="1400" dirty="0"/>
              <a:t>.</a:t>
            </a:r>
          </a:p>
          <a:p>
            <a:pPr>
              <a:buNone/>
            </a:pPr>
            <a:r>
              <a:rPr lang="ru-RU" sz="1400" dirty="0" smtClean="0"/>
              <a:t>Для n=2           f</a:t>
            </a:r>
            <a:r>
              <a:rPr lang="ru-RU" sz="1400" baseline="-25000" dirty="0" smtClean="0"/>
              <a:t>2</a:t>
            </a:r>
            <a:r>
              <a:rPr lang="ru-RU" sz="1400" dirty="0" smtClean="0"/>
              <a:t>(0)=38 при </a:t>
            </a:r>
            <a:r>
              <a:rPr lang="ru-RU" sz="1400" i="1" dirty="0" smtClean="0"/>
              <a:t>x</a:t>
            </a:r>
            <a:r>
              <a:rPr lang="ru-RU" sz="1400" baseline="-25000" dirty="0" smtClean="0"/>
              <a:t>2</a:t>
            </a:r>
            <a:r>
              <a:rPr lang="ru-RU" sz="1400" dirty="0" smtClean="0"/>
              <a:t>(0)=3,</a:t>
            </a:r>
          </a:p>
          <a:p>
            <a:pPr>
              <a:buNone/>
            </a:pPr>
            <a:r>
              <a:rPr lang="ru-RU" sz="1400" dirty="0" smtClean="0"/>
              <a:t>              </a:t>
            </a:r>
            <a:r>
              <a:rPr lang="en-US" sz="1400" dirty="0" smtClean="0"/>
              <a:t>            </a:t>
            </a:r>
            <a:r>
              <a:rPr lang="ru-RU" sz="1400" dirty="0" smtClean="0"/>
              <a:t>f</a:t>
            </a:r>
            <a:r>
              <a:rPr lang="ru-RU" sz="1400" baseline="-25000" dirty="0" smtClean="0"/>
              <a:t>2</a:t>
            </a:r>
            <a:r>
              <a:rPr lang="ru-RU" sz="1400" dirty="0" smtClean="0"/>
              <a:t>(1)=26 при </a:t>
            </a:r>
            <a:r>
              <a:rPr lang="ru-RU" sz="1400" i="1" dirty="0" smtClean="0"/>
              <a:t>x</a:t>
            </a:r>
            <a:r>
              <a:rPr lang="ru-RU" sz="1400" baseline="-25000" dirty="0" smtClean="0"/>
              <a:t>2</a:t>
            </a:r>
            <a:r>
              <a:rPr lang="ru-RU" sz="1400" dirty="0" smtClean="0"/>
              <a:t>(1)=5,</a:t>
            </a:r>
          </a:p>
          <a:p>
            <a:pPr>
              <a:buNone/>
            </a:pPr>
            <a:r>
              <a:rPr lang="ru-RU" sz="1400" dirty="0" smtClean="0"/>
              <a:t>              </a:t>
            </a:r>
            <a:r>
              <a:rPr lang="en-US" sz="1400" dirty="0" smtClean="0"/>
              <a:t>            f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(2)=24 </a:t>
            </a:r>
            <a:r>
              <a:rPr lang="ru-RU" sz="1400" dirty="0" smtClean="0"/>
              <a:t>при </a:t>
            </a:r>
            <a:r>
              <a:rPr lang="en-US" sz="1400" i="1" dirty="0" smtClean="0"/>
              <a:t>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(2)=4,</a:t>
            </a:r>
            <a:endParaRPr lang="ru-RU" sz="1400" dirty="0" smtClean="0"/>
          </a:p>
          <a:p>
            <a:pPr>
              <a:buNone/>
            </a:pPr>
            <a:r>
              <a:rPr lang="en-US" sz="1400" dirty="0" smtClean="0"/>
              <a:t>                          f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(3)=19 </a:t>
            </a:r>
            <a:r>
              <a:rPr lang="ru-RU" sz="1400" dirty="0" smtClean="0"/>
              <a:t>при </a:t>
            </a:r>
            <a:r>
              <a:rPr lang="en-US" sz="1400" i="1" dirty="0" smtClean="0"/>
              <a:t>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(3)=0,</a:t>
            </a:r>
            <a:endParaRPr lang="ru-RU" sz="1400" dirty="0" smtClean="0"/>
          </a:p>
          <a:p>
            <a:pPr>
              <a:buNone/>
            </a:pPr>
            <a:r>
              <a:rPr lang="en-US" sz="1400" dirty="0" smtClean="0"/>
              <a:t>                          f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(4)=</a:t>
            </a:r>
            <a:r>
              <a:rPr lang="ru-RU" sz="1400" dirty="0" smtClean="0"/>
              <a:t>18 при </a:t>
            </a:r>
            <a:r>
              <a:rPr lang="ru-RU" sz="1400" i="1" dirty="0" smtClean="0"/>
              <a:t>x</a:t>
            </a:r>
            <a:r>
              <a:rPr lang="ru-RU" sz="1400" baseline="-25000" dirty="0" smtClean="0"/>
              <a:t>2</a:t>
            </a:r>
            <a:r>
              <a:rPr lang="ru-RU" sz="1400" dirty="0" smtClean="0"/>
              <a:t>(4)=0.</a:t>
            </a:r>
          </a:p>
          <a:p>
            <a:pPr>
              <a:buNone/>
            </a:pPr>
            <a:r>
              <a:rPr lang="ru-RU" sz="1400" dirty="0" smtClean="0"/>
              <a:t>Для </a:t>
            </a:r>
            <a:r>
              <a:rPr lang="ru-RU" sz="1400" dirty="0"/>
              <a:t>n=3    f</a:t>
            </a:r>
            <a:r>
              <a:rPr lang="ru-RU" sz="1400" baseline="-25000" dirty="0"/>
              <a:t>3</a:t>
            </a:r>
            <a:r>
              <a:rPr lang="ru-RU" sz="1400" dirty="0"/>
              <a:t>(0</a:t>
            </a:r>
            <a:r>
              <a:rPr lang="ru-RU" sz="1400" dirty="0" smtClean="0"/>
              <a:t>)=48 </a:t>
            </a:r>
            <a:r>
              <a:rPr lang="ru-RU" sz="1400" dirty="0"/>
              <a:t>при </a:t>
            </a:r>
            <a:r>
              <a:rPr lang="ru-RU" sz="1400" i="1" dirty="0"/>
              <a:t>x</a:t>
            </a:r>
            <a:r>
              <a:rPr lang="ru-RU" sz="1400" baseline="-25000" dirty="0"/>
              <a:t>3</a:t>
            </a:r>
            <a:r>
              <a:rPr lang="ru-RU" sz="1400" dirty="0"/>
              <a:t>(0)=4,</a:t>
            </a:r>
          </a:p>
          <a:p>
            <a:pPr>
              <a:buNone/>
            </a:pPr>
            <a:r>
              <a:rPr lang="en-US" sz="1400" dirty="0"/>
              <a:t>f</a:t>
            </a:r>
            <a:r>
              <a:rPr lang="ru-RU" sz="1400" baseline="-25000" dirty="0"/>
              <a:t>3</a:t>
            </a:r>
            <a:r>
              <a:rPr lang="ru-RU" sz="1400" dirty="0"/>
              <a:t>(1</a:t>
            </a:r>
            <a:r>
              <a:rPr lang="ru-RU" sz="1400" dirty="0" smtClean="0"/>
              <a:t>)=</a:t>
            </a:r>
            <a:r>
              <a:rPr lang="ru-RU" sz="1400" dirty="0"/>
              <a:t>45 при </a:t>
            </a:r>
            <a:r>
              <a:rPr lang="ru-RU" sz="1400" i="1" dirty="0"/>
              <a:t>x</a:t>
            </a:r>
            <a:r>
              <a:rPr lang="ru-RU" sz="1400" baseline="-25000" dirty="0"/>
              <a:t>3</a:t>
            </a:r>
            <a:r>
              <a:rPr lang="ru-RU" sz="1400" dirty="0"/>
              <a:t>(1)=5,</a:t>
            </a:r>
          </a:p>
          <a:p>
            <a:pPr>
              <a:buNone/>
            </a:pPr>
            <a:r>
              <a:rPr lang="en-US" sz="1400" dirty="0"/>
              <a:t>f</a:t>
            </a:r>
            <a:r>
              <a:rPr lang="en-US" sz="1400" baseline="-25000" dirty="0"/>
              <a:t>3</a:t>
            </a:r>
            <a:r>
              <a:rPr lang="en-US" sz="1400" dirty="0"/>
              <a:t>(2</a:t>
            </a:r>
            <a:r>
              <a:rPr lang="en-US" sz="1400" dirty="0" smtClean="0"/>
              <a:t>)=</a:t>
            </a:r>
            <a:r>
              <a:rPr lang="en-US" sz="1400" dirty="0"/>
              <a:t>43 </a:t>
            </a:r>
            <a:r>
              <a:rPr lang="ru-RU" sz="1400" dirty="0"/>
              <a:t>при </a:t>
            </a:r>
            <a:r>
              <a:rPr lang="en-US" sz="1400" i="1" dirty="0"/>
              <a:t>x</a:t>
            </a:r>
            <a:r>
              <a:rPr lang="en-US" sz="1400" baseline="-25000" dirty="0"/>
              <a:t>3</a:t>
            </a:r>
            <a:r>
              <a:rPr lang="en-US" sz="1400" dirty="0"/>
              <a:t>(2)=4,</a:t>
            </a:r>
            <a:endParaRPr lang="ru-RU" sz="1400" dirty="0"/>
          </a:p>
          <a:p>
            <a:pPr>
              <a:buNone/>
            </a:pPr>
            <a:r>
              <a:rPr lang="en-US" sz="1400" dirty="0"/>
              <a:t>f</a:t>
            </a:r>
            <a:r>
              <a:rPr lang="en-US" sz="1400" baseline="-25000" dirty="0"/>
              <a:t>3</a:t>
            </a:r>
            <a:r>
              <a:rPr lang="en-US" sz="1400" dirty="0"/>
              <a:t>(3</a:t>
            </a:r>
            <a:r>
              <a:rPr lang="en-US" sz="1400" dirty="0" smtClean="0"/>
              <a:t>)=</a:t>
            </a:r>
            <a:r>
              <a:rPr lang="en-US" sz="1400" dirty="0"/>
              <a:t>38 </a:t>
            </a:r>
            <a:r>
              <a:rPr lang="ru-RU" sz="1400" dirty="0"/>
              <a:t>при </a:t>
            </a:r>
            <a:r>
              <a:rPr lang="en-US" sz="1400" i="1" dirty="0"/>
              <a:t>x</a:t>
            </a:r>
            <a:r>
              <a:rPr lang="en-US" sz="1400" baseline="-25000" dirty="0"/>
              <a:t>3</a:t>
            </a:r>
            <a:r>
              <a:rPr lang="en-US" sz="1400" dirty="0"/>
              <a:t>(3)=0,</a:t>
            </a:r>
            <a:endParaRPr lang="ru-RU" sz="1400" dirty="0"/>
          </a:p>
          <a:p>
            <a:pPr>
              <a:buNone/>
            </a:pPr>
            <a:r>
              <a:rPr lang="en-US" sz="1400" dirty="0"/>
              <a:t>                  f</a:t>
            </a:r>
            <a:r>
              <a:rPr lang="en-US" sz="1400" baseline="-25000" dirty="0"/>
              <a:t>3</a:t>
            </a:r>
            <a:r>
              <a:rPr lang="en-US" sz="1400" dirty="0"/>
              <a:t>(4</a:t>
            </a:r>
            <a:r>
              <a:rPr lang="en-US" sz="1400" dirty="0" smtClean="0"/>
              <a:t>)=</a:t>
            </a:r>
            <a:r>
              <a:rPr lang="ru-RU" sz="1400" dirty="0" smtClean="0"/>
              <a:t> </a:t>
            </a:r>
            <a:r>
              <a:rPr lang="en-US" sz="1400" dirty="0" smtClean="0"/>
              <a:t>27 </a:t>
            </a:r>
            <a:r>
              <a:rPr lang="ru-RU" sz="1400" dirty="0" smtClean="0"/>
              <a:t>при </a:t>
            </a:r>
            <a:r>
              <a:rPr lang="en-US" sz="1400" i="1" dirty="0" smtClean="0"/>
              <a:t>x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(4)=0.</a:t>
            </a:r>
            <a:endParaRPr lang="ru-RU" sz="1400" dirty="0" smtClean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357554" y="1142990"/>
          <a:ext cx="5643602" cy="2914650"/>
        </p:xfrm>
        <a:graphic>
          <a:graphicData uri="http://schemas.openxmlformats.org/drawingml/2006/table">
            <a:tbl>
              <a:tblPr/>
              <a:tblGrid>
                <a:gridCol w="323572"/>
                <a:gridCol w="323572"/>
                <a:gridCol w="323572"/>
                <a:gridCol w="323572"/>
                <a:gridCol w="323572"/>
                <a:gridCol w="323572"/>
                <a:gridCol w="323572"/>
                <a:gridCol w="323572"/>
                <a:gridCol w="323572"/>
                <a:gridCol w="323572"/>
                <a:gridCol w="323572"/>
                <a:gridCol w="323572"/>
                <a:gridCol w="323572"/>
                <a:gridCol w="323572"/>
                <a:gridCol w="323572"/>
                <a:gridCol w="323572"/>
                <a:gridCol w="466450"/>
              </a:tblGrid>
              <a:tr h="17145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n=1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n=2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n=3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n=4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n=5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n=6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n=7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n=8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14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 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3</a:t>
                      </a:r>
                      <a:endParaRPr lang="ru-RU" sz="800" b="1" dirty="0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</a:t>
                      </a:r>
                      <a:endParaRPr lang="ru-RU" sz="8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38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3,4 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67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79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96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3,4 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115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127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2 </a:t>
                      </a:r>
                      <a:endParaRPr lang="ru-RU" sz="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ru-RU" sz="8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26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74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93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106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2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ru-RU" sz="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24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54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72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91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102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120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8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19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38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67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79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96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 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115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27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46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65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75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94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107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285852" y="4000510"/>
            <a:ext cx="77153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100" dirty="0" smtClean="0"/>
              <a:t>И, наконец, для n=4</a:t>
            </a:r>
          </a:p>
          <a:p>
            <a:pPr>
              <a:buNone/>
            </a:pPr>
            <a:r>
              <a:rPr lang="ru-RU" sz="1100" dirty="0" smtClean="0"/>
              <a:t>                  f</a:t>
            </a:r>
            <a:r>
              <a:rPr lang="ru-RU" sz="1100" baseline="-25000" dirty="0" smtClean="0"/>
              <a:t>4</a:t>
            </a:r>
            <a:r>
              <a:rPr lang="ru-RU" sz="1100" dirty="0" smtClean="0"/>
              <a:t>(0)</a:t>
            </a:r>
            <a:r>
              <a:rPr lang="ru-RU" sz="1100" dirty="0" err="1" smtClean="0"/>
              <a:t>=min</a:t>
            </a:r>
            <a:r>
              <a:rPr lang="ru-RU" sz="1100" dirty="0" smtClean="0"/>
              <a:t>[с(3)+0+f</a:t>
            </a:r>
            <a:r>
              <a:rPr lang="ru-RU" sz="1100" baseline="-25000" dirty="0" smtClean="0"/>
              <a:t>3</a:t>
            </a:r>
            <a:r>
              <a:rPr lang="ru-RU" sz="1100" dirty="0" smtClean="0"/>
              <a:t>(0),</a:t>
            </a:r>
            <a:r>
              <a:rPr lang="ru-RU" sz="1100" dirty="0" err="1" smtClean="0"/>
              <a:t>c</a:t>
            </a:r>
            <a:r>
              <a:rPr lang="ru-RU" sz="1100" dirty="0" smtClean="0"/>
              <a:t>(4)+1+f</a:t>
            </a:r>
            <a:r>
              <a:rPr lang="ru-RU" sz="1100" baseline="-25000" dirty="0" smtClean="0"/>
              <a:t>3</a:t>
            </a:r>
            <a:r>
              <a:rPr lang="ru-RU" sz="1100" dirty="0" smtClean="0"/>
              <a:t>(1),</a:t>
            </a:r>
            <a:r>
              <a:rPr lang="ru-RU" sz="1100" dirty="0" err="1" smtClean="0"/>
              <a:t>c</a:t>
            </a:r>
            <a:r>
              <a:rPr lang="ru-RU" sz="1100" dirty="0" smtClean="0"/>
              <a:t>(5)+2+f</a:t>
            </a:r>
            <a:r>
              <a:rPr lang="ru-RU" sz="1100" baseline="-25000" dirty="0" smtClean="0"/>
              <a:t>3</a:t>
            </a:r>
            <a:r>
              <a:rPr lang="ru-RU" sz="1100" dirty="0" smtClean="0"/>
              <a:t>(2)]</a:t>
            </a:r>
            <a:r>
              <a:rPr lang="ru-RU" sz="1100" dirty="0" err="1" smtClean="0"/>
              <a:t>=min</a:t>
            </a:r>
            <a:r>
              <a:rPr lang="ru-RU" sz="1100" dirty="0" smtClean="0"/>
              <a:t>[19+48,21+1+45,23+2+43]=67 при </a:t>
            </a:r>
            <a:r>
              <a:rPr lang="ru-RU" sz="1100" i="1" dirty="0" smtClean="0"/>
              <a:t>x</a:t>
            </a:r>
            <a:r>
              <a:rPr lang="ru-RU" sz="1100" baseline="-25000" dirty="0" smtClean="0"/>
              <a:t>4</a:t>
            </a:r>
            <a:r>
              <a:rPr lang="ru-RU" sz="1100" dirty="0" smtClean="0"/>
              <a:t>(0)=3 или 4,             </a:t>
            </a:r>
            <a:r>
              <a:rPr lang="en-US" sz="1100" dirty="0" smtClean="0"/>
              <a:t>f</a:t>
            </a:r>
            <a:r>
              <a:rPr lang="ru-RU" sz="1100" baseline="-25000" dirty="0" smtClean="0"/>
              <a:t>4</a:t>
            </a:r>
            <a:r>
              <a:rPr lang="ru-RU" sz="1100" dirty="0" smtClean="0"/>
              <a:t>(1)=</a:t>
            </a:r>
            <a:r>
              <a:rPr lang="en-US" sz="1100" dirty="0" smtClean="0"/>
              <a:t>min</a:t>
            </a:r>
            <a:r>
              <a:rPr lang="ru-RU" sz="1100" dirty="0" smtClean="0"/>
              <a:t>[с(2)+0+</a:t>
            </a:r>
            <a:r>
              <a:rPr lang="en-US" sz="1100" dirty="0" smtClean="0"/>
              <a:t>f</a:t>
            </a:r>
            <a:r>
              <a:rPr lang="ru-RU" sz="1100" baseline="-25000" dirty="0" smtClean="0"/>
              <a:t>3</a:t>
            </a:r>
            <a:r>
              <a:rPr lang="ru-RU" sz="1100" dirty="0" smtClean="0"/>
              <a:t>(0),</a:t>
            </a:r>
            <a:r>
              <a:rPr lang="en-US" sz="1100" dirty="0" smtClean="0"/>
              <a:t>c</a:t>
            </a:r>
            <a:r>
              <a:rPr lang="ru-RU" sz="1100" dirty="0" smtClean="0"/>
              <a:t>(3)+1+</a:t>
            </a:r>
            <a:r>
              <a:rPr lang="en-US" sz="1100" dirty="0" smtClean="0"/>
              <a:t>f</a:t>
            </a:r>
            <a:r>
              <a:rPr lang="ru-RU" sz="1100" baseline="-25000" dirty="0" smtClean="0"/>
              <a:t>3</a:t>
            </a:r>
            <a:r>
              <a:rPr lang="ru-RU" sz="1100" dirty="0" smtClean="0"/>
              <a:t>(1),</a:t>
            </a:r>
            <a:r>
              <a:rPr lang="en-US" sz="1100" dirty="0" smtClean="0"/>
              <a:t>c</a:t>
            </a:r>
            <a:r>
              <a:rPr lang="ru-RU" sz="1100" dirty="0" smtClean="0"/>
              <a:t>(4)+2+</a:t>
            </a:r>
            <a:r>
              <a:rPr lang="en-US" sz="1100" dirty="0" smtClean="0"/>
              <a:t>f</a:t>
            </a:r>
            <a:r>
              <a:rPr lang="ru-RU" sz="1100" baseline="-25000" dirty="0" smtClean="0"/>
              <a:t>3</a:t>
            </a:r>
            <a:r>
              <a:rPr lang="ru-RU" sz="1100" dirty="0" smtClean="0"/>
              <a:t>(2),</a:t>
            </a:r>
            <a:r>
              <a:rPr lang="en-US" sz="1100" dirty="0" smtClean="0"/>
              <a:t>c</a:t>
            </a:r>
            <a:r>
              <a:rPr lang="ru-RU" sz="1100" dirty="0" smtClean="0"/>
              <a:t>(5)+3+</a:t>
            </a:r>
            <a:r>
              <a:rPr lang="en-US" sz="1100" dirty="0" smtClean="0"/>
              <a:t>f</a:t>
            </a:r>
            <a:r>
              <a:rPr lang="ru-RU" sz="1100" baseline="-25000" dirty="0" smtClean="0"/>
              <a:t>3</a:t>
            </a:r>
            <a:r>
              <a:rPr lang="ru-RU" sz="1100" dirty="0" smtClean="0"/>
              <a:t>(3)]</a:t>
            </a:r>
            <a:r>
              <a:rPr lang="en-US" sz="1100" dirty="0" smtClean="0"/>
              <a:t>=min[17+48,19+1+46,21+2+43,23+3+38]=64 </a:t>
            </a:r>
            <a:r>
              <a:rPr lang="ru-RU" sz="1100" dirty="0" smtClean="0"/>
              <a:t>при </a:t>
            </a:r>
            <a:r>
              <a:rPr lang="en-US" sz="1100" i="1" dirty="0" smtClean="0"/>
              <a:t>x</a:t>
            </a:r>
            <a:r>
              <a:rPr lang="en-US" sz="1100" baseline="-25000" dirty="0" smtClean="0"/>
              <a:t>4</a:t>
            </a:r>
            <a:r>
              <a:rPr lang="en-US" sz="1100" dirty="0" smtClean="0"/>
              <a:t>(1)=5,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f</a:t>
            </a:r>
            <a:r>
              <a:rPr lang="en-US" sz="1100" baseline="-25000" dirty="0" smtClean="0"/>
              <a:t>4</a:t>
            </a:r>
            <a:r>
              <a:rPr lang="en-US" sz="1100" dirty="0" smtClean="0"/>
              <a:t>(2)=min[</a:t>
            </a:r>
            <a:r>
              <a:rPr lang="ru-RU" sz="1100" dirty="0" smtClean="0"/>
              <a:t>с</a:t>
            </a:r>
            <a:r>
              <a:rPr lang="en-US" sz="1100" dirty="0" smtClean="0"/>
              <a:t>(1)+f</a:t>
            </a:r>
            <a:r>
              <a:rPr lang="en-US" sz="1100" baseline="-25000" dirty="0" smtClean="0"/>
              <a:t>3</a:t>
            </a:r>
            <a:r>
              <a:rPr lang="en-US" sz="1100" dirty="0" smtClean="0"/>
              <a:t>(0),c(2)+1+f</a:t>
            </a:r>
            <a:r>
              <a:rPr lang="en-US" sz="1100" baseline="-25000" dirty="0" smtClean="0"/>
              <a:t>3</a:t>
            </a:r>
            <a:r>
              <a:rPr lang="en-US" sz="1100" dirty="0" smtClean="0"/>
              <a:t>(1),c(3)+2+f</a:t>
            </a:r>
            <a:r>
              <a:rPr lang="en-US" sz="1100" baseline="-25000" dirty="0" smtClean="0"/>
              <a:t>3</a:t>
            </a:r>
            <a:r>
              <a:rPr lang="en-US" sz="1100" dirty="0" smtClean="0"/>
              <a:t>(2),c(4)+3+f</a:t>
            </a:r>
            <a:r>
              <a:rPr lang="en-US" sz="1100" baseline="-25000" dirty="0" smtClean="0"/>
              <a:t>3</a:t>
            </a:r>
            <a:r>
              <a:rPr lang="en-US" sz="1100" dirty="0" smtClean="0"/>
              <a:t>(3),c(5)+4+f</a:t>
            </a:r>
            <a:r>
              <a:rPr lang="en-US" sz="1100" baseline="-25000" dirty="0" smtClean="0"/>
              <a:t>3</a:t>
            </a:r>
            <a:r>
              <a:rPr lang="en-US" sz="1100" dirty="0" smtClean="0"/>
              <a:t>(4)]=min[15+48,18+45,21+43,24+38,23+4+27]=54 </a:t>
            </a:r>
            <a:r>
              <a:rPr lang="ru-RU" sz="1100" dirty="0" smtClean="0"/>
              <a:t>при </a:t>
            </a:r>
            <a:r>
              <a:rPr lang="en-US" sz="1100" i="1" dirty="0" smtClean="0"/>
              <a:t>x</a:t>
            </a:r>
            <a:r>
              <a:rPr lang="en-US" sz="1100" baseline="-25000" dirty="0" smtClean="0"/>
              <a:t>4</a:t>
            </a:r>
            <a:r>
              <a:rPr lang="en-US" sz="1100" dirty="0" smtClean="0"/>
              <a:t>(2)=5,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f</a:t>
            </a:r>
            <a:r>
              <a:rPr lang="en-US" sz="1100" baseline="-25000" dirty="0" smtClean="0"/>
              <a:t>4</a:t>
            </a:r>
            <a:r>
              <a:rPr lang="en-US" sz="1100" dirty="0" smtClean="0"/>
              <a:t>(3)=min[</a:t>
            </a:r>
            <a:r>
              <a:rPr lang="ru-RU" sz="1100" dirty="0" smtClean="0"/>
              <a:t>с</a:t>
            </a:r>
            <a:r>
              <a:rPr lang="en-US" sz="1100" dirty="0" smtClean="0"/>
              <a:t>(0)+0+f</a:t>
            </a:r>
            <a:r>
              <a:rPr lang="en-US" sz="1100" baseline="-25000" dirty="0" smtClean="0"/>
              <a:t>3</a:t>
            </a:r>
            <a:r>
              <a:rPr lang="en-US" sz="1100" dirty="0" smtClean="0"/>
              <a:t>(0),c(1)+1+f</a:t>
            </a:r>
            <a:r>
              <a:rPr lang="en-US" sz="1100" baseline="-25000" dirty="0" smtClean="0"/>
              <a:t>3</a:t>
            </a:r>
            <a:r>
              <a:rPr lang="en-US" sz="1100" dirty="0" smtClean="0"/>
              <a:t>(1),c(2)+2+f</a:t>
            </a:r>
            <a:r>
              <a:rPr lang="en-US" sz="1100" baseline="-25000" dirty="0" smtClean="0"/>
              <a:t>3</a:t>
            </a:r>
            <a:r>
              <a:rPr lang="en-US" sz="1100" dirty="0" smtClean="0"/>
              <a:t>(2),c(3)+3+f</a:t>
            </a:r>
            <a:r>
              <a:rPr lang="en-US" sz="1100" baseline="-25000" dirty="0" smtClean="0"/>
              <a:t>3</a:t>
            </a:r>
            <a:r>
              <a:rPr lang="en-US" sz="1100" dirty="0" smtClean="0"/>
              <a:t>(3),c(4)+4+f</a:t>
            </a:r>
            <a:r>
              <a:rPr lang="en-US" sz="1100" baseline="-25000" dirty="0" smtClean="0"/>
              <a:t>3</a:t>
            </a:r>
            <a:r>
              <a:rPr lang="en-US" sz="1100" dirty="0" smtClean="0"/>
              <a:t>(4)]=min[0+48,16+45,19+43,22+38,25+27]=48 </a:t>
            </a:r>
            <a:r>
              <a:rPr lang="ru-RU" sz="1100" dirty="0" smtClean="0"/>
              <a:t>при </a:t>
            </a:r>
            <a:r>
              <a:rPr lang="en-US" sz="1100" i="1" dirty="0" smtClean="0"/>
              <a:t>x</a:t>
            </a:r>
            <a:r>
              <a:rPr lang="en-US" sz="1100" baseline="-25000" dirty="0" smtClean="0"/>
              <a:t>4</a:t>
            </a:r>
            <a:r>
              <a:rPr lang="en-US" sz="1100" dirty="0" smtClean="0"/>
              <a:t>(3)=0,</a:t>
            </a:r>
            <a:endParaRPr lang="ru-RU" sz="1100" dirty="0" smtClean="0"/>
          </a:p>
          <a:p>
            <a:pPr>
              <a:buNone/>
            </a:pPr>
            <a:r>
              <a:rPr lang="en-US" sz="1100" dirty="0" smtClean="0"/>
              <a:t>               f</a:t>
            </a:r>
            <a:r>
              <a:rPr lang="en-US" sz="1100" baseline="-25000" dirty="0" smtClean="0"/>
              <a:t>4</a:t>
            </a:r>
            <a:r>
              <a:rPr lang="en-US" sz="1100" dirty="0" smtClean="0"/>
              <a:t>(4)=min[</a:t>
            </a:r>
            <a:r>
              <a:rPr lang="ru-RU" sz="1100" dirty="0" smtClean="0"/>
              <a:t>с</a:t>
            </a:r>
            <a:r>
              <a:rPr lang="en-US" sz="1100" dirty="0" smtClean="0"/>
              <a:t>(0)+1+f</a:t>
            </a:r>
            <a:r>
              <a:rPr lang="en-US" sz="1100" baseline="-25000" dirty="0" smtClean="0"/>
              <a:t>3</a:t>
            </a:r>
            <a:r>
              <a:rPr lang="en-US" sz="1100" dirty="0" smtClean="0"/>
              <a:t>(1),c(1)+2+f</a:t>
            </a:r>
            <a:r>
              <a:rPr lang="en-US" sz="1100" baseline="-25000" dirty="0" smtClean="0"/>
              <a:t>3</a:t>
            </a:r>
            <a:r>
              <a:rPr lang="en-US" sz="1100" dirty="0" smtClean="0"/>
              <a:t>(2),c(2)+3+f</a:t>
            </a:r>
            <a:r>
              <a:rPr lang="en-US" sz="1100" baseline="-25000" dirty="0" smtClean="0"/>
              <a:t>3</a:t>
            </a:r>
            <a:r>
              <a:rPr lang="en-US" sz="1100" dirty="0" smtClean="0"/>
              <a:t>(3),c(3)+4+ f</a:t>
            </a:r>
            <a:r>
              <a:rPr lang="en-US" sz="1100" baseline="-25000" dirty="0" smtClean="0"/>
              <a:t>3</a:t>
            </a:r>
            <a:r>
              <a:rPr lang="en-US" sz="1100" dirty="0" smtClean="0"/>
              <a:t>(4)]=min[1+45,17+43,20+38,23+27]=46 </a:t>
            </a:r>
            <a:r>
              <a:rPr lang="ru-RU" sz="1100" dirty="0" smtClean="0"/>
              <a:t>при </a:t>
            </a:r>
            <a:r>
              <a:rPr lang="en-US" sz="1100" i="1" dirty="0" smtClean="0"/>
              <a:t>x</a:t>
            </a:r>
            <a:r>
              <a:rPr lang="en-US" sz="1100" baseline="-25000" dirty="0" smtClean="0"/>
              <a:t>4</a:t>
            </a:r>
            <a:r>
              <a:rPr lang="en-US" sz="1100" dirty="0" smtClean="0"/>
              <a:t>(4)=0.</a:t>
            </a:r>
            <a:endParaRPr lang="ru-R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786446" y="857238"/>
            <a:ext cx="304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для всех 8 периодов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3500430" y="2071684"/>
          <a:ext cx="5400675" cy="2743200"/>
        </p:xfrm>
        <a:graphic>
          <a:graphicData uri="http://schemas.openxmlformats.org/drawingml/2006/table">
            <a:tbl>
              <a:tblPr/>
              <a:tblGrid>
                <a:gridCol w="756285"/>
                <a:gridCol w="378460"/>
                <a:gridCol w="377825"/>
                <a:gridCol w="378460"/>
                <a:gridCol w="378460"/>
                <a:gridCol w="378460"/>
                <a:gridCol w="377825"/>
                <a:gridCol w="378460"/>
                <a:gridCol w="378460"/>
                <a:gridCol w="756285"/>
                <a:gridCol w="861695"/>
              </a:tblGrid>
              <a:tr h="857250">
                <a:tc>
                  <a:txBody>
                    <a:bodyPr/>
                    <a:lstStyle/>
                    <a:p>
                      <a:pPr indent="-68580"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Плановый период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Т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n=8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янв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n=7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фев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n=6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мар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69215"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n=5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апр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n=4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май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n=3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июн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n=2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июл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n=1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авг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Общая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-70485"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сумма   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-70485"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затрат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Средне- месячные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затраты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19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19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2      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38 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19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48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16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8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8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8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3</a:t>
                      </a:r>
                      <a:endParaRPr lang="ru-RU" sz="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67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16.75 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79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15.8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6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96 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16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7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3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4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4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115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16.43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127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15.9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642910" y="142858"/>
            <a:ext cx="8286808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Теперь, задаваясь различным уровнем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запасов на начало планового периода, можно определить оптимальные стратегии для любого Т от 1 до 8. Так, например, если исходный уровень запасов на начало планового периода равен нулю, то оптимальный календарный план при Т=4  будет: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2698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                 </a:t>
            </a:r>
            <a:r>
              <a:rPr kumimoji="0" lang="ru-RU" sz="1100" b="1" i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ru-RU" sz="1100" b="1" i="0" u="none" strike="noStrike" cap="none" normalizeH="0" baseline="-3000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(0)=3, </a:t>
            </a:r>
            <a:r>
              <a:rPr kumimoji="0" lang="ru-RU" sz="1100" b="1" i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ru-RU" sz="1100" b="1" i="0" u="none" strike="noStrike" cap="none" normalizeH="0" baseline="-3000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(0)=4, </a:t>
            </a:r>
            <a:r>
              <a:rPr kumimoji="0" lang="ru-RU" sz="1100" b="1" i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ru-RU" sz="1100" b="1" i="0" u="none" strike="noStrike" cap="none" normalizeH="0" baseline="-3000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(1)=5, </a:t>
            </a:r>
            <a:r>
              <a:rPr kumimoji="0" lang="ru-RU" sz="1100" b="1" i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ru-RU" sz="1100" b="1" i="0" u="none" strike="noStrike" cap="none" normalizeH="0" baseline="-3000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(3)=0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или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2698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                 </a:t>
            </a:r>
            <a:r>
              <a:rPr kumimoji="0" lang="ru-RU" sz="1100" b="1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ru-RU" sz="1100" b="1" i="0" u="none" strike="noStrike" cap="none" normalizeH="0" baseline="-30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(0)=4, </a:t>
            </a:r>
            <a:r>
              <a:rPr kumimoji="0" lang="ru-RU" sz="1100" b="1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ru-RU" sz="1100" b="1" i="0" u="none" strike="noStrike" cap="none" normalizeH="0" baseline="-30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(1)=5, </a:t>
            </a:r>
            <a:r>
              <a:rPr kumimoji="0" lang="ru-RU" sz="1100" b="1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ru-RU" sz="1100" b="1" i="0" u="none" strike="noStrike" cap="none" normalizeH="0" baseline="-30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(3)=0, </a:t>
            </a:r>
            <a:r>
              <a:rPr kumimoji="0" lang="ru-RU" sz="1100" b="1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ru-RU" sz="1100" b="1" i="0" u="none" strike="noStrike" cap="none" normalizeH="0" baseline="-30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(0)=3</a:t>
            </a:r>
            <a:endParaRPr kumimoji="0" lang="ru-RU" sz="11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2698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и минимальная общая сумма затрат составит 67.</a:t>
            </a:r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Пусть Т=8, тогда минимальная общая сумма затрат составит 127 и 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ru-RU" sz="11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8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(0)=5, останется на следующий отрезок 5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3=2, имеем 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ru-RU" sz="11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7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(2)=5, значит на следующий отрезок останется 2+5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3=4 и 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ru-RU" sz="11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(4)=0, останется 4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3=1 и 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ru-RU" sz="11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(1)=5, останется 1+5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3=3, 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ru-RU" sz="11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(3)=0, останется 3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3=0, 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ru-RU" sz="11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(0)=4, останется 4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3=1, 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ru-RU" sz="11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(1)=5, останется 1+5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3=3 и 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ru-RU" sz="11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(3)=0.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00100" y="2000246"/>
            <a:ext cx="2428892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В таблицу сведем оптимальные стратегии (планы выпуска) для плановых периодов длительностью Т и начальным уровнем запасов равным нулю.                                                    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Обратим внимание на Т=4. Здесь два оптимальных решения, дающих минимальные затраты 67. При Т=7 имеем три решения с одинаковым значением целевой функции 115. 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ndara Light" pitchFamily="34" charset="0"/>
              </a:rPr>
              <a:t>Задача замены оборудования</a:t>
            </a:r>
            <a:endParaRPr lang="ru-RU" dirty="0">
              <a:latin typeface="Candara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928676"/>
            <a:ext cx="8501122" cy="4143404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ru-RU" dirty="0" smtClean="0"/>
              <a:t>Пусть </a:t>
            </a:r>
            <a:r>
              <a:rPr lang="ru-RU" dirty="0"/>
              <a:t>величина </a:t>
            </a:r>
            <a:r>
              <a:rPr lang="ru-RU" sz="3400" dirty="0" err="1">
                <a:latin typeface="Cambria Math" pitchFamily="18" charset="0"/>
                <a:ea typeface="Cambria Math" pitchFamily="18" charset="0"/>
              </a:rPr>
              <a:t>c</a:t>
            </a:r>
            <a:r>
              <a:rPr lang="ru-RU" sz="3400" baseline="-25000" dirty="0" err="1">
                <a:latin typeface="Cambria Math" pitchFamily="18" charset="0"/>
                <a:ea typeface="Cambria Math" pitchFamily="18" charset="0"/>
              </a:rPr>
              <a:t>ij</a:t>
            </a:r>
            <a:r>
              <a:rPr lang="ru-RU" dirty="0"/>
              <a:t> представляет собой сумму покупной цены и ожидаемых расходов на ремонт и обслуживание оборудования, приобретенного в начале года </a:t>
            </a:r>
            <a:r>
              <a:rPr lang="ru-RU" dirty="0" err="1"/>
              <a:t>i</a:t>
            </a:r>
            <a:r>
              <a:rPr lang="ru-RU" dirty="0"/>
              <a:t>, за вычетом остаточной стоимости этого оборудования на начало года </a:t>
            </a:r>
            <a:r>
              <a:rPr lang="ru-RU" dirty="0" err="1"/>
              <a:t>j</a:t>
            </a:r>
            <a:r>
              <a:rPr lang="ru-RU" dirty="0"/>
              <a:t>. </a:t>
            </a:r>
            <a:endParaRPr lang="ru-RU" b="1" dirty="0"/>
          </a:p>
          <a:p>
            <a:pPr>
              <a:buNone/>
            </a:pPr>
            <a:r>
              <a:rPr lang="ru-RU" dirty="0" err="1" smtClean="0"/>
              <a:t>f</a:t>
            </a:r>
            <a:r>
              <a:rPr lang="ru-RU" baseline="-25000" dirty="0" err="1" smtClean="0"/>
              <a:t>i</a:t>
            </a:r>
            <a:r>
              <a:rPr lang="ru-RU" dirty="0" smtClean="0"/>
              <a:t> </a:t>
            </a:r>
            <a:r>
              <a:rPr lang="ru-RU" dirty="0"/>
              <a:t>– величина затрат, соответствующая стратегии замены, </a:t>
            </a:r>
            <a:r>
              <a:rPr lang="ru-RU" dirty="0" err="1"/>
              <a:t>минимизирующей</a:t>
            </a:r>
            <a:r>
              <a:rPr lang="ru-RU" dirty="0"/>
              <a:t> эти затраты в интервалах  </a:t>
            </a:r>
            <a:r>
              <a:rPr lang="ru-RU" dirty="0" err="1"/>
              <a:t>i</a:t>
            </a:r>
            <a:r>
              <a:rPr lang="ru-RU" dirty="0"/>
              <a:t>, i+1,…, </a:t>
            </a:r>
            <a:r>
              <a:rPr lang="ru-RU" dirty="0" err="1"/>
              <a:t>n</a:t>
            </a:r>
            <a:r>
              <a:rPr lang="ru-RU" dirty="0"/>
              <a:t>, в предположении, что новое оборудование приобретается в год </a:t>
            </a:r>
            <a:r>
              <a:rPr lang="ru-RU" dirty="0" err="1"/>
              <a:t>i</a:t>
            </a:r>
            <a:r>
              <a:rPr lang="ru-RU" dirty="0"/>
              <a:t>.</a:t>
            </a:r>
            <a:endParaRPr lang="ru-RU" b="1" dirty="0"/>
          </a:p>
          <a:p>
            <a:pPr>
              <a:buNone/>
            </a:pPr>
            <a:r>
              <a:rPr lang="ru-RU" dirty="0"/>
              <a:t>Тогда для нахождения оптимальной стратегии нам необходимо вычислить f</a:t>
            </a:r>
            <a:r>
              <a:rPr lang="ru-RU" baseline="-25000" dirty="0"/>
              <a:t>1</a:t>
            </a:r>
            <a:r>
              <a:rPr lang="ru-RU" dirty="0"/>
              <a:t>(минимальные затраты и соответствующую стратегию с первого шага), пользуясь следующим рекуррентным соотношением:</a:t>
            </a:r>
            <a:endParaRPr lang="ru-RU" b="1" dirty="0"/>
          </a:p>
          <a:p>
            <a:pPr>
              <a:buNone/>
            </a:pPr>
            <a:r>
              <a:rPr lang="ru-RU" dirty="0"/>
              <a:t>                        </a:t>
            </a:r>
            <a:r>
              <a:rPr lang="ru-RU" dirty="0" smtClean="0"/>
              <a:t>   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sz="3400" baseline="-25000" dirty="0">
                <a:latin typeface="Cambria Math" pitchFamily="18" charset="0"/>
                <a:ea typeface="Cambria Math" pitchFamily="18" charset="0"/>
              </a:rPr>
              <a:t>n+1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=0,</a:t>
            </a:r>
            <a:endParaRPr lang="ru-RU" sz="3400" b="1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3400" dirty="0">
                <a:latin typeface="Cambria Math" pitchFamily="18" charset="0"/>
                <a:ea typeface="Cambria Math" pitchFamily="18" charset="0"/>
              </a:rPr>
              <a:t>                          </a:t>
            </a:r>
            <a:r>
              <a:rPr lang="en-US" sz="3400" dirty="0" err="1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sz="3400" baseline="-25000" dirty="0" err="1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=</a:t>
            </a:r>
            <a:r>
              <a:rPr lang="en-US" sz="3400" dirty="0" err="1">
                <a:latin typeface="Cambria Math" pitchFamily="18" charset="0"/>
                <a:ea typeface="Cambria Math" pitchFamily="18" charset="0"/>
              </a:rPr>
              <a:t>min</a:t>
            </a:r>
            <a:r>
              <a:rPr lang="en-US" sz="3400" baseline="-25000" dirty="0" err="1">
                <a:latin typeface="Cambria Math" pitchFamily="18" charset="0"/>
                <a:ea typeface="Cambria Math" pitchFamily="18" charset="0"/>
              </a:rPr>
              <a:t>j</a:t>
            </a:r>
            <a:r>
              <a:rPr lang="en-US" sz="3400" baseline="-25000" dirty="0">
                <a:latin typeface="Cambria Math" pitchFamily="18" charset="0"/>
                <a:ea typeface="Cambria Math" pitchFamily="18" charset="0"/>
              </a:rPr>
              <a:t>&gt;</a:t>
            </a:r>
            <a:r>
              <a:rPr lang="en-US" sz="3400" baseline="-25000" dirty="0" err="1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{</a:t>
            </a:r>
            <a:r>
              <a:rPr lang="en-US" sz="3400" dirty="0" err="1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3400" baseline="-25000" dirty="0" err="1">
                <a:latin typeface="Cambria Math" pitchFamily="18" charset="0"/>
                <a:ea typeface="Cambria Math" pitchFamily="18" charset="0"/>
              </a:rPr>
              <a:t>ij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3400" dirty="0" err="1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sz="3400" baseline="-25000" dirty="0" err="1">
                <a:latin typeface="Cambria Math" pitchFamily="18" charset="0"/>
                <a:ea typeface="Cambria Math" pitchFamily="18" charset="0"/>
              </a:rPr>
              <a:t>j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}, </a:t>
            </a:r>
            <a:r>
              <a:rPr lang="en-US" sz="3400" dirty="0" err="1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=n, n</a:t>
            </a:r>
            <a:r>
              <a:rPr lang="en-US" sz="3400" b="1" dirty="0">
                <a:latin typeface="Cambria Math" pitchFamily="18" charset="0"/>
                <a:ea typeface="Cambria Math" pitchFamily="18" charset="0"/>
              </a:rPr>
              <a:t>–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1, …, 1.                           </a:t>
            </a:r>
            <a:endParaRPr lang="ru-RU" sz="3400" b="1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ru-RU" dirty="0"/>
              <a:t>Предположим, что затраты, отвечающие некоторой стратегии замены, включают две составляющие:</a:t>
            </a:r>
            <a:endParaRPr lang="ru-RU" b="1" dirty="0"/>
          </a:p>
          <a:p>
            <a:pPr>
              <a:buNone/>
            </a:pPr>
            <a:r>
              <a:rPr lang="ru-RU" dirty="0"/>
              <a:t>    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dirty="0" err="1">
                <a:latin typeface="Cambria Math" pitchFamily="18" charset="0"/>
                <a:ea typeface="Cambria Math" pitchFamily="18" charset="0"/>
              </a:rPr>
              <a:t>р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</a:rPr>
              <a:t>ik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dirty="0"/>
              <a:t>– стоимость замены оборудования возраста </a:t>
            </a:r>
            <a:r>
              <a:rPr lang="ru-RU" dirty="0" err="1"/>
              <a:t>k</a:t>
            </a:r>
            <a:r>
              <a:rPr lang="ru-RU" dirty="0"/>
              <a:t> на интервале </a:t>
            </a:r>
            <a:r>
              <a:rPr lang="ru-RU" dirty="0" err="1"/>
              <a:t>i</a:t>
            </a:r>
            <a:r>
              <a:rPr lang="ru-RU" dirty="0"/>
              <a:t> за вычетом его остаточной стоимости;</a:t>
            </a:r>
            <a:endParaRPr lang="ru-RU" b="1" dirty="0"/>
          </a:p>
          <a:p>
            <a:pPr>
              <a:buNone/>
            </a:pPr>
            <a:r>
              <a:rPr lang="ru-RU" dirty="0"/>
              <a:t>  </a:t>
            </a:r>
            <a:r>
              <a:rPr lang="ru-RU" dirty="0" err="1">
                <a:latin typeface="Cambria Math" pitchFamily="18" charset="0"/>
                <a:ea typeface="Cambria Math" pitchFamily="18" charset="0"/>
              </a:rPr>
              <a:t>r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</a:rPr>
              <a:t>ik</a:t>
            </a:r>
            <a:r>
              <a:rPr lang="ru-RU" dirty="0"/>
              <a:t> – стоимость эксплуатации оборудования возраста </a:t>
            </a:r>
            <a:r>
              <a:rPr lang="ru-RU" dirty="0" err="1"/>
              <a:t>k</a:t>
            </a:r>
            <a:r>
              <a:rPr lang="ru-RU" dirty="0"/>
              <a:t> на интервале </a:t>
            </a:r>
            <a:r>
              <a:rPr lang="ru-RU" dirty="0" err="1"/>
              <a:t>i</a:t>
            </a:r>
            <a:r>
              <a:rPr lang="ru-RU" dirty="0"/>
              <a:t>.</a:t>
            </a:r>
            <a:endParaRPr lang="ru-RU" b="1" dirty="0"/>
          </a:p>
          <a:p>
            <a:pPr>
              <a:buNone/>
            </a:pPr>
            <a:r>
              <a:rPr lang="ru-RU" dirty="0"/>
              <a:t>     Пусть </a:t>
            </a:r>
            <a:r>
              <a:rPr lang="ru-RU" dirty="0" err="1"/>
              <a:t>f</a:t>
            </a:r>
            <a:r>
              <a:rPr lang="ru-RU" baseline="-25000" dirty="0" err="1"/>
              <a:t>i</a:t>
            </a:r>
            <a:r>
              <a:rPr lang="ru-RU" dirty="0"/>
              <a:t>(</a:t>
            </a:r>
            <a:r>
              <a:rPr lang="ru-RU" dirty="0" err="1"/>
              <a:t>k</a:t>
            </a:r>
            <a:r>
              <a:rPr lang="ru-RU" dirty="0"/>
              <a:t>) – стратегия, </a:t>
            </a:r>
            <a:r>
              <a:rPr lang="ru-RU" dirty="0" err="1"/>
              <a:t>минимизирующая</a:t>
            </a:r>
            <a:r>
              <a:rPr lang="ru-RU" dirty="0"/>
              <a:t> затраты на интервалах </a:t>
            </a:r>
            <a:r>
              <a:rPr lang="ru-RU" dirty="0" err="1"/>
              <a:t>i</a:t>
            </a:r>
            <a:r>
              <a:rPr lang="ru-RU" dirty="0"/>
              <a:t>, i+1,…, </a:t>
            </a:r>
            <a:r>
              <a:rPr lang="ru-RU" dirty="0" err="1"/>
              <a:t>n</a:t>
            </a:r>
            <a:r>
              <a:rPr lang="ru-RU" dirty="0"/>
              <a:t>, при условии, что в начале интервала </a:t>
            </a:r>
            <a:r>
              <a:rPr lang="ru-RU" dirty="0" err="1"/>
              <a:t>i</a:t>
            </a:r>
            <a:r>
              <a:rPr lang="ru-RU" dirty="0"/>
              <a:t> возраст оборудования составляет </a:t>
            </a:r>
            <a:r>
              <a:rPr lang="ru-RU" dirty="0" err="1"/>
              <a:t>k</a:t>
            </a:r>
            <a:r>
              <a:rPr lang="ru-RU" dirty="0"/>
              <a:t> лет.</a:t>
            </a:r>
            <a:endParaRPr lang="ru-RU" b="1" dirty="0"/>
          </a:p>
          <a:p>
            <a:pPr>
              <a:buNone/>
            </a:pPr>
            <a:r>
              <a:rPr lang="ru-RU" dirty="0"/>
              <a:t>      Если оптимальное решение состоит в сохранении оборудования в интервале </a:t>
            </a:r>
            <a:r>
              <a:rPr lang="ru-RU" dirty="0" err="1"/>
              <a:t>i</a:t>
            </a:r>
            <a:r>
              <a:rPr lang="ru-RU" dirty="0"/>
              <a:t>, то   </a:t>
            </a:r>
            <a:endParaRPr lang="ru-RU" b="1" dirty="0"/>
          </a:p>
          <a:p>
            <a:pPr>
              <a:buNone/>
            </a:pPr>
            <a:r>
              <a:rPr lang="ru-RU" dirty="0"/>
              <a:t>                                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ru-RU" dirty="0" err="1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</a:rPr>
              <a:t>i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dirty="0" err="1">
                <a:latin typeface="Cambria Math" pitchFamily="18" charset="0"/>
                <a:ea typeface="Cambria Math" pitchFamily="18" charset="0"/>
              </a:rPr>
              <a:t>k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) =r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ik+1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 +f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i+1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(k+1),</a:t>
            </a:r>
            <a:endParaRPr lang="ru-RU" b="1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ru-RU" dirty="0" smtClean="0"/>
              <a:t>            но </a:t>
            </a:r>
            <a:r>
              <a:rPr lang="ru-RU" dirty="0"/>
              <a:t>если оптимальное решение сводится к его замене, то </a:t>
            </a:r>
            <a:endParaRPr lang="ru-RU" b="1" dirty="0"/>
          </a:p>
          <a:p>
            <a:pPr>
              <a:buNone/>
            </a:pPr>
            <a:r>
              <a:rPr lang="ru-RU" dirty="0">
                <a:latin typeface="Cambria Math" pitchFamily="18" charset="0"/>
                <a:ea typeface="Cambria Math" pitchFamily="18" charset="0"/>
              </a:rPr>
              <a:t>                                   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(k) =</a:t>
            </a:r>
            <a:r>
              <a:rPr lang="ru-RU" dirty="0" err="1">
                <a:latin typeface="Cambria Math" pitchFamily="18" charset="0"/>
                <a:ea typeface="Cambria Math" pitchFamily="18" charset="0"/>
              </a:rPr>
              <a:t>р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ik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i1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i+1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(1).</a:t>
            </a:r>
            <a:endParaRPr lang="ru-RU" b="1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ru-RU" dirty="0" smtClean="0"/>
              <a:t>            Таким </a:t>
            </a:r>
            <a:r>
              <a:rPr lang="ru-RU" dirty="0"/>
              <a:t>образом</a:t>
            </a:r>
            <a:r>
              <a:rPr lang="en-US" dirty="0"/>
              <a:t>, </a:t>
            </a:r>
            <a:r>
              <a:rPr lang="ru-RU" dirty="0"/>
              <a:t>имеем</a:t>
            </a:r>
            <a:endParaRPr lang="ru-RU" b="1" dirty="0"/>
          </a:p>
          <a:p>
            <a:pPr>
              <a:buNone/>
            </a:pPr>
            <a:r>
              <a:rPr lang="en-US" dirty="0"/>
              <a:t>    </a:t>
            </a:r>
            <a:r>
              <a:rPr lang="ru-RU" dirty="0" smtClean="0"/>
              <a:t>                                                                                     </a:t>
            </a:r>
            <a:r>
              <a:rPr lang="en-US" dirty="0" smtClean="0"/>
              <a:t> </a:t>
            </a:r>
            <a:r>
              <a:rPr lang="en-US" sz="4300" dirty="0" err="1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sz="4300" baseline="-25000" dirty="0" err="1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4300" dirty="0">
                <a:latin typeface="Cambria Math" pitchFamily="18" charset="0"/>
                <a:ea typeface="Cambria Math" pitchFamily="18" charset="0"/>
              </a:rPr>
              <a:t>(k)=min{r</a:t>
            </a:r>
            <a:r>
              <a:rPr lang="en-US" sz="4300" baseline="-25000" dirty="0">
                <a:latin typeface="Cambria Math" pitchFamily="18" charset="0"/>
                <a:ea typeface="Cambria Math" pitchFamily="18" charset="0"/>
              </a:rPr>
              <a:t>ik+1</a:t>
            </a:r>
            <a:r>
              <a:rPr lang="en-US" sz="4300" dirty="0">
                <a:latin typeface="Cambria Math" pitchFamily="18" charset="0"/>
                <a:ea typeface="Cambria Math" pitchFamily="18" charset="0"/>
              </a:rPr>
              <a:t>+f</a:t>
            </a:r>
            <a:r>
              <a:rPr lang="en-US" sz="4300" baseline="-25000" dirty="0">
                <a:latin typeface="Cambria Math" pitchFamily="18" charset="0"/>
                <a:ea typeface="Cambria Math" pitchFamily="18" charset="0"/>
              </a:rPr>
              <a:t>i+1</a:t>
            </a:r>
            <a:r>
              <a:rPr lang="en-US" sz="4300" dirty="0">
                <a:latin typeface="Cambria Math" pitchFamily="18" charset="0"/>
                <a:ea typeface="Cambria Math" pitchFamily="18" charset="0"/>
              </a:rPr>
              <a:t>(k+1),</a:t>
            </a:r>
            <a:r>
              <a:rPr lang="ru-RU" sz="4300" dirty="0" err="1">
                <a:latin typeface="Cambria Math" pitchFamily="18" charset="0"/>
                <a:ea typeface="Cambria Math" pitchFamily="18" charset="0"/>
              </a:rPr>
              <a:t>р</a:t>
            </a:r>
            <a:r>
              <a:rPr lang="en-US" sz="4300" baseline="-25000" dirty="0">
                <a:latin typeface="Cambria Math" pitchFamily="18" charset="0"/>
                <a:ea typeface="Cambria Math" pitchFamily="18" charset="0"/>
              </a:rPr>
              <a:t>ik</a:t>
            </a:r>
            <a:r>
              <a:rPr lang="en-US" sz="4300" dirty="0">
                <a:latin typeface="Cambria Math" pitchFamily="18" charset="0"/>
                <a:ea typeface="Cambria Math" pitchFamily="18" charset="0"/>
              </a:rPr>
              <a:t>+r</a:t>
            </a:r>
            <a:r>
              <a:rPr lang="en-US" sz="4300" baseline="-25000" dirty="0">
                <a:latin typeface="Cambria Math" pitchFamily="18" charset="0"/>
                <a:ea typeface="Cambria Math" pitchFamily="18" charset="0"/>
              </a:rPr>
              <a:t>i1</a:t>
            </a:r>
            <a:r>
              <a:rPr lang="en-US" sz="4300" dirty="0">
                <a:latin typeface="Cambria Math" pitchFamily="18" charset="0"/>
                <a:ea typeface="Cambria Math" pitchFamily="18" charset="0"/>
              </a:rPr>
              <a:t>+f</a:t>
            </a:r>
            <a:r>
              <a:rPr lang="en-US" sz="4300" baseline="-25000" dirty="0">
                <a:latin typeface="Cambria Math" pitchFamily="18" charset="0"/>
                <a:ea typeface="Cambria Math" pitchFamily="18" charset="0"/>
              </a:rPr>
              <a:t>i+1</a:t>
            </a:r>
            <a:r>
              <a:rPr lang="en-US" sz="4300" dirty="0">
                <a:latin typeface="Cambria Math" pitchFamily="18" charset="0"/>
                <a:ea typeface="Cambria Math" pitchFamily="18" charset="0"/>
              </a:rPr>
              <a:t>(1)}, </a:t>
            </a:r>
            <a:r>
              <a:rPr lang="en-US" sz="4300" dirty="0" err="1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4300" dirty="0">
                <a:latin typeface="Cambria Math" pitchFamily="18" charset="0"/>
                <a:ea typeface="Cambria Math" pitchFamily="18" charset="0"/>
              </a:rPr>
              <a:t>=1,2,…,</a:t>
            </a:r>
            <a:r>
              <a:rPr lang="en-US" sz="43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ru-RU" sz="4300" dirty="0" smtClean="0">
                <a:latin typeface="Cambria Math" pitchFamily="18" charset="0"/>
                <a:ea typeface="Cambria Math" pitchFamily="18" charset="0"/>
              </a:rPr>
              <a:t>,</a:t>
            </a:r>
            <a:endParaRPr lang="ru-RU" b="1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ru-RU" dirty="0" smtClean="0"/>
              <a:t>            </a:t>
            </a:r>
            <a:br>
              <a:rPr lang="ru-RU" dirty="0" smtClean="0"/>
            </a:br>
            <a:r>
              <a:rPr lang="ru-RU" dirty="0" smtClean="0"/>
              <a:t>  где </a:t>
            </a:r>
            <a:r>
              <a:rPr lang="ru-RU" dirty="0"/>
              <a:t>f</a:t>
            </a:r>
            <a:r>
              <a:rPr lang="ru-RU" baseline="-25000" dirty="0"/>
              <a:t>n+1</a:t>
            </a:r>
            <a:r>
              <a:rPr lang="ru-RU" dirty="0"/>
              <a:t>(</a:t>
            </a:r>
            <a:r>
              <a:rPr lang="ru-RU" dirty="0" err="1"/>
              <a:t>k</a:t>
            </a:r>
            <a:r>
              <a:rPr lang="ru-RU" dirty="0"/>
              <a:t>)=0 для всех </a:t>
            </a:r>
            <a:r>
              <a:rPr lang="ru-RU" dirty="0" err="1"/>
              <a:t>k</a:t>
            </a:r>
            <a:r>
              <a:rPr lang="ru-RU" dirty="0"/>
              <a:t>. Пусть  К – возможный срок службы оборудования.</a:t>
            </a:r>
            <a:endParaRPr lang="ru-RU" b="1" dirty="0"/>
          </a:p>
          <a:p>
            <a:pPr>
              <a:buNone/>
            </a:pPr>
            <a:r>
              <a:rPr lang="ru-RU" dirty="0" smtClean="0"/>
              <a:t>                  Мы </a:t>
            </a:r>
            <a:r>
              <a:rPr lang="ru-RU" dirty="0"/>
              <a:t>планируем на </a:t>
            </a:r>
            <a:r>
              <a:rPr lang="ru-RU" dirty="0" err="1"/>
              <a:t>n</a:t>
            </a:r>
            <a:r>
              <a:rPr lang="ru-RU" dirty="0"/>
              <a:t> лет, поэтому начало (n+1)-го периода соответствует концу нашего планового периода. </a:t>
            </a:r>
            <a:endParaRPr lang="ru-RU" b="1" dirty="0"/>
          </a:p>
          <a:p>
            <a:pPr>
              <a:buNone/>
            </a:pPr>
            <a:r>
              <a:rPr lang="ru-RU" dirty="0"/>
              <a:t>  </a:t>
            </a:r>
            <a:r>
              <a:rPr lang="ru-RU" dirty="0" smtClean="0"/>
              <a:t>                </a:t>
            </a:r>
            <a:r>
              <a:rPr lang="ru-RU" dirty="0"/>
              <a:t>Нахождение оптимального решения заключается в вычислении f</a:t>
            </a:r>
            <a:r>
              <a:rPr lang="ru-RU" baseline="-25000" dirty="0"/>
              <a:t>1</a:t>
            </a:r>
            <a:r>
              <a:rPr lang="ru-RU" dirty="0"/>
              <a:t>(k</a:t>
            </a:r>
            <a:r>
              <a:rPr lang="ru-RU" baseline="-25000" dirty="0"/>
              <a:t>0</a:t>
            </a:r>
            <a:r>
              <a:rPr lang="ru-RU" dirty="0"/>
              <a:t>), где k</a:t>
            </a:r>
            <a:r>
              <a:rPr lang="ru-RU" baseline="-25000" dirty="0"/>
              <a:t>0 </a:t>
            </a:r>
            <a:r>
              <a:rPr lang="ru-RU" dirty="0"/>
              <a:t>– возраст оборудования на начало планового периода. Если в это </a:t>
            </a:r>
            <a:r>
              <a:rPr lang="ru-RU" dirty="0" smtClean="0"/>
              <a:t>                                       время </a:t>
            </a:r>
            <a:r>
              <a:rPr lang="ru-RU" dirty="0"/>
              <a:t>рассматриваемая единица оборудования отсутствует, то нет смысла говорить о его сохранении при i=1, а решение о замене есть просто </a:t>
            </a:r>
            <a:r>
              <a:rPr lang="ru-RU" dirty="0" smtClean="0"/>
              <a:t> покупка </a:t>
            </a:r>
            <a:r>
              <a:rPr lang="ru-RU" dirty="0"/>
              <a:t>нового оборудования. </a:t>
            </a:r>
            <a:endParaRPr lang="ru-RU" b="1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00364" y="3500444"/>
            <a:ext cx="435771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8"/>
            <a:ext cx="8229600" cy="107157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andara Light" pitchFamily="34" charset="0"/>
              </a:rPr>
              <a:t>Основные идеи динамического программирования</a:t>
            </a:r>
            <a:endParaRPr lang="ru-RU" dirty="0">
              <a:latin typeface="Candara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428742"/>
            <a:ext cx="8229600" cy="3643338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	В основе метода динамического программирования лежит принцип оптимальности Беллмана, формулирующийся следующим образом: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управление на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каждом шаге надо выбирать так, чтобы оптимальной была сумма выигрышей на всех оставшихся до конца процесса шагах, включая выигрыш на данном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шаге.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Поясним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это правило. При решении задачи динамического программирования на каждом шаге выбирается управление, которое должно привести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 оптимальному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выигрышу. Бели считать все шаги независимыми друг от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друга, то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оптимальным шаговым управлением будет то управление, которое приносит максимальный выигрыш именно на данном шаге. Но, например, при покупке новой техники взамен устаревшей на ее приобретение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затрачиваются определенные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средства. Поэтому прибыль от ее эксплуатации вначале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может быть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небольшой. Однако в следующие годы новая техника будет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приносить большую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прибыль. И наоборот, если руководитель примет решение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оставить старую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технику для получения прибыли в текущем году, то в дальнейшем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это приведет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 значительным убыткам. Данный пример демонстрирует следующий факт: в многошаговых процессах все шаги зависят друг от друга, и, следовательно, управление на каждом конкретном шаге надо выбирать с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учетом его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будущих воздействий на весь процесс.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Другой момент, который следует учитывать при выборе управления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данном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шаге, – это возможные варианты окончания предыдущего шага: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Эти варианты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определяют состояние процесса. Например, при определении количества средств, вкладываемых в предприятие в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-м году, необходимо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знать, сколько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средств осталось в наличии к этому году и какая прибыль получена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предыдущем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-1)-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году. Таким образом, при выборе шагового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управления необходимо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учитывать: 1) возможные исходы предыдущего шага и 2)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влияние управления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все оставшиеся до конца процесса шаги.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928676"/>
            <a:ext cx="2971792" cy="857250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Candara Light" pitchFamily="34" charset="0"/>
              </a:rPr>
              <a:t>Задача замены</a:t>
            </a:r>
            <a:br>
              <a:rPr lang="ru-RU" sz="3200" dirty="0" smtClean="0">
                <a:latin typeface="Candara Light" pitchFamily="34" charset="0"/>
              </a:rPr>
            </a:br>
            <a:r>
              <a:rPr lang="ru-RU" sz="3200" dirty="0" smtClean="0">
                <a:latin typeface="Candara Light" pitchFamily="34" charset="0"/>
              </a:rPr>
              <a:t>оборудования</a:t>
            </a:r>
            <a:endParaRPr lang="ru-RU" sz="3200" dirty="0">
              <a:latin typeface="Candara Light" pitchFamily="34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3428992" y="1357304"/>
          <a:ext cx="5288280" cy="154305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7035"/>
                <a:gridCol w="406400"/>
                <a:gridCol w="406400"/>
                <a:gridCol w="407035"/>
                <a:gridCol w="406400"/>
                <a:gridCol w="407035"/>
                <a:gridCol w="407035"/>
                <a:gridCol w="407035"/>
                <a:gridCol w="407035"/>
                <a:gridCol w="407035"/>
                <a:gridCol w="407035"/>
              </a:tblGrid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1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55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68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60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80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52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120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65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85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105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 dirty="0">
                          <a:latin typeface="Times New Roman"/>
                          <a:ea typeface="Times New Roman"/>
                          <a:cs typeface="Times New Roman"/>
                        </a:rPr>
                        <a:t>40</a:t>
                      </a:r>
                      <a:endParaRPr lang="ru-RU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70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90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3357554" y="142858"/>
            <a:ext cx="5286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Candara Light" pitchFamily="34" charset="0"/>
              </a:rPr>
              <a:t>Необходимо составить план замены оборудования на пять лет при условии отсутствия его в начале первого года, прогнозируемые затраты сведены в </a:t>
            </a:r>
            <a:r>
              <a:rPr lang="ru-RU" b="1" dirty="0" smtClean="0">
                <a:latin typeface="Candara Light" pitchFamily="34" charset="0"/>
              </a:rPr>
              <a:t>таблицы( слева </a:t>
            </a:r>
            <a:r>
              <a:rPr lang="en-US" b="1" dirty="0" err="1" smtClean="0">
                <a:latin typeface="Candara Light" pitchFamily="34" charset="0"/>
              </a:rPr>
              <a:t>r</a:t>
            </a:r>
            <a:r>
              <a:rPr lang="en-US" sz="1200" b="1" dirty="0" err="1" smtClean="0">
                <a:latin typeface="Candara Light" pitchFamily="34" charset="0"/>
              </a:rPr>
              <a:t>ik</a:t>
            </a:r>
            <a:r>
              <a:rPr lang="ru-RU" b="1" dirty="0" smtClean="0">
                <a:latin typeface="Candara Light" pitchFamily="34" charset="0"/>
              </a:rPr>
              <a:t>, справа </a:t>
            </a:r>
            <a:r>
              <a:rPr lang="en-US" b="1" dirty="0" err="1" smtClean="0">
                <a:latin typeface="Candara Light" pitchFamily="34" charset="0"/>
              </a:rPr>
              <a:t>p</a:t>
            </a:r>
            <a:r>
              <a:rPr lang="en-US" sz="1100" b="1" dirty="0" err="1" smtClean="0">
                <a:latin typeface="Candara Light" pitchFamily="34" charset="0"/>
              </a:rPr>
              <a:t>ik</a:t>
            </a:r>
            <a:r>
              <a:rPr lang="en-US" b="1" dirty="0" smtClean="0">
                <a:latin typeface="Candara Light" pitchFamily="34" charset="0"/>
              </a:rPr>
              <a:t>)</a:t>
            </a:r>
            <a:endParaRPr lang="ru-RU" dirty="0">
              <a:latin typeface="Candara Light" pitchFamily="34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1285852" y="2835176"/>
            <a:ext cx="7715304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Пустые клетки в таблицах образовались из того факта, что в начале планового периода оборудования нет, оно только приобретается, поэтому нет нужды прогнозировать некоторые затраты, например, в год 3 не будет оборудования с возрастом 4</a:t>
            </a:r>
            <a:r>
              <a:rPr kumimoji="0" lang="ru-RU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или на начало любого года  не будет оборудования с пятилетним возрастом. </a:t>
            </a:r>
            <a:endParaRPr kumimoji="0" 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endParaRPr kumimoji="0" 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=0 для всех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i=5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(в начале года 5 возраст не может быть больше 4):</a:t>
            </a:r>
            <a:endParaRPr kumimoji="0" lang="ru-RU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f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(4)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{r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55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(5), р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54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+r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(1)}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+0,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115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+0}=125,</a:t>
            </a:r>
            <a:endParaRPr kumimoji="0" lang="ru-RU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f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(3)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{r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54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(4), р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53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+r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(1)}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85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+0,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+0}=85,</a:t>
            </a:r>
            <a:endParaRPr kumimoji="0" lang="ru-RU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f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(2)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{r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53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(3), р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+r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(1)}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40+0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,90+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+0}=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endParaRPr kumimoji="0" lang="ru-RU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f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{r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(2), р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+r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(1)}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{20+0,70+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+0}=20.</a:t>
            </a:r>
            <a:endParaRPr kumimoji="0" lang="ru-RU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1928808"/>
            <a:ext cx="278608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 err="1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sz="1600" baseline="-25000" dirty="0" err="1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(k)=min{r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ik+1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+f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i+1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(k+1),</a:t>
            </a:r>
            <a:r>
              <a:rPr lang="ru-RU" sz="1600" dirty="0" err="1" smtClean="0">
                <a:latin typeface="Cambria Math" pitchFamily="18" charset="0"/>
                <a:ea typeface="Cambria Math" pitchFamily="18" charset="0"/>
              </a:rPr>
              <a:t>р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ik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+r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i1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+f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i+1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(1)}, </a:t>
            </a:r>
            <a:r>
              <a:rPr lang="en-US" sz="1600" dirty="0" err="1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=1,2,…,n</a:t>
            </a:r>
            <a:r>
              <a:rPr lang="ru-RU" sz="1600" dirty="0" smtClean="0">
                <a:latin typeface="Cambria Math" pitchFamily="18" charset="0"/>
                <a:ea typeface="Cambria Math" pitchFamily="18" charset="0"/>
              </a:rPr>
              <a:t>,</a:t>
            </a:r>
            <a:endParaRPr lang="ru-RU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3714744" y="142858"/>
          <a:ext cx="5288280" cy="154305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7035"/>
                <a:gridCol w="406400"/>
                <a:gridCol w="406400"/>
                <a:gridCol w="407035"/>
                <a:gridCol w="406400"/>
                <a:gridCol w="407035"/>
                <a:gridCol w="407035"/>
                <a:gridCol w="407035"/>
                <a:gridCol w="407035"/>
                <a:gridCol w="407035"/>
                <a:gridCol w="407035"/>
              </a:tblGrid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1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55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68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60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80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52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1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40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85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200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70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90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  <a:endParaRPr lang="ru-RU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b="0" dirty="0">
                          <a:latin typeface="Times New Roman"/>
                          <a:ea typeface="Times New Roman"/>
                          <a:cs typeface="Times New Roman"/>
                        </a:rPr>
                        <a:t>115</a:t>
                      </a:r>
                      <a:endParaRPr lang="ru-RU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1142976" y="1173182"/>
            <a:ext cx="842968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=0 для всех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en-US" sz="1200" u="sng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sz="1200" u="sng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=5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(4)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55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(5), р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(1)}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{200+0,115+10+0}=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125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(3)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(4), р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(1)}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{85+0,110+10+0}=85,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(2)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(3), р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(1)}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40+0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,90+10+0}=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(2), р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(1)}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{20+0,70+10+0}=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i=4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(в начале года 4 возраст не может быть больше 3):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(3)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(4), р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(1)}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125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105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}=139,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(2)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(3), р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(1)}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{52+85,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85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}=119,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(2), р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(1)}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28+40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65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}=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68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i=3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(в начале года 3 возраст не может быть больше 2):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(2)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(3), р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(1)}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{68+139,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80+16+68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}=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(2), р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(1)}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{32+119,60+16+68}=144.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i=2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(в начале года 2 возраст не может быть больше 1):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(2), р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(1)}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=min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36+164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,55+18+144}=200.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Т.к. по условию примера в начале первого года мы приобретаем новое оборудование, то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(0) = р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+r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+f</a:t>
            </a:r>
            <a:r>
              <a:rPr kumimoji="0" lang="ru-RU" sz="12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(1)=100+20+200=320.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Таким образом, оптимальная стратегия заключается в следующем: 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начале третьего года заменяем оборудование, купленное в начале первого года, </a:t>
            </a: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 эксплуатируем его до конца планового периода.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42910" y="285734"/>
            <a:ext cx="278608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 err="1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sz="1600" baseline="-25000" dirty="0" err="1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(k)=min{r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ik+1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+f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i+1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(k+1),</a:t>
            </a:r>
            <a:r>
              <a:rPr lang="ru-RU" sz="1600" dirty="0" err="1" smtClean="0">
                <a:latin typeface="Cambria Math" pitchFamily="18" charset="0"/>
                <a:ea typeface="Cambria Math" pitchFamily="18" charset="0"/>
              </a:rPr>
              <a:t>р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ik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+r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i1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+f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i+1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(1)}, </a:t>
            </a:r>
            <a:r>
              <a:rPr lang="en-US" sz="1600" dirty="0" err="1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=1,2,…,n</a:t>
            </a:r>
            <a:r>
              <a:rPr lang="ru-RU" sz="1600" dirty="0" smtClean="0">
                <a:latin typeface="Cambria Math" pitchFamily="18" charset="0"/>
                <a:ea typeface="Cambria Math" pitchFamily="18" charset="0"/>
              </a:rPr>
              <a:t>,</a:t>
            </a:r>
            <a:endParaRPr lang="ru-RU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Candara Light" pitchFamily="34" charset="0"/>
              </a:rPr>
              <a:t>Задача о рюкзаке с повторениями</a:t>
            </a:r>
            <a:endParaRPr lang="ru-RU" dirty="0">
              <a:latin typeface="Candara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Начнём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 варианта с повторениями. Как обычно, важно правильно выбрать подзадачи. В данном случае есть два естественных способа: рассмотреть рюкзак меньшей вместимости 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w⩽W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 или же меньшее число товаров (скажем, товары 1,2,…‌,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где 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⩽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). Для того чтобы понять, какой подход действительно работает, обычно приходится немного поэкспериментировать. Попробуем взять рюкзак меньшей вместимости и положим</a:t>
            </a: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V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=максимально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возможная стоимость для рюкзака ёмкости 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Можем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ли мы выразить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] через ответы для меньших подзадач? Ясно, что если в оптимальное заполнение рюкзака ёмкости 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входит товар 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то без одной штуки этого товара мы получим оптимальное заполнение рюкзака ёмкости 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w−wi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Другими словами,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] — это просто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w−wi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]+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vi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​ для некоторого 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Мы не знаем, для какого именно 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поэтому нам нужно перебрать все возможные варианты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en-US" sz="42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ru-RU" sz="42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lang="ru-RU" sz="42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ru-RU" sz="42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lang="ru-RU" sz="42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=max</a:t>
            </a:r>
            <a:r>
              <a:rPr lang="ru-RU" sz="42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i:wi​⩽</a:t>
            </a:r>
            <a:r>
              <a:rPr lang="ru-RU" sz="42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ru-RU" sz="42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​{</a:t>
            </a:r>
            <a:r>
              <a:rPr lang="en-US" sz="42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ru-RU" sz="42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lang="ru-RU" sz="42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w−wi</a:t>
            </a:r>
            <a:r>
              <a:rPr lang="ru-RU" sz="42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​]+</a:t>
            </a:r>
            <a:r>
              <a:rPr lang="ru-RU" sz="42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vi</a:t>
            </a:r>
            <a:r>
              <a:rPr lang="ru-RU" sz="42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​},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где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как обычно, максимум по пустому множеству считается равным 0.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3429006"/>
            <a:ext cx="414340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285852" y="928676"/>
          <a:ext cx="6077585" cy="502920"/>
        </p:xfrm>
        <a:graphic>
          <a:graphicData uri="http://schemas.openxmlformats.org/drawingml/2006/table">
            <a:tbl>
              <a:tblPr/>
              <a:tblGrid>
                <a:gridCol w="1518920"/>
                <a:gridCol w="1519555"/>
                <a:gridCol w="1519555"/>
                <a:gridCol w="1519555"/>
              </a:tblGrid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Предмет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 (Очки)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2 (Ножницы)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3 (Кошелек)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Объем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Ценность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214414" y="142858"/>
            <a:ext cx="477085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 Light" pitchFamily="34" charset="0"/>
                <a:ea typeface="Times New Roman" pitchFamily="18" charset="0"/>
                <a:cs typeface="Arial" pitchFamily="34" charset="0"/>
              </a:rPr>
              <a:t>Случай А. Рюкзак с повторениями (Неограниченный рюкзак)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 Light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 Light" pitchFamily="34" charset="0"/>
                <a:ea typeface="Times New Roman" pitchFamily="18" charset="0"/>
                <a:cs typeface="Arial" pitchFamily="34" charset="0"/>
              </a:rPr>
              <a:t>Пусть вместимость рюкзака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 Light" pitchFamily="34" charset="0"/>
                <a:ea typeface="Times New Roman" pitchFamily="18" charset="0"/>
                <a:cs typeface="Arial" pitchFamily="34" charset="0"/>
              </a:rPr>
              <a:t>W=4</a:t>
            </a: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 Light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 Light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14414" y="1500180"/>
            <a:ext cx="75009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ndara Light" pitchFamily="34" charset="0"/>
              </a:rPr>
              <a:t>Решим задачу.</a:t>
            </a:r>
            <a:br>
              <a:rPr lang="ru-RU" dirty="0">
                <a:latin typeface="Candara Light" pitchFamily="34" charset="0"/>
              </a:rPr>
            </a:br>
            <a:r>
              <a:rPr lang="ru-RU" dirty="0">
                <a:latin typeface="Candara Light" pitchFamily="34" charset="0"/>
              </a:rPr>
              <a:t/>
            </a:r>
            <a:br>
              <a:rPr lang="ru-RU" dirty="0">
                <a:latin typeface="Candara Light" pitchFamily="34" charset="0"/>
              </a:rPr>
            </a:br>
            <a:r>
              <a:rPr lang="ru-RU" dirty="0">
                <a:latin typeface="Candara Light" pitchFamily="34" charset="0"/>
              </a:rPr>
              <a:t>Согласно методу динамического программирования, надо рассмотреть подзадачи. Если мы рассматриваем рюкзак вместимости 0, то ничего туда положить нельзя.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285852" y="3030114"/>
          <a:ext cx="6077585" cy="544622"/>
        </p:xfrm>
        <a:graphic>
          <a:graphicData uri="http://schemas.openxmlformats.org/drawingml/2006/table">
            <a:tbl>
              <a:tblPr/>
              <a:tblGrid>
                <a:gridCol w="1012825"/>
                <a:gridCol w="1012825"/>
                <a:gridCol w="1012825"/>
                <a:gridCol w="1012825"/>
                <a:gridCol w="1012825"/>
                <a:gridCol w="1013460"/>
              </a:tblGrid>
              <a:tr h="2093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Ценность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Предметы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714480" y="36433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Candara Light" pitchFamily="34" charset="0"/>
              </a:rPr>
              <a:t>Рассмотрим рюкзак вместимости 1. Туда можно положить очки.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428728" y="4357700"/>
          <a:ext cx="6077585" cy="502920"/>
        </p:xfrm>
        <a:graphic>
          <a:graphicData uri="http://schemas.openxmlformats.org/drawingml/2006/table">
            <a:tbl>
              <a:tblPr/>
              <a:tblGrid>
                <a:gridCol w="1012825"/>
                <a:gridCol w="1012825"/>
                <a:gridCol w="1012825"/>
                <a:gridCol w="1012825"/>
                <a:gridCol w="1012825"/>
                <a:gridCol w="1013460"/>
              </a:tblGrid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Ценность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Предметы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Очки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1643042" y="714362"/>
          <a:ext cx="6077585" cy="502920"/>
        </p:xfrm>
        <a:graphic>
          <a:graphicData uri="http://schemas.openxmlformats.org/drawingml/2006/table">
            <a:tbl>
              <a:tblPr/>
              <a:tblGrid>
                <a:gridCol w="1012825"/>
                <a:gridCol w="1012825"/>
                <a:gridCol w="1012825"/>
                <a:gridCol w="1012825"/>
                <a:gridCol w="1012825"/>
                <a:gridCol w="1013460"/>
              </a:tblGrid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Ценность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Предметы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Очки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Ножницы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142976" y="142858"/>
            <a:ext cx="82153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 Light" pitchFamily="34" charset="0"/>
                <a:ea typeface="Times New Roman" pitchFamily="18" charset="0"/>
                <a:cs typeface="Arial" pitchFamily="34" charset="0"/>
              </a:rPr>
              <a:t>Рассмотрим рюкзак вместимости 2. Туда можно положить или две пары очков или одни ножницы. У пары очков ценность 2, а у ножниц 4, выбираем ножницы.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 Light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42976" y="1285866"/>
            <a:ext cx="6786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andara Light" pitchFamily="34" charset="0"/>
              </a:rPr>
              <a:t>Рассмотрим рюкзак вместимости 3. Туда можно положить или очки и ножницы или кошелек. У ножниц с очками ценность 5, у кошелька 6, кладём кошелек.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571604" y="1857370"/>
          <a:ext cx="6077585" cy="502920"/>
        </p:xfrm>
        <a:graphic>
          <a:graphicData uri="http://schemas.openxmlformats.org/drawingml/2006/table">
            <a:tbl>
              <a:tblPr/>
              <a:tblGrid>
                <a:gridCol w="1012825"/>
                <a:gridCol w="1012825"/>
                <a:gridCol w="1012825"/>
                <a:gridCol w="1012825"/>
                <a:gridCol w="1012825"/>
                <a:gridCol w="1013460"/>
              </a:tblGrid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Ценность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Предметы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Очки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Ножницы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Кошелек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214414" y="2500312"/>
            <a:ext cx="7429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andara Light" pitchFamily="34" charset="0"/>
              </a:rPr>
              <a:t>Рассмотрим рюкзак вместимости 4. Туда можно положить кошелек с очками или две пары ножниц. У кошелька с очками ценность 7, у двух пар ножниц 8, кладём ножницы.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71604" y="3143254"/>
          <a:ext cx="6077585" cy="670560"/>
        </p:xfrm>
        <a:graphic>
          <a:graphicData uri="http://schemas.openxmlformats.org/drawingml/2006/table">
            <a:tbl>
              <a:tblPr/>
              <a:tblGrid>
                <a:gridCol w="1012825"/>
                <a:gridCol w="1012825"/>
                <a:gridCol w="1012825"/>
                <a:gridCol w="1012825"/>
                <a:gridCol w="1012825"/>
                <a:gridCol w="1013460"/>
              </a:tblGrid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Ценность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Предметы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Очки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Ножницы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Кошелек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Ножницы, ножницы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285852" y="39290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Candara Light" pitchFamily="34" charset="0"/>
              </a:rPr>
              <a:t>Итого: в рюкзаке две пары ножниц с общей ценностью 8.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ndara Light" pitchFamily="34" charset="0"/>
              </a:rPr>
              <a:t>Рюкзак без повторений</a:t>
            </a:r>
            <a:endParaRPr lang="ru-RU" dirty="0">
              <a:latin typeface="Candara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1214428"/>
            <a:ext cx="8229600" cy="378621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Теперь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рассмотрим вариант задачи, когда каждый товар есть в одном экземпляре. Тогда воспользоваться подзадачами из прошлого решения не удаётся, поскольку надо как-то учитывать, что мы уже взяли. Сделаем это, добавив второй параметр 0⩽j⩽n: обозначим через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w,j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] максимальную стоимость унесённого, если разрешается уносить лишь товары 1,…,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и общий вес должен быть не больше W. Исходная задача: найти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W,n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Теперь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нужно научиться выражать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w,j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] через результаты для меньших подзадач. Это несложно. В оптимальном заполнении товар 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либо участвует, либо нет:</a:t>
            </a: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ru-RU" sz="4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lang="ru-RU" sz="44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w,j</a:t>
            </a:r>
            <a:r>
              <a:rPr lang="ru-RU" sz="4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lang="ru-RU" sz="44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=max</a:t>
            </a:r>
            <a:r>
              <a:rPr lang="ru-RU" sz="4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{</a:t>
            </a:r>
            <a:r>
              <a:rPr lang="en-US" sz="4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ru-RU" sz="4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lang="ru-RU" sz="44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w−wj</a:t>
            </a:r>
            <a:r>
              <a:rPr lang="ru-RU" sz="4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​,j−1]+</a:t>
            </a:r>
            <a:r>
              <a:rPr lang="ru-RU" sz="44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vj</a:t>
            </a:r>
            <a:r>
              <a:rPr lang="ru-RU" sz="4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​,</a:t>
            </a:r>
            <a:r>
              <a:rPr lang="en-US" sz="4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ru-RU" sz="44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[w,j−1]}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первый член берётся, только если 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wj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​⩽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.) Другими словами, можно выразить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w,j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] через результаты подзадач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[⋅,j−1].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2976" y="3786196"/>
            <a:ext cx="6286544" cy="50006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ndara Light" pitchFamily="34" charset="0"/>
              </a:rPr>
              <a:t>Рюкзак с повторениями</a:t>
            </a:r>
            <a:endParaRPr lang="ru-RU" dirty="0">
              <a:latin typeface="Candara Light" pitchFamily="34" charset="0"/>
            </a:endParaRPr>
          </a:p>
        </p:txBody>
      </p:sp>
      <p:graphicFrame>
        <p:nvGraphicFramePr>
          <p:cNvPr id="12" name="Содержимое 11"/>
          <p:cNvGraphicFramePr>
            <a:graphicFrameLocks noGrp="1"/>
          </p:cNvGraphicFramePr>
          <p:nvPr>
            <p:ph idx="1"/>
          </p:nvPr>
        </p:nvGraphicFramePr>
        <p:xfrm>
          <a:off x="1500166" y="1357304"/>
          <a:ext cx="6077585" cy="502920"/>
        </p:xfrm>
        <a:graphic>
          <a:graphicData uri="http://schemas.openxmlformats.org/drawingml/2006/table">
            <a:tbl>
              <a:tblPr/>
              <a:tblGrid>
                <a:gridCol w="1518920"/>
                <a:gridCol w="1519555"/>
                <a:gridCol w="1519555"/>
                <a:gridCol w="1519555"/>
              </a:tblGrid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Предмет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Очки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Ножницы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Кошелек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Объем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Ценность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785786" y="1000114"/>
            <a:ext cx="7286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ndara Light" pitchFamily="34" charset="0"/>
              </a:rPr>
              <a:t>Пусть у нас есть рюкзак с вместимостью </a:t>
            </a:r>
            <a:r>
              <a:rPr lang="en-US" dirty="0">
                <a:latin typeface="Candara Light" pitchFamily="34" charset="0"/>
              </a:rPr>
              <a:t>W=3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85786" y="1928808"/>
            <a:ext cx="6286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 Light" pitchFamily="34" charset="0"/>
                <a:ea typeface="Times New Roman" pitchFamily="18" charset="0"/>
                <a:cs typeface="Arial" pitchFamily="34" charset="0"/>
              </a:rPr>
              <a:t>По методу динамического программирования необходимо рассмотреть подзадачи с рюкзаками меньшей вместимости.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 Light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57224" y="250031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Candara Light" pitchFamily="34" charset="0"/>
              </a:rPr>
              <a:t>Если у рюкзака вместимость 0, ничего положить не можем.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1428728" y="3214692"/>
          <a:ext cx="6077585" cy="1318260"/>
        </p:xfrm>
        <a:graphic>
          <a:graphicData uri="http://schemas.openxmlformats.org/drawingml/2006/table">
            <a:tbl>
              <a:tblPr/>
              <a:tblGrid>
                <a:gridCol w="1143000"/>
                <a:gridCol w="971550"/>
                <a:gridCol w="990600"/>
                <a:gridCol w="990600"/>
                <a:gridCol w="990600"/>
                <a:gridCol w="991235"/>
              </a:tblGrid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x=0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Очки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x=1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Очки и ножницы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x=2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Очки, ножницы, кошелек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x=3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14428"/>
            <a:ext cx="713081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1571604" y="3429006"/>
          <a:ext cx="6077585" cy="1318260"/>
        </p:xfrm>
        <a:graphic>
          <a:graphicData uri="http://schemas.openxmlformats.org/drawingml/2006/table">
            <a:tbl>
              <a:tblPr/>
              <a:tblGrid>
                <a:gridCol w="1143000"/>
                <a:gridCol w="971550"/>
                <a:gridCol w="990600"/>
                <a:gridCol w="990600"/>
                <a:gridCol w="990600"/>
                <a:gridCol w="991235"/>
              </a:tblGrid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x=0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Очки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x=1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Очки и ножницы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x=2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Очки, ножницы, кошелек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x=3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1643042" y="3357568"/>
          <a:ext cx="6077585" cy="1318260"/>
        </p:xfrm>
        <a:graphic>
          <a:graphicData uri="http://schemas.openxmlformats.org/drawingml/2006/table">
            <a:tbl>
              <a:tblPr/>
              <a:tblGrid>
                <a:gridCol w="1143000"/>
                <a:gridCol w="971550"/>
                <a:gridCol w="990600"/>
                <a:gridCol w="990600"/>
                <a:gridCol w="990600"/>
                <a:gridCol w="991235"/>
              </a:tblGrid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x=0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Очки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x=1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Очки и ножницы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x=2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Очки, ножницы, кошелек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x=3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714362"/>
            <a:ext cx="6669607" cy="246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2214546" y="3214692"/>
          <a:ext cx="6077585" cy="1318260"/>
        </p:xfrm>
        <a:graphic>
          <a:graphicData uri="http://schemas.openxmlformats.org/drawingml/2006/table">
            <a:tbl>
              <a:tblPr/>
              <a:tblGrid>
                <a:gridCol w="1143000"/>
                <a:gridCol w="971550"/>
                <a:gridCol w="990600"/>
                <a:gridCol w="990600"/>
                <a:gridCol w="990600"/>
                <a:gridCol w="991235"/>
              </a:tblGrid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x=0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97A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Очки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x=1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363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Очки и ножницы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x=2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Очки, ножницы, кошелек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x=3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</a:tr>
            </a:tbl>
          </a:graphicData>
        </a:graphic>
      </p:graphicFrame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071538" y="357172"/>
            <a:ext cx="369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Рассмотрим рюкзак вместимости 3.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0114"/>
            <a:ext cx="7392014" cy="201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ndara Light" pitchFamily="34" charset="0"/>
              </a:rPr>
              <a:t>Задача о кратчайшем маршруте</a:t>
            </a:r>
            <a:endParaRPr lang="ru-RU" dirty="0">
              <a:latin typeface="Candara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1142990"/>
            <a:ext cx="5543560" cy="339447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Введем следующие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обозначения: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Пусть </a:t>
            </a:r>
            <a:r>
              <a:rPr lang="ru-RU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с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ij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расстояние (или стоимость переезда) от пункта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 пункт </a:t>
            </a:r>
            <a:r>
              <a:rPr lang="ru-RU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(на рисунке заданы числами у каждой стрелки). Необходимо выбрать такой путь от пункта 1 до пункта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10,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которого его длина (или общая стоимость переезда) является минимальной.</a:t>
            </a:r>
          </a:p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ru-RU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ru-RU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 стоимость, отвечающая стратегии минимальных затрат для пути от состояния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до конечного состояния, если до него остается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шагов;</a:t>
            </a:r>
          </a:p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х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ru-RU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ru-RU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 решение, позволяющее достичь </a:t>
            </a:r>
            <a:r>
              <a:rPr lang="ru-RU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ru-RU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ru-RU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Т.е. </a:t>
            </a:r>
            <a:r>
              <a:rPr lang="ru-RU" i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х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ru-RU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ru-RU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соответствует пути минимальной длины от состояния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до конечного состояния, которое достигается за </a:t>
            </a:r>
            <a:r>
              <a:rPr lang="ru-RU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шагов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ru-RU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(s)=min</a:t>
            </a:r>
            <a:r>
              <a:rPr lang="ru-RU" baseline="-25000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</a:rPr>
              <a:t>s,j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 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с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</a:rPr>
              <a:t>sj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n-1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(j)),      n=1,2,3,4 </a:t>
            </a:r>
            <a:endParaRPr lang="ru-RU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  </a:t>
            </a:r>
          </a:p>
        </p:txBody>
      </p:sp>
      <p:pic>
        <p:nvPicPr>
          <p:cNvPr id="2095" name="Picture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3500444"/>
            <a:ext cx="3571868" cy="135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14296"/>
            <a:ext cx="8229600" cy="3394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Для того, чтобы при программировании нам было легче восстановить ответ, составим еще одну матрицу-таблицу К, в которой будем ставить 1, если предмет кладём и 0, если не кладём.</a:t>
            </a:r>
          </a:p>
          <a:p>
            <a:pPr>
              <a:buNone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928676"/>
            <a:ext cx="600079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214414" y="2071684"/>
            <a:ext cx="742955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Для реконструкции решения проходим по вспомогательной таблице-матрице К от нижней правой ячейки до верхней строки. Для текущей ячейки К[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Если К[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]=1, то включаем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й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предмет в решение и переходим к ячейке [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-1,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wi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Если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]=0, то не включаем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й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предмет в решение и переходим к ячейке [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-1,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].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Итого: в рюкзаке кошелек с ценностью 6.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928662" y="1357304"/>
            <a:ext cx="5357850" cy="7143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000232" y="3429006"/>
            <a:ext cx="285752" cy="285752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ndara Light" pitchFamily="34" charset="0"/>
              </a:rPr>
              <a:t>Задача о кратчайшем маршруте</a:t>
            </a:r>
            <a:endParaRPr lang="ru-RU" dirty="0">
              <a:latin typeface="Candara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(s)=min</a:t>
            </a:r>
            <a:r>
              <a:rPr lang="ru-RU" baseline="-25000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</a:rPr>
              <a:t>s,j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 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с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</a:rPr>
              <a:t>sj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n-1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(j)),      n=1,2,3,4 </a:t>
            </a:r>
            <a:endParaRPr lang="ru-RU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 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Вернемся к нашему примеру. Рассмотрим последовательно все состояния от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последнего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первого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Имеем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(10)=0 для </a:t>
            </a:r>
            <a:r>
              <a:rPr lang="ru-RU" i="1" dirty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(10)= остановка.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en-US" dirty="0" smtClean="0">
                <a:latin typeface="Cambria Math" pitchFamily="18" charset="0"/>
                <a:ea typeface="Cambria Math" pitchFamily="18" charset="0"/>
              </a:rPr>
            </a:br>
            <a:r>
              <a:rPr lang="ru-RU" dirty="0" smtClean="0">
                <a:latin typeface="Cambria Math" pitchFamily="18" charset="0"/>
                <a:ea typeface="Cambria Math" pitchFamily="18" charset="0"/>
              </a:rPr>
              <a:t>Затем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n=0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ru-RU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ru-RU" dirty="0">
                <a:latin typeface="Cambria Math" pitchFamily="18" charset="0"/>
                <a:ea typeface="Cambria Math" pitchFamily="18" charset="0"/>
              </a:rPr>
              <a:t>            f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(8)=1+0=1 для </a:t>
            </a:r>
            <a:r>
              <a:rPr lang="ru-RU" i="1" dirty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(8)=10,</a:t>
            </a:r>
          </a:p>
          <a:p>
            <a:pPr>
              <a:buNone/>
            </a:pPr>
            <a:r>
              <a:rPr lang="ru-RU" dirty="0">
                <a:latin typeface="Cambria Math" pitchFamily="18" charset="0"/>
                <a:ea typeface="Cambria Math" pitchFamily="18" charset="0"/>
              </a:rPr>
              <a:t>            f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(9)=4+0=4 для </a:t>
            </a:r>
            <a:r>
              <a:rPr lang="ru-RU" b="1" i="1" dirty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b="1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b="1" dirty="0">
                <a:latin typeface="Cambria Math" pitchFamily="18" charset="0"/>
                <a:ea typeface="Cambria Math" pitchFamily="18" charset="0"/>
              </a:rPr>
              <a:t>(9)=10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. 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ru-RU" dirty="0" smtClean="0">
                <a:latin typeface="Cambria Math" pitchFamily="18" charset="0"/>
                <a:ea typeface="Cambria Math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5" name="Picture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3286130"/>
            <a:ext cx="3968769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8286776" y="3500444"/>
            <a:ext cx="285752" cy="21431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000232" y="3786196"/>
            <a:ext cx="285752" cy="28575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358214" y="4071948"/>
            <a:ext cx="214314" cy="21431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214546" y="3357568"/>
            <a:ext cx="142876" cy="71438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643174" y="3357568"/>
            <a:ext cx="142876" cy="7143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85786" y="1285866"/>
            <a:ext cx="3643338" cy="5000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ndara Light" pitchFamily="34" charset="0"/>
              </a:rPr>
              <a:t>Задача о кратчайшем маршруте</a:t>
            </a:r>
            <a:endParaRPr lang="ru-RU" dirty="0">
              <a:latin typeface="Candara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(s)=min</a:t>
            </a:r>
            <a:r>
              <a:rPr lang="ru-RU" baseline="-25000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</a:rPr>
              <a:t>s,j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 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с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</a:rPr>
              <a:t>sj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n-1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(j)),      n=1,2,3,4 </a:t>
            </a:r>
            <a:endParaRPr lang="ru-RU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 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Вернемся к нашему примеру. Рассмотрим последовательно все состояния от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последнего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первого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Имеем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(10)=0 для </a:t>
            </a:r>
            <a:r>
              <a:rPr lang="ru-RU" i="1" dirty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(10)= остановка.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en-US" dirty="0" smtClean="0">
                <a:latin typeface="Cambria Math" pitchFamily="18" charset="0"/>
                <a:ea typeface="Cambria Math" pitchFamily="18" charset="0"/>
              </a:rPr>
            </a:br>
            <a:r>
              <a:rPr lang="ru-RU" dirty="0" smtClean="0">
                <a:latin typeface="Cambria Math" pitchFamily="18" charset="0"/>
                <a:ea typeface="Cambria Math" pitchFamily="18" charset="0"/>
              </a:rPr>
              <a:t>Затем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n=0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ru-RU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ru-RU" dirty="0">
                <a:latin typeface="Cambria Math" pitchFamily="18" charset="0"/>
                <a:ea typeface="Cambria Math" pitchFamily="18" charset="0"/>
              </a:rPr>
              <a:t>            f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(8)=1+0=1 для </a:t>
            </a:r>
            <a:r>
              <a:rPr lang="ru-RU" i="1" dirty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(8)=10,</a:t>
            </a:r>
          </a:p>
          <a:p>
            <a:pPr>
              <a:buNone/>
            </a:pPr>
            <a:r>
              <a:rPr lang="ru-RU" dirty="0">
                <a:latin typeface="Cambria Math" pitchFamily="18" charset="0"/>
                <a:ea typeface="Cambria Math" pitchFamily="18" charset="0"/>
              </a:rPr>
              <a:t>            f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(9)=4+0=4 для </a:t>
            </a:r>
            <a:r>
              <a:rPr lang="ru-RU" b="1" i="1" dirty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b="1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b="1" dirty="0">
                <a:latin typeface="Cambria Math" pitchFamily="18" charset="0"/>
                <a:ea typeface="Cambria Math" pitchFamily="18" charset="0"/>
              </a:rPr>
              <a:t>(9)=10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. 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ru-RU" dirty="0" smtClean="0">
                <a:latin typeface="Cambria Math" pitchFamily="18" charset="0"/>
                <a:ea typeface="Cambria Math" pitchFamily="18" charset="0"/>
              </a:rPr>
            </a:br>
            <a:r>
              <a:rPr lang="ru-RU" dirty="0" smtClean="0">
                <a:latin typeface="Cambria Math" pitchFamily="18" charset="0"/>
                <a:ea typeface="Cambria Math" pitchFamily="18" charset="0"/>
              </a:rPr>
              <a:t>Далее </a:t>
            </a:r>
            <a:endParaRPr lang="ru-RU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ru-RU" dirty="0">
                <a:latin typeface="Cambria Math" pitchFamily="18" charset="0"/>
                <a:ea typeface="Cambria Math" pitchFamily="18" charset="0"/>
              </a:rPr>
              <a:t>            f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(5)</a:t>
            </a:r>
            <a:r>
              <a:rPr lang="ru-RU" dirty="0" err="1">
                <a:latin typeface="Cambria Math" pitchFamily="18" charset="0"/>
                <a:ea typeface="Cambria Math" pitchFamily="18" charset="0"/>
              </a:rPr>
              <a:t>=min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(7+1,5+4)=8 для </a:t>
            </a:r>
            <a:r>
              <a:rPr lang="ru-RU" i="1" dirty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(5)=8,</a:t>
            </a:r>
          </a:p>
          <a:p>
            <a:pPr>
              <a:buNone/>
            </a:pPr>
            <a:r>
              <a:rPr lang="ru-RU" dirty="0">
                <a:latin typeface="Cambria Math" pitchFamily="18" charset="0"/>
                <a:ea typeface="Cambria Math" pitchFamily="18" charset="0"/>
              </a:rPr>
              <a:t>            f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(6)</a:t>
            </a:r>
            <a:r>
              <a:rPr lang="ru-RU" dirty="0" err="1">
                <a:latin typeface="Cambria Math" pitchFamily="18" charset="0"/>
                <a:ea typeface="Cambria Math" pitchFamily="18" charset="0"/>
              </a:rPr>
              <a:t>=min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(3+1,4+4)=4 для </a:t>
            </a:r>
            <a:r>
              <a:rPr lang="ru-RU" i="1" dirty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(6)=8,</a:t>
            </a:r>
          </a:p>
          <a:p>
            <a:pPr>
              <a:buNone/>
            </a:pPr>
            <a:r>
              <a:rPr lang="ru-RU" dirty="0">
                <a:latin typeface="Cambria Math" pitchFamily="18" charset="0"/>
                <a:ea typeface="Cambria Math" pitchFamily="18" charset="0"/>
              </a:rPr>
              <a:t>            f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(7)</a:t>
            </a:r>
            <a:r>
              <a:rPr lang="ru-RU" dirty="0" err="1">
                <a:latin typeface="Cambria Math" pitchFamily="18" charset="0"/>
                <a:ea typeface="Cambria Math" pitchFamily="18" charset="0"/>
              </a:rPr>
              <a:t>=min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(7+1,1+4)=5 для </a:t>
            </a:r>
            <a:r>
              <a:rPr lang="ru-RU" b="1" i="1" dirty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b="1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b="1" dirty="0">
                <a:latin typeface="Cambria Math" pitchFamily="18" charset="0"/>
                <a:ea typeface="Cambria Math" pitchFamily="18" charset="0"/>
              </a:rPr>
              <a:t>(7)=9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. </a:t>
            </a:r>
          </a:p>
        </p:txBody>
      </p:sp>
      <p:pic>
        <p:nvPicPr>
          <p:cNvPr id="2095" name="Picture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143122"/>
            <a:ext cx="3571868" cy="135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Прямая со стрелкой 6"/>
          <p:cNvCxnSpPr/>
          <p:nvPr/>
        </p:nvCxnSpPr>
        <p:spPr>
          <a:xfrm rot="16200000" flipH="1">
            <a:off x="1964513" y="3036097"/>
            <a:ext cx="500066" cy="142876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143108" y="3143254"/>
            <a:ext cx="500066" cy="1428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858016" y="2214560"/>
            <a:ext cx="214314" cy="21431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928794" y="3357568"/>
            <a:ext cx="214314" cy="2143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2357422" y="3357568"/>
            <a:ext cx="142876" cy="214314"/>
          </a:xfrm>
          <a:prstGeom prst="ellipse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6715140" y="2357436"/>
            <a:ext cx="142876" cy="214314"/>
          </a:xfrm>
          <a:prstGeom prst="ellipse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ndara Light" pitchFamily="34" charset="0"/>
              </a:rPr>
              <a:t>Задача о кратчайшем маршруте</a:t>
            </a:r>
            <a:endParaRPr lang="ru-RU" dirty="0">
              <a:latin typeface="Candara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2686040" cy="339447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(s)=min</a:t>
            </a:r>
            <a:r>
              <a:rPr lang="ru-RU" baseline="-25000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</a:rPr>
              <a:t>s,j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 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с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</a:rPr>
              <a:t>sj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n-1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(j)),      n=1,2,3,4 </a:t>
            </a:r>
            <a:endParaRPr lang="ru-RU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en-US" dirty="0" smtClean="0">
                <a:latin typeface="Cambria Math" pitchFamily="18" charset="0"/>
                <a:ea typeface="Cambria Math" pitchFamily="18" charset="0"/>
              </a:rPr>
            </a:br>
            <a:r>
              <a:rPr lang="ru-RU" dirty="0" smtClean="0">
                <a:latin typeface="Cambria Math" pitchFamily="18" charset="0"/>
                <a:ea typeface="Cambria Math" pitchFamily="18" charset="0"/>
              </a:rPr>
              <a:t>Затем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n=0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ru-RU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ru-RU" dirty="0">
                <a:latin typeface="Cambria Math" pitchFamily="18" charset="0"/>
                <a:ea typeface="Cambria Math" pitchFamily="18" charset="0"/>
              </a:rPr>
              <a:t>            f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(8)=1+0=1 для </a:t>
            </a:r>
            <a:r>
              <a:rPr lang="ru-RU" i="1" dirty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(8)=10,</a:t>
            </a:r>
          </a:p>
          <a:p>
            <a:pPr>
              <a:buNone/>
            </a:pPr>
            <a:r>
              <a:rPr lang="ru-RU" dirty="0">
                <a:latin typeface="Cambria Math" pitchFamily="18" charset="0"/>
                <a:ea typeface="Cambria Math" pitchFamily="18" charset="0"/>
              </a:rPr>
              <a:t>            f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(9)=4+0=4 для </a:t>
            </a:r>
            <a:r>
              <a:rPr lang="ru-RU" b="1" i="1" dirty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b="1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b="1" dirty="0">
                <a:latin typeface="Cambria Math" pitchFamily="18" charset="0"/>
                <a:ea typeface="Cambria Math" pitchFamily="18" charset="0"/>
              </a:rPr>
              <a:t>(9)=10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. </a:t>
            </a:r>
            <a:r>
              <a:rPr lang="ru-RU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ru-RU" dirty="0" smtClean="0">
                <a:latin typeface="Cambria Math" pitchFamily="18" charset="0"/>
                <a:ea typeface="Cambria Math" pitchFamily="18" charset="0"/>
              </a:rPr>
            </a:br>
            <a:r>
              <a:rPr lang="ru-RU" dirty="0" smtClean="0">
                <a:latin typeface="Cambria Math" pitchFamily="18" charset="0"/>
                <a:ea typeface="Cambria Math" pitchFamily="18" charset="0"/>
              </a:rPr>
              <a:t>Далее </a:t>
            </a:r>
            <a:endParaRPr lang="ru-RU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ru-RU" dirty="0">
                <a:latin typeface="Cambria Math" pitchFamily="18" charset="0"/>
                <a:ea typeface="Cambria Math" pitchFamily="18" charset="0"/>
              </a:rPr>
              <a:t>            f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(5)</a:t>
            </a:r>
            <a:r>
              <a:rPr lang="ru-RU" dirty="0" err="1">
                <a:latin typeface="Cambria Math" pitchFamily="18" charset="0"/>
                <a:ea typeface="Cambria Math" pitchFamily="18" charset="0"/>
              </a:rPr>
              <a:t>=min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(7+1,5+4)=8 для </a:t>
            </a:r>
            <a:r>
              <a:rPr lang="ru-RU" i="1" dirty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(5)=8,</a:t>
            </a:r>
          </a:p>
          <a:p>
            <a:pPr>
              <a:buNone/>
            </a:pPr>
            <a:r>
              <a:rPr lang="ru-RU" dirty="0">
                <a:latin typeface="Cambria Math" pitchFamily="18" charset="0"/>
                <a:ea typeface="Cambria Math" pitchFamily="18" charset="0"/>
              </a:rPr>
              <a:t>            f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(6)</a:t>
            </a:r>
            <a:r>
              <a:rPr lang="ru-RU" dirty="0" err="1">
                <a:latin typeface="Cambria Math" pitchFamily="18" charset="0"/>
                <a:ea typeface="Cambria Math" pitchFamily="18" charset="0"/>
              </a:rPr>
              <a:t>=min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(3+1,4+4)=4 для </a:t>
            </a:r>
            <a:r>
              <a:rPr lang="ru-RU" i="1" dirty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(6)=8,</a:t>
            </a:r>
          </a:p>
          <a:p>
            <a:pPr>
              <a:buNone/>
            </a:pPr>
            <a:r>
              <a:rPr lang="ru-RU" dirty="0">
                <a:latin typeface="Cambria Math" pitchFamily="18" charset="0"/>
                <a:ea typeface="Cambria Math" pitchFamily="18" charset="0"/>
              </a:rPr>
              <a:t>            f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(7)</a:t>
            </a:r>
            <a:r>
              <a:rPr lang="ru-RU" dirty="0" err="1">
                <a:latin typeface="Cambria Math" pitchFamily="18" charset="0"/>
                <a:ea typeface="Cambria Math" pitchFamily="18" charset="0"/>
              </a:rPr>
              <a:t>=min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(7+1,1+4)=5 для </a:t>
            </a:r>
            <a:r>
              <a:rPr lang="ru-RU" b="1" i="1" dirty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b="1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b="1" dirty="0">
                <a:latin typeface="Cambria Math" pitchFamily="18" charset="0"/>
                <a:ea typeface="Cambria Math" pitchFamily="18" charset="0"/>
              </a:rPr>
              <a:t>(7)=9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. </a:t>
            </a:r>
          </a:p>
        </p:txBody>
      </p:sp>
      <p:pic>
        <p:nvPicPr>
          <p:cNvPr id="2095" name="Picture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071552"/>
            <a:ext cx="3571868" cy="135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4000496" y="2500312"/>
            <a:ext cx="4572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Для третьего (с конца) шага имеем</a:t>
            </a:r>
            <a:r>
              <a:rPr lang="en-US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n=3</a:t>
            </a:r>
            <a:r>
              <a:rPr lang="ru-RU" sz="1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           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(2)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</a:rPr>
              <a:t>=min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(10+8,12+4)=16 для </a:t>
            </a:r>
            <a:r>
              <a:rPr lang="ru-RU" sz="1400" i="1" dirty="0" smtClean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(2)=6,</a:t>
            </a:r>
          </a:p>
          <a:p>
            <a:pPr>
              <a:buNone/>
            </a:pP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           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(3)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</a:rPr>
              <a:t>=min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(5+8,10+4,7+5)=12 для </a:t>
            </a:r>
            <a:r>
              <a:rPr lang="ru-RU" sz="1400" b="1" i="1" dirty="0" smtClean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sz="1400" b="1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400" b="1" dirty="0" smtClean="0">
                <a:latin typeface="Cambria Math" pitchFamily="18" charset="0"/>
                <a:ea typeface="Cambria Math" pitchFamily="18" charset="0"/>
              </a:rPr>
              <a:t>(3)=7,</a:t>
            </a:r>
            <a:endParaRPr lang="ru-RU" sz="14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           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(4)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</a:rPr>
              <a:t>=min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(15+4,13+5)=18 для </a:t>
            </a:r>
            <a:r>
              <a:rPr lang="ru-RU" sz="1400" i="1" dirty="0" smtClean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(4)=7. 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en-US" sz="1400" dirty="0" smtClean="0">
                <a:latin typeface="Cambria Math" pitchFamily="18" charset="0"/>
                <a:ea typeface="Cambria Math" pitchFamily="18" charset="0"/>
              </a:rPr>
            </a:b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n=4</a:t>
            </a:r>
            <a:endParaRPr lang="ru-RU" sz="14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(1)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</a:rPr>
              <a:t>=min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(2+16,5+12,1+18)=17 для </a:t>
            </a:r>
            <a:r>
              <a:rPr lang="ru-RU" sz="1400" b="1" i="1" dirty="0" smtClean="0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sz="1400" b="1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b="1" dirty="0" smtClean="0">
                <a:latin typeface="Cambria Math" pitchFamily="18" charset="0"/>
                <a:ea typeface="Cambria Math" pitchFamily="18" charset="0"/>
              </a:rPr>
              <a:t>(1)=3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Мы получили оптимальный путь (наименьшей длины или стоимости) равный 17. Он проходит через события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1-3-7-9-10. (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При последовательном рассмотрении всех состояний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оптимальные переходы выделялись жирным шрифтом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57818" y="2786064"/>
            <a:ext cx="285752" cy="214314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429124" y="1142990"/>
            <a:ext cx="214314" cy="142876"/>
          </a:xfrm>
          <a:prstGeom prst="roundRect">
            <a:avLst/>
          </a:prstGeom>
          <a:noFill/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857884" y="2786064"/>
            <a:ext cx="214314" cy="2143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357686" y="1285866"/>
            <a:ext cx="285752" cy="214314"/>
          </a:xfrm>
          <a:prstGeom prst="round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42910" y="1285866"/>
            <a:ext cx="2357454" cy="64294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000496" y="4214824"/>
            <a:ext cx="928694" cy="285752"/>
          </a:xfrm>
          <a:prstGeom prst="roundRect">
            <a:avLst/>
          </a:prstGeom>
          <a:noFill/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5717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ndara Light" pitchFamily="34" charset="0"/>
              </a:rPr>
              <a:t>Распределение Q средств между N </a:t>
            </a:r>
            <a:r>
              <a:rPr lang="ru-RU" dirty="0" smtClean="0">
                <a:latin typeface="Candara Light" pitchFamily="34" charset="0"/>
              </a:rPr>
              <a:t>предприятиями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1200150"/>
            <a:ext cx="7901014" cy="3657615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Пусть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средства,  выделенные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n-му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предприятию; они  приносят в конце года прибыль </a:t>
            </a:r>
            <a:r>
              <a:rPr lang="ru-RU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с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ru-RU" i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х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Будем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считать, что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принимает только целые значения, прибыль </a:t>
            </a:r>
            <a:r>
              <a:rPr lang="ru-RU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с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ru-RU" i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х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не зависит от вложения средств в другие предприятия и суммарная прибыль равна сумме прибылей, полученных от каждого предприятия. Тогда модель имеет вид: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Найти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целочисленные неотрицательные переменные </a:t>
            </a:r>
            <a:r>
              <a:rPr lang="ru-RU" i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х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(n=1,2,…,N),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удовлетворяющие ограничению:</a:t>
            </a:r>
          </a:p>
          <a:p>
            <a:pPr>
              <a:buNone/>
            </a:pPr>
            <a:r>
              <a:rPr lang="ru-RU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                                     ∑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ru-RU" i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х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ru-RU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Q,                                              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обращающие в максимум функцию</a:t>
            </a:r>
          </a:p>
          <a:p>
            <a:pPr>
              <a:buNone/>
            </a:pPr>
            <a:r>
              <a:rPr lang="ru-RU" dirty="0">
                <a:latin typeface="Cambria Math" pitchFamily="18" charset="0"/>
                <a:ea typeface="Cambria Math" pitchFamily="18" charset="0"/>
              </a:rPr>
              <a:t>                                        </a:t>
            </a:r>
            <a:r>
              <a:rPr lang="ru-RU" dirty="0" err="1">
                <a:latin typeface="Cambria Math" pitchFamily="18" charset="0"/>
                <a:ea typeface="Cambria Math" pitchFamily="18" charset="0"/>
              </a:rPr>
              <a:t>С=∑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dirty="0" err="1">
                <a:latin typeface="Cambria Math" pitchFamily="18" charset="0"/>
                <a:ea typeface="Cambria Math" pitchFamily="18" charset="0"/>
              </a:rPr>
              <a:t>с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i="1" dirty="0" err="1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).                                            </a:t>
            </a:r>
            <a:endParaRPr lang="ru-RU" dirty="0"/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Здесь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процесс распределения средств можно рассматривать как многошаговый, номер шага совпадает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номером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предприятия;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состояние будет определяться величиной</a:t>
            </a:r>
            <a:r>
              <a:rPr lang="ru-RU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 количество средств, подлежащих распределению на n-м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шаге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(с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конца).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Обозначим </a:t>
            </a:r>
            <a:r>
              <a:rPr lang="ru-RU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ru-RU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 условную оптимальную прибыль, полученную от последних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предприятий при распределении между ними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средств и вычисляемую в соответствие с динамическим рекуррентным соотношением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>
                <a:latin typeface="Cambria Math" pitchFamily="18" charset="0"/>
                <a:ea typeface="Cambria Math" pitchFamily="18" charset="0"/>
              </a:rPr>
              <a:t>                   </a:t>
            </a:r>
            <a:r>
              <a:rPr lang="ru-RU" dirty="0" err="1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dirty="0" err="1">
                <a:latin typeface="Cambria Math" pitchFamily="18" charset="0"/>
                <a:ea typeface="Cambria Math" pitchFamily="18" charset="0"/>
              </a:rPr>
              <a:t>s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ru-RU" dirty="0" err="1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dirty="0" err="1">
                <a:latin typeface="Cambria Math" pitchFamily="18" charset="0"/>
                <a:ea typeface="Cambria Math" pitchFamily="18" charset="0"/>
              </a:rPr>
              <a:t>с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i="1" dirty="0" err="1"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baseline="-25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+ f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n-1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(s</a:t>
            </a:r>
            <a:r>
              <a:rPr lang="ru-RU" baseline="-25000" dirty="0">
                <a:latin typeface="Cambria Math" pitchFamily="18" charset="0"/>
                <a:ea typeface="Cambria Math" pitchFamily="18" charset="0"/>
              </a:rPr>
              <a:t>n-1</a:t>
            </a:r>
            <a:r>
              <a:rPr lang="ru-RU" dirty="0">
                <a:latin typeface="Cambria Math" pitchFamily="18" charset="0"/>
                <a:ea typeface="Cambria Math" pitchFamily="18" charset="0"/>
              </a:rPr>
              <a:t>)), n=1,2,…,N.               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2066" y="205978"/>
            <a:ext cx="3614734" cy="857250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Candara Light" pitchFamily="34" charset="0"/>
              </a:rPr>
              <a:t>Распределение Q средств между N предприятиями</a:t>
            </a:r>
            <a:endParaRPr lang="ru-RU" sz="28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71472" y="214296"/>
          <a:ext cx="4610100" cy="1028700"/>
        </p:xfrm>
        <a:graphic>
          <a:graphicData uri="http://schemas.openxmlformats.org/drawingml/2006/table">
            <a:tbl>
              <a:tblPr/>
              <a:tblGrid>
                <a:gridCol w="922020"/>
                <a:gridCol w="922020"/>
                <a:gridCol w="922020"/>
                <a:gridCol w="922020"/>
                <a:gridCol w="922020"/>
              </a:tblGrid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ru-RU" sz="1100" i="1" dirty="0" err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 i="1" dirty="0"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с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с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с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с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 6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ru-RU" sz="11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8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ru-RU" sz="11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2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9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ru-RU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4</a:t>
                      </a:r>
                      <a:endParaRPr lang="ru-RU" sz="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ru-RU" sz="11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</a:t>
                      </a:r>
                      <a:endParaRPr lang="ru-RU" sz="8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ru-RU" sz="11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 </a:t>
                      </a:r>
                      <a:endParaRPr lang="ru-RU" sz="8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ru-RU" sz="11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800" b="1" dirty="0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12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11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13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18             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16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285852" y="1500180"/>
            <a:ext cx="7429488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Пусть N = 4, Q =5, значения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</a:t>
            </a:r>
            <a:r>
              <a:rPr kumimoji="0" lang="ru-RU" sz="12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х</a:t>
            </a:r>
            <a:r>
              <a:rPr kumimoji="0" lang="ru-RU" sz="12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заданы в табл</a:t>
            </a:r>
            <a:r>
              <a:rPr lang="ru-RU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ице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Как и в предыдущем примере начинаем анализ с последнего предприятия. Индекс «1» соответствует последнему предприятию, а индекс «4» –</a:t>
            </a:r>
            <a:r>
              <a:rPr lang="ru-RU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первому. Для n=1 прибыль проставлена в последней колонке.          </a:t>
            </a:r>
          </a:p>
          <a:p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ru-RU" sz="1400" dirty="0" smtClean="0">
                <a:latin typeface="Cambria Math" pitchFamily="18" charset="0"/>
                <a:ea typeface="Cambria Math" pitchFamily="18" charset="0"/>
              </a:rPr>
            </a:b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Для </a:t>
            </a:r>
            <a:r>
              <a:rPr lang="ru-RU" sz="1400" b="1" dirty="0">
                <a:latin typeface="Cambria Math" pitchFamily="18" charset="0"/>
                <a:ea typeface="Cambria Math" pitchFamily="18" charset="0"/>
              </a:rPr>
              <a:t>n=2    </a:t>
            </a:r>
            <a:endParaRPr lang="ru-RU" sz="1400" dirty="0">
              <a:latin typeface="Cambria Math" pitchFamily="18" charset="0"/>
              <a:ea typeface="Cambria Math" pitchFamily="18" charset="0"/>
            </a:endParaRPr>
          </a:p>
          <a:p>
            <a:r>
              <a:rPr lang="ru-RU" sz="1400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latin typeface="Cambria Math" pitchFamily="18" charset="0"/>
                <a:ea typeface="Cambria Math" pitchFamily="18" charset="0"/>
              </a:rPr>
              <a:t>(0)</a:t>
            </a:r>
            <a:r>
              <a:rPr lang="ru-RU" sz="1400" dirty="0" err="1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>
                <a:latin typeface="Cambria Math" pitchFamily="18" charset="0"/>
                <a:ea typeface="Cambria Math" pitchFamily="18" charset="0"/>
              </a:rPr>
              <a:t>(0)]=0                                                     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             при </a:t>
            </a:r>
            <a:r>
              <a:rPr lang="ru-RU" sz="1400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latin typeface="Cambria Math" pitchFamily="18" charset="0"/>
                <a:ea typeface="Cambria Math" pitchFamily="18" charset="0"/>
              </a:rPr>
              <a:t>(0)=0,</a:t>
            </a:r>
          </a:p>
          <a:p>
            <a:r>
              <a:rPr lang="ru-RU" sz="1400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latin typeface="Cambria Math" pitchFamily="18" charset="0"/>
                <a:ea typeface="Cambria Math" pitchFamily="18" charset="0"/>
              </a:rPr>
              <a:t>(1)</a:t>
            </a:r>
            <a:r>
              <a:rPr lang="ru-RU" sz="1400" dirty="0" err="1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>
                <a:latin typeface="Cambria Math" pitchFamily="18" charset="0"/>
                <a:ea typeface="Cambria Math" pitchFamily="18" charset="0"/>
              </a:rPr>
              <a:t>(0),с</a:t>
            </a:r>
            <a:r>
              <a:rPr lang="ru-RU" sz="1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>
                <a:latin typeface="Cambria Math" pitchFamily="18" charset="0"/>
                <a:ea typeface="Cambria Math" pitchFamily="18" charset="0"/>
              </a:rPr>
              <a:t>(1)]</a:t>
            </a:r>
            <a:r>
              <a:rPr lang="ru-RU" sz="1400" dirty="0" err="1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ru-RU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400" dirty="0">
                <a:latin typeface="Cambria Math" pitchFamily="18" charset="0"/>
                <a:ea typeface="Cambria Math" pitchFamily="18" charset="0"/>
              </a:rPr>
              <a:t>+0,0+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dirty="0">
                <a:latin typeface="Cambria Math" pitchFamily="18" charset="0"/>
                <a:ea typeface="Cambria Math" pitchFamily="18" charset="0"/>
              </a:rPr>
              <a:t>]=4         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ru-RU" sz="1400" dirty="0">
                <a:latin typeface="Cambria Math" pitchFamily="18" charset="0"/>
                <a:ea typeface="Cambria Math" pitchFamily="18" charset="0"/>
              </a:rPr>
              <a:t>при </a:t>
            </a:r>
            <a:r>
              <a:rPr lang="ru-RU" sz="1400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400" b="1" baseline="-25000" dirty="0">
                <a:solidFill>
                  <a:schemeClr val="bg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latin typeface="Cambria Math" pitchFamily="18" charset="0"/>
                <a:ea typeface="Cambria Math" pitchFamily="18" charset="0"/>
              </a:rPr>
              <a:t>(1)=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ru-RU" sz="1400" dirty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(2)</a:t>
            </a:r>
            <a:r>
              <a:rPr lang="ru-RU" sz="14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(2)+f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(0),c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(1),с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(2)]=</a:t>
            </a:r>
          </a:p>
          <a:p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      </a:t>
            </a:r>
            <a:r>
              <a:rPr lang="ru-RU" sz="14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[</a:t>
            </a:r>
            <a:r>
              <a:rPr lang="ru-RU" sz="14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+0,</a:t>
            </a:r>
            <a:r>
              <a:rPr lang="ru-RU" sz="14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+4,0+</a:t>
            </a:r>
            <a:r>
              <a:rPr lang="ru-RU" sz="14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]=7                                                  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             </a:t>
            </a:r>
            <a:r>
              <a:rPr lang="ru-RU" sz="1400" u="sng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при </a:t>
            </a:r>
            <a:r>
              <a:rPr lang="ru-RU" sz="1400" i="1" u="sng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400" u="sng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u="sng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(2)=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1,</a:t>
            </a:r>
          </a:p>
          <a:p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(3)</a:t>
            </a:r>
            <a:r>
              <a:rPr lang="ru-RU" sz="14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(3)+f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(0),с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(2)+f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(1),с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(2),с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(3)]=</a:t>
            </a:r>
          </a:p>
          <a:p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       </a:t>
            </a:r>
            <a:r>
              <a:rPr lang="ru-RU" sz="14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[</a:t>
            </a:r>
            <a:r>
              <a:rPr lang="ru-RU" sz="14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+0,</a:t>
            </a:r>
            <a:r>
              <a:rPr lang="ru-RU" sz="14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+4,</a:t>
            </a:r>
            <a:r>
              <a:rPr lang="ru-RU" sz="14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+</a:t>
            </a:r>
            <a:r>
              <a:rPr lang="ru-RU" sz="14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,0+</a:t>
            </a:r>
            <a:r>
              <a:rPr lang="ru-RU" sz="14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8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]=9                                          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           при </a:t>
            </a:r>
            <a:r>
              <a:rPr lang="ru-RU" sz="1400" i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(3)=1,</a:t>
            </a:r>
          </a:p>
          <a:p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(4)</a:t>
            </a:r>
            <a:r>
              <a:rPr lang="ru-RU" sz="14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(4)+f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(0),с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(3)+f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(1),с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(2)+f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(2),с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(3),с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(4)]=</a:t>
            </a:r>
          </a:p>
          <a:p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            </a:t>
            </a:r>
            <a:r>
              <a:rPr lang="ru-RU" sz="14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[11+0,</a:t>
            </a:r>
            <a:r>
              <a:rPr lang="ru-RU" sz="14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+4,</a:t>
            </a:r>
            <a:r>
              <a:rPr lang="ru-RU" sz="14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+</a:t>
            </a:r>
            <a:r>
              <a:rPr lang="ru-RU" sz="14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,</a:t>
            </a:r>
            <a:r>
              <a:rPr lang="ru-RU" sz="14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+</a:t>
            </a:r>
            <a:r>
              <a:rPr lang="ru-RU" sz="14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8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,0+13]=13                              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  при </a:t>
            </a:r>
            <a:r>
              <a:rPr lang="ru-RU" sz="1400" i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(4)=0,</a:t>
            </a:r>
          </a:p>
          <a:p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f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(5)</a:t>
            </a:r>
            <a:r>
              <a:rPr lang="ru-RU" sz="14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(5)+f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(0),с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(4)+f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(1),с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(3)+f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(2),с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(2)+f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(3),с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(4),с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(5)]  </a:t>
            </a:r>
          </a:p>
          <a:p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      </a:t>
            </a:r>
            <a:r>
              <a:rPr lang="ru-RU" sz="1400" dirty="0" err="1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[18+0,11+4,</a:t>
            </a:r>
            <a:r>
              <a:rPr lang="ru-RU" sz="14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+</a:t>
            </a:r>
            <a:r>
              <a:rPr lang="ru-RU" sz="14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,</a:t>
            </a:r>
            <a:r>
              <a:rPr lang="ru-RU" sz="14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+</a:t>
            </a:r>
            <a:r>
              <a:rPr lang="ru-RU" sz="14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8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,</a:t>
            </a:r>
            <a:r>
              <a:rPr lang="ru-RU" sz="1400" b="1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+13,0+16]=18                        при x</a:t>
            </a:r>
            <a:r>
              <a:rPr lang="ru-RU" sz="14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(5)=5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.</a:t>
            </a:r>
            <a:endParaRPr lang="ru-RU" sz="14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7950" y="3000378"/>
            <a:ext cx="2714644" cy="510778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200" dirty="0" smtClean="0">
                <a:latin typeface="Candara Light" pitchFamily="34" charset="0"/>
              </a:rPr>
              <a:t>Из 1 миллиона во </a:t>
            </a:r>
            <a:r>
              <a:rPr lang="ru-RU" sz="1200" b="1" dirty="0" smtClean="0">
                <a:solidFill>
                  <a:schemeClr val="bg2">
                    <a:lumMod val="50000"/>
                  </a:schemeClr>
                </a:solidFill>
                <a:latin typeface="Candara Light" pitchFamily="34" charset="0"/>
              </a:rPr>
              <a:t>второе</a:t>
            </a:r>
            <a:r>
              <a:rPr lang="ru-RU" sz="1200" dirty="0" smtClean="0">
                <a:latin typeface="Candara Light" pitchFamily="34" charset="0"/>
              </a:rPr>
              <a:t> предприятие с конца вкладываем </a:t>
            </a:r>
            <a:r>
              <a:rPr lang="ru-RU" sz="1200" b="1" dirty="0" smtClean="0">
                <a:solidFill>
                  <a:schemeClr val="bg1">
                    <a:lumMod val="65000"/>
                  </a:schemeClr>
                </a:solidFill>
                <a:latin typeface="Candara Light" pitchFamily="34" charset="0"/>
              </a:rPr>
              <a:t>0</a:t>
            </a:r>
            <a:endParaRPr lang="ru-RU" sz="1200" b="1" dirty="0">
              <a:solidFill>
                <a:schemeClr val="bg1">
                  <a:lumMod val="65000"/>
                </a:schemeClr>
              </a:solidFill>
              <a:latin typeface="Candara Light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72264" y="2714626"/>
            <a:ext cx="214314" cy="571504"/>
          </a:xfrm>
          <a:prstGeom prst="ellipse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143240" y="3000378"/>
            <a:ext cx="42862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2066" y="205978"/>
            <a:ext cx="3614734" cy="857250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Candara Light" pitchFamily="34" charset="0"/>
              </a:rPr>
              <a:t>Распределение Q средств между N предприятиями</a:t>
            </a:r>
            <a:endParaRPr lang="ru-RU" sz="28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71472" y="214296"/>
          <a:ext cx="4610100" cy="1028700"/>
        </p:xfrm>
        <a:graphic>
          <a:graphicData uri="http://schemas.openxmlformats.org/drawingml/2006/table">
            <a:tbl>
              <a:tblPr/>
              <a:tblGrid>
                <a:gridCol w="922020"/>
                <a:gridCol w="922020"/>
                <a:gridCol w="922020"/>
                <a:gridCol w="922020"/>
                <a:gridCol w="922020"/>
              </a:tblGrid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ru-RU" sz="1100" i="1" dirty="0" err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 i="1" dirty="0"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с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с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с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с</a:t>
                      </a:r>
                      <a:r>
                        <a:rPr lang="ru-RU" sz="11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100" i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 6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ru-RU" sz="11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8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ru-RU" sz="11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2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10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9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ru-RU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4</a:t>
                      </a:r>
                      <a:endParaRPr lang="ru-RU" sz="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ru-RU" sz="11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</a:t>
                      </a:r>
                      <a:endParaRPr lang="ru-RU" sz="8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ru-RU" sz="11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 </a:t>
                      </a:r>
                      <a:endParaRPr lang="ru-RU" sz="8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ru-RU" sz="11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800" b="1" dirty="0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4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12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13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11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13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 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18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15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       18             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      16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285852" y="1500180"/>
            <a:ext cx="7429488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Пусть N = 4, Q =5, значения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</a:t>
            </a:r>
            <a:r>
              <a:rPr kumimoji="0" lang="ru-RU" sz="12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х</a:t>
            </a:r>
            <a:r>
              <a:rPr kumimoji="0" lang="ru-RU" sz="12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заданы в табл</a:t>
            </a:r>
            <a:r>
              <a:rPr lang="ru-RU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ице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Как и в предыдущем примере начинаем анализ с последнего предприятия. Индекс «1» соответствует последнему предприятию, а индекс «4» –</a:t>
            </a:r>
            <a:r>
              <a:rPr lang="ru-RU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первому. Для n=1 прибыль проставлена в последней колонке.          </a:t>
            </a:r>
          </a:p>
          <a:p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ru-RU" sz="1400" dirty="0" smtClean="0">
                <a:latin typeface="Cambria Math" pitchFamily="18" charset="0"/>
                <a:ea typeface="Cambria Math" pitchFamily="18" charset="0"/>
              </a:rPr>
            </a:b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Для </a:t>
            </a:r>
            <a:r>
              <a:rPr lang="ru-RU" sz="1400" b="1" dirty="0" smtClean="0">
                <a:latin typeface="Cambria Math" pitchFamily="18" charset="0"/>
                <a:ea typeface="Cambria Math" pitchFamily="18" charset="0"/>
              </a:rPr>
              <a:t>n=2    </a:t>
            </a:r>
            <a:endParaRPr lang="ru-RU" sz="14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(0)]=0                                                                  при </a:t>
            </a:r>
            <a:r>
              <a:rPr lang="ru-RU" sz="14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(0)=0,</a:t>
            </a:r>
          </a:p>
          <a:p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(1)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(0),с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(1)]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[</a:t>
            </a:r>
            <a:r>
              <a:rPr lang="ru-RU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+0,0+</a:t>
            </a: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]=4           при </a:t>
            </a:r>
            <a:r>
              <a:rPr lang="ru-RU" sz="14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(1)=0,</a:t>
            </a:r>
          </a:p>
          <a:p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(2)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(2)+f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(0),c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(1),с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(2)]=</a:t>
            </a:r>
          </a:p>
          <a:p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[</a:t>
            </a:r>
            <a:r>
              <a:rPr lang="ru-RU" sz="1400" b="1" dirty="0" smtClean="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+0,</a:t>
            </a:r>
            <a:r>
              <a:rPr lang="ru-RU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,0+</a:t>
            </a:r>
            <a:r>
              <a:rPr lang="ru-RU" sz="1400" b="1" dirty="0" smtClean="0">
                <a:solidFill>
                  <a:schemeClr val="accent3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]=7                                                                </a:t>
            </a:r>
            <a:r>
              <a:rPr lang="ru-RU" sz="1400" u="sng" dirty="0" smtClean="0">
                <a:latin typeface="Cambria Math" pitchFamily="18" charset="0"/>
                <a:ea typeface="Cambria Math" pitchFamily="18" charset="0"/>
              </a:rPr>
              <a:t>при </a:t>
            </a:r>
            <a:r>
              <a:rPr lang="ru-RU" sz="1400" i="1" u="sng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400" u="sng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u="sng" dirty="0" smtClean="0">
                <a:latin typeface="Cambria Math" pitchFamily="18" charset="0"/>
                <a:ea typeface="Cambria Math" pitchFamily="18" charset="0"/>
              </a:rPr>
              <a:t>(2)=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1,</a:t>
            </a:r>
          </a:p>
          <a:p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(3)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(3)+f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(0),с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(2)+f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(1),с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(2),с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(3)]=</a:t>
            </a:r>
          </a:p>
          <a:p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        </a:t>
            </a:r>
            <a:r>
              <a:rPr lang="ru-RU" sz="1400" dirty="0" err="1" smtClean="0"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[</a:t>
            </a:r>
            <a:r>
              <a:rPr lang="ru-RU" sz="14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+0,</a:t>
            </a:r>
            <a:r>
              <a:rPr lang="ru-RU" sz="1400" b="1" dirty="0" smtClean="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ru-RU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ru-RU" sz="1400" b="1" dirty="0" smtClean="0">
                <a:solidFill>
                  <a:schemeClr val="accent3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,0+</a:t>
            </a:r>
            <a:r>
              <a:rPr lang="ru-RU" sz="1400" b="1" dirty="0" smtClean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8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]=9                                                      при </a:t>
            </a:r>
            <a:r>
              <a:rPr lang="ru-RU" sz="14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ru-RU" sz="1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latin typeface="Cambria Math" pitchFamily="18" charset="0"/>
                <a:ea typeface="Cambria Math" pitchFamily="18" charset="0"/>
              </a:rPr>
              <a:t>(3)=1,</a:t>
            </a:r>
          </a:p>
          <a:p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f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(4)</a:t>
            </a:r>
            <a:r>
              <a:rPr lang="ru-RU" sz="14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(4)+f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(0),с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(3)+f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(1),с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(2)+f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(2),с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(3),с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(4)]=</a:t>
            </a:r>
          </a:p>
          <a:p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            </a:t>
            </a:r>
            <a:r>
              <a:rPr lang="ru-RU" sz="14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[11+0,</a:t>
            </a:r>
            <a:r>
              <a:rPr lang="ru-RU" sz="1400" b="1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+4,</a:t>
            </a:r>
            <a:r>
              <a:rPr lang="ru-RU" sz="1400" b="1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+</a:t>
            </a:r>
            <a:r>
              <a:rPr lang="ru-RU" sz="1400" b="1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,</a:t>
            </a:r>
            <a:r>
              <a:rPr lang="ru-RU" sz="1400" b="1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+</a:t>
            </a:r>
            <a:r>
              <a:rPr lang="ru-RU" sz="1400" b="1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8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,0+13]=13                                 при </a:t>
            </a:r>
            <a:r>
              <a:rPr lang="ru-RU" sz="1400" i="1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х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(4)=0,</a:t>
            </a:r>
          </a:p>
          <a:p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f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(5)</a:t>
            </a:r>
            <a:r>
              <a:rPr lang="ru-RU" sz="14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[с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(5)+f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(0),с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(4)+f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(1),с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(3)+f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(2),с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(2)+f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(3),с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(1)+f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(4),с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(0)+f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(5)]  </a:t>
            </a:r>
          </a:p>
          <a:p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      </a:t>
            </a:r>
            <a:r>
              <a:rPr lang="ru-RU" sz="1400" dirty="0" err="1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=mах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[18+0,11+4,</a:t>
            </a:r>
            <a:r>
              <a:rPr lang="ru-RU" sz="1400" b="1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+</a:t>
            </a:r>
            <a:r>
              <a:rPr lang="ru-RU" sz="1400" b="1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,</a:t>
            </a:r>
            <a:r>
              <a:rPr lang="ru-RU" sz="1400" b="1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+</a:t>
            </a:r>
            <a:r>
              <a:rPr lang="ru-RU" sz="1400" b="1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8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,</a:t>
            </a:r>
            <a:r>
              <a:rPr lang="ru-RU" sz="1400" b="1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+13,0+16]=18                        при x</a:t>
            </a:r>
            <a:r>
              <a:rPr lang="ru-RU" sz="1400" baseline="-250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1400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(5)=5.</a:t>
            </a:r>
            <a:endParaRPr lang="ru-RU" sz="14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3328</Words>
  <Application>Microsoft Office PowerPoint</Application>
  <PresentationFormat>Экран (16:9)</PresentationFormat>
  <Paragraphs>933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Динамическое программирование</vt:lpstr>
      <vt:lpstr>Основные идеи динамического программирования</vt:lpstr>
      <vt:lpstr>Задача о кратчайшем маршруте</vt:lpstr>
      <vt:lpstr>Задача о кратчайшем маршруте</vt:lpstr>
      <vt:lpstr>Задача о кратчайшем маршруте</vt:lpstr>
      <vt:lpstr>Задача о кратчайшем маршруте</vt:lpstr>
      <vt:lpstr>Распределение Q средств между N предприятиями </vt:lpstr>
      <vt:lpstr>Распределение Q средств между N предприятиями</vt:lpstr>
      <vt:lpstr>Распределение Q средств между N предприятиями</vt:lpstr>
      <vt:lpstr>Распределение Q средств между N предприятиями</vt:lpstr>
      <vt:lpstr>Распределение Q средств между N предприятиями</vt:lpstr>
      <vt:lpstr>Распределение Q средств между N предприятиями</vt:lpstr>
      <vt:lpstr>Задача управления запасами</vt:lpstr>
      <vt:lpstr>Задача управления запасами</vt:lpstr>
      <vt:lpstr>Задача управления запасами</vt:lpstr>
      <vt:lpstr>Задача управления запасами</vt:lpstr>
      <vt:lpstr>Задача управления запасами</vt:lpstr>
      <vt:lpstr>Слайд 18</vt:lpstr>
      <vt:lpstr>Задача замены оборудования</vt:lpstr>
      <vt:lpstr>Задача замены оборудования</vt:lpstr>
      <vt:lpstr>Слайд 21</vt:lpstr>
      <vt:lpstr>Задача о рюкзаке с повторениями</vt:lpstr>
      <vt:lpstr>Слайд 23</vt:lpstr>
      <vt:lpstr>Слайд 24</vt:lpstr>
      <vt:lpstr>Рюкзак без повторений</vt:lpstr>
      <vt:lpstr>Рюкзак с повторениями</vt:lpstr>
      <vt:lpstr>Слайд 27</vt:lpstr>
      <vt:lpstr>Слайд 28</vt:lpstr>
      <vt:lpstr>Слайд 29</vt:lpstr>
      <vt:lpstr>Слайд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Динамическое программирование</dc:title>
  <dc:creator>Анастасия Берендакова</dc:creator>
  <cp:lastModifiedBy>Анастасия Берендакова</cp:lastModifiedBy>
  <cp:revision>9</cp:revision>
  <dcterms:created xsi:type="dcterms:W3CDTF">2023-10-24T07:01:40Z</dcterms:created>
  <dcterms:modified xsi:type="dcterms:W3CDTF">2023-10-24T12:43:33Z</dcterms:modified>
</cp:coreProperties>
</file>